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4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4BD37-4F57-458D-B231-99B59CB2A0B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59D52-F2F6-4F4E-AF46-92FEDF484E91}" type="slidenum">
              <a:rPr lang="en-US" smtClean="0"/>
              <a:t>‹#›</a:t>
            </a:fld>
            <a:endParaRPr lang="en-US"/>
          </a:p>
        </p:txBody>
      </p:sp>
    </p:spTree>
    <p:extLst>
      <p:ext uri="{BB962C8B-B14F-4D97-AF65-F5344CB8AC3E}">
        <p14:creationId xmlns:p14="http://schemas.microsoft.com/office/powerpoint/2010/main" val="174663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3F995E-9964-40DA-9F21-37E3A8CF9022}"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0C049A-7C8C-4E8C-8F06-A74181C381C7}" type="datetime1">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8B8026E-AB89-413F-8684-837D18C2E83A}"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B08E87F-CC08-4E42-A260-940C03C8BBEF}"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F665AB-99AA-41F4-BDF2-6E63FCE76C63}"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B21189-6867-437A-94B3-DA36F89556A3}" type="datetime1">
              <a:rPr lang="en-US" smtClean="0"/>
              <a:t>4/11/2018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3C112B-B96B-4417-A846-C5BAD333584E}" type="datetime1">
              <a:rPr lang="en-US" smtClean="0"/>
              <a:t>4/11/2018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E5E04-F99B-4273-BB1B-5EC48D7F76EE}"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6060B-9AD4-4285-AF35-8DDBE8D80D36}"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CADD31D-0688-4A95-BCA1-D92F769D3284}"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D8BEDB-1F0C-4AC1-953F-24DA7271A6DC}"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18C565-8D87-4CAD-A81F-C27C994C7467}" type="datetime1">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5C293E-097F-47B7-9CBD-C959B3D7D2BB}" type="datetime1">
              <a:rPr lang="en-US" smtClean="0"/>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9F34CBC-14CB-40FC-8234-D60FBE6B7D05}" type="datetime1">
              <a:rPr lang="en-US" smtClean="0"/>
              <a:t>4/11/2018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76F5708-6EB8-4CF1-9125-B68F57684C68}" type="datetime1">
              <a:rPr lang="en-US" smtClean="0"/>
              <a:t>4/11/2018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C67CF75-D9FA-4F92-B169-70525419B6BE}" type="datetime1">
              <a:rPr lang="en-US" smtClean="0"/>
              <a:t>4/11/2018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F1B4C7-DD68-4409-B215-48F4DC35E996}" type="datetime1">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F8AA63-8CFD-4DAE-BCDA-CAC4DB30D3FC}" type="datetime1">
              <a:rPr lang="en-US" smtClean="0"/>
              <a:t>4/11/2018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8mscDQzAR5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Ge0GduY1rt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B474-FE4F-4452-9EF5-E1F35B3832EB}"/>
              </a:ext>
            </a:extLst>
          </p:cNvPr>
          <p:cNvSpPr>
            <a:spLocks noGrp="1"/>
          </p:cNvSpPr>
          <p:nvPr>
            <p:ph type="ctrTitle"/>
          </p:nvPr>
        </p:nvSpPr>
        <p:spPr>
          <a:xfrm>
            <a:off x="1168018" y="0"/>
            <a:ext cx="8825658" cy="3329581"/>
          </a:xfrm>
        </p:spPr>
        <p:txBody>
          <a:bodyPr/>
          <a:lstStyle/>
          <a:p>
            <a:r>
              <a:rPr lang="en-US" sz="3600" b="1" dirty="0"/>
              <a:t>Learning by Demonstration for Motion Planning of Upper-Limb Exoskeletons</a:t>
            </a:r>
            <a:endParaRPr lang="en-US" sz="3600" dirty="0"/>
          </a:p>
        </p:txBody>
      </p:sp>
      <p:sp>
        <p:nvSpPr>
          <p:cNvPr id="3" name="Subtitle 2">
            <a:extLst>
              <a:ext uri="{FF2B5EF4-FFF2-40B4-BE49-F238E27FC236}">
                <a16:creationId xmlns:a16="http://schemas.microsoft.com/office/drawing/2014/main" id="{CBB19BE7-796D-4BC9-A0AE-C5112A89A2D8}"/>
              </a:ext>
            </a:extLst>
          </p:cNvPr>
          <p:cNvSpPr>
            <a:spLocks noGrp="1"/>
          </p:cNvSpPr>
          <p:nvPr>
            <p:ph type="subTitle" idx="1"/>
          </p:nvPr>
        </p:nvSpPr>
        <p:spPr>
          <a:xfrm>
            <a:off x="1168018" y="3429000"/>
            <a:ext cx="8942634" cy="861420"/>
          </a:xfrm>
        </p:spPr>
        <p:txBody>
          <a:bodyPr/>
          <a:lstStyle/>
          <a:p>
            <a:r>
              <a:rPr lang="en-US" dirty="0"/>
              <a:t>C. LAURETTI, f. </a:t>
            </a:r>
            <a:r>
              <a:rPr lang="en-US" dirty="0" err="1"/>
              <a:t>Cordella</a:t>
            </a:r>
            <a:r>
              <a:rPr lang="en-US" dirty="0"/>
              <a:t>, A </a:t>
            </a:r>
            <a:r>
              <a:rPr lang="en-US" dirty="0" err="1"/>
              <a:t>Ciancio</a:t>
            </a:r>
            <a:r>
              <a:rPr lang="en-US" dirty="0"/>
              <a:t>, E. </a:t>
            </a:r>
            <a:r>
              <a:rPr lang="en-US" dirty="0" err="1"/>
              <a:t>Trigili</a:t>
            </a:r>
            <a:r>
              <a:rPr lang="en-US" dirty="0"/>
              <a:t>, j Catalan, </a:t>
            </a:r>
            <a:r>
              <a:rPr lang="en-US" dirty="0" err="1"/>
              <a:t>F.Badesa</a:t>
            </a:r>
            <a:r>
              <a:rPr lang="en-US" dirty="0"/>
              <a:t>,  S. </a:t>
            </a:r>
            <a:r>
              <a:rPr lang="en-US" dirty="0" err="1"/>
              <a:t>Crea</a:t>
            </a:r>
            <a:r>
              <a:rPr lang="en-US" dirty="0"/>
              <a:t>, S. </a:t>
            </a:r>
            <a:r>
              <a:rPr lang="en-US" dirty="0" err="1"/>
              <a:t>pagliara</a:t>
            </a:r>
            <a:r>
              <a:rPr lang="en-US" dirty="0"/>
              <a:t> , s </a:t>
            </a:r>
            <a:r>
              <a:rPr lang="en-US" dirty="0" err="1"/>
              <a:t>sterzi</a:t>
            </a:r>
            <a:r>
              <a:rPr lang="en-US" dirty="0"/>
              <a:t>, n. </a:t>
            </a:r>
            <a:r>
              <a:rPr lang="en-US" dirty="0" err="1"/>
              <a:t>vitiello</a:t>
            </a:r>
            <a:r>
              <a:rPr lang="en-US" dirty="0"/>
              <a:t>, n. </a:t>
            </a:r>
            <a:r>
              <a:rPr lang="en-US" dirty="0" err="1"/>
              <a:t>aracil</a:t>
            </a:r>
            <a:r>
              <a:rPr lang="en-US" dirty="0"/>
              <a:t>, l. </a:t>
            </a:r>
            <a:r>
              <a:rPr lang="en-US" dirty="0" err="1"/>
              <a:t>zollo</a:t>
            </a:r>
            <a:endParaRPr lang="en-US" dirty="0"/>
          </a:p>
        </p:txBody>
      </p:sp>
      <p:sp>
        <p:nvSpPr>
          <p:cNvPr id="6" name="TextBox 5">
            <a:extLst>
              <a:ext uri="{FF2B5EF4-FFF2-40B4-BE49-F238E27FC236}">
                <a16:creationId xmlns:a16="http://schemas.microsoft.com/office/drawing/2014/main" id="{55198F70-2423-4E7E-9A40-FF5560042836}"/>
              </a:ext>
            </a:extLst>
          </p:cNvPr>
          <p:cNvSpPr txBox="1"/>
          <p:nvPr/>
        </p:nvSpPr>
        <p:spPr>
          <a:xfrm>
            <a:off x="3810535" y="4728754"/>
            <a:ext cx="3657600" cy="369332"/>
          </a:xfrm>
          <a:prstGeom prst="rect">
            <a:avLst/>
          </a:prstGeom>
          <a:noFill/>
        </p:spPr>
        <p:txBody>
          <a:bodyPr wrap="square" rtlCol="0">
            <a:spAutoFit/>
          </a:bodyPr>
          <a:lstStyle/>
          <a:p>
            <a:r>
              <a:rPr lang="en-US" dirty="0"/>
              <a:t>Presented by Ivan </a:t>
            </a:r>
            <a:r>
              <a:rPr lang="en-US" dirty="0" err="1"/>
              <a:t>Panchenko</a:t>
            </a:r>
            <a:endParaRPr lang="en-US" dirty="0"/>
          </a:p>
        </p:txBody>
      </p:sp>
      <p:sp>
        <p:nvSpPr>
          <p:cNvPr id="4" name="Slide Number Placeholder 3">
            <a:extLst>
              <a:ext uri="{FF2B5EF4-FFF2-40B4-BE49-F238E27FC236}">
                <a16:creationId xmlns:a16="http://schemas.microsoft.com/office/drawing/2014/main" id="{C81342B8-FFC5-420E-84A9-BB1944B05C64}"/>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410008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5F4B-C70F-42DD-AFB7-26BC3ED92AE1}"/>
              </a:ext>
            </a:extLst>
          </p:cNvPr>
          <p:cNvSpPr>
            <a:spLocks noGrp="1"/>
          </p:cNvSpPr>
          <p:nvPr>
            <p:ph type="title"/>
          </p:nvPr>
        </p:nvSpPr>
        <p:spPr/>
        <p:txBody>
          <a:bodyPr/>
          <a:lstStyle/>
          <a:p>
            <a:r>
              <a:rPr lang="en-US" dirty="0"/>
              <a:t>Exoskeleton</a:t>
            </a:r>
          </a:p>
        </p:txBody>
      </p:sp>
      <p:sp>
        <p:nvSpPr>
          <p:cNvPr id="3" name="Content Placeholder 2">
            <a:extLst>
              <a:ext uri="{FF2B5EF4-FFF2-40B4-BE49-F238E27FC236}">
                <a16:creationId xmlns:a16="http://schemas.microsoft.com/office/drawing/2014/main" id="{509A4804-3C42-4D89-8D9E-1DA55BDC35F8}"/>
              </a:ext>
            </a:extLst>
          </p:cNvPr>
          <p:cNvSpPr>
            <a:spLocks noGrp="1"/>
          </p:cNvSpPr>
          <p:nvPr>
            <p:ph idx="1"/>
          </p:nvPr>
        </p:nvSpPr>
        <p:spPr>
          <a:xfrm>
            <a:off x="1103312" y="2052918"/>
            <a:ext cx="5445769" cy="4195481"/>
          </a:xfrm>
        </p:spPr>
        <p:txBody>
          <a:bodyPr/>
          <a:lstStyle/>
          <a:p>
            <a:pPr marL="0" indent="0">
              <a:buNone/>
            </a:pPr>
            <a:r>
              <a:rPr lang="en-US" dirty="0"/>
              <a:t>The exoskeleton was made of :</a:t>
            </a:r>
          </a:p>
          <a:p>
            <a:r>
              <a:rPr lang="en-US" dirty="0"/>
              <a:t>4-DoF shoulder-elbow exoskeleton (i.e., </a:t>
            </a:r>
            <a:r>
              <a:rPr lang="en-US" dirty="0" err="1"/>
              <a:t>NeuroExos</a:t>
            </a:r>
            <a:r>
              <a:rPr lang="en-US" dirty="0"/>
              <a:t> Shoulder-Elbow Module (NESM) for reaching movements, </a:t>
            </a:r>
          </a:p>
          <a:p>
            <a:r>
              <a:rPr lang="en-US" dirty="0"/>
              <a:t>5-DoF wrist-hand exoskeleton responsible for the grasping phase.</a:t>
            </a:r>
          </a:p>
        </p:txBody>
      </p:sp>
      <p:sp>
        <p:nvSpPr>
          <p:cNvPr id="4" name="Slide Number Placeholder 3">
            <a:extLst>
              <a:ext uri="{FF2B5EF4-FFF2-40B4-BE49-F238E27FC236}">
                <a16:creationId xmlns:a16="http://schemas.microsoft.com/office/drawing/2014/main" id="{E8188B3D-8EAD-45D6-AE46-F3455EEF1680}"/>
              </a:ext>
            </a:extLst>
          </p:cNvPr>
          <p:cNvSpPr>
            <a:spLocks noGrp="1"/>
          </p:cNvSpPr>
          <p:nvPr>
            <p:ph type="sldNum" sz="quarter" idx="12"/>
          </p:nvPr>
        </p:nvSpPr>
        <p:spPr/>
        <p:txBody>
          <a:bodyPr/>
          <a:lstStyle/>
          <a:p>
            <a:fld id="{D57F1E4F-1CFF-5643-939E-02111984F565}" type="slidenum">
              <a:rPr lang="en-US" smtClean="0"/>
              <a:t>10</a:t>
            </a:fld>
            <a:endParaRPr lang="en-US" dirty="0"/>
          </a:p>
        </p:txBody>
      </p:sp>
      <p:pic>
        <p:nvPicPr>
          <p:cNvPr id="3074" name="Picture 2" descr="https://www.frontiersin.org/files/Articles/298456/fnbot-12-00005-HTML/image_m/fnbot-12-00005-T-g001.jpg">
            <a:extLst>
              <a:ext uri="{FF2B5EF4-FFF2-40B4-BE49-F238E27FC236}">
                <a16:creationId xmlns:a16="http://schemas.microsoft.com/office/drawing/2014/main" id="{BAEC5BE8-82A5-4ED5-9A0A-11FA2F909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081" y="1748753"/>
            <a:ext cx="5362575"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1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12B-6F9D-45B4-8A06-5DF7C839B7D1}"/>
              </a:ext>
            </a:extLst>
          </p:cNvPr>
          <p:cNvSpPr>
            <a:spLocks noGrp="1"/>
          </p:cNvSpPr>
          <p:nvPr>
            <p:ph type="title"/>
          </p:nvPr>
        </p:nvSpPr>
        <p:spPr/>
        <p:txBody>
          <a:bodyPr/>
          <a:lstStyle/>
          <a:p>
            <a:r>
              <a:rPr lang="en-US" dirty="0"/>
              <a:t>NESM</a:t>
            </a:r>
          </a:p>
        </p:txBody>
      </p:sp>
      <p:sp>
        <p:nvSpPr>
          <p:cNvPr id="3" name="Content Placeholder 2">
            <a:extLst>
              <a:ext uri="{FF2B5EF4-FFF2-40B4-BE49-F238E27FC236}">
                <a16:creationId xmlns:a16="http://schemas.microsoft.com/office/drawing/2014/main" id="{24C2914B-50A0-477F-B9B4-39BF9FBBC10E}"/>
              </a:ext>
            </a:extLst>
          </p:cNvPr>
          <p:cNvSpPr>
            <a:spLocks noGrp="1"/>
          </p:cNvSpPr>
          <p:nvPr>
            <p:ph idx="1"/>
          </p:nvPr>
        </p:nvSpPr>
        <p:spPr>
          <a:xfrm>
            <a:off x="238339" y="1821938"/>
            <a:ext cx="5223347" cy="4195481"/>
          </a:xfrm>
        </p:spPr>
        <p:txBody>
          <a:bodyPr>
            <a:normAutofit fontScale="85000" lnSpcReduction="20000"/>
          </a:bodyPr>
          <a:lstStyle/>
          <a:p>
            <a:r>
              <a:rPr lang="en-US" dirty="0"/>
              <a:t>An upper-limb exoskeleton consisting of four active </a:t>
            </a:r>
            <a:r>
              <a:rPr lang="en-US" dirty="0" err="1"/>
              <a:t>DoFs</a:t>
            </a:r>
            <a:r>
              <a:rPr lang="en-US" dirty="0"/>
              <a:t> addressing the shoulder abduction/adduction (</a:t>
            </a:r>
            <a:r>
              <a:rPr lang="en-US" dirty="0" err="1"/>
              <a:t>sA</a:t>
            </a:r>
            <a:r>
              <a:rPr lang="en-US" dirty="0"/>
              <a:t>/A), flexion/extension (</a:t>
            </a:r>
            <a:r>
              <a:rPr lang="en-US" dirty="0" err="1"/>
              <a:t>sF</a:t>
            </a:r>
            <a:r>
              <a:rPr lang="en-US" dirty="0"/>
              <a:t>/E) and internal/external rotation (</a:t>
            </a:r>
            <a:r>
              <a:rPr lang="en-US" dirty="0" err="1"/>
              <a:t>sI</a:t>
            </a:r>
            <a:r>
              <a:rPr lang="en-US" dirty="0"/>
              <a:t>/E), as well as the elbow flexion/extension (</a:t>
            </a:r>
            <a:r>
              <a:rPr lang="en-US" dirty="0" err="1"/>
              <a:t>eF</a:t>
            </a:r>
            <a:r>
              <a:rPr lang="en-US" dirty="0"/>
              <a:t>/E) movements</a:t>
            </a:r>
          </a:p>
          <a:p>
            <a:r>
              <a:rPr lang="en-US" dirty="0"/>
              <a:t>Additional passive degrees of freedom and size regulations are included within the kinematic chain to improve the safety and wear ability of the device: this system automatically compensates for joint misalignments of the elbow and shoulder complex and allows users with different anthropometries wearing the device.</a:t>
            </a:r>
          </a:p>
          <a:p>
            <a:r>
              <a:rPr lang="en-US" dirty="0"/>
              <a:t>Motion ranges (the zero configuration is arm downward): 0° to −90° for </a:t>
            </a:r>
            <a:r>
              <a:rPr lang="en-US" dirty="0" err="1"/>
              <a:t>sA</a:t>
            </a:r>
            <a:r>
              <a:rPr lang="en-US" dirty="0"/>
              <a:t>/A and </a:t>
            </a:r>
            <a:r>
              <a:rPr lang="en-US" dirty="0" err="1"/>
              <a:t>sF</a:t>
            </a:r>
            <a:r>
              <a:rPr lang="en-US" dirty="0"/>
              <a:t>/E, −75° to 25° for </a:t>
            </a:r>
            <a:r>
              <a:rPr lang="en-US" dirty="0" err="1"/>
              <a:t>sI</a:t>
            </a:r>
            <a:r>
              <a:rPr lang="en-US" dirty="0"/>
              <a:t>/E and 0° to 120° for </a:t>
            </a:r>
            <a:r>
              <a:rPr lang="en-US" dirty="0" err="1"/>
              <a:t>eF</a:t>
            </a:r>
            <a:r>
              <a:rPr lang="en-US" dirty="0"/>
              <a:t>/E.</a:t>
            </a:r>
          </a:p>
        </p:txBody>
      </p:sp>
      <p:sp>
        <p:nvSpPr>
          <p:cNvPr id="4" name="Slide Number Placeholder 3">
            <a:extLst>
              <a:ext uri="{FF2B5EF4-FFF2-40B4-BE49-F238E27FC236}">
                <a16:creationId xmlns:a16="http://schemas.microsoft.com/office/drawing/2014/main" id="{0A45D8F7-3B7F-4081-8C56-880257F7DF25}"/>
              </a:ext>
            </a:extLst>
          </p:cNvPr>
          <p:cNvSpPr>
            <a:spLocks noGrp="1"/>
          </p:cNvSpPr>
          <p:nvPr>
            <p:ph type="sldNum" sz="quarter" idx="12"/>
          </p:nvPr>
        </p:nvSpPr>
        <p:spPr/>
        <p:txBody>
          <a:bodyPr/>
          <a:lstStyle/>
          <a:p>
            <a:fld id="{D57F1E4F-1CFF-5643-939E-02111984F565}" type="slidenum">
              <a:rPr lang="en-US" smtClean="0"/>
              <a:t>11</a:t>
            </a:fld>
            <a:endParaRPr lang="en-US" dirty="0"/>
          </a:p>
        </p:txBody>
      </p:sp>
      <p:pic>
        <p:nvPicPr>
          <p:cNvPr id="5" name="Online Media 4">
            <a:hlinkClick r:id="" action="ppaction://media"/>
            <a:extLst>
              <a:ext uri="{FF2B5EF4-FFF2-40B4-BE49-F238E27FC236}">
                <a16:creationId xmlns:a16="http://schemas.microsoft.com/office/drawing/2014/main" id="{84ED8F23-FDFF-4C43-9D76-3908D2A4EB74}"/>
              </a:ext>
            </a:extLst>
          </p:cNvPr>
          <p:cNvPicPr>
            <a:picLocks noRot="1" noChangeAspect="1"/>
          </p:cNvPicPr>
          <p:nvPr>
            <a:videoFile r:link="rId1"/>
          </p:nvPr>
        </p:nvPicPr>
        <p:blipFill>
          <a:blip r:embed="rId3"/>
          <a:stretch>
            <a:fillRect/>
          </a:stretch>
        </p:blipFill>
        <p:spPr>
          <a:xfrm>
            <a:off x="5771163" y="1821938"/>
            <a:ext cx="6182498" cy="3477655"/>
          </a:xfrm>
          <a:prstGeom prst="rect">
            <a:avLst/>
          </a:prstGeom>
        </p:spPr>
      </p:pic>
    </p:spTree>
    <p:extLst>
      <p:ext uri="{BB962C8B-B14F-4D97-AF65-F5344CB8AC3E}">
        <p14:creationId xmlns:p14="http://schemas.microsoft.com/office/powerpoint/2010/main" val="251947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23FC-54D1-440E-B974-36F37BFF756E}"/>
              </a:ext>
            </a:extLst>
          </p:cNvPr>
          <p:cNvSpPr>
            <a:spLocks noGrp="1"/>
          </p:cNvSpPr>
          <p:nvPr>
            <p:ph type="title"/>
          </p:nvPr>
        </p:nvSpPr>
        <p:spPr/>
        <p:txBody>
          <a:bodyPr/>
          <a:lstStyle/>
          <a:p>
            <a:r>
              <a:rPr lang="en-US" dirty="0"/>
              <a:t>Wrist-Hand Exoskeleton</a:t>
            </a:r>
          </a:p>
        </p:txBody>
      </p:sp>
      <p:sp>
        <p:nvSpPr>
          <p:cNvPr id="3" name="Content Placeholder 2">
            <a:extLst>
              <a:ext uri="{FF2B5EF4-FFF2-40B4-BE49-F238E27FC236}">
                <a16:creationId xmlns:a16="http://schemas.microsoft.com/office/drawing/2014/main" id="{F6D90A81-3460-4D10-8910-D6FB300DE3E0}"/>
              </a:ext>
            </a:extLst>
          </p:cNvPr>
          <p:cNvSpPr>
            <a:spLocks noGrp="1"/>
          </p:cNvSpPr>
          <p:nvPr>
            <p:ph idx="1"/>
          </p:nvPr>
        </p:nvSpPr>
        <p:spPr>
          <a:xfrm>
            <a:off x="188911" y="1710373"/>
            <a:ext cx="6754813" cy="4694909"/>
          </a:xfrm>
        </p:spPr>
        <p:txBody>
          <a:bodyPr>
            <a:normAutofit fontScale="92500" lnSpcReduction="20000"/>
          </a:bodyPr>
          <a:lstStyle/>
          <a:p>
            <a:r>
              <a:rPr lang="en-US" dirty="0"/>
              <a:t>The wrist exoskeleton guarantees the activation of the </a:t>
            </a:r>
            <a:r>
              <a:rPr lang="en-US" dirty="0" err="1"/>
              <a:t>prono</a:t>
            </a:r>
            <a:r>
              <a:rPr lang="en-US" dirty="0"/>
              <a:t>/supination movements. </a:t>
            </a:r>
          </a:p>
          <a:p>
            <a:r>
              <a:rPr lang="en-US" dirty="0"/>
              <a:t>The hand exoskeleton has 4 active </a:t>
            </a:r>
            <a:r>
              <a:rPr lang="en-US" dirty="0" err="1"/>
              <a:t>DoFs</a:t>
            </a:r>
            <a:r>
              <a:rPr lang="en-US" dirty="0"/>
              <a:t>: F/E of the index finger Metacarpophalangeal (MCP) joint, F/E of the middle finger MCP joint, F/E of the ring and little finger MCP joints, and F/E of the thumb MCP joint. A linkage mechanism between the M regulator as well. When a reference MCP and the </a:t>
            </a:r>
            <a:r>
              <a:rPr lang="en-US" dirty="0" err="1"/>
              <a:t>Proximalinterphalangeal</a:t>
            </a:r>
            <a:r>
              <a:rPr lang="en-US" dirty="0"/>
              <a:t> (PIP) joint is adopted on each finger and is driven by a linear actuator, for moving both PIP and MCP joints. A unique linear actuator is used for driving the PIP and MCP joints of both the third and the fourth fingers. The thumb A/A is fixed in a suitable position.</a:t>
            </a:r>
          </a:p>
          <a:p>
            <a:r>
              <a:rPr lang="en-US" dirty="0"/>
              <a:t>Joint limits are mechanically provided, but, if necessary they can be reduced via software for increasing the safety in the human-robot interaction.</a:t>
            </a:r>
          </a:p>
        </p:txBody>
      </p:sp>
      <p:sp>
        <p:nvSpPr>
          <p:cNvPr id="4" name="Slide Number Placeholder 3">
            <a:extLst>
              <a:ext uri="{FF2B5EF4-FFF2-40B4-BE49-F238E27FC236}">
                <a16:creationId xmlns:a16="http://schemas.microsoft.com/office/drawing/2014/main" id="{4580EDBE-DAB5-408E-A538-5F031B1AD4F3}"/>
              </a:ext>
            </a:extLst>
          </p:cNvPr>
          <p:cNvSpPr>
            <a:spLocks noGrp="1"/>
          </p:cNvSpPr>
          <p:nvPr>
            <p:ph type="sldNum" sz="quarter" idx="12"/>
          </p:nvPr>
        </p:nvSpPr>
        <p:spPr/>
        <p:txBody>
          <a:bodyPr/>
          <a:lstStyle/>
          <a:p>
            <a:fld id="{D57F1E4F-1CFF-5643-939E-02111984F565}" type="slidenum">
              <a:rPr lang="en-US" smtClean="0"/>
              <a:t>12</a:t>
            </a:fld>
            <a:endParaRPr lang="en-US" dirty="0"/>
          </a:p>
        </p:txBody>
      </p:sp>
      <p:pic>
        <p:nvPicPr>
          <p:cNvPr id="4100" name="Picture 4" descr="Related image">
            <a:extLst>
              <a:ext uri="{FF2B5EF4-FFF2-40B4-BE49-F238E27FC236}">
                <a16:creationId xmlns:a16="http://schemas.microsoft.com/office/drawing/2014/main" id="{FD5B2992-B15D-40E9-AD3D-3D443371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216" y="3754784"/>
            <a:ext cx="1800139" cy="28499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8D22E64-1661-4EC3-B8AE-E96F2830DC92}"/>
              </a:ext>
            </a:extLst>
          </p:cNvPr>
          <p:cNvPicPr>
            <a:picLocks noChangeAspect="1"/>
          </p:cNvPicPr>
          <p:nvPr/>
        </p:nvPicPr>
        <p:blipFill>
          <a:blip r:embed="rId3"/>
          <a:stretch>
            <a:fillRect/>
          </a:stretch>
        </p:blipFill>
        <p:spPr>
          <a:xfrm>
            <a:off x="8396285" y="1710373"/>
            <a:ext cx="2324100" cy="1901536"/>
          </a:xfrm>
          <a:prstGeom prst="rect">
            <a:avLst/>
          </a:prstGeom>
        </p:spPr>
      </p:pic>
      <p:pic>
        <p:nvPicPr>
          <p:cNvPr id="4102" name="Picture 6" descr="Image result for prono/supination movements">
            <a:extLst>
              <a:ext uri="{FF2B5EF4-FFF2-40B4-BE49-F238E27FC236}">
                <a16:creationId xmlns:a16="http://schemas.microsoft.com/office/drawing/2014/main" id="{81B7B52A-2460-4DD4-89FF-1AF1BB951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4239" y="3751955"/>
            <a:ext cx="2228850" cy="285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5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5930-2E8A-41FC-9F51-594E150D1B21}"/>
              </a:ext>
            </a:extLst>
          </p:cNvPr>
          <p:cNvSpPr>
            <a:spLocks noGrp="1"/>
          </p:cNvSpPr>
          <p:nvPr>
            <p:ph type="title"/>
          </p:nvPr>
        </p:nvSpPr>
        <p:spPr/>
        <p:txBody>
          <a:bodyPr/>
          <a:lstStyle/>
          <a:p>
            <a:r>
              <a:rPr lang="en-US" dirty="0"/>
              <a:t>Low Level Control (LLC)</a:t>
            </a:r>
          </a:p>
        </p:txBody>
      </p:sp>
      <p:sp>
        <p:nvSpPr>
          <p:cNvPr id="3" name="Content Placeholder 2">
            <a:extLst>
              <a:ext uri="{FF2B5EF4-FFF2-40B4-BE49-F238E27FC236}">
                <a16:creationId xmlns:a16="http://schemas.microsoft.com/office/drawing/2014/main" id="{A15ED41E-D6AD-4375-A0B9-FD5658A36744}"/>
              </a:ext>
            </a:extLst>
          </p:cNvPr>
          <p:cNvSpPr>
            <a:spLocks noGrp="1"/>
          </p:cNvSpPr>
          <p:nvPr>
            <p:ph idx="1"/>
          </p:nvPr>
        </p:nvSpPr>
        <p:spPr>
          <a:xfrm>
            <a:off x="1103312" y="1705232"/>
            <a:ext cx="9770634" cy="4543167"/>
          </a:xfrm>
        </p:spPr>
        <p:txBody>
          <a:bodyPr>
            <a:normAutofit fontScale="92500" lnSpcReduction="20000"/>
          </a:bodyPr>
          <a:lstStyle/>
          <a:p>
            <a:r>
              <a:rPr lang="en-US" dirty="0"/>
              <a:t>The control system used to operate the NESM implements two control strategies: joint position and joint torque control modes.</a:t>
            </a:r>
          </a:p>
          <a:p>
            <a:r>
              <a:rPr lang="en-US" dirty="0"/>
              <a:t>When controlled in position, each actuation unit drives the joint position along a reference value or trajectory. The controller is based on a proportional-integral-derivative (PID) regulator, which operates on the difference between the reference joint angle and the measured one. The output is a current commanded to the elastic actuator to provide the torque necessary to achieve the movement with null steady-state error.</a:t>
            </a:r>
          </a:p>
          <a:p>
            <a:r>
              <a:rPr lang="en-US" dirty="0"/>
              <a:t>In the torque control mode, each motor is controlled to provide a certain amount of torque. The closed-loop torque controller output is dependent on the difference between the desired joint torque and the measured one, and it is built on a PID regulator as well. When a reference torque of 0 </a:t>
            </a:r>
            <a:r>
              <a:rPr lang="en-US" i="1" dirty="0"/>
              <a:t>Nm</a:t>
            </a:r>
            <a:r>
              <a:rPr lang="en-US" dirty="0"/>
              <a:t> is commanded on each joint, the device can be used in transparent mode, allowing the user to freely move the arm. Conversely, the wrist module and the hand exoskeleton could be controlled only in position; the controller used to operate these devices is based on a PID regulator, which operates on the difference between the reference joint angle and the measured one.</a:t>
            </a:r>
          </a:p>
        </p:txBody>
      </p:sp>
      <p:sp>
        <p:nvSpPr>
          <p:cNvPr id="4" name="Slide Number Placeholder 3">
            <a:extLst>
              <a:ext uri="{FF2B5EF4-FFF2-40B4-BE49-F238E27FC236}">
                <a16:creationId xmlns:a16="http://schemas.microsoft.com/office/drawing/2014/main" id="{C77E00D6-C0F8-4D4E-89FC-7E3B409A62FC}"/>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44504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765F-24FD-4893-93F4-27891CC115B5}"/>
              </a:ext>
            </a:extLst>
          </p:cNvPr>
          <p:cNvSpPr>
            <a:spLocks noGrp="1"/>
          </p:cNvSpPr>
          <p:nvPr>
            <p:ph type="title"/>
          </p:nvPr>
        </p:nvSpPr>
        <p:spPr/>
        <p:txBody>
          <a:bodyPr/>
          <a:lstStyle/>
          <a:p>
            <a:r>
              <a:rPr lang="en-US" dirty="0"/>
              <a:t>Motion planning based on </a:t>
            </a:r>
            <a:r>
              <a:rPr lang="en-US" dirty="0" err="1"/>
              <a:t>LbD</a:t>
            </a:r>
            <a:endParaRPr lang="en-US" dirty="0"/>
          </a:p>
        </p:txBody>
      </p:sp>
      <p:sp>
        <p:nvSpPr>
          <p:cNvPr id="4" name="Slide Number Placeholder 3">
            <a:extLst>
              <a:ext uri="{FF2B5EF4-FFF2-40B4-BE49-F238E27FC236}">
                <a16:creationId xmlns:a16="http://schemas.microsoft.com/office/drawing/2014/main" id="{F4542EE8-7F4B-4997-9CF8-37B4FC963764}"/>
              </a:ext>
            </a:extLst>
          </p:cNvPr>
          <p:cNvSpPr>
            <a:spLocks noGrp="1"/>
          </p:cNvSpPr>
          <p:nvPr>
            <p:ph type="sldNum" sz="quarter" idx="12"/>
          </p:nvPr>
        </p:nvSpPr>
        <p:spPr/>
        <p:txBody>
          <a:bodyPr/>
          <a:lstStyle/>
          <a:p>
            <a:fld id="{D57F1E4F-1CFF-5643-939E-02111984F565}" type="slidenum">
              <a:rPr lang="en-US" smtClean="0"/>
              <a:t>14</a:t>
            </a:fld>
            <a:endParaRPr lang="en-US" dirty="0"/>
          </a:p>
        </p:txBody>
      </p:sp>
      <p:pic>
        <p:nvPicPr>
          <p:cNvPr id="5122" name="Picture 2" descr="https://www.frontiersin.org/files/Articles/298456/fnbot-12-00005-HTML/image_m/fnbot-12-00005-T-g002.jpg">
            <a:extLst>
              <a:ext uri="{FF2B5EF4-FFF2-40B4-BE49-F238E27FC236}">
                <a16:creationId xmlns:a16="http://schemas.microsoft.com/office/drawing/2014/main" id="{B7AAB9AD-C712-4F4C-AD86-A37178FE5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336020"/>
            <a:ext cx="9820275"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7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2B18-41C9-4D15-BDB0-F57ED414D627}"/>
              </a:ext>
            </a:extLst>
          </p:cNvPr>
          <p:cNvSpPr>
            <a:spLocks noGrp="1"/>
          </p:cNvSpPr>
          <p:nvPr>
            <p:ph type="title"/>
          </p:nvPr>
        </p:nvSpPr>
        <p:spPr/>
        <p:txBody>
          <a:bodyPr/>
          <a:lstStyle/>
          <a:p>
            <a:r>
              <a:rPr lang="en-US" dirty="0"/>
              <a:t>Motion planning stages</a:t>
            </a:r>
          </a:p>
        </p:txBody>
      </p:sp>
      <p:sp>
        <p:nvSpPr>
          <p:cNvPr id="3" name="Content Placeholder 2">
            <a:extLst>
              <a:ext uri="{FF2B5EF4-FFF2-40B4-BE49-F238E27FC236}">
                <a16:creationId xmlns:a16="http://schemas.microsoft.com/office/drawing/2014/main" id="{85A7AB77-43EB-4E0E-9786-D96AD2B00D2B}"/>
              </a:ext>
            </a:extLst>
          </p:cNvPr>
          <p:cNvSpPr>
            <a:spLocks noGrp="1"/>
          </p:cNvSpPr>
          <p:nvPr>
            <p:ph idx="1"/>
          </p:nvPr>
        </p:nvSpPr>
        <p:spPr/>
        <p:txBody>
          <a:bodyPr/>
          <a:lstStyle/>
          <a:p>
            <a:r>
              <a:rPr lang="en-US" dirty="0"/>
              <a:t>In the off-line neural network training, the trajectories executed by a healthy human, are recorded, and distinctive features, named DMP parameters, are subsequently extracted using a LWR algorithm Hence, a neural network is trained through the </a:t>
            </a:r>
            <a:r>
              <a:rPr lang="en-US" dirty="0" err="1"/>
              <a:t>Levenberg</a:t>
            </a:r>
            <a:r>
              <a:rPr lang="en-US" dirty="0"/>
              <a:t>-Marquardt (LM) supervised learning algorithm in order to associate DMP parameters and robot joint target position to context factors taken in input (i.e., object position and task to be performed).</a:t>
            </a:r>
          </a:p>
          <a:p>
            <a:r>
              <a:rPr lang="en-US" dirty="0"/>
              <a:t>In the DMP computation, the patient can perform an ADL task with the assistance of the exoskeleton. Depending on the task and object position, the trained neural network provides the proper set of DMP parameters and robot joint target positions for computing the set of DMPs that best fit the desired task.</a:t>
            </a:r>
          </a:p>
        </p:txBody>
      </p:sp>
      <p:sp>
        <p:nvSpPr>
          <p:cNvPr id="4" name="Slide Number Placeholder 3">
            <a:extLst>
              <a:ext uri="{FF2B5EF4-FFF2-40B4-BE49-F238E27FC236}">
                <a16:creationId xmlns:a16="http://schemas.microsoft.com/office/drawing/2014/main" id="{D60E09B8-606D-4FF9-8BD6-3EECAD232140}"/>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87073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DB0A-3F9B-4C30-8FAC-B9F1ED057DF8}"/>
              </a:ext>
            </a:extLst>
          </p:cNvPr>
          <p:cNvSpPr>
            <a:spLocks noGrp="1"/>
          </p:cNvSpPr>
          <p:nvPr>
            <p:ph type="title"/>
          </p:nvPr>
        </p:nvSpPr>
        <p:spPr/>
        <p:txBody>
          <a:bodyPr/>
          <a:lstStyle/>
          <a:p>
            <a:r>
              <a:rPr lang="en-US" dirty="0"/>
              <a:t>DMP computation</a:t>
            </a:r>
          </a:p>
        </p:txBody>
      </p:sp>
      <p:sp>
        <p:nvSpPr>
          <p:cNvPr id="4" name="Slide Number Placeholder 3">
            <a:extLst>
              <a:ext uri="{FF2B5EF4-FFF2-40B4-BE49-F238E27FC236}">
                <a16:creationId xmlns:a16="http://schemas.microsoft.com/office/drawing/2014/main" id="{36C85FC1-8C10-4DF5-A332-6EF8BE1B97B4}"/>
              </a:ext>
            </a:extLst>
          </p:cNvPr>
          <p:cNvSpPr>
            <a:spLocks noGrp="1"/>
          </p:cNvSpPr>
          <p:nvPr>
            <p:ph type="sldNum" sz="quarter" idx="12"/>
          </p:nvPr>
        </p:nvSpPr>
        <p:spPr/>
        <p:txBody>
          <a:bodyPr/>
          <a:lstStyle/>
          <a:p>
            <a:fld id="{D57F1E4F-1CFF-5643-939E-02111984F565}" type="slidenum">
              <a:rPr lang="en-US" smtClean="0"/>
              <a:t>16</a:t>
            </a:fld>
            <a:endParaRPr lang="en-US" dirty="0"/>
          </a:p>
        </p:txBody>
      </p:sp>
      <p:sp>
        <p:nvSpPr>
          <p:cNvPr id="5" name="TextBox 4">
            <a:extLst>
              <a:ext uri="{FF2B5EF4-FFF2-40B4-BE49-F238E27FC236}">
                <a16:creationId xmlns:a16="http://schemas.microsoft.com/office/drawing/2014/main" id="{40E0EE02-E986-4CB7-8534-C98AE7AC4E2D}"/>
              </a:ext>
            </a:extLst>
          </p:cNvPr>
          <p:cNvSpPr txBox="1"/>
          <p:nvPr/>
        </p:nvSpPr>
        <p:spPr>
          <a:xfrm>
            <a:off x="646111" y="1495167"/>
            <a:ext cx="9832419" cy="646331"/>
          </a:xfrm>
          <a:prstGeom prst="rect">
            <a:avLst/>
          </a:prstGeom>
          <a:noFill/>
        </p:spPr>
        <p:txBody>
          <a:bodyPr wrap="square" rtlCol="0">
            <a:spAutoFit/>
          </a:bodyPr>
          <a:lstStyle/>
          <a:p>
            <a:r>
              <a:rPr lang="en-US" dirty="0"/>
              <a:t>The computation of the DMPs is obtained through the resolution of a non-linear second order system, expressed as</a:t>
            </a:r>
          </a:p>
        </p:txBody>
      </p:sp>
      <p:pic>
        <p:nvPicPr>
          <p:cNvPr id="6" name="Picture 5">
            <a:extLst>
              <a:ext uri="{FF2B5EF4-FFF2-40B4-BE49-F238E27FC236}">
                <a16:creationId xmlns:a16="http://schemas.microsoft.com/office/drawing/2014/main" id="{46377F74-59AD-47CE-BA07-A40D45A500B2}"/>
              </a:ext>
            </a:extLst>
          </p:cNvPr>
          <p:cNvPicPr>
            <a:picLocks noChangeAspect="1"/>
          </p:cNvPicPr>
          <p:nvPr/>
        </p:nvPicPr>
        <p:blipFill>
          <a:blip r:embed="rId2"/>
          <a:stretch>
            <a:fillRect/>
          </a:stretch>
        </p:blipFill>
        <p:spPr>
          <a:xfrm>
            <a:off x="1933745" y="2141498"/>
            <a:ext cx="2723809" cy="304762"/>
          </a:xfrm>
          <a:prstGeom prst="rect">
            <a:avLst/>
          </a:prstGeom>
        </p:spPr>
      </p:pic>
      <p:sp>
        <p:nvSpPr>
          <p:cNvPr id="7" name="TextBox 6">
            <a:extLst>
              <a:ext uri="{FF2B5EF4-FFF2-40B4-BE49-F238E27FC236}">
                <a16:creationId xmlns:a16="http://schemas.microsoft.com/office/drawing/2014/main" id="{3A0E215C-0B9F-4970-A564-B3928DBE91B9}"/>
              </a:ext>
            </a:extLst>
          </p:cNvPr>
          <p:cNvSpPr txBox="1"/>
          <p:nvPr/>
        </p:nvSpPr>
        <p:spPr>
          <a:xfrm>
            <a:off x="646110" y="2446260"/>
            <a:ext cx="9706429" cy="1477328"/>
          </a:xfrm>
          <a:prstGeom prst="rect">
            <a:avLst/>
          </a:prstGeom>
          <a:noFill/>
        </p:spPr>
        <p:txBody>
          <a:bodyPr wrap="square" rtlCol="0">
            <a:spAutoFit/>
          </a:bodyPr>
          <a:lstStyle/>
          <a:p>
            <a:r>
              <a:rPr lang="en-US" i="1" dirty="0"/>
              <a:t>τ</a:t>
            </a:r>
            <a:r>
              <a:rPr lang="en-US" dirty="0"/>
              <a:t> - time constant, </a:t>
            </a:r>
          </a:p>
          <a:p>
            <a:r>
              <a:rPr lang="en-US" i="1" dirty="0"/>
              <a:t>α</a:t>
            </a:r>
            <a:r>
              <a:rPr lang="en-US" i="1" baseline="-25000" dirty="0"/>
              <a:t>q,</a:t>
            </a:r>
            <a:r>
              <a:rPr lang="en-US" dirty="0"/>
              <a:t> </a:t>
            </a:r>
            <a:r>
              <a:rPr lang="en-US" i="1" dirty="0"/>
              <a:t>β</a:t>
            </a:r>
            <a:r>
              <a:rPr lang="en-US" i="1" baseline="-25000" dirty="0"/>
              <a:t>q</a:t>
            </a:r>
            <a:r>
              <a:rPr lang="en-US" dirty="0"/>
              <a:t> - positive constants, </a:t>
            </a:r>
          </a:p>
          <a:p>
            <a:r>
              <a:rPr lang="en-US" i="1" dirty="0"/>
              <a:t>q</a:t>
            </a:r>
            <a:r>
              <a:rPr lang="en-US" baseline="-25000" dirty="0"/>
              <a:t>0,</a:t>
            </a:r>
            <a:r>
              <a:rPr lang="en-US" dirty="0"/>
              <a:t> </a:t>
            </a:r>
            <a:r>
              <a:rPr lang="en-US" i="1" dirty="0"/>
              <a:t>g</a:t>
            </a:r>
            <a:r>
              <a:rPr lang="en-US" dirty="0"/>
              <a:t> - initial and final points of the trajectory, respectively, </a:t>
            </a:r>
          </a:p>
          <a:p>
            <a:r>
              <a:rPr lang="en-US" i="1" dirty="0"/>
              <a:t>f</a:t>
            </a:r>
            <a:r>
              <a:rPr lang="en-US" dirty="0"/>
              <a:t> - forcing term that implements the landscape attractor of the system, </a:t>
            </a:r>
          </a:p>
          <a:p>
            <a:r>
              <a:rPr lang="en-US" i="1" dirty="0"/>
              <a:t>q</a:t>
            </a:r>
            <a:r>
              <a:rPr lang="en-US" dirty="0"/>
              <a:t> - generic joint position of the robot to be computed for each joint (i.e., </a:t>
            </a:r>
            <a:r>
              <a:rPr lang="en-US" i="1" dirty="0"/>
              <a:t>q</a:t>
            </a:r>
            <a:r>
              <a:rPr lang="en-US" baseline="-25000" dirty="0"/>
              <a:t>1</a:t>
            </a:r>
            <a:r>
              <a:rPr lang="en-US" dirty="0"/>
              <a:t>, </a:t>
            </a:r>
            <a:r>
              <a:rPr lang="en-US" i="1" dirty="0"/>
              <a:t>q</a:t>
            </a:r>
            <a:r>
              <a:rPr lang="en-US" baseline="-25000" dirty="0"/>
              <a:t>2</a:t>
            </a:r>
            <a:r>
              <a:rPr lang="en-US" dirty="0"/>
              <a:t> … </a:t>
            </a:r>
            <a:r>
              <a:rPr lang="en-US" i="1" dirty="0"/>
              <a:t>q</a:t>
            </a:r>
            <a:r>
              <a:rPr lang="en-US" baseline="-25000" dirty="0"/>
              <a:t>5</a:t>
            </a:r>
            <a:r>
              <a:rPr lang="en-US" dirty="0"/>
              <a:t>).</a:t>
            </a:r>
          </a:p>
        </p:txBody>
      </p:sp>
      <p:sp>
        <p:nvSpPr>
          <p:cNvPr id="8" name="TextBox 7">
            <a:extLst>
              <a:ext uri="{FF2B5EF4-FFF2-40B4-BE49-F238E27FC236}">
                <a16:creationId xmlns:a16="http://schemas.microsoft.com/office/drawing/2014/main" id="{B87BECCE-1671-4047-A55E-9D37F87BD198}"/>
              </a:ext>
            </a:extLst>
          </p:cNvPr>
          <p:cNvSpPr txBox="1"/>
          <p:nvPr/>
        </p:nvSpPr>
        <p:spPr>
          <a:xfrm>
            <a:off x="646110" y="4043684"/>
            <a:ext cx="9581014" cy="369332"/>
          </a:xfrm>
          <a:prstGeom prst="rect">
            <a:avLst/>
          </a:prstGeom>
          <a:noFill/>
        </p:spPr>
        <p:txBody>
          <a:bodyPr wrap="square" rtlCol="0">
            <a:spAutoFit/>
          </a:bodyPr>
          <a:lstStyle/>
          <a:p>
            <a:r>
              <a:rPr lang="en-US" dirty="0"/>
              <a:t>A possible formulation of the forcing term, namely the landscape attractor is</a:t>
            </a:r>
          </a:p>
        </p:txBody>
      </p:sp>
      <p:pic>
        <p:nvPicPr>
          <p:cNvPr id="9" name="Picture 8">
            <a:extLst>
              <a:ext uri="{FF2B5EF4-FFF2-40B4-BE49-F238E27FC236}">
                <a16:creationId xmlns:a16="http://schemas.microsoft.com/office/drawing/2014/main" id="{92C561A6-6EE1-4029-AB48-1B203AC389A4}"/>
              </a:ext>
            </a:extLst>
          </p:cNvPr>
          <p:cNvPicPr>
            <a:picLocks noChangeAspect="1"/>
          </p:cNvPicPr>
          <p:nvPr/>
        </p:nvPicPr>
        <p:blipFill>
          <a:blip r:embed="rId3"/>
          <a:stretch>
            <a:fillRect/>
          </a:stretch>
        </p:blipFill>
        <p:spPr>
          <a:xfrm>
            <a:off x="1933745" y="4413016"/>
            <a:ext cx="2838095" cy="504762"/>
          </a:xfrm>
          <a:prstGeom prst="rect">
            <a:avLst/>
          </a:prstGeom>
        </p:spPr>
      </p:pic>
      <p:sp>
        <p:nvSpPr>
          <p:cNvPr id="10" name="TextBox 9">
            <a:extLst>
              <a:ext uri="{FF2B5EF4-FFF2-40B4-BE49-F238E27FC236}">
                <a16:creationId xmlns:a16="http://schemas.microsoft.com/office/drawing/2014/main" id="{223B6BF8-0FF3-4952-9D1B-3C29350F734C}"/>
              </a:ext>
            </a:extLst>
          </p:cNvPr>
          <p:cNvSpPr txBox="1"/>
          <p:nvPr/>
        </p:nvSpPr>
        <p:spPr>
          <a:xfrm>
            <a:off x="646110" y="4917778"/>
            <a:ext cx="9552439" cy="923330"/>
          </a:xfrm>
          <a:prstGeom prst="rect">
            <a:avLst/>
          </a:prstGeom>
          <a:noFill/>
        </p:spPr>
        <p:txBody>
          <a:bodyPr wrap="square" rtlCol="0">
            <a:spAutoFit/>
          </a:bodyPr>
          <a:lstStyle/>
          <a:p>
            <a:r>
              <a:rPr lang="en-US" i="1" dirty="0" err="1"/>
              <a:t>ω</a:t>
            </a:r>
            <a:r>
              <a:rPr lang="en-US" i="1" baseline="-25000" dirty="0" err="1"/>
              <a:t>i</a:t>
            </a:r>
            <a:r>
              <a:rPr lang="en-US" dirty="0"/>
              <a:t> - DMP parameters, namely the weight parameters adopted to reconstruct the recorded motion, </a:t>
            </a:r>
          </a:p>
          <a:p>
            <a:r>
              <a:rPr lang="en-US" i="1" dirty="0"/>
              <a:t>x</a:t>
            </a:r>
            <a:r>
              <a:rPr lang="en-US" dirty="0"/>
              <a:t> - state variable of the system that makes equation (1) a time-independent system.</a:t>
            </a:r>
          </a:p>
        </p:txBody>
      </p:sp>
    </p:spTree>
    <p:extLst>
      <p:ext uri="{BB962C8B-B14F-4D97-AF65-F5344CB8AC3E}">
        <p14:creationId xmlns:p14="http://schemas.microsoft.com/office/powerpoint/2010/main" val="1961030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767E-C354-4994-8223-613B223D80E8}"/>
              </a:ext>
            </a:extLst>
          </p:cNvPr>
          <p:cNvSpPr>
            <a:spLocks noGrp="1"/>
          </p:cNvSpPr>
          <p:nvPr>
            <p:ph type="title"/>
          </p:nvPr>
        </p:nvSpPr>
        <p:spPr/>
        <p:txBody>
          <a:bodyPr/>
          <a:lstStyle/>
          <a:p>
            <a:r>
              <a:rPr lang="en-US" dirty="0"/>
              <a:t>DMP computation (continued)</a:t>
            </a:r>
          </a:p>
        </p:txBody>
      </p:sp>
      <p:sp>
        <p:nvSpPr>
          <p:cNvPr id="4" name="Slide Number Placeholder 3">
            <a:extLst>
              <a:ext uri="{FF2B5EF4-FFF2-40B4-BE49-F238E27FC236}">
                <a16:creationId xmlns:a16="http://schemas.microsoft.com/office/drawing/2014/main" id="{16EB8626-8E42-44BF-A3AE-BAC063457C27}"/>
              </a:ext>
            </a:extLst>
          </p:cNvPr>
          <p:cNvSpPr>
            <a:spLocks noGrp="1"/>
          </p:cNvSpPr>
          <p:nvPr>
            <p:ph type="sldNum" sz="quarter" idx="12"/>
          </p:nvPr>
        </p:nvSpPr>
        <p:spPr/>
        <p:txBody>
          <a:bodyPr/>
          <a:lstStyle/>
          <a:p>
            <a:fld id="{D57F1E4F-1CFF-5643-939E-02111984F565}" type="slidenum">
              <a:rPr lang="en-US" smtClean="0"/>
              <a:t>17</a:t>
            </a:fld>
            <a:endParaRPr lang="en-US" dirty="0"/>
          </a:p>
        </p:txBody>
      </p:sp>
      <p:sp>
        <p:nvSpPr>
          <p:cNvPr id="5" name="TextBox 4">
            <a:extLst>
              <a:ext uri="{FF2B5EF4-FFF2-40B4-BE49-F238E27FC236}">
                <a16:creationId xmlns:a16="http://schemas.microsoft.com/office/drawing/2014/main" id="{A0D5C407-0034-4E1F-959E-571C415255A8}"/>
              </a:ext>
            </a:extLst>
          </p:cNvPr>
          <p:cNvSpPr txBox="1"/>
          <p:nvPr/>
        </p:nvSpPr>
        <p:spPr>
          <a:xfrm>
            <a:off x="646111" y="1483916"/>
            <a:ext cx="1750800" cy="369332"/>
          </a:xfrm>
          <a:prstGeom prst="rect">
            <a:avLst/>
          </a:prstGeom>
          <a:noFill/>
        </p:spPr>
        <p:txBody>
          <a:bodyPr wrap="none" rtlCol="0">
            <a:spAutoFit/>
          </a:bodyPr>
          <a:lstStyle/>
          <a:p>
            <a:r>
              <a:rPr lang="en-US" dirty="0"/>
              <a:t>X identified as</a:t>
            </a:r>
          </a:p>
        </p:txBody>
      </p:sp>
      <p:pic>
        <p:nvPicPr>
          <p:cNvPr id="6" name="Picture 5">
            <a:extLst>
              <a:ext uri="{FF2B5EF4-FFF2-40B4-BE49-F238E27FC236}">
                <a16:creationId xmlns:a16="http://schemas.microsoft.com/office/drawing/2014/main" id="{5A98E224-BA39-4C96-BC4B-175B3AD3FEFF}"/>
              </a:ext>
            </a:extLst>
          </p:cNvPr>
          <p:cNvPicPr>
            <a:picLocks noChangeAspect="1"/>
          </p:cNvPicPr>
          <p:nvPr/>
        </p:nvPicPr>
        <p:blipFill>
          <a:blip r:embed="rId2"/>
          <a:stretch>
            <a:fillRect/>
          </a:stretch>
        </p:blipFill>
        <p:spPr>
          <a:xfrm>
            <a:off x="1658816" y="1867535"/>
            <a:ext cx="1476190" cy="266667"/>
          </a:xfrm>
          <a:prstGeom prst="rect">
            <a:avLst/>
          </a:prstGeom>
        </p:spPr>
      </p:pic>
      <p:sp>
        <p:nvSpPr>
          <p:cNvPr id="8" name="TextBox 7">
            <a:extLst>
              <a:ext uri="{FF2B5EF4-FFF2-40B4-BE49-F238E27FC236}">
                <a16:creationId xmlns:a16="http://schemas.microsoft.com/office/drawing/2014/main" id="{48537A9A-DD78-44A4-9D9E-FEF77D09CFBD}"/>
              </a:ext>
            </a:extLst>
          </p:cNvPr>
          <p:cNvSpPr txBox="1"/>
          <p:nvPr/>
        </p:nvSpPr>
        <p:spPr>
          <a:xfrm>
            <a:off x="646111" y="2148489"/>
            <a:ext cx="2582758" cy="369332"/>
          </a:xfrm>
          <a:prstGeom prst="rect">
            <a:avLst/>
          </a:prstGeom>
          <a:noFill/>
        </p:spPr>
        <p:txBody>
          <a:bodyPr wrap="none" rtlCol="0">
            <a:spAutoFit/>
          </a:bodyPr>
          <a:lstStyle/>
          <a:p>
            <a:r>
              <a:rPr lang="el-GR" i="1" dirty="0"/>
              <a:t>α</a:t>
            </a:r>
            <a:r>
              <a:rPr lang="en-US" i="1" baseline="-25000" dirty="0"/>
              <a:t>x</a:t>
            </a:r>
            <a:r>
              <a:rPr lang="en-US" dirty="0"/>
              <a:t> - positive constant.</a:t>
            </a:r>
          </a:p>
        </p:txBody>
      </p:sp>
      <p:sp>
        <p:nvSpPr>
          <p:cNvPr id="9" name="TextBox 8">
            <a:extLst>
              <a:ext uri="{FF2B5EF4-FFF2-40B4-BE49-F238E27FC236}">
                <a16:creationId xmlns:a16="http://schemas.microsoft.com/office/drawing/2014/main" id="{7A8C46A4-126B-42FC-865B-B4790BC2BE35}"/>
              </a:ext>
            </a:extLst>
          </p:cNvPr>
          <p:cNvSpPr txBox="1"/>
          <p:nvPr/>
        </p:nvSpPr>
        <p:spPr>
          <a:xfrm>
            <a:off x="646111" y="2628396"/>
            <a:ext cx="6516528" cy="369332"/>
          </a:xfrm>
          <a:prstGeom prst="rect">
            <a:avLst/>
          </a:prstGeom>
          <a:noFill/>
        </p:spPr>
        <p:txBody>
          <a:bodyPr wrap="none" rtlCol="0">
            <a:spAutoFit/>
          </a:bodyPr>
          <a:lstStyle/>
          <a:p>
            <a:r>
              <a:rPr lang="en-US" dirty="0"/>
              <a:t>On the other hand, </a:t>
            </a:r>
            <a:r>
              <a:rPr lang="en-US" dirty="0" err="1"/>
              <a:t>Ψ</a:t>
            </a:r>
            <a:r>
              <a:rPr lang="en-US" i="1" baseline="-25000" dirty="0" err="1"/>
              <a:t>i</a:t>
            </a:r>
            <a:r>
              <a:rPr lang="en-US" dirty="0"/>
              <a:t>(</a:t>
            </a:r>
            <a:r>
              <a:rPr lang="en-US" i="1" dirty="0"/>
              <a:t>x</a:t>
            </a:r>
            <a:r>
              <a:rPr lang="en-US" dirty="0"/>
              <a:t>) is Gaussian kernels expressed as</a:t>
            </a:r>
          </a:p>
        </p:txBody>
      </p:sp>
      <p:pic>
        <p:nvPicPr>
          <p:cNvPr id="10" name="Picture 9">
            <a:extLst>
              <a:ext uri="{FF2B5EF4-FFF2-40B4-BE49-F238E27FC236}">
                <a16:creationId xmlns:a16="http://schemas.microsoft.com/office/drawing/2014/main" id="{EB77E8E5-6794-4448-BDEB-61BE571ED8D3}"/>
              </a:ext>
            </a:extLst>
          </p:cNvPr>
          <p:cNvPicPr>
            <a:picLocks noChangeAspect="1"/>
          </p:cNvPicPr>
          <p:nvPr/>
        </p:nvPicPr>
        <p:blipFill>
          <a:blip r:embed="rId3"/>
          <a:stretch>
            <a:fillRect/>
          </a:stretch>
        </p:blipFill>
        <p:spPr>
          <a:xfrm>
            <a:off x="1658815" y="3073921"/>
            <a:ext cx="2952381" cy="438095"/>
          </a:xfrm>
          <a:prstGeom prst="rect">
            <a:avLst/>
          </a:prstGeom>
        </p:spPr>
      </p:pic>
      <p:sp>
        <p:nvSpPr>
          <p:cNvPr id="11" name="TextBox 10">
            <a:extLst>
              <a:ext uri="{FF2B5EF4-FFF2-40B4-BE49-F238E27FC236}">
                <a16:creationId xmlns:a16="http://schemas.microsoft.com/office/drawing/2014/main" id="{86EE393F-CF56-4686-B8AB-7A9179FBF9AB}"/>
              </a:ext>
            </a:extLst>
          </p:cNvPr>
          <p:cNvSpPr txBox="1"/>
          <p:nvPr/>
        </p:nvSpPr>
        <p:spPr>
          <a:xfrm>
            <a:off x="646111" y="3588209"/>
            <a:ext cx="9404723" cy="646331"/>
          </a:xfrm>
          <a:prstGeom prst="rect">
            <a:avLst/>
          </a:prstGeom>
          <a:noFill/>
        </p:spPr>
        <p:txBody>
          <a:bodyPr wrap="square" rtlCol="0">
            <a:spAutoFit/>
          </a:bodyPr>
          <a:lstStyle/>
          <a:p>
            <a:r>
              <a:rPr lang="en-US" i="1" dirty="0" err="1"/>
              <a:t>σ</a:t>
            </a:r>
            <a:r>
              <a:rPr lang="en-US" i="1" baseline="-25000" dirty="0" err="1"/>
              <a:t>i</a:t>
            </a:r>
            <a:r>
              <a:rPr lang="en-US" dirty="0"/>
              <a:t>, </a:t>
            </a:r>
            <a:r>
              <a:rPr lang="en-US" i="1" dirty="0"/>
              <a:t>c</a:t>
            </a:r>
            <a:r>
              <a:rPr lang="en-US" i="1" baseline="-25000" dirty="0"/>
              <a:t>i</a:t>
            </a:r>
            <a:r>
              <a:rPr lang="en-US" dirty="0"/>
              <a:t>, and </a:t>
            </a:r>
            <a:r>
              <a:rPr lang="en-US" i="1" dirty="0"/>
              <a:t>N</a:t>
            </a:r>
            <a:r>
              <a:rPr lang="en-US" dirty="0"/>
              <a:t> - width, the centers, and the number of Gaussian functions, respectively. </a:t>
            </a:r>
          </a:p>
        </p:txBody>
      </p:sp>
      <p:sp>
        <p:nvSpPr>
          <p:cNvPr id="12" name="TextBox 11">
            <a:extLst>
              <a:ext uri="{FF2B5EF4-FFF2-40B4-BE49-F238E27FC236}">
                <a16:creationId xmlns:a16="http://schemas.microsoft.com/office/drawing/2014/main" id="{EF34DE65-E2C3-43E4-84E6-97BEC7DA5A52}"/>
              </a:ext>
            </a:extLst>
          </p:cNvPr>
          <p:cNvSpPr txBox="1"/>
          <p:nvPr/>
        </p:nvSpPr>
        <p:spPr>
          <a:xfrm>
            <a:off x="646111" y="4234540"/>
            <a:ext cx="8383589" cy="369332"/>
          </a:xfrm>
          <a:prstGeom prst="rect">
            <a:avLst/>
          </a:prstGeom>
          <a:noFill/>
        </p:spPr>
        <p:txBody>
          <a:bodyPr wrap="square" rtlCol="0">
            <a:spAutoFit/>
          </a:bodyPr>
          <a:lstStyle/>
          <a:p>
            <a:r>
              <a:rPr lang="en-US"/>
              <a:t>The state variable </a:t>
            </a:r>
            <a:r>
              <a:rPr lang="en-US" i="1"/>
              <a:t>x</a:t>
            </a:r>
            <a:r>
              <a:rPr lang="en-US"/>
              <a:t> as well as centers </a:t>
            </a:r>
            <a:r>
              <a:rPr lang="en-US" i="1"/>
              <a:t>c</a:t>
            </a:r>
            <a:r>
              <a:rPr lang="en-US" i="1" baseline="-25000"/>
              <a:t>i</a:t>
            </a:r>
            <a:r>
              <a:rPr lang="en-US"/>
              <a:t> range between 0 and 1.</a:t>
            </a:r>
            <a:endParaRPr lang="en-US" dirty="0"/>
          </a:p>
        </p:txBody>
      </p:sp>
    </p:spTree>
    <p:extLst>
      <p:ext uri="{BB962C8B-B14F-4D97-AF65-F5344CB8AC3E}">
        <p14:creationId xmlns:p14="http://schemas.microsoft.com/office/powerpoint/2010/main" val="10611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2BD5-13D4-4C5D-B8DD-502CDE9CC631}"/>
              </a:ext>
            </a:extLst>
          </p:cNvPr>
          <p:cNvSpPr>
            <a:spLocks noGrp="1"/>
          </p:cNvSpPr>
          <p:nvPr>
            <p:ph type="title"/>
          </p:nvPr>
        </p:nvSpPr>
        <p:spPr/>
        <p:txBody>
          <a:bodyPr/>
          <a:lstStyle/>
          <a:p>
            <a:r>
              <a:rPr lang="en-US" dirty="0"/>
              <a:t>DMP computation (continued)</a:t>
            </a:r>
          </a:p>
        </p:txBody>
      </p:sp>
      <p:sp>
        <p:nvSpPr>
          <p:cNvPr id="4" name="Slide Number Placeholder 3">
            <a:extLst>
              <a:ext uri="{FF2B5EF4-FFF2-40B4-BE49-F238E27FC236}">
                <a16:creationId xmlns:a16="http://schemas.microsoft.com/office/drawing/2014/main" id="{51216AA5-1EB7-4730-B376-94852855B8D2}"/>
              </a:ext>
            </a:extLst>
          </p:cNvPr>
          <p:cNvSpPr>
            <a:spLocks noGrp="1"/>
          </p:cNvSpPr>
          <p:nvPr>
            <p:ph type="sldNum" sz="quarter" idx="12"/>
          </p:nvPr>
        </p:nvSpPr>
        <p:spPr/>
        <p:txBody>
          <a:bodyPr/>
          <a:lstStyle/>
          <a:p>
            <a:fld id="{D57F1E4F-1CFF-5643-939E-02111984F565}" type="slidenum">
              <a:rPr lang="en-US" smtClean="0"/>
              <a:t>18</a:t>
            </a:fld>
            <a:endParaRPr lang="en-US" dirty="0"/>
          </a:p>
        </p:txBody>
      </p:sp>
      <p:sp>
        <p:nvSpPr>
          <p:cNvPr id="5" name="TextBox 4">
            <a:extLst>
              <a:ext uri="{FF2B5EF4-FFF2-40B4-BE49-F238E27FC236}">
                <a16:creationId xmlns:a16="http://schemas.microsoft.com/office/drawing/2014/main" id="{397694F9-DBDD-4331-BDA9-4E75081C50E3}"/>
              </a:ext>
            </a:extLst>
          </p:cNvPr>
          <p:cNvSpPr txBox="1"/>
          <p:nvPr/>
        </p:nvSpPr>
        <p:spPr>
          <a:xfrm>
            <a:off x="803189" y="1680519"/>
            <a:ext cx="9662984" cy="646331"/>
          </a:xfrm>
          <a:prstGeom prst="rect">
            <a:avLst/>
          </a:prstGeom>
          <a:noFill/>
        </p:spPr>
        <p:txBody>
          <a:bodyPr wrap="square" rtlCol="0">
            <a:spAutoFit/>
          </a:bodyPr>
          <a:lstStyle/>
          <a:p>
            <a:r>
              <a:rPr lang="en-US" dirty="0"/>
              <a:t>An optimized spatial allocation of the Gaussian kernels is adopted, depending on the complexity of the recorded trajectory. Hence, </a:t>
            </a:r>
            <a:r>
              <a:rPr lang="en-US" i="1" dirty="0"/>
              <a:t>c</a:t>
            </a:r>
            <a:r>
              <a:rPr lang="en-US" i="1" baseline="-25000" dirty="0"/>
              <a:t>i</a:t>
            </a:r>
            <a:r>
              <a:rPr lang="en-US" dirty="0"/>
              <a:t> and </a:t>
            </a:r>
            <a:r>
              <a:rPr lang="en-US" i="1" dirty="0" err="1"/>
              <a:t>σ</a:t>
            </a:r>
            <a:r>
              <a:rPr lang="en-US" i="1" baseline="-25000" dirty="0" err="1"/>
              <a:t>i</a:t>
            </a:r>
            <a:r>
              <a:rPr lang="en-US" dirty="0"/>
              <a:t> are defined as</a:t>
            </a:r>
          </a:p>
        </p:txBody>
      </p:sp>
      <p:pic>
        <p:nvPicPr>
          <p:cNvPr id="6" name="Picture 5">
            <a:extLst>
              <a:ext uri="{FF2B5EF4-FFF2-40B4-BE49-F238E27FC236}">
                <a16:creationId xmlns:a16="http://schemas.microsoft.com/office/drawing/2014/main" id="{471C3116-27A9-4064-B1A8-1E98C295DA82}"/>
              </a:ext>
            </a:extLst>
          </p:cNvPr>
          <p:cNvPicPr>
            <a:picLocks noChangeAspect="1"/>
          </p:cNvPicPr>
          <p:nvPr/>
        </p:nvPicPr>
        <p:blipFill>
          <a:blip r:embed="rId2"/>
          <a:stretch>
            <a:fillRect/>
          </a:stretch>
        </p:blipFill>
        <p:spPr>
          <a:xfrm>
            <a:off x="2067168" y="2326850"/>
            <a:ext cx="3885714" cy="3380952"/>
          </a:xfrm>
          <a:prstGeom prst="rect">
            <a:avLst/>
          </a:prstGeom>
        </p:spPr>
      </p:pic>
      <p:sp>
        <p:nvSpPr>
          <p:cNvPr id="7" name="TextBox 6">
            <a:extLst>
              <a:ext uri="{FF2B5EF4-FFF2-40B4-BE49-F238E27FC236}">
                <a16:creationId xmlns:a16="http://schemas.microsoft.com/office/drawing/2014/main" id="{2E5C4D75-27C6-4833-B6D0-08BE8B0392B7}"/>
              </a:ext>
            </a:extLst>
          </p:cNvPr>
          <p:cNvSpPr txBox="1"/>
          <p:nvPr/>
        </p:nvSpPr>
        <p:spPr>
          <a:xfrm>
            <a:off x="803189" y="5707802"/>
            <a:ext cx="9549351" cy="923330"/>
          </a:xfrm>
          <a:prstGeom prst="rect">
            <a:avLst/>
          </a:prstGeom>
          <a:noFill/>
        </p:spPr>
        <p:txBody>
          <a:bodyPr wrap="square" rtlCol="0">
            <a:spAutoFit/>
          </a:bodyPr>
          <a:lstStyle/>
          <a:p>
            <a:r>
              <a:rPr lang="en-US" i="1" dirty="0"/>
              <a:t>α</a:t>
            </a:r>
            <a:r>
              <a:rPr lang="en-US" i="1" baseline="-25000" dirty="0"/>
              <a:t>z</a:t>
            </a:r>
            <a:r>
              <a:rPr lang="en-US" dirty="0"/>
              <a:t>, </a:t>
            </a:r>
            <a:r>
              <a:rPr lang="en-US" i="1" dirty="0"/>
              <a:t>β</a:t>
            </a:r>
            <a:r>
              <a:rPr lang="en-US" i="1" baseline="-25000" dirty="0"/>
              <a:t>z</a:t>
            </a:r>
            <a:r>
              <a:rPr lang="en-US" dirty="0"/>
              <a:t>, </a:t>
            </a:r>
            <a:r>
              <a:rPr lang="en-US" i="1" dirty="0" err="1"/>
              <a:t>γ</a:t>
            </a:r>
            <a:r>
              <a:rPr lang="en-US" i="1" baseline="-25000" dirty="0" err="1"/>
              <a:t>z</a:t>
            </a:r>
            <a:r>
              <a:rPr lang="en-US" dirty="0"/>
              <a:t>, and </a:t>
            </a:r>
            <a:r>
              <a:rPr lang="en-US" i="1" dirty="0" err="1"/>
              <a:t>δ</a:t>
            </a:r>
            <a:r>
              <a:rPr lang="en-US" i="1" baseline="-25000" dirty="0" err="1"/>
              <a:t>z</a:t>
            </a:r>
            <a:r>
              <a:rPr lang="en-US" dirty="0"/>
              <a:t> - positive constants, </a:t>
            </a:r>
          </a:p>
          <a:p>
            <a:r>
              <a:rPr lang="en-US" i="1" dirty="0"/>
              <a:t>N</a:t>
            </a:r>
            <a:r>
              <a:rPr lang="en-US" dirty="0"/>
              <a:t> - number of critical points of the recorded trajectory, </a:t>
            </a:r>
          </a:p>
          <a:p>
            <a:r>
              <a:rPr lang="en-US" i="1" dirty="0" err="1"/>
              <a:t>z</a:t>
            </a:r>
            <a:r>
              <a:rPr lang="en-US" i="1" baseline="-25000" dirty="0" err="1"/>
              <a:t>k</a:t>
            </a:r>
            <a:r>
              <a:rPr lang="en-US" dirty="0"/>
              <a:t> is the normalized time instant of each critical point.</a:t>
            </a:r>
          </a:p>
        </p:txBody>
      </p:sp>
    </p:spTree>
    <p:extLst>
      <p:ext uri="{BB962C8B-B14F-4D97-AF65-F5344CB8AC3E}">
        <p14:creationId xmlns:p14="http://schemas.microsoft.com/office/powerpoint/2010/main" val="308730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47B4-C015-46B7-8B91-DD37EA4EAED5}"/>
              </a:ext>
            </a:extLst>
          </p:cNvPr>
          <p:cNvSpPr>
            <a:spLocks noGrp="1"/>
          </p:cNvSpPr>
          <p:nvPr>
            <p:ph type="title"/>
          </p:nvPr>
        </p:nvSpPr>
        <p:spPr>
          <a:xfrm>
            <a:off x="646111" y="452718"/>
            <a:ext cx="9404723" cy="1400530"/>
          </a:xfrm>
        </p:spPr>
        <p:txBody>
          <a:bodyPr/>
          <a:lstStyle/>
          <a:p>
            <a:r>
              <a:rPr lang="en-US" dirty="0"/>
              <a:t>DMP computation (continued)</a:t>
            </a:r>
          </a:p>
        </p:txBody>
      </p:sp>
      <p:sp>
        <p:nvSpPr>
          <p:cNvPr id="3" name="Content Placeholder 2">
            <a:extLst>
              <a:ext uri="{FF2B5EF4-FFF2-40B4-BE49-F238E27FC236}">
                <a16:creationId xmlns:a16="http://schemas.microsoft.com/office/drawing/2014/main" id="{62D8A9F7-E262-4C66-88AC-D643F1FA3FBB}"/>
              </a:ext>
            </a:extLst>
          </p:cNvPr>
          <p:cNvSpPr>
            <a:spLocks noGrp="1"/>
          </p:cNvSpPr>
          <p:nvPr>
            <p:ph idx="1"/>
          </p:nvPr>
        </p:nvSpPr>
        <p:spPr>
          <a:xfrm>
            <a:off x="1103312" y="2052919"/>
            <a:ext cx="8946541" cy="393720"/>
          </a:xfrm>
        </p:spPr>
        <p:txBody>
          <a:bodyPr>
            <a:normAutofit lnSpcReduction="10000"/>
          </a:bodyPr>
          <a:lstStyle/>
          <a:p>
            <a:r>
              <a:rPr lang="en-US" dirty="0"/>
              <a:t>A graphical representation of </a:t>
            </a:r>
            <a:r>
              <a:rPr lang="en-US" i="1" dirty="0"/>
              <a:t>c</a:t>
            </a:r>
            <a:r>
              <a:rPr lang="en-US" dirty="0"/>
              <a:t> and </a:t>
            </a:r>
            <a:r>
              <a:rPr lang="en-US" i="1" dirty="0"/>
              <a:t>σ</a:t>
            </a:r>
            <a:r>
              <a:rPr lang="en-US" dirty="0"/>
              <a:t> functions</a:t>
            </a:r>
          </a:p>
        </p:txBody>
      </p:sp>
      <p:sp>
        <p:nvSpPr>
          <p:cNvPr id="4" name="Slide Number Placeholder 3">
            <a:extLst>
              <a:ext uri="{FF2B5EF4-FFF2-40B4-BE49-F238E27FC236}">
                <a16:creationId xmlns:a16="http://schemas.microsoft.com/office/drawing/2014/main" id="{460C18F1-72FF-45F2-99FB-CB203B750C35}"/>
              </a:ext>
            </a:extLst>
          </p:cNvPr>
          <p:cNvSpPr>
            <a:spLocks noGrp="1"/>
          </p:cNvSpPr>
          <p:nvPr>
            <p:ph type="sldNum" sz="quarter" idx="12"/>
          </p:nvPr>
        </p:nvSpPr>
        <p:spPr/>
        <p:txBody>
          <a:bodyPr/>
          <a:lstStyle/>
          <a:p>
            <a:fld id="{D57F1E4F-1CFF-5643-939E-02111984F565}" type="slidenum">
              <a:rPr lang="en-US" smtClean="0"/>
              <a:t>19</a:t>
            </a:fld>
            <a:endParaRPr lang="en-US" dirty="0"/>
          </a:p>
        </p:txBody>
      </p:sp>
      <p:pic>
        <p:nvPicPr>
          <p:cNvPr id="6148" name="Picture 4" descr="https://www.frontiersin.org/files/Articles/298456/fnbot-12-00005-HTML/image_m/fnbot-12-00005-T-g003.jpg">
            <a:extLst>
              <a:ext uri="{FF2B5EF4-FFF2-40B4-BE49-F238E27FC236}">
                <a16:creationId xmlns:a16="http://schemas.microsoft.com/office/drawing/2014/main" id="{71C1A408-32A3-4D73-B0E0-AAD613BD6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644" y="2646310"/>
            <a:ext cx="7309666" cy="380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92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C57A-4D23-48C5-A4E8-E3303479FEF2}"/>
              </a:ext>
            </a:extLst>
          </p:cNvPr>
          <p:cNvSpPr>
            <a:spLocks noGrp="1"/>
          </p:cNvSpPr>
          <p:nvPr>
            <p:ph type="title"/>
          </p:nvPr>
        </p:nvSpPr>
        <p:spPr/>
        <p:txBody>
          <a:bodyPr/>
          <a:lstStyle/>
          <a:p>
            <a:r>
              <a:rPr lang="en-US" dirty="0"/>
              <a:t>Usage of exoskeletons.</a:t>
            </a:r>
          </a:p>
        </p:txBody>
      </p:sp>
      <p:sp>
        <p:nvSpPr>
          <p:cNvPr id="3" name="Content Placeholder 2">
            <a:extLst>
              <a:ext uri="{FF2B5EF4-FFF2-40B4-BE49-F238E27FC236}">
                <a16:creationId xmlns:a16="http://schemas.microsoft.com/office/drawing/2014/main" id="{1E2259A4-6DB7-4DB5-A4B3-337F62D05794}"/>
              </a:ext>
            </a:extLst>
          </p:cNvPr>
          <p:cNvSpPr>
            <a:spLocks noGrp="1"/>
          </p:cNvSpPr>
          <p:nvPr>
            <p:ph idx="1"/>
          </p:nvPr>
        </p:nvSpPr>
        <p:spPr>
          <a:xfrm>
            <a:off x="1103312" y="2052918"/>
            <a:ext cx="10879176" cy="4195481"/>
          </a:xfrm>
        </p:spPr>
        <p:txBody>
          <a:bodyPr/>
          <a:lstStyle/>
          <a:p>
            <a:r>
              <a:rPr lang="en-US" dirty="0"/>
              <a:t>Military								Cargo							Rehabilitation</a:t>
            </a:r>
          </a:p>
        </p:txBody>
      </p:sp>
      <p:pic>
        <p:nvPicPr>
          <p:cNvPr id="5" name="Picture 4">
            <a:extLst>
              <a:ext uri="{FF2B5EF4-FFF2-40B4-BE49-F238E27FC236}">
                <a16:creationId xmlns:a16="http://schemas.microsoft.com/office/drawing/2014/main" id="{90A15697-6827-418F-B255-467F833244C2}"/>
              </a:ext>
            </a:extLst>
          </p:cNvPr>
          <p:cNvPicPr>
            <a:picLocks noChangeAspect="1"/>
          </p:cNvPicPr>
          <p:nvPr/>
        </p:nvPicPr>
        <p:blipFill>
          <a:blip r:embed="rId2"/>
          <a:stretch>
            <a:fillRect/>
          </a:stretch>
        </p:blipFill>
        <p:spPr>
          <a:xfrm>
            <a:off x="209512" y="2622703"/>
            <a:ext cx="3370291" cy="3946048"/>
          </a:xfrm>
          <a:prstGeom prst="rect">
            <a:avLst/>
          </a:prstGeom>
        </p:spPr>
      </p:pic>
      <p:pic>
        <p:nvPicPr>
          <p:cNvPr id="7" name="Picture 6">
            <a:extLst>
              <a:ext uri="{FF2B5EF4-FFF2-40B4-BE49-F238E27FC236}">
                <a16:creationId xmlns:a16="http://schemas.microsoft.com/office/drawing/2014/main" id="{20693468-FD05-4C0D-8815-816DF03349F5}"/>
              </a:ext>
            </a:extLst>
          </p:cNvPr>
          <p:cNvPicPr>
            <a:picLocks noChangeAspect="1"/>
          </p:cNvPicPr>
          <p:nvPr/>
        </p:nvPicPr>
        <p:blipFill>
          <a:blip r:embed="rId3"/>
          <a:stretch>
            <a:fillRect/>
          </a:stretch>
        </p:blipFill>
        <p:spPr>
          <a:xfrm>
            <a:off x="3848874" y="3097848"/>
            <a:ext cx="4812009" cy="3208006"/>
          </a:xfrm>
          <a:prstGeom prst="rect">
            <a:avLst/>
          </a:prstGeom>
        </p:spPr>
      </p:pic>
      <p:pic>
        <p:nvPicPr>
          <p:cNvPr id="9" name="Picture 8">
            <a:extLst>
              <a:ext uri="{FF2B5EF4-FFF2-40B4-BE49-F238E27FC236}">
                <a16:creationId xmlns:a16="http://schemas.microsoft.com/office/drawing/2014/main" id="{D5BFE8DB-D77A-41F8-A48B-B214D2F6FDC8}"/>
              </a:ext>
            </a:extLst>
          </p:cNvPr>
          <p:cNvPicPr>
            <a:picLocks noChangeAspect="1"/>
          </p:cNvPicPr>
          <p:nvPr/>
        </p:nvPicPr>
        <p:blipFill>
          <a:blip r:embed="rId4"/>
          <a:stretch>
            <a:fillRect/>
          </a:stretch>
        </p:blipFill>
        <p:spPr>
          <a:xfrm>
            <a:off x="9006460" y="2834951"/>
            <a:ext cx="2514600" cy="3733800"/>
          </a:xfrm>
          <a:prstGeom prst="rect">
            <a:avLst/>
          </a:prstGeom>
        </p:spPr>
      </p:pic>
      <p:sp>
        <p:nvSpPr>
          <p:cNvPr id="4" name="Slide Number Placeholder 3">
            <a:extLst>
              <a:ext uri="{FF2B5EF4-FFF2-40B4-BE49-F238E27FC236}">
                <a16:creationId xmlns:a16="http://schemas.microsoft.com/office/drawing/2014/main" id="{9721C747-5E5F-46EF-A0FC-8352326AEC5D}"/>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414552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9506-1567-472B-BD2D-247ED829EBCE}"/>
              </a:ext>
            </a:extLst>
          </p:cNvPr>
          <p:cNvSpPr>
            <a:spLocks noGrp="1"/>
          </p:cNvSpPr>
          <p:nvPr>
            <p:ph type="title"/>
          </p:nvPr>
        </p:nvSpPr>
        <p:spPr/>
        <p:txBody>
          <a:bodyPr/>
          <a:lstStyle/>
          <a:p>
            <a:r>
              <a:rPr lang="en-US" dirty="0"/>
              <a:t>Off-Line NN training</a:t>
            </a:r>
          </a:p>
        </p:txBody>
      </p:sp>
      <p:sp>
        <p:nvSpPr>
          <p:cNvPr id="3" name="Content Placeholder 2">
            <a:extLst>
              <a:ext uri="{FF2B5EF4-FFF2-40B4-BE49-F238E27FC236}">
                <a16:creationId xmlns:a16="http://schemas.microsoft.com/office/drawing/2014/main" id="{771D493B-9D55-4DE7-9E61-4928BD3135CE}"/>
              </a:ext>
            </a:extLst>
          </p:cNvPr>
          <p:cNvSpPr>
            <a:spLocks noGrp="1"/>
          </p:cNvSpPr>
          <p:nvPr>
            <p:ph idx="1"/>
          </p:nvPr>
        </p:nvSpPr>
        <p:spPr>
          <a:xfrm>
            <a:off x="1255146" y="1152983"/>
            <a:ext cx="8946541" cy="406077"/>
          </a:xfrm>
        </p:spPr>
        <p:txBody>
          <a:bodyPr/>
          <a:lstStyle/>
          <a:p>
            <a:r>
              <a:rPr lang="en-US" dirty="0"/>
              <a:t>DMP parameters extraction</a:t>
            </a:r>
          </a:p>
        </p:txBody>
      </p:sp>
      <p:sp>
        <p:nvSpPr>
          <p:cNvPr id="4" name="Slide Number Placeholder 3">
            <a:extLst>
              <a:ext uri="{FF2B5EF4-FFF2-40B4-BE49-F238E27FC236}">
                <a16:creationId xmlns:a16="http://schemas.microsoft.com/office/drawing/2014/main" id="{1E31AAD9-8E6E-41C9-960A-4B8562F40756}"/>
              </a:ext>
            </a:extLst>
          </p:cNvPr>
          <p:cNvSpPr>
            <a:spLocks noGrp="1"/>
          </p:cNvSpPr>
          <p:nvPr>
            <p:ph type="sldNum" sz="quarter" idx="12"/>
          </p:nvPr>
        </p:nvSpPr>
        <p:spPr/>
        <p:txBody>
          <a:bodyPr/>
          <a:lstStyle/>
          <a:p>
            <a:fld id="{D57F1E4F-1CFF-5643-939E-02111984F565}" type="slidenum">
              <a:rPr lang="en-US" smtClean="0"/>
              <a:t>20</a:t>
            </a:fld>
            <a:endParaRPr lang="en-US" dirty="0"/>
          </a:p>
        </p:txBody>
      </p:sp>
      <p:sp>
        <p:nvSpPr>
          <p:cNvPr id="7" name="TextBox 6">
            <a:extLst>
              <a:ext uri="{FF2B5EF4-FFF2-40B4-BE49-F238E27FC236}">
                <a16:creationId xmlns:a16="http://schemas.microsoft.com/office/drawing/2014/main" id="{ACFDBD18-8FB6-4508-AD8D-EF17A8A94103}"/>
              </a:ext>
            </a:extLst>
          </p:cNvPr>
          <p:cNvSpPr txBox="1"/>
          <p:nvPr/>
        </p:nvSpPr>
        <p:spPr>
          <a:xfrm>
            <a:off x="864973" y="1989438"/>
            <a:ext cx="10206682" cy="923330"/>
          </a:xfrm>
          <a:prstGeom prst="rect">
            <a:avLst/>
          </a:prstGeom>
          <a:noFill/>
        </p:spPr>
        <p:txBody>
          <a:bodyPr wrap="square" rtlCol="0">
            <a:spAutoFit/>
          </a:bodyPr>
          <a:lstStyle/>
          <a:p>
            <a:r>
              <a:rPr lang="en-US" dirty="0"/>
              <a:t>DMP parameters </a:t>
            </a:r>
            <a:r>
              <a:rPr lang="en-US" i="1" dirty="0" err="1"/>
              <a:t>ω</a:t>
            </a:r>
            <a:r>
              <a:rPr lang="en-US" i="1" baseline="-25000" dirty="0" err="1"/>
              <a:t>i</a:t>
            </a:r>
            <a:r>
              <a:rPr lang="en-US" dirty="0"/>
              <a:t> are extracted through a LWR algorithm. The recorded motion and derivatives (</a:t>
            </a:r>
            <a:r>
              <a:rPr lang="en-US" i="1" dirty="0" err="1"/>
              <a:t>q</a:t>
            </a:r>
            <a:r>
              <a:rPr lang="en-US" i="1" baseline="-25000" dirty="0" err="1"/>
              <a:t>d</a:t>
            </a:r>
            <a:r>
              <a:rPr lang="en-US" i="1" baseline="-25000" dirty="0"/>
              <a:t>, </a:t>
            </a:r>
            <a:r>
              <a:rPr lang="en-US" dirty="0" err="1"/>
              <a:t>q˙</a:t>
            </a:r>
            <a:r>
              <a:rPr lang="en-US" sz="1000" dirty="0" err="1"/>
              <a:t>d</a:t>
            </a:r>
            <a:r>
              <a:rPr lang="en-US" dirty="0"/>
              <a:t>, q̈ </a:t>
            </a:r>
            <a:r>
              <a:rPr lang="en-US" sz="1000" dirty="0"/>
              <a:t>d</a:t>
            </a:r>
            <a:r>
              <a:rPr lang="en-US" dirty="0"/>
              <a:t>) are inserted in the forcing term in equation (2) as follows</a:t>
            </a:r>
            <a:br>
              <a:rPr lang="en-US" dirty="0"/>
            </a:br>
            <a:endParaRPr lang="en-US" dirty="0"/>
          </a:p>
        </p:txBody>
      </p:sp>
      <p:pic>
        <p:nvPicPr>
          <p:cNvPr id="17" name="Picture 16">
            <a:extLst>
              <a:ext uri="{FF2B5EF4-FFF2-40B4-BE49-F238E27FC236}">
                <a16:creationId xmlns:a16="http://schemas.microsoft.com/office/drawing/2014/main" id="{CE9FA8B4-60C3-4847-9A3E-943008C20417}"/>
              </a:ext>
            </a:extLst>
          </p:cNvPr>
          <p:cNvPicPr>
            <a:picLocks noChangeAspect="1"/>
          </p:cNvPicPr>
          <p:nvPr/>
        </p:nvPicPr>
        <p:blipFill>
          <a:blip r:embed="rId2"/>
          <a:stretch>
            <a:fillRect/>
          </a:stretch>
        </p:blipFill>
        <p:spPr>
          <a:xfrm>
            <a:off x="1255146" y="2636578"/>
            <a:ext cx="3238095" cy="276190"/>
          </a:xfrm>
          <a:prstGeom prst="rect">
            <a:avLst/>
          </a:prstGeom>
        </p:spPr>
      </p:pic>
      <p:sp>
        <p:nvSpPr>
          <p:cNvPr id="18" name="TextBox 17">
            <a:extLst>
              <a:ext uri="{FF2B5EF4-FFF2-40B4-BE49-F238E27FC236}">
                <a16:creationId xmlns:a16="http://schemas.microsoft.com/office/drawing/2014/main" id="{36E68DB4-5F28-4BAF-B645-D457CEF3A6B8}"/>
              </a:ext>
            </a:extLst>
          </p:cNvPr>
          <p:cNvSpPr txBox="1"/>
          <p:nvPr/>
        </p:nvSpPr>
        <p:spPr>
          <a:xfrm>
            <a:off x="864973" y="3019980"/>
            <a:ext cx="10325766" cy="646331"/>
          </a:xfrm>
          <a:prstGeom prst="rect">
            <a:avLst/>
          </a:prstGeom>
          <a:noFill/>
        </p:spPr>
        <p:txBody>
          <a:bodyPr wrap="square" rtlCol="0">
            <a:spAutoFit/>
          </a:bodyPr>
          <a:lstStyle/>
          <a:p>
            <a:r>
              <a:rPr lang="en-US" dirty="0"/>
              <a:t>and a function approximation problem is formulated. Hence, a locally weighted quadratic error is minimized by means of the following cost function</a:t>
            </a:r>
          </a:p>
        </p:txBody>
      </p:sp>
      <p:pic>
        <p:nvPicPr>
          <p:cNvPr id="19" name="Picture 18">
            <a:extLst>
              <a:ext uri="{FF2B5EF4-FFF2-40B4-BE49-F238E27FC236}">
                <a16:creationId xmlns:a16="http://schemas.microsoft.com/office/drawing/2014/main" id="{CF4FF8F5-5BA6-40E5-B0F1-B854A7DC421C}"/>
              </a:ext>
            </a:extLst>
          </p:cNvPr>
          <p:cNvPicPr>
            <a:picLocks noChangeAspect="1"/>
          </p:cNvPicPr>
          <p:nvPr/>
        </p:nvPicPr>
        <p:blipFill>
          <a:blip r:embed="rId3"/>
          <a:stretch>
            <a:fillRect/>
          </a:stretch>
        </p:blipFill>
        <p:spPr>
          <a:xfrm>
            <a:off x="1293241" y="3717918"/>
            <a:ext cx="3200000" cy="1171429"/>
          </a:xfrm>
          <a:prstGeom prst="rect">
            <a:avLst/>
          </a:prstGeom>
        </p:spPr>
      </p:pic>
      <p:sp>
        <p:nvSpPr>
          <p:cNvPr id="20" name="TextBox 19">
            <a:extLst>
              <a:ext uri="{FF2B5EF4-FFF2-40B4-BE49-F238E27FC236}">
                <a16:creationId xmlns:a16="http://schemas.microsoft.com/office/drawing/2014/main" id="{6A869333-E954-4945-963A-4C33737EA49A}"/>
              </a:ext>
            </a:extLst>
          </p:cNvPr>
          <p:cNvSpPr txBox="1"/>
          <p:nvPr/>
        </p:nvSpPr>
        <p:spPr>
          <a:xfrm>
            <a:off x="864973" y="4953310"/>
            <a:ext cx="10206682" cy="1200329"/>
          </a:xfrm>
          <a:prstGeom prst="rect">
            <a:avLst/>
          </a:prstGeom>
          <a:noFill/>
        </p:spPr>
        <p:txBody>
          <a:bodyPr wrap="square" rtlCol="0">
            <a:spAutoFit/>
          </a:bodyPr>
          <a:lstStyle/>
          <a:p>
            <a:r>
              <a:rPr lang="en-US" dirty="0"/>
              <a:t>and </a:t>
            </a:r>
            <a:r>
              <a:rPr lang="en-US" i="1" dirty="0" err="1"/>
              <a:t>ω</a:t>
            </a:r>
            <a:r>
              <a:rPr lang="en-US" i="1" baseline="-25000" dirty="0" err="1"/>
              <a:t>i</a:t>
            </a:r>
            <a:r>
              <a:rPr lang="en-US" dirty="0"/>
              <a:t> parameters that make </a:t>
            </a:r>
            <a:r>
              <a:rPr lang="en-US" i="1" dirty="0"/>
              <a:t>f</a:t>
            </a:r>
            <a:r>
              <a:rPr lang="en-US" i="1" baseline="-25000" dirty="0"/>
              <a:t>t</a:t>
            </a:r>
            <a:r>
              <a:rPr lang="en-US" dirty="0"/>
              <a:t> as close as possible to </a:t>
            </a:r>
            <a:r>
              <a:rPr lang="en-US" i="1" dirty="0"/>
              <a:t>f</a:t>
            </a:r>
            <a:r>
              <a:rPr lang="en-US" dirty="0"/>
              <a:t> are found, for each kernel function  </a:t>
            </a:r>
            <a:r>
              <a:rPr lang="en-US" dirty="0" err="1"/>
              <a:t>Ψ</a:t>
            </a:r>
            <a:r>
              <a:rPr lang="en-US" baseline="-25000" dirty="0" err="1"/>
              <a:t>i</a:t>
            </a:r>
            <a:r>
              <a:rPr lang="en-US" dirty="0"/>
              <a:t>(</a:t>
            </a:r>
            <a:r>
              <a:rPr lang="en-US" i="1" dirty="0"/>
              <a:t>t</a:t>
            </a:r>
            <a:r>
              <a:rPr lang="en-US" dirty="0"/>
              <a:t>), in order to reconstruct the trajectory </a:t>
            </a:r>
            <a:r>
              <a:rPr lang="en-US" i="1" dirty="0" err="1"/>
              <a:t>q</a:t>
            </a:r>
            <a:r>
              <a:rPr lang="en-US" i="1" baseline="-25000" dirty="0" err="1"/>
              <a:t>d</a:t>
            </a:r>
            <a:r>
              <a:rPr lang="en-US" i="1" baseline="-25000" dirty="0"/>
              <a:t>, </a:t>
            </a:r>
            <a:r>
              <a:rPr lang="en-US" dirty="0" err="1"/>
              <a:t>q˙</a:t>
            </a:r>
            <a:r>
              <a:rPr lang="en-US" sz="1000" dirty="0" err="1"/>
              <a:t>d</a:t>
            </a:r>
            <a:r>
              <a:rPr lang="en-US" dirty="0"/>
              <a:t>, q̈ </a:t>
            </a:r>
            <a:r>
              <a:rPr lang="en-US" sz="1000" dirty="0"/>
              <a:t>d  </a:t>
            </a:r>
            <a:r>
              <a:rPr lang="en-US" dirty="0"/>
              <a:t>through </a:t>
            </a:r>
            <a:r>
              <a:rPr lang="en-US" i="1" dirty="0"/>
              <a:t>q</a:t>
            </a:r>
            <a:r>
              <a:rPr lang="en-US" i="1" baseline="-25000" dirty="0"/>
              <a:t>, </a:t>
            </a:r>
            <a:r>
              <a:rPr lang="en-US" dirty="0"/>
              <a:t>q˙, q̈  respectively.</a:t>
            </a:r>
          </a:p>
          <a:p>
            <a:r>
              <a:rPr lang="en-US" dirty="0"/>
              <a:t>ϵ is the error between the target joint position to be reached </a:t>
            </a:r>
            <a:r>
              <a:rPr lang="en-US" i="1" dirty="0"/>
              <a:t>g</a:t>
            </a:r>
            <a:r>
              <a:rPr lang="en-US" dirty="0"/>
              <a:t> and the initial joint position of the exoskeleton </a:t>
            </a:r>
            <a:r>
              <a:rPr lang="en-US" i="1" dirty="0"/>
              <a:t>q</a:t>
            </a:r>
            <a:r>
              <a:rPr lang="en-US" baseline="-25000" dirty="0"/>
              <a:t>0</a:t>
            </a:r>
            <a:r>
              <a:rPr lang="en-US" dirty="0"/>
              <a:t>.</a:t>
            </a:r>
          </a:p>
        </p:txBody>
      </p:sp>
    </p:spTree>
    <p:extLst>
      <p:ext uri="{BB962C8B-B14F-4D97-AF65-F5344CB8AC3E}">
        <p14:creationId xmlns:p14="http://schemas.microsoft.com/office/powerpoint/2010/main" val="36640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690F-C466-4517-B0F9-BDAE9F5DBE83}"/>
              </a:ext>
            </a:extLst>
          </p:cNvPr>
          <p:cNvSpPr>
            <a:spLocks noGrp="1"/>
          </p:cNvSpPr>
          <p:nvPr>
            <p:ph type="title"/>
          </p:nvPr>
        </p:nvSpPr>
        <p:spPr/>
        <p:txBody>
          <a:bodyPr/>
          <a:lstStyle/>
          <a:p>
            <a:r>
              <a:rPr lang="en-US" dirty="0"/>
              <a:t>Off-Line NN training (continued)</a:t>
            </a:r>
          </a:p>
        </p:txBody>
      </p:sp>
      <p:sp>
        <p:nvSpPr>
          <p:cNvPr id="3" name="Content Placeholder 2">
            <a:extLst>
              <a:ext uri="{FF2B5EF4-FFF2-40B4-BE49-F238E27FC236}">
                <a16:creationId xmlns:a16="http://schemas.microsoft.com/office/drawing/2014/main" id="{C29BF63B-325A-4E0E-A502-85AF3CBBC483}"/>
              </a:ext>
            </a:extLst>
          </p:cNvPr>
          <p:cNvSpPr>
            <a:spLocks noGrp="1"/>
          </p:cNvSpPr>
          <p:nvPr>
            <p:ph idx="1"/>
          </p:nvPr>
        </p:nvSpPr>
        <p:spPr>
          <a:xfrm>
            <a:off x="1104293" y="1152983"/>
            <a:ext cx="8946541" cy="381363"/>
          </a:xfrm>
        </p:spPr>
        <p:txBody>
          <a:bodyPr>
            <a:normAutofit lnSpcReduction="10000"/>
          </a:bodyPr>
          <a:lstStyle/>
          <a:p>
            <a:r>
              <a:rPr lang="en-US" dirty="0"/>
              <a:t>Neural Network</a:t>
            </a:r>
          </a:p>
        </p:txBody>
      </p:sp>
      <p:sp>
        <p:nvSpPr>
          <p:cNvPr id="4" name="Slide Number Placeholder 3">
            <a:extLst>
              <a:ext uri="{FF2B5EF4-FFF2-40B4-BE49-F238E27FC236}">
                <a16:creationId xmlns:a16="http://schemas.microsoft.com/office/drawing/2014/main" id="{E688CB06-F389-4FEE-811E-DBE0C7259BD7}"/>
              </a:ext>
            </a:extLst>
          </p:cNvPr>
          <p:cNvSpPr>
            <a:spLocks noGrp="1"/>
          </p:cNvSpPr>
          <p:nvPr>
            <p:ph type="sldNum" sz="quarter" idx="12"/>
          </p:nvPr>
        </p:nvSpPr>
        <p:spPr/>
        <p:txBody>
          <a:bodyPr/>
          <a:lstStyle/>
          <a:p>
            <a:fld id="{D57F1E4F-1CFF-5643-939E-02111984F565}" type="slidenum">
              <a:rPr lang="en-US" smtClean="0"/>
              <a:t>21</a:t>
            </a:fld>
            <a:endParaRPr lang="en-US" dirty="0"/>
          </a:p>
        </p:txBody>
      </p:sp>
      <p:sp>
        <p:nvSpPr>
          <p:cNvPr id="5" name="TextBox 4">
            <a:extLst>
              <a:ext uri="{FF2B5EF4-FFF2-40B4-BE49-F238E27FC236}">
                <a16:creationId xmlns:a16="http://schemas.microsoft.com/office/drawing/2014/main" id="{2DBC4080-032F-4290-B1A1-A9D09D17093C}"/>
              </a:ext>
            </a:extLst>
          </p:cNvPr>
          <p:cNvSpPr txBox="1"/>
          <p:nvPr/>
        </p:nvSpPr>
        <p:spPr>
          <a:xfrm>
            <a:off x="646110" y="1534346"/>
            <a:ext cx="11043382" cy="1477328"/>
          </a:xfrm>
          <a:prstGeom prst="rect">
            <a:avLst/>
          </a:prstGeom>
          <a:noFill/>
        </p:spPr>
        <p:txBody>
          <a:bodyPr wrap="square" rtlCol="0">
            <a:spAutoFit/>
          </a:bodyPr>
          <a:lstStyle/>
          <a:p>
            <a:r>
              <a:rPr lang="en-US" dirty="0"/>
              <a:t>A </a:t>
            </a:r>
            <a:r>
              <a:rPr lang="en-US" dirty="0" err="1"/>
              <a:t>Levenberg</a:t>
            </a:r>
            <a:r>
              <a:rPr lang="en-US" dirty="0"/>
              <a:t>-Marquardt algorithm (LM) has been adopted for the off-line neural network training. Given a parameter vector p ∈ R</a:t>
            </a:r>
            <a:r>
              <a:rPr lang="en-US" sz="1000" dirty="0"/>
              <a:t>n</a:t>
            </a:r>
            <a:r>
              <a:rPr lang="en-US" dirty="0"/>
              <a:t> and a measurement vector x ∈ R</a:t>
            </a:r>
            <a:r>
              <a:rPr lang="en-US" sz="1000" dirty="0"/>
              <a:t>m</a:t>
            </a:r>
            <a:r>
              <a:rPr lang="en-US" dirty="0"/>
              <a:t>, the LM algorithm finds the functional relation (</a:t>
            </a:r>
            <a:r>
              <a:rPr lang="en-US" i="1" dirty="0"/>
              <a:t>f</a:t>
            </a:r>
            <a:r>
              <a:rPr lang="en-US" dirty="0"/>
              <a:t>) that maps the parameter vector </a:t>
            </a:r>
            <a:r>
              <a:rPr lang="en-US" b="1" i="1" dirty="0"/>
              <a:t>p</a:t>
            </a:r>
            <a:r>
              <a:rPr lang="en-US" dirty="0"/>
              <a:t> into an estimated measurement </a:t>
            </a:r>
          </a:p>
          <a:p>
            <a:r>
              <a:rPr lang="en-US" b="1" i="1" dirty="0"/>
              <a:t>x</a:t>
            </a:r>
            <a:r>
              <a:rPr lang="en-US" dirty="0"/>
              <a:t>^ (</a:t>
            </a:r>
            <a:r>
              <a:rPr lang="en-US" b="1" i="1" dirty="0"/>
              <a:t>x</a:t>
            </a:r>
            <a:r>
              <a:rPr lang="en-US" dirty="0"/>
              <a:t>^ = f(p)). A linear approximation of </a:t>
            </a:r>
            <a:r>
              <a:rPr lang="en-US" i="1" dirty="0"/>
              <a:t>f</a:t>
            </a:r>
            <a:r>
              <a:rPr lang="en-US" dirty="0"/>
              <a:t> in the neighborhood of </a:t>
            </a:r>
            <a:r>
              <a:rPr lang="en-US" b="1" i="1" dirty="0"/>
              <a:t>p</a:t>
            </a:r>
            <a:r>
              <a:rPr lang="en-US" dirty="0"/>
              <a:t> is provided by a Taylor series expansion</a:t>
            </a:r>
          </a:p>
        </p:txBody>
      </p:sp>
      <p:pic>
        <p:nvPicPr>
          <p:cNvPr id="10" name="Picture 9">
            <a:extLst>
              <a:ext uri="{FF2B5EF4-FFF2-40B4-BE49-F238E27FC236}">
                <a16:creationId xmlns:a16="http://schemas.microsoft.com/office/drawing/2014/main" id="{3D37010D-BC56-45B8-83C8-2797279ED3F7}"/>
              </a:ext>
            </a:extLst>
          </p:cNvPr>
          <p:cNvPicPr>
            <a:picLocks noChangeAspect="1"/>
          </p:cNvPicPr>
          <p:nvPr/>
        </p:nvPicPr>
        <p:blipFill>
          <a:blip r:embed="rId2"/>
          <a:stretch>
            <a:fillRect/>
          </a:stretch>
        </p:blipFill>
        <p:spPr>
          <a:xfrm>
            <a:off x="1104293" y="3011674"/>
            <a:ext cx="3200000" cy="295238"/>
          </a:xfrm>
          <a:prstGeom prst="rect">
            <a:avLst/>
          </a:prstGeom>
        </p:spPr>
      </p:pic>
      <p:sp>
        <p:nvSpPr>
          <p:cNvPr id="11" name="TextBox 10">
            <a:extLst>
              <a:ext uri="{FF2B5EF4-FFF2-40B4-BE49-F238E27FC236}">
                <a16:creationId xmlns:a16="http://schemas.microsoft.com/office/drawing/2014/main" id="{CBFD6809-E8E6-4840-96A9-D2E4898716EE}"/>
              </a:ext>
            </a:extLst>
          </p:cNvPr>
          <p:cNvSpPr txBox="1"/>
          <p:nvPr/>
        </p:nvSpPr>
        <p:spPr>
          <a:xfrm>
            <a:off x="646110" y="3393037"/>
            <a:ext cx="9207970" cy="369332"/>
          </a:xfrm>
          <a:prstGeom prst="rect">
            <a:avLst/>
          </a:prstGeom>
          <a:noFill/>
        </p:spPr>
        <p:txBody>
          <a:bodyPr wrap="none" rtlCol="0">
            <a:spAutoFit/>
          </a:bodyPr>
          <a:lstStyle/>
          <a:p>
            <a:r>
              <a:rPr lang="en-US" dirty="0"/>
              <a:t>Neglecting the higher order terms </a:t>
            </a:r>
            <a:r>
              <a:rPr lang="en-US" i="1" dirty="0"/>
              <a:t>o</a:t>
            </a:r>
            <a:r>
              <a:rPr lang="en-US" dirty="0"/>
              <a:t>(</a:t>
            </a:r>
            <a:r>
              <a:rPr lang="en-US" b="1" i="1" dirty="0"/>
              <a:t>p</a:t>
            </a:r>
            <a:r>
              <a:rPr lang="en-US" dirty="0"/>
              <a:t>), equation (12) could be approximated as</a:t>
            </a:r>
          </a:p>
        </p:txBody>
      </p:sp>
      <p:pic>
        <p:nvPicPr>
          <p:cNvPr id="12" name="Picture 11">
            <a:extLst>
              <a:ext uri="{FF2B5EF4-FFF2-40B4-BE49-F238E27FC236}">
                <a16:creationId xmlns:a16="http://schemas.microsoft.com/office/drawing/2014/main" id="{AFDE5E87-6C73-4EA3-8EB3-E4D427480CAB}"/>
              </a:ext>
            </a:extLst>
          </p:cNvPr>
          <p:cNvPicPr>
            <a:picLocks noChangeAspect="1"/>
          </p:cNvPicPr>
          <p:nvPr/>
        </p:nvPicPr>
        <p:blipFill>
          <a:blip r:embed="rId3"/>
          <a:stretch>
            <a:fillRect/>
          </a:stretch>
        </p:blipFill>
        <p:spPr>
          <a:xfrm>
            <a:off x="1104293" y="3848494"/>
            <a:ext cx="2657143" cy="276190"/>
          </a:xfrm>
          <a:prstGeom prst="rect">
            <a:avLst/>
          </a:prstGeom>
        </p:spPr>
      </p:pic>
      <p:sp>
        <p:nvSpPr>
          <p:cNvPr id="13" name="TextBox 12">
            <a:extLst>
              <a:ext uri="{FF2B5EF4-FFF2-40B4-BE49-F238E27FC236}">
                <a16:creationId xmlns:a16="http://schemas.microsoft.com/office/drawing/2014/main" id="{F1367DBC-EEDA-4D1C-B120-9E99E58A0019}"/>
              </a:ext>
            </a:extLst>
          </p:cNvPr>
          <p:cNvSpPr txBox="1"/>
          <p:nvPr/>
        </p:nvSpPr>
        <p:spPr>
          <a:xfrm>
            <a:off x="646110" y="4137583"/>
            <a:ext cx="3274541" cy="646331"/>
          </a:xfrm>
          <a:prstGeom prst="rect">
            <a:avLst/>
          </a:prstGeom>
          <a:noFill/>
        </p:spPr>
        <p:txBody>
          <a:bodyPr wrap="square" rtlCol="0">
            <a:spAutoFit/>
          </a:bodyPr>
          <a:lstStyle/>
          <a:p>
            <a:r>
              <a:rPr lang="en-US" dirty="0"/>
              <a:t>J - Jacobian matrix </a:t>
            </a:r>
            <a:r>
              <a:rPr lang="el-GR" dirty="0"/>
              <a:t>δ</a:t>
            </a:r>
            <a:r>
              <a:rPr lang="en-US" dirty="0"/>
              <a:t>f(P)/</a:t>
            </a:r>
            <a:r>
              <a:rPr lang="el-GR" dirty="0"/>
              <a:t>δ</a:t>
            </a:r>
            <a:r>
              <a:rPr lang="en-US" dirty="0"/>
              <a:t>P</a:t>
            </a:r>
            <a:br>
              <a:rPr lang="en-US" dirty="0"/>
            </a:br>
            <a:endParaRPr lang="en-US" dirty="0"/>
          </a:p>
        </p:txBody>
      </p:sp>
      <p:sp>
        <p:nvSpPr>
          <p:cNvPr id="14" name="TextBox 13">
            <a:extLst>
              <a:ext uri="{FF2B5EF4-FFF2-40B4-BE49-F238E27FC236}">
                <a16:creationId xmlns:a16="http://schemas.microsoft.com/office/drawing/2014/main" id="{553ECA16-3982-4463-A66B-0CEC40DBB305}"/>
              </a:ext>
            </a:extLst>
          </p:cNvPr>
          <p:cNvSpPr txBox="1"/>
          <p:nvPr/>
        </p:nvSpPr>
        <p:spPr>
          <a:xfrm>
            <a:off x="646110" y="4599248"/>
            <a:ext cx="10362132" cy="369332"/>
          </a:xfrm>
          <a:prstGeom prst="rect">
            <a:avLst/>
          </a:prstGeom>
          <a:noFill/>
        </p:spPr>
        <p:txBody>
          <a:bodyPr wrap="none" rtlCol="0">
            <a:spAutoFit/>
          </a:bodyPr>
          <a:lstStyle/>
          <a:p>
            <a:r>
              <a:rPr lang="en-US" dirty="0"/>
              <a:t>At each step of the iterative process, LM looks for the </a:t>
            </a:r>
            <a:r>
              <a:rPr lang="en-US" i="1" dirty="0" err="1"/>
              <a:t>δ</a:t>
            </a:r>
            <a:r>
              <a:rPr lang="en-US" i="1" baseline="-25000" dirty="0" err="1"/>
              <a:t>p</a:t>
            </a:r>
            <a:r>
              <a:rPr lang="en-US" dirty="0"/>
              <a:t> that minimizes the error defined as </a:t>
            </a:r>
          </a:p>
        </p:txBody>
      </p:sp>
      <p:pic>
        <p:nvPicPr>
          <p:cNvPr id="15" name="Picture 14">
            <a:extLst>
              <a:ext uri="{FF2B5EF4-FFF2-40B4-BE49-F238E27FC236}">
                <a16:creationId xmlns:a16="http://schemas.microsoft.com/office/drawing/2014/main" id="{5C5B9EB8-9EB3-4A2E-ADF6-841383A8E337}"/>
              </a:ext>
            </a:extLst>
          </p:cNvPr>
          <p:cNvPicPr>
            <a:picLocks noChangeAspect="1"/>
          </p:cNvPicPr>
          <p:nvPr/>
        </p:nvPicPr>
        <p:blipFill>
          <a:blip r:embed="rId4"/>
          <a:stretch>
            <a:fillRect/>
          </a:stretch>
        </p:blipFill>
        <p:spPr>
          <a:xfrm>
            <a:off x="1104293" y="4968580"/>
            <a:ext cx="4104762" cy="285714"/>
          </a:xfrm>
          <a:prstGeom prst="rect">
            <a:avLst/>
          </a:prstGeom>
        </p:spPr>
      </p:pic>
    </p:spTree>
    <p:extLst>
      <p:ext uri="{BB962C8B-B14F-4D97-AF65-F5344CB8AC3E}">
        <p14:creationId xmlns:p14="http://schemas.microsoft.com/office/powerpoint/2010/main" val="119754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FEDA-5627-417E-9C05-F44CF298F65E}"/>
              </a:ext>
            </a:extLst>
          </p:cNvPr>
          <p:cNvSpPr>
            <a:spLocks noGrp="1"/>
          </p:cNvSpPr>
          <p:nvPr>
            <p:ph type="title"/>
          </p:nvPr>
        </p:nvSpPr>
        <p:spPr/>
        <p:txBody>
          <a:bodyPr/>
          <a:lstStyle/>
          <a:p>
            <a:r>
              <a:rPr lang="en-US" dirty="0"/>
              <a:t>Off-Line NN training (continued)</a:t>
            </a:r>
          </a:p>
        </p:txBody>
      </p:sp>
      <p:sp>
        <p:nvSpPr>
          <p:cNvPr id="4" name="Slide Number Placeholder 3">
            <a:extLst>
              <a:ext uri="{FF2B5EF4-FFF2-40B4-BE49-F238E27FC236}">
                <a16:creationId xmlns:a16="http://schemas.microsoft.com/office/drawing/2014/main" id="{53F81137-FF4F-4540-A020-CF59EF8B9E2D}"/>
              </a:ext>
            </a:extLst>
          </p:cNvPr>
          <p:cNvSpPr>
            <a:spLocks noGrp="1"/>
          </p:cNvSpPr>
          <p:nvPr>
            <p:ph type="sldNum" sz="quarter" idx="12"/>
          </p:nvPr>
        </p:nvSpPr>
        <p:spPr/>
        <p:txBody>
          <a:bodyPr/>
          <a:lstStyle/>
          <a:p>
            <a:fld id="{D57F1E4F-1CFF-5643-939E-02111984F565}" type="slidenum">
              <a:rPr lang="en-US" smtClean="0"/>
              <a:t>22</a:t>
            </a:fld>
            <a:endParaRPr lang="en-US" dirty="0"/>
          </a:p>
        </p:txBody>
      </p:sp>
      <p:sp>
        <p:nvSpPr>
          <p:cNvPr id="5" name="TextBox 4">
            <a:extLst>
              <a:ext uri="{FF2B5EF4-FFF2-40B4-BE49-F238E27FC236}">
                <a16:creationId xmlns:a16="http://schemas.microsoft.com/office/drawing/2014/main" id="{0AAA654D-95D1-4405-BEAE-EABB4EB41BD4}"/>
              </a:ext>
            </a:extLst>
          </p:cNvPr>
          <p:cNvSpPr txBox="1"/>
          <p:nvPr/>
        </p:nvSpPr>
        <p:spPr>
          <a:xfrm>
            <a:off x="646111" y="1206917"/>
            <a:ext cx="10325765" cy="646331"/>
          </a:xfrm>
          <a:prstGeom prst="rect">
            <a:avLst/>
          </a:prstGeom>
          <a:noFill/>
        </p:spPr>
        <p:txBody>
          <a:bodyPr wrap="square" rtlCol="0">
            <a:spAutoFit/>
          </a:bodyPr>
          <a:lstStyle/>
          <a:p>
            <a:r>
              <a:rPr lang="en-US" dirty="0"/>
              <a:t>The error is minimized when </a:t>
            </a:r>
            <a:r>
              <a:rPr lang="en-US" b="1" i="1" dirty="0" err="1"/>
              <a:t>J</a:t>
            </a:r>
            <a:r>
              <a:rPr lang="en-US" i="1" dirty="0" err="1"/>
              <a:t>δ</a:t>
            </a:r>
            <a:r>
              <a:rPr lang="en-US" i="1" baseline="-25000" dirty="0" err="1"/>
              <a:t>p</a:t>
            </a:r>
            <a:r>
              <a:rPr lang="en-US" dirty="0"/>
              <a:t>–ϵ is orthogonal to the column space of </a:t>
            </a:r>
            <a:r>
              <a:rPr lang="en-US" b="1" i="1" dirty="0"/>
              <a:t>J</a:t>
            </a:r>
            <a:r>
              <a:rPr lang="en-US" dirty="0"/>
              <a:t>, namely when the following condition holds</a:t>
            </a:r>
          </a:p>
        </p:txBody>
      </p:sp>
      <p:pic>
        <p:nvPicPr>
          <p:cNvPr id="6" name="Picture 5">
            <a:extLst>
              <a:ext uri="{FF2B5EF4-FFF2-40B4-BE49-F238E27FC236}">
                <a16:creationId xmlns:a16="http://schemas.microsoft.com/office/drawing/2014/main" id="{61A9A47F-C456-47B5-B319-1AAECA6E1BDD}"/>
              </a:ext>
            </a:extLst>
          </p:cNvPr>
          <p:cNvPicPr>
            <a:picLocks noChangeAspect="1"/>
          </p:cNvPicPr>
          <p:nvPr/>
        </p:nvPicPr>
        <p:blipFill>
          <a:blip r:embed="rId2"/>
          <a:stretch>
            <a:fillRect/>
          </a:stretch>
        </p:blipFill>
        <p:spPr>
          <a:xfrm>
            <a:off x="1702142" y="1853248"/>
            <a:ext cx="2076190" cy="942857"/>
          </a:xfrm>
          <a:prstGeom prst="rect">
            <a:avLst/>
          </a:prstGeom>
        </p:spPr>
      </p:pic>
      <p:sp>
        <p:nvSpPr>
          <p:cNvPr id="7" name="TextBox 6">
            <a:extLst>
              <a:ext uri="{FF2B5EF4-FFF2-40B4-BE49-F238E27FC236}">
                <a16:creationId xmlns:a16="http://schemas.microsoft.com/office/drawing/2014/main" id="{F1E8CDF2-3F78-4366-B03B-13B2E9B45DFA}"/>
              </a:ext>
            </a:extLst>
          </p:cNvPr>
          <p:cNvSpPr txBox="1"/>
          <p:nvPr/>
        </p:nvSpPr>
        <p:spPr>
          <a:xfrm>
            <a:off x="646111" y="2893614"/>
            <a:ext cx="7962436" cy="369332"/>
          </a:xfrm>
          <a:prstGeom prst="rect">
            <a:avLst/>
          </a:prstGeom>
          <a:noFill/>
        </p:spPr>
        <p:txBody>
          <a:bodyPr wrap="none" rtlCol="0">
            <a:spAutoFit/>
          </a:bodyPr>
          <a:lstStyle/>
          <a:p>
            <a:r>
              <a:rPr lang="en-US" dirty="0"/>
              <a:t>In the LM method, equation (16), called </a:t>
            </a:r>
            <a:r>
              <a:rPr lang="en-US" i="1" dirty="0"/>
              <a:t>normal equation</a:t>
            </a:r>
            <a:r>
              <a:rPr lang="en-US" dirty="0"/>
              <a:t>, is written as</a:t>
            </a:r>
          </a:p>
        </p:txBody>
      </p:sp>
      <p:pic>
        <p:nvPicPr>
          <p:cNvPr id="8" name="Picture 7">
            <a:extLst>
              <a:ext uri="{FF2B5EF4-FFF2-40B4-BE49-F238E27FC236}">
                <a16:creationId xmlns:a16="http://schemas.microsoft.com/office/drawing/2014/main" id="{DE52CD1B-76A7-435C-91F7-C5DA04830E69}"/>
              </a:ext>
            </a:extLst>
          </p:cNvPr>
          <p:cNvPicPr>
            <a:picLocks noChangeAspect="1"/>
          </p:cNvPicPr>
          <p:nvPr/>
        </p:nvPicPr>
        <p:blipFill>
          <a:blip r:embed="rId3"/>
          <a:stretch>
            <a:fillRect/>
          </a:stretch>
        </p:blipFill>
        <p:spPr>
          <a:xfrm>
            <a:off x="1702142" y="3262946"/>
            <a:ext cx="1876190" cy="942857"/>
          </a:xfrm>
          <a:prstGeom prst="rect">
            <a:avLst/>
          </a:prstGeom>
        </p:spPr>
      </p:pic>
      <p:sp>
        <p:nvSpPr>
          <p:cNvPr id="9" name="TextBox 8">
            <a:extLst>
              <a:ext uri="{FF2B5EF4-FFF2-40B4-BE49-F238E27FC236}">
                <a16:creationId xmlns:a16="http://schemas.microsoft.com/office/drawing/2014/main" id="{8CACF81E-EFDA-4048-9D5B-F413CA2AA167}"/>
              </a:ext>
            </a:extLst>
          </p:cNvPr>
          <p:cNvSpPr txBox="1"/>
          <p:nvPr/>
        </p:nvSpPr>
        <p:spPr>
          <a:xfrm>
            <a:off x="646111" y="4205803"/>
            <a:ext cx="10325764" cy="2585323"/>
          </a:xfrm>
          <a:prstGeom prst="rect">
            <a:avLst/>
          </a:prstGeom>
          <a:noFill/>
        </p:spPr>
        <p:txBody>
          <a:bodyPr wrap="square" rtlCol="0">
            <a:spAutoFit/>
          </a:bodyPr>
          <a:lstStyle/>
          <a:p>
            <a:r>
              <a:rPr lang="en-US" b="1" i="1" dirty="0"/>
              <a:t>J</a:t>
            </a:r>
            <a:r>
              <a:rPr lang="en-US" i="1" baseline="30000" dirty="0"/>
              <a:t>T</a:t>
            </a:r>
            <a:r>
              <a:rPr lang="en-US" b="1" i="1" dirty="0"/>
              <a:t>J</a:t>
            </a:r>
            <a:r>
              <a:rPr lang="en-US" dirty="0"/>
              <a:t> and </a:t>
            </a:r>
            <a:r>
              <a:rPr lang="en-US" i="1" dirty="0"/>
              <a:t>μ</a:t>
            </a:r>
            <a:r>
              <a:rPr lang="en-US" dirty="0"/>
              <a:t> are called damping and damping term, respectively.</a:t>
            </a:r>
          </a:p>
          <a:p>
            <a:r>
              <a:rPr lang="en-US" dirty="0"/>
              <a:t>One iteration of LM algorithm consists of finding an acceptable value of the damping term that reduces the error </a:t>
            </a:r>
            <a:r>
              <a:rPr lang="en-US" i="1" dirty="0"/>
              <a:t>ϵ</a:t>
            </a:r>
            <a:r>
              <a:rPr lang="en-US" i="1" baseline="-25000" dirty="0"/>
              <a:t>p</a:t>
            </a:r>
            <a:r>
              <a:rPr lang="en-US" dirty="0"/>
              <a:t>. In other words, if </a:t>
            </a:r>
            <a:r>
              <a:rPr lang="en-US" i="1" dirty="0" err="1"/>
              <a:t>δ</a:t>
            </a:r>
            <a:r>
              <a:rPr lang="en-US" i="1" baseline="-25000" dirty="0" err="1"/>
              <a:t>p</a:t>
            </a:r>
            <a:r>
              <a:rPr lang="en-US" dirty="0"/>
              <a:t> computed from equation (17), leads to a reduction of the error </a:t>
            </a:r>
            <a:r>
              <a:rPr lang="en-US" i="1" dirty="0"/>
              <a:t>ϵ</a:t>
            </a:r>
            <a:r>
              <a:rPr lang="en-US" i="1" baseline="-25000" dirty="0"/>
              <a:t>p</a:t>
            </a:r>
            <a:r>
              <a:rPr lang="en-US" dirty="0"/>
              <a:t>, the damping term is decreased and the following iteration is processed; otherwise, the damping term is increased and equation (17) is solved again.</a:t>
            </a:r>
          </a:p>
          <a:p>
            <a:r>
              <a:rPr lang="en-US" dirty="0"/>
              <a:t>The LM algorithm stops running when, at least:</a:t>
            </a:r>
          </a:p>
          <a:p>
            <a:pPr marL="285750" indent="-285750">
              <a:buFontTx/>
              <a:buChar char="-"/>
            </a:pPr>
            <a:r>
              <a:rPr lang="en-US" b="1" i="1" dirty="0"/>
              <a:t>J</a:t>
            </a:r>
            <a:r>
              <a:rPr lang="en-US" i="1" baseline="30000" dirty="0"/>
              <a:t>T</a:t>
            </a:r>
            <a:r>
              <a:rPr lang="el-GR" dirty="0"/>
              <a:t>ϵ</a:t>
            </a:r>
            <a:r>
              <a:rPr lang="en-US" baseline="-25000" dirty="0"/>
              <a:t>p</a:t>
            </a:r>
            <a:r>
              <a:rPr lang="en-US" dirty="0"/>
              <a:t> of equation (17) is lower than a preset threshold ϵ</a:t>
            </a:r>
            <a:r>
              <a:rPr lang="en-US" baseline="-25000" dirty="0"/>
              <a:t>1</a:t>
            </a:r>
          </a:p>
          <a:p>
            <a:pPr marL="285750" indent="-285750">
              <a:buFontTx/>
              <a:buChar char="-"/>
            </a:pPr>
            <a:r>
              <a:rPr lang="en-US" i="1" dirty="0"/>
              <a:t>or </a:t>
            </a:r>
            <a:r>
              <a:rPr lang="en-US" i="1" dirty="0" err="1"/>
              <a:t>δ</a:t>
            </a:r>
            <a:r>
              <a:rPr lang="en-US" i="1" baseline="-25000" dirty="0" err="1"/>
              <a:t>p</a:t>
            </a:r>
            <a:r>
              <a:rPr lang="en-US" dirty="0"/>
              <a:t> is lower than a threshold ϵ</a:t>
            </a:r>
            <a:r>
              <a:rPr lang="en-US" baseline="-25000" dirty="0"/>
              <a:t>2</a:t>
            </a:r>
          </a:p>
          <a:p>
            <a:pPr marL="285750" indent="-285750">
              <a:buFontTx/>
              <a:buChar char="-"/>
            </a:pPr>
            <a:r>
              <a:rPr lang="en-US" dirty="0"/>
              <a:t>or a maximum number of iteration </a:t>
            </a:r>
            <a:r>
              <a:rPr lang="en-US" i="1" dirty="0"/>
              <a:t>N</a:t>
            </a:r>
            <a:r>
              <a:rPr lang="en-US" i="1" baseline="-25000" dirty="0"/>
              <a:t>MAX</a:t>
            </a:r>
            <a:r>
              <a:rPr lang="en-US" dirty="0"/>
              <a:t> is reached.</a:t>
            </a:r>
          </a:p>
        </p:txBody>
      </p:sp>
    </p:spTree>
    <p:extLst>
      <p:ext uri="{BB962C8B-B14F-4D97-AF65-F5344CB8AC3E}">
        <p14:creationId xmlns:p14="http://schemas.microsoft.com/office/powerpoint/2010/main" val="241382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9E45-6B3E-4920-A499-576DF87FDDC5}"/>
              </a:ext>
            </a:extLst>
          </p:cNvPr>
          <p:cNvSpPr>
            <a:spLocks noGrp="1"/>
          </p:cNvSpPr>
          <p:nvPr>
            <p:ph type="title"/>
          </p:nvPr>
        </p:nvSpPr>
        <p:spPr/>
        <p:txBody>
          <a:bodyPr/>
          <a:lstStyle/>
          <a:p>
            <a:r>
              <a:rPr lang="en-US" dirty="0"/>
              <a:t>Structure of the adopted NN</a:t>
            </a:r>
          </a:p>
        </p:txBody>
      </p:sp>
      <p:sp>
        <p:nvSpPr>
          <p:cNvPr id="3" name="Content Placeholder 2">
            <a:extLst>
              <a:ext uri="{FF2B5EF4-FFF2-40B4-BE49-F238E27FC236}">
                <a16:creationId xmlns:a16="http://schemas.microsoft.com/office/drawing/2014/main" id="{A3191ABC-3BFB-4785-9477-4C1B3F824D61}"/>
              </a:ext>
            </a:extLst>
          </p:cNvPr>
          <p:cNvSpPr>
            <a:spLocks noGrp="1"/>
          </p:cNvSpPr>
          <p:nvPr>
            <p:ph idx="1"/>
          </p:nvPr>
        </p:nvSpPr>
        <p:spPr>
          <a:xfrm>
            <a:off x="117474" y="1853248"/>
            <a:ext cx="5627688" cy="4195481"/>
          </a:xfrm>
        </p:spPr>
        <p:txBody>
          <a:bodyPr>
            <a:normAutofit/>
          </a:bodyPr>
          <a:lstStyle/>
          <a:p>
            <a:r>
              <a:rPr lang="en-US" dirty="0"/>
              <a:t>A two layer feed-forward network with </a:t>
            </a:r>
            <a:r>
              <a:rPr lang="en-US" i="1" dirty="0"/>
              <a:t>M</a:t>
            </a:r>
            <a:r>
              <a:rPr lang="en-US" dirty="0"/>
              <a:t> sigmoid hidden neurons and </a:t>
            </a:r>
            <a:r>
              <a:rPr lang="en-US" i="1" dirty="0"/>
              <a:t>N</a:t>
            </a:r>
            <a:r>
              <a:rPr lang="en-US" dirty="0"/>
              <a:t> + 1 linear output neurons is used for each joint and for each task the user wants to perform. The inputs of each network are the Cartesian target positions to be reached, </a:t>
            </a:r>
            <a:r>
              <a:rPr lang="en-US" i="1" dirty="0" err="1"/>
              <a:t>P</a:t>
            </a:r>
            <a:r>
              <a:rPr lang="en-US" i="1" baseline="-25000" dirty="0" err="1"/>
              <a:t>x</a:t>
            </a:r>
            <a:r>
              <a:rPr lang="en-US" dirty="0"/>
              <a:t>, </a:t>
            </a:r>
            <a:r>
              <a:rPr lang="en-US" i="1" dirty="0" err="1"/>
              <a:t>P</a:t>
            </a:r>
            <a:r>
              <a:rPr lang="en-US" i="1" baseline="-25000" dirty="0" err="1"/>
              <a:t>y</a:t>
            </a:r>
            <a:r>
              <a:rPr lang="en-US" dirty="0"/>
              <a:t>, and </a:t>
            </a:r>
            <a:r>
              <a:rPr lang="en-US" i="1" dirty="0" err="1"/>
              <a:t>P</a:t>
            </a:r>
            <a:r>
              <a:rPr lang="en-US" i="1" baseline="-25000" dirty="0" err="1"/>
              <a:t>z</a:t>
            </a:r>
            <a:r>
              <a:rPr lang="en-US" dirty="0"/>
              <a:t> (e.g., object position); on the other hand, the outputs of each network are the DMP parameters, </a:t>
            </a:r>
            <a:r>
              <a:rPr lang="en-US" i="1" dirty="0"/>
              <a:t>ω</a:t>
            </a:r>
            <a:r>
              <a:rPr lang="en-US" baseline="-25000" dirty="0"/>
              <a:t>1</a:t>
            </a:r>
            <a:r>
              <a:rPr lang="en-US" dirty="0"/>
              <a:t>, </a:t>
            </a:r>
            <a:r>
              <a:rPr lang="en-US" i="1" dirty="0"/>
              <a:t>ω</a:t>
            </a:r>
            <a:r>
              <a:rPr lang="en-US" baseline="-25000" dirty="0"/>
              <a:t>2</a:t>
            </a:r>
            <a:r>
              <a:rPr lang="en-US" dirty="0"/>
              <a:t>…</a:t>
            </a:r>
            <a:r>
              <a:rPr lang="en-US" i="1" dirty="0" err="1"/>
              <a:t>ω</a:t>
            </a:r>
            <a:r>
              <a:rPr lang="en-US" i="1" baseline="-25000" dirty="0" err="1"/>
              <a:t>N</a:t>
            </a:r>
            <a:r>
              <a:rPr lang="en-US" dirty="0"/>
              <a:t>, and the target joint angles, </a:t>
            </a:r>
            <a:r>
              <a:rPr lang="en-US" i="1" dirty="0"/>
              <a:t>Q</a:t>
            </a:r>
            <a:r>
              <a:rPr lang="en-US" i="1" baseline="-25000" dirty="0"/>
              <a:t>i</a:t>
            </a:r>
            <a:r>
              <a:rPr lang="en-US" dirty="0"/>
              <a:t> (N is the number of DMP parameters computed for the </a:t>
            </a:r>
            <a:r>
              <a:rPr lang="en-US" dirty="0" err="1"/>
              <a:t>i-th</a:t>
            </a:r>
            <a:r>
              <a:rPr lang="en-US" dirty="0"/>
              <a:t> joint).</a:t>
            </a:r>
          </a:p>
        </p:txBody>
      </p:sp>
      <p:sp>
        <p:nvSpPr>
          <p:cNvPr id="4" name="Slide Number Placeholder 3">
            <a:extLst>
              <a:ext uri="{FF2B5EF4-FFF2-40B4-BE49-F238E27FC236}">
                <a16:creationId xmlns:a16="http://schemas.microsoft.com/office/drawing/2014/main" id="{56C02178-C9E3-4285-82B9-A0A9AD15FAB2}"/>
              </a:ext>
            </a:extLst>
          </p:cNvPr>
          <p:cNvSpPr>
            <a:spLocks noGrp="1"/>
          </p:cNvSpPr>
          <p:nvPr>
            <p:ph type="sldNum" sz="quarter" idx="12"/>
          </p:nvPr>
        </p:nvSpPr>
        <p:spPr/>
        <p:txBody>
          <a:bodyPr/>
          <a:lstStyle/>
          <a:p>
            <a:fld id="{D57F1E4F-1CFF-5643-939E-02111984F565}" type="slidenum">
              <a:rPr lang="en-US" smtClean="0"/>
              <a:t>23</a:t>
            </a:fld>
            <a:endParaRPr lang="en-US" dirty="0"/>
          </a:p>
        </p:txBody>
      </p:sp>
      <p:pic>
        <p:nvPicPr>
          <p:cNvPr id="10242" name="Picture 2" descr="https://www.frontiersin.org/files/Articles/298456/fnbot-12-00005-HTML/image_m/fnbot-12-00005-T-g004.jpg">
            <a:extLst>
              <a:ext uri="{FF2B5EF4-FFF2-40B4-BE49-F238E27FC236}">
                <a16:creationId xmlns:a16="http://schemas.microsoft.com/office/drawing/2014/main" id="{D49B8097-E6D2-44FA-B89D-B26698A0D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853248"/>
            <a:ext cx="6130926" cy="386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293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F8DB-AE26-49BD-8435-459C94533532}"/>
              </a:ext>
            </a:extLst>
          </p:cNvPr>
          <p:cNvSpPr>
            <a:spLocks noGrp="1"/>
          </p:cNvSpPr>
          <p:nvPr>
            <p:ph type="title"/>
          </p:nvPr>
        </p:nvSpPr>
        <p:spPr/>
        <p:txBody>
          <a:bodyPr/>
          <a:lstStyle/>
          <a:p>
            <a:r>
              <a:rPr lang="en-US" dirty="0"/>
              <a:t>Adapting NN outputs to different subject anthropometries</a:t>
            </a:r>
          </a:p>
        </p:txBody>
      </p:sp>
      <p:sp>
        <p:nvSpPr>
          <p:cNvPr id="3" name="Content Placeholder 2">
            <a:extLst>
              <a:ext uri="{FF2B5EF4-FFF2-40B4-BE49-F238E27FC236}">
                <a16:creationId xmlns:a16="http://schemas.microsoft.com/office/drawing/2014/main" id="{AB8D1EB7-3655-4C61-9AFF-74EADCA118BA}"/>
              </a:ext>
            </a:extLst>
          </p:cNvPr>
          <p:cNvSpPr>
            <a:spLocks noGrp="1"/>
          </p:cNvSpPr>
          <p:nvPr>
            <p:ph idx="1"/>
          </p:nvPr>
        </p:nvSpPr>
        <p:spPr>
          <a:xfrm>
            <a:off x="646111" y="2042258"/>
            <a:ext cx="4889715" cy="4195481"/>
          </a:xfrm>
        </p:spPr>
        <p:txBody>
          <a:bodyPr/>
          <a:lstStyle/>
          <a:p>
            <a:r>
              <a:rPr lang="en-US" dirty="0"/>
              <a:t>The recursive method used to adjust the NN outputs for different subject anthropometries. </a:t>
            </a:r>
            <a:r>
              <a:rPr lang="en-US" i="1" dirty="0" err="1"/>
              <a:t>P</a:t>
            </a:r>
            <a:r>
              <a:rPr lang="en-US" i="1" baseline="-25000" dirty="0" err="1"/>
              <a:t>d</a:t>
            </a:r>
            <a:r>
              <a:rPr lang="en-US" dirty="0"/>
              <a:t> is the Cartesian target position to be reached, </a:t>
            </a:r>
            <a:r>
              <a:rPr lang="en-US" i="1" dirty="0"/>
              <a:t>Q</a:t>
            </a:r>
            <a:r>
              <a:rPr lang="en-US" dirty="0"/>
              <a:t> is the output configuration of the robot joints, subject 1 is the person involved in the NN training phase while subject 2 is the assisted person, who wants to perform an ADL thanks to the exoskeleton assistance.</a:t>
            </a:r>
          </a:p>
        </p:txBody>
      </p:sp>
      <p:sp>
        <p:nvSpPr>
          <p:cNvPr id="4" name="Slide Number Placeholder 3">
            <a:extLst>
              <a:ext uri="{FF2B5EF4-FFF2-40B4-BE49-F238E27FC236}">
                <a16:creationId xmlns:a16="http://schemas.microsoft.com/office/drawing/2014/main" id="{DB42A06E-4D1C-46AE-A12F-FB1579EC1E8E}"/>
              </a:ext>
            </a:extLst>
          </p:cNvPr>
          <p:cNvSpPr>
            <a:spLocks noGrp="1"/>
          </p:cNvSpPr>
          <p:nvPr>
            <p:ph type="sldNum" sz="quarter" idx="12"/>
          </p:nvPr>
        </p:nvSpPr>
        <p:spPr/>
        <p:txBody>
          <a:bodyPr/>
          <a:lstStyle/>
          <a:p>
            <a:fld id="{D57F1E4F-1CFF-5643-939E-02111984F565}" type="slidenum">
              <a:rPr lang="en-US" smtClean="0"/>
              <a:t>24</a:t>
            </a:fld>
            <a:endParaRPr lang="en-US" dirty="0"/>
          </a:p>
        </p:txBody>
      </p:sp>
      <p:pic>
        <p:nvPicPr>
          <p:cNvPr id="11268" name="Picture 4" descr="https://www.frontiersin.org/files/Articles/298456/fnbot-12-00005-HTML/image_m/fnbot-12-00005-T-g005.jpg">
            <a:extLst>
              <a:ext uri="{FF2B5EF4-FFF2-40B4-BE49-F238E27FC236}">
                <a16:creationId xmlns:a16="http://schemas.microsoft.com/office/drawing/2014/main" id="{48CC1E6F-FD0B-4FE0-AF56-6AE0F9650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005" y="2042258"/>
            <a:ext cx="5343525"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6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09F0-601A-4FC1-A7FF-BA1B5C2D3062}"/>
              </a:ext>
            </a:extLst>
          </p:cNvPr>
          <p:cNvSpPr>
            <a:spLocks noGrp="1"/>
          </p:cNvSpPr>
          <p:nvPr>
            <p:ph type="title"/>
          </p:nvPr>
        </p:nvSpPr>
        <p:spPr/>
        <p:txBody>
          <a:bodyPr/>
          <a:lstStyle/>
          <a:p>
            <a:r>
              <a:rPr lang="en-US" dirty="0"/>
              <a:t>Experimental setup</a:t>
            </a:r>
          </a:p>
        </p:txBody>
      </p:sp>
      <p:sp>
        <p:nvSpPr>
          <p:cNvPr id="4" name="Slide Number Placeholder 3">
            <a:extLst>
              <a:ext uri="{FF2B5EF4-FFF2-40B4-BE49-F238E27FC236}">
                <a16:creationId xmlns:a16="http://schemas.microsoft.com/office/drawing/2014/main" id="{C28BF468-6979-4B1A-8163-8D714D2D4AC0}"/>
              </a:ext>
            </a:extLst>
          </p:cNvPr>
          <p:cNvSpPr>
            <a:spLocks noGrp="1"/>
          </p:cNvSpPr>
          <p:nvPr>
            <p:ph type="sldNum" sz="quarter" idx="12"/>
          </p:nvPr>
        </p:nvSpPr>
        <p:spPr/>
        <p:txBody>
          <a:bodyPr/>
          <a:lstStyle/>
          <a:p>
            <a:fld id="{D57F1E4F-1CFF-5643-939E-02111984F565}" type="slidenum">
              <a:rPr lang="en-US" smtClean="0"/>
              <a:t>25</a:t>
            </a:fld>
            <a:endParaRPr lang="en-US" dirty="0"/>
          </a:p>
        </p:txBody>
      </p:sp>
      <p:pic>
        <p:nvPicPr>
          <p:cNvPr id="12290" name="Picture 2" descr="https://www.frontiersin.org/files/Articles/298456/fnbot-12-00005-HTML/image_m/fnbot-12-00005-T-g007.jpg">
            <a:extLst>
              <a:ext uri="{FF2B5EF4-FFF2-40B4-BE49-F238E27FC236}">
                <a16:creationId xmlns:a16="http://schemas.microsoft.com/office/drawing/2014/main" id="{D25FFBDB-15CE-40E1-91CB-A2DABE899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4" y="1669082"/>
            <a:ext cx="10314867" cy="507636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77D87B0-9635-40EA-8D66-56AD7E5CCAD5}"/>
              </a:ext>
            </a:extLst>
          </p:cNvPr>
          <p:cNvSpPr>
            <a:spLocks noGrp="1"/>
          </p:cNvSpPr>
          <p:nvPr>
            <p:ph idx="1"/>
          </p:nvPr>
        </p:nvSpPr>
        <p:spPr>
          <a:xfrm>
            <a:off x="1001261" y="1162510"/>
            <a:ext cx="4225647" cy="354953"/>
          </a:xfrm>
        </p:spPr>
        <p:txBody>
          <a:bodyPr>
            <a:normAutofit fontScale="92500" lnSpcReduction="10000"/>
          </a:bodyPr>
          <a:lstStyle/>
          <a:p>
            <a:r>
              <a:rPr lang="en-US" dirty="0"/>
              <a:t>Block scheme of the platform.</a:t>
            </a:r>
          </a:p>
        </p:txBody>
      </p:sp>
    </p:spTree>
    <p:extLst>
      <p:ext uri="{BB962C8B-B14F-4D97-AF65-F5344CB8AC3E}">
        <p14:creationId xmlns:p14="http://schemas.microsoft.com/office/powerpoint/2010/main" val="3005439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3593-F4F0-417F-A75F-88312DA60012}"/>
              </a:ext>
            </a:extLst>
          </p:cNvPr>
          <p:cNvSpPr>
            <a:spLocks noGrp="1"/>
          </p:cNvSpPr>
          <p:nvPr>
            <p:ph type="title"/>
          </p:nvPr>
        </p:nvSpPr>
        <p:spPr/>
        <p:txBody>
          <a:bodyPr/>
          <a:lstStyle/>
          <a:p>
            <a:r>
              <a:rPr lang="en-US" dirty="0"/>
              <a:t>Experimental setup (continued)</a:t>
            </a:r>
          </a:p>
        </p:txBody>
      </p:sp>
      <p:sp>
        <p:nvSpPr>
          <p:cNvPr id="3" name="Content Placeholder 2">
            <a:extLst>
              <a:ext uri="{FF2B5EF4-FFF2-40B4-BE49-F238E27FC236}">
                <a16:creationId xmlns:a16="http://schemas.microsoft.com/office/drawing/2014/main" id="{6A2A1087-3F7C-456A-BA94-43477D572F00}"/>
              </a:ext>
            </a:extLst>
          </p:cNvPr>
          <p:cNvSpPr>
            <a:spLocks noGrp="1"/>
          </p:cNvSpPr>
          <p:nvPr>
            <p:ph idx="1"/>
          </p:nvPr>
        </p:nvSpPr>
        <p:spPr>
          <a:xfrm>
            <a:off x="1243356" y="1190253"/>
            <a:ext cx="2702569" cy="356650"/>
          </a:xfrm>
        </p:spPr>
        <p:txBody>
          <a:bodyPr>
            <a:normAutofit fontScale="92500" lnSpcReduction="10000"/>
          </a:bodyPr>
          <a:lstStyle/>
          <a:p>
            <a:r>
              <a:rPr lang="en-US" dirty="0"/>
              <a:t>Tasks description</a:t>
            </a:r>
          </a:p>
        </p:txBody>
      </p:sp>
      <p:sp>
        <p:nvSpPr>
          <p:cNvPr id="4" name="Slide Number Placeholder 3">
            <a:extLst>
              <a:ext uri="{FF2B5EF4-FFF2-40B4-BE49-F238E27FC236}">
                <a16:creationId xmlns:a16="http://schemas.microsoft.com/office/drawing/2014/main" id="{819A0991-91BB-40EF-A2C5-A4FCE33D6451}"/>
              </a:ext>
            </a:extLst>
          </p:cNvPr>
          <p:cNvSpPr>
            <a:spLocks noGrp="1"/>
          </p:cNvSpPr>
          <p:nvPr>
            <p:ph type="sldNum" sz="quarter" idx="12"/>
          </p:nvPr>
        </p:nvSpPr>
        <p:spPr/>
        <p:txBody>
          <a:bodyPr/>
          <a:lstStyle/>
          <a:p>
            <a:fld id="{D57F1E4F-1CFF-5643-939E-02111984F565}" type="slidenum">
              <a:rPr lang="en-US" smtClean="0"/>
              <a:t>26</a:t>
            </a:fld>
            <a:endParaRPr lang="en-US" dirty="0"/>
          </a:p>
        </p:txBody>
      </p:sp>
      <p:pic>
        <p:nvPicPr>
          <p:cNvPr id="13314" name="Picture 2" descr="https://www.frontiersin.org/files/Articles/298456/fnbot-12-00005-HTML/image_m/fnbot-12-00005-T-t001.jpg">
            <a:extLst>
              <a:ext uri="{FF2B5EF4-FFF2-40B4-BE49-F238E27FC236}">
                <a16:creationId xmlns:a16="http://schemas.microsoft.com/office/drawing/2014/main" id="{63D9F654-7556-44C4-AD01-D5DCD01D2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763" y="1675573"/>
            <a:ext cx="6071929" cy="463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9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65BE-468D-4ED8-BEFD-2BB6ACF9F85D}"/>
              </a:ext>
            </a:extLst>
          </p:cNvPr>
          <p:cNvSpPr>
            <a:spLocks noGrp="1"/>
          </p:cNvSpPr>
          <p:nvPr>
            <p:ph type="title"/>
          </p:nvPr>
        </p:nvSpPr>
        <p:spPr/>
        <p:txBody>
          <a:bodyPr/>
          <a:lstStyle/>
          <a:p>
            <a:r>
              <a:rPr lang="en-US" dirty="0"/>
              <a:t>Experimental setup (continued)</a:t>
            </a:r>
          </a:p>
        </p:txBody>
      </p:sp>
      <p:sp>
        <p:nvSpPr>
          <p:cNvPr id="3" name="Content Placeholder 2">
            <a:extLst>
              <a:ext uri="{FF2B5EF4-FFF2-40B4-BE49-F238E27FC236}">
                <a16:creationId xmlns:a16="http://schemas.microsoft.com/office/drawing/2014/main" id="{CF99CCDB-2D15-4052-ACBC-6A8B014137AB}"/>
              </a:ext>
            </a:extLst>
          </p:cNvPr>
          <p:cNvSpPr>
            <a:spLocks noGrp="1"/>
          </p:cNvSpPr>
          <p:nvPr>
            <p:ph idx="1"/>
          </p:nvPr>
        </p:nvSpPr>
        <p:spPr>
          <a:xfrm>
            <a:off x="1263950" y="1336226"/>
            <a:ext cx="3196839" cy="418433"/>
          </a:xfrm>
        </p:spPr>
        <p:txBody>
          <a:bodyPr/>
          <a:lstStyle/>
          <a:p>
            <a:r>
              <a:rPr lang="en-US" dirty="0"/>
              <a:t>YARP components.</a:t>
            </a:r>
          </a:p>
        </p:txBody>
      </p:sp>
      <p:sp>
        <p:nvSpPr>
          <p:cNvPr id="4" name="Slide Number Placeholder 3">
            <a:extLst>
              <a:ext uri="{FF2B5EF4-FFF2-40B4-BE49-F238E27FC236}">
                <a16:creationId xmlns:a16="http://schemas.microsoft.com/office/drawing/2014/main" id="{520005D7-0428-4BA7-A76B-BAB067988913}"/>
              </a:ext>
            </a:extLst>
          </p:cNvPr>
          <p:cNvSpPr>
            <a:spLocks noGrp="1"/>
          </p:cNvSpPr>
          <p:nvPr>
            <p:ph type="sldNum" sz="quarter" idx="12"/>
          </p:nvPr>
        </p:nvSpPr>
        <p:spPr/>
        <p:txBody>
          <a:bodyPr/>
          <a:lstStyle/>
          <a:p>
            <a:fld id="{D57F1E4F-1CFF-5643-939E-02111984F565}" type="slidenum">
              <a:rPr lang="en-US" smtClean="0"/>
              <a:t>27</a:t>
            </a:fld>
            <a:endParaRPr lang="en-US" dirty="0"/>
          </a:p>
        </p:txBody>
      </p:sp>
      <p:pic>
        <p:nvPicPr>
          <p:cNvPr id="14338" name="Picture 2" descr="https://www.frontiersin.org/files/Articles/298456/fnbot-12-00005-HTML/image_m/fnbot-12-00005-T-g008.jpg">
            <a:extLst>
              <a:ext uri="{FF2B5EF4-FFF2-40B4-BE49-F238E27FC236}">
                <a16:creationId xmlns:a16="http://schemas.microsoft.com/office/drawing/2014/main" id="{888EA368-BA14-4953-9096-A19AF7D6E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951" y="1748481"/>
            <a:ext cx="5343525" cy="5086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589173-83D2-403E-A373-4F96A5332307}"/>
              </a:ext>
            </a:extLst>
          </p:cNvPr>
          <p:cNvSpPr txBox="1"/>
          <p:nvPr/>
        </p:nvSpPr>
        <p:spPr>
          <a:xfrm>
            <a:off x="135925" y="1740444"/>
            <a:ext cx="5960076" cy="4801314"/>
          </a:xfrm>
          <a:prstGeom prst="rect">
            <a:avLst/>
          </a:prstGeom>
          <a:noFill/>
        </p:spPr>
        <p:txBody>
          <a:bodyPr wrap="square" rtlCol="0">
            <a:spAutoFit/>
          </a:bodyPr>
          <a:lstStyle/>
          <a:p>
            <a:r>
              <a:rPr lang="en-US" dirty="0"/>
              <a:t>The interface adopted to detect the user movement intention is based on the combined use of 2 push-buttons and 2 M-IMUs.</a:t>
            </a:r>
          </a:p>
          <a:p>
            <a:endParaRPr lang="en-US" dirty="0"/>
          </a:p>
          <a:p>
            <a:r>
              <a:rPr lang="en-US" dirty="0"/>
              <a:t>The 2 push-buttons were placed on a table in order to be activated by the index and the thumb fingers and to be used as a switch. Moreover, the two M-IMUs were placed on the user’s trunk and head in order to detect his neck motion.</a:t>
            </a:r>
          </a:p>
          <a:p>
            <a:endParaRPr lang="en-US" dirty="0"/>
          </a:p>
          <a:p>
            <a:r>
              <a:rPr lang="en-US" dirty="0"/>
              <a:t>The user may exploit: </a:t>
            </a:r>
          </a:p>
          <a:p>
            <a:pPr marL="285750" indent="-285750">
              <a:buFontTx/>
              <a:buChar char="-"/>
            </a:pPr>
            <a:r>
              <a:rPr lang="en-US" dirty="0"/>
              <a:t>the head yaw motion in the negative direction to operate the upper-limb exoskeleton movements and the head yaw motion in the positive direction to abort the task; </a:t>
            </a:r>
          </a:p>
          <a:p>
            <a:pPr marL="285750" indent="-285750">
              <a:buFontTx/>
              <a:buChar char="-"/>
            </a:pPr>
            <a:r>
              <a:rPr lang="en-US" dirty="0"/>
              <a:t>the index finger and thumb residual motion to trigger the hand opening and the hand closing.</a:t>
            </a:r>
          </a:p>
        </p:txBody>
      </p:sp>
    </p:spTree>
    <p:extLst>
      <p:ext uri="{BB962C8B-B14F-4D97-AF65-F5344CB8AC3E}">
        <p14:creationId xmlns:p14="http://schemas.microsoft.com/office/powerpoint/2010/main" val="396090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D723-5781-43B5-B0E7-7BB96286DA3A}"/>
              </a:ext>
            </a:extLst>
          </p:cNvPr>
          <p:cNvSpPr>
            <a:spLocks noGrp="1"/>
          </p:cNvSpPr>
          <p:nvPr>
            <p:ph type="title"/>
          </p:nvPr>
        </p:nvSpPr>
        <p:spPr/>
        <p:txBody>
          <a:bodyPr/>
          <a:lstStyle/>
          <a:p>
            <a:r>
              <a:rPr lang="en-US" dirty="0"/>
              <a:t>Experimental protocol</a:t>
            </a:r>
          </a:p>
        </p:txBody>
      </p:sp>
      <p:sp>
        <p:nvSpPr>
          <p:cNvPr id="3" name="Content Placeholder 2">
            <a:extLst>
              <a:ext uri="{FF2B5EF4-FFF2-40B4-BE49-F238E27FC236}">
                <a16:creationId xmlns:a16="http://schemas.microsoft.com/office/drawing/2014/main" id="{9E7621AE-3EE4-43FA-B745-96E2BDE130B5}"/>
              </a:ext>
            </a:extLst>
          </p:cNvPr>
          <p:cNvSpPr>
            <a:spLocks noGrp="1"/>
          </p:cNvSpPr>
          <p:nvPr>
            <p:ph idx="1"/>
          </p:nvPr>
        </p:nvSpPr>
        <p:spPr>
          <a:xfrm>
            <a:off x="1140382" y="1385388"/>
            <a:ext cx="3122699" cy="467860"/>
          </a:xfrm>
        </p:spPr>
        <p:txBody>
          <a:bodyPr/>
          <a:lstStyle/>
          <a:p>
            <a:r>
              <a:rPr lang="en-US" dirty="0"/>
              <a:t>Off-Line NN training</a:t>
            </a:r>
          </a:p>
        </p:txBody>
      </p:sp>
      <p:sp>
        <p:nvSpPr>
          <p:cNvPr id="4" name="Slide Number Placeholder 3">
            <a:extLst>
              <a:ext uri="{FF2B5EF4-FFF2-40B4-BE49-F238E27FC236}">
                <a16:creationId xmlns:a16="http://schemas.microsoft.com/office/drawing/2014/main" id="{588F2A42-151A-4A6B-86EC-A726AF6EAA12}"/>
              </a:ext>
            </a:extLst>
          </p:cNvPr>
          <p:cNvSpPr>
            <a:spLocks noGrp="1"/>
          </p:cNvSpPr>
          <p:nvPr>
            <p:ph type="sldNum" sz="quarter" idx="12"/>
          </p:nvPr>
        </p:nvSpPr>
        <p:spPr/>
        <p:txBody>
          <a:bodyPr/>
          <a:lstStyle/>
          <a:p>
            <a:fld id="{D57F1E4F-1CFF-5643-939E-02111984F565}" type="slidenum">
              <a:rPr lang="en-US" smtClean="0"/>
              <a:t>28</a:t>
            </a:fld>
            <a:endParaRPr lang="en-US" dirty="0"/>
          </a:p>
        </p:txBody>
      </p:sp>
      <p:sp>
        <p:nvSpPr>
          <p:cNvPr id="5" name="TextBox 4">
            <a:extLst>
              <a:ext uri="{FF2B5EF4-FFF2-40B4-BE49-F238E27FC236}">
                <a16:creationId xmlns:a16="http://schemas.microsoft.com/office/drawing/2014/main" id="{9C210125-5CAC-475D-9E71-F71AA57A1869}"/>
              </a:ext>
            </a:extLst>
          </p:cNvPr>
          <p:cNvSpPr txBox="1"/>
          <p:nvPr/>
        </p:nvSpPr>
        <p:spPr>
          <a:xfrm>
            <a:off x="0" y="2206725"/>
            <a:ext cx="4670855" cy="3139321"/>
          </a:xfrm>
          <a:prstGeom prst="rect">
            <a:avLst/>
          </a:prstGeom>
          <a:noFill/>
        </p:spPr>
        <p:txBody>
          <a:bodyPr wrap="square" rtlCol="0">
            <a:spAutoFit/>
          </a:bodyPr>
          <a:lstStyle/>
          <a:p>
            <a:r>
              <a:rPr lang="en-US" dirty="0"/>
              <a:t>The workspace reached during the assistive tasks is delimited by the black line. Object positions during training are indicated by black dots [the glass in the drinking task in </a:t>
            </a:r>
            <a:r>
              <a:rPr lang="en-US" b="1" dirty="0"/>
              <a:t>(A)</a:t>
            </a:r>
            <a:r>
              <a:rPr lang="en-US" dirty="0"/>
              <a:t>, the bottle in the pouring task in </a:t>
            </a:r>
            <a:r>
              <a:rPr lang="en-US" b="1" dirty="0"/>
              <a:t>(B)</a:t>
            </a:r>
            <a:r>
              <a:rPr lang="en-US" dirty="0"/>
              <a:t> and the initial position of the sphere in the SHAP task in </a:t>
            </a:r>
            <a:r>
              <a:rPr lang="en-US" b="1" dirty="0"/>
              <a:t>(C)</a:t>
            </a:r>
            <a:r>
              <a:rPr lang="en-US" dirty="0"/>
              <a:t>]. Conversely, the glass positions during the pouring task and the sphere final positions in the SHAP task are indicated by red dots in </a:t>
            </a:r>
            <a:r>
              <a:rPr lang="en-US" b="1" dirty="0"/>
              <a:t>(B, C)</a:t>
            </a:r>
            <a:r>
              <a:rPr lang="en-US" dirty="0"/>
              <a:t>, respectively.</a:t>
            </a:r>
          </a:p>
        </p:txBody>
      </p:sp>
      <p:pic>
        <p:nvPicPr>
          <p:cNvPr id="15362" name="Picture 2" descr="https://www.frontiersin.org/files/Articles/298456/fnbot-12-00005-HTML/image_m/fnbot-12-00005-T-g009.jpg">
            <a:extLst>
              <a:ext uri="{FF2B5EF4-FFF2-40B4-BE49-F238E27FC236}">
                <a16:creationId xmlns:a16="http://schemas.microsoft.com/office/drawing/2014/main" id="{187CC3FF-4BAE-49CF-947C-D5BE0BADC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372" y="2109059"/>
            <a:ext cx="7189774" cy="3334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B67AFEF-9614-4BD0-B219-2EFBBB5C0533}"/>
              </a:ext>
            </a:extLst>
          </p:cNvPr>
          <p:cNvSpPr txBox="1"/>
          <p:nvPr/>
        </p:nvSpPr>
        <p:spPr>
          <a:xfrm>
            <a:off x="0" y="5843022"/>
            <a:ext cx="11778049" cy="646331"/>
          </a:xfrm>
          <a:prstGeom prst="rect">
            <a:avLst/>
          </a:prstGeom>
          <a:noFill/>
        </p:spPr>
        <p:txBody>
          <a:bodyPr wrap="square" rtlCol="0">
            <a:spAutoFit/>
          </a:bodyPr>
          <a:lstStyle/>
          <a:p>
            <a:r>
              <a:rPr lang="en-US" dirty="0"/>
              <a:t>About 70% of the recorded data was used to train the neural network; the remaining 30% was used to validate and test the neural network in order to avoid over-fitting issues.</a:t>
            </a:r>
          </a:p>
        </p:txBody>
      </p:sp>
    </p:spTree>
    <p:extLst>
      <p:ext uri="{BB962C8B-B14F-4D97-AF65-F5344CB8AC3E}">
        <p14:creationId xmlns:p14="http://schemas.microsoft.com/office/powerpoint/2010/main" val="1074965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1F04-136B-49FB-9C82-18ACE80B0765}"/>
              </a:ext>
            </a:extLst>
          </p:cNvPr>
          <p:cNvSpPr>
            <a:spLocks noGrp="1"/>
          </p:cNvSpPr>
          <p:nvPr>
            <p:ph type="title"/>
          </p:nvPr>
        </p:nvSpPr>
        <p:spPr/>
        <p:txBody>
          <a:bodyPr/>
          <a:lstStyle/>
          <a:p>
            <a:r>
              <a:rPr lang="en-US" dirty="0"/>
              <a:t>DMP computation and control</a:t>
            </a:r>
          </a:p>
        </p:txBody>
      </p:sp>
      <p:sp>
        <p:nvSpPr>
          <p:cNvPr id="3" name="Content Placeholder 2">
            <a:extLst>
              <a:ext uri="{FF2B5EF4-FFF2-40B4-BE49-F238E27FC236}">
                <a16:creationId xmlns:a16="http://schemas.microsoft.com/office/drawing/2014/main" id="{88AB87B4-B1CA-46DE-B654-FC673FF5191E}"/>
              </a:ext>
            </a:extLst>
          </p:cNvPr>
          <p:cNvSpPr>
            <a:spLocks noGrp="1"/>
          </p:cNvSpPr>
          <p:nvPr>
            <p:ph idx="1"/>
          </p:nvPr>
        </p:nvSpPr>
        <p:spPr>
          <a:xfrm>
            <a:off x="1104293" y="1331259"/>
            <a:ext cx="8946541" cy="5254892"/>
          </a:xfrm>
        </p:spPr>
        <p:txBody>
          <a:bodyPr>
            <a:normAutofit lnSpcReduction="10000"/>
          </a:bodyPr>
          <a:lstStyle/>
          <a:p>
            <a:r>
              <a:rPr lang="en-US" dirty="0"/>
              <a:t>The experimental session was aimed to measure performance of the proposed motion planning system, compare with the traditional approach based on inverse kinematics. The system was tested during the fulfillment of the same ADLs used for training, i.e., drinking, the pouring, and reach-grasp-move-release a sphere.</a:t>
            </a:r>
          </a:p>
          <a:p>
            <a:r>
              <a:rPr lang="en-US" dirty="0"/>
              <a:t>The validation was performed in simulation and in the real setting with patients. Simulation tests allowed evaluating system performance in the whole human-robot workspace (238, 75, and 125 object positions were considered for task 1, 2, and 3, respectively). On the other hand, in the real setting, system performance was assessed on four patients with Limb Girdle Muscular Dystrophy (LGMDs). They, aged 38.5 on average (Standard Deviation 14.6).</a:t>
            </a:r>
          </a:p>
          <a:p>
            <a:r>
              <a:rPr lang="en-US" dirty="0"/>
              <a:t>The subjects were asked to perform three repetitions of the three tasks thanks to the assistance of the 4-DoF upper-limb and 5-DoF wrist-hand exoskeletons (3 object positions for each task were considered in this case).</a:t>
            </a:r>
          </a:p>
        </p:txBody>
      </p:sp>
      <p:sp>
        <p:nvSpPr>
          <p:cNvPr id="4" name="Slide Number Placeholder 3">
            <a:extLst>
              <a:ext uri="{FF2B5EF4-FFF2-40B4-BE49-F238E27FC236}">
                <a16:creationId xmlns:a16="http://schemas.microsoft.com/office/drawing/2014/main" id="{6943117E-BFEE-4FAB-BAAF-2F8DB444DB41}"/>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290835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EBBC-08D3-405D-8756-53F9F6DD7E5A}"/>
              </a:ext>
            </a:extLst>
          </p:cNvPr>
          <p:cNvSpPr>
            <a:spLocks noGrp="1"/>
          </p:cNvSpPr>
          <p:nvPr>
            <p:ph type="title"/>
          </p:nvPr>
        </p:nvSpPr>
        <p:spPr/>
        <p:txBody>
          <a:bodyPr/>
          <a:lstStyle/>
          <a:p>
            <a:r>
              <a:rPr lang="en-US" dirty="0"/>
              <a:t>Exoskeleton, as a kinematic model.</a:t>
            </a:r>
          </a:p>
        </p:txBody>
      </p:sp>
      <p:sp>
        <p:nvSpPr>
          <p:cNvPr id="3" name="Content Placeholder 2">
            <a:extLst>
              <a:ext uri="{FF2B5EF4-FFF2-40B4-BE49-F238E27FC236}">
                <a16:creationId xmlns:a16="http://schemas.microsoft.com/office/drawing/2014/main" id="{080230CA-F0E5-4CBD-8940-9A01994E63EA}"/>
              </a:ext>
            </a:extLst>
          </p:cNvPr>
          <p:cNvSpPr>
            <a:spLocks noGrp="1"/>
          </p:cNvSpPr>
          <p:nvPr>
            <p:ph idx="1"/>
          </p:nvPr>
        </p:nvSpPr>
        <p:spPr>
          <a:xfrm>
            <a:off x="1103313" y="2052918"/>
            <a:ext cx="3250974" cy="4195481"/>
          </a:xfrm>
        </p:spPr>
        <p:txBody>
          <a:bodyPr>
            <a:normAutofit/>
          </a:bodyPr>
          <a:lstStyle/>
          <a:p>
            <a:r>
              <a:rPr lang="en-US" altLang="en-US" b="1" i="1" dirty="0"/>
              <a:t>Degrees of flexibility:</a:t>
            </a:r>
          </a:p>
          <a:p>
            <a:pPr>
              <a:spcBef>
                <a:spcPct val="0"/>
              </a:spcBef>
              <a:buNone/>
            </a:pPr>
            <a:r>
              <a:rPr lang="en-US" altLang="en-US" dirty="0"/>
              <a:t>3 in shoulder/hip</a:t>
            </a:r>
          </a:p>
          <a:p>
            <a:pPr>
              <a:spcBef>
                <a:spcPct val="0"/>
              </a:spcBef>
              <a:buNone/>
            </a:pPr>
            <a:r>
              <a:rPr lang="en-US" altLang="en-US" dirty="0"/>
              <a:t>1 in elbow/knee</a:t>
            </a:r>
          </a:p>
          <a:p>
            <a:pPr>
              <a:spcBef>
                <a:spcPct val="0"/>
              </a:spcBef>
              <a:buNone/>
            </a:pPr>
            <a:r>
              <a:rPr lang="en-US" altLang="en-US" dirty="0"/>
              <a:t>3 in wrist/ankle</a:t>
            </a:r>
          </a:p>
          <a:p>
            <a:pPr>
              <a:spcBef>
                <a:spcPct val="0"/>
              </a:spcBef>
              <a:buNone/>
            </a:pPr>
            <a:r>
              <a:rPr lang="en-US" altLang="en-US" dirty="0"/>
              <a:t>28 total</a:t>
            </a:r>
          </a:p>
          <a:p>
            <a:r>
              <a:rPr lang="en-US" altLang="en-US" b="1" i="1" dirty="0"/>
              <a:t>Degrees of freedom:</a:t>
            </a:r>
          </a:p>
          <a:p>
            <a:pPr>
              <a:spcBef>
                <a:spcPct val="0"/>
              </a:spcBef>
              <a:buNone/>
            </a:pPr>
            <a:r>
              <a:rPr lang="en-US" altLang="en-US" dirty="0"/>
              <a:t>3 in each joint</a:t>
            </a:r>
          </a:p>
          <a:p>
            <a:pPr>
              <a:spcBef>
                <a:spcPct val="0"/>
              </a:spcBef>
              <a:buNone/>
            </a:pPr>
            <a:r>
              <a:rPr lang="en-US" altLang="en-US" dirty="0"/>
              <a:t>36 total</a:t>
            </a:r>
          </a:p>
          <a:p>
            <a:endParaRPr lang="en-US" altLang="en-US" b="1" i="1" dirty="0"/>
          </a:p>
          <a:p>
            <a:pPr>
              <a:spcBef>
                <a:spcPct val="0"/>
              </a:spcBef>
              <a:buNone/>
            </a:pPr>
            <a:r>
              <a:rPr lang="en-US" altLang="en-US" dirty="0"/>
              <a:t>All possible, but not all necessary to implement.</a:t>
            </a:r>
          </a:p>
          <a:p>
            <a:pPr>
              <a:spcBef>
                <a:spcPct val="0"/>
              </a:spcBef>
              <a:buNone/>
            </a:pPr>
            <a:endParaRPr lang="en-US" altLang="en-US" dirty="0"/>
          </a:p>
          <a:p>
            <a:pPr>
              <a:spcBef>
                <a:spcPct val="0"/>
              </a:spcBef>
              <a:buNone/>
            </a:pPr>
            <a:endParaRPr lang="en-US" dirty="0"/>
          </a:p>
        </p:txBody>
      </p:sp>
      <p:pic>
        <p:nvPicPr>
          <p:cNvPr id="4" name="Picture 16" descr="modelhb">
            <a:extLst>
              <a:ext uri="{FF2B5EF4-FFF2-40B4-BE49-F238E27FC236}">
                <a16:creationId xmlns:a16="http://schemas.microsoft.com/office/drawing/2014/main" id="{C01B3482-3446-4F71-8AB9-788008ACC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430" y="1407885"/>
            <a:ext cx="5883316" cy="525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4CECE812-C484-40E5-879C-D6054862963B}"/>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968181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5D64-B755-4143-834F-E5153571F684}"/>
              </a:ext>
            </a:extLst>
          </p:cNvPr>
          <p:cNvSpPr>
            <a:spLocks noGrp="1"/>
          </p:cNvSpPr>
          <p:nvPr>
            <p:ph type="title"/>
          </p:nvPr>
        </p:nvSpPr>
        <p:spPr/>
        <p:txBody>
          <a:bodyPr/>
          <a:lstStyle/>
          <a:p>
            <a:r>
              <a:rPr lang="en-US" dirty="0"/>
              <a:t>Metrics</a:t>
            </a:r>
          </a:p>
        </p:txBody>
      </p:sp>
      <p:sp>
        <p:nvSpPr>
          <p:cNvPr id="4" name="Slide Number Placeholder 3">
            <a:extLst>
              <a:ext uri="{FF2B5EF4-FFF2-40B4-BE49-F238E27FC236}">
                <a16:creationId xmlns:a16="http://schemas.microsoft.com/office/drawing/2014/main" id="{D55D9C47-C9D1-467A-8916-C22B38E539BC}"/>
              </a:ext>
            </a:extLst>
          </p:cNvPr>
          <p:cNvSpPr>
            <a:spLocks noGrp="1"/>
          </p:cNvSpPr>
          <p:nvPr>
            <p:ph type="sldNum" sz="quarter" idx="12"/>
          </p:nvPr>
        </p:nvSpPr>
        <p:spPr/>
        <p:txBody>
          <a:bodyPr/>
          <a:lstStyle/>
          <a:p>
            <a:fld id="{D57F1E4F-1CFF-5643-939E-02111984F565}" type="slidenum">
              <a:rPr lang="en-US" smtClean="0"/>
              <a:t>30</a:t>
            </a:fld>
            <a:endParaRPr lang="en-US" dirty="0"/>
          </a:p>
        </p:txBody>
      </p:sp>
      <p:pic>
        <p:nvPicPr>
          <p:cNvPr id="16386" name="Picture 2" descr="https://www.frontiersin.org/files/Articles/298456/fnbot-12-00005-HTML/image_m/fnbot-12-00005-T-g010.jpg">
            <a:extLst>
              <a:ext uri="{FF2B5EF4-FFF2-40B4-BE49-F238E27FC236}">
                <a16:creationId xmlns:a16="http://schemas.microsoft.com/office/drawing/2014/main" id="{952D2EEA-2155-42AA-A136-9DA86E78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166" y="1291611"/>
            <a:ext cx="7371749" cy="544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97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0601-64C1-4110-8646-D4078A0533A4}"/>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D125CE4B-8A1E-40F3-9110-41921F6E3C69}"/>
              </a:ext>
            </a:extLst>
          </p:cNvPr>
          <p:cNvSpPr>
            <a:spLocks noGrp="1"/>
          </p:cNvSpPr>
          <p:nvPr>
            <p:ph idx="1"/>
          </p:nvPr>
        </p:nvSpPr>
        <p:spPr>
          <a:xfrm>
            <a:off x="197717" y="1226989"/>
            <a:ext cx="3696722" cy="1306507"/>
          </a:xfrm>
        </p:spPr>
        <p:txBody>
          <a:bodyPr>
            <a:normAutofit fontScale="85000" lnSpcReduction="10000"/>
          </a:bodyPr>
          <a:lstStyle/>
          <a:p>
            <a:r>
              <a:rPr lang="en-US" dirty="0"/>
              <a:t>Experimental results obtained. The red lines denote the range within which the task is considered successfully accomplished.</a:t>
            </a:r>
          </a:p>
        </p:txBody>
      </p:sp>
      <p:sp>
        <p:nvSpPr>
          <p:cNvPr id="4" name="Slide Number Placeholder 3">
            <a:extLst>
              <a:ext uri="{FF2B5EF4-FFF2-40B4-BE49-F238E27FC236}">
                <a16:creationId xmlns:a16="http://schemas.microsoft.com/office/drawing/2014/main" id="{3EBF0851-3EC6-4C14-ADE9-47E2CF8F5988}"/>
              </a:ext>
            </a:extLst>
          </p:cNvPr>
          <p:cNvSpPr>
            <a:spLocks noGrp="1"/>
          </p:cNvSpPr>
          <p:nvPr>
            <p:ph type="sldNum" sz="quarter" idx="12"/>
          </p:nvPr>
        </p:nvSpPr>
        <p:spPr/>
        <p:txBody>
          <a:bodyPr/>
          <a:lstStyle/>
          <a:p>
            <a:fld id="{D57F1E4F-1CFF-5643-939E-02111984F565}" type="slidenum">
              <a:rPr lang="en-US" smtClean="0"/>
              <a:t>31</a:t>
            </a:fld>
            <a:endParaRPr lang="en-US" dirty="0"/>
          </a:p>
        </p:txBody>
      </p:sp>
      <p:pic>
        <p:nvPicPr>
          <p:cNvPr id="17410" name="Picture 2" descr="https://www.frontiersin.org/files/Articles/298456/fnbot-12-00005-HTML/image_m/fnbot-12-00005-T-g011.jpg">
            <a:extLst>
              <a:ext uri="{FF2B5EF4-FFF2-40B4-BE49-F238E27FC236}">
                <a16:creationId xmlns:a16="http://schemas.microsoft.com/office/drawing/2014/main" id="{80A06D96-5B3C-4033-94BF-ACBAABDC0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145" y="1226989"/>
            <a:ext cx="7956735" cy="561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78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39B1-C9E3-48F4-80C6-B044558F3A3A}"/>
              </a:ext>
            </a:extLst>
          </p:cNvPr>
          <p:cNvSpPr>
            <a:spLocks noGrp="1"/>
          </p:cNvSpPr>
          <p:nvPr>
            <p:ph type="title"/>
          </p:nvPr>
        </p:nvSpPr>
        <p:spPr/>
        <p:txBody>
          <a:bodyPr/>
          <a:lstStyle/>
          <a:p>
            <a:r>
              <a:rPr lang="en-US" dirty="0"/>
              <a:t>Generalization Capability Assessment</a:t>
            </a:r>
          </a:p>
        </p:txBody>
      </p:sp>
      <p:sp>
        <p:nvSpPr>
          <p:cNvPr id="3" name="Content Placeholder 2">
            <a:extLst>
              <a:ext uri="{FF2B5EF4-FFF2-40B4-BE49-F238E27FC236}">
                <a16:creationId xmlns:a16="http://schemas.microsoft.com/office/drawing/2014/main" id="{27DA6116-3751-4D50-8D4B-98BC9C5BB980}"/>
              </a:ext>
            </a:extLst>
          </p:cNvPr>
          <p:cNvSpPr>
            <a:spLocks noGrp="1"/>
          </p:cNvSpPr>
          <p:nvPr>
            <p:ph idx="1"/>
          </p:nvPr>
        </p:nvSpPr>
        <p:spPr>
          <a:xfrm>
            <a:off x="8237" y="1984587"/>
            <a:ext cx="4337221" cy="4831900"/>
          </a:xfrm>
        </p:spPr>
        <p:txBody>
          <a:bodyPr>
            <a:normAutofit/>
          </a:bodyPr>
          <a:lstStyle/>
          <a:p>
            <a:r>
              <a:rPr lang="en-US" dirty="0"/>
              <a:t>Mean value and standard deviation of position error, orientation error, and </a:t>
            </a:r>
            <a:r>
              <a:rPr lang="en-US" dirty="0" err="1"/>
              <a:t>PhJL</a:t>
            </a:r>
            <a:r>
              <a:rPr lang="en-US" dirty="0"/>
              <a:t> are reported. They were computed for GCA–sim on 238, 75, and 125 object positions (for task 1, 2, and 3, respectively) and 25 different subject anthropometries. Instead, for GCA–real they were calculated on the four subjects and 3 object positions for each task.</a:t>
            </a:r>
          </a:p>
          <a:p>
            <a:pPr marL="0" indent="0">
              <a:buNone/>
            </a:pPr>
            <a:r>
              <a:rPr lang="en-US" dirty="0" err="1"/>
              <a:t>PhJL</a:t>
            </a:r>
            <a:r>
              <a:rPr lang="en-US" dirty="0"/>
              <a:t> – physiological joint limits</a:t>
            </a:r>
          </a:p>
        </p:txBody>
      </p:sp>
      <p:sp>
        <p:nvSpPr>
          <p:cNvPr id="4" name="Slide Number Placeholder 3">
            <a:extLst>
              <a:ext uri="{FF2B5EF4-FFF2-40B4-BE49-F238E27FC236}">
                <a16:creationId xmlns:a16="http://schemas.microsoft.com/office/drawing/2014/main" id="{BEAFAE4E-D8A7-4741-81DA-F42923941470}"/>
              </a:ext>
            </a:extLst>
          </p:cNvPr>
          <p:cNvSpPr>
            <a:spLocks noGrp="1"/>
          </p:cNvSpPr>
          <p:nvPr>
            <p:ph type="sldNum" sz="quarter" idx="12"/>
          </p:nvPr>
        </p:nvSpPr>
        <p:spPr/>
        <p:txBody>
          <a:bodyPr/>
          <a:lstStyle/>
          <a:p>
            <a:fld id="{D57F1E4F-1CFF-5643-939E-02111984F565}" type="slidenum">
              <a:rPr lang="en-US" smtClean="0"/>
              <a:t>32</a:t>
            </a:fld>
            <a:endParaRPr lang="en-US" dirty="0"/>
          </a:p>
        </p:txBody>
      </p:sp>
      <p:pic>
        <p:nvPicPr>
          <p:cNvPr id="18434" name="Picture 2" descr="https://www.frontiersin.org/files/Articles/298456/fnbot-12-00005-HTML/image_m/fnbot-12-00005-T-t002.jpg">
            <a:extLst>
              <a:ext uri="{FF2B5EF4-FFF2-40B4-BE49-F238E27FC236}">
                <a16:creationId xmlns:a16="http://schemas.microsoft.com/office/drawing/2014/main" id="{39116B0F-6845-4869-B7FF-B74E15AE4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569" y="1984587"/>
            <a:ext cx="7030994" cy="457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73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F29B-D095-4610-BA63-8EF27573F7C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5C72B316-8CC7-44AD-BA10-2856E033E77B}"/>
              </a:ext>
            </a:extLst>
          </p:cNvPr>
          <p:cNvSpPr>
            <a:spLocks noGrp="1"/>
          </p:cNvSpPr>
          <p:nvPr>
            <p:ph idx="1"/>
          </p:nvPr>
        </p:nvSpPr>
        <p:spPr>
          <a:xfrm>
            <a:off x="1103312" y="1655806"/>
            <a:ext cx="8946541" cy="4592594"/>
          </a:xfrm>
        </p:spPr>
        <p:txBody>
          <a:bodyPr>
            <a:normAutofit fontScale="92500" lnSpcReduction="10000"/>
          </a:bodyPr>
          <a:lstStyle/>
          <a:p>
            <a:r>
              <a:rPr lang="en-US" dirty="0"/>
              <a:t>The results achieved for the comparative analysis showed that the DMP-based control guarantees a 100% success rate in the task fulfillment, with an acceptable position and orientation error for the targeted application. </a:t>
            </a:r>
          </a:p>
          <a:p>
            <a:r>
              <a:rPr lang="en-US" dirty="0"/>
              <a:t>Moreover, it also ensures that the exoskeleton always has configurations within the physiological joint limits, differently from methods based on path planning and inverse kinematics.</a:t>
            </a:r>
          </a:p>
          <a:p>
            <a:r>
              <a:rPr lang="en-US" dirty="0"/>
              <a:t>Furthermore, the computational time required by the proposed approach is lower than the one required by the IK algorithm with inverse Jacobian and comparable with the IK with swivel angle.</a:t>
            </a:r>
          </a:p>
          <a:p>
            <a:r>
              <a:rPr lang="en-US" dirty="0"/>
              <a:t>Finally, the results achieved in simulation as well as in the experimental setting also showed a high generalization level of the DMP based motion planning with respect to the different object positions and subjects anthropometries. A success rate of 100% for all tasks was reported.</a:t>
            </a:r>
          </a:p>
        </p:txBody>
      </p:sp>
      <p:sp>
        <p:nvSpPr>
          <p:cNvPr id="4" name="Slide Number Placeholder 3">
            <a:extLst>
              <a:ext uri="{FF2B5EF4-FFF2-40B4-BE49-F238E27FC236}">
                <a16:creationId xmlns:a16="http://schemas.microsoft.com/office/drawing/2014/main" id="{3E670F21-4AE0-4C61-BE75-5BF989A41C08}"/>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258509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BD88-7AA4-4119-932D-1D46BB1E8985}"/>
              </a:ext>
            </a:extLst>
          </p:cNvPr>
          <p:cNvSpPr>
            <a:spLocks noGrp="1"/>
          </p:cNvSpPr>
          <p:nvPr>
            <p:ph type="title"/>
          </p:nvPr>
        </p:nvSpPr>
        <p:spPr/>
        <p:txBody>
          <a:bodyPr/>
          <a:lstStyle/>
          <a:p>
            <a:r>
              <a:rPr lang="en-US" dirty="0"/>
              <a:t>Analytical methods	</a:t>
            </a:r>
          </a:p>
        </p:txBody>
      </p:sp>
      <p:sp>
        <p:nvSpPr>
          <p:cNvPr id="3" name="Content Placeholder 2">
            <a:extLst>
              <a:ext uri="{FF2B5EF4-FFF2-40B4-BE49-F238E27FC236}">
                <a16:creationId xmlns:a16="http://schemas.microsoft.com/office/drawing/2014/main" id="{4C2D0034-CEAE-48E3-8157-56D5FCF2FAFB}"/>
              </a:ext>
            </a:extLst>
          </p:cNvPr>
          <p:cNvSpPr>
            <a:spLocks noGrp="1"/>
          </p:cNvSpPr>
          <p:nvPr>
            <p:ph idx="1"/>
          </p:nvPr>
        </p:nvSpPr>
        <p:spPr/>
        <p:txBody>
          <a:bodyPr/>
          <a:lstStyle/>
          <a:p>
            <a:r>
              <a:rPr lang="en-US" dirty="0"/>
              <a:t>Mapping: spline decomposition, etc.</a:t>
            </a:r>
          </a:p>
          <a:p>
            <a:r>
              <a:rPr lang="en-US" dirty="0"/>
              <a:t>Ad hoc developed objective functions optimization.</a:t>
            </a:r>
          </a:p>
          <a:p>
            <a:pPr marL="0" indent="0">
              <a:buNone/>
            </a:pPr>
            <a:r>
              <a:rPr lang="en-US" dirty="0"/>
              <a:t>Successful only in structural environments.</a:t>
            </a:r>
          </a:p>
          <a:p>
            <a:r>
              <a:rPr lang="en-US" dirty="0"/>
              <a:t>Cartesian motion planner.</a:t>
            </a:r>
          </a:p>
          <a:p>
            <a:pPr marL="0" indent="0">
              <a:buNone/>
            </a:pPr>
            <a:r>
              <a:rPr lang="en-US" dirty="0"/>
              <a:t>Requires Inverse Kinematics (computationally hard) and does not guarantee meeting </a:t>
            </a:r>
            <a:r>
              <a:rPr lang="en-US" dirty="0" err="1"/>
              <a:t>anthrophomorphic</a:t>
            </a:r>
            <a:r>
              <a:rPr lang="en-US" dirty="0"/>
              <a:t> criteria.</a:t>
            </a:r>
          </a:p>
        </p:txBody>
      </p:sp>
      <p:sp>
        <p:nvSpPr>
          <p:cNvPr id="4" name="Slide Number Placeholder 3">
            <a:extLst>
              <a:ext uri="{FF2B5EF4-FFF2-40B4-BE49-F238E27FC236}">
                <a16:creationId xmlns:a16="http://schemas.microsoft.com/office/drawing/2014/main" id="{D7AFC3B5-2D19-4A5B-AA41-EC7798CBCF74}"/>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63538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2D93-3B83-4E9B-83EF-C18DEB3EC087}"/>
              </a:ext>
            </a:extLst>
          </p:cNvPr>
          <p:cNvSpPr>
            <a:spLocks noGrp="1"/>
          </p:cNvSpPr>
          <p:nvPr>
            <p:ph type="title"/>
          </p:nvPr>
        </p:nvSpPr>
        <p:spPr/>
        <p:txBody>
          <a:bodyPr/>
          <a:lstStyle/>
          <a:p>
            <a:r>
              <a:rPr lang="en-US" dirty="0"/>
              <a:t>Proposed method: </a:t>
            </a:r>
            <a:br>
              <a:rPr lang="en-US" dirty="0"/>
            </a:br>
            <a:r>
              <a:rPr lang="en-US" dirty="0"/>
              <a:t>Learning by Demonstration</a:t>
            </a:r>
          </a:p>
        </p:txBody>
      </p:sp>
      <p:sp>
        <p:nvSpPr>
          <p:cNvPr id="3" name="Content Placeholder 2">
            <a:extLst>
              <a:ext uri="{FF2B5EF4-FFF2-40B4-BE49-F238E27FC236}">
                <a16:creationId xmlns:a16="http://schemas.microsoft.com/office/drawing/2014/main" id="{6FF10CCD-2E3C-4328-83A5-39D7066F095C}"/>
              </a:ext>
            </a:extLst>
          </p:cNvPr>
          <p:cNvSpPr>
            <a:spLocks noGrp="1"/>
          </p:cNvSpPr>
          <p:nvPr>
            <p:ph idx="1"/>
          </p:nvPr>
        </p:nvSpPr>
        <p:spPr/>
        <p:txBody>
          <a:bodyPr/>
          <a:lstStyle/>
          <a:p>
            <a:r>
              <a:rPr lang="en-US" dirty="0"/>
              <a:t>The human subject is observed during the task execution and the robotic system replicates the learnt movement.</a:t>
            </a:r>
          </a:p>
          <a:p>
            <a:r>
              <a:rPr lang="en-US" dirty="0"/>
              <a:t>It allows avoiding motion planning in the Cartesian space and inverse kinematics, but it requires to learn the target joint configuration to be reached through supervised learning.</a:t>
            </a:r>
          </a:p>
          <a:p>
            <a:r>
              <a:rPr lang="en-US" dirty="0"/>
              <a:t>It utilizes Neural Network that learns the motion features and the robot inverse kinematics.</a:t>
            </a:r>
          </a:p>
        </p:txBody>
      </p:sp>
      <p:sp>
        <p:nvSpPr>
          <p:cNvPr id="4" name="Slide Number Placeholder 3">
            <a:extLst>
              <a:ext uri="{FF2B5EF4-FFF2-40B4-BE49-F238E27FC236}">
                <a16:creationId xmlns:a16="http://schemas.microsoft.com/office/drawing/2014/main" id="{6242C9AD-D7CD-4B22-8E67-18E257140B89}"/>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89459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0368-52AA-4FA6-9BF6-381F402B44FC}"/>
              </a:ext>
            </a:extLst>
          </p:cNvPr>
          <p:cNvSpPr>
            <a:spLocks noGrp="1"/>
          </p:cNvSpPr>
          <p:nvPr>
            <p:ph type="title"/>
          </p:nvPr>
        </p:nvSpPr>
        <p:spPr/>
        <p:txBody>
          <a:bodyPr/>
          <a:lstStyle/>
          <a:p>
            <a:r>
              <a:rPr lang="en-US" dirty="0"/>
              <a:t>Advantages</a:t>
            </a:r>
          </a:p>
        </p:txBody>
      </p:sp>
      <p:sp>
        <p:nvSpPr>
          <p:cNvPr id="3" name="Content Placeholder 2">
            <a:extLst>
              <a:ext uri="{FF2B5EF4-FFF2-40B4-BE49-F238E27FC236}">
                <a16:creationId xmlns:a16="http://schemas.microsoft.com/office/drawing/2014/main" id="{64546E37-0F6C-4359-A152-234204DC335B}"/>
              </a:ext>
            </a:extLst>
          </p:cNvPr>
          <p:cNvSpPr>
            <a:spLocks noGrp="1"/>
          </p:cNvSpPr>
          <p:nvPr>
            <p:ph idx="1"/>
          </p:nvPr>
        </p:nvSpPr>
        <p:spPr/>
        <p:txBody>
          <a:bodyPr/>
          <a:lstStyle/>
          <a:p>
            <a:r>
              <a:rPr lang="en-US" dirty="0"/>
              <a:t> it does not require the formulation of mathematical models of human motor behavior in order to accomplish the task in a way similar to humans;</a:t>
            </a:r>
          </a:p>
          <a:p>
            <a:r>
              <a:rPr lang="en-US" dirty="0"/>
              <a:t>it allows performing the task also in unstructured environments (where a variability can be caused, for example, by the object position changes and subject different anthropometries);</a:t>
            </a:r>
          </a:p>
          <a:p>
            <a:r>
              <a:rPr lang="en-US" dirty="0"/>
              <a:t>it guarantees the task accomplishment in the feasible workspace by preserving anthropomorphic configurations of the assisted human arm.</a:t>
            </a:r>
          </a:p>
        </p:txBody>
      </p:sp>
      <p:sp>
        <p:nvSpPr>
          <p:cNvPr id="4" name="Slide Number Placeholder 3">
            <a:extLst>
              <a:ext uri="{FF2B5EF4-FFF2-40B4-BE49-F238E27FC236}">
                <a16:creationId xmlns:a16="http://schemas.microsoft.com/office/drawing/2014/main" id="{D3FCA494-1161-4B23-BE73-8000A3056C4E}"/>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10853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CF1E0-0CAE-45DF-B18A-64E993EF064A}"/>
              </a:ext>
            </a:extLst>
          </p:cNvPr>
          <p:cNvSpPr>
            <a:spLocks noGrp="1"/>
          </p:cNvSpPr>
          <p:nvPr>
            <p:ph type="title"/>
          </p:nvPr>
        </p:nvSpPr>
        <p:spPr/>
        <p:txBody>
          <a:bodyPr/>
          <a:lstStyle/>
          <a:p>
            <a:r>
              <a:rPr lang="en-US" dirty="0"/>
              <a:t>Basics</a:t>
            </a:r>
          </a:p>
        </p:txBody>
      </p:sp>
      <p:pic>
        <p:nvPicPr>
          <p:cNvPr id="5" name="Online Media 4">
            <a:hlinkClick r:id="" action="ppaction://media"/>
            <a:extLst>
              <a:ext uri="{FF2B5EF4-FFF2-40B4-BE49-F238E27FC236}">
                <a16:creationId xmlns:a16="http://schemas.microsoft.com/office/drawing/2014/main" id="{195992D7-5C91-48C7-B05D-F8278FA6C6E1}"/>
              </a:ext>
            </a:extLst>
          </p:cNvPr>
          <p:cNvPicPr>
            <a:picLocks noGrp="1" noRot="1" noChangeAspect="1"/>
          </p:cNvPicPr>
          <p:nvPr>
            <p:ph idx="1"/>
            <a:videoFile r:link="rId1"/>
          </p:nvPr>
        </p:nvPicPr>
        <p:blipFill>
          <a:blip r:embed="rId3"/>
          <a:stretch>
            <a:fillRect/>
          </a:stretch>
        </p:blipFill>
        <p:spPr>
          <a:xfrm>
            <a:off x="6598508" y="2657969"/>
            <a:ext cx="5378218" cy="3025247"/>
          </a:xfrm>
          <a:prstGeom prst="rect">
            <a:avLst/>
          </a:prstGeom>
        </p:spPr>
      </p:pic>
      <p:sp>
        <p:nvSpPr>
          <p:cNvPr id="4" name="Slide Number Placeholder 3">
            <a:extLst>
              <a:ext uri="{FF2B5EF4-FFF2-40B4-BE49-F238E27FC236}">
                <a16:creationId xmlns:a16="http://schemas.microsoft.com/office/drawing/2014/main" id="{650D463A-C957-42B0-B72B-FE77598C0310}"/>
              </a:ext>
            </a:extLst>
          </p:cNvPr>
          <p:cNvSpPr>
            <a:spLocks noGrp="1"/>
          </p:cNvSpPr>
          <p:nvPr>
            <p:ph type="sldNum" sz="quarter" idx="12"/>
          </p:nvPr>
        </p:nvSpPr>
        <p:spPr/>
        <p:txBody>
          <a:bodyPr/>
          <a:lstStyle/>
          <a:p>
            <a:fld id="{D57F1E4F-1CFF-5643-939E-02111984F565}" type="slidenum">
              <a:rPr lang="en-US" smtClean="0"/>
              <a:t>7</a:t>
            </a:fld>
            <a:endParaRPr lang="en-US" dirty="0"/>
          </a:p>
        </p:txBody>
      </p:sp>
      <p:sp>
        <p:nvSpPr>
          <p:cNvPr id="6" name="Rectangle 5">
            <a:extLst>
              <a:ext uri="{FF2B5EF4-FFF2-40B4-BE49-F238E27FC236}">
                <a16:creationId xmlns:a16="http://schemas.microsoft.com/office/drawing/2014/main" id="{8DFEAC9E-E34F-40D7-BF9E-8D02AD8C0951}"/>
              </a:ext>
            </a:extLst>
          </p:cNvPr>
          <p:cNvSpPr/>
          <p:nvPr/>
        </p:nvSpPr>
        <p:spPr>
          <a:xfrm>
            <a:off x="0" y="1502688"/>
            <a:ext cx="6598508" cy="5355312"/>
          </a:xfrm>
          <a:prstGeom prst="rect">
            <a:avLst/>
          </a:prstGeom>
        </p:spPr>
        <p:txBody>
          <a:bodyPr wrap="square">
            <a:spAutoFit/>
          </a:bodyPr>
          <a:lstStyle/>
          <a:p>
            <a:r>
              <a:rPr lang="en-US" dirty="0"/>
              <a:t>The proposed motion planner is based on Dynamic Movement Primitives (DMPs), with a well-defined landscape attractor.</a:t>
            </a:r>
          </a:p>
          <a:p>
            <a:endParaRPr lang="en-US" dirty="0"/>
          </a:p>
          <a:p>
            <a:r>
              <a:rPr lang="en-US" dirty="0"/>
              <a:t>This attractor allows replicating the recorded trajectory by means of a weighted sum of optimally spaced Gaussian Kernels. </a:t>
            </a:r>
          </a:p>
          <a:p>
            <a:endParaRPr lang="en-US" dirty="0"/>
          </a:p>
          <a:p>
            <a:r>
              <a:rPr lang="en-US" dirty="0"/>
              <a:t>Weight parameters (DMP parameters) are extracted from demonstrated movements with a Locally Weighted Regression (LWR) algorithm and are used to train a neural network through supervised learning. </a:t>
            </a:r>
          </a:p>
          <a:p>
            <a:endParaRPr lang="en-US" dirty="0"/>
          </a:p>
          <a:p>
            <a:r>
              <a:rPr lang="en-US" dirty="0"/>
              <a:t>The neural network has the aim to define DMP parameters and joint target position and receives in input context factors (such as object position or task type). The DMP parameters are then processed by the DMP computation module that provides the exoskeleton reference joint trajectories.</a:t>
            </a:r>
          </a:p>
        </p:txBody>
      </p:sp>
    </p:spTree>
    <p:extLst>
      <p:ext uri="{BB962C8B-B14F-4D97-AF65-F5344CB8AC3E}">
        <p14:creationId xmlns:p14="http://schemas.microsoft.com/office/powerpoint/2010/main" val="59066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687A-0A9B-4B19-8D4C-A3AEDC5527E3}"/>
              </a:ext>
            </a:extLst>
          </p:cNvPr>
          <p:cNvSpPr>
            <a:spLocks noGrp="1"/>
          </p:cNvSpPr>
          <p:nvPr>
            <p:ph type="title"/>
          </p:nvPr>
        </p:nvSpPr>
        <p:spPr/>
        <p:txBody>
          <a:bodyPr/>
          <a:lstStyle/>
          <a:p>
            <a:r>
              <a:rPr lang="en-US" dirty="0"/>
              <a:t>Basics</a:t>
            </a:r>
          </a:p>
        </p:txBody>
      </p:sp>
      <p:sp>
        <p:nvSpPr>
          <p:cNvPr id="3" name="Content Placeholder 2">
            <a:extLst>
              <a:ext uri="{FF2B5EF4-FFF2-40B4-BE49-F238E27FC236}">
                <a16:creationId xmlns:a16="http://schemas.microsoft.com/office/drawing/2014/main" id="{59945B89-3C97-4568-AF1E-90CA131B0EC3}"/>
              </a:ext>
            </a:extLst>
          </p:cNvPr>
          <p:cNvSpPr>
            <a:spLocks noGrp="1"/>
          </p:cNvSpPr>
          <p:nvPr>
            <p:ph idx="1"/>
          </p:nvPr>
        </p:nvSpPr>
        <p:spPr>
          <a:xfrm>
            <a:off x="1103313" y="2052918"/>
            <a:ext cx="4992688" cy="4195481"/>
          </a:xfrm>
        </p:spPr>
        <p:txBody>
          <a:bodyPr/>
          <a:lstStyle/>
          <a:p>
            <a:r>
              <a:rPr lang="en-US" dirty="0"/>
              <a:t>In the mathematical field of dynamic systems, an </a:t>
            </a:r>
            <a:r>
              <a:rPr lang="en-US" b="1" dirty="0"/>
              <a:t>attractor</a:t>
            </a:r>
            <a:r>
              <a:rPr lang="en-US" dirty="0"/>
              <a:t> is a set of numerical values toward which a system tends to evolve, for a wide variety of starting conditions of the system. System values that get close enough to the attractor values remain close even if slightly disturbed.</a:t>
            </a:r>
          </a:p>
        </p:txBody>
      </p:sp>
      <p:sp>
        <p:nvSpPr>
          <p:cNvPr id="4" name="Slide Number Placeholder 3">
            <a:extLst>
              <a:ext uri="{FF2B5EF4-FFF2-40B4-BE49-F238E27FC236}">
                <a16:creationId xmlns:a16="http://schemas.microsoft.com/office/drawing/2014/main" id="{B601A966-14A7-49B9-90A4-818A485F41D8}"/>
              </a:ext>
            </a:extLst>
          </p:cNvPr>
          <p:cNvSpPr>
            <a:spLocks noGrp="1"/>
          </p:cNvSpPr>
          <p:nvPr>
            <p:ph type="sldNum" sz="quarter" idx="12"/>
          </p:nvPr>
        </p:nvSpPr>
        <p:spPr/>
        <p:txBody>
          <a:bodyPr/>
          <a:lstStyle/>
          <a:p>
            <a:fld id="{D57F1E4F-1CFF-5643-939E-02111984F565}" type="slidenum">
              <a:rPr lang="en-US" smtClean="0"/>
              <a:t>8</a:t>
            </a:fld>
            <a:endParaRPr lang="en-US" dirty="0"/>
          </a:p>
        </p:txBody>
      </p:sp>
      <p:pic>
        <p:nvPicPr>
          <p:cNvPr id="1028" name="Picture 4" descr="https://encrypted-tbn0.gstatic.com/images?q=tbn:ANd9GcSWbMrBK2e9-sZTi0z0SEbbWkGFgxv7VERjetHXVTiDx3Aj_a9p">
            <a:extLst>
              <a:ext uri="{FF2B5EF4-FFF2-40B4-BE49-F238E27FC236}">
                <a16:creationId xmlns:a16="http://schemas.microsoft.com/office/drawing/2014/main" id="{9475159B-40B9-4BE2-8579-60EDC58DF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481" y="2189490"/>
            <a:ext cx="4938673" cy="247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7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7595-EA94-40F6-A37B-52BE3E808758}"/>
              </a:ext>
            </a:extLst>
          </p:cNvPr>
          <p:cNvSpPr>
            <a:spLocks noGrp="1"/>
          </p:cNvSpPr>
          <p:nvPr>
            <p:ph type="title"/>
          </p:nvPr>
        </p:nvSpPr>
        <p:spPr/>
        <p:txBody>
          <a:bodyPr/>
          <a:lstStyle/>
          <a:p>
            <a:r>
              <a:rPr lang="en-US" dirty="0"/>
              <a:t>Basics</a:t>
            </a:r>
          </a:p>
        </p:txBody>
      </p:sp>
      <p:sp>
        <p:nvSpPr>
          <p:cNvPr id="3" name="Content Placeholder 2">
            <a:extLst>
              <a:ext uri="{FF2B5EF4-FFF2-40B4-BE49-F238E27FC236}">
                <a16:creationId xmlns:a16="http://schemas.microsoft.com/office/drawing/2014/main" id="{8BEAAA13-1A61-44EA-870D-1799DC4C320D}"/>
              </a:ext>
            </a:extLst>
          </p:cNvPr>
          <p:cNvSpPr>
            <a:spLocks noGrp="1"/>
          </p:cNvSpPr>
          <p:nvPr>
            <p:ph idx="1"/>
          </p:nvPr>
        </p:nvSpPr>
        <p:spPr>
          <a:xfrm>
            <a:off x="1103313" y="2052918"/>
            <a:ext cx="4992688" cy="4195481"/>
          </a:xfrm>
        </p:spPr>
        <p:txBody>
          <a:bodyPr/>
          <a:lstStyle/>
          <a:p>
            <a:r>
              <a:rPr lang="en-US" dirty="0"/>
              <a:t>In locally weighted regression (LWR), points are weighted by proximity to the current </a:t>
            </a:r>
            <a:r>
              <a:rPr lang="en-US" b="1" dirty="0"/>
              <a:t>x</a:t>
            </a:r>
            <a:r>
              <a:rPr lang="en-US" dirty="0"/>
              <a:t> in question using a kernel. A regression is then computed using the weighted points.</a:t>
            </a:r>
          </a:p>
        </p:txBody>
      </p:sp>
      <p:sp>
        <p:nvSpPr>
          <p:cNvPr id="4" name="Slide Number Placeholder 3">
            <a:extLst>
              <a:ext uri="{FF2B5EF4-FFF2-40B4-BE49-F238E27FC236}">
                <a16:creationId xmlns:a16="http://schemas.microsoft.com/office/drawing/2014/main" id="{AC6FA4F5-AE7C-41F6-A3B3-BBEA097D4D20}"/>
              </a:ext>
            </a:extLst>
          </p:cNvPr>
          <p:cNvSpPr>
            <a:spLocks noGrp="1"/>
          </p:cNvSpPr>
          <p:nvPr>
            <p:ph type="sldNum" sz="quarter" idx="12"/>
          </p:nvPr>
        </p:nvSpPr>
        <p:spPr/>
        <p:txBody>
          <a:bodyPr/>
          <a:lstStyle/>
          <a:p>
            <a:fld id="{D57F1E4F-1CFF-5643-939E-02111984F565}" type="slidenum">
              <a:rPr lang="en-US" smtClean="0"/>
              <a:t>9</a:t>
            </a:fld>
            <a:endParaRPr lang="en-US" dirty="0"/>
          </a:p>
        </p:txBody>
      </p:sp>
      <p:pic>
        <p:nvPicPr>
          <p:cNvPr id="2052" name="Picture 4" descr="https://www.cs.cmu.edu/afs/cs/project/jair/pub/volume4/cohn96a-html/img154.gif">
            <a:extLst>
              <a:ext uri="{FF2B5EF4-FFF2-40B4-BE49-F238E27FC236}">
                <a16:creationId xmlns:a16="http://schemas.microsoft.com/office/drawing/2014/main" id="{4DCABD35-5AC4-45FC-BB95-2626FACA0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2034148"/>
            <a:ext cx="490537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57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807</TotalTime>
  <Words>1634</Words>
  <Application>Microsoft Office PowerPoint</Application>
  <PresentationFormat>Widescreen</PresentationFormat>
  <Paragraphs>176</Paragraphs>
  <Slides>33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3</vt:lpstr>
      <vt:lpstr>Ion</vt:lpstr>
      <vt:lpstr>Learning by Demonstration for Motion Planning of Upper-Limb Exoskeletons</vt:lpstr>
      <vt:lpstr>Usage of exoskeletons.</vt:lpstr>
      <vt:lpstr>Exoskeleton, as a kinematic model.</vt:lpstr>
      <vt:lpstr>Analytical methods </vt:lpstr>
      <vt:lpstr>Proposed method:  Learning by Demonstration</vt:lpstr>
      <vt:lpstr>Advantages</vt:lpstr>
      <vt:lpstr>Basics</vt:lpstr>
      <vt:lpstr>Basics</vt:lpstr>
      <vt:lpstr>Basics</vt:lpstr>
      <vt:lpstr>Exoskeleton</vt:lpstr>
      <vt:lpstr>NESM</vt:lpstr>
      <vt:lpstr>Wrist-Hand Exoskeleton</vt:lpstr>
      <vt:lpstr>Low Level Control (LLC)</vt:lpstr>
      <vt:lpstr>Motion planning based on LbD</vt:lpstr>
      <vt:lpstr>Motion planning stages</vt:lpstr>
      <vt:lpstr>DMP computation</vt:lpstr>
      <vt:lpstr>DMP computation (continued)</vt:lpstr>
      <vt:lpstr>DMP computation (continued)</vt:lpstr>
      <vt:lpstr>DMP computation (continued)</vt:lpstr>
      <vt:lpstr>Off-Line NN training</vt:lpstr>
      <vt:lpstr>Off-Line NN training (continued)</vt:lpstr>
      <vt:lpstr>Off-Line NN training (continued)</vt:lpstr>
      <vt:lpstr>Structure of the adopted NN</vt:lpstr>
      <vt:lpstr>Adapting NN outputs to different subject anthropometries</vt:lpstr>
      <vt:lpstr>Experimental setup</vt:lpstr>
      <vt:lpstr>Experimental setup (continued)</vt:lpstr>
      <vt:lpstr>Experimental setup (continued)</vt:lpstr>
      <vt:lpstr>Experimental protocol</vt:lpstr>
      <vt:lpstr>DMP computation and control</vt:lpstr>
      <vt:lpstr>Metrics</vt:lpstr>
      <vt:lpstr>Results</vt:lpstr>
      <vt:lpstr>Generalization Capability Assessment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by Demonstration for Motion Planning of Upper-Limb Exoskeletons</dc:title>
  <dc:creator>user</dc:creator>
  <cp:lastModifiedBy>a</cp:lastModifiedBy>
  <cp:revision>47</cp:revision>
  <dcterms:created xsi:type="dcterms:W3CDTF">2018-04-06T21:06:50Z</dcterms:created>
  <dcterms:modified xsi:type="dcterms:W3CDTF">2018-04-12T07:11:50Z</dcterms:modified>
</cp:coreProperties>
</file>