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4.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5.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6.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tags/tag7.xml" ContentType="application/vnd.openxmlformats-officedocument.presentationml.tags+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tags/tag8.xml" ContentType="application/vnd.openxmlformats-officedocument.presentationml.tags+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tags/tag9.xml" ContentType="application/vnd.openxmlformats-officedocument.presentationml.tags+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1"/>
  </p:sldMasterIdLst>
  <p:notesMasterIdLst>
    <p:notesMasterId r:id="rId162"/>
  </p:notesMasterIdLst>
  <p:handoutMasterIdLst>
    <p:handoutMasterId r:id="rId163"/>
  </p:handoutMasterIdLst>
  <p:sldIdLst>
    <p:sldId id="297"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67" r:id="rId72"/>
    <p:sldId id="368" r:id="rId73"/>
    <p:sldId id="369" r:id="rId74"/>
    <p:sldId id="370" r:id="rId75"/>
    <p:sldId id="371" r:id="rId76"/>
    <p:sldId id="372" r:id="rId77"/>
    <p:sldId id="373" r:id="rId78"/>
    <p:sldId id="374" r:id="rId79"/>
    <p:sldId id="375" r:id="rId80"/>
    <p:sldId id="376" r:id="rId81"/>
    <p:sldId id="377" r:id="rId82"/>
    <p:sldId id="378" r:id="rId83"/>
    <p:sldId id="379" r:id="rId84"/>
    <p:sldId id="380" r:id="rId85"/>
    <p:sldId id="381" r:id="rId86"/>
    <p:sldId id="382" r:id="rId87"/>
    <p:sldId id="383" r:id="rId88"/>
    <p:sldId id="384" r:id="rId89"/>
    <p:sldId id="385" r:id="rId90"/>
    <p:sldId id="386" r:id="rId91"/>
    <p:sldId id="387" r:id="rId92"/>
    <p:sldId id="388" r:id="rId93"/>
    <p:sldId id="389" r:id="rId94"/>
    <p:sldId id="390" r:id="rId95"/>
    <p:sldId id="391" r:id="rId96"/>
    <p:sldId id="392" r:id="rId97"/>
    <p:sldId id="393" r:id="rId98"/>
    <p:sldId id="394" r:id="rId99"/>
    <p:sldId id="395" r:id="rId100"/>
    <p:sldId id="396" r:id="rId101"/>
    <p:sldId id="397" r:id="rId102"/>
    <p:sldId id="398" r:id="rId103"/>
    <p:sldId id="399" r:id="rId104"/>
    <p:sldId id="400" r:id="rId105"/>
    <p:sldId id="401" r:id="rId106"/>
    <p:sldId id="402" r:id="rId107"/>
    <p:sldId id="403" r:id="rId108"/>
    <p:sldId id="404" r:id="rId109"/>
    <p:sldId id="405" r:id="rId110"/>
    <p:sldId id="406" r:id="rId111"/>
    <p:sldId id="407" r:id="rId112"/>
    <p:sldId id="408" r:id="rId113"/>
    <p:sldId id="409" r:id="rId114"/>
    <p:sldId id="410" r:id="rId115"/>
    <p:sldId id="411" r:id="rId116"/>
    <p:sldId id="412" r:id="rId117"/>
    <p:sldId id="413" r:id="rId118"/>
    <p:sldId id="414" r:id="rId119"/>
    <p:sldId id="415" r:id="rId120"/>
    <p:sldId id="416" r:id="rId121"/>
    <p:sldId id="417" r:id="rId122"/>
    <p:sldId id="418" r:id="rId123"/>
    <p:sldId id="419" r:id="rId124"/>
    <p:sldId id="420" r:id="rId125"/>
    <p:sldId id="421" r:id="rId126"/>
    <p:sldId id="422" r:id="rId127"/>
    <p:sldId id="423" r:id="rId128"/>
    <p:sldId id="424" r:id="rId129"/>
    <p:sldId id="425" r:id="rId130"/>
    <p:sldId id="426" r:id="rId131"/>
    <p:sldId id="427" r:id="rId132"/>
    <p:sldId id="428" r:id="rId133"/>
    <p:sldId id="429" r:id="rId134"/>
    <p:sldId id="430" r:id="rId135"/>
    <p:sldId id="431" r:id="rId136"/>
    <p:sldId id="432" r:id="rId137"/>
    <p:sldId id="433" r:id="rId138"/>
    <p:sldId id="434" r:id="rId139"/>
    <p:sldId id="435" r:id="rId140"/>
    <p:sldId id="436" r:id="rId141"/>
    <p:sldId id="437" r:id="rId142"/>
    <p:sldId id="438" r:id="rId143"/>
    <p:sldId id="439" r:id="rId144"/>
    <p:sldId id="440" r:id="rId145"/>
    <p:sldId id="441" r:id="rId146"/>
    <p:sldId id="442" r:id="rId147"/>
    <p:sldId id="443" r:id="rId148"/>
    <p:sldId id="444" r:id="rId149"/>
    <p:sldId id="445" r:id="rId150"/>
    <p:sldId id="446" r:id="rId151"/>
    <p:sldId id="447" r:id="rId152"/>
    <p:sldId id="448" r:id="rId153"/>
    <p:sldId id="449" r:id="rId154"/>
    <p:sldId id="450" r:id="rId155"/>
    <p:sldId id="451" r:id="rId156"/>
    <p:sldId id="452" r:id="rId157"/>
    <p:sldId id="453" r:id="rId158"/>
    <p:sldId id="454" r:id="rId159"/>
    <p:sldId id="455" r:id="rId160"/>
    <p:sldId id="456" r:id="rId161"/>
  </p:sldIdLst>
  <p:sldSz cx="9144000" cy="6858000" type="screen4x3"/>
  <p:notesSz cx="6858000" cy="9144000"/>
  <p:custDataLst>
    <p:tags r:id="rId16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2C95DD"/>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13" autoAdjust="0"/>
  </p:normalViewPr>
  <p:slideViewPr>
    <p:cSldViewPr>
      <p:cViewPr varScale="1">
        <p:scale>
          <a:sx n="76" d="100"/>
          <a:sy n="76" d="100"/>
        </p:scale>
        <p:origin x="-13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A743C-7DF8-48B5-822E-527E7E1D1B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FFF0BF9-E84B-49D7-87DF-CFFCED52DB7E}">
      <dgm:prSet phldrT="[Text]" custT="1"/>
      <dgm:spPr/>
      <dgm:t>
        <a:bodyPr/>
        <a:lstStyle/>
        <a:p>
          <a:r>
            <a:rPr lang="en-US" sz="1400" dirty="0"/>
            <a:t>1</a:t>
          </a:r>
        </a:p>
      </dgm:t>
    </dgm:pt>
    <dgm:pt modelId="{432A8833-EBFC-4AAC-96FA-0B6B3F9DDAB3}" type="parTrans" cxnId="{B7FCB47C-85BA-4590-A39A-A036C8F86CCA}">
      <dgm:prSet/>
      <dgm:spPr/>
      <dgm:t>
        <a:bodyPr/>
        <a:lstStyle/>
        <a:p>
          <a:endParaRPr lang="en-US"/>
        </a:p>
      </dgm:t>
    </dgm:pt>
    <dgm:pt modelId="{D6B7B547-FB10-467D-932E-2A70B4C3666F}" type="sibTrans" cxnId="{B7FCB47C-85BA-4590-A39A-A036C8F86CCA}">
      <dgm:prSet/>
      <dgm:spPr/>
      <dgm:t>
        <a:bodyPr/>
        <a:lstStyle/>
        <a:p>
          <a:endParaRPr lang="en-US"/>
        </a:p>
      </dgm:t>
    </dgm:pt>
    <dgm:pt modelId="{227CB006-BA11-40C7-B654-E161BD78B067}">
      <dgm:prSet phldrT="[Text]" custT="1"/>
      <dgm:spPr/>
      <dgm:t>
        <a:bodyPr/>
        <a:lstStyle/>
        <a:p>
          <a:r>
            <a:rPr lang="en-US" sz="1400" dirty="0"/>
            <a:t>Set the Working Directory</a:t>
          </a:r>
        </a:p>
      </dgm:t>
    </dgm:pt>
    <dgm:pt modelId="{E508AD3C-7788-4F30-9049-80A2719B3E6F}" type="parTrans" cxnId="{20E0347D-B7EA-458B-A40E-6D94A2037E34}">
      <dgm:prSet/>
      <dgm:spPr/>
      <dgm:t>
        <a:bodyPr/>
        <a:lstStyle/>
        <a:p>
          <a:endParaRPr lang="en-US"/>
        </a:p>
      </dgm:t>
    </dgm:pt>
    <dgm:pt modelId="{C04D11EE-EB0E-4777-A1C2-4A2BF5C31967}" type="sibTrans" cxnId="{20E0347D-B7EA-458B-A40E-6D94A2037E34}">
      <dgm:prSet/>
      <dgm:spPr/>
      <dgm:t>
        <a:bodyPr/>
        <a:lstStyle/>
        <a:p>
          <a:endParaRPr lang="en-US"/>
        </a:p>
      </dgm:t>
    </dgm:pt>
    <dgm:pt modelId="{4ACFA5E5-75C4-4797-AFC9-0E0ED26D747F}">
      <dgm:prSet phldrT="[Text]" custT="1"/>
      <dgm:spPr/>
      <dgm:t>
        <a:bodyPr/>
        <a:lstStyle/>
        <a:p>
          <a:r>
            <a:rPr lang="en-US" sz="1400" dirty="0"/>
            <a:t>2</a:t>
          </a:r>
        </a:p>
      </dgm:t>
    </dgm:pt>
    <dgm:pt modelId="{B5258380-80E7-485F-882F-82DA8951A328}" type="parTrans" cxnId="{77D52631-D856-4C5F-80A4-4A5D35A36A66}">
      <dgm:prSet/>
      <dgm:spPr/>
      <dgm:t>
        <a:bodyPr/>
        <a:lstStyle/>
        <a:p>
          <a:endParaRPr lang="en-US"/>
        </a:p>
      </dgm:t>
    </dgm:pt>
    <dgm:pt modelId="{A1769191-4360-4754-B83C-450D8EF3F32C}" type="sibTrans" cxnId="{77D52631-D856-4C5F-80A4-4A5D35A36A66}">
      <dgm:prSet/>
      <dgm:spPr/>
      <dgm:t>
        <a:bodyPr/>
        <a:lstStyle/>
        <a:p>
          <a:endParaRPr lang="en-US"/>
        </a:p>
      </dgm:t>
    </dgm:pt>
    <dgm:pt modelId="{CFF10B85-4057-43D9-8C02-53A135C50E38}">
      <dgm:prSet phldrT="[Text]" custT="1"/>
      <dgm:spPr/>
      <dgm:t>
        <a:bodyPr/>
        <a:lstStyle/>
        <a:p>
          <a:r>
            <a:rPr lang="en-US" sz="1400" dirty="0"/>
            <a:t>3</a:t>
          </a:r>
        </a:p>
      </dgm:t>
    </dgm:pt>
    <dgm:pt modelId="{2B4AFF55-AFDB-455A-9D18-A0372395B66E}" type="parTrans" cxnId="{0D50860D-79BC-4214-87A2-160F2A30AF6D}">
      <dgm:prSet/>
      <dgm:spPr/>
      <dgm:t>
        <a:bodyPr/>
        <a:lstStyle/>
        <a:p>
          <a:endParaRPr lang="en-US"/>
        </a:p>
      </dgm:t>
    </dgm:pt>
    <dgm:pt modelId="{B0F96C74-E8C2-40FF-AFE6-A4DD7356BB17}" type="sibTrans" cxnId="{0D50860D-79BC-4214-87A2-160F2A30AF6D}">
      <dgm:prSet/>
      <dgm:spPr/>
      <dgm:t>
        <a:bodyPr/>
        <a:lstStyle/>
        <a:p>
          <a:endParaRPr lang="en-US"/>
        </a:p>
      </dgm:t>
    </dgm:pt>
    <dgm:pt modelId="{283A7526-9AF3-4F9F-A50C-04A3EED7C9E7}">
      <dgm:prSet phldrT="[Text]" custT="1"/>
      <dgm:spPr/>
      <dgm:t>
        <a:bodyPr/>
        <a:lstStyle/>
        <a:p>
          <a:r>
            <a:rPr lang="en-US" sz="1400" dirty="0"/>
            <a:t>Open Connections to ODBC Database</a:t>
          </a:r>
        </a:p>
      </dgm:t>
    </dgm:pt>
    <dgm:pt modelId="{8D5B8183-9A97-4940-AC26-6BECD107C045}" type="parTrans" cxnId="{0B4A3BD6-B024-4787-AB6E-F2BE58748393}">
      <dgm:prSet/>
      <dgm:spPr/>
      <dgm:t>
        <a:bodyPr/>
        <a:lstStyle/>
        <a:p>
          <a:endParaRPr lang="en-US"/>
        </a:p>
      </dgm:t>
    </dgm:pt>
    <dgm:pt modelId="{D32D6A55-5423-4A9E-9227-A94BB0AB74B3}" type="sibTrans" cxnId="{0B4A3BD6-B024-4787-AB6E-F2BE58748393}">
      <dgm:prSet/>
      <dgm:spPr/>
      <dgm:t>
        <a:bodyPr/>
        <a:lstStyle/>
        <a:p>
          <a:endParaRPr lang="en-US"/>
        </a:p>
      </dgm:t>
    </dgm:pt>
    <dgm:pt modelId="{62E3A7F4-1070-4127-9E44-20E58509EC45}">
      <dgm:prSet phldrT="[Text]" custT="1"/>
      <dgm:spPr/>
      <dgm:t>
        <a:bodyPr/>
        <a:lstStyle/>
        <a:p>
          <a:r>
            <a:rPr lang="en-US" sz="1400" dirty="0"/>
            <a:t>4</a:t>
          </a:r>
        </a:p>
      </dgm:t>
    </dgm:pt>
    <dgm:pt modelId="{715E2BFC-B8BA-4115-881A-E2670CC81A36}" type="parTrans" cxnId="{4A173D10-98D9-4F62-9F91-DF739777CAF1}">
      <dgm:prSet/>
      <dgm:spPr/>
      <dgm:t>
        <a:bodyPr/>
        <a:lstStyle/>
        <a:p>
          <a:endParaRPr lang="en-US"/>
        </a:p>
      </dgm:t>
    </dgm:pt>
    <dgm:pt modelId="{4494D9B5-CB4A-48A4-A674-8897A9EAAC47}" type="sibTrans" cxnId="{4A173D10-98D9-4F62-9F91-DF739777CAF1}">
      <dgm:prSet/>
      <dgm:spPr/>
      <dgm:t>
        <a:bodyPr/>
        <a:lstStyle/>
        <a:p>
          <a:endParaRPr lang="en-US"/>
        </a:p>
      </dgm:t>
    </dgm:pt>
    <dgm:pt modelId="{5B33CDE8-17D9-406A-ADA0-BE5AA000CBB8}">
      <dgm:prSet phldrT="[Text]" custT="1"/>
      <dgm:spPr/>
      <dgm:t>
        <a:bodyPr/>
        <a:lstStyle/>
        <a:p>
          <a:r>
            <a:rPr lang="en-US" sz="1400" dirty="0"/>
            <a:t>Get Data from the Database</a:t>
          </a:r>
        </a:p>
      </dgm:t>
    </dgm:pt>
    <dgm:pt modelId="{53028A73-B59F-4A2C-BE51-B8724A578CED}" type="parTrans" cxnId="{2D00A54F-3B50-4B81-8582-16424158BC7D}">
      <dgm:prSet/>
      <dgm:spPr/>
      <dgm:t>
        <a:bodyPr/>
        <a:lstStyle/>
        <a:p>
          <a:endParaRPr lang="en-US"/>
        </a:p>
      </dgm:t>
    </dgm:pt>
    <dgm:pt modelId="{44665726-89FE-44B5-8E00-EA6CE75C9FD3}" type="sibTrans" cxnId="{2D00A54F-3B50-4B81-8582-16424158BC7D}">
      <dgm:prSet/>
      <dgm:spPr/>
      <dgm:t>
        <a:bodyPr/>
        <a:lstStyle/>
        <a:p>
          <a:endParaRPr lang="en-US"/>
        </a:p>
      </dgm:t>
    </dgm:pt>
    <dgm:pt modelId="{C8AD756C-C70E-462B-9AA3-BCE57C3E9A46}">
      <dgm:prSet phldrT="[Text]" custT="1"/>
      <dgm:spPr/>
      <dgm:t>
        <a:bodyPr/>
        <a:lstStyle/>
        <a:p>
          <a:r>
            <a:rPr lang="en-US" sz="1400" dirty="0"/>
            <a:t>5</a:t>
          </a:r>
        </a:p>
      </dgm:t>
    </dgm:pt>
    <dgm:pt modelId="{E4607245-0E44-4169-A8DA-99BC671D9F43}" type="parTrans" cxnId="{00761174-E4B9-4CC3-A2DE-5AF755B88009}">
      <dgm:prSet/>
      <dgm:spPr/>
      <dgm:t>
        <a:bodyPr/>
        <a:lstStyle/>
        <a:p>
          <a:endParaRPr lang="en-US"/>
        </a:p>
      </dgm:t>
    </dgm:pt>
    <dgm:pt modelId="{960EB163-D733-4265-A646-C3C4299A1AEA}" type="sibTrans" cxnId="{00761174-E4B9-4CC3-A2DE-5AF755B88009}">
      <dgm:prSet/>
      <dgm:spPr/>
      <dgm:t>
        <a:bodyPr/>
        <a:lstStyle/>
        <a:p>
          <a:endParaRPr lang="en-US"/>
        </a:p>
      </dgm:t>
    </dgm:pt>
    <dgm:pt modelId="{2ACE588D-EA70-4364-8307-2C2E7A0C20FD}">
      <dgm:prSet phldrT="[Text]" custT="1"/>
      <dgm:spPr/>
      <dgm:t>
        <a:bodyPr/>
        <a:lstStyle/>
        <a:p>
          <a:r>
            <a:rPr lang="en-US" sz="1400" dirty="0"/>
            <a:t>Establish the ODBC Connection</a:t>
          </a:r>
        </a:p>
      </dgm:t>
    </dgm:pt>
    <dgm:pt modelId="{1B52B768-E22A-4CFC-B0BF-1FF2F7BA32CE}" type="parTrans" cxnId="{12A81196-7B2E-4E55-A682-0C57C02CC506}">
      <dgm:prSet/>
      <dgm:spPr/>
      <dgm:t>
        <a:bodyPr/>
        <a:lstStyle/>
        <a:p>
          <a:endParaRPr lang="en-US"/>
        </a:p>
      </dgm:t>
    </dgm:pt>
    <dgm:pt modelId="{C20908D5-D2F5-4393-979C-F034520AA27B}" type="sibTrans" cxnId="{12A81196-7B2E-4E55-A682-0C57C02CC506}">
      <dgm:prSet/>
      <dgm:spPr/>
      <dgm:t>
        <a:bodyPr/>
        <a:lstStyle/>
        <a:p>
          <a:endParaRPr lang="en-US"/>
        </a:p>
      </dgm:t>
    </dgm:pt>
    <dgm:pt modelId="{1F42E21D-1309-44D4-A5A9-4D53F6991551}">
      <dgm:prSet phldrT="[Text]" custT="1"/>
      <dgm:spPr/>
      <dgm:t>
        <a:bodyPr/>
        <a:lstStyle/>
        <a:p>
          <a:r>
            <a:rPr lang="en-US" sz="1400" dirty="0"/>
            <a:t>Read in the Data for Modeling</a:t>
          </a:r>
        </a:p>
      </dgm:t>
    </dgm:pt>
    <dgm:pt modelId="{12D27B87-523B-4956-A866-1360FDD4EADA}" type="parTrans" cxnId="{69055FEE-CA40-4A2A-9EB1-0CD12C9E17AF}">
      <dgm:prSet/>
      <dgm:spPr/>
      <dgm:t>
        <a:bodyPr/>
        <a:lstStyle/>
        <a:p>
          <a:endParaRPr lang="en-US"/>
        </a:p>
      </dgm:t>
    </dgm:pt>
    <dgm:pt modelId="{614993ED-8056-49AF-BFD6-3C5EB58829BF}" type="sibTrans" cxnId="{69055FEE-CA40-4A2A-9EB1-0CD12C9E17AF}">
      <dgm:prSet/>
      <dgm:spPr/>
      <dgm:t>
        <a:bodyPr/>
        <a:lstStyle/>
        <a:p>
          <a:endParaRPr lang="en-US"/>
        </a:p>
      </dgm:t>
    </dgm:pt>
    <dgm:pt modelId="{2109B953-4E28-450D-B68D-BC64102362ED}">
      <dgm:prSet phldrT="[Text]" custT="1"/>
      <dgm:spPr/>
      <dgm:t>
        <a:bodyPr/>
        <a:lstStyle/>
        <a:p>
          <a:r>
            <a:rPr lang="en-US" sz="1400" dirty="0"/>
            <a:t>6</a:t>
          </a:r>
        </a:p>
      </dgm:t>
    </dgm:pt>
    <dgm:pt modelId="{9FC4AE15-B2E8-4A4E-BD7E-9DEFFECFD0D2}" type="parTrans" cxnId="{E27A04B8-CBBC-4830-9993-2A485B68B80F}">
      <dgm:prSet/>
      <dgm:spPr/>
      <dgm:t>
        <a:bodyPr/>
        <a:lstStyle/>
        <a:p>
          <a:endParaRPr lang="en-US"/>
        </a:p>
      </dgm:t>
    </dgm:pt>
    <dgm:pt modelId="{EC477FFD-B4A5-4909-B9A3-CB6C3EF80D0C}" type="sibTrans" cxnId="{E27A04B8-CBBC-4830-9993-2A485B68B80F}">
      <dgm:prSet/>
      <dgm:spPr/>
      <dgm:t>
        <a:bodyPr/>
        <a:lstStyle/>
        <a:p>
          <a:endParaRPr lang="en-US"/>
        </a:p>
      </dgm:t>
    </dgm:pt>
    <dgm:pt modelId="{649A399F-0AE4-4602-AF99-83CAFDA63928}">
      <dgm:prSet phldrT="[Text]" custT="1"/>
      <dgm:spPr/>
      <dgm:t>
        <a:bodyPr/>
        <a:lstStyle/>
        <a:p>
          <a:r>
            <a:rPr lang="en-US" sz="1400" dirty="0"/>
            <a:t>Execute the Model</a:t>
          </a:r>
        </a:p>
      </dgm:t>
    </dgm:pt>
    <dgm:pt modelId="{31BBE68E-B3DC-4136-9770-27A00E6B080A}" type="parTrans" cxnId="{AEB34B7C-9BF1-45B2-B4B9-9AEA506EE88E}">
      <dgm:prSet/>
      <dgm:spPr/>
      <dgm:t>
        <a:bodyPr/>
        <a:lstStyle/>
        <a:p>
          <a:endParaRPr lang="en-US"/>
        </a:p>
      </dgm:t>
    </dgm:pt>
    <dgm:pt modelId="{3DB3883F-B22A-4C77-8266-A045BCE1F0F0}" type="sibTrans" cxnId="{AEB34B7C-9BF1-45B2-B4B9-9AEA506EE88E}">
      <dgm:prSet/>
      <dgm:spPr/>
      <dgm:t>
        <a:bodyPr/>
        <a:lstStyle/>
        <a:p>
          <a:endParaRPr lang="en-US"/>
        </a:p>
      </dgm:t>
    </dgm:pt>
    <dgm:pt modelId="{6DE3529D-9C2F-4AD4-ABCA-500B7DC77052}">
      <dgm:prSet phldrT="[Text]" custT="1"/>
      <dgm:spPr/>
      <dgm:t>
        <a:bodyPr/>
        <a:lstStyle/>
        <a:p>
          <a:r>
            <a:rPr lang="en-US" sz="1400" dirty="0"/>
            <a:t>7</a:t>
          </a:r>
        </a:p>
      </dgm:t>
    </dgm:pt>
    <dgm:pt modelId="{84339609-D0EC-495E-9E6F-FE7B1EA32AF1}" type="parTrans" cxnId="{E01594F9-6925-436D-8E6E-4CC0CE3E2D35}">
      <dgm:prSet/>
      <dgm:spPr/>
      <dgm:t>
        <a:bodyPr/>
        <a:lstStyle/>
        <a:p>
          <a:endParaRPr lang="en-US"/>
        </a:p>
      </dgm:t>
    </dgm:pt>
    <dgm:pt modelId="{7E93EB83-D0A6-4568-BEDF-CA5B0F35B889}" type="sibTrans" cxnId="{E01594F9-6925-436D-8E6E-4CC0CE3E2D35}">
      <dgm:prSet/>
      <dgm:spPr/>
      <dgm:t>
        <a:bodyPr/>
        <a:lstStyle/>
        <a:p>
          <a:endParaRPr lang="en-US"/>
        </a:p>
      </dgm:t>
    </dgm:pt>
    <dgm:pt modelId="{714D354F-D92A-4E96-9B5D-2D1ECE6B79E3}">
      <dgm:prSet phldrT="[Text]" custT="1"/>
      <dgm:spPr/>
      <dgm:t>
        <a:bodyPr/>
        <a:lstStyle/>
        <a:p>
          <a:r>
            <a:rPr lang="en-US" sz="1400" dirty="0"/>
            <a:t>Review the Output</a:t>
          </a:r>
        </a:p>
      </dgm:t>
    </dgm:pt>
    <dgm:pt modelId="{567689A2-23B4-4452-9F71-5873D7EE0D50}" type="parTrans" cxnId="{BE6CE87E-07FB-46DA-9DC1-4F5FF906BE9E}">
      <dgm:prSet/>
      <dgm:spPr/>
      <dgm:t>
        <a:bodyPr/>
        <a:lstStyle/>
        <a:p>
          <a:endParaRPr lang="en-US"/>
        </a:p>
      </dgm:t>
    </dgm:pt>
    <dgm:pt modelId="{0468C258-9279-4C26-AA07-5F62CF6A9B3C}" type="sibTrans" cxnId="{BE6CE87E-07FB-46DA-9DC1-4F5FF906BE9E}">
      <dgm:prSet/>
      <dgm:spPr/>
      <dgm:t>
        <a:bodyPr/>
        <a:lstStyle/>
        <a:p>
          <a:endParaRPr lang="en-US"/>
        </a:p>
      </dgm:t>
    </dgm:pt>
    <dgm:pt modelId="{34815BB4-1718-4380-B2D8-52CBD8C744C9}">
      <dgm:prSet phldrT="[Text]" custT="1"/>
      <dgm:spPr/>
      <dgm:t>
        <a:bodyPr/>
        <a:lstStyle/>
        <a:p>
          <a:r>
            <a:rPr lang="en-US" sz="1400" dirty="0"/>
            <a:t>8</a:t>
          </a:r>
        </a:p>
      </dgm:t>
    </dgm:pt>
    <dgm:pt modelId="{D2110A9F-EF73-4031-A116-14390DFA6A3C}" type="parTrans" cxnId="{D0B8F56E-0AB3-4431-8B31-90A25F4F7BC9}">
      <dgm:prSet/>
      <dgm:spPr/>
      <dgm:t>
        <a:bodyPr/>
        <a:lstStyle/>
        <a:p>
          <a:endParaRPr lang="en-US"/>
        </a:p>
      </dgm:t>
    </dgm:pt>
    <dgm:pt modelId="{2B70721C-23A8-44FB-B75F-B264DDBBC737}" type="sibTrans" cxnId="{D0B8F56E-0AB3-4431-8B31-90A25F4F7BC9}">
      <dgm:prSet/>
      <dgm:spPr/>
      <dgm:t>
        <a:bodyPr/>
        <a:lstStyle/>
        <a:p>
          <a:endParaRPr lang="en-US"/>
        </a:p>
      </dgm:t>
    </dgm:pt>
    <dgm:pt modelId="{F9C9DB4A-F792-4895-84DD-723841ED8BF5}">
      <dgm:prSet phldrT="[Text]" custT="1"/>
      <dgm:spPr/>
      <dgm:t>
        <a:bodyPr/>
        <a:lstStyle/>
        <a:p>
          <a:r>
            <a:rPr lang="en-US" sz="1400" dirty="0"/>
            <a:t>Plot the Results</a:t>
          </a:r>
        </a:p>
      </dgm:t>
    </dgm:pt>
    <dgm:pt modelId="{6EB72560-BA25-46BC-9837-CC2B71FD55F9}" type="parTrans" cxnId="{024B3B85-DF2B-4530-BA4F-2249945E4E79}">
      <dgm:prSet/>
      <dgm:spPr/>
      <dgm:t>
        <a:bodyPr/>
        <a:lstStyle/>
        <a:p>
          <a:endParaRPr lang="en-US"/>
        </a:p>
      </dgm:t>
    </dgm:pt>
    <dgm:pt modelId="{CF72A379-C1C7-46BE-81A6-DABAA4A854B1}" type="sibTrans" cxnId="{024B3B85-DF2B-4530-BA4F-2249945E4E79}">
      <dgm:prSet/>
      <dgm:spPr/>
      <dgm:t>
        <a:bodyPr/>
        <a:lstStyle/>
        <a:p>
          <a:endParaRPr lang="en-US"/>
        </a:p>
      </dgm:t>
    </dgm:pt>
    <dgm:pt modelId="{F592EE5C-65C0-41D9-B343-F9DED2642A65}">
      <dgm:prSet phldrT="[Text]" custT="1"/>
      <dgm:spPr/>
      <dgm:t>
        <a:bodyPr/>
        <a:lstStyle/>
        <a:p>
          <a:r>
            <a:rPr lang="en-US" sz="1400" dirty="0"/>
            <a:t>9</a:t>
          </a:r>
        </a:p>
      </dgm:t>
    </dgm:pt>
    <dgm:pt modelId="{316DFE19-BAE7-423D-8EFB-4A9722A9ED1B}" type="parTrans" cxnId="{83A9675D-844D-4F1D-B7F1-32D4A46A0386}">
      <dgm:prSet/>
      <dgm:spPr/>
      <dgm:t>
        <a:bodyPr/>
        <a:lstStyle/>
        <a:p>
          <a:endParaRPr lang="en-US"/>
        </a:p>
      </dgm:t>
    </dgm:pt>
    <dgm:pt modelId="{60086902-B49C-4F9C-8B99-5835BE7F2EDD}" type="sibTrans" cxnId="{83A9675D-844D-4F1D-B7F1-32D4A46A0386}">
      <dgm:prSet/>
      <dgm:spPr/>
      <dgm:t>
        <a:bodyPr/>
        <a:lstStyle/>
        <a:p>
          <a:endParaRPr lang="en-US"/>
        </a:p>
      </dgm:t>
    </dgm:pt>
    <dgm:pt modelId="{CD1FAE8D-1E22-40C6-A148-B39F0E1129E6}">
      <dgm:prSet phldrT="[Text]" custT="1"/>
      <dgm:spPr/>
      <dgm:t>
        <a:bodyPr/>
        <a:lstStyle/>
        <a:p>
          <a:r>
            <a:rPr lang="en-US" sz="1400" dirty="0"/>
            <a:t>Find the Appropriate Number of Clusters</a:t>
          </a:r>
        </a:p>
      </dgm:t>
    </dgm:pt>
    <dgm:pt modelId="{B245E08C-79BD-428E-9DEA-CA1B84419AFD}" type="parTrans" cxnId="{8E3E6AE0-742D-4B70-BCE1-A67527AA18D6}">
      <dgm:prSet/>
      <dgm:spPr/>
      <dgm:t>
        <a:bodyPr/>
        <a:lstStyle/>
        <a:p>
          <a:endParaRPr lang="en-US"/>
        </a:p>
      </dgm:t>
    </dgm:pt>
    <dgm:pt modelId="{026A3DEC-D3F2-4A42-BB05-7EFC6147A391}" type="sibTrans" cxnId="{8E3E6AE0-742D-4B70-BCE1-A67527AA18D6}">
      <dgm:prSet/>
      <dgm:spPr/>
      <dgm:t>
        <a:bodyPr/>
        <a:lstStyle/>
        <a:p>
          <a:endParaRPr lang="en-US"/>
        </a:p>
      </dgm:t>
    </dgm:pt>
    <dgm:pt modelId="{D0200887-8359-4520-B0B7-09CC85027D78}">
      <dgm:prSet phldrT="[Text]" custT="1"/>
      <dgm:spPr/>
      <dgm:t>
        <a:bodyPr/>
        <a:lstStyle/>
        <a:p>
          <a:r>
            <a:rPr lang="en-US" sz="1400" dirty="0"/>
            <a:t>10</a:t>
          </a:r>
        </a:p>
      </dgm:t>
    </dgm:pt>
    <dgm:pt modelId="{94DCBE25-8BB0-4B1A-A3CA-4C62B5891327}" type="parTrans" cxnId="{097F551E-1369-47C9-8C9C-6166191DF34D}">
      <dgm:prSet/>
      <dgm:spPr/>
      <dgm:t>
        <a:bodyPr/>
        <a:lstStyle/>
        <a:p>
          <a:endParaRPr lang="en-US"/>
        </a:p>
      </dgm:t>
    </dgm:pt>
    <dgm:pt modelId="{21A14365-AA08-498B-8DD0-A2834A2AF888}" type="sibTrans" cxnId="{097F551E-1369-47C9-8C9C-6166191DF34D}">
      <dgm:prSet/>
      <dgm:spPr/>
      <dgm:t>
        <a:bodyPr/>
        <a:lstStyle/>
        <a:p>
          <a:endParaRPr lang="en-US"/>
        </a:p>
      </dgm:t>
    </dgm:pt>
    <dgm:pt modelId="{C3EAC382-18EB-46E3-B945-A0090396757C}">
      <dgm:prSet phldrT="[Text]" custT="1"/>
      <dgm:spPr/>
      <dgm:t>
        <a:bodyPr/>
        <a:lstStyle/>
        <a:p>
          <a:r>
            <a:rPr lang="en-US" sz="1400" dirty="0"/>
            <a:t>Close Connections to ODBC Database</a:t>
          </a:r>
        </a:p>
      </dgm:t>
    </dgm:pt>
    <dgm:pt modelId="{3CD0ACB2-CC09-4114-B332-087B506C1BE6}" type="parTrans" cxnId="{F3702181-913B-42E7-84A0-C15A49EAAC36}">
      <dgm:prSet/>
      <dgm:spPr/>
      <dgm:t>
        <a:bodyPr/>
        <a:lstStyle/>
        <a:p>
          <a:endParaRPr lang="en-US"/>
        </a:p>
      </dgm:t>
    </dgm:pt>
    <dgm:pt modelId="{F1897032-5EBD-47C3-894B-948F88D44396}" type="sibTrans" cxnId="{F3702181-913B-42E7-84A0-C15A49EAAC36}">
      <dgm:prSet/>
      <dgm:spPr/>
      <dgm:t>
        <a:bodyPr/>
        <a:lstStyle/>
        <a:p>
          <a:endParaRPr lang="en-US"/>
        </a:p>
      </dgm:t>
    </dgm:pt>
    <dgm:pt modelId="{4AB2A5FA-8377-4BFC-8C4B-93488F492C7B}">
      <dgm:prSet phldrT="[Text]" custT="1"/>
      <dgm:spPr/>
      <dgm:t>
        <a:bodyPr/>
        <a:lstStyle/>
        <a:p>
          <a:r>
            <a:rPr lang="en-US" sz="1400" dirty="0"/>
            <a:t>11</a:t>
          </a:r>
        </a:p>
      </dgm:t>
    </dgm:pt>
    <dgm:pt modelId="{B88D0C70-3197-497C-815F-6BD7DBAB9456}" type="parTrans" cxnId="{96D97D5F-8F3A-4525-BC95-89113AC18AF0}">
      <dgm:prSet/>
      <dgm:spPr/>
      <dgm:t>
        <a:bodyPr/>
        <a:lstStyle/>
        <a:p>
          <a:endParaRPr lang="en-US"/>
        </a:p>
      </dgm:t>
    </dgm:pt>
    <dgm:pt modelId="{026296A9-377A-4BE6-B4A6-97368AF26A23}" type="sibTrans" cxnId="{96D97D5F-8F3A-4525-BC95-89113AC18AF0}">
      <dgm:prSet/>
      <dgm:spPr/>
      <dgm:t>
        <a:bodyPr/>
        <a:lstStyle/>
        <a:p>
          <a:endParaRPr lang="en-US"/>
        </a:p>
      </dgm:t>
    </dgm:pt>
    <dgm:pt modelId="{A311CC64-E07D-45E0-86D7-00AF0CAC7566}">
      <dgm:prSet phldrT="[Text]" custT="1"/>
      <dgm:spPr/>
      <dgm:t>
        <a:bodyPr/>
        <a:lstStyle/>
        <a:p>
          <a:r>
            <a:rPr lang="en-US" sz="1400" dirty="0"/>
            <a:t>Perform K-means Clustering Using In-database Analytics Method</a:t>
          </a:r>
        </a:p>
      </dgm:t>
    </dgm:pt>
    <dgm:pt modelId="{5A7E5FCA-6572-4474-BE55-D47980F9A6A2}" type="parTrans" cxnId="{76948280-CD59-4785-BE99-27562F6C042C}">
      <dgm:prSet/>
      <dgm:spPr/>
      <dgm:t>
        <a:bodyPr/>
        <a:lstStyle/>
        <a:p>
          <a:endParaRPr lang="en-US"/>
        </a:p>
      </dgm:t>
    </dgm:pt>
    <dgm:pt modelId="{1978C979-4158-42BE-87E3-F1516ACDA8F5}" type="sibTrans" cxnId="{76948280-CD59-4785-BE99-27562F6C042C}">
      <dgm:prSet/>
      <dgm:spPr/>
      <dgm:t>
        <a:bodyPr/>
        <a:lstStyle/>
        <a:p>
          <a:endParaRPr lang="en-US"/>
        </a:p>
      </dgm:t>
    </dgm:pt>
    <dgm:pt modelId="{B97EB317-2473-4DCD-80E7-50B7A89B2F96}" type="pres">
      <dgm:prSet presAssocID="{46BA743C-7DF8-48B5-822E-527E7E1D1B40}" presName="linearFlow" presStyleCnt="0">
        <dgm:presLayoutVars>
          <dgm:dir/>
          <dgm:animLvl val="lvl"/>
          <dgm:resizeHandles val="exact"/>
        </dgm:presLayoutVars>
      </dgm:prSet>
      <dgm:spPr/>
      <dgm:t>
        <a:bodyPr/>
        <a:lstStyle/>
        <a:p>
          <a:endParaRPr lang="en-US"/>
        </a:p>
      </dgm:t>
    </dgm:pt>
    <dgm:pt modelId="{1BFCB26E-9F4F-4BD9-BB8F-DA511E7A1292}" type="pres">
      <dgm:prSet presAssocID="{7FFF0BF9-E84B-49D7-87DF-CFFCED52DB7E}" presName="composite" presStyleCnt="0"/>
      <dgm:spPr/>
    </dgm:pt>
    <dgm:pt modelId="{B02F16C6-4EA1-4A31-B183-7E7D97642127}" type="pres">
      <dgm:prSet presAssocID="{7FFF0BF9-E84B-49D7-87DF-CFFCED52DB7E}" presName="parentText" presStyleLbl="alignNode1" presStyleIdx="0" presStyleCnt="11">
        <dgm:presLayoutVars>
          <dgm:chMax val="1"/>
          <dgm:bulletEnabled val="1"/>
        </dgm:presLayoutVars>
      </dgm:prSet>
      <dgm:spPr/>
      <dgm:t>
        <a:bodyPr/>
        <a:lstStyle/>
        <a:p>
          <a:endParaRPr lang="en-US"/>
        </a:p>
      </dgm:t>
    </dgm:pt>
    <dgm:pt modelId="{002F61A5-0D3C-4FBA-A6B9-58EA76B9D6BE}" type="pres">
      <dgm:prSet presAssocID="{7FFF0BF9-E84B-49D7-87DF-CFFCED52DB7E}" presName="descendantText" presStyleLbl="alignAcc1" presStyleIdx="0" presStyleCnt="11">
        <dgm:presLayoutVars>
          <dgm:bulletEnabled val="1"/>
        </dgm:presLayoutVars>
      </dgm:prSet>
      <dgm:spPr/>
      <dgm:t>
        <a:bodyPr/>
        <a:lstStyle/>
        <a:p>
          <a:endParaRPr lang="en-US"/>
        </a:p>
      </dgm:t>
    </dgm:pt>
    <dgm:pt modelId="{0B63C71A-38A7-4761-A1C8-15AFE2CBDBAC}" type="pres">
      <dgm:prSet presAssocID="{D6B7B547-FB10-467D-932E-2A70B4C3666F}" presName="sp" presStyleCnt="0"/>
      <dgm:spPr/>
    </dgm:pt>
    <dgm:pt modelId="{AE6B24AE-3A13-44E7-A114-E210D6A2FF42}" type="pres">
      <dgm:prSet presAssocID="{4ACFA5E5-75C4-4797-AFC9-0E0ED26D747F}" presName="composite" presStyleCnt="0"/>
      <dgm:spPr/>
    </dgm:pt>
    <dgm:pt modelId="{20C327AA-6EAB-40F8-B5A9-3824D8F3C0F2}" type="pres">
      <dgm:prSet presAssocID="{4ACFA5E5-75C4-4797-AFC9-0E0ED26D747F}" presName="parentText" presStyleLbl="alignNode1" presStyleIdx="1" presStyleCnt="11">
        <dgm:presLayoutVars>
          <dgm:chMax val="1"/>
          <dgm:bulletEnabled val="1"/>
        </dgm:presLayoutVars>
      </dgm:prSet>
      <dgm:spPr/>
      <dgm:t>
        <a:bodyPr/>
        <a:lstStyle/>
        <a:p>
          <a:endParaRPr lang="en-US"/>
        </a:p>
      </dgm:t>
    </dgm:pt>
    <dgm:pt modelId="{A447DAC0-ECA3-4ED8-9058-1CF6DC3045AE}" type="pres">
      <dgm:prSet presAssocID="{4ACFA5E5-75C4-4797-AFC9-0E0ED26D747F}" presName="descendantText" presStyleLbl="alignAcc1" presStyleIdx="1" presStyleCnt="11">
        <dgm:presLayoutVars>
          <dgm:bulletEnabled val="1"/>
        </dgm:presLayoutVars>
      </dgm:prSet>
      <dgm:spPr/>
      <dgm:t>
        <a:bodyPr/>
        <a:lstStyle/>
        <a:p>
          <a:endParaRPr lang="en-US"/>
        </a:p>
      </dgm:t>
    </dgm:pt>
    <dgm:pt modelId="{F3780291-B5AA-4EAB-829A-815053475D72}" type="pres">
      <dgm:prSet presAssocID="{A1769191-4360-4754-B83C-450D8EF3F32C}" presName="sp" presStyleCnt="0"/>
      <dgm:spPr/>
    </dgm:pt>
    <dgm:pt modelId="{81211C0A-7DFE-48C6-9177-900350FB8CCA}" type="pres">
      <dgm:prSet presAssocID="{CFF10B85-4057-43D9-8C02-53A135C50E38}" presName="composite" presStyleCnt="0"/>
      <dgm:spPr/>
    </dgm:pt>
    <dgm:pt modelId="{B8A83EC6-6956-48D4-B93C-EDC133FD6A25}" type="pres">
      <dgm:prSet presAssocID="{CFF10B85-4057-43D9-8C02-53A135C50E38}" presName="parentText" presStyleLbl="alignNode1" presStyleIdx="2" presStyleCnt="11">
        <dgm:presLayoutVars>
          <dgm:chMax val="1"/>
          <dgm:bulletEnabled val="1"/>
        </dgm:presLayoutVars>
      </dgm:prSet>
      <dgm:spPr/>
      <dgm:t>
        <a:bodyPr/>
        <a:lstStyle/>
        <a:p>
          <a:endParaRPr lang="en-US"/>
        </a:p>
      </dgm:t>
    </dgm:pt>
    <dgm:pt modelId="{C487576C-5FEB-4BD4-9DF4-2EC2EA267C68}" type="pres">
      <dgm:prSet presAssocID="{CFF10B85-4057-43D9-8C02-53A135C50E38}" presName="descendantText" presStyleLbl="alignAcc1" presStyleIdx="2" presStyleCnt="11">
        <dgm:presLayoutVars>
          <dgm:bulletEnabled val="1"/>
        </dgm:presLayoutVars>
      </dgm:prSet>
      <dgm:spPr/>
      <dgm:t>
        <a:bodyPr/>
        <a:lstStyle/>
        <a:p>
          <a:endParaRPr lang="en-US"/>
        </a:p>
      </dgm:t>
    </dgm:pt>
    <dgm:pt modelId="{503B8246-8380-4F3D-81F0-9878285504E5}" type="pres">
      <dgm:prSet presAssocID="{B0F96C74-E8C2-40FF-AFE6-A4DD7356BB17}" presName="sp" presStyleCnt="0"/>
      <dgm:spPr/>
    </dgm:pt>
    <dgm:pt modelId="{CFDA0F2A-E23E-4E94-AF42-A519F482FF05}" type="pres">
      <dgm:prSet presAssocID="{62E3A7F4-1070-4127-9E44-20E58509EC45}" presName="composite" presStyleCnt="0"/>
      <dgm:spPr/>
    </dgm:pt>
    <dgm:pt modelId="{323CD1DC-49A9-4E41-969E-6D2F12598F5F}" type="pres">
      <dgm:prSet presAssocID="{62E3A7F4-1070-4127-9E44-20E58509EC45}" presName="parentText" presStyleLbl="alignNode1" presStyleIdx="3" presStyleCnt="11">
        <dgm:presLayoutVars>
          <dgm:chMax val="1"/>
          <dgm:bulletEnabled val="1"/>
        </dgm:presLayoutVars>
      </dgm:prSet>
      <dgm:spPr/>
      <dgm:t>
        <a:bodyPr/>
        <a:lstStyle/>
        <a:p>
          <a:endParaRPr lang="en-US"/>
        </a:p>
      </dgm:t>
    </dgm:pt>
    <dgm:pt modelId="{CE6172C3-16D9-4D37-A950-121178F1AC2A}" type="pres">
      <dgm:prSet presAssocID="{62E3A7F4-1070-4127-9E44-20E58509EC45}" presName="descendantText" presStyleLbl="alignAcc1" presStyleIdx="3" presStyleCnt="11">
        <dgm:presLayoutVars>
          <dgm:bulletEnabled val="1"/>
        </dgm:presLayoutVars>
      </dgm:prSet>
      <dgm:spPr/>
      <dgm:t>
        <a:bodyPr/>
        <a:lstStyle/>
        <a:p>
          <a:endParaRPr lang="en-US"/>
        </a:p>
      </dgm:t>
    </dgm:pt>
    <dgm:pt modelId="{1A661C22-8231-448D-934D-74F3CDB043FB}" type="pres">
      <dgm:prSet presAssocID="{4494D9B5-CB4A-48A4-A674-8897A9EAAC47}" presName="sp" presStyleCnt="0"/>
      <dgm:spPr/>
    </dgm:pt>
    <dgm:pt modelId="{96326318-A1FA-4EA1-B1DF-21C339016A9B}" type="pres">
      <dgm:prSet presAssocID="{C8AD756C-C70E-462B-9AA3-BCE57C3E9A46}" presName="composite" presStyleCnt="0"/>
      <dgm:spPr/>
    </dgm:pt>
    <dgm:pt modelId="{D2A0677C-B1FF-4D0E-BAB0-4D937AC4C8AD}" type="pres">
      <dgm:prSet presAssocID="{C8AD756C-C70E-462B-9AA3-BCE57C3E9A46}" presName="parentText" presStyleLbl="alignNode1" presStyleIdx="4" presStyleCnt="11">
        <dgm:presLayoutVars>
          <dgm:chMax val="1"/>
          <dgm:bulletEnabled val="1"/>
        </dgm:presLayoutVars>
      </dgm:prSet>
      <dgm:spPr/>
      <dgm:t>
        <a:bodyPr/>
        <a:lstStyle/>
        <a:p>
          <a:endParaRPr lang="en-US"/>
        </a:p>
      </dgm:t>
    </dgm:pt>
    <dgm:pt modelId="{C09BE247-24E6-41F8-BD35-94927E3EFEF0}" type="pres">
      <dgm:prSet presAssocID="{C8AD756C-C70E-462B-9AA3-BCE57C3E9A46}" presName="descendantText" presStyleLbl="alignAcc1" presStyleIdx="4" presStyleCnt="11">
        <dgm:presLayoutVars>
          <dgm:bulletEnabled val="1"/>
        </dgm:presLayoutVars>
      </dgm:prSet>
      <dgm:spPr/>
      <dgm:t>
        <a:bodyPr/>
        <a:lstStyle/>
        <a:p>
          <a:endParaRPr lang="en-US"/>
        </a:p>
      </dgm:t>
    </dgm:pt>
    <dgm:pt modelId="{93E38A3B-8B0A-40A0-A2CC-43C1CB138539}" type="pres">
      <dgm:prSet presAssocID="{960EB163-D733-4265-A646-C3C4299A1AEA}" presName="sp" presStyleCnt="0"/>
      <dgm:spPr/>
    </dgm:pt>
    <dgm:pt modelId="{E06DA044-09B0-4D5F-BB61-0851A690E362}" type="pres">
      <dgm:prSet presAssocID="{2109B953-4E28-450D-B68D-BC64102362ED}" presName="composite" presStyleCnt="0"/>
      <dgm:spPr/>
    </dgm:pt>
    <dgm:pt modelId="{29B157DD-5ABF-44C7-84DB-D063ACF93A43}" type="pres">
      <dgm:prSet presAssocID="{2109B953-4E28-450D-B68D-BC64102362ED}" presName="parentText" presStyleLbl="alignNode1" presStyleIdx="5" presStyleCnt="11">
        <dgm:presLayoutVars>
          <dgm:chMax val="1"/>
          <dgm:bulletEnabled val="1"/>
        </dgm:presLayoutVars>
      </dgm:prSet>
      <dgm:spPr/>
      <dgm:t>
        <a:bodyPr/>
        <a:lstStyle/>
        <a:p>
          <a:endParaRPr lang="en-US"/>
        </a:p>
      </dgm:t>
    </dgm:pt>
    <dgm:pt modelId="{DB8F81B5-3AEA-4610-A22F-E987B36CB035}" type="pres">
      <dgm:prSet presAssocID="{2109B953-4E28-450D-B68D-BC64102362ED}" presName="descendantText" presStyleLbl="alignAcc1" presStyleIdx="5" presStyleCnt="11">
        <dgm:presLayoutVars>
          <dgm:bulletEnabled val="1"/>
        </dgm:presLayoutVars>
      </dgm:prSet>
      <dgm:spPr/>
      <dgm:t>
        <a:bodyPr/>
        <a:lstStyle/>
        <a:p>
          <a:endParaRPr lang="en-US"/>
        </a:p>
      </dgm:t>
    </dgm:pt>
    <dgm:pt modelId="{5270AD1B-D8C7-409C-9D80-FF6C6D980846}" type="pres">
      <dgm:prSet presAssocID="{EC477FFD-B4A5-4909-B9A3-CB6C3EF80D0C}" presName="sp" presStyleCnt="0"/>
      <dgm:spPr/>
    </dgm:pt>
    <dgm:pt modelId="{A226E139-59B4-481E-B779-7A04843D3B54}" type="pres">
      <dgm:prSet presAssocID="{6DE3529D-9C2F-4AD4-ABCA-500B7DC77052}" presName="composite" presStyleCnt="0"/>
      <dgm:spPr/>
    </dgm:pt>
    <dgm:pt modelId="{203499EA-A847-4BF6-ABC2-1453F9CF1A58}" type="pres">
      <dgm:prSet presAssocID="{6DE3529D-9C2F-4AD4-ABCA-500B7DC77052}" presName="parentText" presStyleLbl="alignNode1" presStyleIdx="6" presStyleCnt="11">
        <dgm:presLayoutVars>
          <dgm:chMax val="1"/>
          <dgm:bulletEnabled val="1"/>
        </dgm:presLayoutVars>
      </dgm:prSet>
      <dgm:spPr/>
      <dgm:t>
        <a:bodyPr/>
        <a:lstStyle/>
        <a:p>
          <a:endParaRPr lang="en-US"/>
        </a:p>
      </dgm:t>
    </dgm:pt>
    <dgm:pt modelId="{34F646D8-02DD-4CF5-8744-0593178FDE1D}" type="pres">
      <dgm:prSet presAssocID="{6DE3529D-9C2F-4AD4-ABCA-500B7DC77052}" presName="descendantText" presStyleLbl="alignAcc1" presStyleIdx="6" presStyleCnt="11">
        <dgm:presLayoutVars>
          <dgm:bulletEnabled val="1"/>
        </dgm:presLayoutVars>
      </dgm:prSet>
      <dgm:spPr/>
      <dgm:t>
        <a:bodyPr/>
        <a:lstStyle/>
        <a:p>
          <a:endParaRPr lang="en-US"/>
        </a:p>
      </dgm:t>
    </dgm:pt>
    <dgm:pt modelId="{D4F36B3A-5542-4937-BCAB-ABAF7FCE40BC}" type="pres">
      <dgm:prSet presAssocID="{7E93EB83-D0A6-4568-BEDF-CA5B0F35B889}" presName="sp" presStyleCnt="0"/>
      <dgm:spPr/>
    </dgm:pt>
    <dgm:pt modelId="{F39624E1-6C25-4975-9DAC-53EF4F8AA629}" type="pres">
      <dgm:prSet presAssocID="{34815BB4-1718-4380-B2D8-52CBD8C744C9}" presName="composite" presStyleCnt="0"/>
      <dgm:spPr/>
    </dgm:pt>
    <dgm:pt modelId="{F9B50929-351E-4AFB-89F9-5C2A31730F56}" type="pres">
      <dgm:prSet presAssocID="{34815BB4-1718-4380-B2D8-52CBD8C744C9}" presName="parentText" presStyleLbl="alignNode1" presStyleIdx="7" presStyleCnt="11">
        <dgm:presLayoutVars>
          <dgm:chMax val="1"/>
          <dgm:bulletEnabled val="1"/>
        </dgm:presLayoutVars>
      </dgm:prSet>
      <dgm:spPr/>
      <dgm:t>
        <a:bodyPr/>
        <a:lstStyle/>
        <a:p>
          <a:endParaRPr lang="en-US"/>
        </a:p>
      </dgm:t>
    </dgm:pt>
    <dgm:pt modelId="{6688F5FD-0BCB-489E-92B8-A21E58317251}" type="pres">
      <dgm:prSet presAssocID="{34815BB4-1718-4380-B2D8-52CBD8C744C9}" presName="descendantText" presStyleLbl="alignAcc1" presStyleIdx="7" presStyleCnt="11">
        <dgm:presLayoutVars>
          <dgm:bulletEnabled val="1"/>
        </dgm:presLayoutVars>
      </dgm:prSet>
      <dgm:spPr/>
      <dgm:t>
        <a:bodyPr/>
        <a:lstStyle/>
        <a:p>
          <a:endParaRPr lang="en-US"/>
        </a:p>
      </dgm:t>
    </dgm:pt>
    <dgm:pt modelId="{A37EA66C-98FB-4897-9B1C-7D2966F258A2}" type="pres">
      <dgm:prSet presAssocID="{2B70721C-23A8-44FB-B75F-B264DDBBC737}" presName="sp" presStyleCnt="0"/>
      <dgm:spPr/>
    </dgm:pt>
    <dgm:pt modelId="{128D4973-9C45-4426-8250-F5DA9C5E9B6E}" type="pres">
      <dgm:prSet presAssocID="{F592EE5C-65C0-41D9-B343-F9DED2642A65}" presName="composite" presStyleCnt="0"/>
      <dgm:spPr/>
    </dgm:pt>
    <dgm:pt modelId="{4C723570-32B9-49D3-A812-FBF1BFDE76B3}" type="pres">
      <dgm:prSet presAssocID="{F592EE5C-65C0-41D9-B343-F9DED2642A65}" presName="parentText" presStyleLbl="alignNode1" presStyleIdx="8" presStyleCnt="11">
        <dgm:presLayoutVars>
          <dgm:chMax val="1"/>
          <dgm:bulletEnabled val="1"/>
        </dgm:presLayoutVars>
      </dgm:prSet>
      <dgm:spPr/>
      <dgm:t>
        <a:bodyPr/>
        <a:lstStyle/>
        <a:p>
          <a:endParaRPr lang="en-US"/>
        </a:p>
      </dgm:t>
    </dgm:pt>
    <dgm:pt modelId="{4FBFDDFC-BE50-490F-B5BA-AE7EFEA1AAD8}" type="pres">
      <dgm:prSet presAssocID="{F592EE5C-65C0-41D9-B343-F9DED2642A65}" presName="descendantText" presStyleLbl="alignAcc1" presStyleIdx="8" presStyleCnt="11">
        <dgm:presLayoutVars>
          <dgm:bulletEnabled val="1"/>
        </dgm:presLayoutVars>
      </dgm:prSet>
      <dgm:spPr/>
      <dgm:t>
        <a:bodyPr/>
        <a:lstStyle/>
        <a:p>
          <a:endParaRPr lang="en-US"/>
        </a:p>
      </dgm:t>
    </dgm:pt>
    <dgm:pt modelId="{35C05584-DC5F-44D7-95BC-08DEC36D0528}" type="pres">
      <dgm:prSet presAssocID="{60086902-B49C-4F9C-8B99-5835BE7F2EDD}" presName="sp" presStyleCnt="0"/>
      <dgm:spPr/>
    </dgm:pt>
    <dgm:pt modelId="{70E0AF18-7A73-4142-9E14-6AD1B32D6A43}" type="pres">
      <dgm:prSet presAssocID="{D0200887-8359-4520-B0B7-09CC85027D78}" presName="composite" presStyleCnt="0"/>
      <dgm:spPr/>
    </dgm:pt>
    <dgm:pt modelId="{1F3097A6-4D77-4125-9E5B-227360CE04A8}" type="pres">
      <dgm:prSet presAssocID="{D0200887-8359-4520-B0B7-09CC85027D78}" presName="parentText" presStyleLbl="alignNode1" presStyleIdx="9" presStyleCnt="11">
        <dgm:presLayoutVars>
          <dgm:chMax val="1"/>
          <dgm:bulletEnabled val="1"/>
        </dgm:presLayoutVars>
      </dgm:prSet>
      <dgm:spPr/>
      <dgm:t>
        <a:bodyPr/>
        <a:lstStyle/>
        <a:p>
          <a:endParaRPr lang="en-US"/>
        </a:p>
      </dgm:t>
    </dgm:pt>
    <dgm:pt modelId="{61C89FD5-92B9-4B32-8565-30BF4E05E3FC}" type="pres">
      <dgm:prSet presAssocID="{D0200887-8359-4520-B0B7-09CC85027D78}" presName="descendantText" presStyleLbl="alignAcc1" presStyleIdx="9" presStyleCnt="11">
        <dgm:presLayoutVars>
          <dgm:bulletEnabled val="1"/>
        </dgm:presLayoutVars>
      </dgm:prSet>
      <dgm:spPr/>
      <dgm:t>
        <a:bodyPr/>
        <a:lstStyle/>
        <a:p>
          <a:endParaRPr lang="en-US"/>
        </a:p>
      </dgm:t>
    </dgm:pt>
    <dgm:pt modelId="{74A3568A-E41B-422B-91E1-BA54EFEC1716}" type="pres">
      <dgm:prSet presAssocID="{21A14365-AA08-498B-8DD0-A2834A2AF888}" presName="sp" presStyleCnt="0"/>
      <dgm:spPr/>
    </dgm:pt>
    <dgm:pt modelId="{FAFBAC3D-E452-4619-8BB9-418D75587786}" type="pres">
      <dgm:prSet presAssocID="{4AB2A5FA-8377-4BFC-8C4B-93488F492C7B}" presName="composite" presStyleCnt="0"/>
      <dgm:spPr/>
    </dgm:pt>
    <dgm:pt modelId="{9CA3ECAB-B5E9-4BD7-AA51-DF22A3FEF487}" type="pres">
      <dgm:prSet presAssocID="{4AB2A5FA-8377-4BFC-8C4B-93488F492C7B}" presName="parentText" presStyleLbl="alignNode1" presStyleIdx="10" presStyleCnt="11">
        <dgm:presLayoutVars>
          <dgm:chMax val="1"/>
          <dgm:bulletEnabled val="1"/>
        </dgm:presLayoutVars>
      </dgm:prSet>
      <dgm:spPr/>
      <dgm:t>
        <a:bodyPr/>
        <a:lstStyle/>
        <a:p>
          <a:endParaRPr lang="en-US"/>
        </a:p>
      </dgm:t>
    </dgm:pt>
    <dgm:pt modelId="{2EE97BAE-FCEF-4D53-98D1-FD2B028CB395}" type="pres">
      <dgm:prSet presAssocID="{4AB2A5FA-8377-4BFC-8C4B-93488F492C7B}" presName="descendantText" presStyleLbl="alignAcc1" presStyleIdx="10" presStyleCnt="11">
        <dgm:presLayoutVars>
          <dgm:bulletEnabled val="1"/>
        </dgm:presLayoutVars>
      </dgm:prSet>
      <dgm:spPr/>
      <dgm:t>
        <a:bodyPr/>
        <a:lstStyle/>
        <a:p>
          <a:endParaRPr lang="en-US"/>
        </a:p>
      </dgm:t>
    </dgm:pt>
  </dgm:ptLst>
  <dgm:cxnLst>
    <dgm:cxn modelId="{2D00A54F-3B50-4B81-8582-16424158BC7D}" srcId="{62E3A7F4-1070-4127-9E44-20E58509EC45}" destId="{5B33CDE8-17D9-406A-ADA0-BE5AA000CBB8}" srcOrd="0" destOrd="0" parTransId="{53028A73-B59F-4A2C-BE51-B8724A578CED}" sibTransId="{44665726-89FE-44B5-8E00-EA6CE75C9FD3}"/>
    <dgm:cxn modelId="{097F551E-1369-47C9-8C9C-6166191DF34D}" srcId="{46BA743C-7DF8-48B5-822E-527E7E1D1B40}" destId="{D0200887-8359-4520-B0B7-09CC85027D78}" srcOrd="9" destOrd="0" parTransId="{94DCBE25-8BB0-4B1A-A3CA-4C62B5891327}" sibTransId="{21A14365-AA08-498B-8DD0-A2834A2AF888}"/>
    <dgm:cxn modelId="{96D97D5F-8F3A-4525-BC95-89113AC18AF0}" srcId="{46BA743C-7DF8-48B5-822E-527E7E1D1B40}" destId="{4AB2A5FA-8377-4BFC-8C4B-93488F492C7B}" srcOrd="10" destOrd="0" parTransId="{B88D0C70-3197-497C-815F-6BD7DBAB9456}" sibTransId="{026296A9-377A-4BE6-B4A6-97368AF26A23}"/>
    <dgm:cxn modelId="{00761174-E4B9-4CC3-A2DE-5AF755B88009}" srcId="{46BA743C-7DF8-48B5-822E-527E7E1D1B40}" destId="{C8AD756C-C70E-462B-9AA3-BCE57C3E9A46}" srcOrd="4" destOrd="0" parTransId="{E4607245-0E44-4169-A8DA-99BC671D9F43}" sibTransId="{960EB163-D733-4265-A646-C3C4299A1AEA}"/>
    <dgm:cxn modelId="{12A81196-7B2E-4E55-A682-0C57C02CC506}" srcId="{4ACFA5E5-75C4-4797-AFC9-0E0ED26D747F}" destId="{2ACE588D-EA70-4364-8307-2C2E7A0C20FD}" srcOrd="0" destOrd="0" parTransId="{1B52B768-E22A-4CFC-B0BF-1FF2F7BA32CE}" sibTransId="{C20908D5-D2F5-4393-979C-F034520AA27B}"/>
    <dgm:cxn modelId="{69055FEE-CA40-4A2A-9EB1-0CD12C9E17AF}" srcId="{C8AD756C-C70E-462B-9AA3-BCE57C3E9A46}" destId="{1F42E21D-1309-44D4-A5A9-4D53F6991551}" srcOrd="0" destOrd="0" parTransId="{12D27B87-523B-4956-A866-1360FDD4EADA}" sibTransId="{614993ED-8056-49AF-BFD6-3C5EB58829BF}"/>
    <dgm:cxn modelId="{AEB34B7C-9BF1-45B2-B4B9-9AEA506EE88E}" srcId="{2109B953-4E28-450D-B68D-BC64102362ED}" destId="{649A399F-0AE4-4602-AF99-83CAFDA63928}" srcOrd="0" destOrd="0" parTransId="{31BBE68E-B3DC-4136-9770-27A00E6B080A}" sibTransId="{3DB3883F-B22A-4C77-8266-A045BCE1F0F0}"/>
    <dgm:cxn modelId="{CD027DC1-C7CB-4F99-B10B-4DCE7068F108}" type="presOf" srcId="{D0200887-8359-4520-B0B7-09CC85027D78}" destId="{1F3097A6-4D77-4125-9E5B-227360CE04A8}" srcOrd="0" destOrd="0" presId="urn:microsoft.com/office/officeart/2005/8/layout/chevron2"/>
    <dgm:cxn modelId="{D0B8F56E-0AB3-4431-8B31-90A25F4F7BC9}" srcId="{46BA743C-7DF8-48B5-822E-527E7E1D1B40}" destId="{34815BB4-1718-4380-B2D8-52CBD8C744C9}" srcOrd="7" destOrd="0" parTransId="{D2110A9F-EF73-4031-A116-14390DFA6A3C}" sibTransId="{2B70721C-23A8-44FB-B75F-B264DDBBC737}"/>
    <dgm:cxn modelId="{1C1EE0E7-0B79-4295-B8D1-EB768941A889}" type="presOf" srcId="{CFF10B85-4057-43D9-8C02-53A135C50E38}" destId="{B8A83EC6-6956-48D4-B93C-EDC133FD6A25}" srcOrd="0" destOrd="0" presId="urn:microsoft.com/office/officeart/2005/8/layout/chevron2"/>
    <dgm:cxn modelId="{3E6DCF32-C074-4AB1-A45E-02D76713F140}" type="presOf" srcId="{5B33CDE8-17D9-406A-ADA0-BE5AA000CBB8}" destId="{CE6172C3-16D9-4D37-A950-121178F1AC2A}" srcOrd="0" destOrd="0" presId="urn:microsoft.com/office/officeart/2005/8/layout/chevron2"/>
    <dgm:cxn modelId="{B59258F4-22A2-4EF9-9178-7FC145A7E392}" type="presOf" srcId="{C8AD756C-C70E-462B-9AA3-BCE57C3E9A46}" destId="{D2A0677C-B1FF-4D0E-BAB0-4D937AC4C8AD}" srcOrd="0" destOrd="0" presId="urn:microsoft.com/office/officeart/2005/8/layout/chevron2"/>
    <dgm:cxn modelId="{8E3E6AE0-742D-4B70-BCE1-A67527AA18D6}" srcId="{F592EE5C-65C0-41D9-B343-F9DED2642A65}" destId="{CD1FAE8D-1E22-40C6-A148-B39F0E1129E6}" srcOrd="0" destOrd="0" parTransId="{B245E08C-79BD-428E-9DEA-CA1B84419AFD}" sibTransId="{026A3DEC-D3F2-4A42-BB05-7EFC6147A391}"/>
    <dgm:cxn modelId="{83A9675D-844D-4F1D-B7F1-32D4A46A0386}" srcId="{46BA743C-7DF8-48B5-822E-527E7E1D1B40}" destId="{F592EE5C-65C0-41D9-B343-F9DED2642A65}" srcOrd="8" destOrd="0" parTransId="{316DFE19-BAE7-423D-8EFB-4A9722A9ED1B}" sibTransId="{60086902-B49C-4F9C-8B99-5835BE7F2EDD}"/>
    <dgm:cxn modelId="{E388287F-B9CB-4BB2-948B-BFED12940EC3}" type="presOf" srcId="{A311CC64-E07D-45E0-86D7-00AF0CAC7566}" destId="{2EE97BAE-FCEF-4D53-98D1-FD2B028CB395}" srcOrd="0" destOrd="0" presId="urn:microsoft.com/office/officeart/2005/8/layout/chevron2"/>
    <dgm:cxn modelId="{E82B6892-4776-4CAA-95CF-B079C78AE04A}" type="presOf" srcId="{F592EE5C-65C0-41D9-B343-F9DED2642A65}" destId="{4C723570-32B9-49D3-A812-FBF1BFDE76B3}" srcOrd="0" destOrd="0" presId="urn:microsoft.com/office/officeart/2005/8/layout/chevron2"/>
    <dgm:cxn modelId="{DA16CF60-5B16-4152-AAED-8512967FABEB}" type="presOf" srcId="{2ACE588D-EA70-4364-8307-2C2E7A0C20FD}" destId="{A447DAC0-ECA3-4ED8-9058-1CF6DC3045AE}" srcOrd="0" destOrd="0" presId="urn:microsoft.com/office/officeart/2005/8/layout/chevron2"/>
    <dgm:cxn modelId="{F3702181-913B-42E7-84A0-C15A49EAAC36}" srcId="{D0200887-8359-4520-B0B7-09CC85027D78}" destId="{C3EAC382-18EB-46E3-B945-A0090396757C}" srcOrd="0" destOrd="0" parTransId="{3CD0ACB2-CC09-4114-B332-087B506C1BE6}" sibTransId="{F1897032-5EBD-47C3-894B-948F88D44396}"/>
    <dgm:cxn modelId="{E27A04B8-CBBC-4830-9993-2A485B68B80F}" srcId="{46BA743C-7DF8-48B5-822E-527E7E1D1B40}" destId="{2109B953-4E28-450D-B68D-BC64102362ED}" srcOrd="5" destOrd="0" parTransId="{9FC4AE15-B2E8-4A4E-BD7E-9DEFFECFD0D2}" sibTransId="{EC477FFD-B4A5-4909-B9A3-CB6C3EF80D0C}"/>
    <dgm:cxn modelId="{3758D2B6-905E-40EB-88DA-861E05F221E2}" type="presOf" srcId="{CD1FAE8D-1E22-40C6-A148-B39F0E1129E6}" destId="{4FBFDDFC-BE50-490F-B5BA-AE7EFEA1AAD8}" srcOrd="0" destOrd="0" presId="urn:microsoft.com/office/officeart/2005/8/layout/chevron2"/>
    <dgm:cxn modelId="{B7FCB47C-85BA-4590-A39A-A036C8F86CCA}" srcId="{46BA743C-7DF8-48B5-822E-527E7E1D1B40}" destId="{7FFF0BF9-E84B-49D7-87DF-CFFCED52DB7E}" srcOrd="0" destOrd="0" parTransId="{432A8833-EBFC-4AAC-96FA-0B6B3F9DDAB3}" sibTransId="{D6B7B547-FB10-467D-932E-2A70B4C3666F}"/>
    <dgm:cxn modelId="{B12101FC-64C1-4609-86E0-D5BFBFD4009F}" type="presOf" srcId="{227CB006-BA11-40C7-B654-E161BD78B067}" destId="{002F61A5-0D3C-4FBA-A6B9-58EA76B9D6BE}" srcOrd="0" destOrd="0" presId="urn:microsoft.com/office/officeart/2005/8/layout/chevron2"/>
    <dgm:cxn modelId="{9E2EF78C-ACBC-4D2E-B231-A3E963848BE9}" type="presOf" srcId="{34815BB4-1718-4380-B2D8-52CBD8C744C9}" destId="{F9B50929-351E-4AFB-89F9-5C2A31730F56}" srcOrd="0" destOrd="0" presId="urn:microsoft.com/office/officeart/2005/8/layout/chevron2"/>
    <dgm:cxn modelId="{20E0347D-B7EA-458B-A40E-6D94A2037E34}" srcId="{7FFF0BF9-E84B-49D7-87DF-CFFCED52DB7E}" destId="{227CB006-BA11-40C7-B654-E161BD78B067}" srcOrd="0" destOrd="0" parTransId="{E508AD3C-7788-4F30-9049-80A2719B3E6F}" sibTransId="{C04D11EE-EB0E-4777-A1C2-4A2BF5C31967}"/>
    <dgm:cxn modelId="{0B4A3BD6-B024-4787-AB6E-F2BE58748393}" srcId="{CFF10B85-4057-43D9-8C02-53A135C50E38}" destId="{283A7526-9AF3-4F9F-A50C-04A3EED7C9E7}" srcOrd="0" destOrd="0" parTransId="{8D5B8183-9A97-4940-AC26-6BECD107C045}" sibTransId="{D32D6A55-5423-4A9E-9227-A94BB0AB74B3}"/>
    <dgm:cxn modelId="{2EC1756F-A23B-4E6C-BCF4-41C744A08B26}" type="presOf" srcId="{6DE3529D-9C2F-4AD4-ABCA-500B7DC77052}" destId="{203499EA-A847-4BF6-ABC2-1453F9CF1A58}" srcOrd="0" destOrd="0" presId="urn:microsoft.com/office/officeart/2005/8/layout/chevron2"/>
    <dgm:cxn modelId="{1E30876D-9FE8-4D63-B2FD-75925ECA998E}" type="presOf" srcId="{283A7526-9AF3-4F9F-A50C-04A3EED7C9E7}" destId="{C487576C-5FEB-4BD4-9DF4-2EC2EA267C68}" srcOrd="0" destOrd="0" presId="urn:microsoft.com/office/officeart/2005/8/layout/chevron2"/>
    <dgm:cxn modelId="{024B3B85-DF2B-4530-BA4F-2249945E4E79}" srcId="{34815BB4-1718-4380-B2D8-52CBD8C744C9}" destId="{F9C9DB4A-F792-4895-84DD-723841ED8BF5}" srcOrd="0" destOrd="0" parTransId="{6EB72560-BA25-46BC-9837-CC2B71FD55F9}" sibTransId="{CF72A379-C1C7-46BE-81A6-DABAA4A854B1}"/>
    <dgm:cxn modelId="{76948280-CD59-4785-BE99-27562F6C042C}" srcId="{4AB2A5FA-8377-4BFC-8C4B-93488F492C7B}" destId="{A311CC64-E07D-45E0-86D7-00AF0CAC7566}" srcOrd="0" destOrd="0" parTransId="{5A7E5FCA-6572-4474-BE55-D47980F9A6A2}" sibTransId="{1978C979-4158-42BE-87E3-F1516ACDA8F5}"/>
    <dgm:cxn modelId="{882B3D62-C7E7-4F34-BF35-FC81345F89CD}" type="presOf" srcId="{C3EAC382-18EB-46E3-B945-A0090396757C}" destId="{61C89FD5-92B9-4B32-8565-30BF4E05E3FC}" srcOrd="0" destOrd="0" presId="urn:microsoft.com/office/officeart/2005/8/layout/chevron2"/>
    <dgm:cxn modelId="{C19EE75E-B4B1-4B5F-AA7E-79152250F875}" type="presOf" srcId="{2109B953-4E28-450D-B68D-BC64102362ED}" destId="{29B157DD-5ABF-44C7-84DB-D063ACF93A43}" srcOrd="0" destOrd="0" presId="urn:microsoft.com/office/officeart/2005/8/layout/chevron2"/>
    <dgm:cxn modelId="{4A173D10-98D9-4F62-9F91-DF739777CAF1}" srcId="{46BA743C-7DF8-48B5-822E-527E7E1D1B40}" destId="{62E3A7F4-1070-4127-9E44-20E58509EC45}" srcOrd="3" destOrd="0" parTransId="{715E2BFC-B8BA-4115-881A-E2670CC81A36}" sibTransId="{4494D9B5-CB4A-48A4-A674-8897A9EAAC47}"/>
    <dgm:cxn modelId="{1A21F62D-F4C6-4CAA-91B7-567092625DB4}" type="presOf" srcId="{7FFF0BF9-E84B-49D7-87DF-CFFCED52DB7E}" destId="{B02F16C6-4EA1-4A31-B183-7E7D97642127}" srcOrd="0" destOrd="0" presId="urn:microsoft.com/office/officeart/2005/8/layout/chevron2"/>
    <dgm:cxn modelId="{CE8A2A31-F354-4C65-8386-41919BCD9BE8}" type="presOf" srcId="{4AB2A5FA-8377-4BFC-8C4B-93488F492C7B}" destId="{9CA3ECAB-B5E9-4BD7-AA51-DF22A3FEF487}" srcOrd="0" destOrd="0" presId="urn:microsoft.com/office/officeart/2005/8/layout/chevron2"/>
    <dgm:cxn modelId="{E01594F9-6925-436D-8E6E-4CC0CE3E2D35}" srcId="{46BA743C-7DF8-48B5-822E-527E7E1D1B40}" destId="{6DE3529D-9C2F-4AD4-ABCA-500B7DC77052}" srcOrd="6" destOrd="0" parTransId="{84339609-D0EC-495E-9E6F-FE7B1EA32AF1}" sibTransId="{7E93EB83-D0A6-4568-BEDF-CA5B0F35B889}"/>
    <dgm:cxn modelId="{4AA40A49-BFED-4D0C-86DD-C44A4FB8B5E4}" type="presOf" srcId="{46BA743C-7DF8-48B5-822E-527E7E1D1B40}" destId="{B97EB317-2473-4DCD-80E7-50B7A89B2F96}" srcOrd="0" destOrd="0" presId="urn:microsoft.com/office/officeart/2005/8/layout/chevron2"/>
    <dgm:cxn modelId="{E870F551-8447-452A-94AC-A354C8DC4FE4}" type="presOf" srcId="{4ACFA5E5-75C4-4797-AFC9-0E0ED26D747F}" destId="{20C327AA-6EAB-40F8-B5A9-3824D8F3C0F2}" srcOrd="0" destOrd="0" presId="urn:microsoft.com/office/officeart/2005/8/layout/chevron2"/>
    <dgm:cxn modelId="{7366756C-E4B4-41CB-BF01-5C861D5310E5}" type="presOf" srcId="{714D354F-D92A-4E96-9B5D-2D1ECE6B79E3}" destId="{34F646D8-02DD-4CF5-8744-0593178FDE1D}" srcOrd="0" destOrd="0" presId="urn:microsoft.com/office/officeart/2005/8/layout/chevron2"/>
    <dgm:cxn modelId="{77D52631-D856-4C5F-80A4-4A5D35A36A66}" srcId="{46BA743C-7DF8-48B5-822E-527E7E1D1B40}" destId="{4ACFA5E5-75C4-4797-AFC9-0E0ED26D747F}" srcOrd="1" destOrd="0" parTransId="{B5258380-80E7-485F-882F-82DA8951A328}" sibTransId="{A1769191-4360-4754-B83C-450D8EF3F32C}"/>
    <dgm:cxn modelId="{BE6CE87E-07FB-46DA-9DC1-4F5FF906BE9E}" srcId="{6DE3529D-9C2F-4AD4-ABCA-500B7DC77052}" destId="{714D354F-D92A-4E96-9B5D-2D1ECE6B79E3}" srcOrd="0" destOrd="0" parTransId="{567689A2-23B4-4452-9F71-5873D7EE0D50}" sibTransId="{0468C258-9279-4C26-AA07-5F62CF6A9B3C}"/>
    <dgm:cxn modelId="{4E108417-715F-4135-8506-D9F8C0CC4CE0}" type="presOf" srcId="{649A399F-0AE4-4602-AF99-83CAFDA63928}" destId="{DB8F81B5-3AEA-4610-A22F-E987B36CB035}" srcOrd="0" destOrd="0" presId="urn:microsoft.com/office/officeart/2005/8/layout/chevron2"/>
    <dgm:cxn modelId="{CF2BF6F7-B232-493E-8119-FE7EFB91C50A}" type="presOf" srcId="{F9C9DB4A-F792-4895-84DD-723841ED8BF5}" destId="{6688F5FD-0BCB-489E-92B8-A21E58317251}" srcOrd="0" destOrd="0" presId="urn:microsoft.com/office/officeart/2005/8/layout/chevron2"/>
    <dgm:cxn modelId="{C81D69FB-6747-409E-B6E7-62B0BD9B7D70}" type="presOf" srcId="{62E3A7F4-1070-4127-9E44-20E58509EC45}" destId="{323CD1DC-49A9-4E41-969E-6D2F12598F5F}" srcOrd="0" destOrd="0" presId="urn:microsoft.com/office/officeart/2005/8/layout/chevron2"/>
    <dgm:cxn modelId="{E9E420BC-DBAD-4ED6-B98F-44C98F6BC2C2}" type="presOf" srcId="{1F42E21D-1309-44D4-A5A9-4D53F6991551}" destId="{C09BE247-24E6-41F8-BD35-94927E3EFEF0}" srcOrd="0" destOrd="0" presId="urn:microsoft.com/office/officeart/2005/8/layout/chevron2"/>
    <dgm:cxn modelId="{0D50860D-79BC-4214-87A2-160F2A30AF6D}" srcId="{46BA743C-7DF8-48B5-822E-527E7E1D1B40}" destId="{CFF10B85-4057-43D9-8C02-53A135C50E38}" srcOrd="2" destOrd="0" parTransId="{2B4AFF55-AFDB-455A-9D18-A0372395B66E}" sibTransId="{B0F96C74-E8C2-40FF-AFE6-A4DD7356BB17}"/>
    <dgm:cxn modelId="{4420B7B6-8B12-48AF-83E9-92494348D09A}" type="presParOf" srcId="{B97EB317-2473-4DCD-80E7-50B7A89B2F96}" destId="{1BFCB26E-9F4F-4BD9-BB8F-DA511E7A1292}" srcOrd="0" destOrd="0" presId="urn:microsoft.com/office/officeart/2005/8/layout/chevron2"/>
    <dgm:cxn modelId="{1F2C0C9A-2E7E-4765-9D84-5762D94AC73B}" type="presParOf" srcId="{1BFCB26E-9F4F-4BD9-BB8F-DA511E7A1292}" destId="{B02F16C6-4EA1-4A31-B183-7E7D97642127}" srcOrd="0" destOrd="0" presId="urn:microsoft.com/office/officeart/2005/8/layout/chevron2"/>
    <dgm:cxn modelId="{718CC466-28F5-486D-98E9-33FF6FC630D8}" type="presParOf" srcId="{1BFCB26E-9F4F-4BD9-BB8F-DA511E7A1292}" destId="{002F61A5-0D3C-4FBA-A6B9-58EA76B9D6BE}" srcOrd="1" destOrd="0" presId="urn:microsoft.com/office/officeart/2005/8/layout/chevron2"/>
    <dgm:cxn modelId="{910DE94E-689E-4617-8644-D6A230505DEB}" type="presParOf" srcId="{B97EB317-2473-4DCD-80E7-50B7A89B2F96}" destId="{0B63C71A-38A7-4761-A1C8-15AFE2CBDBAC}" srcOrd="1" destOrd="0" presId="urn:microsoft.com/office/officeart/2005/8/layout/chevron2"/>
    <dgm:cxn modelId="{7C970FE9-691E-41D2-84EE-38D25AB2DF91}" type="presParOf" srcId="{B97EB317-2473-4DCD-80E7-50B7A89B2F96}" destId="{AE6B24AE-3A13-44E7-A114-E210D6A2FF42}" srcOrd="2" destOrd="0" presId="urn:microsoft.com/office/officeart/2005/8/layout/chevron2"/>
    <dgm:cxn modelId="{4D37611E-2694-404B-9E9C-07A7D0EDE3DB}" type="presParOf" srcId="{AE6B24AE-3A13-44E7-A114-E210D6A2FF42}" destId="{20C327AA-6EAB-40F8-B5A9-3824D8F3C0F2}" srcOrd="0" destOrd="0" presId="urn:microsoft.com/office/officeart/2005/8/layout/chevron2"/>
    <dgm:cxn modelId="{496B504B-0FE4-461D-B5BF-776B5E4C281B}" type="presParOf" srcId="{AE6B24AE-3A13-44E7-A114-E210D6A2FF42}" destId="{A447DAC0-ECA3-4ED8-9058-1CF6DC3045AE}" srcOrd="1" destOrd="0" presId="urn:microsoft.com/office/officeart/2005/8/layout/chevron2"/>
    <dgm:cxn modelId="{FD78589C-3C3C-44C8-8D85-D68761085415}" type="presParOf" srcId="{B97EB317-2473-4DCD-80E7-50B7A89B2F96}" destId="{F3780291-B5AA-4EAB-829A-815053475D72}" srcOrd="3" destOrd="0" presId="urn:microsoft.com/office/officeart/2005/8/layout/chevron2"/>
    <dgm:cxn modelId="{1B1044A7-5620-4169-B4BA-07452FB2B0FA}" type="presParOf" srcId="{B97EB317-2473-4DCD-80E7-50B7A89B2F96}" destId="{81211C0A-7DFE-48C6-9177-900350FB8CCA}" srcOrd="4" destOrd="0" presId="urn:microsoft.com/office/officeart/2005/8/layout/chevron2"/>
    <dgm:cxn modelId="{72D11128-DD55-4BBB-BA48-3C5A169D7701}" type="presParOf" srcId="{81211C0A-7DFE-48C6-9177-900350FB8CCA}" destId="{B8A83EC6-6956-48D4-B93C-EDC133FD6A25}" srcOrd="0" destOrd="0" presId="urn:microsoft.com/office/officeart/2005/8/layout/chevron2"/>
    <dgm:cxn modelId="{BFEF2A25-4AFB-4104-9528-2474BF9806F2}" type="presParOf" srcId="{81211C0A-7DFE-48C6-9177-900350FB8CCA}" destId="{C487576C-5FEB-4BD4-9DF4-2EC2EA267C68}" srcOrd="1" destOrd="0" presId="urn:microsoft.com/office/officeart/2005/8/layout/chevron2"/>
    <dgm:cxn modelId="{490E9E61-DA22-40B5-B4B5-FD97A912575C}" type="presParOf" srcId="{B97EB317-2473-4DCD-80E7-50B7A89B2F96}" destId="{503B8246-8380-4F3D-81F0-9878285504E5}" srcOrd="5" destOrd="0" presId="urn:microsoft.com/office/officeart/2005/8/layout/chevron2"/>
    <dgm:cxn modelId="{69945577-B0B5-46CC-8DC0-EDAF58B57D37}" type="presParOf" srcId="{B97EB317-2473-4DCD-80E7-50B7A89B2F96}" destId="{CFDA0F2A-E23E-4E94-AF42-A519F482FF05}" srcOrd="6" destOrd="0" presId="urn:microsoft.com/office/officeart/2005/8/layout/chevron2"/>
    <dgm:cxn modelId="{4A9208B5-CD02-41B2-BEF7-D8D02358829A}" type="presParOf" srcId="{CFDA0F2A-E23E-4E94-AF42-A519F482FF05}" destId="{323CD1DC-49A9-4E41-969E-6D2F12598F5F}" srcOrd="0" destOrd="0" presId="urn:microsoft.com/office/officeart/2005/8/layout/chevron2"/>
    <dgm:cxn modelId="{1AA55041-FA4F-47A8-BFE0-8AEC582206F3}" type="presParOf" srcId="{CFDA0F2A-E23E-4E94-AF42-A519F482FF05}" destId="{CE6172C3-16D9-4D37-A950-121178F1AC2A}" srcOrd="1" destOrd="0" presId="urn:microsoft.com/office/officeart/2005/8/layout/chevron2"/>
    <dgm:cxn modelId="{94044EE6-7CC9-4601-AF70-52F9EDD96B04}" type="presParOf" srcId="{B97EB317-2473-4DCD-80E7-50B7A89B2F96}" destId="{1A661C22-8231-448D-934D-74F3CDB043FB}" srcOrd="7" destOrd="0" presId="urn:microsoft.com/office/officeart/2005/8/layout/chevron2"/>
    <dgm:cxn modelId="{964AE2BB-9FA2-4F7E-A205-F1B4228F80B1}" type="presParOf" srcId="{B97EB317-2473-4DCD-80E7-50B7A89B2F96}" destId="{96326318-A1FA-4EA1-B1DF-21C339016A9B}" srcOrd="8" destOrd="0" presId="urn:microsoft.com/office/officeart/2005/8/layout/chevron2"/>
    <dgm:cxn modelId="{66E511E7-3C83-484A-B3F3-A9DA148674B1}" type="presParOf" srcId="{96326318-A1FA-4EA1-B1DF-21C339016A9B}" destId="{D2A0677C-B1FF-4D0E-BAB0-4D937AC4C8AD}" srcOrd="0" destOrd="0" presId="urn:microsoft.com/office/officeart/2005/8/layout/chevron2"/>
    <dgm:cxn modelId="{A4E87CE4-122A-4F3C-A503-A60E69FC28D8}" type="presParOf" srcId="{96326318-A1FA-4EA1-B1DF-21C339016A9B}" destId="{C09BE247-24E6-41F8-BD35-94927E3EFEF0}" srcOrd="1" destOrd="0" presId="urn:microsoft.com/office/officeart/2005/8/layout/chevron2"/>
    <dgm:cxn modelId="{754E33CD-00C4-4BA1-94FA-F61D48A165A0}" type="presParOf" srcId="{B97EB317-2473-4DCD-80E7-50B7A89B2F96}" destId="{93E38A3B-8B0A-40A0-A2CC-43C1CB138539}" srcOrd="9" destOrd="0" presId="urn:microsoft.com/office/officeart/2005/8/layout/chevron2"/>
    <dgm:cxn modelId="{426CCBD6-3DEC-40E5-86A5-9FF5DA049090}" type="presParOf" srcId="{B97EB317-2473-4DCD-80E7-50B7A89B2F96}" destId="{E06DA044-09B0-4D5F-BB61-0851A690E362}" srcOrd="10" destOrd="0" presId="urn:microsoft.com/office/officeart/2005/8/layout/chevron2"/>
    <dgm:cxn modelId="{1F23E77F-AA7D-43C1-8220-1859C09E036A}" type="presParOf" srcId="{E06DA044-09B0-4D5F-BB61-0851A690E362}" destId="{29B157DD-5ABF-44C7-84DB-D063ACF93A43}" srcOrd="0" destOrd="0" presId="urn:microsoft.com/office/officeart/2005/8/layout/chevron2"/>
    <dgm:cxn modelId="{E0C84C9C-57AD-4261-9B95-E1099085F8D5}" type="presParOf" srcId="{E06DA044-09B0-4D5F-BB61-0851A690E362}" destId="{DB8F81B5-3AEA-4610-A22F-E987B36CB035}" srcOrd="1" destOrd="0" presId="urn:microsoft.com/office/officeart/2005/8/layout/chevron2"/>
    <dgm:cxn modelId="{C4143A6D-F880-4F56-9E18-90EB875A8245}" type="presParOf" srcId="{B97EB317-2473-4DCD-80E7-50B7A89B2F96}" destId="{5270AD1B-D8C7-409C-9D80-FF6C6D980846}" srcOrd="11" destOrd="0" presId="urn:microsoft.com/office/officeart/2005/8/layout/chevron2"/>
    <dgm:cxn modelId="{E75D49E2-CD3A-416B-83F8-A709E7DA9B2E}" type="presParOf" srcId="{B97EB317-2473-4DCD-80E7-50B7A89B2F96}" destId="{A226E139-59B4-481E-B779-7A04843D3B54}" srcOrd="12" destOrd="0" presId="urn:microsoft.com/office/officeart/2005/8/layout/chevron2"/>
    <dgm:cxn modelId="{4ACEAA11-2801-4832-8504-39337CBA93AD}" type="presParOf" srcId="{A226E139-59B4-481E-B779-7A04843D3B54}" destId="{203499EA-A847-4BF6-ABC2-1453F9CF1A58}" srcOrd="0" destOrd="0" presId="urn:microsoft.com/office/officeart/2005/8/layout/chevron2"/>
    <dgm:cxn modelId="{ECFE349A-E804-4108-96E2-96705F56BA10}" type="presParOf" srcId="{A226E139-59B4-481E-B779-7A04843D3B54}" destId="{34F646D8-02DD-4CF5-8744-0593178FDE1D}" srcOrd="1" destOrd="0" presId="urn:microsoft.com/office/officeart/2005/8/layout/chevron2"/>
    <dgm:cxn modelId="{2665883D-D7FF-4F77-A267-51B01688EE94}" type="presParOf" srcId="{B97EB317-2473-4DCD-80E7-50B7A89B2F96}" destId="{D4F36B3A-5542-4937-BCAB-ABAF7FCE40BC}" srcOrd="13" destOrd="0" presId="urn:microsoft.com/office/officeart/2005/8/layout/chevron2"/>
    <dgm:cxn modelId="{DE138F8E-31FB-4E72-9D02-959C19750284}" type="presParOf" srcId="{B97EB317-2473-4DCD-80E7-50B7A89B2F96}" destId="{F39624E1-6C25-4975-9DAC-53EF4F8AA629}" srcOrd="14" destOrd="0" presId="urn:microsoft.com/office/officeart/2005/8/layout/chevron2"/>
    <dgm:cxn modelId="{73C67819-1CF6-4521-9AEF-49A02CF59678}" type="presParOf" srcId="{F39624E1-6C25-4975-9DAC-53EF4F8AA629}" destId="{F9B50929-351E-4AFB-89F9-5C2A31730F56}" srcOrd="0" destOrd="0" presId="urn:microsoft.com/office/officeart/2005/8/layout/chevron2"/>
    <dgm:cxn modelId="{EEF99DD8-1EBB-49C9-AF7A-C94320F1A12F}" type="presParOf" srcId="{F39624E1-6C25-4975-9DAC-53EF4F8AA629}" destId="{6688F5FD-0BCB-489E-92B8-A21E58317251}" srcOrd="1" destOrd="0" presId="urn:microsoft.com/office/officeart/2005/8/layout/chevron2"/>
    <dgm:cxn modelId="{5374C845-1600-42C4-AA91-A86FF7828F1B}" type="presParOf" srcId="{B97EB317-2473-4DCD-80E7-50B7A89B2F96}" destId="{A37EA66C-98FB-4897-9B1C-7D2966F258A2}" srcOrd="15" destOrd="0" presId="urn:microsoft.com/office/officeart/2005/8/layout/chevron2"/>
    <dgm:cxn modelId="{B92C24B7-15B3-4698-90DA-C8E629313FF2}" type="presParOf" srcId="{B97EB317-2473-4DCD-80E7-50B7A89B2F96}" destId="{128D4973-9C45-4426-8250-F5DA9C5E9B6E}" srcOrd="16" destOrd="0" presId="urn:microsoft.com/office/officeart/2005/8/layout/chevron2"/>
    <dgm:cxn modelId="{FF50B953-A1B9-4A4A-83B1-A362FF7B43DF}" type="presParOf" srcId="{128D4973-9C45-4426-8250-F5DA9C5E9B6E}" destId="{4C723570-32B9-49D3-A812-FBF1BFDE76B3}" srcOrd="0" destOrd="0" presId="urn:microsoft.com/office/officeart/2005/8/layout/chevron2"/>
    <dgm:cxn modelId="{17889233-3D1D-4703-AFC5-25B7FFB8B41A}" type="presParOf" srcId="{128D4973-9C45-4426-8250-F5DA9C5E9B6E}" destId="{4FBFDDFC-BE50-490F-B5BA-AE7EFEA1AAD8}" srcOrd="1" destOrd="0" presId="urn:microsoft.com/office/officeart/2005/8/layout/chevron2"/>
    <dgm:cxn modelId="{D1A4425A-C427-4F1C-AF58-74C7EE5842CA}" type="presParOf" srcId="{B97EB317-2473-4DCD-80E7-50B7A89B2F96}" destId="{35C05584-DC5F-44D7-95BC-08DEC36D0528}" srcOrd="17" destOrd="0" presId="urn:microsoft.com/office/officeart/2005/8/layout/chevron2"/>
    <dgm:cxn modelId="{233CF44C-2BF3-45DE-BDF8-387556E49ACB}" type="presParOf" srcId="{B97EB317-2473-4DCD-80E7-50B7A89B2F96}" destId="{70E0AF18-7A73-4142-9E14-6AD1B32D6A43}" srcOrd="18" destOrd="0" presId="urn:microsoft.com/office/officeart/2005/8/layout/chevron2"/>
    <dgm:cxn modelId="{BEFA1B0D-8C2E-4A5F-85E2-5208C6D12178}" type="presParOf" srcId="{70E0AF18-7A73-4142-9E14-6AD1B32D6A43}" destId="{1F3097A6-4D77-4125-9E5B-227360CE04A8}" srcOrd="0" destOrd="0" presId="urn:microsoft.com/office/officeart/2005/8/layout/chevron2"/>
    <dgm:cxn modelId="{341DC332-CD4C-4254-A457-ED4D6BFFEAFB}" type="presParOf" srcId="{70E0AF18-7A73-4142-9E14-6AD1B32D6A43}" destId="{61C89FD5-92B9-4B32-8565-30BF4E05E3FC}" srcOrd="1" destOrd="0" presId="urn:microsoft.com/office/officeart/2005/8/layout/chevron2"/>
    <dgm:cxn modelId="{F2BE886D-3582-467F-9922-420E9DB4965A}" type="presParOf" srcId="{B97EB317-2473-4DCD-80E7-50B7A89B2F96}" destId="{74A3568A-E41B-422B-91E1-BA54EFEC1716}" srcOrd="19" destOrd="0" presId="urn:microsoft.com/office/officeart/2005/8/layout/chevron2"/>
    <dgm:cxn modelId="{0F084E02-F660-42AD-8AE1-F0133576BE4F}" type="presParOf" srcId="{B97EB317-2473-4DCD-80E7-50B7A89B2F96}" destId="{FAFBAC3D-E452-4619-8BB9-418D75587786}" srcOrd="20" destOrd="0" presId="urn:microsoft.com/office/officeart/2005/8/layout/chevron2"/>
    <dgm:cxn modelId="{747B673F-9718-4409-B635-89B469D76EC6}" type="presParOf" srcId="{FAFBAC3D-E452-4619-8BB9-418D75587786}" destId="{9CA3ECAB-B5E9-4BD7-AA51-DF22A3FEF487}" srcOrd="0" destOrd="0" presId="urn:microsoft.com/office/officeart/2005/8/layout/chevron2"/>
    <dgm:cxn modelId="{A7A9D7FD-277C-4B5C-B366-8680EA7F18CA}" type="presParOf" srcId="{FAFBAC3D-E452-4619-8BB9-418D75587786}" destId="{2EE97BAE-FCEF-4D53-98D1-FD2B028CB3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A743C-7DF8-48B5-822E-527E7E1D1B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FFF0BF9-E84B-49D7-87DF-CFFCED52DB7E}">
      <dgm:prSet phldrT="[Text]" custT="1"/>
      <dgm:spPr/>
      <dgm:t>
        <a:bodyPr/>
        <a:lstStyle/>
        <a:p>
          <a:r>
            <a:rPr lang="en-US" sz="1600" dirty="0"/>
            <a:t>1</a:t>
          </a:r>
        </a:p>
      </dgm:t>
    </dgm:pt>
    <dgm:pt modelId="{432A8833-EBFC-4AAC-96FA-0B6B3F9DDAB3}" type="parTrans" cxnId="{B7FCB47C-85BA-4590-A39A-A036C8F86CCA}">
      <dgm:prSet/>
      <dgm:spPr/>
      <dgm:t>
        <a:bodyPr/>
        <a:lstStyle/>
        <a:p>
          <a:endParaRPr lang="en-US"/>
        </a:p>
      </dgm:t>
    </dgm:pt>
    <dgm:pt modelId="{D6B7B547-FB10-467D-932E-2A70B4C3666F}" type="sibTrans" cxnId="{B7FCB47C-85BA-4590-A39A-A036C8F86CCA}">
      <dgm:prSet/>
      <dgm:spPr/>
      <dgm:t>
        <a:bodyPr/>
        <a:lstStyle/>
        <a:p>
          <a:endParaRPr lang="en-US"/>
        </a:p>
      </dgm:t>
    </dgm:pt>
    <dgm:pt modelId="{227CB006-BA11-40C7-B654-E161BD78B067}">
      <dgm:prSet phldrT="[Text]" custT="1"/>
      <dgm:spPr/>
      <dgm:t>
        <a:bodyPr/>
        <a:lstStyle/>
        <a:p>
          <a:r>
            <a:rPr lang="en-US" sz="1600" dirty="0"/>
            <a:t>Set the Working Directory and install the “</a:t>
          </a:r>
          <a:r>
            <a:rPr lang="en-US" sz="1600" dirty="0" err="1"/>
            <a:t>arules</a:t>
          </a:r>
          <a:r>
            <a:rPr lang="en-US" sz="1600" dirty="0"/>
            <a:t>” package</a:t>
          </a:r>
        </a:p>
      </dgm:t>
    </dgm:pt>
    <dgm:pt modelId="{E508AD3C-7788-4F30-9049-80A2719B3E6F}" type="parTrans" cxnId="{20E0347D-B7EA-458B-A40E-6D94A2037E34}">
      <dgm:prSet/>
      <dgm:spPr/>
      <dgm:t>
        <a:bodyPr/>
        <a:lstStyle/>
        <a:p>
          <a:endParaRPr lang="en-US"/>
        </a:p>
      </dgm:t>
    </dgm:pt>
    <dgm:pt modelId="{C04D11EE-EB0E-4777-A1C2-4A2BF5C31967}" type="sibTrans" cxnId="{20E0347D-B7EA-458B-A40E-6D94A2037E34}">
      <dgm:prSet/>
      <dgm:spPr/>
      <dgm:t>
        <a:bodyPr/>
        <a:lstStyle/>
        <a:p>
          <a:endParaRPr lang="en-US"/>
        </a:p>
      </dgm:t>
    </dgm:pt>
    <dgm:pt modelId="{4ACFA5E5-75C4-4797-AFC9-0E0ED26D747F}">
      <dgm:prSet phldrT="[Text]" custT="1"/>
      <dgm:spPr/>
      <dgm:t>
        <a:bodyPr/>
        <a:lstStyle/>
        <a:p>
          <a:r>
            <a:rPr lang="en-US" sz="1600" dirty="0"/>
            <a:t>2</a:t>
          </a:r>
        </a:p>
      </dgm:t>
    </dgm:pt>
    <dgm:pt modelId="{B5258380-80E7-485F-882F-82DA8951A328}" type="parTrans" cxnId="{77D52631-D856-4C5F-80A4-4A5D35A36A66}">
      <dgm:prSet/>
      <dgm:spPr/>
      <dgm:t>
        <a:bodyPr/>
        <a:lstStyle/>
        <a:p>
          <a:endParaRPr lang="en-US"/>
        </a:p>
      </dgm:t>
    </dgm:pt>
    <dgm:pt modelId="{A1769191-4360-4754-B83C-450D8EF3F32C}" type="sibTrans" cxnId="{77D52631-D856-4C5F-80A4-4A5D35A36A66}">
      <dgm:prSet/>
      <dgm:spPr/>
      <dgm:t>
        <a:bodyPr/>
        <a:lstStyle/>
        <a:p>
          <a:endParaRPr lang="en-US"/>
        </a:p>
      </dgm:t>
    </dgm:pt>
    <dgm:pt modelId="{CFF10B85-4057-43D9-8C02-53A135C50E38}">
      <dgm:prSet phldrT="[Text]" custT="1"/>
      <dgm:spPr/>
      <dgm:t>
        <a:bodyPr/>
        <a:lstStyle/>
        <a:p>
          <a:r>
            <a:rPr lang="en-US" sz="1600" dirty="0"/>
            <a:t>3</a:t>
          </a:r>
        </a:p>
      </dgm:t>
    </dgm:pt>
    <dgm:pt modelId="{2B4AFF55-AFDB-455A-9D18-A0372395B66E}" type="parTrans" cxnId="{0D50860D-79BC-4214-87A2-160F2A30AF6D}">
      <dgm:prSet/>
      <dgm:spPr/>
      <dgm:t>
        <a:bodyPr/>
        <a:lstStyle/>
        <a:p>
          <a:endParaRPr lang="en-US"/>
        </a:p>
      </dgm:t>
    </dgm:pt>
    <dgm:pt modelId="{B0F96C74-E8C2-40FF-AFE6-A4DD7356BB17}" type="sibTrans" cxnId="{0D50860D-79BC-4214-87A2-160F2A30AF6D}">
      <dgm:prSet/>
      <dgm:spPr/>
      <dgm:t>
        <a:bodyPr/>
        <a:lstStyle/>
        <a:p>
          <a:endParaRPr lang="en-US"/>
        </a:p>
      </dgm:t>
    </dgm:pt>
    <dgm:pt modelId="{283A7526-9AF3-4F9F-A50C-04A3EED7C9E7}">
      <dgm:prSet phldrT="[Text]" custT="1"/>
      <dgm:spPr/>
      <dgm:t>
        <a:bodyPr/>
        <a:lstStyle/>
        <a:p>
          <a:r>
            <a:rPr lang="en-US" sz="1600" dirty="0"/>
            <a:t>Review Transaction data</a:t>
          </a:r>
        </a:p>
      </dgm:t>
    </dgm:pt>
    <dgm:pt modelId="{8D5B8183-9A97-4940-AC26-6BECD107C045}" type="parTrans" cxnId="{0B4A3BD6-B024-4787-AB6E-F2BE58748393}">
      <dgm:prSet/>
      <dgm:spPr/>
      <dgm:t>
        <a:bodyPr/>
        <a:lstStyle/>
        <a:p>
          <a:endParaRPr lang="en-US"/>
        </a:p>
      </dgm:t>
    </dgm:pt>
    <dgm:pt modelId="{D32D6A55-5423-4A9E-9227-A94BB0AB74B3}" type="sibTrans" cxnId="{0B4A3BD6-B024-4787-AB6E-F2BE58748393}">
      <dgm:prSet/>
      <dgm:spPr/>
      <dgm:t>
        <a:bodyPr/>
        <a:lstStyle/>
        <a:p>
          <a:endParaRPr lang="en-US"/>
        </a:p>
      </dgm:t>
    </dgm:pt>
    <dgm:pt modelId="{62E3A7F4-1070-4127-9E44-20E58509EC45}">
      <dgm:prSet phldrT="[Text]" custT="1"/>
      <dgm:spPr/>
      <dgm:t>
        <a:bodyPr/>
        <a:lstStyle/>
        <a:p>
          <a:r>
            <a:rPr lang="en-US" sz="1600" dirty="0"/>
            <a:t>4</a:t>
          </a:r>
        </a:p>
      </dgm:t>
    </dgm:pt>
    <dgm:pt modelId="{715E2BFC-B8BA-4115-881A-E2670CC81A36}" type="parTrans" cxnId="{4A173D10-98D9-4F62-9F91-DF739777CAF1}">
      <dgm:prSet/>
      <dgm:spPr/>
      <dgm:t>
        <a:bodyPr/>
        <a:lstStyle/>
        <a:p>
          <a:endParaRPr lang="en-US"/>
        </a:p>
      </dgm:t>
    </dgm:pt>
    <dgm:pt modelId="{4494D9B5-CB4A-48A4-A674-8897A9EAAC47}" type="sibTrans" cxnId="{4A173D10-98D9-4F62-9F91-DF739777CAF1}">
      <dgm:prSet/>
      <dgm:spPr/>
      <dgm:t>
        <a:bodyPr/>
        <a:lstStyle/>
        <a:p>
          <a:endParaRPr lang="en-US"/>
        </a:p>
      </dgm:t>
    </dgm:pt>
    <dgm:pt modelId="{5B33CDE8-17D9-406A-ADA0-BE5AA000CBB8}">
      <dgm:prSet phldrT="[Text]" custT="1"/>
      <dgm:spPr/>
      <dgm:t>
        <a:bodyPr/>
        <a:lstStyle/>
        <a:p>
          <a:r>
            <a:rPr lang="en-US" sz="1600" dirty="0"/>
            <a:t>Plot Transactions</a:t>
          </a:r>
        </a:p>
      </dgm:t>
    </dgm:pt>
    <dgm:pt modelId="{53028A73-B59F-4A2C-BE51-B8724A578CED}" type="parTrans" cxnId="{2D00A54F-3B50-4B81-8582-16424158BC7D}">
      <dgm:prSet/>
      <dgm:spPr/>
      <dgm:t>
        <a:bodyPr/>
        <a:lstStyle/>
        <a:p>
          <a:endParaRPr lang="en-US"/>
        </a:p>
      </dgm:t>
    </dgm:pt>
    <dgm:pt modelId="{44665726-89FE-44B5-8E00-EA6CE75C9FD3}" type="sibTrans" cxnId="{2D00A54F-3B50-4B81-8582-16424158BC7D}">
      <dgm:prSet/>
      <dgm:spPr/>
      <dgm:t>
        <a:bodyPr/>
        <a:lstStyle/>
        <a:p>
          <a:endParaRPr lang="en-US"/>
        </a:p>
      </dgm:t>
    </dgm:pt>
    <dgm:pt modelId="{C8AD756C-C70E-462B-9AA3-BCE57C3E9A46}">
      <dgm:prSet phldrT="[Text]" custT="1"/>
      <dgm:spPr/>
      <dgm:t>
        <a:bodyPr/>
        <a:lstStyle/>
        <a:p>
          <a:r>
            <a:rPr lang="en-US" sz="1600" dirty="0"/>
            <a:t>5</a:t>
          </a:r>
        </a:p>
      </dgm:t>
    </dgm:pt>
    <dgm:pt modelId="{E4607245-0E44-4169-A8DA-99BC671D9F43}" type="parTrans" cxnId="{00761174-E4B9-4CC3-A2DE-5AF755B88009}">
      <dgm:prSet/>
      <dgm:spPr/>
      <dgm:t>
        <a:bodyPr/>
        <a:lstStyle/>
        <a:p>
          <a:endParaRPr lang="en-US"/>
        </a:p>
      </dgm:t>
    </dgm:pt>
    <dgm:pt modelId="{960EB163-D733-4265-A646-C3C4299A1AEA}" type="sibTrans" cxnId="{00761174-E4B9-4CC3-A2DE-5AF755B88009}">
      <dgm:prSet/>
      <dgm:spPr/>
      <dgm:t>
        <a:bodyPr/>
        <a:lstStyle/>
        <a:p>
          <a:endParaRPr lang="en-US"/>
        </a:p>
      </dgm:t>
    </dgm:pt>
    <dgm:pt modelId="{2ACE588D-EA70-4364-8307-2C2E7A0C20FD}">
      <dgm:prSet phldrT="[Text]" custT="1"/>
      <dgm:spPr/>
      <dgm:t>
        <a:bodyPr/>
        <a:lstStyle/>
        <a:p>
          <a:r>
            <a:rPr lang="en-US" sz="1600" dirty="0"/>
            <a:t>Read in the Data for Modeling</a:t>
          </a:r>
        </a:p>
      </dgm:t>
    </dgm:pt>
    <dgm:pt modelId="{1B52B768-E22A-4CFC-B0BF-1FF2F7BA32CE}" type="parTrans" cxnId="{12A81196-7B2E-4E55-A682-0C57C02CC506}">
      <dgm:prSet/>
      <dgm:spPr/>
      <dgm:t>
        <a:bodyPr/>
        <a:lstStyle/>
        <a:p>
          <a:endParaRPr lang="en-US"/>
        </a:p>
      </dgm:t>
    </dgm:pt>
    <dgm:pt modelId="{C20908D5-D2F5-4393-979C-F034520AA27B}" type="sibTrans" cxnId="{12A81196-7B2E-4E55-A682-0C57C02CC506}">
      <dgm:prSet/>
      <dgm:spPr/>
      <dgm:t>
        <a:bodyPr/>
        <a:lstStyle/>
        <a:p>
          <a:endParaRPr lang="en-US"/>
        </a:p>
      </dgm:t>
    </dgm:pt>
    <dgm:pt modelId="{1F42E21D-1309-44D4-A5A9-4D53F6991551}">
      <dgm:prSet phldrT="[Text]" custT="1"/>
      <dgm:spPr/>
      <dgm:t>
        <a:bodyPr/>
        <a:lstStyle/>
        <a:p>
          <a:r>
            <a:rPr lang="en-US" sz="1600" dirty="0"/>
            <a:t>Mine the Association Rules</a:t>
          </a:r>
        </a:p>
      </dgm:t>
    </dgm:pt>
    <dgm:pt modelId="{12D27B87-523B-4956-A866-1360FDD4EADA}" type="parTrans" cxnId="{69055FEE-CA40-4A2A-9EB1-0CD12C9E17AF}">
      <dgm:prSet/>
      <dgm:spPr/>
      <dgm:t>
        <a:bodyPr/>
        <a:lstStyle/>
        <a:p>
          <a:endParaRPr lang="en-US"/>
        </a:p>
      </dgm:t>
    </dgm:pt>
    <dgm:pt modelId="{614993ED-8056-49AF-BFD6-3C5EB58829BF}" type="sibTrans" cxnId="{69055FEE-CA40-4A2A-9EB1-0CD12C9E17AF}">
      <dgm:prSet/>
      <dgm:spPr/>
      <dgm:t>
        <a:bodyPr/>
        <a:lstStyle/>
        <a:p>
          <a:endParaRPr lang="en-US"/>
        </a:p>
      </dgm:t>
    </dgm:pt>
    <dgm:pt modelId="{2109B953-4E28-450D-B68D-BC64102362ED}">
      <dgm:prSet phldrT="[Text]" custT="1"/>
      <dgm:spPr/>
      <dgm:t>
        <a:bodyPr/>
        <a:lstStyle/>
        <a:p>
          <a:r>
            <a:rPr lang="en-US" sz="1600" dirty="0"/>
            <a:t>6</a:t>
          </a:r>
        </a:p>
      </dgm:t>
    </dgm:pt>
    <dgm:pt modelId="{9FC4AE15-B2E8-4A4E-BD7E-9DEFFECFD0D2}" type="parTrans" cxnId="{E27A04B8-CBBC-4830-9993-2A485B68B80F}">
      <dgm:prSet/>
      <dgm:spPr/>
      <dgm:t>
        <a:bodyPr/>
        <a:lstStyle/>
        <a:p>
          <a:endParaRPr lang="en-US"/>
        </a:p>
      </dgm:t>
    </dgm:pt>
    <dgm:pt modelId="{EC477FFD-B4A5-4909-B9A3-CB6C3EF80D0C}" type="sibTrans" cxnId="{E27A04B8-CBBC-4830-9993-2A485B68B80F}">
      <dgm:prSet/>
      <dgm:spPr/>
      <dgm:t>
        <a:bodyPr/>
        <a:lstStyle/>
        <a:p>
          <a:endParaRPr lang="en-US"/>
        </a:p>
      </dgm:t>
    </dgm:pt>
    <dgm:pt modelId="{649A399F-0AE4-4602-AF99-83CAFDA63928}">
      <dgm:prSet phldrT="[Text]" custT="1"/>
      <dgm:spPr/>
      <dgm:t>
        <a:bodyPr/>
        <a:lstStyle/>
        <a:p>
          <a:r>
            <a:rPr lang="en-US" sz="1600" dirty="0"/>
            <a:t>Read in Groceries dataset</a:t>
          </a:r>
        </a:p>
      </dgm:t>
    </dgm:pt>
    <dgm:pt modelId="{31BBE68E-B3DC-4136-9770-27A00E6B080A}" type="parTrans" cxnId="{AEB34B7C-9BF1-45B2-B4B9-9AEA506EE88E}">
      <dgm:prSet/>
      <dgm:spPr/>
      <dgm:t>
        <a:bodyPr/>
        <a:lstStyle/>
        <a:p>
          <a:endParaRPr lang="en-US"/>
        </a:p>
      </dgm:t>
    </dgm:pt>
    <dgm:pt modelId="{3DB3883F-B22A-4C77-8266-A045BCE1F0F0}" type="sibTrans" cxnId="{AEB34B7C-9BF1-45B2-B4B9-9AEA506EE88E}">
      <dgm:prSet/>
      <dgm:spPr/>
      <dgm:t>
        <a:bodyPr/>
        <a:lstStyle/>
        <a:p>
          <a:endParaRPr lang="en-US"/>
        </a:p>
      </dgm:t>
    </dgm:pt>
    <dgm:pt modelId="{6DE3529D-9C2F-4AD4-ABCA-500B7DC77052}">
      <dgm:prSet phldrT="[Text]" custT="1"/>
      <dgm:spPr/>
      <dgm:t>
        <a:bodyPr/>
        <a:lstStyle/>
        <a:p>
          <a:r>
            <a:rPr lang="en-US" sz="1600" dirty="0"/>
            <a:t>7</a:t>
          </a:r>
        </a:p>
      </dgm:t>
    </dgm:pt>
    <dgm:pt modelId="{84339609-D0EC-495E-9E6F-FE7B1EA32AF1}" type="parTrans" cxnId="{E01594F9-6925-436D-8E6E-4CC0CE3E2D35}">
      <dgm:prSet/>
      <dgm:spPr/>
      <dgm:t>
        <a:bodyPr/>
        <a:lstStyle/>
        <a:p>
          <a:endParaRPr lang="en-US"/>
        </a:p>
      </dgm:t>
    </dgm:pt>
    <dgm:pt modelId="{7E93EB83-D0A6-4568-BEDF-CA5B0F35B889}" type="sibTrans" cxnId="{E01594F9-6925-436D-8E6E-4CC0CE3E2D35}">
      <dgm:prSet/>
      <dgm:spPr/>
      <dgm:t>
        <a:bodyPr/>
        <a:lstStyle/>
        <a:p>
          <a:endParaRPr lang="en-US"/>
        </a:p>
      </dgm:t>
    </dgm:pt>
    <dgm:pt modelId="{714D354F-D92A-4E96-9B5D-2D1ECE6B79E3}">
      <dgm:prSet phldrT="[Text]" custT="1"/>
      <dgm:spPr/>
      <dgm:t>
        <a:bodyPr/>
        <a:lstStyle/>
        <a:p>
          <a:r>
            <a:rPr lang="en-US" sz="1600" dirty="0"/>
            <a:t>Mine the Rules for the Groceries Data</a:t>
          </a:r>
        </a:p>
      </dgm:t>
    </dgm:pt>
    <dgm:pt modelId="{567689A2-23B4-4452-9F71-5873D7EE0D50}" type="parTrans" cxnId="{BE6CE87E-07FB-46DA-9DC1-4F5FF906BE9E}">
      <dgm:prSet/>
      <dgm:spPr/>
      <dgm:t>
        <a:bodyPr/>
        <a:lstStyle/>
        <a:p>
          <a:endParaRPr lang="en-US"/>
        </a:p>
      </dgm:t>
    </dgm:pt>
    <dgm:pt modelId="{0468C258-9279-4C26-AA07-5F62CF6A9B3C}" type="sibTrans" cxnId="{BE6CE87E-07FB-46DA-9DC1-4F5FF906BE9E}">
      <dgm:prSet/>
      <dgm:spPr/>
      <dgm:t>
        <a:bodyPr/>
        <a:lstStyle/>
        <a:p>
          <a:endParaRPr lang="en-US"/>
        </a:p>
      </dgm:t>
    </dgm:pt>
    <dgm:pt modelId="{34815BB4-1718-4380-B2D8-52CBD8C744C9}">
      <dgm:prSet phldrT="[Text]" custT="1"/>
      <dgm:spPr/>
      <dgm:t>
        <a:bodyPr/>
        <a:lstStyle/>
        <a:p>
          <a:r>
            <a:rPr lang="en-US" sz="1600" dirty="0"/>
            <a:t>8</a:t>
          </a:r>
        </a:p>
      </dgm:t>
    </dgm:pt>
    <dgm:pt modelId="{D2110A9F-EF73-4031-A116-14390DFA6A3C}" type="parTrans" cxnId="{D0B8F56E-0AB3-4431-8B31-90A25F4F7BC9}">
      <dgm:prSet/>
      <dgm:spPr/>
      <dgm:t>
        <a:bodyPr/>
        <a:lstStyle/>
        <a:p>
          <a:endParaRPr lang="en-US"/>
        </a:p>
      </dgm:t>
    </dgm:pt>
    <dgm:pt modelId="{2B70721C-23A8-44FB-B75F-B264DDBBC737}" type="sibTrans" cxnId="{D0B8F56E-0AB3-4431-8B31-90A25F4F7BC9}">
      <dgm:prSet/>
      <dgm:spPr/>
      <dgm:t>
        <a:bodyPr/>
        <a:lstStyle/>
        <a:p>
          <a:endParaRPr lang="en-US"/>
        </a:p>
      </dgm:t>
    </dgm:pt>
    <dgm:pt modelId="{F9C9DB4A-F792-4895-84DD-723841ED8BF5}">
      <dgm:prSet phldrT="[Text]" custT="1"/>
      <dgm:spPr/>
      <dgm:t>
        <a:bodyPr/>
        <a:lstStyle/>
        <a:p>
          <a:r>
            <a:rPr lang="en-US" sz="1600" dirty="0"/>
            <a:t>Extract the Rules in which the Confidence Value is &gt;0.8 and high lift</a:t>
          </a:r>
        </a:p>
      </dgm:t>
    </dgm:pt>
    <dgm:pt modelId="{6EB72560-BA25-46BC-9837-CC2B71FD55F9}" type="parTrans" cxnId="{024B3B85-DF2B-4530-BA4F-2249945E4E79}">
      <dgm:prSet/>
      <dgm:spPr/>
      <dgm:t>
        <a:bodyPr/>
        <a:lstStyle/>
        <a:p>
          <a:endParaRPr lang="en-US"/>
        </a:p>
      </dgm:t>
    </dgm:pt>
    <dgm:pt modelId="{CF72A379-C1C7-46BE-81A6-DABAA4A854B1}" type="sibTrans" cxnId="{024B3B85-DF2B-4530-BA4F-2249945E4E79}">
      <dgm:prSet/>
      <dgm:spPr/>
      <dgm:t>
        <a:bodyPr/>
        <a:lstStyle/>
        <a:p>
          <a:endParaRPr lang="en-US"/>
        </a:p>
      </dgm:t>
    </dgm:pt>
    <dgm:pt modelId="{B97EB317-2473-4DCD-80E7-50B7A89B2F96}" type="pres">
      <dgm:prSet presAssocID="{46BA743C-7DF8-48B5-822E-527E7E1D1B40}" presName="linearFlow" presStyleCnt="0">
        <dgm:presLayoutVars>
          <dgm:dir/>
          <dgm:animLvl val="lvl"/>
          <dgm:resizeHandles val="exact"/>
        </dgm:presLayoutVars>
      </dgm:prSet>
      <dgm:spPr/>
      <dgm:t>
        <a:bodyPr/>
        <a:lstStyle/>
        <a:p>
          <a:endParaRPr lang="en-US"/>
        </a:p>
      </dgm:t>
    </dgm:pt>
    <dgm:pt modelId="{1BFCB26E-9F4F-4BD9-BB8F-DA511E7A1292}" type="pres">
      <dgm:prSet presAssocID="{7FFF0BF9-E84B-49D7-87DF-CFFCED52DB7E}" presName="composite" presStyleCnt="0"/>
      <dgm:spPr/>
    </dgm:pt>
    <dgm:pt modelId="{B02F16C6-4EA1-4A31-B183-7E7D97642127}" type="pres">
      <dgm:prSet presAssocID="{7FFF0BF9-E84B-49D7-87DF-CFFCED52DB7E}" presName="parentText" presStyleLbl="alignNode1" presStyleIdx="0" presStyleCnt="8">
        <dgm:presLayoutVars>
          <dgm:chMax val="1"/>
          <dgm:bulletEnabled val="1"/>
        </dgm:presLayoutVars>
      </dgm:prSet>
      <dgm:spPr/>
      <dgm:t>
        <a:bodyPr/>
        <a:lstStyle/>
        <a:p>
          <a:endParaRPr lang="en-US"/>
        </a:p>
      </dgm:t>
    </dgm:pt>
    <dgm:pt modelId="{002F61A5-0D3C-4FBA-A6B9-58EA76B9D6BE}" type="pres">
      <dgm:prSet presAssocID="{7FFF0BF9-E84B-49D7-87DF-CFFCED52DB7E}" presName="descendantText" presStyleLbl="alignAcc1" presStyleIdx="0" presStyleCnt="8">
        <dgm:presLayoutVars>
          <dgm:bulletEnabled val="1"/>
        </dgm:presLayoutVars>
      </dgm:prSet>
      <dgm:spPr/>
      <dgm:t>
        <a:bodyPr/>
        <a:lstStyle/>
        <a:p>
          <a:endParaRPr lang="en-US"/>
        </a:p>
      </dgm:t>
    </dgm:pt>
    <dgm:pt modelId="{0B63C71A-38A7-4761-A1C8-15AFE2CBDBAC}" type="pres">
      <dgm:prSet presAssocID="{D6B7B547-FB10-467D-932E-2A70B4C3666F}" presName="sp" presStyleCnt="0"/>
      <dgm:spPr/>
    </dgm:pt>
    <dgm:pt modelId="{AE6B24AE-3A13-44E7-A114-E210D6A2FF42}" type="pres">
      <dgm:prSet presAssocID="{4ACFA5E5-75C4-4797-AFC9-0E0ED26D747F}" presName="composite" presStyleCnt="0"/>
      <dgm:spPr/>
    </dgm:pt>
    <dgm:pt modelId="{20C327AA-6EAB-40F8-B5A9-3824D8F3C0F2}" type="pres">
      <dgm:prSet presAssocID="{4ACFA5E5-75C4-4797-AFC9-0E0ED26D747F}" presName="parentText" presStyleLbl="alignNode1" presStyleIdx="1" presStyleCnt="8">
        <dgm:presLayoutVars>
          <dgm:chMax val="1"/>
          <dgm:bulletEnabled val="1"/>
        </dgm:presLayoutVars>
      </dgm:prSet>
      <dgm:spPr/>
      <dgm:t>
        <a:bodyPr/>
        <a:lstStyle/>
        <a:p>
          <a:endParaRPr lang="en-US"/>
        </a:p>
      </dgm:t>
    </dgm:pt>
    <dgm:pt modelId="{A447DAC0-ECA3-4ED8-9058-1CF6DC3045AE}" type="pres">
      <dgm:prSet presAssocID="{4ACFA5E5-75C4-4797-AFC9-0E0ED26D747F}" presName="descendantText" presStyleLbl="alignAcc1" presStyleIdx="1" presStyleCnt="8">
        <dgm:presLayoutVars>
          <dgm:bulletEnabled val="1"/>
        </dgm:presLayoutVars>
      </dgm:prSet>
      <dgm:spPr/>
      <dgm:t>
        <a:bodyPr/>
        <a:lstStyle/>
        <a:p>
          <a:endParaRPr lang="en-US"/>
        </a:p>
      </dgm:t>
    </dgm:pt>
    <dgm:pt modelId="{F3780291-B5AA-4EAB-829A-815053475D72}" type="pres">
      <dgm:prSet presAssocID="{A1769191-4360-4754-B83C-450D8EF3F32C}" presName="sp" presStyleCnt="0"/>
      <dgm:spPr/>
    </dgm:pt>
    <dgm:pt modelId="{81211C0A-7DFE-48C6-9177-900350FB8CCA}" type="pres">
      <dgm:prSet presAssocID="{CFF10B85-4057-43D9-8C02-53A135C50E38}" presName="composite" presStyleCnt="0"/>
      <dgm:spPr/>
    </dgm:pt>
    <dgm:pt modelId="{B8A83EC6-6956-48D4-B93C-EDC133FD6A25}" type="pres">
      <dgm:prSet presAssocID="{CFF10B85-4057-43D9-8C02-53A135C50E38}" presName="parentText" presStyleLbl="alignNode1" presStyleIdx="2" presStyleCnt="8">
        <dgm:presLayoutVars>
          <dgm:chMax val="1"/>
          <dgm:bulletEnabled val="1"/>
        </dgm:presLayoutVars>
      </dgm:prSet>
      <dgm:spPr/>
      <dgm:t>
        <a:bodyPr/>
        <a:lstStyle/>
        <a:p>
          <a:endParaRPr lang="en-US"/>
        </a:p>
      </dgm:t>
    </dgm:pt>
    <dgm:pt modelId="{C487576C-5FEB-4BD4-9DF4-2EC2EA267C68}" type="pres">
      <dgm:prSet presAssocID="{CFF10B85-4057-43D9-8C02-53A135C50E38}" presName="descendantText" presStyleLbl="alignAcc1" presStyleIdx="2" presStyleCnt="8">
        <dgm:presLayoutVars>
          <dgm:bulletEnabled val="1"/>
        </dgm:presLayoutVars>
      </dgm:prSet>
      <dgm:spPr/>
      <dgm:t>
        <a:bodyPr/>
        <a:lstStyle/>
        <a:p>
          <a:endParaRPr lang="en-US"/>
        </a:p>
      </dgm:t>
    </dgm:pt>
    <dgm:pt modelId="{503B8246-8380-4F3D-81F0-9878285504E5}" type="pres">
      <dgm:prSet presAssocID="{B0F96C74-E8C2-40FF-AFE6-A4DD7356BB17}" presName="sp" presStyleCnt="0"/>
      <dgm:spPr/>
    </dgm:pt>
    <dgm:pt modelId="{CFDA0F2A-E23E-4E94-AF42-A519F482FF05}" type="pres">
      <dgm:prSet presAssocID="{62E3A7F4-1070-4127-9E44-20E58509EC45}" presName="composite" presStyleCnt="0"/>
      <dgm:spPr/>
    </dgm:pt>
    <dgm:pt modelId="{323CD1DC-49A9-4E41-969E-6D2F12598F5F}" type="pres">
      <dgm:prSet presAssocID="{62E3A7F4-1070-4127-9E44-20E58509EC45}" presName="parentText" presStyleLbl="alignNode1" presStyleIdx="3" presStyleCnt="8">
        <dgm:presLayoutVars>
          <dgm:chMax val="1"/>
          <dgm:bulletEnabled val="1"/>
        </dgm:presLayoutVars>
      </dgm:prSet>
      <dgm:spPr/>
      <dgm:t>
        <a:bodyPr/>
        <a:lstStyle/>
        <a:p>
          <a:endParaRPr lang="en-US"/>
        </a:p>
      </dgm:t>
    </dgm:pt>
    <dgm:pt modelId="{CE6172C3-16D9-4D37-A950-121178F1AC2A}" type="pres">
      <dgm:prSet presAssocID="{62E3A7F4-1070-4127-9E44-20E58509EC45}" presName="descendantText" presStyleLbl="alignAcc1" presStyleIdx="3" presStyleCnt="8">
        <dgm:presLayoutVars>
          <dgm:bulletEnabled val="1"/>
        </dgm:presLayoutVars>
      </dgm:prSet>
      <dgm:spPr/>
      <dgm:t>
        <a:bodyPr/>
        <a:lstStyle/>
        <a:p>
          <a:endParaRPr lang="en-US"/>
        </a:p>
      </dgm:t>
    </dgm:pt>
    <dgm:pt modelId="{1A661C22-8231-448D-934D-74F3CDB043FB}" type="pres">
      <dgm:prSet presAssocID="{4494D9B5-CB4A-48A4-A674-8897A9EAAC47}" presName="sp" presStyleCnt="0"/>
      <dgm:spPr/>
    </dgm:pt>
    <dgm:pt modelId="{96326318-A1FA-4EA1-B1DF-21C339016A9B}" type="pres">
      <dgm:prSet presAssocID="{C8AD756C-C70E-462B-9AA3-BCE57C3E9A46}" presName="composite" presStyleCnt="0"/>
      <dgm:spPr/>
    </dgm:pt>
    <dgm:pt modelId="{D2A0677C-B1FF-4D0E-BAB0-4D937AC4C8AD}" type="pres">
      <dgm:prSet presAssocID="{C8AD756C-C70E-462B-9AA3-BCE57C3E9A46}" presName="parentText" presStyleLbl="alignNode1" presStyleIdx="4" presStyleCnt="8">
        <dgm:presLayoutVars>
          <dgm:chMax val="1"/>
          <dgm:bulletEnabled val="1"/>
        </dgm:presLayoutVars>
      </dgm:prSet>
      <dgm:spPr/>
      <dgm:t>
        <a:bodyPr/>
        <a:lstStyle/>
        <a:p>
          <a:endParaRPr lang="en-US"/>
        </a:p>
      </dgm:t>
    </dgm:pt>
    <dgm:pt modelId="{C09BE247-24E6-41F8-BD35-94927E3EFEF0}" type="pres">
      <dgm:prSet presAssocID="{C8AD756C-C70E-462B-9AA3-BCE57C3E9A46}" presName="descendantText" presStyleLbl="alignAcc1" presStyleIdx="4" presStyleCnt="8">
        <dgm:presLayoutVars>
          <dgm:bulletEnabled val="1"/>
        </dgm:presLayoutVars>
      </dgm:prSet>
      <dgm:spPr/>
      <dgm:t>
        <a:bodyPr/>
        <a:lstStyle/>
        <a:p>
          <a:endParaRPr lang="en-US"/>
        </a:p>
      </dgm:t>
    </dgm:pt>
    <dgm:pt modelId="{93E38A3B-8B0A-40A0-A2CC-43C1CB138539}" type="pres">
      <dgm:prSet presAssocID="{960EB163-D733-4265-A646-C3C4299A1AEA}" presName="sp" presStyleCnt="0"/>
      <dgm:spPr/>
    </dgm:pt>
    <dgm:pt modelId="{E06DA044-09B0-4D5F-BB61-0851A690E362}" type="pres">
      <dgm:prSet presAssocID="{2109B953-4E28-450D-B68D-BC64102362ED}" presName="composite" presStyleCnt="0"/>
      <dgm:spPr/>
    </dgm:pt>
    <dgm:pt modelId="{29B157DD-5ABF-44C7-84DB-D063ACF93A43}" type="pres">
      <dgm:prSet presAssocID="{2109B953-4E28-450D-B68D-BC64102362ED}" presName="parentText" presStyleLbl="alignNode1" presStyleIdx="5" presStyleCnt="8">
        <dgm:presLayoutVars>
          <dgm:chMax val="1"/>
          <dgm:bulletEnabled val="1"/>
        </dgm:presLayoutVars>
      </dgm:prSet>
      <dgm:spPr/>
      <dgm:t>
        <a:bodyPr/>
        <a:lstStyle/>
        <a:p>
          <a:endParaRPr lang="en-US"/>
        </a:p>
      </dgm:t>
    </dgm:pt>
    <dgm:pt modelId="{DB8F81B5-3AEA-4610-A22F-E987B36CB035}" type="pres">
      <dgm:prSet presAssocID="{2109B953-4E28-450D-B68D-BC64102362ED}" presName="descendantText" presStyleLbl="alignAcc1" presStyleIdx="5" presStyleCnt="8">
        <dgm:presLayoutVars>
          <dgm:bulletEnabled val="1"/>
        </dgm:presLayoutVars>
      </dgm:prSet>
      <dgm:spPr/>
      <dgm:t>
        <a:bodyPr/>
        <a:lstStyle/>
        <a:p>
          <a:endParaRPr lang="en-US"/>
        </a:p>
      </dgm:t>
    </dgm:pt>
    <dgm:pt modelId="{5270AD1B-D8C7-409C-9D80-FF6C6D980846}" type="pres">
      <dgm:prSet presAssocID="{EC477FFD-B4A5-4909-B9A3-CB6C3EF80D0C}" presName="sp" presStyleCnt="0"/>
      <dgm:spPr/>
    </dgm:pt>
    <dgm:pt modelId="{A226E139-59B4-481E-B779-7A04843D3B54}" type="pres">
      <dgm:prSet presAssocID="{6DE3529D-9C2F-4AD4-ABCA-500B7DC77052}" presName="composite" presStyleCnt="0"/>
      <dgm:spPr/>
    </dgm:pt>
    <dgm:pt modelId="{203499EA-A847-4BF6-ABC2-1453F9CF1A58}" type="pres">
      <dgm:prSet presAssocID="{6DE3529D-9C2F-4AD4-ABCA-500B7DC77052}" presName="parentText" presStyleLbl="alignNode1" presStyleIdx="6" presStyleCnt="8">
        <dgm:presLayoutVars>
          <dgm:chMax val="1"/>
          <dgm:bulletEnabled val="1"/>
        </dgm:presLayoutVars>
      </dgm:prSet>
      <dgm:spPr/>
      <dgm:t>
        <a:bodyPr/>
        <a:lstStyle/>
        <a:p>
          <a:endParaRPr lang="en-US"/>
        </a:p>
      </dgm:t>
    </dgm:pt>
    <dgm:pt modelId="{34F646D8-02DD-4CF5-8744-0593178FDE1D}" type="pres">
      <dgm:prSet presAssocID="{6DE3529D-9C2F-4AD4-ABCA-500B7DC77052}" presName="descendantText" presStyleLbl="alignAcc1" presStyleIdx="6" presStyleCnt="8">
        <dgm:presLayoutVars>
          <dgm:bulletEnabled val="1"/>
        </dgm:presLayoutVars>
      </dgm:prSet>
      <dgm:spPr/>
      <dgm:t>
        <a:bodyPr/>
        <a:lstStyle/>
        <a:p>
          <a:endParaRPr lang="en-US"/>
        </a:p>
      </dgm:t>
    </dgm:pt>
    <dgm:pt modelId="{D4F36B3A-5542-4937-BCAB-ABAF7FCE40BC}" type="pres">
      <dgm:prSet presAssocID="{7E93EB83-D0A6-4568-BEDF-CA5B0F35B889}" presName="sp" presStyleCnt="0"/>
      <dgm:spPr/>
    </dgm:pt>
    <dgm:pt modelId="{F39624E1-6C25-4975-9DAC-53EF4F8AA629}" type="pres">
      <dgm:prSet presAssocID="{34815BB4-1718-4380-B2D8-52CBD8C744C9}" presName="composite" presStyleCnt="0"/>
      <dgm:spPr/>
    </dgm:pt>
    <dgm:pt modelId="{F9B50929-351E-4AFB-89F9-5C2A31730F56}" type="pres">
      <dgm:prSet presAssocID="{34815BB4-1718-4380-B2D8-52CBD8C744C9}" presName="parentText" presStyleLbl="alignNode1" presStyleIdx="7" presStyleCnt="8">
        <dgm:presLayoutVars>
          <dgm:chMax val="1"/>
          <dgm:bulletEnabled val="1"/>
        </dgm:presLayoutVars>
      </dgm:prSet>
      <dgm:spPr/>
      <dgm:t>
        <a:bodyPr/>
        <a:lstStyle/>
        <a:p>
          <a:endParaRPr lang="en-US"/>
        </a:p>
      </dgm:t>
    </dgm:pt>
    <dgm:pt modelId="{6688F5FD-0BCB-489E-92B8-A21E58317251}" type="pres">
      <dgm:prSet presAssocID="{34815BB4-1718-4380-B2D8-52CBD8C744C9}" presName="descendantText" presStyleLbl="alignAcc1" presStyleIdx="7" presStyleCnt="8">
        <dgm:presLayoutVars>
          <dgm:bulletEnabled val="1"/>
        </dgm:presLayoutVars>
      </dgm:prSet>
      <dgm:spPr/>
      <dgm:t>
        <a:bodyPr/>
        <a:lstStyle/>
        <a:p>
          <a:endParaRPr lang="en-US"/>
        </a:p>
      </dgm:t>
    </dgm:pt>
  </dgm:ptLst>
  <dgm:cxnLst>
    <dgm:cxn modelId="{77D52631-D856-4C5F-80A4-4A5D35A36A66}" srcId="{46BA743C-7DF8-48B5-822E-527E7E1D1B40}" destId="{4ACFA5E5-75C4-4797-AFC9-0E0ED26D747F}" srcOrd="1" destOrd="0" parTransId="{B5258380-80E7-485F-882F-82DA8951A328}" sibTransId="{A1769191-4360-4754-B83C-450D8EF3F32C}"/>
    <dgm:cxn modelId="{20E0347D-B7EA-458B-A40E-6D94A2037E34}" srcId="{7FFF0BF9-E84B-49D7-87DF-CFFCED52DB7E}" destId="{227CB006-BA11-40C7-B654-E161BD78B067}" srcOrd="0" destOrd="0" parTransId="{E508AD3C-7788-4F30-9049-80A2719B3E6F}" sibTransId="{C04D11EE-EB0E-4777-A1C2-4A2BF5C31967}"/>
    <dgm:cxn modelId="{E01594F9-6925-436D-8E6E-4CC0CE3E2D35}" srcId="{46BA743C-7DF8-48B5-822E-527E7E1D1B40}" destId="{6DE3529D-9C2F-4AD4-ABCA-500B7DC77052}" srcOrd="6" destOrd="0" parTransId="{84339609-D0EC-495E-9E6F-FE7B1EA32AF1}" sibTransId="{7E93EB83-D0A6-4568-BEDF-CA5B0F35B889}"/>
    <dgm:cxn modelId="{8BE2B25C-94E1-4D0A-BC4E-698451A7BB16}" type="presOf" srcId="{283A7526-9AF3-4F9F-A50C-04A3EED7C9E7}" destId="{C487576C-5FEB-4BD4-9DF4-2EC2EA267C68}" srcOrd="0" destOrd="0" presId="urn:microsoft.com/office/officeart/2005/8/layout/chevron2"/>
    <dgm:cxn modelId="{69055FEE-CA40-4A2A-9EB1-0CD12C9E17AF}" srcId="{C8AD756C-C70E-462B-9AA3-BCE57C3E9A46}" destId="{1F42E21D-1309-44D4-A5A9-4D53F6991551}" srcOrd="0" destOrd="0" parTransId="{12D27B87-523B-4956-A866-1360FDD4EADA}" sibTransId="{614993ED-8056-49AF-BFD6-3C5EB58829BF}"/>
    <dgm:cxn modelId="{0B4A3BD6-B024-4787-AB6E-F2BE58748393}" srcId="{CFF10B85-4057-43D9-8C02-53A135C50E38}" destId="{283A7526-9AF3-4F9F-A50C-04A3EED7C9E7}" srcOrd="0" destOrd="0" parTransId="{8D5B8183-9A97-4940-AC26-6BECD107C045}" sibTransId="{D32D6A55-5423-4A9E-9227-A94BB0AB74B3}"/>
    <dgm:cxn modelId="{E4BA9B65-5053-43A7-B6BE-EECEF8D7730C}" type="presOf" srcId="{46BA743C-7DF8-48B5-822E-527E7E1D1B40}" destId="{B97EB317-2473-4DCD-80E7-50B7A89B2F96}" srcOrd="0" destOrd="0" presId="urn:microsoft.com/office/officeart/2005/8/layout/chevron2"/>
    <dgm:cxn modelId="{DB94B81E-1BCF-48CD-B9A0-3E8959B9C025}" type="presOf" srcId="{34815BB4-1718-4380-B2D8-52CBD8C744C9}" destId="{F9B50929-351E-4AFB-89F9-5C2A31730F56}" srcOrd="0" destOrd="0" presId="urn:microsoft.com/office/officeart/2005/8/layout/chevron2"/>
    <dgm:cxn modelId="{D96D9094-4F50-4AD5-979D-366C7975CDFF}" type="presOf" srcId="{F9C9DB4A-F792-4895-84DD-723841ED8BF5}" destId="{6688F5FD-0BCB-489E-92B8-A21E58317251}" srcOrd="0" destOrd="0" presId="urn:microsoft.com/office/officeart/2005/8/layout/chevron2"/>
    <dgm:cxn modelId="{BF36C637-26E8-4020-ACCE-19A443613D33}" type="presOf" srcId="{C8AD756C-C70E-462B-9AA3-BCE57C3E9A46}" destId="{D2A0677C-B1FF-4D0E-BAB0-4D937AC4C8AD}" srcOrd="0" destOrd="0" presId="urn:microsoft.com/office/officeart/2005/8/layout/chevron2"/>
    <dgm:cxn modelId="{024B3B85-DF2B-4530-BA4F-2249945E4E79}" srcId="{34815BB4-1718-4380-B2D8-52CBD8C744C9}" destId="{F9C9DB4A-F792-4895-84DD-723841ED8BF5}" srcOrd="0" destOrd="0" parTransId="{6EB72560-BA25-46BC-9837-CC2B71FD55F9}" sibTransId="{CF72A379-C1C7-46BE-81A6-DABAA4A854B1}"/>
    <dgm:cxn modelId="{BE6CE87E-07FB-46DA-9DC1-4F5FF906BE9E}" srcId="{6DE3529D-9C2F-4AD4-ABCA-500B7DC77052}" destId="{714D354F-D92A-4E96-9B5D-2D1ECE6B79E3}" srcOrd="0" destOrd="0" parTransId="{567689A2-23B4-4452-9F71-5873D7EE0D50}" sibTransId="{0468C258-9279-4C26-AA07-5F62CF6A9B3C}"/>
    <dgm:cxn modelId="{D0B8F56E-0AB3-4431-8B31-90A25F4F7BC9}" srcId="{46BA743C-7DF8-48B5-822E-527E7E1D1B40}" destId="{34815BB4-1718-4380-B2D8-52CBD8C744C9}" srcOrd="7" destOrd="0" parTransId="{D2110A9F-EF73-4031-A116-14390DFA6A3C}" sibTransId="{2B70721C-23A8-44FB-B75F-B264DDBBC737}"/>
    <dgm:cxn modelId="{4AB659B7-676A-4482-A054-25D48CB384A4}" type="presOf" srcId="{CFF10B85-4057-43D9-8C02-53A135C50E38}" destId="{B8A83EC6-6956-48D4-B93C-EDC133FD6A25}" srcOrd="0" destOrd="0" presId="urn:microsoft.com/office/officeart/2005/8/layout/chevron2"/>
    <dgm:cxn modelId="{127D4AD0-C3BF-4E0D-A53E-318B613CF3A7}" type="presOf" srcId="{227CB006-BA11-40C7-B654-E161BD78B067}" destId="{002F61A5-0D3C-4FBA-A6B9-58EA76B9D6BE}" srcOrd="0" destOrd="0" presId="urn:microsoft.com/office/officeart/2005/8/layout/chevron2"/>
    <dgm:cxn modelId="{5A85EE71-BF13-4470-A10F-ACCF3D073388}" type="presOf" srcId="{2ACE588D-EA70-4364-8307-2C2E7A0C20FD}" destId="{A447DAC0-ECA3-4ED8-9058-1CF6DC3045AE}" srcOrd="0" destOrd="0" presId="urn:microsoft.com/office/officeart/2005/8/layout/chevron2"/>
    <dgm:cxn modelId="{12A81196-7B2E-4E55-A682-0C57C02CC506}" srcId="{4ACFA5E5-75C4-4797-AFC9-0E0ED26D747F}" destId="{2ACE588D-EA70-4364-8307-2C2E7A0C20FD}" srcOrd="0" destOrd="0" parTransId="{1B52B768-E22A-4CFC-B0BF-1FF2F7BA32CE}" sibTransId="{C20908D5-D2F5-4393-979C-F034520AA27B}"/>
    <dgm:cxn modelId="{DB8E5F2D-D4F3-4D3B-A58E-6804DF72F483}" type="presOf" srcId="{4ACFA5E5-75C4-4797-AFC9-0E0ED26D747F}" destId="{20C327AA-6EAB-40F8-B5A9-3824D8F3C0F2}" srcOrd="0" destOrd="0" presId="urn:microsoft.com/office/officeart/2005/8/layout/chevron2"/>
    <dgm:cxn modelId="{E6841DF6-3783-40B1-84BC-96E7B300BE3F}" type="presOf" srcId="{5B33CDE8-17D9-406A-ADA0-BE5AA000CBB8}" destId="{CE6172C3-16D9-4D37-A950-121178F1AC2A}" srcOrd="0" destOrd="0" presId="urn:microsoft.com/office/officeart/2005/8/layout/chevron2"/>
    <dgm:cxn modelId="{67BD278C-1531-4F48-9931-6584141E80F2}" type="presOf" srcId="{714D354F-D92A-4E96-9B5D-2D1ECE6B79E3}" destId="{34F646D8-02DD-4CF5-8744-0593178FDE1D}" srcOrd="0" destOrd="0" presId="urn:microsoft.com/office/officeart/2005/8/layout/chevron2"/>
    <dgm:cxn modelId="{949A521F-91AE-4CA6-BE9C-B398253BF4EA}" type="presOf" srcId="{62E3A7F4-1070-4127-9E44-20E58509EC45}" destId="{323CD1DC-49A9-4E41-969E-6D2F12598F5F}" srcOrd="0" destOrd="0" presId="urn:microsoft.com/office/officeart/2005/8/layout/chevron2"/>
    <dgm:cxn modelId="{C448D734-9CC4-41F3-A8EE-45DCCAF13BAC}" type="presOf" srcId="{1F42E21D-1309-44D4-A5A9-4D53F6991551}" destId="{C09BE247-24E6-41F8-BD35-94927E3EFEF0}" srcOrd="0" destOrd="0" presId="urn:microsoft.com/office/officeart/2005/8/layout/chevron2"/>
    <dgm:cxn modelId="{0D50860D-79BC-4214-87A2-160F2A30AF6D}" srcId="{46BA743C-7DF8-48B5-822E-527E7E1D1B40}" destId="{CFF10B85-4057-43D9-8C02-53A135C50E38}" srcOrd="2" destOrd="0" parTransId="{2B4AFF55-AFDB-455A-9D18-A0372395B66E}" sibTransId="{B0F96C74-E8C2-40FF-AFE6-A4DD7356BB17}"/>
    <dgm:cxn modelId="{2D00A54F-3B50-4B81-8582-16424158BC7D}" srcId="{62E3A7F4-1070-4127-9E44-20E58509EC45}" destId="{5B33CDE8-17D9-406A-ADA0-BE5AA000CBB8}" srcOrd="0" destOrd="0" parTransId="{53028A73-B59F-4A2C-BE51-B8724A578CED}" sibTransId="{44665726-89FE-44B5-8E00-EA6CE75C9FD3}"/>
    <dgm:cxn modelId="{E27A04B8-CBBC-4830-9993-2A485B68B80F}" srcId="{46BA743C-7DF8-48B5-822E-527E7E1D1B40}" destId="{2109B953-4E28-450D-B68D-BC64102362ED}" srcOrd="5" destOrd="0" parTransId="{9FC4AE15-B2E8-4A4E-BD7E-9DEFFECFD0D2}" sibTransId="{EC477FFD-B4A5-4909-B9A3-CB6C3EF80D0C}"/>
    <dgm:cxn modelId="{AEB34B7C-9BF1-45B2-B4B9-9AEA506EE88E}" srcId="{2109B953-4E28-450D-B68D-BC64102362ED}" destId="{649A399F-0AE4-4602-AF99-83CAFDA63928}" srcOrd="0" destOrd="0" parTransId="{31BBE68E-B3DC-4136-9770-27A00E6B080A}" sibTransId="{3DB3883F-B22A-4C77-8266-A045BCE1F0F0}"/>
    <dgm:cxn modelId="{688A0795-66D6-4434-8683-BF25ADCDFE36}" type="presOf" srcId="{7FFF0BF9-E84B-49D7-87DF-CFFCED52DB7E}" destId="{B02F16C6-4EA1-4A31-B183-7E7D97642127}" srcOrd="0" destOrd="0" presId="urn:microsoft.com/office/officeart/2005/8/layout/chevron2"/>
    <dgm:cxn modelId="{00761174-E4B9-4CC3-A2DE-5AF755B88009}" srcId="{46BA743C-7DF8-48B5-822E-527E7E1D1B40}" destId="{C8AD756C-C70E-462B-9AA3-BCE57C3E9A46}" srcOrd="4" destOrd="0" parTransId="{E4607245-0E44-4169-A8DA-99BC671D9F43}" sibTransId="{960EB163-D733-4265-A646-C3C4299A1AEA}"/>
    <dgm:cxn modelId="{4A173D10-98D9-4F62-9F91-DF739777CAF1}" srcId="{46BA743C-7DF8-48B5-822E-527E7E1D1B40}" destId="{62E3A7F4-1070-4127-9E44-20E58509EC45}" srcOrd="3" destOrd="0" parTransId="{715E2BFC-B8BA-4115-881A-E2670CC81A36}" sibTransId="{4494D9B5-CB4A-48A4-A674-8897A9EAAC47}"/>
    <dgm:cxn modelId="{B9BE7CD0-CFE6-4D03-8C80-0B914FF4BCCD}" type="presOf" srcId="{649A399F-0AE4-4602-AF99-83CAFDA63928}" destId="{DB8F81B5-3AEA-4610-A22F-E987B36CB035}" srcOrd="0" destOrd="0" presId="urn:microsoft.com/office/officeart/2005/8/layout/chevron2"/>
    <dgm:cxn modelId="{1574BB31-4859-4489-AE86-1CF8DE6E9F23}" type="presOf" srcId="{2109B953-4E28-450D-B68D-BC64102362ED}" destId="{29B157DD-5ABF-44C7-84DB-D063ACF93A43}" srcOrd="0" destOrd="0" presId="urn:microsoft.com/office/officeart/2005/8/layout/chevron2"/>
    <dgm:cxn modelId="{B7FCB47C-85BA-4590-A39A-A036C8F86CCA}" srcId="{46BA743C-7DF8-48B5-822E-527E7E1D1B40}" destId="{7FFF0BF9-E84B-49D7-87DF-CFFCED52DB7E}" srcOrd="0" destOrd="0" parTransId="{432A8833-EBFC-4AAC-96FA-0B6B3F9DDAB3}" sibTransId="{D6B7B547-FB10-467D-932E-2A70B4C3666F}"/>
    <dgm:cxn modelId="{1FE491D8-4B78-4CB3-A268-26DF5DED917A}" type="presOf" srcId="{6DE3529D-9C2F-4AD4-ABCA-500B7DC77052}" destId="{203499EA-A847-4BF6-ABC2-1453F9CF1A58}" srcOrd="0" destOrd="0" presId="urn:microsoft.com/office/officeart/2005/8/layout/chevron2"/>
    <dgm:cxn modelId="{A5CB8FFF-AA0C-4DED-8862-A839E5B7F09B}" type="presParOf" srcId="{B97EB317-2473-4DCD-80E7-50B7A89B2F96}" destId="{1BFCB26E-9F4F-4BD9-BB8F-DA511E7A1292}" srcOrd="0" destOrd="0" presId="urn:microsoft.com/office/officeart/2005/8/layout/chevron2"/>
    <dgm:cxn modelId="{56A1F123-423B-4C8C-8282-3B53AA4256AC}" type="presParOf" srcId="{1BFCB26E-9F4F-4BD9-BB8F-DA511E7A1292}" destId="{B02F16C6-4EA1-4A31-B183-7E7D97642127}" srcOrd="0" destOrd="0" presId="urn:microsoft.com/office/officeart/2005/8/layout/chevron2"/>
    <dgm:cxn modelId="{173F0E9B-9323-44DB-A316-4FDB9DCCAEEF}" type="presParOf" srcId="{1BFCB26E-9F4F-4BD9-BB8F-DA511E7A1292}" destId="{002F61A5-0D3C-4FBA-A6B9-58EA76B9D6BE}" srcOrd="1" destOrd="0" presId="urn:microsoft.com/office/officeart/2005/8/layout/chevron2"/>
    <dgm:cxn modelId="{8CAF4828-3AEB-466C-86B9-C02911C3DC57}" type="presParOf" srcId="{B97EB317-2473-4DCD-80E7-50B7A89B2F96}" destId="{0B63C71A-38A7-4761-A1C8-15AFE2CBDBAC}" srcOrd="1" destOrd="0" presId="urn:microsoft.com/office/officeart/2005/8/layout/chevron2"/>
    <dgm:cxn modelId="{2AB10763-8C18-4697-95D0-B643E0A7B038}" type="presParOf" srcId="{B97EB317-2473-4DCD-80E7-50B7A89B2F96}" destId="{AE6B24AE-3A13-44E7-A114-E210D6A2FF42}" srcOrd="2" destOrd="0" presId="urn:microsoft.com/office/officeart/2005/8/layout/chevron2"/>
    <dgm:cxn modelId="{9C7BFA1F-8727-4849-B274-7C2F8C1F103B}" type="presParOf" srcId="{AE6B24AE-3A13-44E7-A114-E210D6A2FF42}" destId="{20C327AA-6EAB-40F8-B5A9-3824D8F3C0F2}" srcOrd="0" destOrd="0" presId="urn:microsoft.com/office/officeart/2005/8/layout/chevron2"/>
    <dgm:cxn modelId="{16518D51-F4D4-48B1-9951-9E39B609B5B5}" type="presParOf" srcId="{AE6B24AE-3A13-44E7-A114-E210D6A2FF42}" destId="{A447DAC0-ECA3-4ED8-9058-1CF6DC3045AE}" srcOrd="1" destOrd="0" presId="urn:microsoft.com/office/officeart/2005/8/layout/chevron2"/>
    <dgm:cxn modelId="{62C6C430-5A34-4005-852E-3696AFADB28A}" type="presParOf" srcId="{B97EB317-2473-4DCD-80E7-50B7A89B2F96}" destId="{F3780291-B5AA-4EAB-829A-815053475D72}" srcOrd="3" destOrd="0" presId="urn:microsoft.com/office/officeart/2005/8/layout/chevron2"/>
    <dgm:cxn modelId="{E579D29B-F48E-41B6-8B2A-5F3D5AB3FE62}" type="presParOf" srcId="{B97EB317-2473-4DCD-80E7-50B7A89B2F96}" destId="{81211C0A-7DFE-48C6-9177-900350FB8CCA}" srcOrd="4" destOrd="0" presId="urn:microsoft.com/office/officeart/2005/8/layout/chevron2"/>
    <dgm:cxn modelId="{5CA0E65B-6C2C-4BF6-826C-0A9E29742798}" type="presParOf" srcId="{81211C0A-7DFE-48C6-9177-900350FB8CCA}" destId="{B8A83EC6-6956-48D4-B93C-EDC133FD6A25}" srcOrd="0" destOrd="0" presId="urn:microsoft.com/office/officeart/2005/8/layout/chevron2"/>
    <dgm:cxn modelId="{D1BB7D5E-B708-4C3A-9488-A289DFBB3EF5}" type="presParOf" srcId="{81211C0A-7DFE-48C6-9177-900350FB8CCA}" destId="{C487576C-5FEB-4BD4-9DF4-2EC2EA267C68}" srcOrd="1" destOrd="0" presId="urn:microsoft.com/office/officeart/2005/8/layout/chevron2"/>
    <dgm:cxn modelId="{C0F176B8-C22C-4C5C-85AA-A5902AB65681}" type="presParOf" srcId="{B97EB317-2473-4DCD-80E7-50B7A89B2F96}" destId="{503B8246-8380-4F3D-81F0-9878285504E5}" srcOrd="5" destOrd="0" presId="urn:microsoft.com/office/officeart/2005/8/layout/chevron2"/>
    <dgm:cxn modelId="{01B94395-00CB-4C8C-B933-D6087A282E74}" type="presParOf" srcId="{B97EB317-2473-4DCD-80E7-50B7A89B2F96}" destId="{CFDA0F2A-E23E-4E94-AF42-A519F482FF05}" srcOrd="6" destOrd="0" presId="urn:microsoft.com/office/officeart/2005/8/layout/chevron2"/>
    <dgm:cxn modelId="{D8689646-53F8-4F25-9187-6439EDCC7B63}" type="presParOf" srcId="{CFDA0F2A-E23E-4E94-AF42-A519F482FF05}" destId="{323CD1DC-49A9-4E41-969E-6D2F12598F5F}" srcOrd="0" destOrd="0" presId="urn:microsoft.com/office/officeart/2005/8/layout/chevron2"/>
    <dgm:cxn modelId="{EC6CBDED-8ABF-4A4A-80B9-BC7A2D82E041}" type="presParOf" srcId="{CFDA0F2A-E23E-4E94-AF42-A519F482FF05}" destId="{CE6172C3-16D9-4D37-A950-121178F1AC2A}" srcOrd="1" destOrd="0" presId="urn:microsoft.com/office/officeart/2005/8/layout/chevron2"/>
    <dgm:cxn modelId="{D338B1F3-E3F2-409B-8450-46EE88B6F6CE}" type="presParOf" srcId="{B97EB317-2473-4DCD-80E7-50B7A89B2F96}" destId="{1A661C22-8231-448D-934D-74F3CDB043FB}" srcOrd="7" destOrd="0" presId="urn:microsoft.com/office/officeart/2005/8/layout/chevron2"/>
    <dgm:cxn modelId="{3DA4BAD4-3556-4E3A-A4AA-42C612E20B3C}" type="presParOf" srcId="{B97EB317-2473-4DCD-80E7-50B7A89B2F96}" destId="{96326318-A1FA-4EA1-B1DF-21C339016A9B}" srcOrd="8" destOrd="0" presId="urn:microsoft.com/office/officeart/2005/8/layout/chevron2"/>
    <dgm:cxn modelId="{40F56FA0-68CC-409F-9867-E0E13677A098}" type="presParOf" srcId="{96326318-A1FA-4EA1-B1DF-21C339016A9B}" destId="{D2A0677C-B1FF-4D0E-BAB0-4D937AC4C8AD}" srcOrd="0" destOrd="0" presId="urn:microsoft.com/office/officeart/2005/8/layout/chevron2"/>
    <dgm:cxn modelId="{5A4EC64C-198F-400A-BEA7-6EA906077CE4}" type="presParOf" srcId="{96326318-A1FA-4EA1-B1DF-21C339016A9B}" destId="{C09BE247-24E6-41F8-BD35-94927E3EFEF0}" srcOrd="1" destOrd="0" presId="urn:microsoft.com/office/officeart/2005/8/layout/chevron2"/>
    <dgm:cxn modelId="{0658FE03-0533-4613-914B-22129D0ADB97}" type="presParOf" srcId="{B97EB317-2473-4DCD-80E7-50B7A89B2F96}" destId="{93E38A3B-8B0A-40A0-A2CC-43C1CB138539}" srcOrd="9" destOrd="0" presId="urn:microsoft.com/office/officeart/2005/8/layout/chevron2"/>
    <dgm:cxn modelId="{4873BA5B-4746-4B2D-8A4C-7EC5C6316AB9}" type="presParOf" srcId="{B97EB317-2473-4DCD-80E7-50B7A89B2F96}" destId="{E06DA044-09B0-4D5F-BB61-0851A690E362}" srcOrd="10" destOrd="0" presId="urn:microsoft.com/office/officeart/2005/8/layout/chevron2"/>
    <dgm:cxn modelId="{47B157D6-A86F-4547-9F68-8F18CFCAB71D}" type="presParOf" srcId="{E06DA044-09B0-4D5F-BB61-0851A690E362}" destId="{29B157DD-5ABF-44C7-84DB-D063ACF93A43}" srcOrd="0" destOrd="0" presId="urn:microsoft.com/office/officeart/2005/8/layout/chevron2"/>
    <dgm:cxn modelId="{F043E42E-04F6-40DE-A48C-4D2C062A4D4A}" type="presParOf" srcId="{E06DA044-09B0-4D5F-BB61-0851A690E362}" destId="{DB8F81B5-3AEA-4610-A22F-E987B36CB035}" srcOrd="1" destOrd="0" presId="urn:microsoft.com/office/officeart/2005/8/layout/chevron2"/>
    <dgm:cxn modelId="{AA33D7E1-8802-45C0-BC84-868DE154199D}" type="presParOf" srcId="{B97EB317-2473-4DCD-80E7-50B7A89B2F96}" destId="{5270AD1B-D8C7-409C-9D80-FF6C6D980846}" srcOrd="11" destOrd="0" presId="urn:microsoft.com/office/officeart/2005/8/layout/chevron2"/>
    <dgm:cxn modelId="{98313546-2EB8-49D0-AC20-85DEEE0D0BFA}" type="presParOf" srcId="{B97EB317-2473-4DCD-80E7-50B7A89B2F96}" destId="{A226E139-59B4-481E-B779-7A04843D3B54}" srcOrd="12" destOrd="0" presId="urn:microsoft.com/office/officeart/2005/8/layout/chevron2"/>
    <dgm:cxn modelId="{B88F9AE4-CF95-45F0-B6D3-B721E4CF8CA5}" type="presParOf" srcId="{A226E139-59B4-481E-B779-7A04843D3B54}" destId="{203499EA-A847-4BF6-ABC2-1453F9CF1A58}" srcOrd="0" destOrd="0" presId="urn:microsoft.com/office/officeart/2005/8/layout/chevron2"/>
    <dgm:cxn modelId="{0AF36F74-EFA7-4BEF-84AC-F758F00F0208}" type="presParOf" srcId="{A226E139-59B4-481E-B779-7A04843D3B54}" destId="{34F646D8-02DD-4CF5-8744-0593178FDE1D}" srcOrd="1" destOrd="0" presId="urn:microsoft.com/office/officeart/2005/8/layout/chevron2"/>
    <dgm:cxn modelId="{08A456F9-BFAD-461C-AAAF-86A5F06D8F6F}" type="presParOf" srcId="{B97EB317-2473-4DCD-80E7-50B7A89B2F96}" destId="{D4F36B3A-5542-4937-BCAB-ABAF7FCE40BC}" srcOrd="13" destOrd="0" presId="urn:microsoft.com/office/officeart/2005/8/layout/chevron2"/>
    <dgm:cxn modelId="{61B11D3B-F52C-4669-88E6-44893372CC38}" type="presParOf" srcId="{B97EB317-2473-4DCD-80E7-50B7A89B2F96}" destId="{F39624E1-6C25-4975-9DAC-53EF4F8AA629}" srcOrd="14" destOrd="0" presId="urn:microsoft.com/office/officeart/2005/8/layout/chevron2"/>
    <dgm:cxn modelId="{B3BCC7CF-359F-462D-897E-49D84709C279}" type="presParOf" srcId="{F39624E1-6C25-4975-9DAC-53EF4F8AA629}" destId="{F9B50929-351E-4AFB-89F9-5C2A31730F56}" srcOrd="0" destOrd="0" presId="urn:microsoft.com/office/officeart/2005/8/layout/chevron2"/>
    <dgm:cxn modelId="{9E6EAFEC-7815-42C9-A3CE-F0D154E0F46B}" type="presParOf" srcId="{F39624E1-6C25-4975-9DAC-53EF4F8AA629}" destId="{6688F5FD-0BCB-489E-92B8-A21E583172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BA743C-7DF8-48B5-822E-527E7E1D1B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FFF0BF9-E84B-49D7-87DF-CFFCED52DB7E}">
      <dgm:prSet phldrT="[Text]" custT="1"/>
      <dgm:spPr/>
      <dgm:t>
        <a:bodyPr/>
        <a:lstStyle/>
        <a:p>
          <a:r>
            <a:rPr lang="en-US" sz="1600" dirty="0"/>
            <a:t>1</a:t>
          </a:r>
        </a:p>
      </dgm:t>
    </dgm:pt>
    <dgm:pt modelId="{432A8833-EBFC-4AAC-96FA-0B6B3F9DDAB3}" type="parTrans" cxnId="{B7FCB47C-85BA-4590-A39A-A036C8F86CCA}">
      <dgm:prSet/>
      <dgm:spPr/>
      <dgm:t>
        <a:bodyPr/>
        <a:lstStyle/>
        <a:p>
          <a:endParaRPr lang="en-US"/>
        </a:p>
      </dgm:t>
    </dgm:pt>
    <dgm:pt modelId="{D6B7B547-FB10-467D-932E-2A70B4C3666F}" type="sibTrans" cxnId="{B7FCB47C-85BA-4590-A39A-A036C8F86CCA}">
      <dgm:prSet/>
      <dgm:spPr/>
      <dgm:t>
        <a:bodyPr/>
        <a:lstStyle/>
        <a:p>
          <a:endParaRPr lang="en-US"/>
        </a:p>
      </dgm:t>
    </dgm:pt>
    <dgm:pt modelId="{227CB006-BA11-40C7-B654-E161BD78B067}">
      <dgm:prSet phldrT="[Text]" custT="1"/>
      <dgm:spPr/>
      <dgm:t>
        <a:bodyPr/>
        <a:lstStyle/>
        <a:p>
          <a:r>
            <a:rPr lang="en-US" sz="1600" dirty="0"/>
            <a:t>Set Working directory</a:t>
          </a:r>
        </a:p>
      </dgm:t>
    </dgm:pt>
    <dgm:pt modelId="{E508AD3C-7788-4F30-9049-80A2719B3E6F}" type="parTrans" cxnId="{20E0347D-B7EA-458B-A40E-6D94A2037E34}">
      <dgm:prSet/>
      <dgm:spPr/>
      <dgm:t>
        <a:bodyPr/>
        <a:lstStyle/>
        <a:p>
          <a:endParaRPr lang="en-US"/>
        </a:p>
      </dgm:t>
    </dgm:pt>
    <dgm:pt modelId="{C04D11EE-EB0E-4777-A1C2-4A2BF5C31967}" type="sibTrans" cxnId="{20E0347D-B7EA-458B-A40E-6D94A2037E34}">
      <dgm:prSet/>
      <dgm:spPr/>
      <dgm:t>
        <a:bodyPr/>
        <a:lstStyle/>
        <a:p>
          <a:endParaRPr lang="en-US"/>
        </a:p>
      </dgm:t>
    </dgm:pt>
    <dgm:pt modelId="{7F834E19-DC4D-4EBA-88DA-FB71E8401B1B}">
      <dgm:prSet custT="1"/>
      <dgm:spPr/>
      <dgm:t>
        <a:bodyPr/>
        <a:lstStyle/>
        <a:p>
          <a:r>
            <a:rPr lang="en-US" sz="1600" dirty="0"/>
            <a:t>Use random number generators to create data for the OLS Model</a:t>
          </a:r>
        </a:p>
      </dgm:t>
    </dgm:pt>
    <dgm:pt modelId="{73730DF0-80B5-4FCA-A6AD-317336D1F89A}" type="parTrans" cxnId="{F6F97983-0F02-4FBE-9FDE-A0384BD77284}">
      <dgm:prSet/>
      <dgm:spPr/>
      <dgm:t>
        <a:bodyPr/>
        <a:lstStyle/>
        <a:p>
          <a:endParaRPr lang="en-US"/>
        </a:p>
      </dgm:t>
    </dgm:pt>
    <dgm:pt modelId="{B8527F78-CB47-4006-9890-7D08B0B0D4A9}" type="sibTrans" cxnId="{F6F97983-0F02-4FBE-9FDE-A0384BD77284}">
      <dgm:prSet/>
      <dgm:spPr/>
      <dgm:t>
        <a:bodyPr/>
        <a:lstStyle/>
        <a:p>
          <a:endParaRPr lang="en-US"/>
        </a:p>
      </dgm:t>
    </dgm:pt>
    <dgm:pt modelId="{84B79D81-D7DB-403E-997C-9D181638D4F9}">
      <dgm:prSet custT="1"/>
      <dgm:spPr/>
      <dgm:t>
        <a:bodyPr/>
        <a:lstStyle/>
        <a:p>
          <a:r>
            <a:rPr lang="en-US" sz="1600" dirty="0"/>
            <a:t>Generate the OLS model using R function “lm”</a:t>
          </a:r>
        </a:p>
      </dgm:t>
    </dgm:pt>
    <dgm:pt modelId="{E59735C8-180A-4F2F-8E5D-51B353453ACC}" type="parTrans" cxnId="{9A65BC5F-75CD-4DA1-B158-5F7842B38619}">
      <dgm:prSet/>
      <dgm:spPr/>
      <dgm:t>
        <a:bodyPr/>
        <a:lstStyle/>
        <a:p>
          <a:endParaRPr lang="en-US"/>
        </a:p>
      </dgm:t>
    </dgm:pt>
    <dgm:pt modelId="{7FFB155F-774B-4E0E-A3CA-2EF64D81BF54}" type="sibTrans" cxnId="{9A65BC5F-75CD-4DA1-B158-5F7842B38619}">
      <dgm:prSet/>
      <dgm:spPr/>
      <dgm:t>
        <a:bodyPr/>
        <a:lstStyle/>
        <a:p>
          <a:endParaRPr lang="en-US"/>
        </a:p>
      </dgm:t>
    </dgm:pt>
    <dgm:pt modelId="{CD066F70-AD5E-4843-AC48-87C2F28A568C}">
      <dgm:prSet custT="1"/>
      <dgm:spPr/>
      <dgm:t>
        <a:bodyPr/>
        <a:lstStyle/>
        <a:p>
          <a:r>
            <a:rPr lang="en-US" sz="1600" dirty="0"/>
            <a:t>Print and visualize the results and review the plots generated</a:t>
          </a:r>
        </a:p>
      </dgm:t>
    </dgm:pt>
    <dgm:pt modelId="{6FC65FA6-E827-457B-B1B8-AC68FD0508B0}" type="parTrans" cxnId="{076C9523-FB17-4222-832E-B76054672112}">
      <dgm:prSet/>
      <dgm:spPr/>
      <dgm:t>
        <a:bodyPr/>
        <a:lstStyle/>
        <a:p>
          <a:endParaRPr lang="en-US"/>
        </a:p>
      </dgm:t>
    </dgm:pt>
    <dgm:pt modelId="{695C1149-CC91-4950-A779-41001459FCD8}" type="sibTrans" cxnId="{076C9523-FB17-4222-832E-B76054672112}">
      <dgm:prSet/>
      <dgm:spPr/>
      <dgm:t>
        <a:bodyPr/>
        <a:lstStyle/>
        <a:p>
          <a:endParaRPr lang="en-US"/>
        </a:p>
      </dgm:t>
    </dgm:pt>
    <dgm:pt modelId="{FC43EB43-18BF-40BC-A732-4135094B117F}">
      <dgm:prSet custT="1"/>
      <dgm:spPr/>
      <dgm:t>
        <a:bodyPr/>
        <a:lstStyle/>
        <a:p>
          <a:r>
            <a:rPr lang="en-US" sz="1600" dirty="0"/>
            <a:t>Generate Summary Outputs</a:t>
          </a:r>
        </a:p>
      </dgm:t>
    </dgm:pt>
    <dgm:pt modelId="{754FBE7A-E045-4191-B323-A0768846A096}" type="parTrans" cxnId="{E0F8C3B9-9D64-44DE-A442-57260A9949C6}">
      <dgm:prSet/>
      <dgm:spPr/>
      <dgm:t>
        <a:bodyPr/>
        <a:lstStyle/>
        <a:p>
          <a:endParaRPr lang="en-US"/>
        </a:p>
      </dgm:t>
    </dgm:pt>
    <dgm:pt modelId="{09CFCEBF-0512-44AF-BD72-B0C6BB12ABBC}" type="sibTrans" cxnId="{E0F8C3B9-9D64-44DE-A442-57260A9949C6}">
      <dgm:prSet/>
      <dgm:spPr/>
      <dgm:t>
        <a:bodyPr/>
        <a:lstStyle/>
        <a:p>
          <a:endParaRPr lang="en-US"/>
        </a:p>
      </dgm:t>
    </dgm:pt>
    <dgm:pt modelId="{DE63BF40-8680-4913-BFA2-9E0F205E01F1}">
      <dgm:prSet custT="1"/>
      <dgm:spPr/>
      <dgm:t>
        <a:bodyPr/>
        <a:lstStyle/>
        <a:p>
          <a:r>
            <a:rPr lang="en-US" sz="1600" dirty="0"/>
            <a:t>Introduce a slight non-linearity and test the model</a:t>
          </a:r>
        </a:p>
      </dgm:t>
    </dgm:pt>
    <dgm:pt modelId="{99CD29B7-E7C6-48AA-8EB8-795BBED8E143}" type="parTrans" cxnId="{1355AAAA-32BF-488F-8D54-1592D824EF11}">
      <dgm:prSet/>
      <dgm:spPr/>
      <dgm:t>
        <a:bodyPr/>
        <a:lstStyle/>
        <a:p>
          <a:endParaRPr lang="en-US"/>
        </a:p>
      </dgm:t>
    </dgm:pt>
    <dgm:pt modelId="{6074BEDC-EE88-4CC9-9EFD-0FCC97D46A47}" type="sibTrans" cxnId="{1355AAAA-32BF-488F-8D54-1592D824EF11}">
      <dgm:prSet/>
      <dgm:spPr/>
      <dgm:t>
        <a:bodyPr/>
        <a:lstStyle/>
        <a:p>
          <a:endParaRPr lang="en-US"/>
        </a:p>
      </dgm:t>
    </dgm:pt>
    <dgm:pt modelId="{6FD3FB17-EF14-494A-84AC-16817E42034E}">
      <dgm:prSet custT="1"/>
      <dgm:spPr/>
      <dgm:t>
        <a:bodyPr/>
        <a:lstStyle/>
        <a:p>
          <a:r>
            <a:rPr lang="en-US" sz="1600" dirty="0"/>
            <a:t>Perform In-database Analysis of Linear Regression</a:t>
          </a:r>
        </a:p>
      </dgm:t>
    </dgm:pt>
    <dgm:pt modelId="{3970BB61-197C-42A0-A5CA-701C0009A091}" type="parTrans" cxnId="{06291C8C-C912-4917-A722-F6283DBF4A10}">
      <dgm:prSet/>
      <dgm:spPr/>
      <dgm:t>
        <a:bodyPr/>
        <a:lstStyle/>
        <a:p>
          <a:endParaRPr lang="en-US"/>
        </a:p>
      </dgm:t>
    </dgm:pt>
    <dgm:pt modelId="{9DA27BA7-3410-48BD-AFAF-A4B2862BD03F}" type="sibTrans" cxnId="{06291C8C-C912-4917-A722-F6283DBF4A10}">
      <dgm:prSet/>
      <dgm:spPr/>
      <dgm:t>
        <a:bodyPr/>
        <a:lstStyle/>
        <a:p>
          <a:endParaRPr lang="en-US"/>
        </a:p>
      </dgm:t>
    </dgm:pt>
    <dgm:pt modelId="{F0E58FAF-267A-4A6B-9D54-523893111A8F}">
      <dgm:prSet phldrT="[Text]" custT="1"/>
      <dgm:spPr/>
      <dgm:t>
        <a:bodyPr/>
        <a:lstStyle/>
        <a:p>
          <a:r>
            <a:rPr lang="en-US" sz="1600" dirty="0"/>
            <a:t>2</a:t>
          </a:r>
        </a:p>
      </dgm:t>
    </dgm:pt>
    <dgm:pt modelId="{84B1FE5B-929C-4450-9C2D-432B9546DBC5}" type="parTrans" cxnId="{2E8B39CB-9AF3-46B3-AD0D-D02BB9DC1EC5}">
      <dgm:prSet/>
      <dgm:spPr/>
      <dgm:t>
        <a:bodyPr/>
        <a:lstStyle/>
        <a:p>
          <a:endParaRPr lang="en-US"/>
        </a:p>
      </dgm:t>
    </dgm:pt>
    <dgm:pt modelId="{65200ADD-25BB-483A-890B-4DB7F011A64F}" type="sibTrans" cxnId="{2E8B39CB-9AF3-46B3-AD0D-D02BB9DC1EC5}">
      <dgm:prSet/>
      <dgm:spPr/>
      <dgm:t>
        <a:bodyPr/>
        <a:lstStyle/>
        <a:p>
          <a:endParaRPr lang="en-US"/>
        </a:p>
      </dgm:t>
    </dgm:pt>
    <dgm:pt modelId="{AA462745-13FD-4DF0-8D58-3C280F5E76EB}">
      <dgm:prSet custT="1"/>
      <dgm:spPr/>
      <dgm:t>
        <a:bodyPr/>
        <a:lstStyle/>
        <a:p>
          <a:r>
            <a:rPr lang="en-US" sz="1600" dirty="0"/>
            <a:t>3</a:t>
          </a:r>
        </a:p>
      </dgm:t>
    </dgm:pt>
    <dgm:pt modelId="{697BFCBE-BF1E-456B-AAEA-9BB153F43A12}" type="parTrans" cxnId="{4B03528D-B149-4CB7-A4F5-50CFAB1FEED8}">
      <dgm:prSet/>
      <dgm:spPr/>
      <dgm:t>
        <a:bodyPr/>
        <a:lstStyle/>
        <a:p>
          <a:endParaRPr lang="en-US"/>
        </a:p>
      </dgm:t>
    </dgm:pt>
    <dgm:pt modelId="{C8D1217C-AC20-434A-ACA1-CAC6CB416FA9}" type="sibTrans" cxnId="{4B03528D-B149-4CB7-A4F5-50CFAB1FEED8}">
      <dgm:prSet/>
      <dgm:spPr/>
      <dgm:t>
        <a:bodyPr/>
        <a:lstStyle/>
        <a:p>
          <a:endParaRPr lang="en-US"/>
        </a:p>
      </dgm:t>
    </dgm:pt>
    <dgm:pt modelId="{4D0F0E08-C8A9-4068-B357-D4D0318B3F91}">
      <dgm:prSet custT="1"/>
      <dgm:spPr/>
      <dgm:t>
        <a:bodyPr/>
        <a:lstStyle/>
        <a:p>
          <a:r>
            <a:rPr lang="en-US" sz="1600" dirty="0"/>
            <a:t>4</a:t>
          </a:r>
        </a:p>
      </dgm:t>
    </dgm:pt>
    <dgm:pt modelId="{3A3B3F58-28DD-4290-B0A3-6F88D3190873}" type="parTrans" cxnId="{1049BDE4-DB2F-4E89-A695-6F12865757AA}">
      <dgm:prSet/>
      <dgm:spPr/>
      <dgm:t>
        <a:bodyPr/>
        <a:lstStyle/>
        <a:p>
          <a:endParaRPr lang="en-US"/>
        </a:p>
      </dgm:t>
    </dgm:pt>
    <dgm:pt modelId="{0B143A35-1CAB-490E-90FA-7E48B4DF48ED}" type="sibTrans" cxnId="{1049BDE4-DB2F-4E89-A695-6F12865757AA}">
      <dgm:prSet/>
      <dgm:spPr/>
      <dgm:t>
        <a:bodyPr/>
        <a:lstStyle/>
        <a:p>
          <a:endParaRPr lang="en-US"/>
        </a:p>
      </dgm:t>
    </dgm:pt>
    <dgm:pt modelId="{D1A39366-5640-4637-A06F-C73EA4C9931B}">
      <dgm:prSet custT="1"/>
      <dgm:spPr/>
      <dgm:t>
        <a:bodyPr/>
        <a:lstStyle/>
        <a:p>
          <a:r>
            <a:rPr lang="en-US" sz="1600" dirty="0"/>
            <a:t>5</a:t>
          </a:r>
        </a:p>
      </dgm:t>
    </dgm:pt>
    <dgm:pt modelId="{5A348A52-CA29-493F-81B2-CEDCFAFD8803}" type="parTrans" cxnId="{D0D4E4AE-FA62-4F0D-99EF-C20B5C703AD3}">
      <dgm:prSet/>
      <dgm:spPr/>
      <dgm:t>
        <a:bodyPr/>
        <a:lstStyle/>
        <a:p>
          <a:endParaRPr lang="en-US"/>
        </a:p>
      </dgm:t>
    </dgm:pt>
    <dgm:pt modelId="{503EB793-4B68-465F-8DB3-218396F48CB0}" type="sibTrans" cxnId="{D0D4E4AE-FA62-4F0D-99EF-C20B5C703AD3}">
      <dgm:prSet/>
      <dgm:spPr/>
      <dgm:t>
        <a:bodyPr/>
        <a:lstStyle/>
        <a:p>
          <a:endParaRPr lang="en-US"/>
        </a:p>
      </dgm:t>
    </dgm:pt>
    <dgm:pt modelId="{4805FB85-AC61-465B-B872-10AC5B6BEB4A}">
      <dgm:prSet custT="1"/>
      <dgm:spPr/>
      <dgm:t>
        <a:bodyPr/>
        <a:lstStyle/>
        <a:p>
          <a:r>
            <a:rPr lang="en-US" sz="1600" dirty="0"/>
            <a:t>6</a:t>
          </a:r>
        </a:p>
      </dgm:t>
    </dgm:pt>
    <dgm:pt modelId="{94DC34A2-C40D-4841-88EA-BA93F66A9894}" type="parTrans" cxnId="{11A7B7B2-F877-40FF-B7F9-5B36E104EF58}">
      <dgm:prSet/>
      <dgm:spPr/>
      <dgm:t>
        <a:bodyPr/>
        <a:lstStyle/>
        <a:p>
          <a:endParaRPr lang="en-US"/>
        </a:p>
      </dgm:t>
    </dgm:pt>
    <dgm:pt modelId="{90F06D5C-D486-4FD2-B1F6-AB2A41F34E63}" type="sibTrans" cxnId="{11A7B7B2-F877-40FF-B7F9-5B36E104EF58}">
      <dgm:prSet/>
      <dgm:spPr/>
      <dgm:t>
        <a:bodyPr/>
        <a:lstStyle/>
        <a:p>
          <a:endParaRPr lang="en-US"/>
        </a:p>
      </dgm:t>
    </dgm:pt>
    <dgm:pt modelId="{84842EC8-846D-4A56-8E2F-06187343BFCF}">
      <dgm:prSet custT="1"/>
      <dgm:spPr/>
      <dgm:t>
        <a:bodyPr/>
        <a:lstStyle/>
        <a:p>
          <a:r>
            <a:rPr lang="en-US" sz="1600" dirty="0"/>
            <a:t>7</a:t>
          </a:r>
        </a:p>
      </dgm:t>
    </dgm:pt>
    <dgm:pt modelId="{94FEEACD-0A49-4F86-BF25-9A784C80A671}" type="parTrans" cxnId="{E65EC88C-55BC-49FA-8CFB-B46383AEA7CD}">
      <dgm:prSet/>
      <dgm:spPr/>
      <dgm:t>
        <a:bodyPr/>
        <a:lstStyle/>
        <a:p>
          <a:endParaRPr lang="en-US"/>
        </a:p>
      </dgm:t>
    </dgm:pt>
    <dgm:pt modelId="{ED97BE7A-9571-4880-B553-A54FB0F936A4}" type="sibTrans" cxnId="{E65EC88C-55BC-49FA-8CFB-B46383AEA7CD}">
      <dgm:prSet/>
      <dgm:spPr/>
      <dgm:t>
        <a:bodyPr/>
        <a:lstStyle/>
        <a:p>
          <a:endParaRPr lang="en-US"/>
        </a:p>
      </dgm:t>
    </dgm:pt>
    <dgm:pt modelId="{B97EB317-2473-4DCD-80E7-50B7A89B2F96}" type="pres">
      <dgm:prSet presAssocID="{46BA743C-7DF8-48B5-822E-527E7E1D1B40}" presName="linearFlow" presStyleCnt="0">
        <dgm:presLayoutVars>
          <dgm:dir/>
          <dgm:animLvl val="lvl"/>
          <dgm:resizeHandles val="exact"/>
        </dgm:presLayoutVars>
      </dgm:prSet>
      <dgm:spPr/>
      <dgm:t>
        <a:bodyPr/>
        <a:lstStyle/>
        <a:p>
          <a:endParaRPr lang="en-US"/>
        </a:p>
      </dgm:t>
    </dgm:pt>
    <dgm:pt modelId="{1BFCB26E-9F4F-4BD9-BB8F-DA511E7A1292}" type="pres">
      <dgm:prSet presAssocID="{7FFF0BF9-E84B-49D7-87DF-CFFCED52DB7E}" presName="composite" presStyleCnt="0"/>
      <dgm:spPr/>
    </dgm:pt>
    <dgm:pt modelId="{B02F16C6-4EA1-4A31-B183-7E7D97642127}" type="pres">
      <dgm:prSet presAssocID="{7FFF0BF9-E84B-49D7-87DF-CFFCED52DB7E}" presName="parentText" presStyleLbl="alignNode1" presStyleIdx="0" presStyleCnt="7">
        <dgm:presLayoutVars>
          <dgm:chMax val="1"/>
          <dgm:bulletEnabled val="1"/>
        </dgm:presLayoutVars>
      </dgm:prSet>
      <dgm:spPr/>
      <dgm:t>
        <a:bodyPr/>
        <a:lstStyle/>
        <a:p>
          <a:endParaRPr lang="en-US"/>
        </a:p>
      </dgm:t>
    </dgm:pt>
    <dgm:pt modelId="{002F61A5-0D3C-4FBA-A6B9-58EA76B9D6BE}" type="pres">
      <dgm:prSet presAssocID="{7FFF0BF9-E84B-49D7-87DF-CFFCED52DB7E}" presName="descendantText" presStyleLbl="alignAcc1" presStyleIdx="0" presStyleCnt="7">
        <dgm:presLayoutVars>
          <dgm:bulletEnabled val="1"/>
        </dgm:presLayoutVars>
      </dgm:prSet>
      <dgm:spPr/>
      <dgm:t>
        <a:bodyPr/>
        <a:lstStyle/>
        <a:p>
          <a:endParaRPr lang="en-US"/>
        </a:p>
      </dgm:t>
    </dgm:pt>
    <dgm:pt modelId="{0B63C71A-38A7-4761-A1C8-15AFE2CBDBAC}" type="pres">
      <dgm:prSet presAssocID="{D6B7B547-FB10-467D-932E-2A70B4C3666F}" presName="sp" presStyleCnt="0"/>
      <dgm:spPr/>
    </dgm:pt>
    <dgm:pt modelId="{7A2A8065-094F-493F-84FB-9A2166808341}" type="pres">
      <dgm:prSet presAssocID="{F0E58FAF-267A-4A6B-9D54-523893111A8F}" presName="composite" presStyleCnt="0"/>
      <dgm:spPr/>
    </dgm:pt>
    <dgm:pt modelId="{81366D18-A178-4928-B424-47C8FEF2C457}" type="pres">
      <dgm:prSet presAssocID="{F0E58FAF-267A-4A6B-9D54-523893111A8F}" presName="parentText" presStyleLbl="alignNode1" presStyleIdx="1" presStyleCnt="7">
        <dgm:presLayoutVars>
          <dgm:chMax val="1"/>
          <dgm:bulletEnabled val="1"/>
        </dgm:presLayoutVars>
      </dgm:prSet>
      <dgm:spPr/>
      <dgm:t>
        <a:bodyPr/>
        <a:lstStyle/>
        <a:p>
          <a:endParaRPr lang="en-US"/>
        </a:p>
      </dgm:t>
    </dgm:pt>
    <dgm:pt modelId="{C45D5FA9-645D-4A67-8F99-CD92350383BA}" type="pres">
      <dgm:prSet presAssocID="{F0E58FAF-267A-4A6B-9D54-523893111A8F}" presName="descendantText" presStyleLbl="alignAcc1" presStyleIdx="1" presStyleCnt="7">
        <dgm:presLayoutVars>
          <dgm:bulletEnabled val="1"/>
        </dgm:presLayoutVars>
      </dgm:prSet>
      <dgm:spPr/>
      <dgm:t>
        <a:bodyPr/>
        <a:lstStyle/>
        <a:p>
          <a:endParaRPr lang="en-US"/>
        </a:p>
      </dgm:t>
    </dgm:pt>
    <dgm:pt modelId="{84D1F204-E58F-40D2-B66E-3F18DDE6BDD1}" type="pres">
      <dgm:prSet presAssocID="{65200ADD-25BB-483A-890B-4DB7F011A64F}" presName="sp" presStyleCnt="0"/>
      <dgm:spPr/>
    </dgm:pt>
    <dgm:pt modelId="{1B5880AC-2689-40C0-BAFE-0041FD2966AE}" type="pres">
      <dgm:prSet presAssocID="{AA462745-13FD-4DF0-8D58-3C280F5E76EB}" presName="composite" presStyleCnt="0"/>
      <dgm:spPr/>
    </dgm:pt>
    <dgm:pt modelId="{7D125D54-B7D7-438B-AF05-D10272FAA93A}" type="pres">
      <dgm:prSet presAssocID="{AA462745-13FD-4DF0-8D58-3C280F5E76EB}" presName="parentText" presStyleLbl="alignNode1" presStyleIdx="2" presStyleCnt="7">
        <dgm:presLayoutVars>
          <dgm:chMax val="1"/>
          <dgm:bulletEnabled val="1"/>
        </dgm:presLayoutVars>
      </dgm:prSet>
      <dgm:spPr/>
      <dgm:t>
        <a:bodyPr/>
        <a:lstStyle/>
        <a:p>
          <a:endParaRPr lang="en-US"/>
        </a:p>
      </dgm:t>
    </dgm:pt>
    <dgm:pt modelId="{77248CF0-4A8D-432B-BF5B-68D4526DE6D5}" type="pres">
      <dgm:prSet presAssocID="{AA462745-13FD-4DF0-8D58-3C280F5E76EB}" presName="descendantText" presStyleLbl="alignAcc1" presStyleIdx="2" presStyleCnt="7">
        <dgm:presLayoutVars>
          <dgm:bulletEnabled val="1"/>
        </dgm:presLayoutVars>
      </dgm:prSet>
      <dgm:spPr/>
      <dgm:t>
        <a:bodyPr/>
        <a:lstStyle/>
        <a:p>
          <a:endParaRPr lang="en-US"/>
        </a:p>
      </dgm:t>
    </dgm:pt>
    <dgm:pt modelId="{A47A2DCA-EFD0-4DA1-B48C-207C24385B1B}" type="pres">
      <dgm:prSet presAssocID="{C8D1217C-AC20-434A-ACA1-CAC6CB416FA9}" presName="sp" presStyleCnt="0"/>
      <dgm:spPr/>
    </dgm:pt>
    <dgm:pt modelId="{C4A23B98-4995-4E57-BC49-19623B4F2440}" type="pres">
      <dgm:prSet presAssocID="{4D0F0E08-C8A9-4068-B357-D4D0318B3F91}" presName="composite" presStyleCnt="0"/>
      <dgm:spPr/>
    </dgm:pt>
    <dgm:pt modelId="{126005D3-8908-4D7F-95AD-2CD7BE049476}" type="pres">
      <dgm:prSet presAssocID="{4D0F0E08-C8A9-4068-B357-D4D0318B3F91}" presName="parentText" presStyleLbl="alignNode1" presStyleIdx="3" presStyleCnt="7">
        <dgm:presLayoutVars>
          <dgm:chMax val="1"/>
          <dgm:bulletEnabled val="1"/>
        </dgm:presLayoutVars>
      </dgm:prSet>
      <dgm:spPr/>
      <dgm:t>
        <a:bodyPr/>
        <a:lstStyle/>
        <a:p>
          <a:endParaRPr lang="en-US"/>
        </a:p>
      </dgm:t>
    </dgm:pt>
    <dgm:pt modelId="{430EBB15-3E28-4806-87EE-093ECCE998C5}" type="pres">
      <dgm:prSet presAssocID="{4D0F0E08-C8A9-4068-B357-D4D0318B3F91}" presName="descendantText" presStyleLbl="alignAcc1" presStyleIdx="3" presStyleCnt="7">
        <dgm:presLayoutVars>
          <dgm:bulletEnabled val="1"/>
        </dgm:presLayoutVars>
      </dgm:prSet>
      <dgm:spPr/>
      <dgm:t>
        <a:bodyPr/>
        <a:lstStyle/>
        <a:p>
          <a:endParaRPr lang="en-US"/>
        </a:p>
      </dgm:t>
    </dgm:pt>
    <dgm:pt modelId="{530E72CA-445E-4267-BF45-6F10F25C79E0}" type="pres">
      <dgm:prSet presAssocID="{0B143A35-1CAB-490E-90FA-7E48B4DF48ED}" presName="sp" presStyleCnt="0"/>
      <dgm:spPr/>
    </dgm:pt>
    <dgm:pt modelId="{5D238DA0-9D60-4CE3-ABB4-584D36DE5626}" type="pres">
      <dgm:prSet presAssocID="{D1A39366-5640-4637-A06F-C73EA4C9931B}" presName="composite" presStyleCnt="0"/>
      <dgm:spPr/>
    </dgm:pt>
    <dgm:pt modelId="{81634190-A720-439A-80AA-17CBC53B72A2}" type="pres">
      <dgm:prSet presAssocID="{D1A39366-5640-4637-A06F-C73EA4C9931B}" presName="parentText" presStyleLbl="alignNode1" presStyleIdx="4" presStyleCnt="7">
        <dgm:presLayoutVars>
          <dgm:chMax val="1"/>
          <dgm:bulletEnabled val="1"/>
        </dgm:presLayoutVars>
      </dgm:prSet>
      <dgm:spPr/>
      <dgm:t>
        <a:bodyPr/>
        <a:lstStyle/>
        <a:p>
          <a:endParaRPr lang="en-US"/>
        </a:p>
      </dgm:t>
    </dgm:pt>
    <dgm:pt modelId="{B96E8039-03F4-4507-A278-DB65590C0983}" type="pres">
      <dgm:prSet presAssocID="{D1A39366-5640-4637-A06F-C73EA4C9931B}" presName="descendantText" presStyleLbl="alignAcc1" presStyleIdx="4" presStyleCnt="7">
        <dgm:presLayoutVars>
          <dgm:bulletEnabled val="1"/>
        </dgm:presLayoutVars>
      </dgm:prSet>
      <dgm:spPr/>
      <dgm:t>
        <a:bodyPr/>
        <a:lstStyle/>
        <a:p>
          <a:endParaRPr lang="en-US"/>
        </a:p>
      </dgm:t>
    </dgm:pt>
    <dgm:pt modelId="{BAF29A9B-3700-4162-AD28-E92739151D0D}" type="pres">
      <dgm:prSet presAssocID="{503EB793-4B68-465F-8DB3-218396F48CB0}" presName="sp" presStyleCnt="0"/>
      <dgm:spPr/>
    </dgm:pt>
    <dgm:pt modelId="{55C528B1-16F4-4002-8650-3B313B5B895C}" type="pres">
      <dgm:prSet presAssocID="{4805FB85-AC61-465B-B872-10AC5B6BEB4A}" presName="composite" presStyleCnt="0"/>
      <dgm:spPr/>
    </dgm:pt>
    <dgm:pt modelId="{063292EE-FAB5-45DB-B64D-D411C6B31D93}" type="pres">
      <dgm:prSet presAssocID="{4805FB85-AC61-465B-B872-10AC5B6BEB4A}" presName="parentText" presStyleLbl="alignNode1" presStyleIdx="5" presStyleCnt="7">
        <dgm:presLayoutVars>
          <dgm:chMax val="1"/>
          <dgm:bulletEnabled val="1"/>
        </dgm:presLayoutVars>
      </dgm:prSet>
      <dgm:spPr/>
      <dgm:t>
        <a:bodyPr/>
        <a:lstStyle/>
        <a:p>
          <a:endParaRPr lang="en-US"/>
        </a:p>
      </dgm:t>
    </dgm:pt>
    <dgm:pt modelId="{16BB6964-1DBF-4527-AD78-23A901EAC1EC}" type="pres">
      <dgm:prSet presAssocID="{4805FB85-AC61-465B-B872-10AC5B6BEB4A}" presName="descendantText" presStyleLbl="alignAcc1" presStyleIdx="5" presStyleCnt="7">
        <dgm:presLayoutVars>
          <dgm:bulletEnabled val="1"/>
        </dgm:presLayoutVars>
      </dgm:prSet>
      <dgm:spPr/>
      <dgm:t>
        <a:bodyPr/>
        <a:lstStyle/>
        <a:p>
          <a:endParaRPr lang="en-US"/>
        </a:p>
      </dgm:t>
    </dgm:pt>
    <dgm:pt modelId="{4D99336A-5905-450C-9A0F-F5861DE0422F}" type="pres">
      <dgm:prSet presAssocID="{90F06D5C-D486-4FD2-B1F6-AB2A41F34E63}" presName="sp" presStyleCnt="0"/>
      <dgm:spPr/>
    </dgm:pt>
    <dgm:pt modelId="{B78751E5-D29F-465C-BFD5-0D475B867275}" type="pres">
      <dgm:prSet presAssocID="{84842EC8-846D-4A56-8E2F-06187343BFCF}" presName="composite" presStyleCnt="0"/>
      <dgm:spPr/>
    </dgm:pt>
    <dgm:pt modelId="{CA71D427-C2CA-4F1F-9FE9-6AC191291311}" type="pres">
      <dgm:prSet presAssocID="{84842EC8-846D-4A56-8E2F-06187343BFCF}" presName="parentText" presStyleLbl="alignNode1" presStyleIdx="6" presStyleCnt="7">
        <dgm:presLayoutVars>
          <dgm:chMax val="1"/>
          <dgm:bulletEnabled val="1"/>
        </dgm:presLayoutVars>
      </dgm:prSet>
      <dgm:spPr/>
      <dgm:t>
        <a:bodyPr/>
        <a:lstStyle/>
        <a:p>
          <a:endParaRPr lang="en-US"/>
        </a:p>
      </dgm:t>
    </dgm:pt>
    <dgm:pt modelId="{2A37E2A3-DE6B-4F3A-AF3E-C39A24099236}" type="pres">
      <dgm:prSet presAssocID="{84842EC8-846D-4A56-8E2F-06187343BFCF}" presName="descendantText" presStyleLbl="alignAcc1" presStyleIdx="6" presStyleCnt="7">
        <dgm:presLayoutVars>
          <dgm:bulletEnabled val="1"/>
        </dgm:presLayoutVars>
      </dgm:prSet>
      <dgm:spPr/>
      <dgm:t>
        <a:bodyPr/>
        <a:lstStyle/>
        <a:p>
          <a:endParaRPr lang="en-US"/>
        </a:p>
      </dgm:t>
    </dgm:pt>
  </dgm:ptLst>
  <dgm:cxnLst>
    <dgm:cxn modelId="{F6F97983-0F02-4FBE-9FDE-A0384BD77284}" srcId="{F0E58FAF-267A-4A6B-9D54-523893111A8F}" destId="{7F834E19-DC4D-4EBA-88DA-FB71E8401B1B}" srcOrd="0" destOrd="0" parTransId="{73730DF0-80B5-4FCA-A6AD-317336D1F89A}" sibTransId="{B8527F78-CB47-4006-9890-7D08B0B0D4A9}"/>
    <dgm:cxn modelId="{20E0347D-B7EA-458B-A40E-6D94A2037E34}" srcId="{7FFF0BF9-E84B-49D7-87DF-CFFCED52DB7E}" destId="{227CB006-BA11-40C7-B654-E161BD78B067}" srcOrd="0" destOrd="0" parTransId="{E508AD3C-7788-4F30-9049-80A2719B3E6F}" sibTransId="{C04D11EE-EB0E-4777-A1C2-4A2BF5C31967}"/>
    <dgm:cxn modelId="{1049BDE4-DB2F-4E89-A695-6F12865757AA}" srcId="{46BA743C-7DF8-48B5-822E-527E7E1D1B40}" destId="{4D0F0E08-C8A9-4068-B357-D4D0318B3F91}" srcOrd="3" destOrd="0" parTransId="{3A3B3F58-28DD-4290-B0A3-6F88D3190873}" sibTransId="{0B143A35-1CAB-490E-90FA-7E48B4DF48ED}"/>
    <dgm:cxn modelId="{1355AAAA-32BF-488F-8D54-1592D824EF11}" srcId="{4805FB85-AC61-465B-B872-10AC5B6BEB4A}" destId="{DE63BF40-8680-4913-BFA2-9E0F205E01F1}" srcOrd="0" destOrd="0" parTransId="{99CD29B7-E7C6-48AA-8EB8-795BBED8E143}" sibTransId="{6074BEDC-EE88-4CC9-9EFD-0FCC97D46A47}"/>
    <dgm:cxn modelId="{06213F65-A06F-4F37-B5D6-60450B0E0F4D}" type="presOf" srcId="{84B79D81-D7DB-403E-997C-9D181638D4F9}" destId="{77248CF0-4A8D-432B-BF5B-68D4526DE6D5}" srcOrd="0" destOrd="0" presId="urn:microsoft.com/office/officeart/2005/8/layout/chevron2"/>
    <dgm:cxn modelId="{0DE1B4EF-CC76-4F4F-85E5-6BA2CD5FD191}" type="presOf" srcId="{4D0F0E08-C8A9-4068-B357-D4D0318B3F91}" destId="{126005D3-8908-4D7F-95AD-2CD7BE049476}" srcOrd="0" destOrd="0" presId="urn:microsoft.com/office/officeart/2005/8/layout/chevron2"/>
    <dgm:cxn modelId="{5AC5433F-18D5-4306-B421-509C23C592EB}" type="presOf" srcId="{D1A39366-5640-4637-A06F-C73EA4C9931B}" destId="{81634190-A720-439A-80AA-17CBC53B72A2}" srcOrd="0" destOrd="0" presId="urn:microsoft.com/office/officeart/2005/8/layout/chevron2"/>
    <dgm:cxn modelId="{25BAF8AA-836A-43DC-8EA0-252B1F76E409}" type="presOf" srcId="{6FD3FB17-EF14-494A-84AC-16817E42034E}" destId="{2A37E2A3-DE6B-4F3A-AF3E-C39A24099236}" srcOrd="0" destOrd="0" presId="urn:microsoft.com/office/officeart/2005/8/layout/chevron2"/>
    <dgm:cxn modelId="{430D472F-E326-404A-B2F1-172EECDC9D33}" type="presOf" srcId="{FC43EB43-18BF-40BC-A732-4135094B117F}" destId="{B96E8039-03F4-4507-A278-DB65590C0983}" srcOrd="0" destOrd="0" presId="urn:microsoft.com/office/officeart/2005/8/layout/chevron2"/>
    <dgm:cxn modelId="{9ECB7210-49DF-4CC7-AE72-A84943DC681F}" type="presOf" srcId="{227CB006-BA11-40C7-B654-E161BD78B067}" destId="{002F61A5-0D3C-4FBA-A6B9-58EA76B9D6BE}" srcOrd="0" destOrd="0" presId="urn:microsoft.com/office/officeart/2005/8/layout/chevron2"/>
    <dgm:cxn modelId="{7B3021DE-9988-462C-ABFA-AA88AB58AB65}" type="presOf" srcId="{F0E58FAF-267A-4A6B-9D54-523893111A8F}" destId="{81366D18-A178-4928-B424-47C8FEF2C457}" srcOrd="0" destOrd="0" presId="urn:microsoft.com/office/officeart/2005/8/layout/chevron2"/>
    <dgm:cxn modelId="{664C7687-2B7F-4C62-8E91-B0645A3A777C}" type="presOf" srcId="{AA462745-13FD-4DF0-8D58-3C280F5E76EB}" destId="{7D125D54-B7D7-438B-AF05-D10272FAA93A}" srcOrd="0" destOrd="0" presId="urn:microsoft.com/office/officeart/2005/8/layout/chevron2"/>
    <dgm:cxn modelId="{2E8B39CB-9AF3-46B3-AD0D-D02BB9DC1EC5}" srcId="{46BA743C-7DF8-48B5-822E-527E7E1D1B40}" destId="{F0E58FAF-267A-4A6B-9D54-523893111A8F}" srcOrd="1" destOrd="0" parTransId="{84B1FE5B-929C-4450-9C2D-432B9546DBC5}" sibTransId="{65200ADD-25BB-483A-890B-4DB7F011A64F}"/>
    <dgm:cxn modelId="{11A7B7B2-F877-40FF-B7F9-5B36E104EF58}" srcId="{46BA743C-7DF8-48B5-822E-527E7E1D1B40}" destId="{4805FB85-AC61-465B-B872-10AC5B6BEB4A}" srcOrd="5" destOrd="0" parTransId="{94DC34A2-C40D-4841-88EA-BA93F66A9894}" sibTransId="{90F06D5C-D486-4FD2-B1F6-AB2A41F34E63}"/>
    <dgm:cxn modelId="{BD2245EB-0B25-4885-B0C1-6393158146AF}" type="presOf" srcId="{7F834E19-DC4D-4EBA-88DA-FB71E8401B1B}" destId="{C45D5FA9-645D-4A67-8F99-CD92350383BA}" srcOrd="0" destOrd="0" presId="urn:microsoft.com/office/officeart/2005/8/layout/chevron2"/>
    <dgm:cxn modelId="{5A41E0CB-F9F5-44E9-9AB4-C3B1B0FD566C}" type="presOf" srcId="{46BA743C-7DF8-48B5-822E-527E7E1D1B40}" destId="{B97EB317-2473-4DCD-80E7-50B7A89B2F96}" srcOrd="0" destOrd="0" presId="urn:microsoft.com/office/officeart/2005/8/layout/chevron2"/>
    <dgm:cxn modelId="{A87B4583-456A-46AA-9313-81B0E4E1DDC9}" type="presOf" srcId="{84842EC8-846D-4A56-8E2F-06187343BFCF}" destId="{CA71D427-C2CA-4F1F-9FE9-6AC191291311}" srcOrd="0" destOrd="0" presId="urn:microsoft.com/office/officeart/2005/8/layout/chevron2"/>
    <dgm:cxn modelId="{076C9523-FB17-4222-832E-B76054672112}" srcId="{4D0F0E08-C8A9-4068-B357-D4D0318B3F91}" destId="{CD066F70-AD5E-4843-AC48-87C2F28A568C}" srcOrd="0" destOrd="0" parTransId="{6FC65FA6-E827-457B-B1B8-AC68FD0508B0}" sibTransId="{695C1149-CC91-4950-A779-41001459FCD8}"/>
    <dgm:cxn modelId="{9A65BC5F-75CD-4DA1-B158-5F7842B38619}" srcId="{AA462745-13FD-4DF0-8D58-3C280F5E76EB}" destId="{84B79D81-D7DB-403E-997C-9D181638D4F9}" srcOrd="0" destOrd="0" parTransId="{E59735C8-180A-4F2F-8E5D-51B353453ACC}" sibTransId="{7FFB155F-774B-4E0E-A3CA-2EF64D81BF54}"/>
    <dgm:cxn modelId="{E65EC88C-55BC-49FA-8CFB-B46383AEA7CD}" srcId="{46BA743C-7DF8-48B5-822E-527E7E1D1B40}" destId="{84842EC8-846D-4A56-8E2F-06187343BFCF}" srcOrd="6" destOrd="0" parTransId="{94FEEACD-0A49-4F86-BF25-9A784C80A671}" sibTransId="{ED97BE7A-9571-4880-B553-A54FB0F936A4}"/>
    <dgm:cxn modelId="{97920466-DBC4-4C9C-A0F4-8879E0927F22}" type="presOf" srcId="{4805FB85-AC61-465B-B872-10AC5B6BEB4A}" destId="{063292EE-FAB5-45DB-B64D-D411C6B31D93}" srcOrd="0" destOrd="0" presId="urn:microsoft.com/office/officeart/2005/8/layout/chevron2"/>
    <dgm:cxn modelId="{06291C8C-C912-4917-A722-F6283DBF4A10}" srcId="{84842EC8-846D-4A56-8E2F-06187343BFCF}" destId="{6FD3FB17-EF14-494A-84AC-16817E42034E}" srcOrd="0" destOrd="0" parTransId="{3970BB61-197C-42A0-A5CA-701C0009A091}" sibTransId="{9DA27BA7-3410-48BD-AFAF-A4B2862BD03F}"/>
    <dgm:cxn modelId="{E0F8C3B9-9D64-44DE-A442-57260A9949C6}" srcId="{D1A39366-5640-4637-A06F-C73EA4C9931B}" destId="{FC43EB43-18BF-40BC-A732-4135094B117F}" srcOrd="0" destOrd="0" parTransId="{754FBE7A-E045-4191-B323-A0768846A096}" sibTransId="{09CFCEBF-0512-44AF-BD72-B0C6BB12ABBC}"/>
    <dgm:cxn modelId="{3D37EDB8-0676-4E69-A3D6-640330E50FBD}" type="presOf" srcId="{CD066F70-AD5E-4843-AC48-87C2F28A568C}" destId="{430EBB15-3E28-4806-87EE-093ECCE998C5}" srcOrd="0" destOrd="0" presId="urn:microsoft.com/office/officeart/2005/8/layout/chevron2"/>
    <dgm:cxn modelId="{7DD810AA-8657-4F99-AA52-B656891FB588}" type="presOf" srcId="{7FFF0BF9-E84B-49D7-87DF-CFFCED52DB7E}" destId="{B02F16C6-4EA1-4A31-B183-7E7D97642127}" srcOrd="0" destOrd="0" presId="urn:microsoft.com/office/officeart/2005/8/layout/chevron2"/>
    <dgm:cxn modelId="{A0DD89BF-A2DC-40C1-87C0-93FC510FD664}" type="presOf" srcId="{DE63BF40-8680-4913-BFA2-9E0F205E01F1}" destId="{16BB6964-1DBF-4527-AD78-23A901EAC1EC}" srcOrd="0" destOrd="0" presId="urn:microsoft.com/office/officeart/2005/8/layout/chevron2"/>
    <dgm:cxn modelId="{4B03528D-B149-4CB7-A4F5-50CFAB1FEED8}" srcId="{46BA743C-7DF8-48B5-822E-527E7E1D1B40}" destId="{AA462745-13FD-4DF0-8D58-3C280F5E76EB}" srcOrd="2" destOrd="0" parTransId="{697BFCBE-BF1E-456B-AAEA-9BB153F43A12}" sibTransId="{C8D1217C-AC20-434A-ACA1-CAC6CB416FA9}"/>
    <dgm:cxn modelId="{D0D4E4AE-FA62-4F0D-99EF-C20B5C703AD3}" srcId="{46BA743C-7DF8-48B5-822E-527E7E1D1B40}" destId="{D1A39366-5640-4637-A06F-C73EA4C9931B}" srcOrd="4" destOrd="0" parTransId="{5A348A52-CA29-493F-81B2-CEDCFAFD8803}" sibTransId="{503EB793-4B68-465F-8DB3-218396F48CB0}"/>
    <dgm:cxn modelId="{B7FCB47C-85BA-4590-A39A-A036C8F86CCA}" srcId="{46BA743C-7DF8-48B5-822E-527E7E1D1B40}" destId="{7FFF0BF9-E84B-49D7-87DF-CFFCED52DB7E}" srcOrd="0" destOrd="0" parTransId="{432A8833-EBFC-4AAC-96FA-0B6B3F9DDAB3}" sibTransId="{D6B7B547-FB10-467D-932E-2A70B4C3666F}"/>
    <dgm:cxn modelId="{B5BC46F7-4AAC-4302-8393-6A31F5B87FE2}" type="presParOf" srcId="{B97EB317-2473-4DCD-80E7-50B7A89B2F96}" destId="{1BFCB26E-9F4F-4BD9-BB8F-DA511E7A1292}" srcOrd="0" destOrd="0" presId="urn:microsoft.com/office/officeart/2005/8/layout/chevron2"/>
    <dgm:cxn modelId="{17D3E5C8-F66B-4067-B95D-AF8FC1004C5B}" type="presParOf" srcId="{1BFCB26E-9F4F-4BD9-BB8F-DA511E7A1292}" destId="{B02F16C6-4EA1-4A31-B183-7E7D97642127}" srcOrd="0" destOrd="0" presId="urn:microsoft.com/office/officeart/2005/8/layout/chevron2"/>
    <dgm:cxn modelId="{235D6605-2B95-4F65-BF05-ACFF728961CD}" type="presParOf" srcId="{1BFCB26E-9F4F-4BD9-BB8F-DA511E7A1292}" destId="{002F61A5-0D3C-4FBA-A6B9-58EA76B9D6BE}" srcOrd="1" destOrd="0" presId="urn:microsoft.com/office/officeart/2005/8/layout/chevron2"/>
    <dgm:cxn modelId="{332DD60A-E87C-4D3A-87D2-48659E40196E}" type="presParOf" srcId="{B97EB317-2473-4DCD-80E7-50B7A89B2F96}" destId="{0B63C71A-38A7-4761-A1C8-15AFE2CBDBAC}" srcOrd="1" destOrd="0" presId="urn:microsoft.com/office/officeart/2005/8/layout/chevron2"/>
    <dgm:cxn modelId="{BF09A707-7CDF-48CF-94D1-2F05E19947FA}" type="presParOf" srcId="{B97EB317-2473-4DCD-80E7-50B7A89B2F96}" destId="{7A2A8065-094F-493F-84FB-9A2166808341}" srcOrd="2" destOrd="0" presId="urn:microsoft.com/office/officeart/2005/8/layout/chevron2"/>
    <dgm:cxn modelId="{A82BE47B-E9CA-4632-AF93-B168F333ECCF}" type="presParOf" srcId="{7A2A8065-094F-493F-84FB-9A2166808341}" destId="{81366D18-A178-4928-B424-47C8FEF2C457}" srcOrd="0" destOrd="0" presId="urn:microsoft.com/office/officeart/2005/8/layout/chevron2"/>
    <dgm:cxn modelId="{EECFAB02-7A50-4054-BB46-9AEF8DCE5C5B}" type="presParOf" srcId="{7A2A8065-094F-493F-84FB-9A2166808341}" destId="{C45D5FA9-645D-4A67-8F99-CD92350383BA}" srcOrd="1" destOrd="0" presId="urn:microsoft.com/office/officeart/2005/8/layout/chevron2"/>
    <dgm:cxn modelId="{7EFA8839-6FC6-4ABB-9C99-1051BDF9232A}" type="presParOf" srcId="{B97EB317-2473-4DCD-80E7-50B7A89B2F96}" destId="{84D1F204-E58F-40D2-B66E-3F18DDE6BDD1}" srcOrd="3" destOrd="0" presId="urn:microsoft.com/office/officeart/2005/8/layout/chevron2"/>
    <dgm:cxn modelId="{8697FD29-CA1E-4EDF-BC71-770380B936A3}" type="presParOf" srcId="{B97EB317-2473-4DCD-80E7-50B7A89B2F96}" destId="{1B5880AC-2689-40C0-BAFE-0041FD2966AE}" srcOrd="4" destOrd="0" presId="urn:microsoft.com/office/officeart/2005/8/layout/chevron2"/>
    <dgm:cxn modelId="{835B1D20-8112-4A04-B41D-5A9AFE5A85E8}" type="presParOf" srcId="{1B5880AC-2689-40C0-BAFE-0041FD2966AE}" destId="{7D125D54-B7D7-438B-AF05-D10272FAA93A}" srcOrd="0" destOrd="0" presId="urn:microsoft.com/office/officeart/2005/8/layout/chevron2"/>
    <dgm:cxn modelId="{2469AEEC-FD11-4DBC-83AF-620B0AD07066}" type="presParOf" srcId="{1B5880AC-2689-40C0-BAFE-0041FD2966AE}" destId="{77248CF0-4A8D-432B-BF5B-68D4526DE6D5}" srcOrd="1" destOrd="0" presId="urn:microsoft.com/office/officeart/2005/8/layout/chevron2"/>
    <dgm:cxn modelId="{264BB866-3537-4DF1-8EBA-49618168E7CB}" type="presParOf" srcId="{B97EB317-2473-4DCD-80E7-50B7A89B2F96}" destId="{A47A2DCA-EFD0-4DA1-B48C-207C24385B1B}" srcOrd="5" destOrd="0" presId="urn:microsoft.com/office/officeart/2005/8/layout/chevron2"/>
    <dgm:cxn modelId="{C5C36110-B8A9-4391-9DC5-90BB6B74D177}" type="presParOf" srcId="{B97EB317-2473-4DCD-80E7-50B7A89B2F96}" destId="{C4A23B98-4995-4E57-BC49-19623B4F2440}" srcOrd="6" destOrd="0" presId="urn:microsoft.com/office/officeart/2005/8/layout/chevron2"/>
    <dgm:cxn modelId="{683F2EC7-F4D7-4DE4-AFE0-975B18582ABB}" type="presParOf" srcId="{C4A23B98-4995-4E57-BC49-19623B4F2440}" destId="{126005D3-8908-4D7F-95AD-2CD7BE049476}" srcOrd="0" destOrd="0" presId="urn:microsoft.com/office/officeart/2005/8/layout/chevron2"/>
    <dgm:cxn modelId="{CFDB376A-CC05-40D0-B789-50054DD3A741}" type="presParOf" srcId="{C4A23B98-4995-4E57-BC49-19623B4F2440}" destId="{430EBB15-3E28-4806-87EE-093ECCE998C5}" srcOrd="1" destOrd="0" presId="urn:microsoft.com/office/officeart/2005/8/layout/chevron2"/>
    <dgm:cxn modelId="{9BA5B319-D211-44C4-80DC-8F9126D0C549}" type="presParOf" srcId="{B97EB317-2473-4DCD-80E7-50B7A89B2F96}" destId="{530E72CA-445E-4267-BF45-6F10F25C79E0}" srcOrd="7" destOrd="0" presId="urn:microsoft.com/office/officeart/2005/8/layout/chevron2"/>
    <dgm:cxn modelId="{63715611-9777-487F-AC92-BEEC72C0D2F1}" type="presParOf" srcId="{B97EB317-2473-4DCD-80E7-50B7A89B2F96}" destId="{5D238DA0-9D60-4CE3-ABB4-584D36DE5626}" srcOrd="8" destOrd="0" presId="urn:microsoft.com/office/officeart/2005/8/layout/chevron2"/>
    <dgm:cxn modelId="{7CA7AF5A-B035-449A-869F-5F35C5EFABDF}" type="presParOf" srcId="{5D238DA0-9D60-4CE3-ABB4-584D36DE5626}" destId="{81634190-A720-439A-80AA-17CBC53B72A2}" srcOrd="0" destOrd="0" presId="urn:microsoft.com/office/officeart/2005/8/layout/chevron2"/>
    <dgm:cxn modelId="{42754B57-BDDD-4A9A-AD53-22D502DD7167}" type="presParOf" srcId="{5D238DA0-9D60-4CE3-ABB4-584D36DE5626}" destId="{B96E8039-03F4-4507-A278-DB65590C0983}" srcOrd="1" destOrd="0" presId="urn:microsoft.com/office/officeart/2005/8/layout/chevron2"/>
    <dgm:cxn modelId="{D2E10BCC-7F8A-40BE-94A5-9E35ABDF6A27}" type="presParOf" srcId="{B97EB317-2473-4DCD-80E7-50B7A89B2F96}" destId="{BAF29A9B-3700-4162-AD28-E92739151D0D}" srcOrd="9" destOrd="0" presId="urn:microsoft.com/office/officeart/2005/8/layout/chevron2"/>
    <dgm:cxn modelId="{48DC43D2-92B5-473A-9982-B358D2BE066E}" type="presParOf" srcId="{B97EB317-2473-4DCD-80E7-50B7A89B2F96}" destId="{55C528B1-16F4-4002-8650-3B313B5B895C}" srcOrd="10" destOrd="0" presId="urn:microsoft.com/office/officeart/2005/8/layout/chevron2"/>
    <dgm:cxn modelId="{3B656354-1E95-44F8-A314-D7EBE69939D4}" type="presParOf" srcId="{55C528B1-16F4-4002-8650-3B313B5B895C}" destId="{063292EE-FAB5-45DB-B64D-D411C6B31D93}" srcOrd="0" destOrd="0" presId="urn:microsoft.com/office/officeart/2005/8/layout/chevron2"/>
    <dgm:cxn modelId="{02A56551-AA8B-4359-B840-2E045555AABF}" type="presParOf" srcId="{55C528B1-16F4-4002-8650-3B313B5B895C}" destId="{16BB6964-1DBF-4527-AD78-23A901EAC1EC}" srcOrd="1" destOrd="0" presId="urn:microsoft.com/office/officeart/2005/8/layout/chevron2"/>
    <dgm:cxn modelId="{D78F6368-DF76-4D06-A2DB-40762FF2B847}" type="presParOf" srcId="{B97EB317-2473-4DCD-80E7-50B7A89B2F96}" destId="{4D99336A-5905-450C-9A0F-F5861DE0422F}" srcOrd="11" destOrd="0" presId="urn:microsoft.com/office/officeart/2005/8/layout/chevron2"/>
    <dgm:cxn modelId="{3CAD0FD7-E403-4F93-9222-45E5AF041E7B}" type="presParOf" srcId="{B97EB317-2473-4DCD-80E7-50B7A89B2F96}" destId="{B78751E5-D29F-465C-BFD5-0D475B867275}" srcOrd="12" destOrd="0" presId="urn:microsoft.com/office/officeart/2005/8/layout/chevron2"/>
    <dgm:cxn modelId="{88A46973-C17C-47AF-AABD-997315946EBD}" type="presParOf" srcId="{B78751E5-D29F-465C-BFD5-0D475B867275}" destId="{CA71D427-C2CA-4F1F-9FE9-6AC191291311}" srcOrd="0" destOrd="0" presId="urn:microsoft.com/office/officeart/2005/8/layout/chevron2"/>
    <dgm:cxn modelId="{FFA6C74B-D9BD-41A4-9E68-0B67C71B0F42}" type="presParOf" srcId="{B78751E5-D29F-465C-BFD5-0D475B867275}" destId="{2A37E2A3-DE6B-4F3A-AF3E-C39A2409923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BA743C-7DF8-48B5-822E-527E7E1D1B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FFF0BF9-E84B-49D7-87DF-CFFCED52DB7E}">
      <dgm:prSet phldrT="[Text]" custT="1"/>
      <dgm:spPr/>
      <dgm:t>
        <a:bodyPr/>
        <a:lstStyle/>
        <a:p>
          <a:r>
            <a:rPr lang="en-US" sz="1400" dirty="0"/>
            <a:t>1</a:t>
          </a:r>
        </a:p>
      </dgm:t>
    </dgm:pt>
    <dgm:pt modelId="{432A8833-EBFC-4AAC-96FA-0B6B3F9DDAB3}" type="parTrans" cxnId="{B7FCB47C-85BA-4590-A39A-A036C8F86CCA}">
      <dgm:prSet/>
      <dgm:spPr/>
      <dgm:t>
        <a:bodyPr/>
        <a:lstStyle/>
        <a:p>
          <a:endParaRPr lang="en-US"/>
        </a:p>
      </dgm:t>
    </dgm:pt>
    <dgm:pt modelId="{D6B7B547-FB10-467D-932E-2A70B4C3666F}" type="sibTrans" cxnId="{B7FCB47C-85BA-4590-A39A-A036C8F86CCA}">
      <dgm:prSet/>
      <dgm:spPr/>
      <dgm:t>
        <a:bodyPr/>
        <a:lstStyle/>
        <a:p>
          <a:endParaRPr lang="en-US"/>
        </a:p>
      </dgm:t>
    </dgm:pt>
    <dgm:pt modelId="{227CB006-BA11-40C7-B654-E161BD78B067}">
      <dgm:prSet phldrT="[Text]" custT="1"/>
      <dgm:spPr/>
      <dgm:t>
        <a:bodyPr/>
        <a:lstStyle/>
        <a:p>
          <a:r>
            <a:rPr lang="en-US" sz="1400" dirty="0"/>
            <a:t>Set the Working Directory</a:t>
          </a:r>
        </a:p>
      </dgm:t>
    </dgm:pt>
    <dgm:pt modelId="{E508AD3C-7788-4F30-9049-80A2719B3E6F}" type="parTrans" cxnId="{20E0347D-B7EA-458B-A40E-6D94A2037E34}">
      <dgm:prSet/>
      <dgm:spPr/>
      <dgm:t>
        <a:bodyPr/>
        <a:lstStyle/>
        <a:p>
          <a:endParaRPr lang="en-US"/>
        </a:p>
      </dgm:t>
    </dgm:pt>
    <dgm:pt modelId="{C04D11EE-EB0E-4777-A1C2-4A2BF5C31967}" type="sibTrans" cxnId="{20E0347D-B7EA-458B-A40E-6D94A2037E34}">
      <dgm:prSet/>
      <dgm:spPr/>
      <dgm:t>
        <a:bodyPr/>
        <a:lstStyle/>
        <a:p>
          <a:endParaRPr lang="en-US"/>
        </a:p>
      </dgm:t>
    </dgm:pt>
    <dgm:pt modelId="{4ACFA5E5-75C4-4797-AFC9-0E0ED26D747F}">
      <dgm:prSet phldrT="[Text]" custT="1"/>
      <dgm:spPr/>
      <dgm:t>
        <a:bodyPr/>
        <a:lstStyle/>
        <a:p>
          <a:r>
            <a:rPr lang="en-US" sz="1400" dirty="0"/>
            <a:t>2</a:t>
          </a:r>
        </a:p>
      </dgm:t>
    </dgm:pt>
    <dgm:pt modelId="{B5258380-80E7-485F-882F-82DA8951A328}" type="parTrans" cxnId="{77D52631-D856-4C5F-80A4-4A5D35A36A66}">
      <dgm:prSet/>
      <dgm:spPr/>
      <dgm:t>
        <a:bodyPr/>
        <a:lstStyle/>
        <a:p>
          <a:endParaRPr lang="en-US"/>
        </a:p>
      </dgm:t>
    </dgm:pt>
    <dgm:pt modelId="{A1769191-4360-4754-B83C-450D8EF3F32C}" type="sibTrans" cxnId="{77D52631-D856-4C5F-80A4-4A5D35A36A66}">
      <dgm:prSet/>
      <dgm:spPr/>
      <dgm:t>
        <a:bodyPr/>
        <a:lstStyle/>
        <a:p>
          <a:endParaRPr lang="en-US"/>
        </a:p>
      </dgm:t>
    </dgm:pt>
    <dgm:pt modelId="{CFF10B85-4057-43D9-8C02-53A135C50E38}">
      <dgm:prSet phldrT="[Text]" custT="1"/>
      <dgm:spPr/>
      <dgm:t>
        <a:bodyPr/>
        <a:lstStyle/>
        <a:p>
          <a:r>
            <a:rPr lang="en-US" sz="1400" dirty="0"/>
            <a:t>3</a:t>
          </a:r>
        </a:p>
      </dgm:t>
    </dgm:pt>
    <dgm:pt modelId="{2B4AFF55-AFDB-455A-9D18-A0372395B66E}" type="parTrans" cxnId="{0D50860D-79BC-4214-87A2-160F2A30AF6D}">
      <dgm:prSet/>
      <dgm:spPr/>
      <dgm:t>
        <a:bodyPr/>
        <a:lstStyle/>
        <a:p>
          <a:endParaRPr lang="en-US"/>
        </a:p>
      </dgm:t>
    </dgm:pt>
    <dgm:pt modelId="{B0F96C74-E8C2-40FF-AFE6-A4DD7356BB17}" type="sibTrans" cxnId="{0D50860D-79BC-4214-87A2-160F2A30AF6D}">
      <dgm:prSet/>
      <dgm:spPr/>
      <dgm:t>
        <a:bodyPr/>
        <a:lstStyle/>
        <a:p>
          <a:endParaRPr lang="en-US"/>
        </a:p>
      </dgm:t>
    </dgm:pt>
    <dgm:pt modelId="{283A7526-9AF3-4F9F-A50C-04A3EED7C9E7}">
      <dgm:prSet phldrT="[Text]" custT="1"/>
      <dgm:spPr/>
      <dgm:t>
        <a:bodyPr/>
        <a:lstStyle/>
        <a:p>
          <a:r>
            <a:rPr lang="en-US" sz="1400" dirty="0"/>
            <a:t>Read in and Examine the Data</a:t>
          </a:r>
        </a:p>
      </dgm:t>
    </dgm:pt>
    <dgm:pt modelId="{8D5B8183-9A97-4940-AC26-6BECD107C045}" type="parTrans" cxnId="{0B4A3BD6-B024-4787-AB6E-F2BE58748393}">
      <dgm:prSet/>
      <dgm:spPr/>
      <dgm:t>
        <a:bodyPr/>
        <a:lstStyle/>
        <a:p>
          <a:endParaRPr lang="en-US"/>
        </a:p>
      </dgm:t>
    </dgm:pt>
    <dgm:pt modelId="{D32D6A55-5423-4A9E-9227-A94BB0AB74B3}" type="sibTrans" cxnId="{0B4A3BD6-B024-4787-AB6E-F2BE58748393}">
      <dgm:prSet/>
      <dgm:spPr/>
      <dgm:t>
        <a:bodyPr/>
        <a:lstStyle/>
        <a:p>
          <a:endParaRPr lang="en-US"/>
        </a:p>
      </dgm:t>
    </dgm:pt>
    <dgm:pt modelId="{62E3A7F4-1070-4127-9E44-20E58509EC45}">
      <dgm:prSet phldrT="[Text]" custT="1"/>
      <dgm:spPr/>
      <dgm:t>
        <a:bodyPr/>
        <a:lstStyle/>
        <a:p>
          <a:r>
            <a:rPr lang="en-US" sz="1400" dirty="0"/>
            <a:t>4</a:t>
          </a:r>
        </a:p>
      </dgm:t>
    </dgm:pt>
    <dgm:pt modelId="{715E2BFC-B8BA-4115-881A-E2670CC81A36}" type="parTrans" cxnId="{4A173D10-98D9-4F62-9F91-DF739777CAF1}">
      <dgm:prSet/>
      <dgm:spPr/>
      <dgm:t>
        <a:bodyPr/>
        <a:lstStyle/>
        <a:p>
          <a:endParaRPr lang="en-US"/>
        </a:p>
      </dgm:t>
    </dgm:pt>
    <dgm:pt modelId="{4494D9B5-CB4A-48A4-A674-8897A9EAAC47}" type="sibTrans" cxnId="{4A173D10-98D9-4F62-9F91-DF739777CAF1}">
      <dgm:prSet/>
      <dgm:spPr/>
      <dgm:t>
        <a:bodyPr/>
        <a:lstStyle/>
        <a:p>
          <a:endParaRPr lang="en-US"/>
        </a:p>
      </dgm:t>
    </dgm:pt>
    <dgm:pt modelId="{5B33CDE8-17D9-406A-ADA0-BE5AA000CBB8}">
      <dgm:prSet phldrT="[Text]" custT="1"/>
      <dgm:spPr/>
      <dgm:t>
        <a:bodyPr/>
        <a:lstStyle/>
        <a:p>
          <a:r>
            <a:rPr lang="en-US" sz="1400" dirty="0"/>
            <a:t>Build and Review logistic regression Model</a:t>
          </a:r>
        </a:p>
      </dgm:t>
    </dgm:pt>
    <dgm:pt modelId="{53028A73-B59F-4A2C-BE51-B8724A578CED}" type="parTrans" cxnId="{2D00A54F-3B50-4B81-8582-16424158BC7D}">
      <dgm:prSet/>
      <dgm:spPr/>
      <dgm:t>
        <a:bodyPr/>
        <a:lstStyle/>
        <a:p>
          <a:endParaRPr lang="en-US"/>
        </a:p>
      </dgm:t>
    </dgm:pt>
    <dgm:pt modelId="{44665726-89FE-44B5-8E00-EA6CE75C9FD3}" type="sibTrans" cxnId="{2D00A54F-3B50-4B81-8582-16424158BC7D}">
      <dgm:prSet/>
      <dgm:spPr/>
      <dgm:t>
        <a:bodyPr/>
        <a:lstStyle/>
        <a:p>
          <a:endParaRPr lang="en-US"/>
        </a:p>
      </dgm:t>
    </dgm:pt>
    <dgm:pt modelId="{C8AD756C-C70E-462B-9AA3-BCE57C3E9A46}">
      <dgm:prSet phldrT="[Text]" custT="1"/>
      <dgm:spPr/>
      <dgm:t>
        <a:bodyPr/>
        <a:lstStyle/>
        <a:p>
          <a:r>
            <a:rPr lang="en-US" sz="1400" dirty="0"/>
            <a:t>5</a:t>
          </a:r>
        </a:p>
      </dgm:t>
    </dgm:pt>
    <dgm:pt modelId="{E4607245-0E44-4169-A8DA-99BC671D9F43}" type="parTrans" cxnId="{00761174-E4B9-4CC3-A2DE-5AF755B88009}">
      <dgm:prSet/>
      <dgm:spPr/>
      <dgm:t>
        <a:bodyPr/>
        <a:lstStyle/>
        <a:p>
          <a:endParaRPr lang="en-US"/>
        </a:p>
      </dgm:t>
    </dgm:pt>
    <dgm:pt modelId="{960EB163-D733-4265-A646-C3C4299A1AEA}" type="sibTrans" cxnId="{00761174-E4B9-4CC3-A2DE-5AF755B88009}">
      <dgm:prSet/>
      <dgm:spPr/>
      <dgm:t>
        <a:bodyPr/>
        <a:lstStyle/>
        <a:p>
          <a:endParaRPr lang="en-US"/>
        </a:p>
      </dgm:t>
    </dgm:pt>
    <dgm:pt modelId="{2ACE588D-EA70-4364-8307-2C2E7A0C20FD}">
      <dgm:prSet phldrT="[Text]" custT="1"/>
      <dgm:spPr/>
      <dgm:t>
        <a:bodyPr/>
        <a:lstStyle/>
        <a:p>
          <a:r>
            <a:rPr lang="en-US" sz="1400" dirty="0"/>
            <a:t>Define the problem and review input data</a:t>
          </a:r>
        </a:p>
      </dgm:t>
    </dgm:pt>
    <dgm:pt modelId="{1B52B768-E22A-4CFC-B0BF-1FF2F7BA32CE}" type="parTrans" cxnId="{12A81196-7B2E-4E55-A682-0C57C02CC506}">
      <dgm:prSet/>
      <dgm:spPr/>
      <dgm:t>
        <a:bodyPr/>
        <a:lstStyle/>
        <a:p>
          <a:endParaRPr lang="en-US"/>
        </a:p>
      </dgm:t>
    </dgm:pt>
    <dgm:pt modelId="{C20908D5-D2F5-4393-979C-F034520AA27B}" type="sibTrans" cxnId="{12A81196-7B2E-4E55-A682-0C57C02CC506}">
      <dgm:prSet/>
      <dgm:spPr/>
      <dgm:t>
        <a:bodyPr/>
        <a:lstStyle/>
        <a:p>
          <a:endParaRPr lang="en-US"/>
        </a:p>
      </dgm:t>
    </dgm:pt>
    <dgm:pt modelId="{1F42E21D-1309-44D4-A5A9-4D53F6991551}">
      <dgm:prSet phldrT="[Text]" custT="1"/>
      <dgm:spPr/>
      <dgm:t>
        <a:bodyPr/>
        <a:lstStyle/>
        <a:p>
          <a:r>
            <a:rPr lang="en-US" sz="1400" dirty="0"/>
            <a:t>Review and interpret the coefficients</a:t>
          </a:r>
        </a:p>
      </dgm:t>
    </dgm:pt>
    <dgm:pt modelId="{12D27B87-523B-4956-A866-1360FDD4EADA}" type="parTrans" cxnId="{69055FEE-CA40-4A2A-9EB1-0CD12C9E17AF}">
      <dgm:prSet/>
      <dgm:spPr/>
      <dgm:t>
        <a:bodyPr/>
        <a:lstStyle/>
        <a:p>
          <a:endParaRPr lang="en-US"/>
        </a:p>
      </dgm:t>
    </dgm:pt>
    <dgm:pt modelId="{614993ED-8056-49AF-BFD6-3C5EB58829BF}" type="sibTrans" cxnId="{69055FEE-CA40-4A2A-9EB1-0CD12C9E17AF}">
      <dgm:prSet/>
      <dgm:spPr/>
      <dgm:t>
        <a:bodyPr/>
        <a:lstStyle/>
        <a:p>
          <a:endParaRPr lang="en-US"/>
        </a:p>
      </dgm:t>
    </dgm:pt>
    <dgm:pt modelId="{2109B953-4E28-450D-B68D-BC64102362ED}">
      <dgm:prSet phldrT="[Text]" custT="1"/>
      <dgm:spPr/>
      <dgm:t>
        <a:bodyPr/>
        <a:lstStyle/>
        <a:p>
          <a:r>
            <a:rPr lang="en-US" sz="1400" dirty="0"/>
            <a:t>6</a:t>
          </a:r>
        </a:p>
      </dgm:t>
    </dgm:pt>
    <dgm:pt modelId="{9FC4AE15-B2E8-4A4E-BD7E-9DEFFECFD0D2}" type="parTrans" cxnId="{E27A04B8-CBBC-4830-9993-2A485B68B80F}">
      <dgm:prSet/>
      <dgm:spPr/>
      <dgm:t>
        <a:bodyPr/>
        <a:lstStyle/>
        <a:p>
          <a:endParaRPr lang="en-US"/>
        </a:p>
      </dgm:t>
    </dgm:pt>
    <dgm:pt modelId="{EC477FFD-B4A5-4909-B9A3-CB6C3EF80D0C}" type="sibTrans" cxnId="{E27A04B8-CBBC-4830-9993-2A485B68B80F}">
      <dgm:prSet/>
      <dgm:spPr/>
      <dgm:t>
        <a:bodyPr/>
        <a:lstStyle/>
        <a:p>
          <a:endParaRPr lang="en-US"/>
        </a:p>
      </dgm:t>
    </dgm:pt>
    <dgm:pt modelId="{649A399F-0AE4-4602-AF99-83CAFDA63928}">
      <dgm:prSet phldrT="[Text]" custT="1"/>
      <dgm:spPr/>
      <dgm:t>
        <a:bodyPr/>
        <a:lstStyle/>
        <a:p>
          <a:r>
            <a:rPr lang="en-US" sz="1400" dirty="0"/>
            <a:t>Visualize the Model Using the Plot Function</a:t>
          </a:r>
        </a:p>
      </dgm:t>
    </dgm:pt>
    <dgm:pt modelId="{31BBE68E-B3DC-4136-9770-27A00E6B080A}" type="parTrans" cxnId="{AEB34B7C-9BF1-45B2-B4B9-9AEA506EE88E}">
      <dgm:prSet/>
      <dgm:spPr/>
      <dgm:t>
        <a:bodyPr/>
        <a:lstStyle/>
        <a:p>
          <a:endParaRPr lang="en-US"/>
        </a:p>
      </dgm:t>
    </dgm:pt>
    <dgm:pt modelId="{3DB3883F-B22A-4C77-8266-A045BCE1F0F0}" type="sibTrans" cxnId="{AEB34B7C-9BF1-45B2-B4B9-9AEA506EE88E}">
      <dgm:prSet/>
      <dgm:spPr/>
      <dgm:t>
        <a:bodyPr/>
        <a:lstStyle/>
        <a:p>
          <a:endParaRPr lang="en-US"/>
        </a:p>
      </dgm:t>
    </dgm:pt>
    <dgm:pt modelId="{6DE3529D-9C2F-4AD4-ABCA-500B7DC77052}">
      <dgm:prSet phldrT="[Text]" custT="1"/>
      <dgm:spPr/>
      <dgm:t>
        <a:bodyPr/>
        <a:lstStyle/>
        <a:p>
          <a:r>
            <a:rPr lang="en-US" sz="1400" dirty="0"/>
            <a:t>7</a:t>
          </a:r>
        </a:p>
      </dgm:t>
    </dgm:pt>
    <dgm:pt modelId="{84339609-D0EC-495E-9E6F-FE7B1EA32AF1}" type="parTrans" cxnId="{E01594F9-6925-436D-8E6E-4CC0CE3E2D35}">
      <dgm:prSet/>
      <dgm:spPr/>
      <dgm:t>
        <a:bodyPr/>
        <a:lstStyle/>
        <a:p>
          <a:endParaRPr lang="en-US"/>
        </a:p>
      </dgm:t>
    </dgm:pt>
    <dgm:pt modelId="{7E93EB83-D0A6-4568-BEDF-CA5B0F35B889}" type="sibTrans" cxnId="{E01594F9-6925-436D-8E6E-4CC0CE3E2D35}">
      <dgm:prSet/>
      <dgm:spPr/>
      <dgm:t>
        <a:bodyPr/>
        <a:lstStyle/>
        <a:p>
          <a:endParaRPr lang="en-US"/>
        </a:p>
      </dgm:t>
    </dgm:pt>
    <dgm:pt modelId="{714D354F-D92A-4E96-9B5D-2D1ECE6B79E3}">
      <dgm:prSet phldrT="[Text]" custT="1"/>
      <dgm:spPr/>
      <dgm:t>
        <a:bodyPr/>
        <a:lstStyle/>
        <a:p>
          <a:r>
            <a:rPr lang="en-US" sz="1400" dirty="0"/>
            <a:t>Use </a:t>
          </a:r>
          <a:r>
            <a:rPr lang="en-US" sz="1400" dirty="0" err="1"/>
            <a:t>relevel</a:t>
          </a:r>
          <a:r>
            <a:rPr lang="en-US" sz="1400" dirty="0"/>
            <a:t> Function to re-level the Price factor with value 30 as the base reference</a:t>
          </a:r>
        </a:p>
      </dgm:t>
    </dgm:pt>
    <dgm:pt modelId="{567689A2-23B4-4452-9F71-5873D7EE0D50}" type="parTrans" cxnId="{BE6CE87E-07FB-46DA-9DC1-4F5FF906BE9E}">
      <dgm:prSet/>
      <dgm:spPr/>
      <dgm:t>
        <a:bodyPr/>
        <a:lstStyle/>
        <a:p>
          <a:endParaRPr lang="en-US"/>
        </a:p>
      </dgm:t>
    </dgm:pt>
    <dgm:pt modelId="{0468C258-9279-4C26-AA07-5F62CF6A9B3C}" type="sibTrans" cxnId="{BE6CE87E-07FB-46DA-9DC1-4F5FF906BE9E}">
      <dgm:prSet/>
      <dgm:spPr/>
      <dgm:t>
        <a:bodyPr/>
        <a:lstStyle/>
        <a:p>
          <a:endParaRPr lang="en-US"/>
        </a:p>
      </dgm:t>
    </dgm:pt>
    <dgm:pt modelId="{34815BB4-1718-4380-B2D8-52CBD8C744C9}">
      <dgm:prSet phldrT="[Text]" custT="1"/>
      <dgm:spPr/>
      <dgm:t>
        <a:bodyPr/>
        <a:lstStyle/>
        <a:p>
          <a:r>
            <a:rPr lang="en-US" sz="1400" dirty="0"/>
            <a:t>8</a:t>
          </a:r>
        </a:p>
      </dgm:t>
    </dgm:pt>
    <dgm:pt modelId="{D2110A9F-EF73-4031-A116-14390DFA6A3C}" type="parTrans" cxnId="{D0B8F56E-0AB3-4431-8B31-90A25F4F7BC9}">
      <dgm:prSet/>
      <dgm:spPr/>
      <dgm:t>
        <a:bodyPr/>
        <a:lstStyle/>
        <a:p>
          <a:endParaRPr lang="en-US"/>
        </a:p>
      </dgm:t>
    </dgm:pt>
    <dgm:pt modelId="{2B70721C-23A8-44FB-B75F-B264DDBBC737}" type="sibTrans" cxnId="{D0B8F56E-0AB3-4431-8B31-90A25F4F7BC9}">
      <dgm:prSet/>
      <dgm:spPr/>
      <dgm:t>
        <a:bodyPr/>
        <a:lstStyle/>
        <a:p>
          <a:endParaRPr lang="en-US"/>
        </a:p>
      </dgm:t>
    </dgm:pt>
    <dgm:pt modelId="{F9C9DB4A-F792-4895-84DD-723841ED8BF5}">
      <dgm:prSet phldrT="[Text]" custT="1"/>
      <dgm:spPr/>
      <dgm:t>
        <a:bodyPr/>
        <a:lstStyle/>
        <a:p>
          <a:r>
            <a:rPr lang="en-US" sz="1400" dirty="0"/>
            <a:t>Plot the ROC Curve</a:t>
          </a:r>
        </a:p>
      </dgm:t>
    </dgm:pt>
    <dgm:pt modelId="{6EB72560-BA25-46BC-9837-CC2B71FD55F9}" type="parTrans" cxnId="{024B3B85-DF2B-4530-BA4F-2249945E4E79}">
      <dgm:prSet/>
      <dgm:spPr/>
      <dgm:t>
        <a:bodyPr/>
        <a:lstStyle/>
        <a:p>
          <a:endParaRPr lang="en-US"/>
        </a:p>
      </dgm:t>
    </dgm:pt>
    <dgm:pt modelId="{CF72A379-C1C7-46BE-81A6-DABAA4A854B1}" type="sibTrans" cxnId="{024B3B85-DF2B-4530-BA4F-2249945E4E79}">
      <dgm:prSet/>
      <dgm:spPr/>
      <dgm:t>
        <a:bodyPr/>
        <a:lstStyle/>
        <a:p>
          <a:endParaRPr lang="en-US"/>
        </a:p>
      </dgm:t>
    </dgm:pt>
    <dgm:pt modelId="{F592EE5C-65C0-41D9-B343-F9DED2642A65}">
      <dgm:prSet phldrT="[Text]" custT="1"/>
      <dgm:spPr/>
      <dgm:t>
        <a:bodyPr/>
        <a:lstStyle/>
        <a:p>
          <a:r>
            <a:rPr lang="en-US" sz="1400" dirty="0"/>
            <a:t>9</a:t>
          </a:r>
        </a:p>
      </dgm:t>
    </dgm:pt>
    <dgm:pt modelId="{316DFE19-BAE7-423D-8EFB-4A9722A9ED1B}" type="parTrans" cxnId="{83A9675D-844D-4F1D-B7F1-32D4A46A0386}">
      <dgm:prSet/>
      <dgm:spPr/>
      <dgm:t>
        <a:bodyPr/>
        <a:lstStyle/>
        <a:p>
          <a:endParaRPr lang="en-US"/>
        </a:p>
      </dgm:t>
    </dgm:pt>
    <dgm:pt modelId="{60086902-B49C-4F9C-8B99-5835BE7F2EDD}" type="sibTrans" cxnId="{83A9675D-844D-4F1D-B7F1-32D4A46A0386}">
      <dgm:prSet/>
      <dgm:spPr/>
      <dgm:t>
        <a:bodyPr/>
        <a:lstStyle/>
        <a:p>
          <a:endParaRPr lang="en-US"/>
        </a:p>
      </dgm:t>
    </dgm:pt>
    <dgm:pt modelId="{CD1FAE8D-1E22-40C6-A148-B39F0E1129E6}">
      <dgm:prSet phldrT="[Text]" custT="1"/>
      <dgm:spPr/>
      <dgm:t>
        <a:bodyPr/>
        <a:lstStyle/>
        <a:p>
          <a:r>
            <a:rPr lang="en-US" sz="1400" dirty="0"/>
            <a:t>Predict Outcome given Age and Income</a:t>
          </a:r>
        </a:p>
      </dgm:t>
    </dgm:pt>
    <dgm:pt modelId="{B245E08C-79BD-428E-9DEA-CA1B84419AFD}" type="parTrans" cxnId="{8E3E6AE0-742D-4B70-BCE1-A67527AA18D6}">
      <dgm:prSet/>
      <dgm:spPr/>
      <dgm:t>
        <a:bodyPr/>
        <a:lstStyle/>
        <a:p>
          <a:endParaRPr lang="en-US"/>
        </a:p>
      </dgm:t>
    </dgm:pt>
    <dgm:pt modelId="{026A3DEC-D3F2-4A42-BB05-7EFC6147A391}" type="sibTrans" cxnId="{8E3E6AE0-742D-4B70-BCE1-A67527AA18D6}">
      <dgm:prSet/>
      <dgm:spPr/>
      <dgm:t>
        <a:bodyPr/>
        <a:lstStyle/>
        <a:p>
          <a:endParaRPr lang="en-US"/>
        </a:p>
      </dgm:t>
    </dgm:pt>
    <dgm:pt modelId="{D0200887-8359-4520-B0B7-09CC85027D78}">
      <dgm:prSet phldrT="[Text]" custT="1"/>
      <dgm:spPr/>
      <dgm:t>
        <a:bodyPr/>
        <a:lstStyle/>
        <a:p>
          <a:r>
            <a:rPr lang="en-US" sz="1400" dirty="0"/>
            <a:t>10</a:t>
          </a:r>
        </a:p>
      </dgm:t>
    </dgm:pt>
    <dgm:pt modelId="{94DCBE25-8BB0-4B1A-A3CA-4C62B5891327}" type="parTrans" cxnId="{097F551E-1369-47C9-8C9C-6166191DF34D}">
      <dgm:prSet/>
      <dgm:spPr/>
      <dgm:t>
        <a:bodyPr/>
        <a:lstStyle/>
        <a:p>
          <a:endParaRPr lang="en-US"/>
        </a:p>
      </dgm:t>
    </dgm:pt>
    <dgm:pt modelId="{21A14365-AA08-498B-8DD0-A2834A2AF888}" type="sibTrans" cxnId="{097F551E-1369-47C9-8C9C-6166191DF34D}">
      <dgm:prSet/>
      <dgm:spPr/>
      <dgm:t>
        <a:bodyPr/>
        <a:lstStyle/>
        <a:p>
          <a:endParaRPr lang="en-US"/>
        </a:p>
      </dgm:t>
    </dgm:pt>
    <dgm:pt modelId="{C3EAC382-18EB-46E3-B945-A0090396757C}">
      <dgm:prSet phldrT="[Text]" custT="1"/>
      <dgm:spPr/>
      <dgm:t>
        <a:bodyPr/>
        <a:lstStyle/>
        <a:p>
          <a:r>
            <a:rPr lang="en-US" sz="1400" dirty="0"/>
            <a:t>Predict outcome for a sequence of Age values at price 30 and income at its mean</a:t>
          </a:r>
        </a:p>
      </dgm:t>
    </dgm:pt>
    <dgm:pt modelId="{3CD0ACB2-CC09-4114-B332-087B506C1BE6}" type="parTrans" cxnId="{F3702181-913B-42E7-84A0-C15A49EAAC36}">
      <dgm:prSet/>
      <dgm:spPr/>
      <dgm:t>
        <a:bodyPr/>
        <a:lstStyle/>
        <a:p>
          <a:endParaRPr lang="en-US"/>
        </a:p>
      </dgm:t>
    </dgm:pt>
    <dgm:pt modelId="{F1897032-5EBD-47C3-894B-948F88D44396}" type="sibTrans" cxnId="{F3702181-913B-42E7-84A0-C15A49EAAC36}">
      <dgm:prSet/>
      <dgm:spPr/>
      <dgm:t>
        <a:bodyPr/>
        <a:lstStyle/>
        <a:p>
          <a:endParaRPr lang="en-US"/>
        </a:p>
      </dgm:t>
    </dgm:pt>
    <dgm:pt modelId="{4AB2A5FA-8377-4BFC-8C4B-93488F492C7B}">
      <dgm:prSet phldrT="[Text]" custT="1"/>
      <dgm:spPr/>
      <dgm:t>
        <a:bodyPr/>
        <a:lstStyle/>
        <a:p>
          <a:r>
            <a:rPr lang="en-US" sz="1400" dirty="0"/>
            <a:t>11</a:t>
          </a:r>
        </a:p>
      </dgm:t>
    </dgm:pt>
    <dgm:pt modelId="{B88D0C70-3197-497C-815F-6BD7DBAB9456}" type="parTrans" cxnId="{96D97D5F-8F3A-4525-BC95-89113AC18AF0}">
      <dgm:prSet/>
      <dgm:spPr/>
      <dgm:t>
        <a:bodyPr/>
        <a:lstStyle/>
        <a:p>
          <a:endParaRPr lang="en-US"/>
        </a:p>
      </dgm:t>
    </dgm:pt>
    <dgm:pt modelId="{026296A9-377A-4BE6-B4A6-97368AF26A23}" type="sibTrans" cxnId="{96D97D5F-8F3A-4525-BC95-89113AC18AF0}">
      <dgm:prSet/>
      <dgm:spPr/>
      <dgm:t>
        <a:bodyPr/>
        <a:lstStyle/>
        <a:p>
          <a:endParaRPr lang="en-US"/>
        </a:p>
      </dgm:t>
    </dgm:pt>
    <dgm:pt modelId="{A311CC64-E07D-45E0-86D7-00AF0CAC7566}">
      <dgm:prSet phldrT="[Text]" custT="1"/>
      <dgm:spPr/>
      <dgm:t>
        <a:bodyPr/>
        <a:lstStyle/>
        <a:p>
          <a:r>
            <a:rPr lang="en-US" sz="1400" dirty="0"/>
            <a:t>Predict outcome for a sequence of income at price 30 and Age at its mean</a:t>
          </a:r>
        </a:p>
      </dgm:t>
    </dgm:pt>
    <dgm:pt modelId="{5A7E5FCA-6572-4474-BE55-D47980F9A6A2}" type="parTrans" cxnId="{76948280-CD59-4785-BE99-27562F6C042C}">
      <dgm:prSet/>
      <dgm:spPr/>
      <dgm:t>
        <a:bodyPr/>
        <a:lstStyle/>
        <a:p>
          <a:endParaRPr lang="en-US"/>
        </a:p>
      </dgm:t>
    </dgm:pt>
    <dgm:pt modelId="{1978C979-4158-42BE-87E3-F1516ACDA8F5}" type="sibTrans" cxnId="{76948280-CD59-4785-BE99-27562F6C042C}">
      <dgm:prSet/>
      <dgm:spPr/>
      <dgm:t>
        <a:bodyPr/>
        <a:lstStyle/>
        <a:p>
          <a:endParaRPr lang="en-US"/>
        </a:p>
      </dgm:t>
    </dgm:pt>
    <dgm:pt modelId="{B96A90ED-1534-4F3F-BD47-470DEA5245C8}">
      <dgm:prSet phldrT="[Text]" custT="1"/>
      <dgm:spPr/>
      <dgm:t>
        <a:bodyPr/>
        <a:lstStyle/>
        <a:p>
          <a:r>
            <a:rPr lang="en-US" sz="1400" dirty="0"/>
            <a:t>12</a:t>
          </a:r>
        </a:p>
      </dgm:t>
    </dgm:pt>
    <dgm:pt modelId="{5F6D67F2-1DDC-4FB4-A584-BA577EA00849}" type="parTrans" cxnId="{B1666D9A-269C-491E-99AB-B3380699B056}">
      <dgm:prSet/>
      <dgm:spPr/>
      <dgm:t>
        <a:bodyPr/>
        <a:lstStyle/>
        <a:p>
          <a:endParaRPr lang="en-US"/>
        </a:p>
      </dgm:t>
    </dgm:pt>
    <dgm:pt modelId="{285640C1-F765-42D2-A8B9-1592D0D3AB67}" type="sibTrans" cxnId="{B1666D9A-269C-491E-99AB-B3380699B056}">
      <dgm:prSet/>
      <dgm:spPr/>
      <dgm:t>
        <a:bodyPr/>
        <a:lstStyle/>
        <a:p>
          <a:endParaRPr lang="en-US"/>
        </a:p>
      </dgm:t>
    </dgm:pt>
    <dgm:pt modelId="{C5BFC2CA-2799-44E1-86BB-3D8DB8E21015}">
      <dgm:prSet phldrT="[Text]" custT="1"/>
      <dgm:spPr/>
      <dgm:t>
        <a:bodyPr/>
        <a:lstStyle/>
        <a:p>
          <a:r>
            <a:rPr lang="en-US" sz="1400" dirty="0"/>
            <a:t>Use Logistic regression as a classifier</a:t>
          </a:r>
        </a:p>
      </dgm:t>
    </dgm:pt>
    <dgm:pt modelId="{D035E981-1616-4A0E-8F7F-95556F2E2FD5}" type="parTrans" cxnId="{20A1018B-E867-4E91-AE60-6DEA257B8897}">
      <dgm:prSet/>
      <dgm:spPr/>
      <dgm:t>
        <a:bodyPr/>
        <a:lstStyle/>
        <a:p>
          <a:endParaRPr lang="en-US"/>
        </a:p>
      </dgm:t>
    </dgm:pt>
    <dgm:pt modelId="{97B08BB4-3DBD-4814-B1A6-B422813A3146}" type="sibTrans" cxnId="{20A1018B-E867-4E91-AE60-6DEA257B8897}">
      <dgm:prSet/>
      <dgm:spPr/>
      <dgm:t>
        <a:bodyPr/>
        <a:lstStyle/>
        <a:p>
          <a:endParaRPr lang="en-US"/>
        </a:p>
      </dgm:t>
    </dgm:pt>
    <dgm:pt modelId="{B97EB317-2473-4DCD-80E7-50B7A89B2F96}" type="pres">
      <dgm:prSet presAssocID="{46BA743C-7DF8-48B5-822E-527E7E1D1B40}" presName="linearFlow" presStyleCnt="0">
        <dgm:presLayoutVars>
          <dgm:dir/>
          <dgm:animLvl val="lvl"/>
          <dgm:resizeHandles val="exact"/>
        </dgm:presLayoutVars>
      </dgm:prSet>
      <dgm:spPr/>
      <dgm:t>
        <a:bodyPr/>
        <a:lstStyle/>
        <a:p>
          <a:endParaRPr lang="en-US"/>
        </a:p>
      </dgm:t>
    </dgm:pt>
    <dgm:pt modelId="{1BFCB26E-9F4F-4BD9-BB8F-DA511E7A1292}" type="pres">
      <dgm:prSet presAssocID="{7FFF0BF9-E84B-49D7-87DF-CFFCED52DB7E}" presName="composite" presStyleCnt="0"/>
      <dgm:spPr/>
    </dgm:pt>
    <dgm:pt modelId="{B02F16C6-4EA1-4A31-B183-7E7D97642127}" type="pres">
      <dgm:prSet presAssocID="{7FFF0BF9-E84B-49D7-87DF-CFFCED52DB7E}" presName="parentText" presStyleLbl="alignNode1" presStyleIdx="0" presStyleCnt="12">
        <dgm:presLayoutVars>
          <dgm:chMax val="1"/>
          <dgm:bulletEnabled val="1"/>
        </dgm:presLayoutVars>
      </dgm:prSet>
      <dgm:spPr/>
      <dgm:t>
        <a:bodyPr/>
        <a:lstStyle/>
        <a:p>
          <a:endParaRPr lang="en-US"/>
        </a:p>
      </dgm:t>
    </dgm:pt>
    <dgm:pt modelId="{002F61A5-0D3C-4FBA-A6B9-58EA76B9D6BE}" type="pres">
      <dgm:prSet presAssocID="{7FFF0BF9-E84B-49D7-87DF-CFFCED52DB7E}" presName="descendantText" presStyleLbl="alignAcc1" presStyleIdx="0" presStyleCnt="12">
        <dgm:presLayoutVars>
          <dgm:bulletEnabled val="1"/>
        </dgm:presLayoutVars>
      </dgm:prSet>
      <dgm:spPr/>
      <dgm:t>
        <a:bodyPr/>
        <a:lstStyle/>
        <a:p>
          <a:endParaRPr lang="en-US"/>
        </a:p>
      </dgm:t>
    </dgm:pt>
    <dgm:pt modelId="{0B63C71A-38A7-4761-A1C8-15AFE2CBDBAC}" type="pres">
      <dgm:prSet presAssocID="{D6B7B547-FB10-467D-932E-2A70B4C3666F}" presName="sp" presStyleCnt="0"/>
      <dgm:spPr/>
    </dgm:pt>
    <dgm:pt modelId="{AE6B24AE-3A13-44E7-A114-E210D6A2FF42}" type="pres">
      <dgm:prSet presAssocID="{4ACFA5E5-75C4-4797-AFC9-0E0ED26D747F}" presName="composite" presStyleCnt="0"/>
      <dgm:spPr/>
    </dgm:pt>
    <dgm:pt modelId="{20C327AA-6EAB-40F8-B5A9-3824D8F3C0F2}" type="pres">
      <dgm:prSet presAssocID="{4ACFA5E5-75C4-4797-AFC9-0E0ED26D747F}" presName="parentText" presStyleLbl="alignNode1" presStyleIdx="1" presStyleCnt="12">
        <dgm:presLayoutVars>
          <dgm:chMax val="1"/>
          <dgm:bulletEnabled val="1"/>
        </dgm:presLayoutVars>
      </dgm:prSet>
      <dgm:spPr/>
      <dgm:t>
        <a:bodyPr/>
        <a:lstStyle/>
        <a:p>
          <a:endParaRPr lang="en-US"/>
        </a:p>
      </dgm:t>
    </dgm:pt>
    <dgm:pt modelId="{A447DAC0-ECA3-4ED8-9058-1CF6DC3045AE}" type="pres">
      <dgm:prSet presAssocID="{4ACFA5E5-75C4-4797-AFC9-0E0ED26D747F}" presName="descendantText" presStyleLbl="alignAcc1" presStyleIdx="1" presStyleCnt="12">
        <dgm:presLayoutVars>
          <dgm:bulletEnabled val="1"/>
        </dgm:presLayoutVars>
      </dgm:prSet>
      <dgm:spPr/>
      <dgm:t>
        <a:bodyPr/>
        <a:lstStyle/>
        <a:p>
          <a:endParaRPr lang="en-US"/>
        </a:p>
      </dgm:t>
    </dgm:pt>
    <dgm:pt modelId="{F3780291-B5AA-4EAB-829A-815053475D72}" type="pres">
      <dgm:prSet presAssocID="{A1769191-4360-4754-B83C-450D8EF3F32C}" presName="sp" presStyleCnt="0"/>
      <dgm:spPr/>
    </dgm:pt>
    <dgm:pt modelId="{81211C0A-7DFE-48C6-9177-900350FB8CCA}" type="pres">
      <dgm:prSet presAssocID="{CFF10B85-4057-43D9-8C02-53A135C50E38}" presName="composite" presStyleCnt="0"/>
      <dgm:spPr/>
    </dgm:pt>
    <dgm:pt modelId="{B8A83EC6-6956-48D4-B93C-EDC133FD6A25}" type="pres">
      <dgm:prSet presAssocID="{CFF10B85-4057-43D9-8C02-53A135C50E38}" presName="parentText" presStyleLbl="alignNode1" presStyleIdx="2" presStyleCnt="12">
        <dgm:presLayoutVars>
          <dgm:chMax val="1"/>
          <dgm:bulletEnabled val="1"/>
        </dgm:presLayoutVars>
      </dgm:prSet>
      <dgm:spPr/>
      <dgm:t>
        <a:bodyPr/>
        <a:lstStyle/>
        <a:p>
          <a:endParaRPr lang="en-US"/>
        </a:p>
      </dgm:t>
    </dgm:pt>
    <dgm:pt modelId="{C487576C-5FEB-4BD4-9DF4-2EC2EA267C68}" type="pres">
      <dgm:prSet presAssocID="{CFF10B85-4057-43D9-8C02-53A135C50E38}" presName="descendantText" presStyleLbl="alignAcc1" presStyleIdx="2" presStyleCnt="12">
        <dgm:presLayoutVars>
          <dgm:bulletEnabled val="1"/>
        </dgm:presLayoutVars>
      </dgm:prSet>
      <dgm:spPr/>
      <dgm:t>
        <a:bodyPr/>
        <a:lstStyle/>
        <a:p>
          <a:endParaRPr lang="en-US"/>
        </a:p>
      </dgm:t>
    </dgm:pt>
    <dgm:pt modelId="{503B8246-8380-4F3D-81F0-9878285504E5}" type="pres">
      <dgm:prSet presAssocID="{B0F96C74-E8C2-40FF-AFE6-A4DD7356BB17}" presName="sp" presStyleCnt="0"/>
      <dgm:spPr/>
    </dgm:pt>
    <dgm:pt modelId="{CFDA0F2A-E23E-4E94-AF42-A519F482FF05}" type="pres">
      <dgm:prSet presAssocID="{62E3A7F4-1070-4127-9E44-20E58509EC45}" presName="composite" presStyleCnt="0"/>
      <dgm:spPr/>
    </dgm:pt>
    <dgm:pt modelId="{323CD1DC-49A9-4E41-969E-6D2F12598F5F}" type="pres">
      <dgm:prSet presAssocID="{62E3A7F4-1070-4127-9E44-20E58509EC45}" presName="parentText" presStyleLbl="alignNode1" presStyleIdx="3" presStyleCnt="12">
        <dgm:presLayoutVars>
          <dgm:chMax val="1"/>
          <dgm:bulletEnabled val="1"/>
        </dgm:presLayoutVars>
      </dgm:prSet>
      <dgm:spPr/>
      <dgm:t>
        <a:bodyPr/>
        <a:lstStyle/>
        <a:p>
          <a:endParaRPr lang="en-US"/>
        </a:p>
      </dgm:t>
    </dgm:pt>
    <dgm:pt modelId="{CE6172C3-16D9-4D37-A950-121178F1AC2A}" type="pres">
      <dgm:prSet presAssocID="{62E3A7F4-1070-4127-9E44-20E58509EC45}" presName="descendantText" presStyleLbl="alignAcc1" presStyleIdx="3" presStyleCnt="12">
        <dgm:presLayoutVars>
          <dgm:bulletEnabled val="1"/>
        </dgm:presLayoutVars>
      </dgm:prSet>
      <dgm:spPr/>
      <dgm:t>
        <a:bodyPr/>
        <a:lstStyle/>
        <a:p>
          <a:endParaRPr lang="en-US"/>
        </a:p>
      </dgm:t>
    </dgm:pt>
    <dgm:pt modelId="{1A661C22-8231-448D-934D-74F3CDB043FB}" type="pres">
      <dgm:prSet presAssocID="{4494D9B5-CB4A-48A4-A674-8897A9EAAC47}" presName="sp" presStyleCnt="0"/>
      <dgm:spPr/>
    </dgm:pt>
    <dgm:pt modelId="{96326318-A1FA-4EA1-B1DF-21C339016A9B}" type="pres">
      <dgm:prSet presAssocID="{C8AD756C-C70E-462B-9AA3-BCE57C3E9A46}" presName="composite" presStyleCnt="0"/>
      <dgm:spPr/>
    </dgm:pt>
    <dgm:pt modelId="{D2A0677C-B1FF-4D0E-BAB0-4D937AC4C8AD}" type="pres">
      <dgm:prSet presAssocID="{C8AD756C-C70E-462B-9AA3-BCE57C3E9A46}" presName="parentText" presStyleLbl="alignNode1" presStyleIdx="4" presStyleCnt="12">
        <dgm:presLayoutVars>
          <dgm:chMax val="1"/>
          <dgm:bulletEnabled val="1"/>
        </dgm:presLayoutVars>
      </dgm:prSet>
      <dgm:spPr/>
      <dgm:t>
        <a:bodyPr/>
        <a:lstStyle/>
        <a:p>
          <a:endParaRPr lang="en-US"/>
        </a:p>
      </dgm:t>
    </dgm:pt>
    <dgm:pt modelId="{C09BE247-24E6-41F8-BD35-94927E3EFEF0}" type="pres">
      <dgm:prSet presAssocID="{C8AD756C-C70E-462B-9AA3-BCE57C3E9A46}" presName="descendantText" presStyleLbl="alignAcc1" presStyleIdx="4" presStyleCnt="12">
        <dgm:presLayoutVars>
          <dgm:bulletEnabled val="1"/>
        </dgm:presLayoutVars>
      </dgm:prSet>
      <dgm:spPr/>
      <dgm:t>
        <a:bodyPr/>
        <a:lstStyle/>
        <a:p>
          <a:endParaRPr lang="en-US"/>
        </a:p>
      </dgm:t>
    </dgm:pt>
    <dgm:pt modelId="{93E38A3B-8B0A-40A0-A2CC-43C1CB138539}" type="pres">
      <dgm:prSet presAssocID="{960EB163-D733-4265-A646-C3C4299A1AEA}" presName="sp" presStyleCnt="0"/>
      <dgm:spPr/>
    </dgm:pt>
    <dgm:pt modelId="{E06DA044-09B0-4D5F-BB61-0851A690E362}" type="pres">
      <dgm:prSet presAssocID="{2109B953-4E28-450D-B68D-BC64102362ED}" presName="composite" presStyleCnt="0"/>
      <dgm:spPr/>
    </dgm:pt>
    <dgm:pt modelId="{29B157DD-5ABF-44C7-84DB-D063ACF93A43}" type="pres">
      <dgm:prSet presAssocID="{2109B953-4E28-450D-B68D-BC64102362ED}" presName="parentText" presStyleLbl="alignNode1" presStyleIdx="5" presStyleCnt="12">
        <dgm:presLayoutVars>
          <dgm:chMax val="1"/>
          <dgm:bulletEnabled val="1"/>
        </dgm:presLayoutVars>
      </dgm:prSet>
      <dgm:spPr/>
      <dgm:t>
        <a:bodyPr/>
        <a:lstStyle/>
        <a:p>
          <a:endParaRPr lang="en-US"/>
        </a:p>
      </dgm:t>
    </dgm:pt>
    <dgm:pt modelId="{DB8F81B5-3AEA-4610-A22F-E987B36CB035}" type="pres">
      <dgm:prSet presAssocID="{2109B953-4E28-450D-B68D-BC64102362ED}" presName="descendantText" presStyleLbl="alignAcc1" presStyleIdx="5" presStyleCnt="12">
        <dgm:presLayoutVars>
          <dgm:bulletEnabled val="1"/>
        </dgm:presLayoutVars>
      </dgm:prSet>
      <dgm:spPr/>
      <dgm:t>
        <a:bodyPr/>
        <a:lstStyle/>
        <a:p>
          <a:endParaRPr lang="en-US"/>
        </a:p>
      </dgm:t>
    </dgm:pt>
    <dgm:pt modelId="{5270AD1B-D8C7-409C-9D80-FF6C6D980846}" type="pres">
      <dgm:prSet presAssocID="{EC477FFD-B4A5-4909-B9A3-CB6C3EF80D0C}" presName="sp" presStyleCnt="0"/>
      <dgm:spPr/>
    </dgm:pt>
    <dgm:pt modelId="{A226E139-59B4-481E-B779-7A04843D3B54}" type="pres">
      <dgm:prSet presAssocID="{6DE3529D-9C2F-4AD4-ABCA-500B7DC77052}" presName="composite" presStyleCnt="0"/>
      <dgm:spPr/>
    </dgm:pt>
    <dgm:pt modelId="{203499EA-A847-4BF6-ABC2-1453F9CF1A58}" type="pres">
      <dgm:prSet presAssocID="{6DE3529D-9C2F-4AD4-ABCA-500B7DC77052}" presName="parentText" presStyleLbl="alignNode1" presStyleIdx="6" presStyleCnt="12">
        <dgm:presLayoutVars>
          <dgm:chMax val="1"/>
          <dgm:bulletEnabled val="1"/>
        </dgm:presLayoutVars>
      </dgm:prSet>
      <dgm:spPr/>
      <dgm:t>
        <a:bodyPr/>
        <a:lstStyle/>
        <a:p>
          <a:endParaRPr lang="en-US"/>
        </a:p>
      </dgm:t>
    </dgm:pt>
    <dgm:pt modelId="{34F646D8-02DD-4CF5-8744-0593178FDE1D}" type="pres">
      <dgm:prSet presAssocID="{6DE3529D-9C2F-4AD4-ABCA-500B7DC77052}" presName="descendantText" presStyleLbl="alignAcc1" presStyleIdx="6" presStyleCnt="12">
        <dgm:presLayoutVars>
          <dgm:bulletEnabled val="1"/>
        </dgm:presLayoutVars>
      </dgm:prSet>
      <dgm:spPr/>
      <dgm:t>
        <a:bodyPr/>
        <a:lstStyle/>
        <a:p>
          <a:endParaRPr lang="en-US"/>
        </a:p>
      </dgm:t>
    </dgm:pt>
    <dgm:pt modelId="{D4F36B3A-5542-4937-BCAB-ABAF7FCE40BC}" type="pres">
      <dgm:prSet presAssocID="{7E93EB83-D0A6-4568-BEDF-CA5B0F35B889}" presName="sp" presStyleCnt="0"/>
      <dgm:spPr/>
    </dgm:pt>
    <dgm:pt modelId="{F39624E1-6C25-4975-9DAC-53EF4F8AA629}" type="pres">
      <dgm:prSet presAssocID="{34815BB4-1718-4380-B2D8-52CBD8C744C9}" presName="composite" presStyleCnt="0"/>
      <dgm:spPr/>
    </dgm:pt>
    <dgm:pt modelId="{F9B50929-351E-4AFB-89F9-5C2A31730F56}" type="pres">
      <dgm:prSet presAssocID="{34815BB4-1718-4380-B2D8-52CBD8C744C9}" presName="parentText" presStyleLbl="alignNode1" presStyleIdx="7" presStyleCnt="12">
        <dgm:presLayoutVars>
          <dgm:chMax val="1"/>
          <dgm:bulletEnabled val="1"/>
        </dgm:presLayoutVars>
      </dgm:prSet>
      <dgm:spPr/>
      <dgm:t>
        <a:bodyPr/>
        <a:lstStyle/>
        <a:p>
          <a:endParaRPr lang="en-US"/>
        </a:p>
      </dgm:t>
    </dgm:pt>
    <dgm:pt modelId="{6688F5FD-0BCB-489E-92B8-A21E58317251}" type="pres">
      <dgm:prSet presAssocID="{34815BB4-1718-4380-B2D8-52CBD8C744C9}" presName="descendantText" presStyleLbl="alignAcc1" presStyleIdx="7" presStyleCnt="12">
        <dgm:presLayoutVars>
          <dgm:bulletEnabled val="1"/>
        </dgm:presLayoutVars>
      </dgm:prSet>
      <dgm:spPr/>
      <dgm:t>
        <a:bodyPr/>
        <a:lstStyle/>
        <a:p>
          <a:endParaRPr lang="en-US"/>
        </a:p>
      </dgm:t>
    </dgm:pt>
    <dgm:pt modelId="{A37EA66C-98FB-4897-9B1C-7D2966F258A2}" type="pres">
      <dgm:prSet presAssocID="{2B70721C-23A8-44FB-B75F-B264DDBBC737}" presName="sp" presStyleCnt="0"/>
      <dgm:spPr/>
    </dgm:pt>
    <dgm:pt modelId="{128D4973-9C45-4426-8250-F5DA9C5E9B6E}" type="pres">
      <dgm:prSet presAssocID="{F592EE5C-65C0-41D9-B343-F9DED2642A65}" presName="composite" presStyleCnt="0"/>
      <dgm:spPr/>
    </dgm:pt>
    <dgm:pt modelId="{4C723570-32B9-49D3-A812-FBF1BFDE76B3}" type="pres">
      <dgm:prSet presAssocID="{F592EE5C-65C0-41D9-B343-F9DED2642A65}" presName="parentText" presStyleLbl="alignNode1" presStyleIdx="8" presStyleCnt="12">
        <dgm:presLayoutVars>
          <dgm:chMax val="1"/>
          <dgm:bulletEnabled val="1"/>
        </dgm:presLayoutVars>
      </dgm:prSet>
      <dgm:spPr/>
      <dgm:t>
        <a:bodyPr/>
        <a:lstStyle/>
        <a:p>
          <a:endParaRPr lang="en-US"/>
        </a:p>
      </dgm:t>
    </dgm:pt>
    <dgm:pt modelId="{4FBFDDFC-BE50-490F-B5BA-AE7EFEA1AAD8}" type="pres">
      <dgm:prSet presAssocID="{F592EE5C-65C0-41D9-B343-F9DED2642A65}" presName="descendantText" presStyleLbl="alignAcc1" presStyleIdx="8" presStyleCnt="12">
        <dgm:presLayoutVars>
          <dgm:bulletEnabled val="1"/>
        </dgm:presLayoutVars>
      </dgm:prSet>
      <dgm:spPr/>
      <dgm:t>
        <a:bodyPr/>
        <a:lstStyle/>
        <a:p>
          <a:endParaRPr lang="en-US"/>
        </a:p>
      </dgm:t>
    </dgm:pt>
    <dgm:pt modelId="{35C05584-DC5F-44D7-95BC-08DEC36D0528}" type="pres">
      <dgm:prSet presAssocID="{60086902-B49C-4F9C-8B99-5835BE7F2EDD}" presName="sp" presStyleCnt="0"/>
      <dgm:spPr/>
    </dgm:pt>
    <dgm:pt modelId="{70E0AF18-7A73-4142-9E14-6AD1B32D6A43}" type="pres">
      <dgm:prSet presAssocID="{D0200887-8359-4520-B0B7-09CC85027D78}" presName="composite" presStyleCnt="0"/>
      <dgm:spPr/>
    </dgm:pt>
    <dgm:pt modelId="{1F3097A6-4D77-4125-9E5B-227360CE04A8}" type="pres">
      <dgm:prSet presAssocID="{D0200887-8359-4520-B0B7-09CC85027D78}" presName="parentText" presStyleLbl="alignNode1" presStyleIdx="9" presStyleCnt="12">
        <dgm:presLayoutVars>
          <dgm:chMax val="1"/>
          <dgm:bulletEnabled val="1"/>
        </dgm:presLayoutVars>
      </dgm:prSet>
      <dgm:spPr/>
      <dgm:t>
        <a:bodyPr/>
        <a:lstStyle/>
        <a:p>
          <a:endParaRPr lang="en-US"/>
        </a:p>
      </dgm:t>
    </dgm:pt>
    <dgm:pt modelId="{61C89FD5-92B9-4B32-8565-30BF4E05E3FC}" type="pres">
      <dgm:prSet presAssocID="{D0200887-8359-4520-B0B7-09CC85027D78}" presName="descendantText" presStyleLbl="alignAcc1" presStyleIdx="9" presStyleCnt="12">
        <dgm:presLayoutVars>
          <dgm:bulletEnabled val="1"/>
        </dgm:presLayoutVars>
      </dgm:prSet>
      <dgm:spPr/>
      <dgm:t>
        <a:bodyPr/>
        <a:lstStyle/>
        <a:p>
          <a:endParaRPr lang="en-US"/>
        </a:p>
      </dgm:t>
    </dgm:pt>
    <dgm:pt modelId="{74A3568A-E41B-422B-91E1-BA54EFEC1716}" type="pres">
      <dgm:prSet presAssocID="{21A14365-AA08-498B-8DD0-A2834A2AF888}" presName="sp" presStyleCnt="0"/>
      <dgm:spPr/>
    </dgm:pt>
    <dgm:pt modelId="{FAFBAC3D-E452-4619-8BB9-418D75587786}" type="pres">
      <dgm:prSet presAssocID="{4AB2A5FA-8377-4BFC-8C4B-93488F492C7B}" presName="composite" presStyleCnt="0"/>
      <dgm:spPr/>
    </dgm:pt>
    <dgm:pt modelId="{9CA3ECAB-B5E9-4BD7-AA51-DF22A3FEF487}" type="pres">
      <dgm:prSet presAssocID="{4AB2A5FA-8377-4BFC-8C4B-93488F492C7B}" presName="parentText" presStyleLbl="alignNode1" presStyleIdx="10" presStyleCnt="12">
        <dgm:presLayoutVars>
          <dgm:chMax val="1"/>
          <dgm:bulletEnabled val="1"/>
        </dgm:presLayoutVars>
      </dgm:prSet>
      <dgm:spPr/>
      <dgm:t>
        <a:bodyPr/>
        <a:lstStyle/>
        <a:p>
          <a:endParaRPr lang="en-US"/>
        </a:p>
      </dgm:t>
    </dgm:pt>
    <dgm:pt modelId="{2EE97BAE-FCEF-4D53-98D1-FD2B028CB395}" type="pres">
      <dgm:prSet presAssocID="{4AB2A5FA-8377-4BFC-8C4B-93488F492C7B}" presName="descendantText" presStyleLbl="alignAcc1" presStyleIdx="10" presStyleCnt="12">
        <dgm:presLayoutVars>
          <dgm:bulletEnabled val="1"/>
        </dgm:presLayoutVars>
      </dgm:prSet>
      <dgm:spPr/>
      <dgm:t>
        <a:bodyPr/>
        <a:lstStyle/>
        <a:p>
          <a:endParaRPr lang="en-US"/>
        </a:p>
      </dgm:t>
    </dgm:pt>
    <dgm:pt modelId="{1F1F5755-17D7-4D73-82D6-5336809914DB}" type="pres">
      <dgm:prSet presAssocID="{026296A9-377A-4BE6-B4A6-97368AF26A23}" presName="sp" presStyleCnt="0"/>
      <dgm:spPr/>
    </dgm:pt>
    <dgm:pt modelId="{0E0D3232-8910-45EF-9C26-DC9C103CD2DA}" type="pres">
      <dgm:prSet presAssocID="{B96A90ED-1534-4F3F-BD47-470DEA5245C8}" presName="composite" presStyleCnt="0"/>
      <dgm:spPr/>
    </dgm:pt>
    <dgm:pt modelId="{30789762-EABC-41E5-AA33-8B5B9769812C}" type="pres">
      <dgm:prSet presAssocID="{B96A90ED-1534-4F3F-BD47-470DEA5245C8}" presName="parentText" presStyleLbl="alignNode1" presStyleIdx="11" presStyleCnt="12">
        <dgm:presLayoutVars>
          <dgm:chMax val="1"/>
          <dgm:bulletEnabled val="1"/>
        </dgm:presLayoutVars>
      </dgm:prSet>
      <dgm:spPr/>
      <dgm:t>
        <a:bodyPr/>
        <a:lstStyle/>
        <a:p>
          <a:endParaRPr lang="en-US"/>
        </a:p>
      </dgm:t>
    </dgm:pt>
    <dgm:pt modelId="{73084FAF-B06F-4A00-A12A-AD78D356C261}" type="pres">
      <dgm:prSet presAssocID="{B96A90ED-1534-4F3F-BD47-470DEA5245C8}" presName="descendantText" presStyleLbl="alignAcc1" presStyleIdx="11" presStyleCnt="12">
        <dgm:presLayoutVars>
          <dgm:bulletEnabled val="1"/>
        </dgm:presLayoutVars>
      </dgm:prSet>
      <dgm:spPr/>
      <dgm:t>
        <a:bodyPr/>
        <a:lstStyle/>
        <a:p>
          <a:endParaRPr lang="en-US"/>
        </a:p>
      </dgm:t>
    </dgm:pt>
  </dgm:ptLst>
  <dgm:cxnLst>
    <dgm:cxn modelId="{2D00A54F-3B50-4B81-8582-16424158BC7D}" srcId="{62E3A7F4-1070-4127-9E44-20E58509EC45}" destId="{5B33CDE8-17D9-406A-ADA0-BE5AA000CBB8}" srcOrd="0" destOrd="0" parTransId="{53028A73-B59F-4A2C-BE51-B8724A578CED}" sibTransId="{44665726-89FE-44B5-8E00-EA6CE75C9FD3}"/>
    <dgm:cxn modelId="{55D9F7B1-C427-4564-8E0A-2ECB01A0AE46}" type="presOf" srcId="{649A399F-0AE4-4602-AF99-83CAFDA63928}" destId="{DB8F81B5-3AEA-4610-A22F-E987B36CB035}" srcOrd="0" destOrd="0" presId="urn:microsoft.com/office/officeart/2005/8/layout/chevron2"/>
    <dgm:cxn modelId="{097F551E-1369-47C9-8C9C-6166191DF34D}" srcId="{46BA743C-7DF8-48B5-822E-527E7E1D1B40}" destId="{D0200887-8359-4520-B0B7-09CC85027D78}" srcOrd="9" destOrd="0" parTransId="{94DCBE25-8BB0-4B1A-A3CA-4C62B5891327}" sibTransId="{21A14365-AA08-498B-8DD0-A2834A2AF888}"/>
    <dgm:cxn modelId="{F2D2A54F-921E-41AD-9CDF-A890DF6EA2BB}" type="presOf" srcId="{5B33CDE8-17D9-406A-ADA0-BE5AA000CBB8}" destId="{CE6172C3-16D9-4D37-A950-121178F1AC2A}" srcOrd="0" destOrd="0" presId="urn:microsoft.com/office/officeart/2005/8/layout/chevron2"/>
    <dgm:cxn modelId="{96D97D5F-8F3A-4525-BC95-89113AC18AF0}" srcId="{46BA743C-7DF8-48B5-822E-527E7E1D1B40}" destId="{4AB2A5FA-8377-4BFC-8C4B-93488F492C7B}" srcOrd="10" destOrd="0" parTransId="{B88D0C70-3197-497C-815F-6BD7DBAB9456}" sibTransId="{026296A9-377A-4BE6-B4A6-97368AF26A23}"/>
    <dgm:cxn modelId="{20A1018B-E867-4E91-AE60-6DEA257B8897}" srcId="{B96A90ED-1534-4F3F-BD47-470DEA5245C8}" destId="{C5BFC2CA-2799-44E1-86BB-3D8DB8E21015}" srcOrd="0" destOrd="0" parTransId="{D035E981-1616-4A0E-8F7F-95556F2E2FD5}" sibTransId="{97B08BB4-3DBD-4814-B1A6-B422813A3146}"/>
    <dgm:cxn modelId="{1D0998E5-4AF5-4EC9-BFF9-0A5DB17287F2}" type="presOf" srcId="{62E3A7F4-1070-4127-9E44-20E58509EC45}" destId="{323CD1DC-49A9-4E41-969E-6D2F12598F5F}" srcOrd="0" destOrd="0" presId="urn:microsoft.com/office/officeart/2005/8/layout/chevron2"/>
    <dgm:cxn modelId="{00761174-E4B9-4CC3-A2DE-5AF755B88009}" srcId="{46BA743C-7DF8-48B5-822E-527E7E1D1B40}" destId="{C8AD756C-C70E-462B-9AA3-BCE57C3E9A46}" srcOrd="4" destOrd="0" parTransId="{E4607245-0E44-4169-A8DA-99BC671D9F43}" sibTransId="{960EB163-D733-4265-A646-C3C4299A1AEA}"/>
    <dgm:cxn modelId="{12A81196-7B2E-4E55-A682-0C57C02CC506}" srcId="{4ACFA5E5-75C4-4797-AFC9-0E0ED26D747F}" destId="{2ACE588D-EA70-4364-8307-2C2E7A0C20FD}" srcOrd="0" destOrd="0" parTransId="{1B52B768-E22A-4CFC-B0BF-1FF2F7BA32CE}" sibTransId="{C20908D5-D2F5-4393-979C-F034520AA27B}"/>
    <dgm:cxn modelId="{69055FEE-CA40-4A2A-9EB1-0CD12C9E17AF}" srcId="{C8AD756C-C70E-462B-9AA3-BCE57C3E9A46}" destId="{1F42E21D-1309-44D4-A5A9-4D53F6991551}" srcOrd="0" destOrd="0" parTransId="{12D27B87-523B-4956-A866-1360FDD4EADA}" sibTransId="{614993ED-8056-49AF-BFD6-3C5EB58829BF}"/>
    <dgm:cxn modelId="{AEB34B7C-9BF1-45B2-B4B9-9AEA506EE88E}" srcId="{2109B953-4E28-450D-B68D-BC64102362ED}" destId="{649A399F-0AE4-4602-AF99-83CAFDA63928}" srcOrd="0" destOrd="0" parTransId="{31BBE68E-B3DC-4136-9770-27A00E6B080A}" sibTransId="{3DB3883F-B22A-4C77-8266-A045BCE1F0F0}"/>
    <dgm:cxn modelId="{7CD2C5BE-A229-4E1C-9C29-4840AEE40D7E}" type="presOf" srcId="{34815BB4-1718-4380-B2D8-52CBD8C744C9}" destId="{F9B50929-351E-4AFB-89F9-5C2A31730F56}" srcOrd="0" destOrd="0" presId="urn:microsoft.com/office/officeart/2005/8/layout/chevron2"/>
    <dgm:cxn modelId="{D0B8F56E-0AB3-4431-8B31-90A25F4F7BC9}" srcId="{46BA743C-7DF8-48B5-822E-527E7E1D1B40}" destId="{34815BB4-1718-4380-B2D8-52CBD8C744C9}" srcOrd="7" destOrd="0" parTransId="{D2110A9F-EF73-4031-A116-14390DFA6A3C}" sibTransId="{2B70721C-23A8-44FB-B75F-B264DDBBC737}"/>
    <dgm:cxn modelId="{357C1774-C991-4739-BC22-9F2835DFEFB4}" type="presOf" srcId="{CD1FAE8D-1E22-40C6-A148-B39F0E1129E6}" destId="{4FBFDDFC-BE50-490F-B5BA-AE7EFEA1AAD8}" srcOrd="0" destOrd="0" presId="urn:microsoft.com/office/officeart/2005/8/layout/chevron2"/>
    <dgm:cxn modelId="{8E3E6AE0-742D-4B70-BCE1-A67527AA18D6}" srcId="{F592EE5C-65C0-41D9-B343-F9DED2642A65}" destId="{CD1FAE8D-1E22-40C6-A148-B39F0E1129E6}" srcOrd="0" destOrd="0" parTransId="{B245E08C-79BD-428E-9DEA-CA1B84419AFD}" sibTransId="{026A3DEC-D3F2-4A42-BB05-7EFC6147A391}"/>
    <dgm:cxn modelId="{A821A880-C98D-4FAB-A472-2BDAF78E1FDA}" type="presOf" srcId="{B96A90ED-1534-4F3F-BD47-470DEA5245C8}" destId="{30789762-EABC-41E5-AA33-8B5B9769812C}" srcOrd="0" destOrd="0" presId="urn:microsoft.com/office/officeart/2005/8/layout/chevron2"/>
    <dgm:cxn modelId="{773ED970-990C-4700-BEF4-F8DC63C6845C}" type="presOf" srcId="{6DE3529D-9C2F-4AD4-ABCA-500B7DC77052}" destId="{203499EA-A847-4BF6-ABC2-1453F9CF1A58}" srcOrd="0" destOrd="0" presId="urn:microsoft.com/office/officeart/2005/8/layout/chevron2"/>
    <dgm:cxn modelId="{83A9675D-844D-4F1D-B7F1-32D4A46A0386}" srcId="{46BA743C-7DF8-48B5-822E-527E7E1D1B40}" destId="{F592EE5C-65C0-41D9-B343-F9DED2642A65}" srcOrd="8" destOrd="0" parTransId="{316DFE19-BAE7-423D-8EFB-4A9722A9ED1B}" sibTransId="{60086902-B49C-4F9C-8B99-5835BE7F2EDD}"/>
    <dgm:cxn modelId="{F89F5478-E4A9-48A8-AB5D-7CDC67ED09FC}" type="presOf" srcId="{C8AD756C-C70E-462B-9AA3-BCE57C3E9A46}" destId="{D2A0677C-B1FF-4D0E-BAB0-4D937AC4C8AD}" srcOrd="0" destOrd="0" presId="urn:microsoft.com/office/officeart/2005/8/layout/chevron2"/>
    <dgm:cxn modelId="{63758327-79CC-4B9F-9F85-267E627EF2B5}" type="presOf" srcId="{C5BFC2CA-2799-44E1-86BB-3D8DB8E21015}" destId="{73084FAF-B06F-4A00-A12A-AD78D356C261}" srcOrd="0" destOrd="0" presId="urn:microsoft.com/office/officeart/2005/8/layout/chevron2"/>
    <dgm:cxn modelId="{AD88DE6F-7004-4985-85BD-5A61CFF4C1CF}" type="presOf" srcId="{714D354F-D92A-4E96-9B5D-2D1ECE6B79E3}" destId="{34F646D8-02DD-4CF5-8744-0593178FDE1D}" srcOrd="0" destOrd="0" presId="urn:microsoft.com/office/officeart/2005/8/layout/chevron2"/>
    <dgm:cxn modelId="{23B083DE-0E84-4CB7-B352-9A55A2C6B714}" type="presOf" srcId="{CFF10B85-4057-43D9-8C02-53A135C50E38}" destId="{B8A83EC6-6956-48D4-B93C-EDC133FD6A25}" srcOrd="0" destOrd="0" presId="urn:microsoft.com/office/officeart/2005/8/layout/chevron2"/>
    <dgm:cxn modelId="{DE7FB3EA-A8C0-4ADD-AF79-36D02023F4E9}" type="presOf" srcId="{1F42E21D-1309-44D4-A5A9-4D53F6991551}" destId="{C09BE247-24E6-41F8-BD35-94927E3EFEF0}" srcOrd="0" destOrd="0" presId="urn:microsoft.com/office/officeart/2005/8/layout/chevron2"/>
    <dgm:cxn modelId="{F3702181-913B-42E7-84A0-C15A49EAAC36}" srcId="{D0200887-8359-4520-B0B7-09CC85027D78}" destId="{C3EAC382-18EB-46E3-B945-A0090396757C}" srcOrd="0" destOrd="0" parTransId="{3CD0ACB2-CC09-4114-B332-087B506C1BE6}" sibTransId="{F1897032-5EBD-47C3-894B-948F88D44396}"/>
    <dgm:cxn modelId="{E27A04B8-CBBC-4830-9993-2A485B68B80F}" srcId="{46BA743C-7DF8-48B5-822E-527E7E1D1B40}" destId="{2109B953-4E28-450D-B68D-BC64102362ED}" srcOrd="5" destOrd="0" parTransId="{9FC4AE15-B2E8-4A4E-BD7E-9DEFFECFD0D2}" sibTransId="{EC477FFD-B4A5-4909-B9A3-CB6C3EF80D0C}"/>
    <dgm:cxn modelId="{E9F88855-DDEA-44F6-94AD-B0139E815D33}" type="presOf" srcId="{2ACE588D-EA70-4364-8307-2C2E7A0C20FD}" destId="{A447DAC0-ECA3-4ED8-9058-1CF6DC3045AE}" srcOrd="0" destOrd="0" presId="urn:microsoft.com/office/officeart/2005/8/layout/chevron2"/>
    <dgm:cxn modelId="{B7FCB47C-85BA-4590-A39A-A036C8F86CCA}" srcId="{46BA743C-7DF8-48B5-822E-527E7E1D1B40}" destId="{7FFF0BF9-E84B-49D7-87DF-CFFCED52DB7E}" srcOrd="0" destOrd="0" parTransId="{432A8833-EBFC-4AAC-96FA-0B6B3F9DDAB3}" sibTransId="{D6B7B547-FB10-467D-932E-2A70B4C3666F}"/>
    <dgm:cxn modelId="{B1666D9A-269C-491E-99AB-B3380699B056}" srcId="{46BA743C-7DF8-48B5-822E-527E7E1D1B40}" destId="{B96A90ED-1534-4F3F-BD47-470DEA5245C8}" srcOrd="11" destOrd="0" parTransId="{5F6D67F2-1DDC-4FB4-A584-BA577EA00849}" sibTransId="{285640C1-F765-42D2-A8B9-1592D0D3AB67}"/>
    <dgm:cxn modelId="{0F67E9CB-609A-435D-959B-1ECA137F5C77}" type="presOf" srcId="{4AB2A5FA-8377-4BFC-8C4B-93488F492C7B}" destId="{9CA3ECAB-B5E9-4BD7-AA51-DF22A3FEF487}" srcOrd="0" destOrd="0" presId="urn:microsoft.com/office/officeart/2005/8/layout/chevron2"/>
    <dgm:cxn modelId="{20E0347D-B7EA-458B-A40E-6D94A2037E34}" srcId="{7FFF0BF9-E84B-49D7-87DF-CFFCED52DB7E}" destId="{227CB006-BA11-40C7-B654-E161BD78B067}" srcOrd="0" destOrd="0" parTransId="{E508AD3C-7788-4F30-9049-80A2719B3E6F}" sibTransId="{C04D11EE-EB0E-4777-A1C2-4A2BF5C31967}"/>
    <dgm:cxn modelId="{6A81324B-4E14-4F7C-BB4E-2F01E7A3F44A}" type="presOf" srcId="{7FFF0BF9-E84B-49D7-87DF-CFFCED52DB7E}" destId="{B02F16C6-4EA1-4A31-B183-7E7D97642127}" srcOrd="0" destOrd="0" presId="urn:microsoft.com/office/officeart/2005/8/layout/chevron2"/>
    <dgm:cxn modelId="{C25CAC45-454A-4828-91F2-F1A93817FF76}" type="presOf" srcId="{2109B953-4E28-450D-B68D-BC64102362ED}" destId="{29B157DD-5ABF-44C7-84DB-D063ACF93A43}" srcOrd="0" destOrd="0" presId="urn:microsoft.com/office/officeart/2005/8/layout/chevron2"/>
    <dgm:cxn modelId="{0B4A3BD6-B024-4787-AB6E-F2BE58748393}" srcId="{CFF10B85-4057-43D9-8C02-53A135C50E38}" destId="{283A7526-9AF3-4F9F-A50C-04A3EED7C9E7}" srcOrd="0" destOrd="0" parTransId="{8D5B8183-9A97-4940-AC26-6BECD107C045}" sibTransId="{D32D6A55-5423-4A9E-9227-A94BB0AB74B3}"/>
    <dgm:cxn modelId="{76948280-CD59-4785-BE99-27562F6C042C}" srcId="{4AB2A5FA-8377-4BFC-8C4B-93488F492C7B}" destId="{A311CC64-E07D-45E0-86D7-00AF0CAC7566}" srcOrd="0" destOrd="0" parTransId="{5A7E5FCA-6572-4474-BE55-D47980F9A6A2}" sibTransId="{1978C979-4158-42BE-87E3-F1516ACDA8F5}"/>
    <dgm:cxn modelId="{024B3B85-DF2B-4530-BA4F-2249945E4E79}" srcId="{34815BB4-1718-4380-B2D8-52CBD8C744C9}" destId="{F9C9DB4A-F792-4895-84DD-723841ED8BF5}" srcOrd="0" destOrd="0" parTransId="{6EB72560-BA25-46BC-9837-CC2B71FD55F9}" sibTransId="{CF72A379-C1C7-46BE-81A6-DABAA4A854B1}"/>
    <dgm:cxn modelId="{4A173D10-98D9-4F62-9F91-DF739777CAF1}" srcId="{46BA743C-7DF8-48B5-822E-527E7E1D1B40}" destId="{62E3A7F4-1070-4127-9E44-20E58509EC45}" srcOrd="3" destOrd="0" parTransId="{715E2BFC-B8BA-4115-881A-E2670CC81A36}" sibTransId="{4494D9B5-CB4A-48A4-A674-8897A9EAAC47}"/>
    <dgm:cxn modelId="{E01594F9-6925-436D-8E6E-4CC0CE3E2D35}" srcId="{46BA743C-7DF8-48B5-822E-527E7E1D1B40}" destId="{6DE3529D-9C2F-4AD4-ABCA-500B7DC77052}" srcOrd="6" destOrd="0" parTransId="{84339609-D0EC-495E-9E6F-FE7B1EA32AF1}" sibTransId="{7E93EB83-D0A6-4568-BEDF-CA5B0F35B889}"/>
    <dgm:cxn modelId="{9C15234E-A7A1-41A8-8493-223AF002BD9A}" type="presOf" srcId="{227CB006-BA11-40C7-B654-E161BD78B067}" destId="{002F61A5-0D3C-4FBA-A6B9-58EA76B9D6BE}" srcOrd="0" destOrd="0" presId="urn:microsoft.com/office/officeart/2005/8/layout/chevron2"/>
    <dgm:cxn modelId="{77D52631-D856-4C5F-80A4-4A5D35A36A66}" srcId="{46BA743C-7DF8-48B5-822E-527E7E1D1B40}" destId="{4ACFA5E5-75C4-4797-AFC9-0E0ED26D747F}" srcOrd="1" destOrd="0" parTransId="{B5258380-80E7-485F-882F-82DA8951A328}" sibTransId="{A1769191-4360-4754-B83C-450D8EF3F32C}"/>
    <dgm:cxn modelId="{8F0190D9-747A-4CF4-A5F7-3BCFB8E2ED14}" type="presOf" srcId="{4ACFA5E5-75C4-4797-AFC9-0E0ED26D747F}" destId="{20C327AA-6EAB-40F8-B5A9-3824D8F3C0F2}" srcOrd="0" destOrd="0" presId="urn:microsoft.com/office/officeart/2005/8/layout/chevron2"/>
    <dgm:cxn modelId="{296A05A1-0F5F-4BB3-AACF-F185EC6ED0BD}" type="presOf" srcId="{A311CC64-E07D-45E0-86D7-00AF0CAC7566}" destId="{2EE97BAE-FCEF-4D53-98D1-FD2B028CB395}" srcOrd="0" destOrd="0" presId="urn:microsoft.com/office/officeart/2005/8/layout/chevron2"/>
    <dgm:cxn modelId="{BE6CE87E-07FB-46DA-9DC1-4F5FF906BE9E}" srcId="{6DE3529D-9C2F-4AD4-ABCA-500B7DC77052}" destId="{714D354F-D92A-4E96-9B5D-2D1ECE6B79E3}" srcOrd="0" destOrd="0" parTransId="{567689A2-23B4-4452-9F71-5873D7EE0D50}" sibTransId="{0468C258-9279-4C26-AA07-5F62CF6A9B3C}"/>
    <dgm:cxn modelId="{AA024135-90BD-4E01-84C4-FC55A5ACB4C1}" type="presOf" srcId="{D0200887-8359-4520-B0B7-09CC85027D78}" destId="{1F3097A6-4D77-4125-9E5B-227360CE04A8}" srcOrd="0" destOrd="0" presId="urn:microsoft.com/office/officeart/2005/8/layout/chevron2"/>
    <dgm:cxn modelId="{CA42E5C7-BA62-484B-A7D5-0A2ABBF50298}" type="presOf" srcId="{F592EE5C-65C0-41D9-B343-F9DED2642A65}" destId="{4C723570-32B9-49D3-A812-FBF1BFDE76B3}" srcOrd="0" destOrd="0" presId="urn:microsoft.com/office/officeart/2005/8/layout/chevron2"/>
    <dgm:cxn modelId="{B1553F75-2877-4DCB-B9BA-838ABCC81D04}" type="presOf" srcId="{F9C9DB4A-F792-4895-84DD-723841ED8BF5}" destId="{6688F5FD-0BCB-489E-92B8-A21E58317251}" srcOrd="0" destOrd="0" presId="urn:microsoft.com/office/officeart/2005/8/layout/chevron2"/>
    <dgm:cxn modelId="{0D50860D-79BC-4214-87A2-160F2A30AF6D}" srcId="{46BA743C-7DF8-48B5-822E-527E7E1D1B40}" destId="{CFF10B85-4057-43D9-8C02-53A135C50E38}" srcOrd="2" destOrd="0" parTransId="{2B4AFF55-AFDB-455A-9D18-A0372395B66E}" sibTransId="{B0F96C74-E8C2-40FF-AFE6-A4DD7356BB17}"/>
    <dgm:cxn modelId="{ACF47FC1-0066-4456-8527-8D29D192B815}" type="presOf" srcId="{46BA743C-7DF8-48B5-822E-527E7E1D1B40}" destId="{B97EB317-2473-4DCD-80E7-50B7A89B2F96}" srcOrd="0" destOrd="0" presId="urn:microsoft.com/office/officeart/2005/8/layout/chevron2"/>
    <dgm:cxn modelId="{4C0EF3A6-0600-4743-B922-BC7104D02201}" type="presOf" srcId="{C3EAC382-18EB-46E3-B945-A0090396757C}" destId="{61C89FD5-92B9-4B32-8565-30BF4E05E3FC}" srcOrd="0" destOrd="0" presId="urn:microsoft.com/office/officeart/2005/8/layout/chevron2"/>
    <dgm:cxn modelId="{D0049ADD-9248-4AD8-AE7D-3A5B57C8BD4D}" type="presOf" srcId="{283A7526-9AF3-4F9F-A50C-04A3EED7C9E7}" destId="{C487576C-5FEB-4BD4-9DF4-2EC2EA267C68}" srcOrd="0" destOrd="0" presId="urn:microsoft.com/office/officeart/2005/8/layout/chevron2"/>
    <dgm:cxn modelId="{F475B13A-5641-4881-986C-E7DB624D21D2}" type="presParOf" srcId="{B97EB317-2473-4DCD-80E7-50B7A89B2F96}" destId="{1BFCB26E-9F4F-4BD9-BB8F-DA511E7A1292}" srcOrd="0" destOrd="0" presId="urn:microsoft.com/office/officeart/2005/8/layout/chevron2"/>
    <dgm:cxn modelId="{B8930020-632E-4FAD-8C13-D3250A46AA7A}" type="presParOf" srcId="{1BFCB26E-9F4F-4BD9-BB8F-DA511E7A1292}" destId="{B02F16C6-4EA1-4A31-B183-7E7D97642127}" srcOrd="0" destOrd="0" presId="urn:microsoft.com/office/officeart/2005/8/layout/chevron2"/>
    <dgm:cxn modelId="{8D941744-73C5-4B46-B8BF-8445DC51EF8A}" type="presParOf" srcId="{1BFCB26E-9F4F-4BD9-BB8F-DA511E7A1292}" destId="{002F61A5-0D3C-4FBA-A6B9-58EA76B9D6BE}" srcOrd="1" destOrd="0" presId="urn:microsoft.com/office/officeart/2005/8/layout/chevron2"/>
    <dgm:cxn modelId="{ABC4716B-8433-4951-8C2A-C30C75C8CF76}" type="presParOf" srcId="{B97EB317-2473-4DCD-80E7-50B7A89B2F96}" destId="{0B63C71A-38A7-4761-A1C8-15AFE2CBDBAC}" srcOrd="1" destOrd="0" presId="urn:microsoft.com/office/officeart/2005/8/layout/chevron2"/>
    <dgm:cxn modelId="{72F4BE9F-1306-47ED-BC5C-2D8F9E909B66}" type="presParOf" srcId="{B97EB317-2473-4DCD-80E7-50B7A89B2F96}" destId="{AE6B24AE-3A13-44E7-A114-E210D6A2FF42}" srcOrd="2" destOrd="0" presId="urn:microsoft.com/office/officeart/2005/8/layout/chevron2"/>
    <dgm:cxn modelId="{5DECC7BA-559F-4E59-84C7-738DAACB9B8A}" type="presParOf" srcId="{AE6B24AE-3A13-44E7-A114-E210D6A2FF42}" destId="{20C327AA-6EAB-40F8-B5A9-3824D8F3C0F2}" srcOrd="0" destOrd="0" presId="urn:microsoft.com/office/officeart/2005/8/layout/chevron2"/>
    <dgm:cxn modelId="{802303F3-60FC-4691-8607-914214CDEEAC}" type="presParOf" srcId="{AE6B24AE-3A13-44E7-A114-E210D6A2FF42}" destId="{A447DAC0-ECA3-4ED8-9058-1CF6DC3045AE}" srcOrd="1" destOrd="0" presId="urn:microsoft.com/office/officeart/2005/8/layout/chevron2"/>
    <dgm:cxn modelId="{AF205883-1D68-4AAB-8941-E604256FCA11}" type="presParOf" srcId="{B97EB317-2473-4DCD-80E7-50B7A89B2F96}" destId="{F3780291-B5AA-4EAB-829A-815053475D72}" srcOrd="3" destOrd="0" presId="urn:microsoft.com/office/officeart/2005/8/layout/chevron2"/>
    <dgm:cxn modelId="{47F849F8-29C3-4A79-B285-20FAB64FFF76}" type="presParOf" srcId="{B97EB317-2473-4DCD-80E7-50B7A89B2F96}" destId="{81211C0A-7DFE-48C6-9177-900350FB8CCA}" srcOrd="4" destOrd="0" presId="urn:microsoft.com/office/officeart/2005/8/layout/chevron2"/>
    <dgm:cxn modelId="{A9C373AA-4B0E-45A6-94F9-0CD919B97771}" type="presParOf" srcId="{81211C0A-7DFE-48C6-9177-900350FB8CCA}" destId="{B8A83EC6-6956-48D4-B93C-EDC133FD6A25}" srcOrd="0" destOrd="0" presId="urn:microsoft.com/office/officeart/2005/8/layout/chevron2"/>
    <dgm:cxn modelId="{234A15D5-C515-4C09-9B3C-7CD383579135}" type="presParOf" srcId="{81211C0A-7DFE-48C6-9177-900350FB8CCA}" destId="{C487576C-5FEB-4BD4-9DF4-2EC2EA267C68}" srcOrd="1" destOrd="0" presId="urn:microsoft.com/office/officeart/2005/8/layout/chevron2"/>
    <dgm:cxn modelId="{A9472151-5C9A-41D0-B136-57472251A512}" type="presParOf" srcId="{B97EB317-2473-4DCD-80E7-50B7A89B2F96}" destId="{503B8246-8380-4F3D-81F0-9878285504E5}" srcOrd="5" destOrd="0" presId="urn:microsoft.com/office/officeart/2005/8/layout/chevron2"/>
    <dgm:cxn modelId="{A6F67FCE-BB11-481F-9A87-8E3C6267DBF4}" type="presParOf" srcId="{B97EB317-2473-4DCD-80E7-50B7A89B2F96}" destId="{CFDA0F2A-E23E-4E94-AF42-A519F482FF05}" srcOrd="6" destOrd="0" presId="urn:microsoft.com/office/officeart/2005/8/layout/chevron2"/>
    <dgm:cxn modelId="{1D5EEF53-749E-4D49-899D-D3911C075A4F}" type="presParOf" srcId="{CFDA0F2A-E23E-4E94-AF42-A519F482FF05}" destId="{323CD1DC-49A9-4E41-969E-6D2F12598F5F}" srcOrd="0" destOrd="0" presId="urn:microsoft.com/office/officeart/2005/8/layout/chevron2"/>
    <dgm:cxn modelId="{D53B43C5-AAA3-436C-95D2-AC731A49B1A7}" type="presParOf" srcId="{CFDA0F2A-E23E-4E94-AF42-A519F482FF05}" destId="{CE6172C3-16D9-4D37-A950-121178F1AC2A}" srcOrd="1" destOrd="0" presId="urn:microsoft.com/office/officeart/2005/8/layout/chevron2"/>
    <dgm:cxn modelId="{DEF13099-D4D1-462A-91CC-B5626812D45E}" type="presParOf" srcId="{B97EB317-2473-4DCD-80E7-50B7A89B2F96}" destId="{1A661C22-8231-448D-934D-74F3CDB043FB}" srcOrd="7" destOrd="0" presId="urn:microsoft.com/office/officeart/2005/8/layout/chevron2"/>
    <dgm:cxn modelId="{911A3596-087D-404B-B0FC-29F2ECAB0B03}" type="presParOf" srcId="{B97EB317-2473-4DCD-80E7-50B7A89B2F96}" destId="{96326318-A1FA-4EA1-B1DF-21C339016A9B}" srcOrd="8" destOrd="0" presId="urn:microsoft.com/office/officeart/2005/8/layout/chevron2"/>
    <dgm:cxn modelId="{4EE3CC15-A650-4B63-B815-74B52570FFFF}" type="presParOf" srcId="{96326318-A1FA-4EA1-B1DF-21C339016A9B}" destId="{D2A0677C-B1FF-4D0E-BAB0-4D937AC4C8AD}" srcOrd="0" destOrd="0" presId="urn:microsoft.com/office/officeart/2005/8/layout/chevron2"/>
    <dgm:cxn modelId="{7C34249C-4D96-4985-AB31-A411BCF25F48}" type="presParOf" srcId="{96326318-A1FA-4EA1-B1DF-21C339016A9B}" destId="{C09BE247-24E6-41F8-BD35-94927E3EFEF0}" srcOrd="1" destOrd="0" presId="urn:microsoft.com/office/officeart/2005/8/layout/chevron2"/>
    <dgm:cxn modelId="{A68DB1C3-6CAC-47C1-A890-FDC2B2029297}" type="presParOf" srcId="{B97EB317-2473-4DCD-80E7-50B7A89B2F96}" destId="{93E38A3B-8B0A-40A0-A2CC-43C1CB138539}" srcOrd="9" destOrd="0" presId="urn:microsoft.com/office/officeart/2005/8/layout/chevron2"/>
    <dgm:cxn modelId="{258C2C0E-172C-4D38-B61F-6DE27F393BEF}" type="presParOf" srcId="{B97EB317-2473-4DCD-80E7-50B7A89B2F96}" destId="{E06DA044-09B0-4D5F-BB61-0851A690E362}" srcOrd="10" destOrd="0" presId="urn:microsoft.com/office/officeart/2005/8/layout/chevron2"/>
    <dgm:cxn modelId="{4CD49E98-ACA6-41E6-8418-94EAAEDDC51E}" type="presParOf" srcId="{E06DA044-09B0-4D5F-BB61-0851A690E362}" destId="{29B157DD-5ABF-44C7-84DB-D063ACF93A43}" srcOrd="0" destOrd="0" presId="urn:microsoft.com/office/officeart/2005/8/layout/chevron2"/>
    <dgm:cxn modelId="{96989BE3-FFB3-4399-9AE9-4D8D68306544}" type="presParOf" srcId="{E06DA044-09B0-4D5F-BB61-0851A690E362}" destId="{DB8F81B5-3AEA-4610-A22F-E987B36CB035}" srcOrd="1" destOrd="0" presId="urn:microsoft.com/office/officeart/2005/8/layout/chevron2"/>
    <dgm:cxn modelId="{7085CE38-933A-47EA-A33B-D515B5221992}" type="presParOf" srcId="{B97EB317-2473-4DCD-80E7-50B7A89B2F96}" destId="{5270AD1B-D8C7-409C-9D80-FF6C6D980846}" srcOrd="11" destOrd="0" presId="urn:microsoft.com/office/officeart/2005/8/layout/chevron2"/>
    <dgm:cxn modelId="{4B244717-6A90-439A-99AE-529187BB34F1}" type="presParOf" srcId="{B97EB317-2473-4DCD-80E7-50B7A89B2F96}" destId="{A226E139-59B4-481E-B779-7A04843D3B54}" srcOrd="12" destOrd="0" presId="urn:microsoft.com/office/officeart/2005/8/layout/chevron2"/>
    <dgm:cxn modelId="{EF2906E0-43C1-493E-B001-EF721ED9B25F}" type="presParOf" srcId="{A226E139-59B4-481E-B779-7A04843D3B54}" destId="{203499EA-A847-4BF6-ABC2-1453F9CF1A58}" srcOrd="0" destOrd="0" presId="urn:microsoft.com/office/officeart/2005/8/layout/chevron2"/>
    <dgm:cxn modelId="{71F6CD23-1178-461C-B2B1-3E1024306EE4}" type="presParOf" srcId="{A226E139-59B4-481E-B779-7A04843D3B54}" destId="{34F646D8-02DD-4CF5-8744-0593178FDE1D}" srcOrd="1" destOrd="0" presId="urn:microsoft.com/office/officeart/2005/8/layout/chevron2"/>
    <dgm:cxn modelId="{C7778064-1866-42AE-876A-CEC1E69E1819}" type="presParOf" srcId="{B97EB317-2473-4DCD-80E7-50B7A89B2F96}" destId="{D4F36B3A-5542-4937-BCAB-ABAF7FCE40BC}" srcOrd="13" destOrd="0" presId="urn:microsoft.com/office/officeart/2005/8/layout/chevron2"/>
    <dgm:cxn modelId="{1B7A3F9C-8168-4F5D-B94C-140E3071918D}" type="presParOf" srcId="{B97EB317-2473-4DCD-80E7-50B7A89B2F96}" destId="{F39624E1-6C25-4975-9DAC-53EF4F8AA629}" srcOrd="14" destOrd="0" presId="urn:microsoft.com/office/officeart/2005/8/layout/chevron2"/>
    <dgm:cxn modelId="{D0417030-80E1-4F5C-9E24-82B816C7028F}" type="presParOf" srcId="{F39624E1-6C25-4975-9DAC-53EF4F8AA629}" destId="{F9B50929-351E-4AFB-89F9-5C2A31730F56}" srcOrd="0" destOrd="0" presId="urn:microsoft.com/office/officeart/2005/8/layout/chevron2"/>
    <dgm:cxn modelId="{78D6733A-799E-486B-ACA3-2C8368074127}" type="presParOf" srcId="{F39624E1-6C25-4975-9DAC-53EF4F8AA629}" destId="{6688F5FD-0BCB-489E-92B8-A21E58317251}" srcOrd="1" destOrd="0" presId="urn:microsoft.com/office/officeart/2005/8/layout/chevron2"/>
    <dgm:cxn modelId="{9D68B678-BE7E-4EE1-A53C-BB95AA2EC6F8}" type="presParOf" srcId="{B97EB317-2473-4DCD-80E7-50B7A89B2F96}" destId="{A37EA66C-98FB-4897-9B1C-7D2966F258A2}" srcOrd="15" destOrd="0" presId="urn:microsoft.com/office/officeart/2005/8/layout/chevron2"/>
    <dgm:cxn modelId="{38A848F7-8611-412E-94E8-5A7498556DE2}" type="presParOf" srcId="{B97EB317-2473-4DCD-80E7-50B7A89B2F96}" destId="{128D4973-9C45-4426-8250-F5DA9C5E9B6E}" srcOrd="16" destOrd="0" presId="urn:microsoft.com/office/officeart/2005/8/layout/chevron2"/>
    <dgm:cxn modelId="{9BA3B62E-1DD1-47B8-ADDC-A3432AD40534}" type="presParOf" srcId="{128D4973-9C45-4426-8250-F5DA9C5E9B6E}" destId="{4C723570-32B9-49D3-A812-FBF1BFDE76B3}" srcOrd="0" destOrd="0" presId="urn:microsoft.com/office/officeart/2005/8/layout/chevron2"/>
    <dgm:cxn modelId="{79E7A2CB-548B-4563-A377-FDC2A3306612}" type="presParOf" srcId="{128D4973-9C45-4426-8250-F5DA9C5E9B6E}" destId="{4FBFDDFC-BE50-490F-B5BA-AE7EFEA1AAD8}" srcOrd="1" destOrd="0" presId="urn:microsoft.com/office/officeart/2005/8/layout/chevron2"/>
    <dgm:cxn modelId="{EE2170E5-83F9-4663-AA99-5355261BA188}" type="presParOf" srcId="{B97EB317-2473-4DCD-80E7-50B7A89B2F96}" destId="{35C05584-DC5F-44D7-95BC-08DEC36D0528}" srcOrd="17" destOrd="0" presId="urn:microsoft.com/office/officeart/2005/8/layout/chevron2"/>
    <dgm:cxn modelId="{5F81B307-BB01-431E-8786-F5537C2CD669}" type="presParOf" srcId="{B97EB317-2473-4DCD-80E7-50B7A89B2F96}" destId="{70E0AF18-7A73-4142-9E14-6AD1B32D6A43}" srcOrd="18" destOrd="0" presId="urn:microsoft.com/office/officeart/2005/8/layout/chevron2"/>
    <dgm:cxn modelId="{BE3C1AEF-CA48-4C21-93EC-3B292CEB1263}" type="presParOf" srcId="{70E0AF18-7A73-4142-9E14-6AD1B32D6A43}" destId="{1F3097A6-4D77-4125-9E5B-227360CE04A8}" srcOrd="0" destOrd="0" presId="urn:microsoft.com/office/officeart/2005/8/layout/chevron2"/>
    <dgm:cxn modelId="{BF4DE140-3CED-434E-8371-CD85AC55B3D4}" type="presParOf" srcId="{70E0AF18-7A73-4142-9E14-6AD1B32D6A43}" destId="{61C89FD5-92B9-4B32-8565-30BF4E05E3FC}" srcOrd="1" destOrd="0" presId="urn:microsoft.com/office/officeart/2005/8/layout/chevron2"/>
    <dgm:cxn modelId="{4806D92A-60CB-40BA-9FBE-C2DDA154C5E6}" type="presParOf" srcId="{B97EB317-2473-4DCD-80E7-50B7A89B2F96}" destId="{74A3568A-E41B-422B-91E1-BA54EFEC1716}" srcOrd="19" destOrd="0" presId="urn:microsoft.com/office/officeart/2005/8/layout/chevron2"/>
    <dgm:cxn modelId="{CF22DDE2-324C-4D7E-9BF1-FEDDB17B17E3}" type="presParOf" srcId="{B97EB317-2473-4DCD-80E7-50B7A89B2F96}" destId="{FAFBAC3D-E452-4619-8BB9-418D75587786}" srcOrd="20" destOrd="0" presId="urn:microsoft.com/office/officeart/2005/8/layout/chevron2"/>
    <dgm:cxn modelId="{573FB554-6B06-4788-86D1-732EC035EC8C}" type="presParOf" srcId="{FAFBAC3D-E452-4619-8BB9-418D75587786}" destId="{9CA3ECAB-B5E9-4BD7-AA51-DF22A3FEF487}" srcOrd="0" destOrd="0" presId="urn:microsoft.com/office/officeart/2005/8/layout/chevron2"/>
    <dgm:cxn modelId="{43C8C70D-DA5C-4EC6-9897-ABAE93CB3289}" type="presParOf" srcId="{FAFBAC3D-E452-4619-8BB9-418D75587786}" destId="{2EE97BAE-FCEF-4D53-98D1-FD2B028CB395}" srcOrd="1" destOrd="0" presId="urn:microsoft.com/office/officeart/2005/8/layout/chevron2"/>
    <dgm:cxn modelId="{46D2742A-2FDA-4095-9D1C-BE0A027DB71A}" type="presParOf" srcId="{B97EB317-2473-4DCD-80E7-50B7A89B2F96}" destId="{1F1F5755-17D7-4D73-82D6-5336809914DB}" srcOrd="21" destOrd="0" presId="urn:microsoft.com/office/officeart/2005/8/layout/chevron2"/>
    <dgm:cxn modelId="{BAF56C43-6708-409C-93D4-4F3CDE963529}" type="presParOf" srcId="{B97EB317-2473-4DCD-80E7-50B7A89B2F96}" destId="{0E0D3232-8910-45EF-9C26-DC9C103CD2DA}" srcOrd="22" destOrd="0" presId="urn:microsoft.com/office/officeart/2005/8/layout/chevron2"/>
    <dgm:cxn modelId="{9DB4F99B-BD16-4915-BC39-0396349864A8}" type="presParOf" srcId="{0E0D3232-8910-45EF-9C26-DC9C103CD2DA}" destId="{30789762-EABC-41E5-AA33-8B5B9769812C}" srcOrd="0" destOrd="0" presId="urn:microsoft.com/office/officeart/2005/8/layout/chevron2"/>
    <dgm:cxn modelId="{16BA6A16-1000-4ADA-BCD6-2BC5555840D7}" type="presParOf" srcId="{0E0D3232-8910-45EF-9C26-DC9C103CD2DA}" destId="{73084FAF-B06F-4A00-A12A-AD78D356C26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BA743C-7DF8-48B5-822E-527E7E1D1B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FFF0BF9-E84B-49D7-87DF-CFFCED52DB7E}">
      <dgm:prSet phldrT="[Text]" custT="1"/>
      <dgm:spPr/>
      <dgm:t>
        <a:bodyPr/>
        <a:lstStyle/>
        <a:p>
          <a:r>
            <a:rPr lang="en-US" sz="1600" dirty="0"/>
            <a:t>1</a:t>
          </a:r>
        </a:p>
      </dgm:t>
    </dgm:pt>
    <dgm:pt modelId="{432A8833-EBFC-4AAC-96FA-0B6B3F9DDAB3}" type="parTrans" cxnId="{B7FCB47C-85BA-4590-A39A-A036C8F86CCA}">
      <dgm:prSet/>
      <dgm:spPr/>
      <dgm:t>
        <a:bodyPr/>
        <a:lstStyle/>
        <a:p>
          <a:endParaRPr lang="en-US"/>
        </a:p>
      </dgm:t>
    </dgm:pt>
    <dgm:pt modelId="{D6B7B547-FB10-467D-932E-2A70B4C3666F}" type="sibTrans" cxnId="{B7FCB47C-85BA-4590-A39A-A036C8F86CCA}">
      <dgm:prSet/>
      <dgm:spPr/>
      <dgm:t>
        <a:bodyPr/>
        <a:lstStyle/>
        <a:p>
          <a:endParaRPr lang="en-US"/>
        </a:p>
      </dgm:t>
    </dgm:pt>
    <dgm:pt modelId="{227CB006-BA11-40C7-B654-E161BD78B067}">
      <dgm:prSet phldrT="[Text]" custT="1"/>
      <dgm:spPr/>
      <dgm:t>
        <a:bodyPr/>
        <a:lstStyle/>
        <a:p>
          <a:r>
            <a:rPr lang="en-US" sz="1600" dirty="0"/>
            <a:t>Set working directory and review training and test data</a:t>
          </a:r>
        </a:p>
      </dgm:t>
    </dgm:pt>
    <dgm:pt modelId="{E508AD3C-7788-4F30-9049-80A2719B3E6F}" type="parTrans" cxnId="{20E0347D-B7EA-458B-A40E-6D94A2037E34}">
      <dgm:prSet/>
      <dgm:spPr/>
      <dgm:t>
        <a:bodyPr/>
        <a:lstStyle/>
        <a:p>
          <a:endParaRPr lang="en-US"/>
        </a:p>
      </dgm:t>
    </dgm:pt>
    <dgm:pt modelId="{C04D11EE-EB0E-4777-A1C2-4A2BF5C31967}" type="sibTrans" cxnId="{20E0347D-B7EA-458B-A40E-6D94A2037E34}">
      <dgm:prSet/>
      <dgm:spPr/>
      <dgm:t>
        <a:bodyPr/>
        <a:lstStyle/>
        <a:p>
          <a:endParaRPr lang="en-US"/>
        </a:p>
      </dgm:t>
    </dgm:pt>
    <dgm:pt modelId="{4ACFA5E5-75C4-4797-AFC9-0E0ED26D747F}">
      <dgm:prSet phldrT="[Text]" custT="1"/>
      <dgm:spPr/>
      <dgm:t>
        <a:bodyPr/>
        <a:lstStyle/>
        <a:p>
          <a:r>
            <a:rPr lang="en-US" sz="1600" dirty="0"/>
            <a:t>2</a:t>
          </a:r>
        </a:p>
      </dgm:t>
    </dgm:pt>
    <dgm:pt modelId="{B5258380-80E7-485F-882F-82DA8951A328}" type="parTrans" cxnId="{77D52631-D856-4C5F-80A4-4A5D35A36A66}">
      <dgm:prSet/>
      <dgm:spPr/>
      <dgm:t>
        <a:bodyPr/>
        <a:lstStyle/>
        <a:p>
          <a:endParaRPr lang="en-US"/>
        </a:p>
      </dgm:t>
    </dgm:pt>
    <dgm:pt modelId="{A1769191-4360-4754-B83C-450D8EF3F32C}" type="sibTrans" cxnId="{77D52631-D856-4C5F-80A4-4A5D35A36A66}">
      <dgm:prSet/>
      <dgm:spPr/>
      <dgm:t>
        <a:bodyPr/>
        <a:lstStyle/>
        <a:p>
          <a:endParaRPr lang="en-US"/>
        </a:p>
      </dgm:t>
    </dgm:pt>
    <dgm:pt modelId="{CFF10B85-4057-43D9-8C02-53A135C50E38}">
      <dgm:prSet phldrT="[Text]" custT="1"/>
      <dgm:spPr/>
      <dgm:t>
        <a:bodyPr/>
        <a:lstStyle/>
        <a:p>
          <a:r>
            <a:rPr lang="en-US" sz="1600" dirty="0"/>
            <a:t>3</a:t>
          </a:r>
        </a:p>
      </dgm:t>
    </dgm:pt>
    <dgm:pt modelId="{2B4AFF55-AFDB-455A-9D18-A0372395B66E}" type="parTrans" cxnId="{0D50860D-79BC-4214-87A2-160F2A30AF6D}">
      <dgm:prSet/>
      <dgm:spPr/>
      <dgm:t>
        <a:bodyPr/>
        <a:lstStyle/>
        <a:p>
          <a:endParaRPr lang="en-US"/>
        </a:p>
      </dgm:t>
    </dgm:pt>
    <dgm:pt modelId="{B0F96C74-E8C2-40FF-AFE6-A4DD7356BB17}" type="sibTrans" cxnId="{0D50860D-79BC-4214-87A2-160F2A30AF6D}">
      <dgm:prSet/>
      <dgm:spPr/>
      <dgm:t>
        <a:bodyPr/>
        <a:lstStyle/>
        <a:p>
          <a:endParaRPr lang="en-US"/>
        </a:p>
      </dgm:t>
    </dgm:pt>
    <dgm:pt modelId="{283A7526-9AF3-4F9F-A50C-04A3EED7C9E7}">
      <dgm:prSet phldrT="[Text]" custT="1"/>
      <dgm:spPr/>
      <dgm:t>
        <a:bodyPr/>
        <a:lstStyle/>
        <a:p>
          <a:r>
            <a:rPr lang="en-US" sz="1600" dirty="0"/>
            <a:t>Read in and review data</a:t>
          </a:r>
        </a:p>
      </dgm:t>
    </dgm:pt>
    <dgm:pt modelId="{8D5B8183-9A97-4940-AC26-6BECD107C045}" type="parTrans" cxnId="{0B4A3BD6-B024-4787-AB6E-F2BE58748393}">
      <dgm:prSet/>
      <dgm:spPr/>
      <dgm:t>
        <a:bodyPr/>
        <a:lstStyle/>
        <a:p>
          <a:endParaRPr lang="en-US"/>
        </a:p>
      </dgm:t>
    </dgm:pt>
    <dgm:pt modelId="{D32D6A55-5423-4A9E-9227-A94BB0AB74B3}" type="sibTrans" cxnId="{0B4A3BD6-B024-4787-AB6E-F2BE58748393}">
      <dgm:prSet/>
      <dgm:spPr/>
      <dgm:t>
        <a:bodyPr/>
        <a:lstStyle/>
        <a:p>
          <a:endParaRPr lang="en-US"/>
        </a:p>
      </dgm:t>
    </dgm:pt>
    <dgm:pt modelId="{62E3A7F4-1070-4127-9E44-20E58509EC45}">
      <dgm:prSet phldrT="[Text]" custT="1"/>
      <dgm:spPr/>
      <dgm:t>
        <a:bodyPr/>
        <a:lstStyle/>
        <a:p>
          <a:r>
            <a:rPr lang="en-US" sz="1600" dirty="0"/>
            <a:t>4</a:t>
          </a:r>
        </a:p>
      </dgm:t>
    </dgm:pt>
    <dgm:pt modelId="{715E2BFC-B8BA-4115-881A-E2670CC81A36}" type="parTrans" cxnId="{4A173D10-98D9-4F62-9F91-DF739777CAF1}">
      <dgm:prSet/>
      <dgm:spPr/>
      <dgm:t>
        <a:bodyPr/>
        <a:lstStyle/>
        <a:p>
          <a:endParaRPr lang="en-US"/>
        </a:p>
      </dgm:t>
    </dgm:pt>
    <dgm:pt modelId="{4494D9B5-CB4A-48A4-A674-8897A9EAAC47}" type="sibTrans" cxnId="{4A173D10-98D9-4F62-9F91-DF739777CAF1}">
      <dgm:prSet/>
      <dgm:spPr/>
      <dgm:t>
        <a:bodyPr/>
        <a:lstStyle/>
        <a:p>
          <a:endParaRPr lang="en-US"/>
        </a:p>
      </dgm:t>
    </dgm:pt>
    <dgm:pt modelId="{5B33CDE8-17D9-406A-ADA0-BE5AA000CBB8}">
      <dgm:prSet phldrT="[Text]" custT="1"/>
      <dgm:spPr/>
      <dgm:t>
        <a:bodyPr/>
        <a:lstStyle/>
        <a:p>
          <a:r>
            <a:rPr lang="en-US" sz="1600" dirty="0"/>
            <a:t>Build the Naïve Bayesian classifier Model from First Principles</a:t>
          </a:r>
        </a:p>
      </dgm:t>
    </dgm:pt>
    <dgm:pt modelId="{53028A73-B59F-4A2C-BE51-B8724A578CED}" type="parTrans" cxnId="{2D00A54F-3B50-4B81-8582-16424158BC7D}">
      <dgm:prSet/>
      <dgm:spPr/>
      <dgm:t>
        <a:bodyPr/>
        <a:lstStyle/>
        <a:p>
          <a:endParaRPr lang="en-US"/>
        </a:p>
      </dgm:t>
    </dgm:pt>
    <dgm:pt modelId="{44665726-89FE-44B5-8E00-EA6CE75C9FD3}" type="sibTrans" cxnId="{2D00A54F-3B50-4B81-8582-16424158BC7D}">
      <dgm:prSet/>
      <dgm:spPr/>
      <dgm:t>
        <a:bodyPr/>
        <a:lstStyle/>
        <a:p>
          <a:endParaRPr lang="en-US"/>
        </a:p>
      </dgm:t>
    </dgm:pt>
    <dgm:pt modelId="{C8AD756C-C70E-462B-9AA3-BCE57C3E9A46}">
      <dgm:prSet phldrT="[Text]" custT="1"/>
      <dgm:spPr/>
      <dgm:t>
        <a:bodyPr/>
        <a:lstStyle/>
        <a:p>
          <a:r>
            <a:rPr lang="en-US" sz="1600" dirty="0"/>
            <a:t>5</a:t>
          </a:r>
        </a:p>
      </dgm:t>
    </dgm:pt>
    <dgm:pt modelId="{E4607245-0E44-4169-A8DA-99BC671D9F43}" type="parTrans" cxnId="{00761174-E4B9-4CC3-A2DE-5AF755B88009}">
      <dgm:prSet/>
      <dgm:spPr/>
      <dgm:t>
        <a:bodyPr/>
        <a:lstStyle/>
        <a:p>
          <a:endParaRPr lang="en-US"/>
        </a:p>
      </dgm:t>
    </dgm:pt>
    <dgm:pt modelId="{960EB163-D733-4265-A646-C3C4299A1AEA}" type="sibTrans" cxnId="{00761174-E4B9-4CC3-A2DE-5AF755B88009}">
      <dgm:prSet/>
      <dgm:spPr/>
      <dgm:t>
        <a:bodyPr/>
        <a:lstStyle/>
        <a:p>
          <a:endParaRPr lang="en-US"/>
        </a:p>
      </dgm:t>
    </dgm:pt>
    <dgm:pt modelId="{2ACE588D-EA70-4364-8307-2C2E7A0C20FD}">
      <dgm:prSet phldrT="[Text]" custT="1"/>
      <dgm:spPr/>
      <dgm:t>
        <a:bodyPr/>
        <a:lstStyle/>
        <a:p>
          <a:r>
            <a:rPr lang="en-US" sz="1600" dirty="0"/>
            <a:t>Install and load library “e1071”</a:t>
          </a:r>
        </a:p>
      </dgm:t>
    </dgm:pt>
    <dgm:pt modelId="{1B52B768-E22A-4CFC-B0BF-1FF2F7BA32CE}" type="parTrans" cxnId="{12A81196-7B2E-4E55-A682-0C57C02CC506}">
      <dgm:prSet/>
      <dgm:spPr/>
      <dgm:t>
        <a:bodyPr/>
        <a:lstStyle/>
        <a:p>
          <a:endParaRPr lang="en-US"/>
        </a:p>
      </dgm:t>
    </dgm:pt>
    <dgm:pt modelId="{C20908D5-D2F5-4393-979C-F034520AA27B}" type="sibTrans" cxnId="{12A81196-7B2E-4E55-A682-0C57C02CC506}">
      <dgm:prSet/>
      <dgm:spPr/>
      <dgm:t>
        <a:bodyPr/>
        <a:lstStyle/>
        <a:p>
          <a:endParaRPr lang="en-US"/>
        </a:p>
      </dgm:t>
    </dgm:pt>
    <dgm:pt modelId="{1F42E21D-1309-44D4-A5A9-4D53F6991551}">
      <dgm:prSet phldrT="[Text]" custT="1"/>
      <dgm:spPr/>
      <dgm:t>
        <a:bodyPr/>
        <a:lstStyle/>
        <a:p>
          <a:r>
            <a:rPr lang="en-US" sz="1600" dirty="0"/>
            <a:t>Predict the Results</a:t>
          </a:r>
        </a:p>
      </dgm:t>
    </dgm:pt>
    <dgm:pt modelId="{12D27B87-523B-4956-A866-1360FDD4EADA}" type="parTrans" cxnId="{69055FEE-CA40-4A2A-9EB1-0CD12C9E17AF}">
      <dgm:prSet/>
      <dgm:spPr/>
      <dgm:t>
        <a:bodyPr/>
        <a:lstStyle/>
        <a:p>
          <a:endParaRPr lang="en-US"/>
        </a:p>
      </dgm:t>
    </dgm:pt>
    <dgm:pt modelId="{614993ED-8056-49AF-BFD6-3C5EB58829BF}" type="sibTrans" cxnId="{69055FEE-CA40-4A2A-9EB1-0CD12C9E17AF}">
      <dgm:prSet/>
      <dgm:spPr/>
      <dgm:t>
        <a:bodyPr/>
        <a:lstStyle/>
        <a:p>
          <a:endParaRPr lang="en-US"/>
        </a:p>
      </dgm:t>
    </dgm:pt>
    <dgm:pt modelId="{2109B953-4E28-450D-B68D-BC64102362ED}">
      <dgm:prSet phldrT="[Text]" custT="1"/>
      <dgm:spPr/>
      <dgm:t>
        <a:bodyPr/>
        <a:lstStyle/>
        <a:p>
          <a:r>
            <a:rPr lang="en-US" sz="1600" dirty="0"/>
            <a:t>6</a:t>
          </a:r>
        </a:p>
      </dgm:t>
    </dgm:pt>
    <dgm:pt modelId="{9FC4AE15-B2E8-4A4E-BD7E-9DEFFECFD0D2}" type="parTrans" cxnId="{E27A04B8-CBBC-4830-9993-2A485B68B80F}">
      <dgm:prSet/>
      <dgm:spPr/>
      <dgm:t>
        <a:bodyPr/>
        <a:lstStyle/>
        <a:p>
          <a:endParaRPr lang="en-US"/>
        </a:p>
      </dgm:t>
    </dgm:pt>
    <dgm:pt modelId="{EC477FFD-B4A5-4909-B9A3-CB6C3EF80D0C}" type="sibTrans" cxnId="{E27A04B8-CBBC-4830-9993-2A485B68B80F}">
      <dgm:prSet/>
      <dgm:spPr/>
      <dgm:t>
        <a:bodyPr/>
        <a:lstStyle/>
        <a:p>
          <a:endParaRPr lang="en-US"/>
        </a:p>
      </dgm:t>
    </dgm:pt>
    <dgm:pt modelId="{649A399F-0AE4-4602-AF99-83CAFDA63928}">
      <dgm:prSet phldrT="[Text]" custT="1"/>
      <dgm:spPr/>
      <dgm:t>
        <a:bodyPr/>
        <a:lstStyle/>
        <a:p>
          <a:r>
            <a:rPr lang="en-US" sz="1600" dirty="0"/>
            <a:t>Execute the Naïve Bayesian Classifier with e1071 package</a:t>
          </a:r>
        </a:p>
      </dgm:t>
    </dgm:pt>
    <dgm:pt modelId="{31BBE68E-B3DC-4136-9770-27A00E6B080A}" type="parTrans" cxnId="{AEB34B7C-9BF1-45B2-B4B9-9AEA506EE88E}">
      <dgm:prSet/>
      <dgm:spPr/>
      <dgm:t>
        <a:bodyPr/>
        <a:lstStyle/>
        <a:p>
          <a:endParaRPr lang="en-US"/>
        </a:p>
      </dgm:t>
    </dgm:pt>
    <dgm:pt modelId="{3DB3883F-B22A-4C77-8266-A045BCE1F0F0}" type="sibTrans" cxnId="{AEB34B7C-9BF1-45B2-B4B9-9AEA506EE88E}">
      <dgm:prSet/>
      <dgm:spPr/>
      <dgm:t>
        <a:bodyPr/>
        <a:lstStyle/>
        <a:p>
          <a:endParaRPr lang="en-US"/>
        </a:p>
      </dgm:t>
    </dgm:pt>
    <dgm:pt modelId="{6DE3529D-9C2F-4AD4-ABCA-500B7DC77052}">
      <dgm:prSet phldrT="[Text]" custT="1"/>
      <dgm:spPr/>
      <dgm:t>
        <a:bodyPr/>
        <a:lstStyle/>
        <a:p>
          <a:r>
            <a:rPr lang="en-US" sz="1600" dirty="0"/>
            <a:t>7</a:t>
          </a:r>
        </a:p>
      </dgm:t>
    </dgm:pt>
    <dgm:pt modelId="{84339609-D0EC-495E-9E6F-FE7B1EA32AF1}" type="parTrans" cxnId="{E01594F9-6925-436D-8E6E-4CC0CE3E2D35}">
      <dgm:prSet/>
      <dgm:spPr/>
      <dgm:t>
        <a:bodyPr/>
        <a:lstStyle/>
        <a:p>
          <a:endParaRPr lang="en-US"/>
        </a:p>
      </dgm:t>
    </dgm:pt>
    <dgm:pt modelId="{7E93EB83-D0A6-4568-BEDF-CA5B0F35B889}" type="sibTrans" cxnId="{E01594F9-6925-436D-8E6E-4CC0CE3E2D35}">
      <dgm:prSet/>
      <dgm:spPr/>
      <dgm:t>
        <a:bodyPr/>
        <a:lstStyle/>
        <a:p>
          <a:endParaRPr lang="en-US"/>
        </a:p>
      </dgm:t>
    </dgm:pt>
    <dgm:pt modelId="{714D354F-D92A-4E96-9B5D-2D1ECE6B79E3}">
      <dgm:prSet phldrT="[Text]" custT="1"/>
      <dgm:spPr/>
      <dgm:t>
        <a:bodyPr/>
        <a:lstStyle/>
        <a:p>
          <a:r>
            <a:rPr lang="en-US" sz="1600" dirty="0"/>
            <a:t>Predict the Outcome of “Enrolls” with the </a:t>
          </a:r>
          <a:r>
            <a:rPr lang="en-US" sz="1600" dirty="0" err="1"/>
            <a:t>Testdata</a:t>
          </a:r>
          <a:endParaRPr lang="en-US" sz="1600" dirty="0"/>
        </a:p>
      </dgm:t>
    </dgm:pt>
    <dgm:pt modelId="{567689A2-23B4-4452-9F71-5873D7EE0D50}" type="parTrans" cxnId="{BE6CE87E-07FB-46DA-9DC1-4F5FF906BE9E}">
      <dgm:prSet/>
      <dgm:spPr/>
      <dgm:t>
        <a:bodyPr/>
        <a:lstStyle/>
        <a:p>
          <a:endParaRPr lang="en-US"/>
        </a:p>
      </dgm:t>
    </dgm:pt>
    <dgm:pt modelId="{0468C258-9279-4C26-AA07-5F62CF6A9B3C}" type="sibTrans" cxnId="{BE6CE87E-07FB-46DA-9DC1-4F5FF906BE9E}">
      <dgm:prSet/>
      <dgm:spPr/>
      <dgm:t>
        <a:bodyPr/>
        <a:lstStyle/>
        <a:p>
          <a:endParaRPr lang="en-US"/>
        </a:p>
      </dgm:t>
    </dgm:pt>
    <dgm:pt modelId="{34815BB4-1718-4380-B2D8-52CBD8C744C9}">
      <dgm:prSet phldrT="[Text]" custT="1"/>
      <dgm:spPr/>
      <dgm:t>
        <a:bodyPr/>
        <a:lstStyle/>
        <a:p>
          <a:r>
            <a:rPr lang="en-US" sz="1600" dirty="0"/>
            <a:t>8</a:t>
          </a:r>
        </a:p>
      </dgm:t>
    </dgm:pt>
    <dgm:pt modelId="{D2110A9F-EF73-4031-A116-14390DFA6A3C}" type="parTrans" cxnId="{D0B8F56E-0AB3-4431-8B31-90A25F4F7BC9}">
      <dgm:prSet/>
      <dgm:spPr/>
      <dgm:t>
        <a:bodyPr/>
        <a:lstStyle/>
        <a:p>
          <a:endParaRPr lang="en-US"/>
        </a:p>
      </dgm:t>
    </dgm:pt>
    <dgm:pt modelId="{2B70721C-23A8-44FB-B75F-B264DDBBC737}" type="sibTrans" cxnId="{D0B8F56E-0AB3-4431-8B31-90A25F4F7BC9}">
      <dgm:prSet/>
      <dgm:spPr/>
      <dgm:t>
        <a:bodyPr/>
        <a:lstStyle/>
        <a:p>
          <a:endParaRPr lang="en-US"/>
        </a:p>
      </dgm:t>
    </dgm:pt>
    <dgm:pt modelId="{F9C9DB4A-F792-4895-84DD-723841ED8BF5}">
      <dgm:prSet phldrT="[Text]" custT="1"/>
      <dgm:spPr/>
      <dgm:t>
        <a:bodyPr/>
        <a:lstStyle/>
        <a:p>
          <a:r>
            <a:rPr lang="en-US" sz="1600" dirty="0"/>
            <a:t>Review results</a:t>
          </a:r>
        </a:p>
      </dgm:t>
    </dgm:pt>
    <dgm:pt modelId="{6EB72560-BA25-46BC-9837-CC2B71FD55F9}" type="parTrans" cxnId="{024B3B85-DF2B-4530-BA4F-2249945E4E79}">
      <dgm:prSet/>
      <dgm:spPr/>
      <dgm:t>
        <a:bodyPr/>
        <a:lstStyle/>
        <a:p>
          <a:endParaRPr lang="en-US"/>
        </a:p>
      </dgm:t>
    </dgm:pt>
    <dgm:pt modelId="{CF72A379-C1C7-46BE-81A6-DABAA4A854B1}" type="sibTrans" cxnId="{024B3B85-DF2B-4530-BA4F-2249945E4E79}">
      <dgm:prSet/>
      <dgm:spPr/>
      <dgm:t>
        <a:bodyPr/>
        <a:lstStyle/>
        <a:p>
          <a:endParaRPr lang="en-US"/>
        </a:p>
      </dgm:t>
    </dgm:pt>
    <dgm:pt modelId="{B97EB317-2473-4DCD-80E7-50B7A89B2F96}" type="pres">
      <dgm:prSet presAssocID="{46BA743C-7DF8-48B5-822E-527E7E1D1B40}" presName="linearFlow" presStyleCnt="0">
        <dgm:presLayoutVars>
          <dgm:dir/>
          <dgm:animLvl val="lvl"/>
          <dgm:resizeHandles val="exact"/>
        </dgm:presLayoutVars>
      </dgm:prSet>
      <dgm:spPr/>
      <dgm:t>
        <a:bodyPr/>
        <a:lstStyle/>
        <a:p>
          <a:endParaRPr lang="en-US"/>
        </a:p>
      </dgm:t>
    </dgm:pt>
    <dgm:pt modelId="{1BFCB26E-9F4F-4BD9-BB8F-DA511E7A1292}" type="pres">
      <dgm:prSet presAssocID="{7FFF0BF9-E84B-49D7-87DF-CFFCED52DB7E}" presName="composite" presStyleCnt="0"/>
      <dgm:spPr/>
    </dgm:pt>
    <dgm:pt modelId="{B02F16C6-4EA1-4A31-B183-7E7D97642127}" type="pres">
      <dgm:prSet presAssocID="{7FFF0BF9-E84B-49D7-87DF-CFFCED52DB7E}" presName="parentText" presStyleLbl="alignNode1" presStyleIdx="0" presStyleCnt="8">
        <dgm:presLayoutVars>
          <dgm:chMax val="1"/>
          <dgm:bulletEnabled val="1"/>
        </dgm:presLayoutVars>
      </dgm:prSet>
      <dgm:spPr/>
      <dgm:t>
        <a:bodyPr/>
        <a:lstStyle/>
        <a:p>
          <a:endParaRPr lang="en-US"/>
        </a:p>
      </dgm:t>
    </dgm:pt>
    <dgm:pt modelId="{002F61A5-0D3C-4FBA-A6B9-58EA76B9D6BE}" type="pres">
      <dgm:prSet presAssocID="{7FFF0BF9-E84B-49D7-87DF-CFFCED52DB7E}" presName="descendantText" presStyleLbl="alignAcc1" presStyleIdx="0" presStyleCnt="8">
        <dgm:presLayoutVars>
          <dgm:bulletEnabled val="1"/>
        </dgm:presLayoutVars>
      </dgm:prSet>
      <dgm:spPr/>
      <dgm:t>
        <a:bodyPr/>
        <a:lstStyle/>
        <a:p>
          <a:endParaRPr lang="en-US"/>
        </a:p>
      </dgm:t>
    </dgm:pt>
    <dgm:pt modelId="{0B63C71A-38A7-4761-A1C8-15AFE2CBDBAC}" type="pres">
      <dgm:prSet presAssocID="{D6B7B547-FB10-467D-932E-2A70B4C3666F}" presName="sp" presStyleCnt="0"/>
      <dgm:spPr/>
    </dgm:pt>
    <dgm:pt modelId="{AE6B24AE-3A13-44E7-A114-E210D6A2FF42}" type="pres">
      <dgm:prSet presAssocID="{4ACFA5E5-75C4-4797-AFC9-0E0ED26D747F}" presName="composite" presStyleCnt="0"/>
      <dgm:spPr/>
    </dgm:pt>
    <dgm:pt modelId="{20C327AA-6EAB-40F8-B5A9-3824D8F3C0F2}" type="pres">
      <dgm:prSet presAssocID="{4ACFA5E5-75C4-4797-AFC9-0E0ED26D747F}" presName="parentText" presStyleLbl="alignNode1" presStyleIdx="1" presStyleCnt="8">
        <dgm:presLayoutVars>
          <dgm:chMax val="1"/>
          <dgm:bulletEnabled val="1"/>
        </dgm:presLayoutVars>
      </dgm:prSet>
      <dgm:spPr/>
      <dgm:t>
        <a:bodyPr/>
        <a:lstStyle/>
        <a:p>
          <a:endParaRPr lang="en-US"/>
        </a:p>
      </dgm:t>
    </dgm:pt>
    <dgm:pt modelId="{A447DAC0-ECA3-4ED8-9058-1CF6DC3045AE}" type="pres">
      <dgm:prSet presAssocID="{4ACFA5E5-75C4-4797-AFC9-0E0ED26D747F}" presName="descendantText" presStyleLbl="alignAcc1" presStyleIdx="1" presStyleCnt="8">
        <dgm:presLayoutVars>
          <dgm:bulletEnabled val="1"/>
        </dgm:presLayoutVars>
      </dgm:prSet>
      <dgm:spPr/>
      <dgm:t>
        <a:bodyPr/>
        <a:lstStyle/>
        <a:p>
          <a:endParaRPr lang="en-US"/>
        </a:p>
      </dgm:t>
    </dgm:pt>
    <dgm:pt modelId="{F3780291-B5AA-4EAB-829A-815053475D72}" type="pres">
      <dgm:prSet presAssocID="{A1769191-4360-4754-B83C-450D8EF3F32C}" presName="sp" presStyleCnt="0"/>
      <dgm:spPr/>
    </dgm:pt>
    <dgm:pt modelId="{81211C0A-7DFE-48C6-9177-900350FB8CCA}" type="pres">
      <dgm:prSet presAssocID="{CFF10B85-4057-43D9-8C02-53A135C50E38}" presName="composite" presStyleCnt="0"/>
      <dgm:spPr/>
    </dgm:pt>
    <dgm:pt modelId="{B8A83EC6-6956-48D4-B93C-EDC133FD6A25}" type="pres">
      <dgm:prSet presAssocID="{CFF10B85-4057-43D9-8C02-53A135C50E38}" presName="parentText" presStyleLbl="alignNode1" presStyleIdx="2" presStyleCnt="8">
        <dgm:presLayoutVars>
          <dgm:chMax val="1"/>
          <dgm:bulletEnabled val="1"/>
        </dgm:presLayoutVars>
      </dgm:prSet>
      <dgm:spPr/>
      <dgm:t>
        <a:bodyPr/>
        <a:lstStyle/>
        <a:p>
          <a:endParaRPr lang="en-US"/>
        </a:p>
      </dgm:t>
    </dgm:pt>
    <dgm:pt modelId="{C487576C-5FEB-4BD4-9DF4-2EC2EA267C68}" type="pres">
      <dgm:prSet presAssocID="{CFF10B85-4057-43D9-8C02-53A135C50E38}" presName="descendantText" presStyleLbl="alignAcc1" presStyleIdx="2" presStyleCnt="8">
        <dgm:presLayoutVars>
          <dgm:bulletEnabled val="1"/>
        </dgm:presLayoutVars>
      </dgm:prSet>
      <dgm:spPr/>
      <dgm:t>
        <a:bodyPr/>
        <a:lstStyle/>
        <a:p>
          <a:endParaRPr lang="en-US"/>
        </a:p>
      </dgm:t>
    </dgm:pt>
    <dgm:pt modelId="{503B8246-8380-4F3D-81F0-9878285504E5}" type="pres">
      <dgm:prSet presAssocID="{B0F96C74-E8C2-40FF-AFE6-A4DD7356BB17}" presName="sp" presStyleCnt="0"/>
      <dgm:spPr/>
    </dgm:pt>
    <dgm:pt modelId="{CFDA0F2A-E23E-4E94-AF42-A519F482FF05}" type="pres">
      <dgm:prSet presAssocID="{62E3A7F4-1070-4127-9E44-20E58509EC45}" presName="composite" presStyleCnt="0"/>
      <dgm:spPr/>
    </dgm:pt>
    <dgm:pt modelId="{323CD1DC-49A9-4E41-969E-6D2F12598F5F}" type="pres">
      <dgm:prSet presAssocID="{62E3A7F4-1070-4127-9E44-20E58509EC45}" presName="parentText" presStyleLbl="alignNode1" presStyleIdx="3" presStyleCnt="8">
        <dgm:presLayoutVars>
          <dgm:chMax val="1"/>
          <dgm:bulletEnabled val="1"/>
        </dgm:presLayoutVars>
      </dgm:prSet>
      <dgm:spPr/>
      <dgm:t>
        <a:bodyPr/>
        <a:lstStyle/>
        <a:p>
          <a:endParaRPr lang="en-US"/>
        </a:p>
      </dgm:t>
    </dgm:pt>
    <dgm:pt modelId="{CE6172C3-16D9-4D37-A950-121178F1AC2A}" type="pres">
      <dgm:prSet presAssocID="{62E3A7F4-1070-4127-9E44-20E58509EC45}" presName="descendantText" presStyleLbl="alignAcc1" presStyleIdx="3" presStyleCnt="8">
        <dgm:presLayoutVars>
          <dgm:bulletEnabled val="1"/>
        </dgm:presLayoutVars>
      </dgm:prSet>
      <dgm:spPr/>
      <dgm:t>
        <a:bodyPr/>
        <a:lstStyle/>
        <a:p>
          <a:endParaRPr lang="en-US"/>
        </a:p>
      </dgm:t>
    </dgm:pt>
    <dgm:pt modelId="{1A661C22-8231-448D-934D-74F3CDB043FB}" type="pres">
      <dgm:prSet presAssocID="{4494D9B5-CB4A-48A4-A674-8897A9EAAC47}" presName="sp" presStyleCnt="0"/>
      <dgm:spPr/>
    </dgm:pt>
    <dgm:pt modelId="{96326318-A1FA-4EA1-B1DF-21C339016A9B}" type="pres">
      <dgm:prSet presAssocID="{C8AD756C-C70E-462B-9AA3-BCE57C3E9A46}" presName="composite" presStyleCnt="0"/>
      <dgm:spPr/>
    </dgm:pt>
    <dgm:pt modelId="{D2A0677C-B1FF-4D0E-BAB0-4D937AC4C8AD}" type="pres">
      <dgm:prSet presAssocID="{C8AD756C-C70E-462B-9AA3-BCE57C3E9A46}" presName="parentText" presStyleLbl="alignNode1" presStyleIdx="4" presStyleCnt="8">
        <dgm:presLayoutVars>
          <dgm:chMax val="1"/>
          <dgm:bulletEnabled val="1"/>
        </dgm:presLayoutVars>
      </dgm:prSet>
      <dgm:spPr/>
      <dgm:t>
        <a:bodyPr/>
        <a:lstStyle/>
        <a:p>
          <a:endParaRPr lang="en-US"/>
        </a:p>
      </dgm:t>
    </dgm:pt>
    <dgm:pt modelId="{C09BE247-24E6-41F8-BD35-94927E3EFEF0}" type="pres">
      <dgm:prSet presAssocID="{C8AD756C-C70E-462B-9AA3-BCE57C3E9A46}" presName="descendantText" presStyleLbl="alignAcc1" presStyleIdx="4" presStyleCnt="8">
        <dgm:presLayoutVars>
          <dgm:bulletEnabled val="1"/>
        </dgm:presLayoutVars>
      </dgm:prSet>
      <dgm:spPr/>
      <dgm:t>
        <a:bodyPr/>
        <a:lstStyle/>
        <a:p>
          <a:endParaRPr lang="en-US"/>
        </a:p>
      </dgm:t>
    </dgm:pt>
    <dgm:pt modelId="{93E38A3B-8B0A-40A0-A2CC-43C1CB138539}" type="pres">
      <dgm:prSet presAssocID="{960EB163-D733-4265-A646-C3C4299A1AEA}" presName="sp" presStyleCnt="0"/>
      <dgm:spPr/>
    </dgm:pt>
    <dgm:pt modelId="{E06DA044-09B0-4D5F-BB61-0851A690E362}" type="pres">
      <dgm:prSet presAssocID="{2109B953-4E28-450D-B68D-BC64102362ED}" presName="composite" presStyleCnt="0"/>
      <dgm:spPr/>
    </dgm:pt>
    <dgm:pt modelId="{29B157DD-5ABF-44C7-84DB-D063ACF93A43}" type="pres">
      <dgm:prSet presAssocID="{2109B953-4E28-450D-B68D-BC64102362ED}" presName="parentText" presStyleLbl="alignNode1" presStyleIdx="5" presStyleCnt="8">
        <dgm:presLayoutVars>
          <dgm:chMax val="1"/>
          <dgm:bulletEnabled val="1"/>
        </dgm:presLayoutVars>
      </dgm:prSet>
      <dgm:spPr/>
      <dgm:t>
        <a:bodyPr/>
        <a:lstStyle/>
        <a:p>
          <a:endParaRPr lang="en-US"/>
        </a:p>
      </dgm:t>
    </dgm:pt>
    <dgm:pt modelId="{DB8F81B5-3AEA-4610-A22F-E987B36CB035}" type="pres">
      <dgm:prSet presAssocID="{2109B953-4E28-450D-B68D-BC64102362ED}" presName="descendantText" presStyleLbl="alignAcc1" presStyleIdx="5" presStyleCnt="8">
        <dgm:presLayoutVars>
          <dgm:bulletEnabled val="1"/>
        </dgm:presLayoutVars>
      </dgm:prSet>
      <dgm:spPr/>
      <dgm:t>
        <a:bodyPr/>
        <a:lstStyle/>
        <a:p>
          <a:endParaRPr lang="en-US"/>
        </a:p>
      </dgm:t>
    </dgm:pt>
    <dgm:pt modelId="{5270AD1B-D8C7-409C-9D80-FF6C6D980846}" type="pres">
      <dgm:prSet presAssocID="{EC477FFD-B4A5-4909-B9A3-CB6C3EF80D0C}" presName="sp" presStyleCnt="0"/>
      <dgm:spPr/>
    </dgm:pt>
    <dgm:pt modelId="{A226E139-59B4-481E-B779-7A04843D3B54}" type="pres">
      <dgm:prSet presAssocID="{6DE3529D-9C2F-4AD4-ABCA-500B7DC77052}" presName="composite" presStyleCnt="0"/>
      <dgm:spPr/>
    </dgm:pt>
    <dgm:pt modelId="{203499EA-A847-4BF6-ABC2-1453F9CF1A58}" type="pres">
      <dgm:prSet presAssocID="{6DE3529D-9C2F-4AD4-ABCA-500B7DC77052}" presName="parentText" presStyleLbl="alignNode1" presStyleIdx="6" presStyleCnt="8">
        <dgm:presLayoutVars>
          <dgm:chMax val="1"/>
          <dgm:bulletEnabled val="1"/>
        </dgm:presLayoutVars>
      </dgm:prSet>
      <dgm:spPr/>
      <dgm:t>
        <a:bodyPr/>
        <a:lstStyle/>
        <a:p>
          <a:endParaRPr lang="en-US"/>
        </a:p>
      </dgm:t>
    </dgm:pt>
    <dgm:pt modelId="{34F646D8-02DD-4CF5-8744-0593178FDE1D}" type="pres">
      <dgm:prSet presAssocID="{6DE3529D-9C2F-4AD4-ABCA-500B7DC77052}" presName="descendantText" presStyleLbl="alignAcc1" presStyleIdx="6" presStyleCnt="8">
        <dgm:presLayoutVars>
          <dgm:bulletEnabled val="1"/>
        </dgm:presLayoutVars>
      </dgm:prSet>
      <dgm:spPr/>
      <dgm:t>
        <a:bodyPr/>
        <a:lstStyle/>
        <a:p>
          <a:endParaRPr lang="en-US"/>
        </a:p>
      </dgm:t>
    </dgm:pt>
    <dgm:pt modelId="{D4F36B3A-5542-4937-BCAB-ABAF7FCE40BC}" type="pres">
      <dgm:prSet presAssocID="{7E93EB83-D0A6-4568-BEDF-CA5B0F35B889}" presName="sp" presStyleCnt="0"/>
      <dgm:spPr/>
    </dgm:pt>
    <dgm:pt modelId="{F39624E1-6C25-4975-9DAC-53EF4F8AA629}" type="pres">
      <dgm:prSet presAssocID="{34815BB4-1718-4380-B2D8-52CBD8C744C9}" presName="composite" presStyleCnt="0"/>
      <dgm:spPr/>
    </dgm:pt>
    <dgm:pt modelId="{F9B50929-351E-4AFB-89F9-5C2A31730F56}" type="pres">
      <dgm:prSet presAssocID="{34815BB4-1718-4380-B2D8-52CBD8C744C9}" presName="parentText" presStyleLbl="alignNode1" presStyleIdx="7" presStyleCnt="8">
        <dgm:presLayoutVars>
          <dgm:chMax val="1"/>
          <dgm:bulletEnabled val="1"/>
        </dgm:presLayoutVars>
      </dgm:prSet>
      <dgm:spPr/>
      <dgm:t>
        <a:bodyPr/>
        <a:lstStyle/>
        <a:p>
          <a:endParaRPr lang="en-US"/>
        </a:p>
      </dgm:t>
    </dgm:pt>
    <dgm:pt modelId="{6688F5FD-0BCB-489E-92B8-A21E58317251}" type="pres">
      <dgm:prSet presAssocID="{34815BB4-1718-4380-B2D8-52CBD8C744C9}" presName="descendantText" presStyleLbl="alignAcc1" presStyleIdx="7" presStyleCnt="8">
        <dgm:presLayoutVars>
          <dgm:bulletEnabled val="1"/>
        </dgm:presLayoutVars>
      </dgm:prSet>
      <dgm:spPr/>
      <dgm:t>
        <a:bodyPr/>
        <a:lstStyle/>
        <a:p>
          <a:endParaRPr lang="en-US"/>
        </a:p>
      </dgm:t>
    </dgm:pt>
  </dgm:ptLst>
  <dgm:cxnLst>
    <dgm:cxn modelId="{2D00A54F-3B50-4B81-8582-16424158BC7D}" srcId="{62E3A7F4-1070-4127-9E44-20E58509EC45}" destId="{5B33CDE8-17D9-406A-ADA0-BE5AA000CBB8}" srcOrd="0" destOrd="0" parTransId="{53028A73-B59F-4A2C-BE51-B8724A578CED}" sibTransId="{44665726-89FE-44B5-8E00-EA6CE75C9FD3}"/>
    <dgm:cxn modelId="{7E9D1E79-437E-491D-ADDA-DF38C162F3E7}" type="presOf" srcId="{4ACFA5E5-75C4-4797-AFC9-0E0ED26D747F}" destId="{20C327AA-6EAB-40F8-B5A9-3824D8F3C0F2}" srcOrd="0" destOrd="0" presId="urn:microsoft.com/office/officeart/2005/8/layout/chevron2"/>
    <dgm:cxn modelId="{00761174-E4B9-4CC3-A2DE-5AF755B88009}" srcId="{46BA743C-7DF8-48B5-822E-527E7E1D1B40}" destId="{C8AD756C-C70E-462B-9AA3-BCE57C3E9A46}" srcOrd="4" destOrd="0" parTransId="{E4607245-0E44-4169-A8DA-99BC671D9F43}" sibTransId="{960EB163-D733-4265-A646-C3C4299A1AEA}"/>
    <dgm:cxn modelId="{12A81196-7B2E-4E55-A682-0C57C02CC506}" srcId="{4ACFA5E5-75C4-4797-AFC9-0E0ED26D747F}" destId="{2ACE588D-EA70-4364-8307-2C2E7A0C20FD}" srcOrd="0" destOrd="0" parTransId="{1B52B768-E22A-4CFC-B0BF-1FF2F7BA32CE}" sibTransId="{C20908D5-D2F5-4393-979C-F034520AA27B}"/>
    <dgm:cxn modelId="{69055FEE-CA40-4A2A-9EB1-0CD12C9E17AF}" srcId="{C8AD756C-C70E-462B-9AA3-BCE57C3E9A46}" destId="{1F42E21D-1309-44D4-A5A9-4D53F6991551}" srcOrd="0" destOrd="0" parTransId="{12D27B87-523B-4956-A866-1360FDD4EADA}" sibTransId="{614993ED-8056-49AF-BFD6-3C5EB58829BF}"/>
    <dgm:cxn modelId="{AEB34B7C-9BF1-45B2-B4B9-9AEA506EE88E}" srcId="{2109B953-4E28-450D-B68D-BC64102362ED}" destId="{649A399F-0AE4-4602-AF99-83CAFDA63928}" srcOrd="0" destOrd="0" parTransId="{31BBE68E-B3DC-4136-9770-27A00E6B080A}" sibTransId="{3DB3883F-B22A-4C77-8266-A045BCE1F0F0}"/>
    <dgm:cxn modelId="{D0B8F56E-0AB3-4431-8B31-90A25F4F7BC9}" srcId="{46BA743C-7DF8-48B5-822E-527E7E1D1B40}" destId="{34815BB4-1718-4380-B2D8-52CBD8C744C9}" srcOrd="7" destOrd="0" parTransId="{D2110A9F-EF73-4031-A116-14390DFA6A3C}" sibTransId="{2B70721C-23A8-44FB-B75F-B264DDBBC737}"/>
    <dgm:cxn modelId="{89D232E6-C275-47FD-9860-3174F0D4E46D}" type="presOf" srcId="{2109B953-4E28-450D-B68D-BC64102362ED}" destId="{29B157DD-5ABF-44C7-84DB-D063ACF93A43}" srcOrd="0" destOrd="0" presId="urn:microsoft.com/office/officeart/2005/8/layout/chevron2"/>
    <dgm:cxn modelId="{AC9CE0B9-2A13-415A-A6DA-53F3388C9770}" type="presOf" srcId="{283A7526-9AF3-4F9F-A50C-04A3EED7C9E7}" destId="{C487576C-5FEB-4BD4-9DF4-2EC2EA267C68}" srcOrd="0" destOrd="0" presId="urn:microsoft.com/office/officeart/2005/8/layout/chevron2"/>
    <dgm:cxn modelId="{958FB6D8-7C90-4DA6-B913-167DE85C4EFA}" type="presOf" srcId="{6DE3529D-9C2F-4AD4-ABCA-500B7DC77052}" destId="{203499EA-A847-4BF6-ABC2-1453F9CF1A58}" srcOrd="0" destOrd="0" presId="urn:microsoft.com/office/officeart/2005/8/layout/chevron2"/>
    <dgm:cxn modelId="{3DC49171-2086-4024-879D-0DA8FE1E7D6E}" type="presOf" srcId="{62E3A7F4-1070-4127-9E44-20E58509EC45}" destId="{323CD1DC-49A9-4E41-969E-6D2F12598F5F}" srcOrd="0" destOrd="0" presId="urn:microsoft.com/office/officeart/2005/8/layout/chevron2"/>
    <dgm:cxn modelId="{7B528F50-030A-4CA7-995B-C4A4F4CF3AF0}" type="presOf" srcId="{34815BB4-1718-4380-B2D8-52CBD8C744C9}" destId="{F9B50929-351E-4AFB-89F9-5C2A31730F56}" srcOrd="0" destOrd="0" presId="urn:microsoft.com/office/officeart/2005/8/layout/chevron2"/>
    <dgm:cxn modelId="{1F1772B6-F1A8-4DDE-91AA-F7E637C22857}" type="presOf" srcId="{2ACE588D-EA70-4364-8307-2C2E7A0C20FD}" destId="{A447DAC0-ECA3-4ED8-9058-1CF6DC3045AE}" srcOrd="0" destOrd="0" presId="urn:microsoft.com/office/officeart/2005/8/layout/chevron2"/>
    <dgm:cxn modelId="{2814E161-B466-48CA-A118-99E48FCBBB43}" type="presOf" srcId="{714D354F-D92A-4E96-9B5D-2D1ECE6B79E3}" destId="{34F646D8-02DD-4CF5-8744-0593178FDE1D}" srcOrd="0" destOrd="0" presId="urn:microsoft.com/office/officeart/2005/8/layout/chevron2"/>
    <dgm:cxn modelId="{34FDF98D-61F1-4420-B46E-F810B1B6756E}" type="presOf" srcId="{227CB006-BA11-40C7-B654-E161BD78B067}" destId="{002F61A5-0D3C-4FBA-A6B9-58EA76B9D6BE}" srcOrd="0" destOrd="0" presId="urn:microsoft.com/office/officeart/2005/8/layout/chevron2"/>
    <dgm:cxn modelId="{AE9A15C6-D0F3-451C-87C5-BB2A3F541ECE}" type="presOf" srcId="{C8AD756C-C70E-462B-9AA3-BCE57C3E9A46}" destId="{D2A0677C-B1FF-4D0E-BAB0-4D937AC4C8AD}" srcOrd="0" destOrd="0" presId="urn:microsoft.com/office/officeart/2005/8/layout/chevron2"/>
    <dgm:cxn modelId="{11CCB9BC-6A75-4EFA-88AB-40D4BC17EC8E}" type="presOf" srcId="{649A399F-0AE4-4602-AF99-83CAFDA63928}" destId="{DB8F81B5-3AEA-4610-A22F-E987B36CB035}" srcOrd="0" destOrd="0" presId="urn:microsoft.com/office/officeart/2005/8/layout/chevron2"/>
    <dgm:cxn modelId="{E27A04B8-CBBC-4830-9993-2A485B68B80F}" srcId="{46BA743C-7DF8-48B5-822E-527E7E1D1B40}" destId="{2109B953-4E28-450D-B68D-BC64102362ED}" srcOrd="5" destOrd="0" parTransId="{9FC4AE15-B2E8-4A4E-BD7E-9DEFFECFD0D2}" sibTransId="{EC477FFD-B4A5-4909-B9A3-CB6C3EF80D0C}"/>
    <dgm:cxn modelId="{B7FCB47C-85BA-4590-A39A-A036C8F86CCA}" srcId="{46BA743C-7DF8-48B5-822E-527E7E1D1B40}" destId="{7FFF0BF9-E84B-49D7-87DF-CFFCED52DB7E}" srcOrd="0" destOrd="0" parTransId="{432A8833-EBFC-4AAC-96FA-0B6B3F9DDAB3}" sibTransId="{D6B7B547-FB10-467D-932E-2A70B4C3666F}"/>
    <dgm:cxn modelId="{20E0347D-B7EA-458B-A40E-6D94A2037E34}" srcId="{7FFF0BF9-E84B-49D7-87DF-CFFCED52DB7E}" destId="{227CB006-BA11-40C7-B654-E161BD78B067}" srcOrd="0" destOrd="0" parTransId="{E508AD3C-7788-4F30-9049-80A2719B3E6F}" sibTransId="{C04D11EE-EB0E-4777-A1C2-4A2BF5C31967}"/>
    <dgm:cxn modelId="{8AFFC907-0F3E-4287-A46E-4AA993E22F7E}" type="presOf" srcId="{F9C9DB4A-F792-4895-84DD-723841ED8BF5}" destId="{6688F5FD-0BCB-489E-92B8-A21E58317251}" srcOrd="0" destOrd="0" presId="urn:microsoft.com/office/officeart/2005/8/layout/chevron2"/>
    <dgm:cxn modelId="{0B4A3BD6-B024-4787-AB6E-F2BE58748393}" srcId="{CFF10B85-4057-43D9-8C02-53A135C50E38}" destId="{283A7526-9AF3-4F9F-A50C-04A3EED7C9E7}" srcOrd="0" destOrd="0" parTransId="{8D5B8183-9A97-4940-AC26-6BECD107C045}" sibTransId="{D32D6A55-5423-4A9E-9227-A94BB0AB74B3}"/>
    <dgm:cxn modelId="{71FF6D34-3374-4EC5-A00D-7AD1FDDE19C2}" type="presOf" srcId="{46BA743C-7DF8-48B5-822E-527E7E1D1B40}" destId="{B97EB317-2473-4DCD-80E7-50B7A89B2F96}" srcOrd="0" destOrd="0" presId="urn:microsoft.com/office/officeart/2005/8/layout/chevron2"/>
    <dgm:cxn modelId="{024B3B85-DF2B-4530-BA4F-2249945E4E79}" srcId="{34815BB4-1718-4380-B2D8-52CBD8C744C9}" destId="{F9C9DB4A-F792-4895-84DD-723841ED8BF5}" srcOrd="0" destOrd="0" parTransId="{6EB72560-BA25-46BC-9837-CC2B71FD55F9}" sibTransId="{CF72A379-C1C7-46BE-81A6-DABAA4A854B1}"/>
    <dgm:cxn modelId="{4A173D10-98D9-4F62-9F91-DF739777CAF1}" srcId="{46BA743C-7DF8-48B5-822E-527E7E1D1B40}" destId="{62E3A7F4-1070-4127-9E44-20E58509EC45}" srcOrd="3" destOrd="0" parTransId="{715E2BFC-B8BA-4115-881A-E2670CC81A36}" sibTransId="{4494D9B5-CB4A-48A4-A674-8897A9EAAC47}"/>
    <dgm:cxn modelId="{E01594F9-6925-436D-8E6E-4CC0CE3E2D35}" srcId="{46BA743C-7DF8-48B5-822E-527E7E1D1B40}" destId="{6DE3529D-9C2F-4AD4-ABCA-500B7DC77052}" srcOrd="6" destOrd="0" parTransId="{84339609-D0EC-495E-9E6F-FE7B1EA32AF1}" sibTransId="{7E93EB83-D0A6-4568-BEDF-CA5B0F35B889}"/>
    <dgm:cxn modelId="{24E1A130-4381-469C-9B71-FDA14307080A}" type="presOf" srcId="{5B33CDE8-17D9-406A-ADA0-BE5AA000CBB8}" destId="{CE6172C3-16D9-4D37-A950-121178F1AC2A}" srcOrd="0" destOrd="0" presId="urn:microsoft.com/office/officeart/2005/8/layout/chevron2"/>
    <dgm:cxn modelId="{77D52631-D856-4C5F-80A4-4A5D35A36A66}" srcId="{46BA743C-7DF8-48B5-822E-527E7E1D1B40}" destId="{4ACFA5E5-75C4-4797-AFC9-0E0ED26D747F}" srcOrd="1" destOrd="0" parTransId="{B5258380-80E7-485F-882F-82DA8951A328}" sibTransId="{A1769191-4360-4754-B83C-450D8EF3F32C}"/>
    <dgm:cxn modelId="{62D6C229-D462-4F26-BAA2-E9D4D7249052}" type="presOf" srcId="{CFF10B85-4057-43D9-8C02-53A135C50E38}" destId="{B8A83EC6-6956-48D4-B93C-EDC133FD6A25}" srcOrd="0" destOrd="0" presId="urn:microsoft.com/office/officeart/2005/8/layout/chevron2"/>
    <dgm:cxn modelId="{064F6BD6-7992-4B55-814A-11570F23A510}" type="presOf" srcId="{7FFF0BF9-E84B-49D7-87DF-CFFCED52DB7E}" destId="{B02F16C6-4EA1-4A31-B183-7E7D97642127}" srcOrd="0" destOrd="0" presId="urn:microsoft.com/office/officeart/2005/8/layout/chevron2"/>
    <dgm:cxn modelId="{BE6CE87E-07FB-46DA-9DC1-4F5FF906BE9E}" srcId="{6DE3529D-9C2F-4AD4-ABCA-500B7DC77052}" destId="{714D354F-D92A-4E96-9B5D-2D1ECE6B79E3}" srcOrd="0" destOrd="0" parTransId="{567689A2-23B4-4452-9F71-5873D7EE0D50}" sibTransId="{0468C258-9279-4C26-AA07-5F62CF6A9B3C}"/>
    <dgm:cxn modelId="{0D50860D-79BC-4214-87A2-160F2A30AF6D}" srcId="{46BA743C-7DF8-48B5-822E-527E7E1D1B40}" destId="{CFF10B85-4057-43D9-8C02-53A135C50E38}" srcOrd="2" destOrd="0" parTransId="{2B4AFF55-AFDB-455A-9D18-A0372395B66E}" sibTransId="{B0F96C74-E8C2-40FF-AFE6-A4DD7356BB17}"/>
    <dgm:cxn modelId="{A688A419-ABAF-4E04-9AB5-8FCB6A45CAD1}" type="presOf" srcId="{1F42E21D-1309-44D4-A5A9-4D53F6991551}" destId="{C09BE247-24E6-41F8-BD35-94927E3EFEF0}" srcOrd="0" destOrd="0" presId="urn:microsoft.com/office/officeart/2005/8/layout/chevron2"/>
    <dgm:cxn modelId="{044211F4-DB06-49C8-BC99-B761EFD40D4C}" type="presParOf" srcId="{B97EB317-2473-4DCD-80E7-50B7A89B2F96}" destId="{1BFCB26E-9F4F-4BD9-BB8F-DA511E7A1292}" srcOrd="0" destOrd="0" presId="urn:microsoft.com/office/officeart/2005/8/layout/chevron2"/>
    <dgm:cxn modelId="{638C25B7-6824-474F-AFAB-A349D6421544}" type="presParOf" srcId="{1BFCB26E-9F4F-4BD9-BB8F-DA511E7A1292}" destId="{B02F16C6-4EA1-4A31-B183-7E7D97642127}" srcOrd="0" destOrd="0" presId="urn:microsoft.com/office/officeart/2005/8/layout/chevron2"/>
    <dgm:cxn modelId="{CAD6A82A-CF19-4EC0-8FBF-4C47B6809D61}" type="presParOf" srcId="{1BFCB26E-9F4F-4BD9-BB8F-DA511E7A1292}" destId="{002F61A5-0D3C-4FBA-A6B9-58EA76B9D6BE}" srcOrd="1" destOrd="0" presId="urn:microsoft.com/office/officeart/2005/8/layout/chevron2"/>
    <dgm:cxn modelId="{90DD367A-C0B5-4706-888A-49F8CEA22C8B}" type="presParOf" srcId="{B97EB317-2473-4DCD-80E7-50B7A89B2F96}" destId="{0B63C71A-38A7-4761-A1C8-15AFE2CBDBAC}" srcOrd="1" destOrd="0" presId="urn:microsoft.com/office/officeart/2005/8/layout/chevron2"/>
    <dgm:cxn modelId="{605AF6B0-B0D9-4042-8FDE-95C19371C11C}" type="presParOf" srcId="{B97EB317-2473-4DCD-80E7-50B7A89B2F96}" destId="{AE6B24AE-3A13-44E7-A114-E210D6A2FF42}" srcOrd="2" destOrd="0" presId="urn:microsoft.com/office/officeart/2005/8/layout/chevron2"/>
    <dgm:cxn modelId="{F99E624B-0061-47A5-9641-32DEAF910410}" type="presParOf" srcId="{AE6B24AE-3A13-44E7-A114-E210D6A2FF42}" destId="{20C327AA-6EAB-40F8-B5A9-3824D8F3C0F2}" srcOrd="0" destOrd="0" presId="urn:microsoft.com/office/officeart/2005/8/layout/chevron2"/>
    <dgm:cxn modelId="{91A49D6C-27FF-4FA7-87EB-13948D2CE4F5}" type="presParOf" srcId="{AE6B24AE-3A13-44E7-A114-E210D6A2FF42}" destId="{A447DAC0-ECA3-4ED8-9058-1CF6DC3045AE}" srcOrd="1" destOrd="0" presId="urn:microsoft.com/office/officeart/2005/8/layout/chevron2"/>
    <dgm:cxn modelId="{7FE875AD-7823-4B8A-BB6D-9395B593D549}" type="presParOf" srcId="{B97EB317-2473-4DCD-80E7-50B7A89B2F96}" destId="{F3780291-B5AA-4EAB-829A-815053475D72}" srcOrd="3" destOrd="0" presId="urn:microsoft.com/office/officeart/2005/8/layout/chevron2"/>
    <dgm:cxn modelId="{CC77F63F-9FE3-44DE-BDC0-4F5DA0AFBCCF}" type="presParOf" srcId="{B97EB317-2473-4DCD-80E7-50B7A89B2F96}" destId="{81211C0A-7DFE-48C6-9177-900350FB8CCA}" srcOrd="4" destOrd="0" presId="urn:microsoft.com/office/officeart/2005/8/layout/chevron2"/>
    <dgm:cxn modelId="{2D2FE1E9-0DA5-4870-8C73-BAD606547B76}" type="presParOf" srcId="{81211C0A-7DFE-48C6-9177-900350FB8CCA}" destId="{B8A83EC6-6956-48D4-B93C-EDC133FD6A25}" srcOrd="0" destOrd="0" presId="urn:microsoft.com/office/officeart/2005/8/layout/chevron2"/>
    <dgm:cxn modelId="{908EE26E-68D2-4C4B-8E20-FC562BB8232F}" type="presParOf" srcId="{81211C0A-7DFE-48C6-9177-900350FB8CCA}" destId="{C487576C-5FEB-4BD4-9DF4-2EC2EA267C68}" srcOrd="1" destOrd="0" presId="urn:microsoft.com/office/officeart/2005/8/layout/chevron2"/>
    <dgm:cxn modelId="{8FF48D37-EE5C-41C0-BDC5-66AB2971A956}" type="presParOf" srcId="{B97EB317-2473-4DCD-80E7-50B7A89B2F96}" destId="{503B8246-8380-4F3D-81F0-9878285504E5}" srcOrd="5" destOrd="0" presId="urn:microsoft.com/office/officeart/2005/8/layout/chevron2"/>
    <dgm:cxn modelId="{A4625A61-1DB7-44E8-9C1D-F01C8C9D4129}" type="presParOf" srcId="{B97EB317-2473-4DCD-80E7-50B7A89B2F96}" destId="{CFDA0F2A-E23E-4E94-AF42-A519F482FF05}" srcOrd="6" destOrd="0" presId="urn:microsoft.com/office/officeart/2005/8/layout/chevron2"/>
    <dgm:cxn modelId="{B751F41E-BFA8-4A68-88C8-CEDC5B56C840}" type="presParOf" srcId="{CFDA0F2A-E23E-4E94-AF42-A519F482FF05}" destId="{323CD1DC-49A9-4E41-969E-6D2F12598F5F}" srcOrd="0" destOrd="0" presId="urn:microsoft.com/office/officeart/2005/8/layout/chevron2"/>
    <dgm:cxn modelId="{834A91C5-2774-486C-A200-4F7B1372B50F}" type="presParOf" srcId="{CFDA0F2A-E23E-4E94-AF42-A519F482FF05}" destId="{CE6172C3-16D9-4D37-A950-121178F1AC2A}" srcOrd="1" destOrd="0" presId="urn:microsoft.com/office/officeart/2005/8/layout/chevron2"/>
    <dgm:cxn modelId="{382370AF-C544-4E39-A287-B9FAEFCE23A1}" type="presParOf" srcId="{B97EB317-2473-4DCD-80E7-50B7A89B2F96}" destId="{1A661C22-8231-448D-934D-74F3CDB043FB}" srcOrd="7" destOrd="0" presId="urn:microsoft.com/office/officeart/2005/8/layout/chevron2"/>
    <dgm:cxn modelId="{463F4562-DB08-449F-85B0-4EF7734AFC80}" type="presParOf" srcId="{B97EB317-2473-4DCD-80E7-50B7A89B2F96}" destId="{96326318-A1FA-4EA1-B1DF-21C339016A9B}" srcOrd="8" destOrd="0" presId="urn:microsoft.com/office/officeart/2005/8/layout/chevron2"/>
    <dgm:cxn modelId="{51877BA5-71F6-4529-8499-345CE75B8963}" type="presParOf" srcId="{96326318-A1FA-4EA1-B1DF-21C339016A9B}" destId="{D2A0677C-B1FF-4D0E-BAB0-4D937AC4C8AD}" srcOrd="0" destOrd="0" presId="urn:microsoft.com/office/officeart/2005/8/layout/chevron2"/>
    <dgm:cxn modelId="{50398A4A-99CA-4D25-93DA-3D078638145D}" type="presParOf" srcId="{96326318-A1FA-4EA1-B1DF-21C339016A9B}" destId="{C09BE247-24E6-41F8-BD35-94927E3EFEF0}" srcOrd="1" destOrd="0" presId="urn:microsoft.com/office/officeart/2005/8/layout/chevron2"/>
    <dgm:cxn modelId="{BFE71F14-7FE7-4FB3-96F3-920FEE5BC21A}" type="presParOf" srcId="{B97EB317-2473-4DCD-80E7-50B7A89B2F96}" destId="{93E38A3B-8B0A-40A0-A2CC-43C1CB138539}" srcOrd="9" destOrd="0" presId="urn:microsoft.com/office/officeart/2005/8/layout/chevron2"/>
    <dgm:cxn modelId="{6B7A194A-1A3E-404E-89B6-4CAFBE3933B8}" type="presParOf" srcId="{B97EB317-2473-4DCD-80E7-50B7A89B2F96}" destId="{E06DA044-09B0-4D5F-BB61-0851A690E362}" srcOrd="10" destOrd="0" presId="urn:microsoft.com/office/officeart/2005/8/layout/chevron2"/>
    <dgm:cxn modelId="{5E95C55B-7DCE-4FC5-8D64-5531F877CCB5}" type="presParOf" srcId="{E06DA044-09B0-4D5F-BB61-0851A690E362}" destId="{29B157DD-5ABF-44C7-84DB-D063ACF93A43}" srcOrd="0" destOrd="0" presId="urn:microsoft.com/office/officeart/2005/8/layout/chevron2"/>
    <dgm:cxn modelId="{8862AB4A-18B9-4967-B174-9C55D41C4B14}" type="presParOf" srcId="{E06DA044-09B0-4D5F-BB61-0851A690E362}" destId="{DB8F81B5-3AEA-4610-A22F-E987B36CB035}" srcOrd="1" destOrd="0" presId="urn:microsoft.com/office/officeart/2005/8/layout/chevron2"/>
    <dgm:cxn modelId="{6A96F8CE-646C-44CF-AD8A-9E6D875F4957}" type="presParOf" srcId="{B97EB317-2473-4DCD-80E7-50B7A89B2F96}" destId="{5270AD1B-D8C7-409C-9D80-FF6C6D980846}" srcOrd="11" destOrd="0" presId="urn:microsoft.com/office/officeart/2005/8/layout/chevron2"/>
    <dgm:cxn modelId="{73D9C712-1ADE-49E1-8C85-8D3E13A0F0D5}" type="presParOf" srcId="{B97EB317-2473-4DCD-80E7-50B7A89B2F96}" destId="{A226E139-59B4-481E-B779-7A04843D3B54}" srcOrd="12" destOrd="0" presId="urn:microsoft.com/office/officeart/2005/8/layout/chevron2"/>
    <dgm:cxn modelId="{062947D7-4100-4D39-8D7E-2E7B1BF89841}" type="presParOf" srcId="{A226E139-59B4-481E-B779-7A04843D3B54}" destId="{203499EA-A847-4BF6-ABC2-1453F9CF1A58}" srcOrd="0" destOrd="0" presId="urn:microsoft.com/office/officeart/2005/8/layout/chevron2"/>
    <dgm:cxn modelId="{73B3B845-6CCF-4D15-B2D3-2288A9457347}" type="presParOf" srcId="{A226E139-59B4-481E-B779-7A04843D3B54}" destId="{34F646D8-02DD-4CF5-8744-0593178FDE1D}" srcOrd="1" destOrd="0" presId="urn:microsoft.com/office/officeart/2005/8/layout/chevron2"/>
    <dgm:cxn modelId="{07B14FC1-A4A5-4E69-9D07-4CA6FF407061}" type="presParOf" srcId="{B97EB317-2473-4DCD-80E7-50B7A89B2F96}" destId="{D4F36B3A-5542-4937-BCAB-ABAF7FCE40BC}" srcOrd="13" destOrd="0" presId="urn:microsoft.com/office/officeart/2005/8/layout/chevron2"/>
    <dgm:cxn modelId="{83E16472-6AA2-4433-83B3-49FAFFE5ED60}" type="presParOf" srcId="{B97EB317-2473-4DCD-80E7-50B7A89B2F96}" destId="{F39624E1-6C25-4975-9DAC-53EF4F8AA629}" srcOrd="14" destOrd="0" presId="urn:microsoft.com/office/officeart/2005/8/layout/chevron2"/>
    <dgm:cxn modelId="{2D7B261C-4E69-49FC-BA85-F005280E548F}" type="presParOf" srcId="{F39624E1-6C25-4975-9DAC-53EF4F8AA629}" destId="{F9B50929-351E-4AFB-89F9-5C2A31730F56}" srcOrd="0" destOrd="0" presId="urn:microsoft.com/office/officeart/2005/8/layout/chevron2"/>
    <dgm:cxn modelId="{8D2A0BFD-F615-4BFC-8FD7-6193DEE82A02}" type="presParOf" srcId="{F39624E1-6C25-4975-9DAC-53EF4F8AA629}" destId="{6688F5FD-0BCB-489E-92B8-A21E583172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BA743C-7DF8-48B5-822E-527E7E1D1B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FFF0BF9-E84B-49D7-87DF-CFFCED52DB7E}">
      <dgm:prSet phldrT="[Text]" custT="1"/>
      <dgm:spPr/>
      <dgm:t>
        <a:bodyPr/>
        <a:lstStyle/>
        <a:p>
          <a:r>
            <a:rPr lang="en-US" sz="1400" dirty="0"/>
            <a:t>1</a:t>
          </a:r>
        </a:p>
      </dgm:t>
    </dgm:pt>
    <dgm:pt modelId="{432A8833-EBFC-4AAC-96FA-0B6B3F9DDAB3}" type="parTrans" cxnId="{B7FCB47C-85BA-4590-A39A-A036C8F86CCA}">
      <dgm:prSet/>
      <dgm:spPr/>
      <dgm:t>
        <a:bodyPr/>
        <a:lstStyle/>
        <a:p>
          <a:endParaRPr lang="en-US"/>
        </a:p>
      </dgm:t>
    </dgm:pt>
    <dgm:pt modelId="{D6B7B547-FB10-467D-932E-2A70B4C3666F}" type="sibTrans" cxnId="{B7FCB47C-85BA-4590-A39A-A036C8F86CCA}">
      <dgm:prSet/>
      <dgm:spPr/>
      <dgm:t>
        <a:bodyPr/>
        <a:lstStyle/>
        <a:p>
          <a:endParaRPr lang="en-US"/>
        </a:p>
      </dgm:t>
    </dgm:pt>
    <dgm:pt modelId="{227CB006-BA11-40C7-B654-E161BD78B067}">
      <dgm:prSet phldrT="[Text]" custT="1"/>
      <dgm:spPr/>
      <dgm:t>
        <a:bodyPr/>
        <a:lstStyle/>
        <a:p>
          <a:r>
            <a:rPr lang="en-US" sz="1400" dirty="0"/>
            <a:t>Define the Problem </a:t>
          </a:r>
          <a:r>
            <a:rPr lang="en-US" sz="1400" i="1" dirty="0"/>
            <a:t>(Translating to an Analytics Question)</a:t>
          </a:r>
          <a:endParaRPr lang="en-US" sz="1400" dirty="0"/>
        </a:p>
      </dgm:t>
    </dgm:pt>
    <dgm:pt modelId="{E508AD3C-7788-4F30-9049-80A2719B3E6F}" type="parTrans" cxnId="{20E0347D-B7EA-458B-A40E-6D94A2037E34}">
      <dgm:prSet/>
      <dgm:spPr/>
      <dgm:t>
        <a:bodyPr/>
        <a:lstStyle/>
        <a:p>
          <a:endParaRPr lang="en-US"/>
        </a:p>
      </dgm:t>
    </dgm:pt>
    <dgm:pt modelId="{C04D11EE-EB0E-4777-A1C2-4A2BF5C31967}" type="sibTrans" cxnId="{20E0347D-B7EA-458B-A40E-6D94A2037E34}">
      <dgm:prSet/>
      <dgm:spPr/>
      <dgm:t>
        <a:bodyPr/>
        <a:lstStyle/>
        <a:p>
          <a:endParaRPr lang="en-US"/>
        </a:p>
      </dgm:t>
    </dgm:pt>
    <dgm:pt modelId="{4ACFA5E5-75C4-4797-AFC9-0E0ED26D747F}">
      <dgm:prSet phldrT="[Text]" custT="1"/>
      <dgm:spPr/>
      <dgm:t>
        <a:bodyPr/>
        <a:lstStyle/>
        <a:p>
          <a:r>
            <a:rPr lang="en-US" sz="1400" dirty="0"/>
            <a:t>2</a:t>
          </a:r>
        </a:p>
      </dgm:t>
    </dgm:pt>
    <dgm:pt modelId="{B5258380-80E7-485F-882F-82DA8951A328}" type="parTrans" cxnId="{77D52631-D856-4C5F-80A4-4A5D35A36A66}">
      <dgm:prSet/>
      <dgm:spPr/>
      <dgm:t>
        <a:bodyPr/>
        <a:lstStyle/>
        <a:p>
          <a:endParaRPr lang="en-US"/>
        </a:p>
      </dgm:t>
    </dgm:pt>
    <dgm:pt modelId="{A1769191-4360-4754-B83C-450D8EF3F32C}" type="sibTrans" cxnId="{77D52631-D856-4C5F-80A4-4A5D35A36A66}">
      <dgm:prSet/>
      <dgm:spPr/>
      <dgm:t>
        <a:bodyPr/>
        <a:lstStyle/>
        <a:p>
          <a:endParaRPr lang="en-US"/>
        </a:p>
      </dgm:t>
    </dgm:pt>
    <dgm:pt modelId="{CFF10B85-4057-43D9-8C02-53A135C50E38}">
      <dgm:prSet phldrT="[Text]" custT="1"/>
      <dgm:spPr/>
      <dgm:t>
        <a:bodyPr/>
        <a:lstStyle/>
        <a:p>
          <a:r>
            <a:rPr lang="en-US" sz="1400" dirty="0"/>
            <a:t>3</a:t>
          </a:r>
        </a:p>
      </dgm:t>
    </dgm:pt>
    <dgm:pt modelId="{2B4AFF55-AFDB-455A-9D18-A0372395B66E}" type="parTrans" cxnId="{0D50860D-79BC-4214-87A2-160F2A30AF6D}">
      <dgm:prSet/>
      <dgm:spPr/>
      <dgm:t>
        <a:bodyPr/>
        <a:lstStyle/>
        <a:p>
          <a:endParaRPr lang="en-US"/>
        </a:p>
      </dgm:t>
    </dgm:pt>
    <dgm:pt modelId="{B0F96C74-E8C2-40FF-AFE6-A4DD7356BB17}" type="sibTrans" cxnId="{0D50860D-79BC-4214-87A2-160F2A30AF6D}">
      <dgm:prSet/>
      <dgm:spPr/>
      <dgm:t>
        <a:bodyPr/>
        <a:lstStyle/>
        <a:p>
          <a:endParaRPr lang="en-US"/>
        </a:p>
      </dgm:t>
    </dgm:pt>
    <dgm:pt modelId="{283A7526-9AF3-4F9F-A50C-04A3EED7C9E7}">
      <dgm:prSet phldrT="[Text]" custT="1"/>
      <dgm:spPr/>
      <dgm:t>
        <a:bodyPr/>
        <a:lstStyle/>
        <a:p>
          <a:r>
            <a:rPr lang="en-US" sz="1400" dirty="0"/>
            <a:t>Open Connections to ODBC Database</a:t>
          </a:r>
        </a:p>
      </dgm:t>
    </dgm:pt>
    <dgm:pt modelId="{8D5B8183-9A97-4940-AC26-6BECD107C045}" type="parTrans" cxnId="{0B4A3BD6-B024-4787-AB6E-F2BE58748393}">
      <dgm:prSet/>
      <dgm:spPr/>
      <dgm:t>
        <a:bodyPr/>
        <a:lstStyle/>
        <a:p>
          <a:endParaRPr lang="en-US"/>
        </a:p>
      </dgm:t>
    </dgm:pt>
    <dgm:pt modelId="{D32D6A55-5423-4A9E-9227-A94BB0AB74B3}" type="sibTrans" cxnId="{0B4A3BD6-B024-4787-AB6E-F2BE58748393}">
      <dgm:prSet/>
      <dgm:spPr/>
      <dgm:t>
        <a:bodyPr/>
        <a:lstStyle/>
        <a:p>
          <a:endParaRPr lang="en-US"/>
        </a:p>
      </dgm:t>
    </dgm:pt>
    <dgm:pt modelId="{62E3A7F4-1070-4127-9E44-20E58509EC45}">
      <dgm:prSet phldrT="[Text]" custT="1"/>
      <dgm:spPr/>
      <dgm:t>
        <a:bodyPr/>
        <a:lstStyle/>
        <a:p>
          <a:r>
            <a:rPr lang="en-US" sz="1400" dirty="0"/>
            <a:t>4</a:t>
          </a:r>
        </a:p>
      </dgm:t>
    </dgm:pt>
    <dgm:pt modelId="{715E2BFC-B8BA-4115-881A-E2670CC81A36}" type="parTrans" cxnId="{4A173D10-98D9-4F62-9F91-DF739777CAF1}">
      <dgm:prSet/>
      <dgm:spPr/>
      <dgm:t>
        <a:bodyPr/>
        <a:lstStyle/>
        <a:p>
          <a:endParaRPr lang="en-US"/>
        </a:p>
      </dgm:t>
    </dgm:pt>
    <dgm:pt modelId="{4494D9B5-CB4A-48A4-A674-8897A9EAAC47}" type="sibTrans" cxnId="{4A173D10-98D9-4F62-9F91-DF739777CAF1}">
      <dgm:prSet/>
      <dgm:spPr/>
      <dgm:t>
        <a:bodyPr/>
        <a:lstStyle/>
        <a:p>
          <a:endParaRPr lang="en-US"/>
        </a:p>
      </dgm:t>
    </dgm:pt>
    <dgm:pt modelId="{5B33CDE8-17D9-406A-ADA0-BE5AA000CBB8}">
      <dgm:prSet phldrT="[Text]" custT="1"/>
      <dgm:spPr/>
      <dgm:t>
        <a:bodyPr/>
        <a:lstStyle/>
        <a:p>
          <a:r>
            <a:rPr lang="en-US" sz="1400" dirty="0"/>
            <a:t>Build the Training Dataset and the Test Dataset from the Database</a:t>
          </a:r>
        </a:p>
      </dgm:t>
    </dgm:pt>
    <dgm:pt modelId="{53028A73-B59F-4A2C-BE51-B8724A578CED}" type="parTrans" cxnId="{2D00A54F-3B50-4B81-8582-16424158BC7D}">
      <dgm:prSet/>
      <dgm:spPr/>
      <dgm:t>
        <a:bodyPr/>
        <a:lstStyle/>
        <a:p>
          <a:endParaRPr lang="en-US"/>
        </a:p>
      </dgm:t>
    </dgm:pt>
    <dgm:pt modelId="{44665726-89FE-44B5-8E00-EA6CE75C9FD3}" type="sibTrans" cxnId="{2D00A54F-3B50-4B81-8582-16424158BC7D}">
      <dgm:prSet/>
      <dgm:spPr/>
      <dgm:t>
        <a:bodyPr/>
        <a:lstStyle/>
        <a:p>
          <a:endParaRPr lang="en-US"/>
        </a:p>
      </dgm:t>
    </dgm:pt>
    <dgm:pt modelId="{C8AD756C-C70E-462B-9AA3-BCE57C3E9A46}">
      <dgm:prSet phldrT="[Text]" custT="1"/>
      <dgm:spPr/>
      <dgm:t>
        <a:bodyPr/>
        <a:lstStyle/>
        <a:p>
          <a:r>
            <a:rPr lang="en-US" sz="1400" dirty="0"/>
            <a:t>5</a:t>
          </a:r>
        </a:p>
      </dgm:t>
    </dgm:pt>
    <dgm:pt modelId="{E4607245-0E44-4169-A8DA-99BC671D9F43}" type="parTrans" cxnId="{00761174-E4B9-4CC3-A2DE-5AF755B88009}">
      <dgm:prSet/>
      <dgm:spPr/>
      <dgm:t>
        <a:bodyPr/>
        <a:lstStyle/>
        <a:p>
          <a:endParaRPr lang="en-US"/>
        </a:p>
      </dgm:t>
    </dgm:pt>
    <dgm:pt modelId="{960EB163-D733-4265-A646-C3C4299A1AEA}" type="sibTrans" cxnId="{00761174-E4B9-4CC3-A2DE-5AF755B88009}">
      <dgm:prSet/>
      <dgm:spPr/>
      <dgm:t>
        <a:bodyPr/>
        <a:lstStyle/>
        <a:p>
          <a:endParaRPr lang="en-US"/>
        </a:p>
      </dgm:t>
    </dgm:pt>
    <dgm:pt modelId="{2ACE588D-EA70-4364-8307-2C2E7A0C20FD}">
      <dgm:prSet phldrT="[Text]" custT="1"/>
      <dgm:spPr/>
      <dgm:t>
        <a:bodyPr/>
        <a:lstStyle/>
        <a:p>
          <a:r>
            <a:rPr lang="en-US" sz="1400" dirty="0"/>
            <a:t>Establish the ODBC Connection</a:t>
          </a:r>
        </a:p>
      </dgm:t>
    </dgm:pt>
    <dgm:pt modelId="{1B52B768-E22A-4CFC-B0BF-1FF2F7BA32CE}" type="parTrans" cxnId="{12A81196-7B2E-4E55-A682-0C57C02CC506}">
      <dgm:prSet/>
      <dgm:spPr/>
      <dgm:t>
        <a:bodyPr/>
        <a:lstStyle/>
        <a:p>
          <a:endParaRPr lang="en-US"/>
        </a:p>
      </dgm:t>
    </dgm:pt>
    <dgm:pt modelId="{C20908D5-D2F5-4393-979C-F034520AA27B}" type="sibTrans" cxnId="{12A81196-7B2E-4E55-A682-0C57C02CC506}">
      <dgm:prSet/>
      <dgm:spPr/>
      <dgm:t>
        <a:bodyPr/>
        <a:lstStyle/>
        <a:p>
          <a:endParaRPr lang="en-US"/>
        </a:p>
      </dgm:t>
    </dgm:pt>
    <dgm:pt modelId="{1F42E21D-1309-44D4-A5A9-4D53F6991551}">
      <dgm:prSet phldrT="[Text]" custT="1"/>
      <dgm:spPr/>
      <dgm:t>
        <a:bodyPr/>
        <a:lstStyle/>
        <a:p>
          <a:r>
            <a:rPr lang="en-US" sz="1400" dirty="0"/>
            <a:t>Extract the first 10000 records for the training data set and the remaining 10 for the test</a:t>
          </a:r>
        </a:p>
      </dgm:t>
    </dgm:pt>
    <dgm:pt modelId="{12D27B87-523B-4956-A866-1360FDD4EADA}" type="parTrans" cxnId="{69055FEE-CA40-4A2A-9EB1-0CD12C9E17AF}">
      <dgm:prSet/>
      <dgm:spPr/>
      <dgm:t>
        <a:bodyPr/>
        <a:lstStyle/>
        <a:p>
          <a:endParaRPr lang="en-US"/>
        </a:p>
      </dgm:t>
    </dgm:pt>
    <dgm:pt modelId="{614993ED-8056-49AF-BFD6-3C5EB58829BF}" type="sibTrans" cxnId="{69055FEE-CA40-4A2A-9EB1-0CD12C9E17AF}">
      <dgm:prSet/>
      <dgm:spPr/>
      <dgm:t>
        <a:bodyPr/>
        <a:lstStyle/>
        <a:p>
          <a:endParaRPr lang="en-US"/>
        </a:p>
      </dgm:t>
    </dgm:pt>
    <dgm:pt modelId="{2109B953-4E28-450D-B68D-BC64102362ED}">
      <dgm:prSet phldrT="[Text]" custT="1"/>
      <dgm:spPr/>
      <dgm:t>
        <a:bodyPr/>
        <a:lstStyle/>
        <a:p>
          <a:r>
            <a:rPr lang="en-US" sz="1400" dirty="0"/>
            <a:t>6</a:t>
          </a:r>
        </a:p>
      </dgm:t>
    </dgm:pt>
    <dgm:pt modelId="{9FC4AE15-B2E8-4A4E-BD7E-9DEFFECFD0D2}" type="parTrans" cxnId="{E27A04B8-CBBC-4830-9993-2A485B68B80F}">
      <dgm:prSet/>
      <dgm:spPr/>
      <dgm:t>
        <a:bodyPr/>
        <a:lstStyle/>
        <a:p>
          <a:endParaRPr lang="en-US"/>
        </a:p>
      </dgm:t>
    </dgm:pt>
    <dgm:pt modelId="{EC477FFD-B4A5-4909-B9A3-CB6C3EF80D0C}" type="sibTrans" cxnId="{E27A04B8-CBBC-4830-9993-2A485B68B80F}">
      <dgm:prSet/>
      <dgm:spPr/>
      <dgm:t>
        <a:bodyPr/>
        <a:lstStyle/>
        <a:p>
          <a:endParaRPr lang="en-US"/>
        </a:p>
      </dgm:t>
    </dgm:pt>
    <dgm:pt modelId="{649A399F-0AE4-4602-AF99-83CAFDA63928}">
      <dgm:prSet phldrT="[Text]" custT="1"/>
      <dgm:spPr/>
      <dgm:t>
        <a:bodyPr/>
        <a:lstStyle/>
        <a:p>
          <a:r>
            <a:rPr lang="en-US" sz="1400" dirty="0"/>
            <a:t>Execute the NB Classifier</a:t>
          </a:r>
        </a:p>
      </dgm:t>
    </dgm:pt>
    <dgm:pt modelId="{31BBE68E-B3DC-4136-9770-27A00E6B080A}" type="parTrans" cxnId="{AEB34B7C-9BF1-45B2-B4B9-9AEA506EE88E}">
      <dgm:prSet/>
      <dgm:spPr/>
      <dgm:t>
        <a:bodyPr/>
        <a:lstStyle/>
        <a:p>
          <a:endParaRPr lang="en-US"/>
        </a:p>
      </dgm:t>
    </dgm:pt>
    <dgm:pt modelId="{3DB3883F-B22A-4C77-8266-A045BCE1F0F0}" type="sibTrans" cxnId="{AEB34B7C-9BF1-45B2-B4B9-9AEA506EE88E}">
      <dgm:prSet/>
      <dgm:spPr/>
      <dgm:t>
        <a:bodyPr/>
        <a:lstStyle/>
        <a:p>
          <a:endParaRPr lang="en-US"/>
        </a:p>
      </dgm:t>
    </dgm:pt>
    <dgm:pt modelId="{6DE3529D-9C2F-4AD4-ABCA-500B7DC77052}">
      <dgm:prSet phldrT="[Text]" custT="1"/>
      <dgm:spPr/>
      <dgm:t>
        <a:bodyPr/>
        <a:lstStyle/>
        <a:p>
          <a:r>
            <a:rPr lang="en-US" sz="1400" dirty="0"/>
            <a:t>7</a:t>
          </a:r>
        </a:p>
      </dgm:t>
    </dgm:pt>
    <dgm:pt modelId="{84339609-D0EC-495E-9E6F-FE7B1EA32AF1}" type="parTrans" cxnId="{E01594F9-6925-436D-8E6E-4CC0CE3E2D35}">
      <dgm:prSet/>
      <dgm:spPr/>
      <dgm:t>
        <a:bodyPr/>
        <a:lstStyle/>
        <a:p>
          <a:endParaRPr lang="en-US"/>
        </a:p>
      </dgm:t>
    </dgm:pt>
    <dgm:pt modelId="{7E93EB83-D0A6-4568-BEDF-CA5B0F35B889}" type="sibTrans" cxnId="{E01594F9-6925-436D-8E6E-4CC0CE3E2D35}">
      <dgm:prSet/>
      <dgm:spPr/>
      <dgm:t>
        <a:bodyPr/>
        <a:lstStyle/>
        <a:p>
          <a:endParaRPr lang="en-US"/>
        </a:p>
      </dgm:t>
    </dgm:pt>
    <dgm:pt modelId="{714D354F-D92A-4E96-9B5D-2D1ECE6B79E3}">
      <dgm:prSet phldrT="[Text]" custT="1"/>
      <dgm:spPr/>
      <dgm:t>
        <a:bodyPr/>
        <a:lstStyle/>
        <a:p>
          <a:r>
            <a:rPr lang="en-US" sz="1400" dirty="0"/>
            <a:t>Validate the Effectiveness of the NB Classifier with a Confusion Matrix</a:t>
          </a:r>
        </a:p>
      </dgm:t>
    </dgm:pt>
    <dgm:pt modelId="{567689A2-23B4-4452-9F71-5873D7EE0D50}" type="parTrans" cxnId="{BE6CE87E-07FB-46DA-9DC1-4F5FF906BE9E}">
      <dgm:prSet/>
      <dgm:spPr/>
      <dgm:t>
        <a:bodyPr/>
        <a:lstStyle/>
        <a:p>
          <a:endParaRPr lang="en-US"/>
        </a:p>
      </dgm:t>
    </dgm:pt>
    <dgm:pt modelId="{0468C258-9279-4C26-AA07-5F62CF6A9B3C}" type="sibTrans" cxnId="{BE6CE87E-07FB-46DA-9DC1-4F5FF906BE9E}">
      <dgm:prSet/>
      <dgm:spPr/>
      <dgm:t>
        <a:bodyPr/>
        <a:lstStyle/>
        <a:p>
          <a:endParaRPr lang="en-US"/>
        </a:p>
      </dgm:t>
    </dgm:pt>
    <dgm:pt modelId="{34815BB4-1718-4380-B2D8-52CBD8C744C9}">
      <dgm:prSet phldrT="[Text]" custT="1"/>
      <dgm:spPr/>
      <dgm:t>
        <a:bodyPr/>
        <a:lstStyle/>
        <a:p>
          <a:r>
            <a:rPr lang="en-US" sz="1400" dirty="0"/>
            <a:t>8</a:t>
          </a:r>
        </a:p>
      </dgm:t>
    </dgm:pt>
    <dgm:pt modelId="{D2110A9F-EF73-4031-A116-14390DFA6A3C}" type="parTrans" cxnId="{D0B8F56E-0AB3-4431-8B31-90A25F4F7BC9}">
      <dgm:prSet/>
      <dgm:spPr/>
      <dgm:t>
        <a:bodyPr/>
        <a:lstStyle/>
        <a:p>
          <a:endParaRPr lang="en-US"/>
        </a:p>
      </dgm:t>
    </dgm:pt>
    <dgm:pt modelId="{2B70721C-23A8-44FB-B75F-B264DDBBC737}" type="sibTrans" cxnId="{D0B8F56E-0AB3-4431-8B31-90A25F4F7BC9}">
      <dgm:prSet/>
      <dgm:spPr/>
      <dgm:t>
        <a:bodyPr/>
        <a:lstStyle/>
        <a:p>
          <a:endParaRPr lang="en-US"/>
        </a:p>
      </dgm:t>
    </dgm:pt>
    <dgm:pt modelId="{F9C9DB4A-F792-4895-84DD-723841ED8BF5}">
      <dgm:prSet phldrT="[Text]" custT="1"/>
      <dgm:spPr/>
      <dgm:t>
        <a:bodyPr/>
        <a:lstStyle/>
        <a:p>
          <a:r>
            <a:rPr lang="en-US" sz="1400" dirty="0"/>
            <a:t>Execute NB Classifier with </a:t>
          </a:r>
          <a:r>
            <a:rPr lang="en-US" sz="1400" dirty="0" err="1"/>
            <a:t>MADlib</a:t>
          </a:r>
          <a:r>
            <a:rPr lang="en-US" sz="1400" dirty="0"/>
            <a:t> Function Calls Within the Database</a:t>
          </a:r>
        </a:p>
      </dgm:t>
    </dgm:pt>
    <dgm:pt modelId="{6EB72560-BA25-46BC-9837-CC2B71FD55F9}" type="parTrans" cxnId="{024B3B85-DF2B-4530-BA4F-2249945E4E79}">
      <dgm:prSet/>
      <dgm:spPr/>
      <dgm:t>
        <a:bodyPr/>
        <a:lstStyle/>
        <a:p>
          <a:endParaRPr lang="en-US"/>
        </a:p>
      </dgm:t>
    </dgm:pt>
    <dgm:pt modelId="{CF72A379-C1C7-46BE-81A6-DABAA4A854B1}" type="sibTrans" cxnId="{024B3B85-DF2B-4530-BA4F-2249945E4E79}">
      <dgm:prSet/>
      <dgm:spPr/>
      <dgm:t>
        <a:bodyPr/>
        <a:lstStyle/>
        <a:p>
          <a:endParaRPr lang="en-US"/>
        </a:p>
      </dgm:t>
    </dgm:pt>
    <dgm:pt modelId="{B97EB317-2473-4DCD-80E7-50B7A89B2F96}" type="pres">
      <dgm:prSet presAssocID="{46BA743C-7DF8-48B5-822E-527E7E1D1B40}" presName="linearFlow" presStyleCnt="0">
        <dgm:presLayoutVars>
          <dgm:dir/>
          <dgm:animLvl val="lvl"/>
          <dgm:resizeHandles val="exact"/>
        </dgm:presLayoutVars>
      </dgm:prSet>
      <dgm:spPr/>
      <dgm:t>
        <a:bodyPr/>
        <a:lstStyle/>
        <a:p>
          <a:endParaRPr lang="en-US"/>
        </a:p>
      </dgm:t>
    </dgm:pt>
    <dgm:pt modelId="{1BFCB26E-9F4F-4BD9-BB8F-DA511E7A1292}" type="pres">
      <dgm:prSet presAssocID="{7FFF0BF9-E84B-49D7-87DF-CFFCED52DB7E}" presName="composite" presStyleCnt="0"/>
      <dgm:spPr/>
    </dgm:pt>
    <dgm:pt modelId="{B02F16C6-4EA1-4A31-B183-7E7D97642127}" type="pres">
      <dgm:prSet presAssocID="{7FFF0BF9-E84B-49D7-87DF-CFFCED52DB7E}" presName="parentText" presStyleLbl="alignNode1" presStyleIdx="0" presStyleCnt="8">
        <dgm:presLayoutVars>
          <dgm:chMax val="1"/>
          <dgm:bulletEnabled val="1"/>
        </dgm:presLayoutVars>
      </dgm:prSet>
      <dgm:spPr/>
      <dgm:t>
        <a:bodyPr/>
        <a:lstStyle/>
        <a:p>
          <a:endParaRPr lang="en-US"/>
        </a:p>
      </dgm:t>
    </dgm:pt>
    <dgm:pt modelId="{002F61A5-0D3C-4FBA-A6B9-58EA76B9D6BE}" type="pres">
      <dgm:prSet presAssocID="{7FFF0BF9-E84B-49D7-87DF-CFFCED52DB7E}" presName="descendantText" presStyleLbl="alignAcc1" presStyleIdx="0" presStyleCnt="8">
        <dgm:presLayoutVars>
          <dgm:bulletEnabled val="1"/>
        </dgm:presLayoutVars>
      </dgm:prSet>
      <dgm:spPr/>
      <dgm:t>
        <a:bodyPr/>
        <a:lstStyle/>
        <a:p>
          <a:endParaRPr lang="en-US"/>
        </a:p>
      </dgm:t>
    </dgm:pt>
    <dgm:pt modelId="{0B63C71A-38A7-4761-A1C8-15AFE2CBDBAC}" type="pres">
      <dgm:prSet presAssocID="{D6B7B547-FB10-467D-932E-2A70B4C3666F}" presName="sp" presStyleCnt="0"/>
      <dgm:spPr/>
    </dgm:pt>
    <dgm:pt modelId="{AE6B24AE-3A13-44E7-A114-E210D6A2FF42}" type="pres">
      <dgm:prSet presAssocID="{4ACFA5E5-75C4-4797-AFC9-0E0ED26D747F}" presName="composite" presStyleCnt="0"/>
      <dgm:spPr/>
    </dgm:pt>
    <dgm:pt modelId="{20C327AA-6EAB-40F8-B5A9-3824D8F3C0F2}" type="pres">
      <dgm:prSet presAssocID="{4ACFA5E5-75C4-4797-AFC9-0E0ED26D747F}" presName="parentText" presStyleLbl="alignNode1" presStyleIdx="1" presStyleCnt="8">
        <dgm:presLayoutVars>
          <dgm:chMax val="1"/>
          <dgm:bulletEnabled val="1"/>
        </dgm:presLayoutVars>
      </dgm:prSet>
      <dgm:spPr/>
      <dgm:t>
        <a:bodyPr/>
        <a:lstStyle/>
        <a:p>
          <a:endParaRPr lang="en-US"/>
        </a:p>
      </dgm:t>
    </dgm:pt>
    <dgm:pt modelId="{A447DAC0-ECA3-4ED8-9058-1CF6DC3045AE}" type="pres">
      <dgm:prSet presAssocID="{4ACFA5E5-75C4-4797-AFC9-0E0ED26D747F}" presName="descendantText" presStyleLbl="alignAcc1" presStyleIdx="1" presStyleCnt="8">
        <dgm:presLayoutVars>
          <dgm:bulletEnabled val="1"/>
        </dgm:presLayoutVars>
      </dgm:prSet>
      <dgm:spPr/>
      <dgm:t>
        <a:bodyPr/>
        <a:lstStyle/>
        <a:p>
          <a:endParaRPr lang="en-US"/>
        </a:p>
      </dgm:t>
    </dgm:pt>
    <dgm:pt modelId="{F3780291-B5AA-4EAB-829A-815053475D72}" type="pres">
      <dgm:prSet presAssocID="{A1769191-4360-4754-B83C-450D8EF3F32C}" presName="sp" presStyleCnt="0"/>
      <dgm:spPr/>
    </dgm:pt>
    <dgm:pt modelId="{81211C0A-7DFE-48C6-9177-900350FB8CCA}" type="pres">
      <dgm:prSet presAssocID="{CFF10B85-4057-43D9-8C02-53A135C50E38}" presName="composite" presStyleCnt="0"/>
      <dgm:spPr/>
    </dgm:pt>
    <dgm:pt modelId="{B8A83EC6-6956-48D4-B93C-EDC133FD6A25}" type="pres">
      <dgm:prSet presAssocID="{CFF10B85-4057-43D9-8C02-53A135C50E38}" presName="parentText" presStyleLbl="alignNode1" presStyleIdx="2" presStyleCnt="8">
        <dgm:presLayoutVars>
          <dgm:chMax val="1"/>
          <dgm:bulletEnabled val="1"/>
        </dgm:presLayoutVars>
      </dgm:prSet>
      <dgm:spPr/>
      <dgm:t>
        <a:bodyPr/>
        <a:lstStyle/>
        <a:p>
          <a:endParaRPr lang="en-US"/>
        </a:p>
      </dgm:t>
    </dgm:pt>
    <dgm:pt modelId="{C487576C-5FEB-4BD4-9DF4-2EC2EA267C68}" type="pres">
      <dgm:prSet presAssocID="{CFF10B85-4057-43D9-8C02-53A135C50E38}" presName="descendantText" presStyleLbl="alignAcc1" presStyleIdx="2" presStyleCnt="8">
        <dgm:presLayoutVars>
          <dgm:bulletEnabled val="1"/>
        </dgm:presLayoutVars>
      </dgm:prSet>
      <dgm:spPr/>
      <dgm:t>
        <a:bodyPr/>
        <a:lstStyle/>
        <a:p>
          <a:endParaRPr lang="en-US"/>
        </a:p>
      </dgm:t>
    </dgm:pt>
    <dgm:pt modelId="{503B8246-8380-4F3D-81F0-9878285504E5}" type="pres">
      <dgm:prSet presAssocID="{B0F96C74-E8C2-40FF-AFE6-A4DD7356BB17}" presName="sp" presStyleCnt="0"/>
      <dgm:spPr/>
    </dgm:pt>
    <dgm:pt modelId="{CFDA0F2A-E23E-4E94-AF42-A519F482FF05}" type="pres">
      <dgm:prSet presAssocID="{62E3A7F4-1070-4127-9E44-20E58509EC45}" presName="composite" presStyleCnt="0"/>
      <dgm:spPr/>
    </dgm:pt>
    <dgm:pt modelId="{323CD1DC-49A9-4E41-969E-6D2F12598F5F}" type="pres">
      <dgm:prSet presAssocID="{62E3A7F4-1070-4127-9E44-20E58509EC45}" presName="parentText" presStyleLbl="alignNode1" presStyleIdx="3" presStyleCnt="8">
        <dgm:presLayoutVars>
          <dgm:chMax val="1"/>
          <dgm:bulletEnabled val="1"/>
        </dgm:presLayoutVars>
      </dgm:prSet>
      <dgm:spPr/>
      <dgm:t>
        <a:bodyPr/>
        <a:lstStyle/>
        <a:p>
          <a:endParaRPr lang="en-US"/>
        </a:p>
      </dgm:t>
    </dgm:pt>
    <dgm:pt modelId="{CE6172C3-16D9-4D37-A950-121178F1AC2A}" type="pres">
      <dgm:prSet presAssocID="{62E3A7F4-1070-4127-9E44-20E58509EC45}" presName="descendantText" presStyleLbl="alignAcc1" presStyleIdx="3" presStyleCnt="8">
        <dgm:presLayoutVars>
          <dgm:bulletEnabled val="1"/>
        </dgm:presLayoutVars>
      </dgm:prSet>
      <dgm:spPr/>
      <dgm:t>
        <a:bodyPr/>
        <a:lstStyle/>
        <a:p>
          <a:endParaRPr lang="en-US"/>
        </a:p>
      </dgm:t>
    </dgm:pt>
    <dgm:pt modelId="{1A661C22-8231-448D-934D-74F3CDB043FB}" type="pres">
      <dgm:prSet presAssocID="{4494D9B5-CB4A-48A4-A674-8897A9EAAC47}" presName="sp" presStyleCnt="0"/>
      <dgm:spPr/>
    </dgm:pt>
    <dgm:pt modelId="{96326318-A1FA-4EA1-B1DF-21C339016A9B}" type="pres">
      <dgm:prSet presAssocID="{C8AD756C-C70E-462B-9AA3-BCE57C3E9A46}" presName="composite" presStyleCnt="0"/>
      <dgm:spPr/>
    </dgm:pt>
    <dgm:pt modelId="{D2A0677C-B1FF-4D0E-BAB0-4D937AC4C8AD}" type="pres">
      <dgm:prSet presAssocID="{C8AD756C-C70E-462B-9AA3-BCE57C3E9A46}" presName="parentText" presStyleLbl="alignNode1" presStyleIdx="4" presStyleCnt="8">
        <dgm:presLayoutVars>
          <dgm:chMax val="1"/>
          <dgm:bulletEnabled val="1"/>
        </dgm:presLayoutVars>
      </dgm:prSet>
      <dgm:spPr/>
      <dgm:t>
        <a:bodyPr/>
        <a:lstStyle/>
        <a:p>
          <a:endParaRPr lang="en-US"/>
        </a:p>
      </dgm:t>
    </dgm:pt>
    <dgm:pt modelId="{C09BE247-24E6-41F8-BD35-94927E3EFEF0}" type="pres">
      <dgm:prSet presAssocID="{C8AD756C-C70E-462B-9AA3-BCE57C3E9A46}" presName="descendantText" presStyleLbl="alignAcc1" presStyleIdx="4" presStyleCnt="8">
        <dgm:presLayoutVars>
          <dgm:bulletEnabled val="1"/>
        </dgm:presLayoutVars>
      </dgm:prSet>
      <dgm:spPr/>
      <dgm:t>
        <a:bodyPr/>
        <a:lstStyle/>
        <a:p>
          <a:endParaRPr lang="en-US"/>
        </a:p>
      </dgm:t>
    </dgm:pt>
    <dgm:pt modelId="{93E38A3B-8B0A-40A0-A2CC-43C1CB138539}" type="pres">
      <dgm:prSet presAssocID="{960EB163-D733-4265-A646-C3C4299A1AEA}" presName="sp" presStyleCnt="0"/>
      <dgm:spPr/>
    </dgm:pt>
    <dgm:pt modelId="{E06DA044-09B0-4D5F-BB61-0851A690E362}" type="pres">
      <dgm:prSet presAssocID="{2109B953-4E28-450D-B68D-BC64102362ED}" presName="composite" presStyleCnt="0"/>
      <dgm:spPr/>
    </dgm:pt>
    <dgm:pt modelId="{29B157DD-5ABF-44C7-84DB-D063ACF93A43}" type="pres">
      <dgm:prSet presAssocID="{2109B953-4E28-450D-B68D-BC64102362ED}" presName="parentText" presStyleLbl="alignNode1" presStyleIdx="5" presStyleCnt="8">
        <dgm:presLayoutVars>
          <dgm:chMax val="1"/>
          <dgm:bulletEnabled val="1"/>
        </dgm:presLayoutVars>
      </dgm:prSet>
      <dgm:spPr/>
      <dgm:t>
        <a:bodyPr/>
        <a:lstStyle/>
        <a:p>
          <a:endParaRPr lang="en-US"/>
        </a:p>
      </dgm:t>
    </dgm:pt>
    <dgm:pt modelId="{DB8F81B5-3AEA-4610-A22F-E987B36CB035}" type="pres">
      <dgm:prSet presAssocID="{2109B953-4E28-450D-B68D-BC64102362ED}" presName="descendantText" presStyleLbl="alignAcc1" presStyleIdx="5" presStyleCnt="8">
        <dgm:presLayoutVars>
          <dgm:bulletEnabled val="1"/>
        </dgm:presLayoutVars>
      </dgm:prSet>
      <dgm:spPr/>
      <dgm:t>
        <a:bodyPr/>
        <a:lstStyle/>
        <a:p>
          <a:endParaRPr lang="en-US"/>
        </a:p>
      </dgm:t>
    </dgm:pt>
    <dgm:pt modelId="{5270AD1B-D8C7-409C-9D80-FF6C6D980846}" type="pres">
      <dgm:prSet presAssocID="{EC477FFD-B4A5-4909-B9A3-CB6C3EF80D0C}" presName="sp" presStyleCnt="0"/>
      <dgm:spPr/>
    </dgm:pt>
    <dgm:pt modelId="{A226E139-59B4-481E-B779-7A04843D3B54}" type="pres">
      <dgm:prSet presAssocID="{6DE3529D-9C2F-4AD4-ABCA-500B7DC77052}" presName="composite" presStyleCnt="0"/>
      <dgm:spPr/>
    </dgm:pt>
    <dgm:pt modelId="{203499EA-A847-4BF6-ABC2-1453F9CF1A58}" type="pres">
      <dgm:prSet presAssocID="{6DE3529D-9C2F-4AD4-ABCA-500B7DC77052}" presName="parentText" presStyleLbl="alignNode1" presStyleIdx="6" presStyleCnt="8">
        <dgm:presLayoutVars>
          <dgm:chMax val="1"/>
          <dgm:bulletEnabled val="1"/>
        </dgm:presLayoutVars>
      </dgm:prSet>
      <dgm:spPr/>
      <dgm:t>
        <a:bodyPr/>
        <a:lstStyle/>
        <a:p>
          <a:endParaRPr lang="en-US"/>
        </a:p>
      </dgm:t>
    </dgm:pt>
    <dgm:pt modelId="{34F646D8-02DD-4CF5-8744-0593178FDE1D}" type="pres">
      <dgm:prSet presAssocID="{6DE3529D-9C2F-4AD4-ABCA-500B7DC77052}" presName="descendantText" presStyleLbl="alignAcc1" presStyleIdx="6" presStyleCnt="8">
        <dgm:presLayoutVars>
          <dgm:bulletEnabled val="1"/>
        </dgm:presLayoutVars>
      </dgm:prSet>
      <dgm:spPr/>
      <dgm:t>
        <a:bodyPr/>
        <a:lstStyle/>
        <a:p>
          <a:endParaRPr lang="en-US"/>
        </a:p>
      </dgm:t>
    </dgm:pt>
    <dgm:pt modelId="{D4F36B3A-5542-4937-BCAB-ABAF7FCE40BC}" type="pres">
      <dgm:prSet presAssocID="{7E93EB83-D0A6-4568-BEDF-CA5B0F35B889}" presName="sp" presStyleCnt="0"/>
      <dgm:spPr/>
    </dgm:pt>
    <dgm:pt modelId="{F39624E1-6C25-4975-9DAC-53EF4F8AA629}" type="pres">
      <dgm:prSet presAssocID="{34815BB4-1718-4380-B2D8-52CBD8C744C9}" presName="composite" presStyleCnt="0"/>
      <dgm:spPr/>
    </dgm:pt>
    <dgm:pt modelId="{F9B50929-351E-4AFB-89F9-5C2A31730F56}" type="pres">
      <dgm:prSet presAssocID="{34815BB4-1718-4380-B2D8-52CBD8C744C9}" presName="parentText" presStyleLbl="alignNode1" presStyleIdx="7" presStyleCnt="8">
        <dgm:presLayoutVars>
          <dgm:chMax val="1"/>
          <dgm:bulletEnabled val="1"/>
        </dgm:presLayoutVars>
      </dgm:prSet>
      <dgm:spPr/>
      <dgm:t>
        <a:bodyPr/>
        <a:lstStyle/>
        <a:p>
          <a:endParaRPr lang="en-US"/>
        </a:p>
      </dgm:t>
    </dgm:pt>
    <dgm:pt modelId="{6688F5FD-0BCB-489E-92B8-A21E58317251}" type="pres">
      <dgm:prSet presAssocID="{34815BB4-1718-4380-B2D8-52CBD8C744C9}" presName="descendantText" presStyleLbl="alignAcc1" presStyleIdx="7" presStyleCnt="8">
        <dgm:presLayoutVars>
          <dgm:bulletEnabled val="1"/>
        </dgm:presLayoutVars>
      </dgm:prSet>
      <dgm:spPr/>
      <dgm:t>
        <a:bodyPr/>
        <a:lstStyle/>
        <a:p>
          <a:endParaRPr lang="en-US"/>
        </a:p>
      </dgm:t>
    </dgm:pt>
  </dgm:ptLst>
  <dgm:cxnLst>
    <dgm:cxn modelId="{C4D0465B-65CC-4D7C-9D31-D77D1BC1942B}" type="presOf" srcId="{2ACE588D-EA70-4364-8307-2C2E7A0C20FD}" destId="{A447DAC0-ECA3-4ED8-9058-1CF6DC3045AE}" srcOrd="0" destOrd="0" presId="urn:microsoft.com/office/officeart/2005/8/layout/chevron2"/>
    <dgm:cxn modelId="{2D00A54F-3B50-4B81-8582-16424158BC7D}" srcId="{62E3A7F4-1070-4127-9E44-20E58509EC45}" destId="{5B33CDE8-17D9-406A-ADA0-BE5AA000CBB8}" srcOrd="0" destOrd="0" parTransId="{53028A73-B59F-4A2C-BE51-B8724A578CED}" sibTransId="{44665726-89FE-44B5-8E00-EA6CE75C9FD3}"/>
    <dgm:cxn modelId="{00761174-E4B9-4CC3-A2DE-5AF755B88009}" srcId="{46BA743C-7DF8-48B5-822E-527E7E1D1B40}" destId="{C8AD756C-C70E-462B-9AA3-BCE57C3E9A46}" srcOrd="4" destOrd="0" parTransId="{E4607245-0E44-4169-A8DA-99BC671D9F43}" sibTransId="{960EB163-D733-4265-A646-C3C4299A1AEA}"/>
    <dgm:cxn modelId="{12A81196-7B2E-4E55-A682-0C57C02CC506}" srcId="{4ACFA5E5-75C4-4797-AFC9-0E0ED26D747F}" destId="{2ACE588D-EA70-4364-8307-2C2E7A0C20FD}" srcOrd="0" destOrd="0" parTransId="{1B52B768-E22A-4CFC-B0BF-1FF2F7BA32CE}" sibTransId="{C20908D5-D2F5-4393-979C-F034520AA27B}"/>
    <dgm:cxn modelId="{69055FEE-CA40-4A2A-9EB1-0CD12C9E17AF}" srcId="{C8AD756C-C70E-462B-9AA3-BCE57C3E9A46}" destId="{1F42E21D-1309-44D4-A5A9-4D53F6991551}" srcOrd="0" destOrd="0" parTransId="{12D27B87-523B-4956-A866-1360FDD4EADA}" sibTransId="{614993ED-8056-49AF-BFD6-3C5EB58829BF}"/>
    <dgm:cxn modelId="{AEB34B7C-9BF1-45B2-B4B9-9AEA506EE88E}" srcId="{2109B953-4E28-450D-B68D-BC64102362ED}" destId="{649A399F-0AE4-4602-AF99-83CAFDA63928}" srcOrd="0" destOrd="0" parTransId="{31BBE68E-B3DC-4136-9770-27A00E6B080A}" sibTransId="{3DB3883F-B22A-4C77-8266-A045BCE1F0F0}"/>
    <dgm:cxn modelId="{D0B8F56E-0AB3-4431-8B31-90A25F4F7BC9}" srcId="{46BA743C-7DF8-48B5-822E-527E7E1D1B40}" destId="{34815BB4-1718-4380-B2D8-52CBD8C744C9}" srcOrd="7" destOrd="0" parTransId="{D2110A9F-EF73-4031-A116-14390DFA6A3C}" sibTransId="{2B70721C-23A8-44FB-B75F-B264DDBBC737}"/>
    <dgm:cxn modelId="{809C25F0-F8EB-4652-A570-C7551EC5BFA5}" type="presOf" srcId="{714D354F-D92A-4E96-9B5D-2D1ECE6B79E3}" destId="{34F646D8-02DD-4CF5-8744-0593178FDE1D}" srcOrd="0" destOrd="0" presId="urn:microsoft.com/office/officeart/2005/8/layout/chevron2"/>
    <dgm:cxn modelId="{97C5D19A-5274-4FFC-AD66-840D0935B004}" type="presOf" srcId="{6DE3529D-9C2F-4AD4-ABCA-500B7DC77052}" destId="{203499EA-A847-4BF6-ABC2-1453F9CF1A58}" srcOrd="0" destOrd="0" presId="urn:microsoft.com/office/officeart/2005/8/layout/chevron2"/>
    <dgm:cxn modelId="{FBEBA00A-66BB-4C7F-93FA-3BF673E19026}" type="presOf" srcId="{CFF10B85-4057-43D9-8C02-53A135C50E38}" destId="{B8A83EC6-6956-48D4-B93C-EDC133FD6A25}" srcOrd="0" destOrd="0" presId="urn:microsoft.com/office/officeart/2005/8/layout/chevron2"/>
    <dgm:cxn modelId="{527BB62D-9FAC-4628-B7EF-9681D2F7D54A}" type="presOf" srcId="{F9C9DB4A-F792-4895-84DD-723841ED8BF5}" destId="{6688F5FD-0BCB-489E-92B8-A21E58317251}" srcOrd="0" destOrd="0" presId="urn:microsoft.com/office/officeart/2005/8/layout/chevron2"/>
    <dgm:cxn modelId="{E27A04B8-CBBC-4830-9993-2A485B68B80F}" srcId="{46BA743C-7DF8-48B5-822E-527E7E1D1B40}" destId="{2109B953-4E28-450D-B68D-BC64102362ED}" srcOrd="5" destOrd="0" parTransId="{9FC4AE15-B2E8-4A4E-BD7E-9DEFFECFD0D2}" sibTransId="{EC477FFD-B4A5-4909-B9A3-CB6C3EF80D0C}"/>
    <dgm:cxn modelId="{B7FCB47C-85BA-4590-A39A-A036C8F86CCA}" srcId="{46BA743C-7DF8-48B5-822E-527E7E1D1B40}" destId="{7FFF0BF9-E84B-49D7-87DF-CFFCED52DB7E}" srcOrd="0" destOrd="0" parTransId="{432A8833-EBFC-4AAC-96FA-0B6B3F9DDAB3}" sibTransId="{D6B7B547-FB10-467D-932E-2A70B4C3666F}"/>
    <dgm:cxn modelId="{20E0347D-B7EA-458B-A40E-6D94A2037E34}" srcId="{7FFF0BF9-E84B-49D7-87DF-CFFCED52DB7E}" destId="{227CB006-BA11-40C7-B654-E161BD78B067}" srcOrd="0" destOrd="0" parTransId="{E508AD3C-7788-4F30-9049-80A2719B3E6F}" sibTransId="{C04D11EE-EB0E-4777-A1C2-4A2BF5C31967}"/>
    <dgm:cxn modelId="{355ECE88-60D4-4235-AE9A-1154025A0F20}" type="presOf" srcId="{34815BB4-1718-4380-B2D8-52CBD8C744C9}" destId="{F9B50929-351E-4AFB-89F9-5C2A31730F56}" srcOrd="0" destOrd="0" presId="urn:microsoft.com/office/officeart/2005/8/layout/chevron2"/>
    <dgm:cxn modelId="{92EB6BFE-83CC-47BA-AD36-91D01385443A}" type="presOf" srcId="{46BA743C-7DF8-48B5-822E-527E7E1D1B40}" destId="{B97EB317-2473-4DCD-80E7-50B7A89B2F96}" srcOrd="0" destOrd="0" presId="urn:microsoft.com/office/officeart/2005/8/layout/chevron2"/>
    <dgm:cxn modelId="{0B4A3BD6-B024-4787-AB6E-F2BE58748393}" srcId="{CFF10B85-4057-43D9-8C02-53A135C50E38}" destId="{283A7526-9AF3-4F9F-A50C-04A3EED7C9E7}" srcOrd="0" destOrd="0" parTransId="{8D5B8183-9A97-4940-AC26-6BECD107C045}" sibTransId="{D32D6A55-5423-4A9E-9227-A94BB0AB74B3}"/>
    <dgm:cxn modelId="{B3D45406-5EEF-4919-A8E2-D5DFDAC183DB}" type="presOf" srcId="{283A7526-9AF3-4F9F-A50C-04A3EED7C9E7}" destId="{C487576C-5FEB-4BD4-9DF4-2EC2EA267C68}" srcOrd="0" destOrd="0" presId="urn:microsoft.com/office/officeart/2005/8/layout/chevron2"/>
    <dgm:cxn modelId="{1B5334C2-DF09-4111-9F5C-4F77648F0057}" type="presOf" srcId="{62E3A7F4-1070-4127-9E44-20E58509EC45}" destId="{323CD1DC-49A9-4E41-969E-6D2F12598F5F}" srcOrd="0" destOrd="0" presId="urn:microsoft.com/office/officeart/2005/8/layout/chevron2"/>
    <dgm:cxn modelId="{024B3B85-DF2B-4530-BA4F-2249945E4E79}" srcId="{34815BB4-1718-4380-B2D8-52CBD8C744C9}" destId="{F9C9DB4A-F792-4895-84DD-723841ED8BF5}" srcOrd="0" destOrd="0" parTransId="{6EB72560-BA25-46BC-9837-CC2B71FD55F9}" sibTransId="{CF72A379-C1C7-46BE-81A6-DABAA4A854B1}"/>
    <dgm:cxn modelId="{C70C891C-DEF4-4088-8C58-704A29728564}" type="presOf" srcId="{5B33CDE8-17D9-406A-ADA0-BE5AA000CBB8}" destId="{CE6172C3-16D9-4D37-A950-121178F1AC2A}" srcOrd="0" destOrd="0" presId="urn:microsoft.com/office/officeart/2005/8/layout/chevron2"/>
    <dgm:cxn modelId="{4A173D10-98D9-4F62-9F91-DF739777CAF1}" srcId="{46BA743C-7DF8-48B5-822E-527E7E1D1B40}" destId="{62E3A7F4-1070-4127-9E44-20E58509EC45}" srcOrd="3" destOrd="0" parTransId="{715E2BFC-B8BA-4115-881A-E2670CC81A36}" sibTransId="{4494D9B5-CB4A-48A4-A674-8897A9EAAC47}"/>
    <dgm:cxn modelId="{E01594F9-6925-436D-8E6E-4CC0CE3E2D35}" srcId="{46BA743C-7DF8-48B5-822E-527E7E1D1B40}" destId="{6DE3529D-9C2F-4AD4-ABCA-500B7DC77052}" srcOrd="6" destOrd="0" parTransId="{84339609-D0EC-495E-9E6F-FE7B1EA32AF1}" sibTransId="{7E93EB83-D0A6-4568-BEDF-CA5B0F35B889}"/>
    <dgm:cxn modelId="{2AB7D1A9-0482-4D21-8AFA-E15086D67C22}" type="presOf" srcId="{227CB006-BA11-40C7-B654-E161BD78B067}" destId="{002F61A5-0D3C-4FBA-A6B9-58EA76B9D6BE}" srcOrd="0" destOrd="0" presId="urn:microsoft.com/office/officeart/2005/8/layout/chevron2"/>
    <dgm:cxn modelId="{77D52631-D856-4C5F-80A4-4A5D35A36A66}" srcId="{46BA743C-7DF8-48B5-822E-527E7E1D1B40}" destId="{4ACFA5E5-75C4-4797-AFC9-0E0ED26D747F}" srcOrd="1" destOrd="0" parTransId="{B5258380-80E7-485F-882F-82DA8951A328}" sibTransId="{A1769191-4360-4754-B83C-450D8EF3F32C}"/>
    <dgm:cxn modelId="{BE6CE87E-07FB-46DA-9DC1-4F5FF906BE9E}" srcId="{6DE3529D-9C2F-4AD4-ABCA-500B7DC77052}" destId="{714D354F-D92A-4E96-9B5D-2D1ECE6B79E3}" srcOrd="0" destOrd="0" parTransId="{567689A2-23B4-4452-9F71-5873D7EE0D50}" sibTransId="{0468C258-9279-4C26-AA07-5F62CF6A9B3C}"/>
    <dgm:cxn modelId="{CDB6D108-9DA3-44A2-BC3E-3F8EDE70E784}" type="presOf" srcId="{7FFF0BF9-E84B-49D7-87DF-CFFCED52DB7E}" destId="{B02F16C6-4EA1-4A31-B183-7E7D97642127}" srcOrd="0" destOrd="0" presId="urn:microsoft.com/office/officeart/2005/8/layout/chevron2"/>
    <dgm:cxn modelId="{78234F38-6B72-496E-8E4E-98FD9F270430}" type="presOf" srcId="{C8AD756C-C70E-462B-9AA3-BCE57C3E9A46}" destId="{D2A0677C-B1FF-4D0E-BAB0-4D937AC4C8AD}" srcOrd="0" destOrd="0" presId="urn:microsoft.com/office/officeart/2005/8/layout/chevron2"/>
    <dgm:cxn modelId="{407812EA-F024-4F6E-B711-D5B33E77B56E}" type="presOf" srcId="{1F42E21D-1309-44D4-A5A9-4D53F6991551}" destId="{C09BE247-24E6-41F8-BD35-94927E3EFEF0}" srcOrd="0" destOrd="0" presId="urn:microsoft.com/office/officeart/2005/8/layout/chevron2"/>
    <dgm:cxn modelId="{98BF60C9-5E01-463D-BF2E-B725ED31B6FE}" type="presOf" srcId="{649A399F-0AE4-4602-AF99-83CAFDA63928}" destId="{DB8F81B5-3AEA-4610-A22F-E987B36CB035}" srcOrd="0" destOrd="0" presId="urn:microsoft.com/office/officeart/2005/8/layout/chevron2"/>
    <dgm:cxn modelId="{5F207A99-FFEF-4BE9-97EA-8533C6BE7C30}" type="presOf" srcId="{4ACFA5E5-75C4-4797-AFC9-0E0ED26D747F}" destId="{20C327AA-6EAB-40F8-B5A9-3824D8F3C0F2}" srcOrd="0" destOrd="0" presId="urn:microsoft.com/office/officeart/2005/8/layout/chevron2"/>
    <dgm:cxn modelId="{0D50860D-79BC-4214-87A2-160F2A30AF6D}" srcId="{46BA743C-7DF8-48B5-822E-527E7E1D1B40}" destId="{CFF10B85-4057-43D9-8C02-53A135C50E38}" srcOrd="2" destOrd="0" parTransId="{2B4AFF55-AFDB-455A-9D18-A0372395B66E}" sibTransId="{B0F96C74-E8C2-40FF-AFE6-A4DD7356BB17}"/>
    <dgm:cxn modelId="{2D0EE191-BE87-44AA-B13F-AEB1F3232DD2}" type="presOf" srcId="{2109B953-4E28-450D-B68D-BC64102362ED}" destId="{29B157DD-5ABF-44C7-84DB-D063ACF93A43}" srcOrd="0" destOrd="0" presId="urn:microsoft.com/office/officeart/2005/8/layout/chevron2"/>
    <dgm:cxn modelId="{8AF769E7-EAEA-463A-A818-AE0DBAC831F6}" type="presParOf" srcId="{B97EB317-2473-4DCD-80E7-50B7A89B2F96}" destId="{1BFCB26E-9F4F-4BD9-BB8F-DA511E7A1292}" srcOrd="0" destOrd="0" presId="urn:microsoft.com/office/officeart/2005/8/layout/chevron2"/>
    <dgm:cxn modelId="{208AC3A7-9E21-4CAA-B89B-8E9744551E7B}" type="presParOf" srcId="{1BFCB26E-9F4F-4BD9-BB8F-DA511E7A1292}" destId="{B02F16C6-4EA1-4A31-B183-7E7D97642127}" srcOrd="0" destOrd="0" presId="urn:microsoft.com/office/officeart/2005/8/layout/chevron2"/>
    <dgm:cxn modelId="{ED4314CA-827F-41B5-BBAE-11186B3C3CB0}" type="presParOf" srcId="{1BFCB26E-9F4F-4BD9-BB8F-DA511E7A1292}" destId="{002F61A5-0D3C-4FBA-A6B9-58EA76B9D6BE}" srcOrd="1" destOrd="0" presId="urn:microsoft.com/office/officeart/2005/8/layout/chevron2"/>
    <dgm:cxn modelId="{A57E007C-6662-4862-8558-186C4CD000FD}" type="presParOf" srcId="{B97EB317-2473-4DCD-80E7-50B7A89B2F96}" destId="{0B63C71A-38A7-4761-A1C8-15AFE2CBDBAC}" srcOrd="1" destOrd="0" presId="urn:microsoft.com/office/officeart/2005/8/layout/chevron2"/>
    <dgm:cxn modelId="{56D168F9-9D81-445E-9B67-C857D7E750CD}" type="presParOf" srcId="{B97EB317-2473-4DCD-80E7-50B7A89B2F96}" destId="{AE6B24AE-3A13-44E7-A114-E210D6A2FF42}" srcOrd="2" destOrd="0" presId="urn:microsoft.com/office/officeart/2005/8/layout/chevron2"/>
    <dgm:cxn modelId="{7F15064E-768B-40ED-B5F9-0CE93D16D429}" type="presParOf" srcId="{AE6B24AE-3A13-44E7-A114-E210D6A2FF42}" destId="{20C327AA-6EAB-40F8-B5A9-3824D8F3C0F2}" srcOrd="0" destOrd="0" presId="urn:microsoft.com/office/officeart/2005/8/layout/chevron2"/>
    <dgm:cxn modelId="{C83FA320-843E-4B3B-8621-2BB6EB97CBBE}" type="presParOf" srcId="{AE6B24AE-3A13-44E7-A114-E210D6A2FF42}" destId="{A447DAC0-ECA3-4ED8-9058-1CF6DC3045AE}" srcOrd="1" destOrd="0" presId="urn:microsoft.com/office/officeart/2005/8/layout/chevron2"/>
    <dgm:cxn modelId="{0D9CA31F-6835-44A6-ADEE-EFD691ECE087}" type="presParOf" srcId="{B97EB317-2473-4DCD-80E7-50B7A89B2F96}" destId="{F3780291-B5AA-4EAB-829A-815053475D72}" srcOrd="3" destOrd="0" presId="urn:microsoft.com/office/officeart/2005/8/layout/chevron2"/>
    <dgm:cxn modelId="{AF39D238-00A6-4A11-8EDE-2DF205716439}" type="presParOf" srcId="{B97EB317-2473-4DCD-80E7-50B7A89B2F96}" destId="{81211C0A-7DFE-48C6-9177-900350FB8CCA}" srcOrd="4" destOrd="0" presId="urn:microsoft.com/office/officeart/2005/8/layout/chevron2"/>
    <dgm:cxn modelId="{0259E515-A017-40ED-A0CD-D55BFE49F696}" type="presParOf" srcId="{81211C0A-7DFE-48C6-9177-900350FB8CCA}" destId="{B8A83EC6-6956-48D4-B93C-EDC133FD6A25}" srcOrd="0" destOrd="0" presId="urn:microsoft.com/office/officeart/2005/8/layout/chevron2"/>
    <dgm:cxn modelId="{D52A4756-BBFD-4889-A606-24AAD8B1660D}" type="presParOf" srcId="{81211C0A-7DFE-48C6-9177-900350FB8CCA}" destId="{C487576C-5FEB-4BD4-9DF4-2EC2EA267C68}" srcOrd="1" destOrd="0" presId="urn:microsoft.com/office/officeart/2005/8/layout/chevron2"/>
    <dgm:cxn modelId="{FF33E22B-71F9-4C3E-9C13-BD13B0AD1CF1}" type="presParOf" srcId="{B97EB317-2473-4DCD-80E7-50B7A89B2F96}" destId="{503B8246-8380-4F3D-81F0-9878285504E5}" srcOrd="5" destOrd="0" presId="urn:microsoft.com/office/officeart/2005/8/layout/chevron2"/>
    <dgm:cxn modelId="{EDB36D73-BB06-471D-95B3-1980F7E2BAB7}" type="presParOf" srcId="{B97EB317-2473-4DCD-80E7-50B7A89B2F96}" destId="{CFDA0F2A-E23E-4E94-AF42-A519F482FF05}" srcOrd="6" destOrd="0" presId="urn:microsoft.com/office/officeart/2005/8/layout/chevron2"/>
    <dgm:cxn modelId="{D9FADA0B-FAE0-41D5-99C0-D49F52469C46}" type="presParOf" srcId="{CFDA0F2A-E23E-4E94-AF42-A519F482FF05}" destId="{323CD1DC-49A9-4E41-969E-6D2F12598F5F}" srcOrd="0" destOrd="0" presId="urn:microsoft.com/office/officeart/2005/8/layout/chevron2"/>
    <dgm:cxn modelId="{3D2611EE-51F3-4AF3-8332-978AD83535A7}" type="presParOf" srcId="{CFDA0F2A-E23E-4E94-AF42-A519F482FF05}" destId="{CE6172C3-16D9-4D37-A950-121178F1AC2A}" srcOrd="1" destOrd="0" presId="urn:microsoft.com/office/officeart/2005/8/layout/chevron2"/>
    <dgm:cxn modelId="{EAEA9A2D-5F88-47EF-970F-3180627678E3}" type="presParOf" srcId="{B97EB317-2473-4DCD-80E7-50B7A89B2F96}" destId="{1A661C22-8231-448D-934D-74F3CDB043FB}" srcOrd="7" destOrd="0" presId="urn:microsoft.com/office/officeart/2005/8/layout/chevron2"/>
    <dgm:cxn modelId="{E4711118-EC8C-4E43-A16C-05960C5DAF4A}" type="presParOf" srcId="{B97EB317-2473-4DCD-80E7-50B7A89B2F96}" destId="{96326318-A1FA-4EA1-B1DF-21C339016A9B}" srcOrd="8" destOrd="0" presId="urn:microsoft.com/office/officeart/2005/8/layout/chevron2"/>
    <dgm:cxn modelId="{BDEE249C-C832-4E02-9DE6-ACFE8DF81597}" type="presParOf" srcId="{96326318-A1FA-4EA1-B1DF-21C339016A9B}" destId="{D2A0677C-B1FF-4D0E-BAB0-4D937AC4C8AD}" srcOrd="0" destOrd="0" presId="urn:microsoft.com/office/officeart/2005/8/layout/chevron2"/>
    <dgm:cxn modelId="{898CD0FC-B23E-4BDF-986B-26519CA19BB0}" type="presParOf" srcId="{96326318-A1FA-4EA1-B1DF-21C339016A9B}" destId="{C09BE247-24E6-41F8-BD35-94927E3EFEF0}" srcOrd="1" destOrd="0" presId="urn:microsoft.com/office/officeart/2005/8/layout/chevron2"/>
    <dgm:cxn modelId="{DC67B191-99EA-4F22-BC9A-6CE714C9382F}" type="presParOf" srcId="{B97EB317-2473-4DCD-80E7-50B7A89B2F96}" destId="{93E38A3B-8B0A-40A0-A2CC-43C1CB138539}" srcOrd="9" destOrd="0" presId="urn:microsoft.com/office/officeart/2005/8/layout/chevron2"/>
    <dgm:cxn modelId="{CE5FCB95-4B65-44B8-A4AB-C5A91E46E604}" type="presParOf" srcId="{B97EB317-2473-4DCD-80E7-50B7A89B2F96}" destId="{E06DA044-09B0-4D5F-BB61-0851A690E362}" srcOrd="10" destOrd="0" presId="urn:microsoft.com/office/officeart/2005/8/layout/chevron2"/>
    <dgm:cxn modelId="{89568E0A-E10B-4081-8319-53F8161609FD}" type="presParOf" srcId="{E06DA044-09B0-4D5F-BB61-0851A690E362}" destId="{29B157DD-5ABF-44C7-84DB-D063ACF93A43}" srcOrd="0" destOrd="0" presId="urn:microsoft.com/office/officeart/2005/8/layout/chevron2"/>
    <dgm:cxn modelId="{A11A9FF4-EF18-439A-B027-AE5617EFE344}" type="presParOf" srcId="{E06DA044-09B0-4D5F-BB61-0851A690E362}" destId="{DB8F81B5-3AEA-4610-A22F-E987B36CB035}" srcOrd="1" destOrd="0" presId="urn:microsoft.com/office/officeart/2005/8/layout/chevron2"/>
    <dgm:cxn modelId="{014B54E1-360A-4935-8380-2D7F15B72CEF}" type="presParOf" srcId="{B97EB317-2473-4DCD-80E7-50B7A89B2F96}" destId="{5270AD1B-D8C7-409C-9D80-FF6C6D980846}" srcOrd="11" destOrd="0" presId="urn:microsoft.com/office/officeart/2005/8/layout/chevron2"/>
    <dgm:cxn modelId="{AB713D0E-2FFF-446E-8E5B-14A54FDBF345}" type="presParOf" srcId="{B97EB317-2473-4DCD-80E7-50B7A89B2F96}" destId="{A226E139-59B4-481E-B779-7A04843D3B54}" srcOrd="12" destOrd="0" presId="urn:microsoft.com/office/officeart/2005/8/layout/chevron2"/>
    <dgm:cxn modelId="{CA00F648-8881-424C-A728-912B92483B63}" type="presParOf" srcId="{A226E139-59B4-481E-B779-7A04843D3B54}" destId="{203499EA-A847-4BF6-ABC2-1453F9CF1A58}" srcOrd="0" destOrd="0" presId="urn:microsoft.com/office/officeart/2005/8/layout/chevron2"/>
    <dgm:cxn modelId="{62426338-34F2-481E-BC09-1809F44A12FA}" type="presParOf" srcId="{A226E139-59B4-481E-B779-7A04843D3B54}" destId="{34F646D8-02DD-4CF5-8744-0593178FDE1D}" srcOrd="1" destOrd="0" presId="urn:microsoft.com/office/officeart/2005/8/layout/chevron2"/>
    <dgm:cxn modelId="{C560DA27-72CD-4DEB-A2D2-A52D3DA06325}" type="presParOf" srcId="{B97EB317-2473-4DCD-80E7-50B7A89B2F96}" destId="{D4F36B3A-5542-4937-BCAB-ABAF7FCE40BC}" srcOrd="13" destOrd="0" presId="urn:microsoft.com/office/officeart/2005/8/layout/chevron2"/>
    <dgm:cxn modelId="{B9FCF78A-6152-4BCD-B5BF-DF0E73265ADE}" type="presParOf" srcId="{B97EB317-2473-4DCD-80E7-50B7A89B2F96}" destId="{F39624E1-6C25-4975-9DAC-53EF4F8AA629}" srcOrd="14" destOrd="0" presId="urn:microsoft.com/office/officeart/2005/8/layout/chevron2"/>
    <dgm:cxn modelId="{0A65D9CE-01DB-4A4C-9BBE-85274F86EF7C}" type="presParOf" srcId="{F39624E1-6C25-4975-9DAC-53EF4F8AA629}" destId="{F9B50929-351E-4AFB-89F9-5C2A31730F56}" srcOrd="0" destOrd="0" presId="urn:microsoft.com/office/officeart/2005/8/layout/chevron2"/>
    <dgm:cxn modelId="{35010673-BC22-4491-808B-8071BC735693}" type="presParOf" srcId="{F39624E1-6C25-4975-9DAC-53EF4F8AA629}" destId="{6688F5FD-0BCB-489E-92B8-A21E583172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BA743C-7DF8-48B5-822E-527E7E1D1B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FFF0BF9-E84B-49D7-87DF-CFFCED52DB7E}">
      <dgm:prSet phldrT="[Text]" custT="1"/>
      <dgm:spPr/>
      <dgm:t>
        <a:bodyPr/>
        <a:lstStyle/>
        <a:p>
          <a:r>
            <a:rPr lang="en-US" sz="2000" dirty="0"/>
            <a:t>1</a:t>
          </a:r>
        </a:p>
      </dgm:t>
    </dgm:pt>
    <dgm:pt modelId="{432A8833-EBFC-4AAC-96FA-0B6B3F9DDAB3}" type="parTrans" cxnId="{B7FCB47C-85BA-4590-A39A-A036C8F86CCA}">
      <dgm:prSet/>
      <dgm:spPr/>
      <dgm:t>
        <a:bodyPr/>
        <a:lstStyle/>
        <a:p>
          <a:endParaRPr lang="en-US"/>
        </a:p>
      </dgm:t>
    </dgm:pt>
    <dgm:pt modelId="{D6B7B547-FB10-467D-932E-2A70B4C3666F}" type="sibTrans" cxnId="{B7FCB47C-85BA-4590-A39A-A036C8F86CCA}">
      <dgm:prSet/>
      <dgm:spPr/>
      <dgm:t>
        <a:bodyPr/>
        <a:lstStyle/>
        <a:p>
          <a:endParaRPr lang="en-US"/>
        </a:p>
      </dgm:t>
    </dgm:pt>
    <dgm:pt modelId="{227CB006-BA11-40C7-B654-E161BD78B067}">
      <dgm:prSet phldrT="[Text]" custT="1"/>
      <dgm:spPr/>
      <dgm:t>
        <a:bodyPr/>
        <a:lstStyle/>
        <a:p>
          <a:r>
            <a:rPr lang="en-US" sz="2000" dirty="0"/>
            <a:t>Set the Working Directory</a:t>
          </a:r>
        </a:p>
      </dgm:t>
    </dgm:pt>
    <dgm:pt modelId="{E508AD3C-7788-4F30-9049-80A2719B3E6F}" type="parTrans" cxnId="{20E0347D-B7EA-458B-A40E-6D94A2037E34}">
      <dgm:prSet/>
      <dgm:spPr/>
      <dgm:t>
        <a:bodyPr/>
        <a:lstStyle/>
        <a:p>
          <a:endParaRPr lang="en-US"/>
        </a:p>
      </dgm:t>
    </dgm:pt>
    <dgm:pt modelId="{C04D11EE-EB0E-4777-A1C2-4A2BF5C31967}" type="sibTrans" cxnId="{20E0347D-B7EA-458B-A40E-6D94A2037E34}">
      <dgm:prSet/>
      <dgm:spPr/>
      <dgm:t>
        <a:bodyPr/>
        <a:lstStyle/>
        <a:p>
          <a:endParaRPr lang="en-US"/>
        </a:p>
      </dgm:t>
    </dgm:pt>
    <dgm:pt modelId="{7F834E19-DC4D-4EBA-88DA-FB71E8401B1B}">
      <dgm:prSet custT="1"/>
      <dgm:spPr/>
      <dgm:t>
        <a:bodyPr/>
        <a:lstStyle/>
        <a:p>
          <a:r>
            <a:rPr lang="en-US" sz="2000" dirty="0"/>
            <a:t>Read in the Data</a:t>
          </a:r>
        </a:p>
      </dgm:t>
    </dgm:pt>
    <dgm:pt modelId="{73730DF0-80B5-4FCA-A6AD-317336D1F89A}" type="parTrans" cxnId="{F6F97983-0F02-4FBE-9FDE-A0384BD77284}">
      <dgm:prSet/>
      <dgm:spPr/>
      <dgm:t>
        <a:bodyPr/>
        <a:lstStyle/>
        <a:p>
          <a:endParaRPr lang="en-US"/>
        </a:p>
      </dgm:t>
    </dgm:pt>
    <dgm:pt modelId="{B8527F78-CB47-4006-9890-7D08B0B0D4A9}" type="sibTrans" cxnId="{F6F97983-0F02-4FBE-9FDE-A0384BD77284}">
      <dgm:prSet/>
      <dgm:spPr/>
      <dgm:t>
        <a:bodyPr/>
        <a:lstStyle/>
        <a:p>
          <a:endParaRPr lang="en-US"/>
        </a:p>
      </dgm:t>
    </dgm:pt>
    <dgm:pt modelId="{84B79D81-D7DB-403E-997C-9D181638D4F9}">
      <dgm:prSet custT="1"/>
      <dgm:spPr/>
      <dgm:t>
        <a:bodyPr/>
        <a:lstStyle/>
        <a:p>
          <a:r>
            <a:rPr lang="en-US" sz="2000" dirty="0"/>
            <a:t>Build the </a:t>
          </a:r>
          <a:r>
            <a:rPr lang="en-US" sz="2000" dirty="0" smtClean="0"/>
            <a:t>Decision Tree</a:t>
          </a:r>
          <a:endParaRPr lang="en-US" sz="2000" dirty="0"/>
        </a:p>
      </dgm:t>
    </dgm:pt>
    <dgm:pt modelId="{E59735C8-180A-4F2F-8E5D-51B353453ACC}" type="parTrans" cxnId="{9A65BC5F-75CD-4DA1-B158-5F7842B38619}">
      <dgm:prSet/>
      <dgm:spPr/>
      <dgm:t>
        <a:bodyPr/>
        <a:lstStyle/>
        <a:p>
          <a:endParaRPr lang="en-US"/>
        </a:p>
      </dgm:t>
    </dgm:pt>
    <dgm:pt modelId="{7FFB155F-774B-4E0E-A3CA-2EF64D81BF54}" type="sibTrans" cxnId="{9A65BC5F-75CD-4DA1-B158-5F7842B38619}">
      <dgm:prSet/>
      <dgm:spPr/>
      <dgm:t>
        <a:bodyPr/>
        <a:lstStyle/>
        <a:p>
          <a:endParaRPr lang="en-US"/>
        </a:p>
      </dgm:t>
    </dgm:pt>
    <dgm:pt modelId="{CD066F70-AD5E-4843-AC48-87C2F28A568C}">
      <dgm:prSet custT="1"/>
      <dgm:spPr/>
      <dgm:t>
        <a:bodyPr/>
        <a:lstStyle/>
        <a:p>
          <a:r>
            <a:rPr lang="en-US" sz="2000" dirty="0"/>
            <a:t>Plot the </a:t>
          </a:r>
          <a:r>
            <a:rPr lang="en-US" sz="2000" dirty="0" smtClean="0"/>
            <a:t>Decision Tree</a:t>
          </a:r>
          <a:endParaRPr lang="en-US" sz="2000" dirty="0"/>
        </a:p>
      </dgm:t>
    </dgm:pt>
    <dgm:pt modelId="{6FC65FA6-E827-457B-B1B8-AC68FD0508B0}" type="parTrans" cxnId="{076C9523-FB17-4222-832E-B76054672112}">
      <dgm:prSet/>
      <dgm:spPr/>
      <dgm:t>
        <a:bodyPr/>
        <a:lstStyle/>
        <a:p>
          <a:endParaRPr lang="en-US"/>
        </a:p>
      </dgm:t>
    </dgm:pt>
    <dgm:pt modelId="{695C1149-CC91-4950-A779-41001459FCD8}" type="sibTrans" cxnId="{076C9523-FB17-4222-832E-B76054672112}">
      <dgm:prSet/>
      <dgm:spPr/>
      <dgm:t>
        <a:bodyPr/>
        <a:lstStyle/>
        <a:p>
          <a:endParaRPr lang="en-US"/>
        </a:p>
      </dgm:t>
    </dgm:pt>
    <dgm:pt modelId="{FC43EB43-18BF-40BC-A732-4135094B117F}">
      <dgm:prSet custT="1"/>
      <dgm:spPr/>
      <dgm:t>
        <a:bodyPr/>
        <a:lstStyle/>
        <a:p>
          <a:r>
            <a:rPr lang="en-US" sz="2000" dirty="0"/>
            <a:t>Prepare Data to Test the Fitted Model</a:t>
          </a:r>
        </a:p>
      </dgm:t>
    </dgm:pt>
    <dgm:pt modelId="{754FBE7A-E045-4191-B323-A0768846A096}" type="parTrans" cxnId="{E0F8C3B9-9D64-44DE-A442-57260A9949C6}">
      <dgm:prSet/>
      <dgm:spPr/>
      <dgm:t>
        <a:bodyPr/>
        <a:lstStyle/>
        <a:p>
          <a:endParaRPr lang="en-US"/>
        </a:p>
      </dgm:t>
    </dgm:pt>
    <dgm:pt modelId="{09CFCEBF-0512-44AF-BD72-B0C6BB12ABBC}" type="sibTrans" cxnId="{E0F8C3B9-9D64-44DE-A442-57260A9949C6}">
      <dgm:prSet/>
      <dgm:spPr/>
      <dgm:t>
        <a:bodyPr/>
        <a:lstStyle/>
        <a:p>
          <a:endParaRPr lang="en-US"/>
        </a:p>
      </dgm:t>
    </dgm:pt>
    <dgm:pt modelId="{DE63BF40-8680-4913-BFA2-9E0F205E01F1}">
      <dgm:prSet custT="1"/>
      <dgm:spPr/>
      <dgm:t>
        <a:bodyPr/>
        <a:lstStyle/>
        <a:p>
          <a:r>
            <a:rPr lang="en-US" sz="2000" dirty="0"/>
            <a:t>Predict a Decision from the Fitted Model</a:t>
          </a:r>
        </a:p>
      </dgm:t>
    </dgm:pt>
    <dgm:pt modelId="{99CD29B7-E7C6-48AA-8EB8-795BBED8E143}" type="parTrans" cxnId="{1355AAAA-32BF-488F-8D54-1592D824EF11}">
      <dgm:prSet/>
      <dgm:spPr/>
      <dgm:t>
        <a:bodyPr/>
        <a:lstStyle/>
        <a:p>
          <a:endParaRPr lang="en-US"/>
        </a:p>
      </dgm:t>
    </dgm:pt>
    <dgm:pt modelId="{6074BEDC-EE88-4CC9-9EFD-0FCC97D46A47}" type="sibTrans" cxnId="{1355AAAA-32BF-488F-8D54-1592D824EF11}">
      <dgm:prSet/>
      <dgm:spPr/>
      <dgm:t>
        <a:bodyPr/>
        <a:lstStyle/>
        <a:p>
          <a:endParaRPr lang="en-US"/>
        </a:p>
      </dgm:t>
    </dgm:pt>
    <dgm:pt modelId="{F0E58FAF-267A-4A6B-9D54-523893111A8F}">
      <dgm:prSet phldrT="[Text]" custT="1"/>
      <dgm:spPr/>
      <dgm:t>
        <a:bodyPr/>
        <a:lstStyle/>
        <a:p>
          <a:r>
            <a:rPr lang="en-US" sz="2000" dirty="0"/>
            <a:t>2</a:t>
          </a:r>
        </a:p>
      </dgm:t>
    </dgm:pt>
    <dgm:pt modelId="{84B1FE5B-929C-4450-9C2D-432B9546DBC5}" type="parTrans" cxnId="{2E8B39CB-9AF3-46B3-AD0D-D02BB9DC1EC5}">
      <dgm:prSet/>
      <dgm:spPr/>
      <dgm:t>
        <a:bodyPr/>
        <a:lstStyle/>
        <a:p>
          <a:endParaRPr lang="en-US"/>
        </a:p>
      </dgm:t>
    </dgm:pt>
    <dgm:pt modelId="{65200ADD-25BB-483A-890B-4DB7F011A64F}" type="sibTrans" cxnId="{2E8B39CB-9AF3-46B3-AD0D-D02BB9DC1EC5}">
      <dgm:prSet/>
      <dgm:spPr/>
      <dgm:t>
        <a:bodyPr/>
        <a:lstStyle/>
        <a:p>
          <a:endParaRPr lang="en-US"/>
        </a:p>
      </dgm:t>
    </dgm:pt>
    <dgm:pt modelId="{AA462745-13FD-4DF0-8D58-3C280F5E76EB}">
      <dgm:prSet custT="1"/>
      <dgm:spPr/>
      <dgm:t>
        <a:bodyPr/>
        <a:lstStyle/>
        <a:p>
          <a:r>
            <a:rPr lang="en-US" sz="2000" dirty="0"/>
            <a:t>3</a:t>
          </a:r>
        </a:p>
      </dgm:t>
    </dgm:pt>
    <dgm:pt modelId="{697BFCBE-BF1E-456B-AAEA-9BB153F43A12}" type="parTrans" cxnId="{4B03528D-B149-4CB7-A4F5-50CFAB1FEED8}">
      <dgm:prSet/>
      <dgm:spPr/>
      <dgm:t>
        <a:bodyPr/>
        <a:lstStyle/>
        <a:p>
          <a:endParaRPr lang="en-US"/>
        </a:p>
      </dgm:t>
    </dgm:pt>
    <dgm:pt modelId="{C8D1217C-AC20-434A-ACA1-CAC6CB416FA9}" type="sibTrans" cxnId="{4B03528D-B149-4CB7-A4F5-50CFAB1FEED8}">
      <dgm:prSet/>
      <dgm:spPr/>
      <dgm:t>
        <a:bodyPr/>
        <a:lstStyle/>
        <a:p>
          <a:endParaRPr lang="en-US"/>
        </a:p>
      </dgm:t>
    </dgm:pt>
    <dgm:pt modelId="{4D0F0E08-C8A9-4068-B357-D4D0318B3F91}">
      <dgm:prSet custT="1"/>
      <dgm:spPr/>
      <dgm:t>
        <a:bodyPr/>
        <a:lstStyle/>
        <a:p>
          <a:r>
            <a:rPr lang="en-US" sz="2000" dirty="0"/>
            <a:t>4</a:t>
          </a:r>
        </a:p>
      </dgm:t>
    </dgm:pt>
    <dgm:pt modelId="{3A3B3F58-28DD-4290-B0A3-6F88D3190873}" type="parTrans" cxnId="{1049BDE4-DB2F-4E89-A695-6F12865757AA}">
      <dgm:prSet/>
      <dgm:spPr/>
      <dgm:t>
        <a:bodyPr/>
        <a:lstStyle/>
        <a:p>
          <a:endParaRPr lang="en-US"/>
        </a:p>
      </dgm:t>
    </dgm:pt>
    <dgm:pt modelId="{0B143A35-1CAB-490E-90FA-7E48B4DF48ED}" type="sibTrans" cxnId="{1049BDE4-DB2F-4E89-A695-6F12865757AA}">
      <dgm:prSet/>
      <dgm:spPr/>
      <dgm:t>
        <a:bodyPr/>
        <a:lstStyle/>
        <a:p>
          <a:endParaRPr lang="en-US"/>
        </a:p>
      </dgm:t>
    </dgm:pt>
    <dgm:pt modelId="{D1A39366-5640-4637-A06F-C73EA4C9931B}">
      <dgm:prSet custT="1"/>
      <dgm:spPr/>
      <dgm:t>
        <a:bodyPr/>
        <a:lstStyle/>
        <a:p>
          <a:r>
            <a:rPr lang="en-US" sz="2000" dirty="0"/>
            <a:t>5</a:t>
          </a:r>
        </a:p>
      </dgm:t>
    </dgm:pt>
    <dgm:pt modelId="{5A348A52-CA29-493F-81B2-CEDCFAFD8803}" type="parTrans" cxnId="{D0D4E4AE-FA62-4F0D-99EF-C20B5C703AD3}">
      <dgm:prSet/>
      <dgm:spPr/>
      <dgm:t>
        <a:bodyPr/>
        <a:lstStyle/>
        <a:p>
          <a:endParaRPr lang="en-US"/>
        </a:p>
      </dgm:t>
    </dgm:pt>
    <dgm:pt modelId="{503EB793-4B68-465F-8DB3-218396F48CB0}" type="sibTrans" cxnId="{D0D4E4AE-FA62-4F0D-99EF-C20B5C703AD3}">
      <dgm:prSet/>
      <dgm:spPr/>
      <dgm:t>
        <a:bodyPr/>
        <a:lstStyle/>
        <a:p>
          <a:endParaRPr lang="en-US"/>
        </a:p>
      </dgm:t>
    </dgm:pt>
    <dgm:pt modelId="{4805FB85-AC61-465B-B872-10AC5B6BEB4A}">
      <dgm:prSet custT="1"/>
      <dgm:spPr/>
      <dgm:t>
        <a:bodyPr/>
        <a:lstStyle/>
        <a:p>
          <a:r>
            <a:rPr lang="en-US" sz="2000" dirty="0"/>
            <a:t>6</a:t>
          </a:r>
        </a:p>
      </dgm:t>
    </dgm:pt>
    <dgm:pt modelId="{94DC34A2-C40D-4841-88EA-BA93F66A9894}" type="parTrans" cxnId="{11A7B7B2-F877-40FF-B7F9-5B36E104EF58}">
      <dgm:prSet/>
      <dgm:spPr/>
      <dgm:t>
        <a:bodyPr/>
        <a:lstStyle/>
        <a:p>
          <a:endParaRPr lang="en-US"/>
        </a:p>
      </dgm:t>
    </dgm:pt>
    <dgm:pt modelId="{90F06D5C-D486-4FD2-B1F6-AB2A41F34E63}" type="sibTrans" cxnId="{11A7B7B2-F877-40FF-B7F9-5B36E104EF58}">
      <dgm:prSet/>
      <dgm:spPr/>
      <dgm:t>
        <a:bodyPr/>
        <a:lstStyle/>
        <a:p>
          <a:endParaRPr lang="en-US"/>
        </a:p>
      </dgm:t>
    </dgm:pt>
    <dgm:pt modelId="{B97EB317-2473-4DCD-80E7-50B7A89B2F96}" type="pres">
      <dgm:prSet presAssocID="{46BA743C-7DF8-48B5-822E-527E7E1D1B40}" presName="linearFlow" presStyleCnt="0">
        <dgm:presLayoutVars>
          <dgm:dir/>
          <dgm:animLvl val="lvl"/>
          <dgm:resizeHandles val="exact"/>
        </dgm:presLayoutVars>
      </dgm:prSet>
      <dgm:spPr/>
      <dgm:t>
        <a:bodyPr/>
        <a:lstStyle/>
        <a:p>
          <a:endParaRPr lang="en-US"/>
        </a:p>
      </dgm:t>
    </dgm:pt>
    <dgm:pt modelId="{1BFCB26E-9F4F-4BD9-BB8F-DA511E7A1292}" type="pres">
      <dgm:prSet presAssocID="{7FFF0BF9-E84B-49D7-87DF-CFFCED52DB7E}" presName="composite" presStyleCnt="0"/>
      <dgm:spPr/>
    </dgm:pt>
    <dgm:pt modelId="{B02F16C6-4EA1-4A31-B183-7E7D97642127}" type="pres">
      <dgm:prSet presAssocID="{7FFF0BF9-E84B-49D7-87DF-CFFCED52DB7E}" presName="parentText" presStyleLbl="alignNode1" presStyleIdx="0" presStyleCnt="6">
        <dgm:presLayoutVars>
          <dgm:chMax val="1"/>
          <dgm:bulletEnabled val="1"/>
        </dgm:presLayoutVars>
      </dgm:prSet>
      <dgm:spPr/>
      <dgm:t>
        <a:bodyPr/>
        <a:lstStyle/>
        <a:p>
          <a:endParaRPr lang="en-US"/>
        </a:p>
      </dgm:t>
    </dgm:pt>
    <dgm:pt modelId="{002F61A5-0D3C-4FBA-A6B9-58EA76B9D6BE}" type="pres">
      <dgm:prSet presAssocID="{7FFF0BF9-E84B-49D7-87DF-CFFCED52DB7E}" presName="descendantText" presStyleLbl="alignAcc1" presStyleIdx="0" presStyleCnt="6">
        <dgm:presLayoutVars>
          <dgm:bulletEnabled val="1"/>
        </dgm:presLayoutVars>
      </dgm:prSet>
      <dgm:spPr/>
      <dgm:t>
        <a:bodyPr/>
        <a:lstStyle/>
        <a:p>
          <a:endParaRPr lang="en-US"/>
        </a:p>
      </dgm:t>
    </dgm:pt>
    <dgm:pt modelId="{0B63C71A-38A7-4761-A1C8-15AFE2CBDBAC}" type="pres">
      <dgm:prSet presAssocID="{D6B7B547-FB10-467D-932E-2A70B4C3666F}" presName="sp" presStyleCnt="0"/>
      <dgm:spPr/>
    </dgm:pt>
    <dgm:pt modelId="{7A2A8065-094F-493F-84FB-9A2166808341}" type="pres">
      <dgm:prSet presAssocID="{F0E58FAF-267A-4A6B-9D54-523893111A8F}" presName="composite" presStyleCnt="0"/>
      <dgm:spPr/>
    </dgm:pt>
    <dgm:pt modelId="{81366D18-A178-4928-B424-47C8FEF2C457}" type="pres">
      <dgm:prSet presAssocID="{F0E58FAF-267A-4A6B-9D54-523893111A8F}" presName="parentText" presStyleLbl="alignNode1" presStyleIdx="1" presStyleCnt="6">
        <dgm:presLayoutVars>
          <dgm:chMax val="1"/>
          <dgm:bulletEnabled val="1"/>
        </dgm:presLayoutVars>
      </dgm:prSet>
      <dgm:spPr/>
      <dgm:t>
        <a:bodyPr/>
        <a:lstStyle/>
        <a:p>
          <a:endParaRPr lang="en-US"/>
        </a:p>
      </dgm:t>
    </dgm:pt>
    <dgm:pt modelId="{C45D5FA9-645D-4A67-8F99-CD92350383BA}" type="pres">
      <dgm:prSet presAssocID="{F0E58FAF-267A-4A6B-9D54-523893111A8F}" presName="descendantText" presStyleLbl="alignAcc1" presStyleIdx="1" presStyleCnt="6">
        <dgm:presLayoutVars>
          <dgm:bulletEnabled val="1"/>
        </dgm:presLayoutVars>
      </dgm:prSet>
      <dgm:spPr/>
      <dgm:t>
        <a:bodyPr/>
        <a:lstStyle/>
        <a:p>
          <a:endParaRPr lang="en-US"/>
        </a:p>
      </dgm:t>
    </dgm:pt>
    <dgm:pt modelId="{84D1F204-E58F-40D2-B66E-3F18DDE6BDD1}" type="pres">
      <dgm:prSet presAssocID="{65200ADD-25BB-483A-890B-4DB7F011A64F}" presName="sp" presStyleCnt="0"/>
      <dgm:spPr/>
    </dgm:pt>
    <dgm:pt modelId="{1B5880AC-2689-40C0-BAFE-0041FD2966AE}" type="pres">
      <dgm:prSet presAssocID="{AA462745-13FD-4DF0-8D58-3C280F5E76EB}" presName="composite" presStyleCnt="0"/>
      <dgm:spPr/>
    </dgm:pt>
    <dgm:pt modelId="{7D125D54-B7D7-438B-AF05-D10272FAA93A}" type="pres">
      <dgm:prSet presAssocID="{AA462745-13FD-4DF0-8D58-3C280F5E76EB}" presName="parentText" presStyleLbl="alignNode1" presStyleIdx="2" presStyleCnt="6">
        <dgm:presLayoutVars>
          <dgm:chMax val="1"/>
          <dgm:bulletEnabled val="1"/>
        </dgm:presLayoutVars>
      </dgm:prSet>
      <dgm:spPr/>
      <dgm:t>
        <a:bodyPr/>
        <a:lstStyle/>
        <a:p>
          <a:endParaRPr lang="en-US"/>
        </a:p>
      </dgm:t>
    </dgm:pt>
    <dgm:pt modelId="{77248CF0-4A8D-432B-BF5B-68D4526DE6D5}" type="pres">
      <dgm:prSet presAssocID="{AA462745-13FD-4DF0-8D58-3C280F5E76EB}" presName="descendantText" presStyleLbl="alignAcc1" presStyleIdx="2" presStyleCnt="6">
        <dgm:presLayoutVars>
          <dgm:bulletEnabled val="1"/>
        </dgm:presLayoutVars>
      </dgm:prSet>
      <dgm:spPr/>
      <dgm:t>
        <a:bodyPr/>
        <a:lstStyle/>
        <a:p>
          <a:endParaRPr lang="en-US"/>
        </a:p>
      </dgm:t>
    </dgm:pt>
    <dgm:pt modelId="{A47A2DCA-EFD0-4DA1-B48C-207C24385B1B}" type="pres">
      <dgm:prSet presAssocID="{C8D1217C-AC20-434A-ACA1-CAC6CB416FA9}" presName="sp" presStyleCnt="0"/>
      <dgm:spPr/>
    </dgm:pt>
    <dgm:pt modelId="{C4A23B98-4995-4E57-BC49-19623B4F2440}" type="pres">
      <dgm:prSet presAssocID="{4D0F0E08-C8A9-4068-B357-D4D0318B3F91}" presName="composite" presStyleCnt="0"/>
      <dgm:spPr/>
    </dgm:pt>
    <dgm:pt modelId="{126005D3-8908-4D7F-95AD-2CD7BE049476}" type="pres">
      <dgm:prSet presAssocID="{4D0F0E08-C8A9-4068-B357-D4D0318B3F91}" presName="parentText" presStyleLbl="alignNode1" presStyleIdx="3" presStyleCnt="6">
        <dgm:presLayoutVars>
          <dgm:chMax val="1"/>
          <dgm:bulletEnabled val="1"/>
        </dgm:presLayoutVars>
      </dgm:prSet>
      <dgm:spPr/>
      <dgm:t>
        <a:bodyPr/>
        <a:lstStyle/>
        <a:p>
          <a:endParaRPr lang="en-US"/>
        </a:p>
      </dgm:t>
    </dgm:pt>
    <dgm:pt modelId="{430EBB15-3E28-4806-87EE-093ECCE998C5}" type="pres">
      <dgm:prSet presAssocID="{4D0F0E08-C8A9-4068-B357-D4D0318B3F91}" presName="descendantText" presStyleLbl="alignAcc1" presStyleIdx="3" presStyleCnt="6">
        <dgm:presLayoutVars>
          <dgm:bulletEnabled val="1"/>
        </dgm:presLayoutVars>
      </dgm:prSet>
      <dgm:spPr/>
      <dgm:t>
        <a:bodyPr/>
        <a:lstStyle/>
        <a:p>
          <a:endParaRPr lang="en-US"/>
        </a:p>
      </dgm:t>
    </dgm:pt>
    <dgm:pt modelId="{530E72CA-445E-4267-BF45-6F10F25C79E0}" type="pres">
      <dgm:prSet presAssocID="{0B143A35-1CAB-490E-90FA-7E48B4DF48ED}" presName="sp" presStyleCnt="0"/>
      <dgm:spPr/>
    </dgm:pt>
    <dgm:pt modelId="{5D238DA0-9D60-4CE3-ABB4-584D36DE5626}" type="pres">
      <dgm:prSet presAssocID="{D1A39366-5640-4637-A06F-C73EA4C9931B}" presName="composite" presStyleCnt="0"/>
      <dgm:spPr/>
    </dgm:pt>
    <dgm:pt modelId="{81634190-A720-439A-80AA-17CBC53B72A2}" type="pres">
      <dgm:prSet presAssocID="{D1A39366-5640-4637-A06F-C73EA4C9931B}" presName="parentText" presStyleLbl="alignNode1" presStyleIdx="4" presStyleCnt="6">
        <dgm:presLayoutVars>
          <dgm:chMax val="1"/>
          <dgm:bulletEnabled val="1"/>
        </dgm:presLayoutVars>
      </dgm:prSet>
      <dgm:spPr/>
      <dgm:t>
        <a:bodyPr/>
        <a:lstStyle/>
        <a:p>
          <a:endParaRPr lang="en-US"/>
        </a:p>
      </dgm:t>
    </dgm:pt>
    <dgm:pt modelId="{B96E8039-03F4-4507-A278-DB65590C0983}" type="pres">
      <dgm:prSet presAssocID="{D1A39366-5640-4637-A06F-C73EA4C9931B}" presName="descendantText" presStyleLbl="alignAcc1" presStyleIdx="4" presStyleCnt="6">
        <dgm:presLayoutVars>
          <dgm:bulletEnabled val="1"/>
        </dgm:presLayoutVars>
      </dgm:prSet>
      <dgm:spPr/>
      <dgm:t>
        <a:bodyPr/>
        <a:lstStyle/>
        <a:p>
          <a:endParaRPr lang="en-US"/>
        </a:p>
      </dgm:t>
    </dgm:pt>
    <dgm:pt modelId="{BAF29A9B-3700-4162-AD28-E92739151D0D}" type="pres">
      <dgm:prSet presAssocID="{503EB793-4B68-465F-8DB3-218396F48CB0}" presName="sp" presStyleCnt="0"/>
      <dgm:spPr/>
    </dgm:pt>
    <dgm:pt modelId="{55C528B1-16F4-4002-8650-3B313B5B895C}" type="pres">
      <dgm:prSet presAssocID="{4805FB85-AC61-465B-B872-10AC5B6BEB4A}" presName="composite" presStyleCnt="0"/>
      <dgm:spPr/>
    </dgm:pt>
    <dgm:pt modelId="{063292EE-FAB5-45DB-B64D-D411C6B31D93}" type="pres">
      <dgm:prSet presAssocID="{4805FB85-AC61-465B-B872-10AC5B6BEB4A}" presName="parentText" presStyleLbl="alignNode1" presStyleIdx="5" presStyleCnt="6">
        <dgm:presLayoutVars>
          <dgm:chMax val="1"/>
          <dgm:bulletEnabled val="1"/>
        </dgm:presLayoutVars>
      </dgm:prSet>
      <dgm:spPr/>
      <dgm:t>
        <a:bodyPr/>
        <a:lstStyle/>
        <a:p>
          <a:endParaRPr lang="en-US"/>
        </a:p>
      </dgm:t>
    </dgm:pt>
    <dgm:pt modelId="{16BB6964-1DBF-4527-AD78-23A901EAC1EC}" type="pres">
      <dgm:prSet presAssocID="{4805FB85-AC61-465B-B872-10AC5B6BEB4A}" presName="descendantText" presStyleLbl="alignAcc1" presStyleIdx="5" presStyleCnt="6">
        <dgm:presLayoutVars>
          <dgm:bulletEnabled val="1"/>
        </dgm:presLayoutVars>
      </dgm:prSet>
      <dgm:spPr/>
      <dgm:t>
        <a:bodyPr/>
        <a:lstStyle/>
        <a:p>
          <a:endParaRPr lang="en-US"/>
        </a:p>
      </dgm:t>
    </dgm:pt>
  </dgm:ptLst>
  <dgm:cxnLst>
    <dgm:cxn modelId="{333E9ED7-9F69-4D6B-9B30-759B77358B9E}" type="presOf" srcId="{FC43EB43-18BF-40BC-A732-4135094B117F}" destId="{B96E8039-03F4-4507-A278-DB65590C0983}" srcOrd="0" destOrd="0" presId="urn:microsoft.com/office/officeart/2005/8/layout/chevron2"/>
    <dgm:cxn modelId="{076C9523-FB17-4222-832E-B76054672112}" srcId="{4D0F0E08-C8A9-4068-B357-D4D0318B3F91}" destId="{CD066F70-AD5E-4843-AC48-87C2F28A568C}" srcOrd="0" destOrd="0" parTransId="{6FC65FA6-E827-457B-B1B8-AC68FD0508B0}" sibTransId="{695C1149-CC91-4950-A779-41001459FCD8}"/>
    <dgm:cxn modelId="{4B03528D-B149-4CB7-A4F5-50CFAB1FEED8}" srcId="{46BA743C-7DF8-48B5-822E-527E7E1D1B40}" destId="{AA462745-13FD-4DF0-8D58-3C280F5E76EB}" srcOrd="2" destOrd="0" parTransId="{697BFCBE-BF1E-456B-AAEA-9BB153F43A12}" sibTransId="{C8D1217C-AC20-434A-ACA1-CAC6CB416FA9}"/>
    <dgm:cxn modelId="{7431AD24-6806-4731-B22A-768591FDB651}" type="presOf" srcId="{7F834E19-DC4D-4EBA-88DA-FB71E8401B1B}" destId="{C45D5FA9-645D-4A67-8F99-CD92350383BA}" srcOrd="0" destOrd="0" presId="urn:microsoft.com/office/officeart/2005/8/layout/chevron2"/>
    <dgm:cxn modelId="{059DDA62-FD51-43B7-8207-E145E03C9659}" type="presOf" srcId="{7FFF0BF9-E84B-49D7-87DF-CFFCED52DB7E}" destId="{B02F16C6-4EA1-4A31-B183-7E7D97642127}" srcOrd="0" destOrd="0" presId="urn:microsoft.com/office/officeart/2005/8/layout/chevron2"/>
    <dgm:cxn modelId="{E0F8C3B9-9D64-44DE-A442-57260A9949C6}" srcId="{D1A39366-5640-4637-A06F-C73EA4C9931B}" destId="{FC43EB43-18BF-40BC-A732-4135094B117F}" srcOrd="0" destOrd="0" parTransId="{754FBE7A-E045-4191-B323-A0768846A096}" sibTransId="{09CFCEBF-0512-44AF-BD72-B0C6BB12ABBC}"/>
    <dgm:cxn modelId="{3C306661-BBF5-4321-8BC1-E9E5DEA51111}" type="presOf" srcId="{F0E58FAF-267A-4A6B-9D54-523893111A8F}" destId="{81366D18-A178-4928-B424-47C8FEF2C457}" srcOrd="0" destOrd="0" presId="urn:microsoft.com/office/officeart/2005/8/layout/chevron2"/>
    <dgm:cxn modelId="{2A0D45FE-221C-4580-9D5D-F6438BA8A3BD}" type="presOf" srcId="{AA462745-13FD-4DF0-8D58-3C280F5E76EB}" destId="{7D125D54-B7D7-438B-AF05-D10272FAA93A}" srcOrd="0" destOrd="0" presId="urn:microsoft.com/office/officeart/2005/8/layout/chevron2"/>
    <dgm:cxn modelId="{9A65BC5F-75CD-4DA1-B158-5F7842B38619}" srcId="{AA462745-13FD-4DF0-8D58-3C280F5E76EB}" destId="{84B79D81-D7DB-403E-997C-9D181638D4F9}" srcOrd="0" destOrd="0" parTransId="{E59735C8-180A-4F2F-8E5D-51B353453ACC}" sibTransId="{7FFB155F-774B-4E0E-A3CA-2EF64D81BF54}"/>
    <dgm:cxn modelId="{11A7B7B2-F877-40FF-B7F9-5B36E104EF58}" srcId="{46BA743C-7DF8-48B5-822E-527E7E1D1B40}" destId="{4805FB85-AC61-465B-B872-10AC5B6BEB4A}" srcOrd="5" destOrd="0" parTransId="{94DC34A2-C40D-4841-88EA-BA93F66A9894}" sibTransId="{90F06D5C-D486-4FD2-B1F6-AB2A41F34E63}"/>
    <dgm:cxn modelId="{802CEE80-48DD-43FB-97DD-EFDEDD4A8352}" type="presOf" srcId="{4805FB85-AC61-465B-B872-10AC5B6BEB4A}" destId="{063292EE-FAB5-45DB-B64D-D411C6B31D93}" srcOrd="0" destOrd="0" presId="urn:microsoft.com/office/officeart/2005/8/layout/chevron2"/>
    <dgm:cxn modelId="{D0D4E4AE-FA62-4F0D-99EF-C20B5C703AD3}" srcId="{46BA743C-7DF8-48B5-822E-527E7E1D1B40}" destId="{D1A39366-5640-4637-A06F-C73EA4C9931B}" srcOrd="4" destOrd="0" parTransId="{5A348A52-CA29-493F-81B2-CEDCFAFD8803}" sibTransId="{503EB793-4B68-465F-8DB3-218396F48CB0}"/>
    <dgm:cxn modelId="{4BFD5DE1-C993-4CDF-AA33-E66B4854B1C9}" type="presOf" srcId="{4D0F0E08-C8A9-4068-B357-D4D0318B3F91}" destId="{126005D3-8908-4D7F-95AD-2CD7BE049476}" srcOrd="0" destOrd="0" presId="urn:microsoft.com/office/officeart/2005/8/layout/chevron2"/>
    <dgm:cxn modelId="{C84993D2-5403-417C-B6CB-3EA46E023248}" type="presOf" srcId="{DE63BF40-8680-4913-BFA2-9E0F205E01F1}" destId="{16BB6964-1DBF-4527-AD78-23A901EAC1EC}" srcOrd="0" destOrd="0" presId="urn:microsoft.com/office/officeart/2005/8/layout/chevron2"/>
    <dgm:cxn modelId="{1355AAAA-32BF-488F-8D54-1592D824EF11}" srcId="{4805FB85-AC61-465B-B872-10AC5B6BEB4A}" destId="{DE63BF40-8680-4913-BFA2-9E0F205E01F1}" srcOrd="0" destOrd="0" parTransId="{99CD29B7-E7C6-48AA-8EB8-795BBED8E143}" sibTransId="{6074BEDC-EE88-4CC9-9EFD-0FCC97D46A47}"/>
    <dgm:cxn modelId="{9CF0E2D7-6697-4531-B29B-98BB5834C35D}" type="presOf" srcId="{227CB006-BA11-40C7-B654-E161BD78B067}" destId="{002F61A5-0D3C-4FBA-A6B9-58EA76B9D6BE}" srcOrd="0" destOrd="0" presId="urn:microsoft.com/office/officeart/2005/8/layout/chevron2"/>
    <dgm:cxn modelId="{F6F97983-0F02-4FBE-9FDE-A0384BD77284}" srcId="{F0E58FAF-267A-4A6B-9D54-523893111A8F}" destId="{7F834E19-DC4D-4EBA-88DA-FB71E8401B1B}" srcOrd="0" destOrd="0" parTransId="{73730DF0-80B5-4FCA-A6AD-317336D1F89A}" sibTransId="{B8527F78-CB47-4006-9890-7D08B0B0D4A9}"/>
    <dgm:cxn modelId="{909CFCC9-BFC9-4AAB-A3AA-120C417ADAFF}" type="presOf" srcId="{84B79D81-D7DB-403E-997C-9D181638D4F9}" destId="{77248CF0-4A8D-432B-BF5B-68D4526DE6D5}" srcOrd="0" destOrd="0" presId="urn:microsoft.com/office/officeart/2005/8/layout/chevron2"/>
    <dgm:cxn modelId="{4DA9229B-62C7-4932-916B-AF1AD31EDCFD}" type="presOf" srcId="{CD066F70-AD5E-4843-AC48-87C2F28A568C}" destId="{430EBB15-3E28-4806-87EE-093ECCE998C5}" srcOrd="0" destOrd="0" presId="urn:microsoft.com/office/officeart/2005/8/layout/chevron2"/>
    <dgm:cxn modelId="{1049BDE4-DB2F-4E89-A695-6F12865757AA}" srcId="{46BA743C-7DF8-48B5-822E-527E7E1D1B40}" destId="{4D0F0E08-C8A9-4068-B357-D4D0318B3F91}" srcOrd="3" destOrd="0" parTransId="{3A3B3F58-28DD-4290-B0A3-6F88D3190873}" sibTransId="{0B143A35-1CAB-490E-90FA-7E48B4DF48ED}"/>
    <dgm:cxn modelId="{2E8B39CB-9AF3-46B3-AD0D-D02BB9DC1EC5}" srcId="{46BA743C-7DF8-48B5-822E-527E7E1D1B40}" destId="{F0E58FAF-267A-4A6B-9D54-523893111A8F}" srcOrd="1" destOrd="0" parTransId="{84B1FE5B-929C-4450-9C2D-432B9546DBC5}" sibTransId="{65200ADD-25BB-483A-890B-4DB7F011A64F}"/>
    <dgm:cxn modelId="{20E0347D-B7EA-458B-A40E-6D94A2037E34}" srcId="{7FFF0BF9-E84B-49D7-87DF-CFFCED52DB7E}" destId="{227CB006-BA11-40C7-B654-E161BD78B067}" srcOrd="0" destOrd="0" parTransId="{E508AD3C-7788-4F30-9049-80A2719B3E6F}" sibTransId="{C04D11EE-EB0E-4777-A1C2-4A2BF5C31967}"/>
    <dgm:cxn modelId="{958FB0B4-649D-47B8-9F2D-9B7465E53C0B}" type="presOf" srcId="{46BA743C-7DF8-48B5-822E-527E7E1D1B40}" destId="{B97EB317-2473-4DCD-80E7-50B7A89B2F96}" srcOrd="0" destOrd="0" presId="urn:microsoft.com/office/officeart/2005/8/layout/chevron2"/>
    <dgm:cxn modelId="{E1B32243-C5C4-41AB-98DF-A393608C6F72}" type="presOf" srcId="{D1A39366-5640-4637-A06F-C73EA4C9931B}" destId="{81634190-A720-439A-80AA-17CBC53B72A2}" srcOrd="0" destOrd="0" presId="urn:microsoft.com/office/officeart/2005/8/layout/chevron2"/>
    <dgm:cxn modelId="{B7FCB47C-85BA-4590-A39A-A036C8F86CCA}" srcId="{46BA743C-7DF8-48B5-822E-527E7E1D1B40}" destId="{7FFF0BF9-E84B-49D7-87DF-CFFCED52DB7E}" srcOrd="0" destOrd="0" parTransId="{432A8833-EBFC-4AAC-96FA-0B6B3F9DDAB3}" sibTransId="{D6B7B547-FB10-467D-932E-2A70B4C3666F}"/>
    <dgm:cxn modelId="{CE7E378E-6928-406C-9661-A92A78E57AE1}" type="presParOf" srcId="{B97EB317-2473-4DCD-80E7-50B7A89B2F96}" destId="{1BFCB26E-9F4F-4BD9-BB8F-DA511E7A1292}" srcOrd="0" destOrd="0" presId="urn:microsoft.com/office/officeart/2005/8/layout/chevron2"/>
    <dgm:cxn modelId="{915689E3-8ACF-4EE5-8757-15863431C0EC}" type="presParOf" srcId="{1BFCB26E-9F4F-4BD9-BB8F-DA511E7A1292}" destId="{B02F16C6-4EA1-4A31-B183-7E7D97642127}" srcOrd="0" destOrd="0" presId="urn:microsoft.com/office/officeart/2005/8/layout/chevron2"/>
    <dgm:cxn modelId="{F7F224DE-50B7-447C-841F-82117E74D879}" type="presParOf" srcId="{1BFCB26E-9F4F-4BD9-BB8F-DA511E7A1292}" destId="{002F61A5-0D3C-4FBA-A6B9-58EA76B9D6BE}" srcOrd="1" destOrd="0" presId="urn:microsoft.com/office/officeart/2005/8/layout/chevron2"/>
    <dgm:cxn modelId="{AE24F9EF-77C9-4009-9661-9BAA18592EAC}" type="presParOf" srcId="{B97EB317-2473-4DCD-80E7-50B7A89B2F96}" destId="{0B63C71A-38A7-4761-A1C8-15AFE2CBDBAC}" srcOrd="1" destOrd="0" presId="urn:microsoft.com/office/officeart/2005/8/layout/chevron2"/>
    <dgm:cxn modelId="{76A23C7B-64E6-4597-A4F1-FD07256C8DDA}" type="presParOf" srcId="{B97EB317-2473-4DCD-80E7-50B7A89B2F96}" destId="{7A2A8065-094F-493F-84FB-9A2166808341}" srcOrd="2" destOrd="0" presId="urn:microsoft.com/office/officeart/2005/8/layout/chevron2"/>
    <dgm:cxn modelId="{0FB528C7-C6D3-4634-BE99-ED683DA61960}" type="presParOf" srcId="{7A2A8065-094F-493F-84FB-9A2166808341}" destId="{81366D18-A178-4928-B424-47C8FEF2C457}" srcOrd="0" destOrd="0" presId="urn:microsoft.com/office/officeart/2005/8/layout/chevron2"/>
    <dgm:cxn modelId="{B1C51036-E805-4315-85B5-7386FCD1DC98}" type="presParOf" srcId="{7A2A8065-094F-493F-84FB-9A2166808341}" destId="{C45D5FA9-645D-4A67-8F99-CD92350383BA}" srcOrd="1" destOrd="0" presId="urn:microsoft.com/office/officeart/2005/8/layout/chevron2"/>
    <dgm:cxn modelId="{C65C491C-1815-42F1-A1FF-3F5A778FFD7E}" type="presParOf" srcId="{B97EB317-2473-4DCD-80E7-50B7A89B2F96}" destId="{84D1F204-E58F-40D2-B66E-3F18DDE6BDD1}" srcOrd="3" destOrd="0" presId="urn:microsoft.com/office/officeart/2005/8/layout/chevron2"/>
    <dgm:cxn modelId="{26EB5F15-1920-45DD-9AFB-2AB98853335C}" type="presParOf" srcId="{B97EB317-2473-4DCD-80E7-50B7A89B2F96}" destId="{1B5880AC-2689-40C0-BAFE-0041FD2966AE}" srcOrd="4" destOrd="0" presId="urn:microsoft.com/office/officeart/2005/8/layout/chevron2"/>
    <dgm:cxn modelId="{2C28CCA1-00D9-492D-B601-02E532325EF5}" type="presParOf" srcId="{1B5880AC-2689-40C0-BAFE-0041FD2966AE}" destId="{7D125D54-B7D7-438B-AF05-D10272FAA93A}" srcOrd="0" destOrd="0" presId="urn:microsoft.com/office/officeart/2005/8/layout/chevron2"/>
    <dgm:cxn modelId="{99BA4D5B-119A-466E-AC43-0D78BC00B002}" type="presParOf" srcId="{1B5880AC-2689-40C0-BAFE-0041FD2966AE}" destId="{77248CF0-4A8D-432B-BF5B-68D4526DE6D5}" srcOrd="1" destOrd="0" presId="urn:microsoft.com/office/officeart/2005/8/layout/chevron2"/>
    <dgm:cxn modelId="{F463C9E8-622F-4836-A9C7-A34ED869A186}" type="presParOf" srcId="{B97EB317-2473-4DCD-80E7-50B7A89B2F96}" destId="{A47A2DCA-EFD0-4DA1-B48C-207C24385B1B}" srcOrd="5" destOrd="0" presId="urn:microsoft.com/office/officeart/2005/8/layout/chevron2"/>
    <dgm:cxn modelId="{BF363B5A-B5A0-4F3A-BDAD-E44367898F5E}" type="presParOf" srcId="{B97EB317-2473-4DCD-80E7-50B7A89B2F96}" destId="{C4A23B98-4995-4E57-BC49-19623B4F2440}" srcOrd="6" destOrd="0" presId="urn:microsoft.com/office/officeart/2005/8/layout/chevron2"/>
    <dgm:cxn modelId="{989EDD07-2952-43B9-AE35-1C024F5A9D81}" type="presParOf" srcId="{C4A23B98-4995-4E57-BC49-19623B4F2440}" destId="{126005D3-8908-4D7F-95AD-2CD7BE049476}" srcOrd="0" destOrd="0" presId="urn:microsoft.com/office/officeart/2005/8/layout/chevron2"/>
    <dgm:cxn modelId="{7B465B44-5B40-48B9-91FD-545AEAC8705C}" type="presParOf" srcId="{C4A23B98-4995-4E57-BC49-19623B4F2440}" destId="{430EBB15-3E28-4806-87EE-093ECCE998C5}" srcOrd="1" destOrd="0" presId="urn:microsoft.com/office/officeart/2005/8/layout/chevron2"/>
    <dgm:cxn modelId="{A9035ACF-2DA3-45B4-9FB7-F65B4BC51183}" type="presParOf" srcId="{B97EB317-2473-4DCD-80E7-50B7A89B2F96}" destId="{530E72CA-445E-4267-BF45-6F10F25C79E0}" srcOrd="7" destOrd="0" presId="urn:microsoft.com/office/officeart/2005/8/layout/chevron2"/>
    <dgm:cxn modelId="{546327F2-B867-4462-BE9B-37FB0386F14A}" type="presParOf" srcId="{B97EB317-2473-4DCD-80E7-50B7A89B2F96}" destId="{5D238DA0-9D60-4CE3-ABB4-584D36DE5626}" srcOrd="8" destOrd="0" presId="urn:microsoft.com/office/officeart/2005/8/layout/chevron2"/>
    <dgm:cxn modelId="{A46B5364-743F-4290-9622-65606F7F6F2C}" type="presParOf" srcId="{5D238DA0-9D60-4CE3-ABB4-584D36DE5626}" destId="{81634190-A720-439A-80AA-17CBC53B72A2}" srcOrd="0" destOrd="0" presId="urn:microsoft.com/office/officeart/2005/8/layout/chevron2"/>
    <dgm:cxn modelId="{9834DCEE-B481-46C1-97B0-B02E29E9EF50}" type="presParOf" srcId="{5D238DA0-9D60-4CE3-ABB4-584D36DE5626}" destId="{B96E8039-03F4-4507-A278-DB65590C0983}" srcOrd="1" destOrd="0" presId="urn:microsoft.com/office/officeart/2005/8/layout/chevron2"/>
    <dgm:cxn modelId="{72F26318-D23C-4BFC-ADA8-1B261A23FA8C}" type="presParOf" srcId="{B97EB317-2473-4DCD-80E7-50B7A89B2F96}" destId="{BAF29A9B-3700-4162-AD28-E92739151D0D}" srcOrd="9" destOrd="0" presId="urn:microsoft.com/office/officeart/2005/8/layout/chevron2"/>
    <dgm:cxn modelId="{1379A128-66F8-4B1A-9A04-AB18C85D1B3D}" type="presParOf" srcId="{B97EB317-2473-4DCD-80E7-50B7A89B2F96}" destId="{55C528B1-16F4-4002-8650-3B313B5B895C}" srcOrd="10" destOrd="0" presId="urn:microsoft.com/office/officeart/2005/8/layout/chevron2"/>
    <dgm:cxn modelId="{F5649466-1132-4D1D-B690-BABEA713931A}" type="presParOf" srcId="{55C528B1-16F4-4002-8650-3B313B5B895C}" destId="{063292EE-FAB5-45DB-B64D-D411C6B31D93}" srcOrd="0" destOrd="0" presId="urn:microsoft.com/office/officeart/2005/8/layout/chevron2"/>
    <dgm:cxn modelId="{940D743C-0677-4E29-9E3E-B29F90B8C36B}" type="presParOf" srcId="{55C528B1-16F4-4002-8650-3B313B5B895C}" destId="{16BB6964-1DBF-4527-AD78-23A901EAC1E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BA743C-7DF8-48B5-822E-527E7E1D1B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FFF0BF9-E84B-49D7-87DF-CFFCED52DB7E}">
      <dgm:prSet phldrT="[Text]" custT="1"/>
      <dgm:spPr/>
      <dgm:t>
        <a:bodyPr/>
        <a:lstStyle/>
        <a:p>
          <a:r>
            <a:rPr lang="en-US" sz="1400" dirty="0"/>
            <a:t>1</a:t>
          </a:r>
        </a:p>
      </dgm:t>
    </dgm:pt>
    <dgm:pt modelId="{432A8833-EBFC-4AAC-96FA-0B6B3F9DDAB3}" type="parTrans" cxnId="{B7FCB47C-85BA-4590-A39A-A036C8F86CCA}">
      <dgm:prSet/>
      <dgm:spPr/>
      <dgm:t>
        <a:bodyPr/>
        <a:lstStyle/>
        <a:p>
          <a:endParaRPr lang="en-US"/>
        </a:p>
      </dgm:t>
    </dgm:pt>
    <dgm:pt modelId="{D6B7B547-FB10-467D-932E-2A70B4C3666F}" type="sibTrans" cxnId="{B7FCB47C-85BA-4590-A39A-A036C8F86CCA}">
      <dgm:prSet/>
      <dgm:spPr/>
      <dgm:t>
        <a:bodyPr/>
        <a:lstStyle/>
        <a:p>
          <a:endParaRPr lang="en-US"/>
        </a:p>
      </dgm:t>
    </dgm:pt>
    <dgm:pt modelId="{227CB006-BA11-40C7-B654-E161BD78B067}">
      <dgm:prSet phldrT="[Text]" custT="1"/>
      <dgm:spPr/>
      <dgm:t>
        <a:bodyPr/>
        <a:lstStyle/>
        <a:p>
          <a:r>
            <a:rPr lang="en-US" sz="1400" dirty="0"/>
            <a:t>Set the Working Directory</a:t>
          </a:r>
        </a:p>
      </dgm:t>
    </dgm:pt>
    <dgm:pt modelId="{E508AD3C-7788-4F30-9049-80A2719B3E6F}" type="parTrans" cxnId="{20E0347D-B7EA-458B-A40E-6D94A2037E34}">
      <dgm:prSet/>
      <dgm:spPr/>
      <dgm:t>
        <a:bodyPr/>
        <a:lstStyle/>
        <a:p>
          <a:endParaRPr lang="en-US"/>
        </a:p>
      </dgm:t>
    </dgm:pt>
    <dgm:pt modelId="{C04D11EE-EB0E-4777-A1C2-4A2BF5C31967}" type="sibTrans" cxnId="{20E0347D-B7EA-458B-A40E-6D94A2037E34}">
      <dgm:prSet/>
      <dgm:spPr/>
      <dgm:t>
        <a:bodyPr/>
        <a:lstStyle/>
        <a:p>
          <a:endParaRPr lang="en-US"/>
        </a:p>
      </dgm:t>
    </dgm:pt>
    <dgm:pt modelId="{4ACFA5E5-75C4-4797-AFC9-0E0ED26D747F}">
      <dgm:prSet phldrT="[Text]" custT="1"/>
      <dgm:spPr/>
      <dgm:t>
        <a:bodyPr/>
        <a:lstStyle/>
        <a:p>
          <a:r>
            <a:rPr lang="en-US" sz="1400" dirty="0"/>
            <a:t>2</a:t>
          </a:r>
        </a:p>
      </dgm:t>
    </dgm:pt>
    <dgm:pt modelId="{B5258380-80E7-485F-882F-82DA8951A328}" type="parTrans" cxnId="{77D52631-D856-4C5F-80A4-4A5D35A36A66}">
      <dgm:prSet/>
      <dgm:spPr/>
      <dgm:t>
        <a:bodyPr/>
        <a:lstStyle/>
        <a:p>
          <a:endParaRPr lang="en-US"/>
        </a:p>
      </dgm:t>
    </dgm:pt>
    <dgm:pt modelId="{A1769191-4360-4754-B83C-450D8EF3F32C}" type="sibTrans" cxnId="{77D52631-D856-4C5F-80A4-4A5D35A36A66}">
      <dgm:prSet/>
      <dgm:spPr/>
      <dgm:t>
        <a:bodyPr/>
        <a:lstStyle/>
        <a:p>
          <a:endParaRPr lang="en-US"/>
        </a:p>
      </dgm:t>
    </dgm:pt>
    <dgm:pt modelId="{CFF10B85-4057-43D9-8C02-53A135C50E38}">
      <dgm:prSet phldrT="[Text]" custT="1"/>
      <dgm:spPr/>
      <dgm:t>
        <a:bodyPr/>
        <a:lstStyle/>
        <a:p>
          <a:r>
            <a:rPr lang="en-US" sz="1400" dirty="0"/>
            <a:t>3</a:t>
          </a:r>
        </a:p>
      </dgm:t>
    </dgm:pt>
    <dgm:pt modelId="{2B4AFF55-AFDB-455A-9D18-A0372395B66E}" type="parTrans" cxnId="{0D50860D-79BC-4214-87A2-160F2A30AF6D}">
      <dgm:prSet/>
      <dgm:spPr/>
      <dgm:t>
        <a:bodyPr/>
        <a:lstStyle/>
        <a:p>
          <a:endParaRPr lang="en-US"/>
        </a:p>
      </dgm:t>
    </dgm:pt>
    <dgm:pt modelId="{B0F96C74-E8C2-40FF-AFE6-A4DD7356BB17}" type="sibTrans" cxnId="{0D50860D-79BC-4214-87A2-160F2A30AF6D}">
      <dgm:prSet/>
      <dgm:spPr/>
      <dgm:t>
        <a:bodyPr/>
        <a:lstStyle/>
        <a:p>
          <a:endParaRPr lang="en-US"/>
        </a:p>
      </dgm:t>
    </dgm:pt>
    <dgm:pt modelId="{283A7526-9AF3-4F9F-A50C-04A3EED7C9E7}">
      <dgm:prSet phldrT="[Text]" custT="1"/>
      <dgm:spPr/>
      <dgm:t>
        <a:bodyPr/>
        <a:lstStyle/>
        <a:p>
          <a:r>
            <a:rPr lang="en-US" sz="1400" dirty="0"/>
            <a:t>Open Connections to ODBC Database</a:t>
          </a:r>
        </a:p>
      </dgm:t>
    </dgm:pt>
    <dgm:pt modelId="{8D5B8183-9A97-4940-AC26-6BECD107C045}" type="parTrans" cxnId="{0B4A3BD6-B024-4787-AB6E-F2BE58748393}">
      <dgm:prSet/>
      <dgm:spPr/>
      <dgm:t>
        <a:bodyPr/>
        <a:lstStyle/>
        <a:p>
          <a:endParaRPr lang="en-US"/>
        </a:p>
      </dgm:t>
    </dgm:pt>
    <dgm:pt modelId="{D32D6A55-5423-4A9E-9227-A94BB0AB74B3}" type="sibTrans" cxnId="{0B4A3BD6-B024-4787-AB6E-F2BE58748393}">
      <dgm:prSet/>
      <dgm:spPr/>
      <dgm:t>
        <a:bodyPr/>
        <a:lstStyle/>
        <a:p>
          <a:endParaRPr lang="en-US"/>
        </a:p>
      </dgm:t>
    </dgm:pt>
    <dgm:pt modelId="{62E3A7F4-1070-4127-9E44-20E58509EC45}">
      <dgm:prSet phldrT="[Text]" custT="1"/>
      <dgm:spPr/>
      <dgm:t>
        <a:bodyPr/>
        <a:lstStyle/>
        <a:p>
          <a:r>
            <a:rPr lang="en-US" sz="1400" dirty="0"/>
            <a:t>4</a:t>
          </a:r>
        </a:p>
      </dgm:t>
    </dgm:pt>
    <dgm:pt modelId="{715E2BFC-B8BA-4115-881A-E2670CC81A36}" type="parTrans" cxnId="{4A173D10-98D9-4F62-9F91-DF739777CAF1}">
      <dgm:prSet/>
      <dgm:spPr/>
      <dgm:t>
        <a:bodyPr/>
        <a:lstStyle/>
        <a:p>
          <a:endParaRPr lang="en-US"/>
        </a:p>
      </dgm:t>
    </dgm:pt>
    <dgm:pt modelId="{4494D9B5-CB4A-48A4-A674-8897A9EAAC47}" type="sibTrans" cxnId="{4A173D10-98D9-4F62-9F91-DF739777CAF1}">
      <dgm:prSet/>
      <dgm:spPr/>
      <dgm:t>
        <a:bodyPr/>
        <a:lstStyle/>
        <a:p>
          <a:endParaRPr lang="en-US"/>
        </a:p>
      </dgm:t>
    </dgm:pt>
    <dgm:pt modelId="{5B33CDE8-17D9-406A-ADA0-BE5AA000CBB8}">
      <dgm:prSet phldrT="[Text]" custT="1"/>
      <dgm:spPr/>
      <dgm:t>
        <a:bodyPr/>
        <a:lstStyle/>
        <a:p>
          <a:r>
            <a:rPr lang="en-US" sz="1400" dirty="0"/>
            <a:t>Get Data from the Database</a:t>
          </a:r>
        </a:p>
      </dgm:t>
    </dgm:pt>
    <dgm:pt modelId="{53028A73-B59F-4A2C-BE51-B8724A578CED}" type="parTrans" cxnId="{2D00A54F-3B50-4B81-8582-16424158BC7D}">
      <dgm:prSet/>
      <dgm:spPr/>
      <dgm:t>
        <a:bodyPr/>
        <a:lstStyle/>
        <a:p>
          <a:endParaRPr lang="en-US"/>
        </a:p>
      </dgm:t>
    </dgm:pt>
    <dgm:pt modelId="{44665726-89FE-44B5-8E00-EA6CE75C9FD3}" type="sibTrans" cxnId="{2D00A54F-3B50-4B81-8582-16424158BC7D}">
      <dgm:prSet/>
      <dgm:spPr/>
      <dgm:t>
        <a:bodyPr/>
        <a:lstStyle/>
        <a:p>
          <a:endParaRPr lang="en-US"/>
        </a:p>
      </dgm:t>
    </dgm:pt>
    <dgm:pt modelId="{C8AD756C-C70E-462B-9AA3-BCE57C3E9A46}">
      <dgm:prSet phldrT="[Text]" custT="1"/>
      <dgm:spPr/>
      <dgm:t>
        <a:bodyPr/>
        <a:lstStyle/>
        <a:p>
          <a:r>
            <a:rPr lang="en-US" sz="1400" dirty="0"/>
            <a:t>5</a:t>
          </a:r>
        </a:p>
      </dgm:t>
    </dgm:pt>
    <dgm:pt modelId="{E4607245-0E44-4169-A8DA-99BC671D9F43}" type="parTrans" cxnId="{00761174-E4B9-4CC3-A2DE-5AF755B88009}">
      <dgm:prSet/>
      <dgm:spPr/>
      <dgm:t>
        <a:bodyPr/>
        <a:lstStyle/>
        <a:p>
          <a:endParaRPr lang="en-US"/>
        </a:p>
      </dgm:t>
    </dgm:pt>
    <dgm:pt modelId="{960EB163-D733-4265-A646-C3C4299A1AEA}" type="sibTrans" cxnId="{00761174-E4B9-4CC3-A2DE-5AF755B88009}">
      <dgm:prSet/>
      <dgm:spPr/>
      <dgm:t>
        <a:bodyPr/>
        <a:lstStyle/>
        <a:p>
          <a:endParaRPr lang="en-US"/>
        </a:p>
      </dgm:t>
    </dgm:pt>
    <dgm:pt modelId="{2ACE588D-EA70-4364-8307-2C2E7A0C20FD}">
      <dgm:prSet phldrT="[Text]" custT="1"/>
      <dgm:spPr/>
      <dgm:t>
        <a:bodyPr/>
        <a:lstStyle/>
        <a:p>
          <a:r>
            <a:rPr lang="en-US" sz="1400" dirty="0"/>
            <a:t>Establish the ODBC Connection</a:t>
          </a:r>
        </a:p>
      </dgm:t>
    </dgm:pt>
    <dgm:pt modelId="{1B52B768-E22A-4CFC-B0BF-1FF2F7BA32CE}" type="parTrans" cxnId="{12A81196-7B2E-4E55-A682-0C57C02CC506}">
      <dgm:prSet/>
      <dgm:spPr/>
      <dgm:t>
        <a:bodyPr/>
        <a:lstStyle/>
        <a:p>
          <a:endParaRPr lang="en-US"/>
        </a:p>
      </dgm:t>
    </dgm:pt>
    <dgm:pt modelId="{C20908D5-D2F5-4393-979C-F034520AA27B}" type="sibTrans" cxnId="{12A81196-7B2E-4E55-A682-0C57C02CC506}">
      <dgm:prSet/>
      <dgm:spPr/>
      <dgm:t>
        <a:bodyPr/>
        <a:lstStyle/>
        <a:p>
          <a:endParaRPr lang="en-US"/>
        </a:p>
      </dgm:t>
    </dgm:pt>
    <dgm:pt modelId="{1F42E21D-1309-44D4-A5A9-4D53F6991551}">
      <dgm:prSet phldrT="[Text]" custT="1"/>
      <dgm:spPr/>
      <dgm:t>
        <a:bodyPr/>
        <a:lstStyle/>
        <a:p>
          <a:r>
            <a:rPr lang="en-US" sz="1400" dirty="0"/>
            <a:t>Review, Update, and Prepare </a:t>
          </a:r>
          <a:r>
            <a:rPr lang="en-US" sz="1400" dirty="0" err="1"/>
            <a:t>DataFrame</a:t>
          </a:r>
          <a:r>
            <a:rPr lang="en-US" sz="1400" dirty="0"/>
            <a:t> ”</a:t>
          </a:r>
          <a:r>
            <a:rPr lang="en-US" sz="1400" dirty="0" err="1"/>
            <a:t>msales</a:t>
          </a:r>
          <a:r>
            <a:rPr lang="en-US" sz="1400" dirty="0"/>
            <a:t>” File for ARIMA  Modeling</a:t>
          </a:r>
        </a:p>
      </dgm:t>
    </dgm:pt>
    <dgm:pt modelId="{12D27B87-523B-4956-A866-1360FDD4EADA}" type="parTrans" cxnId="{69055FEE-CA40-4A2A-9EB1-0CD12C9E17AF}">
      <dgm:prSet/>
      <dgm:spPr/>
      <dgm:t>
        <a:bodyPr/>
        <a:lstStyle/>
        <a:p>
          <a:endParaRPr lang="en-US"/>
        </a:p>
      </dgm:t>
    </dgm:pt>
    <dgm:pt modelId="{614993ED-8056-49AF-BFD6-3C5EB58829BF}" type="sibTrans" cxnId="{69055FEE-CA40-4A2A-9EB1-0CD12C9E17AF}">
      <dgm:prSet/>
      <dgm:spPr/>
      <dgm:t>
        <a:bodyPr/>
        <a:lstStyle/>
        <a:p>
          <a:endParaRPr lang="en-US"/>
        </a:p>
      </dgm:t>
    </dgm:pt>
    <dgm:pt modelId="{2109B953-4E28-450D-B68D-BC64102362ED}">
      <dgm:prSet phldrT="[Text]" custT="1"/>
      <dgm:spPr/>
      <dgm:t>
        <a:bodyPr/>
        <a:lstStyle/>
        <a:p>
          <a:r>
            <a:rPr lang="en-US" sz="1400" dirty="0"/>
            <a:t>6</a:t>
          </a:r>
        </a:p>
      </dgm:t>
    </dgm:pt>
    <dgm:pt modelId="{9FC4AE15-B2E8-4A4E-BD7E-9DEFFECFD0D2}" type="parTrans" cxnId="{E27A04B8-CBBC-4830-9993-2A485B68B80F}">
      <dgm:prSet/>
      <dgm:spPr/>
      <dgm:t>
        <a:bodyPr/>
        <a:lstStyle/>
        <a:p>
          <a:endParaRPr lang="en-US"/>
        </a:p>
      </dgm:t>
    </dgm:pt>
    <dgm:pt modelId="{EC477FFD-B4A5-4909-B9A3-CB6C3EF80D0C}" type="sibTrans" cxnId="{E27A04B8-CBBC-4830-9993-2A485B68B80F}">
      <dgm:prSet/>
      <dgm:spPr/>
      <dgm:t>
        <a:bodyPr/>
        <a:lstStyle/>
        <a:p>
          <a:endParaRPr lang="en-US"/>
        </a:p>
      </dgm:t>
    </dgm:pt>
    <dgm:pt modelId="{649A399F-0AE4-4602-AF99-83CAFDA63928}">
      <dgm:prSet phldrT="[Text]" custT="1"/>
      <dgm:spPr/>
      <dgm:t>
        <a:bodyPr/>
        <a:lstStyle/>
        <a:p>
          <a:r>
            <a:rPr lang="en-US" sz="1400" dirty="0"/>
            <a:t>Convert “sales” into Time Series Type Data</a:t>
          </a:r>
        </a:p>
      </dgm:t>
    </dgm:pt>
    <dgm:pt modelId="{31BBE68E-B3DC-4136-9770-27A00E6B080A}" type="parTrans" cxnId="{AEB34B7C-9BF1-45B2-B4B9-9AEA506EE88E}">
      <dgm:prSet/>
      <dgm:spPr/>
      <dgm:t>
        <a:bodyPr/>
        <a:lstStyle/>
        <a:p>
          <a:endParaRPr lang="en-US"/>
        </a:p>
      </dgm:t>
    </dgm:pt>
    <dgm:pt modelId="{3DB3883F-B22A-4C77-8266-A045BCE1F0F0}" type="sibTrans" cxnId="{AEB34B7C-9BF1-45B2-B4B9-9AEA506EE88E}">
      <dgm:prSet/>
      <dgm:spPr/>
      <dgm:t>
        <a:bodyPr/>
        <a:lstStyle/>
        <a:p>
          <a:endParaRPr lang="en-US"/>
        </a:p>
      </dgm:t>
    </dgm:pt>
    <dgm:pt modelId="{6DE3529D-9C2F-4AD4-ABCA-500B7DC77052}">
      <dgm:prSet phldrT="[Text]" custT="1"/>
      <dgm:spPr/>
      <dgm:t>
        <a:bodyPr/>
        <a:lstStyle/>
        <a:p>
          <a:r>
            <a:rPr lang="en-US" sz="1400" dirty="0"/>
            <a:t>7</a:t>
          </a:r>
        </a:p>
      </dgm:t>
    </dgm:pt>
    <dgm:pt modelId="{84339609-D0EC-495E-9E6F-FE7B1EA32AF1}" type="parTrans" cxnId="{E01594F9-6925-436D-8E6E-4CC0CE3E2D35}">
      <dgm:prSet/>
      <dgm:spPr/>
      <dgm:t>
        <a:bodyPr/>
        <a:lstStyle/>
        <a:p>
          <a:endParaRPr lang="en-US"/>
        </a:p>
      </dgm:t>
    </dgm:pt>
    <dgm:pt modelId="{7E93EB83-D0A6-4568-BEDF-CA5B0F35B889}" type="sibTrans" cxnId="{E01594F9-6925-436D-8E6E-4CC0CE3E2D35}">
      <dgm:prSet/>
      <dgm:spPr/>
      <dgm:t>
        <a:bodyPr/>
        <a:lstStyle/>
        <a:p>
          <a:endParaRPr lang="en-US"/>
        </a:p>
      </dgm:t>
    </dgm:pt>
    <dgm:pt modelId="{714D354F-D92A-4E96-9B5D-2D1ECE6B79E3}">
      <dgm:prSet phldrT="[Text]" custT="1"/>
      <dgm:spPr/>
      <dgm:t>
        <a:bodyPr/>
        <a:lstStyle/>
        <a:p>
          <a:r>
            <a:rPr lang="en-US" sz="1400" dirty="0"/>
            <a:t>Plot the Time Series</a:t>
          </a:r>
        </a:p>
      </dgm:t>
    </dgm:pt>
    <dgm:pt modelId="{567689A2-23B4-4452-9F71-5873D7EE0D50}" type="parTrans" cxnId="{BE6CE87E-07FB-46DA-9DC1-4F5FF906BE9E}">
      <dgm:prSet/>
      <dgm:spPr/>
      <dgm:t>
        <a:bodyPr/>
        <a:lstStyle/>
        <a:p>
          <a:endParaRPr lang="en-US"/>
        </a:p>
      </dgm:t>
    </dgm:pt>
    <dgm:pt modelId="{0468C258-9279-4C26-AA07-5F62CF6A9B3C}" type="sibTrans" cxnId="{BE6CE87E-07FB-46DA-9DC1-4F5FF906BE9E}">
      <dgm:prSet/>
      <dgm:spPr/>
      <dgm:t>
        <a:bodyPr/>
        <a:lstStyle/>
        <a:p>
          <a:endParaRPr lang="en-US"/>
        </a:p>
      </dgm:t>
    </dgm:pt>
    <dgm:pt modelId="{34815BB4-1718-4380-B2D8-52CBD8C744C9}">
      <dgm:prSet phldrT="[Text]" custT="1"/>
      <dgm:spPr/>
      <dgm:t>
        <a:bodyPr/>
        <a:lstStyle/>
        <a:p>
          <a:r>
            <a:rPr lang="en-US" sz="1400" dirty="0"/>
            <a:t>8</a:t>
          </a:r>
        </a:p>
      </dgm:t>
    </dgm:pt>
    <dgm:pt modelId="{D2110A9F-EF73-4031-A116-14390DFA6A3C}" type="parTrans" cxnId="{D0B8F56E-0AB3-4431-8B31-90A25F4F7BC9}">
      <dgm:prSet/>
      <dgm:spPr/>
      <dgm:t>
        <a:bodyPr/>
        <a:lstStyle/>
        <a:p>
          <a:endParaRPr lang="en-US"/>
        </a:p>
      </dgm:t>
    </dgm:pt>
    <dgm:pt modelId="{2B70721C-23A8-44FB-B75F-B264DDBBC737}" type="sibTrans" cxnId="{D0B8F56E-0AB3-4431-8B31-90A25F4F7BC9}">
      <dgm:prSet/>
      <dgm:spPr/>
      <dgm:t>
        <a:bodyPr/>
        <a:lstStyle/>
        <a:p>
          <a:endParaRPr lang="en-US"/>
        </a:p>
      </dgm:t>
    </dgm:pt>
    <dgm:pt modelId="{F9C9DB4A-F792-4895-84DD-723841ED8BF5}">
      <dgm:prSet phldrT="[Text]" custT="1"/>
      <dgm:spPr/>
      <dgm:t>
        <a:bodyPr/>
        <a:lstStyle/>
        <a:p>
          <a:r>
            <a:rPr lang="en-US" sz="1400" dirty="0"/>
            <a:t>Analyze the ACF and PACF</a:t>
          </a:r>
        </a:p>
      </dgm:t>
    </dgm:pt>
    <dgm:pt modelId="{6EB72560-BA25-46BC-9837-CC2B71FD55F9}" type="parTrans" cxnId="{024B3B85-DF2B-4530-BA4F-2249945E4E79}">
      <dgm:prSet/>
      <dgm:spPr/>
      <dgm:t>
        <a:bodyPr/>
        <a:lstStyle/>
        <a:p>
          <a:endParaRPr lang="en-US"/>
        </a:p>
      </dgm:t>
    </dgm:pt>
    <dgm:pt modelId="{CF72A379-C1C7-46BE-81A6-DABAA4A854B1}" type="sibTrans" cxnId="{024B3B85-DF2B-4530-BA4F-2249945E4E79}">
      <dgm:prSet/>
      <dgm:spPr/>
      <dgm:t>
        <a:bodyPr/>
        <a:lstStyle/>
        <a:p>
          <a:endParaRPr lang="en-US"/>
        </a:p>
      </dgm:t>
    </dgm:pt>
    <dgm:pt modelId="{F592EE5C-65C0-41D9-B343-F9DED2642A65}">
      <dgm:prSet phldrT="[Text]" custT="1"/>
      <dgm:spPr/>
      <dgm:t>
        <a:bodyPr/>
        <a:lstStyle/>
        <a:p>
          <a:r>
            <a:rPr lang="en-US" sz="1400" dirty="0"/>
            <a:t>9</a:t>
          </a:r>
        </a:p>
      </dgm:t>
    </dgm:pt>
    <dgm:pt modelId="{316DFE19-BAE7-423D-8EFB-4A9722A9ED1B}" type="parTrans" cxnId="{83A9675D-844D-4F1D-B7F1-32D4A46A0386}">
      <dgm:prSet/>
      <dgm:spPr/>
      <dgm:t>
        <a:bodyPr/>
        <a:lstStyle/>
        <a:p>
          <a:endParaRPr lang="en-US"/>
        </a:p>
      </dgm:t>
    </dgm:pt>
    <dgm:pt modelId="{60086902-B49C-4F9C-8B99-5835BE7F2EDD}" type="sibTrans" cxnId="{83A9675D-844D-4F1D-B7F1-32D4A46A0386}">
      <dgm:prSet/>
      <dgm:spPr/>
      <dgm:t>
        <a:bodyPr/>
        <a:lstStyle/>
        <a:p>
          <a:endParaRPr lang="en-US"/>
        </a:p>
      </dgm:t>
    </dgm:pt>
    <dgm:pt modelId="{CD1FAE8D-1E22-40C6-A148-B39F0E1129E6}">
      <dgm:prSet phldrT="[Text]" custT="1"/>
      <dgm:spPr/>
      <dgm:t>
        <a:bodyPr/>
        <a:lstStyle/>
        <a:p>
          <a:r>
            <a:rPr lang="en-US" sz="1400" dirty="0"/>
            <a:t>Difference the Data to Make it Stationary</a:t>
          </a:r>
        </a:p>
      </dgm:t>
    </dgm:pt>
    <dgm:pt modelId="{B245E08C-79BD-428E-9DEA-CA1B84419AFD}" type="parTrans" cxnId="{8E3E6AE0-742D-4B70-BCE1-A67527AA18D6}">
      <dgm:prSet/>
      <dgm:spPr/>
      <dgm:t>
        <a:bodyPr/>
        <a:lstStyle/>
        <a:p>
          <a:endParaRPr lang="en-US"/>
        </a:p>
      </dgm:t>
    </dgm:pt>
    <dgm:pt modelId="{026A3DEC-D3F2-4A42-BB05-7EFC6147A391}" type="sibTrans" cxnId="{8E3E6AE0-742D-4B70-BCE1-A67527AA18D6}">
      <dgm:prSet/>
      <dgm:spPr/>
      <dgm:t>
        <a:bodyPr/>
        <a:lstStyle/>
        <a:p>
          <a:endParaRPr lang="en-US"/>
        </a:p>
      </dgm:t>
    </dgm:pt>
    <dgm:pt modelId="{D0200887-8359-4520-B0B7-09CC85027D78}">
      <dgm:prSet phldrT="[Text]" custT="1"/>
      <dgm:spPr/>
      <dgm:t>
        <a:bodyPr/>
        <a:lstStyle/>
        <a:p>
          <a:r>
            <a:rPr lang="en-US" sz="1400" dirty="0"/>
            <a:t>10</a:t>
          </a:r>
        </a:p>
      </dgm:t>
    </dgm:pt>
    <dgm:pt modelId="{94DCBE25-8BB0-4B1A-A3CA-4C62B5891327}" type="parTrans" cxnId="{097F551E-1369-47C9-8C9C-6166191DF34D}">
      <dgm:prSet/>
      <dgm:spPr/>
      <dgm:t>
        <a:bodyPr/>
        <a:lstStyle/>
        <a:p>
          <a:endParaRPr lang="en-US"/>
        </a:p>
      </dgm:t>
    </dgm:pt>
    <dgm:pt modelId="{21A14365-AA08-498B-8DD0-A2834A2AF888}" type="sibTrans" cxnId="{097F551E-1369-47C9-8C9C-6166191DF34D}">
      <dgm:prSet/>
      <dgm:spPr/>
      <dgm:t>
        <a:bodyPr/>
        <a:lstStyle/>
        <a:p>
          <a:endParaRPr lang="en-US"/>
        </a:p>
      </dgm:t>
    </dgm:pt>
    <dgm:pt modelId="{C3EAC382-18EB-46E3-B945-A0090396757C}">
      <dgm:prSet phldrT="[Text]" custT="1"/>
      <dgm:spPr/>
      <dgm:t>
        <a:bodyPr/>
        <a:lstStyle/>
        <a:p>
          <a:r>
            <a:rPr lang="en-US" sz="1400" dirty="0"/>
            <a:t>Plot ACF and PACF for the Differenced Data</a:t>
          </a:r>
        </a:p>
      </dgm:t>
    </dgm:pt>
    <dgm:pt modelId="{3CD0ACB2-CC09-4114-B332-087B506C1BE6}" type="parTrans" cxnId="{F3702181-913B-42E7-84A0-C15A49EAAC36}">
      <dgm:prSet/>
      <dgm:spPr/>
      <dgm:t>
        <a:bodyPr/>
        <a:lstStyle/>
        <a:p>
          <a:endParaRPr lang="en-US"/>
        </a:p>
      </dgm:t>
    </dgm:pt>
    <dgm:pt modelId="{F1897032-5EBD-47C3-894B-948F88D44396}" type="sibTrans" cxnId="{F3702181-913B-42E7-84A0-C15A49EAAC36}">
      <dgm:prSet/>
      <dgm:spPr/>
      <dgm:t>
        <a:bodyPr/>
        <a:lstStyle/>
        <a:p>
          <a:endParaRPr lang="en-US"/>
        </a:p>
      </dgm:t>
    </dgm:pt>
    <dgm:pt modelId="{4AB2A5FA-8377-4BFC-8C4B-93488F492C7B}">
      <dgm:prSet phldrT="[Text]" custT="1"/>
      <dgm:spPr/>
      <dgm:t>
        <a:bodyPr/>
        <a:lstStyle/>
        <a:p>
          <a:r>
            <a:rPr lang="en-US" sz="1400" dirty="0"/>
            <a:t>11</a:t>
          </a:r>
        </a:p>
      </dgm:t>
    </dgm:pt>
    <dgm:pt modelId="{B88D0C70-3197-497C-815F-6BD7DBAB9456}" type="parTrans" cxnId="{96D97D5F-8F3A-4525-BC95-89113AC18AF0}">
      <dgm:prSet/>
      <dgm:spPr/>
      <dgm:t>
        <a:bodyPr/>
        <a:lstStyle/>
        <a:p>
          <a:endParaRPr lang="en-US"/>
        </a:p>
      </dgm:t>
    </dgm:pt>
    <dgm:pt modelId="{026296A9-377A-4BE6-B4A6-97368AF26A23}" type="sibTrans" cxnId="{96D97D5F-8F3A-4525-BC95-89113AC18AF0}">
      <dgm:prSet/>
      <dgm:spPr/>
      <dgm:t>
        <a:bodyPr/>
        <a:lstStyle/>
        <a:p>
          <a:endParaRPr lang="en-US"/>
        </a:p>
      </dgm:t>
    </dgm:pt>
    <dgm:pt modelId="{A311CC64-E07D-45E0-86D7-00AF0CAC7566}">
      <dgm:prSet phldrT="[Text]" custT="1"/>
      <dgm:spPr/>
      <dgm:t>
        <a:bodyPr/>
        <a:lstStyle/>
        <a:p>
          <a:r>
            <a:rPr lang="en-US" sz="1400" dirty="0"/>
            <a:t>Fit the ARIMA Model</a:t>
          </a:r>
        </a:p>
      </dgm:t>
    </dgm:pt>
    <dgm:pt modelId="{5A7E5FCA-6572-4474-BE55-D47980F9A6A2}" type="parTrans" cxnId="{76948280-CD59-4785-BE99-27562F6C042C}">
      <dgm:prSet/>
      <dgm:spPr/>
      <dgm:t>
        <a:bodyPr/>
        <a:lstStyle/>
        <a:p>
          <a:endParaRPr lang="en-US"/>
        </a:p>
      </dgm:t>
    </dgm:pt>
    <dgm:pt modelId="{1978C979-4158-42BE-87E3-F1516ACDA8F5}" type="sibTrans" cxnId="{76948280-CD59-4785-BE99-27562F6C042C}">
      <dgm:prSet/>
      <dgm:spPr/>
      <dgm:t>
        <a:bodyPr/>
        <a:lstStyle/>
        <a:p>
          <a:endParaRPr lang="en-US"/>
        </a:p>
      </dgm:t>
    </dgm:pt>
    <dgm:pt modelId="{B96A90ED-1534-4F3F-BD47-470DEA5245C8}">
      <dgm:prSet phldrT="[Text]" custT="1"/>
      <dgm:spPr/>
      <dgm:t>
        <a:bodyPr/>
        <a:lstStyle/>
        <a:p>
          <a:r>
            <a:rPr lang="en-US" sz="1400" dirty="0"/>
            <a:t>12</a:t>
          </a:r>
        </a:p>
      </dgm:t>
    </dgm:pt>
    <dgm:pt modelId="{5F6D67F2-1DDC-4FB4-A584-BA577EA00849}" type="parTrans" cxnId="{B1666D9A-269C-491E-99AB-B3380699B056}">
      <dgm:prSet/>
      <dgm:spPr/>
      <dgm:t>
        <a:bodyPr/>
        <a:lstStyle/>
        <a:p>
          <a:endParaRPr lang="en-US"/>
        </a:p>
      </dgm:t>
    </dgm:pt>
    <dgm:pt modelId="{285640C1-F765-42D2-A8B9-1592D0D3AB67}" type="sibTrans" cxnId="{B1666D9A-269C-491E-99AB-B3380699B056}">
      <dgm:prSet/>
      <dgm:spPr/>
      <dgm:t>
        <a:bodyPr/>
        <a:lstStyle/>
        <a:p>
          <a:endParaRPr lang="en-US"/>
        </a:p>
      </dgm:t>
    </dgm:pt>
    <dgm:pt modelId="{C5BFC2CA-2799-44E1-86BB-3D8DB8E21015}">
      <dgm:prSet phldrT="[Text]" custT="1"/>
      <dgm:spPr/>
      <dgm:t>
        <a:bodyPr/>
        <a:lstStyle/>
        <a:p>
          <a:r>
            <a:rPr lang="en-US" sz="1400" dirty="0"/>
            <a:t>Generate Predictions</a:t>
          </a:r>
        </a:p>
      </dgm:t>
    </dgm:pt>
    <dgm:pt modelId="{D035E981-1616-4A0E-8F7F-95556F2E2FD5}" type="parTrans" cxnId="{20A1018B-E867-4E91-AE60-6DEA257B8897}">
      <dgm:prSet/>
      <dgm:spPr/>
      <dgm:t>
        <a:bodyPr/>
        <a:lstStyle/>
        <a:p>
          <a:endParaRPr lang="en-US"/>
        </a:p>
      </dgm:t>
    </dgm:pt>
    <dgm:pt modelId="{97B08BB4-3DBD-4814-B1A6-B422813A3146}" type="sibTrans" cxnId="{20A1018B-E867-4E91-AE60-6DEA257B8897}">
      <dgm:prSet/>
      <dgm:spPr/>
      <dgm:t>
        <a:bodyPr/>
        <a:lstStyle/>
        <a:p>
          <a:endParaRPr lang="en-US"/>
        </a:p>
      </dgm:t>
    </dgm:pt>
    <dgm:pt modelId="{673FF859-AA98-4F76-9F77-BB106E543D60}">
      <dgm:prSet phldrT="[Text]" custT="1"/>
      <dgm:spPr/>
      <dgm:t>
        <a:bodyPr/>
        <a:lstStyle/>
        <a:p>
          <a:r>
            <a:rPr lang="en-US" sz="1400" dirty="0"/>
            <a:t>13</a:t>
          </a:r>
        </a:p>
      </dgm:t>
    </dgm:pt>
    <dgm:pt modelId="{C6AEDADD-0716-4D58-9AA8-33B8C92C7CEA}" type="parTrans" cxnId="{C0E7FD34-7A0B-4690-805E-92DD09382264}">
      <dgm:prSet/>
      <dgm:spPr/>
      <dgm:t>
        <a:bodyPr/>
        <a:lstStyle/>
        <a:p>
          <a:endParaRPr lang="en-US"/>
        </a:p>
      </dgm:t>
    </dgm:pt>
    <dgm:pt modelId="{7F23D18E-00F3-4DF0-92E9-F7F65CD38D37}" type="sibTrans" cxnId="{C0E7FD34-7A0B-4690-805E-92DD09382264}">
      <dgm:prSet/>
      <dgm:spPr/>
      <dgm:t>
        <a:bodyPr/>
        <a:lstStyle/>
        <a:p>
          <a:endParaRPr lang="en-US"/>
        </a:p>
      </dgm:t>
    </dgm:pt>
    <dgm:pt modelId="{8EEB0209-5058-4633-9A84-AD0E2E75893D}">
      <dgm:prSet phldrT="[Text]" custT="1"/>
      <dgm:spPr/>
      <dgm:t>
        <a:bodyPr/>
        <a:lstStyle/>
        <a:p>
          <a:r>
            <a:rPr lang="en-US" sz="1400" dirty="0"/>
            <a:t>Compare predicted values with actual values</a:t>
          </a:r>
        </a:p>
      </dgm:t>
    </dgm:pt>
    <dgm:pt modelId="{756EBDF5-518E-4CC0-B858-147507A39F65}" type="parTrans" cxnId="{B1D51919-970D-49F1-A575-A0E731ADBA59}">
      <dgm:prSet/>
      <dgm:spPr/>
      <dgm:t>
        <a:bodyPr/>
        <a:lstStyle/>
        <a:p>
          <a:endParaRPr lang="en-US"/>
        </a:p>
      </dgm:t>
    </dgm:pt>
    <dgm:pt modelId="{D0B2385E-D155-4D44-9EC2-52291B1B49DE}" type="sibTrans" cxnId="{B1D51919-970D-49F1-A575-A0E731ADBA59}">
      <dgm:prSet/>
      <dgm:spPr/>
      <dgm:t>
        <a:bodyPr/>
        <a:lstStyle/>
        <a:p>
          <a:endParaRPr lang="en-US"/>
        </a:p>
      </dgm:t>
    </dgm:pt>
    <dgm:pt modelId="{B97EB317-2473-4DCD-80E7-50B7A89B2F96}" type="pres">
      <dgm:prSet presAssocID="{46BA743C-7DF8-48B5-822E-527E7E1D1B40}" presName="linearFlow" presStyleCnt="0">
        <dgm:presLayoutVars>
          <dgm:dir/>
          <dgm:animLvl val="lvl"/>
          <dgm:resizeHandles val="exact"/>
        </dgm:presLayoutVars>
      </dgm:prSet>
      <dgm:spPr/>
      <dgm:t>
        <a:bodyPr/>
        <a:lstStyle/>
        <a:p>
          <a:endParaRPr lang="en-US"/>
        </a:p>
      </dgm:t>
    </dgm:pt>
    <dgm:pt modelId="{1BFCB26E-9F4F-4BD9-BB8F-DA511E7A1292}" type="pres">
      <dgm:prSet presAssocID="{7FFF0BF9-E84B-49D7-87DF-CFFCED52DB7E}" presName="composite" presStyleCnt="0"/>
      <dgm:spPr/>
    </dgm:pt>
    <dgm:pt modelId="{B02F16C6-4EA1-4A31-B183-7E7D97642127}" type="pres">
      <dgm:prSet presAssocID="{7FFF0BF9-E84B-49D7-87DF-CFFCED52DB7E}" presName="parentText" presStyleLbl="alignNode1" presStyleIdx="0" presStyleCnt="13">
        <dgm:presLayoutVars>
          <dgm:chMax val="1"/>
          <dgm:bulletEnabled val="1"/>
        </dgm:presLayoutVars>
      </dgm:prSet>
      <dgm:spPr/>
      <dgm:t>
        <a:bodyPr/>
        <a:lstStyle/>
        <a:p>
          <a:endParaRPr lang="en-US"/>
        </a:p>
      </dgm:t>
    </dgm:pt>
    <dgm:pt modelId="{002F61A5-0D3C-4FBA-A6B9-58EA76B9D6BE}" type="pres">
      <dgm:prSet presAssocID="{7FFF0BF9-E84B-49D7-87DF-CFFCED52DB7E}" presName="descendantText" presStyleLbl="alignAcc1" presStyleIdx="0" presStyleCnt="13">
        <dgm:presLayoutVars>
          <dgm:bulletEnabled val="1"/>
        </dgm:presLayoutVars>
      </dgm:prSet>
      <dgm:spPr/>
      <dgm:t>
        <a:bodyPr/>
        <a:lstStyle/>
        <a:p>
          <a:endParaRPr lang="en-US"/>
        </a:p>
      </dgm:t>
    </dgm:pt>
    <dgm:pt modelId="{0B63C71A-38A7-4761-A1C8-15AFE2CBDBAC}" type="pres">
      <dgm:prSet presAssocID="{D6B7B547-FB10-467D-932E-2A70B4C3666F}" presName="sp" presStyleCnt="0"/>
      <dgm:spPr/>
    </dgm:pt>
    <dgm:pt modelId="{AE6B24AE-3A13-44E7-A114-E210D6A2FF42}" type="pres">
      <dgm:prSet presAssocID="{4ACFA5E5-75C4-4797-AFC9-0E0ED26D747F}" presName="composite" presStyleCnt="0"/>
      <dgm:spPr/>
    </dgm:pt>
    <dgm:pt modelId="{20C327AA-6EAB-40F8-B5A9-3824D8F3C0F2}" type="pres">
      <dgm:prSet presAssocID="{4ACFA5E5-75C4-4797-AFC9-0E0ED26D747F}" presName="parentText" presStyleLbl="alignNode1" presStyleIdx="1" presStyleCnt="13">
        <dgm:presLayoutVars>
          <dgm:chMax val="1"/>
          <dgm:bulletEnabled val="1"/>
        </dgm:presLayoutVars>
      </dgm:prSet>
      <dgm:spPr/>
      <dgm:t>
        <a:bodyPr/>
        <a:lstStyle/>
        <a:p>
          <a:endParaRPr lang="en-US"/>
        </a:p>
      </dgm:t>
    </dgm:pt>
    <dgm:pt modelId="{A447DAC0-ECA3-4ED8-9058-1CF6DC3045AE}" type="pres">
      <dgm:prSet presAssocID="{4ACFA5E5-75C4-4797-AFC9-0E0ED26D747F}" presName="descendantText" presStyleLbl="alignAcc1" presStyleIdx="1" presStyleCnt="13">
        <dgm:presLayoutVars>
          <dgm:bulletEnabled val="1"/>
        </dgm:presLayoutVars>
      </dgm:prSet>
      <dgm:spPr/>
      <dgm:t>
        <a:bodyPr/>
        <a:lstStyle/>
        <a:p>
          <a:endParaRPr lang="en-US"/>
        </a:p>
      </dgm:t>
    </dgm:pt>
    <dgm:pt modelId="{F3780291-B5AA-4EAB-829A-815053475D72}" type="pres">
      <dgm:prSet presAssocID="{A1769191-4360-4754-B83C-450D8EF3F32C}" presName="sp" presStyleCnt="0"/>
      <dgm:spPr/>
    </dgm:pt>
    <dgm:pt modelId="{81211C0A-7DFE-48C6-9177-900350FB8CCA}" type="pres">
      <dgm:prSet presAssocID="{CFF10B85-4057-43D9-8C02-53A135C50E38}" presName="composite" presStyleCnt="0"/>
      <dgm:spPr/>
    </dgm:pt>
    <dgm:pt modelId="{B8A83EC6-6956-48D4-B93C-EDC133FD6A25}" type="pres">
      <dgm:prSet presAssocID="{CFF10B85-4057-43D9-8C02-53A135C50E38}" presName="parentText" presStyleLbl="alignNode1" presStyleIdx="2" presStyleCnt="13">
        <dgm:presLayoutVars>
          <dgm:chMax val="1"/>
          <dgm:bulletEnabled val="1"/>
        </dgm:presLayoutVars>
      </dgm:prSet>
      <dgm:spPr/>
      <dgm:t>
        <a:bodyPr/>
        <a:lstStyle/>
        <a:p>
          <a:endParaRPr lang="en-US"/>
        </a:p>
      </dgm:t>
    </dgm:pt>
    <dgm:pt modelId="{C487576C-5FEB-4BD4-9DF4-2EC2EA267C68}" type="pres">
      <dgm:prSet presAssocID="{CFF10B85-4057-43D9-8C02-53A135C50E38}" presName="descendantText" presStyleLbl="alignAcc1" presStyleIdx="2" presStyleCnt="13">
        <dgm:presLayoutVars>
          <dgm:bulletEnabled val="1"/>
        </dgm:presLayoutVars>
      </dgm:prSet>
      <dgm:spPr/>
      <dgm:t>
        <a:bodyPr/>
        <a:lstStyle/>
        <a:p>
          <a:endParaRPr lang="en-US"/>
        </a:p>
      </dgm:t>
    </dgm:pt>
    <dgm:pt modelId="{503B8246-8380-4F3D-81F0-9878285504E5}" type="pres">
      <dgm:prSet presAssocID="{B0F96C74-E8C2-40FF-AFE6-A4DD7356BB17}" presName="sp" presStyleCnt="0"/>
      <dgm:spPr/>
    </dgm:pt>
    <dgm:pt modelId="{CFDA0F2A-E23E-4E94-AF42-A519F482FF05}" type="pres">
      <dgm:prSet presAssocID="{62E3A7F4-1070-4127-9E44-20E58509EC45}" presName="composite" presStyleCnt="0"/>
      <dgm:spPr/>
    </dgm:pt>
    <dgm:pt modelId="{323CD1DC-49A9-4E41-969E-6D2F12598F5F}" type="pres">
      <dgm:prSet presAssocID="{62E3A7F4-1070-4127-9E44-20E58509EC45}" presName="parentText" presStyleLbl="alignNode1" presStyleIdx="3" presStyleCnt="13">
        <dgm:presLayoutVars>
          <dgm:chMax val="1"/>
          <dgm:bulletEnabled val="1"/>
        </dgm:presLayoutVars>
      </dgm:prSet>
      <dgm:spPr/>
      <dgm:t>
        <a:bodyPr/>
        <a:lstStyle/>
        <a:p>
          <a:endParaRPr lang="en-US"/>
        </a:p>
      </dgm:t>
    </dgm:pt>
    <dgm:pt modelId="{CE6172C3-16D9-4D37-A950-121178F1AC2A}" type="pres">
      <dgm:prSet presAssocID="{62E3A7F4-1070-4127-9E44-20E58509EC45}" presName="descendantText" presStyleLbl="alignAcc1" presStyleIdx="3" presStyleCnt="13">
        <dgm:presLayoutVars>
          <dgm:bulletEnabled val="1"/>
        </dgm:presLayoutVars>
      </dgm:prSet>
      <dgm:spPr/>
      <dgm:t>
        <a:bodyPr/>
        <a:lstStyle/>
        <a:p>
          <a:endParaRPr lang="en-US"/>
        </a:p>
      </dgm:t>
    </dgm:pt>
    <dgm:pt modelId="{1A661C22-8231-448D-934D-74F3CDB043FB}" type="pres">
      <dgm:prSet presAssocID="{4494D9B5-CB4A-48A4-A674-8897A9EAAC47}" presName="sp" presStyleCnt="0"/>
      <dgm:spPr/>
    </dgm:pt>
    <dgm:pt modelId="{96326318-A1FA-4EA1-B1DF-21C339016A9B}" type="pres">
      <dgm:prSet presAssocID="{C8AD756C-C70E-462B-9AA3-BCE57C3E9A46}" presName="composite" presStyleCnt="0"/>
      <dgm:spPr/>
    </dgm:pt>
    <dgm:pt modelId="{D2A0677C-B1FF-4D0E-BAB0-4D937AC4C8AD}" type="pres">
      <dgm:prSet presAssocID="{C8AD756C-C70E-462B-9AA3-BCE57C3E9A46}" presName="parentText" presStyleLbl="alignNode1" presStyleIdx="4" presStyleCnt="13">
        <dgm:presLayoutVars>
          <dgm:chMax val="1"/>
          <dgm:bulletEnabled val="1"/>
        </dgm:presLayoutVars>
      </dgm:prSet>
      <dgm:spPr/>
      <dgm:t>
        <a:bodyPr/>
        <a:lstStyle/>
        <a:p>
          <a:endParaRPr lang="en-US"/>
        </a:p>
      </dgm:t>
    </dgm:pt>
    <dgm:pt modelId="{C09BE247-24E6-41F8-BD35-94927E3EFEF0}" type="pres">
      <dgm:prSet presAssocID="{C8AD756C-C70E-462B-9AA3-BCE57C3E9A46}" presName="descendantText" presStyleLbl="alignAcc1" presStyleIdx="4" presStyleCnt="13">
        <dgm:presLayoutVars>
          <dgm:bulletEnabled val="1"/>
        </dgm:presLayoutVars>
      </dgm:prSet>
      <dgm:spPr/>
      <dgm:t>
        <a:bodyPr/>
        <a:lstStyle/>
        <a:p>
          <a:endParaRPr lang="en-US"/>
        </a:p>
      </dgm:t>
    </dgm:pt>
    <dgm:pt modelId="{93E38A3B-8B0A-40A0-A2CC-43C1CB138539}" type="pres">
      <dgm:prSet presAssocID="{960EB163-D733-4265-A646-C3C4299A1AEA}" presName="sp" presStyleCnt="0"/>
      <dgm:spPr/>
    </dgm:pt>
    <dgm:pt modelId="{E06DA044-09B0-4D5F-BB61-0851A690E362}" type="pres">
      <dgm:prSet presAssocID="{2109B953-4E28-450D-B68D-BC64102362ED}" presName="composite" presStyleCnt="0"/>
      <dgm:spPr/>
    </dgm:pt>
    <dgm:pt modelId="{29B157DD-5ABF-44C7-84DB-D063ACF93A43}" type="pres">
      <dgm:prSet presAssocID="{2109B953-4E28-450D-B68D-BC64102362ED}" presName="parentText" presStyleLbl="alignNode1" presStyleIdx="5" presStyleCnt="13">
        <dgm:presLayoutVars>
          <dgm:chMax val="1"/>
          <dgm:bulletEnabled val="1"/>
        </dgm:presLayoutVars>
      </dgm:prSet>
      <dgm:spPr/>
      <dgm:t>
        <a:bodyPr/>
        <a:lstStyle/>
        <a:p>
          <a:endParaRPr lang="en-US"/>
        </a:p>
      </dgm:t>
    </dgm:pt>
    <dgm:pt modelId="{DB8F81B5-3AEA-4610-A22F-E987B36CB035}" type="pres">
      <dgm:prSet presAssocID="{2109B953-4E28-450D-B68D-BC64102362ED}" presName="descendantText" presStyleLbl="alignAcc1" presStyleIdx="5" presStyleCnt="13">
        <dgm:presLayoutVars>
          <dgm:bulletEnabled val="1"/>
        </dgm:presLayoutVars>
      </dgm:prSet>
      <dgm:spPr/>
      <dgm:t>
        <a:bodyPr/>
        <a:lstStyle/>
        <a:p>
          <a:endParaRPr lang="en-US"/>
        </a:p>
      </dgm:t>
    </dgm:pt>
    <dgm:pt modelId="{5270AD1B-D8C7-409C-9D80-FF6C6D980846}" type="pres">
      <dgm:prSet presAssocID="{EC477FFD-B4A5-4909-B9A3-CB6C3EF80D0C}" presName="sp" presStyleCnt="0"/>
      <dgm:spPr/>
    </dgm:pt>
    <dgm:pt modelId="{A226E139-59B4-481E-B779-7A04843D3B54}" type="pres">
      <dgm:prSet presAssocID="{6DE3529D-9C2F-4AD4-ABCA-500B7DC77052}" presName="composite" presStyleCnt="0"/>
      <dgm:spPr/>
    </dgm:pt>
    <dgm:pt modelId="{203499EA-A847-4BF6-ABC2-1453F9CF1A58}" type="pres">
      <dgm:prSet presAssocID="{6DE3529D-9C2F-4AD4-ABCA-500B7DC77052}" presName="parentText" presStyleLbl="alignNode1" presStyleIdx="6" presStyleCnt="13">
        <dgm:presLayoutVars>
          <dgm:chMax val="1"/>
          <dgm:bulletEnabled val="1"/>
        </dgm:presLayoutVars>
      </dgm:prSet>
      <dgm:spPr/>
      <dgm:t>
        <a:bodyPr/>
        <a:lstStyle/>
        <a:p>
          <a:endParaRPr lang="en-US"/>
        </a:p>
      </dgm:t>
    </dgm:pt>
    <dgm:pt modelId="{34F646D8-02DD-4CF5-8744-0593178FDE1D}" type="pres">
      <dgm:prSet presAssocID="{6DE3529D-9C2F-4AD4-ABCA-500B7DC77052}" presName="descendantText" presStyleLbl="alignAcc1" presStyleIdx="6" presStyleCnt="13">
        <dgm:presLayoutVars>
          <dgm:bulletEnabled val="1"/>
        </dgm:presLayoutVars>
      </dgm:prSet>
      <dgm:spPr/>
      <dgm:t>
        <a:bodyPr/>
        <a:lstStyle/>
        <a:p>
          <a:endParaRPr lang="en-US"/>
        </a:p>
      </dgm:t>
    </dgm:pt>
    <dgm:pt modelId="{D4F36B3A-5542-4937-BCAB-ABAF7FCE40BC}" type="pres">
      <dgm:prSet presAssocID="{7E93EB83-D0A6-4568-BEDF-CA5B0F35B889}" presName="sp" presStyleCnt="0"/>
      <dgm:spPr/>
    </dgm:pt>
    <dgm:pt modelId="{F39624E1-6C25-4975-9DAC-53EF4F8AA629}" type="pres">
      <dgm:prSet presAssocID="{34815BB4-1718-4380-B2D8-52CBD8C744C9}" presName="composite" presStyleCnt="0"/>
      <dgm:spPr/>
    </dgm:pt>
    <dgm:pt modelId="{F9B50929-351E-4AFB-89F9-5C2A31730F56}" type="pres">
      <dgm:prSet presAssocID="{34815BB4-1718-4380-B2D8-52CBD8C744C9}" presName="parentText" presStyleLbl="alignNode1" presStyleIdx="7" presStyleCnt="13">
        <dgm:presLayoutVars>
          <dgm:chMax val="1"/>
          <dgm:bulletEnabled val="1"/>
        </dgm:presLayoutVars>
      </dgm:prSet>
      <dgm:spPr/>
      <dgm:t>
        <a:bodyPr/>
        <a:lstStyle/>
        <a:p>
          <a:endParaRPr lang="en-US"/>
        </a:p>
      </dgm:t>
    </dgm:pt>
    <dgm:pt modelId="{6688F5FD-0BCB-489E-92B8-A21E58317251}" type="pres">
      <dgm:prSet presAssocID="{34815BB4-1718-4380-B2D8-52CBD8C744C9}" presName="descendantText" presStyleLbl="alignAcc1" presStyleIdx="7" presStyleCnt="13">
        <dgm:presLayoutVars>
          <dgm:bulletEnabled val="1"/>
        </dgm:presLayoutVars>
      </dgm:prSet>
      <dgm:spPr/>
      <dgm:t>
        <a:bodyPr/>
        <a:lstStyle/>
        <a:p>
          <a:endParaRPr lang="en-US"/>
        </a:p>
      </dgm:t>
    </dgm:pt>
    <dgm:pt modelId="{A37EA66C-98FB-4897-9B1C-7D2966F258A2}" type="pres">
      <dgm:prSet presAssocID="{2B70721C-23A8-44FB-B75F-B264DDBBC737}" presName="sp" presStyleCnt="0"/>
      <dgm:spPr/>
    </dgm:pt>
    <dgm:pt modelId="{128D4973-9C45-4426-8250-F5DA9C5E9B6E}" type="pres">
      <dgm:prSet presAssocID="{F592EE5C-65C0-41D9-B343-F9DED2642A65}" presName="composite" presStyleCnt="0"/>
      <dgm:spPr/>
    </dgm:pt>
    <dgm:pt modelId="{4C723570-32B9-49D3-A812-FBF1BFDE76B3}" type="pres">
      <dgm:prSet presAssocID="{F592EE5C-65C0-41D9-B343-F9DED2642A65}" presName="parentText" presStyleLbl="alignNode1" presStyleIdx="8" presStyleCnt="13">
        <dgm:presLayoutVars>
          <dgm:chMax val="1"/>
          <dgm:bulletEnabled val="1"/>
        </dgm:presLayoutVars>
      </dgm:prSet>
      <dgm:spPr/>
      <dgm:t>
        <a:bodyPr/>
        <a:lstStyle/>
        <a:p>
          <a:endParaRPr lang="en-US"/>
        </a:p>
      </dgm:t>
    </dgm:pt>
    <dgm:pt modelId="{4FBFDDFC-BE50-490F-B5BA-AE7EFEA1AAD8}" type="pres">
      <dgm:prSet presAssocID="{F592EE5C-65C0-41D9-B343-F9DED2642A65}" presName="descendantText" presStyleLbl="alignAcc1" presStyleIdx="8" presStyleCnt="13">
        <dgm:presLayoutVars>
          <dgm:bulletEnabled val="1"/>
        </dgm:presLayoutVars>
      </dgm:prSet>
      <dgm:spPr/>
      <dgm:t>
        <a:bodyPr/>
        <a:lstStyle/>
        <a:p>
          <a:endParaRPr lang="en-US"/>
        </a:p>
      </dgm:t>
    </dgm:pt>
    <dgm:pt modelId="{35C05584-DC5F-44D7-95BC-08DEC36D0528}" type="pres">
      <dgm:prSet presAssocID="{60086902-B49C-4F9C-8B99-5835BE7F2EDD}" presName="sp" presStyleCnt="0"/>
      <dgm:spPr/>
    </dgm:pt>
    <dgm:pt modelId="{70E0AF18-7A73-4142-9E14-6AD1B32D6A43}" type="pres">
      <dgm:prSet presAssocID="{D0200887-8359-4520-B0B7-09CC85027D78}" presName="composite" presStyleCnt="0"/>
      <dgm:spPr/>
    </dgm:pt>
    <dgm:pt modelId="{1F3097A6-4D77-4125-9E5B-227360CE04A8}" type="pres">
      <dgm:prSet presAssocID="{D0200887-8359-4520-B0B7-09CC85027D78}" presName="parentText" presStyleLbl="alignNode1" presStyleIdx="9" presStyleCnt="13">
        <dgm:presLayoutVars>
          <dgm:chMax val="1"/>
          <dgm:bulletEnabled val="1"/>
        </dgm:presLayoutVars>
      </dgm:prSet>
      <dgm:spPr/>
      <dgm:t>
        <a:bodyPr/>
        <a:lstStyle/>
        <a:p>
          <a:endParaRPr lang="en-US"/>
        </a:p>
      </dgm:t>
    </dgm:pt>
    <dgm:pt modelId="{61C89FD5-92B9-4B32-8565-30BF4E05E3FC}" type="pres">
      <dgm:prSet presAssocID="{D0200887-8359-4520-B0B7-09CC85027D78}" presName="descendantText" presStyleLbl="alignAcc1" presStyleIdx="9" presStyleCnt="13">
        <dgm:presLayoutVars>
          <dgm:bulletEnabled val="1"/>
        </dgm:presLayoutVars>
      </dgm:prSet>
      <dgm:spPr/>
      <dgm:t>
        <a:bodyPr/>
        <a:lstStyle/>
        <a:p>
          <a:endParaRPr lang="en-US"/>
        </a:p>
      </dgm:t>
    </dgm:pt>
    <dgm:pt modelId="{74A3568A-E41B-422B-91E1-BA54EFEC1716}" type="pres">
      <dgm:prSet presAssocID="{21A14365-AA08-498B-8DD0-A2834A2AF888}" presName="sp" presStyleCnt="0"/>
      <dgm:spPr/>
    </dgm:pt>
    <dgm:pt modelId="{FAFBAC3D-E452-4619-8BB9-418D75587786}" type="pres">
      <dgm:prSet presAssocID="{4AB2A5FA-8377-4BFC-8C4B-93488F492C7B}" presName="composite" presStyleCnt="0"/>
      <dgm:spPr/>
    </dgm:pt>
    <dgm:pt modelId="{9CA3ECAB-B5E9-4BD7-AA51-DF22A3FEF487}" type="pres">
      <dgm:prSet presAssocID="{4AB2A5FA-8377-4BFC-8C4B-93488F492C7B}" presName="parentText" presStyleLbl="alignNode1" presStyleIdx="10" presStyleCnt="13">
        <dgm:presLayoutVars>
          <dgm:chMax val="1"/>
          <dgm:bulletEnabled val="1"/>
        </dgm:presLayoutVars>
      </dgm:prSet>
      <dgm:spPr/>
      <dgm:t>
        <a:bodyPr/>
        <a:lstStyle/>
        <a:p>
          <a:endParaRPr lang="en-US"/>
        </a:p>
      </dgm:t>
    </dgm:pt>
    <dgm:pt modelId="{2EE97BAE-FCEF-4D53-98D1-FD2B028CB395}" type="pres">
      <dgm:prSet presAssocID="{4AB2A5FA-8377-4BFC-8C4B-93488F492C7B}" presName="descendantText" presStyleLbl="alignAcc1" presStyleIdx="10" presStyleCnt="13">
        <dgm:presLayoutVars>
          <dgm:bulletEnabled val="1"/>
        </dgm:presLayoutVars>
      </dgm:prSet>
      <dgm:spPr/>
      <dgm:t>
        <a:bodyPr/>
        <a:lstStyle/>
        <a:p>
          <a:endParaRPr lang="en-US"/>
        </a:p>
      </dgm:t>
    </dgm:pt>
    <dgm:pt modelId="{1F1F5755-17D7-4D73-82D6-5336809914DB}" type="pres">
      <dgm:prSet presAssocID="{026296A9-377A-4BE6-B4A6-97368AF26A23}" presName="sp" presStyleCnt="0"/>
      <dgm:spPr/>
    </dgm:pt>
    <dgm:pt modelId="{0E0D3232-8910-45EF-9C26-DC9C103CD2DA}" type="pres">
      <dgm:prSet presAssocID="{B96A90ED-1534-4F3F-BD47-470DEA5245C8}" presName="composite" presStyleCnt="0"/>
      <dgm:spPr/>
    </dgm:pt>
    <dgm:pt modelId="{30789762-EABC-41E5-AA33-8B5B9769812C}" type="pres">
      <dgm:prSet presAssocID="{B96A90ED-1534-4F3F-BD47-470DEA5245C8}" presName="parentText" presStyleLbl="alignNode1" presStyleIdx="11" presStyleCnt="13">
        <dgm:presLayoutVars>
          <dgm:chMax val="1"/>
          <dgm:bulletEnabled val="1"/>
        </dgm:presLayoutVars>
      </dgm:prSet>
      <dgm:spPr/>
      <dgm:t>
        <a:bodyPr/>
        <a:lstStyle/>
        <a:p>
          <a:endParaRPr lang="en-US"/>
        </a:p>
      </dgm:t>
    </dgm:pt>
    <dgm:pt modelId="{73084FAF-B06F-4A00-A12A-AD78D356C261}" type="pres">
      <dgm:prSet presAssocID="{B96A90ED-1534-4F3F-BD47-470DEA5245C8}" presName="descendantText" presStyleLbl="alignAcc1" presStyleIdx="11" presStyleCnt="13">
        <dgm:presLayoutVars>
          <dgm:bulletEnabled val="1"/>
        </dgm:presLayoutVars>
      </dgm:prSet>
      <dgm:spPr/>
      <dgm:t>
        <a:bodyPr/>
        <a:lstStyle/>
        <a:p>
          <a:endParaRPr lang="en-US"/>
        </a:p>
      </dgm:t>
    </dgm:pt>
    <dgm:pt modelId="{AFF02F35-A579-46C3-BF42-6F4B7AD7D76B}" type="pres">
      <dgm:prSet presAssocID="{285640C1-F765-42D2-A8B9-1592D0D3AB67}" presName="sp" presStyleCnt="0"/>
      <dgm:spPr/>
    </dgm:pt>
    <dgm:pt modelId="{43B592AA-1065-4456-A5BC-71BD55FA1656}" type="pres">
      <dgm:prSet presAssocID="{673FF859-AA98-4F76-9F77-BB106E543D60}" presName="composite" presStyleCnt="0"/>
      <dgm:spPr/>
    </dgm:pt>
    <dgm:pt modelId="{9114D4F4-E70B-4095-85CE-8C001DCDB77D}" type="pres">
      <dgm:prSet presAssocID="{673FF859-AA98-4F76-9F77-BB106E543D60}" presName="parentText" presStyleLbl="alignNode1" presStyleIdx="12" presStyleCnt="13">
        <dgm:presLayoutVars>
          <dgm:chMax val="1"/>
          <dgm:bulletEnabled val="1"/>
        </dgm:presLayoutVars>
      </dgm:prSet>
      <dgm:spPr/>
      <dgm:t>
        <a:bodyPr/>
        <a:lstStyle/>
        <a:p>
          <a:endParaRPr lang="en-US"/>
        </a:p>
      </dgm:t>
    </dgm:pt>
    <dgm:pt modelId="{A438D478-0F54-46B2-98ED-9F640661A079}" type="pres">
      <dgm:prSet presAssocID="{673FF859-AA98-4F76-9F77-BB106E543D60}" presName="descendantText" presStyleLbl="alignAcc1" presStyleIdx="12" presStyleCnt="13">
        <dgm:presLayoutVars>
          <dgm:bulletEnabled val="1"/>
        </dgm:presLayoutVars>
      </dgm:prSet>
      <dgm:spPr/>
      <dgm:t>
        <a:bodyPr/>
        <a:lstStyle/>
        <a:p>
          <a:endParaRPr lang="en-US"/>
        </a:p>
      </dgm:t>
    </dgm:pt>
  </dgm:ptLst>
  <dgm:cxnLst>
    <dgm:cxn modelId="{225D26A2-C930-4673-BC88-1CB1466A501F}" type="presOf" srcId="{283A7526-9AF3-4F9F-A50C-04A3EED7C9E7}" destId="{C487576C-5FEB-4BD4-9DF4-2EC2EA267C68}" srcOrd="0" destOrd="0" presId="urn:microsoft.com/office/officeart/2005/8/layout/chevron2"/>
    <dgm:cxn modelId="{96D97D5F-8F3A-4525-BC95-89113AC18AF0}" srcId="{46BA743C-7DF8-48B5-822E-527E7E1D1B40}" destId="{4AB2A5FA-8377-4BFC-8C4B-93488F492C7B}" srcOrd="10" destOrd="0" parTransId="{B88D0C70-3197-497C-815F-6BD7DBAB9456}" sibTransId="{026296A9-377A-4BE6-B4A6-97368AF26A23}"/>
    <dgm:cxn modelId="{29806186-F43A-496E-84B2-283FC78061C1}" type="presOf" srcId="{34815BB4-1718-4380-B2D8-52CBD8C744C9}" destId="{F9B50929-351E-4AFB-89F9-5C2A31730F56}" srcOrd="0" destOrd="0" presId="urn:microsoft.com/office/officeart/2005/8/layout/chevron2"/>
    <dgm:cxn modelId="{77D52631-D856-4C5F-80A4-4A5D35A36A66}" srcId="{46BA743C-7DF8-48B5-822E-527E7E1D1B40}" destId="{4ACFA5E5-75C4-4797-AFC9-0E0ED26D747F}" srcOrd="1" destOrd="0" parTransId="{B5258380-80E7-485F-882F-82DA8951A328}" sibTransId="{A1769191-4360-4754-B83C-450D8EF3F32C}"/>
    <dgm:cxn modelId="{12A81196-7B2E-4E55-A682-0C57C02CC506}" srcId="{4ACFA5E5-75C4-4797-AFC9-0E0ED26D747F}" destId="{2ACE588D-EA70-4364-8307-2C2E7A0C20FD}" srcOrd="0" destOrd="0" parTransId="{1B52B768-E22A-4CFC-B0BF-1FF2F7BA32CE}" sibTransId="{C20908D5-D2F5-4393-979C-F034520AA27B}"/>
    <dgm:cxn modelId="{07E8481F-17E6-4031-B196-5BE65E0DD59E}" type="presOf" srcId="{C8AD756C-C70E-462B-9AA3-BCE57C3E9A46}" destId="{D2A0677C-B1FF-4D0E-BAB0-4D937AC4C8AD}" srcOrd="0" destOrd="0" presId="urn:microsoft.com/office/officeart/2005/8/layout/chevron2"/>
    <dgm:cxn modelId="{895DCBB3-6939-4C00-ACE9-D4DB354DE9E2}" type="presOf" srcId="{649A399F-0AE4-4602-AF99-83CAFDA63928}" destId="{DB8F81B5-3AEA-4610-A22F-E987B36CB035}" srcOrd="0" destOrd="0" presId="urn:microsoft.com/office/officeart/2005/8/layout/chevron2"/>
    <dgm:cxn modelId="{28DBB8FA-DDE2-452E-8183-933346AD1AE2}" type="presOf" srcId="{2ACE588D-EA70-4364-8307-2C2E7A0C20FD}" destId="{A447DAC0-ECA3-4ED8-9058-1CF6DC3045AE}" srcOrd="0" destOrd="0" presId="urn:microsoft.com/office/officeart/2005/8/layout/chevron2"/>
    <dgm:cxn modelId="{00761174-E4B9-4CC3-A2DE-5AF755B88009}" srcId="{46BA743C-7DF8-48B5-822E-527E7E1D1B40}" destId="{C8AD756C-C70E-462B-9AA3-BCE57C3E9A46}" srcOrd="4" destOrd="0" parTransId="{E4607245-0E44-4169-A8DA-99BC671D9F43}" sibTransId="{960EB163-D733-4265-A646-C3C4299A1AEA}"/>
    <dgm:cxn modelId="{6A601D36-C58B-4550-90E7-B942FEB4AC5F}" type="presOf" srcId="{A311CC64-E07D-45E0-86D7-00AF0CAC7566}" destId="{2EE97BAE-FCEF-4D53-98D1-FD2B028CB395}" srcOrd="0" destOrd="0" presId="urn:microsoft.com/office/officeart/2005/8/layout/chevron2"/>
    <dgm:cxn modelId="{EFDC26E1-62C8-4940-978E-90307DED2142}" type="presOf" srcId="{673FF859-AA98-4F76-9F77-BB106E543D60}" destId="{9114D4F4-E70B-4095-85CE-8C001DCDB77D}" srcOrd="0" destOrd="0" presId="urn:microsoft.com/office/officeart/2005/8/layout/chevron2"/>
    <dgm:cxn modelId="{F3702181-913B-42E7-84A0-C15A49EAAC36}" srcId="{D0200887-8359-4520-B0B7-09CC85027D78}" destId="{C3EAC382-18EB-46E3-B945-A0090396757C}" srcOrd="0" destOrd="0" parTransId="{3CD0ACB2-CC09-4114-B332-087B506C1BE6}" sibTransId="{F1897032-5EBD-47C3-894B-948F88D44396}"/>
    <dgm:cxn modelId="{20A1018B-E867-4E91-AE60-6DEA257B8897}" srcId="{B96A90ED-1534-4F3F-BD47-470DEA5245C8}" destId="{C5BFC2CA-2799-44E1-86BB-3D8DB8E21015}" srcOrd="0" destOrd="0" parTransId="{D035E981-1616-4A0E-8F7F-95556F2E2FD5}" sibTransId="{97B08BB4-3DBD-4814-B1A6-B422813A3146}"/>
    <dgm:cxn modelId="{76948280-CD59-4785-BE99-27562F6C042C}" srcId="{4AB2A5FA-8377-4BFC-8C4B-93488F492C7B}" destId="{A311CC64-E07D-45E0-86D7-00AF0CAC7566}" srcOrd="0" destOrd="0" parTransId="{5A7E5FCA-6572-4474-BE55-D47980F9A6A2}" sibTransId="{1978C979-4158-42BE-87E3-F1516ACDA8F5}"/>
    <dgm:cxn modelId="{B1666D9A-269C-491E-99AB-B3380699B056}" srcId="{46BA743C-7DF8-48B5-822E-527E7E1D1B40}" destId="{B96A90ED-1534-4F3F-BD47-470DEA5245C8}" srcOrd="11" destOrd="0" parTransId="{5F6D67F2-1DDC-4FB4-A584-BA577EA00849}" sibTransId="{285640C1-F765-42D2-A8B9-1592D0D3AB67}"/>
    <dgm:cxn modelId="{AEB34B7C-9BF1-45B2-B4B9-9AEA506EE88E}" srcId="{2109B953-4E28-450D-B68D-BC64102362ED}" destId="{649A399F-0AE4-4602-AF99-83CAFDA63928}" srcOrd="0" destOrd="0" parTransId="{31BBE68E-B3DC-4136-9770-27A00E6B080A}" sibTransId="{3DB3883F-B22A-4C77-8266-A045BCE1F0F0}"/>
    <dgm:cxn modelId="{7604085E-C80E-4858-B710-BA09E9C66A58}" type="presOf" srcId="{F9C9DB4A-F792-4895-84DD-723841ED8BF5}" destId="{6688F5FD-0BCB-489E-92B8-A21E58317251}" srcOrd="0" destOrd="0" presId="urn:microsoft.com/office/officeart/2005/8/layout/chevron2"/>
    <dgm:cxn modelId="{A5E68CDF-FD23-4F2B-B756-65436ED94C11}" type="presOf" srcId="{D0200887-8359-4520-B0B7-09CC85027D78}" destId="{1F3097A6-4D77-4125-9E5B-227360CE04A8}" srcOrd="0" destOrd="0" presId="urn:microsoft.com/office/officeart/2005/8/layout/chevron2"/>
    <dgm:cxn modelId="{2E04C23F-9547-46D0-A974-DD6D53B3B5F6}" type="presOf" srcId="{5B33CDE8-17D9-406A-ADA0-BE5AA000CBB8}" destId="{CE6172C3-16D9-4D37-A950-121178F1AC2A}" srcOrd="0" destOrd="0" presId="urn:microsoft.com/office/officeart/2005/8/layout/chevron2"/>
    <dgm:cxn modelId="{C0E7FD34-7A0B-4690-805E-92DD09382264}" srcId="{46BA743C-7DF8-48B5-822E-527E7E1D1B40}" destId="{673FF859-AA98-4F76-9F77-BB106E543D60}" srcOrd="12" destOrd="0" parTransId="{C6AEDADD-0716-4D58-9AA8-33B8C92C7CEA}" sibTransId="{7F23D18E-00F3-4DF0-92E9-F7F65CD38D37}"/>
    <dgm:cxn modelId="{E01594F9-6925-436D-8E6E-4CC0CE3E2D35}" srcId="{46BA743C-7DF8-48B5-822E-527E7E1D1B40}" destId="{6DE3529D-9C2F-4AD4-ABCA-500B7DC77052}" srcOrd="6" destOrd="0" parTransId="{84339609-D0EC-495E-9E6F-FE7B1EA32AF1}" sibTransId="{7E93EB83-D0A6-4568-BEDF-CA5B0F35B889}"/>
    <dgm:cxn modelId="{0D50860D-79BC-4214-87A2-160F2A30AF6D}" srcId="{46BA743C-7DF8-48B5-822E-527E7E1D1B40}" destId="{CFF10B85-4057-43D9-8C02-53A135C50E38}" srcOrd="2" destOrd="0" parTransId="{2B4AFF55-AFDB-455A-9D18-A0372395B66E}" sibTransId="{B0F96C74-E8C2-40FF-AFE6-A4DD7356BB17}"/>
    <dgm:cxn modelId="{A4005781-419B-455D-9EE7-EC01688C2BC3}" type="presOf" srcId="{714D354F-D92A-4E96-9B5D-2D1ECE6B79E3}" destId="{34F646D8-02DD-4CF5-8744-0593178FDE1D}" srcOrd="0" destOrd="0" presId="urn:microsoft.com/office/officeart/2005/8/layout/chevron2"/>
    <dgm:cxn modelId="{7B86BC86-5CE8-41A9-A9C8-3EEAE803BBD0}" type="presOf" srcId="{46BA743C-7DF8-48B5-822E-527E7E1D1B40}" destId="{B97EB317-2473-4DCD-80E7-50B7A89B2F96}" srcOrd="0" destOrd="0" presId="urn:microsoft.com/office/officeart/2005/8/layout/chevron2"/>
    <dgm:cxn modelId="{20E0347D-B7EA-458B-A40E-6D94A2037E34}" srcId="{7FFF0BF9-E84B-49D7-87DF-CFFCED52DB7E}" destId="{227CB006-BA11-40C7-B654-E161BD78B067}" srcOrd="0" destOrd="0" parTransId="{E508AD3C-7788-4F30-9049-80A2719B3E6F}" sibTransId="{C04D11EE-EB0E-4777-A1C2-4A2BF5C31967}"/>
    <dgm:cxn modelId="{766AB477-835D-4D52-B988-5D95A8395F8F}" type="presOf" srcId="{F592EE5C-65C0-41D9-B343-F9DED2642A65}" destId="{4C723570-32B9-49D3-A812-FBF1BFDE76B3}" srcOrd="0" destOrd="0" presId="urn:microsoft.com/office/officeart/2005/8/layout/chevron2"/>
    <dgm:cxn modelId="{8E3E6AE0-742D-4B70-BCE1-A67527AA18D6}" srcId="{F592EE5C-65C0-41D9-B343-F9DED2642A65}" destId="{CD1FAE8D-1E22-40C6-A148-B39F0E1129E6}" srcOrd="0" destOrd="0" parTransId="{B245E08C-79BD-428E-9DEA-CA1B84419AFD}" sibTransId="{026A3DEC-D3F2-4A42-BB05-7EFC6147A391}"/>
    <dgm:cxn modelId="{097F551E-1369-47C9-8C9C-6166191DF34D}" srcId="{46BA743C-7DF8-48B5-822E-527E7E1D1B40}" destId="{D0200887-8359-4520-B0B7-09CC85027D78}" srcOrd="9" destOrd="0" parTransId="{94DCBE25-8BB0-4B1A-A3CA-4C62B5891327}" sibTransId="{21A14365-AA08-498B-8DD0-A2834A2AF888}"/>
    <dgm:cxn modelId="{8F694BA7-3A40-456F-A53E-6BE9A4410070}" type="presOf" srcId="{1F42E21D-1309-44D4-A5A9-4D53F6991551}" destId="{C09BE247-24E6-41F8-BD35-94927E3EFEF0}" srcOrd="0" destOrd="0" presId="urn:microsoft.com/office/officeart/2005/8/layout/chevron2"/>
    <dgm:cxn modelId="{B1D51919-970D-49F1-A575-A0E731ADBA59}" srcId="{673FF859-AA98-4F76-9F77-BB106E543D60}" destId="{8EEB0209-5058-4633-9A84-AD0E2E75893D}" srcOrd="0" destOrd="0" parTransId="{756EBDF5-518E-4CC0-B858-147507A39F65}" sibTransId="{D0B2385E-D155-4D44-9EC2-52291B1B49DE}"/>
    <dgm:cxn modelId="{27DFAA14-1F73-46E4-9B60-83C0708B477B}" type="presOf" srcId="{8EEB0209-5058-4633-9A84-AD0E2E75893D}" destId="{A438D478-0F54-46B2-98ED-9F640661A079}" srcOrd="0" destOrd="0" presId="urn:microsoft.com/office/officeart/2005/8/layout/chevron2"/>
    <dgm:cxn modelId="{C3713C16-9357-4C1C-83F1-9DCC8520BCF2}" type="presOf" srcId="{4AB2A5FA-8377-4BFC-8C4B-93488F492C7B}" destId="{9CA3ECAB-B5E9-4BD7-AA51-DF22A3FEF487}" srcOrd="0" destOrd="0" presId="urn:microsoft.com/office/officeart/2005/8/layout/chevron2"/>
    <dgm:cxn modelId="{A0AF6CFA-4384-4DB2-915A-EC63E4EA186F}" type="presOf" srcId="{227CB006-BA11-40C7-B654-E161BD78B067}" destId="{002F61A5-0D3C-4FBA-A6B9-58EA76B9D6BE}" srcOrd="0" destOrd="0" presId="urn:microsoft.com/office/officeart/2005/8/layout/chevron2"/>
    <dgm:cxn modelId="{6D08CC0C-98BE-4C95-A6C7-F576406FB017}" type="presOf" srcId="{B96A90ED-1534-4F3F-BD47-470DEA5245C8}" destId="{30789762-EABC-41E5-AA33-8B5B9769812C}" srcOrd="0" destOrd="0" presId="urn:microsoft.com/office/officeart/2005/8/layout/chevron2"/>
    <dgm:cxn modelId="{83A9675D-844D-4F1D-B7F1-32D4A46A0386}" srcId="{46BA743C-7DF8-48B5-822E-527E7E1D1B40}" destId="{F592EE5C-65C0-41D9-B343-F9DED2642A65}" srcOrd="8" destOrd="0" parTransId="{316DFE19-BAE7-423D-8EFB-4A9722A9ED1B}" sibTransId="{60086902-B49C-4F9C-8B99-5835BE7F2EDD}"/>
    <dgm:cxn modelId="{B5BD8D3E-FE67-4CE4-AC38-9BAFF38ABEAF}" type="presOf" srcId="{CD1FAE8D-1E22-40C6-A148-B39F0E1129E6}" destId="{4FBFDDFC-BE50-490F-B5BA-AE7EFEA1AAD8}" srcOrd="0" destOrd="0" presId="urn:microsoft.com/office/officeart/2005/8/layout/chevron2"/>
    <dgm:cxn modelId="{024B3B85-DF2B-4530-BA4F-2249945E4E79}" srcId="{34815BB4-1718-4380-B2D8-52CBD8C744C9}" destId="{F9C9DB4A-F792-4895-84DD-723841ED8BF5}" srcOrd="0" destOrd="0" parTransId="{6EB72560-BA25-46BC-9837-CC2B71FD55F9}" sibTransId="{CF72A379-C1C7-46BE-81A6-DABAA4A854B1}"/>
    <dgm:cxn modelId="{71BB2D74-AA9E-4791-B679-EDBFDFE5DD02}" type="presOf" srcId="{2109B953-4E28-450D-B68D-BC64102362ED}" destId="{29B157DD-5ABF-44C7-84DB-D063ACF93A43}" srcOrd="0" destOrd="0" presId="urn:microsoft.com/office/officeart/2005/8/layout/chevron2"/>
    <dgm:cxn modelId="{0B4A3BD6-B024-4787-AB6E-F2BE58748393}" srcId="{CFF10B85-4057-43D9-8C02-53A135C50E38}" destId="{283A7526-9AF3-4F9F-A50C-04A3EED7C9E7}" srcOrd="0" destOrd="0" parTransId="{8D5B8183-9A97-4940-AC26-6BECD107C045}" sibTransId="{D32D6A55-5423-4A9E-9227-A94BB0AB74B3}"/>
    <dgm:cxn modelId="{69055FEE-CA40-4A2A-9EB1-0CD12C9E17AF}" srcId="{C8AD756C-C70E-462B-9AA3-BCE57C3E9A46}" destId="{1F42E21D-1309-44D4-A5A9-4D53F6991551}" srcOrd="0" destOrd="0" parTransId="{12D27B87-523B-4956-A866-1360FDD4EADA}" sibTransId="{614993ED-8056-49AF-BFD6-3C5EB58829BF}"/>
    <dgm:cxn modelId="{C6E17B83-F500-4D67-9CBC-0E30086724B3}" type="presOf" srcId="{7FFF0BF9-E84B-49D7-87DF-CFFCED52DB7E}" destId="{B02F16C6-4EA1-4A31-B183-7E7D97642127}" srcOrd="0" destOrd="0" presId="urn:microsoft.com/office/officeart/2005/8/layout/chevron2"/>
    <dgm:cxn modelId="{4A173D10-98D9-4F62-9F91-DF739777CAF1}" srcId="{46BA743C-7DF8-48B5-822E-527E7E1D1B40}" destId="{62E3A7F4-1070-4127-9E44-20E58509EC45}" srcOrd="3" destOrd="0" parTransId="{715E2BFC-B8BA-4115-881A-E2670CC81A36}" sibTransId="{4494D9B5-CB4A-48A4-A674-8897A9EAAC47}"/>
    <dgm:cxn modelId="{D0B8F56E-0AB3-4431-8B31-90A25F4F7BC9}" srcId="{46BA743C-7DF8-48B5-822E-527E7E1D1B40}" destId="{34815BB4-1718-4380-B2D8-52CBD8C744C9}" srcOrd="7" destOrd="0" parTransId="{D2110A9F-EF73-4031-A116-14390DFA6A3C}" sibTransId="{2B70721C-23A8-44FB-B75F-B264DDBBC737}"/>
    <dgm:cxn modelId="{73A844CD-D6F3-41F2-B75B-0A5D044FD8B0}" type="presOf" srcId="{4ACFA5E5-75C4-4797-AFC9-0E0ED26D747F}" destId="{20C327AA-6EAB-40F8-B5A9-3824D8F3C0F2}" srcOrd="0" destOrd="0" presId="urn:microsoft.com/office/officeart/2005/8/layout/chevron2"/>
    <dgm:cxn modelId="{EA21949B-BE4F-48F7-BDE9-34202CAEC881}" type="presOf" srcId="{C5BFC2CA-2799-44E1-86BB-3D8DB8E21015}" destId="{73084FAF-B06F-4A00-A12A-AD78D356C261}" srcOrd="0" destOrd="0" presId="urn:microsoft.com/office/officeart/2005/8/layout/chevron2"/>
    <dgm:cxn modelId="{B7FCB47C-85BA-4590-A39A-A036C8F86CCA}" srcId="{46BA743C-7DF8-48B5-822E-527E7E1D1B40}" destId="{7FFF0BF9-E84B-49D7-87DF-CFFCED52DB7E}" srcOrd="0" destOrd="0" parTransId="{432A8833-EBFC-4AAC-96FA-0B6B3F9DDAB3}" sibTransId="{D6B7B547-FB10-467D-932E-2A70B4C3666F}"/>
    <dgm:cxn modelId="{BE6CE87E-07FB-46DA-9DC1-4F5FF906BE9E}" srcId="{6DE3529D-9C2F-4AD4-ABCA-500B7DC77052}" destId="{714D354F-D92A-4E96-9B5D-2D1ECE6B79E3}" srcOrd="0" destOrd="0" parTransId="{567689A2-23B4-4452-9F71-5873D7EE0D50}" sibTransId="{0468C258-9279-4C26-AA07-5F62CF6A9B3C}"/>
    <dgm:cxn modelId="{A42CBCD9-FC4A-4008-A4E4-65CEA2CFC8B4}" type="presOf" srcId="{62E3A7F4-1070-4127-9E44-20E58509EC45}" destId="{323CD1DC-49A9-4E41-969E-6D2F12598F5F}" srcOrd="0" destOrd="0" presId="urn:microsoft.com/office/officeart/2005/8/layout/chevron2"/>
    <dgm:cxn modelId="{2D00A54F-3B50-4B81-8582-16424158BC7D}" srcId="{62E3A7F4-1070-4127-9E44-20E58509EC45}" destId="{5B33CDE8-17D9-406A-ADA0-BE5AA000CBB8}" srcOrd="0" destOrd="0" parTransId="{53028A73-B59F-4A2C-BE51-B8724A578CED}" sibTransId="{44665726-89FE-44B5-8E00-EA6CE75C9FD3}"/>
    <dgm:cxn modelId="{46BB30FB-3949-4B00-998C-9BB29C652C9D}" type="presOf" srcId="{CFF10B85-4057-43D9-8C02-53A135C50E38}" destId="{B8A83EC6-6956-48D4-B93C-EDC133FD6A25}" srcOrd="0" destOrd="0" presId="urn:microsoft.com/office/officeart/2005/8/layout/chevron2"/>
    <dgm:cxn modelId="{BFBD2F09-2AA6-4A6F-A383-5AA40320A2B6}" type="presOf" srcId="{6DE3529D-9C2F-4AD4-ABCA-500B7DC77052}" destId="{203499EA-A847-4BF6-ABC2-1453F9CF1A58}" srcOrd="0" destOrd="0" presId="urn:microsoft.com/office/officeart/2005/8/layout/chevron2"/>
    <dgm:cxn modelId="{01F30285-027A-4190-8237-F66CAAB38DD9}" type="presOf" srcId="{C3EAC382-18EB-46E3-B945-A0090396757C}" destId="{61C89FD5-92B9-4B32-8565-30BF4E05E3FC}" srcOrd="0" destOrd="0" presId="urn:microsoft.com/office/officeart/2005/8/layout/chevron2"/>
    <dgm:cxn modelId="{E27A04B8-CBBC-4830-9993-2A485B68B80F}" srcId="{46BA743C-7DF8-48B5-822E-527E7E1D1B40}" destId="{2109B953-4E28-450D-B68D-BC64102362ED}" srcOrd="5" destOrd="0" parTransId="{9FC4AE15-B2E8-4A4E-BD7E-9DEFFECFD0D2}" sibTransId="{EC477FFD-B4A5-4909-B9A3-CB6C3EF80D0C}"/>
    <dgm:cxn modelId="{B6CB41A0-B10F-4D76-8AFB-322285E8B979}" type="presParOf" srcId="{B97EB317-2473-4DCD-80E7-50B7A89B2F96}" destId="{1BFCB26E-9F4F-4BD9-BB8F-DA511E7A1292}" srcOrd="0" destOrd="0" presId="urn:microsoft.com/office/officeart/2005/8/layout/chevron2"/>
    <dgm:cxn modelId="{25FBB45A-B616-4E6C-9772-744510593CD5}" type="presParOf" srcId="{1BFCB26E-9F4F-4BD9-BB8F-DA511E7A1292}" destId="{B02F16C6-4EA1-4A31-B183-7E7D97642127}" srcOrd="0" destOrd="0" presId="urn:microsoft.com/office/officeart/2005/8/layout/chevron2"/>
    <dgm:cxn modelId="{8B6C9F63-C197-4105-BDF0-7DC80A6CE743}" type="presParOf" srcId="{1BFCB26E-9F4F-4BD9-BB8F-DA511E7A1292}" destId="{002F61A5-0D3C-4FBA-A6B9-58EA76B9D6BE}" srcOrd="1" destOrd="0" presId="urn:microsoft.com/office/officeart/2005/8/layout/chevron2"/>
    <dgm:cxn modelId="{E3EB3241-DEF5-4726-9B16-C844A99945B6}" type="presParOf" srcId="{B97EB317-2473-4DCD-80E7-50B7A89B2F96}" destId="{0B63C71A-38A7-4761-A1C8-15AFE2CBDBAC}" srcOrd="1" destOrd="0" presId="urn:microsoft.com/office/officeart/2005/8/layout/chevron2"/>
    <dgm:cxn modelId="{9503D537-C738-44F9-8209-AD6D65F1B1C2}" type="presParOf" srcId="{B97EB317-2473-4DCD-80E7-50B7A89B2F96}" destId="{AE6B24AE-3A13-44E7-A114-E210D6A2FF42}" srcOrd="2" destOrd="0" presId="urn:microsoft.com/office/officeart/2005/8/layout/chevron2"/>
    <dgm:cxn modelId="{2E8C588E-B36C-4A70-81E2-F240884C1C1C}" type="presParOf" srcId="{AE6B24AE-3A13-44E7-A114-E210D6A2FF42}" destId="{20C327AA-6EAB-40F8-B5A9-3824D8F3C0F2}" srcOrd="0" destOrd="0" presId="urn:microsoft.com/office/officeart/2005/8/layout/chevron2"/>
    <dgm:cxn modelId="{48539517-3D98-49A8-863C-DA1B5202B5CB}" type="presParOf" srcId="{AE6B24AE-3A13-44E7-A114-E210D6A2FF42}" destId="{A447DAC0-ECA3-4ED8-9058-1CF6DC3045AE}" srcOrd="1" destOrd="0" presId="urn:microsoft.com/office/officeart/2005/8/layout/chevron2"/>
    <dgm:cxn modelId="{9FBF1C6F-057C-49D7-97B4-64C43629ACA1}" type="presParOf" srcId="{B97EB317-2473-4DCD-80E7-50B7A89B2F96}" destId="{F3780291-B5AA-4EAB-829A-815053475D72}" srcOrd="3" destOrd="0" presId="urn:microsoft.com/office/officeart/2005/8/layout/chevron2"/>
    <dgm:cxn modelId="{2440E820-0A37-4E04-9D19-4845554AC9A8}" type="presParOf" srcId="{B97EB317-2473-4DCD-80E7-50B7A89B2F96}" destId="{81211C0A-7DFE-48C6-9177-900350FB8CCA}" srcOrd="4" destOrd="0" presId="urn:microsoft.com/office/officeart/2005/8/layout/chevron2"/>
    <dgm:cxn modelId="{DE2DFFA5-7411-4C67-8A1A-1FBD66281F24}" type="presParOf" srcId="{81211C0A-7DFE-48C6-9177-900350FB8CCA}" destId="{B8A83EC6-6956-48D4-B93C-EDC133FD6A25}" srcOrd="0" destOrd="0" presId="urn:microsoft.com/office/officeart/2005/8/layout/chevron2"/>
    <dgm:cxn modelId="{E0208342-E848-42BB-A6FE-0E52381798F1}" type="presParOf" srcId="{81211C0A-7DFE-48C6-9177-900350FB8CCA}" destId="{C487576C-5FEB-4BD4-9DF4-2EC2EA267C68}" srcOrd="1" destOrd="0" presId="urn:microsoft.com/office/officeart/2005/8/layout/chevron2"/>
    <dgm:cxn modelId="{B34BC912-A408-4174-BF25-F64BF85AA74D}" type="presParOf" srcId="{B97EB317-2473-4DCD-80E7-50B7A89B2F96}" destId="{503B8246-8380-4F3D-81F0-9878285504E5}" srcOrd="5" destOrd="0" presId="urn:microsoft.com/office/officeart/2005/8/layout/chevron2"/>
    <dgm:cxn modelId="{FB2B8833-6AAC-4EC4-B103-688AC07B1838}" type="presParOf" srcId="{B97EB317-2473-4DCD-80E7-50B7A89B2F96}" destId="{CFDA0F2A-E23E-4E94-AF42-A519F482FF05}" srcOrd="6" destOrd="0" presId="urn:microsoft.com/office/officeart/2005/8/layout/chevron2"/>
    <dgm:cxn modelId="{DE38B474-7E9D-464A-9C92-9A35A087E959}" type="presParOf" srcId="{CFDA0F2A-E23E-4E94-AF42-A519F482FF05}" destId="{323CD1DC-49A9-4E41-969E-6D2F12598F5F}" srcOrd="0" destOrd="0" presId="urn:microsoft.com/office/officeart/2005/8/layout/chevron2"/>
    <dgm:cxn modelId="{5CC5B90D-7E19-418A-BBE9-347542C0D7BD}" type="presParOf" srcId="{CFDA0F2A-E23E-4E94-AF42-A519F482FF05}" destId="{CE6172C3-16D9-4D37-A950-121178F1AC2A}" srcOrd="1" destOrd="0" presId="urn:microsoft.com/office/officeart/2005/8/layout/chevron2"/>
    <dgm:cxn modelId="{9908A0D1-33C3-4D86-A1B3-40FD67F667D6}" type="presParOf" srcId="{B97EB317-2473-4DCD-80E7-50B7A89B2F96}" destId="{1A661C22-8231-448D-934D-74F3CDB043FB}" srcOrd="7" destOrd="0" presId="urn:microsoft.com/office/officeart/2005/8/layout/chevron2"/>
    <dgm:cxn modelId="{54F4DFF4-0EAA-4688-980D-3D43FDD8DB1A}" type="presParOf" srcId="{B97EB317-2473-4DCD-80E7-50B7A89B2F96}" destId="{96326318-A1FA-4EA1-B1DF-21C339016A9B}" srcOrd="8" destOrd="0" presId="urn:microsoft.com/office/officeart/2005/8/layout/chevron2"/>
    <dgm:cxn modelId="{5FAAD849-6A36-4841-8EFF-2EB72DD2F228}" type="presParOf" srcId="{96326318-A1FA-4EA1-B1DF-21C339016A9B}" destId="{D2A0677C-B1FF-4D0E-BAB0-4D937AC4C8AD}" srcOrd="0" destOrd="0" presId="urn:microsoft.com/office/officeart/2005/8/layout/chevron2"/>
    <dgm:cxn modelId="{9D907CED-88E2-4095-9BC4-3989D1D7F128}" type="presParOf" srcId="{96326318-A1FA-4EA1-B1DF-21C339016A9B}" destId="{C09BE247-24E6-41F8-BD35-94927E3EFEF0}" srcOrd="1" destOrd="0" presId="urn:microsoft.com/office/officeart/2005/8/layout/chevron2"/>
    <dgm:cxn modelId="{E8F0C71C-5F3F-4711-80C1-B7236FEBE26F}" type="presParOf" srcId="{B97EB317-2473-4DCD-80E7-50B7A89B2F96}" destId="{93E38A3B-8B0A-40A0-A2CC-43C1CB138539}" srcOrd="9" destOrd="0" presId="urn:microsoft.com/office/officeart/2005/8/layout/chevron2"/>
    <dgm:cxn modelId="{8A897EB4-3840-4A94-9AA0-025A900E4A16}" type="presParOf" srcId="{B97EB317-2473-4DCD-80E7-50B7A89B2F96}" destId="{E06DA044-09B0-4D5F-BB61-0851A690E362}" srcOrd="10" destOrd="0" presId="urn:microsoft.com/office/officeart/2005/8/layout/chevron2"/>
    <dgm:cxn modelId="{AA2B3136-1DC3-4A79-93E5-AA248812345E}" type="presParOf" srcId="{E06DA044-09B0-4D5F-BB61-0851A690E362}" destId="{29B157DD-5ABF-44C7-84DB-D063ACF93A43}" srcOrd="0" destOrd="0" presId="urn:microsoft.com/office/officeart/2005/8/layout/chevron2"/>
    <dgm:cxn modelId="{E6D8F96A-B3BF-4930-A056-389B94C5DA20}" type="presParOf" srcId="{E06DA044-09B0-4D5F-BB61-0851A690E362}" destId="{DB8F81B5-3AEA-4610-A22F-E987B36CB035}" srcOrd="1" destOrd="0" presId="urn:microsoft.com/office/officeart/2005/8/layout/chevron2"/>
    <dgm:cxn modelId="{518B4640-CDA3-4694-8192-ADD2D7F0F69D}" type="presParOf" srcId="{B97EB317-2473-4DCD-80E7-50B7A89B2F96}" destId="{5270AD1B-D8C7-409C-9D80-FF6C6D980846}" srcOrd="11" destOrd="0" presId="urn:microsoft.com/office/officeart/2005/8/layout/chevron2"/>
    <dgm:cxn modelId="{21FAF7BC-EADD-40E2-BAD8-0A359A99BA8E}" type="presParOf" srcId="{B97EB317-2473-4DCD-80E7-50B7A89B2F96}" destId="{A226E139-59B4-481E-B779-7A04843D3B54}" srcOrd="12" destOrd="0" presId="urn:microsoft.com/office/officeart/2005/8/layout/chevron2"/>
    <dgm:cxn modelId="{E40269F5-E357-42AF-868E-28FE2A3ED36E}" type="presParOf" srcId="{A226E139-59B4-481E-B779-7A04843D3B54}" destId="{203499EA-A847-4BF6-ABC2-1453F9CF1A58}" srcOrd="0" destOrd="0" presId="urn:microsoft.com/office/officeart/2005/8/layout/chevron2"/>
    <dgm:cxn modelId="{6BD6E255-C9A0-4271-BBCD-0C64B2552B06}" type="presParOf" srcId="{A226E139-59B4-481E-B779-7A04843D3B54}" destId="{34F646D8-02DD-4CF5-8744-0593178FDE1D}" srcOrd="1" destOrd="0" presId="urn:microsoft.com/office/officeart/2005/8/layout/chevron2"/>
    <dgm:cxn modelId="{B93B8A1E-0526-45A4-95A1-7604B03BB919}" type="presParOf" srcId="{B97EB317-2473-4DCD-80E7-50B7A89B2F96}" destId="{D4F36B3A-5542-4937-BCAB-ABAF7FCE40BC}" srcOrd="13" destOrd="0" presId="urn:microsoft.com/office/officeart/2005/8/layout/chevron2"/>
    <dgm:cxn modelId="{6F604192-94A8-4747-AB85-B2755126B633}" type="presParOf" srcId="{B97EB317-2473-4DCD-80E7-50B7A89B2F96}" destId="{F39624E1-6C25-4975-9DAC-53EF4F8AA629}" srcOrd="14" destOrd="0" presId="urn:microsoft.com/office/officeart/2005/8/layout/chevron2"/>
    <dgm:cxn modelId="{83EE4993-66BF-4C43-B826-04D67EA16103}" type="presParOf" srcId="{F39624E1-6C25-4975-9DAC-53EF4F8AA629}" destId="{F9B50929-351E-4AFB-89F9-5C2A31730F56}" srcOrd="0" destOrd="0" presId="urn:microsoft.com/office/officeart/2005/8/layout/chevron2"/>
    <dgm:cxn modelId="{35EC96FA-F642-43E7-85F8-999C61ED9D31}" type="presParOf" srcId="{F39624E1-6C25-4975-9DAC-53EF4F8AA629}" destId="{6688F5FD-0BCB-489E-92B8-A21E58317251}" srcOrd="1" destOrd="0" presId="urn:microsoft.com/office/officeart/2005/8/layout/chevron2"/>
    <dgm:cxn modelId="{03466886-465F-4627-87A5-28EA19FDFAAC}" type="presParOf" srcId="{B97EB317-2473-4DCD-80E7-50B7A89B2F96}" destId="{A37EA66C-98FB-4897-9B1C-7D2966F258A2}" srcOrd="15" destOrd="0" presId="urn:microsoft.com/office/officeart/2005/8/layout/chevron2"/>
    <dgm:cxn modelId="{1CBAF9A7-684A-4A04-80EE-F94122AD31FE}" type="presParOf" srcId="{B97EB317-2473-4DCD-80E7-50B7A89B2F96}" destId="{128D4973-9C45-4426-8250-F5DA9C5E9B6E}" srcOrd="16" destOrd="0" presId="urn:microsoft.com/office/officeart/2005/8/layout/chevron2"/>
    <dgm:cxn modelId="{93A77805-9EB8-4D0E-B1FD-F97344F97B5A}" type="presParOf" srcId="{128D4973-9C45-4426-8250-F5DA9C5E9B6E}" destId="{4C723570-32B9-49D3-A812-FBF1BFDE76B3}" srcOrd="0" destOrd="0" presId="urn:microsoft.com/office/officeart/2005/8/layout/chevron2"/>
    <dgm:cxn modelId="{365D5A3F-C76B-4E85-B76C-16A3969A68AD}" type="presParOf" srcId="{128D4973-9C45-4426-8250-F5DA9C5E9B6E}" destId="{4FBFDDFC-BE50-490F-B5BA-AE7EFEA1AAD8}" srcOrd="1" destOrd="0" presId="urn:microsoft.com/office/officeart/2005/8/layout/chevron2"/>
    <dgm:cxn modelId="{51454F93-6E78-4ECF-A034-6E045AFD7E1A}" type="presParOf" srcId="{B97EB317-2473-4DCD-80E7-50B7A89B2F96}" destId="{35C05584-DC5F-44D7-95BC-08DEC36D0528}" srcOrd="17" destOrd="0" presId="urn:microsoft.com/office/officeart/2005/8/layout/chevron2"/>
    <dgm:cxn modelId="{92123BF4-5003-4313-BB45-D9DF6F439029}" type="presParOf" srcId="{B97EB317-2473-4DCD-80E7-50B7A89B2F96}" destId="{70E0AF18-7A73-4142-9E14-6AD1B32D6A43}" srcOrd="18" destOrd="0" presId="urn:microsoft.com/office/officeart/2005/8/layout/chevron2"/>
    <dgm:cxn modelId="{6ECAAA84-0D92-45AA-9F6D-E5772C1F9B16}" type="presParOf" srcId="{70E0AF18-7A73-4142-9E14-6AD1B32D6A43}" destId="{1F3097A6-4D77-4125-9E5B-227360CE04A8}" srcOrd="0" destOrd="0" presId="urn:microsoft.com/office/officeart/2005/8/layout/chevron2"/>
    <dgm:cxn modelId="{F6F0688D-0984-4E31-BE6B-228A0A3F24AB}" type="presParOf" srcId="{70E0AF18-7A73-4142-9E14-6AD1B32D6A43}" destId="{61C89FD5-92B9-4B32-8565-30BF4E05E3FC}" srcOrd="1" destOrd="0" presId="urn:microsoft.com/office/officeart/2005/8/layout/chevron2"/>
    <dgm:cxn modelId="{54082854-1DF6-4A59-8080-693AB72D1121}" type="presParOf" srcId="{B97EB317-2473-4DCD-80E7-50B7A89B2F96}" destId="{74A3568A-E41B-422B-91E1-BA54EFEC1716}" srcOrd="19" destOrd="0" presId="urn:microsoft.com/office/officeart/2005/8/layout/chevron2"/>
    <dgm:cxn modelId="{A8F4A30D-6411-403E-A54A-11856946CD02}" type="presParOf" srcId="{B97EB317-2473-4DCD-80E7-50B7A89B2F96}" destId="{FAFBAC3D-E452-4619-8BB9-418D75587786}" srcOrd="20" destOrd="0" presId="urn:microsoft.com/office/officeart/2005/8/layout/chevron2"/>
    <dgm:cxn modelId="{B700FECD-673D-473D-AAE5-C1B4902B1FC4}" type="presParOf" srcId="{FAFBAC3D-E452-4619-8BB9-418D75587786}" destId="{9CA3ECAB-B5E9-4BD7-AA51-DF22A3FEF487}" srcOrd="0" destOrd="0" presId="urn:microsoft.com/office/officeart/2005/8/layout/chevron2"/>
    <dgm:cxn modelId="{4021D8EE-89C4-427F-BDCD-3D29E675E9D1}" type="presParOf" srcId="{FAFBAC3D-E452-4619-8BB9-418D75587786}" destId="{2EE97BAE-FCEF-4D53-98D1-FD2B028CB395}" srcOrd="1" destOrd="0" presId="urn:microsoft.com/office/officeart/2005/8/layout/chevron2"/>
    <dgm:cxn modelId="{B4F55C47-8CC6-448A-8ADF-BD508DD4B9BE}" type="presParOf" srcId="{B97EB317-2473-4DCD-80E7-50B7A89B2F96}" destId="{1F1F5755-17D7-4D73-82D6-5336809914DB}" srcOrd="21" destOrd="0" presId="urn:microsoft.com/office/officeart/2005/8/layout/chevron2"/>
    <dgm:cxn modelId="{512C5B73-5E6A-4AF5-A466-E39161FA495C}" type="presParOf" srcId="{B97EB317-2473-4DCD-80E7-50B7A89B2F96}" destId="{0E0D3232-8910-45EF-9C26-DC9C103CD2DA}" srcOrd="22" destOrd="0" presId="urn:microsoft.com/office/officeart/2005/8/layout/chevron2"/>
    <dgm:cxn modelId="{B60563BC-D28F-45D2-8FDB-88D387AD2B8E}" type="presParOf" srcId="{0E0D3232-8910-45EF-9C26-DC9C103CD2DA}" destId="{30789762-EABC-41E5-AA33-8B5B9769812C}" srcOrd="0" destOrd="0" presId="urn:microsoft.com/office/officeart/2005/8/layout/chevron2"/>
    <dgm:cxn modelId="{5129183E-E758-4483-989B-34378C1CF7E0}" type="presParOf" srcId="{0E0D3232-8910-45EF-9C26-DC9C103CD2DA}" destId="{73084FAF-B06F-4A00-A12A-AD78D356C261}" srcOrd="1" destOrd="0" presId="urn:microsoft.com/office/officeart/2005/8/layout/chevron2"/>
    <dgm:cxn modelId="{B1377BC9-505D-448A-97F2-8FDCA044C3A5}" type="presParOf" srcId="{B97EB317-2473-4DCD-80E7-50B7A89B2F96}" destId="{AFF02F35-A579-46C3-BF42-6F4B7AD7D76B}" srcOrd="23" destOrd="0" presId="urn:microsoft.com/office/officeart/2005/8/layout/chevron2"/>
    <dgm:cxn modelId="{7FF05AE6-661A-4BFB-9D51-1B4143B23D5A}" type="presParOf" srcId="{B97EB317-2473-4DCD-80E7-50B7A89B2F96}" destId="{43B592AA-1065-4456-A5BC-71BD55FA1656}" srcOrd="24" destOrd="0" presId="urn:microsoft.com/office/officeart/2005/8/layout/chevron2"/>
    <dgm:cxn modelId="{5070B6BD-BE68-4DE3-914D-2ABDA8F543D2}" type="presParOf" srcId="{43B592AA-1065-4456-A5BC-71BD55FA1656}" destId="{9114D4F4-E70B-4095-85CE-8C001DCDB77D}" srcOrd="0" destOrd="0" presId="urn:microsoft.com/office/officeart/2005/8/layout/chevron2"/>
    <dgm:cxn modelId="{C788897C-5EE4-4469-8A51-80C1714E3B7D}" type="presParOf" srcId="{43B592AA-1065-4456-A5BC-71BD55FA1656}" destId="{A438D478-0F54-46B2-98ED-9F640661A07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645315-B1E7-49E7-950B-249432AAD7F1}" type="doc">
      <dgm:prSet loTypeId="urn:microsoft.com/office/officeart/2005/8/layout/gear1" loCatId="relationship" qsTypeId="urn:microsoft.com/office/officeart/2005/8/quickstyle/simple1" qsCatId="simple" csTypeId="urn:microsoft.com/office/officeart/2005/8/colors/accent1_2" csCatId="accent1" phldr="1"/>
      <dgm:spPr/>
    </dgm:pt>
    <dgm:pt modelId="{0F46211B-DC2B-4D38-AD06-D7B1C3665B7C}">
      <dgm:prSet phldrT="[Text]"/>
      <dgm:spPr/>
      <dgm:t>
        <a:bodyPr/>
        <a:lstStyle/>
        <a:p>
          <a:r>
            <a:rPr lang="en-US" dirty="0" smtClean="0"/>
            <a:t>Text Mining</a:t>
          </a:r>
          <a:endParaRPr lang="en-US" dirty="0"/>
        </a:p>
      </dgm:t>
    </dgm:pt>
    <dgm:pt modelId="{2BCD39F3-7BCD-45FF-9B0E-42C5359BEE01}" type="parTrans" cxnId="{9D1601A1-5D32-4FF4-923F-7B06732FF6E8}">
      <dgm:prSet/>
      <dgm:spPr/>
      <dgm:t>
        <a:bodyPr/>
        <a:lstStyle/>
        <a:p>
          <a:endParaRPr lang="en-US"/>
        </a:p>
      </dgm:t>
    </dgm:pt>
    <dgm:pt modelId="{352B6024-2B53-4718-A3B6-FA3DE0E43BC0}" type="sibTrans" cxnId="{9D1601A1-5D32-4FF4-923F-7B06732FF6E8}">
      <dgm:prSet/>
      <dgm:spPr/>
      <dgm:t>
        <a:bodyPr/>
        <a:lstStyle/>
        <a:p>
          <a:endParaRPr lang="en-US" dirty="0"/>
        </a:p>
      </dgm:t>
    </dgm:pt>
    <dgm:pt modelId="{7664D1FF-5C8E-4D56-A43D-F698A92803EB}">
      <dgm:prSet phldrT="[Text]"/>
      <dgm:spPr/>
      <dgm:t>
        <a:bodyPr/>
        <a:lstStyle/>
        <a:p>
          <a:r>
            <a:rPr lang="en-US" dirty="0" smtClean="0"/>
            <a:t>Search &amp;Retrieval</a:t>
          </a:r>
          <a:endParaRPr lang="en-US" dirty="0"/>
        </a:p>
      </dgm:t>
    </dgm:pt>
    <dgm:pt modelId="{13703337-4311-49C2-B11D-4F9263409A02}" type="parTrans" cxnId="{E535FAF0-0F9A-4F67-851E-175F9E923BB5}">
      <dgm:prSet/>
      <dgm:spPr/>
      <dgm:t>
        <a:bodyPr/>
        <a:lstStyle/>
        <a:p>
          <a:endParaRPr lang="en-US"/>
        </a:p>
      </dgm:t>
    </dgm:pt>
    <dgm:pt modelId="{93D9EAE9-2D44-4B1E-AEA6-F8124860299B}" type="sibTrans" cxnId="{E535FAF0-0F9A-4F67-851E-175F9E923BB5}">
      <dgm:prSet/>
      <dgm:spPr/>
      <dgm:t>
        <a:bodyPr/>
        <a:lstStyle/>
        <a:p>
          <a:endParaRPr lang="en-US" dirty="0"/>
        </a:p>
      </dgm:t>
    </dgm:pt>
    <dgm:pt modelId="{768EFCCF-232F-4CCE-9E22-FB1D9800A564}">
      <dgm:prSet phldrT="[Text]"/>
      <dgm:spPr/>
      <dgm:t>
        <a:bodyPr/>
        <a:lstStyle/>
        <a:p>
          <a:r>
            <a:rPr lang="en-US" dirty="0" smtClean="0"/>
            <a:t>Parsing</a:t>
          </a:r>
          <a:endParaRPr lang="en-US" dirty="0"/>
        </a:p>
      </dgm:t>
    </dgm:pt>
    <dgm:pt modelId="{B35B6E7A-0C0D-4013-9944-96AB99401E6A}" type="parTrans" cxnId="{B31FED6E-D68E-4063-A8F2-51EF9C561E31}">
      <dgm:prSet/>
      <dgm:spPr/>
      <dgm:t>
        <a:bodyPr/>
        <a:lstStyle/>
        <a:p>
          <a:endParaRPr lang="en-US"/>
        </a:p>
      </dgm:t>
    </dgm:pt>
    <dgm:pt modelId="{FEC8578A-A13B-487F-8E6D-1BF6C1543667}" type="sibTrans" cxnId="{B31FED6E-D68E-4063-A8F2-51EF9C561E31}">
      <dgm:prSet/>
      <dgm:spPr/>
      <dgm:t>
        <a:bodyPr/>
        <a:lstStyle/>
        <a:p>
          <a:endParaRPr lang="en-US" dirty="0"/>
        </a:p>
      </dgm:t>
    </dgm:pt>
    <dgm:pt modelId="{F2640FC2-AB19-4733-B194-8CA906DE81A5}" type="pres">
      <dgm:prSet presAssocID="{B6645315-B1E7-49E7-950B-249432AAD7F1}" presName="composite" presStyleCnt="0">
        <dgm:presLayoutVars>
          <dgm:chMax val="3"/>
          <dgm:animLvl val="lvl"/>
          <dgm:resizeHandles val="exact"/>
        </dgm:presLayoutVars>
      </dgm:prSet>
      <dgm:spPr/>
    </dgm:pt>
    <dgm:pt modelId="{42F77E0A-880B-41F5-83EE-B99370FD2F63}" type="pres">
      <dgm:prSet presAssocID="{0F46211B-DC2B-4D38-AD06-D7B1C3665B7C}" presName="gear1" presStyleLbl="node1" presStyleIdx="0" presStyleCnt="3" custLinFactNeighborX="-4377">
        <dgm:presLayoutVars>
          <dgm:chMax val="1"/>
          <dgm:bulletEnabled val="1"/>
        </dgm:presLayoutVars>
      </dgm:prSet>
      <dgm:spPr/>
      <dgm:t>
        <a:bodyPr/>
        <a:lstStyle/>
        <a:p>
          <a:endParaRPr lang="en-US"/>
        </a:p>
      </dgm:t>
    </dgm:pt>
    <dgm:pt modelId="{A507C572-9275-4531-B073-D55162E11CE5}" type="pres">
      <dgm:prSet presAssocID="{0F46211B-DC2B-4D38-AD06-D7B1C3665B7C}" presName="gear1srcNode" presStyleLbl="node1" presStyleIdx="0" presStyleCnt="3"/>
      <dgm:spPr/>
      <dgm:t>
        <a:bodyPr/>
        <a:lstStyle/>
        <a:p>
          <a:endParaRPr lang="en-US"/>
        </a:p>
      </dgm:t>
    </dgm:pt>
    <dgm:pt modelId="{9B0DA24E-18AE-473F-9526-002A811002F7}" type="pres">
      <dgm:prSet presAssocID="{0F46211B-DC2B-4D38-AD06-D7B1C3665B7C}" presName="gear1dstNode" presStyleLbl="node1" presStyleIdx="0" presStyleCnt="3"/>
      <dgm:spPr/>
      <dgm:t>
        <a:bodyPr/>
        <a:lstStyle/>
        <a:p>
          <a:endParaRPr lang="en-US"/>
        </a:p>
      </dgm:t>
    </dgm:pt>
    <dgm:pt modelId="{64227987-D162-437F-A37A-2E14B0BA5119}" type="pres">
      <dgm:prSet presAssocID="{7664D1FF-5C8E-4D56-A43D-F698A92803EB}" presName="gear2" presStyleLbl="node1" presStyleIdx="1" presStyleCnt="3" custLinFactNeighborX="-6112" custLinFactNeighborY="3333">
        <dgm:presLayoutVars>
          <dgm:chMax val="1"/>
          <dgm:bulletEnabled val="1"/>
        </dgm:presLayoutVars>
      </dgm:prSet>
      <dgm:spPr/>
      <dgm:t>
        <a:bodyPr/>
        <a:lstStyle/>
        <a:p>
          <a:endParaRPr lang="en-US"/>
        </a:p>
      </dgm:t>
    </dgm:pt>
    <dgm:pt modelId="{C44AACF7-5834-438F-B3D8-90AFB24CD0D7}" type="pres">
      <dgm:prSet presAssocID="{7664D1FF-5C8E-4D56-A43D-F698A92803EB}" presName="gear2srcNode" presStyleLbl="node1" presStyleIdx="1" presStyleCnt="3"/>
      <dgm:spPr/>
      <dgm:t>
        <a:bodyPr/>
        <a:lstStyle/>
        <a:p>
          <a:endParaRPr lang="en-US"/>
        </a:p>
      </dgm:t>
    </dgm:pt>
    <dgm:pt modelId="{0108D664-E744-4E80-ADA3-9B3CE3A3CCBE}" type="pres">
      <dgm:prSet presAssocID="{7664D1FF-5C8E-4D56-A43D-F698A92803EB}" presName="gear2dstNode" presStyleLbl="node1" presStyleIdx="1" presStyleCnt="3"/>
      <dgm:spPr/>
      <dgm:t>
        <a:bodyPr/>
        <a:lstStyle/>
        <a:p>
          <a:endParaRPr lang="en-US"/>
        </a:p>
      </dgm:t>
    </dgm:pt>
    <dgm:pt modelId="{0FCCE4B9-30D1-49CD-AA6B-24C252153831}" type="pres">
      <dgm:prSet presAssocID="{768EFCCF-232F-4CCE-9E22-FB1D9800A564}" presName="gear3" presStyleLbl="node1" presStyleIdx="2" presStyleCnt="3" custLinFactNeighborX="-6713" custLinFactNeighborY="0"/>
      <dgm:spPr/>
      <dgm:t>
        <a:bodyPr/>
        <a:lstStyle/>
        <a:p>
          <a:endParaRPr lang="en-US"/>
        </a:p>
      </dgm:t>
    </dgm:pt>
    <dgm:pt modelId="{4D341635-C49D-4D1E-88A9-5892040FCB78}" type="pres">
      <dgm:prSet presAssocID="{768EFCCF-232F-4CCE-9E22-FB1D9800A564}" presName="gear3tx" presStyleLbl="node1" presStyleIdx="2" presStyleCnt="3">
        <dgm:presLayoutVars>
          <dgm:chMax val="1"/>
          <dgm:bulletEnabled val="1"/>
        </dgm:presLayoutVars>
      </dgm:prSet>
      <dgm:spPr/>
      <dgm:t>
        <a:bodyPr/>
        <a:lstStyle/>
        <a:p>
          <a:endParaRPr lang="en-US"/>
        </a:p>
      </dgm:t>
    </dgm:pt>
    <dgm:pt modelId="{1F31FEA7-4A4D-444F-9227-35AE7BD81301}" type="pres">
      <dgm:prSet presAssocID="{768EFCCF-232F-4CCE-9E22-FB1D9800A564}" presName="gear3srcNode" presStyleLbl="node1" presStyleIdx="2" presStyleCnt="3"/>
      <dgm:spPr/>
      <dgm:t>
        <a:bodyPr/>
        <a:lstStyle/>
        <a:p>
          <a:endParaRPr lang="en-US"/>
        </a:p>
      </dgm:t>
    </dgm:pt>
    <dgm:pt modelId="{EB4D8BD8-66CB-4924-8389-FDEC7AA3DB26}" type="pres">
      <dgm:prSet presAssocID="{768EFCCF-232F-4CCE-9E22-FB1D9800A564}" presName="gear3dstNode" presStyleLbl="node1" presStyleIdx="2" presStyleCnt="3"/>
      <dgm:spPr/>
      <dgm:t>
        <a:bodyPr/>
        <a:lstStyle/>
        <a:p>
          <a:endParaRPr lang="en-US"/>
        </a:p>
      </dgm:t>
    </dgm:pt>
    <dgm:pt modelId="{7F8D3425-08DC-46B6-B080-07D2D6EA702A}" type="pres">
      <dgm:prSet presAssocID="{352B6024-2B53-4718-A3B6-FA3DE0E43BC0}" presName="connector1" presStyleLbl="sibTrans2D1" presStyleIdx="0" presStyleCnt="3"/>
      <dgm:spPr/>
      <dgm:t>
        <a:bodyPr/>
        <a:lstStyle/>
        <a:p>
          <a:endParaRPr lang="en-US"/>
        </a:p>
      </dgm:t>
    </dgm:pt>
    <dgm:pt modelId="{996EADFA-FD2F-4FD0-8EE6-65A2C90222A9}" type="pres">
      <dgm:prSet presAssocID="{93D9EAE9-2D44-4B1E-AEA6-F8124860299B}" presName="connector2" presStyleLbl="sibTrans2D1" presStyleIdx="1" presStyleCnt="3"/>
      <dgm:spPr/>
      <dgm:t>
        <a:bodyPr/>
        <a:lstStyle/>
        <a:p>
          <a:endParaRPr lang="en-US"/>
        </a:p>
      </dgm:t>
    </dgm:pt>
    <dgm:pt modelId="{8E267C50-A228-41AF-8B8D-9836CCE1B570}" type="pres">
      <dgm:prSet presAssocID="{FEC8578A-A13B-487F-8E6D-1BF6C1543667}" presName="connector3" presStyleLbl="sibTrans2D1" presStyleIdx="2" presStyleCnt="3"/>
      <dgm:spPr/>
      <dgm:t>
        <a:bodyPr/>
        <a:lstStyle/>
        <a:p>
          <a:endParaRPr lang="en-US"/>
        </a:p>
      </dgm:t>
    </dgm:pt>
  </dgm:ptLst>
  <dgm:cxnLst>
    <dgm:cxn modelId="{31DB6BF6-DA5E-47BB-8C70-E54DD88019F4}" type="presOf" srcId="{0F46211B-DC2B-4D38-AD06-D7B1C3665B7C}" destId="{9B0DA24E-18AE-473F-9526-002A811002F7}" srcOrd="2" destOrd="0" presId="urn:microsoft.com/office/officeart/2005/8/layout/gear1"/>
    <dgm:cxn modelId="{B27113EE-D4D8-460C-ABA6-F445BEA0B794}" type="presOf" srcId="{768EFCCF-232F-4CCE-9E22-FB1D9800A564}" destId="{4D341635-C49D-4D1E-88A9-5892040FCB78}" srcOrd="1" destOrd="0" presId="urn:microsoft.com/office/officeart/2005/8/layout/gear1"/>
    <dgm:cxn modelId="{B31FED6E-D68E-4063-A8F2-51EF9C561E31}" srcId="{B6645315-B1E7-49E7-950B-249432AAD7F1}" destId="{768EFCCF-232F-4CCE-9E22-FB1D9800A564}" srcOrd="2" destOrd="0" parTransId="{B35B6E7A-0C0D-4013-9944-96AB99401E6A}" sibTransId="{FEC8578A-A13B-487F-8E6D-1BF6C1543667}"/>
    <dgm:cxn modelId="{CEBAA755-C78E-451A-997E-8028FB6C26A3}" type="presOf" srcId="{B6645315-B1E7-49E7-950B-249432AAD7F1}" destId="{F2640FC2-AB19-4733-B194-8CA906DE81A5}" srcOrd="0" destOrd="0" presId="urn:microsoft.com/office/officeart/2005/8/layout/gear1"/>
    <dgm:cxn modelId="{1DBB9F6F-C1AD-4374-8CC1-5723A6165D59}" type="presOf" srcId="{768EFCCF-232F-4CCE-9E22-FB1D9800A564}" destId="{0FCCE4B9-30D1-49CD-AA6B-24C252153831}" srcOrd="0" destOrd="0" presId="urn:microsoft.com/office/officeart/2005/8/layout/gear1"/>
    <dgm:cxn modelId="{C6BE20A6-7FBA-4FE6-BC44-EE3B81809644}" type="presOf" srcId="{7664D1FF-5C8E-4D56-A43D-F698A92803EB}" destId="{C44AACF7-5834-438F-B3D8-90AFB24CD0D7}" srcOrd="1" destOrd="0" presId="urn:microsoft.com/office/officeart/2005/8/layout/gear1"/>
    <dgm:cxn modelId="{E535FAF0-0F9A-4F67-851E-175F9E923BB5}" srcId="{B6645315-B1E7-49E7-950B-249432AAD7F1}" destId="{7664D1FF-5C8E-4D56-A43D-F698A92803EB}" srcOrd="1" destOrd="0" parTransId="{13703337-4311-49C2-B11D-4F9263409A02}" sibTransId="{93D9EAE9-2D44-4B1E-AEA6-F8124860299B}"/>
    <dgm:cxn modelId="{8AEAF06A-F33D-4925-8C0C-F60353FAEB87}" type="presOf" srcId="{93D9EAE9-2D44-4B1E-AEA6-F8124860299B}" destId="{996EADFA-FD2F-4FD0-8EE6-65A2C90222A9}" srcOrd="0" destOrd="0" presId="urn:microsoft.com/office/officeart/2005/8/layout/gear1"/>
    <dgm:cxn modelId="{E88432F3-9044-4CF9-AB6A-C29E1A49CAD0}" type="presOf" srcId="{0F46211B-DC2B-4D38-AD06-D7B1C3665B7C}" destId="{42F77E0A-880B-41F5-83EE-B99370FD2F63}" srcOrd="0" destOrd="0" presId="urn:microsoft.com/office/officeart/2005/8/layout/gear1"/>
    <dgm:cxn modelId="{9D1601A1-5D32-4FF4-923F-7B06732FF6E8}" srcId="{B6645315-B1E7-49E7-950B-249432AAD7F1}" destId="{0F46211B-DC2B-4D38-AD06-D7B1C3665B7C}" srcOrd="0" destOrd="0" parTransId="{2BCD39F3-7BCD-45FF-9B0E-42C5359BEE01}" sibTransId="{352B6024-2B53-4718-A3B6-FA3DE0E43BC0}"/>
    <dgm:cxn modelId="{1B5517CD-A041-4F40-9F19-A76E1F391BBC}" type="presOf" srcId="{768EFCCF-232F-4CCE-9E22-FB1D9800A564}" destId="{1F31FEA7-4A4D-444F-9227-35AE7BD81301}" srcOrd="2" destOrd="0" presId="urn:microsoft.com/office/officeart/2005/8/layout/gear1"/>
    <dgm:cxn modelId="{EB794EF8-0CFF-4F16-B039-DA2240E3617E}" type="presOf" srcId="{768EFCCF-232F-4CCE-9E22-FB1D9800A564}" destId="{EB4D8BD8-66CB-4924-8389-FDEC7AA3DB26}" srcOrd="3" destOrd="0" presId="urn:microsoft.com/office/officeart/2005/8/layout/gear1"/>
    <dgm:cxn modelId="{921A3DBA-C0F7-4FAB-B0F6-4650456B7086}" type="presOf" srcId="{0F46211B-DC2B-4D38-AD06-D7B1C3665B7C}" destId="{A507C572-9275-4531-B073-D55162E11CE5}" srcOrd="1" destOrd="0" presId="urn:microsoft.com/office/officeart/2005/8/layout/gear1"/>
    <dgm:cxn modelId="{851DD2F3-615B-4F7C-BF39-ADA3D0EE92F7}" type="presOf" srcId="{7664D1FF-5C8E-4D56-A43D-F698A92803EB}" destId="{0108D664-E744-4E80-ADA3-9B3CE3A3CCBE}" srcOrd="2" destOrd="0" presId="urn:microsoft.com/office/officeart/2005/8/layout/gear1"/>
    <dgm:cxn modelId="{AC481F1C-C5C6-463B-854E-1687BA810B09}" type="presOf" srcId="{352B6024-2B53-4718-A3B6-FA3DE0E43BC0}" destId="{7F8D3425-08DC-46B6-B080-07D2D6EA702A}" srcOrd="0" destOrd="0" presId="urn:microsoft.com/office/officeart/2005/8/layout/gear1"/>
    <dgm:cxn modelId="{5BDBE1D4-9C82-4F65-9BD2-6CB1C311DAD6}" type="presOf" srcId="{7664D1FF-5C8E-4D56-A43D-F698A92803EB}" destId="{64227987-D162-437F-A37A-2E14B0BA5119}" srcOrd="0" destOrd="0" presId="urn:microsoft.com/office/officeart/2005/8/layout/gear1"/>
    <dgm:cxn modelId="{E6BFED00-B107-40FB-A4FD-8AB507B491D2}" type="presOf" srcId="{FEC8578A-A13B-487F-8E6D-1BF6C1543667}" destId="{8E267C50-A228-41AF-8B8D-9836CCE1B570}" srcOrd="0" destOrd="0" presId="urn:microsoft.com/office/officeart/2005/8/layout/gear1"/>
    <dgm:cxn modelId="{C3B4635E-5912-4A6E-BDE3-6E0B621A9ADD}" type="presParOf" srcId="{F2640FC2-AB19-4733-B194-8CA906DE81A5}" destId="{42F77E0A-880B-41F5-83EE-B99370FD2F63}" srcOrd="0" destOrd="0" presId="urn:microsoft.com/office/officeart/2005/8/layout/gear1"/>
    <dgm:cxn modelId="{3597CEAB-B2AC-4C28-9E16-B49AA55E1E5F}" type="presParOf" srcId="{F2640FC2-AB19-4733-B194-8CA906DE81A5}" destId="{A507C572-9275-4531-B073-D55162E11CE5}" srcOrd="1" destOrd="0" presId="urn:microsoft.com/office/officeart/2005/8/layout/gear1"/>
    <dgm:cxn modelId="{27965CFE-3551-44C8-A229-03112B2F9BAF}" type="presParOf" srcId="{F2640FC2-AB19-4733-B194-8CA906DE81A5}" destId="{9B0DA24E-18AE-473F-9526-002A811002F7}" srcOrd="2" destOrd="0" presId="urn:microsoft.com/office/officeart/2005/8/layout/gear1"/>
    <dgm:cxn modelId="{8AE3A0FB-6B32-4DFE-8936-C09172C95382}" type="presParOf" srcId="{F2640FC2-AB19-4733-B194-8CA906DE81A5}" destId="{64227987-D162-437F-A37A-2E14B0BA5119}" srcOrd="3" destOrd="0" presId="urn:microsoft.com/office/officeart/2005/8/layout/gear1"/>
    <dgm:cxn modelId="{0794DD57-9E7A-4BC2-94B3-84045F0F607F}" type="presParOf" srcId="{F2640FC2-AB19-4733-B194-8CA906DE81A5}" destId="{C44AACF7-5834-438F-B3D8-90AFB24CD0D7}" srcOrd="4" destOrd="0" presId="urn:microsoft.com/office/officeart/2005/8/layout/gear1"/>
    <dgm:cxn modelId="{9EB7486D-9B8D-4BB6-BD6A-F5C16C8A8334}" type="presParOf" srcId="{F2640FC2-AB19-4733-B194-8CA906DE81A5}" destId="{0108D664-E744-4E80-ADA3-9B3CE3A3CCBE}" srcOrd="5" destOrd="0" presId="urn:microsoft.com/office/officeart/2005/8/layout/gear1"/>
    <dgm:cxn modelId="{AA595375-D22A-4802-920D-B78E4C61177F}" type="presParOf" srcId="{F2640FC2-AB19-4733-B194-8CA906DE81A5}" destId="{0FCCE4B9-30D1-49CD-AA6B-24C252153831}" srcOrd="6" destOrd="0" presId="urn:microsoft.com/office/officeart/2005/8/layout/gear1"/>
    <dgm:cxn modelId="{DDDC4935-BF51-4B6E-A6B7-686F7456DFEE}" type="presParOf" srcId="{F2640FC2-AB19-4733-B194-8CA906DE81A5}" destId="{4D341635-C49D-4D1E-88A9-5892040FCB78}" srcOrd="7" destOrd="0" presId="urn:microsoft.com/office/officeart/2005/8/layout/gear1"/>
    <dgm:cxn modelId="{3F8509F1-B4AB-4F5E-B3E8-0620F713B422}" type="presParOf" srcId="{F2640FC2-AB19-4733-B194-8CA906DE81A5}" destId="{1F31FEA7-4A4D-444F-9227-35AE7BD81301}" srcOrd="8" destOrd="0" presId="urn:microsoft.com/office/officeart/2005/8/layout/gear1"/>
    <dgm:cxn modelId="{9129DC11-F475-4C82-B078-4A64A17D2E28}" type="presParOf" srcId="{F2640FC2-AB19-4733-B194-8CA906DE81A5}" destId="{EB4D8BD8-66CB-4924-8389-FDEC7AA3DB26}" srcOrd="9" destOrd="0" presId="urn:microsoft.com/office/officeart/2005/8/layout/gear1"/>
    <dgm:cxn modelId="{1999BB16-69DE-4BDE-AD89-11B0B37D6CFD}" type="presParOf" srcId="{F2640FC2-AB19-4733-B194-8CA906DE81A5}" destId="{7F8D3425-08DC-46B6-B080-07D2D6EA702A}" srcOrd="10" destOrd="0" presId="urn:microsoft.com/office/officeart/2005/8/layout/gear1"/>
    <dgm:cxn modelId="{446B6512-1D42-4A4F-94CE-483DB532F434}" type="presParOf" srcId="{F2640FC2-AB19-4733-B194-8CA906DE81A5}" destId="{996EADFA-FD2F-4FD0-8EE6-65A2C90222A9}" srcOrd="11" destOrd="0" presId="urn:microsoft.com/office/officeart/2005/8/layout/gear1"/>
    <dgm:cxn modelId="{BAF1B7B1-A350-4196-BEC3-6DD89B72E843}" type="presParOf" srcId="{F2640FC2-AB19-4733-B194-8CA906DE81A5}" destId="{8E267C50-A228-41AF-8B8D-9836CCE1B57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F16C6-4EA1-4A31-B183-7E7D97642127}">
      <dsp:nvSpPr>
        <dsp:cNvPr id="0" name=""/>
        <dsp:cNvSpPr/>
      </dsp:nvSpPr>
      <dsp:spPr>
        <a:xfrm rot="5400000">
          <a:off x="-75805" y="80001"/>
          <a:ext cx="505372" cy="3537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1</a:t>
          </a:r>
        </a:p>
      </dsp:txBody>
      <dsp:txXfrm rot="-5400000">
        <a:off x="1" y="181075"/>
        <a:ext cx="353760" cy="151612"/>
      </dsp:txXfrm>
    </dsp:sp>
    <dsp:sp modelId="{002F61A5-0D3C-4FBA-A6B9-58EA76B9D6BE}">
      <dsp:nvSpPr>
        <dsp:cNvPr id="0" name=""/>
        <dsp:cNvSpPr/>
      </dsp:nvSpPr>
      <dsp:spPr>
        <a:xfrm rot="5400000">
          <a:off x="2755747" y="-2397791"/>
          <a:ext cx="328665" cy="5132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Set the Working Directory</a:t>
          </a:r>
        </a:p>
      </dsp:txBody>
      <dsp:txXfrm rot="-5400000">
        <a:off x="353760" y="20240"/>
        <a:ext cx="5116595" cy="296577"/>
      </dsp:txXfrm>
    </dsp:sp>
    <dsp:sp modelId="{20C327AA-6EAB-40F8-B5A9-3824D8F3C0F2}">
      <dsp:nvSpPr>
        <dsp:cNvPr id="0" name=""/>
        <dsp:cNvSpPr/>
      </dsp:nvSpPr>
      <dsp:spPr>
        <a:xfrm rot="5400000">
          <a:off x="-75805" y="531545"/>
          <a:ext cx="505372" cy="3537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2</a:t>
          </a:r>
        </a:p>
      </dsp:txBody>
      <dsp:txXfrm rot="-5400000">
        <a:off x="1" y="632619"/>
        <a:ext cx="353760" cy="151612"/>
      </dsp:txXfrm>
    </dsp:sp>
    <dsp:sp modelId="{A447DAC0-ECA3-4ED8-9058-1CF6DC3045AE}">
      <dsp:nvSpPr>
        <dsp:cNvPr id="0" name=""/>
        <dsp:cNvSpPr/>
      </dsp:nvSpPr>
      <dsp:spPr>
        <a:xfrm rot="5400000">
          <a:off x="2755834" y="-1946333"/>
          <a:ext cx="328492" cy="5132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Establish the ODBC Connection</a:t>
          </a:r>
        </a:p>
      </dsp:txBody>
      <dsp:txXfrm rot="-5400000">
        <a:off x="353761" y="471776"/>
        <a:ext cx="5116603" cy="296420"/>
      </dsp:txXfrm>
    </dsp:sp>
    <dsp:sp modelId="{B8A83EC6-6956-48D4-B93C-EDC133FD6A25}">
      <dsp:nvSpPr>
        <dsp:cNvPr id="0" name=""/>
        <dsp:cNvSpPr/>
      </dsp:nvSpPr>
      <dsp:spPr>
        <a:xfrm rot="5400000">
          <a:off x="-75805" y="983088"/>
          <a:ext cx="505372" cy="3537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3</a:t>
          </a:r>
        </a:p>
      </dsp:txBody>
      <dsp:txXfrm rot="-5400000">
        <a:off x="1" y="1084162"/>
        <a:ext cx="353760" cy="151612"/>
      </dsp:txXfrm>
    </dsp:sp>
    <dsp:sp modelId="{C487576C-5FEB-4BD4-9DF4-2EC2EA267C68}">
      <dsp:nvSpPr>
        <dsp:cNvPr id="0" name=""/>
        <dsp:cNvSpPr/>
      </dsp:nvSpPr>
      <dsp:spPr>
        <a:xfrm rot="5400000">
          <a:off x="2755834" y="-1494790"/>
          <a:ext cx="328492" cy="5132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Open Connections to ODBC Database</a:t>
          </a:r>
        </a:p>
      </dsp:txBody>
      <dsp:txXfrm rot="-5400000">
        <a:off x="353761" y="923319"/>
        <a:ext cx="5116603" cy="296420"/>
      </dsp:txXfrm>
    </dsp:sp>
    <dsp:sp modelId="{323CD1DC-49A9-4E41-969E-6D2F12598F5F}">
      <dsp:nvSpPr>
        <dsp:cNvPr id="0" name=""/>
        <dsp:cNvSpPr/>
      </dsp:nvSpPr>
      <dsp:spPr>
        <a:xfrm rot="5400000">
          <a:off x="-75805" y="1434632"/>
          <a:ext cx="505372" cy="3537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4</a:t>
          </a:r>
        </a:p>
      </dsp:txBody>
      <dsp:txXfrm rot="-5400000">
        <a:off x="1" y="1535706"/>
        <a:ext cx="353760" cy="151612"/>
      </dsp:txXfrm>
    </dsp:sp>
    <dsp:sp modelId="{CE6172C3-16D9-4D37-A950-121178F1AC2A}">
      <dsp:nvSpPr>
        <dsp:cNvPr id="0" name=""/>
        <dsp:cNvSpPr/>
      </dsp:nvSpPr>
      <dsp:spPr>
        <a:xfrm rot="5400000">
          <a:off x="2755834" y="-1043246"/>
          <a:ext cx="328492" cy="5132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Get Data from the Database</a:t>
          </a:r>
        </a:p>
      </dsp:txBody>
      <dsp:txXfrm rot="-5400000">
        <a:off x="353761" y="1374863"/>
        <a:ext cx="5116603" cy="296420"/>
      </dsp:txXfrm>
    </dsp:sp>
    <dsp:sp modelId="{D2A0677C-B1FF-4D0E-BAB0-4D937AC4C8AD}">
      <dsp:nvSpPr>
        <dsp:cNvPr id="0" name=""/>
        <dsp:cNvSpPr/>
      </dsp:nvSpPr>
      <dsp:spPr>
        <a:xfrm rot="5400000">
          <a:off x="-75805" y="1886175"/>
          <a:ext cx="505372" cy="3537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5</a:t>
          </a:r>
        </a:p>
      </dsp:txBody>
      <dsp:txXfrm rot="-5400000">
        <a:off x="1" y="1987249"/>
        <a:ext cx="353760" cy="151612"/>
      </dsp:txXfrm>
    </dsp:sp>
    <dsp:sp modelId="{C09BE247-24E6-41F8-BD35-94927E3EFEF0}">
      <dsp:nvSpPr>
        <dsp:cNvPr id="0" name=""/>
        <dsp:cNvSpPr/>
      </dsp:nvSpPr>
      <dsp:spPr>
        <a:xfrm rot="5400000">
          <a:off x="2755834" y="-591703"/>
          <a:ext cx="328492" cy="5132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Read in the Data for Modeling</a:t>
          </a:r>
        </a:p>
      </dsp:txBody>
      <dsp:txXfrm rot="-5400000">
        <a:off x="353761" y="1826406"/>
        <a:ext cx="5116603" cy="296420"/>
      </dsp:txXfrm>
    </dsp:sp>
    <dsp:sp modelId="{29B157DD-5ABF-44C7-84DB-D063ACF93A43}">
      <dsp:nvSpPr>
        <dsp:cNvPr id="0" name=""/>
        <dsp:cNvSpPr/>
      </dsp:nvSpPr>
      <dsp:spPr>
        <a:xfrm rot="5400000">
          <a:off x="-75805" y="2337719"/>
          <a:ext cx="505372" cy="3537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6</a:t>
          </a:r>
        </a:p>
      </dsp:txBody>
      <dsp:txXfrm rot="-5400000">
        <a:off x="1" y="2438793"/>
        <a:ext cx="353760" cy="151612"/>
      </dsp:txXfrm>
    </dsp:sp>
    <dsp:sp modelId="{DB8F81B5-3AEA-4610-A22F-E987B36CB035}">
      <dsp:nvSpPr>
        <dsp:cNvPr id="0" name=""/>
        <dsp:cNvSpPr/>
      </dsp:nvSpPr>
      <dsp:spPr>
        <a:xfrm rot="5400000">
          <a:off x="2755834" y="-140159"/>
          <a:ext cx="328492" cy="5132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Execute the Model</a:t>
          </a:r>
        </a:p>
      </dsp:txBody>
      <dsp:txXfrm rot="-5400000">
        <a:off x="353761" y="2277950"/>
        <a:ext cx="5116603" cy="296420"/>
      </dsp:txXfrm>
    </dsp:sp>
    <dsp:sp modelId="{203499EA-A847-4BF6-ABC2-1453F9CF1A58}">
      <dsp:nvSpPr>
        <dsp:cNvPr id="0" name=""/>
        <dsp:cNvSpPr/>
      </dsp:nvSpPr>
      <dsp:spPr>
        <a:xfrm rot="5400000">
          <a:off x="-75805" y="2789263"/>
          <a:ext cx="505372" cy="3537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7</a:t>
          </a:r>
        </a:p>
      </dsp:txBody>
      <dsp:txXfrm rot="-5400000">
        <a:off x="1" y="2890337"/>
        <a:ext cx="353760" cy="151612"/>
      </dsp:txXfrm>
    </dsp:sp>
    <dsp:sp modelId="{34F646D8-02DD-4CF5-8744-0593178FDE1D}">
      <dsp:nvSpPr>
        <dsp:cNvPr id="0" name=""/>
        <dsp:cNvSpPr/>
      </dsp:nvSpPr>
      <dsp:spPr>
        <a:xfrm rot="5400000">
          <a:off x="2755834" y="311383"/>
          <a:ext cx="328492" cy="5132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Review the Output</a:t>
          </a:r>
        </a:p>
      </dsp:txBody>
      <dsp:txXfrm rot="-5400000">
        <a:off x="353761" y="2729492"/>
        <a:ext cx="5116603" cy="296420"/>
      </dsp:txXfrm>
    </dsp:sp>
    <dsp:sp modelId="{F9B50929-351E-4AFB-89F9-5C2A31730F56}">
      <dsp:nvSpPr>
        <dsp:cNvPr id="0" name=""/>
        <dsp:cNvSpPr/>
      </dsp:nvSpPr>
      <dsp:spPr>
        <a:xfrm rot="5400000">
          <a:off x="-75805" y="3240806"/>
          <a:ext cx="505372" cy="3537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8</a:t>
          </a:r>
        </a:p>
      </dsp:txBody>
      <dsp:txXfrm rot="-5400000">
        <a:off x="1" y="3341880"/>
        <a:ext cx="353760" cy="151612"/>
      </dsp:txXfrm>
    </dsp:sp>
    <dsp:sp modelId="{6688F5FD-0BCB-489E-92B8-A21E58317251}">
      <dsp:nvSpPr>
        <dsp:cNvPr id="0" name=""/>
        <dsp:cNvSpPr/>
      </dsp:nvSpPr>
      <dsp:spPr>
        <a:xfrm rot="5400000">
          <a:off x="2755834" y="762927"/>
          <a:ext cx="328492" cy="5132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Plot the Results</a:t>
          </a:r>
        </a:p>
      </dsp:txBody>
      <dsp:txXfrm rot="-5400000">
        <a:off x="353761" y="3181036"/>
        <a:ext cx="5116603" cy="296420"/>
      </dsp:txXfrm>
    </dsp:sp>
    <dsp:sp modelId="{4C723570-32B9-49D3-A812-FBF1BFDE76B3}">
      <dsp:nvSpPr>
        <dsp:cNvPr id="0" name=""/>
        <dsp:cNvSpPr/>
      </dsp:nvSpPr>
      <dsp:spPr>
        <a:xfrm rot="5400000">
          <a:off x="-75805" y="3692350"/>
          <a:ext cx="505372" cy="3537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9</a:t>
          </a:r>
        </a:p>
      </dsp:txBody>
      <dsp:txXfrm rot="-5400000">
        <a:off x="1" y="3793424"/>
        <a:ext cx="353760" cy="151612"/>
      </dsp:txXfrm>
    </dsp:sp>
    <dsp:sp modelId="{4FBFDDFC-BE50-490F-B5BA-AE7EFEA1AAD8}">
      <dsp:nvSpPr>
        <dsp:cNvPr id="0" name=""/>
        <dsp:cNvSpPr/>
      </dsp:nvSpPr>
      <dsp:spPr>
        <a:xfrm rot="5400000">
          <a:off x="2755834" y="1214470"/>
          <a:ext cx="328492" cy="5132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Find the Appropriate Number of Clusters</a:t>
          </a:r>
        </a:p>
      </dsp:txBody>
      <dsp:txXfrm rot="-5400000">
        <a:off x="353761" y="3632579"/>
        <a:ext cx="5116603" cy="296420"/>
      </dsp:txXfrm>
    </dsp:sp>
    <dsp:sp modelId="{1F3097A6-4D77-4125-9E5B-227360CE04A8}">
      <dsp:nvSpPr>
        <dsp:cNvPr id="0" name=""/>
        <dsp:cNvSpPr/>
      </dsp:nvSpPr>
      <dsp:spPr>
        <a:xfrm rot="5400000">
          <a:off x="-75805" y="4143893"/>
          <a:ext cx="505372" cy="3537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10</a:t>
          </a:r>
        </a:p>
      </dsp:txBody>
      <dsp:txXfrm rot="-5400000">
        <a:off x="1" y="4244967"/>
        <a:ext cx="353760" cy="151612"/>
      </dsp:txXfrm>
    </dsp:sp>
    <dsp:sp modelId="{61C89FD5-92B9-4B32-8565-30BF4E05E3FC}">
      <dsp:nvSpPr>
        <dsp:cNvPr id="0" name=""/>
        <dsp:cNvSpPr/>
      </dsp:nvSpPr>
      <dsp:spPr>
        <a:xfrm rot="5400000">
          <a:off x="2755834" y="1666014"/>
          <a:ext cx="328492" cy="5132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Close Connections to ODBC Database</a:t>
          </a:r>
        </a:p>
      </dsp:txBody>
      <dsp:txXfrm rot="-5400000">
        <a:off x="353761" y="4084123"/>
        <a:ext cx="5116603" cy="296420"/>
      </dsp:txXfrm>
    </dsp:sp>
    <dsp:sp modelId="{9CA3ECAB-B5E9-4BD7-AA51-DF22A3FEF487}">
      <dsp:nvSpPr>
        <dsp:cNvPr id="0" name=""/>
        <dsp:cNvSpPr/>
      </dsp:nvSpPr>
      <dsp:spPr>
        <a:xfrm rot="5400000">
          <a:off x="-75805" y="4595437"/>
          <a:ext cx="505372" cy="3537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11</a:t>
          </a:r>
        </a:p>
      </dsp:txBody>
      <dsp:txXfrm rot="-5400000">
        <a:off x="1" y="4696511"/>
        <a:ext cx="353760" cy="151612"/>
      </dsp:txXfrm>
    </dsp:sp>
    <dsp:sp modelId="{2EE97BAE-FCEF-4D53-98D1-FD2B028CB395}">
      <dsp:nvSpPr>
        <dsp:cNvPr id="0" name=""/>
        <dsp:cNvSpPr/>
      </dsp:nvSpPr>
      <dsp:spPr>
        <a:xfrm rot="5400000">
          <a:off x="2755834" y="2117557"/>
          <a:ext cx="328492" cy="5132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Perform K-means Clustering Using In-database Analytics Method</a:t>
          </a:r>
        </a:p>
      </dsp:txBody>
      <dsp:txXfrm rot="-5400000">
        <a:off x="353761" y="4535666"/>
        <a:ext cx="5116603" cy="296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F16C6-4EA1-4A31-B183-7E7D97642127}">
      <dsp:nvSpPr>
        <dsp:cNvPr id="0" name=""/>
        <dsp:cNvSpPr/>
      </dsp:nvSpPr>
      <dsp:spPr>
        <a:xfrm rot="5400000">
          <a:off x="-96761" y="100742"/>
          <a:ext cx="645078" cy="451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1</a:t>
          </a:r>
        </a:p>
      </dsp:txBody>
      <dsp:txXfrm rot="-5400000">
        <a:off x="1" y="229759"/>
        <a:ext cx="451555" cy="193523"/>
      </dsp:txXfrm>
    </dsp:sp>
    <dsp:sp modelId="{002F61A5-0D3C-4FBA-A6B9-58EA76B9D6BE}">
      <dsp:nvSpPr>
        <dsp:cNvPr id="0" name=""/>
        <dsp:cNvSpPr/>
      </dsp:nvSpPr>
      <dsp:spPr>
        <a:xfrm rot="5400000">
          <a:off x="3330716" y="-2875180"/>
          <a:ext cx="419521" cy="61778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Set the Working Directory and install the “</a:t>
          </a:r>
          <a:r>
            <a:rPr lang="en-US" sz="1600" kern="1200" dirty="0" err="1"/>
            <a:t>arules</a:t>
          </a:r>
          <a:r>
            <a:rPr lang="en-US" sz="1600" kern="1200" dirty="0"/>
            <a:t>” package</a:t>
          </a:r>
        </a:p>
      </dsp:txBody>
      <dsp:txXfrm rot="-5400000">
        <a:off x="451555" y="24460"/>
        <a:ext cx="6157365" cy="378563"/>
      </dsp:txXfrm>
    </dsp:sp>
    <dsp:sp modelId="{20C327AA-6EAB-40F8-B5A9-3824D8F3C0F2}">
      <dsp:nvSpPr>
        <dsp:cNvPr id="0" name=""/>
        <dsp:cNvSpPr/>
      </dsp:nvSpPr>
      <dsp:spPr>
        <a:xfrm rot="5400000">
          <a:off x="-96761" y="671479"/>
          <a:ext cx="645078" cy="451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2</a:t>
          </a:r>
        </a:p>
      </dsp:txBody>
      <dsp:txXfrm rot="-5400000">
        <a:off x="1" y="800496"/>
        <a:ext cx="451555" cy="193523"/>
      </dsp:txXfrm>
    </dsp:sp>
    <dsp:sp modelId="{A447DAC0-ECA3-4ED8-9058-1CF6DC3045AE}">
      <dsp:nvSpPr>
        <dsp:cNvPr id="0" name=""/>
        <dsp:cNvSpPr/>
      </dsp:nvSpPr>
      <dsp:spPr>
        <a:xfrm rot="5400000">
          <a:off x="3330826" y="-2304553"/>
          <a:ext cx="419301" cy="61778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Read in the Data for Modeling</a:t>
          </a:r>
        </a:p>
      </dsp:txBody>
      <dsp:txXfrm rot="-5400000">
        <a:off x="451555" y="595187"/>
        <a:ext cx="6157375" cy="378363"/>
      </dsp:txXfrm>
    </dsp:sp>
    <dsp:sp modelId="{B8A83EC6-6956-48D4-B93C-EDC133FD6A25}">
      <dsp:nvSpPr>
        <dsp:cNvPr id="0" name=""/>
        <dsp:cNvSpPr/>
      </dsp:nvSpPr>
      <dsp:spPr>
        <a:xfrm rot="5400000">
          <a:off x="-96761" y="1242216"/>
          <a:ext cx="645078" cy="451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3</a:t>
          </a:r>
        </a:p>
      </dsp:txBody>
      <dsp:txXfrm rot="-5400000">
        <a:off x="1" y="1371233"/>
        <a:ext cx="451555" cy="193523"/>
      </dsp:txXfrm>
    </dsp:sp>
    <dsp:sp modelId="{C487576C-5FEB-4BD4-9DF4-2EC2EA267C68}">
      <dsp:nvSpPr>
        <dsp:cNvPr id="0" name=""/>
        <dsp:cNvSpPr/>
      </dsp:nvSpPr>
      <dsp:spPr>
        <a:xfrm rot="5400000">
          <a:off x="3330826" y="-1733816"/>
          <a:ext cx="419301" cy="61778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Review Transaction data</a:t>
          </a:r>
        </a:p>
      </dsp:txBody>
      <dsp:txXfrm rot="-5400000">
        <a:off x="451555" y="1165924"/>
        <a:ext cx="6157375" cy="378363"/>
      </dsp:txXfrm>
    </dsp:sp>
    <dsp:sp modelId="{323CD1DC-49A9-4E41-969E-6D2F12598F5F}">
      <dsp:nvSpPr>
        <dsp:cNvPr id="0" name=""/>
        <dsp:cNvSpPr/>
      </dsp:nvSpPr>
      <dsp:spPr>
        <a:xfrm rot="5400000">
          <a:off x="-96761" y="1812953"/>
          <a:ext cx="645078" cy="451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4</a:t>
          </a:r>
        </a:p>
      </dsp:txBody>
      <dsp:txXfrm rot="-5400000">
        <a:off x="1" y="1941970"/>
        <a:ext cx="451555" cy="193523"/>
      </dsp:txXfrm>
    </dsp:sp>
    <dsp:sp modelId="{CE6172C3-16D9-4D37-A950-121178F1AC2A}">
      <dsp:nvSpPr>
        <dsp:cNvPr id="0" name=""/>
        <dsp:cNvSpPr/>
      </dsp:nvSpPr>
      <dsp:spPr>
        <a:xfrm rot="5400000">
          <a:off x="3330826" y="-1163079"/>
          <a:ext cx="419301" cy="61778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Plot Transactions</a:t>
          </a:r>
        </a:p>
      </dsp:txBody>
      <dsp:txXfrm rot="-5400000">
        <a:off x="451555" y="1736661"/>
        <a:ext cx="6157375" cy="378363"/>
      </dsp:txXfrm>
    </dsp:sp>
    <dsp:sp modelId="{D2A0677C-B1FF-4D0E-BAB0-4D937AC4C8AD}">
      <dsp:nvSpPr>
        <dsp:cNvPr id="0" name=""/>
        <dsp:cNvSpPr/>
      </dsp:nvSpPr>
      <dsp:spPr>
        <a:xfrm rot="5400000">
          <a:off x="-96761" y="2383690"/>
          <a:ext cx="645078" cy="451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5</a:t>
          </a:r>
        </a:p>
      </dsp:txBody>
      <dsp:txXfrm rot="-5400000">
        <a:off x="1" y="2512707"/>
        <a:ext cx="451555" cy="193523"/>
      </dsp:txXfrm>
    </dsp:sp>
    <dsp:sp modelId="{C09BE247-24E6-41F8-BD35-94927E3EFEF0}">
      <dsp:nvSpPr>
        <dsp:cNvPr id="0" name=""/>
        <dsp:cNvSpPr/>
      </dsp:nvSpPr>
      <dsp:spPr>
        <a:xfrm rot="5400000">
          <a:off x="3330826" y="-592342"/>
          <a:ext cx="419301" cy="61778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Mine the Association Rules</a:t>
          </a:r>
        </a:p>
      </dsp:txBody>
      <dsp:txXfrm rot="-5400000">
        <a:off x="451555" y="2307398"/>
        <a:ext cx="6157375" cy="378363"/>
      </dsp:txXfrm>
    </dsp:sp>
    <dsp:sp modelId="{29B157DD-5ABF-44C7-84DB-D063ACF93A43}">
      <dsp:nvSpPr>
        <dsp:cNvPr id="0" name=""/>
        <dsp:cNvSpPr/>
      </dsp:nvSpPr>
      <dsp:spPr>
        <a:xfrm rot="5400000">
          <a:off x="-96761" y="2954427"/>
          <a:ext cx="645078" cy="451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6</a:t>
          </a:r>
        </a:p>
      </dsp:txBody>
      <dsp:txXfrm rot="-5400000">
        <a:off x="1" y="3083444"/>
        <a:ext cx="451555" cy="193523"/>
      </dsp:txXfrm>
    </dsp:sp>
    <dsp:sp modelId="{DB8F81B5-3AEA-4610-A22F-E987B36CB035}">
      <dsp:nvSpPr>
        <dsp:cNvPr id="0" name=""/>
        <dsp:cNvSpPr/>
      </dsp:nvSpPr>
      <dsp:spPr>
        <a:xfrm rot="5400000">
          <a:off x="3330826" y="-21605"/>
          <a:ext cx="419301" cy="61778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Read in Groceries dataset</a:t>
          </a:r>
        </a:p>
      </dsp:txBody>
      <dsp:txXfrm rot="-5400000">
        <a:off x="451555" y="2878135"/>
        <a:ext cx="6157375" cy="378363"/>
      </dsp:txXfrm>
    </dsp:sp>
    <dsp:sp modelId="{203499EA-A847-4BF6-ABC2-1453F9CF1A58}">
      <dsp:nvSpPr>
        <dsp:cNvPr id="0" name=""/>
        <dsp:cNvSpPr/>
      </dsp:nvSpPr>
      <dsp:spPr>
        <a:xfrm rot="5400000">
          <a:off x="-96761" y="3525164"/>
          <a:ext cx="645078" cy="451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7</a:t>
          </a:r>
        </a:p>
      </dsp:txBody>
      <dsp:txXfrm rot="-5400000">
        <a:off x="1" y="3654181"/>
        <a:ext cx="451555" cy="193523"/>
      </dsp:txXfrm>
    </dsp:sp>
    <dsp:sp modelId="{34F646D8-02DD-4CF5-8744-0593178FDE1D}">
      <dsp:nvSpPr>
        <dsp:cNvPr id="0" name=""/>
        <dsp:cNvSpPr/>
      </dsp:nvSpPr>
      <dsp:spPr>
        <a:xfrm rot="5400000">
          <a:off x="3330826" y="549131"/>
          <a:ext cx="419301" cy="61778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Mine the Rules for the Groceries Data</a:t>
          </a:r>
        </a:p>
      </dsp:txBody>
      <dsp:txXfrm rot="-5400000">
        <a:off x="451555" y="3448872"/>
        <a:ext cx="6157375" cy="378363"/>
      </dsp:txXfrm>
    </dsp:sp>
    <dsp:sp modelId="{F9B50929-351E-4AFB-89F9-5C2A31730F56}">
      <dsp:nvSpPr>
        <dsp:cNvPr id="0" name=""/>
        <dsp:cNvSpPr/>
      </dsp:nvSpPr>
      <dsp:spPr>
        <a:xfrm rot="5400000">
          <a:off x="-96761" y="4095901"/>
          <a:ext cx="645078" cy="451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8</a:t>
          </a:r>
        </a:p>
      </dsp:txBody>
      <dsp:txXfrm rot="-5400000">
        <a:off x="1" y="4224918"/>
        <a:ext cx="451555" cy="193523"/>
      </dsp:txXfrm>
    </dsp:sp>
    <dsp:sp modelId="{6688F5FD-0BCB-489E-92B8-A21E58317251}">
      <dsp:nvSpPr>
        <dsp:cNvPr id="0" name=""/>
        <dsp:cNvSpPr/>
      </dsp:nvSpPr>
      <dsp:spPr>
        <a:xfrm rot="5400000">
          <a:off x="3330826" y="1119868"/>
          <a:ext cx="419301" cy="61778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Extract the Rules in which the Confidence Value is &gt;0.8 and high lift</a:t>
          </a:r>
        </a:p>
      </dsp:txBody>
      <dsp:txXfrm rot="-5400000">
        <a:off x="451555" y="4019609"/>
        <a:ext cx="6157375" cy="378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F16C6-4EA1-4A31-B183-7E7D97642127}">
      <dsp:nvSpPr>
        <dsp:cNvPr id="0" name=""/>
        <dsp:cNvSpPr/>
      </dsp:nvSpPr>
      <dsp:spPr>
        <a:xfrm rot="5400000">
          <a:off x="-112002" y="114795"/>
          <a:ext cx="746684" cy="5226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1</a:t>
          </a:r>
        </a:p>
      </dsp:txBody>
      <dsp:txXfrm rot="-5400000">
        <a:off x="1" y="264133"/>
        <a:ext cx="522679" cy="224005"/>
      </dsp:txXfrm>
    </dsp:sp>
    <dsp:sp modelId="{002F61A5-0D3C-4FBA-A6B9-58EA76B9D6BE}">
      <dsp:nvSpPr>
        <dsp:cNvPr id="0" name=""/>
        <dsp:cNvSpPr/>
      </dsp:nvSpPr>
      <dsp:spPr>
        <a:xfrm rot="5400000">
          <a:off x="3257039" y="-2731566"/>
          <a:ext cx="485600" cy="59543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Set Working directory</a:t>
          </a:r>
        </a:p>
      </dsp:txBody>
      <dsp:txXfrm rot="-5400000">
        <a:off x="522680" y="26498"/>
        <a:ext cx="5930615" cy="438190"/>
      </dsp:txXfrm>
    </dsp:sp>
    <dsp:sp modelId="{81366D18-A178-4928-B424-47C8FEF2C457}">
      <dsp:nvSpPr>
        <dsp:cNvPr id="0" name=""/>
        <dsp:cNvSpPr/>
      </dsp:nvSpPr>
      <dsp:spPr>
        <a:xfrm rot="5400000">
          <a:off x="-112002" y="776817"/>
          <a:ext cx="746684" cy="5226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2</a:t>
          </a:r>
        </a:p>
      </dsp:txBody>
      <dsp:txXfrm rot="-5400000">
        <a:off x="1" y="926155"/>
        <a:ext cx="522679" cy="224005"/>
      </dsp:txXfrm>
    </dsp:sp>
    <dsp:sp modelId="{C45D5FA9-645D-4A67-8F99-CD92350383BA}">
      <dsp:nvSpPr>
        <dsp:cNvPr id="0" name=""/>
        <dsp:cNvSpPr/>
      </dsp:nvSpPr>
      <dsp:spPr>
        <a:xfrm rot="5400000">
          <a:off x="3257167" y="-2069673"/>
          <a:ext cx="485345" cy="59543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Use random number generators to create data for the OLS Model</a:t>
          </a:r>
        </a:p>
      </dsp:txBody>
      <dsp:txXfrm rot="-5400000">
        <a:off x="522680" y="688507"/>
        <a:ext cx="5930627" cy="437959"/>
      </dsp:txXfrm>
    </dsp:sp>
    <dsp:sp modelId="{7D125D54-B7D7-438B-AF05-D10272FAA93A}">
      <dsp:nvSpPr>
        <dsp:cNvPr id="0" name=""/>
        <dsp:cNvSpPr/>
      </dsp:nvSpPr>
      <dsp:spPr>
        <a:xfrm rot="5400000">
          <a:off x="-112002" y="1438838"/>
          <a:ext cx="746684" cy="5226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3</a:t>
          </a:r>
        </a:p>
      </dsp:txBody>
      <dsp:txXfrm rot="-5400000">
        <a:off x="1" y="1588176"/>
        <a:ext cx="522679" cy="224005"/>
      </dsp:txXfrm>
    </dsp:sp>
    <dsp:sp modelId="{77248CF0-4A8D-432B-BF5B-68D4526DE6D5}">
      <dsp:nvSpPr>
        <dsp:cNvPr id="0" name=""/>
        <dsp:cNvSpPr/>
      </dsp:nvSpPr>
      <dsp:spPr>
        <a:xfrm rot="5400000">
          <a:off x="3257167" y="-1407651"/>
          <a:ext cx="485345" cy="59543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Generate the OLS model using R function “lm”</a:t>
          </a:r>
        </a:p>
      </dsp:txBody>
      <dsp:txXfrm rot="-5400000">
        <a:off x="522680" y="1350529"/>
        <a:ext cx="5930627" cy="437959"/>
      </dsp:txXfrm>
    </dsp:sp>
    <dsp:sp modelId="{126005D3-8908-4D7F-95AD-2CD7BE049476}">
      <dsp:nvSpPr>
        <dsp:cNvPr id="0" name=""/>
        <dsp:cNvSpPr/>
      </dsp:nvSpPr>
      <dsp:spPr>
        <a:xfrm rot="5400000">
          <a:off x="-112002" y="2100860"/>
          <a:ext cx="746684" cy="5226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4</a:t>
          </a:r>
        </a:p>
      </dsp:txBody>
      <dsp:txXfrm rot="-5400000">
        <a:off x="1" y="2250198"/>
        <a:ext cx="522679" cy="224005"/>
      </dsp:txXfrm>
    </dsp:sp>
    <dsp:sp modelId="{430EBB15-3E28-4806-87EE-093ECCE998C5}">
      <dsp:nvSpPr>
        <dsp:cNvPr id="0" name=""/>
        <dsp:cNvSpPr/>
      </dsp:nvSpPr>
      <dsp:spPr>
        <a:xfrm rot="5400000">
          <a:off x="3257167" y="-745630"/>
          <a:ext cx="485345" cy="59543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Print and visualize the results and review the plots generated</a:t>
          </a:r>
        </a:p>
      </dsp:txBody>
      <dsp:txXfrm rot="-5400000">
        <a:off x="522680" y="2012550"/>
        <a:ext cx="5930627" cy="437959"/>
      </dsp:txXfrm>
    </dsp:sp>
    <dsp:sp modelId="{81634190-A720-439A-80AA-17CBC53B72A2}">
      <dsp:nvSpPr>
        <dsp:cNvPr id="0" name=""/>
        <dsp:cNvSpPr/>
      </dsp:nvSpPr>
      <dsp:spPr>
        <a:xfrm rot="5400000">
          <a:off x="-112002" y="2762881"/>
          <a:ext cx="746684" cy="5226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5</a:t>
          </a:r>
        </a:p>
      </dsp:txBody>
      <dsp:txXfrm rot="-5400000">
        <a:off x="1" y="2912219"/>
        <a:ext cx="522679" cy="224005"/>
      </dsp:txXfrm>
    </dsp:sp>
    <dsp:sp modelId="{B96E8039-03F4-4507-A278-DB65590C0983}">
      <dsp:nvSpPr>
        <dsp:cNvPr id="0" name=""/>
        <dsp:cNvSpPr/>
      </dsp:nvSpPr>
      <dsp:spPr>
        <a:xfrm rot="5400000">
          <a:off x="3257167" y="-83608"/>
          <a:ext cx="485345" cy="59543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Generate Summary Outputs</a:t>
          </a:r>
        </a:p>
      </dsp:txBody>
      <dsp:txXfrm rot="-5400000">
        <a:off x="522680" y="2674572"/>
        <a:ext cx="5930627" cy="437959"/>
      </dsp:txXfrm>
    </dsp:sp>
    <dsp:sp modelId="{063292EE-FAB5-45DB-B64D-D411C6B31D93}">
      <dsp:nvSpPr>
        <dsp:cNvPr id="0" name=""/>
        <dsp:cNvSpPr/>
      </dsp:nvSpPr>
      <dsp:spPr>
        <a:xfrm rot="5400000">
          <a:off x="-112002" y="3424903"/>
          <a:ext cx="746684" cy="5226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6</a:t>
          </a:r>
        </a:p>
      </dsp:txBody>
      <dsp:txXfrm rot="-5400000">
        <a:off x="1" y="3574241"/>
        <a:ext cx="522679" cy="224005"/>
      </dsp:txXfrm>
    </dsp:sp>
    <dsp:sp modelId="{16BB6964-1DBF-4527-AD78-23A901EAC1EC}">
      <dsp:nvSpPr>
        <dsp:cNvPr id="0" name=""/>
        <dsp:cNvSpPr/>
      </dsp:nvSpPr>
      <dsp:spPr>
        <a:xfrm rot="5400000">
          <a:off x="3257167" y="578412"/>
          <a:ext cx="485345" cy="59543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Introduce a slight non-linearity and test the model</a:t>
          </a:r>
        </a:p>
      </dsp:txBody>
      <dsp:txXfrm rot="-5400000">
        <a:off x="522680" y="3336593"/>
        <a:ext cx="5930627" cy="437959"/>
      </dsp:txXfrm>
    </dsp:sp>
    <dsp:sp modelId="{CA71D427-C2CA-4F1F-9FE9-6AC191291311}">
      <dsp:nvSpPr>
        <dsp:cNvPr id="0" name=""/>
        <dsp:cNvSpPr/>
      </dsp:nvSpPr>
      <dsp:spPr>
        <a:xfrm rot="5400000">
          <a:off x="-112002" y="4086924"/>
          <a:ext cx="746684" cy="5226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7</a:t>
          </a:r>
        </a:p>
      </dsp:txBody>
      <dsp:txXfrm rot="-5400000">
        <a:off x="1" y="4236262"/>
        <a:ext cx="522679" cy="224005"/>
      </dsp:txXfrm>
    </dsp:sp>
    <dsp:sp modelId="{2A37E2A3-DE6B-4F3A-AF3E-C39A24099236}">
      <dsp:nvSpPr>
        <dsp:cNvPr id="0" name=""/>
        <dsp:cNvSpPr/>
      </dsp:nvSpPr>
      <dsp:spPr>
        <a:xfrm rot="5400000">
          <a:off x="3257167" y="1240434"/>
          <a:ext cx="485345" cy="59543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Perform In-database Analysis of Linear Regression</a:t>
          </a:r>
        </a:p>
      </dsp:txBody>
      <dsp:txXfrm rot="-5400000">
        <a:off x="522680" y="3998615"/>
        <a:ext cx="5930627" cy="4379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F16C6-4EA1-4A31-B183-7E7D97642127}">
      <dsp:nvSpPr>
        <dsp:cNvPr id="0" name=""/>
        <dsp:cNvSpPr/>
      </dsp:nvSpPr>
      <dsp:spPr>
        <a:xfrm rot="5400000">
          <a:off x="-75170" y="80671"/>
          <a:ext cx="501135" cy="3507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1</a:t>
          </a:r>
        </a:p>
      </dsp:txBody>
      <dsp:txXfrm rot="-5400000">
        <a:off x="1" y="180897"/>
        <a:ext cx="350794" cy="150341"/>
      </dsp:txXfrm>
    </dsp:sp>
    <dsp:sp modelId="{002F61A5-0D3C-4FBA-A6B9-58EA76B9D6BE}">
      <dsp:nvSpPr>
        <dsp:cNvPr id="0" name=""/>
        <dsp:cNvSpPr/>
      </dsp:nvSpPr>
      <dsp:spPr>
        <a:xfrm rot="5400000">
          <a:off x="3471922" y="-3115626"/>
          <a:ext cx="325909" cy="65681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Set the Working Directory</a:t>
          </a:r>
        </a:p>
      </dsp:txBody>
      <dsp:txXfrm rot="-5400000">
        <a:off x="350794" y="21412"/>
        <a:ext cx="6552255" cy="294089"/>
      </dsp:txXfrm>
    </dsp:sp>
    <dsp:sp modelId="{20C327AA-6EAB-40F8-B5A9-3824D8F3C0F2}">
      <dsp:nvSpPr>
        <dsp:cNvPr id="0" name=""/>
        <dsp:cNvSpPr/>
      </dsp:nvSpPr>
      <dsp:spPr>
        <a:xfrm rot="5400000">
          <a:off x="-75170" y="532877"/>
          <a:ext cx="501135" cy="3507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2</a:t>
          </a:r>
        </a:p>
      </dsp:txBody>
      <dsp:txXfrm rot="-5400000">
        <a:off x="1" y="633103"/>
        <a:ext cx="350794" cy="150341"/>
      </dsp:txXfrm>
    </dsp:sp>
    <dsp:sp modelId="{A447DAC0-ECA3-4ED8-9058-1CF6DC3045AE}">
      <dsp:nvSpPr>
        <dsp:cNvPr id="0" name=""/>
        <dsp:cNvSpPr/>
      </dsp:nvSpPr>
      <dsp:spPr>
        <a:xfrm rot="5400000">
          <a:off x="3472008" y="-2663506"/>
          <a:ext cx="325737" cy="65681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Define the problem and review input data</a:t>
          </a:r>
        </a:p>
      </dsp:txBody>
      <dsp:txXfrm rot="-5400000">
        <a:off x="350795" y="473608"/>
        <a:ext cx="6552264" cy="293935"/>
      </dsp:txXfrm>
    </dsp:sp>
    <dsp:sp modelId="{B8A83EC6-6956-48D4-B93C-EDC133FD6A25}">
      <dsp:nvSpPr>
        <dsp:cNvPr id="0" name=""/>
        <dsp:cNvSpPr/>
      </dsp:nvSpPr>
      <dsp:spPr>
        <a:xfrm rot="5400000">
          <a:off x="-75170" y="985083"/>
          <a:ext cx="501135" cy="3507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3</a:t>
          </a:r>
        </a:p>
      </dsp:txBody>
      <dsp:txXfrm rot="-5400000">
        <a:off x="1" y="1085309"/>
        <a:ext cx="350794" cy="150341"/>
      </dsp:txXfrm>
    </dsp:sp>
    <dsp:sp modelId="{C487576C-5FEB-4BD4-9DF4-2EC2EA267C68}">
      <dsp:nvSpPr>
        <dsp:cNvPr id="0" name=""/>
        <dsp:cNvSpPr/>
      </dsp:nvSpPr>
      <dsp:spPr>
        <a:xfrm rot="5400000">
          <a:off x="3472008" y="-2211300"/>
          <a:ext cx="325737" cy="65681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Read in and Examine the Data</a:t>
          </a:r>
        </a:p>
      </dsp:txBody>
      <dsp:txXfrm rot="-5400000">
        <a:off x="350795" y="925814"/>
        <a:ext cx="6552264" cy="293935"/>
      </dsp:txXfrm>
    </dsp:sp>
    <dsp:sp modelId="{323CD1DC-49A9-4E41-969E-6D2F12598F5F}">
      <dsp:nvSpPr>
        <dsp:cNvPr id="0" name=""/>
        <dsp:cNvSpPr/>
      </dsp:nvSpPr>
      <dsp:spPr>
        <a:xfrm rot="5400000">
          <a:off x="-75170" y="1437288"/>
          <a:ext cx="501135" cy="3507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4</a:t>
          </a:r>
        </a:p>
      </dsp:txBody>
      <dsp:txXfrm rot="-5400000">
        <a:off x="1" y="1537514"/>
        <a:ext cx="350794" cy="150341"/>
      </dsp:txXfrm>
    </dsp:sp>
    <dsp:sp modelId="{CE6172C3-16D9-4D37-A950-121178F1AC2A}">
      <dsp:nvSpPr>
        <dsp:cNvPr id="0" name=""/>
        <dsp:cNvSpPr/>
      </dsp:nvSpPr>
      <dsp:spPr>
        <a:xfrm rot="5400000">
          <a:off x="3472008" y="-1759095"/>
          <a:ext cx="325737" cy="65681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Build and Review logistic regression Model</a:t>
          </a:r>
        </a:p>
      </dsp:txBody>
      <dsp:txXfrm rot="-5400000">
        <a:off x="350795" y="1378019"/>
        <a:ext cx="6552264" cy="293935"/>
      </dsp:txXfrm>
    </dsp:sp>
    <dsp:sp modelId="{D2A0677C-B1FF-4D0E-BAB0-4D937AC4C8AD}">
      <dsp:nvSpPr>
        <dsp:cNvPr id="0" name=""/>
        <dsp:cNvSpPr/>
      </dsp:nvSpPr>
      <dsp:spPr>
        <a:xfrm rot="5400000">
          <a:off x="-75170" y="1889494"/>
          <a:ext cx="501135" cy="3507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5</a:t>
          </a:r>
        </a:p>
      </dsp:txBody>
      <dsp:txXfrm rot="-5400000">
        <a:off x="1" y="1989720"/>
        <a:ext cx="350794" cy="150341"/>
      </dsp:txXfrm>
    </dsp:sp>
    <dsp:sp modelId="{C09BE247-24E6-41F8-BD35-94927E3EFEF0}">
      <dsp:nvSpPr>
        <dsp:cNvPr id="0" name=""/>
        <dsp:cNvSpPr/>
      </dsp:nvSpPr>
      <dsp:spPr>
        <a:xfrm rot="5400000">
          <a:off x="3472008" y="-1306889"/>
          <a:ext cx="325737" cy="65681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Review and interpret the coefficients</a:t>
          </a:r>
        </a:p>
      </dsp:txBody>
      <dsp:txXfrm rot="-5400000">
        <a:off x="350795" y="1830225"/>
        <a:ext cx="6552264" cy="293935"/>
      </dsp:txXfrm>
    </dsp:sp>
    <dsp:sp modelId="{29B157DD-5ABF-44C7-84DB-D063ACF93A43}">
      <dsp:nvSpPr>
        <dsp:cNvPr id="0" name=""/>
        <dsp:cNvSpPr/>
      </dsp:nvSpPr>
      <dsp:spPr>
        <a:xfrm rot="5400000">
          <a:off x="-75170" y="2341699"/>
          <a:ext cx="501135" cy="3507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6</a:t>
          </a:r>
        </a:p>
      </dsp:txBody>
      <dsp:txXfrm rot="-5400000">
        <a:off x="1" y="2441925"/>
        <a:ext cx="350794" cy="150341"/>
      </dsp:txXfrm>
    </dsp:sp>
    <dsp:sp modelId="{DB8F81B5-3AEA-4610-A22F-E987B36CB035}">
      <dsp:nvSpPr>
        <dsp:cNvPr id="0" name=""/>
        <dsp:cNvSpPr/>
      </dsp:nvSpPr>
      <dsp:spPr>
        <a:xfrm rot="5400000">
          <a:off x="3472008" y="-854684"/>
          <a:ext cx="325737" cy="65681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Visualize the Model Using the Plot Function</a:t>
          </a:r>
        </a:p>
      </dsp:txBody>
      <dsp:txXfrm rot="-5400000">
        <a:off x="350795" y="2282430"/>
        <a:ext cx="6552264" cy="293935"/>
      </dsp:txXfrm>
    </dsp:sp>
    <dsp:sp modelId="{203499EA-A847-4BF6-ABC2-1453F9CF1A58}">
      <dsp:nvSpPr>
        <dsp:cNvPr id="0" name=""/>
        <dsp:cNvSpPr/>
      </dsp:nvSpPr>
      <dsp:spPr>
        <a:xfrm rot="5400000">
          <a:off x="-75170" y="2793905"/>
          <a:ext cx="501135" cy="3507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7</a:t>
          </a:r>
        </a:p>
      </dsp:txBody>
      <dsp:txXfrm rot="-5400000">
        <a:off x="1" y="2894131"/>
        <a:ext cx="350794" cy="150341"/>
      </dsp:txXfrm>
    </dsp:sp>
    <dsp:sp modelId="{34F646D8-02DD-4CF5-8744-0593178FDE1D}">
      <dsp:nvSpPr>
        <dsp:cNvPr id="0" name=""/>
        <dsp:cNvSpPr/>
      </dsp:nvSpPr>
      <dsp:spPr>
        <a:xfrm rot="5400000">
          <a:off x="3472008" y="-402478"/>
          <a:ext cx="325737" cy="65681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Use </a:t>
          </a:r>
          <a:r>
            <a:rPr lang="en-US" sz="1400" kern="1200" dirty="0" err="1"/>
            <a:t>relevel</a:t>
          </a:r>
          <a:r>
            <a:rPr lang="en-US" sz="1400" kern="1200" dirty="0"/>
            <a:t> Function to re-level the Price factor with value 30 as the base reference</a:t>
          </a:r>
        </a:p>
      </dsp:txBody>
      <dsp:txXfrm rot="-5400000">
        <a:off x="350795" y="2734636"/>
        <a:ext cx="6552264" cy="293935"/>
      </dsp:txXfrm>
    </dsp:sp>
    <dsp:sp modelId="{F9B50929-351E-4AFB-89F9-5C2A31730F56}">
      <dsp:nvSpPr>
        <dsp:cNvPr id="0" name=""/>
        <dsp:cNvSpPr/>
      </dsp:nvSpPr>
      <dsp:spPr>
        <a:xfrm rot="5400000">
          <a:off x="-75170" y="3246111"/>
          <a:ext cx="501135" cy="3507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8</a:t>
          </a:r>
        </a:p>
      </dsp:txBody>
      <dsp:txXfrm rot="-5400000">
        <a:off x="1" y="3346337"/>
        <a:ext cx="350794" cy="150341"/>
      </dsp:txXfrm>
    </dsp:sp>
    <dsp:sp modelId="{6688F5FD-0BCB-489E-92B8-A21E58317251}">
      <dsp:nvSpPr>
        <dsp:cNvPr id="0" name=""/>
        <dsp:cNvSpPr/>
      </dsp:nvSpPr>
      <dsp:spPr>
        <a:xfrm rot="5400000">
          <a:off x="3472008" y="49727"/>
          <a:ext cx="325737" cy="65681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Plot the ROC Curve</a:t>
          </a:r>
        </a:p>
      </dsp:txBody>
      <dsp:txXfrm rot="-5400000">
        <a:off x="350795" y="3186842"/>
        <a:ext cx="6552264" cy="293935"/>
      </dsp:txXfrm>
    </dsp:sp>
    <dsp:sp modelId="{4C723570-32B9-49D3-A812-FBF1BFDE76B3}">
      <dsp:nvSpPr>
        <dsp:cNvPr id="0" name=""/>
        <dsp:cNvSpPr/>
      </dsp:nvSpPr>
      <dsp:spPr>
        <a:xfrm rot="5400000">
          <a:off x="-75170" y="3698316"/>
          <a:ext cx="501135" cy="3507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9</a:t>
          </a:r>
        </a:p>
      </dsp:txBody>
      <dsp:txXfrm rot="-5400000">
        <a:off x="1" y="3798542"/>
        <a:ext cx="350794" cy="150341"/>
      </dsp:txXfrm>
    </dsp:sp>
    <dsp:sp modelId="{4FBFDDFC-BE50-490F-B5BA-AE7EFEA1AAD8}">
      <dsp:nvSpPr>
        <dsp:cNvPr id="0" name=""/>
        <dsp:cNvSpPr/>
      </dsp:nvSpPr>
      <dsp:spPr>
        <a:xfrm rot="5400000">
          <a:off x="3472008" y="501932"/>
          <a:ext cx="325737" cy="65681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Predict Outcome given Age and Income</a:t>
          </a:r>
        </a:p>
      </dsp:txBody>
      <dsp:txXfrm rot="-5400000">
        <a:off x="350795" y="3639047"/>
        <a:ext cx="6552264" cy="293935"/>
      </dsp:txXfrm>
    </dsp:sp>
    <dsp:sp modelId="{1F3097A6-4D77-4125-9E5B-227360CE04A8}">
      <dsp:nvSpPr>
        <dsp:cNvPr id="0" name=""/>
        <dsp:cNvSpPr/>
      </dsp:nvSpPr>
      <dsp:spPr>
        <a:xfrm rot="5400000">
          <a:off x="-75170" y="4150522"/>
          <a:ext cx="501135" cy="3507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10</a:t>
          </a:r>
        </a:p>
      </dsp:txBody>
      <dsp:txXfrm rot="-5400000">
        <a:off x="1" y="4250748"/>
        <a:ext cx="350794" cy="150341"/>
      </dsp:txXfrm>
    </dsp:sp>
    <dsp:sp modelId="{61C89FD5-92B9-4B32-8565-30BF4E05E3FC}">
      <dsp:nvSpPr>
        <dsp:cNvPr id="0" name=""/>
        <dsp:cNvSpPr/>
      </dsp:nvSpPr>
      <dsp:spPr>
        <a:xfrm rot="5400000">
          <a:off x="3472008" y="954138"/>
          <a:ext cx="325737" cy="65681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Predict outcome for a sequence of Age values at price 30 and income at its mean</a:t>
          </a:r>
        </a:p>
      </dsp:txBody>
      <dsp:txXfrm rot="-5400000">
        <a:off x="350795" y="4091253"/>
        <a:ext cx="6552264" cy="293935"/>
      </dsp:txXfrm>
    </dsp:sp>
    <dsp:sp modelId="{9CA3ECAB-B5E9-4BD7-AA51-DF22A3FEF487}">
      <dsp:nvSpPr>
        <dsp:cNvPr id="0" name=""/>
        <dsp:cNvSpPr/>
      </dsp:nvSpPr>
      <dsp:spPr>
        <a:xfrm rot="5400000">
          <a:off x="-75170" y="4602727"/>
          <a:ext cx="501135" cy="3507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11</a:t>
          </a:r>
        </a:p>
      </dsp:txBody>
      <dsp:txXfrm rot="-5400000">
        <a:off x="1" y="4702953"/>
        <a:ext cx="350794" cy="150341"/>
      </dsp:txXfrm>
    </dsp:sp>
    <dsp:sp modelId="{2EE97BAE-FCEF-4D53-98D1-FD2B028CB395}">
      <dsp:nvSpPr>
        <dsp:cNvPr id="0" name=""/>
        <dsp:cNvSpPr/>
      </dsp:nvSpPr>
      <dsp:spPr>
        <a:xfrm rot="5400000">
          <a:off x="3472008" y="1406343"/>
          <a:ext cx="325737" cy="65681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Predict outcome for a sequence of income at price 30 and Age at its mean</a:t>
          </a:r>
        </a:p>
      </dsp:txBody>
      <dsp:txXfrm rot="-5400000">
        <a:off x="350795" y="4543458"/>
        <a:ext cx="6552264" cy="293935"/>
      </dsp:txXfrm>
    </dsp:sp>
    <dsp:sp modelId="{30789762-EABC-41E5-AA33-8B5B9769812C}">
      <dsp:nvSpPr>
        <dsp:cNvPr id="0" name=""/>
        <dsp:cNvSpPr/>
      </dsp:nvSpPr>
      <dsp:spPr>
        <a:xfrm rot="5400000">
          <a:off x="-75170" y="5054933"/>
          <a:ext cx="501135" cy="3507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12</a:t>
          </a:r>
        </a:p>
      </dsp:txBody>
      <dsp:txXfrm rot="-5400000">
        <a:off x="1" y="5155159"/>
        <a:ext cx="350794" cy="150341"/>
      </dsp:txXfrm>
    </dsp:sp>
    <dsp:sp modelId="{73084FAF-B06F-4A00-A12A-AD78D356C261}">
      <dsp:nvSpPr>
        <dsp:cNvPr id="0" name=""/>
        <dsp:cNvSpPr/>
      </dsp:nvSpPr>
      <dsp:spPr>
        <a:xfrm rot="5400000">
          <a:off x="3472008" y="1858549"/>
          <a:ext cx="325737" cy="65681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Use Logistic regression as a classifier</a:t>
          </a:r>
        </a:p>
      </dsp:txBody>
      <dsp:txXfrm rot="-5400000">
        <a:off x="350795" y="4995664"/>
        <a:ext cx="6552264" cy="293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F16C6-4EA1-4A31-B183-7E7D97642127}">
      <dsp:nvSpPr>
        <dsp:cNvPr id="0" name=""/>
        <dsp:cNvSpPr/>
      </dsp:nvSpPr>
      <dsp:spPr>
        <a:xfrm rot="5400000">
          <a:off x="-102382" y="107061"/>
          <a:ext cx="682546" cy="4777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1</a:t>
          </a:r>
        </a:p>
      </dsp:txBody>
      <dsp:txXfrm rot="-5400000">
        <a:off x="0" y="243570"/>
        <a:ext cx="477782" cy="204764"/>
      </dsp:txXfrm>
    </dsp:sp>
    <dsp:sp modelId="{002F61A5-0D3C-4FBA-A6B9-58EA76B9D6BE}">
      <dsp:nvSpPr>
        <dsp:cNvPr id="0" name=""/>
        <dsp:cNvSpPr/>
      </dsp:nvSpPr>
      <dsp:spPr>
        <a:xfrm rot="5400000">
          <a:off x="3141147" y="-2658684"/>
          <a:ext cx="443888" cy="57706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Set working directory and review training and test data</a:t>
          </a:r>
        </a:p>
      </dsp:txBody>
      <dsp:txXfrm rot="-5400000">
        <a:off x="477783" y="26349"/>
        <a:ext cx="5748948" cy="400550"/>
      </dsp:txXfrm>
    </dsp:sp>
    <dsp:sp modelId="{20C327AA-6EAB-40F8-B5A9-3824D8F3C0F2}">
      <dsp:nvSpPr>
        <dsp:cNvPr id="0" name=""/>
        <dsp:cNvSpPr/>
      </dsp:nvSpPr>
      <dsp:spPr>
        <a:xfrm rot="5400000">
          <a:off x="-102382" y="715789"/>
          <a:ext cx="682546" cy="4777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2</a:t>
          </a:r>
        </a:p>
      </dsp:txBody>
      <dsp:txXfrm rot="-5400000">
        <a:off x="0" y="852298"/>
        <a:ext cx="477782" cy="204764"/>
      </dsp:txXfrm>
    </dsp:sp>
    <dsp:sp modelId="{A447DAC0-ECA3-4ED8-9058-1CF6DC3045AE}">
      <dsp:nvSpPr>
        <dsp:cNvPr id="0" name=""/>
        <dsp:cNvSpPr/>
      </dsp:nvSpPr>
      <dsp:spPr>
        <a:xfrm rot="5400000">
          <a:off x="3141263" y="-2050073"/>
          <a:ext cx="443655" cy="57706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Install and load library “e1071”</a:t>
          </a:r>
        </a:p>
      </dsp:txBody>
      <dsp:txXfrm rot="-5400000">
        <a:off x="477783" y="635064"/>
        <a:ext cx="5748960" cy="400341"/>
      </dsp:txXfrm>
    </dsp:sp>
    <dsp:sp modelId="{B8A83EC6-6956-48D4-B93C-EDC133FD6A25}">
      <dsp:nvSpPr>
        <dsp:cNvPr id="0" name=""/>
        <dsp:cNvSpPr/>
      </dsp:nvSpPr>
      <dsp:spPr>
        <a:xfrm rot="5400000">
          <a:off x="-102382" y="1324517"/>
          <a:ext cx="682546" cy="4777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3</a:t>
          </a:r>
        </a:p>
      </dsp:txBody>
      <dsp:txXfrm rot="-5400000">
        <a:off x="0" y="1461026"/>
        <a:ext cx="477782" cy="204764"/>
      </dsp:txXfrm>
    </dsp:sp>
    <dsp:sp modelId="{C487576C-5FEB-4BD4-9DF4-2EC2EA267C68}">
      <dsp:nvSpPr>
        <dsp:cNvPr id="0" name=""/>
        <dsp:cNvSpPr/>
      </dsp:nvSpPr>
      <dsp:spPr>
        <a:xfrm rot="5400000">
          <a:off x="3141263" y="-1441345"/>
          <a:ext cx="443655" cy="57706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Read in and review data</a:t>
          </a:r>
        </a:p>
      </dsp:txBody>
      <dsp:txXfrm rot="-5400000">
        <a:off x="477783" y="1243792"/>
        <a:ext cx="5748960" cy="400341"/>
      </dsp:txXfrm>
    </dsp:sp>
    <dsp:sp modelId="{323CD1DC-49A9-4E41-969E-6D2F12598F5F}">
      <dsp:nvSpPr>
        <dsp:cNvPr id="0" name=""/>
        <dsp:cNvSpPr/>
      </dsp:nvSpPr>
      <dsp:spPr>
        <a:xfrm rot="5400000">
          <a:off x="-102382" y="1933244"/>
          <a:ext cx="682546" cy="4777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4</a:t>
          </a:r>
        </a:p>
      </dsp:txBody>
      <dsp:txXfrm rot="-5400000">
        <a:off x="0" y="2069753"/>
        <a:ext cx="477782" cy="204764"/>
      </dsp:txXfrm>
    </dsp:sp>
    <dsp:sp modelId="{CE6172C3-16D9-4D37-A950-121178F1AC2A}">
      <dsp:nvSpPr>
        <dsp:cNvPr id="0" name=""/>
        <dsp:cNvSpPr/>
      </dsp:nvSpPr>
      <dsp:spPr>
        <a:xfrm rot="5400000">
          <a:off x="3141263" y="-832618"/>
          <a:ext cx="443655" cy="57706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Build the Naïve Bayesian classifier Model from First Principles</a:t>
          </a:r>
        </a:p>
      </dsp:txBody>
      <dsp:txXfrm rot="-5400000">
        <a:off x="477783" y="1852519"/>
        <a:ext cx="5748960" cy="400341"/>
      </dsp:txXfrm>
    </dsp:sp>
    <dsp:sp modelId="{D2A0677C-B1FF-4D0E-BAB0-4D937AC4C8AD}">
      <dsp:nvSpPr>
        <dsp:cNvPr id="0" name=""/>
        <dsp:cNvSpPr/>
      </dsp:nvSpPr>
      <dsp:spPr>
        <a:xfrm rot="5400000">
          <a:off x="-102382" y="2541972"/>
          <a:ext cx="682546" cy="4777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5</a:t>
          </a:r>
        </a:p>
      </dsp:txBody>
      <dsp:txXfrm rot="-5400000">
        <a:off x="0" y="2678481"/>
        <a:ext cx="477782" cy="204764"/>
      </dsp:txXfrm>
    </dsp:sp>
    <dsp:sp modelId="{C09BE247-24E6-41F8-BD35-94927E3EFEF0}">
      <dsp:nvSpPr>
        <dsp:cNvPr id="0" name=""/>
        <dsp:cNvSpPr/>
      </dsp:nvSpPr>
      <dsp:spPr>
        <a:xfrm rot="5400000">
          <a:off x="3141263" y="-223890"/>
          <a:ext cx="443655" cy="57706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Predict the Results</a:t>
          </a:r>
        </a:p>
      </dsp:txBody>
      <dsp:txXfrm rot="-5400000">
        <a:off x="477783" y="2461247"/>
        <a:ext cx="5748960" cy="400341"/>
      </dsp:txXfrm>
    </dsp:sp>
    <dsp:sp modelId="{29B157DD-5ABF-44C7-84DB-D063ACF93A43}">
      <dsp:nvSpPr>
        <dsp:cNvPr id="0" name=""/>
        <dsp:cNvSpPr/>
      </dsp:nvSpPr>
      <dsp:spPr>
        <a:xfrm rot="5400000">
          <a:off x="-102382" y="3150700"/>
          <a:ext cx="682546" cy="4777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6</a:t>
          </a:r>
        </a:p>
      </dsp:txBody>
      <dsp:txXfrm rot="-5400000">
        <a:off x="0" y="3287209"/>
        <a:ext cx="477782" cy="204764"/>
      </dsp:txXfrm>
    </dsp:sp>
    <dsp:sp modelId="{DB8F81B5-3AEA-4610-A22F-E987B36CB035}">
      <dsp:nvSpPr>
        <dsp:cNvPr id="0" name=""/>
        <dsp:cNvSpPr/>
      </dsp:nvSpPr>
      <dsp:spPr>
        <a:xfrm rot="5400000">
          <a:off x="3141263" y="384837"/>
          <a:ext cx="443655" cy="57706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Execute the Naïve Bayesian Classifier with e1071 package</a:t>
          </a:r>
        </a:p>
      </dsp:txBody>
      <dsp:txXfrm rot="-5400000">
        <a:off x="477783" y="3069975"/>
        <a:ext cx="5748960" cy="400341"/>
      </dsp:txXfrm>
    </dsp:sp>
    <dsp:sp modelId="{203499EA-A847-4BF6-ABC2-1453F9CF1A58}">
      <dsp:nvSpPr>
        <dsp:cNvPr id="0" name=""/>
        <dsp:cNvSpPr/>
      </dsp:nvSpPr>
      <dsp:spPr>
        <a:xfrm rot="5400000">
          <a:off x="-102382" y="3759427"/>
          <a:ext cx="682546" cy="4777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7</a:t>
          </a:r>
        </a:p>
      </dsp:txBody>
      <dsp:txXfrm rot="-5400000">
        <a:off x="0" y="3895936"/>
        <a:ext cx="477782" cy="204764"/>
      </dsp:txXfrm>
    </dsp:sp>
    <dsp:sp modelId="{34F646D8-02DD-4CF5-8744-0593178FDE1D}">
      <dsp:nvSpPr>
        <dsp:cNvPr id="0" name=""/>
        <dsp:cNvSpPr/>
      </dsp:nvSpPr>
      <dsp:spPr>
        <a:xfrm rot="5400000">
          <a:off x="3141263" y="993564"/>
          <a:ext cx="443655" cy="57706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Predict the Outcome of “Enrolls” with the </a:t>
          </a:r>
          <a:r>
            <a:rPr lang="en-US" sz="1600" kern="1200" dirty="0" err="1"/>
            <a:t>Testdata</a:t>
          </a:r>
          <a:endParaRPr lang="en-US" sz="1600" kern="1200" dirty="0"/>
        </a:p>
      </dsp:txBody>
      <dsp:txXfrm rot="-5400000">
        <a:off x="477783" y="3678702"/>
        <a:ext cx="5748960" cy="400341"/>
      </dsp:txXfrm>
    </dsp:sp>
    <dsp:sp modelId="{F9B50929-351E-4AFB-89F9-5C2A31730F56}">
      <dsp:nvSpPr>
        <dsp:cNvPr id="0" name=""/>
        <dsp:cNvSpPr/>
      </dsp:nvSpPr>
      <dsp:spPr>
        <a:xfrm rot="5400000">
          <a:off x="-102382" y="4368155"/>
          <a:ext cx="682546" cy="4777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8</a:t>
          </a:r>
        </a:p>
      </dsp:txBody>
      <dsp:txXfrm rot="-5400000">
        <a:off x="0" y="4504664"/>
        <a:ext cx="477782" cy="204764"/>
      </dsp:txXfrm>
    </dsp:sp>
    <dsp:sp modelId="{6688F5FD-0BCB-489E-92B8-A21E58317251}">
      <dsp:nvSpPr>
        <dsp:cNvPr id="0" name=""/>
        <dsp:cNvSpPr/>
      </dsp:nvSpPr>
      <dsp:spPr>
        <a:xfrm rot="5400000">
          <a:off x="3141263" y="1602292"/>
          <a:ext cx="443655" cy="57706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Review results</a:t>
          </a:r>
        </a:p>
      </dsp:txBody>
      <dsp:txXfrm rot="-5400000">
        <a:off x="477783" y="4287430"/>
        <a:ext cx="5748960" cy="4003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F16C6-4EA1-4A31-B183-7E7D97642127}">
      <dsp:nvSpPr>
        <dsp:cNvPr id="0" name=""/>
        <dsp:cNvSpPr/>
      </dsp:nvSpPr>
      <dsp:spPr>
        <a:xfrm rot="5400000">
          <a:off x="-105261" y="108693"/>
          <a:ext cx="701743" cy="4912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1</a:t>
          </a:r>
        </a:p>
      </dsp:txBody>
      <dsp:txXfrm rot="-5400000">
        <a:off x="1" y="249041"/>
        <a:ext cx="491220" cy="210523"/>
      </dsp:txXfrm>
    </dsp:sp>
    <dsp:sp modelId="{002F61A5-0D3C-4FBA-A6B9-58EA76B9D6BE}">
      <dsp:nvSpPr>
        <dsp:cNvPr id="0" name=""/>
        <dsp:cNvSpPr/>
      </dsp:nvSpPr>
      <dsp:spPr>
        <a:xfrm rot="5400000">
          <a:off x="3713243" y="-3218591"/>
          <a:ext cx="456133" cy="69001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Define the Problem </a:t>
          </a:r>
          <a:r>
            <a:rPr lang="en-US" sz="1400" i="1" kern="1200" dirty="0"/>
            <a:t>(Translating to an Analytics Question)</a:t>
          </a:r>
          <a:endParaRPr lang="en-US" sz="1400" kern="1200" dirty="0"/>
        </a:p>
      </dsp:txBody>
      <dsp:txXfrm rot="-5400000">
        <a:off x="491221" y="25698"/>
        <a:ext cx="6877912" cy="411599"/>
      </dsp:txXfrm>
    </dsp:sp>
    <dsp:sp modelId="{20C327AA-6EAB-40F8-B5A9-3824D8F3C0F2}">
      <dsp:nvSpPr>
        <dsp:cNvPr id="0" name=""/>
        <dsp:cNvSpPr/>
      </dsp:nvSpPr>
      <dsp:spPr>
        <a:xfrm rot="5400000">
          <a:off x="-105261" y="736806"/>
          <a:ext cx="701743" cy="4912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2</a:t>
          </a:r>
        </a:p>
      </dsp:txBody>
      <dsp:txXfrm rot="-5400000">
        <a:off x="1" y="877154"/>
        <a:ext cx="491220" cy="210523"/>
      </dsp:txXfrm>
    </dsp:sp>
    <dsp:sp modelId="{A447DAC0-ECA3-4ED8-9058-1CF6DC3045AE}">
      <dsp:nvSpPr>
        <dsp:cNvPr id="0" name=""/>
        <dsp:cNvSpPr/>
      </dsp:nvSpPr>
      <dsp:spPr>
        <a:xfrm rot="5400000">
          <a:off x="3713243" y="-2590478"/>
          <a:ext cx="456133" cy="69001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Establish the ODBC Connection</a:t>
          </a:r>
        </a:p>
      </dsp:txBody>
      <dsp:txXfrm rot="-5400000">
        <a:off x="491221" y="653811"/>
        <a:ext cx="6877912" cy="411599"/>
      </dsp:txXfrm>
    </dsp:sp>
    <dsp:sp modelId="{B8A83EC6-6956-48D4-B93C-EDC133FD6A25}">
      <dsp:nvSpPr>
        <dsp:cNvPr id="0" name=""/>
        <dsp:cNvSpPr/>
      </dsp:nvSpPr>
      <dsp:spPr>
        <a:xfrm rot="5400000">
          <a:off x="-105261" y="1364919"/>
          <a:ext cx="701743" cy="4912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3</a:t>
          </a:r>
        </a:p>
      </dsp:txBody>
      <dsp:txXfrm rot="-5400000">
        <a:off x="1" y="1505267"/>
        <a:ext cx="491220" cy="210523"/>
      </dsp:txXfrm>
    </dsp:sp>
    <dsp:sp modelId="{C487576C-5FEB-4BD4-9DF4-2EC2EA267C68}">
      <dsp:nvSpPr>
        <dsp:cNvPr id="0" name=""/>
        <dsp:cNvSpPr/>
      </dsp:nvSpPr>
      <dsp:spPr>
        <a:xfrm rot="5400000">
          <a:off x="3713243" y="-1962364"/>
          <a:ext cx="456133" cy="69001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Open Connections to ODBC Database</a:t>
          </a:r>
        </a:p>
      </dsp:txBody>
      <dsp:txXfrm rot="-5400000">
        <a:off x="491221" y="1281925"/>
        <a:ext cx="6877912" cy="411599"/>
      </dsp:txXfrm>
    </dsp:sp>
    <dsp:sp modelId="{323CD1DC-49A9-4E41-969E-6D2F12598F5F}">
      <dsp:nvSpPr>
        <dsp:cNvPr id="0" name=""/>
        <dsp:cNvSpPr/>
      </dsp:nvSpPr>
      <dsp:spPr>
        <a:xfrm rot="5400000">
          <a:off x="-105261" y="1993033"/>
          <a:ext cx="701743" cy="4912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4</a:t>
          </a:r>
        </a:p>
      </dsp:txBody>
      <dsp:txXfrm rot="-5400000">
        <a:off x="1" y="2133381"/>
        <a:ext cx="491220" cy="210523"/>
      </dsp:txXfrm>
    </dsp:sp>
    <dsp:sp modelId="{CE6172C3-16D9-4D37-A950-121178F1AC2A}">
      <dsp:nvSpPr>
        <dsp:cNvPr id="0" name=""/>
        <dsp:cNvSpPr/>
      </dsp:nvSpPr>
      <dsp:spPr>
        <a:xfrm rot="5400000">
          <a:off x="3713243" y="-1334251"/>
          <a:ext cx="456133" cy="69001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Build the Training Dataset and the Test Dataset from the Database</a:t>
          </a:r>
        </a:p>
      </dsp:txBody>
      <dsp:txXfrm rot="-5400000">
        <a:off x="491221" y="1910038"/>
        <a:ext cx="6877912" cy="411599"/>
      </dsp:txXfrm>
    </dsp:sp>
    <dsp:sp modelId="{D2A0677C-B1FF-4D0E-BAB0-4D937AC4C8AD}">
      <dsp:nvSpPr>
        <dsp:cNvPr id="0" name=""/>
        <dsp:cNvSpPr/>
      </dsp:nvSpPr>
      <dsp:spPr>
        <a:xfrm rot="5400000">
          <a:off x="-105261" y="2621146"/>
          <a:ext cx="701743" cy="4912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5</a:t>
          </a:r>
        </a:p>
      </dsp:txBody>
      <dsp:txXfrm rot="-5400000">
        <a:off x="1" y="2761494"/>
        <a:ext cx="491220" cy="210523"/>
      </dsp:txXfrm>
    </dsp:sp>
    <dsp:sp modelId="{C09BE247-24E6-41F8-BD35-94927E3EFEF0}">
      <dsp:nvSpPr>
        <dsp:cNvPr id="0" name=""/>
        <dsp:cNvSpPr/>
      </dsp:nvSpPr>
      <dsp:spPr>
        <a:xfrm rot="5400000">
          <a:off x="3713243" y="-706138"/>
          <a:ext cx="456133" cy="69001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Extract the first 10000 records for the training data set and the remaining 10 for the test</a:t>
          </a:r>
        </a:p>
      </dsp:txBody>
      <dsp:txXfrm rot="-5400000">
        <a:off x="491221" y="2538151"/>
        <a:ext cx="6877912" cy="411599"/>
      </dsp:txXfrm>
    </dsp:sp>
    <dsp:sp modelId="{29B157DD-5ABF-44C7-84DB-D063ACF93A43}">
      <dsp:nvSpPr>
        <dsp:cNvPr id="0" name=""/>
        <dsp:cNvSpPr/>
      </dsp:nvSpPr>
      <dsp:spPr>
        <a:xfrm rot="5400000">
          <a:off x="-105261" y="3249259"/>
          <a:ext cx="701743" cy="4912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6</a:t>
          </a:r>
        </a:p>
      </dsp:txBody>
      <dsp:txXfrm rot="-5400000">
        <a:off x="1" y="3389607"/>
        <a:ext cx="491220" cy="210523"/>
      </dsp:txXfrm>
    </dsp:sp>
    <dsp:sp modelId="{DB8F81B5-3AEA-4610-A22F-E987B36CB035}">
      <dsp:nvSpPr>
        <dsp:cNvPr id="0" name=""/>
        <dsp:cNvSpPr/>
      </dsp:nvSpPr>
      <dsp:spPr>
        <a:xfrm rot="5400000">
          <a:off x="3713243" y="-78024"/>
          <a:ext cx="456133" cy="69001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Execute the NB Classifier</a:t>
          </a:r>
        </a:p>
      </dsp:txBody>
      <dsp:txXfrm rot="-5400000">
        <a:off x="491221" y="3166265"/>
        <a:ext cx="6877912" cy="411599"/>
      </dsp:txXfrm>
    </dsp:sp>
    <dsp:sp modelId="{203499EA-A847-4BF6-ABC2-1453F9CF1A58}">
      <dsp:nvSpPr>
        <dsp:cNvPr id="0" name=""/>
        <dsp:cNvSpPr/>
      </dsp:nvSpPr>
      <dsp:spPr>
        <a:xfrm rot="5400000">
          <a:off x="-105261" y="3877373"/>
          <a:ext cx="701743" cy="4912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7</a:t>
          </a:r>
        </a:p>
      </dsp:txBody>
      <dsp:txXfrm rot="-5400000">
        <a:off x="1" y="4017721"/>
        <a:ext cx="491220" cy="210523"/>
      </dsp:txXfrm>
    </dsp:sp>
    <dsp:sp modelId="{34F646D8-02DD-4CF5-8744-0593178FDE1D}">
      <dsp:nvSpPr>
        <dsp:cNvPr id="0" name=""/>
        <dsp:cNvSpPr/>
      </dsp:nvSpPr>
      <dsp:spPr>
        <a:xfrm rot="5400000">
          <a:off x="3713243" y="550088"/>
          <a:ext cx="456133" cy="69001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Validate the Effectiveness of the NB Classifier with a Confusion Matrix</a:t>
          </a:r>
        </a:p>
      </dsp:txBody>
      <dsp:txXfrm rot="-5400000">
        <a:off x="491221" y="3794378"/>
        <a:ext cx="6877912" cy="411599"/>
      </dsp:txXfrm>
    </dsp:sp>
    <dsp:sp modelId="{F9B50929-351E-4AFB-89F9-5C2A31730F56}">
      <dsp:nvSpPr>
        <dsp:cNvPr id="0" name=""/>
        <dsp:cNvSpPr/>
      </dsp:nvSpPr>
      <dsp:spPr>
        <a:xfrm rot="5400000">
          <a:off x="-105261" y="4505486"/>
          <a:ext cx="701743" cy="4912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8</a:t>
          </a:r>
        </a:p>
      </dsp:txBody>
      <dsp:txXfrm rot="-5400000">
        <a:off x="1" y="4645834"/>
        <a:ext cx="491220" cy="210523"/>
      </dsp:txXfrm>
    </dsp:sp>
    <dsp:sp modelId="{6688F5FD-0BCB-489E-92B8-A21E58317251}">
      <dsp:nvSpPr>
        <dsp:cNvPr id="0" name=""/>
        <dsp:cNvSpPr/>
      </dsp:nvSpPr>
      <dsp:spPr>
        <a:xfrm rot="5400000">
          <a:off x="3713243" y="1178201"/>
          <a:ext cx="456133" cy="69001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Execute NB Classifier with </a:t>
          </a:r>
          <a:r>
            <a:rPr lang="en-US" sz="1400" kern="1200" dirty="0" err="1"/>
            <a:t>MADlib</a:t>
          </a:r>
          <a:r>
            <a:rPr lang="en-US" sz="1400" kern="1200" dirty="0"/>
            <a:t> Function Calls Within the Database</a:t>
          </a:r>
        </a:p>
      </dsp:txBody>
      <dsp:txXfrm rot="-5400000">
        <a:off x="491221" y="4422491"/>
        <a:ext cx="6877912" cy="4115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7476ED5-2D64-43CD-A5A9-B4F8A2316785}" type="datetimeFigureOut">
              <a:rPr lang="en-US"/>
              <a:pPr>
                <a:defRPr/>
              </a:pPr>
              <a:t>2/21/2012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smtClean="0"/>
              <a:t>Module #: Module Name</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0216AA8-8606-4326-BD3F-B6ED45665008}" type="slidenum">
              <a:rPr lang="en-US"/>
              <a:pPr>
                <a:defRPr/>
              </a:pPr>
              <a:t>‹#›</a:t>
            </a:fld>
            <a:endParaRPr lang="en-US"/>
          </a:p>
        </p:txBody>
      </p:sp>
    </p:spTree>
    <p:extLst>
      <p:ext uri="{BB962C8B-B14F-4D97-AF65-F5344CB8AC3E}">
        <p14:creationId xmlns:p14="http://schemas.microsoft.com/office/powerpoint/2010/main" val="30289644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14400" y="552450"/>
            <a:ext cx="4953000" cy="3714750"/>
          </a:xfrm>
          <a:prstGeom prst="rect">
            <a:avLst/>
          </a:prstGeom>
          <a:noFill/>
          <a:ln w="12700">
            <a:solidFill>
              <a:prstClr val="black"/>
            </a:solidFill>
          </a:ln>
        </p:spPr>
        <p:txBody>
          <a:bodyPr vert="horz" rtlCol="0" anchor="ctr"/>
          <a:lstStyle>
            <a:extLst/>
          </a:lstStyle>
          <a:p>
            <a:pPr lvl="0"/>
            <a:endParaRPr lang="en-US" noProof="0"/>
          </a:p>
        </p:txBody>
      </p:sp>
      <p:sp>
        <p:nvSpPr>
          <p:cNvPr id="5" name="Notes Placeholder 4"/>
          <p:cNvSpPr>
            <a:spLocks noGrp="1"/>
          </p:cNvSpPr>
          <p:nvPr>
            <p:ph type="body" sz="quarter" idx="3"/>
          </p:nvPr>
        </p:nvSpPr>
        <p:spPr>
          <a:xfrm>
            <a:off x="457200" y="4419600"/>
            <a:ext cx="5943600" cy="4343400"/>
          </a:xfrm>
          <a:prstGeom prst="rect">
            <a:avLst/>
          </a:prstGeom>
        </p:spPr>
        <p:txBody>
          <a:bodyPr vert="horz" rtlCol="0">
            <a:normAutofit/>
          </a:bodyPr>
          <a:lstStyle>
            <a:extLst/>
          </a:lstStyle>
          <a:p>
            <a:pPr lvl="0"/>
            <a:r>
              <a:rPr lang="en-US" noProof="0" dirty="0" smtClean="0"/>
              <a:t>Click to edit Master text styles</a:t>
            </a:r>
            <a:endParaRPr lang="en-US" noProof="0" dirty="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2743200" y="8839200"/>
            <a:ext cx="3657600" cy="304800"/>
          </a:xfrm>
          <a:prstGeom prst="rect">
            <a:avLst/>
          </a:prstGeom>
        </p:spPr>
        <p:txBody>
          <a:bodyPr vert="horz" rtlCol="0" anchor="b"/>
          <a:lstStyle>
            <a:lvl1pPr algn="r" fontAlgn="auto">
              <a:spcBef>
                <a:spcPts val="0"/>
              </a:spcBef>
              <a:spcAft>
                <a:spcPts val="0"/>
              </a:spcAft>
              <a:defRPr sz="900">
                <a:latin typeface="MetaNormalLF-Roman" pitchFamily="34" charset="0"/>
                <a:cs typeface="+mn-cs"/>
              </a:defRPr>
            </a:lvl1pPr>
            <a:extLst/>
          </a:lstStyle>
          <a:p>
            <a:pPr>
              <a:defRPr/>
            </a:pPr>
            <a:r>
              <a:rPr lang="en-US" dirty="0" smtClean="0"/>
              <a:t>Module #: Module Name</a:t>
            </a:r>
            <a:endParaRPr lang="en-US" dirty="0"/>
          </a:p>
        </p:txBody>
      </p:sp>
      <p:sp>
        <p:nvSpPr>
          <p:cNvPr id="7" name="Slide Number Placeholder 6"/>
          <p:cNvSpPr>
            <a:spLocks noGrp="1"/>
          </p:cNvSpPr>
          <p:nvPr>
            <p:ph type="sldNum" sz="quarter" idx="5"/>
          </p:nvPr>
        </p:nvSpPr>
        <p:spPr>
          <a:xfrm>
            <a:off x="6400800" y="8839200"/>
            <a:ext cx="455613" cy="304800"/>
          </a:xfrm>
          <a:prstGeom prst="rect">
            <a:avLst/>
          </a:prstGeom>
        </p:spPr>
        <p:txBody>
          <a:bodyPr vert="horz" rtlCol="0" anchor="b"/>
          <a:lstStyle>
            <a:lvl1pPr algn="r" fontAlgn="auto">
              <a:spcBef>
                <a:spcPts val="0"/>
              </a:spcBef>
              <a:spcAft>
                <a:spcPts val="0"/>
              </a:spcAft>
              <a:defRPr sz="900">
                <a:latin typeface="MetaNormalLF-Roman" pitchFamily="34" charset="0"/>
                <a:cs typeface="+mn-cs"/>
              </a:defRPr>
            </a:lvl1pPr>
            <a:extLst/>
          </a:lstStyle>
          <a:p>
            <a:pPr>
              <a:defRPr/>
            </a:pPr>
            <a:fld id="{80249327-EC2F-4096-8D35-6B76097739FC}" type="slidenum">
              <a:rPr lang="en-US"/>
              <a:pPr>
                <a:defRPr/>
              </a:pPr>
              <a:t>‹#›</a:t>
            </a:fld>
            <a:endParaRPr lang="en-US"/>
          </a:p>
        </p:txBody>
      </p:sp>
      <p:sp>
        <p:nvSpPr>
          <p:cNvPr id="8" name="Footer Placeholder 5"/>
          <p:cNvSpPr txBox="1">
            <a:spLocks/>
          </p:cNvSpPr>
          <p:nvPr/>
        </p:nvSpPr>
        <p:spPr>
          <a:xfrm>
            <a:off x="2971800" y="8839200"/>
            <a:ext cx="3657600" cy="304800"/>
          </a:xfrm>
          <a:prstGeom prst="rect">
            <a:avLst/>
          </a:prstGeom>
        </p:spPr>
        <p:txBody>
          <a:bodyPr vert="horz" rtlCol="0" anchor="b"/>
          <a:lstStyle>
            <a:lvl1pPr algn="l" fontAlgn="auto">
              <a:spcBef>
                <a:spcPts val="0"/>
              </a:spcBef>
              <a:spcAft>
                <a:spcPts val="0"/>
              </a:spcAft>
              <a:defRPr sz="900">
                <a:latin typeface="MetaNormalLF-Roman" pitchFamily="34" charset="0"/>
                <a:cs typeface="+mn-cs"/>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etaNormalLF-Roman" pitchFamily="34" charset="0"/>
                <a:ea typeface="+mn-ea"/>
                <a:cs typeface="+mn-cs"/>
              </a:rPr>
              <a:t> </a:t>
            </a:r>
            <a:endParaRPr kumimoji="0" lang="en-US" sz="900" b="0" i="0" u="none" strike="noStrike" kern="1200" cap="none" spc="0" normalizeH="0" baseline="0" noProof="0" dirty="0">
              <a:ln>
                <a:noFill/>
              </a:ln>
              <a:solidFill>
                <a:schemeClr val="tx1"/>
              </a:solidFill>
              <a:effectLst/>
              <a:uLnTx/>
              <a:uFillTx/>
              <a:latin typeface="MetaNormalLF-Roman" pitchFamily="34" charset="0"/>
              <a:ea typeface="+mn-ea"/>
              <a:cs typeface="+mn-cs"/>
            </a:endParaRPr>
          </a:p>
        </p:txBody>
      </p:sp>
      <p:sp>
        <p:nvSpPr>
          <p:cNvPr id="9" name="Footer Placeholder 5"/>
          <p:cNvSpPr txBox="1">
            <a:spLocks/>
          </p:cNvSpPr>
          <p:nvPr/>
        </p:nvSpPr>
        <p:spPr>
          <a:xfrm>
            <a:off x="0" y="8839200"/>
            <a:ext cx="4343400" cy="304800"/>
          </a:xfrm>
          <a:prstGeom prst="rect">
            <a:avLst/>
          </a:prstGeom>
        </p:spPr>
        <p:txBody>
          <a:bodyPr vert="horz" rtlCol="0" anchor="b"/>
          <a:lstStyle>
            <a:lvl1pPr algn="r" fontAlgn="auto">
              <a:spcBef>
                <a:spcPts val="0"/>
              </a:spcBef>
              <a:spcAft>
                <a:spcPts val="0"/>
              </a:spcAft>
              <a:defRPr sz="800">
                <a:latin typeface="MetaNormalLF-Roman" pitchFamily="34" charset="0"/>
                <a:cs typeface="+mn-cs"/>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Calibri" pitchFamily="34" charset="0"/>
                <a:ea typeface="+mn-ea"/>
                <a:cs typeface="+mn-cs"/>
              </a:rPr>
              <a:t> Copyright © 2012 EMC Corporation. All rights reserved.</a:t>
            </a:r>
            <a:endParaRPr kumimoji="0" lang="en-US" sz="800" b="0" i="0" u="none" strike="noStrike" kern="1200" cap="none" spc="0" normalizeH="0" baseline="0" noProof="0" dirty="0">
              <a:ln>
                <a:noFill/>
              </a:ln>
              <a:solidFill>
                <a:schemeClr val="tx1"/>
              </a:solidFill>
              <a:effectLst/>
              <a:uLnTx/>
              <a:uFillTx/>
              <a:latin typeface="MetaNormalLF-Roman" pitchFamily="34" charset="0"/>
              <a:ea typeface="+mn-ea"/>
              <a:cs typeface="+mn-cs"/>
            </a:endParaRPr>
          </a:p>
        </p:txBody>
      </p:sp>
    </p:spTree>
    <p:extLst>
      <p:ext uri="{BB962C8B-B14F-4D97-AF65-F5344CB8AC3E}">
        <p14:creationId xmlns:p14="http://schemas.microsoft.com/office/powerpoint/2010/main" val="79514566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indent="-228600" algn="l" rtl="0" eaLnBrk="0" fontAlgn="base" hangingPunct="0">
      <a:spcBef>
        <a:spcPct val="30000"/>
      </a:spcBef>
      <a:spcAft>
        <a:spcPct val="0"/>
      </a:spcAft>
      <a:buSzPct val="120000"/>
      <a:buFont typeface="Arial" charset="0"/>
      <a:buChar char="•"/>
      <a:defRPr sz="1200" kern="1200">
        <a:solidFill>
          <a:schemeClr val="tx1"/>
        </a:solidFill>
        <a:latin typeface="Calibri" pitchFamily="34" charset="0"/>
        <a:ea typeface="+mn-ea"/>
        <a:cs typeface="+mn-cs"/>
      </a:defRPr>
    </a:lvl2pPr>
    <a:lvl3pPr marL="685800" indent="-228600" algn="l" rtl="0" eaLnBrk="0" fontAlgn="base" hangingPunct="0">
      <a:spcBef>
        <a:spcPct val="30000"/>
      </a:spcBef>
      <a:spcAft>
        <a:spcPct val="0"/>
      </a:spcAft>
      <a:buFont typeface="Webdings" pitchFamily="18" charset="2"/>
      <a:buChar char="4"/>
      <a:defRPr sz="1200" kern="1200">
        <a:solidFill>
          <a:schemeClr val="tx1"/>
        </a:solidFill>
        <a:latin typeface="Calibri" pitchFamily="34" charset="0"/>
        <a:ea typeface="+mn-ea"/>
        <a:cs typeface="+mn-cs"/>
      </a:defRPr>
    </a:lvl3pPr>
    <a:lvl4pPr marL="914400" indent="-228600" algn="l" rtl="0" eaLnBrk="0" fontAlgn="base" hangingPunct="0">
      <a:spcBef>
        <a:spcPct val="30000"/>
      </a:spcBef>
      <a:spcAft>
        <a:spcPct val="0"/>
      </a:spcAft>
      <a:buFont typeface="Webdings" pitchFamily="18" charset="2"/>
      <a:buChar char="8"/>
      <a:defRPr sz="1200" kern="1200">
        <a:solidFill>
          <a:schemeClr val="tx1"/>
        </a:solidFill>
        <a:latin typeface="Calibri" pitchFamily="34" charset="0"/>
        <a:ea typeface="+mn-ea"/>
        <a:cs typeface="+mn-cs"/>
      </a:defRPr>
    </a:lvl4pPr>
    <a:lvl5pPr marL="1143000" indent="-228600" algn="l" rtl="0" eaLnBrk="0" fontAlgn="base" hangingPunct="0">
      <a:spcBef>
        <a:spcPct val="30000"/>
      </a:spcBef>
      <a:spcAft>
        <a:spcPct val="0"/>
      </a:spcAft>
      <a:buFont typeface="Arial" charset="0"/>
      <a:buChar char="•"/>
      <a:defRPr sz="1200" kern="1200">
        <a:solidFill>
          <a:schemeClr val="tx1"/>
        </a:solidFill>
        <a:latin typeface="Calibri" pitchFamily="34" charset="0"/>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home.comcast.net/~tom.fawcett/public_html/papers/ROC101.pdf"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endParaRPr lang="en-US" sz="1100" noProof="0"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fontScale="85000" lnSpcReduction="10000"/>
          </a:bodyPr>
          <a:lstStyle/>
          <a:p>
            <a:r>
              <a:rPr lang="en-US" baseline="0" dirty="0" smtClean="0"/>
              <a:t>K-means clustering is used to cluster numerical data. </a:t>
            </a:r>
          </a:p>
          <a:p>
            <a:r>
              <a:rPr lang="en-US" baseline="0" dirty="0" smtClean="0"/>
              <a:t>In K-means we define two measures of distances, between two data points(records) and the distance between two clusters.  Distance can be measured (calculated) in a number of ways but four principles tend to hold true.</a:t>
            </a:r>
          </a:p>
          <a:p>
            <a:pPr marL="229469" indent="-229469">
              <a:buAutoNum type="arabicPeriod"/>
            </a:pPr>
            <a:r>
              <a:rPr lang="en-US" baseline="0" dirty="0" smtClean="0"/>
              <a:t>Distance is not negative (it is stated as an absolute value)</a:t>
            </a:r>
          </a:p>
          <a:p>
            <a:pPr marL="229469" indent="-229469">
              <a:buAutoNum type="arabicPeriod"/>
            </a:pPr>
            <a:r>
              <a:rPr lang="en-US" baseline="0" dirty="0" smtClean="0"/>
              <a:t>Distance from one record to itself is zero.</a:t>
            </a:r>
          </a:p>
          <a:p>
            <a:pPr marL="229469" indent="-229469">
              <a:buAutoNum type="arabicPeriod"/>
            </a:pPr>
            <a:r>
              <a:rPr lang="en-US" baseline="0" dirty="0" smtClean="0"/>
              <a:t>Distance from record I to record J is the same as the distance from record J to record I, again since the distance is stated as an absolute value, the starting and end points can be reversed.</a:t>
            </a:r>
          </a:p>
          <a:p>
            <a:pPr marL="229469" indent="-229469">
              <a:buAutoNum type="arabicPeriod"/>
            </a:pPr>
            <a:r>
              <a:rPr lang="en-US" baseline="0" dirty="0" smtClean="0"/>
              <a:t>Distance between two records can not be greater than the sum of the distance between each record and a third record.  </a:t>
            </a:r>
            <a:endParaRPr lang="en-US" dirty="0" smtClean="0"/>
          </a:p>
          <a:p>
            <a:r>
              <a:rPr lang="en-US" b="1" dirty="0" smtClean="0"/>
              <a:t>Euclidean distance</a:t>
            </a:r>
            <a:r>
              <a:rPr lang="en-US" b="1" baseline="0" dirty="0" smtClean="0"/>
              <a:t> </a:t>
            </a:r>
            <a:r>
              <a:rPr lang="en-US" baseline="0" dirty="0" smtClean="0"/>
              <a:t>is the most popular method for calculating distance. Euclidian distance is a “ordinary” distance that one could measure with a ruler. In a single dimension the Euclidian distance is the absolute value of the differences between two points. </a:t>
            </a:r>
            <a:r>
              <a:rPr lang="en-US" dirty="0" smtClean="0"/>
              <a:t>The straight line distance between two points.  In a plane with p</a:t>
            </a:r>
            <a:r>
              <a:rPr lang="en-US" baseline="-25000" dirty="0" smtClean="0"/>
              <a:t>1</a:t>
            </a:r>
            <a:r>
              <a:rPr lang="en-US" dirty="0" smtClean="0"/>
              <a:t> at (x</a:t>
            </a:r>
            <a:r>
              <a:rPr lang="en-US" baseline="-25000" dirty="0" smtClean="0"/>
              <a:t>1</a:t>
            </a:r>
            <a:r>
              <a:rPr lang="en-US" dirty="0" smtClean="0"/>
              <a:t>, y</a:t>
            </a:r>
            <a:r>
              <a:rPr lang="en-US" baseline="-25000" dirty="0" smtClean="0"/>
              <a:t>1</a:t>
            </a:r>
            <a:r>
              <a:rPr lang="en-US" dirty="0" smtClean="0"/>
              <a:t>) and p</a:t>
            </a:r>
            <a:r>
              <a:rPr lang="en-US" baseline="-25000" dirty="0" smtClean="0"/>
              <a:t>2</a:t>
            </a:r>
            <a:r>
              <a:rPr lang="en-US" dirty="0" smtClean="0"/>
              <a:t> at (x</a:t>
            </a:r>
            <a:r>
              <a:rPr lang="en-US" baseline="-25000" dirty="0" smtClean="0"/>
              <a:t>2</a:t>
            </a:r>
            <a:r>
              <a:rPr lang="en-US" dirty="0" smtClean="0"/>
              <a:t>, y</a:t>
            </a:r>
            <a:r>
              <a:rPr lang="en-US" baseline="-25000" dirty="0" smtClean="0"/>
              <a:t>2</a:t>
            </a:r>
            <a:r>
              <a:rPr lang="en-US" dirty="0" smtClean="0"/>
              <a:t>), it is √((x</a:t>
            </a:r>
            <a:r>
              <a:rPr lang="en-US" baseline="-25000" dirty="0" smtClean="0"/>
              <a:t>1</a:t>
            </a:r>
            <a:r>
              <a:rPr lang="en-US" dirty="0" smtClean="0"/>
              <a:t> - x</a:t>
            </a:r>
            <a:r>
              <a:rPr lang="en-US" baseline="-25000" dirty="0" smtClean="0"/>
              <a:t>2</a:t>
            </a:r>
            <a:r>
              <a:rPr lang="en-US" dirty="0" smtClean="0"/>
              <a:t>)² + (y</a:t>
            </a:r>
            <a:r>
              <a:rPr lang="en-US" baseline="-25000" dirty="0" smtClean="0"/>
              <a:t>1</a:t>
            </a:r>
            <a:r>
              <a:rPr lang="en-US" dirty="0" smtClean="0"/>
              <a:t> - y</a:t>
            </a:r>
            <a:r>
              <a:rPr lang="en-US" baseline="-25000" dirty="0" smtClean="0"/>
              <a:t>2</a:t>
            </a:r>
            <a:r>
              <a:rPr lang="en-US" dirty="0" smtClean="0"/>
              <a:t>)²). </a:t>
            </a:r>
          </a:p>
          <a:p>
            <a:r>
              <a:rPr lang="en-US" i="0" dirty="0" smtClean="0"/>
              <a:t>In N dimensions, the Euclidean distance between two points p and q is √(∑</a:t>
            </a:r>
            <a:r>
              <a:rPr lang="en-US" i="0" baseline="-25000" dirty="0" smtClean="0"/>
              <a:t>i=1</a:t>
            </a:r>
            <a:r>
              <a:rPr lang="en-US" i="0" baseline="30000" dirty="0" smtClean="0"/>
              <a:t>N</a:t>
            </a:r>
            <a:r>
              <a:rPr lang="en-US" i="0" dirty="0" smtClean="0"/>
              <a:t> (p</a:t>
            </a:r>
            <a:r>
              <a:rPr lang="en-US" i="0" baseline="-25000" dirty="0" smtClean="0"/>
              <a:t>i</a:t>
            </a:r>
            <a:r>
              <a:rPr lang="en-US" i="0" dirty="0" smtClean="0"/>
              <a:t>-q</a:t>
            </a:r>
            <a:r>
              <a:rPr lang="en-US" i="0" baseline="-25000" dirty="0" smtClean="0"/>
              <a:t>i</a:t>
            </a:r>
            <a:r>
              <a:rPr lang="en-US" i="0" dirty="0" smtClean="0"/>
              <a:t>)²) where p</a:t>
            </a:r>
            <a:r>
              <a:rPr lang="en-US" i="0" baseline="-25000" dirty="0" smtClean="0"/>
              <a:t>i</a:t>
            </a:r>
            <a:r>
              <a:rPr lang="en-US" i="0" dirty="0" smtClean="0"/>
              <a:t> (or q</a:t>
            </a:r>
            <a:r>
              <a:rPr lang="en-US" i="0" baseline="-25000" dirty="0" smtClean="0"/>
              <a:t>i</a:t>
            </a:r>
            <a:r>
              <a:rPr lang="en-US" i="0" dirty="0" smtClean="0"/>
              <a:t>) is the coordinate of p (or q) in dimension i. </a:t>
            </a:r>
          </a:p>
          <a:p>
            <a:pPr defTabSz="917875">
              <a:defRPr/>
            </a:pPr>
            <a:r>
              <a:rPr lang="en-US" i="0" baseline="0" dirty="0" smtClean="0"/>
              <a:t>Though there are many other distance measures, the Euclidian distance is the most commonly used distance measure and many packages use this measure.</a:t>
            </a:r>
          </a:p>
          <a:p>
            <a:r>
              <a:rPr lang="en-US" baseline="0" dirty="0" smtClean="0"/>
              <a:t>The Euclidian distance is influenced by the scale of the variables.  Changing the scale (for example from feet to inches) can significantly influence the results.</a:t>
            </a:r>
            <a:r>
              <a:rPr lang="en-US" i="0" baseline="0" dirty="0" smtClean="0"/>
              <a:t>Second, the equation ignores the relationship between variables. Lastly, the clustering algorithm is sensitive to outliers.  If the data has outliers and removal of them is not possible, the results of the clustering </a:t>
            </a:r>
            <a:r>
              <a:rPr lang="en-US" dirty="0" smtClean="0"/>
              <a:t>can be substantially distorted.</a:t>
            </a:r>
            <a:endParaRPr lang="en-US" i="0" baseline="0" dirty="0" smtClean="0"/>
          </a:p>
          <a:p>
            <a:pPr defTabSz="917875">
              <a:defRPr/>
            </a:pPr>
            <a:r>
              <a:rPr lang="en-US" b="1" i="0" baseline="0" dirty="0" smtClean="0"/>
              <a:t>The centroid </a:t>
            </a:r>
            <a:r>
              <a:rPr lang="en-US" b="0" i="0" baseline="0" dirty="0" smtClean="0"/>
              <a:t>is the center of the discovered cluster. K-means clustering provides this as an output. </a:t>
            </a:r>
            <a:r>
              <a:rPr lang="en-US" dirty="0" smtClean="0"/>
              <a:t>When the number of clusters is fixed to k, </a:t>
            </a:r>
            <a:r>
              <a:rPr lang="en-US" i="1" dirty="0" smtClean="0"/>
              <a:t>K-means</a:t>
            </a:r>
            <a:r>
              <a:rPr lang="en-US" i="1" baseline="0" dirty="0" smtClean="0"/>
              <a:t> clustering</a:t>
            </a:r>
            <a:r>
              <a:rPr lang="en-US" dirty="0" smtClean="0"/>
              <a:t> gives a formal definition as an optimization problem: find the </a:t>
            </a:r>
            <a:r>
              <a:rPr lang="en-US" i="1" dirty="0" smtClean="0"/>
              <a:t>k</a:t>
            </a:r>
            <a:r>
              <a:rPr lang="en-US" dirty="0" smtClean="0"/>
              <a:t> cluster centers and assign the objects to the nearest cluster center, such that the squared distances from the cluster are minimized.</a:t>
            </a:r>
          </a:p>
          <a:p>
            <a:pPr defTabSz="917875">
              <a:defRPr/>
            </a:pPr>
            <a:r>
              <a:rPr lang="en-US" baseline="0" dirty="0" smtClean="0"/>
              <a:t> </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10</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We now describe the general algorithm. Our objective is to construct a tree T from</a:t>
            </a:r>
            <a:r>
              <a:rPr lang="en-US" baseline="0" dirty="0" smtClean="0"/>
              <a:t> a training set S. If all examples in S belongs to some class “C “ (good_credit for example) or S is sufficiently “pure” (in our case node p(credit_good) is 70% pure) we make a leaf labeled “C”.</a:t>
            </a:r>
          </a:p>
          <a:p>
            <a:r>
              <a:rPr lang="en-US" baseline="0" dirty="0" smtClean="0"/>
              <a:t>Otherwise we will select another attribute considered as the “most informative” (savings, housing etc.) and partition S according to A’s values. Something similar to what we explained in the previous slide. We will construct sub-trees T1,T2….. or the subsets of S recursively until</a:t>
            </a:r>
          </a:p>
          <a:p>
            <a:pPr lvl="1">
              <a:buFont typeface="Arial" pitchFamily="34" charset="0"/>
              <a:buChar char="•"/>
            </a:pPr>
            <a:r>
              <a:rPr lang="en-US" baseline="0" dirty="0" smtClean="0"/>
              <a:t> You have all of the nodes as pure as required or </a:t>
            </a:r>
          </a:p>
          <a:p>
            <a:pPr lvl="1">
              <a:buFont typeface="Arial" pitchFamily="34" charset="0"/>
              <a:buChar char="•"/>
            </a:pPr>
            <a:r>
              <a:rPr lang="en-US" dirty="0" smtClean="0"/>
              <a:t>Y</a:t>
            </a:r>
            <a:r>
              <a:rPr lang="en-US" baseline="0" dirty="0" smtClean="0"/>
              <a:t>ou cannot split further as per your specifications or </a:t>
            </a:r>
          </a:p>
          <a:p>
            <a:pPr lvl="1">
              <a:buFont typeface="Arial" pitchFamily="34" charset="0"/>
              <a:buChar char="•"/>
            </a:pPr>
            <a:r>
              <a:rPr lang="en-US" dirty="0" smtClean="0"/>
              <a:t>A</a:t>
            </a:r>
            <a:r>
              <a:rPr lang="en-US" baseline="0" dirty="0" smtClean="0"/>
              <a:t>ny other stopping criteria specified.</a:t>
            </a:r>
          </a:p>
          <a:p>
            <a:r>
              <a:rPr lang="en-US" baseline="0" dirty="0" smtClean="0"/>
              <a:t>There are several algorithms that implement Decision Trees and the methods of tree construction vary with each one of them. CART,ID3 and C4.5 are some of the popular algorithms. </a:t>
            </a:r>
          </a:p>
          <a:p>
            <a:endParaRPr lang="en-US" dirty="0" smtClean="0"/>
          </a:p>
          <a:p>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100</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The first step is to pick the most informative attribute. There are many ways to do it.  We detail Entropy based methods. </a:t>
            </a:r>
          </a:p>
          <a:p>
            <a:r>
              <a:rPr lang="en-US" dirty="0" smtClean="0"/>
              <a:t>Let p( c ) be the probability of a given class. H as</a:t>
            </a:r>
            <a:r>
              <a:rPr lang="en-US" baseline="0" dirty="0" smtClean="0"/>
              <a:t> defined by the formula shown above will have a value 0 if p (c ) is 0 or 1. So for binary classification H=0 means it is a “pure” node. H is maximum when all classes are equally probable.  If the probability of classes are 50/50 then H=1 (maximum entropy).</a:t>
            </a:r>
            <a:endParaRPr lang="en-US" dirty="0" smtClean="0"/>
          </a:p>
          <a:p>
            <a:endParaRPr lang="en-US" dirty="0" smtClean="0">
              <a:latin typeface="+mn-lt"/>
            </a:endParaRPr>
          </a:p>
          <a:p>
            <a:endParaRPr lang="en-US" dirty="0" smtClean="0">
              <a:latin typeface="+mn-lt"/>
            </a:endParaRP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101</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In our credit problem p(credit_good) is 0.7 and p(credit_bad) is 0.3.</a:t>
            </a:r>
          </a:p>
          <a:p>
            <a:r>
              <a:rPr lang="en-US" dirty="0" smtClean="0"/>
              <a:t>The base entropy H</a:t>
            </a:r>
            <a:r>
              <a:rPr lang="en-US" baseline="-25000" dirty="0" smtClean="0"/>
              <a:t>credit</a:t>
            </a:r>
            <a:r>
              <a:rPr lang="en-US" baseline="0" dirty="0" smtClean="0"/>
              <a:t> = -(0.7 log</a:t>
            </a:r>
            <a:r>
              <a:rPr lang="en-US" baseline="-25000" dirty="0" smtClean="0"/>
              <a:t>2</a:t>
            </a:r>
            <a:r>
              <a:rPr lang="en-US" baseline="0" dirty="0" smtClean="0"/>
              <a:t>(0.7) + 0.3log</a:t>
            </a:r>
            <a:r>
              <a:rPr lang="en-US" baseline="-25000" dirty="0" smtClean="0"/>
              <a:t>2</a:t>
            </a:r>
            <a:r>
              <a:rPr lang="en-US" baseline="0" dirty="0" smtClean="0"/>
              <a:t>(0.3)) = 0.88 ( very close to 1)</a:t>
            </a:r>
          </a:p>
          <a:p>
            <a:pPr defTabSz="917875">
              <a:defRPr/>
            </a:pPr>
            <a:r>
              <a:rPr lang="en-US" dirty="0" smtClean="0"/>
              <a:t>Our unconditioned credit problem has fairly high entropy.</a:t>
            </a:r>
          </a:p>
          <a:p>
            <a:endParaRPr lang="en-US" baseline="-25000"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102</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Continuing with</a:t>
            </a:r>
            <a:r>
              <a:rPr lang="en-US" baseline="0" dirty="0" smtClean="0"/>
              <a:t> step 1 we now find the conditional entropy, which is the weighted sum of class entropies for each value of the attribute. </a:t>
            </a:r>
          </a:p>
          <a:p>
            <a:r>
              <a:rPr lang="en-US" baseline="0" dirty="0" smtClean="0"/>
              <a:t>Let us say we choose the attribute “Housing” we have three levels for this attribute (free, rent and own). Intuitively we can say that home owners are more likely to have better credit than renters. So the attribute value Housing will give more information about the class membership for credit_good. The conditional entropy of attribute Housing should be lower than the base entropy.</a:t>
            </a:r>
          </a:p>
          <a:p>
            <a:r>
              <a:rPr lang="en-US" dirty="0" smtClean="0"/>
              <a:t>At </a:t>
            </a:r>
            <a:r>
              <a:rPr lang="en-US" dirty="0"/>
              <a:t>worst (in the case where the attribute is uncorrelated with the class label), the conditional entropy is the same as the unconditioned </a:t>
            </a:r>
            <a:r>
              <a:rPr lang="en-US" dirty="0" smtClean="0"/>
              <a:t>entropy.</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103</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ea typeface="BatangChe" pitchFamily="49" charset="-127"/>
              </a:rPr>
              <a:t>Let's compute the conditional entropy of credit class conditioned on housing status.</a:t>
            </a:r>
          </a:p>
          <a:p>
            <a:r>
              <a:rPr lang="en-US" dirty="0" smtClean="0">
                <a:ea typeface="BatangChe" pitchFamily="49" charset="-127"/>
              </a:rPr>
              <a:t>In</a:t>
            </a:r>
            <a:r>
              <a:rPr lang="en-US" baseline="0" dirty="0" smtClean="0">
                <a:ea typeface="BatangChe" pitchFamily="49" charset="-127"/>
              </a:rPr>
              <a:t> t</a:t>
            </a:r>
            <a:r>
              <a:rPr lang="en-US" dirty="0" smtClean="0">
                <a:ea typeface="BatangChe" pitchFamily="49" charset="-127"/>
              </a:rPr>
              <a:t>he top row of the table are the probabilities of each value. In</a:t>
            </a:r>
            <a:r>
              <a:rPr lang="en-US" baseline="0" dirty="0" smtClean="0">
                <a:ea typeface="BatangChe" pitchFamily="49" charset="-127"/>
              </a:rPr>
              <a:t> the n</a:t>
            </a:r>
            <a:r>
              <a:rPr lang="en-US" dirty="0" smtClean="0">
                <a:ea typeface="BatangChe" pitchFamily="49" charset="-127"/>
              </a:rPr>
              <a:t>ext two rows are the probabilities of the class labels conditioned on the housing value.</a:t>
            </a:r>
          </a:p>
          <a:p>
            <a:r>
              <a:rPr lang="en-US" dirty="0" smtClean="0">
                <a:ea typeface="BatangChe" pitchFamily="49" charset="-127"/>
              </a:rPr>
              <a:t>Note that each term inside parentheses is the entropy of the class labels within a single housing value.</a:t>
            </a:r>
          </a:p>
          <a:p>
            <a:r>
              <a:rPr lang="en-US" dirty="0" smtClean="0">
                <a:ea typeface="BatangChe" pitchFamily="49" charset="-127"/>
              </a:rPr>
              <a:t>The conditional entropy is still fairly high; but it is a little less than the unconditioned entropy.</a:t>
            </a:r>
          </a:p>
          <a:p>
            <a:endParaRPr lang="en-US" dirty="0" smtClean="0">
              <a:latin typeface="+mn-lt"/>
            </a:endParaRPr>
          </a:p>
          <a:p>
            <a:endParaRPr lang="en-US" dirty="0" smtClean="0">
              <a:latin typeface="+mn-lt"/>
            </a:endParaRPr>
          </a:p>
          <a:p>
            <a:endParaRPr lang="en-US" dirty="0" smtClean="0">
              <a:latin typeface="+mn-lt"/>
            </a:endParaRP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104</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Information Gain is defined as the difference between the base entropy and the conditional entropy of the attribute. </a:t>
            </a:r>
          </a:p>
          <a:p>
            <a:r>
              <a:rPr lang="en-US" dirty="0" smtClean="0"/>
              <a:t>So the most informative attribute is the attribute with most information gain.  Remember</a:t>
            </a:r>
            <a:r>
              <a:rPr lang="en-US" dirty="0"/>
              <a:t>, this is just an example. There are other</a:t>
            </a:r>
            <a:r>
              <a:rPr lang="en-US" baseline="0" dirty="0"/>
              <a:t> information/purity measures, but InfoGain is a fairly popular one for inducing </a:t>
            </a:r>
            <a:r>
              <a:rPr lang="en-US" baseline="0" dirty="0" smtClean="0"/>
              <a:t>Decision Trees</a:t>
            </a:r>
            <a:r>
              <a:rPr lang="en-US" baseline="0" dirty="0"/>
              <a:t>.</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105</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a:t>If we compute the InfoGain for all of our input variables, we see that savings_status is the most informative</a:t>
            </a:r>
            <a:r>
              <a:rPr lang="en-US" baseline="0" dirty="0"/>
              <a:t> </a:t>
            </a:r>
            <a:r>
              <a:rPr lang="en-US" baseline="0" dirty="0" smtClean="0"/>
              <a:t>variable.</a:t>
            </a:r>
          </a:p>
          <a:p>
            <a:r>
              <a:rPr lang="en-US" baseline="0" dirty="0" smtClean="0"/>
              <a:t>We can see that savings_status gives the most infoGain and that </a:t>
            </a:r>
            <a:r>
              <a:rPr lang="en-US" baseline="0" dirty="0"/>
              <a:t>is </a:t>
            </a:r>
            <a:r>
              <a:rPr lang="en-US" baseline="0" dirty="0" smtClean="0"/>
              <a:t>why it was </a:t>
            </a:r>
            <a:r>
              <a:rPr lang="en-US" baseline="0" dirty="0"/>
              <a:t>the first variable </a:t>
            </a:r>
            <a:r>
              <a:rPr lang="en-US" baseline="0" dirty="0" smtClean="0"/>
              <a:t>on which the </a:t>
            </a:r>
            <a:r>
              <a:rPr lang="en-US" baseline="0" dirty="0"/>
              <a:t>tree was </a:t>
            </a:r>
            <a:r>
              <a:rPr lang="en-US" baseline="0" dirty="0" smtClean="0"/>
              <a:t>split.</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106</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The selected </a:t>
            </a:r>
            <a:r>
              <a:rPr lang="en-US" dirty="0"/>
              <a:t>partitioning has </a:t>
            </a:r>
            <a:r>
              <a:rPr lang="en-US" dirty="0" err="1" smtClean="0"/>
              <a:t>InfoGain</a:t>
            </a:r>
            <a:r>
              <a:rPr lang="en-US" dirty="0" smtClean="0"/>
              <a:t> </a:t>
            </a:r>
            <a:r>
              <a:rPr lang="en-US" dirty="0"/>
              <a:t>almost as high as </a:t>
            </a:r>
            <a:r>
              <a:rPr lang="en-US" dirty="0" smtClean="0"/>
              <a:t>using</a:t>
            </a:r>
            <a:r>
              <a:rPr lang="en-US" baseline="0" dirty="0" smtClean="0"/>
              <a:t> </a:t>
            </a:r>
            <a:r>
              <a:rPr lang="en-US" baseline="0" dirty="0"/>
              <a:t>each savings value as a separate </a:t>
            </a:r>
            <a:r>
              <a:rPr lang="en-US" baseline="0" dirty="0" smtClean="0"/>
              <a:t>node. And </a:t>
            </a:r>
            <a:r>
              <a:rPr lang="en-US" baseline="0" dirty="0" err="1" smtClean="0"/>
              <a:t>InfoGain</a:t>
            </a:r>
            <a:r>
              <a:rPr lang="en-US" baseline="0" dirty="0" smtClean="0"/>
              <a:t> happens to </a:t>
            </a:r>
            <a:r>
              <a:rPr lang="en-US" baseline="0" dirty="0"/>
              <a:t>be biased to many partitions, so this partition is basically </a:t>
            </a:r>
            <a:r>
              <a:rPr lang="en-US" baseline="0" dirty="0" smtClean="0"/>
              <a:t>as </a:t>
            </a:r>
            <a:r>
              <a:rPr lang="en-US" baseline="0" dirty="0"/>
              <a:t>informative.</a:t>
            </a:r>
          </a:p>
          <a:p>
            <a:r>
              <a:rPr lang="en-US" baseline="0" dirty="0" err="1" smtClean="0"/>
              <a:t>InfoGain</a:t>
            </a:r>
            <a:r>
              <a:rPr lang="en-US" baseline="0" dirty="0" smtClean="0"/>
              <a:t> </a:t>
            </a:r>
            <a:r>
              <a:rPr lang="en-US" baseline="0" dirty="0"/>
              <a:t>can be used with continuous variables as well; in that case, finding the partition and computing the information </a:t>
            </a:r>
            <a:r>
              <a:rPr lang="en-US" baseline="0" dirty="0" smtClean="0"/>
              <a:t>gain are </a:t>
            </a:r>
            <a:r>
              <a:rPr lang="en-US" baseline="0" dirty="0"/>
              <a:t>the same step. </a:t>
            </a:r>
          </a:p>
          <a:p>
            <a:r>
              <a:rPr lang="en-US" baseline="0" dirty="0" smtClean="0"/>
              <a:t>"</a:t>
            </a:r>
            <a:r>
              <a:rPr lang="en-US" baseline="0" dirty="0"/>
              <a:t>Pure enough" usually means that no more information can be gained by splitting on other attributes</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107</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The diagnostics are exactly the same as the one we detailed for Naïve Bayesian classifier. We use the hold-out data /AUC and confusion matrix. There</a:t>
            </a:r>
            <a:r>
              <a:rPr lang="en-US" baseline="0" dirty="0" smtClean="0"/>
              <a:t> are sanity checks that can be performed such as validating the  “decision rules” with domain experts and determining if they make sense.  </a:t>
            </a:r>
          </a:p>
          <a:p>
            <a:r>
              <a:rPr lang="en-US" baseline="0" dirty="0" smtClean="0"/>
              <a:t>Having too many layers and obtaining nodes with very few members are signs of over fitting. </a:t>
            </a:r>
            <a:endParaRPr lang="en-US" baseline="0" dirty="0"/>
          </a:p>
          <a:p>
            <a:endParaRPr lang="en-US" baseline="0" dirty="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108</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Decision Trees</a:t>
            </a:r>
            <a:r>
              <a:rPr lang="en-US" baseline="0" dirty="0" smtClean="0"/>
              <a:t> take both numerical and categorical variables. They can handle many distinct values such as the zip code in the data. </a:t>
            </a:r>
          </a:p>
          <a:p>
            <a:r>
              <a:rPr lang="en-US" baseline="0" dirty="0" smtClean="0"/>
              <a:t>Unlike Naïve Bayesian the Decision Tree method is robust with redundant or correlated variables. Decision Trees handles variables that are non-linear. Linear/logistic regression computes the value as b1*x1 + b2*x2 .. And so on. </a:t>
            </a:r>
          </a:p>
          <a:p>
            <a:r>
              <a:rPr lang="en-US" baseline="0" dirty="0" smtClean="0"/>
              <a:t>If two variables interact and say the value y depends on x1*x2, linear regression does not model this type of data correctly. </a:t>
            </a:r>
          </a:p>
          <a:p>
            <a:r>
              <a:rPr lang="en-US" baseline="0" dirty="0" smtClean="0"/>
              <a:t>Naïve Bayes also does not do variable interactions (by design). Decision Trees handle variable interactions naturally. Every node in the tree is in some sense an interaction.</a:t>
            </a:r>
          </a:p>
          <a:p>
            <a:r>
              <a:rPr lang="en-US" baseline="0" dirty="0" smtClean="0"/>
              <a:t>Decision Tree algorithms are computationally efficient and it is easy to score the data. The outputs are easy to understand. Many algorithms return a measure of variable importance. Basically the information gain from each variable is provided by many packages.</a:t>
            </a:r>
          </a:p>
          <a:p>
            <a:r>
              <a:rPr lang="en-US" baseline="0" dirty="0" smtClean="0"/>
              <a:t>In terms of Cautions (-), decision surface is axis aligned and the decision regions are rectangular surfaces. However, if the decision surface is not axis aligned (say a triangular surface), the Decision Tree algorithms do not handle this type of data well. </a:t>
            </a:r>
          </a:p>
          <a:p>
            <a:r>
              <a:rPr lang="en-US" baseline="0" dirty="0" smtClean="0"/>
              <a:t>Tree structure is sensitive to small variations in the training data. If you have a large data set and you build a Decision Tree on  one subset and another Decision Tree on a different subset </a:t>
            </a:r>
            <a:r>
              <a:rPr lang="en-US" b="0" baseline="0" dirty="0" smtClean="0"/>
              <a:t>the resulting trees can be very different </a:t>
            </a:r>
            <a:r>
              <a:rPr lang="en-US" baseline="0" dirty="0" smtClean="0"/>
              <a:t>even though they are from the same data set. If you get a deep tree you are probably over fitting as each split reduces the training data for subsequent splits.</a:t>
            </a:r>
          </a:p>
          <a:p>
            <a:endParaRPr lang="en-US" dirty="0" smtClean="0"/>
          </a:p>
          <a:p>
            <a:r>
              <a:rPr lang="en-US" i="1" dirty="0" smtClean="0"/>
              <a:t>&lt;Continued&gt;</a:t>
            </a:r>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109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488" tIns="45244" rIns="90488" bIns="45244">
            <a:normAutofit fontScale="92500"/>
          </a:bodyPr>
          <a:lstStyle/>
          <a:p>
            <a:pPr defTabSz="917875">
              <a:defRPr/>
            </a:pPr>
            <a:r>
              <a:rPr lang="en-US" sz="1300" dirty="0" smtClean="0"/>
              <a:t>K-means clustering is often </a:t>
            </a:r>
            <a:r>
              <a:rPr lang="en-US" sz="1300" dirty="0"/>
              <a:t>used as a lead-in to classification</a:t>
            </a:r>
            <a:r>
              <a:rPr lang="en-US" sz="1300" dirty="0" smtClean="0"/>
              <a:t>. It is primarily an exploratory technique to discover the structure of the data that you might not have notice before and as a prelude to more focused analysis or decision processes.</a:t>
            </a:r>
          </a:p>
          <a:p>
            <a:r>
              <a:rPr lang="en-US" sz="1300" dirty="0" smtClean="0"/>
              <a:t>Some examples of the set of measurements based on which clustering can be performed are detailed in the slide.</a:t>
            </a:r>
          </a:p>
          <a:p>
            <a:r>
              <a:rPr lang="en-US" sz="1300" dirty="0" smtClean="0"/>
              <a:t>In the patient record where we have measures such as BMI, HBA1C, HDL with which we could cluster patients into groups that define varying degrees of risk of a heart disease.</a:t>
            </a:r>
          </a:p>
          <a:p>
            <a:r>
              <a:rPr lang="en-US" sz="1300" dirty="0" smtClean="0"/>
              <a:t> In Classification the labels are known. Whereas in clustering the labels are not known. Hence clustering can be used to determine the </a:t>
            </a:r>
            <a:r>
              <a:rPr lang="en-US" sz="1300" dirty="0"/>
              <a:t>structure in the </a:t>
            </a:r>
            <a:r>
              <a:rPr lang="en-US" sz="1300" dirty="0" smtClean="0"/>
              <a:t>data and summarize the properties of each cluster in terms of the measured centroids for the group. The clusters can define what the initial classes could be.</a:t>
            </a:r>
          </a:p>
          <a:p>
            <a:r>
              <a:rPr lang="en-US" sz="1300" dirty="0" smtClean="0"/>
              <a:t>In low dimensions we can visualize the clusters. It gets very hard to visualize as the dimensions increase.</a:t>
            </a:r>
          </a:p>
          <a:p>
            <a:r>
              <a:rPr lang="en-US" sz="1300" dirty="0" smtClean="0"/>
              <a:t>There are a lot of applications of the K-mean clustering, examples include pattern recognition, classification analysis, artificial intelligence, image processing, machine vision, etc. </a:t>
            </a:r>
          </a:p>
          <a:p>
            <a:r>
              <a:rPr lang="en-US" sz="1300" dirty="0" smtClean="0"/>
              <a:t>In principle, you have several objects and each object has several attributes. You want to classify the objects based on the attributes, then you can apply this algorithm. For Data Scientists, K-means is an excellent tool to understand the structure of data and validate some of the assumptions that are provided by the domain experts pertaining to the data. We will look into a specific use-case in the following slide.</a:t>
            </a:r>
          </a:p>
          <a:p>
            <a:endParaRPr lang="en-US" sz="1400" dirty="0" smtClean="0"/>
          </a:p>
          <a:p>
            <a:endParaRPr lang="en-US" sz="1400"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11</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875">
              <a:defRPr/>
            </a:pPr>
            <a:r>
              <a:rPr lang="en-US" sz="1100" baseline="0" dirty="0" smtClean="0"/>
              <a:t>Decision Trees are n</a:t>
            </a:r>
            <a:r>
              <a:rPr lang="en-US" sz="1100" dirty="0" smtClean="0"/>
              <a:t>ot good for outcomes that are dependent on many variables. This may contradict the notion that they are robust with redundant variables and correlated variables.</a:t>
            </a:r>
          </a:p>
          <a:p>
            <a:r>
              <a:rPr lang="en-US" sz="1100" dirty="0" smtClean="0"/>
              <a:t>If you have redundant variables, Decision Trees ignore them as the algorithm cannot detect any information gain. If there variables are important and if you split on these variables you will end up with less data with every split.  </a:t>
            </a:r>
          </a:p>
          <a:p>
            <a:pPr defTabSz="917875">
              <a:defRPr/>
            </a:pPr>
            <a:r>
              <a:rPr lang="en-US" sz="1100" baseline="0" dirty="0" smtClean="0"/>
              <a:t>So if you are dependent on too many variables, Decision Trees may not work well. You will end up with over fit </a:t>
            </a:r>
            <a:r>
              <a:rPr lang="en-US" sz="1100" dirty="0" smtClean="0"/>
              <a:t>trees. You can compensate for the instability and potential over-fitting of deep trees by combining the decisions of several randomized shallow Decision Trees.  Or other "weak learners" – but usually trees use an ensemble model for classification.</a:t>
            </a:r>
            <a:r>
              <a:rPr lang="en-US" sz="1100" baseline="0" dirty="0" smtClean="0"/>
              <a:t> This has been s</a:t>
            </a:r>
            <a:r>
              <a:rPr lang="en-US" sz="1100" dirty="0" smtClean="0"/>
              <a:t>hown to improve predictive power compared to a single model.</a:t>
            </a:r>
          </a:p>
          <a:p>
            <a:r>
              <a:rPr lang="en-US" sz="1100" dirty="0" smtClean="0"/>
              <a:t>If you are modeling with logistic regression and you have 500 variables and you really do not know which ones to choose. You</a:t>
            </a:r>
            <a:r>
              <a:rPr lang="en-US" sz="1100" baseline="0" dirty="0" smtClean="0"/>
              <a:t> can use Decision Tree</a:t>
            </a:r>
            <a:r>
              <a:rPr lang="en-US" sz="1100" dirty="0" smtClean="0"/>
              <a:t>s to</a:t>
            </a:r>
            <a:r>
              <a:rPr lang="en-US" sz="1100" baseline="0" dirty="0" smtClean="0"/>
              <a:t> determine which variables to select based on information gain. Then choose those variables for the logistic regression model. Decision Trees can be used to prune redundant variables.</a:t>
            </a:r>
          </a:p>
          <a:p>
            <a:r>
              <a:rPr lang="en-US" sz="1100" baseline="0" dirty="0" smtClean="0"/>
              <a:t>Decision Trees don’t naturally handle missing values though many implementations include a method for dealing with this. Even though we mentioned that decision rules are easy to understand, in practice they can be very complex.</a:t>
            </a:r>
          </a:p>
          <a:p>
            <a:endParaRPr lang="en-US" sz="1100" dirty="0" smtClean="0"/>
          </a:p>
          <a:p>
            <a:r>
              <a:rPr lang="en-US" sz="1100" dirty="0" smtClean="0"/>
              <a:t>References </a:t>
            </a:r>
          </a:p>
          <a:p>
            <a:r>
              <a:rPr lang="en-US" sz="1100" dirty="0" smtClean="0"/>
              <a:t>Hastie,</a:t>
            </a:r>
            <a:r>
              <a:rPr lang="en-US" sz="1100" baseline="0" dirty="0" smtClean="0"/>
              <a:t> Tibshirani and Friedman, "The Elements of Statistical Learning"</a:t>
            </a:r>
          </a:p>
          <a:p>
            <a:r>
              <a:rPr lang="en-US" sz="1100" baseline="0" dirty="0" smtClean="0"/>
              <a:t>Seni and Elder, "Ensemble Methods In Data Mining"</a:t>
            </a:r>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110</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only advisory.</a:t>
            </a:r>
            <a:r>
              <a:rPr lang="en-US" baseline="0" dirty="0" smtClean="0"/>
              <a:t> It's a list of things to think about when picking a classifier, based on the Reasons to Choose (+) and Cautions (-) we've discussed.</a:t>
            </a:r>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111</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lIns="91429" tIns="45715" rIns="91429" bIns="45715"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Record your answers</a:t>
            </a:r>
            <a:r>
              <a:rPr lang="en-US" baseline="0" dirty="0" smtClean="0"/>
              <a:t> here.</a:t>
            </a:r>
            <a:endParaRPr lang="en-US" dirty="0" smtClean="0"/>
          </a:p>
          <a:p>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112</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lesson covered these topics.  Please take a moment to review them.</a:t>
            </a:r>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113</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lIns="91405" tIns="45702" rIns="91405" bIns="45702" numCol="1" anchor="t" anchorCtr="0" compatLnSpc="1">
            <a:prstTxWarp prst="textNoShape">
              <a:avLst/>
            </a:prstTxWarp>
          </a:bodyPr>
          <a:lstStyle/>
          <a:p>
            <a:r>
              <a:rPr lang="en-US" dirty="0" smtClean="0"/>
              <a:t>Tasks you will be completing in this lab include:</a:t>
            </a:r>
          </a:p>
          <a:p>
            <a:pPr marL="114300" lvl="0" indent="-114300">
              <a:buFont typeface="Arial" pitchFamily="34" charset="0"/>
              <a:buChar char="•"/>
            </a:pPr>
            <a:r>
              <a:rPr lang="en-US" dirty="0" smtClean="0"/>
              <a:t>Use the </a:t>
            </a:r>
            <a:r>
              <a:rPr lang="en-US" dirty="0" err="1" smtClean="0"/>
              <a:t>RStudio</a:t>
            </a:r>
            <a:r>
              <a:rPr lang="en-US" dirty="0" smtClean="0"/>
              <a:t> environment to code Decision Tree Models </a:t>
            </a:r>
          </a:p>
          <a:p>
            <a:pPr marL="114300" lvl="0" indent="-114300">
              <a:buFont typeface="Arial" pitchFamily="34" charset="0"/>
              <a:buChar char="•"/>
            </a:pPr>
            <a:r>
              <a:rPr lang="en-US" dirty="0" smtClean="0"/>
              <a:t>Build a Decision Tree Model based on data whose schema is composed of attributes</a:t>
            </a:r>
          </a:p>
          <a:p>
            <a:pPr marL="114300" lvl="0" indent="-114300">
              <a:buFont typeface="Arial" pitchFamily="34" charset="0"/>
              <a:buChar char="•"/>
            </a:pPr>
            <a:r>
              <a:rPr lang="en-US" dirty="0" smtClean="0"/>
              <a:t>Predict the outcome of one attribute based on the model</a:t>
            </a:r>
          </a:p>
          <a:p>
            <a:pPr lvl="0"/>
            <a:endParaRPr lang="en-US" dirty="0" smtClean="0"/>
          </a:p>
          <a:p>
            <a:endParaRPr lang="en-US" dirty="0" smtClean="0"/>
          </a:p>
        </p:txBody>
      </p:sp>
      <p:sp>
        <p:nvSpPr>
          <p:cNvPr id="7" name="Slide Number Placeholder 6"/>
          <p:cNvSpPr>
            <a:spLocks noGrp="1"/>
          </p:cNvSpPr>
          <p:nvPr>
            <p:ph type="sldNum" sz="quarter" idx="11"/>
          </p:nvPr>
        </p:nvSpPr>
        <p:spPr/>
        <p:txBody>
          <a:bodyPr/>
          <a:lstStyle/>
          <a:p>
            <a:pPr>
              <a:defRPr/>
            </a:pPr>
            <a:fld id="{80249327-EC2F-4096-8D35-6B76097739FC}" type="slidenum">
              <a:rPr lang="en-US" smtClean="0"/>
              <a:pPr>
                <a:defRPr/>
              </a:pPr>
              <a:t>114</a:t>
            </a:fld>
            <a:endParaRPr lang="en-US" dirty="0"/>
          </a:p>
        </p:txBody>
      </p:sp>
      <p:sp>
        <p:nvSpPr>
          <p:cNvPr id="8" name="Footer Placeholder 7"/>
          <p:cNvSpPr>
            <a:spLocks noGrp="1"/>
          </p:cNvSpPr>
          <p:nvPr>
            <p:ph type="ftr" sz="quarter" idx="12"/>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115</a:t>
            </a:fld>
            <a:endParaRPr lang="en-US"/>
          </a:p>
        </p:txBody>
      </p:sp>
      <p:sp>
        <p:nvSpPr>
          <p:cNvPr id="6" name="Footer Placeholder 3"/>
          <p:cNvSpPr txBox="1">
            <a:spLocks/>
          </p:cNvSpPr>
          <p:nvPr/>
        </p:nvSpPr>
        <p:spPr>
          <a:xfrm>
            <a:off x="2743200" y="8839200"/>
            <a:ext cx="3657600" cy="304800"/>
          </a:xfrm>
          <a:prstGeom prst="rect">
            <a:avLst/>
          </a:prstGeom>
        </p:spPr>
        <p:txBody>
          <a:bodyPr vert="horz"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chemeClr val="tx1"/>
                </a:solidFill>
                <a:effectLst/>
                <a:uLnTx/>
                <a:uFillTx/>
                <a:latin typeface="MetaNormalLF-Roman" pitchFamily="34" charset="0"/>
                <a:ea typeface="+mn-ea"/>
                <a:cs typeface="+mn-cs"/>
              </a:rPr>
              <a:t>Module 4: Analytics Theory/Methods</a:t>
            </a:r>
            <a:endParaRPr kumimoji="0" lang="en-US" sz="900" b="0" i="0" u="none" strike="noStrike" kern="1200" cap="none" spc="0" normalizeH="0" baseline="0" noProof="0" dirty="0">
              <a:ln>
                <a:noFill/>
              </a:ln>
              <a:solidFill>
                <a:schemeClr val="tx1"/>
              </a:solidFill>
              <a:effectLst/>
              <a:uLnTx/>
              <a:uFillTx/>
              <a:latin typeface="MetaNormalLF-Roman" pitchFamily="34" charset="0"/>
              <a:ea typeface="+mn-ea"/>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topics covered in this lesson are listed.  ARIMA and Box-Jenkins methodology are explained in following slides.</a:t>
            </a:r>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116</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Autofit/>
          </a:bodyPr>
          <a:lstStyle/>
          <a:p>
            <a:pPr defTabSz="917875" eaLnBrk="1" hangingPunct="1">
              <a:defRPr/>
            </a:pPr>
            <a:r>
              <a:rPr lang="en-US" dirty="0" smtClean="0">
                <a:cs typeface="Calibri" pitchFamily="34" charset="0"/>
              </a:rPr>
              <a:t>Businesses perform sales forecasting to look well ahead in order to plan their investments, launch new products, decide when to close or withdraw products and so on. The sales forecasting process is a critical one for most businesses. One of the inputs to the sales forecasting process is to look into the past. How well did we do in the last few months or what were our sales in the same time period for he last few years? Time Series Analysis provides a scientific methodology for sales forecasting.</a:t>
            </a:r>
            <a:r>
              <a:rPr lang="en-US" b="1" dirty="0" smtClean="0">
                <a:cs typeface="Calibri" pitchFamily="34" charset="0"/>
              </a:rPr>
              <a:t>Time</a:t>
            </a:r>
            <a:r>
              <a:rPr lang="en-US" dirty="0" smtClean="0">
                <a:cs typeface="Calibri" pitchFamily="34" charset="0"/>
              </a:rPr>
              <a:t> </a:t>
            </a:r>
            <a:r>
              <a:rPr lang="en-US" b="1" dirty="0" smtClean="0">
                <a:cs typeface="Calibri" pitchFamily="34" charset="0"/>
              </a:rPr>
              <a:t>Series Analysis </a:t>
            </a:r>
            <a:r>
              <a:rPr lang="en-US" dirty="0" smtClean="0">
                <a:cs typeface="Calibri" pitchFamily="34" charset="0"/>
              </a:rPr>
              <a:t>is the analysis of data organized across units of time. Time series is a basic research design in which data for one or more variables are collected for many observations at different time periods. The main objectives in Time Series Analysis are:</a:t>
            </a:r>
          </a:p>
          <a:p>
            <a:pPr marL="114300" indent="-114300" defTabSz="917875" eaLnBrk="1" hangingPunct="1">
              <a:buFont typeface="Arial" pitchFamily="34" charset="0"/>
              <a:buChar char="•"/>
              <a:defRPr/>
            </a:pPr>
            <a:r>
              <a:rPr lang="en-US" dirty="0" smtClean="0">
                <a:cs typeface="Calibri" pitchFamily="34" charset="0"/>
              </a:rPr>
              <a:t>To understand the underlying structure of the time series by breaking it down to its components.</a:t>
            </a:r>
          </a:p>
          <a:p>
            <a:pPr marL="114300" indent="-114300" defTabSz="917875" eaLnBrk="1" hangingPunct="1">
              <a:buFont typeface="Arial" pitchFamily="34" charset="0"/>
              <a:buChar char="•"/>
              <a:defRPr/>
            </a:pPr>
            <a:r>
              <a:rPr lang="en-US" dirty="0" smtClean="0">
                <a:cs typeface="Calibri" pitchFamily="34" charset="0"/>
              </a:rPr>
              <a:t>Fit a mathematical model and then proceed to forecast the future</a:t>
            </a:r>
          </a:p>
          <a:p>
            <a:pPr lvl="0" eaLnBrk="1" hangingPunct="1">
              <a:lnSpc>
                <a:spcPct val="90000"/>
              </a:lnSpc>
            </a:pPr>
            <a:r>
              <a:rPr lang="en-US" dirty="0" smtClean="0">
                <a:cs typeface="Calibri" pitchFamily="34" charset="0"/>
              </a:rPr>
              <a:t>The time periods are usually regularly spaced and the observations may be either univariate or multivariate. </a:t>
            </a:r>
            <a:r>
              <a:rPr lang="en-US" b="1" dirty="0" smtClean="0">
                <a:cs typeface="Calibri" pitchFamily="34" charset="0"/>
              </a:rPr>
              <a:t>Univariate</a:t>
            </a:r>
            <a:r>
              <a:rPr lang="en-US" dirty="0" smtClean="0">
                <a:cs typeface="Calibri" pitchFamily="34" charset="0"/>
              </a:rPr>
              <a:t> time series are those where only one variable is measured over time, whereas multiple time series are those, where multiple variables are measured simultaneously. The internal structure of the data may specify a trend, seasonality or cycles:</a:t>
            </a:r>
          </a:p>
          <a:p>
            <a:pPr>
              <a:buFontTx/>
              <a:buNone/>
            </a:pPr>
            <a:r>
              <a:rPr lang="en-US" b="1" dirty="0" smtClean="0">
                <a:cs typeface="Calibri" pitchFamily="34" charset="0"/>
              </a:rPr>
              <a:t> </a:t>
            </a:r>
            <a:endParaRPr lang="en-US" dirty="0" smtClean="0">
              <a:cs typeface="Calibri" pitchFamily="34" charset="0"/>
            </a:endParaRPr>
          </a:p>
          <a:p>
            <a:r>
              <a:rPr lang="en-US" i="1" dirty="0" smtClean="0">
                <a:cs typeface="Calibri" pitchFamily="34" charset="0"/>
              </a:rPr>
              <a:t>&lt;Continued&gt;</a:t>
            </a:r>
          </a:p>
          <a:p>
            <a:endParaRPr lang="en-US" sz="1000" dirty="0">
              <a:cs typeface="Calibri" pitchFamily="34" charset="0"/>
            </a:endParaRP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117</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Autofit/>
          </a:bodyPr>
          <a:lstStyle/>
          <a:p>
            <a:pPr>
              <a:buFontTx/>
              <a:buNone/>
            </a:pPr>
            <a:r>
              <a:rPr lang="en-US" b="1" dirty="0" smtClean="0">
                <a:cs typeface="Calibri" pitchFamily="34" charset="0"/>
              </a:rPr>
              <a:t>Trend component </a:t>
            </a:r>
            <a:r>
              <a:rPr lang="en-US" dirty="0" smtClean="0">
                <a:cs typeface="Calibri" pitchFamily="34" charset="0"/>
              </a:rPr>
              <a:t>- Trend is a long term movement in a time series. It is the underlying direction (upward or downward) and rate of change in a time series, when allowance has been made for the other components.</a:t>
            </a:r>
          </a:p>
          <a:p>
            <a:pPr>
              <a:buFontTx/>
              <a:buNone/>
            </a:pPr>
            <a:r>
              <a:rPr lang="en-US" b="1" dirty="0" smtClean="0">
                <a:cs typeface="Calibri" pitchFamily="34" charset="0"/>
              </a:rPr>
              <a:t>Seasonal component </a:t>
            </a:r>
            <a:r>
              <a:rPr lang="en-US" dirty="0" smtClean="0">
                <a:cs typeface="Calibri" pitchFamily="34" charset="0"/>
              </a:rPr>
              <a:t>- Seasonal fluctuations of known periodicity. It is the component of variation in a time series which is dependent on the time of the year. It describes any regular fluctuations with a period of less than one year. For example, the costs of various types of fruits and vegetables, and average daily rainfall, all show marked seasonal variation.</a:t>
            </a:r>
          </a:p>
          <a:p>
            <a:pPr>
              <a:buFontTx/>
              <a:buNone/>
            </a:pPr>
            <a:r>
              <a:rPr lang="en-US" b="1" dirty="0" smtClean="0">
                <a:cs typeface="Calibri" pitchFamily="34" charset="0"/>
              </a:rPr>
              <a:t>Cyclic component</a:t>
            </a:r>
            <a:r>
              <a:rPr lang="en-US" dirty="0" smtClean="0">
                <a:cs typeface="Calibri" pitchFamily="34" charset="0"/>
              </a:rPr>
              <a:t> - Cyclical variations of non-seasonal nature, whose periodicity is un-known.</a:t>
            </a:r>
          </a:p>
          <a:p>
            <a:pPr>
              <a:buFontTx/>
              <a:buNone/>
            </a:pPr>
            <a:r>
              <a:rPr lang="en-US" b="1" dirty="0" smtClean="0">
                <a:cs typeface="Calibri" pitchFamily="34" charset="0"/>
              </a:rPr>
              <a:t>Irregular component </a:t>
            </a:r>
            <a:r>
              <a:rPr lang="en-US" dirty="0" smtClean="0">
                <a:cs typeface="Calibri" pitchFamily="34" charset="0"/>
              </a:rPr>
              <a:t>- Random or chaotic noisy residuals left over when other components of the series (trend, seasonal and cyclical) have been accounted for. </a:t>
            </a:r>
          </a:p>
          <a:p>
            <a:pPr>
              <a:buFontTx/>
              <a:buNone/>
            </a:pPr>
            <a:r>
              <a:rPr lang="en-US" dirty="0" smtClean="0">
                <a:cs typeface="Calibri" pitchFamily="34" charset="0"/>
              </a:rPr>
              <a:t>Trend and seasonality, though conceptually distinct, are essentially entangled. The value of the series at time t essentially depends on its value at time t−1, with the result that trend and periodic components are inextricably mixed. Hence, it is not possible to isolate one without trying to isolate the other.</a:t>
            </a:r>
          </a:p>
          <a:p>
            <a:pPr>
              <a:buFontTx/>
              <a:buNone/>
            </a:pPr>
            <a:r>
              <a:rPr lang="en-US" dirty="0" smtClean="0">
                <a:cs typeface="Calibri" pitchFamily="34" charset="0"/>
              </a:rPr>
              <a:t>In this lesson we will primarily focus on one Time Series Analysis methodology  known as the “Box-Jenkins” method.</a:t>
            </a:r>
          </a:p>
          <a:p>
            <a:endParaRPr lang="en-US" sz="1000" dirty="0" smtClean="0">
              <a:cs typeface="Calibri" pitchFamily="34" charset="0"/>
            </a:endParaRPr>
          </a:p>
          <a:p>
            <a:endParaRPr lang="en-US" sz="1000" dirty="0">
              <a:cs typeface="Calibri" pitchFamily="34" charset="0"/>
            </a:endParaRP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118</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Box Jenkins methodology developed by Professors G.E.P. Box and G.M. Jenkins, enables the forecasting with time series data with both high accuracy and low computational requirements.  </a:t>
            </a:r>
          </a:p>
          <a:p>
            <a:r>
              <a:rPr lang="en-US" dirty="0" smtClean="0"/>
              <a:t>The technique may be applied to quickly determine forecasts that are as uncomplicated in form as the simple smoothing methods, or that involve a number of economic variables.  In either case, use of this technique enables efficient utilization of other predictive information contained in the data. It offers assurance of obtaining the highest forecasting accuracy possible in terms of the variables on which the forecast is based.</a:t>
            </a:r>
          </a:p>
          <a:p>
            <a:r>
              <a:rPr lang="en-US" dirty="0" smtClean="0"/>
              <a:t>The input for the model is the trend and seasonality adjusted time series and the output is the expected future value of the time series.</a:t>
            </a:r>
          </a:p>
          <a:p>
            <a:pPr defTabSz="917875">
              <a:defRPr/>
            </a:pPr>
            <a:r>
              <a:rPr lang="en-US" dirty="0" smtClean="0"/>
              <a:t>Box Jenkins Methodology applies autoregressive moving average ARMA or ARIMA models to find the best fit of a time series to past values of this time series, in order to make forecasts.</a:t>
            </a:r>
          </a:p>
          <a:p>
            <a:endParaRPr lang="en-US" dirty="0" smtClean="0"/>
          </a:p>
          <a:p>
            <a:endParaRPr lang="en-US" dirty="0" smtClean="0"/>
          </a:p>
          <a:p>
            <a:endParaRPr lang="en-US"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119</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fontScale="85000" lnSpcReduction="20000"/>
          </a:bodyPr>
          <a:lstStyle/>
          <a:p>
            <a:r>
              <a:rPr lang="en-US" dirty="0" smtClean="0"/>
              <a:t>Here we present a</a:t>
            </a:r>
            <a:r>
              <a:rPr lang="en-US" baseline="0" dirty="0" smtClean="0"/>
              <a:t> fabricated </a:t>
            </a:r>
            <a:r>
              <a:rPr lang="en-US" dirty="0" smtClean="0"/>
              <a:t>example of an on-line retailer. The unique selling point of this retailer is that they make the “returns” simple with an assumption that this policy encourages use and “frequent customers are more valuable”. So let us validate</a:t>
            </a:r>
            <a:r>
              <a:rPr lang="en-US" baseline="0" dirty="0" smtClean="0"/>
              <a:t> this assumption.</a:t>
            </a:r>
            <a:endParaRPr lang="en-US" dirty="0" smtClean="0"/>
          </a:p>
          <a:p>
            <a:r>
              <a:rPr lang="en-US" dirty="0" smtClean="0"/>
              <a:t>We took a sample</a:t>
            </a:r>
            <a:r>
              <a:rPr lang="en-US" baseline="0" dirty="0" smtClean="0"/>
              <a:t> set of customers clustered on purchase frequency, return rate, and lifetime customer value (LTV). </a:t>
            </a:r>
            <a:endParaRPr lang="en-US" dirty="0" smtClean="0"/>
          </a:p>
          <a:p>
            <a:r>
              <a:rPr lang="en-US" dirty="0" smtClean="0"/>
              <a:t>We define</a:t>
            </a:r>
            <a:r>
              <a:rPr lang="en-US" baseline="0" dirty="0" smtClean="0"/>
              <a:t> </a:t>
            </a:r>
            <a:r>
              <a:rPr lang="en-US" dirty="0" smtClean="0"/>
              <a:t>purchase</a:t>
            </a:r>
            <a:r>
              <a:rPr lang="en-US" baseline="0" dirty="0" smtClean="0"/>
              <a:t> frequency as the number of visits a customer made in a month on average that had a shopping cart transaction. </a:t>
            </a:r>
          </a:p>
          <a:p>
            <a:r>
              <a:rPr lang="en-US" dirty="0" smtClean="0"/>
              <a:t>We</a:t>
            </a:r>
            <a:r>
              <a:rPr lang="en-US" baseline="0" dirty="0" smtClean="0"/>
              <a:t> can easily see that </a:t>
            </a:r>
            <a:r>
              <a:rPr lang="en-US" dirty="0" smtClean="0"/>
              <a:t>return</a:t>
            </a:r>
            <a:r>
              <a:rPr lang="en-US" baseline="0" dirty="0" smtClean="0"/>
              <a:t> </a:t>
            </a:r>
            <a:r>
              <a:rPr lang="en-US" dirty="0" smtClean="0"/>
              <a:t>rate has an</a:t>
            </a:r>
            <a:r>
              <a:rPr lang="en-US" baseline="0" dirty="0" smtClean="0"/>
              <a:t> important effect on customer value.</a:t>
            </a:r>
          </a:p>
          <a:p>
            <a:r>
              <a:rPr lang="en-US" baseline="0" dirty="0" smtClean="0"/>
              <a:t> We clustered the customers into 4 groups, and the plotted 3 graphs taking two of the attributes in a graph. The data points are represented in the graphs by different colors for each cluster and larger “dot” represents the centroid for the group. </a:t>
            </a:r>
          </a:p>
          <a:p>
            <a:r>
              <a:rPr lang="en-US" baseline="0" dirty="0" smtClean="0"/>
              <a:t>The groups can be defined broadly as follows:</a:t>
            </a:r>
          </a:p>
          <a:p>
            <a:r>
              <a:rPr lang="en-US" dirty="0" smtClean="0"/>
              <a:t>GP1: Visit less frequently, low return rate,</a:t>
            </a:r>
            <a:r>
              <a:rPr lang="en-US" baseline="0" dirty="0" smtClean="0"/>
              <a:t> moderate LTV(ranked 3</a:t>
            </a:r>
            <a:r>
              <a:rPr lang="en-US" baseline="30000" dirty="0" smtClean="0"/>
              <a:t>rd</a:t>
            </a:r>
            <a:r>
              <a:rPr lang="en-US" baseline="0" dirty="0" smtClean="0"/>
              <a:t>)</a:t>
            </a:r>
            <a:endParaRPr lang="en-US" dirty="0" smtClean="0"/>
          </a:p>
          <a:p>
            <a:r>
              <a:rPr lang="en-US" dirty="0" smtClean="0"/>
              <a:t>GP2: Visit often, return a lot of their purchases. Lowest avg LTV (counter intuitive)</a:t>
            </a:r>
          </a:p>
          <a:p>
            <a:pPr defTabSz="917875">
              <a:defRPr/>
            </a:pPr>
            <a:r>
              <a:rPr lang="en-US" dirty="0" smtClean="0"/>
              <a:t>GP3: </a:t>
            </a:r>
            <a:r>
              <a:rPr lang="en-US" baseline="0" dirty="0" smtClean="0"/>
              <a:t>Visit often, return things moderately, High LTV (ranked 2</a:t>
            </a:r>
            <a:r>
              <a:rPr lang="en-US" baseline="30000" dirty="0" smtClean="0"/>
              <a:t>nd</a:t>
            </a:r>
            <a:r>
              <a:rPr lang="en-US" baseline="0" dirty="0" smtClean="0"/>
              <a:t>) (happy medium)</a:t>
            </a:r>
            <a:endParaRPr lang="en-US" dirty="0" smtClean="0"/>
          </a:p>
          <a:p>
            <a:r>
              <a:rPr lang="en-US" dirty="0" smtClean="0"/>
              <a:t>GP4: Visit rarely, don't return purchases. Highest avg LTV </a:t>
            </a:r>
          </a:p>
          <a:p>
            <a:r>
              <a:rPr lang="en-US" baseline="0" dirty="0" smtClean="0"/>
              <a:t>It appears that GP3 is the ideal group – they visit often, return things moderately, and are high value. The next questions are </a:t>
            </a:r>
          </a:p>
          <a:p>
            <a:pPr marL="114300" indent="-114300">
              <a:buFontTx/>
              <a:buChar char="-"/>
            </a:pPr>
            <a:r>
              <a:rPr lang="en-US" dirty="0" smtClean="0"/>
              <a:t>W</a:t>
            </a:r>
            <a:r>
              <a:rPr lang="en-US" baseline="0" dirty="0" smtClean="0"/>
              <a:t>hy is it that GP3 is ideal?</a:t>
            </a:r>
          </a:p>
          <a:p>
            <a:pPr marL="114300" indent="-114300">
              <a:buFontTx/>
              <a:buChar char="-"/>
            </a:pPr>
            <a:r>
              <a:rPr lang="en-US" dirty="0" smtClean="0"/>
              <a:t>W</a:t>
            </a:r>
            <a:r>
              <a:rPr lang="en-US" baseline="0" dirty="0" smtClean="0"/>
              <a:t>hat are the people in these different groups buying? </a:t>
            </a:r>
          </a:p>
          <a:p>
            <a:pPr marL="114300" indent="-114300">
              <a:buFontTx/>
              <a:buChar char="-"/>
            </a:pPr>
            <a:r>
              <a:rPr lang="en-US" baseline="0" dirty="0" smtClean="0"/>
              <a:t>Is</a:t>
            </a:r>
            <a:r>
              <a:rPr lang="en-US" dirty="0" smtClean="0"/>
              <a:t> </a:t>
            </a:r>
            <a:r>
              <a:rPr lang="en-US" baseline="0" dirty="0" smtClean="0"/>
              <a:t>that affecting LTV? </a:t>
            </a:r>
          </a:p>
          <a:p>
            <a:pPr marL="114300" indent="-114300">
              <a:buFontTx/>
              <a:buChar char="-"/>
            </a:pPr>
            <a:r>
              <a:rPr lang="en-US" dirty="0" smtClean="0"/>
              <a:t>C</a:t>
            </a:r>
            <a:r>
              <a:rPr lang="en-US" baseline="0" dirty="0" smtClean="0"/>
              <a:t>an we raise the LTV of our frequent customers, perhaps by lowering the cost of returns, or by somehow discouraging customers who return goods too frequently?</a:t>
            </a:r>
          </a:p>
          <a:p>
            <a:pPr marL="114300" indent="-114300" defTabSz="917875">
              <a:buFontTx/>
              <a:buChar char="-"/>
              <a:defRPr/>
            </a:pPr>
            <a:r>
              <a:rPr lang="en-US" dirty="0" smtClean="0"/>
              <a:t>C</a:t>
            </a:r>
            <a:r>
              <a:rPr lang="en-US" baseline="0" dirty="0" smtClean="0"/>
              <a:t>an we encourage GP4 customers to visit more (without lowering their LTV?)</a:t>
            </a:r>
          </a:p>
          <a:p>
            <a:pPr marL="114300" indent="-114300" defTabSz="917875">
              <a:buFontTx/>
              <a:buChar char="-"/>
              <a:defRPr/>
            </a:pPr>
            <a:r>
              <a:rPr lang="en-US" dirty="0" smtClean="0"/>
              <a:t>Are more frequent customers more valuable?</a:t>
            </a:r>
          </a:p>
          <a:p>
            <a:pPr defTabSz="917875">
              <a:defRPr/>
            </a:pPr>
            <a:r>
              <a:rPr lang="en-US" dirty="0" smtClean="0"/>
              <a:t>You can see the range of questions that a Data Scientist can address with the initial analysis with k-means clustering.</a:t>
            </a: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12</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lvl="0" eaLnBrk="1" hangingPunct="1">
              <a:defRPr/>
            </a:pPr>
            <a:r>
              <a:rPr lang="en-US" dirty="0" smtClean="0"/>
              <a:t>The key area of application of </a:t>
            </a:r>
            <a:r>
              <a:rPr lang="en-US" b="1" dirty="0" smtClean="0"/>
              <a:t>Time Series Analysis </a:t>
            </a:r>
            <a:r>
              <a:rPr lang="en-US" dirty="0" smtClean="0"/>
              <a:t>is in forecasting.</a:t>
            </a:r>
          </a:p>
          <a:p>
            <a:pPr lvl="0" eaLnBrk="1" hangingPunct="1">
              <a:defRPr/>
            </a:pPr>
            <a:r>
              <a:rPr lang="en-US" dirty="0" smtClean="0"/>
              <a:t>Economic and business planning, inventory and production control. Control and optimization of industrial processes are some of the key applications in which time series analysis is deployed.</a:t>
            </a:r>
          </a:p>
          <a:p>
            <a:pPr lvl="0" eaLnBrk="1" hangingPunct="1">
              <a:defRPr/>
            </a:pPr>
            <a:r>
              <a:rPr lang="en-US" dirty="0" smtClean="0"/>
              <a:t> Time Series data provide useful information about the physical, biological, social or economic systems generating the time series, such  as:</a:t>
            </a:r>
          </a:p>
          <a:p>
            <a:pPr lvl="0">
              <a:buFont typeface="Arial" pitchFamily="34" charset="0"/>
              <a:buNone/>
            </a:pPr>
            <a:r>
              <a:rPr lang="en-US" b="1" dirty="0" smtClean="0"/>
              <a:t>Economics/ Finance: </a:t>
            </a:r>
            <a:r>
              <a:rPr lang="en-US" dirty="0" smtClean="0"/>
              <a:t>share prices, profits, imports, exports, stock  exchange indices.</a:t>
            </a:r>
          </a:p>
          <a:p>
            <a:pPr lvl="0">
              <a:buFont typeface="Arial" pitchFamily="34" charset="0"/>
              <a:buNone/>
            </a:pPr>
            <a:r>
              <a:rPr lang="en-US" b="1" dirty="0" smtClean="0"/>
              <a:t>Sociology: </a:t>
            </a:r>
            <a:r>
              <a:rPr lang="en-US" dirty="0" smtClean="0"/>
              <a:t>school enrollments, unemployment, crime rate.</a:t>
            </a:r>
          </a:p>
          <a:p>
            <a:pPr lvl="0">
              <a:buFont typeface="Arial" pitchFamily="34" charset="0"/>
              <a:buNone/>
            </a:pPr>
            <a:r>
              <a:rPr lang="en-US" b="1" dirty="0" smtClean="0"/>
              <a:t>Environment: </a:t>
            </a:r>
            <a:r>
              <a:rPr lang="en-US" dirty="0" smtClean="0"/>
              <a:t>Amount of pollutants, such as suspended particulate matter (SPM), in the environment.</a:t>
            </a:r>
          </a:p>
          <a:p>
            <a:pPr marL="226282" indent="-342610" defTabSz="917875" eaLnBrk="1" hangingPunct="1">
              <a:spcBef>
                <a:spcPct val="20000"/>
              </a:spcBef>
              <a:buClr>
                <a:srgbClr val="FFC425"/>
              </a:buClr>
              <a:buSzPct val="90000"/>
              <a:defRPr/>
            </a:pPr>
            <a:r>
              <a:rPr lang="en-US" b="1" dirty="0" smtClean="0"/>
              <a:t>Meteorology: </a:t>
            </a:r>
            <a:r>
              <a:rPr lang="en-US" dirty="0" smtClean="0"/>
              <a:t>Rainfall, temperature, wind speed.</a:t>
            </a:r>
          </a:p>
          <a:p>
            <a:pPr marL="226282" indent="-342610" defTabSz="917875" eaLnBrk="1" hangingPunct="1">
              <a:spcBef>
                <a:spcPct val="20000"/>
              </a:spcBef>
              <a:buClr>
                <a:srgbClr val="FFC425"/>
              </a:buClr>
              <a:buSzPct val="90000"/>
              <a:defRPr/>
            </a:pPr>
            <a:r>
              <a:rPr lang="en-US" b="1" dirty="0" smtClean="0"/>
              <a:t>Epidemiology: </a:t>
            </a:r>
            <a:r>
              <a:rPr lang="en-US" dirty="0" smtClean="0"/>
              <a:t>Number of SARS cases over time.</a:t>
            </a:r>
          </a:p>
          <a:p>
            <a:pPr defTabSz="917875" eaLnBrk="1" hangingPunct="1">
              <a:spcBef>
                <a:spcPct val="20000"/>
              </a:spcBef>
              <a:buClr>
                <a:srgbClr val="FFC425"/>
              </a:buClr>
              <a:buSzPct val="90000"/>
              <a:defRPr/>
            </a:pPr>
            <a:r>
              <a:rPr lang="en-US" b="1" dirty="0" smtClean="0"/>
              <a:t>Medicine:  </a:t>
            </a:r>
            <a:r>
              <a:rPr lang="en-US" dirty="0" smtClean="0"/>
              <a:t>Blood pressure measurements over time for evaluating drugs to control hypertension.</a:t>
            </a:r>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120</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We present a simple model for the time series with the trend, seasonality and a random fluctuation. There </a:t>
            </a:r>
            <a:r>
              <a:rPr lang="en-US" dirty="0"/>
              <a:t>is often a low</a:t>
            </a:r>
            <a:r>
              <a:rPr lang="en-US" baseline="0" dirty="0"/>
              <a:t> frequency cyclic term as well, but we are ignoring that for </a:t>
            </a:r>
            <a:r>
              <a:rPr lang="en-US" baseline="0" dirty="0" smtClean="0"/>
              <a:t>simplicity.</a:t>
            </a:r>
          </a:p>
          <a:p>
            <a:r>
              <a:rPr lang="en-US" baseline="0" dirty="0" smtClean="0"/>
              <a:t>Examples of trend and seasonality are also detailed in the slide</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121</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A Stationary</a:t>
            </a:r>
            <a:r>
              <a:rPr lang="en-US" baseline="0" dirty="0" smtClean="0"/>
              <a:t> sequence is a random sequence in which the joint probability distribution does not vary over time. In other words the mean, variance and auto correlations do not change in the sequence over time.</a:t>
            </a:r>
          </a:p>
          <a:p>
            <a:r>
              <a:rPr lang="en-US" baseline="0" dirty="0" smtClean="0"/>
              <a:t>In order to render a sequence stationary we need to remove the effects of trend and seasonality. The ARIMA model (implemented with Box Jenkins) uses the  method of differencing to render the data stationary.</a:t>
            </a:r>
          </a:p>
          <a:p>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122</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defTabSz="917875">
              <a:defRPr/>
            </a:pPr>
            <a:r>
              <a:rPr lang="en-US" dirty="0" smtClean="0"/>
              <a:t>Trend in a time series is a slow, gradual change in some property of the series over the whole interval under investigation.</a:t>
            </a:r>
          </a:p>
          <a:p>
            <a:pPr defTabSz="917875">
              <a:defRPr/>
            </a:pPr>
            <a:r>
              <a:rPr lang="en-US" dirty="0" smtClean="0"/>
              <a:t>De-trending is often applied to remove a feature thought to distort or obscure the relationships of interest. </a:t>
            </a:r>
          </a:p>
          <a:p>
            <a:pPr defTabSz="917875">
              <a:defRPr/>
            </a:pPr>
            <a:r>
              <a:rPr lang="en-US" dirty="0" smtClean="0"/>
              <a:t>In the example shown,</a:t>
            </a:r>
            <a:r>
              <a:rPr lang="en-US" baseline="0" dirty="0" smtClean="0"/>
              <a:t> the graph of CO2 concentrations measured over many years shows a linear upward trend. In </a:t>
            </a:r>
            <a:r>
              <a:rPr lang="en-US" dirty="0" smtClean="0"/>
              <a:t>climatology, for example, this</a:t>
            </a:r>
            <a:r>
              <a:rPr lang="en-US" baseline="0" dirty="0" smtClean="0"/>
              <a:t> CO2 </a:t>
            </a:r>
            <a:r>
              <a:rPr lang="en-US" dirty="0" smtClean="0"/>
              <a:t>trend due to urban warming might obscure a relationship between air temperature and CO2</a:t>
            </a:r>
            <a:r>
              <a:rPr lang="en-US" baseline="0" dirty="0" smtClean="0"/>
              <a:t> concentration</a:t>
            </a:r>
            <a:r>
              <a:rPr lang="en-US" dirty="0" smtClean="0"/>
              <a:t>.</a:t>
            </a:r>
          </a:p>
          <a:p>
            <a:pPr defTabSz="917875">
              <a:defRPr/>
            </a:pPr>
            <a:r>
              <a:rPr lang="en-US" dirty="0" smtClean="0"/>
              <a:t>De-trending is a pre-processing step to prepare time series for analysis by methods that assume</a:t>
            </a:r>
            <a:r>
              <a:rPr lang="en-US" baseline="0" dirty="0" smtClean="0"/>
              <a:t> </a:t>
            </a:r>
            <a:r>
              <a:rPr lang="en-US" dirty="0" smtClean="0"/>
              <a:t>stationarity.</a:t>
            </a:r>
          </a:p>
          <a:p>
            <a:pPr defTabSz="917875">
              <a:defRPr/>
            </a:pPr>
            <a:r>
              <a:rPr lang="en-US" dirty="0" smtClean="0"/>
              <a:t>A simple linear trend can be removed by subtracting a least-squares-fit straight line. In the example shown we fit</a:t>
            </a:r>
            <a:r>
              <a:rPr lang="en-US" baseline="0" dirty="0" smtClean="0"/>
              <a:t> a linear model and obtain the difference. The graph shown next is a de-trended time series.</a:t>
            </a:r>
          </a:p>
          <a:p>
            <a:pPr defTabSz="917875">
              <a:defRPr/>
            </a:pPr>
            <a:r>
              <a:rPr lang="en-US" dirty="0" smtClean="0"/>
              <a:t>More complicated trends might require different procedures</a:t>
            </a:r>
            <a:r>
              <a:rPr lang="en-US" baseline="0" dirty="0" smtClean="0"/>
              <a:t> such a fitting a non-linear model such as a quadratic or a exponential model.</a:t>
            </a:r>
            <a:endParaRPr lang="en-US" dirty="0" smtClean="0"/>
          </a:p>
          <a:p>
            <a:r>
              <a:rPr lang="en-US" dirty="0" smtClean="0">
                <a:solidFill>
                  <a:schemeClr val="tx1"/>
                </a:solidFill>
              </a:rPr>
              <a:t>Use a </a:t>
            </a:r>
            <a:r>
              <a:rPr lang="en-US" b="1" i="1" dirty="0" smtClean="0">
                <a:solidFill>
                  <a:schemeClr val="tx1"/>
                </a:solidFill>
              </a:rPr>
              <a:t>Linear Trend Model  </a:t>
            </a:r>
            <a:r>
              <a:rPr lang="en-US" dirty="0" smtClean="0">
                <a:solidFill>
                  <a:schemeClr val="tx1"/>
                </a:solidFill>
              </a:rPr>
              <a:t>if the first differences are more or less constant [</a:t>
            </a:r>
            <a:r>
              <a:rPr lang="en-US" baseline="0" dirty="0" smtClean="0">
                <a:solidFill>
                  <a:schemeClr val="tx1"/>
                </a:solidFill>
              </a:rPr>
              <a:t>  (y</a:t>
            </a:r>
            <a:r>
              <a:rPr lang="en-US" baseline="-25000" dirty="0" smtClean="0">
                <a:solidFill>
                  <a:schemeClr val="tx1"/>
                </a:solidFill>
              </a:rPr>
              <a:t>2</a:t>
            </a:r>
            <a:r>
              <a:rPr lang="en-US" baseline="0" dirty="0" smtClean="0">
                <a:solidFill>
                  <a:schemeClr val="tx1"/>
                </a:solidFill>
              </a:rPr>
              <a:t>-y</a:t>
            </a:r>
            <a:r>
              <a:rPr lang="en-US" baseline="-25000" dirty="0" smtClean="0">
                <a:solidFill>
                  <a:schemeClr val="tx1"/>
                </a:solidFill>
              </a:rPr>
              <a:t>1</a:t>
            </a:r>
            <a:r>
              <a:rPr lang="en-US" baseline="0" dirty="0" smtClean="0">
                <a:solidFill>
                  <a:schemeClr val="tx1"/>
                </a:solidFill>
              </a:rPr>
              <a:t>) = (y</a:t>
            </a:r>
            <a:r>
              <a:rPr lang="en-US" baseline="-25000" dirty="0" smtClean="0">
                <a:solidFill>
                  <a:schemeClr val="tx1"/>
                </a:solidFill>
              </a:rPr>
              <a:t>3</a:t>
            </a:r>
            <a:r>
              <a:rPr lang="en-US" baseline="0" dirty="0" smtClean="0">
                <a:solidFill>
                  <a:schemeClr val="tx1"/>
                </a:solidFill>
              </a:rPr>
              <a:t>-y</a:t>
            </a:r>
            <a:r>
              <a:rPr lang="en-US" baseline="-25000" dirty="0" smtClean="0">
                <a:solidFill>
                  <a:schemeClr val="tx1"/>
                </a:solidFill>
              </a:rPr>
              <a:t>2</a:t>
            </a:r>
            <a:r>
              <a:rPr lang="en-US" baseline="0" dirty="0" smtClean="0">
                <a:solidFill>
                  <a:schemeClr val="tx1"/>
                </a:solidFill>
              </a:rPr>
              <a:t>) = ……. = (y</a:t>
            </a:r>
            <a:r>
              <a:rPr lang="en-US" baseline="-25000" dirty="0" smtClean="0">
                <a:solidFill>
                  <a:schemeClr val="tx1"/>
                </a:solidFill>
              </a:rPr>
              <a:t>n</a:t>
            </a:r>
            <a:r>
              <a:rPr lang="en-US" baseline="0" dirty="0" smtClean="0">
                <a:solidFill>
                  <a:schemeClr val="tx1"/>
                </a:solidFill>
              </a:rPr>
              <a:t>-y</a:t>
            </a:r>
            <a:r>
              <a:rPr lang="en-US" baseline="-25000" dirty="0" smtClean="0">
                <a:solidFill>
                  <a:schemeClr val="tx1"/>
                </a:solidFill>
              </a:rPr>
              <a:t>n-1</a:t>
            </a:r>
            <a:r>
              <a:rPr lang="en-US" baseline="0" dirty="0" smtClean="0">
                <a:solidFill>
                  <a:schemeClr val="tx1"/>
                </a:solidFill>
              </a:rPr>
              <a:t>) ] </a:t>
            </a:r>
            <a:endParaRPr lang="en-US" dirty="0" smtClean="0">
              <a:solidFill>
                <a:schemeClr val="tx1"/>
              </a:solidFill>
            </a:endParaRPr>
          </a:p>
          <a:p>
            <a:r>
              <a:rPr lang="en-US" dirty="0" smtClean="0">
                <a:solidFill>
                  <a:schemeClr val="tx1"/>
                </a:solidFill>
              </a:rPr>
              <a:t>Use a </a:t>
            </a:r>
            <a:r>
              <a:rPr lang="en-US" b="1" i="1" dirty="0" smtClean="0">
                <a:solidFill>
                  <a:schemeClr val="tx1"/>
                </a:solidFill>
              </a:rPr>
              <a:t>Quadratic Trend Model  </a:t>
            </a:r>
            <a:r>
              <a:rPr lang="en-US" dirty="0" smtClean="0">
                <a:solidFill>
                  <a:schemeClr val="tx1"/>
                </a:solidFill>
              </a:rPr>
              <a:t>if the second differences are more or less constant. [</a:t>
            </a:r>
            <a:r>
              <a:rPr lang="en-US" baseline="0" dirty="0" smtClean="0">
                <a:solidFill>
                  <a:schemeClr val="tx1"/>
                </a:solidFill>
              </a:rPr>
              <a:t> (y</a:t>
            </a:r>
            <a:r>
              <a:rPr lang="en-US" baseline="-25000" dirty="0" smtClean="0">
                <a:solidFill>
                  <a:schemeClr val="tx1"/>
                </a:solidFill>
              </a:rPr>
              <a:t>3</a:t>
            </a:r>
            <a:r>
              <a:rPr lang="en-US" baseline="0" dirty="0" smtClean="0">
                <a:solidFill>
                  <a:schemeClr val="tx1"/>
                </a:solidFill>
              </a:rPr>
              <a:t>-y</a:t>
            </a:r>
            <a:r>
              <a:rPr lang="en-US" baseline="-25000" dirty="0" smtClean="0">
                <a:solidFill>
                  <a:schemeClr val="tx1"/>
                </a:solidFill>
              </a:rPr>
              <a:t>2</a:t>
            </a:r>
            <a:r>
              <a:rPr lang="en-US" baseline="0" dirty="0" smtClean="0">
                <a:solidFill>
                  <a:schemeClr val="tx1"/>
                </a:solidFill>
              </a:rPr>
              <a:t>) – (y</a:t>
            </a:r>
            <a:r>
              <a:rPr lang="en-US" baseline="-25000" dirty="0" smtClean="0">
                <a:solidFill>
                  <a:schemeClr val="tx1"/>
                </a:solidFill>
              </a:rPr>
              <a:t>2</a:t>
            </a:r>
            <a:r>
              <a:rPr lang="en-US" baseline="0" dirty="0" smtClean="0">
                <a:solidFill>
                  <a:schemeClr val="tx1"/>
                </a:solidFill>
              </a:rPr>
              <a:t>-y</a:t>
            </a:r>
            <a:r>
              <a:rPr lang="en-US" baseline="-25000" dirty="0" smtClean="0">
                <a:solidFill>
                  <a:schemeClr val="tx1"/>
                </a:solidFill>
              </a:rPr>
              <a:t>1</a:t>
            </a:r>
            <a:r>
              <a:rPr lang="en-US" baseline="0" dirty="0" smtClean="0">
                <a:solidFill>
                  <a:schemeClr val="tx1"/>
                </a:solidFill>
              </a:rPr>
              <a:t>) = ………= (y</a:t>
            </a:r>
            <a:r>
              <a:rPr lang="en-US" baseline="-25000" dirty="0" smtClean="0">
                <a:solidFill>
                  <a:schemeClr val="tx1"/>
                </a:solidFill>
              </a:rPr>
              <a:t>n</a:t>
            </a:r>
            <a:r>
              <a:rPr lang="en-US" baseline="0" dirty="0" smtClean="0">
                <a:solidFill>
                  <a:schemeClr val="tx1"/>
                </a:solidFill>
              </a:rPr>
              <a:t>-y</a:t>
            </a:r>
            <a:r>
              <a:rPr lang="en-US" baseline="-25000" dirty="0" smtClean="0">
                <a:solidFill>
                  <a:schemeClr val="tx1"/>
                </a:solidFill>
              </a:rPr>
              <a:t>n-1</a:t>
            </a:r>
            <a:r>
              <a:rPr lang="en-US" baseline="0" dirty="0" smtClean="0">
                <a:solidFill>
                  <a:schemeClr val="tx1"/>
                </a:solidFill>
              </a:rPr>
              <a:t>)-(y</a:t>
            </a:r>
            <a:r>
              <a:rPr lang="en-US" baseline="-25000" dirty="0" smtClean="0">
                <a:solidFill>
                  <a:schemeClr val="tx1"/>
                </a:solidFill>
              </a:rPr>
              <a:t>n-1</a:t>
            </a:r>
            <a:r>
              <a:rPr lang="en-US" baseline="0" dirty="0" smtClean="0">
                <a:solidFill>
                  <a:schemeClr val="tx1"/>
                </a:solidFill>
              </a:rPr>
              <a:t>-y</a:t>
            </a:r>
            <a:r>
              <a:rPr lang="en-US" baseline="-25000" dirty="0" smtClean="0">
                <a:solidFill>
                  <a:schemeClr val="tx1"/>
                </a:solidFill>
              </a:rPr>
              <a:t>n-2</a:t>
            </a:r>
            <a:r>
              <a:rPr lang="en-US" baseline="0" dirty="0" smtClean="0">
                <a:solidFill>
                  <a:schemeClr val="tx1"/>
                </a:solidFill>
              </a:rPr>
              <a:t>) ]</a:t>
            </a:r>
          </a:p>
          <a:p>
            <a:r>
              <a:rPr lang="en-US" dirty="0" smtClean="0">
                <a:solidFill>
                  <a:schemeClr val="tx1"/>
                </a:solidFill>
              </a:rPr>
              <a:t>Use an </a:t>
            </a:r>
            <a:r>
              <a:rPr lang="en-US" b="1" i="1" dirty="0" smtClean="0">
                <a:solidFill>
                  <a:schemeClr val="tx1"/>
                </a:solidFill>
              </a:rPr>
              <a:t>Exponential Trend Model </a:t>
            </a:r>
            <a:r>
              <a:rPr lang="en-US" dirty="0" smtClean="0">
                <a:solidFill>
                  <a:schemeClr val="tx1"/>
                </a:solidFill>
              </a:rPr>
              <a:t>if the percentage differences are more or constant. [  (</a:t>
            </a:r>
            <a:r>
              <a:rPr lang="en-US" baseline="0" dirty="0" smtClean="0">
                <a:solidFill>
                  <a:schemeClr val="tx1"/>
                </a:solidFill>
              </a:rPr>
              <a:t>(y</a:t>
            </a:r>
            <a:r>
              <a:rPr lang="en-US" baseline="-25000" dirty="0" smtClean="0">
                <a:solidFill>
                  <a:schemeClr val="tx1"/>
                </a:solidFill>
              </a:rPr>
              <a:t>2</a:t>
            </a:r>
            <a:r>
              <a:rPr lang="en-US" baseline="0" dirty="0" smtClean="0">
                <a:solidFill>
                  <a:schemeClr val="tx1"/>
                </a:solidFill>
              </a:rPr>
              <a:t>-y</a:t>
            </a:r>
            <a:r>
              <a:rPr lang="en-US" baseline="-25000" dirty="0" smtClean="0">
                <a:solidFill>
                  <a:schemeClr val="tx1"/>
                </a:solidFill>
              </a:rPr>
              <a:t>1</a:t>
            </a:r>
            <a:r>
              <a:rPr lang="en-US" baseline="0" dirty="0" smtClean="0">
                <a:solidFill>
                  <a:schemeClr val="tx1"/>
                </a:solidFill>
              </a:rPr>
              <a:t>) /y</a:t>
            </a:r>
            <a:r>
              <a:rPr lang="en-US" baseline="-25000" dirty="0" smtClean="0">
                <a:solidFill>
                  <a:schemeClr val="tx1"/>
                </a:solidFill>
              </a:rPr>
              <a:t>1</a:t>
            </a:r>
            <a:r>
              <a:rPr lang="en-US" baseline="0" dirty="0" smtClean="0">
                <a:solidFill>
                  <a:schemeClr val="tx1"/>
                </a:solidFill>
              </a:rPr>
              <a:t> ) * 100% = …….((y</a:t>
            </a:r>
            <a:r>
              <a:rPr lang="en-US" baseline="-25000" dirty="0" smtClean="0">
                <a:solidFill>
                  <a:schemeClr val="tx1"/>
                </a:solidFill>
              </a:rPr>
              <a:t>n</a:t>
            </a:r>
            <a:r>
              <a:rPr lang="en-US" baseline="0" dirty="0" smtClean="0">
                <a:solidFill>
                  <a:schemeClr val="tx1"/>
                </a:solidFill>
              </a:rPr>
              <a:t>-y</a:t>
            </a:r>
            <a:r>
              <a:rPr lang="en-US" baseline="-25000" dirty="0" smtClean="0">
                <a:solidFill>
                  <a:schemeClr val="tx1"/>
                </a:solidFill>
              </a:rPr>
              <a:t>n-1</a:t>
            </a:r>
            <a:r>
              <a:rPr lang="en-US" baseline="0" dirty="0" smtClean="0">
                <a:solidFill>
                  <a:schemeClr val="tx1"/>
                </a:solidFill>
              </a:rPr>
              <a:t>)/y</a:t>
            </a:r>
            <a:r>
              <a:rPr lang="en-US" baseline="-25000" dirty="0" smtClean="0">
                <a:solidFill>
                  <a:schemeClr val="tx1"/>
                </a:solidFill>
              </a:rPr>
              <a:t>n-1 </a:t>
            </a:r>
            <a:r>
              <a:rPr lang="en-US" baseline="0" dirty="0" smtClean="0">
                <a:solidFill>
                  <a:schemeClr val="tx1"/>
                </a:solidFill>
              </a:rPr>
              <a:t>) * 100% </a:t>
            </a:r>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123</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defTabSz="917875">
              <a:defRPr/>
            </a:pPr>
            <a:r>
              <a:rPr lang="en-US" dirty="0" smtClean="0"/>
              <a:t>Unlike the trend and cyclical components, seasonal components, theoretically, happen with similar magnitude during the same time period each year. </a:t>
            </a:r>
          </a:p>
          <a:p>
            <a:pPr defTabSz="917875">
              <a:defRPr/>
            </a:pPr>
            <a:r>
              <a:rPr lang="en-US" dirty="0" smtClean="0"/>
              <a:t>The holiday sales spike is</a:t>
            </a:r>
            <a:r>
              <a:rPr lang="en-US" baseline="0" dirty="0" smtClean="0"/>
              <a:t> an example of seasonality. </a:t>
            </a:r>
            <a:r>
              <a:rPr lang="en-US" dirty="0" smtClean="0"/>
              <a:t>The seasonal component of a series typically makes the interpretation of a series ambiguous. By removing the seasonal component, it is easier to focus on other components.</a:t>
            </a:r>
          </a:p>
          <a:p>
            <a:pPr defTabSz="917875">
              <a:defRPr/>
            </a:pPr>
            <a:r>
              <a:rPr lang="en-US" dirty="0" smtClean="0"/>
              <a:t>A simple adjustment for seasonality is done with taking several years of data,</a:t>
            </a:r>
            <a:r>
              <a:rPr lang="en-US" baseline="0" dirty="0" smtClean="0"/>
              <a:t> calculating average value for each month and subtracting them from the actual value.</a:t>
            </a:r>
            <a:endParaRPr lang="en-US"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124</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defTabSz="914295">
              <a:defRPr/>
            </a:pPr>
            <a:r>
              <a:rPr lang="en-US" dirty="0" smtClean="0"/>
              <a:t>A common assumption in many time series techniques is that the data are stationary. A stationary process has the property that the mean, variance and autocorrelation structure do not change over time. </a:t>
            </a:r>
          </a:p>
          <a:p>
            <a:pPr defTabSz="914295">
              <a:defRPr/>
            </a:pPr>
            <a:r>
              <a:rPr lang="en-US" dirty="0" smtClean="0"/>
              <a:t>An ACF plot provides an indication of the stationarity of the data. If the time series is not stationary, we can often transform it to stationarity with the simple technique of differencing.</a:t>
            </a:r>
          </a:p>
          <a:p>
            <a:r>
              <a:rPr lang="en-US" baseline="0" dirty="0" smtClean="0"/>
              <a:t>PACF - </a:t>
            </a:r>
            <a:r>
              <a:rPr lang="en-US" dirty="0" smtClean="0"/>
              <a:t>The partial autocorrelation at lag </a:t>
            </a:r>
            <a:r>
              <a:rPr lang="en-US" b="1" i="1" dirty="0" smtClean="0"/>
              <a:t>k</a:t>
            </a:r>
            <a:r>
              <a:rPr lang="en-US" dirty="0" smtClean="0"/>
              <a:t> is the autocorrelation between </a:t>
            </a:r>
            <a:r>
              <a:rPr lang="en-US" b="1" i="1" dirty="0" smtClean="0"/>
              <a:t>X</a:t>
            </a:r>
            <a:r>
              <a:rPr lang="en-US" b="1" i="1" baseline="-25000" dirty="0" smtClean="0"/>
              <a:t>t</a:t>
            </a:r>
            <a:r>
              <a:rPr lang="en-US" dirty="0" smtClean="0"/>
              <a:t> and </a:t>
            </a:r>
            <a:r>
              <a:rPr lang="en-US" b="1" i="1" dirty="0" smtClean="0"/>
              <a:t>X</a:t>
            </a:r>
            <a:r>
              <a:rPr lang="en-US" b="1" i="1" baseline="-25000" dirty="0" smtClean="0"/>
              <a:t>t-k</a:t>
            </a:r>
            <a:r>
              <a:rPr lang="en-US" dirty="0" smtClean="0"/>
              <a:t> that is not accounted for by lags 1 through </a:t>
            </a:r>
            <a:r>
              <a:rPr lang="en-US" b="1" i="1" dirty="0" smtClean="0"/>
              <a:t>k</a:t>
            </a:r>
            <a:r>
              <a:rPr lang="en-US" b="1" dirty="0" smtClean="0"/>
              <a:t>-1</a:t>
            </a:r>
            <a:r>
              <a:rPr lang="en-US" dirty="0" smtClean="0"/>
              <a:t>. </a:t>
            </a:r>
          </a:p>
          <a:p>
            <a:r>
              <a:rPr lang="en-US" dirty="0" smtClean="0"/>
              <a:t>One looks for the point on the plot where the partial autocorrelations for all higher lags are essentially zero.</a:t>
            </a:r>
          </a:p>
          <a:p>
            <a:r>
              <a:rPr lang="en-US" dirty="0" smtClean="0"/>
              <a:t>We will look into ACF and PACF graphs in the next Lab.</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125</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cs typeface="Calibri" pitchFamily="34" charset="0"/>
              </a:rPr>
              <a:t>Autoregressive (AR) models can be coupled with moving average (MA) models to form a general and useful class of time series models called </a:t>
            </a:r>
            <a:r>
              <a:rPr lang="en-US" i="1" dirty="0" smtClean="0">
                <a:cs typeface="Calibri" pitchFamily="34" charset="0"/>
              </a:rPr>
              <a:t>Autoregressive Moving Average (ARMA)</a:t>
            </a:r>
            <a:r>
              <a:rPr lang="en-US" dirty="0" smtClean="0">
                <a:cs typeface="Calibri" pitchFamily="34" charset="0"/>
              </a:rPr>
              <a:t> models.  This is the simplest Box-Jenkins model. </a:t>
            </a:r>
          </a:p>
          <a:p>
            <a:r>
              <a:rPr lang="en-US" dirty="0" smtClean="0">
                <a:cs typeface="Calibri" pitchFamily="34" charset="0"/>
              </a:rPr>
              <a:t>AR model predicts y</a:t>
            </a:r>
            <a:r>
              <a:rPr lang="en-US" baseline="-25000" dirty="0" smtClean="0">
                <a:cs typeface="Calibri" pitchFamily="34" charset="0"/>
              </a:rPr>
              <a:t>t   </a:t>
            </a:r>
            <a:r>
              <a:rPr lang="en-US" baseline="0" dirty="0" smtClean="0">
                <a:cs typeface="Calibri" pitchFamily="34" charset="0"/>
              </a:rPr>
              <a:t>as a linear combination of its last p values. </a:t>
            </a:r>
            <a:r>
              <a:rPr lang="en-US" dirty="0" smtClean="0">
                <a:cs typeface="Calibri" pitchFamily="34" charset="0"/>
              </a:rPr>
              <a:t>An autoregressive model is simply a linear regression of the current value of the series on one or more prior values of the same series. Several options are available for analyzing autoregressive models, including standard linear least squares techniques. They also have a straightforward interpretation.</a:t>
            </a:r>
          </a:p>
          <a:p>
            <a:r>
              <a:rPr lang="en-US" dirty="0" smtClean="0">
                <a:cs typeface="Calibri" pitchFamily="34" charset="0"/>
              </a:rPr>
              <a:t>The time series y is called an autoregressive process of order p and is denoted as AR(p) process.</a:t>
            </a:r>
          </a:p>
          <a:p>
            <a:pPr defTabSz="917875">
              <a:defRPr/>
            </a:pPr>
            <a:r>
              <a:rPr lang="en-US" baseline="0" dirty="0" smtClean="0">
                <a:cs typeface="Calibri" pitchFamily="34" charset="0"/>
              </a:rPr>
              <a:t>A MA model adds to </a:t>
            </a:r>
            <a:r>
              <a:rPr lang="en-US" dirty="0" smtClean="0">
                <a:cs typeface="Calibri" pitchFamily="34" charset="0"/>
              </a:rPr>
              <a:t> y</a:t>
            </a:r>
            <a:r>
              <a:rPr lang="en-US" baseline="-25000" dirty="0" smtClean="0">
                <a:cs typeface="Calibri" pitchFamily="34" charset="0"/>
              </a:rPr>
              <a:t>t  </a:t>
            </a:r>
            <a:r>
              <a:rPr lang="en-US" baseline="0" dirty="0" smtClean="0">
                <a:cs typeface="Calibri" pitchFamily="34" charset="0"/>
              </a:rPr>
              <a:t>the effects of a dampened white noise process over the last q steps. </a:t>
            </a:r>
            <a:r>
              <a:rPr lang="en-US" dirty="0" smtClean="0">
                <a:cs typeface="Calibri" pitchFamily="34" charset="0"/>
              </a:rPr>
              <a:t>This is a simple moving average or single moving average; it's probably the most basic of the forecasting methods. </a:t>
            </a:r>
          </a:p>
          <a:p>
            <a:pPr defTabSz="917875">
              <a:defRPr/>
            </a:pPr>
            <a:r>
              <a:rPr lang="en-US" dirty="0" smtClean="0">
                <a:cs typeface="Calibri" pitchFamily="34" charset="0"/>
              </a:rPr>
              <a:t>What one does is to take the data from the last n periods, average the data, and use that as the forecast for the next period. We count backwards in time, minus 1, minus, 2, minus 3 and so forth until we have n data points, divide the sum of those by the number of data points, n, and that gives you the forecast for the next period. So it's called a single moving average or simple moving average. The forecast is simply a constant value that projects the next time period. “n” is also the order of the moving averages.</a:t>
            </a:r>
          </a:p>
          <a:p>
            <a:r>
              <a:rPr lang="en-US" dirty="0" smtClean="0">
                <a:cs typeface="Calibri" pitchFamily="34" charset="0"/>
              </a:rPr>
              <a:t>ARIMA </a:t>
            </a:r>
            <a:r>
              <a:rPr lang="en-US" dirty="0">
                <a:cs typeface="Calibri" pitchFamily="34" charset="0"/>
              </a:rPr>
              <a:t>– difference the Y_t</a:t>
            </a:r>
            <a:r>
              <a:rPr lang="en-US" baseline="0" dirty="0">
                <a:cs typeface="Calibri" pitchFamily="34" charset="0"/>
              </a:rPr>
              <a:t> d times to "induce stationarity". d is usually 1 or 2. "I" stands for integrated – the outputs of the model are summed up (or "integrated") to recover Y_t</a:t>
            </a:r>
          </a:p>
          <a:p>
            <a:r>
              <a:rPr lang="en-US" baseline="0" dirty="0" smtClean="0">
                <a:cs typeface="Calibri" pitchFamily="34" charset="0"/>
              </a:rPr>
              <a:t>moving </a:t>
            </a:r>
            <a:r>
              <a:rPr lang="en-US" baseline="0" dirty="0">
                <a:cs typeface="Calibri" pitchFamily="34" charset="0"/>
              </a:rPr>
              <a:t>average: </a:t>
            </a:r>
            <a:r>
              <a:rPr lang="en-US" baseline="0" dirty="0" smtClean="0">
                <a:cs typeface="Calibri" pitchFamily="34" charset="0"/>
              </a:rPr>
              <a:t>like </a:t>
            </a:r>
            <a:r>
              <a:rPr lang="en-US" baseline="0" dirty="0">
                <a:cs typeface="Calibri" pitchFamily="34" charset="0"/>
              </a:rPr>
              <a:t>a random </a:t>
            </a:r>
            <a:r>
              <a:rPr lang="en-US" baseline="0" dirty="0" smtClean="0">
                <a:cs typeface="Calibri" pitchFamily="34" charset="0"/>
              </a:rPr>
              <a:t>walk, </a:t>
            </a:r>
            <a:r>
              <a:rPr lang="en-US" baseline="0" dirty="0">
                <a:cs typeface="Calibri" pitchFamily="34" charset="0"/>
              </a:rPr>
              <a:t>or brownian motion</a:t>
            </a:r>
            <a:endParaRPr lang="en-US" dirty="0">
              <a:cs typeface="Calibri" pitchFamily="34" charset="0"/>
            </a:endParaRP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126</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sz="1200" kern="1200" dirty="0" smtClean="0">
                <a:solidFill>
                  <a:schemeClr val="tx1"/>
                </a:solidFill>
                <a:latin typeface="Calibri" pitchFamily="34" charset="0"/>
                <a:ea typeface="+mn-ea"/>
                <a:cs typeface="+mn-cs"/>
              </a:rPr>
              <a:t>ARMA models can be used when the series is </a:t>
            </a:r>
            <a:r>
              <a:rPr lang="en-US" sz="1200" b="1" kern="1200" dirty="0" smtClean="0">
                <a:solidFill>
                  <a:schemeClr val="tx1"/>
                </a:solidFill>
                <a:latin typeface="Calibri" pitchFamily="34" charset="0"/>
                <a:ea typeface="+mn-ea"/>
                <a:cs typeface="+mn-cs"/>
              </a:rPr>
              <a:t>weakly stationary</a:t>
            </a:r>
            <a:r>
              <a:rPr lang="en-US" sz="1200" kern="1200" dirty="0" smtClean="0">
                <a:solidFill>
                  <a:schemeClr val="tx1"/>
                </a:solidFill>
                <a:latin typeface="Calibri" pitchFamily="34" charset="0"/>
                <a:ea typeface="+mn-ea"/>
                <a:cs typeface="+mn-cs"/>
              </a:rPr>
              <a:t>; in other words, the series has a </a:t>
            </a:r>
            <a:r>
              <a:rPr lang="en-US" sz="1200" i="1" kern="1200" dirty="0" smtClean="0">
                <a:solidFill>
                  <a:schemeClr val="tx1"/>
                </a:solidFill>
                <a:latin typeface="Calibri" pitchFamily="34" charset="0"/>
                <a:ea typeface="+mn-ea"/>
                <a:cs typeface="+mn-cs"/>
              </a:rPr>
              <a:t>constant</a:t>
            </a:r>
            <a:r>
              <a:rPr lang="en-US" sz="1200" kern="1200" dirty="0" smtClean="0">
                <a:solidFill>
                  <a:schemeClr val="tx1"/>
                </a:solidFill>
                <a:latin typeface="Calibri" pitchFamily="34" charset="0"/>
                <a:ea typeface="+mn-ea"/>
                <a:cs typeface="+mn-cs"/>
              </a:rPr>
              <a:t> variance around a </a:t>
            </a:r>
            <a:r>
              <a:rPr lang="en-US" sz="1200" i="1" kern="1200" dirty="0" smtClean="0">
                <a:solidFill>
                  <a:schemeClr val="tx1"/>
                </a:solidFill>
                <a:latin typeface="Calibri" pitchFamily="34" charset="0"/>
                <a:ea typeface="+mn-ea"/>
                <a:cs typeface="+mn-cs"/>
              </a:rPr>
              <a:t>constant</a:t>
            </a:r>
            <a:r>
              <a:rPr lang="en-US" sz="1200" kern="1200" dirty="0" smtClean="0">
                <a:solidFill>
                  <a:schemeClr val="tx1"/>
                </a:solidFill>
                <a:latin typeface="Calibri" pitchFamily="34" charset="0"/>
                <a:ea typeface="+mn-ea"/>
                <a:cs typeface="+mn-cs"/>
              </a:rPr>
              <a:t> mean.</a:t>
            </a:r>
            <a:r>
              <a:rPr lang="en-US" dirty="0" smtClean="0">
                <a:latin typeface="Times New Roman" pitchFamily="18" charset="0"/>
                <a:cs typeface="Times New Roman" pitchFamily="18" charset="0"/>
              </a:rPr>
              <a:t>. This class of models can be extended to non-stationary series by allowing the differencing of the data series. These are called </a:t>
            </a:r>
            <a:r>
              <a:rPr lang="en-US" i="1" dirty="0" smtClean="0">
                <a:latin typeface="Times New Roman" pitchFamily="18" charset="0"/>
                <a:cs typeface="Times New Roman" pitchFamily="18" charset="0"/>
              </a:rPr>
              <a:t>Autoregressive Integrated Moving Average(ARIMA)</a:t>
            </a:r>
            <a:r>
              <a:rPr lang="en-US" dirty="0" smtClean="0">
                <a:latin typeface="Times New Roman" pitchFamily="18" charset="0"/>
                <a:cs typeface="Times New Roman" pitchFamily="18" charset="0"/>
              </a:rPr>
              <a:t> models. There are a large variety of ARIMA models.</a:t>
            </a:r>
          </a:p>
          <a:p>
            <a:pPr defTabSz="917875">
              <a:defRPr/>
            </a:pPr>
            <a:r>
              <a:rPr lang="en-US" dirty="0" smtClean="0"/>
              <a:t>ARIMA – difference the </a:t>
            </a:r>
            <a:r>
              <a:rPr lang="en-US" dirty="0" smtClean="0">
                <a:latin typeface="Times New Roman" pitchFamily="18" charset="0"/>
                <a:cs typeface="Times New Roman" pitchFamily="18" charset="0"/>
              </a:rPr>
              <a:t>y</a:t>
            </a:r>
            <a:r>
              <a:rPr lang="en-US" baseline="-25000" dirty="0" smtClean="0">
                <a:latin typeface="Times New Roman" pitchFamily="18" charset="0"/>
                <a:cs typeface="Times New Roman" pitchFamily="18" charset="0"/>
              </a:rPr>
              <a:t>t</a:t>
            </a:r>
            <a:r>
              <a:rPr lang="en-US" baseline="0" dirty="0" smtClean="0"/>
              <a:t> d times to "induce stationarity". d is usually 1 or 2. "I" stands for integrated – the outputs of the model are summed up (or "integrated") to recover </a:t>
            </a:r>
            <a:r>
              <a:rPr lang="en-US" dirty="0" smtClean="0">
                <a:latin typeface="Times New Roman" pitchFamily="18" charset="0"/>
                <a:cs typeface="Times New Roman" pitchFamily="18" charset="0"/>
              </a:rPr>
              <a:t>y</a:t>
            </a:r>
            <a:r>
              <a:rPr lang="en-US" baseline="-25000" dirty="0" smtClean="0">
                <a:latin typeface="Times New Roman" pitchFamily="18" charset="0"/>
                <a:cs typeface="Times New Roman" pitchFamily="18" charset="0"/>
              </a:rPr>
              <a:t>t</a:t>
            </a:r>
            <a:endParaRPr lang="en-US" dirty="0" smtClean="0"/>
          </a:p>
          <a:p>
            <a:r>
              <a:rPr lang="en-US" dirty="0" smtClean="0">
                <a:latin typeface="Times New Roman" pitchFamily="18" charset="0"/>
              </a:rPr>
              <a:t>The general ARIMA (p, d, q) model gives a tremendous variety of patterns in the ACF and PACF, so it is not practical to state rules for identifying general ARIMA models. In practice, it is seldom necessary to deal with values p, d, or q that are larger than 0, 1, or 2. It is remarkable that such a small range of values for p, d, or q can cover such a large range of practical forecasting situations.</a:t>
            </a:r>
          </a:p>
          <a:p>
            <a:endParaRPr lang="en-US" dirty="0" smtClean="0">
              <a:latin typeface="Times New Roman" pitchFamily="18" charset="0"/>
              <a:cs typeface="Times New Roman" pitchFamily="18" charset="0"/>
            </a:endParaRPr>
          </a:p>
          <a:p>
            <a:endParaRPr lang="en-US" dirty="0" smtClean="0"/>
          </a:p>
          <a:p>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127</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GB" dirty="0" smtClean="0"/>
              <a:t>Identification of the most appropriate model is the most important part of the process, where it becomes as much ‘art’ as ‘science’.</a:t>
            </a:r>
          </a:p>
          <a:p>
            <a:r>
              <a:rPr lang="en-GB" dirty="0" smtClean="0"/>
              <a:t>The first step is to determine if the variable is stationary, this can be done with the correlogram. If it is not stationary it needs to be first-differenced. (it may need to be differenced again to induce stationarity)</a:t>
            </a:r>
          </a:p>
          <a:p>
            <a:pPr defTabSz="917875">
              <a:defRPr/>
            </a:pPr>
            <a:r>
              <a:rPr lang="en-GB" dirty="0" smtClean="0"/>
              <a:t>The next stage is to determine the </a:t>
            </a:r>
            <a:r>
              <a:rPr lang="en-GB" i="1" dirty="0" smtClean="0"/>
              <a:t>p</a:t>
            </a:r>
            <a:r>
              <a:rPr lang="en-GB" dirty="0" smtClean="0"/>
              <a:t> and </a:t>
            </a:r>
            <a:r>
              <a:rPr lang="en-GB" i="1" dirty="0" smtClean="0"/>
              <a:t>q</a:t>
            </a:r>
            <a:r>
              <a:rPr lang="en-GB" dirty="0" smtClean="0"/>
              <a:t> in the ARIMA (</a:t>
            </a:r>
            <a:r>
              <a:rPr lang="en-GB" i="1" dirty="0" smtClean="0"/>
              <a:t>p</a:t>
            </a:r>
            <a:r>
              <a:rPr lang="en-GB" dirty="0" smtClean="0"/>
              <a:t>, </a:t>
            </a:r>
            <a:r>
              <a:rPr lang="en-GB" i="1" dirty="0" smtClean="0"/>
              <a:t>D,</a:t>
            </a:r>
            <a:r>
              <a:rPr lang="en-GB" dirty="0" smtClean="0"/>
              <a:t> </a:t>
            </a:r>
            <a:r>
              <a:rPr lang="en-GB" i="1" dirty="0" smtClean="0"/>
              <a:t>q</a:t>
            </a:r>
            <a:r>
              <a:rPr lang="en-GB" dirty="0" smtClean="0"/>
              <a:t>) model (the </a:t>
            </a:r>
            <a:r>
              <a:rPr lang="en-GB" i="1" dirty="0" smtClean="0"/>
              <a:t>D</a:t>
            </a:r>
            <a:r>
              <a:rPr lang="en-GB" i="1" baseline="0" dirty="0" smtClean="0"/>
              <a:t> </a:t>
            </a:r>
            <a:r>
              <a:rPr lang="en-GB" dirty="0" smtClean="0"/>
              <a:t>refers to how many times the data needs to be differenced to produce a stationary series).</a:t>
            </a:r>
          </a:p>
          <a:p>
            <a:pPr defTabSz="917875">
              <a:defRPr/>
            </a:pPr>
            <a:r>
              <a:rPr lang="en-GB" dirty="0" smtClean="0"/>
              <a:t>In the diagnostic</a:t>
            </a:r>
            <a:r>
              <a:rPr lang="en-GB" baseline="0" dirty="0" smtClean="0"/>
              <a:t> stage we assess the model’s adequacy </a:t>
            </a:r>
            <a:r>
              <a:rPr lang="en-US" altLang="zh-TW" dirty="0" smtClean="0"/>
              <a:t>by checking whether the model assumptions are satisfied. If the model is inadequate, this stage will provide some information for us to re-identify the model. We also perform: checking normality, constant variance, and independence assumption among residuals.</a:t>
            </a: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128</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Reasons to Choose (+) and Cautions (-) of Time Series Analysis are listed. </a:t>
            </a:r>
          </a:p>
          <a:p>
            <a:r>
              <a:rPr lang="en-US" dirty="0" smtClean="0"/>
              <a:t>Time</a:t>
            </a:r>
            <a:r>
              <a:rPr lang="en-US" baseline="0" dirty="0" smtClean="0"/>
              <a:t> Series Analysis is not a common “tool” in a Data Scientist’s tool kit. Though the models require minimal data collection and handle the inherent auto correlations of lagged time series, it does not produce meaningful drivers for the prediction. </a:t>
            </a:r>
          </a:p>
          <a:p>
            <a:r>
              <a:rPr lang="en-US" baseline="0" dirty="0" smtClean="0"/>
              <a:t>The selection of (p,d,q) appropriately is not very straight forward. A complete understanding of the domain knowledge and very detailed analysis of trend and seasonality may be required. Further this method is suitable for short term predictions only.</a:t>
            </a:r>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129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marL="514350" indent="-514350">
              <a:buFont typeface="Arial" pitchFamily="34" charset="0"/>
              <a:buNone/>
            </a:pPr>
            <a:r>
              <a:rPr lang="en-US" dirty="0" smtClean="0"/>
              <a:t>Step 1 - 	K-means</a:t>
            </a:r>
            <a:r>
              <a:rPr lang="en-US" baseline="0" dirty="0" smtClean="0"/>
              <a:t> clustering begins with the data set segmented into K clusters.</a:t>
            </a:r>
          </a:p>
          <a:p>
            <a:pPr marL="514350" indent="-514350">
              <a:buFont typeface="Arial" pitchFamily="34" charset="0"/>
              <a:buNone/>
            </a:pPr>
            <a:r>
              <a:rPr lang="en-US" baseline="0" dirty="0" smtClean="0"/>
              <a:t>Step  2- 	Observations are moved from cluster to cluster to help reduce the distance from the observation to the cluster centroid.  </a:t>
            </a:r>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13</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Important R functions and commands we will be using are listed here.</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130</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Some additional commands in the</a:t>
            </a:r>
            <a:r>
              <a:rPr lang="en-US" baseline="0" dirty="0" smtClean="0"/>
              <a:t> </a:t>
            </a:r>
            <a:r>
              <a:rPr lang="en-US" i="1" baseline="0" dirty="0" smtClean="0"/>
              <a:t>ts </a:t>
            </a:r>
            <a:r>
              <a:rPr lang="en-US" i="0" baseline="0" dirty="0" smtClean="0"/>
              <a:t>package are listed.</a:t>
            </a:r>
          </a:p>
          <a:p>
            <a:r>
              <a:rPr lang="en-US" i="0" baseline="0" dirty="0" smtClean="0"/>
              <a:t>We will use these commands in the lab. </a:t>
            </a:r>
            <a:endParaRPr lang="en-US" i="1"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131</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lIns="91429" tIns="45715" rIns="91429" bIns="45715" numCol="1" anchor="t" anchorCtr="0" compatLnSpc="1">
            <a:prstTxWarp prst="textNoShape">
              <a:avLst/>
            </a:prstTxWarp>
          </a:bodyPr>
          <a:lstStyle/>
          <a:p>
            <a:r>
              <a:rPr lang="en-US" dirty="0" smtClean="0"/>
              <a:t>Record your answers</a:t>
            </a:r>
            <a:r>
              <a:rPr lang="en-US" baseline="0" dirty="0" smtClean="0"/>
              <a:t> here.</a:t>
            </a:r>
            <a:endParaRPr lang="en-US" dirty="0" smtClean="0"/>
          </a:p>
          <a:p>
            <a:endParaRPr lang="en-US" baseline="0" dirty="0" smtClean="0"/>
          </a:p>
          <a:p>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132</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lesson covered these topics.  Please take a moment to review them.</a:t>
            </a:r>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133</a:t>
            </a:fld>
            <a:endParaRPr 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lIns="91405" tIns="45702" rIns="91405" bIns="45702" numCol="1" anchor="t" anchorCtr="0" compatLnSpc="1">
            <a:prstTxWarp prst="textNoShape">
              <a:avLst/>
            </a:prstTxWarp>
          </a:bodyPr>
          <a:lstStyle/>
          <a:p>
            <a:pPr>
              <a:buClr>
                <a:srgbClr val="92D050"/>
              </a:buClr>
            </a:pPr>
            <a:r>
              <a:rPr lang="en-US" dirty="0" smtClean="0">
                <a:latin typeface="Calibri" pitchFamily="34" charset="0"/>
              </a:rPr>
              <a:t>Tasks you will be completing in this lab include:</a:t>
            </a:r>
          </a:p>
          <a:p>
            <a:pPr lvl="1">
              <a:buClr>
                <a:schemeClr val="tx1"/>
              </a:buClr>
              <a:buFont typeface="Arial" pitchFamily="34" charset="0"/>
              <a:buChar char="•"/>
            </a:pPr>
            <a:r>
              <a:rPr lang="en-US" dirty="0" smtClean="0">
                <a:latin typeface="Calibri" pitchFamily="34" charset="0"/>
              </a:rPr>
              <a:t> Use </a:t>
            </a:r>
            <a:r>
              <a:rPr lang="en-US" dirty="0" err="1" smtClean="0">
                <a:latin typeface="Calibri" pitchFamily="34" charset="0"/>
              </a:rPr>
              <a:t>RStudio</a:t>
            </a:r>
            <a:r>
              <a:rPr lang="en-US" dirty="0" smtClean="0">
                <a:latin typeface="Calibri" pitchFamily="34" charset="0"/>
              </a:rPr>
              <a:t> environment to code ARIMA models. </a:t>
            </a:r>
          </a:p>
          <a:p>
            <a:pPr lvl="1">
              <a:buClr>
                <a:schemeClr val="tx1"/>
              </a:buClr>
              <a:buFont typeface="Arial" pitchFamily="34" charset="0"/>
              <a:buChar char="•"/>
            </a:pPr>
            <a:r>
              <a:rPr lang="en-US" dirty="0" smtClean="0">
                <a:latin typeface="Calibri" pitchFamily="34" charset="0"/>
              </a:rPr>
              <a:t> Review the methodology to create the weekly sales data from the retail database.</a:t>
            </a:r>
          </a:p>
          <a:p>
            <a:pPr lvl="1">
              <a:buClr>
                <a:schemeClr val="tx1"/>
              </a:buClr>
              <a:buFont typeface="Arial" pitchFamily="34" charset="0"/>
              <a:buChar char="•"/>
            </a:pPr>
            <a:r>
              <a:rPr lang="en-US" dirty="0" smtClean="0">
                <a:latin typeface="Calibri" pitchFamily="34" charset="0"/>
              </a:rPr>
              <a:t> Use generated model and evaluate how well it predicts the results using the model. Then compare the results with the original data.</a:t>
            </a:r>
          </a:p>
        </p:txBody>
      </p:sp>
      <p:sp>
        <p:nvSpPr>
          <p:cNvPr id="7" name="Slide Number Placeholder 6"/>
          <p:cNvSpPr>
            <a:spLocks noGrp="1"/>
          </p:cNvSpPr>
          <p:nvPr>
            <p:ph type="sldNum" sz="quarter" idx="11"/>
          </p:nvPr>
        </p:nvSpPr>
        <p:spPr/>
        <p:txBody>
          <a:bodyPr/>
          <a:lstStyle/>
          <a:p>
            <a:pPr>
              <a:defRPr/>
            </a:pPr>
            <a:fld id="{80249327-EC2F-4096-8D35-6B76097739FC}" type="slidenum">
              <a:rPr lang="en-US" smtClean="0"/>
              <a:pPr>
                <a:defRPr/>
              </a:pPr>
              <a:t>134</a:t>
            </a:fld>
            <a:endParaRPr lang="en-US" dirty="0"/>
          </a:p>
        </p:txBody>
      </p:sp>
      <p:sp>
        <p:nvSpPr>
          <p:cNvPr id="8" name="Footer Placeholder 7"/>
          <p:cNvSpPr>
            <a:spLocks noGrp="1"/>
          </p:cNvSpPr>
          <p:nvPr>
            <p:ph type="ftr" sz="quarter" idx="12"/>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135</a:t>
            </a:fld>
            <a:endParaRPr lang="en-US"/>
          </a:p>
        </p:txBody>
      </p:sp>
      <p:sp>
        <p:nvSpPr>
          <p:cNvPr id="6" name="Footer Placeholder 3"/>
          <p:cNvSpPr txBox="1">
            <a:spLocks/>
          </p:cNvSpPr>
          <p:nvPr/>
        </p:nvSpPr>
        <p:spPr>
          <a:xfrm>
            <a:off x="2743200" y="8839200"/>
            <a:ext cx="3657600" cy="304800"/>
          </a:xfrm>
          <a:prstGeom prst="rect">
            <a:avLst/>
          </a:prstGeom>
        </p:spPr>
        <p:txBody>
          <a:bodyPr vert="horz"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chemeClr val="tx1"/>
                </a:solidFill>
                <a:effectLst/>
                <a:uLnTx/>
                <a:uFillTx/>
                <a:latin typeface="MetaNormalLF-Roman" pitchFamily="34" charset="0"/>
                <a:ea typeface="+mn-ea"/>
                <a:cs typeface="+mn-cs"/>
              </a:rPr>
              <a:t>Module 4: Analytics Theory/Methods</a:t>
            </a:r>
            <a:endParaRPr kumimoji="0" lang="en-US" sz="900" b="0" i="0" u="none" strike="noStrike" kern="1200" cap="none" spc="0" normalizeH="0" baseline="0" noProof="0" dirty="0">
              <a:ln>
                <a:noFill/>
              </a:ln>
              <a:solidFill>
                <a:schemeClr val="tx1"/>
              </a:solidFill>
              <a:effectLst/>
              <a:uLnTx/>
              <a:uFillTx/>
              <a:latin typeface="MetaNormalLF-Roman" pitchFamily="34" charset="0"/>
              <a:ea typeface="+mn-ea"/>
              <a:cs typeface="+mn-cs"/>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topics covered in this lesson are listed.</a:t>
            </a:r>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136</a:t>
            </a:fld>
            <a:endParaRPr 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b="0" baseline="0" dirty="0" smtClean="0"/>
              <a:t>Text analysis is essentially the processing and representation of data that is in text form for the purpose of analyzing and learning new models from it.</a:t>
            </a:r>
          </a:p>
          <a:p>
            <a:r>
              <a:rPr lang="en-US" b="0" baseline="0" dirty="0" smtClean="0"/>
              <a:t>The main challenge in text analysis is the problem of high dimensionality.  When analyzing a document every possible word in the document represents a dimension. </a:t>
            </a:r>
          </a:p>
          <a:p>
            <a:r>
              <a:rPr lang="en-US" b="0" baseline="0" dirty="0" smtClean="0"/>
              <a:t>Consider the book ‘Green Eggs and Ham’ by Dr. Seuss, which he wrote responding to a challenge to write a book with </a:t>
            </a:r>
            <a:r>
              <a:rPr lang="en-US" dirty="0" smtClean="0"/>
              <a:t>just fifty different words</a:t>
            </a:r>
            <a:r>
              <a:rPr lang="en-US" b="0" baseline="0" dirty="0" smtClean="0"/>
              <a:t>. </a:t>
            </a:r>
          </a:p>
          <a:p>
            <a:r>
              <a:rPr lang="en-US" b="0" baseline="0" dirty="0" smtClean="0"/>
              <a:t>(http://en.wikipedia.org/wiki/Green_Eggs_and_Ham). Even this book represents a 50 dimension problem if we consider vectors in a text space.</a:t>
            </a:r>
          </a:p>
          <a:p>
            <a:r>
              <a:rPr lang="en-US" b="0" baseline="0" dirty="0" smtClean="0"/>
              <a:t>The other major challenge with text analysis is that the data is unstructured.</a:t>
            </a:r>
            <a:endParaRPr lang="en-US" b="0"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137</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fontScale="92500" lnSpcReduction="20000"/>
          </a:bodyPr>
          <a:lstStyle/>
          <a:p>
            <a:r>
              <a:rPr lang="en-US" dirty="0" smtClean="0"/>
              <a:t>The process</a:t>
            </a:r>
            <a:r>
              <a:rPr lang="en-US" baseline="0" dirty="0" smtClean="0"/>
              <a:t> or the problem solving tasks in text analysis is composed of three important steps namely Parsing, Search/ Retrieval and Text mining.</a:t>
            </a:r>
          </a:p>
          <a:p>
            <a:r>
              <a:rPr lang="en-US" b="1" dirty="0" smtClean="0"/>
              <a:t>Parsing</a:t>
            </a:r>
            <a:r>
              <a:rPr lang="en-US" dirty="0" smtClean="0"/>
              <a:t> </a:t>
            </a:r>
            <a:r>
              <a:rPr lang="en-US" baseline="0" dirty="0" smtClean="0"/>
              <a:t> is the process step that takes the un-structured or a semi-structured document and  </a:t>
            </a:r>
            <a:r>
              <a:rPr lang="en-US" dirty="0" smtClean="0"/>
              <a:t>impose </a:t>
            </a:r>
            <a:r>
              <a:rPr lang="en-US" dirty="0"/>
              <a:t>a structure for the downstream </a:t>
            </a:r>
            <a:r>
              <a:rPr lang="en-US" dirty="0" smtClean="0"/>
              <a:t>analysis. Parsing is basically reading the</a:t>
            </a:r>
            <a:r>
              <a:rPr lang="en-US" baseline="0" dirty="0" smtClean="0"/>
              <a:t> text which could be </a:t>
            </a:r>
            <a:r>
              <a:rPr lang="en-US" dirty="0" smtClean="0"/>
              <a:t>weblog, a RSS feed ,a XML or a HTML file or a word document. </a:t>
            </a:r>
            <a:r>
              <a:rPr lang="en-US" baseline="0" dirty="0" smtClean="0"/>
              <a:t>Parsing decomposes what is read in and renders it in a structure for the subsequent steps. </a:t>
            </a:r>
            <a:endParaRPr lang="en-US" dirty="0" smtClean="0"/>
          </a:p>
          <a:p>
            <a:r>
              <a:rPr lang="en-US" dirty="0" smtClean="0"/>
              <a:t>Once parsing</a:t>
            </a:r>
            <a:r>
              <a:rPr lang="en-US" baseline="0" dirty="0" smtClean="0"/>
              <a:t> is done, the problem focuses on </a:t>
            </a:r>
            <a:r>
              <a:rPr lang="en-US" b="1" baseline="0" dirty="0" smtClean="0"/>
              <a:t>search and/or retrieval </a:t>
            </a:r>
            <a:r>
              <a:rPr lang="en-US" baseline="0" dirty="0" smtClean="0"/>
              <a:t>of specific words or phrases or in finding a specific topic or an entity (a person or a corporation) in a document or a corpus (body of knowledge). All text representation takes place implicitly in the context of the corpus.  All search and retrieval is something we are used to performing with search engines such as Google.  Most of the techniques used in search and retrieval originated from the field of library science.</a:t>
            </a:r>
          </a:p>
          <a:p>
            <a:r>
              <a:rPr lang="en-US" baseline="0" dirty="0" smtClean="0"/>
              <a:t>With the completion of these two steps, the output generated  is a structured set of tokens or a bunch of key words that were searched, retrieved and organized. The third task is </a:t>
            </a:r>
            <a:r>
              <a:rPr lang="en-US" b="1" baseline="0" dirty="0" smtClean="0"/>
              <a:t>mining the text </a:t>
            </a:r>
            <a:r>
              <a:rPr lang="en-US" baseline="0" dirty="0" smtClean="0"/>
              <a:t>or understanding the content itself. Instead of treating the text as set of tokens or keywords, in this step we  derive meaningful insights into the data pertaining to the domain of knowledge, business process or the problem we are trying to solve. </a:t>
            </a:r>
          </a:p>
          <a:p>
            <a:r>
              <a:rPr lang="en-US" baseline="0" dirty="0" smtClean="0"/>
              <a:t>Many of the techniques that we mentioned in the previous lessons such as clustering and classification can be adapted to the text mining, with the proper representation of the text. We could use K-means clustering or other methods to tie the text into meaningful groups of subjects. Sentiment Analysis and Spam filtering  are examples of a classification tasks in text mining. (recall that we listed Spam filtering as a prominent use case for Naïve Bayesian Classifier). In addition to traditional statistical methods, Natural Language processing methods are also used in this phase.</a:t>
            </a:r>
          </a:p>
          <a:p>
            <a:r>
              <a:rPr lang="en-US" baseline="0" dirty="0" smtClean="0"/>
              <a:t>It should be noted the list of tasks are not ordered. </a:t>
            </a:r>
            <a:r>
              <a:rPr lang="en-US" b="0" baseline="0" dirty="0" smtClean="0"/>
              <a:t>One generally starts with the parsing, either with the intention of compiling them into a searchable corpus or catalog (maybe after some analytical tasks like tagging or categorization), OR specifically for the purpose of text mining. So it's not a process, it's a set of things that go into the text analysis task.  Or maybe a tree, where you start with parsing, and go down to either search or to text-mining.</a:t>
            </a:r>
          </a:p>
          <a:p>
            <a:r>
              <a:rPr lang="en-US" baseline="0" dirty="0" smtClean="0"/>
              <a:t>We will look into details of each of these steps in the rest of this lesson.</a:t>
            </a:r>
          </a:p>
          <a:p>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138</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Here we present an</a:t>
            </a:r>
            <a:r>
              <a:rPr lang="en-US" baseline="0" dirty="0" smtClean="0"/>
              <a:t> example “Brand Management” to detail the concepts in text analysis throughout this lesson. </a:t>
            </a:r>
          </a:p>
          <a:p>
            <a:r>
              <a:rPr lang="en-US" baseline="0" dirty="0" smtClean="0"/>
              <a:t>The company Acme makes two products bPhone and bEbook. Acme is not the only one in the market making similar products. The competition is stiff and they want to maintain the reputation they have among e-book readers as an excellent product offering and also to enhance their sales.</a:t>
            </a:r>
          </a:p>
          <a:p>
            <a:r>
              <a:rPr lang="en-US" dirty="0" smtClean="0"/>
              <a:t>One of the ways they do this is to monitor</a:t>
            </a:r>
            <a:r>
              <a:rPr lang="en-US" baseline="0" dirty="0" smtClean="0"/>
              <a:t> what is being said about Acme products in the social media. In other words what is the buzz on Acme products. They want to search all that is said about Acme products in Twitter, Facebook and popular review sites (Amazon).</a:t>
            </a:r>
            <a:endParaRPr lang="en-US" dirty="0" smtClean="0"/>
          </a:p>
          <a:p>
            <a:r>
              <a:rPr lang="en-US" dirty="0" smtClean="0"/>
              <a:t>They</a:t>
            </a:r>
            <a:r>
              <a:rPr lang="en-US" baseline="0" dirty="0" smtClean="0"/>
              <a:t> want to know:</a:t>
            </a:r>
          </a:p>
          <a:p>
            <a:pPr marL="229469" indent="-229469">
              <a:buAutoNum type="alphaLcParenR"/>
            </a:pPr>
            <a:r>
              <a:rPr lang="en-US" baseline="0" dirty="0" smtClean="0"/>
              <a:t>If people are mentioning their products?</a:t>
            </a:r>
          </a:p>
          <a:p>
            <a:pPr marL="229469" indent="-229469">
              <a:buAutoNum type="alphaLcParenR"/>
            </a:pPr>
            <a:r>
              <a:rPr lang="en-US" baseline="0" dirty="0" smtClean="0"/>
              <a:t>What is being said – good or bad about the products. What people think is good or bad about Acme products. For example are they complaining about the battery life of the bPhone, or the latency in their </a:t>
            </a:r>
            <a:r>
              <a:rPr lang="en-US" baseline="0" dirty="0" err="1" smtClean="0"/>
              <a:t>bEbook</a:t>
            </a:r>
            <a:r>
              <a:rPr lang="en-US" baseline="0" dirty="0" smtClean="0"/>
              <a:t>.</a:t>
            </a:r>
          </a:p>
          <a:p>
            <a:r>
              <a:rPr lang="en-US" dirty="0" smtClean="0"/>
              <a:t>A full example would</a:t>
            </a:r>
            <a:r>
              <a:rPr lang="en-US" baseline="0" dirty="0" smtClean="0"/>
              <a:t> ask "how does bPhone compare to the competition, but let's keep the example simple.</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139</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marL="514350" indent="-514350">
              <a:buFont typeface="Arial" pitchFamily="34" charset="0"/>
              <a:buNone/>
            </a:pPr>
            <a:r>
              <a:rPr lang="en-US" baseline="0" dirty="0" smtClean="0"/>
              <a:t>Step 3 - When observations are moved to a new cluster, the centroid for the affected clusters needs to be recalculated.  </a:t>
            </a:r>
          </a:p>
          <a:p>
            <a:pPr marL="514350" indent="-514350">
              <a:buFont typeface="Arial" pitchFamily="34" charset="0"/>
              <a:buNone/>
            </a:pPr>
            <a:r>
              <a:rPr lang="en-US" baseline="0" dirty="0" smtClean="0"/>
              <a:t>Step 4 - This movement and recalculation is repeated until movement no longer results in an improvement.</a:t>
            </a:r>
          </a:p>
          <a:p>
            <a:pPr>
              <a:buFont typeface="Arial" pitchFamily="34" charset="0"/>
              <a:buNone/>
            </a:pPr>
            <a:r>
              <a:rPr lang="en-US" baseline="0" dirty="0" smtClean="0"/>
              <a:t>The model output is the final cluster centers and the final cluster assignments for the data.</a:t>
            </a:r>
          </a:p>
          <a:p>
            <a:r>
              <a:rPr lang="en-US" baseline="0" dirty="0" smtClean="0"/>
              <a:t>Selecting the appropriate number of clusters, K, can be done upfront if you possess some knowledge on what the right number may be.  Alternatively you can try the exercise with different values for K and decide which clusters best suit your needs.  Since it is rare that the appropriate number of clusters in a dataset is known, it is good practice to select a few values for k and compare the results.</a:t>
            </a:r>
          </a:p>
          <a:p>
            <a:r>
              <a:rPr lang="en-US" baseline="0" dirty="0" smtClean="0"/>
              <a:t>The first partitioning should be done with the same knowledge used to select the appropriate value of K, for example domain knowledge about the market or industries. </a:t>
            </a:r>
          </a:p>
          <a:p>
            <a:r>
              <a:rPr lang="en-US" baseline="0" dirty="0" smtClean="0"/>
              <a:t>If K was selected without external knowledge, the partitioning can be done without any inputs.  </a:t>
            </a:r>
          </a:p>
          <a:p>
            <a:r>
              <a:rPr lang="en-US" dirty="0" smtClean="0"/>
              <a:t>Once</a:t>
            </a:r>
            <a:r>
              <a:rPr lang="en-US" baseline="0" dirty="0" smtClean="0"/>
              <a:t> all observations are assigned to their closest cluster, the clusters can be evaluated for their “in-cluster dispersion.”  Clusters with the smallest average distance are the most homogenous.  We can also examine the distance between clusters and decide if it makes sense to combine clusters which may be located close together.  We can also use the distance between clusters to assess how successful the clustering exercise has been.  Ideally, the clusters should not be located close together as the clusters should be well separated.  </a:t>
            </a:r>
            <a:endParaRPr lang="en-US" dirty="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14</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Here we present a hypothetical </a:t>
            </a:r>
            <a:r>
              <a:rPr lang="en-US" dirty="0"/>
              <a:t>and vastly </a:t>
            </a:r>
            <a:r>
              <a:rPr lang="en-US" dirty="0" smtClean="0"/>
              <a:t>oversimplified</a:t>
            </a:r>
            <a:r>
              <a:rPr lang="en-US" b="1" dirty="0" smtClean="0"/>
              <a:t> </a:t>
            </a:r>
            <a:r>
              <a:rPr lang="en-US" b="0" dirty="0" smtClean="0"/>
              <a:t>example of a</a:t>
            </a:r>
            <a:r>
              <a:rPr lang="en-US" dirty="0" smtClean="0"/>
              <a:t> </a:t>
            </a:r>
            <a:r>
              <a:rPr lang="en-US" baseline="0" dirty="0" smtClean="0"/>
              <a:t>process that you can adopt for the tracking what is said about Acme.</a:t>
            </a:r>
            <a:endParaRPr lang="en-US" dirty="0"/>
          </a:p>
          <a:p>
            <a:r>
              <a:rPr lang="en-US" dirty="0" smtClean="0"/>
              <a:t>The first column</a:t>
            </a:r>
            <a:r>
              <a:rPr lang="en-US" baseline="0" dirty="0" smtClean="0"/>
              <a:t> of the table lists the tasks carried out for the buzz tracking and the second column lists the corresponding text analysis tasks associated with the established buzz tracking process.</a:t>
            </a:r>
            <a:endParaRPr lang="en-US" dirty="0" smtClean="0"/>
          </a:p>
          <a:p>
            <a:r>
              <a:rPr lang="en-US" dirty="0" smtClean="0"/>
              <a:t>The </a:t>
            </a:r>
            <a:r>
              <a:rPr lang="en-US" dirty="0"/>
              <a:t>process is merely a way to organize</a:t>
            </a:r>
            <a:r>
              <a:rPr lang="en-US" baseline="0" dirty="0"/>
              <a:t> the topics </a:t>
            </a:r>
            <a:r>
              <a:rPr lang="en-US" baseline="0" dirty="0" smtClean="0"/>
              <a:t>we present in this lesson, </a:t>
            </a:r>
            <a:r>
              <a:rPr lang="en-US" baseline="0" dirty="0"/>
              <a:t>and to call out some of the difficulties that are unique to text mining.</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140</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defTabSz="917875">
              <a:defRPr/>
            </a:pPr>
            <a:r>
              <a:rPr lang="en-US" baseline="0" dirty="0" smtClean="0"/>
              <a:t>Parsing in the linguistic sense means "to resolve a sentence into component parts of speech and explain syntactical relationships". (Merriam-Webster)</a:t>
            </a:r>
          </a:p>
          <a:p>
            <a:r>
              <a:rPr lang="en-US" baseline="0" dirty="0" smtClean="0"/>
              <a:t>First</a:t>
            </a:r>
            <a:r>
              <a:rPr lang="en-US" baseline="0" dirty="0"/>
              <a:t>, we want to monitor the data feeds, and parse </a:t>
            </a:r>
            <a:r>
              <a:rPr lang="en-US" baseline="0" dirty="0" smtClean="0"/>
              <a:t>them. </a:t>
            </a:r>
          </a:p>
          <a:p>
            <a:r>
              <a:rPr lang="en-US" dirty="0" smtClean="0"/>
              <a:t>In </a:t>
            </a:r>
            <a:r>
              <a:rPr lang="en-US" dirty="0"/>
              <a:t>this context, we are </a:t>
            </a:r>
            <a:r>
              <a:rPr lang="en-US" dirty="0" smtClean="0"/>
              <a:t>talking </a:t>
            </a:r>
            <a:r>
              <a:rPr lang="en-US" dirty="0"/>
              <a:t>about parsing</a:t>
            </a:r>
            <a:r>
              <a:rPr lang="en-US" baseline="0" dirty="0"/>
              <a:t> semi-structured data: html pages, </a:t>
            </a:r>
            <a:r>
              <a:rPr lang="en-US" baseline="0" dirty="0" smtClean="0"/>
              <a:t>RSS </a:t>
            </a:r>
            <a:r>
              <a:rPr lang="en-US" baseline="0" dirty="0"/>
              <a:t>feeds</a:t>
            </a:r>
            <a:r>
              <a:rPr lang="en-US" baseline="0" dirty="0" smtClean="0"/>
              <a:t>, or whatever we may have.</a:t>
            </a:r>
            <a:endParaRPr lang="en-US" baseline="0" dirty="0"/>
          </a:p>
          <a:p>
            <a:pPr defTabSz="917875">
              <a:defRPr/>
            </a:pPr>
            <a:r>
              <a:rPr lang="en-US" baseline="0" dirty="0" smtClean="0"/>
              <a:t>We </a:t>
            </a:r>
            <a:r>
              <a:rPr lang="en-US" baseline="0" dirty="0"/>
              <a:t>need to impose enough structure so we can find the part of the raw text that we really care about --  in this case the actual content of </a:t>
            </a:r>
            <a:r>
              <a:rPr lang="en-US" baseline="0" dirty="0" smtClean="0"/>
              <a:t>review </a:t>
            </a:r>
            <a:r>
              <a:rPr lang="en-US" baseline="0" dirty="0"/>
              <a:t>(including </a:t>
            </a:r>
            <a:r>
              <a:rPr lang="en-US" baseline="0" dirty="0" smtClean="0"/>
              <a:t>their titles), </a:t>
            </a:r>
            <a:r>
              <a:rPr lang="en-US" baseline="0" dirty="0"/>
              <a:t>and when the </a:t>
            </a:r>
            <a:r>
              <a:rPr lang="en-US" baseline="0" dirty="0" smtClean="0"/>
              <a:t>reviews were </a:t>
            </a:r>
            <a:r>
              <a:rPr lang="en-US" baseline="0" dirty="0"/>
              <a:t>posted</a:t>
            </a:r>
            <a:r>
              <a:rPr lang="en-US" baseline="0" dirty="0" smtClean="0"/>
              <a:t>.</a:t>
            </a:r>
          </a:p>
          <a:p>
            <a:r>
              <a:rPr lang="en-US" baseline="0" dirty="0" smtClean="0"/>
              <a:t>This </a:t>
            </a:r>
            <a:r>
              <a:rPr lang="en-US" baseline="0" dirty="0"/>
              <a:t>requires </a:t>
            </a:r>
            <a:r>
              <a:rPr lang="en-US" baseline="0" dirty="0" smtClean="0"/>
              <a:t>knowing </a:t>
            </a:r>
            <a:r>
              <a:rPr lang="en-US" baseline="0" dirty="0"/>
              <a:t>the grammar of the data source. Sometimes it's relatively standard – HTML, RSS. Other times, it may not be quite as standard (web logs, for instance).</a:t>
            </a:r>
          </a:p>
          <a:p>
            <a:pPr defTabSz="917875">
              <a:defRPr/>
            </a:pPr>
            <a:r>
              <a:rPr lang="en-US" baseline="0" dirty="0" smtClean="0"/>
              <a:t>–</a:t>
            </a:r>
            <a:r>
              <a:rPr lang="en-US" b="1" baseline="0" dirty="0" smtClean="0"/>
              <a:t> </a:t>
            </a:r>
            <a:r>
              <a:rPr lang="en-US" b="1" baseline="0" dirty="0"/>
              <a:t>As an example</a:t>
            </a:r>
            <a:r>
              <a:rPr lang="en-US" baseline="0" dirty="0"/>
              <a:t>, </a:t>
            </a:r>
            <a:r>
              <a:rPr lang="en-US" baseline="0" dirty="0" smtClean="0"/>
              <a:t>An RSS (Really Simple Syndication) feed for a</a:t>
            </a:r>
            <a:r>
              <a:rPr lang="en-US" b="1" baseline="0" dirty="0" smtClean="0"/>
              <a:t> smart phone review blog</a:t>
            </a:r>
            <a:r>
              <a:rPr lang="en-US" baseline="0" dirty="0" smtClean="0"/>
              <a:t>  is shown in the slide. </a:t>
            </a:r>
          </a:p>
          <a:p>
            <a:pPr defTabSz="917875">
              <a:defRPr/>
            </a:pPr>
            <a:r>
              <a:rPr lang="en-US" baseline="0" dirty="0" smtClean="0"/>
              <a:t>What is highlighted in the RSS feed shown here are the contents we are interested in. The “title”, “Description” and the “date”.</a:t>
            </a:r>
            <a:endParaRPr lang="en-US" baseline="0" dirty="0"/>
          </a:p>
          <a:p>
            <a:r>
              <a:rPr lang="en-US" baseline="0" dirty="0" smtClean="0"/>
              <a:t>Once </a:t>
            </a:r>
            <a:r>
              <a:rPr lang="en-US" baseline="0" dirty="0"/>
              <a:t>we </a:t>
            </a:r>
            <a:r>
              <a:rPr lang="en-US" baseline="0" dirty="0" smtClean="0"/>
              <a:t>know </a:t>
            </a:r>
            <a:r>
              <a:rPr lang="en-US" baseline="0" dirty="0"/>
              <a:t>where to </a:t>
            </a:r>
            <a:r>
              <a:rPr lang="en-US" baseline="0" dirty="0" smtClean="0"/>
              <a:t>look, </a:t>
            </a:r>
            <a:r>
              <a:rPr lang="en-US" baseline="0" dirty="0"/>
              <a:t>we can determine if it's what we are </a:t>
            </a:r>
            <a:r>
              <a:rPr lang="en-US" baseline="0" dirty="0" smtClean="0"/>
              <a:t>looking </a:t>
            </a:r>
            <a:r>
              <a:rPr lang="en-US" baseline="0" dirty="0"/>
              <a:t>for.</a:t>
            </a:r>
          </a:p>
          <a:p>
            <a:endParaRPr lang="en-US" baseline="0"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141</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eaLnBrk="1" hangingPunct="1">
              <a:spcBef>
                <a:spcPts val="426"/>
              </a:spcBef>
              <a:tabLst>
                <a:tab pos="0" algn="l"/>
                <a:tab pos="864792" algn="l"/>
                <a:tab pos="1729584" algn="l"/>
                <a:tab pos="2594375" algn="l"/>
                <a:tab pos="3459167" algn="l"/>
                <a:tab pos="4323959" algn="l"/>
                <a:tab pos="5188750" algn="l"/>
                <a:tab pos="6053541" algn="l"/>
                <a:tab pos="6918333" algn="l"/>
                <a:tab pos="7783125" algn="l"/>
                <a:tab pos="8647917" algn="l"/>
                <a:tab pos="9512708" algn="l"/>
              </a:tabLst>
            </a:pPr>
            <a:r>
              <a:rPr lang="en-US" dirty="0" smtClean="0">
                <a:ea typeface="ＭＳ Ｐゴシック" charset="-128"/>
                <a:cs typeface="Calibri" pitchFamily="34" charset="0"/>
              </a:rPr>
              <a:t>Regular Expressions is a popular technique used for finding words, strings or a particular patterns in the text. We will explore regular expression later in detail in Module 5. </a:t>
            </a:r>
          </a:p>
          <a:p>
            <a:pPr eaLnBrk="1" hangingPunct="1">
              <a:spcBef>
                <a:spcPts val="426"/>
              </a:spcBef>
              <a:tabLst>
                <a:tab pos="0" algn="l"/>
                <a:tab pos="864792" algn="l"/>
                <a:tab pos="1729584" algn="l"/>
                <a:tab pos="2594375" algn="l"/>
                <a:tab pos="3459167" algn="l"/>
                <a:tab pos="4323959" algn="l"/>
                <a:tab pos="5188750" algn="l"/>
                <a:tab pos="6053541" algn="l"/>
                <a:tab pos="6918333" algn="l"/>
                <a:tab pos="7783125" algn="l"/>
                <a:tab pos="8647917" algn="l"/>
                <a:tab pos="9512708" algn="l"/>
              </a:tabLst>
            </a:pPr>
            <a:r>
              <a:rPr lang="en-US" dirty="0" smtClean="0">
                <a:ea typeface="ＭＳ Ｐゴシック" charset="-128"/>
                <a:cs typeface="Calibri" pitchFamily="34" charset="0"/>
              </a:rPr>
              <a:t>The basic use is to determine if the regular expression (regexp) matches this string.</a:t>
            </a:r>
          </a:p>
          <a:p>
            <a:pPr eaLnBrk="1" hangingPunct="1">
              <a:spcBef>
                <a:spcPts val="426"/>
              </a:spcBef>
              <a:tabLst>
                <a:tab pos="0" algn="l"/>
                <a:tab pos="864792" algn="l"/>
                <a:tab pos="1729584" algn="l"/>
                <a:tab pos="2594375" algn="l"/>
                <a:tab pos="3459167" algn="l"/>
                <a:tab pos="4323959" algn="l"/>
                <a:tab pos="5188750" algn="l"/>
                <a:tab pos="6053541" algn="l"/>
                <a:tab pos="6918333" algn="l"/>
                <a:tab pos="7783125" algn="l"/>
                <a:tab pos="8647917" algn="l"/>
                <a:tab pos="9512708" algn="l"/>
              </a:tabLst>
            </a:pPr>
            <a:r>
              <a:rPr lang="en-US" dirty="0" smtClean="0">
                <a:ea typeface="ＭＳ Ｐゴシック" charset="-128"/>
                <a:cs typeface="Calibri" pitchFamily="34" charset="0"/>
              </a:rPr>
              <a:t>We have shown some examples of syntax used in regexp above. It is beyond the scope of this lesson to go into the details of the regexp syntax. But the general idea is that  once we have the content from the fields of interest, we want to know if it is of interest to us. In this case: do those fields mention bPhone, bEbook, or Acme?</a:t>
            </a:r>
          </a:p>
          <a:p>
            <a:pPr eaLnBrk="1" hangingPunct="1">
              <a:spcBef>
                <a:spcPts val="426"/>
              </a:spcBef>
              <a:tabLst>
                <a:tab pos="0" algn="l"/>
                <a:tab pos="864792" algn="l"/>
                <a:tab pos="1729584" algn="l"/>
                <a:tab pos="2594375" algn="l"/>
                <a:tab pos="3459167" algn="l"/>
                <a:tab pos="4323959" algn="l"/>
                <a:tab pos="5188750" algn="l"/>
                <a:tab pos="6053541" algn="l"/>
                <a:tab pos="6918333" algn="l"/>
                <a:tab pos="7783125" algn="l"/>
                <a:tab pos="8647917" algn="l"/>
                <a:tab pos="9512708" algn="l"/>
              </a:tabLst>
            </a:pPr>
            <a:r>
              <a:rPr lang="en-US" dirty="0" smtClean="0">
                <a:ea typeface="ＭＳ Ｐゴシック" charset="-128"/>
                <a:cs typeface="Calibri" pitchFamily="34" charset="0"/>
              </a:rPr>
              <a:t>With regular expressions we can take into account capitalization (or lack of it), common misspellings, common abbreviations etc.</a:t>
            </a:r>
          </a:p>
          <a:p>
            <a:endParaRPr lang="en-US" sz="1100" dirty="0">
              <a:cs typeface="Calibri" pitchFamily="34" charset="0"/>
            </a:endParaRP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142</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lnSpcReduction="10000"/>
          </a:bodyPr>
          <a:lstStyle/>
          <a:p>
            <a:r>
              <a:rPr lang="en-US" dirty="0" smtClean="0"/>
              <a:t>We are now in Step 2 . We have parsed all our data feeds and collected the phrases and words and we are ready to represent what we collected in a structured manner for down stream analysis. </a:t>
            </a:r>
          </a:p>
          <a:p>
            <a:pPr defTabSz="917875">
              <a:defRPr/>
            </a:pPr>
            <a:r>
              <a:rPr lang="en-US" dirty="0" smtClean="0"/>
              <a:t>The most common representation of the structure is known as the “bag of words”. The “Bag</a:t>
            </a:r>
            <a:r>
              <a:rPr lang="en-US" baseline="0" dirty="0" smtClean="0"/>
              <a:t> of words” is a vector with one dimension for every unique term in the space. </a:t>
            </a:r>
          </a:p>
          <a:p>
            <a:pPr defTabSz="917875">
              <a:defRPr/>
            </a:pPr>
            <a:r>
              <a:rPr lang="en-US" baseline="0" dirty="0" smtClean="0"/>
              <a:t>We also introduce the term “term-frequency” (tf)  which is the number of times a term occurs in  a vector.</a:t>
            </a:r>
            <a:endParaRPr lang="en-US" dirty="0" smtClean="0"/>
          </a:p>
          <a:p>
            <a:pPr defTabSz="917875">
              <a:defRPr/>
            </a:pPr>
            <a:r>
              <a:rPr lang="en-US" dirty="0" smtClean="0"/>
              <a:t>Obviously</a:t>
            </a:r>
            <a:r>
              <a:rPr lang="en-US" baseline="0" dirty="0" smtClean="0"/>
              <a:t> the vector is VERY high-dimensional as we invariably end up with a significant number of unique words in a document. “Bag of words is a common representation and it is suited very well for search and classification. There are more sophisticated representations for sophisticated algorithms.</a:t>
            </a:r>
          </a:p>
          <a:p>
            <a:pPr defTabSz="917875">
              <a:defRPr/>
            </a:pPr>
            <a:r>
              <a:rPr lang="en-US" baseline="0" dirty="0" smtClean="0"/>
              <a:t>In the example above, the RSS feeds we parsed “I love LOVE my bPhone”, (we are only showing the part of our vector space).</a:t>
            </a:r>
          </a:p>
          <a:p>
            <a:pPr defTabSz="917875">
              <a:defRPr/>
            </a:pPr>
            <a:r>
              <a:rPr lang="en-US" baseline="0" dirty="0" smtClean="0"/>
              <a:t>We count the occurrences of the words in the text parsed and number of times the word is repeated and store word count as a part of the vector representation. In our example we see bPhone mentioned once and “love” mentioned twice.</a:t>
            </a:r>
          </a:p>
          <a:p>
            <a:pPr defTabSz="917875">
              <a:defRPr/>
            </a:pPr>
            <a:r>
              <a:rPr lang="en-US" baseline="0" dirty="0" smtClean="0"/>
              <a:t> In order to reduce the dimensionality we do not include all words in the English language. Normally we ignore some “stop” words such as “the” “a” etc. There are other methods such as stemming the words and avoiding pronouns in the term space. Vector space must be managed in a way so that it only contains words that are essential for the analysis. Stemming is done based on the context and corpus. In a completely unstructured document techniques such as “parts of speech tagging” are used for parsing.</a:t>
            </a:r>
          </a:p>
          <a:p>
            <a:pPr defTabSz="917875">
              <a:defRPr/>
            </a:pPr>
            <a:endParaRPr lang="en-US" baseline="0" dirty="0" smtClean="0"/>
          </a:p>
          <a:p>
            <a:pPr defTabSz="917875">
              <a:defRPr/>
            </a:pPr>
            <a:endParaRPr lang="en-US" dirty="0" smtClean="0"/>
          </a:p>
          <a:p>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143</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defTabSz="457148" eaLnBrk="1" fontAlgn="auto" hangingPunct="1">
              <a:spcBef>
                <a:spcPts val="0"/>
              </a:spcBef>
              <a:spcAft>
                <a:spcPts val="0"/>
              </a:spcAft>
              <a:defRPr/>
            </a:pPr>
            <a:r>
              <a:rPr lang="en-US" b="0" dirty="0" smtClean="0"/>
              <a:t>In addition to the “term,</a:t>
            </a:r>
            <a:r>
              <a:rPr lang="en-US" b="0" baseline="0" dirty="0" smtClean="0"/>
              <a:t> the features we store are the title of the document, any key words or tags attached to it, the date the document was created, the  source from where the document was extracted (twitter, facebook, Amazon etc.) and some of the Named entities such as a mention of a competitor’s name (do they compare bPhone to </a:t>
            </a:r>
            <a:r>
              <a:rPr lang="en-US" b="0" baseline="0" dirty="0" err="1" smtClean="0"/>
              <a:t>iPhone</a:t>
            </a:r>
            <a:r>
              <a:rPr lang="en-US" b="0" baseline="0" dirty="0" smtClean="0"/>
              <a:t> ?).</a:t>
            </a:r>
          </a:p>
          <a:p>
            <a:pPr defTabSz="457148" eaLnBrk="1" fontAlgn="auto" hangingPunct="1">
              <a:spcBef>
                <a:spcPts val="0"/>
              </a:spcBef>
              <a:spcAft>
                <a:spcPts val="0"/>
              </a:spcAft>
              <a:defRPr/>
            </a:pPr>
            <a:endParaRPr lang="en-US" b="0" baseline="0" dirty="0" smtClean="0"/>
          </a:p>
          <a:p>
            <a:pPr defTabSz="457148" eaLnBrk="1" fontAlgn="auto" hangingPunct="1">
              <a:spcBef>
                <a:spcPts val="0"/>
              </a:spcBef>
              <a:spcAft>
                <a:spcPts val="0"/>
              </a:spcAft>
              <a:defRPr/>
            </a:pPr>
            <a:r>
              <a:rPr lang="en-US" baseline="0" dirty="0" smtClean="0"/>
              <a:t>Sometimes </a:t>
            </a:r>
            <a:r>
              <a:rPr lang="en-US" baseline="0" dirty="0"/>
              <a:t>creating these features is a text analysis </a:t>
            </a:r>
            <a:r>
              <a:rPr lang="en-US" baseline="0" dirty="0" smtClean="0"/>
              <a:t>task </a:t>
            </a:r>
            <a:r>
              <a:rPr lang="en-US" baseline="0" dirty="0"/>
              <a:t>all to itself, </a:t>
            </a:r>
            <a:r>
              <a:rPr lang="en-US" baseline="0" dirty="0" smtClean="0"/>
              <a:t>like </a:t>
            </a:r>
            <a:r>
              <a:rPr lang="en-US" baseline="0" dirty="0"/>
              <a:t>topic tagging</a:t>
            </a:r>
            <a:r>
              <a:rPr lang="en-US" baseline="0" dirty="0" smtClean="0"/>
              <a:t>. Companies invest significant resources in creating these tags as a separate activity. You see people tag their blogs to enable easy search and retrieval.</a:t>
            </a:r>
          </a:p>
          <a:p>
            <a:pPr defTabSz="457148" eaLnBrk="1" fontAlgn="auto" hangingPunct="1">
              <a:spcBef>
                <a:spcPts val="0"/>
              </a:spcBef>
              <a:spcAft>
                <a:spcPts val="0"/>
              </a:spcAft>
              <a:defRPr/>
            </a:pPr>
            <a:endParaRPr lang="en-US" baseline="0" dirty="0" smtClean="0"/>
          </a:p>
          <a:p>
            <a:pPr defTabSz="457148" eaLnBrk="1" fontAlgn="auto" hangingPunct="1">
              <a:spcBef>
                <a:spcPts val="0"/>
              </a:spcBef>
              <a:spcAft>
                <a:spcPts val="0"/>
              </a:spcAft>
              <a:defRPr/>
            </a:pPr>
            <a:r>
              <a:rPr lang="en-US" baseline="0" dirty="0" smtClean="0"/>
              <a:t>These features help with down stream analysis in classification or sentiment analysis.</a:t>
            </a:r>
            <a:endParaRPr lang="en-US" dirty="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144</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lvl="0">
              <a:lnSpc>
                <a:spcPct val="110000"/>
              </a:lnSpc>
            </a:pPr>
            <a:r>
              <a:rPr lang="en-US" sz="1100" b="0" dirty="0" smtClean="0"/>
              <a:t>It is important that we not only create</a:t>
            </a:r>
            <a:r>
              <a:rPr lang="en-US" sz="1100" b="0" baseline="0" dirty="0" smtClean="0"/>
              <a:t> a representation of the document but we also need to represent a corpus. What is the representation of a corpus?</a:t>
            </a:r>
            <a:endParaRPr lang="en-US" sz="1100" b="0" dirty="0" smtClean="0"/>
          </a:p>
          <a:p>
            <a:pPr lvl="0">
              <a:lnSpc>
                <a:spcPct val="110000"/>
              </a:lnSpc>
            </a:pPr>
            <a:r>
              <a:rPr lang="en-US" sz="1100" b="0" dirty="0" smtClean="0"/>
              <a:t>Now </a:t>
            </a:r>
            <a:r>
              <a:rPr lang="en-US" sz="1100" b="0" dirty="0"/>
              <a:t>that we've collected</a:t>
            </a:r>
            <a:r>
              <a:rPr lang="en-US" sz="1100" b="0" baseline="0" dirty="0"/>
              <a:t> the reviews and turned them into the proper representation, we want to archive them in a searchable archive for future reference and research</a:t>
            </a:r>
            <a:r>
              <a:rPr lang="en-US" sz="1100" b="0" baseline="0" dirty="0" smtClean="0"/>
              <a:t>. This is done with “reverse index” which provides a way of  keeping track of list of all documents that contain a specific feature and for every possible feature.</a:t>
            </a:r>
            <a:endParaRPr lang="en-US" sz="1100" b="0" dirty="0"/>
          </a:p>
          <a:p>
            <a:pPr lvl="0">
              <a:lnSpc>
                <a:spcPct val="110000"/>
              </a:lnSpc>
            </a:pPr>
            <a:r>
              <a:rPr lang="en-US" sz="1100" b="0" dirty="0" smtClean="0"/>
              <a:t>The other</a:t>
            </a:r>
            <a:r>
              <a:rPr lang="en-US" sz="1100" b="0" baseline="0" dirty="0" smtClean="0"/>
              <a:t> corpus metrics such as volume and corpus-wide term frequency</a:t>
            </a:r>
            <a:r>
              <a:rPr lang="en-US" sz="1100" b="0" i="1" baseline="0" dirty="0" smtClean="0"/>
              <a:t>, which specifies how the terms are distributed across the corpus, help with the down stream analysis of classification and searching. Search algorithms also </a:t>
            </a:r>
            <a:r>
              <a:rPr lang="en-US" sz="1100" b="0" baseline="0" dirty="0" smtClean="0"/>
              <a:t>inverse document frequency which we define later in this lesson.</a:t>
            </a:r>
            <a:endParaRPr lang="en-US" sz="1100" b="0" dirty="0" smtClean="0"/>
          </a:p>
          <a:p>
            <a:pPr lvl="0">
              <a:lnSpc>
                <a:spcPct val="110000"/>
              </a:lnSpc>
            </a:pPr>
            <a:r>
              <a:rPr lang="en-US" sz="1100" b="0" dirty="0" smtClean="0"/>
              <a:t>A</a:t>
            </a:r>
            <a:r>
              <a:rPr lang="en-US" sz="1100" b="0" baseline="0" dirty="0" smtClean="0"/>
              <a:t> </a:t>
            </a:r>
            <a:r>
              <a:rPr lang="en-US" sz="1100" b="0" baseline="0" dirty="0"/>
              <a:t>fact that many people don't </a:t>
            </a:r>
            <a:r>
              <a:rPr lang="en-US" sz="1100" b="0" baseline="0" dirty="0" smtClean="0"/>
              <a:t>think </a:t>
            </a:r>
            <a:r>
              <a:rPr lang="en-US" sz="1100" b="0" baseline="0" dirty="0"/>
              <a:t>about is that documents are often only relevant in the context of a corpus, or a specific collection of documents</a:t>
            </a:r>
            <a:r>
              <a:rPr lang="en-US" sz="1100" b="0" baseline="0" dirty="0" smtClean="0"/>
              <a:t>. Sometimes </a:t>
            </a:r>
            <a:r>
              <a:rPr lang="en-US" sz="1100" b="0" baseline="0" dirty="0"/>
              <a:t>this is obvious, as in the case of search or retrieval. It is less obvious in the case of classification (for example, spam filtering, sentiment analysis) – </a:t>
            </a:r>
            <a:r>
              <a:rPr lang="en-US" sz="1100" b="0" baseline="0" dirty="0" smtClean="0"/>
              <a:t>but even </a:t>
            </a:r>
            <a:r>
              <a:rPr lang="en-US" sz="1100" b="0" baseline="0" dirty="0"/>
              <a:t>in that case, the classifier has been trained on a specific set of documents, and the underlying assumption of all classifiers is that it </a:t>
            </a:r>
            <a:r>
              <a:rPr lang="en-US" sz="1100" b="0" baseline="0" dirty="0" smtClean="0"/>
              <a:t>will be </a:t>
            </a:r>
            <a:r>
              <a:rPr lang="en-US" sz="1100" b="0" baseline="0" dirty="0"/>
              <a:t>deployed on a population that is similar to the population that it was trained on</a:t>
            </a:r>
            <a:r>
              <a:rPr lang="en-US" sz="1100" b="0" baseline="0" dirty="0" smtClean="0"/>
              <a:t>.</a:t>
            </a:r>
            <a:endParaRPr lang="en-US" sz="1100" b="0" dirty="0"/>
          </a:p>
          <a:p>
            <a:pPr lvl="0">
              <a:lnSpc>
                <a:spcPct val="110000"/>
              </a:lnSpc>
            </a:pPr>
            <a:r>
              <a:rPr lang="en-US" sz="1100" b="0" baseline="0" dirty="0"/>
              <a:t>A primary challenge in text analysis and search is that a corpus changes </a:t>
            </a:r>
            <a:r>
              <a:rPr lang="en-US" sz="1100" b="0" baseline="0" dirty="0" smtClean="0"/>
              <a:t>constantly </a:t>
            </a:r>
            <a:r>
              <a:rPr lang="en-US" sz="1100" b="0" baseline="0" dirty="0"/>
              <a:t>over time: not only </a:t>
            </a:r>
            <a:r>
              <a:rPr lang="en-US" sz="1100" b="0" baseline="0" dirty="0" smtClean="0"/>
              <a:t>do </a:t>
            </a:r>
            <a:r>
              <a:rPr lang="en-US" sz="1100" b="0" baseline="0" dirty="0"/>
              <a:t>new documents get added (which means the metrics and indices must be updated</a:t>
            </a:r>
            <a:r>
              <a:rPr lang="en-US" sz="1100" b="0" baseline="0" dirty="0" smtClean="0"/>
              <a:t>), but </a:t>
            </a:r>
            <a:r>
              <a:rPr lang="en-US" sz="1100" b="0" baseline="0" dirty="0"/>
              <a:t>word distributions can change over </a:t>
            </a:r>
            <a:r>
              <a:rPr lang="en-US" sz="1100" b="0" baseline="0" dirty="0" smtClean="0"/>
              <a:t>time </a:t>
            </a:r>
            <a:r>
              <a:rPr lang="en-US" sz="1100" b="0" baseline="0" dirty="0"/>
              <a:t>(which will reduce the effectiveness of classifiers and filters, if they are not retrained – </a:t>
            </a:r>
            <a:r>
              <a:rPr lang="en-US" sz="1100" b="0" baseline="0" dirty="0" smtClean="0"/>
              <a:t>think </a:t>
            </a:r>
            <a:r>
              <a:rPr lang="en-US" sz="1100" b="0" baseline="0" dirty="0"/>
              <a:t>about spam filters). </a:t>
            </a:r>
            <a:endParaRPr lang="en-US" sz="1100" b="0" dirty="0" smtClean="0"/>
          </a:p>
          <a:p>
            <a:pPr lvl="0">
              <a:lnSpc>
                <a:spcPct val="110000"/>
              </a:lnSpc>
            </a:pPr>
            <a:r>
              <a:rPr lang="en-US" sz="1100" b="0" dirty="0" smtClean="0"/>
              <a:t>The</a:t>
            </a:r>
            <a:r>
              <a:rPr lang="en-US" sz="1100" b="0" baseline="0" dirty="0" smtClean="0"/>
              <a:t> </a:t>
            </a:r>
            <a:r>
              <a:rPr lang="en-US" sz="1100" b="0" baseline="0" dirty="0"/>
              <a:t>corpus representation that we discuss here is primarily oriented towards search/retrieval, but some of the metrics, </a:t>
            </a:r>
            <a:r>
              <a:rPr lang="en-US" sz="1100" b="0" baseline="0" dirty="0" smtClean="0"/>
              <a:t>like IDF can </a:t>
            </a:r>
            <a:r>
              <a:rPr lang="en-US" sz="1100" b="0" baseline="0" dirty="0"/>
              <a:t>also be relevant to classification as well.</a:t>
            </a:r>
          </a:p>
          <a:p>
            <a:pPr lvl="0"/>
            <a:endParaRPr lang="en-US" sz="1100" b="0" baseline="0"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145</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Now all the reviews are collected and represented</a:t>
            </a:r>
            <a:r>
              <a:rPr lang="en-US" baseline="0" dirty="0" smtClean="0"/>
              <a:t> we want to sort them by product. This is done with topic tagging.  For the two reviews shown:</a:t>
            </a:r>
          </a:p>
          <a:p>
            <a:pPr marL="114300" indent="-114300">
              <a:buFont typeface="Arial" pitchFamily="34" charset="0"/>
              <a:buChar char="•"/>
            </a:pPr>
            <a:r>
              <a:rPr lang="en-US" baseline="0" dirty="0" smtClean="0"/>
              <a:t>Is the first review about bPhone-5x or bPhone-4g?</a:t>
            </a:r>
          </a:p>
          <a:p>
            <a:pPr marL="114300" indent="-114300">
              <a:buFont typeface="Arial" pitchFamily="34" charset="0"/>
              <a:buChar char="•"/>
            </a:pPr>
            <a:r>
              <a:rPr lang="en-US" baseline="0" dirty="0" smtClean="0"/>
              <a:t>Is the second review is about bPhone or bEbook or Kindle?</a:t>
            </a:r>
          </a:p>
          <a:p>
            <a:r>
              <a:rPr lang="en-US" dirty="0" smtClean="0"/>
              <a:t>It is a complex problem to properly tag a document and it is not as straightforward as it appears. There are several methods available</a:t>
            </a:r>
            <a:r>
              <a:rPr lang="en-US" baseline="0" dirty="0" smtClean="0"/>
              <a:t> such as simply counting the number of occurrences of a product name to many sophisticated methods. More on this in the following slide.</a:t>
            </a:r>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146</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a:t>There are rules you can come up with to determine how to sort a document</a:t>
            </a:r>
            <a:r>
              <a:rPr lang="en-US" baseline="0" dirty="0"/>
              <a:t> (in a given </a:t>
            </a:r>
            <a:r>
              <a:rPr lang="en-US" baseline="0" dirty="0" smtClean="0"/>
              <a:t>context).</a:t>
            </a:r>
            <a:endParaRPr lang="en-US" baseline="0" dirty="0"/>
          </a:p>
          <a:p>
            <a:r>
              <a:rPr lang="en-US" baseline="0" dirty="0" smtClean="0"/>
              <a:t>If </a:t>
            </a:r>
            <a:r>
              <a:rPr lang="en-US" baseline="0" dirty="0"/>
              <a:t>the bphone5X is mentioned in the title, then the document is </a:t>
            </a:r>
            <a:r>
              <a:rPr lang="en-US" baseline="0" dirty="0" smtClean="0"/>
              <a:t>likely </a:t>
            </a:r>
            <a:r>
              <a:rPr lang="en-US" baseline="0" dirty="0"/>
              <a:t>to be about the 5X, and mentions of the 4G in the text may or may not be relevant (to tagging</a:t>
            </a:r>
            <a:r>
              <a:rPr lang="en-US" baseline="0" dirty="0" smtClean="0"/>
              <a:t>). A </a:t>
            </a:r>
            <a:r>
              <a:rPr lang="en-US" baseline="0" dirty="0"/>
              <a:t>tweet that mentions the product is probably about the product (whereas a review may mention many products as comparisons</a:t>
            </a:r>
            <a:r>
              <a:rPr lang="en-US" baseline="0" dirty="0" smtClean="0"/>
              <a:t>). More </a:t>
            </a:r>
            <a:r>
              <a:rPr lang="en-US" baseline="0" dirty="0"/>
              <a:t>frequent mentions of the product in the document are a clue</a:t>
            </a:r>
            <a:r>
              <a:rPr lang="en-US" baseline="0" dirty="0" smtClean="0"/>
              <a:t>. Somewhere</a:t>
            </a:r>
            <a:r>
              <a:rPr lang="en-US" baseline="0" dirty="0"/>
              <a:t>, you need to resolve abbreviations into the correct product (in the term space).</a:t>
            </a:r>
          </a:p>
          <a:p>
            <a:r>
              <a:rPr lang="en-US" baseline="0" dirty="0" smtClean="0"/>
              <a:t>One </a:t>
            </a:r>
            <a:r>
              <a:rPr lang="en-US" baseline="0" dirty="0"/>
              <a:t>could </a:t>
            </a:r>
            <a:r>
              <a:rPr lang="en-US" baseline="0" dirty="0" smtClean="0"/>
              <a:t>manually compile these rules </a:t>
            </a:r>
            <a:r>
              <a:rPr lang="en-US" baseline="0" dirty="0"/>
              <a:t>(dirty secret – many </a:t>
            </a:r>
            <a:r>
              <a:rPr lang="en-US" baseline="0" dirty="0" smtClean="0"/>
              <a:t>folks do). Ideally</a:t>
            </a:r>
            <a:r>
              <a:rPr lang="en-US" baseline="0" dirty="0"/>
              <a:t>, the </a:t>
            </a:r>
            <a:r>
              <a:rPr lang="en-US" baseline="0" dirty="0" smtClean="0"/>
              <a:t>Data Scientist </a:t>
            </a:r>
            <a:r>
              <a:rPr lang="en-US" baseline="0" dirty="0"/>
              <a:t>should have a good idea what the relevant features are for a given </a:t>
            </a:r>
            <a:r>
              <a:rPr lang="en-US" baseline="0" dirty="0" smtClean="0"/>
              <a:t>task, </a:t>
            </a:r>
            <a:r>
              <a:rPr lang="en-US" baseline="0" dirty="0"/>
              <a:t>and structure </a:t>
            </a:r>
            <a:r>
              <a:rPr lang="en-US" baseline="0" dirty="0" smtClean="0"/>
              <a:t>the document </a:t>
            </a:r>
            <a:r>
              <a:rPr lang="en-US" baseline="0" dirty="0"/>
              <a:t>representation to fit both the explanatory features, and the algorithm that is used to do the classification/tagging. This process is part of the </a:t>
            </a:r>
            <a:r>
              <a:rPr lang="en-US" baseline="0" dirty="0" smtClean="0"/>
              <a:t>Data Analytics Lifecycle </a:t>
            </a:r>
            <a:r>
              <a:rPr lang="en-US" baseline="0" dirty="0"/>
              <a:t>we discussed in Module 2.</a:t>
            </a:r>
          </a:p>
          <a:p>
            <a:endParaRPr lang="en-US" baseline="0" dirty="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147</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lnSpcReduction="10000"/>
          </a:bodyPr>
          <a:lstStyle/>
          <a:p>
            <a:r>
              <a:rPr lang="en-US" dirty="0"/>
              <a:t>At this</a:t>
            </a:r>
            <a:r>
              <a:rPr lang="en-US" baseline="0" dirty="0"/>
              <a:t> point in the process, Acme already has a sentiment classification engine; here we are going to discuss how one might build one.</a:t>
            </a:r>
          </a:p>
          <a:p>
            <a:r>
              <a:rPr lang="en-US" baseline="0" dirty="0" smtClean="0"/>
              <a:t>The take-away </a:t>
            </a:r>
            <a:r>
              <a:rPr lang="en-US" baseline="0" dirty="0"/>
              <a:t>here is that the challenge in text classification is often not the algorithm; it's getting the tagged data.</a:t>
            </a:r>
          </a:p>
          <a:p>
            <a:r>
              <a:rPr lang="en-US" baseline="0" dirty="0" smtClean="0"/>
              <a:t>Many </a:t>
            </a:r>
            <a:r>
              <a:rPr lang="en-US" baseline="0" dirty="0"/>
              <a:t>companies, </a:t>
            </a:r>
            <a:r>
              <a:rPr lang="en-US" baseline="0" dirty="0" smtClean="0"/>
              <a:t>like </a:t>
            </a:r>
            <a:r>
              <a:rPr lang="en-US" baseline="0" dirty="0"/>
              <a:t>Amazon or Shopping.com, rely on teams of hand-taggers to create training corpora to jump-start efforts in automated categorization. </a:t>
            </a:r>
            <a:r>
              <a:rPr lang="en-US" baseline="0" dirty="0" smtClean="0"/>
              <a:t> Hand-tagged </a:t>
            </a:r>
            <a:r>
              <a:rPr lang="en-US" baseline="0" dirty="0"/>
              <a:t>data is slow to collect, and is prone to fatigue errors and </a:t>
            </a:r>
            <a:r>
              <a:rPr lang="en-US" baseline="0" dirty="0" smtClean="0"/>
              <a:t>inconsistent </a:t>
            </a:r>
            <a:r>
              <a:rPr lang="en-US" baseline="0" dirty="0"/>
              <a:t>(subjective) tagging on the part of the taggers.</a:t>
            </a:r>
          </a:p>
          <a:p>
            <a:r>
              <a:rPr lang="en-US" baseline="0" dirty="0" smtClean="0"/>
              <a:t>In </a:t>
            </a:r>
            <a:r>
              <a:rPr lang="en-US" baseline="0" dirty="0"/>
              <a:t>the case of sentiment analysis, one could try creating training corpora based on sites that have quantitative ratings for </a:t>
            </a:r>
            <a:r>
              <a:rPr lang="en-US" baseline="0" dirty="0" smtClean="0"/>
              <a:t>the products; </a:t>
            </a:r>
            <a:r>
              <a:rPr lang="en-US" baseline="0" dirty="0"/>
              <a:t>the resulting </a:t>
            </a:r>
            <a:r>
              <a:rPr lang="en-US" baseline="0" dirty="0" smtClean="0"/>
              <a:t>classifiers run </a:t>
            </a:r>
            <a:r>
              <a:rPr lang="en-US" baseline="0" dirty="0"/>
              <a:t>the </a:t>
            </a:r>
            <a:r>
              <a:rPr lang="en-US" baseline="0" dirty="0" smtClean="0"/>
              <a:t>risk </a:t>
            </a:r>
            <a:r>
              <a:rPr lang="en-US" baseline="0" dirty="0"/>
              <a:t>of only being effective on the reviews from sites that they came from (or for reviews from that product category), because of idiosyncratic </a:t>
            </a:r>
            <a:r>
              <a:rPr lang="en-US" baseline="0" dirty="0" smtClean="0"/>
              <a:t>terminology of </a:t>
            </a:r>
            <a:r>
              <a:rPr lang="en-US" baseline="0" dirty="0"/>
              <a:t>the website community, or the product category. </a:t>
            </a:r>
            <a:r>
              <a:rPr lang="en-US" baseline="0" dirty="0" smtClean="0"/>
              <a:t>As an example, "</a:t>
            </a:r>
            <a:r>
              <a:rPr lang="en-US" baseline="0" dirty="0"/>
              <a:t>lightweight" is a positive adjective for laptops, but not necessarily for wheelbarrows, or </a:t>
            </a:r>
            <a:r>
              <a:rPr lang="en-US" baseline="0" dirty="0" smtClean="0"/>
              <a:t>books. Classifiers built </a:t>
            </a:r>
            <a:r>
              <a:rPr lang="en-US" baseline="0" dirty="0"/>
              <a:t>from reviews would almost definitely not </a:t>
            </a:r>
            <a:r>
              <a:rPr lang="en-US" baseline="0" dirty="0" smtClean="0"/>
              <a:t>work </a:t>
            </a:r>
            <a:r>
              <a:rPr lang="en-US" baseline="0" dirty="0"/>
              <a:t>on tweets or blog comments.</a:t>
            </a:r>
          </a:p>
          <a:p>
            <a:r>
              <a:rPr lang="en-US" baseline="0" dirty="0" smtClean="0"/>
              <a:t>Using </a:t>
            </a:r>
            <a:r>
              <a:rPr lang="en-US" baseline="0" dirty="0"/>
              <a:t>unsupervised methods to cluster the documents, and then assigning labels based on whether or not </a:t>
            </a:r>
            <a:r>
              <a:rPr lang="en-US" baseline="0" dirty="0" smtClean="0"/>
              <a:t>the sampled </a:t>
            </a:r>
            <a:r>
              <a:rPr lang="en-US" baseline="0" dirty="0"/>
              <a:t>documents from a cluster are positive or negative </a:t>
            </a:r>
            <a:r>
              <a:rPr lang="en-US" baseline="0" dirty="0" smtClean="0"/>
              <a:t>might work </a:t>
            </a:r>
            <a:r>
              <a:rPr lang="en-US" baseline="0" dirty="0"/>
              <a:t>– but since the cluster is not built specifically on sentiment, it may not partition on </a:t>
            </a:r>
            <a:r>
              <a:rPr lang="en-US" baseline="0" dirty="0" smtClean="0"/>
              <a:t>sentiment.</a:t>
            </a:r>
            <a:endParaRPr lang="en-US" baseline="0" dirty="0"/>
          </a:p>
          <a:p>
            <a:r>
              <a:rPr lang="en-US" baseline="0" dirty="0" smtClean="0"/>
              <a:t>There </a:t>
            </a:r>
            <a:r>
              <a:rPr lang="en-US" baseline="0" dirty="0"/>
              <a:t>are other things you can do to </a:t>
            </a:r>
            <a:r>
              <a:rPr lang="en-US" baseline="0" dirty="0" smtClean="0"/>
              <a:t>track </a:t>
            </a:r>
            <a:r>
              <a:rPr lang="en-US" baseline="0" dirty="0"/>
              <a:t>sentiment, besides classification: for instance, you can </a:t>
            </a:r>
            <a:r>
              <a:rPr lang="en-US" baseline="0" dirty="0" smtClean="0"/>
              <a:t>track </a:t>
            </a:r>
            <a:r>
              <a:rPr lang="en-US" baseline="0" dirty="0"/>
              <a:t>the frequency with which certain words appear in reviews of your products, and then let a human decide if </a:t>
            </a:r>
            <a:r>
              <a:rPr lang="en-US" baseline="0" dirty="0" smtClean="0"/>
              <a:t>the overall </a:t>
            </a:r>
            <a:r>
              <a:rPr lang="en-US" baseline="0" dirty="0"/>
              <a:t>trend </a:t>
            </a:r>
            <a:r>
              <a:rPr lang="en-US" baseline="0" dirty="0" smtClean="0"/>
              <a:t>looks </a:t>
            </a:r>
            <a:r>
              <a:rPr lang="en-US" baseline="0" dirty="0"/>
              <a:t>positive or negative. The point of this discussion is not to cover all the possible ways of text </a:t>
            </a:r>
            <a:r>
              <a:rPr lang="en-US" baseline="0" dirty="0" smtClean="0"/>
              <a:t>mining, </a:t>
            </a:r>
            <a:r>
              <a:rPr lang="en-US" baseline="0" dirty="0"/>
              <a:t>but to cover the basic concepts and issues.</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148</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Finally we got our corpus</a:t>
            </a:r>
            <a:r>
              <a:rPr lang="en-US" baseline="0" dirty="0" smtClean="0"/>
              <a:t> created tags and we have some sentiment analysis and the marketing team wants to  call up these documents. This is typically done with a query which may specify calling up of documents from a particular site or reviews in a specific data range. This basically is a search problem, finding the document that meets the search criteria.</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149</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Practically</a:t>
            </a:r>
            <a:r>
              <a:rPr lang="en-US" baseline="0" dirty="0" smtClean="0"/>
              <a:t> based on the domain knowledge, a value for K is picked and the centroids are computed. Then a different K is chosen and the model is repeated to observe if it enhanced the cohesiveness of the data points within the cluster group. However if there is no apparent structure in the data we may have to try multiple values for K. It is an exploratory process.</a:t>
            </a:r>
          </a:p>
          <a:p>
            <a:r>
              <a:rPr lang="en-US" dirty="0" smtClean="0"/>
              <a:t>We present here one of the heuristic approaches </a:t>
            </a:r>
            <a:r>
              <a:rPr lang="en-US" baseline="0" dirty="0" smtClean="0"/>
              <a:t>used for picking the optimal “K” for the given dataset.  “Within Sum of Squares” – WSS is a measure of how tight on average each cluster is. </a:t>
            </a:r>
            <a:r>
              <a:rPr lang="en-US" b="0" baseline="0" dirty="0" smtClean="0"/>
              <a:t>For k=1, WSS can be considered the overall dispersion of the data. WSS primarily </a:t>
            </a:r>
            <a:r>
              <a:rPr lang="en-US" baseline="0" dirty="0" smtClean="0"/>
              <a:t>is a measure of homogeneity. In general more clusters result in tighter clusters. But having too many clusters is over-fitting. The formula that defines WSS is shown. The graph depicts the value of WSS on the Y-axis and the number of clusters on the X-axis. The online retailer example data we reviewed earlier is the data with which the graph shown here is generated. We repeated the clustering for 12 different values .When we went from one cluster to two there is a significant drop in the value of WSS, since with two clusters you get more homogeneity.  We look for the elbow of the curve which provides the optimal number of clusters for the given data.</a:t>
            </a:r>
          </a:p>
          <a:p>
            <a:r>
              <a:rPr lang="en-US" baseline="0" dirty="0" smtClean="0"/>
              <a:t>Visualizing the data helps in confirming the optimal number of clusters. Reviewing the three pair-wise graphs we plotted for the online retailer example earlier you can see that having four groups sufficiently explained the data and from the graph above we can also see the elbow of the curve is at 4.</a:t>
            </a:r>
          </a:p>
          <a:p>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15</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Let us now focus on the quality of search results. It basically is determining if</a:t>
            </a:r>
            <a:r>
              <a:rPr lang="en-US" baseline="0" dirty="0" smtClean="0"/>
              <a:t> the results you receive are indeed the ones you wanted or not. Relevance, precision and recall are the metrics that are used to determine the quality of search results.</a:t>
            </a:r>
          </a:p>
          <a:p>
            <a:r>
              <a:rPr lang="en-US" baseline="0" dirty="0" smtClean="0"/>
              <a:t>We come up with an objective measure of relevance (Is this the document the user wanted) and rank the search results based on </a:t>
            </a:r>
            <a:r>
              <a:rPr lang="en-US" b="1" baseline="0" dirty="0" smtClean="0"/>
              <a:t>Relevance</a:t>
            </a:r>
            <a:r>
              <a:rPr lang="en-US" baseline="0" dirty="0" smtClean="0"/>
              <a:t> and provide users the most relevant documents ahead of those that score low on relevance.</a:t>
            </a:r>
          </a:p>
          <a:p>
            <a:r>
              <a:rPr lang="en-US" b="1" baseline="0" dirty="0" smtClean="0"/>
              <a:t>Precision</a:t>
            </a:r>
            <a:r>
              <a:rPr lang="en-US" baseline="0" dirty="0" smtClean="0"/>
              <a:t> and </a:t>
            </a:r>
            <a:r>
              <a:rPr lang="en-US" b="1" baseline="0" dirty="0" smtClean="0"/>
              <a:t>Recall</a:t>
            </a:r>
            <a:r>
              <a:rPr lang="en-US" baseline="0" dirty="0" smtClean="0"/>
              <a:t> are measures of accuracy of the search. Precision is defined as the % of documents in the results that are relevant. If we say bPhone and it gives back a 100 documents and 70 of them are relevant the precision is 70%.</a:t>
            </a:r>
          </a:p>
          <a:p>
            <a:r>
              <a:rPr lang="en-US" baseline="0" dirty="0" smtClean="0"/>
              <a:t>Recall is the % of returned documents among all relevant documents in the corpus.</a:t>
            </a:r>
          </a:p>
          <a:p>
            <a:r>
              <a:rPr lang="en-US" dirty="0" smtClean="0"/>
              <a:t>Relevance </a:t>
            </a:r>
            <a:r>
              <a:rPr lang="en-US" dirty="0"/>
              <a:t>and Precision are always</a:t>
            </a:r>
            <a:r>
              <a:rPr lang="en-US" baseline="0" dirty="0"/>
              <a:t> important concepts, whether you are </a:t>
            </a:r>
            <a:r>
              <a:rPr lang="en-US" baseline="0" dirty="0" smtClean="0"/>
              <a:t>talking </a:t>
            </a:r>
            <a:r>
              <a:rPr lang="en-US" baseline="0" dirty="0"/>
              <a:t>about </a:t>
            </a:r>
            <a:r>
              <a:rPr lang="en-US" baseline="0" dirty="0" smtClean="0"/>
              <a:t>a web </a:t>
            </a:r>
            <a:r>
              <a:rPr lang="en-US" baseline="0" dirty="0"/>
              <a:t>search or </a:t>
            </a:r>
            <a:r>
              <a:rPr lang="en-US" baseline="0" dirty="0" smtClean="0"/>
              <a:t>information retrieval from </a:t>
            </a:r>
            <a:r>
              <a:rPr lang="en-US" baseline="0" dirty="0"/>
              <a:t>a finite corpus (</a:t>
            </a:r>
            <a:r>
              <a:rPr lang="en-US" baseline="0" dirty="0" smtClean="0"/>
              <a:t>like </a:t>
            </a:r>
            <a:r>
              <a:rPr lang="en-US" baseline="0" dirty="0"/>
              <a:t>our review archive).</a:t>
            </a:r>
          </a:p>
          <a:p>
            <a:r>
              <a:rPr lang="en-US" baseline="0" dirty="0" smtClean="0"/>
              <a:t>Recall </a:t>
            </a:r>
            <a:r>
              <a:rPr lang="en-US" baseline="0" dirty="0"/>
              <a:t>is basically a meaningless concept when you are discussing general web search. Or to put it another way: it will probably always be low, you just hope it's not zero</a:t>
            </a:r>
            <a:r>
              <a:rPr lang="en-US" baseline="0" dirty="0" smtClean="0"/>
              <a:t>. But it may be relevant in finite corpus.</a:t>
            </a:r>
            <a:endParaRPr lang="en-US" baseline="0" dirty="0"/>
          </a:p>
          <a:p>
            <a:r>
              <a:rPr lang="en-US" baseline="0" dirty="0" smtClean="0"/>
              <a:t>Search </a:t>
            </a:r>
            <a:r>
              <a:rPr lang="en-US" baseline="0" dirty="0"/>
              <a:t>algorithms (and classification algorithms, in general) are usually evaluated in terms of precision and recall by the computer science community.</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150</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Here we </a:t>
            </a:r>
            <a:r>
              <a:rPr lang="en-US" b="0" dirty="0" smtClean="0"/>
              <a:t>present a</a:t>
            </a:r>
            <a:r>
              <a:rPr lang="en-US" b="0" baseline="0" dirty="0" smtClean="0"/>
              <a:t> simple</a:t>
            </a:r>
            <a:r>
              <a:rPr lang="en-US" b="0" dirty="0" smtClean="0"/>
              <a:t> example of how </a:t>
            </a:r>
            <a:r>
              <a:rPr lang="en-US" dirty="0" smtClean="0"/>
              <a:t>relevance might</a:t>
            </a:r>
            <a:r>
              <a:rPr lang="en-US" baseline="0" dirty="0" smtClean="0"/>
              <a:t> be</a:t>
            </a:r>
            <a:r>
              <a:rPr lang="en-US" dirty="0" smtClean="0"/>
              <a:t> </a:t>
            </a:r>
            <a:r>
              <a:rPr lang="en-US" b="0" dirty="0" smtClean="0"/>
              <a:t>computed.</a:t>
            </a:r>
            <a:endParaRPr lang="en-US" b="0" baseline="0" dirty="0"/>
          </a:p>
          <a:p>
            <a:r>
              <a:rPr lang="en-US" baseline="0" dirty="0" smtClean="0"/>
              <a:t>We call up all the documents that have any of the terms from the query and count how many times each term occurs. For example the more often “bPhone” and “Battery Life” are mentioned in the document the more relevant the document is.</a:t>
            </a:r>
          </a:p>
          <a:p>
            <a:r>
              <a:rPr lang="en-US" b="0" baseline="0" dirty="0" smtClean="0"/>
              <a:t>Obviously, there are ways to improve this method. For example, one might</a:t>
            </a:r>
            <a:r>
              <a:rPr lang="en-US" baseline="0" dirty="0"/>
              <a:t> prefer documents that include ALL the terms, not just </a:t>
            </a:r>
            <a:r>
              <a:rPr lang="en-US" baseline="0" dirty="0" smtClean="0"/>
              <a:t>any.</a:t>
            </a:r>
            <a:r>
              <a:rPr lang="en-US" b="1" baseline="0" dirty="0" smtClean="0"/>
              <a:t> </a:t>
            </a:r>
            <a:r>
              <a:rPr lang="en-US" b="0" baseline="0" dirty="0" smtClean="0"/>
              <a:t>Also, one might want to </a:t>
            </a:r>
            <a:r>
              <a:rPr lang="en-US" baseline="0" dirty="0"/>
              <a:t>limit the weight accorded to any one term ("Spam spam spam spam, wonderful spam</a:t>
            </a:r>
            <a:r>
              <a:rPr lang="en-US" baseline="0" dirty="0" smtClean="0"/>
              <a:t>….").</a:t>
            </a:r>
            <a:endParaRPr lang="en-US" baseline="0" dirty="0"/>
          </a:p>
          <a:p>
            <a:endParaRPr lang="en-US" dirty="0"/>
          </a:p>
          <a:p>
            <a:endParaRPr lang="en-US" dirty="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151</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We</a:t>
            </a:r>
            <a:r>
              <a:rPr lang="en-US" baseline="0" dirty="0" smtClean="0"/>
              <a:t> now define Inverse Document Frequency and look into how we can improve our search algorithm with idf.</a:t>
            </a:r>
          </a:p>
          <a:p>
            <a:r>
              <a:rPr lang="en-US" baseline="0" dirty="0" smtClean="0"/>
              <a:t> idf measures the uniqueness of a term in the corpus. If a term shows up only in 10% of the documents then it is unique. If a term shows up in 90% of the documents then it is not all that unique. It indicates the importance of the term (that appears in 10% of documents) and </a:t>
            </a:r>
            <a:r>
              <a:rPr lang="en-US" b="1" baseline="0" dirty="0" smtClean="0"/>
              <a:t>provides relevance to the search by weighing the rare term higher</a:t>
            </a:r>
            <a:r>
              <a:rPr lang="en-US" baseline="0" dirty="0" smtClean="0"/>
              <a:t>. </a:t>
            </a:r>
          </a:p>
          <a:p>
            <a:r>
              <a:rPr lang="en-US" dirty="0" smtClean="0"/>
              <a:t>In </a:t>
            </a:r>
            <a:r>
              <a:rPr lang="en-US" dirty="0"/>
              <a:t>a corpus of phone reviews, the word "phone" is probably</a:t>
            </a:r>
            <a:r>
              <a:rPr lang="en-US" baseline="0" dirty="0"/>
              <a:t> pretty common; in particular it shows up in both good and bad reviews</a:t>
            </a:r>
            <a:r>
              <a:rPr lang="en-US" baseline="0" dirty="0" smtClean="0"/>
              <a:t>. The </a:t>
            </a:r>
            <a:r>
              <a:rPr lang="en-US" baseline="0" dirty="0"/>
              <a:t>term "</a:t>
            </a:r>
            <a:r>
              <a:rPr lang="en-US" baseline="0" dirty="0" smtClean="0"/>
              <a:t>brick" </a:t>
            </a:r>
            <a:r>
              <a:rPr lang="en-US" baseline="0" dirty="0"/>
              <a:t>is probably less common. So it is an important term when it shows up in a query (it discriminates relevant </a:t>
            </a:r>
            <a:r>
              <a:rPr lang="en-US" baseline="0" dirty="0" smtClean="0"/>
              <a:t>documents better </a:t>
            </a:r>
            <a:r>
              <a:rPr lang="en-US" baseline="0" dirty="0"/>
              <a:t>than "phone" does), and potentially is distributed differently in good reviews and bad reviews. IDF reflects the </a:t>
            </a:r>
            <a:r>
              <a:rPr lang="en-US" baseline="0" dirty="0" smtClean="0"/>
              <a:t>fact that </a:t>
            </a:r>
            <a:r>
              <a:rPr lang="en-US" baseline="0" dirty="0"/>
              <a:t>"</a:t>
            </a:r>
            <a:r>
              <a:rPr lang="en-US" baseline="0" dirty="0" smtClean="0"/>
              <a:t>brick" </a:t>
            </a:r>
            <a:r>
              <a:rPr lang="en-US" baseline="0" dirty="0"/>
              <a:t>is potentially an interesting feature of a document. </a:t>
            </a: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152</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b="1" dirty="0" smtClean="0"/>
              <a:t>tf-idf</a:t>
            </a:r>
            <a:r>
              <a:rPr lang="en-US" dirty="0" smtClean="0"/>
              <a:t>  is the product of term frequency</a:t>
            </a:r>
            <a:r>
              <a:rPr lang="en-US" baseline="0" dirty="0" smtClean="0"/>
              <a:t> (tf) and inverse document frequency (idf). </a:t>
            </a:r>
            <a:r>
              <a:rPr lang="en-US" b="1" baseline="0" dirty="0" smtClean="0"/>
              <a:t>It provides measure that will weight the presence of unusual terms in the query as higher indications of document relevance than the presence of more common terms.</a:t>
            </a:r>
          </a:p>
          <a:p>
            <a:r>
              <a:rPr lang="en-US" baseline="0" dirty="0" smtClean="0"/>
              <a:t>In our query example “unbrick phone” tf-idf ensures that documents with “unbrick” are made more relevant than the document with “phone”.</a:t>
            </a:r>
          </a:p>
          <a:p>
            <a:r>
              <a:rPr lang="en-US" baseline="0" dirty="0" smtClean="0"/>
              <a:t>We use the relevance as the sum of tf-idf and this modification to the search algorithm will yield better results in this corpus.</a:t>
            </a:r>
          </a:p>
          <a:p>
            <a:endParaRPr lang="en-US" baseline="0" dirty="0" smtClean="0"/>
          </a:p>
          <a:p>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153</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baseline="0" dirty="0" smtClean="0"/>
              <a:t>There are other measures of relevance that are usually </a:t>
            </a:r>
            <a:r>
              <a:rPr lang="en-US" baseline="0" dirty="0"/>
              <a:t>used in </a:t>
            </a:r>
            <a:r>
              <a:rPr lang="en-US" baseline="0" dirty="0" smtClean="0"/>
              <a:t>conjunction </a:t>
            </a:r>
            <a:r>
              <a:rPr lang="en-US" baseline="0" dirty="0"/>
              <a:t>with term-based </a:t>
            </a:r>
            <a:r>
              <a:rPr lang="en-US" baseline="0" dirty="0" smtClean="0"/>
              <a:t>(for example, </a:t>
            </a:r>
            <a:r>
              <a:rPr lang="en-US" baseline="0" dirty="0"/>
              <a:t>tfidf) relevance</a:t>
            </a:r>
            <a:r>
              <a:rPr lang="en-US" baseline="0" dirty="0" smtClean="0"/>
              <a:t>.</a:t>
            </a:r>
          </a:p>
          <a:p>
            <a:r>
              <a:rPr lang="en-US" baseline="0" dirty="0" smtClean="0"/>
              <a:t>Authoritativeness of source is one such measure (PageRank – used by Google is an example)</a:t>
            </a:r>
          </a:p>
          <a:p>
            <a:r>
              <a:rPr lang="en-US" baseline="0" dirty="0" smtClean="0"/>
              <a:t>Recency – new documents are more relevant than old ones</a:t>
            </a:r>
          </a:p>
          <a:p>
            <a:r>
              <a:rPr lang="en-US" baseline="0" dirty="0" smtClean="0"/>
              <a:t>Keeping records of how often a document is retrieved as part of the corpus metrics  by other users also provides a relevancy measure.</a:t>
            </a:r>
          </a:p>
          <a:p>
            <a:endParaRPr lang="en-US" baseline="0" dirty="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154</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a:t>There</a:t>
            </a:r>
            <a:r>
              <a:rPr lang="en-US" baseline="0" dirty="0"/>
              <a:t> are other retrieval algorithms, probably more effective than the basic one </a:t>
            </a:r>
            <a:r>
              <a:rPr lang="en-US" baseline="0" dirty="0" smtClean="0"/>
              <a:t>that we described</a:t>
            </a:r>
            <a:r>
              <a:rPr lang="en-US" baseline="0" dirty="0"/>
              <a:t>. But the important thing is that the documents be available for search</a:t>
            </a:r>
            <a:r>
              <a:rPr lang="en-US" baseline="0" dirty="0" smtClean="0"/>
              <a:t>. </a:t>
            </a:r>
          </a:p>
          <a:p>
            <a:r>
              <a:rPr lang="en-US" baseline="0" dirty="0" smtClean="0"/>
              <a:t>The relevance metric is important for the precision and user experience. C</a:t>
            </a:r>
            <a:r>
              <a:rPr lang="en-US" dirty="0" smtClean="0"/>
              <a:t>rawlers are mainly used to create a copy of all the visited pages for later processing by a search engine that will index the downloaded pages to provide fast searches.</a:t>
            </a:r>
            <a:r>
              <a:rPr lang="en-US" baseline="0" dirty="0" smtClean="0"/>
              <a:t> </a:t>
            </a:r>
          </a:p>
          <a:p>
            <a:r>
              <a:rPr lang="en-US" baseline="0" dirty="0" smtClean="0"/>
              <a:t>The search engineers who provide the infrastructure for the search and retrieval process play a key role in “text analysis”. More so than played by Data Scientists.</a:t>
            </a:r>
          </a:p>
          <a:p>
            <a:r>
              <a:rPr lang="en-US" baseline="0" dirty="0" smtClean="0"/>
              <a:t>The tasks such as reverse indexing, finding the idfs and corpus term frequencies are implemented effectively with map and reduce algorithms that we will detail in Module 5.</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155</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We again recap on the key challenges with text analysis. </a:t>
            </a:r>
          </a:p>
          <a:p>
            <a:r>
              <a:rPr lang="en-US" dirty="0" smtClean="0"/>
              <a:t>As</a:t>
            </a:r>
            <a:r>
              <a:rPr lang="en-US" baseline="0" dirty="0" smtClean="0"/>
              <a:t> </a:t>
            </a:r>
            <a:r>
              <a:rPr lang="en-US" baseline="0" dirty="0"/>
              <a:t>we saw in Module 2, the most challenging aspect of data analytics problems often isn't the statistics or mathematical algorithms; it's formulating </a:t>
            </a:r>
            <a:r>
              <a:rPr lang="en-US" baseline="0" dirty="0" smtClean="0"/>
              <a:t>the problem</a:t>
            </a:r>
            <a:r>
              <a:rPr lang="en-US" baseline="0" dirty="0"/>
              <a:t>, getting the data, and preparing the data. This is especially true for text </a:t>
            </a:r>
            <a:r>
              <a:rPr lang="en-US" baseline="0" dirty="0" smtClean="0"/>
              <a:t>analysis.</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156</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lIns="91429" tIns="45715" rIns="91429" bIns="45715" numCol="1" anchor="t" anchorCtr="0" compatLnSpc="1">
            <a:prstTxWarp prst="textNoShape">
              <a:avLst/>
            </a:prstTxWarp>
          </a:bodyPr>
          <a:lstStyle/>
          <a:p>
            <a:r>
              <a:rPr lang="en-US" dirty="0" smtClean="0"/>
              <a:t>Record your answers</a:t>
            </a:r>
            <a:r>
              <a:rPr lang="en-US" baseline="0" dirty="0" smtClean="0"/>
              <a:t> here.</a:t>
            </a:r>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157</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lesson covered these topics.  Please take a moment to review them.</a:t>
            </a:r>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158</a:t>
            </a:fld>
            <a:endParaRPr lang="en-US"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Summary</a:t>
            </a:r>
            <a:r>
              <a:rPr lang="en-US" baseline="0" dirty="0" smtClean="0"/>
              <a:t> of key-topics presented in this Module are listed. </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159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How do we know that we have good clusters?</a:t>
            </a:r>
            <a:r>
              <a:rPr lang="en-US" baseline="0" dirty="0" smtClean="0"/>
              <a:t> </a:t>
            </a:r>
          </a:p>
          <a:p>
            <a:r>
              <a:rPr lang="en-US" baseline="0" dirty="0" smtClean="0"/>
              <a:t>Pair-wise plots of the clusters provide a good visual confirmation that the clusters are homogeneous. When the dimensions of the data are not significantly large this method helps in determining the optimal number of clusters. With these plots you should be able to determine if the clusters look separated in at least some of the plots.  They won’t be very separated in all of the plots. This can be seen even with the on-line retailer example we saw earlier. Some of the clusters get mixed in together in some dimensions.</a:t>
            </a:r>
          </a:p>
          <a:p>
            <a:r>
              <a:rPr lang="en-US" baseline="0" dirty="0" smtClean="0"/>
              <a:t>If  you feel that your clusters are too small it indicates that you have a large value for K and K needs to be reduced (try a smaller K).  It may be the outliers in the data that tend to cluster into clusters with less data points. </a:t>
            </a:r>
          </a:p>
          <a:p>
            <a:r>
              <a:rPr lang="en-US" baseline="0" dirty="0" smtClean="0"/>
              <a:t>Alternatively if you see there are splits that you expected but are not seen in the clusters, for example you expect two different income groups and you don’t see them, you should try a bigger value for K. </a:t>
            </a:r>
          </a:p>
          <a:p>
            <a:r>
              <a:rPr lang="en-US" baseline="0" dirty="0" smtClean="0"/>
              <a:t>If the centroids seem too close to each other then you should try decreasing the value of K.</a:t>
            </a:r>
          </a:p>
          <a:p>
            <a:endParaRPr lang="en-US" baseline="0"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16</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160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K-means clustering is easy to implement and </a:t>
            </a:r>
            <a:r>
              <a:rPr lang="en-US" baseline="0" dirty="0" smtClean="0"/>
              <a:t>it produces concise output.  It is easy to assign new data to the existing clusters by determining which centroid the new data point is closest to it. </a:t>
            </a:r>
          </a:p>
          <a:p>
            <a:pPr defTabSz="917875">
              <a:defRPr/>
            </a:pPr>
            <a:r>
              <a:rPr lang="en-US" baseline="0" dirty="0" smtClean="0"/>
              <a:t>However K-means works only on the numerical data and does not handle categorical variables. It is sensitive to the initial guess on the centroids. It is important that the variables must be all measured on similar or compatible scales. </a:t>
            </a:r>
            <a:r>
              <a:rPr lang="en-US" b="0" baseline="0" dirty="0" smtClean="0"/>
              <a:t>If you measure the living space of a house in square feet, the cost of the house in thousands of dollars (that is, 1 unit is $1000), and then you change the cost of the house to dollars (so one unit is $1), then the clusters may change</a:t>
            </a:r>
            <a:r>
              <a:rPr lang="en-US" b="1" baseline="0" dirty="0" smtClean="0"/>
              <a:t>.  K should be decided ahead of the modeling process.</a:t>
            </a:r>
            <a:r>
              <a:rPr lang="en-US" baseline="0" dirty="0" smtClean="0"/>
              <a:t> Wrong guesses for K may lead to improper clustering.</a:t>
            </a:r>
          </a:p>
          <a:p>
            <a:pPr defTabSz="917875">
              <a:defRPr/>
            </a:pPr>
            <a:r>
              <a:rPr lang="en-US" baseline="0" dirty="0" smtClean="0"/>
              <a:t>K-means tends to produce rounded and equal sized clusters. If you have clusters which are elongated or crescent shaped, K-means may not be able to find these clusters appropriately. The data in this case may have to be transformed before modeling.</a:t>
            </a:r>
          </a:p>
          <a:p>
            <a:pPr defTabSz="917875">
              <a:defRPr/>
            </a:pPr>
            <a:endParaRPr lang="en-US" baseline="0" dirty="0" smtClean="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lIns="91429" tIns="45715" rIns="91429" bIns="45715" numCol="1" anchor="t" anchorCtr="0" compatLnSpc="1">
            <a:prstTxWarp prst="textNoShape">
              <a:avLst/>
            </a:prstTxWarp>
          </a:bodyPr>
          <a:lstStyle/>
          <a:p>
            <a:r>
              <a:rPr lang="en-US" dirty="0" smtClean="0"/>
              <a:t>Record your answers</a:t>
            </a:r>
            <a:r>
              <a:rPr lang="en-US" baseline="0" dirty="0" smtClean="0"/>
              <a:t> here.</a:t>
            </a:r>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18</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dirty="0" smtClean="0"/>
              <a:t>Summary</a:t>
            </a:r>
            <a:r>
              <a:rPr lang="en-US" baseline="0" dirty="0" smtClean="0"/>
              <a:t> of key-topics presented in this lesson are listed. Take a moment to review them.</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19</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lvl="0"/>
            <a:r>
              <a:rPr lang="en-US" dirty="0" smtClean="0"/>
              <a:t>The</a:t>
            </a:r>
            <a:r>
              <a:rPr lang="en-US" baseline="0" dirty="0" smtClean="0"/>
              <a:t> objectives of this module are listed. The Analytical methods covered are:</a:t>
            </a:r>
          </a:p>
          <a:p>
            <a:pPr lvl="0"/>
            <a:r>
              <a:rPr lang="en-US" b="1" baseline="0" dirty="0" smtClean="0"/>
              <a:t>Categorization (un-supervised) :</a:t>
            </a:r>
          </a:p>
          <a:p>
            <a:pPr lvl="0"/>
            <a:r>
              <a:rPr lang="en-US" baseline="0" dirty="0" smtClean="0"/>
              <a:t>1.K-means clustering</a:t>
            </a:r>
          </a:p>
          <a:p>
            <a:pPr lvl="0"/>
            <a:r>
              <a:rPr lang="en-US" baseline="0" dirty="0" smtClean="0"/>
              <a:t>2. Association Rules</a:t>
            </a:r>
          </a:p>
          <a:p>
            <a:pPr lvl="0"/>
            <a:r>
              <a:rPr lang="en-US" b="1" baseline="0" dirty="0" smtClean="0"/>
              <a:t>Regression</a:t>
            </a:r>
          </a:p>
          <a:p>
            <a:pPr lvl="0"/>
            <a:r>
              <a:rPr lang="en-US" baseline="0" dirty="0" smtClean="0"/>
              <a:t>3. Linear</a:t>
            </a:r>
          </a:p>
          <a:p>
            <a:pPr lvl="0"/>
            <a:r>
              <a:rPr lang="en-US" baseline="0" dirty="0" smtClean="0"/>
              <a:t>4. Logistic</a:t>
            </a:r>
          </a:p>
          <a:p>
            <a:pPr lvl="0"/>
            <a:r>
              <a:rPr lang="en-US" b="1" baseline="0" dirty="0" smtClean="0"/>
              <a:t>Classification (supervised)</a:t>
            </a:r>
          </a:p>
          <a:p>
            <a:pPr lvl="0"/>
            <a:r>
              <a:rPr lang="en-US" baseline="0" dirty="0" smtClean="0"/>
              <a:t>5.Naïve Bayesian classifier</a:t>
            </a:r>
          </a:p>
          <a:p>
            <a:pPr lvl="0"/>
            <a:r>
              <a:rPr lang="en-US" baseline="0" dirty="0" smtClean="0"/>
              <a:t>6. Decision Trees</a:t>
            </a:r>
          </a:p>
          <a:p>
            <a:pPr lvl="0"/>
            <a:r>
              <a:rPr lang="en-US" baseline="0" dirty="0" smtClean="0"/>
              <a:t>7. Time Series Analysis</a:t>
            </a:r>
          </a:p>
          <a:p>
            <a:pPr lvl="0"/>
            <a:r>
              <a:rPr lang="en-US" baseline="0" dirty="0" smtClean="0"/>
              <a:t>8. Text Analysis</a:t>
            </a: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2</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lIns="91405" tIns="45702" rIns="91405" bIns="45702" numCol="1" anchor="t" anchorCtr="0" compatLnSpc="1">
            <a:prstTxWarp prst="textNoShape">
              <a:avLst/>
            </a:prstTxWarp>
          </a:bodyPr>
          <a:lstStyle/>
          <a:p>
            <a:pPr>
              <a:buClr>
                <a:srgbClr val="92D050"/>
              </a:buClr>
              <a:buFont typeface="Arial" pitchFamily="34" charset="0"/>
              <a:buNone/>
            </a:pPr>
            <a:r>
              <a:rPr lang="en-US" dirty="0" smtClean="0">
                <a:solidFill>
                  <a:srgbClr val="000000"/>
                </a:solidFill>
                <a:latin typeface="Calibri" pitchFamily="34" charset="0"/>
              </a:rPr>
              <a:t>Tasks you will be completing in this lab include:</a:t>
            </a:r>
          </a:p>
          <a:p>
            <a:pPr lvl="1">
              <a:buFont typeface="Arial" pitchFamily="34" charset="0"/>
              <a:buChar char="•"/>
            </a:pPr>
            <a:r>
              <a:rPr lang="en-US" dirty="0" smtClean="0">
                <a:solidFill>
                  <a:srgbClr val="000000"/>
                </a:solidFill>
                <a:latin typeface="Calibri" pitchFamily="34" charset="0"/>
                <a:cs typeface="Calibri" pitchFamily="34" charset="0"/>
              </a:rPr>
              <a:t>Use </a:t>
            </a:r>
            <a:r>
              <a:rPr lang="en-US" dirty="0" err="1" smtClean="0">
                <a:solidFill>
                  <a:srgbClr val="000000"/>
                </a:solidFill>
                <a:latin typeface="Calibri" pitchFamily="34" charset="0"/>
                <a:cs typeface="Calibri" pitchFamily="34" charset="0"/>
              </a:rPr>
              <a:t>RStudio</a:t>
            </a:r>
            <a:r>
              <a:rPr lang="en-US" dirty="0" smtClean="0">
                <a:solidFill>
                  <a:srgbClr val="000000"/>
                </a:solidFill>
                <a:latin typeface="Calibri" pitchFamily="34" charset="0"/>
                <a:cs typeface="Calibri" pitchFamily="34" charset="0"/>
              </a:rPr>
              <a:t> environment to code K-means Clustering models</a:t>
            </a:r>
          </a:p>
          <a:p>
            <a:pPr lvl="1">
              <a:buFont typeface="Arial" pitchFamily="34" charset="0"/>
              <a:buChar char="•"/>
            </a:pPr>
            <a:r>
              <a:rPr lang="en-US" dirty="0" smtClean="0">
                <a:solidFill>
                  <a:srgbClr val="000000"/>
                </a:solidFill>
                <a:latin typeface="Calibri" pitchFamily="34" charset="0"/>
                <a:cs typeface="Calibri" pitchFamily="34" charset="0"/>
              </a:rPr>
              <a:t>Use the  ODBC connection in the R environment to create the average household income from the census database as a test data for K-means Clustering</a:t>
            </a:r>
          </a:p>
          <a:p>
            <a:pPr lvl="1">
              <a:buFont typeface="Arial" pitchFamily="34" charset="0"/>
              <a:buChar char="•"/>
            </a:pPr>
            <a:r>
              <a:rPr lang="en-US" dirty="0" smtClean="0">
                <a:solidFill>
                  <a:srgbClr val="000000"/>
                </a:solidFill>
                <a:latin typeface="Calibri" pitchFamily="34" charset="0"/>
                <a:cs typeface="Calibri" pitchFamily="34" charset="0"/>
              </a:rPr>
              <a:t>Use R graphics functions to visualize the effectiveness of the K-means Clustering algorithm</a:t>
            </a:r>
          </a:p>
          <a:p>
            <a:pPr lvl="1">
              <a:buFont typeface="Arial" pitchFamily="34" charset="0"/>
              <a:buChar char="•"/>
            </a:pPr>
            <a:r>
              <a:rPr lang="en-US" dirty="0" smtClean="0">
                <a:solidFill>
                  <a:srgbClr val="000000"/>
                </a:solidFill>
                <a:latin typeface="Calibri" pitchFamily="34" charset="0"/>
                <a:cs typeface="Calibri" pitchFamily="34" charset="0"/>
              </a:rPr>
              <a:t>Use MADlib functions for K-means clustering</a:t>
            </a:r>
            <a:endParaRPr lang="en-US" dirty="0" smtClean="0">
              <a:solidFill>
                <a:srgbClr val="000000">
                  <a:lumMod val="85000"/>
                  <a:lumOff val="15000"/>
                </a:srgbClr>
              </a:solidFill>
              <a:latin typeface="Calibri" pitchFamily="34" charset="0"/>
              <a:cs typeface="Calibri" pitchFamily="34" charset="0"/>
            </a:endParaRPr>
          </a:p>
          <a:p>
            <a:endParaRPr lang="en-US" dirty="0" smtClean="0"/>
          </a:p>
        </p:txBody>
      </p:sp>
      <p:sp>
        <p:nvSpPr>
          <p:cNvPr id="7" name="Slide Number Placeholder 6"/>
          <p:cNvSpPr>
            <a:spLocks noGrp="1"/>
          </p:cNvSpPr>
          <p:nvPr>
            <p:ph type="sldNum" sz="quarter" idx="11"/>
          </p:nvPr>
        </p:nvSpPr>
        <p:spPr/>
        <p:txBody>
          <a:bodyPr/>
          <a:lstStyle/>
          <a:p>
            <a:pPr>
              <a:defRPr/>
            </a:pPr>
            <a:fld id="{80249327-EC2F-4096-8D35-6B76097739FC}" type="slidenum">
              <a:rPr lang="en-US" smtClean="0"/>
              <a:pPr>
                <a:defRPr/>
              </a:pPr>
              <a:t>20</a:t>
            </a:fld>
            <a:endParaRPr lang="en-US" dirty="0"/>
          </a:p>
        </p:txBody>
      </p:sp>
      <p:sp>
        <p:nvSpPr>
          <p:cNvPr id="8" name="Footer Placeholder 7"/>
          <p:cNvSpPr>
            <a:spLocks noGrp="1"/>
          </p:cNvSpPr>
          <p:nvPr>
            <p:ph type="ftr" sz="quarter" idx="12"/>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21</a:t>
            </a:fld>
            <a:endParaRPr lang="en-US"/>
          </a:p>
        </p:txBody>
      </p:sp>
      <p:sp>
        <p:nvSpPr>
          <p:cNvPr id="7" name="Footer Placeholder 3"/>
          <p:cNvSpPr txBox="1">
            <a:spLocks/>
          </p:cNvSpPr>
          <p:nvPr/>
        </p:nvSpPr>
        <p:spPr>
          <a:xfrm>
            <a:off x="2895600" y="8839200"/>
            <a:ext cx="3657600" cy="304800"/>
          </a:xfrm>
          <a:prstGeom prst="rect">
            <a:avLst/>
          </a:prstGeom>
        </p:spPr>
        <p:txBody>
          <a:bodyPr vert="horz"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etaNormalLF-Roman" pitchFamily="34" charset="0"/>
                <a:ea typeface="+mn-ea"/>
                <a:cs typeface="+mn-cs"/>
              </a:rPr>
              <a:t>Module 4: Analytics Theory/Methods</a:t>
            </a:r>
            <a:endParaRPr kumimoji="0" lang="en-US" sz="900" b="0" i="0" u="none" strike="noStrike" kern="1200" cap="none" spc="0" normalizeH="0" baseline="0" noProof="0" dirty="0">
              <a:ln>
                <a:noFill/>
              </a:ln>
              <a:solidFill>
                <a:schemeClr val="tx1"/>
              </a:solidFill>
              <a:effectLst/>
              <a:uLnTx/>
              <a:uFillTx/>
              <a:latin typeface="MetaNormalLF-Roman"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topics covered in this lesson are listed.</a:t>
            </a:r>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defTabSz="457148" eaLnBrk="1" fontAlgn="auto" hangingPunct="1">
              <a:spcBef>
                <a:spcPts val="0"/>
              </a:spcBef>
              <a:spcAft>
                <a:spcPts val="0"/>
              </a:spcAft>
              <a:defRPr/>
            </a:pPr>
            <a:r>
              <a:rPr lang="en-US" dirty="0" smtClean="0"/>
              <a:t>Association Rules is another unsupervised</a:t>
            </a:r>
            <a:r>
              <a:rPr lang="en-US" baseline="0" dirty="0" smtClean="0"/>
              <a:t> learning method. There is no “prediction” performed but is used to discover relationships within the data. </a:t>
            </a:r>
          </a:p>
          <a:p>
            <a:pPr defTabSz="457148" eaLnBrk="1" fontAlgn="auto" hangingPunct="1">
              <a:spcBef>
                <a:spcPts val="0"/>
              </a:spcBef>
              <a:spcAft>
                <a:spcPts val="0"/>
              </a:spcAft>
              <a:defRPr/>
            </a:pPr>
            <a:r>
              <a:rPr lang="en-US" baseline="0" dirty="0" smtClean="0"/>
              <a:t>The example questions are </a:t>
            </a:r>
          </a:p>
          <a:p>
            <a:pPr lvl="1" defTabSz="457148" eaLnBrk="1" fontAlgn="auto" hangingPunct="1">
              <a:spcBef>
                <a:spcPts val="0"/>
              </a:spcBef>
              <a:spcAft>
                <a:spcPts val="0"/>
              </a:spcAft>
              <a:defRPr/>
            </a:pPr>
            <a:r>
              <a:rPr lang="en-US" baseline="0" dirty="0" smtClean="0"/>
              <a:t>Which of my products tend to be purchased together?</a:t>
            </a:r>
          </a:p>
          <a:p>
            <a:pPr lvl="1" defTabSz="457148" eaLnBrk="1" fontAlgn="auto" hangingPunct="1">
              <a:spcBef>
                <a:spcPts val="0"/>
              </a:spcBef>
              <a:spcAft>
                <a:spcPts val="0"/>
              </a:spcAft>
              <a:defRPr/>
            </a:pPr>
            <a:r>
              <a:rPr lang="en-US" baseline="0" dirty="0" smtClean="0"/>
              <a:t>What will other people who are like this person or product tend to buy/watch or click on for other products we may have to offer?</a:t>
            </a:r>
          </a:p>
          <a:p>
            <a:pPr defTabSz="457148" eaLnBrk="1" fontAlgn="auto" hangingPunct="1">
              <a:spcBef>
                <a:spcPts val="0"/>
              </a:spcBef>
              <a:spcAft>
                <a:spcPts val="0"/>
              </a:spcAft>
              <a:defRPr/>
            </a:pPr>
            <a:r>
              <a:rPr lang="en-US" baseline="0" dirty="0" smtClean="0"/>
              <a:t>In the online retailer example we analyzed in the previous lesson, we could use association rules to discover what products are purchased together within the group that yielded maximum LTV. For example if we set up the data appropriately, we could explore to further discover which products people in GP4  tend to buy together and derive any logical reasons for high rate of returns. We can discover the profile of purchases for people in different groups (Ex: people who buy high heel shoes and expensive purses tend to be in GP4 or people who buy walking shoes and camping gear tend to be in GP2 etc).</a:t>
            </a:r>
          </a:p>
          <a:p>
            <a:pPr defTabSz="457148" eaLnBrk="1" fontAlgn="auto" hangingPunct="1">
              <a:spcBef>
                <a:spcPts val="0"/>
              </a:spcBef>
              <a:spcAft>
                <a:spcPts val="0"/>
              </a:spcAft>
              <a:defRPr/>
            </a:pPr>
            <a:r>
              <a:rPr lang="en-US" baseline="0" dirty="0" smtClean="0"/>
              <a:t>The goal with Association rules is to discover “interesting” relationships among the variables and the definition of “interesting” depends on the algorithm used for the discovery. </a:t>
            </a:r>
          </a:p>
          <a:p>
            <a:pPr defTabSz="457148" eaLnBrk="1" fontAlgn="auto" hangingPunct="1">
              <a:spcBef>
                <a:spcPts val="0"/>
              </a:spcBef>
              <a:spcAft>
                <a:spcPts val="0"/>
              </a:spcAft>
              <a:defRPr/>
            </a:pPr>
            <a:r>
              <a:rPr lang="en-US" baseline="0" dirty="0" smtClean="0"/>
              <a:t>The</a:t>
            </a:r>
            <a:r>
              <a:rPr lang="en-US" b="1" baseline="0" dirty="0" smtClean="0"/>
              <a:t> rules </a:t>
            </a:r>
            <a:r>
              <a:rPr lang="en-US" baseline="0" dirty="0" smtClean="0"/>
              <a:t>you discover are of the form that when I observe X I also tend to observe Y.</a:t>
            </a:r>
          </a:p>
          <a:p>
            <a:pPr defTabSz="457148" eaLnBrk="1" fontAlgn="auto" hangingPunct="1">
              <a:spcBef>
                <a:spcPts val="0"/>
              </a:spcBef>
              <a:spcAft>
                <a:spcPts val="0"/>
              </a:spcAft>
              <a:defRPr/>
            </a:pPr>
            <a:r>
              <a:rPr lang="en-US" baseline="0" dirty="0" smtClean="0"/>
              <a:t>An example of “interesting” relationships are those rules identified with a measure of “confidence” (with a value &gt;= a  pre-defined threshold) with which a rule can be stated based on the data. </a:t>
            </a:r>
          </a:p>
          <a:p>
            <a:pPr defTabSz="457148" eaLnBrk="1" fontAlgn="auto" hangingPunct="1">
              <a:spcBef>
                <a:spcPts val="0"/>
              </a:spcBef>
              <a:spcAft>
                <a:spcPts val="0"/>
              </a:spcAft>
              <a:defRPr/>
            </a:pPr>
            <a:endParaRPr lang="en-US" baseline="0" dirty="0" smtClean="0"/>
          </a:p>
          <a:p>
            <a:pPr defTabSz="457148" eaLnBrk="1" fontAlgn="auto" hangingPunct="1">
              <a:spcBef>
                <a:spcPts val="0"/>
              </a:spcBef>
              <a:spcAft>
                <a:spcPts val="0"/>
              </a:spcAft>
              <a:defRPr/>
            </a:pPr>
            <a:endParaRPr lang="en-US"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23</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Association Rules are specifically designed for in-database mining over</a:t>
            </a:r>
            <a:r>
              <a:rPr lang="en-US" baseline="0" dirty="0" smtClean="0"/>
              <a:t> transactions in databases. </a:t>
            </a:r>
          </a:p>
          <a:p>
            <a:r>
              <a:rPr lang="en-US" baseline="0" dirty="0" smtClean="0"/>
              <a:t>Association rules are used over transactions that Consists of “itemsets”. </a:t>
            </a:r>
          </a:p>
          <a:p>
            <a:r>
              <a:rPr lang="en-US" baseline="0" dirty="0" smtClean="0"/>
              <a:t>Itemsets are discrete sets of items that are linked together. For example they could be a set of retail items purchased together in one transaction. Association rules are sometimes referred to as </a:t>
            </a:r>
            <a:r>
              <a:rPr lang="en-US" b="1" baseline="0" dirty="0" smtClean="0"/>
              <a:t>Market Basket Analysis </a:t>
            </a:r>
            <a:r>
              <a:rPr lang="en-US" baseline="0" dirty="0" smtClean="0"/>
              <a:t>and you can think of a </a:t>
            </a:r>
            <a:r>
              <a:rPr lang="en-US" baseline="0" dirty="0" err="1" smtClean="0"/>
              <a:t>itemset</a:t>
            </a:r>
            <a:r>
              <a:rPr lang="en-US" baseline="0" dirty="0" smtClean="0"/>
              <a:t> as everything in your shopping basket.</a:t>
            </a:r>
          </a:p>
          <a:p>
            <a:r>
              <a:rPr lang="en-US" baseline="0" dirty="0" smtClean="0"/>
              <a:t>We can also group the tasks done in one day or set of links clicked by a user in a single session into a basket or an </a:t>
            </a:r>
            <a:r>
              <a:rPr lang="en-US" baseline="0" dirty="0" err="1" smtClean="0"/>
              <a:t>itemset</a:t>
            </a:r>
            <a:r>
              <a:rPr lang="en-US" baseline="0" dirty="0" smtClean="0"/>
              <a:t> for discovering associations.</a:t>
            </a:r>
          </a:p>
          <a:p>
            <a:pPr defTabSz="917875">
              <a:defRPr/>
            </a:pPr>
            <a:r>
              <a:rPr lang="en-US" dirty="0" smtClean="0"/>
              <a:t>“Apriori” is one of the earliest and the most commonly used algorithms for association rules and we will focus on Apriori</a:t>
            </a:r>
            <a:r>
              <a:rPr lang="en-US" baseline="0" dirty="0" smtClean="0"/>
              <a:t> in the rest of our lesson.</a:t>
            </a:r>
            <a:endParaRPr lang="en-US" dirty="0" smtClean="0"/>
          </a:p>
          <a:p>
            <a:endParaRPr lang="en-US" baseline="0" dirty="0" smtClean="0"/>
          </a:p>
          <a:p>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24</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We will now detail the Apriori algorithm. </a:t>
            </a:r>
          </a:p>
          <a:p>
            <a:r>
              <a:rPr lang="en-US" dirty="0" smtClean="0"/>
              <a:t>Apriori algorithm uses the notion</a:t>
            </a:r>
            <a:r>
              <a:rPr lang="en-US" baseline="0" dirty="0" smtClean="0"/>
              <a:t> of Frequent Itemset.  As the name implies the frequent itemsets are a set of items “L” that appear together “often enough”. The term “often enough” is formally defined with a support criterion where the support is defined as the percentage of transactions that contain “L”. </a:t>
            </a:r>
          </a:p>
          <a:p>
            <a:r>
              <a:rPr lang="en-US" baseline="0" dirty="0" smtClean="0"/>
              <a:t>For example:</a:t>
            </a:r>
          </a:p>
          <a:p>
            <a:r>
              <a:rPr lang="en-US" baseline="0" dirty="0" smtClean="0"/>
              <a:t>If we define L as a itemset {shoes, purses} and we define our “support” as 50%. If 50% of the transactions have this itemset, then we say the L is a “frequent itemset”. It is apparent that if 50% of itemsets have {shoes,purses} in them, then at least 50%  of the transactions will have either {shoes} or {purses} in them. This is an </a:t>
            </a:r>
            <a:r>
              <a:rPr lang="en-US" b="1" baseline="0" dirty="0" smtClean="0"/>
              <a:t>Apriori property </a:t>
            </a:r>
            <a:r>
              <a:rPr lang="en-US" baseline="0" dirty="0" smtClean="0"/>
              <a:t>which states that </a:t>
            </a:r>
            <a:r>
              <a:rPr lang="en-US" b="1" baseline="0" dirty="0" smtClean="0"/>
              <a:t>any subset of a frequent itemset is also frequent</a:t>
            </a:r>
            <a:r>
              <a:rPr lang="en-US" baseline="0" dirty="0" smtClean="0"/>
              <a:t>. Apriori property provides the basis for the Apriori algorithm that we will detail in the subsequent slides.</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25</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Apriori</a:t>
            </a:r>
            <a:r>
              <a:rPr lang="en-US" baseline="0" dirty="0" smtClean="0"/>
              <a:t> is a bottom-up approach where we start with all the frequent itemsets of size 1 (for example shoes, purses, hats etc) first and determine the support. Then we start pairing them. We find the support for say {shoes,purses} or {shoes,hats} or {purses,hats}. </a:t>
            </a:r>
          </a:p>
          <a:p>
            <a:r>
              <a:rPr lang="en-US" baseline="0" dirty="0" smtClean="0"/>
              <a:t>Suppose we set our threshold as 50% we find those itemsets that appear in 50% of all transactions. We scan all the itemsets and </a:t>
            </a:r>
            <a:r>
              <a:rPr lang="en-US" b="0" baseline="0" dirty="0" smtClean="0"/>
              <a:t>"prune away" the itemsets that have less than 50% support (appear in less than 50% of the transactions), and keep the ones that have sufficient support. The word "prune" is used like it would be in gardening, where you prune away the excess branches of your bushes.</a:t>
            </a:r>
          </a:p>
          <a:p>
            <a:r>
              <a:rPr lang="en-US" baseline="0" dirty="0" smtClean="0"/>
              <a:t>Apriori property provides the basis to prune over the transactions (search space) and to stop searching further if the support threshold  criterion is </a:t>
            </a:r>
            <a:r>
              <a:rPr lang="en-US" b="1" baseline="0" dirty="0" smtClean="0">
                <a:solidFill>
                  <a:schemeClr val="tx1"/>
                </a:solidFill>
              </a:rPr>
              <a:t>not</a:t>
            </a:r>
            <a:r>
              <a:rPr lang="en-US" baseline="0" dirty="0" smtClean="0"/>
              <a:t> met. If the support criterion is met we grow the </a:t>
            </a:r>
            <a:r>
              <a:rPr lang="en-US" baseline="0" dirty="0" err="1" smtClean="0"/>
              <a:t>itemset</a:t>
            </a:r>
            <a:r>
              <a:rPr lang="en-US" baseline="0" dirty="0" smtClean="0"/>
              <a:t> and repeat the process until we have the specified number of items in a itemset or we run out of support.</a:t>
            </a:r>
          </a:p>
          <a:p>
            <a:r>
              <a:rPr lang="en-US" baseline="0" dirty="0" smtClean="0"/>
              <a:t>We now use the frequent itemsets to find our rules such as X implies Y.  Confidence is the percent of transactions that contain X that also contain Y. For example if we have frequent itemset {shoes,purses, hats} and consider subsets {shoes,purses}. If 80% of the transactions that have {shoes,purses} also have {hats} we define Confidence for the rule that {shoes,purses} implies {hats} as 80%.</a:t>
            </a:r>
          </a:p>
          <a:p>
            <a:r>
              <a:rPr lang="en-US" baseline="0" dirty="0" smtClean="0"/>
              <a:t>The output of the </a:t>
            </a:r>
            <a:r>
              <a:rPr lang="en-US" baseline="0" dirty="0" err="1" smtClean="0"/>
              <a:t>apriori</a:t>
            </a:r>
            <a:r>
              <a:rPr lang="en-US" baseline="0" dirty="0" smtClean="0"/>
              <a:t> are the rules with minimum support and confidence.</a:t>
            </a:r>
          </a:p>
          <a:p>
            <a:endParaRPr lang="en-US" baseline="0" dirty="0" smtClean="0"/>
          </a:p>
          <a:p>
            <a:endParaRPr lang="en-US" baseline="0" dirty="0" smtClean="0"/>
          </a:p>
          <a:p>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26</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defTabSz="457148" eaLnBrk="1" fontAlgn="auto" hangingPunct="1">
              <a:spcBef>
                <a:spcPts val="0"/>
              </a:spcBef>
              <a:spcAft>
                <a:spcPts val="0"/>
              </a:spcAft>
              <a:defRPr/>
            </a:pPr>
            <a:r>
              <a:rPr lang="en-US" dirty="0" smtClean="0"/>
              <a:t>The common measures used by Apriori</a:t>
            </a:r>
            <a:r>
              <a:rPr lang="en-US" baseline="0" dirty="0" smtClean="0"/>
              <a:t> algorithm are </a:t>
            </a:r>
            <a:r>
              <a:rPr lang="en-US" b="1" dirty="0" smtClean="0"/>
              <a:t>Support</a:t>
            </a:r>
            <a:r>
              <a:rPr lang="en-US" dirty="0" smtClean="0"/>
              <a:t> and </a:t>
            </a:r>
            <a:r>
              <a:rPr lang="en-US" b="1" dirty="0" smtClean="0"/>
              <a:t>Confidence</a:t>
            </a:r>
            <a:r>
              <a:rPr lang="en-US" dirty="0" smtClean="0"/>
              <a:t> . We rank all the rules based on the support and confidence and filter out the most “interesting” rules.</a:t>
            </a:r>
          </a:p>
          <a:p>
            <a:pPr defTabSz="457148" eaLnBrk="1" fontAlgn="auto" hangingPunct="1">
              <a:spcBef>
                <a:spcPts val="0"/>
              </a:spcBef>
              <a:spcAft>
                <a:spcPts val="0"/>
              </a:spcAft>
              <a:defRPr/>
            </a:pPr>
            <a:r>
              <a:rPr lang="en-US" dirty="0" smtClean="0"/>
              <a:t>There </a:t>
            </a:r>
            <a:r>
              <a:rPr lang="en-US" dirty="0"/>
              <a:t>are other measures to evaluate candidate </a:t>
            </a:r>
            <a:r>
              <a:rPr lang="en-US" dirty="0" smtClean="0"/>
              <a:t>rules</a:t>
            </a:r>
            <a:r>
              <a:rPr lang="en-US" baseline="0" dirty="0" smtClean="0"/>
              <a:t> and we will define two such measures </a:t>
            </a:r>
            <a:r>
              <a:rPr lang="en-US" b="1" baseline="0" dirty="0" smtClean="0"/>
              <a:t>Lift </a:t>
            </a:r>
            <a:r>
              <a:rPr lang="en-US" baseline="0" dirty="0" smtClean="0"/>
              <a:t>and </a:t>
            </a:r>
            <a:r>
              <a:rPr lang="en-US" b="1" baseline="0" dirty="0" smtClean="0"/>
              <a:t>Leverage</a:t>
            </a:r>
            <a:r>
              <a:rPr lang="en-US" baseline="0" dirty="0" smtClean="0"/>
              <a:t>.</a:t>
            </a:r>
            <a:endParaRPr lang="en-US" dirty="0"/>
          </a:p>
          <a:p>
            <a:pPr defTabSz="457148" eaLnBrk="1" fontAlgn="auto" hangingPunct="1">
              <a:spcBef>
                <a:spcPts val="0"/>
              </a:spcBef>
              <a:spcAft>
                <a:spcPts val="0"/>
              </a:spcAft>
              <a:defRPr/>
            </a:pPr>
            <a:r>
              <a:rPr lang="en-US" dirty="0" smtClean="0">
                <a:latin typeface="+mn-lt"/>
              </a:rPr>
              <a:t>Lift measures how many times more often X and Y occur together than expected if they were statistically independent. It is a measure of how X and Y are </a:t>
            </a:r>
            <a:r>
              <a:rPr lang="en-US" dirty="0" smtClean="0"/>
              <a:t>really r</a:t>
            </a:r>
            <a:r>
              <a:rPr lang="en-US" dirty="0" smtClean="0">
                <a:latin typeface="+mn-lt"/>
              </a:rPr>
              <a:t>elated rather than coincidentally happening together. </a:t>
            </a:r>
          </a:p>
          <a:p>
            <a:pPr defTabSz="457148" eaLnBrk="1" fontAlgn="auto" hangingPunct="1">
              <a:spcBef>
                <a:spcPts val="0"/>
              </a:spcBef>
              <a:spcAft>
                <a:spcPts val="0"/>
              </a:spcAft>
              <a:defRPr/>
            </a:pPr>
            <a:r>
              <a:rPr lang="en-US" dirty="0" smtClean="0">
                <a:latin typeface="+mn-lt"/>
              </a:rPr>
              <a:t>Leverage is a similar notion but instead of a ratio it is the difference.</a:t>
            </a:r>
          </a:p>
          <a:p>
            <a:pPr defTabSz="457148" eaLnBrk="1" fontAlgn="auto" hangingPunct="1">
              <a:spcBef>
                <a:spcPts val="0"/>
              </a:spcBef>
              <a:spcAft>
                <a:spcPts val="0"/>
              </a:spcAft>
              <a:defRPr/>
            </a:pPr>
            <a:r>
              <a:rPr lang="en-US" dirty="0" smtClean="0">
                <a:latin typeface="+mn-lt"/>
              </a:rPr>
              <a:t>Leverage measures the difference in the probability of  X and Y appearing together in the data set compared to what would be expected if X and Y were statistically independent. </a:t>
            </a:r>
          </a:p>
          <a:p>
            <a:r>
              <a:rPr lang="en-US" dirty="0" smtClean="0"/>
              <a:t>For more measures refer to: http</a:t>
            </a:r>
            <a:r>
              <a:rPr lang="en-US" dirty="0"/>
              <a:t>://michael.hahsler.net/research/association_rules/measures.html</a:t>
            </a:r>
          </a:p>
          <a:p>
            <a:endParaRPr lang="en-US" dirty="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27</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Listed are some example</a:t>
            </a:r>
            <a:r>
              <a:rPr lang="en-US" baseline="0" dirty="0" smtClean="0"/>
              <a:t> use cases with Association Rules.</a:t>
            </a:r>
          </a:p>
          <a:p>
            <a:r>
              <a:rPr lang="en-US" baseline="0" dirty="0" smtClean="0"/>
              <a:t>Market basket analysis is an implementation of Association Rules mining that many companies use (to list a few among many) for</a:t>
            </a:r>
          </a:p>
          <a:p>
            <a:pPr marL="114300" indent="-114300">
              <a:buFont typeface="Arial" pitchFamily="34" charset="0"/>
              <a:buChar char="•"/>
            </a:pPr>
            <a:r>
              <a:rPr lang="en-US" dirty="0" smtClean="0"/>
              <a:t> </a:t>
            </a:r>
            <a:r>
              <a:rPr lang="en-US" dirty="0" smtClean="0">
                <a:cs typeface="Times New Roman" charset="0"/>
              </a:rPr>
              <a:t>Broad-scale approach to better merchandising</a:t>
            </a:r>
          </a:p>
          <a:p>
            <a:pPr marL="114300" indent="-114300">
              <a:buFont typeface="Arial" pitchFamily="34" charset="0"/>
              <a:buChar char="•"/>
            </a:pPr>
            <a:r>
              <a:rPr lang="en-US" dirty="0" smtClean="0">
                <a:cs typeface="Times New Roman" charset="0"/>
              </a:rPr>
              <a:t> Cross-merchandising between products and high-margin or high-ticket items</a:t>
            </a:r>
          </a:p>
          <a:p>
            <a:pPr marL="114300" indent="-114300">
              <a:buFont typeface="Arial" pitchFamily="34" charset="0"/>
              <a:buChar char="•"/>
            </a:pPr>
            <a:r>
              <a:rPr lang="en-US" dirty="0" smtClean="0">
                <a:cs typeface="Times New Roman" charset="0"/>
              </a:rPr>
              <a:t> Placement of product (in racks) within related category of products</a:t>
            </a:r>
          </a:p>
          <a:p>
            <a:pPr marL="114300" indent="-114300">
              <a:buFont typeface="Arial" pitchFamily="34" charset="0"/>
              <a:buChar char="•"/>
            </a:pPr>
            <a:r>
              <a:rPr lang="en-US" dirty="0" smtClean="0">
                <a:cs typeface="Times New Roman" charset="0"/>
              </a:rPr>
              <a:t> Promotional  programs - Multiple product purchase incentives managed through loyalty card program</a:t>
            </a:r>
          </a:p>
          <a:p>
            <a:r>
              <a:rPr lang="en-US" dirty="0" smtClean="0">
                <a:cs typeface="Times New Roman" charset="0"/>
              </a:rPr>
              <a:t>Recommender systems are used by all “on-line” retailers such as Amazon.</a:t>
            </a:r>
          </a:p>
          <a:p>
            <a:r>
              <a:rPr lang="en-US" dirty="0" smtClean="0"/>
              <a:t>Web usage log files generated on web servers contain huge amounts of information and association rules can potentially give useful knowledge to the web usage data analysts. </a:t>
            </a:r>
            <a:endParaRPr lang="en-US" dirty="0" smtClean="0">
              <a:cs typeface="Times New Roman" charset="0"/>
            </a:endParaRPr>
          </a:p>
          <a:p>
            <a:endParaRPr lang="en-US" dirty="0" smtClean="0">
              <a:cs typeface="Times New Roman" charset="0"/>
            </a:endParaRPr>
          </a:p>
          <a:p>
            <a:endParaRPr lang="en-US" dirty="0" smtClean="0">
              <a:cs typeface="Times New Roman" charset="0"/>
            </a:endParaRPr>
          </a:p>
          <a:p>
            <a:endParaRPr lang="en-US" dirty="0" smtClean="0">
              <a:cs typeface="Times New Roman" charset="0"/>
            </a:endParaRPr>
          </a:p>
          <a:p>
            <a:endParaRPr lang="en-US" dirty="0" smtClean="0">
              <a:cs typeface="Times New Roman" charset="0"/>
            </a:endParaRPr>
          </a:p>
          <a:p>
            <a:endParaRPr lang="en-US" dirty="0" smtClean="0">
              <a:cs typeface="Times New Roman" charset="0"/>
            </a:endParaRPr>
          </a:p>
          <a:p>
            <a:endParaRPr lang="en-US" dirty="0" smtClean="0">
              <a:cs typeface="Times New Roman" charset="0"/>
            </a:endParaRPr>
          </a:p>
          <a:p>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28</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We present an</a:t>
            </a:r>
            <a:r>
              <a:rPr lang="en-US" baseline="0" dirty="0" smtClean="0"/>
              <a:t> example to detail the Apriori algorithm.  We have a set of artificially created transaction records detailing  several attributes </a:t>
            </a:r>
            <a:r>
              <a:rPr lang="en-US" b="0" i="0" u="none" baseline="0" dirty="0" smtClean="0"/>
              <a:t>of people</a:t>
            </a:r>
            <a:r>
              <a:rPr lang="en-US" baseline="0" dirty="0" smtClean="0"/>
              <a:t>. Let’s say that we found records in which Credit_good, male_single, job_skilled, home_owner and {home_owner,credit_good} have a support of over 50%.</a:t>
            </a:r>
            <a:endParaRPr lang="en-US" baseline="0" dirty="0"/>
          </a:p>
          <a:p>
            <a:r>
              <a:rPr lang="en-US" baseline="0" dirty="0" smtClean="0"/>
              <a:t>As the itemset {home_owner,credit_good} has a minimum support of over  50% we can state the following rules:</a:t>
            </a:r>
          </a:p>
          <a:p>
            <a:r>
              <a:rPr lang="en-US" baseline="0" dirty="0" smtClean="0"/>
              <a:t>Credit _good -&gt; home_owner</a:t>
            </a:r>
          </a:p>
          <a:p>
            <a:r>
              <a:rPr lang="en-US" baseline="0" dirty="0" smtClean="0"/>
              <a:t>Home_owner-&gt; credit_good</a:t>
            </a:r>
          </a:p>
          <a:p>
            <a:r>
              <a:rPr lang="en-US" baseline="0" dirty="0" smtClean="0"/>
              <a:t>Let us compute the confidence and Lift</a:t>
            </a:r>
          </a:p>
          <a:p>
            <a:endParaRPr lang="en-US" b="0" u="none" baseline="0"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29</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Module</a:t>
            </a:r>
            <a:r>
              <a:rPr lang="en-US" baseline="0" dirty="0" smtClean="0"/>
              <a:t> 4 focuses on the most commonly used analytic methods, detailing: </a:t>
            </a:r>
          </a:p>
          <a:p>
            <a:pPr marL="229469" indent="-229469">
              <a:buAutoNum type="alphaLcParenR"/>
            </a:pPr>
            <a:r>
              <a:rPr lang="en-US" baseline="0" dirty="0" smtClean="0"/>
              <a:t>Prominent use cases for the method</a:t>
            </a:r>
          </a:p>
          <a:p>
            <a:pPr marL="229469" indent="-229469">
              <a:buAutoNum type="alphaLcParenR"/>
            </a:pPr>
            <a:r>
              <a:rPr lang="en-US" baseline="0" dirty="0" smtClean="0"/>
              <a:t>Algorithms to implement the method</a:t>
            </a:r>
          </a:p>
          <a:p>
            <a:pPr marL="229469" indent="-229469">
              <a:buAutoNum type="alphaLcParenR"/>
            </a:pPr>
            <a:r>
              <a:rPr lang="en-US" baseline="0" dirty="0" smtClean="0"/>
              <a:t>Diagnostics that are most commonly used to evaluate the effectiveness of the method</a:t>
            </a:r>
          </a:p>
          <a:p>
            <a:pPr marL="229469" indent="-229469">
              <a:buAutoNum type="alphaLcParenR"/>
            </a:pPr>
            <a:r>
              <a:rPr lang="en-US" baseline="0" dirty="0" smtClean="0"/>
              <a:t>The Reasons to Choose (+) and Cautions (-) (where the method is most and least effective) </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Consider we have 1000 credit</a:t>
            </a:r>
            <a:r>
              <a:rPr lang="en-US" baseline="0" dirty="0" smtClean="0"/>
              <a:t> records of individuals and the table of pair-wise attributes shows the number of individuals that have a specific attribute. We can see that among the 1000 individuals 700 have credit_good and 300 have credit_bad. </a:t>
            </a:r>
          </a:p>
          <a:p>
            <a:r>
              <a:rPr lang="en-US" baseline="0" dirty="0" smtClean="0"/>
              <a:t>We also see among the 713 home owners 527 have good credit. The confidence for the rule</a:t>
            </a:r>
          </a:p>
          <a:p>
            <a:r>
              <a:rPr lang="en-US" baseline="0" dirty="0" smtClean="0"/>
              <a:t>Home_owner -&gt; credit_good is 527/713 = 74%</a:t>
            </a:r>
          </a:p>
          <a:p>
            <a:r>
              <a:rPr lang="en-US" baseline="0" dirty="0" smtClean="0"/>
              <a:t>The confidence for the rule </a:t>
            </a:r>
          </a:p>
          <a:p>
            <a:r>
              <a:rPr lang="en-US" baseline="0" dirty="0" smtClean="0"/>
              <a:t>Credit_good -&gt; home owner is 527/700= 75% </a:t>
            </a:r>
          </a:p>
          <a:p>
            <a:r>
              <a:rPr lang="en-US" baseline="0" dirty="0" smtClean="0"/>
              <a:t>The Lift is the ratio of  Probability of home_owner with credit_good/probability of home_owner) x probability of credit_good</a:t>
            </a:r>
          </a:p>
          <a:p>
            <a:r>
              <a:rPr lang="en-US" baseline="0" dirty="0" smtClean="0"/>
              <a:t>Which is 0.527/(0.700*0.713) = 1.055</a:t>
            </a:r>
          </a:p>
          <a:p>
            <a:r>
              <a:rPr lang="en-US" baseline="0" dirty="0" smtClean="0"/>
              <a:t>The lift being close to the value of 1 indicates that the rule is purely coincidental and with larger values of Lift (say &gt;1.5) we may say the rule is “true” and not coincidental.</a:t>
            </a:r>
          </a:p>
          <a:p>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30</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Here</a:t>
            </a:r>
            <a:r>
              <a:rPr lang="en-US" baseline="0" dirty="0" smtClean="0"/>
              <a:t> we formally define the Apriori algorithm. </a:t>
            </a:r>
          </a:p>
          <a:p>
            <a:r>
              <a:rPr lang="en-US" baseline="0" dirty="0" smtClean="0"/>
              <a:t>Step 1 is identifying the frequent itemsets by starting with each item on the transactions that meet the support level. Then we grow each item set joining another itemset and determine the support for the new grown itemset.</a:t>
            </a:r>
          </a:p>
          <a:p>
            <a:r>
              <a:rPr lang="en-US" baseline="0" dirty="0" smtClean="0"/>
              <a:t>Prune all the itemsets that do not meet the minimum support.</a:t>
            </a:r>
          </a:p>
          <a:p>
            <a:r>
              <a:rPr lang="en-US" baseline="0" dirty="0" smtClean="0"/>
              <a:t>We repeat the growing and pruning until we reach the specified number of items in a itemset or we run out of support.</a:t>
            </a:r>
          </a:p>
          <a:p>
            <a:r>
              <a:rPr lang="en-US" baseline="0" dirty="0" smtClean="0"/>
              <a:t>Then form rules with the union of all the itemsets that we retained that meets the minimum confidence threshold.</a:t>
            </a:r>
          </a:p>
          <a:p>
            <a:r>
              <a:rPr lang="en-US" baseline="0" dirty="0" smtClean="0"/>
              <a:t>We will go back to our credit records example and understand the algorithm.</a:t>
            </a:r>
          </a:p>
          <a:p>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31</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The first step is to</a:t>
            </a:r>
            <a:r>
              <a:rPr lang="en-US" baseline="0" dirty="0" smtClean="0"/>
              <a:t> start with 1 element itemset and let the support be 0.5. we scan the database and count the occurrences of  each attributes.</a:t>
            </a:r>
          </a:p>
          <a:p>
            <a:r>
              <a:rPr lang="en-US" baseline="0" dirty="0" smtClean="0"/>
              <a:t>The itemsets that meet the support criteria are the ones that are not pruned (struck off).</a:t>
            </a:r>
          </a:p>
          <a:p>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32</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The itemsets that we end up with at</a:t>
            </a:r>
            <a:r>
              <a:rPr lang="en-US" baseline="0" dirty="0" smtClean="0"/>
              <a:t> step 1 are {credit_good}, {male_single}, {home_owner} and {job_skilled}.</a:t>
            </a:r>
          </a:p>
          <a:p>
            <a:r>
              <a:rPr lang="en-US" baseline="0" dirty="0" smtClean="0"/>
              <a:t>In step 2 we join (grow) these itemsets with 2 elements in each itemset as {credit_good,male_single}, {credit_good,home_owner}, {credit_good,job_skilled}, {male_single,job_skilled},{male_single,home_owner) and {job_skilled,home_owner} and determine the support for each of these combinations.</a:t>
            </a:r>
          </a:p>
          <a:p>
            <a:r>
              <a:rPr lang="en-US" baseline="0" dirty="0" smtClean="0"/>
              <a:t>What survives the pruning are {credit_good,job_skilled) and {credit_good,home_owner}</a:t>
            </a: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33</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marL="0" lvl="1" indent="0" defTabSz="457148" eaLnBrk="1" fontAlgn="auto" hangingPunct="1">
              <a:spcBef>
                <a:spcPts val="0"/>
              </a:spcBef>
              <a:spcAft>
                <a:spcPts val="0"/>
              </a:spcAft>
              <a:buSzTx/>
              <a:buNone/>
              <a:defRPr/>
            </a:pPr>
            <a:r>
              <a:rPr lang="en-US" dirty="0" smtClean="0"/>
              <a:t>When we grow the itemsets to 3 we run out of support.</a:t>
            </a:r>
          </a:p>
          <a:p>
            <a:pPr marL="0" lvl="1" indent="0" defTabSz="457148" eaLnBrk="1" fontAlgn="auto" hangingPunct="1">
              <a:spcBef>
                <a:spcPts val="0"/>
              </a:spcBef>
              <a:spcAft>
                <a:spcPts val="0"/>
              </a:spcAft>
              <a:buSzTx/>
              <a:buNone/>
              <a:defRPr/>
            </a:pPr>
            <a:r>
              <a:rPr lang="en-US" dirty="0" smtClean="0"/>
              <a:t>We stop and generate rules with results in step 2</a:t>
            </a:r>
          </a:p>
          <a:p>
            <a:pPr marL="0" lvl="1" indent="0" defTabSz="457148" eaLnBrk="1" fontAlgn="auto" hangingPunct="1">
              <a:spcBef>
                <a:spcPts val="0"/>
              </a:spcBef>
              <a:spcAft>
                <a:spcPts val="0"/>
              </a:spcAft>
              <a:buSzTx/>
              <a:buNone/>
              <a:defRPr/>
            </a:pPr>
            <a:r>
              <a:rPr lang="en-US" dirty="0" smtClean="0"/>
              <a:t>The rules that</a:t>
            </a:r>
            <a:r>
              <a:rPr lang="en-US" baseline="0" dirty="0" smtClean="0"/>
              <a:t> come from step 2 are shown.</a:t>
            </a:r>
          </a:p>
          <a:p>
            <a:pPr marL="0" lvl="1" indent="0" defTabSz="457148" eaLnBrk="1" fontAlgn="auto" hangingPunct="1">
              <a:spcBef>
                <a:spcPts val="0"/>
              </a:spcBef>
              <a:spcAft>
                <a:spcPts val="0"/>
              </a:spcAft>
              <a:buSzTx/>
              <a:buNone/>
              <a:defRPr/>
            </a:pPr>
            <a:r>
              <a:rPr lang="en-US" dirty="0" smtClean="0"/>
              <a:t>Obviously</a:t>
            </a:r>
            <a:r>
              <a:rPr lang="en-US" dirty="0"/>
              <a:t>, depending on what we</a:t>
            </a:r>
            <a:r>
              <a:rPr lang="en-US" baseline="0" dirty="0"/>
              <a:t> are trying to do </a:t>
            </a:r>
            <a:r>
              <a:rPr lang="en-US" baseline="0" dirty="0" smtClean="0"/>
              <a:t>(predict </a:t>
            </a:r>
            <a:r>
              <a:rPr lang="en-US" baseline="0" dirty="0"/>
              <a:t>who will have good credit, or identify the characteristics of people with good </a:t>
            </a:r>
            <a:r>
              <a:rPr lang="en-US" baseline="0" dirty="0" smtClean="0"/>
              <a:t>credit), </a:t>
            </a:r>
            <a:r>
              <a:rPr lang="en-US" baseline="0" dirty="0"/>
              <a:t>some rules are more useful than others, independently of confidence.</a:t>
            </a:r>
            <a:endParaRPr lang="en-US" dirty="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34</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Once we have the rules we compute the confidence for each rule. The table lists the rules and the computation of confidence.</a:t>
            </a:r>
          </a:p>
          <a:p>
            <a:r>
              <a:rPr lang="en-US" dirty="0" smtClean="0"/>
              <a:t>We see that job_skilled -&gt; credit_good has a 86%</a:t>
            </a:r>
            <a:r>
              <a:rPr lang="en-US" baseline="0" dirty="0" smtClean="0"/>
              <a:t> confidence.</a:t>
            </a:r>
          </a:p>
          <a:p>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35</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The first check on the output is to determine if the rules make any sense. The domain expertise</a:t>
            </a:r>
            <a:r>
              <a:rPr lang="en-US" baseline="0" dirty="0" smtClean="0"/>
              <a:t> provide inputs for this.</a:t>
            </a:r>
          </a:p>
          <a:p>
            <a:r>
              <a:rPr lang="en-US" baseline="0" dirty="0" smtClean="0"/>
              <a:t>In the example of credit records we had 1000 transactions that we worked with for the discovery of rules. Let us assume that we had 1500 transactions, we can randomly select 500 transactions out of this and keep it aside as hold-out data and run the discovery of rules on the remaining 1000 transactions. The 500 records we kept aside are known as the </a:t>
            </a:r>
            <a:r>
              <a:rPr lang="en-US" b="1" baseline="0" dirty="0" smtClean="0"/>
              <a:t>hold-out data</a:t>
            </a:r>
            <a:r>
              <a:rPr lang="en-US" baseline="0" dirty="0" smtClean="0"/>
              <a:t>. </a:t>
            </a:r>
          </a:p>
          <a:p>
            <a:r>
              <a:rPr lang="en-US" baseline="0" dirty="0" smtClean="0"/>
              <a:t>We can use the  data as a test set and drop some items from the transactions randomly. When we run the Association rules again on the test set determine if the algorithm predicts the missing data or the items dropped. It should be noted that the some of the test data may not cause the rule to fire.</a:t>
            </a:r>
          </a:p>
          <a:p>
            <a:r>
              <a:rPr lang="en-US" baseline="0" dirty="0" smtClean="0"/>
              <a:t>It is important  to evaluate the rules with “Lift” or “Leverage”. While mining data with Association Rules several rules are generated that are purely coincidental.</a:t>
            </a:r>
          </a:p>
          <a:p>
            <a:pPr marL="0" lvl="2" indent="0" defTabSz="917875">
              <a:buNone/>
              <a:defRPr/>
            </a:pPr>
            <a:r>
              <a:rPr lang="en-US" dirty="0" smtClean="0"/>
              <a:t>If 95% of your customers buy X and 90% of customers buy Y, then X and Y occur together 85% of the time, even if there is no relationship between the two.  The</a:t>
            </a:r>
            <a:r>
              <a:rPr lang="en-US" baseline="0" dirty="0" smtClean="0"/>
              <a:t> measure of Lift  ensures “interesting” rules are identified rather than the coincidental ones.</a:t>
            </a:r>
          </a:p>
          <a:p>
            <a:pPr marL="0" lvl="2" indent="0" defTabSz="917875">
              <a:buNone/>
              <a:defRPr/>
            </a:pPr>
            <a:endParaRPr lang="en-US" baseline="0"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36</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Apriori</a:t>
            </a:r>
            <a:r>
              <a:rPr lang="en-US" baseline="0" dirty="0" smtClean="0"/>
              <a:t> algorithm is easy to implement and parallelize, it is computationally expensive. One of the major drawbacks with the algorithm is that many spurious rules tend to get generated that are practically not very useful. These spurious rules are generated due to coincidental relationships between the variables. </a:t>
            </a:r>
          </a:p>
          <a:p>
            <a:r>
              <a:rPr lang="en-US" baseline="0" dirty="0" smtClean="0"/>
              <a:t>Lift and Leverage measures must be used to prune out these rules. </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lIns="91429" tIns="45715" rIns="91429" bIns="45715" numCol="1" anchor="t" anchorCtr="0" compatLnSpc="1">
            <a:prstTxWarp prst="textNoShape">
              <a:avLst/>
            </a:prstTxWarp>
          </a:bodyPr>
          <a:lstStyle/>
          <a:p>
            <a:r>
              <a:rPr lang="en-US" dirty="0" smtClean="0"/>
              <a:t>Record your answers</a:t>
            </a:r>
            <a:r>
              <a:rPr lang="en-US" baseline="0" dirty="0" smtClean="0"/>
              <a:t> here.</a:t>
            </a:r>
            <a:endParaRPr lang="en-US" dirty="0" smtClean="0"/>
          </a:p>
          <a:p>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38</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lesson covered these topics.  Please take a moment to review them.</a:t>
            </a:r>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76" tIns="45889" rIns="91776" bIns="45889"/>
          <a:lstStyle/>
          <a:p>
            <a:r>
              <a:rPr lang="en-US" baseline="0" dirty="0" smtClean="0"/>
              <a:t>Here we recall phases of analytic life cycle we would have gone through before we plan for the analytic method we should be using with the data.</a:t>
            </a: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4</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extLst>
      <p:ext uri="{BB962C8B-B14F-4D97-AF65-F5344CB8AC3E}">
        <p14:creationId xmlns:p14="http://schemas.microsoft.com/office/powerpoint/2010/main" val="3663135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lIns="91405" tIns="45702" rIns="91405" bIns="45702" numCol="1" anchor="t" anchorCtr="0" compatLnSpc="1">
            <a:prstTxWarp prst="textNoShape">
              <a:avLst/>
            </a:prstTxWarp>
          </a:bodyPr>
          <a:lstStyle/>
          <a:p>
            <a:r>
              <a:rPr lang="en-US" dirty="0" smtClean="0">
                <a:latin typeface="Calibri" pitchFamily="34" charset="0"/>
                <a:cs typeface="Calibri" pitchFamily="34" charset="0"/>
              </a:rPr>
              <a:t>Tasks you will be completing in this lab include:</a:t>
            </a:r>
          </a:p>
          <a:p>
            <a:pPr lvl="1"/>
            <a:r>
              <a:rPr lang="en-US" dirty="0" smtClean="0">
                <a:latin typeface="Calibri" pitchFamily="34" charset="0"/>
                <a:cs typeface="Calibri" pitchFamily="34" charset="0"/>
              </a:rPr>
              <a:t>Use RStudio environment to code Association Rule  models.</a:t>
            </a:r>
          </a:p>
          <a:p>
            <a:pPr lvl="1"/>
            <a:r>
              <a:rPr lang="en-US" dirty="0" smtClean="0">
                <a:latin typeface="Calibri" pitchFamily="34" charset="0"/>
                <a:cs typeface="Calibri" pitchFamily="34" charset="0"/>
              </a:rPr>
              <a:t>Apply constraints in the Market Basket Analysis methods such as minimum thresholds on support and confidence measures that can be used to select interesting rules from the set of all possible rules</a:t>
            </a:r>
          </a:p>
          <a:p>
            <a:pPr lvl="1"/>
            <a:r>
              <a:rPr lang="en-US" dirty="0" smtClean="0">
                <a:latin typeface="Calibri" pitchFamily="34" charset="0"/>
                <a:cs typeface="Calibri" pitchFamily="34" charset="0"/>
              </a:rPr>
              <a:t>Use R graphics “arules” to execute and inspect the models and the effect of the various thresholds</a:t>
            </a:r>
          </a:p>
          <a:p>
            <a:endParaRPr lang="en-US" dirty="0" smtClean="0"/>
          </a:p>
        </p:txBody>
      </p:sp>
      <p:sp>
        <p:nvSpPr>
          <p:cNvPr id="7" name="Slide Number Placeholder 6"/>
          <p:cNvSpPr>
            <a:spLocks noGrp="1"/>
          </p:cNvSpPr>
          <p:nvPr>
            <p:ph type="sldNum" sz="quarter" idx="11"/>
          </p:nvPr>
        </p:nvSpPr>
        <p:spPr/>
        <p:txBody>
          <a:bodyPr/>
          <a:lstStyle/>
          <a:p>
            <a:pPr>
              <a:defRPr/>
            </a:pPr>
            <a:fld id="{80249327-EC2F-4096-8D35-6B76097739FC}" type="slidenum">
              <a:rPr lang="en-US" smtClean="0"/>
              <a:pPr>
                <a:defRPr/>
              </a:pPr>
              <a:t>40</a:t>
            </a:fld>
            <a:endParaRPr lang="en-US" dirty="0"/>
          </a:p>
        </p:txBody>
      </p:sp>
      <p:sp>
        <p:nvSpPr>
          <p:cNvPr id="8" name="Footer Placeholder 7"/>
          <p:cNvSpPr>
            <a:spLocks noGrp="1"/>
          </p:cNvSpPr>
          <p:nvPr>
            <p:ph type="ftr" sz="quarter" idx="12"/>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41</a:t>
            </a:fld>
            <a:endParaRPr lang="en-US"/>
          </a:p>
        </p:txBody>
      </p:sp>
      <p:sp>
        <p:nvSpPr>
          <p:cNvPr id="6" name="Footer Placeholder 3"/>
          <p:cNvSpPr txBox="1">
            <a:spLocks/>
          </p:cNvSpPr>
          <p:nvPr/>
        </p:nvSpPr>
        <p:spPr>
          <a:xfrm>
            <a:off x="2819400" y="8839200"/>
            <a:ext cx="3657600" cy="304800"/>
          </a:xfrm>
          <a:prstGeom prst="rect">
            <a:avLst/>
          </a:prstGeom>
        </p:spPr>
        <p:txBody>
          <a:bodyPr vert="horz"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etaNormalLF-Roman" pitchFamily="34" charset="0"/>
                <a:ea typeface="+mn-ea"/>
                <a:cs typeface="+mn-cs"/>
              </a:rPr>
              <a:t>Module 4: Analytics Theory/Methods</a:t>
            </a:r>
            <a:endParaRPr kumimoji="0" lang="en-US" sz="900" b="0" i="0" u="none" strike="noStrike" kern="1200" cap="none" spc="0" normalizeH="0" baseline="0" noProof="0" dirty="0">
              <a:ln>
                <a:noFill/>
              </a:ln>
              <a:solidFill>
                <a:schemeClr val="tx1"/>
              </a:solidFill>
              <a:effectLst/>
              <a:uLnTx/>
              <a:uFillTx/>
              <a:latin typeface="MetaNormalLF-Roman" pitchFamily="34" charset="0"/>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topics covered in this lesson are listed.</a:t>
            </a:r>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defTabSz="921363">
              <a:defRPr/>
            </a:pPr>
            <a:r>
              <a:rPr lang="en-US" dirty="0" smtClean="0"/>
              <a:t>The term "regression" was coined by Francis Galton in the nineteenth century to describe a biological phenomenon. The phenomenon was that the heights of descendants of tall ancestors tend to regress down towards a normal average (a phenomenon also known as regression toward the mean).</a:t>
            </a:r>
          </a:p>
          <a:p>
            <a:r>
              <a:rPr lang="en-US" dirty="0" smtClean="0"/>
              <a:t>Specifically, regression analysis helps one understand how the value of the dependent variable (also referred to as outcome) changes when any one of the independent variables changes (also referred as drivers), while the other independent variables are held fixed. Regression analysis estimates the conditional expectation of the dependent variable given the independent variables — that is, the mean value of the dependent variable when the independent variables are held fixed. </a:t>
            </a:r>
          </a:p>
          <a:p>
            <a:pPr defTabSz="457148" eaLnBrk="1" fontAlgn="auto" hangingPunct="1">
              <a:spcBef>
                <a:spcPts val="0"/>
              </a:spcBef>
              <a:spcAft>
                <a:spcPts val="0"/>
              </a:spcAft>
              <a:defRPr/>
            </a:pPr>
            <a:r>
              <a:rPr lang="en-US" dirty="0" smtClean="0"/>
              <a:t>Some example questions are :</a:t>
            </a:r>
          </a:p>
          <a:p>
            <a:pPr defTabSz="457148" eaLnBrk="1" fontAlgn="auto" hangingPunct="1">
              <a:spcBef>
                <a:spcPts val="0"/>
              </a:spcBef>
              <a:spcAft>
                <a:spcPts val="0"/>
              </a:spcAft>
              <a:defRPr/>
            </a:pPr>
            <a:r>
              <a:rPr lang="en-US" dirty="0" smtClean="0"/>
              <a:t>I want to predict the lifetime value of this customer and understand what drives LTV. What drives the LTV higher or lower? </a:t>
            </a:r>
          </a:p>
          <a:p>
            <a:pPr defTabSz="457148" eaLnBrk="1" fontAlgn="auto" hangingPunct="1">
              <a:spcBef>
                <a:spcPts val="0"/>
              </a:spcBef>
              <a:spcAft>
                <a:spcPts val="0"/>
              </a:spcAft>
              <a:defRPr/>
            </a:pPr>
            <a:r>
              <a:rPr lang="en-US" dirty="0" smtClean="0"/>
              <a:t>I want to predict</a:t>
            </a:r>
            <a:r>
              <a:rPr lang="en-US" baseline="0" dirty="0" smtClean="0"/>
              <a:t> the probability that this loan will default </a:t>
            </a:r>
            <a:r>
              <a:rPr lang="en-US" dirty="0" smtClean="0"/>
              <a:t>and understand what drives default</a:t>
            </a:r>
          </a:p>
          <a:p>
            <a:pPr defTabSz="457148" eaLnBrk="1" fontAlgn="auto" hangingPunct="1">
              <a:spcBef>
                <a:spcPts val="0"/>
              </a:spcBef>
              <a:spcAft>
                <a:spcPts val="0"/>
              </a:spcAft>
              <a:defRPr/>
            </a:pPr>
            <a:r>
              <a:rPr lang="en-US" dirty="0" smtClean="0"/>
              <a:t>Regression  focuses on the relationship between the outputs and the inputs. It</a:t>
            </a:r>
            <a:r>
              <a:rPr lang="en-US" baseline="0" dirty="0" smtClean="0"/>
              <a:t> </a:t>
            </a:r>
            <a:r>
              <a:rPr lang="en-US" dirty="0" smtClean="0"/>
              <a:t>also provides a model that has some </a:t>
            </a:r>
            <a:r>
              <a:rPr lang="en-US" b="1" dirty="0" smtClean="0"/>
              <a:t>explanatory value</a:t>
            </a:r>
            <a:r>
              <a:rPr lang="en-US" dirty="0" smtClean="0"/>
              <a:t>, in addition to predicting outcomes. Social scientists used regression mainly for its explanatory value and it can be a fairly good predictor for which method is popular among Data Scientists.</a:t>
            </a:r>
          </a:p>
          <a:p>
            <a:pPr defTabSz="457148" eaLnBrk="1" fontAlgn="auto" hangingPunct="1">
              <a:spcBef>
                <a:spcPts val="0"/>
              </a:spcBef>
              <a:spcAft>
                <a:spcPts val="0"/>
              </a:spcAft>
              <a:defRPr/>
            </a:pPr>
            <a:r>
              <a:rPr lang="en-US" dirty="0" smtClean="0"/>
              <a:t>The outcome can be continuous or discrete and when it</a:t>
            </a:r>
            <a:r>
              <a:rPr lang="en-US" baseline="0" dirty="0" smtClean="0"/>
              <a:t> is discrete we are predicting the probability that the outcome will occur.</a:t>
            </a:r>
          </a:p>
          <a:p>
            <a:pPr defTabSz="457148" eaLnBrk="1" fontAlgn="auto" hangingPunct="1">
              <a:spcBef>
                <a:spcPts val="0"/>
              </a:spcBef>
              <a:spcAft>
                <a:spcPts val="0"/>
              </a:spcAft>
              <a:defRPr/>
            </a:pPr>
            <a:r>
              <a:rPr lang="en-US" baseline="0" dirty="0" smtClean="0"/>
              <a:t>Two types of regression methods will be discussed in this module. This lesson will focus on the Linear regression and the next lesson will detail Logistic regression.</a:t>
            </a:r>
          </a:p>
          <a:p>
            <a:pPr defTabSz="457148" eaLnBrk="1" fontAlgn="auto" hangingPunct="1">
              <a:spcBef>
                <a:spcPts val="0"/>
              </a:spcBef>
              <a:spcAft>
                <a:spcPts val="0"/>
              </a:spcAft>
              <a:defRPr/>
            </a:pPr>
            <a:endParaRPr lang="en-US" dirty="0" smtClean="0"/>
          </a:p>
          <a:p>
            <a:pPr defTabSz="457148" eaLnBrk="1" fontAlgn="auto" hangingPunct="1">
              <a:spcBef>
                <a:spcPts val="0"/>
              </a:spcBef>
              <a:spcAft>
                <a:spcPts val="0"/>
              </a:spcAft>
              <a:defRPr/>
            </a:pPr>
            <a:endParaRPr lang="en-US"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43</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We use Linear regression to</a:t>
            </a:r>
            <a:r>
              <a:rPr lang="en-US" baseline="0" dirty="0" smtClean="0"/>
              <a:t> predict a continuous value as a linear or additive function of other variables. Some examples are</a:t>
            </a:r>
          </a:p>
          <a:p>
            <a:pPr marL="114300" indent="-114300">
              <a:buFont typeface="Arial" pitchFamily="34" charset="0"/>
              <a:buChar char="•"/>
            </a:pPr>
            <a:r>
              <a:rPr lang="en-US" dirty="0" smtClean="0"/>
              <a:t>P</a:t>
            </a:r>
            <a:r>
              <a:rPr lang="en-US" baseline="0" dirty="0" smtClean="0"/>
              <a:t>redicting income as a function of number of years of education, age and gender (drivers). </a:t>
            </a:r>
          </a:p>
          <a:p>
            <a:pPr marL="114300" indent="-114300">
              <a:buFont typeface="Arial" pitchFamily="34" charset="0"/>
              <a:buChar char="•"/>
            </a:pPr>
            <a:r>
              <a:rPr lang="en-US" baseline="0" dirty="0" smtClean="0"/>
              <a:t>House price (outcome) as a function of median home price in the neighborhood, square footage, number of rooms.</a:t>
            </a:r>
          </a:p>
          <a:p>
            <a:pPr marL="114300" indent="-114300">
              <a:buFont typeface="Arial" pitchFamily="34" charset="0"/>
              <a:buChar char="•"/>
            </a:pPr>
            <a:r>
              <a:rPr lang="en-US" baseline="0" dirty="0" smtClean="0"/>
              <a:t>Neighborhood house sales in the past year based on economic indicators.</a:t>
            </a:r>
          </a:p>
          <a:p>
            <a:pPr>
              <a:buFont typeface="Arial" pitchFamily="34" charset="0"/>
              <a:buNone/>
            </a:pPr>
            <a:r>
              <a:rPr lang="en-US" baseline="0" dirty="0" smtClean="0"/>
              <a:t>The input variables can be continuous or discrete and the outputs are:</a:t>
            </a:r>
          </a:p>
          <a:p>
            <a:pPr marL="229469" indent="-229469">
              <a:buFont typeface="Arial" pitchFamily="34" charset="0"/>
              <a:buAutoNum type="arabicParenR"/>
            </a:pPr>
            <a:r>
              <a:rPr lang="en-US" dirty="0" smtClean="0"/>
              <a:t>A </a:t>
            </a:r>
            <a:r>
              <a:rPr lang="en-US" baseline="0" dirty="0" smtClean="0"/>
              <a:t>set of coefficients that indicate the relative impact of each driver (possibly and how strongly the variables are correlated) </a:t>
            </a:r>
          </a:p>
          <a:p>
            <a:pPr marL="229469" indent="-229469">
              <a:buFont typeface="Arial" pitchFamily="34" charset="0"/>
              <a:buAutoNum type="arabicParenR"/>
            </a:pPr>
            <a:r>
              <a:rPr lang="en-US" baseline="0" dirty="0" smtClean="0"/>
              <a:t> </a:t>
            </a:r>
            <a:r>
              <a:rPr lang="en-US" dirty="0" smtClean="0"/>
              <a:t>A </a:t>
            </a:r>
            <a:r>
              <a:rPr lang="en-US" baseline="0" dirty="0" smtClean="0"/>
              <a:t>linear expression predicting the outcome as a function of drivers.</a:t>
            </a:r>
          </a:p>
          <a:p>
            <a:pPr marL="229469" indent="-229469">
              <a:buFont typeface="Arial" pitchFamily="34" charset="0"/>
              <a:buAutoNum type="arabicParenR"/>
            </a:pPr>
            <a:endParaRPr lang="en-US" baseline="0" dirty="0" smtClean="0"/>
          </a:p>
          <a:p>
            <a:pPr marL="229469" indent="-229469"/>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44</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Linear Regression is the most frequently used technique for predicting a continuous outcome.</a:t>
            </a:r>
            <a:r>
              <a:rPr lang="en-US" baseline="0" dirty="0" smtClean="0"/>
              <a:t> It is simple and works well in most instances. It is recommended that Linear regression should be tried and if it is determined that the results are not reliable other complicated models should be used. Models such as </a:t>
            </a:r>
            <a:r>
              <a:rPr lang="en-US" dirty="0" smtClean="0"/>
              <a:t>kernelized </a:t>
            </a:r>
            <a:r>
              <a:rPr lang="en-US" dirty="0"/>
              <a:t>ridge </a:t>
            </a:r>
            <a:r>
              <a:rPr lang="en-US" dirty="0" smtClean="0"/>
              <a:t>regression, local</a:t>
            </a:r>
            <a:r>
              <a:rPr lang="en-US" baseline="0" dirty="0" smtClean="0"/>
              <a:t> </a:t>
            </a:r>
            <a:r>
              <a:rPr lang="en-US" baseline="0" dirty="0"/>
              <a:t>linear </a:t>
            </a:r>
            <a:r>
              <a:rPr lang="en-US" baseline="0" dirty="0" smtClean="0"/>
              <a:t>regression, </a:t>
            </a:r>
            <a:r>
              <a:rPr lang="en-US" dirty="0" smtClean="0"/>
              <a:t>regression trees, neural nets</a:t>
            </a:r>
            <a:r>
              <a:rPr lang="en-US" baseline="0" dirty="0" smtClean="0"/>
              <a:t> can be attempted. (all these models are out of scope for this course). </a:t>
            </a:r>
          </a:p>
          <a:p>
            <a:r>
              <a:rPr lang="en-US" baseline="0" dirty="0" smtClean="0"/>
              <a:t>Some of the use cases are listed on the slide, others examples also are:</a:t>
            </a:r>
          </a:p>
          <a:p>
            <a:pPr lvl="1"/>
            <a:r>
              <a:rPr lang="en-US" b="0" dirty="0" smtClean="0"/>
              <a:t>Look at past years' sales orders and advertising</a:t>
            </a:r>
            <a:r>
              <a:rPr lang="en-US" b="0" baseline="0" dirty="0" smtClean="0"/>
              <a:t> campaigns to decide where and how you will spend this year's advertising budget</a:t>
            </a:r>
            <a:endParaRPr lang="en-US" b="0" dirty="0" smtClean="0"/>
          </a:p>
          <a:p>
            <a:pPr lvl="1"/>
            <a:r>
              <a:rPr lang="en-US" dirty="0" smtClean="0"/>
              <a:t>Identify the relationship between important variables that affect your business or organization</a:t>
            </a:r>
          </a:p>
          <a:p>
            <a:endParaRPr lang="en-US" baseline="0" dirty="0" smtClean="0"/>
          </a:p>
          <a:p>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45</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Here is an example</a:t>
            </a:r>
            <a:r>
              <a:rPr lang="en-US" baseline="0" dirty="0" smtClean="0"/>
              <a:t> of predicting mortgage foreclosure given delinquency rates:</a:t>
            </a:r>
            <a:endParaRPr lang="en-US" dirty="0" smtClean="0"/>
          </a:p>
          <a:p>
            <a:r>
              <a:rPr lang="en-US" dirty="0" smtClean="0"/>
              <a:t>A </a:t>
            </a:r>
            <a:r>
              <a:rPr lang="en-US" dirty="0"/>
              <a:t>large </a:t>
            </a:r>
            <a:r>
              <a:rPr lang="en-US" dirty="0" smtClean="0"/>
              <a:t>bank </a:t>
            </a:r>
            <a:r>
              <a:rPr lang="en-US" dirty="0"/>
              <a:t>is evaluating the performance</a:t>
            </a:r>
            <a:r>
              <a:rPr lang="en-US" baseline="0" dirty="0"/>
              <a:t> of its mortgage portfolios across the nation. They are interested in predicting the rate of foreclosure or serious delinquency </a:t>
            </a:r>
            <a:r>
              <a:rPr lang="en-US" baseline="0" dirty="0" smtClean="0"/>
              <a:t>within the next year (going forward) in </a:t>
            </a:r>
            <a:r>
              <a:rPr lang="en-US" baseline="0" dirty="0"/>
              <a:t>various regions that they </a:t>
            </a:r>
            <a:r>
              <a:rPr lang="en-US" baseline="0" dirty="0" smtClean="0"/>
              <a:t>serve. </a:t>
            </a:r>
          </a:p>
          <a:p>
            <a:r>
              <a:rPr lang="en-US" baseline="0" dirty="0" smtClean="0"/>
              <a:t>This </a:t>
            </a:r>
            <a:r>
              <a:rPr lang="en-US" baseline="0" dirty="0"/>
              <a:t>model shows that fdq is positively correlated with the unemployment rate in the region, and even more </a:t>
            </a:r>
            <a:r>
              <a:rPr lang="en-US" baseline="0" dirty="0" smtClean="0"/>
              <a:t>strongly </a:t>
            </a:r>
            <a:r>
              <a:rPr lang="en-US" baseline="0" dirty="0"/>
              <a:t>correlated with the change in unemployment over the past year. The </a:t>
            </a:r>
            <a:r>
              <a:rPr lang="en-US" baseline="0" dirty="0" smtClean="0"/>
              <a:t>rate of </a:t>
            </a:r>
            <a:r>
              <a:rPr lang="en-US" baseline="0" dirty="0"/>
              <a:t>"high cost" mortgages </a:t>
            </a:r>
            <a:r>
              <a:rPr lang="en-US" baseline="0" dirty="0" smtClean="0"/>
              <a:t>(mortgages </a:t>
            </a:r>
            <a:r>
              <a:rPr lang="en-US" baseline="0" dirty="0"/>
              <a:t>that charge more interest than an equivalent treasury security would have earned) also affects the fdq </a:t>
            </a:r>
            <a:r>
              <a:rPr lang="en-US" baseline="0" dirty="0" smtClean="0"/>
              <a:t>rate. </a:t>
            </a:r>
          </a:p>
          <a:p>
            <a:r>
              <a:rPr lang="en-US" baseline="0" dirty="0" smtClean="0"/>
              <a:t>The graph shows the true foreclosure rate on the x-axis and the y axis shows what we predicted from the model. Color </a:t>
            </a:r>
            <a:r>
              <a:rPr lang="en-US" baseline="0" dirty="0"/>
              <a:t>coding is for the state, which isn't a part of this model. </a:t>
            </a:r>
            <a:r>
              <a:rPr lang="en-US" baseline="0" dirty="0" smtClean="0"/>
              <a:t> </a:t>
            </a:r>
          </a:p>
          <a:p>
            <a:r>
              <a:rPr lang="en-US" baseline="0" dirty="0" smtClean="0"/>
              <a:t>The points that are bunched closer to the line (x=y , perfect prediction)  are indications of good prediction. We see the spread out from the line for some states and it </a:t>
            </a:r>
            <a:r>
              <a:rPr lang="en-US" baseline="0" dirty="0"/>
              <a:t>shows that the model does predict fdq better in some states than in others</a:t>
            </a:r>
            <a:r>
              <a:rPr lang="en-US" baseline="0" dirty="0" smtClean="0"/>
              <a:t>.</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46</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Linear regressions are of the form y is equal to a constant term + a linear combination of  all the variables. The linear combinations</a:t>
            </a:r>
            <a:r>
              <a:rPr lang="en-US" baseline="0" dirty="0" smtClean="0"/>
              <a:t> are made up of a coefficient term “b</a:t>
            </a:r>
            <a:r>
              <a:rPr lang="en-US" baseline="-25000" dirty="0" smtClean="0"/>
              <a:t>i</a:t>
            </a:r>
            <a:r>
              <a:rPr lang="en-US" baseline="0" dirty="0" smtClean="0"/>
              <a:t>” multiplied by the value of the corresponding variable.</a:t>
            </a:r>
          </a:p>
          <a:p>
            <a:r>
              <a:rPr lang="en-US" baseline="0" dirty="0" smtClean="0"/>
              <a:t>The problem itself is solving for the b</a:t>
            </a:r>
            <a:r>
              <a:rPr lang="en-US" baseline="-25000" dirty="0" smtClean="0"/>
              <a:t>i </a:t>
            </a:r>
          </a:p>
          <a:p>
            <a:r>
              <a:rPr lang="en-US" baseline="0" dirty="0" smtClean="0"/>
              <a:t>It is a matrix inversion problem and the method is referred to as Ordinary Least Squares (OLS). The solution requires storage as the square of the number of variables and we need to </a:t>
            </a:r>
            <a:r>
              <a:rPr lang="en-US" dirty="0" smtClean="0"/>
              <a:t>invert </a:t>
            </a:r>
            <a:r>
              <a:rPr lang="en-US" dirty="0"/>
              <a:t>a </a:t>
            </a:r>
            <a:r>
              <a:rPr lang="en-US" dirty="0" smtClean="0"/>
              <a:t>matrix.</a:t>
            </a:r>
            <a:r>
              <a:rPr lang="en-US" baseline="0" dirty="0" smtClean="0"/>
              <a:t> The complexity of the solution (both in storage and computation) increases as the number of variables increase. </a:t>
            </a:r>
          </a:p>
          <a:p>
            <a:r>
              <a:rPr lang="en-US" baseline="0" dirty="0" smtClean="0"/>
              <a:t>When you have categorical variables, they are expanded as a set of indicator variables one for each possible value. We will explain this in the next slide in more detail with an example.</a:t>
            </a:r>
          </a:p>
          <a:p>
            <a:r>
              <a:rPr lang="en-US" baseline="0" dirty="0" smtClean="0"/>
              <a:t>What we highlight here is that if we expand on categorical variables (ZIP codes as a categorical value) we will end up with lot of variables and the complexity of the solution becomes extremely high.</a:t>
            </a:r>
          </a:p>
          <a:p>
            <a:endParaRPr lang="en-US" baseline="0" dirty="0" smtClean="0"/>
          </a:p>
          <a:p>
            <a:endParaRPr lang="en-US" baseline="0" dirty="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47</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Here we present another</a:t>
            </a:r>
            <a:r>
              <a:rPr lang="en-US" baseline="0" dirty="0" smtClean="0"/>
              <a:t> example: </a:t>
            </a:r>
          </a:p>
          <a:p>
            <a:r>
              <a:rPr lang="en-US" baseline="0" dirty="0" smtClean="0"/>
              <a:t>We are predicting income given age, years of education, gender and state.  There are 50 possible values for state and we will have to expand it to 49 indicator variables with 0 or 1 and the remaining level is the default level.</a:t>
            </a:r>
          </a:p>
          <a:p>
            <a:r>
              <a:rPr lang="en-US" baseline="0" dirty="0" smtClean="0"/>
              <a:t>As Gender is a binary variable it is denoted as a single variable genderMale, which is 0 for females.</a:t>
            </a:r>
          </a:p>
          <a:p>
            <a:r>
              <a:rPr lang="en-US" dirty="0" smtClean="0"/>
              <a:t>Usually</a:t>
            </a:r>
            <a:r>
              <a:rPr lang="en-US" dirty="0"/>
              <a:t>, you want to solve for log income, but just discussing income </a:t>
            </a:r>
            <a:r>
              <a:rPr lang="en-US" dirty="0" smtClean="0"/>
              <a:t>makes</a:t>
            </a:r>
            <a:r>
              <a:rPr lang="en-US" baseline="0" dirty="0" smtClean="0"/>
              <a:t> </a:t>
            </a:r>
            <a:r>
              <a:rPr lang="en-US" baseline="0" dirty="0"/>
              <a:t>the explanations easier</a:t>
            </a:r>
            <a:r>
              <a:rPr lang="en-US" baseline="0" dirty="0" smtClean="0"/>
              <a:t>. The implicit assumption with linear regression is that the variables are normally distributed. In reality “income” is not normally distributed. So it is a good practice to model for the log of the income.</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48</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fontScale="92500"/>
          </a:bodyPr>
          <a:lstStyle/>
          <a:p>
            <a:r>
              <a:rPr lang="en-US" b="0" dirty="0" smtClean="0"/>
              <a:t>The first coefficient, b</a:t>
            </a:r>
            <a:r>
              <a:rPr lang="en-US" b="0" baseline="-25000" dirty="0" smtClean="0"/>
              <a:t>0</a:t>
            </a:r>
            <a:r>
              <a:rPr lang="en-US" b="0" dirty="0" smtClean="0"/>
              <a:t>, represents</a:t>
            </a:r>
            <a:r>
              <a:rPr lang="en-US" b="0" baseline="0" dirty="0" smtClean="0"/>
              <a:t> the value of the outcome in the "reference situation" – the situation that is represented by all the continuous variables set to zero, and the categorical variables at their reference.  </a:t>
            </a:r>
          </a:p>
          <a:p>
            <a:r>
              <a:rPr lang="en-US" b="0" baseline="0" dirty="0" smtClean="0"/>
              <a:t>For the example on the previous slide, if the reference value of state is Alabama, and the reference value of gender is Female, then b</a:t>
            </a:r>
            <a:r>
              <a:rPr lang="en-US" b="0" baseline="-25000" dirty="0" smtClean="0"/>
              <a:t>0</a:t>
            </a:r>
            <a:r>
              <a:rPr lang="en-US" b="0" baseline="0" dirty="0" smtClean="0"/>
              <a:t> would represent the income of a hypothetical female from Alabama, who is zero years old, with zero years of education. Obviously, this situation doesn't always make sense, but it does give us a reference point from which the income varies, as we change the values of the different drivers.</a:t>
            </a:r>
            <a:endParaRPr lang="en-US" b="0" dirty="0" smtClean="0"/>
          </a:p>
          <a:p>
            <a:r>
              <a:rPr lang="en-US" dirty="0" smtClean="0"/>
              <a:t>The coefficients </a:t>
            </a:r>
            <a:r>
              <a:rPr lang="en-US" i="1" dirty="0" smtClean="0"/>
              <a:t>b</a:t>
            </a:r>
            <a:r>
              <a:rPr lang="en-US" i="1" baseline="-25000" dirty="0" smtClean="0"/>
              <a:t>i </a:t>
            </a:r>
            <a:r>
              <a:rPr lang="en-US" i="1" baseline="0" dirty="0" smtClean="0"/>
              <a:t> </a:t>
            </a:r>
            <a:r>
              <a:rPr lang="en-US" i="0" baseline="0" dirty="0" smtClean="0"/>
              <a:t>measure the change in outcome variable as a function of unit change in the input variable considering</a:t>
            </a:r>
            <a:r>
              <a:rPr lang="en-US" i="1" baseline="0" dirty="0" smtClean="0"/>
              <a:t> </a:t>
            </a:r>
            <a:r>
              <a:rPr lang="en-US" i="0" baseline="0" dirty="0" smtClean="0"/>
              <a:t>all other things being equal.</a:t>
            </a:r>
          </a:p>
          <a:p>
            <a:r>
              <a:rPr lang="en-US" i="0" baseline="0" dirty="0" smtClean="0"/>
              <a:t>Consider our example in the previous slide. Let us say income in units of 10K and the coefficient </a:t>
            </a:r>
            <a:r>
              <a:rPr lang="en-US" i="1" dirty="0" smtClean="0"/>
              <a:t>b</a:t>
            </a:r>
            <a:r>
              <a:rPr lang="en-US" i="1" baseline="-25000" dirty="0" smtClean="0"/>
              <a:t>age</a:t>
            </a:r>
            <a:r>
              <a:rPr lang="en-US" dirty="0" smtClean="0"/>
              <a:t>= 2 for years in age. If the other variables such as gender, years of education, and state of residence remain the same, a person’s income increases 20K for every year older.</a:t>
            </a:r>
          </a:p>
          <a:p>
            <a:pPr defTabSz="917875">
              <a:defRPr/>
            </a:pPr>
            <a:r>
              <a:rPr lang="en-US" b="0" dirty="0" smtClean="0"/>
              <a:t>If the coefficient</a:t>
            </a:r>
            <a:r>
              <a:rPr lang="en-US" b="0" baseline="0" dirty="0" smtClean="0"/>
              <a:t> for b</a:t>
            </a:r>
            <a:r>
              <a:rPr lang="en-US" b="0" baseline="-25000" dirty="0" smtClean="0"/>
              <a:t>stateNebraska</a:t>
            </a:r>
            <a:r>
              <a:rPr lang="en-US" b="0" baseline="0" dirty="0" smtClean="0"/>
              <a:t> is 2.3, then a 30 year old male with 16 years of education tends to make 2.3 times higher income in Nebraska, than in Alabama.</a:t>
            </a:r>
          </a:p>
          <a:p>
            <a:pPr defTabSz="917875">
              <a:defRPr/>
            </a:pPr>
            <a:r>
              <a:rPr lang="en-US" b="0" i="0" baseline="0" dirty="0" smtClean="0"/>
              <a:t>In R (and in many other packages), the reference level of categorical variables is the level that comes first alphabetically. You can set the reference level explicitly, by using the relevel() command.</a:t>
            </a:r>
          </a:p>
          <a:p>
            <a:r>
              <a:rPr lang="en-US" i="0" baseline="0" dirty="0" smtClean="0"/>
              <a:t>In Linear regression we said earlier that the coefficients are explanatory and not just predictive. So we want to know if the variable really makes a difference. For example if we ask the question “does age impact income?” and we conclude the answer is no, then the coefficient for age must be zero. </a:t>
            </a:r>
          </a:p>
          <a:p>
            <a:r>
              <a:rPr lang="en-US" i="0" baseline="0" dirty="0" smtClean="0"/>
              <a:t>We use the measure of significance for this purpose. Standard packages report the significance of </a:t>
            </a:r>
            <a:r>
              <a:rPr lang="en-US" i="1" dirty="0" smtClean="0"/>
              <a:t>b</a:t>
            </a:r>
            <a:r>
              <a:rPr lang="en-US" i="1" baseline="-25000" dirty="0" smtClean="0"/>
              <a:t>i.</a:t>
            </a:r>
          </a:p>
          <a:p>
            <a:pPr marL="0" lvl="1" indent="0" defTabSz="917875">
              <a:buSzTx/>
              <a:buNone/>
              <a:defRPr/>
            </a:pPr>
            <a:r>
              <a:rPr lang="en-US" i="0" baseline="0" dirty="0" smtClean="0"/>
              <a:t>The significance is the probability that  b</a:t>
            </a:r>
            <a:r>
              <a:rPr lang="en-US" i="0" baseline="-25000" dirty="0" smtClean="0"/>
              <a:t>i</a:t>
            </a:r>
            <a:r>
              <a:rPr lang="en-US" i="0" baseline="0" dirty="0" smtClean="0"/>
              <a:t> is zero. Or </a:t>
            </a:r>
            <a:r>
              <a:rPr lang="en-US" i="1" dirty="0" smtClean="0"/>
              <a:t>b</a:t>
            </a:r>
            <a:r>
              <a:rPr lang="en-US" i="1" baseline="-25000" dirty="0" smtClean="0"/>
              <a:t>i </a:t>
            </a:r>
            <a:r>
              <a:rPr lang="en-US" dirty="0" smtClean="0"/>
              <a:t>“ is significant" if P(</a:t>
            </a:r>
            <a:r>
              <a:rPr lang="en-US" i="1" dirty="0" smtClean="0"/>
              <a:t>b</a:t>
            </a:r>
            <a:r>
              <a:rPr lang="en-US" i="1" baseline="-25000" dirty="0" smtClean="0"/>
              <a:t>i</a:t>
            </a:r>
            <a:r>
              <a:rPr lang="en-US" baseline="-25000" dirty="0" smtClean="0"/>
              <a:t> </a:t>
            </a:r>
            <a:r>
              <a:rPr lang="en-US" dirty="0" smtClean="0"/>
              <a:t>= 0) is small. </a:t>
            </a:r>
          </a:p>
          <a:p>
            <a:endParaRPr lang="en-US" i="0" baseline="0"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49</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76" tIns="45889" rIns="91776" bIns="45889"/>
          <a:lstStyle/>
          <a:p>
            <a:r>
              <a:rPr lang="en-US" b="0" baseline="0" dirty="0" smtClean="0"/>
              <a:t>Model planning is the process of determining the appropriate analytic method based on the problem. It also depends on the type of data and the computational resources available. </a:t>
            </a: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5</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extLst>
      <p:ext uri="{BB962C8B-B14F-4D97-AF65-F5344CB8AC3E}">
        <p14:creationId xmlns:p14="http://schemas.microsoft.com/office/powerpoint/2010/main" val="3663135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lnSpcReduction="10000"/>
          </a:bodyPr>
          <a:lstStyle/>
          <a:p>
            <a:r>
              <a:rPr lang="en-US" baseline="0" dirty="0"/>
              <a:t>Creating a </a:t>
            </a:r>
            <a:r>
              <a:rPr lang="en-US" baseline="0" dirty="0" smtClean="0"/>
              <a:t> hold-out data set (we discussed this in Apriori diagnostics earlier in lesson 2 of this module) </a:t>
            </a:r>
            <a:r>
              <a:rPr lang="en-US" baseline="0" dirty="0"/>
              <a:t>before you fit the model, and using that to estimate prediction error is by far the easiest thing to do</a:t>
            </a:r>
            <a:r>
              <a:rPr lang="en-US" baseline="0" dirty="0" smtClean="0"/>
              <a:t>.</a:t>
            </a:r>
          </a:p>
          <a:p>
            <a:r>
              <a:rPr lang="en-US" baseline="0" dirty="0" smtClean="0"/>
              <a:t>There are two kinds of errors in predictive models One is the training error and the other is the prediction error.  sets is the easiest way to estimate the prediction errors.</a:t>
            </a:r>
          </a:p>
          <a:p>
            <a:r>
              <a:rPr lang="en-US" baseline="0" dirty="0" smtClean="0"/>
              <a:t>N-fold </a:t>
            </a:r>
            <a:r>
              <a:rPr lang="en-US" baseline="0" dirty="0"/>
              <a:t>cross validation – it tells you if your set of variables is </a:t>
            </a:r>
            <a:r>
              <a:rPr lang="en-US" baseline="0" dirty="0" smtClean="0"/>
              <a:t>reasonable. This method is used when </a:t>
            </a:r>
            <a:r>
              <a:rPr lang="en-US" baseline="0" dirty="0"/>
              <a:t>you don't have enough data to create a </a:t>
            </a:r>
            <a:r>
              <a:rPr lang="en-US" baseline="0" dirty="0" smtClean="0"/>
              <a:t> </a:t>
            </a:r>
            <a:r>
              <a:rPr lang="en-US" baseline="0" dirty="0"/>
              <a:t>(test set) </a:t>
            </a:r>
            <a:r>
              <a:rPr lang="en-US" baseline="0" dirty="0" smtClean="0"/>
              <a:t>data. </a:t>
            </a:r>
          </a:p>
          <a:p>
            <a:pPr defTabSz="917875">
              <a:defRPr/>
            </a:pPr>
            <a:r>
              <a:rPr lang="en-US" dirty="0" smtClean="0"/>
              <a:t>Cross Validation is done by Splitting</a:t>
            </a:r>
            <a:r>
              <a:rPr lang="en-US" baseline="0" dirty="0" smtClean="0"/>
              <a:t> the </a:t>
            </a:r>
            <a:r>
              <a:rPr lang="en-US" dirty="0" smtClean="0"/>
              <a:t>dataset into, say, N</a:t>
            </a:r>
            <a:r>
              <a:rPr lang="en-US" baseline="0" dirty="0" smtClean="0"/>
              <a:t> </a:t>
            </a:r>
            <a:r>
              <a:rPr lang="en-US" dirty="0" smtClean="0"/>
              <a:t>non-overlapping subsets (fold) , Fit a model using N-1 folds and predict its performance using the fold that was left out. This can be done for all possible combination of folds (first leave 1st fold out, then 2nd, .. , then Nth and train with the remaining folds). After completing</a:t>
            </a:r>
            <a:r>
              <a:rPr lang="en-US" baseline="0" dirty="0" smtClean="0"/>
              <a:t> the fit on all possible folds</a:t>
            </a:r>
            <a:r>
              <a:rPr lang="en-US" dirty="0" smtClean="0"/>
              <a:t> you estimate the mean performance of all folds (maybe also the variance/standard deviation of the performance).</a:t>
            </a:r>
          </a:p>
          <a:p>
            <a:pPr defTabSz="917875">
              <a:defRPr/>
            </a:pPr>
            <a:r>
              <a:rPr lang="en-US" baseline="0" dirty="0" smtClean="0"/>
              <a:t>R</a:t>
            </a:r>
            <a:r>
              <a:rPr lang="en-US" baseline="30000" dirty="0" smtClean="0"/>
              <a:t>2</a:t>
            </a:r>
            <a:r>
              <a:rPr lang="en-US" baseline="0" dirty="0" smtClean="0"/>
              <a:t>  (goodness of fit metric) is </a:t>
            </a:r>
            <a:r>
              <a:rPr lang="en-US" baseline="0" dirty="0"/>
              <a:t>reported by all standard </a:t>
            </a:r>
            <a:r>
              <a:rPr lang="en-US" baseline="0" dirty="0" smtClean="0"/>
              <a:t>packages. It is the </a:t>
            </a:r>
            <a:r>
              <a:rPr lang="en-US" dirty="0" smtClean="0"/>
              <a:t> fraction of the variance in the output variable that the model can explain.</a:t>
            </a:r>
          </a:p>
          <a:p>
            <a:pPr defTabSz="917875">
              <a:defRPr/>
            </a:pPr>
            <a:r>
              <a:rPr lang="en-US" baseline="0" dirty="0" smtClean="0"/>
              <a:t> The definition of R</a:t>
            </a:r>
            <a:r>
              <a:rPr lang="en-US" baseline="30000" dirty="0" smtClean="0"/>
              <a:t>2</a:t>
            </a:r>
            <a:r>
              <a:rPr lang="en-US" baseline="0" dirty="0" smtClean="0"/>
              <a:t> is  1 – SSerr/SStot  where </a:t>
            </a:r>
          </a:p>
          <a:p>
            <a:pPr defTabSz="917875">
              <a:defRPr/>
            </a:pPr>
            <a:r>
              <a:rPr lang="en-US" baseline="0" dirty="0" smtClean="0"/>
              <a:t> SSerr = Sum[(y-y</a:t>
            </a:r>
            <a:r>
              <a:rPr lang="en-US" baseline="-25000" dirty="0" smtClean="0"/>
              <a:t>pred</a:t>
            </a:r>
            <a:r>
              <a:rPr lang="en-US" baseline="0" dirty="0" smtClean="0"/>
              <a:t>)</a:t>
            </a:r>
            <a:r>
              <a:rPr lang="en-US" baseline="30000" dirty="0" smtClean="0"/>
              <a:t>2</a:t>
            </a:r>
            <a:r>
              <a:rPr lang="en-US" baseline="0" dirty="0" smtClean="0"/>
              <a:t>] and </a:t>
            </a:r>
          </a:p>
          <a:p>
            <a:pPr defTabSz="917875">
              <a:defRPr/>
            </a:pPr>
            <a:r>
              <a:rPr lang="en-US" baseline="0" dirty="0" smtClean="0"/>
              <a:t> SStot = Sum[(y-y</a:t>
            </a:r>
            <a:r>
              <a:rPr lang="en-US" baseline="-25000" dirty="0" smtClean="0"/>
              <a:t>mean</a:t>
            </a:r>
            <a:r>
              <a:rPr lang="en-US" baseline="0" dirty="0" smtClean="0"/>
              <a:t>)</a:t>
            </a:r>
            <a:r>
              <a:rPr lang="en-US" baseline="30000" dirty="0" smtClean="0"/>
              <a:t>2</a:t>
            </a:r>
            <a:r>
              <a:rPr lang="en-US" baseline="0" dirty="0" smtClean="0"/>
              <a:t>]. </a:t>
            </a:r>
          </a:p>
          <a:p>
            <a:pPr defTabSz="917875">
              <a:defRPr/>
            </a:pPr>
            <a:r>
              <a:rPr lang="en-US" baseline="0" dirty="0" smtClean="0"/>
              <a:t>For the output of a correlated model, like regression, this definition will be the square of the correlation. For a good fit we want R</a:t>
            </a:r>
            <a:r>
              <a:rPr lang="en-US" baseline="30000" dirty="0" smtClean="0"/>
              <a:t>2</a:t>
            </a:r>
            <a:r>
              <a:rPr lang="en-US" baseline="0" dirty="0" smtClean="0"/>
              <a:t>  as close to 1 as possible.</a:t>
            </a:r>
            <a:endParaRPr lang="en-US" baseline="0" dirty="0"/>
          </a:p>
          <a:p>
            <a:pPr defTabSz="917875">
              <a:defRPr/>
            </a:pPr>
            <a:r>
              <a:rPr lang="en-US" baseline="0" dirty="0" smtClean="0"/>
              <a:t>Reference for n-fold cross validation is "Ensemble Methods in Data Mining", Seni and Elder. Nice succinct description.</a:t>
            </a:r>
          </a:p>
          <a:p>
            <a:endParaRPr lang="en-US" baseline="0"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50</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Once we determine the fit is good we need to perform the sanity checks. Linear regression is an explanatory model and the coefficients provide the required details.</a:t>
            </a:r>
          </a:p>
          <a:p>
            <a:r>
              <a:rPr lang="en-US" dirty="0" smtClean="0"/>
              <a:t>First check on</a:t>
            </a:r>
            <a:r>
              <a:rPr lang="en-US" baseline="0" dirty="0" smtClean="0"/>
              <a:t> the sign of the coefficients. Do the signs make sense? For example should the income increase with age or years of education? The coefficients should be positive. If not there might be something wrong. It is often an indicator that the variables are correlated to each other. Regression works best if all the drivers are independent. This does not in fact affect the predictive power but the explanatory capability is compromised here.</a:t>
            </a:r>
          </a:p>
          <a:p>
            <a:r>
              <a:rPr lang="en-US" baseline="0" dirty="0" smtClean="0"/>
              <a:t>We also need to check if the magnitude of the coefficients make sense? They sometimes can become excessively large and we prefer them not to be very large. This is also an indication of strongly correlated inputs. In this case consider eliminating some variables or use other regularized regression techniques such as Ridge and Lasso (Out of scope for this course). These techniques impose a penalty function on large coefficients and keep them in a desirable range.</a:t>
            </a:r>
          </a:p>
          <a:p>
            <a:r>
              <a:rPr lang="en-US" baseline="0" dirty="0" smtClean="0"/>
              <a:t>Sometimes you may get infinite magnitude coefficients (R package for OLS will report an error on this)  which could indicate that there is a variable that strongly predicts a certain subset of the output and does not predict well on the rest. For example there is a range of age for which the output income is perfectly predicted. In such conditions plot the output vs. the input and determine the segment at which the prediction goes wrong. Then segment the data before fitting the model.</a:t>
            </a:r>
          </a:p>
          <a:p>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51</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a:t>Even if everything</a:t>
            </a:r>
            <a:r>
              <a:rPr lang="en-US" baseline="0" dirty="0"/>
              <a:t> before </a:t>
            </a:r>
            <a:r>
              <a:rPr lang="en-US" baseline="0" dirty="0" smtClean="0"/>
              <a:t>looks </a:t>
            </a:r>
            <a:r>
              <a:rPr lang="en-US" baseline="0" dirty="0"/>
              <a:t>fairly reasonable, it's still a good idea to plot </a:t>
            </a:r>
            <a:r>
              <a:rPr lang="en-US" baseline="0" dirty="0" smtClean="0"/>
              <a:t>the prediction vs. true outcome. R base package comes with standard graphs but developing plots as the one shown here (generated with ggplot2) is more intuitive for stakeholders to understand. </a:t>
            </a:r>
          </a:p>
          <a:p>
            <a:r>
              <a:rPr lang="en-US" baseline="0" dirty="0" smtClean="0"/>
              <a:t>What you have to look for is that the model does not systematically over predict or under predict in certain ranges. We want the variance to be Consistent (the cloud around the line to be symmetrical). These plots also identify the obvious outliers in the data.</a:t>
            </a:r>
          </a:p>
          <a:p>
            <a:r>
              <a:rPr lang="en-US" baseline="0" dirty="0" smtClean="0"/>
              <a:t>The two graphs show examples of a model in which we over predict for low true values and under predict at higher values. (Graph on the top of the slide).</a:t>
            </a:r>
          </a:p>
          <a:p>
            <a:r>
              <a:rPr lang="en-US" baseline="0" dirty="0" smtClean="0"/>
              <a:t>The graph at the bottom shows an improvement of the model (selecting the correct range, eliminating correlated variables etc). Even in this plot we still do not see a consistent variance but the model fit seems to be better here.</a:t>
            </a:r>
          </a:p>
          <a:p>
            <a:endParaRPr lang="en-US" baseline="0" dirty="0" smtClean="0"/>
          </a:p>
          <a:p>
            <a:endParaRPr lang="en-US" baseline="0" dirty="0" smtClean="0"/>
          </a:p>
          <a:p>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52</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Linear regressions have the explanatory values and we can easily</a:t>
            </a:r>
            <a:r>
              <a:rPr lang="en-US" baseline="0" dirty="0" smtClean="0"/>
              <a:t> determine how the variables affect the outcome. It is robust to redundant variables and correlated variables. The prediction is not impacted but we lose some explanatory value with the fitted model. Linear regression provides the concise representation of the outcome with the coefficients and it is easy to score the data with this model.</a:t>
            </a:r>
          </a:p>
          <a:p>
            <a:pPr marL="0" lvl="1" indent="0" defTabSz="917875">
              <a:buSzTx/>
              <a:buNone/>
              <a:defRPr/>
            </a:pPr>
            <a:r>
              <a:rPr lang="en-US" baseline="0" dirty="0" smtClean="0"/>
              <a:t>Cautions (-) are that Linear regression does not handle the missing values well. It assumes that each variable affects the outcome linearly and additively. So if we have some variables that affect the outcome non-linearly and the relationships are not actually additive the model does not fit well. Variable transformations  and modeling variable interactions can address this to some extent.  </a:t>
            </a:r>
          </a:p>
          <a:p>
            <a:pPr marL="0" lvl="1" indent="0" defTabSz="917875">
              <a:buSzTx/>
              <a:buNone/>
              <a:defRPr/>
            </a:pPr>
            <a:r>
              <a:rPr lang="en-US" baseline="0" dirty="0" smtClean="0"/>
              <a:t>It is recommended</a:t>
            </a:r>
            <a:r>
              <a:rPr lang="en-US" dirty="0" smtClean="0"/>
              <a:t> to take the log of monetary amounts or any variable with a wide dynamic range. It cannot handle variables that affect the outcome in a discontinuous way. We discussed the issue of infinite magnitude coefficients earlier where the prediction is inconsistent in ranges.</a:t>
            </a:r>
            <a:r>
              <a:rPr lang="en-US" baseline="0" dirty="0" smtClean="0"/>
              <a:t> Also when you have discrete drivers with a large number of distinct values the model becomes complex and computationally inefficient.</a:t>
            </a:r>
          </a:p>
          <a:p>
            <a:pPr marL="0" lvl="1" indent="0" defTabSz="917875">
              <a:buSzTx/>
              <a:buNone/>
              <a:defRPr/>
            </a:pPr>
            <a:endParaRPr lang="en-US" baseline="0" dirty="0" smtClean="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lIns="91429" tIns="45715" rIns="91429" bIns="45715"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Record your answers</a:t>
            </a:r>
            <a:r>
              <a:rPr lang="en-US" baseline="0" dirty="0" smtClean="0"/>
              <a:t> here.</a:t>
            </a:r>
            <a:endParaRPr lang="en-US" dirty="0" smtClean="0"/>
          </a:p>
          <a:p>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54</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lesson covered these topics.  Please take a moment to review them.</a:t>
            </a:r>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lIns="91405" tIns="45702" rIns="91405" bIns="45702" numCol="1" anchor="t" anchorCtr="0" compatLnSpc="1">
            <a:prstTxWarp prst="textNoShape">
              <a:avLst/>
            </a:prstTxWarp>
          </a:bodyPr>
          <a:lstStyle/>
          <a:p>
            <a:r>
              <a:rPr lang="en-US" dirty="0" smtClean="0">
                <a:latin typeface="Calibri" pitchFamily="34" charset="0"/>
                <a:cs typeface="Calibri" pitchFamily="34" charset="0"/>
              </a:rPr>
              <a:t>Tasks you will be completing in this lab include:</a:t>
            </a:r>
          </a:p>
          <a:p>
            <a:pPr marL="114300" lvl="0" indent="-114300">
              <a:buFont typeface="Arial" pitchFamily="34" charset="0"/>
              <a:buChar char="•"/>
            </a:pPr>
            <a:r>
              <a:rPr lang="en-US" dirty="0" smtClean="0">
                <a:latin typeface="Calibri" pitchFamily="34" charset="0"/>
                <a:cs typeface="Calibri" pitchFamily="34" charset="0"/>
              </a:rPr>
              <a:t>Use </a:t>
            </a:r>
            <a:r>
              <a:rPr lang="en-US" dirty="0" err="1" smtClean="0">
                <a:latin typeface="Calibri" pitchFamily="34" charset="0"/>
                <a:cs typeface="Calibri" pitchFamily="34" charset="0"/>
              </a:rPr>
              <a:t>RStudio</a:t>
            </a:r>
            <a:r>
              <a:rPr lang="en-US" dirty="0" smtClean="0">
                <a:latin typeface="Calibri" pitchFamily="34" charset="0"/>
                <a:cs typeface="Calibri" pitchFamily="34" charset="0"/>
              </a:rPr>
              <a:t> environment to code OLS model</a:t>
            </a:r>
          </a:p>
          <a:p>
            <a:pPr marL="114300" lvl="0" indent="-114300">
              <a:buFont typeface="Arial" pitchFamily="34" charset="0"/>
              <a:buChar char="•"/>
            </a:pPr>
            <a:r>
              <a:rPr lang="en-US" dirty="0" smtClean="0">
                <a:latin typeface="Calibri" pitchFamily="34" charset="0"/>
                <a:cs typeface="Calibri" pitchFamily="34" charset="0"/>
              </a:rPr>
              <a:t>Review the methodology to validate the model and predict the dependent variable for a set of given independent variables</a:t>
            </a:r>
          </a:p>
          <a:p>
            <a:pPr marL="114300" indent="-114300">
              <a:buFont typeface="Arial" pitchFamily="34" charset="0"/>
              <a:buChar char="•"/>
            </a:pPr>
            <a:r>
              <a:rPr lang="en-US" dirty="0" smtClean="0">
                <a:latin typeface="Calibri" pitchFamily="34" charset="0"/>
                <a:cs typeface="Calibri" pitchFamily="34" charset="0"/>
              </a:rPr>
              <a:t>Use R graphics functions to visualize the results generated with the model</a:t>
            </a:r>
          </a:p>
          <a:p>
            <a:pPr marL="114300" indent="-114300">
              <a:buFont typeface="Arial" pitchFamily="34" charset="0"/>
              <a:buChar char="•"/>
            </a:pPr>
            <a:r>
              <a:rPr lang="en-US" dirty="0" smtClean="0">
                <a:solidFill>
                  <a:schemeClr val="tx1">
                    <a:lumMod val="85000"/>
                    <a:lumOff val="15000"/>
                  </a:schemeClr>
                </a:solidFill>
                <a:latin typeface="Calibri" pitchFamily="34" charset="0"/>
                <a:cs typeface="Calibri" pitchFamily="34" charset="0"/>
              </a:rPr>
              <a:t>Use MADlib in-db analytics functions for the linear regression model</a:t>
            </a:r>
          </a:p>
        </p:txBody>
      </p:sp>
      <p:sp>
        <p:nvSpPr>
          <p:cNvPr id="7" name="Slide Number Placeholder 6"/>
          <p:cNvSpPr>
            <a:spLocks noGrp="1"/>
          </p:cNvSpPr>
          <p:nvPr>
            <p:ph type="sldNum" sz="quarter" idx="11"/>
          </p:nvPr>
        </p:nvSpPr>
        <p:spPr/>
        <p:txBody>
          <a:bodyPr/>
          <a:lstStyle/>
          <a:p>
            <a:pPr>
              <a:defRPr/>
            </a:pPr>
            <a:fld id="{80249327-EC2F-4096-8D35-6B76097739FC}" type="slidenum">
              <a:rPr lang="en-US" smtClean="0"/>
              <a:pPr>
                <a:defRPr/>
              </a:pPr>
              <a:t>56</a:t>
            </a:fld>
            <a:endParaRPr lang="en-US" dirty="0"/>
          </a:p>
        </p:txBody>
      </p:sp>
      <p:sp>
        <p:nvSpPr>
          <p:cNvPr id="8" name="Footer Placeholder 7"/>
          <p:cNvSpPr>
            <a:spLocks noGrp="1"/>
          </p:cNvSpPr>
          <p:nvPr>
            <p:ph type="ftr" sz="quarter" idx="12"/>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57</a:t>
            </a:fld>
            <a:endParaRPr lang="en-US"/>
          </a:p>
        </p:txBody>
      </p:sp>
      <p:sp>
        <p:nvSpPr>
          <p:cNvPr id="6" name="Footer Placeholder 3"/>
          <p:cNvSpPr txBox="1">
            <a:spLocks/>
          </p:cNvSpPr>
          <p:nvPr/>
        </p:nvSpPr>
        <p:spPr>
          <a:xfrm>
            <a:off x="2819400" y="8839200"/>
            <a:ext cx="3657600" cy="304800"/>
          </a:xfrm>
          <a:prstGeom prst="rect">
            <a:avLst/>
          </a:prstGeom>
        </p:spPr>
        <p:txBody>
          <a:bodyPr vert="horz"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etaNormalLF-Roman" pitchFamily="34" charset="0"/>
                <a:ea typeface="+mn-ea"/>
                <a:cs typeface="+mn-cs"/>
              </a:rPr>
              <a:t>Module 4: Analytics Theory/Methods</a:t>
            </a:r>
            <a:endParaRPr kumimoji="0" lang="en-US" sz="900" b="0" i="0" u="none" strike="noStrike" kern="1200" cap="none" spc="0" normalizeH="0" baseline="0" noProof="0" dirty="0">
              <a:ln>
                <a:noFill/>
              </a:ln>
              <a:solidFill>
                <a:schemeClr val="tx1"/>
              </a:solidFill>
              <a:effectLst/>
              <a:uLnTx/>
              <a:uFillTx/>
              <a:latin typeface="MetaNormalLF-Roman" pitchFamily="34" charset="0"/>
              <a:ea typeface="+mn-ea"/>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topics covered in this lesson are listed.</a:t>
            </a:r>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We use logistic regression to estimate the probability that an event</a:t>
            </a:r>
            <a:r>
              <a:rPr lang="en-US" baseline="0" dirty="0" smtClean="0"/>
              <a:t> will occur as a function of other variables. An example is that the probability that a borrower will default as a function of  his credit score , income, loan size, and his current debts.</a:t>
            </a:r>
          </a:p>
          <a:p>
            <a:r>
              <a:rPr lang="en-US" baseline="0" dirty="0" smtClean="0"/>
              <a:t>We will be discussing classifiers in the next lesson. Logistic regression can also be considered a classifier. Recall the discussions on classifiers in lesson 1 of this module(Clustering). Classifiers are methods to assign class labels (default or no_default) based on the highest probability.</a:t>
            </a:r>
          </a:p>
          <a:p>
            <a:r>
              <a:rPr lang="en-US" baseline="0" dirty="0" smtClean="0"/>
              <a:t>In logistic regression input variables can be continuous or discrete. The output is a set of coefficients that indicate the relative impact of each of the input variables.</a:t>
            </a:r>
          </a:p>
          <a:p>
            <a:r>
              <a:rPr lang="en-US" baseline="0" dirty="0" smtClean="0"/>
              <a:t>In a binary classification case (true/false) the output also provides a linear expression for predicting the </a:t>
            </a:r>
            <a:r>
              <a:rPr lang="en-US" b="1" baseline="0" dirty="0" smtClean="0"/>
              <a:t>log odds </a:t>
            </a:r>
            <a:r>
              <a:rPr lang="en-US" baseline="0" dirty="0" smtClean="0"/>
              <a:t>ratio of the outcome as a function of drivers. The log odds ratios can be converted to the probability of an outcome and many packages do this conversion in their outputs automatically.</a:t>
            </a:r>
          </a:p>
          <a:p>
            <a:endParaRPr lang="en-US" baseline="0" dirty="0" smtClean="0"/>
          </a:p>
          <a:p>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59</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fontScale="85000" lnSpcReduction="10000"/>
          </a:bodyPr>
          <a:lstStyle/>
          <a:p>
            <a:r>
              <a:rPr lang="en-US" dirty="0" smtClean="0"/>
              <a:t>This table lists the typical business questions (column </a:t>
            </a:r>
            <a:r>
              <a:rPr lang="en-US" baseline="0" dirty="0" smtClean="0"/>
              <a:t>1)</a:t>
            </a:r>
            <a:r>
              <a:rPr lang="en-US" dirty="0" smtClean="0"/>
              <a:t> addressed by a category of techniques or analytical methods (column 2)</a:t>
            </a:r>
            <a:endParaRPr lang="en-US" dirty="0"/>
          </a:p>
          <a:p>
            <a:r>
              <a:rPr lang="en-US" baseline="0" dirty="0" smtClean="0"/>
              <a:t>Some of the typical business questions for different category of techniques are listed below:  </a:t>
            </a:r>
          </a:p>
          <a:p>
            <a:endParaRPr lang="en-US" baseline="0" dirty="0"/>
          </a:p>
          <a:p>
            <a:pPr defTabSz="457148" eaLnBrk="1" fontAlgn="auto" hangingPunct="1">
              <a:spcBef>
                <a:spcPts val="0"/>
              </a:spcBef>
              <a:spcAft>
                <a:spcPts val="0"/>
              </a:spcAft>
              <a:defRPr/>
            </a:pPr>
            <a:r>
              <a:rPr lang="en-US" b="1" baseline="0" dirty="0" smtClean="0"/>
              <a:t>Clustering</a:t>
            </a:r>
            <a:r>
              <a:rPr lang="en-US" baseline="0" dirty="0" smtClean="0"/>
              <a:t>	   		</a:t>
            </a:r>
            <a:r>
              <a:rPr lang="en-US" dirty="0" smtClean="0"/>
              <a:t>How </a:t>
            </a:r>
            <a:r>
              <a:rPr lang="en-US" dirty="0"/>
              <a:t>do I group these documents by topic? How do I group these images by </a:t>
            </a:r>
            <a:r>
              <a:rPr lang="en-US" dirty="0" smtClean="0"/>
              <a:t>				similarity</a:t>
            </a:r>
            <a:r>
              <a:rPr lang="en-US" dirty="0"/>
              <a:t>? (More </a:t>
            </a:r>
            <a:r>
              <a:rPr lang="en-US" dirty="0" smtClean="0"/>
              <a:t>businesslike </a:t>
            </a:r>
            <a:r>
              <a:rPr lang="en-US" dirty="0"/>
              <a:t>questions)</a:t>
            </a:r>
          </a:p>
          <a:p>
            <a:r>
              <a:rPr lang="en-US" b="1" dirty="0" smtClean="0"/>
              <a:t>Association Rules</a:t>
            </a:r>
            <a:r>
              <a:rPr lang="en-US" dirty="0" smtClean="0"/>
              <a:t>	What </a:t>
            </a:r>
            <a:r>
              <a:rPr lang="en-US" dirty="0"/>
              <a:t>do other people </a:t>
            </a:r>
            <a:r>
              <a:rPr lang="en-US" dirty="0" smtClean="0"/>
              <a:t>like </a:t>
            </a:r>
            <a:r>
              <a:rPr lang="en-US" dirty="0"/>
              <a:t>this person tend to </a:t>
            </a:r>
            <a:r>
              <a:rPr lang="en-US" dirty="0" smtClean="0"/>
              <a:t>like/buy/watch</a:t>
            </a:r>
            <a:r>
              <a:rPr lang="en-US" dirty="0"/>
              <a:t>?</a:t>
            </a:r>
          </a:p>
          <a:p>
            <a:r>
              <a:rPr lang="en-US" b="1" dirty="0" smtClean="0"/>
              <a:t>Regression	</a:t>
            </a:r>
            <a:r>
              <a:rPr lang="en-US" dirty="0" smtClean="0"/>
              <a:t>	I </a:t>
            </a:r>
            <a:r>
              <a:rPr lang="en-US" dirty="0"/>
              <a:t>want to predict the lifetime </a:t>
            </a:r>
            <a:r>
              <a:rPr lang="en-US" dirty="0" smtClean="0"/>
              <a:t>value</a:t>
            </a:r>
            <a:r>
              <a:rPr lang="en-US" baseline="0" dirty="0" smtClean="0"/>
              <a:t> </a:t>
            </a:r>
            <a:r>
              <a:rPr lang="en-US" dirty="0" smtClean="0"/>
              <a:t>of </a:t>
            </a:r>
            <a:r>
              <a:rPr lang="en-US" dirty="0"/>
              <a:t>this customer. I want to predict the </a:t>
            </a:r>
            <a:r>
              <a:rPr lang="en-US" dirty="0" smtClean="0"/>
              <a:t>		probability </a:t>
            </a:r>
            <a:r>
              <a:rPr lang="en-US" dirty="0"/>
              <a:t>that this loan will default.</a:t>
            </a:r>
          </a:p>
          <a:p>
            <a:pPr defTabSz="457148" eaLnBrk="1" fontAlgn="auto" hangingPunct="1">
              <a:spcBef>
                <a:spcPts val="0"/>
              </a:spcBef>
              <a:spcAft>
                <a:spcPts val="0"/>
              </a:spcAft>
              <a:defRPr/>
            </a:pPr>
            <a:r>
              <a:rPr lang="en-US" b="1" dirty="0" smtClean="0"/>
              <a:t>Classification</a:t>
            </a:r>
            <a:r>
              <a:rPr lang="en-US" dirty="0" smtClean="0"/>
              <a:t>			Where </a:t>
            </a:r>
            <a:r>
              <a:rPr lang="en-US" dirty="0"/>
              <a:t>in the catalog should I place this product? Is this email spam</a:t>
            </a:r>
            <a:r>
              <a:rPr lang="en-US" dirty="0" smtClean="0"/>
              <a:t>?</a:t>
            </a:r>
          </a:p>
          <a:p>
            <a:pPr defTabSz="457148" eaLnBrk="1" fontAlgn="auto" hangingPunct="1">
              <a:spcBef>
                <a:spcPts val="0"/>
              </a:spcBef>
              <a:spcAft>
                <a:spcPts val="0"/>
              </a:spcAft>
              <a:defRPr/>
            </a:pPr>
            <a:r>
              <a:rPr lang="en-US" b="1" dirty="0" smtClean="0"/>
              <a:t>Time Series</a:t>
            </a:r>
            <a:r>
              <a:rPr lang="en-US" b="1" baseline="0" dirty="0" smtClean="0"/>
              <a:t> Analysis</a:t>
            </a:r>
            <a:r>
              <a:rPr lang="en-US" baseline="0" dirty="0" smtClean="0"/>
              <a:t>		</a:t>
            </a:r>
            <a:r>
              <a:rPr lang="en-US" dirty="0" smtClean="0"/>
              <a:t>What is the likely future price of this stock?</a:t>
            </a:r>
            <a:r>
              <a:rPr lang="en-US" baseline="0" dirty="0" smtClean="0"/>
              <a:t>  What will my sales volume be 				next month?</a:t>
            </a:r>
          </a:p>
          <a:p>
            <a:r>
              <a:rPr lang="en-US" b="1" dirty="0" smtClean="0"/>
              <a:t>Text Analysis</a:t>
            </a:r>
            <a:r>
              <a:rPr lang="en-US" b="1" baseline="0" dirty="0" smtClean="0"/>
              <a:t>		</a:t>
            </a:r>
            <a:r>
              <a:rPr lang="en-US" dirty="0" smtClean="0"/>
              <a:t>Is </a:t>
            </a:r>
            <a:r>
              <a:rPr lang="en-US" dirty="0"/>
              <a:t>this a positive product review or a negative one?</a:t>
            </a:r>
          </a:p>
          <a:p>
            <a:endParaRPr lang="en-US" dirty="0" smtClean="0"/>
          </a:p>
          <a:p>
            <a:r>
              <a:rPr lang="en-US" dirty="0" smtClean="0"/>
              <a:t>As</a:t>
            </a:r>
            <a:r>
              <a:rPr lang="en-US" baseline="0" dirty="0" smtClean="0"/>
              <a:t> it can be observed that these category of techniques overlap with each other with the type of problem they can be used to solve.</a:t>
            </a:r>
            <a:endParaRPr lang="en-US" baseline="0" dirty="0"/>
          </a:p>
          <a:p>
            <a:r>
              <a:rPr lang="en-US" dirty="0" smtClean="0"/>
              <a:t>Questions</a:t>
            </a:r>
            <a:r>
              <a:rPr lang="en-US" baseline="0" dirty="0" smtClean="0"/>
              <a:t> such as </a:t>
            </a:r>
            <a:r>
              <a:rPr lang="en-US" dirty="0" smtClean="0"/>
              <a:t> </a:t>
            </a:r>
            <a:r>
              <a:rPr lang="en-US" dirty="0"/>
              <a:t>"How do I group these documents?"</a:t>
            </a:r>
            <a:r>
              <a:rPr lang="en-US" baseline="0" dirty="0"/>
              <a:t> and "Is this email </a:t>
            </a:r>
            <a:r>
              <a:rPr lang="en-US" baseline="0" dirty="0" smtClean="0"/>
              <a:t>spam?" , “Is </a:t>
            </a:r>
            <a:r>
              <a:rPr lang="en-US" baseline="0" dirty="0"/>
              <a:t>this a positive product review" </a:t>
            </a:r>
            <a:r>
              <a:rPr lang="en-US" baseline="0" dirty="0" smtClean="0"/>
              <a:t>can all be answered with a “classification”.  But these questions can also be considered as a Text analysis problem which  we cover in this module. Text analysis is defined as term </a:t>
            </a:r>
            <a:r>
              <a:rPr lang="en-US" baseline="0" dirty="0"/>
              <a:t>for the specific process of representing, manipulating, and predicting or learning over text. The </a:t>
            </a:r>
            <a:r>
              <a:rPr lang="en-US" baseline="0" dirty="0" smtClean="0"/>
              <a:t>tasks </a:t>
            </a:r>
            <a:r>
              <a:rPr lang="en-US" baseline="0" dirty="0"/>
              <a:t>themselves can often be classified as </a:t>
            </a:r>
            <a:r>
              <a:rPr lang="en-US" baseline="0" dirty="0" smtClean="0"/>
              <a:t>clustering, or classification.</a:t>
            </a:r>
            <a:endParaRPr lang="en-US" baseline="0" dirty="0"/>
          </a:p>
          <a:p>
            <a:r>
              <a:rPr lang="en-US" baseline="0" dirty="0" smtClean="0"/>
              <a:t>Similarly more than one method can be used to solve the same problem. For example Time Series Analysis can be used to predict </a:t>
            </a:r>
            <a:r>
              <a:rPr lang="en-US" baseline="0" dirty="0"/>
              <a:t>prices over time</a:t>
            </a:r>
            <a:r>
              <a:rPr lang="en-US" baseline="0" dirty="0" smtClean="0"/>
              <a:t>. Time series </a:t>
            </a:r>
            <a:r>
              <a:rPr lang="en-US" baseline="0" dirty="0"/>
              <a:t>is used in cases where the past is observable to the participants, </a:t>
            </a:r>
            <a:r>
              <a:rPr lang="en-US" baseline="0" dirty="0" smtClean="0"/>
              <a:t>which is </a:t>
            </a:r>
            <a:r>
              <a:rPr lang="en-US" baseline="0" dirty="0"/>
              <a:t>often true of </a:t>
            </a:r>
            <a:r>
              <a:rPr lang="en-US" baseline="0" dirty="0" smtClean="0"/>
              <a:t>stock, </a:t>
            </a:r>
            <a:r>
              <a:rPr lang="en-US" baseline="0" dirty="0"/>
              <a:t>and real estate. Sometimes we can use regression </a:t>
            </a:r>
            <a:r>
              <a:rPr lang="en-US" baseline="0" dirty="0" smtClean="0"/>
              <a:t>methods as well. However, regression is most effective when assigning </a:t>
            </a:r>
            <a:r>
              <a:rPr lang="en-US" baseline="0" dirty="0"/>
              <a:t>effects to complicated patterns of </a:t>
            </a:r>
            <a:r>
              <a:rPr lang="en-US" baseline="0" dirty="0" smtClean="0"/>
              <a:t>treatment. </a:t>
            </a:r>
          </a:p>
          <a:p>
            <a:r>
              <a:rPr lang="en-US" baseline="0" dirty="0" smtClean="0"/>
              <a:t>Column 3 in the table above lists the specific analytical methods that are detailed in the subsequent lessons in this module.</a:t>
            </a:r>
          </a:p>
          <a:p>
            <a:endParaRPr lang="en-US" baseline="0" dirty="0" smtClean="0"/>
          </a:p>
          <a:p>
            <a:endParaRPr lang="en-US" baseline="0" dirty="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sz="1100" dirty="0" smtClean="0"/>
              <a:t>Logistic regression is the preferred method for many binary classification problems</a:t>
            </a:r>
          </a:p>
          <a:p>
            <a:r>
              <a:rPr lang="en-US" sz="1100" baseline="0" dirty="0" smtClean="0"/>
              <a:t> Two examples of a binary classification problem are shown in the slide above. Other examples </a:t>
            </a:r>
            <a:r>
              <a:rPr lang="en-US" sz="1100" dirty="0" smtClean="0"/>
              <a:t>:</a:t>
            </a:r>
          </a:p>
          <a:p>
            <a:pPr lvl="1">
              <a:buFont typeface="Arial" pitchFamily="34" charset="0"/>
              <a:buChar char="•"/>
            </a:pPr>
            <a:r>
              <a:rPr lang="en-US" sz="1100" dirty="0" smtClean="0"/>
              <a:t>true/false </a:t>
            </a:r>
          </a:p>
          <a:p>
            <a:pPr lvl="1">
              <a:buFont typeface="Arial" pitchFamily="34" charset="0"/>
              <a:buChar char="•"/>
            </a:pPr>
            <a:r>
              <a:rPr lang="en-US" sz="1100" dirty="0" smtClean="0"/>
              <a:t>approve/deny</a:t>
            </a:r>
          </a:p>
          <a:p>
            <a:pPr lvl="1">
              <a:buFont typeface="Arial" pitchFamily="34" charset="0"/>
              <a:buChar char="•"/>
            </a:pPr>
            <a:r>
              <a:rPr lang="en-US" sz="1100" dirty="0" smtClean="0"/>
              <a:t>respond to medical treatment/no response</a:t>
            </a:r>
          </a:p>
          <a:p>
            <a:pPr lvl="1">
              <a:buFont typeface="Arial" pitchFamily="34" charset="0"/>
              <a:buChar char="•"/>
            </a:pPr>
            <a:r>
              <a:rPr lang="en-US" sz="1100" dirty="0" smtClean="0"/>
              <a:t>will purchase from a website/no purchase </a:t>
            </a:r>
          </a:p>
          <a:p>
            <a:pPr lvl="1">
              <a:buFont typeface="Arial" pitchFamily="34" charset="0"/>
              <a:buChar char="•"/>
            </a:pPr>
            <a:r>
              <a:rPr lang="en-US" sz="1100" dirty="0" smtClean="0"/>
              <a:t>likelihood Spain will win the next World Cup</a:t>
            </a:r>
          </a:p>
          <a:p>
            <a:pPr marL="0" lvl="2" indent="0" defTabSz="917875">
              <a:buNone/>
              <a:defRPr/>
            </a:pPr>
            <a:r>
              <a:rPr lang="en-US" sz="1100" dirty="0" smtClean="0"/>
              <a:t>The third example on the slide “ The probability that a politician will vote yes/vote no/not show up to vote on a given bill” is a multiclass problem. We will only discuss binary problems (such as loan default) for simplicity in this lesson.</a:t>
            </a:r>
          </a:p>
          <a:p>
            <a:r>
              <a:rPr lang="en-US" sz="1100" dirty="0" smtClean="0"/>
              <a:t>Logistic regression is especially useful if you are interested in the probability of an event, not just predicting the class labels. In a</a:t>
            </a:r>
            <a:r>
              <a:rPr lang="en-US" sz="1100" baseline="0" dirty="0" smtClean="0"/>
              <a:t> binary class problem Logistic regression must be tried first to fit a model. And only if it does not work models such as GAMS (generalized additive methods), Support Vector Machines and Ensemble Methods are tried (these models are out of scope for this course).</a:t>
            </a: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60</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The slide shows an example “Probability of Default”</a:t>
            </a:r>
          </a:p>
          <a:p>
            <a:r>
              <a:rPr lang="en-US" dirty="0" smtClean="0"/>
              <a:t>Default (output for this model) is</a:t>
            </a:r>
            <a:r>
              <a:rPr lang="en-US" baseline="0" dirty="0" smtClean="0"/>
              <a:t> defined as a function of credit score, income, loan amount and existing debt.</a:t>
            </a:r>
          </a:p>
          <a:p>
            <a:r>
              <a:rPr lang="en-US" baseline="0" dirty="0" smtClean="0"/>
              <a:t>The training data represents the default as either 0 or 1 where default = 1 if the loan is defaulted.</a:t>
            </a:r>
          </a:p>
          <a:p>
            <a:r>
              <a:rPr lang="en-US" baseline="0" dirty="0" smtClean="0"/>
              <a:t>Fitting  and scoring the logistic regression model will return the probability that a loan with a given value for each of the input variables will default.</a:t>
            </a:r>
          </a:p>
          <a:p>
            <a:r>
              <a:rPr lang="en-US" baseline="0" dirty="0" smtClean="0"/>
              <a:t>If only Yes/No type answer is desired a threshold must be set for the value of probability  to return the class label. The standard threshold is 0.5.</a:t>
            </a:r>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61</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baseline="0" dirty="0" smtClean="0"/>
              <a:t>This is an example of how one might  visualize the model. </a:t>
            </a:r>
            <a:r>
              <a:rPr lang="en-US" dirty="0" smtClean="0"/>
              <a:t>Logistic regression returns a score that estimates the probability that a borrower will default. </a:t>
            </a:r>
            <a:r>
              <a:rPr lang="en-US" baseline="0" dirty="0" smtClean="0"/>
              <a:t>The graph compares the distribution of defaulters and non defaulters as a function of model’s predicted probability </a:t>
            </a:r>
            <a:r>
              <a:rPr lang="en-US" dirty="0" smtClean="0"/>
              <a:t>for borrowers scoring higher than 0.1 and less than 0.98</a:t>
            </a:r>
            <a:endParaRPr lang="en-US" baseline="0" dirty="0" smtClean="0"/>
          </a:p>
          <a:p>
            <a:r>
              <a:rPr lang="en-US" baseline="0" dirty="0" smtClean="0"/>
              <a:t>The </a:t>
            </a:r>
            <a:r>
              <a:rPr lang="en-US" baseline="0" dirty="0"/>
              <a:t>graph is overlaid – </a:t>
            </a:r>
            <a:r>
              <a:rPr lang="en-US" baseline="0" dirty="0" smtClean="0"/>
              <a:t>think </a:t>
            </a:r>
            <a:r>
              <a:rPr lang="en-US" baseline="0" dirty="0"/>
              <a:t>of the blue </a:t>
            </a:r>
            <a:r>
              <a:rPr lang="en-US" baseline="0" dirty="0" smtClean="0"/>
              <a:t>graph (defaulters) </a:t>
            </a:r>
            <a:r>
              <a:rPr lang="en-US" baseline="0" dirty="0"/>
              <a:t>as being transparent and "in front of" the red </a:t>
            </a:r>
            <a:r>
              <a:rPr lang="en-US" baseline="0" dirty="0" smtClean="0"/>
              <a:t>graph (non defaulters). </a:t>
            </a:r>
          </a:p>
          <a:p>
            <a:r>
              <a:rPr lang="en-US" baseline="0" dirty="0" smtClean="0"/>
              <a:t>The takeaway </a:t>
            </a:r>
            <a:r>
              <a:rPr lang="en-US" baseline="0" dirty="0"/>
              <a:t>from the graph is that the higher a borrower scores, the more </a:t>
            </a:r>
            <a:r>
              <a:rPr lang="en-US" baseline="0" dirty="0" smtClean="0"/>
              <a:t>likely </a:t>
            </a:r>
            <a:r>
              <a:rPr lang="en-US" baseline="0" dirty="0"/>
              <a:t>empirically that he will default.</a:t>
            </a:r>
          </a:p>
          <a:p>
            <a:r>
              <a:rPr lang="en-US" baseline="0" dirty="0" smtClean="0"/>
              <a:t>The </a:t>
            </a:r>
            <a:r>
              <a:rPr lang="en-US" baseline="0" dirty="0"/>
              <a:t>graph only </a:t>
            </a:r>
            <a:r>
              <a:rPr lang="en-US" baseline="0" dirty="0" smtClean="0"/>
              <a:t>considers </a:t>
            </a:r>
            <a:r>
              <a:rPr lang="en-US" baseline="0" dirty="0"/>
              <a:t>borrowers who score &gt; 0.1 and &lt; 0.98  because this graph had large </a:t>
            </a:r>
            <a:r>
              <a:rPr lang="en-US" baseline="0" dirty="0" smtClean="0"/>
              <a:t>spikes </a:t>
            </a:r>
            <a:r>
              <a:rPr lang="en-US" baseline="0" dirty="0"/>
              <a:t>near 0 and 1, so the graph becomes hard to read. </a:t>
            </a:r>
            <a:r>
              <a:rPr lang="en-US" baseline="0" dirty="0" smtClean="0"/>
              <a:t>We </a:t>
            </a:r>
            <a:r>
              <a:rPr lang="en-US" baseline="0" dirty="0"/>
              <a:t>can see, however, that a fraction of low scoring borrowers do actually </a:t>
            </a:r>
            <a:r>
              <a:rPr lang="en-US" baseline="0" dirty="0" smtClean="0"/>
              <a:t>default. (the overlap)</a:t>
            </a:r>
            <a:endParaRPr lang="en-US" baseline="0" dirty="0"/>
          </a:p>
          <a:p>
            <a:endParaRPr lang="en-US" dirty="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62</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The quantity on LHS (Left Hand Side) is the log odds ratio.  We first compute the </a:t>
            </a:r>
            <a:r>
              <a:rPr lang="en-US" baseline="0" dirty="0" smtClean="0"/>
              <a:t> ratio of probability of y equal to 1 vs. the probability of y not equal to 1 and take a log of this ratio.  In logistic regression the log odds ratio is equal to linear additive combination of the drivers.</a:t>
            </a:r>
          </a:p>
          <a:p>
            <a:pPr defTabSz="917875">
              <a:defRPr/>
            </a:pPr>
            <a:r>
              <a:rPr lang="en-US" dirty="0" smtClean="0"/>
              <a:t>LHS is called logit(P(y=1)) and hence this method came to be known as logistic regression. The inverse of the logit  is the sigmoid function. The output of the sigmoid is the actual probabilities.  Standard packages give the inverse as a standard output.</a:t>
            </a:r>
          </a:p>
          <a:p>
            <a:pPr defTabSz="917875">
              <a:defRPr/>
            </a:pPr>
            <a:r>
              <a:rPr lang="en-US" dirty="0" smtClean="0"/>
              <a:t>Categorical values are expanded exactly</a:t>
            </a:r>
            <a:r>
              <a:rPr lang="en-US" baseline="0" dirty="0" smtClean="0"/>
              <a:t> the way we did in the linear regression. Computing the coefficients is also done as least square method but implemented as iteratively re-weighted least squares converging to the true probabilities with every iteration.</a:t>
            </a:r>
          </a:p>
          <a:p>
            <a:pPr defTabSz="917875">
              <a:defRPr/>
            </a:pPr>
            <a:r>
              <a:rPr lang="en-US" baseline="0" dirty="0" smtClean="0"/>
              <a:t>Logistic regression has exactly the same problems that a OLS method has and the computational complexity increases with more input variables and with categorical values with multiple levels.</a:t>
            </a:r>
          </a:p>
          <a:p>
            <a:pPr defTabSz="917875">
              <a:defRPr/>
            </a:pPr>
            <a:endParaRPr lang="en-US" baseline="0" dirty="0" smtClean="0"/>
          </a:p>
          <a:p>
            <a:pPr defTabSz="917875">
              <a:defRPr/>
            </a:pPr>
            <a:endParaRPr lang="en-US"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63</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If we invert the logit expression shown in the slide, we come up with the logit as a product of the exponents</a:t>
            </a:r>
            <a:r>
              <a:rPr lang="en-US" baseline="0" dirty="0" smtClean="0"/>
              <a:t> of the coefficients times the drivers.</a:t>
            </a:r>
          </a:p>
          <a:p>
            <a:pPr defTabSz="917875">
              <a:defRPr/>
            </a:pPr>
            <a:r>
              <a:rPr lang="en-US" b="0" dirty="0" smtClean="0"/>
              <a:t>The exponent</a:t>
            </a:r>
            <a:r>
              <a:rPr lang="en-US" b="0" baseline="0" dirty="0" smtClean="0"/>
              <a:t> of the </a:t>
            </a:r>
            <a:r>
              <a:rPr lang="en-US" b="0" dirty="0" smtClean="0"/>
              <a:t>first coefficient, b</a:t>
            </a:r>
            <a:r>
              <a:rPr lang="en-US" b="0" baseline="-25000" dirty="0" smtClean="0"/>
              <a:t>0</a:t>
            </a:r>
            <a:r>
              <a:rPr lang="en-US" b="0" dirty="0" smtClean="0"/>
              <a:t>, represents</a:t>
            </a:r>
            <a:r>
              <a:rPr lang="en-US" b="0" baseline="0" dirty="0" smtClean="0"/>
              <a:t> the odds-ratio of the outcome in the "reference situation" – the situation that is represented by all the continuous variables set to zero, and the categorical variables at their reference</a:t>
            </a:r>
          </a:p>
          <a:p>
            <a:pPr defTabSz="917875">
              <a:defRPr/>
            </a:pPr>
            <a:r>
              <a:rPr lang="en-US" baseline="0" dirty="0" smtClean="0"/>
              <a:t>That means the exponent of the coefficients </a:t>
            </a:r>
            <a:r>
              <a:rPr lang="en-US" dirty="0" smtClean="0"/>
              <a:t>exp(</a:t>
            </a:r>
            <a:r>
              <a:rPr lang="en-US" i="1" dirty="0" smtClean="0"/>
              <a:t>b</a:t>
            </a:r>
            <a:r>
              <a:rPr lang="en-US" i="1" baseline="-25000" dirty="0" smtClean="0"/>
              <a:t>j</a:t>
            </a:r>
            <a:r>
              <a:rPr lang="en-US" dirty="0" smtClean="0"/>
              <a:t>) tells us how the odds-ratio of y=1 changes for every unit change in </a:t>
            </a:r>
            <a:r>
              <a:rPr lang="en-US" i="1" dirty="0" smtClean="0"/>
              <a:t>x</a:t>
            </a:r>
            <a:r>
              <a:rPr lang="en-US" i="1" baseline="-25000" dirty="0" smtClean="0"/>
              <a:t>j</a:t>
            </a:r>
          </a:p>
          <a:p>
            <a:r>
              <a:rPr lang="en-US" dirty="0" smtClean="0"/>
              <a:t>Suppose we have </a:t>
            </a:r>
            <a:r>
              <a:rPr lang="en-US" i="1" dirty="0" smtClean="0"/>
              <a:t>b</a:t>
            </a:r>
            <a:r>
              <a:rPr lang="en-US" i="1" baseline="-25000" dirty="0" smtClean="0"/>
              <a:t>creditScore</a:t>
            </a:r>
            <a:r>
              <a:rPr lang="en-US" dirty="0" smtClean="0"/>
              <a:t> = -3 implies exp(-69) = 0.5 = 1/2</a:t>
            </a:r>
          </a:p>
          <a:p>
            <a:r>
              <a:rPr lang="en-US" dirty="0" smtClean="0"/>
              <a:t>This means for the same income, loan amount, existing debt, the odds ratio of default is cut in  half</a:t>
            </a:r>
            <a:r>
              <a:rPr lang="en-US" baseline="0" dirty="0" smtClean="0"/>
              <a:t> </a:t>
            </a:r>
            <a:r>
              <a:rPr lang="en-US" dirty="0" smtClean="0"/>
              <a:t>for every point of increase of credit  score. The negative number on the coefficient</a:t>
            </a:r>
            <a:r>
              <a:rPr lang="en-US" baseline="0" dirty="0" smtClean="0"/>
              <a:t> </a:t>
            </a:r>
            <a:r>
              <a:rPr lang="en-US" dirty="0" smtClean="0"/>
              <a:t>indicates that there is a negative relation between the credit score and the probability of default. Higher credit score implies lower probability of default.</a:t>
            </a:r>
          </a:p>
          <a:p>
            <a:r>
              <a:rPr lang="en-US" dirty="0" smtClean="0"/>
              <a:t>Significance of the credit score is returned in the same way as in linear regression. So you should look for very low “p” values.</a:t>
            </a:r>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64</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a:t>"Logistic</a:t>
            </a:r>
            <a:r>
              <a:rPr lang="en-US" baseline="0" dirty="0"/>
              <a:t> regression preserves </a:t>
            </a:r>
            <a:r>
              <a:rPr lang="en-US" baseline="0" dirty="0" smtClean="0"/>
              <a:t>summary statistics of the training data" </a:t>
            </a:r>
            <a:r>
              <a:rPr lang="en-US" baseline="0" dirty="0"/>
              <a:t>– in other words, logistic regression is a very good way of </a:t>
            </a:r>
            <a:r>
              <a:rPr lang="en-US" baseline="0" dirty="0" smtClean="0"/>
              <a:t>concisely </a:t>
            </a:r>
            <a:r>
              <a:rPr lang="en-US" baseline="0" dirty="0"/>
              <a:t>describing the </a:t>
            </a:r>
            <a:r>
              <a:rPr lang="en-US" baseline="0" dirty="0" smtClean="0"/>
              <a:t>probability </a:t>
            </a:r>
            <a:r>
              <a:rPr lang="en-US" baseline="0" dirty="0"/>
              <a:t>of all the different possible combination of features in the training data</a:t>
            </a:r>
            <a:r>
              <a:rPr lang="en-US" baseline="0" dirty="0" smtClean="0"/>
              <a:t>. </a:t>
            </a:r>
          </a:p>
          <a:p>
            <a:r>
              <a:rPr lang="en-US" baseline="0" dirty="0" smtClean="0"/>
              <a:t>Two examples of this feature are shown in the slide. If you sum up everybody’s score after putting them through the model the total computed will be equal to the sum of all the training set scores.</a:t>
            </a:r>
          </a:p>
          <a:p>
            <a:r>
              <a:rPr lang="en-US" baseline="0" dirty="0" smtClean="0"/>
              <a:t>What this means is that it is almost like a continuous look up probability table. Assume that we have all categorical variables and you have the table of probability of every possible combination of variables, Logistic regression is a concise version of the table. This is what can be defined as a “well calibrated” model. </a:t>
            </a:r>
          </a:p>
          <a:p>
            <a:endParaRPr lang="en-US" baseline="0" dirty="0" smtClean="0"/>
          </a:p>
          <a:p>
            <a:r>
              <a:rPr lang="en-US" baseline="0" dirty="0" smtClean="0"/>
              <a:t>Reference: http://www.win-vector.com/blog/2011/09/the-simpler-derivation-of-logistic-regression/</a:t>
            </a:r>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65</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baseline="0" dirty="0"/>
              <a:t>This is all very similar to linear </a:t>
            </a:r>
            <a:r>
              <a:rPr lang="en-US" baseline="0" dirty="0" smtClean="0"/>
              <a:t>regression. We use the  hold-out data method, and N-fold cross validation on the fitted model. This is exactly what we did with linear regression to determine if the model predicts well. </a:t>
            </a:r>
            <a:endParaRPr lang="en-US" baseline="0" dirty="0"/>
          </a:p>
          <a:p>
            <a:pPr defTabSz="917875">
              <a:defRPr/>
            </a:pPr>
            <a:r>
              <a:rPr lang="en-US" baseline="0" dirty="0" smtClean="0"/>
              <a:t>The model should explain more than just this simple guess. Pseudo R</a:t>
            </a:r>
            <a:r>
              <a:rPr lang="en-US" baseline="30000" dirty="0" smtClean="0"/>
              <a:t>2  </a:t>
            </a:r>
            <a:r>
              <a:rPr lang="en-US" baseline="0" dirty="0" smtClean="0"/>
              <a:t>is</a:t>
            </a:r>
            <a:r>
              <a:rPr lang="en-US" baseline="30000" dirty="0" smtClean="0"/>
              <a:t> </a:t>
            </a:r>
            <a:r>
              <a:rPr lang="en-US" baseline="0" dirty="0" smtClean="0"/>
              <a:t> the term we use in Logistic regression which we use the same way we use R</a:t>
            </a:r>
            <a:r>
              <a:rPr lang="en-US" baseline="30000" dirty="0" smtClean="0"/>
              <a:t>2  </a:t>
            </a:r>
            <a:r>
              <a:rPr lang="en-US" baseline="0" dirty="0" smtClean="0"/>
              <a:t>in</a:t>
            </a:r>
            <a:r>
              <a:rPr lang="en-US" baseline="30000" dirty="0" smtClean="0"/>
              <a:t>  </a:t>
            </a:r>
            <a:r>
              <a:rPr lang="en-US" baseline="0" dirty="0" smtClean="0"/>
              <a:t>linear regression.  It is basically “the fraction” of the variance . </a:t>
            </a:r>
          </a:p>
          <a:p>
            <a:pPr defTabSz="917875">
              <a:defRPr/>
            </a:pPr>
            <a:r>
              <a:rPr lang="en-US" baseline="0" dirty="0" smtClean="0"/>
              <a:t>Deviance</a:t>
            </a:r>
            <a:r>
              <a:rPr lang="en-US" baseline="0" dirty="0"/>
              <a:t>, for the purposes of this discussion, is analogous to "variance" in linear regression. </a:t>
            </a:r>
            <a:endParaRPr lang="en-US" baseline="0" dirty="0" smtClean="0"/>
          </a:p>
          <a:p>
            <a:r>
              <a:rPr lang="en-US" baseline="0" dirty="0" smtClean="0"/>
              <a:t>The  null deviance </a:t>
            </a:r>
            <a:r>
              <a:rPr lang="en-US" baseline="0" dirty="0"/>
              <a:t>is the deviance (or "error') that you would </a:t>
            </a:r>
            <a:r>
              <a:rPr lang="en-US" baseline="0" dirty="0" smtClean="0"/>
              <a:t>make </a:t>
            </a:r>
            <a:r>
              <a:rPr lang="en-US" baseline="0" dirty="0"/>
              <a:t>if you </a:t>
            </a:r>
            <a:r>
              <a:rPr lang="en-US" baseline="0" dirty="0" smtClean="0"/>
              <a:t>always </a:t>
            </a:r>
            <a:r>
              <a:rPr lang="en-US" baseline="0" dirty="0"/>
              <a:t>assumed that the probability of true were simply the global probability</a:t>
            </a:r>
            <a:r>
              <a:rPr lang="en-US" baseline="0" dirty="0" smtClean="0"/>
              <a:t>. </a:t>
            </a:r>
          </a:p>
          <a:p>
            <a:r>
              <a:rPr lang="en-US" dirty="0" smtClean="0"/>
              <a:t>1 – (deviance/null deviance) is the “fraction” that defines </a:t>
            </a:r>
            <a:r>
              <a:rPr lang="en-US" baseline="0" dirty="0" smtClean="0"/>
              <a:t>Pseudo R</a:t>
            </a:r>
            <a:r>
              <a:rPr lang="en-US" baseline="30000" dirty="0" smtClean="0"/>
              <a:t>2  </a:t>
            </a:r>
            <a:r>
              <a:rPr lang="en-US" baseline="0" dirty="0" smtClean="0"/>
              <a:t>which is a measure of how well the model explains the data.</a:t>
            </a:r>
          </a:p>
          <a:p>
            <a:endParaRPr lang="en-US" baseline="0" dirty="0" smtClean="0"/>
          </a:p>
          <a:p>
            <a:endParaRPr lang="en-US" baseline="0" dirty="0"/>
          </a:p>
          <a:p>
            <a:endParaRPr lang="en-US" baseline="0"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66</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The sanity checks are exactly the same as what we discussed in linear</a:t>
            </a:r>
            <a:r>
              <a:rPr lang="en-US" baseline="0" dirty="0" smtClean="0"/>
              <a:t> regression.</a:t>
            </a:r>
          </a:p>
          <a:p>
            <a:r>
              <a:rPr lang="en-US" dirty="0" smtClean="0"/>
              <a:t>Once we determine the fit is good we need to perform the sanity checks. Logistic regression is an explanatory model and the coefficients provide the required details.</a:t>
            </a:r>
          </a:p>
          <a:p>
            <a:r>
              <a:rPr lang="en-US" dirty="0" smtClean="0"/>
              <a:t>First check </a:t>
            </a:r>
            <a:r>
              <a:rPr lang="en-US" baseline="0" dirty="0" smtClean="0"/>
              <a:t>the sign of the coefficients. Do the signs make sense. For example, should the income increase with age or years of education? The coefficients should be positive. If not there might be something wrong. It is often an indicator that the variables are correlated to each other. Regression works best if all the drivers are independent. This does not in fact affect the predictive power but the explanatory capability is compromised here.</a:t>
            </a:r>
          </a:p>
          <a:p>
            <a:r>
              <a:rPr lang="en-US" baseline="0" dirty="0" smtClean="0"/>
              <a:t>We also need to check if the magnitude of the coefficients make sense? They sometimes can become excessively large and we prefer them not to be very large. This is also an indication of strongly correlated inputs. In this case consider eliminating some variables. </a:t>
            </a:r>
            <a:r>
              <a:rPr lang="en-US" b="1" baseline="0" dirty="0" smtClean="0"/>
              <a:t>Note that unlike linear regression, where we have regularized regression techniques, there are not any standard methods with logistic regression. If there is a requirement one should implement one’s own method. </a:t>
            </a:r>
          </a:p>
          <a:p>
            <a:r>
              <a:rPr lang="en-US" baseline="0" dirty="0" smtClean="0"/>
              <a:t>Sometimes you may get infinite magnitude coefficients which could indicate that there is a variable that strongly predicts a certain subset of the output and does not predict well on the rest. For example there is a range of age for which the output income is perfectly predicted. In such conditions plot the output vs. the input and determine the segment at which the prediction  goes wrong. We should then segment the data before fitting the model. Decision Trees can be used </a:t>
            </a:r>
            <a:r>
              <a:rPr lang="en-US" dirty="0" smtClean="0"/>
              <a:t>on that variable, to see if you should segment the data before regressing.</a:t>
            </a:r>
            <a:endParaRPr lang="en-US" baseline="0"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67</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baseline="0" dirty="0"/>
              <a:t>Logistic models do very well at predicting class probabilities; but if you want to use them as a classifier you have to set a threshold</a:t>
            </a:r>
            <a:r>
              <a:rPr lang="en-US" baseline="0" dirty="0" smtClean="0"/>
              <a:t>. For </a:t>
            </a:r>
            <a:r>
              <a:rPr lang="en-US" baseline="0" dirty="0"/>
              <a:t>a given threshold, the classifier will give false positives and false negatives</a:t>
            </a:r>
            <a:r>
              <a:rPr lang="en-US" baseline="0" dirty="0" smtClean="0"/>
              <a:t>. False </a:t>
            </a:r>
            <a:r>
              <a:rPr lang="en-US" baseline="0" dirty="0"/>
              <a:t>positive rate (fpr) is the fraction of negative instances that were misclassified</a:t>
            </a:r>
            <a:r>
              <a:rPr lang="en-US" baseline="0" dirty="0" smtClean="0"/>
              <a:t>.</a:t>
            </a:r>
          </a:p>
          <a:p>
            <a:r>
              <a:rPr lang="en-US" baseline="0" dirty="0" smtClean="0"/>
              <a:t>False </a:t>
            </a:r>
            <a:r>
              <a:rPr lang="en-US" baseline="0" dirty="0"/>
              <a:t>negative rate (fnr) is the fraction of positive instances that were misclassified. True positive rate (tpr) = 1 – </a:t>
            </a:r>
            <a:r>
              <a:rPr lang="en-US" baseline="0" dirty="0" smtClean="0"/>
              <a:t>fnr</a:t>
            </a:r>
          </a:p>
          <a:p>
            <a:r>
              <a:rPr lang="en-US" baseline="0" dirty="0" smtClean="0"/>
              <a:t>The ROC (Receiver Operating  Characteristics) curve </a:t>
            </a:r>
            <a:r>
              <a:rPr lang="en-US" baseline="0" dirty="0"/>
              <a:t>plots (fpr, tpr) as the threshold is varied from 0 (the upper right hand corner) to 1 (the lower left hand corner).</a:t>
            </a:r>
          </a:p>
          <a:p>
            <a:r>
              <a:rPr lang="en-US" baseline="0" dirty="0"/>
              <a:t>As the threshold is raised, the false positive rate decreases, but the true positive rate </a:t>
            </a:r>
            <a:r>
              <a:rPr lang="en-US" baseline="0" dirty="0" smtClean="0"/>
              <a:t>decreases, too</a:t>
            </a:r>
            <a:r>
              <a:rPr lang="en-US" baseline="0" dirty="0"/>
              <a:t>.</a:t>
            </a:r>
          </a:p>
          <a:p>
            <a:r>
              <a:rPr lang="en-US" baseline="0" dirty="0" smtClean="0"/>
              <a:t>The </a:t>
            </a:r>
            <a:r>
              <a:rPr lang="en-US" baseline="0" dirty="0"/>
              <a:t>ideal classifier (only true instances have probability near 1) would trace the upper left triangle of the unit square: as </a:t>
            </a:r>
            <a:r>
              <a:rPr lang="en-US" baseline="0" dirty="0" smtClean="0"/>
              <a:t>the threshold </a:t>
            </a:r>
            <a:r>
              <a:rPr lang="en-US" baseline="0" dirty="0"/>
              <a:t>increases, fpr decreases without lowering tpr.</a:t>
            </a:r>
          </a:p>
          <a:p>
            <a:r>
              <a:rPr lang="en-US" baseline="0" dirty="0" smtClean="0"/>
              <a:t>Usually</a:t>
            </a:r>
            <a:r>
              <a:rPr lang="en-US" baseline="0" dirty="0"/>
              <a:t>, ROC curves are only used to evaluate prediction quality – how close the AUC is to 1. But they can also be </a:t>
            </a:r>
            <a:r>
              <a:rPr lang="en-US" baseline="0" dirty="0" smtClean="0"/>
              <a:t>used to </a:t>
            </a:r>
            <a:r>
              <a:rPr lang="en-US" baseline="0" dirty="0"/>
              <a:t>set thresholds; if you have upper bounds on your desired fpr and fnr, you can use the ROC curve (or more accurately</a:t>
            </a:r>
            <a:r>
              <a:rPr lang="en-US" baseline="0" dirty="0" smtClean="0"/>
              <a:t>, the </a:t>
            </a:r>
            <a:r>
              <a:rPr lang="en-US" baseline="0" dirty="0"/>
              <a:t>software that you use to plot the </a:t>
            </a:r>
            <a:r>
              <a:rPr lang="en-US" baseline="0" dirty="0" smtClean="0"/>
              <a:t>ROC </a:t>
            </a:r>
            <a:r>
              <a:rPr lang="en-US" baseline="0" dirty="0"/>
              <a:t>curve) to give you the range of thresholds that meet those </a:t>
            </a:r>
            <a:r>
              <a:rPr lang="en-US" baseline="0" dirty="0" smtClean="0"/>
              <a:t>constraints.</a:t>
            </a:r>
          </a:p>
          <a:p>
            <a:pPr defTabSz="917875">
              <a:defRPr/>
            </a:pPr>
            <a:r>
              <a:rPr lang="en-US" dirty="0" smtClean="0"/>
              <a:t>For logistic regression, the ROC curve can help set the classifier threshold.</a:t>
            </a:r>
          </a:p>
          <a:p>
            <a:pPr defTabSz="917875">
              <a:defRPr/>
            </a:pPr>
            <a:r>
              <a:rPr lang="en-US" dirty="0" smtClean="0"/>
              <a:t>An excellent primer on ROC is available in the following reference:</a:t>
            </a:r>
          </a:p>
          <a:p>
            <a:pPr marL="0" marR="0" indent="0" algn="l" defTabSz="917875"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latin typeface="Calibri" pitchFamily="34" charset="0"/>
                <a:ea typeface="+mn-ea"/>
                <a:cs typeface="+mn-cs"/>
                <a:hlinkClick r:id="rId3"/>
              </a:rPr>
              <a:t>http://home.comcast.net/~tom.fawcett/public_html/papers/ROC101.pdf</a:t>
            </a:r>
            <a:r>
              <a:rPr lang="en-US" sz="1200" kern="1200" dirty="0" smtClean="0">
                <a:solidFill>
                  <a:schemeClr val="tx1"/>
                </a:solidFill>
                <a:latin typeface="Calibri" pitchFamily="34" charset="0"/>
                <a:ea typeface="+mn-ea"/>
                <a:cs typeface="+mn-cs"/>
              </a:rPr>
              <a:t> </a:t>
            </a:r>
          </a:p>
          <a:p>
            <a:pPr defTabSz="917875">
              <a:defRPr/>
            </a:pPr>
            <a:endParaRPr lang="en-US" dirty="0" smtClean="0"/>
          </a:p>
          <a:p>
            <a:pPr defTabSz="917875">
              <a:defRPr/>
            </a:pPr>
            <a:endParaRPr lang="en-US" dirty="0" smtClean="0"/>
          </a:p>
          <a:p>
            <a:endParaRPr lang="en-US" baseline="0"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68</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The next diagnostic method is plotting the histogram of the scores. The</a:t>
            </a:r>
            <a:r>
              <a:rPr lang="en-US" baseline="0" dirty="0" smtClean="0"/>
              <a:t> graph in the top half is what we saw earlier in the lesson. The graph tells us how well the model discriminates true instances from false instances. </a:t>
            </a:r>
            <a:r>
              <a:rPr lang="en-US" dirty="0" smtClean="0"/>
              <a:t>Ideally, true score high and false instances score low. If so, most of the mass of the two histograms are separated. That is what you see in the graph at the top.</a:t>
            </a:r>
          </a:p>
          <a:p>
            <a:r>
              <a:rPr lang="en-US" dirty="0" smtClean="0"/>
              <a:t>The graph shown at the bottom shows substantial overlap. The model did not predict well. This means the input variables are not strong predictors of the output. </a:t>
            </a:r>
          </a:p>
          <a:p>
            <a:endParaRPr lang="en-US" dirty="0" smtClean="0"/>
          </a:p>
          <a:p>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69</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We present in this module K-means</a:t>
            </a:r>
            <a:r>
              <a:rPr lang="en-US" baseline="0" dirty="0" smtClean="0"/>
              <a:t> clustering, Apriori algorithm for Association rules, Linear and logistic regression, Classification methods with Naïve Bayesian method and Decision Trees, Time Series Analysis with Box-Jenkins ARIMA modeling and key concepts such as TF-IDF. </a:t>
            </a:r>
          </a:p>
          <a:p>
            <a:r>
              <a:rPr lang="en-US" baseline="0" dirty="0" smtClean="0"/>
              <a:t>Regular expressions and document representation methods with “bag of words” are chosen to be presented in this module among several techniques available for the Data Scientists to use to solve analytic problems. The reasons for which these techniques are chosen among all the available techniques are listed on this slide.</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7</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Logistic  regressions have the explanatory values and we can easily</a:t>
            </a:r>
            <a:r>
              <a:rPr lang="en-US" baseline="0" dirty="0" smtClean="0"/>
              <a:t> determine how the variables affect the outcome. The explanatory values are a little more complicated than linear regression. It works well with (robust) redundant variables and correlated variables. In this case the prediction is not impacted but we lose some explanatory value with the fitted model. Logistic regression provides the concise representation of the outcome with the coefficients and it is easy to score the data with this model. Logistic regression returns probability estimates of an event. It also returns calibrated model it preserves the summary statistics of the training data.</a:t>
            </a:r>
          </a:p>
          <a:p>
            <a:pPr marL="0" lvl="1" indent="0" defTabSz="917875">
              <a:buSzTx/>
              <a:buNone/>
              <a:defRPr/>
            </a:pPr>
            <a:r>
              <a:rPr lang="en-US" baseline="0" dirty="0" smtClean="0"/>
              <a:t>Cautions (-) are that the Logistic regression does not handle missing values well. It assumes that each variable affects the log odds of the outcome linearly and additively. So if we have some variables that affect the outcome non-linearly and the relationships are not actually additive the model does not fit well. </a:t>
            </a:r>
          </a:p>
          <a:p>
            <a:pPr marL="0" lvl="1" indent="0" defTabSz="917875">
              <a:buSzTx/>
              <a:buNone/>
              <a:defRPr/>
            </a:pPr>
            <a:r>
              <a:rPr lang="en-US" baseline="0" dirty="0" smtClean="0"/>
              <a:t>Variable transformations and modeling variable interactions can address this to some extent.  It is recommended</a:t>
            </a:r>
            <a:r>
              <a:rPr lang="en-US" dirty="0" smtClean="0"/>
              <a:t> to take the log of monetary amounts or any variable with a wide dynamic range. It cannot handle variables that affect the outcome in a discontinuous way. We discussed the issue of infinite magnitude coefficients earlier where the prediction is inconsistent in ranges.</a:t>
            </a:r>
            <a:r>
              <a:rPr lang="en-US" baseline="0" dirty="0" smtClean="0"/>
              <a:t> Also when you have discrete drivers with a large number of distinct values the model becomes complex and computationally inefficient.</a:t>
            </a:r>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lIns="91429" tIns="45715" rIns="91429" bIns="45715"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Record your answers</a:t>
            </a:r>
            <a:r>
              <a:rPr lang="en-US" baseline="0" dirty="0" smtClean="0"/>
              <a:t> here.</a:t>
            </a:r>
            <a:endParaRPr lang="en-US" dirty="0" smtClean="0"/>
          </a:p>
          <a:p>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71</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lesson covered these topics.  Please take a moment to review them.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lIns="91405" tIns="45702" rIns="91405" bIns="45702" numCol="1" anchor="t" anchorCtr="0" compatLnSpc="1">
            <a:prstTxWarp prst="textNoShape">
              <a:avLst/>
            </a:prstTxWarp>
          </a:bodyPr>
          <a:lstStyle/>
          <a:p>
            <a:r>
              <a:rPr lang="en-US" dirty="0" smtClean="0">
                <a:latin typeface="Calibri" pitchFamily="34" charset="0"/>
                <a:cs typeface="Calibri" pitchFamily="34" charset="0"/>
              </a:rPr>
              <a:t>Tasks you will be completing in this lab include:</a:t>
            </a:r>
          </a:p>
          <a:p>
            <a:pPr marL="114300" lvl="0" indent="-114300">
              <a:buFont typeface="Arial" pitchFamily="34" charset="0"/>
              <a:buChar char="•"/>
            </a:pPr>
            <a:r>
              <a:rPr lang="en-US" dirty="0" smtClean="0">
                <a:latin typeface="Calibri" pitchFamily="34" charset="0"/>
                <a:cs typeface="Calibri" pitchFamily="34" charset="0"/>
              </a:rPr>
              <a:t>Use </a:t>
            </a:r>
            <a:r>
              <a:rPr lang="en-US" dirty="0" err="1" smtClean="0">
                <a:latin typeface="Calibri" pitchFamily="34" charset="0"/>
                <a:cs typeface="Calibri" pitchFamily="34" charset="0"/>
              </a:rPr>
              <a:t>RStudio</a:t>
            </a:r>
            <a:r>
              <a:rPr lang="en-US" dirty="0" smtClean="0">
                <a:latin typeface="Calibri" pitchFamily="34" charset="0"/>
                <a:cs typeface="Calibri" pitchFamily="34" charset="0"/>
              </a:rPr>
              <a:t> environment to code Logit models</a:t>
            </a:r>
          </a:p>
          <a:p>
            <a:pPr marL="114300" lvl="0" indent="-114300">
              <a:buFont typeface="Arial" pitchFamily="34" charset="0"/>
              <a:buChar char="•"/>
            </a:pPr>
            <a:r>
              <a:rPr lang="en-US" dirty="0" smtClean="0">
                <a:latin typeface="Calibri" pitchFamily="34" charset="0"/>
                <a:cs typeface="Calibri" pitchFamily="34" charset="0"/>
              </a:rPr>
              <a:t>Review the methodology to validate the model and predict the dependent variable for a set of given independent variables</a:t>
            </a:r>
          </a:p>
          <a:p>
            <a:pPr marL="114300" indent="-114300">
              <a:buFont typeface="Arial" pitchFamily="34" charset="0"/>
              <a:buChar char="•"/>
            </a:pPr>
            <a:r>
              <a:rPr lang="en-US" dirty="0" smtClean="0">
                <a:latin typeface="Calibri" pitchFamily="34" charset="0"/>
                <a:cs typeface="Calibri" pitchFamily="34" charset="0"/>
              </a:rPr>
              <a:t>Use R graphics functions to visualize the results generated with the model</a:t>
            </a:r>
          </a:p>
        </p:txBody>
      </p:sp>
      <p:sp>
        <p:nvSpPr>
          <p:cNvPr id="7" name="Slide Number Placeholder 6"/>
          <p:cNvSpPr>
            <a:spLocks noGrp="1"/>
          </p:cNvSpPr>
          <p:nvPr>
            <p:ph type="sldNum" sz="quarter" idx="11"/>
          </p:nvPr>
        </p:nvSpPr>
        <p:spPr/>
        <p:txBody>
          <a:bodyPr/>
          <a:lstStyle/>
          <a:p>
            <a:pPr>
              <a:defRPr/>
            </a:pPr>
            <a:fld id="{80249327-EC2F-4096-8D35-6B76097739FC}" type="slidenum">
              <a:rPr lang="en-US" smtClean="0"/>
              <a:pPr>
                <a:defRPr/>
              </a:pPr>
              <a:t>73</a:t>
            </a:fld>
            <a:endParaRPr lang="en-US" dirty="0"/>
          </a:p>
        </p:txBody>
      </p:sp>
      <p:sp>
        <p:nvSpPr>
          <p:cNvPr id="8" name="Footer Placeholder 7"/>
          <p:cNvSpPr>
            <a:spLocks noGrp="1"/>
          </p:cNvSpPr>
          <p:nvPr>
            <p:ph type="ftr" sz="quarter" idx="12"/>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74</a:t>
            </a:fld>
            <a:endParaRPr lang="en-US"/>
          </a:p>
        </p:txBody>
      </p:sp>
      <p:sp>
        <p:nvSpPr>
          <p:cNvPr id="6" name="Footer Placeholder 3"/>
          <p:cNvSpPr txBox="1">
            <a:spLocks/>
          </p:cNvSpPr>
          <p:nvPr/>
        </p:nvSpPr>
        <p:spPr>
          <a:xfrm>
            <a:off x="2895600" y="8839200"/>
            <a:ext cx="3657600" cy="304800"/>
          </a:xfrm>
          <a:prstGeom prst="rect">
            <a:avLst/>
          </a:prstGeom>
        </p:spPr>
        <p:txBody>
          <a:bodyPr vert="horz"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etaNormalLF-Roman" pitchFamily="34" charset="0"/>
                <a:ea typeface="+mn-ea"/>
                <a:cs typeface="+mn-cs"/>
              </a:rPr>
              <a:t>Module 4: Analytics Theory/Methods</a:t>
            </a:r>
            <a:endParaRPr kumimoji="0" lang="en-US" sz="900" b="0" i="0" u="none" strike="noStrike" kern="1200" cap="none" spc="0" normalizeH="0" baseline="0" noProof="0" dirty="0">
              <a:ln>
                <a:noFill/>
              </a:ln>
              <a:solidFill>
                <a:schemeClr val="tx1"/>
              </a:solidFill>
              <a:effectLst/>
              <a:uLnTx/>
              <a:uFillTx/>
              <a:latin typeface="MetaNormalLF-Roman" pitchFamily="34" charset="0"/>
              <a:ea typeface="+mn-ea"/>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topics covered in this lesson are listed.</a:t>
            </a:r>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primary task</a:t>
            </a:r>
            <a:r>
              <a:rPr lang="en-US" baseline="0" dirty="0" smtClean="0"/>
              <a:t> performed by the </a:t>
            </a:r>
            <a:r>
              <a:rPr lang="en-US" dirty="0" smtClean="0"/>
              <a:t>Classifiers is</a:t>
            </a:r>
            <a:r>
              <a:rPr lang="en-US" baseline="0" dirty="0" smtClean="0"/>
              <a:t> assigning labels to objects. Labels in classifiers are pre-determined unlike in clustering we discover the structure and assign labels. Classifier problems are supervised learning methods. We start with a training set of pre-classified examples and with the knowledge of prior probabilities we assign class labels.</a:t>
            </a:r>
          </a:p>
          <a:p>
            <a:pPr defTabSz="917875">
              <a:defRPr/>
            </a:pPr>
            <a:r>
              <a:rPr lang="en-US" baseline="0" dirty="0" smtClean="0"/>
              <a:t>Some use case examples are shown in the slide. Based on the voting pattern on issues we could use them to classify whether a politician  has an affiliation to a party or a principle. Retailers use classifiers to assign proper catalog entry locations for their products. Most importantly the classification of emails as spam is another useful application of this method.</a:t>
            </a:r>
          </a:p>
          <a:p>
            <a:pPr defTabSz="917875">
              <a:defRPr/>
            </a:pPr>
            <a:r>
              <a:rPr lang="en-US" dirty="0" smtClean="0"/>
              <a:t>Logistic regression that we discussed in the previous lesson can be viewed and used as a classifier. We will discuss Naïve Bayesian classifier in this lesson and Decision Trees, the example of another classifier covered in the next lesson.</a:t>
            </a:r>
          </a:p>
          <a:p>
            <a:pPr defTabSz="917875">
              <a:defRPr/>
            </a:pPr>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b="1" dirty="0" smtClean="0"/>
              <a:t>The</a:t>
            </a:r>
            <a:r>
              <a:rPr lang="en-US" dirty="0" smtClean="0"/>
              <a:t> </a:t>
            </a:r>
            <a:r>
              <a:rPr lang="en-US" b="1" dirty="0" smtClean="0"/>
              <a:t>Naïve Bayesian Classifier is a simple probabilistic classifier based on applying Bayes' theorem </a:t>
            </a:r>
            <a:r>
              <a:rPr lang="en-US" dirty="0" smtClean="0"/>
              <a:t>with strong </a:t>
            </a:r>
            <a:r>
              <a:rPr lang="en-US" i="1" u="sng" dirty="0" smtClean="0"/>
              <a:t>naïve independence assumptions</a:t>
            </a:r>
            <a:r>
              <a:rPr lang="en-US" dirty="0" smtClean="0"/>
              <a:t>.  In simple terms, a Naïve Bayes Classifier assumes that the presence (or absence) of a particular feature of a class is unrelated to the presence (or absence) of any other feature. </a:t>
            </a:r>
          </a:p>
          <a:p>
            <a:r>
              <a:rPr lang="en-US" dirty="0" smtClean="0"/>
              <a:t>For example, an object can be classified into a particular category based on its properties such as shape, size, and color. (A tennis ball is round, 4 inches in diameter and is yellow in color). Even if these features depend on each other or upon the existence of the other features, a Naïve Bayesian classifier considers all of these properties to independently contribute to the probability that the object is a tennis ball.</a:t>
            </a:r>
          </a:p>
          <a:p>
            <a:r>
              <a:rPr lang="en-US" dirty="0" smtClean="0"/>
              <a:t>Depending on the precise nature of the probability model, Naïve Bayes Classifiers can be trained very efficiently in a supervised learning setting. Bayesian reasoning is applied to decision making and inferential statistics that deal with probability inference. It uses the knowledge of prior events to predict future events.</a:t>
            </a:r>
            <a:r>
              <a:rPr lang="en-US" baseline="0" dirty="0" smtClean="0"/>
              <a:t> Bayesian Classifiers are widely used for text classification.</a:t>
            </a:r>
            <a:endParaRPr lang="en-US" dirty="0" smtClean="0"/>
          </a:p>
          <a:p>
            <a:pPr defTabSz="917875">
              <a:defRPr/>
            </a:pPr>
            <a:r>
              <a:rPr lang="en-US" baseline="0" dirty="0" smtClean="0"/>
              <a:t>The input variables are generally discrete but there are variations to the algorithms that work with continuous variables as well. The outputs are the probability scores. These scores are  generally very close to 0 or 1 and are not as well calibrated as with logistic regression.</a:t>
            </a:r>
          </a:p>
          <a:p>
            <a:pPr defTabSz="917875">
              <a:defRPr/>
            </a:pPr>
            <a:r>
              <a:rPr lang="en-US" baseline="0" dirty="0" smtClean="0"/>
              <a:t>The output usually returns a probability score and class membership. The output from most of the implementations are log probabilities for the class (we will detail this later in the lesson) and we assign the class label based on the highest probability.</a:t>
            </a:r>
          </a:p>
          <a:p>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77</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Naïve Bayesian Classifiers are among the most successful known algorithms for learning to classify text documents. Spam filtering is the best known use of Naïve Bayesian Text Classification. Bayesian Spam Filtering has become a popular mechanism to distinguish illegitimate spam email from legitimate email. Many modern mail clients implement Bayesian Spam Filtering.</a:t>
            </a:r>
          </a:p>
          <a:p>
            <a:r>
              <a:rPr lang="en-US" dirty="0" smtClean="0"/>
              <a:t>Naïve Bayesian Classifiers are used to detect fraud. For example in auto insurance, based on a training data set with attributes (such as driver’s rating, vehicle age/price, is it a claim by the policy holder, police report status, claim genuine ) we can classify a new claim as genuine or not.</a:t>
            </a:r>
          </a:p>
          <a:p>
            <a:r>
              <a:rPr lang="en-US" dirty="0" smtClean="0"/>
              <a:t> </a:t>
            </a:r>
            <a:r>
              <a:rPr lang="en-US" b="1" dirty="0" smtClean="0"/>
              <a:t>References: </a:t>
            </a:r>
          </a:p>
          <a:p>
            <a:r>
              <a:rPr lang="en-US" dirty="0" smtClean="0"/>
              <a:t>Spam filtering (http://en.wikipedia.org/wiki/Bayesian_spam_filtering)</a:t>
            </a:r>
          </a:p>
          <a:p>
            <a:r>
              <a:rPr lang="en-US" dirty="0" smtClean="0"/>
              <a:t>http://www.cisjournal.org/archive/vol2no4/vol2no4_1.pdf</a:t>
            </a:r>
          </a:p>
          <a:p>
            <a:r>
              <a:rPr lang="en-US" dirty="0" smtClean="0"/>
              <a:t>Hybrid Recommender System Using Naive Bayes Classifier and Collaborative Filtering (http://eprints.ecs.soton.ac.uk/18483/</a:t>
            </a:r>
          </a:p>
          <a:p>
            <a:r>
              <a:rPr lang="en-US" dirty="0" smtClean="0"/>
              <a:t>Online applications (http://www.convo.co.uk/x02/)</a:t>
            </a:r>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78</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defTabSz="917875">
              <a:defRPr/>
            </a:pPr>
            <a:r>
              <a:rPr lang="en-US" dirty="0" smtClean="0"/>
              <a:t>Let us look into a specific use case example. We present here the same example we worked with in Lesson 2 of this module with the </a:t>
            </a:r>
            <a:r>
              <a:rPr lang="en-US" dirty="0" err="1" smtClean="0"/>
              <a:t>Apriori</a:t>
            </a:r>
            <a:r>
              <a:rPr lang="en-US" dirty="0" smtClean="0"/>
              <a:t> algorithm.</a:t>
            </a:r>
            <a:r>
              <a:rPr lang="en-US" baseline="0" dirty="0" smtClean="0"/>
              <a:t> </a:t>
            </a:r>
            <a:r>
              <a:rPr lang="en-US" dirty="0" smtClean="0"/>
              <a:t>The training </a:t>
            </a:r>
            <a:r>
              <a:rPr lang="en-US" baseline="0" dirty="0" smtClean="0"/>
              <a:t> data set consists of attributes personal status, job type, housing type and amount of money in their savings account. They are represented as categorical variables which are better suited for Naïve Bayesian classifier. </a:t>
            </a:r>
          </a:p>
          <a:p>
            <a:pPr defTabSz="917875">
              <a:defRPr/>
            </a:pPr>
            <a:r>
              <a:rPr lang="en-US" baseline="0" dirty="0" smtClean="0"/>
              <a:t>With this training set we want to predict the credit behavior of a new customer. This problem could be solved with logistic regression as well. If there are multiple levels for the attribute you want to predict then Naïve Bayesian Classifier is a better solution. </a:t>
            </a: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79</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29" tIns="45715" rIns="91429" bIns="45715"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lesson covers</a:t>
            </a:r>
            <a:r>
              <a:rPr lang="en-US" baseline="0" dirty="0" smtClean="0"/>
              <a:t> K-means clustering with these topics.</a:t>
            </a:r>
            <a:endParaRPr lang="en-US" dirty="0" smtClean="0"/>
          </a:p>
          <a:p>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fontScale="70000" lnSpcReduction="20000"/>
          </a:bodyPr>
          <a:lstStyle/>
          <a:p>
            <a:r>
              <a:rPr lang="en-US" sz="1400" b="0" baseline="0" dirty="0" smtClean="0"/>
              <a:t>Bayes' Law says :   P(B | A)*P(A) = P(A | B)*P(B) = P(A ^ B).</a:t>
            </a:r>
          </a:p>
          <a:p>
            <a:r>
              <a:rPr lang="en-US" sz="1400" b="0" baseline="0" dirty="0" smtClean="0"/>
              <a:t>That is, the probability that B is true given that A is true, times the probability of A is the same as the probability that A is true given that B is true, times the probability of B. Both of these are the same as the probability P(A^B) that A and B are simultaneously true. If we divide all three terms by P(A), then we get the form shown on the slide.</a:t>
            </a:r>
          </a:p>
          <a:p>
            <a:r>
              <a:rPr lang="en-US" sz="1400" b="0" baseline="0" dirty="0" smtClean="0"/>
              <a:t>If P(B |A) is the POSTERIOR probability of observing a specific class label, given that we have observed the input variables A, then Bayes law says that this posterior probability is the same as the probability of observing A given that we are in class B, times the PRIOR probability of being in class B, divided by the probability of being in class A.</a:t>
            </a:r>
          </a:p>
          <a:p>
            <a:r>
              <a:rPr lang="en-US" sz="1400" b="0" baseline="0" dirty="0" smtClean="0"/>
              <a:t>The reason this is important is that we don't know P(B | A) (and we want to). We DO know P(A |B) and P(B) from the training data. We don't (usually) know P(A), but that turns out to be okay, as we will see.</a:t>
            </a:r>
            <a:endParaRPr lang="en-US" sz="1400" b="0" dirty="0" smtClean="0"/>
          </a:p>
          <a:p>
            <a:r>
              <a:rPr lang="en-US" sz="1400" b="1" dirty="0" smtClean="0"/>
              <a:t>An</a:t>
            </a:r>
            <a:r>
              <a:rPr lang="en-US" sz="1400" b="1" baseline="0" dirty="0" smtClean="0"/>
              <a:t> Example:</a:t>
            </a:r>
          </a:p>
          <a:p>
            <a:r>
              <a:rPr lang="en-US" sz="1400" dirty="0" smtClean="0"/>
              <a:t>John flies frequently and likes to upgrade his seat to first class. </a:t>
            </a:r>
          </a:p>
          <a:p>
            <a:r>
              <a:rPr lang="en-US" sz="1400" dirty="0" smtClean="0"/>
              <a:t>He has determined that, if he checks in for his flight at least two hours early, the probability that he will get the upgrade is .75; otherwise, the probability that he will get the upgrade is .35. With his busy schedule, he checks in at least two hours before his flight only 40% of the time.  </a:t>
            </a:r>
          </a:p>
          <a:p>
            <a:r>
              <a:rPr lang="en-US" sz="1400" dirty="0" smtClean="0"/>
              <a:t>Suppose John didn’t receive an upgrade on his most recent attempt. What is the probability that he arrived late?</a:t>
            </a:r>
          </a:p>
          <a:p>
            <a:r>
              <a:rPr lang="en-US" sz="1400" baseline="0" dirty="0" smtClean="0"/>
              <a:t> X – John Arrived late</a:t>
            </a:r>
          </a:p>
          <a:p>
            <a:r>
              <a:rPr lang="en-US" sz="1400" baseline="0" dirty="0" smtClean="0"/>
              <a:t> Y – John  did not receive an upgrade</a:t>
            </a:r>
          </a:p>
          <a:p>
            <a:r>
              <a:rPr lang="en-US" sz="1400" baseline="0" dirty="0" smtClean="0"/>
              <a:t>P(X) = Prior probability of arriving late = .6</a:t>
            </a:r>
          </a:p>
          <a:p>
            <a:r>
              <a:rPr lang="en-US" sz="1400" baseline="0" dirty="0" smtClean="0"/>
              <a:t>P(Y) = Prior probability of not receiving an upgrade =  1 – ( .4 x .75 + .6 x .35)  = 1 -.51 = .49 </a:t>
            </a:r>
          </a:p>
          <a:p>
            <a:r>
              <a:rPr lang="en-US" sz="1400" baseline="0" dirty="0" smtClean="0"/>
              <a:t>P(Y/X) = Probability that John did not receive an upgrade given that he arrived late = .65 </a:t>
            </a:r>
          </a:p>
          <a:p>
            <a:r>
              <a:rPr lang="en-US" sz="1400" baseline="0" dirty="0" smtClean="0"/>
              <a:t>P(X/Y) = Probability that John arrived late given that he did not receive his upgrade = ? = (.65 x .6)/.49 = .80 (approx)</a:t>
            </a:r>
          </a:p>
          <a:p>
            <a:r>
              <a:rPr lang="en-US" sz="1400" b="1" dirty="0" smtClean="0"/>
              <a:t>Reference:</a:t>
            </a:r>
          </a:p>
          <a:p>
            <a:r>
              <a:rPr lang="en-US" sz="1400" b="0" dirty="0" smtClean="0"/>
              <a:t>“In praise of Bayes.”  </a:t>
            </a:r>
            <a:r>
              <a:rPr lang="en-US" sz="1400" b="0" i="1" dirty="0" smtClean="0"/>
              <a:t>The Economist</a:t>
            </a:r>
            <a:r>
              <a:rPr lang="en-US" sz="1400" b="0" dirty="0" smtClean="0"/>
              <a:t> </a:t>
            </a:r>
            <a:r>
              <a:rPr lang="en-US" sz="1400" dirty="0" smtClean="0"/>
              <a:t>(September, 2000) </a:t>
            </a:r>
            <a:r>
              <a:rPr lang="en-US" sz="1400" baseline="0" dirty="0" smtClean="0"/>
              <a:t> </a:t>
            </a:r>
            <a:r>
              <a:rPr lang="en-US" sz="1400" dirty="0" smtClean="0"/>
              <a:t>http://www.economist.com/node/382968?Story_ID=382968  </a:t>
            </a:r>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80</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Here we present the</a:t>
            </a:r>
            <a:r>
              <a:rPr lang="en-US" baseline="0" dirty="0" smtClean="0"/>
              <a:t> equation that represents the Bayesian classifier. </a:t>
            </a:r>
          </a:p>
          <a:p>
            <a:r>
              <a:rPr lang="en-US" baseline="0" dirty="0" smtClean="0"/>
              <a:t>For an attribute A we have m classes a</a:t>
            </a:r>
            <a:r>
              <a:rPr lang="en-US" baseline="-25000" dirty="0" smtClean="0"/>
              <a:t>1</a:t>
            </a:r>
            <a:r>
              <a:rPr lang="en-US" baseline="0" dirty="0" smtClean="0"/>
              <a:t>,a</a:t>
            </a:r>
            <a:r>
              <a:rPr lang="en-US" baseline="-25000" dirty="0" smtClean="0"/>
              <a:t>2</a:t>
            </a:r>
            <a:r>
              <a:rPr lang="en-US" baseline="0" dirty="0" smtClean="0"/>
              <a:t>,…..a</a:t>
            </a:r>
            <a:r>
              <a:rPr lang="en-US" baseline="-25000" dirty="0" smtClean="0"/>
              <a:t>m</a:t>
            </a:r>
          </a:p>
          <a:p>
            <a:r>
              <a:rPr lang="en-US" dirty="0" smtClean="0"/>
              <a:t>The probability of A given a set of</a:t>
            </a:r>
            <a:r>
              <a:rPr lang="en-US" baseline="0" dirty="0" smtClean="0"/>
              <a:t> j values of b is the product of the conditional probability of every a</a:t>
            </a:r>
            <a:r>
              <a:rPr lang="en-US" baseline="-25000" dirty="0" smtClean="0"/>
              <a:t>i</a:t>
            </a:r>
            <a:r>
              <a:rPr lang="en-US" baseline="0" dirty="0" smtClean="0"/>
              <a:t> given </a:t>
            </a:r>
            <a:r>
              <a:rPr lang="en-US" baseline="0" dirty="0" err="1" smtClean="0"/>
              <a:t>b</a:t>
            </a:r>
            <a:r>
              <a:rPr lang="en-US" baseline="-25000" dirty="0" err="1" smtClean="0"/>
              <a:t>j</a:t>
            </a:r>
            <a:r>
              <a:rPr lang="en-US" baseline="-25000" dirty="0" smtClean="0"/>
              <a:t>.</a:t>
            </a:r>
          </a:p>
          <a:p>
            <a:r>
              <a:rPr lang="en-US" dirty="0" smtClean="0"/>
              <a:t>This product applying</a:t>
            </a:r>
            <a:r>
              <a:rPr lang="en-US" baseline="0" dirty="0" smtClean="0"/>
              <a:t> </a:t>
            </a:r>
            <a:r>
              <a:rPr lang="en-US" dirty="0" smtClean="0"/>
              <a:t>the Bayesian theorem is represented with  the formula highlighted</a:t>
            </a:r>
            <a:r>
              <a:rPr lang="en-US" baseline="0" dirty="0" smtClean="0"/>
              <a:t> above (boxed). </a:t>
            </a:r>
            <a:r>
              <a:rPr lang="en-US" dirty="0" smtClean="0">
                <a:ea typeface="ＭＳ Ｐゴシック" pitchFamily="-112" charset="-128"/>
              </a:rPr>
              <a:t>The Naïve Bayesian Conditional Independence Assumption comes into play here. The assumption here is that </a:t>
            </a:r>
            <a:r>
              <a:rPr lang="en-US" dirty="0" smtClean="0">
                <a:ea typeface="ＭＳ Ｐゴシック" pitchFamily="-112" charset="-128"/>
                <a:sym typeface="Symbol" pitchFamily="-112" charset="2"/>
              </a:rPr>
              <a:t>the probability of observing the conjunction of attributes is equal to the product of the individual probabilities </a:t>
            </a:r>
            <a:r>
              <a:rPr lang="en-US" i="1" dirty="0" smtClean="0">
                <a:ea typeface="ＭＳ Ｐゴシック" pitchFamily="-112" charset="-128"/>
                <a:sym typeface="Symbol" pitchFamily="-112" charset="2"/>
              </a:rPr>
              <a:t>P</a:t>
            </a:r>
            <a:r>
              <a:rPr lang="en-US" dirty="0" smtClean="0">
                <a:ea typeface="ＭＳ Ｐゴシック" pitchFamily="-112" charset="-128"/>
                <a:sym typeface="Symbol" pitchFamily="-112" charset="2"/>
              </a:rPr>
              <a:t>(</a:t>
            </a:r>
            <a:r>
              <a:rPr lang="en-US" i="1" dirty="0" smtClean="0">
                <a:ea typeface="ＭＳ Ｐゴシック" pitchFamily="-112" charset="-128"/>
                <a:sym typeface="Symbol" pitchFamily="-112" charset="2"/>
              </a:rPr>
              <a:t>A</a:t>
            </a:r>
            <a:r>
              <a:rPr lang="en-US" dirty="0" smtClean="0">
                <a:ea typeface="ＭＳ Ｐゴシック" pitchFamily="-112" charset="-128"/>
                <a:sym typeface="Symbol" pitchFamily="-112" charset="2"/>
              </a:rPr>
              <a:t>|</a:t>
            </a:r>
            <a:r>
              <a:rPr lang="en-US" i="1" dirty="0" smtClean="0">
                <a:ea typeface="ＭＳ Ｐゴシック" pitchFamily="-112" charset="-128"/>
                <a:sym typeface="Symbol" pitchFamily="-112" charset="2"/>
              </a:rPr>
              <a:t>b</a:t>
            </a:r>
            <a:r>
              <a:rPr lang="en-US" i="1" baseline="-25000" dirty="0" smtClean="0">
                <a:ea typeface="ＭＳ Ｐゴシック" pitchFamily="-112" charset="-128"/>
                <a:sym typeface="Symbol" pitchFamily="-112" charset="2"/>
              </a:rPr>
              <a:t>j</a:t>
            </a:r>
            <a:r>
              <a:rPr lang="en-US" dirty="0" smtClean="0">
                <a:ea typeface="ＭＳ Ｐゴシック" pitchFamily="-112" charset="-128"/>
                <a:sym typeface="Symbol" pitchFamily="-112" charset="2"/>
              </a:rPr>
              <a:t>).</a:t>
            </a:r>
          </a:p>
          <a:p>
            <a:endParaRPr lang="en-US"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81</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To build</a:t>
            </a:r>
            <a:r>
              <a:rPr lang="en-US" baseline="0" dirty="0" smtClean="0"/>
              <a:t> a Naïve Bayesian classifier we need to collect the following statistics:</a:t>
            </a:r>
          </a:p>
          <a:p>
            <a:pPr marL="229469" indent="-229469">
              <a:buAutoNum type="arabicPeriod"/>
            </a:pPr>
            <a:r>
              <a:rPr lang="en-US" baseline="0" dirty="0" smtClean="0"/>
              <a:t>Probability of all class labels – Probability of good credit and probability of bad credit. From the all data available in the training set we determine P(good) = 0.7 and P(bad) = 0.3</a:t>
            </a:r>
          </a:p>
          <a:p>
            <a:pPr marL="229469" indent="-229469">
              <a:buAutoNum type="arabicPeriod"/>
            </a:pPr>
            <a:r>
              <a:rPr lang="en-US" dirty="0" smtClean="0"/>
              <a:t>We have several attributes in our training set. “own house”, “Job skilled”, “Female_Single” etc. For each assignment of input variable and class label for example, own house / credit</a:t>
            </a:r>
            <a:r>
              <a:rPr lang="en-US" baseline="0" dirty="0" smtClean="0"/>
              <a:t> good , own house/credit bad,  job skilled/credit good, job skilled/ credit bad we compute the conditional probabilities as shown in the slide.</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82</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Having computed the probabilities</a:t>
            </a:r>
            <a:r>
              <a:rPr lang="en-US" baseline="0" dirty="0" smtClean="0"/>
              <a:t> of the class labels and the probability of each attribute given the class label value, we compute the product of these two components. </a:t>
            </a:r>
          </a:p>
          <a:p>
            <a:r>
              <a:rPr lang="en-US" baseline="0" dirty="0" smtClean="0"/>
              <a:t>The label is assigned based on the maximum of the values we get from the equation shown in the slide.</a:t>
            </a:r>
          </a:p>
          <a:p>
            <a:r>
              <a:rPr lang="en-US" baseline="0" dirty="0" smtClean="0"/>
              <a:t>Let us review this with our credit example.</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83</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Here we have an example</a:t>
            </a:r>
            <a:r>
              <a:rPr lang="en-US" baseline="0" dirty="0" smtClean="0"/>
              <a:t> of a person X who is female, owns a home, is self-employed and has savings over $1000 in her savings account. How will we classify this person? Will she be scored as a person with good or bad credit?</a:t>
            </a:r>
          </a:p>
          <a:p>
            <a:r>
              <a:rPr lang="en-US" baseline="0" dirty="0" smtClean="0"/>
              <a:t>Having built the classifier with the training set we find the P(good|X) which is equal to 0.0012 (see the computation on the slide) and P(bad|X) is 0.0002. The maximum of the two values is used to assign the label. P(good|X) is the maximum of the two and we assign the label “good”.</a:t>
            </a:r>
          </a:p>
          <a:p>
            <a:r>
              <a:rPr lang="en-US" dirty="0" smtClean="0"/>
              <a:t>The </a:t>
            </a:r>
            <a:r>
              <a:rPr lang="en-US" dirty="0"/>
              <a:t>score is only proportional to the probability</a:t>
            </a:r>
            <a:r>
              <a:rPr lang="en-US" dirty="0" smtClean="0"/>
              <a:t>,.  It </a:t>
            </a:r>
            <a:r>
              <a:rPr lang="en-US" dirty="0"/>
              <a:t>doesn't</a:t>
            </a:r>
            <a:r>
              <a:rPr lang="en-US" baseline="0" dirty="0"/>
              <a:t> equal the probability, because we haven't included the denominator. But both </a:t>
            </a:r>
            <a:r>
              <a:rPr lang="en-US" baseline="0" dirty="0" smtClean="0"/>
              <a:t>formulas have </a:t>
            </a:r>
            <a:r>
              <a:rPr lang="en-US" baseline="0" dirty="0"/>
              <a:t>the same denominator, so we don't need to calculate it in order to </a:t>
            </a:r>
            <a:r>
              <a:rPr lang="en-US" baseline="0" dirty="0" smtClean="0"/>
              <a:t>know </a:t>
            </a:r>
            <a:r>
              <a:rPr lang="en-US" baseline="0" dirty="0"/>
              <a:t>which </a:t>
            </a:r>
            <a:r>
              <a:rPr lang="en-US" baseline="0" dirty="0" smtClean="0"/>
              <a:t>quantity </a:t>
            </a:r>
            <a:r>
              <a:rPr lang="en-US" baseline="0" dirty="0"/>
              <a:t>is bigger.</a:t>
            </a:r>
          </a:p>
          <a:p>
            <a:r>
              <a:rPr lang="en-US" baseline="0" dirty="0" smtClean="0"/>
              <a:t>In </a:t>
            </a:r>
            <a:r>
              <a:rPr lang="en-US" baseline="0" dirty="0"/>
              <a:t>fact, if we normalize the values, we will get p(good|X)=84.4%, and p(bad|X)=15.5%</a:t>
            </a:r>
          </a:p>
          <a:p>
            <a:r>
              <a:rPr lang="en-US" baseline="0" dirty="0" smtClean="0"/>
              <a:t>Notice</a:t>
            </a:r>
            <a:r>
              <a:rPr lang="en-US" baseline="0" dirty="0"/>
              <a:t>, though, how small in magnitude these scores are. When we are </a:t>
            </a:r>
            <a:r>
              <a:rPr lang="en-US" baseline="0" dirty="0" smtClean="0"/>
              <a:t>looking </a:t>
            </a:r>
            <a:r>
              <a:rPr lang="en-US" baseline="0" dirty="0"/>
              <a:t>at problems with a large number of attributes, or attributes with a very high number of levels, these values can </a:t>
            </a:r>
            <a:r>
              <a:rPr lang="en-US" baseline="0" dirty="0" smtClean="0"/>
              <a:t>become very small in magnitude.</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84</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Multiplying several</a:t>
            </a:r>
            <a:r>
              <a:rPr lang="en-US" baseline="0" dirty="0" smtClean="0"/>
              <a:t> probability values ( &lt; 1) invariably leads to the problem of numerical underflow. So an important implementation guideline is that the log of probability added with a smoothing value should be computed. This recommendation is </a:t>
            </a:r>
            <a:r>
              <a:rPr lang="en-US" dirty="0" smtClean="0"/>
              <a:t>not </a:t>
            </a:r>
            <a:r>
              <a:rPr lang="en-US" dirty="0"/>
              <a:t>just for </a:t>
            </a:r>
            <a:r>
              <a:rPr lang="en-US" dirty="0" smtClean="0"/>
              <a:t>high-dimensional</a:t>
            </a:r>
            <a:r>
              <a:rPr lang="en-US" baseline="0" dirty="0" smtClean="0"/>
              <a:t> </a:t>
            </a:r>
            <a:r>
              <a:rPr lang="en-US" dirty="0" smtClean="0"/>
              <a:t>problems</a:t>
            </a:r>
            <a:r>
              <a:rPr lang="en-US" baseline="0" dirty="0" smtClean="0"/>
              <a:t> but for all implementations.</a:t>
            </a:r>
          </a:p>
          <a:p>
            <a:r>
              <a:rPr lang="en-US" dirty="0" smtClean="0"/>
              <a:t>The </a:t>
            </a:r>
            <a:r>
              <a:rPr lang="en-US" dirty="0"/>
              <a:t>R implementation</a:t>
            </a:r>
            <a:r>
              <a:rPr lang="en-US" baseline="0" dirty="0"/>
              <a:t> of Naïve Bayes incorporates the smoothing directly into the probability tables, so we don't need to use an epsilon. </a:t>
            </a:r>
            <a:r>
              <a:rPr lang="en-US" baseline="0" dirty="0" smtClean="0"/>
              <a:t>Essentially</a:t>
            </a:r>
            <a:r>
              <a:rPr lang="en-US" baseline="0" dirty="0"/>
              <a:t>, the </a:t>
            </a:r>
            <a:r>
              <a:rPr lang="en-US" baseline="0" dirty="0" smtClean="0"/>
              <a:t>Laplace </a:t>
            </a:r>
            <a:r>
              <a:rPr lang="en-US" baseline="0" dirty="0"/>
              <a:t>smoothing that R uses adds one (or a small value) to every count, so for example, if we have 100 "good" customers, and 20 of them own their homes, the "raw" P(own | good) = 20/100 = 0.2; </a:t>
            </a:r>
            <a:r>
              <a:rPr lang="en-US" baseline="0" dirty="0" smtClean="0"/>
              <a:t> with Laplace </a:t>
            </a:r>
            <a:r>
              <a:rPr lang="en-US" baseline="0" dirty="0"/>
              <a:t>smoothing using "1", the calculation would be P(own | good) = (20 + 1)/100 = 0.21.</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85</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baseline="0" dirty="0" smtClean="0"/>
              <a:t>The diagnostics we used in regression can be used to validate the effectiveness of the model we built. The technique of using the  hold-out data and performing N-fold cross validations and using the ROC/Area Under the Curve methods can be deployed with Naïve Bayesian classifier as well.</a:t>
            </a:r>
          </a:p>
          <a:p>
            <a:endParaRPr lang="en-US" baseline="0" dirty="0" smtClean="0"/>
          </a:p>
          <a:p>
            <a:endParaRPr lang="en-US" baseline="0"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86</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A </a:t>
            </a:r>
            <a:r>
              <a:rPr lang="en-US" b="1" dirty="0" smtClean="0"/>
              <a:t>confusion matrix</a:t>
            </a:r>
            <a:r>
              <a:rPr lang="en-US" dirty="0" smtClean="0"/>
              <a:t> is a specific table layout that allows visualization of the performance of the model. In the hypothetical example of confusion matrix shown:</a:t>
            </a:r>
          </a:p>
          <a:p>
            <a:pPr defTabSz="917875">
              <a:defRPr/>
            </a:pPr>
            <a:r>
              <a:rPr lang="en-US" dirty="0" smtClean="0"/>
              <a:t>Of 1000 credit</a:t>
            </a:r>
            <a:r>
              <a:rPr lang="en-US" baseline="0" dirty="0" smtClean="0"/>
              <a:t> score samples</a:t>
            </a:r>
            <a:r>
              <a:rPr lang="en-US" dirty="0" smtClean="0"/>
              <a:t>, the system predicted that there</a:t>
            </a:r>
            <a:r>
              <a:rPr lang="en-US" baseline="0" dirty="0" smtClean="0"/>
              <a:t> </a:t>
            </a:r>
            <a:r>
              <a:rPr lang="en-US" dirty="0" smtClean="0"/>
              <a:t>were good</a:t>
            </a:r>
            <a:r>
              <a:rPr lang="en-US" baseline="0" dirty="0" smtClean="0"/>
              <a:t> and bad credit</a:t>
            </a:r>
            <a:r>
              <a:rPr lang="en-US" dirty="0" smtClean="0"/>
              <a:t>, and of the 700</a:t>
            </a:r>
            <a:r>
              <a:rPr lang="en-US" baseline="0" dirty="0" smtClean="0"/>
              <a:t> good credits</a:t>
            </a:r>
            <a:r>
              <a:rPr lang="en-US" dirty="0" smtClean="0"/>
              <a:t>, the model predicted 29 as bad and similarly 38 of the actual bad credits</a:t>
            </a:r>
            <a:r>
              <a:rPr lang="en-US" baseline="0" dirty="0" smtClean="0"/>
              <a:t> were predicted as good.</a:t>
            </a:r>
            <a:r>
              <a:rPr lang="en-US" dirty="0" smtClean="0"/>
              <a:t> All correct guesses are located in the diagonal of the table, so it's easy to visually inspect the table for errors, as they will be represented by any non-zero values outside the diagonal.</a:t>
            </a:r>
          </a:p>
          <a:p>
            <a:r>
              <a:rPr lang="en-US" dirty="0" smtClean="0"/>
              <a:t>We define accuracy</a:t>
            </a:r>
            <a:r>
              <a:rPr lang="en-US" baseline="0" dirty="0" smtClean="0"/>
              <a:t> as a metric defining – </a:t>
            </a:r>
            <a:r>
              <a:rPr lang="en-US" baseline="0" dirty="0"/>
              <a:t>what we got </a:t>
            </a:r>
            <a:r>
              <a:rPr lang="en-US" baseline="0" dirty="0" smtClean="0"/>
              <a:t>right -  which is the ratio between the sum of the diagonals vs. the sum of the table. </a:t>
            </a:r>
            <a:endParaRPr lang="en-US" baseline="0" dirty="0"/>
          </a:p>
          <a:p>
            <a:r>
              <a:rPr lang="en-US" baseline="0" dirty="0" smtClean="0"/>
              <a:t>We </a:t>
            </a:r>
            <a:r>
              <a:rPr lang="en-US" baseline="0" dirty="0"/>
              <a:t>saw </a:t>
            </a:r>
            <a:r>
              <a:rPr lang="en-US" baseline="0" dirty="0" smtClean="0"/>
              <a:t>a false </a:t>
            </a:r>
            <a:r>
              <a:rPr lang="en-US" baseline="0" dirty="0"/>
              <a:t>positive rate and </a:t>
            </a:r>
            <a:r>
              <a:rPr lang="en-US" baseline="0" dirty="0" smtClean="0"/>
              <a:t>a false </a:t>
            </a:r>
            <a:r>
              <a:rPr lang="en-US" baseline="0" dirty="0"/>
              <a:t>negative rate when we discussed </a:t>
            </a:r>
            <a:r>
              <a:rPr lang="en-US" baseline="0" dirty="0" smtClean="0"/>
              <a:t>ROC </a:t>
            </a:r>
            <a:r>
              <a:rPr lang="en-US" baseline="0" dirty="0"/>
              <a:t>curves</a:t>
            </a:r>
          </a:p>
          <a:p>
            <a:r>
              <a:rPr lang="en-US" baseline="0" dirty="0" smtClean="0"/>
              <a:t>FPR </a:t>
            </a:r>
            <a:r>
              <a:rPr lang="en-US" baseline="0" dirty="0"/>
              <a:t>– what percent of negatives we </a:t>
            </a:r>
            <a:r>
              <a:rPr lang="en-US" baseline="0" dirty="0" smtClean="0"/>
              <a:t>marked </a:t>
            </a:r>
            <a:r>
              <a:rPr lang="en-US" baseline="0" dirty="0"/>
              <a:t>positive. </a:t>
            </a:r>
          </a:p>
          <a:p>
            <a:r>
              <a:rPr lang="en-US" baseline="0" dirty="0" smtClean="0"/>
              <a:t>FNR– </a:t>
            </a:r>
            <a:r>
              <a:rPr lang="en-US" baseline="0" dirty="0"/>
              <a:t>what percent of positives we </a:t>
            </a:r>
            <a:r>
              <a:rPr lang="en-US" baseline="0" dirty="0" smtClean="0"/>
              <a:t>marked </a:t>
            </a:r>
            <a:r>
              <a:rPr lang="en-US" baseline="0" dirty="0"/>
              <a:t>negative.</a:t>
            </a:r>
          </a:p>
          <a:p>
            <a:r>
              <a:rPr lang="en-US" baseline="0" dirty="0" smtClean="0"/>
              <a:t>The computation of FPR and FNR are shown in the slide. </a:t>
            </a:r>
            <a:endParaRPr lang="en-US" baseline="0" dirty="0"/>
          </a:p>
          <a:p>
            <a:r>
              <a:rPr lang="en-US" baseline="0" dirty="0"/>
              <a:t>P</a:t>
            </a:r>
            <a:r>
              <a:rPr lang="en-US" baseline="0" dirty="0" smtClean="0"/>
              <a:t>recision </a:t>
            </a:r>
            <a:r>
              <a:rPr lang="en-US" baseline="0" dirty="0"/>
              <a:t>and </a:t>
            </a:r>
            <a:r>
              <a:rPr lang="en-US" baseline="0" dirty="0" smtClean="0"/>
              <a:t>Recall </a:t>
            </a:r>
            <a:r>
              <a:rPr lang="en-US" baseline="0" dirty="0"/>
              <a:t>are accuracy metrics used by the information retrieval community; they are often used to characterize classifiers as </a:t>
            </a:r>
            <a:r>
              <a:rPr lang="en-US" baseline="0" dirty="0" smtClean="0"/>
              <a:t>well. We will detail these metrics in lesson 8 of this module.</a:t>
            </a:r>
            <a:endParaRPr lang="en-US" baseline="0" dirty="0"/>
          </a:p>
          <a:p>
            <a:r>
              <a:rPr lang="en-US" baseline="0" dirty="0" smtClean="0"/>
              <a:t>Note:</a:t>
            </a:r>
            <a:endParaRPr lang="en-US" baseline="0" dirty="0"/>
          </a:p>
          <a:p>
            <a:r>
              <a:rPr lang="en-US" baseline="0" dirty="0"/>
              <a:t>precision – what percent of things we </a:t>
            </a:r>
            <a:r>
              <a:rPr lang="en-US" baseline="0" dirty="0" smtClean="0"/>
              <a:t>marked </a:t>
            </a:r>
            <a:r>
              <a:rPr lang="en-US" baseline="0" dirty="0"/>
              <a:t>positive really are positive</a:t>
            </a:r>
          </a:p>
          <a:p>
            <a:r>
              <a:rPr lang="en-US" baseline="0" dirty="0"/>
              <a:t>recall – what percent of positive instances did we correctly identify</a:t>
            </a:r>
          </a:p>
          <a:p>
            <a:endParaRPr lang="en-US" baseline="0" dirty="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87</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Reasons to Choose (+) and Cautions (-) of the Naïve Bayesian classifier are listed. Unlike Logistic regression, missing values are handled well by the Naïve Bayesian classifier. It is also very robust to irrelevant variables (irrelevant variables are distributed among all the classes and their effects are not pronounced). </a:t>
            </a:r>
          </a:p>
          <a:p>
            <a:r>
              <a:rPr lang="en-US" dirty="0" smtClean="0"/>
              <a:t>The model is easy to implement and we will see how easily a basic version can be implemented in the lab without using any packages. Scoring data (predicting) is very</a:t>
            </a:r>
            <a:r>
              <a:rPr lang="en-US" baseline="0" dirty="0" smtClean="0"/>
              <a:t> simple and the model is resistant to over fitting. (Over fitting refers to fitting  training data so well that we fit the idiosyncrasies such as the data that are not relevant in characterizing the data). It is computationally efficient and handles high dimensional problems efficiently. Unlike logistic regression Naïve Bayesian classifier handles categorical variables with a lot of levels.</a:t>
            </a:r>
          </a:p>
          <a:p>
            <a:r>
              <a:rPr lang="en-US" baseline="0" dirty="0" smtClean="0"/>
              <a:t>The Cautions (-) are that it is sensitive to correlated variables as the algorithm double counts the effect of the correlated variables. For example people with low income tend to default and people with low credit tend to default. It is also true that people with low income tend to have low credit. If we try to score “default” with both low income and low credit as variables we will see the double counting effect in our model output and in the scoring.</a:t>
            </a:r>
          </a:p>
          <a:p>
            <a:r>
              <a:rPr lang="en-US" baseline="0" dirty="0" smtClean="0"/>
              <a:t>Though the probabilities are provided as an output of the scored data, Naïve Bayesian classifier is not very reliable for the probability estimation and should be used for class label assignments only. Naïve Bayesian classifier in its simple form is used only with categorical variables and any continuous variables should be rendered discrete into intervals. You will learn more about this in the lab. However it is not necessary to have the continuous variables as “discrete” and several standard implementations can handle continuous variables as well.</a:t>
            </a:r>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lIns="91429" tIns="45715" rIns="91429" bIns="45715" numCol="1" anchor="t" anchorCtr="0" compatLnSpc="1">
            <a:prstTxWarp prst="textNoShape">
              <a:avLst/>
            </a:prstTxWarp>
          </a:bodyPr>
          <a:lstStyle/>
          <a:p>
            <a:r>
              <a:rPr lang="en-US" dirty="0" smtClean="0"/>
              <a:t>Record your answers</a:t>
            </a:r>
            <a:r>
              <a:rPr lang="en-US" baseline="0" dirty="0" smtClean="0"/>
              <a:t> here.  More Check Your Knowledge questions are on the next page.</a:t>
            </a:r>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89</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lnSpcReduction="10000"/>
          </a:bodyPr>
          <a:lstStyle/>
          <a:p>
            <a:pPr defTabSz="917875">
              <a:defRPr/>
            </a:pPr>
            <a:r>
              <a:rPr lang="en-US" baseline="0" dirty="0" smtClean="0"/>
              <a:t>In machine learning, “unsupervised” refers to the problem of finding a hidden structure within unlabeled data.</a:t>
            </a:r>
            <a:r>
              <a:rPr lang="en-US" dirty="0" smtClean="0"/>
              <a:t> In</a:t>
            </a:r>
            <a:r>
              <a:rPr lang="en-US" baseline="0" dirty="0" smtClean="0"/>
              <a:t> this lesson and the following lesson we will be discussing two unsupervised learning methods clustering and Association Rules.</a:t>
            </a:r>
          </a:p>
          <a:p>
            <a:r>
              <a:rPr lang="en-US" b="1" baseline="0" dirty="0" smtClean="0"/>
              <a:t>Clustering is a popular method used to form homogenous groups within a data set based on their internal structure</a:t>
            </a:r>
            <a:r>
              <a:rPr lang="en-US" baseline="0" dirty="0" smtClean="0"/>
              <a:t>. Clustering is a method often used for exploratory analysis of the data. There are no ”predictions” of any values done with clustering just finding the similarity between the data and grouping them into clusters</a:t>
            </a:r>
          </a:p>
          <a:p>
            <a:r>
              <a:rPr lang="en-US" baseline="0" dirty="0" smtClean="0"/>
              <a:t>The notion of similarities can be explained with the following examples:</a:t>
            </a:r>
          </a:p>
          <a:p>
            <a:r>
              <a:rPr lang="en-US" baseline="0" dirty="0" smtClean="0"/>
              <a:t>Consider questions such as </a:t>
            </a:r>
          </a:p>
          <a:p>
            <a:pPr marL="171450" indent="-171450"/>
            <a:r>
              <a:rPr lang="en-US" baseline="0" dirty="0" smtClean="0"/>
              <a:t>1.	How do I group these documents by topic?</a:t>
            </a:r>
          </a:p>
          <a:p>
            <a:pPr marL="171450" indent="-171450"/>
            <a:r>
              <a:rPr lang="en-US" baseline="0" dirty="0" smtClean="0"/>
              <a:t>2. 	How do I perform customer segmentation to allow for targeted or special marketing programs.</a:t>
            </a:r>
          </a:p>
          <a:p>
            <a:r>
              <a:rPr lang="en-US" b="1" baseline="0" dirty="0" smtClean="0"/>
              <a:t>The definition of “similarity” is specific to the problem domain</a:t>
            </a:r>
            <a:r>
              <a:rPr lang="en-US" baseline="0" dirty="0" smtClean="0"/>
              <a:t>. We are defining similarity as those data points with the same “topic” tag or customers who can be profiled in to a same “age group/income/gender” or a “purchase pattern”.</a:t>
            </a:r>
          </a:p>
          <a:p>
            <a:r>
              <a:rPr lang="en-US" baseline="0" dirty="0" smtClean="0"/>
              <a:t> If we have a vector of measurements of an attribute of the data, the data points that are grouped into a cluster will have values for the measurement close to each other than to those data points grouped in a different cluster. In other words the distance, (an inverse of similarity) between the points within a cluster are always lower than the distance between points in a different cluster.  </a:t>
            </a:r>
            <a:r>
              <a:rPr lang="en-US" b="1" baseline="0" dirty="0" smtClean="0"/>
              <a:t>In a cluster we end up with a tight group (homogeneous) of data points that are far apart from those data points that end up in a different cluster.</a:t>
            </a:r>
          </a:p>
          <a:p>
            <a:r>
              <a:rPr lang="en-US" baseline="0" dirty="0" smtClean="0"/>
              <a:t>There are many clustering techniques and we are going to discuss one of the most popular clustering method known as “K-means clustering” in this lesson.</a:t>
            </a: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9</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Record your answers</a:t>
            </a:r>
            <a:r>
              <a:rPr lang="en-US" baseline="0" dirty="0" smtClean="0"/>
              <a:t> here.</a:t>
            </a:r>
            <a:endParaRPr lang="en-US" dirty="0" smtClean="0"/>
          </a:p>
          <a:p>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90</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lesson covered these topics.  Please take a moment to review them.</a:t>
            </a:r>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lIns="91405" tIns="45702" rIns="91405" bIns="45702" numCol="1" anchor="t" anchorCtr="0" compatLnSpc="1">
            <a:prstTxWarp prst="textNoShape">
              <a:avLst/>
            </a:prstTxWarp>
          </a:bodyPr>
          <a:lstStyle/>
          <a:p>
            <a:r>
              <a:rPr lang="en-US" dirty="0" smtClean="0">
                <a:latin typeface="Calibri" pitchFamily="34" charset="0"/>
                <a:cs typeface="Calibri" pitchFamily="34" charset="0"/>
              </a:rPr>
              <a:t>Tasks you will be completing in this lab include:</a:t>
            </a:r>
          </a:p>
          <a:p>
            <a:endParaRPr lang="en-US" dirty="0" smtClean="0">
              <a:latin typeface="Calibri" pitchFamily="34" charset="0"/>
              <a:cs typeface="Calibri" pitchFamily="34" charset="0"/>
            </a:endParaRPr>
          </a:p>
          <a:p>
            <a:pPr marL="114300" lvl="0" indent="-114300">
              <a:buFont typeface="Arial" pitchFamily="34" charset="0"/>
              <a:buChar char="•"/>
            </a:pPr>
            <a:r>
              <a:rPr lang="en-US" dirty="0" smtClean="0">
                <a:latin typeface="Calibri" pitchFamily="34" charset="0"/>
                <a:cs typeface="Calibri" pitchFamily="34" charset="0"/>
              </a:rPr>
              <a:t>Use </a:t>
            </a:r>
            <a:r>
              <a:rPr lang="en-US" dirty="0" err="1" smtClean="0">
                <a:latin typeface="Calibri" pitchFamily="34" charset="0"/>
                <a:cs typeface="Calibri" pitchFamily="34" charset="0"/>
              </a:rPr>
              <a:t>RStudio</a:t>
            </a:r>
            <a:r>
              <a:rPr lang="en-US" dirty="0" smtClean="0">
                <a:latin typeface="Calibri" pitchFamily="34" charset="0"/>
                <a:cs typeface="Calibri" pitchFamily="34" charset="0"/>
              </a:rPr>
              <a:t> environment to code Naïve Bayesian Classifier</a:t>
            </a:r>
          </a:p>
          <a:p>
            <a:pPr marL="114300" lvl="0" indent="-114300">
              <a:buFont typeface="Arial" pitchFamily="34" charset="0"/>
              <a:buChar char="•"/>
            </a:pPr>
            <a:r>
              <a:rPr lang="en-US" dirty="0" smtClean="0">
                <a:latin typeface="Calibri" pitchFamily="34" charset="0"/>
                <a:cs typeface="Calibri" pitchFamily="34" charset="0"/>
              </a:rPr>
              <a:t>Use the ODBC connection to the “census” database to create a training data set for Naïve Bayesian Classifier from the big data</a:t>
            </a:r>
          </a:p>
          <a:p>
            <a:pPr marL="114300" indent="-114300">
              <a:buFont typeface="Arial" pitchFamily="34" charset="0"/>
              <a:buChar char="•"/>
            </a:pPr>
            <a:r>
              <a:rPr lang="en-US" dirty="0" smtClean="0">
                <a:latin typeface="Calibri" pitchFamily="34" charset="0"/>
                <a:cs typeface="Calibri" pitchFamily="34" charset="0"/>
              </a:rPr>
              <a:t>Use the Naïve Bayesian Classifier program and evaluate how well it predicts the results using the training data and then compare the results with original data.</a:t>
            </a:r>
          </a:p>
          <a:p>
            <a:pPr marL="114300" indent="-114300">
              <a:buFont typeface="Arial" pitchFamily="34" charset="0"/>
              <a:buChar char="•"/>
            </a:pPr>
            <a:r>
              <a:rPr lang="en-US" dirty="0" smtClean="0">
                <a:latin typeface="Calibri" pitchFamily="34" charset="0"/>
                <a:cs typeface="Calibri" pitchFamily="34" charset="0"/>
              </a:rPr>
              <a:t>Use the MADlib function for NB classifier (in-database analytics)</a:t>
            </a:r>
          </a:p>
          <a:p>
            <a:endParaRPr lang="en-US" dirty="0" smtClean="0"/>
          </a:p>
        </p:txBody>
      </p:sp>
      <p:sp>
        <p:nvSpPr>
          <p:cNvPr id="7" name="Slide Number Placeholder 6"/>
          <p:cNvSpPr>
            <a:spLocks noGrp="1"/>
          </p:cNvSpPr>
          <p:nvPr>
            <p:ph type="sldNum" sz="quarter" idx="11"/>
          </p:nvPr>
        </p:nvSpPr>
        <p:spPr/>
        <p:txBody>
          <a:bodyPr/>
          <a:lstStyle/>
          <a:p>
            <a:pPr>
              <a:defRPr/>
            </a:pPr>
            <a:fld id="{80249327-EC2F-4096-8D35-6B76097739FC}" type="slidenum">
              <a:rPr lang="en-US" smtClean="0"/>
              <a:pPr>
                <a:defRPr/>
              </a:pPr>
              <a:t>92</a:t>
            </a:fld>
            <a:endParaRPr lang="en-US" dirty="0"/>
          </a:p>
        </p:txBody>
      </p:sp>
      <p:sp>
        <p:nvSpPr>
          <p:cNvPr id="8" name="Footer Placeholder 7"/>
          <p:cNvSpPr>
            <a:spLocks noGrp="1"/>
          </p:cNvSpPr>
          <p:nvPr>
            <p:ph type="ftr" sz="quarter" idx="12"/>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93</a:t>
            </a:fld>
            <a:endParaRPr lang="en-US"/>
          </a:p>
        </p:txBody>
      </p:sp>
      <p:sp>
        <p:nvSpPr>
          <p:cNvPr id="6" name="Footer Placeholder 3"/>
          <p:cNvSpPr txBox="1">
            <a:spLocks/>
          </p:cNvSpPr>
          <p:nvPr/>
        </p:nvSpPr>
        <p:spPr>
          <a:xfrm>
            <a:off x="2971800" y="8839200"/>
            <a:ext cx="3657600" cy="304800"/>
          </a:xfrm>
          <a:prstGeom prst="rect">
            <a:avLst/>
          </a:prstGeom>
        </p:spPr>
        <p:txBody>
          <a:bodyPr vert="horz"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chemeClr val="tx1"/>
                </a:solidFill>
                <a:effectLst/>
                <a:uLnTx/>
                <a:uFillTx/>
                <a:latin typeface="MetaNormalLF-Roman" pitchFamily="34" charset="0"/>
                <a:ea typeface="+mn-ea"/>
                <a:cs typeface="+mn-cs"/>
              </a:rPr>
              <a:t>Module 4: Analytics Theory/Methods</a:t>
            </a:r>
            <a:endParaRPr kumimoji="0" lang="en-US" sz="900" b="0" i="0" u="none" strike="noStrike" kern="1200" cap="none" spc="0" normalizeH="0" baseline="0" noProof="0" dirty="0">
              <a:ln>
                <a:noFill/>
              </a:ln>
              <a:solidFill>
                <a:schemeClr val="tx1"/>
              </a:solidFill>
              <a:effectLst/>
              <a:uLnTx/>
              <a:uFillTx/>
              <a:latin typeface="MetaNormalLF-Roman" pitchFamily="34" charset="0"/>
              <a:ea typeface="+mn-ea"/>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94</a:t>
            </a:fld>
            <a:endParaRPr lang="en-US"/>
          </a:p>
        </p:txBody>
      </p:sp>
      <p:sp>
        <p:nvSpPr>
          <p:cNvPr id="6" name="Footer Placeholder 3"/>
          <p:cNvSpPr txBox="1">
            <a:spLocks/>
          </p:cNvSpPr>
          <p:nvPr/>
        </p:nvSpPr>
        <p:spPr>
          <a:xfrm>
            <a:off x="2743200" y="8839200"/>
            <a:ext cx="3657600" cy="304800"/>
          </a:xfrm>
          <a:prstGeom prst="rect">
            <a:avLst/>
          </a:prstGeom>
        </p:spPr>
        <p:txBody>
          <a:bodyPr vert="horz"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chemeClr val="tx1"/>
                </a:solidFill>
                <a:effectLst/>
                <a:uLnTx/>
                <a:uFillTx/>
                <a:latin typeface="MetaNormalLF-Roman" pitchFamily="34" charset="0"/>
                <a:ea typeface="+mn-ea"/>
                <a:cs typeface="+mn-cs"/>
              </a:rPr>
              <a:t>Module 4: Analytics Theory/Methods</a:t>
            </a:r>
            <a:endParaRPr kumimoji="0" lang="en-US" sz="900" b="0" i="0" u="none" strike="noStrike" kern="1200" cap="none" spc="0" normalizeH="0" baseline="0" noProof="0" dirty="0">
              <a:ln>
                <a:noFill/>
              </a:ln>
              <a:solidFill>
                <a:schemeClr val="tx1"/>
              </a:solidFill>
              <a:effectLst/>
              <a:uLnTx/>
              <a:uFillTx/>
              <a:latin typeface="MetaNormalLF-Roman" pitchFamily="34" charset="0"/>
              <a:ea typeface="+mn-ea"/>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topics covered in this lesson are listed.</a:t>
            </a:r>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pPr defTabSz="917875">
              <a:defRPr/>
            </a:pPr>
            <a:r>
              <a:rPr lang="en-US" dirty="0" smtClean="0"/>
              <a:t>Decision Trees are a flexible</a:t>
            </a:r>
            <a:r>
              <a:rPr lang="en-US" baseline="0" dirty="0" smtClean="0"/>
              <a:t> method very commonly deployed in data mining applications.  In this lesson we </a:t>
            </a:r>
            <a:r>
              <a:rPr lang="en-US" dirty="0" smtClean="0"/>
              <a:t>will focus on Decision Trees used for classification problems. </a:t>
            </a:r>
          </a:p>
          <a:p>
            <a:r>
              <a:rPr lang="en-US" baseline="0" dirty="0" smtClean="0"/>
              <a:t>There are two types of trees; Classification Trees and Regression (or Prediction) Trees</a:t>
            </a:r>
          </a:p>
          <a:p>
            <a:pPr marL="114300" indent="-114300">
              <a:buFont typeface="Arial" pitchFamily="34" charset="0"/>
              <a:buChar char="•"/>
            </a:pPr>
            <a:r>
              <a:rPr lang="en-US" baseline="0" dirty="0" smtClean="0"/>
              <a:t>Classification Trees – are used to segment observations into more homogenous groups (assign class labels). They usually apply to outcomes that are binary or categorical in nature.</a:t>
            </a:r>
          </a:p>
          <a:p>
            <a:pPr marL="114300" indent="-114300" defTabSz="917875">
              <a:buFont typeface="Arial" pitchFamily="34" charset="0"/>
              <a:buChar char="•"/>
              <a:defRPr/>
            </a:pPr>
            <a:r>
              <a:rPr lang="en-US" baseline="0" dirty="0" smtClean="0"/>
              <a:t>Regression Trees – are variations of regression and what is returned in each node is the average value at each node (type of a step function with which the average value can be computed). Regression trees can be applied to outcomes that are continuous (like account spend or personal income).</a:t>
            </a:r>
          </a:p>
          <a:p>
            <a:pPr defTabSz="917875">
              <a:defRPr/>
            </a:pPr>
            <a:r>
              <a:rPr lang="en-US" baseline="0" dirty="0" smtClean="0"/>
              <a:t>The input values can be continuous or discrete. </a:t>
            </a:r>
            <a:r>
              <a:rPr lang="en-US" dirty="0" smtClean="0"/>
              <a:t>Decision Tree</a:t>
            </a:r>
            <a:r>
              <a:rPr lang="en-US" baseline="0" dirty="0" smtClean="0"/>
              <a:t> models output a tree that describes the decision flow. The leaf nodes return class labels and in some implementations they also return the probability scores. In theory the tree can be converted into decision rules such as the example shown in the slide.</a:t>
            </a:r>
            <a:endParaRPr lang="en-US" dirty="0" smtClean="0"/>
          </a:p>
          <a:p>
            <a:r>
              <a:rPr lang="en-US" baseline="0" dirty="0" smtClean="0"/>
              <a:t>Decision Trees are a popular method because they can be applied to a variety of situations. The rules of classification are very straight forward and the results can easily be presented visually.  Additionally, because the end result is a series of  logical “if-then” statements, there is no underlying assumption of a linear (or non-linear) relationship between the predictor variables and the dependent variable.</a:t>
            </a:r>
          </a:p>
          <a:p>
            <a:endParaRPr lang="en-US"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96</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488" tIns="45244" rIns="90488" bIns="45244">
            <a:normAutofit/>
          </a:bodyPr>
          <a:lstStyle/>
          <a:p>
            <a:r>
              <a:rPr lang="en-US" dirty="0" smtClean="0"/>
              <a:t>Decision Tree</a:t>
            </a:r>
            <a:r>
              <a:rPr lang="en-US" baseline="0" dirty="0" smtClean="0"/>
              <a:t>s are typically depicted in a flow-chart like manner.</a:t>
            </a:r>
          </a:p>
          <a:p>
            <a:r>
              <a:rPr lang="en-US" b="1" baseline="0" dirty="0" smtClean="0"/>
              <a:t>Branches </a:t>
            </a:r>
            <a:r>
              <a:rPr lang="en-US" baseline="0" dirty="0" smtClean="0"/>
              <a:t>refer to the outcome of a decision and are represented by the connecting lines here.  </a:t>
            </a:r>
          </a:p>
          <a:p>
            <a:r>
              <a:rPr lang="en-US" baseline="0" dirty="0" smtClean="0"/>
              <a:t>When the decision is numerical, the “greater than” branch is usually shown on the right and “less than” on the left.  </a:t>
            </a:r>
          </a:p>
          <a:p>
            <a:r>
              <a:rPr lang="en-US" baseline="0" dirty="0" smtClean="0"/>
              <a:t>Depending on the nature of the variable, you may need to include an “equal to” component on one branch.  </a:t>
            </a:r>
          </a:p>
          <a:p>
            <a:r>
              <a:rPr lang="en-US" b="1" baseline="0" dirty="0" smtClean="0"/>
              <a:t>Internal Nodes </a:t>
            </a:r>
            <a:r>
              <a:rPr lang="en-US" baseline="0" dirty="0" smtClean="0"/>
              <a:t>are the decision or test points.  Each refers to a single variable or attribute.  </a:t>
            </a:r>
          </a:p>
          <a:p>
            <a:r>
              <a:rPr lang="en-US" baseline="0" dirty="0" smtClean="0"/>
              <a:t>In the example here the outcomes are binary, although there could be more than 2 branches stemming from an internal node.  </a:t>
            </a:r>
          </a:p>
          <a:p>
            <a:r>
              <a:rPr lang="en-US" baseline="0" dirty="0" smtClean="0"/>
              <a:t>For example, if the variable was categorical and had 3 choices, you might need a branch for each choice.</a:t>
            </a:r>
          </a:p>
          <a:p>
            <a:r>
              <a:rPr lang="en-US" dirty="0" smtClean="0"/>
              <a:t>The </a:t>
            </a:r>
            <a:r>
              <a:rPr lang="en-US" b="1" dirty="0" smtClean="0"/>
              <a:t>Leaf</a:t>
            </a:r>
            <a:r>
              <a:rPr lang="en-US" b="1" baseline="0" dirty="0" smtClean="0"/>
              <a:t> Nodes</a:t>
            </a:r>
            <a:r>
              <a:rPr lang="en-US" baseline="0" dirty="0" smtClean="0"/>
              <a:t> are at the end of the last branch on the tree.  These represent the outcome of all the prior decisions.  The leaf nodes are the class labels, or the segment in which all observations that follow the path to the leaf would be placed.  </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97</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787" tIns="45894" rIns="91787" bIns="45894">
            <a:normAutofit/>
          </a:bodyPr>
          <a:lstStyle/>
          <a:p>
            <a:r>
              <a:rPr lang="en-US" dirty="0" smtClean="0"/>
              <a:t>An</a:t>
            </a:r>
            <a:r>
              <a:rPr lang="en-US" baseline="0" dirty="0" smtClean="0"/>
              <a:t> example of Decision Trees in practice is the method for classifying biological species. A series of questions (yes/no) are answered to arrive at a classification.  </a:t>
            </a:r>
          </a:p>
          <a:p>
            <a:r>
              <a:rPr lang="en-US" baseline="0" dirty="0" smtClean="0"/>
              <a:t>Another example is a checklist of symptoms during a doctor’s evaluation of a patient.  People mentally perform these types of analysis frequently when assessing a situation.  </a:t>
            </a:r>
          </a:p>
          <a:p>
            <a:r>
              <a:rPr lang="en-US" baseline="0" dirty="0" smtClean="0"/>
              <a:t>Other use cases can be customer segmentation to better predict response rates to marketing and promotions.  Computers can be “taught” to evaluate a series of criteria and automatically approve or deny an application for a loan. In the case of loan approval, computers can use the logical “if-then” statements to predict whether the customer will default on the loan.  For customers with a clear (strong) outcome, no human interaction is required, for observations which may not generate a clear response, a human is needed for the decision.</a:t>
            </a:r>
          </a:p>
          <a:p>
            <a:r>
              <a:rPr lang="en-US" b="0" baseline="0" dirty="0" smtClean="0"/>
              <a:t>Short Decision Trees (where we have limited the number of splits) are </a:t>
            </a:r>
            <a:r>
              <a:rPr lang="en-US" b="0" dirty="0" smtClean="0"/>
              <a:t>often used as components (called "weak learners" or "base learners") in ensemble</a:t>
            </a:r>
            <a:r>
              <a:rPr lang="en-US" b="0" baseline="0" dirty="0" smtClean="0"/>
              <a:t> </a:t>
            </a:r>
            <a:r>
              <a:rPr lang="en-US" b="0" dirty="0" smtClean="0"/>
              <a:t>techniques (a set  of predictive models</a:t>
            </a:r>
            <a:r>
              <a:rPr lang="en-US" b="0" baseline="0" dirty="0" smtClean="0"/>
              <a:t> which will all vote and we take decisions based on the combination of the votes) </a:t>
            </a:r>
            <a:r>
              <a:rPr lang="en-US" b="0" dirty="0" smtClean="0"/>
              <a:t>such as Random forests, bagging</a:t>
            </a:r>
            <a:r>
              <a:rPr lang="en-US" b="0" baseline="0" dirty="0" smtClean="0"/>
              <a:t> and boosting  (Beyond the scope for this class)</a:t>
            </a:r>
            <a:r>
              <a:rPr lang="en-US" b="0" dirty="0" smtClean="0"/>
              <a:t>.</a:t>
            </a:r>
            <a:r>
              <a:rPr lang="en-US" b="0" baseline="0" dirty="0" smtClean="0"/>
              <a:t> The very simplest of the short trees are decision stumps: </a:t>
            </a:r>
            <a:r>
              <a:rPr lang="en-US" b="0" dirty="0" smtClean="0"/>
              <a:t>Decision Trees with one internal node (the root) which is immediately connected to the terminal nodes. A decision stump makes a prediction based on the value of just a single input feature.</a:t>
            </a:r>
          </a:p>
          <a:p>
            <a:endParaRPr lang="en-US" b="1" dirty="0" smtClean="0"/>
          </a:p>
          <a:p>
            <a:endParaRPr lang="en-US" baseline="0" dirty="0" smtClean="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98</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9600"/>
            <a:ext cx="6096000" cy="4343400"/>
          </a:xfrm>
        </p:spPr>
        <p:txBody>
          <a:bodyPr lIns="91787" tIns="45894" rIns="91787" bIns="45894">
            <a:noAutofit/>
          </a:bodyPr>
          <a:lstStyle/>
          <a:p>
            <a:r>
              <a:rPr lang="en-US" sz="1000" dirty="0" smtClean="0"/>
              <a:t>We will use the same example we used in</a:t>
            </a:r>
            <a:r>
              <a:rPr lang="en-US" sz="1000" baseline="0" dirty="0" smtClean="0"/>
              <a:t> the previous lesson with Naïve Bayesian classifier.</a:t>
            </a:r>
          </a:p>
          <a:p>
            <a:r>
              <a:rPr lang="en-US" sz="1000" baseline="0" dirty="0" smtClean="0"/>
              <a:t>For the people with good credit and we start at the top of the tree the probability is 70% (700 out of 1000 people have good credit). The process has decided that we are going to split how much is in the savings account into two groups. </a:t>
            </a:r>
          </a:p>
          <a:p>
            <a:r>
              <a:rPr lang="en-US" sz="1000" baseline="0" dirty="0" smtClean="0"/>
              <a:t>One group with savings less than $100 or between $100 to $ 500. </a:t>
            </a:r>
          </a:p>
          <a:p>
            <a:r>
              <a:rPr lang="en-US" sz="1000" baseline="0" dirty="0" smtClean="0"/>
              <a:t>The second group is the rest of the population which has savings of $500 to $1000 or greater than $1000  or no known savings. </a:t>
            </a:r>
          </a:p>
          <a:p>
            <a:r>
              <a:rPr lang="en-US" sz="1000" baseline="0" dirty="0" smtClean="0"/>
              <a:t>We compute the probability of good credit at the second node and we find in the second savings category 245 out of 294 have good credit and the probability at this node is 83%.</a:t>
            </a:r>
          </a:p>
          <a:p>
            <a:r>
              <a:rPr lang="en-US" sz="1000" baseline="0" dirty="0" smtClean="0"/>
              <a:t>Looking at the other node (Savings &lt;100 or Savings 100:500) we look into housing. We split this node into Housing (free,rent) as one group and Housing (own) as the other. Computing probability of good credit at housing (own) node we see that 349 out of 501 people have good credit, a 70% probability.</a:t>
            </a:r>
          </a:p>
          <a:p>
            <a:r>
              <a:rPr lang="en-US" sz="1000" baseline="0" dirty="0" smtClean="0"/>
              <a:t>Traversing down the housing (free, rent) node we split now on the variable known as personal. The two groups are Personal (female, male divorced/ separated) and Personal (male,married/widowed,male_single). </a:t>
            </a:r>
            <a:r>
              <a:rPr lang="en-US" sz="1000" b="0" baseline="0" dirty="0" smtClean="0"/>
              <a:t>In the node on the right, the probability of good credit is 0.6; in the node on the left, the probability of good credit is 44% (which is less than 50%, so we label the node as a "bad credit" node).</a:t>
            </a:r>
          </a:p>
          <a:p>
            <a:r>
              <a:rPr lang="en-US" sz="1000" baseline="0" dirty="0" smtClean="0"/>
              <a:t>We </a:t>
            </a:r>
            <a:r>
              <a:rPr lang="en-US" sz="1000" baseline="0" dirty="0"/>
              <a:t>can see that for this case, we might want to </a:t>
            </a:r>
            <a:r>
              <a:rPr lang="en-US" sz="1000" baseline="0" dirty="0" smtClean="0"/>
              <a:t>work </a:t>
            </a:r>
            <a:r>
              <a:rPr lang="en-US" sz="1000" baseline="0" dirty="0"/>
              <a:t>with the probabilities, rather than the class labels; this tree would only label 88 rows (out of 1000) of the training set as "bad", which is far less than the 30% "bad" rate of the training set, and of those cases labeled "bad", only 54% of them would truly be bad</a:t>
            </a:r>
            <a:r>
              <a:rPr lang="en-US" sz="1000" baseline="0" dirty="0" smtClean="0"/>
              <a:t>. Tuning </a:t>
            </a:r>
            <a:r>
              <a:rPr lang="en-US" sz="1000" baseline="0" dirty="0"/>
              <a:t>the splitting parameters, or using a random forest or other ensemble technique (more on that later) might improve the performance</a:t>
            </a:r>
            <a:r>
              <a:rPr lang="en-US" sz="1000" baseline="0" dirty="0" smtClean="0"/>
              <a:t>. </a:t>
            </a:r>
          </a:p>
          <a:p>
            <a:r>
              <a:rPr lang="en-US" sz="1000" baseline="0" dirty="0" smtClean="0"/>
              <a:t>Decision Trees are greedy algorithms. They take decisions based on what is available at that moment and once a bad decision is taken it is propagated all the way down. An ensemble technique may randomize the splitting (or even randomize data) and come up with multiple tree structures. It then assigns labels by looking at the average of the nodes in all the trees and assigns class labels or probability values.</a:t>
            </a:r>
            <a:endParaRPr lang="en-US" sz="1000" baseline="0"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99</a:t>
            </a:fld>
            <a:endParaRPr lang="en-US" dirty="0"/>
          </a:p>
        </p:txBody>
      </p:sp>
      <p:sp>
        <p:nvSpPr>
          <p:cNvPr id="7" name="Footer Placeholder 6"/>
          <p:cNvSpPr>
            <a:spLocks noGrp="1"/>
          </p:cNvSpPr>
          <p:nvPr>
            <p:ph type="ftr" sz="quarter" idx="11"/>
          </p:nvPr>
        </p:nvSpPr>
        <p:spPr/>
        <p:txBody>
          <a:bodyPr/>
          <a:lstStyle/>
          <a:p>
            <a:pPr>
              <a:defRPr/>
            </a:pPr>
            <a:r>
              <a:rPr lang="en-US" dirty="0" smtClean="0"/>
              <a:t>Module 4: Analytics Theory/Methods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4724400" y="6629400"/>
            <a:ext cx="4191000" cy="228600"/>
          </a:xfrm>
        </p:spPr>
        <p:txBody>
          <a:bodyPr/>
          <a:lstStyle>
            <a:lvl1pPr>
              <a:defRPr>
                <a:solidFill>
                  <a:schemeClr val="tx1">
                    <a:lumMod val="75000"/>
                    <a:lumOff val="25000"/>
                  </a:schemeClr>
                </a:solidFill>
              </a:defRPr>
            </a:lvl1pPr>
          </a:lstStyle>
          <a:p>
            <a:pPr>
              <a:defRPr/>
            </a:pPr>
            <a:r>
              <a:rPr lang="en-US" dirty="0" smtClean="0"/>
              <a:t>Module #: Module Name</a:t>
            </a:r>
            <a:endParaRPr lang="en-US" dirty="0"/>
          </a:p>
        </p:txBody>
      </p:sp>
      <p:sp>
        <p:nvSpPr>
          <p:cNvPr id="6" name="Slide Number Placeholder 5"/>
          <p:cNvSpPr>
            <a:spLocks noGrp="1"/>
          </p:cNvSpPr>
          <p:nvPr>
            <p:ph type="sldNum" sz="quarter" idx="11"/>
          </p:nvPr>
        </p:nvSpPr>
        <p:spPr/>
        <p:txBody>
          <a:bodyPr/>
          <a:lstStyle>
            <a:lvl1pPr>
              <a:defRPr>
                <a:solidFill>
                  <a:schemeClr val="tx1">
                    <a:lumMod val="75000"/>
                    <a:lumOff val="25000"/>
                  </a:schemeClr>
                </a:solidFill>
              </a:defRPr>
            </a:lvl1pPr>
          </a:lstStyle>
          <a:p>
            <a:pPr>
              <a:defRPr/>
            </a:pPr>
            <a:fld id="{5BA1DFFF-3F85-458B-986A-7762775E0C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BulletsLeft3/4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791200" y="914400"/>
            <a:ext cx="2971800" cy="49530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0"/>
            <a:ext cx="5334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953000" y="6629400"/>
            <a:ext cx="3962400" cy="228600"/>
          </a:xfrm>
        </p:spPr>
        <p:txBody>
          <a:bodyPr/>
          <a:lstStyle>
            <a:lvl1pPr>
              <a:defRPr/>
            </a:lvl1pPr>
          </a:lstStyle>
          <a:p>
            <a:pPr>
              <a:defRPr/>
            </a:pPr>
            <a:r>
              <a:rPr lang="en-US" dirty="0" smtClean="0"/>
              <a:t>Module #: Module Name</a:t>
            </a:r>
            <a:endParaRPr lang="en-US" dirty="0"/>
          </a:p>
        </p:txBody>
      </p:sp>
      <p:sp>
        <p:nvSpPr>
          <p:cNvPr id="8" name="Rectangle 7"/>
          <p:cNvSpPr/>
          <p:nvPr userDrawn="1"/>
        </p:nvSpPr>
        <p:spPr>
          <a:xfrm>
            <a:off x="8808652" y="6611779"/>
            <a:ext cx="335348" cy="246221"/>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A4D2E-BFDE-4579-B1E4-06245D6D649B}" type="slidenum">
              <a:rPr kumimoji="0" lang="en-US" sz="1000" b="0" i="0" u="none" strike="noStrike" kern="1200" cap="none" spc="0" normalizeH="0" baseline="0" noProof="0" smtClean="0">
                <a:ln>
                  <a:noFill/>
                </a:ln>
                <a:solidFill>
                  <a:srgbClr val="000000">
                    <a:lumMod val="75000"/>
                    <a:lumOff val="25000"/>
                  </a:srgbClr>
                </a:solidFill>
                <a:effectLst/>
                <a:uLnTx/>
                <a:uFillTx/>
                <a:latin typeface="Calibri"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lumMod val="75000"/>
                  <a:lumOff val="25000"/>
                </a:srgbClr>
              </a:solidFill>
              <a:effectLst/>
              <a:uLnTx/>
              <a:uFillTx/>
              <a:latin typeface="Calibri" pitchFamily="34" charset="0"/>
              <a:ea typeface="+mn-ea"/>
              <a:cs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ulletsRight_Picture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2"/>
          </p:nvPr>
        </p:nvSpPr>
        <p:spPr>
          <a:xfrm>
            <a:off x="304800" y="914400"/>
            <a:ext cx="4114800" cy="4953000"/>
          </a:xfrm>
        </p:spPr>
        <p:txBody>
          <a:bodyPr>
            <a:normAutofit/>
          </a:bodyPr>
          <a:lstStyle>
            <a:lvl1pPr>
              <a:buNone/>
              <a:defRPr/>
            </a:lvl1pPr>
          </a:lstStyle>
          <a:p>
            <a:pPr lvl="0"/>
            <a:r>
              <a:rPr lang="en-US" noProof="0" smtClean="0"/>
              <a:t>Click icon to add picture</a:t>
            </a:r>
            <a:endParaRPr lang="en-US" noProof="0"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876800" y="6629400"/>
            <a:ext cx="3962400" cy="228600"/>
          </a:xfrm>
        </p:spPr>
        <p:txBody>
          <a:bodyPr/>
          <a:lstStyle>
            <a:lvl1pPr>
              <a:defRPr/>
            </a:lvl1pPr>
          </a:lstStyle>
          <a:p>
            <a:pPr>
              <a:defRPr/>
            </a:pPr>
            <a:r>
              <a:rPr lang="en-US" dirty="0" smtClean="0"/>
              <a:t>Module #: Module Name</a:t>
            </a:r>
            <a:endParaRPr lang="en-US" dirty="0"/>
          </a:p>
        </p:txBody>
      </p:sp>
      <p:sp>
        <p:nvSpPr>
          <p:cNvPr id="6" name="Slide Number Placeholder 6"/>
          <p:cNvSpPr>
            <a:spLocks noGrp="1"/>
          </p:cNvSpPr>
          <p:nvPr>
            <p:ph type="sldNum" sz="quarter" idx="14"/>
          </p:nvPr>
        </p:nvSpPr>
        <p:spPr/>
        <p:txBody>
          <a:bodyPr/>
          <a:lstStyle>
            <a:lvl1pPr>
              <a:defRPr/>
            </a:lvl1pPr>
          </a:lstStyle>
          <a:p>
            <a:pPr>
              <a:defRPr/>
            </a:pPr>
            <a:fld id="{FB43D240-9F96-4DC0-BD2E-CE45DCC9138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tent_TwoColumnwith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47750"/>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87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047750"/>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87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4724400" y="6629400"/>
            <a:ext cx="4191000" cy="228600"/>
          </a:xfrm>
        </p:spPr>
        <p:txBody>
          <a:bodyPr/>
          <a:lstStyle>
            <a:lvl1pPr>
              <a:defRPr dirty="0"/>
            </a:lvl1pPr>
          </a:lstStyle>
          <a:p>
            <a:pPr>
              <a:defRPr/>
            </a:pPr>
            <a:r>
              <a:rPr lang="en-US" dirty="0" smtClean="0"/>
              <a:t>Module #: Module Name</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5DD70BA9-0AE5-4DC7-8A6D-25B86D6F2F9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TablePlaceholder">
    <p:spTree>
      <p:nvGrpSpPr>
        <p:cNvPr id="1" name=""/>
        <p:cNvGrpSpPr/>
        <p:nvPr/>
      </p:nvGrpSpPr>
      <p:grpSpPr>
        <a:xfrm>
          <a:off x="0" y="0"/>
          <a:ext cx="0" cy="0"/>
          <a:chOff x="0" y="0"/>
          <a:chExt cx="0" cy="0"/>
        </a:xfrm>
      </p:grpSpPr>
      <p:sp>
        <p:nvSpPr>
          <p:cNvPr id="6" name="Table Placeholder 5"/>
          <p:cNvSpPr>
            <a:spLocks noGrp="1"/>
          </p:cNvSpPr>
          <p:nvPr>
            <p:ph type="tbl" sz="quarter" idx="12"/>
          </p:nvPr>
        </p:nvSpPr>
        <p:spPr>
          <a:xfrm>
            <a:off x="381000" y="1219200"/>
            <a:ext cx="8382000" cy="4648200"/>
          </a:xfrm>
        </p:spPr>
        <p:txBody>
          <a:bodyPr anchor="ctr">
            <a:normAutofit/>
          </a:bodyPr>
          <a:lstStyle>
            <a:lvl1pPr>
              <a:buNone/>
              <a:defRPr/>
            </a:lvl1pPr>
          </a:lstStyle>
          <a:p>
            <a:pPr lvl="0"/>
            <a:r>
              <a:rPr lang="en-US" noProof="0" smtClean="0"/>
              <a:t>Click icon to add table</a:t>
            </a:r>
            <a:endParaRPr lang="en-US" noProof="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4" name="Footer Placeholder 4"/>
          <p:cNvSpPr>
            <a:spLocks noGrp="1"/>
          </p:cNvSpPr>
          <p:nvPr>
            <p:ph type="ftr" sz="quarter" idx="13"/>
          </p:nvPr>
        </p:nvSpPr>
        <p:spPr>
          <a:xfrm>
            <a:off x="4724400" y="6629400"/>
            <a:ext cx="4191000" cy="228600"/>
          </a:xfrm>
        </p:spPr>
        <p:txBody>
          <a:bodyPr/>
          <a:lstStyle>
            <a:lvl1pPr>
              <a:defRPr/>
            </a:lvl1pPr>
          </a:lstStyle>
          <a:p>
            <a:pPr>
              <a:defRPr/>
            </a:pPr>
            <a:r>
              <a:rPr lang="en-US" dirty="0" smtClean="0"/>
              <a:t>Module #: Module Name</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0E62AE4E-9066-49B4-8504-8C25DD4FBCC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icture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304800" y="914400"/>
            <a:ext cx="8458200" cy="5105400"/>
          </a:xfrm>
        </p:spPr>
        <p:txBody>
          <a:bodyPr>
            <a:normAutofit/>
          </a:bodyPr>
          <a:lstStyle>
            <a:lvl1pPr>
              <a:buNone/>
              <a:defRPr/>
            </a:lvl1pPr>
          </a:lstStyle>
          <a:p>
            <a:pPr lvl="0"/>
            <a:r>
              <a:rPr lang="en-US" noProof="0" smtClean="0"/>
              <a:t>Click icon to add picture</a:t>
            </a:r>
            <a:endParaRPr lang="en-US" noProof="0"/>
          </a:p>
        </p:txBody>
      </p:sp>
      <p:sp>
        <p:nvSpPr>
          <p:cNvPr id="4" name="Footer Placeholder 3"/>
          <p:cNvSpPr>
            <a:spLocks noGrp="1"/>
          </p:cNvSpPr>
          <p:nvPr>
            <p:ph type="ftr" sz="quarter" idx="14"/>
          </p:nvPr>
        </p:nvSpPr>
        <p:spPr>
          <a:xfrm>
            <a:off x="4191000" y="6629400"/>
            <a:ext cx="4724400" cy="228600"/>
          </a:xfrm>
        </p:spPr>
        <p:txBody>
          <a:bodyPr/>
          <a:lstStyle>
            <a:lvl1pPr>
              <a:defRPr/>
            </a:lvl1pPr>
          </a:lstStyle>
          <a:p>
            <a:pPr>
              <a:defRPr/>
            </a:pPr>
            <a:r>
              <a:rPr lang="en-US" dirty="0" smtClean="0"/>
              <a:t>Module #: Module Name</a:t>
            </a:r>
            <a:endParaRPr lang="en-US" dirty="0"/>
          </a:p>
        </p:txBody>
      </p:sp>
      <p:sp>
        <p:nvSpPr>
          <p:cNvPr id="5" name="Slide Number Placeholder 4"/>
          <p:cNvSpPr>
            <a:spLocks noGrp="1"/>
          </p:cNvSpPr>
          <p:nvPr>
            <p:ph type="sldNum" sz="quarter" idx="15"/>
          </p:nvPr>
        </p:nvSpPr>
        <p:spPr/>
        <p:txBody>
          <a:bodyPr/>
          <a:lstStyle>
            <a:lvl1pPr>
              <a:defRPr/>
            </a:lvl1pPr>
          </a:lstStyle>
          <a:p>
            <a:pPr>
              <a:defRPr/>
            </a:pPr>
            <a:fld id="{D5E37188-7CEB-4CA8-A656-F21412B4458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xfrm>
            <a:off x="4724400" y="6629400"/>
            <a:ext cx="4191000" cy="228600"/>
          </a:xfrm>
        </p:spPr>
        <p:txBody>
          <a:bodyPr/>
          <a:lstStyle>
            <a:lvl1pPr>
              <a:defRPr/>
            </a:lvl1pPr>
          </a:lstStyle>
          <a:p>
            <a:pPr>
              <a:defRPr/>
            </a:pPr>
            <a:r>
              <a:rPr lang="en-US" dirty="0" smtClean="0"/>
              <a:t>Module #: Module Name</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6ADD0FD0-5DC7-4614-9D2E-5687F653AAC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solidFill>
                  <a:srgbClr val="000000">
                    <a:lumMod val="75000"/>
                    <a:lumOff val="25000"/>
                  </a:srgbClr>
                </a:solidFill>
              </a:rPr>
              <a:t>Module 4: Analytics Theory/Methods</a:t>
            </a:r>
            <a:endParaRPr lang="en-US" dirty="0">
              <a:solidFill>
                <a:srgbClr val="000000">
                  <a:lumMod val="75000"/>
                  <a:lumOff val="25000"/>
                </a:srgbClr>
              </a:solidFill>
            </a:endParaRPr>
          </a:p>
        </p:txBody>
      </p:sp>
      <p:sp>
        <p:nvSpPr>
          <p:cNvPr id="5" name="Slide Number Placeholder 4"/>
          <p:cNvSpPr>
            <a:spLocks noGrp="1"/>
          </p:cNvSpPr>
          <p:nvPr>
            <p:ph type="sldNum" sz="quarter" idx="12"/>
          </p:nvPr>
        </p:nvSpPr>
        <p:spPr/>
        <p:txBody>
          <a:bodyPr/>
          <a:lstStyle/>
          <a:p>
            <a:fld id="{D4B8542B-8345-7E43-8179-52FE19CBD2AA}" type="slidenum">
              <a:rPr>
                <a:solidFill>
                  <a:srgbClr val="000000">
                    <a:lumMod val="75000"/>
                    <a:lumOff val="25000"/>
                  </a:srgbClr>
                </a:solidFill>
              </a:rPr>
              <a:pPr/>
              <a:t>‹#›</a:t>
            </a:fld>
            <a:endParaRPr lang="en-US" dirty="0">
              <a:solidFill>
                <a:srgbClr val="000000">
                  <a:lumMod val="75000"/>
                  <a:lumOff val="2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smtClean="0">
                <a:solidFill>
                  <a:srgbClr val="000000">
                    <a:lumMod val="75000"/>
                    <a:lumOff val="25000"/>
                  </a:srgbClr>
                </a:solidFill>
              </a:rPr>
              <a:t>Module 4: Analytics Theory/Methods</a:t>
            </a:r>
            <a:endParaRPr lang="en-US" dirty="0">
              <a:solidFill>
                <a:srgbClr val="000000">
                  <a:lumMod val="75000"/>
                  <a:lumOff val="25000"/>
                </a:srgbClr>
              </a:solidFill>
            </a:endParaRPr>
          </a:p>
        </p:txBody>
      </p:sp>
      <p:sp>
        <p:nvSpPr>
          <p:cNvPr id="7" name="Slide Number Placeholder 6"/>
          <p:cNvSpPr>
            <a:spLocks noGrp="1"/>
          </p:cNvSpPr>
          <p:nvPr>
            <p:ph type="sldNum" sz="quarter" idx="12"/>
          </p:nvPr>
        </p:nvSpPr>
        <p:spPr/>
        <p:txBody>
          <a:bodyPr/>
          <a:lstStyle/>
          <a:p>
            <a:fld id="{D4B8542B-8345-7E43-8179-52FE19CBD2AA}" type="slidenum">
              <a:rPr>
                <a:solidFill>
                  <a:srgbClr val="000000">
                    <a:lumMod val="75000"/>
                    <a:lumOff val="25000"/>
                  </a:srgbClr>
                </a:solidFill>
              </a:rPr>
              <a:pPr/>
              <a:t>‹#›</a:t>
            </a:fld>
            <a:endParaRPr lang="en-US" dirty="0">
              <a:solidFill>
                <a:srgbClr val="000000">
                  <a:lumMod val="75000"/>
                  <a:lumOff val="2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Module 4: Analytics Theory/Methods</a:t>
            </a:r>
            <a:endParaRPr lang="en-US" dirty="0"/>
          </a:p>
        </p:txBody>
      </p:sp>
      <p:sp>
        <p:nvSpPr>
          <p:cNvPr id="7" name="Slide Number Placeholder 6"/>
          <p:cNvSpPr>
            <a:spLocks noGrp="1"/>
          </p:cNvSpPr>
          <p:nvPr>
            <p:ph type="sldNum" sz="quarter" idx="12"/>
          </p:nvPr>
        </p:nvSpPr>
        <p:spPr/>
        <p:txBody>
          <a:bodyPr/>
          <a:lstStyle/>
          <a:p>
            <a:fld id="{D4B8542B-8345-7E43-8179-52FE19CBD2AA}" type="slidenum">
              <a: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dirty="0" smtClean="0"/>
              <a:t>Module 4: Analytics Theory/Methods</a:t>
            </a:r>
            <a:endParaRPr lang="en-US" dirty="0"/>
          </a:p>
        </p:txBody>
      </p:sp>
      <p:sp>
        <p:nvSpPr>
          <p:cNvPr id="6" name="Slide Number Placeholder 6"/>
          <p:cNvSpPr>
            <a:spLocks noGrp="1"/>
          </p:cNvSpPr>
          <p:nvPr>
            <p:ph type="sldNum" sz="quarter" idx="14"/>
          </p:nvPr>
        </p:nvSpPr>
        <p:spPr/>
        <p:txBody>
          <a:bodyPr/>
          <a:lstStyle>
            <a:lvl1pPr>
              <a:defRPr/>
            </a:lvl1pPr>
          </a:lstStyle>
          <a:p>
            <a:pPr>
              <a:defRPr/>
            </a:pPr>
            <a:fld id="{F6773B01-4140-4737-A600-00C5477C65A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BulletsTop_Graphic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3276600"/>
            <a:ext cx="8458200" cy="2667000"/>
          </a:xfrm>
        </p:spPr>
        <p:txBody>
          <a:bodyPr>
            <a:normAutofit/>
          </a:bodyPr>
          <a:lstStyle>
            <a:lvl1pPr>
              <a:buNone/>
              <a:defRPr/>
            </a:lvl1pPr>
          </a:lstStyle>
          <a:p>
            <a:pPr lvl="0"/>
            <a:r>
              <a:rPr lang="en-US" noProof="0" smtClean="0"/>
              <a:t>Click icon to add picture</a:t>
            </a:r>
            <a:endParaRPr lang="en-US" noProof="0"/>
          </a:p>
        </p:txBody>
      </p:sp>
      <p:sp>
        <p:nvSpPr>
          <p:cNvPr id="6" name="Footer Placeholder 4"/>
          <p:cNvSpPr>
            <a:spLocks noGrp="1"/>
          </p:cNvSpPr>
          <p:nvPr>
            <p:ph type="ftr" sz="quarter" idx="13"/>
          </p:nvPr>
        </p:nvSpPr>
        <p:spPr>
          <a:xfrm>
            <a:off x="4724400" y="6629400"/>
            <a:ext cx="4191000" cy="228600"/>
          </a:xfrm>
        </p:spPr>
        <p:txBody>
          <a:bodyPr/>
          <a:lstStyle>
            <a:lvl1pPr>
              <a:defRPr>
                <a:solidFill>
                  <a:schemeClr val="tx1">
                    <a:lumMod val="75000"/>
                    <a:lumOff val="25000"/>
                  </a:schemeClr>
                </a:solidFill>
              </a:defRPr>
            </a:lvl1pPr>
          </a:lstStyle>
          <a:p>
            <a:pPr>
              <a:defRPr/>
            </a:pPr>
            <a:r>
              <a:rPr lang="en-US" dirty="0" smtClean="0"/>
              <a:t>Module #: Module Name</a:t>
            </a:r>
            <a:endParaRPr lang="en-US" dirty="0"/>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895683FA-D0FB-447D-82E1-0D3AF418E3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GraphicsTop_Bullets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3733800"/>
            <a:ext cx="8458200" cy="2209800"/>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914400"/>
            <a:ext cx="8458200" cy="2667000"/>
          </a:xfrm>
        </p:spPr>
        <p:txBody>
          <a:bodyPr>
            <a:normAutofit/>
          </a:bodyPr>
          <a:lstStyle>
            <a:lvl1pPr>
              <a:buNone/>
              <a:defRPr>
                <a:solidFill>
                  <a:schemeClr val="bg2">
                    <a:lumMod val="75000"/>
                  </a:schemeClr>
                </a:solidFill>
              </a:defRPr>
            </a:lvl1pPr>
          </a:lstStyle>
          <a:p>
            <a:pPr lvl="0"/>
            <a:r>
              <a:rPr lang="en-US" noProof="0" smtClean="0"/>
              <a:t>Click icon to add picture</a:t>
            </a:r>
            <a:endParaRPr lang="en-US" noProof="0" dirty="0"/>
          </a:p>
        </p:txBody>
      </p:sp>
      <p:sp>
        <p:nvSpPr>
          <p:cNvPr id="6" name="Footer Placeholder 4"/>
          <p:cNvSpPr>
            <a:spLocks noGrp="1"/>
          </p:cNvSpPr>
          <p:nvPr>
            <p:ph type="ftr" sz="quarter" idx="13"/>
          </p:nvPr>
        </p:nvSpPr>
        <p:spPr>
          <a:xfrm>
            <a:off x="4724400" y="6629400"/>
            <a:ext cx="4191000" cy="228600"/>
          </a:xfrm>
        </p:spPr>
        <p:txBody>
          <a:bodyPr/>
          <a:lstStyle>
            <a:lvl1pPr>
              <a:defRPr>
                <a:solidFill>
                  <a:schemeClr val="tx1">
                    <a:lumMod val="75000"/>
                    <a:lumOff val="25000"/>
                  </a:schemeClr>
                </a:solidFill>
              </a:defRPr>
            </a:lvl1pPr>
          </a:lstStyle>
          <a:p>
            <a:pPr>
              <a:defRPr/>
            </a:pPr>
            <a:r>
              <a:rPr lang="en-US" dirty="0" smtClean="0"/>
              <a:t>Module #: Module Name</a:t>
            </a:r>
            <a:endParaRPr lang="en-US" dirty="0"/>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BA4D05BE-A5A8-4D83-BF6E-65FCE94A14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Page_Modu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688975"/>
          </a:xfrm>
        </p:spPr>
        <p:txBody>
          <a:bodyPr anchor="t"/>
          <a:lstStyle>
            <a:lvl1pPr>
              <a:defRPr sz="2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4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10"/>
          </p:nvPr>
        </p:nvSpPr>
        <p:spPr>
          <a:xfrm>
            <a:off x="4724400" y="6629400"/>
            <a:ext cx="4191000" cy="228600"/>
          </a:xfrm>
        </p:spPr>
        <p:txBody>
          <a:bodyPr/>
          <a:lstStyle>
            <a:lvl1pPr>
              <a:defRPr/>
            </a:lvl1pPr>
          </a:lstStyle>
          <a:p>
            <a:pPr>
              <a:defRPr/>
            </a:pPr>
            <a:r>
              <a:rPr lang="en-US" dirty="0" smtClean="0"/>
              <a:t>Module #: Module Name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50CDAE9-9707-4120-A90B-FABB84BE07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Page_Lesson_Topic">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6019800" cy="1219200"/>
          </a:xfrm>
        </p:spPr>
        <p:txBody>
          <a:bodyPr anchor="t"/>
          <a:lstStyle>
            <a:lvl1pPr>
              <a:defRPr sz="2600">
                <a:solidFill>
                  <a:schemeClr val="tx1">
                    <a:lumMod val="50000"/>
                    <a:lumOff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08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Content Placeholder 8"/>
          <p:cNvSpPr>
            <a:spLocks noGrp="1"/>
          </p:cNvSpPr>
          <p:nvPr>
            <p:ph sz="quarter" idx="13"/>
          </p:nvPr>
        </p:nvSpPr>
        <p:spPr>
          <a:xfrm>
            <a:off x="685800" y="1981200"/>
            <a:ext cx="7772400" cy="457200"/>
          </a:xfrm>
        </p:spPr>
        <p:txBody>
          <a:bodyPr/>
          <a:lstStyle>
            <a:lvl1pPr>
              <a:buNone/>
              <a:defRPr>
                <a:solidFill>
                  <a:srgbClr val="2C95DD"/>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7" name="Footer Placeholder 4"/>
          <p:cNvSpPr>
            <a:spLocks noGrp="1"/>
          </p:cNvSpPr>
          <p:nvPr>
            <p:ph type="ftr" sz="quarter" idx="14"/>
          </p:nvPr>
        </p:nvSpPr>
        <p:spPr>
          <a:xfrm>
            <a:off x="4724400" y="6629400"/>
            <a:ext cx="4191000" cy="228600"/>
          </a:xfrm>
        </p:spPr>
        <p:txBody>
          <a:bodyPr/>
          <a:lstStyle>
            <a:lvl1pPr>
              <a:defRPr>
                <a:solidFill>
                  <a:schemeClr val="tx1">
                    <a:lumMod val="75000"/>
                    <a:lumOff val="25000"/>
                  </a:schemeClr>
                </a:solidFill>
              </a:defRPr>
            </a:lvl1pPr>
          </a:lstStyle>
          <a:p>
            <a:pPr>
              <a:defRPr/>
            </a:pPr>
            <a:r>
              <a:rPr lang="en-US" dirty="0" smtClean="0"/>
              <a:t>Module #: Module Name</a:t>
            </a:r>
            <a:endParaRPr lang="en-US" dirty="0"/>
          </a:p>
        </p:txBody>
      </p:sp>
      <p:sp>
        <p:nvSpPr>
          <p:cNvPr id="8" name="Slide Number Placeholder 5"/>
          <p:cNvSpPr>
            <a:spLocks noGrp="1"/>
          </p:cNvSpPr>
          <p:nvPr>
            <p:ph type="sldNum" sz="quarter" idx="15"/>
          </p:nvPr>
        </p:nvSpPr>
        <p:spPr/>
        <p:txBody>
          <a:bodyPr/>
          <a:lstStyle>
            <a:lvl1pPr>
              <a:defRPr>
                <a:solidFill>
                  <a:schemeClr val="tx1">
                    <a:lumMod val="75000"/>
                    <a:lumOff val="25000"/>
                  </a:schemeClr>
                </a:solidFill>
              </a:defRPr>
            </a:lvl1pPr>
          </a:lstStyle>
          <a:p>
            <a:pPr>
              <a:defRPr/>
            </a:pPr>
            <a:fld id="{E9C12BD9-86B3-4048-86CE-AC10D4E843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overPage">
    <p:spTree>
      <p:nvGrpSpPr>
        <p:cNvPr id="1" name=""/>
        <p:cNvGrpSpPr/>
        <p:nvPr/>
      </p:nvGrpSpPr>
      <p:grpSpPr>
        <a:xfrm>
          <a:off x="0" y="0"/>
          <a:ext cx="0" cy="0"/>
          <a:chOff x="0" y="0"/>
          <a:chExt cx="0" cy="0"/>
        </a:xfrm>
      </p:grpSpPr>
      <p:sp>
        <p:nvSpPr>
          <p:cNvPr id="2" name="Title 1"/>
          <p:cNvSpPr>
            <a:spLocks noGrp="1"/>
          </p:cNvSpPr>
          <p:nvPr>
            <p:ph type="title"/>
          </p:nvPr>
        </p:nvSpPr>
        <p:spPr>
          <a:xfrm>
            <a:off x="1789113" y="1524000"/>
            <a:ext cx="6705600" cy="1362075"/>
          </a:xfrm>
          <a:ln>
            <a:solidFill>
              <a:srgbClr val="777777"/>
            </a:solidFill>
          </a:ln>
        </p:spPr>
        <p:txBody>
          <a:bodyPr anchor="t"/>
          <a:lstStyle>
            <a:lvl1pPr algn="l">
              <a:defRPr sz="3200" b="1"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828800" y="3048000"/>
            <a:ext cx="6705600"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wo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1148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0"/>
          </p:nvPr>
        </p:nvSpPr>
        <p:spPr>
          <a:xfrm>
            <a:off x="4953000" y="6629400"/>
            <a:ext cx="3962400" cy="228600"/>
          </a:xfrm>
        </p:spPr>
        <p:txBody>
          <a:bodyPr/>
          <a:lstStyle>
            <a:lvl1pPr>
              <a:defRPr/>
            </a:lvl1pPr>
          </a:lstStyle>
          <a:p>
            <a:pPr>
              <a:defRPr/>
            </a:pPr>
            <a:r>
              <a:rPr lang="en-US" dirty="0" smtClean="0"/>
              <a:t>Module #: Module Name</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3D6A4D2E-BFDE-4579-B1E4-06245D6D649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953000" y="6629400"/>
            <a:ext cx="3962400" cy="228600"/>
          </a:xfrm>
        </p:spPr>
        <p:txBody>
          <a:bodyPr/>
          <a:lstStyle>
            <a:lvl1pPr>
              <a:defRPr/>
            </a:lvl1pPr>
          </a:lstStyle>
          <a:p>
            <a:pPr>
              <a:defRPr/>
            </a:pPr>
            <a:r>
              <a:rPr lang="en-US" dirty="0" smtClean="0"/>
              <a:t>Module #: Module Name</a:t>
            </a:r>
            <a:endParaRPr lang="en-US" dirty="0"/>
          </a:p>
        </p:txBody>
      </p:sp>
      <p:sp>
        <p:nvSpPr>
          <p:cNvPr id="6" name="Slide Number Placeholder 6"/>
          <p:cNvSpPr>
            <a:spLocks noGrp="1"/>
          </p:cNvSpPr>
          <p:nvPr>
            <p:ph type="sldNum" sz="quarter" idx="14"/>
          </p:nvPr>
        </p:nvSpPr>
        <p:spPr/>
        <p:txBody>
          <a:bodyPr/>
          <a:lstStyle>
            <a:lvl1pPr>
              <a:defRPr/>
            </a:lvl1pPr>
          </a:lstStyle>
          <a:p>
            <a:pPr>
              <a:defRPr/>
            </a:pPr>
            <a:fld id="{F6773B01-4140-4737-A600-00C5477C65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BulletsSurround_Pictur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3352800"/>
            <a:ext cx="4114800" cy="25146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1"/>
            <a:ext cx="8458200" cy="228600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04800" y="33528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4"/>
          </p:nvPr>
        </p:nvSpPr>
        <p:spPr>
          <a:xfrm>
            <a:off x="4953000" y="6629400"/>
            <a:ext cx="3962400" cy="228600"/>
          </a:xfrm>
        </p:spPr>
        <p:txBody>
          <a:bodyPr/>
          <a:lstStyle>
            <a:lvl1pPr>
              <a:defRPr/>
            </a:lvl1pPr>
          </a:lstStyle>
          <a:p>
            <a:pPr>
              <a:defRPr/>
            </a:pPr>
            <a:r>
              <a:rPr lang="en-US" dirty="0" smtClean="0"/>
              <a:t>Module #: Module Name</a:t>
            </a:r>
            <a:endParaRPr lang="en-US" dirty="0"/>
          </a:p>
        </p:txBody>
      </p:sp>
      <p:sp>
        <p:nvSpPr>
          <p:cNvPr id="8" name="Slide Number Placeholder 6"/>
          <p:cNvSpPr>
            <a:spLocks noGrp="1"/>
          </p:cNvSpPr>
          <p:nvPr>
            <p:ph type="sldNum" sz="quarter" idx="15"/>
          </p:nvPr>
        </p:nvSpPr>
        <p:spPr/>
        <p:txBody>
          <a:bodyPr/>
          <a:lstStyle>
            <a:lvl1pPr>
              <a:defRPr/>
            </a:lvl1pPr>
          </a:lstStyle>
          <a:p>
            <a:pPr>
              <a:defRPr/>
            </a:pPr>
            <a:fld id="{5D9EB8BF-1EF5-4796-9F63-213B6934CB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762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04800" y="9144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4724400" y="6629400"/>
            <a:ext cx="4191000" cy="228600"/>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lumMod val="75000"/>
                    <a:lumOff val="25000"/>
                  </a:schemeClr>
                </a:solidFill>
                <a:latin typeface="Calibri" pitchFamily="34" charset="0"/>
                <a:cs typeface="+mn-cs"/>
              </a:defRPr>
            </a:lvl1pPr>
          </a:lstStyle>
          <a:p>
            <a:pPr>
              <a:defRPr/>
            </a:pPr>
            <a:r>
              <a:rPr lang="en-US" dirty="0" smtClean="0"/>
              <a:t>Module #: Module Name</a:t>
            </a:r>
            <a:endParaRPr lang="en-US" dirty="0"/>
          </a:p>
        </p:txBody>
      </p:sp>
      <p:sp>
        <p:nvSpPr>
          <p:cNvPr id="6" name="Slide Number Placeholder 5"/>
          <p:cNvSpPr>
            <a:spLocks noGrp="1"/>
          </p:cNvSpPr>
          <p:nvPr>
            <p:ph type="sldNum" sz="quarter" idx="4"/>
          </p:nvPr>
        </p:nvSpPr>
        <p:spPr>
          <a:xfrm>
            <a:off x="8686800" y="6629400"/>
            <a:ext cx="457200" cy="228600"/>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lumMod val="75000"/>
                    <a:lumOff val="25000"/>
                  </a:schemeClr>
                </a:solidFill>
                <a:latin typeface="Calibri" pitchFamily="34" charset="0"/>
                <a:cs typeface="+mn-cs"/>
              </a:defRPr>
            </a:lvl1pPr>
          </a:lstStyle>
          <a:p>
            <a:pPr>
              <a:defRPr/>
            </a:pPr>
            <a:fld id="{2F0FE6C8-51A2-4AA8-BE8B-722D435E963D}" type="slidenum">
              <a:rPr lang="en-US"/>
              <a:pPr>
                <a:defRPr/>
              </a:pPr>
              <a:t>‹#›</a:t>
            </a:fld>
            <a:endParaRPr lang="en-US"/>
          </a:p>
        </p:txBody>
      </p:sp>
      <p:sp>
        <p:nvSpPr>
          <p:cNvPr id="8" name="Rectangle 7"/>
          <p:cNvSpPr/>
          <p:nvPr/>
        </p:nvSpPr>
        <p:spPr>
          <a:xfrm>
            <a:off x="304800" y="6627813"/>
            <a:ext cx="3124200" cy="246062"/>
          </a:xfrm>
          <a:prstGeom prst="rect">
            <a:avLst/>
          </a:prstGeom>
        </p:spPr>
        <p:txBody>
          <a:bodyPr>
            <a:spAutoFit/>
          </a:bodyPr>
          <a:lstStyle/>
          <a:p>
            <a:pPr>
              <a:defRPr/>
            </a:pPr>
            <a:r>
              <a:rPr lang="en-US" sz="1000" dirty="0">
                <a:solidFill>
                  <a:schemeClr val="bg1">
                    <a:lumMod val="50000"/>
                  </a:schemeClr>
                </a:solidFill>
                <a:latin typeface="Calibri" pitchFamily="34" charset="0"/>
              </a:rPr>
              <a:t>Copyright © </a:t>
            </a:r>
            <a:r>
              <a:rPr lang="en-US" sz="1000" dirty="0" smtClean="0">
                <a:solidFill>
                  <a:schemeClr val="bg1">
                    <a:lumMod val="50000"/>
                  </a:schemeClr>
                </a:solidFill>
                <a:latin typeface="Calibri" pitchFamily="34" charset="0"/>
              </a:rPr>
              <a:t>2012 EMC </a:t>
            </a:r>
            <a:r>
              <a:rPr lang="en-US" sz="1000" dirty="0">
                <a:solidFill>
                  <a:schemeClr val="bg1">
                    <a:lumMod val="50000"/>
                  </a:schemeClr>
                </a:solidFill>
                <a:latin typeface="Calibri" pitchFamily="34" charset="0"/>
              </a:rPr>
              <a:t>Corporation. All Rights Reserved.</a:t>
            </a:r>
          </a:p>
        </p:txBody>
      </p:sp>
      <p:pic>
        <p:nvPicPr>
          <p:cNvPr id="10" name="Picture 9" descr="EMC logo white-lg.png"/>
          <p:cNvPicPr>
            <a:picLocks noChangeAspect="1"/>
          </p:cNvPicPr>
          <p:nvPr userDrawn="1"/>
        </p:nvPicPr>
        <p:blipFill>
          <a:blip r:embed="rId21" cstate="print"/>
          <a:srcRect l="10651" r="6284" b="30550"/>
          <a:stretch>
            <a:fillRect/>
          </a:stretch>
        </p:blipFill>
        <p:spPr>
          <a:xfrm>
            <a:off x="7848600" y="6210869"/>
            <a:ext cx="928688" cy="292447"/>
          </a:xfrm>
          <a:prstGeom prst="rect">
            <a:avLst/>
          </a:prstGeom>
        </p:spPr>
      </p:pic>
      <p:grpSp>
        <p:nvGrpSpPr>
          <p:cNvPr id="11" name="Group 10"/>
          <p:cNvGrpSpPr/>
          <p:nvPr userDrawn="1"/>
        </p:nvGrpSpPr>
        <p:grpSpPr>
          <a:xfrm>
            <a:off x="0" y="6102750"/>
            <a:ext cx="9144000" cy="514350"/>
            <a:chOff x="0" y="6102750"/>
            <a:chExt cx="9144000" cy="514350"/>
          </a:xfrm>
        </p:grpSpPr>
        <p:sp>
          <p:nvSpPr>
            <p:cNvPr id="12" name="Rectangle 11"/>
            <p:cNvSpPr/>
            <p:nvPr/>
          </p:nvSpPr>
          <p:spPr bwMode="gray">
            <a:xfrm>
              <a:off x="0" y="6102750"/>
              <a:ext cx="91440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3" name="TextBox 12"/>
            <p:cNvSpPr txBox="1"/>
            <p:nvPr/>
          </p:nvSpPr>
          <p:spPr>
            <a:xfrm>
              <a:off x="120423" y="6206579"/>
              <a:ext cx="3382816" cy="307777"/>
            </a:xfrm>
            <a:prstGeom prst="rect">
              <a:avLst/>
            </a:prstGeom>
          </p:spPr>
          <p:txBody>
            <a:bodyPr wrap="square" rtlCol="0">
              <a:spAutoFit/>
            </a:bodyPr>
            <a:lstStyle/>
            <a:p>
              <a:r>
                <a:rPr lang="en-US" sz="1400" dirty="0" smtClean="0">
                  <a:solidFill>
                    <a:schemeClr val="bg1"/>
                  </a:solidFill>
                  <a:latin typeface="MetaMedium-Roman"/>
                  <a:cs typeface="MetaMedium-Roman"/>
                </a:rPr>
                <a:t>EMC</a:t>
              </a:r>
              <a:r>
                <a:rPr lang="en-US" sz="1400" baseline="56000" dirty="0" smtClean="0">
                  <a:solidFill>
                    <a:schemeClr val="bg1"/>
                  </a:solidFill>
                  <a:latin typeface="MetaMedium-Roman"/>
                  <a:cs typeface="MetaMedium-Roman"/>
                </a:rPr>
                <a:t>2</a:t>
              </a:r>
              <a:r>
                <a:rPr lang="en-US" sz="1400" dirty="0" smtClean="0">
                  <a:solidFill>
                    <a:schemeClr val="bg1"/>
                  </a:solidFill>
                  <a:latin typeface="MetaMedium-Roman"/>
                  <a:cs typeface="MetaMedium-Roman"/>
                </a:rPr>
                <a:t> PROVEN PROFESSIONAL</a:t>
              </a:r>
              <a:endParaRPr lang="en-US" sz="1400" dirty="0">
                <a:solidFill>
                  <a:schemeClr val="bg1"/>
                </a:solidFill>
                <a:latin typeface="MetaMedium-Roman"/>
                <a:cs typeface="MetaMedium-Roman"/>
              </a:endParaRPr>
            </a:p>
          </p:txBody>
        </p:sp>
      </p:gr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00" r:id="rId13"/>
    <p:sldLayoutId id="2147483814" r:id="rId14"/>
    <p:sldLayoutId id="2147483801" r:id="rId15"/>
    <p:sldLayoutId id="2147483815" r:id="rId16"/>
    <p:sldLayoutId id="2147483816" r:id="rId17"/>
    <p:sldLayoutId id="2147483817" r:id="rId18"/>
    <p:sldLayoutId id="2147483818" r:id="rId19"/>
  </p:sldLayoutIdLst>
  <p:hf hdr="0" dt="0"/>
  <p:txStyles>
    <p:titleStyle>
      <a:lvl1pPr algn="l" rtl="0" eaLnBrk="1" fontAlgn="base" hangingPunct="1">
        <a:spcBef>
          <a:spcPct val="0"/>
        </a:spcBef>
        <a:spcAft>
          <a:spcPct val="0"/>
        </a:spcAft>
        <a:defRPr sz="2800" kern="1200">
          <a:solidFill>
            <a:srgbClr val="2C95DD"/>
          </a:solidFill>
          <a:latin typeface="+mj-lt"/>
          <a:ea typeface="+mj-ea"/>
          <a:cs typeface="+mj-cs"/>
        </a:defRPr>
      </a:lvl1pPr>
      <a:lvl2pPr algn="l" rtl="0" eaLnBrk="1" fontAlgn="base" hangingPunct="1">
        <a:spcBef>
          <a:spcPct val="0"/>
        </a:spcBef>
        <a:spcAft>
          <a:spcPct val="0"/>
        </a:spcAft>
        <a:defRPr sz="2800">
          <a:solidFill>
            <a:srgbClr val="2C95DD"/>
          </a:solidFill>
          <a:latin typeface="MetaNormalLF-Roman" pitchFamily="34" charset="0"/>
          <a:cs typeface="Arial" charset="0"/>
        </a:defRPr>
      </a:lvl2pPr>
      <a:lvl3pPr algn="l" rtl="0" eaLnBrk="1" fontAlgn="base" hangingPunct="1">
        <a:spcBef>
          <a:spcPct val="0"/>
        </a:spcBef>
        <a:spcAft>
          <a:spcPct val="0"/>
        </a:spcAft>
        <a:defRPr sz="2800">
          <a:solidFill>
            <a:srgbClr val="2C95DD"/>
          </a:solidFill>
          <a:latin typeface="MetaNormalLF-Roman" pitchFamily="34" charset="0"/>
          <a:cs typeface="Arial" charset="0"/>
        </a:defRPr>
      </a:lvl3pPr>
      <a:lvl4pPr algn="l" rtl="0" eaLnBrk="1" fontAlgn="base" hangingPunct="1">
        <a:spcBef>
          <a:spcPct val="0"/>
        </a:spcBef>
        <a:spcAft>
          <a:spcPct val="0"/>
        </a:spcAft>
        <a:defRPr sz="2800">
          <a:solidFill>
            <a:srgbClr val="2C95DD"/>
          </a:solidFill>
          <a:latin typeface="MetaNormalLF-Roman" pitchFamily="34" charset="0"/>
          <a:cs typeface="Arial" charset="0"/>
        </a:defRPr>
      </a:lvl4pPr>
      <a:lvl5pPr algn="l" rtl="0" eaLnBrk="1" fontAlgn="base" hangingPunct="1">
        <a:spcBef>
          <a:spcPct val="0"/>
        </a:spcBef>
        <a:spcAft>
          <a:spcPct val="0"/>
        </a:spcAft>
        <a:defRPr sz="2800">
          <a:solidFill>
            <a:srgbClr val="2C95DD"/>
          </a:solidFill>
          <a:latin typeface="MetaNormalLF-Roman" pitchFamily="34" charset="0"/>
          <a:cs typeface="Arial" charset="0"/>
        </a:defRPr>
      </a:lvl5pPr>
      <a:lvl6pPr marL="457200" algn="l" rtl="0" eaLnBrk="1" fontAlgn="base" hangingPunct="1">
        <a:spcBef>
          <a:spcPct val="0"/>
        </a:spcBef>
        <a:spcAft>
          <a:spcPct val="0"/>
        </a:spcAft>
        <a:defRPr sz="2800">
          <a:solidFill>
            <a:srgbClr val="00B0F0"/>
          </a:solidFill>
          <a:latin typeface="MetaNormalLF-Roman" pitchFamily="34" charset="0"/>
          <a:cs typeface="Arial" charset="0"/>
        </a:defRPr>
      </a:lvl6pPr>
      <a:lvl7pPr marL="914400" algn="l" rtl="0" eaLnBrk="1" fontAlgn="base" hangingPunct="1">
        <a:spcBef>
          <a:spcPct val="0"/>
        </a:spcBef>
        <a:spcAft>
          <a:spcPct val="0"/>
        </a:spcAft>
        <a:defRPr sz="2800">
          <a:solidFill>
            <a:srgbClr val="00B0F0"/>
          </a:solidFill>
          <a:latin typeface="MetaNormalLF-Roman" pitchFamily="34" charset="0"/>
          <a:cs typeface="Arial" charset="0"/>
        </a:defRPr>
      </a:lvl7pPr>
      <a:lvl8pPr marL="1371600" algn="l" rtl="0" eaLnBrk="1" fontAlgn="base" hangingPunct="1">
        <a:spcBef>
          <a:spcPct val="0"/>
        </a:spcBef>
        <a:spcAft>
          <a:spcPct val="0"/>
        </a:spcAft>
        <a:defRPr sz="2800">
          <a:solidFill>
            <a:srgbClr val="00B0F0"/>
          </a:solidFill>
          <a:latin typeface="MetaNormalLF-Roman" pitchFamily="34" charset="0"/>
          <a:cs typeface="Arial" charset="0"/>
        </a:defRPr>
      </a:lvl8pPr>
      <a:lvl9pPr marL="1828800" algn="l" rtl="0" eaLnBrk="1" fontAlgn="base" hangingPunct="1">
        <a:spcBef>
          <a:spcPct val="0"/>
        </a:spcBef>
        <a:spcAft>
          <a:spcPct val="0"/>
        </a:spcAft>
        <a:defRPr sz="2800">
          <a:solidFill>
            <a:srgbClr val="00B0F0"/>
          </a:solidFill>
          <a:latin typeface="MetaNormalLF-Roman" pitchFamily="34" charset="0"/>
          <a:cs typeface="Arial" charset="0"/>
        </a:defRPr>
      </a:lvl9pPr>
    </p:titleStyle>
    <p:bodyStyle>
      <a:lvl1pPr marL="231775" indent="-231775" algn="l" rtl="0" eaLnBrk="1" fontAlgn="base" hangingPunct="1">
        <a:spcBef>
          <a:spcPct val="20000"/>
        </a:spcBef>
        <a:spcAft>
          <a:spcPct val="0"/>
        </a:spcAft>
        <a:buClr>
          <a:srgbClr val="92D050"/>
        </a:buClr>
        <a:buSzPct val="120000"/>
        <a:buFont typeface="Arial" charset="0"/>
        <a:buChar char="•"/>
        <a:defRPr sz="2400" kern="1200">
          <a:solidFill>
            <a:schemeClr val="bg2">
              <a:lumMod val="75000"/>
            </a:schemeClr>
          </a:solidFill>
          <a:latin typeface="Calibri" pitchFamily="34" charset="0"/>
          <a:ea typeface="+mn-ea"/>
          <a:cs typeface="+mn-cs"/>
        </a:defRPr>
      </a:lvl1pPr>
      <a:lvl2pPr marL="682625" indent="-341313" algn="l" rtl="0" eaLnBrk="1" fontAlgn="base" hangingPunct="1">
        <a:spcBef>
          <a:spcPct val="20000"/>
        </a:spcBef>
        <a:spcAft>
          <a:spcPct val="0"/>
        </a:spcAft>
        <a:buClr>
          <a:srgbClr val="FFC425"/>
        </a:buClr>
        <a:buSzPct val="90000"/>
        <a:buFont typeface="Webdings" pitchFamily="18" charset="2"/>
        <a:buChar char="4"/>
        <a:defRPr sz="2200" kern="1200">
          <a:solidFill>
            <a:schemeClr val="bg2">
              <a:lumMod val="75000"/>
            </a:schemeClr>
          </a:solidFill>
          <a:latin typeface="Calibri" pitchFamily="34" charset="0"/>
          <a:ea typeface="+mn-ea"/>
          <a:cs typeface="+mn-cs"/>
        </a:defRPr>
      </a:lvl2pPr>
      <a:lvl3pPr marL="1143000" indent="-338138" algn="l" rtl="0" eaLnBrk="1" fontAlgn="base" hangingPunct="1">
        <a:spcBef>
          <a:spcPct val="20000"/>
        </a:spcBef>
        <a:spcAft>
          <a:spcPct val="0"/>
        </a:spcAft>
        <a:buClr>
          <a:srgbClr val="B5761B"/>
        </a:buClr>
        <a:buSzPct val="90000"/>
        <a:buFont typeface="Webdings" pitchFamily="18" charset="2"/>
        <a:buChar char="8"/>
        <a:defRPr sz="2000" kern="1200">
          <a:solidFill>
            <a:schemeClr val="bg2">
              <a:lumMod val="75000"/>
            </a:schemeClr>
          </a:solidFill>
          <a:latin typeface="Calibri" pitchFamily="34" charset="0"/>
          <a:ea typeface="+mn-ea"/>
          <a:cs typeface="+mn-cs"/>
        </a:defRPr>
      </a:lvl3pPr>
      <a:lvl4pPr marL="1487488" indent="-231775" algn="l" rtl="0" eaLnBrk="1" fontAlgn="base" hangingPunct="1">
        <a:spcBef>
          <a:spcPct val="20000"/>
        </a:spcBef>
        <a:spcAft>
          <a:spcPct val="0"/>
        </a:spcAft>
        <a:buClr>
          <a:schemeClr val="tx2"/>
        </a:buClr>
        <a:buFont typeface="Wingdings" pitchFamily="2" charset="2"/>
        <a:buChar char="§"/>
        <a:defRPr kern="1200">
          <a:solidFill>
            <a:schemeClr val="bg2">
              <a:lumMod val="75000"/>
            </a:schemeClr>
          </a:solidFill>
          <a:latin typeface="Calibri" pitchFamily="34" charset="0"/>
          <a:ea typeface="+mn-ea"/>
          <a:cs typeface="+mn-cs"/>
        </a:defRPr>
      </a:lvl4pPr>
      <a:lvl5pPr marL="1828800" indent="-231775" algn="l" rtl="0" eaLnBrk="1" fontAlgn="base" hangingPunct="1">
        <a:spcBef>
          <a:spcPct val="20000"/>
        </a:spcBef>
        <a:spcAft>
          <a:spcPct val="0"/>
        </a:spcAft>
        <a:buClr>
          <a:srgbClr val="7030A0"/>
        </a:buClr>
        <a:buSzPct val="110000"/>
        <a:buFont typeface="Arial" charset="0"/>
        <a:buChar char="•"/>
        <a:defRPr kern="1200">
          <a:solidFill>
            <a:schemeClr val="bg2">
              <a:lumMod val="7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06.xml"/><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7.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9.png"/></Relationships>
</file>

<file path=ppt/slides/_rels/slide1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13.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1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5.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16.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3" Type="http://schemas.openxmlformats.org/officeDocument/2006/relationships/hyperlink" Target="http://filipspagnoli.files.wordpress.com/2009/09/economic_forecasting.jpg" TargetMode="External"/><Relationship Id="rId2" Type="http://schemas.openxmlformats.org/officeDocument/2006/relationships/notesSlide" Target="../notesSlides/notesSlide120.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3.xml"/><Relationship Id="rId1" Type="http://schemas.openxmlformats.org/officeDocument/2006/relationships/slideLayout" Target="../slideLayouts/slideLayout18.xml"/><Relationship Id="rId4" Type="http://schemas.openxmlformats.org/officeDocument/2006/relationships/image" Target="../media/image59.png"/></Relationships>
</file>

<file path=ppt/slides/_rels/slide1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4.xml"/><Relationship Id="rId1" Type="http://schemas.openxmlformats.org/officeDocument/2006/relationships/slideLayout" Target="../slideLayouts/slideLayout18.xml"/><Relationship Id="rId4" Type="http://schemas.openxmlformats.org/officeDocument/2006/relationships/image" Target="../media/image61.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9.png"/></Relationships>
</file>

<file path=ppt/slides/_rels/slide13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33.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1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4.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5.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36.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137.xml.rels><?xml version="1.0" encoding="UTF-8" standalone="yes"?>
<Relationships xmlns="http://schemas.openxmlformats.org/package/2006/relationships"><Relationship Id="rId3" Type="http://schemas.openxmlformats.org/officeDocument/2006/relationships/hyperlink" Target="file:///\\localhost\upload.wikimedia.org\wikipedia\en\c\c2\Greenegg.gif" TargetMode="External"/><Relationship Id="rId2" Type="http://schemas.openxmlformats.org/officeDocument/2006/relationships/notesSlide" Target="../notesSlides/notesSlide137.xml"/><Relationship Id="rId1" Type="http://schemas.openxmlformats.org/officeDocument/2006/relationships/slideLayout" Target="../slideLayouts/slideLayout1.xml"/><Relationship Id="rId4" Type="http://schemas.openxmlformats.org/officeDocument/2006/relationships/image" Target="../media/image64.gif"/></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8.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1.xml"/><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9.png"/></Relationships>
</file>

<file path=ppt/slides/_rels/slide15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58.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15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59.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19.xml"/><Relationship Id="rId5" Type="http://schemas.openxmlformats.org/officeDocument/2006/relationships/image" Target="../media/image17.gif"/><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7.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hyperlink" Target="//upload.wikimedia.org/wikipedia/commons/8/88/Logistic-curve.sv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35.emf"/><Relationship Id="rId4" Type="http://schemas.openxmlformats.org/officeDocument/2006/relationships/image" Target="../media/image34.emf"/></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17.xml"/><Relationship Id="rId5" Type="http://schemas.openxmlformats.org/officeDocument/2006/relationships/image" Target="../media/image17.gif"/><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9.png"/></Relationships>
</file>

<file path=ppt/slides/_rels/slide7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72.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4.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75.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8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1.xml"/><Relationship Id="rId1" Type="http://schemas.openxmlformats.org/officeDocument/2006/relationships/slideLayout" Target="../slideLayouts/slideLayout16.xml"/><Relationship Id="rId4" Type="http://schemas.openxmlformats.org/officeDocument/2006/relationships/image" Target="../media/image43.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8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image" Target="../media/image4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91.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3.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4.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95.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b="33333"/>
          <a:stretch>
            <a:fillRect/>
          </a:stretch>
        </p:blipFill>
        <p:spPr bwMode="auto">
          <a:xfrm>
            <a:off x="0" y="-1"/>
            <a:ext cx="9144000" cy="4114801"/>
          </a:xfrm>
          <a:prstGeom prst="rect">
            <a:avLst/>
          </a:prstGeom>
          <a:noFill/>
          <a:ln w="9525">
            <a:noFill/>
            <a:miter lim="800000"/>
            <a:headEnd/>
            <a:tailEnd/>
          </a:ln>
        </p:spPr>
      </p:pic>
      <p:sp>
        <p:nvSpPr>
          <p:cNvPr id="2" name="Title 1"/>
          <p:cNvSpPr>
            <a:spLocks noGrp="1"/>
          </p:cNvSpPr>
          <p:nvPr>
            <p:ph type="ctrTitle"/>
          </p:nvPr>
        </p:nvSpPr>
        <p:spPr>
          <a:xfrm>
            <a:off x="762000" y="5105400"/>
            <a:ext cx="8001000" cy="688975"/>
          </a:xfrm>
        </p:spPr>
        <p:txBody>
          <a:bodyPr/>
          <a:lstStyle/>
          <a:p>
            <a:pPr algn="ctr"/>
            <a:r>
              <a:rPr lang="en-US" sz="3200" b="1" dirty="0"/>
              <a:t>Module </a:t>
            </a:r>
            <a:r>
              <a:rPr lang="en-US" sz="3200" b="1" dirty="0" smtClean="0"/>
              <a:t>4 – Advanced Analytics - Theory and Methods</a:t>
            </a:r>
            <a:endParaRPr lang="en-US" sz="3200" b="1" dirty="0"/>
          </a:p>
        </p:txBody>
      </p:sp>
      <p:sp>
        <p:nvSpPr>
          <p:cNvPr id="7" name="Slide Number Placeholder 6"/>
          <p:cNvSpPr>
            <a:spLocks noGrp="1"/>
          </p:cNvSpPr>
          <p:nvPr>
            <p:ph type="sldNum" sz="quarter" idx="11"/>
          </p:nvPr>
        </p:nvSpPr>
        <p:spPr/>
        <p:txBody>
          <a:bodyPr/>
          <a:lstStyle/>
          <a:p>
            <a:pPr>
              <a:defRPr/>
            </a:pPr>
            <a:fld id="{550CDAE9-9707-4120-A90B-FABB84BE074E}" type="slidenum">
              <a:rPr lang="en-US" smtClean="0"/>
              <a:pPr>
                <a:defRPr/>
              </a:pPr>
              <a:t>1</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pic>
        <p:nvPicPr>
          <p:cNvPr id="6" name="Picture 5" descr="\\Maho3fp3a\tec_dev\TEC Dev Projects\249-Data Science and Big Data Analytics\3470_MR-1CP-DSBDA\Content\ICONS\advanced_methods_icon.jpg"/>
          <p:cNvPicPr>
            <a:picLocks noChangeAspect="1" noChangeArrowheads="1"/>
          </p:cNvPicPr>
          <p:nvPr/>
        </p:nvPicPr>
        <p:blipFill>
          <a:blip r:embed="rId4" cstate="print"/>
          <a:srcRect/>
          <a:stretch>
            <a:fillRect/>
          </a:stretch>
        </p:blipFill>
        <p:spPr bwMode="auto">
          <a:xfrm>
            <a:off x="4038600" y="4191000"/>
            <a:ext cx="1076960" cy="102669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K-Means Clustering - What </a:t>
            </a:r>
            <a:r>
              <a:rPr lang="en-US" dirty="0"/>
              <a:t>is it?</a:t>
            </a:r>
          </a:p>
        </p:txBody>
      </p:sp>
      <p:sp>
        <p:nvSpPr>
          <p:cNvPr id="6" name="Content Placeholder 5"/>
          <p:cNvSpPr>
            <a:spLocks noGrp="1"/>
          </p:cNvSpPr>
          <p:nvPr>
            <p:ph idx="1"/>
          </p:nvPr>
        </p:nvSpPr>
        <p:spPr>
          <a:xfrm>
            <a:off x="304800" y="914400"/>
            <a:ext cx="8305800" cy="5181600"/>
          </a:xfrm>
        </p:spPr>
        <p:txBody>
          <a:bodyPr>
            <a:normAutofit/>
          </a:bodyPr>
          <a:lstStyle/>
          <a:p>
            <a:r>
              <a:rPr lang="en-US" dirty="0"/>
              <a:t>Used for clustering numerical data, usually a set of measurements about objects of </a:t>
            </a:r>
            <a:r>
              <a:rPr lang="en-US" dirty="0" smtClean="0"/>
              <a:t>interest.</a:t>
            </a:r>
            <a:endParaRPr lang="en-US" dirty="0"/>
          </a:p>
          <a:p>
            <a:r>
              <a:rPr lang="en-US" dirty="0">
                <a:solidFill>
                  <a:srgbClr val="007DC3"/>
                </a:solidFill>
              </a:rPr>
              <a:t>Input:</a:t>
            </a:r>
            <a:r>
              <a:rPr lang="en-US" dirty="0"/>
              <a:t> numerical. There must be a distance metric defined over the variable space</a:t>
            </a:r>
            <a:r>
              <a:rPr lang="en-US" dirty="0" smtClean="0"/>
              <a:t>.</a:t>
            </a:r>
          </a:p>
          <a:p>
            <a:pPr lvl="1"/>
            <a:r>
              <a:rPr lang="en-US" dirty="0" smtClean="0"/>
              <a:t>Euclidian distance </a:t>
            </a:r>
            <a:endParaRPr lang="en-US" dirty="0"/>
          </a:p>
          <a:p>
            <a:r>
              <a:rPr lang="en-US" dirty="0">
                <a:solidFill>
                  <a:srgbClr val="007DC3"/>
                </a:solidFill>
              </a:rPr>
              <a:t>Output:</a:t>
            </a:r>
            <a:r>
              <a:rPr lang="en-US" dirty="0"/>
              <a:t> The centers of each discovered cluster, and the assignment of each input datum to a </a:t>
            </a:r>
            <a:r>
              <a:rPr lang="en-US" dirty="0" smtClean="0"/>
              <a:t>cluster.</a:t>
            </a:r>
            <a:endParaRPr lang="en-US" dirty="0"/>
          </a:p>
          <a:p>
            <a:pPr lvl="1"/>
            <a:r>
              <a:rPr lang="en-US" dirty="0" smtClean="0"/>
              <a:t>Centroid</a:t>
            </a:r>
            <a:endParaRPr lang="en-US" dirty="0"/>
          </a:p>
        </p:txBody>
      </p:sp>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10</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Algorithm	</a:t>
            </a:r>
          </a:p>
        </p:txBody>
      </p:sp>
      <p:sp>
        <p:nvSpPr>
          <p:cNvPr id="3" name="Content Placeholder 2"/>
          <p:cNvSpPr>
            <a:spLocks noGrp="1"/>
          </p:cNvSpPr>
          <p:nvPr>
            <p:ph idx="1"/>
          </p:nvPr>
        </p:nvSpPr>
        <p:spPr/>
        <p:txBody>
          <a:bodyPr>
            <a:normAutofit/>
          </a:bodyPr>
          <a:lstStyle/>
          <a:p>
            <a:r>
              <a:rPr lang="en-US" dirty="0"/>
              <a:t>To </a:t>
            </a:r>
            <a:r>
              <a:rPr lang="en-US" dirty="0" smtClean="0"/>
              <a:t>construct </a:t>
            </a:r>
            <a:r>
              <a:rPr lang="en-US" dirty="0"/>
              <a:t>tree T from training set S</a:t>
            </a:r>
          </a:p>
          <a:p>
            <a:pPr lvl="1"/>
            <a:r>
              <a:rPr lang="en-US" dirty="0" smtClean="0"/>
              <a:t>If all examples in S belong to some class in C, or S is sufficiently "pure", then make a leaf labeled C.</a:t>
            </a:r>
          </a:p>
          <a:p>
            <a:pPr lvl="1"/>
            <a:r>
              <a:rPr lang="en-US" dirty="0" smtClean="0"/>
              <a:t>Otherwise: </a:t>
            </a:r>
          </a:p>
          <a:p>
            <a:pPr lvl="2"/>
            <a:r>
              <a:rPr lang="en-US" dirty="0" smtClean="0"/>
              <a:t>select the “most informative” attribute A </a:t>
            </a:r>
          </a:p>
          <a:p>
            <a:pPr lvl="2"/>
            <a:r>
              <a:rPr lang="en-US" dirty="0" smtClean="0"/>
              <a:t>partition S according to A’s values</a:t>
            </a:r>
          </a:p>
          <a:p>
            <a:pPr lvl="2"/>
            <a:r>
              <a:rPr lang="en-US" dirty="0" smtClean="0"/>
              <a:t>recursively construct sub-trees T1, T2, ..., for the subsets of S</a:t>
            </a:r>
          </a:p>
          <a:p>
            <a:endParaRPr lang="en-US" dirty="0"/>
          </a:p>
          <a:p>
            <a:r>
              <a:rPr lang="en-US" dirty="0"/>
              <a:t>The details vary according to the specific algorithm – CART, ID3, C4.5 – but the general idea is the </a:t>
            </a:r>
            <a:r>
              <a:rPr lang="en-US" dirty="0" smtClean="0"/>
              <a:t>same</a:t>
            </a:r>
            <a:endParaRPr lang="en-US" dirty="0"/>
          </a:p>
          <a:p>
            <a:pPr lvl="2"/>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100</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1: </a:t>
            </a:r>
            <a:r>
              <a:rPr lang="en-US" dirty="0" smtClean="0"/>
              <a:t>Pick </a:t>
            </a:r>
            <a:r>
              <a:rPr lang="en-US" dirty="0"/>
              <a:t>the </a:t>
            </a:r>
            <a:r>
              <a:rPr lang="en-US" dirty="0" smtClean="0"/>
              <a:t>Most “Informative</a:t>
            </a:r>
            <a:r>
              <a:rPr lang="en-US" dirty="0"/>
              <a:t>" </a:t>
            </a:r>
            <a:r>
              <a:rPr lang="en-US" dirty="0" smtClean="0"/>
              <a:t>Attribute</a:t>
            </a:r>
            <a:endParaRPr lang="en-US" dirty="0"/>
          </a:p>
        </p:txBody>
      </p:sp>
      <p:sp>
        <p:nvSpPr>
          <p:cNvPr id="3" name="Content Placeholder 2"/>
          <p:cNvSpPr>
            <a:spLocks noGrp="1"/>
          </p:cNvSpPr>
          <p:nvPr>
            <p:ph idx="1"/>
          </p:nvPr>
        </p:nvSpPr>
        <p:spPr>
          <a:xfrm>
            <a:off x="617204" y="1690123"/>
            <a:ext cx="8229600" cy="4640339"/>
          </a:xfrm>
        </p:spPr>
        <p:txBody>
          <a:bodyPr>
            <a:normAutofit/>
          </a:bodyPr>
          <a:lstStyle/>
          <a:p>
            <a:r>
              <a:rPr lang="en-US" dirty="0"/>
              <a:t>Entropy-based methods are one common way</a:t>
            </a:r>
          </a:p>
          <a:p>
            <a:endParaRPr lang="en-US" dirty="0"/>
          </a:p>
          <a:p>
            <a:endParaRPr lang="en-US" dirty="0"/>
          </a:p>
          <a:p>
            <a:endParaRPr lang="en-US" dirty="0"/>
          </a:p>
          <a:p>
            <a:r>
              <a:rPr lang="en-US" dirty="0"/>
              <a:t>H = 0 if p(c) = 0 or 1 for any class</a:t>
            </a:r>
          </a:p>
          <a:p>
            <a:pPr lvl="1"/>
            <a:r>
              <a:rPr lang="en-US" dirty="0"/>
              <a:t>So for binary classification, H=0 is a "pure" node</a:t>
            </a:r>
          </a:p>
          <a:p>
            <a:r>
              <a:rPr lang="en-US" dirty="0"/>
              <a:t>H is maximum when all classes are equally probable</a:t>
            </a:r>
          </a:p>
          <a:p>
            <a:pPr lvl="1"/>
            <a:r>
              <a:rPr lang="en-US" dirty="0"/>
              <a:t>For binary classification, H=1 when classes are 50/50</a:t>
            </a:r>
          </a:p>
          <a:p>
            <a:pPr>
              <a:buNone/>
            </a:pPr>
            <a:endParaRPr lang="en-US" dirty="0"/>
          </a:p>
        </p:txBody>
      </p:sp>
      <p:pic>
        <p:nvPicPr>
          <p:cNvPr id="4" name="Picture 3" descr="latex-image-1.pdf"/>
          <p:cNvPicPr>
            <a:picLocks noChangeAspect="1"/>
          </p:cNvPicPr>
          <p:nvPr/>
        </p:nvPicPr>
        <p:blipFill>
          <a:blip r:embed="rId3" cstate="print"/>
          <a:stretch>
            <a:fillRect/>
          </a:stretch>
        </p:blipFill>
        <p:spPr>
          <a:xfrm>
            <a:off x="2460815" y="2594874"/>
            <a:ext cx="4231739" cy="892723"/>
          </a:xfrm>
          <a:prstGeom prst="rect">
            <a:avLst/>
          </a:prstGeom>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101</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Pick the most "informative" attribute </a:t>
            </a:r>
            <a:r>
              <a:rPr lang="en-US" sz="2400" dirty="0" smtClean="0"/>
              <a:t>(Continued)</a:t>
            </a:r>
            <a:endParaRPr lang="en-US" sz="2400" dirty="0"/>
          </a:p>
        </p:txBody>
      </p:sp>
      <p:sp>
        <p:nvSpPr>
          <p:cNvPr id="3" name="Content Placeholder 2"/>
          <p:cNvSpPr>
            <a:spLocks noGrp="1"/>
          </p:cNvSpPr>
          <p:nvPr>
            <p:ph idx="1"/>
          </p:nvPr>
        </p:nvSpPr>
        <p:spPr>
          <a:xfrm>
            <a:off x="457200" y="1600200"/>
            <a:ext cx="8229600" cy="1370017"/>
          </a:xfrm>
        </p:spPr>
        <p:txBody>
          <a:bodyPr/>
          <a:lstStyle/>
          <a:p>
            <a:r>
              <a:rPr lang="en-US" dirty="0"/>
              <a:t>First, we need to get the base entropy of the data</a:t>
            </a:r>
          </a:p>
        </p:txBody>
      </p:sp>
      <p:pic>
        <p:nvPicPr>
          <p:cNvPr id="4" name="Picture 3" descr="latex-image-1.pdf"/>
          <p:cNvPicPr>
            <a:picLocks noChangeAspect="1"/>
          </p:cNvPicPr>
          <p:nvPr/>
        </p:nvPicPr>
        <p:blipFill>
          <a:blip r:embed="rId3" cstate="print"/>
          <a:stretch>
            <a:fillRect/>
          </a:stretch>
        </p:blipFill>
        <p:spPr>
          <a:xfrm>
            <a:off x="1053778" y="3320235"/>
            <a:ext cx="7273012" cy="951175"/>
          </a:xfrm>
          <a:prstGeom prst="rect">
            <a:avLst/>
          </a:prstGeom>
          <a:ln>
            <a:solidFill>
              <a:schemeClr val="tx2"/>
            </a:solidFill>
          </a:ln>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102</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066800"/>
          </a:xfrm>
        </p:spPr>
        <p:txBody>
          <a:bodyPr>
            <a:normAutofit/>
          </a:bodyPr>
          <a:lstStyle/>
          <a:p>
            <a:r>
              <a:rPr lang="en-US" dirty="0" smtClean="0"/>
              <a:t>Step 1: Pick the Most “Informative" Attribute </a:t>
            </a:r>
            <a:r>
              <a:rPr lang="en-US" sz="2400" dirty="0" smtClean="0"/>
              <a:t>(Continued) </a:t>
            </a:r>
            <a:r>
              <a:rPr lang="en-US" dirty="0" smtClean="0"/>
              <a:t>Conditional </a:t>
            </a:r>
            <a:r>
              <a:rPr lang="en-US" dirty="0"/>
              <a:t>Entropy</a:t>
            </a:r>
          </a:p>
        </p:txBody>
      </p:sp>
      <p:sp>
        <p:nvSpPr>
          <p:cNvPr id="3" name="Content Placeholder 2"/>
          <p:cNvSpPr>
            <a:spLocks noGrp="1"/>
          </p:cNvSpPr>
          <p:nvPr>
            <p:ph idx="1"/>
          </p:nvPr>
        </p:nvSpPr>
        <p:spPr>
          <a:xfrm>
            <a:off x="457200" y="2900212"/>
            <a:ext cx="8229600" cy="3225952"/>
          </a:xfrm>
        </p:spPr>
        <p:txBody>
          <a:bodyPr>
            <a:normAutofit/>
          </a:bodyPr>
          <a:lstStyle/>
          <a:p>
            <a:r>
              <a:rPr lang="en-US" dirty="0"/>
              <a:t>The weighted sum of the class entropies for each value of the attribute</a:t>
            </a:r>
          </a:p>
          <a:p>
            <a:r>
              <a:rPr lang="en-US" dirty="0"/>
              <a:t>In English: attribute values (home owner </a:t>
            </a:r>
            <a:r>
              <a:rPr lang="en-US" dirty="0" smtClean="0"/>
              <a:t>vs. </a:t>
            </a:r>
            <a:r>
              <a:rPr lang="en-US" dirty="0"/>
              <a:t>renter) give more information about class </a:t>
            </a:r>
            <a:r>
              <a:rPr lang="en-US" dirty="0" smtClean="0"/>
              <a:t>membership</a:t>
            </a:r>
            <a:endParaRPr lang="en-US" dirty="0"/>
          </a:p>
          <a:p>
            <a:pPr lvl="1"/>
            <a:r>
              <a:rPr lang="en-US" dirty="0"/>
              <a:t>"Home owners are more </a:t>
            </a:r>
            <a:r>
              <a:rPr lang="en-US" dirty="0" smtClean="0"/>
              <a:t>likely </a:t>
            </a:r>
            <a:r>
              <a:rPr lang="en-US" dirty="0"/>
              <a:t>to have good credit than </a:t>
            </a:r>
            <a:r>
              <a:rPr lang="en-US" dirty="0" smtClean="0"/>
              <a:t>renters"</a:t>
            </a:r>
            <a:endParaRPr lang="en-US" dirty="0"/>
          </a:p>
          <a:p>
            <a:r>
              <a:rPr lang="en-US" dirty="0"/>
              <a:t>Conditional entropy should be lower than unconditioned </a:t>
            </a:r>
            <a:r>
              <a:rPr lang="en-US" dirty="0" smtClean="0"/>
              <a:t>entropy</a:t>
            </a:r>
            <a:endParaRPr lang="en-US" dirty="0"/>
          </a:p>
        </p:txBody>
      </p:sp>
      <p:pic>
        <p:nvPicPr>
          <p:cNvPr id="6" name="Picture 5" descr="latex-image-1.pdf"/>
          <p:cNvPicPr>
            <a:picLocks noChangeAspect="1"/>
          </p:cNvPicPr>
          <p:nvPr/>
        </p:nvPicPr>
        <p:blipFill>
          <a:blip r:embed="rId3" cstate="print"/>
          <a:stretch>
            <a:fillRect/>
          </a:stretch>
        </p:blipFill>
        <p:spPr>
          <a:xfrm>
            <a:off x="934096" y="1711325"/>
            <a:ext cx="7632701" cy="977900"/>
          </a:xfrm>
          <a:prstGeom prst="rect">
            <a:avLst/>
          </a:prstGeom>
        </p:spPr>
      </p:pic>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103</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Entropy </a:t>
            </a:r>
            <a:r>
              <a:rPr lang="en-US" dirty="0" smtClean="0"/>
              <a:t>Example</a:t>
            </a:r>
            <a:endParaRPr lang="en-US" dirty="0"/>
          </a:p>
        </p:txBody>
      </p:sp>
      <p:graphicFrame>
        <p:nvGraphicFramePr>
          <p:cNvPr id="4" name="Content Placeholder 3"/>
          <p:cNvGraphicFramePr>
            <a:graphicFrameLocks noGrp="1"/>
          </p:cNvGraphicFramePr>
          <p:nvPr>
            <p:ph idx="1"/>
          </p:nvPr>
        </p:nvGraphicFramePr>
        <p:xfrm>
          <a:off x="457200" y="1600200"/>
          <a:ext cx="8229600" cy="1483360"/>
        </p:xfrm>
        <a:graphic>
          <a:graphicData uri="http://schemas.openxmlformats.org/drawingml/2006/table">
            <a:tbl>
              <a:tblPr firstRow="1" firstCol="1" bandRow="1">
                <a:tableStyleId>{5C22544A-7EE6-4342-B048-85BDC9FD1C3A}</a:tableStyleId>
              </a:tblPr>
              <a:tblGrid>
                <a:gridCol w="2057400"/>
                <a:gridCol w="2057400"/>
                <a:gridCol w="2057400"/>
                <a:gridCol w="2057400"/>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for  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P(housing)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0.713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0.179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P(bad</a:t>
                      </a:r>
                      <a:r>
                        <a:rPr lang="en-US" baseline="0" dirty="0"/>
                        <a:t> | housing)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0.407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0.261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0.391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p(good</a:t>
                      </a:r>
                      <a:r>
                        <a:rPr lang="en-US" baseline="0" dirty="0"/>
                        <a:t> | housing</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0.592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0.739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0.601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4" descr="latex-image-1.pdf"/>
          <p:cNvPicPr>
            <a:picLocks noChangeAspect="1"/>
          </p:cNvPicPr>
          <p:nvPr/>
        </p:nvPicPr>
        <p:blipFill>
          <a:blip r:embed="rId3" cstate="print"/>
          <a:stretch>
            <a:fillRect/>
          </a:stretch>
        </p:blipFill>
        <p:spPr>
          <a:xfrm>
            <a:off x="457200" y="3897144"/>
            <a:ext cx="7762274" cy="1414998"/>
          </a:xfrm>
          <a:prstGeom prst="rect">
            <a:avLst/>
          </a:prstGeom>
        </p:spPr>
      </p:pic>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104</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990600"/>
          </a:xfrm>
        </p:spPr>
        <p:txBody>
          <a:bodyPr>
            <a:normAutofit/>
          </a:bodyPr>
          <a:lstStyle/>
          <a:p>
            <a:r>
              <a:rPr lang="en-US" dirty="0" smtClean="0"/>
              <a:t>Step 1: Pick the Most “Informative" Attribute </a:t>
            </a:r>
            <a:r>
              <a:rPr lang="en-US" sz="2400" dirty="0" smtClean="0">
                <a:solidFill>
                  <a:srgbClr val="2C95DD"/>
                </a:solidFill>
              </a:rPr>
              <a:t>(Continued) </a:t>
            </a:r>
            <a:r>
              <a:rPr lang="en-US" dirty="0" smtClean="0"/>
              <a:t>Information </a:t>
            </a:r>
            <a:r>
              <a:rPr lang="en-US" dirty="0"/>
              <a:t>Gain</a:t>
            </a:r>
          </a:p>
        </p:txBody>
      </p:sp>
      <p:sp>
        <p:nvSpPr>
          <p:cNvPr id="3" name="Content Placeholder 2"/>
          <p:cNvSpPr>
            <a:spLocks noGrp="1"/>
          </p:cNvSpPr>
          <p:nvPr>
            <p:ph idx="1"/>
          </p:nvPr>
        </p:nvSpPr>
        <p:spPr>
          <a:xfrm>
            <a:off x="457200" y="2590189"/>
            <a:ext cx="8229600" cy="3535974"/>
          </a:xfrm>
        </p:spPr>
        <p:txBody>
          <a:bodyPr/>
          <a:lstStyle/>
          <a:p>
            <a:r>
              <a:rPr lang="en-US" dirty="0"/>
              <a:t>The information that you gain, by </a:t>
            </a:r>
            <a:r>
              <a:rPr lang="en-US" dirty="0" smtClean="0"/>
              <a:t>knowing </a:t>
            </a:r>
            <a:r>
              <a:rPr lang="en-US" dirty="0"/>
              <a:t>the value of an </a:t>
            </a:r>
            <a:r>
              <a:rPr lang="en-US" dirty="0" smtClean="0"/>
              <a:t>attribute</a:t>
            </a:r>
            <a:endParaRPr lang="en-US" dirty="0"/>
          </a:p>
          <a:p>
            <a:r>
              <a:rPr lang="en-US" dirty="0"/>
              <a:t>So the "most informative" attribute is the attribute with the highest </a:t>
            </a:r>
            <a:r>
              <a:rPr lang="en-US" dirty="0" smtClean="0"/>
              <a:t>InfoGain</a:t>
            </a:r>
            <a:endParaRPr lang="en-US" dirty="0"/>
          </a:p>
        </p:txBody>
      </p:sp>
      <p:pic>
        <p:nvPicPr>
          <p:cNvPr id="4" name="Picture 3" descr="latex-image-1.pdf"/>
          <p:cNvPicPr>
            <a:picLocks noChangeAspect="1"/>
          </p:cNvPicPr>
          <p:nvPr/>
        </p:nvPicPr>
        <p:blipFill>
          <a:blip r:embed="rId3" cstate="print"/>
          <a:stretch>
            <a:fillRect/>
          </a:stretch>
        </p:blipFill>
        <p:spPr>
          <a:xfrm>
            <a:off x="1852731" y="1773868"/>
            <a:ext cx="5194300" cy="406400"/>
          </a:xfrm>
          <a:prstGeom prst="rect">
            <a:avLst/>
          </a:prstGeom>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105</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Back </a:t>
            </a:r>
            <a:r>
              <a:rPr lang="en-US" dirty="0"/>
              <a:t>to the Credit Prediction Example</a:t>
            </a:r>
          </a:p>
        </p:txBody>
      </p:sp>
      <p:pic>
        <p:nvPicPr>
          <p:cNvPr id="5" name="Picture 4" descr="latex-image-1.pdf"/>
          <p:cNvPicPr>
            <a:picLocks noChangeAspect="1"/>
          </p:cNvPicPr>
          <p:nvPr/>
        </p:nvPicPr>
        <p:blipFill>
          <a:blip r:embed="rId3" cstate="print"/>
          <a:stretch>
            <a:fillRect/>
          </a:stretch>
        </p:blipFill>
        <p:spPr>
          <a:xfrm>
            <a:off x="1574532" y="1652124"/>
            <a:ext cx="5665667" cy="1206411"/>
          </a:xfrm>
          <a:prstGeom prst="rect">
            <a:avLst/>
          </a:prstGeom>
          <a:ln>
            <a:solidFill>
              <a:srgbClr val="1F497D"/>
            </a:solidFill>
          </a:ln>
        </p:spPr>
      </p:pic>
      <p:graphicFrame>
        <p:nvGraphicFramePr>
          <p:cNvPr id="6" name="Table 5"/>
          <p:cNvGraphicFramePr>
            <a:graphicFrameLocks noGrp="1"/>
          </p:cNvGraphicFramePr>
          <p:nvPr/>
        </p:nvGraphicFramePr>
        <p:xfrm>
          <a:off x="1404526" y="3360245"/>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a:t>Attribute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InfoGain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job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housing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personal_status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1" i="1" dirty="0">
                          <a:solidFill>
                            <a:schemeClr val="accent2">
                              <a:lumMod val="75000"/>
                            </a:schemeClr>
                          </a:solidFill>
                        </a:rPr>
                        <a:t>savings_status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i="1" dirty="0">
                          <a:solidFill>
                            <a:schemeClr val="accent2">
                              <a:lumMod val="75000"/>
                            </a:schemeClr>
                          </a:solidFill>
                        </a:rPr>
                        <a:t>0.028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Slide Number Placeholder 8"/>
          <p:cNvSpPr>
            <a:spLocks noGrp="1"/>
          </p:cNvSpPr>
          <p:nvPr>
            <p:ph type="sldNum" sz="quarter" idx="12"/>
          </p:nvPr>
        </p:nvSpPr>
        <p:spPr/>
        <p:txBody>
          <a:bodyPr/>
          <a:lstStyle/>
          <a:p>
            <a:fld id="{D4B8542B-8345-7E43-8179-52FE19CBD2AA}" type="slidenum">
              <a:rPr lang="en-US" smtClean="0">
                <a:solidFill>
                  <a:srgbClr val="000000">
                    <a:lumMod val="75000"/>
                    <a:lumOff val="25000"/>
                  </a:srgbClr>
                </a:solidFill>
              </a:rPr>
              <a:pPr/>
              <a:t>106</a:t>
            </a:fld>
            <a:endParaRPr lang="en-US" dirty="0">
              <a:solidFill>
                <a:srgbClr val="000000">
                  <a:lumMod val="75000"/>
                  <a:lumOff val="25000"/>
                </a:srgbClr>
              </a:solidFill>
            </a:endParaRPr>
          </a:p>
        </p:txBody>
      </p:sp>
      <p:sp>
        <p:nvSpPr>
          <p:cNvPr id="10" name="Footer Placeholder 9"/>
          <p:cNvSpPr>
            <a:spLocks noGrp="1"/>
          </p:cNvSpPr>
          <p:nvPr>
            <p:ph type="ftr" sz="quarter" idx="11"/>
          </p:nvPr>
        </p:nvSpPr>
        <p:spPr/>
        <p:txBody>
          <a:bodyPr/>
          <a:lstStyle/>
          <a:p>
            <a:r>
              <a:rPr lang="en-US" dirty="0" smtClean="0">
                <a:solidFill>
                  <a:srgbClr val="000000">
                    <a:lumMod val="75000"/>
                    <a:lumOff val="25000"/>
                  </a:srgbClr>
                </a:solidFill>
              </a:rPr>
              <a:t>Module 4: Analytics Theory/Methods</a:t>
            </a:r>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p:nvPr/>
        </p:nvGrpSpPr>
        <p:grpSpPr>
          <a:xfrm>
            <a:off x="4039664" y="1865434"/>
            <a:ext cx="4854329" cy="2450569"/>
            <a:chOff x="2176525" y="1449715"/>
            <a:chExt cx="4854329" cy="2450569"/>
          </a:xfrm>
        </p:grpSpPr>
        <p:pic>
          <p:nvPicPr>
            <p:cNvPr id="16" name="Content Placeholder 7" descr="plot_zoom_png"/>
            <p:cNvPicPr>
              <a:picLocks noChangeAspect="1"/>
            </p:cNvPicPr>
            <p:nvPr/>
          </p:nvPicPr>
          <p:blipFill>
            <a:blip r:embed="rId3" cstate="print"/>
            <a:srcRect l="37112" r="-168" b="64101"/>
            <a:stretch>
              <a:fillRect/>
            </a:stretch>
          </p:blipFill>
          <p:spPr>
            <a:xfrm>
              <a:off x="2176525" y="1777555"/>
              <a:ext cx="4447536" cy="1624776"/>
            </a:xfrm>
            <a:prstGeom prst="rect">
              <a:avLst/>
            </a:prstGeom>
          </p:spPr>
        </p:pic>
        <p:sp>
          <p:nvSpPr>
            <p:cNvPr id="5" name="TextBox 4"/>
            <p:cNvSpPr txBox="1"/>
            <p:nvPr/>
          </p:nvSpPr>
          <p:spPr>
            <a:xfrm>
              <a:off x="2663085" y="2439431"/>
              <a:ext cx="2034732" cy="307777"/>
            </a:xfrm>
            <a:prstGeom prst="rect">
              <a:avLst/>
            </a:prstGeom>
            <a:solidFill>
              <a:srgbClr val="FFFFFF"/>
            </a:solidFill>
          </p:spPr>
          <p:txBody>
            <a:bodyPr wrap="none" rtlCol="0">
              <a:spAutoFit/>
            </a:bodyPr>
            <a:lstStyle/>
            <a:p>
              <a:r>
                <a:rPr lang="en-US" sz="1400" dirty="0"/>
                <a:t>savings= &lt;100, (100:500)</a:t>
              </a:r>
            </a:p>
          </p:txBody>
        </p:sp>
        <p:sp>
          <p:nvSpPr>
            <p:cNvPr id="6" name="TextBox 5"/>
            <p:cNvSpPr txBox="1"/>
            <p:nvPr/>
          </p:nvSpPr>
          <p:spPr>
            <a:xfrm>
              <a:off x="5147261" y="2022681"/>
              <a:ext cx="1883593" cy="738664"/>
            </a:xfrm>
            <a:prstGeom prst="rect">
              <a:avLst/>
            </a:prstGeom>
            <a:solidFill>
              <a:srgbClr val="FFFFFF"/>
            </a:solidFill>
          </p:spPr>
          <p:txBody>
            <a:bodyPr wrap="square" rtlCol="0">
              <a:spAutoFit/>
            </a:bodyPr>
            <a:lstStyle/>
            <a:p>
              <a:pPr algn="ctr"/>
              <a:r>
                <a:rPr lang="en-US" sz="1400" dirty="0"/>
                <a:t>savings=(</a:t>
              </a:r>
              <a:r>
                <a:rPr lang="en-US" sz="1400" dirty="0" smtClean="0"/>
                <a:t>500:100),&gt;=</a:t>
              </a:r>
              <a:r>
                <a:rPr lang="en-US" sz="1400" dirty="0"/>
                <a:t>1000,no </a:t>
              </a:r>
              <a:r>
                <a:rPr lang="en-US" sz="1400" dirty="0" smtClean="0"/>
                <a:t>known </a:t>
              </a:r>
              <a:r>
                <a:rPr lang="en-US" sz="1400" dirty="0"/>
                <a:t>savings</a:t>
              </a:r>
            </a:p>
          </p:txBody>
        </p:sp>
        <p:sp>
          <p:nvSpPr>
            <p:cNvPr id="11" name="TextBox 10"/>
            <p:cNvSpPr txBox="1"/>
            <p:nvPr/>
          </p:nvSpPr>
          <p:spPr>
            <a:xfrm>
              <a:off x="3951575" y="1449715"/>
              <a:ext cx="1072442" cy="738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1400" dirty="0"/>
                <a:t>good</a:t>
              </a:r>
            </a:p>
            <a:p>
              <a:pPr algn="ctr"/>
              <a:r>
                <a:rPr lang="en-US" sz="1400" dirty="0"/>
                <a:t>700/1000</a:t>
              </a:r>
            </a:p>
            <a:p>
              <a:pPr algn="ctr"/>
              <a:r>
                <a:rPr lang="en-US" sz="1400" dirty="0"/>
                <a:t>p(good)=0.7</a:t>
              </a:r>
            </a:p>
          </p:txBody>
        </p:sp>
        <p:sp>
          <p:nvSpPr>
            <p:cNvPr id="12" name="TextBox 11"/>
            <p:cNvSpPr txBox="1"/>
            <p:nvPr/>
          </p:nvSpPr>
          <p:spPr>
            <a:xfrm>
              <a:off x="5460624" y="3161620"/>
              <a:ext cx="1163437" cy="738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1400" dirty="0"/>
                <a:t>good</a:t>
              </a:r>
            </a:p>
            <a:p>
              <a:pPr algn="ctr"/>
              <a:r>
                <a:rPr lang="en-US" sz="1400" dirty="0"/>
                <a:t>245/294</a:t>
              </a:r>
            </a:p>
            <a:p>
              <a:pPr algn="ctr"/>
              <a:r>
                <a:rPr lang="en-US" sz="1400" dirty="0"/>
                <a:t>p(good)=0.83</a:t>
              </a:r>
            </a:p>
          </p:txBody>
        </p:sp>
      </p:grpSp>
      <p:sp>
        <p:nvSpPr>
          <p:cNvPr id="2" name="Title 1"/>
          <p:cNvSpPr>
            <a:spLocks noGrp="1"/>
          </p:cNvSpPr>
          <p:nvPr>
            <p:ph type="title"/>
          </p:nvPr>
        </p:nvSpPr>
        <p:spPr/>
        <p:txBody>
          <a:bodyPr>
            <a:normAutofit/>
          </a:bodyPr>
          <a:lstStyle/>
          <a:p>
            <a:r>
              <a:rPr lang="en-US" dirty="0"/>
              <a:t>Step </a:t>
            </a:r>
            <a:r>
              <a:rPr lang="en-US" dirty="0" smtClean="0"/>
              <a:t>2 &amp; 3: Partition on </a:t>
            </a:r>
            <a:r>
              <a:rPr lang="en-US" dirty="0"/>
              <a:t>the Selected Variable</a:t>
            </a:r>
          </a:p>
        </p:txBody>
      </p:sp>
      <p:sp>
        <p:nvSpPr>
          <p:cNvPr id="21" name="Content Placeholder 20"/>
          <p:cNvSpPr>
            <a:spLocks noGrp="1"/>
          </p:cNvSpPr>
          <p:nvPr>
            <p:ph sz="half" idx="1"/>
          </p:nvPr>
        </p:nvSpPr>
        <p:spPr>
          <a:xfrm>
            <a:off x="457200" y="914400"/>
            <a:ext cx="4038600" cy="4525963"/>
          </a:xfrm>
        </p:spPr>
        <p:txBody>
          <a:bodyPr/>
          <a:lstStyle/>
          <a:p>
            <a:r>
              <a:rPr lang="en-US" sz="2400" dirty="0" smtClean="0"/>
              <a:t>Step 2: Find </a:t>
            </a:r>
            <a:r>
              <a:rPr lang="en-US" sz="2400" dirty="0"/>
              <a:t>the partition with the highest InfoGain </a:t>
            </a:r>
          </a:p>
          <a:p>
            <a:pPr lvl="1"/>
            <a:r>
              <a:rPr lang="en-US" sz="2000" dirty="0"/>
              <a:t>In our example the selected partition has InfoGain = </a:t>
            </a:r>
            <a:r>
              <a:rPr lang="en-US" sz="2000" dirty="0" smtClean="0"/>
              <a:t>0.028</a:t>
            </a:r>
            <a:endParaRPr lang="en-US" sz="2000" dirty="0"/>
          </a:p>
          <a:p>
            <a:pPr lvl="1"/>
            <a:endParaRPr lang="en-US" sz="2000" dirty="0"/>
          </a:p>
          <a:p>
            <a:r>
              <a:rPr lang="en-US" sz="2400" dirty="0">
                <a:solidFill>
                  <a:schemeClr val="tx1"/>
                </a:solidFill>
              </a:rPr>
              <a:t>Step 3: At each resulting node, repeat Steps 1 and 2</a:t>
            </a:r>
          </a:p>
          <a:p>
            <a:pPr lvl="1"/>
            <a:r>
              <a:rPr lang="en-US" sz="2000" dirty="0"/>
              <a:t>until node is "pure enough"</a:t>
            </a:r>
          </a:p>
          <a:p>
            <a:r>
              <a:rPr lang="en-US" sz="2400" dirty="0" smtClean="0"/>
              <a:t>Pure nodes =&gt; no information gain by splitting on other attributes</a:t>
            </a:r>
            <a:endParaRPr lang="en-US" sz="2400" dirty="0"/>
          </a:p>
        </p:txBody>
      </p:sp>
      <p:sp>
        <p:nvSpPr>
          <p:cNvPr id="14" name="Slide Number Placeholder 13"/>
          <p:cNvSpPr>
            <a:spLocks noGrp="1"/>
          </p:cNvSpPr>
          <p:nvPr>
            <p:ph type="sldNum" sz="quarter" idx="12"/>
          </p:nvPr>
        </p:nvSpPr>
        <p:spPr/>
        <p:txBody>
          <a:bodyPr/>
          <a:lstStyle/>
          <a:p>
            <a:fld id="{D4B8542B-8345-7E43-8179-52FE19CBD2AA}" type="slidenum">
              <a:rPr lang="en-US" smtClean="0"/>
              <a:pPr/>
              <a:t>107</a:t>
            </a:fld>
            <a:endParaRPr lang="en-US" dirty="0"/>
          </a:p>
        </p:txBody>
      </p:sp>
      <p:sp>
        <p:nvSpPr>
          <p:cNvPr id="15" name="Footer Placeholder 14"/>
          <p:cNvSpPr>
            <a:spLocks noGrp="1"/>
          </p:cNvSpPr>
          <p:nvPr>
            <p:ph type="ftr" sz="quarter" idx="11"/>
          </p:nvPr>
        </p:nvSpPr>
        <p:spPr/>
        <p:txBody>
          <a:bodyPr/>
          <a:lstStyle/>
          <a:p>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Diagnostics</a:t>
            </a:r>
          </a:p>
        </p:txBody>
      </p:sp>
      <p:sp>
        <p:nvSpPr>
          <p:cNvPr id="3" name="Content Placeholder 2"/>
          <p:cNvSpPr>
            <a:spLocks noGrp="1"/>
          </p:cNvSpPr>
          <p:nvPr>
            <p:ph idx="1"/>
          </p:nvPr>
        </p:nvSpPr>
        <p:spPr/>
        <p:txBody>
          <a:bodyPr/>
          <a:lstStyle/>
          <a:p>
            <a:r>
              <a:rPr lang="en-US" dirty="0" smtClean="0"/>
              <a:t> Hold-out data</a:t>
            </a:r>
            <a:endParaRPr lang="en-US" dirty="0"/>
          </a:p>
          <a:p>
            <a:r>
              <a:rPr lang="en-US" dirty="0"/>
              <a:t>ROC/AUC</a:t>
            </a:r>
          </a:p>
          <a:p>
            <a:r>
              <a:rPr lang="en-US" dirty="0"/>
              <a:t>Confusion Matrix</a:t>
            </a:r>
          </a:p>
          <a:p>
            <a:r>
              <a:rPr lang="en-US" dirty="0"/>
              <a:t>FPR/FNR, Precision/Recall </a:t>
            </a:r>
          </a:p>
          <a:p>
            <a:r>
              <a:rPr lang="en-US" dirty="0" smtClean="0"/>
              <a:t>Do </a:t>
            </a:r>
            <a:r>
              <a:rPr lang="en-US" dirty="0"/>
              <a:t>the splits (or the "rules") </a:t>
            </a:r>
            <a:r>
              <a:rPr lang="en-US" dirty="0" smtClean="0"/>
              <a:t>make </a:t>
            </a:r>
            <a:r>
              <a:rPr lang="en-US" dirty="0"/>
              <a:t>sense?</a:t>
            </a:r>
          </a:p>
          <a:p>
            <a:pPr lvl="1"/>
            <a:r>
              <a:rPr lang="en-US" dirty="0"/>
              <a:t>What does the domain expert say?</a:t>
            </a:r>
          </a:p>
          <a:p>
            <a:r>
              <a:rPr lang="en-US" dirty="0"/>
              <a:t>How deep is the tree?</a:t>
            </a:r>
          </a:p>
          <a:p>
            <a:pPr lvl="1"/>
            <a:r>
              <a:rPr lang="en-US" dirty="0"/>
              <a:t>Too many layers are prone to over-fit</a:t>
            </a:r>
          </a:p>
          <a:p>
            <a:r>
              <a:rPr lang="en-US" dirty="0"/>
              <a:t>Do you get nodes with very few members?</a:t>
            </a:r>
          </a:p>
          <a:p>
            <a:pPr lvl="1"/>
            <a:r>
              <a:rPr lang="en-US" dirty="0"/>
              <a:t>Over-fit</a:t>
            </a:r>
          </a:p>
          <a:p>
            <a:endParaRPr lang="en-US" dirty="0"/>
          </a:p>
        </p:txBody>
      </p:sp>
      <p:pic>
        <p:nvPicPr>
          <p:cNvPr id="105474" name="Picture 2" descr="http://techpubs.sgi.com/library/dynaweb_docs/hdwr/SGI_EndUser/books/O2PLUS_RG/sgi_html/figures/diagnostic.visual.gif"/>
          <p:cNvPicPr>
            <a:picLocks noChangeAspect="1" noChangeArrowheads="1"/>
          </p:cNvPicPr>
          <p:nvPr/>
        </p:nvPicPr>
        <p:blipFill>
          <a:blip r:embed="rId3" cstate="print"/>
          <a:srcRect/>
          <a:stretch>
            <a:fillRect/>
          </a:stretch>
        </p:blipFill>
        <p:spPr bwMode="auto">
          <a:xfrm>
            <a:off x="8205180" y="0"/>
            <a:ext cx="938820" cy="1020589"/>
          </a:xfrm>
          <a:prstGeom prst="rect">
            <a:avLst/>
          </a:prstGeom>
          <a:noFill/>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108</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2"/>
          </p:nvPr>
        </p:nvGraphicFramePr>
        <p:xfrm>
          <a:off x="381000" y="990600"/>
          <a:ext cx="8382000" cy="5105402"/>
        </p:xfrm>
        <a:graphic>
          <a:graphicData uri="http://schemas.openxmlformats.org/drawingml/2006/table">
            <a:tbl>
              <a:tblPr firstRow="1" bandRow="1">
                <a:tableStyleId>{5C22544A-7EE6-4342-B048-85BDC9FD1C3A}</a:tableStyleId>
              </a:tblPr>
              <a:tblGrid>
                <a:gridCol w="4191000"/>
                <a:gridCol w="4191000"/>
              </a:tblGrid>
              <a:tr h="375776">
                <a:tc>
                  <a:txBody>
                    <a:bodyPr/>
                    <a:lstStyle/>
                    <a:p>
                      <a:pPr marL="0" marR="0" algn="ctr">
                        <a:lnSpc>
                          <a:spcPct val="115000"/>
                        </a:lnSpc>
                        <a:spcBef>
                          <a:spcPts val="0"/>
                        </a:spcBef>
                        <a:spcAft>
                          <a:spcPts val="0"/>
                        </a:spcAft>
                      </a:pPr>
                      <a:r>
                        <a:rPr lang="en-US" sz="1800" b="1" dirty="0">
                          <a:latin typeface="Calibri"/>
                          <a:ea typeface="Times New Roman"/>
                          <a:cs typeface="Calibri"/>
                        </a:rPr>
                        <a:t>Reasons to Choose (+)</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Times New Roman"/>
                          <a:cs typeface="Calibri"/>
                        </a:rPr>
                        <a:t>Cautions (-)</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889">
                <a:tc>
                  <a:txBody>
                    <a:bodyPr/>
                    <a:lstStyle/>
                    <a:p>
                      <a:pPr marL="0" marR="0" algn="l">
                        <a:lnSpc>
                          <a:spcPct val="115000"/>
                        </a:lnSpc>
                        <a:spcBef>
                          <a:spcPts val="0"/>
                        </a:spcBef>
                        <a:spcAft>
                          <a:spcPts val="0"/>
                        </a:spcAft>
                      </a:pPr>
                      <a:r>
                        <a:rPr lang="en-US" sz="1400" dirty="0">
                          <a:latin typeface="Calibri"/>
                          <a:ea typeface="Times New Roman"/>
                          <a:cs typeface="Calibri"/>
                        </a:rPr>
                        <a:t>Takes any input type (numeric, categorical)</a:t>
                      </a:r>
                      <a:endParaRPr lang="en-US" sz="1400" dirty="0">
                        <a:latin typeface="Calibri"/>
                        <a:ea typeface="Calibri"/>
                        <a:cs typeface="Times New Roman"/>
                      </a:endParaRPr>
                    </a:p>
                    <a:p>
                      <a:pPr marL="457200" marR="0" algn="l">
                        <a:lnSpc>
                          <a:spcPct val="115000"/>
                        </a:lnSpc>
                        <a:spcBef>
                          <a:spcPts val="0"/>
                        </a:spcBef>
                        <a:spcAft>
                          <a:spcPts val="0"/>
                        </a:spcAft>
                      </a:pPr>
                      <a:r>
                        <a:rPr lang="en-US" sz="1400" dirty="0">
                          <a:latin typeface="Calibri"/>
                          <a:ea typeface="Times New Roman"/>
                          <a:cs typeface="Calibri"/>
                        </a:rPr>
                        <a:t>In principle, can handle categorical variables with many distinct values (ZIP code)</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Calibri"/>
                          <a:ea typeface="Calibri"/>
                          <a:cs typeface="Calibri"/>
                        </a:rPr>
                        <a:t>Decision surfaces can only be axis-aligned</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259">
                <a:tc>
                  <a:txBody>
                    <a:bodyPr/>
                    <a:lstStyle/>
                    <a:p>
                      <a:pPr marL="0" marR="0" algn="l">
                        <a:lnSpc>
                          <a:spcPct val="115000"/>
                        </a:lnSpc>
                        <a:spcBef>
                          <a:spcPts val="0"/>
                        </a:spcBef>
                        <a:spcAft>
                          <a:spcPts val="0"/>
                        </a:spcAft>
                      </a:pPr>
                      <a:r>
                        <a:rPr lang="en-US" sz="1400" dirty="0">
                          <a:latin typeface="Calibri"/>
                          <a:ea typeface="Times New Roman"/>
                          <a:cs typeface="Calibri"/>
                        </a:rPr>
                        <a:t>Robust with redundant variables, correlated variables</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Calibri"/>
                          <a:ea typeface="Calibri"/>
                          <a:cs typeface="Calibri"/>
                        </a:rPr>
                        <a:t>Tree structure is sensitive to small changes in the training data</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889">
                <a:tc>
                  <a:txBody>
                    <a:bodyPr/>
                    <a:lstStyle/>
                    <a:p>
                      <a:pPr marL="0" marR="0" algn="l">
                        <a:lnSpc>
                          <a:spcPct val="115000"/>
                        </a:lnSpc>
                        <a:spcBef>
                          <a:spcPts val="0"/>
                        </a:spcBef>
                        <a:spcAft>
                          <a:spcPts val="0"/>
                        </a:spcAft>
                      </a:pPr>
                      <a:r>
                        <a:rPr lang="en-US" sz="1400" dirty="0">
                          <a:latin typeface="Calibri"/>
                          <a:ea typeface="Times New Roman"/>
                          <a:cs typeface="Calibri"/>
                        </a:rPr>
                        <a:t>Naturally handles variable interaction</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Calibri"/>
                          <a:ea typeface="Calibri"/>
                          <a:cs typeface="Calibri"/>
                        </a:rPr>
                        <a:t>A "deep" tree is probably over-fit </a:t>
                      </a:r>
                      <a:endParaRPr lang="en-US" sz="1400" dirty="0">
                        <a:latin typeface="Calibri"/>
                        <a:ea typeface="Calibri"/>
                        <a:cs typeface="Times New Roman"/>
                      </a:endParaRPr>
                    </a:p>
                    <a:p>
                      <a:pPr marL="457200" marR="0" algn="l">
                        <a:lnSpc>
                          <a:spcPct val="115000"/>
                        </a:lnSpc>
                        <a:spcBef>
                          <a:spcPts val="0"/>
                        </a:spcBef>
                        <a:spcAft>
                          <a:spcPts val="0"/>
                        </a:spcAft>
                      </a:pPr>
                      <a:r>
                        <a:rPr lang="en-US" sz="1400" dirty="0">
                          <a:latin typeface="Calibri"/>
                          <a:ea typeface="Calibri"/>
                          <a:cs typeface="Calibri"/>
                        </a:rPr>
                        <a:t>Because each split reduces the training data for subsequent splits</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889">
                <a:tc>
                  <a:txBody>
                    <a:bodyPr/>
                    <a:lstStyle/>
                    <a:p>
                      <a:pPr marL="0" marR="0" algn="l">
                        <a:lnSpc>
                          <a:spcPct val="115000"/>
                        </a:lnSpc>
                        <a:spcBef>
                          <a:spcPts val="0"/>
                        </a:spcBef>
                        <a:spcAft>
                          <a:spcPts val="0"/>
                        </a:spcAft>
                      </a:pPr>
                      <a:r>
                        <a:rPr lang="en-US" sz="1400" dirty="0">
                          <a:latin typeface="Calibri"/>
                          <a:ea typeface="Times New Roman"/>
                          <a:cs typeface="Calibri"/>
                        </a:rPr>
                        <a:t>Handles variables that have non-linear effect on outcome</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Calibri"/>
                          <a:ea typeface="Calibri"/>
                          <a:cs typeface="Calibri"/>
                        </a:rPr>
                        <a:t>Not good for outcomes that are dependent on many variables</a:t>
                      </a:r>
                      <a:endParaRPr lang="en-US" sz="1400" dirty="0">
                        <a:latin typeface="Calibri"/>
                        <a:ea typeface="Calibri"/>
                        <a:cs typeface="Times New Roman"/>
                      </a:endParaRPr>
                    </a:p>
                    <a:p>
                      <a:pPr marL="457200" marR="0" algn="l">
                        <a:lnSpc>
                          <a:spcPct val="115000"/>
                        </a:lnSpc>
                        <a:spcBef>
                          <a:spcPts val="0"/>
                        </a:spcBef>
                        <a:spcAft>
                          <a:spcPts val="0"/>
                        </a:spcAft>
                      </a:pPr>
                      <a:r>
                        <a:rPr lang="en-US" sz="1400" dirty="0">
                          <a:latin typeface="Calibri"/>
                          <a:ea typeface="Calibri"/>
                          <a:cs typeface="Calibri"/>
                        </a:rPr>
                        <a:t>Related to over-fit problem, above</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889">
                <a:tc>
                  <a:txBody>
                    <a:bodyPr/>
                    <a:lstStyle/>
                    <a:p>
                      <a:pPr marL="0" marR="0" algn="l">
                        <a:lnSpc>
                          <a:spcPct val="115000"/>
                        </a:lnSpc>
                        <a:spcBef>
                          <a:spcPts val="0"/>
                        </a:spcBef>
                        <a:spcAft>
                          <a:spcPts val="0"/>
                        </a:spcAft>
                      </a:pPr>
                      <a:r>
                        <a:rPr lang="en-US" sz="1400" dirty="0">
                          <a:latin typeface="Calibri"/>
                          <a:ea typeface="Times New Roman"/>
                          <a:cs typeface="Calibri"/>
                        </a:rPr>
                        <a:t>Computationally efficient to build</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Calibri"/>
                          <a:ea typeface="Calibri"/>
                          <a:cs typeface="Calibri"/>
                        </a:rPr>
                        <a:t>Doesn't naturally handle missing </a:t>
                      </a:r>
                      <a:r>
                        <a:rPr lang="en-US" sz="1400" dirty="0" smtClean="0">
                          <a:latin typeface="Calibri"/>
                          <a:ea typeface="Calibri"/>
                          <a:cs typeface="Calibri"/>
                        </a:rPr>
                        <a:t>values;</a:t>
                      </a:r>
                      <a:endParaRPr lang="en-US" sz="1400" dirty="0">
                        <a:latin typeface="Calibri"/>
                        <a:ea typeface="Calibri"/>
                        <a:cs typeface="Times New Roman"/>
                      </a:endParaRPr>
                    </a:p>
                    <a:p>
                      <a:pPr marL="457200" marR="0" algn="l">
                        <a:lnSpc>
                          <a:spcPct val="115000"/>
                        </a:lnSpc>
                        <a:spcBef>
                          <a:spcPts val="0"/>
                        </a:spcBef>
                        <a:spcAft>
                          <a:spcPts val="0"/>
                        </a:spcAft>
                      </a:pPr>
                      <a:r>
                        <a:rPr lang="en-US" sz="1400" dirty="0" smtClean="0">
                          <a:latin typeface="Calibri"/>
                          <a:ea typeface="Calibri"/>
                          <a:cs typeface="Calibri"/>
                        </a:rPr>
                        <a:t>However </a:t>
                      </a:r>
                      <a:r>
                        <a:rPr lang="en-US" sz="1400" dirty="0">
                          <a:latin typeface="Calibri"/>
                          <a:ea typeface="Calibri"/>
                          <a:cs typeface="Calibri"/>
                        </a:rPr>
                        <a:t>most implementations include a method for dealing with this</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776">
                <a:tc>
                  <a:txBody>
                    <a:bodyPr/>
                    <a:lstStyle/>
                    <a:p>
                      <a:pPr marL="0" marR="0" algn="l">
                        <a:lnSpc>
                          <a:spcPct val="115000"/>
                        </a:lnSpc>
                        <a:spcBef>
                          <a:spcPts val="0"/>
                        </a:spcBef>
                        <a:spcAft>
                          <a:spcPts val="0"/>
                        </a:spcAft>
                      </a:pPr>
                      <a:r>
                        <a:rPr lang="en-US" sz="1400" dirty="0">
                          <a:latin typeface="Calibri"/>
                          <a:ea typeface="Times New Roman"/>
                          <a:cs typeface="Calibri"/>
                        </a:rPr>
                        <a:t>Easy to score data</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Calibri"/>
                          <a:ea typeface="Calibri"/>
                          <a:cs typeface="Calibri"/>
                        </a:rPr>
                        <a:t>In practice, decision rules can be fairly complex</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259">
                <a:tc>
                  <a:txBody>
                    <a:bodyPr/>
                    <a:lstStyle/>
                    <a:p>
                      <a:pPr marL="0" marR="0" algn="l">
                        <a:lnSpc>
                          <a:spcPct val="115000"/>
                        </a:lnSpc>
                        <a:spcBef>
                          <a:spcPts val="0"/>
                        </a:spcBef>
                        <a:spcAft>
                          <a:spcPts val="0"/>
                        </a:spcAft>
                      </a:pPr>
                      <a:r>
                        <a:rPr lang="en-US" sz="1400" dirty="0">
                          <a:latin typeface="Calibri"/>
                          <a:ea typeface="Times New Roman"/>
                          <a:cs typeface="Calibri"/>
                        </a:rPr>
                        <a:t>Many algorithms can return a measure of variable importance</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algn="l">
                        <a:lnSpc>
                          <a:spcPct val="115000"/>
                        </a:lnSpc>
                        <a:spcBef>
                          <a:spcPts val="0"/>
                        </a:spcBef>
                        <a:spcAft>
                          <a:spcPts val="0"/>
                        </a:spcAft>
                      </a:pPr>
                      <a:endParaRPr lang="en-US" sz="1400" dirty="0">
                        <a:latin typeface="Calibri"/>
                        <a:ea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776">
                <a:tc>
                  <a:txBody>
                    <a:bodyPr/>
                    <a:lstStyle/>
                    <a:p>
                      <a:pPr marL="0" marR="0" algn="l">
                        <a:lnSpc>
                          <a:spcPct val="115000"/>
                        </a:lnSpc>
                        <a:spcBef>
                          <a:spcPts val="0"/>
                        </a:spcBef>
                        <a:spcAft>
                          <a:spcPts val="0"/>
                        </a:spcAft>
                      </a:pPr>
                      <a:r>
                        <a:rPr lang="en-US" sz="1400" dirty="0">
                          <a:latin typeface="Calibri"/>
                          <a:ea typeface="Times New Roman"/>
                          <a:cs typeface="Calibri"/>
                        </a:rPr>
                        <a:t>In principle, decision rules are easy to understand</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algn="l">
                        <a:lnSpc>
                          <a:spcPct val="115000"/>
                        </a:lnSpc>
                        <a:spcBef>
                          <a:spcPts val="0"/>
                        </a:spcBef>
                        <a:spcAft>
                          <a:spcPts val="0"/>
                        </a:spcAft>
                      </a:pPr>
                      <a:endParaRPr lang="en-US" sz="1400" dirty="0">
                        <a:latin typeface="Calibri"/>
                        <a:ea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t>Decision Tree Classifier - Reasons to Choose (+) </a:t>
            </a:r>
            <a:br>
              <a:rPr lang="en-US" dirty="0" smtClean="0"/>
            </a:br>
            <a:r>
              <a:rPr lang="en-US" dirty="0" smtClean="0"/>
              <a:t>&amp; Cautions (-)</a:t>
            </a:r>
            <a:endParaRPr lang="en-US" dirty="0"/>
          </a:p>
        </p:txBody>
      </p:sp>
      <p:sp>
        <p:nvSpPr>
          <p:cNvPr id="4" name="Footer Placeholder 3"/>
          <p:cNvSpPr>
            <a:spLocks noGrp="1"/>
          </p:cNvSpPr>
          <p:nvPr>
            <p:ph type="ftr" sz="quarter" idx="13"/>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4"/>
          </p:nvPr>
        </p:nvSpPr>
        <p:spPr/>
        <p:txBody>
          <a:bodyPr/>
          <a:lstStyle/>
          <a:p>
            <a:pPr>
              <a:defRPr/>
            </a:pPr>
            <a:fld id="{0E62AE4E-9066-49B4-8504-8C25DD4FBCC5}" type="slidenum">
              <a:rPr lang="en-US" smtClean="0"/>
              <a:pPr>
                <a:defRPr/>
              </a:pPr>
              <a:t>109</a:t>
            </a:fld>
            <a:endParaRPr lang="en-US" dirty="0"/>
          </a:p>
        </p:txBody>
      </p:sp>
      <p:pic>
        <p:nvPicPr>
          <p:cNvPr id="7" name="Picture 2" descr="http://t0.gstatic.com/images?q=tbn:ANd9GcS3zP3oM6UO4VlBSSszwz9k_v4j3XggTV6fpaosmWv9nNAsePSf"/>
          <p:cNvPicPr>
            <a:picLocks noChangeAspect="1" noChangeArrowheads="1"/>
          </p:cNvPicPr>
          <p:nvPr/>
        </p:nvPicPr>
        <p:blipFill>
          <a:blip r:embed="rId3" cstate="print"/>
          <a:srcRect/>
          <a:stretch>
            <a:fillRect/>
          </a:stretch>
        </p:blipFill>
        <p:spPr bwMode="auto">
          <a:xfrm>
            <a:off x="8369301" y="0"/>
            <a:ext cx="774699" cy="63531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Cases</a:t>
            </a:r>
            <a:endParaRPr lang="en-US" dirty="0"/>
          </a:p>
        </p:txBody>
      </p:sp>
      <p:sp>
        <p:nvSpPr>
          <p:cNvPr id="7" name="Content Placeholder 6"/>
          <p:cNvSpPr>
            <a:spLocks noGrp="1"/>
          </p:cNvSpPr>
          <p:nvPr>
            <p:ph idx="1"/>
          </p:nvPr>
        </p:nvSpPr>
        <p:spPr/>
        <p:txBody>
          <a:bodyPr/>
          <a:lstStyle/>
          <a:p>
            <a:r>
              <a:rPr lang="en-US" dirty="0" smtClean="0"/>
              <a:t>Often an exploratory technique:</a:t>
            </a:r>
          </a:p>
          <a:p>
            <a:pPr lvl="1"/>
            <a:r>
              <a:rPr lang="en-US" dirty="0" smtClean="0"/>
              <a:t>Discover structure in the data</a:t>
            </a:r>
          </a:p>
          <a:p>
            <a:pPr lvl="1"/>
            <a:r>
              <a:rPr lang="en-US" dirty="0" smtClean="0"/>
              <a:t>Summarize the properties of each cluster</a:t>
            </a:r>
          </a:p>
          <a:p>
            <a:r>
              <a:rPr lang="en-US" dirty="0" smtClean="0"/>
              <a:t>Sometimes a prelude to classification:</a:t>
            </a:r>
          </a:p>
          <a:p>
            <a:pPr lvl="1"/>
            <a:r>
              <a:rPr lang="en-US" dirty="0" smtClean="0"/>
              <a:t>"Discovering the classes“</a:t>
            </a:r>
          </a:p>
          <a:p>
            <a:r>
              <a:rPr lang="en-US" dirty="0" smtClean="0"/>
              <a:t>Examples</a:t>
            </a:r>
          </a:p>
          <a:p>
            <a:pPr lvl="1"/>
            <a:r>
              <a:rPr lang="en-US" dirty="0" smtClean="0"/>
              <a:t>The height, weight and average lifespan of animals</a:t>
            </a:r>
          </a:p>
          <a:p>
            <a:pPr lvl="1"/>
            <a:r>
              <a:rPr lang="en-US" dirty="0" smtClean="0"/>
              <a:t>Household income, yearly purchase amount in dollars, number of household members of customer households</a:t>
            </a:r>
          </a:p>
          <a:p>
            <a:pPr lvl="1"/>
            <a:r>
              <a:rPr lang="en-US" dirty="0" smtClean="0"/>
              <a:t>Patient record with measures of BMI, HBA1C, HDL</a:t>
            </a:r>
          </a:p>
          <a:p>
            <a:pPr lvl="1">
              <a:buNone/>
            </a:pPr>
            <a:endParaRPr lang="en-US" dirty="0" smtClean="0"/>
          </a:p>
        </p:txBody>
      </p:sp>
      <p:sp>
        <p:nvSpPr>
          <p:cNvPr id="11" name="Content Placeholder 6"/>
          <p:cNvSpPr txBox="1">
            <a:spLocks/>
          </p:cNvSpPr>
          <p:nvPr/>
        </p:nvSpPr>
        <p:spPr bwMode="auto">
          <a:xfrm>
            <a:off x="381000" y="3581400"/>
            <a:ext cx="84582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indent="-231775">
              <a:spcBef>
                <a:spcPct val="20000"/>
              </a:spcBef>
              <a:buClr>
                <a:srgbClr val="92D050"/>
              </a:buClr>
              <a:buSzPct val="120000"/>
              <a:buFont typeface="Arial" charset="0"/>
              <a:buChar char="•"/>
              <a:defRPr/>
            </a:pPr>
            <a:endParaRPr lang="en-US" sz="2400" dirty="0" smtClean="0">
              <a:solidFill>
                <a:srgbClr val="5F5F5F">
                  <a:lumMod val="75000"/>
                </a:srgbClr>
              </a:solidFill>
              <a:latin typeface="Calibri" pitchFamily="34" charset="0"/>
              <a:cs typeface="Arial"/>
            </a:endParaRPr>
          </a:p>
        </p:txBody>
      </p:sp>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11</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2"/>
          </p:nvPr>
        </p:nvGraphicFramePr>
        <p:xfrm>
          <a:off x="381000" y="990600"/>
          <a:ext cx="8382000" cy="5105402"/>
        </p:xfrm>
        <a:graphic>
          <a:graphicData uri="http://schemas.openxmlformats.org/drawingml/2006/table">
            <a:tbl>
              <a:tblPr firstRow="1" bandRow="1">
                <a:tableStyleId>{5C22544A-7EE6-4342-B048-85BDC9FD1C3A}</a:tableStyleId>
              </a:tblPr>
              <a:tblGrid>
                <a:gridCol w="4191000"/>
                <a:gridCol w="4191000"/>
              </a:tblGrid>
              <a:tr h="375776">
                <a:tc>
                  <a:txBody>
                    <a:bodyPr/>
                    <a:lstStyle/>
                    <a:p>
                      <a:pPr marL="0" marR="0" algn="ctr">
                        <a:lnSpc>
                          <a:spcPct val="115000"/>
                        </a:lnSpc>
                        <a:spcBef>
                          <a:spcPts val="0"/>
                        </a:spcBef>
                        <a:spcAft>
                          <a:spcPts val="0"/>
                        </a:spcAft>
                      </a:pPr>
                      <a:r>
                        <a:rPr lang="en-US" sz="1800" b="1" dirty="0">
                          <a:latin typeface="Calibri"/>
                          <a:ea typeface="Times New Roman"/>
                          <a:cs typeface="Calibri"/>
                        </a:rPr>
                        <a:t>Reasons to Choose (+)</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Times New Roman"/>
                          <a:cs typeface="Calibri"/>
                        </a:rPr>
                        <a:t>Cautions (-)</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889">
                <a:tc>
                  <a:txBody>
                    <a:bodyPr/>
                    <a:lstStyle/>
                    <a:p>
                      <a:pPr marL="0" marR="0" algn="l">
                        <a:lnSpc>
                          <a:spcPct val="115000"/>
                        </a:lnSpc>
                        <a:spcBef>
                          <a:spcPts val="0"/>
                        </a:spcBef>
                        <a:spcAft>
                          <a:spcPts val="0"/>
                        </a:spcAft>
                      </a:pPr>
                      <a:r>
                        <a:rPr lang="en-US" sz="1400" dirty="0">
                          <a:latin typeface="Calibri"/>
                          <a:ea typeface="Times New Roman"/>
                          <a:cs typeface="Calibri"/>
                        </a:rPr>
                        <a:t>Takes any input type (numeric, categorical)</a:t>
                      </a:r>
                      <a:endParaRPr lang="en-US" sz="1400" dirty="0">
                        <a:latin typeface="Calibri"/>
                        <a:ea typeface="Calibri"/>
                        <a:cs typeface="Times New Roman"/>
                      </a:endParaRPr>
                    </a:p>
                    <a:p>
                      <a:pPr marL="457200" marR="0" algn="l">
                        <a:lnSpc>
                          <a:spcPct val="115000"/>
                        </a:lnSpc>
                        <a:spcBef>
                          <a:spcPts val="0"/>
                        </a:spcBef>
                        <a:spcAft>
                          <a:spcPts val="0"/>
                        </a:spcAft>
                      </a:pPr>
                      <a:r>
                        <a:rPr lang="en-US" sz="1400" dirty="0">
                          <a:latin typeface="Calibri"/>
                          <a:ea typeface="Times New Roman"/>
                          <a:cs typeface="Calibri"/>
                        </a:rPr>
                        <a:t>In principle, can handle categorical variables with many distinct values (ZIP code)</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Calibri"/>
                          <a:ea typeface="Calibri"/>
                          <a:cs typeface="Calibri"/>
                        </a:rPr>
                        <a:t>Decision surfaces can only be axis-aligned</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259">
                <a:tc>
                  <a:txBody>
                    <a:bodyPr/>
                    <a:lstStyle/>
                    <a:p>
                      <a:pPr marL="0" marR="0" algn="l">
                        <a:lnSpc>
                          <a:spcPct val="115000"/>
                        </a:lnSpc>
                        <a:spcBef>
                          <a:spcPts val="0"/>
                        </a:spcBef>
                        <a:spcAft>
                          <a:spcPts val="0"/>
                        </a:spcAft>
                      </a:pPr>
                      <a:r>
                        <a:rPr lang="en-US" sz="1400" dirty="0">
                          <a:latin typeface="Calibri"/>
                          <a:ea typeface="Times New Roman"/>
                          <a:cs typeface="Calibri"/>
                        </a:rPr>
                        <a:t>Robust with redundant variables, correlated variables</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Calibri"/>
                          <a:ea typeface="Calibri"/>
                          <a:cs typeface="Calibri"/>
                        </a:rPr>
                        <a:t>Tree structure is sensitive to small changes in the training data</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889">
                <a:tc>
                  <a:txBody>
                    <a:bodyPr/>
                    <a:lstStyle/>
                    <a:p>
                      <a:pPr marL="0" marR="0" algn="l">
                        <a:lnSpc>
                          <a:spcPct val="115000"/>
                        </a:lnSpc>
                        <a:spcBef>
                          <a:spcPts val="0"/>
                        </a:spcBef>
                        <a:spcAft>
                          <a:spcPts val="0"/>
                        </a:spcAft>
                      </a:pPr>
                      <a:r>
                        <a:rPr lang="en-US" sz="1400" dirty="0">
                          <a:latin typeface="Calibri"/>
                          <a:ea typeface="Times New Roman"/>
                          <a:cs typeface="Calibri"/>
                        </a:rPr>
                        <a:t>Naturally handles variable interaction</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Calibri"/>
                          <a:ea typeface="Calibri"/>
                          <a:cs typeface="Calibri"/>
                        </a:rPr>
                        <a:t>A "deep" tree is probably over-fit </a:t>
                      </a:r>
                      <a:endParaRPr lang="en-US" sz="1400" dirty="0">
                        <a:latin typeface="Calibri"/>
                        <a:ea typeface="Calibri"/>
                        <a:cs typeface="Times New Roman"/>
                      </a:endParaRPr>
                    </a:p>
                    <a:p>
                      <a:pPr marL="457200" marR="0" algn="l">
                        <a:lnSpc>
                          <a:spcPct val="115000"/>
                        </a:lnSpc>
                        <a:spcBef>
                          <a:spcPts val="0"/>
                        </a:spcBef>
                        <a:spcAft>
                          <a:spcPts val="0"/>
                        </a:spcAft>
                      </a:pPr>
                      <a:r>
                        <a:rPr lang="en-US" sz="1400" dirty="0">
                          <a:latin typeface="Calibri"/>
                          <a:ea typeface="Calibri"/>
                          <a:cs typeface="Calibri"/>
                        </a:rPr>
                        <a:t>Because each split reduces the training data for subsequent splits</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889">
                <a:tc>
                  <a:txBody>
                    <a:bodyPr/>
                    <a:lstStyle/>
                    <a:p>
                      <a:pPr marL="0" marR="0" algn="l">
                        <a:lnSpc>
                          <a:spcPct val="115000"/>
                        </a:lnSpc>
                        <a:spcBef>
                          <a:spcPts val="0"/>
                        </a:spcBef>
                        <a:spcAft>
                          <a:spcPts val="0"/>
                        </a:spcAft>
                      </a:pPr>
                      <a:r>
                        <a:rPr lang="en-US" sz="1400" dirty="0">
                          <a:latin typeface="Calibri"/>
                          <a:ea typeface="Times New Roman"/>
                          <a:cs typeface="Calibri"/>
                        </a:rPr>
                        <a:t>Handles variables that have non-linear effect on outcome</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Calibri"/>
                          <a:ea typeface="Calibri"/>
                          <a:cs typeface="Calibri"/>
                        </a:rPr>
                        <a:t>Not good for outcomes that are dependent on many variables</a:t>
                      </a:r>
                      <a:endParaRPr lang="en-US" sz="1400" dirty="0">
                        <a:latin typeface="Calibri"/>
                        <a:ea typeface="Calibri"/>
                        <a:cs typeface="Times New Roman"/>
                      </a:endParaRPr>
                    </a:p>
                    <a:p>
                      <a:pPr marL="457200" marR="0" algn="l">
                        <a:lnSpc>
                          <a:spcPct val="115000"/>
                        </a:lnSpc>
                        <a:spcBef>
                          <a:spcPts val="0"/>
                        </a:spcBef>
                        <a:spcAft>
                          <a:spcPts val="0"/>
                        </a:spcAft>
                      </a:pPr>
                      <a:r>
                        <a:rPr lang="en-US" sz="1400" dirty="0">
                          <a:latin typeface="Calibri"/>
                          <a:ea typeface="Calibri"/>
                          <a:cs typeface="Calibri"/>
                        </a:rPr>
                        <a:t>Related to over-fit problem, above</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889">
                <a:tc>
                  <a:txBody>
                    <a:bodyPr/>
                    <a:lstStyle/>
                    <a:p>
                      <a:pPr marL="0" marR="0" algn="l">
                        <a:lnSpc>
                          <a:spcPct val="115000"/>
                        </a:lnSpc>
                        <a:spcBef>
                          <a:spcPts val="0"/>
                        </a:spcBef>
                        <a:spcAft>
                          <a:spcPts val="0"/>
                        </a:spcAft>
                      </a:pPr>
                      <a:r>
                        <a:rPr lang="en-US" sz="1400" dirty="0">
                          <a:latin typeface="Calibri"/>
                          <a:ea typeface="Times New Roman"/>
                          <a:cs typeface="Calibri"/>
                        </a:rPr>
                        <a:t>Computationally efficient to build</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Calibri"/>
                          <a:ea typeface="Calibri"/>
                          <a:cs typeface="Calibri"/>
                        </a:rPr>
                        <a:t>Doesn't naturally handle missing </a:t>
                      </a:r>
                      <a:r>
                        <a:rPr lang="en-US" sz="1400" dirty="0" smtClean="0">
                          <a:latin typeface="Calibri"/>
                          <a:ea typeface="Calibri"/>
                          <a:cs typeface="Calibri"/>
                        </a:rPr>
                        <a:t>values;</a:t>
                      </a:r>
                      <a:endParaRPr lang="en-US" sz="1400" dirty="0">
                        <a:latin typeface="Calibri"/>
                        <a:ea typeface="Calibri"/>
                        <a:cs typeface="Times New Roman"/>
                      </a:endParaRPr>
                    </a:p>
                    <a:p>
                      <a:pPr marL="457200" marR="0" algn="l">
                        <a:lnSpc>
                          <a:spcPct val="115000"/>
                        </a:lnSpc>
                        <a:spcBef>
                          <a:spcPts val="0"/>
                        </a:spcBef>
                        <a:spcAft>
                          <a:spcPts val="0"/>
                        </a:spcAft>
                      </a:pPr>
                      <a:r>
                        <a:rPr lang="en-US" sz="1400" dirty="0" smtClean="0">
                          <a:latin typeface="Calibri"/>
                          <a:ea typeface="Calibri"/>
                          <a:cs typeface="Calibri"/>
                        </a:rPr>
                        <a:t>However </a:t>
                      </a:r>
                      <a:r>
                        <a:rPr lang="en-US" sz="1400" dirty="0">
                          <a:latin typeface="Calibri"/>
                          <a:ea typeface="Calibri"/>
                          <a:cs typeface="Calibri"/>
                        </a:rPr>
                        <a:t>most implementations include a method for dealing with this</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776">
                <a:tc>
                  <a:txBody>
                    <a:bodyPr/>
                    <a:lstStyle/>
                    <a:p>
                      <a:pPr marL="0" marR="0" algn="l">
                        <a:lnSpc>
                          <a:spcPct val="115000"/>
                        </a:lnSpc>
                        <a:spcBef>
                          <a:spcPts val="0"/>
                        </a:spcBef>
                        <a:spcAft>
                          <a:spcPts val="0"/>
                        </a:spcAft>
                      </a:pPr>
                      <a:r>
                        <a:rPr lang="en-US" sz="1400" dirty="0">
                          <a:latin typeface="Calibri"/>
                          <a:ea typeface="Times New Roman"/>
                          <a:cs typeface="Calibri"/>
                        </a:rPr>
                        <a:t>Easy to score data</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Calibri"/>
                          <a:ea typeface="Calibri"/>
                          <a:cs typeface="Calibri"/>
                        </a:rPr>
                        <a:t>In practice, decision rules can be fairly complex</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259">
                <a:tc>
                  <a:txBody>
                    <a:bodyPr/>
                    <a:lstStyle/>
                    <a:p>
                      <a:pPr marL="0" marR="0" algn="l">
                        <a:lnSpc>
                          <a:spcPct val="115000"/>
                        </a:lnSpc>
                        <a:spcBef>
                          <a:spcPts val="0"/>
                        </a:spcBef>
                        <a:spcAft>
                          <a:spcPts val="0"/>
                        </a:spcAft>
                      </a:pPr>
                      <a:r>
                        <a:rPr lang="en-US" sz="1400" dirty="0">
                          <a:latin typeface="Calibri"/>
                          <a:ea typeface="Times New Roman"/>
                          <a:cs typeface="Calibri"/>
                        </a:rPr>
                        <a:t>Many algorithms can return a measure of variable importance</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algn="l">
                        <a:lnSpc>
                          <a:spcPct val="115000"/>
                        </a:lnSpc>
                        <a:spcBef>
                          <a:spcPts val="0"/>
                        </a:spcBef>
                        <a:spcAft>
                          <a:spcPts val="0"/>
                        </a:spcAft>
                      </a:pPr>
                      <a:endParaRPr lang="en-US" sz="1400" dirty="0">
                        <a:latin typeface="Calibri"/>
                        <a:ea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776">
                <a:tc>
                  <a:txBody>
                    <a:bodyPr/>
                    <a:lstStyle/>
                    <a:p>
                      <a:pPr marL="0" marR="0" algn="l">
                        <a:lnSpc>
                          <a:spcPct val="115000"/>
                        </a:lnSpc>
                        <a:spcBef>
                          <a:spcPts val="0"/>
                        </a:spcBef>
                        <a:spcAft>
                          <a:spcPts val="0"/>
                        </a:spcAft>
                      </a:pPr>
                      <a:r>
                        <a:rPr lang="en-US" sz="1400" dirty="0">
                          <a:latin typeface="Calibri"/>
                          <a:ea typeface="Times New Roman"/>
                          <a:cs typeface="Calibri"/>
                        </a:rPr>
                        <a:t>In principle, decision rules are easy to understand</a:t>
                      </a:r>
                      <a:endParaRPr lang="en-US"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algn="l">
                        <a:lnSpc>
                          <a:spcPct val="115000"/>
                        </a:lnSpc>
                        <a:spcBef>
                          <a:spcPts val="0"/>
                        </a:spcBef>
                        <a:spcAft>
                          <a:spcPts val="0"/>
                        </a:spcAft>
                      </a:pPr>
                      <a:endParaRPr lang="en-US" sz="1400" dirty="0">
                        <a:latin typeface="Calibri"/>
                        <a:ea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t>Decision Tree Classifier - Reasons to Choose (+) </a:t>
            </a:r>
            <a:br>
              <a:rPr lang="en-US" dirty="0" smtClean="0"/>
            </a:br>
            <a:r>
              <a:rPr lang="en-US" dirty="0" smtClean="0"/>
              <a:t>&amp; Cautions (-)  </a:t>
            </a:r>
            <a:r>
              <a:rPr lang="en-US" sz="2400" dirty="0" smtClean="0"/>
              <a:t>(Continued)</a:t>
            </a:r>
            <a:endParaRPr lang="en-US" sz="2400" dirty="0"/>
          </a:p>
        </p:txBody>
      </p:sp>
      <p:sp>
        <p:nvSpPr>
          <p:cNvPr id="4" name="Footer Placeholder 3"/>
          <p:cNvSpPr>
            <a:spLocks noGrp="1"/>
          </p:cNvSpPr>
          <p:nvPr>
            <p:ph type="ftr" sz="quarter" idx="13"/>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4"/>
          </p:nvPr>
        </p:nvSpPr>
        <p:spPr/>
        <p:txBody>
          <a:bodyPr/>
          <a:lstStyle/>
          <a:p>
            <a:pPr>
              <a:defRPr/>
            </a:pPr>
            <a:fld id="{0E62AE4E-9066-49B4-8504-8C25DD4FBCC5}" type="slidenum">
              <a:rPr lang="en-US" smtClean="0"/>
              <a:pPr>
                <a:defRPr/>
              </a:pPr>
              <a:t>110</a:t>
            </a:fld>
            <a:endParaRPr lang="en-US" dirty="0"/>
          </a:p>
        </p:txBody>
      </p:sp>
      <p:pic>
        <p:nvPicPr>
          <p:cNvPr id="7" name="Picture 2" descr="http://t0.gstatic.com/images?q=tbn:ANd9GcS3zP3oM6UO4VlBSSszwz9k_v4j3XggTV6fpaosmWv9nNAsePSf"/>
          <p:cNvPicPr>
            <a:picLocks noChangeAspect="1" noChangeArrowheads="1"/>
          </p:cNvPicPr>
          <p:nvPr/>
        </p:nvPicPr>
        <p:blipFill>
          <a:blip r:embed="rId3" cstate="print"/>
          <a:srcRect/>
          <a:stretch>
            <a:fillRect/>
          </a:stretch>
        </p:blipFill>
        <p:spPr bwMode="auto">
          <a:xfrm>
            <a:off x="8369301" y="0"/>
            <a:ext cx="774699" cy="635318"/>
          </a:xfrm>
          <a:prstGeom prst="rect">
            <a:avLst/>
          </a:prstGeom>
          <a:noFill/>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sz="quarter" idx="12"/>
          </p:nvPr>
        </p:nvGraphicFramePr>
        <p:xfrm>
          <a:off x="304800" y="609600"/>
          <a:ext cx="8458200" cy="5477510"/>
        </p:xfrm>
        <a:graphic>
          <a:graphicData uri="http://schemas.openxmlformats.org/drawingml/2006/table">
            <a:tbl>
              <a:tblPr firstRow="1" bandRow="1">
                <a:tableStyleId>{5C22544A-7EE6-4342-B048-85BDC9FD1C3A}</a:tableStyleId>
              </a:tblPr>
              <a:tblGrid>
                <a:gridCol w="4998026"/>
                <a:gridCol w="3460174"/>
              </a:tblGrid>
              <a:tr h="6311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Typical Questions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Recommended Method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190">
                <a:tc>
                  <a:txBody>
                    <a:bodyPr/>
                    <a:lstStyle/>
                    <a:p>
                      <a:r>
                        <a:rPr lang="en-US" dirty="0"/>
                        <a:t>Do I want class probabilities,</a:t>
                      </a:r>
                      <a:r>
                        <a:rPr lang="en-US" baseline="0" dirty="0"/>
                        <a:t> rather than just class labels?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Logistic regression</a:t>
                      </a:r>
                    </a:p>
                    <a:p>
                      <a:r>
                        <a:rPr lang="en-US" dirty="0" smtClean="0"/>
                        <a:t>Decision Tree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190">
                <a:tc>
                  <a:txBody>
                    <a:bodyPr/>
                    <a:lstStyle/>
                    <a:p>
                      <a:r>
                        <a:rPr lang="en-US" dirty="0"/>
                        <a:t>Do I want insight</a:t>
                      </a:r>
                      <a:r>
                        <a:rPr lang="en-US" baseline="0" dirty="0"/>
                        <a:t> into how the variables affect the model?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Logistic</a:t>
                      </a:r>
                      <a:r>
                        <a:rPr lang="en-US" baseline="0" dirty="0"/>
                        <a:t> regression</a:t>
                      </a:r>
                      <a:endParaRPr lang="en-US" dirty="0"/>
                    </a:p>
                    <a:p>
                      <a:r>
                        <a:rPr lang="en-US" dirty="0" smtClean="0"/>
                        <a:t>Decision Tree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80">
                <a:tc>
                  <a:txBody>
                    <a:bodyPr/>
                    <a:lstStyle/>
                    <a:p>
                      <a:r>
                        <a:rPr lang="en-US" dirty="0"/>
                        <a:t>Is</a:t>
                      </a:r>
                      <a:r>
                        <a:rPr lang="en-US" baseline="0" dirty="0"/>
                        <a:t> the problem high-dimensional?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Naïve Bayes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190">
                <a:tc>
                  <a:txBody>
                    <a:bodyPr/>
                    <a:lstStyle/>
                    <a:p>
                      <a:r>
                        <a:rPr lang="en-US" dirty="0"/>
                        <a:t>Do I suspect some of the inputs are correlated?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Decision Tree</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Logistic Regression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190">
                <a:tc>
                  <a:txBody>
                    <a:bodyPr/>
                    <a:lstStyle/>
                    <a:p>
                      <a:r>
                        <a:rPr lang="en-US" dirty="0"/>
                        <a:t>Do I suspect</a:t>
                      </a:r>
                      <a:r>
                        <a:rPr lang="en-US" baseline="0" dirty="0"/>
                        <a:t> some of the inputs are irrelevant?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Decision Tree</a:t>
                      </a:r>
                      <a:endParaRPr lang="en-US" baseline="0" dirty="0"/>
                    </a:p>
                    <a:p>
                      <a:r>
                        <a:rPr lang="en-US" baseline="0" dirty="0"/>
                        <a:t>Naïve Bayes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190">
                <a:tc>
                  <a:txBody>
                    <a:bodyPr/>
                    <a:lstStyle/>
                    <a:p>
                      <a:r>
                        <a:rPr lang="en-US" dirty="0"/>
                        <a:t>Are there categorical</a:t>
                      </a:r>
                      <a:r>
                        <a:rPr lang="en-US" baseline="0" dirty="0"/>
                        <a:t> variables with a large number of levels?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Naïve Bayes</a:t>
                      </a:r>
                    </a:p>
                    <a:p>
                      <a:r>
                        <a:rPr lang="en-US" dirty="0" smtClean="0"/>
                        <a:t>Decision Tree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190">
                <a:tc>
                  <a:txBody>
                    <a:bodyPr/>
                    <a:lstStyle/>
                    <a:p>
                      <a:r>
                        <a:rPr lang="en-US" dirty="0"/>
                        <a:t>Are</a:t>
                      </a:r>
                      <a:r>
                        <a:rPr lang="en-US" baseline="0" dirty="0"/>
                        <a:t> there m</a:t>
                      </a:r>
                      <a:r>
                        <a:rPr lang="en-US" dirty="0"/>
                        <a:t>ixed variable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Decision Tree</a:t>
                      </a:r>
                      <a:endParaRPr lang="en-US" baseline="0" dirty="0"/>
                    </a:p>
                    <a:p>
                      <a:r>
                        <a:rPr lang="en-US" baseline="0" dirty="0"/>
                        <a:t>Logistic Regression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190">
                <a:tc>
                  <a:txBody>
                    <a:bodyPr/>
                    <a:lstStyle/>
                    <a:p>
                      <a:r>
                        <a:rPr lang="en-US" dirty="0" smtClean="0"/>
                        <a:t>Is there non-linear data </a:t>
                      </a:r>
                      <a:r>
                        <a:rPr lang="en-US" baseline="0" dirty="0" smtClean="0"/>
                        <a:t>or </a:t>
                      </a:r>
                      <a:r>
                        <a:rPr lang="en-US" baseline="0" dirty="0"/>
                        <a:t>discontinuities in </a:t>
                      </a:r>
                      <a:r>
                        <a:rPr lang="en-US" baseline="0" dirty="0" smtClean="0"/>
                        <a:t>the </a:t>
                      </a:r>
                      <a:r>
                        <a:rPr lang="en-US" baseline="0" dirty="0"/>
                        <a:t>inputs </a:t>
                      </a:r>
                      <a:r>
                        <a:rPr lang="en-US" baseline="0" dirty="0" smtClean="0"/>
                        <a:t> that will affect </a:t>
                      </a:r>
                      <a:r>
                        <a:rPr lang="en-US" baseline="0" dirty="0"/>
                        <a:t>the outputs?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Decision Tree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a:xfrm>
            <a:off x="304800" y="0"/>
            <a:ext cx="8458200" cy="762000"/>
          </a:xfrm>
        </p:spPr>
        <p:txBody>
          <a:bodyPr/>
          <a:lstStyle/>
          <a:p>
            <a:r>
              <a:rPr lang="en-US" dirty="0" smtClean="0"/>
              <a:t>Which Classifier Should I Try?</a:t>
            </a:r>
            <a:endParaRPr lang="en-US" dirty="0"/>
          </a:p>
        </p:txBody>
      </p:sp>
      <p:sp>
        <p:nvSpPr>
          <p:cNvPr id="4" name="Footer Placeholder 3"/>
          <p:cNvSpPr>
            <a:spLocks noGrp="1"/>
          </p:cNvSpPr>
          <p:nvPr>
            <p:ph type="ftr" sz="quarter" idx="13"/>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4"/>
          </p:nvPr>
        </p:nvSpPr>
        <p:spPr/>
        <p:txBody>
          <a:bodyPr/>
          <a:lstStyle/>
          <a:p>
            <a:pPr>
              <a:defRPr/>
            </a:pPr>
            <a:fld id="{0E62AE4E-9066-49B4-8504-8C25DD4FBCC5}" type="slidenum">
              <a:rPr lang="en-US" smtClean="0"/>
              <a:pPr>
                <a:defRPr/>
              </a:pPr>
              <a:t>111</a:t>
            </a:fld>
            <a:endParaRPr lang="en-US" dirty="0"/>
          </a:p>
        </p:txBody>
      </p:sp>
      <p:pic>
        <p:nvPicPr>
          <p:cNvPr id="6" name="Picture 2" descr="http://t0.gstatic.com/images?q=tbn:ANd9GcS3zP3oM6UO4VlBSSszwz9k_v4j3XggTV6fpaosmWv9nNAsePSf"/>
          <p:cNvPicPr>
            <a:picLocks noChangeAspect="1" noChangeArrowheads="1"/>
          </p:cNvPicPr>
          <p:nvPr/>
        </p:nvPicPr>
        <p:blipFill>
          <a:blip r:embed="rId3" cstate="print"/>
          <a:srcRect/>
          <a:stretch>
            <a:fillRect/>
          </a:stretch>
        </p:blipFill>
        <p:spPr bwMode="auto">
          <a:xfrm>
            <a:off x="8369301" y="0"/>
            <a:ext cx="774699" cy="635318"/>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p:txBody>
          <a:bodyPr/>
          <a:lstStyle/>
          <a:p>
            <a:r>
              <a:rPr lang="en-US" dirty="0" smtClean="0"/>
              <a:t>Check Your Knowledge </a:t>
            </a:r>
            <a:endParaRPr lang="en-US" dirty="0" smtClean="0">
              <a:solidFill>
                <a:srgbClr val="FF0000"/>
              </a:solidFill>
            </a:endParaRPr>
          </a:p>
        </p:txBody>
      </p:sp>
      <p:sp>
        <p:nvSpPr>
          <p:cNvPr id="16387" name="Content Placeholder 7"/>
          <p:cNvSpPr>
            <a:spLocks noGrp="1"/>
          </p:cNvSpPr>
          <p:nvPr>
            <p:ph idx="1"/>
          </p:nvPr>
        </p:nvSpPr>
        <p:spPr>
          <a:xfrm>
            <a:off x="304800" y="1371600"/>
            <a:ext cx="8458200" cy="3886200"/>
          </a:xfrm>
        </p:spPr>
        <p:txBody>
          <a:bodyPr>
            <a:normAutofit fontScale="85000" lnSpcReduction="10000"/>
          </a:bodyPr>
          <a:lstStyle/>
          <a:p>
            <a:pPr marL="457200" indent="-457200">
              <a:buFont typeface="+mj-lt"/>
              <a:buAutoNum type="arabicPeriod"/>
              <a:defRPr/>
            </a:pPr>
            <a:r>
              <a:rPr lang="en-US" dirty="0" smtClean="0"/>
              <a:t>How do you define information gain?</a:t>
            </a:r>
          </a:p>
          <a:p>
            <a:pPr marL="457200" indent="-457200">
              <a:buFont typeface="+mj-lt"/>
              <a:buAutoNum type="arabicPeriod"/>
              <a:defRPr/>
            </a:pPr>
            <a:r>
              <a:rPr lang="en-US" dirty="0" smtClean="0"/>
              <a:t>For what conditions is the value of entropy at a maximum and when is it at a minimum?</a:t>
            </a:r>
          </a:p>
          <a:p>
            <a:pPr marL="457200" indent="-457200">
              <a:buFont typeface="+mj-lt"/>
              <a:buAutoNum type="arabicPeriod"/>
              <a:defRPr/>
            </a:pPr>
            <a:r>
              <a:rPr lang="en-US" dirty="0" smtClean="0"/>
              <a:t>List three use cases of Decision Trees.</a:t>
            </a:r>
          </a:p>
          <a:p>
            <a:pPr marL="457200" indent="-457200">
              <a:buFont typeface="+mj-lt"/>
              <a:buAutoNum type="arabicPeriod"/>
              <a:defRPr/>
            </a:pPr>
            <a:r>
              <a:rPr lang="en-US" dirty="0" smtClean="0"/>
              <a:t>What are weak learners and how are they used in ensemble methods?</a:t>
            </a:r>
          </a:p>
          <a:p>
            <a:pPr marL="457200" indent="-457200">
              <a:buFont typeface="+mj-lt"/>
              <a:buAutoNum type="arabicPeriod"/>
              <a:defRPr/>
            </a:pPr>
            <a:r>
              <a:rPr lang="en-US" dirty="0" smtClean="0"/>
              <a:t>Why do we end up with an over fitted model with deep trees and in data sets when we have outcomes that are dependent on many variables?</a:t>
            </a:r>
          </a:p>
          <a:p>
            <a:pPr marL="457200" indent="-457200">
              <a:buFont typeface="+mj-lt"/>
              <a:buAutoNum type="arabicPeriod"/>
              <a:defRPr/>
            </a:pPr>
            <a:r>
              <a:rPr lang="en-US" dirty="0" smtClean="0"/>
              <a:t>What classification method would you recommend for the following cases:</a:t>
            </a:r>
          </a:p>
          <a:p>
            <a:pPr lvl="1">
              <a:defRPr/>
            </a:pPr>
            <a:r>
              <a:rPr lang="en-US" sz="2400" dirty="0" smtClean="0"/>
              <a:t>High dimensional data</a:t>
            </a:r>
          </a:p>
          <a:p>
            <a:pPr lvl="1">
              <a:defRPr/>
            </a:pPr>
            <a:r>
              <a:rPr lang="en-US" sz="2400" dirty="0" smtClean="0"/>
              <a:t>Data in which outputs are affected by non-linearity and discontinuity in the inputs</a:t>
            </a:r>
          </a:p>
          <a:p>
            <a:pPr lvl="1">
              <a:defRPr/>
            </a:pPr>
            <a:endParaRPr lang="en-US" dirty="0" smtClean="0"/>
          </a:p>
          <a:p>
            <a:pPr>
              <a:defRPr/>
            </a:pPr>
            <a:endParaRPr lang="en-US" dirty="0" smtClean="0"/>
          </a:p>
          <a:p>
            <a:pPr>
              <a:defRPr/>
            </a:pPr>
            <a:endParaRPr lang="en-US" dirty="0" smtClean="0"/>
          </a:p>
          <a:p>
            <a:pPr>
              <a:defRPr/>
            </a:pPr>
            <a:endParaRPr lang="en-US" dirty="0"/>
          </a:p>
        </p:txBody>
      </p:sp>
      <p:pic>
        <p:nvPicPr>
          <p:cNvPr id="7" name="Picture 1" descr="\\maho3fp3a\SDrive\Creative Dev - Icons\PNG files for PowerPoint\buttons\blue button-knowledgeworker.png"/>
          <p:cNvPicPr>
            <a:picLocks noChangeAspect="1" noChangeArrowheads="1"/>
          </p:cNvPicPr>
          <p:nvPr/>
        </p:nvPicPr>
        <p:blipFill>
          <a:blip r:embed="rId4" cstate="print"/>
          <a:srcRect/>
          <a:stretch>
            <a:fillRect/>
          </a:stretch>
        </p:blipFill>
        <p:spPr bwMode="auto">
          <a:xfrm>
            <a:off x="7848600" y="152400"/>
            <a:ext cx="990600" cy="990600"/>
          </a:xfrm>
          <a:prstGeom prst="rect">
            <a:avLst/>
          </a:prstGeom>
          <a:noFill/>
        </p:spPr>
      </p:pic>
      <p:sp>
        <p:nvSpPr>
          <p:cNvPr id="8" name="TextBox 7"/>
          <p:cNvSpPr txBox="1"/>
          <p:nvPr/>
        </p:nvSpPr>
        <p:spPr>
          <a:xfrm>
            <a:off x="7772400" y="1219200"/>
            <a:ext cx="1219200" cy="246221"/>
          </a:xfrm>
          <a:prstGeom prst="rect">
            <a:avLst/>
          </a:prstGeom>
          <a:noFill/>
        </p:spPr>
        <p:txBody>
          <a:bodyPr wrap="square" rtlCol="0">
            <a:spAutoFit/>
          </a:bodyPr>
          <a:lstStyle/>
          <a:p>
            <a:r>
              <a:rPr lang="en-US" sz="1000" b="1" i="1" dirty="0" smtClean="0"/>
              <a:t>Your Thoughts?</a:t>
            </a:r>
            <a:endParaRPr lang="en-US" sz="1000" b="1" i="1" dirty="0"/>
          </a:p>
        </p:txBody>
      </p:sp>
      <p:sp>
        <p:nvSpPr>
          <p:cNvPr id="9" name="Slide Number Placeholder 8"/>
          <p:cNvSpPr>
            <a:spLocks noGrp="1"/>
          </p:cNvSpPr>
          <p:nvPr>
            <p:ph type="sldNum" sz="quarter" idx="11"/>
          </p:nvPr>
        </p:nvSpPr>
        <p:spPr/>
        <p:txBody>
          <a:bodyPr/>
          <a:lstStyle/>
          <a:p>
            <a:pPr>
              <a:defRPr/>
            </a:pPr>
            <a:fld id="{5BA1DFFF-3F85-458B-986A-7762775E0CEF}" type="slidenum">
              <a:rPr lang="en-US" smtClean="0"/>
              <a:pPr>
                <a:defRPr/>
              </a:pPr>
              <a:t>112</a:t>
            </a:fld>
            <a:endParaRPr lang="en-US" dirty="0"/>
          </a:p>
        </p:txBody>
      </p:sp>
      <p:sp>
        <p:nvSpPr>
          <p:cNvPr id="10" name="Footer Placeholder 9"/>
          <p:cNvSpPr>
            <a:spLocks noGrp="1"/>
          </p:cNvSpPr>
          <p:nvPr>
            <p:ph type="ftr" sz="quarter" idx="10"/>
          </p:nvPr>
        </p:nvSpPr>
        <p:spPr/>
        <p:txBody>
          <a:bodyPr/>
          <a:lstStyle/>
          <a:p>
            <a:pPr>
              <a:defRPr/>
            </a:pPr>
            <a:r>
              <a:rPr lang="en-US" dirty="0" smtClean="0"/>
              <a:t>Module 4: Analytics Theory/Methods</a:t>
            </a:r>
            <a:endParaRPr lang="en-US" dirty="0"/>
          </a:p>
        </p:txBody>
      </p:sp>
    </p:spTree>
    <p:custDataLst>
      <p:tags r:id="rId1"/>
    </p:custData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696200" cy="1219200"/>
          </a:xfrm>
        </p:spPr>
        <p:txBody>
          <a:bodyPr/>
          <a:lstStyle/>
          <a:p>
            <a:r>
              <a:rPr lang="en-US" dirty="0" smtClean="0"/>
              <a:t>Module 4: Advanced Analytics – Theory and Methods</a:t>
            </a:r>
            <a:endParaRPr lang="en-US" dirty="0"/>
          </a:p>
        </p:txBody>
      </p:sp>
      <p:sp>
        <p:nvSpPr>
          <p:cNvPr id="3" name="Subtitle 2"/>
          <p:cNvSpPr>
            <a:spLocks noGrp="1"/>
          </p:cNvSpPr>
          <p:nvPr>
            <p:ph type="subTitle" idx="1"/>
          </p:nvPr>
        </p:nvSpPr>
        <p:spPr>
          <a:xfrm>
            <a:off x="1371600" y="2895600"/>
            <a:ext cx="7086600" cy="2667000"/>
          </a:xfrm>
        </p:spPr>
        <p:txBody>
          <a:bodyPr/>
          <a:lstStyle/>
          <a:p>
            <a:pPr>
              <a:defRPr/>
            </a:pPr>
            <a:r>
              <a:rPr lang="en-US" dirty="0" smtClean="0"/>
              <a:t>During this lesson the following topics were covered:</a:t>
            </a:r>
          </a:p>
          <a:p>
            <a:pPr lvl="1" indent="-228600" algn="l">
              <a:buFont typeface="Arial" pitchFamily="34" charset="0"/>
              <a:buChar char="•"/>
            </a:pPr>
            <a:r>
              <a:rPr lang="en-US" sz="2000" dirty="0" smtClean="0">
                <a:solidFill>
                  <a:schemeClr val="tx1"/>
                </a:solidFill>
              </a:rPr>
              <a:t>Overview of Decision Tree classifier</a:t>
            </a:r>
          </a:p>
          <a:p>
            <a:pPr lvl="1" indent="-228600" algn="l">
              <a:buFont typeface="Arial" pitchFamily="34" charset="0"/>
              <a:buChar char="•"/>
            </a:pPr>
            <a:r>
              <a:rPr lang="en-US" sz="2000" dirty="0" smtClean="0">
                <a:solidFill>
                  <a:schemeClr val="tx1"/>
                </a:solidFill>
              </a:rPr>
              <a:t>General algorithm for Decision Trees</a:t>
            </a:r>
          </a:p>
          <a:p>
            <a:pPr lvl="1" indent="-228600" algn="l">
              <a:buFont typeface="Arial" pitchFamily="34" charset="0"/>
              <a:buChar char="•"/>
            </a:pPr>
            <a:r>
              <a:rPr lang="en-US" sz="2000" dirty="0" smtClean="0">
                <a:solidFill>
                  <a:schemeClr val="tx1"/>
                </a:solidFill>
              </a:rPr>
              <a:t>Decision Tree use cases</a:t>
            </a:r>
          </a:p>
          <a:p>
            <a:pPr lvl="1" indent="-228600" algn="l">
              <a:buFont typeface="Arial" pitchFamily="34" charset="0"/>
              <a:buChar char="•"/>
            </a:pPr>
            <a:r>
              <a:rPr lang="en-US" sz="2000" dirty="0" smtClean="0">
                <a:solidFill>
                  <a:schemeClr val="tx1"/>
                </a:solidFill>
              </a:rPr>
              <a:t>Entropy, Information gain</a:t>
            </a:r>
          </a:p>
          <a:p>
            <a:pPr lvl="1" indent="-228600" algn="l">
              <a:buFont typeface="Arial" pitchFamily="34" charset="0"/>
              <a:buChar char="•"/>
            </a:pPr>
            <a:r>
              <a:rPr lang="en-US" sz="2000" dirty="0" smtClean="0">
                <a:solidFill>
                  <a:schemeClr val="tx1"/>
                </a:solidFill>
              </a:rPr>
              <a:t>Reasons to Choose (+) and Cautions (-) of Decision Tree classifier</a:t>
            </a:r>
          </a:p>
          <a:p>
            <a:pPr lvl="1" indent="-228600" algn="l">
              <a:buFont typeface="Arial" pitchFamily="34" charset="0"/>
              <a:buChar char="•"/>
            </a:pPr>
            <a:r>
              <a:rPr lang="en-US" sz="2000" dirty="0" smtClean="0">
                <a:solidFill>
                  <a:schemeClr val="tx1"/>
                </a:solidFill>
              </a:rPr>
              <a:t>Classifier methods and conditions in which they are best suited </a:t>
            </a:r>
          </a:p>
          <a:p>
            <a:endParaRPr lang="en-US" dirty="0"/>
          </a:p>
        </p:txBody>
      </p:sp>
      <p:sp>
        <p:nvSpPr>
          <p:cNvPr id="4" name="Content Placeholder 3"/>
          <p:cNvSpPr>
            <a:spLocks noGrp="1"/>
          </p:cNvSpPr>
          <p:nvPr>
            <p:ph sz="quarter" idx="13"/>
          </p:nvPr>
        </p:nvSpPr>
        <p:spPr>
          <a:xfrm>
            <a:off x="685800" y="2209800"/>
            <a:ext cx="7772400" cy="457200"/>
          </a:xfrm>
        </p:spPr>
        <p:txBody>
          <a:bodyPr/>
          <a:lstStyle/>
          <a:p>
            <a:r>
              <a:rPr lang="en-US" dirty="0" smtClean="0"/>
              <a:t>Lesson 6: Decision Trees - Summary</a:t>
            </a:r>
          </a:p>
          <a:p>
            <a:endParaRPr lang="en-US" dirty="0"/>
          </a:p>
        </p:txBody>
      </p:sp>
      <p:sp>
        <p:nvSpPr>
          <p:cNvPr id="5" name="Footer Placeholder 4"/>
          <p:cNvSpPr>
            <a:spLocks noGrp="1"/>
          </p:cNvSpPr>
          <p:nvPr>
            <p:ph type="ftr" sz="quarter" idx="14"/>
          </p:nvPr>
        </p:nvSpPr>
        <p:spPr/>
        <p:txBody>
          <a:bodyPr/>
          <a:lstStyle/>
          <a:p>
            <a:pPr>
              <a:defRPr/>
            </a:pPr>
            <a:r>
              <a:rPr lang="en-US" dirty="0" smtClean="0"/>
              <a:t>Module 4: Analytics Theory/Methods</a:t>
            </a:r>
            <a:endParaRPr lang="en-US" dirty="0"/>
          </a:p>
        </p:txBody>
      </p:sp>
      <p:sp>
        <p:nvSpPr>
          <p:cNvPr id="6" name="Slide Number Placeholder 5"/>
          <p:cNvSpPr>
            <a:spLocks noGrp="1"/>
          </p:cNvSpPr>
          <p:nvPr>
            <p:ph type="sldNum" sz="quarter" idx="15"/>
          </p:nvPr>
        </p:nvSpPr>
        <p:spPr/>
        <p:txBody>
          <a:bodyPr/>
          <a:lstStyle/>
          <a:p>
            <a:pPr>
              <a:defRPr/>
            </a:pPr>
            <a:fld id="{E9C12BD9-86B3-4048-86CE-AC10D4E84307}" type="slidenum">
              <a:rPr lang="en-US" smtClean="0"/>
              <a:pPr>
                <a:defRPr/>
              </a:pPr>
              <a:t>113</a:t>
            </a:fld>
            <a:endParaRPr lang="en-US" dirty="0"/>
          </a:p>
        </p:txBody>
      </p:sp>
      <p:grpSp>
        <p:nvGrpSpPr>
          <p:cNvPr id="7" name="Group 6"/>
          <p:cNvGrpSpPr/>
          <p:nvPr/>
        </p:nvGrpSpPr>
        <p:grpSpPr>
          <a:xfrm>
            <a:off x="533400" y="76200"/>
            <a:ext cx="4757975" cy="914400"/>
            <a:chOff x="533400" y="76200"/>
            <a:chExt cx="4757975" cy="914400"/>
          </a:xfrm>
        </p:grpSpPr>
        <p:pic>
          <p:nvPicPr>
            <p:cNvPr id="8"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9"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0"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1"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2"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3"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304800" y="152400"/>
            <a:ext cx="8458200" cy="762000"/>
          </a:xfrm>
        </p:spPr>
        <p:txBody>
          <a:bodyPr/>
          <a:lstStyle/>
          <a:p>
            <a:r>
              <a:rPr lang="en-US" dirty="0" smtClean="0">
                <a:solidFill>
                  <a:schemeClr val="accent1"/>
                </a:solidFill>
              </a:rPr>
              <a:t>Lab Exercise 9: Decision Trees</a:t>
            </a:r>
          </a:p>
        </p:txBody>
      </p:sp>
      <p:pic>
        <p:nvPicPr>
          <p:cNvPr id="15" name="Picture 14" descr="recordedLab.png"/>
          <p:cNvPicPr>
            <a:picLocks noChangeAspect="1"/>
          </p:cNvPicPr>
          <p:nvPr/>
        </p:nvPicPr>
        <p:blipFill>
          <a:blip r:embed="rId3" cstate="print"/>
          <a:stretch>
            <a:fillRect/>
          </a:stretch>
        </p:blipFill>
        <p:spPr>
          <a:xfrm>
            <a:off x="0" y="838200"/>
            <a:ext cx="2361905" cy="2184127"/>
          </a:xfrm>
          <a:prstGeom prst="rect">
            <a:avLst/>
          </a:prstGeom>
        </p:spPr>
      </p:pic>
      <p:sp>
        <p:nvSpPr>
          <p:cNvPr id="7" name="Slide Number Placeholder 6"/>
          <p:cNvSpPr>
            <a:spLocks noGrp="1"/>
          </p:cNvSpPr>
          <p:nvPr>
            <p:ph type="sldNum" sz="quarter" idx="15"/>
          </p:nvPr>
        </p:nvSpPr>
        <p:spPr/>
        <p:txBody>
          <a:bodyPr/>
          <a:lstStyle/>
          <a:p>
            <a:pPr>
              <a:defRPr/>
            </a:pPr>
            <a:fld id="{D5E37188-7CEB-4CA8-A656-F21412B4458C}" type="slidenum">
              <a:rPr lang="en-US" smtClean="0"/>
              <a:pPr>
                <a:defRPr/>
              </a:pPr>
              <a:t>114</a:t>
            </a:fld>
            <a:endParaRPr lang="en-US" dirty="0"/>
          </a:p>
        </p:txBody>
      </p:sp>
      <p:sp>
        <p:nvSpPr>
          <p:cNvPr id="8" name="Footer Placeholder 7"/>
          <p:cNvSpPr>
            <a:spLocks noGrp="1"/>
          </p:cNvSpPr>
          <p:nvPr>
            <p:ph type="ftr" sz="quarter" idx="14"/>
          </p:nvPr>
        </p:nvSpPr>
        <p:spPr/>
        <p:txBody>
          <a:bodyPr/>
          <a:lstStyle/>
          <a:p>
            <a:pPr>
              <a:defRPr/>
            </a:pPr>
            <a:r>
              <a:rPr lang="en-US" dirty="0" smtClean="0"/>
              <a:t>Module 4: Analytics Theory/Methods</a:t>
            </a:r>
            <a:endParaRPr lang="en-US" dirty="0"/>
          </a:p>
        </p:txBody>
      </p:sp>
      <p:sp>
        <p:nvSpPr>
          <p:cNvPr id="9" name="Rectangle 8"/>
          <p:cNvSpPr/>
          <p:nvPr/>
        </p:nvSpPr>
        <p:spPr>
          <a:xfrm>
            <a:off x="2895600" y="968276"/>
            <a:ext cx="6019800" cy="2985433"/>
          </a:xfrm>
          <a:prstGeom prst="rect">
            <a:avLst/>
          </a:prstGeom>
        </p:spPr>
        <p:txBody>
          <a:bodyPr wrap="square">
            <a:spAutoFit/>
          </a:bodyPr>
          <a:lstStyle/>
          <a:p>
            <a:pPr>
              <a:defRPr/>
            </a:pPr>
            <a:r>
              <a:rPr lang="en-US" sz="2000" dirty="0" smtClean="0">
                <a:solidFill>
                  <a:schemeClr val="tx1">
                    <a:lumMod val="85000"/>
                    <a:lumOff val="15000"/>
                  </a:schemeClr>
                </a:solidFill>
                <a:latin typeface="Calibri" pitchFamily="34" charset="0"/>
              </a:rPr>
              <a:t>This  Lab is designed to investigate and practice Decision Tree (DT) models covered in the course work.</a:t>
            </a:r>
          </a:p>
          <a:p>
            <a:pPr>
              <a:defRPr/>
            </a:pPr>
            <a:endParaRPr lang="en-US" sz="2000" dirty="0" smtClean="0">
              <a:solidFill>
                <a:schemeClr val="tx1">
                  <a:lumMod val="85000"/>
                  <a:lumOff val="15000"/>
                </a:schemeClr>
              </a:solidFill>
              <a:latin typeface="Calibri" pitchFamily="34" charset="0"/>
            </a:endParaRPr>
          </a:p>
          <a:p>
            <a:pPr>
              <a:defRPr/>
            </a:pPr>
            <a:r>
              <a:rPr lang="en-US" sz="2000" dirty="0" smtClean="0">
                <a:solidFill>
                  <a:schemeClr val="tx1">
                    <a:lumMod val="85000"/>
                    <a:lumOff val="15000"/>
                  </a:schemeClr>
                </a:solidFill>
                <a:latin typeface="Calibri" pitchFamily="34" charset="0"/>
              </a:rPr>
              <a:t>After completing the tasks in this lab you should be able to:</a:t>
            </a:r>
          </a:p>
          <a:p>
            <a:pPr marL="631825" lvl="1" indent="-174625">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 Use R functions for Decision Tree models</a:t>
            </a:r>
          </a:p>
          <a:p>
            <a:pPr marL="631825" lvl="1" indent="-174625">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 Predict the outcome of an attribute based on the model</a:t>
            </a:r>
            <a:endParaRPr lang="en-US" sz="2000" dirty="0" smtClean="0">
              <a:latin typeface="Calibri" pitchFamily="34" charset="0"/>
            </a:endParaRPr>
          </a:p>
          <a:p>
            <a:pPr>
              <a:defRPr/>
            </a:pPr>
            <a:r>
              <a:rPr lang="en-US" sz="2000" dirty="0" smtClean="0">
                <a:latin typeface="Calibri" pitchFamily="34" charset="0"/>
              </a:rPr>
              <a:t>  </a:t>
            </a:r>
            <a:endParaRPr lang="en-US" sz="2000" dirty="0">
              <a:solidFill>
                <a:schemeClr val="tx1">
                  <a:lumMod val="75000"/>
                  <a:lumOff val="25000"/>
                </a:schemeClr>
              </a:solidFill>
              <a:latin typeface="Calibri"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Lab Exercise 9: Decision Trees - Workflow</a:t>
            </a:r>
            <a:endParaRPr lang="en-US" dirty="0"/>
          </a:p>
        </p:txBody>
      </p:sp>
      <p:sp>
        <p:nvSpPr>
          <p:cNvPr id="3" name="Footer Placeholder 2"/>
          <p:cNvSpPr>
            <a:spLocks noGrp="1"/>
          </p:cNvSpPr>
          <p:nvPr>
            <p:ph type="ftr" sz="quarter" idx="10"/>
          </p:nvPr>
        </p:nvSpPr>
        <p:spPr/>
        <p:txBody>
          <a:bodyPr/>
          <a:lstStyle/>
          <a:p>
            <a:pPr>
              <a:defRPr/>
            </a:pPr>
            <a:r>
              <a:rPr lang="en-US" smtClean="0"/>
              <a:t>Module 4: Analytics Theory/Methods</a:t>
            </a:r>
            <a:endParaRPr lang="en-US" dirty="0"/>
          </a:p>
        </p:txBody>
      </p:sp>
      <p:sp>
        <p:nvSpPr>
          <p:cNvPr id="4" name="Slide Number Placeholder 3"/>
          <p:cNvSpPr>
            <a:spLocks noGrp="1"/>
          </p:cNvSpPr>
          <p:nvPr>
            <p:ph type="sldNum" sz="quarter" idx="11"/>
          </p:nvPr>
        </p:nvSpPr>
        <p:spPr/>
        <p:txBody>
          <a:bodyPr/>
          <a:lstStyle/>
          <a:p>
            <a:pPr>
              <a:defRPr/>
            </a:pPr>
            <a:fld id="{6ADD0FD0-5DC7-4614-9D2E-5687F653AACB}" type="slidenum">
              <a:rPr lang="en-US" smtClean="0"/>
              <a:pPr>
                <a:defRPr/>
              </a:pPr>
              <a:t>115</a:t>
            </a:fld>
            <a:endParaRPr lang="en-US" dirty="0"/>
          </a:p>
        </p:txBody>
      </p:sp>
      <p:graphicFrame>
        <p:nvGraphicFramePr>
          <p:cNvPr id="5" name="Diagram 4"/>
          <p:cNvGraphicFramePr/>
          <p:nvPr/>
        </p:nvGraphicFramePr>
        <p:xfrm>
          <a:off x="1371600" y="990600"/>
          <a:ext cx="6400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696200" cy="1219200"/>
          </a:xfrm>
        </p:spPr>
        <p:txBody>
          <a:bodyPr/>
          <a:lstStyle/>
          <a:p>
            <a:r>
              <a:rPr lang="en-US" dirty="0" smtClean="0"/>
              <a:t>Module 4: Advanced Analytics – Theory and Methods</a:t>
            </a:r>
            <a:endParaRPr lang="en-US" dirty="0"/>
          </a:p>
        </p:txBody>
      </p:sp>
      <p:sp>
        <p:nvSpPr>
          <p:cNvPr id="3" name="Subtitle 2"/>
          <p:cNvSpPr>
            <a:spLocks noGrp="1"/>
          </p:cNvSpPr>
          <p:nvPr>
            <p:ph type="subTitle" idx="1"/>
          </p:nvPr>
        </p:nvSpPr>
        <p:spPr>
          <a:xfrm>
            <a:off x="1371600" y="2590800"/>
            <a:ext cx="7391400" cy="2667000"/>
          </a:xfrm>
        </p:spPr>
        <p:txBody>
          <a:bodyPr/>
          <a:lstStyle/>
          <a:p>
            <a:pPr>
              <a:defRPr/>
            </a:pPr>
            <a:r>
              <a:rPr lang="en-US" dirty="0" smtClean="0"/>
              <a:t>During this lesson the following topics are covered:</a:t>
            </a:r>
          </a:p>
          <a:p>
            <a:pPr marL="631825" lvl="1" indent="-174625" algn="l">
              <a:buFont typeface="Arial" pitchFamily="34" charset="0"/>
              <a:buChar char="•"/>
            </a:pPr>
            <a:r>
              <a:rPr lang="en-US" sz="2000" dirty="0" smtClean="0">
                <a:solidFill>
                  <a:schemeClr val="tx1"/>
                </a:solidFill>
              </a:rPr>
              <a:t>Time Series Analysis and its applications in forecasting</a:t>
            </a:r>
          </a:p>
          <a:p>
            <a:pPr marL="631825" lvl="1" indent="-174625" algn="l">
              <a:buFont typeface="Arial" pitchFamily="34" charset="0"/>
              <a:buChar char="•"/>
            </a:pPr>
            <a:r>
              <a:rPr lang="en-US" sz="2000" dirty="0" smtClean="0">
                <a:solidFill>
                  <a:schemeClr val="tx1"/>
                </a:solidFill>
              </a:rPr>
              <a:t>ARIMA Model</a:t>
            </a:r>
          </a:p>
          <a:p>
            <a:pPr marL="631825" lvl="1" indent="-174625" algn="l">
              <a:buFont typeface="Arial" pitchFamily="34" charset="0"/>
              <a:buChar char="•"/>
            </a:pPr>
            <a:r>
              <a:rPr lang="en-US" sz="2000" dirty="0" smtClean="0">
                <a:solidFill>
                  <a:schemeClr val="tx1"/>
                </a:solidFill>
              </a:rPr>
              <a:t>Implementing the Box-Jenkins Methodology using R</a:t>
            </a:r>
          </a:p>
          <a:p>
            <a:pPr marL="631825" lvl="1" indent="-174625" algn="l">
              <a:buFont typeface="Arial" pitchFamily="34" charset="0"/>
              <a:buChar char="•"/>
            </a:pPr>
            <a:r>
              <a:rPr lang="en-US" sz="2000" dirty="0" smtClean="0">
                <a:solidFill>
                  <a:schemeClr val="tx1"/>
                </a:solidFill>
              </a:rPr>
              <a:t>Reasons to Choose (+) and Cautions (-) with Time Series Analysis</a:t>
            </a:r>
          </a:p>
          <a:p>
            <a:pPr lvl="1" algn="l">
              <a:buFont typeface="Arial" pitchFamily="34" charset="0"/>
              <a:buChar char="•"/>
            </a:pPr>
            <a:endParaRPr lang="en-US" sz="2400" dirty="0" smtClean="0"/>
          </a:p>
          <a:p>
            <a:endParaRPr lang="en-US" dirty="0"/>
          </a:p>
        </p:txBody>
      </p:sp>
      <p:sp>
        <p:nvSpPr>
          <p:cNvPr id="4" name="Content Placeholder 3"/>
          <p:cNvSpPr>
            <a:spLocks noGrp="1"/>
          </p:cNvSpPr>
          <p:nvPr>
            <p:ph sz="quarter" idx="13"/>
          </p:nvPr>
        </p:nvSpPr>
        <p:spPr>
          <a:xfrm>
            <a:off x="685800" y="1981200"/>
            <a:ext cx="7772400" cy="457200"/>
          </a:xfrm>
        </p:spPr>
        <p:txBody>
          <a:bodyPr/>
          <a:lstStyle/>
          <a:p>
            <a:r>
              <a:rPr lang="en-US" dirty="0" smtClean="0"/>
              <a:t>Lesson 7: Time Series Analysis</a:t>
            </a:r>
          </a:p>
          <a:p>
            <a:endParaRPr lang="en-US" dirty="0"/>
          </a:p>
        </p:txBody>
      </p:sp>
      <p:sp>
        <p:nvSpPr>
          <p:cNvPr id="5" name="Footer Placeholder 4"/>
          <p:cNvSpPr>
            <a:spLocks noGrp="1"/>
          </p:cNvSpPr>
          <p:nvPr>
            <p:ph type="ftr" sz="quarter" idx="14"/>
          </p:nvPr>
        </p:nvSpPr>
        <p:spPr/>
        <p:txBody>
          <a:bodyPr/>
          <a:lstStyle/>
          <a:p>
            <a:pPr>
              <a:defRPr/>
            </a:pPr>
            <a:r>
              <a:rPr lang="en-US" dirty="0" smtClean="0"/>
              <a:t>Module 4: Analytics Theory/Methods</a:t>
            </a:r>
            <a:endParaRPr lang="en-US" dirty="0"/>
          </a:p>
        </p:txBody>
      </p:sp>
      <p:sp>
        <p:nvSpPr>
          <p:cNvPr id="6" name="Slide Number Placeholder 5"/>
          <p:cNvSpPr>
            <a:spLocks noGrp="1"/>
          </p:cNvSpPr>
          <p:nvPr>
            <p:ph type="sldNum" sz="quarter" idx="15"/>
          </p:nvPr>
        </p:nvSpPr>
        <p:spPr/>
        <p:txBody>
          <a:bodyPr/>
          <a:lstStyle/>
          <a:p>
            <a:pPr>
              <a:defRPr/>
            </a:pPr>
            <a:fld id="{E9C12BD9-86B3-4048-86CE-AC10D4E84307}" type="slidenum">
              <a:rPr lang="en-US" smtClean="0"/>
              <a:pPr>
                <a:defRPr/>
              </a:pPr>
              <a:t>116</a:t>
            </a:fld>
            <a:endParaRPr lang="en-US" dirty="0"/>
          </a:p>
        </p:txBody>
      </p:sp>
      <p:grpSp>
        <p:nvGrpSpPr>
          <p:cNvPr id="7" name="Group 6"/>
          <p:cNvGrpSpPr/>
          <p:nvPr/>
        </p:nvGrpSpPr>
        <p:grpSpPr>
          <a:xfrm>
            <a:off x="533400" y="76200"/>
            <a:ext cx="4757975" cy="914400"/>
            <a:chOff x="533400" y="76200"/>
            <a:chExt cx="4757975" cy="914400"/>
          </a:xfrm>
        </p:grpSpPr>
        <p:pic>
          <p:nvPicPr>
            <p:cNvPr id="8"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9"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0"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1"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2"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3"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Analysis</a:t>
            </a:r>
          </a:p>
        </p:txBody>
      </p:sp>
      <p:sp>
        <p:nvSpPr>
          <p:cNvPr id="3" name="Content Placeholder 2"/>
          <p:cNvSpPr>
            <a:spLocks noGrp="1"/>
          </p:cNvSpPr>
          <p:nvPr>
            <p:ph idx="1"/>
          </p:nvPr>
        </p:nvSpPr>
        <p:spPr>
          <a:xfrm>
            <a:off x="381000" y="914400"/>
            <a:ext cx="8458200" cy="5181600"/>
          </a:xfrm>
        </p:spPr>
        <p:txBody>
          <a:bodyPr>
            <a:normAutofit lnSpcReduction="10000"/>
          </a:bodyPr>
          <a:lstStyle/>
          <a:p>
            <a:pPr>
              <a:buNone/>
            </a:pPr>
            <a:r>
              <a:rPr lang="en-US" b="1" dirty="0">
                <a:solidFill>
                  <a:srgbClr val="377F31"/>
                </a:solidFill>
              </a:rPr>
              <a:t>What will our December sales be </a:t>
            </a:r>
          </a:p>
          <a:p>
            <a:pPr>
              <a:buNone/>
            </a:pPr>
            <a:r>
              <a:rPr lang="en-US" b="1" dirty="0">
                <a:solidFill>
                  <a:srgbClr val="377F31"/>
                </a:solidFill>
              </a:rPr>
              <a:t>(based on the sales of the last few months</a:t>
            </a:r>
            <a:r>
              <a:rPr lang="en-US" b="1" dirty="0" smtClean="0">
                <a:solidFill>
                  <a:srgbClr val="377F31"/>
                </a:solidFill>
              </a:rPr>
              <a:t>)?</a:t>
            </a:r>
            <a:endParaRPr lang="en-US" dirty="0"/>
          </a:p>
          <a:p>
            <a:r>
              <a:rPr lang="en-US" dirty="0"/>
              <a:t>Time </a:t>
            </a:r>
            <a:r>
              <a:rPr lang="en-US" dirty="0" smtClean="0"/>
              <a:t>Series Analysis </a:t>
            </a:r>
            <a:r>
              <a:rPr lang="en-US" dirty="0"/>
              <a:t>accounts for the </a:t>
            </a:r>
            <a:r>
              <a:rPr lang="en-US" b="1" dirty="0"/>
              <a:t>internal structure </a:t>
            </a:r>
            <a:r>
              <a:rPr lang="en-US" dirty="0"/>
              <a:t>of measurements </a:t>
            </a:r>
            <a:r>
              <a:rPr lang="en-US" dirty="0" smtClean="0"/>
              <a:t>taken </a:t>
            </a:r>
            <a:r>
              <a:rPr lang="en-US" dirty="0"/>
              <a:t>over </a:t>
            </a:r>
            <a:r>
              <a:rPr lang="en-US" dirty="0" smtClean="0"/>
              <a:t>time</a:t>
            </a:r>
            <a:endParaRPr lang="en-US" dirty="0"/>
          </a:p>
          <a:p>
            <a:pPr lvl="1"/>
            <a:r>
              <a:rPr lang="en-US" dirty="0"/>
              <a:t>Trend</a:t>
            </a:r>
          </a:p>
          <a:p>
            <a:pPr lvl="1"/>
            <a:r>
              <a:rPr lang="en-US" dirty="0"/>
              <a:t>Seasonality</a:t>
            </a:r>
          </a:p>
          <a:p>
            <a:pPr lvl="1"/>
            <a:r>
              <a:rPr lang="en-US" dirty="0" smtClean="0"/>
              <a:t>Cycles</a:t>
            </a:r>
          </a:p>
          <a:p>
            <a:pPr lvl="1"/>
            <a:r>
              <a:rPr lang="en-US" dirty="0" smtClean="0"/>
              <a:t>Irregular </a:t>
            </a:r>
            <a:endParaRPr lang="en-US" dirty="0"/>
          </a:p>
          <a:p>
            <a:r>
              <a:rPr lang="en-US" b="1" dirty="0" smtClean="0">
                <a:solidFill>
                  <a:srgbClr val="007DC3"/>
                </a:solidFill>
              </a:rPr>
              <a:t>Time series</a:t>
            </a:r>
            <a:r>
              <a:rPr lang="en-US" dirty="0"/>
              <a:t>: Ordered sequence of numerical values, measured over equally spaced time </a:t>
            </a:r>
            <a:r>
              <a:rPr lang="en-US" dirty="0" smtClean="0"/>
              <a:t>intervals</a:t>
            </a:r>
            <a:endParaRPr lang="en-US" dirty="0"/>
          </a:p>
          <a:p>
            <a:r>
              <a:rPr lang="en-US" dirty="0"/>
              <a:t>The goal can be to identify the internal structure, or to forecast near-future events based on recent </a:t>
            </a:r>
            <a:r>
              <a:rPr lang="en-US" dirty="0" smtClean="0"/>
              <a:t>history</a:t>
            </a:r>
            <a:endParaRPr lang="en-US" dirty="0"/>
          </a:p>
          <a:p>
            <a:r>
              <a:rPr lang="en-US" b="1" dirty="0">
                <a:solidFill>
                  <a:schemeClr val="tx2"/>
                </a:solidFill>
              </a:rPr>
              <a:t>Our Example: </a:t>
            </a:r>
            <a:r>
              <a:rPr lang="en-US" b="1" dirty="0" smtClean="0">
                <a:solidFill>
                  <a:schemeClr val="tx2"/>
                </a:solidFill>
              </a:rPr>
              <a:t>Box-Jenkins </a:t>
            </a:r>
            <a:r>
              <a:rPr lang="en-US" b="1" dirty="0">
                <a:solidFill>
                  <a:schemeClr val="tx2"/>
                </a:solidFill>
              </a:rPr>
              <a:t>Methods (ARMA, ARIMA)</a:t>
            </a:r>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117</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a:t>
            </a:r>
            <a:r>
              <a:rPr lang="en-US" dirty="0" smtClean="0"/>
              <a:t>Analysis </a:t>
            </a:r>
            <a:r>
              <a:rPr lang="en-US" sz="2400" dirty="0" smtClean="0"/>
              <a:t>(Continued)</a:t>
            </a:r>
            <a:endParaRPr lang="en-US" sz="2400" dirty="0"/>
          </a:p>
        </p:txBody>
      </p:sp>
      <p:sp>
        <p:nvSpPr>
          <p:cNvPr id="3" name="Content Placeholder 2"/>
          <p:cNvSpPr>
            <a:spLocks noGrp="1"/>
          </p:cNvSpPr>
          <p:nvPr>
            <p:ph idx="1"/>
          </p:nvPr>
        </p:nvSpPr>
        <p:spPr>
          <a:xfrm>
            <a:off x="381000" y="914400"/>
            <a:ext cx="8458200" cy="5181600"/>
          </a:xfrm>
        </p:spPr>
        <p:txBody>
          <a:bodyPr>
            <a:normAutofit lnSpcReduction="10000"/>
          </a:bodyPr>
          <a:lstStyle/>
          <a:p>
            <a:pPr>
              <a:buNone/>
            </a:pPr>
            <a:r>
              <a:rPr lang="en-US" b="1" dirty="0">
                <a:solidFill>
                  <a:srgbClr val="377F31"/>
                </a:solidFill>
              </a:rPr>
              <a:t>What will our December sales be </a:t>
            </a:r>
          </a:p>
          <a:p>
            <a:pPr>
              <a:buNone/>
            </a:pPr>
            <a:r>
              <a:rPr lang="en-US" b="1" dirty="0">
                <a:solidFill>
                  <a:srgbClr val="377F31"/>
                </a:solidFill>
              </a:rPr>
              <a:t>(based on the sales of the last few months</a:t>
            </a:r>
            <a:r>
              <a:rPr lang="en-US" b="1" dirty="0" smtClean="0">
                <a:solidFill>
                  <a:srgbClr val="377F31"/>
                </a:solidFill>
              </a:rPr>
              <a:t>)?</a:t>
            </a:r>
            <a:endParaRPr lang="en-US" dirty="0"/>
          </a:p>
          <a:p>
            <a:r>
              <a:rPr lang="en-US" dirty="0"/>
              <a:t>Time </a:t>
            </a:r>
            <a:r>
              <a:rPr lang="en-US" dirty="0" smtClean="0"/>
              <a:t>Series Analysis </a:t>
            </a:r>
            <a:r>
              <a:rPr lang="en-US" dirty="0"/>
              <a:t>accounts for the </a:t>
            </a:r>
            <a:r>
              <a:rPr lang="en-US" b="1" dirty="0"/>
              <a:t>internal structure </a:t>
            </a:r>
            <a:r>
              <a:rPr lang="en-US" dirty="0"/>
              <a:t>of measurements </a:t>
            </a:r>
            <a:r>
              <a:rPr lang="en-US" dirty="0" smtClean="0"/>
              <a:t>taken </a:t>
            </a:r>
            <a:r>
              <a:rPr lang="en-US" dirty="0"/>
              <a:t>over </a:t>
            </a:r>
            <a:r>
              <a:rPr lang="en-US" dirty="0" smtClean="0"/>
              <a:t>time</a:t>
            </a:r>
            <a:endParaRPr lang="en-US" dirty="0"/>
          </a:p>
          <a:p>
            <a:pPr lvl="1"/>
            <a:r>
              <a:rPr lang="en-US" dirty="0"/>
              <a:t>Trend</a:t>
            </a:r>
          </a:p>
          <a:p>
            <a:pPr lvl="1"/>
            <a:r>
              <a:rPr lang="en-US" dirty="0"/>
              <a:t>Seasonality</a:t>
            </a:r>
          </a:p>
          <a:p>
            <a:pPr lvl="1"/>
            <a:r>
              <a:rPr lang="en-US" dirty="0" smtClean="0"/>
              <a:t>Cycles</a:t>
            </a:r>
          </a:p>
          <a:p>
            <a:pPr lvl="1"/>
            <a:r>
              <a:rPr lang="en-US" dirty="0" smtClean="0"/>
              <a:t>Irregular </a:t>
            </a:r>
            <a:endParaRPr lang="en-US" dirty="0"/>
          </a:p>
          <a:p>
            <a:r>
              <a:rPr lang="en-US" b="1" dirty="0" smtClean="0">
                <a:solidFill>
                  <a:srgbClr val="007DC3"/>
                </a:solidFill>
              </a:rPr>
              <a:t>Time series</a:t>
            </a:r>
            <a:r>
              <a:rPr lang="en-US" dirty="0" smtClean="0"/>
              <a:t>: </a:t>
            </a:r>
            <a:r>
              <a:rPr lang="en-US" dirty="0"/>
              <a:t>Ordered sequence of numerical values, measured over equally spaced time </a:t>
            </a:r>
            <a:r>
              <a:rPr lang="en-US" dirty="0" smtClean="0"/>
              <a:t>intervals</a:t>
            </a:r>
            <a:endParaRPr lang="en-US" dirty="0"/>
          </a:p>
          <a:p>
            <a:r>
              <a:rPr lang="en-US" dirty="0"/>
              <a:t>The goal can be to identify the internal structure, or to forecast near-future events based on recent </a:t>
            </a:r>
            <a:r>
              <a:rPr lang="en-US" dirty="0" smtClean="0"/>
              <a:t>history</a:t>
            </a:r>
            <a:endParaRPr lang="en-US" dirty="0"/>
          </a:p>
          <a:p>
            <a:r>
              <a:rPr lang="en-US" b="1" dirty="0">
                <a:solidFill>
                  <a:schemeClr val="tx2"/>
                </a:solidFill>
              </a:rPr>
              <a:t>Our Example: </a:t>
            </a:r>
            <a:r>
              <a:rPr lang="en-US" b="1" dirty="0" smtClean="0">
                <a:solidFill>
                  <a:schemeClr val="tx2"/>
                </a:solidFill>
              </a:rPr>
              <a:t>Box-Jenkins </a:t>
            </a:r>
            <a:r>
              <a:rPr lang="en-US" b="1" dirty="0">
                <a:solidFill>
                  <a:schemeClr val="tx2"/>
                </a:solidFill>
              </a:rPr>
              <a:t>Methods (ARMA, ARIMA)</a:t>
            </a:r>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118</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Box-Jenkins: What </a:t>
            </a:r>
            <a:r>
              <a:rPr lang="en-US" dirty="0"/>
              <a:t>is it?</a:t>
            </a:r>
          </a:p>
        </p:txBody>
      </p:sp>
      <p:sp>
        <p:nvSpPr>
          <p:cNvPr id="3" name="Content Placeholder 2"/>
          <p:cNvSpPr>
            <a:spLocks noGrp="1"/>
          </p:cNvSpPr>
          <p:nvPr>
            <p:ph idx="1"/>
          </p:nvPr>
        </p:nvSpPr>
        <p:spPr/>
        <p:txBody>
          <a:bodyPr>
            <a:normAutofit/>
          </a:bodyPr>
          <a:lstStyle/>
          <a:p>
            <a:pPr marL="49213" indent="3175">
              <a:buNone/>
            </a:pPr>
            <a:r>
              <a:rPr lang="en-US" dirty="0"/>
              <a:t>Used for predicting the next few </a:t>
            </a:r>
            <a:r>
              <a:rPr lang="en-US" dirty="0" smtClean="0"/>
              <a:t>observations </a:t>
            </a:r>
            <a:r>
              <a:rPr lang="en-US" dirty="0"/>
              <a:t>in a time </a:t>
            </a:r>
            <a:r>
              <a:rPr lang="en-US" dirty="0" smtClean="0"/>
              <a:t>series, based </a:t>
            </a:r>
            <a:r>
              <a:rPr lang="en-US" dirty="0"/>
              <a:t>on the last few </a:t>
            </a:r>
            <a:r>
              <a:rPr lang="en-US" dirty="0" smtClean="0"/>
              <a:t>observations.</a:t>
            </a:r>
            <a:endParaRPr lang="en-US" dirty="0"/>
          </a:p>
          <a:p>
            <a:r>
              <a:rPr lang="en-US" dirty="0" smtClean="0">
                <a:solidFill>
                  <a:srgbClr val="007DC3"/>
                </a:solidFill>
              </a:rPr>
              <a:t>Input</a:t>
            </a:r>
            <a:r>
              <a:rPr lang="en-US" dirty="0"/>
              <a:t>: </a:t>
            </a:r>
            <a:r>
              <a:rPr lang="en-US" i="1" dirty="0"/>
              <a:t>Trend and Seasonally-adjusted</a:t>
            </a:r>
            <a:r>
              <a:rPr lang="en-US" dirty="0"/>
              <a:t> time series</a:t>
            </a:r>
          </a:p>
          <a:p>
            <a:r>
              <a:rPr lang="en-US" dirty="0">
                <a:solidFill>
                  <a:srgbClr val="007DC3"/>
                </a:solidFill>
              </a:rPr>
              <a:t>Output</a:t>
            </a:r>
            <a:r>
              <a:rPr lang="en-US" dirty="0"/>
              <a:t>: Expected future value of the time series</a:t>
            </a:r>
          </a:p>
          <a:p>
            <a:r>
              <a:rPr lang="en-US" dirty="0" smtClean="0"/>
              <a:t>Applies </a:t>
            </a:r>
            <a:r>
              <a:rPr lang="en-US" smtClean="0"/>
              <a:t>ARMA (Autoregressive </a:t>
            </a:r>
            <a:r>
              <a:rPr lang="en-US" dirty="0" smtClean="0"/>
              <a:t>Moving Averages) and ARIMA (Autoregressive Integrated Moving Averages) model</a:t>
            </a:r>
            <a:endParaRPr lang="en-US" dirty="0"/>
          </a:p>
        </p:txBody>
      </p:sp>
      <p:pic>
        <p:nvPicPr>
          <p:cNvPr id="4" name="Picture 3" descr="box.jpg"/>
          <p:cNvPicPr>
            <a:picLocks noChangeAspect="1"/>
          </p:cNvPicPr>
          <p:nvPr/>
        </p:nvPicPr>
        <p:blipFill>
          <a:blip r:embed="rId3" cstate="print"/>
          <a:stretch>
            <a:fillRect/>
          </a:stretch>
        </p:blipFill>
        <p:spPr>
          <a:xfrm>
            <a:off x="2514600" y="3505200"/>
            <a:ext cx="3886200" cy="2576720"/>
          </a:xfrm>
          <a:prstGeom prst="rect">
            <a:avLst/>
          </a:prstGeom>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119</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Use-Case Example – On-line Retailer</a:t>
            </a:r>
            <a:endParaRPr lang="en-US" dirty="0"/>
          </a:p>
        </p:txBody>
      </p:sp>
      <p:sp>
        <p:nvSpPr>
          <p:cNvPr id="7" name="TextBox 6"/>
          <p:cNvSpPr txBox="1"/>
          <p:nvPr/>
        </p:nvSpPr>
        <p:spPr>
          <a:xfrm>
            <a:off x="381000" y="762000"/>
            <a:ext cx="2971800" cy="369332"/>
          </a:xfrm>
          <a:prstGeom prst="rect">
            <a:avLst/>
          </a:prstGeom>
          <a:noFill/>
        </p:spPr>
        <p:txBody>
          <a:bodyPr wrap="square" rtlCol="0">
            <a:spAutoFit/>
          </a:bodyPr>
          <a:lstStyle/>
          <a:p>
            <a:endParaRPr lang="en-US" dirty="0">
              <a:solidFill>
                <a:srgbClr val="000000"/>
              </a:solidFill>
            </a:endParaRPr>
          </a:p>
        </p:txBody>
      </p:sp>
      <p:pic>
        <p:nvPicPr>
          <p:cNvPr id="17" name="Picture 16" descr="Rplot01.png"/>
          <p:cNvPicPr>
            <a:picLocks noChangeAspect="1"/>
          </p:cNvPicPr>
          <p:nvPr/>
        </p:nvPicPr>
        <p:blipFill>
          <a:blip r:embed="rId3" cstate="print"/>
          <a:srcRect l="1091" t="2667" r="12784" b="2667"/>
          <a:stretch>
            <a:fillRect/>
          </a:stretch>
        </p:blipFill>
        <p:spPr>
          <a:xfrm>
            <a:off x="1447800" y="685800"/>
            <a:ext cx="5592142" cy="5029200"/>
          </a:xfrm>
          <a:prstGeom prst="rect">
            <a:avLst/>
          </a:prstGeom>
        </p:spPr>
      </p:pic>
      <p:sp>
        <p:nvSpPr>
          <p:cNvPr id="5" name="TextBox 4"/>
          <p:cNvSpPr txBox="1"/>
          <p:nvPr/>
        </p:nvSpPr>
        <p:spPr>
          <a:xfrm>
            <a:off x="152400" y="5715000"/>
            <a:ext cx="3356432" cy="369332"/>
          </a:xfrm>
          <a:prstGeom prst="rect">
            <a:avLst/>
          </a:prstGeom>
          <a:noFill/>
        </p:spPr>
        <p:txBody>
          <a:bodyPr wrap="none" rtlCol="0">
            <a:spAutoFit/>
          </a:bodyPr>
          <a:lstStyle/>
          <a:p>
            <a:r>
              <a:rPr lang="en-US" dirty="0" smtClean="0"/>
              <a:t>LTV – Lifetime Customer Value</a:t>
            </a:r>
            <a:endParaRPr lang="en-US" dirty="0"/>
          </a:p>
        </p:txBody>
      </p:sp>
      <p:sp>
        <p:nvSpPr>
          <p:cNvPr id="9" name="Slide Number Placeholder 8"/>
          <p:cNvSpPr>
            <a:spLocks noGrp="1"/>
          </p:cNvSpPr>
          <p:nvPr>
            <p:ph type="sldNum" sz="quarter" idx="12"/>
          </p:nvPr>
        </p:nvSpPr>
        <p:spPr/>
        <p:txBody>
          <a:bodyPr/>
          <a:lstStyle/>
          <a:p>
            <a:fld id="{D4B8542B-8345-7E43-8179-52FE19CBD2AA}" type="slidenum">
              <a:rPr lang="en-US" smtClean="0">
                <a:solidFill>
                  <a:srgbClr val="000000">
                    <a:lumMod val="75000"/>
                    <a:lumOff val="25000"/>
                  </a:srgbClr>
                </a:solidFill>
              </a:rPr>
              <a:pPr/>
              <a:t>12</a:t>
            </a:fld>
            <a:endParaRPr lang="en-US" dirty="0">
              <a:solidFill>
                <a:srgbClr val="000000">
                  <a:lumMod val="75000"/>
                  <a:lumOff val="25000"/>
                </a:srgbClr>
              </a:solidFill>
            </a:endParaRPr>
          </a:p>
        </p:txBody>
      </p:sp>
      <p:sp>
        <p:nvSpPr>
          <p:cNvPr id="10" name="Footer Placeholder 9"/>
          <p:cNvSpPr>
            <a:spLocks noGrp="1"/>
          </p:cNvSpPr>
          <p:nvPr>
            <p:ph type="ftr" sz="quarter" idx="11"/>
          </p:nvPr>
        </p:nvSpPr>
        <p:spPr/>
        <p:txBody>
          <a:bodyPr/>
          <a:lstStyle/>
          <a:p>
            <a:r>
              <a:rPr lang="en-US" dirty="0" smtClean="0">
                <a:solidFill>
                  <a:srgbClr val="000000">
                    <a:lumMod val="75000"/>
                    <a:lumOff val="25000"/>
                  </a:srgbClr>
                </a:solidFill>
              </a:rPr>
              <a:t>Module 4: Analytics Theory/Methods</a:t>
            </a:r>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a:t>
            </a:r>
          </a:p>
        </p:txBody>
      </p:sp>
      <p:sp>
        <p:nvSpPr>
          <p:cNvPr id="3" name="Content Placeholder 2"/>
          <p:cNvSpPr>
            <a:spLocks noGrp="1"/>
          </p:cNvSpPr>
          <p:nvPr>
            <p:ph idx="1"/>
          </p:nvPr>
        </p:nvSpPr>
        <p:spPr/>
        <p:txBody>
          <a:bodyPr/>
          <a:lstStyle/>
          <a:p>
            <a:r>
              <a:rPr lang="en-US" dirty="0"/>
              <a:t>Forecast next month's sales</a:t>
            </a:r>
          </a:p>
          <a:p>
            <a:pPr lvl="1"/>
            <a:r>
              <a:rPr lang="en-US" dirty="0"/>
              <a:t>Based on last few months</a:t>
            </a:r>
          </a:p>
          <a:p>
            <a:r>
              <a:rPr lang="en-US" dirty="0"/>
              <a:t>Forecast tomorrow's </a:t>
            </a:r>
            <a:r>
              <a:rPr lang="en-US" dirty="0" smtClean="0"/>
              <a:t>stock </a:t>
            </a:r>
            <a:r>
              <a:rPr lang="en-US" dirty="0"/>
              <a:t>price</a:t>
            </a:r>
          </a:p>
          <a:p>
            <a:pPr lvl="1"/>
            <a:r>
              <a:rPr lang="en-US" dirty="0"/>
              <a:t>Based on last few days</a:t>
            </a:r>
          </a:p>
          <a:p>
            <a:r>
              <a:rPr lang="en-US" dirty="0"/>
              <a:t>Forecast power demand in the near term </a:t>
            </a:r>
          </a:p>
          <a:p>
            <a:pPr lvl="1"/>
            <a:r>
              <a:rPr lang="en-US" dirty="0"/>
              <a:t>Based on last few days</a:t>
            </a:r>
          </a:p>
        </p:txBody>
      </p:sp>
      <p:pic>
        <p:nvPicPr>
          <p:cNvPr id="31746" name="Picture 2" descr="economic forecasting">
            <a:hlinkClick r:id="rId3"/>
          </p:cNvPr>
          <p:cNvPicPr>
            <a:picLocks noChangeAspect="1" noChangeArrowheads="1"/>
          </p:cNvPicPr>
          <p:nvPr/>
        </p:nvPicPr>
        <p:blipFill>
          <a:blip r:embed="rId4" cstate="print"/>
          <a:srcRect/>
          <a:stretch>
            <a:fillRect/>
          </a:stretch>
        </p:blipFill>
        <p:spPr bwMode="auto">
          <a:xfrm>
            <a:off x="4572000" y="3124200"/>
            <a:ext cx="4029075" cy="2857500"/>
          </a:xfrm>
          <a:prstGeom prst="rect">
            <a:avLst/>
          </a:prstGeom>
          <a:noFill/>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120</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 Time Series</a:t>
            </a:r>
            <a:endParaRPr lang="en-US" dirty="0"/>
          </a:p>
        </p:txBody>
      </p:sp>
      <p:sp>
        <p:nvSpPr>
          <p:cNvPr id="3" name="Content Placeholder 2"/>
          <p:cNvSpPr>
            <a:spLocks noGrp="1"/>
          </p:cNvSpPr>
          <p:nvPr>
            <p:ph idx="1"/>
          </p:nvPr>
        </p:nvSpPr>
        <p:spPr/>
        <p:txBody>
          <a:bodyPr>
            <a:normAutofit/>
          </a:bodyPr>
          <a:lstStyle/>
          <a:p>
            <a:r>
              <a:rPr lang="en-US" dirty="0"/>
              <a:t>Let's model the time series as </a:t>
            </a:r>
          </a:p>
          <a:p>
            <a:pPr algn="ctr">
              <a:buNone/>
            </a:pPr>
            <a:r>
              <a:rPr lang="en-US" dirty="0" smtClean="0"/>
              <a:t>Y</a:t>
            </a:r>
            <a:r>
              <a:rPr lang="en-US" baseline="-25000" dirty="0" smtClean="0"/>
              <a:t>t</a:t>
            </a:r>
            <a:r>
              <a:rPr lang="en-US" dirty="0" smtClean="0"/>
              <a:t> =T</a:t>
            </a:r>
            <a:r>
              <a:rPr lang="en-US" baseline="-25000" dirty="0" smtClean="0"/>
              <a:t>t</a:t>
            </a:r>
            <a:r>
              <a:rPr lang="en-US" dirty="0" smtClean="0"/>
              <a:t> +S</a:t>
            </a:r>
            <a:r>
              <a:rPr lang="en-US" baseline="-25000" dirty="0" smtClean="0"/>
              <a:t>t</a:t>
            </a:r>
            <a:r>
              <a:rPr lang="en-US" dirty="0" smtClean="0"/>
              <a:t> +R</a:t>
            </a:r>
            <a:r>
              <a:rPr lang="en-US" baseline="-25000" dirty="0" smtClean="0"/>
              <a:t>t</a:t>
            </a:r>
            <a:r>
              <a:rPr lang="en-US" dirty="0" smtClean="0"/>
              <a:t>,       t=1,...,n.</a:t>
            </a:r>
          </a:p>
          <a:p>
            <a:pPr algn="ctr">
              <a:buNone/>
            </a:pPr>
            <a:endParaRPr lang="en-US" dirty="0" smtClean="0"/>
          </a:p>
          <a:p>
            <a:r>
              <a:rPr lang="en-US" dirty="0" smtClean="0"/>
              <a:t>T</a:t>
            </a:r>
            <a:r>
              <a:rPr lang="en-US" baseline="-25000" dirty="0" smtClean="0"/>
              <a:t>t</a:t>
            </a:r>
            <a:r>
              <a:rPr lang="en-US" dirty="0" smtClean="0"/>
              <a:t>: Trend term</a:t>
            </a:r>
          </a:p>
          <a:p>
            <a:pPr lvl="1"/>
            <a:r>
              <a:rPr lang="en-US" dirty="0" smtClean="0"/>
              <a:t>Sales of iPads steadily increased over the last few years: trending upward. </a:t>
            </a:r>
          </a:p>
          <a:p>
            <a:r>
              <a:rPr lang="en-US" dirty="0" smtClean="0"/>
              <a:t>S</a:t>
            </a:r>
            <a:r>
              <a:rPr lang="en-US" baseline="-25000" dirty="0" smtClean="0"/>
              <a:t>t</a:t>
            </a:r>
            <a:r>
              <a:rPr lang="en-US" dirty="0" smtClean="0"/>
              <a:t>: The seasonal term (short term periodicity)</a:t>
            </a:r>
          </a:p>
          <a:p>
            <a:pPr lvl="1"/>
            <a:r>
              <a:rPr lang="en-US" dirty="0" smtClean="0"/>
              <a:t>Retail sales fluctuate in a regular pattern over the course of a year.</a:t>
            </a:r>
          </a:p>
          <a:p>
            <a:pPr lvl="2"/>
            <a:r>
              <a:rPr lang="en-US" dirty="0" smtClean="0"/>
              <a:t>Typically, sales increase from September through December and decline in January and February.</a:t>
            </a:r>
          </a:p>
          <a:p>
            <a:r>
              <a:rPr lang="en-US" dirty="0" smtClean="0"/>
              <a:t>R</a:t>
            </a:r>
            <a:r>
              <a:rPr lang="en-US" baseline="-25000" dirty="0" smtClean="0"/>
              <a:t>t</a:t>
            </a:r>
            <a:r>
              <a:rPr lang="en-US" dirty="0" smtClean="0"/>
              <a:t>: Random fluctuation</a:t>
            </a:r>
          </a:p>
          <a:p>
            <a:pPr lvl="1"/>
            <a:r>
              <a:rPr lang="en-US" dirty="0" smtClean="0"/>
              <a:t>Noise, or regular high frequency patterns in fluctuation</a:t>
            </a:r>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121</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Stationary Sequences</a:t>
            </a:r>
            <a:endParaRPr lang="en-US" dirty="0"/>
          </a:p>
        </p:txBody>
      </p:sp>
      <p:sp>
        <p:nvSpPr>
          <p:cNvPr id="3" name="Content Placeholder 2"/>
          <p:cNvSpPr>
            <a:spLocks noGrp="1"/>
          </p:cNvSpPr>
          <p:nvPr>
            <p:ph idx="1"/>
          </p:nvPr>
        </p:nvSpPr>
        <p:spPr/>
        <p:txBody>
          <a:bodyPr/>
          <a:lstStyle/>
          <a:p>
            <a:pPr marL="49213" indent="3175">
              <a:buNone/>
            </a:pPr>
            <a:r>
              <a:rPr lang="en-US" dirty="0"/>
              <a:t>Many </a:t>
            </a:r>
            <a:r>
              <a:rPr lang="en-US" dirty="0" smtClean="0"/>
              <a:t>time series </a:t>
            </a:r>
            <a:r>
              <a:rPr lang="en-US" dirty="0"/>
              <a:t>analyses (Basic </a:t>
            </a:r>
            <a:r>
              <a:rPr lang="en-US" dirty="0" smtClean="0"/>
              <a:t>Box-Jenkins </a:t>
            </a:r>
            <a:r>
              <a:rPr lang="en-US" dirty="0"/>
              <a:t>in particular) assume </a:t>
            </a:r>
            <a:r>
              <a:rPr lang="en-US" i="1" dirty="0"/>
              <a:t>stationary</a:t>
            </a:r>
            <a:r>
              <a:rPr lang="en-US" dirty="0"/>
              <a:t> sequences: </a:t>
            </a:r>
          </a:p>
          <a:p>
            <a:pPr lvl="1"/>
            <a:r>
              <a:rPr lang="en-US" dirty="0" smtClean="0"/>
              <a:t>Mean, variance and autocorrelation structure do not change over time</a:t>
            </a:r>
            <a:endParaRPr lang="en-US" dirty="0"/>
          </a:p>
          <a:p>
            <a:pPr lvl="1"/>
            <a:r>
              <a:rPr lang="en-US" dirty="0"/>
              <a:t>In practice, this often means you must de-trend and seasonally adjust the </a:t>
            </a:r>
            <a:r>
              <a:rPr lang="en-US" dirty="0" smtClean="0"/>
              <a:t>data</a:t>
            </a:r>
            <a:endParaRPr lang="en-US" dirty="0"/>
          </a:p>
          <a:p>
            <a:pPr lvl="1"/>
            <a:r>
              <a:rPr lang="en-US" dirty="0"/>
              <a:t>ARIMA in principle can </a:t>
            </a:r>
            <a:r>
              <a:rPr lang="en-US" dirty="0" smtClean="0"/>
              <a:t>make </a:t>
            </a:r>
            <a:r>
              <a:rPr lang="en-US" dirty="0"/>
              <a:t>the data (more) stationary with </a:t>
            </a:r>
            <a:r>
              <a:rPr lang="en-US" dirty="0" smtClean="0"/>
              <a:t>differencing</a:t>
            </a:r>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122</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De-trending</a:t>
            </a:r>
          </a:p>
        </p:txBody>
      </p:sp>
      <p:sp>
        <p:nvSpPr>
          <p:cNvPr id="5" name="Text Placeholder 4"/>
          <p:cNvSpPr>
            <a:spLocks noGrp="1"/>
          </p:cNvSpPr>
          <p:nvPr>
            <p:ph sz="half" idx="1"/>
          </p:nvPr>
        </p:nvSpPr>
        <p:spPr>
          <a:xfrm>
            <a:off x="457200" y="1219200"/>
            <a:ext cx="4038600" cy="4525963"/>
          </a:xfrm>
        </p:spPr>
        <p:txBody>
          <a:bodyPr>
            <a:normAutofit fontScale="85000" lnSpcReduction="10000"/>
          </a:bodyPr>
          <a:lstStyle/>
          <a:p>
            <a:r>
              <a:rPr lang="en-US" dirty="0"/>
              <a:t>In this example, we see a linear trend, so we fit a linear model</a:t>
            </a:r>
          </a:p>
          <a:p>
            <a:pPr lvl="1"/>
            <a:r>
              <a:rPr lang="en-US" dirty="0"/>
              <a:t>T*</a:t>
            </a:r>
            <a:r>
              <a:rPr lang="en-US" baseline="-25000" dirty="0"/>
              <a:t>t</a:t>
            </a:r>
            <a:r>
              <a:rPr lang="en-US" dirty="0"/>
              <a:t> = mY</a:t>
            </a:r>
            <a:r>
              <a:rPr lang="en-US" baseline="-25000" dirty="0"/>
              <a:t>t</a:t>
            </a:r>
            <a:r>
              <a:rPr lang="en-US" dirty="0"/>
              <a:t> + b</a:t>
            </a:r>
          </a:p>
          <a:p>
            <a:endParaRPr lang="en-US" dirty="0"/>
          </a:p>
          <a:p>
            <a:r>
              <a:rPr lang="en-US" dirty="0"/>
              <a:t>The de-trended series is then </a:t>
            </a:r>
          </a:p>
          <a:p>
            <a:pPr lvl="1"/>
            <a:r>
              <a:rPr lang="en-US" dirty="0"/>
              <a:t>Y</a:t>
            </a:r>
            <a:r>
              <a:rPr lang="en-US" baseline="30000" dirty="0"/>
              <a:t>1</a:t>
            </a:r>
            <a:r>
              <a:rPr lang="en-US" baseline="-25000" dirty="0"/>
              <a:t>t</a:t>
            </a:r>
            <a:r>
              <a:rPr lang="en-US" dirty="0"/>
              <a:t> = Y</a:t>
            </a:r>
            <a:r>
              <a:rPr lang="en-US" baseline="-25000" dirty="0"/>
              <a:t>t</a:t>
            </a:r>
            <a:r>
              <a:rPr lang="en-US" dirty="0"/>
              <a:t> – T*</a:t>
            </a:r>
            <a:r>
              <a:rPr lang="en-US" baseline="-25000" dirty="0"/>
              <a:t>t</a:t>
            </a:r>
          </a:p>
          <a:p>
            <a:endParaRPr lang="en-US" dirty="0"/>
          </a:p>
          <a:p>
            <a:r>
              <a:rPr lang="en-US" dirty="0"/>
              <a:t>In some cases, may have to fit a non-linear </a:t>
            </a:r>
            <a:r>
              <a:rPr lang="en-US" dirty="0" smtClean="0"/>
              <a:t>model</a:t>
            </a:r>
            <a:endParaRPr lang="en-US" dirty="0"/>
          </a:p>
          <a:p>
            <a:pPr lvl="1"/>
            <a:r>
              <a:rPr lang="en-US" dirty="0"/>
              <a:t>Quadratic</a:t>
            </a:r>
          </a:p>
          <a:p>
            <a:pPr lvl="1"/>
            <a:r>
              <a:rPr lang="en-US" dirty="0"/>
              <a:t>Exponential</a:t>
            </a:r>
          </a:p>
        </p:txBody>
      </p:sp>
      <p:pic>
        <p:nvPicPr>
          <p:cNvPr id="7" name="Picture 6"/>
          <p:cNvPicPr>
            <a:picLocks noChangeAspect="1"/>
          </p:cNvPicPr>
          <p:nvPr/>
        </p:nvPicPr>
        <p:blipFill>
          <a:blip r:embed="rId3" cstate="print"/>
          <a:stretch>
            <a:fillRect/>
          </a:stretch>
        </p:blipFill>
        <p:spPr>
          <a:xfrm>
            <a:off x="4904760" y="685800"/>
            <a:ext cx="3414362" cy="2515846"/>
          </a:xfrm>
          <a:prstGeom prst="rect">
            <a:avLst/>
          </a:prstGeom>
        </p:spPr>
      </p:pic>
      <p:pic>
        <p:nvPicPr>
          <p:cNvPr id="8" name="Picture 7"/>
          <p:cNvPicPr>
            <a:picLocks noChangeAspect="1"/>
          </p:cNvPicPr>
          <p:nvPr/>
        </p:nvPicPr>
        <p:blipFill>
          <a:blip r:embed="rId4" cstate="print"/>
          <a:stretch>
            <a:fillRect/>
          </a:stretch>
        </p:blipFill>
        <p:spPr>
          <a:xfrm>
            <a:off x="4904760" y="3362562"/>
            <a:ext cx="3354929" cy="2472053"/>
          </a:xfrm>
          <a:prstGeom prst="rect">
            <a:avLst/>
          </a:prstGeom>
        </p:spPr>
      </p:pic>
      <p:sp>
        <p:nvSpPr>
          <p:cNvPr id="10" name="Slide Number Placeholder 9"/>
          <p:cNvSpPr>
            <a:spLocks noGrp="1"/>
          </p:cNvSpPr>
          <p:nvPr>
            <p:ph type="sldNum" sz="quarter" idx="12"/>
          </p:nvPr>
        </p:nvSpPr>
        <p:spPr/>
        <p:txBody>
          <a:bodyPr/>
          <a:lstStyle/>
          <a:p>
            <a:fld id="{D4B8542B-8345-7E43-8179-52FE19CBD2AA}" type="slidenum">
              <a:rPr lang="en-US" smtClean="0"/>
              <a:pPr/>
              <a:t>123</a:t>
            </a:fld>
            <a:endParaRPr lang="en-US" dirty="0"/>
          </a:p>
        </p:txBody>
      </p:sp>
      <p:sp>
        <p:nvSpPr>
          <p:cNvPr id="11" name="Footer Placeholder 10"/>
          <p:cNvSpPr>
            <a:spLocks noGrp="1"/>
          </p:cNvSpPr>
          <p:nvPr>
            <p:ph type="ftr" sz="quarter" idx="11"/>
          </p:nvPr>
        </p:nvSpPr>
        <p:spPr/>
        <p:txBody>
          <a:bodyPr/>
          <a:lstStyle/>
          <a:p>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Seasonal </a:t>
            </a:r>
            <a:r>
              <a:rPr lang="en-US" dirty="0" smtClean="0"/>
              <a:t>Adjustment</a:t>
            </a:r>
            <a:endParaRPr lang="en-US" dirty="0"/>
          </a:p>
        </p:txBody>
      </p:sp>
      <p:sp>
        <p:nvSpPr>
          <p:cNvPr id="3" name="Content Placeholder 2"/>
          <p:cNvSpPr>
            <a:spLocks noGrp="1"/>
          </p:cNvSpPr>
          <p:nvPr>
            <p:ph sz="half" idx="1"/>
          </p:nvPr>
        </p:nvSpPr>
        <p:spPr>
          <a:xfrm>
            <a:off x="457200" y="1295400"/>
            <a:ext cx="4038600" cy="4525963"/>
          </a:xfrm>
        </p:spPr>
        <p:txBody>
          <a:bodyPr>
            <a:normAutofit fontScale="85000" lnSpcReduction="10000"/>
          </a:bodyPr>
          <a:lstStyle/>
          <a:p>
            <a:r>
              <a:rPr lang="en-US" dirty="0"/>
              <a:t>Often, we </a:t>
            </a:r>
            <a:r>
              <a:rPr lang="en-US" dirty="0" smtClean="0"/>
              <a:t>know </a:t>
            </a:r>
            <a:r>
              <a:rPr lang="en-US" dirty="0"/>
              <a:t>the "season"</a:t>
            </a:r>
          </a:p>
          <a:p>
            <a:pPr lvl="1"/>
            <a:r>
              <a:rPr lang="en-US" dirty="0"/>
              <a:t>For both retail sales and CO2 concentration, we can model the period as being a year, with variation at the month level</a:t>
            </a:r>
          </a:p>
          <a:p>
            <a:pPr lvl="1"/>
            <a:endParaRPr lang="en-US" dirty="0"/>
          </a:p>
          <a:p>
            <a:r>
              <a:rPr lang="en-US" dirty="0"/>
              <a:t>Simple ad-hoc adjustment: </a:t>
            </a:r>
            <a:r>
              <a:rPr lang="en-US" dirty="0" smtClean="0"/>
              <a:t>take </a:t>
            </a:r>
            <a:r>
              <a:rPr lang="en-US" dirty="0"/>
              <a:t>several years of data, calculate the average value for each month, and subtract that from Y</a:t>
            </a:r>
            <a:r>
              <a:rPr lang="en-US" baseline="30000" dirty="0"/>
              <a:t>1</a:t>
            </a:r>
            <a:r>
              <a:rPr lang="en-US" baseline="-25000" dirty="0"/>
              <a:t>t</a:t>
            </a:r>
          </a:p>
          <a:p>
            <a:pPr algn="ctr">
              <a:buNone/>
            </a:pPr>
            <a:r>
              <a:rPr lang="en-US" dirty="0"/>
              <a:t>Y</a:t>
            </a:r>
            <a:r>
              <a:rPr lang="en-US" baseline="30000" dirty="0"/>
              <a:t>2</a:t>
            </a:r>
            <a:r>
              <a:rPr lang="en-US" baseline="-25000" dirty="0"/>
              <a:t>t</a:t>
            </a:r>
            <a:r>
              <a:rPr lang="en-US" dirty="0"/>
              <a:t> = Y</a:t>
            </a:r>
            <a:r>
              <a:rPr lang="en-US" baseline="30000" dirty="0"/>
              <a:t>1</a:t>
            </a:r>
            <a:r>
              <a:rPr lang="en-US" baseline="-25000" dirty="0"/>
              <a:t>t</a:t>
            </a:r>
            <a:r>
              <a:rPr lang="en-US" dirty="0"/>
              <a:t> – S*</a:t>
            </a:r>
            <a:r>
              <a:rPr lang="en-US" baseline="-25000" dirty="0"/>
              <a:t>t</a:t>
            </a:r>
          </a:p>
        </p:txBody>
      </p:sp>
      <p:pic>
        <p:nvPicPr>
          <p:cNvPr id="5" name="Picture 4"/>
          <p:cNvPicPr>
            <a:picLocks noChangeAspect="1"/>
          </p:cNvPicPr>
          <p:nvPr/>
        </p:nvPicPr>
        <p:blipFill>
          <a:blip r:embed="rId3" cstate="print"/>
          <a:stretch>
            <a:fillRect/>
          </a:stretch>
        </p:blipFill>
        <p:spPr>
          <a:xfrm>
            <a:off x="4699236" y="609600"/>
            <a:ext cx="4054357" cy="2836834"/>
          </a:xfrm>
          <a:prstGeom prst="rect">
            <a:avLst/>
          </a:prstGeom>
        </p:spPr>
      </p:pic>
      <p:pic>
        <p:nvPicPr>
          <p:cNvPr id="6" name="Picture 5"/>
          <p:cNvPicPr>
            <a:picLocks noChangeAspect="1"/>
          </p:cNvPicPr>
          <p:nvPr/>
        </p:nvPicPr>
        <p:blipFill>
          <a:blip r:embed="rId4" cstate="print"/>
          <a:stretch>
            <a:fillRect/>
          </a:stretch>
        </p:blipFill>
        <p:spPr>
          <a:xfrm>
            <a:off x="4565650" y="3588477"/>
            <a:ext cx="4121150" cy="2238265"/>
          </a:xfrm>
          <a:prstGeom prst="rect">
            <a:avLst/>
          </a:prstGeom>
        </p:spPr>
      </p:pic>
      <p:sp>
        <p:nvSpPr>
          <p:cNvPr id="9" name="Slide Number Placeholder 8"/>
          <p:cNvSpPr>
            <a:spLocks noGrp="1"/>
          </p:cNvSpPr>
          <p:nvPr>
            <p:ph type="sldNum" sz="quarter" idx="12"/>
          </p:nvPr>
        </p:nvSpPr>
        <p:spPr/>
        <p:txBody>
          <a:bodyPr/>
          <a:lstStyle/>
          <a:p>
            <a:fld id="{D4B8542B-8345-7E43-8179-52FE19CBD2AA}" type="slidenum">
              <a:rPr lang="en-US" smtClean="0"/>
              <a:pPr/>
              <a:t>124</a:t>
            </a:fld>
            <a:endParaRPr lang="en-US" dirty="0"/>
          </a:p>
        </p:txBody>
      </p:sp>
      <p:sp>
        <p:nvSpPr>
          <p:cNvPr id="10" name="Footer Placeholder 9"/>
          <p:cNvSpPr>
            <a:spLocks noGrp="1"/>
          </p:cNvSpPr>
          <p:nvPr>
            <p:ph type="ftr" sz="quarter" idx="11"/>
          </p:nvPr>
        </p:nvSpPr>
        <p:spPr/>
        <p:txBody>
          <a:bodyPr/>
          <a:lstStyle/>
          <a:p>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ACF &amp; PACF</a:t>
            </a:r>
            <a:endParaRPr lang="en-US" dirty="0"/>
          </a:p>
        </p:txBody>
      </p:sp>
      <p:sp>
        <p:nvSpPr>
          <p:cNvPr id="3" name="Content Placeholder 2"/>
          <p:cNvSpPr>
            <a:spLocks noGrp="1"/>
          </p:cNvSpPr>
          <p:nvPr>
            <p:ph idx="1"/>
          </p:nvPr>
        </p:nvSpPr>
        <p:spPr/>
        <p:txBody>
          <a:bodyPr>
            <a:normAutofit/>
          </a:bodyPr>
          <a:lstStyle/>
          <a:p>
            <a:r>
              <a:rPr lang="en-US" dirty="0" smtClean="0"/>
              <a:t>Auto Correlation Function (ACF)</a:t>
            </a:r>
          </a:p>
          <a:p>
            <a:pPr lvl="1"/>
            <a:r>
              <a:rPr lang="en-US" dirty="0" smtClean="0"/>
              <a:t>Correlation of the values of the time series with itself</a:t>
            </a:r>
          </a:p>
          <a:p>
            <a:pPr lvl="1"/>
            <a:r>
              <a:rPr lang="en-US" dirty="0" smtClean="0"/>
              <a:t>Similarity of the observations as a function of time</a:t>
            </a:r>
          </a:p>
          <a:p>
            <a:pPr lvl="1"/>
            <a:r>
              <a:rPr lang="en-US" dirty="0" smtClean="0"/>
              <a:t>Autocorrelation "carries over"</a:t>
            </a:r>
          </a:p>
          <a:p>
            <a:pPr lvl="2"/>
            <a:r>
              <a:rPr lang="en-US" dirty="0" smtClean="0"/>
              <a:t>if X</a:t>
            </a:r>
            <a:r>
              <a:rPr lang="en-US" baseline="-25000" dirty="0" smtClean="0"/>
              <a:t>t</a:t>
            </a:r>
            <a:r>
              <a:rPr lang="en-US" dirty="0" smtClean="0"/>
              <a:t> is correlated with X</a:t>
            </a:r>
            <a:r>
              <a:rPr lang="en-US" baseline="-25000" dirty="0" smtClean="0"/>
              <a:t>t-1</a:t>
            </a:r>
            <a:r>
              <a:rPr lang="en-US" dirty="0" smtClean="0"/>
              <a:t>, it is also correlated with X</a:t>
            </a:r>
            <a:r>
              <a:rPr lang="en-US" baseline="-25000" dirty="0" smtClean="0"/>
              <a:t>t-2</a:t>
            </a:r>
            <a:r>
              <a:rPr lang="en-US" dirty="0" smtClean="0"/>
              <a:t> (though to a lesser degree)</a:t>
            </a:r>
          </a:p>
          <a:p>
            <a:r>
              <a:rPr lang="en-US" dirty="0" smtClean="0"/>
              <a:t>Partial Auto Correlation Function (PACF)</a:t>
            </a:r>
          </a:p>
          <a:p>
            <a:pPr lvl="1"/>
            <a:r>
              <a:rPr lang="en-US" dirty="0" smtClean="0"/>
              <a:t>The partial autocorrelation at lag </a:t>
            </a:r>
            <a:r>
              <a:rPr lang="en-US" b="1" i="1" dirty="0" smtClean="0"/>
              <a:t>k</a:t>
            </a:r>
            <a:r>
              <a:rPr lang="en-US" dirty="0" smtClean="0"/>
              <a:t> that is not explained by "carry over“</a:t>
            </a:r>
          </a:p>
          <a:p>
            <a:pPr lvl="1"/>
            <a:r>
              <a:rPr lang="en-US" dirty="0" smtClean="0"/>
              <a:t>Helps determining the order of autoregressive models</a:t>
            </a:r>
          </a:p>
          <a:p>
            <a:pPr lvl="2"/>
            <a:r>
              <a:rPr lang="en-US" dirty="0" smtClean="0"/>
              <a:t>Where does PACF go to zero?</a:t>
            </a:r>
          </a:p>
          <a:p>
            <a:pPr lvl="1"/>
            <a:endParaRPr lang="en-US" dirty="0" smtClean="0"/>
          </a:p>
          <a:p>
            <a:pPr lvl="1"/>
            <a:endParaRPr lang="en-US" dirty="0" smtClean="0"/>
          </a:p>
          <a:p>
            <a:pPr lvl="1"/>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125</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ARMA Model</a:t>
            </a:r>
          </a:p>
        </p:txBody>
      </p:sp>
      <p:sp>
        <p:nvSpPr>
          <p:cNvPr id="3" name="Content Placeholder 2"/>
          <p:cNvSpPr>
            <a:spLocks noGrp="1"/>
          </p:cNvSpPr>
          <p:nvPr>
            <p:ph idx="1"/>
          </p:nvPr>
        </p:nvSpPr>
        <p:spPr>
          <a:xfrm>
            <a:off x="457200" y="2911929"/>
            <a:ext cx="8229600" cy="3214234"/>
          </a:xfrm>
        </p:spPr>
        <p:txBody>
          <a:bodyPr>
            <a:normAutofit/>
          </a:bodyPr>
          <a:lstStyle/>
          <a:p>
            <a:r>
              <a:rPr lang="en-US" dirty="0"/>
              <a:t>The simplest </a:t>
            </a:r>
            <a:r>
              <a:rPr lang="en-US" dirty="0" smtClean="0"/>
              <a:t>Box-Jenkins </a:t>
            </a:r>
            <a:r>
              <a:rPr lang="en-US" dirty="0"/>
              <a:t>Model</a:t>
            </a:r>
          </a:p>
          <a:p>
            <a:r>
              <a:rPr lang="en-US" dirty="0"/>
              <a:t>Combination of two process models</a:t>
            </a:r>
          </a:p>
          <a:p>
            <a:pPr lvl="1"/>
            <a:r>
              <a:rPr lang="en-US" b="1" dirty="0">
                <a:solidFill>
                  <a:schemeClr val="tx2"/>
                </a:solidFill>
              </a:rPr>
              <a:t>Autoregressive</a:t>
            </a:r>
            <a:r>
              <a:rPr lang="en-US" dirty="0">
                <a:solidFill>
                  <a:schemeClr val="tx2"/>
                </a:solidFill>
              </a:rPr>
              <a:t>: Y</a:t>
            </a:r>
            <a:r>
              <a:rPr lang="en-US" baseline="-25000" dirty="0">
                <a:solidFill>
                  <a:schemeClr val="tx2"/>
                </a:solidFill>
              </a:rPr>
              <a:t>t</a:t>
            </a:r>
            <a:r>
              <a:rPr lang="en-US" dirty="0">
                <a:solidFill>
                  <a:schemeClr val="tx2"/>
                </a:solidFill>
              </a:rPr>
              <a:t> is a linear combination of its last </a:t>
            </a:r>
            <a:r>
              <a:rPr lang="en-US" i="1" dirty="0">
                <a:solidFill>
                  <a:schemeClr val="tx2"/>
                </a:solidFill>
              </a:rPr>
              <a:t>p</a:t>
            </a:r>
            <a:r>
              <a:rPr lang="en-US" dirty="0">
                <a:solidFill>
                  <a:schemeClr val="tx2"/>
                </a:solidFill>
              </a:rPr>
              <a:t> values</a:t>
            </a:r>
          </a:p>
          <a:p>
            <a:pPr lvl="1"/>
            <a:r>
              <a:rPr lang="en-US" b="1" dirty="0">
                <a:solidFill>
                  <a:schemeClr val="accent6"/>
                </a:solidFill>
              </a:rPr>
              <a:t>Moving average</a:t>
            </a:r>
            <a:r>
              <a:rPr lang="en-US" dirty="0">
                <a:solidFill>
                  <a:schemeClr val="accent6"/>
                </a:solidFill>
              </a:rPr>
              <a:t>: Y</a:t>
            </a:r>
            <a:r>
              <a:rPr lang="en-US" baseline="-25000" dirty="0">
                <a:solidFill>
                  <a:schemeClr val="accent6"/>
                </a:solidFill>
              </a:rPr>
              <a:t>t</a:t>
            </a:r>
            <a:r>
              <a:rPr lang="en-US" dirty="0">
                <a:solidFill>
                  <a:schemeClr val="accent6"/>
                </a:solidFill>
              </a:rPr>
              <a:t> is a </a:t>
            </a:r>
            <a:r>
              <a:rPr lang="en-US" dirty="0" smtClean="0">
                <a:solidFill>
                  <a:schemeClr val="accent6"/>
                </a:solidFill>
              </a:rPr>
              <a:t>constant </a:t>
            </a:r>
            <a:r>
              <a:rPr lang="en-US" dirty="0">
                <a:solidFill>
                  <a:schemeClr val="accent6"/>
                </a:solidFill>
              </a:rPr>
              <a:t>value plus the effects of a dampened white noise process over the last </a:t>
            </a:r>
            <a:r>
              <a:rPr lang="en-US" i="1" dirty="0">
                <a:solidFill>
                  <a:schemeClr val="accent6"/>
                </a:solidFill>
              </a:rPr>
              <a:t>q</a:t>
            </a:r>
            <a:r>
              <a:rPr lang="en-US" dirty="0">
                <a:solidFill>
                  <a:schemeClr val="accent6"/>
                </a:solidFill>
              </a:rPr>
              <a:t> time </a:t>
            </a:r>
            <a:r>
              <a:rPr lang="en-US" dirty="0" smtClean="0">
                <a:solidFill>
                  <a:schemeClr val="accent6"/>
                </a:solidFill>
              </a:rPr>
              <a:t>steps</a:t>
            </a:r>
            <a:endParaRPr lang="en-US" dirty="0">
              <a:solidFill>
                <a:schemeClr val="accent6"/>
              </a:solidFill>
            </a:endParaRPr>
          </a:p>
        </p:txBody>
      </p:sp>
      <p:pic>
        <p:nvPicPr>
          <p:cNvPr id="5" name="Picture 4" descr="latex-image-1.pdf"/>
          <p:cNvPicPr>
            <a:picLocks noChangeAspect="1"/>
          </p:cNvPicPr>
          <p:nvPr/>
        </p:nvPicPr>
        <p:blipFill>
          <a:blip r:embed="rId3" cstate="print"/>
          <a:stretch>
            <a:fillRect/>
          </a:stretch>
        </p:blipFill>
        <p:spPr>
          <a:xfrm>
            <a:off x="933214" y="1430338"/>
            <a:ext cx="7480300" cy="1077163"/>
          </a:xfrm>
          <a:prstGeom prst="rect">
            <a:avLst/>
          </a:prstGeom>
        </p:spPr>
      </p:pic>
      <p:sp>
        <p:nvSpPr>
          <p:cNvPr id="6" name="Rectangle 5"/>
          <p:cNvSpPr/>
          <p:nvPr/>
        </p:nvSpPr>
        <p:spPr>
          <a:xfrm>
            <a:off x="1814286" y="1297214"/>
            <a:ext cx="6599228" cy="653143"/>
          </a:xfrm>
          <a:prstGeom prst="rect">
            <a:avLst/>
          </a:prstGeom>
          <a:noFill/>
          <a:ln w="1905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814286" y="2004783"/>
            <a:ext cx="6599228" cy="653794"/>
          </a:xfrm>
          <a:prstGeom prst="rect">
            <a:avLst/>
          </a:prstGeom>
          <a:noFill/>
          <a:ln w="1587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9"/>
          <p:cNvSpPr>
            <a:spLocks noGrp="1"/>
          </p:cNvSpPr>
          <p:nvPr>
            <p:ph type="sldNum" sz="quarter" idx="11"/>
          </p:nvPr>
        </p:nvSpPr>
        <p:spPr/>
        <p:txBody>
          <a:bodyPr/>
          <a:lstStyle/>
          <a:p>
            <a:pPr>
              <a:defRPr/>
            </a:pPr>
            <a:fld id="{5BA1DFFF-3F85-458B-986A-7762775E0CEF}" type="slidenum">
              <a:rPr lang="en-US" smtClean="0"/>
              <a:pPr>
                <a:defRPr/>
              </a:pPr>
              <a:t>126</a:t>
            </a:fld>
            <a:endParaRPr lang="en-US" dirty="0"/>
          </a:p>
        </p:txBody>
      </p:sp>
      <p:sp>
        <p:nvSpPr>
          <p:cNvPr id="11" name="Footer Placeholder 10"/>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ARIMA Model</a:t>
            </a:r>
          </a:p>
        </p:txBody>
      </p:sp>
      <p:sp>
        <p:nvSpPr>
          <p:cNvPr id="3" name="Content Placeholder 2"/>
          <p:cNvSpPr>
            <a:spLocks noGrp="1"/>
          </p:cNvSpPr>
          <p:nvPr>
            <p:ph idx="1"/>
          </p:nvPr>
        </p:nvSpPr>
        <p:spPr>
          <a:xfrm>
            <a:off x="457200" y="2590800"/>
            <a:ext cx="8229600" cy="3522012"/>
          </a:xfrm>
        </p:spPr>
        <p:txBody>
          <a:bodyPr>
            <a:normAutofit/>
          </a:bodyPr>
          <a:lstStyle/>
          <a:p>
            <a:r>
              <a:rPr lang="en-US" dirty="0"/>
              <a:t>ARIMA adds a differencing term, </a:t>
            </a:r>
            <a:r>
              <a:rPr lang="en-US" i="1" dirty="0"/>
              <a:t>d</a:t>
            </a:r>
            <a:r>
              <a:rPr lang="en-US" dirty="0"/>
              <a:t>, to </a:t>
            </a:r>
            <a:r>
              <a:rPr lang="en-US" dirty="0" smtClean="0"/>
              <a:t>make </a:t>
            </a:r>
            <a:r>
              <a:rPr lang="en-US" dirty="0"/>
              <a:t>the series more stationary </a:t>
            </a:r>
          </a:p>
          <a:p>
            <a:pPr lvl="1"/>
            <a:r>
              <a:rPr lang="en-US" dirty="0"/>
              <a:t>rule of thumb:</a:t>
            </a:r>
          </a:p>
          <a:p>
            <a:pPr lvl="2"/>
            <a:r>
              <a:rPr lang="en-US" dirty="0"/>
              <a:t>linear trend can be removed by d=1</a:t>
            </a:r>
          </a:p>
          <a:p>
            <a:pPr lvl="2"/>
            <a:r>
              <a:rPr lang="en-US" dirty="0"/>
              <a:t>quadratic trend by d=2, and so on…</a:t>
            </a:r>
          </a:p>
        </p:txBody>
      </p:sp>
      <p:sp>
        <p:nvSpPr>
          <p:cNvPr id="4" name="Rectangle 3"/>
          <p:cNvSpPr/>
          <p:nvPr/>
        </p:nvSpPr>
        <p:spPr>
          <a:xfrm>
            <a:off x="609600" y="838200"/>
            <a:ext cx="7924800" cy="1569660"/>
          </a:xfrm>
          <a:prstGeom prst="rect">
            <a:avLst/>
          </a:prstGeom>
        </p:spPr>
        <p:txBody>
          <a:bodyPr wrap="square">
            <a:spAutoFit/>
          </a:bodyPr>
          <a:lstStyle/>
          <a:p>
            <a:r>
              <a:rPr lang="en-US" dirty="0" smtClean="0">
                <a:latin typeface="Calibri" pitchFamily="34" charset="0"/>
              </a:rPr>
              <a:t>A combination of AR and MA models</a:t>
            </a:r>
          </a:p>
          <a:p>
            <a:r>
              <a:rPr lang="en-US" dirty="0" smtClean="0">
                <a:latin typeface="Calibri" pitchFamily="34" charset="0"/>
                <a:cs typeface="Times New Roman" pitchFamily="18" charset="0"/>
              </a:rPr>
              <a:t>The general non-seasonal model is known as ARIMA (p, d, q):</a:t>
            </a:r>
          </a:p>
          <a:p>
            <a:pPr lvl="1"/>
            <a:r>
              <a:rPr lang="en-US" sz="2000" dirty="0" smtClean="0">
                <a:latin typeface="Calibri" pitchFamily="34" charset="0"/>
                <a:cs typeface="Times New Roman" pitchFamily="18" charset="0"/>
              </a:rPr>
              <a:t>p is the number of autoregressive terms</a:t>
            </a:r>
          </a:p>
          <a:p>
            <a:pPr lvl="1"/>
            <a:r>
              <a:rPr lang="en-US" sz="2000" dirty="0" smtClean="0">
                <a:latin typeface="Calibri" pitchFamily="34" charset="0"/>
                <a:cs typeface="Times New Roman" pitchFamily="18" charset="0"/>
              </a:rPr>
              <a:t>d is the number of differences</a:t>
            </a:r>
          </a:p>
          <a:p>
            <a:pPr lvl="1"/>
            <a:r>
              <a:rPr lang="en-US" sz="2000" dirty="0" smtClean="0">
                <a:latin typeface="Calibri" pitchFamily="34" charset="0"/>
                <a:cs typeface="Times New Roman" pitchFamily="18" charset="0"/>
              </a:rPr>
              <a:t>q is the number of moving average terms</a:t>
            </a:r>
          </a:p>
        </p:txBody>
      </p:sp>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127</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Selection</a:t>
            </a:r>
          </a:p>
        </p:txBody>
      </p:sp>
      <p:sp>
        <p:nvSpPr>
          <p:cNvPr id="3" name="Content Placeholder 2"/>
          <p:cNvSpPr>
            <a:spLocks noGrp="1"/>
          </p:cNvSpPr>
          <p:nvPr>
            <p:ph idx="1"/>
          </p:nvPr>
        </p:nvSpPr>
        <p:spPr/>
        <p:txBody>
          <a:bodyPr/>
          <a:lstStyle/>
          <a:p>
            <a:r>
              <a:rPr lang="en-US" dirty="0"/>
              <a:t>The </a:t>
            </a:r>
            <a:r>
              <a:rPr lang="en-US" dirty="0" smtClean="0"/>
              <a:t>Data Scientist </a:t>
            </a:r>
            <a:r>
              <a:rPr lang="en-US" dirty="0"/>
              <a:t>must </a:t>
            </a:r>
            <a:r>
              <a:rPr lang="en-US" dirty="0" smtClean="0"/>
              <a:t>pick </a:t>
            </a:r>
            <a:r>
              <a:rPr lang="en-US" i="1" dirty="0"/>
              <a:t>p, d</a:t>
            </a:r>
            <a:r>
              <a:rPr lang="en-US" dirty="0"/>
              <a:t> and </a:t>
            </a:r>
            <a:r>
              <a:rPr lang="en-US" i="1" dirty="0"/>
              <a:t>q</a:t>
            </a:r>
          </a:p>
          <a:p>
            <a:pPr lvl="1"/>
            <a:r>
              <a:rPr lang="en-US" dirty="0"/>
              <a:t>An "art form" that requires domain </a:t>
            </a:r>
            <a:r>
              <a:rPr lang="en-US" dirty="0" smtClean="0"/>
              <a:t>knowledge</a:t>
            </a:r>
            <a:r>
              <a:rPr lang="en-US" dirty="0"/>
              <a:t>, modeling experience, and a few </a:t>
            </a:r>
            <a:r>
              <a:rPr lang="en-US" dirty="0" smtClean="0"/>
              <a:t>iterations</a:t>
            </a:r>
            <a:endParaRPr lang="en-US" dirty="0"/>
          </a:p>
          <a:p>
            <a:pPr lvl="1"/>
            <a:r>
              <a:rPr lang="en-US" dirty="0"/>
              <a:t>A simple AR model (q = 0), or MA model (p=0) might be simpler for the </a:t>
            </a:r>
            <a:r>
              <a:rPr lang="en-US" dirty="0" smtClean="0"/>
              <a:t>novice</a:t>
            </a:r>
            <a:endParaRPr lang="en-US" dirty="0"/>
          </a:p>
          <a:p>
            <a:endParaRPr lang="en-US" dirty="0"/>
          </a:p>
        </p:txBody>
      </p:sp>
      <p:pic>
        <p:nvPicPr>
          <p:cNvPr id="5" name="Picture 4" descr="Untitled.png"/>
          <p:cNvPicPr>
            <a:picLocks noChangeAspect="1"/>
          </p:cNvPicPr>
          <p:nvPr/>
        </p:nvPicPr>
        <p:blipFill>
          <a:blip r:embed="rId3" cstate="print"/>
          <a:stretch>
            <a:fillRect/>
          </a:stretch>
        </p:blipFill>
        <p:spPr>
          <a:xfrm>
            <a:off x="2819400" y="2667000"/>
            <a:ext cx="3572374" cy="3153215"/>
          </a:xfrm>
          <a:prstGeom prst="rect">
            <a:avLst/>
          </a:prstGeom>
        </p:spPr>
      </p:pic>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128</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2"/>
          </p:nvPr>
        </p:nvGraphicFramePr>
        <p:xfrm>
          <a:off x="381000" y="1036575"/>
          <a:ext cx="8382000" cy="4927600"/>
        </p:xfrm>
        <a:graphic>
          <a:graphicData uri="http://schemas.openxmlformats.org/drawingml/2006/table">
            <a:tbl>
              <a:tblPr firstRow="1" bandRow="1">
                <a:tableStyleId>{5C22544A-7EE6-4342-B048-85BDC9FD1C3A}</a:tableStyleId>
              </a:tblPr>
              <a:tblGrid>
                <a:gridCol w="4191000"/>
                <a:gridCol w="4191000"/>
              </a:tblGrid>
              <a:tr h="370840">
                <a:tc>
                  <a:txBody>
                    <a:bodyPr/>
                    <a:lstStyle/>
                    <a:p>
                      <a:pPr marL="0" marR="0" algn="ctr">
                        <a:lnSpc>
                          <a:spcPct val="115000"/>
                        </a:lnSpc>
                        <a:spcBef>
                          <a:spcPts val="0"/>
                        </a:spcBef>
                        <a:spcAft>
                          <a:spcPts val="0"/>
                        </a:spcAft>
                      </a:pPr>
                      <a:r>
                        <a:rPr lang="en-US" sz="2000" b="1" dirty="0">
                          <a:latin typeface="Calibri"/>
                          <a:ea typeface="Times New Roman"/>
                          <a:cs typeface="Calibri"/>
                        </a:rPr>
                        <a:t>Reasons to Choose (+)</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Calibri"/>
                          <a:ea typeface="Times New Roman"/>
                          <a:cs typeface="Calibri"/>
                        </a:rPr>
                        <a:t>Cautions (-)</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l">
                        <a:lnSpc>
                          <a:spcPct val="115000"/>
                        </a:lnSpc>
                        <a:spcBef>
                          <a:spcPts val="0"/>
                        </a:spcBef>
                        <a:spcAft>
                          <a:spcPts val="0"/>
                        </a:spcAft>
                      </a:pPr>
                      <a:r>
                        <a:rPr lang="en-US" sz="2000" dirty="0">
                          <a:latin typeface="Calibri"/>
                          <a:ea typeface="Times New Roman"/>
                          <a:cs typeface="Calibri"/>
                        </a:rPr>
                        <a:t>Minimal data collection</a:t>
                      </a:r>
                      <a:endParaRPr lang="en-US" sz="2000" dirty="0">
                        <a:latin typeface="Calibri"/>
                        <a:ea typeface="Calibri"/>
                        <a:cs typeface="Times New Roman"/>
                      </a:endParaRPr>
                    </a:p>
                    <a:p>
                      <a:pPr marL="457200" marR="0" lvl="1" algn="l">
                        <a:lnSpc>
                          <a:spcPct val="115000"/>
                        </a:lnSpc>
                        <a:spcBef>
                          <a:spcPts val="0"/>
                        </a:spcBef>
                        <a:spcAft>
                          <a:spcPts val="0"/>
                        </a:spcAft>
                      </a:pPr>
                      <a:r>
                        <a:rPr lang="en-US" sz="2000" dirty="0">
                          <a:latin typeface="Calibri"/>
                          <a:ea typeface="Times New Roman"/>
                          <a:cs typeface="Calibri"/>
                        </a:rPr>
                        <a:t>Only have to collect the series itself</a:t>
                      </a:r>
                      <a:endParaRPr lang="en-US" sz="2000" dirty="0">
                        <a:latin typeface="Calibri"/>
                        <a:ea typeface="Calibri"/>
                        <a:cs typeface="Times New Roman"/>
                      </a:endParaRPr>
                    </a:p>
                    <a:p>
                      <a:pPr marL="457200" marR="0" lvl="1" algn="l">
                        <a:lnSpc>
                          <a:spcPct val="115000"/>
                        </a:lnSpc>
                        <a:spcBef>
                          <a:spcPts val="0"/>
                        </a:spcBef>
                        <a:spcAft>
                          <a:spcPts val="0"/>
                        </a:spcAft>
                      </a:pPr>
                      <a:r>
                        <a:rPr lang="en-US" sz="2000" dirty="0">
                          <a:latin typeface="Calibri"/>
                          <a:ea typeface="Times New Roman"/>
                          <a:cs typeface="Calibri"/>
                        </a:rPr>
                        <a:t>Do not need to input drivers</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a:latin typeface="Calibri"/>
                          <a:ea typeface="Calibri"/>
                          <a:cs typeface="Calibri"/>
                        </a:rPr>
                        <a:t>No meaningful drivers: prediction based only on past performance</a:t>
                      </a:r>
                      <a:endParaRPr lang="en-US" sz="2000" dirty="0">
                        <a:latin typeface="Calibri"/>
                        <a:ea typeface="Calibri"/>
                        <a:cs typeface="Times New Roman"/>
                      </a:endParaRPr>
                    </a:p>
                    <a:p>
                      <a:pPr marL="457200" marR="0" algn="l">
                        <a:lnSpc>
                          <a:spcPct val="115000"/>
                        </a:lnSpc>
                        <a:spcBef>
                          <a:spcPts val="0"/>
                        </a:spcBef>
                        <a:spcAft>
                          <a:spcPts val="0"/>
                        </a:spcAft>
                      </a:pPr>
                      <a:r>
                        <a:rPr lang="en-US" sz="2000" dirty="0">
                          <a:latin typeface="Calibri"/>
                          <a:ea typeface="Calibri"/>
                          <a:cs typeface="Calibri"/>
                        </a:rPr>
                        <a:t>No explanatory value</a:t>
                      </a:r>
                      <a:endParaRPr lang="en-US" sz="2000" dirty="0">
                        <a:latin typeface="Calibri"/>
                        <a:ea typeface="Calibri"/>
                        <a:cs typeface="Times New Roman"/>
                      </a:endParaRPr>
                    </a:p>
                    <a:p>
                      <a:pPr marL="457200" marR="0" algn="l">
                        <a:lnSpc>
                          <a:spcPct val="115000"/>
                        </a:lnSpc>
                        <a:spcBef>
                          <a:spcPts val="0"/>
                        </a:spcBef>
                        <a:spcAft>
                          <a:spcPts val="0"/>
                        </a:spcAft>
                      </a:pPr>
                      <a:r>
                        <a:rPr lang="en-US" sz="2000" dirty="0">
                          <a:latin typeface="Calibri"/>
                          <a:ea typeface="Calibri"/>
                          <a:cs typeface="Calibri"/>
                        </a:rPr>
                        <a:t>Can't do "what-if" scenarios</a:t>
                      </a:r>
                      <a:endParaRPr lang="en-US" sz="2000" dirty="0">
                        <a:latin typeface="Calibri"/>
                        <a:ea typeface="Calibri"/>
                        <a:cs typeface="Times New Roman"/>
                      </a:endParaRPr>
                    </a:p>
                    <a:p>
                      <a:pPr marL="457200" marR="0" algn="l">
                        <a:lnSpc>
                          <a:spcPct val="115000"/>
                        </a:lnSpc>
                        <a:spcBef>
                          <a:spcPts val="0"/>
                        </a:spcBef>
                        <a:spcAft>
                          <a:spcPts val="0"/>
                        </a:spcAft>
                      </a:pPr>
                      <a:r>
                        <a:rPr lang="en-US" sz="2000" dirty="0">
                          <a:latin typeface="Calibri"/>
                          <a:ea typeface="Calibri"/>
                          <a:cs typeface="Calibri"/>
                        </a:rPr>
                        <a:t>Can't stress test</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l">
                        <a:lnSpc>
                          <a:spcPct val="115000"/>
                        </a:lnSpc>
                        <a:spcBef>
                          <a:spcPts val="0"/>
                        </a:spcBef>
                        <a:spcAft>
                          <a:spcPts val="0"/>
                        </a:spcAft>
                      </a:pPr>
                      <a:r>
                        <a:rPr lang="en-US" sz="2000" dirty="0">
                          <a:latin typeface="Calibri"/>
                          <a:ea typeface="Times New Roman"/>
                          <a:cs typeface="Calibri"/>
                        </a:rPr>
                        <a:t>Designed to handle the inherent autocorrelation of lagged </a:t>
                      </a:r>
                      <a:r>
                        <a:rPr lang="en-US" sz="2000" dirty="0" smtClean="0">
                          <a:latin typeface="Calibri"/>
                          <a:ea typeface="Times New Roman"/>
                          <a:cs typeface="Calibri"/>
                        </a:rPr>
                        <a:t>time series</a:t>
                      </a:r>
                      <a:endParaRPr lang="en-US" sz="2000" dirty="0">
                        <a:latin typeface="Calibri"/>
                        <a:ea typeface="Calibri"/>
                        <a:cs typeface="Times New Roman"/>
                      </a:endParaRPr>
                    </a:p>
                    <a:p>
                      <a:pPr marL="457200" marR="0" algn="l">
                        <a:lnSpc>
                          <a:spcPct val="115000"/>
                        </a:lnSpc>
                        <a:spcBef>
                          <a:spcPts val="0"/>
                        </a:spcBef>
                        <a:spcAft>
                          <a:spcPts val="0"/>
                        </a:spcAft>
                      </a:pPr>
                      <a:r>
                        <a:rPr lang="en-US" sz="2000" dirty="0">
                          <a:latin typeface="Calibri"/>
                          <a:ea typeface="Times New Roman"/>
                          <a:cs typeface="Calibri"/>
                        </a:rPr>
                        <a:t>Compared to simple linear regression</a:t>
                      </a:r>
                      <a:endParaRPr lang="en-US" sz="2000" dirty="0">
                        <a:latin typeface="Calibri"/>
                        <a:ea typeface="Calibri"/>
                        <a:cs typeface="Times New Roman"/>
                      </a:endParaRPr>
                    </a:p>
                    <a:p>
                      <a:pPr marL="457200" marR="0" algn="l">
                        <a:lnSpc>
                          <a:spcPct val="115000"/>
                        </a:lnSpc>
                        <a:spcBef>
                          <a:spcPts val="0"/>
                        </a:spcBef>
                        <a:spcAft>
                          <a:spcPts val="0"/>
                        </a:spcAft>
                      </a:pPr>
                      <a:r>
                        <a:rPr lang="en-US" sz="2000" dirty="0">
                          <a:latin typeface="Calibri"/>
                          <a:ea typeface="Times New Roman"/>
                          <a:cs typeface="Calibri"/>
                        </a:rPr>
                        <a:t>Once you've seasonally/trend adjusted</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a:latin typeface="Calibri"/>
                          <a:ea typeface="Calibri"/>
                          <a:cs typeface="Calibri"/>
                        </a:rPr>
                        <a:t>It's an "art form" to select appropriate parameters</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840">
                <a:tc>
                  <a:txBody>
                    <a:bodyPr/>
                    <a:lstStyle/>
                    <a:p>
                      <a:pPr marL="0" marR="0" algn="l">
                        <a:lnSpc>
                          <a:spcPct val="115000"/>
                        </a:lnSpc>
                        <a:spcBef>
                          <a:spcPts val="0"/>
                        </a:spcBef>
                        <a:spcAft>
                          <a:spcPts val="0"/>
                        </a:spcAft>
                      </a:pPr>
                      <a:endParaRPr lang="en-US" sz="2000" dirty="0">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a:latin typeface="Calibri"/>
                          <a:ea typeface="Calibri"/>
                          <a:cs typeface="Calibri"/>
                        </a:rPr>
                        <a:t>Suitable for short term predictions only </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t>Time Series Analysis - Reasons to Choose (+) &amp; 	  Cautions (-)</a:t>
            </a:r>
            <a:endParaRPr lang="en-US" dirty="0"/>
          </a:p>
        </p:txBody>
      </p:sp>
      <p:sp>
        <p:nvSpPr>
          <p:cNvPr id="4" name="Footer Placeholder 3"/>
          <p:cNvSpPr>
            <a:spLocks noGrp="1"/>
          </p:cNvSpPr>
          <p:nvPr>
            <p:ph type="ftr" sz="quarter" idx="13"/>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4"/>
          </p:nvPr>
        </p:nvSpPr>
        <p:spPr/>
        <p:txBody>
          <a:bodyPr/>
          <a:lstStyle/>
          <a:p>
            <a:pPr>
              <a:defRPr/>
            </a:pPr>
            <a:fld id="{0E62AE4E-9066-49B4-8504-8C25DD4FBCC5}" type="slidenum">
              <a:rPr lang="en-US" smtClean="0"/>
              <a:pPr>
                <a:defRPr/>
              </a:pPr>
              <a:t>129</a:t>
            </a:fld>
            <a:endParaRPr lang="en-US" dirty="0"/>
          </a:p>
        </p:txBody>
      </p:sp>
      <p:pic>
        <p:nvPicPr>
          <p:cNvPr id="7" name="Picture 2" descr="http://t0.gstatic.com/images?q=tbn:ANd9GcS3zP3oM6UO4VlBSSszwz9k_v4j3XggTV6fpaosmWv9nNAsePSf"/>
          <p:cNvPicPr>
            <a:picLocks noChangeAspect="1" noChangeArrowheads="1"/>
          </p:cNvPicPr>
          <p:nvPr/>
        </p:nvPicPr>
        <p:blipFill>
          <a:blip r:embed="rId3" cstate="print"/>
          <a:srcRect/>
          <a:stretch>
            <a:fillRect/>
          </a:stretch>
        </p:blipFill>
        <p:spPr bwMode="auto">
          <a:xfrm>
            <a:off x="8382000" y="228600"/>
            <a:ext cx="546099" cy="63531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3008313" cy="520700"/>
          </a:xfrm>
        </p:spPr>
        <p:txBody>
          <a:bodyPr>
            <a:noAutofit/>
          </a:bodyPr>
          <a:lstStyle/>
          <a:p>
            <a:r>
              <a:rPr lang="en-US" sz="2800" b="0" dirty="0"/>
              <a:t>The Algorithm</a:t>
            </a:r>
          </a:p>
        </p:txBody>
      </p:sp>
      <p:sp>
        <p:nvSpPr>
          <p:cNvPr id="4" name="Text Placeholder 3"/>
          <p:cNvSpPr>
            <a:spLocks noGrp="1"/>
          </p:cNvSpPr>
          <p:nvPr>
            <p:ph type="body" sz="half" idx="2"/>
          </p:nvPr>
        </p:nvSpPr>
        <p:spPr>
          <a:xfrm>
            <a:off x="457200" y="1435100"/>
            <a:ext cx="4038600" cy="4691063"/>
          </a:xfrm>
        </p:spPr>
        <p:txBody>
          <a:bodyPr>
            <a:normAutofit/>
          </a:bodyPr>
          <a:lstStyle/>
          <a:p>
            <a:pPr marL="457200" indent="-457200"/>
            <a:r>
              <a:rPr lang="en-US" sz="2400" dirty="0" smtClean="0"/>
              <a:t>1. 	Choose </a:t>
            </a:r>
            <a:r>
              <a:rPr lang="en-US" sz="2400" i="1" dirty="0" smtClean="0"/>
              <a:t>K</a:t>
            </a:r>
            <a:r>
              <a:rPr lang="en-US" sz="2400" dirty="0" smtClean="0"/>
              <a:t>; then select K random "centroids"</a:t>
            </a:r>
          </a:p>
          <a:p>
            <a:pPr marL="857250" lvl="1" indent="-457200">
              <a:tabLst>
                <a:tab pos="457200" algn="l"/>
              </a:tabLst>
            </a:pPr>
            <a:r>
              <a:rPr lang="en-US" sz="2000" dirty="0" smtClean="0"/>
              <a:t>	In our example, K=3</a:t>
            </a:r>
          </a:p>
          <a:p>
            <a:pPr marL="457200" indent="-457200"/>
            <a:r>
              <a:rPr lang="en-US" sz="2400" dirty="0" smtClean="0"/>
              <a:t>2. 	Assign records to the cluster with the closest centroid</a:t>
            </a:r>
          </a:p>
          <a:p>
            <a:endParaRPr lang="en-US" sz="2400" dirty="0"/>
          </a:p>
        </p:txBody>
      </p:sp>
      <p:pic>
        <p:nvPicPr>
          <p:cNvPr id="5" name="Picture 4"/>
          <p:cNvPicPr>
            <a:picLocks noChangeAspect="1"/>
          </p:cNvPicPr>
          <p:nvPr/>
        </p:nvPicPr>
        <p:blipFill>
          <a:blip r:embed="rId3" cstate="print"/>
          <a:stretch>
            <a:fillRect/>
          </a:stretch>
        </p:blipFill>
        <p:spPr>
          <a:xfrm>
            <a:off x="5105400" y="263184"/>
            <a:ext cx="2915162" cy="2825014"/>
          </a:xfrm>
          <a:prstGeom prst="rect">
            <a:avLst/>
          </a:prstGeom>
          <a:ln>
            <a:solidFill>
              <a:srgbClr val="4F81BD"/>
            </a:solidFill>
          </a:ln>
        </p:spPr>
      </p:pic>
      <p:pic>
        <p:nvPicPr>
          <p:cNvPr id="6" name="Picture 5"/>
          <p:cNvPicPr>
            <a:picLocks noChangeAspect="1"/>
          </p:cNvPicPr>
          <p:nvPr/>
        </p:nvPicPr>
        <p:blipFill>
          <a:blip r:embed="rId4" cstate="print"/>
          <a:stretch>
            <a:fillRect/>
          </a:stretch>
        </p:blipFill>
        <p:spPr>
          <a:xfrm>
            <a:off x="5105400" y="3088198"/>
            <a:ext cx="2915162" cy="2915162"/>
          </a:xfrm>
          <a:prstGeom prst="rect">
            <a:avLst/>
          </a:prstGeom>
          <a:ln>
            <a:solidFill>
              <a:srgbClr val="4F81BD"/>
            </a:solidFill>
          </a:ln>
        </p:spPr>
      </p:pic>
      <p:sp>
        <p:nvSpPr>
          <p:cNvPr id="9" name="Slide Number Placeholder 8"/>
          <p:cNvSpPr>
            <a:spLocks noGrp="1"/>
          </p:cNvSpPr>
          <p:nvPr>
            <p:ph type="sldNum" sz="quarter" idx="12"/>
          </p:nvPr>
        </p:nvSpPr>
        <p:spPr/>
        <p:txBody>
          <a:bodyPr/>
          <a:lstStyle/>
          <a:p>
            <a:fld id="{D4B8542B-8345-7E43-8179-52FE19CBD2AA}" type="slidenum">
              <a:rPr lang="en-US" smtClean="0">
                <a:solidFill>
                  <a:srgbClr val="000000">
                    <a:lumMod val="75000"/>
                    <a:lumOff val="25000"/>
                  </a:srgbClr>
                </a:solidFill>
              </a:rPr>
              <a:pPr/>
              <a:t>13</a:t>
            </a:fld>
            <a:endParaRPr lang="en-US" dirty="0">
              <a:solidFill>
                <a:srgbClr val="000000">
                  <a:lumMod val="75000"/>
                  <a:lumOff val="25000"/>
                </a:srgbClr>
              </a:solidFill>
            </a:endParaRPr>
          </a:p>
        </p:txBody>
      </p:sp>
      <p:sp>
        <p:nvSpPr>
          <p:cNvPr id="10" name="Footer Placeholder 9"/>
          <p:cNvSpPr>
            <a:spLocks noGrp="1"/>
          </p:cNvSpPr>
          <p:nvPr>
            <p:ph type="ftr" sz="quarter" idx="11"/>
          </p:nvPr>
        </p:nvSpPr>
        <p:spPr/>
        <p:txBody>
          <a:bodyPr/>
          <a:lstStyle/>
          <a:p>
            <a:r>
              <a:rPr lang="en-US" dirty="0" smtClean="0">
                <a:solidFill>
                  <a:srgbClr val="000000">
                    <a:lumMod val="75000"/>
                    <a:lumOff val="25000"/>
                  </a:srgbClr>
                </a:solidFill>
              </a:rPr>
              <a:t>Module 4: Analytics Theory/Methods</a:t>
            </a:r>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 Analysis with R</a:t>
            </a:r>
            <a:endParaRPr lang="en-US" dirty="0"/>
          </a:p>
        </p:txBody>
      </p:sp>
      <p:sp>
        <p:nvSpPr>
          <p:cNvPr id="3" name="Content Placeholder 2"/>
          <p:cNvSpPr>
            <a:spLocks noGrp="1"/>
          </p:cNvSpPr>
          <p:nvPr>
            <p:ph idx="1"/>
          </p:nvPr>
        </p:nvSpPr>
        <p:spPr/>
        <p:txBody>
          <a:bodyPr>
            <a:normAutofit/>
          </a:bodyPr>
          <a:lstStyle/>
          <a:p>
            <a:r>
              <a:rPr lang="en-US" dirty="0" smtClean="0"/>
              <a:t>Getting the data and plotting</a:t>
            </a:r>
          </a:p>
          <a:p>
            <a:pPr marL="193675" indent="-193675">
              <a:lnSpc>
                <a:spcPct val="80000"/>
              </a:lnSpc>
            </a:pPr>
            <a:r>
              <a:rPr lang="en-US" altLang="zh-TW" dirty="0" smtClean="0"/>
              <a:t>The function “</a:t>
            </a:r>
            <a:r>
              <a:rPr lang="en-US" altLang="zh-TW" i="1" dirty="0" smtClean="0"/>
              <a:t>ts</a:t>
            </a:r>
            <a:r>
              <a:rPr lang="en-US" altLang="zh-TW" dirty="0" smtClean="0"/>
              <a:t>” is used to create time series objects</a:t>
            </a:r>
          </a:p>
          <a:p>
            <a:pPr marL="565150" lvl="1" indent="-177800">
              <a:lnSpc>
                <a:spcPct val="80000"/>
              </a:lnSpc>
            </a:pPr>
            <a:r>
              <a:rPr lang="en-US" altLang="zh-TW" sz="2400" dirty="0" smtClean="0"/>
              <a:t>Made into an </a:t>
            </a:r>
            <a:r>
              <a:rPr lang="en-US" altLang="zh-TW" sz="2400" i="1" dirty="0" smtClean="0"/>
              <a:t>R</a:t>
            </a:r>
            <a:r>
              <a:rPr lang="en-US" altLang="zh-TW" sz="2400" dirty="0" smtClean="0"/>
              <a:t> time series via </a:t>
            </a:r>
          </a:p>
          <a:p>
            <a:pPr marL="565150" lvl="1" indent="-177800">
              <a:lnSpc>
                <a:spcPct val="80000"/>
              </a:lnSpc>
              <a:buNone/>
            </a:pPr>
            <a:r>
              <a:rPr lang="en-US" altLang="zh-TW" sz="2400" dirty="0" smtClean="0"/>
              <a:t>   mydata.data&lt;- </a:t>
            </a:r>
            <a:r>
              <a:rPr lang="en-US" altLang="zh-TW" sz="2400" i="1" dirty="0" smtClean="0"/>
              <a:t>ts</a:t>
            </a:r>
            <a:r>
              <a:rPr lang="en-US" altLang="zh-TW" sz="2400" dirty="0" smtClean="0"/>
              <a:t>(mydata,start=c(1999,1),frequency=12)</a:t>
            </a:r>
          </a:p>
          <a:p>
            <a:pPr lvl="1"/>
            <a:r>
              <a:rPr lang="en-US" sz="2400" dirty="0" smtClean="0"/>
              <a:t>Model building – use plot and box plot </a:t>
            </a:r>
          </a:p>
          <a:p>
            <a:r>
              <a:rPr lang="en-US" dirty="0" smtClean="0"/>
              <a:t>Differencing</a:t>
            </a:r>
          </a:p>
          <a:p>
            <a:pPr marL="538163" lvl="1" indent="-176213"/>
            <a:r>
              <a:rPr lang="en-US" altLang="zh-TW" sz="2400" dirty="0" smtClean="0"/>
              <a:t>diff(hstart.data,1,1)</a:t>
            </a:r>
          </a:p>
          <a:p>
            <a:pPr marL="538163" lvl="1" indent="-176213"/>
            <a:r>
              <a:rPr lang="en-US" altLang="zh-TW" sz="2400" dirty="0" smtClean="0"/>
              <a:t>acf: It computes (and by default plots) estimates of the autocovariance or autocorrelation function </a:t>
            </a:r>
          </a:p>
          <a:p>
            <a:pPr marL="538163" lvl="1" indent="-176213"/>
            <a:r>
              <a:rPr lang="en-US" altLang="zh-TW" sz="2400" dirty="0" smtClean="0"/>
              <a:t>pacf: It is the function used for the partial autocorrelations</a:t>
            </a:r>
          </a:p>
          <a:p>
            <a:pPr lvl="1"/>
            <a:endParaRPr lang="en-US" dirty="0" smtClean="0"/>
          </a:p>
          <a:p>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130</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 Analysis with R </a:t>
            </a:r>
            <a:r>
              <a:rPr lang="en-US" sz="2400" dirty="0" smtClean="0"/>
              <a:t>(Continued)</a:t>
            </a:r>
            <a:endParaRPr lang="en-US" sz="2400" dirty="0"/>
          </a:p>
        </p:txBody>
      </p:sp>
      <p:sp>
        <p:nvSpPr>
          <p:cNvPr id="3" name="Content Placeholder 2"/>
          <p:cNvSpPr>
            <a:spLocks noGrp="1"/>
          </p:cNvSpPr>
          <p:nvPr>
            <p:ph idx="1"/>
          </p:nvPr>
        </p:nvSpPr>
        <p:spPr/>
        <p:txBody>
          <a:bodyPr>
            <a:normAutofit/>
          </a:bodyPr>
          <a:lstStyle/>
          <a:p>
            <a:pPr marL="95250" indent="-95250">
              <a:lnSpc>
                <a:spcPct val="90000"/>
              </a:lnSpc>
            </a:pPr>
            <a:r>
              <a:rPr lang="en-US" altLang="zh-TW" dirty="0" smtClean="0"/>
              <a:t>ar: Fit an autoregressive time series model to the data</a:t>
            </a:r>
          </a:p>
          <a:p>
            <a:pPr marL="95250" indent="-95250">
              <a:lnSpc>
                <a:spcPct val="90000"/>
              </a:lnSpc>
            </a:pPr>
            <a:r>
              <a:rPr lang="en-US" altLang="zh-TW" dirty="0" smtClean="0"/>
              <a:t>arima: Fit an ARIMA model to a </a:t>
            </a:r>
            <a:r>
              <a:rPr lang="en-US" altLang="zh-TW" b="1" i="1" dirty="0" smtClean="0"/>
              <a:t>Univariate Time Series</a:t>
            </a:r>
            <a:endParaRPr lang="en-US" altLang="zh-TW" dirty="0" smtClean="0"/>
          </a:p>
          <a:p>
            <a:pPr marL="95250" indent="-95250">
              <a:lnSpc>
                <a:spcPct val="90000"/>
              </a:lnSpc>
            </a:pPr>
            <a:r>
              <a:rPr lang="en-US" altLang="zh-TW" dirty="0" smtClean="0"/>
              <a:t>predict: Do model predictions</a:t>
            </a:r>
            <a:endParaRPr lang="en-US" altLang="zh-TW" sz="2000" dirty="0" smtClean="0"/>
          </a:p>
          <a:p>
            <a:pPr marL="381000" lvl="1" indent="-95250">
              <a:lnSpc>
                <a:spcPct val="90000"/>
              </a:lnSpc>
            </a:pPr>
            <a:r>
              <a:rPr lang="en-US" altLang="zh-TW" sz="2000" i="1" dirty="0" smtClean="0"/>
              <a:t>“predict”</a:t>
            </a:r>
            <a:r>
              <a:rPr lang="en-US" altLang="zh-TW" sz="2000" dirty="0" smtClean="0"/>
              <a:t> is a generic function for predictions from the results of various model fitting functions.  The function invokes particular methods which depend on the </a:t>
            </a:r>
            <a:r>
              <a:rPr lang="en-US" altLang="zh-TW" sz="2000" i="1" dirty="0" smtClean="0"/>
              <a:t>class</a:t>
            </a:r>
            <a:r>
              <a:rPr lang="en-US" altLang="zh-TW" sz="2000" dirty="0" smtClean="0"/>
              <a:t> of the first argument</a:t>
            </a:r>
            <a:endParaRPr lang="en-US" altLang="zh-TW" sz="2400" dirty="0" smtClean="0"/>
          </a:p>
          <a:p>
            <a:pPr marL="95250" indent="-95250">
              <a:lnSpc>
                <a:spcPct val="90000"/>
              </a:lnSpc>
            </a:pPr>
            <a:r>
              <a:rPr lang="en-US" altLang="zh-TW" dirty="0" smtClean="0"/>
              <a:t>arima.sim: Simulate from an ARIMA model</a:t>
            </a:r>
          </a:p>
          <a:p>
            <a:pPr marL="95250" indent="-95250">
              <a:lnSpc>
                <a:spcPct val="90000"/>
              </a:lnSpc>
            </a:pPr>
            <a:r>
              <a:rPr lang="en-US" altLang="zh-TW" dirty="0" smtClean="0"/>
              <a:t>ARMAtoMA: Convert ARMA process to infinite MA process</a:t>
            </a:r>
          </a:p>
          <a:p>
            <a:pPr marL="95250" indent="-95250">
              <a:lnSpc>
                <a:spcPct val="90000"/>
              </a:lnSpc>
            </a:pPr>
            <a:r>
              <a:rPr lang="en-US" altLang="zh-TW" dirty="0" smtClean="0"/>
              <a:t>decompose: </a:t>
            </a:r>
          </a:p>
          <a:p>
            <a:pPr marL="381000" lvl="1" indent="-95250">
              <a:lnSpc>
                <a:spcPct val="90000"/>
              </a:lnSpc>
            </a:pPr>
            <a:r>
              <a:rPr lang="en-US" altLang="zh-TW" sz="1800" dirty="0" smtClean="0"/>
              <a:t>Decompose a time series into seasonal, trend and irregular components using moving averages</a:t>
            </a:r>
          </a:p>
          <a:p>
            <a:pPr marL="381000" lvl="1" indent="-95250">
              <a:lnSpc>
                <a:spcPct val="90000"/>
              </a:lnSpc>
            </a:pPr>
            <a:r>
              <a:rPr lang="en-US" altLang="zh-TW" sz="1800" dirty="0" smtClean="0"/>
              <a:t>Deals with additive or multiplicative seasonal component</a:t>
            </a:r>
            <a:endParaRPr lang="en-US" altLang="zh-TW" sz="2000" dirty="0" smtClean="0"/>
          </a:p>
          <a:p>
            <a:pPr marL="381000" lvl="1" indent="-95250">
              <a:lnSpc>
                <a:spcPct val="90000"/>
              </a:lnSpc>
            </a:pPr>
            <a:r>
              <a:rPr lang="en-US" altLang="zh-TW" sz="2000" dirty="0" smtClean="0"/>
              <a:t>stl: Decompose a time series into seasonal, trend and irregular components using loess</a:t>
            </a:r>
          </a:p>
          <a:p>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131</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p:txBody>
          <a:bodyPr/>
          <a:lstStyle/>
          <a:p>
            <a:r>
              <a:rPr lang="en-US" dirty="0" smtClean="0"/>
              <a:t>Check Your Knowledge </a:t>
            </a:r>
            <a:endParaRPr lang="en-US" dirty="0" smtClean="0">
              <a:solidFill>
                <a:srgbClr val="FF0000"/>
              </a:solidFill>
            </a:endParaRPr>
          </a:p>
        </p:txBody>
      </p:sp>
      <p:sp>
        <p:nvSpPr>
          <p:cNvPr id="16387" name="Content Placeholder 7"/>
          <p:cNvSpPr>
            <a:spLocks noGrp="1"/>
          </p:cNvSpPr>
          <p:nvPr>
            <p:ph idx="1"/>
          </p:nvPr>
        </p:nvSpPr>
        <p:spPr>
          <a:xfrm>
            <a:off x="457200" y="1447800"/>
            <a:ext cx="8458200" cy="4343400"/>
          </a:xfrm>
        </p:spPr>
        <p:txBody>
          <a:bodyPr>
            <a:normAutofit/>
          </a:bodyPr>
          <a:lstStyle/>
          <a:p>
            <a:pPr marL="457200" indent="-457200">
              <a:buFont typeface="+mj-lt"/>
              <a:buAutoNum type="arabicPeriod"/>
              <a:defRPr/>
            </a:pPr>
            <a:r>
              <a:rPr lang="en-US" dirty="0" smtClean="0"/>
              <a:t>What is a time series and what are the key components of a time series?</a:t>
            </a:r>
          </a:p>
          <a:p>
            <a:pPr marL="457200" indent="-457200">
              <a:buFont typeface="+mj-lt"/>
              <a:buAutoNum type="arabicPeriod"/>
              <a:defRPr/>
            </a:pPr>
            <a:r>
              <a:rPr lang="en-US" dirty="0" smtClean="0"/>
              <a:t>How do we “de-trend” a time series data?</a:t>
            </a:r>
          </a:p>
          <a:p>
            <a:pPr marL="457200" indent="-457200">
              <a:buFont typeface="+mj-lt"/>
              <a:buAutoNum type="arabicPeriod"/>
              <a:defRPr/>
            </a:pPr>
            <a:r>
              <a:rPr lang="en-US" dirty="0" smtClean="0"/>
              <a:t>What makes data stationary?</a:t>
            </a:r>
          </a:p>
          <a:p>
            <a:pPr marL="457200" indent="-457200">
              <a:buFont typeface="+mj-lt"/>
              <a:buAutoNum type="arabicPeriod"/>
            </a:pPr>
            <a:r>
              <a:rPr lang="en-US" dirty="0" smtClean="0"/>
              <a:t>How is seasonality removed from the data?</a:t>
            </a:r>
          </a:p>
          <a:p>
            <a:pPr marL="457200" indent="-457200">
              <a:buFont typeface="+mj-lt"/>
              <a:buAutoNum type="arabicPeriod"/>
              <a:defRPr/>
            </a:pPr>
            <a:r>
              <a:rPr lang="en-US" dirty="0" smtClean="0"/>
              <a:t>What are the modeling parameters in ARIMA?</a:t>
            </a:r>
          </a:p>
          <a:p>
            <a:pPr marL="457200" indent="-457200">
              <a:buFont typeface="+mj-lt"/>
              <a:buAutoNum type="arabicPeriod"/>
              <a:defRPr/>
            </a:pPr>
            <a:r>
              <a:rPr lang="en-US" dirty="0" smtClean="0"/>
              <a:t>How do you use ACF and PACF to determine the “stationarity” of  time series data?</a:t>
            </a:r>
          </a:p>
        </p:txBody>
      </p:sp>
      <p:pic>
        <p:nvPicPr>
          <p:cNvPr id="7" name="Picture 1" descr="\\maho3fp3a\SDrive\Creative Dev - Icons\PNG files for PowerPoint\buttons\blue button-knowledgeworker.png"/>
          <p:cNvPicPr>
            <a:picLocks noChangeAspect="1" noChangeArrowheads="1"/>
          </p:cNvPicPr>
          <p:nvPr/>
        </p:nvPicPr>
        <p:blipFill>
          <a:blip r:embed="rId4" cstate="print"/>
          <a:srcRect/>
          <a:stretch>
            <a:fillRect/>
          </a:stretch>
        </p:blipFill>
        <p:spPr bwMode="auto">
          <a:xfrm>
            <a:off x="7848600" y="152400"/>
            <a:ext cx="990600" cy="990600"/>
          </a:xfrm>
          <a:prstGeom prst="rect">
            <a:avLst/>
          </a:prstGeom>
          <a:noFill/>
        </p:spPr>
      </p:pic>
      <p:sp>
        <p:nvSpPr>
          <p:cNvPr id="8" name="TextBox 7"/>
          <p:cNvSpPr txBox="1"/>
          <p:nvPr/>
        </p:nvSpPr>
        <p:spPr>
          <a:xfrm>
            <a:off x="7772400" y="1219200"/>
            <a:ext cx="1219200" cy="246221"/>
          </a:xfrm>
          <a:prstGeom prst="rect">
            <a:avLst/>
          </a:prstGeom>
          <a:noFill/>
        </p:spPr>
        <p:txBody>
          <a:bodyPr wrap="square" rtlCol="0">
            <a:spAutoFit/>
          </a:bodyPr>
          <a:lstStyle/>
          <a:p>
            <a:r>
              <a:rPr lang="en-US" sz="1000" b="1" i="1" dirty="0" smtClean="0"/>
              <a:t>Your Thoughts?</a:t>
            </a:r>
            <a:endParaRPr lang="en-US" sz="1000" b="1" i="1" dirty="0"/>
          </a:p>
        </p:txBody>
      </p:sp>
      <p:sp>
        <p:nvSpPr>
          <p:cNvPr id="9" name="Slide Number Placeholder 8"/>
          <p:cNvSpPr>
            <a:spLocks noGrp="1"/>
          </p:cNvSpPr>
          <p:nvPr>
            <p:ph type="sldNum" sz="quarter" idx="11"/>
          </p:nvPr>
        </p:nvSpPr>
        <p:spPr/>
        <p:txBody>
          <a:bodyPr/>
          <a:lstStyle/>
          <a:p>
            <a:pPr>
              <a:defRPr/>
            </a:pPr>
            <a:fld id="{5BA1DFFF-3F85-458B-986A-7762775E0CEF}" type="slidenum">
              <a:rPr lang="en-US" smtClean="0"/>
              <a:pPr>
                <a:defRPr/>
              </a:pPr>
              <a:t>132</a:t>
            </a:fld>
            <a:endParaRPr lang="en-US" dirty="0"/>
          </a:p>
        </p:txBody>
      </p:sp>
      <p:sp>
        <p:nvSpPr>
          <p:cNvPr id="10" name="Footer Placeholder 9"/>
          <p:cNvSpPr>
            <a:spLocks noGrp="1"/>
          </p:cNvSpPr>
          <p:nvPr>
            <p:ph type="ftr" sz="quarter" idx="10"/>
          </p:nvPr>
        </p:nvSpPr>
        <p:spPr/>
        <p:txBody>
          <a:bodyPr/>
          <a:lstStyle/>
          <a:p>
            <a:pPr>
              <a:defRPr/>
            </a:pPr>
            <a:r>
              <a:rPr lang="en-US" dirty="0" smtClean="0"/>
              <a:t>Module 4: Analytics Theory/Methods</a:t>
            </a:r>
            <a:endParaRPr lang="en-US" dirty="0"/>
          </a:p>
        </p:txBody>
      </p:sp>
    </p:spTree>
    <p:custDataLst>
      <p:tags r:id="rId1"/>
    </p:custData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8077200" cy="1219200"/>
          </a:xfrm>
        </p:spPr>
        <p:txBody>
          <a:bodyPr/>
          <a:lstStyle/>
          <a:p>
            <a:r>
              <a:rPr lang="en-US" dirty="0" smtClean="0"/>
              <a:t>Module 4: Advanced Analytics – Theory and Methods</a:t>
            </a:r>
            <a:endParaRPr lang="en-US" dirty="0"/>
          </a:p>
        </p:txBody>
      </p:sp>
      <p:sp>
        <p:nvSpPr>
          <p:cNvPr id="3" name="Subtitle 2"/>
          <p:cNvSpPr>
            <a:spLocks noGrp="1"/>
          </p:cNvSpPr>
          <p:nvPr>
            <p:ph type="subTitle" idx="1"/>
          </p:nvPr>
        </p:nvSpPr>
        <p:spPr>
          <a:xfrm>
            <a:off x="1371600" y="2590800"/>
            <a:ext cx="7391400" cy="2667000"/>
          </a:xfrm>
        </p:spPr>
        <p:txBody>
          <a:bodyPr/>
          <a:lstStyle/>
          <a:p>
            <a:pPr>
              <a:defRPr/>
            </a:pPr>
            <a:r>
              <a:rPr lang="en-US" dirty="0" smtClean="0"/>
              <a:t>During this lesson the following topics were covered:</a:t>
            </a:r>
          </a:p>
          <a:p>
            <a:pPr lvl="1" indent="-228600" algn="l">
              <a:buFont typeface="Arial" pitchFamily="34" charset="0"/>
              <a:buChar char="•"/>
            </a:pPr>
            <a:r>
              <a:rPr lang="en-US" sz="2000" dirty="0" smtClean="0">
                <a:solidFill>
                  <a:schemeClr val="tx1"/>
                </a:solidFill>
              </a:rPr>
              <a:t> Time Series Analysis and its applications in forecasting</a:t>
            </a:r>
          </a:p>
          <a:p>
            <a:pPr lvl="1" indent="-228600" algn="l">
              <a:buFont typeface="Arial" pitchFamily="34" charset="0"/>
              <a:buChar char="•"/>
            </a:pPr>
            <a:r>
              <a:rPr lang="en-US" sz="2000" dirty="0" smtClean="0">
                <a:solidFill>
                  <a:schemeClr val="tx1"/>
                </a:solidFill>
              </a:rPr>
              <a:t> ARIMA Model</a:t>
            </a:r>
          </a:p>
          <a:p>
            <a:pPr lvl="1" indent="-228600" algn="l">
              <a:buFont typeface="Arial" pitchFamily="34" charset="0"/>
              <a:buChar char="•"/>
            </a:pPr>
            <a:r>
              <a:rPr lang="en-US" sz="2000" dirty="0" smtClean="0">
                <a:solidFill>
                  <a:schemeClr val="tx1"/>
                </a:solidFill>
              </a:rPr>
              <a:t> Implementing the Box-Jenkins Methodology using R</a:t>
            </a:r>
          </a:p>
          <a:p>
            <a:pPr lvl="1" indent="-228600" algn="l">
              <a:buFont typeface="Arial" pitchFamily="34" charset="0"/>
              <a:buChar char="•"/>
            </a:pPr>
            <a:r>
              <a:rPr lang="en-US" sz="2000" dirty="0" smtClean="0">
                <a:solidFill>
                  <a:schemeClr val="tx1"/>
                </a:solidFill>
              </a:rPr>
              <a:t> Reasons to Choose (+) and Cautions (-) with Time Series Analysis</a:t>
            </a:r>
          </a:p>
          <a:p>
            <a:pPr lvl="1" algn="l">
              <a:buFont typeface="Arial" pitchFamily="34" charset="0"/>
              <a:buChar char="•"/>
            </a:pPr>
            <a:endParaRPr lang="en-US" sz="2400" dirty="0" smtClean="0"/>
          </a:p>
          <a:p>
            <a:endParaRPr lang="en-US" dirty="0"/>
          </a:p>
        </p:txBody>
      </p:sp>
      <p:sp>
        <p:nvSpPr>
          <p:cNvPr id="4" name="Content Placeholder 3"/>
          <p:cNvSpPr>
            <a:spLocks noGrp="1"/>
          </p:cNvSpPr>
          <p:nvPr>
            <p:ph sz="quarter" idx="13"/>
          </p:nvPr>
        </p:nvSpPr>
        <p:spPr>
          <a:xfrm>
            <a:off x="762000" y="1905000"/>
            <a:ext cx="7772400" cy="457200"/>
          </a:xfrm>
        </p:spPr>
        <p:txBody>
          <a:bodyPr/>
          <a:lstStyle/>
          <a:p>
            <a:r>
              <a:rPr lang="en-US" dirty="0" smtClean="0"/>
              <a:t>Lesson 7: Time Series Analysis - Summary</a:t>
            </a:r>
          </a:p>
          <a:p>
            <a:endParaRPr lang="en-US" dirty="0"/>
          </a:p>
        </p:txBody>
      </p:sp>
      <p:sp>
        <p:nvSpPr>
          <p:cNvPr id="5" name="Footer Placeholder 4"/>
          <p:cNvSpPr>
            <a:spLocks noGrp="1"/>
          </p:cNvSpPr>
          <p:nvPr>
            <p:ph type="ftr" sz="quarter" idx="14"/>
          </p:nvPr>
        </p:nvSpPr>
        <p:spPr/>
        <p:txBody>
          <a:bodyPr/>
          <a:lstStyle/>
          <a:p>
            <a:pPr>
              <a:defRPr/>
            </a:pPr>
            <a:r>
              <a:rPr lang="en-US" dirty="0" smtClean="0"/>
              <a:t>Module 4: Analytics Theory/Methods</a:t>
            </a:r>
            <a:endParaRPr lang="en-US" dirty="0"/>
          </a:p>
        </p:txBody>
      </p:sp>
      <p:sp>
        <p:nvSpPr>
          <p:cNvPr id="6" name="Slide Number Placeholder 5"/>
          <p:cNvSpPr>
            <a:spLocks noGrp="1"/>
          </p:cNvSpPr>
          <p:nvPr>
            <p:ph type="sldNum" sz="quarter" idx="15"/>
          </p:nvPr>
        </p:nvSpPr>
        <p:spPr/>
        <p:txBody>
          <a:bodyPr/>
          <a:lstStyle/>
          <a:p>
            <a:pPr>
              <a:defRPr/>
            </a:pPr>
            <a:fld id="{E9C12BD9-86B3-4048-86CE-AC10D4E84307}" type="slidenum">
              <a:rPr lang="en-US" smtClean="0"/>
              <a:pPr>
                <a:defRPr/>
              </a:pPr>
              <a:t>133</a:t>
            </a:fld>
            <a:endParaRPr lang="en-US" dirty="0"/>
          </a:p>
        </p:txBody>
      </p:sp>
      <p:grpSp>
        <p:nvGrpSpPr>
          <p:cNvPr id="7" name="Group 6"/>
          <p:cNvGrpSpPr/>
          <p:nvPr/>
        </p:nvGrpSpPr>
        <p:grpSpPr>
          <a:xfrm>
            <a:off x="533400" y="76200"/>
            <a:ext cx="4757975" cy="914400"/>
            <a:chOff x="533400" y="76200"/>
            <a:chExt cx="4757975" cy="914400"/>
          </a:xfrm>
        </p:grpSpPr>
        <p:pic>
          <p:nvPicPr>
            <p:cNvPr id="8"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9"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0"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1"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2"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3"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304800" y="152400"/>
            <a:ext cx="8458200" cy="762000"/>
          </a:xfrm>
        </p:spPr>
        <p:txBody>
          <a:bodyPr/>
          <a:lstStyle/>
          <a:p>
            <a:r>
              <a:rPr lang="en-US" dirty="0" smtClean="0">
                <a:solidFill>
                  <a:schemeClr val="accent1"/>
                </a:solidFill>
              </a:rPr>
              <a:t>Lab Exercise 10: Time Series Analysis</a:t>
            </a:r>
          </a:p>
        </p:txBody>
      </p:sp>
      <p:pic>
        <p:nvPicPr>
          <p:cNvPr id="15" name="Picture 14" descr="recordedLab.png"/>
          <p:cNvPicPr>
            <a:picLocks noChangeAspect="1"/>
          </p:cNvPicPr>
          <p:nvPr/>
        </p:nvPicPr>
        <p:blipFill>
          <a:blip r:embed="rId3" cstate="print"/>
          <a:stretch>
            <a:fillRect/>
          </a:stretch>
        </p:blipFill>
        <p:spPr>
          <a:xfrm>
            <a:off x="0" y="838200"/>
            <a:ext cx="2361905" cy="2184127"/>
          </a:xfrm>
          <a:prstGeom prst="rect">
            <a:avLst/>
          </a:prstGeom>
        </p:spPr>
      </p:pic>
      <p:sp>
        <p:nvSpPr>
          <p:cNvPr id="7" name="Slide Number Placeholder 6"/>
          <p:cNvSpPr>
            <a:spLocks noGrp="1"/>
          </p:cNvSpPr>
          <p:nvPr>
            <p:ph type="sldNum" sz="quarter" idx="15"/>
          </p:nvPr>
        </p:nvSpPr>
        <p:spPr/>
        <p:txBody>
          <a:bodyPr/>
          <a:lstStyle/>
          <a:p>
            <a:pPr>
              <a:defRPr/>
            </a:pPr>
            <a:fld id="{D5E37188-7CEB-4CA8-A656-F21412B4458C}" type="slidenum">
              <a:rPr lang="en-US" smtClean="0"/>
              <a:pPr>
                <a:defRPr/>
              </a:pPr>
              <a:t>134</a:t>
            </a:fld>
            <a:endParaRPr lang="en-US" dirty="0"/>
          </a:p>
        </p:txBody>
      </p:sp>
      <p:sp>
        <p:nvSpPr>
          <p:cNvPr id="8" name="Footer Placeholder 7"/>
          <p:cNvSpPr>
            <a:spLocks noGrp="1"/>
          </p:cNvSpPr>
          <p:nvPr>
            <p:ph type="ftr" sz="quarter" idx="14"/>
          </p:nvPr>
        </p:nvSpPr>
        <p:spPr/>
        <p:txBody>
          <a:bodyPr/>
          <a:lstStyle/>
          <a:p>
            <a:pPr>
              <a:defRPr/>
            </a:pPr>
            <a:r>
              <a:rPr lang="en-US" dirty="0" smtClean="0"/>
              <a:t>Module 4: Analytics Theory/Methods</a:t>
            </a:r>
            <a:endParaRPr lang="en-US" dirty="0"/>
          </a:p>
        </p:txBody>
      </p:sp>
      <p:sp>
        <p:nvSpPr>
          <p:cNvPr id="9" name="Rectangle 8"/>
          <p:cNvSpPr/>
          <p:nvPr/>
        </p:nvSpPr>
        <p:spPr>
          <a:xfrm>
            <a:off x="2895600" y="968276"/>
            <a:ext cx="6019800" cy="3662541"/>
          </a:xfrm>
          <a:prstGeom prst="rect">
            <a:avLst/>
          </a:prstGeom>
        </p:spPr>
        <p:txBody>
          <a:bodyPr wrap="square">
            <a:spAutoFit/>
          </a:bodyPr>
          <a:lstStyle/>
          <a:p>
            <a:pPr>
              <a:defRPr/>
            </a:pPr>
            <a:r>
              <a:rPr lang="en-US" sz="2000" dirty="0" smtClean="0">
                <a:solidFill>
                  <a:schemeClr val="tx1">
                    <a:lumMod val="85000"/>
                    <a:lumOff val="15000"/>
                  </a:schemeClr>
                </a:solidFill>
                <a:latin typeface="Calibri" pitchFamily="34" charset="0"/>
              </a:rPr>
              <a:t>This  Lab is designed to investigate and practice Time Series Analysis with ARIMA models (Box-Jenkins-methodology).</a:t>
            </a:r>
          </a:p>
          <a:p>
            <a:pPr>
              <a:defRPr/>
            </a:pPr>
            <a:endParaRPr lang="en-US" sz="2000" dirty="0" smtClean="0">
              <a:solidFill>
                <a:schemeClr val="tx1">
                  <a:lumMod val="85000"/>
                  <a:lumOff val="15000"/>
                </a:schemeClr>
              </a:solidFill>
              <a:latin typeface="Calibri" pitchFamily="34" charset="0"/>
            </a:endParaRPr>
          </a:p>
          <a:p>
            <a:pPr>
              <a:defRPr/>
            </a:pPr>
            <a:r>
              <a:rPr lang="en-US" sz="2000" dirty="0" smtClean="0">
                <a:solidFill>
                  <a:schemeClr val="tx1">
                    <a:lumMod val="85000"/>
                    <a:lumOff val="15000"/>
                  </a:schemeClr>
                </a:solidFill>
                <a:latin typeface="Calibri" pitchFamily="34" charset="0"/>
              </a:rPr>
              <a:t>After completing the tasks in this lab you should be able to:</a:t>
            </a:r>
          </a:p>
          <a:p>
            <a:pPr marL="631825" lvl="1" indent="-174625">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Use R functions for ARIMA models</a:t>
            </a:r>
          </a:p>
          <a:p>
            <a:pPr marL="631825" lvl="1" indent="-174625">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Apply the requirements for generating appropriate training data</a:t>
            </a:r>
          </a:p>
          <a:p>
            <a:pPr marL="631825" lvl="1" indent="-174625">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Validate the effectiveness of the ARIMA models</a:t>
            </a:r>
            <a:endParaRPr lang="en-US" sz="2000" dirty="0" smtClean="0">
              <a:latin typeface="Calibri" pitchFamily="34" charset="0"/>
            </a:endParaRPr>
          </a:p>
          <a:p>
            <a:pPr>
              <a:defRPr/>
            </a:pPr>
            <a:r>
              <a:rPr lang="en-US" sz="2000" dirty="0" smtClean="0">
                <a:latin typeface="Calibri" pitchFamily="34" charset="0"/>
              </a:rPr>
              <a:t>  </a:t>
            </a:r>
            <a:endParaRPr lang="en-US" sz="2000" dirty="0">
              <a:solidFill>
                <a:schemeClr val="tx1">
                  <a:lumMod val="75000"/>
                  <a:lumOff val="25000"/>
                </a:schemeClr>
              </a:solidFill>
              <a:latin typeface="Calibri" pitchFamily="34"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Lab Exercise 10: Time Series Analysis - Workflow</a:t>
            </a:r>
            <a:endParaRPr lang="en-US" dirty="0"/>
          </a:p>
        </p:txBody>
      </p:sp>
      <p:sp>
        <p:nvSpPr>
          <p:cNvPr id="3" name="Footer Placeholder 2"/>
          <p:cNvSpPr>
            <a:spLocks noGrp="1"/>
          </p:cNvSpPr>
          <p:nvPr>
            <p:ph type="ftr" sz="quarter" idx="10"/>
          </p:nvPr>
        </p:nvSpPr>
        <p:spPr/>
        <p:txBody>
          <a:bodyPr/>
          <a:lstStyle/>
          <a:p>
            <a:pPr>
              <a:defRPr/>
            </a:pPr>
            <a:r>
              <a:rPr lang="en-US" smtClean="0"/>
              <a:t>Module 4: Analytics Theory/Methods</a:t>
            </a:r>
            <a:endParaRPr lang="en-US" dirty="0"/>
          </a:p>
        </p:txBody>
      </p:sp>
      <p:sp>
        <p:nvSpPr>
          <p:cNvPr id="4" name="Slide Number Placeholder 3"/>
          <p:cNvSpPr>
            <a:spLocks noGrp="1"/>
          </p:cNvSpPr>
          <p:nvPr>
            <p:ph type="sldNum" sz="quarter" idx="11"/>
          </p:nvPr>
        </p:nvSpPr>
        <p:spPr/>
        <p:txBody>
          <a:bodyPr/>
          <a:lstStyle/>
          <a:p>
            <a:pPr>
              <a:defRPr/>
            </a:pPr>
            <a:fld id="{6ADD0FD0-5DC7-4614-9D2E-5687F653AACB}" type="slidenum">
              <a:rPr lang="en-US" smtClean="0"/>
              <a:pPr>
                <a:defRPr/>
              </a:pPr>
              <a:t>135</a:t>
            </a:fld>
            <a:endParaRPr lang="en-US" dirty="0"/>
          </a:p>
        </p:txBody>
      </p:sp>
      <p:graphicFrame>
        <p:nvGraphicFramePr>
          <p:cNvPr id="5" name="Diagram 4"/>
          <p:cNvGraphicFramePr/>
          <p:nvPr/>
        </p:nvGraphicFramePr>
        <p:xfrm>
          <a:off x="1295400" y="685800"/>
          <a:ext cx="6781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620000" cy="1219200"/>
          </a:xfrm>
        </p:spPr>
        <p:txBody>
          <a:bodyPr/>
          <a:lstStyle/>
          <a:p>
            <a:r>
              <a:rPr lang="en-US" dirty="0" smtClean="0"/>
              <a:t>Module 4: Advanced Analytics – Theory and Methods</a:t>
            </a:r>
            <a:endParaRPr lang="en-US" dirty="0"/>
          </a:p>
        </p:txBody>
      </p:sp>
      <p:sp>
        <p:nvSpPr>
          <p:cNvPr id="3" name="Subtitle 2"/>
          <p:cNvSpPr>
            <a:spLocks noGrp="1"/>
          </p:cNvSpPr>
          <p:nvPr>
            <p:ph type="subTitle" idx="1"/>
          </p:nvPr>
        </p:nvSpPr>
        <p:spPr>
          <a:xfrm>
            <a:off x="1371600" y="2667000"/>
            <a:ext cx="7086600" cy="2667000"/>
          </a:xfrm>
        </p:spPr>
        <p:txBody>
          <a:bodyPr/>
          <a:lstStyle/>
          <a:p>
            <a:pPr>
              <a:defRPr/>
            </a:pPr>
            <a:r>
              <a:rPr lang="en-US" dirty="0" smtClean="0"/>
              <a:t>During this lesson the following topics are covered:</a:t>
            </a:r>
          </a:p>
          <a:p>
            <a:pPr lvl="1" algn="l">
              <a:buFont typeface="Arial" pitchFamily="34" charset="0"/>
              <a:buChar char="•"/>
              <a:defRPr/>
            </a:pPr>
            <a:r>
              <a:rPr lang="en-US" sz="2000" dirty="0" smtClean="0">
                <a:solidFill>
                  <a:schemeClr val="bg2">
                    <a:lumMod val="75000"/>
                  </a:schemeClr>
                </a:solidFill>
              </a:rPr>
              <a:t> Challenges with text analysis</a:t>
            </a:r>
          </a:p>
          <a:p>
            <a:pPr lvl="1" algn="l">
              <a:buFont typeface="Arial" pitchFamily="34" charset="0"/>
              <a:buChar char="•"/>
              <a:defRPr/>
            </a:pPr>
            <a:r>
              <a:rPr lang="en-US" sz="2000" dirty="0" smtClean="0">
                <a:solidFill>
                  <a:schemeClr val="bg2">
                    <a:lumMod val="75000"/>
                  </a:schemeClr>
                </a:solidFill>
              </a:rPr>
              <a:t> Key tasks in text analysis</a:t>
            </a:r>
          </a:p>
          <a:p>
            <a:pPr lvl="1" algn="l">
              <a:buFont typeface="Arial" pitchFamily="34" charset="0"/>
              <a:buChar char="•"/>
              <a:defRPr/>
            </a:pPr>
            <a:r>
              <a:rPr lang="en-US" sz="2000" dirty="0" smtClean="0">
                <a:solidFill>
                  <a:schemeClr val="bg2">
                    <a:lumMod val="75000"/>
                  </a:schemeClr>
                </a:solidFill>
              </a:rPr>
              <a:t> Definition of terms used in text analysis</a:t>
            </a:r>
          </a:p>
          <a:p>
            <a:pPr lvl="2" algn="l">
              <a:buFont typeface="Arial" pitchFamily="34" charset="0"/>
              <a:buChar char="•"/>
              <a:defRPr/>
            </a:pPr>
            <a:r>
              <a:rPr lang="en-US" dirty="0" smtClean="0">
                <a:solidFill>
                  <a:schemeClr val="bg2">
                    <a:lumMod val="75000"/>
                  </a:schemeClr>
                </a:solidFill>
              </a:rPr>
              <a:t> Term frequency, inverse document frequency</a:t>
            </a:r>
          </a:p>
          <a:p>
            <a:pPr lvl="1" algn="l">
              <a:buFont typeface="Arial" pitchFamily="34" charset="0"/>
              <a:buChar char="•"/>
              <a:defRPr/>
            </a:pPr>
            <a:r>
              <a:rPr lang="en-US" sz="2000" dirty="0" smtClean="0">
                <a:solidFill>
                  <a:schemeClr val="bg2">
                    <a:lumMod val="75000"/>
                  </a:schemeClr>
                </a:solidFill>
              </a:rPr>
              <a:t> Representation and features of documents and corpus</a:t>
            </a:r>
          </a:p>
          <a:p>
            <a:pPr lvl="1" algn="l">
              <a:buFont typeface="Arial" pitchFamily="34" charset="0"/>
              <a:buChar char="•"/>
              <a:defRPr/>
            </a:pPr>
            <a:r>
              <a:rPr lang="en-US" sz="2000" dirty="0" smtClean="0">
                <a:solidFill>
                  <a:schemeClr val="bg2">
                    <a:lumMod val="75000"/>
                  </a:schemeClr>
                </a:solidFill>
              </a:rPr>
              <a:t> Use of regular expressions in parsing text</a:t>
            </a:r>
          </a:p>
          <a:p>
            <a:pPr lvl="1" algn="l">
              <a:buFont typeface="Arial" pitchFamily="34" charset="0"/>
              <a:buChar char="•"/>
              <a:defRPr/>
            </a:pPr>
            <a:r>
              <a:rPr lang="en-US" sz="2000" dirty="0" smtClean="0">
                <a:solidFill>
                  <a:schemeClr val="bg2">
                    <a:lumMod val="75000"/>
                  </a:schemeClr>
                </a:solidFill>
              </a:rPr>
              <a:t> Metrics used to measure the quality of search results</a:t>
            </a:r>
          </a:p>
          <a:p>
            <a:pPr lvl="2" algn="l">
              <a:buFont typeface="Arial" pitchFamily="34" charset="0"/>
              <a:buChar char="•"/>
              <a:defRPr/>
            </a:pPr>
            <a:r>
              <a:rPr lang="en-US" dirty="0" smtClean="0">
                <a:solidFill>
                  <a:schemeClr val="bg2">
                    <a:lumMod val="75000"/>
                  </a:schemeClr>
                </a:solidFill>
              </a:rPr>
              <a:t> Relevance with tf-idf, precision and recall</a:t>
            </a:r>
          </a:p>
          <a:p>
            <a:endParaRPr lang="en-US" dirty="0"/>
          </a:p>
        </p:txBody>
      </p:sp>
      <p:sp>
        <p:nvSpPr>
          <p:cNvPr id="4" name="Content Placeholder 3"/>
          <p:cNvSpPr>
            <a:spLocks noGrp="1"/>
          </p:cNvSpPr>
          <p:nvPr>
            <p:ph sz="quarter" idx="13"/>
          </p:nvPr>
        </p:nvSpPr>
        <p:spPr>
          <a:xfrm>
            <a:off x="685800" y="1981200"/>
            <a:ext cx="7772400" cy="457200"/>
          </a:xfrm>
        </p:spPr>
        <p:txBody>
          <a:bodyPr/>
          <a:lstStyle/>
          <a:p>
            <a:r>
              <a:rPr lang="en-US" dirty="0" smtClean="0"/>
              <a:t>Lesson 8: Text Analysis</a:t>
            </a:r>
          </a:p>
          <a:p>
            <a:endParaRPr lang="en-US" dirty="0"/>
          </a:p>
        </p:txBody>
      </p:sp>
      <p:sp>
        <p:nvSpPr>
          <p:cNvPr id="5" name="Footer Placeholder 4"/>
          <p:cNvSpPr>
            <a:spLocks noGrp="1"/>
          </p:cNvSpPr>
          <p:nvPr>
            <p:ph type="ftr" sz="quarter" idx="14"/>
          </p:nvPr>
        </p:nvSpPr>
        <p:spPr/>
        <p:txBody>
          <a:bodyPr/>
          <a:lstStyle/>
          <a:p>
            <a:pPr>
              <a:defRPr/>
            </a:pPr>
            <a:r>
              <a:rPr lang="en-US" dirty="0" smtClean="0"/>
              <a:t>Module 4: Analytics Theory/Methods</a:t>
            </a:r>
            <a:endParaRPr lang="en-US" dirty="0"/>
          </a:p>
        </p:txBody>
      </p:sp>
      <p:sp>
        <p:nvSpPr>
          <p:cNvPr id="6" name="Slide Number Placeholder 5"/>
          <p:cNvSpPr>
            <a:spLocks noGrp="1"/>
          </p:cNvSpPr>
          <p:nvPr>
            <p:ph type="sldNum" sz="quarter" idx="15"/>
          </p:nvPr>
        </p:nvSpPr>
        <p:spPr/>
        <p:txBody>
          <a:bodyPr/>
          <a:lstStyle/>
          <a:p>
            <a:pPr>
              <a:defRPr/>
            </a:pPr>
            <a:fld id="{E9C12BD9-86B3-4048-86CE-AC10D4E84307}" type="slidenum">
              <a:rPr lang="en-US" smtClean="0"/>
              <a:pPr>
                <a:defRPr/>
              </a:pPr>
              <a:t>136</a:t>
            </a:fld>
            <a:endParaRPr lang="en-US" dirty="0"/>
          </a:p>
        </p:txBody>
      </p:sp>
      <p:grpSp>
        <p:nvGrpSpPr>
          <p:cNvPr id="7" name="Group 6"/>
          <p:cNvGrpSpPr/>
          <p:nvPr/>
        </p:nvGrpSpPr>
        <p:grpSpPr>
          <a:xfrm>
            <a:off x="533400" y="76200"/>
            <a:ext cx="4757975" cy="914400"/>
            <a:chOff x="533400" y="76200"/>
            <a:chExt cx="4757975" cy="914400"/>
          </a:xfrm>
        </p:grpSpPr>
        <p:pic>
          <p:nvPicPr>
            <p:cNvPr id="8"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9"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0"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1"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2"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3"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Text Analysis</a:t>
            </a:r>
          </a:p>
        </p:txBody>
      </p:sp>
      <p:sp>
        <p:nvSpPr>
          <p:cNvPr id="6" name="Content Placeholder 5"/>
          <p:cNvSpPr>
            <a:spLocks noGrp="1"/>
          </p:cNvSpPr>
          <p:nvPr>
            <p:ph idx="1"/>
          </p:nvPr>
        </p:nvSpPr>
        <p:spPr/>
        <p:txBody>
          <a:bodyPr>
            <a:normAutofit/>
          </a:bodyPr>
          <a:lstStyle/>
          <a:p>
            <a:pPr>
              <a:buNone/>
            </a:pPr>
            <a:r>
              <a:rPr lang="en-US" dirty="0"/>
              <a:t>Encompasses the processing and representation of text for analysis and learning </a:t>
            </a:r>
            <a:r>
              <a:rPr lang="en-US" dirty="0" smtClean="0"/>
              <a:t>tasks</a:t>
            </a:r>
            <a:endParaRPr lang="en-US" dirty="0"/>
          </a:p>
          <a:p>
            <a:pPr>
              <a:buNone/>
            </a:pPr>
            <a:endParaRPr lang="en-US" dirty="0"/>
          </a:p>
          <a:p>
            <a:r>
              <a:rPr lang="en-US" b="1" dirty="0">
                <a:solidFill>
                  <a:schemeClr val="tx2"/>
                </a:solidFill>
              </a:rPr>
              <a:t>High-dimensionality </a:t>
            </a:r>
          </a:p>
          <a:p>
            <a:pPr lvl="1"/>
            <a:r>
              <a:rPr lang="en-US" dirty="0"/>
              <a:t>Every distinct term is a dimension</a:t>
            </a:r>
          </a:p>
          <a:p>
            <a:pPr lvl="1"/>
            <a:r>
              <a:rPr lang="en-US" i="1" dirty="0"/>
              <a:t>Green Eggs and Ham</a:t>
            </a:r>
            <a:r>
              <a:rPr lang="en-US" dirty="0"/>
              <a:t>: A 50-D problem</a:t>
            </a:r>
            <a:r>
              <a:rPr lang="en-US" dirty="0" smtClean="0"/>
              <a:t>!</a:t>
            </a:r>
          </a:p>
          <a:p>
            <a:r>
              <a:rPr lang="en-US" b="1" dirty="0" smtClean="0">
                <a:solidFill>
                  <a:schemeClr val="tx2"/>
                </a:solidFill>
              </a:rPr>
              <a:t>Data is Un-structured</a:t>
            </a:r>
            <a:endParaRPr lang="en-US" b="1" dirty="0">
              <a:solidFill>
                <a:schemeClr val="tx2"/>
              </a:solidFill>
            </a:endParaRPr>
          </a:p>
        </p:txBody>
      </p:sp>
      <p:pic>
        <p:nvPicPr>
          <p:cNvPr id="49154" name="Picture 2" descr="File:Greenegg.gif">
            <a:hlinkClick r:id="rId3"/>
          </p:cNvPr>
          <p:cNvPicPr>
            <a:picLocks noChangeAspect="1" noChangeArrowheads="1"/>
          </p:cNvPicPr>
          <p:nvPr/>
        </p:nvPicPr>
        <p:blipFill>
          <a:blip r:embed="rId4" cstate="print"/>
          <a:srcRect/>
          <a:stretch>
            <a:fillRect/>
          </a:stretch>
        </p:blipFill>
        <p:spPr bwMode="auto">
          <a:xfrm>
            <a:off x="5943600" y="1651000"/>
            <a:ext cx="2743200" cy="3810000"/>
          </a:xfrm>
          <a:prstGeom prst="rect">
            <a:avLst/>
          </a:prstGeom>
          <a:noFill/>
        </p:spPr>
      </p:pic>
      <p:sp>
        <p:nvSpPr>
          <p:cNvPr id="9" name="Slide Number Placeholder 8"/>
          <p:cNvSpPr>
            <a:spLocks noGrp="1"/>
          </p:cNvSpPr>
          <p:nvPr>
            <p:ph type="sldNum" sz="quarter" idx="11"/>
          </p:nvPr>
        </p:nvSpPr>
        <p:spPr/>
        <p:txBody>
          <a:bodyPr/>
          <a:lstStyle/>
          <a:p>
            <a:pPr>
              <a:defRPr/>
            </a:pPr>
            <a:fld id="{5BA1DFFF-3F85-458B-986A-7762775E0CEF}" type="slidenum">
              <a:rPr lang="en-US" smtClean="0"/>
              <a:pPr>
                <a:defRPr/>
              </a:pPr>
              <a:t>137</a:t>
            </a:fld>
            <a:endParaRPr lang="en-US" dirty="0"/>
          </a:p>
        </p:txBody>
      </p:sp>
      <p:sp>
        <p:nvSpPr>
          <p:cNvPr id="10" name="Footer Placeholder 9"/>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a:t>
            </a:r>
            <a:r>
              <a:rPr lang="en-US" dirty="0" smtClean="0"/>
              <a:t>Analysis – Problem-solving Tasks</a:t>
            </a:r>
            <a:endParaRPr lang="en-US" dirty="0"/>
          </a:p>
        </p:txBody>
      </p:sp>
      <p:sp>
        <p:nvSpPr>
          <p:cNvPr id="3" name="Content Placeholder 2"/>
          <p:cNvSpPr>
            <a:spLocks noGrp="1"/>
          </p:cNvSpPr>
          <p:nvPr>
            <p:ph idx="1"/>
          </p:nvPr>
        </p:nvSpPr>
        <p:spPr/>
        <p:txBody>
          <a:bodyPr>
            <a:normAutofit lnSpcReduction="10000"/>
          </a:bodyPr>
          <a:lstStyle/>
          <a:p>
            <a:r>
              <a:rPr lang="en-US" dirty="0" smtClean="0"/>
              <a:t>Parsing</a:t>
            </a:r>
            <a:endParaRPr lang="en-US" dirty="0"/>
          </a:p>
          <a:p>
            <a:pPr lvl="1"/>
            <a:r>
              <a:rPr lang="en-US" dirty="0"/>
              <a:t>Impose a structure on the unstructured/semi-structured text for downstream analysis</a:t>
            </a:r>
          </a:p>
          <a:p>
            <a:r>
              <a:rPr lang="en-US" dirty="0"/>
              <a:t>Search/Retrieval </a:t>
            </a:r>
          </a:p>
          <a:p>
            <a:pPr lvl="1"/>
            <a:r>
              <a:rPr lang="en-US" dirty="0"/>
              <a:t>W</a:t>
            </a:r>
            <a:r>
              <a:rPr lang="en-US" dirty="0" smtClean="0"/>
              <a:t>hich </a:t>
            </a:r>
            <a:r>
              <a:rPr lang="en-US" dirty="0"/>
              <a:t>documents have this word or phrase?</a:t>
            </a:r>
          </a:p>
          <a:p>
            <a:pPr lvl="1"/>
            <a:r>
              <a:rPr lang="en-US" dirty="0"/>
              <a:t>W</a:t>
            </a:r>
            <a:r>
              <a:rPr lang="en-US" dirty="0" smtClean="0"/>
              <a:t>hich </a:t>
            </a:r>
            <a:r>
              <a:rPr lang="en-US" dirty="0"/>
              <a:t>documents are about this topic or this entity?</a:t>
            </a:r>
          </a:p>
          <a:p>
            <a:r>
              <a:rPr lang="en-US" dirty="0"/>
              <a:t>Text-mining</a:t>
            </a:r>
          </a:p>
          <a:p>
            <a:pPr lvl="1"/>
            <a:r>
              <a:rPr lang="en-US" dirty="0"/>
              <a:t>"Understand" the content</a:t>
            </a:r>
          </a:p>
          <a:p>
            <a:pPr lvl="1"/>
            <a:r>
              <a:rPr lang="en-US" dirty="0"/>
              <a:t>Clustering, </a:t>
            </a:r>
            <a:r>
              <a:rPr lang="en-US" dirty="0" smtClean="0"/>
              <a:t>classification</a:t>
            </a:r>
          </a:p>
          <a:p>
            <a:r>
              <a:rPr lang="en-US" dirty="0" smtClean="0"/>
              <a:t>Tasks are not an ordered list</a:t>
            </a:r>
          </a:p>
          <a:p>
            <a:pPr lvl="1"/>
            <a:r>
              <a:rPr lang="en-US" dirty="0" smtClean="0"/>
              <a:t>Does not represent process</a:t>
            </a:r>
          </a:p>
          <a:p>
            <a:pPr lvl="1"/>
            <a:r>
              <a:rPr lang="en-US" dirty="0" smtClean="0"/>
              <a:t>Set of tasks used appropriately depending on the problem addressed</a:t>
            </a:r>
            <a:endParaRPr lang="en-US" dirty="0"/>
          </a:p>
          <a:p>
            <a:endParaRPr lang="en-US" dirty="0"/>
          </a:p>
        </p:txBody>
      </p:sp>
      <p:graphicFrame>
        <p:nvGraphicFramePr>
          <p:cNvPr id="4" name="Diagram 3"/>
          <p:cNvGraphicFramePr/>
          <p:nvPr/>
        </p:nvGraphicFramePr>
        <p:xfrm>
          <a:off x="6096000" y="2971800"/>
          <a:ext cx="30480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138</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Brand Management	</a:t>
            </a:r>
            <a:endParaRPr lang="en-US" dirty="0"/>
          </a:p>
        </p:txBody>
      </p:sp>
      <p:sp>
        <p:nvSpPr>
          <p:cNvPr id="3" name="Content Placeholder 2"/>
          <p:cNvSpPr>
            <a:spLocks noGrp="1"/>
          </p:cNvSpPr>
          <p:nvPr>
            <p:ph idx="1"/>
          </p:nvPr>
        </p:nvSpPr>
        <p:spPr>
          <a:xfrm>
            <a:off x="304800" y="1066800"/>
            <a:ext cx="8458200" cy="5181600"/>
          </a:xfrm>
        </p:spPr>
        <p:txBody>
          <a:bodyPr/>
          <a:lstStyle/>
          <a:p>
            <a:r>
              <a:rPr lang="en-US" dirty="0" smtClean="0"/>
              <a:t>Acme currently makes two products</a:t>
            </a:r>
          </a:p>
          <a:p>
            <a:pPr lvl="1"/>
            <a:r>
              <a:rPr lang="en-US" dirty="0" smtClean="0"/>
              <a:t>bPhone</a:t>
            </a:r>
            <a:endParaRPr lang="en-US" dirty="0"/>
          </a:p>
          <a:p>
            <a:pPr lvl="1"/>
            <a:r>
              <a:rPr lang="en-US" dirty="0" smtClean="0"/>
              <a:t>bEbook</a:t>
            </a:r>
            <a:endParaRPr lang="en-US" dirty="0"/>
          </a:p>
          <a:p>
            <a:r>
              <a:rPr lang="en-US" dirty="0" smtClean="0"/>
              <a:t>They have lots of competition. </a:t>
            </a:r>
            <a:r>
              <a:rPr lang="en-US" dirty="0"/>
              <a:t>They want to maintain their reputation for excellent products and </a:t>
            </a:r>
            <a:r>
              <a:rPr lang="en-US" dirty="0" smtClean="0"/>
              <a:t>keep </a:t>
            </a:r>
            <a:r>
              <a:rPr lang="en-US" dirty="0"/>
              <a:t>their sales high</a:t>
            </a:r>
            <a:r>
              <a:rPr lang="en-US" dirty="0" smtClean="0"/>
              <a:t>.</a:t>
            </a:r>
          </a:p>
          <a:p>
            <a:r>
              <a:rPr lang="en-US" dirty="0" smtClean="0"/>
              <a:t>What is the buzz on Acme? </a:t>
            </a:r>
          </a:p>
          <a:p>
            <a:pPr lvl="1"/>
            <a:r>
              <a:rPr lang="en-US" dirty="0" smtClean="0"/>
              <a:t>Search for mentions of Acme products</a:t>
            </a:r>
          </a:p>
          <a:p>
            <a:pPr lvl="2"/>
            <a:r>
              <a:rPr lang="en-US" dirty="0" smtClean="0"/>
              <a:t>Twitter, Facebook, Review Sites, etc.</a:t>
            </a:r>
          </a:p>
          <a:p>
            <a:pPr lvl="1"/>
            <a:r>
              <a:rPr lang="en-US" dirty="0" smtClean="0"/>
              <a:t>What do people say?</a:t>
            </a:r>
          </a:p>
          <a:p>
            <a:pPr lvl="2"/>
            <a:r>
              <a:rPr lang="en-US" dirty="0" smtClean="0"/>
              <a:t>Positive or negative?</a:t>
            </a:r>
          </a:p>
          <a:p>
            <a:pPr lvl="2"/>
            <a:r>
              <a:rPr lang="en-US" dirty="0" smtClean="0"/>
              <a:t>What do people think is good or bad about the products?</a:t>
            </a:r>
          </a:p>
          <a:p>
            <a:endParaRPr lang="en-US" dirty="0"/>
          </a:p>
        </p:txBody>
      </p:sp>
      <p:pic>
        <p:nvPicPr>
          <p:cNvPr id="22" name="Picture 21" descr="gear.png"/>
          <p:cNvPicPr>
            <a:picLocks noChangeAspect="1"/>
          </p:cNvPicPr>
          <p:nvPr/>
        </p:nvPicPr>
        <p:blipFill>
          <a:blip r:embed="rId3" cstate="print"/>
          <a:stretch>
            <a:fillRect/>
          </a:stretch>
        </p:blipFill>
        <p:spPr>
          <a:xfrm>
            <a:off x="7080630" y="152400"/>
            <a:ext cx="2063370" cy="1397502"/>
          </a:xfrm>
          <a:prstGeom prst="rect">
            <a:avLst/>
          </a:prstGeom>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139</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0"/>
            <a:ext cx="4876800" cy="596900"/>
          </a:xfrm>
        </p:spPr>
        <p:txBody>
          <a:bodyPr/>
          <a:lstStyle/>
          <a:p>
            <a:r>
              <a:rPr lang="en-US" sz="2800" b="0" dirty="0"/>
              <a:t>The </a:t>
            </a:r>
            <a:r>
              <a:rPr lang="en-US" sz="2800" b="0" dirty="0" smtClean="0"/>
              <a:t>Algorithm  </a:t>
            </a:r>
            <a:r>
              <a:rPr lang="en-US" sz="2400" b="0" dirty="0" smtClean="0"/>
              <a:t>(Continued)</a:t>
            </a:r>
            <a:endParaRPr lang="en-US" sz="2400" b="0" dirty="0"/>
          </a:p>
        </p:txBody>
      </p:sp>
      <p:sp>
        <p:nvSpPr>
          <p:cNvPr id="4" name="Text Placeholder 3"/>
          <p:cNvSpPr>
            <a:spLocks noGrp="1"/>
          </p:cNvSpPr>
          <p:nvPr>
            <p:ph type="body" sz="half" idx="2"/>
          </p:nvPr>
        </p:nvSpPr>
        <p:spPr>
          <a:xfrm>
            <a:off x="381000" y="914400"/>
            <a:ext cx="4648200" cy="4691063"/>
          </a:xfrm>
        </p:spPr>
        <p:txBody>
          <a:bodyPr/>
          <a:lstStyle/>
          <a:p>
            <a:pPr marL="282575" indent="-282575"/>
            <a:r>
              <a:rPr lang="en-US" sz="2400" dirty="0" smtClean="0"/>
              <a:t>3. Recalculate the resulting centroids</a:t>
            </a:r>
          </a:p>
          <a:p>
            <a:pPr lvl="1"/>
            <a:r>
              <a:rPr lang="en-US" sz="2400" dirty="0" smtClean="0"/>
              <a:t>Centroid: the mean value of all the records in the cluster</a:t>
            </a:r>
          </a:p>
          <a:p>
            <a:pPr marL="282575" indent="-282575"/>
            <a:r>
              <a:rPr lang="en-US" sz="2400" dirty="0" smtClean="0"/>
              <a:t>4. Repeat steps 2 &amp; 3 until record assignments no longer change</a:t>
            </a:r>
          </a:p>
          <a:p>
            <a:r>
              <a:rPr lang="en-US" sz="2400" b="1" dirty="0" smtClean="0">
                <a:solidFill>
                  <a:schemeClr val="tx2"/>
                </a:solidFill>
              </a:rPr>
              <a:t>Model Output: </a:t>
            </a:r>
          </a:p>
          <a:p>
            <a:pPr marL="282575" indent="-282575">
              <a:buFont typeface="Arial"/>
              <a:buChar char="•"/>
            </a:pPr>
            <a:r>
              <a:rPr lang="en-US" sz="2400" dirty="0" smtClean="0"/>
              <a:t> The final cluster centers</a:t>
            </a:r>
          </a:p>
          <a:p>
            <a:pPr marL="282575" indent="-282575">
              <a:buFont typeface="Arial"/>
              <a:buChar char="•"/>
            </a:pPr>
            <a:r>
              <a:rPr lang="en-US" sz="2400" dirty="0" smtClean="0"/>
              <a:t> The final cluster assignments of the training data</a:t>
            </a:r>
          </a:p>
          <a:p>
            <a:endParaRPr lang="en-US" sz="1600" dirty="0"/>
          </a:p>
        </p:txBody>
      </p:sp>
      <p:pic>
        <p:nvPicPr>
          <p:cNvPr id="7" name="Picture 6"/>
          <p:cNvPicPr>
            <a:picLocks noChangeAspect="1"/>
          </p:cNvPicPr>
          <p:nvPr/>
        </p:nvPicPr>
        <p:blipFill>
          <a:blip r:embed="rId3" cstate="print"/>
          <a:stretch>
            <a:fillRect/>
          </a:stretch>
        </p:blipFill>
        <p:spPr>
          <a:xfrm>
            <a:off x="5257800" y="304800"/>
            <a:ext cx="2705693" cy="2705693"/>
          </a:xfrm>
          <a:prstGeom prst="rect">
            <a:avLst/>
          </a:prstGeom>
          <a:ln>
            <a:solidFill>
              <a:srgbClr val="4F81BD"/>
            </a:solidFill>
          </a:ln>
        </p:spPr>
      </p:pic>
      <p:pic>
        <p:nvPicPr>
          <p:cNvPr id="8" name="Picture 7"/>
          <p:cNvPicPr>
            <a:picLocks noChangeAspect="1"/>
          </p:cNvPicPr>
          <p:nvPr/>
        </p:nvPicPr>
        <p:blipFill>
          <a:blip r:embed="rId4" cstate="print"/>
          <a:stretch>
            <a:fillRect/>
          </a:stretch>
        </p:blipFill>
        <p:spPr>
          <a:xfrm>
            <a:off x="5257800" y="3048000"/>
            <a:ext cx="2705693" cy="2705693"/>
          </a:xfrm>
          <a:prstGeom prst="rect">
            <a:avLst/>
          </a:prstGeom>
          <a:ln>
            <a:solidFill>
              <a:srgbClr val="4F81BD"/>
            </a:solidFill>
          </a:ln>
        </p:spPr>
      </p:pic>
      <p:sp>
        <p:nvSpPr>
          <p:cNvPr id="11" name="Slide Number Placeholder 10"/>
          <p:cNvSpPr>
            <a:spLocks noGrp="1"/>
          </p:cNvSpPr>
          <p:nvPr>
            <p:ph type="sldNum" sz="quarter" idx="12"/>
          </p:nvPr>
        </p:nvSpPr>
        <p:spPr/>
        <p:txBody>
          <a:bodyPr/>
          <a:lstStyle/>
          <a:p>
            <a:fld id="{D4B8542B-8345-7E43-8179-52FE19CBD2AA}" type="slidenum">
              <a:rPr lang="en-US" smtClean="0">
                <a:solidFill>
                  <a:srgbClr val="000000">
                    <a:lumMod val="75000"/>
                    <a:lumOff val="25000"/>
                  </a:srgbClr>
                </a:solidFill>
              </a:rPr>
              <a:pPr/>
              <a:t>14</a:t>
            </a:fld>
            <a:endParaRPr lang="en-US" dirty="0">
              <a:solidFill>
                <a:srgbClr val="000000">
                  <a:lumMod val="75000"/>
                  <a:lumOff val="25000"/>
                </a:srgbClr>
              </a:solidFill>
            </a:endParaRPr>
          </a:p>
        </p:txBody>
      </p:sp>
      <p:sp>
        <p:nvSpPr>
          <p:cNvPr id="12" name="Footer Placeholder 11"/>
          <p:cNvSpPr>
            <a:spLocks noGrp="1"/>
          </p:cNvSpPr>
          <p:nvPr>
            <p:ph type="ftr" sz="quarter" idx="11"/>
          </p:nvPr>
        </p:nvSpPr>
        <p:spPr/>
        <p:txBody>
          <a:bodyPr/>
          <a:lstStyle/>
          <a:p>
            <a:r>
              <a:rPr lang="en-US" dirty="0" smtClean="0">
                <a:solidFill>
                  <a:srgbClr val="000000">
                    <a:lumMod val="75000"/>
                    <a:lumOff val="25000"/>
                  </a:srgbClr>
                </a:solidFill>
              </a:rPr>
              <a:t>Module 4: Analytics Theory/Methods</a:t>
            </a:r>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Buzz </a:t>
            </a:r>
            <a:r>
              <a:rPr lang="en-US" dirty="0" smtClean="0"/>
              <a:t>Tracking: The </a:t>
            </a:r>
            <a:r>
              <a:rPr lang="en-US" dirty="0"/>
              <a:t>Process</a:t>
            </a:r>
          </a:p>
        </p:txBody>
      </p:sp>
      <p:graphicFrame>
        <p:nvGraphicFramePr>
          <p:cNvPr id="5" name="Content Placeholder 4"/>
          <p:cNvGraphicFramePr>
            <a:graphicFrameLocks noGrp="1"/>
          </p:cNvGraphicFramePr>
          <p:nvPr>
            <p:ph idx="1"/>
          </p:nvPr>
        </p:nvGraphicFramePr>
        <p:xfrm>
          <a:off x="457200" y="1066800"/>
          <a:ext cx="8229600" cy="4577080"/>
        </p:xfrm>
        <a:graphic>
          <a:graphicData uri="http://schemas.openxmlformats.org/drawingml/2006/table">
            <a:tbl>
              <a:tblPr bandRow="1">
                <a:tableStyleId>{5C22544A-7EE6-4342-B048-85BDC9FD1C3A}</a:tableStyleId>
              </a:tblPr>
              <a:tblGrid>
                <a:gridCol w="4114800"/>
                <a:gridCol w="4114800"/>
              </a:tblGrid>
              <a:tr h="370840">
                <a:tc>
                  <a:txBody>
                    <a:bodyPr/>
                    <a:lstStyle/>
                    <a:p>
                      <a:r>
                        <a:rPr lang="en-US" dirty="0"/>
                        <a:t>1. Monitor</a:t>
                      </a:r>
                      <a:r>
                        <a:rPr lang="en-US" baseline="0" dirty="0"/>
                        <a:t> social </a:t>
                      </a:r>
                      <a:r>
                        <a:rPr lang="en-US" baseline="0" dirty="0" smtClean="0"/>
                        <a:t>networks</a:t>
                      </a:r>
                      <a:r>
                        <a:rPr lang="en-US" baseline="0" dirty="0"/>
                        <a:t>, review sites for mentions of our products.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solidFill>
                            <a:srgbClr val="1F497D"/>
                          </a:solidFill>
                        </a:rPr>
                        <a:t>Parse</a:t>
                      </a:r>
                      <a:r>
                        <a:rPr lang="en-US" dirty="0"/>
                        <a:t> the data feeds</a:t>
                      </a:r>
                      <a:r>
                        <a:rPr lang="en-US" baseline="0" dirty="0"/>
                        <a:t> to get actual content.</a:t>
                      </a:r>
                    </a:p>
                    <a:p>
                      <a:r>
                        <a:rPr lang="en-US" dirty="0" smtClean="0"/>
                        <a:t>Find</a:t>
                      </a:r>
                      <a:r>
                        <a:rPr lang="en-US" baseline="0" dirty="0" smtClean="0"/>
                        <a:t> and filter</a:t>
                      </a:r>
                      <a:r>
                        <a:rPr lang="en-US" dirty="0" smtClean="0"/>
                        <a:t> </a:t>
                      </a:r>
                      <a:r>
                        <a:rPr lang="en-US" dirty="0"/>
                        <a:t>the raw text for product names</a:t>
                      </a:r>
                    </a:p>
                    <a:p>
                      <a:r>
                        <a:rPr lang="en-US" dirty="0" smtClean="0"/>
                        <a:t>(Use </a:t>
                      </a:r>
                      <a:r>
                        <a:rPr lang="en-US" b="1" dirty="0" smtClean="0">
                          <a:solidFill>
                            <a:srgbClr val="1F497D"/>
                          </a:solidFill>
                        </a:rPr>
                        <a:t>Regular</a:t>
                      </a:r>
                      <a:r>
                        <a:rPr lang="en-US" b="1" baseline="0" dirty="0" smtClean="0">
                          <a:solidFill>
                            <a:srgbClr val="1F497D"/>
                          </a:solidFill>
                        </a:rPr>
                        <a:t> Expression</a:t>
                      </a:r>
                      <a:r>
                        <a:rPr lang="en-US" baseline="0"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2. Collect</a:t>
                      </a:r>
                      <a:r>
                        <a:rPr lang="en-US" baseline="0" dirty="0"/>
                        <a:t> the reviews.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1F497D"/>
                          </a:solidFill>
                        </a:rPr>
                        <a:t>Extract</a:t>
                      </a:r>
                      <a:r>
                        <a:rPr lang="en-US" b="1" baseline="0" dirty="0">
                          <a:solidFill>
                            <a:srgbClr val="1F497D"/>
                          </a:solidFill>
                        </a:rPr>
                        <a:t> </a:t>
                      </a:r>
                      <a:r>
                        <a:rPr lang="en-US" baseline="0" dirty="0"/>
                        <a:t>the relevant raw text.</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Convert the raw</a:t>
                      </a:r>
                      <a:r>
                        <a:rPr lang="en-US" baseline="0" dirty="0"/>
                        <a:t> text into a suitable </a:t>
                      </a:r>
                      <a:r>
                        <a:rPr lang="en-US" b="1" baseline="0" dirty="0">
                          <a:solidFill>
                            <a:srgbClr val="1F497D"/>
                          </a:solidFill>
                        </a:rPr>
                        <a:t>document representation</a:t>
                      </a:r>
                      <a:r>
                        <a:rPr lang="en-US" baseline="0" dirty="0"/>
                        <a:t>.</a:t>
                      </a:r>
                      <a:r>
                        <a:rPr lang="en-US" b="1" baseline="0" dirty="0">
                          <a:solidFill>
                            <a:schemeClr val="tx2"/>
                          </a:solidFill>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solidFill>
                            <a:schemeClr val="tx2"/>
                          </a:solidFill>
                        </a:rPr>
                        <a:t>Index</a:t>
                      </a:r>
                      <a:r>
                        <a:rPr lang="en-US" baseline="0" dirty="0"/>
                        <a:t> </a:t>
                      </a:r>
                      <a:r>
                        <a:rPr lang="en-US" baseline="0" dirty="0" smtClean="0"/>
                        <a:t>into </a:t>
                      </a:r>
                      <a:r>
                        <a:rPr lang="en-US" baseline="0" dirty="0"/>
                        <a:t>our review </a:t>
                      </a:r>
                      <a:r>
                        <a:rPr lang="en-US" b="1" baseline="0" dirty="0">
                          <a:solidFill>
                            <a:srgbClr val="1F497D"/>
                          </a:solidFill>
                        </a:rPr>
                        <a:t>corpus</a:t>
                      </a:r>
                      <a:r>
                        <a:rPr lang="en-US" baseline="0" dirty="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3. Sort the reviews by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baseline="0" dirty="0">
                          <a:solidFill>
                            <a:srgbClr val="1F497D"/>
                          </a:solidFill>
                        </a:rPr>
                        <a:t>Classification </a:t>
                      </a:r>
                      <a:r>
                        <a:rPr lang="en-US" b="0" baseline="0" dirty="0">
                          <a:solidFill>
                            <a:schemeClr val="tx1"/>
                          </a:solidFill>
                        </a:rPr>
                        <a:t>(or </a:t>
                      </a:r>
                      <a:r>
                        <a:rPr lang="en-US" b="1" baseline="0" dirty="0">
                          <a:solidFill>
                            <a:schemeClr val="tx2"/>
                          </a:solidFill>
                        </a:rPr>
                        <a:t>"Topic Tagging"</a:t>
                      </a:r>
                      <a:r>
                        <a:rPr lang="en-US" b="0" baseline="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4. Are they</a:t>
                      </a:r>
                      <a:r>
                        <a:rPr lang="en-US" baseline="0" dirty="0"/>
                        <a:t> good reviews or bad reviews?</a:t>
                      </a:r>
                    </a:p>
                    <a:p>
                      <a:r>
                        <a:rPr lang="en-US" baseline="0" dirty="0"/>
                        <a:t>We can </a:t>
                      </a:r>
                      <a:r>
                        <a:rPr lang="en-US" baseline="0" dirty="0" smtClean="0"/>
                        <a:t>keep </a:t>
                      </a:r>
                      <a:r>
                        <a:rPr lang="en-US" baseline="0" dirty="0"/>
                        <a:t>a simple count here, for trend analysis.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solidFill>
                            <a:srgbClr val="1F497D"/>
                          </a:solidFill>
                        </a:rPr>
                        <a:t>Classification</a:t>
                      </a:r>
                      <a:r>
                        <a:rPr lang="en-US" dirty="0"/>
                        <a:t> (sentiment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5. </a:t>
                      </a:r>
                      <a:r>
                        <a:rPr lang="en-US" dirty="0" smtClean="0"/>
                        <a:t>Marketing</a:t>
                      </a:r>
                      <a:r>
                        <a:rPr lang="en-US" baseline="0" dirty="0" smtClean="0"/>
                        <a:t> </a:t>
                      </a:r>
                      <a:r>
                        <a:rPr lang="en-US" baseline="0" dirty="0"/>
                        <a:t>calls up and reads selected reviews in full, for greater insight.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solidFill>
                            <a:srgbClr val="1F497D"/>
                          </a:solidFill>
                        </a:rPr>
                        <a:t>Search/Information</a:t>
                      </a:r>
                      <a:r>
                        <a:rPr lang="en-US" b="1" baseline="0" dirty="0">
                          <a:solidFill>
                            <a:srgbClr val="1F497D"/>
                          </a:solidFill>
                        </a:rPr>
                        <a:t> Retrieval</a:t>
                      </a:r>
                      <a:r>
                        <a:rPr lang="en-US" baseline="0" dirty="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3" descr="gear.png"/>
          <p:cNvPicPr>
            <a:picLocks noChangeAspect="1"/>
          </p:cNvPicPr>
          <p:nvPr/>
        </p:nvPicPr>
        <p:blipFill>
          <a:blip r:embed="rId3" cstate="print"/>
          <a:stretch>
            <a:fillRect/>
          </a:stretch>
        </p:blipFill>
        <p:spPr>
          <a:xfrm>
            <a:off x="7467600" y="0"/>
            <a:ext cx="1834770" cy="1242673"/>
          </a:xfrm>
          <a:prstGeom prst="rect">
            <a:avLst/>
          </a:prstGeom>
        </p:spPr>
      </p:pic>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140</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Parsing the </a:t>
            </a:r>
            <a:r>
              <a:rPr lang="en-US" dirty="0" smtClean="0"/>
              <a:t>Feeds</a:t>
            </a:r>
            <a:endParaRPr lang="en-US" dirty="0"/>
          </a:p>
        </p:txBody>
      </p:sp>
      <p:sp>
        <p:nvSpPr>
          <p:cNvPr id="7" name="Content Placeholder 6"/>
          <p:cNvSpPr>
            <a:spLocks noGrp="1"/>
          </p:cNvSpPr>
          <p:nvPr>
            <p:ph sz="half" idx="1"/>
          </p:nvPr>
        </p:nvSpPr>
        <p:spPr>
          <a:xfrm>
            <a:off x="457200" y="1600200"/>
            <a:ext cx="3021970" cy="4525963"/>
          </a:xfrm>
        </p:spPr>
        <p:txBody>
          <a:bodyPr/>
          <a:lstStyle/>
          <a:p>
            <a:pPr>
              <a:buFont typeface="Arial" pitchFamily="34" charset="0"/>
              <a:buChar char="•"/>
            </a:pPr>
            <a:r>
              <a:rPr lang="en-US" sz="2400" dirty="0"/>
              <a:t>Impose structure on semi-structured data</a:t>
            </a:r>
            <a:r>
              <a:rPr lang="en-US" sz="2400" dirty="0" smtClean="0"/>
              <a:t>.</a:t>
            </a:r>
            <a:endParaRPr lang="en-US" sz="2400" dirty="0"/>
          </a:p>
          <a:p>
            <a:pPr>
              <a:buFont typeface="Arial" pitchFamily="34" charset="0"/>
              <a:buChar char="•"/>
            </a:pPr>
            <a:r>
              <a:rPr lang="en-US" sz="2400" dirty="0"/>
              <a:t>We need to </a:t>
            </a:r>
            <a:r>
              <a:rPr lang="en-US" sz="2400" dirty="0" smtClean="0"/>
              <a:t>know </a:t>
            </a:r>
            <a:r>
              <a:rPr lang="en-US" sz="2400" dirty="0"/>
              <a:t>where to </a:t>
            </a:r>
            <a:r>
              <a:rPr lang="en-US" sz="2400" dirty="0" smtClean="0"/>
              <a:t>look </a:t>
            </a:r>
            <a:r>
              <a:rPr lang="en-US" sz="2400" dirty="0"/>
              <a:t>for what we are </a:t>
            </a:r>
            <a:r>
              <a:rPr lang="en-US" sz="2400" dirty="0" smtClean="0"/>
              <a:t>looking </a:t>
            </a:r>
            <a:r>
              <a:rPr lang="en-US" sz="2400" dirty="0"/>
              <a:t>for</a:t>
            </a:r>
            <a:r>
              <a:rPr lang="en-US" sz="2400" dirty="0" smtClean="0"/>
              <a:t>.</a:t>
            </a:r>
            <a:endParaRPr lang="en-US" dirty="0"/>
          </a:p>
          <a:p>
            <a:pPr>
              <a:buNone/>
            </a:pPr>
            <a:endParaRPr lang="en-US" dirty="0"/>
          </a:p>
        </p:txBody>
      </p:sp>
      <p:graphicFrame>
        <p:nvGraphicFramePr>
          <p:cNvPr id="9" name="Table 8"/>
          <p:cNvGraphicFramePr>
            <a:graphicFrameLocks noGrp="1"/>
          </p:cNvGraphicFramePr>
          <p:nvPr/>
        </p:nvGraphicFramePr>
        <p:xfrm>
          <a:off x="762000" y="914400"/>
          <a:ext cx="7924800" cy="533400"/>
        </p:xfrm>
        <a:graphic>
          <a:graphicData uri="http://schemas.openxmlformats.org/drawingml/2006/table">
            <a:tbl>
              <a:tblPr bandRow="1">
                <a:tableStyleId>{5C22544A-7EE6-4342-B048-85BDC9FD1C3A}</a:tableStyleId>
              </a:tblPr>
              <a:tblGrid>
                <a:gridCol w="7924800"/>
              </a:tblGrid>
              <a:tr h="533400">
                <a:tc>
                  <a:txBody>
                    <a:bodyPr/>
                    <a:lstStyle/>
                    <a:p>
                      <a:r>
                        <a:rPr lang="en-US" sz="2000" dirty="0"/>
                        <a:t>1. Monitor</a:t>
                      </a:r>
                      <a:r>
                        <a:rPr lang="en-US" sz="2000" baseline="0" dirty="0"/>
                        <a:t> social </a:t>
                      </a:r>
                      <a:r>
                        <a:rPr lang="en-US" sz="2000" baseline="0" dirty="0" smtClean="0"/>
                        <a:t>networks</a:t>
                      </a:r>
                      <a:r>
                        <a:rPr lang="en-US" sz="2000" baseline="0" dirty="0"/>
                        <a:t>, review sites for mentions of our products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6" name="Picture 2" descr="581260a1-9bcd-42b5-aca0-213e75df3acd@mail"/>
          <p:cNvPicPr>
            <a:picLocks noChangeAspect="1" noChangeArrowheads="1"/>
          </p:cNvPicPr>
          <p:nvPr/>
        </p:nvPicPr>
        <p:blipFill>
          <a:blip r:embed="rId3" cstate="print"/>
          <a:srcRect/>
          <a:stretch>
            <a:fillRect/>
          </a:stretch>
        </p:blipFill>
        <p:spPr bwMode="auto">
          <a:xfrm>
            <a:off x="3505200" y="1600200"/>
            <a:ext cx="5380507" cy="3581400"/>
          </a:xfrm>
          <a:prstGeom prst="rect">
            <a:avLst/>
          </a:prstGeom>
          <a:noFill/>
          <a:ln w="9525">
            <a:noFill/>
            <a:miter lim="800000"/>
            <a:headEnd/>
            <a:tailEnd/>
          </a:ln>
        </p:spPr>
      </p:pic>
      <p:grpSp>
        <p:nvGrpSpPr>
          <p:cNvPr id="3" name="Group 7"/>
          <p:cNvGrpSpPr/>
          <p:nvPr/>
        </p:nvGrpSpPr>
        <p:grpSpPr>
          <a:xfrm>
            <a:off x="8337668" y="0"/>
            <a:ext cx="806332" cy="806332"/>
            <a:chOff x="1223703" y="90609"/>
            <a:chExt cx="806332" cy="806332"/>
          </a:xfrm>
        </p:grpSpPr>
        <p:sp>
          <p:nvSpPr>
            <p:cNvPr id="10" name=" 3"/>
            <p:cNvSpPr/>
            <p:nvPr/>
          </p:nvSpPr>
          <p:spPr>
            <a:xfrm rot="20700000">
              <a:off x="1223703" y="90609"/>
              <a:ext cx="806332" cy="806332"/>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 4"/>
            <p:cNvSpPr/>
            <p:nvPr/>
          </p:nvSpPr>
          <p:spPr>
            <a:xfrm>
              <a:off x="1400556" y="267461"/>
              <a:ext cx="452628" cy="45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050" kern="1200" dirty="0" smtClean="0"/>
                <a:t>Parsing</a:t>
              </a:r>
              <a:endParaRPr lang="en-US" sz="1050" kern="1200" dirty="0"/>
            </a:p>
          </p:txBody>
        </p:sp>
      </p:grpSp>
      <p:sp>
        <p:nvSpPr>
          <p:cNvPr id="14" name="Slide Number Placeholder 13"/>
          <p:cNvSpPr>
            <a:spLocks noGrp="1"/>
          </p:cNvSpPr>
          <p:nvPr>
            <p:ph type="sldNum" sz="quarter" idx="12"/>
          </p:nvPr>
        </p:nvSpPr>
        <p:spPr/>
        <p:txBody>
          <a:bodyPr/>
          <a:lstStyle/>
          <a:p>
            <a:fld id="{D4B8542B-8345-7E43-8179-52FE19CBD2AA}" type="slidenum">
              <a:rPr lang="en-US" smtClean="0"/>
              <a:pPr/>
              <a:t>141</a:t>
            </a:fld>
            <a:endParaRPr lang="en-US" dirty="0"/>
          </a:p>
        </p:txBody>
      </p:sp>
      <p:sp>
        <p:nvSpPr>
          <p:cNvPr id="15" name="Footer Placeholder 14"/>
          <p:cNvSpPr>
            <a:spLocks noGrp="1"/>
          </p:cNvSpPr>
          <p:nvPr>
            <p:ph type="ftr" sz="quarter" idx="11"/>
          </p:nvPr>
        </p:nvSpPr>
        <p:spPr/>
        <p:txBody>
          <a:bodyPr/>
          <a:lstStyle/>
          <a:p>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Expressions</a:t>
            </a:r>
            <a:endParaRPr lang="en-US" dirty="0"/>
          </a:p>
        </p:txBody>
      </p:sp>
      <p:sp>
        <p:nvSpPr>
          <p:cNvPr id="3" name="Content Placeholder 2"/>
          <p:cNvSpPr>
            <a:spLocks noGrp="1"/>
          </p:cNvSpPr>
          <p:nvPr>
            <p:ph idx="1"/>
          </p:nvPr>
        </p:nvSpPr>
        <p:spPr>
          <a:xfrm>
            <a:off x="304800" y="1295400"/>
            <a:ext cx="8458200" cy="1676400"/>
          </a:xfrm>
        </p:spPr>
        <p:txBody>
          <a:bodyPr/>
          <a:lstStyle/>
          <a:p>
            <a:r>
              <a:rPr lang="en-US" dirty="0" smtClean="0">
                <a:solidFill>
                  <a:srgbClr val="404040"/>
                </a:solidFill>
              </a:rPr>
              <a:t>Regular Expressions (regexp) are a means for finding words, strings or particular patterns in text.</a:t>
            </a:r>
          </a:p>
          <a:p>
            <a:r>
              <a:rPr lang="en-US" dirty="0" smtClean="0">
                <a:solidFill>
                  <a:schemeClr val="tx1">
                    <a:lumMod val="75000"/>
                    <a:lumOff val="25000"/>
                  </a:schemeClr>
                </a:solidFill>
              </a:rPr>
              <a:t>A </a:t>
            </a:r>
            <a:r>
              <a:rPr lang="en-US" dirty="0" smtClean="0">
                <a:solidFill>
                  <a:srgbClr val="800000"/>
                </a:solidFill>
              </a:rPr>
              <a:t>match </a:t>
            </a:r>
            <a:r>
              <a:rPr lang="en-US" dirty="0" smtClean="0">
                <a:solidFill>
                  <a:schemeClr val="tx1">
                    <a:lumMod val="75000"/>
                    <a:lumOff val="25000"/>
                  </a:schemeClr>
                </a:solidFill>
              </a:rPr>
              <a:t>is a Boolean response.  The basic use is to ask “does this regexp match this string?”</a:t>
            </a:r>
            <a:endParaRPr lang="en-US" dirty="0" smtClean="0">
              <a:solidFill>
                <a:srgbClr val="404040"/>
              </a:solidFill>
            </a:endParaRPr>
          </a:p>
          <a:p>
            <a:endParaRPr lang="en-US" dirty="0"/>
          </a:p>
        </p:txBody>
      </p:sp>
      <p:grpSp>
        <p:nvGrpSpPr>
          <p:cNvPr id="4" name="Group 5"/>
          <p:cNvGrpSpPr/>
          <p:nvPr/>
        </p:nvGrpSpPr>
        <p:grpSpPr>
          <a:xfrm>
            <a:off x="8337668" y="0"/>
            <a:ext cx="806332" cy="806332"/>
            <a:chOff x="1223703" y="90609"/>
            <a:chExt cx="806332" cy="806332"/>
          </a:xfrm>
        </p:grpSpPr>
        <p:sp>
          <p:nvSpPr>
            <p:cNvPr id="7" name=" 3"/>
            <p:cNvSpPr/>
            <p:nvPr/>
          </p:nvSpPr>
          <p:spPr>
            <a:xfrm rot="20700000">
              <a:off x="1223703" y="90609"/>
              <a:ext cx="806332" cy="806332"/>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 4"/>
            <p:cNvSpPr/>
            <p:nvPr/>
          </p:nvSpPr>
          <p:spPr>
            <a:xfrm>
              <a:off x="1400556" y="267461"/>
              <a:ext cx="452628" cy="45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050" kern="1200" dirty="0" smtClean="0"/>
                <a:t>Parsing</a:t>
              </a:r>
              <a:endParaRPr lang="en-US" sz="1050" kern="1200" dirty="0"/>
            </a:p>
          </p:txBody>
        </p:sp>
      </p:grpSp>
      <p:graphicFrame>
        <p:nvGraphicFramePr>
          <p:cNvPr id="9" name="Table 8"/>
          <p:cNvGraphicFramePr>
            <a:graphicFrameLocks noGrp="1"/>
          </p:cNvGraphicFramePr>
          <p:nvPr/>
        </p:nvGraphicFramePr>
        <p:xfrm>
          <a:off x="609600" y="685800"/>
          <a:ext cx="7924800" cy="533400"/>
        </p:xfrm>
        <a:graphic>
          <a:graphicData uri="http://schemas.openxmlformats.org/drawingml/2006/table">
            <a:tbl>
              <a:tblPr bandRow="1">
                <a:tableStyleId>{5C22544A-7EE6-4342-B048-85BDC9FD1C3A}</a:tableStyleId>
              </a:tblPr>
              <a:tblGrid>
                <a:gridCol w="7924800"/>
              </a:tblGrid>
              <a:tr h="533400">
                <a:tc>
                  <a:txBody>
                    <a:bodyPr/>
                    <a:lstStyle/>
                    <a:p>
                      <a:r>
                        <a:rPr lang="en-US" sz="2000" dirty="0"/>
                        <a:t>1. Monitor</a:t>
                      </a:r>
                      <a:r>
                        <a:rPr lang="en-US" sz="2000" baseline="0" dirty="0"/>
                        <a:t> social </a:t>
                      </a:r>
                      <a:r>
                        <a:rPr lang="en-US" sz="2000" baseline="0" dirty="0" smtClean="0"/>
                        <a:t>networks</a:t>
                      </a:r>
                      <a:r>
                        <a:rPr lang="en-US" sz="2000" baseline="0" dirty="0"/>
                        <a:t>, review sites for mentions of our products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581002" y="3282608"/>
          <a:ext cx="8182659" cy="1854200"/>
        </p:xfrm>
        <a:graphic>
          <a:graphicData uri="http://schemas.openxmlformats.org/drawingml/2006/table">
            <a:tbl>
              <a:tblPr firstRow="1" bandRow="1">
                <a:tableStyleId>{5C22544A-7EE6-4342-B048-85BDC9FD1C3A}</a:tableStyleId>
              </a:tblPr>
              <a:tblGrid>
                <a:gridCol w="1538698"/>
                <a:gridCol w="2959951"/>
                <a:gridCol w="3684010"/>
              </a:tblGrid>
              <a:tr h="370840">
                <a:tc>
                  <a:txBody>
                    <a:bodyPr/>
                    <a:lstStyle/>
                    <a:p>
                      <a:r>
                        <a:rPr lang="en-US" dirty="0" smtClean="0"/>
                        <a:t>regexp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matches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b[P|p]hone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bPhone,</a:t>
                      </a:r>
                      <a:r>
                        <a:rPr lang="en-US" baseline="0" dirty="0" smtClean="0"/>
                        <a:t> bphone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Pipe “|” means “or”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bEb*k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bEbook,</a:t>
                      </a:r>
                      <a:r>
                        <a:rPr lang="en-US" baseline="0" dirty="0" smtClean="0"/>
                        <a:t> bEbk, bEback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 is a wildcard, matches anything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^I</a:t>
                      </a:r>
                      <a:r>
                        <a:rPr lang="en-US" baseline="0" dirty="0" smtClean="0"/>
                        <a:t> love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 line starting with "I</a:t>
                      </a:r>
                      <a:r>
                        <a:rPr lang="en-US" baseline="0" dirty="0" smtClean="0"/>
                        <a:t> love"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 means start</a:t>
                      </a:r>
                      <a:r>
                        <a:rPr lang="en-US" baseline="0" dirty="0" smtClean="0"/>
                        <a:t> of a string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aseline="0" dirty="0" smtClean="0"/>
                        <a:t>Acme$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 line</a:t>
                      </a:r>
                      <a:r>
                        <a:rPr lang="en-US" baseline="0" dirty="0" smtClean="0"/>
                        <a:t> ending with “Acme”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 means the end of a string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Slide Number Placeholder 10"/>
          <p:cNvSpPr>
            <a:spLocks noGrp="1"/>
          </p:cNvSpPr>
          <p:nvPr>
            <p:ph type="sldNum" sz="quarter" idx="11"/>
          </p:nvPr>
        </p:nvSpPr>
        <p:spPr/>
        <p:txBody>
          <a:bodyPr/>
          <a:lstStyle/>
          <a:p>
            <a:pPr>
              <a:defRPr/>
            </a:pPr>
            <a:fld id="{5BA1DFFF-3F85-458B-986A-7762775E0CEF}" type="slidenum">
              <a:rPr lang="en-US" smtClean="0"/>
              <a:pPr>
                <a:defRPr/>
              </a:pPr>
              <a:t>142</a:t>
            </a:fld>
            <a:endParaRPr lang="en-US" dirty="0"/>
          </a:p>
        </p:txBody>
      </p:sp>
      <p:sp>
        <p:nvSpPr>
          <p:cNvPr id="12" name="Footer Placeholder 11"/>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Extract and Represent Text</a:t>
            </a:r>
          </a:p>
        </p:txBody>
      </p:sp>
      <p:sp>
        <p:nvSpPr>
          <p:cNvPr id="3" name="Content Placeholder 2"/>
          <p:cNvSpPr>
            <a:spLocks noGrp="1"/>
          </p:cNvSpPr>
          <p:nvPr>
            <p:ph sz="half" idx="1"/>
          </p:nvPr>
        </p:nvSpPr>
        <p:spPr>
          <a:xfrm>
            <a:off x="457200" y="1600201"/>
            <a:ext cx="4724400" cy="4419600"/>
          </a:xfrm>
        </p:spPr>
        <p:txBody>
          <a:bodyPr>
            <a:normAutofit fontScale="70000" lnSpcReduction="20000"/>
          </a:bodyPr>
          <a:lstStyle/>
          <a:p>
            <a:pPr>
              <a:buNone/>
            </a:pPr>
            <a:r>
              <a:rPr lang="en-US" dirty="0"/>
              <a:t>Document Representation: </a:t>
            </a:r>
          </a:p>
          <a:p>
            <a:pPr>
              <a:buNone/>
            </a:pPr>
            <a:r>
              <a:rPr lang="en-US" dirty="0" smtClean="0"/>
              <a:t>	A </a:t>
            </a:r>
            <a:r>
              <a:rPr lang="en-US" dirty="0"/>
              <a:t>structure for </a:t>
            </a:r>
            <a:r>
              <a:rPr lang="en-US" dirty="0" smtClean="0"/>
              <a:t>analysis</a:t>
            </a:r>
            <a:endParaRPr lang="en-US" dirty="0"/>
          </a:p>
          <a:p>
            <a:r>
              <a:rPr lang="en-US" sz="3400" b="1" dirty="0">
                <a:solidFill>
                  <a:schemeClr val="tx2"/>
                </a:solidFill>
              </a:rPr>
              <a:t>"Bag of words" </a:t>
            </a:r>
          </a:p>
          <a:p>
            <a:pPr lvl="1"/>
            <a:r>
              <a:rPr lang="en-US" sz="2600" dirty="0"/>
              <a:t> common representation</a:t>
            </a:r>
          </a:p>
          <a:p>
            <a:pPr lvl="1"/>
            <a:r>
              <a:rPr lang="en-US" sz="2600" dirty="0"/>
              <a:t>A vector with one dimension for every unique term in space</a:t>
            </a:r>
          </a:p>
          <a:p>
            <a:pPr lvl="2"/>
            <a:r>
              <a:rPr lang="en-US" sz="2300" b="1" dirty="0">
                <a:solidFill>
                  <a:schemeClr val="tx2"/>
                </a:solidFill>
              </a:rPr>
              <a:t>term-frequency (tf)</a:t>
            </a:r>
            <a:r>
              <a:rPr lang="en-US" sz="2300" dirty="0"/>
              <a:t>: </a:t>
            </a:r>
            <a:r>
              <a:rPr lang="en-US" sz="2300" dirty="0" smtClean="0"/>
              <a:t>number times </a:t>
            </a:r>
            <a:r>
              <a:rPr lang="en-US" sz="2300" dirty="0"/>
              <a:t>a term occurs</a:t>
            </a:r>
          </a:p>
          <a:p>
            <a:pPr lvl="1"/>
            <a:r>
              <a:rPr lang="en-US" sz="2600" dirty="0"/>
              <a:t>Good for basic search, </a:t>
            </a:r>
            <a:r>
              <a:rPr lang="en-US" sz="2600" dirty="0" smtClean="0"/>
              <a:t>classification</a:t>
            </a:r>
          </a:p>
          <a:p>
            <a:r>
              <a:rPr lang="en-US" sz="3400" dirty="0" smtClean="0"/>
              <a:t>Reduce Dimensionality</a:t>
            </a:r>
          </a:p>
          <a:p>
            <a:pPr lvl="1"/>
            <a:r>
              <a:rPr lang="en-US" sz="2600" dirty="0" smtClean="0"/>
              <a:t>Term Space – not ALL terms</a:t>
            </a:r>
          </a:p>
          <a:p>
            <a:pPr lvl="2"/>
            <a:r>
              <a:rPr lang="en-US" sz="2300" dirty="0" smtClean="0"/>
              <a:t>no stop words: "the", "a"</a:t>
            </a:r>
          </a:p>
          <a:p>
            <a:pPr lvl="2"/>
            <a:r>
              <a:rPr lang="en-US" sz="2300" dirty="0" smtClean="0"/>
              <a:t>often no pronouns</a:t>
            </a:r>
          </a:p>
          <a:p>
            <a:pPr lvl="1"/>
            <a:r>
              <a:rPr lang="en-US" sz="2600" dirty="0" smtClean="0"/>
              <a:t>Stemming</a:t>
            </a:r>
          </a:p>
          <a:p>
            <a:pPr lvl="2"/>
            <a:r>
              <a:rPr lang="en-US" sz="2300" dirty="0" smtClean="0"/>
              <a:t>"phone" = "phones"</a:t>
            </a:r>
            <a:endParaRPr lang="en-US" dirty="0" smtClean="0"/>
          </a:p>
        </p:txBody>
      </p:sp>
      <p:graphicFrame>
        <p:nvGraphicFramePr>
          <p:cNvPr id="5" name="Table 4"/>
          <p:cNvGraphicFramePr>
            <a:graphicFrameLocks noGrp="1"/>
          </p:cNvGraphicFramePr>
          <p:nvPr/>
        </p:nvGraphicFramePr>
        <p:xfrm>
          <a:off x="1828800" y="838200"/>
          <a:ext cx="3502461" cy="396240"/>
        </p:xfrm>
        <a:graphic>
          <a:graphicData uri="http://schemas.openxmlformats.org/drawingml/2006/table">
            <a:tbl>
              <a:tblPr bandRow="1">
                <a:tableStyleId>{5C22544A-7EE6-4342-B048-85BDC9FD1C3A}</a:tableStyleId>
              </a:tblPr>
              <a:tblGrid>
                <a:gridCol w="3502461"/>
              </a:tblGrid>
              <a:tr h="370840">
                <a:tc>
                  <a:txBody>
                    <a:bodyPr/>
                    <a:lstStyle/>
                    <a:p>
                      <a:r>
                        <a:rPr lang="en-US" sz="2000" dirty="0"/>
                        <a:t>2.</a:t>
                      </a:r>
                      <a:r>
                        <a:rPr lang="en-US" sz="2000" baseline="0" dirty="0"/>
                        <a:t> Collect the reviews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Content Placeholder 4"/>
          <p:cNvSpPr>
            <a:spLocks noGrp="1"/>
          </p:cNvSpPr>
          <p:nvPr>
            <p:ph sz="half" idx="2"/>
          </p:nvPr>
        </p:nvSpPr>
        <p:spPr>
          <a:xfrm>
            <a:off x="5105400" y="1600200"/>
            <a:ext cx="4038600" cy="1168125"/>
          </a:xfrm>
        </p:spPr>
        <p:txBody>
          <a:bodyPr>
            <a:normAutofit fontScale="70000" lnSpcReduction="20000"/>
          </a:bodyPr>
          <a:lstStyle/>
          <a:p>
            <a:pPr>
              <a:buNone/>
            </a:pPr>
            <a:r>
              <a:rPr lang="en-US" i="1" dirty="0">
                <a:solidFill>
                  <a:srgbClr val="1F497D"/>
                </a:solidFill>
              </a:rPr>
              <a:t>"I love LOVE my bPhone!"</a:t>
            </a:r>
          </a:p>
          <a:p>
            <a:pPr>
              <a:buNone/>
            </a:pPr>
            <a:endParaRPr lang="en-US" sz="2595" dirty="0"/>
          </a:p>
          <a:p>
            <a:pPr>
              <a:buNone/>
            </a:pPr>
            <a:r>
              <a:rPr lang="en-US" sz="2595" dirty="0"/>
              <a:t>Convert this to a vector in the term space:</a:t>
            </a:r>
          </a:p>
          <a:p>
            <a:pPr>
              <a:buNone/>
            </a:pPr>
            <a:endParaRPr lang="en-US" i="1" dirty="0">
              <a:solidFill>
                <a:srgbClr val="1F497D"/>
              </a:solidFill>
            </a:endParaRPr>
          </a:p>
          <a:p>
            <a:pPr>
              <a:buNone/>
            </a:pPr>
            <a:endParaRPr lang="en-US" i="1" dirty="0">
              <a:solidFill>
                <a:srgbClr val="1F497D"/>
              </a:solidFill>
            </a:endParaRPr>
          </a:p>
        </p:txBody>
      </p:sp>
      <p:graphicFrame>
        <p:nvGraphicFramePr>
          <p:cNvPr id="7" name="Table 6"/>
          <p:cNvGraphicFramePr>
            <a:graphicFrameLocks noGrp="1"/>
          </p:cNvGraphicFramePr>
          <p:nvPr/>
        </p:nvGraphicFramePr>
        <p:xfrm>
          <a:off x="5791200" y="2895600"/>
          <a:ext cx="2430838" cy="2966720"/>
        </p:xfrm>
        <a:graphic>
          <a:graphicData uri="http://schemas.openxmlformats.org/drawingml/2006/table">
            <a:tbl>
              <a:tblPr bandRow="1">
                <a:tableStyleId>{5C22544A-7EE6-4342-B048-85BDC9FD1C3A}</a:tableStyleId>
              </a:tblPr>
              <a:tblGrid>
                <a:gridCol w="1572975"/>
                <a:gridCol w="857863"/>
              </a:tblGrid>
              <a:tr h="370840">
                <a:tc>
                  <a:txBody>
                    <a:bodyPr/>
                    <a:lstStyle/>
                    <a:p>
                      <a:r>
                        <a:rPr lang="en-US" dirty="0"/>
                        <a:t>acme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bebook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bPhone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fantastic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love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slow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terrible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terrific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7"/>
          <p:cNvGrpSpPr/>
          <p:nvPr/>
        </p:nvGrpSpPr>
        <p:grpSpPr>
          <a:xfrm>
            <a:off x="8337668" y="0"/>
            <a:ext cx="806332" cy="806332"/>
            <a:chOff x="1223703" y="90609"/>
            <a:chExt cx="806332" cy="806332"/>
          </a:xfrm>
        </p:grpSpPr>
        <p:sp>
          <p:nvSpPr>
            <p:cNvPr id="9" name=" 3"/>
            <p:cNvSpPr/>
            <p:nvPr/>
          </p:nvSpPr>
          <p:spPr>
            <a:xfrm rot="20700000">
              <a:off x="1223703" y="90609"/>
              <a:ext cx="806332" cy="806332"/>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 4"/>
            <p:cNvSpPr/>
            <p:nvPr/>
          </p:nvSpPr>
          <p:spPr>
            <a:xfrm>
              <a:off x="1400556" y="267461"/>
              <a:ext cx="452628" cy="45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050" kern="1200" dirty="0" smtClean="0"/>
                <a:t>Parsing</a:t>
              </a:r>
              <a:endParaRPr lang="en-US" sz="1050" kern="1200" dirty="0"/>
            </a:p>
          </p:txBody>
        </p:sp>
      </p:grpSp>
      <p:sp>
        <p:nvSpPr>
          <p:cNvPr id="13" name="Slide Number Placeholder 12"/>
          <p:cNvSpPr>
            <a:spLocks noGrp="1"/>
          </p:cNvSpPr>
          <p:nvPr>
            <p:ph type="sldNum" sz="quarter" idx="12"/>
          </p:nvPr>
        </p:nvSpPr>
        <p:spPr/>
        <p:txBody>
          <a:bodyPr/>
          <a:lstStyle/>
          <a:p>
            <a:fld id="{D4B8542B-8345-7E43-8179-52FE19CBD2AA}" type="slidenum">
              <a:rPr lang="en-US" smtClean="0"/>
              <a:pPr/>
              <a:t>143</a:t>
            </a:fld>
            <a:endParaRPr lang="en-US" dirty="0"/>
          </a:p>
        </p:txBody>
      </p:sp>
      <p:sp>
        <p:nvSpPr>
          <p:cNvPr id="14" name="Footer Placeholder 13"/>
          <p:cNvSpPr>
            <a:spLocks noGrp="1"/>
          </p:cNvSpPr>
          <p:nvPr>
            <p:ph type="ftr" sz="quarter" idx="11"/>
          </p:nvPr>
        </p:nvSpPr>
        <p:spPr/>
        <p:txBody>
          <a:bodyPr/>
          <a:lstStyle/>
          <a:p>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Document Representation - Other Features</a:t>
            </a:r>
            <a:endParaRPr lang="en-US" dirty="0"/>
          </a:p>
        </p:txBody>
      </p:sp>
      <p:sp>
        <p:nvSpPr>
          <p:cNvPr id="3" name="Content Placeholder 2"/>
          <p:cNvSpPr>
            <a:spLocks noGrp="1"/>
          </p:cNvSpPr>
          <p:nvPr>
            <p:ph idx="1"/>
          </p:nvPr>
        </p:nvSpPr>
        <p:spPr>
          <a:xfrm>
            <a:off x="304800" y="1295400"/>
            <a:ext cx="8458200" cy="4114800"/>
          </a:xfrm>
        </p:spPr>
        <p:txBody>
          <a:bodyPr>
            <a:normAutofit/>
          </a:bodyPr>
          <a:lstStyle/>
          <a:p>
            <a:r>
              <a:rPr lang="en-US" dirty="0" smtClean="0">
                <a:solidFill>
                  <a:schemeClr val="tx1"/>
                </a:solidFill>
              </a:rPr>
              <a:t>Feature: </a:t>
            </a:r>
          </a:p>
          <a:p>
            <a:pPr lvl="1"/>
            <a:r>
              <a:rPr lang="en-US" sz="2400" dirty="0" smtClean="0">
                <a:solidFill>
                  <a:schemeClr val="tx1"/>
                </a:solidFill>
              </a:rPr>
              <a:t>Anything </a:t>
            </a:r>
            <a:r>
              <a:rPr lang="en-US" sz="2400" dirty="0">
                <a:solidFill>
                  <a:schemeClr val="tx1"/>
                </a:solidFill>
              </a:rPr>
              <a:t>about the document that is used </a:t>
            </a:r>
            <a:r>
              <a:rPr lang="en-US" sz="2400" dirty="0" smtClean="0">
                <a:solidFill>
                  <a:schemeClr val="tx1"/>
                </a:solidFill>
              </a:rPr>
              <a:t>for search or analysis.</a:t>
            </a:r>
          </a:p>
          <a:p>
            <a:r>
              <a:rPr lang="en-US" dirty="0" smtClean="0"/>
              <a:t>Title</a:t>
            </a:r>
            <a:endParaRPr lang="en-US" dirty="0"/>
          </a:p>
          <a:p>
            <a:r>
              <a:rPr lang="en-US" dirty="0" smtClean="0"/>
              <a:t>Keywords </a:t>
            </a:r>
            <a:r>
              <a:rPr lang="en-US" dirty="0"/>
              <a:t>or tags</a:t>
            </a:r>
          </a:p>
          <a:p>
            <a:r>
              <a:rPr lang="en-US" dirty="0"/>
              <a:t>Date information</a:t>
            </a:r>
          </a:p>
          <a:p>
            <a:r>
              <a:rPr lang="en-US" dirty="0"/>
              <a:t>Source information</a:t>
            </a:r>
          </a:p>
          <a:p>
            <a:r>
              <a:rPr lang="en-US" dirty="0"/>
              <a:t>Named entities</a:t>
            </a:r>
          </a:p>
        </p:txBody>
      </p:sp>
      <p:graphicFrame>
        <p:nvGraphicFramePr>
          <p:cNvPr id="6" name="Table 5"/>
          <p:cNvGraphicFramePr>
            <a:graphicFrameLocks noGrp="1"/>
          </p:cNvGraphicFramePr>
          <p:nvPr/>
        </p:nvGraphicFramePr>
        <p:xfrm>
          <a:off x="2362200" y="838200"/>
          <a:ext cx="3502461" cy="396240"/>
        </p:xfrm>
        <a:graphic>
          <a:graphicData uri="http://schemas.openxmlformats.org/drawingml/2006/table">
            <a:tbl>
              <a:tblPr bandRow="1">
                <a:tableStyleId>{5C22544A-7EE6-4342-B048-85BDC9FD1C3A}</a:tableStyleId>
              </a:tblPr>
              <a:tblGrid>
                <a:gridCol w="3502461"/>
              </a:tblGrid>
              <a:tr h="370840">
                <a:tc>
                  <a:txBody>
                    <a:bodyPr/>
                    <a:lstStyle/>
                    <a:p>
                      <a:r>
                        <a:rPr lang="en-US" sz="2000" dirty="0"/>
                        <a:t>2.</a:t>
                      </a:r>
                      <a:r>
                        <a:rPr lang="en-US" sz="2000" baseline="0" dirty="0"/>
                        <a:t> Collect the reviews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4"/>
          <p:cNvGrpSpPr/>
          <p:nvPr/>
        </p:nvGrpSpPr>
        <p:grpSpPr>
          <a:xfrm>
            <a:off x="8337668" y="0"/>
            <a:ext cx="806332" cy="806332"/>
            <a:chOff x="1223703" y="90609"/>
            <a:chExt cx="806332" cy="806332"/>
          </a:xfrm>
        </p:grpSpPr>
        <p:sp>
          <p:nvSpPr>
            <p:cNvPr id="7" name=" 3"/>
            <p:cNvSpPr/>
            <p:nvPr/>
          </p:nvSpPr>
          <p:spPr>
            <a:xfrm rot="20700000">
              <a:off x="1223703" y="90609"/>
              <a:ext cx="806332" cy="806332"/>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 4"/>
            <p:cNvSpPr/>
            <p:nvPr/>
          </p:nvSpPr>
          <p:spPr>
            <a:xfrm>
              <a:off x="1400556" y="267461"/>
              <a:ext cx="452628" cy="45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050" kern="1200" dirty="0" smtClean="0"/>
                <a:t>Parsing</a:t>
              </a:r>
              <a:endParaRPr lang="en-US" sz="1050" kern="1200" dirty="0"/>
            </a:p>
          </p:txBody>
        </p:sp>
      </p:grpSp>
      <p:sp>
        <p:nvSpPr>
          <p:cNvPr id="11" name="Slide Number Placeholder 10"/>
          <p:cNvSpPr>
            <a:spLocks noGrp="1"/>
          </p:cNvSpPr>
          <p:nvPr>
            <p:ph type="sldNum" sz="quarter" idx="11"/>
          </p:nvPr>
        </p:nvSpPr>
        <p:spPr/>
        <p:txBody>
          <a:bodyPr/>
          <a:lstStyle/>
          <a:p>
            <a:pPr>
              <a:defRPr/>
            </a:pPr>
            <a:fld id="{5BA1DFFF-3F85-458B-986A-7762775E0CEF}" type="slidenum">
              <a:rPr lang="en-US" smtClean="0"/>
              <a:pPr>
                <a:defRPr/>
              </a:pPr>
              <a:t>144</a:t>
            </a:fld>
            <a:endParaRPr lang="en-US" dirty="0"/>
          </a:p>
        </p:txBody>
      </p:sp>
      <p:sp>
        <p:nvSpPr>
          <p:cNvPr id="12" name="Footer Placeholder 11"/>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a </a:t>
            </a:r>
            <a:r>
              <a:rPr lang="en-US" dirty="0" smtClean="0"/>
              <a:t>Corpus (</a:t>
            </a:r>
            <a:r>
              <a:rPr lang="en-US" dirty="0"/>
              <a:t>Collection of Documents)</a:t>
            </a:r>
          </a:p>
        </p:txBody>
      </p:sp>
      <p:sp>
        <p:nvSpPr>
          <p:cNvPr id="3" name="Content Placeholder 2"/>
          <p:cNvSpPr>
            <a:spLocks noGrp="1"/>
          </p:cNvSpPr>
          <p:nvPr>
            <p:ph idx="1"/>
          </p:nvPr>
        </p:nvSpPr>
        <p:spPr/>
        <p:txBody>
          <a:bodyPr/>
          <a:lstStyle/>
          <a:p>
            <a:r>
              <a:rPr lang="en-US" dirty="0"/>
              <a:t>Reverse index</a:t>
            </a:r>
          </a:p>
          <a:p>
            <a:pPr lvl="1"/>
            <a:r>
              <a:rPr lang="en-US" dirty="0"/>
              <a:t>For every possible feature, a list of all the documents that contain that </a:t>
            </a:r>
            <a:r>
              <a:rPr lang="en-US" dirty="0" smtClean="0"/>
              <a:t>feature</a:t>
            </a:r>
            <a:endParaRPr lang="en-US" dirty="0"/>
          </a:p>
          <a:p>
            <a:r>
              <a:rPr lang="en-US" dirty="0"/>
              <a:t>Corpus metrics</a:t>
            </a:r>
          </a:p>
          <a:p>
            <a:pPr lvl="1"/>
            <a:r>
              <a:rPr lang="en-US" dirty="0"/>
              <a:t>Volume</a:t>
            </a:r>
          </a:p>
          <a:p>
            <a:pPr lvl="1"/>
            <a:r>
              <a:rPr lang="en-US" dirty="0"/>
              <a:t>Corpus-wide term frequencies</a:t>
            </a:r>
          </a:p>
          <a:p>
            <a:pPr lvl="1"/>
            <a:r>
              <a:rPr lang="en-US" dirty="0"/>
              <a:t>Inverse Document Frequency </a:t>
            </a:r>
            <a:r>
              <a:rPr lang="en-US" dirty="0" smtClean="0"/>
              <a:t>(IDF)</a:t>
            </a:r>
            <a:endParaRPr lang="en-US" dirty="0"/>
          </a:p>
          <a:p>
            <a:pPr lvl="2"/>
            <a:r>
              <a:rPr lang="en-US" dirty="0"/>
              <a:t>more on this later</a:t>
            </a:r>
          </a:p>
          <a:p>
            <a:r>
              <a:rPr lang="en-US" dirty="0"/>
              <a:t>Challenge: a Corpus is dynamic</a:t>
            </a:r>
          </a:p>
          <a:p>
            <a:pPr lvl="1"/>
            <a:r>
              <a:rPr lang="en-US" dirty="0"/>
              <a:t>Index, metrics must be updated continuously</a:t>
            </a:r>
          </a:p>
          <a:p>
            <a:pPr lvl="1"/>
            <a:endParaRPr lang="en-US" dirty="0"/>
          </a:p>
          <a:p>
            <a:endParaRPr lang="en-US" dirty="0"/>
          </a:p>
        </p:txBody>
      </p:sp>
      <p:graphicFrame>
        <p:nvGraphicFramePr>
          <p:cNvPr id="5" name="Table 4"/>
          <p:cNvGraphicFramePr>
            <a:graphicFrameLocks noGrp="1"/>
          </p:cNvGraphicFramePr>
          <p:nvPr/>
        </p:nvGraphicFramePr>
        <p:xfrm>
          <a:off x="2971800" y="838200"/>
          <a:ext cx="3502461" cy="396240"/>
        </p:xfrm>
        <a:graphic>
          <a:graphicData uri="http://schemas.openxmlformats.org/drawingml/2006/table">
            <a:tbl>
              <a:tblPr bandRow="1">
                <a:tableStyleId>{5C22544A-7EE6-4342-B048-85BDC9FD1C3A}</a:tableStyleId>
              </a:tblPr>
              <a:tblGrid>
                <a:gridCol w="3502461"/>
              </a:tblGrid>
              <a:tr h="370840">
                <a:tc>
                  <a:txBody>
                    <a:bodyPr/>
                    <a:lstStyle/>
                    <a:p>
                      <a:r>
                        <a:rPr lang="en-US" sz="2000" dirty="0"/>
                        <a:t>2.</a:t>
                      </a:r>
                      <a:r>
                        <a:rPr lang="en-US" sz="2000" baseline="0" dirty="0"/>
                        <a:t> Collect the reviews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5"/>
          <p:cNvGrpSpPr/>
          <p:nvPr/>
        </p:nvGrpSpPr>
        <p:grpSpPr>
          <a:xfrm>
            <a:off x="8337668" y="0"/>
            <a:ext cx="806332" cy="806332"/>
            <a:chOff x="1223703" y="90609"/>
            <a:chExt cx="806332" cy="806332"/>
          </a:xfrm>
        </p:grpSpPr>
        <p:sp>
          <p:nvSpPr>
            <p:cNvPr id="7" name=" 3"/>
            <p:cNvSpPr/>
            <p:nvPr/>
          </p:nvSpPr>
          <p:spPr>
            <a:xfrm rot="20700000">
              <a:off x="1223703" y="90609"/>
              <a:ext cx="806332" cy="806332"/>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 4"/>
            <p:cNvSpPr/>
            <p:nvPr/>
          </p:nvSpPr>
          <p:spPr>
            <a:xfrm>
              <a:off x="1400556" y="267461"/>
              <a:ext cx="452628" cy="45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050" kern="1200" dirty="0" smtClean="0"/>
                <a:t>Parsing</a:t>
              </a:r>
              <a:endParaRPr lang="en-US" sz="1050" kern="1200" dirty="0"/>
            </a:p>
          </p:txBody>
        </p:sp>
      </p:grpSp>
      <p:sp>
        <p:nvSpPr>
          <p:cNvPr id="11" name="Slide Number Placeholder 10"/>
          <p:cNvSpPr>
            <a:spLocks noGrp="1"/>
          </p:cNvSpPr>
          <p:nvPr>
            <p:ph type="sldNum" sz="quarter" idx="11"/>
          </p:nvPr>
        </p:nvSpPr>
        <p:spPr/>
        <p:txBody>
          <a:bodyPr/>
          <a:lstStyle/>
          <a:p>
            <a:pPr>
              <a:defRPr/>
            </a:pPr>
            <a:fld id="{5BA1DFFF-3F85-458B-986A-7762775E0CEF}" type="slidenum">
              <a:rPr lang="en-US" smtClean="0"/>
              <a:pPr>
                <a:defRPr/>
              </a:pPr>
              <a:t>145</a:t>
            </a:fld>
            <a:endParaRPr lang="en-US" dirty="0"/>
          </a:p>
        </p:txBody>
      </p:sp>
      <p:sp>
        <p:nvSpPr>
          <p:cNvPr id="12" name="Footer Placeholder 11"/>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Classification (I</a:t>
            </a:r>
            <a:r>
              <a:rPr lang="en-US" dirty="0" smtClean="0"/>
              <a:t>) - "</a:t>
            </a:r>
            <a:r>
              <a:rPr lang="en-US" dirty="0"/>
              <a:t>Topic Tagging"</a:t>
            </a:r>
          </a:p>
        </p:txBody>
      </p:sp>
      <p:sp>
        <p:nvSpPr>
          <p:cNvPr id="3" name="Content Placeholder 2"/>
          <p:cNvSpPr>
            <a:spLocks noGrp="1"/>
          </p:cNvSpPr>
          <p:nvPr>
            <p:ph idx="1"/>
          </p:nvPr>
        </p:nvSpPr>
        <p:spPr/>
        <p:txBody>
          <a:bodyPr/>
          <a:lstStyle/>
          <a:p>
            <a:pPr algn="ctr">
              <a:buNone/>
            </a:pPr>
            <a:endParaRPr lang="en-US" dirty="0"/>
          </a:p>
          <a:p>
            <a:pPr>
              <a:buNone/>
            </a:pPr>
            <a:r>
              <a:rPr lang="en-US" dirty="0"/>
              <a:t>Not as straightforward as it seems</a:t>
            </a:r>
          </a:p>
          <a:p>
            <a:endParaRPr lang="en-US" dirty="0"/>
          </a:p>
          <a:p>
            <a:pPr>
              <a:buNone/>
            </a:pPr>
            <a:r>
              <a:rPr lang="en-US" i="1" dirty="0">
                <a:solidFill>
                  <a:schemeClr val="tx1"/>
                </a:solidFill>
              </a:rPr>
              <a:t>"The bPhone-5X has coverage everywhere. It's much less </a:t>
            </a:r>
            <a:r>
              <a:rPr lang="en-US" i="1" dirty="0" smtClean="0">
                <a:solidFill>
                  <a:schemeClr val="tx1"/>
                </a:solidFill>
              </a:rPr>
              <a:t>flaky </a:t>
            </a:r>
            <a:r>
              <a:rPr lang="en-US" i="1" dirty="0">
                <a:solidFill>
                  <a:schemeClr val="tx1"/>
                </a:solidFill>
              </a:rPr>
              <a:t>than my old bPhone-4G."</a:t>
            </a:r>
          </a:p>
          <a:p>
            <a:pPr>
              <a:buNone/>
            </a:pPr>
            <a:endParaRPr lang="en-US" i="1" dirty="0">
              <a:solidFill>
                <a:schemeClr val="tx1"/>
              </a:solidFill>
            </a:endParaRPr>
          </a:p>
          <a:p>
            <a:pPr>
              <a:buNone/>
            </a:pPr>
            <a:r>
              <a:rPr lang="en-US" i="1" dirty="0">
                <a:solidFill>
                  <a:schemeClr val="tx1"/>
                </a:solidFill>
              </a:rPr>
              <a:t>"While I love Acme's bPhone series, I've been quite disappointed by the </a:t>
            </a:r>
            <a:r>
              <a:rPr lang="en-US" i="1" dirty="0" smtClean="0">
                <a:solidFill>
                  <a:schemeClr val="tx1"/>
                </a:solidFill>
              </a:rPr>
              <a:t>bEbook. </a:t>
            </a:r>
            <a:r>
              <a:rPr lang="en-US" i="1" dirty="0">
                <a:solidFill>
                  <a:schemeClr val="tx1"/>
                </a:solidFill>
              </a:rPr>
              <a:t>The text is illegible, and it </a:t>
            </a:r>
            <a:r>
              <a:rPr lang="en-US" i="1" dirty="0" smtClean="0">
                <a:solidFill>
                  <a:schemeClr val="tx1"/>
                </a:solidFill>
              </a:rPr>
              <a:t>makes </a:t>
            </a:r>
            <a:r>
              <a:rPr lang="en-US" i="1" dirty="0">
                <a:solidFill>
                  <a:schemeClr val="tx1"/>
                </a:solidFill>
              </a:rPr>
              <a:t>even the </a:t>
            </a:r>
            <a:r>
              <a:rPr lang="en-US" i="1" dirty="0" smtClean="0">
                <a:solidFill>
                  <a:schemeClr val="tx1"/>
                </a:solidFill>
              </a:rPr>
              <a:t>Kindle look blazingly </a:t>
            </a:r>
            <a:r>
              <a:rPr lang="en-US" i="1" dirty="0">
                <a:solidFill>
                  <a:schemeClr val="tx1"/>
                </a:solidFill>
              </a:rPr>
              <a:t>fast."</a:t>
            </a:r>
          </a:p>
        </p:txBody>
      </p:sp>
      <p:graphicFrame>
        <p:nvGraphicFramePr>
          <p:cNvPr id="4" name="Table 3"/>
          <p:cNvGraphicFramePr>
            <a:graphicFrameLocks noGrp="1"/>
          </p:cNvGraphicFramePr>
          <p:nvPr/>
        </p:nvGraphicFramePr>
        <p:xfrm>
          <a:off x="3124200" y="914400"/>
          <a:ext cx="3502461" cy="396240"/>
        </p:xfrm>
        <a:graphic>
          <a:graphicData uri="http://schemas.openxmlformats.org/drawingml/2006/table">
            <a:tbl>
              <a:tblPr bandRow="1">
                <a:tableStyleId>{5C22544A-7EE6-4342-B048-85BDC9FD1C3A}</a:tableStyleId>
              </a:tblPr>
              <a:tblGrid>
                <a:gridCol w="3502461"/>
              </a:tblGrid>
              <a:tr h="370840">
                <a:tc>
                  <a:txBody>
                    <a:bodyPr/>
                    <a:lstStyle/>
                    <a:p>
                      <a:r>
                        <a:rPr lang="en-US" sz="2000" dirty="0"/>
                        <a:t>3.</a:t>
                      </a:r>
                      <a:r>
                        <a:rPr lang="en-US" sz="2000" baseline="0" dirty="0"/>
                        <a:t> Sort the Reviews by Product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5" name="Group 4"/>
          <p:cNvGrpSpPr/>
          <p:nvPr/>
        </p:nvGrpSpPr>
        <p:grpSpPr>
          <a:xfrm>
            <a:off x="8012430" y="0"/>
            <a:ext cx="1131570" cy="1131570"/>
            <a:chOff x="1421130" y="925830"/>
            <a:chExt cx="1131570" cy="1131570"/>
          </a:xfrm>
        </p:grpSpPr>
        <p:sp>
          <p:nvSpPr>
            <p:cNvPr id="6" name=" 3"/>
            <p:cNvSpPr/>
            <p:nvPr/>
          </p:nvSpPr>
          <p:spPr>
            <a:xfrm>
              <a:off x="1421130" y="925830"/>
              <a:ext cx="1131570" cy="1131570"/>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 4"/>
            <p:cNvSpPr/>
            <p:nvPr/>
          </p:nvSpPr>
          <p:spPr>
            <a:xfrm>
              <a:off x="1648625" y="1190896"/>
              <a:ext cx="676580" cy="581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400" kern="1200" dirty="0" smtClean="0"/>
                <a:t>Text Mining</a:t>
              </a:r>
              <a:endParaRPr lang="en-US" sz="1400" kern="1200" dirty="0"/>
            </a:p>
          </p:txBody>
        </p:sp>
      </p:grpSp>
      <p:sp>
        <p:nvSpPr>
          <p:cNvPr id="10" name="Slide Number Placeholder 9"/>
          <p:cNvSpPr>
            <a:spLocks noGrp="1"/>
          </p:cNvSpPr>
          <p:nvPr>
            <p:ph type="sldNum" sz="quarter" idx="11"/>
          </p:nvPr>
        </p:nvSpPr>
        <p:spPr/>
        <p:txBody>
          <a:bodyPr/>
          <a:lstStyle/>
          <a:p>
            <a:pPr>
              <a:defRPr/>
            </a:pPr>
            <a:fld id="{5BA1DFFF-3F85-458B-986A-7762775E0CEF}" type="slidenum">
              <a:rPr lang="en-US" smtClean="0"/>
              <a:pPr>
                <a:defRPr/>
              </a:pPr>
              <a:t>146</a:t>
            </a:fld>
            <a:endParaRPr lang="en-US" dirty="0"/>
          </a:p>
        </p:txBody>
      </p:sp>
      <p:sp>
        <p:nvSpPr>
          <p:cNvPr id="11" name="Footer Placeholder 10"/>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"Topic Tagging"</a:t>
            </a:r>
          </a:p>
        </p:txBody>
      </p:sp>
      <p:sp>
        <p:nvSpPr>
          <p:cNvPr id="3" name="Content Placeholder 2"/>
          <p:cNvSpPr>
            <a:spLocks noGrp="1"/>
          </p:cNvSpPr>
          <p:nvPr>
            <p:ph idx="1"/>
          </p:nvPr>
        </p:nvSpPr>
        <p:spPr/>
        <p:txBody>
          <a:bodyPr/>
          <a:lstStyle/>
          <a:p>
            <a:pPr>
              <a:buNone/>
            </a:pPr>
            <a:r>
              <a:rPr lang="en-US" dirty="0"/>
              <a:t>Judicious choice of features</a:t>
            </a:r>
          </a:p>
          <a:p>
            <a:pPr lvl="1"/>
            <a:r>
              <a:rPr lang="en-US" dirty="0"/>
              <a:t>Product mentioned in title?</a:t>
            </a:r>
          </a:p>
          <a:p>
            <a:pPr lvl="1"/>
            <a:r>
              <a:rPr lang="en-US" dirty="0"/>
              <a:t>Tweet, or review?</a:t>
            </a:r>
          </a:p>
          <a:p>
            <a:pPr lvl="1"/>
            <a:r>
              <a:rPr lang="en-US" dirty="0"/>
              <a:t>Term frequency</a:t>
            </a:r>
          </a:p>
          <a:p>
            <a:pPr lvl="1"/>
            <a:r>
              <a:rPr lang="en-US" dirty="0"/>
              <a:t>Canonicalize abbreviations</a:t>
            </a:r>
          </a:p>
          <a:p>
            <a:pPr lvl="2"/>
            <a:r>
              <a:rPr lang="en-US" dirty="0"/>
              <a:t>"5X" = "bPhone-5X"</a:t>
            </a:r>
          </a:p>
        </p:txBody>
      </p:sp>
      <p:graphicFrame>
        <p:nvGraphicFramePr>
          <p:cNvPr id="4" name="Table 3"/>
          <p:cNvGraphicFramePr>
            <a:graphicFrameLocks noGrp="1"/>
          </p:cNvGraphicFramePr>
          <p:nvPr/>
        </p:nvGraphicFramePr>
        <p:xfrm>
          <a:off x="3048000" y="533400"/>
          <a:ext cx="3502461" cy="396240"/>
        </p:xfrm>
        <a:graphic>
          <a:graphicData uri="http://schemas.openxmlformats.org/drawingml/2006/table">
            <a:tbl>
              <a:tblPr bandRow="1">
                <a:tableStyleId>{5C22544A-7EE6-4342-B048-85BDC9FD1C3A}</a:tableStyleId>
              </a:tblPr>
              <a:tblGrid>
                <a:gridCol w="3502461"/>
              </a:tblGrid>
              <a:tr h="370840">
                <a:tc>
                  <a:txBody>
                    <a:bodyPr/>
                    <a:lstStyle/>
                    <a:p>
                      <a:r>
                        <a:rPr lang="en-US" sz="2000" dirty="0"/>
                        <a:t>3.</a:t>
                      </a:r>
                      <a:r>
                        <a:rPr lang="en-US" sz="2000" baseline="0" dirty="0"/>
                        <a:t> Sort the Reviews by Product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5" name="Group 7"/>
          <p:cNvGrpSpPr/>
          <p:nvPr/>
        </p:nvGrpSpPr>
        <p:grpSpPr>
          <a:xfrm>
            <a:off x="8012430" y="0"/>
            <a:ext cx="1131570" cy="1131570"/>
            <a:chOff x="1421130" y="925830"/>
            <a:chExt cx="1131570" cy="1131570"/>
          </a:xfrm>
        </p:grpSpPr>
        <p:sp>
          <p:nvSpPr>
            <p:cNvPr id="9" name=" 3"/>
            <p:cNvSpPr/>
            <p:nvPr/>
          </p:nvSpPr>
          <p:spPr>
            <a:xfrm>
              <a:off x="1421130" y="925830"/>
              <a:ext cx="1131570" cy="1131570"/>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 4"/>
            <p:cNvSpPr/>
            <p:nvPr/>
          </p:nvSpPr>
          <p:spPr>
            <a:xfrm>
              <a:off x="1648625" y="1190896"/>
              <a:ext cx="676580" cy="581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400" kern="1200" dirty="0" smtClean="0"/>
                <a:t>Text Mining</a:t>
              </a:r>
              <a:endParaRPr lang="en-US" sz="1400" kern="1200" dirty="0"/>
            </a:p>
          </p:txBody>
        </p:sp>
      </p:grpSp>
      <p:sp>
        <p:nvSpPr>
          <p:cNvPr id="12" name="Slide Number Placeholder 11"/>
          <p:cNvSpPr>
            <a:spLocks noGrp="1"/>
          </p:cNvSpPr>
          <p:nvPr>
            <p:ph type="sldNum" sz="quarter" idx="11"/>
          </p:nvPr>
        </p:nvSpPr>
        <p:spPr/>
        <p:txBody>
          <a:bodyPr/>
          <a:lstStyle/>
          <a:p>
            <a:pPr>
              <a:defRPr/>
            </a:pPr>
            <a:fld id="{5BA1DFFF-3F85-458B-986A-7762775E0CEF}" type="slidenum">
              <a:rPr lang="en-US" smtClean="0"/>
              <a:pPr>
                <a:defRPr/>
              </a:pPr>
              <a:t>147</a:t>
            </a:fld>
            <a:endParaRPr lang="en-US" dirty="0"/>
          </a:p>
        </p:txBody>
      </p:sp>
      <p:sp>
        <p:nvSpPr>
          <p:cNvPr id="13" name="Footer Placeholder 12"/>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Text Classification </a:t>
            </a:r>
            <a:r>
              <a:rPr lang="en-US" dirty="0"/>
              <a:t>(II</a:t>
            </a:r>
            <a:r>
              <a:rPr lang="en-US" dirty="0" smtClean="0"/>
              <a:t>) Sentiment </a:t>
            </a:r>
            <a:r>
              <a:rPr lang="en-US" dirty="0"/>
              <a:t>Analysis</a:t>
            </a:r>
          </a:p>
        </p:txBody>
      </p:sp>
      <p:sp>
        <p:nvSpPr>
          <p:cNvPr id="3" name="Content Placeholder 2"/>
          <p:cNvSpPr>
            <a:spLocks noGrp="1"/>
          </p:cNvSpPr>
          <p:nvPr>
            <p:ph idx="1"/>
          </p:nvPr>
        </p:nvSpPr>
        <p:spPr>
          <a:xfrm>
            <a:off x="304800" y="1295400"/>
            <a:ext cx="8458200" cy="5181600"/>
          </a:xfrm>
        </p:spPr>
        <p:txBody>
          <a:bodyPr/>
          <a:lstStyle/>
          <a:p>
            <a:r>
              <a:rPr lang="en-US" dirty="0"/>
              <a:t>Naïve Bayes is a good first attempt</a:t>
            </a:r>
          </a:p>
          <a:p>
            <a:r>
              <a:rPr lang="en-US" dirty="0"/>
              <a:t>But you need tagged training data!</a:t>
            </a:r>
          </a:p>
          <a:p>
            <a:pPr lvl="1"/>
            <a:r>
              <a:rPr lang="en-US" dirty="0">
                <a:solidFill>
                  <a:schemeClr val="tx2"/>
                </a:solidFill>
              </a:rPr>
              <a:t>THE major </a:t>
            </a:r>
            <a:r>
              <a:rPr lang="en-US" dirty="0" smtClean="0">
                <a:solidFill>
                  <a:schemeClr val="tx2"/>
                </a:solidFill>
              </a:rPr>
              <a:t>bottleneck </a:t>
            </a:r>
            <a:r>
              <a:rPr lang="en-US" dirty="0">
                <a:solidFill>
                  <a:schemeClr val="tx2"/>
                </a:solidFill>
              </a:rPr>
              <a:t>in text </a:t>
            </a:r>
            <a:r>
              <a:rPr lang="en-US" dirty="0" smtClean="0">
                <a:solidFill>
                  <a:schemeClr val="tx2"/>
                </a:solidFill>
              </a:rPr>
              <a:t>classification</a:t>
            </a:r>
            <a:endParaRPr lang="en-US" dirty="0">
              <a:solidFill>
                <a:schemeClr val="tx2"/>
              </a:solidFill>
            </a:endParaRPr>
          </a:p>
          <a:p>
            <a:r>
              <a:rPr lang="en-US" dirty="0"/>
              <a:t>What to do?</a:t>
            </a:r>
          </a:p>
          <a:p>
            <a:pPr lvl="1"/>
            <a:r>
              <a:rPr lang="en-US" dirty="0"/>
              <a:t>Hand-tagging</a:t>
            </a:r>
          </a:p>
          <a:p>
            <a:pPr lvl="1"/>
            <a:r>
              <a:rPr lang="en-US" dirty="0"/>
              <a:t>Clues from review sites </a:t>
            </a:r>
          </a:p>
          <a:p>
            <a:pPr lvl="2"/>
            <a:r>
              <a:rPr lang="en-US" dirty="0"/>
              <a:t>thumbs-up or down, # of stars</a:t>
            </a:r>
          </a:p>
          <a:p>
            <a:pPr lvl="1"/>
            <a:r>
              <a:rPr lang="en-US" dirty="0"/>
              <a:t>Cluster documents, then label the clusters</a:t>
            </a:r>
          </a:p>
        </p:txBody>
      </p:sp>
      <p:graphicFrame>
        <p:nvGraphicFramePr>
          <p:cNvPr id="6" name="Table 5"/>
          <p:cNvGraphicFramePr>
            <a:graphicFrameLocks noGrp="1"/>
          </p:cNvGraphicFramePr>
          <p:nvPr/>
        </p:nvGraphicFramePr>
        <p:xfrm>
          <a:off x="2286000" y="838200"/>
          <a:ext cx="4800600" cy="396240"/>
        </p:xfrm>
        <a:graphic>
          <a:graphicData uri="http://schemas.openxmlformats.org/drawingml/2006/table">
            <a:tbl>
              <a:tblPr bandRow="1">
                <a:tableStyleId>{5C22544A-7EE6-4342-B048-85BDC9FD1C3A}</a:tableStyleId>
              </a:tblPr>
              <a:tblGrid>
                <a:gridCol w="4800600"/>
              </a:tblGrid>
              <a:tr h="370840">
                <a:tc>
                  <a:txBody>
                    <a:bodyPr/>
                    <a:lstStyle/>
                    <a:p>
                      <a:r>
                        <a:rPr lang="en-US" sz="2000" dirty="0"/>
                        <a:t>4.</a:t>
                      </a:r>
                      <a:r>
                        <a:rPr lang="en-US" sz="2000" baseline="0" dirty="0"/>
                        <a:t> Are they good reviews or bad reviews?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8"/>
          <p:cNvGrpSpPr/>
          <p:nvPr/>
        </p:nvGrpSpPr>
        <p:grpSpPr>
          <a:xfrm>
            <a:off x="8012430" y="0"/>
            <a:ext cx="1131570" cy="1131570"/>
            <a:chOff x="1421130" y="925830"/>
            <a:chExt cx="1131570" cy="1131570"/>
          </a:xfrm>
        </p:grpSpPr>
        <p:sp>
          <p:nvSpPr>
            <p:cNvPr id="10" name=" 3"/>
            <p:cNvSpPr/>
            <p:nvPr/>
          </p:nvSpPr>
          <p:spPr>
            <a:xfrm>
              <a:off x="1421130" y="925830"/>
              <a:ext cx="1131570" cy="1131570"/>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 4"/>
            <p:cNvSpPr/>
            <p:nvPr/>
          </p:nvSpPr>
          <p:spPr>
            <a:xfrm>
              <a:off x="1648625" y="1190896"/>
              <a:ext cx="676580" cy="581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400" kern="1200" dirty="0" smtClean="0"/>
                <a:t>Text Mining</a:t>
              </a:r>
              <a:endParaRPr lang="en-US" sz="1400" kern="1200" dirty="0"/>
            </a:p>
          </p:txBody>
        </p:sp>
      </p:grpSp>
      <p:sp>
        <p:nvSpPr>
          <p:cNvPr id="12" name="Slide Number Placeholder 11"/>
          <p:cNvSpPr>
            <a:spLocks noGrp="1"/>
          </p:cNvSpPr>
          <p:nvPr>
            <p:ph type="sldNum" sz="quarter" idx="11"/>
          </p:nvPr>
        </p:nvSpPr>
        <p:spPr/>
        <p:txBody>
          <a:bodyPr/>
          <a:lstStyle/>
          <a:p>
            <a:pPr>
              <a:defRPr/>
            </a:pPr>
            <a:fld id="{5BA1DFFF-3F85-458B-986A-7762775E0CEF}" type="slidenum">
              <a:rPr lang="en-US" smtClean="0"/>
              <a:pPr>
                <a:defRPr/>
              </a:pPr>
              <a:t>148</a:t>
            </a:fld>
            <a:endParaRPr lang="en-US" dirty="0"/>
          </a:p>
        </p:txBody>
      </p:sp>
      <p:sp>
        <p:nvSpPr>
          <p:cNvPr id="13" name="Footer Placeholder 12"/>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Search </a:t>
            </a:r>
            <a:r>
              <a:rPr lang="en-US" dirty="0" smtClean="0"/>
              <a:t>and Information </a:t>
            </a:r>
            <a:r>
              <a:rPr lang="en-US" dirty="0"/>
              <a:t>Retrieval</a:t>
            </a:r>
          </a:p>
        </p:txBody>
      </p:sp>
      <p:sp>
        <p:nvSpPr>
          <p:cNvPr id="3" name="Content Placeholder 2"/>
          <p:cNvSpPr>
            <a:spLocks noGrp="1"/>
          </p:cNvSpPr>
          <p:nvPr>
            <p:ph idx="1"/>
          </p:nvPr>
        </p:nvSpPr>
        <p:spPr>
          <a:xfrm>
            <a:off x="304800" y="1676400"/>
            <a:ext cx="8458200" cy="5181600"/>
          </a:xfrm>
        </p:spPr>
        <p:txBody>
          <a:bodyPr/>
          <a:lstStyle/>
          <a:p>
            <a:r>
              <a:rPr lang="en-US" dirty="0" smtClean="0"/>
              <a:t>Marketing </a:t>
            </a:r>
            <a:r>
              <a:rPr lang="en-US" dirty="0"/>
              <a:t>calls up documents with </a:t>
            </a:r>
            <a:r>
              <a:rPr lang="en-US" i="1" dirty="0"/>
              <a:t>queries</a:t>
            </a:r>
            <a:r>
              <a:rPr lang="en-US" dirty="0"/>
              <a:t>:</a:t>
            </a:r>
          </a:p>
          <a:p>
            <a:pPr lvl="1"/>
            <a:r>
              <a:rPr lang="en-US" dirty="0"/>
              <a:t>Collection of search terms</a:t>
            </a:r>
          </a:p>
          <a:p>
            <a:pPr lvl="2"/>
            <a:r>
              <a:rPr lang="en-US" dirty="0"/>
              <a:t>"bPhone battery life"</a:t>
            </a:r>
          </a:p>
          <a:p>
            <a:pPr lvl="1"/>
            <a:r>
              <a:rPr lang="en-US" dirty="0"/>
              <a:t>Can also be represented as "bag of words"</a:t>
            </a:r>
          </a:p>
          <a:p>
            <a:pPr lvl="1"/>
            <a:r>
              <a:rPr lang="en-US" dirty="0"/>
              <a:t>P</a:t>
            </a:r>
            <a:r>
              <a:rPr lang="en-US" dirty="0" smtClean="0"/>
              <a:t>ossibly </a:t>
            </a:r>
            <a:r>
              <a:rPr lang="en-US" dirty="0"/>
              <a:t>restricted by other attributes</a:t>
            </a:r>
          </a:p>
          <a:p>
            <a:pPr lvl="2"/>
            <a:r>
              <a:rPr lang="en-US" dirty="0"/>
              <a:t>within the last month</a:t>
            </a:r>
          </a:p>
          <a:p>
            <a:pPr lvl="2"/>
            <a:r>
              <a:rPr lang="en-US" dirty="0"/>
              <a:t>from </a:t>
            </a:r>
            <a:r>
              <a:rPr lang="en-US" dirty="0" smtClean="0"/>
              <a:t>This Review Site</a:t>
            </a:r>
            <a:endParaRPr lang="en-US" dirty="0"/>
          </a:p>
          <a:p>
            <a:pPr lvl="2">
              <a:buNone/>
            </a:pPr>
            <a:endParaRPr lang="en-US" dirty="0"/>
          </a:p>
          <a:p>
            <a:pPr lvl="1"/>
            <a:endParaRPr lang="en-US" dirty="0"/>
          </a:p>
        </p:txBody>
      </p:sp>
      <p:grpSp>
        <p:nvGrpSpPr>
          <p:cNvPr id="4" name="Group 8"/>
          <p:cNvGrpSpPr/>
          <p:nvPr/>
        </p:nvGrpSpPr>
        <p:grpSpPr>
          <a:xfrm>
            <a:off x="7848600" y="0"/>
            <a:ext cx="1295400" cy="1219200"/>
            <a:chOff x="761996" y="685797"/>
            <a:chExt cx="822960" cy="822960"/>
          </a:xfrm>
        </p:grpSpPr>
        <p:sp>
          <p:nvSpPr>
            <p:cNvPr id="10" name=" 3"/>
            <p:cNvSpPr/>
            <p:nvPr/>
          </p:nvSpPr>
          <p:spPr>
            <a:xfrm>
              <a:off x="761996" y="685797"/>
              <a:ext cx="822960" cy="82296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 4"/>
            <p:cNvSpPr/>
            <p:nvPr/>
          </p:nvSpPr>
          <p:spPr>
            <a:xfrm>
              <a:off x="969178" y="894232"/>
              <a:ext cx="408596" cy="406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100" kern="1200" dirty="0" smtClean="0"/>
                <a:t>Search &amp;Retrieval</a:t>
              </a:r>
              <a:endParaRPr lang="en-US" sz="1100" kern="1200" dirty="0"/>
            </a:p>
          </p:txBody>
        </p:sp>
      </p:grpSp>
      <p:sp>
        <p:nvSpPr>
          <p:cNvPr id="12" name="Slide Number Placeholder 11"/>
          <p:cNvSpPr>
            <a:spLocks noGrp="1"/>
          </p:cNvSpPr>
          <p:nvPr>
            <p:ph type="sldNum" sz="quarter" idx="11"/>
          </p:nvPr>
        </p:nvSpPr>
        <p:spPr/>
        <p:txBody>
          <a:bodyPr/>
          <a:lstStyle/>
          <a:p>
            <a:pPr>
              <a:defRPr/>
            </a:pPr>
            <a:fld id="{5BA1DFFF-3F85-458B-986A-7762775E0CEF}" type="slidenum">
              <a:rPr lang="en-US" smtClean="0"/>
              <a:pPr>
                <a:defRPr/>
              </a:pPr>
              <a:t>149</a:t>
            </a:fld>
            <a:endParaRPr lang="en-US" dirty="0"/>
          </a:p>
        </p:txBody>
      </p:sp>
      <p:sp>
        <p:nvSpPr>
          <p:cNvPr id="13" name="Footer Placeholder 12"/>
          <p:cNvSpPr>
            <a:spLocks noGrp="1"/>
          </p:cNvSpPr>
          <p:nvPr>
            <p:ph type="ftr" sz="quarter" idx="10"/>
          </p:nvPr>
        </p:nvSpPr>
        <p:spPr/>
        <p:txBody>
          <a:bodyPr/>
          <a:lstStyle/>
          <a:p>
            <a:pPr>
              <a:defRPr/>
            </a:pPr>
            <a:r>
              <a:rPr lang="en-US" dirty="0" smtClean="0"/>
              <a:t>Module 4: Analytics Theory/Methods</a:t>
            </a:r>
            <a:endParaRPr lang="en-US" dirty="0"/>
          </a:p>
        </p:txBody>
      </p:sp>
      <p:graphicFrame>
        <p:nvGraphicFramePr>
          <p:cNvPr id="15" name="Table 14"/>
          <p:cNvGraphicFramePr>
            <a:graphicFrameLocks noGrp="1"/>
          </p:cNvGraphicFramePr>
          <p:nvPr/>
        </p:nvGraphicFramePr>
        <p:xfrm>
          <a:off x="228600" y="990600"/>
          <a:ext cx="8153400" cy="396240"/>
        </p:xfrm>
        <a:graphic>
          <a:graphicData uri="http://schemas.openxmlformats.org/drawingml/2006/table">
            <a:tbl>
              <a:tblPr bandRow="1">
                <a:tableStyleId>{5C22544A-7EE6-4342-B048-85BDC9FD1C3A}</a:tableStyleId>
              </a:tblPr>
              <a:tblGrid>
                <a:gridCol w="815340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5. </a:t>
                      </a:r>
                      <a:r>
                        <a:rPr lang="en-US" sz="2000" dirty="0" smtClean="0"/>
                        <a:t>Marketing</a:t>
                      </a:r>
                      <a:r>
                        <a:rPr lang="en-US" sz="2000" baseline="0" dirty="0" smtClean="0"/>
                        <a:t> </a:t>
                      </a:r>
                      <a:r>
                        <a:rPr lang="en-US" sz="2000" baseline="0" dirty="0"/>
                        <a:t>calls up and reads selected reviews in full, for greater insight.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K</a:t>
            </a:r>
            <a:endParaRPr lang="en-US" dirty="0"/>
          </a:p>
        </p:txBody>
      </p:sp>
      <p:sp>
        <p:nvSpPr>
          <p:cNvPr id="3" name="Content Placeholder 2"/>
          <p:cNvSpPr>
            <a:spLocks noGrp="1"/>
          </p:cNvSpPr>
          <p:nvPr>
            <p:ph idx="1"/>
          </p:nvPr>
        </p:nvSpPr>
        <p:spPr>
          <a:xfrm>
            <a:off x="304800" y="914400"/>
            <a:ext cx="8458200" cy="762000"/>
          </a:xfrm>
        </p:spPr>
        <p:txBody>
          <a:bodyPr/>
          <a:lstStyle/>
          <a:p>
            <a:pPr marL="0" indent="0">
              <a:buNone/>
            </a:pPr>
            <a:r>
              <a:rPr lang="en-US" dirty="0"/>
              <a:t>Heuristic: find the "elbow" of the within-sum-of-squares (wss) plot as a function of </a:t>
            </a:r>
            <a:r>
              <a:rPr lang="en-US" dirty="0" smtClean="0"/>
              <a:t>K.</a:t>
            </a:r>
            <a:endParaRPr lang="en-US" dirty="0"/>
          </a:p>
        </p:txBody>
      </p:sp>
      <p:sp>
        <p:nvSpPr>
          <p:cNvPr id="7" name="TextBox 6"/>
          <p:cNvSpPr txBox="1"/>
          <p:nvPr/>
        </p:nvSpPr>
        <p:spPr>
          <a:xfrm>
            <a:off x="609600" y="3048000"/>
            <a:ext cx="2647968" cy="1754327"/>
          </a:xfrm>
          <a:prstGeom prst="rect">
            <a:avLst/>
          </a:prstGeom>
          <a:noFill/>
        </p:spPr>
        <p:txBody>
          <a:bodyPr wrap="square" rtlCol="0">
            <a:spAutoFit/>
          </a:bodyPr>
          <a:lstStyle/>
          <a:p>
            <a:r>
              <a:rPr lang="en-US" dirty="0" smtClean="0">
                <a:solidFill>
                  <a:srgbClr val="000000"/>
                </a:solidFill>
              </a:rPr>
              <a:t>K: </a:t>
            </a:r>
            <a:r>
              <a:rPr lang="en-US" dirty="0">
                <a:solidFill>
                  <a:srgbClr val="000000"/>
                </a:solidFill>
              </a:rPr>
              <a:t># of clusters</a:t>
            </a:r>
          </a:p>
          <a:p>
            <a:r>
              <a:rPr lang="en-US" dirty="0">
                <a:solidFill>
                  <a:srgbClr val="000000"/>
                </a:solidFill>
              </a:rPr>
              <a:t>n</a:t>
            </a:r>
            <a:r>
              <a:rPr lang="en-US" baseline="-25000" dirty="0">
                <a:solidFill>
                  <a:srgbClr val="000000"/>
                </a:solidFill>
              </a:rPr>
              <a:t>i</a:t>
            </a:r>
            <a:r>
              <a:rPr lang="en-US" dirty="0">
                <a:solidFill>
                  <a:srgbClr val="000000"/>
                </a:solidFill>
              </a:rPr>
              <a:t>: # points in i</a:t>
            </a:r>
            <a:r>
              <a:rPr lang="en-US" baseline="30000" dirty="0">
                <a:solidFill>
                  <a:srgbClr val="000000"/>
                </a:solidFill>
              </a:rPr>
              <a:t>th</a:t>
            </a:r>
            <a:r>
              <a:rPr lang="en-US" dirty="0">
                <a:solidFill>
                  <a:srgbClr val="000000"/>
                </a:solidFill>
              </a:rPr>
              <a:t> cluster</a:t>
            </a:r>
          </a:p>
          <a:p>
            <a:r>
              <a:rPr lang="en-US" dirty="0">
                <a:solidFill>
                  <a:srgbClr val="000000"/>
                </a:solidFill>
              </a:rPr>
              <a:t>c</a:t>
            </a:r>
            <a:r>
              <a:rPr lang="en-US" baseline="-25000" dirty="0">
                <a:solidFill>
                  <a:srgbClr val="000000"/>
                </a:solidFill>
              </a:rPr>
              <a:t>i</a:t>
            </a:r>
            <a:r>
              <a:rPr lang="en-US" dirty="0">
                <a:solidFill>
                  <a:srgbClr val="000000"/>
                </a:solidFill>
              </a:rPr>
              <a:t>: centroid of i</a:t>
            </a:r>
            <a:r>
              <a:rPr lang="en-US" baseline="30000" dirty="0">
                <a:solidFill>
                  <a:srgbClr val="000000"/>
                </a:solidFill>
              </a:rPr>
              <a:t>th</a:t>
            </a:r>
            <a:r>
              <a:rPr lang="en-US" dirty="0">
                <a:solidFill>
                  <a:srgbClr val="000000"/>
                </a:solidFill>
              </a:rPr>
              <a:t> cluster</a:t>
            </a:r>
          </a:p>
          <a:p>
            <a:r>
              <a:rPr lang="en-US" dirty="0">
                <a:solidFill>
                  <a:srgbClr val="000000"/>
                </a:solidFill>
              </a:rPr>
              <a:t>x</a:t>
            </a:r>
            <a:r>
              <a:rPr lang="en-US" baseline="-25000" dirty="0">
                <a:solidFill>
                  <a:srgbClr val="000000"/>
                </a:solidFill>
              </a:rPr>
              <a:t>ij</a:t>
            </a:r>
            <a:r>
              <a:rPr lang="en-US" dirty="0">
                <a:solidFill>
                  <a:srgbClr val="000000"/>
                </a:solidFill>
              </a:rPr>
              <a:t>: jth point of i</a:t>
            </a:r>
            <a:r>
              <a:rPr lang="en-US" baseline="30000" dirty="0">
                <a:solidFill>
                  <a:srgbClr val="000000"/>
                </a:solidFill>
              </a:rPr>
              <a:t>th</a:t>
            </a:r>
            <a:r>
              <a:rPr lang="en-US" dirty="0">
                <a:solidFill>
                  <a:srgbClr val="000000"/>
                </a:solidFill>
              </a:rPr>
              <a:t> cluster</a:t>
            </a:r>
          </a:p>
          <a:p>
            <a:endParaRPr lang="en-US" dirty="0">
              <a:solidFill>
                <a:srgbClr val="000000"/>
              </a:solidFill>
            </a:endParaRPr>
          </a:p>
          <a:p>
            <a:r>
              <a:rPr lang="en-US" dirty="0">
                <a:solidFill>
                  <a:srgbClr val="000000"/>
                </a:solidFill>
              </a:rPr>
              <a:t>"Elbows" at </a:t>
            </a:r>
            <a:r>
              <a:rPr lang="en-US" dirty="0" smtClean="0">
                <a:solidFill>
                  <a:srgbClr val="000000"/>
                </a:solidFill>
              </a:rPr>
              <a:t>k=2,4,6</a:t>
            </a:r>
            <a:endParaRPr lang="en-US" dirty="0">
              <a:solidFill>
                <a:srgbClr val="000000"/>
              </a:solidFill>
            </a:endParaRPr>
          </a:p>
        </p:txBody>
      </p:sp>
      <p:pic>
        <p:nvPicPr>
          <p:cNvPr id="10" name="Picture 9" descr="latex-image-1.pdf"/>
          <p:cNvPicPr>
            <a:picLocks noChangeAspect="1"/>
          </p:cNvPicPr>
          <p:nvPr/>
        </p:nvPicPr>
        <p:blipFill>
          <a:blip r:embed="rId3" cstate="print"/>
          <a:stretch>
            <a:fillRect/>
          </a:stretch>
        </p:blipFill>
        <p:spPr>
          <a:xfrm>
            <a:off x="533400" y="1828800"/>
            <a:ext cx="3352800" cy="1014062"/>
          </a:xfrm>
          <a:prstGeom prst="rect">
            <a:avLst/>
          </a:prstGeom>
        </p:spPr>
      </p:pic>
      <p:pic>
        <p:nvPicPr>
          <p:cNvPr id="12" name="Picture 11" descr="Rplot.png"/>
          <p:cNvPicPr>
            <a:picLocks noChangeAspect="1"/>
          </p:cNvPicPr>
          <p:nvPr/>
        </p:nvPicPr>
        <p:blipFill>
          <a:blip r:embed="rId4" cstate="print"/>
          <a:stretch>
            <a:fillRect/>
          </a:stretch>
        </p:blipFill>
        <p:spPr>
          <a:xfrm>
            <a:off x="4114800" y="1752600"/>
            <a:ext cx="4656667" cy="3810000"/>
          </a:xfrm>
          <a:prstGeom prst="rect">
            <a:avLst/>
          </a:prstGeom>
        </p:spPr>
      </p:pic>
      <p:sp>
        <p:nvSpPr>
          <p:cNvPr id="9" name="Slide Number Placeholder 8"/>
          <p:cNvSpPr>
            <a:spLocks noGrp="1"/>
          </p:cNvSpPr>
          <p:nvPr>
            <p:ph type="sldNum" sz="quarter" idx="11"/>
          </p:nvPr>
        </p:nvSpPr>
        <p:spPr/>
        <p:txBody>
          <a:bodyPr/>
          <a:lstStyle/>
          <a:p>
            <a:pPr>
              <a:defRPr/>
            </a:pPr>
            <a:fld id="{5BA1DFFF-3F85-458B-986A-7762775E0CEF}" type="slidenum">
              <a:rPr lang="en-US" smtClean="0"/>
              <a:pPr>
                <a:defRPr/>
              </a:pPr>
              <a:t>15</a:t>
            </a:fld>
            <a:endParaRPr lang="en-US" dirty="0"/>
          </a:p>
        </p:txBody>
      </p:sp>
      <p:sp>
        <p:nvSpPr>
          <p:cNvPr id="11" name="Footer Placeholder 10"/>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Quality of </a:t>
            </a:r>
            <a:r>
              <a:rPr lang="en-US" dirty="0" smtClean="0"/>
              <a:t> Search </a:t>
            </a:r>
            <a:r>
              <a:rPr lang="en-US" dirty="0"/>
              <a:t>Results</a:t>
            </a:r>
          </a:p>
        </p:txBody>
      </p:sp>
      <p:sp>
        <p:nvSpPr>
          <p:cNvPr id="3" name="Content Placeholder 2"/>
          <p:cNvSpPr>
            <a:spLocks noGrp="1"/>
          </p:cNvSpPr>
          <p:nvPr>
            <p:ph idx="1"/>
          </p:nvPr>
        </p:nvSpPr>
        <p:spPr>
          <a:xfrm>
            <a:off x="304800" y="1219200"/>
            <a:ext cx="8458200" cy="5181600"/>
          </a:xfrm>
        </p:spPr>
        <p:txBody>
          <a:bodyPr/>
          <a:lstStyle/>
          <a:p>
            <a:r>
              <a:rPr lang="en-US" dirty="0"/>
              <a:t>Relevance</a:t>
            </a:r>
          </a:p>
          <a:p>
            <a:pPr lvl="1"/>
            <a:r>
              <a:rPr lang="en-US" dirty="0"/>
              <a:t>Is this document what I wanted?</a:t>
            </a:r>
          </a:p>
          <a:p>
            <a:pPr lvl="1"/>
            <a:r>
              <a:rPr lang="en-US" dirty="0" smtClean="0"/>
              <a:t>Used to rank search results</a:t>
            </a:r>
          </a:p>
          <a:p>
            <a:r>
              <a:rPr lang="en-US" dirty="0" smtClean="0"/>
              <a:t>Precision</a:t>
            </a:r>
            <a:endParaRPr lang="en-US" dirty="0"/>
          </a:p>
          <a:p>
            <a:pPr lvl="1"/>
            <a:r>
              <a:rPr lang="en-US" dirty="0"/>
              <a:t>What % of documents in the result are relevant?</a:t>
            </a:r>
          </a:p>
          <a:p>
            <a:r>
              <a:rPr lang="en-US" dirty="0"/>
              <a:t>Recall</a:t>
            </a:r>
          </a:p>
          <a:p>
            <a:pPr lvl="1"/>
            <a:r>
              <a:rPr lang="en-US" dirty="0"/>
              <a:t>Of all the relevant documents in the corpus, what % were returned to me?</a:t>
            </a:r>
          </a:p>
        </p:txBody>
      </p:sp>
      <p:graphicFrame>
        <p:nvGraphicFramePr>
          <p:cNvPr id="6" name="Table 5"/>
          <p:cNvGraphicFramePr>
            <a:graphicFrameLocks noGrp="1"/>
          </p:cNvGraphicFramePr>
          <p:nvPr/>
        </p:nvGraphicFramePr>
        <p:xfrm>
          <a:off x="228600" y="838200"/>
          <a:ext cx="8153400" cy="396240"/>
        </p:xfrm>
        <a:graphic>
          <a:graphicData uri="http://schemas.openxmlformats.org/drawingml/2006/table">
            <a:tbl>
              <a:tblPr bandRow="1">
                <a:tableStyleId>{5C22544A-7EE6-4342-B048-85BDC9FD1C3A}</a:tableStyleId>
              </a:tblPr>
              <a:tblGrid>
                <a:gridCol w="815340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5. </a:t>
                      </a:r>
                      <a:r>
                        <a:rPr lang="en-US" sz="2000" dirty="0" smtClean="0"/>
                        <a:t>Marketing</a:t>
                      </a:r>
                      <a:r>
                        <a:rPr lang="en-US" sz="2000" baseline="0" dirty="0" smtClean="0"/>
                        <a:t> </a:t>
                      </a:r>
                      <a:r>
                        <a:rPr lang="en-US" sz="2000" baseline="0" dirty="0"/>
                        <a:t>calls up and reads selected reviews in full, for greater insight.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11"/>
          <p:cNvGrpSpPr/>
          <p:nvPr/>
        </p:nvGrpSpPr>
        <p:grpSpPr>
          <a:xfrm>
            <a:off x="7848600" y="0"/>
            <a:ext cx="1295400" cy="1219200"/>
            <a:chOff x="761996" y="685797"/>
            <a:chExt cx="822960" cy="822960"/>
          </a:xfrm>
        </p:grpSpPr>
        <p:sp>
          <p:nvSpPr>
            <p:cNvPr id="13" name=" 3"/>
            <p:cNvSpPr/>
            <p:nvPr/>
          </p:nvSpPr>
          <p:spPr>
            <a:xfrm>
              <a:off x="761996" y="685797"/>
              <a:ext cx="822960" cy="82296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 4"/>
            <p:cNvSpPr/>
            <p:nvPr/>
          </p:nvSpPr>
          <p:spPr>
            <a:xfrm>
              <a:off x="969178" y="894232"/>
              <a:ext cx="408596" cy="406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100" kern="1200" dirty="0" smtClean="0"/>
                <a:t>Search &amp;Retrieval</a:t>
              </a:r>
              <a:endParaRPr lang="en-US" sz="1100" kern="1200" dirty="0"/>
            </a:p>
          </p:txBody>
        </p:sp>
      </p:grpSp>
      <p:sp>
        <p:nvSpPr>
          <p:cNvPr id="10" name="Slide Number Placeholder 9"/>
          <p:cNvSpPr>
            <a:spLocks noGrp="1"/>
          </p:cNvSpPr>
          <p:nvPr>
            <p:ph type="sldNum" sz="quarter" idx="11"/>
          </p:nvPr>
        </p:nvSpPr>
        <p:spPr/>
        <p:txBody>
          <a:bodyPr/>
          <a:lstStyle/>
          <a:p>
            <a:pPr>
              <a:defRPr/>
            </a:pPr>
            <a:fld id="{5BA1DFFF-3F85-458B-986A-7762775E0CEF}" type="slidenum">
              <a:rPr lang="en-US" smtClean="0"/>
              <a:pPr>
                <a:defRPr/>
              </a:pPr>
              <a:t>150</a:t>
            </a:fld>
            <a:endParaRPr lang="en-US" dirty="0"/>
          </a:p>
        </p:txBody>
      </p:sp>
      <p:sp>
        <p:nvSpPr>
          <p:cNvPr id="11" name="Footer Placeholder 10"/>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Computing Relevance</a:t>
            </a:r>
            <a:endParaRPr lang="en-US" dirty="0"/>
          </a:p>
        </p:txBody>
      </p:sp>
      <p:sp>
        <p:nvSpPr>
          <p:cNvPr id="3" name="Content Placeholder 2"/>
          <p:cNvSpPr>
            <a:spLocks noGrp="1"/>
          </p:cNvSpPr>
          <p:nvPr>
            <p:ph idx="1"/>
          </p:nvPr>
        </p:nvSpPr>
        <p:spPr>
          <a:xfrm>
            <a:off x="457200" y="1600200"/>
            <a:ext cx="8229600" cy="1560257"/>
          </a:xfrm>
        </p:spPr>
        <p:txBody>
          <a:bodyPr/>
          <a:lstStyle/>
          <a:p>
            <a:pPr>
              <a:buFont typeface="Wingdings" pitchFamily="2" charset="2"/>
              <a:buChar char="§"/>
            </a:pPr>
            <a:r>
              <a:rPr lang="en-US" dirty="0"/>
              <a:t>Call up all the documents that have any of the terms from </a:t>
            </a:r>
            <a:r>
              <a:rPr lang="en-US" dirty="0" smtClean="0"/>
              <a:t>the query</a:t>
            </a:r>
            <a:r>
              <a:rPr lang="en-US" dirty="0"/>
              <a:t>, and count </a:t>
            </a:r>
            <a:r>
              <a:rPr lang="en-US" dirty="0" smtClean="0"/>
              <a:t>how </a:t>
            </a:r>
            <a:r>
              <a:rPr lang="en-US" dirty="0"/>
              <a:t>many times each term occurs</a:t>
            </a:r>
            <a:r>
              <a:rPr lang="en-US" dirty="0" smtClean="0"/>
              <a:t>:</a:t>
            </a:r>
            <a:endParaRPr lang="en-US" dirty="0"/>
          </a:p>
        </p:txBody>
      </p:sp>
      <p:pic>
        <p:nvPicPr>
          <p:cNvPr id="5" name="Picture 4" descr="latex-image-1.pdf"/>
          <p:cNvPicPr>
            <a:picLocks noChangeAspect="1"/>
          </p:cNvPicPr>
          <p:nvPr/>
        </p:nvPicPr>
        <p:blipFill>
          <a:blip r:embed="rId3" cstate="print"/>
          <a:stretch>
            <a:fillRect/>
          </a:stretch>
        </p:blipFill>
        <p:spPr>
          <a:xfrm>
            <a:off x="1426709" y="3801645"/>
            <a:ext cx="5588000" cy="1028700"/>
          </a:xfrm>
          <a:prstGeom prst="rect">
            <a:avLst/>
          </a:prstGeom>
        </p:spPr>
      </p:pic>
      <p:graphicFrame>
        <p:nvGraphicFramePr>
          <p:cNvPr id="6" name="Table 5"/>
          <p:cNvGraphicFramePr>
            <a:graphicFrameLocks noGrp="1"/>
          </p:cNvGraphicFramePr>
          <p:nvPr/>
        </p:nvGraphicFramePr>
        <p:xfrm>
          <a:off x="152400" y="838200"/>
          <a:ext cx="8153400" cy="396240"/>
        </p:xfrm>
        <a:graphic>
          <a:graphicData uri="http://schemas.openxmlformats.org/drawingml/2006/table">
            <a:tbl>
              <a:tblPr bandRow="1">
                <a:tableStyleId>{5C22544A-7EE6-4342-B048-85BDC9FD1C3A}</a:tableStyleId>
              </a:tblPr>
              <a:tblGrid>
                <a:gridCol w="815340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5. </a:t>
                      </a:r>
                      <a:r>
                        <a:rPr lang="en-US" sz="2000" dirty="0" smtClean="0"/>
                        <a:t>Marketing</a:t>
                      </a:r>
                      <a:r>
                        <a:rPr lang="en-US" sz="2000" baseline="0" dirty="0" smtClean="0"/>
                        <a:t> </a:t>
                      </a:r>
                      <a:r>
                        <a:rPr lang="en-US" sz="2000" baseline="0" dirty="0"/>
                        <a:t>calls up and reads selected reviews in full, for greater insight.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15"/>
          <p:cNvGrpSpPr/>
          <p:nvPr/>
        </p:nvGrpSpPr>
        <p:grpSpPr>
          <a:xfrm>
            <a:off x="7848600" y="0"/>
            <a:ext cx="1295400" cy="1219200"/>
            <a:chOff x="761996" y="685797"/>
            <a:chExt cx="822960" cy="822960"/>
          </a:xfrm>
        </p:grpSpPr>
        <p:sp>
          <p:nvSpPr>
            <p:cNvPr id="17" name=" 3"/>
            <p:cNvSpPr/>
            <p:nvPr/>
          </p:nvSpPr>
          <p:spPr>
            <a:xfrm>
              <a:off x="761996" y="685797"/>
              <a:ext cx="822960" cy="82296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 4"/>
            <p:cNvSpPr/>
            <p:nvPr/>
          </p:nvSpPr>
          <p:spPr>
            <a:xfrm>
              <a:off x="969178" y="894232"/>
              <a:ext cx="408596" cy="406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100" kern="1200" dirty="0" smtClean="0"/>
                <a:t>Search &amp;Retrieval</a:t>
              </a:r>
              <a:endParaRPr lang="en-US" sz="1100" kern="1200" dirty="0"/>
            </a:p>
          </p:txBody>
        </p:sp>
      </p:grpSp>
      <p:sp>
        <p:nvSpPr>
          <p:cNvPr id="11" name="Slide Number Placeholder 10"/>
          <p:cNvSpPr>
            <a:spLocks noGrp="1"/>
          </p:cNvSpPr>
          <p:nvPr>
            <p:ph type="sldNum" sz="quarter" idx="11"/>
          </p:nvPr>
        </p:nvSpPr>
        <p:spPr/>
        <p:txBody>
          <a:bodyPr/>
          <a:lstStyle/>
          <a:p>
            <a:pPr>
              <a:defRPr/>
            </a:pPr>
            <a:fld id="{5BA1DFFF-3F85-458B-986A-7762775E0CEF}" type="slidenum">
              <a:rPr lang="en-US" smtClean="0"/>
              <a:pPr>
                <a:defRPr/>
              </a:pPr>
              <a:t>151</a:t>
            </a:fld>
            <a:endParaRPr lang="en-US" dirty="0"/>
          </a:p>
        </p:txBody>
      </p:sp>
      <p:sp>
        <p:nvSpPr>
          <p:cNvPr id="12" name="Footer Placeholder 11"/>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Inverse Document </a:t>
            </a:r>
            <a:r>
              <a:rPr lang="en-US" dirty="0" smtClean="0"/>
              <a:t>Frequency </a:t>
            </a:r>
            <a:r>
              <a:rPr lang="en-US" dirty="0"/>
              <a:t>(idf)</a:t>
            </a:r>
          </a:p>
        </p:txBody>
      </p:sp>
      <p:sp>
        <p:nvSpPr>
          <p:cNvPr id="3" name="Content Placeholder 2"/>
          <p:cNvSpPr>
            <a:spLocks noGrp="1"/>
          </p:cNvSpPr>
          <p:nvPr>
            <p:ph idx="1"/>
          </p:nvPr>
        </p:nvSpPr>
        <p:spPr/>
        <p:txBody>
          <a:bodyPr/>
          <a:lstStyle/>
          <a:p>
            <a:pPr algn="ctr">
              <a:buNone/>
            </a:pPr>
            <a:endParaRPr lang="en-US" i="1" dirty="0"/>
          </a:p>
          <a:p>
            <a:pPr algn="ctr">
              <a:buNone/>
            </a:pPr>
            <a:r>
              <a:rPr lang="en-US" i="1" dirty="0"/>
              <a:t>idf</a:t>
            </a:r>
            <a:r>
              <a:rPr lang="en-US" i="1" baseline="-25000" dirty="0"/>
              <a:t>i</a:t>
            </a:r>
            <a:r>
              <a:rPr lang="en-US" dirty="0"/>
              <a:t> = log (</a:t>
            </a:r>
            <a:r>
              <a:rPr lang="en-US" i="1" dirty="0"/>
              <a:t>N/tf</a:t>
            </a:r>
            <a:r>
              <a:rPr lang="en-US" i="1" baseline="-25000" dirty="0"/>
              <a:t>i</a:t>
            </a:r>
            <a:r>
              <a:rPr lang="en-US" dirty="0"/>
              <a:t>)</a:t>
            </a:r>
          </a:p>
          <a:p>
            <a:pPr lvl="1"/>
            <a:r>
              <a:rPr lang="en-US" i="1" dirty="0"/>
              <a:t>N</a:t>
            </a:r>
            <a:r>
              <a:rPr lang="en-US" dirty="0"/>
              <a:t>: </a:t>
            </a:r>
            <a:r>
              <a:rPr lang="en-US" dirty="0" smtClean="0"/>
              <a:t>Number </a:t>
            </a:r>
            <a:r>
              <a:rPr lang="en-US" dirty="0"/>
              <a:t>of documents in corpus</a:t>
            </a:r>
          </a:p>
          <a:p>
            <a:pPr lvl="1"/>
            <a:r>
              <a:rPr lang="en-US" i="1" dirty="0"/>
              <a:t>tf</a:t>
            </a:r>
            <a:r>
              <a:rPr lang="en-US" i="1" baseline="-25000" dirty="0"/>
              <a:t>i</a:t>
            </a:r>
            <a:r>
              <a:rPr lang="en-US" dirty="0"/>
              <a:t>: </a:t>
            </a:r>
            <a:r>
              <a:rPr lang="en-US" dirty="0" smtClean="0"/>
              <a:t>Number </a:t>
            </a:r>
            <a:r>
              <a:rPr lang="en-US" dirty="0"/>
              <a:t>of </a:t>
            </a:r>
            <a:r>
              <a:rPr lang="en-US" dirty="0" smtClean="0"/>
              <a:t>documents </a:t>
            </a:r>
            <a:r>
              <a:rPr lang="en-US" smtClean="0"/>
              <a:t>in which </a:t>
            </a:r>
            <a:r>
              <a:rPr lang="en-US" dirty="0"/>
              <a:t>term occurs in the corpus</a:t>
            </a:r>
          </a:p>
          <a:p>
            <a:r>
              <a:rPr lang="en-US" dirty="0"/>
              <a:t>Measures term uniqueness in corpus</a:t>
            </a:r>
          </a:p>
          <a:p>
            <a:pPr lvl="1"/>
            <a:r>
              <a:rPr lang="en-US" dirty="0"/>
              <a:t>"phone" </a:t>
            </a:r>
            <a:r>
              <a:rPr lang="en-US" dirty="0" smtClean="0"/>
              <a:t>vs. </a:t>
            </a:r>
            <a:r>
              <a:rPr lang="en-US" dirty="0"/>
              <a:t>"</a:t>
            </a:r>
            <a:r>
              <a:rPr lang="en-US" dirty="0" smtClean="0"/>
              <a:t>brick"</a:t>
            </a:r>
            <a:endParaRPr lang="en-US" dirty="0"/>
          </a:p>
          <a:p>
            <a:r>
              <a:rPr lang="en-US" dirty="0"/>
              <a:t>Indicates the importance of the term</a:t>
            </a:r>
          </a:p>
          <a:p>
            <a:pPr lvl="1"/>
            <a:r>
              <a:rPr lang="en-US" dirty="0"/>
              <a:t>Search (relevance)</a:t>
            </a:r>
          </a:p>
          <a:p>
            <a:pPr lvl="1"/>
            <a:r>
              <a:rPr lang="en-US" dirty="0"/>
              <a:t>Classification (discriminatory power)</a:t>
            </a:r>
          </a:p>
          <a:p>
            <a:pPr lvl="1"/>
            <a:endParaRPr lang="en-US" dirty="0"/>
          </a:p>
          <a:p>
            <a:endParaRPr lang="en-US" dirty="0"/>
          </a:p>
        </p:txBody>
      </p:sp>
      <p:graphicFrame>
        <p:nvGraphicFramePr>
          <p:cNvPr id="5" name="Table 4"/>
          <p:cNvGraphicFramePr>
            <a:graphicFrameLocks noGrp="1"/>
          </p:cNvGraphicFramePr>
          <p:nvPr/>
        </p:nvGraphicFramePr>
        <p:xfrm>
          <a:off x="228600" y="838200"/>
          <a:ext cx="8153400" cy="396240"/>
        </p:xfrm>
        <a:graphic>
          <a:graphicData uri="http://schemas.openxmlformats.org/drawingml/2006/table">
            <a:tbl>
              <a:tblPr bandRow="1">
                <a:tableStyleId>{5C22544A-7EE6-4342-B048-85BDC9FD1C3A}</a:tableStyleId>
              </a:tblPr>
              <a:tblGrid>
                <a:gridCol w="815340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5. Marketing</a:t>
                      </a:r>
                      <a:r>
                        <a:rPr lang="en-US" sz="2000" baseline="0" dirty="0" smtClean="0"/>
                        <a:t> calls up and reads selected reviews in full, for greater insight.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12"/>
          <p:cNvGrpSpPr/>
          <p:nvPr/>
        </p:nvGrpSpPr>
        <p:grpSpPr>
          <a:xfrm>
            <a:off x="7848600" y="0"/>
            <a:ext cx="1295400" cy="1219200"/>
            <a:chOff x="761996" y="685797"/>
            <a:chExt cx="822960" cy="822960"/>
          </a:xfrm>
        </p:grpSpPr>
        <p:sp>
          <p:nvSpPr>
            <p:cNvPr id="14" name=" 3"/>
            <p:cNvSpPr/>
            <p:nvPr/>
          </p:nvSpPr>
          <p:spPr>
            <a:xfrm>
              <a:off x="761996" y="685797"/>
              <a:ext cx="822960" cy="82296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 4"/>
            <p:cNvSpPr/>
            <p:nvPr/>
          </p:nvSpPr>
          <p:spPr>
            <a:xfrm>
              <a:off x="969178" y="894232"/>
              <a:ext cx="408596" cy="406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100" kern="1200" dirty="0" smtClean="0"/>
                <a:t>Search &amp;Retrieval</a:t>
              </a:r>
              <a:endParaRPr lang="en-US" sz="1100" kern="1200" dirty="0"/>
            </a:p>
          </p:txBody>
        </p:sp>
      </p:grpSp>
      <p:sp>
        <p:nvSpPr>
          <p:cNvPr id="10" name="Slide Number Placeholder 9"/>
          <p:cNvSpPr>
            <a:spLocks noGrp="1"/>
          </p:cNvSpPr>
          <p:nvPr>
            <p:ph type="sldNum" sz="quarter" idx="11"/>
          </p:nvPr>
        </p:nvSpPr>
        <p:spPr/>
        <p:txBody>
          <a:bodyPr/>
          <a:lstStyle/>
          <a:p>
            <a:pPr>
              <a:defRPr/>
            </a:pPr>
            <a:fld id="{5BA1DFFF-3F85-458B-986A-7762775E0CEF}" type="slidenum">
              <a:rPr lang="en-US" smtClean="0"/>
              <a:pPr>
                <a:defRPr/>
              </a:pPr>
              <a:t>152</a:t>
            </a:fld>
            <a:endParaRPr lang="en-US" dirty="0"/>
          </a:p>
        </p:txBody>
      </p:sp>
      <p:sp>
        <p:nvSpPr>
          <p:cNvPr id="11" name="Footer Placeholder 10"/>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TF-IDF and Modified Retrieval Algorithm</a:t>
            </a:r>
            <a:endParaRPr lang="en-US" dirty="0"/>
          </a:p>
        </p:txBody>
      </p:sp>
      <p:sp>
        <p:nvSpPr>
          <p:cNvPr id="3" name="Content Placeholder 2"/>
          <p:cNvSpPr>
            <a:spLocks noGrp="1"/>
          </p:cNvSpPr>
          <p:nvPr>
            <p:ph idx="1"/>
          </p:nvPr>
        </p:nvSpPr>
        <p:spPr>
          <a:xfrm>
            <a:off x="381000" y="1295400"/>
            <a:ext cx="8458200" cy="5181600"/>
          </a:xfrm>
        </p:spPr>
        <p:txBody>
          <a:bodyPr/>
          <a:lstStyle/>
          <a:p>
            <a:r>
              <a:rPr lang="en-US" dirty="0"/>
              <a:t>T</a:t>
            </a:r>
            <a:r>
              <a:rPr lang="en-US" dirty="0" smtClean="0"/>
              <a:t>erm </a:t>
            </a:r>
            <a:r>
              <a:rPr lang="en-US" dirty="0"/>
              <a:t>frequency – inverse document </a:t>
            </a:r>
            <a:r>
              <a:rPr lang="en-US" dirty="0" smtClean="0"/>
              <a:t>frequency (tf-idf)</a:t>
            </a:r>
            <a:endParaRPr lang="en-US" dirty="0"/>
          </a:p>
          <a:p>
            <a:pPr algn="ctr">
              <a:buNone/>
            </a:pPr>
            <a:r>
              <a:rPr lang="en-US" dirty="0"/>
              <a:t>tf</a:t>
            </a:r>
            <a:r>
              <a:rPr lang="en-US" baseline="-25000" dirty="0"/>
              <a:t>document</a:t>
            </a:r>
            <a:r>
              <a:rPr lang="en-US" dirty="0"/>
              <a:t>(term) * idf(term)</a:t>
            </a:r>
          </a:p>
          <a:p>
            <a:pPr algn="ctr">
              <a:buNone/>
            </a:pPr>
            <a:r>
              <a:rPr lang="en-US" dirty="0" smtClean="0"/>
              <a:t>query</a:t>
            </a:r>
            <a:r>
              <a:rPr lang="en-US" dirty="0"/>
              <a:t>: </a:t>
            </a:r>
            <a:r>
              <a:rPr lang="en-US" i="1" dirty="0">
                <a:solidFill>
                  <a:srgbClr val="1F497D"/>
                </a:solidFill>
              </a:rPr>
              <a:t>"</a:t>
            </a:r>
            <a:r>
              <a:rPr lang="en-US" i="1" dirty="0" smtClean="0">
                <a:solidFill>
                  <a:srgbClr val="1F497D"/>
                </a:solidFill>
              </a:rPr>
              <a:t>unbrick </a:t>
            </a:r>
            <a:r>
              <a:rPr lang="en-US" i="1" dirty="0">
                <a:solidFill>
                  <a:srgbClr val="1F497D"/>
                </a:solidFill>
              </a:rPr>
              <a:t>phone"</a:t>
            </a:r>
          </a:p>
          <a:p>
            <a:r>
              <a:rPr lang="en-US" dirty="0" smtClean="0"/>
              <a:t>Document </a:t>
            </a:r>
            <a:r>
              <a:rPr lang="en-US" dirty="0"/>
              <a:t>with "</a:t>
            </a:r>
            <a:r>
              <a:rPr lang="en-US" dirty="0" smtClean="0"/>
              <a:t>unbrick" </a:t>
            </a:r>
            <a:r>
              <a:rPr lang="en-US" dirty="0"/>
              <a:t>a few times more relevant than document with "phone" many </a:t>
            </a:r>
            <a:r>
              <a:rPr lang="en-US" dirty="0" smtClean="0"/>
              <a:t>times</a:t>
            </a:r>
          </a:p>
          <a:p>
            <a:r>
              <a:rPr lang="en-US" dirty="0" smtClean="0"/>
              <a:t>Measure of Relevance with tf-idf</a:t>
            </a:r>
          </a:p>
          <a:p>
            <a:r>
              <a:rPr lang="en-US" dirty="0" smtClean="0"/>
              <a:t>Call up all the documents that have any of the terms from the query, and sum up the tf-idf of each term:</a:t>
            </a:r>
          </a:p>
          <a:p>
            <a:pPr>
              <a:buNone/>
            </a:pPr>
            <a:endParaRPr lang="en-US" dirty="0"/>
          </a:p>
        </p:txBody>
      </p:sp>
      <p:graphicFrame>
        <p:nvGraphicFramePr>
          <p:cNvPr id="5" name="Table 4"/>
          <p:cNvGraphicFramePr>
            <a:graphicFrameLocks noGrp="1"/>
          </p:cNvGraphicFramePr>
          <p:nvPr/>
        </p:nvGraphicFramePr>
        <p:xfrm>
          <a:off x="304800" y="914400"/>
          <a:ext cx="8153400" cy="396240"/>
        </p:xfrm>
        <a:graphic>
          <a:graphicData uri="http://schemas.openxmlformats.org/drawingml/2006/table">
            <a:tbl>
              <a:tblPr bandRow="1">
                <a:tableStyleId>{5C22544A-7EE6-4342-B048-85BDC9FD1C3A}</a:tableStyleId>
              </a:tblPr>
              <a:tblGrid>
                <a:gridCol w="815340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5. </a:t>
                      </a:r>
                      <a:r>
                        <a:rPr lang="en-US" sz="2000" dirty="0" smtClean="0"/>
                        <a:t>Marketing</a:t>
                      </a:r>
                      <a:r>
                        <a:rPr lang="en-US" sz="2000" baseline="0" dirty="0" smtClean="0"/>
                        <a:t> </a:t>
                      </a:r>
                      <a:r>
                        <a:rPr lang="en-US" sz="2000" baseline="0" dirty="0"/>
                        <a:t>calls up and reads selected reviews in full, for greater insight.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descr="latex-image-1.pdf"/>
          <p:cNvPicPr>
            <a:picLocks noChangeAspect="1"/>
          </p:cNvPicPr>
          <p:nvPr/>
        </p:nvPicPr>
        <p:blipFill>
          <a:blip r:embed="rId3" cstate="print"/>
          <a:stretch>
            <a:fillRect/>
          </a:stretch>
        </p:blipFill>
        <p:spPr>
          <a:xfrm>
            <a:off x="1143000" y="4876800"/>
            <a:ext cx="6172200" cy="1028700"/>
          </a:xfrm>
          <a:prstGeom prst="rect">
            <a:avLst/>
          </a:prstGeom>
        </p:spPr>
      </p:pic>
      <p:grpSp>
        <p:nvGrpSpPr>
          <p:cNvPr id="4" name="Group 12"/>
          <p:cNvGrpSpPr/>
          <p:nvPr/>
        </p:nvGrpSpPr>
        <p:grpSpPr>
          <a:xfrm>
            <a:off x="7848600" y="0"/>
            <a:ext cx="1295400" cy="1219200"/>
            <a:chOff x="761996" y="685797"/>
            <a:chExt cx="822960" cy="822960"/>
          </a:xfrm>
        </p:grpSpPr>
        <p:sp>
          <p:nvSpPr>
            <p:cNvPr id="14" name=" 3"/>
            <p:cNvSpPr/>
            <p:nvPr/>
          </p:nvSpPr>
          <p:spPr>
            <a:xfrm>
              <a:off x="761996" y="685797"/>
              <a:ext cx="822960" cy="82296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 4"/>
            <p:cNvSpPr/>
            <p:nvPr/>
          </p:nvSpPr>
          <p:spPr>
            <a:xfrm>
              <a:off x="969178" y="894232"/>
              <a:ext cx="408596" cy="406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100" kern="1200" dirty="0" smtClean="0"/>
                <a:t>Search &amp;Retrieval</a:t>
              </a:r>
              <a:endParaRPr lang="en-US" sz="1100" kern="1200" dirty="0"/>
            </a:p>
          </p:txBody>
        </p:sp>
      </p:grpSp>
      <p:sp>
        <p:nvSpPr>
          <p:cNvPr id="11" name="Slide Number Placeholder 10"/>
          <p:cNvSpPr>
            <a:spLocks noGrp="1"/>
          </p:cNvSpPr>
          <p:nvPr>
            <p:ph type="sldNum" sz="quarter" idx="11"/>
          </p:nvPr>
        </p:nvSpPr>
        <p:spPr/>
        <p:txBody>
          <a:bodyPr/>
          <a:lstStyle/>
          <a:p>
            <a:pPr>
              <a:defRPr/>
            </a:pPr>
            <a:fld id="{5BA1DFFF-3F85-458B-986A-7762775E0CEF}" type="slidenum">
              <a:rPr lang="en-US" smtClean="0"/>
              <a:pPr>
                <a:defRPr/>
              </a:pPr>
              <a:t>153</a:t>
            </a:fld>
            <a:endParaRPr lang="en-US" dirty="0"/>
          </a:p>
        </p:txBody>
      </p:sp>
      <p:sp>
        <p:nvSpPr>
          <p:cNvPr id="12" name="Footer Placeholder 11"/>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Other </a:t>
            </a:r>
            <a:r>
              <a:rPr lang="en-US" dirty="0" smtClean="0"/>
              <a:t>Relevance Metrics</a:t>
            </a:r>
            <a:endParaRPr lang="en-US" dirty="0"/>
          </a:p>
        </p:txBody>
      </p:sp>
      <p:sp>
        <p:nvSpPr>
          <p:cNvPr id="3" name="Content Placeholder 2"/>
          <p:cNvSpPr>
            <a:spLocks noGrp="1"/>
          </p:cNvSpPr>
          <p:nvPr>
            <p:ph idx="1"/>
          </p:nvPr>
        </p:nvSpPr>
        <p:spPr>
          <a:xfrm>
            <a:off x="304800" y="1905000"/>
            <a:ext cx="8458200" cy="5181600"/>
          </a:xfrm>
        </p:spPr>
        <p:txBody>
          <a:bodyPr/>
          <a:lstStyle/>
          <a:p>
            <a:r>
              <a:rPr lang="en-US" dirty="0"/>
              <a:t>"Authoritativeness" of source</a:t>
            </a:r>
          </a:p>
          <a:p>
            <a:pPr lvl="1"/>
            <a:r>
              <a:rPr lang="en-US" dirty="0" smtClean="0"/>
              <a:t>PageRank </a:t>
            </a:r>
            <a:r>
              <a:rPr lang="en-US" dirty="0"/>
              <a:t>is an example of this</a:t>
            </a:r>
          </a:p>
          <a:p>
            <a:r>
              <a:rPr lang="en-US" dirty="0"/>
              <a:t>Recency of document</a:t>
            </a:r>
          </a:p>
          <a:p>
            <a:r>
              <a:rPr lang="en-US" dirty="0"/>
              <a:t>How often the document has been retrieved by other users</a:t>
            </a:r>
          </a:p>
          <a:p>
            <a:endParaRPr lang="en-US" dirty="0"/>
          </a:p>
        </p:txBody>
      </p:sp>
      <p:graphicFrame>
        <p:nvGraphicFramePr>
          <p:cNvPr id="5" name="Table 4"/>
          <p:cNvGraphicFramePr>
            <a:graphicFrameLocks noGrp="1"/>
          </p:cNvGraphicFramePr>
          <p:nvPr/>
        </p:nvGraphicFramePr>
        <p:xfrm>
          <a:off x="457200" y="1066800"/>
          <a:ext cx="8153400" cy="396240"/>
        </p:xfrm>
        <a:graphic>
          <a:graphicData uri="http://schemas.openxmlformats.org/drawingml/2006/table">
            <a:tbl>
              <a:tblPr bandRow="1">
                <a:tableStyleId>{5C22544A-7EE6-4342-B048-85BDC9FD1C3A}</a:tableStyleId>
              </a:tblPr>
              <a:tblGrid>
                <a:gridCol w="815340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5. </a:t>
                      </a:r>
                      <a:r>
                        <a:rPr lang="en-US" sz="2000" dirty="0" smtClean="0"/>
                        <a:t>Marketing</a:t>
                      </a:r>
                      <a:r>
                        <a:rPr lang="en-US" sz="2000" baseline="0" dirty="0" smtClean="0"/>
                        <a:t> </a:t>
                      </a:r>
                      <a:r>
                        <a:rPr lang="en-US" sz="2000" baseline="0" dirty="0"/>
                        <a:t>calls up and reads selected reviews in full, for greater insight.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11"/>
          <p:cNvGrpSpPr/>
          <p:nvPr/>
        </p:nvGrpSpPr>
        <p:grpSpPr>
          <a:xfrm>
            <a:off x="7848600" y="0"/>
            <a:ext cx="1295400" cy="1219200"/>
            <a:chOff x="761996" y="685797"/>
            <a:chExt cx="822960" cy="822960"/>
          </a:xfrm>
        </p:grpSpPr>
        <p:sp>
          <p:nvSpPr>
            <p:cNvPr id="13" name=" 3"/>
            <p:cNvSpPr/>
            <p:nvPr/>
          </p:nvSpPr>
          <p:spPr>
            <a:xfrm>
              <a:off x="761996" y="685797"/>
              <a:ext cx="822960" cy="82296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 4"/>
            <p:cNvSpPr/>
            <p:nvPr/>
          </p:nvSpPr>
          <p:spPr>
            <a:xfrm>
              <a:off x="969178" y="894232"/>
              <a:ext cx="408596" cy="406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100" kern="1200" dirty="0" smtClean="0"/>
                <a:t>Search &amp;Retrieval</a:t>
              </a:r>
              <a:endParaRPr lang="en-US" sz="1100" kern="1200" dirty="0"/>
            </a:p>
          </p:txBody>
        </p:sp>
      </p:grpSp>
      <p:sp>
        <p:nvSpPr>
          <p:cNvPr id="10" name="Slide Number Placeholder 9"/>
          <p:cNvSpPr>
            <a:spLocks noGrp="1"/>
          </p:cNvSpPr>
          <p:nvPr>
            <p:ph type="sldNum" sz="quarter" idx="11"/>
          </p:nvPr>
        </p:nvSpPr>
        <p:spPr/>
        <p:txBody>
          <a:bodyPr/>
          <a:lstStyle/>
          <a:p>
            <a:pPr>
              <a:defRPr/>
            </a:pPr>
            <a:fld id="{5BA1DFFF-3F85-458B-986A-7762775E0CEF}" type="slidenum">
              <a:rPr lang="en-US" smtClean="0"/>
              <a:pPr>
                <a:defRPr/>
              </a:pPr>
              <a:t>154</a:t>
            </a:fld>
            <a:endParaRPr lang="en-US" dirty="0"/>
          </a:p>
        </p:txBody>
      </p:sp>
      <p:sp>
        <p:nvSpPr>
          <p:cNvPr id="11" name="Footer Placeholder 10"/>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of Search and Retrieval </a:t>
            </a:r>
            <a:endParaRPr lang="en-US" dirty="0"/>
          </a:p>
        </p:txBody>
      </p:sp>
      <p:sp>
        <p:nvSpPr>
          <p:cNvPr id="3" name="Content Placeholder 2"/>
          <p:cNvSpPr>
            <a:spLocks noGrp="1"/>
          </p:cNvSpPr>
          <p:nvPr>
            <p:ph idx="1"/>
          </p:nvPr>
        </p:nvSpPr>
        <p:spPr/>
        <p:txBody>
          <a:bodyPr/>
          <a:lstStyle/>
          <a:p>
            <a:r>
              <a:rPr lang="en-US" dirty="0" smtClean="0"/>
              <a:t>Relevance metric</a:t>
            </a:r>
          </a:p>
          <a:p>
            <a:pPr lvl="1"/>
            <a:r>
              <a:rPr lang="en-US" dirty="0" smtClean="0"/>
              <a:t>important for precision, user experience</a:t>
            </a:r>
          </a:p>
          <a:p>
            <a:r>
              <a:rPr lang="en-US" dirty="0" smtClean="0"/>
              <a:t>Effective </a:t>
            </a:r>
            <a:r>
              <a:rPr lang="en-US" dirty="0"/>
              <a:t>crawl, extraction, indexing</a:t>
            </a:r>
          </a:p>
          <a:p>
            <a:pPr lvl="1"/>
            <a:r>
              <a:rPr lang="en-US" dirty="0"/>
              <a:t>important for recall (and precision)</a:t>
            </a:r>
          </a:p>
          <a:p>
            <a:pPr lvl="1"/>
            <a:r>
              <a:rPr lang="en-US" dirty="0">
                <a:solidFill>
                  <a:schemeClr val="tx2"/>
                </a:solidFill>
              </a:rPr>
              <a:t>more important, often, than retrieval </a:t>
            </a:r>
            <a:r>
              <a:rPr lang="en-US" dirty="0" smtClean="0">
                <a:solidFill>
                  <a:schemeClr val="tx2"/>
                </a:solidFill>
              </a:rPr>
              <a:t>algorithm</a:t>
            </a:r>
            <a:endParaRPr lang="en-US" dirty="0">
              <a:solidFill>
                <a:schemeClr val="tx2"/>
              </a:solidFill>
            </a:endParaRPr>
          </a:p>
          <a:p>
            <a:r>
              <a:rPr lang="en-US" dirty="0" err="1" smtClean="0"/>
              <a:t>MapReduce</a:t>
            </a:r>
            <a:endParaRPr lang="en-US" dirty="0"/>
          </a:p>
          <a:p>
            <a:pPr lvl="1"/>
            <a:r>
              <a:rPr lang="en-US" dirty="0" smtClean="0"/>
              <a:t>Reverse index, </a:t>
            </a:r>
            <a:r>
              <a:rPr lang="en-US" dirty="0"/>
              <a:t>corpus term frequencies, idf</a:t>
            </a:r>
          </a:p>
        </p:txBody>
      </p:sp>
      <p:grpSp>
        <p:nvGrpSpPr>
          <p:cNvPr id="4" name="Group 9"/>
          <p:cNvGrpSpPr/>
          <p:nvPr/>
        </p:nvGrpSpPr>
        <p:grpSpPr>
          <a:xfrm>
            <a:off x="7848600" y="0"/>
            <a:ext cx="1295400" cy="1219200"/>
            <a:chOff x="761996" y="685797"/>
            <a:chExt cx="822960" cy="822960"/>
          </a:xfrm>
        </p:grpSpPr>
        <p:sp>
          <p:nvSpPr>
            <p:cNvPr id="11" name=" 3"/>
            <p:cNvSpPr/>
            <p:nvPr/>
          </p:nvSpPr>
          <p:spPr>
            <a:xfrm>
              <a:off x="761996" y="685797"/>
              <a:ext cx="822960" cy="82296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 4"/>
            <p:cNvSpPr/>
            <p:nvPr/>
          </p:nvSpPr>
          <p:spPr>
            <a:xfrm>
              <a:off x="969178" y="894232"/>
              <a:ext cx="408596" cy="406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1100" kern="1200" dirty="0" smtClean="0"/>
                <a:t>Search &amp;Retrieval</a:t>
              </a:r>
              <a:endParaRPr lang="en-US" sz="1100" kern="1200" dirty="0"/>
            </a:p>
          </p:txBody>
        </p:sp>
      </p:grpSp>
      <p:sp>
        <p:nvSpPr>
          <p:cNvPr id="9" name="Slide Number Placeholder 8"/>
          <p:cNvSpPr>
            <a:spLocks noGrp="1"/>
          </p:cNvSpPr>
          <p:nvPr>
            <p:ph type="sldNum" sz="quarter" idx="11"/>
          </p:nvPr>
        </p:nvSpPr>
        <p:spPr/>
        <p:txBody>
          <a:bodyPr/>
          <a:lstStyle/>
          <a:p>
            <a:pPr>
              <a:defRPr/>
            </a:pPr>
            <a:fld id="{5BA1DFFF-3F85-458B-986A-7762775E0CEF}" type="slidenum">
              <a:rPr lang="en-US" smtClean="0"/>
              <a:pPr>
                <a:defRPr/>
              </a:pPr>
              <a:t>155</a:t>
            </a:fld>
            <a:endParaRPr lang="en-US" dirty="0"/>
          </a:p>
        </p:txBody>
      </p:sp>
      <p:sp>
        <p:nvSpPr>
          <p:cNvPr id="10" name="Footer Placeholder 9"/>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 Text Analysis</a:t>
            </a:r>
            <a:endParaRPr lang="en-US" dirty="0"/>
          </a:p>
        </p:txBody>
      </p:sp>
      <p:sp>
        <p:nvSpPr>
          <p:cNvPr id="3" name="Content Placeholder 2"/>
          <p:cNvSpPr>
            <a:spLocks noGrp="1"/>
          </p:cNvSpPr>
          <p:nvPr>
            <p:ph idx="1"/>
          </p:nvPr>
        </p:nvSpPr>
        <p:spPr/>
        <p:txBody>
          <a:bodyPr/>
          <a:lstStyle/>
          <a:p>
            <a:endParaRPr lang="en-US" dirty="0"/>
          </a:p>
          <a:p>
            <a:r>
              <a:rPr lang="en-US" dirty="0"/>
              <a:t>Challenge: finding the right structure for your unstructured </a:t>
            </a:r>
            <a:r>
              <a:rPr lang="en-US" dirty="0" smtClean="0"/>
              <a:t>data</a:t>
            </a:r>
            <a:endParaRPr lang="en-US" dirty="0"/>
          </a:p>
          <a:p>
            <a:r>
              <a:rPr lang="en-US" dirty="0"/>
              <a:t>Challenge: very high dimensionality</a:t>
            </a:r>
          </a:p>
          <a:p>
            <a:r>
              <a:rPr lang="en-US" dirty="0"/>
              <a:t>Challenge: </a:t>
            </a:r>
            <a:r>
              <a:rPr lang="en-US" dirty="0" smtClean="0"/>
              <a:t>thinking </a:t>
            </a:r>
            <a:r>
              <a:rPr lang="en-US" dirty="0"/>
              <a:t>about your problem the right </a:t>
            </a:r>
            <a:r>
              <a:rPr lang="en-US" dirty="0" smtClean="0"/>
              <a:t>way</a:t>
            </a:r>
            <a:endParaRPr lang="en-US" dirty="0"/>
          </a:p>
        </p:txBody>
      </p:sp>
      <p:pic>
        <p:nvPicPr>
          <p:cNvPr id="4" name="Picture 3" descr="gear.png"/>
          <p:cNvPicPr>
            <a:picLocks noChangeAspect="1"/>
          </p:cNvPicPr>
          <p:nvPr/>
        </p:nvPicPr>
        <p:blipFill>
          <a:blip r:embed="rId3" cstate="print"/>
          <a:stretch>
            <a:fillRect/>
          </a:stretch>
        </p:blipFill>
        <p:spPr>
          <a:xfrm>
            <a:off x="2895599" y="3048000"/>
            <a:ext cx="3534335" cy="2393773"/>
          </a:xfrm>
          <a:prstGeom prst="rect">
            <a:avLst/>
          </a:prstGeom>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156</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p:txBody>
          <a:bodyPr/>
          <a:lstStyle/>
          <a:p>
            <a:r>
              <a:rPr lang="en-US" dirty="0" smtClean="0"/>
              <a:t>Check Your Knowledge </a:t>
            </a:r>
            <a:endParaRPr lang="en-US" dirty="0" smtClean="0">
              <a:solidFill>
                <a:srgbClr val="FF0000"/>
              </a:solidFill>
            </a:endParaRPr>
          </a:p>
        </p:txBody>
      </p:sp>
      <p:sp>
        <p:nvSpPr>
          <p:cNvPr id="16387" name="Content Placeholder 7"/>
          <p:cNvSpPr>
            <a:spLocks noGrp="1"/>
          </p:cNvSpPr>
          <p:nvPr>
            <p:ph idx="1"/>
          </p:nvPr>
        </p:nvSpPr>
        <p:spPr>
          <a:xfrm>
            <a:off x="304800" y="914400"/>
            <a:ext cx="8458200" cy="4343400"/>
          </a:xfrm>
        </p:spPr>
        <p:txBody>
          <a:bodyPr>
            <a:normAutofit/>
          </a:bodyPr>
          <a:lstStyle/>
          <a:p>
            <a:pPr marL="457200" indent="-457200">
              <a:buFont typeface="+mj-lt"/>
              <a:buAutoNum type="arabicPeriod"/>
              <a:defRPr/>
            </a:pPr>
            <a:r>
              <a:rPr lang="en-US" dirty="0" smtClean="0"/>
              <a:t>What are the two major challenges in the problem of text analysis?</a:t>
            </a:r>
          </a:p>
          <a:p>
            <a:pPr marL="457200" indent="-457200">
              <a:buFont typeface="+mj-lt"/>
              <a:buAutoNum type="arabicPeriod"/>
              <a:defRPr/>
            </a:pPr>
            <a:r>
              <a:rPr lang="en-US" dirty="0" smtClean="0"/>
              <a:t>What is a reverse index? </a:t>
            </a:r>
          </a:p>
          <a:p>
            <a:pPr marL="457200" indent="-457200">
              <a:buFont typeface="+mj-lt"/>
              <a:buAutoNum type="arabicPeriod"/>
              <a:defRPr/>
            </a:pPr>
            <a:r>
              <a:rPr lang="en-US" dirty="0" smtClean="0"/>
              <a:t>Why is the corpus metrics dynamic. Provide an example and a scenario that explains the dynamism of the corpus metrics.</a:t>
            </a:r>
          </a:p>
          <a:p>
            <a:pPr marL="457200" indent="-457200">
              <a:buFont typeface="+mj-lt"/>
              <a:buAutoNum type="arabicPeriod"/>
              <a:defRPr/>
            </a:pPr>
            <a:r>
              <a:rPr lang="en-US" dirty="0" smtClean="0"/>
              <a:t>How does </a:t>
            </a:r>
            <a:r>
              <a:rPr lang="en-US" dirty="0" err="1" smtClean="0"/>
              <a:t>tf-idf</a:t>
            </a:r>
            <a:r>
              <a:rPr lang="en-US" dirty="0" smtClean="0"/>
              <a:t> enhance the relevance of a search result?</a:t>
            </a:r>
          </a:p>
          <a:p>
            <a:pPr marL="457200" indent="-457200">
              <a:buFont typeface="+mj-lt"/>
              <a:buAutoNum type="arabicPeriod"/>
              <a:defRPr/>
            </a:pPr>
            <a:r>
              <a:rPr lang="en-US" dirty="0" smtClean="0"/>
              <a:t>List and discuss a few methods that are deployed in text analysis to reduce the dimensions.</a:t>
            </a:r>
          </a:p>
          <a:p>
            <a:pPr>
              <a:defRPr/>
            </a:pPr>
            <a:endParaRPr lang="en-US" dirty="0" smtClean="0"/>
          </a:p>
          <a:p>
            <a:pPr>
              <a:defRPr/>
            </a:pPr>
            <a:endParaRPr lang="en-US" dirty="0"/>
          </a:p>
        </p:txBody>
      </p:sp>
      <p:pic>
        <p:nvPicPr>
          <p:cNvPr id="7" name="Picture 1" descr="\\maho3fp3a\SDrive\Creative Dev - Icons\PNG files for PowerPoint\buttons\blue button-knowledgeworker.png"/>
          <p:cNvPicPr>
            <a:picLocks noChangeAspect="1" noChangeArrowheads="1"/>
          </p:cNvPicPr>
          <p:nvPr/>
        </p:nvPicPr>
        <p:blipFill>
          <a:blip r:embed="rId4" cstate="print"/>
          <a:srcRect/>
          <a:stretch>
            <a:fillRect/>
          </a:stretch>
        </p:blipFill>
        <p:spPr bwMode="auto">
          <a:xfrm>
            <a:off x="7848600" y="152400"/>
            <a:ext cx="990600" cy="990600"/>
          </a:xfrm>
          <a:prstGeom prst="rect">
            <a:avLst/>
          </a:prstGeom>
          <a:noFill/>
        </p:spPr>
      </p:pic>
      <p:sp>
        <p:nvSpPr>
          <p:cNvPr id="8" name="TextBox 7"/>
          <p:cNvSpPr txBox="1"/>
          <p:nvPr/>
        </p:nvSpPr>
        <p:spPr>
          <a:xfrm>
            <a:off x="7772400" y="1219200"/>
            <a:ext cx="1219200" cy="246221"/>
          </a:xfrm>
          <a:prstGeom prst="rect">
            <a:avLst/>
          </a:prstGeom>
          <a:noFill/>
        </p:spPr>
        <p:txBody>
          <a:bodyPr wrap="square" rtlCol="0">
            <a:spAutoFit/>
          </a:bodyPr>
          <a:lstStyle/>
          <a:p>
            <a:r>
              <a:rPr lang="en-US" sz="1000" b="1" i="1" dirty="0" smtClean="0"/>
              <a:t>Your Thoughts?</a:t>
            </a:r>
            <a:endParaRPr lang="en-US" sz="1000" b="1" i="1" dirty="0"/>
          </a:p>
        </p:txBody>
      </p:sp>
      <p:sp>
        <p:nvSpPr>
          <p:cNvPr id="9" name="Slide Number Placeholder 8"/>
          <p:cNvSpPr>
            <a:spLocks noGrp="1"/>
          </p:cNvSpPr>
          <p:nvPr>
            <p:ph type="sldNum" sz="quarter" idx="11"/>
          </p:nvPr>
        </p:nvSpPr>
        <p:spPr/>
        <p:txBody>
          <a:bodyPr/>
          <a:lstStyle/>
          <a:p>
            <a:pPr>
              <a:defRPr/>
            </a:pPr>
            <a:fld id="{5BA1DFFF-3F85-458B-986A-7762775E0CEF}" type="slidenum">
              <a:rPr lang="en-US" smtClean="0"/>
              <a:pPr>
                <a:defRPr/>
              </a:pPr>
              <a:t>157</a:t>
            </a:fld>
            <a:endParaRPr lang="en-US" dirty="0"/>
          </a:p>
        </p:txBody>
      </p:sp>
      <p:sp>
        <p:nvSpPr>
          <p:cNvPr id="10" name="Footer Placeholder 9"/>
          <p:cNvSpPr>
            <a:spLocks noGrp="1"/>
          </p:cNvSpPr>
          <p:nvPr>
            <p:ph type="ftr" sz="quarter" idx="10"/>
          </p:nvPr>
        </p:nvSpPr>
        <p:spPr/>
        <p:txBody>
          <a:bodyPr/>
          <a:lstStyle/>
          <a:p>
            <a:pPr>
              <a:defRPr/>
            </a:pPr>
            <a:r>
              <a:rPr lang="en-US" dirty="0" smtClean="0"/>
              <a:t>Module 4: Analytics Theory/Methods</a:t>
            </a:r>
            <a:endParaRPr lang="en-US" dirty="0"/>
          </a:p>
        </p:txBody>
      </p:sp>
    </p:spTree>
    <p:custDataLst>
      <p:tags r:id="rId1"/>
    </p:custData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219200"/>
          </a:xfrm>
        </p:spPr>
        <p:txBody>
          <a:bodyPr/>
          <a:lstStyle/>
          <a:p>
            <a:r>
              <a:rPr lang="en-US" dirty="0" smtClean="0"/>
              <a:t>Module 4: Advanced Analytics – Theory and Methods</a:t>
            </a:r>
            <a:endParaRPr lang="en-US" dirty="0"/>
          </a:p>
        </p:txBody>
      </p:sp>
      <p:sp>
        <p:nvSpPr>
          <p:cNvPr id="3" name="Subtitle 2"/>
          <p:cNvSpPr>
            <a:spLocks noGrp="1"/>
          </p:cNvSpPr>
          <p:nvPr>
            <p:ph type="subTitle" idx="1"/>
          </p:nvPr>
        </p:nvSpPr>
        <p:spPr>
          <a:xfrm>
            <a:off x="1371600" y="2743200"/>
            <a:ext cx="7086600" cy="2667000"/>
          </a:xfrm>
        </p:spPr>
        <p:txBody>
          <a:bodyPr/>
          <a:lstStyle/>
          <a:p>
            <a:pPr>
              <a:defRPr/>
            </a:pPr>
            <a:r>
              <a:rPr lang="en-US" dirty="0" smtClean="0"/>
              <a:t>During this lesson the following topics were covered:</a:t>
            </a:r>
          </a:p>
          <a:p>
            <a:pPr lvl="1" algn="l">
              <a:buFont typeface="Arial" pitchFamily="34" charset="0"/>
              <a:buChar char="•"/>
              <a:defRPr/>
            </a:pPr>
            <a:r>
              <a:rPr lang="en-US" sz="2000" dirty="0" smtClean="0">
                <a:solidFill>
                  <a:schemeClr val="bg2">
                    <a:lumMod val="75000"/>
                  </a:schemeClr>
                </a:solidFill>
              </a:rPr>
              <a:t> Challenges with text analysis</a:t>
            </a:r>
          </a:p>
          <a:p>
            <a:pPr lvl="1" algn="l">
              <a:buFont typeface="Arial" pitchFamily="34" charset="0"/>
              <a:buChar char="•"/>
              <a:defRPr/>
            </a:pPr>
            <a:r>
              <a:rPr lang="en-US" sz="2000" dirty="0" smtClean="0">
                <a:solidFill>
                  <a:schemeClr val="bg2">
                    <a:lumMod val="75000"/>
                  </a:schemeClr>
                </a:solidFill>
              </a:rPr>
              <a:t> Key tasks in text analysis</a:t>
            </a:r>
          </a:p>
          <a:p>
            <a:pPr lvl="1" algn="l">
              <a:buFont typeface="Arial" pitchFamily="34" charset="0"/>
              <a:buChar char="•"/>
              <a:defRPr/>
            </a:pPr>
            <a:r>
              <a:rPr lang="en-US" sz="2000" dirty="0" smtClean="0">
                <a:solidFill>
                  <a:schemeClr val="bg2">
                    <a:lumMod val="75000"/>
                  </a:schemeClr>
                </a:solidFill>
              </a:rPr>
              <a:t> Definition of terms used in text analysis</a:t>
            </a:r>
          </a:p>
          <a:p>
            <a:pPr lvl="2" algn="l">
              <a:buFont typeface="Arial" pitchFamily="34" charset="0"/>
              <a:buChar char="•"/>
              <a:defRPr/>
            </a:pPr>
            <a:r>
              <a:rPr lang="en-US" dirty="0" smtClean="0">
                <a:solidFill>
                  <a:schemeClr val="bg2">
                    <a:lumMod val="75000"/>
                  </a:schemeClr>
                </a:solidFill>
              </a:rPr>
              <a:t> Term frequency, inverse document frequency</a:t>
            </a:r>
          </a:p>
          <a:p>
            <a:pPr lvl="1" algn="l">
              <a:buFont typeface="Arial" pitchFamily="34" charset="0"/>
              <a:buChar char="•"/>
              <a:defRPr/>
            </a:pPr>
            <a:r>
              <a:rPr lang="en-US" sz="2000" dirty="0" smtClean="0">
                <a:solidFill>
                  <a:schemeClr val="bg2">
                    <a:lumMod val="75000"/>
                  </a:schemeClr>
                </a:solidFill>
              </a:rPr>
              <a:t> Representation and features of documents and corpus</a:t>
            </a:r>
          </a:p>
          <a:p>
            <a:pPr lvl="1" algn="l">
              <a:buFont typeface="Arial" pitchFamily="34" charset="0"/>
              <a:buChar char="•"/>
              <a:defRPr/>
            </a:pPr>
            <a:r>
              <a:rPr lang="en-US" sz="2000" dirty="0" smtClean="0">
                <a:solidFill>
                  <a:schemeClr val="bg2">
                    <a:lumMod val="75000"/>
                  </a:schemeClr>
                </a:solidFill>
              </a:rPr>
              <a:t> Use of regular expressions in parsing text</a:t>
            </a:r>
          </a:p>
          <a:p>
            <a:pPr lvl="1" algn="l">
              <a:buFont typeface="Arial" pitchFamily="34" charset="0"/>
              <a:buChar char="•"/>
              <a:defRPr/>
            </a:pPr>
            <a:r>
              <a:rPr lang="en-US" sz="2000" dirty="0" smtClean="0">
                <a:solidFill>
                  <a:schemeClr val="bg2">
                    <a:lumMod val="75000"/>
                  </a:schemeClr>
                </a:solidFill>
              </a:rPr>
              <a:t> Metrics used to measure the quality of search results</a:t>
            </a:r>
          </a:p>
          <a:p>
            <a:pPr lvl="2" algn="l">
              <a:buFont typeface="Arial" pitchFamily="34" charset="0"/>
              <a:buChar char="•"/>
              <a:defRPr/>
            </a:pPr>
            <a:r>
              <a:rPr lang="en-US" dirty="0" smtClean="0">
                <a:solidFill>
                  <a:schemeClr val="bg2">
                    <a:lumMod val="75000"/>
                  </a:schemeClr>
                </a:solidFill>
              </a:rPr>
              <a:t> Relevance with tf-idf, precision and recall</a:t>
            </a:r>
          </a:p>
          <a:p>
            <a:endParaRPr lang="en-US" dirty="0"/>
          </a:p>
        </p:txBody>
      </p:sp>
      <p:sp>
        <p:nvSpPr>
          <p:cNvPr id="4" name="Content Placeholder 3"/>
          <p:cNvSpPr>
            <a:spLocks noGrp="1"/>
          </p:cNvSpPr>
          <p:nvPr>
            <p:ph sz="quarter" idx="13"/>
          </p:nvPr>
        </p:nvSpPr>
        <p:spPr>
          <a:xfrm>
            <a:off x="685800" y="1981200"/>
            <a:ext cx="7772400" cy="457200"/>
          </a:xfrm>
        </p:spPr>
        <p:txBody>
          <a:bodyPr/>
          <a:lstStyle/>
          <a:p>
            <a:r>
              <a:rPr lang="en-US" dirty="0" smtClean="0"/>
              <a:t>Lesson 8: Text Analysis - Summary</a:t>
            </a:r>
          </a:p>
          <a:p>
            <a:endParaRPr lang="en-US" dirty="0"/>
          </a:p>
        </p:txBody>
      </p:sp>
      <p:sp>
        <p:nvSpPr>
          <p:cNvPr id="5" name="Footer Placeholder 4"/>
          <p:cNvSpPr>
            <a:spLocks noGrp="1"/>
          </p:cNvSpPr>
          <p:nvPr>
            <p:ph type="ftr" sz="quarter" idx="14"/>
          </p:nvPr>
        </p:nvSpPr>
        <p:spPr/>
        <p:txBody>
          <a:bodyPr/>
          <a:lstStyle/>
          <a:p>
            <a:pPr>
              <a:defRPr/>
            </a:pPr>
            <a:r>
              <a:rPr lang="en-US" dirty="0" smtClean="0"/>
              <a:t>Module 4: Analytics Theory/Methods</a:t>
            </a:r>
            <a:endParaRPr lang="en-US" dirty="0"/>
          </a:p>
        </p:txBody>
      </p:sp>
      <p:sp>
        <p:nvSpPr>
          <p:cNvPr id="6" name="Slide Number Placeholder 5"/>
          <p:cNvSpPr>
            <a:spLocks noGrp="1"/>
          </p:cNvSpPr>
          <p:nvPr>
            <p:ph type="sldNum" sz="quarter" idx="15"/>
          </p:nvPr>
        </p:nvSpPr>
        <p:spPr/>
        <p:txBody>
          <a:bodyPr/>
          <a:lstStyle/>
          <a:p>
            <a:pPr>
              <a:defRPr/>
            </a:pPr>
            <a:fld id="{E9C12BD9-86B3-4048-86CE-AC10D4E84307}" type="slidenum">
              <a:rPr lang="en-US" smtClean="0"/>
              <a:pPr>
                <a:defRPr/>
              </a:pPr>
              <a:t>158</a:t>
            </a:fld>
            <a:endParaRPr lang="en-US" dirty="0"/>
          </a:p>
        </p:txBody>
      </p:sp>
      <p:grpSp>
        <p:nvGrpSpPr>
          <p:cNvPr id="7" name="Group 6"/>
          <p:cNvGrpSpPr/>
          <p:nvPr/>
        </p:nvGrpSpPr>
        <p:grpSpPr>
          <a:xfrm>
            <a:off x="533400" y="76200"/>
            <a:ext cx="4757975" cy="914400"/>
            <a:chOff x="533400" y="76200"/>
            <a:chExt cx="4757975" cy="914400"/>
          </a:xfrm>
        </p:grpSpPr>
        <p:pic>
          <p:nvPicPr>
            <p:cNvPr id="8"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9"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0"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1"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2"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3"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3625"/>
            <a:ext cx="7772400" cy="688975"/>
          </a:xfrm>
        </p:spPr>
        <p:txBody>
          <a:bodyPr/>
          <a:lstStyle/>
          <a:p>
            <a:r>
              <a:rPr lang="en-US" dirty="0" smtClean="0"/>
              <a:t>Module 4: Summary</a:t>
            </a:r>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550CDAE9-9707-4120-A90B-FABB84BE074E}" type="slidenum">
              <a:rPr lang="en-US" smtClean="0"/>
              <a:pPr>
                <a:defRPr/>
              </a:pPr>
              <a:t>159</a:t>
            </a:fld>
            <a:endParaRPr lang="en-US" dirty="0"/>
          </a:p>
        </p:txBody>
      </p:sp>
      <p:graphicFrame>
        <p:nvGraphicFramePr>
          <p:cNvPr id="6" name="Table Placeholder 5"/>
          <p:cNvGraphicFramePr>
            <a:graphicFrameLocks/>
          </p:cNvGraphicFramePr>
          <p:nvPr/>
        </p:nvGraphicFramePr>
        <p:xfrm>
          <a:off x="381000" y="1676400"/>
          <a:ext cx="8305800" cy="4317999"/>
        </p:xfrm>
        <a:graphic>
          <a:graphicData uri="http://schemas.openxmlformats.org/drawingml/2006/table">
            <a:tbl>
              <a:tblPr firstRow="1" bandRow="1">
                <a:tableStyleId>{5C22544A-7EE6-4342-B048-85BDC9FD1C3A}</a:tableStyleId>
              </a:tblPr>
              <a:tblGrid>
                <a:gridCol w="4152900"/>
                <a:gridCol w="4152900"/>
              </a:tblGrid>
              <a:tr h="324963">
                <a:tc>
                  <a:txBody>
                    <a:bodyPr/>
                    <a:lstStyle/>
                    <a:p>
                      <a:pPr marL="0" marR="0" algn="ctr">
                        <a:lnSpc>
                          <a:spcPct val="115000"/>
                        </a:lnSpc>
                        <a:spcBef>
                          <a:spcPts val="0"/>
                        </a:spcBef>
                        <a:spcAft>
                          <a:spcPts val="0"/>
                        </a:spcAft>
                      </a:pPr>
                      <a:r>
                        <a:rPr lang="en-US" sz="1800" b="1" dirty="0">
                          <a:latin typeface="Calibri"/>
                          <a:ea typeface="Times New Roman"/>
                          <a:cs typeface="Calibri"/>
                        </a:rPr>
                        <a:t>Key Topics Covered in this module</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Times New Roman"/>
                          <a:cs typeface="Calibri"/>
                        </a:rPr>
                        <a:t>Methods Covered in this module</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1470">
                <a:tc>
                  <a:txBody>
                    <a:bodyPr/>
                    <a:lstStyle/>
                    <a:p>
                      <a:pPr marL="0" marR="0" algn="just">
                        <a:lnSpc>
                          <a:spcPct val="115000"/>
                        </a:lnSpc>
                        <a:spcBef>
                          <a:spcPts val="0"/>
                        </a:spcBef>
                        <a:spcAft>
                          <a:spcPts val="0"/>
                        </a:spcAft>
                      </a:pPr>
                      <a:r>
                        <a:rPr lang="en-US" sz="1600" dirty="0">
                          <a:latin typeface="Calibri"/>
                          <a:ea typeface="Times New Roman"/>
                          <a:cs typeface="Calibri"/>
                        </a:rPr>
                        <a:t>Algorithms and technical foundations</a:t>
                      </a:r>
                      <a:endParaRPr lang="en-US" sz="1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Calibri"/>
                          <a:cs typeface="Calibri"/>
                        </a:rPr>
                        <a:t>Categorization (</a:t>
                      </a:r>
                      <a:r>
                        <a:rPr lang="en-US" sz="1600" dirty="0" smtClean="0">
                          <a:latin typeface="Calibri"/>
                          <a:ea typeface="Calibri"/>
                          <a:cs typeface="Calibri"/>
                        </a:rPr>
                        <a:t>unsupervised</a:t>
                      </a:r>
                      <a:r>
                        <a:rPr lang="en-US" sz="1600" dirty="0">
                          <a:latin typeface="Calibri"/>
                          <a:ea typeface="Calibri"/>
                          <a:cs typeface="Calibri"/>
                        </a:rPr>
                        <a:t>) :</a:t>
                      </a:r>
                      <a:endParaRPr lang="en-US" sz="1600" dirty="0">
                        <a:latin typeface="Calibri"/>
                        <a:ea typeface="Calibri"/>
                        <a:cs typeface="Times New Roman"/>
                      </a:endParaRPr>
                    </a:p>
                    <a:p>
                      <a:pPr marL="457200" marR="0">
                        <a:lnSpc>
                          <a:spcPct val="115000"/>
                        </a:lnSpc>
                        <a:spcBef>
                          <a:spcPts val="0"/>
                        </a:spcBef>
                        <a:spcAft>
                          <a:spcPts val="0"/>
                        </a:spcAft>
                      </a:pPr>
                      <a:r>
                        <a:rPr lang="en-US" sz="1600" dirty="0">
                          <a:latin typeface="Calibri"/>
                          <a:ea typeface="Calibri"/>
                          <a:cs typeface="Calibri"/>
                        </a:rPr>
                        <a:t>K-means clustering</a:t>
                      </a:r>
                      <a:endParaRPr lang="en-US" sz="1600" dirty="0">
                        <a:latin typeface="Calibri"/>
                        <a:ea typeface="Calibri"/>
                        <a:cs typeface="Times New Roman"/>
                      </a:endParaRPr>
                    </a:p>
                    <a:p>
                      <a:pPr marL="457200" marR="0">
                        <a:lnSpc>
                          <a:spcPct val="115000"/>
                        </a:lnSpc>
                        <a:spcBef>
                          <a:spcPts val="0"/>
                        </a:spcBef>
                        <a:spcAft>
                          <a:spcPts val="0"/>
                        </a:spcAft>
                      </a:pPr>
                      <a:r>
                        <a:rPr lang="en-US" sz="1600" dirty="0">
                          <a:latin typeface="Calibri"/>
                          <a:ea typeface="Calibri"/>
                          <a:cs typeface="Calibri"/>
                        </a:rPr>
                        <a:t>Association Rules</a:t>
                      </a:r>
                      <a:endParaRPr lang="en-US" sz="1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1470">
                <a:tc>
                  <a:txBody>
                    <a:bodyPr/>
                    <a:lstStyle/>
                    <a:p>
                      <a:pPr marL="0" marR="0" algn="just">
                        <a:lnSpc>
                          <a:spcPct val="115000"/>
                        </a:lnSpc>
                        <a:spcBef>
                          <a:spcPts val="0"/>
                        </a:spcBef>
                        <a:spcAft>
                          <a:spcPts val="0"/>
                        </a:spcAft>
                      </a:pPr>
                      <a:r>
                        <a:rPr lang="en-US" sz="1600" dirty="0">
                          <a:latin typeface="Calibri"/>
                          <a:ea typeface="Times New Roman"/>
                          <a:cs typeface="Calibri"/>
                        </a:rPr>
                        <a:t>Key Use cases</a:t>
                      </a:r>
                      <a:endParaRPr lang="en-US" sz="1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Calibri"/>
                          <a:cs typeface="Calibri"/>
                        </a:rPr>
                        <a:t>Regression</a:t>
                      </a:r>
                      <a:endParaRPr lang="en-US" sz="1600" dirty="0">
                        <a:latin typeface="Calibri"/>
                        <a:ea typeface="Calibri"/>
                        <a:cs typeface="Times New Roman"/>
                      </a:endParaRPr>
                    </a:p>
                    <a:p>
                      <a:pPr marL="457200" marR="0">
                        <a:lnSpc>
                          <a:spcPct val="115000"/>
                        </a:lnSpc>
                        <a:spcBef>
                          <a:spcPts val="0"/>
                        </a:spcBef>
                        <a:spcAft>
                          <a:spcPts val="0"/>
                        </a:spcAft>
                      </a:pPr>
                      <a:r>
                        <a:rPr lang="en-US" sz="1600" dirty="0">
                          <a:latin typeface="Calibri"/>
                          <a:ea typeface="Calibri"/>
                          <a:cs typeface="Calibri"/>
                        </a:rPr>
                        <a:t>Linear</a:t>
                      </a:r>
                      <a:endParaRPr lang="en-US" sz="1600" dirty="0">
                        <a:latin typeface="Calibri"/>
                        <a:ea typeface="Calibri"/>
                        <a:cs typeface="Times New Roman"/>
                      </a:endParaRPr>
                    </a:p>
                    <a:p>
                      <a:pPr marL="457200" marR="0">
                        <a:lnSpc>
                          <a:spcPct val="115000"/>
                        </a:lnSpc>
                        <a:spcBef>
                          <a:spcPts val="0"/>
                        </a:spcBef>
                        <a:spcAft>
                          <a:spcPts val="0"/>
                        </a:spcAft>
                      </a:pPr>
                      <a:r>
                        <a:rPr lang="en-US" sz="1600" dirty="0">
                          <a:latin typeface="Calibri"/>
                          <a:ea typeface="Calibri"/>
                          <a:cs typeface="Calibri"/>
                        </a:rPr>
                        <a:t> Logistic</a:t>
                      </a:r>
                      <a:endParaRPr lang="en-US" sz="1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1470">
                <a:tc>
                  <a:txBody>
                    <a:bodyPr/>
                    <a:lstStyle/>
                    <a:p>
                      <a:pPr marL="0" marR="0" algn="just">
                        <a:lnSpc>
                          <a:spcPct val="115000"/>
                        </a:lnSpc>
                        <a:spcBef>
                          <a:spcPts val="0"/>
                        </a:spcBef>
                        <a:spcAft>
                          <a:spcPts val="0"/>
                        </a:spcAft>
                      </a:pPr>
                      <a:r>
                        <a:rPr lang="en-US" sz="1600" dirty="0">
                          <a:latin typeface="Calibri"/>
                          <a:ea typeface="Times New Roman"/>
                          <a:cs typeface="Calibri"/>
                        </a:rPr>
                        <a:t>Diagnostics and validation of the model</a:t>
                      </a:r>
                      <a:endParaRPr lang="en-US" sz="1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Calibri"/>
                          <a:cs typeface="Calibri"/>
                        </a:rPr>
                        <a:t>Classification (supervised)</a:t>
                      </a:r>
                      <a:endParaRPr lang="en-US" sz="1600" dirty="0">
                        <a:latin typeface="Calibri"/>
                        <a:ea typeface="Calibri"/>
                        <a:cs typeface="Times New Roman"/>
                      </a:endParaRPr>
                    </a:p>
                    <a:p>
                      <a:pPr marL="457200" marR="0">
                        <a:lnSpc>
                          <a:spcPct val="115000"/>
                        </a:lnSpc>
                        <a:spcBef>
                          <a:spcPts val="0"/>
                        </a:spcBef>
                        <a:spcAft>
                          <a:spcPts val="0"/>
                        </a:spcAft>
                      </a:pPr>
                      <a:r>
                        <a:rPr lang="en-US" sz="1600" dirty="0">
                          <a:latin typeface="Calibri"/>
                          <a:ea typeface="Calibri"/>
                          <a:cs typeface="Calibri"/>
                        </a:rPr>
                        <a:t>Naïve Bayesian classifier</a:t>
                      </a:r>
                      <a:endParaRPr lang="en-US" sz="1600" dirty="0">
                        <a:latin typeface="Calibri"/>
                        <a:ea typeface="Calibri"/>
                        <a:cs typeface="Times New Roman"/>
                      </a:endParaRPr>
                    </a:p>
                    <a:p>
                      <a:pPr marL="457200" marR="0">
                        <a:lnSpc>
                          <a:spcPct val="115000"/>
                        </a:lnSpc>
                        <a:spcBef>
                          <a:spcPts val="0"/>
                        </a:spcBef>
                        <a:spcAft>
                          <a:spcPts val="0"/>
                        </a:spcAft>
                      </a:pPr>
                      <a:r>
                        <a:rPr lang="en-US" sz="1600" dirty="0">
                          <a:latin typeface="Calibri"/>
                          <a:ea typeface="Calibri"/>
                          <a:cs typeface="Calibri"/>
                        </a:rPr>
                        <a:t> </a:t>
                      </a:r>
                      <a:r>
                        <a:rPr lang="en-US" sz="1600" dirty="0" smtClean="0">
                          <a:latin typeface="Calibri"/>
                          <a:ea typeface="Calibri"/>
                          <a:cs typeface="Calibri"/>
                        </a:rPr>
                        <a:t>Decision Trees</a:t>
                      </a:r>
                      <a:endParaRPr lang="en-US" sz="1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313">
                <a:tc>
                  <a:txBody>
                    <a:bodyPr/>
                    <a:lstStyle/>
                    <a:p>
                      <a:pPr marL="0" marR="0" algn="just">
                        <a:lnSpc>
                          <a:spcPct val="115000"/>
                        </a:lnSpc>
                        <a:spcBef>
                          <a:spcPts val="0"/>
                        </a:spcBef>
                        <a:spcAft>
                          <a:spcPts val="0"/>
                        </a:spcAft>
                      </a:pPr>
                      <a:r>
                        <a:rPr lang="en-US" sz="1600" dirty="0">
                          <a:latin typeface="Calibri"/>
                          <a:ea typeface="Times New Roman"/>
                          <a:cs typeface="Calibri"/>
                        </a:rPr>
                        <a:t>Reasons to Choose (+) and Cautions (-) of the model</a:t>
                      </a:r>
                      <a:endParaRPr lang="en-US" sz="1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Calibri"/>
                          <a:cs typeface="Calibri"/>
                        </a:rPr>
                        <a:t>Time Series Analysis</a:t>
                      </a:r>
                      <a:endParaRPr lang="en-US" sz="1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313">
                <a:tc>
                  <a:txBody>
                    <a:bodyPr/>
                    <a:lstStyle/>
                    <a:p>
                      <a:pPr marL="0" marR="0" algn="just">
                        <a:lnSpc>
                          <a:spcPct val="115000"/>
                        </a:lnSpc>
                        <a:spcBef>
                          <a:spcPts val="0"/>
                        </a:spcBef>
                        <a:spcAft>
                          <a:spcPts val="0"/>
                        </a:spcAft>
                      </a:pPr>
                      <a:r>
                        <a:rPr lang="en-US" sz="1600" dirty="0">
                          <a:latin typeface="Calibri"/>
                          <a:ea typeface="Times New Roman"/>
                          <a:cs typeface="Calibri"/>
                        </a:rPr>
                        <a:t>Fitting, scoring and validating model in R and in-db functions</a:t>
                      </a:r>
                      <a:endParaRPr lang="en-US" sz="1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a:ea typeface="Calibri"/>
                          <a:cs typeface="Calibri"/>
                        </a:rPr>
                        <a:t>Text Analysis</a:t>
                      </a:r>
                      <a:endParaRPr lang="en-US" sz="1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4" name="Group 13"/>
          <p:cNvGrpSpPr/>
          <p:nvPr/>
        </p:nvGrpSpPr>
        <p:grpSpPr>
          <a:xfrm>
            <a:off x="533400" y="76200"/>
            <a:ext cx="4757975" cy="914400"/>
            <a:chOff x="533400" y="76200"/>
            <a:chExt cx="4757975" cy="914400"/>
          </a:xfrm>
        </p:grpSpPr>
        <p:pic>
          <p:nvPicPr>
            <p:cNvPr id="15"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16"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7"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8"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9"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20"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Diagnostics – Evaluating the Model</a:t>
            </a:r>
            <a:endParaRPr lang="en-US" dirty="0"/>
          </a:p>
        </p:txBody>
      </p:sp>
      <p:sp>
        <p:nvSpPr>
          <p:cNvPr id="3" name="Content Placeholder 2"/>
          <p:cNvSpPr>
            <a:spLocks noGrp="1"/>
          </p:cNvSpPr>
          <p:nvPr>
            <p:ph idx="1"/>
          </p:nvPr>
        </p:nvSpPr>
        <p:spPr/>
        <p:txBody>
          <a:bodyPr/>
          <a:lstStyle/>
          <a:p>
            <a:pPr marL="231775" lvl="1" indent="-231775">
              <a:buClr>
                <a:srgbClr val="92D050"/>
              </a:buClr>
              <a:buSzPct val="120000"/>
              <a:buFont typeface="Arial" charset="0"/>
              <a:buChar char="•"/>
            </a:pPr>
            <a:r>
              <a:rPr lang="en-US" sz="2400" dirty="0" smtClean="0"/>
              <a:t>Do the clusters look separated in at least some of the plots when you do pair-wise plots of the clusters? </a:t>
            </a:r>
          </a:p>
          <a:p>
            <a:pPr lvl="1"/>
            <a:r>
              <a:rPr lang="en-US" dirty="0" smtClean="0"/>
              <a:t>Pair-wise plots can be used when there are not many variables</a:t>
            </a:r>
            <a:endParaRPr lang="en-US" dirty="0"/>
          </a:p>
          <a:p>
            <a:r>
              <a:rPr lang="en-US" dirty="0" smtClean="0"/>
              <a:t>Do </a:t>
            </a:r>
            <a:r>
              <a:rPr lang="en-US" dirty="0"/>
              <a:t>you have any </a:t>
            </a:r>
            <a:r>
              <a:rPr lang="en-US" dirty="0" smtClean="0"/>
              <a:t>clusters with few data points?</a:t>
            </a:r>
            <a:endParaRPr lang="en-US" dirty="0"/>
          </a:p>
          <a:p>
            <a:pPr lvl="1"/>
            <a:r>
              <a:rPr lang="en-US" dirty="0"/>
              <a:t>Try </a:t>
            </a:r>
            <a:r>
              <a:rPr lang="en-US" dirty="0" smtClean="0"/>
              <a:t>decreasing the value of K</a:t>
            </a:r>
            <a:endParaRPr lang="en-US" dirty="0"/>
          </a:p>
          <a:p>
            <a:r>
              <a:rPr lang="en-US" dirty="0"/>
              <a:t>Are there splits on variables that you would expect, but don't see?</a:t>
            </a:r>
          </a:p>
          <a:p>
            <a:pPr lvl="1"/>
            <a:r>
              <a:rPr lang="en-US" dirty="0"/>
              <a:t>Try </a:t>
            </a:r>
            <a:r>
              <a:rPr lang="en-US" dirty="0" smtClean="0"/>
              <a:t>increasing the value  K</a:t>
            </a:r>
            <a:endParaRPr lang="en-US" dirty="0"/>
          </a:p>
          <a:p>
            <a:r>
              <a:rPr lang="en-US" dirty="0"/>
              <a:t>Do any of the centroids seem too close to each other?</a:t>
            </a:r>
          </a:p>
          <a:p>
            <a:pPr lvl="1"/>
            <a:r>
              <a:rPr lang="en-US" dirty="0"/>
              <a:t>Try </a:t>
            </a:r>
            <a:r>
              <a:rPr lang="en-US" dirty="0" smtClean="0"/>
              <a:t> decreasing the value of  K</a:t>
            </a:r>
            <a:endParaRPr lang="en-US" dirty="0"/>
          </a:p>
          <a:p>
            <a:pPr lvl="1">
              <a:buNone/>
            </a:pPr>
            <a:endParaRPr lang="en-US" dirty="0"/>
          </a:p>
          <a:p>
            <a:pPr lvl="1"/>
            <a:endParaRPr lang="en-US" dirty="0"/>
          </a:p>
        </p:txBody>
      </p:sp>
      <p:pic>
        <p:nvPicPr>
          <p:cNvPr id="4" name="Picture 2" descr="http://techpubs.sgi.com/library/dynaweb_docs/hdwr/SGI_EndUser/books/O2PLUS_RG/sgi_html/figures/diagnostic.visual.gif"/>
          <p:cNvPicPr>
            <a:picLocks noChangeAspect="1" noChangeArrowheads="1"/>
          </p:cNvPicPr>
          <p:nvPr/>
        </p:nvPicPr>
        <p:blipFill>
          <a:blip r:embed="rId3" cstate="print"/>
          <a:srcRect/>
          <a:stretch>
            <a:fillRect/>
          </a:stretch>
        </p:blipFill>
        <p:spPr bwMode="auto">
          <a:xfrm>
            <a:off x="8205180" y="0"/>
            <a:ext cx="938820" cy="1020589"/>
          </a:xfrm>
          <a:prstGeom prst="rect">
            <a:avLst/>
          </a:prstGeom>
          <a:noFill/>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16</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dirty="0" smtClean="0"/>
              <a:t>This slide intentionally left blank.</a:t>
            </a:r>
            <a:endParaRPr lang="en-US" dirty="0"/>
          </a:p>
        </p:txBody>
      </p:sp>
      <p:sp>
        <p:nvSpPr>
          <p:cNvPr id="4" name="Footer Placeholder 3"/>
          <p:cNvSpPr>
            <a:spLocks noGrp="1"/>
          </p:cNvSpPr>
          <p:nvPr>
            <p:ph type="ftr" sz="quarter" idx="10"/>
          </p:nvPr>
        </p:nvSpPr>
        <p:spPr/>
        <p:txBody>
          <a:bodyPr/>
          <a:lstStyle/>
          <a:p>
            <a:pPr>
              <a:defRPr/>
            </a:pPr>
            <a:r>
              <a:rPr lang="en-US"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550CDAE9-9707-4120-A90B-FABB84BE074E}" type="slidenum">
              <a:rPr lang="en-US" smtClean="0"/>
              <a:pPr>
                <a:defRPr/>
              </a:pPr>
              <a:t>160</a:t>
            </a:fld>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2"/>
          </p:nvPr>
        </p:nvGraphicFramePr>
        <p:xfrm>
          <a:off x="381000" y="1066800"/>
          <a:ext cx="8382000" cy="5067808"/>
        </p:xfrm>
        <a:graphic>
          <a:graphicData uri="http://schemas.openxmlformats.org/drawingml/2006/table">
            <a:tbl>
              <a:tblPr firstRow="1" bandRow="1">
                <a:tableStyleId>{5C22544A-7EE6-4342-B048-85BDC9FD1C3A}</a:tableStyleId>
              </a:tblPr>
              <a:tblGrid>
                <a:gridCol w="4191000"/>
                <a:gridCol w="4191000"/>
              </a:tblGrid>
              <a:tr h="370840">
                <a:tc>
                  <a:txBody>
                    <a:bodyPr/>
                    <a:lstStyle/>
                    <a:p>
                      <a:pPr marL="0" marR="0" algn="ctr">
                        <a:lnSpc>
                          <a:spcPct val="115000"/>
                        </a:lnSpc>
                        <a:spcBef>
                          <a:spcPts val="0"/>
                        </a:spcBef>
                        <a:spcAft>
                          <a:spcPts val="0"/>
                        </a:spcAft>
                      </a:pPr>
                      <a:r>
                        <a:rPr lang="en-US" sz="2800" b="1" dirty="0">
                          <a:latin typeface="Calibri"/>
                          <a:ea typeface="Times New Roman"/>
                          <a:cs typeface="Calibri"/>
                        </a:rPr>
                        <a:t>Reasons to Choose (+) </a:t>
                      </a:r>
                      <a:endParaRPr lang="en-US" sz="28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latin typeface="Calibri"/>
                          <a:ea typeface="Times New Roman"/>
                          <a:cs typeface="Calibri"/>
                        </a:rPr>
                        <a:t>Cautions (-) </a:t>
                      </a:r>
                      <a:endParaRPr lang="en-US" sz="28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2000" dirty="0">
                          <a:latin typeface="Calibri"/>
                          <a:ea typeface="Times New Roman"/>
                          <a:cs typeface="Calibri"/>
                        </a:rPr>
                        <a:t>Easy to implement</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Calibri"/>
                        </a:rPr>
                        <a:t>Doesn't handle categorical variables</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2000" dirty="0">
                          <a:latin typeface="Calibri"/>
                          <a:ea typeface="Times New Roman"/>
                          <a:cs typeface="Calibri"/>
                        </a:rPr>
                        <a:t>Easy to assign new data to existing clusters</a:t>
                      </a:r>
                      <a:endParaRPr lang="en-US" sz="2000" dirty="0">
                        <a:latin typeface="Calibri"/>
                        <a:ea typeface="Calibri"/>
                        <a:cs typeface="Times New Roman"/>
                      </a:endParaRPr>
                    </a:p>
                    <a:p>
                      <a:pPr marL="0" marR="0" algn="just">
                        <a:lnSpc>
                          <a:spcPct val="115000"/>
                        </a:lnSpc>
                        <a:spcBef>
                          <a:spcPts val="0"/>
                        </a:spcBef>
                        <a:spcAft>
                          <a:spcPts val="0"/>
                        </a:spcAft>
                      </a:pPr>
                      <a:r>
                        <a:rPr lang="en-US" sz="2000" dirty="0">
                          <a:latin typeface="Calibri"/>
                          <a:ea typeface="Times New Roman"/>
                          <a:cs typeface="Calibri"/>
                        </a:rPr>
                        <a:t>      Which is the nearest cluster center?</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Calibri"/>
                        </a:rPr>
                        <a:t>Sensitive to initialization (first guess)</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2000" dirty="0">
                          <a:latin typeface="Calibri"/>
                          <a:ea typeface="Times New Roman"/>
                          <a:cs typeface="Calibri"/>
                        </a:rPr>
                        <a:t>Concise output</a:t>
                      </a:r>
                      <a:endParaRPr lang="en-US" sz="2000" dirty="0">
                        <a:latin typeface="Calibri"/>
                        <a:ea typeface="Calibri"/>
                        <a:cs typeface="Times New Roman"/>
                      </a:endParaRPr>
                    </a:p>
                    <a:p>
                      <a:pPr marL="0" marR="0" algn="just">
                        <a:lnSpc>
                          <a:spcPct val="115000"/>
                        </a:lnSpc>
                        <a:spcBef>
                          <a:spcPts val="0"/>
                        </a:spcBef>
                        <a:spcAft>
                          <a:spcPts val="0"/>
                        </a:spcAft>
                      </a:pPr>
                      <a:r>
                        <a:rPr lang="en-US" sz="2000" dirty="0">
                          <a:latin typeface="Calibri"/>
                          <a:ea typeface="Times New Roman"/>
                          <a:cs typeface="Calibri"/>
                        </a:rPr>
                        <a:t>     Coordinates the K cluster centers</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Calibri"/>
                        </a:rPr>
                        <a:t>Variables should all be measured on similar or compatible scales</a:t>
                      </a:r>
                      <a:endParaRPr lang="en-US" sz="2000" dirty="0">
                        <a:latin typeface="Calibri"/>
                        <a:ea typeface="Calibri"/>
                        <a:cs typeface="Times New Roman"/>
                      </a:endParaRPr>
                    </a:p>
                    <a:p>
                      <a:pPr marL="0" marR="0">
                        <a:lnSpc>
                          <a:spcPct val="115000"/>
                        </a:lnSpc>
                        <a:spcBef>
                          <a:spcPts val="0"/>
                        </a:spcBef>
                        <a:spcAft>
                          <a:spcPts val="0"/>
                        </a:spcAft>
                      </a:pPr>
                      <a:r>
                        <a:rPr lang="en-US" sz="2000" dirty="0">
                          <a:latin typeface="Calibri"/>
                          <a:ea typeface="Calibri"/>
                          <a:cs typeface="Calibri"/>
                        </a:rPr>
                        <a:t>      Not scale-invariant!</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endParaRPr lang="en-US" sz="2000" dirty="0">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Calibri"/>
                        </a:rPr>
                        <a:t>K (the number of clusters) must be known or decided a priori</a:t>
                      </a:r>
                      <a:endParaRPr lang="en-US" sz="2000" dirty="0">
                        <a:latin typeface="Calibri"/>
                        <a:ea typeface="Calibri"/>
                        <a:cs typeface="Times New Roman"/>
                      </a:endParaRPr>
                    </a:p>
                    <a:p>
                      <a:pPr marL="0" marR="0">
                        <a:lnSpc>
                          <a:spcPct val="115000"/>
                        </a:lnSpc>
                        <a:spcBef>
                          <a:spcPts val="0"/>
                        </a:spcBef>
                        <a:spcAft>
                          <a:spcPts val="0"/>
                        </a:spcAft>
                      </a:pPr>
                      <a:r>
                        <a:rPr lang="en-US" sz="2000" dirty="0">
                          <a:latin typeface="Calibri"/>
                          <a:ea typeface="Calibri"/>
                          <a:cs typeface="Calibri"/>
                        </a:rPr>
                        <a:t>     Wrong guess: possibly poor results</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0"/>
                        </a:spcAft>
                      </a:pPr>
                      <a:endParaRPr lang="en-US" sz="2000" dirty="0">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Calibri"/>
                        </a:rPr>
                        <a:t>Tends to produce "round" equi-sized clusters.</a:t>
                      </a:r>
                      <a:endParaRPr lang="en-US" sz="2000" dirty="0">
                        <a:latin typeface="Calibri"/>
                        <a:ea typeface="Calibri"/>
                        <a:cs typeface="Times New Roman"/>
                      </a:endParaRPr>
                    </a:p>
                    <a:p>
                      <a:pPr marL="0" marR="0">
                        <a:lnSpc>
                          <a:spcPct val="115000"/>
                        </a:lnSpc>
                        <a:spcBef>
                          <a:spcPts val="0"/>
                        </a:spcBef>
                        <a:spcAft>
                          <a:spcPts val="0"/>
                        </a:spcAft>
                      </a:pPr>
                      <a:r>
                        <a:rPr lang="en-US" sz="2000" dirty="0">
                          <a:latin typeface="Calibri"/>
                          <a:ea typeface="Calibri"/>
                          <a:cs typeface="Calibri"/>
                        </a:rPr>
                        <a:t>    Not always desirable</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t>K-Means Clustering - Reasons to Choose (+) and  Cautions (-)</a:t>
            </a:r>
            <a:endParaRPr lang="en-US" dirty="0"/>
          </a:p>
        </p:txBody>
      </p:sp>
      <p:sp>
        <p:nvSpPr>
          <p:cNvPr id="4" name="Footer Placeholder 3"/>
          <p:cNvSpPr>
            <a:spLocks noGrp="1"/>
          </p:cNvSpPr>
          <p:nvPr>
            <p:ph type="ftr" sz="quarter" idx="13"/>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4"/>
          </p:nvPr>
        </p:nvSpPr>
        <p:spPr/>
        <p:txBody>
          <a:bodyPr/>
          <a:lstStyle/>
          <a:p>
            <a:pPr>
              <a:defRPr/>
            </a:pPr>
            <a:fld id="{0E62AE4E-9066-49B4-8504-8C25DD4FBCC5}" type="slidenum">
              <a:rPr lang="en-US" smtClean="0"/>
              <a:pPr>
                <a:defRPr/>
              </a:pPr>
              <a:t>17</a:t>
            </a:fld>
            <a:endParaRPr lang="en-US" dirty="0"/>
          </a:p>
        </p:txBody>
      </p:sp>
      <p:pic>
        <p:nvPicPr>
          <p:cNvPr id="7" name="Picture 2" descr="http://t0.gstatic.com/images?q=tbn:ANd9GcS3zP3oM6UO4VlBSSszwz9k_v4j3XggTV6fpaosmWv9nNAsePSf"/>
          <p:cNvPicPr>
            <a:picLocks noChangeAspect="1" noChangeArrowheads="1"/>
          </p:cNvPicPr>
          <p:nvPr/>
        </p:nvPicPr>
        <p:blipFill>
          <a:blip r:embed="rId3" cstate="print"/>
          <a:srcRect/>
          <a:stretch>
            <a:fillRect/>
          </a:stretch>
        </p:blipFill>
        <p:spPr bwMode="auto">
          <a:xfrm>
            <a:off x="8216901" y="126682"/>
            <a:ext cx="774699" cy="63531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p:txBody>
          <a:bodyPr/>
          <a:lstStyle/>
          <a:p>
            <a:r>
              <a:rPr lang="en-US" dirty="0" smtClean="0"/>
              <a:t>Check Your Knowledge </a:t>
            </a:r>
            <a:endParaRPr lang="en-US" dirty="0" smtClean="0">
              <a:solidFill>
                <a:srgbClr val="FF0000"/>
              </a:solidFill>
            </a:endParaRPr>
          </a:p>
        </p:txBody>
      </p:sp>
      <p:sp>
        <p:nvSpPr>
          <p:cNvPr id="16387" name="Content Placeholder 7"/>
          <p:cNvSpPr>
            <a:spLocks noGrp="1"/>
          </p:cNvSpPr>
          <p:nvPr>
            <p:ph idx="1"/>
          </p:nvPr>
        </p:nvSpPr>
        <p:spPr>
          <a:xfrm>
            <a:off x="304800" y="914400"/>
            <a:ext cx="8458200" cy="4343400"/>
          </a:xfrm>
        </p:spPr>
        <p:txBody>
          <a:bodyPr>
            <a:normAutofit lnSpcReduction="10000"/>
          </a:bodyPr>
          <a:lstStyle/>
          <a:p>
            <a:pPr marL="457200" indent="-457200">
              <a:buFont typeface="+mj-lt"/>
              <a:buAutoNum type="arabicPeriod"/>
              <a:defRPr/>
            </a:pPr>
            <a:r>
              <a:rPr lang="en-US" dirty="0" smtClean="0"/>
              <a:t>Why do we consider K-means clustering as a unsupervised machine learning algorithm?</a:t>
            </a:r>
          </a:p>
          <a:p>
            <a:pPr marL="457200" indent="-457200">
              <a:buFont typeface="+mj-lt"/>
              <a:buAutoNum type="arabicPeriod"/>
              <a:defRPr/>
            </a:pPr>
            <a:r>
              <a:rPr lang="en-US" dirty="0" smtClean="0"/>
              <a:t>How do you use “pair-wise” plots to evaluate the effectiveness of the clustering?</a:t>
            </a:r>
          </a:p>
          <a:p>
            <a:pPr marL="457200" indent="-457200">
              <a:buFont typeface="+mj-lt"/>
              <a:buAutoNum type="arabicPeriod"/>
              <a:defRPr/>
            </a:pPr>
            <a:r>
              <a:rPr lang="en-US" dirty="0" smtClean="0"/>
              <a:t>Detail the four steps in the K-means clustering algorithm.</a:t>
            </a:r>
          </a:p>
          <a:p>
            <a:pPr marL="457200" indent="-457200">
              <a:buFont typeface="+mj-lt"/>
              <a:buAutoNum type="arabicPeriod"/>
              <a:defRPr/>
            </a:pPr>
            <a:r>
              <a:rPr lang="en-US" dirty="0" smtClean="0"/>
              <a:t>How do we use WSS to pick the value of K?</a:t>
            </a:r>
          </a:p>
          <a:p>
            <a:pPr marL="457200" indent="-457200">
              <a:buFont typeface="+mj-lt"/>
              <a:buAutoNum type="arabicPeriod"/>
              <a:defRPr/>
            </a:pPr>
            <a:r>
              <a:rPr lang="en-US" dirty="0" smtClean="0"/>
              <a:t>What is the most common measure of distance used with K-means clustering algorithms?</a:t>
            </a:r>
          </a:p>
          <a:p>
            <a:pPr marL="457200" indent="-457200">
              <a:buFont typeface="+mj-lt"/>
              <a:buAutoNum type="arabicPeriod"/>
              <a:defRPr/>
            </a:pPr>
            <a:r>
              <a:rPr lang="en-US" dirty="0" smtClean="0"/>
              <a:t>The attributes of a data set are “purchase decision (Yes/No), Gender (M/F), income group (&lt;10K, 10-50K, &gt;50K). Can you use K-means to cluster this data set?</a:t>
            </a:r>
          </a:p>
          <a:p>
            <a:pPr>
              <a:defRPr/>
            </a:pPr>
            <a:endParaRPr lang="en-US" dirty="0" smtClean="0"/>
          </a:p>
          <a:p>
            <a:pPr>
              <a:defRPr/>
            </a:pPr>
            <a:endParaRPr lang="en-US" dirty="0" smtClean="0"/>
          </a:p>
        </p:txBody>
      </p:sp>
      <p:pic>
        <p:nvPicPr>
          <p:cNvPr id="7" name="Picture 1" descr="\\maho3fp3a\SDrive\Creative Dev - Icons\PNG files for PowerPoint\buttons\blue button-knowledgeworker.png"/>
          <p:cNvPicPr>
            <a:picLocks noChangeAspect="1" noChangeArrowheads="1"/>
          </p:cNvPicPr>
          <p:nvPr/>
        </p:nvPicPr>
        <p:blipFill>
          <a:blip r:embed="rId4" cstate="print"/>
          <a:srcRect/>
          <a:stretch>
            <a:fillRect/>
          </a:stretch>
        </p:blipFill>
        <p:spPr bwMode="auto">
          <a:xfrm>
            <a:off x="7848600" y="152400"/>
            <a:ext cx="990600" cy="990600"/>
          </a:xfrm>
          <a:prstGeom prst="rect">
            <a:avLst/>
          </a:prstGeom>
          <a:noFill/>
        </p:spPr>
      </p:pic>
      <p:sp>
        <p:nvSpPr>
          <p:cNvPr id="8" name="TextBox 7"/>
          <p:cNvSpPr txBox="1"/>
          <p:nvPr/>
        </p:nvSpPr>
        <p:spPr>
          <a:xfrm>
            <a:off x="7772400" y="1219200"/>
            <a:ext cx="1219200" cy="246221"/>
          </a:xfrm>
          <a:prstGeom prst="rect">
            <a:avLst/>
          </a:prstGeom>
          <a:noFill/>
        </p:spPr>
        <p:txBody>
          <a:bodyPr wrap="square" rtlCol="0">
            <a:spAutoFit/>
          </a:bodyPr>
          <a:lstStyle/>
          <a:p>
            <a:r>
              <a:rPr lang="en-US" sz="1000" b="1" i="1" dirty="0" smtClean="0"/>
              <a:t>Your Thoughts?</a:t>
            </a:r>
            <a:endParaRPr lang="en-US" sz="1000" b="1" i="1" dirty="0"/>
          </a:p>
        </p:txBody>
      </p:sp>
      <p:sp>
        <p:nvSpPr>
          <p:cNvPr id="9" name="Slide Number Placeholder 8"/>
          <p:cNvSpPr>
            <a:spLocks noGrp="1"/>
          </p:cNvSpPr>
          <p:nvPr>
            <p:ph type="sldNum" sz="quarter" idx="11"/>
          </p:nvPr>
        </p:nvSpPr>
        <p:spPr/>
        <p:txBody>
          <a:bodyPr/>
          <a:lstStyle/>
          <a:p>
            <a:pPr>
              <a:defRPr/>
            </a:pPr>
            <a:fld id="{5BA1DFFF-3F85-458B-986A-7762775E0CEF}" type="slidenum">
              <a:rPr lang="en-US" smtClean="0"/>
              <a:pPr>
                <a:defRPr/>
              </a:pPr>
              <a:t>18</a:t>
            </a:fld>
            <a:endParaRPr lang="en-US" dirty="0"/>
          </a:p>
        </p:txBody>
      </p:sp>
      <p:sp>
        <p:nvSpPr>
          <p:cNvPr id="10" name="Footer Placeholder 9"/>
          <p:cNvSpPr>
            <a:spLocks noGrp="1"/>
          </p:cNvSpPr>
          <p:nvPr>
            <p:ph type="ftr" sz="quarter" idx="10"/>
          </p:nvPr>
        </p:nvSpPr>
        <p:spPr/>
        <p:txBody>
          <a:bodyPr/>
          <a:lstStyle/>
          <a:p>
            <a:pPr>
              <a:defRPr/>
            </a:pPr>
            <a:r>
              <a:rPr lang="en-US" dirty="0" smtClean="0"/>
              <a:t>Module 4: Analytics Theory/Methods</a:t>
            </a:r>
            <a:endParaRPr lang="en-US"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1066800"/>
            <a:ext cx="7924800" cy="1219200"/>
          </a:xfrm>
        </p:spPr>
        <p:txBody>
          <a:bodyPr/>
          <a:lstStyle/>
          <a:p>
            <a:pPr>
              <a:defRPr/>
            </a:pPr>
            <a:r>
              <a:rPr lang="en-US" dirty="0" smtClean="0"/>
              <a:t>Module 4: Advanced Analytics – Theory and Methods</a:t>
            </a:r>
            <a:endParaRPr lang="en-US" dirty="0"/>
          </a:p>
        </p:txBody>
      </p:sp>
      <p:sp>
        <p:nvSpPr>
          <p:cNvPr id="7" name="Subtitle 6"/>
          <p:cNvSpPr>
            <a:spLocks noGrp="1"/>
          </p:cNvSpPr>
          <p:nvPr>
            <p:ph type="subTitle" idx="1"/>
          </p:nvPr>
        </p:nvSpPr>
        <p:spPr>
          <a:xfrm>
            <a:off x="1371600" y="2590800"/>
            <a:ext cx="7543800" cy="3505200"/>
          </a:xfrm>
        </p:spPr>
        <p:txBody>
          <a:bodyPr>
            <a:noAutofit/>
          </a:bodyPr>
          <a:lstStyle/>
          <a:p>
            <a:r>
              <a:rPr lang="en-US" dirty="0" smtClean="0"/>
              <a:t>During this lesson the following topics were covered:</a:t>
            </a:r>
          </a:p>
          <a:p>
            <a:pPr marL="457200" indent="-457200">
              <a:buFont typeface="Arial" pitchFamily="34" charset="0"/>
              <a:buChar char="•"/>
            </a:pPr>
            <a:r>
              <a:rPr lang="en-US" dirty="0" smtClean="0"/>
              <a:t>Clustering – Unsupervised learning method</a:t>
            </a:r>
          </a:p>
          <a:p>
            <a:pPr marL="457200" indent="-457200">
              <a:buFont typeface="Arial" pitchFamily="34" charset="0"/>
              <a:buChar char="•"/>
            </a:pPr>
            <a:r>
              <a:rPr lang="en-US" dirty="0" smtClean="0"/>
              <a:t>What is K-means clustering</a:t>
            </a:r>
          </a:p>
          <a:p>
            <a:pPr marL="457200" indent="-457200">
              <a:buFont typeface="Arial" pitchFamily="34" charset="0"/>
              <a:buChar char="•"/>
            </a:pPr>
            <a:r>
              <a:rPr lang="en-US" dirty="0" smtClean="0"/>
              <a:t>Use cases with K-means clustering</a:t>
            </a:r>
          </a:p>
          <a:p>
            <a:pPr marL="457200" indent="-457200">
              <a:buFont typeface="Arial" pitchFamily="34" charset="0"/>
              <a:buChar char="•"/>
            </a:pPr>
            <a:r>
              <a:rPr lang="en-US" dirty="0" smtClean="0"/>
              <a:t>The K-means clustering algorithm</a:t>
            </a:r>
          </a:p>
          <a:p>
            <a:pPr marL="457200" indent="-457200">
              <a:buFont typeface="Arial" pitchFamily="34" charset="0"/>
              <a:buChar char="•"/>
            </a:pPr>
            <a:r>
              <a:rPr lang="en-US" dirty="0" smtClean="0"/>
              <a:t>Determining the optimum value for K</a:t>
            </a:r>
          </a:p>
          <a:p>
            <a:pPr marL="457200" indent="-457200">
              <a:buFont typeface="Arial" pitchFamily="34" charset="0"/>
              <a:buChar char="•"/>
            </a:pPr>
            <a:r>
              <a:rPr lang="en-US" dirty="0" smtClean="0"/>
              <a:t>Diagnostics to evaluate the effectiveness of K-means clustering</a:t>
            </a:r>
          </a:p>
          <a:p>
            <a:pPr marL="457200" indent="-457200">
              <a:buFont typeface="Arial" pitchFamily="34" charset="0"/>
              <a:buChar char="•"/>
            </a:pPr>
            <a:r>
              <a:rPr lang="en-US" dirty="0" smtClean="0"/>
              <a:t>Reasons to Choose (+) and Cautions (-) of K-means clustering</a:t>
            </a:r>
          </a:p>
        </p:txBody>
      </p:sp>
      <p:sp>
        <p:nvSpPr>
          <p:cNvPr id="23556" name="Content Placeholder 7"/>
          <p:cNvSpPr>
            <a:spLocks noGrp="1"/>
          </p:cNvSpPr>
          <p:nvPr>
            <p:ph sz="quarter" idx="13"/>
          </p:nvPr>
        </p:nvSpPr>
        <p:spPr>
          <a:xfrm>
            <a:off x="685800" y="1905000"/>
            <a:ext cx="7772400" cy="457200"/>
          </a:xfrm>
        </p:spPr>
        <p:txBody>
          <a:bodyPr/>
          <a:lstStyle/>
          <a:p>
            <a:r>
              <a:rPr lang="en-US" dirty="0" smtClean="0"/>
              <a:t>Lesson 1: K-means Clustering - Summary</a:t>
            </a:r>
          </a:p>
        </p:txBody>
      </p:sp>
      <p:sp>
        <p:nvSpPr>
          <p:cNvPr id="8" name="Slide Number Placeholder 7"/>
          <p:cNvSpPr>
            <a:spLocks noGrp="1"/>
          </p:cNvSpPr>
          <p:nvPr>
            <p:ph type="sldNum" sz="quarter" idx="15"/>
          </p:nvPr>
        </p:nvSpPr>
        <p:spPr/>
        <p:txBody>
          <a:bodyPr/>
          <a:lstStyle/>
          <a:p>
            <a:pPr>
              <a:defRPr/>
            </a:pPr>
            <a:fld id="{E9C12BD9-86B3-4048-86CE-AC10D4E84307}" type="slidenum">
              <a:rPr lang="en-US" smtClean="0"/>
              <a:pPr>
                <a:defRPr/>
              </a:pPr>
              <a:t>19</a:t>
            </a:fld>
            <a:endParaRPr lang="en-US" dirty="0"/>
          </a:p>
        </p:txBody>
      </p:sp>
      <p:sp>
        <p:nvSpPr>
          <p:cNvPr id="10" name="Footer Placeholder 9"/>
          <p:cNvSpPr>
            <a:spLocks noGrp="1"/>
          </p:cNvSpPr>
          <p:nvPr>
            <p:ph type="ftr" sz="quarter" idx="14"/>
          </p:nvPr>
        </p:nvSpPr>
        <p:spPr/>
        <p:txBody>
          <a:bodyPr/>
          <a:lstStyle/>
          <a:p>
            <a:pPr>
              <a:defRPr/>
            </a:pPr>
            <a:r>
              <a:rPr lang="en-US" dirty="0" smtClean="0"/>
              <a:t>Module 4: Analytics Theory/Methods</a:t>
            </a:r>
            <a:endParaRPr lang="en-US" dirty="0"/>
          </a:p>
        </p:txBody>
      </p:sp>
      <p:grpSp>
        <p:nvGrpSpPr>
          <p:cNvPr id="9" name="Group 8"/>
          <p:cNvGrpSpPr/>
          <p:nvPr/>
        </p:nvGrpSpPr>
        <p:grpSpPr>
          <a:xfrm>
            <a:off x="533400" y="76200"/>
            <a:ext cx="4757975" cy="914400"/>
            <a:chOff x="533400" y="76200"/>
            <a:chExt cx="4757975" cy="914400"/>
          </a:xfrm>
        </p:grpSpPr>
        <p:pic>
          <p:nvPicPr>
            <p:cNvPr id="11"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12"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3"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4"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5"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6"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ctrTitle"/>
          </p:nvPr>
        </p:nvSpPr>
        <p:spPr/>
        <p:txBody>
          <a:bodyPr/>
          <a:lstStyle/>
          <a:p>
            <a:r>
              <a:rPr lang="en-US" dirty="0" smtClean="0"/>
              <a:t>Module 4: Advanced Analytics – Theory and Methods</a:t>
            </a:r>
          </a:p>
        </p:txBody>
      </p:sp>
      <p:sp>
        <p:nvSpPr>
          <p:cNvPr id="6" name="Text Placeholder 5"/>
          <p:cNvSpPr>
            <a:spLocks noGrp="1"/>
          </p:cNvSpPr>
          <p:nvPr>
            <p:ph type="subTitle" idx="1"/>
          </p:nvPr>
        </p:nvSpPr>
        <p:spPr>
          <a:xfrm>
            <a:off x="914400" y="1981200"/>
            <a:ext cx="8229600" cy="3810000"/>
          </a:xfrm>
        </p:spPr>
        <p:txBody>
          <a:bodyPr>
            <a:noAutofit/>
          </a:bodyPr>
          <a:lstStyle/>
          <a:p>
            <a:pPr>
              <a:spcBef>
                <a:spcPts val="1200"/>
              </a:spcBef>
              <a:defRPr/>
            </a:pPr>
            <a:r>
              <a:rPr lang="en-US" dirty="0" smtClean="0">
                <a:solidFill>
                  <a:schemeClr val="bg2">
                    <a:lumMod val="75000"/>
                  </a:schemeClr>
                </a:solidFill>
              </a:rPr>
              <a:t>Upon completion of this module, you should be able to:</a:t>
            </a:r>
          </a:p>
          <a:p>
            <a:pPr marL="119063" indent="-119063">
              <a:spcBef>
                <a:spcPts val="1200"/>
              </a:spcBef>
              <a:buFont typeface="Arial" pitchFamily="34" charset="0"/>
              <a:buChar char="•"/>
              <a:defRPr/>
            </a:pPr>
            <a:r>
              <a:rPr lang="en-US" dirty="0" smtClean="0">
                <a:solidFill>
                  <a:schemeClr val="tx1"/>
                </a:solidFill>
              </a:rPr>
              <a:t>Examine analytic needs and select an appropriate technique based on business objectives; initial hypotheses; and the data's structure and volume</a:t>
            </a:r>
          </a:p>
          <a:p>
            <a:pPr marL="119063" indent="-119063">
              <a:spcBef>
                <a:spcPts val="1200"/>
              </a:spcBef>
              <a:buFont typeface="Arial" pitchFamily="34" charset="0"/>
              <a:buChar char="•"/>
              <a:defRPr/>
            </a:pPr>
            <a:r>
              <a:rPr lang="en-US" dirty="0" smtClean="0">
                <a:solidFill>
                  <a:schemeClr val="tx1"/>
                </a:solidFill>
              </a:rPr>
              <a:t>Apply some of the more commonly used methods in Analytics solutions</a:t>
            </a:r>
          </a:p>
          <a:p>
            <a:pPr marL="119063" indent="-119063">
              <a:spcBef>
                <a:spcPts val="1200"/>
              </a:spcBef>
              <a:buFont typeface="Arial" pitchFamily="34" charset="0"/>
              <a:buChar char="•"/>
              <a:defRPr/>
            </a:pPr>
            <a:r>
              <a:rPr lang="en-US" dirty="0" smtClean="0">
                <a:solidFill>
                  <a:schemeClr val="tx1"/>
                </a:solidFill>
              </a:rPr>
              <a:t>Explain the algorithms and the technical foundations for the commonly used methods</a:t>
            </a:r>
          </a:p>
          <a:p>
            <a:pPr marL="119063" indent="-119063">
              <a:spcBef>
                <a:spcPts val="1200"/>
              </a:spcBef>
              <a:buFont typeface="Arial" pitchFamily="34" charset="0"/>
              <a:buChar char="•"/>
              <a:defRPr/>
            </a:pPr>
            <a:r>
              <a:rPr lang="en-US" dirty="0" smtClean="0">
                <a:solidFill>
                  <a:schemeClr val="tx1"/>
                </a:solidFill>
              </a:rPr>
              <a:t>Explain the environment (use case) in which each technique can provide the most value </a:t>
            </a:r>
          </a:p>
          <a:p>
            <a:pPr marL="119063" indent="-119063">
              <a:spcBef>
                <a:spcPts val="1200"/>
              </a:spcBef>
              <a:buFont typeface="Arial" pitchFamily="34" charset="0"/>
              <a:buChar char="•"/>
              <a:defRPr/>
            </a:pPr>
            <a:r>
              <a:rPr lang="en-US" dirty="0" smtClean="0">
                <a:solidFill>
                  <a:schemeClr val="tx1"/>
                </a:solidFill>
              </a:rPr>
              <a:t>Use appropriate diagnostic methods to validate the models created</a:t>
            </a:r>
          </a:p>
          <a:p>
            <a:pPr marL="119063" indent="-119063">
              <a:spcBef>
                <a:spcPts val="1200"/>
              </a:spcBef>
              <a:buFont typeface="Arial" pitchFamily="34" charset="0"/>
              <a:buChar char="•"/>
              <a:defRPr/>
            </a:pPr>
            <a:r>
              <a:rPr lang="en-US" dirty="0" smtClean="0">
                <a:solidFill>
                  <a:schemeClr val="tx1"/>
                </a:solidFill>
              </a:rPr>
              <a:t>Use R and  in-database analytical functions to fit, score and evaluate models</a:t>
            </a:r>
          </a:p>
        </p:txBody>
      </p:sp>
      <p:sp>
        <p:nvSpPr>
          <p:cNvPr id="7" name="Slide Number Placeholder 6"/>
          <p:cNvSpPr>
            <a:spLocks noGrp="1"/>
          </p:cNvSpPr>
          <p:nvPr>
            <p:ph type="sldNum" sz="quarter" idx="11"/>
          </p:nvPr>
        </p:nvSpPr>
        <p:spPr/>
        <p:txBody>
          <a:bodyPr/>
          <a:lstStyle/>
          <a:p>
            <a:pPr>
              <a:defRPr/>
            </a:pPr>
            <a:fld id="{550CDAE9-9707-4120-A90B-FABB84BE074E}" type="slidenum">
              <a:rPr lang="en-US" smtClean="0"/>
              <a:pPr>
                <a:defRPr/>
              </a:pPr>
              <a:t>2</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grpSp>
        <p:nvGrpSpPr>
          <p:cNvPr id="8" name="Group 7"/>
          <p:cNvGrpSpPr/>
          <p:nvPr/>
        </p:nvGrpSpPr>
        <p:grpSpPr>
          <a:xfrm>
            <a:off x="533400" y="76200"/>
            <a:ext cx="4757975" cy="914400"/>
            <a:chOff x="533400" y="76200"/>
            <a:chExt cx="4757975" cy="914400"/>
          </a:xfrm>
        </p:grpSpPr>
        <p:pic>
          <p:nvPicPr>
            <p:cNvPr id="10"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11"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2"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3"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4"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5"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304800" y="152400"/>
            <a:ext cx="8458200" cy="762000"/>
          </a:xfrm>
        </p:spPr>
        <p:txBody>
          <a:bodyPr/>
          <a:lstStyle/>
          <a:p>
            <a:r>
              <a:rPr lang="en-US" dirty="0" smtClean="0">
                <a:solidFill>
                  <a:schemeClr val="accent1"/>
                </a:solidFill>
              </a:rPr>
              <a:t>Lab Exercise 4: K-means Clustering</a:t>
            </a:r>
          </a:p>
        </p:txBody>
      </p:sp>
      <p:sp>
        <p:nvSpPr>
          <p:cNvPr id="17" name="Rectangle 16"/>
          <p:cNvSpPr/>
          <p:nvPr/>
        </p:nvSpPr>
        <p:spPr>
          <a:xfrm>
            <a:off x="2438400" y="914400"/>
            <a:ext cx="6705600" cy="369332"/>
          </a:xfrm>
          <a:prstGeom prst="rect">
            <a:avLst/>
          </a:prstGeom>
        </p:spPr>
        <p:txBody>
          <a:bodyPr wrap="square">
            <a:spAutoFit/>
          </a:bodyPr>
          <a:lstStyle/>
          <a:p>
            <a:pPr>
              <a:buClr>
                <a:srgbClr val="92D050"/>
              </a:buClr>
              <a:buFont typeface="Arial" pitchFamily="34" charset="0"/>
              <a:buChar char="•"/>
            </a:pPr>
            <a:r>
              <a:rPr lang="en-US" dirty="0" smtClean="0">
                <a:solidFill>
                  <a:srgbClr val="000000"/>
                </a:solidFill>
                <a:latin typeface="Calibri" pitchFamily="34" charset="0"/>
              </a:rPr>
              <a:t> </a:t>
            </a:r>
            <a:endParaRPr lang="en-US" dirty="0" smtClean="0">
              <a:solidFill>
                <a:srgbClr val="000000">
                  <a:lumMod val="85000"/>
                  <a:lumOff val="15000"/>
                </a:srgbClr>
              </a:solidFill>
              <a:latin typeface="Calibri" pitchFamily="34" charset="0"/>
            </a:endParaRPr>
          </a:p>
        </p:txBody>
      </p:sp>
      <p:pic>
        <p:nvPicPr>
          <p:cNvPr id="15" name="Picture 14" descr="recordedLab.png"/>
          <p:cNvPicPr>
            <a:picLocks noChangeAspect="1"/>
          </p:cNvPicPr>
          <p:nvPr/>
        </p:nvPicPr>
        <p:blipFill>
          <a:blip r:embed="rId3" cstate="print"/>
          <a:stretch>
            <a:fillRect/>
          </a:stretch>
        </p:blipFill>
        <p:spPr>
          <a:xfrm>
            <a:off x="0" y="838200"/>
            <a:ext cx="2361905" cy="2184127"/>
          </a:xfrm>
          <a:prstGeom prst="rect">
            <a:avLst/>
          </a:prstGeom>
        </p:spPr>
      </p:pic>
      <p:sp>
        <p:nvSpPr>
          <p:cNvPr id="9" name="Slide Number Placeholder 8"/>
          <p:cNvSpPr>
            <a:spLocks noGrp="1"/>
          </p:cNvSpPr>
          <p:nvPr>
            <p:ph type="sldNum" sz="quarter" idx="15"/>
          </p:nvPr>
        </p:nvSpPr>
        <p:spPr/>
        <p:txBody>
          <a:bodyPr/>
          <a:lstStyle/>
          <a:p>
            <a:pPr>
              <a:defRPr/>
            </a:pPr>
            <a:fld id="{D5E37188-7CEB-4CA8-A656-F21412B4458C}" type="slidenum">
              <a:rPr lang="en-US" smtClean="0"/>
              <a:pPr>
                <a:defRPr/>
              </a:pPr>
              <a:t>20</a:t>
            </a:fld>
            <a:endParaRPr lang="en-US" dirty="0"/>
          </a:p>
        </p:txBody>
      </p:sp>
      <p:sp>
        <p:nvSpPr>
          <p:cNvPr id="10" name="Footer Placeholder 9"/>
          <p:cNvSpPr>
            <a:spLocks noGrp="1"/>
          </p:cNvSpPr>
          <p:nvPr>
            <p:ph type="ftr" sz="quarter" idx="14"/>
          </p:nvPr>
        </p:nvSpPr>
        <p:spPr/>
        <p:txBody>
          <a:bodyPr/>
          <a:lstStyle/>
          <a:p>
            <a:pPr>
              <a:defRPr/>
            </a:pPr>
            <a:r>
              <a:rPr lang="en-US" dirty="0" smtClean="0"/>
              <a:t>Module 4: Analytics Theory/Methods</a:t>
            </a:r>
            <a:endParaRPr lang="en-US" dirty="0"/>
          </a:p>
        </p:txBody>
      </p:sp>
      <p:sp>
        <p:nvSpPr>
          <p:cNvPr id="11" name="Rectangle 10"/>
          <p:cNvSpPr/>
          <p:nvPr/>
        </p:nvSpPr>
        <p:spPr>
          <a:xfrm>
            <a:off x="2895600" y="976491"/>
            <a:ext cx="5943600" cy="4647426"/>
          </a:xfrm>
          <a:prstGeom prst="rect">
            <a:avLst/>
          </a:prstGeom>
        </p:spPr>
        <p:txBody>
          <a:bodyPr wrap="square">
            <a:spAutoFit/>
          </a:bodyPr>
          <a:lstStyle/>
          <a:p>
            <a:pPr>
              <a:defRPr/>
            </a:pPr>
            <a:r>
              <a:rPr lang="en-US" sz="2000" dirty="0" smtClean="0">
                <a:solidFill>
                  <a:schemeClr val="tx1">
                    <a:lumMod val="85000"/>
                    <a:lumOff val="15000"/>
                  </a:schemeClr>
                </a:solidFill>
                <a:latin typeface="Calibri" pitchFamily="34" charset="0"/>
              </a:rPr>
              <a:t>This  Lab is designed to investigate and practice K-means Clustering.</a:t>
            </a:r>
          </a:p>
          <a:p>
            <a:pPr>
              <a:defRPr/>
            </a:pPr>
            <a:endParaRPr lang="en-US" sz="2000" dirty="0" smtClean="0">
              <a:solidFill>
                <a:schemeClr val="tx1">
                  <a:lumMod val="85000"/>
                  <a:lumOff val="15000"/>
                </a:schemeClr>
              </a:solidFill>
              <a:latin typeface="Calibri" pitchFamily="34" charset="0"/>
            </a:endParaRPr>
          </a:p>
          <a:p>
            <a:pPr>
              <a:defRPr/>
            </a:pPr>
            <a:r>
              <a:rPr lang="en-US" sz="2000" dirty="0" smtClean="0">
                <a:solidFill>
                  <a:schemeClr val="tx1">
                    <a:lumMod val="85000"/>
                    <a:lumOff val="15000"/>
                  </a:schemeClr>
                </a:solidFill>
                <a:latin typeface="Calibri" pitchFamily="34" charset="0"/>
              </a:rPr>
              <a:t>After completing the tasks in this lab you should be able to:</a:t>
            </a:r>
          </a:p>
          <a:p>
            <a:pPr marL="347663" lvl="1" indent="-228600">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Use R functions to create K-means Clustering models</a:t>
            </a:r>
          </a:p>
          <a:p>
            <a:pPr marL="347663" lvl="1" indent="-228600">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Use ODBC connection to the database and execute SQL statements and read database tables in an R environment </a:t>
            </a:r>
          </a:p>
          <a:p>
            <a:pPr marL="347663" lvl="1" indent="-228600">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Visualize the effectiveness of the K-means Clustering algorithm using graphic capabilities in R</a:t>
            </a:r>
          </a:p>
          <a:p>
            <a:pPr marL="347663" lvl="1" indent="-228600">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Use MADlib function for K-means Clustering</a:t>
            </a:r>
            <a:endParaRPr lang="en-US" sz="2000" dirty="0" smtClean="0">
              <a:latin typeface="Calibri" pitchFamily="34" charset="0"/>
            </a:endParaRPr>
          </a:p>
          <a:p>
            <a:pPr marL="347663" indent="-228600">
              <a:defRPr/>
            </a:pPr>
            <a:r>
              <a:rPr lang="en-US" sz="2000" dirty="0" smtClean="0">
                <a:latin typeface="Calibri" pitchFamily="34" charset="0"/>
              </a:rPr>
              <a:t>  </a:t>
            </a:r>
            <a:endParaRPr lang="en-US" sz="2000" dirty="0">
              <a:solidFill>
                <a:schemeClr val="tx1">
                  <a:lumMod val="75000"/>
                  <a:lumOff val="25000"/>
                </a:schemeClr>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Lab Exercise 4: K-means Clustering - Workflow</a:t>
            </a:r>
            <a:endParaRPr lang="en-US" dirty="0"/>
          </a:p>
        </p:txBody>
      </p:sp>
      <p:sp>
        <p:nvSpPr>
          <p:cNvPr id="3" name="Footer Placeholder 2"/>
          <p:cNvSpPr>
            <a:spLocks noGrp="1"/>
          </p:cNvSpPr>
          <p:nvPr>
            <p:ph type="ftr" sz="quarter" idx="10"/>
          </p:nvPr>
        </p:nvSpPr>
        <p:spPr/>
        <p:txBody>
          <a:bodyPr/>
          <a:lstStyle/>
          <a:p>
            <a:pPr>
              <a:defRPr/>
            </a:pPr>
            <a:r>
              <a:rPr lang="en-US" smtClean="0"/>
              <a:t>Module 4: Analytics Theory/Methods</a:t>
            </a:r>
            <a:endParaRPr lang="en-US" dirty="0"/>
          </a:p>
        </p:txBody>
      </p:sp>
      <p:sp>
        <p:nvSpPr>
          <p:cNvPr id="4" name="Slide Number Placeholder 3"/>
          <p:cNvSpPr>
            <a:spLocks noGrp="1"/>
          </p:cNvSpPr>
          <p:nvPr>
            <p:ph type="sldNum" sz="quarter" idx="11"/>
          </p:nvPr>
        </p:nvSpPr>
        <p:spPr/>
        <p:txBody>
          <a:bodyPr/>
          <a:lstStyle/>
          <a:p>
            <a:pPr>
              <a:defRPr/>
            </a:pPr>
            <a:fld id="{6ADD0FD0-5DC7-4614-9D2E-5687F653AACB}" type="slidenum">
              <a:rPr lang="en-US" smtClean="0"/>
              <a:pPr>
                <a:defRPr/>
              </a:pPr>
              <a:t>21</a:t>
            </a:fld>
            <a:endParaRPr lang="en-US" dirty="0"/>
          </a:p>
        </p:txBody>
      </p:sp>
      <p:graphicFrame>
        <p:nvGraphicFramePr>
          <p:cNvPr id="5" name="Diagram 4"/>
          <p:cNvGraphicFramePr/>
          <p:nvPr/>
        </p:nvGraphicFramePr>
        <p:xfrm>
          <a:off x="1828800" y="914400"/>
          <a:ext cx="5486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848600" cy="1219200"/>
          </a:xfrm>
        </p:spPr>
        <p:txBody>
          <a:bodyPr/>
          <a:lstStyle/>
          <a:p>
            <a:r>
              <a:rPr lang="en-US" dirty="0" smtClean="0"/>
              <a:t>Module 4: Advanced Analytics – Theory and Methods</a:t>
            </a:r>
            <a:endParaRPr lang="en-US" dirty="0"/>
          </a:p>
        </p:txBody>
      </p:sp>
      <p:sp>
        <p:nvSpPr>
          <p:cNvPr id="3" name="Subtitle 2"/>
          <p:cNvSpPr>
            <a:spLocks noGrp="1"/>
          </p:cNvSpPr>
          <p:nvPr>
            <p:ph type="subTitle" idx="1"/>
          </p:nvPr>
        </p:nvSpPr>
        <p:spPr>
          <a:xfrm>
            <a:off x="1143000" y="2590800"/>
            <a:ext cx="7772400" cy="2667000"/>
          </a:xfrm>
        </p:spPr>
        <p:txBody>
          <a:bodyPr/>
          <a:lstStyle/>
          <a:p>
            <a:pPr>
              <a:defRPr/>
            </a:pPr>
            <a:r>
              <a:rPr lang="en-US" dirty="0" smtClean="0">
                <a:solidFill>
                  <a:schemeClr val="tx1"/>
                </a:solidFill>
              </a:rPr>
              <a:t>During this lesson the following topics are covered:</a:t>
            </a:r>
          </a:p>
          <a:p>
            <a:pPr lvl="1" algn="l">
              <a:buFont typeface="Wingdings" pitchFamily="2" charset="2"/>
              <a:buChar char="§"/>
            </a:pPr>
            <a:r>
              <a:rPr lang="en-US" sz="2000" dirty="0" smtClean="0">
                <a:solidFill>
                  <a:schemeClr val="tx1"/>
                </a:solidFill>
              </a:rPr>
              <a:t> Association Rules mining</a:t>
            </a:r>
          </a:p>
          <a:p>
            <a:pPr lvl="1" algn="l">
              <a:buFont typeface="Wingdings" pitchFamily="2" charset="2"/>
              <a:buChar char="§"/>
            </a:pPr>
            <a:r>
              <a:rPr lang="en-US" sz="2000" dirty="0" smtClean="0">
                <a:solidFill>
                  <a:schemeClr val="tx1"/>
                </a:solidFill>
              </a:rPr>
              <a:t> Apriori Algorithm</a:t>
            </a:r>
          </a:p>
          <a:p>
            <a:pPr lvl="1" algn="l">
              <a:buFont typeface="Wingdings" pitchFamily="2" charset="2"/>
              <a:buChar char="§"/>
            </a:pPr>
            <a:r>
              <a:rPr lang="en-US" sz="2000" dirty="0" smtClean="0">
                <a:solidFill>
                  <a:schemeClr val="tx1"/>
                </a:solidFill>
              </a:rPr>
              <a:t> Prominent use cases of Association Rules </a:t>
            </a:r>
          </a:p>
          <a:p>
            <a:pPr lvl="1" algn="l">
              <a:buFont typeface="Wingdings" pitchFamily="2" charset="2"/>
              <a:buChar char="§"/>
            </a:pPr>
            <a:r>
              <a:rPr lang="en-US" sz="2000" dirty="0" smtClean="0">
                <a:solidFill>
                  <a:schemeClr val="tx1"/>
                </a:solidFill>
              </a:rPr>
              <a:t> Support and Confidence parameters</a:t>
            </a:r>
          </a:p>
          <a:p>
            <a:pPr lvl="1" algn="l">
              <a:buFont typeface="Wingdings" pitchFamily="2" charset="2"/>
              <a:buChar char="§"/>
            </a:pPr>
            <a:r>
              <a:rPr lang="en-US" sz="2000" dirty="0" smtClean="0">
                <a:solidFill>
                  <a:schemeClr val="tx1"/>
                </a:solidFill>
              </a:rPr>
              <a:t> Lift and Leverage</a:t>
            </a:r>
          </a:p>
          <a:p>
            <a:pPr lvl="1" algn="l">
              <a:buFont typeface="Wingdings" pitchFamily="2" charset="2"/>
              <a:buChar char="§"/>
            </a:pPr>
            <a:r>
              <a:rPr lang="en-US" sz="2000" dirty="0" smtClean="0">
                <a:solidFill>
                  <a:schemeClr val="tx1"/>
                </a:solidFill>
              </a:rPr>
              <a:t> Diagnostics to evaluate the effectiveness of rules generated</a:t>
            </a:r>
          </a:p>
          <a:p>
            <a:pPr lvl="1" algn="l">
              <a:buFont typeface="Wingdings" pitchFamily="2" charset="2"/>
              <a:buChar char="§"/>
            </a:pPr>
            <a:r>
              <a:rPr lang="en-US" sz="2000" dirty="0" smtClean="0">
                <a:solidFill>
                  <a:schemeClr val="tx1"/>
                </a:solidFill>
              </a:rPr>
              <a:t> Reasons to Choose (+) and Cautions (-) of the Apriori algorithm</a:t>
            </a:r>
          </a:p>
          <a:p>
            <a:endParaRPr lang="en-US" dirty="0"/>
          </a:p>
        </p:txBody>
      </p:sp>
      <p:sp>
        <p:nvSpPr>
          <p:cNvPr id="4" name="Content Placeholder 3"/>
          <p:cNvSpPr>
            <a:spLocks noGrp="1"/>
          </p:cNvSpPr>
          <p:nvPr>
            <p:ph sz="quarter" idx="13"/>
          </p:nvPr>
        </p:nvSpPr>
        <p:spPr>
          <a:xfrm>
            <a:off x="685800" y="1981200"/>
            <a:ext cx="7772400" cy="457200"/>
          </a:xfrm>
        </p:spPr>
        <p:txBody>
          <a:bodyPr/>
          <a:lstStyle/>
          <a:p>
            <a:r>
              <a:rPr lang="en-US" dirty="0" smtClean="0"/>
              <a:t>Lesson 2: Association Rules</a:t>
            </a:r>
          </a:p>
          <a:p>
            <a:endParaRPr lang="en-US" dirty="0"/>
          </a:p>
        </p:txBody>
      </p:sp>
      <p:sp>
        <p:nvSpPr>
          <p:cNvPr id="5" name="Footer Placeholder 4"/>
          <p:cNvSpPr>
            <a:spLocks noGrp="1"/>
          </p:cNvSpPr>
          <p:nvPr>
            <p:ph type="ftr" sz="quarter" idx="14"/>
          </p:nvPr>
        </p:nvSpPr>
        <p:spPr/>
        <p:txBody>
          <a:bodyPr/>
          <a:lstStyle/>
          <a:p>
            <a:pPr>
              <a:defRPr/>
            </a:pPr>
            <a:r>
              <a:rPr lang="en-US" dirty="0" smtClean="0"/>
              <a:t>Module 4: Analytics Theory/Methods</a:t>
            </a:r>
            <a:endParaRPr lang="en-US" dirty="0"/>
          </a:p>
        </p:txBody>
      </p:sp>
      <p:sp>
        <p:nvSpPr>
          <p:cNvPr id="6" name="Slide Number Placeholder 5"/>
          <p:cNvSpPr>
            <a:spLocks noGrp="1"/>
          </p:cNvSpPr>
          <p:nvPr>
            <p:ph type="sldNum" sz="quarter" idx="15"/>
          </p:nvPr>
        </p:nvSpPr>
        <p:spPr/>
        <p:txBody>
          <a:bodyPr/>
          <a:lstStyle/>
          <a:p>
            <a:pPr>
              <a:defRPr/>
            </a:pPr>
            <a:fld id="{E9C12BD9-86B3-4048-86CE-AC10D4E84307}" type="slidenum">
              <a:rPr lang="en-US" smtClean="0"/>
              <a:pPr>
                <a:defRPr/>
              </a:pPr>
              <a:t>22</a:t>
            </a:fld>
            <a:endParaRPr lang="en-US" dirty="0"/>
          </a:p>
        </p:txBody>
      </p:sp>
      <p:grpSp>
        <p:nvGrpSpPr>
          <p:cNvPr id="7" name="Group 6"/>
          <p:cNvGrpSpPr/>
          <p:nvPr/>
        </p:nvGrpSpPr>
        <p:grpSpPr>
          <a:xfrm>
            <a:off x="533400" y="76200"/>
            <a:ext cx="4757975" cy="914400"/>
            <a:chOff x="533400" y="76200"/>
            <a:chExt cx="4757975" cy="914400"/>
          </a:xfrm>
        </p:grpSpPr>
        <p:pic>
          <p:nvPicPr>
            <p:cNvPr id="8"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9"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0"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1"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2"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3"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Association Rules</a:t>
            </a:r>
          </a:p>
        </p:txBody>
      </p:sp>
      <p:sp>
        <p:nvSpPr>
          <p:cNvPr id="3" name="Content Placeholder 2"/>
          <p:cNvSpPr>
            <a:spLocks noGrp="1"/>
          </p:cNvSpPr>
          <p:nvPr>
            <p:ph idx="1"/>
          </p:nvPr>
        </p:nvSpPr>
        <p:spPr/>
        <p:txBody>
          <a:bodyPr>
            <a:normAutofit/>
          </a:bodyPr>
          <a:lstStyle/>
          <a:p>
            <a:pPr>
              <a:buNone/>
            </a:pPr>
            <a:r>
              <a:rPr lang="en-US" baseline="0" dirty="0"/>
              <a:t>Which of my products tend to be purchased together?</a:t>
            </a:r>
          </a:p>
          <a:p>
            <a:pPr>
              <a:buNone/>
            </a:pPr>
            <a:r>
              <a:rPr lang="en-US" baseline="0" dirty="0"/>
              <a:t>What do other people </a:t>
            </a:r>
            <a:r>
              <a:rPr lang="en-US" baseline="0" dirty="0" smtClean="0"/>
              <a:t>like </a:t>
            </a:r>
            <a:r>
              <a:rPr lang="en-US" baseline="0" dirty="0"/>
              <a:t>this person tend to </a:t>
            </a:r>
            <a:r>
              <a:rPr lang="en-US" baseline="0" dirty="0" smtClean="0"/>
              <a:t>like/buy/watch?</a:t>
            </a:r>
            <a:endParaRPr lang="en-US" dirty="0"/>
          </a:p>
          <a:p>
            <a:r>
              <a:rPr lang="en-US" dirty="0"/>
              <a:t>Discover "interesting" relationships among variables in a large database</a:t>
            </a:r>
          </a:p>
          <a:p>
            <a:pPr lvl="1"/>
            <a:r>
              <a:rPr lang="en-US" dirty="0"/>
              <a:t>Rules of the form "When X observed, Y also observed"</a:t>
            </a:r>
          </a:p>
          <a:p>
            <a:pPr lvl="1"/>
            <a:r>
              <a:rPr lang="en-US" dirty="0" smtClean="0"/>
              <a:t>The definition of  </a:t>
            </a:r>
            <a:r>
              <a:rPr lang="en-US" dirty="0"/>
              <a:t>"</a:t>
            </a:r>
            <a:r>
              <a:rPr lang="en-US" dirty="0" smtClean="0"/>
              <a:t>interesting“ varies with the algorithm used for discovery</a:t>
            </a:r>
            <a:endParaRPr lang="en-US" dirty="0"/>
          </a:p>
          <a:p>
            <a:r>
              <a:rPr lang="en-US" dirty="0" smtClean="0"/>
              <a:t>Not a predictive method; finds similarities, relationships</a:t>
            </a:r>
            <a:endParaRPr lang="en-US" baseline="0" dirty="0"/>
          </a:p>
          <a:p>
            <a:pPr>
              <a:buNone/>
            </a:pPr>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23</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Association Rules </a:t>
            </a:r>
            <a:r>
              <a:rPr lang="en-US" dirty="0" smtClean="0"/>
              <a:t>- Apriori</a:t>
            </a:r>
            <a:endParaRPr lang="en-US" dirty="0"/>
          </a:p>
        </p:txBody>
      </p:sp>
      <p:sp>
        <p:nvSpPr>
          <p:cNvPr id="6" name="Content Placeholder 5"/>
          <p:cNvSpPr>
            <a:spLocks noGrp="1"/>
          </p:cNvSpPr>
          <p:nvPr>
            <p:ph idx="1"/>
          </p:nvPr>
        </p:nvSpPr>
        <p:spPr/>
        <p:txBody>
          <a:bodyPr>
            <a:normAutofit/>
          </a:bodyPr>
          <a:lstStyle/>
          <a:p>
            <a:r>
              <a:rPr lang="en-US" dirty="0"/>
              <a:t>Specifically designed for mining over transactions in </a:t>
            </a:r>
            <a:r>
              <a:rPr lang="en-US" dirty="0" smtClean="0"/>
              <a:t>databases</a:t>
            </a:r>
            <a:endParaRPr lang="en-US" dirty="0"/>
          </a:p>
          <a:p>
            <a:r>
              <a:rPr lang="en-US" dirty="0">
                <a:solidFill>
                  <a:srgbClr val="007DC3"/>
                </a:solidFill>
              </a:rPr>
              <a:t>Used over itemsets</a:t>
            </a:r>
            <a:r>
              <a:rPr lang="en-US" dirty="0"/>
              <a:t>: sets of discrete variables that are </a:t>
            </a:r>
            <a:r>
              <a:rPr lang="en-US" dirty="0" smtClean="0"/>
              <a:t>linked:</a:t>
            </a:r>
            <a:endParaRPr lang="en-US" dirty="0"/>
          </a:p>
          <a:p>
            <a:pPr lvl="1"/>
            <a:r>
              <a:rPr lang="en-US" dirty="0"/>
              <a:t>Retail items that are purchased </a:t>
            </a:r>
            <a:r>
              <a:rPr lang="en-US" dirty="0" smtClean="0"/>
              <a:t>together</a:t>
            </a:r>
            <a:endParaRPr lang="en-US" dirty="0"/>
          </a:p>
          <a:p>
            <a:pPr lvl="1"/>
            <a:r>
              <a:rPr lang="en-US" dirty="0"/>
              <a:t>A set of </a:t>
            </a:r>
            <a:r>
              <a:rPr lang="en-US" dirty="0" smtClean="0"/>
              <a:t>tasks </a:t>
            </a:r>
            <a:r>
              <a:rPr lang="en-US" dirty="0"/>
              <a:t>done in one </a:t>
            </a:r>
            <a:r>
              <a:rPr lang="en-US" dirty="0" smtClean="0"/>
              <a:t>day</a:t>
            </a:r>
            <a:endParaRPr lang="en-US" dirty="0"/>
          </a:p>
          <a:p>
            <a:pPr lvl="1"/>
            <a:r>
              <a:rPr lang="en-US" dirty="0"/>
              <a:t>A set of </a:t>
            </a:r>
            <a:r>
              <a:rPr lang="en-US" dirty="0" smtClean="0"/>
              <a:t>links clicked </a:t>
            </a:r>
            <a:r>
              <a:rPr lang="en-US" dirty="0"/>
              <a:t>on by one user in a single </a:t>
            </a:r>
            <a:r>
              <a:rPr lang="en-US" dirty="0" smtClean="0"/>
              <a:t>session</a:t>
            </a:r>
            <a:endParaRPr lang="en-US" b="1" dirty="0" smtClean="0">
              <a:solidFill>
                <a:srgbClr val="007DC3"/>
              </a:solidFill>
            </a:endParaRPr>
          </a:p>
          <a:p>
            <a:r>
              <a:rPr lang="en-US" b="1" dirty="0" smtClean="0">
                <a:solidFill>
                  <a:srgbClr val="007DC3"/>
                </a:solidFill>
              </a:rPr>
              <a:t>Our Example: Apriori</a:t>
            </a:r>
          </a:p>
          <a:p>
            <a:pPr lvl="1"/>
            <a:endParaRPr lang="en-US" dirty="0"/>
          </a:p>
          <a:p>
            <a:pPr lvl="1"/>
            <a:endParaRPr lang="en-US" dirty="0"/>
          </a:p>
        </p:txBody>
      </p:sp>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24</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Apriori </a:t>
            </a:r>
            <a:r>
              <a:rPr lang="en-US" dirty="0" smtClean="0"/>
              <a:t>Algorithm - What </a:t>
            </a:r>
            <a:r>
              <a:rPr lang="en-US" dirty="0"/>
              <a:t>is it</a:t>
            </a:r>
            <a:r>
              <a:rPr lang="en-US" dirty="0" smtClean="0"/>
              <a:t>?</a:t>
            </a:r>
            <a:br>
              <a:rPr lang="en-US" dirty="0" smtClean="0"/>
            </a:br>
            <a:r>
              <a:rPr lang="en-US" dirty="0" smtClean="0"/>
              <a:t>Support</a:t>
            </a:r>
            <a:endParaRPr lang="en-US" dirty="0"/>
          </a:p>
        </p:txBody>
      </p:sp>
      <p:sp>
        <p:nvSpPr>
          <p:cNvPr id="3" name="Content Placeholder 2"/>
          <p:cNvSpPr>
            <a:spLocks noGrp="1"/>
          </p:cNvSpPr>
          <p:nvPr>
            <p:ph idx="1"/>
          </p:nvPr>
        </p:nvSpPr>
        <p:spPr/>
        <p:txBody>
          <a:bodyPr/>
          <a:lstStyle/>
          <a:p>
            <a:r>
              <a:rPr lang="en-US" dirty="0"/>
              <a:t>Earliest of the association rule </a:t>
            </a:r>
            <a:r>
              <a:rPr lang="en-US" dirty="0" smtClean="0"/>
              <a:t>algorithms</a:t>
            </a:r>
            <a:endParaRPr lang="en-US" dirty="0"/>
          </a:p>
          <a:p>
            <a:r>
              <a:rPr lang="en-US" dirty="0">
                <a:solidFill>
                  <a:schemeClr val="tx1"/>
                </a:solidFill>
              </a:rPr>
              <a:t>Frequent itemset: </a:t>
            </a:r>
            <a:r>
              <a:rPr lang="en-US" dirty="0"/>
              <a:t>a set of items L that appears together "often </a:t>
            </a:r>
            <a:r>
              <a:rPr lang="en-US" dirty="0" smtClean="0"/>
              <a:t>enough“:</a:t>
            </a:r>
            <a:endParaRPr lang="en-US" dirty="0"/>
          </a:p>
          <a:p>
            <a:pPr lvl="1"/>
            <a:r>
              <a:rPr lang="en-US" dirty="0"/>
              <a:t>Formally: meets a </a:t>
            </a:r>
            <a:r>
              <a:rPr lang="en-US" dirty="0">
                <a:solidFill>
                  <a:srgbClr val="1F497D"/>
                </a:solidFill>
              </a:rPr>
              <a:t>minimum support</a:t>
            </a:r>
            <a:r>
              <a:rPr lang="en-US" dirty="0"/>
              <a:t> </a:t>
            </a:r>
            <a:r>
              <a:rPr lang="en-US" dirty="0" smtClean="0"/>
              <a:t>criterion</a:t>
            </a:r>
            <a:endParaRPr lang="en-US" dirty="0"/>
          </a:p>
          <a:p>
            <a:pPr lvl="1"/>
            <a:r>
              <a:rPr lang="en-US" b="1" dirty="0">
                <a:solidFill>
                  <a:srgbClr val="1F497D"/>
                </a:solidFill>
              </a:rPr>
              <a:t>Support</a:t>
            </a:r>
            <a:r>
              <a:rPr lang="en-US" dirty="0"/>
              <a:t>: the % of transactions that contain </a:t>
            </a:r>
            <a:r>
              <a:rPr lang="en-US" dirty="0" smtClean="0"/>
              <a:t>L</a:t>
            </a:r>
            <a:endParaRPr lang="en-US" dirty="0"/>
          </a:p>
          <a:p>
            <a:r>
              <a:rPr lang="en-US" dirty="0">
                <a:solidFill>
                  <a:schemeClr val="tx1"/>
                </a:solidFill>
              </a:rPr>
              <a:t>Apriori Property: </a:t>
            </a:r>
            <a:r>
              <a:rPr lang="en-US" dirty="0"/>
              <a:t>Any subset of a frequent itemset is also </a:t>
            </a:r>
            <a:r>
              <a:rPr lang="en-US" dirty="0" smtClean="0"/>
              <a:t>frequent</a:t>
            </a:r>
            <a:endParaRPr lang="en-US" dirty="0"/>
          </a:p>
          <a:p>
            <a:pPr lvl="1"/>
            <a:r>
              <a:rPr lang="en-US" dirty="0"/>
              <a:t>It has at least the support of its </a:t>
            </a:r>
            <a:r>
              <a:rPr lang="en-US" dirty="0" smtClean="0"/>
              <a:t>superset</a:t>
            </a:r>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25</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a:t>Apriori </a:t>
            </a:r>
            <a:r>
              <a:rPr lang="en-US" sz="2500" dirty="0" smtClean="0"/>
              <a:t> Algorithm </a:t>
            </a:r>
            <a:r>
              <a:rPr lang="en-US" sz="2400" dirty="0" smtClean="0"/>
              <a:t>(Continued)</a:t>
            </a:r>
            <a:r>
              <a:rPr lang="en-US" sz="2500" dirty="0" smtClean="0"/>
              <a:t/>
            </a:r>
            <a:br>
              <a:rPr lang="en-US" sz="2500" dirty="0" smtClean="0"/>
            </a:br>
            <a:r>
              <a:rPr lang="en-US" sz="2500" dirty="0" smtClean="0"/>
              <a:t>Confidence</a:t>
            </a:r>
            <a:endParaRPr lang="en-US" sz="2500" dirty="0"/>
          </a:p>
        </p:txBody>
      </p:sp>
      <p:sp>
        <p:nvSpPr>
          <p:cNvPr id="3" name="Content Placeholder 2"/>
          <p:cNvSpPr>
            <a:spLocks noGrp="1"/>
          </p:cNvSpPr>
          <p:nvPr>
            <p:ph idx="1"/>
          </p:nvPr>
        </p:nvSpPr>
        <p:spPr/>
        <p:txBody>
          <a:bodyPr>
            <a:normAutofit/>
          </a:bodyPr>
          <a:lstStyle/>
          <a:p>
            <a:r>
              <a:rPr lang="en-US" dirty="0"/>
              <a:t>Iteratively grow the frequent itemsets from size 1 to size </a:t>
            </a:r>
            <a:r>
              <a:rPr lang="en-US" dirty="0" smtClean="0"/>
              <a:t>K </a:t>
            </a:r>
            <a:r>
              <a:rPr lang="en-US" dirty="0"/>
              <a:t>(or until we run out of support).</a:t>
            </a:r>
          </a:p>
          <a:p>
            <a:pPr lvl="1"/>
            <a:r>
              <a:rPr lang="en-US" dirty="0"/>
              <a:t>Apriori property tells us how to prune the search </a:t>
            </a:r>
            <a:r>
              <a:rPr lang="en-US" dirty="0" smtClean="0"/>
              <a:t>space</a:t>
            </a:r>
            <a:endParaRPr lang="en-US" dirty="0"/>
          </a:p>
          <a:p>
            <a:r>
              <a:rPr lang="en-US" dirty="0"/>
              <a:t>Frequent itemsets are used to find rules X-&gt;Y with a </a:t>
            </a:r>
            <a:r>
              <a:rPr lang="en-US" dirty="0" smtClean="0"/>
              <a:t>minimum </a:t>
            </a:r>
            <a:r>
              <a:rPr lang="en-US" b="1" dirty="0" smtClean="0">
                <a:solidFill>
                  <a:srgbClr val="1F497D"/>
                </a:solidFill>
              </a:rPr>
              <a:t>confidence</a:t>
            </a:r>
            <a:r>
              <a:rPr lang="en-US" dirty="0" smtClean="0">
                <a:solidFill>
                  <a:srgbClr val="1F497D"/>
                </a:solidFill>
              </a:rPr>
              <a:t>:</a:t>
            </a:r>
            <a:endParaRPr lang="en-US" dirty="0">
              <a:solidFill>
                <a:srgbClr val="1F497D"/>
              </a:solidFill>
            </a:endParaRPr>
          </a:p>
          <a:p>
            <a:pPr lvl="1"/>
            <a:r>
              <a:rPr lang="en-US" dirty="0">
                <a:solidFill>
                  <a:srgbClr val="1F497D"/>
                </a:solidFill>
              </a:rPr>
              <a:t>Confidence: </a:t>
            </a:r>
            <a:r>
              <a:rPr lang="en-US" dirty="0"/>
              <a:t>The % of transactions that contain X, which also contain </a:t>
            </a:r>
            <a:r>
              <a:rPr lang="en-US" dirty="0" smtClean="0"/>
              <a:t>Y</a:t>
            </a:r>
            <a:endParaRPr lang="en-US" dirty="0"/>
          </a:p>
          <a:p>
            <a:r>
              <a:rPr lang="en-US" dirty="0">
                <a:solidFill>
                  <a:schemeClr val="tx1"/>
                </a:solidFill>
              </a:rPr>
              <a:t>Output:</a:t>
            </a:r>
            <a:r>
              <a:rPr lang="en-US" dirty="0">
                <a:solidFill>
                  <a:srgbClr val="007DC3"/>
                </a:solidFill>
              </a:rPr>
              <a:t> </a:t>
            </a:r>
            <a:r>
              <a:rPr lang="en-US" dirty="0"/>
              <a:t>The set of all rules X -&gt; Y with </a:t>
            </a:r>
            <a:r>
              <a:rPr lang="en-US" dirty="0" smtClean="0"/>
              <a:t>minimum </a:t>
            </a:r>
            <a:r>
              <a:rPr lang="en-US" dirty="0"/>
              <a:t>support and </a:t>
            </a:r>
            <a:r>
              <a:rPr lang="en-US" dirty="0" smtClean="0"/>
              <a:t>confidence</a:t>
            </a:r>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26</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and Leverage</a:t>
            </a:r>
            <a:endParaRPr lang="en-US" dirty="0"/>
          </a:p>
        </p:txBody>
      </p:sp>
      <p:pic>
        <p:nvPicPr>
          <p:cNvPr id="7" name="Picture 6" descr="latex-image-1.pdf"/>
          <p:cNvPicPr>
            <a:picLocks noChangeAspect="1"/>
          </p:cNvPicPr>
          <p:nvPr/>
        </p:nvPicPr>
        <p:blipFill>
          <a:blip r:embed="rId3" cstate="print"/>
          <a:stretch>
            <a:fillRect/>
          </a:stretch>
        </p:blipFill>
        <p:spPr>
          <a:xfrm>
            <a:off x="381000" y="1905000"/>
            <a:ext cx="8356601" cy="1092200"/>
          </a:xfrm>
          <a:prstGeom prst="rect">
            <a:avLst/>
          </a:prstGeom>
        </p:spPr>
      </p:pic>
      <p:pic>
        <p:nvPicPr>
          <p:cNvPr id="9" name="Picture 8" descr="latex-image-1.pdf"/>
          <p:cNvPicPr>
            <a:picLocks noChangeAspect="1"/>
          </p:cNvPicPr>
          <p:nvPr/>
        </p:nvPicPr>
        <p:blipFill>
          <a:blip r:embed="rId4" cstate="print"/>
          <a:stretch>
            <a:fillRect/>
          </a:stretch>
        </p:blipFill>
        <p:spPr>
          <a:xfrm>
            <a:off x="304800" y="4038600"/>
            <a:ext cx="8519685" cy="1022350"/>
          </a:xfrm>
          <a:prstGeom prst="rect">
            <a:avLst/>
          </a:prstGeom>
        </p:spPr>
      </p:pic>
      <p:sp>
        <p:nvSpPr>
          <p:cNvPr id="8" name="Slide Number Placeholder 7"/>
          <p:cNvSpPr>
            <a:spLocks noGrp="1"/>
          </p:cNvSpPr>
          <p:nvPr>
            <p:ph type="sldNum" sz="quarter" idx="12"/>
          </p:nvPr>
        </p:nvSpPr>
        <p:spPr/>
        <p:txBody>
          <a:bodyPr/>
          <a:lstStyle/>
          <a:p>
            <a:fld id="{D4B8542B-8345-7E43-8179-52FE19CBD2AA}" type="slidenum">
              <a:rPr lang="en-US" smtClean="0">
                <a:solidFill>
                  <a:srgbClr val="000000">
                    <a:lumMod val="75000"/>
                    <a:lumOff val="25000"/>
                  </a:srgbClr>
                </a:solidFill>
              </a:rPr>
              <a:pPr/>
              <a:t>27</a:t>
            </a:fld>
            <a:endParaRPr lang="en-US" dirty="0">
              <a:solidFill>
                <a:srgbClr val="000000">
                  <a:lumMod val="75000"/>
                  <a:lumOff val="25000"/>
                </a:srgbClr>
              </a:solidFill>
            </a:endParaRPr>
          </a:p>
        </p:txBody>
      </p:sp>
      <p:sp>
        <p:nvSpPr>
          <p:cNvPr id="10" name="Footer Placeholder 9"/>
          <p:cNvSpPr>
            <a:spLocks noGrp="1"/>
          </p:cNvSpPr>
          <p:nvPr>
            <p:ph type="ftr" sz="quarter" idx="11"/>
          </p:nvPr>
        </p:nvSpPr>
        <p:spPr/>
        <p:txBody>
          <a:bodyPr/>
          <a:lstStyle/>
          <a:p>
            <a:r>
              <a:rPr lang="en-US" dirty="0" smtClean="0">
                <a:solidFill>
                  <a:srgbClr val="000000">
                    <a:lumMod val="75000"/>
                    <a:lumOff val="25000"/>
                  </a:srgbClr>
                </a:solidFill>
              </a:rPr>
              <a:t>Module 4: Analytics Theory/Methods</a:t>
            </a:r>
            <a:endParaRPr lang="en-US" dirty="0">
              <a:solidFill>
                <a:srgbClr val="000000">
                  <a:lumMod val="75000"/>
                  <a:lumOff val="25000"/>
                </a:srgb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Rules Implementations</a:t>
            </a:r>
            <a:endParaRPr lang="en-US" dirty="0"/>
          </a:p>
        </p:txBody>
      </p:sp>
      <p:sp>
        <p:nvSpPr>
          <p:cNvPr id="3" name="Content Placeholder 2"/>
          <p:cNvSpPr>
            <a:spLocks noGrp="1"/>
          </p:cNvSpPr>
          <p:nvPr>
            <p:ph idx="1"/>
          </p:nvPr>
        </p:nvSpPr>
        <p:spPr/>
        <p:txBody>
          <a:bodyPr>
            <a:normAutofit/>
          </a:bodyPr>
          <a:lstStyle/>
          <a:p>
            <a:r>
              <a:rPr lang="en-US" dirty="0" smtClean="0"/>
              <a:t>Market Basket </a:t>
            </a:r>
            <a:r>
              <a:rPr lang="en-US" dirty="0"/>
              <a:t>Analysis</a:t>
            </a:r>
          </a:p>
          <a:p>
            <a:pPr lvl="1"/>
            <a:r>
              <a:rPr lang="en-US" dirty="0"/>
              <a:t>People who buy </a:t>
            </a:r>
            <a:r>
              <a:rPr lang="en-US" dirty="0" smtClean="0"/>
              <a:t>milk </a:t>
            </a:r>
            <a:r>
              <a:rPr lang="en-US" dirty="0"/>
              <a:t>also buy </a:t>
            </a:r>
            <a:r>
              <a:rPr lang="en-US" dirty="0" smtClean="0"/>
              <a:t>cookies </a:t>
            </a:r>
            <a:r>
              <a:rPr lang="en-US" dirty="0"/>
              <a:t>60% of the </a:t>
            </a:r>
            <a:r>
              <a:rPr lang="en-US" dirty="0" smtClean="0"/>
              <a:t>time.</a:t>
            </a:r>
            <a:endParaRPr lang="en-US" dirty="0"/>
          </a:p>
          <a:p>
            <a:r>
              <a:rPr lang="en-US" dirty="0"/>
              <a:t>Recommender Systems</a:t>
            </a:r>
          </a:p>
          <a:p>
            <a:pPr lvl="1"/>
            <a:r>
              <a:rPr lang="en-US" dirty="0"/>
              <a:t>"People who bought what you bought also purchased</a:t>
            </a:r>
            <a:r>
              <a:rPr lang="en-US" dirty="0" smtClean="0"/>
              <a:t>….“.</a:t>
            </a:r>
            <a:endParaRPr lang="en-US" dirty="0"/>
          </a:p>
          <a:p>
            <a:r>
              <a:rPr lang="en-US" dirty="0"/>
              <a:t>Discovering web usage patterns</a:t>
            </a:r>
          </a:p>
          <a:p>
            <a:pPr lvl="1"/>
            <a:r>
              <a:rPr lang="en-US" dirty="0"/>
              <a:t>People who land on page X </a:t>
            </a:r>
            <a:r>
              <a:rPr lang="en-US" dirty="0" smtClean="0"/>
              <a:t>click </a:t>
            </a:r>
            <a:r>
              <a:rPr lang="en-US" dirty="0"/>
              <a:t>on </a:t>
            </a:r>
            <a:r>
              <a:rPr lang="en-US" dirty="0" smtClean="0"/>
              <a:t>link </a:t>
            </a:r>
            <a:r>
              <a:rPr lang="en-US" dirty="0"/>
              <a:t>Y 76% of the </a:t>
            </a:r>
            <a:r>
              <a:rPr lang="en-US" dirty="0" smtClean="0"/>
              <a:t>time.</a:t>
            </a:r>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28</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Example</a:t>
            </a:r>
            <a:r>
              <a:rPr lang="en-US" dirty="0"/>
              <a:t>: Credit Records</a:t>
            </a:r>
          </a:p>
        </p:txBody>
      </p:sp>
      <p:graphicFrame>
        <p:nvGraphicFramePr>
          <p:cNvPr id="4" name="Content Placeholder 3"/>
          <p:cNvGraphicFramePr>
            <a:graphicFrameLocks noGrp="1"/>
          </p:cNvGraphicFramePr>
          <p:nvPr>
            <p:ph idx="1"/>
          </p:nvPr>
        </p:nvGraphicFramePr>
        <p:xfrm>
          <a:off x="533400" y="1066800"/>
          <a:ext cx="8153400" cy="1112520"/>
        </p:xfrm>
        <a:graphic>
          <a:graphicData uri="http://schemas.openxmlformats.org/drawingml/2006/table">
            <a:tbl>
              <a:tblPr firstRow="1" bandRow="1">
                <a:tableStyleId>{5C22544A-7EE6-4342-B048-85BDC9FD1C3A}</a:tableStyleId>
              </a:tblPr>
              <a:tblGrid>
                <a:gridCol w="1054057"/>
                <a:gridCol w="7099343"/>
              </a:tblGrid>
              <a:tr h="370840">
                <a:tc>
                  <a:txBody>
                    <a:bodyPr/>
                    <a:lstStyle/>
                    <a:p>
                      <a:r>
                        <a:rPr lang="en-US" dirty="0"/>
                        <a:t>Credit</a:t>
                      </a:r>
                      <a:r>
                        <a:rPr lang="en-US" baseline="0" dirty="0"/>
                        <a:t> ID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Attributes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credit_good, female_married,</a:t>
                      </a:r>
                      <a:r>
                        <a:rPr lang="en-US" baseline="0" dirty="0"/>
                        <a:t> </a:t>
                      </a:r>
                      <a:r>
                        <a:rPr lang="en-US" baseline="0" dirty="0" smtClean="0"/>
                        <a:t>job_skilled</a:t>
                      </a:r>
                      <a:r>
                        <a:rPr lang="en-US" baseline="0" dirty="0"/>
                        <a:t>, home_owner,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credit_bad, male_single,</a:t>
                      </a:r>
                      <a:r>
                        <a:rPr lang="en-US" baseline="0" dirty="0"/>
                        <a:t> </a:t>
                      </a:r>
                      <a:r>
                        <a:rPr lang="en-US" baseline="0" dirty="0" smtClean="0"/>
                        <a:t>job_unskilled</a:t>
                      </a:r>
                      <a:r>
                        <a:rPr lang="en-US" baseline="0" dirty="0"/>
                        <a:t>, renter,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457200" y="3057094"/>
          <a:ext cx="4064000" cy="2494280"/>
        </p:xfrm>
        <a:graphic>
          <a:graphicData uri="http://schemas.openxmlformats.org/drawingml/2006/table">
            <a:tbl>
              <a:tblPr firstRow="1" bandRow="1">
                <a:tableStyleId>{5C22544A-7EE6-4342-B048-85BDC9FD1C3A}</a:tableStyleId>
              </a:tblPr>
              <a:tblGrid>
                <a:gridCol w="2032000"/>
                <a:gridCol w="2032000"/>
              </a:tblGrid>
              <a:tr h="370840">
                <a:tc>
                  <a:txBody>
                    <a:bodyPr/>
                    <a:lstStyle/>
                    <a:p>
                      <a:r>
                        <a:rPr lang="en-US" dirty="0"/>
                        <a:t>Frequent Itemset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credit_good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male_single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job_skilled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home_owner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home_owner,</a:t>
                      </a:r>
                      <a:r>
                        <a:rPr lang="en-US" baseline="0" dirty="0"/>
                        <a:t> credit_good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1180671" y="2590800"/>
            <a:ext cx="2416046" cy="369332"/>
          </a:xfrm>
          <a:prstGeom prst="rect">
            <a:avLst/>
          </a:prstGeom>
          <a:noFill/>
        </p:spPr>
        <p:txBody>
          <a:bodyPr wrap="none" rtlCol="0">
            <a:spAutoFit/>
          </a:bodyPr>
          <a:lstStyle/>
          <a:p>
            <a:r>
              <a:rPr lang="en-US" dirty="0"/>
              <a:t>Minimum Support: 50%</a:t>
            </a:r>
          </a:p>
        </p:txBody>
      </p:sp>
      <p:sp>
        <p:nvSpPr>
          <p:cNvPr id="8" name="TextBox 7"/>
          <p:cNvSpPr txBox="1"/>
          <p:nvPr/>
        </p:nvSpPr>
        <p:spPr>
          <a:xfrm>
            <a:off x="4911195" y="2960132"/>
            <a:ext cx="3928956" cy="2862323"/>
          </a:xfrm>
          <a:prstGeom prst="rect">
            <a:avLst/>
          </a:prstGeom>
          <a:noFill/>
        </p:spPr>
        <p:txBody>
          <a:bodyPr wrap="square" rtlCol="0">
            <a:spAutoFit/>
          </a:bodyPr>
          <a:lstStyle/>
          <a:p>
            <a:r>
              <a:rPr lang="en-US" dirty="0"/>
              <a:t>The itemset {home_owner, credit_good} has minimum support. </a:t>
            </a:r>
          </a:p>
          <a:p>
            <a:endParaRPr lang="en-US" dirty="0"/>
          </a:p>
          <a:p>
            <a:r>
              <a:rPr lang="en-US" dirty="0"/>
              <a:t>The possible rules are</a:t>
            </a:r>
          </a:p>
          <a:p>
            <a:endParaRPr lang="en-US" dirty="0"/>
          </a:p>
          <a:p>
            <a:pPr algn="ctr"/>
            <a:r>
              <a:rPr lang="en-US" dirty="0">
                <a:latin typeface="Andale Mono"/>
                <a:cs typeface="Andale Mono"/>
              </a:rPr>
              <a:t>credit_good -&gt; home_owner</a:t>
            </a:r>
          </a:p>
          <a:p>
            <a:endParaRPr lang="en-US" dirty="0"/>
          </a:p>
          <a:p>
            <a:r>
              <a:rPr lang="en-US" dirty="0"/>
              <a:t>and</a:t>
            </a:r>
          </a:p>
          <a:p>
            <a:endParaRPr lang="en-US" dirty="0"/>
          </a:p>
          <a:p>
            <a:pPr algn="ctr"/>
            <a:r>
              <a:rPr lang="en-US" dirty="0">
                <a:latin typeface="Andale Mono"/>
                <a:cs typeface="Andale Mono"/>
              </a:rPr>
              <a:t>home_owner -&gt; credit_good</a:t>
            </a:r>
          </a:p>
        </p:txBody>
      </p:sp>
      <p:sp>
        <p:nvSpPr>
          <p:cNvPr id="11" name="Slide Number Placeholder 10"/>
          <p:cNvSpPr>
            <a:spLocks noGrp="1"/>
          </p:cNvSpPr>
          <p:nvPr>
            <p:ph type="sldNum" sz="quarter" idx="11"/>
          </p:nvPr>
        </p:nvSpPr>
        <p:spPr/>
        <p:txBody>
          <a:bodyPr/>
          <a:lstStyle/>
          <a:p>
            <a:pPr>
              <a:defRPr/>
            </a:pPr>
            <a:fld id="{5BA1DFFF-3F85-458B-986A-7762775E0CEF}" type="slidenum">
              <a:rPr lang="en-US" smtClean="0"/>
              <a:pPr>
                <a:defRPr/>
              </a:pPr>
              <a:t>29</a:t>
            </a:fld>
            <a:endParaRPr lang="en-US" dirty="0"/>
          </a:p>
        </p:txBody>
      </p:sp>
      <p:sp>
        <p:nvSpPr>
          <p:cNvPr id="12" name="Footer Placeholder 11"/>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“R” we?</a:t>
            </a:r>
            <a:endParaRPr lang="en-US" dirty="0"/>
          </a:p>
        </p:txBody>
      </p:sp>
      <p:sp>
        <p:nvSpPr>
          <p:cNvPr id="3" name="Content Placeholder 2"/>
          <p:cNvSpPr>
            <a:spLocks noGrp="1"/>
          </p:cNvSpPr>
          <p:nvPr>
            <p:ph idx="1"/>
          </p:nvPr>
        </p:nvSpPr>
        <p:spPr>
          <a:xfrm>
            <a:off x="304800" y="914400"/>
            <a:ext cx="8458200" cy="4648200"/>
          </a:xfrm>
        </p:spPr>
        <p:txBody>
          <a:bodyPr>
            <a:normAutofit/>
          </a:bodyPr>
          <a:lstStyle/>
          <a:p>
            <a:r>
              <a:rPr lang="en-US" dirty="0" smtClean="0"/>
              <a:t>In Module 3 we reviewed R skills and basic statistics</a:t>
            </a:r>
          </a:p>
          <a:p>
            <a:r>
              <a:rPr lang="en-US" dirty="0" smtClean="0"/>
              <a:t>You can use R to:  </a:t>
            </a:r>
          </a:p>
          <a:p>
            <a:pPr lvl="1"/>
            <a:r>
              <a:rPr lang="en-US" dirty="0" smtClean="0"/>
              <a:t>Generate summary statistics to investigate a data set</a:t>
            </a:r>
          </a:p>
          <a:p>
            <a:pPr lvl="1"/>
            <a:r>
              <a:rPr lang="en-US" dirty="0" smtClean="0"/>
              <a:t>Visualize Data </a:t>
            </a:r>
          </a:p>
          <a:p>
            <a:pPr lvl="1"/>
            <a:r>
              <a:rPr lang="en-US" dirty="0" smtClean="0"/>
              <a:t>Perform statistical tests to analyze data and evaluate models</a:t>
            </a:r>
            <a:endParaRPr lang="en-US" dirty="0" smtClean="0">
              <a:solidFill>
                <a:schemeClr val="tx1"/>
              </a:solidFill>
            </a:endParaRPr>
          </a:p>
          <a:p>
            <a:pPr lvl="0"/>
            <a:r>
              <a:rPr lang="en-US" dirty="0" smtClean="0">
                <a:solidFill>
                  <a:schemeClr val="tx1"/>
                </a:solidFill>
              </a:rPr>
              <a:t>Now that you have data, and you can see it, </a:t>
            </a:r>
            <a:r>
              <a:rPr lang="en-US" dirty="0" smtClean="0"/>
              <a:t>you need to plan the analytic model and determine the analytic method to be used</a:t>
            </a:r>
          </a:p>
          <a:p>
            <a:pPr>
              <a:buNone/>
            </a:pPr>
            <a:endParaRPr lang="en-US" dirty="0" smtClean="0">
              <a:solidFill>
                <a:schemeClr val="tx1"/>
              </a:solidFill>
            </a:endParaRPr>
          </a:p>
          <a:p>
            <a:endParaRPr lang="en-US" dirty="0" smtClean="0"/>
          </a:p>
          <a:p>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3</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5673"/>
          </a:xfrm>
        </p:spPr>
        <p:txBody>
          <a:bodyPr>
            <a:normAutofit/>
          </a:bodyPr>
          <a:lstStyle/>
          <a:p>
            <a:r>
              <a:rPr lang="en-US" dirty="0" smtClean="0"/>
              <a:t>Computing Confidence and Lift</a:t>
            </a:r>
            <a:endParaRPr lang="en-US" dirty="0"/>
          </a:p>
        </p:txBody>
      </p:sp>
      <p:graphicFrame>
        <p:nvGraphicFramePr>
          <p:cNvPr id="4" name="Content Placeholder 3"/>
          <p:cNvGraphicFramePr>
            <a:graphicFrameLocks noGrp="1"/>
          </p:cNvGraphicFramePr>
          <p:nvPr>
            <p:ph idx="1"/>
          </p:nvPr>
        </p:nvGraphicFramePr>
        <p:xfrm>
          <a:off x="457200" y="1615281"/>
          <a:ext cx="8229600" cy="1483360"/>
        </p:xfrm>
        <a:graphic>
          <a:graphicData uri="http://schemas.openxmlformats.org/drawingml/2006/table">
            <a:tbl>
              <a:tblPr firstRow="1" firstCol="1">
                <a:tableStyleId>{5C22544A-7EE6-4342-B048-85BDC9FD1C3A}</a:tableStyleId>
              </a:tblPr>
              <a:tblGrid>
                <a:gridCol w="1645920"/>
                <a:gridCol w="1645920"/>
                <a:gridCol w="1645920"/>
                <a:gridCol w="1645920"/>
                <a:gridCol w="1645920"/>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free_housing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home_owner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credit_bad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credit_good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713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2573578" y="1127998"/>
            <a:ext cx="3734842" cy="369332"/>
          </a:xfrm>
          <a:prstGeom prst="rect">
            <a:avLst/>
          </a:prstGeom>
          <a:noFill/>
        </p:spPr>
        <p:txBody>
          <a:bodyPr wrap="none" rtlCol="0">
            <a:spAutoFit/>
          </a:bodyPr>
          <a:lstStyle/>
          <a:p>
            <a:r>
              <a:rPr lang="en-US" dirty="0"/>
              <a:t>Suppose we have 1000 credit records:</a:t>
            </a:r>
          </a:p>
        </p:txBody>
      </p:sp>
      <p:sp>
        <p:nvSpPr>
          <p:cNvPr id="6" name="TextBox 5"/>
          <p:cNvSpPr txBox="1"/>
          <p:nvPr/>
        </p:nvSpPr>
        <p:spPr>
          <a:xfrm>
            <a:off x="457201" y="3200400"/>
            <a:ext cx="8500888" cy="2862322"/>
          </a:xfrm>
          <a:prstGeom prst="rect">
            <a:avLst/>
          </a:prstGeom>
          <a:noFill/>
        </p:spPr>
        <p:txBody>
          <a:bodyPr wrap="square" rtlCol="0">
            <a:spAutoFit/>
          </a:bodyPr>
          <a:lstStyle/>
          <a:p>
            <a:r>
              <a:rPr lang="en-US" sz="2000" dirty="0"/>
              <a:t>713 home_owners, 527 have good credit.</a:t>
            </a:r>
          </a:p>
          <a:p>
            <a:r>
              <a:rPr lang="en-US" sz="2000" dirty="0"/>
              <a:t>        </a:t>
            </a:r>
            <a:r>
              <a:rPr lang="en-US" sz="2000" dirty="0">
                <a:latin typeface="Andale Mono"/>
                <a:cs typeface="Andale Mono"/>
              </a:rPr>
              <a:t>home_owner -&gt; credit_good</a:t>
            </a:r>
            <a:r>
              <a:rPr lang="en-US" sz="2000" dirty="0"/>
              <a:t> has confidence 527/713 = 74%</a:t>
            </a:r>
          </a:p>
          <a:p>
            <a:endParaRPr lang="en-US" sz="2000" dirty="0"/>
          </a:p>
          <a:p>
            <a:r>
              <a:rPr lang="en-US" sz="2000" dirty="0"/>
              <a:t>700 with good credit, 527 of them are home_owners</a:t>
            </a:r>
          </a:p>
          <a:p>
            <a:r>
              <a:rPr lang="en-US" sz="2000" dirty="0"/>
              <a:t>     </a:t>
            </a:r>
            <a:r>
              <a:rPr lang="en-US" sz="2000" dirty="0">
                <a:latin typeface="Andale Mono"/>
                <a:cs typeface="Andale Mono"/>
              </a:rPr>
              <a:t>credit_good -&gt; home_owner </a:t>
            </a:r>
            <a:r>
              <a:rPr lang="en-US" sz="2000" dirty="0"/>
              <a:t>has confidence 527/700 = 75%</a:t>
            </a:r>
          </a:p>
          <a:p>
            <a:endParaRPr lang="en-US" sz="2000" dirty="0"/>
          </a:p>
          <a:p>
            <a:r>
              <a:rPr lang="en-US" sz="2000" dirty="0"/>
              <a:t>The lift of these two rules is</a:t>
            </a:r>
          </a:p>
          <a:p>
            <a:endParaRPr lang="en-US" sz="2000" dirty="0"/>
          </a:p>
          <a:p>
            <a:pPr algn="ctr"/>
            <a:r>
              <a:rPr lang="en-US" sz="2000" dirty="0"/>
              <a:t>0.527 / (0.700*0.713) = 1.055</a:t>
            </a:r>
          </a:p>
        </p:txBody>
      </p:sp>
      <p:sp>
        <p:nvSpPr>
          <p:cNvPr id="9" name="Slide Number Placeholder 8"/>
          <p:cNvSpPr>
            <a:spLocks noGrp="1"/>
          </p:cNvSpPr>
          <p:nvPr>
            <p:ph type="sldNum" sz="quarter" idx="11"/>
          </p:nvPr>
        </p:nvSpPr>
        <p:spPr/>
        <p:txBody>
          <a:bodyPr/>
          <a:lstStyle/>
          <a:p>
            <a:pPr>
              <a:defRPr/>
            </a:pPr>
            <a:fld id="{5BA1DFFF-3F85-458B-986A-7762775E0CEF}" type="slidenum">
              <a:rPr lang="en-US" smtClean="0"/>
              <a:pPr>
                <a:defRPr/>
              </a:pPr>
              <a:t>30</a:t>
            </a:fld>
            <a:endParaRPr lang="en-US" dirty="0"/>
          </a:p>
        </p:txBody>
      </p:sp>
      <p:sp>
        <p:nvSpPr>
          <p:cNvPr id="10" name="Footer Placeholder 9"/>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n-US" dirty="0" smtClean="0"/>
              <a:t>Sketch </a:t>
            </a:r>
            <a:r>
              <a:rPr lang="en-US" dirty="0"/>
              <a:t>of the Algorithm</a:t>
            </a:r>
          </a:p>
        </p:txBody>
      </p:sp>
      <p:sp>
        <p:nvSpPr>
          <p:cNvPr id="3" name="Content Placeholder 2"/>
          <p:cNvSpPr>
            <a:spLocks noGrp="1"/>
          </p:cNvSpPr>
          <p:nvPr>
            <p:ph idx="1"/>
          </p:nvPr>
        </p:nvSpPr>
        <p:spPr/>
        <p:txBody>
          <a:bodyPr>
            <a:normAutofit/>
          </a:bodyPr>
          <a:lstStyle/>
          <a:p>
            <a:r>
              <a:rPr lang="en-US" dirty="0"/>
              <a:t>If </a:t>
            </a:r>
            <a:r>
              <a:rPr lang="en-US" dirty="0" smtClean="0"/>
              <a:t>L</a:t>
            </a:r>
            <a:r>
              <a:rPr lang="en-US" baseline="-25000" dirty="0" smtClean="0"/>
              <a:t>k</a:t>
            </a:r>
            <a:r>
              <a:rPr lang="en-US" dirty="0" smtClean="0"/>
              <a:t> </a:t>
            </a:r>
            <a:r>
              <a:rPr lang="en-US" dirty="0"/>
              <a:t>is the set of frequent </a:t>
            </a:r>
            <a:r>
              <a:rPr lang="en-US" dirty="0" smtClean="0"/>
              <a:t>k-itemsets</a:t>
            </a:r>
            <a:r>
              <a:rPr lang="en-US" dirty="0"/>
              <a:t>:</a:t>
            </a:r>
          </a:p>
          <a:p>
            <a:pPr lvl="1"/>
            <a:r>
              <a:rPr lang="en-US" dirty="0"/>
              <a:t>Generate the candidate set </a:t>
            </a:r>
            <a:r>
              <a:rPr lang="en-US" dirty="0" smtClean="0"/>
              <a:t>C</a:t>
            </a:r>
            <a:r>
              <a:rPr lang="en-US" baseline="-25000" dirty="0" smtClean="0"/>
              <a:t>k+1</a:t>
            </a:r>
            <a:r>
              <a:rPr lang="en-US" dirty="0" smtClean="0"/>
              <a:t> </a:t>
            </a:r>
            <a:r>
              <a:rPr lang="en-US" dirty="0"/>
              <a:t>by joining </a:t>
            </a:r>
            <a:r>
              <a:rPr lang="en-US" dirty="0" smtClean="0"/>
              <a:t>L</a:t>
            </a:r>
            <a:r>
              <a:rPr lang="en-US" baseline="-25000" dirty="0" smtClean="0"/>
              <a:t>k</a:t>
            </a:r>
            <a:r>
              <a:rPr lang="en-US" dirty="0" smtClean="0"/>
              <a:t> </a:t>
            </a:r>
            <a:r>
              <a:rPr lang="en-US" dirty="0"/>
              <a:t>to </a:t>
            </a:r>
            <a:r>
              <a:rPr lang="en-US" dirty="0" smtClean="0"/>
              <a:t>itself</a:t>
            </a:r>
            <a:endParaRPr lang="en-US" dirty="0"/>
          </a:p>
          <a:p>
            <a:pPr lvl="1"/>
            <a:r>
              <a:rPr lang="en-US" dirty="0"/>
              <a:t>Prune out the </a:t>
            </a:r>
            <a:r>
              <a:rPr lang="en-US" dirty="0" smtClean="0"/>
              <a:t>(k+1</a:t>
            </a:r>
            <a:r>
              <a:rPr lang="en-US" dirty="0"/>
              <a:t>)-itemsets that don't have minimum </a:t>
            </a:r>
            <a:r>
              <a:rPr lang="en-US" dirty="0" smtClean="0"/>
              <a:t>support  </a:t>
            </a:r>
            <a:r>
              <a:rPr lang="en-US" dirty="0"/>
              <a:t>Now we have </a:t>
            </a:r>
            <a:r>
              <a:rPr lang="en-US" dirty="0" smtClean="0"/>
              <a:t>L</a:t>
            </a:r>
            <a:r>
              <a:rPr lang="en-US" baseline="-25000" dirty="0" smtClean="0"/>
              <a:t>k+1</a:t>
            </a:r>
            <a:endParaRPr lang="en-US" baseline="-25000" dirty="0"/>
          </a:p>
          <a:p>
            <a:r>
              <a:rPr lang="en-US" dirty="0"/>
              <a:t>We </a:t>
            </a:r>
            <a:r>
              <a:rPr lang="en-US" dirty="0" smtClean="0"/>
              <a:t>know </a:t>
            </a:r>
            <a:r>
              <a:rPr lang="en-US" dirty="0"/>
              <a:t>this catches all the frequent </a:t>
            </a:r>
            <a:r>
              <a:rPr lang="en-US" dirty="0" smtClean="0"/>
              <a:t>(k+1</a:t>
            </a:r>
            <a:r>
              <a:rPr lang="en-US" dirty="0"/>
              <a:t>)-itemsets by the apriori </a:t>
            </a:r>
            <a:r>
              <a:rPr lang="en-US" dirty="0" smtClean="0"/>
              <a:t>property</a:t>
            </a:r>
            <a:endParaRPr lang="en-US" dirty="0"/>
          </a:p>
          <a:p>
            <a:pPr lvl="1"/>
            <a:r>
              <a:rPr lang="en-US" dirty="0"/>
              <a:t>a </a:t>
            </a:r>
            <a:r>
              <a:rPr lang="en-US" dirty="0" smtClean="0"/>
              <a:t>(k+1</a:t>
            </a:r>
            <a:r>
              <a:rPr lang="en-US" dirty="0"/>
              <a:t>)-itemset can't be frequent if any of its subsets aren't </a:t>
            </a:r>
            <a:r>
              <a:rPr lang="en-US" dirty="0" smtClean="0"/>
              <a:t>frequent</a:t>
            </a:r>
            <a:endParaRPr lang="en-US" dirty="0"/>
          </a:p>
          <a:p>
            <a:r>
              <a:rPr lang="en-US" dirty="0"/>
              <a:t>Continue until we reach </a:t>
            </a:r>
            <a:r>
              <a:rPr lang="en-US" dirty="0" smtClean="0"/>
              <a:t>k</a:t>
            </a:r>
            <a:r>
              <a:rPr lang="en-US" baseline="-25000" dirty="0" smtClean="0"/>
              <a:t>max</a:t>
            </a:r>
            <a:r>
              <a:rPr lang="en-US" dirty="0"/>
              <a:t>, or run out of </a:t>
            </a:r>
            <a:r>
              <a:rPr lang="en-US" dirty="0" smtClean="0"/>
              <a:t>support</a:t>
            </a:r>
            <a:endParaRPr lang="en-US" dirty="0"/>
          </a:p>
          <a:p>
            <a:r>
              <a:rPr lang="en-US" dirty="0"/>
              <a:t>From the union of all the </a:t>
            </a:r>
            <a:r>
              <a:rPr lang="en-US" dirty="0" smtClean="0"/>
              <a:t>L</a:t>
            </a:r>
            <a:r>
              <a:rPr lang="en-US" baseline="-25000" dirty="0" smtClean="0"/>
              <a:t>k</a:t>
            </a:r>
            <a:r>
              <a:rPr lang="en-US" dirty="0" smtClean="0"/>
              <a:t>, </a:t>
            </a:r>
            <a:r>
              <a:rPr lang="en-US" dirty="0"/>
              <a:t>find all the rules with minimum </a:t>
            </a:r>
            <a:r>
              <a:rPr lang="en-US" dirty="0" smtClean="0"/>
              <a:t>confidence</a:t>
            </a:r>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31</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a:t>
            </a:r>
            <a:r>
              <a:rPr lang="en-US" dirty="0" smtClean="0"/>
              <a:t>1-itemsets (L1)</a:t>
            </a:r>
            <a:endParaRPr lang="en-US" dirty="0"/>
          </a:p>
        </p:txBody>
      </p:sp>
      <p:sp>
        <p:nvSpPr>
          <p:cNvPr id="3" name="Content Placeholder 2"/>
          <p:cNvSpPr>
            <a:spLocks noGrp="1"/>
          </p:cNvSpPr>
          <p:nvPr>
            <p:ph sz="half" idx="1"/>
          </p:nvPr>
        </p:nvSpPr>
        <p:spPr/>
        <p:txBody>
          <a:bodyPr/>
          <a:lstStyle/>
          <a:p>
            <a:r>
              <a:rPr lang="en-US" dirty="0"/>
              <a:t>let min_support = 0.5</a:t>
            </a:r>
          </a:p>
          <a:p>
            <a:r>
              <a:rPr lang="en-US" dirty="0"/>
              <a:t>1000 credit records</a:t>
            </a:r>
          </a:p>
          <a:p>
            <a:r>
              <a:rPr lang="en-US" dirty="0"/>
              <a:t>Scan the database</a:t>
            </a:r>
          </a:p>
          <a:p>
            <a:r>
              <a:rPr lang="en-US" dirty="0"/>
              <a:t>Prune</a:t>
            </a:r>
          </a:p>
        </p:txBody>
      </p:sp>
      <p:graphicFrame>
        <p:nvGraphicFramePr>
          <p:cNvPr id="5" name="Table 4"/>
          <p:cNvGraphicFramePr>
            <a:graphicFrameLocks noGrp="1"/>
          </p:cNvGraphicFramePr>
          <p:nvPr/>
        </p:nvGraphicFramePr>
        <p:xfrm>
          <a:off x="4810596" y="1845445"/>
          <a:ext cx="4064000" cy="3708400"/>
        </p:xfrm>
        <a:graphic>
          <a:graphicData uri="http://schemas.openxmlformats.org/drawingml/2006/table">
            <a:tbl>
              <a:tblPr firstRow="1" bandRow="1">
                <a:tableStyleId>{5C22544A-7EE6-4342-B048-85BDC9FD1C3A}</a:tableStyleId>
              </a:tblPr>
              <a:tblGrid>
                <a:gridCol w="2032000"/>
                <a:gridCol w="2032000"/>
              </a:tblGrid>
              <a:tr h="370840">
                <a:tc>
                  <a:txBody>
                    <a:bodyPr/>
                    <a:lstStyle/>
                    <a:p>
                      <a:r>
                        <a:rPr lang="en-US" dirty="0"/>
                        <a:t>Frequent Itemset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credit_good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trike="sngStrike" dirty="0"/>
                        <a:t>credit_bad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sngStrike" dirty="0"/>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male_single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trike="sngStrike" dirty="0"/>
                        <a:t>male_mar_or_wid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sngStrike" dirty="0"/>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trike="sngStrike" dirty="0"/>
                        <a:t>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sngStrike" dirty="0"/>
                        <a:t>310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job_skilled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trike="sngStrike" dirty="0" smtClean="0"/>
                        <a:t>job_unskilled</a:t>
                      </a:r>
                      <a:endParaRPr lang="en-US" strike="sngStri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sngStrike"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home_owner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trike="sngStrike" dirty="0"/>
                        <a:t>renter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sngStrike" dirty="0"/>
                        <a:t>179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Slide Number Placeholder 7"/>
          <p:cNvSpPr>
            <a:spLocks noGrp="1"/>
          </p:cNvSpPr>
          <p:nvPr>
            <p:ph type="sldNum" sz="quarter" idx="12"/>
          </p:nvPr>
        </p:nvSpPr>
        <p:spPr/>
        <p:txBody>
          <a:bodyPr/>
          <a:lstStyle/>
          <a:p>
            <a:fld id="{D4B8542B-8345-7E43-8179-52FE19CBD2AA}" type="slidenum">
              <a:rPr lang="en-US" smtClean="0"/>
              <a:pPr/>
              <a:t>32</a:t>
            </a:fld>
            <a:endParaRPr lang="en-US" dirty="0"/>
          </a:p>
        </p:txBody>
      </p:sp>
      <p:sp>
        <p:nvSpPr>
          <p:cNvPr id="9" name="Footer Placeholder 8"/>
          <p:cNvSpPr>
            <a:spLocks noGrp="1"/>
          </p:cNvSpPr>
          <p:nvPr>
            <p:ph type="ftr" sz="quarter" idx="11"/>
          </p:nvPr>
        </p:nvSpPr>
        <p:spPr/>
        <p:txBody>
          <a:bodyPr/>
          <a:lstStyle/>
          <a:p>
            <a:r>
              <a:rPr lang="en-US" dirty="0" smtClean="0"/>
              <a:t>Module 4: Analytics Theory/Methods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a:t>
            </a:r>
            <a:r>
              <a:rPr lang="en-US" dirty="0" smtClean="0"/>
              <a:t>2-itemsets (L2)</a:t>
            </a:r>
            <a:endParaRPr lang="en-US" dirty="0"/>
          </a:p>
        </p:txBody>
      </p:sp>
      <p:sp>
        <p:nvSpPr>
          <p:cNvPr id="3" name="Content Placeholder 2"/>
          <p:cNvSpPr>
            <a:spLocks noGrp="1"/>
          </p:cNvSpPr>
          <p:nvPr>
            <p:ph sz="half" idx="1"/>
          </p:nvPr>
        </p:nvSpPr>
        <p:spPr/>
        <p:txBody>
          <a:bodyPr/>
          <a:lstStyle/>
          <a:p>
            <a:r>
              <a:rPr lang="en-US" dirty="0"/>
              <a:t>Join L1 to itself</a:t>
            </a:r>
          </a:p>
          <a:p>
            <a:r>
              <a:rPr lang="en-US" dirty="0"/>
              <a:t>Scan the database to get the counts</a:t>
            </a:r>
          </a:p>
          <a:p>
            <a:r>
              <a:rPr lang="en-US" dirty="0"/>
              <a:t>Prune</a:t>
            </a:r>
          </a:p>
        </p:txBody>
      </p:sp>
      <p:graphicFrame>
        <p:nvGraphicFramePr>
          <p:cNvPr id="5" name="Table 4"/>
          <p:cNvGraphicFramePr>
            <a:graphicFrameLocks noGrp="1"/>
          </p:cNvGraphicFramePr>
          <p:nvPr/>
        </p:nvGraphicFramePr>
        <p:xfrm>
          <a:off x="4745466" y="1371600"/>
          <a:ext cx="4064000" cy="4211320"/>
        </p:xfrm>
        <a:graphic>
          <a:graphicData uri="http://schemas.openxmlformats.org/drawingml/2006/table">
            <a:tbl>
              <a:tblPr firstRow="1" bandRow="1">
                <a:tableStyleId>{5C22544A-7EE6-4342-B048-85BDC9FD1C3A}</a:tableStyleId>
              </a:tblPr>
              <a:tblGrid>
                <a:gridCol w="2032000"/>
                <a:gridCol w="2032000"/>
              </a:tblGrid>
              <a:tr h="370840">
                <a:tc>
                  <a:txBody>
                    <a:bodyPr/>
                    <a:lstStyle/>
                    <a:p>
                      <a:r>
                        <a:rPr lang="en-US" dirty="0"/>
                        <a:t>Frequent Itemset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trike="sngStrike" dirty="0"/>
                        <a:t>credit_good, male_single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sngStrike" dirty="0"/>
                        <a:t>402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credit_good,</a:t>
                      </a:r>
                    </a:p>
                    <a:p>
                      <a:r>
                        <a:rPr lang="en-US" dirty="0" smtClean="0"/>
                        <a:t>job_skilled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a:t>credit_good,</a:t>
                      </a:r>
                      <a:r>
                        <a:rPr lang="en-US" baseline="0" dirty="0"/>
                        <a:t> home_owner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trike="sngStrike" dirty="0"/>
                        <a:t>male_single, </a:t>
                      </a:r>
                      <a:r>
                        <a:rPr lang="en-US" strike="sngStrike" dirty="0" smtClean="0"/>
                        <a:t>job_skilled</a:t>
                      </a:r>
                      <a:endParaRPr lang="en-US" strike="sngStri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sngStrike" dirty="0"/>
                        <a:t>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trike="sngStrike" dirty="0"/>
                        <a:t>male_single, home_owner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sngStrike" dirty="0"/>
                        <a:t>408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u="none" strike="sngStrike" dirty="0" smtClean="0"/>
                        <a:t>job_skilled</a:t>
                      </a:r>
                      <a:r>
                        <a:rPr lang="en-US" u="none" strike="sngStrike" dirty="0"/>
                        <a:t>,</a:t>
                      </a:r>
                      <a:r>
                        <a:rPr lang="en-US" u="none" strike="sngStrike" baseline="0" dirty="0"/>
                        <a:t> </a:t>
                      </a:r>
                      <a:r>
                        <a:rPr lang="en-US" u="none" strike="sngStrike" dirty="0"/>
                        <a:t>home_owner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u="none" strike="sngStrike" dirty="0"/>
                        <a:t>452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Slide Number Placeholder 7"/>
          <p:cNvSpPr>
            <a:spLocks noGrp="1"/>
          </p:cNvSpPr>
          <p:nvPr>
            <p:ph type="sldNum" sz="quarter" idx="12"/>
          </p:nvPr>
        </p:nvSpPr>
        <p:spPr/>
        <p:txBody>
          <a:bodyPr/>
          <a:lstStyle/>
          <a:p>
            <a:fld id="{D4B8542B-8345-7E43-8179-52FE19CBD2AA}" type="slidenum">
              <a:rPr lang="en-US" smtClean="0"/>
              <a:pPr/>
              <a:t>33</a:t>
            </a:fld>
            <a:endParaRPr lang="en-US" dirty="0"/>
          </a:p>
        </p:txBody>
      </p:sp>
      <p:sp>
        <p:nvSpPr>
          <p:cNvPr id="9" name="Footer Placeholder 8"/>
          <p:cNvSpPr>
            <a:spLocks noGrp="1"/>
          </p:cNvSpPr>
          <p:nvPr>
            <p:ph type="ftr" sz="quarter" idx="11"/>
          </p:nvPr>
        </p:nvSpPr>
        <p:spPr/>
        <p:txBody>
          <a:bodyPr/>
          <a:lstStyle/>
          <a:p>
            <a:r>
              <a:rPr lang="en-US" dirty="0" smtClean="0"/>
              <a:t>Module 4: Analytics Theory/Methods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3-itemsets</a:t>
            </a:r>
          </a:p>
        </p:txBody>
      </p:sp>
      <p:sp>
        <p:nvSpPr>
          <p:cNvPr id="3" name="Content Placeholder 2"/>
          <p:cNvSpPr>
            <a:spLocks noGrp="1"/>
          </p:cNvSpPr>
          <p:nvPr>
            <p:ph sz="half" idx="1"/>
          </p:nvPr>
        </p:nvSpPr>
        <p:spPr>
          <a:xfrm>
            <a:off x="1868353" y="3016996"/>
            <a:ext cx="5209122" cy="2948280"/>
          </a:xfrm>
        </p:spPr>
        <p:txBody>
          <a:bodyPr/>
          <a:lstStyle/>
          <a:p>
            <a:r>
              <a:rPr lang="en-US" dirty="0" smtClean="0"/>
              <a:t>We have </a:t>
            </a:r>
            <a:r>
              <a:rPr lang="en-US" dirty="0"/>
              <a:t>run out of support.</a:t>
            </a:r>
          </a:p>
          <a:p>
            <a:r>
              <a:rPr lang="en-US" dirty="0"/>
              <a:t>Candidate rules come from L2:</a:t>
            </a:r>
          </a:p>
          <a:p>
            <a:pPr lvl="1"/>
            <a:r>
              <a:rPr lang="en-US" dirty="0"/>
              <a:t>credit_good -&gt; </a:t>
            </a:r>
            <a:r>
              <a:rPr lang="en-US" dirty="0" smtClean="0"/>
              <a:t>job_skilled</a:t>
            </a:r>
            <a:endParaRPr lang="en-US" dirty="0"/>
          </a:p>
          <a:p>
            <a:pPr lvl="1"/>
            <a:r>
              <a:rPr lang="en-US" dirty="0" smtClean="0"/>
              <a:t>job_skilled </a:t>
            </a:r>
            <a:r>
              <a:rPr lang="en-US" dirty="0"/>
              <a:t>-&gt; credit_good</a:t>
            </a:r>
          </a:p>
          <a:p>
            <a:pPr lvl="1"/>
            <a:r>
              <a:rPr lang="en-US" dirty="0"/>
              <a:t>credit_good -&gt; home_owner</a:t>
            </a:r>
          </a:p>
          <a:p>
            <a:pPr lvl="1"/>
            <a:r>
              <a:rPr lang="en-US" dirty="0"/>
              <a:t>home_owner -&gt; credit_good</a:t>
            </a:r>
          </a:p>
          <a:p>
            <a:endParaRPr lang="en-US" dirty="0"/>
          </a:p>
          <a:p>
            <a:endParaRPr lang="en-US" dirty="0"/>
          </a:p>
        </p:txBody>
      </p:sp>
      <p:graphicFrame>
        <p:nvGraphicFramePr>
          <p:cNvPr id="5" name="Table 4"/>
          <p:cNvGraphicFramePr>
            <a:graphicFrameLocks noGrp="1"/>
          </p:cNvGraphicFramePr>
          <p:nvPr/>
        </p:nvGraphicFramePr>
        <p:xfrm>
          <a:off x="2281375" y="1295400"/>
          <a:ext cx="4064000" cy="1285240"/>
        </p:xfrm>
        <a:graphic>
          <a:graphicData uri="http://schemas.openxmlformats.org/drawingml/2006/table">
            <a:tbl>
              <a:tblPr firstRow="1" bandRow="1">
                <a:tableStyleId>{5C22544A-7EE6-4342-B048-85BDC9FD1C3A}</a:tableStyleId>
              </a:tblPr>
              <a:tblGrid>
                <a:gridCol w="2032000"/>
                <a:gridCol w="2032000"/>
              </a:tblGrid>
              <a:tr h="370840">
                <a:tc>
                  <a:txBody>
                    <a:bodyPr/>
                    <a:lstStyle/>
                    <a:p>
                      <a:r>
                        <a:rPr lang="en-US" dirty="0"/>
                        <a:t>Frequent Itemset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trike="sngStrike" dirty="0"/>
                        <a:t>credit_good,</a:t>
                      </a:r>
                    </a:p>
                    <a:p>
                      <a:r>
                        <a:rPr lang="en-US" strike="sngStrike" dirty="0" smtClean="0"/>
                        <a:t>job_skilled</a:t>
                      </a:r>
                      <a:r>
                        <a:rPr lang="en-US" strike="sngStrike" dirty="0"/>
                        <a:t>, home_owner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sngStrike" dirty="0"/>
                        <a:t>428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Slide Number Placeholder 7"/>
          <p:cNvSpPr>
            <a:spLocks noGrp="1"/>
          </p:cNvSpPr>
          <p:nvPr>
            <p:ph type="sldNum" sz="quarter" idx="12"/>
          </p:nvPr>
        </p:nvSpPr>
        <p:spPr/>
        <p:txBody>
          <a:bodyPr/>
          <a:lstStyle/>
          <a:p>
            <a:fld id="{D4B8542B-8345-7E43-8179-52FE19CBD2AA}" type="slidenum">
              <a:rPr lang="en-US" smtClean="0"/>
              <a:pPr/>
              <a:t>34</a:t>
            </a:fld>
            <a:endParaRPr lang="en-US" dirty="0"/>
          </a:p>
        </p:txBody>
      </p:sp>
      <p:sp>
        <p:nvSpPr>
          <p:cNvPr id="9" name="Footer Placeholder 8"/>
          <p:cNvSpPr>
            <a:spLocks noGrp="1"/>
          </p:cNvSpPr>
          <p:nvPr>
            <p:ph type="ftr" sz="quarter" idx="11"/>
          </p:nvPr>
        </p:nvSpPr>
        <p:spPr/>
        <p:txBody>
          <a:bodyPr/>
          <a:lstStyle/>
          <a:p>
            <a:r>
              <a:rPr lang="en-US" dirty="0" smtClean="0"/>
              <a:t>Module 4: Analytics Theory/Methods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Finally: Find </a:t>
            </a:r>
            <a:r>
              <a:rPr lang="en-US" dirty="0" smtClean="0"/>
              <a:t>Confidence Rules</a:t>
            </a:r>
            <a:endParaRPr lang="en-US" dirty="0"/>
          </a:p>
        </p:txBody>
      </p:sp>
      <p:graphicFrame>
        <p:nvGraphicFramePr>
          <p:cNvPr id="5" name="Table 4"/>
          <p:cNvGraphicFramePr>
            <a:graphicFrameLocks noGrp="1"/>
          </p:cNvGraphicFramePr>
          <p:nvPr/>
        </p:nvGraphicFramePr>
        <p:xfrm>
          <a:off x="457200" y="914400"/>
          <a:ext cx="8139983" cy="3529896"/>
        </p:xfrm>
        <a:graphic>
          <a:graphicData uri="http://schemas.openxmlformats.org/drawingml/2006/table">
            <a:tbl>
              <a:tblPr firstRow="1" bandRow="1">
                <a:tableStyleId>{5C22544A-7EE6-4342-B048-85BDC9FD1C3A}</a:tableStyleId>
              </a:tblPr>
              <a:tblGrid>
                <a:gridCol w="1948191"/>
                <a:gridCol w="1491562"/>
                <a:gridCol w="607882"/>
                <a:gridCol w="1877919"/>
                <a:gridCol w="725203"/>
                <a:gridCol w="1489226"/>
              </a:tblGrid>
              <a:tr h="667668">
                <a:tc>
                  <a:txBody>
                    <a:bodyPr/>
                    <a:lstStyle/>
                    <a:p>
                      <a:r>
                        <a:rPr lang="en-US" dirty="0"/>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Confidence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824">
                <a:tc>
                  <a:txBody>
                    <a:bodyPr/>
                    <a:lstStyle/>
                    <a:p>
                      <a:r>
                        <a:rPr lang="en-US" dirty="0"/>
                        <a:t>IF</a:t>
                      </a:r>
                      <a:r>
                        <a:rPr lang="en-US" baseline="0" dirty="0"/>
                        <a:t> credit_good THEN </a:t>
                      </a:r>
                      <a:r>
                        <a:rPr lang="en-US" baseline="0" dirty="0" smtClean="0"/>
                        <a:t>job_skilled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credit_good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credit_good</a:t>
                      </a:r>
                      <a:r>
                        <a:rPr lang="en-US" baseline="0" dirty="0"/>
                        <a:t> AND </a:t>
                      </a:r>
                      <a:r>
                        <a:rPr lang="en-US" baseline="0" dirty="0" smtClean="0"/>
                        <a:t>job_skilled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544/700=77%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824">
                <a:tc>
                  <a:txBody>
                    <a:bodyPr/>
                    <a:lstStyle/>
                    <a:p>
                      <a:r>
                        <a:rPr lang="en-US" strike="noStrike" dirty="0"/>
                        <a:t>IF</a:t>
                      </a:r>
                      <a:r>
                        <a:rPr lang="en-US" strike="noStrike" baseline="0" dirty="0"/>
                        <a:t> credit_good THEN home_owner</a:t>
                      </a:r>
                      <a:endParaRPr lang="en-US" strike="noStri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credit_good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noStrike" dirty="0"/>
                        <a:t>credit_good</a:t>
                      </a:r>
                      <a:r>
                        <a:rPr lang="en-US" strike="noStrike" baseline="0" dirty="0"/>
                        <a:t> AND home_owner</a:t>
                      </a:r>
                      <a:endParaRPr lang="en-US" strike="noStri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trike="noStrike" dirty="0"/>
                        <a:t>527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strike="noStrike" dirty="0"/>
                        <a:t>527/700=75%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824">
                <a:tc>
                  <a:txBody>
                    <a:bodyPr/>
                    <a:lstStyle/>
                    <a:p>
                      <a:r>
                        <a:rPr lang="en-US" dirty="0"/>
                        <a:t>IF </a:t>
                      </a:r>
                      <a:r>
                        <a:rPr lang="en-US" dirty="0" smtClean="0"/>
                        <a:t>job_skilled </a:t>
                      </a:r>
                      <a:r>
                        <a:rPr lang="en-US" dirty="0"/>
                        <a:t>THEN credit_good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job_skilled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job_skilled </a:t>
                      </a:r>
                      <a:r>
                        <a:rPr lang="en-US" dirty="0"/>
                        <a:t>AND credit_good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544/631=86%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7668">
                <a:tc>
                  <a:txBody>
                    <a:bodyPr/>
                    <a:lstStyle/>
                    <a:p>
                      <a:r>
                        <a:rPr lang="en-US" dirty="0"/>
                        <a:t>IF home_owner</a:t>
                      </a:r>
                      <a:r>
                        <a:rPr lang="en-US" baseline="0" dirty="0"/>
                        <a:t> THEN credit_good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home_owner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home_owner</a:t>
                      </a:r>
                      <a:r>
                        <a:rPr lang="en-US" baseline="0" dirty="0"/>
                        <a:t> AND credit_good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527/710=74%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1443717" y="5029200"/>
            <a:ext cx="6404464" cy="954107"/>
          </a:xfrm>
          <a:prstGeom prst="rect">
            <a:avLst/>
          </a:prstGeom>
          <a:noFill/>
          <a:ln>
            <a:solidFill>
              <a:schemeClr val="accent2"/>
            </a:solidFill>
          </a:ln>
        </p:spPr>
        <p:txBody>
          <a:bodyPr wrap="square" rtlCol="0">
            <a:spAutoFit/>
          </a:bodyPr>
          <a:lstStyle/>
          <a:p>
            <a:pPr algn="ctr"/>
            <a:r>
              <a:rPr lang="en-US" sz="2800" dirty="0"/>
              <a:t>If we want confidence &gt; 80%:</a:t>
            </a:r>
          </a:p>
          <a:p>
            <a:pPr algn="ctr"/>
            <a:r>
              <a:rPr lang="en-US" sz="2800" dirty="0"/>
              <a:t>IF </a:t>
            </a:r>
            <a:r>
              <a:rPr lang="en-US" sz="2800" dirty="0" smtClean="0"/>
              <a:t>job_skilled </a:t>
            </a:r>
            <a:r>
              <a:rPr lang="en-US" sz="2800" dirty="0"/>
              <a:t>THEN credit_good</a:t>
            </a:r>
          </a:p>
        </p:txBody>
      </p:sp>
      <p:sp>
        <p:nvSpPr>
          <p:cNvPr id="9" name="Slide Number Placeholder 8"/>
          <p:cNvSpPr>
            <a:spLocks noGrp="1"/>
          </p:cNvSpPr>
          <p:nvPr>
            <p:ph type="sldNum" sz="quarter" idx="11"/>
          </p:nvPr>
        </p:nvSpPr>
        <p:spPr/>
        <p:txBody>
          <a:bodyPr/>
          <a:lstStyle/>
          <a:p>
            <a:pPr>
              <a:defRPr/>
            </a:pPr>
            <a:fld id="{5BA1DFFF-3F85-458B-986A-7762775E0CEF}" type="slidenum">
              <a:rPr lang="en-US" smtClean="0"/>
              <a:pPr>
                <a:defRPr/>
              </a:pPr>
              <a:t>35</a:t>
            </a:fld>
            <a:endParaRPr lang="en-US" dirty="0"/>
          </a:p>
        </p:txBody>
      </p:sp>
      <p:sp>
        <p:nvSpPr>
          <p:cNvPr id="10" name="Footer Placeholder 9"/>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Diagnostics</a:t>
            </a:r>
          </a:p>
        </p:txBody>
      </p:sp>
      <p:sp>
        <p:nvSpPr>
          <p:cNvPr id="3" name="Content Placeholder 2"/>
          <p:cNvSpPr>
            <a:spLocks noGrp="1"/>
          </p:cNvSpPr>
          <p:nvPr>
            <p:ph idx="1"/>
          </p:nvPr>
        </p:nvSpPr>
        <p:spPr/>
        <p:txBody>
          <a:bodyPr/>
          <a:lstStyle/>
          <a:p>
            <a:r>
              <a:rPr lang="en-US" dirty="0"/>
              <a:t>Do the rules </a:t>
            </a:r>
            <a:r>
              <a:rPr lang="en-US" dirty="0" smtClean="0"/>
              <a:t>make </a:t>
            </a:r>
            <a:r>
              <a:rPr lang="en-US" dirty="0"/>
              <a:t>sense?</a:t>
            </a:r>
          </a:p>
          <a:p>
            <a:pPr lvl="1"/>
            <a:r>
              <a:rPr lang="en-US" dirty="0"/>
              <a:t>What does the domain expert say?</a:t>
            </a:r>
          </a:p>
          <a:p>
            <a:r>
              <a:rPr lang="en-US" dirty="0" smtClean="0"/>
              <a:t>Make </a:t>
            </a:r>
            <a:r>
              <a:rPr lang="en-US" dirty="0"/>
              <a:t>a "test set" from </a:t>
            </a:r>
            <a:r>
              <a:rPr lang="en-US" dirty="0" smtClean="0"/>
              <a:t>hold-out data:</a:t>
            </a:r>
            <a:endParaRPr lang="en-US" dirty="0"/>
          </a:p>
          <a:p>
            <a:pPr lvl="1"/>
            <a:r>
              <a:rPr lang="en-US" dirty="0"/>
              <a:t>Enter some </a:t>
            </a:r>
            <a:r>
              <a:rPr lang="en-US" dirty="0" smtClean="0"/>
              <a:t>market baskets </a:t>
            </a:r>
            <a:r>
              <a:rPr lang="en-US" dirty="0"/>
              <a:t>with a few items missing (selected at random). Can the rules predict the missing items?</a:t>
            </a:r>
          </a:p>
          <a:p>
            <a:pPr lvl="1"/>
            <a:r>
              <a:rPr lang="en-US" dirty="0"/>
              <a:t>Remember, some of the test data may not cause a rule to fire.</a:t>
            </a:r>
          </a:p>
          <a:p>
            <a:r>
              <a:rPr lang="en-US" dirty="0"/>
              <a:t>Evaluate the rules by lift or leverage.</a:t>
            </a:r>
          </a:p>
          <a:p>
            <a:pPr lvl="1"/>
            <a:r>
              <a:rPr lang="en-US" dirty="0"/>
              <a:t>Some associations may be coincidental (or obvious</a:t>
            </a:r>
            <a:r>
              <a:rPr lang="en-US" dirty="0" smtClean="0"/>
              <a:t>).</a:t>
            </a:r>
            <a:endParaRPr lang="en-US" dirty="0"/>
          </a:p>
          <a:p>
            <a:pPr lvl="1"/>
            <a:endParaRPr lang="en-US" dirty="0"/>
          </a:p>
        </p:txBody>
      </p:sp>
      <p:pic>
        <p:nvPicPr>
          <p:cNvPr id="4" name="Picture 2" descr="http://techpubs.sgi.com/library/dynaweb_docs/hdwr/SGI_EndUser/books/O2PLUS_RG/sgi_html/figures/diagnostic.visual.gif"/>
          <p:cNvPicPr>
            <a:picLocks noChangeAspect="1" noChangeArrowheads="1"/>
          </p:cNvPicPr>
          <p:nvPr/>
        </p:nvPicPr>
        <p:blipFill>
          <a:blip r:embed="rId3" cstate="print"/>
          <a:srcRect/>
          <a:stretch>
            <a:fillRect/>
          </a:stretch>
        </p:blipFill>
        <p:spPr bwMode="auto">
          <a:xfrm>
            <a:off x="8205180" y="0"/>
            <a:ext cx="938820" cy="1020589"/>
          </a:xfrm>
          <a:prstGeom prst="rect">
            <a:avLst/>
          </a:prstGeom>
          <a:noFill/>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36</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2"/>
          </p:nvPr>
        </p:nvGraphicFramePr>
        <p:xfrm>
          <a:off x="381000" y="1219200"/>
          <a:ext cx="8382000" cy="3855720"/>
        </p:xfrm>
        <a:graphic>
          <a:graphicData uri="http://schemas.openxmlformats.org/drawingml/2006/table">
            <a:tbl>
              <a:tblPr firstRow="1" bandRow="1">
                <a:tableStyleId>{5C22544A-7EE6-4342-B048-85BDC9FD1C3A}</a:tableStyleId>
              </a:tblPr>
              <a:tblGrid>
                <a:gridCol w="4191000"/>
                <a:gridCol w="4191000"/>
              </a:tblGrid>
              <a:tr h="370840">
                <a:tc>
                  <a:txBody>
                    <a:bodyPr/>
                    <a:lstStyle/>
                    <a:p>
                      <a:pPr marL="0" marR="0" algn="ctr">
                        <a:lnSpc>
                          <a:spcPct val="115000"/>
                        </a:lnSpc>
                        <a:spcBef>
                          <a:spcPts val="0"/>
                        </a:spcBef>
                        <a:spcAft>
                          <a:spcPts val="0"/>
                        </a:spcAft>
                      </a:pPr>
                      <a:r>
                        <a:rPr lang="en-US" sz="2800" b="1" dirty="0">
                          <a:latin typeface="Calibri"/>
                          <a:ea typeface="Times New Roman"/>
                          <a:cs typeface="Calibri"/>
                        </a:rPr>
                        <a:t>Reasons to Choose (+) </a:t>
                      </a:r>
                      <a:endParaRPr lang="en-US" sz="28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latin typeface="Calibri"/>
                          <a:ea typeface="Times New Roman"/>
                          <a:cs typeface="Calibri"/>
                        </a:rPr>
                        <a:t>Cautions (-) </a:t>
                      </a:r>
                      <a:endParaRPr lang="en-US" sz="28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2400" dirty="0">
                          <a:latin typeface="Calibri"/>
                          <a:ea typeface="Times New Roman"/>
                          <a:cs typeface="Calibri"/>
                        </a:rPr>
                        <a:t>Easy to implement</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Calibri"/>
                          <a:cs typeface="Calibri"/>
                        </a:rPr>
                        <a:t>Requires many database scans</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2400" dirty="0">
                          <a:latin typeface="Calibri"/>
                          <a:ea typeface="Times New Roman"/>
                          <a:cs typeface="Calibri"/>
                        </a:rPr>
                        <a:t>Uses a clever observation to prune the search space</a:t>
                      </a:r>
                      <a:endParaRPr lang="en-US" sz="2400" dirty="0">
                        <a:latin typeface="Calibri"/>
                        <a:ea typeface="Calibri"/>
                        <a:cs typeface="Times New Roman"/>
                      </a:endParaRPr>
                    </a:p>
                    <a:p>
                      <a:pPr marL="457200" marR="0" lvl="1" algn="just">
                        <a:lnSpc>
                          <a:spcPct val="115000"/>
                        </a:lnSpc>
                        <a:spcBef>
                          <a:spcPts val="0"/>
                        </a:spcBef>
                        <a:spcAft>
                          <a:spcPts val="0"/>
                        </a:spcAft>
                        <a:buFont typeface="Arial" pitchFamily="34" charset="0"/>
                        <a:buChar char="•"/>
                      </a:pPr>
                      <a:r>
                        <a:rPr lang="en-US" sz="2400" dirty="0" smtClean="0">
                          <a:latin typeface="Calibri"/>
                          <a:ea typeface="Times New Roman"/>
                          <a:cs typeface="Calibri"/>
                        </a:rPr>
                        <a:t>Apriori </a:t>
                      </a:r>
                      <a:r>
                        <a:rPr lang="en-US" sz="2400" dirty="0">
                          <a:latin typeface="Calibri"/>
                          <a:ea typeface="Times New Roman"/>
                          <a:cs typeface="Calibri"/>
                        </a:rPr>
                        <a:t>property</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Calibri"/>
                          <a:cs typeface="Calibri"/>
                        </a:rPr>
                        <a:t>Exponential time complexity</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2400" dirty="0">
                          <a:latin typeface="Calibri"/>
                          <a:ea typeface="Times New Roman"/>
                          <a:cs typeface="Calibri"/>
                        </a:rPr>
                        <a:t>Easy to parallelize</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Calibri"/>
                          <a:cs typeface="Calibri"/>
                        </a:rPr>
                        <a:t>Can mistakenly find </a:t>
                      </a:r>
                      <a:r>
                        <a:rPr lang="en-US" sz="2400" dirty="0" smtClean="0">
                          <a:latin typeface="Calibri"/>
                          <a:ea typeface="Calibri"/>
                          <a:cs typeface="Calibri"/>
                        </a:rPr>
                        <a:t>spurious</a:t>
                      </a:r>
                    </a:p>
                    <a:p>
                      <a:pPr marL="0" marR="0">
                        <a:lnSpc>
                          <a:spcPct val="115000"/>
                        </a:lnSpc>
                        <a:spcBef>
                          <a:spcPts val="0"/>
                        </a:spcBef>
                        <a:spcAft>
                          <a:spcPts val="0"/>
                        </a:spcAft>
                      </a:pPr>
                      <a:r>
                        <a:rPr lang="en-US" sz="2400" dirty="0" smtClean="0">
                          <a:latin typeface="Calibri"/>
                          <a:ea typeface="Calibri"/>
                          <a:cs typeface="Calibri"/>
                        </a:rPr>
                        <a:t> </a:t>
                      </a:r>
                      <a:r>
                        <a:rPr lang="en-US" sz="2400" dirty="0">
                          <a:latin typeface="Calibri"/>
                          <a:ea typeface="Calibri"/>
                          <a:cs typeface="Calibri"/>
                        </a:rPr>
                        <a:t>(or coincidental) </a:t>
                      </a:r>
                      <a:r>
                        <a:rPr lang="en-US" sz="2400" dirty="0" smtClean="0">
                          <a:latin typeface="Calibri"/>
                          <a:ea typeface="Calibri"/>
                          <a:cs typeface="Calibri"/>
                        </a:rPr>
                        <a:t>relationships</a:t>
                      </a:r>
                      <a:endParaRPr lang="en-US" sz="2400" dirty="0" smtClean="0">
                        <a:latin typeface="Calibri"/>
                        <a:ea typeface="Calibri"/>
                        <a:cs typeface="Times New Roman"/>
                      </a:endParaRPr>
                    </a:p>
                    <a:p>
                      <a:pPr marL="457200" marR="0" lvl="1">
                        <a:lnSpc>
                          <a:spcPct val="115000"/>
                        </a:lnSpc>
                        <a:spcBef>
                          <a:spcPts val="0"/>
                        </a:spcBef>
                        <a:spcAft>
                          <a:spcPts val="0"/>
                        </a:spcAft>
                        <a:buFont typeface="Arial" pitchFamily="34" charset="0"/>
                        <a:buChar char="•"/>
                      </a:pPr>
                      <a:r>
                        <a:rPr lang="en-US" sz="2400" dirty="0" smtClean="0">
                          <a:latin typeface="Calibri"/>
                          <a:ea typeface="Calibri"/>
                          <a:cs typeface="Calibri"/>
                        </a:rPr>
                        <a:t>Addressed </a:t>
                      </a:r>
                      <a:r>
                        <a:rPr lang="en-US" sz="2400" dirty="0">
                          <a:latin typeface="Calibri"/>
                          <a:ea typeface="Calibri"/>
                          <a:cs typeface="Calibri"/>
                        </a:rPr>
                        <a:t>with Lift and Leverage </a:t>
                      </a:r>
                      <a:r>
                        <a:rPr lang="en-US" sz="2400" dirty="0" smtClean="0">
                          <a:latin typeface="Calibri"/>
                          <a:ea typeface="Calibri"/>
                          <a:cs typeface="Calibri"/>
                        </a:rPr>
                        <a:t>measures </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t>Apriori - Reasons to Choose (+) and Cautions (-)</a:t>
            </a:r>
            <a:endParaRPr lang="en-US" dirty="0"/>
          </a:p>
        </p:txBody>
      </p:sp>
      <p:sp>
        <p:nvSpPr>
          <p:cNvPr id="4" name="Footer Placeholder 3"/>
          <p:cNvSpPr>
            <a:spLocks noGrp="1"/>
          </p:cNvSpPr>
          <p:nvPr>
            <p:ph type="ftr" sz="quarter" idx="13"/>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4"/>
          </p:nvPr>
        </p:nvSpPr>
        <p:spPr/>
        <p:txBody>
          <a:bodyPr/>
          <a:lstStyle/>
          <a:p>
            <a:pPr>
              <a:defRPr/>
            </a:pPr>
            <a:fld id="{0E62AE4E-9066-49B4-8504-8C25DD4FBCC5}" type="slidenum">
              <a:rPr lang="en-US" smtClean="0"/>
              <a:pPr>
                <a:defRPr/>
              </a:pPr>
              <a:t>37</a:t>
            </a:fld>
            <a:endParaRPr lang="en-US" dirty="0"/>
          </a:p>
        </p:txBody>
      </p:sp>
      <p:pic>
        <p:nvPicPr>
          <p:cNvPr id="7" name="Picture 2" descr="http://t0.gstatic.com/images?q=tbn:ANd9GcS3zP3oM6UO4VlBSSszwz9k_v4j3XggTV6fpaosmWv9nNAsePSf"/>
          <p:cNvPicPr>
            <a:picLocks noChangeAspect="1" noChangeArrowheads="1"/>
          </p:cNvPicPr>
          <p:nvPr/>
        </p:nvPicPr>
        <p:blipFill>
          <a:blip r:embed="rId3" cstate="print"/>
          <a:srcRect/>
          <a:stretch>
            <a:fillRect/>
          </a:stretch>
        </p:blipFill>
        <p:spPr bwMode="auto">
          <a:xfrm>
            <a:off x="8140701" y="126682"/>
            <a:ext cx="774699" cy="63531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p:txBody>
          <a:bodyPr/>
          <a:lstStyle/>
          <a:p>
            <a:r>
              <a:rPr lang="en-US" dirty="0" smtClean="0"/>
              <a:t>Check Your Knowledge </a:t>
            </a:r>
            <a:endParaRPr lang="en-US" dirty="0" smtClean="0">
              <a:solidFill>
                <a:srgbClr val="FF0000"/>
              </a:solidFill>
            </a:endParaRPr>
          </a:p>
        </p:txBody>
      </p:sp>
      <p:sp>
        <p:nvSpPr>
          <p:cNvPr id="16387" name="Content Placeholder 7"/>
          <p:cNvSpPr>
            <a:spLocks noGrp="1"/>
          </p:cNvSpPr>
          <p:nvPr>
            <p:ph idx="1"/>
          </p:nvPr>
        </p:nvSpPr>
        <p:spPr>
          <a:xfrm>
            <a:off x="304800" y="914400"/>
            <a:ext cx="8458200" cy="4343400"/>
          </a:xfrm>
        </p:spPr>
        <p:txBody>
          <a:bodyPr>
            <a:normAutofit/>
          </a:bodyPr>
          <a:lstStyle/>
          <a:p>
            <a:pPr marL="457200" indent="-457200">
              <a:buFont typeface="+mj-lt"/>
              <a:buAutoNum type="arabicPeriod"/>
              <a:defRPr/>
            </a:pPr>
            <a:r>
              <a:rPr lang="en-US" dirty="0" smtClean="0"/>
              <a:t>What is the Apriori property and how is it used in the Apriori algorithm?</a:t>
            </a:r>
          </a:p>
          <a:p>
            <a:pPr marL="457200" indent="-457200">
              <a:buFont typeface="+mj-lt"/>
              <a:buAutoNum type="arabicPeriod"/>
              <a:defRPr/>
            </a:pPr>
            <a:r>
              <a:rPr lang="en-US" dirty="0" smtClean="0"/>
              <a:t>List three popular use cases of the Association Rules mining algorithms.</a:t>
            </a:r>
          </a:p>
          <a:p>
            <a:pPr marL="457200" indent="-457200">
              <a:buFont typeface="+mj-lt"/>
              <a:buAutoNum type="arabicPeriod"/>
              <a:defRPr/>
            </a:pPr>
            <a:r>
              <a:rPr lang="en-US" dirty="0" smtClean="0"/>
              <a:t>What is the difference between Lift and Leverage. How is Lift used in evaluating the quality of rules discovered?</a:t>
            </a:r>
          </a:p>
          <a:p>
            <a:pPr marL="457200" indent="-457200">
              <a:buFont typeface="+mj-lt"/>
              <a:buAutoNum type="arabicPeriod"/>
              <a:defRPr/>
            </a:pPr>
            <a:r>
              <a:rPr lang="en-US" dirty="0" smtClean="0"/>
              <a:t>Define Support and Confidence</a:t>
            </a:r>
          </a:p>
          <a:p>
            <a:pPr marL="457200" indent="-457200">
              <a:buFont typeface="+mj-lt"/>
              <a:buAutoNum type="arabicPeriod"/>
              <a:defRPr/>
            </a:pPr>
            <a:r>
              <a:rPr lang="en-US" dirty="0" smtClean="0"/>
              <a:t> How do you use a “hold-out” dataset to evaluate the effectiveness of the rules generated?</a:t>
            </a:r>
          </a:p>
          <a:p>
            <a:pPr>
              <a:defRPr/>
            </a:pPr>
            <a:endParaRPr lang="en-US" dirty="0"/>
          </a:p>
        </p:txBody>
      </p:sp>
      <p:pic>
        <p:nvPicPr>
          <p:cNvPr id="7" name="Picture 1" descr="\\maho3fp3a\SDrive\Creative Dev - Icons\PNG files for PowerPoint\buttons\blue button-knowledgeworker.png"/>
          <p:cNvPicPr>
            <a:picLocks noChangeAspect="1" noChangeArrowheads="1"/>
          </p:cNvPicPr>
          <p:nvPr/>
        </p:nvPicPr>
        <p:blipFill>
          <a:blip r:embed="rId4" cstate="print"/>
          <a:srcRect/>
          <a:stretch>
            <a:fillRect/>
          </a:stretch>
        </p:blipFill>
        <p:spPr bwMode="auto">
          <a:xfrm>
            <a:off x="7848600" y="152400"/>
            <a:ext cx="990600" cy="990600"/>
          </a:xfrm>
          <a:prstGeom prst="rect">
            <a:avLst/>
          </a:prstGeom>
          <a:noFill/>
        </p:spPr>
      </p:pic>
      <p:sp>
        <p:nvSpPr>
          <p:cNvPr id="8" name="TextBox 7"/>
          <p:cNvSpPr txBox="1"/>
          <p:nvPr/>
        </p:nvSpPr>
        <p:spPr>
          <a:xfrm>
            <a:off x="7772400" y="1219200"/>
            <a:ext cx="1219200" cy="246221"/>
          </a:xfrm>
          <a:prstGeom prst="rect">
            <a:avLst/>
          </a:prstGeom>
          <a:noFill/>
        </p:spPr>
        <p:txBody>
          <a:bodyPr wrap="square" rtlCol="0">
            <a:spAutoFit/>
          </a:bodyPr>
          <a:lstStyle/>
          <a:p>
            <a:r>
              <a:rPr lang="en-US" sz="1000" b="1" i="1" dirty="0" smtClean="0"/>
              <a:t>Your Thoughts?</a:t>
            </a:r>
            <a:endParaRPr lang="en-US" sz="1000" b="1" i="1" dirty="0"/>
          </a:p>
        </p:txBody>
      </p:sp>
      <p:sp>
        <p:nvSpPr>
          <p:cNvPr id="9" name="Slide Number Placeholder 8"/>
          <p:cNvSpPr>
            <a:spLocks noGrp="1"/>
          </p:cNvSpPr>
          <p:nvPr>
            <p:ph type="sldNum" sz="quarter" idx="11"/>
          </p:nvPr>
        </p:nvSpPr>
        <p:spPr/>
        <p:txBody>
          <a:bodyPr/>
          <a:lstStyle/>
          <a:p>
            <a:pPr>
              <a:defRPr/>
            </a:pPr>
            <a:fld id="{5BA1DFFF-3F85-458B-986A-7762775E0CEF}" type="slidenum">
              <a:rPr lang="en-US" smtClean="0"/>
              <a:pPr>
                <a:defRPr/>
              </a:pPr>
              <a:t>38</a:t>
            </a:fld>
            <a:endParaRPr lang="en-US" dirty="0"/>
          </a:p>
        </p:txBody>
      </p:sp>
      <p:sp>
        <p:nvSpPr>
          <p:cNvPr id="10" name="Footer Placeholder 9"/>
          <p:cNvSpPr>
            <a:spLocks noGrp="1"/>
          </p:cNvSpPr>
          <p:nvPr>
            <p:ph type="ftr" sz="quarter" idx="10"/>
          </p:nvPr>
        </p:nvSpPr>
        <p:spPr/>
        <p:txBody>
          <a:bodyPr/>
          <a:lstStyle/>
          <a:p>
            <a:pPr>
              <a:defRPr/>
            </a:pPr>
            <a:r>
              <a:rPr lang="en-US" dirty="0" smtClean="0"/>
              <a:t>Module 4: Analytics Theory/Methods</a:t>
            </a:r>
            <a:endParaRPr lang="en-US" dirty="0"/>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620000" cy="1219200"/>
          </a:xfrm>
        </p:spPr>
        <p:txBody>
          <a:bodyPr/>
          <a:lstStyle/>
          <a:p>
            <a:r>
              <a:rPr lang="en-US" dirty="0" smtClean="0"/>
              <a:t>Module 4: Advanced Analytics – Theory and Methods</a:t>
            </a:r>
            <a:endParaRPr lang="en-US" dirty="0"/>
          </a:p>
        </p:txBody>
      </p:sp>
      <p:sp>
        <p:nvSpPr>
          <p:cNvPr id="3" name="Subtitle 2"/>
          <p:cNvSpPr>
            <a:spLocks noGrp="1"/>
          </p:cNvSpPr>
          <p:nvPr>
            <p:ph type="subTitle" idx="1"/>
          </p:nvPr>
        </p:nvSpPr>
        <p:spPr>
          <a:xfrm>
            <a:off x="1143000" y="2590800"/>
            <a:ext cx="7772400" cy="2667000"/>
          </a:xfrm>
        </p:spPr>
        <p:txBody>
          <a:bodyPr/>
          <a:lstStyle/>
          <a:p>
            <a:pPr>
              <a:defRPr/>
            </a:pPr>
            <a:r>
              <a:rPr lang="en-US" dirty="0" smtClean="0">
                <a:solidFill>
                  <a:schemeClr val="tx1"/>
                </a:solidFill>
              </a:rPr>
              <a:t>During this lesson the following topics were covered:</a:t>
            </a:r>
          </a:p>
          <a:p>
            <a:pPr lvl="1" algn="l">
              <a:buFont typeface="Wingdings" pitchFamily="2" charset="2"/>
              <a:buChar char="§"/>
            </a:pPr>
            <a:r>
              <a:rPr lang="en-US" sz="2000" dirty="0" smtClean="0">
                <a:solidFill>
                  <a:schemeClr val="tx1"/>
                </a:solidFill>
              </a:rPr>
              <a:t> Association Rules mining</a:t>
            </a:r>
          </a:p>
          <a:p>
            <a:pPr lvl="1" algn="l">
              <a:buFont typeface="Wingdings" pitchFamily="2" charset="2"/>
              <a:buChar char="§"/>
            </a:pPr>
            <a:r>
              <a:rPr lang="en-US" sz="2000" dirty="0" smtClean="0">
                <a:solidFill>
                  <a:schemeClr val="tx1"/>
                </a:solidFill>
              </a:rPr>
              <a:t> Apriori Algorithm</a:t>
            </a:r>
          </a:p>
          <a:p>
            <a:pPr lvl="1" algn="l">
              <a:buFont typeface="Wingdings" pitchFamily="2" charset="2"/>
              <a:buChar char="§"/>
            </a:pPr>
            <a:r>
              <a:rPr lang="en-US" sz="2000" dirty="0" smtClean="0">
                <a:solidFill>
                  <a:schemeClr val="tx1"/>
                </a:solidFill>
              </a:rPr>
              <a:t> Prominent use cases of Association Rules </a:t>
            </a:r>
          </a:p>
          <a:p>
            <a:pPr lvl="1" algn="l">
              <a:buFont typeface="Wingdings" pitchFamily="2" charset="2"/>
              <a:buChar char="§"/>
            </a:pPr>
            <a:r>
              <a:rPr lang="en-US" sz="2000" dirty="0" smtClean="0">
                <a:solidFill>
                  <a:schemeClr val="tx1"/>
                </a:solidFill>
              </a:rPr>
              <a:t> Support and Confidence parameters</a:t>
            </a:r>
          </a:p>
          <a:p>
            <a:pPr lvl="1" algn="l">
              <a:buFont typeface="Wingdings" pitchFamily="2" charset="2"/>
              <a:buChar char="§"/>
            </a:pPr>
            <a:r>
              <a:rPr lang="en-US" sz="2000" dirty="0" smtClean="0">
                <a:solidFill>
                  <a:schemeClr val="tx1"/>
                </a:solidFill>
              </a:rPr>
              <a:t> Lift and Leverage</a:t>
            </a:r>
          </a:p>
          <a:p>
            <a:pPr lvl="1" algn="l">
              <a:buFont typeface="Wingdings" pitchFamily="2" charset="2"/>
              <a:buChar char="§"/>
            </a:pPr>
            <a:r>
              <a:rPr lang="en-US" sz="2000" dirty="0" smtClean="0">
                <a:solidFill>
                  <a:schemeClr val="tx1"/>
                </a:solidFill>
              </a:rPr>
              <a:t> Diagnostics to evaluate the effectiveness of rules generated</a:t>
            </a:r>
          </a:p>
          <a:p>
            <a:pPr lvl="1" algn="l">
              <a:buFont typeface="Wingdings" pitchFamily="2" charset="2"/>
              <a:buChar char="§"/>
            </a:pPr>
            <a:r>
              <a:rPr lang="en-US" sz="2000" dirty="0" smtClean="0">
                <a:solidFill>
                  <a:schemeClr val="tx1"/>
                </a:solidFill>
              </a:rPr>
              <a:t> Reasons to Choose (+) and Cautions (-) of the Apriori algorithm</a:t>
            </a:r>
          </a:p>
          <a:p>
            <a:endParaRPr lang="en-US" dirty="0"/>
          </a:p>
        </p:txBody>
      </p:sp>
      <p:sp>
        <p:nvSpPr>
          <p:cNvPr id="4" name="Content Placeholder 3"/>
          <p:cNvSpPr>
            <a:spLocks noGrp="1"/>
          </p:cNvSpPr>
          <p:nvPr>
            <p:ph sz="quarter" idx="13"/>
          </p:nvPr>
        </p:nvSpPr>
        <p:spPr>
          <a:xfrm>
            <a:off x="685800" y="1981200"/>
            <a:ext cx="7772400" cy="457200"/>
          </a:xfrm>
        </p:spPr>
        <p:txBody>
          <a:bodyPr/>
          <a:lstStyle/>
          <a:p>
            <a:r>
              <a:rPr lang="en-US" dirty="0" smtClean="0"/>
              <a:t>Lesson 2: Association Rules - Summary</a:t>
            </a:r>
          </a:p>
          <a:p>
            <a:endParaRPr lang="en-US" dirty="0"/>
          </a:p>
        </p:txBody>
      </p:sp>
      <p:sp>
        <p:nvSpPr>
          <p:cNvPr id="5" name="Footer Placeholder 4"/>
          <p:cNvSpPr>
            <a:spLocks noGrp="1"/>
          </p:cNvSpPr>
          <p:nvPr>
            <p:ph type="ftr" sz="quarter" idx="14"/>
          </p:nvPr>
        </p:nvSpPr>
        <p:spPr/>
        <p:txBody>
          <a:bodyPr/>
          <a:lstStyle/>
          <a:p>
            <a:pPr>
              <a:defRPr/>
            </a:pPr>
            <a:r>
              <a:rPr lang="en-US" dirty="0" smtClean="0"/>
              <a:t>Module 4: Analytics Theory/Methods</a:t>
            </a:r>
            <a:endParaRPr lang="en-US" dirty="0"/>
          </a:p>
        </p:txBody>
      </p:sp>
      <p:sp>
        <p:nvSpPr>
          <p:cNvPr id="6" name="Slide Number Placeholder 5"/>
          <p:cNvSpPr>
            <a:spLocks noGrp="1"/>
          </p:cNvSpPr>
          <p:nvPr>
            <p:ph type="sldNum" sz="quarter" idx="15"/>
          </p:nvPr>
        </p:nvSpPr>
        <p:spPr/>
        <p:txBody>
          <a:bodyPr/>
          <a:lstStyle/>
          <a:p>
            <a:pPr>
              <a:defRPr/>
            </a:pPr>
            <a:fld id="{E9C12BD9-86B3-4048-86CE-AC10D4E84307}" type="slidenum">
              <a:rPr lang="en-US" smtClean="0"/>
              <a:pPr>
                <a:defRPr/>
              </a:pPr>
              <a:t>39</a:t>
            </a:fld>
            <a:endParaRPr lang="en-US" dirty="0"/>
          </a:p>
        </p:txBody>
      </p:sp>
      <p:grpSp>
        <p:nvGrpSpPr>
          <p:cNvPr id="7" name="Group 6"/>
          <p:cNvGrpSpPr/>
          <p:nvPr/>
        </p:nvGrpSpPr>
        <p:grpSpPr>
          <a:xfrm>
            <a:off x="533400" y="76200"/>
            <a:ext cx="4757975" cy="914400"/>
            <a:chOff x="533400" y="76200"/>
            <a:chExt cx="4757975" cy="914400"/>
          </a:xfrm>
        </p:grpSpPr>
        <p:pic>
          <p:nvPicPr>
            <p:cNvPr id="8"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9"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0"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1"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2"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3"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ircular Arrow 34"/>
          <p:cNvSpPr/>
          <p:nvPr/>
        </p:nvSpPr>
        <p:spPr>
          <a:xfrm rot="6623666">
            <a:off x="2493856" y="190248"/>
            <a:ext cx="4876800" cy="6198140"/>
          </a:xfrm>
          <a:prstGeom prst="circularArrow">
            <a:avLst>
              <a:gd name="adj1" fmla="val 4218"/>
              <a:gd name="adj2" fmla="val 802753"/>
              <a:gd name="adj3" fmla="val 6792850"/>
              <a:gd name="adj4" fmla="val 6020933"/>
              <a:gd name="adj5" fmla="val 6970"/>
            </a:avLst>
          </a:prstGeom>
          <a:noFill/>
          <a:ln w="38100">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Circular Arrow 18"/>
          <p:cNvSpPr/>
          <p:nvPr/>
        </p:nvSpPr>
        <p:spPr>
          <a:xfrm rot="5400000">
            <a:off x="2108470" y="134401"/>
            <a:ext cx="4876800" cy="6198140"/>
          </a:xfrm>
          <a:prstGeom prst="circularArrow">
            <a:avLst>
              <a:gd name="adj1" fmla="val 5321"/>
              <a:gd name="adj2" fmla="val 630988"/>
              <a:gd name="adj3" fmla="val 7337081"/>
              <a:gd name="adj4" fmla="val 10800000"/>
              <a:gd name="adj5" fmla="val 769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 name="Title 1"/>
          <p:cNvSpPr>
            <a:spLocks noGrp="1"/>
          </p:cNvSpPr>
          <p:nvPr>
            <p:ph type="title"/>
          </p:nvPr>
        </p:nvSpPr>
        <p:spPr>
          <a:xfrm>
            <a:off x="457200" y="274638"/>
            <a:ext cx="8229600" cy="786351"/>
          </a:xfrm>
        </p:spPr>
        <p:txBody>
          <a:bodyPr>
            <a:normAutofit/>
          </a:bodyPr>
          <a:lstStyle/>
          <a:p>
            <a:r>
              <a:rPr lang="en-US" dirty="0" smtClean="0"/>
              <a:t>Applying the Data </a:t>
            </a:r>
            <a:r>
              <a:rPr lang="en-US" dirty="0"/>
              <a:t>Analytics Lifecycle</a:t>
            </a:r>
          </a:p>
        </p:txBody>
      </p:sp>
      <p:sp>
        <p:nvSpPr>
          <p:cNvPr id="7" name="Rounded Rectangle 6"/>
          <p:cNvSpPr/>
          <p:nvPr/>
        </p:nvSpPr>
        <p:spPr>
          <a:xfrm>
            <a:off x="3657600" y="1181091"/>
            <a:ext cx="1600200" cy="838200"/>
          </a:xfrm>
          <a:prstGeom prst="roundRect">
            <a:avLst/>
          </a:prstGeom>
          <a:solidFill>
            <a:schemeClr val="accent1">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ounded Rectangle 7"/>
          <p:cNvSpPr/>
          <p:nvPr/>
        </p:nvSpPr>
        <p:spPr>
          <a:xfrm>
            <a:off x="5867400" y="3695691"/>
            <a:ext cx="1600200" cy="838200"/>
          </a:xfrm>
          <a:prstGeom prst="roundRect">
            <a:avLst/>
          </a:prstGeom>
          <a:solidFill>
            <a:schemeClr val="accent1">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ounded Rectangle 8"/>
          <p:cNvSpPr/>
          <p:nvPr/>
        </p:nvSpPr>
        <p:spPr>
          <a:xfrm>
            <a:off x="5867400" y="2310236"/>
            <a:ext cx="1600200" cy="838200"/>
          </a:xfrm>
          <a:prstGeom prst="roundRect">
            <a:avLst/>
          </a:prstGeom>
          <a:solidFill>
            <a:schemeClr val="accent1">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ounded Rectangle 9"/>
          <p:cNvSpPr/>
          <p:nvPr/>
        </p:nvSpPr>
        <p:spPr>
          <a:xfrm>
            <a:off x="1143000" y="3695691"/>
            <a:ext cx="1600200" cy="838200"/>
          </a:xfrm>
          <a:prstGeom prst="roundRect">
            <a:avLst/>
          </a:prstGeom>
          <a:solidFill>
            <a:schemeClr val="accent1">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ounded Rectangle 10"/>
          <p:cNvSpPr/>
          <p:nvPr/>
        </p:nvSpPr>
        <p:spPr>
          <a:xfrm>
            <a:off x="1143000" y="2310236"/>
            <a:ext cx="1600200" cy="838200"/>
          </a:xfrm>
          <a:prstGeom prst="roundRect">
            <a:avLst/>
          </a:prstGeom>
          <a:solidFill>
            <a:schemeClr val="accent1">
              <a:lumMod val="75000"/>
              <a:alpha val="34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ounded Rectangle 11"/>
          <p:cNvSpPr/>
          <p:nvPr/>
        </p:nvSpPr>
        <p:spPr>
          <a:xfrm>
            <a:off x="3657600" y="4838691"/>
            <a:ext cx="1600200" cy="838200"/>
          </a:xfrm>
          <a:prstGeom prst="roundRect">
            <a:avLst/>
          </a:prstGeom>
          <a:solidFill>
            <a:schemeClr val="accent1">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p:nvSpPr>
        <p:spPr>
          <a:xfrm>
            <a:off x="3810000" y="1415525"/>
            <a:ext cx="1371600" cy="369332"/>
          </a:xfrm>
          <a:prstGeom prst="rect">
            <a:avLst/>
          </a:prstGeom>
          <a:noFill/>
        </p:spPr>
        <p:txBody>
          <a:bodyPr wrap="square" rtlCol="0">
            <a:spAutoFit/>
          </a:bodyPr>
          <a:lstStyle/>
          <a:p>
            <a:pPr algn="ctr"/>
            <a:r>
              <a:rPr lang="en-US" dirty="0" smtClean="0">
                <a:solidFill>
                  <a:srgbClr val="FFFFFF"/>
                </a:solidFill>
              </a:rPr>
              <a:t>Discovery</a:t>
            </a:r>
            <a:endParaRPr lang="en-US" dirty="0">
              <a:solidFill>
                <a:srgbClr val="FFFFFF"/>
              </a:solidFill>
            </a:endParaRPr>
          </a:p>
        </p:txBody>
      </p:sp>
      <p:sp>
        <p:nvSpPr>
          <p:cNvPr id="14" name="TextBox 13"/>
          <p:cNvSpPr txBox="1"/>
          <p:nvPr/>
        </p:nvSpPr>
        <p:spPr>
          <a:xfrm>
            <a:off x="1066800" y="2544670"/>
            <a:ext cx="1676400" cy="369332"/>
          </a:xfrm>
          <a:prstGeom prst="rect">
            <a:avLst/>
          </a:prstGeom>
          <a:noFill/>
        </p:spPr>
        <p:txBody>
          <a:bodyPr wrap="square" rtlCol="0">
            <a:spAutoFit/>
          </a:bodyPr>
          <a:lstStyle/>
          <a:p>
            <a:pPr algn="ctr"/>
            <a:r>
              <a:rPr lang="en-US" dirty="0" smtClean="0">
                <a:solidFill>
                  <a:srgbClr val="FFFFFF"/>
                </a:solidFill>
              </a:rPr>
              <a:t>Operationalize</a:t>
            </a:r>
            <a:endParaRPr lang="en-US" dirty="0">
              <a:solidFill>
                <a:srgbClr val="FFFFFF"/>
              </a:solidFill>
            </a:endParaRPr>
          </a:p>
        </p:txBody>
      </p:sp>
      <p:sp>
        <p:nvSpPr>
          <p:cNvPr id="15" name="TextBox 14"/>
          <p:cNvSpPr txBox="1"/>
          <p:nvPr/>
        </p:nvSpPr>
        <p:spPr>
          <a:xfrm>
            <a:off x="5985658" y="3791625"/>
            <a:ext cx="1371600" cy="646331"/>
          </a:xfrm>
          <a:prstGeom prst="rect">
            <a:avLst/>
          </a:prstGeom>
          <a:noFill/>
        </p:spPr>
        <p:txBody>
          <a:bodyPr wrap="square" rtlCol="0">
            <a:spAutoFit/>
          </a:bodyPr>
          <a:lstStyle/>
          <a:p>
            <a:pPr algn="ctr"/>
            <a:r>
              <a:rPr lang="en-US" dirty="0" smtClean="0">
                <a:solidFill>
                  <a:srgbClr val="FFFFFF"/>
                </a:solidFill>
              </a:rPr>
              <a:t>Model </a:t>
            </a:r>
          </a:p>
          <a:p>
            <a:pPr algn="ctr"/>
            <a:r>
              <a:rPr lang="en-US" dirty="0" smtClean="0">
                <a:solidFill>
                  <a:srgbClr val="FFFFFF"/>
                </a:solidFill>
              </a:rPr>
              <a:t>Planning</a:t>
            </a:r>
            <a:endParaRPr lang="en-US" dirty="0">
              <a:solidFill>
                <a:srgbClr val="FFFFFF"/>
              </a:solidFill>
            </a:endParaRPr>
          </a:p>
        </p:txBody>
      </p:sp>
      <p:sp>
        <p:nvSpPr>
          <p:cNvPr id="16" name="TextBox 15"/>
          <p:cNvSpPr txBox="1"/>
          <p:nvPr/>
        </p:nvSpPr>
        <p:spPr>
          <a:xfrm>
            <a:off x="5981700" y="2544670"/>
            <a:ext cx="1371600" cy="369332"/>
          </a:xfrm>
          <a:prstGeom prst="rect">
            <a:avLst/>
          </a:prstGeom>
          <a:noFill/>
        </p:spPr>
        <p:txBody>
          <a:bodyPr wrap="square" rtlCol="0">
            <a:spAutoFit/>
          </a:bodyPr>
          <a:lstStyle/>
          <a:p>
            <a:pPr algn="ctr"/>
            <a:r>
              <a:rPr lang="en-US" dirty="0" smtClean="0">
                <a:solidFill>
                  <a:srgbClr val="FFFFFF"/>
                </a:solidFill>
              </a:rPr>
              <a:t>Data Prep</a:t>
            </a:r>
            <a:endParaRPr lang="en-US" dirty="0">
              <a:solidFill>
                <a:srgbClr val="FFFFFF"/>
              </a:solidFill>
            </a:endParaRPr>
          </a:p>
        </p:txBody>
      </p:sp>
      <p:sp>
        <p:nvSpPr>
          <p:cNvPr id="17" name="TextBox 16"/>
          <p:cNvSpPr txBox="1"/>
          <p:nvPr/>
        </p:nvSpPr>
        <p:spPr>
          <a:xfrm>
            <a:off x="3810000" y="4934625"/>
            <a:ext cx="1371600" cy="646331"/>
          </a:xfrm>
          <a:prstGeom prst="rect">
            <a:avLst/>
          </a:prstGeom>
          <a:noFill/>
        </p:spPr>
        <p:txBody>
          <a:bodyPr wrap="square" rtlCol="0">
            <a:spAutoFit/>
          </a:bodyPr>
          <a:lstStyle/>
          <a:p>
            <a:pPr algn="ctr"/>
            <a:r>
              <a:rPr lang="en-US" dirty="0" smtClean="0">
                <a:solidFill>
                  <a:srgbClr val="FFFFFF"/>
                </a:solidFill>
              </a:rPr>
              <a:t>Model </a:t>
            </a:r>
          </a:p>
          <a:p>
            <a:pPr algn="ctr"/>
            <a:r>
              <a:rPr lang="en-US" dirty="0" smtClean="0">
                <a:solidFill>
                  <a:srgbClr val="FFFFFF"/>
                </a:solidFill>
              </a:rPr>
              <a:t>Building</a:t>
            </a:r>
            <a:endParaRPr lang="en-US" dirty="0">
              <a:solidFill>
                <a:srgbClr val="FFFFFF"/>
              </a:solidFill>
            </a:endParaRPr>
          </a:p>
        </p:txBody>
      </p:sp>
      <p:sp>
        <p:nvSpPr>
          <p:cNvPr id="18" name="TextBox 17"/>
          <p:cNvSpPr txBox="1"/>
          <p:nvPr/>
        </p:nvSpPr>
        <p:spPr>
          <a:xfrm>
            <a:off x="1143000" y="3791624"/>
            <a:ext cx="1600200" cy="646331"/>
          </a:xfrm>
          <a:prstGeom prst="rect">
            <a:avLst/>
          </a:prstGeom>
          <a:noFill/>
        </p:spPr>
        <p:txBody>
          <a:bodyPr wrap="square" rtlCol="0">
            <a:spAutoFit/>
          </a:bodyPr>
          <a:lstStyle/>
          <a:p>
            <a:pPr algn="ctr"/>
            <a:r>
              <a:rPr lang="en-US" dirty="0" smtClean="0">
                <a:solidFill>
                  <a:srgbClr val="FFFFFF"/>
                </a:solidFill>
              </a:rPr>
              <a:t>Communicate </a:t>
            </a:r>
          </a:p>
          <a:p>
            <a:pPr algn="ctr"/>
            <a:r>
              <a:rPr lang="en-US" dirty="0" smtClean="0">
                <a:solidFill>
                  <a:srgbClr val="FFFFFF"/>
                </a:solidFill>
              </a:rPr>
              <a:t>Results </a:t>
            </a:r>
            <a:endParaRPr lang="en-US" dirty="0">
              <a:solidFill>
                <a:srgbClr val="FFFFFF"/>
              </a:solidFill>
            </a:endParaRPr>
          </a:p>
        </p:txBody>
      </p:sp>
      <p:sp>
        <p:nvSpPr>
          <p:cNvPr id="20" name="Circular Arrow 19"/>
          <p:cNvSpPr/>
          <p:nvPr/>
        </p:nvSpPr>
        <p:spPr>
          <a:xfrm rot="1594547">
            <a:off x="5339980" y="1452256"/>
            <a:ext cx="1108858" cy="894711"/>
          </a:xfrm>
          <a:prstGeom prst="circular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1" name="Circular Arrow 20"/>
          <p:cNvSpPr/>
          <p:nvPr/>
        </p:nvSpPr>
        <p:spPr>
          <a:xfrm rot="12948736">
            <a:off x="4895890" y="1862880"/>
            <a:ext cx="1108858" cy="894711"/>
          </a:xfrm>
          <a:prstGeom prst="circular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2" name="Circular Arrow 21"/>
          <p:cNvSpPr/>
          <p:nvPr/>
        </p:nvSpPr>
        <p:spPr>
          <a:xfrm rot="5164147">
            <a:off x="6934221" y="3058677"/>
            <a:ext cx="1108858" cy="894711"/>
          </a:xfrm>
          <a:prstGeom prst="circular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3" name="Circular Arrow 22"/>
          <p:cNvSpPr/>
          <p:nvPr/>
        </p:nvSpPr>
        <p:spPr>
          <a:xfrm rot="15859693">
            <a:off x="5397621" y="2985086"/>
            <a:ext cx="846777" cy="894711"/>
          </a:xfrm>
          <a:prstGeom prst="circular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4" name="Circular Arrow 23"/>
          <p:cNvSpPr/>
          <p:nvPr/>
        </p:nvSpPr>
        <p:spPr>
          <a:xfrm rot="1594547">
            <a:off x="2721812" y="4117643"/>
            <a:ext cx="1308523" cy="894711"/>
          </a:xfrm>
          <a:prstGeom prst="circular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5" name="Circular Arrow 24"/>
          <p:cNvSpPr/>
          <p:nvPr/>
        </p:nvSpPr>
        <p:spPr>
          <a:xfrm rot="12948736">
            <a:off x="2292315" y="4498779"/>
            <a:ext cx="1424148" cy="894711"/>
          </a:xfrm>
          <a:prstGeom prst="circular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6" name="Circular Arrow 25"/>
          <p:cNvSpPr/>
          <p:nvPr/>
        </p:nvSpPr>
        <p:spPr>
          <a:xfrm rot="8377360">
            <a:off x="5256094" y="4538970"/>
            <a:ext cx="1108858" cy="729874"/>
          </a:xfrm>
          <a:prstGeom prst="circular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Circular Arrow 26"/>
          <p:cNvSpPr/>
          <p:nvPr/>
        </p:nvSpPr>
        <p:spPr>
          <a:xfrm rot="18817541">
            <a:off x="4907088" y="4024686"/>
            <a:ext cx="1108858" cy="894711"/>
          </a:xfrm>
          <a:prstGeom prst="circular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1" name="Circular Arrow 30"/>
          <p:cNvSpPr/>
          <p:nvPr/>
        </p:nvSpPr>
        <p:spPr>
          <a:xfrm rot="15859693">
            <a:off x="657642" y="2985085"/>
            <a:ext cx="846777" cy="894711"/>
          </a:xfrm>
          <a:prstGeom prst="circular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6" name="Content Placeholder 2"/>
          <p:cNvSpPr txBox="1">
            <a:spLocks/>
          </p:cNvSpPr>
          <p:nvPr/>
        </p:nvSpPr>
        <p:spPr bwMode="auto">
          <a:xfrm>
            <a:off x="457200" y="3200391"/>
            <a:ext cx="8305800" cy="2667000"/>
          </a:xfrm>
          <a:prstGeom prst="rect">
            <a:avLst/>
          </a:prstGeom>
          <a:solidFill>
            <a:schemeClr val="bg1"/>
          </a:solidFill>
          <a:ln w="9525">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100000"/>
              </a:lnSpc>
              <a:spcBef>
                <a:spcPct val="20000"/>
              </a:spcBef>
              <a:spcAft>
                <a:spcPct val="0"/>
              </a:spcAft>
              <a:buClr>
                <a:srgbClr val="92D050"/>
              </a:buClr>
              <a:buSzPct val="120000"/>
              <a:buFont typeface="Arial" pitchFamily="34" charset="0"/>
              <a:buChar char="•"/>
              <a:tabLst/>
              <a:defRPr/>
            </a:pPr>
            <a:r>
              <a:rPr kumimoji="0" lang="en-US" sz="2400" b="0" i="0" u="none" strike="noStrike" kern="1200" cap="none" spc="0" normalizeH="0" baseline="0" noProof="0" dirty="0" smtClean="0">
                <a:ln>
                  <a:noFill/>
                </a:ln>
                <a:effectLst/>
                <a:uLnTx/>
                <a:uFillTx/>
                <a:latin typeface="Calibri" pitchFamily="34" charset="0"/>
                <a:ea typeface="+mn-ea"/>
                <a:cs typeface="+mn-cs"/>
              </a:rPr>
              <a:t>In a typical Data Analytics Problem -</a:t>
            </a:r>
            <a:r>
              <a:rPr kumimoji="0" lang="en-US" sz="2400" b="0" i="0" u="none" strike="noStrike" kern="1200" cap="none" spc="0" normalizeH="0" noProof="0" dirty="0" smtClean="0">
                <a:ln>
                  <a:noFill/>
                </a:ln>
                <a:effectLst/>
                <a:uLnTx/>
                <a:uFillTx/>
                <a:latin typeface="Calibri" pitchFamily="34" charset="0"/>
                <a:ea typeface="+mn-ea"/>
                <a:cs typeface="+mn-cs"/>
              </a:rPr>
              <a:t> </a:t>
            </a:r>
            <a:r>
              <a:rPr lang="en-US" sz="2400" noProof="0" dirty="0" smtClean="0">
                <a:latin typeface="Calibri" pitchFamily="34" charset="0"/>
                <a:cs typeface="+mn-cs"/>
              </a:rPr>
              <a:t>you</a:t>
            </a:r>
            <a:r>
              <a:rPr kumimoji="0" lang="en-US" sz="2400" b="0" i="0" u="none" strike="noStrike" kern="1200" cap="none" spc="0" normalizeH="0" noProof="0" dirty="0" smtClean="0">
                <a:ln>
                  <a:noFill/>
                </a:ln>
                <a:effectLst/>
                <a:uLnTx/>
                <a:uFillTx/>
                <a:latin typeface="Calibri" pitchFamily="34" charset="0"/>
                <a:ea typeface="+mn-ea"/>
                <a:cs typeface="+mn-cs"/>
              </a:rPr>
              <a:t> would have g</a:t>
            </a:r>
            <a:r>
              <a:rPr kumimoji="0" lang="en-US" sz="2400" b="0" i="0" u="none" strike="noStrike" kern="1200" cap="none" spc="0" normalizeH="0" baseline="0" noProof="0" dirty="0" smtClean="0">
                <a:ln>
                  <a:noFill/>
                </a:ln>
                <a:effectLst/>
                <a:uLnTx/>
                <a:uFillTx/>
                <a:latin typeface="Calibri" pitchFamily="34" charset="0"/>
                <a:ea typeface="+mn-ea"/>
                <a:cs typeface="+mn-cs"/>
              </a:rPr>
              <a:t>one</a:t>
            </a:r>
            <a:r>
              <a:rPr lang="en-US" sz="2400" dirty="0" smtClean="0">
                <a:latin typeface="Calibri" pitchFamily="34" charset="0"/>
                <a:cs typeface="+mn-cs"/>
              </a:rPr>
              <a:t> through: </a:t>
            </a:r>
          </a:p>
          <a:p>
            <a:pPr marL="688975" lvl="1" indent="-231775">
              <a:spcBef>
                <a:spcPct val="20000"/>
              </a:spcBef>
              <a:buClr>
                <a:srgbClr val="92D050"/>
              </a:buClr>
              <a:buSzPct val="120000"/>
              <a:buFont typeface="Arial" pitchFamily="34" charset="0"/>
              <a:buChar char="•"/>
            </a:pPr>
            <a:r>
              <a:rPr kumimoji="0" lang="en-US" sz="2400" b="0" i="0" u="none" strike="noStrike" kern="1200" cap="none" spc="0" normalizeH="0" baseline="0" noProof="0" dirty="0" smtClean="0">
                <a:ln>
                  <a:noFill/>
                </a:ln>
                <a:effectLst/>
                <a:uLnTx/>
                <a:uFillTx/>
                <a:latin typeface="Calibri" pitchFamily="34" charset="0"/>
                <a:ea typeface="+mn-ea"/>
                <a:cs typeface="+mn-cs"/>
              </a:rPr>
              <a:t>Phase</a:t>
            </a:r>
            <a:r>
              <a:rPr kumimoji="0" lang="en-US" sz="2400" b="0" i="0" u="none" strike="noStrike" kern="1200" cap="none" spc="0" normalizeH="0" noProof="0" dirty="0" smtClean="0">
                <a:ln>
                  <a:noFill/>
                </a:ln>
                <a:effectLst/>
                <a:uLnTx/>
                <a:uFillTx/>
                <a:latin typeface="Calibri" pitchFamily="34" charset="0"/>
                <a:ea typeface="+mn-ea"/>
                <a:cs typeface="+mn-cs"/>
              </a:rPr>
              <a:t> 1 – Discovery </a:t>
            </a:r>
            <a:r>
              <a:rPr lang="en-US" sz="2400" dirty="0" smtClean="0">
                <a:latin typeface="Calibri" pitchFamily="34" charset="0"/>
                <a:cs typeface="+mn-cs"/>
              </a:rPr>
              <a:t>- </a:t>
            </a:r>
            <a:r>
              <a:rPr kumimoji="0" lang="en-US" sz="2400" b="0" i="0" u="none" strike="noStrike" kern="1200" cap="none" spc="0" normalizeH="0" noProof="0" dirty="0" smtClean="0">
                <a:ln>
                  <a:noFill/>
                </a:ln>
                <a:effectLst/>
                <a:uLnTx/>
                <a:uFillTx/>
                <a:latin typeface="Calibri" pitchFamily="34" charset="0"/>
                <a:ea typeface="+mn-ea"/>
                <a:cs typeface="+mn-cs"/>
              </a:rPr>
              <a:t>have the problem framed</a:t>
            </a:r>
          </a:p>
          <a:p>
            <a:pPr marL="688975" lvl="1" indent="-231775">
              <a:spcBef>
                <a:spcPct val="20000"/>
              </a:spcBef>
              <a:buClr>
                <a:srgbClr val="92D050"/>
              </a:buClr>
              <a:buSzPct val="120000"/>
              <a:buFont typeface="Arial" pitchFamily="34" charset="0"/>
              <a:buChar char="•"/>
            </a:pPr>
            <a:r>
              <a:rPr lang="en-US" sz="2400" dirty="0" smtClean="0">
                <a:latin typeface="Calibri" pitchFamily="34" charset="0"/>
                <a:cs typeface="+mn-cs"/>
              </a:rPr>
              <a:t>Phase 2 – Data Preparation - have the data prepared</a:t>
            </a:r>
          </a:p>
          <a:p>
            <a:pPr marL="231775" marR="0" lvl="0" indent="-231775" algn="l" defTabSz="914400" rtl="0" eaLnBrk="1" fontAlgn="base" latinLnBrk="0" hangingPunct="1">
              <a:lnSpc>
                <a:spcPct val="100000"/>
              </a:lnSpc>
              <a:spcBef>
                <a:spcPct val="20000"/>
              </a:spcBef>
              <a:spcAft>
                <a:spcPct val="0"/>
              </a:spcAft>
              <a:buClr>
                <a:srgbClr val="92D050"/>
              </a:buClr>
              <a:buSzPct val="120000"/>
              <a:buFont typeface="Arial" pitchFamily="34" charset="0"/>
              <a:buChar char="•"/>
              <a:tabLst/>
              <a:defRPr/>
            </a:pPr>
            <a:r>
              <a:rPr lang="en-US" sz="2400" dirty="0" smtClean="0">
                <a:latin typeface="Calibri" pitchFamily="34" charset="0"/>
                <a:cs typeface="+mn-cs"/>
              </a:rPr>
              <a:t>Now you need to plan the model and determine the method to be used.</a:t>
            </a:r>
          </a:p>
          <a:p>
            <a:pPr marL="231775" marR="0" lvl="0" indent="-231775" algn="l" defTabSz="914400" rtl="0" eaLnBrk="1" fontAlgn="base" latinLnBrk="0" hangingPunct="1">
              <a:lnSpc>
                <a:spcPct val="100000"/>
              </a:lnSpc>
              <a:spcBef>
                <a:spcPct val="20000"/>
              </a:spcBef>
              <a:spcAft>
                <a:spcPct val="0"/>
              </a:spcAft>
              <a:buClr>
                <a:srgbClr val="92D050"/>
              </a:buClr>
              <a:buSzPct val="120000"/>
              <a:buFont typeface="Arial" pitchFamily="34" charset="0"/>
              <a:buChar char="•"/>
              <a:tabLst/>
              <a:defRPr/>
            </a:pPr>
            <a:endParaRPr kumimoji="0" lang="en-US" sz="2200" b="0" i="0" u="none" strike="noStrike" kern="1200" cap="none" spc="0" normalizeH="0" noProof="0" dirty="0" smtClean="0">
              <a:ln>
                <a:noFill/>
              </a:ln>
              <a:solidFill>
                <a:schemeClr val="bg2">
                  <a:lumMod val="75000"/>
                </a:schemeClr>
              </a:solidFill>
              <a:effectLst/>
              <a:uLnTx/>
              <a:uFillTx/>
              <a:latin typeface="Calibri" pitchFamily="34" charset="0"/>
              <a:ea typeface="+mn-ea"/>
              <a:cs typeface="+mn-cs"/>
            </a:endParaRPr>
          </a:p>
          <a:p>
            <a:pPr marL="231775" marR="0" lvl="0" indent="-231775" algn="l" defTabSz="914400" rtl="0" eaLnBrk="1" fontAlgn="base" latinLnBrk="0" hangingPunct="1">
              <a:lnSpc>
                <a:spcPct val="100000"/>
              </a:lnSpc>
              <a:spcBef>
                <a:spcPct val="20000"/>
              </a:spcBef>
              <a:spcAft>
                <a:spcPct val="0"/>
              </a:spcAft>
              <a:buClr>
                <a:srgbClr val="92D050"/>
              </a:buClr>
              <a:buSzPct val="120000"/>
              <a:buFont typeface="Arial" charset="0"/>
              <a:buNone/>
              <a:tabLst/>
              <a:defRPr/>
            </a:pPr>
            <a:endParaRPr kumimoji="0" lang="en-US" sz="2400" b="0" i="0" u="none" strike="noStrike" kern="1200" cap="none" spc="0" normalizeH="0" baseline="0" noProof="0" dirty="0" smtClean="0">
              <a:ln>
                <a:noFill/>
              </a:ln>
              <a:solidFill>
                <a:schemeClr val="bg2">
                  <a:lumMod val="75000"/>
                </a:schemeClr>
              </a:solidFill>
              <a:effectLst/>
              <a:uLnTx/>
              <a:uFillTx/>
              <a:latin typeface="Calibri" pitchFamily="34" charset="0"/>
              <a:ea typeface="+mn-ea"/>
              <a:cs typeface="+mn-cs"/>
            </a:endParaRPr>
          </a:p>
          <a:p>
            <a:pPr marL="231775" marR="0" lvl="0" indent="-231775" algn="l" defTabSz="914400" rtl="0" eaLnBrk="1" fontAlgn="base" latinLnBrk="0" hangingPunct="1">
              <a:lnSpc>
                <a:spcPct val="100000"/>
              </a:lnSpc>
              <a:spcBef>
                <a:spcPct val="20000"/>
              </a:spcBef>
              <a:spcAft>
                <a:spcPct val="0"/>
              </a:spcAft>
              <a:buClr>
                <a:srgbClr val="92D050"/>
              </a:buClr>
              <a:buSzPct val="120000"/>
              <a:buFont typeface="Arial" charset="0"/>
              <a:buNone/>
              <a:tabLst/>
              <a:defRPr/>
            </a:pPr>
            <a:endParaRPr lang="en-US" sz="2400" dirty="0" smtClean="0">
              <a:solidFill>
                <a:schemeClr val="bg2">
                  <a:lumMod val="75000"/>
                </a:schemeClr>
              </a:solidFill>
              <a:latin typeface="Calibri" pitchFamily="34" charset="0"/>
              <a:cs typeface="+mn-cs"/>
            </a:endParaRPr>
          </a:p>
          <a:p>
            <a:pPr marL="231775" marR="0" lvl="0" indent="-231775" algn="l" defTabSz="914400" rtl="0" eaLnBrk="1" fontAlgn="base" latinLnBrk="0" hangingPunct="1">
              <a:lnSpc>
                <a:spcPct val="100000"/>
              </a:lnSpc>
              <a:spcBef>
                <a:spcPct val="20000"/>
              </a:spcBef>
              <a:spcAft>
                <a:spcPct val="0"/>
              </a:spcAft>
              <a:buClr>
                <a:srgbClr val="92D050"/>
              </a:buClr>
              <a:buSzPct val="120000"/>
              <a:buFont typeface="Arial" charset="0"/>
              <a:buNone/>
              <a:tabLst/>
              <a:defRPr/>
            </a:pPr>
            <a:endParaRPr kumimoji="0" lang="en-US" sz="2400" b="0" i="0" u="none" strike="noStrike" kern="1200" cap="none" spc="0" normalizeH="0" baseline="0" noProof="0" dirty="0" smtClean="0">
              <a:ln>
                <a:noFill/>
              </a:ln>
              <a:solidFill>
                <a:schemeClr val="bg2">
                  <a:lumMod val="75000"/>
                </a:schemeClr>
              </a:solidFill>
              <a:effectLst/>
              <a:uLnTx/>
              <a:uFillTx/>
              <a:latin typeface="Calibri" pitchFamily="34" charset="0"/>
              <a:ea typeface="+mn-ea"/>
              <a:cs typeface="+mn-cs"/>
            </a:endParaRPr>
          </a:p>
        </p:txBody>
      </p:sp>
      <p:sp>
        <p:nvSpPr>
          <p:cNvPr id="29" name="Slide Number Placeholder 28"/>
          <p:cNvSpPr>
            <a:spLocks noGrp="1"/>
          </p:cNvSpPr>
          <p:nvPr>
            <p:ph type="sldNum" sz="quarter" idx="14"/>
          </p:nvPr>
        </p:nvSpPr>
        <p:spPr/>
        <p:txBody>
          <a:bodyPr/>
          <a:lstStyle/>
          <a:p>
            <a:pPr>
              <a:defRPr/>
            </a:pPr>
            <a:fld id="{895683FA-D0FB-447D-82E1-0D3AF418E355}" type="slidenum">
              <a:rPr lang="en-US" smtClean="0"/>
              <a:pPr>
                <a:defRPr/>
              </a:pPr>
              <a:t>4</a:t>
            </a:fld>
            <a:endParaRPr lang="en-US" dirty="0"/>
          </a:p>
        </p:txBody>
      </p:sp>
      <p:sp>
        <p:nvSpPr>
          <p:cNvPr id="30" name="Footer Placeholder 29"/>
          <p:cNvSpPr>
            <a:spLocks noGrp="1"/>
          </p:cNvSpPr>
          <p:nvPr>
            <p:ph type="ftr" sz="quarter" idx="13"/>
          </p:nvPr>
        </p:nvSpPr>
        <p:spPr/>
        <p:txBody>
          <a:bodyPr/>
          <a:lstStyle/>
          <a:p>
            <a:pPr>
              <a:defRPr/>
            </a:pPr>
            <a:r>
              <a:rPr lang="en-US" dirty="0" smtClean="0"/>
              <a:t>Module 4: Analytics Theory/Methods</a:t>
            </a:r>
            <a:endParaRPr lang="en-US" dirty="0"/>
          </a:p>
        </p:txBody>
      </p:sp>
    </p:spTree>
    <p:extLst>
      <p:ext uri="{BB962C8B-B14F-4D97-AF65-F5344CB8AC3E}">
        <p14:creationId xmlns:p14="http://schemas.microsoft.com/office/powerpoint/2010/main" val="24624450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304800" y="152400"/>
            <a:ext cx="8458200" cy="762000"/>
          </a:xfrm>
        </p:spPr>
        <p:txBody>
          <a:bodyPr/>
          <a:lstStyle/>
          <a:p>
            <a:r>
              <a:rPr lang="en-US" dirty="0" smtClean="0">
                <a:solidFill>
                  <a:schemeClr val="accent1"/>
                </a:solidFill>
              </a:rPr>
              <a:t>Lab Exercise 5 -  Association Rules</a:t>
            </a:r>
          </a:p>
        </p:txBody>
      </p:sp>
      <p:sp>
        <p:nvSpPr>
          <p:cNvPr id="17" name="Rectangle 16"/>
          <p:cNvSpPr/>
          <p:nvPr/>
        </p:nvSpPr>
        <p:spPr>
          <a:xfrm>
            <a:off x="2438400" y="914400"/>
            <a:ext cx="6705600" cy="369332"/>
          </a:xfrm>
          <a:prstGeom prst="rect">
            <a:avLst/>
          </a:prstGeom>
        </p:spPr>
        <p:txBody>
          <a:bodyPr wrap="square">
            <a:spAutoFit/>
          </a:bodyPr>
          <a:lstStyle/>
          <a:p>
            <a:pPr>
              <a:buClr>
                <a:srgbClr val="92D050"/>
              </a:buClr>
              <a:buFont typeface="Arial" pitchFamily="34" charset="0"/>
              <a:buChar char="•"/>
            </a:pPr>
            <a:r>
              <a:rPr lang="en-US" dirty="0" smtClean="0">
                <a:latin typeface="Calibri" pitchFamily="34" charset="0"/>
              </a:rPr>
              <a:t> </a:t>
            </a:r>
            <a:endParaRPr lang="en-US" dirty="0" smtClean="0">
              <a:solidFill>
                <a:schemeClr val="tx1">
                  <a:lumMod val="85000"/>
                  <a:lumOff val="15000"/>
                </a:schemeClr>
              </a:solidFill>
              <a:latin typeface="Calibri" pitchFamily="34" charset="0"/>
            </a:endParaRPr>
          </a:p>
        </p:txBody>
      </p:sp>
      <p:pic>
        <p:nvPicPr>
          <p:cNvPr id="15" name="Picture 14" descr="recordedLab.png"/>
          <p:cNvPicPr>
            <a:picLocks noChangeAspect="1"/>
          </p:cNvPicPr>
          <p:nvPr/>
        </p:nvPicPr>
        <p:blipFill>
          <a:blip r:embed="rId3" cstate="print"/>
          <a:stretch>
            <a:fillRect/>
          </a:stretch>
        </p:blipFill>
        <p:spPr>
          <a:xfrm>
            <a:off x="0" y="838200"/>
            <a:ext cx="2361905" cy="2184127"/>
          </a:xfrm>
          <a:prstGeom prst="rect">
            <a:avLst/>
          </a:prstGeom>
        </p:spPr>
      </p:pic>
      <p:sp>
        <p:nvSpPr>
          <p:cNvPr id="9" name="Slide Number Placeholder 8"/>
          <p:cNvSpPr>
            <a:spLocks noGrp="1"/>
          </p:cNvSpPr>
          <p:nvPr>
            <p:ph type="sldNum" sz="quarter" idx="15"/>
          </p:nvPr>
        </p:nvSpPr>
        <p:spPr/>
        <p:txBody>
          <a:bodyPr/>
          <a:lstStyle/>
          <a:p>
            <a:pPr>
              <a:defRPr/>
            </a:pPr>
            <a:fld id="{D5E37188-7CEB-4CA8-A656-F21412B4458C}" type="slidenum">
              <a:rPr lang="en-US" smtClean="0"/>
              <a:pPr>
                <a:defRPr/>
              </a:pPr>
              <a:t>40</a:t>
            </a:fld>
            <a:endParaRPr lang="en-US" dirty="0"/>
          </a:p>
        </p:txBody>
      </p:sp>
      <p:sp>
        <p:nvSpPr>
          <p:cNvPr id="10" name="Footer Placeholder 9"/>
          <p:cNvSpPr>
            <a:spLocks noGrp="1"/>
          </p:cNvSpPr>
          <p:nvPr>
            <p:ph type="ftr" sz="quarter" idx="14"/>
          </p:nvPr>
        </p:nvSpPr>
        <p:spPr/>
        <p:txBody>
          <a:bodyPr/>
          <a:lstStyle/>
          <a:p>
            <a:pPr>
              <a:defRPr/>
            </a:pPr>
            <a:r>
              <a:rPr lang="en-US" dirty="0" smtClean="0"/>
              <a:t>Module 4: Analytics Theory/Methods</a:t>
            </a:r>
            <a:endParaRPr lang="en-US" dirty="0"/>
          </a:p>
        </p:txBody>
      </p:sp>
      <p:sp>
        <p:nvSpPr>
          <p:cNvPr id="11" name="Rectangle 10"/>
          <p:cNvSpPr/>
          <p:nvPr/>
        </p:nvSpPr>
        <p:spPr>
          <a:xfrm>
            <a:off x="2895600" y="968276"/>
            <a:ext cx="6019800" cy="2308324"/>
          </a:xfrm>
          <a:prstGeom prst="rect">
            <a:avLst/>
          </a:prstGeom>
        </p:spPr>
        <p:txBody>
          <a:bodyPr wrap="square">
            <a:spAutoFit/>
          </a:bodyPr>
          <a:lstStyle/>
          <a:p>
            <a:pPr>
              <a:defRPr/>
            </a:pPr>
            <a:r>
              <a:rPr lang="en-US" sz="2000" dirty="0" smtClean="0">
                <a:solidFill>
                  <a:schemeClr val="tx1">
                    <a:lumMod val="85000"/>
                    <a:lumOff val="15000"/>
                  </a:schemeClr>
                </a:solidFill>
                <a:latin typeface="Calibri" pitchFamily="34" charset="0"/>
              </a:rPr>
              <a:t>This  Lab is designed to investigate and practice Association Rules.</a:t>
            </a:r>
          </a:p>
          <a:p>
            <a:pPr>
              <a:defRPr/>
            </a:pPr>
            <a:endParaRPr lang="en-US" sz="2000" dirty="0" smtClean="0">
              <a:solidFill>
                <a:schemeClr val="tx1">
                  <a:lumMod val="85000"/>
                  <a:lumOff val="15000"/>
                </a:schemeClr>
              </a:solidFill>
              <a:latin typeface="Calibri" pitchFamily="34" charset="0"/>
            </a:endParaRPr>
          </a:p>
          <a:p>
            <a:pPr>
              <a:defRPr/>
            </a:pPr>
            <a:r>
              <a:rPr lang="en-US" sz="2000" dirty="0" smtClean="0">
                <a:solidFill>
                  <a:schemeClr val="tx1">
                    <a:lumMod val="85000"/>
                    <a:lumOff val="15000"/>
                  </a:schemeClr>
                </a:solidFill>
                <a:latin typeface="Calibri" pitchFamily="34" charset="0"/>
              </a:rPr>
              <a:t>After completing the tasks in this lab you should be able to:</a:t>
            </a:r>
          </a:p>
          <a:p>
            <a:pPr lvl="1">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 Use R functions for Association Rule based models</a:t>
            </a:r>
            <a:endParaRPr lang="en-US" sz="2000" dirty="0" smtClean="0">
              <a:latin typeface="Calibri" pitchFamily="34" charset="0"/>
            </a:endParaRPr>
          </a:p>
          <a:p>
            <a:pPr>
              <a:defRPr/>
            </a:pPr>
            <a:r>
              <a:rPr lang="en-US" sz="2000" dirty="0" smtClean="0">
                <a:latin typeface="Calibri" pitchFamily="34" charset="0"/>
              </a:rPr>
              <a:t>  </a:t>
            </a:r>
            <a:endParaRPr lang="en-US" sz="2000" dirty="0">
              <a:solidFill>
                <a:schemeClr val="tx1">
                  <a:lumMod val="75000"/>
                  <a:lumOff val="25000"/>
                </a:schemeClr>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Lab Exercise 5 -  Association Rules - Workflow</a:t>
            </a:r>
            <a:endParaRPr lang="en-US" dirty="0"/>
          </a:p>
        </p:txBody>
      </p:sp>
      <p:sp>
        <p:nvSpPr>
          <p:cNvPr id="3" name="Footer Placeholder 2"/>
          <p:cNvSpPr>
            <a:spLocks noGrp="1"/>
          </p:cNvSpPr>
          <p:nvPr>
            <p:ph type="ftr" sz="quarter" idx="10"/>
          </p:nvPr>
        </p:nvSpPr>
        <p:spPr/>
        <p:txBody>
          <a:bodyPr/>
          <a:lstStyle/>
          <a:p>
            <a:pPr>
              <a:defRPr/>
            </a:pPr>
            <a:r>
              <a:rPr lang="en-US" smtClean="0"/>
              <a:t>Module 4: Analytics Theory/Methods</a:t>
            </a:r>
            <a:endParaRPr lang="en-US" dirty="0"/>
          </a:p>
        </p:txBody>
      </p:sp>
      <p:sp>
        <p:nvSpPr>
          <p:cNvPr id="4" name="Slide Number Placeholder 3"/>
          <p:cNvSpPr>
            <a:spLocks noGrp="1"/>
          </p:cNvSpPr>
          <p:nvPr>
            <p:ph type="sldNum" sz="quarter" idx="11"/>
          </p:nvPr>
        </p:nvSpPr>
        <p:spPr/>
        <p:txBody>
          <a:bodyPr/>
          <a:lstStyle/>
          <a:p>
            <a:pPr>
              <a:defRPr/>
            </a:pPr>
            <a:fld id="{6ADD0FD0-5DC7-4614-9D2E-5687F653AACB}" type="slidenum">
              <a:rPr lang="en-US" smtClean="0"/>
              <a:pPr>
                <a:defRPr/>
              </a:pPr>
              <a:t>41</a:t>
            </a:fld>
            <a:endParaRPr lang="en-US" dirty="0"/>
          </a:p>
        </p:txBody>
      </p:sp>
      <p:graphicFrame>
        <p:nvGraphicFramePr>
          <p:cNvPr id="5" name="Diagram 4"/>
          <p:cNvGraphicFramePr/>
          <p:nvPr/>
        </p:nvGraphicFramePr>
        <p:xfrm>
          <a:off x="1295400" y="1066800"/>
          <a:ext cx="6629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772400" cy="1219200"/>
          </a:xfrm>
        </p:spPr>
        <p:txBody>
          <a:bodyPr/>
          <a:lstStyle/>
          <a:p>
            <a:r>
              <a:rPr lang="en-US" dirty="0" smtClean="0"/>
              <a:t>Module 4: Advanced Analytics – Theory and Methods</a:t>
            </a:r>
            <a:endParaRPr lang="en-US" dirty="0"/>
          </a:p>
        </p:txBody>
      </p:sp>
      <p:sp>
        <p:nvSpPr>
          <p:cNvPr id="3" name="Subtitle 2"/>
          <p:cNvSpPr>
            <a:spLocks noGrp="1"/>
          </p:cNvSpPr>
          <p:nvPr>
            <p:ph type="subTitle" idx="1"/>
          </p:nvPr>
        </p:nvSpPr>
        <p:spPr>
          <a:xfrm>
            <a:off x="1371600" y="3048000"/>
            <a:ext cx="7086600" cy="2667000"/>
          </a:xfrm>
        </p:spPr>
        <p:txBody>
          <a:bodyPr/>
          <a:lstStyle/>
          <a:p>
            <a:pPr>
              <a:defRPr/>
            </a:pPr>
            <a:r>
              <a:rPr lang="en-US" dirty="0" smtClean="0"/>
              <a:t>During this lesson the following topics are covered:</a:t>
            </a:r>
          </a:p>
          <a:p>
            <a:pPr marL="282575" lvl="1" indent="-163513" algn="l">
              <a:buFont typeface="Arial" pitchFamily="34" charset="0"/>
              <a:buChar char="•"/>
            </a:pPr>
            <a:r>
              <a:rPr lang="en-US" sz="2000" dirty="0" smtClean="0"/>
              <a:t> </a:t>
            </a:r>
            <a:r>
              <a:rPr lang="en-US" sz="2000" dirty="0" smtClean="0">
                <a:solidFill>
                  <a:schemeClr val="tx1"/>
                </a:solidFill>
              </a:rPr>
              <a:t>General description of regression models</a:t>
            </a:r>
          </a:p>
          <a:p>
            <a:pPr marL="282575" lvl="1" indent="-163513" algn="l">
              <a:buFont typeface="Arial" pitchFamily="34" charset="0"/>
              <a:buChar char="•"/>
            </a:pPr>
            <a:r>
              <a:rPr lang="en-US" sz="2000" dirty="0" smtClean="0">
                <a:solidFill>
                  <a:schemeClr val="tx1"/>
                </a:solidFill>
              </a:rPr>
              <a:t> Technical description of a linear regression model</a:t>
            </a:r>
          </a:p>
          <a:p>
            <a:pPr marL="282575" lvl="1" indent="-163513" algn="l">
              <a:buFont typeface="Arial" pitchFamily="34" charset="0"/>
              <a:buChar char="•"/>
            </a:pPr>
            <a:r>
              <a:rPr lang="en-US" sz="2000" dirty="0" smtClean="0">
                <a:solidFill>
                  <a:schemeClr val="tx1"/>
                </a:solidFill>
              </a:rPr>
              <a:t> Common use cases for the linear regression model</a:t>
            </a:r>
          </a:p>
          <a:p>
            <a:pPr marL="282575" lvl="1" indent="-163513" algn="l">
              <a:buFont typeface="Arial" pitchFamily="34" charset="0"/>
              <a:buChar char="•"/>
            </a:pPr>
            <a:r>
              <a:rPr lang="en-US" sz="2000" dirty="0" smtClean="0">
                <a:solidFill>
                  <a:schemeClr val="tx1"/>
                </a:solidFill>
              </a:rPr>
              <a:t> Interpretation and scoring with the linear regression  model</a:t>
            </a:r>
          </a:p>
          <a:p>
            <a:pPr marL="282575" lvl="1" indent="-163513" algn="l">
              <a:buFont typeface="Arial" pitchFamily="34" charset="0"/>
              <a:buChar char="•"/>
            </a:pPr>
            <a:r>
              <a:rPr lang="en-US" sz="2000" dirty="0" smtClean="0">
                <a:solidFill>
                  <a:schemeClr val="tx1"/>
                </a:solidFill>
              </a:rPr>
              <a:t> Diagnostics for validating the linear regression model</a:t>
            </a:r>
          </a:p>
          <a:p>
            <a:pPr marL="282575" lvl="1" indent="-163513" algn="l">
              <a:buFont typeface="Arial" pitchFamily="34" charset="0"/>
              <a:buChar char="•"/>
            </a:pPr>
            <a:r>
              <a:rPr lang="en-US" sz="2000" dirty="0" smtClean="0">
                <a:solidFill>
                  <a:schemeClr val="tx1"/>
                </a:solidFill>
              </a:rPr>
              <a:t> The Reasons to Choose (+) and Cautions (-) of the linear  regression model</a:t>
            </a:r>
          </a:p>
          <a:p>
            <a:endParaRPr lang="en-US" dirty="0"/>
          </a:p>
        </p:txBody>
      </p:sp>
      <p:sp>
        <p:nvSpPr>
          <p:cNvPr id="4" name="Content Placeholder 3"/>
          <p:cNvSpPr>
            <a:spLocks noGrp="1"/>
          </p:cNvSpPr>
          <p:nvPr>
            <p:ph sz="quarter" idx="13"/>
          </p:nvPr>
        </p:nvSpPr>
        <p:spPr/>
        <p:txBody>
          <a:bodyPr/>
          <a:lstStyle/>
          <a:p>
            <a:r>
              <a:rPr lang="en-US" dirty="0" smtClean="0"/>
              <a:t>Lesson 3: Linear Regression</a:t>
            </a:r>
          </a:p>
          <a:p>
            <a:endParaRPr lang="en-US" dirty="0"/>
          </a:p>
        </p:txBody>
      </p:sp>
      <p:sp>
        <p:nvSpPr>
          <p:cNvPr id="5" name="Footer Placeholder 4"/>
          <p:cNvSpPr>
            <a:spLocks noGrp="1"/>
          </p:cNvSpPr>
          <p:nvPr>
            <p:ph type="ftr" sz="quarter" idx="14"/>
          </p:nvPr>
        </p:nvSpPr>
        <p:spPr/>
        <p:txBody>
          <a:bodyPr/>
          <a:lstStyle/>
          <a:p>
            <a:pPr>
              <a:defRPr/>
            </a:pPr>
            <a:r>
              <a:rPr lang="en-US" dirty="0" smtClean="0"/>
              <a:t>Module 4: Analytics Theory/Methods</a:t>
            </a:r>
            <a:endParaRPr lang="en-US" dirty="0"/>
          </a:p>
        </p:txBody>
      </p:sp>
      <p:sp>
        <p:nvSpPr>
          <p:cNvPr id="6" name="Slide Number Placeholder 5"/>
          <p:cNvSpPr>
            <a:spLocks noGrp="1"/>
          </p:cNvSpPr>
          <p:nvPr>
            <p:ph type="sldNum" sz="quarter" idx="15"/>
          </p:nvPr>
        </p:nvSpPr>
        <p:spPr/>
        <p:txBody>
          <a:bodyPr/>
          <a:lstStyle/>
          <a:p>
            <a:pPr>
              <a:defRPr/>
            </a:pPr>
            <a:fld id="{E9C12BD9-86B3-4048-86CE-AC10D4E84307}" type="slidenum">
              <a:rPr lang="en-US" smtClean="0"/>
              <a:pPr>
                <a:defRPr/>
              </a:pPr>
              <a:t>42</a:t>
            </a:fld>
            <a:endParaRPr lang="en-US" dirty="0"/>
          </a:p>
        </p:txBody>
      </p:sp>
      <p:grpSp>
        <p:nvGrpSpPr>
          <p:cNvPr id="7" name="Group 6"/>
          <p:cNvGrpSpPr/>
          <p:nvPr/>
        </p:nvGrpSpPr>
        <p:grpSpPr>
          <a:xfrm>
            <a:off x="533400" y="76200"/>
            <a:ext cx="4757975" cy="914400"/>
            <a:chOff x="533400" y="76200"/>
            <a:chExt cx="4757975" cy="914400"/>
          </a:xfrm>
        </p:grpSpPr>
        <p:pic>
          <p:nvPicPr>
            <p:cNvPr id="8"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9"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0"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1"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2"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3"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Regression</a:t>
            </a:r>
          </a:p>
        </p:txBody>
      </p:sp>
      <p:sp>
        <p:nvSpPr>
          <p:cNvPr id="11" name="Content Placeholder 10"/>
          <p:cNvSpPr>
            <a:spLocks noGrp="1"/>
          </p:cNvSpPr>
          <p:nvPr>
            <p:ph idx="1"/>
          </p:nvPr>
        </p:nvSpPr>
        <p:spPr/>
        <p:txBody>
          <a:bodyPr>
            <a:normAutofit/>
          </a:bodyPr>
          <a:lstStyle/>
          <a:p>
            <a:r>
              <a:rPr lang="en-US" dirty="0" smtClean="0"/>
              <a:t>Regression focuses on the relationship between an outcome and its input variables.</a:t>
            </a:r>
          </a:p>
          <a:p>
            <a:pPr lvl="1"/>
            <a:r>
              <a:rPr lang="en-US" dirty="0" smtClean="0"/>
              <a:t>In other words, we don't just predict the outcome, we also have a sense of how changes in individual drivers affect the outcome.</a:t>
            </a:r>
          </a:p>
          <a:p>
            <a:r>
              <a:rPr lang="en-US" dirty="0" smtClean="0"/>
              <a:t>The outcome can be continuous or discrete.</a:t>
            </a:r>
          </a:p>
          <a:p>
            <a:pPr lvl="1"/>
            <a:r>
              <a:rPr lang="en-US" dirty="0" smtClean="0"/>
              <a:t>When it's discrete, we are predicting the probability that the outcome will occur.</a:t>
            </a:r>
          </a:p>
          <a:p>
            <a:pPr>
              <a:buNone/>
            </a:pPr>
            <a:r>
              <a:rPr lang="en-US" dirty="0" smtClean="0"/>
              <a:t>Example Questions:</a:t>
            </a:r>
          </a:p>
          <a:p>
            <a:pPr lvl="1"/>
            <a:r>
              <a:rPr lang="en-US" dirty="0" smtClean="0"/>
              <a:t>I </a:t>
            </a:r>
            <a:r>
              <a:rPr lang="en-US" dirty="0"/>
              <a:t>want to predict the </a:t>
            </a:r>
            <a:r>
              <a:rPr lang="en-US" dirty="0" smtClean="0"/>
              <a:t>life time </a:t>
            </a:r>
            <a:r>
              <a:rPr lang="en-US" dirty="0"/>
              <a:t>value </a:t>
            </a:r>
            <a:r>
              <a:rPr lang="en-US" dirty="0" smtClean="0"/>
              <a:t>(LTV) of </a:t>
            </a:r>
            <a:r>
              <a:rPr lang="en-US" dirty="0"/>
              <a:t>this customer (and understand what drives </a:t>
            </a:r>
            <a:r>
              <a:rPr lang="en-US" dirty="0" smtClean="0"/>
              <a:t>LTV).</a:t>
            </a:r>
            <a:endParaRPr lang="en-US" dirty="0"/>
          </a:p>
          <a:p>
            <a:pPr lvl="1"/>
            <a:r>
              <a:rPr lang="en-US" dirty="0"/>
              <a:t>I want to predict the probability that this loan will default (and understand what drives default).</a:t>
            </a:r>
          </a:p>
          <a:p>
            <a:r>
              <a:rPr lang="en-US" b="1" dirty="0" smtClean="0">
                <a:solidFill>
                  <a:srgbClr val="007DC3"/>
                </a:solidFill>
              </a:rPr>
              <a:t>Our </a:t>
            </a:r>
            <a:r>
              <a:rPr lang="en-US" b="1" dirty="0">
                <a:solidFill>
                  <a:srgbClr val="007DC3"/>
                </a:solidFill>
              </a:rPr>
              <a:t>examples: Linear Regression, Logistic Regression</a:t>
            </a:r>
          </a:p>
        </p:txBody>
      </p:sp>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43</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Linear </a:t>
            </a:r>
            <a:r>
              <a:rPr lang="en-US" dirty="0" smtClean="0"/>
              <a:t>Regression  -What </a:t>
            </a:r>
            <a:r>
              <a:rPr lang="en-US" dirty="0"/>
              <a:t>is it?</a:t>
            </a:r>
          </a:p>
        </p:txBody>
      </p:sp>
      <p:sp>
        <p:nvSpPr>
          <p:cNvPr id="6" name="Content Placeholder 5"/>
          <p:cNvSpPr>
            <a:spLocks noGrp="1"/>
          </p:cNvSpPr>
          <p:nvPr>
            <p:ph idx="1"/>
          </p:nvPr>
        </p:nvSpPr>
        <p:spPr/>
        <p:txBody>
          <a:bodyPr>
            <a:normAutofit/>
          </a:bodyPr>
          <a:lstStyle/>
          <a:p>
            <a:r>
              <a:rPr lang="en-US" dirty="0"/>
              <a:t>Used to estimate a continuous value as a linear (additive) function of other </a:t>
            </a:r>
            <a:r>
              <a:rPr lang="en-US" dirty="0" smtClean="0"/>
              <a:t>variables</a:t>
            </a:r>
            <a:endParaRPr lang="en-US" dirty="0"/>
          </a:p>
          <a:p>
            <a:pPr lvl="1"/>
            <a:r>
              <a:rPr lang="en-US" dirty="0"/>
              <a:t>I</a:t>
            </a:r>
            <a:r>
              <a:rPr lang="en-US" dirty="0" smtClean="0"/>
              <a:t>ncome </a:t>
            </a:r>
            <a:r>
              <a:rPr lang="en-US" dirty="0"/>
              <a:t>as a function of years of education, age, </a:t>
            </a:r>
            <a:r>
              <a:rPr lang="en-US" dirty="0" smtClean="0"/>
              <a:t>gender</a:t>
            </a:r>
            <a:endParaRPr lang="en-US" dirty="0"/>
          </a:p>
          <a:p>
            <a:pPr lvl="1"/>
            <a:r>
              <a:rPr lang="en-US" dirty="0"/>
              <a:t>H</a:t>
            </a:r>
            <a:r>
              <a:rPr lang="en-US" dirty="0" smtClean="0"/>
              <a:t>ouse </a:t>
            </a:r>
            <a:r>
              <a:rPr lang="en-US" dirty="0"/>
              <a:t>price as function of median home price in neighborhood, square footage, number of </a:t>
            </a:r>
            <a:r>
              <a:rPr lang="en-US" dirty="0" smtClean="0"/>
              <a:t>bedrooms/bathrooms</a:t>
            </a:r>
          </a:p>
          <a:p>
            <a:pPr lvl="1"/>
            <a:r>
              <a:rPr lang="en-US" dirty="0" smtClean="0"/>
              <a:t>Neighborhood </a:t>
            </a:r>
            <a:r>
              <a:rPr lang="en-US" dirty="0"/>
              <a:t>house sales in the past year </a:t>
            </a:r>
            <a:r>
              <a:rPr lang="en-US" dirty="0" smtClean="0"/>
              <a:t>based on unemployment, stock price etc.</a:t>
            </a:r>
            <a:endParaRPr lang="en-US" dirty="0"/>
          </a:p>
          <a:p>
            <a:pPr lvl="1">
              <a:buNone/>
            </a:pPr>
            <a:endParaRPr lang="en-US" dirty="0"/>
          </a:p>
          <a:p>
            <a:r>
              <a:rPr lang="en-US" dirty="0">
                <a:solidFill>
                  <a:srgbClr val="007DC3"/>
                </a:solidFill>
              </a:rPr>
              <a:t>Input</a:t>
            </a:r>
            <a:r>
              <a:rPr lang="en-US" dirty="0"/>
              <a:t> variables can be continuous or </a:t>
            </a:r>
            <a:r>
              <a:rPr lang="en-US" dirty="0" smtClean="0"/>
              <a:t>discrete.</a:t>
            </a:r>
            <a:endParaRPr lang="en-US" dirty="0"/>
          </a:p>
          <a:p>
            <a:r>
              <a:rPr lang="en-US" dirty="0">
                <a:solidFill>
                  <a:srgbClr val="007DC3"/>
                </a:solidFill>
              </a:rPr>
              <a:t>Output</a:t>
            </a:r>
            <a:r>
              <a:rPr lang="en-US" dirty="0"/>
              <a:t>:</a:t>
            </a:r>
          </a:p>
          <a:p>
            <a:pPr lvl="1"/>
            <a:r>
              <a:rPr lang="en-US" dirty="0"/>
              <a:t> A set of coefficients that indicate the relative impact of each driver. </a:t>
            </a:r>
          </a:p>
          <a:p>
            <a:pPr lvl="1"/>
            <a:r>
              <a:rPr lang="en-US" dirty="0"/>
              <a:t>A linear expression for predicting outcome as a function of drivers.</a:t>
            </a:r>
          </a:p>
        </p:txBody>
      </p:sp>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44</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a:t>
            </a:r>
            <a:r>
              <a:rPr lang="en-US" dirty="0" smtClean="0"/>
              <a:t>Regression - Use </a:t>
            </a:r>
            <a:r>
              <a:rPr lang="en-US" dirty="0"/>
              <a:t>Cases</a:t>
            </a:r>
          </a:p>
        </p:txBody>
      </p:sp>
      <p:sp>
        <p:nvSpPr>
          <p:cNvPr id="3" name="Content Placeholder 2"/>
          <p:cNvSpPr>
            <a:spLocks noGrp="1"/>
          </p:cNvSpPr>
          <p:nvPr>
            <p:ph idx="1"/>
          </p:nvPr>
        </p:nvSpPr>
        <p:spPr/>
        <p:txBody>
          <a:bodyPr>
            <a:normAutofit/>
          </a:bodyPr>
          <a:lstStyle/>
          <a:p>
            <a:r>
              <a:rPr lang="en-US" dirty="0"/>
              <a:t>The </a:t>
            </a:r>
            <a:r>
              <a:rPr lang="en-US" dirty="0" smtClean="0"/>
              <a:t>preferred method </a:t>
            </a:r>
            <a:r>
              <a:rPr lang="en-US" dirty="0"/>
              <a:t>for almost any problem where we are predicting a continuous </a:t>
            </a:r>
            <a:r>
              <a:rPr lang="en-US" dirty="0" smtClean="0"/>
              <a:t>outcome</a:t>
            </a:r>
            <a:endParaRPr lang="en-US" dirty="0"/>
          </a:p>
          <a:p>
            <a:pPr lvl="1"/>
            <a:r>
              <a:rPr lang="en-US" dirty="0"/>
              <a:t>Try this first; if it fails, then try something more </a:t>
            </a:r>
            <a:r>
              <a:rPr lang="en-US" b="1" dirty="0" smtClean="0"/>
              <a:t>complicated</a:t>
            </a:r>
            <a:endParaRPr lang="en-US" b="1" dirty="0"/>
          </a:p>
          <a:p>
            <a:r>
              <a:rPr lang="en-US" dirty="0" smtClean="0"/>
              <a:t>Examples:</a:t>
            </a:r>
            <a:endParaRPr lang="en-US" dirty="0"/>
          </a:p>
          <a:p>
            <a:pPr lvl="1"/>
            <a:r>
              <a:rPr lang="en-US" dirty="0"/>
              <a:t>Customer </a:t>
            </a:r>
            <a:r>
              <a:rPr lang="en-US" dirty="0" smtClean="0"/>
              <a:t>lifetime </a:t>
            </a:r>
            <a:r>
              <a:rPr lang="en-US" dirty="0"/>
              <a:t>value</a:t>
            </a:r>
          </a:p>
          <a:p>
            <a:pPr lvl="1"/>
            <a:r>
              <a:rPr lang="en-US" dirty="0"/>
              <a:t>Home value</a:t>
            </a:r>
          </a:p>
          <a:p>
            <a:pPr lvl="1"/>
            <a:r>
              <a:rPr lang="en-US" dirty="0"/>
              <a:t>Loss given default on loan</a:t>
            </a:r>
          </a:p>
          <a:p>
            <a:pPr lvl="1"/>
            <a:r>
              <a:rPr lang="en-US" dirty="0"/>
              <a:t>Income as a function of demographics</a:t>
            </a:r>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45</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986645"/>
          </a:xfrm>
        </p:spPr>
        <p:txBody>
          <a:bodyPr>
            <a:noAutofit/>
          </a:bodyPr>
          <a:lstStyle/>
          <a:p>
            <a:r>
              <a:rPr lang="en-US" dirty="0"/>
              <a:t>Example: </a:t>
            </a:r>
            <a:r>
              <a:rPr lang="en-US" dirty="0" smtClean="0"/>
              <a:t> Predict Mortgage Foreclosure/Delinquency Rates</a:t>
            </a:r>
            <a:endParaRPr lang="en-US" dirty="0"/>
          </a:p>
        </p:txBody>
      </p:sp>
      <p:pic>
        <p:nvPicPr>
          <p:cNvPr id="6" name="Picture 5" descr="RplotHUD.png"/>
          <p:cNvPicPr>
            <a:picLocks noChangeAspect="1"/>
          </p:cNvPicPr>
          <p:nvPr/>
        </p:nvPicPr>
        <p:blipFill>
          <a:blip r:embed="rId3" cstate="print"/>
          <a:stretch>
            <a:fillRect/>
          </a:stretch>
        </p:blipFill>
        <p:spPr>
          <a:xfrm>
            <a:off x="1295400" y="1600200"/>
            <a:ext cx="4634618" cy="4436980"/>
          </a:xfrm>
          <a:prstGeom prst="rect">
            <a:avLst/>
          </a:prstGeom>
        </p:spPr>
      </p:pic>
      <p:sp>
        <p:nvSpPr>
          <p:cNvPr id="5" name="TextBox 4"/>
          <p:cNvSpPr txBox="1"/>
          <p:nvPr/>
        </p:nvSpPr>
        <p:spPr>
          <a:xfrm>
            <a:off x="228600" y="1219200"/>
            <a:ext cx="8915400" cy="369332"/>
          </a:xfrm>
          <a:prstGeom prst="rect">
            <a:avLst/>
          </a:prstGeom>
          <a:noFill/>
        </p:spPr>
        <p:txBody>
          <a:bodyPr wrap="square" rtlCol="0">
            <a:spAutoFit/>
          </a:bodyPr>
          <a:lstStyle/>
          <a:p>
            <a:r>
              <a:rPr lang="en-US" dirty="0"/>
              <a:t>fdq_rate = -0.9 + 0.66 CurrentUnemp + 1.06 </a:t>
            </a:r>
            <a:r>
              <a:rPr lang="en-US" dirty="0" smtClean="0"/>
              <a:t>ChgInUnem1yr  </a:t>
            </a:r>
            <a:r>
              <a:rPr lang="en-US" dirty="0"/>
              <a:t>+ 0.22 hicost_mort_rate</a:t>
            </a:r>
          </a:p>
        </p:txBody>
      </p:sp>
      <p:sp>
        <p:nvSpPr>
          <p:cNvPr id="9" name="Slide Number Placeholder 8"/>
          <p:cNvSpPr>
            <a:spLocks noGrp="1"/>
          </p:cNvSpPr>
          <p:nvPr>
            <p:ph type="sldNum" sz="quarter" idx="12"/>
          </p:nvPr>
        </p:nvSpPr>
        <p:spPr/>
        <p:txBody>
          <a:bodyPr/>
          <a:lstStyle/>
          <a:p>
            <a:fld id="{D4B8542B-8345-7E43-8179-52FE19CBD2AA}" type="slidenum">
              <a:rPr lang="en-US" smtClean="0">
                <a:solidFill>
                  <a:srgbClr val="000000">
                    <a:lumMod val="75000"/>
                    <a:lumOff val="25000"/>
                  </a:srgbClr>
                </a:solidFill>
              </a:rPr>
              <a:pPr/>
              <a:t>46</a:t>
            </a:fld>
            <a:endParaRPr lang="en-US" dirty="0">
              <a:solidFill>
                <a:srgbClr val="000000">
                  <a:lumMod val="75000"/>
                  <a:lumOff val="25000"/>
                </a:srgbClr>
              </a:solidFill>
            </a:endParaRPr>
          </a:p>
        </p:txBody>
      </p:sp>
      <p:sp>
        <p:nvSpPr>
          <p:cNvPr id="10" name="Footer Placeholder 9"/>
          <p:cNvSpPr>
            <a:spLocks noGrp="1"/>
          </p:cNvSpPr>
          <p:nvPr>
            <p:ph type="ftr" sz="quarter" idx="11"/>
          </p:nvPr>
        </p:nvSpPr>
        <p:spPr/>
        <p:txBody>
          <a:bodyPr/>
          <a:lstStyle/>
          <a:p>
            <a:r>
              <a:rPr lang="en-US" dirty="0" smtClean="0">
                <a:solidFill>
                  <a:srgbClr val="000000">
                    <a:lumMod val="75000"/>
                    <a:lumOff val="25000"/>
                  </a:srgbClr>
                </a:solidFill>
              </a:rPr>
              <a:t>Module 4: Analytics Theory/Methods</a:t>
            </a:r>
            <a:endParaRPr lang="en-US" dirty="0">
              <a:solidFill>
                <a:srgbClr val="000000">
                  <a:lumMod val="75000"/>
                  <a:lumOff val="25000"/>
                </a:srgb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Description</a:t>
            </a:r>
          </a:p>
        </p:txBody>
      </p:sp>
      <p:sp>
        <p:nvSpPr>
          <p:cNvPr id="3" name="Content Placeholder 2"/>
          <p:cNvSpPr>
            <a:spLocks noGrp="1"/>
          </p:cNvSpPr>
          <p:nvPr>
            <p:ph idx="1"/>
          </p:nvPr>
        </p:nvSpPr>
        <p:spPr>
          <a:xfrm>
            <a:off x="457200" y="2478456"/>
            <a:ext cx="8229600" cy="3647707"/>
          </a:xfrm>
        </p:spPr>
        <p:txBody>
          <a:bodyPr/>
          <a:lstStyle/>
          <a:p>
            <a:r>
              <a:rPr lang="en-US" dirty="0"/>
              <a:t>Solve for the </a:t>
            </a:r>
            <a:r>
              <a:rPr lang="en-US" i="1" dirty="0"/>
              <a:t>b</a:t>
            </a:r>
            <a:r>
              <a:rPr lang="en-US" i="1" baseline="-25000" dirty="0"/>
              <a:t>i</a:t>
            </a:r>
          </a:p>
          <a:p>
            <a:pPr lvl="1"/>
            <a:r>
              <a:rPr lang="en-US" dirty="0"/>
              <a:t>Ordinary Least Squares</a:t>
            </a:r>
          </a:p>
          <a:p>
            <a:pPr lvl="2"/>
            <a:r>
              <a:rPr lang="en-US" dirty="0"/>
              <a:t>storage quadratic in number of variables</a:t>
            </a:r>
          </a:p>
          <a:p>
            <a:pPr lvl="2"/>
            <a:r>
              <a:rPr lang="en-US" dirty="0"/>
              <a:t>must invert a matrix </a:t>
            </a:r>
          </a:p>
          <a:p>
            <a:r>
              <a:rPr lang="en-US" dirty="0"/>
              <a:t>Categorical variables are expanded to a set of indicator variables, one for each possible </a:t>
            </a:r>
            <a:r>
              <a:rPr lang="en-US" dirty="0" smtClean="0"/>
              <a:t>value.</a:t>
            </a:r>
            <a:endParaRPr lang="en-US" dirty="0"/>
          </a:p>
          <a:p>
            <a:pPr>
              <a:buNone/>
            </a:pPr>
            <a:endParaRPr lang="en-US" dirty="0"/>
          </a:p>
          <a:p>
            <a:pPr>
              <a:buNone/>
            </a:pPr>
            <a:endParaRPr lang="en-US" dirty="0"/>
          </a:p>
        </p:txBody>
      </p:sp>
      <p:pic>
        <p:nvPicPr>
          <p:cNvPr id="4" name="Picture 3" descr="latex-image-1.pdf"/>
          <p:cNvPicPr>
            <a:picLocks noChangeAspect="1"/>
          </p:cNvPicPr>
          <p:nvPr/>
        </p:nvPicPr>
        <p:blipFill>
          <a:blip r:embed="rId3" cstate="print"/>
          <a:stretch>
            <a:fillRect/>
          </a:stretch>
        </p:blipFill>
        <p:spPr>
          <a:xfrm>
            <a:off x="1943100" y="1525588"/>
            <a:ext cx="5105400" cy="431800"/>
          </a:xfrm>
          <a:prstGeom prst="rect">
            <a:avLst/>
          </a:prstGeom>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47</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Categorical Variable</a:t>
            </a:r>
            <a:endParaRPr lang="en-US" dirty="0"/>
          </a:p>
        </p:txBody>
      </p:sp>
      <p:sp>
        <p:nvSpPr>
          <p:cNvPr id="3" name="Content Placeholder 2"/>
          <p:cNvSpPr>
            <a:spLocks noGrp="1"/>
          </p:cNvSpPr>
          <p:nvPr>
            <p:ph idx="1"/>
          </p:nvPr>
        </p:nvSpPr>
        <p:spPr>
          <a:xfrm>
            <a:off x="457200" y="2298726"/>
            <a:ext cx="8229600" cy="3827437"/>
          </a:xfrm>
        </p:spPr>
        <p:txBody>
          <a:bodyPr>
            <a:normAutofit/>
          </a:bodyPr>
          <a:lstStyle/>
          <a:p>
            <a:r>
              <a:rPr lang="en-US" i="1" dirty="0"/>
              <a:t>State</a:t>
            </a:r>
            <a:r>
              <a:rPr lang="en-US" dirty="0"/>
              <a:t> is a categorical variable: 50 possible </a:t>
            </a:r>
            <a:r>
              <a:rPr lang="en-US" dirty="0" smtClean="0"/>
              <a:t>values.</a:t>
            </a:r>
            <a:endParaRPr lang="en-US" dirty="0"/>
          </a:p>
          <a:p>
            <a:r>
              <a:rPr lang="en-US" dirty="0"/>
              <a:t>Expand it to 49 indicator (0/1) variables:</a:t>
            </a:r>
          </a:p>
          <a:p>
            <a:pPr lvl="1"/>
            <a:r>
              <a:rPr lang="en-US" dirty="0"/>
              <a:t>T</a:t>
            </a:r>
            <a:r>
              <a:rPr lang="en-US" dirty="0" smtClean="0"/>
              <a:t>he </a:t>
            </a:r>
            <a:r>
              <a:rPr lang="en-US" dirty="0"/>
              <a:t>remaining level is the "default </a:t>
            </a:r>
            <a:r>
              <a:rPr lang="en-US" dirty="0" smtClean="0"/>
              <a:t>level“</a:t>
            </a:r>
            <a:endParaRPr lang="en-US" dirty="0"/>
          </a:p>
          <a:p>
            <a:pPr lvl="1"/>
            <a:r>
              <a:rPr lang="en-US" dirty="0"/>
              <a:t>This is done automatically by standard </a:t>
            </a:r>
            <a:r>
              <a:rPr lang="en-US" dirty="0" smtClean="0"/>
              <a:t>packages</a:t>
            </a:r>
            <a:endParaRPr lang="en-US" dirty="0"/>
          </a:p>
          <a:p>
            <a:r>
              <a:rPr lang="en-US" i="1" dirty="0"/>
              <a:t>Gender</a:t>
            </a:r>
            <a:r>
              <a:rPr lang="en-US" dirty="0"/>
              <a:t> is categorical, too, but binary</a:t>
            </a:r>
          </a:p>
          <a:p>
            <a:pPr lvl="1"/>
            <a:r>
              <a:rPr lang="en-US" dirty="0"/>
              <a:t>so one variable: </a:t>
            </a:r>
            <a:r>
              <a:rPr lang="en-US" i="1" dirty="0"/>
              <a:t>genderMale</a:t>
            </a:r>
            <a:r>
              <a:rPr lang="en-US" dirty="0"/>
              <a:t>, which is 0 for </a:t>
            </a:r>
            <a:r>
              <a:rPr lang="en-US" dirty="0" smtClean="0"/>
              <a:t>females</a:t>
            </a:r>
            <a:endParaRPr lang="en-US" dirty="0"/>
          </a:p>
        </p:txBody>
      </p:sp>
      <p:pic>
        <p:nvPicPr>
          <p:cNvPr id="5" name="Picture 4" descr="latex-image-1.pdf"/>
          <p:cNvPicPr>
            <a:picLocks noChangeAspect="1"/>
          </p:cNvPicPr>
          <p:nvPr/>
        </p:nvPicPr>
        <p:blipFill>
          <a:blip r:embed="rId3" cstate="print"/>
          <a:stretch>
            <a:fillRect/>
          </a:stretch>
        </p:blipFill>
        <p:spPr>
          <a:xfrm>
            <a:off x="457200" y="1730973"/>
            <a:ext cx="8314013" cy="274247"/>
          </a:xfrm>
          <a:prstGeom prst="rect">
            <a:avLst/>
          </a:prstGeom>
        </p:spPr>
      </p:pic>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48</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the </a:t>
            </a:r>
            <a:r>
              <a:rPr lang="en-US" dirty="0" smtClean="0"/>
              <a:t>Coefficients </a:t>
            </a:r>
            <a:r>
              <a:rPr lang="en-US" i="1" dirty="0" smtClean="0"/>
              <a:t>b</a:t>
            </a:r>
            <a:r>
              <a:rPr lang="en-US" i="1" baseline="-25000" dirty="0" smtClean="0"/>
              <a:t>i</a:t>
            </a:r>
            <a:r>
              <a:rPr lang="en-US" i="1" dirty="0" smtClean="0"/>
              <a:t>  M</a:t>
            </a:r>
            <a:r>
              <a:rPr lang="en-US" dirty="0" smtClean="0"/>
              <a:t>ean</a:t>
            </a:r>
            <a:r>
              <a:rPr lang="en-US" dirty="0"/>
              <a:t>?</a:t>
            </a:r>
          </a:p>
        </p:txBody>
      </p:sp>
      <p:sp>
        <p:nvSpPr>
          <p:cNvPr id="3" name="Content Placeholder 2"/>
          <p:cNvSpPr>
            <a:spLocks noGrp="1"/>
          </p:cNvSpPr>
          <p:nvPr>
            <p:ph idx="1"/>
          </p:nvPr>
        </p:nvSpPr>
        <p:spPr/>
        <p:txBody>
          <a:bodyPr>
            <a:normAutofit/>
          </a:bodyPr>
          <a:lstStyle/>
          <a:p>
            <a:r>
              <a:rPr lang="en-US" dirty="0"/>
              <a:t>Change in </a:t>
            </a:r>
            <a:r>
              <a:rPr lang="en-US" i="1" dirty="0"/>
              <a:t>y</a:t>
            </a:r>
            <a:r>
              <a:rPr lang="en-US" dirty="0"/>
              <a:t> as a function of unit change in </a:t>
            </a:r>
            <a:r>
              <a:rPr lang="en-US" i="1" dirty="0"/>
              <a:t>x</a:t>
            </a:r>
            <a:r>
              <a:rPr lang="en-US" i="1" baseline="-25000" dirty="0"/>
              <a:t>i</a:t>
            </a:r>
          </a:p>
          <a:p>
            <a:pPr lvl="1"/>
            <a:r>
              <a:rPr lang="en-US" dirty="0"/>
              <a:t>all other things being equal</a:t>
            </a:r>
          </a:p>
          <a:p>
            <a:r>
              <a:rPr lang="en-US" dirty="0"/>
              <a:t>Example: income in </a:t>
            </a:r>
            <a:r>
              <a:rPr lang="en-US" dirty="0" smtClean="0"/>
              <a:t> units of $10K, </a:t>
            </a:r>
            <a:r>
              <a:rPr lang="en-US" dirty="0"/>
              <a:t>years in age, </a:t>
            </a:r>
            <a:r>
              <a:rPr lang="en-US" i="1" dirty="0"/>
              <a:t>b</a:t>
            </a:r>
            <a:r>
              <a:rPr lang="en-US" i="1" baseline="-25000" dirty="0"/>
              <a:t>age</a:t>
            </a:r>
            <a:r>
              <a:rPr lang="en-US" dirty="0"/>
              <a:t>= 2</a:t>
            </a:r>
          </a:p>
          <a:p>
            <a:pPr lvl="1"/>
            <a:r>
              <a:rPr lang="en-US" dirty="0"/>
              <a:t>For the same gender, years of education, and state of residence, a person's income increases </a:t>
            </a:r>
            <a:r>
              <a:rPr lang="en-US" dirty="0" smtClean="0"/>
              <a:t>by 2 units (20K)for </a:t>
            </a:r>
            <a:r>
              <a:rPr lang="en-US" dirty="0"/>
              <a:t>every year </a:t>
            </a:r>
            <a:r>
              <a:rPr lang="en-US" dirty="0" smtClean="0"/>
              <a:t>older</a:t>
            </a:r>
            <a:endParaRPr lang="en-US" dirty="0"/>
          </a:p>
          <a:p>
            <a:pPr lvl="1">
              <a:buNone/>
            </a:pPr>
            <a:r>
              <a:rPr lang="en-US" dirty="0"/>
              <a:t> </a:t>
            </a:r>
          </a:p>
          <a:p>
            <a:r>
              <a:rPr lang="en-US" dirty="0"/>
              <a:t>Standard </a:t>
            </a:r>
            <a:r>
              <a:rPr lang="en-US" dirty="0" smtClean="0"/>
              <a:t>packages </a:t>
            </a:r>
            <a:r>
              <a:rPr lang="en-US" dirty="0"/>
              <a:t>also report the significance of the </a:t>
            </a:r>
            <a:r>
              <a:rPr lang="en-US" i="1" dirty="0"/>
              <a:t>b</a:t>
            </a:r>
            <a:r>
              <a:rPr lang="en-US" i="1" baseline="-25000" dirty="0"/>
              <a:t>i</a:t>
            </a:r>
            <a:r>
              <a:rPr lang="en-US" dirty="0"/>
              <a:t>: probability that, in reality, </a:t>
            </a:r>
            <a:r>
              <a:rPr lang="en-US" i="1" dirty="0"/>
              <a:t>b</a:t>
            </a:r>
            <a:r>
              <a:rPr lang="en-US" i="1" baseline="-25000" dirty="0"/>
              <a:t>i</a:t>
            </a:r>
            <a:r>
              <a:rPr lang="en-US" baseline="-25000" dirty="0"/>
              <a:t> </a:t>
            </a:r>
            <a:r>
              <a:rPr lang="en-US" dirty="0"/>
              <a:t>= 0 </a:t>
            </a:r>
          </a:p>
          <a:p>
            <a:pPr lvl="1"/>
            <a:r>
              <a:rPr lang="en-US" i="1" dirty="0"/>
              <a:t>b</a:t>
            </a:r>
            <a:r>
              <a:rPr lang="en-US" i="1" baseline="-25000" dirty="0"/>
              <a:t>i </a:t>
            </a:r>
            <a:r>
              <a:rPr lang="en-US" dirty="0"/>
              <a:t>"significant" if P(</a:t>
            </a:r>
            <a:r>
              <a:rPr lang="en-US" i="1" dirty="0"/>
              <a:t>b</a:t>
            </a:r>
            <a:r>
              <a:rPr lang="en-US" i="1" baseline="-25000" dirty="0"/>
              <a:t>i</a:t>
            </a:r>
            <a:r>
              <a:rPr lang="en-US" baseline="-25000" dirty="0"/>
              <a:t> </a:t>
            </a:r>
            <a:r>
              <a:rPr lang="en-US" dirty="0"/>
              <a:t>= 0) is small</a:t>
            </a:r>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49</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ircular Arrow 34"/>
          <p:cNvSpPr/>
          <p:nvPr/>
        </p:nvSpPr>
        <p:spPr>
          <a:xfrm rot="6623666">
            <a:off x="2493856" y="190248"/>
            <a:ext cx="4876800" cy="6198140"/>
          </a:xfrm>
          <a:prstGeom prst="circularArrow">
            <a:avLst>
              <a:gd name="adj1" fmla="val 4218"/>
              <a:gd name="adj2" fmla="val 802753"/>
              <a:gd name="adj3" fmla="val 6792850"/>
              <a:gd name="adj4" fmla="val 6020933"/>
              <a:gd name="adj5" fmla="val 6970"/>
            </a:avLst>
          </a:prstGeom>
          <a:noFill/>
          <a:ln w="38100">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Circular Arrow 18"/>
          <p:cNvSpPr/>
          <p:nvPr/>
        </p:nvSpPr>
        <p:spPr>
          <a:xfrm rot="5400000">
            <a:off x="2108470" y="134401"/>
            <a:ext cx="4876800" cy="6198140"/>
          </a:xfrm>
          <a:prstGeom prst="circularArrow">
            <a:avLst>
              <a:gd name="adj1" fmla="val 5321"/>
              <a:gd name="adj2" fmla="val 1142319"/>
              <a:gd name="adj3" fmla="val 7337081"/>
              <a:gd name="adj4" fmla="val 10800000"/>
              <a:gd name="adj5" fmla="val 769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 name="Title 1"/>
          <p:cNvSpPr>
            <a:spLocks noGrp="1"/>
          </p:cNvSpPr>
          <p:nvPr>
            <p:ph type="title"/>
          </p:nvPr>
        </p:nvSpPr>
        <p:spPr>
          <a:xfrm>
            <a:off x="457200" y="223571"/>
            <a:ext cx="8229600" cy="767029"/>
          </a:xfrm>
        </p:spPr>
        <p:txBody>
          <a:bodyPr>
            <a:normAutofit/>
          </a:bodyPr>
          <a:lstStyle/>
          <a:p>
            <a:r>
              <a:rPr lang="en-US" dirty="0" smtClean="0"/>
              <a:t>Phase 3 - Model </a:t>
            </a:r>
            <a:r>
              <a:rPr lang="en-US" dirty="0"/>
              <a:t>Planning</a:t>
            </a:r>
          </a:p>
        </p:txBody>
      </p:sp>
      <p:sp>
        <p:nvSpPr>
          <p:cNvPr id="7" name="Rounded Rectangle 6"/>
          <p:cNvSpPr/>
          <p:nvPr/>
        </p:nvSpPr>
        <p:spPr>
          <a:xfrm>
            <a:off x="3657600" y="990600"/>
            <a:ext cx="1600200" cy="838200"/>
          </a:xfrm>
          <a:prstGeom prst="roundRect">
            <a:avLst/>
          </a:prstGeom>
          <a:solidFill>
            <a:schemeClr val="bg1">
              <a:lumMod val="8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ounded Rectangle 7"/>
          <p:cNvSpPr/>
          <p:nvPr/>
        </p:nvSpPr>
        <p:spPr>
          <a:xfrm>
            <a:off x="5867400" y="3505200"/>
            <a:ext cx="1600200" cy="838200"/>
          </a:xfrm>
          <a:prstGeom prst="roundRect">
            <a:avLst/>
          </a:prstGeom>
          <a:solidFill>
            <a:schemeClr val="accent1">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ounded Rectangle 8"/>
          <p:cNvSpPr/>
          <p:nvPr/>
        </p:nvSpPr>
        <p:spPr>
          <a:xfrm>
            <a:off x="5867400" y="2119745"/>
            <a:ext cx="1600200" cy="838200"/>
          </a:xfrm>
          <a:prstGeom prst="roundRect">
            <a:avLst/>
          </a:prstGeom>
          <a:solidFill>
            <a:schemeClr val="bg1">
              <a:lumMod val="8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ounded Rectangle 9"/>
          <p:cNvSpPr/>
          <p:nvPr/>
        </p:nvSpPr>
        <p:spPr>
          <a:xfrm>
            <a:off x="1143000" y="3505200"/>
            <a:ext cx="1600200" cy="838200"/>
          </a:xfrm>
          <a:prstGeom prst="roundRect">
            <a:avLst/>
          </a:prstGeom>
          <a:solidFill>
            <a:schemeClr val="bg1">
              <a:lumMod val="8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ounded Rectangle 10"/>
          <p:cNvSpPr/>
          <p:nvPr/>
        </p:nvSpPr>
        <p:spPr>
          <a:xfrm>
            <a:off x="1143000" y="2119745"/>
            <a:ext cx="1600200" cy="838200"/>
          </a:xfrm>
          <a:prstGeom prst="roundRect">
            <a:avLst/>
          </a:prstGeom>
          <a:solidFill>
            <a:schemeClr val="bg1">
              <a:lumMod val="8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ounded Rectangle 11"/>
          <p:cNvSpPr/>
          <p:nvPr/>
        </p:nvSpPr>
        <p:spPr>
          <a:xfrm>
            <a:off x="3657600" y="4648200"/>
            <a:ext cx="1600200" cy="838200"/>
          </a:xfrm>
          <a:prstGeom prst="roundRect">
            <a:avLst/>
          </a:prstGeom>
          <a:solidFill>
            <a:schemeClr val="bg1">
              <a:lumMod val="8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3810000" y="1225034"/>
            <a:ext cx="1371600" cy="369332"/>
          </a:xfrm>
          <a:prstGeom prst="rect">
            <a:avLst/>
          </a:prstGeom>
          <a:solidFill>
            <a:schemeClr val="bg1">
              <a:lumMod val="85000"/>
            </a:schemeClr>
          </a:solidFill>
        </p:spPr>
        <p:txBody>
          <a:bodyPr wrap="square" rtlCol="0">
            <a:spAutoFit/>
          </a:bodyPr>
          <a:lstStyle/>
          <a:p>
            <a:pPr algn="ctr"/>
            <a:r>
              <a:rPr lang="en-US" dirty="0" smtClean="0">
                <a:solidFill>
                  <a:schemeClr val="bg1"/>
                </a:solidFill>
              </a:rPr>
              <a:t>Discovery</a:t>
            </a:r>
            <a:endParaRPr lang="en-US" dirty="0">
              <a:solidFill>
                <a:schemeClr val="bg1"/>
              </a:solidFill>
            </a:endParaRPr>
          </a:p>
        </p:txBody>
      </p:sp>
      <p:sp>
        <p:nvSpPr>
          <p:cNvPr id="14" name="TextBox 13"/>
          <p:cNvSpPr txBox="1"/>
          <p:nvPr/>
        </p:nvSpPr>
        <p:spPr>
          <a:xfrm>
            <a:off x="1066800" y="2354179"/>
            <a:ext cx="1676400" cy="369332"/>
          </a:xfrm>
          <a:prstGeom prst="rect">
            <a:avLst/>
          </a:prstGeom>
          <a:noFill/>
        </p:spPr>
        <p:txBody>
          <a:bodyPr wrap="square" rtlCol="0">
            <a:spAutoFit/>
          </a:bodyPr>
          <a:lstStyle/>
          <a:p>
            <a:pPr algn="ctr"/>
            <a:r>
              <a:rPr lang="en-US" dirty="0" smtClean="0">
                <a:solidFill>
                  <a:srgbClr val="FFFFFF"/>
                </a:solidFill>
              </a:rPr>
              <a:t>Operationalize</a:t>
            </a:r>
            <a:endParaRPr lang="en-US" dirty="0">
              <a:solidFill>
                <a:srgbClr val="FFFFFF"/>
              </a:solidFill>
            </a:endParaRPr>
          </a:p>
        </p:txBody>
      </p:sp>
      <p:sp>
        <p:nvSpPr>
          <p:cNvPr id="15" name="TextBox 14"/>
          <p:cNvSpPr txBox="1"/>
          <p:nvPr/>
        </p:nvSpPr>
        <p:spPr>
          <a:xfrm>
            <a:off x="5985658" y="3601134"/>
            <a:ext cx="1371600" cy="646331"/>
          </a:xfrm>
          <a:prstGeom prst="rect">
            <a:avLst/>
          </a:prstGeom>
          <a:noFill/>
        </p:spPr>
        <p:txBody>
          <a:bodyPr wrap="square" rtlCol="0">
            <a:spAutoFit/>
          </a:bodyPr>
          <a:lstStyle/>
          <a:p>
            <a:pPr algn="ctr"/>
            <a:r>
              <a:rPr lang="en-US" dirty="0" smtClean="0">
                <a:solidFill>
                  <a:srgbClr val="FFFFFF"/>
                </a:solidFill>
              </a:rPr>
              <a:t>Model </a:t>
            </a:r>
          </a:p>
          <a:p>
            <a:pPr algn="ctr"/>
            <a:r>
              <a:rPr lang="en-US" dirty="0" smtClean="0">
                <a:solidFill>
                  <a:srgbClr val="FFFFFF"/>
                </a:solidFill>
              </a:rPr>
              <a:t>Planning</a:t>
            </a:r>
            <a:endParaRPr lang="en-US" dirty="0">
              <a:solidFill>
                <a:srgbClr val="FFFFFF"/>
              </a:solidFill>
            </a:endParaRPr>
          </a:p>
        </p:txBody>
      </p:sp>
      <p:sp>
        <p:nvSpPr>
          <p:cNvPr id="16" name="TextBox 15"/>
          <p:cNvSpPr txBox="1"/>
          <p:nvPr/>
        </p:nvSpPr>
        <p:spPr>
          <a:xfrm>
            <a:off x="5981700" y="2354179"/>
            <a:ext cx="1371600" cy="369332"/>
          </a:xfrm>
          <a:prstGeom prst="rect">
            <a:avLst/>
          </a:prstGeom>
          <a:solidFill>
            <a:schemeClr val="bg1">
              <a:lumMod val="85000"/>
            </a:schemeClr>
          </a:solidFill>
        </p:spPr>
        <p:txBody>
          <a:bodyPr wrap="square" rtlCol="0">
            <a:spAutoFit/>
          </a:bodyPr>
          <a:lstStyle/>
          <a:p>
            <a:pPr algn="ctr"/>
            <a:r>
              <a:rPr lang="en-US" dirty="0" smtClean="0">
                <a:solidFill>
                  <a:schemeClr val="bg1"/>
                </a:solidFill>
              </a:rPr>
              <a:t>Data Prep</a:t>
            </a:r>
            <a:endParaRPr lang="en-US" dirty="0">
              <a:solidFill>
                <a:schemeClr val="bg1"/>
              </a:solidFill>
            </a:endParaRPr>
          </a:p>
        </p:txBody>
      </p:sp>
      <p:sp>
        <p:nvSpPr>
          <p:cNvPr id="17" name="TextBox 16"/>
          <p:cNvSpPr txBox="1"/>
          <p:nvPr/>
        </p:nvSpPr>
        <p:spPr>
          <a:xfrm>
            <a:off x="3810000" y="4744134"/>
            <a:ext cx="1371600" cy="646331"/>
          </a:xfrm>
          <a:prstGeom prst="rect">
            <a:avLst/>
          </a:prstGeom>
          <a:solidFill>
            <a:schemeClr val="bg1">
              <a:lumMod val="85000"/>
            </a:schemeClr>
          </a:solidFill>
        </p:spPr>
        <p:txBody>
          <a:bodyPr wrap="square" rtlCol="0">
            <a:spAutoFit/>
          </a:bodyPr>
          <a:lstStyle/>
          <a:p>
            <a:pPr algn="ctr"/>
            <a:r>
              <a:rPr lang="en-US" dirty="0" smtClean="0">
                <a:solidFill>
                  <a:schemeClr val="bg1"/>
                </a:solidFill>
              </a:rPr>
              <a:t>Model </a:t>
            </a:r>
          </a:p>
          <a:p>
            <a:pPr algn="ctr"/>
            <a:r>
              <a:rPr lang="en-US" dirty="0" smtClean="0">
                <a:solidFill>
                  <a:schemeClr val="bg1"/>
                </a:solidFill>
              </a:rPr>
              <a:t>Building</a:t>
            </a:r>
            <a:endParaRPr lang="en-US" dirty="0">
              <a:solidFill>
                <a:schemeClr val="bg1"/>
              </a:solidFill>
            </a:endParaRPr>
          </a:p>
        </p:txBody>
      </p:sp>
      <p:sp>
        <p:nvSpPr>
          <p:cNvPr id="18" name="TextBox 17"/>
          <p:cNvSpPr txBox="1"/>
          <p:nvPr/>
        </p:nvSpPr>
        <p:spPr>
          <a:xfrm>
            <a:off x="1143000" y="3601133"/>
            <a:ext cx="1600200" cy="646331"/>
          </a:xfrm>
          <a:prstGeom prst="rect">
            <a:avLst/>
          </a:prstGeom>
          <a:solidFill>
            <a:schemeClr val="bg1">
              <a:lumMod val="85000"/>
            </a:schemeClr>
          </a:solidFill>
        </p:spPr>
        <p:txBody>
          <a:bodyPr wrap="square" rtlCol="0">
            <a:spAutoFit/>
          </a:bodyPr>
          <a:lstStyle/>
          <a:p>
            <a:pPr algn="ctr"/>
            <a:r>
              <a:rPr lang="en-US" dirty="0" smtClean="0">
                <a:solidFill>
                  <a:schemeClr val="bg1"/>
                </a:solidFill>
              </a:rPr>
              <a:t>Communicate </a:t>
            </a:r>
          </a:p>
          <a:p>
            <a:pPr algn="ctr"/>
            <a:r>
              <a:rPr lang="en-US" dirty="0" smtClean="0">
                <a:solidFill>
                  <a:schemeClr val="bg1"/>
                </a:solidFill>
              </a:rPr>
              <a:t>Results </a:t>
            </a:r>
            <a:endParaRPr lang="en-US" dirty="0">
              <a:solidFill>
                <a:schemeClr val="bg1"/>
              </a:solidFill>
            </a:endParaRPr>
          </a:p>
        </p:txBody>
      </p:sp>
      <p:sp>
        <p:nvSpPr>
          <p:cNvPr id="20" name="Circular Arrow 19"/>
          <p:cNvSpPr/>
          <p:nvPr/>
        </p:nvSpPr>
        <p:spPr>
          <a:xfrm rot="1594547">
            <a:off x="5339980" y="1261765"/>
            <a:ext cx="1108858" cy="894711"/>
          </a:xfrm>
          <a:prstGeom prst="circular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Circular Arrow 20"/>
          <p:cNvSpPr/>
          <p:nvPr/>
        </p:nvSpPr>
        <p:spPr>
          <a:xfrm rot="12948736">
            <a:off x="4895890" y="1672389"/>
            <a:ext cx="1108858" cy="894711"/>
          </a:xfrm>
          <a:prstGeom prst="circular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Circular Arrow 21"/>
          <p:cNvSpPr/>
          <p:nvPr/>
        </p:nvSpPr>
        <p:spPr>
          <a:xfrm rot="5164147">
            <a:off x="6934221" y="2868186"/>
            <a:ext cx="1108858" cy="894711"/>
          </a:xfrm>
          <a:prstGeom prst="circular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Circular Arrow 22"/>
          <p:cNvSpPr/>
          <p:nvPr/>
        </p:nvSpPr>
        <p:spPr>
          <a:xfrm rot="15859693">
            <a:off x="5397621" y="2794595"/>
            <a:ext cx="846777" cy="894711"/>
          </a:xfrm>
          <a:prstGeom prst="circular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Circular Arrow 23"/>
          <p:cNvSpPr/>
          <p:nvPr/>
        </p:nvSpPr>
        <p:spPr>
          <a:xfrm rot="1594547">
            <a:off x="2721812" y="3927152"/>
            <a:ext cx="1308523" cy="894711"/>
          </a:xfrm>
          <a:prstGeom prst="circular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Circular Arrow 24"/>
          <p:cNvSpPr/>
          <p:nvPr/>
        </p:nvSpPr>
        <p:spPr>
          <a:xfrm rot="12948736">
            <a:off x="2292315" y="4308288"/>
            <a:ext cx="1424148" cy="894711"/>
          </a:xfrm>
          <a:prstGeom prst="circular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Circular Arrow 25"/>
          <p:cNvSpPr/>
          <p:nvPr/>
        </p:nvSpPr>
        <p:spPr>
          <a:xfrm rot="8377360">
            <a:off x="5256094" y="4348479"/>
            <a:ext cx="1108858" cy="729874"/>
          </a:xfrm>
          <a:prstGeom prst="circular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Circular Arrow 26"/>
          <p:cNvSpPr/>
          <p:nvPr/>
        </p:nvSpPr>
        <p:spPr>
          <a:xfrm rot="18817541">
            <a:off x="4907088" y="3834195"/>
            <a:ext cx="1108858" cy="894711"/>
          </a:xfrm>
          <a:prstGeom prst="circular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Circular Arrow 30"/>
          <p:cNvSpPr/>
          <p:nvPr/>
        </p:nvSpPr>
        <p:spPr>
          <a:xfrm rot="15859693">
            <a:off x="657642" y="2794594"/>
            <a:ext cx="846777" cy="894711"/>
          </a:xfrm>
          <a:prstGeom prst="circular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ular Callout 32"/>
          <p:cNvSpPr/>
          <p:nvPr/>
        </p:nvSpPr>
        <p:spPr>
          <a:xfrm>
            <a:off x="6308019" y="4755642"/>
            <a:ext cx="2150182" cy="1056929"/>
          </a:xfrm>
          <a:prstGeom prst="wedgeRoundRectCallout">
            <a:avLst>
              <a:gd name="adj1" fmla="val -61153"/>
              <a:gd name="adj2" fmla="val -25679"/>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5F5F5F">
                    <a:lumMod val="50000"/>
                  </a:srgbClr>
                </a:solidFill>
              </a:rPr>
              <a:t>Do I have a good idea about the type of model to try?  Can I refine the analytic plan?</a:t>
            </a:r>
            <a:endParaRPr lang="en-US" sz="1400" dirty="0">
              <a:solidFill>
                <a:srgbClr val="5F5F5F">
                  <a:lumMod val="50000"/>
                </a:srgbClr>
              </a:solidFill>
            </a:endParaRPr>
          </a:p>
        </p:txBody>
      </p:sp>
      <p:sp>
        <p:nvSpPr>
          <p:cNvPr id="34" name="Rounded Rectangular Callout 33"/>
          <p:cNvSpPr/>
          <p:nvPr/>
        </p:nvSpPr>
        <p:spPr>
          <a:xfrm>
            <a:off x="1087395" y="5217323"/>
            <a:ext cx="1943100" cy="635121"/>
          </a:xfrm>
          <a:prstGeom prst="wedgeRoundRectCallout">
            <a:avLst>
              <a:gd name="adj1" fmla="val 33515"/>
              <a:gd name="adj2" fmla="val -82046"/>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Is the model robust enough?  Have we failed for sure?</a:t>
            </a:r>
            <a:endParaRPr lang="en-US" sz="1400" dirty="0">
              <a:solidFill>
                <a:schemeClr val="bg1"/>
              </a:solidFill>
            </a:endParaRPr>
          </a:p>
        </p:txBody>
      </p:sp>
      <p:sp>
        <p:nvSpPr>
          <p:cNvPr id="36" name="TextBox 35"/>
          <p:cNvSpPr txBox="1"/>
          <p:nvPr/>
        </p:nvSpPr>
        <p:spPr>
          <a:xfrm>
            <a:off x="380999" y="2308471"/>
            <a:ext cx="5125357" cy="3416320"/>
          </a:xfrm>
          <a:prstGeom prst="rect">
            <a:avLst/>
          </a:prstGeom>
          <a:solidFill>
            <a:srgbClr val="FFFFFF"/>
          </a:solidFill>
          <a:ln>
            <a:solidFill>
              <a:srgbClr val="4F81BD"/>
            </a:solidFill>
          </a:ln>
        </p:spPr>
        <p:txBody>
          <a:bodyPr wrap="square" rtlCol="0">
            <a:spAutoFit/>
          </a:bodyPr>
          <a:lstStyle/>
          <a:p>
            <a:r>
              <a:rPr lang="en-US" dirty="0"/>
              <a:t> </a:t>
            </a:r>
            <a:r>
              <a:rPr lang="en-US" sz="2400" dirty="0"/>
              <a:t>How do people generally solve this problem with the </a:t>
            </a:r>
            <a:r>
              <a:rPr lang="en-US" sz="2400" dirty="0" smtClean="0"/>
              <a:t>kind </a:t>
            </a:r>
            <a:r>
              <a:rPr lang="en-US" sz="2400" dirty="0"/>
              <a:t>of data and resources </a:t>
            </a:r>
            <a:r>
              <a:rPr lang="en-US" sz="2400" dirty="0" smtClean="0"/>
              <a:t>I </a:t>
            </a:r>
            <a:r>
              <a:rPr lang="en-US" sz="2400" dirty="0"/>
              <a:t>have?</a:t>
            </a:r>
          </a:p>
          <a:p>
            <a:pPr>
              <a:buFont typeface="Arial"/>
              <a:buChar char="•"/>
            </a:pPr>
            <a:endParaRPr lang="en-US" dirty="0"/>
          </a:p>
          <a:p>
            <a:pPr lvl="1">
              <a:buFont typeface="Arial"/>
              <a:buChar char="•"/>
            </a:pPr>
            <a:r>
              <a:rPr lang="en-US" dirty="0"/>
              <a:t> Does that </a:t>
            </a:r>
            <a:r>
              <a:rPr lang="en-US" dirty="0" smtClean="0"/>
              <a:t>work </a:t>
            </a:r>
            <a:r>
              <a:rPr lang="en-US" dirty="0"/>
              <a:t>well enough? Or do I have to come up with something new?</a:t>
            </a:r>
          </a:p>
          <a:p>
            <a:pPr lvl="1">
              <a:buFont typeface="Arial"/>
              <a:buChar char="•"/>
            </a:pPr>
            <a:endParaRPr lang="en-US" dirty="0"/>
          </a:p>
          <a:p>
            <a:pPr lvl="1">
              <a:buFont typeface="Arial"/>
              <a:buChar char="•"/>
            </a:pPr>
            <a:r>
              <a:rPr lang="en-US" dirty="0"/>
              <a:t> What are related or analogous problems? How are they solved? Can I do that?</a:t>
            </a:r>
          </a:p>
          <a:p>
            <a:pPr lvl="1">
              <a:buFont typeface="Arial"/>
              <a:buChar char="•"/>
            </a:pPr>
            <a:endParaRPr lang="en-US" dirty="0"/>
          </a:p>
          <a:p>
            <a:pPr lvl="1">
              <a:buFont typeface="Arial"/>
              <a:buChar char="•"/>
            </a:pPr>
            <a:endParaRPr lang="en-US" dirty="0"/>
          </a:p>
        </p:txBody>
      </p:sp>
      <p:sp>
        <p:nvSpPr>
          <p:cNvPr id="32" name="Slide Number Placeholder 31"/>
          <p:cNvSpPr>
            <a:spLocks noGrp="1"/>
          </p:cNvSpPr>
          <p:nvPr>
            <p:ph type="sldNum" sz="quarter" idx="14"/>
          </p:nvPr>
        </p:nvSpPr>
        <p:spPr/>
        <p:txBody>
          <a:bodyPr/>
          <a:lstStyle/>
          <a:p>
            <a:pPr>
              <a:defRPr/>
            </a:pPr>
            <a:fld id="{895683FA-D0FB-447D-82E1-0D3AF418E355}" type="slidenum">
              <a:rPr lang="en-US" smtClean="0"/>
              <a:pPr>
                <a:defRPr/>
              </a:pPr>
              <a:t>5</a:t>
            </a:fld>
            <a:endParaRPr lang="en-US" dirty="0"/>
          </a:p>
        </p:txBody>
      </p:sp>
      <p:sp>
        <p:nvSpPr>
          <p:cNvPr id="37" name="Footer Placeholder 36"/>
          <p:cNvSpPr>
            <a:spLocks noGrp="1"/>
          </p:cNvSpPr>
          <p:nvPr>
            <p:ph type="ftr" sz="quarter" idx="13"/>
          </p:nvPr>
        </p:nvSpPr>
        <p:spPr/>
        <p:txBody>
          <a:bodyPr/>
          <a:lstStyle/>
          <a:p>
            <a:pPr>
              <a:defRPr/>
            </a:pPr>
            <a:r>
              <a:rPr lang="en-US" dirty="0" smtClean="0"/>
              <a:t>Module 4: Analytics Theory/Methods</a:t>
            </a:r>
            <a:endParaRPr lang="en-US" dirty="0"/>
          </a:p>
        </p:txBody>
      </p:sp>
    </p:spTree>
    <p:extLst>
      <p:ext uri="{BB962C8B-B14F-4D97-AF65-F5344CB8AC3E}">
        <p14:creationId xmlns:p14="http://schemas.microsoft.com/office/powerpoint/2010/main" val="1122670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Diagnostics</a:t>
            </a:r>
          </a:p>
        </p:txBody>
      </p:sp>
      <p:sp>
        <p:nvSpPr>
          <p:cNvPr id="3" name="Content Placeholder 2"/>
          <p:cNvSpPr>
            <a:spLocks noGrp="1"/>
          </p:cNvSpPr>
          <p:nvPr>
            <p:ph idx="1"/>
          </p:nvPr>
        </p:nvSpPr>
        <p:spPr/>
        <p:txBody>
          <a:bodyPr/>
          <a:lstStyle/>
          <a:p>
            <a:r>
              <a:rPr lang="en-US" dirty="0" smtClean="0"/>
              <a:t> Hold-out data</a:t>
            </a:r>
            <a:endParaRPr lang="en-US" dirty="0"/>
          </a:p>
          <a:p>
            <a:pPr lvl="1"/>
            <a:r>
              <a:rPr lang="en-US" dirty="0"/>
              <a:t>Does the model predict well on data it hasn't seen?</a:t>
            </a:r>
          </a:p>
          <a:p>
            <a:r>
              <a:rPr lang="en-US" dirty="0"/>
              <a:t>N-fold cross-validation</a:t>
            </a:r>
          </a:p>
          <a:p>
            <a:pPr lvl="1"/>
            <a:r>
              <a:rPr lang="en-US" dirty="0"/>
              <a:t>Partition the data into N </a:t>
            </a:r>
            <a:r>
              <a:rPr lang="en-US" dirty="0" smtClean="0"/>
              <a:t>groups.</a:t>
            </a:r>
            <a:endParaRPr lang="en-US" dirty="0"/>
          </a:p>
          <a:p>
            <a:pPr lvl="1"/>
            <a:r>
              <a:rPr lang="en-US" dirty="0"/>
              <a:t>Fit N models, holding out each group, and calculate the residuals on the </a:t>
            </a:r>
            <a:r>
              <a:rPr lang="en-US" dirty="0" smtClean="0"/>
              <a:t> group.</a:t>
            </a:r>
            <a:endParaRPr lang="en-US" dirty="0"/>
          </a:p>
          <a:p>
            <a:pPr lvl="1"/>
            <a:r>
              <a:rPr lang="en-US" dirty="0"/>
              <a:t>Estimated prediction error is the average over all the </a:t>
            </a:r>
            <a:r>
              <a:rPr lang="en-US" dirty="0" smtClean="0"/>
              <a:t> </a:t>
            </a:r>
            <a:r>
              <a:rPr lang="en-US" dirty="0"/>
              <a:t>residuals.</a:t>
            </a:r>
          </a:p>
          <a:p>
            <a:r>
              <a:rPr lang="en-US" dirty="0"/>
              <a:t>R</a:t>
            </a:r>
            <a:r>
              <a:rPr lang="en-US" baseline="30000" dirty="0"/>
              <a:t>2</a:t>
            </a:r>
            <a:r>
              <a:rPr lang="en-US" dirty="0"/>
              <a:t> : The fraction of the variance in the output variable that the model can explain.</a:t>
            </a:r>
          </a:p>
          <a:p>
            <a:pPr lvl="1"/>
            <a:r>
              <a:rPr lang="en-US" dirty="0"/>
              <a:t>It is also the </a:t>
            </a:r>
            <a:r>
              <a:rPr lang="en-US" dirty="0" smtClean="0"/>
              <a:t>square of the correlation </a:t>
            </a:r>
            <a:r>
              <a:rPr lang="en-US" dirty="0"/>
              <a:t>between the true output and the predicted output. You want it close to 1.</a:t>
            </a:r>
          </a:p>
        </p:txBody>
      </p:sp>
      <p:pic>
        <p:nvPicPr>
          <p:cNvPr id="4" name="Picture 2" descr="http://techpubs.sgi.com/library/dynaweb_docs/hdwr/SGI_EndUser/books/O2PLUS_RG/sgi_html/figures/diagnostic.visual.gif"/>
          <p:cNvPicPr>
            <a:picLocks noChangeAspect="1" noChangeArrowheads="1"/>
          </p:cNvPicPr>
          <p:nvPr/>
        </p:nvPicPr>
        <p:blipFill>
          <a:blip r:embed="rId3" cstate="print"/>
          <a:srcRect/>
          <a:stretch>
            <a:fillRect/>
          </a:stretch>
        </p:blipFill>
        <p:spPr bwMode="auto">
          <a:xfrm>
            <a:off x="8205180" y="0"/>
            <a:ext cx="938820" cy="1020589"/>
          </a:xfrm>
          <a:prstGeom prst="rect">
            <a:avLst/>
          </a:prstGeom>
          <a:noFill/>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50</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Diagnostics </a:t>
            </a:r>
            <a:r>
              <a:rPr lang="en-US" sz="2400" dirty="0" smtClean="0"/>
              <a:t>(Continued)</a:t>
            </a:r>
            <a:endParaRPr lang="en-US" sz="2400" dirty="0"/>
          </a:p>
        </p:txBody>
      </p:sp>
      <p:sp>
        <p:nvSpPr>
          <p:cNvPr id="3" name="Content Placeholder 2"/>
          <p:cNvSpPr>
            <a:spLocks noGrp="1"/>
          </p:cNvSpPr>
          <p:nvPr>
            <p:ph idx="1"/>
          </p:nvPr>
        </p:nvSpPr>
        <p:spPr/>
        <p:txBody>
          <a:bodyPr/>
          <a:lstStyle/>
          <a:p>
            <a:r>
              <a:rPr lang="en-US" dirty="0"/>
              <a:t>Sanity </a:t>
            </a:r>
            <a:r>
              <a:rPr lang="en-US" dirty="0" smtClean="0"/>
              <a:t>check </a:t>
            </a:r>
            <a:r>
              <a:rPr lang="en-US" dirty="0"/>
              <a:t>the coefficients</a:t>
            </a:r>
          </a:p>
          <a:p>
            <a:pPr lvl="1"/>
            <a:r>
              <a:rPr lang="en-US" dirty="0"/>
              <a:t>Do the signs </a:t>
            </a:r>
            <a:r>
              <a:rPr lang="en-US" dirty="0" smtClean="0"/>
              <a:t>make </a:t>
            </a:r>
            <a:r>
              <a:rPr lang="en-US" dirty="0"/>
              <a:t>sense? Are the coefficients excessively large?</a:t>
            </a:r>
          </a:p>
          <a:p>
            <a:pPr lvl="2"/>
            <a:r>
              <a:rPr lang="en-US" dirty="0"/>
              <a:t>Wrong sign is an indication of correlated inputs, but doesn't necessarily affect predictive </a:t>
            </a:r>
            <a:r>
              <a:rPr lang="en-US" dirty="0" smtClean="0"/>
              <a:t>power.</a:t>
            </a:r>
            <a:endParaRPr lang="en-US" dirty="0"/>
          </a:p>
          <a:p>
            <a:pPr lvl="2"/>
            <a:r>
              <a:rPr lang="en-US" dirty="0"/>
              <a:t>Excessively large </a:t>
            </a:r>
            <a:r>
              <a:rPr lang="en-US" dirty="0" smtClean="0"/>
              <a:t>coefficient </a:t>
            </a:r>
            <a:r>
              <a:rPr lang="en-US" dirty="0"/>
              <a:t>magnitudes may indicate strongly correlated inputs; you may want </a:t>
            </a:r>
            <a:r>
              <a:rPr lang="en-US" dirty="0" smtClean="0"/>
              <a:t>to consider </a:t>
            </a:r>
            <a:r>
              <a:rPr lang="en-US" dirty="0"/>
              <a:t>eliminating some variables, or using regularized regression techniques.</a:t>
            </a:r>
          </a:p>
          <a:p>
            <a:pPr lvl="3"/>
            <a:r>
              <a:rPr lang="en-US" dirty="0"/>
              <a:t>Ridge, Lasso</a:t>
            </a:r>
          </a:p>
          <a:p>
            <a:pPr lvl="2"/>
            <a:r>
              <a:rPr lang="en-US" dirty="0"/>
              <a:t>Infinite magnitude coefficients could indicate a variable that strongly predicts a subset of the output (and doesn't predict well on the rest).</a:t>
            </a:r>
          </a:p>
          <a:p>
            <a:pPr lvl="3"/>
            <a:r>
              <a:rPr lang="en-US" dirty="0"/>
              <a:t>Plot output </a:t>
            </a:r>
            <a:r>
              <a:rPr lang="en-US" dirty="0" smtClean="0"/>
              <a:t>vs. </a:t>
            </a:r>
            <a:r>
              <a:rPr lang="en-US" dirty="0"/>
              <a:t>this input, and see if you should segment the data before </a:t>
            </a:r>
            <a:r>
              <a:rPr lang="en-US" dirty="0" smtClean="0"/>
              <a:t>regressing.</a:t>
            </a:r>
            <a:endParaRPr lang="en-US" dirty="0"/>
          </a:p>
          <a:p>
            <a:endParaRPr lang="en-US" dirty="0"/>
          </a:p>
        </p:txBody>
      </p:sp>
      <p:pic>
        <p:nvPicPr>
          <p:cNvPr id="6" name="Picture 2" descr="http://techpubs.sgi.com/library/dynaweb_docs/hdwr/SGI_EndUser/books/O2PLUS_RG/sgi_html/figures/diagnostic.visual.gif"/>
          <p:cNvPicPr>
            <a:picLocks noChangeAspect="1" noChangeArrowheads="1"/>
          </p:cNvPicPr>
          <p:nvPr/>
        </p:nvPicPr>
        <p:blipFill>
          <a:blip r:embed="rId3" cstate="print"/>
          <a:srcRect/>
          <a:stretch>
            <a:fillRect/>
          </a:stretch>
        </p:blipFill>
        <p:spPr bwMode="auto">
          <a:xfrm>
            <a:off x="8205180" y="0"/>
            <a:ext cx="938820" cy="1020589"/>
          </a:xfrm>
          <a:prstGeom prst="rect">
            <a:avLst/>
          </a:prstGeom>
          <a:noFill/>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51</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b="1" dirty="0">
                <a:solidFill>
                  <a:schemeClr val="accent2"/>
                </a:solidFill>
              </a:rPr>
              <a:t>Plot it!</a:t>
            </a:r>
            <a:r>
              <a:rPr lang="en-US" dirty="0">
                <a:solidFill>
                  <a:schemeClr val="accent2"/>
                </a:solidFill>
              </a:rPr>
              <a:t> </a:t>
            </a:r>
          </a:p>
          <a:p>
            <a:pPr lvl="1"/>
            <a:r>
              <a:rPr lang="en-US" dirty="0"/>
              <a:t>Prediction </a:t>
            </a:r>
            <a:r>
              <a:rPr lang="en-US" dirty="0" smtClean="0"/>
              <a:t>vs. </a:t>
            </a:r>
            <a:r>
              <a:rPr lang="en-US" dirty="0"/>
              <a:t>true outcome</a:t>
            </a:r>
          </a:p>
          <a:p>
            <a:r>
              <a:rPr lang="en-US" dirty="0" smtClean="0"/>
              <a:t>Look </a:t>
            </a:r>
            <a:r>
              <a:rPr lang="en-US" dirty="0"/>
              <a:t>for:</a:t>
            </a:r>
          </a:p>
          <a:p>
            <a:pPr lvl="1"/>
            <a:r>
              <a:rPr lang="en-US" dirty="0"/>
              <a:t>Systematic over/under prediction</a:t>
            </a:r>
          </a:p>
          <a:p>
            <a:pPr lvl="1"/>
            <a:r>
              <a:rPr lang="en-US" dirty="0" smtClean="0"/>
              <a:t>Non-consistent </a:t>
            </a:r>
            <a:r>
              <a:rPr lang="en-US" dirty="0"/>
              <a:t>variance</a:t>
            </a:r>
          </a:p>
          <a:p>
            <a:pPr lvl="2"/>
            <a:r>
              <a:rPr lang="en-US" dirty="0"/>
              <a:t>The data cloud should be symmetric about the line of true prediction</a:t>
            </a:r>
          </a:p>
          <a:p>
            <a:pPr lvl="1"/>
            <a:r>
              <a:rPr lang="en-US" dirty="0"/>
              <a:t>Glaring outliers</a:t>
            </a:r>
          </a:p>
          <a:p>
            <a:r>
              <a:rPr lang="en-US" dirty="0"/>
              <a:t>You will see other diagnostic plots in the </a:t>
            </a:r>
            <a:r>
              <a:rPr lang="en-US" dirty="0" smtClean="0"/>
              <a:t>lab</a:t>
            </a:r>
            <a:endParaRPr lang="en-US" dirty="0"/>
          </a:p>
        </p:txBody>
      </p:sp>
      <p:sp>
        <p:nvSpPr>
          <p:cNvPr id="2" name="Title 1"/>
          <p:cNvSpPr>
            <a:spLocks noGrp="1"/>
          </p:cNvSpPr>
          <p:nvPr>
            <p:ph type="title"/>
          </p:nvPr>
        </p:nvSpPr>
        <p:spPr/>
        <p:txBody>
          <a:bodyPr/>
          <a:lstStyle/>
          <a:p>
            <a:r>
              <a:rPr lang="en-US" dirty="0" smtClean="0"/>
              <a:t>Diagnostics </a:t>
            </a:r>
            <a:r>
              <a:rPr lang="en-US" sz="2400" dirty="0" smtClean="0"/>
              <a:t>(Continued)</a:t>
            </a:r>
            <a:endParaRPr lang="en-US" sz="2400" dirty="0"/>
          </a:p>
        </p:txBody>
      </p:sp>
      <p:pic>
        <p:nvPicPr>
          <p:cNvPr id="5" name="Picture 4" descr="Rplot02.png"/>
          <p:cNvPicPr>
            <a:picLocks noChangeAspect="1"/>
          </p:cNvPicPr>
          <p:nvPr/>
        </p:nvPicPr>
        <p:blipFill>
          <a:blip r:embed="rId3" cstate="print"/>
          <a:stretch>
            <a:fillRect/>
          </a:stretch>
        </p:blipFill>
        <p:spPr>
          <a:xfrm>
            <a:off x="5334000" y="457199"/>
            <a:ext cx="3174999" cy="2597727"/>
          </a:xfrm>
          <a:prstGeom prst="rect">
            <a:avLst/>
          </a:prstGeom>
        </p:spPr>
      </p:pic>
      <p:pic>
        <p:nvPicPr>
          <p:cNvPr id="6" name="Picture 5" descr="Rplot03.png"/>
          <p:cNvPicPr>
            <a:picLocks noChangeAspect="1"/>
          </p:cNvPicPr>
          <p:nvPr/>
        </p:nvPicPr>
        <p:blipFill>
          <a:blip r:embed="rId4" cstate="print"/>
          <a:stretch>
            <a:fillRect/>
          </a:stretch>
        </p:blipFill>
        <p:spPr>
          <a:xfrm>
            <a:off x="5257800" y="3124199"/>
            <a:ext cx="3200400" cy="2618509"/>
          </a:xfrm>
          <a:prstGeom prst="rect">
            <a:avLst/>
          </a:prstGeom>
        </p:spPr>
      </p:pic>
      <p:sp>
        <p:nvSpPr>
          <p:cNvPr id="9" name="TextBox 8"/>
          <p:cNvSpPr txBox="1"/>
          <p:nvPr/>
        </p:nvSpPr>
        <p:spPr>
          <a:xfrm>
            <a:off x="4191000" y="304800"/>
            <a:ext cx="2514600" cy="1077218"/>
          </a:xfrm>
          <a:prstGeom prst="rect">
            <a:avLst/>
          </a:prstGeom>
          <a:solidFill>
            <a:schemeClr val="bg1">
              <a:lumMod val="85000"/>
            </a:schemeClr>
          </a:solidFill>
          <a:ln>
            <a:solidFill>
              <a:srgbClr val="7F7F7F"/>
            </a:solidFill>
          </a:ln>
        </p:spPr>
        <p:txBody>
          <a:bodyPr wrap="square" rtlCol="0">
            <a:spAutoFit/>
          </a:bodyPr>
          <a:lstStyle/>
          <a:p>
            <a:r>
              <a:rPr lang="en-US" sz="1600" dirty="0"/>
              <a:t>Overpredicts for low true values, underpredicts at higher values. Improve the model.</a:t>
            </a:r>
          </a:p>
        </p:txBody>
      </p:sp>
      <p:sp>
        <p:nvSpPr>
          <p:cNvPr id="10" name="TextBox 9"/>
          <p:cNvSpPr txBox="1"/>
          <p:nvPr/>
        </p:nvSpPr>
        <p:spPr>
          <a:xfrm>
            <a:off x="7086600" y="4953000"/>
            <a:ext cx="1905000" cy="1077218"/>
          </a:xfrm>
          <a:prstGeom prst="rect">
            <a:avLst/>
          </a:prstGeom>
          <a:solidFill>
            <a:schemeClr val="bg1">
              <a:lumMod val="85000"/>
            </a:schemeClr>
          </a:solidFill>
          <a:ln>
            <a:solidFill>
              <a:srgbClr val="7F7F7F"/>
            </a:solidFill>
          </a:ln>
        </p:spPr>
        <p:txBody>
          <a:bodyPr wrap="square" rtlCol="0">
            <a:spAutoFit/>
          </a:bodyPr>
          <a:lstStyle/>
          <a:p>
            <a:r>
              <a:rPr lang="en-US" sz="1600" dirty="0"/>
              <a:t>Not quite </a:t>
            </a:r>
            <a:r>
              <a:rPr lang="en-US" sz="1600" dirty="0" smtClean="0"/>
              <a:t>consistent </a:t>
            </a:r>
            <a:r>
              <a:rPr lang="en-US" sz="1600" dirty="0"/>
              <a:t>variance, but much better.</a:t>
            </a:r>
          </a:p>
        </p:txBody>
      </p:sp>
      <p:pic>
        <p:nvPicPr>
          <p:cNvPr id="11" name="Picture 2" descr="http://techpubs.sgi.com/library/dynaweb_docs/hdwr/SGI_EndUser/books/O2PLUS_RG/sgi_html/figures/diagnostic.visual.gif"/>
          <p:cNvPicPr>
            <a:picLocks noChangeAspect="1" noChangeArrowheads="1"/>
          </p:cNvPicPr>
          <p:nvPr/>
        </p:nvPicPr>
        <p:blipFill>
          <a:blip r:embed="rId5" cstate="print"/>
          <a:srcRect/>
          <a:stretch>
            <a:fillRect/>
          </a:stretch>
        </p:blipFill>
        <p:spPr bwMode="auto">
          <a:xfrm>
            <a:off x="8205180" y="0"/>
            <a:ext cx="938820" cy="1020589"/>
          </a:xfrm>
          <a:prstGeom prst="rect">
            <a:avLst/>
          </a:prstGeom>
          <a:noFill/>
        </p:spPr>
      </p:pic>
      <p:sp>
        <p:nvSpPr>
          <p:cNvPr id="12" name="Slide Number Placeholder 11"/>
          <p:cNvSpPr>
            <a:spLocks noGrp="1"/>
          </p:cNvSpPr>
          <p:nvPr>
            <p:ph type="sldNum" sz="quarter" idx="14"/>
          </p:nvPr>
        </p:nvSpPr>
        <p:spPr/>
        <p:txBody>
          <a:bodyPr/>
          <a:lstStyle/>
          <a:p>
            <a:pPr>
              <a:defRPr/>
            </a:pPr>
            <a:fld id="{F6773B01-4140-4737-A600-00C5477C65A7}" type="slidenum">
              <a:rPr lang="en-US" smtClean="0"/>
              <a:pPr>
                <a:defRPr/>
              </a:pPr>
              <a:t>52</a:t>
            </a:fld>
            <a:endParaRPr lang="en-US" dirty="0"/>
          </a:p>
        </p:txBody>
      </p:sp>
      <p:sp>
        <p:nvSpPr>
          <p:cNvPr id="13" name="Footer Placeholder 12"/>
          <p:cNvSpPr>
            <a:spLocks noGrp="1"/>
          </p:cNvSpPr>
          <p:nvPr>
            <p:ph type="ftr" sz="quarter" idx="13"/>
          </p:nvPr>
        </p:nvSpPr>
        <p:spPr/>
        <p:txBody>
          <a:bodyPr/>
          <a:lstStyle/>
          <a:p>
            <a:pPr>
              <a:defRPr/>
            </a:pPr>
            <a:r>
              <a:rPr lang="en-US" dirty="0" smtClean="0"/>
              <a:t>Module 4: Analytics Theory/Methods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2"/>
          </p:nvPr>
        </p:nvGraphicFramePr>
        <p:xfrm>
          <a:off x="381000" y="914400"/>
          <a:ext cx="8382000" cy="5208016"/>
        </p:xfrm>
        <a:graphic>
          <a:graphicData uri="http://schemas.openxmlformats.org/drawingml/2006/table">
            <a:tbl>
              <a:tblPr firstRow="1" bandRow="1">
                <a:tableStyleId>{5C22544A-7EE6-4342-B048-85BDC9FD1C3A}</a:tableStyleId>
              </a:tblPr>
              <a:tblGrid>
                <a:gridCol w="4191000"/>
                <a:gridCol w="4191000"/>
              </a:tblGrid>
              <a:tr h="370840">
                <a:tc>
                  <a:txBody>
                    <a:bodyPr/>
                    <a:lstStyle/>
                    <a:p>
                      <a:pPr marL="0" marR="0" algn="ctr">
                        <a:lnSpc>
                          <a:spcPct val="115000"/>
                        </a:lnSpc>
                        <a:spcBef>
                          <a:spcPts val="0"/>
                        </a:spcBef>
                        <a:spcAft>
                          <a:spcPts val="0"/>
                        </a:spcAft>
                      </a:pPr>
                      <a:r>
                        <a:rPr lang="en-US" sz="2400" b="1" dirty="0">
                          <a:latin typeface="Calibri"/>
                          <a:ea typeface="Times New Roman"/>
                          <a:cs typeface="Calibri"/>
                        </a:rPr>
                        <a:t>Reasons to Choose (+)</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latin typeface="Calibri"/>
                          <a:ea typeface="Times New Roman"/>
                          <a:cs typeface="Calibri"/>
                        </a:rPr>
                        <a:t>Cautions (-)</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1800" dirty="0">
                          <a:latin typeface="Calibri"/>
                          <a:ea typeface="Times New Roman"/>
                          <a:cs typeface="Calibri"/>
                        </a:rPr>
                        <a:t>Concise </a:t>
                      </a:r>
                      <a:r>
                        <a:rPr lang="en-US" sz="1800" dirty="0" smtClean="0">
                          <a:latin typeface="Calibri"/>
                          <a:ea typeface="Times New Roman"/>
                          <a:cs typeface="Calibri"/>
                        </a:rPr>
                        <a:t>representation (</a:t>
                      </a:r>
                      <a:r>
                        <a:rPr lang="en-US" sz="1800" dirty="0">
                          <a:latin typeface="Calibri"/>
                          <a:ea typeface="Times New Roman"/>
                          <a:cs typeface="Calibri"/>
                        </a:rPr>
                        <a:t>the coefficients)</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Calibri"/>
                        </a:rPr>
                        <a:t>Does not handle missing values well</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1800" dirty="0">
                          <a:latin typeface="Calibri"/>
                          <a:ea typeface="Times New Roman"/>
                          <a:cs typeface="Calibri"/>
                        </a:rPr>
                        <a:t>Robust to redundant variables, correlated variables </a:t>
                      </a:r>
                      <a:endParaRPr lang="en-US" sz="1800" dirty="0">
                        <a:latin typeface="Calibri"/>
                        <a:ea typeface="Calibri"/>
                        <a:cs typeface="Times New Roman"/>
                      </a:endParaRPr>
                    </a:p>
                    <a:p>
                      <a:pPr marL="457200" marR="0" algn="just">
                        <a:lnSpc>
                          <a:spcPct val="115000"/>
                        </a:lnSpc>
                        <a:spcBef>
                          <a:spcPts val="0"/>
                        </a:spcBef>
                        <a:spcAft>
                          <a:spcPts val="0"/>
                        </a:spcAft>
                      </a:pPr>
                      <a:r>
                        <a:rPr lang="en-US" sz="1800" dirty="0" smtClean="0">
                          <a:latin typeface="Calibri"/>
                          <a:ea typeface="Times New Roman"/>
                          <a:cs typeface="Calibri"/>
                        </a:rPr>
                        <a:t>Lose </a:t>
                      </a:r>
                      <a:r>
                        <a:rPr lang="en-US" sz="1800" dirty="0">
                          <a:latin typeface="Calibri"/>
                          <a:ea typeface="Times New Roman"/>
                          <a:cs typeface="Calibri"/>
                        </a:rPr>
                        <a:t>some explanatory value</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Calibri"/>
                        </a:rPr>
                        <a:t>Assumes that each variable affects the outcome linearly and additively</a:t>
                      </a:r>
                      <a:endParaRPr lang="en-US" sz="1800" dirty="0">
                        <a:latin typeface="Calibri"/>
                        <a:ea typeface="Calibri"/>
                        <a:cs typeface="Times New Roman"/>
                      </a:endParaRPr>
                    </a:p>
                    <a:p>
                      <a:pPr marL="457200" marR="0">
                        <a:lnSpc>
                          <a:spcPct val="115000"/>
                        </a:lnSpc>
                        <a:spcBef>
                          <a:spcPts val="0"/>
                        </a:spcBef>
                        <a:spcAft>
                          <a:spcPts val="0"/>
                        </a:spcAft>
                      </a:pPr>
                      <a:r>
                        <a:rPr lang="en-US" sz="1800" dirty="0">
                          <a:latin typeface="Calibri"/>
                          <a:ea typeface="Calibri"/>
                          <a:cs typeface="Calibri"/>
                        </a:rPr>
                        <a:t>Variable transformations and modeling variable interactions can alleviate this</a:t>
                      </a:r>
                      <a:endParaRPr lang="en-US" sz="1800" dirty="0">
                        <a:latin typeface="Calibri"/>
                        <a:ea typeface="Calibri"/>
                        <a:cs typeface="Times New Roman"/>
                      </a:endParaRPr>
                    </a:p>
                    <a:p>
                      <a:pPr marL="457200" marR="0">
                        <a:lnSpc>
                          <a:spcPct val="115000"/>
                        </a:lnSpc>
                        <a:spcBef>
                          <a:spcPts val="0"/>
                        </a:spcBef>
                        <a:spcAft>
                          <a:spcPts val="0"/>
                        </a:spcAft>
                      </a:pPr>
                      <a:r>
                        <a:rPr lang="en-US" sz="1800" dirty="0">
                          <a:latin typeface="Calibri"/>
                          <a:ea typeface="Calibri"/>
                          <a:cs typeface="Calibri"/>
                        </a:rPr>
                        <a:t>A good idea to take the log of monetary amounts or any variable with a wide dynamic range</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1800" dirty="0">
                          <a:latin typeface="Calibri"/>
                          <a:ea typeface="Times New Roman"/>
                          <a:cs typeface="Calibri"/>
                        </a:rPr>
                        <a:t>Explanatory value</a:t>
                      </a:r>
                      <a:endParaRPr lang="en-US" sz="1800" dirty="0">
                        <a:latin typeface="Calibri"/>
                        <a:ea typeface="Calibri"/>
                        <a:cs typeface="Times New Roman"/>
                      </a:endParaRPr>
                    </a:p>
                    <a:p>
                      <a:pPr marL="457200" marR="0" algn="just">
                        <a:lnSpc>
                          <a:spcPct val="115000"/>
                        </a:lnSpc>
                        <a:spcBef>
                          <a:spcPts val="0"/>
                        </a:spcBef>
                        <a:spcAft>
                          <a:spcPts val="0"/>
                        </a:spcAft>
                      </a:pPr>
                      <a:r>
                        <a:rPr lang="en-US" sz="1800" dirty="0" smtClean="0">
                          <a:latin typeface="Calibri"/>
                          <a:ea typeface="Times New Roman"/>
                          <a:cs typeface="Calibri"/>
                        </a:rPr>
                        <a:t>Relative </a:t>
                      </a:r>
                      <a:r>
                        <a:rPr lang="en-US" sz="1800" dirty="0">
                          <a:latin typeface="Calibri"/>
                          <a:ea typeface="Times New Roman"/>
                          <a:cs typeface="Calibri"/>
                        </a:rPr>
                        <a:t>impact of each variable on the outcome</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Calibri"/>
                        </a:rPr>
                        <a:t>Can't handle variables that affect the outcome in a discontinuous </a:t>
                      </a:r>
                      <a:r>
                        <a:rPr lang="en-US" sz="1800" dirty="0" smtClean="0">
                          <a:latin typeface="Calibri"/>
                          <a:ea typeface="Calibri"/>
                          <a:cs typeface="Calibri"/>
                        </a:rPr>
                        <a:t>way</a:t>
                      </a:r>
                      <a:endParaRPr lang="en-US" sz="1800" dirty="0">
                        <a:latin typeface="Calibri"/>
                        <a:ea typeface="Calibri"/>
                        <a:cs typeface="Times New Roman"/>
                      </a:endParaRPr>
                    </a:p>
                    <a:p>
                      <a:pPr marL="457200" marR="0">
                        <a:lnSpc>
                          <a:spcPct val="115000"/>
                        </a:lnSpc>
                        <a:spcBef>
                          <a:spcPts val="0"/>
                        </a:spcBef>
                        <a:spcAft>
                          <a:spcPts val="0"/>
                        </a:spcAft>
                      </a:pPr>
                      <a:r>
                        <a:rPr lang="en-US" sz="1800" dirty="0">
                          <a:latin typeface="Calibri"/>
                          <a:ea typeface="Calibri"/>
                          <a:cs typeface="Calibri"/>
                        </a:rPr>
                        <a:t>Step functions</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1800" dirty="0">
                          <a:latin typeface="Calibri"/>
                          <a:ea typeface="Times New Roman"/>
                          <a:cs typeface="Calibri"/>
                        </a:rPr>
                        <a:t>Easy to score data</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Calibri"/>
                        </a:rPr>
                        <a:t>Doesn't work well with discrete drivers that have a lot of distinct values</a:t>
                      </a:r>
                      <a:endParaRPr lang="en-US" sz="1800" dirty="0">
                        <a:latin typeface="Calibri"/>
                        <a:ea typeface="Calibri"/>
                        <a:cs typeface="Times New Roman"/>
                      </a:endParaRPr>
                    </a:p>
                    <a:p>
                      <a:pPr marL="457200" marR="0">
                        <a:lnSpc>
                          <a:spcPct val="115000"/>
                        </a:lnSpc>
                        <a:spcBef>
                          <a:spcPts val="0"/>
                        </a:spcBef>
                        <a:spcAft>
                          <a:spcPts val="0"/>
                        </a:spcAft>
                      </a:pPr>
                      <a:r>
                        <a:rPr lang="en-US" sz="1800" dirty="0">
                          <a:latin typeface="Calibri"/>
                          <a:ea typeface="Calibri"/>
                          <a:cs typeface="Calibri"/>
                        </a:rPr>
                        <a:t>For example, ZIP code</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t>Linear Regression - Reasons to Choose (+) and </a:t>
            </a:r>
            <a:br>
              <a:rPr lang="en-US" dirty="0" smtClean="0"/>
            </a:br>
            <a:r>
              <a:rPr lang="en-US" dirty="0" smtClean="0"/>
              <a:t>Cautions (-)</a:t>
            </a:r>
            <a:endParaRPr lang="en-US" dirty="0"/>
          </a:p>
        </p:txBody>
      </p:sp>
      <p:sp>
        <p:nvSpPr>
          <p:cNvPr id="4" name="Footer Placeholder 3"/>
          <p:cNvSpPr>
            <a:spLocks noGrp="1"/>
          </p:cNvSpPr>
          <p:nvPr>
            <p:ph type="ftr" sz="quarter" idx="13"/>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4"/>
          </p:nvPr>
        </p:nvSpPr>
        <p:spPr/>
        <p:txBody>
          <a:bodyPr/>
          <a:lstStyle/>
          <a:p>
            <a:pPr>
              <a:defRPr/>
            </a:pPr>
            <a:fld id="{0E62AE4E-9066-49B4-8504-8C25DD4FBCC5}" type="slidenum">
              <a:rPr lang="en-US" smtClean="0"/>
              <a:pPr>
                <a:defRPr/>
              </a:pPr>
              <a:t>53</a:t>
            </a:fld>
            <a:endParaRPr lang="en-US" dirty="0"/>
          </a:p>
        </p:txBody>
      </p:sp>
      <p:pic>
        <p:nvPicPr>
          <p:cNvPr id="7" name="Picture 2" descr="http://t0.gstatic.com/images?q=tbn:ANd9GcS3zP3oM6UO4VlBSSszwz9k_v4j3XggTV6fpaosmWv9nNAsePSf"/>
          <p:cNvPicPr>
            <a:picLocks noChangeAspect="1" noChangeArrowheads="1"/>
          </p:cNvPicPr>
          <p:nvPr/>
        </p:nvPicPr>
        <p:blipFill>
          <a:blip r:embed="rId3" cstate="print"/>
          <a:srcRect/>
          <a:stretch>
            <a:fillRect/>
          </a:stretch>
        </p:blipFill>
        <p:spPr bwMode="auto">
          <a:xfrm>
            <a:off x="8369301" y="0"/>
            <a:ext cx="774699" cy="635318"/>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p:txBody>
          <a:bodyPr/>
          <a:lstStyle/>
          <a:p>
            <a:r>
              <a:rPr lang="en-US" dirty="0" smtClean="0"/>
              <a:t>Check Your Knowledge </a:t>
            </a:r>
            <a:endParaRPr lang="en-US" dirty="0" smtClean="0">
              <a:solidFill>
                <a:srgbClr val="FF0000"/>
              </a:solidFill>
            </a:endParaRPr>
          </a:p>
        </p:txBody>
      </p:sp>
      <p:sp>
        <p:nvSpPr>
          <p:cNvPr id="16387" name="Content Placeholder 7"/>
          <p:cNvSpPr>
            <a:spLocks noGrp="1"/>
          </p:cNvSpPr>
          <p:nvPr>
            <p:ph idx="1"/>
          </p:nvPr>
        </p:nvSpPr>
        <p:spPr>
          <a:xfrm>
            <a:off x="304800" y="914400"/>
            <a:ext cx="8458200" cy="4343400"/>
          </a:xfrm>
        </p:spPr>
        <p:txBody>
          <a:bodyPr>
            <a:normAutofit/>
          </a:bodyPr>
          <a:lstStyle/>
          <a:p>
            <a:pPr marL="457200" indent="-457200">
              <a:buFont typeface="+mj-lt"/>
              <a:buAutoNum type="arabicPeriod"/>
              <a:defRPr/>
            </a:pPr>
            <a:r>
              <a:rPr lang="en-US" dirty="0" smtClean="0"/>
              <a:t>How is the measure of significance used in determining the explanatory value of a driver with linear regression models?</a:t>
            </a:r>
          </a:p>
          <a:p>
            <a:pPr marL="457200" indent="-457200">
              <a:buFont typeface="+mj-lt"/>
              <a:buAutoNum type="arabicPeriod"/>
              <a:defRPr/>
            </a:pPr>
            <a:r>
              <a:rPr lang="en-US" dirty="0" smtClean="0"/>
              <a:t>Detail the challenges with categorical values in linear regression model.</a:t>
            </a:r>
          </a:p>
          <a:p>
            <a:pPr marL="457200" indent="-457200">
              <a:buFont typeface="+mj-lt"/>
              <a:buAutoNum type="arabicPeriod"/>
              <a:defRPr/>
            </a:pPr>
            <a:r>
              <a:rPr lang="en-US" dirty="0" smtClean="0"/>
              <a:t>Describe N-Fold cross validation method used for diagnosing a fitted model.</a:t>
            </a:r>
          </a:p>
          <a:p>
            <a:pPr marL="457200" indent="-457200">
              <a:buFont typeface="+mj-lt"/>
              <a:buAutoNum type="arabicPeriod"/>
              <a:defRPr/>
            </a:pPr>
            <a:r>
              <a:rPr lang="en-US" dirty="0" smtClean="0"/>
              <a:t>List two use cases of linear regression models.</a:t>
            </a:r>
          </a:p>
          <a:p>
            <a:pPr marL="457200" indent="-457200">
              <a:buFont typeface="+mj-lt"/>
              <a:buAutoNum type="arabicPeriod"/>
              <a:defRPr/>
            </a:pPr>
            <a:r>
              <a:rPr lang="en-US" dirty="0" smtClean="0"/>
              <a:t>List and discuss two standard sanity checks that you will perform on the coefficients derived from a linear regression model.</a:t>
            </a:r>
          </a:p>
          <a:p>
            <a:pPr>
              <a:defRPr/>
            </a:pPr>
            <a:endParaRPr lang="en-US" dirty="0" smtClean="0"/>
          </a:p>
          <a:p>
            <a:pPr>
              <a:defRPr/>
            </a:pPr>
            <a:endParaRPr lang="en-US" dirty="0" smtClean="0"/>
          </a:p>
          <a:p>
            <a:pPr>
              <a:defRPr/>
            </a:pPr>
            <a:endParaRPr lang="en-US" dirty="0"/>
          </a:p>
        </p:txBody>
      </p:sp>
      <p:pic>
        <p:nvPicPr>
          <p:cNvPr id="7" name="Picture 1" descr="\\maho3fp3a\SDrive\Creative Dev - Icons\PNG files for PowerPoint\buttons\blue button-knowledgeworker.png"/>
          <p:cNvPicPr>
            <a:picLocks noChangeAspect="1" noChangeArrowheads="1"/>
          </p:cNvPicPr>
          <p:nvPr/>
        </p:nvPicPr>
        <p:blipFill>
          <a:blip r:embed="rId4" cstate="print"/>
          <a:srcRect/>
          <a:stretch>
            <a:fillRect/>
          </a:stretch>
        </p:blipFill>
        <p:spPr bwMode="auto">
          <a:xfrm>
            <a:off x="7848600" y="152400"/>
            <a:ext cx="990600" cy="990600"/>
          </a:xfrm>
          <a:prstGeom prst="rect">
            <a:avLst/>
          </a:prstGeom>
          <a:noFill/>
        </p:spPr>
      </p:pic>
      <p:sp>
        <p:nvSpPr>
          <p:cNvPr id="8" name="TextBox 7"/>
          <p:cNvSpPr txBox="1"/>
          <p:nvPr/>
        </p:nvSpPr>
        <p:spPr>
          <a:xfrm>
            <a:off x="7772400" y="1219200"/>
            <a:ext cx="1219200" cy="246221"/>
          </a:xfrm>
          <a:prstGeom prst="rect">
            <a:avLst/>
          </a:prstGeom>
          <a:noFill/>
        </p:spPr>
        <p:txBody>
          <a:bodyPr wrap="square" rtlCol="0">
            <a:spAutoFit/>
          </a:bodyPr>
          <a:lstStyle/>
          <a:p>
            <a:r>
              <a:rPr lang="en-US" sz="1000" b="1" i="1" dirty="0" smtClean="0"/>
              <a:t>Your Thoughts?</a:t>
            </a:r>
            <a:endParaRPr lang="en-US" sz="1000" b="1" i="1" dirty="0"/>
          </a:p>
        </p:txBody>
      </p:sp>
      <p:sp>
        <p:nvSpPr>
          <p:cNvPr id="9" name="Slide Number Placeholder 8"/>
          <p:cNvSpPr>
            <a:spLocks noGrp="1"/>
          </p:cNvSpPr>
          <p:nvPr>
            <p:ph type="sldNum" sz="quarter" idx="11"/>
          </p:nvPr>
        </p:nvSpPr>
        <p:spPr/>
        <p:txBody>
          <a:bodyPr/>
          <a:lstStyle/>
          <a:p>
            <a:pPr>
              <a:defRPr/>
            </a:pPr>
            <a:fld id="{5BA1DFFF-3F85-458B-986A-7762775E0CEF}" type="slidenum">
              <a:rPr lang="en-US" smtClean="0"/>
              <a:pPr>
                <a:defRPr/>
              </a:pPr>
              <a:t>54</a:t>
            </a:fld>
            <a:endParaRPr lang="en-US" dirty="0"/>
          </a:p>
        </p:txBody>
      </p:sp>
      <p:sp>
        <p:nvSpPr>
          <p:cNvPr id="10" name="Footer Placeholder 9"/>
          <p:cNvSpPr>
            <a:spLocks noGrp="1"/>
          </p:cNvSpPr>
          <p:nvPr>
            <p:ph type="ftr" sz="quarter" idx="10"/>
          </p:nvPr>
        </p:nvSpPr>
        <p:spPr/>
        <p:txBody>
          <a:bodyPr/>
          <a:lstStyle/>
          <a:p>
            <a:pPr>
              <a:defRPr/>
            </a:pPr>
            <a:r>
              <a:rPr lang="en-US" dirty="0" smtClean="0"/>
              <a:t>Module 4: Analytics Theory/Methods</a:t>
            </a:r>
            <a:endParaRPr lang="en-US" dirty="0"/>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620000" cy="1219200"/>
          </a:xfrm>
        </p:spPr>
        <p:txBody>
          <a:bodyPr/>
          <a:lstStyle/>
          <a:p>
            <a:r>
              <a:rPr lang="en-US" dirty="0" smtClean="0"/>
              <a:t>Module 4: Advanced Analytics – Theory and Methods</a:t>
            </a:r>
            <a:endParaRPr lang="en-US" dirty="0"/>
          </a:p>
        </p:txBody>
      </p:sp>
      <p:sp>
        <p:nvSpPr>
          <p:cNvPr id="3" name="Subtitle 2"/>
          <p:cNvSpPr>
            <a:spLocks noGrp="1"/>
          </p:cNvSpPr>
          <p:nvPr>
            <p:ph type="subTitle" idx="1"/>
          </p:nvPr>
        </p:nvSpPr>
        <p:spPr>
          <a:xfrm>
            <a:off x="1371600" y="3048000"/>
            <a:ext cx="7086600" cy="2667000"/>
          </a:xfrm>
        </p:spPr>
        <p:txBody>
          <a:bodyPr/>
          <a:lstStyle/>
          <a:p>
            <a:pPr>
              <a:defRPr/>
            </a:pPr>
            <a:r>
              <a:rPr lang="en-US" dirty="0" smtClean="0"/>
              <a:t>During this lesson the following topics were covered:</a:t>
            </a:r>
          </a:p>
          <a:p>
            <a:pPr marL="347663" lvl="1" indent="-173038" algn="l">
              <a:buFont typeface="Arial" pitchFamily="34" charset="0"/>
              <a:buChar char="•"/>
            </a:pPr>
            <a:r>
              <a:rPr lang="en-US" sz="2000" dirty="0" smtClean="0"/>
              <a:t> </a:t>
            </a:r>
            <a:r>
              <a:rPr lang="en-US" sz="2000" dirty="0" smtClean="0">
                <a:solidFill>
                  <a:schemeClr val="tx1"/>
                </a:solidFill>
              </a:rPr>
              <a:t>General description of regression models</a:t>
            </a:r>
          </a:p>
          <a:p>
            <a:pPr marL="347663" lvl="1" indent="-173038" algn="l">
              <a:buFont typeface="Arial" pitchFamily="34" charset="0"/>
              <a:buChar char="•"/>
            </a:pPr>
            <a:r>
              <a:rPr lang="en-US" sz="2000" dirty="0" smtClean="0">
                <a:solidFill>
                  <a:schemeClr val="tx1"/>
                </a:solidFill>
              </a:rPr>
              <a:t> Technical description of a linear regression model</a:t>
            </a:r>
          </a:p>
          <a:p>
            <a:pPr marL="347663" lvl="1" indent="-173038" algn="l">
              <a:buFont typeface="Arial" pitchFamily="34" charset="0"/>
              <a:buChar char="•"/>
            </a:pPr>
            <a:r>
              <a:rPr lang="en-US" sz="2000" dirty="0" smtClean="0">
                <a:solidFill>
                  <a:schemeClr val="tx1"/>
                </a:solidFill>
              </a:rPr>
              <a:t> Common use cases for the linear regression model</a:t>
            </a:r>
          </a:p>
          <a:p>
            <a:pPr marL="347663" lvl="1" indent="-173038" algn="l">
              <a:buFont typeface="Arial" pitchFamily="34" charset="0"/>
              <a:buChar char="•"/>
            </a:pPr>
            <a:r>
              <a:rPr lang="en-US" sz="2000" dirty="0" smtClean="0">
                <a:solidFill>
                  <a:schemeClr val="tx1"/>
                </a:solidFill>
              </a:rPr>
              <a:t> Interpretation and scoring with the linear regression  model</a:t>
            </a:r>
          </a:p>
          <a:p>
            <a:pPr marL="347663" lvl="1" indent="-173038" algn="l">
              <a:buFont typeface="Arial" pitchFamily="34" charset="0"/>
              <a:buChar char="•"/>
            </a:pPr>
            <a:r>
              <a:rPr lang="en-US" sz="2000" dirty="0" smtClean="0">
                <a:solidFill>
                  <a:schemeClr val="tx1"/>
                </a:solidFill>
              </a:rPr>
              <a:t> Diagnostics for validating the linear regression model</a:t>
            </a:r>
          </a:p>
          <a:p>
            <a:pPr marL="347663" lvl="1" indent="-173038" algn="l">
              <a:buFont typeface="Arial" pitchFamily="34" charset="0"/>
              <a:buChar char="•"/>
            </a:pPr>
            <a:r>
              <a:rPr lang="en-US" sz="2000" dirty="0" smtClean="0">
                <a:solidFill>
                  <a:schemeClr val="tx1"/>
                </a:solidFill>
              </a:rPr>
              <a:t> The Reasons to Choose (+) and Cautions (-) of the linear regression model</a:t>
            </a:r>
          </a:p>
          <a:p>
            <a:endParaRPr lang="en-US" dirty="0"/>
          </a:p>
        </p:txBody>
      </p:sp>
      <p:sp>
        <p:nvSpPr>
          <p:cNvPr id="4" name="Content Placeholder 3"/>
          <p:cNvSpPr>
            <a:spLocks noGrp="1"/>
          </p:cNvSpPr>
          <p:nvPr>
            <p:ph sz="quarter" idx="13"/>
          </p:nvPr>
        </p:nvSpPr>
        <p:spPr/>
        <p:txBody>
          <a:bodyPr/>
          <a:lstStyle/>
          <a:p>
            <a:r>
              <a:rPr lang="en-US" dirty="0" smtClean="0"/>
              <a:t>Lesson 3: Linear Regression - Summary</a:t>
            </a:r>
          </a:p>
          <a:p>
            <a:endParaRPr lang="en-US" dirty="0"/>
          </a:p>
        </p:txBody>
      </p:sp>
      <p:sp>
        <p:nvSpPr>
          <p:cNvPr id="5" name="Footer Placeholder 4"/>
          <p:cNvSpPr>
            <a:spLocks noGrp="1"/>
          </p:cNvSpPr>
          <p:nvPr>
            <p:ph type="ftr" sz="quarter" idx="14"/>
          </p:nvPr>
        </p:nvSpPr>
        <p:spPr/>
        <p:txBody>
          <a:bodyPr/>
          <a:lstStyle/>
          <a:p>
            <a:pPr>
              <a:defRPr/>
            </a:pPr>
            <a:r>
              <a:rPr lang="en-US" dirty="0" smtClean="0"/>
              <a:t>Module 4: Analytics Theory/Methods</a:t>
            </a:r>
            <a:endParaRPr lang="en-US" dirty="0"/>
          </a:p>
        </p:txBody>
      </p:sp>
      <p:sp>
        <p:nvSpPr>
          <p:cNvPr id="6" name="Slide Number Placeholder 5"/>
          <p:cNvSpPr>
            <a:spLocks noGrp="1"/>
          </p:cNvSpPr>
          <p:nvPr>
            <p:ph type="sldNum" sz="quarter" idx="15"/>
          </p:nvPr>
        </p:nvSpPr>
        <p:spPr/>
        <p:txBody>
          <a:bodyPr/>
          <a:lstStyle/>
          <a:p>
            <a:pPr>
              <a:defRPr/>
            </a:pPr>
            <a:fld id="{E9C12BD9-86B3-4048-86CE-AC10D4E84307}" type="slidenum">
              <a:rPr lang="en-US" smtClean="0"/>
              <a:pPr>
                <a:defRPr/>
              </a:pPr>
              <a:t>55</a:t>
            </a:fld>
            <a:endParaRPr lang="en-US" dirty="0"/>
          </a:p>
        </p:txBody>
      </p:sp>
      <p:grpSp>
        <p:nvGrpSpPr>
          <p:cNvPr id="7" name="Group 6"/>
          <p:cNvGrpSpPr/>
          <p:nvPr/>
        </p:nvGrpSpPr>
        <p:grpSpPr>
          <a:xfrm>
            <a:off x="533400" y="76200"/>
            <a:ext cx="4757975" cy="914400"/>
            <a:chOff x="533400" y="76200"/>
            <a:chExt cx="4757975" cy="914400"/>
          </a:xfrm>
        </p:grpSpPr>
        <p:pic>
          <p:nvPicPr>
            <p:cNvPr id="8"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9"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0"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1"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2"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3"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304800" y="152400"/>
            <a:ext cx="8458200" cy="762000"/>
          </a:xfrm>
        </p:spPr>
        <p:txBody>
          <a:bodyPr/>
          <a:lstStyle/>
          <a:p>
            <a:r>
              <a:rPr lang="en-US" dirty="0" smtClean="0">
                <a:solidFill>
                  <a:schemeClr val="accent1"/>
                </a:solidFill>
              </a:rPr>
              <a:t>Lab Exercise 6: Linear Regression</a:t>
            </a:r>
          </a:p>
        </p:txBody>
      </p:sp>
      <p:pic>
        <p:nvPicPr>
          <p:cNvPr id="15" name="Picture 14" descr="recordedLab.png"/>
          <p:cNvPicPr>
            <a:picLocks noChangeAspect="1"/>
          </p:cNvPicPr>
          <p:nvPr/>
        </p:nvPicPr>
        <p:blipFill>
          <a:blip r:embed="rId3" cstate="print"/>
          <a:stretch>
            <a:fillRect/>
          </a:stretch>
        </p:blipFill>
        <p:spPr>
          <a:xfrm>
            <a:off x="0" y="838200"/>
            <a:ext cx="2361905" cy="2184127"/>
          </a:xfrm>
          <a:prstGeom prst="rect">
            <a:avLst/>
          </a:prstGeom>
        </p:spPr>
      </p:pic>
      <p:sp>
        <p:nvSpPr>
          <p:cNvPr id="7" name="Slide Number Placeholder 6"/>
          <p:cNvSpPr>
            <a:spLocks noGrp="1"/>
          </p:cNvSpPr>
          <p:nvPr>
            <p:ph type="sldNum" sz="quarter" idx="15"/>
          </p:nvPr>
        </p:nvSpPr>
        <p:spPr/>
        <p:txBody>
          <a:bodyPr/>
          <a:lstStyle/>
          <a:p>
            <a:pPr>
              <a:defRPr/>
            </a:pPr>
            <a:fld id="{D5E37188-7CEB-4CA8-A656-F21412B4458C}" type="slidenum">
              <a:rPr lang="en-US" smtClean="0"/>
              <a:pPr>
                <a:defRPr/>
              </a:pPr>
              <a:t>56</a:t>
            </a:fld>
            <a:endParaRPr lang="en-US" dirty="0"/>
          </a:p>
        </p:txBody>
      </p:sp>
      <p:sp>
        <p:nvSpPr>
          <p:cNvPr id="8" name="Footer Placeholder 7"/>
          <p:cNvSpPr>
            <a:spLocks noGrp="1"/>
          </p:cNvSpPr>
          <p:nvPr>
            <p:ph type="ftr" sz="quarter" idx="14"/>
          </p:nvPr>
        </p:nvSpPr>
        <p:spPr/>
        <p:txBody>
          <a:bodyPr/>
          <a:lstStyle/>
          <a:p>
            <a:pPr>
              <a:defRPr/>
            </a:pPr>
            <a:r>
              <a:rPr lang="en-US" dirty="0" smtClean="0"/>
              <a:t>Module 4: Analytics Theory/Methods</a:t>
            </a:r>
            <a:endParaRPr lang="en-US" dirty="0"/>
          </a:p>
        </p:txBody>
      </p:sp>
      <p:sp>
        <p:nvSpPr>
          <p:cNvPr id="9" name="Rectangle 8"/>
          <p:cNvSpPr/>
          <p:nvPr/>
        </p:nvSpPr>
        <p:spPr>
          <a:xfrm>
            <a:off x="2895600" y="968276"/>
            <a:ext cx="6019800" cy="3970318"/>
          </a:xfrm>
          <a:prstGeom prst="rect">
            <a:avLst/>
          </a:prstGeom>
        </p:spPr>
        <p:txBody>
          <a:bodyPr wrap="square">
            <a:spAutoFit/>
          </a:bodyPr>
          <a:lstStyle/>
          <a:p>
            <a:pPr>
              <a:defRPr/>
            </a:pPr>
            <a:r>
              <a:rPr lang="en-US" sz="2000" dirty="0" smtClean="0">
                <a:solidFill>
                  <a:schemeClr val="tx1">
                    <a:lumMod val="85000"/>
                    <a:lumOff val="15000"/>
                  </a:schemeClr>
                </a:solidFill>
                <a:latin typeface="Calibri" pitchFamily="34" charset="0"/>
              </a:rPr>
              <a:t>This  Lab is designed to investigate and practice Linear Regression.</a:t>
            </a:r>
          </a:p>
          <a:p>
            <a:pPr>
              <a:defRPr/>
            </a:pPr>
            <a:endParaRPr lang="en-US" sz="2000" dirty="0" smtClean="0">
              <a:solidFill>
                <a:schemeClr val="tx1">
                  <a:lumMod val="85000"/>
                  <a:lumOff val="15000"/>
                </a:schemeClr>
              </a:solidFill>
              <a:latin typeface="Calibri" pitchFamily="34" charset="0"/>
            </a:endParaRPr>
          </a:p>
          <a:p>
            <a:pPr>
              <a:defRPr/>
            </a:pPr>
            <a:r>
              <a:rPr lang="en-US" sz="2000" dirty="0" smtClean="0">
                <a:solidFill>
                  <a:schemeClr val="tx1">
                    <a:lumMod val="85000"/>
                    <a:lumOff val="15000"/>
                  </a:schemeClr>
                </a:solidFill>
                <a:latin typeface="Calibri" pitchFamily="34" charset="0"/>
              </a:rPr>
              <a:t>After completing the tasks in this lab you should be able to:</a:t>
            </a:r>
          </a:p>
          <a:p>
            <a:pPr marL="631825" lvl="1" indent="-174625">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Use R functions for Linear Regression (Ordinary Least Squares – OLS)</a:t>
            </a:r>
          </a:p>
          <a:p>
            <a:pPr marL="631825" lvl="1" indent="-174625">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Predict the dependent variables based on the model</a:t>
            </a:r>
          </a:p>
          <a:p>
            <a:pPr marL="631825" lvl="1" indent="-174625">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Investigate different statistical parameter tests that measure the effectiveness of the model</a:t>
            </a:r>
            <a:endParaRPr lang="en-US" sz="2000" dirty="0" smtClean="0">
              <a:latin typeface="Calibri" pitchFamily="34" charset="0"/>
            </a:endParaRPr>
          </a:p>
          <a:p>
            <a:pPr>
              <a:defRPr/>
            </a:pPr>
            <a:r>
              <a:rPr lang="en-US" sz="2000" dirty="0" smtClean="0">
                <a:latin typeface="Calibri" pitchFamily="34" charset="0"/>
              </a:rPr>
              <a:t>  </a:t>
            </a:r>
            <a:endParaRPr lang="en-US" sz="2000" dirty="0">
              <a:solidFill>
                <a:schemeClr val="tx1">
                  <a:lumMod val="75000"/>
                  <a:lumOff val="25000"/>
                </a:schemeClr>
              </a:solidFill>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Lab Exercise 6: Linear Regression - Workflow</a:t>
            </a:r>
            <a:endParaRPr lang="en-US" dirty="0"/>
          </a:p>
        </p:txBody>
      </p:sp>
      <p:sp>
        <p:nvSpPr>
          <p:cNvPr id="3" name="Footer Placeholder 2"/>
          <p:cNvSpPr>
            <a:spLocks noGrp="1"/>
          </p:cNvSpPr>
          <p:nvPr>
            <p:ph type="ftr" sz="quarter" idx="10"/>
          </p:nvPr>
        </p:nvSpPr>
        <p:spPr/>
        <p:txBody>
          <a:bodyPr/>
          <a:lstStyle/>
          <a:p>
            <a:pPr>
              <a:defRPr/>
            </a:pPr>
            <a:r>
              <a:rPr lang="en-US" smtClean="0"/>
              <a:t>Module 4: Analytics Theory/Methods</a:t>
            </a:r>
            <a:endParaRPr lang="en-US" dirty="0"/>
          </a:p>
        </p:txBody>
      </p:sp>
      <p:sp>
        <p:nvSpPr>
          <p:cNvPr id="4" name="Slide Number Placeholder 3"/>
          <p:cNvSpPr>
            <a:spLocks noGrp="1"/>
          </p:cNvSpPr>
          <p:nvPr>
            <p:ph type="sldNum" sz="quarter" idx="11"/>
          </p:nvPr>
        </p:nvSpPr>
        <p:spPr/>
        <p:txBody>
          <a:bodyPr/>
          <a:lstStyle/>
          <a:p>
            <a:pPr>
              <a:defRPr/>
            </a:pPr>
            <a:fld id="{6ADD0FD0-5DC7-4614-9D2E-5687F653AACB}" type="slidenum">
              <a:rPr lang="en-US" smtClean="0"/>
              <a:pPr>
                <a:defRPr/>
              </a:pPr>
              <a:t>57</a:t>
            </a:fld>
            <a:endParaRPr lang="en-US" dirty="0"/>
          </a:p>
        </p:txBody>
      </p:sp>
      <p:graphicFrame>
        <p:nvGraphicFramePr>
          <p:cNvPr id="5" name="Diagram 4"/>
          <p:cNvGraphicFramePr/>
          <p:nvPr/>
        </p:nvGraphicFramePr>
        <p:xfrm>
          <a:off x="1447800" y="1143000"/>
          <a:ext cx="6477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219200"/>
          </a:xfrm>
        </p:spPr>
        <p:txBody>
          <a:bodyPr/>
          <a:lstStyle/>
          <a:p>
            <a:r>
              <a:rPr lang="en-US" dirty="0" smtClean="0"/>
              <a:t>Module 4: Advanced Analytics – Theory and Methods</a:t>
            </a:r>
            <a:endParaRPr lang="en-US" dirty="0"/>
          </a:p>
        </p:txBody>
      </p:sp>
      <p:sp>
        <p:nvSpPr>
          <p:cNvPr id="3" name="Subtitle 2"/>
          <p:cNvSpPr>
            <a:spLocks noGrp="1"/>
          </p:cNvSpPr>
          <p:nvPr>
            <p:ph type="subTitle" idx="1"/>
          </p:nvPr>
        </p:nvSpPr>
        <p:spPr/>
        <p:txBody>
          <a:bodyPr/>
          <a:lstStyle/>
          <a:p>
            <a:pPr>
              <a:defRPr/>
            </a:pPr>
            <a:r>
              <a:rPr lang="en-US" dirty="0" smtClean="0"/>
              <a:t>During this lesson the following topics are covered:</a:t>
            </a:r>
          </a:p>
          <a:p>
            <a:pPr marL="576263" lvl="1" indent="-119063" algn="l">
              <a:buFont typeface="Arial" pitchFamily="34" charset="0"/>
              <a:buChar char="•"/>
            </a:pPr>
            <a:r>
              <a:rPr lang="en-US" sz="2000" dirty="0" smtClean="0">
                <a:solidFill>
                  <a:schemeClr val="tx1"/>
                </a:solidFill>
              </a:rPr>
              <a:t> Technical description of a logistic regression model</a:t>
            </a:r>
          </a:p>
          <a:p>
            <a:pPr marL="576263" lvl="1" indent="-119063" algn="l">
              <a:buFont typeface="Arial" pitchFamily="34" charset="0"/>
              <a:buChar char="•"/>
            </a:pPr>
            <a:r>
              <a:rPr lang="en-US" sz="2000" dirty="0" smtClean="0">
                <a:solidFill>
                  <a:schemeClr val="tx1"/>
                </a:solidFill>
              </a:rPr>
              <a:t> Common use cases for the logistic regression model</a:t>
            </a:r>
          </a:p>
          <a:p>
            <a:pPr marL="576263" lvl="1" indent="-119063" algn="l">
              <a:buFont typeface="Arial" pitchFamily="34" charset="0"/>
              <a:buChar char="•"/>
            </a:pPr>
            <a:r>
              <a:rPr lang="en-US" sz="2000" dirty="0" smtClean="0">
                <a:solidFill>
                  <a:schemeClr val="tx1"/>
                </a:solidFill>
              </a:rPr>
              <a:t> Interpretation and scoring with the logistic regression model</a:t>
            </a:r>
          </a:p>
          <a:p>
            <a:pPr marL="576263" lvl="1" indent="-119063" algn="l">
              <a:buFont typeface="Arial" pitchFamily="34" charset="0"/>
              <a:buChar char="•"/>
            </a:pPr>
            <a:r>
              <a:rPr lang="en-US" sz="2000" dirty="0" smtClean="0">
                <a:solidFill>
                  <a:schemeClr val="tx1"/>
                </a:solidFill>
              </a:rPr>
              <a:t> Diagnostics for validating the logistic regression model</a:t>
            </a:r>
          </a:p>
          <a:p>
            <a:pPr marL="576263" lvl="1" indent="-119063" algn="l">
              <a:buFont typeface="Arial" pitchFamily="34" charset="0"/>
              <a:buChar char="•"/>
            </a:pPr>
            <a:r>
              <a:rPr lang="en-US" sz="2000" dirty="0" smtClean="0">
                <a:solidFill>
                  <a:schemeClr val="tx1"/>
                </a:solidFill>
              </a:rPr>
              <a:t> Reasons to Choose (+) and Cautions (-) of the logistic regression model</a:t>
            </a:r>
          </a:p>
          <a:p>
            <a:endParaRPr lang="en-US" dirty="0"/>
          </a:p>
        </p:txBody>
      </p:sp>
      <p:sp>
        <p:nvSpPr>
          <p:cNvPr id="4" name="Content Placeholder 3"/>
          <p:cNvSpPr>
            <a:spLocks noGrp="1"/>
          </p:cNvSpPr>
          <p:nvPr>
            <p:ph sz="quarter" idx="13"/>
          </p:nvPr>
        </p:nvSpPr>
        <p:spPr/>
        <p:txBody>
          <a:bodyPr/>
          <a:lstStyle/>
          <a:p>
            <a:r>
              <a:rPr lang="en-US" dirty="0" smtClean="0"/>
              <a:t>Lesson 4: Logistic Regression</a:t>
            </a:r>
          </a:p>
          <a:p>
            <a:endParaRPr lang="en-US" dirty="0"/>
          </a:p>
        </p:txBody>
      </p:sp>
      <p:sp>
        <p:nvSpPr>
          <p:cNvPr id="5" name="Footer Placeholder 4"/>
          <p:cNvSpPr>
            <a:spLocks noGrp="1"/>
          </p:cNvSpPr>
          <p:nvPr>
            <p:ph type="ftr" sz="quarter" idx="14"/>
          </p:nvPr>
        </p:nvSpPr>
        <p:spPr/>
        <p:txBody>
          <a:bodyPr/>
          <a:lstStyle/>
          <a:p>
            <a:pPr>
              <a:defRPr/>
            </a:pPr>
            <a:r>
              <a:rPr lang="en-US" dirty="0" smtClean="0"/>
              <a:t>Module 4: Analytics Theory/Methods</a:t>
            </a:r>
            <a:endParaRPr lang="en-US" dirty="0"/>
          </a:p>
        </p:txBody>
      </p:sp>
      <p:sp>
        <p:nvSpPr>
          <p:cNvPr id="6" name="Slide Number Placeholder 5"/>
          <p:cNvSpPr>
            <a:spLocks noGrp="1"/>
          </p:cNvSpPr>
          <p:nvPr>
            <p:ph type="sldNum" sz="quarter" idx="15"/>
          </p:nvPr>
        </p:nvSpPr>
        <p:spPr/>
        <p:txBody>
          <a:bodyPr/>
          <a:lstStyle/>
          <a:p>
            <a:pPr>
              <a:defRPr/>
            </a:pPr>
            <a:fld id="{E9C12BD9-86B3-4048-86CE-AC10D4E84307}" type="slidenum">
              <a:rPr lang="en-US" smtClean="0"/>
              <a:pPr>
                <a:defRPr/>
              </a:pPr>
              <a:t>58</a:t>
            </a:fld>
            <a:endParaRPr lang="en-US" dirty="0"/>
          </a:p>
        </p:txBody>
      </p:sp>
      <p:grpSp>
        <p:nvGrpSpPr>
          <p:cNvPr id="7" name="Group 6"/>
          <p:cNvGrpSpPr/>
          <p:nvPr/>
        </p:nvGrpSpPr>
        <p:grpSpPr>
          <a:xfrm>
            <a:off x="533400" y="76200"/>
            <a:ext cx="4757975" cy="914400"/>
            <a:chOff x="533400" y="76200"/>
            <a:chExt cx="4757975" cy="914400"/>
          </a:xfrm>
        </p:grpSpPr>
        <p:pic>
          <p:nvPicPr>
            <p:cNvPr id="8"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9"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0"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1"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2"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3"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Logistic Regression</a:t>
            </a:r>
          </a:p>
        </p:txBody>
      </p:sp>
      <p:sp>
        <p:nvSpPr>
          <p:cNvPr id="6" name="Content Placeholder 5"/>
          <p:cNvSpPr>
            <a:spLocks noGrp="1"/>
          </p:cNvSpPr>
          <p:nvPr>
            <p:ph idx="1"/>
          </p:nvPr>
        </p:nvSpPr>
        <p:spPr>
          <a:xfrm>
            <a:off x="304800" y="914400"/>
            <a:ext cx="8458200" cy="4876800"/>
          </a:xfrm>
        </p:spPr>
        <p:txBody>
          <a:bodyPr>
            <a:normAutofit lnSpcReduction="10000"/>
          </a:bodyPr>
          <a:lstStyle/>
          <a:p>
            <a:r>
              <a:rPr lang="en-US" dirty="0"/>
              <a:t>Used to estimate the probability that an event will occur as a function of other variables</a:t>
            </a:r>
          </a:p>
          <a:p>
            <a:pPr lvl="1"/>
            <a:r>
              <a:rPr lang="en-US" dirty="0"/>
              <a:t>T</a:t>
            </a:r>
            <a:r>
              <a:rPr lang="en-US" dirty="0" smtClean="0"/>
              <a:t>he </a:t>
            </a:r>
            <a:r>
              <a:rPr lang="en-US" dirty="0"/>
              <a:t>probability that a borrower will default as a function of his credit score, income, the size of the loan, and his existing </a:t>
            </a:r>
            <a:r>
              <a:rPr lang="en-US" dirty="0" smtClean="0"/>
              <a:t>debts</a:t>
            </a:r>
            <a:endParaRPr lang="en-US" dirty="0"/>
          </a:p>
          <a:p>
            <a:r>
              <a:rPr lang="en-US" dirty="0"/>
              <a:t>Can </a:t>
            </a:r>
            <a:r>
              <a:rPr lang="en-US" dirty="0" smtClean="0"/>
              <a:t>be considered </a:t>
            </a:r>
            <a:r>
              <a:rPr lang="en-US" dirty="0"/>
              <a:t>a classifier, as well</a:t>
            </a:r>
          </a:p>
          <a:p>
            <a:pPr lvl="1"/>
            <a:r>
              <a:rPr lang="en-US" dirty="0"/>
              <a:t>Assign the class label with the highest </a:t>
            </a:r>
            <a:r>
              <a:rPr lang="en-US" dirty="0" smtClean="0"/>
              <a:t>probability</a:t>
            </a:r>
            <a:endParaRPr lang="en-US" dirty="0"/>
          </a:p>
          <a:p>
            <a:pPr lvl="2"/>
            <a:endParaRPr lang="en-US" dirty="0"/>
          </a:p>
          <a:p>
            <a:r>
              <a:rPr lang="en-US" dirty="0">
                <a:solidFill>
                  <a:schemeClr val="tx2"/>
                </a:solidFill>
              </a:rPr>
              <a:t>Input</a:t>
            </a:r>
            <a:r>
              <a:rPr lang="en-US" dirty="0"/>
              <a:t> variables can be </a:t>
            </a:r>
            <a:r>
              <a:rPr lang="en-US" dirty="0" smtClean="0"/>
              <a:t>continuous </a:t>
            </a:r>
            <a:r>
              <a:rPr lang="en-US" dirty="0"/>
              <a:t>or discrete</a:t>
            </a:r>
          </a:p>
          <a:p>
            <a:r>
              <a:rPr lang="en-US" dirty="0">
                <a:solidFill>
                  <a:srgbClr val="007DC3"/>
                </a:solidFill>
              </a:rPr>
              <a:t>Output</a:t>
            </a:r>
            <a:r>
              <a:rPr lang="en-US" dirty="0"/>
              <a:t>: </a:t>
            </a:r>
          </a:p>
          <a:p>
            <a:pPr lvl="1"/>
            <a:r>
              <a:rPr lang="en-US" dirty="0"/>
              <a:t>A set of coefficients that indicate the relative impact of each </a:t>
            </a:r>
            <a:r>
              <a:rPr lang="en-US" dirty="0" smtClean="0"/>
              <a:t>driver </a:t>
            </a:r>
            <a:endParaRPr lang="en-US" dirty="0"/>
          </a:p>
          <a:p>
            <a:pPr lvl="1"/>
            <a:r>
              <a:rPr lang="en-US" dirty="0"/>
              <a:t>A linear expression for predicting the log-odds ratio of outcome as a function of drivers. (Binary classification case</a:t>
            </a:r>
            <a:r>
              <a:rPr lang="en-US" dirty="0" smtClean="0"/>
              <a:t>)</a:t>
            </a:r>
            <a:endParaRPr lang="en-US" dirty="0"/>
          </a:p>
          <a:p>
            <a:pPr lvl="2"/>
            <a:r>
              <a:rPr lang="en-US" dirty="0"/>
              <a:t>Log-odds ratio easily converted to the probability of the </a:t>
            </a:r>
            <a:r>
              <a:rPr lang="en-US" dirty="0" smtClean="0"/>
              <a:t>outcome</a:t>
            </a:r>
            <a:endParaRPr lang="en-US" dirty="0"/>
          </a:p>
        </p:txBody>
      </p:sp>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59</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What Kind of Problem do I Need to Solve? </a:t>
            </a:r>
            <a:br>
              <a:rPr lang="en-US" dirty="0" smtClean="0"/>
            </a:br>
            <a:r>
              <a:rPr lang="en-US" dirty="0" smtClean="0"/>
              <a:t>How do I Solve it?</a:t>
            </a:r>
            <a:endParaRPr lang="en-US" dirty="0"/>
          </a:p>
        </p:txBody>
      </p:sp>
      <p:graphicFrame>
        <p:nvGraphicFramePr>
          <p:cNvPr id="15" name="Content Placeholder 14"/>
          <p:cNvGraphicFramePr>
            <a:graphicFrameLocks noGrp="1"/>
          </p:cNvGraphicFramePr>
          <p:nvPr>
            <p:ph idx="1"/>
          </p:nvPr>
        </p:nvGraphicFramePr>
        <p:xfrm>
          <a:off x="457200" y="990600"/>
          <a:ext cx="8229600" cy="5013960"/>
        </p:xfrm>
        <a:graphic>
          <a:graphicData uri="http://schemas.openxmlformats.org/drawingml/2006/table">
            <a:tbl>
              <a:tblPr firstRow="1" bandRow="1">
                <a:tableStyleId>{5C22544A-7EE6-4342-B048-85BDC9FD1C3A}</a:tableStyleId>
              </a:tblPr>
              <a:tblGrid>
                <a:gridCol w="3131522"/>
                <a:gridCol w="2202478"/>
                <a:gridCol w="2895600"/>
              </a:tblGrid>
              <a:tr h="370840">
                <a:tc>
                  <a:txBody>
                    <a:bodyPr/>
                    <a:lstStyle/>
                    <a:p>
                      <a:r>
                        <a:rPr lang="en-US" dirty="0"/>
                        <a:t>The Problem</a:t>
                      </a:r>
                      <a:r>
                        <a:rPr lang="en-US" baseline="0" dirty="0"/>
                        <a:t> to Solve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The</a:t>
                      </a:r>
                      <a:r>
                        <a:rPr lang="en-US" baseline="0" dirty="0"/>
                        <a:t> Category of Techniques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Covered in this Course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a:t>I want</a:t>
                      </a:r>
                      <a:r>
                        <a:rPr lang="en-US" sz="1400" baseline="0" dirty="0"/>
                        <a:t> to group items by similarity.</a:t>
                      </a:r>
                    </a:p>
                    <a:p>
                      <a:r>
                        <a:rPr lang="en-US" sz="1400" baseline="0" dirty="0"/>
                        <a:t>I want to find structure (commonalities) in the </a:t>
                      </a:r>
                      <a:r>
                        <a:rPr lang="en-US" sz="1400" baseline="0" dirty="0" smtClean="0"/>
                        <a:t>data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Clustering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K-means </a:t>
                      </a:r>
                      <a:r>
                        <a:rPr lang="en-US" sz="1400" dirty="0"/>
                        <a:t>clustering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a:t>I want to discover relationships</a:t>
                      </a:r>
                      <a:r>
                        <a:rPr lang="en-US" sz="1400" baseline="0" dirty="0"/>
                        <a:t> between actions or </a:t>
                      </a:r>
                      <a:r>
                        <a:rPr lang="en-US" sz="1400" baseline="0" dirty="0" smtClean="0"/>
                        <a:t>items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Association</a:t>
                      </a:r>
                      <a:r>
                        <a:rPr lang="en-US" sz="1400" baseline="0" dirty="0"/>
                        <a:t> Rules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a:t>
                      </a:r>
                      <a:r>
                        <a:rPr lang="en-US" sz="1400" baseline="0" dirty="0"/>
                        <a:t>priori</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9640">
                <a:tc>
                  <a:txBody>
                    <a:bodyPr/>
                    <a:lstStyle/>
                    <a:p>
                      <a:r>
                        <a:rPr lang="en-US" sz="1400" baseline="0" dirty="0"/>
                        <a:t>I want to determine the relationship between the outcome and the input </a:t>
                      </a:r>
                      <a:r>
                        <a:rPr lang="en-US" sz="1400" baseline="0" dirty="0" smtClean="0"/>
                        <a:t>variables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Regression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Linear Regression</a:t>
                      </a:r>
                    </a:p>
                    <a:p>
                      <a:r>
                        <a:rPr lang="en-US" sz="1400" dirty="0"/>
                        <a:t>Logistic Regression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a:t>I want to assign </a:t>
                      </a:r>
                      <a:r>
                        <a:rPr lang="en-US" sz="1400" dirty="0" smtClean="0"/>
                        <a:t>(known</a:t>
                      </a:r>
                      <a:r>
                        <a:rPr lang="en-US" sz="1400" dirty="0"/>
                        <a:t>) labels to objects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Classification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Naïve Bayes</a:t>
                      </a:r>
                    </a:p>
                    <a:p>
                      <a:r>
                        <a:rPr lang="en-US" sz="1400" dirty="0" smtClean="0"/>
                        <a:t>Decision Trees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baseline="0" dirty="0"/>
                        <a:t>I want to find the structure in a temporal </a:t>
                      </a:r>
                      <a:r>
                        <a:rPr lang="en-US" sz="1400" baseline="0" dirty="0" smtClean="0"/>
                        <a:t>process</a:t>
                      </a:r>
                      <a:endParaRPr lang="en-US" sz="1400" baseline="0" dirty="0"/>
                    </a:p>
                    <a:p>
                      <a:r>
                        <a:rPr lang="en-US" sz="1400" baseline="0" dirty="0"/>
                        <a:t>I want to forecast the behavior of a temporal </a:t>
                      </a:r>
                      <a:r>
                        <a:rPr lang="en-US" sz="1400" baseline="0" dirty="0" smtClean="0"/>
                        <a:t>process</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Time Series Analysis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ACF, PACF,</a:t>
                      </a:r>
                      <a:r>
                        <a:rPr lang="en-US" sz="1400" baseline="0" dirty="0"/>
                        <a:t> </a:t>
                      </a:r>
                      <a:r>
                        <a:rPr lang="en-US" sz="1400" dirty="0"/>
                        <a:t>ARIMA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a:t>I want to analyze my text </a:t>
                      </a:r>
                      <a:r>
                        <a:rPr lang="en-US" sz="1400" dirty="0" smtClean="0"/>
                        <a:t>data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Text Analysis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Regular expressions, Document representation (Bag of Words), TF-IDF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6</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a:t>
            </a:r>
            <a:r>
              <a:rPr lang="en-US" dirty="0" smtClean="0"/>
              <a:t>Regression Use </a:t>
            </a:r>
            <a:r>
              <a:rPr lang="en-US" dirty="0"/>
              <a:t>Cases</a:t>
            </a:r>
          </a:p>
        </p:txBody>
      </p:sp>
      <p:sp>
        <p:nvSpPr>
          <p:cNvPr id="3" name="Content Placeholder 2"/>
          <p:cNvSpPr>
            <a:spLocks noGrp="1"/>
          </p:cNvSpPr>
          <p:nvPr>
            <p:ph idx="1"/>
          </p:nvPr>
        </p:nvSpPr>
        <p:spPr/>
        <p:txBody>
          <a:bodyPr>
            <a:normAutofit/>
          </a:bodyPr>
          <a:lstStyle/>
          <a:p>
            <a:r>
              <a:rPr lang="en-US" dirty="0"/>
              <a:t>The </a:t>
            </a:r>
            <a:r>
              <a:rPr lang="en-US" dirty="0" smtClean="0"/>
              <a:t>preferred </a:t>
            </a:r>
            <a:r>
              <a:rPr lang="en-US" dirty="0"/>
              <a:t>method for many binary classification </a:t>
            </a:r>
            <a:r>
              <a:rPr lang="en-US" dirty="0" smtClean="0"/>
              <a:t>problems:</a:t>
            </a:r>
            <a:endParaRPr lang="en-US" dirty="0"/>
          </a:p>
          <a:p>
            <a:pPr lvl="1"/>
            <a:r>
              <a:rPr lang="en-US" dirty="0"/>
              <a:t>Especially if you are interested in the probability of an event, not just predicting the "yes or </a:t>
            </a:r>
            <a:r>
              <a:rPr lang="en-US" dirty="0" smtClean="0"/>
              <a:t>no“</a:t>
            </a:r>
            <a:endParaRPr lang="en-US" dirty="0"/>
          </a:p>
          <a:p>
            <a:pPr lvl="1"/>
            <a:r>
              <a:rPr lang="en-US" dirty="0"/>
              <a:t>Try this first; if it fails, then try something more </a:t>
            </a:r>
            <a:r>
              <a:rPr lang="en-US" dirty="0" smtClean="0"/>
              <a:t>complicated</a:t>
            </a:r>
            <a:endParaRPr lang="en-US" dirty="0"/>
          </a:p>
          <a:p>
            <a:r>
              <a:rPr lang="en-US" dirty="0" smtClean="0"/>
              <a:t>Binary Classification examples:</a:t>
            </a:r>
          </a:p>
          <a:p>
            <a:pPr lvl="1"/>
            <a:r>
              <a:rPr lang="en-US" dirty="0" smtClean="0"/>
              <a:t>The </a:t>
            </a:r>
            <a:r>
              <a:rPr lang="en-US" dirty="0"/>
              <a:t>probability that a borrower will </a:t>
            </a:r>
            <a:r>
              <a:rPr lang="en-US" dirty="0" smtClean="0"/>
              <a:t>default </a:t>
            </a:r>
            <a:endParaRPr lang="en-US" dirty="0"/>
          </a:p>
          <a:p>
            <a:pPr lvl="1"/>
            <a:r>
              <a:rPr lang="en-US" dirty="0"/>
              <a:t>The probability that a customer will </a:t>
            </a:r>
            <a:r>
              <a:rPr lang="en-US" dirty="0" smtClean="0"/>
              <a:t>churn</a:t>
            </a:r>
            <a:endParaRPr lang="en-US" dirty="0"/>
          </a:p>
          <a:p>
            <a:r>
              <a:rPr lang="en-US" dirty="0" smtClean="0"/>
              <a:t>Multi-class example</a:t>
            </a:r>
          </a:p>
          <a:p>
            <a:pPr lvl="1"/>
            <a:r>
              <a:rPr lang="en-US" dirty="0" smtClean="0"/>
              <a:t>The </a:t>
            </a:r>
            <a:r>
              <a:rPr lang="en-US" dirty="0"/>
              <a:t>probability that a politician will vote yes/vote no/not show up to vote on a given </a:t>
            </a:r>
            <a:r>
              <a:rPr lang="en-US" dirty="0" smtClean="0"/>
              <a:t>bill</a:t>
            </a:r>
            <a:endParaRPr lang="en-US" dirty="0"/>
          </a:p>
          <a:p>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60</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 Regression Model - Example</a:t>
            </a:r>
            <a:endParaRPr lang="en-US" dirty="0"/>
          </a:p>
        </p:txBody>
      </p:sp>
      <p:sp>
        <p:nvSpPr>
          <p:cNvPr id="3" name="Content Placeholder 2"/>
          <p:cNvSpPr>
            <a:spLocks noGrp="1"/>
          </p:cNvSpPr>
          <p:nvPr>
            <p:ph idx="1"/>
          </p:nvPr>
        </p:nvSpPr>
        <p:spPr>
          <a:xfrm>
            <a:off x="457200" y="2298726"/>
            <a:ext cx="8229600" cy="3827437"/>
          </a:xfrm>
        </p:spPr>
        <p:txBody>
          <a:bodyPr>
            <a:normAutofit/>
          </a:bodyPr>
          <a:lstStyle/>
          <a:p>
            <a:r>
              <a:rPr lang="en-US" dirty="0"/>
              <a:t>Training data: default is </a:t>
            </a:r>
            <a:r>
              <a:rPr lang="en-US" dirty="0" smtClean="0"/>
              <a:t>0/1</a:t>
            </a:r>
            <a:endParaRPr lang="en-US" dirty="0"/>
          </a:p>
          <a:p>
            <a:pPr lvl="1"/>
            <a:r>
              <a:rPr lang="en-US" dirty="0"/>
              <a:t>default=1 if loan defaulted</a:t>
            </a:r>
          </a:p>
          <a:p>
            <a:r>
              <a:rPr lang="en-US" dirty="0"/>
              <a:t>The model will return the probability that a loan with given characteristics will </a:t>
            </a:r>
            <a:r>
              <a:rPr lang="en-US" dirty="0" smtClean="0"/>
              <a:t>default</a:t>
            </a:r>
            <a:endParaRPr lang="en-US" dirty="0"/>
          </a:p>
          <a:p>
            <a:r>
              <a:rPr lang="en-US" dirty="0"/>
              <a:t>If you only want a "yes/no" answer, you need a </a:t>
            </a:r>
            <a:r>
              <a:rPr lang="en-US" dirty="0" smtClean="0"/>
              <a:t>threshold</a:t>
            </a:r>
            <a:endParaRPr lang="en-US" dirty="0"/>
          </a:p>
          <a:p>
            <a:pPr lvl="1"/>
            <a:r>
              <a:rPr lang="en-US" dirty="0"/>
              <a:t>The standard threshold is 0.5</a:t>
            </a:r>
          </a:p>
        </p:txBody>
      </p:sp>
      <p:pic>
        <p:nvPicPr>
          <p:cNvPr id="6" name="Picture 5" descr="latex-image-1.pdf"/>
          <p:cNvPicPr>
            <a:picLocks noChangeAspect="1"/>
          </p:cNvPicPr>
          <p:nvPr/>
        </p:nvPicPr>
        <p:blipFill>
          <a:blip r:embed="rId3" cstate="print"/>
          <a:stretch>
            <a:fillRect/>
          </a:stretch>
        </p:blipFill>
        <p:spPr>
          <a:xfrm>
            <a:off x="788017" y="1549400"/>
            <a:ext cx="7786254" cy="319020"/>
          </a:xfrm>
          <a:prstGeom prst="rect">
            <a:avLst/>
          </a:prstGeom>
        </p:spPr>
      </p:pic>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61</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601167"/>
          </a:xfrm>
        </p:spPr>
        <p:txBody>
          <a:bodyPr>
            <a:noAutofit/>
          </a:bodyPr>
          <a:lstStyle/>
          <a:p>
            <a:r>
              <a:rPr lang="en-US" sz="2800" b="0" dirty="0" smtClean="0"/>
              <a:t>Logistic Regression- Visualizing the Model</a:t>
            </a:r>
            <a:endParaRPr lang="en-US" sz="2800" b="0" dirty="0"/>
          </a:p>
        </p:txBody>
      </p:sp>
      <p:sp>
        <p:nvSpPr>
          <p:cNvPr id="9" name="Text Placeholder 8"/>
          <p:cNvSpPr>
            <a:spLocks noGrp="1"/>
          </p:cNvSpPr>
          <p:nvPr>
            <p:ph type="body" sz="half" idx="2"/>
          </p:nvPr>
        </p:nvSpPr>
        <p:spPr>
          <a:xfrm>
            <a:off x="457200" y="1094626"/>
            <a:ext cx="2892571" cy="4905261"/>
          </a:xfrm>
        </p:spPr>
        <p:txBody>
          <a:bodyPr/>
          <a:lstStyle/>
          <a:p>
            <a:r>
              <a:rPr lang="en-US" sz="1800" dirty="0"/>
              <a:t>Overall fraction of default: ~20%</a:t>
            </a:r>
          </a:p>
          <a:p>
            <a:endParaRPr lang="en-US" sz="1800" dirty="0"/>
          </a:p>
          <a:p>
            <a:r>
              <a:rPr lang="en-US" sz="1800" dirty="0"/>
              <a:t>Logistic regression returns a score that estimates the probability that a borrower will </a:t>
            </a:r>
            <a:r>
              <a:rPr lang="en-US" sz="1800" dirty="0" smtClean="0"/>
              <a:t>default</a:t>
            </a:r>
            <a:endParaRPr lang="en-US" sz="1800" dirty="0"/>
          </a:p>
          <a:p>
            <a:endParaRPr lang="en-US" sz="1800" dirty="0"/>
          </a:p>
          <a:p>
            <a:r>
              <a:rPr lang="en-US" sz="1800" dirty="0"/>
              <a:t>The graph compares the distribution of defaulters and non-defaulters as a function of the model's predicted probability, for borrowers scoring higher than </a:t>
            </a:r>
            <a:r>
              <a:rPr lang="en-US" sz="1800" dirty="0" smtClean="0"/>
              <a:t>0.1</a:t>
            </a:r>
            <a:endParaRPr lang="en-US" sz="1800" dirty="0"/>
          </a:p>
          <a:p>
            <a:endParaRPr lang="en-US" sz="1800" dirty="0"/>
          </a:p>
          <a:p>
            <a:r>
              <a:rPr lang="en-US" sz="1800" dirty="0">
                <a:solidFill>
                  <a:schemeClr val="accent1"/>
                </a:solidFill>
              </a:rPr>
              <a:t>Blue=defaulters</a:t>
            </a:r>
            <a:endParaRPr lang="en-US" sz="1800" dirty="0"/>
          </a:p>
        </p:txBody>
      </p:sp>
      <p:pic>
        <p:nvPicPr>
          <p:cNvPr id="8" name="Picture 7" descr="Rplot01.png"/>
          <p:cNvPicPr>
            <a:picLocks noChangeAspect="1"/>
          </p:cNvPicPr>
          <p:nvPr/>
        </p:nvPicPr>
        <p:blipFill>
          <a:blip r:embed="rId3" cstate="print"/>
          <a:srcRect l="1169" r="17013" b="1429"/>
          <a:stretch>
            <a:fillRect/>
          </a:stretch>
        </p:blipFill>
        <p:spPr>
          <a:xfrm>
            <a:off x="3429000" y="609600"/>
            <a:ext cx="5334000" cy="5257800"/>
          </a:xfrm>
          <a:prstGeom prst="rect">
            <a:avLst/>
          </a:prstGeom>
        </p:spPr>
      </p:pic>
      <p:sp>
        <p:nvSpPr>
          <p:cNvPr id="7" name="Slide Number Placeholder 6"/>
          <p:cNvSpPr>
            <a:spLocks noGrp="1"/>
          </p:cNvSpPr>
          <p:nvPr>
            <p:ph type="sldNum" sz="quarter" idx="12"/>
          </p:nvPr>
        </p:nvSpPr>
        <p:spPr/>
        <p:txBody>
          <a:bodyPr/>
          <a:lstStyle/>
          <a:p>
            <a:fld id="{D4B8542B-8345-7E43-8179-52FE19CBD2AA}" type="slidenum">
              <a:rPr lang="en-US" smtClean="0">
                <a:solidFill>
                  <a:srgbClr val="000000">
                    <a:lumMod val="75000"/>
                    <a:lumOff val="25000"/>
                  </a:srgbClr>
                </a:solidFill>
              </a:rPr>
              <a:pPr/>
              <a:t>62</a:t>
            </a:fld>
            <a:endParaRPr lang="en-US" dirty="0">
              <a:solidFill>
                <a:srgbClr val="000000">
                  <a:lumMod val="75000"/>
                  <a:lumOff val="25000"/>
                </a:srgbClr>
              </a:solidFill>
            </a:endParaRPr>
          </a:p>
        </p:txBody>
      </p:sp>
      <p:sp>
        <p:nvSpPr>
          <p:cNvPr id="10" name="Footer Placeholder 9"/>
          <p:cNvSpPr>
            <a:spLocks noGrp="1"/>
          </p:cNvSpPr>
          <p:nvPr>
            <p:ph type="ftr" sz="quarter" idx="11"/>
          </p:nvPr>
        </p:nvSpPr>
        <p:spPr/>
        <p:txBody>
          <a:bodyPr/>
          <a:lstStyle/>
          <a:p>
            <a:r>
              <a:rPr lang="en-US" dirty="0" smtClean="0">
                <a:solidFill>
                  <a:srgbClr val="000000">
                    <a:lumMod val="75000"/>
                    <a:lumOff val="25000"/>
                  </a:srgbClr>
                </a:solidFill>
              </a:rPr>
              <a:t>Module 4: Analytics Theory/Methods</a:t>
            </a:r>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Technical </a:t>
            </a:r>
            <a:r>
              <a:rPr lang="en-US" dirty="0" smtClean="0"/>
              <a:t>Description (</a:t>
            </a:r>
            <a:r>
              <a:rPr lang="en-US" dirty="0"/>
              <a:t>Binary Case)</a:t>
            </a:r>
          </a:p>
        </p:txBody>
      </p:sp>
      <p:sp>
        <p:nvSpPr>
          <p:cNvPr id="3" name="Content Placeholder 2"/>
          <p:cNvSpPr>
            <a:spLocks noGrp="1"/>
          </p:cNvSpPr>
          <p:nvPr>
            <p:ph idx="1"/>
          </p:nvPr>
        </p:nvSpPr>
        <p:spPr>
          <a:xfrm>
            <a:off x="228600" y="2438400"/>
            <a:ext cx="8229600" cy="3232662"/>
          </a:xfrm>
        </p:spPr>
        <p:txBody>
          <a:bodyPr>
            <a:normAutofit lnSpcReduction="10000"/>
          </a:bodyPr>
          <a:lstStyle/>
          <a:p>
            <a:r>
              <a:rPr lang="en-US" dirty="0"/>
              <a:t>y=1 is the case of interest: 'TRUE'</a:t>
            </a:r>
          </a:p>
          <a:p>
            <a:r>
              <a:rPr lang="en-US" dirty="0"/>
              <a:t>LHS is called logit(P(y=1))</a:t>
            </a:r>
          </a:p>
          <a:p>
            <a:pPr lvl="1"/>
            <a:r>
              <a:rPr lang="en-US" dirty="0"/>
              <a:t>hence, "logistic regression"</a:t>
            </a:r>
          </a:p>
          <a:p>
            <a:r>
              <a:rPr lang="en-US" dirty="0"/>
              <a:t> logit(P(y=1)) is inverted by the sigmoid function</a:t>
            </a:r>
          </a:p>
          <a:p>
            <a:pPr lvl="1"/>
            <a:r>
              <a:rPr lang="en-US" dirty="0"/>
              <a:t>standard </a:t>
            </a:r>
            <a:r>
              <a:rPr lang="en-US" dirty="0" smtClean="0"/>
              <a:t>packages </a:t>
            </a:r>
            <a:r>
              <a:rPr lang="en-US" dirty="0"/>
              <a:t>can return probability for you</a:t>
            </a:r>
          </a:p>
          <a:p>
            <a:r>
              <a:rPr lang="en-US" dirty="0"/>
              <a:t>Categorical variables are expanded as with linear regression</a:t>
            </a:r>
          </a:p>
          <a:p>
            <a:r>
              <a:rPr lang="en-US" dirty="0"/>
              <a:t>Iterative, not closed form solution </a:t>
            </a:r>
          </a:p>
          <a:p>
            <a:pPr lvl="1"/>
            <a:r>
              <a:rPr lang="en-US" dirty="0"/>
              <a:t>"Iteratively re-weighted least squares"</a:t>
            </a:r>
          </a:p>
        </p:txBody>
      </p:sp>
      <p:pic>
        <p:nvPicPr>
          <p:cNvPr id="4" name="Picture 3" descr="latex-image-1.pdf"/>
          <p:cNvPicPr>
            <a:picLocks noChangeAspect="1"/>
          </p:cNvPicPr>
          <p:nvPr/>
        </p:nvPicPr>
        <p:blipFill>
          <a:blip r:embed="rId3" cstate="print"/>
          <a:stretch>
            <a:fillRect/>
          </a:stretch>
        </p:blipFill>
        <p:spPr>
          <a:xfrm>
            <a:off x="1060200" y="1219200"/>
            <a:ext cx="7041900" cy="1051395"/>
          </a:xfrm>
          <a:prstGeom prst="rect">
            <a:avLst/>
          </a:prstGeom>
        </p:spPr>
      </p:pic>
      <p:pic>
        <p:nvPicPr>
          <p:cNvPr id="23554" name="Picture 2" descr="File:Logistic-curve.svg">
            <a:hlinkClick r:id="rId4"/>
          </p:cNvPr>
          <p:cNvPicPr>
            <a:picLocks noChangeAspect="1" noChangeArrowheads="1"/>
          </p:cNvPicPr>
          <p:nvPr/>
        </p:nvPicPr>
        <p:blipFill>
          <a:blip r:embed="rId5" cstate="print"/>
          <a:srcRect/>
          <a:stretch>
            <a:fillRect/>
          </a:stretch>
        </p:blipFill>
        <p:spPr bwMode="auto">
          <a:xfrm>
            <a:off x="6248400" y="2057400"/>
            <a:ext cx="2514600" cy="1676400"/>
          </a:xfrm>
          <a:prstGeom prst="rect">
            <a:avLst/>
          </a:prstGeom>
          <a:noFill/>
        </p:spPr>
      </p:pic>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63</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a:t>
            </a:r>
            <a:r>
              <a:rPr lang="en-US" dirty="0" smtClean="0"/>
              <a:t>the Coefficients </a:t>
            </a:r>
            <a:r>
              <a:rPr lang="en-US" i="1" dirty="0" smtClean="0"/>
              <a:t>b</a:t>
            </a:r>
            <a:r>
              <a:rPr lang="en-US" i="1" baseline="-25000" dirty="0" smtClean="0"/>
              <a:t>i</a:t>
            </a:r>
            <a:r>
              <a:rPr lang="en-US" i="1" dirty="0" smtClean="0"/>
              <a:t>  M</a:t>
            </a:r>
            <a:r>
              <a:rPr lang="en-US" dirty="0" smtClean="0"/>
              <a:t>ean</a:t>
            </a:r>
            <a:r>
              <a:rPr lang="en-US" dirty="0"/>
              <a:t>?</a:t>
            </a:r>
          </a:p>
        </p:txBody>
      </p:sp>
      <p:sp>
        <p:nvSpPr>
          <p:cNvPr id="3" name="Content Placeholder 2"/>
          <p:cNvSpPr>
            <a:spLocks noGrp="1"/>
          </p:cNvSpPr>
          <p:nvPr>
            <p:ph idx="1"/>
          </p:nvPr>
        </p:nvSpPr>
        <p:spPr>
          <a:xfrm>
            <a:off x="457200" y="914400"/>
            <a:ext cx="8229600" cy="463138"/>
          </a:xfrm>
        </p:spPr>
        <p:txBody>
          <a:bodyPr>
            <a:normAutofit/>
          </a:bodyPr>
          <a:lstStyle/>
          <a:p>
            <a:r>
              <a:rPr lang="en-US" sz="2200" dirty="0"/>
              <a:t>Invert the logit expression:</a:t>
            </a:r>
          </a:p>
        </p:txBody>
      </p:sp>
      <p:pic>
        <p:nvPicPr>
          <p:cNvPr id="7" name="Picture 6" descr="latex-image-1.pdf"/>
          <p:cNvPicPr>
            <a:picLocks noChangeAspect="1"/>
          </p:cNvPicPr>
          <p:nvPr/>
        </p:nvPicPr>
        <p:blipFill>
          <a:blip r:embed="rId3" cstate="print"/>
          <a:stretch>
            <a:fillRect/>
          </a:stretch>
        </p:blipFill>
        <p:spPr>
          <a:xfrm>
            <a:off x="2503428" y="1377538"/>
            <a:ext cx="3621374" cy="1901419"/>
          </a:xfrm>
          <a:prstGeom prst="rect">
            <a:avLst/>
          </a:prstGeom>
        </p:spPr>
      </p:pic>
      <p:sp>
        <p:nvSpPr>
          <p:cNvPr id="9" name="Content Placeholder 2"/>
          <p:cNvSpPr txBox="1">
            <a:spLocks/>
          </p:cNvSpPr>
          <p:nvPr/>
        </p:nvSpPr>
        <p:spPr>
          <a:xfrm>
            <a:off x="457200" y="3483364"/>
            <a:ext cx="8229600" cy="2628264"/>
          </a:xfrm>
          <a:prstGeom prst="rect">
            <a:avLst/>
          </a:prstGeom>
        </p:spPr>
        <p:txBody>
          <a:bodyPr vert="horz" lIns="91440" tIns="45720" rIns="91440" bIns="45720" rtlCol="0">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a:latin typeface="Calibri" pitchFamily="34" charset="0"/>
                <a:cs typeface="Calibri" pitchFamily="34" charset="0"/>
              </a:rPr>
              <a:t>exp(</a:t>
            </a:r>
            <a:r>
              <a:rPr lang="en-US" sz="3200" i="1" dirty="0">
                <a:latin typeface="Calibri" pitchFamily="34" charset="0"/>
                <a:cs typeface="Calibri" pitchFamily="34" charset="0"/>
              </a:rPr>
              <a:t>b</a:t>
            </a:r>
            <a:r>
              <a:rPr lang="en-US" sz="3200" i="1" baseline="-25000" dirty="0">
                <a:latin typeface="Calibri" pitchFamily="34" charset="0"/>
                <a:cs typeface="Calibri" pitchFamily="34" charset="0"/>
              </a:rPr>
              <a:t>j</a:t>
            </a:r>
            <a:r>
              <a:rPr lang="en-US" sz="3200" dirty="0">
                <a:latin typeface="Calibri" pitchFamily="34" charset="0"/>
                <a:cs typeface="Calibri" pitchFamily="34" charset="0"/>
              </a:rPr>
              <a:t>) tells us how the odds-ratio of y=1 changes for every unit change in </a:t>
            </a:r>
            <a:r>
              <a:rPr lang="en-US" sz="3200" i="1" dirty="0">
                <a:latin typeface="Calibri" pitchFamily="34" charset="0"/>
                <a:cs typeface="Calibri" pitchFamily="34" charset="0"/>
              </a:rPr>
              <a:t>x</a:t>
            </a:r>
            <a:r>
              <a:rPr lang="en-US" sz="3200" i="1" baseline="-25000" dirty="0">
                <a:latin typeface="Calibri" pitchFamily="34" charset="0"/>
                <a:cs typeface="Calibri" pitchFamily="34" charset="0"/>
              </a:rPr>
              <a:t>j</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a:latin typeface="Calibri" pitchFamily="34" charset="0"/>
                <a:cs typeface="Calibri" pitchFamily="34" charset="0"/>
              </a:rPr>
              <a:t>Example: </a:t>
            </a:r>
            <a:r>
              <a:rPr lang="en-US" sz="3200" i="1" dirty="0">
                <a:latin typeface="Calibri" pitchFamily="34" charset="0"/>
                <a:cs typeface="Calibri" pitchFamily="34" charset="0"/>
              </a:rPr>
              <a:t>b</a:t>
            </a:r>
            <a:r>
              <a:rPr lang="en-US" sz="3200" i="1" baseline="-25000" dirty="0">
                <a:latin typeface="Calibri" pitchFamily="34" charset="0"/>
                <a:cs typeface="Calibri" pitchFamily="34" charset="0"/>
              </a:rPr>
              <a:t>creditScore</a:t>
            </a:r>
            <a:r>
              <a:rPr lang="en-US" sz="3200" dirty="0">
                <a:latin typeface="Calibri" pitchFamily="34" charset="0"/>
                <a:cs typeface="Calibri" pitchFamily="34" charset="0"/>
              </a:rPr>
              <a:t> = </a:t>
            </a:r>
            <a:r>
              <a:rPr lang="en-US" sz="3200" dirty="0" smtClean="0">
                <a:latin typeface="Calibri" pitchFamily="34" charset="0"/>
                <a:cs typeface="Calibri" pitchFamily="34" charset="0"/>
              </a:rPr>
              <a:t>-0.69</a:t>
            </a:r>
            <a:endParaRPr lang="en-US" sz="3200" dirty="0">
              <a:latin typeface="Calibri" pitchFamily="34" charset="0"/>
              <a:cs typeface="Calibri" pitchFamily="34" charset="0"/>
            </a:endParaRPr>
          </a:p>
          <a:p>
            <a:pPr marL="800100" lvl="1" indent="-342900">
              <a:spcBef>
                <a:spcPct val="20000"/>
              </a:spcBef>
              <a:buFont typeface="Arial"/>
              <a:buChar char="•"/>
            </a:pPr>
            <a:r>
              <a:rPr lang="en-US" sz="3200" dirty="0">
                <a:latin typeface="Calibri" pitchFamily="34" charset="0"/>
                <a:cs typeface="Calibri" pitchFamily="34" charset="0"/>
              </a:rPr>
              <a:t>exp(</a:t>
            </a:r>
            <a:r>
              <a:rPr lang="en-US" sz="3200" i="1" dirty="0">
                <a:latin typeface="Calibri" pitchFamily="34" charset="0"/>
                <a:cs typeface="Calibri" pitchFamily="34" charset="0"/>
              </a:rPr>
              <a:t>b</a:t>
            </a:r>
            <a:r>
              <a:rPr lang="en-US" sz="3200" i="1" baseline="-25000" dirty="0">
                <a:latin typeface="Calibri" pitchFamily="34" charset="0"/>
                <a:cs typeface="Calibri" pitchFamily="34" charset="0"/>
              </a:rPr>
              <a:t>creditScore</a:t>
            </a:r>
            <a:r>
              <a:rPr lang="en-US" sz="3200" i="1" dirty="0">
                <a:latin typeface="Calibri" pitchFamily="34" charset="0"/>
                <a:cs typeface="Calibri" pitchFamily="34" charset="0"/>
              </a:rPr>
              <a:t>) </a:t>
            </a:r>
            <a:r>
              <a:rPr lang="en-US" sz="3200" dirty="0">
                <a:latin typeface="Calibri" pitchFamily="34" charset="0"/>
                <a:cs typeface="Calibri" pitchFamily="34" charset="0"/>
              </a:rPr>
              <a:t>= </a:t>
            </a:r>
            <a:r>
              <a:rPr lang="en-US" sz="3200" dirty="0" smtClean="0">
                <a:latin typeface="Calibri" pitchFamily="34" charset="0"/>
                <a:cs typeface="Calibri" pitchFamily="34" charset="0"/>
              </a:rPr>
              <a:t>0.5 </a:t>
            </a:r>
            <a:r>
              <a:rPr lang="en-US" sz="3200" dirty="0">
                <a:latin typeface="Calibri" pitchFamily="34" charset="0"/>
                <a:cs typeface="Calibri" pitchFamily="34" charset="0"/>
              </a:rPr>
              <a:t>= </a:t>
            </a:r>
            <a:r>
              <a:rPr lang="en-US" sz="3200" dirty="0" smtClean="0">
                <a:latin typeface="Calibri" pitchFamily="34" charset="0"/>
                <a:cs typeface="Calibri" pitchFamily="34" charset="0"/>
              </a:rPr>
              <a:t>1/2</a:t>
            </a:r>
            <a:endParaRPr lang="en-US" sz="3200" dirty="0">
              <a:latin typeface="Calibri" pitchFamily="34" charset="0"/>
              <a:cs typeface="Calibri" pitchFamily="34" charset="0"/>
            </a:endParaRPr>
          </a:p>
          <a:p>
            <a:pPr marL="800100" lvl="1" indent="-342900">
              <a:spcBef>
                <a:spcPct val="20000"/>
              </a:spcBef>
              <a:buFont typeface="Arial"/>
              <a:buChar char="•"/>
            </a:pPr>
            <a:r>
              <a:rPr lang="en-US" sz="3200" dirty="0">
                <a:latin typeface="Calibri" pitchFamily="34" charset="0"/>
                <a:cs typeface="Calibri" pitchFamily="34" charset="0"/>
              </a:rPr>
              <a:t>for the same income, loan, and existing debt, the odds-ratio of default is halved for every </a:t>
            </a:r>
            <a:r>
              <a:rPr lang="en-US" sz="3200" dirty="0" smtClean="0">
                <a:latin typeface="Calibri" pitchFamily="34" charset="0"/>
                <a:cs typeface="Calibri" pitchFamily="34" charset="0"/>
              </a:rPr>
              <a:t>point increase </a:t>
            </a:r>
            <a:r>
              <a:rPr lang="en-US" sz="3200" dirty="0">
                <a:latin typeface="Calibri" pitchFamily="34" charset="0"/>
                <a:cs typeface="Calibri" pitchFamily="34" charset="0"/>
              </a:rPr>
              <a:t>in credit score</a:t>
            </a:r>
          </a:p>
          <a:p>
            <a:pPr marL="342900" indent="-342900">
              <a:spcBef>
                <a:spcPct val="20000"/>
              </a:spcBef>
              <a:buFont typeface="Arial"/>
              <a:buChar char="•"/>
            </a:pPr>
            <a:r>
              <a:rPr lang="en-US" sz="3200" dirty="0">
                <a:latin typeface="Calibri" pitchFamily="34" charset="0"/>
                <a:cs typeface="Calibri" pitchFamily="34" charset="0"/>
              </a:rPr>
              <a:t>Standard </a:t>
            </a:r>
            <a:r>
              <a:rPr lang="en-US" sz="3200" dirty="0" smtClean="0">
                <a:latin typeface="Calibri" pitchFamily="34" charset="0"/>
                <a:cs typeface="Calibri" pitchFamily="34" charset="0"/>
              </a:rPr>
              <a:t>packages </a:t>
            </a:r>
            <a:r>
              <a:rPr lang="en-US" sz="3200" dirty="0">
                <a:latin typeface="Calibri" pitchFamily="34" charset="0"/>
                <a:cs typeface="Calibri" pitchFamily="34" charset="0"/>
              </a:rPr>
              <a:t>return the significance of the coefficients in the same way as in linear </a:t>
            </a:r>
            <a:r>
              <a:rPr lang="en-US" sz="3200" dirty="0" smtClean="0">
                <a:latin typeface="Calibri" pitchFamily="34" charset="0"/>
                <a:cs typeface="Calibri" pitchFamily="34" charset="0"/>
              </a:rPr>
              <a:t>regression</a:t>
            </a:r>
            <a:endParaRPr lang="en-US" sz="3200" dirty="0">
              <a:latin typeface="Calibri" pitchFamily="34" charset="0"/>
              <a:cs typeface="Calibri" pitchFamily="34" charset="0"/>
            </a:endParaRPr>
          </a:p>
          <a:p>
            <a:pPr marL="800100" lvl="1" indent="-342900">
              <a:spcBef>
                <a:spcPct val="20000"/>
              </a:spcBef>
              <a:buFont typeface="Arial"/>
              <a:buChar char="•"/>
            </a:pPr>
            <a:endParaRPr lang="en-US" sz="3200" dirty="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1" u="none" strike="noStrike" kern="1200" cap="none" spc="0" normalizeH="0" baseline="-25000" noProof="0" dirty="0">
              <a:ln>
                <a:noFill/>
              </a:ln>
              <a:solidFill>
                <a:schemeClr val="tx1"/>
              </a:solidFill>
              <a:effectLst/>
              <a:uLnTx/>
              <a:uFillTx/>
              <a:latin typeface="+mn-lt"/>
              <a:ea typeface="+mn-ea"/>
              <a:cs typeface="+mn-cs"/>
            </a:endParaRPr>
          </a:p>
        </p:txBody>
      </p:sp>
      <p:sp>
        <p:nvSpPr>
          <p:cNvPr id="10" name="Slide Number Placeholder 9"/>
          <p:cNvSpPr>
            <a:spLocks noGrp="1"/>
          </p:cNvSpPr>
          <p:nvPr>
            <p:ph type="sldNum" sz="quarter" idx="11"/>
          </p:nvPr>
        </p:nvSpPr>
        <p:spPr/>
        <p:txBody>
          <a:bodyPr/>
          <a:lstStyle/>
          <a:p>
            <a:pPr>
              <a:defRPr/>
            </a:pPr>
            <a:fld id="{5BA1DFFF-3F85-458B-986A-7762775E0CEF}" type="slidenum">
              <a:rPr lang="en-US" smtClean="0"/>
              <a:pPr>
                <a:defRPr/>
              </a:pPr>
              <a:t>64</a:t>
            </a:fld>
            <a:endParaRPr lang="en-US" dirty="0"/>
          </a:p>
        </p:txBody>
      </p:sp>
      <p:sp>
        <p:nvSpPr>
          <p:cNvPr id="11" name="Footer Placeholder 10"/>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 </a:t>
            </a:r>
            <a:r>
              <a:rPr lang="en-US" dirty="0" smtClean="0"/>
              <a:t>Interesting Fact About Logistic Regression</a:t>
            </a:r>
            <a:endParaRPr lang="en-US" dirty="0"/>
          </a:p>
        </p:txBody>
      </p:sp>
      <p:sp>
        <p:nvSpPr>
          <p:cNvPr id="10" name="Content Placeholder 9"/>
          <p:cNvSpPr>
            <a:spLocks noGrp="1"/>
          </p:cNvSpPr>
          <p:nvPr>
            <p:ph idx="1"/>
          </p:nvPr>
        </p:nvSpPr>
        <p:spPr/>
        <p:txBody>
          <a:bodyPr>
            <a:normAutofit/>
          </a:bodyPr>
          <a:lstStyle/>
          <a:p>
            <a:pPr lvl="0" algn="ctr">
              <a:buNone/>
              <a:defRPr/>
            </a:pPr>
            <a:r>
              <a:rPr lang="en-US" sz="2800" dirty="0">
                <a:solidFill>
                  <a:schemeClr val="accent2"/>
                </a:solidFill>
              </a:rPr>
              <a:t>"The probability mass equals the counts"</a:t>
            </a:r>
          </a:p>
          <a:p>
            <a:pPr lvl="0" algn="ctr">
              <a:buNone/>
              <a:defRPr/>
            </a:pPr>
            <a:endParaRPr lang="en-US" dirty="0"/>
          </a:p>
          <a:p>
            <a:pPr>
              <a:defRPr/>
            </a:pPr>
            <a:r>
              <a:rPr lang="en-US" dirty="0"/>
              <a:t> If 13% of our loan </a:t>
            </a:r>
            <a:r>
              <a:rPr lang="en-US" dirty="0" smtClean="0"/>
              <a:t>risk </a:t>
            </a:r>
            <a:r>
              <a:rPr lang="en-US" dirty="0"/>
              <a:t>training set defaults</a:t>
            </a:r>
          </a:p>
          <a:p>
            <a:pPr lvl="1">
              <a:defRPr/>
            </a:pPr>
            <a:r>
              <a:rPr lang="en-US" dirty="0"/>
              <a:t>The sum of all the training set scores will be 13% of the number of training </a:t>
            </a:r>
            <a:r>
              <a:rPr lang="en-US" dirty="0" smtClean="0"/>
              <a:t>examples</a:t>
            </a:r>
            <a:endParaRPr lang="en-US" dirty="0"/>
          </a:p>
          <a:p>
            <a:pPr>
              <a:buNone/>
              <a:defRPr/>
            </a:pPr>
            <a:endParaRPr lang="en-US" dirty="0"/>
          </a:p>
          <a:p>
            <a:pPr>
              <a:defRPr/>
            </a:pPr>
            <a:r>
              <a:rPr lang="en-US" dirty="0"/>
              <a:t>If 40% of </a:t>
            </a:r>
            <a:r>
              <a:rPr lang="en-US" dirty="0" smtClean="0"/>
              <a:t>applicants with </a:t>
            </a:r>
            <a:r>
              <a:rPr lang="en-US" dirty="0"/>
              <a:t>income &lt; $50,000 default</a:t>
            </a:r>
          </a:p>
          <a:p>
            <a:pPr lvl="1">
              <a:defRPr/>
            </a:pPr>
            <a:r>
              <a:rPr lang="en-US" dirty="0"/>
              <a:t>The sum of all the training set scores of people in this income category will be 40% of the number of examples in this income </a:t>
            </a:r>
            <a:r>
              <a:rPr lang="en-US" dirty="0" smtClean="0"/>
              <a:t>category</a:t>
            </a:r>
            <a:endParaRPr lang="en-US" dirty="0"/>
          </a:p>
          <a:p>
            <a:pPr>
              <a:buNone/>
            </a:pPr>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65</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Diagnostics</a:t>
            </a:r>
          </a:p>
        </p:txBody>
      </p:sp>
      <p:sp>
        <p:nvSpPr>
          <p:cNvPr id="3" name="Content Placeholder 2"/>
          <p:cNvSpPr>
            <a:spLocks noGrp="1"/>
          </p:cNvSpPr>
          <p:nvPr>
            <p:ph idx="1"/>
          </p:nvPr>
        </p:nvSpPr>
        <p:spPr/>
        <p:txBody>
          <a:bodyPr/>
          <a:lstStyle/>
          <a:p>
            <a:r>
              <a:rPr lang="en-US" dirty="0" smtClean="0"/>
              <a:t> Hold-out data:</a:t>
            </a:r>
            <a:endParaRPr lang="en-US" dirty="0"/>
          </a:p>
          <a:p>
            <a:pPr lvl="1"/>
            <a:r>
              <a:rPr lang="en-US" dirty="0"/>
              <a:t>Does the model predict well on data it hasn't seen?</a:t>
            </a:r>
          </a:p>
          <a:p>
            <a:r>
              <a:rPr lang="en-US" dirty="0"/>
              <a:t>N-fold cross-validation: Formal estimate of generalization </a:t>
            </a:r>
            <a:r>
              <a:rPr lang="en-US" dirty="0" smtClean="0"/>
              <a:t>error</a:t>
            </a:r>
            <a:endParaRPr lang="en-US" dirty="0"/>
          </a:p>
          <a:p>
            <a:r>
              <a:rPr lang="en-US" dirty="0" smtClean="0"/>
              <a:t>"</a:t>
            </a:r>
            <a:r>
              <a:rPr lang="en-US" dirty="0"/>
              <a:t>Pseudo-R</a:t>
            </a:r>
            <a:r>
              <a:rPr lang="en-US" baseline="30000" dirty="0"/>
              <a:t>2</a:t>
            </a:r>
            <a:r>
              <a:rPr lang="en-US" dirty="0"/>
              <a:t>" : 1 – (deviance/null deviance)</a:t>
            </a:r>
          </a:p>
          <a:p>
            <a:pPr lvl="1"/>
            <a:r>
              <a:rPr lang="en-US" dirty="0"/>
              <a:t>Deviance, null deviance both reported by most standard </a:t>
            </a:r>
            <a:r>
              <a:rPr lang="en-US" dirty="0" smtClean="0"/>
              <a:t>packages</a:t>
            </a:r>
            <a:endParaRPr lang="en-US" dirty="0"/>
          </a:p>
          <a:p>
            <a:pPr lvl="1"/>
            <a:r>
              <a:rPr lang="en-US" dirty="0"/>
              <a:t>The fraction of "variance" that is explained by the </a:t>
            </a:r>
            <a:r>
              <a:rPr lang="en-US" dirty="0" smtClean="0"/>
              <a:t>model</a:t>
            </a:r>
            <a:endParaRPr lang="en-US" dirty="0"/>
          </a:p>
          <a:p>
            <a:pPr lvl="1"/>
            <a:r>
              <a:rPr lang="en-US" dirty="0"/>
              <a:t>Used the way R</a:t>
            </a:r>
            <a:r>
              <a:rPr lang="en-US" baseline="30000" dirty="0"/>
              <a:t>2</a:t>
            </a:r>
            <a:r>
              <a:rPr lang="en-US" dirty="0"/>
              <a:t> is </a:t>
            </a:r>
            <a:r>
              <a:rPr lang="en-US" dirty="0" smtClean="0"/>
              <a:t>used</a:t>
            </a:r>
            <a:endParaRPr lang="en-US" dirty="0"/>
          </a:p>
          <a:p>
            <a:endParaRPr lang="en-US" dirty="0"/>
          </a:p>
        </p:txBody>
      </p:sp>
      <p:pic>
        <p:nvPicPr>
          <p:cNvPr id="4" name="Picture 2" descr="http://techpubs.sgi.com/library/dynaweb_docs/hdwr/SGI_EndUser/books/O2PLUS_RG/sgi_html/figures/diagnostic.visual.gif"/>
          <p:cNvPicPr>
            <a:picLocks noChangeAspect="1" noChangeArrowheads="1"/>
          </p:cNvPicPr>
          <p:nvPr/>
        </p:nvPicPr>
        <p:blipFill>
          <a:blip r:embed="rId3" cstate="print"/>
          <a:srcRect/>
          <a:stretch>
            <a:fillRect/>
          </a:stretch>
        </p:blipFill>
        <p:spPr bwMode="auto">
          <a:xfrm>
            <a:off x="8205180" y="0"/>
            <a:ext cx="938820" cy="1020589"/>
          </a:xfrm>
          <a:prstGeom prst="rect">
            <a:avLst/>
          </a:prstGeom>
          <a:noFill/>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66</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Diagnostics </a:t>
            </a:r>
            <a:r>
              <a:rPr lang="en-US" dirty="0" smtClean="0"/>
              <a:t>(Cont</a:t>
            </a:r>
            <a:r>
              <a:rPr lang="en-US" dirty="0"/>
              <a:t>.)</a:t>
            </a:r>
          </a:p>
        </p:txBody>
      </p:sp>
      <p:sp>
        <p:nvSpPr>
          <p:cNvPr id="3" name="Content Placeholder 2"/>
          <p:cNvSpPr>
            <a:spLocks noGrp="1"/>
          </p:cNvSpPr>
          <p:nvPr>
            <p:ph idx="1"/>
          </p:nvPr>
        </p:nvSpPr>
        <p:spPr/>
        <p:txBody>
          <a:bodyPr/>
          <a:lstStyle/>
          <a:p>
            <a:r>
              <a:rPr lang="en-US" dirty="0"/>
              <a:t>Sanity </a:t>
            </a:r>
            <a:r>
              <a:rPr lang="en-US" dirty="0" smtClean="0"/>
              <a:t>check </a:t>
            </a:r>
            <a:r>
              <a:rPr lang="en-US" dirty="0"/>
              <a:t>the coefficients</a:t>
            </a:r>
          </a:p>
          <a:p>
            <a:pPr lvl="1"/>
            <a:r>
              <a:rPr lang="en-US" dirty="0"/>
              <a:t>Do the signs </a:t>
            </a:r>
            <a:r>
              <a:rPr lang="en-US" dirty="0" smtClean="0"/>
              <a:t>make </a:t>
            </a:r>
            <a:r>
              <a:rPr lang="en-US" dirty="0"/>
              <a:t>sense? Are the coefficients excessively large?</a:t>
            </a:r>
          </a:p>
          <a:p>
            <a:pPr lvl="2"/>
            <a:r>
              <a:rPr lang="en-US" dirty="0"/>
              <a:t>Wrong sign is an indication of correlated inputs, but doesn't necessarily affect predictive power.</a:t>
            </a:r>
          </a:p>
          <a:p>
            <a:pPr lvl="2"/>
            <a:r>
              <a:rPr lang="en-US" dirty="0"/>
              <a:t>Excessively large </a:t>
            </a:r>
            <a:r>
              <a:rPr lang="en-US" dirty="0" smtClean="0"/>
              <a:t>coefficient </a:t>
            </a:r>
            <a:r>
              <a:rPr lang="en-US" dirty="0"/>
              <a:t>magnitudes may indicate strongly correlated inputs; you may want </a:t>
            </a:r>
            <a:r>
              <a:rPr lang="en-US" dirty="0" smtClean="0"/>
              <a:t>to consider </a:t>
            </a:r>
            <a:r>
              <a:rPr lang="en-US" dirty="0"/>
              <a:t>eliminating some variables</a:t>
            </a:r>
            <a:r>
              <a:rPr lang="en-US" b="1" dirty="0"/>
              <a:t>, or using regularized regression techniques.</a:t>
            </a:r>
          </a:p>
          <a:p>
            <a:pPr lvl="3"/>
            <a:r>
              <a:rPr lang="en-US" dirty="0"/>
              <a:t>Unfortunately, regularized logistic regression is not </a:t>
            </a:r>
            <a:r>
              <a:rPr lang="en-US" dirty="0" smtClean="0"/>
              <a:t>standard.</a:t>
            </a:r>
            <a:endParaRPr lang="en-US" dirty="0"/>
          </a:p>
          <a:p>
            <a:pPr lvl="2"/>
            <a:r>
              <a:rPr lang="en-US" dirty="0"/>
              <a:t>Infinite magnitude coefficients could indicate a variable that strongly predicts a subset of the output (and doesn't predict well on the rest).</a:t>
            </a:r>
          </a:p>
          <a:p>
            <a:pPr lvl="3"/>
            <a:r>
              <a:rPr lang="en-US" dirty="0"/>
              <a:t>Try a </a:t>
            </a:r>
            <a:r>
              <a:rPr lang="en-US" dirty="0" smtClean="0"/>
              <a:t>Decision Tree </a:t>
            </a:r>
            <a:r>
              <a:rPr lang="en-US" dirty="0"/>
              <a:t>on that variable, to see if you should segment the data before regressing.</a:t>
            </a:r>
          </a:p>
          <a:p>
            <a:endParaRPr lang="en-US" dirty="0"/>
          </a:p>
        </p:txBody>
      </p:sp>
      <p:pic>
        <p:nvPicPr>
          <p:cNvPr id="6" name="Picture 2" descr="http://techpubs.sgi.com/library/dynaweb_docs/hdwr/SGI_EndUser/books/O2PLUS_RG/sgi_html/figures/diagnostic.visual.gif"/>
          <p:cNvPicPr>
            <a:picLocks noChangeAspect="1" noChangeArrowheads="1"/>
          </p:cNvPicPr>
          <p:nvPr/>
        </p:nvPicPr>
        <p:blipFill>
          <a:blip r:embed="rId3" cstate="print"/>
          <a:srcRect/>
          <a:stretch>
            <a:fillRect/>
          </a:stretch>
        </p:blipFill>
        <p:spPr bwMode="auto">
          <a:xfrm>
            <a:off x="8205180" y="0"/>
            <a:ext cx="938820" cy="1020589"/>
          </a:xfrm>
          <a:prstGeom prst="rect">
            <a:avLst/>
          </a:prstGeom>
          <a:noFill/>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67</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Diagnostics: ROC </a:t>
            </a:r>
            <a:r>
              <a:rPr lang="en-US" dirty="0" smtClean="0"/>
              <a:t>Curve</a:t>
            </a:r>
            <a:endParaRPr lang="en-US" dirty="0"/>
          </a:p>
        </p:txBody>
      </p:sp>
      <p:pic>
        <p:nvPicPr>
          <p:cNvPr id="4" name="Content Placeholder 3" descr="Rplot05.png"/>
          <p:cNvPicPr>
            <a:picLocks noGrp="1" noChangeAspect="1"/>
          </p:cNvPicPr>
          <p:nvPr>
            <p:ph idx="1"/>
          </p:nvPr>
        </p:nvPicPr>
        <p:blipFill>
          <a:blip r:embed="rId3" cstate="print"/>
          <a:srcRect l="1080" r="3761"/>
          <a:stretch>
            <a:fillRect/>
          </a:stretch>
        </p:blipFill>
        <p:spPr>
          <a:xfrm>
            <a:off x="3505200" y="914400"/>
            <a:ext cx="5410200" cy="5181600"/>
          </a:xfrm>
        </p:spPr>
      </p:pic>
      <p:pic>
        <p:nvPicPr>
          <p:cNvPr id="7" name="Picture 6" descr="latex-image-1.pdf"/>
          <p:cNvPicPr>
            <a:picLocks noChangeAspect="1"/>
          </p:cNvPicPr>
          <p:nvPr/>
        </p:nvPicPr>
        <p:blipFill>
          <a:blip r:embed="rId4" cstate="print"/>
          <a:stretch>
            <a:fillRect/>
          </a:stretch>
        </p:blipFill>
        <p:spPr>
          <a:xfrm>
            <a:off x="554038" y="1371600"/>
            <a:ext cx="2874962" cy="615527"/>
          </a:xfrm>
          <a:prstGeom prst="rect">
            <a:avLst/>
          </a:prstGeom>
        </p:spPr>
      </p:pic>
      <p:pic>
        <p:nvPicPr>
          <p:cNvPr id="8" name="Picture 7" descr="latex-image-1.pdf"/>
          <p:cNvPicPr>
            <a:picLocks noChangeAspect="1"/>
          </p:cNvPicPr>
          <p:nvPr/>
        </p:nvPicPr>
        <p:blipFill>
          <a:blip r:embed="rId5" cstate="print"/>
          <a:stretch>
            <a:fillRect/>
          </a:stretch>
        </p:blipFill>
        <p:spPr>
          <a:xfrm>
            <a:off x="533400" y="2209800"/>
            <a:ext cx="2930525" cy="630717"/>
          </a:xfrm>
          <a:prstGeom prst="rect">
            <a:avLst/>
          </a:prstGeom>
        </p:spPr>
      </p:pic>
      <p:sp>
        <p:nvSpPr>
          <p:cNvPr id="9" name="TextBox 8"/>
          <p:cNvSpPr txBox="1"/>
          <p:nvPr/>
        </p:nvSpPr>
        <p:spPr>
          <a:xfrm>
            <a:off x="304800" y="3352800"/>
            <a:ext cx="3048000" cy="1815882"/>
          </a:xfrm>
          <a:prstGeom prst="rect">
            <a:avLst/>
          </a:prstGeom>
          <a:noFill/>
        </p:spPr>
        <p:txBody>
          <a:bodyPr wrap="square" rtlCol="0">
            <a:spAutoFit/>
          </a:bodyPr>
          <a:lstStyle/>
          <a:p>
            <a:r>
              <a:rPr lang="en-US" sz="1600" dirty="0"/>
              <a:t>Area under the curve (AUC) tells you how well the model predicts. (Ideal AUC = 1)</a:t>
            </a:r>
          </a:p>
          <a:p>
            <a:endParaRPr lang="en-US" sz="1600" dirty="0"/>
          </a:p>
          <a:p>
            <a:r>
              <a:rPr lang="en-US" sz="1600" dirty="0"/>
              <a:t>For logistic regression, ROC curve can help set classifier threshold</a:t>
            </a:r>
          </a:p>
        </p:txBody>
      </p:sp>
      <p:pic>
        <p:nvPicPr>
          <p:cNvPr id="10" name="Picture 2" descr="http://techpubs.sgi.com/library/dynaweb_docs/hdwr/SGI_EndUser/books/O2PLUS_RG/sgi_html/figures/diagnostic.visual.gif"/>
          <p:cNvPicPr>
            <a:picLocks noChangeAspect="1" noChangeArrowheads="1"/>
          </p:cNvPicPr>
          <p:nvPr/>
        </p:nvPicPr>
        <p:blipFill>
          <a:blip r:embed="rId6" cstate="print"/>
          <a:srcRect/>
          <a:stretch>
            <a:fillRect/>
          </a:stretch>
        </p:blipFill>
        <p:spPr bwMode="auto">
          <a:xfrm>
            <a:off x="8205180" y="0"/>
            <a:ext cx="938820" cy="1020589"/>
          </a:xfrm>
          <a:prstGeom prst="rect">
            <a:avLst/>
          </a:prstGeom>
          <a:noFill/>
        </p:spPr>
      </p:pic>
      <p:sp>
        <p:nvSpPr>
          <p:cNvPr id="13" name="Slide Number Placeholder 12"/>
          <p:cNvSpPr>
            <a:spLocks noGrp="1"/>
          </p:cNvSpPr>
          <p:nvPr>
            <p:ph type="sldNum" sz="quarter" idx="11"/>
          </p:nvPr>
        </p:nvSpPr>
        <p:spPr/>
        <p:txBody>
          <a:bodyPr/>
          <a:lstStyle/>
          <a:p>
            <a:pPr>
              <a:defRPr/>
            </a:pPr>
            <a:fld id="{5BA1DFFF-3F85-458B-986A-7762775E0CEF}" type="slidenum">
              <a:rPr lang="en-US" smtClean="0"/>
              <a:pPr>
                <a:defRPr/>
              </a:pPr>
              <a:t>68</a:t>
            </a:fld>
            <a:endParaRPr lang="en-US" dirty="0"/>
          </a:p>
        </p:txBody>
      </p:sp>
      <p:sp>
        <p:nvSpPr>
          <p:cNvPr id="14" name="Footer Placeholder 13"/>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plot04.png"/>
          <p:cNvPicPr>
            <a:picLocks noChangeAspect="1"/>
          </p:cNvPicPr>
          <p:nvPr/>
        </p:nvPicPr>
        <p:blipFill>
          <a:blip r:embed="rId3" cstate="print"/>
          <a:srcRect l="4532" t="5932" r="14030" b="4509"/>
          <a:stretch>
            <a:fillRect/>
          </a:stretch>
        </p:blipFill>
        <p:spPr>
          <a:xfrm>
            <a:off x="1981200" y="3352800"/>
            <a:ext cx="5487765" cy="2743200"/>
          </a:xfrm>
          <a:prstGeom prst="rect">
            <a:avLst/>
          </a:prstGeom>
        </p:spPr>
      </p:pic>
      <p:sp>
        <p:nvSpPr>
          <p:cNvPr id="10" name="Title 9"/>
          <p:cNvSpPr>
            <a:spLocks noGrp="1"/>
          </p:cNvSpPr>
          <p:nvPr>
            <p:ph type="title"/>
          </p:nvPr>
        </p:nvSpPr>
        <p:spPr>
          <a:xfrm>
            <a:off x="457200" y="152400"/>
            <a:ext cx="7848600" cy="368300"/>
          </a:xfrm>
        </p:spPr>
        <p:txBody>
          <a:bodyPr/>
          <a:lstStyle/>
          <a:p>
            <a:r>
              <a:rPr lang="en-US" sz="2800" b="0" dirty="0"/>
              <a:t>Diagnostics</a:t>
            </a:r>
            <a:r>
              <a:rPr lang="en-US" sz="2800" b="0" dirty="0" smtClean="0"/>
              <a:t>: Plot </a:t>
            </a:r>
            <a:r>
              <a:rPr lang="en-US" sz="2800" b="0" dirty="0"/>
              <a:t>the </a:t>
            </a:r>
            <a:r>
              <a:rPr lang="en-US" sz="2800" b="0" dirty="0" smtClean="0"/>
              <a:t>Histograms </a:t>
            </a:r>
            <a:r>
              <a:rPr lang="en-US" sz="2800" b="0" dirty="0"/>
              <a:t>of </a:t>
            </a:r>
            <a:r>
              <a:rPr lang="en-US" sz="2800" b="0" dirty="0" smtClean="0"/>
              <a:t>Scores </a:t>
            </a:r>
            <a:endParaRPr lang="en-US" sz="2800" b="0" dirty="0"/>
          </a:p>
        </p:txBody>
      </p:sp>
      <p:pic>
        <p:nvPicPr>
          <p:cNvPr id="14" name="Picture 13" descr="Rplot04.png"/>
          <p:cNvPicPr>
            <a:picLocks noChangeAspect="1"/>
          </p:cNvPicPr>
          <p:nvPr/>
        </p:nvPicPr>
        <p:blipFill>
          <a:blip r:embed="rId4" cstate="print"/>
          <a:srcRect l="2227" r="17045" b="4150"/>
          <a:stretch>
            <a:fillRect/>
          </a:stretch>
        </p:blipFill>
        <p:spPr>
          <a:xfrm>
            <a:off x="1905000" y="533400"/>
            <a:ext cx="5365244" cy="2895600"/>
          </a:xfrm>
          <a:prstGeom prst="rect">
            <a:avLst/>
          </a:prstGeom>
        </p:spPr>
      </p:pic>
      <p:sp>
        <p:nvSpPr>
          <p:cNvPr id="18" name="TextBox 17"/>
          <p:cNvSpPr txBox="1"/>
          <p:nvPr/>
        </p:nvSpPr>
        <p:spPr>
          <a:xfrm>
            <a:off x="5029200" y="685800"/>
            <a:ext cx="1840280" cy="369332"/>
          </a:xfrm>
          <a:prstGeom prst="rect">
            <a:avLst/>
          </a:prstGeom>
          <a:solidFill>
            <a:srgbClr val="D9D9D9"/>
          </a:solidFill>
          <a:ln>
            <a:solidFill>
              <a:srgbClr val="7F7F7F"/>
            </a:solidFill>
          </a:ln>
        </p:spPr>
        <p:txBody>
          <a:bodyPr wrap="none" rtlCol="0">
            <a:spAutoFit/>
          </a:bodyPr>
          <a:lstStyle/>
          <a:p>
            <a:r>
              <a:rPr lang="en-US" dirty="0"/>
              <a:t>good separation</a:t>
            </a:r>
          </a:p>
        </p:txBody>
      </p:sp>
      <p:pic>
        <p:nvPicPr>
          <p:cNvPr id="6" name="Picture 2" descr="http://techpubs.sgi.com/library/dynaweb_docs/hdwr/SGI_EndUser/books/O2PLUS_RG/sgi_html/figures/diagnostic.visual.gif"/>
          <p:cNvPicPr>
            <a:picLocks noChangeAspect="1" noChangeArrowheads="1"/>
          </p:cNvPicPr>
          <p:nvPr/>
        </p:nvPicPr>
        <p:blipFill>
          <a:blip r:embed="rId5" cstate="print"/>
          <a:srcRect/>
          <a:stretch>
            <a:fillRect/>
          </a:stretch>
        </p:blipFill>
        <p:spPr bwMode="auto">
          <a:xfrm>
            <a:off x="8205180" y="0"/>
            <a:ext cx="938820" cy="1020589"/>
          </a:xfrm>
          <a:prstGeom prst="rect">
            <a:avLst/>
          </a:prstGeom>
          <a:noFill/>
        </p:spPr>
      </p:pic>
      <p:sp>
        <p:nvSpPr>
          <p:cNvPr id="11" name="Slide Number Placeholder 10"/>
          <p:cNvSpPr>
            <a:spLocks noGrp="1"/>
          </p:cNvSpPr>
          <p:nvPr>
            <p:ph type="sldNum" sz="quarter" idx="12"/>
          </p:nvPr>
        </p:nvSpPr>
        <p:spPr/>
        <p:txBody>
          <a:bodyPr/>
          <a:lstStyle/>
          <a:p>
            <a:fld id="{D4B8542B-8345-7E43-8179-52FE19CBD2AA}" type="slidenum">
              <a:rPr lang="en-US" smtClean="0">
                <a:solidFill>
                  <a:srgbClr val="000000">
                    <a:lumMod val="75000"/>
                    <a:lumOff val="25000"/>
                  </a:srgbClr>
                </a:solidFill>
              </a:rPr>
              <a:pPr/>
              <a:t>69</a:t>
            </a:fld>
            <a:endParaRPr lang="en-US" dirty="0">
              <a:solidFill>
                <a:srgbClr val="000000">
                  <a:lumMod val="75000"/>
                  <a:lumOff val="25000"/>
                </a:srgbClr>
              </a:solidFill>
            </a:endParaRPr>
          </a:p>
        </p:txBody>
      </p:sp>
      <p:sp>
        <p:nvSpPr>
          <p:cNvPr id="12" name="Footer Placeholder 11"/>
          <p:cNvSpPr>
            <a:spLocks noGrp="1"/>
          </p:cNvSpPr>
          <p:nvPr>
            <p:ph type="ftr" sz="quarter" idx="11"/>
          </p:nvPr>
        </p:nvSpPr>
        <p:spPr/>
        <p:txBody>
          <a:bodyPr/>
          <a:lstStyle/>
          <a:p>
            <a:r>
              <a:rPr lang="en-US" dirty="0" smtClean="0">
                <a:solidFill>
                  <a:srgbClr val="000000">
                    <a:lumMod val="75000"/>
                    <a:lumOff val="25000"/>
                  </a:srgbClr>
                </a:solidFill>
              </a:rPr>
              <a:t>Module 4: Analytics Theory/Methods</a:t>
            </a:r>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These Example Techniques?</a:t>
            </a:r>
            <a:endParaRPr lang="en-US" dirty="0"/>
          </a:p>
        </p:txBody>
      </p:sp>
      <p:sp>
        <p:nvSpPr>
          <p:cNvPr id="3" name="Content Placeholder 2"/>
          <p:cNvSpPr>
            <a:spLocks noGrp="1"/>
          </p:cNvSpPr>
          <p:nvPr>
            <p:ph idx="1"/>
          </p:nvPr>
        </p:nvSpPr>
        <p:spPr>
          <a:xfrm>
            <a:off x="228600" y="1628280"/>
            <a:ext cx="4611989" cy="4086720"/>
          </a:xfrm>
        </p:spPr>
        <p:txBody>
          <a:bodyPr>
            <a:normAutofit/>
          </a:bodyPr>
          <a:lstStyle/>
          <a:p>
            <a:r>
              <a:rPr lang="en-US" dirty="0" smtClean="0"/>
              <a:t>Most popular, frequently used:</a:t>
            </a:r>
          </a:p>
          <a:p>
            <a:pPr lvl="1"/>
            <a:r>
              <a:rPr lang="en-US" dirty="0" smtClean="0"/>
              <a:t>Provide the foundation for Data Science skills on which to build</a:t>
            </a:r>
          </a:p>
          <a:p>
            <a:r>
              <a:rPr lang="en-US" dirty="0" smtClean="0"/>
              <a:t>Relatively easy for new Data Scientists to understand &amp; comprehend</a:t>
            </a:r>
          </a:p>
          <a:p>
            <a:pPr lvl="0"/>
            <a:r>
              <a:rPr lang="en-US" dirty="0" smtClean="0"/>
              <a:t>Applicable to a broad range of problems in several verticals</a:t>
            </a:r>
          </a:p>
        </p:txBody>
      </p:sp>
      <p:pic>
        <p:nvPicPr>
          <p:cNvPr id="7" name="Picture 2" descr="\\maho3fp3a\sdrive\Creative Dev - Photos\Royalty free for EMC USE ONLY\Abstract\71044564.jpg"/>
          <p:cNvPicPr>
            <a:picLocks noChangeAspect="1" noChangeArrowheads="1"/>
          </p:cNvPicPr>
          <p:nvPr/>
        </p:nvPicPr>
        <p:blipFill>
          <a:blip r:embed="rId3" cstate="print"/>
          <a:srcRect/>
          <a:stretch>
            <a:fillRect/>
          </a:stretch>
        </p:blipFill>
        <p:spPr bwMode="auto">
          <a:xfrm>
            <a:off x="5099812" y="2266523"/>
            <a:ext cx="3586988" cy="2372355"/>
          </a:xfrm>
          <a:prstGeom prst="rect">
            <a:avLst/>
          </a:prstGeom>
          <a:noFill/>
        </p:spPr>
      </p:pic>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7</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sz="quarter" idx="12"/>
          </p:nvPr>
        </p:nvGraphicFramePr>
        <p:xfrm>
          <a:off x="381000" y="914400"/>
          <a:ext cx="8382000" cy="4989068"/>
        </p:xfrm>
        <a:graphic>
          <a:graphicData uri="http://schemas.openxmlformats.org/drawingml/2006/table">
            <a:tbl>
              <a:tblPr firstRow="1" bandRow="1">
                <a:tableStyleId>{5C22544A-7EE6-4342-B048-85BDC9FD1C3A}</a:tableStyleId>
              </a:tblPr>
              <a:tblGrid>
                <a:gridCol w="4191000"/>
                <a:gridCol w="4191000"/>
              </a:tblGrid>
              <a:tr h="376592">
                <a:tc>
                  <a:txBody>
                    <a:bodyPr/>
                    <a:lstStyle/>
                    <a:p>
                      <a:pPr marL="0" marR="0" algn="ctr">
                        <a:lnSpc>
                          <a:spcPct val="115000"/>
                        </a:lnSpc>
                        <a:spcBef>
                          <a:spcPts val="0"/>
                        </a:spcBef>
                        <a:spcAft>
                          <a:spcPts val="0"/>
                        </a:spcAft>
                      </a:pPr>
                      <a:r>
                        <a:rPr lang="en-US" sz="1800" b="1" dirty="0">
                          <a:latin typeface="Calibri"/>
                          <a:ea typeface="Times New Roman"/>
                          <a:cs typeface="Calibri"/>
                        </a:rPr>
                        <a:t>Reasons to Choose (+)</a:t>
                      </a:r>
                      <a:endParaRPr lang="en-US" sz="1800" dirty="0">
                        <a:latin typeface="Calibri"/>
                        <a:ea typeface="Calibri"/>
                        <a:cs typeface="Times New Roman"/>
                      </a:endParaRPr>
                    </a:p>
                  </a:txBody>
                  <a:tcPr marL="65713" marR="657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Times New Roman"/>
                          <a:cs typeface="Calibri"/>
                        </a:rPr>
                        <a:t>Cautions (-)</a:t>
                      </a:r>
                      <a:endParaRPr lang="en-US" sz="1800" dirty="0">
                        <a:latin typeface="Calibri"/>
                        <a:ea typeface="Calibri"/>
                        <a:cs typeface="Times New Roman"/>
                      </a:endParaRPr>
                    </a:p>
                  </a:txBody>
                  <a:tcPr marL="65713" marR="657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7509">
                <a:tc>
                  <a:txBody>
                    <a:bodyPr/>
                    <a:lstStyle/>
                    <a:p>
                      <a:pPr marL="0" marR="0" algn="just">
                        <a:lnSpc>
                          <a:spcPct val="115000"/>
                        </a:lnSpc>
                        <a:spcBef>
                          <a:spcPts val="0"/>
                        </a:spcBef>
                        <a:spcAft>
                          <a:spcPts val="0"/>
                        </a:spcAft>
                      </a:pPr>
                      <a:r>
                        <a:rPr lang="en-US" sz="1400" dirty="0">
                          <a:latin typeface="Calibri"/>
                          <a:ea typeface="Times New Roman"/>
                          <a:cs typeface="Calibri"/>
                        </a:rPr>
                        <a:t>Explanatory value:</a:t>
                      </a:r>
                      <a:endParaRPr lang="en-US" sz="1400" dirty="0">
                        <a:latin typeface="Calibri"/>
                        <a:ea typeface="Calibri"/>
                        <a:cs typeface="Times New Roman"/>
                      </a:endParaRPr>
                    </a:p>
                    <a:p>
                      <a:pPr marL="457200" marR="0" algn="just">
                        <a:lnSpc>
                          <a:spcPct val="115000"/>
                        </a:lnSpc>
                        <a:spcBef>
                          <a:spcPts val="0"/>
                        </a:spcBef>
                        <a:spcAft>
                          <a:spcPts val="0"/>
                        </a:spcAft>
                      </a:pPr>
                      <a:r>
                        <a:rPr lang="en-US" sz="1400" dirty="0">
                          <a:latin typeface="Calibri"/>
                          <a:ea typeface="Times New Roman"/>
                          <a:cs typeface="Calibri"/>
                        </a:rPr>
                        <a:t>Relative impact of each variable on the outcome in a more complicated way than linear regression</a:t>
                      </a:r>
                      <a:endParaRPr lang="en-US" sz="1400" dirty="0">
                        <a:latin typeface="Calibri"/>
                        <a:ea typeface="Calibri"/>
                        <a:cs typeface="Times New Roman"/>
                      </a:endParaRPr>
                    </a:p>
                  </a:txBody>
                  <a:tcPr marL="65713" marR="657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Calibri"/>
                        </a:rPr>
                        <a:t>Does not handle missing values well</a:t>
                      </a:r>
                      <a:endParaRPr lang="en-US" sz="1400" dirty="0">
                        <a:latin typeface="Calibri"/>
                        <a:ea typeface="Calibri"/>
                        <a:cs typeface="Times New Roman"/>
                      </a:endParaRPr>
                    </a:p>
                  </a:txBody>
                  <a:tcPr marL="65713" marR="657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5018">
                <a:tc>
                  <a:txBody>
                    <a:bodyPr/>
                    <a:lstStyle/>
                    <a:p>
                      <a:pPr marL="0" marR="0" algn="just">
                        <a:lnSpc>
                          <a:spcPct val="115000"/>
                        </a:lnSpc>
                        <a:spcBef>
                          <a:spcPts val="0"/>
                        </a:spcBef>
                        <a:spcAft>
                          <a:spcPts val="0"/>
                        </a:spcAft>
                      </a:pPr>
                      <a:r>
                        <a:rPr lang="en-US" sz="1400" dirty="0">
                          <a:latin typeface="Calibri"/>
                          <a:ea typeface="Times New Roman"/>
                          <a:cs typeface="Calibri"/>
                        </a:rPr>
                        <a:t>Robust with redundant variables, correlated variables</a:t>
                      </a:r>
                      <a:endParaRPr lang="en-US" sz="1400" dirty="0">
                        <a:latin typeface="Calibri"/>
                        <a:ea typeface="Calibri"/>
                        <a:cs typeface="Times New Roman"/>
                      </a:endParaRPr>
                    </a:p>
                    <a:p>
                      <a:pPr marL="457200" marR="0" algn="just">
                        <a:lnSpc>
                          <a:spcPct val="115000"/>
                        </a:lnSpc>
                        <a:spcBef>
                          <a:spcPts val="0"/>
                        </a:spcBef>
                        <a:spcAft>
                          <a:spcPts val="0"/>
                        </a:spcAft>
                      </a:pPr>
                      <a:r>
                        <a:rPr lang="en-US" sz="1400" dirty="0">
                          <a:latin typeface="Calibri"/>
                          <a:ea typeface="Times New Roman"/>
                          <a:cs typeface="Calibri"/>
                        </a:rPr>
                        <a:t>Lose some explanatory value</a:t>
                      </a:r>
                      <a:endParaRPr lang="en-US" sz="1400" dirty="0">
                        <a:latin typeface="Calibri"/>
                        <a:ea typeface="Calibri"/>
                        <a:cs typeface="Times New Roman"/>
                      </a:endParaRPr>
                    </a:p>
                  </a:txBody>
                  <a:tcPr marL="65713" marR="657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Calibri"/>
                        </a:rPr>
                        <a:t>Assumes that each variable affects the log-odds of the outcome linearly and additively</a:t>
                      </a:r>
                      <a:endParaRPr lang="en-US" sz="1400" dirty="0">
                        <a:latin typeface="Calibri"/>
                        <a:ea typeface="Calibri"/>
                        <a:cs typeface="Times New Roman"/>
                      </a:endParaRPr>
                    </a:p>
                    <a:p>
                      <a:pPr marL="457200" marR="0">
                        <a:lnSpc>
                          <a:spcPct val="115000"/>
                        </a:lnSpc>
                        <a:spcBef>
                          <a:spcPts val="0"/>
                        </a:spcBef>
                        <a:spcAft>
                          <a:spcPts val="0"/>
                        </a:spcAft>
                      </a:pPr>
                      <a:r>
                        <a:rPr lang="en-US" sz="1400" dirty="0">
                          <a:latin typeface="Calibri"/>
                          <a:ea typeface="Calibri"/>
                          <a:cs typeface="Calibri"/>
                        </a:rPr>
                        <a:t>Variable transformations and modeling </a:t>
                      </a:r>
                      <a:r>
                        <a:rPr lang="en-US" sz="1400" dirty="0" smtClean="0">
                          <a:latin typeface="Calibri"/>
                          <a:ea typeface="Calibri"/>
                          <a:cs typeface="Calibri"/>
                        </a:rPr>
                        <a:t>variable </a:t>
                      </a:r>
                      <a:r>
                        <a:rPr lang="en-US" sz="1400" dirty="0">
                          <a:latin typeface="Calibri"/>
                          <a:ea typeface="Calibri"/>
                          <a:cs typeface="Calibri"/>
                        </a:rPr>
                        <a:t>interactions can alleviate this</a:t>
                      </a:r>
                      <a:endParaRPr lang="en-US" sz="1400" dirty="0">
                        <a:latin typeface="Calibri"/>
                        <a:ea typeface="Calibri"/>
                        <a:cs typeface="Times New Roman"/>
                      </a:endParaRPr>
                    </a:p>
                    <a:p>
                      <a:pPr marL="457200" marR="0">
                        <a:lnSpc>
                          <a:spcPct val="115000"/>
                        </a:lnSpc>
                        <a:spcBef>
                          <a:spcPts val="0"/>
                        </a:spcBef>
                        <a:spcAft>
                          <a:spcPts val="0"/>
                        </a:spcAft>
                      </a:pPr>
                      <a:r>
                        <a:rPr lang="en-US" sz="1400" dirty="0">
                          <a:latin typeface="Calibri"/>
                          <a:ea typeface="Calibri"/>
                          <a:cs typeface="Calibri"/>
                        </a:rPr>
                        <a:t>A good idea to take the log of monetary amounts or any variable with a wide dynamic range</a:t>
                      </a:r>
                      <a:endParaRPr lang="en-US" sz="1400" dirty="0">
                        <a:latin typeface="Calibri"/>
                        <a:ea typeface="Calibri"/>
                        <a:cs typeface="Times New Roman"/>
                      </a:endParaRPr>
                    </a:p>
                  </a:txBody>
                  <a:tcPr marL="65713" marR="657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7509">
                <a:tc>
                  <a:txBody>
                    <a:bodyPr/>
                    <a:lstStyle/>
                    <a:p>
                      <a:pPr marL="0" marR="0" algn="just">
                        <a:lnSpc>
                          <a:spcPct val="115000"/>
                        </a:lnSpc>
                        <a:spcBef>
                          <a:spcPts val="0"/>
                        </a:spcBef>
                        <a:spcAft>
                          <a:spcPts val="0"/>
                        </a:spcAft>
                      </a:pPr>
                      <a:r>
                        <a:rPr lang="en-US" sz="1400" dirty="0">
                          <a:latin typeface="Calibri"/>
                          <a:ea typeface="Times New Roman"/>
                          <a:cs typeface="Calibri"/>
                        </a:rPr>
                        <a:t>Concise representation with the </a:t>
                      </a:r>
                      <a:endParaRPr lang="en-US" sz="1400" dirty="0">
                        <a:latin typeface="Calibri"/>
                        <a:ea typeface="Calibri"/>
                        <a:cs typeface="Times New Roman"/>
                      </a:endParaRPr>
                    </a:p>
                    <a:p>
                      <a:pPr marL="0" marR="0" algn="just">
                        <a:lnSpc>
                          <a:spcPct val="115000"/>
                        </a:lnSpc>
                        <a:spcBef>
                          <a:spcPts val="0"/>
                        </a:spcBef>
                        <a:spcAft>
                          <a:spcPts val="0"/>
                        </a:spcAft>
                      </a:pPr>
                      <a:r>
                        <a:rPr lang="en-US" sz="1400" dirty="0">
                          <a:latin typeface="Calibri"/>
                          <a:ea typeface="Times New Roman"/>
                          <a:cs typeface="Calibri"/>
                        </a:rPr>
                        <a:t>the coefficients</a:t>
                      </a:r>
                      <a:endParaRPr lang="en-US" sz="1400" dirty="0">
                        <a:latin typeface="Calibri"/>
                        <a:ea typeface="Calibri"/>
                        <a:cs typeface="Times New Roman"/>
                      </a:endParaRPr>
                    </a:p>
                  </a:txBody>
                  <a:tcPr marL="65713" marR="657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Calibri"/>
                        </a:rPr>
                        <a:t>Cannot handle variables that affect the outcome in a discontinuous way.</a:t>
                      </a:r>
                      <a:endParaRPr lang="en-US" sz="1400" dirty="0">
                        <a:latin typeface="Calibri"/>
                        <a:ea typeface="Calibri"/>
                        <a:cs typeface="Times New Roman"/>
                      </a:endParaRPr>
                    </a:p>
                    <a:p>
                      <a:pPr marL="457200" marR="0">
                        <a:lnSpc>
                          <a:spcPct val="115000"/>
                        </a:lnSpc>
                        <a:spcBef>
                          <a:spcPts val="0"/>
                        </a:spcBef>
                        <a:spcAft>
                          <a:spcPts val="0"/>
                        </a:spcAft>
                      </a:pPr>
                      <a:r>
                        <a:rPr lang="en-US" sz="1400" dirty="0">
                          <a:latin typeface="Calibri"/>
                          <a:ea typeface="Calibri"/>
                          <a:cs typeface="Calibri"/>
                        </a:rPr>
                        <a:t>Step functions</a:t>
                      </a:r>
                      <a:endParaRPr lang="en-US" sz="1400" dirty="0">
                        <a:latin typeface="Calibri"/>
                        <a:ea typeface="Calibri"/>
                        <a:cs typeface="Times New Roman"/>
                      </a:endParaRPr>
                    </a:p>
                  </a:txBody>
                  <a:tcPr marL="65713" marR="657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7509">
                <a:tc>
                  <a:txBody>
                    <a:bodyPr/>
                    <a:lstStyle/>
                    <a:p>
                      <a:pPr marL="0" marR="0" algn="just">
                        <a:lnSpc>
                          <a:spcPct val="115000"/>
                        </a:lnSpc>
                        <a:spcBef>
                          <a:spcPts val="0"/>
                        </a:spcBef>
                        <a:spcAft>
                          <a:spcPts val="0"/>
                        </a:spcAft>
                      </a:pPr>
                      <a:r>
                        <a:rPr lang="en-US" sz="1400" dirty="0">
                          <a:latin typeface="Calibri"/>
                          <a:ea typeface="Times New Roman"/>
                          <a:cs typeface="Calibri"/>
                        </a:rPr>
                        <a:t>Easy to score data</a:t>
                      </a:r>
                      <a:endParaRPr lang="en-US" sz="1400" dirty="0">
                        <a:latin typeface="Calibri"/>
                        <a:ea typeface="Calibri"/>
                        <a:cs typeface="Times New Roman"/>
                      </a:endParaRPr>
                    </a:p>
                  </a:txBody>
                  <a:tcPr marL="65713" marR="657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Calibri"/>
                        </a:rPr>
                        <a:t>Doesn't work well with discrete drivers that have a lot of distinct values</a:t>
                      </a:r>
                      <a:endParaRPr lang="en-US" sz="1400" dirty="0">
                        <a:latin typeface="Calibri"/>
                        <a:ea typeface="Calibri"/>
                        <a:cs typeface="Times New Roman"/>
                      </a:endParaRPr>
                    </a:p>
                    <a:p>
                      <a:pPr marL="457200" marR="0">
                        <a:lnSpc>
                          <a:spcPct val="115000"/>
                        </a:lnSpc>
                        <a:spcBef>
                          <a:spcPts val="0"/>
                        </a:spcBef>
                        <a:spcAft>
                          <a:spcPts val="0"/>
                        </a:spcAft>
                      </a:pPr>
                      <a:r>
                        <a:rPr lang="en-US" sz="1400" dirty="0">
                          <a:latin typeface="Calibri"/>
                          <a:ea typeface="Calibri"/>
                          <a:cs typeface="Calibri"/>
                        </a:rPr>
                        <a:t>For example, ZIP code</a:t>
                      </a:r>
                      <a:endParaRPr lang="en-US" sz="1400" dirty="0">
                        <a:latin typeface="Calibri"/>
                        <a:ea typeface="Calibri"/>
                        <a:cs typeface="Times New Roman"/>
                      </a:endParaRPr>
                    </a:p>
                  </a:txBody>
                  <a:tcPr marL="65713" marR="657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592">
                <a:tc>
                  <a:txBody>
                    <a:bodyPr/>
                    <a:lstStyle/>
                    <a:p>
                      <a:pPr marL="0" marR="0" algn="just">
                        <a:lnSpc>
                          <a:spcPct val="115000"/>
                        </a:lnSpc>
                        <a:spcBef>
                          <a:spcPts val="0"/>
                        </a:spcBef>
                        <a:spcAft>
                          <a:spcPts val="0"/>
                        </a:spcAft>
                      </a:pPr>
                      <a:r>
                        <a:rPr lang="en-US" sz="1400" dirty="0">
                          <a:latin typeface="Calibri"/>
                          <a:ea typeface="Times New Roman"/>
                          <a:cs typeface="Calibri"/>
                        </a:rPr>
                        <a:t>Returns good probability estimates of an event</a:t>
                      </a:r>
                      <a:endParaRPr lang="en-US" sz="1400" dirty="0">
                        <a:latin typeface="Calibri"/>
                        <a:ea typeface="Calibri"/>
                        <a:cs typeface="Times New Roman"/>
                      </a:endParaRPr>
                    </a:p>
                  </a:txBody>
                  <a:tcPr marL="65713" marR="657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a:lnSpc>
                          <a:spcPct val="115000"/>
                        </a:lnSpc>
                        <a:spcBef>
                          <a:spcPts val="0"/>
                        </a:spcBef>
                        <a:spcAft>
                          <a:spcPts val="0"/>
                        </a:spcAft>
                      </a:pPr>
                      <a:endParaRPr lang="en-US" sz="1400" dirty="0">
                        <a:latin typeface="Calibri"/>
                        <a:ea typeface="Calibri"/>
                        <a:cs typeface="Calibri"/>
                      </a:endParaRPr>
                    </a:p>
                  </a:txBody>
                  <a:tcPr marL="65713" marR="657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339">
                <a:tc>
                  <a:txBody>
                    <a:bodyPr/>
                    <a:lstStyle/>
                    <a:p>
                      <a:pPr marL="0" marR="0" algn="just">
                        <a:lnSpc>
                          <a:spcPct val="115000"/>
                        </a:lnSpc>
                        <a:spcBef>
                          <a:spcPts val="0"/>
                        </a:spcBef>
                        <a:spcAft>
                          <a:spcPts val="0"/>
                        </a:spcAft>
                      </a:pPr>
                      <a:r>
                        <a:rPr lang="en-US" sz="1400" dirty="0">
                          <a:latin typeface="Calibri"/>
                          <a:ea typeface="Times New Roman"/>
                          <a:cs typeface="Calibri"/>
                        </a:rPr>
                        <a:t>Preserves the summary statistics of the training data</a:t>
                      </a:r>
                      <a:endParaRPr lang="en-US" sz="1400" dirty="0">
                        <a:latin typeface="Calibri"/>
                        <a:ea typeface="Calibri"/>
                        <a:cs typeface="Times New Roman"/>
                      </a:endParaRPr>
                    </a:p>
                    <a:p>
                      <a:pPr marL="457200" marR="0" algn="just">
                        <a:lnSpc>
                          <a:spcPct val="115000"/>
                        </a:lnSpc>
                        <a:spcBef>
                          <a:spcPts val="0"/>
                        </a:spcBef>
                        <a:spcAft>
                          <a:spcPts val="0"/>
                        </a:spcAft>
                      </a:pPr>
                      <a:r>
                        <a:rPr lang="en-US" sz="1400" dirty="0">
                          <a:latin typeface="Calibri"/>
                          <a:ea typeface="Times New Roman"/>
                          <a:cs typeface="Calibri"/>
                        </a:rPr>
                        <a:t>"The probabilities equal the counts"</a:t>
                      </a:r>
                      <a:endParaRPr lang="en-US" sz="1400" dirty="0">
                        <a:latin typeface="Calibri"/>
                        <a:ea typeface="Calibri"/>
                        <a:cs typeface="Times New Roman"/>
                      </a:endParaRPr>
                    </a:p>
                  </a:txBody>
                  <a:tcPr marL="65713" marR="657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a:lnSpc>
                          <a:spcPct val="115000"/>
                        </a:lnSpc>
                        <a:spcBef>
                          <a:spcPts val="0"/>
                        </a:spcBef>
                        <a:spcAft>
                          <a:spcPts val="0"/>
                        </a:spcAft>
                      </a:pPr>
                      <a:endParaRPr lang="en-US" sz="1400" dirty="0">
                        <a:latin typeface="Calibri"/>
                        <a:ea typeface="Calibri"/>
                        <a:cs typeface="Calibri"/>
                      </a:endParaRPr>
                    </a:p>
                  </a:txBody>
                  <a:tcPr marL="65713" marR="657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t>Logistic Regression - Reasons to Choose (+) and   Cautions (-)</a:t>
            </a:r>
            <a:endParaRPr lang="en-US" dirty="0"/>
          </a:p>
        </p:txBody>
      </p:sp>
      <p:sp>
        <p:nvSpPr>
          <p:cNvPr id="4" name="Footer Placeholder 3"/>
          <p:cNvSpPr>
            <a:spLocks noGrp="1"/>
          </p:cNvSpPr>
          <p:nvPr>
            <p:ph type="ftr" sz="quarter" idx="13"/>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4"/>
          </p:nvPr>
        </p:nvSpPr>
        <p:spPr/>
        <p:txBody>
          <a:bodyPr/>
          <a:lstStyle/>
          <a:p>
            <a:pPr>
              <a:defRPr/>
            </a:pPr>
            <a:fld id="{0E62AE4E-9066-49B4-8504-8C25DD4FBCC5}" type="slidenum">
              <a:rPr lang="en-US" smtClean="0"/>
              <a:pPr>
                <a:defRPr/>
              </a:pPr>
              <a:t>70</a:t>
            </a:fld>
            <a:endParaRPr lang="en-US" dirty="0"/>
          </a:p>
        </p:txBody>
      </p:sp>
      <p:pic>
        <p:nvPicPr>
          <p:cNvPr id="6" name="Picture 2" descr="http://t0.gstatic.com/images?q=tbn:ANd9GcS3zP3oM6UO4VlBSSszwz9k_v4j3XggTV6fpaosmWv9nNAsePSf"/>
          <p:cNvPicPr>
            <a:picLocks noChangeAspect="1" noChangeArrowheads="1"/>
          </p:cNvPicPr>
          <p:nvPr/>
        </p:nvPicPr>
        <p:blipFill>
          <a:blip r:embed="rId3" cstate="print"/>
          <a:srcRect/>
          <a:stretch>
            <a:fillRect/>
          </a:stretch>
        </p:blipFill>
        <p:spPr bwMode="auto">
          <a:xfrm>
            <a:off x="8369301" y="0"/>
            <a:ext cx="774699" cy="635318"/>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p:txBody>
          <a:bodyPr/>
          <a:lstStyle/>
          <a:p>
            <a:r>
              <a:rPr lang="en-US" dirty="0" smtClean="0"/>
              <a:t>Check Your Knowledge </a:t>
            </a:r>
            <a:endParaRPr lang="en-US" dirty="0" smtClean="0">
              <a:solidFill>
                <a:srgbClr val="FF0000"/>
              </a:solidFill>
            </a:endParaRPr>
          </a:p>
        </p:txBody>
      </p:sp>
      <p:sp>
        <p:nvSpPr>
          <p:cNvPr id="16387" name="Content Placeholder 7"/>
          <p:cNvSpPr>
            <a:spLocks noGrp="1"/>
          </p:cNvSpPr>
          <p:nvPr>
            <p:ph idx="1"/>
          </p:nvPr>
        </p:nvSpPr>
        <p:spPr>
          <a:xfrm>
            <a:off x="304800" y="914400"/>
            <a:ext cx="8458200" cy="4343400"/>
          </a:xfrm>
        </p:spPr>
        <p:txBody>
          <a:bodyPr>
            <a:normAutofit/>
          </a:bodyPr>
          <a:lstStyle/>
          <a:p>
            <a:pPr>
              <a:defRPr/>
            </a:pPr>
            <a:endParaRPr lang="en-US" dirty="0" smtClean="0"/>
          </a:p>
          <a:p>
            <a:pPr marL="457200" indent="-457200">
              <a:buFont typeface="+mj-lt"/>
              <a:buAutoNum type="arabicPeriod"/>
              <a:defRPr/>
            </a:pPr>
            <a:r>
              <a:rPr lang="en-US" dirty="0" smtClean="0"/>
              <a:t>What is a logit and how do we compute class probabilities from the logit?  </a:t>
            </a:r>
          </a:p>
          <a:p>
            <a:pPr marL="457200" indent="-457200">
              <a:buFont typeface="+mj-lt"/>
              <a:buAutoNum type="arabicPeriod"/>
              <a:defRPr/>
            </a:pPr>
            <a:r>
              <a:rPr lang="en-US" dirty="0" smtClean="0"/>
              <a:t>How is ROC curve used to diagnose the effectiveness of the logistic regression model?</a:t>
            </a:r>
          </a:p>
          <a:p>
            <a:pPr marL="457200" indent="-457200">
              <a:buFont typeface="+mj-lt"/>
              <a:buAutoNum type="arabicPeriod"/>
              <a:defRPr/>
            </a:pPr>
            <a:r>
              <a:rPr lang="en-US" dirty="0" smtClean="0"/>
              <a:t>What is Pseudo R</a:t>
            </a:r>
            <a:r>
              <a:rPr lang="en-US" baseline="30000" dirty="0" smtClean="0"/>
              <a:t>2  </a:t>
            </a:r>
            <a:r>
              <a:rPr lang="en-US" dirty="0" smtClean="0"/>
              <a:t>and what does it measure in a logistic regression model?</a:t>
            </a:r>
          </a:p>
          <a:p>
            <a:pPr marL="457200" indent="-457200">
              <a:buFont typeface="+mj-lt"/>
              <a:buAutoNum type="arabicPeriod"/>
              <a:defRPr/>
            </a:pPr>
            <a:r>
              <a:rPr lang="en-US" dirty="0" smtClean="0"/>
              <a:t>How do you describe a binary class problem?</a:t>
            </a:r>
          </a:p>
          <a:p>
            <a:pPr marL="457200" indent="-457200">
              <a:buFont typeface="+mj-lt"/>
              <a:buAutoNum type="arabicPeriod"/>
              <a:defRPr/>
            </a:pPr>
            <a:r>
              <a:rPr lang="en-US" dirty="0" smtClean="0"/>
              <a:t>Compare and contrast linear and logistic regression methods.</a:t>
            </a:r>
          </a:p>
          <a:p>
            <a:pPr>
              <a:defRPr/>
            </a:pPr>
            <a:endParaRPr lang="en-US" dirty="0" smtClean="0"/>
          </a:p>
          <a:p>
            <a:pPr>
              <a:defRPr/>
            </a:pPr>
            <a:endParaRPr lang="en-US" dirty="0"/>
          </a:p>
        </p:txBody>
      </p:sp>
      <p:pic>
        <p:nvPicPr>
          <p:cNvPr id="7" name="Picture 1" descr="\\maho3fp3a\SDrive\Creative Dev - Icons\PNG files for PowerPoint\buttons\blue button-knowledgeworker.png"/>
          <p:cNvPicPr>
            <a:picLocks noChangeAspect="1" noChangeArrowheads="1"/>
          </p:cNvPicPr>
          <p:nvPr/>
        </p:nvPicPr>
        <p:blipFill>
          <a:blip r:embed="rId4" cstate="print"/>
          <a:srcRect/>
          <a:stretch>
            <a:fillRect/>
          </a:stretch>
        </p:blipFill>
        <p:spPr bwMode="auto">
          <a:xfrm>
            <a:off x="7848600" y="152400"/>
            <a:ext cx="990600" cy="990600"/>
          </a:xfrm>
          <a:prstGeom prst="rect">
            <a:avLst/>
          </a:prstGeom>
          <a:noFill/>
        </p:spPr>
      </p:pic>
      <p:sp>
        <p:nvSpPr>
          <p:cNvPr id="8" name="TextBox 7"/>
          <p:cNvSpPr txBox="1"/>
          <p:nvPr/>
        </p:nvSpPr>
        <p:spPr>
          <a:xfrm>
            <a:off x="7772400" y="1219200"/>
            <a:ext cx="1219200" cy="246221"/>
          </a:xfrm>
          <a:prstGeom prst="rect">
            <a:avLst/>
          </a:prstGeom>
          <a:noFill/>
        </p:spPr>
        <p:txBody>
          <a:bodyPr wrap="square" rtlCol="0">
            <a:spAutoFit/>
          </a:bodyPr>
          <a:lstStyle/>
          <a:p>
            <a:r>
              <a:rPr lang="en-US" sz="1000" b="1" i="1" dirty="0" smtClean="0"/>
              <a:t>Your Thoughts?</a:t>
            </a:r>
            <a:endParaRPr lang="en-US" sz="1000" b="1" i="1" dirty="0"/>
          </a:p>
        </p:txBody>
      </p:sp>
      <p:sp>
        <p:nvSpPr>
          <p:cNvPr id="9" name="Slide Number Placeholder 8"/>
          <p:cNvSpPr>
            <a:spLocks noGrp="1"/>
          </p:cNvSpPr>
          <p:nvPr>
            <p:ph type="sldNum" sz="quarter" idx="11"/>
          </p:nvPr>
        </p:nvSpPr>
        <p:spPr/>
        <p:txBody>
          <a:bodyPr/>
          <a:lstStyle/>
          <a:p>
            <a:pPr>
              <a:defRPr/>
            </a:pPr>
            <a:fld id="{5BA1DFFF-3F85-458B-986A-7762775E0CEF}" type="slidenum">
              <a:rPr lang="en-US" smtClean="0"/>
              <a:pPr>
                <a:defRPr/>
              </a:pPr>
              <a:t>71</a:t>
            </a:fld>
            <a:endParaRPr lang="en-US" dirty="0"/>
          </a:p>
        </p:txBody>
      </p:sp>
      <p:sp>
        <p:nvSpPr>
          <p:cNvPr id="10" name="Footer Placeholder 9"/>
          <p:cNvSpPr>
            <a:spLocks noGrp="1"/>
          </p:cNvSpPr>
          <p:nvPr>
            <p:ph type="ftr" sz="quarter" idx="10"/>
          </p:nvPr>
        </p:nvSpPr>
        <p:spPr/>
        <p:txBody>
          <a:bodyPr/>
          <a:lstStyle/>
          <a:p>
            <a:pPr>
              <a:defRPr/>
            </a:pPr>
            <a:r>
              <a:rPr lang="en-US" dirty="0" smtClean="0"/>
              <a:t>Module 4: Analytics Theory/Methods</a:t>
            </a:r>
            <a:endParaRPr lang="en-US" dirty="0"/>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219200"/>
          </a:xfrm>
        </p:spPr>
        <p:txBody>
          <a:bodyPr/>
          <a:lstStyle/>
          <a:p>
            <a:r>
              <a:rPr lang="en-US" dirty="0" smtClean="0"/>
              <a:t>Module 4: Advanced Analytics – Theory and Methods</a:t>
            </a:r>
            <a:endParaRPr lang="en-US" dirty="0"/>
          </a:p>
        </p:txBody>
      </p:sp>
      <p:sp>
        <p:nvSpPr>
          <p:cNvPr id="3" name="Subtitle 2"/>
          <p:cNvSpPr>
            <a:spLocks noGrp="1"/>
          </p:cNvSpPr>
          <p:nvPr>
            <p:ph type="subTitle" idx="1"/>
          </p:nvPr>
        </p:nvSpPr>
        <p:spPr/>
        <p:txBody>
          <a:bodyPr/>
          <a:lstStyle/>
          <a:p>
            <a:pPr>
              <a:defRPr/>
            </a:pPr>
            <a:r>
              <a:rPr lang="en-US" dirty="0" smtClean="0"/>
              <a:t>During this lesson the following topics were covered:</a:t>
            </a:r>
          </a:p>
          <a:p>
            <a:pPr lvl="1" indent="-228600" algn="l">
              <a:buFont typeface="Arial" pitchFamily="34" charset="0"/>
              <a:buChar char="•"/>
            </a:pPr>
            <a:r>
              <a:rPr lang="en-US" sz="2000" dirty="0" smtClean="0">
                <a:solidFill>
                  <a:schemeClr val="tx1"/>
                </a:solidFill>
              </a:rPr>
              <a:t>Technical description of a logistic regression model</a:t>
            </a:r>
          </a:p>
          <a:p>
            <a:pPr lvl="1" indent="-228600" algn="l">
              <a:buFont typeface="Arial" pitchFamily="34" charset="0"/>
              <a:buChar char="•"/>
            </a:pPr>
            <a:r>
              <a:rPr lang="en-US" sz="2000" dirty="0" smtClean="0">
                <a:solidFill>
                  <a:schemeClr val="tx1"/>
                </a:solidFill>
              </a:rPr>
              <a:t>Common use cases for the logistic regression model</a:t>
            </a:r>
          </a:p>
          <a:p>
            <a:pPr lvl="1" indent="-228600" algn="l">
              <a:buFont typeface="Arial" pitchFamily="34" charset="0"/>
              <a:buChar char="•"/>
            </a:pPr>
            <a:r>
              <a:rPr lang="en-US" sz="2000" dirty="0" smtClean="0">
                <a:solidFill>
                  <a:schemeClr val="tx1"/>
                </a:solidFill>
              </a:rPr>
              <a:t>Interpretation and scoring with the logistic regression model</a:t>
            </a:r>
          </a:p>
          <a:p>
            <a:pPr lvl="1" indent="-228600" algn="l">
              <a:buFont typeface="Arial" pitchFamily="34" charset="0"/>
              <a:buChar char="•"/>
            </a:pPr>
            <a:r>
              <a:rPr lang="en-US" sz="2000" dirty="0" smtClean="0">
                <a:solidFill>
                  <a:schemeClr val="tx1"/>
                </a:solidFill>
              </a:rPr>
              <a:t>Diagnostics for validating the logistic regression model</a:t>
            </a:r>
          </a:p>
          <a:p>
            <a:pPr lvl="1" indent="-228600" algn="l">
              <a:buFont typeface="Arial" pitchFamily="34" charset="0"/>
              <a:buChar char="•"/>
            </a:pPr>
            <a:r>
              <a:rPr lang="en-US" sz="2000" dirty="0" smtClean="0">
                <a:solidFill>
                  <a:schemeClr val="tx1"/>
                </a:solidFill>
              </a:rPr>
              <a:t>Reasons to Choose (+) and Cautions (-) of the logistic regression model</a:t>
            </a:r>
          </a:p>
          <a:p>
            <a:endParaRPr lang="en-US" dirty="0"/>
          </a:p>
        </p:txBody>
      </p:sp>
      <p:sp>
        <p:nvSpPr>
          <p:cNvPr id="4" name="Content Placeholder 3"/>
          <p:cNvSpPr>
            <a:spLocks noGrp="1"/>
          </p:cNvSpPr>
          <p:nvPr>
            <p:ph sz="quarter" idx="13"/>
          </p:nvPr>
        </p:nvSpPr>
        <p:spPr/>
        <p:txBody>
          <a:bodyPr/>
          <a:lstStyle/>
          <a:p>
            <a:r>
              <a:rPr lang="en-US" dirty="0" smtClean="0"/>
              <a:t>Lesson 4: Logistic Regression - Summary</a:t>
            </a:r>
          </a:p>
          <a:p>
            <a:endParaRPr lang="en-US" dirty="0"/>
          </a:p>
        </p:txBody>
      </p:sp>
      <p:sp>
        <p:nvSpPr>
          <p:cNvPr id="5" name="Footer Placeholder 4"/>
          <p:cNvSpPr>
            <a:spLocks noGrp="1"/>
          </p:cNvSpPr>
          <p:nvPr>
            <p:ph type="ftr" sz="quarter" idx="14"/>
          </p:nvPr>
        </p:nvSpPr>
        <p:spPr/>
        <p:txBody>
          <a:bodyPr/>
          <a:lstStyle/>
          <a:p>
            <a:pPr>
              <a:defRPr/>
            </a:pPr>
            <a:r>
              <a:rPr lang="en-US" dirty="0" smtClean="0"/>
              <a:t>Module 4: Analytics Theory/Methods</a:t>
            </a:r>
            <a:endParaRPr lang="en-US" dirty="0"/>
          </a:p>
        </p:txBody>
      </p:sp>
      <p:sp>
        <p:nvSpPr>
          <p:cNvPr id="6" name="Slide Number Placeholder 5"/>
          <p:cNvSpPr>
            <a:spLocks noGrp="1"/>
          </p:cNvSpPr>
          <p:nvPr>
            <p:ph type="sldNum" sz="quarter" idx="15"/>
          </p:nvPr>
        </p:nvSpPr>
        <p:spPr/>
        <p:txBody>
          <a:bodyPr/>
          <a:lstStyle/>
          <a:p>
            <a:pPr>
              <a:defRPr/>
            </a:pPr>
            <a:fld id="{E9C12BD9-86B3-4048-86CE-AC10D4E84307}" type="slidenum">
              <a:rPr lang="en-US" smtClean="0"/>
              <a:pPr>
                <a:defRPr/>
              </a:pPr>
              <a:t>72</a:t>
            </a:fld>
            <a:endParaRPr lang="en-US" dirty="0"/>
          </a:p>
        </p:txBody>
      </p:sp>
      <p:grpSp>
        <p:nvGrpSpPr>
          <p:cNvPr id="7" name="Group 6"/>
          <p:cNvGrpSpPr/>
          <p:nvPr/>
        </p:nvGrpSpPr>
        <p:grpSpPr>
          <a:xfrm>
            <a:off x="533400" y="76200"/>
            <a:ext cx="4757975" cy="914400"/>
            <a:chOff x="533400" y="76200"/>
            <a:chExt cx="4757975" cy="914400"/>
          </a:xfrm>
        </p:grpSpPr>
        <p:pic>
          <p:nvPicPr>
            <p:cNvPr id="8"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9"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0"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1"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2"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3"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304800" y="152400"/>
            <a:ext cx="8458200" cy="762000"/>
          </a:xfrm>
        </p:spPr>
        <p:txBody>
          <a:bodyPr/>
          <a:lstStyle/>
          <a:p>
            <a:r>
              <a:rPr lang="en-US" dirty="0" smtClean="0">
                <a:solidFill>
                  <a:schemeClr val="accent1"/>
                </a:solidFill>
              </a:rPr>
              <a:t>Lab Exercise 7: Logistic Regression</a:t>
            </a:r>
          </a:p>
        </p:txBody>
      </p:sp>
      <p:pic>
        <p:nvPicPr>
          <p:cNvPr id="15" name="Picture 14" descr="recordedLab.png"/>
          <p:cNvPicPr>
            <a:picLocks noChangeAspect="1"/>
          </p:cNvPicPr>
          <p:nvPr/>
        </p:nvPicPr>
        <p:blipFill>
          <a:blip r:embed="rId3" cstate="print"/>
          <a:stretch>
            <a:fillRect/>
          </a:stretch>
        </p:blipFill>
        <p:spPr>
          <a:xfrm>
            <a:off x="0" y="838200"/>
            <a:ext cx="2361905" cy="2184127"/>
          </a:xfrm>
          <a:prstGeom prst="rect">
            <a:avLst/>
          </a:prstGeom>
        </p:spPr>
      </p:pic>
      <p:sp>
        <p:nvSpPr>
          <p:cNvPr id="7" name="Slide Number Placeholder 6"/>
          <p:cNvSpPr>
            <a:spLocks noGrp="1"/>
          </p:cNvSpPr>
          <p:nvPr>
            <p:ph type="sldNum" sz="quarter" idx="15"/>
          </p:nvPr>
        </p:nvSpPr>
        <p:spPr/>
        <p:txBody>
          <a:bodyPr/>
          <a:lstStyle/>
          <a:p>
            <a:pPr>
              <a:defRPr/>
            </a:pPr>
            <a:fld id="{D5E37188-7CEB-4CA8-A656-F21412B4458C}" type="slidenum">
              <a:rPr lang="en-US" smtClean="0"/>
              <a:pPr>
                <a:defRPr/>
              </a:pPr>
              <a:t>73</a:t>
            </a:fld>
            <a:endParaRPr lang="en-US" dirty="0"/>
          </a:p>
        </p:txBody>
      </p:sp>
      <p:sp>
        <p:nvSpPr>
          <p:cNvPr id="8" name="Footer Placeholder 7"/>
          <p:cNvSpPr>
            <a:spLocks noGrp="1"/>
          </p:cNvSpPr>
          <p:nvPr>
            <p:ph type="ftr" sz="quarter" idx="14"/>
          </p:nvPr>
        </p:nvSpPr>
        <p:spPr/>
        <p:txBody>
          <a:bodyPr/>
          <a:lstStyle/>
          <a:p>
            <a:pPr>
              <a:defRPr/>
            </a:pPr>
            <a:r>
              <a:rPr lang="en-US" dirty="0" smtClean="0"/>
              <a:t>Module 4: Analytics Theory/Methods</a:t>
            </a:r>
            <a:endParaRPr lang="en-US" dirty="0"/>
          </a:p>
        </p:txBody>
      </p:sp>
      <p:sp>
        <p:nvSpPr>
          <p:cNvPr id="9" name="Rectangle 8"/>
          <p:cNvSpPr/>
          <p:nvPr/>
        </p:nvSpPr>
        <p:spPr>
          <a:xfrm>
            <a:off x="2743200" y="968276"/>
            <a:ext cx="6248400" cy="3662541"/>
          </a:xfrm>
          <a:prstGeom prst="rect">
            <a:avLst/>
          </a:prstGeom>
        </p:spPr>
        <p:txBody>
          <a:bodyPr wrap="square">
            <a:spAutoFit/>
          </a:bodyPr>
          <a:lstStyle/>
          <a:p>
            <a:pPr>
              <a:defRPr/>
            </a:pPr>
            <a:r>
              <a:rPr lang="en-US" sz="2000" dirty="0" smtClean="0">
                <a:solidFill>
                  <a:schemeClr val="tx1">
                    <a:lumMod val="85000"/>
                    <a:lumOff val="15000"/>
                  </a:schemeClr>
                </a:solidFill>
                <a:latin typeface="Calibri" pitchFamily="34" charset="0"/>
              </a:rPr>
              <a:t>This  Lab is designed to investigate and practice Logistic Regression.</a:t>
            </a:r>
          </a:p>
          <a:p>
            <a:pPr>
              <a:defRPr/>
            </a:pPr>
            <a:endParaRPr lang="en-US" sz="2000" dirty="0" smtClean="0">
              <a:solidFill>
                <a:schemeClr val="tx1">
                  <a:lumMod val="85000"/>
                  <a:lumOff val="15000"/>
                </a:schemeClr>
              </a:solidFill>
              <a:latin typeface="Calibri" pitchFamily="34" charset="0"/>
            </a:endParaRPr>
          </a:p>
          <a:p>
            <a:pPr>
              <a:defRPr/>
            </a:pPr>
            <a:r>
              <a:rPr lang="en-US" sz="2000" dirty="0" smtClean="0">
                <a:solidFill>
                  <a:schemeClr val="tx1">
                    <a:lumMod val="85000"/>
                    <a:lumOff val="15000"/>
                  </a:schemeClr>
                </a:solidFill>
                <a:latin typeface="Calibri" pitchFamily="34" charset="0"/>
              </a:rPr>
              <a:t>After completing the tasks in this lab you should be able to:</a:t>
            </a:r>
          </a:p>
          <a:p>
            <a:pPr marL="631825" lvl="1" indent="-174625">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Use R functions for Logistic Regression – (</a:t>
            </a:r>
            <a:r>
              <a:rPr lang="en-US" sz="2000" i="1" dirty="0" smtClean="0">
                <a:solidFill>
                  <a:schemeClr val="tx1">
                    <a:lumMod val="85000"/>
                    <a:lumOff val="15000"/>
                  </a:schemeClr>
                </a:solidFill>
                <a:latin typeface="Calibri" pitchFamily="34" charset="0"/>
              </a:rPr>
              <a:t>also known as Logit</a:t>
            </a:r>
            <a:r>
              <a:rPr lang="en-US" sz="2000" dirty="0" smtClean="0">
                <a:solidFill>
                  <a:schemeClr val="tx1">
                    <a:lumMod val="85000"/>
                    <a:lumOff val="15000"/>
                  </a:schemeClr>
                </a:solidFill>
                <a:latin typeface="Calibri" pitchFamily="34" charset="0"/>
              </a:rPr>
              <a:t>)</a:t>
            </a:r>
          </a:p>
          <a:p>
            <a:pPr marL="631825" lvl="1" indent="-174625">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Predict the dependent variables based on the model</a:t>
            </a:r>
          </a:p>
          <a:p>
            <a:pPr marL="631825" lvl="1" indent="-174625">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Investigate different statistical parameter tests that measure the effectiveness of the model</a:t>
            </a:r>
            <a:endParaRPr lang="en-US" sz="2000" dirty="0" smtClean="0">
              <a:latin typeface="Calibri" pitchFamily="34" charset="0"/>
            </a:endParaRPr>
          </a:p>
          <a:p>
            <a:pPr>
              <a:defRPr/>
            </a:pPr>
            <a:r>
              <a:rPr lang="en-US" sz="2000" dirty="0" smtClean="0">
                <a:latin typeface="Calibri" pitchFamily="34" charset="0"/>
              </a:rPr>
              <a:t>  </a:t>
            </a:r>
            <a:endParaRPr lang="en-US" sz="2000" dirty="0">
              <a:solidFill>
                <a:schemeClr val="tx1">
                  <a:lumMod val="75000"/>
                  <a:lumOff val="25000"/>
                </a:schemeClr>
              </a:solidFill>
              <a:latin typeface="Calibri"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Lab Exercise 7: Logistic Regression - Workflow</a:t>
            </a:r>
            <a:endParaRPr lang="en-US" dirty="0"/>
          </a:p>
        </p:txBody>
      </p:sp>
      <p:sp>
        <p:nvSpPr>
          <p:cNvPr id="3" name="Footer Placeholder 2"/>
          <p:cNvSpPr>
            <a:spLocks noGrp="1"/>
          </p:cNvSpPr>
          <p:nvPr>
            <p:ph type="ftr" sz="quarter" idx="10"/>
          </p:nvPr>
        </p:nvSpPr>
        <p:spPr/>
        <p:txBody>
          <a:bodyPr/>
          <a:lstStyle/>
          <a:p>
            <a:pPr>
              <a:defRPr/>
            </a:pPr>
            <a:r>
              <a:rPr lang="en-US" smtClean="0"/>
              <a:t>Module 4: Analytics Theory/Methods</a:t>
            </a:r>
            <a:endParaRPr lang="en-US" dirty="0"/>
          </a:p>
        </p:txBody>
      </p:sp>
      <p:sp>
        <p:nvSpPr>
          <p:cNvPr id="4" name="Slide Number Placeholder 3"/>
          <p:cNvSpPr>
            <a:spLocks noGrp="1"/>
          </p:cNvSpPr>
          <p:nvPr>
            <p:ph type="sldNum" sz="quarter" idx="11"/>
          </p:nvPr>
        </p:nvSpPr>
        <p:spPr/>
        <p:txBody>
          <a:bodyPr/>
          <a:lstStyle/>
          <a:p>
            <a:pPr>
              <a:defRPr/>
            </a:pPr>
            <a:fld id="{6ADD0FD0-5DC7-4614-9D2E-5687F653AACB}" type="slidenum">
              <a:rPr lang="en-US" smtClean="0"/>
              <a:pPr>
                <a:defRPr/>
              </a:pPr>
              <a:t>74</a:t>
            </a:fld>
            <a:endParaRPr lang="en-US" dirty="0"/>
          </a:p>
        </p:txBody>
      </p:sp>
      <p:graphicFrame>
        <p:nvGraphicFramePr>
          <p:cNvPr id="5" name="Diagram 4"/>
          <p:cNvGraphicFramePr/>
          <p:nvPr/>
        </p:nvGraphicFramePr>
        <p:xfrm>
          <a:off x="1219200" y="685800"/>
          <a:ext cx="691896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696200" cy="1219200"/>
          </a:xfrm>
        </p:spPr>
        <p:txBody>
          <a:bodyPr/>
          <a:lstStyle/>
          <a:p>
            <a:r>
              <a:rPr lang="en-US" dirty="0" smtClean="0"/>
              <a:t>Module 4: Advanced Analytics – Theory and Methods</a:t>
            </a:r>
            <a:endParaRPr lang="en-US" dirty="0"/>
          </a:p>
        </p:txBody>
      </p:sp>
      <p:sp>
        <p:nvSpPr>
          <p:cNvPr id="3" name="Subtitle 2"/>
          <p:cNvSpPr>
            <a:spLocks noGrp="1"/>
          </p:cNvSpPr>
          <p:nvPr>
            <p:ph type="subTitle" idx="1"/>
          </p:nvPr>
        </p:nvSpPr>
        <p:spPr>
          <a:xfrm>
            <a:off x="1371600" y="3048000"/>
            <a:ext cx="7086600" cy="2667000"/>
          </a:xfrm>
        </p:spPr>
        <p:txBody>
          <a:bodyPr/>
          <a:lstStyle/>
          <a:p>
            <a:pPr>
              <a:defRPr/>
            </a:pPr>
            <a:r>
              <a:rPr lang="en-US" dirty="0" smtClean="0"/>
              <a:t>During this lesson the following topics are covered:</a:t>
            </a:r>
          </a:p>
          <a:p>
            <a:pPr marL="631825" lvl="1" indent="-174625" algn="l">
              <a:buFont typeface="Arial" pitchFamily="34" charset="0"/>
              <a:buChar char="•"/>
              <a:tabLst>
                <a:tab pos="685800" algn="l"/>
              </a:tabLst>
            </a:pPr>
            <a:r>
              <a:rPr lang="en-US" sz="2000" dirty="0" smtClean="0">
                <a:solidFill>
                  <a:schemeClr val="tx1"/>
                </a:solidFill>
              </a:rPr>
              <a:t>Naïve Bayesian Classifier</a:t>
            </a:r>
          </a:p>
          <a:p>
            <a:pPr marL="631825" lvl="1" indent="-174625" algn="l">
              <a:buFont typeface="Arial" pitchFamily="34" charset="0"/>
              <a:buChar char="•"/>
              <a:tabLst>
                <a:tab pos="685800" algn="l"/>
              </a:tabLst>
            </a:pPr>
            <a:r>
              <a:rPr lang="en-US" sz="2000" dirty="0" smtClean="0">
                <a:solidFill>
                  <a:schemeClr val="tx1"/>
                </a:solidFill>
              </a:rPr>
              <a:t>Theoretical foundations of the classifier</a:t>
            </a:r>
          </a:p>
          <a:p>
            <a:pPr marL="631825" lvl="1" indent="-174625" algn="l">
              <a:buFont typeface="Arial" pitchFamily="34" charset="0"/>
              <a:buChar char="•"/>
              <a:tabLst>
                <a:tab pos="685800" algn="l"/>
              </a:tabLst>
            </a:pPr>
            <a:r>
              <a:rPr lang="en-US" sz="2000" dirty="0" smtClean="0">
                <a:solidFill>
                  <a:schemeClr val="tx1"/>
                </a:solidFill>
              </a:rPr>
              <a:t>Use cases</a:t>
            </a:r>
          </a:p>
          <a:p>
            <a:pPr marL="631825" lvl="1" indent="-174625" algn="l">
              <a:buFont typeface="Arial" pitchFamily="34" charset="0"/>
              <a:buChar char="•"/>
              <a:tabLst>
                <a:tab pos="685800" algn="l"/>
              </a:tabLst>
            </a:pPr>
            <a:r>
              <a:rPr lang="en-US" sz="2000" dirty="0" smtClean="0">
                <a:solidFill>
                  <a:schemeClr val="tx1"/>
                </a:solidFill>
              </a:rPr>
              <a:t>Evaluating the effectiveness of the classifier</a:t>
            </a:r>
          </a:p>
          <a:p>
            <a:pPr marL="631825" lvl="1" indent="-174625" algn="l">
              <a:buFont typeface="Arial" pitchFamily="34" charset="0"/>
              <a:buChar char="•"/>
              <a:tabLst>
                <a:tab pos="685800" algn="l"/>
              </a:tabLst>
            </a:pPr>
            <a:r>
              <a:rPr lang="en-US" sz="2000" dirty="0" smtClean="0">
                <a:solidFill>
                  <a:schemeClr val="tx1"/>
                </a:solidFill>
              </a:rPr>
              <a:t>The Reasons to Choose (+) and Cautions (-) with the use of the classifier</a:t>
            </a:r>
          </a:p>
          <a:p>
            <a:endParaRPr lang="en-US" dirty="0"/>
          </a:p>
        </p:txBody>
      </p:sp>
      <p:sp>
        <p:nvSpPr>
          <p:cNvPr id="4" name="Content Placeholder 3"/>
          <p:cNvSpPr>
            <a:spLocks noGrp="1"/>
          </p:cNvSpPr>
          <p:nvPr>
            <p:ph sz="quarter" idx="13"/>
          </p:nvPr>
        </p:nvSpPr>
        <p:spPr/>
        <p:txBody>
          <a:bodyPr/>
          <a:lstStyle/>
          <a:p>
            <a:r>
              <a:rPr lang="en-US" dirty="0" smtClean="0"/>
              <a:t>Lesson 5: Naïve Bayesian Classifiers</a:t>
            </a:r>
          </a:p>
          <a:p>
            <a:endParaRPr lang="en-US" dirty="0"/>
          </a:p>
        </p:txBody>
      </p:sp>
      <p:sp>
        <p:nvSpPr>
          <p:cNvPr id="5" name="Footer Placeholder 4"/>
          <p:cNvSpPr>
            <a:spLocks noGrp="1"/>
          </p:cNvSpPr>
          <p:nvPr>
            <p:ph type="ftr" sz="quarter" idx="14"/>
          </p:nvPr>
        </p:nvSpPr>
        <p:spPr/>
        <p:txBody>
          <a:bodyPr/>
          <a:lstStyle/>
          <a:p>
            <a:pPr>
              <a:defRPr/>
            </a:pPr>
            <a:r>
              <a:rPr lang="en-US" dirty="0" smtClean="0"/>
              <a:t>Module 4: Analytics Theory/Methods</a:t>
            </a:r>
            <a:endParaRPr lang="en-US" dirty="0"/>
          </a:p>
        </p:txBody>
      </p:sp>
      <p:sp>
        <p:nvSpPr>
          <p:cNvPr id="6" name="Slide Number Placeholder 5"/>
          <p:cNvSpPr>
            <a:spLocks noGrp="1"/>
          </p:cNvSpPr>
          <p:nvPr>
            <p:ph type="sldNum" sz="quarter" idx="15"/>
          </p:nvPr>
        </p:nvSpPr>
        <p:spPr/>
        <p:txBody>
          <a:bodyPr/>
          <a:lstStyle/>
          <a:p>
            <a:pPr>
              <a:defRPr/>
            </a:pPr>
            <a:fld id="{E9C12BD9-86B3-4048-86CE-AC10D4E84307}" type="slidenum">
              <a:rPr lang="en-US" smtClean="0"/>
              <a:pPr>
                <a:defRPr/>
              </a:pPr>
              <a:t>75</a:t>
            </a:fld>
            <a:endParaRPr lang="en-US" dirty="0"/>
          </a:p>
        </p:txBody>
      </p:sp>
      <p:grpSp>
        <p:nvGrpSpPr>
          <p:cNvPr id="7" name="Group 6"/>
          <p:cNvGrpSpPr/>
          <p:nvPr/>
        </p:nvGrpSpPr>
        <p:grpSpPr>
          <a:xfrm>
            <a:off x="533400" y="76200"/>
            <a:ext cx="4757975" cy="914400"/>
            <a:chOff x="533400" y="76200"/>
            <a:chExt cx="4757975" cy="914400"/>
          </a:xfrm>
        </p:grpSpPr>
        <p:pic>
          <p:nvPicPr>
            <p:cNvPr id="8"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9"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0"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1"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2"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3"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Classifiers</a:t>
            </a:r>
            <a:endParaRPr lang="en-US" dirty="0"/>
          </a:p>
        </p:txBody>
      </p:sp>
      <p:sp>
        <p:nvSpPr>
          <p:cNvPr id="3" name="Content Placeholder 2"/>
          <p:cNvSpPr>
            <a:spLocks noGrp="1"/>
          </p:cNvSpPr>
          <p:nvPr>
            <p:ph idx="1"/>
          </p:nvPr>
        </p:nvSpPr>
        <p:spPr>
          <a:xfrm>
            <a:off x="228600" y="3048000"/>
            <a:ext cx="8458200" cy="2819400"/>
          </a:xfrm>
        </p:spPr>
        <p:txBody>
          <a:bodyPr/>
          <a:lstStyle/>
          <a:p>
            <a:r>
              <a:rPr lang="en-US" dirty="0" smtClean="0"/>
              <a:t>Classification: assign labels to objects.</a:t>
            </a:r>
          </a:p>
          <a:p>
            <a:r>
              <a:rPr lang="en-US" dirty="0" smtClean="0"/>
              <a:t>Usually supervised: training set of pre-classified examples.</a:t>
            </a:r>
          </a:p>
          <a:p>
            <a:r>
              <a:rPr lang="en-US" dirty="0" smtClean="0">
                <a:solidFill>
                  <a:schemeClr val="tx1"/>
                </a:solidFill>
              </a:rPr>
              <a:t>Our examples:</a:t>
            </a:r>
          </a:p>
          <a:p>
            <a:pPr lvl="1"/>
            <a:r>
              <a:rPr lang="en-US" dirty="0" smtClean="0">
                <a:solidFill>
                  <a:schemeClr val="tx1"/>
                </a:solidFill>
              </a:rPr>
              <a:t> Naïve Bayes,</a:t>
            </a:r>
          </a:p>
          <a:p>
            <a:pPr lvl="1"/>
            <a:r>
              <a:rPr lang="en-US" dirty="0" smtClean="0">
                <a:solidFill>
                  <a:schemeClr val="tx1"/>
                </a:solidFill>
              </a:rPr>
              <a:t> Decision Trees </a:t>
            </a:r>
          </a:p>
          <a:p>
            <a:pPr lvl="1"/>
            <a:r>
              <a:rPr lang="en-US" dirty="0" smtClean="0"/>
              <a:t>(and Logistic Regression)</a:t>
            </a:r>
          </a:p>
          <a:p>
            <a:endParaRPr lang="en-US" dirty="0"/>
          </a:p>
        </p:txBody>
      </p:sp>
      <p:sp>
        <p:nvSpPr>
          <p:cNvPr id="4" name="Footer Placeholder 3"/>
          <p:cNvSpPr>
            <a:spLocks noGrp="1"/>
          </p:cNvSpPr>
          <p:nvPr>
            <p:ph type="ftr" sz="quarter" idx="10"/>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1"/>
          </p:nvPr>
        </p:nvSpPr>
        <p:spPr/>
        <p:txBody>
          <a:bodyPr/>
          <a:lstStyle/>
          <a:p>
            <a:pPr>
              <a:defRPr/>
            </a:pPr>
            <a:fld id="{5BA1DFFF-3F85-458B-986A-7762775E0CEF}" type="slidenum">
              <a:rPr lang="en-US" smtClean="0"/>
              <a:pPr>
                <a:defRPr/>
              </a:pPr>
              <a:t>76</a:t>
            </a:fld>
            <a:endParaRPr lang="en-US" dirty="0"/>
          </a:p>
        </p:txBody>
      </p:sp>
      <p:sp>
        <p:nvSpPr>
          <p:cNvPr id="6" name="TextBox 5"/>
          <p:cNvSpPr txBox="1"/>
          <p:nvPr/>
        </p:nvSpPr>
        <p:spPr>
          <a:xfrm>
            <a:off x="228600" y="1219200"/>
            <a:ext cx="8624133" cy="1477328"/>
          </a:xfrm>
          <a:prstGeom prst="rect">
            <a:avLst/>
          </a:prstGeom>
          <a:noFill/>
          <a:ln>
            <a:solidFill>
              <a:schemeClr val="tx1"/>
            </a:solidFill>
          </a:ln>
        </p:spPr>
        <p:txBody>
          <a:bodyPr wrap="square" rtlCol="0">
            <a:spAutoFit/>
          </a:bodyPr>
          <a:lstStyle/>
          <a:p>
            <a:pPr algn="ctr">
              <a:buNone/>
            </a:pPr>
            <a:r>
              <a:rPr lang="en-US" sz="2400" dirty="0" smtClean="0"/>
              <a:t>Where in the catalog should I place this product listing? </a:t>
            </a:r>
          </a:p>
          <a:p>
            <a:pPr algn="ctr">
              <a:buNone/>
            </a:pPr>
            <a:r>
              <a:rPr lang="en-US" sz="2400" dirty="0" smtClean="0"/>
              <a:t>Is this email spam?</a:t>
            </a:r>
          </a:p>
          <a:p>
            <a:pPr algn="ctr">
              <a:buNone/>
            </a:pPr>
            <a:r>
              <a:rPr lang="en-US" sz="2400" dirty="0" smtClean="0"/>
              <a:t>Is this politician Democrat/Republican/Green?</a:t>
            </a:r>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Naïve </a:t>
            </a:r>
            <a:r>
              <a:rPr lang="en-US" dirty="0" smtClean="0"/>
              <a:t>Bayesian Classifier : What </a:t>
            </a:r>
            <a:r>
              <a:rPr lang="en-US" dirty="0"/>
              <a:t>is it?</a:t>
            </a:r>
          </a:p>
        </p:txBody>
      </p:sp>
      <p:sp>
        <p:nvSpPr>
          <p:cNvPr id="6" name="Content Placeholder 5"/>
          <p:cNvSpPr>
            <a:spLocks noGrp="1"/>
          </p:cNvSpPr>
          <p:nvPr>
            <p:ph idx="1"/>
          </p:nvPr>
        </p:nvSpPr>
        <p:spPr/>
        <p:txBody>
          <a:bodyPr>
            <a:normAutofit/>
          </a:bodyPr>
          <a:lstStyle/>
          <a:p>
            <a:r>
              <a:rPr lang="en-US" dirty="0"/>
              <a:t>Used for classification</a:t>
            </a:r>
          </a:p>
          <a:p>
            <a:pPr lvl="1"/>
            <a:r>
              <a:rPr lang="en-US" dirty="0"/>
              <a:t>Actually returns a probability score on class </a:t>
            </a:r>
            <a:r>
              <a:rPr lang="en-US" dirty="0" smtClean="0"/>
              <a:t>membership: </a:t>
            </a:r>
            <a:endParaRPr lang="en-US" dirty="0"/>
          </a:p>
          <a:p>
            <a:pPr lvl="2"/>
            <a:r>
              <a:rPr lang="en-US" dirty="0"/>
              <a:t>In practice, probabilities generally close to either 0 or </a:t>
            </a:r>
            <a:r>
              <a:rPr lang="en-US" dirty="0" smtClean="0"/>
              <a:t>1</a:t>
            </a:r>
            <a:endParaRPr lang="en-US" dirty="0"/>
          </a:p>
          <a:p>
            <a:pPr lvl="2"/>
            <a:r>
              <a:rPr lang="en-US" dirty="0"/>
              <a:t>Not as well calibrated as Logistic </a:t>
            </a:r>
            <a:r>
              <a:rPr lang="en-US" dirty="0" smtClean="0"/>
              <a:t>Regression</a:t>
            </a:r>
            <a:endParaRPr lang="en-US" dirty="0"/>
          </a:p>
          <a:p>
            <a:r>
              <a:rPr lang="en-US" dirty="0">
                <a:solidFill>
                  <a:srgbClr val="2C95DD"/>
                </a:solidFill>
              </a:rPr>
              <a:t>Input</a:t>
            </a:r>
            <a:r>
              <a:rPr lang="en-US" dirty="0"/>
              <a:t> variables are </a:t>
            </a:r>
            <a:r>
              <a:rPr lang="en-US" dirty="0" smtClean="0"/>
              <a:t>discrete</a:t>
            </a:r>
            <a:endParaRPr lang="en-US" dirty="0"/>
          </a:p>
          <a:p>
            <a:pPr lvl="1"/>
            <a:r>
              <a:rPr lang="en-US" b="1" dirty="0"/>
              <a:t>Popular for text classification</a:t>
            </a:r>
          </a:p>
          <a:p>
            <a:r>
              <a:rPr lang="en-US" dirty="0">
                <a:solidFill>
                  <a:srgbClr val="2C95DD"/>
                </a:solidFill>
              </a:rPr>
              <a:t>Output</a:t>
            </a:r>
            <a:r>
              <a:rPr lang="en-US" dirty="0"/>
              <a:t>: </a:t>
            </a:r>
          </a:p>
          <a:p>
            <a:pPr lvl="1"/>
            <a:r>
              <a:rPr lang="en-US" dirty="0"/>
              <a:t>Most implementations: log probability for each class</a:t>
            </a:r>
          </a:p>
          <a:p>
            <a:pPr lvl="2"/>
            <a:r>
              <a:rPr lang="en-US" dirty="0"/>
              <a:t>You could convert it to a probability, but in practice, we stay in the log </a:t>
            </a:r>
            <a:r>
              <a:rPr lang="en-US" dirty="0" smtClean="0"/>
              <a:t>space</a:t>
            </a:r>
            <a:endParaRPr lang="en-US" dirty="0"/>
          </a:p>
          <a:p>
            <a:pPr lvl="2">
              <a:buNone/>
            </a:pPr>
            <a:endParaRPr lang="en-US" dirty="0"/>
          </a:p>
          <a:p>
            <a:endParaRPr lang="en-US" dirty="0"/>
          </a:p>
        </p:txBody>
      </p:sp>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77</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Naïve </a:t>
            </a:r>
            <a:r>
              <a:rPr lang="en-US" dirty="0" smtClean="0"/>
              <a:t>Bayesian Classifier - Use </a:t>
            </a:r>
            <a:r>
              <a:rPr lang="en-US" dirty="0"/>
              <a:t>Cases</a:t>
            </a:r>
          </a:p>
        </p:txBody>
      </p:sp>
      <p:sp>
        <p:nvSpPr>
          <p:cNvPr id="3" name="Content Placeholder 2"/>
          <p:cNvSpPr>
            <a:spLocks noGrp="1"/>
          </p:cNvSpPr>
          <p:nvPr>
            <p:ph idx="1"/>
          </p:nvPr>
        </p:nvSpPr>
        <p:spPr/>
        <p:txBody>
          <a:bodyPr/>
          <a:lstStyle/>
          <a:p>
            <a:r>
              <a:rPr lang="en-US" dirty="0" smtClean="0"/>
              <a:t>Preferred </a:t>
            </a:r>
            <a:r>
              <a:rPr lang="en-US" dirty="0"/>
              <a:t>method for many text classification </a:t>
            </a:r>
            <a:r>
              <a:rPr lang="en-US" dirty="0" smtClean="0"/>
              <a:t>problems.</a:t>
            </a:r>
            <a:endParaRPr lang="en-US" dirty="0"/>
          </a:p>
          <a:p>
            <a:pPr lvl="1"/>
            <a:r>
              <a:rPr lang="en-US" dirty="0"/>
              <a:t>Try this first; if it doesn't </a:t>
            </a:r>
            <a:r>
              <a:rPr lang="en-US" dirty="0" smtClean="0"/>
              <a:t>work, </a:t>
            </a:r>
            <a:r>
              <a:rPr lang="en-US" dirty="0"/>
              <a:t>try something more </a:t>
            </a:r>
            <a:r>
              <a:rPr lang="en-US" dirty="0" smtClean="0"/>
              <a:t>complicated</a:t>
            </a:r>
            <a:endParaRPr lang="en-US" dirty="0"/>
          </a:p>
          <a:p>
            <a:r>
              <a:rPr lang="en-US" dirty="0"/>
              <a:t>Use cases</a:t>
            </a:r>
          </a:p>
          <a:p>
            <a:pPr lvl="1"/>
            <a:r>
              <a:rPr lang="en-US" dirty="0"/>
              <a:t>Spam filtering, other text classification </a:t>
            </a:r>
            <a:r>
              <a:rPr lang="en-US" dirty="0" smtClean="0"/>
              <a:t>tasks</a:t>
            </a:r>
            <a:endParaRPr lang="en-US" dirty="0"/>
          </a:p>
          <a:p>
            <a:pPr lvl="1"/>
            <a:r>
              <a:rPr lang="en-US" dirty="0"/>
              <a:t>Fraud </a:t>
            </a:r>
            <a:r>
              <a:rPr lang="en-US" dirty="0" smtClean="0"/>
              <a:t>detection</a:t>
            </a:r>
            <a:endParaRPr lang="en-US" dirty="0"/>
          </a:p>
          <a:p>
            <a:endParaRPr lang="en-US" dirty="0"/>
          </a:p>
        </p:txBody>
      </p:sp>
      <p:pic>
        <p:nvPicPr>
          <p:cNvPr id="27650" name="Picture 2" descr="http://www.toptenreviews.com/i/rev/site/cms/category_headers/139-h_main.png"/>
          <p:cNvPicPr>
            <a:picLocks noChangeAspect="1" noChangeArrowheads="1"/>
          </p:cNvPicPr>
          <p:nvPr/>
        </p:nvPicPr>
        <p:blipFill>
          <a:blip r:embed="rId3" cstate="print"/>
          <a:srcRect/>
          <a:stretch>
            <a:fillRect/>
          </a:stretch>
        </p:blipFill>
        <p:spPr bwMode="auto">
          <a:xfrm>
            <a:off x="6553200" y="3352800"/>
            <a:ext cx="2286000" cy="2013858"/>
          </a:xfrm>
          <a:prstGeom prst="rect">
            <a:avLst/>
          </a:prstGeom>
          <a:noFill/>
        </p:spPr>
      </p:pic>
      <p:sp>
        <p:nvSpPr>
          <p:cNvPr id="7" name="Slide Number Placeholder 6"/>
          <p:cNvSpPr>
            <a:spLocks noGrp="1"/>
          </p:cNvSpPr>
          <p:nvPr>
            <p:ph type="sldNum" sz="quarter" idx="11"/>
          </p:nvPr>
        </p:nvSpPr>
        <p:spPr/>
        <p:txBody>
          <a:bodyPr/>
          <a:lstStyle/>
          <a:p>
            <a:pPr>
              <a:defRPr/>
            </a:pPr>
            <a:fld id="{5BA1DFFF-3F85-458B-986A-7762775E0CEF}" type="slidenum">
              <a:rPr lang="en-US" smtClean="0"/>
              <a:pPr>
                <a:defRPr/>
              </a:pPr>
              <a:t>78</a:t>
            </a:fld>
            <a:endParaRPr lang="en-US" dirty="0"/>
          </a:p>
        </p:txBody>
      </p:sp>
      <p:sp>
        <p:nvSpPr>
          <p:cNvPr id="8" name="Footer Placeholder 7"/>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6705600" cy="400050"/>
          </a:xfrm>
        </p:spPr>
        <p:txBody>
          <a:bodyPr/>
          <a:lstStyle/>
          <a:p>
            <a:r>
              <a:rPr lang="en-US" sz="2800" b="0" dirty="0" smtClean="0"/>
              <a:t>Building a Training Dataset</a:t>
            </a:r>
            <a:endParaRPr lang="en-US" sz="2800" b="0" dirty="0"/>
          </a:p>
        </p:txBody>
      </p:sp>
      <p:sp>
        <p:nvSpPr>
          <p:cNvPr id="6" name="Text Placeholder 5"/>
          <p:cNvSpPr>
            <a:spLocks noGrp="1"/>
          </p:cNvSpPr>
          <p:nvPr>
            <p:ph type="body" sz="half" idx="2"/>
          </p:nvPr>
        </p:nvSpPr>
        <p:spPr>
          <a:xfrm>
            <a:off x="381000" y="762000"/>
            <a:ext cx="3429000" cy="4691063"/>
          </a:xfrm>
        </p:spPr>
        <p:txBody>
          <a:bodyPr/>
          <a:lstStyle/>
          <a:p>
            <a:r>
              <a:rPr lang="en-US" sz="1800" u="sng" dirty="0" smtClean="0"/>
              <a:t>Example : Predicting Good or Bad credit</a:t>
            </a:r>
          </a:p>
          <a:p>
            <a:r>
              <a:rPr lang="en-US" sz="1800" dirty="0" smtClean="0"/>
              <a:t>Predict </a:t>
            </a:r>
            <a:r>
              <a:rPr lang="en-US" sz="1800" dirty="0"/>
              <a:t>the credit behavior of a credit card applicant from applicant's attributes:</a:t>
            </a:r>
          </a:p>
          <a:p>
            <a:pPr>
              <a:buFont typeface="Arial"/>
              <a:buChar char="•"/>
            </a:pPr>
            <a:r>
              <a:rPr lang="en-US" sz="1800" dirty="0" smtClean="0"/>
              <a:t> </a:t>
            </a:r>
            <a:r>
              <a:rPr lang="en-US" sz="1800" dirty="0"/>
              <a:t>personal status</a:t>
            </a:r>
          </a:p>
          <a:p>
            <a:pPr>
              <a:buFont typeface="Arial"/>
              <a:buChar char="•"/>
            </a:pPr>
            <a:r>
              <a:rPr lang="en-US" sz="1800" dirty="0"/>
              <a:t> job type</a:t>
            </a:r>
          </a:p>
          <a:p>
            <a:pPr>
              <a:buFont typeface="Arial"/>
              <a:buChar char="•"/>
            </a:pPr>
            <a:r>
              <a:rPr lang="en-US" sz="1800" dirty="0"/>
              <a:t> housing type</a:t>
            </a:r>
          </a:p>
          <a:p>
            <a:pPr>
              <a:buFont typeface="Arial"/>
              <a:buChar char="•"/>
            </a:pPr>
            <a:r>
              <a:rPr lang="en-US" sz="1800" dirty="0"/>
              <a:t> savings account</a:t>
            </a:r>
          </a:p>
          <a:p>
            <a:r>
              <a:rPr lang="en-US" sz="1800" dirty="0" smtClean="0"/>
              <a:t>These </a:t>
            </a:r>
            <a:r>
              <a:rPr lang="en-US" sz="1800" dirty="0"/>
              <a:t>are all categorical variables; better suited to Naïve </a:t>
            </a:r>
            <a:r>
              <a:rPr lang="en-US" sz="1800" dirty="0" smtClean="0"/>
              <a:t>Bayesian classifier </a:t>
            </a:r>
            <a:r>
              <a:rPr lang="en-US" sz="1800" dirty="0"/>
              <a:t>than to logistic regression.</a:t>
            </a:r>
          </a:p>
        </p:txBody>
      </p:sp>
      <p:pic>
        <p:nvPicPr>
          <p:cNvPr id="3" name="Picture 2"/>
          <p:cNvPicPr>
            <a:picLocks noChangeAspect="1"/>
          </p:cNvPicPr>
          <p:nvPr/>
        </p:nvPicPr>
        <p:blipFill>
          <a:blip r:embed="rId3" cstate="print"/>
          <a:srcRect l="6472"/>
          <a:stretch>
            <a:fillRect/>
          </a:stretch>
        </p:blipFill>
        <p:spPr>
          <a:xfrm>
            <a:off x="3996181" y="685800"/>
            <a:ext cx="5147819" cy="5136505"/>
          </a:xfrm>
          <a:prstGeom prst="rect">
            <a:avLst/>
          </a:prstGeom>
        </p:spPr>
      </p:pic>
      <p:sp>
        <p:nvSpPr>
          <p:cNvPr id="8" name="Slide Number Placeholder 7"/>
          <p:cNvSpPr>
            <a:spLocks noGrp="1"/>
          </p:cNvSpPr>
          <p:nvPr>
            <p:ph type="sldNum" sz="quarter" idx="12"/>
          </p:nvPr>
        </p:nvSpPr>
        <p:spPr/>
        <p:txBody>
          <a:bodyPr/>
          <a:lstStyle/>
          <a:p>
            <a:fld id="{D4B8542B-8345-7E43-8179-52FE19CBD2AA}" type="slidenum">
              <a:rPr lang="en-US" smtClean="0">
                <a:solidFill>
                  <a:srgbClr val="000000">
                    <a:lumMod val="75000"/>
                    <a:lumOff val="25000"/>
                  </a:srgbClr>
                </a:solidFill>
              </a:rPr>
              <a:pPr/>
              <a:t>79</a:t>
            </a:fld>
            <a:endParaRPr lang="en-US" dirty="0">
              <a:solidFill>
                <a:srgbClr val="000000">
                  <a:lumMod val="75000"/>
                  <a:lumOff val="25000"/>
                </a:srgbClr>
              </a:solidFill>
            </a:endParaRPr>
          </a:p>
        </p:txBody>
      </p:sp>
      <p:sp>
        <p:nvSpPr>
          <p:cNvPr id="9" name="Footer Placeholder 8"/>
          <p:cNvSpPr>
            <a:spLocks noGrp="1"/>
          </p:cNvSpPr>
          <p:nvPr>
            <p:ph type="ftr" sz="quarter" idx="11"/>
          </p:nvPr>
        </p:nvSpPr>
        <p:spPr/>
        <p:txBody>
          <a:bodyPr/>
          <a:lstStyle/>
          <a:p>
            <a:r>
              <a:rPr lang="en-US" dirty="0" smtClean="0">
                <a:solidFill>
                  <a:srgbClr val="000000">
                    <a:lumMod val="75000"/>
                    <a:lumOff val="25000"/>
                  </a:srgbClr>
                </a:solidFill>
              </a:rPr>
              <a:t>Module 4: Analytics Theory/Methods</a:t>
            </a:r>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1295400"/>
            <a:ext cx="8153400" cy="1219200"/>
          </a:xfrm>
        </p:spPr>
        <p:txBody>
          <a:bodyPr/>
          <a:lstStyle/>
          <a:p>
            <a:pPr>
              <a:defRPr/>
            </a:pPr>
            <a:r>
              <a:rPr lang="en-US" dirty="0" smtClean="0"/>
              <a:t>Module 4: Advanced Analytics – Theory and Methods</a:t>
            </a:r>
            <a:endParaRPr lang="en-US" dirty="0"/>
          </a:p>
        </p:txBody>
      </p:sp>
      <p:sp>
        <p:nvSpPr>
          <p:cNvPr id="7" name="Subtitle 6"/>
          <p:cNvSpPr>
            <a:spLocks noGrp="1"/>
          </p:cNvSpPr>
          <p:nvPr>
            <p:ph type="subTitle" idx="1"/>
          </p:nvPr>
        </p:nvSpPr>
        <p:spPr>
          <a:xfrm>
            <a:off x="1371600" y="2590800"/>
            <a:ext cx="7543800" cy="3124200"/>
          </a:xfrm>
        </p:spPr>
        <p:txBody>
          <a:bodyPr>
            <a:normAutofit/>
          </a:bodyPr>
          <a:lstStyle/>
          <a:p>
            <a:pPr>
              <a:defRPr/>
            </a:pPr>
            <a:r>
              <a:rPr lang="en-US" dirty="0" smtClean="0">
                <a:solidFill>
                  <a:schemeClr val="tx1"/>
                </a:solidFill>
              </a:rPr>
              <a:t>During this lesson the following topics are covered:</a:t>
            </a:r>
          </a:p>
          <a:p>
            <a:pPr marL="457200" indent="-457200">
              <a:buFont typeface="Arial" pitchFamily="34" charset="0"/>
              <a:buChar char="•"/>
            </a:pPr>
            <a:r>
              <a:rPr lang="en-US" dirty="0" smtClean="0">
                <a:solidFill>
                  <a:schemeClr val="tx1"/>
                </a:solidFill>
              </a:rPr>
              <a:t>Clustering – Unsupervised learning method</a:t>
            </a:r>
          </a:p>
          <a:p>
            <a:pPr marL="457200" indent="-457200">
              <a:buFont typeface="Arial" pitchFamily="34" charset="0"/>
              <a:buChar char="•"/>
            </a:pPr>
            <a:r>
              <a:rPr lang="en-US" dirty="0" smtClean="0">
                <a:solidFill>
                  <a:schemeClr val="tx1"/>
                </a:solidFill>
              </a:rPr>
              <a:t>K-means clustering:</a:t>
            </a:r>
          </a:p>
          <a:p>
            <a:pPr marL="914400" lvl="1" indent="-457200" algn="l">
              <a:buFont typeface="Arial" pitchFamily="34" charset="0"/>
              <a:buChar char="•"/>
            </a:pPr>
            <a:r>
              <a:rPr lang="en-US" sz="2000" dirty="0" smtClean="0">
                <a:solidFill>
                  <a:schemeClr val="tx1"/>
                </a:solidFill>
              </a:rPr>
              <a:t>Use cases </a:t>
            </a:r>
          </a:p>
          <a:p>
            <a:pPr marL="914400" lvl="1" indent="-457200" algn="l">
              <a:buFont typeface="Arial" pitchFamily="34" charset="0"/>
              <a:buChar char="•"/>
            </a:pPr>
            <a:r>
              <a:rPr lang="en-US" sz="2000" dirty="0" smtClean="0">
                <a:solidFill>
                  <a:schemeClr val="tx1"/>
                </a:solidFill>
              </a:rPr>
              <a:t>The algorithm</a:t>
            </a:r>
          </a:p>
          <a:p>
            <a:pPr marL="914400" lvl="1" indent="-457200" algn="l">
              <a:buFont typeface="Arial" pitchFamily="34" charset="0"/>
              <a:buChar char="•"/>
            </a:pPr>
            <a:r>
              <a:rPr lang="en-US" sz="2000" dirty="0" smtClean="0">
                <a:solidFill>
                  <a:schemeClr val="tx1"/>
                </a:solidFill>
              </a:rPr>
              <a:t>Determining the optimum value for K</a:t>
            </a:r>
          </a:p>
          <a:p>
            <a:pPr marL="914400" lvl="1" indent="-457200" algn="l">
              <a:buFont typeface="Arial" pitchFamily="34" charset="0"/>
              <a:buChar char="•"/>
            </a:pPr>
            <a:r>
              <a:rPr lang="en-US" sz="2000" dirty="0" smtClean="0">
                <a:solidFill>
                  <a:schemeClr val="tx1"/>
                </a:solidFill>
              </a:rPr>
              <a:t>Diagnostics to evaluate the effectiveness of the method</a:t>
            </a:r>
          </a:p>
          <a:p>
            <a:pPr marL="914400" lvl="1" indent="-457200" algn="l">
              <a:buFont typeface="Arial" pitchFamily="34" charset="0"/>
              <a:buChar char="•"/>
            </a:pPr>
            <a:r>
              <a:rPr lang="en-US" sz="2000" dirty="0" smtClean="0">
                <a:solidFill>
                  <a:schemeClr val="tx1"/>
                </a:solidFill>
              </a:rPr>
              <a:t>Reasons to Choose (+) and Cautions (-) of the method</a:t>
            </a:r>
          </a:p>
          <a:p>
            <a:pPr>
              <a:defRPr/>
            </a:pPr>
            <a:endParaRPr lang="en-US" dirty="0" smtClean="0">
              <a:solidFill>
                <a:schemeClr val="tx1"/>
              </a:solidFill>
            </a:endParaRPr>
          </a:p>
          <a:p>
            <a:pPr marL="457200" indent="-457200">
              <a:buFont typeface="Arial" pitchFamily="34" charset="0"/>
              <a:buChar char="•"/>
              <a:defRPr/>
            </a:pPr>
            <a:endParaRPr lang="en-US" dirty="0" smtClean="0">
              <a:solidFill>
                <a:schemeClr val="tx1"/>
              </a:solidFill>
            </a:endParaRPr>
          </a:p>
          <a:p>
            <a:pPr marL="457200" indent="-457200">
              <a:buAutoNum type="arabicPeriod"/>
              <a:defRPr/>
            </a:pPr>
            <a:endParaRPr lang="en-US" dirty="0" smtClean="0">
              <a:solidFill>
                <a:schemeClr val="tx1"/>
              </a:solidFill>
            </a:endParaRPr>
          </a:p>
          <a:p>
            <a:pPr marL="457200" indent="-457200">
              <a:buAutoNum type="arabicPeriod"/>
              <a:defRPr/>
            </a:pPr>
            <a:endParaRPr lang="en-US" dirty="0">
              <a:solidFill>
                <a:schemeClr val="tx1"/>
              </a:solidFill>
            </a:endParaRPr>
          </a:p>
        </p:txBody>
      </p:sp>
      <p:sp>
        <p:nvSpPr>
          <p:cNvPr id="23556" name="Content Placeholder 7"/>
          <p:cNvSpPr>
            <a:spLocks noGrp="1"/>
          </p:cNvSpPr>
          <p:nvPr>
            <p:ph sz="quarter" idx="13"/>
          </p:nvPr>
        </p:nvSpPr>
        <p:spPr>
          <a:xfrm>
            <a:off x="685800" y="1905000"/>
            <a:ext cx="7772400" cy="457200"/>
          </a:xfrm>
        </p:spPr>
        <p:txBody>
          <a:bodyPr>
            <a:normAutofit/>
          </a:bodyPr>
          <a:lstStyle/>
          <a:p>
            <a:r>
              <a:rPr lang="en-US" dirty="0" smtClean="0"/>
              <a:t>Lesson 1: K-means Clustering</a:t>
            </a:r>
          </a:p>
        </p:txBody>
      </p:sp>
      <p:sp>
        <p:nvSpPr>
          <p:cNvPr id="8" name="Slide Number Placeholder 7"/>
          <p:cNvSpPr>
            <a:spLocks noGrp="1"/>
          </p:cNvSpPr>
          <p:nvPr>
            <p:ph type="sldNum" sz="quarter" idx="15"/>
          </p:nvPr>
        </p:nvSpPr>
        <p:spPr/>
        <p:txBody>
          <a:bodyPr/>
          <a:lstStyle/>
          <a:p>
            <a:pPr>
              <a:defRPr/>
            </a:pPr>
            <a:fld id="{E9C12BD9-86B3-4048-86CE-AC10D4E84307}" type="slidenum">
              <a:rPr lang="en-US" smtClean="0"/>
              <a:pPr>
                <a:defRPr/>
              </a:pPr>
              <a:t>8</a:t>
            </a:fld>
            <a:endParaRPr lang="en-US" dirty="0"/>
          </a:p>
        </p:txBody>
      </p:sp>
      <p:sp>
        <p:nvSpPr>
          <p:cNvPr id="10" name="Footer Placeholder 9"/>
          <p:cNvSpPr>
            <a:spLocks noGrp="1"/>
          </p:cNvSpPr>
          <p:nvPr>
            <p:ph type="ftr" sz="quarter" idx="14"/>
          </p:nvPr>
        </p:nvSpPr>
        <p:spPr/>
        <p:txBody>
          <a:bodyPr/>
          <a:lstStyle/>
          <a:p>
            <a:pPr>
              <a:defRPr/>
            </a:pPr>
            <a:r>
              <a:rPr lang="en-US" dirty="0" smtClean="0"/>
              <a:t>Module 4: Analytics Theory/Methods</a:t>
            </a:r>
            <a:endParaRPr lang="en-US" dirty="0"/>
          </a:p>
        </p:txBody>
      </p:sp>
      <p:grpSp>
        <p:nvGrpSpPr>
          <p:cNvPr id="9" name="Group 8"/>
          <p:cNvGrpSpPr/>
          <p:nvPr/>
        </p:nvGrpSpPr>
        <p:grpSpPr>
          <a:xfrm>
            <a:off x="533400" y="76200"/>
            <a:ext cx="4757975" cy="914400"/>
            <a:chOff x="533400" y="76200"/>
            <a:chExt cx="4757975" cy="914400"/>
          </a:xfrm>
        </p:grpSpPr>
        <p:pic>
          <p:nvPicPr>
            <p:cNvPr id="11"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12"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3"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4"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5"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6"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Technical </a:t>
            </a:r>
            <a:r>
              <a:rPr lang="en-US" dirty="0" smtClean="0"/>
              <a:t>Description - Bayes</a:t>
            </a:r>
            <a:r>
              <a:rPr lang="en-US" dirty="0"/>
              <a:t>' Law	</a:t>
            </a:r>
          </a:p>
        </p:txBody>
      </p:sp>
      <p:sp>
        <p:nvSpPr>
          <p:cNvPr id="3" name="Content Placeholder 2"/>
          <p:cNvSpPr>
            <a:spLocks noGrp="1"/>
          </p:cNvSpPr>
          <p:nvPr>
            <p:ph idx="1"/>
          </p:nvPr>
        </p:nvSpPr>
        <p:spPr>
          <a:xfrm>
            <a:off x="457200" y="3158739"/>
            <a:ext cx="8229600" cy="2967424"/>
          </a:xfrm>
        </p:spPr>
        <p:txBody>
          <a:bodyPr/>
          <a:lstStyle/>
          <a:p>
            <a:r>
              <a:rPr lang="en-US" dirty="0"/>
              <a:t>B is the class label:</a:t>
            </a:r>
          </a:p>
          <a:p>
            <a:pPr lvl="1"/>
            <a:r>
              <a:rPr lang="en-US" dirty="0"/>
              <a:t>B ε {b</a:t>
            </a:r>
            <a:r>
              <a:rPr lang="en-US" baseline="-25000" dirty="0"/>
              <a:t>1</a:t>
            </a:r>
            <a:r>
              <a:rPr lang="en-US" dirty="0"/>
              <a:t>, b</a:t>
            </a:r>
            <a:r>
              <a:rPr lang="en-US" baseline="-25000" dirty="0"/>
              <a:t>2</a:t>
            </a:r>
            <a:r>
              <a:rPr lang="en-US" dirty="0"/>
              <a:t>, … b</a:t>
            </a:r>
            <a:r>
              <a:rPr lang="en-US" baseline="-25000" dirty="0"/>
              <a:t>n</a:t>
            </a:r>
            <a:r>
              <a:rPr lang="en-US" dirty="0"/>
              <a:t>}</a:t>
            </a:r>
          </a:p>
          <a:p>
            <a:r>
              <a:rPr lang="en-US" dirty="0"/>
              <a:t>A is the specific assignment of input variables</a:t>
            </a:r>
          </a:p>
          <a:p>
            <a:pPr lvl="1"/>
            <a:r>
              <a:rPr lang="en-US" dirty="0"/>
              <a:t>A = (a</a:t>
            </a:r>
            <a:r>
              <a:rPr lang="en-US" baseline="-25000" dirty="0"/>
              <a:t>1</a:t>
            </a:r>
            <a:r>
              <a:rPr lang="en-US" dirty="0"/>
              <a:t>, a</a:t>
            </a:r>
            <a:r>
              <a:rPr lang="en-US" baseline="-25000" dirty="0"/>
              <a:t>2</a:t>
            </a:r>
            <a:r>
              <a:rPr lang="en-US" dirty="0"/>
              <a:t>, … a</a:t>
            </a:r>
            <a:r>
              <a:rPr lang="en-US" baseline="-25000" dirty="0"/>
              <a:t>m</a:t>
            </a:r>
            <a:r>
              <a:rPr lang="en-US" dirty="0"/>
              <a:t>)</a:t>
            </a:r>
          </a:p>
          <a:p>
            <a:endParaRPr lang="en-US" dirty="0"/>
          </a:p>
        </p:txBody>
      </p:sp>
      <p:pic>
        <p:nvPicPr>
          <p:cNvPr id="4" name="Picture 3" descr="latex-image-1.pdf"/>
          <p:cNvPicPr>
            <a:picLocks noChangeAspect="1"/>
          </p:cNvPicPr>
          <p:nvPr/>
        </p:nvPicPr>
        <p:blipFill>
          <a:blip r:embed="rId3" cstate="print"/>
          <a:stretch>
            <a:fillRect/>
          </a:stretch>
        </p:blipFill>
        <p:spPr>
          <a:xfrm>
            <a:off x="1354158" y="1898178"/>
            <a:ext cx="6571110" cy="961081"/>
          </a:xfrm>
          <a:prstGeom prst="rect">
            <a:avLst/>
          </a:prstGeom>
        </p:spPr>
      </p:pic>
      <p:pic>
        <p:nvPicPr>
          <p:cNvPr id="6" name="Picture 3"/>
          <p:cNvPicPr>
            <a:picLocks noChangeAspect="1" noChangeArrowheads="1"/>
          </p:cNvPicPr>
          <p:nvPr/>
        </p:nvPicPr>
        <p:blipFill>
          <a:blip r:embed="rId4" cstate="print"/>
          <a:srcRect/>
          <a:stretch>
            <a:fillRect/>
          </a:stretch>
        </p:blipFill>
        <p:spPr bwMode="auto">
          <a:xfrm>
            <a:off x="6705600" y="3124200"/>
            <a:ext cx="2031274" cy="2338638"/>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5BA1DFFF-3F85-458B-986A-7762775E0CEF}" type="slidenum">
              <a:rPr lang="en-US" smtClean="0"/>
              <a:pPr>
                <a:defRPr/>
              </a:pPr>
              <a:t>80</a:t>
            </a:fld>
            <a:endParaRPr lang="en-US" dirty="0"/>
          </a:p>
        </p:txBody>
      </p:sp>
      <p:sp>
        <p:nvSpPr>
          <p:cNvPr id="10" name="Footer Placeholder 9"/>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"Naïve" Assumption</a:t>
            </a:r>
            <a:r>
              <a:rPr lang="en-US" dirty="0" smtClean="0"/>
              <a:t>: Conditional </a:t>
            </a:r>
            <a:r>
              <a:rPr lang="en-US" dirty="0"/>
              <a:t>Independence</a:t>
            </a:r>
          </a:p>
        </p:txBody>
      </p:sp>
      <p:pic>
        <p:nvPicPr>
          <p:cNvPr id="4" name="Picture 3" descr="latex-image-1.pdf"/>
          <p:cNvPicPr>
            <a:picLocks noChangeAspect="1"/>
          </p:cNvPicPr>
          <p:nvPr/>
        </p:nvPicPr>
        <p:blipFill>
          <a:blip r:embed="rId3" cstate="print"/>
          <a:stretch>
            <a:fillRect/>
          </a:stretch>
        </p:blipFill>
        <p:spPr>
          <a:xfrm>
            <a:off x="2707781" y="1447800"/>
            <a:ext cx="3818911" cy="1311967"/>
          </a:xfrm>
          <a:prstGeom prst="rect">
            <a:avLst/>
          </a:prstGeom>
        </p:spPr>
      </p:pic>
      <p:pic>
        <p:nvPicPr>
          <p:cNvPr id="5" name="Picture 4" descr="latex-image-1.pdf"/>
          <p:cNvPicPr>
            <a:picLocks noChangeAspect="1"/>
          </p:cNvPicPr>
          <p:nvPr/>
        </p:nvPicPr>
        <p:blipFill>
          <a:blip r:embed="rId4" cstate="print"/>
          <a:stretch>
            <a:fillRect/>
          </a:stretch>
        </p:blipFill>
        <p:spPr>
          <a:xfrm>
            <a:off x="457200" y="3886200"/>
            <a:ext cx="7912100" cy="1117600"/>
          </a:xfrm>
          <a:prstGeom prst="rect">
            <a:avLst/>
          </a:prstGeom>
          <a:ln w="28575" cap="flat" cmpd="sng" algn="ctr">
            <a:solidFill>
              <a:schemeClr val="tx2"/>
            </a:solidFill>
            <a:prstDash val="solid"/>
            <a:round/>
            <a:headEnd type="none" w="med" len="med"/>
            <a:tailEnd type="none" w="med" len="med"/>
          </a:ln>
        </p:spPr>
      </p:pic>
      <p:sp>
        <p:nvSpPr>
          <p:cNvPr id="6" name="TextBox 5"/>
          <p:cNvSpPr txBox="1"/>
          <p:nvPr/>
        </p:nvSpPr>
        <p:spPr>
          <a:xfrm>
            <a:off x="4187693" y="3157053"/>
            <a:ext cx="549700" cy="461665"/>
          </a:xfrm>
          <a:prstGeom prst="rect">
            <a:avLst/>
          </a:prstGeom>
          <a:noFill/>
        </p:spPr>
        <p:txBody>
          <a:bodyPr wrap="none" rtlCol="0">
            <a:spAutoFit/>
          </a:bodyPr>
          <a:lstStyle/>
          <a:p>
            <a:r>
              <a:rPr lang="en-US" sz="2400" dirty="0"/>
              <a:t>so:</a:t>
            </a:r>
          </a:p>
        </p:txBody>
      </p:sp>
      <p:cxnSp>
        <p:nvCxnSpPr>
          <p:cNvPr id="8" name="Straight Connector 7"/>
          <p:cNvCxnSpPr/>
          <p:nvPr/>
        </p:nvCxnSpPr>
        <p:spPr>
          <a:xfrm>
            <a:off x="5224569" y="4654088"/>
            <a:ext cx="2965947" cy="30542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Line Callout 1 12"/>
          <p:cNvSpPr/>
          <p:nvPr/>
        </p:nvSpPr>
        <p:spPr>
          <a:xfrm>
            <a:off x="5105400" y="5257861"/>
            <a:ext cx="3313025" cy="612648"/>
          </a:xfrm>
          <a:prstGeom prst="borderCallout1">
            <a:avLst>
              <a:gd name="adj1" fmla="val 383"/>
              <a:gd name="adj2" fmla="val 62510"/>
              <a:gd name="adj3" fmla="val -65445"/>
              <a:gd name="adj4" fmla="val 47988"/>
            </a:avLst>
          </a:prstGeom>
          <a:noFill/>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Independent of class – so it cancels out</a:t>
            </a:r>
          </a:p>
        </p:txBody>
      </p:sp>
      <p:sp>
        <p:nvSpPr>
          <p:cNvPr id="11" name="Slide Number Placeholder 10"/>
          <p:cNvSpPr>
            <a:spLocks noGrp="1"/>
          </p:cNvSpPr>
          <p:nvPr>
            <p:ph type="sldNum" sz="quarter" idx="12"/>
          </p:nvPr>
        </p:nvSpPr>
        <p:spPr/>
        <p:txBody>
          <a:bodyPr/>
          <a:lstStyle/>
          <a:p>
            <a:fld id="{D4B8542B-8345-7E43-8179-52FE19CBD2AA}" type="slidenum">
              <a:rPr lang="en-US" smtClean="0">
                <a:solidFill>
                  <a:srgbClr val="000000">
                    <a:lumMod val="75000"/>
                    <a:lumOff val="25000"/>
                  </a:srgbClr>
                </a:solidFill>
              </a:rPr>
              <a:pPr/>
              <a:t>81</a:t>
            </a:fld>
            <a:endParaRPr lang="en-US" dirty="0">
              <a:solidFill>
                <a:srgbClr val="000000">
                  <a:lumMod val="75000"/>
                  <a:lumOff val="25000"/>
                </a:srgbClr>
              </a:solidFill>
            </a:endParaRPr>
          </a:p>
        </p:txBody>
      </p:sp>
      <p:sp>
        <p:nvSpPr>
          <p:cNvPr id="12" name="Footer Placeholder 11"/>
          <p:cNvSpPr>
            <a:spLocks noGrp="1"/>
          </p:cNvSpPr>
          <p:nvPr>
            <p:ph type="ftr" sz="quarter" idx="11"/>
          </p:nvPr>
        </p:nvSpPr>
        <p:spPr/>
        <p:txBody>
          <a:bodyPr/>
          <a:lstStyle/>
          <a:p>
            <a:r>
              <a:rPr lang="en-US" dirty="0" smtClean="0">
                <a:solidFill>
                  <a:srgbClr val="000000">
                    <a:lumMod val="75000"/>
                    <a:lumOff val="25000"/>
                  </a:srgbClr>
                </a:solidFill>
              </a:rPr>
              <a:t>Module 4: Analytics Theory/Methods</a:t>
            </a:r>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Naïve Bayesian Classifier</a:t>
            </a:r>
            <a:endParaRPr lang="en-US" dirty="0"/>
          </a:p>
        </p:txBody>
      </p:sp>
      <p:sp>
        <p:nvSpPr>
          <p:cNvPr id="3" name="Content Placeholder 2"/>
          <p:cNvSpPr>
            <a:spLocks noGrp="1"/>
          </p:cNvSpPr>
          <p:nvPr>
            <p:ph sz="half" idx="1"/>
          </p:nvPr>
        </p:nvSpPr>
        <p:spPr>
          <a:xfrm>
            <a:off x="457200" y="1143000"/>
            <a:ext cx="4038600" cy="4525963"/>
          </a:xfrm>
          <a:ln>
            <a:solidFill>
              <a:schemeClr val="accent1"/>
            </a:solidFill>
          </a:ln>
        </p:spPr>
        <p:txBody>
          <a:bodyPr>
            <a:normAutofit lnSpcReduction="10000"/>
          </a:bodyPr>
          <a:lstStyle/>
          <a:p>
            <a:r>
              <a:rPr lang="en-US" dirty="0"/>
              <a:t>To build a Naïve </a:t>
            </a:r>
            <a:r>
              <a:rPr lang="en-US" dirty="0" smtClean="0"/>
              <a:t>Bayesian </a:t>
            </a:r>
            <a:r>
              <a:rPr lang="en-US" dirty="0"/>
              <a:t>classifier, collect the following statistics from the training data:</a:t>
            </a:r>
          </a:p>
          <a:p>
            <a:pPr lvl="1"/>
            <a:r>
              <a:rPr lang="en-US" dirty="0"/>
              <a:t>P(b</a:t>
            </a:r>
            <a:r>
              <a:rPr lang="en-US" baseline="-25000" dirty="0"/>
              <a:t>j</a:t>
            </a:r>
            <a:r>
              <a:rPr lang="en-US" dirty="0"/>
              <a:t>) for all the class </a:t>
            </a:r>
            <a:r>
              <a:rPr lang="en-US" dirty="0" smtClean="0"/>
              <a:t>labels.</a:t>
            </a:r>
            <a:endParaRPr lang="en-US" dirty="0"/>
          </a:p>
          <a:p>
            <a:pPr lvl="1"/>
            <a:r>
              <a:rPr lang="en-US" dirty="0"/>
              <a:t>P(a</a:t>
            </a:r>
            <a:r>
              <a:rPr lang="en-US" baseline="-25000" dirty="0"/>
              <a:t>i</a:t>
            </a:r>
            <a:r>
              <a:rPr lang="en-US" dirty="0"/>
              <a:t>| b</a:t>
            </a:r>
            <a:r>
              <a:rPr lang="en-US" baseline="-25000" dirty="0"/>
              <a:t>j</a:t>
            </a:r>
            <a:r>
              <a:rPr lang="en-US" dirty="0"/>
              <a:t>) for all possible assignments of the input variables and class </a:t>
            </a:r>
            <a:r>
              <a:rPr lang="en-US" dirty="0" smtClean="0"/>
              <a:t>labels.</a:t>
            </a:r>
            <a:endParaRPr lang="en-US" dirty="0"/>
          </a:p>
        </p:txBody>
      </p:sp>
      <p:sp>
        <p:nvSpPr>
          <p:cNvPr id="5" name="Content Placeholder 4"/>
          <p:cNvSpPr>
            <a:spLocks noGrp="1"/>
          </p:cNvSpPr>
          <p:nvPr>
            <p:ph sz="half" idx="2"/>
          </p:nvPr>
        </p:nvSpPr>
        <p:spPr>
          <a:xfrm>
            <a:off x="4648200" y="1219200"/>
            <a:ext cx="4038600" cy="4280057"/>
          </a:xfrm>
          <a:noFill/>
          <a:ln>
            <a:solidFill>
              <a:schemeClr val="accent1"/>
            </a:solidFill>
          </a:ln>
        </p:spPr>
        <p:txBody>
          <a:bodyPr>
            <a:normAutofit lnSpcReduction="10000"/>
          </a:bodyPr>
          <a:lstStyle/>
          <a:p>
            <a:pPr algn="ctr">
              <a:buNone/>
            </a:pPr>
            <a:r>
              <a:rPr lang="en-US" dirty="0"/>
              <a:t>Credit example:</a:t>
            </a:r>
          </a:p>
          <a:p>
            <a:r>
              <a:rPr lang="en-US" dirty="0"/>
              <a:t>class labels: {good, bad}</a:t>
            </a:r>
          </a:p>
          <a:p>
            <a:pPr lvl="1"/>
            <a:r>
              <a:rPr lang="en-US" dirty="0"/>
              <a:t>P(good) = 0.7</a:t>
            </a:r>
          </a:p>
          <a:p>
            <a:pPr lvl="1"/>
            <a:r>
              <a:rPr lang="en-US" dirty="0"/>
              <a:t>P(bad) = 0.3</a:t>
            </a:r>
          </a:p>
          <a:p>
            <a:r>
              <a:rPr lang="en-US" dirty="0"/>
              <a:t>aggregates for housing</a:t>
            </a:r>
          </a:p>
          <a:p>
            <a:pPr lvl="1"/>
            <a:r>
              <a:rPr lang="en-US" dirty="0"/>
              <a:t>P(own|bad) = 0.62</a:t>
            </a:r>
          </a:p>
          <a:p>
            <a:pPr lvl="1"/>
            <a:r>
              <a:rPr lang="en-US" dirty="0"/>
              <a:t>P(own|good) = 0.75</a:t>
            </a:r>
          </a:p>
          <a:p>
            <a:pPr lvl="1"/>
            <a:r>
              <a:rPr lang="en-US" dirty="0"/>
              <a:t>P(rent|bad) = 0.23</a:t>
            </a:r>
          </a:p>
          <a:p>
            <a:pPr lvl="1"/>
            <a:r>
              <a:rPr lang="en-US" dirty="0"/>
              <a:t>P(rent|good) = 0.14</a:t>
            </a:r>
          </a:p>
          <a:p>
            <a:pPr lvl="1"/>
            <a:r>
              <a:rPr lang="en-US" dirty="0"/>
              <a:t>… and so on</a:t>
            </a:r>
          </a:p>
          <a:p>
            <a:pPr lvl="1"/>
            <a:endParaRPr lang="en-US" dirty="0"/>
          </a:p>
        </p:txBody>
      </p:sp>
      <p:sp>
        <p:nvSpPr>
          <p:cNvPr id="8" name="Slide Number Placeholder 7"/>
          <p:cNvSpPr>
            <a:spLocks noGrp="1"/>
          </p:cNvSpPr>
          <p:nvPr>
            <p:ph type="sldNum" sz="quarter" idx="12"/>
          </p:nvPr>
        </p:nvSpPr>
        <p:spPr/>
        <p:txBody>
          <a:bodyPr/>
          <a:lstStyle/>
          <a:p>
            <a:fld id="{D4B8542B-8345-7E43-8179-52FE19CBD2AA}" type="slidenum">
              <a:rPr lang="en-US" smtClean="0"/>
              <a:pPr/>
              <a:t>82</a:t>
            </a:fld>
            <a:endParaRPr lang="en-US" dirty="0"/>
          </a:p>
        </p:txBody>
      </p:sp>
      <p:sp>
        <p:nvSpPr>
          <p:cNvPr id="9" name="Footer Placeholder 8"/>
          <p:cNvSpPr>
            <a:spLocks noGrp="1"/>
          </p:cNvSpPr>
          <p:nvPr>
            <p:ph type="ftr" sz="quarter" idx="11"/>
          </p:nvPr>
        </p:nvSpPr>
        <p:spPr/>
        <p:txBody>
          <a:bodyPr/>
          <a:lstStyle/>
          <a:p>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Building a Naïve Bayesian Classifier </a:t>
            </a:r>
            <a:r>
              <a:rPr lang="en-US" sz="2400" dirty="0" smtClean="0"/>
              <a:t>(Continued)</a:t>
            </a:r>
            <a:endParaRPr lang="en-US" sz="2400" dirty="0"/>
          </a:p>
        </p:txBody>
      </p:sp>
      <p:sp>
        <p:nvSpPr>
          <p:cNvPr id="6" name="Content Placeholder 5"/>
          <p:cNvSpPr>
            <a:spLocks noGrp="1"/>
          </p:cNvSpPr>
          <p:nvPr>
            <p:ph idx="1"/>
          </p:nvPr>
        </p:nvSpPr>
        <p:spPr>
          <a:xfrm>
            <a:off x="457200" y="1600201"/>
            <a:ext cx="8229600" cy="902820"/>
          </a:xfrm>
        </p:spPr>
        <p:txBody>
          <a:bodyPr/>
          <a:lstStyle/>
          <a:p>
            <a:r>
              <a:rPr lang="en-US" dirty="0"/>
              <a:t>Assign the label that maximizes the value</a:t>
            </a:r>
          </a:p>
          <a:p>
            <a:endParaRPr lang="en-US" dirty="0"/>
          </a:p>
        </p:txBody>
      </p:sp>
      <p:pic>
        <p:nvPicPr>
          <p:cNvPr id="7" name="Picture 6" descr="latex-image-1.pdf"/>
          <p:cNvPicPr>
            <a:picLocks noChangeAspect="1"/>
          </p:cNvPicPr>
          <p:nvPr/>
        </p:nvPicPr>
        <p:blipFill>
          <a:blip r:embed="rId3" cstate="print"/>
          <a:stretch>
            <a:fillRect/>
          </a:stretch>
        </p:blipFill>
        <p:spPr>
          <a:xfrm>
            <a:off x="2647435" y="2503021"/>
            <a:ext cx="3314700" cy="1257300"/>
          </a:xfrm>
          <a:prstGeom prst="rect">
            <a:avLst/>
          </a:prstGeom>
        </p:spPr>
      </p:pic>
      <p:sp>
        <p:nvSpPr>
          <p:cNvPr id="10" name="Slide Number Placeholder 9"/>
          <p:cNvSpPr>
            <a:spLocks noGrp="1"/>
          </p:cNvSpPr>
          <p:nvPr>
            <p:ph type="sldNum" sz="quarter" idx="11"/>
          </p:nvPr>
        </p:nvSpPr>
        <p:spPr/>
        <p:txBody>
          <a:bodyPr/>
          <a:lstStyle/>
          <a:p>
            <a:pPr>
              <a:defRPr/>
            </a:pPr>
            <a:fld id="{5BA1DFFF-3F85-458B-986A-7762775E0CEF}" type="slidenum">
              <a:rPr lang="en-US" smtClean="0"/>
              <a:pPr>
                <a:defRPr/>
              </a:pPr>
              <a:t>83</a:t>
            </a:fld>
            <a:endParaRPr lang="en-US" dirty="0"/>
          </a:p>
        </p:txBody>
      </p:sp>
      <p:sp>
        <p:nvSpPr>
          <p:cNvPr id="11" name="Footer Placeholder 10"/>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a:t>
            </a:r>
            <a:r>
              <a:rPr lang="en-US" dirty="0"/>
              <a:t>to Credit Example</a:t>
            </a:r>
          </a:p>
        </p:txBody>
      </p:sp>
      <p:sp>
        <p:nvSpPr>
          <p:cNvPr id="3" name="Content Placeholder 2"/>
          <p:cNvSpPr>
            <a:spLocks noGrp="1"/>
          </p:cNvSpPr>
          <p:nvPr>
            <p:ph sz="half" idx="1"/>
          </p:nvPr>
        </p:nvSpPr>
        <p:spPr/>
        <p:txBody>
          <a:bodyPr>
            <a:normAutofit/>
          </a:bodyPr>
          <a:lstStyle/>
          <a:p>
            <a:pPr>
              <a:buNone/>
            </a:pPr>
            <a:r>
              <a:rPr lang="en-US" b="1" u="sng" dirty="0"/>
              <a:t>Credit Example: X</a:t>
            </a:r>
          </a:p>
          <a:p>
            <a:r>
              <a:rPr lang="en-US" dirty="0"/>
              <a:t>female</a:t>
            </a:r>
          </a:p>
          <a:p>
            <a:r>
              <a:rPr lang="en-US" dirty="0"/>
              <a:t>owns home</a:t>
            </a:r>
          </a:p>
          <a:p>
            <a:r>
              <a:rPr lang="en-US" dirty="0" smtClean="0"/>
              <a:t>Self-employed</a:t>
            </a:r>
            <a:endParaRPr lang="en-US" dirty="0"/>
          </a:p>
          <a:p>
            <a:r>
              <a:rPr lang="en-US" dirty="0"/>
              <a:t>savings &gt; $1000</a:t>
            </a:r>
          </a:p>
          <a:p>
            <a:endParaRPr lang="en-US" dirty="0"/>
          </a:p>
          <a:p>
            <a:pPr>
              <a:buNone/>
            </a:pPr>
            <a:r>
              <a:rPr lang="en-US" dirty="0"/>
              <a:t>P(good|X) &gt; P(bad|X): </a:t>
            </a:r>
          </a:p>
          <a:p>
            <a:pPr>
              <a:buNone/>
            </a:pPr>
            <a:r>
              <a:rPr lang="en-US" dirty="0"/>
              <a:t>Assign X the label "good"</a:t>
            </a:r>
          </a:p>
        </p:txBody>
      </p:sp>
      <p:graphicFrame>
        <p:nvGraphicFramePr>
          <p:cNvPr id="10" name="Table 9"/>
          <p:cNvGraphicFramePr>
            <a:graphicFrameLocks noGrp="1"/>
          </p:cNvGraphicFramePr>
          <p:nvPr/>
        </p:nvGraphicFramePr>
        <p:xfrm>
          <a:off x="5172752" y="2362200"/>
          <a:ext cx="3261789" cy="3337560"/>
        </p:xfrm>
        <a:graphic>
          <a:graphicData uri="http://schemas.openxmlformats.org/drawingml/2006/table">
            <a:tbl>
              <a:tblPr firstRow="1" bandRow="1">
                <a:tableStyleId>{5C22544A-7EE6-4342-B048-85BDC9FD1C3A}</a:tableStyleId>
              </a:tblPr>
              <a:tblGrid>
                <a:gridCol w="1241508"/>
                <a:gridCol w="671794"/>
                <a:gridCol w="1348487"/>
              </a:tblGrid>
              <a:tr h="370840">
                <a:tc>
                  <a:txBody>
                    <a:bodyPr/>
                    <a:lstStyle/>
                    <a:p>
                      <a:r>
                        <a:rPr lang="en-US" sz="1600" dirty="0"/>
                        <a:t>a</a:t>
                      </a:r>
                      <a:r>
                        <a:rPr lang="en-US" sz="1600" baseline="-25000" dirty="0"/>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a:t>
                      </a:r>
                      <a:r>
                        <a:rPr lang="en-US" sz="1600" baseline="-25000" dirty="0"/>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P(a</a:t>
                      </a:r>
                      <a:r>
                        <a:rPr lang="en-US" sz="1600" baseline="-25000" dirty="0"/>
                        <a:t>i</a:t>
                      </a:r>
                      <a:r>
                        <a:rPr lang="en-US" sz="1600" baseline="0" dirty="0"/>
                        <a:t> | b</a:t>
                      </a:r>
                      <a:r>
                        <a:rPr lang="en-US" sz="1600" baseline="-25000" dirty="0"/>
                        <a:t>j</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a:t>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a:t>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a:t>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a:t>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a:t>self emp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a:t>self emp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savings&gt;1K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savings&gt;1K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TextBox 11"/>
          <p:cNvSpPr txBox="1"/>
          <p:nvPr/>
        </p:nvSpPr>
        <p:spPr>
          <a:xfrm>
            <a:off x="3581400" y="1066800"/>
            <a:ext cx="5181599" cy="923330"/>
          </a:xfrm>
          <a:prstGeom prst="rect">
            <a:avLst/>
          </a:prstGeom>
          <a:noFill/>
          <a:ln>
            <a:solidFill>
              <a:srgbClr val="4F81BD"/>
            </a:solidFill>
          </a:ln>
        </p:spPr>
        <p:txBody>
          <a:bodyPr wrap="square" rtlCol="0">
            <a:spAutoFit/>
          </a:bodyPr>
          <a:lstStyle/>
          <a:p>
            <a:r>
              <a:rPr lang="en-US" dirty="0"/>
              <a:t>P(good|X) ~ (0.28*0.75*0.14*0.06)*0.7 = 0.0012</a:t>
            </a:r>
          </a:p>
          <a:p>
            <a:endParaRPr lang="en-US" dirty="0"/>
          </a:p>
          <a:p>
            <a:r>
              <a:rPr lang="en-US" dirty="0"/>
              <a:t>P(bad|X) ~ (0.36*0.62*0.17*0.02)*0.3 = 0.0002</a:t>
            </a:r>
          </a:p>
        </p:txBody>
      </p:sp>
      <p:sp>
        <p:nvSpPr>
          <p:cNvPr id="8" name="Slide Number Placeholder 7"/>
          <p:cNvSpPr>
            <a:spLocks noGrp="1"/>
          </p:cNvSpPr>
          <p:nvPr>
            <p:ph type="sldNum" sz="quarter" idx="12"/>
          </p:nvPr>
        </p:nvSpPr>
        <p:spPr/>
        <p:txBody>
          <a:bodyPr/>
          <a:lstStyle/>
          <a:p>
            <a:fld id="{D4B8542B-8345-7E43-8179-52FE19CBD2AA}" type="slidenum">
              <a:rPr lang="en-US" smtClean="0"/>
              <a:pPr/>
              <a:t>84</a:t>
            </a:fld>
            <a:endParaRPr lang="en-US" dirty="0"/>
          </a:p>
        </p:txBody>
      </p:sp>
      <p:sp>
        <p:nvSpPr>
          <p:cNvPr id="9" name="Footer Placeholder 8"/>
          <p:cNvSpPr>
            <a:spLocks noGrp="1"/>
          </p:cNvSpPr>
          <p:nvPr>
            <p:ph type="ftr" sz="quarter" idx="11"/>
          </p:nvPr>
        </p:nvSpPr>
        <p:spPr/>
        <p:txBody>
          <a:bodyPr/>
          <a:lstStyle/>
          <a:p>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Guideline</a:t>
            </a:r>
            <a:endParaRPr lang="en-US" dirty="0"/>
          </a:p>
        </p:txBody>
      </p:sp>
      <p:sp>
        <p:nvSpPr>
          <p:cNvPr id="3" name="Content Placeholder 2"/>
          <p:cNvSpPr>
            <a:spLocks noGrp="1"/>
          </p:cNvSpPr>
          <p:nvPr>
            <p:ph idx="1"/>
          </p:nvPr>
        </p:nvSpPr>
        <p:spPr>
          <a:xfrm>
            <a:off x="457200" y="1600201"/>
            <a:ext cx="8229600" cy="1600200"/>
          </a:xfrm>
        </p:spPr>
        <p:txBody>
          <a:bodyPr/>
          <a:lstStyle/>
          <a:p>
            <a:r>
              <a:rPr lang="en-US" dirty="0"/>
              <a:t>High-dimensional problems are prone to numerical underflow and unobserved events; it's better to calculate the log probability (with smoothing</a:t>
            </a:r>
            <a:r>
              <a:rPr lang="en-US" dirty="0" smtClean="0"/>
              <a:t>).</a:t>
            </a:r>
            <a:endParaRPr lang="en-US" dirty="0"/>
          </a:p>
        </p:txBody>
      </p:sp>
      <p:pic>
        <p:nvPicPr>
          <p:cNvPr id="4" name="Picture 3" descr="latex-image-1.pdf"/>
          <p:cNvPicPr>
            <a:picLocks noChangeAspect="1"/>
          </p:cNvPicPr>
          <p:nvPr/>
        </p:nvPicPr>
        <p:blipFill>
          <a:blip r:embed="rId3" cstate="print"/>
          <a:stretch>
            <a:fillRect/>
          </a:stretch>
        </p:blipFill>
        <p:spPr>
          <a:xfrm>
            <a:off x="914400" y="3276600"/>
            <a:ext cx="7315200" cy="1257300"/>
          </a:xfrm>
          <a:prstGeom prst="rect">
            <a:avLst/>
          </a:prstGeom>
        </p:spPr>
      </p:pic>
      <p:sp>
        <p:nvSpPr>
          <p:cNvPr id="5" name="TextBox 4"/>
          <p:cNvSpPr txBox="1"/>
          <p:nvPr/>
        </p:nvSpPr>
        <p:spPr>
          <a:xfrm>
            <a:off x="1905000" y="4648200"/>
            <a:ext cx="4957194" cy="369332"/>
          </a:xfrm>
          <a:prstGeom prst="rect">
            <a:avLst/>
          </a:prstGeom>
          <a:noFill/>
        </p:spPr>
        <p:txBody>
          <a:bodyPr wrap="none" rtlCol="0">
            <a:spAutoFit/>
          </a:bodyPr>
          <a:lstStyle/>
          <a:p>
            <a:r>
              <a:rPr lang="en-US" dirty="0"/>
              <a:t>(Smoothing technique varies with implementation)</a:t>
            </a:r>
          </a:p>
        </p:txBody>
      </p:sp>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85</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Diagnostics</a:t>
            </a:r>
          </a:p>
        </p:txBody>
      </p:sp>
      <p:sp>
        <p:nvSpPr>
          <p:cNvPr id="3" name="Content Placeholder 2"/>
          <p:cNvSpPr>
            <a:spLocks noGrp="1"/>
          </p:cNvSpPr>
          <p:nvPr>
            <p:ph idx="1"/>
          </p:nvPr>
        </p:nvSpPr>
        <p:spPr/>
        <p:txBody>
          <a:bodyPr/>
          <a:lstStyle/>
          <a:p>
            <a:r>
              <a:rPr lang="en-US" dirty="0" smtClean="0"/>
              <a:t>Hold-out  </a:t>
            </a:r>
            <a:r>
              <a:rPr lang="en-US" dirty="0"/>
              <a:t>data</a:t>
            </a:r>
          </a:p>
          <a:p>
            <a:pPr lvl="1"/>
            <a:r>
              <a:rPr lang="en-US" dirty="0"/>
              <a:t>How well does the model classify new instances?</a:t>
            </a:r>
          </a:p>
          <a:p>
            <a:r>
              <a:rPr lang="en-US" dirty="0"/>
              <a:t>Cross-validation</a:t>
            </a:r>
          </a:p>
          <a:p>
            <a:r>
              <a:rPr lang="en-US" dirty="0"/>
              <a:t>ROC curve/AUC</a:t>
            </a:r>
          </a:p>
          <a:p>
            <a:endParaRPr lang="en-US" dirty="0"/>
          </a:p>
          <a:p>
            <a:pPr>
              <a:buNone/>
            </a:pPr>
            <a:endParaRPr lang="en-US" dirty="0"/>
          </a:p>
        </p:txBody>
      </p:sp>
      <p:pic>
        <p:nvPicPr>
          <p:cNvPr id="13314" name="Picture 2" descr="http://www.medcalc.org/manual/_help/images/roc_intro3.png"/>
          <p:cNvPicPr>
            <a:picLocks noChangeAspect="1" noChangeArrowheads="1"/>
          </p:cNvPicPr>
          <p:nvPr/>
        </p:nvPicPr>
        <p:blipFill>
          <a:blip r:embed="rId3" cstate="print"/>
          <a:srcRect/>
          <a:stretch>
            <a:fillRect/>
          </a:stretch>
        </p:blipFill>
        <p:spPr bwMode="auto">
          <a:xfrm>
            <a:off x="4876800" y="2133600"/>
            <a:ext cx="3581400" cy="3457477"/>
          </a:xfrm>
          <a:prstGeom prst="rect">
            <a:avLst/>
          </a:prstGeom>
          <a:noFill/>
        </p:spPr>
      </p:pic>
      <p:pic>
        <p:nvPicPr>
          <p:cNvPr id="5" name="Picture 2" descr="http://techpubs.sgi.com/library/dynaweb_docs/hdwr/SGI_EndUser/books/O2PLUS_RG/sgi_html/figures/diagnostic.visual.gif"/>
          <p:cNvPicPr>
            <a:picLocks noChangeAspect="1" noChangeArrowheads="1"/>
          </p:cNvPicPr>
          <p:nvPr/>
        </p:nvPicPr>
        <p:blipFill>
          <a:blip r:embed="rId4" cstate="print"/>
          <a:srcRect/>
          <a:stretch>
            <a:fillRect/>
          </a:stretch>
        </p:blipFill>
        <p:spPr bwMode="auto">
          <a:xfrm>
            <a:off x="8205180" y="0"/>
            <a:ext cx="938820" cy="1020589"/>
          </a:xfrm>
          <a:prstGeom prst="rect">
            <a:avLst/>
          </a:prstGeom>
          <a:noFill/>
        </p:spPr>
      </p:pic>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86</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2"/>
          </p:nvPr>
        </p:nvGraphicFramePr>
        <p:xfrm>
          <a:off x="2438400" y="1295400"/>
          <a:ext cx="4114800" cy="2062480"/>
        </p:xfrm>
        <a:graphic>
          <a:graphicData uri="http://schemas.openxmlformats.org/drawingml/2006/table">
            <a:tbl>
              <a:tblPr bandRow="1">
                <a:tableStyleId>{5C22544A-7EE6-4342-B048-85BDC9FD1C3A}</a:tableStyleId>
              </a:tblPr>
              <a:tblGrid>
                <a:gridCol w="1028700"/>
                <a:gridCol w="1028700"/>
                <a:gridCol w="1028700"/>
                <a:gridCol w="1028700"/>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solidFill>
                            <a:schemeClr val="tx2"/>
                          </a:solidFill>
                        </a:rPr>
                        <a:t>Prediction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dirty="0">
                          <a:solidFill>
                            <a:schemeClr val="accent2"/>
                          </a:solidFill>
                        </a:rPr>
                        <a:t>True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2"/>
                          </a:solidFill>
                        </a:rPr>
                        <a:t>bad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2"/>
                          </a:solidFill>
                        </a:rPr>
                        <a:t>good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a:solidFill>
                            <a:schemeClr val="accent2"/>
                          </a:solidFill>
                        </a:rPr>
                        <a:t>bad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bg1">
                              <a:lumMod val="50000"/>
                            </a:schemeClr>
                          </a:solidFill>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a:solidFill>
                            <a:schemeClr val="accent2"/>
                          </a:solidFill>
                        </a:rPr>
                        <a:t>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bg1">
                              <a:lumMod val="50000"/>
                            </a:schemeClr>
                          </a:solidFill>
                        </a:rPr>
                        <a:t>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7F7F7F"/>
                          </a:solidFill>
                        </a:rPr>
                        <a:t>291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7F7F7F"/>
                          </a:solidFill>
                        </a:rPr>
                        <a:t>709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bg1">
                              <a:lumMod val="50000"/>
                            </a:schemeClr>
                          </a:solidFill>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a:t>Diagnostics: Confusion Matrix</a:t>
            </a:r>
          </a:p>
        </p:txBody>
      </p:sp>
      <p:sp>
        <p:nvSpPr>
          <p:cNvPr id="7" name="TextBox 6"/>
          <p:cNvSpPr txBox="1"/>
          <p:nvPr/>
        </p:nvSpPr>
        <p:spPr>
          <a:xfrm>
            <a:off x="1143000" y="3657600"/>
            <a:ext cx="7043365" cy="2031325"/>
          </a:xfrm>
          <a:prstGeom prst="rect">
            <a:avLst/>
          </a:prstGeom>
          <a:noFill/>
          <a:ln>
            <a:solidFill>
              <a:srgbClr val="49A942"/>
            </a:solidFill>
          </a:ln>
        </p:spPr>
        <p:txBody>
          <a:bodyPr wrap="none" rtlCol="0">
            <a:spAutoFit/>
          </a:bodyPr>
          <a:lstStyle/>
          <a:p>
            <a:r>
              <a:rPr lang="en-US" dirty="0"/>
              <a:t>accuracy: sum of diagonals / sum of table = (262+671)/1000 = 0.93 </a:t>
            </a:r>
          </a:p>
          <a:p>
            <a:endParaRPr lang="en-US" dirty="0"/>
          </a:p>
          <a:p>
            <a:r>
              <a:rPr lang="en-US" dirty="0"/>
              <a:t>FPR:        false positives / sum of first row = 38/300 = 0.13</a:t>
            </a:r>
          </a:p>
          <a:p>
            <a:r>
              <a:rPr lang="en-US" dirty="0"/>
              <a:t>FNR:        false negatives / sum of second row = </a:t>
            </a:r>
            <a:r>
              <a:rPr lang="en-US" dirty="0" smtClean="0"/>
              <a:t>29/700 </a:t>
            </a:r>
            <a:r>
              <a:rPr lang="en-US" dirty="0"/>
              <a:t>= 0.04</a:t>
            </a:r>
          </a:p>
          <a:p>
            <a:endParaRPr lang="en-US" dirty="0"/>
          </a:p>
          <a:p>
            <a:r>
              <a:rPr lang="en-US" dirty="0"/>
              <a:t>Precision: true positives / sum of second column = 671/709 = 0.95</a:t>
            </a:r>
          </a:p>
          <a:p>
            <a:r>
              <a:rPr lang="en-US" dirty="0"/>
              <a:t>Recall:      true positives / sum of second row  = 671/700 = 0.96      </a:t>
            </a:r>
          </a:p>
        </p:txBody>
      </p:sp>
      <p:sp>
        <p:nvSpPr>
          <p:cNvPr id="10" name="TextBox 9"/>
          <p:cNvSpPr txBox="1"/>
          <p:nvPr/>
        </p:nvSpPr>
        <p:spPr>
          <a:xfrm>
            <a:off x="5943600" y="1752600"/>
            <a:ext cx="1634469" cy="369332"/>
          </a:xfrm>
          <a:prstGeom prst="rect">
            <a:avLst/>
          </a:prstGeom>
          <a:solidFill>
            <a:schemeClr val="tx2">
              <a:lumMod val="20000"/>
              <a:lumOff val="80000"/>
            </a:schemeClr>
          </a:solidFill>
          <a:ln>
            <a:solidFill>
              <a:schemeClr val="tx2"/>
            </a:solidFill>
          </a:ln>
        </p:spPr>
        <p:txBody>
          <a:bodyPr wrap="square" rtlCol="0">
            <a:spAutoFit/>
          </a:bodyPr>
          <a:lstStyle/>
          <a:p>
            <a:r>
              <a:rPr lang="en-US" dirty="0"/>
              <a:t>false positives</a:t>
            </a:r>
          </a:p>
        </p:txBody>
      </p:sp>
      <p:cxnSp>
        <p:nvCxnSpPr>
          <p:cNvPr id="12" name="Straight Arrow Connector 11"/>
          <p:cNvCxnSpPr>
            <a:stCxn id="10" idx="1"/>
          </p:cNvCxnSpPr>
          <p:nvPr/>
        </p:nvCxnSpPr>
        <p:spPr>
          <a:xfrm rot="10800000" flipV="1">
            <a:off x="5334000" y="1937266"/>
            <a:ext cx="609600" cy="5011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219200" y="3124200"/>
            <a:ext cx="1724526" cy="369332"/>
          </a:xfrm>
          <a:prstGeom prst="rect">
            <a:avLst/>
          </a:prstGeom>
          <a:solidFill>
            <a:schemeClr val="tx2">
              <a:lumMod val="20000"/>
              <a:lumOff val="80000"/>
            </a:schemeClr>
          </a:solidFill>
          <a:ln>
            <a:solidFill>
              <a:schemeClr val="tx2"/>
            </a:solidFill>
          </a:ln>
        </p:spPr>
        <p:txBody>
          <a:bodyPr wrap="none" rtlCol="0">
            <a:spAutoFit/>
          </a:bodyPr>
          <a:lstStyle/>
          <a:p>
            <a:r>
              <a:rPr lang="en-US" dirty="0"/>
              <a:t>false negatives</a:t>
            </a:r>
          </a:p>
        </p:txBody>
      </p:sp>
      <p:cxnSp>
        <p:nvCxnSpPr>
          <p:cNvPr id="16" name="Straight Arrow Connector 15"/>
          <p:cNvCxnSpPr>
            <a:stCxn id="15" idx="3"/>
          </p:cNvCxnSpPr>
          <p:nvPr/>
        </p:nvCxnSpPr>
        <p:spPr>
          <a:xfrm flipV="1">
            <a:off x="2943726" y="2895600"/>
            <a:ext cx="713874" cy="413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2" descr="http://techpubs.sgi.com/library/dynaweb_docs/hdwr/SGI_EndUser/books/O2PLUS_RG/sgi_html/figures/diagnostic.visual.gif"/>
          <p:cNvPicPr>
            <a:picLocks noChangeAspect="1" noChangeArrowheads="1"/>
          </p:cNvPicPr>
          <p:nvPr/>
        </p:nvPicPr>
        <p:blipFill>
          <a:blip r:embed="rId3" cstate="print"/>
          <a:srcRect/>
          <a:stretch>
            <a:fillRect/>
          </a:stretch>
        </p:blipFill>
        <p:spPr bwMode="auto">
          <a:xfrm>
            <a:off x="8205180" y="0"/>
            <a:ext cx="938820" cy="1020589"/>
          </a:xfrm>
          <a:prstGeom prst="rect">
            <a:avLst/>
          </a:prstGeom>
          <a:noFill/>
        </p:spPr>
      </p:pic>
      <p:sp>
        <p:nvSpPr>
          <p:cNvPr id="13" name="Slide Number Placeholder 12"/>
          <p:cNvSpPr>
            <a:spLocks noGrp="1"/>
          </p:cNvSpPr>
          <p:nvPr>
            <p:ph type="sldNum" sz="quarter" idx="14"/>
          </p:nvPr>
        </p:nvSpPr>
        <p:spPr/>
        <p:txBody>
          <a:bodyPr/>
          <a:lstStyle/>
          <a:p>
            <a:pPr>
              <a:defRPr/>
            </a:pPr>
            <a:fld id="{0E62AE4E-9066-49B4-8504-8C25DD4FBCC5}" type="slidenum">
              <a:rPr lang="en-US" smtClean="0"/>
              <a:pPr>
                <a:defRPr/>
              </a:pPr>
              <a:t>87</a:t>
            </a:fld>
            <a:endParaRPr lang="en-US" dirty="0"/>
          </a:p>
        </p:txBody>
      </p:sp>
      <p:sp>
        <p:nvSpPr>
          <p:cNvPr id="14" name="Footer Placeholder 13"/>
          <p:cNvSpPr>
            <a:spLocks noGrp="1"/>
          </p:cNvSpPr>
          <p:nvPr>
            <p:ph type="ftr" sz="quarter" idx="13"/>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sz="quarter" idx="12"/>
          </p:nvPr>
        </p:nvGraphicFramePr>
        <p:xfrm>
          <a:off x="381000" y="1219200"/>
          <a:ext cx="8382000" cy="4582668"/>
        </p:xfrm>
        <a:graphic>
          <a:graphicData uri="http://schemas.openxmlformats.org/drawingml/2006/table">
            <a:tbl>
              <a:tblPr firstRow="1" bandRow="1">
                <a:tableStyleId>{5C22544A-7EE6-4342-B048-85BDC9FD1C3A}</a:tableStyleId>
              </a:tblPr>
              <a:tblGrid>
                <a:gridCol w="4191000"/>
                <a:gridCol w="4191000"/>
              </a:tblGrid>
              <a:tr h="370840">
                <a:tc>
                  <a:txBody>
                    <a:bodyPr/>
                    <a:lstStyle/>
                    <a:p>
                      <a:pPr marL="0" marR="0" algn="ctr">
                        <a:lnSpc>
                          <a:spcPct val="115000"/>
                        </a:lnSpc>
                        <a:spcBef>
                          <a:spcPts val="0"/>
                        </a:spcBef>
                        <a:spcAft>
                          <a:spcPts val="0"/>
                        </a:spcAft>
                      </a:pPr>
                      <a:r>
                        <a:rPr lang="en-US" sz="2000" b="1" dirty="0">
                          <a:latin typeface="Calibri"/>
                          <a:ea typeface="Times New Roman"/>
                          <a:cs typeface="Calibri"/>
                        </a:rPr>
                        <a:t>Reasons to Choose (+)</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Calibri"/>
                          <a:ea typeface="Times New Roman"/>
                          <a:cs typeface="Calibri"/>
                        </a:rPr>
                        <a:t>Cautions (-)</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1800" dirty="0">
                          <a:latin typeface="Calibri"/>
                          <a:ea typeface="Times New Roman"/>
                          <a:cs typeface="Calibri"/>
                        </a:rPr>
                        <a:t>Handles missing values quite well</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Calibri"/>
                        </a:rPr>
                        <a:t>Numeric variables have to be discrete (categorized</a:t>
                      </a:r>
                      <a:r>
                        <a:rPr lang="en-US" sz="1800" dirty="0" smtClean="0">
                          <a:latin typeface="Calibri"/>
                          <a:ea typeface="Calibri"/>
                          <a:cs typeface="Calibri"/>
                        </a:rPr>
                        <a:t>) </a:t>
                      </a:r>
                      <a:r>
                        <a:rPr lang="en-US" sz="1800" dirty="0">
                          <a:latin typeface="Calibri"/>
                          <a:ea typeface="Calibri"/>
                          <a:cs typeface="Calibri"/>
                        </a:rPr>
                        <a:t>Intervals</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1800" dirty="0">
                          <a:latin typeface="Calibri"/>
                          <a:ea typeface="Times New Roman"/>
                          <a:cs typeface="Calibri"/>
                        </a:rPr>
                        <a:t>Robust to irrelevant variables</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Calibri"/>
                        </a:rPr>
                        <a:t>Sensitive to correlated variables</a:t>
                      </a:r>
                      <a:endParaRPr lang="en-US" sz="1800" dirty="0">
                        <a:latin typeface="Calibri"/>
                        <a:ea typeface="Calibri"/>
                        <a:cs typeface="Times New Roman"/>
                      </a:endParaRPr>
                    </a:p>
                    <a:p>
                      <a:pPr marL="457200" marR="0">
                        <a:lnSpc>
                          <a:spcPct val="115000"/>
                        </a:lnSpc>
                        <a:spcBef>
                          <a:spcPts val="0"/>
                        </a:spcBef>
                        <a:spcAft>
                          <a:spcPts val="0"/>
                        </a:spcAft>
                      </a:pPr>
                      <a:r>
                        <a:rPr lang="en-US" sz="1800" dirty="0">
                          <a:latin typeface="Calibri"/>
                          <a:ea typeface="Calibri"/>
                          <a:cs typeface="Calibri"/>
                        </a:rPr>
                        <a:t>"Double-counting"</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1800" dirty="0">
                          <a:latin typeface="Calibri"/>
                          <a:ea typeface="Times New Roman"/>
                          <a:cs typeface="Calibri"/>
                        </a:rPr>
                        <a:t>Easy to implement</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Calibri"/>
                        </a:rPr>
                        <a:t>Not good for estimating probabilities</a:t>
                      </a:r>
                      <a:endParaRPr lang="en-US" sz="1800" dirty="0">
                        <a:latin typeface="Calibri"/>
                        <a:ea typeface="Calibri"/>
                        <a:cs typeface="Times New Roman"/>
                      </a:endParaRPr>
                    </a:p>
                    <a:p>
                      <a:pPr marL="457200" marR="0">
                        <a:lnSpc>
                          <a:spcPct val="115000"/>
                        </a:lnSpc>
                        <a:spcBef>
                          <a:spcPts val="0"/>
                        </a:spcBef>
                        <a:spcAft>
                          <a:spcPts val="0"/>
                        </a:spcAft>
                      </a:pPr>
                      <a:r>
                        <a:rPr lang="en-US" sz="1800" dirty="0">
                          <a:latin typeface="Calibri"/>
                          <a:ea typeface="Calibri"/>
                          <a:cs typeface="Calibri"/>
                        </a:rPr>
                        <a:t>Stick to class label or yes/no</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1800" dirty="0">
                          <a:latin typeface="Calibri"/>
                          <a:ea typeface="Times New Roman"/>
                          <a:cs typeface="Calibri"/>
                        </a:rPr>
                        <a:t>Easy to score data</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1800" dirty="0">
                          <a:latin typeface="Calibri"/>
                          <a:ea typeface="Times New Roman"/>
                          <a:cs typeface="Calibri"/>
                        </a:rPr>
                        <a:t>Resistant to over-fitting </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a:lnSpc>
                          <a:spcPct val="115000"/>
                        </a:lnSpc>
                        <a:spcBef>
                          <a:spcPts val="0"/>
                        </a:spcBef>
                        <a:spcAft>
                          <a:spcPts val="0"/>
                        </a:spcAft>
                      </a:pPr>
                      <a:endParaRPr lang="en-US" sz="1800" dirty="0">
                        <a:latin typeface="Calibri"/>
                        <a:ea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a:lnSpc>
                          <a:spcPct val="115000"/>
                        </a:lnSpc>
                        <a:spcBef>
                          <a:spcPts val="0"/>
                        </a:spcBef>
                        <a:spcAft>
                          <a:spcPts val="0"/>
                        </a:spcAft>
                      </a:pPr>
                      <a:r>
                        <a:rPr lang="en-US" sz="1800" dirty="0">
                          <a:latin typeface="Calibri"/>
                          <a:ea typeface="Times New Roman"/>
                          <a:cs typeface="Calibri"/>
                        </a:rPr>
                        <a:t>Computationally efficient</a:t>
                      </a:r>
                      <a:endParaRPr lang="en-US" sz="1800" dirty="0">
                        <a:latin typeface="Calibri"/>
                        <a:ea typeface="Calibri"/>
                        <a:cs typeface="Times New Roman"/>
                      </a:endParaRPr>
                    </a:p>
                    <a:p>
                      <a:pPr marL="457200" marR="0" algn="just">
                        <a:lnSpc>
                          <a:spcPct val="115000"/>
                        </a:lnSpc>
                        <a:spcBef>
                          <a:spcPts val="0"/>
                        </a:spcBef>
                        <a:spcAft>
                          <a:spcPts val="0"/>
                        </a:spcAft>
                      </a:pPr>
                      <a:r>
                        <a:rPr lang="en-US" sz="1800" dirty="0">
                          <a:latin typeface="Calibri"/>
                          <a:ea typeface="Times New Roman"/>
                          <a:cs typeface="Calibri"/>
                        </a:rPr>
                        <a:t>Handles very high dimensional problems</a:t>
                      </a:r>
                      <a:endParaRPr lang="en-US" sz="1800" dirty="0">
                        <a:latin typeface="Calibri"/>
                        <a:ea typeface="Calibri"/>
                        <a:cs typeface="Times New Roman"/>
                      </a:endParaRPr>
                    </a:p>
                    <a:p>
                      <a:pPr marL="457200" marR="0" algn="just">
                        <a:lnSpc>
                          <a:spcPct val="115000"/>
                        </a:lnSpc>
                        <a:spcBef>
                          <a:spcPts val="0"/>
                        </a:spcBef>
                        <a:spcAft>
                          <a:spcPts val="0"/>
                        </a:spcAft>
                      </a:pPr>
                      <a:r>
                        <a:rPr lang="en-US" sz="1800" dirty="0">
                          <a:latin typeface="Calibri"/>
                          <a:ea typeface="Times New Roman"/>
                          <a:cs typeface="Calibri"/>
                        </a:rPr>
                        <a:t>Handles categorical variables with a lot of levels</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a:lnSpc>
                          <a:spcPct val="115000"/>
                        </a:lnSpc>
                        <a:spcBef>
                          <a:spcPts val="0"/>
                        </a:spcBef>
                        <a:spcAft>
                          <a:spcPts val="0"/>
                        </a:spcAft>
                      </a:pPr>
                      <a:endParaRPr lang="en-US" sz="1800" dirty="0">
                        <a:latin typeface="Calibri"/>
                        <a:ea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t>Naïve Bayesian Classifier - Reasons to Choose (+)</a:t>
            </a:r>
            <a:br>
              <a:rPr lang="en-US" dirty="0" smtClean="0"/>
            </a:br>
            <a:r>
              <a:rPr lang="en-US" dirty="0" smtClean="0"/>
              <a:t> and Cautions (-)</a:t>
            </a:r>
            <a:endParaRPr lang="en-US" dirty="0"/>
          </a:p>
        </p:txBody>
      </p:sp>
      <p:sp>
        <p:nvSpPr>
          <p:cNvPr id="4" name="Footer Placeholder 3"/>
          <p:cNvSpPr>
            <a:spLocks noGrp="1"/>
          </p:cNvSpPr>
          <p:nvPr>
            <p:ph type="ftr" sz="quarter" idx="13"/>
          </p:nvPr>
        </p:nvSpPr>
        <p:spPr/>
        <p:txBody>
          <a:bodyPr/>
          <a:lstStyle/>
          <a:p>
            <a:pPr>
              <a:defRPr/>
            </a:pPr>
            <a:r>
              <a:rPr lang="en-US" dirty="0" smtClean="0"/>
              <a:t>Module 4: Analytics Theory/Methods</a:t>
            </a:r>
            <a:endParaRPr lang="en-US" dirty="0"/>
          </a:p>
        </p:txBody>
      </p:sp>
      <p:sp>
        <p:nvSpPr>
          <p:cNvPr id="5" name="Slide Number Placeholder 4"/>
          <p:cNvSpPr>
            <a:spLocks noGrp="1"/>
          </p:cNvSpPr>
          <p:nvPr>
            <p:ph type="sldNum" sz="quarter" idx="14"/>
          </p:nvPr>
        </p:nvSpPr>
        <p:spPr/>
        <p:txBody>
          <a:bodyPr/>
          <a:lstStyle/>
          <a:p>
            <a:pPr>
              <a:defRPr/>
            </a:pPr>
            <a:fld id="{0E62AE4E-9066-49B4-8504-8C25DD4FBCC5}" type="slidenum">
              <a:rPr lang="en-US" smtClean="0"/>
              <a:pPr>
                <a:defRPr/>
              </a:pPr>
              <a:t>88</a:t>
            </a:fld>
            <a:endParaRPr lang="en-US" dirty="0"/>
          </a:p>
        </p:txBody>
      </p:sp>
      <p:pic>
        <p:nvPicPr>
          <p:cNvPr id="6" name="Picture 2" descr="http://t0.gstatic.com/images?q=tbn:ANd9GcS3zP3oM6UO4VlBSSszwz9k_v4j3XggTV6fpaosmWv9nNAsePSf"/>
          <p:cNvPicPr>
            <a:picLocks noChangeAspect="1" noChangeArrowheads="1"/>
          </p:cNvPicPr>
          <p:nvPr/>
        </p:nvPicPr>
        <p:blipFill>
          <a:blip r:embed="rId3" cstate="print"/>
          <a:srcRect/>
          <a:stretch>
            <a:fillRect/>
          </a:stretch>
        </p:blipFill>
        <p:spPr bwMode="auto">
          <a:xfrm>
            <a:off x="8369301" y="0"/>
            <a:ext cx="774699" cy="635318"/>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p:txBody>
          <a:bodyPr/>
          <a:lstStyle/>
          <a:p>
            <a:r>
              <a:rPr lang="en-US" dirty="0" smtClean="0"/>
              <a:t>Check Your Knowledge </a:t>
            </a:r>
            <a:endParaRPr lang="en-US" dirty="0" smtClean="0">
              <a:solidFill>
                <a:srgbClr val="FF0000"/>
              </a:solidFill>
            </a:endParaRPr>
          </a:p>
        </p:txBody>
      </p:sp>
      <p:sp>
        <p:nvSpPr>
          <p:cNvPr id="7" name="Content Placeholder 6"/>
          <p:cNvSpPr>
            <a:spLocks noGrp="1"/>
          </p:cNvSpPr>
          <p:nvPr>
            <p:ph idx="1"/>
          </p:nvPr>
        </p:nvSpPr>
        <p:spPr/>
        <p:txBody>
          <a:bodyPr/>
          <a:lstStyle/>
          <a:p>
            <a:pPr>
              <a:buNone/>
            </a:pPr>
            <a:r>
              <a:rPr lang="en-US" dirty="0" smtClean="0"/>
              <a:t>1. Consider the following Training Data Set:</a:t>
            </a:r>
          </a:p>
          <a:p>
            <a:pPr lvl="1">
              <a:buFont typeface="Arial" pitchFamily="34" charset="0"/>
              <a:buChar char="•"/>
            </a:pPr>
            <a:r>
              <a:rPr lang="en-US" dirty="0" smtClean="0"/>
              <a:t>Apply the Naïve  Bayesian Classifier to this                                                     data set and compute                                           </a:t>
            </a:r>
          </a:p>
          <a:p>
            <a:pPr lvl="1">
              <a:buNone/>
            </a:pPr>
            <a:r>
              <a:rPr lang="en-US" dirty="0" smtClean="0"/>
              <a:t>       P(y = 1|X)  for X = (1,0,0)  </a:t>
            </a:r>
          </a:p>
          <a:p>
            <a:pPr lvl="1">
              <a:buNone/>
            </a:pPr>
            <a:r>
              <a:rPr lang="en-US" dirty="0" smtClean="0"/>
              <a:t>       Show your work</a:t>
            </a:r>
          </a:p>
          <a:p>
            <a:pPr lvl="1">
              <a:buNone/>
            </a:pPr>
            <a:endParaRPr lang="en-US" dirty="0" smtClean="0"/>
          </a:p>
          <a:p>
            <a:pPr lvl="1">
              <a:buNone/>
            </a:pPr>
            <a:endParaRPr lang="en-US" dirty="0" smtClean="0"/>
          </a:p>
          <a:p>
            <a:pPr lvl="1">
              <a:buNone/>
            </a:pPr>
            <a:endParaRPr lang="en-US" dirty="0" smtClean="0"/>
          </a:p>
          <a:p>
            <a:pPr>
              <a:buNone/>
              <a:defRPr/>
            </a:pPr>
            <a:r>
              <a:rPr lang="en-US" dirty="0" smtClean="0"/>
              <a:t>2. List some prominent Use Cases of the Naïve Bayesian Classifier.</a:t>
            </a:r>
          </a:p>
          <a:p>
            <a:pPr>
              <a:buNone/>
              <a:defRPr/>
            </a:pPr>
            <a:r>
              <a:rPr lang="en-US" dirty="0" smtClean="0"/>
              <a:t>3. What gives the Naïve Bayesian Classifier the advantage of being computationally inexpensive?</a:t>
            </a:r>
          </a:p>
          <a:p>
            <a:pPr>
              <a:buNone/>
              <a:defRPr/>
            </a:pPr>
            <a:r>
              <a:rPr lang="en-US" dirty="0" smtClean="0"/>
              <a:t>4. Why should we use log-likelihoods rather than pure probability values in the Naïve Bayesian Classifier?</a:t>
            </a:r>
          </a:p>
          <a:p>
            <a:pPr>
              <a:buNone/>
              <a:defRPr/>
            </a:pPr>
            <a:endParaRPr lang="en-US" dirty="0"/>
          </a:p>
        </p:txBody>
      </p:sp>
      <p:pic>
        <p:nvPicPr>
          <p:cNvPr id="8" name="Picture 3"/>
          <p:cNvPicPr>
            <a:picLocks noChangeAspect="1" noChangeArrowheads="1"/>
          </p:cNvPicPr>
          <p:nvPr/>
        </p:nvPicPr>
        <p:blipFill>
          <a:blip r:embed="rId4" cstate="print"/>
          <a:srcRect/>
          <a:stretch>
            <a:fillRect/>
          </a:stretch>
        </p:blipFill>
        <p:spPr bwMode="auto">
          <a:xfrm>
            <a:off x="6019800" y="1981200"/>
            <a:ext cx="2676525" cy="1905852"/>
          </a:xfrm>
          <a:prstGeom prst="rect">
            <a:avLst/>
          </a:prstGeom>
          <a:noFill/>
          <a:ln w="9525">
            <a:solidFill>
              <a:schemeClr val="accent3">
                <a:lumMod val="75000"/>
              </a:schemeClr>
            </a:solidFill>
            <a:miter lim="800000"/>
            <a:headEnd/>
            <a:tailEnd/>
          </a:ln>
          <a:effectLst/>
        </p:spPr>
      </p:pic>
      <p:sp>
        <p:nvSpPr>
          <p:cNvPr id="9" name="TextBox 8"/>
          <p:cNvSpPr txBox="1"/>
          <p:nvPr/>
        </p:nvSpPr>
        <p:spPr>
          <a:xfrm>
            <a:off x="5943600" y="1600200"/>
            <a:ext cx="2743200" cy="338554"/>
          </a:xfrm>
          <a:prstGeom prst="rect">
            <a:avLst/>
          </a:prstGeom>
          <a:noFill/>
        </p:spPr>
        <p:txBody>
          <a:bodyPr wrap="square" rtlCol="0">
            <a:spAutoFit/>
          </a:bodyPr>
          <a:lstStyle/>
          <a:p>
            <a:pPr algn="ctr"/>
            <a:r>
              <a:rPr lang="en-US" sz="1600" b="1" i="1" dirty="0" smtClean="0"/>
              <a:t>Training Data Set</a:t>
            </a:r>
            <a:endParaRPr lang="en-US" sz="1600" b="1" i="1" dirty="0"/>
          </a:p>
        </p:txBody>
      </p:sp>
      <p:pic>
        <p:nvPicPr>
          <p:cNvPr id="10" name="Picture 1" descr="\\maho3fp3a\SDrive\Creative Dev - Icons\PNG files for PowerPoint\buttons\blue button-knowledgeworker.png"/>
          <p:cNvPicPr>
            <a:picLocks noChangeAspect="1" noChangeArrowheads="1"/>
          </p:cNvPicPr>
          <p:nvPr/>
        </p:nvPicPr>
        <p:blipFill>
          <a:blip r:embed="rId5" cstate="print"/>
          <a:srcRect/>
          <a:stretch>
            <a:fillRect/>
          </a:stretch>
        </p:blipFill>
        <p:spPr bwMode="auto">
          <a:xfrm>
            <a:off x="7848600" y="152400"/>
            <a:ext cx="990600" cy="990600"/>
          </a:xfrm>
          <a:prstGeom prst="rect">
            <a:avLst/>
          </a:prstGeom>
          <a:noFill/>
        </p:spPr>
      </p:pic>
      <p:sp>
        <p:nvSpPr>
          <p:cNvPr id="11" name="TextBox 10"/>
          <p:cNvSpPr txBox="1"/>
          <p:nvPr/>
        </p:nvSpPr>
        <p:spPr>
          <a:xfrm>
            <a:off x="7772400" y="1219200"/>
            <a:ext cx="1219200" cy="246221"/>
          </a:xfrm>
          <a:prstGeom prst="rect">
            <a:avLst/>
          </a:prstGeom>
          <a:noFill/>
        </p:spPr>
        <p:txBody>
          <a:bodyPr wrap="square" rtlCol="0">
            <a:spAutoFit/>
          </a:bodyPr>
          <a:lstStyle/>
          <a:p>
            <a:r>
              <a:rPr lang="en-US" sz="1000" b="1" i="1" dirty="0" smtClean="0"/>
              <a:t>Your Thoughts?</a:t>
            </a:r>
            <a:endParaRPr lang="en-US" sz="1000" b="1" i="1" dirty="0"/>
          </a:p>
        </p:txBody>
      </p:sp>
      <p:sp>
        <p:nvSpPr>
          <p:cNvPr id="12" name="Slide Number Placeholder 11"/>
          <p:cNvSpPr>
            <a:spLocks noGrp="1"/>
          </p:cNvSpPr>
          <p:nvPr>
            <p:ph type="sldNum" sz="quarter" idx="11"/>
          </p:nvPr>
        </p:nvSpPr>
        <p:spPr/>
        <p:txBody>
          <a:bodyPr/>
          <a:lstStyle/>
          <a:p>
            <a:pPr>
              <a:defRPr/>
            </a:pPr>
            <a:fld id="{5BA1DFFF-3F85-458B-986A-7762775E0CEF}" type="slidenum">
              <a:rPr lang="en-US" smtClean="0"/>
              <a:pPr>
                <a:defRPr/>
              </a:pPr>
              <a:t>89</a:t>
            </a:fld>
            <a:endParaRPr lang="en-US" dirty="0"/>
          </a:p>
        </p:txBody>
      </p:sp>
      <p:sp>
        <p:nvSpPr>
          <p:cNvPr id="13" name="Footer Placeholder 12"/>
          <p:cNvSpPr>
            <a:spLocks noGrp="1"/>
          </p:cNvSpPr>
          <p:nvPr>
            <p:ph type="ftr" sz="quarter" idx="10"/>
          </p:nvPr>
        </p:nvSpPr>
        <p:spPr/>
        <p:txBody>
          <a:bodyPr/>
          <a:lstStyle/>
          <a:p>
            <a:pPr>
              <a:defRPr/>
            </a:pPr>
            <a:r>
              <a:rPr lang="en-US" dirty="0" smtClean="0"/>
              <a:t>Module 4: Analytics Theory/Methods</a:t>
            </a:r>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Clustering</a:t>
            </a:r>
          </a:p>
        </p:txBody>
      </p:sp>
      <p:sp>
        <p:nvSpPr>
          <p:cNvPr id="3" name="Content Placeholder 2"/>
          <p:cNvSpPr>
            <a:spLocks noGrp="1"/>
          </p:cNvSpPr>
          <p:nvPr>
            <p:ph idx="1"/>
          </p:nvPr>
        </p:nvSpPr>
        <p:spPr/>
        <p:txBody>
          <a:bodyPr>
            <a:normAutofit/>
          </a:bodyPr>
          <a:lstStyle/>
          <a:p>
            <a:pPr>
              <a:buNone/>
            </a:pPr>
            <a:r>
              <a:rPr lang="en-US" dirty="0"/>
              <a:t>How do I group these documents by topic? </a:t>
            </a:r>
          </a:p>
          <a:p>
            <a:pPr>
              <a:buNone/>
            </a:pPr>
            <a:r>
              <a:rPr lang="en-US" dirty="0"/>
              <a:t>How do I group my customers by purchase patterns</a:t>
            </a:r>
            <a:r>
              <a:rPr lang="en-US" dirty="0" smtClean="0"/>
              <a:t>?</a:t>
            </a:r>
            <a:endParaRPr lang="en-US" dirty="0"/>
          </a:p>
          <a:p>
            <a:r>
              <a:rPr lang="en-US" dirty="0"/>
              <a:t>Sort items into groups by </a:t>
            </a:r>
            <a:r>
              <a:rPr lang="en-US" dirty="0" smtClean="0"/>
              <a:t>similarity:</a:t>
            </a:r>
            <a:endParaRPr lang="en-US" dirty="0"/>
          </a:p>
          <a:p>
            <a:pPr lvl="1"/>
            <a:r>
              <a:rPr lang="en-US" dirty="0"/>
              <a:t>Items in a cluster are more similar to each other than they are to items in other </a:t>
            </a:r>
            <a:r>
              <a:rPr lang="en-US" dirty="0" smtClean="0"/>
              <a:t>clusters.</a:t>
            </a:r>
            <a:endParaRPr lang="en-US" dirty="0"/>
          </a:p>
          <a:p>
            <a:pPr lvl="1"/>
            <a:r>
              <a:rPr lang="en-US" dirty="0" smtClean="0"/>
              <a:t>Need to detail the properties that characterize “similarity”</a:t>
            </a:r>
            <a:endParaRPr lang="en-US" dirty="0"/>
          </a:p>
          <a:p>
            <a:pPr lvl="2"/>
            <a:r>
              <a:rPr lang="en-US" dirty="0"/>
              <a:t>Or of distance, the "inverse" of </a:t>
            </a:r>
            <a:r>
              <a:rPr lang="en-US" dirty="0" smtClean="0"/>
              <a:t>similarity</a:t>
            </a:r>
            <a:endParaRPr lang="en-US" dirty="0"/>
          </a:p>
          <a:p>
            <a:r>
              <a:rPr lang="en-US" dirty="0" smtClean="0"/>
              <a:t>Not a </a:t>
            </a:r>
            <a:r>
              <a:rPr lang="en-US" baseline="0" dirty="0" smtClean="0"/>
              <a:t>predictive method;</a:t>
            </a:r>
            <a:r>
              <a:rPr lang="en-US" dirty="0" smtClean="0"/>
              <a:t> f</a:t>
            </a:r>
            <a:r>
              <a:rPr lang="en-US" baseline="0" dirty="0" smtClean="0"/>
              <a:t>inds similarities, relationships</a:t>
            </a:r>
          </a:p>
          <a:p>
            <a:r>
              <a:rPr lang="en-US" dirty="0" smtClean="0">
                <a:solidFill>
                  <a:schemeClr val="tx2"/>
                </a:solidFill>
              </a:rPr>
              <a:t>Our </a:t>
            </a:r>
            <a:r>
              <a:rPr lang="en-US" dirty="0">
                <a:solidFill>
                  <a:schemeClr val="tx2"/>
                </a:solidFill>
              </a:rPr>
              <a:t>Example: </a:t>
            </a:r>
            <a:r>
              <a:rPr lang="en-US" dirty="0" smtClean="0">
                <a:solidFill>
                  <a:schemeClr val="tx2"/>
                </a:solidFill>
              </a:rPr>
              <a:t>K-means </a:t>
            </a:r>
            <a:r>
              <a:rPr lang="en-US" dirty="0">
                <a:solidFill>
                  <a:schemeClr val="tx2"/>
                </a:solidFill>
              </a:rPr>
              <a:t>Clustering</a:t>
            </a:r>
          </a:p>
          <a:p>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9</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 </a:t>
            </a:r>
            <a:r>
              <a:rPr lang="en-US" sz="2400" dirty="0" smtClean="0"/>
              <a:t>(Continued)</a:t>
            </a:r>
            <a:r>
              <a:rPr lang="en-US" dirty="0" smtClean="0"/>
              <a:t> </a:t>
            </a:r>
            <a:endParaRPr lang="en-US" dirty="0"/>
          </a:p>
        </p:txBody>
      </p:sp>
      <p:sp>
        <p:nvSpPr>
          <p:cNvPr id="3" name="Content Placeholder 2"/>
          <p:cNvSpPr>
            <a:spLocks noGrp="1"/>
          </p:cNvSpPr>
          <p:nvPr>
            <p:ph idx="1"/>
          </p:nvPr>
        </p:nvSpPr>
        <p:spPr/>
        <p:txBody>
          <a:bodyPr/>
          <a:lstStyle/>
          <a:p>
            <a:pPr>
              <a:buNone/>
              <a:defRPr/>
            </a:pPr>
            <a:r>
              <a:rPr lang="en-US" dirty="0" smtClean="0"/>
              <a:t>5. What is a confusion matrix and how it is used to evaluate the effectiveness of the model?</a:t>
            </a:r>
          </a:p>
          <a:p>
            <a:pPr>
              <a:buNone/>
              <a:defRPr/>
            </a:pPr>
            <a:r>
              <a:rPr lang="en-US" dirty="0" smtClean="0"/>
              <a:t>6. Consider the following data set with two input features temperature and season</a:t>
            </a:r>
            <a:endParaRPr lang="en-US" b="1" dirty="0" smtClean="0"/>
          </a:p>
          <a:p>
            <a:pPr lvl="1">
              <a:buFont typeface="Arial" pitchFamily="34" charset="0"/>
              <a:buChar char="•"/>
              <a:defRPr/>
            </a:pPr>
            <a:r>
              <a:rPr lang="en-US" sz="2400" dirty="0" smtClean="0"/>
              <a:t>What is the Naïve Bayesian assumption? </a:t>
            </a:r>
          </a:p>
          <a:p>
            <a:pPr lvl="1">
              <a:buFont typeface="Arial" pitchFamily="34" charset="0"/>
              <a:buChar char="•"/>
              <a:defRPr/>
            </a:pPr>
            <a:r>
              <a:rPr lang="en-US" sz="2400" dirty="0" smtClean="0"/>
              <a:t>Is the Naïve Bayesian assumption satisfied for this problem?</a:t>
            </a:r>
          </a:p>
        </p:txBody>
      </p:sp>
      <p:pic>
        <p:nvPicPr>
          <p:cNvPr id="6" name="Picture 3"/>
          <p:cNvPicPr>
            <a:picLocks noChangeAspect="1" noChangeArrowheads="1"/>
          </p:cNvPicPr>
          <p:nvPr/>
        </p:nvPicPr>
        <p:blipFill>
          <a:blip r:embed="rId3" cstate="print"/>
          <a:srcRect/>
          <a:stretch>
            <a:fillRect/>
          </a:stretch>
        </p:blipFill>
        <p:spPr bwMode="auto">
          <a:xfrm>
            <a:off x="1905001" y="3463036"/>
            <a:ext cx="3581400" cy="2566290"/>
          </a:xfrm>
          <a:prstGeom prst="rect">
            <a:avLst/>
          </a:prstGeom>
          <a:noFill/>
          <a:ln w="9525">
            <a:solidFill>
              <a:schemeClr val="accent2">
                <a:lumMod val="75000"/>
              </a:schemeClr>
            </a:solidFill>
            <a:miter lim="800000"/>
            <a:headEnd/>
            <a:tailEnd/>
          </a:ln>
          <a:effectLst/>
        </p:spPr>
      </p:pic>
      <p:pic>
        <p:nvPicPr>
          <p:cNvPr id="7" name="Picture 1" descr="\\maho3fp3a\SDrive\Creative Dev - Icons\PNG files for PowerPoint\buttons\blue button-knowledgeworker.png"/>
          <p:cNvPicPr>
            <a:picLocks noChangeAspect="1" noChangeArrowheads="1"/>
          </p:cNvPicPr>
          <p:nvPr/>
        </p:nvPicPr>
        <p:blipFill>
          <a:blip r:embed="rId4" cstate="print"/>
          <a:srcRect/>
          <a:stretch>
            <a:fillRect/>
          </a:stretch>
        </p:blipFill>
        <p:spPr bwMode="auto">
          <a:xfrm>
            <a:off x="8001000" y="152400"/>
            <a:ext cx="990600" cy="990600"/>
          </a:xfrm>
          <a:prstGeom prst="rect">
            <a:avLst/>
          </a:prstGeom>
          <a:noFill/>
        </p:spPr>
      </p:pic>
      <p:sp>
        <p:nvSpPr>
          <p:cNvPr id="8" name="TextBox 7"/>
          <p:cNvSpPr txBox="1"/>
          <p:nvPr/>
        </p:nvSpPr>
        <p:spPr>
          <a:xfrm>
            <a:off x="7924800" y="1219200"/>
            <a:ext cx="1219200" cy="246221"/>
          </a:xfrm>
          <a:prstGeom prst="rect">
            <a:avLst/>
          </a:prstGeom>
          <a:noFill/>
        </p:spPr>
        <p:txBody>
          <a:bodyPr wrap="square" rtlCol="0">
            <a:spAutoFit/>
          </a:bodyPr>
          <a:lstStyle/>
          <a:p>
            <a:r>
              <a:rPr lang="en-US" sz="1000" b="1" i="1" dirty="0" smtClean="0"/>
              <a:t>Your Thoughts?</a:t>
            </a:r>
            <a:endParaRPr lang="en-US" sz="1000" b="1" i="1" dirty="0"/>
          </a:p>
        </p:txBody>
      </p:sp>
      <p:sp>
        <p:nvSpPr>
          <p:cNvPr id="9" name="Slide Number Placeholder 8"/>
          <p:cNvSpPr>
            <a:spLocks noGrp="1"/>
          </p:cNvSpPr>
          <p:nvPr>
            <p:ph type="sldNum" sz="quarter" idx="11"/>
          </p:nvPr>
        </p:nvSpPr>
        <p:spPr/>
        <p:txBody>
          <a:bodyPr/>
          <a:lstStyle/>
          <a:p>
            <a:pPr>
              <a:defRPr/>
            </a:pPr>
            <a:fld id="{5BA1DFFF-3F85-458B-986A-7762775E0CEF}" type="slidenum">
              <a:rPr lang="en-US" smtClean="0"/>
              <a:pPr>
                <a:defRPr/>
              </a:pPr>
              <a:t>90</a:t>
            </a:fld>
            <a:endParaRPr lang="en-US" dirty="0"/>
          </a:p>
        </p:txBody>
      </p:sp>
      <p:sp>
        <p:nvSpPr>
          <p:cNvPr id="10" name="Footer Placeholder 9"/>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772400" cy="1219200"/>
          </a:xfrm>
        </p:spPr>
        <p:txBody>
          <a:bodyPr/>
          <a:lstStyle/>
          <a:p>
            <a:r>
              <a:rPr lang="en-US" dirty="0" smtClean="0"/>
              <a:t>Module 4: Advanced Analytics – Theory and Methods</a:t>
            </a:r>
            <a:endParaRPr lang="en-US" dirty="0"/>
          </a:p>
        </p:txBody>
      </p:sp>
      <p:sp>
        <p:nvSpPr>
          <p:cNvPr id="3" name="Subtitle 2"/>
          <p:cNvSpPr>
            <a:spLocks noGrp="1"/>
          </p:cNvSpPr>
          <p:nvPr>
            <p:ph type="subTitle" idx="1"/>
          </p:nvPr>
        </p:nvSpPr>
        <p:spPr/>
        <p:txBody>
          <a:bodyPr/>
          <a:lstStyle/>
          <a:p>
            <a:pPr>
              <a:defRPr/>
            </a:pPr>
            <a:r>
              <a:rPr lang="en-US" dirty="0" smtClean="0"/>
              <a:t>During this lesson the following topics were covered:</a:t>
            </a:r>
          </a:p>
          <a:p>
            <a:pPr marL="576263" lvl="1" indent="-119063" algn="l">
              <a:buFont typeface="Arial" pitchFamily="34" charset="0"/>
              <a:buChar char="•"/>
            </a:pPr>
            <a:r>
              <a:rPr lang="en-US" sz="2000" dirty="0" smtClean="0">
                <a:solidFill>
                  <a:schemeClr val="tx1"/>
                </a:solidFill>
              </a:rPr>
              <a:t> Naïve Bayesian Classifier</a:t>
            </a:r>
          </a:p>
          <a:p>
            <a:pPr marL="576263" lvl="1" indent="-119063" algn="l">
              <a:buFont typeface="Arial" pitchFamily="34" charset="0"/>
              <a:buChar char="•"/>
            </a:pPr>
            <a:r>
              <a:rPr lang="en-US" sz="2000" dirty="0" smtClean="0">
                <a:solidFill>
                  <a:schemeClr val="tx1"/>
                </a:solidFill>
              </a:rPr>
              <a:t> Theoretical foundations of the classifier</a:t>
            </a:r>
          </a:p>
          <a:p>
            <a:pPr marL="576263" lvl="1" indent="-119063" algn="l">
              <a:buFont typeface="Arial" pitchFamily="34" charset="0"/>
              <a:buChar char="•"/>
            </a:pPr>
            <a:r>
              <a:rPr lang="en-US" sz="2000" dirty="0" smtClean="0">
                <a:solidFill>
                  <a:schemeClr val="tx1"/>
                </a:solidFill>
              </a:rPr>
              <a:t> Use cases</a:t>
            </a:r>
          </a:p>
          <a:p>
            <a:pPr marL="576263" lvl="1" indent="-119063" algn="l">
              <a:buFont typeface="Arial" pitchFamily="34" charset="0"/>
              <a:buChar char="•"/>
            </a:pPr>
            <a:r>
              <a:rPr lang="en-US" sz="2000" dirty="0" smtClean="0">
                <a:solidFill>
                  <a:schemeClr val="tx1"/>
                </a:solidFill>
              </a:rPr>
              <a:t> Evaluating the effectiveness of the classifier</a:t>
            </a:r>
          </a:p>
          <a:p>
            <a:pPr marL="631825" lvl="1" indent="-174625" algn="l">
              <a:buFont typeface="Arial" pitchFamily="34" charset="0"/>
              <a:buChar char="•"/>
            </a:pPr>
            <a:r>
              <a:rPr lang="en-US" sz="2000" dirty="0" smtClean="0">
                <a:solidFill>
                  <a:schemeClr val="tx1"/>
                </a:solidFill>
              </a:rPr>
              <a:t>The Reasons to Choose (+) and Cautions (-) with the use of the classifier</a:t>
            </a:r>
          </a:p>
          <a:p>
            <a:endParaRPr lang="en-US" dirty="0"/>
          </a:p>
        </p:txBody>
      </p:sp>
      <p:sp>
        <p:nvSpPr>
          <p:cNvPr id="4" name="Content Placeholder 3"/>
          <p:cNvSpPr>
            <a:spLocks noGrp="1"/>
          </p:cNvSpPr>
          <p:nvPr>
            <p:ph sz="quarter" idx="13"/>
          </p:nvPr>
        </p:nvSpPr>
        <p:spPr/>
        <p:txBody>
          <a:bodyPr/>
          <a:lstStyle/>
          <a:p>
            <a:r>
              <a:rPr lang="en-US" dirty="0" smtClean="0"/>
              <a:t>Lesson 5: Naïve Bayesian Classifiers - Summary</a:t>
            </a:r>
          </a:p>
          <a:p>
            <a:endParaRPr lang="en-US" dirty="0"/>
          </a:p>
        </p:txBody>
      </p:sp>
      <p:sp>
        <p:nvSpPr>
          <p:cNvPr id="5" name="Footer Placeholder 4"/>
          <p:cNvSpPr>
            <a:spLocks noGrp="1"/>
          </p:cNvSpPr>
          <p:nvPr>
            <p:ph type="ftr" sz="quarter" idx="14"/>
          </p:nvPr>
        </p:nvSpPr>
        <p:spPr/>
        <p:txBody>
          <a:bodyPr/>
          <a:lstStyle/>
          <a:p>
            <a:pPr>
              <a:defRPr/>
            </a:pPr>
            <a:r>
              <a:rPr lang="en-US" dirty="0" smtClean="0"/>
              <a:t>Module 4: Analytics Theory/Methods</a:t>
            </a:r>
            <a:endParaRPr lang="en-US" dirty="0"/>
          </a:p>
        </p:txBody>
      </p:sp>
      <p:sp>
        <p:nvSpPr>
          <p:cNvPr id="6" name="Slide Number Placeholder 5"/>
          <p:cNvSpPr>
            <a:spLocks noGrp="1"/>
          </p:cNvSpPr>
          <p:nvPr>
            <p:ph type="sldNum" sz="quarter" idx="15"/>
          </p:nvPr>
        </p:nvSpPr>
        <p:spPr/>
        <p:txBody>
          <a:bodyPr/>
          <a:lstStyle/>
          <a:p>
            <a:pPr>
              <a:defRPr/>
            </a:pPr>
            <a:fld id="{E9C12BD9-86B3-4048-86CE-AC10D4E84307}" type="slidenum">
              <a:rPr lang="en-US" smtClean="0"/>
              <a:pPr>
                <a:defRPr/>
              </a:pPr>
              <a:t>91</a:t>
            </a:fld>
            <a:endParaRPr lang="en-US" dirty="0"/>
          </a:p>
        </p:txBody>
      </p:sp>
      <p:grpSp>
        <p:nvGrpSpPr>
          <p:cNvPr id="7" name="Group 6"/>
          <p:cNvGrpSpPr/>
          <p:nvPr/>
        </p:nvGrpSpPr>
        <p:grpSpPr>
          <a:xfrm>
            <a:off x="533400" y="76200"/>
            <a:ext cx="4757975" cy="914400"/>
            <a:chOff x="533400" y="76200"/>
            <a:chExt cx="4757975" cy="914400"/>
          </a:xfrm>
        </p:grpSpPr>
        <p:pic>
          <p:nvPicPr>
            <p:cNvPr id="8"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9"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0"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1"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2"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3"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304800" y="152400"/>
            <a:ext cx="8458200" cy="762000"/>
          </a:xfrm>
        </p:spPr>
        <p:txBody>
          <a:bodyPr/>
          <a:lstStyle/>
          <a:p>
            <a:r>
              <a:rPr lang="en-US" dirty="0" smtClean="0">
                <a:solidFill>
                  <a:schemeClr val="accent1"/>
                </a:solidFill>
              </a:rPr>
              <a:t>Lab Exercise 8: Naïve Bayesian Classifier</a:t>
            </a:r>
          </a:p>
        </p:txBody>
      </p:sp>
      <p:pic>
        <p:nvPicPr>
          <p:cNvPr id="15" name="Picture 14" descr="recordedLab.png"/>
          <p:cNvPicPr>
            <a:picLocks noChangeAspect="1"/>
          </p:cNvPicPr>
          <p:nvPr/>
        </p:nvPicPr>
        <p:blipFill>
          <a:blip r:embed="rId3" cstate="print"/>
          <a:stretch>
            <a:fillRect/>
          </a:stretch>
        </p:blipFill>
        <p:spPr>
          <a:xfrm>
            <a:off x="0" y="838200"/>
            <a:ext cx="2361905" cy="2184127"/>
          </a:xfrm>
          <a:prstGeom prst="rect">
            <a:avLst/>
          </a:prstGeom>
        </p:spPr>
      </p:pic>
      <p:sp>
        <p:nvSpPr>
          <p:cNvPr id="7" name="Slide Number Placeholder 6"/>
          <p:cNvSpPr>
            <a:spLocks noGrp="1"/>
          </p:cNvSpPr>
          <p:nvPr>
            <p:ph type="sldNum" sz="quarter" idx="15"/>
          </p:nvPr>
        </p:nvSpPr>
        <p:spPr/>
        <p:txBody>
          <a:bodyPr/>
          <a:lstStyle/>
          <a:p>
            <a:pPr>
              <a:defRPr/>
            </a:pPr>
            <a:fld id="{D5E37188-7CEB-4CA8-A656-F21412B4458C}" type="slidenum">
              <a:rPr lang="en-US" smtClean="0"/>
              <a:pPr>
                <a:defRPr/>
              </a:pPr>
              <a:t>92</a:t>
            </a:fld>
            <a:endParaRPr lang="en-US" dirty="0"/>
          </a:p>
        </p:txBody>
      </p:sp>
      <p:sp>
        <p:nvSpPr>
          <p:cNvPr id="8" name="Footer Placeholder 7"/>
          <p:cNvSpPr>
            <a:spLocks noGrp="1"/>
          </p:cNvSpPr>
          <p:nvPr>
            <p:ph type="ftr" sz="quarter" idx="14"/>
          </p:nvPr>
        </p:nvSpPr>
        <p:spPr/>
        <p:txBody>
          <a:bodyPr/>
          <a:lstStyle/>
          <a:p>
            <a:pPr>
              <a:defRPr/>
            </a:pPr>
            <a:r>
              <a:rPr lang="en-US" dirty="0" smtClean="0"/>
              <a:t>Module 4: Analytics Theory/Methods</a:t>
            </a:r>
            <a:endParaRPr lang="en-US" dirty="0"/>
          </a:p>
        </p:txBody>
      </p:sp>
      <p:sp>
        <p:nvSpPr>
          <p:cNvPr id="9" name="Rectangle 8"/>
          <p:cNvSpPr/>
          <p:nvPr/>
        </p:nvSpPr>
        <p:spPr>
          <a:xfrm>
            <a:off x="2895600" y="968276"/>
            <a:ext cx="6019800" cy="3662541"/>
          </a:xfrm>
          <a:prstGeom prst="rect">
            <a:avLst/>
          </a:prstGeom>
        </p:spPr>
        <p:txBody>
          <a:bodyPr wrap="square">
            <a:spAutoFit/>
          </a:bodyPr>
          <a:lstStyle/>
          <a:p>
            <a:pPr>
              <a:defRPr/>
            </a:pPr>
            <a:r>
              <a:rPr lang="en-US" sz="2000" dirty="0" smtClean="0">
                <a:solidFill>
                  <a:schemeClr val="tx1">
                    <a:lumMod val="85000"/>
                    <a:lumOff val="15000"/>
                  </a:schemeClr>
                </a:solidFill>
                <a:latin typeface="Calibri" pitchFamily="34" charset="0"/>
              </a:rPr>
              <a:t>This  Lab is designed to investigate and practice the Naïve Bayesian Classifier analytic technique.</a:t>
            </a:r>
          </a:p>
          <a:p>
            <a:pPr>
              <a:defRPr/>
            </a:pPr>
            <a:endParaRPr lang="en-US" sz="2000" dirty="0" smtClean="0">
              <a:solidFill>
                <a:schemeClr val="tx1">
                  <a:lumMod val="85000"/>
                  <a:lumOff val="15000"/>
                </a:schemeClr>
              </a:solidFill>
              <a:latin typeface="Calibri" pitchFamily="34" charset="0"/>
            </a:endParaRPr>
          </a:p>
          <a:p>
            <a:pPr>
              <a:defRPr/>
            </a:pPr>
            <a:r>
              <a:rPr lang="en-US" sz="2000" dirty="0" smtClean="0">
                <a:solidFill>
                  <a:schemeClr val="tx1">
                    <a:lumMod val="85000"/>
                    <a:lumOff val="15000"/>
                  </a:schemeClr>
                </a:solidFill>
                <a:latin typeface="Calibri" pitchFamily="34" charset="0"/>
              </a:rPr>
              <a:t>After completing the tasks in this lab you should be able to:</a:t>
            </a:r>
          </a:p>
          <a:p>
            <a:pPr marL="631825" lvl="1" indent="-174625">
              <a:spcBef>
                <a:spcPct val="20000"/>
              </a:spcBef>
              <a:buClr>
                <a:srgbClr val="92D050"/>
              </a:buClr>
              <a:buFont typeface="Arial" pitchFamily="34" charset="0"/>
              <a:buChar char="•"/>
              <a:defRPr/>
            </a:pPr>
            <a:r>
              <a:rPr lang="en-US" sz="2000" dirty="0" smtClean="0">
                <a:solidFill>
                  <a:schemeClr val="tx1">
                    <a:lumMod val="85000"/>
                    <a:lumOff val="15000"/>
                  </a:schemeClr>
                </a:solidFill>
                <a:latin typeface="Calibri" pitchFamily="34" charset="0"/>
              </a:rPr>
              <a:t> Use R functions for Naïve Bayesian Classification</a:t>
            </a:r>
          </a:p>
          <a:p>
            <a:pPr marL="631825" lvl="1" indent="-174625">
              <a:spcBef>
                <a:spcPct val="20000"/>
              </a:spcBef>
              <a:buClr>
                <a:srgbClr val="92D050"/>
              </a:buClr>
              <a:buFont typeface="Arial" pitchFamily="34" charset="0"/>
              <a:buChar char="•"/>
              <a:defRPr/>
            </a:pPr>
            <a:r>
              <a:rPr lang="en-US" sz="2000" dirty="0" smtClean="0">
                <a:latin typeface="Calibri" pitchFamily="34" charset="0"/>
              </a:rPr>
              <a:t> Apply the requirements for generating appropriate training data</a:t>
            </a:r>
          </a:p>
          <a:p>
            <a:pPr marL="631825" lvl="1" indent="-174625">
              <a:spcBef>
                <a:spcPct val="20000"/>
              </a:spcBef>
              <a:buClr>
                <a:srgbClr val="92D050"/>
              </a:buClr>
              <a:buFont typeface="Arial" pitchFamily="34" charset="0"/>
              <a:buChar char="•"/>
              <a:defRPr/>
            </a:pPr>
            <a:r>
              <a:rPr lang="en-US" sz="2000" dirty="0" smtClean="0">
                <a:latin typeface="Calibri" pitchFamily="34" charset="0"/>
              </a:rPr>
              <a:t> Validate the effectiveness of the Naïve Bayesian Classifier with the big data</a:t>
            </a:r>
          </a:p>
          <a:p>
            <a:pPr>
              <a:defRPr/>
            </a:pPr>
            <a:r>
              <a:rPr lang="en-US" sz="2000" dirty="0" smtClean="0">
                <a:latin typeface="Calibri" pitchFamily="34" charset="0"/>
              </a:rPr>
              <a:t>  </a:t>
            </a:r>
            <a:endParaRPr lang="en-US" sz="2000" dirty="0">
              <a:solidFill>
                <a:schemeClr val="tx1">
                  <a:lumMod val="75000"/>
                  <a:lumOff val="25000"/>
                </a:schemeClr>
              </a:solidFill>
              <a:latin typeface="Calibri"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762000"/>
          </a:xfrm>
        </p:spPr>
        <p:txBody>
          <a:bodyPr/>
          <a:lstStyle/>
          <a:p>
            <a:r>
              <a:rPr lang="en-US" dirty="0" smtClean="0">
                <a:solidFill>
                  <a:schemeClr val="accent1"/>
                </a:solidFill>
              </a:rPr>
              <a:t>Lab Exercise 8: Naïve Bayesian Classifier Part1 - Workflow</a:t>
            </a:r>
            <a:endParaRPr lang="en-US" dirty="0"/>
          </a:p>
        </p:txBody>
      </p:sp>
      <p:sp>
        <p:nvSpPr>
          <p:cNvPr id="3" name="Footer Placeholder 2"/>
          <p:cNvSpPr>
            <a:spLocks noGrp="1"/>
          </p:cNvSpPr>
          <p:nvPr>
            <p:ph type="ftr" sz="quarter" idx="10"/>
          </p:nvPr>
        </p:nvSpPr>
        <p:spPr/>
        <p:txBody>
          <a:bodyPr/>
          <a:lstStyle/>
          <a:p>
            <a:pPr>
              <a:defRPr/>
            </a:pPr>
            <a:r>
              <a:rPr lang="en-US" smtClean="0"/>
              <a:t>Module 4: Analytics Theory/Methods</a:t>
            </a:r>
            <a:endParaRPr lang="en-US" dirty="0"/>
          </a:p>
        </p:txBody>
      </p:sp>
      <p:sp>
        <p:nvSpPr>
          <p:cNvPr id="4" name="Slide Number Placeholder 3"/>
          <p:cNvSpPr>
            <a:spLocks noGrp="1"/>
          </p:cNvSpPr>
          <p:nvPr>
            <p:ph type="sldNum" sz="quarter" idx="11"/>
          </p:nvPr>
        </p:nvSpPr>
        <p:spPr/>
        <p:txBody>
          <a:bodyPr/>
          <a:lstStyle/>
          <a:p>
            <a:pPr>
              <a:defRPr/>
            </a:pPr>
            <a:fld id="{6ADD0FD0-5DC7-4614-9D2E-5687F653AACB}" type="slidenum">
              <a:rPr lang="en-US" smtClean="0"/>
              <a:pPr>
                <a:defRPr/>
              </a:pPr>
              <a:t>93</a:t>
            </a:fld>
            <a:endParaRPr lang="en-US" dirty="0"/>
          </a:p>
        </p:txBody>
      </p:sp>
      <p:graphicFrame>
        <p:nvGraphicFramePr>
          <p:cNvPr id="5" name="Diagram 4"/>
          <p:cNvGraphicFramePr/>
          <p:nvPr/>
        </p:nvGraphicFramePr>
        <p:xfrm>
          <a:off x="1371600" y="838200"/>
          <a:ext cx="6248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762000"/>
          </a:xfrm>
        </p:spPr>
        <p:txBody>
          <a:bodyPr/>
          <a:lstStyle/>
          <a:p>
            <a:r>
              <a:rPr lang="en-US" dirty="0" smtClean="0">
                <a:solidFill>
                  <a:schemeClr val="accent1"/>
                </a:solidFill>
              </a:rPr>
              <a:t>Lab Exercise 8: Naïve Bayesian Classifier Part2 - Workflow</a:t>
            </a:r>
            <a:endParaRPr lang="en-US" dirty="0"/>
          </a:p>
        </p:txBody>
      </p:sp>
      <p:sp>
        <p:nvSpPr>
          <p:cNvPr id="3" name="Footer Placeholder 2"/>
          <p:cNvSpPr>
            <a:spLocks noGrp="1"/>
          </p:cNvSpPr>
          <p:nvPr>
            <p:ph type="ftr" sz="quarter" idx="10"/>
          </p:nvPr>
        </p:nvSpPr>
        <p:spPr/>
        <p:txBody>
          <a:bodyPr/>
          <a:lstStyle/>
          <a:p>
            <a:pPr>
              <a:defRPr/>
            </a:pPr>
            <a:r>
              <a:rPr lang="en-US" smtClean="0"/>
              <a:t>Module 4: Analytics Theory/Methods</a:t>
            </a:r>
            <a:endParaRPr lang="en-US" dirty="0"/>
          </a:p>
        </p:txBody>
      </p:sp>
      <p:sp>
        <p:nvSpPr>
          <p:cNvPr id="4" name="Slide Number Placeholder 3"/>
          <p:cNvSpPr>
            <a:spLocks noGrp="1"/>
          </p:cNvSpPr>
          <p:nvPr>
            <p:ph type="sldNum" sz="quarter" idx="11"/>
          </p:nvPr>
        </p:nvSpPr>
        <p:spPr/>
        <p:txBody>
          <a:bodyPr/>
          <a:lstStyle/>
          <a:p>
            <a:pPr>
              <a:defRPr/>
            </a:pPr>
            <a:fld id="{6ADD0FD0-5DC7-4614-9D2E-5687F653AACB}" type="slidenum">
              <a:rPr lang="en-US" smtClean="0"/>
              <a:pPr>
                <a:defRPr/>
              </a:pPr>
              <a:t>94</a:t>
            </a:fld>
            <a:endParaRPr lang="en-US" dirty="0"/>
          </a:p>
        </p:txBody>
      </p:sp>
      <p:graphicFrame>
        <p:nvGraphicFramePr>
          <p:cNvPr id="5" name="Diagram 4"/>
          <p:cNvGraphicFramePr/>
          <p:nvPr/>
        </p:nvGraphicFramePr>
        <p:xfrm>
          <a:off x="838200" y="838200"/>
          <a:ext cx="7391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848600" cy="1219200"/>
          </a:xfrm>
        </p:spPr>
        <p:txBody>
          <a:bodyPr/>
          <a:lstStyle/>
          <a:p>
            <a:r>
              <a:rPr lang="en-US" dirty="0" smtClean="0"/>
              <a:t>Module 4: Advanced Analytics – Theory and Methods</a:t>
            </a:r>
            <a:endParaRPr lang="en-US" dirty="0"/>
          </a:p>
        </p:txBody>
      </p:sp>
      <p:sp>
        <p:nvSpPr>
          <p:cNvPr id="3" name="Subtitle 2"/>
          <p:cNvSpPr>
            <a:spLocks noGrp="1"/>
          </p:cNvSpPr>
          <p:nvPr>
            <p:ph type="subTitle" idx="1"/>
          </p:nvPr>
        </p:nvSpPr>
        <p:spPr>
          <a:xfrm>
            <a:off x="1371600" y="2895600"/>
            <a:ext cx="7086600" cy="2667000"/>
          </a:xfrm>
        </p:spPr>
        <p:txBody>
          <a:bodyPr/>
          <a:lstStyle/>
          <a:p>
            <a:pPr>
              <a:defRPr/>
            </a:pPr>
            <a:r>
              <a:rPr lang="en-US" dirty="0" smtClean="0"/>
              <a:t>During this lesson the following topics are covered:</a:t>
            </a:r>
          </a:p>
          <a:p>
            <a:pPr lvl="1" indent="-228600" algn="l">
              <a:buFont typeface="Arial" pitchFamily="34" charset="0"/>
              <a:buChar char="•"/>
            </a:pPr>
            <a:r>
              <a:rPr lang="en-US" sz="2000" dirty="0" smtClean="0">
                <a:solidFill>
                  <a:schemeClr val="tx1"/>
                </a:solidFill>
              </a:rPr>
              <a:t>Overview of Decision Tree classifier</a:t>
            </a:r>
          </a:p>
          <a:p>
            <a:pPr lvl="1" indent="-228600" algn="l">
              <a:buFont typeface="Arial" pitchFamily="34" charset="0"/>
              <a:buChar char="•"/>
            </a:pPr>
            <a:r>
              <a:rPr lang="en-US" sz="2000" dirty="0" smtClean="0">
                <a:solidFill>
                  <a:schemeClr val="tx1"/>
                </a:solidFill>
              </a:rPr>
              <a:t>General algorithm for Decision Trees</a:t>
            </a:r>
          </a:p>
          <a:p>
            <a:pPr lvl="1" indent="-228600" algn="l">
              <a:buFont typeface="Arial" pitchFamily="34" charset="0"/>
              <a:buChar char="•"/>
            </a:pPr>
            <a:r>
              <a:rPr lang="en-US" sz="2000" dirty="0" smtClean="0">
                <a:solidFill>
                  <a:schemeClr val="tx1"/>
                </a:solidFill>
              </a:rPr>
              <a:t>Decision Tree use cases</a:t>
            </a:r>
          </a:p>
          <a:p>
            <a:pPr lvl="1" indent="-228600" algn="l">
              <a:buFont typeface="Arial" pitchFamily="34" charset="0"/>
              <a:buChar char="•"/>
            </a:pPr>
            <a:r>
              <a:rPr lang="en-US" sz="2000" dirty="0" smtClean="0">
                <a:solidFill>
                  <a:schemeClr val="tx1"/>
                </a:solidFill>
              </a:rPr>
              <a:t>Entropy, Information gain</a:t>
            </a:r>
          </a:p>
          <a:p>
            <a:pPr lvl="1" indent="-228600" algn="l">
              <a:buFont typeface="Arial" pitchFamily="34" charset="0"/>
              <a:buChar char="•"/>
            </a:pPr>
            <a:r>
              <a:rPr lang="en-US" sz="2000" dirty="0" smtClean="0">
                <a:solidFill>
                  <a:schemeClr val="tx1"/>
                </a:solidFill>
              </a:rPr>
              <a:t>Reasons to Choose (+) and Cautions (-) of Decision Tree classifier</a:t>
            </a:r>
          </a:p>
          <a:p>
            <a:pPr lvl="1" indent="-228600" algn="l">
              <a:buFont typeface="Arial" pitchFamily="34" charset="0"/>
              <a:buChar char="•"/>
            </a:pPr>
            <a:r>
              <a:rPr lang="en-US" sz="2000" dirty="0" smtClean="0">
                <a:solidFill>
                  <a:schemeClr val="tx1"/>
                </a:solidFill>
              </a:rPr>
              <a:t>Classifier methods and conditions in which they are best suited </a:t>
            </a:r>
          </a:p>
          <a:p>
            <a:endParaRPr lang="en-US" dirty="0"/>
          </a:p>
        </p:txBody>
      </p:sp>
      <p:sp>
        <p:nvSpPr>
          <p:cNvPr id="4" name="Content Placeholder 3"/>
          <p:cNvSpPr>
            <a:spLocks noGrp="1"/>
          </p:cNvSpPr>
          <p:nvPr>
            <p:ph sz="quarter" idx="13"/>
          </p:nvPr>
        </p:nvSpPr>
        <p:spPr/>
        <p:txBody>
          <a:bodyPr/>
          <a:lstStyle/>
          <a:p>
            <a:r>
              <a:rPr lang="en-US" dirty="0" smtClean="0"/>
              <a:t>Lesson 6: Decision Trees</a:t>
            </a:r>
          </a:p>
          <a:p>
            <a:endParaRPr lang="en-US" dirty="0"/>
          </a:p>
        </p:txBody>
      </p:sp>
      <p:sp>
        <p:nvSpPr>
          <p:cNvPr id="5" name="Footer Placeholder 4"/>
          <p:cNvSpPr>
            <a:spLocks noGrp="1"/>
          </p:cNvSpPr>
          <p:nvPr>
            <p:ph type="ftr" sz="quarter" idx="14"/>
          </p:nvPr>
        </p:nvSpPr>
        <p:spPr/>
        <p:txBody>
          <a:bodyPr/>
          <a:lstStyle/>
          <a:p>
            <a:pPr>
              <a:defRPr/>
            </a:pPr>
            <a:r>
              <a:rPr lang="en-US" dirty="0" smtClean="0"/>
              <a:t>Module 4: Analytics Theory/Methods</a:t>
            </a:r>
            <a:endParaRPr lang="en-US" dirty="0"/>
          </a:p>
        </p:txBody>
      </p:sp>
      <p:sp>
        <p:nvSpPr>
          <p:cNvPr id="6" name="Slide Number Placeholder 5"/>
          <p:cNvSpPr>
            <a:spLocks noGrp="1"/>
          </p:cNvSpPr>
          <p:nvPr>
            <p:ph type="sldNum" sz="quarter" idx="15"/>
          </p:nvPr>
        </p:nvSpPr>
        <p:spPr/>
        <p:txBody>
          <a:bodyPr/>
          <a:lstStyle/>
          <a:p>
            <a:pPr>
              <a:defRPr/>
            </a:pPr>
            <a:fld id="{E9C12BD9-86B3-4048-86CE-AC10D4E84307}" type="slidenum">
              <a:rPr lang="en-US" smtClean="0"/>
              <a:pPr>
                <a:defRPr/>
              </a:pPr>
              <a:t>95</a:t>
            </a:fld>
            <a:endParaRPr lang="en-US" dirty="0"/>
          </a:p>
        </p:txBody>
      </p:sp>
      <p:grpSp>
        <p:nvGrpSpPr>
          <p:cNvPr id="7" name="Group 6"/>
          <p:cNvGrpSpPr/>
          <p:nvPr/>
        </p:nvGrpSpPr>
        <p:grpSpPr>
          <a:xfrm>
            <a:off x="533400" y="76200"/>
            <a:ext cx="4757975" cy="914400"/>
            <a:chOff x="533400" y="76200"/>
            <a:chExt cx="4757975" cy="914400"/>
          </a:xfrm>
        </p:grpSpPr>
        <p:pic>
          <p:nvPicPr>
            <p:cNvPr id="8" name="Picture 2" descr="\\Maho3fp3a\tec_dev\TEC Dev Projects\249-Data Science and Big Data Analytics\3470_MR-1CP-DSBDA\Content\ICONS\introduction_ico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33400" y="304800"/>
              <a:ext cx="719375" cy="685800"/>
            </a:xfrm>
            <a:prstGeom prst="rect">
              <a:avLst/>
            </a:prstGeom>
            <a:noFill/>
          </p:spPr>
        </p:pic>
        <p:pic>
          <p:nvPicPr>
            <p:cNvPr id="9" name="Picture 3" descr="\\Maho3fp3a\tec_dev\TEC Dev Projects\249-Data Science and Big Data Analytics\3470_MR-1CP-DSBDA\Content\ICONS\analytics_lifecycle_ico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295400" y="304800"/>
              <a:ext cx="719375" cy="685800"/>
            </a:xfrm>
            <a:prstGeom prst="rect">
              <a:avLst/>
            </a:prstGeom>
            <a:noFill/>
          </p:spPr>
        </p:pic>
        <p:pic>
          <p:nvPicPr>
            <p:cNvPr id="10" name="Picture 4" descr="\\Maho3fp3a\tec_dev\TEC Dev Projects\249-Data Science and Big Data Analytics\3470_MR-1CP-DSBDA\Content\ICONS\basic_methods_icon.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57400" y="304800"/>
              <a:ext cx="719375" cy="685800"/>
            </a:xfrm>
            <a:prstGeom prst="rect">
              <a:avLst/>
            </a:prstGeom>
            <a:noFill/>
          </p:spPr>
        </p:pic>
        <p:pic>
          <p:nvPicPr>
            <p:cNvPr id="11" name="Picture 5" descr="\\Maho3fp3a\tec_dev\TEC Dev Projects\249-Data Science and Big Data Analytics\3470_MR-1CP-DSBDA\Content\ICONS\advanced_methods_icon.jpg"/>
            <p:cNvPicPr>
              <a:picLocks noChangeAspect="1" noChangeArrowheads="1"/>
            </p:cNvPicPr>
            <p:nvPr/>
          </p:nvPicPr>
          <p:blipFill>
            <a:blip r:embed="rId6" cstate="print"/>
            <a:srcRect/>
            <a:stretch>
              <a:fillRect/>
            </a:stretch>
          </p:blipFill>
          <p:spPr bwMode="auto">
            <a:xfrm>
              <a:off x="2819400" y="76200"/>
              <a:ext cx="959167" cy="914400"/>
            </a:xfrm>
            <a:prstGeom prst="rect">
              <a:avLst/>
            </a:prstGeom>
            <a:noFill/>
          </p:spPr>
        </p:pic>
        <p:pic>
          <p:nvPicPr>
            <p:cNvPr id="12" name="Picture 6" descr="\\Maho3fp3a\tec_dev\TEC Dev Projects\249-Data Science and Big Data Analytics\3470_MR-1CP-DSBDA\Content\ICONS\tools_icon.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3810000" y="304800"/>
              <a:ext cx="719375" cy="685800"/>
            </a:xfrm>
            <a:prstGeom prst="rect">
              <a:avLst/>
            </a:prstGeom>
            <a:noFill/>
          </p:spPr>
        </p:pic>
        <p:pic>
          <p:nvPicPr>
            <p:cNvPr id="13" name="Picture 7" descr="\\Maho3fp3a\tec_dev\TEC Dev Projects\249-Data Science and Big Data Analytics\3470_MR-1CP-DSBDA\Content\ICONS\lab_icon.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4572000" y="304800"/>
              <a:ext cx="719375" cy="685800"/>
            </a:xfrm>
            <a:prstGeom prst="rect">
              <a:avLst/>
            </a:prstGeom>
            <a:noFill/>
          </p:spPr>
        </p:pic>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Decision Tree Classifier - What </a:t>
            </a:r>
            <a:r>
              <a:rPr lang="en-US" dirty="0"/>
              <a:t>is it?</a:t>
            </a:r>
          </a:p>
        </p:txBody>
      </p:sp>
      <p:sp>
        <p:nvSpPr>
          <p:cNvPr id="6" name="Content Placeholder 5"/>
          <p:cNvSpPr>
            <a:spLocks noGrp="1"/>
          </p:cNvSpPr>
          <p:nvPr>
            <p:ph idx="1"/>
          </p:nvPr>
        </p:nvSpPr>
        <p:spPr/>
        <p:txBody>
          <a:bodyPr>
            <a:normAutofit fontScale="92500" lnSpcReduction="10000"/>
          </a:bodyPr>
          <a:lstStyle/>
          <a:p>
            <a:r>
              <a:rPr lang="en-US" dirty="0"/>
              <a:t>Used for </a:t>
            </a:r>
            <a:r>
              <a:rPr lang="en-US" dirty="0" smtClean="0"/>
              <a:t>classification:</a:t>
            </a:r>
            <a:endParaRPr lang="en-US" dirty="0"/>
          </a:p>
          <a:p>
            <a:pPr lvl="1"/>
            <a:r>
              <a:rPr lang="en-US" dirty="0"/>
              <a:t>Returns probability scores </a:t>
            </a:r>
            <a:r>
              <a:rPr lang="en-US" dirty="0" smtClean="0"/>
              <a:t>of </a:t>
            </a:r>
            <a:r>
              <a:rPr lang="en-US" dirty="0"/>
              <a:t>class </a:t>
            </a:r>
            <a:r>
              <a:rPr lang="en-US" dirty="0" smtClean="0"/>
              <a:t>membership</a:t>
            </a:r>
            <a:endParaRPr lang="en-US" dirty="0"/>
          </a:p>
          <a:p>
            <a:pPr lvl="2"/>
            <a:r>
              <a:rPr lang="en-US" dirty="0"/>
              <a:t>Well-calibrated, </a:t>
            </a:r>
            <a:r>
              <a:rPr lang="en-US" dirty="0" smtClean="0"/>
              <a:t>like </a:t>
            </a:r>
            <a:r>
              <a:rPr lang="en-US" dirty="0"/>
              <a:t>logistic </a:t>
            </a:r>
            <a:r>
              <a:rPr lang="en-US" dirty="0" smtClean="0"/>
              <a:t>regression</a:t>
            </a:r>
            <a:endParaRPr lang="en-US" dirty="0"/>
          </a:p>
          <a:p>
            <a:pPr lvl="2"/>
            <a:r>
              <a:rPr lang="en-US" dirty="0" smtClean="0"/>
              <a:t>Assigns </a:t>
            </a:r>
            <a:r>
              <a:rPr lang="en-US" dirty="0"/>
              <a:t>label </a:t>
            </a:r>
            <a:r>
              <a:rPr lang="en-US" dirty="0" smtClean="0"/>
              <a:t>based on highest </a:t>
            </a:r>
            <a:r>
              <a:rPr lang="en-US" dirty="0"/>
              <a:t>scoring </a:t>
            </a:r>
            <a:r>
              <a:rPr lang="en-US" dirty="0" smtClean="0"/>
              <a:t>class</a:t>
            </a:r>
            <a:endParaRPr lang="en-US" dirty="0"/>
          </a:p>
          <a:p>
            <a:pPr lvl="2"/>
            <a:r>
              <a:rPr lang="en-US" dirty="0"/>
              <a:t>Some </a:t>
            </a:r>
            <a:r>
              <a:rPr lang="en-US" dirty="0" smtClean="0"/>
              <a:t>Decision Tree </a:t>
            </a:r>
            <a:r>
              <a:rPr lang="en-US" dirty="0"/>
              <a:t>algorithms return simply the most </a:t>
            </a:r>
            <a:r>
              <a:rPr lang="en-US" dirty="0" smtClean="0"/>
              <a:t>likely class</a:t>
            </a:r>
            <a:endParaRPr lang="en-US" dirty="0"/>
          </a:p>
          <a:p>
            <a:pPr lvl="1"/>
            <a:r>
              <a:rPr lang="en-US" dirty="0"/>
              <a:t>Regression Trees: a variation for regression</a:t>
            </a:r>
          </a:p>
          <a:p>
            <a:pPr lvl="2"/>
            <a:r>
              <a:rPr lang="en-US" dirty="0" smtClean="0"/>
              <a:t>Returns average value at every node</a:t>
            </a:r>
            <a:endParaRPr lang="en-US" dirty="0"/>
          </a:p>
          <a:p>
            <a:pPr lvl="2"/>
            <a:r>
              <a:rPr lang="en-US" dirty="0"/>
              <a:t>Predictions can be discontinuous at the decision </a:t>
            </a:r>
            <a:r>
              <a:rPr lang="en-US" dirty="0" smtClean="0"/>
              <a:t>boundaries</a:t>
            </a:r>
            <a:endParaRPr lang="en-US" dirty="0"/>
          </a:p>
          <a:p>
            <a:r>
              <a:rPr lang="en-US" dirty="0">
                <a:solidFill>
                  <a:srgbClr val="2C95DD"/>
                </a:solidFill>
              </a:rPr>
              <a:t>Input</a:t>
            </a:r>
            <a:r>
              <a:rPr lang="en-US" dirty="0"/>
              <a:t> variables can be continuous or discrete</a:t>
            </a:r>
          </a:p>
          <a:p>
            <a:r>
              <a:rPr lang="en-US" dirty="0">
                <a:solidFill>
                  <a:srgbClr val="2C95DD"/>
                </a:solidFill>
              </a:rPr>
              <a:t>Output</a:t>
            </a:r>
            <a:r>
              <a:rPr lang="en-US" dirty="0"/>
              <a:t>: </a:t>
            </a:r>
          </a:p>
          <a:p>
            <a:pPr lvl="1"/>
            <a:r>
              <a:rPr lang="en-US" dirty="0"/>
              <a:t>A tree that describes the decision flow. </a:t>
            </a:r>
            <a:endParaRPr lang="en-US" dirty="0" smtClean="0"/>
          </a:p>
          <a:p>
            <a:pPr lvl="1"/>
            <a:r>
              <a:rPr lang="en-US" dirty="0" smtClean="0"/>
              <a:t>Leaf </a:t>
            </a:r>
            <a:r>
              <a:rPr lang="en-US" dirty="0"/>
              <a:t>nodes return either a probability score, or simply a </a:t>
            </a:r>
            <a:r>
              <a:rPr lang="en-US" dirty="0" smtClean="0"/>
              <a:t>classification.</a:t>
            </a:r>
            <a:endParaRPr lang="en-US" dirty="0"/>
          </a:p>
          <a:p>
            <a:pPr lvl="1"/>
            <a:r>
              <a:rPr lang="en-US" dirty="0"/>
              <a:t>Trees can be converted to a set of "decision </a:t>
            </a:r>
            <a:r>
              <a:rPr lang="en-US" dirty="0" smtClean="0"/>
              <a:t>rules“</a:t>
            </a:r>
            <a:endParaRPr lang="en-US" dirty="0"/>
          </a:p>
          <a:p>
            <a:pPr lvl="2"/>
            <a:r>
              <a:rPr lang="en-US" dirty="0"/>
              <a:t>"IF income &lt; $50,000 AND mortgage_amt &gt; $</a:t>
            </a:r>
            <a:r>
              <a:rPr lang="en-US" dirty="0" smtClean="0"/>
              <a:t>100K </a:t>
            </a:r>
            <a:r>
              <a:rPr lang="en-US" dirty="0"/>
              <a:t>THEN default=T with 75% </a:t>
            </a:r>
            <a:r>
              <a:rPr lang="en-US" dirty="0" smtClean="0"/>
              <a:t>probability“</a:t>
            </a:r>
            <a:endParaRPr lang="en-US" dirty="0"/>
          </a:p>
          <a:p>
            <a:pPr>
              <a:buNone/>
            </a:pPr>
            <a:endParaRPr lang="en-US" dirty="0"/>
          </a:p>
        </p:txBody>
      </p:sp>
      <p:sp>
        <p:nvSpPr>
          <p:cNvPr id="8" name="Slide Number Placeholder 7"/>
          <p:cNvSpPr>
            <a:spLocks noGrp="1"/>
          </p:cNvSpPr>
          <p:nvPr>
            <p:ph type="sldNum" sz="quarter" idx="11"/>
          </p:nvPr>
        </p:nvSpPr>
        <p:spPr/>
        <p:txBody>
          <a:bodyPr/>
          <a:lstStyle/>
          <a:p>
            <a:pPr>
              <a:defRPr/>
            </a:pPr>
            <a:fld id="{5BA1DFFF-3F85-458B-986A-7762775E0CEF}" type="slidenum">
              <a:rPr lang="en-US" smtClean="0"/>
              <a:pPr>
                <a:defRPr/>
              </a:pPr>
              <a:t>96</a:t>
            </a:fld>
            <a:endParaRPr lang="en-US" dirty="0"/>
          </a:p>
        </p:txBody>
      </p:sp>
      <p:sp>
        <p:nvSpPr>
          <p:cNvPr id="9" name="Footer Placeholder 8"/>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Decision Tree – Example of Visual Structure</a:t>
            </a:r>
            <a:endParaRPr lang="en-US" dirty="0"/>
          </a:p>
        </p:txBody>
      </p:sp>
      <p:sp>
        <p:nvSpPr>
          <p:cNvPr id="10" name="TextBox 9"/>
          <p:cNvSpPr txBox="1"/>
          <p:nvPr/>
        </p:nvSpPr>
        <p:spPr>
          <a:xfrm>
            <a:off x="2362200" y="2069068"/>
            <a:ext cx="869149" cy="338554"/>
          </a:xfrm>
          <a:prstGeom prst="rect">
            <a:avLst/>
          </a:prstGeom>
          <a:noFill/>
        </p:spPr>
        <p:txBody>
          <a:bodyPr wrap="none" rtlCol="0">
            <a:spAutoFit/>
          </a:bodyPr>
          <a:lstStyle/>
          <a:p>
            <a:r>
              <a:rPr lang="en-US" sz="1600" dirty="0" smtClean="0"/>
              <a:t>Gender</a:t>
            </a:r>
            <a:endParaRPr lang="en-US" sz="1600" dirty="0"/>
          </a:p>
        </p:txBody>
      </p:sp>
      <p:sp>
        <p:nvSpPr>
          <p:cNvPr id="11" name="TextBox 10"/>
          <p:cNvSpPr txBox="1"/>
          <p:nvPr/>
        </p:nvSpPr>
        <p:spPr>
          <a:xfrm>
            <a:off x="1143000" y="2983468"/>
            <a:ext cx="857927" cy="338554"/>
          </a:xfrm>
          <a:prstGeom prst="rect">
            <a:avLst/>
          </a:prstGeom>
          <a:noFill/>
        </p:spPr>
        <p:txBody>
          <a:bodyPr wrap="none" rtlCol="0">
            <a:spAutoFit/>
          </a:bodyPr>
          <a:lstStyle/>
          <a:p>
            <a:r>
              <a:rPr lang="en-US" sz="1600" dirty="0" smtClean="0"/>
              <a:t>Income</a:t>
            </a:r>
            <a:endParaRPr lang="en-US" sz="1600" dirty="0"/>
          </a:p>
        </p:txBody>
      </p:sp>
      <p:sp>
        <p:nvSpPr>
          <p:cNvPr id="12" name="TextBox 11"/>
          <p:cNvSpPr txBox="1"/>
          <p:nvPr/>
        </p:nvSpPr>
        <p:spPr>
          <a:xfrm>
            <a:off x="3642452" y="2983468"/>
            <a:ext cx="548548" cy="338554"/>
          </a:xfrm>
          <a:prstGeom prst="rect">
            <a:avLst/>
          </a:prstGeom>
          <a:noFill/>
        </p:spPr>
        <p:txBody>
          <a:bodyPr wrap="none" rtlCol="0">
            <a:spAutoFit/>
          </a:bodyPr>
          <a:lstStyle/>
          <a:p>
            <a:r>
              <a:rPr lang="en-US" sz="1600" dirty="0" smtClean="0"/>
              <a:t>Age</a:t>
            </a:r>
            <a:endParaRPr lang="en-US" sz="1600" dirty="0"/>
          </a:p>
        </p:txBody>
      </p:sp>
      <p:sp>
        <p:nvSpPr>
          <p:cNvPr id="13" name="TextBox 12"/>
          <p:cNvSpPr txBox="1"/>
          <p:nvPr/>
        </p:nvSpPr>
        <p:spPr>
          <a:xfrm>
            <a:off x="2971800" y="4278868"/>
            <a:ext cx="518475" cy="338554"/>
          </a:xfrm>
          <a:prstGeom prst="rect">
            <a:avLst/>
          </a:prstGeom>
          <a:noFill/>
        </p:spPr>
        <p:txBody>
          <a:bodyPr wrap="none" rtlCol="0">
            <a:spAutoFit/>
          </a:bodyPr>
          <a:lstStyle/>
          <a:p>
            <a:r>
              <a:rPr lang="en-US" sz="1600" dirty="0" smtClean="0"/>
              <a:t>Yes</a:t>
            </a:r>
            <a:endParaRPr lang="en-US" sz="1600" dirty="0"/>
          </a:p>
        </p:txBody>
      </p:sp>
      <p:sp>
        <p:nvSpPr>
          <p:cNvPr id="14" name="TextBox 13"/>
          <p:cNvSpPr txBox="1"/>
          <p:nvPr/>
        </p:nvSpPr>
        <p:spPr>
          <a:xfrm>
            <a:off x="4419600" y="4278868"/>
            <a:ext cx="445956" cy="338554"/>
          </a:xfrm>
          <a:prstGeom prst="rect">
            <a:avLst/>
          </a:prstGeom>
          <a:noFill/>
        </p:spPr>
        <p:txBody>
          <a:bodyPr wrap="none" rtlCol="0">
            <a:spAutoFit/>
          </a:bodyPr>
          <a:lstStyle/>
          <a:p>
            <a:r>
              <a:rPr lang="en-US" sz="1600" dirty="0" smtClean="0"/>
              <a:t>No</a:t>
            </a:r>
            <a:endParaRPr lang="en-US" sz="1600" dirty="0"/>
          </a:p>
        </p:txBody>
      </p:sp>
      <p:sp>
        <p:nvSpPr>
          <p:cNvPr id="15" name="TextBox 14"/>
          <p:cNvSpPr txBox="1"/>
          <p:nvPr/>
        </p:nvSpPr>
        <p:spPr>
          <a:xfrm>
            <a:off x="609600" y="4355068"/>
            <a:ext cx="518475" cy="338554"/>
          </a:xfrm>
          <a:prstGeom prst="rect">
            <a:avLst/>
          </a:prstGeom>
          <a:noFill/>
        </p:spPr>
        <p:txBody>
          <a:bodyPr wrap="none" rtlCol="0">
            <a:spAutoFit/>
          </a:bodyPr>
          <a:lstStyle/>
          <a:p>
            <a:r>
              <a:rPr lang="en-US" sz="1600" dirty="0" smtClean="0"/>
              <a:t>Yes</a:t>
            </a:r>
            <a:endParaRPr lang="en-US" sz="1600" dirty="0"/>
          </a:p>
        </p:txBody>
      </p:sp>
      <p:sp>
        <p:nvSpPr>
          <p:cNvPr id="16" name="TextBox 15"/>
          <p:cNvSpPr txBox="1"/>
          <p:nvPr/>
        </p:nvSpPr>
        <p:spPr>
          <a:xfrm>
            <a:off x="2057400" y="4355068"/>
            <a:ext cx="445956" cy="338554"/>
          </a:xfrm>
          <a:prstGeom prst="rect">
            <a:avLst/>
          </a:prstGeom>
          <a:noFill/>
        </p:spPr>
        <p:txBody>
          <a:bodyPr wrap="none" rtlCol="0">
            <a:spAutoFit/>
          </a:bodyPr>
          <a:lstStyle/>
          <a:p>
            <a:r>
              <a:rPr lang="en-US" sz="1600" dirty="0" smtClean="0"/>
              <a:t>No</a:t>
            </a:r>
            <a:endParaRPr lang="en-US" sz="1600" dirty="0"/>
          </a:p>
        </p:txBody>
      </p:sp>
      <p:cxnSp>
        <p:nvCxnSpPr>
          <p:cNvPr id="18" name="Straight Connector 17"/>
          <p:cNvCxnSpPr>
            <a:stCxn id="10" idx="2"/>
            <a:endCxn id="11" idx="0"/>
          </p:cNvCxnSpPr>
          <p:nvPr/>
        </p:nvCxnSpPr>
        <p:spPr>
          <a:xfrm rot="5400000">
            <a:off x="1896447" y="2083140"/>
            <a:ext cx="575846" cy="12248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2"/>
            <a:endCxn id="12" idx="0"/>
          </p:cNvCxnSpPr>
          <p:nvPr/>
        </p:nvCxnSpPr>
        <p:spPr>
          <a:xfrm rot="16200000" flipH="1">
            <a:off x="3068827" y="2135569"/>
            <a:ext cx="575846" cy="1119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2"/>
            <a:endCxn id="15" idx="0"/>
          </p:cNvCxnSpPr>
          <p:nvPr/>
        </p:nvCxnSpPr>
        <p:spPr>
          <a:xfrm rot="5400000">
            <a:off x="703878" y="3486982"/>
            <a:ext cx="1033046" cy="703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a:endCxn id="16" idx="0"/>
          </p:cNvCxnSpPr>
          <p:nvPr/>
        </p:nvCxnSpPr>
        <p:spPr>
          <a:xfrm rot="16200000" flipH="1">
            <a:off x="1409648" y="3484338"/>
            <a:ext cx="1033046" cy="708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2"/>
            <a:endCxn id="13" idx="0"/>
          </p:cNvCxnSpPr>
          <p:nvPr/>
        </p:nvCxnSpPr>
        <p:spPr>
          <a:xfrm rot="5400000">
            <a:off x="3095459" y="3457601"/>
            <a:ext cx="956846" cy="685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2"/>
            <a:endCxn id="14" idx="0"/>
          </p:cNvCxnSpPr>
          <p:nvPr/>
        </p:nvCxnSpPr>
        <p:spPr>
          <a:xfrm rot="16200000" flipH="1">
            <a:off x="3801229" y="3437519"/>
            <a:ext cx="956846" cy="725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52800" y="2438400"/>
            <a:ext cx="516488" cy="276999"/>
          </a:xfrm>
          <a:prstGeom prst="rect">
            <a:avLst/>
          </a:prstGeom>
          <a:noFill/>
        </p:spPr>
        <p:txBody>
          <a:bodyPr wrap="none" rtlCol="0">
            <a:spAutoFit/>
          </a:bodyPr>
          <a:lstStyle/>
          <a:p>
            <a:r>
              <a:rPr lang="en-US" sz="1200" dirty="0" smtClean="0"/>
              <a:t>Male</a:t>
            </a:r>
            <a:endParaRPr lang="en-US" sz="1200" dirty="0"/>
          </a:p>
        </p:txBody>
      </p:sp>
      <p:sp>
        <p:nvSpPr>
          <p:cNvPr id="31" name="TextBox 30"/>
          <p:cNvSpPr txBox="1"/>
          <p:nvPr/>
        </p:nvSpPr>
        <p:spPr>
          <a:xfrm>
            <a:off x="1524000" y="2438400"/>
            <a:ext cx="696024" cy="276999"/>
          </a:xfrm>
          <a:prstGeom prst="rect">
            <a:avLst/>
          </a:prstGeom>
          <a:noFill/>
        </p:spPr>
        <p:txBody>
          <a:bodyPr wrap="none" rtlCol="0">
            <a:spAutoFit/>
          </a:bodyPr>
          <a:lstStyle/>
          <a:p>
            <a:r>
              <a:rPr lang="en-US" sz="1200" dirty="0" smtClean="0"/>
              <a:t>Female</a:t>
            </a:r>
            <a:endParaRPr lang="en-US" sz="1200" dirty="0"/>
          </a:p>
        </p:txBody>
      </p:sp>
      <p:sp>
        <p:nvSpPr>
          <p:cNvPr id="32" name="TextBox 31"/>
          <p:cNvSpPr txBox="1"/>
          <p:nvPr/>
        </p:nvSpPr>
        <p:spPr>
          <a:xfrm>
            <a:off x="3123479" y="3581400"/>
            <a:ext cx="534121" cy="276999"/>
          </a:xfrm>
          <a:prstGeom prst="rect">
            <a:avLst/>
          </a:prstGeom>
          <a:noFill/>
        </p:spPr>
        <p:txBody>
          <a:bodyPr wrap="none" rtlCol="0">
            <a:spAutoFit/>
          </a:bodyPr>
          <a:lstStyle/>
          <a:p>
            <a:r>
              <a:rPr lang="en-US" sz="1200" dirty="0" smtClean="0"/>
              <a:t>&lt;=40</a:t>
            </a:r>
            <a:endParaRPr lang="en-US" sz="1200" dirty="0"/>
          </a:p>
        </p:txBody>
      </p:sp>
      <p:sp>
        <p:nvSpPr>
          <p:cNvPr id="33" name="TextBox 32"/>
          <p:cNvSpPr txBox="1"/>
          <p:nvPr/>
        </p:nvSpPr>
        <p:spPr>
          <a:xfrm>
            <a:off x="4235970" y="3581400"/>
            <a:ext cx="444352" cy="276999"/>
          </a:xfrm>
          <a:prstGeom prst="rect">
            <a:avLst/>
          </a:prstGeom>
          <a:noFill/>
        </p:spPr>
        <p:txBody>
          <a:bodyPr wrap="none" rtlCol="0">
            <a:spAutoFit/>
          </a:bodyPr>
          <a:lstStyle/>
          <a:p>
            <a:r>
              <a:rPr lang="en-US" sz="1200" dirty="0" smtClean="0"/>
              <a:t>&gt;40</a:t>
            </a:r>
            <a:endParaRPr lang="en-US" sz="1200" dirty="0"/>
          </a:p>
        </p:txBody>
      </p:sp>
      <p:sp>
        <p:nvSpPr>
          <p:cNvPr id="34" name="TextBox 33"/>
          <p:cNvSpPr txBox="1"/>
          <p:nvPr/>
        </p:nvSpPr>
        <p:spPr>
          <a:xfrm>
            <a:off x="1905000" y="3581400"/>
            <a:ext cx="742511" cy="276999"/>
          </a:xfrm>
          <a:prstGeom prst="rect">
            <a:avLst/>
          </a:prstGeom>
          <a:noFill/>
        </p:spPr>
        <p:txBody>
          <a:bodyPr wrap="none" rtlCol="0">
            <a:spAutoFit/>
          </a:bodyPr>
          <a:lstStyle/>
          <a:p>
            <a:r>
              <a:rPr lang="en-US" sz="1200" dirty="0" smtClean="0"/>
              <a:t>&gt;45,000</a:t>
            </a:r>
            <a:endParaRPr lang="en-US" sz="1200" dirty="0"/>
          </a:p>
        </p:txBody>
      </p:sp>
      <p:sp>
        <p:nvSpPr>
          <p:cNvPr id="35" name="TextBox 34"/>
          <p:cNvSpPr txBox="1"/>
          <p:nvPr/>
        </p:nvSpPr>
        <p:spPr>
          <a:xfrm>
            <a:off x="463121" y="3581400"/>
            <a:ext cx="832279" cy="276999"/>
          </a:xfrm>
          <a:prstGeom prst="rect">
            <a:avLst/>
          </a:prstGeom>
          <a:noFill/>
        </p:spPr>
        <p:txBody>
          <a:bodyPr wrap="none" rtlCol="0">
            <a:spAutoFit/>
          </a:bodyPr>
          <a:lstStyle/>
          <a:p>
            <a:r>
              <a:rPr lang="en-US" sz="1200" dirty="0" smtClean="0"/>
              <a:t>&lt;=45,000</a:t>
            </a:r>
            <a:endParaRPr lang="en-US" sz="1200" dirty="0"/>
          </a:p>
        </p:txBody>
      </p:sp>
      <p:sp>
        <p:nvSpPr>
          <p:cNvPr id="44" name="TextBox 43"/>
          <p:cNvSpPr txBox="1"/>
          <p:nvPr/>
        </p:nvSpPr>
        <p:spPr>
          <a:xfrm>
            <a:off x="5559250" y="2983468"/>
            <a:ext cx="3534942" cy="338554"/>
          </a:xfrm>
          <a:prstGeom prst="rect">
            <a:avLst/>
          </a:prstGeom>
          <a:noFill/>
        </p:spPr>
        <p:txBody>
          <a:bodyPr wrap="none" rtlCol="0">
            <a:spAutoFit/>
          </a:bodyPr>
          <a:lstStyle/>
          <a:p>
            <a:r>
              <a:rPr lang="en-US" sz="1600" b="1" dirty="0" smtClean="0"/>
              <a:t>Internal Node – </a:t>
            </a:r>
            <a:r>
              <a:rPr lang="en-US" sz="1600" dirty="0" smtClean="0"/>
              <a:t>decision on variable</a:t>
            </a:r>
            <a:endParaRPr lang="en-US" sz="1600" b="1" dirty="0"/>
          </a:p>
        </p:txBody>
      </p:sp>
      <p:cxnSp>
        <p:nvCxnSpPr>
          <p:cNvPr id="48" name="Straight Arrow Connector 47"/>
          <p:cNvCxnSpPr>
            <a:stCxn id="44" idx="1"/>
            <a:endCxn id="12" idx="3"/>
          </p:cNvCxnSpPr>
          <p:nvPr/>
        </p:nvCxnSpPr>
        <p:spPr>
          <a:xfrm rot="10800000">
            <a:off x="4191000" y="3152745"/>
            <a:ext cx="13682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559250" y="4278868"/>
            <a:ext cx="2417650" cy="338554"/>
          </a:xfrm>
          <a:prstGeom prst="rect">
            <a:avLst/>
          </a:prstGeom>
          <a:noFill/>
        </p:spPr>
        <p:txBody>
          <a:bodyPr wrap="none" rtlCol="0">
            <a:spAutoFit/>
          </a:bodyPr>
          <a:lstStyle/>
          <a:p>
            <a:r>
              <a:rPr lang="en-US" sz="1600" b="1" dirty="0" smtClean="0"/>
              <a:t>Leaf Node – </a:t>
            </a:r>
            <a:r>
              <a:rPr lang="en-US" sz="1600" dirty="0" smtClean="0"/>
              <a:t>class label </a:t>
            </a:r>
            <a:endParaRPr lang="en-US" sz="1600" b="1" dirty="0"/>
          </a:p>
        </p:txBody>
      </p:sp>
      <p:cxnSp>
        <p:nvCxnSpPr>
          <p:cNvPr id="52" name="Straight Arrow Connector 51"/>
          <p:cNvCxnSpPr>
            <a:stCxn id="50" idx="1"/>
            <a:endCxn id="14" idx="3"/>
          </p:cNvCxnSpPr>
          <p:nvPr/>
        </p:nvCxnSpPr>
        <p:spPr>
          <a:xfrm rot="10800000">
            <a:off x="4865556" y="4448145"/>
            <a:ext cx="69369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559250" y="2514600"/>
            <a:ext cx="2582758" cy="338554"/>
          </a:xfrm>
          <a:prstGeom prst="rect">
            <a:avLst/>
          </a:prstGeom>
          <a:noFill/>
        </p:spPr>
        <p:txBody>
          <a:bodyPr wrap="none" rtlCol="0">
            <a:spAutoFit/>
          </a:bodyPr>
          <a:lstStyle/>
          <a:p>
            <a:r>
              <a:rPr lang="en-US" sz="1600" b="1" dirty="0" smtClean="0"/>
              <a:t>Branch –  </a:t>
            </a:r>
            <a:r>
              <a:rPr lang="en-US" sz="1600" dirty="0" smtClean="0"/>
              <a:t>outcome of test</a:t>
            </a:r>
            <a:endParaRPr lang="en-US" sz="1600" b="1" dirty="0"/>
          </a:p>
        </p:txBody>
      </p:sp>
      <p:cxnSp>
        <p:nvCxnSpPr>
          <p:cNvPr id="60" name="Straight Arrow Connector 59"/>
          <p:cNvCxnSpPr/>
          <p:nvPr/>
        </p:nvCxnSpPr>
        <p:spPr>
          <a:xfrm rot="10800000">
            <a:off x="3810000" y="2698230"/>
            <a:ext cx="1752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5105400"/>
            <a:ext cx="1219200" cy="369332"/>
          </a:xfrm>
          <a:prstGeom prst="rect">
            <a:avLst/>
          </a:prstGeom>
          <a:solidFill>
            <a:schemeClr val="bg1"/>
          </a:solidFill>
        </p:spPr>
        <p:txBody>
          <a:bodyPr wrap="square" rtlCol="0">
            <a:spAutoFit/>
          </a:bodyPr>
          <a:lstStyle/>
          <a:p>
            <a:r>
              <a:rPr lang="en-US" b="1" dirty="0" smtClean="0"/>
              <a:t>Income</a:t>
            </a:r>
            <a:endParaRPr lang="en-US" b="1" dirty="0"/>
          </a:p>
        </p:txBody>
      </p:sp>
      <p:sp>
        <p:nvSpPr>
          <p:cNvPr id="38" name="TextBox 37"/>
          <p:cNvSpPr txBox="1"/>
          <p:nvPr/>
        </p:nvSpPr>
        <p:spPr>
          <a:xfrm>
            <a:off x="3733800" y="5105400"/>
            <a:ext cx="1219200" cy="369332"/>
          </a:xfrm>
          <a:prstGeom prst="rect">
            <a:avLst/>
          </a:prstGeom>
          <a:solidFill>
            <a:srgbClr val="FFFFFF"/>
          </a:solidFill>
        </p:spPr>
        <p:txBody>
          <a:bodyPr wrap="square" rtlCol="0">
            <a:spAutoFit/>
          </a:bodyPr>
          <a:lstStyle/>
          <a:p>
            <a:r>
              <a:rPr lang="en-US" b="1" dirty="0" smtClean="0"/>
              <a:t>Age</a:t>
            </a:r>
            <a:endParaRPr lang="en-US" b="1" dirty="0"/>
          </a:p>
        </p:txBody>
      </p:sp>
      <p:sp>
        <p:nvSpPr>
          <p:cNvPr id="39" name="TextBox 38"/>
          <p:cNvSpPr txBox="1"/>
          <p:nvPr/>
        </p:nvSpPr>
        <p:spPr>
          <a:xfrm>
            <a:off x="381000" y="1524000"/>
            <a:ext cx="1066800" cy="369332"/>
          </a:xfrm>
          <a:prstGeom prst="rect">
            <a:avLst/>
          </a:prstGeom>
          <a:solidFill>
            <a:srgbClr val="FF0000"/>
          </a:solidFill>
        </p:spPr>
        <p:txBody>
          <a:bodyPr wrap="square" rtlCol="0">
            <a:spAutoFit/>
          </a:bodyPr>
          <a:lstStyle/>
          <a:p>
            <a:pPr algn="ctr"/>
            <a:r>
              <a:rPr lang="en-US" dirty="0" smtClean="0">
                <a:solidFill>
                  <a:schemeClr val="bg1"/>
                </a:solidFill>
              </a:rPr>
              <a:t>Female</a:t>
            </a:r>
            <a:endParaRPr lang="en-US" dirty="0">
              <a:solidFill>
                <a:schemeClr val="bg1"/>
              </a:solidFill>
            </a:endParaRPr>
          </a:p>
        </p:txBody>
      </p:sp>
      <p:sp>
        <p:nvSpPr>
          <p:cNvPr id="40" name="TextBox 39"/>
          <p:cNvSpPr txBox="1"/>
          <p:nvPr/>
        </p:nvSpPr>
        <p:spPr>
          <a:xfrm>
            <a:off x="3505200" y="1524000"/>
            <a:ext cx="1066800" cy="369332"/>
          </a:xfrm>
          <a:prstGeom prst="rect">
            <a:avLst/>
          </a:prstGeom>
          <a:solidFill>
            <a:schemeClr val="accent1">
              <a:lumMod val="50000"/>
            </a:schemeClr>
          </a:solidFill>
        </p:spPr>
        <p:txBody>
          <a:bodyPr wrap="square" rtlCol="0">
            <a:spAutoFit/>
          </a:bodyPr>
          <a:lstStyle/>
          <a:p>
            <a:pPr algn="ctr"/>
            <a:r>
              <a:rPr lang="en-US" dirty="0" smtClean="0">
                <a:solidFill>
                  <a:schemeClr val="bg1"/>
                </a:solidFill>
              </a:rPr>
              <a:t>Male</a:t>
            </a:r>
            <a:endParaRPr lang="en-US" dirty="0">
              <a:solidFill>
                <a:schemeClr val="bg1"/>
              </a:solidFill>
            </a:endParaRPr>
          </a:p>
        </p:txBody>
      </p:sp>
      <p:sp>
        <p:nvSpPr>
          <p:cNvPr id="41" name="Slide Number Placeholder 40"/>
          <p:cNvSpPr>
            <a:spLocks noGrp="1"/>
          </p:cNvSpPr>
          <p:nvPr>
            <p:ph type="sldNum" sz="quarter" idx="11"/>
          </p:nvPr>
        </p:nvSpPr>
        <p:spPr/>
        <p:txBody>
          <a:bodyPr/>
          <a:lstStyle/>
          <a:p>
            <a:pPr>
              <a:defRPr/>
            </a:pPr>
            <a:fld id="{3D6A4D2E-BFDE-4579-B1E4-06245D6D649B}" type="slidenum">
              <a:rPr lang="en-US" smtClean="0"/>
              <a:pPr>
                <a:defRPr/>
              </a:pPr>
              <a:t>97</a:t>
            </a:fld>
            <a:endParaRPr lang="en-US" dirty="0"/>
          </a:p>
        </p:txBody>
      </p:sp>
      <p:sp>
        <p:nvSpPr>
          <p:cNvPr id="42" name="Footer Placeholder 41"/>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Decision Tree Classifier - Use </a:t>
            </a:r>
            <a:r>
              <a:rPr lang="en-US" dirty="0"/>
              <a:t>Cases</a:t>
            </a:r>
          </a:p>
        </p:txBody>
      </p:sp>
      <p:sp>
        <p:nvSpPr>
          <p:cNvPr id="3" name="Content Placeholder 2"/>
          <p:cNvSpPr>
            <a:spLocks noGrp="1"/>
          </p:cNvSpPr>
          <p:nvPr>
            <p:ph idx="1"/>
          </p:nvPr>
        </p:nvSpPr>
        <p:spPr/>
        <p:txBody>
          <a:bodyPr>
            <a:normAutofit/>
          </a:bodyPr>
          <a:lstStyle/>
          <a:p>
            <a:r>
              <a:rPr lang="en-US" dirty="0"/>
              <a:t>When </a:t>
            </a:r>
            <a:r>
              <a:rPr lang="en-US" dirty="0" smtClean="0"/>
              <a:t>a series of questions (yes/no) are answered to arrive at a classification</a:t>
            </a:r>
          </a:p>
          <a:p>
            <a:pPr lvl="1"/>
            <a:r>
              <a:rPr lang="en-US" dirty="0" smtClean="0"/>
              <a:t>Biological species classification</a:t>
            </a:r>
          </a:p>
          <a:p>
            <a:pPr lvl="1"/>
            <a:r>
              <a:rPr lang="en-US" dirty="0" smtClean="0"/>
              <a:t>Checklist of symptoms during a doctor’s evaluation of a patient</a:t>
            </a:r>
          </a:p>
          <a:p>
            <a:r>
              <a:rPr lang="en-US" dirty="0" smtClean="0"/>
              <a:t>When “if-then” conditions are preferred to linear models.</a:t>
            </a:r>
          </a:p>
          <a:p>
            <a:pPr lvl="1"/>
            <a:r>
              <a:rPr lang="en-US" dirty="0" smtClean="0"/>
              <a:t>Customer segmentation to predict response rates</a:t>
            </a:r>
          </a:p>
          <a:p>
            <a:pPr lvl="1"/>
            <a:r>
              <a:rPr lang="en-US" dirty="0" smtClean="0"/>
              <a:t>Financial decisions such as loan approval</a:t>
            </a:r>
            <a:endParaRPr lang="en-US" dirty="0"/>
          </a:p>
          <a:p>
            <a:pPr lvl="1"/>
            <a:r>
              <a:rPr lang="en-US" dirty="0"/>
              <a:t>Fraud </a:t>
            </a:r>
            <a:r>
              <a:rPr lang="en-US" dirty="0" smtClean="0"/>
              <a:t>detection</a:t>
            </a:r>
            <a:endParaRPr lang="en-US" dirty="0"/>
          </a:p>
          <a:p>
            <a:r>
              <a:rPr lang="en-US" dirty="0" smtClean="0">
                <a:solidFill>
                  <a:schemeClr val="tx1"/>
                </a:solidFill>
              </a:rPr>
              <a:t>Short Decision Trees are the most popular "weak learner" in ensemble learning techniques</a:t>
            </a:r>
            <a:endParaRPr lang="en-US" dirty="0">
              <a:solidFill>
                <a:schemeClr val="tx1"/>
              </a:solidFill>
            </a:endParaRPr>
          </a:p>
          <a:p>
            <a:endParaRPr lang="en-US" dirty="0"/>
          </a:p>
        </p:txBody>
      </p:sp>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98</a:t>
            </a:fld>
            <a:endParaRPr lang="en-US" dirty="0"/>
          </a:p>
        </p:txBody>
      </p:sp>
      <p:sp>
        <p:nvSpPr>
          <p:cNvPr id="7" name="Footer Placeholder 6"/>
          <p:cNvSpPr>
            <a:spLocks noGrp="1"/>
          </p:cNvSpPr>
          <p:nvPr>
            <p:ph type="ftr" sz="quarter" idx="10"/>
          </p:nvPr>
        </p:nvSpPr>
        <p:spPr/>
        <p:txBody>
          <a:bodyPr/>
          <a:lstStyle/>
          <a:p>
            <a:pPr>
              <a:defRPr/>
            </a:pPr>
            <a:r>
              <a:rPr lang="en-US" dirty="0" smtClean="0"/>
              <a:t>Module 4: Analytics Theory/Methods</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6848"/>
          </a:xfrm>
        </p:spPr>
        <p:txBody>
          <a:bodyPr>
            <a:noAutofit/>
          </a:bodyPr>
          <a:lstStyle/>
          <a:p>
            <a:r>
              <a:rPr lang="en-US" sz="2800" dirty="0"/>
              <a:t>Example: The Credit Prediction Problem</a:t>
            </a:r>
          </a:p>
        </p:txBody>
      </p:sp>
      <p:pic>
        <p:nvPicPr>
          <p:cNvPr id="36" name="Content Placeholder 7" descr="plot_zoom_png"/>
          <p:cNvPicPr>
            <a:picLocks noChangeAspect="1"/>
          </p:cNvPicPr>
          <p:nvPr/>
        </p:nvPicPr>
        <p:blipFill>
          <a:blip r:embed="rId3" cstate="print"/>
          <a:srcRect l="-8338" r="-8338"/>
          <a:stretch>
            <a:fillRect/>
          </a:stretch>
        </p:blipFill>
        <p:spPr>
          <a:xfrm>
            <a:off x="457200" y="1325562"/>
            <a:ext cx="8229600" cy="4525963"/>
          </a:xfrm>
          <a:prstGeom prst="rect">
            <a:avLst/>
          </a:prstGeom>
        </p:spPr>
      </p:pic>
      <p:sp>
        <p:nvSpPr>
          <p:cNvPr id="38" name="TextBox 37"/>
          <p:cNvSpPr txBox="1"/>
          <p:nvPr/>
        </p:nvSpPr>
        <p:spPr>
          <a:xfrm>
            <a:off x="6133630" y="2164793"/>
            <a:ext cx="2333037" cy="523220"/>
          </a:xfrm>
          <a:prstGeom prst="rect">
            <a:avLst/>
          </a:prstGeom>
          <a:solidFill>
            <a:srgbClr val="FFFFFF"/>
          </a:solidFill>
        </p:spPr>
        <p:txBody>
          <a:bodyPr wrap="square" rtlCol="0">
            <a:spAutoFit/>
          </a:bodyPr>
          <a:lstStyle/>
          <a:p>
            <a:pPr algn="ctr"/>
            <a:r>
              <a:rPr lang="en-US" sz="1400" dirty="0"/>
              <a:t>savings=(500:1000), &gt;=1000,no </a:t>
            </a:r>
            <a:r>
              <a:rPr lang="en-US" sz="1400" dirty="0" smtClean="0"/>
              <a:t>known </a:t>
            </a:r>
            <a:r>
              <a:rPr lang="en-US" sz="1400" dirty="0"/>
              <a:t>savings</a:t>
            </a:r>
          </a:p>
        </p:txBody>
      </p:sp>
      <p:sp>
        <p:nvSpPr>
          <p:cNvPr id="39" name="TextBox 38"/>
          <p:cNvSpPr txBox="1"/>
          <p:nvPr/>
        </p:nvSpPr>
        <p:spPr>
          <a:xfrm>
            <a:off x="924195" y="4494918"/>
            <a:ext cx="2425626" cy="307777"/>
          </a:xfrm>
          <a:prstGeom prst="rect">
            <a:avLst/>
          </a:prstGeom>
          <a:solidFill>
            <a:srgbClr val="FFFFFF"/>
          </a:solidFill>
        </p:spPr>
        <p:txBody>
          <a:bodyPr wrap="none" rtlCol="0">
            <a:spAutoFit/>
          </a:bodyPr>
          <a:lstStyle/>
          <a:p>
            <a:r>
              <a:rPr lang="en-US" sz="1400" dirty="0"/>
              <a:t>personal=female, male div/sep</a:t>
            </a:r>
          </a:p>
        </p:txBody>
      </p:sp>
      <p:sp>
        <p:nvSpPr>
          <p:cNvPr id="40" name="TextBox 39"/>
          <p:cNvSpPr txBox="1"/>
          <p:nvPr/>
        </p:nvSpPr>
        <p:spPr>
          <a:xfrm>
            <a:off x="3174447" y="4836946"/>
            <a:ext cx="2839239" cy="307777"/>
          </a:xfrm>
          <a:prstGeom prst="rect">
            <a:avLst/>
          </a:prstGeom>
          <a:solidFill>
            <a:srgbClr val="FFFFFF"/>
          </a:solidFill>
        </p:spPr>
        <p:txBody>
          <a:bodyPr wrap="none" rtlCol="0">
            <a:spAutoFit/>
          </a:bodyPr>
          <a:lstStyle/>
          <a:p>
            <a:r>
              <a:rPr lang="en-US" sz="1400" dirty="0"/>
              <a:t>personal=male mar/wid, male single</a:t>
            </a:r>
          </a:p>
        </p:txBody>
      </p:sp>
      <p:sp>
        <p:nvSpPr>
          <p:cNvPr id="41" name="TextBox 40"/>
          <p:cNvSpPr txBox="1"/>
          <p:nvPr/>
        </p:nvSpPr>
        <p:spPr>
          <a:xfrm>
            <a:off x="2817521" y="3264512"/>
            <a:ext cx="1529084" cy="307777"/>
          </a:xfrm>
          <a:prstGeom prst="rect">
            <a:avLst/>
          </a:prstGeom>
          <a:solidFill>
            <a:srgbClr val="FFFFFF"/>
          </a:solidFill>
        </p:spPr>
        <p:txBody>
          <a:bodyPr wrap="none" rtlCol="0">
            <a:spAutoFit/>
          </a:bodyPr>
          <a:lstStyle/>
          <a:p>
            <a:r>
              <a:rPr lang="en-US" sz="1400" dirty="0"/>
              <a:t>housing=free, rent</a:t>
            </a:r>
          </a:p>
        </p:txBody>
      </p:sp>
      <p:sp>
        <p:nvSpPr>
          <p:cNvPr id="42" name="TextBox 41"/>
          <p:cNvSpPr txBox="1"/>
          <p:nvPr/>
        </p:nvSpPr>
        <p:spPr>
          <a:xfrm>
            <a:off x="5150652" y="3572289"/>
            <a:ext cx="1164314" cy="307777"/>
          </a:xfrm>
          <a:prstGeom prst="rect">
            <a:avLst/>
          </a:prstGeom>
          <a:solidFill>
            <a:srgbClr val="FFFFFF"/>
          </a:solidFill>
        </p:spPr>
        <p:txBody>
          <a:bodyPr wrap="none" rtlCol="0">
            <a:spAutoFit/>
          </a:bodyPr>
          <a:lstStyle/>
          <a:p>
            <a:r>
              <a:rPr lang="en-US" sz="1400" dirty="0"/>
              <a:t>housing=own</a:t>
            </a:r>
          </a:p>
        </p:txBody>
      </p:sp>
      <p:sp>
        <p:nvSpPr>
          <p:cNvPr id="43" name="TextBox 42"/>
          <p:cNvSpPr txBox="1"/>
          <p:nvPr/>
        </p:nvSpPr>
        <p:spPr>
          <a:xfrm>
            <a:off x="5411615" y="905755"/>
            <a:ext cx="1072442" cy="738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1400" dirty="0"/>
              <a:t>good</a:t>
            </a:r>
          </a:p>
          <a:p>
            <a:pPr algn="ctr"/>
            <a:r>
              <a:rPr lang="en-US" sz="1400" dirty="0"/>
              <a:t>700/1000</a:t>
            </a:r>
          </a:p>
          <a:p>
            <a:pPr algn="ctr"/>
            <a:r>
              <a:rPr lang="en-US" sz="1400" dirty="0"/>
              <a:t>p(good)=0.7</a:t>
            </a:r>
          </a:p>
        </p:txBody>
      </p:sp>
      <p:sp>
        <p:nvSpPr>
          <p:cNvPr id="44" name="TextBox 43"/>
          <p:cNvSpPr txBox="1"/>
          <p:nvPr/>
        </p:nvSpPr>
        <p:spPr>
          <a:xfrm>
            <a:off x="6947068" y="2767776"/>
            <a:ext cx="1163437" cy="738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1400" dirty="0"/>
              <a:t>good</a:t>
            </a:r>
          </a:p>
          <a:p>
            <a:pPr algn="ctr"/>
            <a:r>
              <a:rPr lang="en-US" sz="1400" dirty="0"/>
              <a:t>245/294</a:t>
            </a:r>
          </a:p>
          <a:p>
            <a:pPr algn="ctr"/>
            <a:r>
              <a:rPr lang="en-US" sz="1400" dirty="0"/>
              <a:t>p(good)=0.83</a:t>
            </a:r>
          </a:p>
        </p:txBody>
      </p:sp>
      <p:sp>
        <p:nvSpPr>
          <p:cNvPr id="45" name="TextBox 44"/>
          <p:cNvSpPr txBox="1"/>
          <p:nvPr/>
        </p:nvSpPr>
        <p:spPr>
          <a:xfrm>
            <a:off x="5477464" y="4017093"/>
            <a:ext cx="1072442" cy="738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1400" dirty="0"/>
              <a:t>good</a:t>
            </a:r>
          </a:p>
          <a:p>
            <a:pPr algn="ctr"/>
            <a:r>
              <a:rPr lang="en-US" sz="1400" dirty="0"/>
              <a:t>349/501</a:t>
            </a:r>
          </a:p>
          <a:p>
            <a:pPr algn="ctr"/>
            <a:r>
              <a:rPr lang="en-US" sz="1400" dirty="0"/>
              <a:t>p(good)=0.7</a:t>
            </a:r>
          </a:p>
        </p:txBody>
      </p:sp>
      <p:sp>
        <p:nvSpPr>
          <p:cNvPr id="46" name="TextBox 45"/>
          <p:cNvSpPr txBox="1"/>
          <p:nvPr/>
        </p:nvSpPr>
        <p:spPr>
          <a:xfrm>
            <a:off x="3725721" y="5257607"/>
            <a:ext cx="1072442" cy="738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1400" dirty="0"/>
              <a:t>good</a:t>
            </a:r>
          </a:p>
          <a:p>
            <a:pPr algn="ctr"/>
            <a:r>
              <a:rPr lang="en-US" sz="1400" dirty="0"/>
              <a:t>70/119</a:t>
            </a:r>
          </a:p>
          <a:p>
            <a:pPr algn="ctr"/>
            <a:r>
              <a:rPr lang="en-US" sz="1400" dirty="0"/>
              <a:t>p(good)=0.6</a:t>
            </a:r>
          </a:p>
        </p:txBody>
      </p:sp>
      <p:sp>
        <p:nvSpPr>
          <p:cNvPr id="47" name="TextBox 46"/>
          <p:cNvSpPr txBox="1"/>
          <p:nvPr/>
        </p:nvSpPr>
        <p:spPr>
          <a:xfrm>
            <a:off x="843054" y="5257607"/>
            <a:ext cx="1327415" cy="738664"/>
          </a:xfrm>
          <a:prstGeom prst="rect">
            <a:avLst/>
          </a:prstGeom>
          <a:solidFill>
            <a:schemeClr val="accent6">
              <a:lumMod val="40000"/>
              <a:lumOff val="60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1400" dirty="0"/>
              <a:t>bad</a:t>
            </a:r>
          </a:p>
          <a:p>
            <a:pPr algn="ctr"/>
            <a:r>
              <a:rPr lang="en-US" sz="1400" dirty="0" smtClean="0"/>
              <a:t>36/88</a:t>
            </a:r>
            <a:endParaRPr lang="en-US" sz="1400" dirty="0"/>
          </a:p>
          <a:p>
            <a:pPr algn="ctr"/>
            <a:r>
              <a:rPr lang="en-US" sz="1400" dirty="0"/>
              <a:t>p(good) = </a:t>
            </a:r>
            <a:r>
              <a:rPr lang="en-US" sz="1400" dirty="0" smtClean="0"/>
              <a:t>0.42</a:t>
            </a:r>
            <a:endParaRPr lang="en-US" sz="1400" dirty="0"/>
          </a:p>
        </p:txBody>
      </p:sp>
      <p:sp>
        <p:nvSpPr>
          <p:cNvPr id="37" name="TextBox 36"/>
          <p:cNvSpPr txBox="1"/>
          <p:nvPr/>
        </p:nvSpPr>
        <p:spPr>
          <a:xfrm>
            <a:off x="4243128" y="2007528"/>
            <a:ext cx="2034732" cy="307777"/>
          </a:xfrm>
          <a:prstGeom prst="rect">
            <a:avLst/>
          </a:prstGeom>
          <a:solidFill>
            <a:srgbClr val="FFFFFF"/>
          </a:solidFill>
        </p:spPr>
        <p:txBody>
          <a:bodyPr wrap="none" rtlCol="0">
            <a:spAutoFit/>
          </a:bodyPr>
          <a:lstStyle/>
          <a:p>
            <a:r>
              <a:rPr lang="en-US" sz="1400" dirty="0"/>
              <a:t>savings= &lt;100, (100:500)</a:t>
            </a:r>
          </a:p>
        </p:txBody>
      </p:sp>
      <p:sp>
        <p:nvSpPr>
          <p:cNvPr id="17" name="Slide Number Placeholder 16"/>
          <p:cNvSpPr>
            <a:spLocks noGrp="1"/>
          </p:cNvSpPr>
          <p:nvPr>
            <p:ph type="sldNum" sz="quarter" idx="12"/>
          </p:nvPr>
        </p:nvSpPr>
        <p:spPr/>
        <p:txBody>
          <a:bodyPr/>
          <a:lstStyle/>
          <a:p>
            <a:fld id="{D4B8542B-8345-7E43-8179-52FE19CBD2AA}" type="slidenum">
              <a:rPr lang="en-US" smtClean="0">
                <a:solidFill>
                  <a:srgbClr val="000000">
                    <a:lumMod val="75000"/>
                    <a:lumOff val="25000"/>
                  </a:srgbClr>
                </a:solidFill>
              </a:rPr>
              <a:pPr/>
              <a:t>99</a:t>
            </a:fld>
            <a:endParaRPr lang="en-US" dirty="0">
              <a:solidFill>
                <a:srgbClr val="000000">
                  <a:lumMod val="75000"/>
                  <a:lumOff val="25000"/>
                </a:srgbClr>
              </a:solidFill>
            </a:endParaRPr>
          </a:p>
        </p:txBody>
      </p:sp>
      <p:sp>
        <p:nvSpPr>
          <p:cNvPr id="18" name="Footer Placeholder 17"/>
          <p:cNvSpPr>
            <a:spLocks noGrp="1"/>
          </p:cNvSpPr>
          <p:nvPr>
            <p:ph type="ftr" sz="quarter" idx="11"/>
          </p:nvPr>
        </p:nvSpPr>
        <p:spPr/>
        <p:txBody>
          <a:bodyPr/>
          <a:lstStyle/>
          <a:p>
            <a:r>
              <a:rPr lang="en-US" dirty="0" smtClean="0">
                <a:solidFill>
                  <a:srgbClr val="000000">
                    <a:lumMod val="75000"/>
                    <a:lumOff val="25000"/>
                  </a:srgbClr>
                </a:solidFill>
              </a:rPr>
              <a:t>Module 4: Analytics Theory/Methods</a:t>
            </a:r>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26b49762-e34a-4e78-b472-4bc6a1613b5b"/>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26b49762-e34a-4e78-b472-4bc6a1613b5b"/>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26b49762-e34a-4e78-b472-4bc6a1613b5b"/>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26b49762-e34a-4e78-b472-4bc6a1613b5b"/>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26b49762-e34a-4e78-b472-4bc6a1613b5b"/>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26b49762-e34a-4e78-b472-4bc6a1613b5b"/>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26b49762-e34a-4e78-b472-4bc6a1613b5b"/>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26b49762-e34a-4e78-b472-4bc6a1613b5b"/>
</p:tagLst>
</file>

<file path=ppt/theme/theme1.xml><?xml version="1.0" encoding="utf-8"?>
<a:theme xmlns:a="http://schemas.openxmlformats.org/drawingml/2006/main" name="ILT_EdServTemplate_2011">
  <a:themeElements>
    <a:clrScheme name="NPR2011">
      <a:dk1>
        <a:srgbClr val="000000"/>
      </a:dk1>
      <a:lt1>
        <a:srgbClr val="FFFFFF"/>
      </a:lt1>
      <a:dk2>
        <a:srgbClr val="007DC3"/>
      </a:dk2>
      <a:lt2>
        <a:srgbClr val="5F5F5F"/>
      </a:lt2>
      <a:accent1>
        <a:srgbClr val="2C95DD"/>
      </a:accent1>
      <a:accent2>
        <a:srgbClr val="49A942"/>
      </a:accent2>
      <a:accent3>
        <a:srgbClr val="74C167"/>
      </a:accent3>
      <a:accent4>
        <a:srgbClr val="FFC425"/>
      </a:accent4>
      <a:accent5>
        <a:srgbClr val="B5761B"/>
      </a:accent5>
      <a:accent6>
        <a:srgbClr val="A80000"/>
      </a:accent6>
      <a:hlink>
        <a:srgbClr val="0070C0"/>
      </a:hlink>
      <a:folHlink>
        <a:srgbClr val="49A942"/>
      </a:folHlink>
    </a:clrScheme>
    <a:fontScheme name="NPR2011Template">
      <a:majorFont>
        <a:latin typeface="MetaNormalLF-Roman"/>
        <a:ea typeface=""/>
        <a:cs typeface="Arial"/>
      </a:majorFont>
      <a:minorFont>
        <a:latin typeface="MetaNormalLF-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PR2011Template">
      <a:majorFont>
        <a:latin typeface="MetaNormalLF-Roman"/>
        <a:ea typeface=""/>
        <a:cs typeface="Arial"/>
      </a:majorFont>
      <a:minorFont>
        <a:latin typeface="MetaNormalLF-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33469</Words>
  <Application>Microsoft Office PowerPoint</Application>
  <PresentationFormat>On-screen Show (4:3)</PresentationFormat>
  <Paragraphs>3062</Paragraphs>
  <Slides>160</Slides>
  <Notes>160</Notes>
  <HiddenSlides>3</HiddenSlides>
  <MMClips>0</MMClips>
  <ScaleCrop>false</ScaleCrop>
  <HeadingPairs>
    <vt:vector size="4" baseType="variant">
      <vt:variant>
        <vt:lpstr>Theme</vt:lpstr>
      </vt:variant>
      <vt:variant>
        <vt:i4>1</vt:i4>
      </vt:variant>
      <vt:variant>
        <vt:lpstr>Slide Titles</vt:lpstr>
      </vt:variant>
      <vt:variant>
        <vt:i4>160</vt:i4>
      </vt:variant>
    </vt:vector>
  </HeadingPairs>
  <TitlesOfParts>
    <vt:vector size="161" baseType="lpstr">
      <vt:lpstr>ILT_EdServTemplate_2011</vt:lpstr>
      <vt:lpstr>Module 4 – Advanced Analytics - Theory and Methods</vt:lpstr>
      <vt:lpstr>Module 4: Advanced Analytics – Theory and Methods</vt:lpstr>
      <vt:lpstr>Where “R” we?</vt:lpstr>
      <vt:lpstr>Applying the Data Analytics Lifecycle</vt:lpstr>
      <vt:lpstr>Phase 3 - Model Planning</vt:lpstr>
      <vt:lpstr>What Kind of Problem do I Need to Solve?  How do I Solve it?</vt:lpstr>
      <vt:lpstr>Why These Example Techniques?</vt:lpstr>
      <vt:lpstr>Module 4: Advanced Analytics – Theory and Methods</vt:lpstr>
      <vt:lpstr>Clustering</vt:lpstr>
      <vt:lpstr>K-Means Clustering - What is it?</vt:lpstr>
      <vt:lpstr>Use Cases</vt:lpstr>
      <vt:lpstr>Use-Case Example – On-line Retailer</vt:lpstr>
      <vt:lpstr>The Algorithm</vt:lpstr>
      <vt:lpstr>The Algorithm  (Continued)</vt:lpstr>
      <vt:lpstr>Picking K</vt:lpstr>
      <vt:lpstr>Diagnostics – Evaluating the Model</vt:lpstr>
      <vt:lpstr>K-Means Clustering - Reasons to Choose (+) and  Cautions (-)</vt:lpstr>
      <vt:lpstr>Check Your Knowledge </vt:lpstr>
      <vt:lpstr>Module 4: Advanced Analytics – Theory and Methods</vt:lpstr>
      <vt:lpstr>Lab Exercise 4: K-means Clustering</vt:lpstr>
      <vt:lpstr>Lab Exercise 4: K-means Clustering - Workflow</vt:lpstr>
      <vt:lpstr>Module 4: Advanced Analytics – Theory and Methods</vt:lpstr>
      <vt:lpstr>Association Rules</vt:lpstr>
      <vt:lpstr>Association Rules - Apriori</vt:lpstr>
      <vt:lpstr>Apriori Algorithm - What is it? Support</vt:lpstr>
      <vt:lpstr>Apriori  Algorithm (Continued) Confidence</vt:lpstr>
      <vt:lpstr>Lift and Leverage</vt:lpstr>
      <vt:lpstr>Association Rules Implementations</vt:lpstr>
      <vt:lpstr>Use Case Example: Credit Records</vt:lpstr>
      <vt:lpstr>Computing Confidence and Lift</vt:lpstr>
      <vt:lpstr>A Sketch of the Algorithm</vt:lpstr>
      <vt:lpstr>Step 1: 1-itemsets (L1)</vt:lpstr>
      <vt:lpstr>Step 2: 2-itemsets (L2)</vt:lpstr>
      <vt:lpstr>Step 3: 3-itemsets</vt:lpstr>
      <vt:lpstr>Finally: Find Confidence Rules</vt:lpstr>
      <vt:lpstr>Diagnostics</vt:lpstr>
      <vt:lpstr>Apriori - Reasons to Choose (+) and Cautions (-)</vt:lpstr>
      <vt:lpstr>Check Your Knowledge </vt:lpstr>
      <vt:lpstr>Module 4: Advanced Analytics – Theory and Methods</vt:lpstr>
      <vt:lpstr>Lab Exercise 5 -  Association Rules</vt:lpstr>
      <vt:lpstr>Lab Exercise 5 -  Association Rules - Workflow</vt:lpstr>
      <vt:lpstr>Module 4: Advanced Analytics – Theory and Methods</vt:lpstr>
      <vt:lpstr>Regression</vt:lpstr>
      <vt:lpstr>Linear Regression  -What is it?</vt:lpstr>
      <vt:lpstr>Linear Regression - Use Cases</vt:lpstr>
      <vt:lpstr>Example:  Predict Mortgage Foreclosure/Delinquency Rates</vt:lpstr>
      <vt:lpstr>Technical Description</vt:lpstr>
      <vt:lpstr>Representing Categorical Variable</vt:lpstr>
      <vt:lpstr>What do the Coefficients bi  Mean?</vt:lpstr>
      <vt:lpstr>Diagnostics</vt:lpstr>
      <vt:lpstr>Diagnostics (Continued)</vt:lpstr>
      <vt:lpstr>Diagnostics (Continued)</vt:lpstr>
      <vt:lpstr>Linear Regression - Reasons to Choose (+) and  Cautions (-)</vt:lpstr>
      <vt:lpstr>Check Your Knowledge </vt:lpstr>
      <vt:lpstr>Module 4: Advanced Analytics – Theory and Methods</vt:lpstr>
      <vt:lpstr>Lab Exercise 6: Linear Regression</vt:lpstr>
      <vt:lpstr>Lab Exercise 6: Linear Regression - Workflow</vt:lpstr>
      <vt:lpstr>Module 4: Advanced Analytics – Theory and Methods</vt:lpstr>
      <vt:lpstr>Logistic Regression</vt:lpstr>
      <vt:lpstr>Logistic Regression Use Cases</vt:lpstr>
      <vt:lpstr>Logistic Regression Model - Example</vt:lpstr>
      <vt:lpstr>Logistic Regression- Visualizing the Model</vt:lpstr>
      <vt:lpstr>Technical Description (Binary Case)</vt:lpstr>
      <vt:lpstr>What do the Coefficients bi  Mean?</vt:lpstr>
      <vt:lpstr>An Interesting Fact About Logistic Regression</vt:lpstr>
      <vt:lpstr>Diagnostics</vt:lpstr>
      <vt:lpstr>Diagnostics (Cont.)</vt:lpstr>
      <vt:lpstr>Diagnostics: ROC Curve</vt:lpstr>
      <vt:lpstr>Diagnostics: Plot the Histograms of Scores </vt:lpstr>
      <vt:lpstr>Logistic Regression - Reasons to Choose (+) and   Cautions (-)</vt:lpstr>
      <vt:lpstr>Check Your Knowledge </vt:lpstr>
      <vt:lpstr>Module 4: Advanced Analytics – Theory and Methods</vt:lpstr>
      <vt:lpstr>Lab Exercise 7: Logistic Regression</vt:lpstr>
      <vt:lpstr>Lab Exercise 7: Logistic Regression - Workflow</vt:lpstr>
      <vt:lpstr>Module 4: Advanced Analytics – Theory and Methods</vt:lpstr>
      <vt:lpstr>Classifiers</vt:lpstr>
      <vt:lpstr>Naïve Bayesian Classifier : What is it?</vt:lpstr>
      <vt:lpstr>Naïve Bayesian Classifier - Use Cases</vt:lpstr>
      <vt:lpstr>Building a Training Dataset</vt:lpstr>
      <vt:lpstr>Technical Description - Bayes' Law </vt:lpstr>
      <vt:lpstr>The "Naïve" Assumption: Conditional Independence</vt:lpstr>
      <vt:lpstr>Building a Naïve Bayesian Classifier</vt:lpstr>
      <vt:lpstr>Building a Naïve Bayesian Classifier (Continued)</vt:lpstr>
      <vt:lpstr>Back to Credit Example</vt:lpstr>
      <vt:lpstr>Implementation Guideline</vt:lpstr>
      <vt:lpstr>Diagnostics</vt:lpstr>
      <vt:lpstr>Diagnostics: Confusion Matrix</vt:lpstr>
      <vt:lpstr>Naïve Bayesian Classifier - Reasons to Choose (+)  and Cautions (-)</vt:lpstr>
      <vt:lpstr>Check Your Knowledge </vt:lpstr>
      <vt:lpstr>Check Your Knowledge (Continued) </vt:lpstr>
      <vt:lpstr>Module 4: Advanced Analytics – Theory and Methods</vt:lpstr>
      <vt:lpstr>Lab Exercise 8: Naïve Bayesian Classifier</vt:lpstr>
      <vt:lpstr>Lab Exercise 8: Naïve Bayesian Classifier Part1 - Workflow</vt:lpstr>
      <vt:lpstr>Lab Exercise 8: Naïve Bayesian Classifier Part2 - Workflow</vt:lpstr>
      <vt:lpstr>Module 4: Advanced Analytics – Theory and Methods</vt:lpstr>
      <vt:lpstr>Decision Tree Classifier - What is it?</vt:lpstr>
      <vt:lpstr>Decision Tree – Example of Visual Structure</vt:lpstr>
      <vt:lpstr>Decision Tree Classifier - Use Cases</vt:lpstr>
      <vt:lpstr>Example: The Credit Prediction Problem</vt:lpstr>
      <vt:lpstr>General Algorithm </vt:lpstr>
      <vt:lpstr>Step 1: Pick the Most “Informative" Attribute</vt:lpstr>
      <vt:lpstr>Step 1: Pick the most "informative" attribute (Continued)</vt:lpstr>
      <vt:lpstr>Step 1: Pick the Most “Informative" Attribute (Continued) Conditional Entropy</vt:lpstr>
      <vt:lpstr>Conditional Entropy Example</vt:lpstr>
      <vt:lpstr>Step 1: Pick the Most “Informative" Attribute (Continued) Information Gain</vt:lpstr>
      <vt:lpstr>Back to the Credit Prediction Example</vt:lpstr>
      <vt:lpstr>Step 2 &amp; 3: Partition on the Selected Variable</vt:lpstr>
      <vt:lpstr>Diagnostics</vt:lpstr>
      <vt:lpstr>Decision Tree Classifier - Reasons to Choose (+)  &amp; Cautions (-)</vt:lpstr>
      <vt:lpstr>Decision Tree Classifier - Reasons to Choose (+)  &amp; Cautions (-)  (Continued)</vt:lpstr>
      <vt:lpstr>Which Classifier Should I Try?</vt:lpstr>
      <vt:lpstr>Check Your Knowledge </vt:lpstr>
      <vt:lpstr>Module 4: Advanced Analytics – Theory and Methods</vt:lpstr>
      <vt:lpstr>Lab Exercise 9: Decision Trees</vt:lpstr>
      <vt:lpstr>Lab Exercise 9: Decision Trees - Workflow</vt:lpstr>
      <vt:lpstr>Module 4: Advanced Analytics – Theory and Methods</vt:lpstr>
      <vt:lpstr>Time Series Analysis</vt:lpstr>
      <vt:lpstr>Time Series Analysis (Continued)</vt:lpstr>
      <vt:lpstr>Box-Jenkins: What is it?</vt:lpstr>
      <vt:lpstr>Use Cases</vt:lpstr>
      <vt:lpstr>Modeling a Time Series</vt:lpstr>
      <vt:lpstr>Stationary Sequences</vt:lpstr>
      <vt:lpstr>De-trending</vt:lpstr>
      <vt:lpstr>Seasonal Adjustment</vt:lpstr>
      <vt:lpstr>ACF &amp; PACF</vt:lpstr>
      <vt:lpstr>ARMA Model</vt:lpstr>
      <vt:lpstr>ARIMA Model</vt:lpstr>
      <vt:lpstr>Model Selection</vt:lpstr>
      <vt:lpstr>Time Series Analysis - Reasons to Choose (+) &amp;    Cautions (-)</vt:lpstr>
      <vt:lpstr>Time Series Analysis with R</vt:lpstr>
      <vt:lpstr>Time Series Analysis with R (Continued)</vt:lpstr>
      <vt:lpstr>Check Your Knowledge </vt:lpstr>
      <vt:lpstr>Module 4: Advanced Analytics – Theory and Methods</vt:lpstr>
      <vt:lpstr>Lab Exercise 10: Time Series Analysis</vt:lpstr>
      <vt:lpstr>Lab Exercise 10: Time Series Analysis - Workflow</vt:lpstr>
      <vt:lpstr>Module 4: Advanced Analytics – Theory and Methods</vt:lpstr>
      <vt:lpstr>Text Analysis</vt:lpstr>
      <vt:lpstr>Text Analysis – Problem-solving Tasks</vt:lpstr>
      <vt:lpstr>Example:  Brand Management </vt:lpstr>
      <vt:lpstr>Buzz Tracking: The Process</vt:lpstr>
      <vt:lpstr>Parsing the Feeds</vt:lpstr>
      <vt:lpstr>Regular Expressions</vt:lpstr>
      <vt:lpstr>Extract and Represent Text</vt:lpstr>
      <vt:lpstr>Document Representation - Other Features</vt:lpstr>
      <vt:lpstr>Representing a Corpus (Collection of Documents)</vt:lpstr>
      <vt:lpstr>Text Classification (I) - "Topic Tagging"</vt:lpstr>
      <vt:lpstr>"Topic Tagging"</vt:lpstr>
      <vt:lpstr>Text Classification (II) Sentiment Analysis</vt:lpstr>
      <vt:lpstr>Search and Information Retrieval</vt:lpstr>
      <vt:lpstr>Quality of  Search Results</vt:lpstr>
      <vt:lpstr>Computing Relevance</vt:lpstr>
      <vt:lpstr>Inverse Document Frequency (idf)</vt:lpstr>
      <vt:lpstr>TF-IDF and Modified Retrieval Algorithm</vt:lpstr>
      <vt:lpstr>Other Relevance Metrics</vt:lpstr>
      <vt:lpstr>Effectiveness of Search and Retrieval </vt:lpstr>
      <vt:lpstr>Challenges - Text Analysis</vt:lpstr>
      <vt:lpstr>Check Your Knowledge </vt:lpstr>
      <vt:lpstr>Module 4: Advanced Analytics – Theory and Methods</vt:lpstr>
      <vt:lpstr>Module 4: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2011-04-20T12:54:41Z</dcterms:created>
  <dcterms:modified xsi:type="dcterms:W3CDTF">2012-02-21T21:20:39Z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