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Action1.xml" ContentType="application/vnd.ms-office.inkAction+xml"/>
  <Override PartName="/ppt/notesSlides/notesSlide10.xml" ContentType="application/vnd.openxmlformats-officedocument.presentationml.notesSlide+xml"/>
  <Override PartName="/ppt/ink/inkAction2.xml" ContentType="application/vnd.ms-office.inkAction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20"/>
  </p:notesMasterIdLst>
  <p:handoutMasterIdLst>
    <p:handoutMasterId r:id="rId21"/>
  </p:handoutMasterIdLst>
  <p:sldIdLst>
    <p:sldId id="299" r:id="rId2"/>
    <p:sldId id="257" r:id="rId3"/>
    <p:sldId id="259" r:id="rId4"/>
    <p:sldId id="261" r:id="rId5"/>
    <p:sldId id="316" r:id="rId6"/>
    <p:sldId id="262" r:id="rId7"/>
    <p:sldId id="263" r:id="rId8"/>
    <p:sldId id="264" r:id="rId9"/>
    <p:sldId id="265" r:id="rId10"/>
    <p:sldId id="266" r:id="rId11"/>
    <p:sldId id="267" r:id="rId12"/>
    <p:sldId id="260" r:id="rId13"/>
    <p:sldId id="269" r:id="rId14"/>
    <p:sldId id="268" r:id="rId15"/>
    <p:sldId id="270" r:id="rId16"/>
    <p:sldId id="317" r:id="rId17"/>
    <p:sldId id="271" r:id="rId18"/>
    <p:sldId id="272" r:id="rId19"/>
  </p:sldIdLst>
  <p:sldSz cx="9144000" cy="6858000" type="screen4x3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88">
          <p15:clr>
            <a:srgbClr val="A4A3A4"/>
          </p15:clr>
        </p15:guide>
        <p15:guide id="2" pos="5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53"/>
      </p:cViewPr>
      <p:guideLst>
        <p:guide orient="horz" pos="788"/>
        <p:guide pos="5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EDF8C897-83C0-4CE8-B8CF-C3BBF336BCA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37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86F5E45E-FF2F-49B5-A3AA-B22FDAF444F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337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9204" name="Rectangle 4">
            <a:extLst>
              <a:ext uri="{FF2B5EF4-FFF2-40B4-BE49-F238E27FC236}">
                <a16:creationId xmlns:a16="http://schemas.microsoft.com/office/drawing/2014/main" id="{B2F5EF2D-58A5-45E3-9431-24353A6FF85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6975"/>
            <a:ext cx="30337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9205" name="Rectangle 5">
            <a:extLst>
              <a:ext uri="{FF2B5EF4-FFF2-40B4-BE49-F238E27FC236}">
                <a16:creationId xmlns:a16="http://schemas.microsoft.com/office/drawing/2014/main" id="{3135AFC1-F200-4823-9DAD-49D5712A96D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16975"/>
            <a:ext cx="30337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E33EA4C-EC3E-4D69-8AFC-F51A1DAFBD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06T15:36:27.0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0750">
    <iact:property name="dataType"/>
    <iact:actionData xml:id="d0">
      <inkml:trace xmlns:inkml="http://www.w3.org/2003/InkML" xml:id="stk0" contextRef="#ctx0" brushRef="#br0">5359 8923 0,'-24'0'46,"24"23"58,-23 1-99,-1 23 3,24 0 0,-24-47-3,24 48 7,0-25-5,0 1 9,0 0-11,0-1 13,0 1-12,0-1 3,0 1 5,0 0-6,24 23 8,-24-24-9,24-23 4,-1 48-6,1-1 3,23-47 1,-47 47-4,47 0 6,-23-23-6,0-24 3,23 47 3,0-23-3,24-1-3,-24 1 7,24-1-9,0-23 4,23 24 0,-47-24 1,24 0 0,0 0 0,-47 0 1,23-24-1,24 24-1,-24-23 4,0-1-8,24 1 7,0-1-4,-24 24 3,0-24-1,-23 1-1,-1 23 2,-23-24-1,0-23 8,0 23-7,0 1 0,0-1-2,0 1-2,0-1 125,-47 0-116,23-23-4,-46 47-5,22-23 0,-22-1 6,46 0-2,-47 1-5,24-1 8,0 1-5,23-1-1,1 24 4,-1 0-3,-47 0 61,47 0-62,-70-24 4,-24 24-2,-47-23-2,0 23 2,23-24 4,71 0-8,0 24 8,48-23-8,-1 23 172,0 0-166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06T15:36:27.0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573">
    <iact:property name="dataType"/>
    <iact:actionData xml:id="d0">
      <inkml:trace xmlns:inkml="http://www.w3.org/2003/InkML" xml:id="stk0" contextRef="#ctx0" brushRef="#br0">13172 4839 0,'24'24'273,"0"-24"-265,-1 0 0,1 0 17,0 0-4,-1 0 11,1 0-15,-1 0-12,1 0 14,23-24-14,-47 0 6,24 24-6,-1 0 3,1 0 6,0-23 5,-1 23-11,1 0 74,-1 0-74,1 0 8,0 0-7,-1 0-2,1 0 8,-1 0-8,1 0 11,0 0-9,-1 0-4,1 0 12,23 0-7,-23 0-3,23 0-1,0 0 5,0 0-6,1-24 3,-25 24 1,1-23-1,-1 23-3,1 0 5,0 0 6,-1 0-10,1 0 8,-1 0-6,1 0 0,0 0 9,-1 0-10,1 0 10,-1 0 54,25 0-58,22 23-6,1-23 1,-24 24 0,24-24 2,0 23-4,0-23 2,-47 0 8,-1 0-5,-23 24-6,24-24 3,-1 0 0,1 24 6,0-24-6,-1 0 1,1 23-2,-1 1 4,1-1-5,0-23 3,-1 0-2,1 0 0,-24 24-1,23 0 4,1-24-1,0 0 6,-1 23-8,1-23 9,-1 0 5,1 0-4,0 0-1,-1 0-9,1 0 2,-1-23 9,1 23-12,0-24 8,-1 24-3,1 0-4,-1 0 6,1 0-4,0 0 7,-1-24 48,1 1-49,47 23-10,-24-24 4,0 24-2,-23-23 3,23 23-5,-23 0 5,23 0 82,-24 0-75,1 0-10,0 0-1,-1 0 2,1 0 3,-1 0-6,48 0 3,0 0 0,-24 0 5,0 0-9,1 0 6,-25 0-2,1 0-4,0 0 12,-1 0 235,1 0-195,-1 0-32,1 0 0,0 0-16,-1 0 61,1 0-55,-1 0 48,1 0-55,0 0 1,-1 0 59,1 0-64,-1 0 16,1 0-13,0 0 1,-1 0 12,1 0 1,-24-24 93,0 0-99,0 1-6</inkml:trace>
    </iact:actionData>
  </iact:action>
  <iact:action type="add" startTime="14700">
    <iact:property name="dataType"/>
    <iact:actionData xml:id="d1">
      <inkml:trace xmlns:inkml="http://www.w3.org/2003/InkML" xml:id="stk1" contextRef="#ctx0" brushRef="#br0">17469 4863 0,'47'0'127,"0"0"-120,-23 23 4,23-23-6,0 0 0,-23 0 7,47 0-4,-1 0 2,48 0 5,-47 0-11,0 0 5,-47 0-3,-1-23 2,1 23-2,23 0 10,0 0-8,1 0 1,22 0-2,-22 0 2,22 23-2,1 1 1,-47-24 0,-1 0 82,1 23-79,0-23 0,-1 24-5,1-24 4,-1 0 3,1 0-3,0 0-4,-24 24 2,23-1-2,25-23 1,-48 24 1,23-24 0,1 23 0,-1 1 8,1-24-7,0 24-2,23-24-1,24 23 2,-24-23 2,24 24-4,-1-24 4,1 24-4,-47-24 2,-1 0 0,1 0 0,0 0 0,-1 0-2,1 0 4,-1 0 4,1 0-6,0 0 24,-1 0 178,1 0-201,-24-24 22,0 0 19,24 1-26,-24-1 140,0-23-159,-24 23 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D63A995E-17A3-446E-B75D-3CDF15BF4B3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37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484AC9F5-266A-4092-B4D8-99F3CA00AD9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337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6071E8C-2D9F-4DCD-9AD2-781F141FA74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5325"/>
            <a:ext cx="4641850" cy="3481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3" name="Rectangle 5">
            <a:extLst>
              <a:ext uri="{FF2B5EF4-FFF2-40B4-BE49-F238E27FC236}">
                <a16:creationId xmlns:a16="http://schemas.microsoft.com/office/drawing/2014/main" id="{8CE79B5C-9958-4350-B12D-2343928E9DB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9112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5174" name="Rectangle 6">
            <a:extLst>
              <a:ext uri="{FF2B5EF4-FFF2-40B4-BE49-F238E27FC236}">
                <a16:creationId xmlns:a16="http://schemas.microsoft.com/office/drawing/2014/main" id="{A7334A05-A033-4F02-9162-97229214165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6975"/>
            <a:ext cx="30337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5" name="Rectangle 7">
            <a:extLst>
              <a:ext uri="{FF2B5EF4-FFF2-40B4-BE49-F238E27FC236}">
                <a16:creationId xmlns:a16="http://schemas.microsoft.com/office/drawing/2014/main" id="{A2BB786B-88FA-462E-A838-9BC057C02F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16975"/>
            <a:ext cx="30337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C952F09-6374-45EF-92DE-7EC4B865A1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0227D5D-E694-4D6A-9148-132382DE4A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AC3C85C-194B-46E5-8EF3-B08BD36FA86B}" type="slidenum">
              <a:rPr lang="en-US" altLang="en-US" smtClean="0">
                <a:latin typeface="Times New Roman" panose="02020603050405020304" pitchFamily="18" charset="0"/>
              </a:rPr>
              <a:pPr/>
              <a:t>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F88C05E-2094-4277-96EB-CA5037B503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40CD329-3F32-4F43-825F-BAD7513F4D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CF1C5D73-1311-46F9-8EEC-4E87F54ECB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CA931AB-BE96-4E0A-83E8-44DCE052D036}" type="slidenum">
              <a:rPr lang="en-US" altLang="en-US" smtClean="0">
                <a:latin typeface="Times New Roman" panose="02020603050405020304" pitchFamily="18" charset="0"/>
              </a:rPr>
              <a:pPr/>
              <a:t>10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4739D51D-73BE-414F-BEC5-A250BF803A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D034F494-6286-4657-95D1-10156F7CB8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C60CE602-C73E-4FEC-8C95-4D821260E2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A5923C6-CE48-4A16-839A-4CA0B18186AB}" type="slidenum">
              <a:rPr lang="en-US" altLang="en-US" smtClean="0">
                <a:latin typeface="Times New Roman" panose="02020603050405020304" pitchFamily="18" charset="0"/>
              </a:rPr>
              <a:pPr/>
              <a:t>11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0485D543-3756-427D-B286-DED4C84604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6065FC49-3AB0-46C0-88A6-1BE10DEB72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28B8A8C2-F2AD-4DCF-BABC-DA6B24F818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304E295-414B-4C90-B57A-7762DB52CD04}" type="slidenum">
              <a:rPr lang="en-US" altLang="en-US" smtClean="0">
                <a:latin typeface="Times New Roman" panose="02020603050405020304" pitchFamily="18" charset="0"/>
              </a:rPr>
              <a:pPr/>
              <a:t>12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2BB9E308-FB1D-4D0E-9B51-C607B008FA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5A8D138C-D51F-4C1F-83F2-2FC209516B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9C55D19D-ACF4-4E45-87C0-D774BCA5E9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AEA3ABB-31B4-49A1-B830-59D1E6C4F7A6}" type="slidenum">
              <a:rPr lang="en-US" altLang="en-US" smtClean="0">
                <a:latin typeface="Times New Roman" panose="02020603050405020304" pitchFamily="18" charset="0"/>
              </a:rPr>
              <a:pPr/>
              <a:t>13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235C951F-FCA0-4410-859D-B1C951F34F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8B06E6FB-739E-4CF8-A537-79139C7BF3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3EC7F329-7F46-427B-9759-A532FD14EC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06A7719-EE81-429B-B92F-105BF302309D}" type="slidenum">
              <a:rPr lang="en-US" altLang="en-US" smtClean="0">
                <a:latin typeface="Times New Roman" panose="02020603050405020304" pitchFamily="18" charset="0"/>
              </a:rPr>
              <a:pPr/>
              <a:t>14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4D156237-870F-49C7-B7BA-762DFC6867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48CE8904-057E-4CA8-A004-4C76A06427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E29C546E-AB07-48F9-87B5-D8EB550FA5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16EDF23-4E39-4D65-8B61-EC8D317A589C}" type="slidenum">
              <a:rPr lang="en-US" altLang="en-US" smtClean="0">
                <a:latin typeface="Times New Roman" panose="02020603050405020304" pitchFamily="18" charset="0"/>
              </a:rPr>
              <a:pPr/>
              <a:t>15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3E1528F9-F62A-4C33-91AB-99237C29AE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726F48BD-1C05-425E-A30B-9787ED7360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F9A22DAA-A1FC-49A7-A2ED-CB33EF8233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ADE3DF3-FEE5-4AC3-999F-D9756647C5FE}" type="slidenum">
              <a:rPr lang="en-US" altLang="en-US" smtClean="0">
                <a:latin typeface="Times New Roman" panose="02020603050405020304" pitchFamily="18" charset="0"/>
              </a:rPr>
              <a:pPr/>
              <a:t>16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84AE22B3-986F-42DE-91F3-3CEBDBC5F2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BB377802-9138-4AB6-B5A3-10A089EF53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AFC8C5B9-2C28-41E0-B41C-FAD0AE153C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2C43C85-67D1-4024-AFB9-AF94DAB0EED4}" type="slidenum">
              <a:rPr lang="en-US" altLang="en-US" smtClean="0">
                <a:latin typeface="Times New Roman" panose="02020603050405020304" pitchFamily="18" charset="0"/>
              </a:rPr>
              <a:pPr/>
              <a:t>17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04B231B1-8273-4DE8-893C-1F536E4C42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F745E97C-C585-40D7-8CAC-BD03BAF50F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3F09D98A-7F5C-481C-8A54-70177ECB78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1998D05-DCB9-468C-BE47-692B184614EF}" type="slidenum">
              <a:rPr lang="en-US" altLang="en-US" smtClean="0">
                <a:latin typeface="Times New Roman" panose="02020603050405020304" pitchFamily="18" charset="0"/>
              </a:rPr>
              <a:pPr/>
              <a:t>18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AFF375F7-1BE3-41D8-BC32-60972E9879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1C5A8816-80B7-44D2-9A83-809A411980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674688A-F2B4-4B02-88D6-4B623F0B10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96CD01A-9773-44AF-A5A6-72E72661AFF8}" type="slidenum">
              <a:rPr lang="en-US" altLang="en-US" smtClean="0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21E3165-1B7C-426C-8B7A-971B8FA19F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1F586CDC-5984-4671-8A3C-4C991E5275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BBC73633-FA0B-4208-AC1D-3F08A6C83E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1495A8A-0834-4B7E-9EF0-77088E7FAF6F}" type="slidenum">
              <a:rPr lang="en-US" altLang="en-US" smtClean="0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48E213DF-C0B0-422B-9BD9-A4CB94C1AE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DF7E02AE-1610-488E-9122-779A80FEED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298DD2D4-4AAB-4CFD-A1CC-9C0D11D6E2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E9B6AF5-B76E-4942-8C62-579F4FCF6CB8}" type="slidenum">
              <a:rPr lang="en-US" altLang="en-US" smtClean="0">
                <a:latin typeface="Times New Roman" panose="02020603050405020304" pitchFamily="18" charset="0"/>
              </a:rPr>
              <a:pPr/>
              <a:t>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31EFAF77-A37C-4362-AC19-F2A8492F5C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5C5E84F1-D6E8-43C5-B325-E401E79524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73F43E72-0214-4F11-A2D1-2D293E5479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DE974DD-B90A-4B5D-B938-1167F246F5CB}" type="slidenum">
              <a:rPr lang="en-US" altLang="en-US" smtClean="0">
                <a:latin typeface="Times New Roman" panose="02020603050405020304" pitchFamily="18" charset="0"/>
              </a:rPr>
              <a:pPr/>
              <a:t>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D9871036-6E46-4195-81B1-91D7BBCAC3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4089922F-1459-4284-A6FB-77864FC73A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1B4E2E2B-5803-4DFD-8CF3-C511D16CB8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36B6E57-087F-43C1-9A4E-4E7DAF708A36}" type="slidenum">
              <a:rPr lang="en-US" altLang="en-US" smtClean="0">
                <a:latin typeface="Times New Roman" panose="02020603050405020304" pitchFamily="18" charset="0"/>
              </a:rPr>
              <a:pPr/>
              <a:t>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8D4FD4F9-E64E-41F1-BEBF-A19EA1BB56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C5344429-8AA3-4080-9068-6B7289CE24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F749AD0-4600-4CE0-9396-D4C024CA2D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434402C-8185-41EE-B6E7-596FC344566A}" type="slidenum">
              <a:rPr lang="en-US" altLang="en-US" smtClean="0">
                <a:latin typeface="Times New Roman" panose="02020603050405020304" pitchFamily="18" charset="0"/>
              </a:rPr>
              <a:pPr/>
              <a:t>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0304D2B-8B36-4EB6-836D-523D6DF9F6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495670F7-2961-499A-AA6D-2A91174DC3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041477E2-B33D-491B-B4EB-C7F50FF314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43D79D3-0A3E-447B-9EBD-2E2486AD8745}" type="slidenum">
              <a:rPr lang="en-US" altLang="en-US" smtClean="0">
                <a:latin typeface="Times New Roman" panose="02020603050405020304" pitchFamily="18" charset="0"/>
              </a:rPr>
              <a:pPr/>
              <a:t>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6BF0851-5C24-46A7-90C6-AFE508D10B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3298660E-ACBA-4075-A4FC-E26F85B587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1069BE72-5A9A-42E3-A29A-6672E2AE76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7B361EC-F126-491A-8077-5BCC718E3C85}" type="slidenum">
              <a:rPr lang="en-US" altLang="en-US" smtClean="0">
                <a:latin typeface="Times New Roman" panose="02020603050405020304" pitchFamily="18" charset="0"/>
              </a:rPr>
              <a:pPr/>
              <a:t>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547CEEA-86A9-4674-8D1D-350F09052F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DC6EBB29-DDE0-4034-9390-BC937AC275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77AD62B5-D14C-4F58-8521-186B861CBF24}"/>
              </a:ext>
            </a:extLst>
          </p:cNvPr>
          <p:cNvGrpSpPr>
            <a:grpSpLocks/>
          </p:cNvGrpSpPr>
          <p:nvPr/>
        </p:nvGrpSpPr>
        <p:grpSpPr bwMode="auto">
          <a:xfrm>
            <a:off x="198438" y="2960688"/>
            <a:ext cx="8610600" cy="201612"/>
            <a:chOff x="125" y="1865"/>
            <a:chExt cx="5424" cy="127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821D260E-74E4-4D45-BB58-6CA833CBA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24C90C5A-F655-42B0-925F-D72F7A52B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3" y="1865"/>
              <a:ext cx="1808" cy="12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BC260702-77CB-4417-B1C1-B578DEFE9E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1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</p:grpSp>
      <p:sp>
        <p:nvSpPr>
          <p:cNvPr id="7" name="Text Box 7">
            <a:extLst>
              <a:ext uri="{FF2B5EF4-FFF2-40B4-BE49-F238E27FC236}">
                <a16:creationId xmlns:a16="http://schemas.microsoft.com/office/drawing/2014/main" id="{25B2E3F5-BAC2-4DD1-97FF-21747A106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700" y="6588125"/>
            <a:ext cx="27130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000" b="1">
                <a:solidFill>
                  <a:srgbClr val="336699"/>
                </a:solidFill>
                <a:latin typeface="Helvetica" panose="020B0604020202020204" pitchFamily="34" charset="0"/>
              </a:rPr>
              <a:t>Silberschatz, Galvin and Gagne ©2013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A8FF4CB0-1198-4DB3-8603-C4BE8E9CF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6613525"/>
            <a:ext cx="2635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000" b="1">
                <a:solidFill>
                  <a:srgbClr val="336699"/>
                </a:solidFill>
                <a:latin typeface="Helvetica" panose="020B0604020202020204" pitchFamily="34" charset="0"/>
              </a:rPr>
              <a:t>Operating System Concepts – 9</a:t>
            </a:r>
            <a:r>
              <a:rPr lang="en-US" altLang="en-US" sz="1000" b="1" baseline="30000">
                <a:solidFill>
                  <a:srgbClr val="336699"/>
                </a:solidFill>
                <a:latin typeface="Helvetica" panose="020B0604020202020204" pitchFamily="34" charset="0"/>
              </a:rPr>
              <a:t>th</a:t>
            </a:r>
            <a:r>
              <a:rPr lang="en-US" altLang="en-US" sz="1000" b="1">
                <a:solidFill>
                  <a:srgbClr val="336699"/>
                </a:solidFill>
                <a:latin typeface="Helvetica" panose="020B0604020202020204" pitchFamily="34" charset="0"/>
              </a:rPr>
              <a:t> Edition</a:t>
            </a:r>
          </a:p>
        </p:txBody>
      </p:sp>
      <p:pic>
        <p:nvPicPr>
          <p:cNvPr id="9" name="Picture 9" descr="dino_4">
            <a:extLst>
              <a:ext uri="{FF2B5EF4-FFF2-40B4-BE49-F238E27FC236}">
                <a16:creationId xmlns:a16="http://schemas.microsoft.com/office/drawing/2014/main" id="{1D86FE0C-602A-49EE-905E-397C72940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4157663"/>
            <a:ext cx="2062162" cy="1593850"/>
          </a:xfrm>
          <a:prstGeom prst="rect">
            <a:avLst/>
          </a:prstGeom>
          <a:noFill/>
          <a:ln w="76200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4DDA0280-14DE-47B9-8A2F-CBFBA3C77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4213" y="4016375"/>
            <a:ext cx="2336800" cy="1887538"/>
          </a:xfrm>
          <a:prstGeom prst="rect">
            <a:avLst/>
          </a:prstGeom>
          <a:noFill/>
          <a:ln w="57150" cmpd="thinThick">
            <a:solidFill>
              <a:srgbClr val="66CC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1800"/>
          </a:p>
        </p:txBody>
      </p:sp>
      <p:sp>
        <p:nvSpPr>
          <p:cNvPr id="133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7057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3445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1338" y="277813"/>
            <a:ext cx="2144712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281738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6985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2947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726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6450" y="1233488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7450" y="1233488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1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0024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312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110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416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237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no_3">
            <a:extLst>
              <a:ext uri="{FF2B5EF4-FFF2-40B4-BE49-F238E27FC236}">
                <a16:creationId xmlns:a16="http://schemas.microsoft.com/office/drawing/2014/main" id="{C0146F62-06CF-4880-8943-985FD9CBC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11953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1E6A46B4-AE4F-4E54-AD55-2CEB9730DE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B1DEFB4-42B1-4DD6-9EAF-26C9A477AA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06450" y="1233488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BF4A2DB-F6CD-44E9-A752-9BE13664A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30" name="Line 6">
            <a:extLst>
              <a:ext uri="{FF2B5EF4-FFF2-40B4-BE49-F238E27FC236}">
                <a16:creationId xmlns:a16="http://schemas.microsoft.com/office/drawing/2014/main" id="{8C045B06-674F-430C-A652-7B5D8ACCBF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860425"/>
            <a:ext cx="8077200" cy="0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2A4180E0-B797-445A-AEB9-55B8BA0BA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577966DA-3D6D-47CC-9530-AF8312182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2105" name="Text Box 9">
            <a:extLst>
              <a:ext uri="{FF2B5EF4-FFF2-40B4-BE49-F238E27FC236}">
                <a16:creationId xmlns:a16="http://schemas.microsoft.com/office/drawing/2014/main" id="{02915F80-575A-4149-B3A5-40A4062AF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1163" y="6613525"/>
            <a:ext cx="5175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000" b="1">
                <a:solidFill>
                  <a:srgbClr val="006699"/>
                </a:solidFill>
                <a:latin typeface="Helvetica" panose="020B0604020202020204" pitchFamily="34" charset="0"/>
              </a:rPr>
              <a:t>11.</a:t>
            </a:r>
            <a:fld id="{3CD7AA69-68A9-46D9-97C6-977D80E92AFB}" type="slidenum">
              <a:rPr lang="en-US" altLang="en-US" sz="1000" b="1" smtClean="0">
                <a:solidFill>
                  <a:srgbClr val="006699"/>
                </a:solidFill>
                <a:latin typeface="Helvetica" panose="020B0604020202020204" pitchFamily="34" charset="0"/>
              </a:rPr>
              <a:pPr algn="ctr">
                <a:spcBef>
                  <a:spcPct val="50000"/>
                </a:spcBef>
                <a:defRPr/>
              </a:pPr>
              <a:t>‹#›</a:t>
            </a:fld>
            <a:endParaRPr lang="en-US" altLang="en-US" sz="1000" b="1">
              <a:solidFill>
                <a:srgbClr val="006699"/>
              </a:solidFill>
              <a:latin typeface="Helvetica" panose="020B0604020202020204" pitchFamily="34" charset="0"/>
            </a:endParaRPr>
          </a:p>
        </p:txBody>
      </p:sp>
      <p:sp>
        <p:nvSpPr>
          <p:cNvPr id="132106" name="Text Box 10">
            <a:extLst>
              <a:ext uri="{FF2B5EF4-FFF2-40B4-BE49-F238E27FC236}">
                <a16:creationId xmlns:a16="http://schemas.microsoft.com/office/drawing/2014/main" id="{DB6C244B-4E0B-4828-B658-5DAE75FD5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700" y="6588125"/>
            <a:ext cx="27130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000" b="1">
                <a:solidFill>
                  <a:srgbClr val="006699"/>
                </a:solidFill>
                <a:latin typeface="Helvetica" panose="020B0604020202020204" pitchFamily="34" charset="0"/>
              </a:rPr>
              <a:t>Silberschatz, Galvin and Gagne ©2013</a:t>
            </a:r>
          </a:p>
        </p:txBody>
      </p:sp>
      <p:sp>
        <p:nvSpPr>
          <p:cNvPr id="132107" name="Text Box 11">
            <a:extLst>
              <a:ext uri="{FF2B5EF4-FFF2-40B4-BE49-F238E27FC236}">
                <a16:creationId xmlns:a16="http://schemas.microsoft.com/office/drawing/2014/main" id="{810B611C-035B-458B-9EE8-7AB5BC72D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6621463"/>
            <a:ext cx="2635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000" b="1">
                <a:solidFill>
                  <a:srgbClr val="006699"/>
                </a:solidFill>
                <a:latin typeface="Helvetica" panose="020B0604020202020204" pitchFamily="34" charset="0"/>
              </a:rPr>
              <a:t>Operating System Concepts – 9</a:t>
            </a:r>
            <a:r>
              <a:rPr lang="en-US" altLang="en-US" sz="1000" b="1" baseline="30000">
                <a:solidFill>
                  <a:srgbClr val="006699"/>
                </a:solidFill>
                <a:latin typeface="Helvetica" panose="020B0604020202020204" pitchFamily="34" charset="0"/>
              </a:rPr>
              <a:t>th</a:t>
            </a:r>
            <a:r>
              <a:rPr lang="en-US" altLang="en-US" sz="1000" b="1">
                <a:solidFill>
                  <a:srgbClr val="006699"/>
                </a:solidFill>
                <a:latin typeface="Helvetica" panose="020B0604020202020204" pitchFamily="34" charset="0"/>
              </a:rPr>
              <a:t> Edition</a:t>
            </a:r>
          </a:p>
        </p:txBody>
      </p:sp>
      <p:pic>
        <p:nvPicPr>
          <p:cNvPr id="1036" name="Picture 12" descr="dino_6">
            <a:extLst>
              <a:ext uri="{FF2B5EF4-FFF2-40B4-BE49-F238E27FC236}">
                <a16:creationId xmlns:a16="http://schemas.microsoft.com/office/drawing/2014/main" id="{4DB9E2B6-9573-4B06-A011-5750353DB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8" y="5849938"/>
            <a:ext cx="12842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35000"/>
        </a:spcBef>
        <a:spcAft>
          <a:spcPct val="0"/>
        </a:spcAft>
        <a:buClr>
          <a:srgbClr val="993300"/>
        </a:buClr>
        <a:buSzPct val="90000"/>
        <a:buFont typeface="Monotype Sorts" pitchFamily="-84" charset="2"/>
        <a:buChar char="n"/>
        <a:defRPr kumimoji="1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35000"/>
        </a:spcBef>
        <a:spcAft>
          <a:spcPct val="0"/>
        </a:spcAft>
        <a:buClr>
          <a:srgbClr val="CC6600"/>
        </a:buClr>
        <a:buSzPct val="80000"/>
        <a:buFont typeface="Monotype Sorts" pitchFamily="-84" charset="2"/>
        <a:buChar char="l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085850" indent="-228600" algn="l" rtl="0" eaLnBrk="0" fontAlgn="base" hangingPunct="0">
        <a:spcBef>
          <a:spcPct val="35000"/>
        </a:spcBef>
        <a:spcAft>
          <a:spcPct val="0"/>
        </a:spcAft>
        <a:buClr>
          <a:srgbClr val="009900"/>
        </a:buClr>
        <a:buSzPct val="75000"/>
        <a:buFont typeface="Webdings" panose="05030102010509060703" pitchFamily="18" charset="2"/>
        <a:buChar char="4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428750" indent="-228600" algn="l" rtl="0" eaLnBrk="0" fontAlgn="base" hangingPunct="0">
        <a:spcBef>
          <a:spcPct val="35000"/>
        </a:spcBef>
        <a:spcAft>
          <a:spcPct val="0"/>
        </a:spcAft>
        <a:buClr>
          <a:schemeClr val="hlink"/>
        </a:buClr>
        <a:buSzPct val="75000"/>
        <a:buChar char="–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17716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2288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</a:defRPr>
      </a:lvl6pPr>
      <a:lvl7pPr marL="26860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</a:defRPr>
      </a:lvl7pPr>
      <a:lvl8pPr marL="31432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</a:defRPr>
      </a:lvl8pPr>
      <a:lvl9pPr marL="36004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microsoft.com/office/2011/relationships/inkAction" Target="../ink/inkAction2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microsoft.com/office/2011/relationships/inkAction" Target="../ink/inkAction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4C122FC-4F76-4B32-85AE-4800AD00096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Chapter 11:  </a:t>
            </a:r>
            <a:br>
              <a:rPr lang="en-US" altLang="en-US"/>
            </a:br>
            <a:r>
              <a:rPr lang="en-US" altLang="en-US"/>
              <a:t>File-System Interface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4FBB441-4180-41E9-93E2-8151AD031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8"/>
    </mc:Choice>
    <mc:Fallback xmlns="">
      <p:transition spd="slow" advTm="10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D015C62-3761-4925-9024-43B4B9EBA9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6125" y="315913"/>
            <a:ext cx="8229600" cy="576262"/>
          </a:xfrm>
        </p:spPr>
        <p:txBody>
          <a:bodyPr/>
          <a:lstStyle/>
          <a:p>
            <a:pPr eaLnBrk="1" hangingPunct="1"/>
            <a:r>
              <a:rPr lang="en-US" altLang="en-US" sz="2800"/>
              <a:t>File Locking Example – </a:t>
            </a:r>
            <a:br>
              <a:rPr lang="en-US" altLang="en-US" sz="2800"/>
            </a:br>
            <a:r>
              <a:rPr lang="en-US" altLang="en-US" sz="2800"/>
              <a:t>Java API (Cont.)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F4AB2C1A-3F63-48E7-AA71-A245A2EA82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8513" y="1250950"/>
            <a:ext cx="7243762" cy="5267325"/>
          </a:xfrm>
        </p:spPr>
        <p:txBody>
          <a:bodyPr/>
          <a:lstStyle/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600">
                <a:solidFill>
                  <a:srgbClr val="0033CC"/>
                </a:solidFill>
              </a:rPr>
              <a:t>			// this locks the second half of the file - shared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600">
                <a:solidFill>
                  <a:srgbClr val="0033CC"/>
                </a:solidFill>
              </a:rPr>
              <a:t>			sharedLock = ch.lock(raf.length()/2+1, raf.length(), 				SHARED);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600">
                <a:solidFill>
                  <a:srgbClr val="0033CC"/>
                </a:solidFill>
              </a:rPr>
              <a:t>			/** Now read the data . . . */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600">
                <a:solidFill>
                  <a:srgbClr val="0033CC"/>
                </a:solidFill>
              </a:rPr>
              <a:t>			// release the lock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600">
                <a:solidFill>
                  <a:srgbClr val="0033CC"/>
                </a:solidFill>
              </a:rPr>
              <a:t>			sharedLock.release();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600" i="1">
                <a:solidFill>
                  <a:srgbClr val="0033CC"/>
                </a:solidFill>
              </a:rPr>
              <a:t>		</a:t>
            </a:r>
            <a:r>
              <a:rPr lang="en-US" altLang="en-US" sz="1600">
                <a:solidFill>
                  <a:srgbClr val="0033CC"/>
                </a:solidFill>
              </a:rPr>
              <a:t>}</a:t>
            </a:r>
            <a:r>
              <a:rPr lang="en-US" altLang="en-US" sz="1600" i="1">
                <a:solidFill>
                  <a:srgbClr val="0033CC"/>
                </a:solidFill>
              </a:rPr>
              <a:t> </a:t>
            </a:r>
            <a:r>
              <a:rPr lang="en-US" altLang="en-US" sz="1600">
                <a:solidFill>
                  <a:srgbClr val="0033CC"/>
                </a:solidFill>
              </a:rPr>
              <a:t>catch (java.io.IOException ioe) {</a:t>
            </a:r>
            <a:r>
              <a:rPr lang="en-US" altLang="en-US" sz="1600" i="1">
                <a:solidFill>
                  <a:srgbClr val="0033CC"/>
                </a:solidFill>
              </a:rPr>
              <a:t> 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600" i="1">
                <a:solidFill>
                  <a:srgbClr val="0033CC"/>
                </a:solidFill>
              </a:rPr>
              <a:t>			</a:t>
            </a:r>
            <a:r>
              <a:rPr lang="en-US" altLang="en-US" sz="1600">
                <a:solidFill>
                  <a:srgbClr val="0033CC"/>
                </a:solidFill>
              </a:rPr>
              <a:t>System.err.println(ioe);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600" i="1">
                <a:solidFill>
                  <a:srgbClr val="0033CC"/>
                </a:solidFill>
              </a:rPr>
              <a:t>		</a:t>
            </a:r>
            <a:r>
              <a:rPr lang="en-US" altLang="en-US" sz="1600">
                <a:solidFill>
                  <a:srgbClr val="0033CC"/>
                </a:solidFill>
              </a:rPr>
              <a:t>}finally {</a:t>
            </a:r>
            <a:r>
              <a:rPr lang="en-US" altLang="en-US" sz="1600" i="1">
                <a:solidFill>
                  <a:srgbClr val="0033CC"/>
                </a:solidFill>
              </a:rPr>
              <a:t> 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600">
                <a:solidFill>
                  <a:srgbClr val="0033CC"/>
                </a:solidFill>
              </a:rPr>
              <a:t>			if (exclusiveLock != null)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600">
                <a:solidFill>
                  <a:srgbClr val="0033CC"/>
                </a:solidFill>
              </a:rPr>
              <a:t>			exclusiveLock.release();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600">
                <a:solidFill>
                  <a:srgbClr val="0033CC"/>
                </a:solidFill>
              </a:rPr>
              <a:t>			if (sharedLock != null)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600">
                <a:solidFill>
                  <a:srgbClr val="0033CC"/>
                </a:solidFill>
              </a:rPr>
              <a:t>			sharedLock.release();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600" i="1">
                <a:solidFill>
                  <a:srgbClr val="0033CC"/>
                </a:solidFill>
              </a:rPr>
              <a:t>		</a:t>
            </a:r>
            <a:r>
              <a:rPr lang="en-US" altLang="en-US" sz="1600">
                <a:solidFill>
                  <a:srgbClr val="0033CC"/>
                </a:solidFill>
              </a:rPr>
              <a:t>}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600" i="1">
                <a:solidFill>
                  <a:srgbClr val="0033CC"/>
                </a:solidFill>
              </a:rPr>
              <a:t>	</a:t>
            </a:r>
            <a:r>
              <a:rPr lang="en-US" altLang="en-US" sz="1600">
                <a:solidFill>
                  <a:srgbClr val="0033CC"/>
                </a:solidFill>
              </a:rPr>
              <a:t>}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600">
                <a:solidFill>
                  <a:srgbClr val="0033CC"/>
                </a:solidFill>
              </a:rPr>
              <a:t>}</a:t>
            </a:r>
          </a:p>
          <a:p>
            <a:pPr>
              <a:lnSpc>
                <a:spcPct val="80000"/>
              </a:lnSpc>
            </a:pPr>
            <a:endParaRPr lang="en-US" altLang="en-US" sz="160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65A4660-D88C-4E80-BE3F-ADF79372F5A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41920" y="1708200"/>
              <a:ext cx="2329200" cy="153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65A4660-D88C-4E80-BE3F-ADF79372F5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32560" y="1698840"/>
                <a:ext cx="2347920" cy="1720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0C2BB1-A8B7-4299-A91C-4504C9C9F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25"/>
    </mc:Choice>
    <mc:Fallback xmlns="">
      <p:transition spd="slow" advTm="34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8F42A871-1F9E-47AC-ACBD-964A753BB3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8363" y="277813"/>
            <a:ext cx="7818437" cy="576262"/>
          </a:xfrm>
        </p:spPr>
        <p:txBody>
          <a:bodyPr/>
          <a:lstStyle/>
          <a:p>
            <a:pPr eaLnBrk="1" hangingPunct="1"/>
            <a:r>
              <a:rPr lang="en-US" altLang="en-US"/>
              <a:t>File Types – Name, Extension</a:t>
            </a:r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0C248D2C-2D7F-48C9-AE0C-0080EAA7A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5" t="1186" r="15715" b="1186"/>
          <a:stretch>
            <a:fillRect/>
          </a:stretch>
        </p:blipFill>
        <p:spPr bwMode="auto">
          <a:xfrm>
            <a:off x="2209800" y="1250950"/>
            <a:ext cx="4654550" cy="4970463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6EE805-CDE6-4CC2-942E-FBAFACB8A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62"/>
    </mc:Choice>
    <mc:Fallback xmlns="">
      <p:transition spd="slow" advTm="55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777124E5-5FC3-419D-86C1-108B3182BC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9638" y="277813"/>
            <a:ext cx="7777162" cy="576262"/>
          </a:xfrm>
        </p:spPr>
        <p:txBody>
          <a:bodyPr/>
          <a:lstStyle/>
          <a:p>
            <a:pPr eaLnBrk="1" hangingPunct="1"/>
            <a:r>
              <a:rPr lang="en-US" altLang="en-US"/>
              <a:t>File Structure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6596F760-A55E-423C-A476-FB8FA3B990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233488"/>
            <a:ext cx="7686675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None - sequence of words, bytes</a:t>
            </a:r>
          </a:p>
          <a:p>
            <a:pPr>
              <a:lnSpc>
                <a:spcPct val="90000"/>
              </a:lnSpc>
            </a:pPr>
            <a:r>
              <a:rPr lang="en-US" altLang="en-US"/>
              <a:t>Simple record structure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Lines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Fixed length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Variable length</a:t>
            </a:r>
          </a:p>
          <a:p>
            <a:pPr>
              <a:lnSpc>
                <a:spcPct val="90000"/>
              </a:lnSpc>
            </a:pPr>
            <a:r>
              <a:rPr lang="en-US" altLang="en-US"/>
              <a:t>Complex Structures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Formatted document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Relocatable load file	</a:t>
            </a:r>
          </a:p>
          <a:p>
            <a:pPr>
              <a:lnSpc>
                <a:spcPct val="90000"/>
              </a:lnSpc>
            </a:pPr>
            <a:r>
              <a:rPr lang="en-US" altLang="en-US"/>
              <a:t>Can simulate last two with first method by inserting appropriate control characters</a:t>
            </a:r>
          </a:p>
          <a:p>
            <a:pPr>
              <a:lnSpc>
                <a:spcPct val="90000"/>
              </a:lnSpc>
            </a:pPr>
            <a:r>
              <a:rPr lang="en-US" altLang="en-US"/>
              <a:t>Who decides: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Operating system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Program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0EA51F-8FB7-4B51-A5CF-58AC8B27FC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12"/>
    </mc:Choice>
    <mc:Fallback xmlns="">
      <p:transition spd="slow" advTm="164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69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28D25923-7E1C-41A4-A4F3-BE9C8F4129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Sequential-access File</a:t>
            </a:r>
          </a:p>
        </p:txBody>
      </p:sp>
      <p:pic>
        <p:nvPicPr>
          <p:cNvPr id="29699" name="Picture 5">
            <a:extLst>
              <a:ext uri="{FF2B5EF4-FFF2-40B4-BE49-F238E27FC236}">
                <a16:creationId xmlns:a16="http://schemas.microsoft.com/office/drawing/2014/main" id="{3AA182B1-AB3C-4810-83BD-8A6D587BC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1962150"/>
            <a:ext cx="701040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212DBC-0AEF-4D46-92F2-A8BBE31B5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02"/>
    </mc:Choice>
    <mc:Fallback xmlns="">
      <p:transition spd="slow" advTm="58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1C3B171-0014-4B13-96E3-129D86723A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Access Methods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DBE35E83-A02D-46F2-A3FE-8DAC33B103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5675" y="1365250"/>
            <a:ext cx="7370763" cy="3822700"/>
          </a:xfrm>
        </p:spPr>
        <p:txBody>
          <a:bodyPr/>
          <a:lstStyle/>
          <a:p>
            <a:pPr>
              <a:lnSpc>
                <a:spcPct val="90000"/>
              </a:lnSpc>
              <a:tabLst>
                <a:tab pos="3203575" algn="l"/>
                <a:tab pos="4056063" algn="l"/>
              </a:tabLst>
            </a:pPr>
            <a:r>
              <a:rPr lang="en-US" altLang="en-US" sz="1600" b="1"/>
              <a:t>Sequential Access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 typeface="Monotype Sorts" pitchFamily="-84" charset="2"/>
              <a:buNone/>
              <a:tabLst>
                <a:tab pos="3203575" algn="l"/>
                <a:tab pos="4056063" algn="l"/>
              </a:tabLst>
            </a:pPr>
            <a:r>
              <a:rPr lang="en-US" altLang="en-US" sz="1600">
                <a:solidFill>
                  <a:srgbClr val="000000"/>
                </a:solidFill>
              </a:rPr>
              <a:t>		</a:t>
            </a:r>
            <a:r>
              <a:rPr lang="en-US" altLang="en-US" sz="1600" b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 next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 typeface="Monotype Sorts" pitchFamily="-84" charset="2"/>
              <a:buNone/>
              <a:tabLst>
                <a:tab pos="3203575" algn="l"/>
                <a:tab pos="4056063" algn="l"/>
              </a:tabLst>
            </a:pPr>
            <a:r>
              <a:rPr lang="en-US" altLang="en-US" sz="1600" b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write next 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 typeface="Monotype Sorts" pitchFamily="-84" charset="2"/>
              <a:buNone/>
              <a:tabLst>
                <a:tab pos="3203575" algn="l"/>
                <a:tab pos="4056063" algn="l"/>
              </a:tabLst>
            </a:pPr>
            <a:r>
              <a:rPr lang="en-US" altLang="en-US" sz="1600" b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reset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 typeface="Monotype Sorts" pitchFamily="-84" charset="2"/>
              <a:buNone/>
              <a:tabLst>
                <a:tab pos="3203575" algn="l"/>
                <a:tab pos="4056063" algn="l"/>
              </a:tabLst>
            </a:pPr>
            <a:r>
              <a:rPr lang="en-US" altLang="en-US" sz="1600">
                <a:solidFill>
                  <a:srgbClr val="000000"/>
                </a:solidFill>
              </a:rPr>
              <a:t>		no read after last write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 typeface="Monotype Sorts" pitchFamily="-84" charset="2"/>
              <a:buNone/>
              <a:tabLst>
                <a:tab pos="3203575" algn="l"/>
                <a:tab pos="4056063" algn="l"/>
              </a:tabLst>
            </a:pPr>
            <a:r>
              <a:rPr lang="en-US" altLang="en-US" sz="1600">
                <a:solidFill>
                  <a:srgbClr val="000000"/>
                </a:solidFill>
              </a:rPr>
              <a:t>			(rewrite)</a:t>
            </a:r>
          </a:p>
          <a:p>
            <a:pPr>
              <a:lnSpc>
                <a:spcPct val="90000"/>
              </a:lnSpc>
              <a:tabLst>
                <a:tab pos="3203575" algn="l"/>
                <a:tab pos="4056063" algn="l"/>
              </a:tabLst>
            </a:pPr>
            <a:r>
              <a:rPr lang="en-US" altLang="en-US" sz="1600" b="1">
                <a:solidFill>
                  <a:srgbClr val="000000"/>
                </a:solidFill>
              </a:rPr>
              <a:t>Direct Access – </a:t>
            </a:r>
            <a:r>
              <a:rPr lang="en-US" altLang="en-US" sz="1600">
                <a:solidFill>
                  <a:srgbClr val="000000"/>
                </a:solidFill>
              </a:rPr>
              <a:t>file is fixed length </a:t>
            </a:r>
            <a:r>
              <a:rPr lang="en-US" altLang="en-US" sz="1600">
                <a:solidFill>
                  <a:srgbClr val="0033CC"/>
                </a:solidFill>
              </a:rPr>
              <a:t>logical records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 typeface="Monotype Sorts" pitchFamily="-84" charset="2"/>
              <a:buNone/>
              <a:tabLst>
                <a:tab pos="3203575" algn="l"/>
                <a:tab pos="4056063" algn="l"/>
              </a:tabLst>
            </a:pPr>
            <a:r>
              <a:rPr lang="en-US" altLang="en-US" sz="1600">
                <a:solidFill>
                  <a:srgbClr val="000000"/>
                </a:solidFill>
              </a:rPr>
              <a:t>		</a:t>
            </a:r>
            <a:r>
              <a:rPr lang="en-US" altLang="en-US" sz="1600" b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 </a:t>
            </a:r>
            <a:r>
              <a:rPr lang="en-US" altLang="en-US" sz="1600" b="1" i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 typeface="Monotype Sorts" pitchFamily="-84" charset="2"/>
              <a:buNone/>
              <a:tabLst>
                <a:tab pos="3203575" algn="l"/>
                <a:tab pos="4056063" algn="l"/>
              </a:tabLst>
            </a:pPr>
            <a:r>
              <a:rPr lang="en-US" altLang="en-US" sz="1600" b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write </a:t>
            </a:r>
            <a:r>
              <a:rPr lang="en-US" altLang="en-US" sz="1600" b="1" i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 typeface="Monotype Sorts" pitchFamily="-84" charset="2"/>
              <a:buNone/>
              <a:tabLst>
                <a:tab pos="3203575" algn="l"/>
                <a:tab pos="4056063" algn="l"/>
              </a:tabLst>
            </a:pPr>
            <a:r>
              <a:rPr lang="en-US" altLang="en-US" sz="1600" b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position to </a:t>
            </a:r>
            <a:r>
              <a:rPr lang="en-US" altLang="en-US" sz="1600" b="1" i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 typeface="Monotype Sorts" pitchFamily="-84" charset="2"/>
              <a:buNone/>
              <a:tabLst>
                <a:tab pos="3203575" algn="l"/>
                <a:tab pos="4056063" algn="l"/>
              </a:tabLst>
            </a:pPr>
            <a:r>
              <a:rPr lang="en-US" altLang="en-US" sz="1600" b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read next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 typeface="Monotype Sorts" pitchFamily="-84" charset="2"/>
              <a:buNone/>
              <a:tabLst>
                <a:tab pos="3203575" algn="l"/>
                <a:tab pos="4056063" algn="l"/>
              </a:tabLst>
            </a:pPr>
            <a:r>
              <a:rPr lang="en-US" altLang="en-US" sz="1600" b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write next 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 typeface="Monotype Sorts" pitchFamily="-84" charset="2"/>
              <a:buNone/>
              <a:tabLst>
                <a:tab pos="3203575" algn="l"/>
                <a:tab pos="4056063" algn="l"/>
              </a:tabLst>
            </a:pPr>
            <a:r>
              <a:rPr lang="en-US" altLang="en-US" sz="1600" b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rewrite </a:t>
            </a:r>
            <a:r>
              <a:rPr lang="en-US" altLang="en-US" sz="1600" b="1" i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</a:p>
          <a:p>
            <a:pPr>
              <a:lnSpc>
                <a:spcPct val="90000"/>
              </a:lnSpc>
              <a:buFont typeface="Monotype Sorts" pitchFamily="-84" charset="2"/>
              <a:buNone/>
              <a:tabLst>
                <a:tab pos="3203575" algn="l"/>
                <a:tab pos="4056063" algn="l"/>
              </a:tabLst>
            </a:pPr>
            <a:r>
              <a:rPr lang="en-US" altLang="en-US" sz="1600"/>
              <a:t>	</a:t>
            </a:r>
            <a:r>
              <a:rPr lang="en-US" altLang="en-US" sz="1600" i="1"/>
              <a:t>n</a:t>
            </a:r>
            <a:r>
              <a:rPr lang="en-US" altLang="en-US" sz="1600"/>
              <a:t> = </a:t>
            </a:r>
            <a:r>
              <a:rPr lang="en-US" altLang="en-US" sz="1600">
                <a:solidFill>
                  <a:srgbClr val="0033CC"/>
                </a:solidFill>
              </a:rPr>
              <a:t>relative block number</a:t>
            </a:r>
          </a:p>
          <a:p>
            <a:pPr>
              <a:lnSpc>
                <a:spcPct val="90000"/>
              </a:lnSpc>
              <a:buFont typeface="Monotype Sorts" pitchFamily="-84" charset="2"/>
              <a:buNone/>
              <a:tabLst>
                <a:tab pos="3203575" algn="l"/>
                <a:tab pos="4056063" algn="l"/>
              </a:tabLst>
            </a:pPr>
            <a:endParaRPr lang="en-US" altLang="en-US" sz="1600"/>
          </a:p>
          <a:p>
            <a:pPr>
              <a:lnSpc>
                <a:spcPct val="90000"/>
              </a:lnSpc>
              <a:tabLst>
                <a:tab pos="3203575" algn="l"/>
                <a:tab pos="4056063" algn="l"/>
              </a:tabLst>
            </a:pPr>
            <a:r>
              <a:rPr lang="en-US" altLang="en-US" sz="1600"/>
              <a:t>Relative block numbers allow OS to decide where file should be placed</a:t>
            </a:r>
          </a:p>
          <a:p>
            <a:pPr lvl="1">
              <a:lnSpc>
                <a:spcPct val="90000"/>
              </a:lnSpc>
              <a:tabLst>
                <a:tab pos="3203575" algn="l"/>
                <a:tab pos="4056063" algn="l"/>
              </a:tabLst>
            </a:pPr>
            <a:r>
              <a:rPr lang="en-US" altLang="en-US" sz="1600"/>
              <a:t>See </a:t>
            </a:r>
            <a:r>
              <a:rPr lang="en-US" altLang="en-US" sz="1600">
                <a:solidFill>
                  <a:srgbClr val="0033CC"/>
                </a:solidFill>
              </a:rPr>
              <a:t>allocation problem </a:t>
            </a:r>
            <a:r>
              <a:rPr lang="en-US" altLang="en-US" sz="1600"/>
              <a:t>in Ch 12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A9A08C-F97E-417F-8C50-CF0C804DE2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58"/>
    </mc:Choice>
    <mc:Fallback xmlns="">
      <p:transition spd="slow" advTm="113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79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FC390266-A706-4360-8A1F-6DF4A7AFB7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4038" y="85725"/>
            <a:ext cx="8469312" cy="844550"/>
          </a:xfrm>
        </p:spPr>
        <p:txBody>
          <a:bodyPr/>
          <a:lstStyle/>
          <a:p>
            <a:pPr eaLnBrk="1" hangingPunct="1"/>
            <a:r>
              <a:rPr lang="en-US" altLang="en-US" sz="2800"/>
              <a:t>Simulation of Sequential Access on </a:t>
            </a:r>
            <a:br>
              <a:rPr lang="en-US" altLang="en-US" sz="2800"/>
            </a:br>
            <a:r>
              <a:rPr lang="en-US" altLang="en-US" sz="2800"/>
              <a:t>Direct-access File</a:t>
            </a:r>
          </a:p>
        </p:txBody>
      </p:sp>
      <p:pic>
        <p:nvPicPr>
          <p:cNvPr id="33795" name="Picture 6">
            <a:extLst>
              <a:ext uri="{FF2B5EF4-FFF2-40B4-BE49-F238E27FC236}">
                <a16:creationId xmlns:a16="http://schemas.microsoft.com/office/drawing/2014/main" id="{57581C27-BA81-419B-8E68-35788BA3C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933575"/>
            <a:ext cx="7091363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AD1B1E-7261-4CF1-8407-0690E8D82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09"/>
    </mc:Choice>
    <mc:Fallback xmlns="">
      <p:transition spd="slow" advTm="46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434A9A54-F785-4553-9086-8D402D6633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Other Access Methods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030136D3-DD97-429C-A8BC-101902789A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5675" y="1365250"/>
            <a:ext cx="7370763" cy="3822700"/>
          </a:xfrm>
        </p:spPr>
        <p:txBody>
          <a:bodyPr/>
          <a:lstStyle/>
          <a:p>
            <a:pPr>
              <a:lnSpc>
                <a:spcPct val="90000"/>
              </a:lnSpc>
              <a:tabLst>
                <a:tab pos="3203575" algn="l"/>
                <a:tab pos="4056063" algn="l"/>
              </a:tabLst>
            </a:pPr>
            <a:r>
              <a:rPr lang="en-US" altLang="en-US" sz="1600" dirty="0">
                <a:solidFill>
                  <a:srgbClr val="000000"/>
                </a:solidFill>
              </a:rPr>
              <a:t>Can be built on top of base methods</a:t>
            </a:r>
          </a:p>
          <a:p>
            <a:pPr>
              <a:lnSpc>
                <a:spcPct val="90000"/>
              </a:lnSpc>
              <a:tabLst>
                <a:tab pos="3203575" algn="l"/>
                <a:tab pos="4056063" algn="l"/>
              </a:tabLst>
            </a:pPr>
            <a:r>
              <a:rPr lang="en-US" altLang="en-US" sz="1600" dirty="0">
                <a:solidFill>
                  <a:srgbClr val="000000"/>
                </a:solidFill>
              </a:rPr>
              <a:t>General involve creation of an </a:t>
            </a:r>
            <a:r>
              <a:rPr lang="en-US" altLang="en-US" sz="1600" dirty="0">
                <a:solidFill>
                  <a:srgbClr val="0033CC"/>
                </a:solidFill>
              </a:rPr>
              <a:t>index</a:t>
            </a:r>
            <a:r>
              <a:rPr lang="en-US" altLang="en-US" sz="1600" dirty="0">
                <a:solidFill>
                  <a:srgbClr val="000000"/>
                </a:solidFill>
              </a:rPr>
              <a:t> for the file</a:t>
            </a:r>
          </a:p>
          <a:p>
            <a:pPr>
              <a:lnSpc>
                <a:spcPct val="90000"/>
              </a:lnSpc>
              <a:tabLst>
                <a:tab pos="3203575" algn="l"/>
                <a:tab pos="4056063" algn="l"/>
              </a:tabLst>
            </a:pPr>
            <a:r>
              <a:rPr lang="en-US" altLang="en-US" sz="1600" dirty="0">
                <a:solidFill>
                  <a:srgbClr val="000000"/>
                </a:solidFill>
              </a:rPr>
              <a:t>Keep index in </a:t>
            </a:r>
          </a:p>
          <a:p>
            <a:pPr>
              <a:lnSpc>
                <a:spcPct val="90000"/>
              </a:lnSpc>
              <a:tabLst>
                <a:tab pos="3203575" algn="l"/>
                <a:tab pos="4056063" algn="l"/>
              </a:tabLst>
            </a:pPr>
            <a:r>
              <a:rPr lang="en-US" altLang="en-US" sz="1600" dirty="0">
                <a:solidFill>
                  <a:srgbClr val="000000"/>
                </a:solidFill>
              </a:rPr>
              <a:t>If too large, index (in memory) of the index (on disk)</a:t>
            </a:r>
          </a:p>
          <a:p>
            <a:pPr>
              <a:lnSpc>
                <a:spcPct val="90000"/>
              </a:lnSpc>
              <a:tabLst>
                <a:tab pos="3203575" algn="l"/>
                <a:tab pos="4056063" algn="l"/>
              </a:tabLst>
            </a:pPr>
            <a:r>
              <a:rPr lang="en-US" altLang="en-US" sz="1600" dirty="0">
                <a:solidFill>
                  <a:srgbClr val="000000"/>
                </a:solidFill>
              </a:rPr>
              <a:t>IBM indexed sequential-access method (ISAM)</a:t>
            </a:r>
          </a:p>
          <a:p>
            <a:pPr lvl="1">
              <a:lnSpc>
                <a:spcPct val="90000"/>
              </a:lnSpc>
              <a:tabLst>
                <a:tab pos="3203575" algn="l"/>
                <a:tab pos="4056063" algn="l"/>
              </a:tabLst>
            </a:pPr>
            <a:r>
              <a:rPr lang="en-US" altLang="en-US" sz="1600" dirty="0">
                <a:solidFill>
                  <a:srgbClr val="000000"/>
                </a:solidFill>
              </a:rPr>
              <a:t>Small master index, points to disk blocks of secondary index</a:t>
            </a:r>
          </a:p>
          <a:p>
            <a:pPr lvl="1">
              <a:lnSpc>
                <a:spcPct val="90000"/>
              </a:lnSpc>
              <a:tabLst>
                <a:tab pos="3203575" algn="l"/>
                <a:tab pos="4056063" algn="l"/>
              </a:tabLst>
            </a:pPr>
            <a:r>
              <a:rPr lang="en-US" altLang="en-US" sz="1600" dirty="0">
                <a:solidFill>
                  <a:srgbClr val="000000"/>
                </a:solidFill>
              </a:rPr>
              <a:t>File kept sorted on a defined key</a:t>
            </a:r>
          </a:p>
          <a:p>
            <a:pPr lvl="1">
              <a:lnSpc>
                <a:spcPct val="90000"/>
              </a:lnSpc>
              <a:tabLst>
                <a:tab pos="3203575" algn="l"/>
                <a:tab pos="4056063" algn="l"/>
              </a:tabLst>
            </a:pPr>
            <a:r>
              <a:rPr lang="en-US" altLang="en-US" sz="1600" dirty="0">
                <a:solidFill>
                  <a:srgbClr val="000000"/>
                </a:solidFill>
              </a:rPr>
              <a:t>All done by the OS</a:t>
            </a:r>
          </a:p>
          <a:p>
            <a:pPr>
              <a:lnSpc>
                <a:spcPct val="90000"/>
              </a:lnSpc>
              <a:tabLst>
                <a:tab pos="3203575" algn="l"/>
                <a:tab pos="4056063" algn="l"/>
              </a:tabLst>
            </a:pPr>
            <a:r>
              <a:rPr lang="en-US" altLang="en-US" sz="1600" dirty="0">
                <a:solidFill>
                  <a:srgbClr val="000000"/>
                </a:solidFill>
              </a:rPr>
              <a:t>VMS operating system provides index and relative files as another example (see next slide)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80E875-0BDF-4E32-BB0C-CF28B53719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27"/>
    </mc:Choice>
    <mc:Fallback xmlns="">
      <p:transition spd="slow" advTm="135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89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06028C93-55B3-43F2-AC0E-924D8D4696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77813"/>
            <a:ext cx="8229600" cy="576262"/>
          </a:xfrm>
        </p:spPr>
        <p:txBody>
          <a:bodyPr/>
          <a:lstStyle/>
          <a:p>
            <a:pPr eaLnBrk="1" hangingPunct="1"/>
            <a:r>
              <a:rPr lang="en-US" altLang="en-US"/>
              <a:t>Example of Index and Relative Files</a:t>
            </a:r>
          </a:p>
        </p:txBody>
      </p:sp>
      <p:pic>
        <p:nvPicPr>
          <p:cNvPr id="37891" name="Picture 5">
            <a:extLst>
              <a:ext uri="{FF2B5EF4-FFF2-40B4-BE49-F238E27FC236}">
                <a16:creationId xmlns:a16="http://schemas.microsoft.com/office/drawing/2014/main" id="{CC57E487-5AFD-43B3-80DC-4202BB3C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1531938"/>
            <a:ext cx="5902325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852186-70E5-45EC-92B7-4472F07FC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27"/>
    </mc:Choice>
    <mc:Fallback xmlns="">
      <p:transition spd="slow" advTm="64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1D41AC70-0CA6-45FD-A39A-280559E736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Directory Structure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C498DCF-A7C4-44C6-B839-12B3304BCE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66788" y="1374775"/>
            <a:ext cx="7370762" cy="3540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A collection of nodes containing information about all files</a:t>
            </a:r>
          </a:p>
        </p:txBody>
      </p:sp>
      <p:sp>
        <p:nvSpPr>
          <p:cNvPr id="39940" name="Oval 4">
            <a:extLst>
              <a:ext uri="{FF2B5EF4-FFF2-40B4-BE49-F238E27FC236}">
                <a16:creationId xmlns:a16="http://schemas.microsoft.com/office/drawing/2014/main" id="{0F83894A-8CE4-4162-9101-73844C724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286000"/>
            <a:ext cx="5334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>
              <a:latin typeface="Verdana" panose="020B0604030504040204" pitchFamily="34" charset="0"/>
            </a:endParaRPr>
          </a:p>
        </p:txBody>
      </p:sp>
      <p:sp>
        <p:nvSpPr>
          <p:cNvPr id="39941" name="Oval 5">
            <a:extLst>
              <a:ext uri="{FF2B5EF4-FFF2-40B4-BE49-F238E27FC236}">
                <a16:creationId xmlns:a16="http://schemas.microsoft.com/office/drawing/2014/main" id="{24A3D2D5-1AB2-46DF-9839-C64C7229A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286000"/>
            <a:ext cx="5334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>
              <a:latin typeface="Verdana" panose="020B0604030504040204" pitchFamily="34" charset="0"/>
            </a:endParaRPr>
          </a:p>
        </p:txBody>
      </p:sp>
      <p:sp>
        <p:nvSpPr>
          <p:cNvPr id="39942" name="Oval 6">
            <a:extLst>
              <a:ext uri="{FF2B5EF4-FFF2-40B4-BE49-F238E27FC236}">
                <a16:creationId xmlns:a16="http://schemas.microsoft.com/office/drawing/2014/main" id="{5126CF77-60C2-493D-8623-17AD3FD49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286000"/>
            <a:ext cx="5334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>
              <a:latin typeface="Verdana" panose="020B0604030504040204" pitchFamily="34" charset="0"/>
            </a:endParaRPr>
          </a:p>
        </p:txBody>
      </p:sp>
      <p:sp>
        <p:nvSpPr>
          <p:cNvPr id="39943" name="Oval 7">
            <a:extLst>
              <a:ext uri="{FF2B5EF4-FFF2-40B4-BE49-F238E27FC236}">
                <a16:creationId xmlns:a16="http://schemas.microsoft.com/office/drawing/2014/main" id="{80A1647F-C59B-464F-811D-CCB75ABF6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0"/>
            <a:ext cx="5334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>
              <a:latin typeface="Verdana" panose="020B0604030504040204" pitchFamily="34" charset="0"/>
            </a:endParaRPr>
          </a:p>
        </p:txBody>
      </p:sp>
      <p:sp>
        <p:nvSpPr>
          <p:cNvPr id="39944" name="Oval 8">
            <a:extLst>
              <a:ext uri="{FF2B5EF4-FFF2-40B4-BE49-F238E27FC236}">
                <a16:creationId xmlns:a16="http://schemas.microsoft.com/office/drawing/2014/main" id="{0AC6C7AD-0956-43D3-94C1-42EC8E5E4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590800"/>
            <a:ext cx="5334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>
              <a:latin typeface="Verdana" panose="020B0604030504040204" pitchFamily="34" charset="0"/>
            </a:endParaRPr>
          </a:p>
        </p:txBody>
      </p:sp>
      <p:sp>
        <p:nvSpPr>
          <p:cNvPr id="39945" name="Rectangle 9">
            <a:extLst>
              <a:ext uri="{FF2B5EF4-FFF2-40B4-BE49-F238E27FC236}">
                <a16:creationId xmlns:a16="http://schemas.microsoft.com/office/drawing/2014/main" id="{8126BE01-5D8A-4E78-BD79-F83A8140A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267200"/>
            <a:ext cx="4572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/>
              <a:t>F 1</a:t>
            </a:r>
          </a:p>
        </p:txBody>
      </p:sp>
      <p:sp>
        <p:nvSpPr>
          <p:cNvPr id="39946" name="Rectangle 10">
            <a:extLst>
              <a:ext uri="{FF2B5EF4-FFF2-40B4-BE49-F238E27FC236}">
                <a16:creationId xmlns:a16="http://schemas.microsoft.com/office/drawing/2014/main" id="{630FE4E8-3E77-4B82-8454-A196615D8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267200"/>
            <a:ext cx="457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/>
              <a:t>F 2</a:t>
            </a:r>
          </a:p>
        </p:txBody>
      </p:sp>
      <p:sp>
        <p:nvSpPr>
          <p:cNvPr id="39947" name="Rectangle 11">
            <a:extLst>
              <a:ext uri="{FF2B5EF4-FFF2-40B4-BE49-F238E27FC236}">
                <a16:creationId xmlns:a16="http://schemas.microsoft.com/office/drawing/2014/main" id="{65B1BC7B-6212-4D96-92E6-D7758409E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267200"/>
            <a:ext cx="4572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/>
              <a:t>F 3</a:t>
            </a:r>
          </a:p>
        </p:txBody>
      </p:sp>
      <p:sp>
        <p:nvSpPr>
          <p:cNvPr id="39948" name="Rectangle 12">
            <a:extLst>
              <a:ext uri="{FF2B5EF4-FFF2-40B4-BE49-F238E27FC236}">
                <a16:creationId xmlns:a16="http://schemas.microsoft.com/office/drawing/2014/main" id="{C64D54F2-5AEF-41F5-AEC2-03D11A482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2672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/>
              <a:t>F 4</a:t>
            </a:r>
          </a:p>
        </p:txBody>
      </p:sp>
      <p:sp>
        <p:nvSpPr>
          <p:cNvPr id="39949" name="Rectangle 13">
            <a:extLst>
              <a:ext uri="{FF2B5EF4-FFF2-40B4-BE49-F238E27FC236}">
                <a16:creationId xmlns:a16="http://schemas.microsoft.com/office/drawing/2014/main" id="{17B81565-20EB-4F20-91DB-02DD20F47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648200"/>
            <a:ext cx="4572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/>
              <a:t>F n</a:t>
            </a:r>
          </a:p>
        </p:txBody>
      </p:sp>
      <p:sp>
        <p:nvSpPr>
          <p:cNvPr id="39950" name="Line 14">
            <a:extLst>
              <a:ext uri="{FF2B5EF4-FFF2-40B4-BE49-F238E27FC236}">
                <a16:creationId xmlns:a16="http://schemas.microsoft.com/office/drawing/2014/main" id="{5C95E0CA-3784-4300-BCEF-34E64FE19A8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8575" y="27432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1" name="Line 15">
            <a:extLst>
              <a:ext uri="{FF2B5EF4-FFF2-40B4-BE49-F238E27FC236}">
                <a16:creationId xmlns:a16="http://schemas.microsoft.com/office/drawing/2014/main" id="{145B222B-800B-47D0-8DBE-0278876D3C0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27432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2" name="Line 16">
            <a:extLst>
              <a:ext uri="{FF2B5EF4-FFF2-40B4-BE49-F238E27FC236}">
                <a16:creationId xmlns:a16="http://schemas.microsoft.com/office/drawing/2014/main" id="{9748E758-DEAF-4068-9640-6D4BA8013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30480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3" name="Line 17">
            <a:extLst>
              <a:ext uri="{FF2B5EF4-FFF2-40B4-BE49-F238E27FC236}">
                <a16:creationId xmlns:a16="http://schemas.microsoft.com/office/drawing/2014/main" id="{2910FDE8-A511-4201-B05C-DD129C99DFB1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27432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4" name="Line 18">
            <a:extLst>
              <a:ext uri="{FF2B5EF4-FFF2-40B4-BE49-F238E27FC236}">
                <a16:creationId xmlns:a16="http://schemas.microsoft.com/office/drawing/2014/main" id="{F46A1910-A801-4EE5-9D1C-D8FB717068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27432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Freeform 19">
            <a:extLst>
              <a:ext uri="{FF2B5EF4-FFF2-40B4-BE49-F238E27FC236}">
                <a16:creationId xmlns:a16="http://schemas.microsoft.com/office/drawing/2014/main" id="{07B2C2C7-1545-4A72-870C-4C233649EE5A}"/>
              </a:ext>
            </a:extLst>
          </p:cNvPr>
          <p:cNvSpPr>
            <a:spLocks/>
          </p:cNvSpPr>
          <p:nvPr/>
        </p:nvSpPr>
        <p:spPr bwMode="auto">
          <a:xfrm>
            <a:off x="2538413" y="1962150"/>
            <a:ext cx="4186237" cy="1473200"/>
          </a:xfrm>
          <a:custGeom>
            <a:avLst/>
            <a:gdLst>
              <a:gd name="T0" fmla="*/ 2147483646 w 2637"/>
              <a:gd name="T1" fmla="*/ 2147483646 h 928"/>
              <a:gd name="T2" fmla="*/ 2147483646 w 2637"/>
              <a:gd name="T3" fmla="*/ 2147483646 h 928"/>
              <a:gd name="T4" fmla="*/ 2147483646 w 2637"/>
              <a:gd name="T5" fmla="*/ 2147483646 h 928"/>
              <a:gd name="T6" fmla="*/ 2147483646 w 2637"/>
              <a:gd name="T7" fmla="*/ 2147483646 h 928"/>
              <a:gd name="T8" fmla="*/ 2147483646 w 2637"/>
              <a:gd name="T9" fmla="*/ 0 h 928"/>
              <a:gd name="T10" fmla="*/ 2147483646 w 2637"/>
              <a:gd name="T11" fmla="*/ 2147483646 h 928"/>
              <a:gd name="T12" fmla="*/ 2147483646 w 2637"/>
              <a:gd name="T13" fmla="*/ 2147483646 h 928"/>
              <a:gd name="T14" fmla="*/ 2147483646 w 2637"/>
              <a:gd name="T15" fmla="*/ 2147483646 h 928"/>
              <a:gd name="T16" fmla="*/ 2147483646 w 2637"/>
              <a:gd name="T17" fmla="*/ 2147483646 h 928"/>
              <a:gd name="T18" fmla="*/ 2147483646 w 2637"/>
              <a:gd name="T19" fmla="*/ 2147483646 h 928"/>
              <a:gd name="T20" fmla="*/ 2147483646 w 2637"/>
              <a:gd name="T21" fmla="*/ 2147483646 h 928"/>
              <a:gd name="T22" fmla="*/ 2147483646 w 2637"/>
              <a:gd name="T23" fmla="*/ 2147483646 h 928"/>
              <a:gd name="T24" fmla="*/ 2147483646 w 2637"/>
              <a:gd name="T25" fmla="*/ 2147483646 h 928"/>
              <a:gd name="T26" fmla="*/ 2147483646 w 2637"/>
              <a:gd name="T27" fmla="*/ 2147483646 h 928"/>
              <a:gd name="T28" fmla="*/ 2147483646 w 2637"/>
              <a:gd name="T29" fmla="*/ 2147483646 h 928"/>
              <a:gd name="T30" fmla="*/ 2147483646 w 2637"/>
              <a:gd name="T31" fmla="*/ 2147483646 h 928"/>
              <a:gd name="T32" fmla="*/ 2147483646 w 2637"/>
              <a:gd name="T33" fmla="*/ 2147483646 h 928"/>
              <a:gd name="T34" fmla="*/ 2147483646 w 2637"/>
              <a:gd name="T35" fmla="*/ 2147483646 h 928"/>
              <a:gd name="T36" fmla="*/ 2147483646 w 2637"/>
              <a:gd name="T37" fmla="*/ 2147483646 h 928"/>
              <a:gd name="T38" fmla="*/ 2147483646 w 2637"/>
              <a:gd name="T39" fmla="*/ 2147483646 h 928"/>
              <a:gd name="T40" fmla="*/ 2147483646 w 2637"/>
              <a:gd name="T41" fmla="*/ 2147483646 h 928"/>
              <a:gd name="T42" fmla="*/ 2147483646 w 2637"/>
              <a:gd name="T43" fmla="*/ 2147483646 h 928"/>
              <a:gd name="T44" fmla="*/ 2147483646 w 2637"/>
              <a:gd name="T45" fmla="*/ 2147483646 h 928"/>
              <a:gd name="T46" fmla="*/ 2147483646 w 2637"/>
              <a:gd name="T47" fmla="*/ 2147483646 h 928"/>
              <a:gd name="T48" fmla="*/ 2147483646 w 2637"/>
              <a:gd name="T49" fmla="*/ 2147483646 h 928"/>
              <a:gd name="T50" fmla="*/ 2147483646 w 2637"/>
              <a:gd name="T51" fmla="*/ 2147483646 h 92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637"/>
              <a:gd name="T79" fmla="*/ 0 h 928"/>
              <a:gd name="T80" fmla="*/ 2637 w 2637"/>
              <a:gd name="T81" fmla="*/ 928 h 92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637" h="928">
                <a:moveTo>
                  <a:pt x="10" y="328"/>
                </a:moveTo>
                <a:cubicBezTo>
                  <a:pt x="14" y="291"/>
                  <a:pt x="6" y="248"/>
                  <a:pt x="28" y="219"/>
                </a:cubicBezTo>
                <a:cubicBezTo>
                  <a:pt x="124" y="92"/>
                  <a:pt x="264" y="66"/>
                  <a:pt x="410" y="37"/>
                </a:cubicBezTo>
                <a:cubicBezTo>
                  <a:pt x="516" y="16"/>
                  <a:pt x="457" y="14"/>
                  <a:pt x="583" y="10"/>
                </a:cubicBezTo>
                <a:cubicBezTo>
                  <a:pt x="728" y="5"/>
                  <a:pt x="874" y="3"/>
                  <a:pt x="1019" y="0"/>
                </a:cubicBezTo>
                <a:cubicBezTo>
                  <a:pt x="1146" y="3"/>
                  <a:pt x="1274" y="3"/>
                  <a:pt x="1401" y="10"/>
                </a:cubicBezTo>
                <a:cubicBezTo>
                  <a:pt x="1485" y="15"/>
                  <a:pt x="1571" y="41"/>
                  <a:pt x="1655" y="55"/>
                </a:cubicBezTo>
                <a:cubicBezTo>
                  <a:pt x="1733" y="86"/>
                  <a:pt x="1819" y="108"/>
                  <a:pt x="1901" y="128"/>
                </a:cubicBezTo>
                <a:cubicBezTo>
                  <a:pt x="1942" y="148"/>
                  <a:pt x="1975" y="152"/>
                  <a:pt x="2019" y="164"/>
                </a:cubicBezTo>
                <a:cubicBezTo>
                  <a:pt x="2098" y="185"/>
                  <a:pt x="2162" y="200"/>
                  <a:pt x="2246" y="210"/>
                </a:cubicBezTo>
                <a:cubicBezTo>
                  <a:pt x="2293" y="226"/>
                  <a:pt x="2338" y="230"/>
                  <a:pt x="2382" y="255"/>
                </a:cubicBezTo>
                <a:cubicBezTo>
                  <a:pt x="2439" y="287"/>
                  <a:pt x="2477" y="343"/>
                  <a:pt x="2519" y="391"/>
                </a:cubicBezTo>
                <a:cubicBezTo>
                  <a:pt x="2536" y="410"/>
                  <a:pt x="2562" y="423"/>
                  <a:pt x="2573" y="446"/>
                </a:cubicBezTo>
                <a:cubicBezTo>
                  <a:pt x="2594" y="488"/>
                  <a:pt x="2606" y="529"/>
                  <a:pt x="2619" y="573"/>
                </a:cubicBezTo>
                <a:cubicBezTo>
                  <a:pt x="2624" y="591"/>
                  <a:pt x="2637" y="628"/>
                  <a:pt x="2637" y="628"/>
                </a:cubicBezTo>
                <a:cubicBezTo>
                  <a:pt x="2634" y="654"/>
                  <a:pt x="2634" y="707"/>
                  <a:pt x="2619" y="737"/>
                </a:cubicBezTo>
                <a:cubicBezTo>
                  <a:pt x="2582" y="812"/>
                  <a:pt x="2477" y="854"/>
                  <a:pt x="2401" y="873"/>
                </a:cubicBezTo>
                <a:cubicBezTo>
                  <a:pt x="2341" y="911"/>
                  <a:pt x="2270" y="909"/>
                  <a:pt x="2201" y="919"/>
                </a:cubicBezTo>
                <a:cubicBezTo>
                  <a:pt x="1832" y="915"/>
                  <a:pt x="1500" y="928"/>
                  <a:pt x="1146" y="873"/>
                </a:cubicBezTo>
                <a:cubicBezTo>
                  <a:pt x="917" y="837"/>
                  <a:pt x="702" y="728"/>
                  <a:pt x="474" y="700"/>
                </a:cubicBezTo>
                <a:cubicBezTo>
                  <a:pt x="465" y="697"/>
                  <a:pt x="455" y="695"/>
                  <a:pt x="446" y="691"/>
                </a:cubicBezTo>
                <a:cubicBezTo>
                  <a:pt x="434" y="686"/>
                  <a:pt x="423" y="677"/>
                  <a:pt x="410" y="673"/>
                </a:cubicBezTo>
                <a:cubicBezTo>
                  <a:pt x="297" y="636"/>
                  <a:pt x="185" y="632"/>
                  <a:pt x="83" y="564"/>
                </a:cubicBezTo>
                <a:cubicBezTo>
                  <a:pt x="47" y="512"/>
                  <a:pt x="45" y="458"/>
                  <a:pt x="28" y="400"/>
                </a:cubicBezTo>
                <a:cubicBezTo>
                  <a:pt x="28" y="400"/>
                  <a:pt x="5" y="332"/>
                  <a:pt x="1" y="319"/>
                </a:cubicBezTo>
                <a:cubicBezTo>
                  <a:pt x="0" y="315"/>
                  <a:pt x="7" y="325"/>
                  <a:pt x="10" y="328"/>
                </a:cubicBez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6" name="Freeform 20">
            <a:extLst>
              <a:ext uri="{FF2B5EF4-FFF2-40B4-BE49-F238E27FC236}">
                <a16:creationId xmlns:a16="http://schemas.microsoft.com/office/drawing/2014/main" id="{DE7044A9-D43C-43E0-91B1-3EA6C803B75F}"/>
              </a:ext>
            </a:extLst>
          </p:cNvPr>
          <p:cNvSpPr>
            <a:spLocks/>
          </p:cNvSpPr>
          <p:nvPr/>
        </p:nvSpPr>
        <p:spPr bwMode="auto">
          <a:xfrm>
            <a:off x="2362200" y="3886200"/>
            <a:ext cx="4262438" cy="1600200"/>
          </a:xfrm>
          <a:custGeom>
            <a:avLst/>
            <a:gdLst>
              <a:gd name="T0" fmla="*/ 2147483646 w 2637"/>
              <a:gd name="T1" fmla="*/ 2147483646 h 928"/>
              <a:gd name="T2" fmla="*/ 2147483646 w 2637"/>
              <a:gd name="T3" fmla="*/ 2147483646 h 928"/>
              <a:gd name="T4" fmla="*/ 2147483646 w 2637"/>
              <a:gd name="T5" fmla="*/ 2147483646 h 928"/>
              <a:gd name="T6" fmla="*/ 2147483646 w 2637"/>
              <a:gd name="T7" fmla="*/ 2147483646 h 928"/>
              <a:gd name="T8" fmla="*/ 2147483646 w 2637"/>
              <a:gd name="T9" fmla="*/ 0 h 928"/>
              <a:gd name="T10" fmla="*/ 2147483646 w 2637"/>
              <a:gd name="T11" fmla="*/ 2147483646 h 928"/>
              <a:gd name="T12" fmla="*/ 2147483646 w 2637"/>
              <a:gd name="T13" fmla="*/ 2147483646 h 928"/>
              <a:gd name="T14" fmla="*/ 2147483646 w 2637"/>
              <a:gd name="T15" fmla="*/ 2147483646 h 928"/>
              <a:gd name="T16" fmla="*/ 2147483646 w 2637"/>
              <a:gd name="T17" fmla="*/ 2147483646 h 928"/>
              <a:gd name="T18" fmla="*/ 2147483646 w 2637"/>
              <a:gd name="T19" fmla="*/ 2147483646 h 928"/>
              <a:gd name="T20" fmla="*/ 2147483646 w 2637"/>
              <a:gd name="T21" fmla="*/ 2147483646 h 928"/>
              <a:gd name="T22" fmla="*/ 2147483646 w 2637"/>
              <a:gd name="T23" fmla="*/ 2147483646 h 928"/>
              <a:gd name="T24" fmla="*/ 2147483646 w 2637"/>
              <a:gd name="T25" fmla="*/ 2147483646 h 928"/>
              <a:gd name="T26" fmla="*/ 2147483646 w 2637"/>
              <a:gd name="T27" fmla="*/ 2147483646 h 928"/>
              <a:gd name="T28" fmla="*/ 2147483646 w 2637"/>
              <a:gd name="T29" fmla="*/ 2147483646 h 928"/>
              <a:gd name="T30" fmla="*/ 2147483646 w 2637"/>
              <a:gd name="T31" fmla="*/ 2147483646 h 928"/>
              <a:gd name="T32" fmla="*/ 2147483646 w 2637"/>
              <a:gd name="T33" fmla="*/ 2147483646 h 928"/>
              <a:gd name="T34" fmla="*/ 2147483646 w 2637"/>
              <a:gd name="T35" fmla="*/ 2147483646 h 928"/>
              <a:gd name="T36" fmla="*/ 2147483646 w 2637"/>
              <a:gd name="T37" fmla="*/ 2147483646 h 928"/>
              <a:gd name="T38" fmla="*/ 2147483646 w 2637"/>
              <a:gd name="T39" fmla="*/ 2147483646 h 928"/>
              <a:gd name="T40" fmla="*/ 2147483646 w 2637"/>
              <a:gd name="T41" fmla="*/ 2147483646 h 928"/>
              <a:gd name="T42" fmla="*/ 2147483646 w 2637"/>
              <a:gd name="T43" fmla="*/ 2147483646 h 928"/>
              <a:gd name="T44" fmla="*/ 2147483646 w 2637"/>
              <a:gd name="T45" fmla="*/ 2147483646 h 928"/>
              <a:gd name="T46" fmla="*/ 2147483646 w 2637"/>
              <a:gd name="T47" fmla="*/ 2147483646 h 928"/>
              <a:gd name="T48" fmla="*/ 2147483646 w 2637"/>
              <a:gd name="T49" fmla="*/ 2147483646 h 928"/>
              <a:gd name="T50" fmla="*/ 2147483646 w 2637"/>
              <a:gd name="T51" fmla="*/ 2147483646 h 92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637"/>
              <a:gd name="T79" fmla="*/ 0 h 928"/>
              <a:gd name="T80" fmla="*/ 2637 w 2637"/>
              <a:gd name="T81" fmla="*/ 928 h 92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637" h="928">
                <a:moveTo>
                  <a:pt x="10" y="328"/>
                </a:moveTo>
                <a:cubicBezTo>
                  <a:pt x="14" y="291"/>
                  <a:pt x="6" y="248"/>
                  <a:pt x="28" y="219"/>
                </a:cubicBezTo>
                <a:cubicBezTo>
                  <a:pt x="124" y="92"/>
                  <a:pt x="264" y="66"/>
                  <a:pt x="410" y="37"/>
                </a:cubicBezTo>
                <a:cubicBezTo>
                  <a:pt x="516" y="16"/>
                  <a:pt x="457" y="14"/>
                  <a:pt x="583" y="10"/>
                </a:cubicBezTo>
                <a:cubicBezTo>
                  <a:pt x="728" y="5"/>
                  <a:pt x="874" y="3"/>
                  <a:pt x="1019" y="0"/>
                </a:cubicBezTo>
                <a:cubicBezTo>
                  <a:pt x="1146" y="3"/>
                  <a:pt x="1274" y="3"/>
                  <a:pt x="1401" y="10"/>
                </a:cubicBezTo>
                <a:cubicBezTo>
                  <a:pt x="1485" y="15"/>
                  <a:pt x="1571" y="41"/>
                  <a:pt x="1655" y="55"/>
                </a:cubicBezTo>
                <a:cubicBezTo>
                  <a:pt x="1733" y="86"/>
                  <a:pt x="1819" y="108"/>
                  <a:pt x="1901" y="128"/>
                </a:cubicBezTo>
                <a:cubicBezTo>
                  <a:pt x="1942" y="148"/>
                  <a:pt x="1975" y="152"/>
                  <a:pt x="2019" y="164"/>
                </a:cubicBezTo>
                <a:cubicBezTo>
                  <a:pt x="2098" y="185"/>
                  <a:pt x="2162" y="200"/>
                  <a:pt x="2246" y="210"/>
                </a:cubicBezTo>
                <a:cubicBezTo>
                  <a:pt x="2293" y="226"/>
                  <a:pt x="2338" y="230"/>
                  <a:pt x="2382" y="255"/>
                </a:cubicBezTo>
                <a:cubicBezTo>
                  <a:pt x="2439" y="287"/>
                  <a:pt x="2477" y="343"/>
                  <a:pt x="2519" y="391"/>
                </a:cubicBezTo>
                <a:cubicBezTo>
                  <a:pt x="2536" y="410"/>
                  <a:pt x="2562" y="423"/>
                  <a:pt x="2573" y="446"/>
                </a:cubicBezTo>
                <a:cubicBezTo>
                  <a:pt x="2594" y="488"/>
                  <a:pt x="2606" y="529"/>
                  <a:pt x="2619" y="573"/>
                </a:cubicBezTo>
                <a:cubicBezTo>
                  <a:pt x="2624" y="591"/>
                  <a:pt x="2637" y="628"/>
                  <a:pt x="2637" y="628"/>
                </a:cubicBezTo>
                <a:cubicBezTo>
                  <a:pt x="2634" y="654"/>
                  <a:pt x="2634" y="707"/>
                  <a:pt x="2619" y="737"/>
                </a:cubicBezTo>
                <a:cubicBezTo>
                  <a:pt x="2582" y="812"/>
                  <a:pt x="2477" y="854"/>
                  <a:pt x="2401" y="873"/>
                </a:cubicBezTo>
                <a:cubicBezTo>
                  <a:pt x="2341" y="911"/>
                  <a:pt x="2270" y="909"/>
                  <a:pt x="2201" y="919"/>
                </a:cubicBezTo>
                <a:cubicBezTo>
                  <a:pt x="1832" y="915"/>
                  <a:pt x="1500" y="928"/>
                  <a:pt x="1146" y="873"/>
                </a:cubicBezTo>
                <a:cubicBezTo>
                  <a:pt x="917" y="837"/>
                  <a:pt x="702" y="728"/>
                  <a:pt x="474" y="700"/>
                </a:cubicBezTo>
                <a:cubicBezTo>
                  <a:pt x="465" y="697"/>
                  <a:pt x="455" y="695"/>
                  <a:pt x="446" y="691"/>
                </a:cubicBezTo>
                <a:cubicBezTo>
                  <a:pt x="434" y="686"/>
                  <a:pt x="423" y="677"/>
                  <a:pt x="410" y="673"/>
                </a:cubicBezTo>
                <a:cubicBezTo>
                  <a:pt x="297" y="636"/>
                  <a:pt x="185" y="632"/>
                  <a:pt x="83" y="564"/>
                </a:cubicBezTo>
                <a:cubicBezTo>
                  <a:pt x="47" y="512"/>
                  <a:pt x="45" y="458"/>
                  <a:pt x="28" y="400"/>
                </a:cubicBezTo>
                <a:cubicBezTo>
                  <a:pt x="28" y="400"/>
                  <a:pt x="5" y="332"/>
                  <a:pt x="1" y="319"/>
                </a:cubicBezTo>
                <a:cubicBezTo>
                  <a:pt x="0" y="315"/>
                  <a:pt x="7" y="325"/>
                  <a:pt x="10" y="328"/>
                </a:cubicBez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7" name="Text Box 21">
            <a:extLst>
              <a:ext uri="{FF2B5EF4-FFF2-40B4-BE49-F238E27FC236}">
                <a16:creationId xmlns:a16="http://schemas.microsoft.com/office/drawing/2014/main" id="{2C4A8808-6B0D-4A94-848C-799546458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286000"/>
            <a:ext cx="109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/>
              <a:t>Directory</a:t>
            </a:r>
          </a:p>
        </p:txBody>
      </p:sp>
      <p:sp>
        <p:nvSpPr>
          <p:cNvPr id="39958" name="Text Box 22">
            <a:extLst>
              <a:ext uri="{FF2B5EF4-FFF2-40B4-BE49-F238E27FC236}">
                <a16:creationId xmlns:a16="http://schemas.microsoft.com/office/drawing/2014/main" id="{13B95F61-57A3-4441-9182-30DB8D12A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100" y="4191000"/>
            <a:ext cx="666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/>
              <a:t>Files</a:t>
            </a:r>
          </a:p>
        </p:txBody>
      </p:sp>
      <p:sp>
        <p:nvSpPr>
          <p:cNvPr id="39959" name="Rectangle 23">
            <a:extLst>
              <a:ext uri="{FF2B5EF4-FFF2-40B4-BE49-F238E27FC236}">
                <a16:creationId xmlns:a16="http://schemas.microsoft.com/office/drawing/2014/main" id="{C11E461C-5731-4679-96C3-91AAED251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638800"/>
            <a:ext cx="76025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/>
              <a:t>Both the directory structure and the files reside on disk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5D4D94-3C35-425E-8D92-F2394BF1A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58"/>
    </mc:Choice>
    <mc:Fallback xmlns="">
      <p:transition spd="slow" advTm="24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21C3A24D-3BE5-4B83-A65D-A868263133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7238" y="277813"/>
            <a:ext cx="7929562" cy="576262"/>
          </a:xfrm>
        </p:spPr>
        <p:txBody>
          <a:bodyPr/>
          <a:lstStyle/>
          <a:p>
            <a:pPr eaLnBrk="1" hangingPunct="1"/>
            <a:r>
              <a:rPr lang="en-US" altLang="en-US"/>
              <a:t>Chapter 11:  File-System Interface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9215B7F5-CCE4-4395-BACD-29E1C31DDE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233488"/>
            <a:ext cx="5705475" cy="3494087"/>
          </a:xfrm>
        </p:spPr>
        <p:txBody>
          <a:bodyPr/>
          <a:lstStyle/>
          <a:p>
            <a:r>
              <a:rPr lang="en-US" altLang="en-US"/>
              <a:t>File Concept</a:t>
            </a:r>
          </a:p>
          <a:p>
            <a:r>
              <a:rPr lang="en-US" altLang="en-US"/>
              <a:t>Access Methods</a:t>
            </a:r>
          </a:p>
          <a:p>
            <a:r>
              <a:rPr lang="en-US" altLang="en-US"/>
              <a:t>Disk and Directory Structure</a:t>
            </a:r>
          </a:p>
          <a:p>
            <a:r>
              <a:rPr lang="en-US" altLang="en-US"/>
              <a:t>File-System Mounting</a:t>
            </a:r>
          </a:p>
          <a:p>
            <a:r>
              <a:rPr lang="en-US" altLang="en-US"/>
              <a:t>File Sharing</a:t>
            </a:r>
          </a:p>
          <a:p>
            <a:r>
              <a:rPr lang="en-US" altLang="en-US"/>
              <a:t>Protection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968F4C-AAA1-4AF1-BB6A-13A50057B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30"/>
    </mc:Choice>
    <mc:Fallback xmlns="">
      <p:transition spd="slow" advTm="53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7A83A34E-FD5E-4AD1-B3E7-DF61D481D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File Concept</a:t>
            </a:r>
          </a:p>
        </p:txBody>
      </p:sp>
      <p:sp>
        <p:nvSpPr>
          <p:cNvPr id="11266" name="Rectangle 3">
            <a:extLst>
              <a:ext uri="{FF2B5EF4-FFF2-40B4-BE49-F238E27FC236}">
                <a16:creationId xmlns:a16="http://schemas.microsoft.com/office/drawing/2014/main" id="{16A0B837-2623-4C03-9A62-530A0A87E7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Contiguous logical address space</a:t>
            </a:r>
            <a:br>
              <a:rPr lang="en-US" altLang="en-US"/>
            </a:br>
            <a:endParaRPr lang="en-US" altLang="en-US"/>
          </a:p>
          <a:p>
            <a:r>
              <a:rPr lang="en-US" altLang="en-US"/>
              <a:t>Types: </a:t>
            </a:r>
          </a:p>
          <a:p>
            <a:pPr lvl="1"/>
            <a:r>
              <a:rPr lang="en-US" altLang="en-US"/>
              <a:t>Data</a:t>
            </a:r>
          </a:p>
          <a:p>
            <a:pPr lvl="2"/>
            <a:r>
              <a:rPr lang="en-US" altLang="en-US"/>
              <a:t>numeric</a:t>
            </a:r>
          </a:p>
          <a:p>
            <a:pPr lvl="2"/>
            <a:r>
              <a:rPr lang="en-US" altLang="en-US"/>
              <a:t>character</a:t>
            </a:r>
          </a:p>
          <a:p>
            <a:pPr lvl="2"/>
            <a:r>
              <a:rPr lang="en-US" altLang="en-US"/>
              <a:t>binary</a:t>
            </a:r>
          </a:p>
          <a:p>
            <a:pPr lvl="1"/>
            <a:r>
              <a:rPr lang="en-US" altLang="en-US"/>
              <a:t>Program</a:t>
            </a:r>
          </a:p>
          <a:p>
            <a:pPr lvl="1"/>
            <a:endParaRPr lang="en-US" altLang="en-US"/>
          </a:p>
          <a:p>
            <a:r>
              <a:rPr lang="en-US" altLang="en-US"/>
              <a:t>Contents defined by file’s creator</a:t>
            </a:r>
          </a:p>
          <a:p>
            <a:pPr lvl="1"/>
            <a:r>
              <a:rPr lang="en-US" altLang="en-US"/>
              <a:t>Many types</a:t>
            </a:r>
          </a:p>
          <a:p>
            <a:pPr lvl="2"/>
            <a:r>
              <a:rPr lang="en-US" altLang="en-US"/>
              <a:t>Consider </a:t>
            </a:r>
            <a:r>
              <a:rPr lang="en-US" altLang="en-US" b="1">
                <a:solidFill>
                  <a:srgbClr val="3366FF"/>
                </a:solidFill>
              </a:rPr>
              <a:t>text file, source file, executable file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D5DB62-9C46-413A-A011-6F319924FF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06"/>
    </mc:Choice>
    <mc:Fallback xmlns="">
      <p:transition spd="slow" advTm="78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128DC34-1444-49A7-B696-51A5BAB370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File Attributes</a:t>
            </a:r>
          </a:p>
        </p:txBody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246BAE5C-2952-4F58-BD32-CFE80B3FAF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Name</a:t>
            </a:r>
            <a:r>
              <a:rPr lang="en-US" altLang="en-US"/>
              <a:t> – only information kept in human-readable form</a:t>
            </a:r>
          </a:p>
          <a:p>
            <a:r>
              <a:rPr lang="en-US" altLang="en-US" b="1"/>
              <a:t>Identifier</a:t>
            </a:r>
            <a:r>
              <a:rPr lang="en-US" altLang="en-US"/>
              <a:t> – unique tag (number) identifies file within file system</a:t>
            </a:r>
          </a:p>
          <a:p>
            <a:r>
              <a:rPr lang="en-US" altLang="en-US" b="1"/>
              <a:t>Type</a:t>
            </a:r>
            <a:r>
              <a:rPr lang="en-US" altLang="en-US"/>
              <a:t> – needed for systems that support different types</a:t>
            </a:r>
          </a:p>
          <a:p>
            <a:r>
              <a:rPr lang="en-US" altLang="en-US" b="1"/>
              <a:t>Location</a:t>
            </a:r>
            <a:r>
              <a:rPr lang="en-US" altLang="en-US"/>
              <a:t> – pointer to file location on device</a:t>
            </a:r>
          </a:p>
          <a:p>
            <a:r>
              <a:rPr lang="en-US" altLang="en-US" b="1"/>
              <a:t>Size</a:t>
            </a:r>
            <a:r>
              <a:rPr lang="en-US" altLang="en-US"/>
              <a:t> – current file size</a:t>
            </a:r>
          </a:p>
          <a:p>
            <a:r>
              <a:rPr lang="en-US" altLang="en-US" b="1"/>
              <a:t>Protection</a:t>
            </a:r>
            <a:r>
              <a:rPr lang="en-US" altLang="en-US"/>
              <a:t> – controls who can do reading, writing, executing</a:t>
            </a:r>
          </a:p>
          <a:p>
            <a:r>
              <a:rPr lang="en-US" altLang="en-US" b="1"/>
              <a:t>Time, date, and user identification</a:t>
            </a:r>
            <a:r>
              <a:rPr lang="en-US" altLang="en-US"/>
              <a:t> – data for protection, security, and usage monitoring</a:t>
            </a:r>
          </a:p>
          <a:p>
            <a:r>
              <a:rPr lang="en-US" altLang="en-US"/>
              <a:t>Meta Information kept in the directory structure</a:t>
            </a:r>
          </a:p>
          <a:p>
            <a:r>
              <a:rPr lang="en-US" altLang="en-US"/>
              <a:t>Possibly extended file attribute, e.g. file checksum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FADB81-39F6-40DB-9112-AD6D92AD1A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20"/>
    </mc:Choice>
    <mc:Fallback xmlns="">
      <p:transition spd="slow" advTm="184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5FB7DFD7-C2D8-4F03-92EB-FAC3E73CC2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File info Window on Mac OS X</a:t>
            </a:r>
          </a:p>
        </p:txBody>
      </p:sp>
      <p:pic>
        <p:nvPicPr>
          <p:cNvPr id="13315" name="Picture 4" descr="11_01.pdf">
            <a:extLst>
              <a:ext uri="{FF2B5EF4-FFF2-40B4-BE49-F238E27FC236}">
                <a16:creationId xmlns:a16="http://schemas.microsoft.com/office/drawing/2014/main" id="{97A35B00-0639-4F72-B162-396C636EE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896938"/>
            <a:ext cx="2120900" cy="569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427653-8193-4AA3-985A-5759AC0C0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60"/>
    </mc:Choice>
    <mc:Fallback xmlns="">
      <p:transition spd="slow" advTm="65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D19D92E-692D-4569-B497-0D5273A402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File Operations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BA817E18-176F-46C4-B485-0EFBB6B528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233488"/>
            <a:ext cx="7727950" cy="4530725"/>
          </a:xfrm>
        </p:spPr>
        <p:txBody>
          <a:bodyPr/>
          <a:lstStyle/>
          <a:p>
            <a:r>
              <a:rPr lang="en-US" altLang="en-US"/>
              <a:t>File is an </a:t>
            </a:r>
            <a:r>
              <a:rPr lang="en-US" altLang="en-US" b="1"/>
              <a:t>abstract data type</a:t>
            </a:r>
          </a:p>
          <a:p>
            <a:r>
              <a:rPr lang="en-US" altLang="en-US" b="1"/>
              <a:t>Create</a:t>
            </a:r>
          </a:p>
          <a:p>
            <a:r>
              <a:rPr lang="en-US" altLang="en-US" b="1"/>
              <a:t>Write – </a:t>
            </a:r>
            <a:r>
              <a:rPr lang="en-US" altLang="en-US"/>
              <a:t>at</a:t>
            </a:r>
            <a:r>
              <a:rPr lang="en-US" altLang="en-US" b="1"/>
              <a:t> </a:t>
            </a:r>
            <a:r>
              <a:rPr lang="en-US" altLang="en-US" b="1">
                <a:solidFill>
                  <a:srgbClr val="3366FF"/>
                </a:solidFill>
              </a:rPr>
              <a:t>write pointer </a:t>
            </a:r>
            <a:r>
              <a:rPr lang="en-US" altLang="en-US"/>
              <a:t>location</a:t>
            </a:r>
          </a:p>
          <a:p>
            <a:r>
              <a:rPr lang="en-US" altLang="en-US" b="1"/>
              <a:t>Read – </a:t>
            </a:r>
            <a:r>
              <a:rPr lang="en-US" altLang="en-US"/>
              <a:t>at</a:t>
            </a:r>
            <a:r>
              <a:rPr lang="en-US" altLang="en-US" b="1"/>
              <a:t> </a:t>
            </a:r>
            <a:r>
              <a:rPr lang="en-US" altLang="en-US" b="1">
                <a:solidFill>
                  <a:srgbClr val="3366FF"/>
                </a:solidFill>
              </a:rPr>
              <a:t>read pointer </a:t>
            </a:r>
            <a:r>
              <a:rPr lang="en-US" altLang="en-US"/>
              <a:t>location</a:t>
            </a:r>
          </a:p>
          <a:p>
            <a:r>
              <a:rPr lang="en-US" altLang="en-US" b="1"/>
              <a:t>Reposition within file - </a:t>
            </a:r>
            <a:r>
              <a:rPr lang="en-US" altLang="en-US" b="1">
                <a:solidFill>
                  <a:srgbClr val="3366FF"/>
                </a:solidFill>
              </a:rPr>
              <a:t>seek</a:t>
            </a:r>
          </a:p>
          <a:p>
            <a:r>
              <a:rPr lang="en-US" altLang="en-US" b="1"/>
              <a:t>Delete</a:t>
            </a:r>
          </a:p>
          <a:p>
            <a:r>
              <a:rPr lang="en-US" altLang="en-US" b="1"/>
              <a:t>Truncate</a:t>
            </a:r>
          </a:p>
          <a:p>
            <a:r>
              <a:rPr lang="en-US" altLang="en-US" b="1" i="1"/>
              <a:t>Open(F</a:t>
            </a:r>
            <a:r>
              <a:rPr lang="en-US" altLang="en-US" b="1" i="1" baseline="-25000"/>
              <a:t>i</a:t>
            </a:r>
            <a:r>
              <a:rPr lang="en-US" altLang="en-US" b="1" i="1"/>
              <a:t>)</a:t>
            </a:r>
            <a:r>
              <a:rPr lang="en-US" altLang="en-US" b="1"/>
              <a:t> </a:t>
            </a:r>
            <a:r>
              <a:rPr lang="en-US" altLang="en-US"/>
              <a:t>– search the directory structure on disk for entry </a:t>
            </a:r>
            <a:r>
              <a:rPr lang="en-US" altLang="en-US" b="1" i="1"/>
              <a:t>F</a:t>
            </a:r>
            <a:r>
              <a:rPr lang="en-US" altLang="en-US" b="1" i="1" baseline="-25000"/>
              <a:t>i</a:t>
            </a:r>
            <a:r>
              <a:rPr lang="en-US" altLang="en-US"/>
              <a:t>, and move the content of entry to memory</a:t>
            </a:r>
          </a:p>
          <a:p>
            <a:r>
              <a:rPr lang="en-US" altLang="en-US" b="1" i="1"/>
              <a:t>Close (F</a:t>
            </a:r>
            <a:r>
              <a:rPr lang="en-US" altLang="en-US" b="1" i="1" baseline="-25000"/>
              <a:t>i</a:t>
            </a:r>
            <a:r>
              <a:rPr lang="en-US" altLang="en-US" b="1" i="1"/>
              <a:t>)</a:t>
            </a:r>
            <a:r>
              <a:rPr lang="en-US" altLang="en-US" b="1"/>
              <a:t> </a:t>
            </a:r>
            <a:r>
              <a:rPr lang="en-US" altLang="en-US"/>
              <a:t>– move the content of entry</a:t>
            </a:r>
            <a:r>
              <a:rPr lang="en-US" altLang="en-US" b="1"/>
              <a:t> </a:t>
            </a:r>
            <a:r>
              <a:rPr lang="en-US" altLang="en-US" b="1" i="1"/>
              <a:t>F</a:t>
            </a:r>
            <a:r>
              <a:rPr lang="en-US" altLang="en-US" b="1" i="1" baseline="-25000"/>
              <a:t>i</a:t>
            </a:r>
            <a:r>
              <a:rPr lang="en-US" altLang="en-US" b="1"/>
              <a:t> </a:t>
            </a:r>
            <a:r>
              <a:rPr lang="en-US" altLang="en-US"/>
              <a:t>in memory to directory structure on disk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7B164C-F513-495E-BE6E-786375AB84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043"/>
    </mc:Choice>
    <mc:Fallback xmlns="">
      <p:transition spd="slow" advTm="165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4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DD19CF8-B162-4A16-8D49-9F78A964FB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Open Files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54706B61-BA62-4342-8F76-F2CE2BB1FB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233488"/>
            <a:ext cx="7727950" cy="4530725"/>
          </a:xfrm>
        </p:spPr>
        <p:txBody>
          <a:bodyPr/>
          <a:lstStyle/>
          <a:p>
            <a:r>
              <a:rPr lang="en-US" altLang="en-US"/>
              <a:t>Several pieces of data are needed to manage open files: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Open-file table</a:t>
            </a:r>
            <a:r>
              <a:rPr lang="en-US" altLang="en-US"/>
              <a:t>: tracks open files</a:t>
            </a:r>
          </a:p>
          <a:p>
            <a:pPr lvl="1"/>
            <a:r>
              <a:rPr lang="en-US" altLang="en-US"/>
              <a:t>File pointer:  pointer to last read/write location, per process that has the file open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File-open count</a:t>
            </a:r>
            <a:r>
              <a:rPr lang="en-US" altLang="en-US"/>
              <a:t>: counter of number of times a file is open – to allow removal of data from open-file table when last processes closes it</a:t>
            </a:r>
          </a:p>
          <a:p>
            <a:pPr lvl="1"/>
            <a:r>
              <a:rPr lang="en-US" altLang="en-US"/>
              <a:t>Disk location of the file: cache of data access information</a:t>
            </a:r>
          </a:p>
          <a:p>
            <a:pPr lvl="1"/>
            <a:r>
              <a:rPr lang="en-US" altLang="en-US"/>
              <a:t>Access rights: per-process access mode information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7844D1-7604-4E2D-B1BD-8A91173325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786"/>
    </mc:Choice>
    <mc:Fallback xmlns="">
      <p:transition spd="slow" advTm="149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D557772-C6EE-4484-BF2E-FD4AE8DA9D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Open File Locking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C1E6B252-C895-47A4-986D-0D5EA91B27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233488"/>
            <a:ext cx="7797800" cy="4530725"/>
          </a:xfrm>
        </p:spPr>
        <p:txBody>
          <a:bodyPr/>
          <a:lstStyle/>
          <a:p>
            <a:r>
              <a:rPr lang="en-US" altLang="en-US"/>
              <a:t>Provided by some operating systems and file systems</a:t>
            </a:r>
          </a:p>
          <a:p>
            <a:pPr lvl="1"/>
            <a:r>
              <a:rPr lang="en-US" altLang="en-US"/>
              <a:t>Similar to reader-writer locks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Shared</a:t>
            </a:r>
            <a:r>
              <a:rPr lang="en-US" altLang="en-US"/>
              <a:t> </a:t>
            </a:r>
            <a:r>
              <a:rPr lang="en-US" altLang="en-US" b="1">
                <a:solidFill>
                  <a:srgbClr val="3366FF"/>
                </a:solidFill>
              </a:rPr>
              <a:t>lock</a:t>
            </a:r>
            <a:r>
              <a:rPr lang="en-US" altLang="en-US"/>
              <a:t> similar to reader lock – several processes can acquire concurrently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Exclusive lock </a:t>
            </a:r>
            <a:r>
              <a:rPr lang="en-US" altLang="en-US"/>
              <a:t>similar to writer lock</a:t>
            </a:r>
          </a:p>
          <a:p>
            <a:endParaRPr lang="en-US" altLang="en-US"/>
          </a:p>
          <a:p>
            <a:r>
              <a:rPr lang="en-US" altLang="en-US"/>
              <a:t>Mediates access to a file</a:t>
            </a:r>
          </a:p>
          <a:p>
            <a:endParaRPr lang="en-US" altLang="en-US"/>
          </a:p>
          <a:p>
            <a:r>
              <a:rPr lang="en-US" altLang="en-US"/>
              <a:t>Mandatory or advisory: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Mandatory</a:t>
            </a:r>
            <a:r>
              <a:rPr lang="en-US" altLang="en-US"/>
              <a:t> – access is denied depending on locks held and requested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Advisory</a:t>
            </a:r>
            <a:r>
              <a:rPr lang="en-US" altLang="en-US"/>
              <a:t> – processes can find status of locks and decide what to do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67719D-EE9D-46FA-826E-C2AFEAA7C3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49"/>
    </mc:Choice>
    <mc:Fallback xmlns="">
      <p:transition spd="slow" advTm="97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50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E5D8D520-E5D0-42B1-8F24-3DEA3D81E8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1088" y="277813"/>
            <a:ext cx="7605712" cy="576262"/>
          </a:xfrm>
        </p:spPr>
        <p:txBody>
          <a:bodyPr/>
          <a:lstStyle/>
          <a:p>
            <a:pPr eaLnBrk="1" hangingPunct="1"/>
            <a:r>
              <a:rPr lang="en-US" altLang="en-US"/>
              <a:t>File Locking Example – Java API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D85EA38-D326-4AC6-9ABE-1DB8688321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400">
                <a:solidFill>
                  <a:srgbClr val="0033CC"/>
                </a:solidFill>
              </a:rPr>
              <a:t>import java.io.*;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400">
                <a:solidFill>
                  <a:srgbClr val="0033CC"/>
                </a:solidFill>
              </a:rPr>
              <a:t>import java.nio.channels.*;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400">
                <a:solidFill>
                  <a:srgbClr val="0033CC"/>
                </a:solidFill>
              </a:rPr>
              <a:t>public class LockingExample </a:t>
            </a:r>
            <a:r>
              <a:rPr lang="en-US" altLang="en-US" sz="1400" i="1">
                <a:solidFill>
                  <a:srgbClr val="0033CC"/>
                </a:solidFill>
              </a:rPr>
              <a:t>{ 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400" i="1">
                <a:solidFill>
                  <a:srgbClr val="0033CC"/>
                </a:solidFill>
              </a:rPr>
              <a:t>	</a:t>
            </a:r>
            <a:r>
              <a:rPr lang="en-US" altLang="en-US" sz="1400">
                <a:solidFill>
                  <a:srgbClr val="0033CC"/>
                </a:solidFill>
              </a:rPr>
              <a:t>public static final boolean EXCLUSIVE = false;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400">
                <a:solidFill>
                  <a:srgbClr val="0033CC"/>
                </a:solidFill>
              </a:rPr>
              <a:t>	public static final boolean SHARED = true;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400">
                <a:solidFill>
                  <a:srgbClr val="0033CC"/>
                </a:solidFill>
              </a:rPr>
              <a:t>	public static void main(String arsg[]) throws IOException </a:t>
            </a:r>
            <a:r>
              <a:rPr lang="en-US" altLang="en-US" sz="1400" i="1">
                <a:solidFill>
                  <a:srgbClr val="0033CC"/>
                </a:solidFill>
              </a:rPr>
              <a:t>{ 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400">
                <a:solidFill>
                  <a:srgbClr val="0033CC"/>
                </a:solidFill>
              </a:rPr>
              <a:t>		FileLock sharedLock = null;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400">
                <a:solidFill>
                  <a:srgbClr val="0033CC"/>
                </a:solidFill>
              </a:rPr>
              <a:t>		FileLock exclusiveLock = null;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400">
                <a:solidFill>
                  <a:srgbClr val="0033CC"/>
                </a:solidFill>
              </a:rPr>
              <a:t>		try </a:t>
            </a:r>
            <a:r>
              <a:rPr lang="en-US" altLang="en-US" sz="1400" i="1">
                <a:solidFill>
                  <a:srgbClr val="0033CC"/>
                </a:solidFill>
              </a:rPr>
              <a:t>{ 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400">
                <a:solidFill>
                  <a:srgbClr val="0033CC"/>
                </a:solidFill>
              </a:rPr>
              <a:t>			RandomAccessFile raf = new RandomAccessFile("file.txt", "rw");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400">
                <a:solidFill>
                  <a:srgbClr val="0033CC"/>
                </a:solidFill>
              </a:rPr>
              <a:t>			// get the channel for the file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400">
                <a:solidFill>
                  <a:srgbClr val="0033CC"/>
                </a:solidFill>
              </a:rPr>
              <a:t>			FileChannel ch = raf.getChannel();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400">
                <a:solidFill>
                  <a:srgbClr val="0033CC"/>
                </a:solidFill>
              </a:rPr>
              <a:t>			// this locks the first half of the file - exclusive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400">
                <a:solidFill>
                  <a:srgbClr val="0033CC"/>
                </a:solidFill>
              </a:rPr>
              <a:t>			exclusiveLock = ch.lock(0, raf.length()/2, EXCLUSIVE);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400">
                <a:solidFill>
                  <a:srgbClr val="0033CC"/>
                </a:solidFill>
              </a:rPr>
              <a:t>			/** Now modify the data . . . */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400">
                <a:solidFill>
                  <a:srgbClr val="0033CC"/>
                </a:solidFill>
              </a:rPr>
              <a:t>			// release the lock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r>
              <a:rPr lang="en-US" altLang="en-US" sz="1400">
                <a:solidFill>
                  <a:srgbClr val="0033CC"/>
                </a:solidFill>
              </a:rPr>
              <a:t>			exclusiveLock.release();</a:t>
            </a:r>
          </a:p>
          <a:p>
            <a:pPr>
              <a:lnSpc>
                <a:spcPct val="80000"/>
              </a:lnSpc>
              <a:buFont typeface="Monotype Sorts" pitchFamily="-84" charset="2"/>
              <a:buNone/>
            </a:pPr>
            <a:endParaRPr lang="en-US" altLang="en-US" sz="140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2F26B00-B3D9-470C-BC03-0A12DAEAEE9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52560" y="3212280"/>
              <a:ext cx="544320" cy="297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2F26B00-B3D9-470C-BC03-0A12DAEAEE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43200" y="3202920"/>
                <a:ext cx="563040" cy="3164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1C9F42-5B48-48C3-90EA-B7C0C6827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66"/>
    </mc:Choice>
    <mc:Fallback xmlns="">
      <p:transition spd="slow" advTm="82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8.3|5.6|1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1.9|10.6|17.6|34|14.8|13|36.3|1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3.1|29.6|8.8|27.7|8.3|4.7|4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22.1|24.8|49.1|2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28.7|1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0.6|40.8|38.7|3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30.3|4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4.2|21.8|9.5|9|69.6"/>
</p:tagLst>
</file>

<file path=ppt/theme/theme1.xml><?xml version="1.0" encoding="utf-8"?>
<a:theme xmlns:a="http://schemas.openxmlformats.org/drawingml/2006/main" name="os-8">
  <a:themeElements>
    <a:clrScheme name="os-8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os-8">
      <a:majorFont>
        <a:latin typeface="Arial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os-8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8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8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OS8</Template>
  <TotalTime>6353</TotalTime>
  <Words>963</Words>
  <Application>Microsoft Office PowerPoint</Application>
  <PresentationFormat>On-screen Show (4:3)</PresentationFormat>
  <Paragraphs>166</Paragraphs>
  <Slides>18</Slides>
  <Notes>18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Courier New</vt:lpstr>
      <vt:lpstr>Helvetica</vt:lpstr>
      <vt:lpstr>Monotype Sorts</vt:lpstr>
      <vt:lpstr>Times New Roman</vt:lpstr>
      <vt:lpstr>Verdana</vt:lpstr>
      <vt:lpstr>Webdings</vt:lpstr>
      <vt:lpstr>os-8</vt:lpstr>
      <vt:lpstr>Chapter 11:   File-System Interface</vt:lpstr>
      <vt:lpstr>Chapter 11:  File-System Interface</vt:lpstr>
      <vt:lpstr>File Concept</vt:lpstr>
      <vt:lpstr>File Attributes</vt:lpstr>
      <vt:lpstr>File info Window on Mac OS X</vt:lpstr>
      <vt:lpstr>File Operations</vt:lpstr>
      <vt:lpstr>Open Files</vt:lpstr>
      <vt:lpstr>Open File Locking</vt:lpstr>
      <vt:lpstr>File Locking Example – Java API</vt:lpstr>
      <vt:lpstr>File Locking Example –  Java API (Cont.)</vt:lpstr>
      <vt:lpstr>File Types – Name, Extension</vt:lpstr>
      <vt:lpstr>File Structure</vt:lpstr>
      <vt:lpstr>Sequential-access File</vt:lpstr>
      <vt:lpstr>Access Methods</vt:lpstr>
      <vt:lpstr>Simulation of Sequential Access on  Direct-access File</vt:lpstr>
      <vt:lpstr>Other Access Methods</vt:lpstr>
      <vt:lpstr>Example of Index and Relative Files</vt:lpstr>
      <vt:lpstr>Directory Structure</vt:lpstr>
    </vt:vector>
  </TitlesOfParts>
  <Company>Lucent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1.01</dc:title>
  <dc:creator>Lucent End User</dc:creator>
  <cp:lastModifiedBy>ROSE, JOHN</cp:lastModifiedBy>
  <cp:revision>100</cp:revision>
  <dcterms:created xsi:type="dcterms:W3CDTF">2004-10-07T18:29:30Z</dcterms:created>
  <dcterms:modified xsi:type="dcterms:W3CDTF">2020-04-06T16:16:46Z</dcterms:modified>
</cp:coreProperties>
</file>