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2" r:id="rId15"/>
    <p:sldId id="276" r:id="rId16"/>
    <p:sldId id="305" r:id="rId17"/>
    <p:sldId id="273" r:id="rId18"/>
    <p:sldId id="275" r:id="rId19"/>
    <p:sldId id="274" r:id="rId20"/>
    <p:sldId id="277" r:id="rId21"/>
    <p:sldId id="279" r:id="rId22"/>
    <p:sldId id="280" r:id="rId23"/>
    <p:sldId id="278" r:id="rId24"/>
    <p:sldId id="281" r:id="rId25"/>
    <p:sldId id="282" r:id="rId26"/>
    <p:sldId id="283" r:id="rId27"/>
    <p:sldId id="284" r:id="rId28"/>
    <p:sldId id="285" r:id="rId29"/>
    <p:sldId id="286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790" autoAdjust="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6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3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92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4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1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8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2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36B4-B4FE-4CCD-AF2C-F58A9B8DBF4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11AB4-E4F7-4156-898B-6FD51ECA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0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: what is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8C77D9-66A2-4903-809B-C59E7C9ED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9"/>
    </mc:Choice>
    <mc:Fallback xmlns="">
      <p:transition spd="slow" advTm="5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Hadoop</a:t>
            </a:r>
            <a:r>
              <a:rPr lang="en-US" sz="2800" dirty="0"/>
              <a:t> overhead</a:t>
            </a:r>
          </a:p>
          <a:p>
            <a:pPr lvl="1"/>
            <a:r>
              <a:rPr lang="en-US" sz="2400" dirty="0"/>
              <a:t>MPI does better for small numbers of nodes</a:t>
            </a:r>
          </a:p>
          <a:p>
            <a:pPr lvl="1"/>
            <a:endParaRPr lang="en-US" sz="2400" dirty="0"/>
          </a:p>
          <a:p>
            <a:r>
              <a:rPr lang="en-US" sz="2800" dirty="0" err="1"/>
              <a:t>Hadoop</a:t>
            </a:r>
            <a:r>
              <a:rPr lang="en-US" sz="2800" dirty="0"/>
              <a:t> – flat </a:t>
            </a:r>
            <a:r>
              <a:rPr lang="en-US" sz="2800" dirty="0" err="1"/>
              <a:t>scalabity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 pays off with large data</a:t>
            </a:r>
          </a:p>
          <a:p>
            <a:pPr lvl="1"/>
            <a:r>
              <a:rPr lang="en-US" sz="2400" dirty="0">
                <a:sym typeface="Wingdings" pitchFamily="2" charset="2"/>
              </a:rPr>
              <a:t>Little extra work to go from few to many nodes</a:t>
            </a:r>
          </a:p>
          <a:p>
            <a:endParaRPr lang="en-US" sz="28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MPI – requires explicit refactoring from small to larger number of nodes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601DFD-39EE-4483-839B-0F247C264C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2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62"/>
    </mc:Choice>
    <mc:Fallback xmlns="">
      <p:transition spd="slow" advTm="5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NFS:</a:t>
            </a:r>
            <a:r>
              <a:rPr lang="en-US" dirty="0"/>
              <a:t> the Network File System</a:t>
            </a:r>
          </a:p>
          <a:p>
            <a:pPr lvl="1"/>
            <a:r>
              <a:rPr lang="en-US" dirty="0"/>
              <a:t>Saw this in previous class</a:t>
            </a:r>
          </a:p>
          <a:p>
            <a:pPr lvl="1"/>
            <a:r>
              <a:rPr lang="en-US" dirty="0"/>
              <a:t>Supports file system exporting</a:t>
            </a:r>
          </a:p>
          <a:p>
            <a:pPr lvl="1"/>
            <a:r>
              <a:rPr lang="en-US" dirty="0"/>
              <a:t>Supports mounting of remote file system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E5F4EC-7B65-445E-88DA-467FF043A9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0"/>
    </mc:Choice>
    <mc:Fallback xmlns="">
      <p:transition spd="slow" advTm="4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Operating System Concepts</a:t>
            </a:r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NFS Mounting: Three Independent File Systems</a:t>
            </a:r>
            <a:endParaRPr lang="en-US" sz="2400" dirty="0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9402" r="453" b="18854"/>
          <a:stretch>
            <a:fillRect/>
          </a:stretch>
        </p:blipFill>
        <p:spPr bwMode="auto">
          <a:xfrm>
            <a:off x="482600" y="1570038"/>
            <a:ext cx="7805738" cy="390683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D1DB5A-8FF9-428F-A535-3E1FAA1F3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2"/>
    </mc:Choice>
    <mc:Fallback xmlns="">
      <p:transition spd="slow" advTm="4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Operating System Concepts</a:t>
            </a: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Mounting in NFS </a:t>
            </a:r>
            <a:endParaRPr lang="en-US" sz="2400"/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5577" r="630" b="5577"/>
          <a:stretch>
            <a:fillRect/>
          </a:stretch>
        </p:blipFill>
        <p:spPr bwMode="auto">
          <a:xfrm>
            <a:off x="1533525" y="1268413"/>
            <a:ext cx="5875338" cy="423862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2481263" y="5580063"/>
            <a:ext cx="101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Mounts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5208588" y="5589588"/>
            <a:ext cx="2287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Cascading mounts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CE92EF-31E0-479F-9FF7-52CB7BDC484A}"/>
              </a:ext>
            </a:extLst>
          </p:cNvPr>
          <p:cNvSpPr/>
          <p:nvPr/>
        </p:nvSpPr>
        <p:spPr>
          <a:xfrm>
            <a:off x="2286000" y="3124200"/>
            <a:ext cx="2362200" cy="2367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7349D2-F67E-4168-AEDB-F8A0729E67D0}"/>
              </a:ext>
            </a:extLst>
          </p:cNvPr>
          <p:cNvSpPr/>
          <p:nvPr/>
        </p:nvSpPr>
        <p:spPr>
          <a:xfrm>
            <a:off x="6172200" y="4124014"/>
            <a:ext cx="1371600" cy="143858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418E4D-61FD-49E9-9612-A98B4939396C}"/>
              </a:ext>
            </a:extLst>
          </p:cNvPr>
          <p:cNvSpPr/>
          <p:nvPr/>
        </p:nvSpPr>
        <p:spPr>
          <a:xfrm>
            <a:off x="5638800" y="3124200"/>
            <a:ext cx="1371600" cy="1438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E64F8-26D3-4945-BE81-9AC938BB8F3B}"/>
              </a:ext>
            </a:extLst>
          </p:cNvPr>
          <p:cNvSpPr txBox="1"/>
          <p:nvPr/>
        </p:nvSpPr>
        <p:spPr>
          <a:xfrm>
            <a:off x="1676400" y="3212068"/>
            <a:ext cx="10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S1: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A17BF-924C-4928-A4DB-F06D41AFBA10}"/>
              </a:ext>
            </a:extLst>
          </p:cNvPr>
          <p:cNvSpPr txBox="1"/>
          <p:nvPr/>
        </p:nvSpPr>
        <p:spPr>
          <a:xfrm>
            <a:off x="4703698" y="3288268"/>
            <a:ext cx="10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S1: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C39AE-4A9D-4E80-A087-ADD970A19323}"/>
              </a:ext>
            </a:extLst>
          </p:cNvPr>
          <p:cNvSpPr txBox="1"/>
          <p:nvPr/>
        </p:nvSpPr>
        <p:spPr>
          <a:xfrm>
            <a:off x="5084698" y="4800600"/>
            <a:ext cx="10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S2</a:t>
            </a:r>
            <a:r>
              <a:rPr lang="en-US" dirty="0"/>
              <a:t>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838EBF-BCB9-4A89-A382-3A93D935B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618DF-F7DA-4AB8-A360-AEAE4878F53F}"/>
              </a:ext>
            </a:extLst>
          </p:cNvPr>
          <p:cNvGrpSpPr/>
          <p:nvPr/>
        </p:nvGrpSpPr>
        <p:grpSpPr>
          <a:xfrm>
            <a:off x="3440273" y="1981200"/>
            <a:ext cx="1284127" cy="1218709"/>
            <a:chOff x="3440273" y="1981200"/>
            <a:chExt cx="1284127" cy="1218709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02511B2D-0858-4CFA-8CB8-D8E22847F357}"/>
                </a:ext>
              </a:extLst>
            </p:cNvPr>
            <p:cNvSpPr/>
            <p:nvPr/>
          </p:nvSpPr>
          <p:spPr>
            <a:xfrm rot="1597174">
              <a:off x="3440273" y="2209309"/>
              <a:ext cx="236537" cy="9906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FD4BDA-CC02-40E7-B49F-128D94BF9233}"/>
                </a:ext>
              </a:extLst>
            </p:cNvPr>
            <p:cNvSpPr txBox="1"/>
            <p:nvPr/>
          </p:nvSpPr>
          <p:spPr>
            <a:xfrm>
              <a:off x="3629357" y="1981200"/>
              <a:ext cx="1095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mount point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953163-FFA4-44FA-900A-A8B7E5FAA346}"/>
              </a:ext>
            </a:extLst>
          </p:cNvPr>
          <p:cNvGrpSpPr/>
          <p:nvPr/>
        </p:nvGrpSpPr>
        <p:grpSpPr>
          <a:xfrm>
            <a:off x="6477000" y="1981200"/>
            <a:ext cx="1284127" cy="1218709"/>
            <a:chOff x="3440273" y="1981200"/>
            <a:chExt cx="1284127" cy="1218709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53D6F1D8-8110-46F7-BCEC-40EA00780E0E}"/>
                </a:ext>
              </a:extLst>
            </p:cNvPr>
            <p:cNvSpPr/>
            <p:nvPr/>
          </p:nvSpPr>
          <p:spPr>
            <a:xfrm rot="1597174">
              <a:off x="3440273" y="2209309"/>
              <a:ext cx="236537" cy="9906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3B5D0B-4125-4DAB-AE6C-EF371A724A6F}"/>
                </a:ext>
              </a:extLst>
            </p:cNvPr>
            <p:cNvSpPr txBox="1"/>
            <p:nvPr/>
          </p:nvSpPr>
          <p:spPr>
            <a:xfrm>
              <a:off x="3629357" y="1981200"/>
              <a:ext cx="1095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mount point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B7C743-E644-4F5C-990B-F1FA0EC4AA8A}"/>
              </a:ext>
            </a:extLst>
          </p:cNvPr>
          <p:cNvGrpSpPr/>
          <p:nvPr/>
        </p:nvGrpSpPr>
        <p:grpSpPr>
          <a:xfrm>
            <a:off x="7021673" y="2895600"/>
            <a:ext cx="1284127" cy="1218709"/>
            <a:chOff x="3440273" y="1981200"/>
            <a:chExt cx="1284127" cy="1218709"/>
          </a:xfrm>
        </p:grpSpPr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00729E54-A9F3-4E04-8E05-112D92FB12AB}"/>
                </a:ext>
              </a:extLst>
            </p:cNvPr>
            <p:cNvSpPr/>
            <p:nvPr/>
          </p:nvSpPr>
          <p:spPr>
            <a:xfrm rot="1597174">
              <a:off x="3440273" y="2209309"/>
              <a:ext cx="236537" cy="9906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2C30E1-0126-4AA7-8532-6B0A7061A1F2}"/>
                </a:ext>
              </a:extLst>
            </p:cNvPr>
            <p:cNvSpPr txBox="1"/>
            <p:nvPr/>
          </p:nvSpPr>
          <p:spPr>
            <a:xfrm>
              <a:off x="3629357" y="1981200"/>
              <a:ext cx="1095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mount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6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6"/>
    </mc:Choice>
    <mc:Fallback xmlns="">
      <p:transition spd="slow" advTm="7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Operating System Concepts</a:t>
            </a: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NFS Mount Protocol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6675" y="1524000"/>
            <a:ext cx="664845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Establishes logical connection between server and client.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Mount operation:  name of remote directory &amp; name of server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Mount request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RPC sent to mount server on server machine. </a:t>
            </a:r>
          </a:p>
          <a:p>
            <a:pPr lvl="1">
              <a:lnSpc>
                <a:spcPct val="90000"/>
              </a:lnSpc>
            </a:pPr>
            <a:r>
              <a:rPr lang="en-US" sz="1800" i="1" dirty="0"/>
              <a:t>Export list</a:t>
            </a:r>
            <a:r>
              <a:rPr lang="en-US" sz="1800" dirty="0"/>
              <a:t> – exportable local file systems &amp; authorized machines.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ED888E-7A00-4698-8988-F02D89341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02"/>
    </mc:Choice>
    <mc:Fallback xmlns="">
      <p:transition spd="slow" advTm="8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13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Operating System Concepts</a:t>
            </a: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NFS Mount Protocol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6675" y="1524000"/>
            <a:ext cx="664845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server returns a </a:t>
            </a:r>
            <a:r>
              <a:rPr lang="en-US" sz="2000" i="1" dirty="0"/>
              <a:t>file handle</a:t>
            </a:r>
            <a:r>
              <a:rPr lang="en-US" sz="2000" dirty="0"/>
              <a:t>—a key for further accesses.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File handle – a file-system identifier, and an </a:t>
            </a:r>
            <a:r>
              <a:rPr lang="en-US" sz="2000" dirty="0" err="1"/>
              <a:t>inode</a:t>
            </a:r>
            <a:r>
              <a:rPr lang="en-US" sz="2000" dirty="0"/>
              <a:t> number to identify the mounted directory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mount operation changes only the user’s view (local client) and does not affect the server side.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787972-8B17-4D34-9B1C-54E2E33643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17"/>
    </mc:Choice>
    <mc:Fallback xmlns="">
      <p:transition spd="slow" advTm="7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13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NFS Advantages</a:t>
            </a:r>
          </a:p>
          <a:p>
            <a:pPr lvl="1"/>
            <a:r>
              <a:rPr lang="en-US" sz="2400" dirty="0"/>
              <a:t>Transparency – clients unaware of local </a:t>
            </a:r>
            <a:r>
              <a:rPr lang="en-US" sz="2400" dirty="0" err="1"/>
              <a:t>vs</a:t>
            </a:r>
            <a:r>
              <a:rPr lang="en-US" sz="2400" dirty="0"/>
              <a:t> remote</a:t>
            </a:r>
          </a:p>
          <a:p>
            <a:pPr lvl="1"/>
            <a:r>
              <a:rPr lang="en-US" sz="2400" dirty="0"/>
              <a:t>Standard operations - open(), close(), </a:t>
            </a:r>
            <a:r>
              <a:rPr lang="en-US" sz="2400" dirty="0" err="1"/>
              <a:t>fread</a:t>
            </a:r>
            <a:r>
              <a:rPr lang="en-US" sz="2400" dirty="0"/>
              <a:t>(), etc.</a:t>
            </a:r>
          </a:p>
          <a:p>
            <a:endParaRPr lang="en-US" sz="2800" dirty="0"/>
          </a:p>
          <a:p>
            <a:pPr>
              <a:buNone/>
            </a:pPr>
            <a:r>
              <a:rPr lang="en-US" sz="2800" dirty="0"/>
              <a:t>NFS disadvantages</a:t>
            </a:r>
          </a:p>
          <a:p>
            <a:pPr lvl="1"/>
            <a:r>
              <a:rPr lang="en-US" sz="2400" dirty="0"/>
              <a:t>Files in an NFS volume reside on a single machine</a:t>
            </a:r>
          </a:p>
          <a:p>
            <a:pPr lvl="1"/>
            <a:r>
              <a:rPr lang="en-US" sz="2400" dirty="0"/>
              <a:t>No reliability guarantees if that machine goes down</a:t>
            </a:r>
          </a:p>
          <a:p>
            <a:pPr lvl="1"/>
            <a:r>
              <a:rPr lang="en-US" sz="2400" dirty="0"/>
              <a:t>All clients must go to this machine to retrieve their data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3244B9-A51E-4580-86A5-56E43B1964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9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8"/>
    </mc:Choice>
    <mc:Fallback xmlns="">
      <p:transition spd="slow" advTm="6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HDFS Advantages:</a:t>
            </a:r>
          </a:p>
          <a:p>
            <a:pPr lvl="1"/>
            <a:r>
              <a:rPr lang="en-US" sz="2400" dirty="0"/>
              <a:t>designed to store terabytes or petabytes</a:t>
            </a:r>
          </a:p>
          <a:p>
            <a:pPr lvl="1"/>
            <a:r>
              <a:rPr lang="en-US" sz="2400" dirty="0"/>
              <a:t>data spread across a large number of machines</a:t>
            </a:r>
          </a:p>
          <a:p>
            <a:pPr lvl="1"/>
            <a:r>
              <a:rPr lang="en-US" sz="2400" dirty="0"/>
              <a:t>supports much larger file sizes than NFS</a:t>
            </a:r>
          </a:p>
          <a:p>
            <a:pPr lvl="1"/>
            <a:r>
              <a:rPr lang="en-US" sz="2400" dirty="0"/>
              <a:t>stores data reliably (replication)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8D7DCA-6BDC-48F0-B2EC-D2E66EB3E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4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8"/>
    </mc:Choice>
    <mc:Fallback xmlns="">
      <p:transition spd="slow" advTm="6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HDFS Advantages:</a:t>
            </a:r>
          </a:p>
          <a:p>
            <a:pPr lvl="1"/>
            <a:r>
              <a:rPr lang="en-US" sz="2400" dirty="0"/>
              <a:t> provides fast, scalable access</a:t>
            </a:r>
          </a:p>
          <a:p>
            <a:pPr lvl="1"/>
            <a:r>
              <a:rPr lang="en-US" sz="2400" dirty="0"/>
              <a:t>serve more clients by adding more machines</a:t>
            </a:r>
          </a:p>
          <a:p>
            <a:pPr lvl="1"/>
            <a:r>
              <a:rPr lang="en-US" sz="2400" dirty="0"/>
              <a:t>integrates with </a:t>
            </a:r>
            <a:r>
              <a:rPr lang="en-US" sz="2400" dirty="0" err="1"/>
              <a:t>MapReduce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local computation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1607E-7CEC-4B9C-872A-CDC5F30E6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8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9"/>
    </mc:Choice>
    <mc:Fallback xmlns="">
      <p:transition spd="slow" advTm="3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HDFS Disadvantages</a:t>
            </a:r>
          </a:p>
          <a:p>
            <a:pPr lvl="1"/>
            <a:r>
              <a:rPr lang="en-US" sz="2400" dirty="0"/>
              <a:t>Not as general-purpose as NFS</a:t>
            </a:r>
          </a:p>
          <a:p>
            <a:pPr lvl="1"/>
            <a:r>
              <a:rPr lang="en-US" sz="2400" dirty="0"/>
              <a:t>Design restricts use to a particular class of applications</a:t>
            </a:r>
          </a:p>
          <a:p>
            <a:pPr lvl="1"/>
            <a:r>
              <a:rPr lang="en-US" sz="2400" dirty="0"/>
              <a:t>HDFS optimized for streaming read performance </a:t>
            </a:r>
            <a:r>
              <a:rPr lang="en-US" sz="2400" dirty="0">
                <a:sym typeface="Wingdings" pitchFamily="2" charset="2"/>
              </a:rPr>
              <a:t>not good at random access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BE9859-58A7-4A44-8836-B9A5CF3CE8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6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0"/>
    </mc:Choice>
    <mc:Fallback xmlns="">
      <p:transition spd="slow" advTm="6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err="1"/>
              <a:t>Hadoop</a:t>
            </a:r>
            <a:r>
              <a:rPr lang="en-US" dirty="0"/>
              <a:t> manages:</a:t>
            </a:r>
          </a:p>
          <a:p>
            <a:pPr lvl="1"/>
            <a:r>
              <a:rPr lang="en-US" dirty="0"/>
              <a:t>processor time</a:t>
            </a:r>
          </a:p>
          <a:p>
            <a:pPr lvl="1"/>
            <a:r>
              <a:rPr lang="en-US" dirty="0"/>
              <a:t>memory</a:t>
            </a:r>
          </a:p>
          <a:p>
            <a:pPr lvl="1"/>
            <a:r>
              <a:rPr lang="en-US" dirty="0"/>
              <a:t>disk space</a:t>
            </a:r>
          </a:p>
          <a:p>
            <a:pPr lvl="1"/>
            <a:r>
              <a:rPr lang="en-US" dirty="0"/>
              <a:t>network bandwidth</a:t>
            </a:r>
          </a:p>
          <a:p>
            <a:r>
              <a:rPr lang="en-US" dirty="0"/>
              <a:t>Does not have a security model</a:t>
            </a:r>
          </a:p>
          <a:p>
            <a:r>
              <a:rPr lang="en-US" dirty="0"/>
              <a:t>Can handle HW failure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2DE8A1-E5BE-4707-837E-0E47D97749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2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8"/>
    </mc:Choice>
    <mc:Fallback xmlns="">
      <p:transition spd="slow" advTm="7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HDFS Disadvantages</a:t>
            </a:r>
          </a:p>
          <a:p>
            <a:pPr lvl="1"/>
            <a:r>
              <a:rPr lang="en-US" sz="2400" dirty="0"/>
              <a:t>Write once read many model</a:t>
            </a:r>
            <a:endParaRPr lang="en-US" sz="2400" dirty="0">
              <a:sym typeface="Wingdings" pitchFamily="2" charset="2"/>
            </a:endParaRPr>
          </a:p>
          <a:p>
            <a:pPr lvl="1"/>
            <a:r>
              <a:rPr lang="en-US" sz="2400" dirty="0"/>
              <a:t>Updating a files after it has been closed is not supported </a:t>
            </a:r>
            <a:r>
              <a:rPr lang="en-US" sz="2400" dirty="0">
                <a:sym typeface="Wingdings" pitchFamily="2" charset="2"/>
              </a:rPr>
              <a:t>(can’t append data)</a:t>
            </a:r>
          </a:p>
          <a:p>
            <a:pPr lvl="1"/>
            <a:r>
              <a:rPr lang="en-US" sz="2400" dirty="0"/>
              <a:t>System does not provide a mechanism for local caching of data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7B6FBD-E981-454B-B728-66FA73C32E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5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6"/>
    </mc:Choice>
    <mc:Fallback xmlns="">
      <p:transition spd="slow" advTm="5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HDFS – block-structured file system</a:t>
            </a:r>
          </a:p>
          <a:p>
            <a:endParaRPr lang="en-US" sz="2400" dirty="0"/>
          </a:p>
          <a:p>
            <a:r>
              <a:rPr lang="en-US" sz="2400" dirty="0"/>
              <a:t>File broken into blocks distributed among </a:t>
            </a:r>
            <a:r>
              <a:rPr lang="en-US" sz="2400" dirty="0" err="1"/>
              <a:t>DataNodes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DataNodes</a:t>
            </a:r>
            <a:r>
              <a:rPr lang="en-US" sz="2400" dirty="0"/>
              <a:t> – machines used to store data blocks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5DFEE3-6E33-4A17-BA4A-58AC7A4C9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1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0"/>
    </mc:Choice>
    <mc:Fallback xmlns="">
      <p:transition spd="slow" advTm="4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Target machines chosen randomly on a block-by-block basis</a:t>
            </a:r>
          </a:p>
          <a:p>
            <a:endParaRPr lang="en-US" sz="2400" dirty="0"/>
          </a:p>
          <a:p>
            <a:r>
              <a:rPr lang="en-US" sz="2400" dirty="0"/>
              <a:t>Supports file sizes far larger than a single-machine DFS</a:t>
            </a:r>
          </a:p>
          <a:p>
            <a:endParaRPr lang="en-US" sz="2400" dirty="0"/>
          </a:p>
          <a:p>
            <a:r>
              <a:rPr lang="en-US" sz="2400" dirty="0"/>
              <a:t>Each block replicated across a number of machines (3, by default)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D33CA1-13CD-4DA1-AB25-4C6215681E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2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8"/>
    </mc:Choice>
    <mc:Fallback xmlns="">
      <p:transition spd="slow" advTm="7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6" y="1600200"/>
            <a:ext cx="7500828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5F9DCD-CDAD-4053-B2F3-976FDA523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5"/>
    </mc:Choice>
    <mc:Fallback xmlns="">
      <p:transition spd="slow" advTm="10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Expects large file size</a:t>
            </a:r>
          </a:p>
          <a:p>
            <a:pPr lvl="1"/>
            <a:r>
              <a:rPr lang="en-US" sz="2400" dirty="0"/>
              <a:t>Small number of large files</a:t>
            </a:r>
          </a:p>
          <a:p>
            <a:pPr lvl="1"/>
            <a:r>
              <a:rPr lang="en-US" sz="2400" dirty="0"/>
              <a:t>Hundreds of MB  to GB each</a:t>
            </a:r>
          </a:p>
          <a:p>
            <a:r>
              <a:rPr lang="en-US" sz="2800" dirty="0"/>
              <a:t>Expects sequential access</a:t>
            </a:r>
          </a:p>
          <a:p>
            <a:r>
              <a:rPr lang="en-US" sz="2800" dirty="0"/>
              <a:t>Default block size in HDFS is 64MB</a:t>
            </a:r>
          </a:p>
          <a:p>
            <a:r>
              <a:rPr lang="en-US" sz="2800" dirty="0"/>
              <a:t>Result:</a:t>
            </a:r>
          </a:p>
          <a:p>
            <a:pPr lvl="1"/>
            <a:r>
              <a:rPr lang="en-US" sz="2400" dirty="0"/>
              <a:t>Reduces amount of metadata storage per file</a:t>
            </a:r>
          </a:p>
          <a:p>
            <a:pPr lvl="1"/>
            <a:r>
              <a:rPr lang="en-US" sz="2400" dirty="0"/>
              <a:t> Supports fast streaming of data (large amounts of contiguous data)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0CE09D-0015-4385-BB60-56ED268A92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2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27"/>
    </mc:Choice>
    <mc:Fallback xmlns="">
      <p:transition spd="slow" advTm="10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HDFS expects to read a block start-to-finish</a:t>
            </a:r>
          </a:p>
          <a:p>
            <a:pPr lvl="1"/>
            <a:r>
              <a:rPr lang="en-US" dirty="0"/>
              <a:t>Useful for </a:t>
            </a:r>
            <a:r>
              <a:rPr lang="en-US" dirty="0" err="1"/>
              <a:t>MapReduce</a:t>
            </a:r>
            <a:endParaRPr lang="en-US" dirty="0"/>
          </a:p>
          <a:p>
            <a:pPr lvl="1"/>
            <a:r>
              <a:rPr lang="en-US" dirty="0"/>
              <a:t>Not good for random access</a:t>
            </a:r>
          </a:p>
          <a:p>
            <a:pPr lvl="1"/>
            <a:r>
              <a:rPr lang="en-US" dirty="0"/>
              <a:t>Not a good general purpose file system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55044D-7D21-41BC-BBA2-42641316D6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9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8"/>
    </mc:Choice>
    <mc:Fallback xmlns="">
      <p:transition spd="slow" advTm="4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HDFS files are NOT part of the ordinary file system</a:t>
            </a:r>
          </a:p>
          <a:p>
            <a:endParaRPr lang="en-US" sz="2400" dirty="0"/>
          </a:p>
          <a:p>
            <a:r>
              <a:rPr lang="en-US" sz="2400" dirty="0"/>
              <a:t>HDFS files are in separate name space</a:t>
            </a:r>
          </a:p>
          <a:p>
            <a:endParaRPr lang="en-US" sz="2400" dirty="0"/>
          </a:p>
          <a:p>
            <a:r>
              <a:rPr lang="en-US" sz="2400" dirty="0"/>
              <a:t>Not possible to interact with files using </a:t>
            </a:r>
            <a:r>
              <a:rPr lang="en-US" sz="2400" dirty="0" err="1"/>
              <a:t>ls</a:t>
            </a:r>
            <a:r>
              <a:rPr lang="en-US" sz="2400" dirty="0"/>
              <a:t>, </a:t>
            </a:r>
            <a:r>
              <a:rPr lang="en-US" sz="2400" dirty="0" err="1"/>
              <a:t>cp</a:t>
            </a:r>
            <a:r>
              <a:rPr lang="en-US" sz="2400" dirty="0"/>
              <a:t>, mv, etc.</a:t>
            </a:r>
          </a:p>
          <a:p>
            <a:endParaRPr lang="en-US" sz="2400" dirty="0"/>
          </a:p>
          <a:p>
            <a:r>
              <a:rPr lang="en-US" sz="2400" dirty="0"/>
              <a:t>Don’t worry: HDFS provides similar utilities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987B33-DCA9-401D-AA42-C22B2FBFE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9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31"/>
    </mc:Choice>
    <mc:Fallback xmlns="">
      <p:transition spd="slow" advTm="7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 data handled by </a:t>
            </a:r>
            <a:r>
              <a:rPr lang="en-US" dirty="0" err="1"/>
              <a:t>NameNode</a:t>
            </a:r>
            <a:endParaRPr lang="en-US" dirty="0"/>
          </a:p>
          <a:p>
            <a:pPr lvl="1"/>
            <a:r>
              <a:rPr lang="en-US" dirty="0"/>
              <a:t>Deal with synchronization by only allowing one machine to handle it</a:t>
            </a:r>
          </a:p>
          <a:p>
            <a:pPr lvl="1"/>
            <a:r>
              <a:rPr lang="en-US" dirty="0"/>
              <a:t>Store meta data for entire file system</a:t>
            </a:r>
          </a:p>
          <a:p>
            <a:pPr lvl="1"/>
            <a:r>
              <a:rPr lang="en-US" dirty="0"/>
              <a:t>Not much data: file names, permissions, &amp; locations of each block of each file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81BA1E-35F6-42C0-850B-84D8D7C139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1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48"/>
    </mc:Choice>
    <mc:Fallback xmlns="">
      <p:transition spd="slow" advTm="5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6" y="1600200"/>
            <a:ext cx="7500828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6B954C-091C-4785-9E0E-C92EBAC7B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9"/>
    </mc:Choice>
    <mc:Fallback xmlns="">
      <p:transition spd="slow" advTm="3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if the </a:t>
            </a:r>
            <a:r>
              <a:rPr lang="en-US" dirty="0" err="1"/>
              <a:t>NameNode</a:t>
            </a:r>
            <a:r>
              <a:rPr lang="en-US" dirty="0"/>
              <a:t> fails?</a:t>
            </a:r>
          </a:p>
          <a:p>
            <a:pPr lvl="1"/>
            <a:r>
              <a:rPr lang="en-US" dirty="0"/>
              <a:t>Bigger problem than failed </a:t>
            </a:r>
            <a:r>
              <a:rPr lang="en-US" dirty="0" err="1"/>
              <a:t>DataNode</a:t>
            </a:r>
            <a:endParaRPr lang="en-US" dirty="0"/>
          </a:p>
          <a:p>
            <a:pPr lvl="1"/>
            <a:r>
              <a:rPr lang="en-US" dirty="0"/>
              <a:t>Better be using RAID ;-)</a:t>
            </a:r>
          </a:p>
          <a:p>
            <a:pPr lvl="1"/>
            <a:r>
              <a:rPr lang="en-US" dirty="0"/>
              <a:t>Cluster is kaput until </a:t>
            </a:r>
            <a:r>
              <a:rPr lang="en-US" dirty="0" err="1"/>
              <a:t>NameNode</a:t>
            </a:r>
            <a:r>
              <a:rPr lang="en-US" dirty="0"/>
              <a:t> restored</a:t>
            </a:r>
          </a:p>
          <a:p>
            <a:pPr lvl="1"/>
            <a:endParaRPr lang="en-US" dirty="0"/>
          </a:p>
          <a:p>
            <a:r>
              <a:rPr lang="en-US" dirty="0"/>
              <a:t>Do we expect the </a:t>
            </a:r>
            <a:r>
              <a:rPr lang="en-US" dirty="0" err="1"/>
              <a:t>NameNode</a:t>
            </a:r>
            <a:r>
              <a:rPr lang="en-US" dirty="0"/>
              <a:t> to fail?:</a:t>
            </a:r>
          </a:p>
          <a:p>
            <a:pPr lvl="1"/>
            <a:r>
              <a:rPr lang="en-US" dirty="0" err="1"/>
              <a:t>DataNodes</a:t>
            </a:r>
            <a:r>
              <a:rPr lang="en-US" dirty="0"/>
              <a:t> are more likely to fail.</a:t>
            </a:r>
          </a:p>
          <a:p>
            <a:pPr lvl="1"/>
            <a:r>
              <a:rPr lang="en-US" dirty="0"/>
              <a:t>Why?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128DFC-0791-4652-9E98-CFC1E3B60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36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53"/>
    </mc:Choice>
    <mc:Fallback>
      <p:transition spd="slow" advTm="17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Issues:</a:t>
            </a:r>
          </a:p>
          <a:p>
            <a:pPr lvl="1"/>
            <a:r>
              <a:rPr lang="en-US" dirty="0"/>
              <a:t>race conditions</a:t>
            </a:r>
          </a:p>
          <a:p>
            <a:pPr lvl="1"/>
            <a:r>
              <a:rPr lang="en-US" dirty="0"/>
              <a:t>synchronization</a:t>
            </a:r>
          </a:p>
          <a:p>
            <a:pPr lvl="1"/>
            <a:r>
              <a:rPr lang="en-US" dirty="0"/>
              <a:t>deadlock</a:t>
            </a:r>
          </a:p>
          <a:p>
            <a:r>
              <a:rPr lang="en-US" dirty="0"/>
              <a:t>i.e., same issues as distributed OS &amp; distributed </a:t>
            </a:r>
            <a:r>
              <a:rPr lang="en-US" dirty="0" err="1"/>
              <a:t>filesystem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4A6C14-2D04-4AE6-9CC9-4CBD3CA711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5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07"/>
    </mc:Choice>
    <mc:Fallback xmlns="">
      <p:transition spd="slow" advTm="7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CSCE 587: Big Data Analytics</a:t>
            </a:r>
          </a:p>
          <a:p>
            <a:pPr>
              <a:buNone/>
            </a:pPr>
            <a:r>
              <a:rPr lang="en-US" sz="2400" dirty="0"/>
              <a:t>Two sections offered in Fall 2020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50BBA4-DA31-45D1-AD9F-EECA2B0794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02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7"/>
    </mc:Choice>
    <mc:Fallback>
      <p:transition spd="slow" advTm="3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Hadoop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other existing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computing: (What is this?)</a:t>
            </a:r>
          </a:p>
          <a:p>
            <a:r>
              <a:rPr lang="en-US" dirty="0"/>
              <a:t>e.g. Condor</a:t>
            </a:r>
          </a:p>
          <a:p>
            <a:pPr lvl="1"/>
            <a:r>
              <a:rPr lang="en-US" dirty="0"/>
              <a:t>MPI model is more complicated</a:t>
            </a:r>
          </a:p>
          <a:p>
            <a:pPr lvl="1"/>
            <a:r>
              <a:rPr lang="en-US" dirty="0"/>
              <a:t>does not automatically distribute data</a:t>
            </a:r>
          </a:p>
          <a:p>
            <a:pPr lvl="1"/>
            <a:r>
              <a:rPr lang="en-US" dirty="0"/>
              <a:t>requires separate managed SAN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D0C10B-16F0-4F9E-B9B2-A2A53DD83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3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64"/>
    </mc:Choice>
    <mc:Fallback xmlns="">
      <p:transition spd="slow" advTm="12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Hadoop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simplified programming model</a:t>
            </a:r>
          </a:p>
          <a:p>
            <a:pPr lvl="1"/>
            <a:r>
              <a:rPr lang="en-US" dirty="0"/>
              <a:t>data distributed as it is loaded</a:t>
            </a:r>
          </a:p>
          <a:p>
            <a:pPr lvl="2"/>
            <a:r>
              <a:rPr lang="en-US" dirty="0"/>
              <a:t>HDFS splits large data files across machines</a:t>
            </a:r>
          </a:p>
          <a:p>
            <a:pPr lvl="2"/>
            <a:r>
              <a:rPr lang="en-US" dirty="0"/>
              <a:t>HDFS replicates data</a:t>
            </a:r>
          </a:p>
          <a:p>
            <a:pPr lvl="1"/>
            <a:r>
              <a:rPr lang="en-US" dirty="0"/>
              <a:t>failure causes additional replication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740567-C40D-48D8-B7EE-90DDFB1FAD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10"/>
    </mc:Choice>
    <mc:Fallback xmlns="">
      <p:transition spd="slow" advTm="69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 data at load 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5" y="1600200"/>
            <a:ext cx="7490150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0F0B10-755E-41D3-94DC-8D8F5FF6B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1"/>
    </mc:Choice>
    <mc:Fallback xmlns="">
      <p:transition spd="slow" advTm="50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Core idea: records are processed in isolation</a:t>
            </a:r>
          </a:p>
          <a:p>
            <a:r>
              <a:rPr lang="en-US" sz="2800" dirty="0"/>
              <a:t>Benefit: reduced communication</a:t>
            </a:r>
          </a:p>
          <a:p>
            <a:r>
              <a:rPr lang="en-US" sz="2800" dirty="0"/>
              <a:t>Jargon:</a:t>
            </a:r>
          </a:p>
          <a:p>
            <a:pPr lvl="1"/>
            <a:r>
              <a:rPr lang="en-US" sz="2400" dirty="0"/>
              <a:t>mapper – task that processes records</a:t>
            </a:r>
          </a:p>
          <a:p>
            <a:pPr lvl="1"/>
            <a:r>
              <a:rPr lang="en-US" sz="2400" dirty="0"/>
              <a:t>Reducer – task that aggregates results from mappers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AED927-D06C-483D-AEE6-972C06533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8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20"/>
    </mc:Choice>
    <mc:Fallback xmlns="">
      <p:transition spd="slow" advTm="8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686"/>
            <a:ext cx="8229600" cy="1143000"/>
          </a:xfrm>
        </p:spPr>
        <p:txBody>
          <a:bodyPr/>
          <a:lstStyle/>
          <a:p>
            <a:r>
              <a:rPr lang="en-US" dirty="0" err="1"/>
              <a:t>MapReduce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7" y="1600200"/>
            <a:ext cx="6996346" cy="4525963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7CE61CF-2190-4A21-8D7C-1F7F0D8D5950}"/>
              </a:ext>
            </a:extLst>
          </p:cNvPr>
          <p:cNvSpPr/>
          <p:nvPr/>
        </p:nvSpPr>
        <p:spPr>
          <a:xfrm>
            <a:off x="526373" y="1752600"/>
            <a:ext cx="388027" cy="411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04685-BC0A-4D83-BAE9-A7A69B4FDA79}"/>
              </a:ext>
            </a:extLst>
          </p:cNvPr>
          <p:cNvSpPr txBox="1"/>
          <p:nvPr/>
        </p:nvSpPr>
        <p:spPr>
          <a:xfrm rot="5400000">
            <a:off x="-52566" y="3597409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TIME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D6E029-98CC-4DE3-8520-83B31D49D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14"/>
    </mc:Choice>
    <mc:Fallback xmlns="">
      <p:transition spd="slow" advTm="12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is the previous picture different from normal grid/cluster computing?</a:t>
            </a:r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400" b="1" dirty="0"/>
              <a:t>Grid/cluster: </a:t>
            </a:r>
          </a:p>
          <a:p>
            <a:pPr marL="0" indent="0" algn="ctr">
              <a:buNone/>
            </a:pPr>
            <a:r>
              <a:rPr lang="en-US" sz="2400" dirty="0"/>
              <a:t>Programmer manages communication via MPI</a:t>
            </a:r>
          </a:p>
          <a:p>
            <a:pPr marL="0" indent="0" algn="ctr">
              <a:buNone/>
            </a:pPr>
            <a:r>
              <a:rPr lang="en-US" sz="2400" dirty="0" err="1"/>
              <a:t>vs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b="1" dirty="0" err="1"/>
              <a:t>Hadoop</a:t>
            </a:r>
            <a:r>
              <a:rPr lang="en-US" sz="2400" b="1" dirty="0"/>
              <a:t>: </a:t>
            </a:r>
          </a:p>
          <a:p>
            <a:pPr marL="0" indent="0" algn="ctr">
              <a:buNone/>
            </a:pPr>
            <a:r>
              <a:rPr lang="en-US" sz="2400" dirty="0"/>
              <a:t>communication is implicit</a:t>
            </a:r>
          </a:p>
          <a:p>
            <a:pPr marL="0" indent="0" algn="ctr">
              <a:buNone/>
            </a:pPr>
            <a:r>
              <a:rPr lang="en-US" sz="2400" dirty="0" err="1"/>
              <a:t>Hadoop</a:t>
            </a:r>
            <a:r>
              <a:rPr lang="en-US" sz="2400" dirty="0"/>
              <a:t> manages data transfer and cluster topology issues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02DA7E-F180-4E6F-BBBE-B2C2258BE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6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87"/>
    </mc:Choice>
    <mc:Fallback xmlns="">
      <p:transition spd="slow" advTm="6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3|11.3|5.8|4.4|7.9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2.2|1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1|11.4|17.3|2|11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9|6.6|7.5|1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5|1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20.9|1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7.3|18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5|2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7.6|2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6.5|12.6|35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.2|8.9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8|22.3|1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2|18.4|9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9|72.5|39.7|1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4.1|3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1.5|1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2.9|5.3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8.7|16.6|1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850</Words>
  <Application>Microsoft Office PowerPoint</Application>
  <PresentationFormat>On-screen Show (4:3)</PresentationFormat>
  <Paragraphs>163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Hadoop: what is it?</vt:lpstr>
      <vt:lpstr>PowerPoint Presentation</vt:lpstr>
      <vt:lpstr>PowerPoint Presentation</vt:lpstr>
      <vt:lpstr>Hadoop vs other existing approaches</vt:lpstr>
      <vt:lpstr>PowerPoint Presentation</vt:lpstr>
      <vt:lpstr>Distribute data at load time</vt:lpstr>
      <vt:lpstr>MapReduce</vt:lpstr>
      <vt:lpstr>MapReduce</vt:lpstr>
      <vt:lpstr>PowerPoint Presentation</vt:lpstr>
      <vt:lpstr>Scalability</vt:lpstr>
      <vt:lpstr>Hadoop Distributed File System</vt:lpstr>
      <vt:lpstr>NFS Mounting: Three Independent File Systems</vt:lpstr>
      <vt:lpstr>Mounting in NFS </vt:lpstr>
      <vt:lpstr>NFS Mount Protocol</vt:lpstr>
      <vt:lpstr>NFS Mount Protocol</vt:lpstr>
      <vt:lpstr>PowerPoint Presentation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  <vt:lpstr>Hadoop Distributed File System</vt:lpstr>
    </vt:vector>
  </TitlesOfParts>
  <Company>University of South Carolina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Hadoop: what is it?</dc:title>
  <dc:creator>Rose, John R</dc:creator>
  <cp:lastModifiedBy>ROSE, JOHN</cp:lastModifiedBy>
  <cp:revision>104</cp:revision>
  <dcterms:created xsi:type="dcterms:W3CDTF">2013-03-18T13:53:40Z</dcterms:created>
  <dcterms:modified xsi:type="dcterms:W3CDTF">2020-04-15T13:00:28Z</dcterms:modified>
</cp:coreProperties>
</file>