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1" r:id="rId1"/>
  </p:sldMasterIdLst>
  <p:notesMasterIdLst>
    <p:notesMasterId r:id="rId33"/>
  </p:notesMasterIdLst>
  <p:sldIdLst>
    <p:sldId id="256" r:id="rId2"/>
    <p:sldId id="273" r:id="rId3"/>
    <p:sldId id="274" r:id="rId4"/>
    <p:sldId id="275" r:id="rId5"/>
    <p:sldId id="276" r:id="rId6"/>
    <p:sldId id="277" r:id="rId7"/>
    <p:sldId id="259" r:id="rId8"/>
    <p:sldId id="260" r:id="rId9"/>
    <p:sldId id="278" r:id="rId10"/>
    <p:sldId id="261" r:id="rId11"/>
    <p:sldId id="279" r:id="rId12"/>
    <p:sldId id="281" r:id="rId13"/>
    <p:sldId id="262" r:id="rId14"/>
    <p:sldId id="263" r:id="rId15"/>
    <p:sldId id="283" r:id="rId16"/>
    <p:sldId id="282" r:id="rId17"/>
    <p:sldId id="264" r:id="rId18"/>
    <p:sldId id="284" r:id="rId19"/>
    <p:sldId id="285" r:id="rId20"/>
    <p:sldId id="286" r:id="rId21"/>
    <p:sldId id="265" r:id="rId22"/>
    <p:sldId id="266" r:id="rId23"/>
    <p:sldId id="287" r:id="rId24"/>
    <p:sldId id="288" r:id="rId25"/>
    <p:sldId id="267" r:id="rId26"/>
    <p:sldId id="268" r:id="rId27"/>
    <p:sldId id="269" r:id="rId28"/>
    <p:sldId id="289" r:id="rId29"/>
    <p:sldId id="290" r:id="rId30"/>
    <p:sldId id="291" r:id="rId31"/>
    <p:sldId id="292"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34" autoAdjust="0"/>
    <p:restoredTop sz="94572" autoAdjust="0"/>
  </p:normalViewPr>
  <p:slideViewPr>
    <p:cSldViewPr snapToGrid="0">
      <p:cViewPr varScale="1">
        <p:scale>
          <a:sx n="81" d="100"/>
          <a:sy n="81" d="100"/>
        </p:scale>
        <p:origin x="150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28022A-9469-4D2C-B311-209DB76EF99E}" type="datetimeFigureOut">
              <a:rPr lang="en-US" smtClean="0"/>
              <a:t>11/29/2017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1D3732-00F5-4B33-85FA-A92B26BADED6}" type="slidenum">
              <a:rPr lang="en-US" smtClean="0"/>
              <a:t>‹#›</a:t>
            </a:fld>
            <a:endParaRPr lang="en-US"/>
          </a:p>
        </p:txBody>
      </p:sp>
    </p:spTree>
    <p:extLst>
      <p:ext uri="{BB962C8B-B14F-4D97-AF65-F5344CB8AC3E}">
        <p14:creationId xmlns:p14="http://schemas.microsoft.com/office/powerpoint/2010/main" val="16706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1D3732-00F5-4B33-85FA-A92B26BADED6}" type="slidenum">
              <a:rPr lang="en-US" smtClean="0"/>
              <a:t>2</a:t>
            </a:fld>
            <a:endParaRPr lang="en-US"/>
          </a:p>
        </p:txBody>
      </p:sp>
    </p:spTree>
    <p:extLst>
      <p:ext uri="{BB962C8B-B14F-4D97-AF65-F5344CB8AC3E}">
        <p14:creationId xmlns:p14="http://schemas.microsoft.com/office/powerpoint/2010/main" val="3537309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1D3732-00F5-4B33-85FA-A92B26BADED6}" type="slidenum">
              <a:rPr lang="en-US" smtClean="0"/>
              <a:t>3</a:t>
            </a:fld>
            <a:endParaRPr lang="en-US"/>
          </a:p>
        </p:txBody>
      </p:sp>
    </p:spTree>
    <p:extLst>
      <p:ext uri="{BB962C8B-B14F-4D97-AF65-F5344CB8AC3E}">
        <p14:creationId xmlns:p14="http://schemas.microsoft.com/office/powerpoint/2010/main" val="1398553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DFFCB9D6-0C50-4727-840D-D7552726CB5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95513" y="525463"/>
            <a:ext cx="450532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a:extLst>
              <a:ext uri="{FF2B5EF4-FFF2-40B4-BE49-F238E27FC236}">
                <a16:creationId xmlns:a16="http://schemas.microsoft.com/office/drawing/2014/main" id="{9F0A6D43-D7C5-4EA5-B931-10B65712471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653088" y="2312988"/>
            <a:ext cx="1609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6" name="Date Placeholder 3">
            <a:extLst>
              <a:ext uri="{FF2B5EF4-FFF2-40B4-BE49-F238E27FC236}">
                <a16:creationId xmlns:a16="http://schemas.microsoft.com/office/drawing/2014/main" id="{38395AC6-2A1C-4918-AFD9-D68D9DCF75F9}"/>
              </a:ext>
            </a:extLst>
          </p:cNvPr>
          <p:cNvSpPr>
            <a:spLocks noGrp="1"/>
          </p:cNvSpPr>
          <p:nvPr>
            <p:ph type="dt" sz="half" idx="10"/>
          </p:nvPr>
        </p:nvSpPr>
        <p:spPr/>
        <p:txBody>
          <a:bodyPr/>
          <a:lstStyle>
            <a:lvl1pPr>
              <a:defRPr/>
            </a:lvl1pPr>
          </a:lstStyle>
          <a:p>
            <a:pPr>
              <a:defRPr/>
            </a:pPr>
            <a:fld id="{F6044797-2737-4CD5-B1CE-F338E3B4B191}" type="datetimeFigureOut">
              <a:rPr lang="en-US"/>
              <a:pPr>
                <a:defRPr/>
              </a:pPr>
              <a:t>11/29/2017</a:t>
            </a:fld>
            <a:endParaRPr lang="en-US"/>
          </a:p>
        </p:txBody>
      </p:sp>
      <p:sp>
        <p:nvSpPr>
          <p:cNvPr id="7" name="Footer Placeholder 4">
            <a:extLst>
              <a:ext uri="{FF2B5EF4-FFF2-40B4-BE49-F238E27FC236}">
                <a16:creationId xmlns:a16="http://schemas.microsoft.com/office/drawing/2014/main" id="{1E92C1D3-38CD-48AE-8242-30E6DCD04F01}"/>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07A7D44C-7151-4A6F-A33F-21EEA9129EE1}"/>
              </a:ext>
            </a:extLst>
          </p:cNvPr>
          <p:cNvSpPr>
            <a:spLocks noGrp="1"/>
          </p:cNvSpPr>
          <p:nvPr>
            <p:ph type="sldNum" sz="quarter" idx="12"/>
          </p:nvPr>
        </p:nvSpPr>
        <p:spPr/>
        <p:txBody>
          <a:bodyPr/>
          <a:lstStyle>
            <a:lvl1pPr>
              <a:defRPr/>
            </a:lvl1pPr>
          </a:lstStyle>
          <a:p>
            <a:pPr>
              <a:defRPr/>
            </a:pPr>
            <a:fld id="{170FE8E8-7910-449A-99C3-EEEE2B152A7B}" type="slidenum">
              <a:rPr lang="en-US"/>
              <a:pPr>
                <a:defRPr/>
              </a:pPr>
              <a:t>‹#›</a:t>
            </a:fld>
            <a:endParaRPr lang="en-US"/>
          </a:p>
        </p:txBody>
      </p:sp>
    </p:spTree>
    <p:extLst>
      <p:ext uri="{BB962C8B-B14F-4D97-AF65-F5344CB8AC3E}">
        <p14:creationId xmlns:p14="http://schemas.microsoft.com/office/powerpoint/2010/main" val="1922704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E87B8E-EE74-421E-9728-F024532B675C}"/>
              </a:ext>
            </a:extLst>
          </p:cNvPr>
          <p:cNvSpPr>
            <a:spLocks noGrp="1"/>
          </p:cNvSpPr>
          <p:nvPr>
            <p:ph type="dt" sz="half" idx="10"/>
          </p:nvPr>
        </p:nvSpPr>
        <p:spPr/>
        <p:txBody>
          <a:bodyPr/>
          <a:lstStyle>
            <a:lvl1pPr>
              <a:defRPr/>
            </a:lvl1pPr>
          </a:lstStyle>
          <a:p>
            <a:pPr>
              <a:defRPr/>
            </a:pPr>
            <a:fld id="{1FE6300A-6B5F-4182-8040-55E87DB906EB}" type="datetimeFigureOut">
              <a:rPr lang="en-US"/>
              <a:pPr>
                <a:defRPr/>
              </a:pPr>
              <a:t>11/29/2017</a:t>
            </a:fld>
            <a:endParaRPr lang="en-US"/>
          </a:p>
        </p:txBody>
      </p:sp>
      <p:sp>
        <p:nvSpPr>
          <p:cNvPr id="5" name="Footer Placeholder 4">
            <a:extLst>
              <a:ext uri="{FF2B5EF4-FFF2-40B4-BE49-F238E27FC236}">
                <a16:creationId xmlns:a16="http://schemas.microsoft.com/office/drawing/2014/main" id="{43E2BB5A-5318-4B34-99B3-33980C828EC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746D1B0-2083-4677-B1E1-F2CA5C87B220}"/>
              </a:ext>
            </a:extLst>
          </p:cNvPr>
          <p:cNvSpPr>
            <a:spLocks noGrp="1"/>
          </p:cNvSpPr>
          <p:nvPr>
            <p:ph type="sldNum" sz="quarter" idx="12"/>
          </p:nvPr>
        </p:nvSpPr>
        <p:spPr/>
        <p:txBody>
          <a:bodyPr/>
          <a:lstStyle>
            <a:lvl1pPr>
              <a:defRPr/>
            </a:lvl1pPr>
          </a:lstStyle>
          <a:p>
            <a:pPr>
              <a:defRPr/>
            </a:pPr>
            <a:fld id="{ED08ED1B-2CC0-40D1-974C-05DF2D0382ED}" type="slidenum">
              <a:rPr lang="en-US"/>
              <a:pPr>
                <a:defRPr/>
              </a:pPr>
              <a:t>‹#›</a:t>
            </a:fld>
            <a:endParaRPr lang="en-US"/>
          </a:p>
        </p:txBody>
      </p:sp>
    </p:spTree>
    <p:extLst>
      <p:ext uri="{BB962C8B-B14F-4D97-AF65-F5344CB8AC3E}">
        <p14:creationId xmlns:p14="http://schemas.microsoft.com/office/powerpoint/2010/main" val="3089786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E80212-C883-4DAA-83A4-73133F37889B}"/>
              </a:ext>
            </a:extLst>
          </p:cNvPr>
          <p:cNvSpPr>
            <a:spLocks noGrp="1"/>
          </p:cNvSpPr>
          <p:nvPr>
            <p:ph type="dt" sz="half" idx="10"/>
          </p:nvPr>
        </p:nvSpPr>
        <p:spPr/>
        <p:txBody>
          <a:bodyPr/>
          <a:lstStyle>
            <a:lvl1pPr>
              <a:defRPr/>
            </a:lvl1pPr>
          </a:lstStyle>
          <a:p>
            <a:pPr>
              <a:defRPr/>
            </a:pPr>
            <a:fld id="{F7F1590C-314C-4BC9-97F7-E5FB7314AB11}" type="datetimeFigureOut">
              <a:rPr lang="en-US"/>
              <a:pPr>
                <a:defRPr/>
              </a:pPr>
              <a:t>11/29/2017</a:t>
            </a:fld>
            <a:endParaRPr lang="en-US"/>
          </a:p>
        </p:txBody>
      </p:sp>
      <p:sp>
        <p:nvSpPr>
          <p:cNvPr id="5" name="Footer Placeholder 4">
            <a:extLst>
              <a:ext uri="{FF2B5EF4-FFF2-40B4-BE49-F238E27FC236}">
                <a16:creationId xmlns:a16="http://schemas.microsoft.com/office/drawing/2014/main" id="{EACF2640-47C7-4160-A918-2B50ABC50EF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7389D68-13FE-4EAC-A9A3-CA4F401260E9}"/>
              </a:ext>
            </a:extLst>
          </p:cNvPr>
          <p:cNvSpPr>
            <a:spLocks noGrp="1"/>
          </p:cNvSpPr>
          <p:nvPr>
            <p:ph type="sldNum" sz="quarter" idx="12"/>
          </p:nvPr>
        </p:nvSpPr>
        <p:spPr/>
        <p:txBody>
          <a:bodyPr/>
          <a:lstStyle>
            <a:lvl1pPr>
              <a:defRPr/>
            </a:lvl1pPr>
          </a:lstStyle>
          <a:p>
            <a:pPr>
              <a:defRPr/>
            </a:pPr>
            <a:fld id="{726B2BA7-5B6F-49A2-8C40-DD79297F161C}" type="slidenum">
              <a:rPr lang="en-US"/>
              <a:pPr>
                <a:defRPr/>
              </a:pPr>
              <a:t>‹#›</a:t>
            </a:fld>
            <a:endParaRPr lang="en-US"/>
          </a:p>
        </p:txBody>
      </p:sp>
    </p:spTree>
    <p:extLst>
      <p:ext uri="{BB962C8B-B14F-4D97-AF65-F5344CB8AC3E}">
        <p14:creationId xmlns:p14="http://schemas.microsoft.com/office/powerpoint/2010/main" val="313913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C8E70D-9003-4BCF-98D6-50FB24F8225F}"/>
              </a:ext>
            </a:extLst>
          </p:cNvPr>
          <p:cNvSpPr>
            <a:spLocks noGrp="1"/>
          </p:cNvSpPr>
          <p:nvPr>
            <p:ph type="dt" sz="half" idx="10"/>
          </p:nvPr>
        </p:nvSpPr>
        <p:spPr/>
        <p:txBody>
          <a:bodyPr/>
          <a:lstStyle>
            <a:lvl1pPr>
              <a:defRPr/>
            </a:lvl1pPr>
          </a:lstStyle>
          <a:p>
            <a:pPr>
              <a:defRPr/>
            </a:pPr>
            <a:fld id="{0B095DCC-F9B2-47AE-9914-868C1B643B4F}" type="datetimeFigureOut">
              <a:rPr lang="en-US"/>
              <a:pPr>
                <a:defRPr/>
              </a:pPr>
              <a:t>11/29/2017</a:t>
            </a:fld>
            <a:endParaRPr lang="en-US"/>
          </a:p>
        </p:txBody>
      </p:sp>
      <p:sp>
        <p:nvSpPr>
          <p:cNvPr id="5" name="Footer Placeholder 4">
            <a:extLst>
              <a:ext uri="{FF2B5EF4-FFF2-40B4-BE49-F238E27FC236}">
                <a16:creationId xmlns:a16="http://schemas.microsoft.com/office/drawing/2014/main" id="{439DE6C7-5339-49E1-9FD7-6C428DA4BD9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37109B8-A686-4C67-9D6F-7A3318AE594F}"/>
              </a:ext>
            </a:extLst>
          </p:cNvPr>
          <p:cNvSpPr>
            <a:spLocks noGrp="1"/>
          </p:cNvSpPr>
          <p:nvPr>
            <p:ph type="sldNum" sz="quarter" idx="12"/>
          </p:nvPr>
        </p:nvSpPr>
        <p:spPr/>
        <p:txBody>
          <a:bodyPr/>
          <a:lstStyle>
            <a:lvl1pPr>
              <a:defRPr/>
            </a:lvl1pPr>
          </a:lstStyle>
          <a:p>
            <a:pPr>
              <a:defRPr/>
            </a:pPr>
            <a:fld id="{114ACF1C-DC55-4514-84B8-49204BB2775F}" type="slidenum">
              <a:rPr lang="en-US"/>
              <a:pPr>
                <a:defRPr/>
              </a:pPr>
              <a:t>‹#›</a:t>
            </a:fld>
            <a:endParaRPr lang="en-US"/>
          </a:p>
        </p:txBody>
      </p:sp>
    </p:spTree>
    <p:extLst>
      <p:ext uri="{BB962C8B-B14F-4D97-AF65-F5344CB8AC3E}">
        <p14:creationId xmlns:p14="http://schemas.microsoft.com/office/powerpoint/2010/main" val="2561717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16F8D1-EE65-4CF1-B31C-9E50B16C80DA}"/>
              </a:ext>
            </a:extLst>
          </p:cNvPr>
          <p:cNvSpPr>
            <a:spLocks noGrp="1"/>
          </p:cNvSpPr>
          <p:nvPr>
            <p:ph type="dt" sz="half" idx="10"/>
          </p:nvPr>
        </p:nvSpPr>
        <p:spPr/>
        <p:txBody>
          <a:bodyPr/>
          <a:lstStyle>
            <a:lvl1pPr>
              <a:defRPr/>
            </a:lvl1pPr>
          </a:lstStyle>
          <a:p>
            <a:pPr>
              <a:defRPr/>
            </a:pPr>
            <a:fld id="{A6F02F2B-594F-464F-B51C-F4920A2783FE}" type="datetimeFigureOut">
              <a:rPr lang="en-US"/>
              <a:pPr>
                <a:defRPr/>
              </a:pPr>
              <a:t>11/29/2017</a:t>
            </a:fld>
            <a:endParaRPr lang="en-US"/>
          </a:p>
        </p:txBody>
      </p:sp>
      <p:sp>
        <p:nvSpPr>
          <p:cNvPr id="5" name="Footer Placeholder 4">
            <a:extLst>
              <a:ext uri="{FF2B5EF4-FFF2-40B4-BE49-F238E27FC236}">
                <a16:creationId xmlns:a16="http://schemas.microsoft.com/office/drawing/2014/main" id="{3355A26E-2C61-4323-BDB7-349C2C7EF51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D52B3A3-9A66-4727-A4E2-E89CCA586436}"/>
              </a:ext>
            </a:extLst>
          </p:cNvPr>
          <p:cNvSpPr>
            <a:spLocks noGrp="1"/>
          </p:cNvSpPr>
          <p:nvPr>
            <p:ph type="sldNum" sz="quarter" idx="12"/>
          </p:nvPr>
        </p:nvSpPr>
        <p:spPr/>
        <p:txBody>
          <a:bodyPr/>
          <a:lstStyle>
            <a:lvl1pPr>
              <a:defRPr/>
            </a:lvl1pPr>
          </a:lstStyle>
          <a:p>
            <a:pPr>
              <a:defRPr/>
            </a:pPr>
            <a:fld id="{49ECC932-1588-4CAB-A21C-CA2697A25250}" type="slidenum">
              <a:rPr lang="en-US"/>
              <a:pPr>
                <a:defRPr/>
              </a:pPr>
              <a:t>‹#›</a:t>
            </a:fld>
            <a:endParaRPr lang="en-US"/>
          </a:p>
        </p:txBody>
      </p:sp>
    </p:spTree>
    <p:extLst>
      <p:ext uri="{BB962C8B-B14F-4D97-AF65-F5344CB8AC3E}">
        <p14:creationId xmlns:p14="http://schemas.microsoft.com/office/powerpoint/2010/main" val="4086336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1AD0FC67-C6F4-4EF6-97BB-2C3039EC72DC}"/>
              </a:ext>
            </a:extLst>
          </p:cNvPr>
          <p:cNvSpPr>
            <a:spLocks noGrp="1"/>
          </p:cNvSpPr>
          <p:nvPr>
            <p:ph type="dt" sz="half" idx="10"/>
          </p:nvPr>
        </p:nvSpPr>
        <p:spPr/>
        <p:txBody>
          <a:bodyPr/>
          <a:lstStyle>
            <a:lvl1pPr>
              <a:defRPr/>
            </a:lvl1pPr>
          </a:lstStyle>
          <a:p>
            <a:pPr>
              <a:defRPr/>
            </a:pPr>
            <a:fld id="{76D25A8F-78A2-45F9-9249-DCBCCBE98797}" type="datetimeFigureOut">
              <a:rPr lang="en-US"/>
              <a:pPr>
                <a:defRPr/>
              </a:pPr>
              <a:t>11/29/2017</a:t>
            </a:fld>
            <a:endParaRPr lang="en-US"/>
          </a:p>
        </p:txBody>
      </p:sp>
      <p:sp>
        <p:nvSpPr>
          <p:cNvPr id="6" name="Footer Placeholder 4">
            <a:extLst>
              <a:ext uri="{FF2B5EF4-FFF2-40B4-BE49-F238E27FC236}">
                <a16:creationId xmlns:a16="http://schemas.microsoft.com/office/drawing/2014/main" id="{89449099-02C8-4EBB-9339-73A3C61F472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CDF92B9-15CE-4891-A0F2-772238805642}"/>
              </a:ext>
            </a:extLst>
          </p:cNvPr>
          <p:cNvSpPr>
            <a:spLocks noGrp="1"/>
          </p:cNvSpPr>
          <p:nvPr>
            <p:ph type="sldNum" sz="quarter" idx="12"/>
          </p:nvPr>
        </p:nvSpPr>
        <p:spPr/>
        <p:txBody>
          <a:bodyPr/>
          <a:lstStyle>
            <a:lvl1pPr>
              <a:defRPr/>
            </a:lvl1pPr>
          </a:lstStyle>
          <a:p>
            <a:pPr>
              <a:defRPr/>
            </a:pPr>
            <a:fld id="{E6980672-4818-4FB0-BC55-546A9DD63890}" type="slidenum">
              <a:rPr lang="en-US"/>
              <a:pPr>
                <a:defRPr/>
              </a:pPr>
              <a:t>‹#›</a:t>
            </a:fld>
            <a:endParaRPr lang="en-US"/>
          </a:p>
        </p:txBody>
      </p:sp>
    </p:spTree>
    <p:extLst>
      <p:ext uri="{BB962C8B-B14F-4D97-AF65-F5344CB8AC3E}">
        <p14:creationId xmlns:p14="http://schemas.microsoft.com/office/powerpoint/2010/main" val="3428166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20EFCFF-A06A-41A7-AED9-33D30AC650EF}"/>
              </a:ext>
            </a:extLst>
          </p:cNvPr>
          <p:cNvSpPr>
            <a:spLocks noGrp="1"/>
          </p:cNvSpPr>
          <p:nvPr>
            <p:ph type="dt" sz="half" idx="10"/>
          </p:nvPr>
        </p:nvSpPr>
        <p:spPr/>
        <p:txBody>
          <a:bodyPr/>
          <a:lstStyle>
            <a:lvl1pPr>
              <a:defRPr/>
            </a:lvl1pPr>
          </a:lstStyle>
          <a:p>
            <a:pPr>
              <a:defRPr/>
            </a:pPr>
            <a:fld id="{29175435-6F0B-4390-BF5B-30904BB48AFC}" type="datetimeFigureOut">
              <a:rPr lang="en-US"/>
              <a:pPr>
                <a:defRPr/>
              </a:pPr>
              <a:t>11/29/2017</a:t>
            </a:fld>
            <a:endParaRPr lang="en-US"/>
          </a:p>
        </p:txBody>
      </p:sp>
      <p:sp>
        <p:nvSpPr>
          <p:cNvPr id="8" name="Footer Placeholder 4">
            <a:extLst>
              <a:ext uri="{FF2B5EF4-FFF2-40B4-BE49-F238E27FC236}">
                <a16:creationId xmlns:a16="http://schemas.microsoft.com/office/drawing/2014/main" id="{A19EF57E-6167-43B5-9C5D-3E585B8ACB3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CF58794-85F0-44A4-A719-39D772AE548D}"/>
              </a:ext>
            </a:extLst>
          </p:cNvPr>
          <p:cNvSpPr>
            <a:spLocks noGrp="1"/>
          </p:cNvSpPr>
          <p:nvPr>
            <p:ph type="sldNum" sz="quarter" idx="12"/>
          </p:nvPr>
        </p:nvSpPr>
        <p:spPr/>
        <p:txBody>
          <a:bodyPr/>
          <a:lstStyle>
            <a:lvl1pPr>
              <a:defRPr/>
            </a:lvl1pPr>
          </a:lstStyle>
          <a:p>
            <a:pPr>
              <a:defRPr/>
            </a:pPr>
            <a:fld id="{A53E3171-0D52-4341-9E90-15BDB9ACE54B}" type="slidenum">
              <a:rPr lang="en-US"/>
              <a:pPr>
                <a:defRPr/>
              </a:pPr>
              <a:t>‹#›</a:t>
            </a:fld>
            <a:endParaRPr lang="en-US"/>
          </a:p>
        </p:txBody>
      </p:sp>
    </p:spTree>
    <p:extLst>
      <p:ext uri="{BB962C8B-B14F-4D97-AF65-F5344CB8AC3E}">
        <p14:creationId xmlns:p14="http://schemas.microsoft.com/office/powerpoint/2010/main" val="156137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4D62B6C-7182-4072-9C92-83C05EF5E3CA}"/>
              </a:ext>
            </a:extLst>
          </p:cNvPr>
          <p:cNvSpPr>
            <a:spLocks noGrp="1"/>
          </p:cNvSpPr>
          <p:nvPr>
            <p:ph type="dt" sz="half" idx="10"/>
          </p:nvPr>
        </p:nvSpPr>
        <p:spPr/>
        <p:txBody>
          <a:bodyPr/>
          <a:lstStyle>
            <a:lvl1pPr>
              <a:defRPr/>
            </a:lvl1pPr>
          </a:lstStyle>
          <a:p>
            <a:pPr>
              <a:defRPr/>
            </a:pPr>
            <a:fld id="{0E88DBAB-6FD2-4B2B-BB28-2298F68D15CD}" type="datetimeFigureOut">
              <a:rPr lang="en-US"/>
              <a:pPr>
                <a:defRPr/>
              </a:pPr>
              <a:t>11/29/2017</a:t>
            </a:fld>
            <a:endParaRPr lang="en-US"/>
          </a:p>
        </p:txBody>
      </p:sp>
      <p:sp>
        <p:nvSpPr>
          <p:cNvPr id="4" name="Footer Placeholder 4">
            <a:extLst>
              <a:ext uri="{FF2B5EF4-FFF2-40B4-BE49-F238E27FC236}">
                <a16:creationId xmlns:a16="http://schemas.microsoft.com/office/drawing/2014/main" id="{36850E68-0EC0-4F69-8EAB-D3BF7F1FB61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A47A491-4792-4479-91EB-6902F6F47D87}"/>
              </a:ext>
            </a:extLst>
          </p:cNvPr>
          <p:cNvSpPr>
            <a:spLocks noGrp="1"/>
          </p:cNvSpPr>
          <p:nvPr>
            <p:ph type="sldNum" sz="quarter" idx="12"/>
          </p:nvPr>
        </p:nvSpPr>
        <p:spPr/>
        <p:txBody>
          <a:bodyPr/>
          <a:lstStyle>
            <a:lvl1pPr>
              <a:defRPr/>
            </a:lvl1pPr>
          </a:lstStyle>
          <a:p>
            <a:pPr>
              <a:defRPr/>
            </a:pPr>
            <a:fld id="{C2283893-DE61-4052-8C7F-C7FACA5D9E68}" type="slidenum">
              <a:rPr lang="en-US"/>
              <a:pPr>
                <a:defRPr/>
              </a:pPr>
              <a:t>‹#›</a:t>
            </a:fld>
            <a:endParaRPr lang="en-US"/>
          </a:p>
        </p:txBody>
      </p:sp>
    </p:spTree>
    <p:extLst>
      <p:ext uri="{BB962C8B-B14F-4D97-AF65-F5344CB8AC3E}">
        <p14:creationId xmlns:p14="http://schemas.microsoft.com/office/powerpoint/2010/main" val="350952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EB8A4F9-124F-4CD0-A8D5-797F05E81A26}"/>
              </a:ext>
            </a:extLst>
          </p:cNvPr>
          <p:cNvSpPr>
            <a:spLocks noGrp="1"/>
          </p:cNvSpPr>
          <p:nvPr>
            <p:ph type="dt" sz="half" idx="10"/>
          </p:nvPr>
        </p:nvSpPr>
        <p:spPr/>
        <p:txBody>
          <a:bodyPr/>
          <a:lstStyle>
            <a:lvl1pPr>
              <a:defRPr/>
            </a:lvl1pPr>
          </a:lstStyle>
          <a:p>
            <a:pPr>
              <a:defRPr/>
            </a:pPr>
            <a:fld id="{5647A61D-BCF3-406F-81D0-EF53F2340224}" type="datetimeFigureOut">
              <a:rPr lang="en-US"/>
              <a:pPr>
                <a:defRPr/>
              </a:pPr>
              <a:t>11/29/2017</a:t>
            </a:fld>
            <a:endParaRPr lang="en-US"/>
          </a:p>
        </p:txBody>
      </p:sp>
      <p:sp>
        <p:nvSpPr>
          <p:cNvPr id="3" name="Footer Placeholder 4">
            <a:extLst>
              <a:ext uri="{FF2B5EF4-FFF2-40B4-BE49-F238E27FC236}">
                <a16:creationId xmlns:a16="http://schemas.microsoft.com/office/drawing/2014/main" id="{3181C28C-4589-4A18-925F-87EBCE38FB5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553BCE7-417F-4A76-BF28-6A2E493AA89D}"/>
              </a:ext>
            </a:extLst>
          </p:cNvPr>
          <p:cNvSpPr>
            <a:spLocks noGrp="1"/>
          </p:cNvSpPr>
          <p:nvPr>
            <p:ph type="sldNum" sz="quarter" idx="12"/>
          </p:nvPr>
        </p:nvSpPr>
        <p:spPr/>
        <p:txBody>
          <a:bodyPr/>
          <a:lstStyle>
            <a:lvl1pPr>
              <a:defRPr/>
            </a:lvl1pPr>
          </a:lstStyle>
          <a:p>
            <a:pPr>
              <a:defRPr/>
            </a:pPr>
            <a:fld id="{0102CCC6-EFAB-40E0-A4DD-AD4AB614E909}" type="slidenum">
              <a:rPr lang="en-US"/>
              <a:pPr>
                <a:defRPr/>
              </a:pPr>
              <a:t>‹#›</a:t>
            </a:fld>
            <a:endParaRPr lang="en-US"/>
          </a:p>
        </p:txBody>
      </p:sp>
    </p:spTree>
    <p:extLst>
      <p:ext uri="{BB962C8B-B14F-4D97-AF65-F5344CB8AC3E}">
        <p14:creationId xmlns:p14="http://schemas.microsoft.com/office/powerpoint/2010/main" val="1931752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4BEE738-4282-4C60-AF05-4279051F6ACD}"/>
              </a:ext>
            </a:extLst>
          </p:cNvPr>
          <p:cNvSpPr>
            <a:spLocks noGrp="1"/>
          </p:cNvSpPr>
          <p:nvPr>
            <p:ph type="dt" sz="half" idx="10"/>
          </p:nvPr>
        </p:nvSpPr>
        <p:spPr/>
        <p:txBody>
          <a:bodyPr/>
          <a:lstStyle>
            <a:lvl1pPr>
              <a:defRPr/>
            </a:lvl1pPr>
          </a:lstStyle>
          <a:p>
            <a:pPr>
              <a:defRPr/>
            </a:pPr>
            <a:fld id="{6F0D2958-805D-482B-849F-9E2AF5077507}" type="datetimeFigureOut">
              <a:rPr lang="en-US"/>
              <a:pPr>
                <a:defRPr/>
              </a:pPr>
              <a:t>11/29/2017</a:t>
            </a:fld>
            <a:endParaRPr lang="en-US"/>
          </a:p>
        </p:txBody>
      </p:sp>
      <p:sp>
        <p:nvSpPr>
          <p:cNvPr id="6" name="Footer Placeholder 4">
            <a:extLst>
              <a:ext uri="{FF2B5EF4-FFF2-40B4-BE49-F238E27FC236}">
                <a16:creationId xmlns:a16="http://schemas.microsoft.com/office/drawing/2014/main" id="{B5CEF80C-4535-4736-82DB-7403D51C526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8B8C401-DF9A-47D4-BABA-DF77434129AB}"/>
              </a:ext>
            </a:extLst>
          </p:cNvPr>
          <p:cNvSpPr>
            <a:spLocks noGrp="1"/>
          </p:cNvSpPr>
          <p:nvPr>
            <p:ph type="sldNum" sz="quarter" idx="12"/>
          </p:nvPr>
        </p:nvSpPr>
        <p:spPr/>
        <p:txBody>
          <a:bodyPr/>
          <a:lstStyle>
            <a:lvl1pPr>
              <a:defRPr/>
            </a:lvl1pPr>
          </a:lstStyle>
          <a:p>
            <a:pPr>
              <a:defRPr/>
            </a:pPr>
            <a:fld id="{853F3800-1117-459A-AE18-6FB809BA859E}" type="slidenum">
              <a:rPr lang="en-US"/>
              <a:pPr>
                <a:defRPr/>
              </a:pPr>
              <a:t>‹#›</a:t>
            </a:fld>
            <a:endParaRPr lang="en-US"/>
          </a:p>
        </p:txBody>
      </p:sp>
    </p:spTree>
    <p:extLst>
      <p:ext uri="{BB962C8B-B14F-4D97-AF65-F5344CB8AC3E}">
        <p14:creationId xmlns:p14="http://schemas.microsoft.com/office/powerpoint/2010/main" val="313557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5DDD4FED-5089-4C0A-BBBA-B25683BE8437}"/>
              </a:ext>
            </a:extLst>
          </p:cNvPr>
          <p:cNvSpPr>
            <a:spLocks noGrp="1"/>
          </p:cNvSpPr>
          <p:nvPr>
            <p:ph type="dt" sz="half" idx="10"/>
          </p:nvPr>
        </p:nvSpPr>
        <p:spPr/>
        <p:txBody>
          <a:bodyPr/>
          <a:lstStyle>
            <a:lvl1pPr>
              <a:defRPr/>
            </a:lvl1pPr>
          </a:lstStyle>
          <a:p>
            <a:pPr>
              <a:defRPr/>
            </a:pPr>
            <a:fld id="{4211D94B-7282-4EB8-ABEC-B8C4E0690308}" type="datetimeFigureOut">
              <a:rPr lang="en-US"/>
              <a:pPr>
                <a:defRPr/>
              </a:pPr>
              <a:t>11/29/2017</a:t>
            </a:fld>
            <a:endParaRPr lang="en-US"/>
          </a:p>
        </p:txBody>
      </p:sp>
      <p:sp>
        <p:nvSpPr>
          <p:cNvPr id="6" name="Footer Placeholder 4">
            <a:extLst>
              <a:ext uri="{FF2B5EF4-FFF2-40B4-BE49-F238E27FC236}">
                <a16:creationId xmlns:a16="http://schemas.microsoft.com/office/drawing/2014/main" id="{450D7718-872B-48ED-A1EF-28DEBA8F945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7D984F-D3FB-4579-82E7-0FFA13D7B3F3}"/>
              </a:ext>
            </a:extLst>
          </p:cNvPr>
          <p:cNvSpPr>
            <a:spLocks noGrp="1"/>
          </p:cNvSpPr>
          <p:nvPr>
            <p:ph type="sldNum" sz="quarter" idx="12"/>
          </p:nvPr>
        </p:nvSpPr>
        <p:spPr/>
        <p:txBody>
          <a:bodyPr/>
          <a:lstStyle>
            <a:lvl1pPr>
              <a:defRPr/>
            </a:lvl1pPr>
          </a:lstStyle>
          <a:p>
            <a:pPr>
              <a:defRPr/>
            </a:pPr>
            <a:fld id="{20C56284-BF23-491C-8958-B083DAFABA3D}" type="slidenum">
              <a:rPr lang="en-US"/>
              <a:pPr>
                <a:defRPr/>
              </a:pPr>
              <a:t>‹#›</a:t>
            </a:fld>
            <a:endParaRPr lang="en-US"/>
          </a:p>
        </p:txBody>
      </p:sp>
    </p:spTree>
    <p:extLst>
      <p:ext uri="{BB962C8B-B14F-4D97-AF65-F5344CB8AC3E}">
        <p14:creationId xmlns:p14="http://schemas.microsoft.com/office/powerpoint/2010/main" val="1844361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E72A9DF-62AD-44D0-9416-13D4FA959315}"/>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FE09AB26-44A9-49E0-BB08-55FE6ABB6469}"/>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681DA35C-002B-4306-9228-A2B40FFA7817}"/>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fld id="{E1B2AC50-8EE7-4711-A930-E12FE69688B1}" type="datetimeFigureOut">
              <a:rPr lang="en-US"/>
              <a:pPr>
                <a:defRPr/>
              </a:pPr>
              <a:t>11/29/2017</a:t>
            </a:fld>
            <a:endParaRPr lang="en-US"/>
          </a:p>
        </p:txBody>
      </p:sp>
      <p:sp>
        <p:nvSpPr>
          <p:cNvPr id="5" name="Footer Placeholder 4">
            <a:extLst>
              <a:ext uri="{FF2B5EF4-FFF2-40B4-BE49-F238E27FC236}">
                <a16:creationId xmlns:a16="http://schemas.microsoft.com/office/drawing/2014/main" id="{54070D2E-B3F3-4FCF-904A-3F1F2F5B4A9B}"/>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7A2C48F2-0937-4E46-BF97-21DD3B8AEB80}"/>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fld id="{45E4B5E8-71FF-425F-BE21-C90B9244BD46}" type="slidenum">
              <a:rPr lang="en-US"/>
              <a:pPr>
                <a:defRPr/>
              </a:pPr>
              <a:t>‹#›</a:t>
            </a:fld>
            <a:endParaRPr lang="en-US"/>
          </a:p>
        </p:txBody>
      </p:sp>
      <p:sp>
        <p:nvSpPr>
          <p:cNvPr id="7" name="Text Box 6">
            <a:extLst>
              <a:ext uri="{FF2B5EF4-FFF2-40B4-BE49-F238E27FC236}">
                <a16:creationId xmlns:a16="http://schemas.microsoft.com/office/drawing/2014/main" id="{3DAF80ED-B00A-409C-A4A1-F98BAF27CB36}"/>
              </a:ext>
            </a:extLst>
          </p:cNvPr>
          <p:cNvSpPr txBox="1">
            <a:spLocks noChangeArrowheads="1"/>
          </p:cNvSpPr>
          <p:nvPr userDrawn="1"/>
        </p:nvSpPr>
        <p:spPr bwMode="auto">
          <a:xfrm>
            <a:off x="685800" y="6400800"/>
            <a:ext cx="8229600" cy="577850"/>
          </a:xfrm>
          <a:prstGeom prst="rect">
            <a:avLst/>
          </a:prstGeom>
          <a:noFill/>
          <a:ln w="9525">
            <a:noFill/>
            <a:miter lim="800000"/>
            <a:headEnd/>
            <a:tailEnd/>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algn="ctr" eaLnBrk="1" hangingPunct="1">
              <a:spcBef>
                <a:spcPct val="50000"/>
              </a:spcBef>
              <a:defRPr/>
            </a:pPr>
            <a:r>
              <a:rPr lang="en-US" altLang="en-US" sz="900" i="1" dirty="0"/>
              <a:t>JAVA: An Introduction to Problem Solving &amp; Programming, 7</a:t>
            </a:r>
            <a:r>
              <a:rPr lang="en-US" altLang="en-US" sz="900" baseline="30000" dirty="0"/>
              <a:t>th</a:t>
            </a:r>
            <a:r>
              <a:rPr lang="en-US" altLang="en-US" sz="900" dirty="0"/>
              <a:t> Ed. By Walter </a:t>
            </a:r>
            <a:r>
              <a:rPr lang="en-US" altLang="en-US" sz="900" dirty="0" err="1"/>
              <a:t>Savitch</a:t>
            </a:r>
            <a:br>
              <a:rPr lang="en-US" altLang="en-US" sz="900" dirty="0"/>
            </a:br>
            <a:r>
              <a:rPr lang="en-US" altLang="en-US" sz="900" dirty="0"/>
              <a:t>ISBN </a:t>
            </a:r>
            <a:r>
              <a:rPr lang="en-US" sz="900" dirty="0"/>
              <a:t>0133862119</a:t>
            </a:r>
            <a:r>
              <a:rPr lang="en-US" altLang="en-US" sz="900" dirty="0"/>
              <a:t> © 2015 Pearson Education, Inc., Upper Saddle River, NJ. All Rights Reserved</a:t>
            </a:r>
          </a:p>
          <a:p>
            <a:pPr algn="ctr" eaLnBrk="1" hangingPunct="1">
              <a:spcBef>
                <a:spcPct val="50000"/>
              </a:spcBef>
              <a:defRPr/>
            </a:pPr>
            <a:endParaRPr lang="en-US" sz="900" dirty="0">
              <a:solidFill>
                <a:prstClr val="black"/>
              </a:solidFill>
              <a:cs typeface="Arial" charset="0"/>
            </a:endParaRPr>
          </a:p>
        </p:txBody>
      </p:sp>
    </p:spTree>
  </p:cSld>
  <p:clrMap bg1="lt1" tx1="dk1" bg2="lt2" tx2="dk2" accent1="accent1" accent2="accent2" accent3="accent3" accent4="accent4" accent5="accent5" accent6="accent6" hlink="hlink" folHlink="folHlink"/>
  <p:sldLayoutIdLst>
    <p:sldLayoutId id="2147483828"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CodeSamples5.htm#Listing 9.6" TargetMode="External"/><Relationship Id="rId2" Type="http://schemas.openxmlformats.org/officeDocument/2006/relationships/hyperlink" Target="CodeSamples5.htm#Listing 9.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CodeSamples5.htm#Listing 9.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CodeSamples5.htm#Listing 9.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CodeSamples5.htm#Listing 9.9" TargetMode="External"/><Relationship Id="rId2" Type="http://schemas.openxmlformats.org/officeDocument/2006/relationships/hyperlink" Target="CodeSamples5.htm#Listing 9.8"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CodeSamples5.htm#Listing 9.11" TargetMode="External"/><Relationship Id="rId2" Type="http://schemas.openxmlformats.org/officeDocument/2006/relationships/hyperlink" Target="CodeSamples5.htm#Listing 9.10" TargetMode="Externa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hyperlink" Target="CodeSamples5.htm#Listing 9.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CodeSamples5.htm#Listing 9.12" TargetMode="Externa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CodeSamples5.htm#Listing 9.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CodeSamples5.htm#Listing 9.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ocs.oracle.com/javase/7/docs/api/java/io/IOException.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CFFE2DA8-C306-44AF-B24F-A33E1EEDF77B}"/>
              </a:ext>
            </a:extLst>
          </p:cNvPr>
          <p:cNvSpPr>
            <a:spLocks noGrp="1"/>
          </p:cNvSpPr>
          <p:nvPr>
            <p:ph type="ctrTitle"/>
          </p:nvPr>
        </p:nvSpPr>
        <p:spPr/>
        <p:txBody>
          <a:bodyPr/>
          <a:lstStyle/>
          <a:p>
            <a:pPr eaLnBrk="1" hangingPunct="1"/>
            <a:r>
              <a:rPr lang="en-US" altLang="en-US"/>
              <a:t>Exception Handling</a:t>
            </a:r>
          </a:p>
        </p:txBody>
      </p:sp>
      <p:sp>
        <p:nvSpPr>
          <p:cNvPr id="3075" name="Subtitle 2">
            <a:extLst>
              <a:ext uri="{FF2B5EF4-FFF2-40B4-BE49-F238E27FC236}">
                <a16:creationId xmlns:a16="http://schemas.microsoft.com/office/drawing/2014/main" id="{749D210A-4911-40FA-B7A7-05CB5F3B2C0F}"/>
              </a:ext>
            </a:extLst>
          </p:cNvPr>
          <p:cNvSpPr>
            <a:spLocks noGrp="1"/>
          </p:cNvSpPr>
          <p:nvPr>
            <p:ph type="subTitle" idx="1"/>
          </p:nvPr>
        </p:nvSpPr>
        <p:spPr/>
        <p:txBody>
          <a:bodyPr/>
          <a:lstStyle/>
          <a:p>
            <a:pPr eaLnBrk="1" hangingPunct="1"/>
            <a:r>
              <a:rPr lang="en-US" altLang="en-US"/>
              <a:t>Chapter 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CBB79E3B-9300-4A47-A691-37749E4CAD1F}"/>
              </a:ext>
            </a:extLst>
          </p:cNvPr>
          <p:cNvSpPr>
            <a:spLocks noGrp="1"/>
          </p:cNvSpPr>
          <p:nvPr>
            <p:ph type="title"/>
          </p:nvPr>
        </p:nvSpPr>
        <p:spPr/>
        <p:txBody>
          <a:bodyPr/>
          <a:lstStyle/>
          <a:p>
            <a:pPr eaLnBrk="1" hangingPunct="1"/>
            <a:r>
              <a:rPr lang="en-US" altLang="en-US" sz="3600"/>
              <a:t>Defining Your Own Exception Classes</a:t>
            </a:r>
          </a:p>
        </p:txBody>
      </p:sp>
      <p:sp>
        <p:nvSpPr>
          <p:cNvPr id="13315" name="Content Placeholder 2">
            <a:extLst>
              <a:ext uri="{FF2B5EF4-FFF2-40B4-BE49-F238E27FC236}">
                <a16:creationId xmlns:a16="http://schemas.microsoft.com/office/drawing/2014/main" id="{7ACE56BF-9DEE-42F9-8745-0FF387FEF5ED}"/>
              </a:ext>
            </a:extLst>
          </p:cNvPr>
          <p:cNvSpPr>
            <a:spLocks noGrp="1"/>
          </p:cNvSpPr>
          <p:nvPr>
            <p:ph idx="1"/>
          </p:nvPr>
        </p:nvSpPr>
        <p:spPr/>
        <p:txBody>
          <a:bodyPr/>
          <a:lstStyle/>
          <a:p>
            <a:pPr eaLnBrk="1" hangingPunct="1"/>
            <a:r>
              <a:rPr lang="en-US" altLang="en-US" dirty="0"/>
              <a:t>Must be derived class of some predefined exception class</a:t>
            </a:r>
          </a:p>
          <a:p>
            <a:pPr lvl="1" eaLnBrk="1" hangingPunct="1"/>
            <a:r>
              <a:rPr lang="en-US" altLang="en-US" dirty="0"/>
              <a:t>Text uses classes derived from class </a:t>
            </a:r>
            <a:r>
              <a:rPr lang="en-US" altLang="en-US" b="1" dirty="0">
                <a:solidFill>
                  <a:srgbClr val="0033CC"/>
                </a:solidFill>
                <a:latin typeface="Courier New" panose="02070309020205020404" pitchFamily="49" charset="0"/>
                <a:cs typeface="Courier New" panose="02070309020205020404" pitchFamily="49" charset="0"/>
              </a:rPr>
              <a:t>Exception</a:t>
            </a:r>
          </a:p>
          <a:p>
            <a:pPr eaLnBrk="1" hangingPunct="1"/>
            <a:r>
              <a:rPr lang="en-US" altLang="en-US" dirty="0"/>
              <a:t>View </a:t>
            </a:r>
            <a:r>
              <a:rPr lang="en-US" altLang="en-US" dirty="0">
                <a:hlinkClick r:id="rId2" action="ppaction://hlinkfile"/>
              </a:rPr>
              <a:t>sample class</a:t>
            </a:r>
            <a:r>
              <a:rPr lang="en-US" altLang="en-US" dirty="0"/>
              <a:t>, listing 9.5</a:t>
            </a:r>
            <a:br>
              <a:rPr lang="en-US" altLang="en-US" dirty="0"/>
            </a:br>
            <a:r>
              <a:rPr lang="en-US" altLang="en-US" sz="2800" b="1" dirty="0">
                <a:solidFill>
                  <a:srgbClr val="0033CC"/>
                </a:solidFill>
                <a:latin typeface="Courier New" panose="02070309020205020404" pitchFamily="49" charset="0"/>
                <a:cs typeface="Courier New" panose="02070309020205020404" pitchFamily="49" charset="0"/>
              </a:rPr>
              <a:t>class </a:t>
            </a:r>
            <a:r>
              <a:rPr lang="en-US" altLang="en-US" sz="2800" b="1" dirty="0" err="1">
                <a:solidFill>
                  <a:srgbClr val="0033CC"/>
                </a:solidFill>
                <a:latin typeface="Courier New" panose="02070309020205020404" pitchFamily="49" charset="0"/>
                <a:cs typeface="Courier New" panose="02070309020205020404" pitchFamily="49" charset="0"/>
              </a:rPr>
              <a:t>DivideByZeroException</a:t>
            </a:r>
            <a:r>
              <a:rPr lang="en-US" altLang="en-US" sz="2800" b="1" dirty="0">
                <a:solidFill>
                  <a:srgbClr val="0033CC"/>
                </a:solidFill>
                <a:latin typeface="Courier New" panose="02070309020205020404" pitchFamily="49" charset="0"/>
                <a:cs typeface="Courier New" panose="02070309020205020404" pitchFamily="49" charset="0"/>
              </a:rPr>
              <a:t> </a:t>
            </a:r>
            <a:br>
              <a:rPr lang="en-US" altLang="en-US" sz="2800" b="1" dirty="0">
                <a:solidFill>
                  <a:srgbClr val="0033CC"/>
                </a:solidFill>
                <a:latin typeface="Courier New" panose="02070309020205020404" pitchFamily="49" charset="0"/>
                <a:cs typeface="Courier New" panose="02070309020205020404" pitchFamily="49" charset="0"/>
              </a:rPr>
            </a:br>
            <a:r>
              <a:rPr lang="en-US" altLang="en-US" sz="2800" b="1" dirty="0">
                <a:solidFill>
                  <a:srgbClr val="0033CC"/>
                </a:solidFill>
                <a:latin typeface="Courier New" panose="02070309020205020404" pitchFamily="49" charset="0"/>
                <a:cs typeface="Courier New" panose="02070309020205020404" pitchFamily="49" charset="0"/>
              </a:rPr>
              <a:t>        extends Exception</a:t>
            </a:r>
          </a:p>
          <a:p>
            <a:pPr eaLnBrk="1" hangingPunct="1"/>
            <a:r>
              <a:rPr lang="en-US" altLang="en-US" dirty="0"/>
              <a:t>View </a:t>
            </a:r>
            <a:r>
              <a:rPr lang="en-US" altLang="en-US" dirty="0">
                <a:hlinkClick r:id="rId3" action="ppaction://hlinkfile"/>
              </a:rPr>
              <a:t>demo program</a:t>
            </a:r>
            <a:r>
              <a:rPr lang="en-US" altLang="en-US" dirty="0"/>
              <a:t>, listing 9.6</a:t>
            </a:r>
            <a:br>
              <a:rPr lang="en-US" altLang="en-US" dirty="0"/>
            </a:br>
            <a:r>
              <a:rPr lang="en-US" altLang="en-US" sz="2800" b="1" dirty="0">
                <a:solidFill>
                  <a:srgbClr val="0033CC"/>
                </a:solidFill>
                <a:latin typeface="Courier New" panose="02070309020205020404" pitchFamily="49" charset="0"/>
                <a:cs typeface="Courier New" panose="02070309020205020404" pitchFamily="49" charset="0"/>
              </a:rPr>
              <a:t>class </a:t>
            </a:r>
            <a:r>
              <a:rPr lang="en-US" altLang="en-US" sz="2800" b="1" dirty="0" err="1">
                <a:solidFill>
                  <a:srgbClr val="0033CC"/>
                </a:solidFill>
                <a:latin typeface="Courier New" panose="02070309020205020404" pitchFamily="49" charset="0"/>
                <a:cs typeface="Courier New" panose="02070309020205020404" pitchFamily="49" charset="0"/>
              </a:rPr>
              <a:t>DivideByZeroDemo</a:t>
            </a:r>
            <a:endParaRPr lang="en-US" altLang="en-US" sz="2800" b="1" dirty="0">
              <a:solidFill>
                <a:srgbClr val="0033CC"/>
              </a:solidFill>
              <a:latin typeface="Courier New" panose="02070309020205020404" pitchFamily="49" charset="0"/>
              <a:cs typeface="Courier New" panose="02070309020205020404" pitchFamily="49" charset="0"/>
            </a:endParaRPr>
          </a:p>
          <a:p>
            <a:pPr eaLnBrk="1" hangingPunct="1"/>
            <a:r>
              <a:rPr lang="en-US" altLang="en-US" dirty="0"/>
              <a:t>View demo (does integral division) – can use predefined</a:t>
            </a:r>
            <a:br>
              <a:rPr lang="en-US" altLang="en-US" sz="2800" dirty="0"/>
            </a:br>
            <a:r>
              <a:rPr lang="en-US" altLang="en-US" sz="3200" b="1" dirty="0">
                <a:solidFill>
                  <a:srgbClr val="0033CC"/>
                </a:solidFill>
                <a:latin typeface="Courier New" panose="02070309020205020404" pitchFamily="49" charset="0"/>
                <a:cs typeface="Courier New" panose="02070309020205020404" pitchFamily="49" charset="0"/>
              </a:rPr>
              <a:t>class </a:t>
            </a:r>
            <a:r>
              <a:rPr lang="en-US" altLang="en-US" sz="3200" b="1" dirty="0" err="1">
                <a:solidFill>
                  <a:srgbClr val="0033CC"/>
                </a:solidFill>
                <a:latin typeface="Courier New" panose="02070309020205020404" pitchFamily="49" charset="0"/>
                <a:cs typeface="Courier New" panose="02070309020205020404" pitchFamily="49" charset="0"/>
              </a:rPr>
              <a:t>ArithmeticDivByZeroDemo</a:t>
            </a:r>
            <a:endParaRPr lang="en-US" altLang="en-US" sz="3200" b="1" dirty="0">
              <a:solidFill>
                <a:srgbClr val="0033CC"/>
              </a:solidFill>
              <a:latin typeface="Courier New" panose="02070309020205020404" pitchFamily="49" charset="0"/>
              <a:cs typeface="Courier New" panose="02070309020205020404" pitchFamily="49" charset="0"/>
            </a:endParaRPr>
          </a:p>
          <a:p>
            <a:pPr marL="0" indent="0" eaLnBrk="1" hangingPunct="1">
              <a:buNone/>
            </a:pPr>
            <a:endParaRPr lang="en-US" altLang="en-US" sz="2800" b="1" dirty="0">
              <a:solidFill>
                <a:srgbClr val="0033CC"/>
              </a:solidFill>
              <a:latin typeface="Courier New" panose="02070309020205020404" pitchFamily="49" charset="0"/>
              <a:cs typeface="Courier New" panose="02070309020205020404" pitchFamily="49"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FB97D50-4606-4F2F-A544-A9399A6E8CB6}"/>
              </a:ext>
            </a:extLst>
          </p:cNvPr>
          <p:cNvSpPr>
            <a:spLocks noGrp="1"/>
          </p:cNvSpPr>
          <p:nvPr>
            <p:ph type="title"/>
          </p:nvPr>
        </p:nvSpPr>
        <p:spPr/>
        <p:txBody>
          <a:bodyPr/>
          <a:lstStyle/>
          <a:p>
            <a:pPr eaLnBrk="1" hangingPunct="1"/>
            <a:r>
              <a:rPr lang="en-US" altLang="en-US" sz="3600"/>
              <a:t>Defining Your Own Exception Classes</a:t>
            </a:r>
          </a:p>
        </p:txBody>
      </p:sp>
      <p:sp>
        <p:nvSpPr>
          <p:cNvPr id="14339" name="Content Placeholder 11">
            <a:extLst>
              <a:ext uri="{FF2B5EF4-FFF2-40B4-BE49-F238E27FC236}">
                <a16:creationId xmlns:a16="http://schemas.microsoft.com/office/drawing/2014/main" id="{4A9D3D1E-7BFD-4CD8-88B9-E78D6F682572}"/>
              </a:ext>
            </a:extLst>
          </p:cNvPr>
          <p:cNvSpPr>
            <a:spLocks noGrp="1"/>
          </p:cNvSpPr>
          <p:nvPr>
            <p:ph idx="1"/>
          </p:nvPr>
        </p:nvSpPr>
        <p:spPr>
          <a:xfrm>
            <a:off x="566738" y="1454150"/>
            <a:ext cx="8229600" cy="4525963"/>
          </a:xfrm>
        </p:spPr>
        <p:txBody>
          <a:bodyPr/>
          <a:lstStyle/>
          <a:p>
            <a:pPr eaLnBrk="1" hangingPunct="1"/>
            <a:r>
              <a:rPr lang="en-US" altLang="en-US"/>
              <a:t>Different runs of the program</a:t>
            </a:r>
          </a:p>
        </p:txBody>
      </p:sp>
      <p:grpSp>
        <p:nvGrpSpPr>
          <p:cNvPr id="2" name="Group 7">
            <a:extLst>
              <a:ext uri="{FF2B5EF4-FFF2-40B4-BE49-F238E27FC236}">
                <a16:creationId xmlns:a16="http://schemas.microsoft.com/office/drawing/2014/main" id="{0F7B6BFA-E28B-4008-9D78-29383CE60674}"/>
              </a:ext>
            </a:extLst>
          </p:cNvPr>
          <p:cNvGrpSpPr>
            <a:grpSpLocks/>
          </p:cNvGrpSpPr>
          <p:nvPr/>
        </p:nvGrpSpPr>
        <p:grpSpPr bwMode="auto">
          <a:xfrm>
            <a:off x="938213" y="2641600"/>
            <a:ext cx="6261100" cy="1685925"/>
            <a:chOff x="938403" y="2640902"/>
            <a:chExt cx="6261037" cy="1685925"/>
          </a:xfrm>
        </p:grpSpPr>
        <p:pic>
          <p:nvPicPr>
            <p:cNvPr id="14347" name="Picture 2">
              <a:extLst>
                <a:ext uri="{FF2B5EF4-FFF2-40B4-BE49-F238E27FC236}">
                  <a16:creationId xmlns:a16="http://schemas.microsoft.com/office/drawing/2014/main" id="{9B23DB1E-CBD2-498B-90BD-7D4DB30024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8403" y="2640902"/>
              <a:ext cx="5657793" cy="1685925"/>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7" name="Text Box 7">
              <a:extLst>
                <a:ext uri="{FF2B5EF4-FFF2-40B4-BE49-F238E27FC236}">
                  <a16:creationId xmlns:a16="http://schemas.microsoft.com/office/drawing/2014/main" id="{6E3498DE-DCD7-409F-9054-FBBC4D9D38BE}"/>
                </a:ext>
              </a:extLst>
            </p:cNvPr>
            <p:cNvSpPr txBox="1">
              <a:spLocks noChangeArrowheads="1"/>
            </p:cNvSpPr>
            <p:nvPr/>
          </p:nvSpPr>
          <p:spPr bwMode="auto">
            <a:xfrm>
              <a:off x="5675455" y="2948877"/>
              <a:ext cx="1523985"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1</a:t>
              </a:r>
            </a:p>
          </p:txBody>
        </p:sp>
      </p:grpSp>
      <p:grpSp>
        <p:nvGrpSpPr>
          <p:cNvPr id="3" name="Group 9">
            <a:extLst>
              <a:ext uri="{FF2B5EF4-FFF2-40B4-BE49-F238E27FC236}">
                <a16:creationId xmlns:a16="http://schemas.microsoft.com/office/drawing/2014/main" id="{F16AB26B-F058-4145-A32C-EC86E896807A}"/>
              </a:ext>
            </a:extLst>
          </p:cNvPr>
          <p:cNvGrpSpPr>
            <a:grpSpLocks/>
          </p:cNvGrpSpPr>
          <p:nvPr/>
        </p:nvGrpSpPr>
        <p:grpSpPr bwMode="auto">
          <a:xfrm>
            <a:off x="1641475" y="2228850"/>
            <a:ext cx="6289675" cy="3276600"/>
            <a:chOff x="1642110" y="2229612"/>
            <a:chExt cx="6288850" cy="3276600"/>
          </a:xfrm>
        </p:grpSpPr>
        <p:pic>
          <p:nvPicPr>
            <p:cNvPr id="14345" name="Picture 3">
              <a:extLst>
                <a:ext uri="{FF2B5EF4-FFF2-40B4-BE49-F238E27FC236}">
                  <a16:creationId xmlns:a16="http://schemas.microsoft.com/office/drawing/2014/main" id="{9F3944B9-5027-4A87-A0B7-4776B27314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2110" y="2229612"/>
              <a:ext cx="5676155" cy="327660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9" name="Text Box 7">
              <a:extLst>
                <a:ext uri="{FF2B5EF4-FFF2-40B4-BE49-F238E27FC236}">
                  <a16:creationId xmlns:a16="http://schemas.microsoft.com/office/drawing/2014/main" id="{EEF90FB9-1631-43E3-8111-9556717301AE}"/>
                </a:ext>
              </a:extLst>
            </p:cNvPr>
            <p:cNvSpPr txBox="1">
              <a:spLocks noChangeArrowheads="1"/>
            </p:cNvSpPr>
            <p:nvPr/>
          </p:nvSpPr>
          <p:spPr bwMode="auto">
            <a:xfrm>
              <a:off x="6407160" y="3571050"/>
              <a:ext cx="1523800"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2</a:t>
              </a:r>
            </a:p>
          </p:txBody>
        </p:sp>
      </p:grpSp>
      <p:grpSp>
        <p:nvGrpSpPr>
          <p:cNvPr id="4" name="Group 14">
            <a:extLst>
              <a:ext uri="{FF2B5EF4-FFF2-40B4-BE49-F238E27FC236}">
                <a16:creationId xmlns:a16="http://schemas.microsoft.com/office/drawing/2014/main" id="{A851A1CF-99F6-427B-A8B0-F96F999FBB66}"/>
              </a:ext>
            </a:extLst>
          </p:cNvPr>
          <p:cNvGrpSpPr>
            <a:grpSpLocks/>
          </p:cNvGrpSpPr>
          <p:nvPr/>
        </p:nvGrpSpPr>
        <p:grpSpPr bwMode="auto">
          <a:xfrm>
            <a:off x="2762250" y="2133600"/>
            <a:ext cx="5961063" cy="3543300"/>
            <a:chOff x="0" y="614934"/>
            <a:chExt cx="5961952" cy="3543300"/>
          </a:xfrm>
        </p:grpSpPr>
        <p:pic>
          <p:nvPicPr>
            <p:cNvPr id="14343" name="Picture 5">
              <a:extLst>
                <a:ext uri="{FF2B5EF4-FFF2-40B4-BE49-F238E27FC236}">
                  <a16:creationId xmlns:a16="http://schemas.microsoft.com/office/drawing/2014/main" id="{ED85FD27-FCCD-4971-BA15-4DB30846AC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14934"/>
              <a:ext cx="5638054" cy="354330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14" name="Text Box 7">
              <a:extLst>
                <a:ext uri="{FF2B5EF4-FFF2-40B4-BE49-F238E27FC236}">
                  <a16:creationId xmlns:a16="http://schemas.microsoft.com/office/drawing/2014/main" id="{3D47BD13-91F7-470E-9357-ED4238405D82}"/>
                </a:ext>
              </a:extLst>
            </p:cNvPr>
            <p:cNvSpPr txBox="1">
              <a:spLocks noChangeArrowheads="1"/>
            </p:cNvSpPr>
            <p:nvPr/>
          </p:nvSpPr>
          <p:spPr bwMode="auto">
            <a:xfrm>
              <a:off x="4437725" y="1619822"/>
              <a:ext cx="1524227"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nodeType="clickEffect">
                                  <p:stCondLst>
                                    <p:cond delay="0"/>
                                  </p:stCondLst>
                                  <p:childTnLst>
                                    <p:animEffect transition="out" filter="fade">
                                      <p:cBhvr>
                                        <p:cTn id="14" dur="2000"/>
                                        <p:tgtEl>
                                          <p:spTgt spid="3"/>
                                        </p:tgtEl>
                                      </p:cBhvr>
                                    </p:animEffect>
                                    <p:set>
                                      <p:cBhvr>
                                        <p:cTn id="15" dur="1" fill="hold">
                                          <p:stCondLst>
                                            <p:cond delay="1999"/>
                                          </p:stCondLst>
                                        </p:cTn>
                                        <p:tgtEl>
                                          <p:spTgt spid="3"/>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B29C1AD-08E3-4246-B1A0-9BC9AD2D9982}"/>
              </a:ext>
            </a:extLst>
          </p:cNvPr>
          <p:cNvSpPr>
            <a:spLocks noGrp="1"/>
          </p:cNvSpPr>
          <p:nvPr>
            <p:ph type="title"/>
          </p:nvPr>
        </p:nvSpPr>
        <p:spPr/>
        <p:txBody>
          <a:bodyPr/>
          <a:lstStyle/>
          <a:p>
            <a:pPr eaLnBrk="1" hangingPunct="1"/>
            <a:r>
              <a:rPr lang="en-US" altLang="en-US" sz="3600"/>
              <a:t>Defining Your Own Exception Classes</a:t>
            </a:r>
          </a:p>
        </p:txBody>
      </p:sp>
      <p:sp>
        <p:nvSpPr>
          <p:cNvPr id="16387" name="Content Placeholder 2">
            <a:extLst>
              <a:ext uri="{FF2B5EF4-FFF2-40B4-BE49-F238E27FC236}">
                <a16:creationId xmlns:a16="http://schemas.microsoft.com/office/drawing/2014/main" id="{E5A77293-CA77-412D-B022-CFA54E1838A8}"/>
              </a:ext>
            </a:extLst>
          </p:cNvPr>
          <p:cNvSpPr>
            <a:spLocks noGrp="1"/>
          </p:cNvSpPr>
          <p:nvPr>
            <p:ph idx="1"/>
          </p:nvPr>
        </p:nvSpPr>
        <p:spPr/>
        <p:txBody>
          <a:bodyPr/>
          <a:lstStyle/>
          <a:p>
            <a:pPr eaLnBrk="1" hangingPunct="1">
              <a:buFontTx/>
              <a:buNone/>
            </a:pPr>
            <a:r>
              <a:rPr lang="en-US" altLang="en-US" dirty="0"/>
              <a:t>Guidelines</a:t>
            </a:r>
          </a:p>
          <a:p>
            <a:pPr eaLnBrk="1" hangingPunct="1"/>
            <a:r>
              <a:rPr lang="en-US" altLang="en-US" dirty="0"/>
              <a:t>Use the </a:t>
            </a:r>
            <a:r>
              <a:rPr lang="en-US" altLang="en-US" b="1" dirty="0">
                <a:solidFill>
                  <a:srgbClr val="0033CC"/>
                </a:solidFill>
                <a:latin typeface="Courier New" panose="02070309020205020404" pitchFamily="49" charset="0"/>
                <a:cs typeface="Courier New" panose="02070309020205020404" pitchFamily="49" charset="0"/>
              </a:rPr>
              <a:t>Exception</a:t>
            </a:r>
            <a:r>
              <a:rPr lang="en-US" altLang="en-US" dirty="0"/>
              <a:t> as the base class</a:t>
            </a:r>
          </a:p>
          <a:p>
            <a:pPr eaLnBrk="1" hangingPunct="1"/>
            <a:r>
              <a:rPr lang="en-US" altLang="en-US" dirty="0"/>
              <a:t>Define at least two constructors</a:t>
            </a:r>
          </a:p>
          <a:p>
            <a:pPr lvl="1" eaLnBrk="1" hangingPunct="1"/>
            <a:r>
              <a:rPr lang="en-US" altLang="en-US" dirty="0"/>
              <a:t>Default, no parameter</a:t>
            </a:r>
          </a:p>
          <a:p>
            <a:pPr lvl="1" eaLnBrk="1" hangingPunct="1"/>
            <a:r>
              <a:rPr lang="en-US" altLang="en-US" dirty="0"/>
              <a:t>With </a:t>
            </a:r>
            <a:r>
              <a:rPr lang="en-US" altLang="en-US" b="1" dirty="0">
                <a:solidFill>
                  <a:srgbClr val="0033CC"/>
                </a:solidFill>
                <a:latin typeface="Courier New" panose="02070309020205020404" pitchFamily="49" charset="0"/>
                <a:cs typeface="Courier New" panose="02070309020205020404" pitchFamily="49" charset="0"/>
              </a:rPr>
              <a:t>String</a:t>
            </a:r>
            <a:r>
              <a:rPr lang="en-US" altLang="en-US" dirty="0"/>
              <a:t> parameter</a:t>
            </a:r>
          </a:p>
          <a:p>
            <a:pPr eaLnBrk="1" hangingPunct="1"/>
            <a:r>
              <a:rPr lang="en-US" altLang="en-US" dirty="0"/>
              <a:t>Start constructor definition with call to constructor of base class, using</a:t>
            </a:r>
            <a:r>
              <a:rPr lang="en-US" altLang="en-US" b="1" dirty="0">
                <a:solidFill>
                  <a:srgbClr val="0033CC"/>
                </a:solidFill>
                <a:latin typeface="Courier New" panose="02070309020205020404" pitchFamily="49" charset="0"/>
                <a:cs typeface="Courier New" panose="02070309020205020404" pitchFamily="49" charset="0"/>
              </a:rPr>
              <a:t> super</a:t>
            </a:r>
          </a:p>
          <a:p>
            <a:pPr eaLnBrk="1" hangingPunct="1"/>
            <a:r>
              <a:rPr lang="en-US" altLang="en-US" dirty="0"/>
              <a:t>Do not override inherited </a:t>
            </a:r>
            <a:r>
              <a:rPr lang="en-US" altLang="en-US" b="1" dirty="0" err="1">
                <a:solidFill>
                  <a:srgbClr val="0033CC"/>
                </a:solidFill>
                <a:latin typeface="Courier New" panose="02070309020205020404" pitchFamily="49" charset="0"/>
                <a:cs typeface="Courier New" panose="02070309020205020404" pitchFamily="49" charset="0"/>
              </a:rPr>
              <a:t>getMessage</a:t>
            </a:r>
            <a:endParaRPr lang="en-US" altLang="en-US" b="1" dirty="0">
              <a:solidFill>
                <a:srgbClr val="0033CC"/>
              </a:solidFill>
              <a:latin typeface="Courier New" panose="02070309020205020404" pitchFamily="49" charset="0"/>
              <a:cs typeface="Courier New" panose="02070309020205020404" pitchFamily="49" charset="0"/>
            </a:endParaRPr>
          </a:p>
          <a:p>
            <a:pPr eaLnBrk="1" hangingPunct="1"/>
            <a:r>
              <a:rPr lang="en-US" altLang="en-US" dirty="0"/>
              <a:t>Note method </a:t>
            </a:r>
            <a:r>
              <a:rPr lang="en-US" altLang="en-US" b="1" dirty="0" err="1">
                <a:solidFill>
                  <a:srgbClr val="0033CC"/>
                </a:solidFill>
                <a:latin typeface="Courier New" panose="02070309020205020404" pitchFamily="49" charset="0"/>
                <a:cs typeface="Courier New" panose="02070309020205020404" pitchFamily="49" charset="0"/>
              </a:rPr>
              <a:t>getMessage</a:t>
            </a:r>
            <a:r>
              <a:rPr lang="en-US" altLang="en-US" dirty="0"/>
              <a:t> defined in exception classes</a:t>
            </a:r>
          </a:p>
          <a:p>
            <a:pPr lvl="1" eaLnBrk="1" hangingPunct="1"/>
            <a:r>
              <a:rPr lang="en-US" altLang="en-US" dirty="0"/>
              <a:t>Returns string passed as argument to constructor</a:t>
            </a:r>
          </a:p>
          <a:p>
            <a:pPr lvl="1" eaLnBrk="1" hangingPunct="1"/>
            <a:r>
              <a:rPr lang="en-US" altLang="en-US" dirty="0"/>
              <a:t>If no actual parameter used, default message returned</a:t>
            </a:r>
          </a:p>
          <a:p>
            <a:pPr eaLnBrk="1" hangingPunct="1"/>
            <a:r>
              <a:rPr lang="en-US" altLang="en-US" dirty="0"/>
              <a:t>The type of an object is the name of the exception class</a:t>
            </a:r>
          </a:p>
          <a:p>
            <a:pPr eaLnBrk="1" hangingPunct="1"/>
            <a:endParaRPr lang="en-US" altLang="en-US" b="1" dirty="0">
              <a:solidFill>
                <a:srgbClr val="0033CC"/>
              </a:solidFill>
              <a:latin typeface="Courier New" panose="02070309020205020404" pitchFamily="49" charset="0"/>
              <a:cs typeface="Courier New" panose="02070309020205020404" pitchFamily="49"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820E9B7-9048-4FED-A54B-1EBE87D2218F}"/>
              </a:ext>
            </a:extLst>
          </p:cNvPr>
          <p:cNvSpPr>
            <a:spLocks noGrp="1"/>
          </p:cNvSpPr>
          <p:nvPr>
            <p:ph type="title"/>
          </p:nvPr>
        </p:nvSpPr>
        <p:spPr>
          <a:xfrm>
            <a:off x="719138" y="352425"/>
            <a:ext cx="8229600" cy="1143000"/>
          </a:xfrm>
        </p:spPr>
        <p:txBody>
          <a:bodyPr/>
          <a:lstStyle/>
          <a:p>
            <a:pPr eaLnBrk="1" hangingPunct="1"/>
            <a:r>
              <a:rPr lang="en-US" altLang="en-US" sz="3600"/>
              <a:t>More About Exception Classes: Outline</a:t>
            </a:r>
          </a:p>
        </p:txBody>
      </p:sp>
      <p:sp>
        <p:nvSpPr>
          <p:cNvPr id="17411" name="Content Placeholder 2">
            <a:extLst>
              <a:ext uri="{FF2B5EF4-FFF2-40B4-BE49-F238E27FC236}">
                <a16:creationId xmlns:a16="http://schemas.microsoft.com/office/drawing/2014/main" id="{CC8F3A86-405D-417E-A242-8C9F019175A9}"/>
              </a:ext>
            </a:extLst>
          </p:cNvPr>
          <p:cNvSpPr>
            <a:spLocks noGrp="1"/>
          </p:cNvSpPr>
          <p:nvPr>
            <p:ph idx="1"/>
          </p:nvPr>
        </p:nvSpPr>
        <p:spPr/>
        <p:txBody>
          <a:bodyPr/>
          <a:lstStyle/>
          <a:p>
            <a:pPr eaLnBrk="1" hangingPunct="1"/>
            <a:r>
              <a:rPr lang="en-US" altLang="en-US"/>
              <a:t>Declaring Exceptions (Passing the Buck)</a:t>
            </a:r>
          </a:p>
          <a:p>
            <a:pPr eaLnBrk="1" hangingPunct="1"/>
            <a:r>
              <a:rPr lang="en-US" altLang="en-US"/>
              <a:t>Kinds of Exceptions</a:t>
            </a:r>
          </a:p>
          <a:p>
            <a:pPr eaLnBrk="1" hangingPunct="1"/>
            <a:r>
              <a:rPr lang="en-US" altLang="en-US"/>
              <a:t>Errors</a:t>
            </a:r>
          </a:p>
          <a:p>
            <a:pPr eaLnBrk="1" hangingPunct="1"/>
            <a:r>
              <a:rPr lang="en-US" altLang="en-US"/>
              <a:t>Multiple Throws and Catches</a:t>
            </a:r>
          </a:p>
          <a:p>
            <a:pPr eaLnBrk="1" hangingPunct="1"/>
            <a:r>
              <a:rPr lang="en-US" altLang="en-US"/>
              <a:t>The </a:t>
            </a:r>
            <a:r>
              <a:rPr lang="en-US" altLang="en-US" b="1">
                <a:solidFill>
                  <a:srgbClr val="0033CC"/>
                </a:solidFill>
                <a:latin typeface="Courier New" panose="02070309020205020404" pitchFamily="49" charset="0"/>
                <a:cs typeface="Courier New" panose="02070309020205020404" pitchFamily="49" charset="0"/>
              </a:rPr>
              <a:t>finally</a:t>
            </a:r>
            <a:r>
              <a:rPr lang="en-US" altLang="en-US"/>
              <a:t> Block</a:t>
            </a:r>
          </a:p>
          <a:p>
            <a:pPr eaLnBrk="1" hangingPunct="1"/>
            <a:r>
              <a:rPr lang="en-US" altLang="en-US"/>
              <a:t>Rethrowing an Exception</a:t>
            </a:r>
          </a:p>
          <a:p>
            <a:pPr eaLnBrk="1" hangingPunct="1"/>
            <a:r>
              <a:rPr lang="en-US" altLang="en-US"/>
              <a:t>Case Study: A Line-Oriented Calculator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E273C14A-9401-4B8A-AFBA-EB7D66F79E4C}"/>
              </a:ext>
            </a:extLst>
          </p:cNvPr>
          <p:cNvSpPr>
            <a:spLocks noGrp="1"/>
          </p:cNvSpPr>
          <p:nvPr>
            <p:ph type="title"/>
          </p:nvPr>
        </p:nvSpPr>
        <p:spPr/>
        <p:txBody>
          <a:bodyPr/>
          <a:lstStyle/>
          <a:p>
            <a:pPr eaLnBrk="1" hangingPunct="1"/>
            <a:r>
              <a:rPr lang="en-US" altLang="en-US"/>
              <a:t>Declaring Exceptions</a:t>
            </a:r>
          </a:p>
        </p:txBody>
      </p:sp>
      <p:sp>
        <p:nvSpPr>
          <p:cNvPr id="18435" name="Content Placeholder 2">
            <a:extLst>
              <a:ext uri="{FF2B5EF4-FFF2-40B4-BE49-F238E27FC236}">
                <a16:creationId xmlns:a16="http://schemas.microsoft.com/office/drawing/2014/main" id="{4DEDFB4D-1C32-4302-8D84-328C823E6395}"/>
              </a:ext>
            </a:extLst>
          </p:cNvPr>
          <p:cNvSpPr>
            <a:spLocks noGrp="1"/>
          </p:cNvSpPr>
          <p:nvPr>
            <p:ph idx="1"/>
          </p:nvPr>
        </p:nvSpPr>
        <p:spPr/>
        <p:txBody>
          <a:bodyPr/>
          <a:lstStyle/>
          <a:p>
            <a:pPr eaLnBrk="1" hangingPunct="1"/>
            <a:r>
              <a:rPr lang="en-US" altLang="en-US"/>
              <a:t>Consider method where code throws exception</a:t>
            </a:r>
          </a:p>
          <a:p>
            <a:pPr lvl="1" eaLnBrk="1" hangingPunct="1"/>
            <a:r>
              <a:rPr lang="en-US" altLang="en-US"/>
              <a:t>May want to handle immediately</a:t>
            </a:r>
          </a:p>
          <a:p>
            <a:pPr lvl="1" eaLnBrk="1" hangingPunct="1"/>
            <a:r>
              <a:rPr lang="en-US" altLang="en-US"/>
              <a:t>May want to delay until something else is done</a:t>
            </a:r>
          </a:p>
          <a:p>
            <a:pPr eaLnBrk="1" hangingPunct="1"/>
            <a:r>
              <a:rPr lang="en-US" altLang="en-US"/>
              <a:t>Method that does not </a:t>
            </a:r>
            <a:r>
              <a:rPr lang="en-US" altLang="en-US" u="sng"/>
              <a:t>catch</a:t>
            </a:r>
            <a:r>
              <a:rPr lang="en-US" altLang="en-US"/>
              <a:t> an exception</a:t>
            </a:r>
          </a:p>
          <a:p>
            <a:pPr lvl="1" eaLnBrk="1" hangingPunct="1"/>
            <a:r>
              <a:rPr lang="en-US" altLang="en-US"/>
              <a:t>Notify programmers with </a:t>
            </a:r>
            <a:r>
              <a:rPr lang="en-US" altLang="en-US" sz="3200" b="1">
                <a:solidFill>
                  <a:srgbClr val="0033CC"/>
                </a:solidFill>
                <a:latin typeface="Courier New" panose="02070309020205020404" pitchFamily="49" charset="0"/>
                <a:cs typeface="Courier New" panose="02070309020205020404" pitchFamily="49" charset="0"/>
              </a:rPr>
              <a:t>throws</a:t>
            </a:r>
            <a:r>
              <a:rPr lang="en-US" altLang="en-US"/>
              <a:t> clause</a:t>
            </a:r>
          </a:p>
          <a:p>
            <a:pPr lvl="1" eaLnBrk="1" hangingPunct="1"/>
            <a:r>
              <a:rPr lang="en-US" altLang="en-US"/>
              <a:t>Programmer then given responsibility to handle exception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AC984CE-636F-40B7-911A-F3BAB6374B0A}"/>
              </a:ext>
            </a:extLst>
          </p:cNvPr>
          <p:cNvSpPr>
            <a:spLocks noGrp="1"/>
          </p:cNvSpPr>
          <p:nvPr>
            <p:ph type="title"/>
          </p:nvPr>
        </p:nvSpPr>
        <p:spPr/>
        <p:txBody>
          <a:bodyPr/>
          <a:lstStyle/>
          <a:p>
            <a:pPr eaLnBrk="1" hangingPunct="1"/>
            <a:r>
              <a:rPr lang="en-US" altLang="en-US"/>
              <a:t>Declaring Exceptions</a:t>
            </a:r>
          </a:p>
        </p:txBody>
      </p:sp>
      <p:sp>
        <p:nvSpPr>
          <p:cNvPr id="19459" name="Content Placeholder 2">
            <a:extLst>
              <a:ext uri="{FF2B5EF4-FFF2-40B4-BE49-F238E27FC236}">
                <a16:creationId xmlns:a16="http://schemas.microsoft.com/office/drawing/2014/main" id="{002884CB-BC8B-4529-832D-738111387A60}"/>
              </a:ext>
            </a:extLst>
          </p:cNvPr>
          <p:cNvSpPr>
            <a:spLocks noGrp="1"/>
          </p:cNvSpPr>
          <p:nvPr>
            <p:ph idx="1"/>
          </p:nvPr>
        </p:nvSpPr>
        <p:spPr/>
        <p:txBody>
          <a:bodyPr/>
          <a:lstStyle/>
          <a:p>
            <a:pPr eaLnBrk="1" hangingPunct="1"/>
            <a:r>
              <a:rPr lang="en-US" altLang="en-US" dirty="0"/>
              <a:t>Note syntax for </a:t>
            </a:r>
            <a:r>
              <a:rPr lang="en-US" altLang="en-US" b="1" dirty="0"/>
              <a:t>throws</a:t>
            </a:r>
            <a:r>
              <a:rPr lang="en-US" altLang="en-US" dirty="0"/>
              <a:t> clause</a:t>
            </a:r>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r>
              <a:rPr lang="en-US" altLang="en-US" dirty="0"/>
              <a:t>Note distinction</a:t>
            </a:r>
          </a:p>
          <a:p>
            <a:pPr lvl="1" eaLnBrk="1" hangingPunct="1"/>
            <a:r>
              <a:rPr lang="en-US" altLang="en-US" dirty="0"/>
              <a:t>Keyword </a:t>
            </a:r>
            <a:r>
              <a:rPr lang="en-US" altLang="en-US" sz="3200" b="1" dirty="0">
                <a:solidFill>
                  <a:srgbClr val="0033CC"/>
                </a:solidFill>
                <a:latin typeface="Courier New" panose="02070309020205020404" pitchFamily="49" charset="0"/>
                <a:cs typeface="Courier New" panose="02070309020205020404" pitchFamily="49" charset="0"/>
              </a:rPr>
              <a:t>throw</a:t>
            </a:r>
            <a:r>
              <a:rPr lang="en-US" altLang="en-US" dirty="0"/>
              <a:t> used to throw exception</a:t>
            </a:r>
          </a:p>
          <a:p>
            <a:pPr lvl="1" eaLnBrk="1" hangingPunct="1"/>
            <a:r>
              <a:rPr lang="en-US" altLang="en-US" dirty="0"/>
              <a:t>Keyword </a:t>
            </a:r>
            <a:r>
              <a:rPr lang="en-US" altLang="en-US" sz="3200" b="1" dirty="0">
                <a:solidFill>
                  <a:srgbClr val="0033CC"/>
                </a:solidFill>
                <a:latin typeface="Courier New" panose="02070309020205020404" pitchFamily="49" charset="0"/>
                <a:cs typeface="Courier New" panose="02070309020205020404" pitchFamily="49" charset="0"/>
              </a:rPr>
              <a:t>throws</a:t>
            </a:r>
            <a:r>
              <a:rPr lang="en-US" altLang="en-US" dirty="0"/>
              <a:t> used in </a:t>
            </a:r>
            <a:r>
              <a:rPr lang="en-US" altLang="en-US" i="1" dirty="0"/>
              <a:t>method heading </a:t>
            </a:r>
            <a:r>
              <a:rPr lang="en-US" altLang="en-US" dirty="0"/>
              <a:t>to declare an exception</a:t>
            </a:r>
          </a:p>
        </p:txBody>
      </p:sp>
      <p:pic>
        <p:nvPicPr>
          <p:cNvPr id="19460" name="Picture 2">
            <a:extLst>
              <a:ext uri="{FF2B5EF4-FFF2-40B4-BE49-F238E27FC236}">
                <a16:creationId xmlns:a16="http://schemas.microsoft.com/office/drawing/2014/main" id="{0A6272DE-D20E-435C-AEB1-CDA93CA393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2435225"/>
            <a:ext cx="7577137" cy="744538"/>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4BA067EF-C751-418D-9780-8ECFA43EAD0A}"/>
              </a:ext>
            </a:extLst>
          </p:cNvPr>
          <p:cNvSpPr>
            <a:spLocks noGrp="1"/>
          </p:cNvSpPr>
          <p:nvPr>
            <p:ph type="title"/>
          </p:nvPr>
        </p:nvSpPr>
        <p:spPr/>
        <p:txBody>
          <a:bodyPr/>
          <a:lstStyle/>
          <a:p>
            <a:pPr eaLnBrk="1" hangingPunct="1"/>
            <a:r>
              <a:rPr lang="en-US" altLang="en-US"/>
              <a:t>Declaring Exceptions</a:t>
            </a:r>
          </a:p>
        </p:txBody>
      </p:sp>
      <p:sp>
        <p:nvSpPr>
          <p:cNvPr id="20483" name="Content Placeholder 2">
            <a:extLst>
              <a:ext uri="{FF2B5EF4-FFF2-40B4-BE49-F238E27FC236}">
                <a16:creationId xmlns:a16="http://schemas.microsoft.com/office/drawing/2014/main" id="{26A3B5E9-A067-4508-BB01-5BC2DC495E22}"/>
              </a:ext>
            </a:extLst>
          </p:cNvPr>
          <p:cNvSpPr>
            <a:spLocks noGrp="1"/>
          </p:cNvSpPr>
          <p:nvPr>
            <p:ph idx="1"/>
          </p:nvPr>
        </p:nvSpPr>
        <p:spPr/>
        <p:txBody>
          <a:bodyPr/>
          <a:lstStyle/>
          <a:p>
            <a:pPr eaLnBrk="1" hangingPunct="1"/>
            <a:r>
              <a:rPr lang="en-US" altLang="en-US" dirty="0"/>
              <a:t>If a method throws exception and exception not caught inside the method</a:t>
            </a:r>
          </a:p>
          <a:p>
            <a:pPr lvl="1" eaLnBrk="1" hangingPunct="1"/>
            <a:r>
              <a:rPr lang="en-US" altLang="en-US" dirty="0"/>
              <a:t>Method ends immediately after exception thrown</a:t>
            </a:r>
          </a:p>
          <a:p>
            <a:pPr lvl="2" eaLnBrk="1" hangingPunct="1"/>
            <a:r>
              <a:rPr lang="en-US" altLang="en-US" dirty="0"/>
              <a:t>i.e. regular order of execution</a:t>
            </a:r>
          </a:p>
          <a:p>
            <a:pPr eaLnBrk="1" hangingPunct="1"/>
            <a:r>
              <a:rPr lang="en-US" altLang="en-US" dirty="0"/>
              <a:t>A throws clause in overriding method</a:t>
            </a:r>
          </a:p>
          <a:p>
            <a:pPr lvl="1" eaLnBrk="1" hangingPunct="1"/>
            <a:r>
              <a:rPr lang="en-US" altLang="en-US" dirty="0"/>
              <a:t>Can declare fewer exceptions than declared</a:t>
            </a:r>
          </a:p>
          <a:p>
            <a:pPr lvl="1" eaLnBrk="1" hangingPunct="1"/>
            <a:r>
              <a:rPr lang="en-US" altLang="en-US" dirty="0"/>
              <a:t>But not more</a:t>
            </a:r>
          </a:p>
          <a:p>
            <a:pPr eaLnBrk="1" hangingPunct="1"/>
            <a:r>
              <a:rPr lang="en-US" altLang="en-US" dirty="0"/>
              <a:t>View </a:t>
            </a:r>
            <a:r>
              <a:rPr lang="en-US" altLang="en-US" dirty="0">
                <a:hlinkClick r:id="rId2" action="ppaction://hlinkfile"/>
              </a:rPr>
              <a:t>program example</a:t>
            </a:r>
            <a:r>
              <a:rPr lang="en-US" altLang="en-US" dirty="0"/>
              <a:t>, listing 9.7</a:t>
            </a:r>
            <a:br>
              <a:rPr lang="en-US" altLang="en-US" dirty="0"/>
            </a:br>
            <a:r>
              <a:rPr lang="en-US" altLang="en-US" b="1" dirty="0">
                <a:solidFill>
                  <a:srgbClr val="0033CC"/>
                </a:solidFill>
                <a:latin typeface="Courier New" panose="02070309020205020404" pitchFamily="49" charset="0"/>
                <a:cs typeface="Courier New" panose="02070309020205020404" pitchFamily="49" charset="0"/>
              </a:rPr>
              <a:t>class </a:t>
            </a:r>
            <a:r>
              <a:rPr lang="en-US" altLang="en-US" b="1" dirty="0" err="1">
                <a:solidFill>
                  <a:srgbClr val="0033CC"/>
                </a:solidFill>
                <a:latin typeface="Courier New" panose="02070309020205020404" pitchFamily="49" charset="0"/>
                <a:cs typeface="Courier New" panose="02070309020205020404" pitchFamily="49" charset="0"/>
              </a:rPr>
              <a:t>DoDivision</a:t>
            </a:r>
            <a:endParaRPr lang="en-US" altLang="en-US" b="1" dirty="0">
              <a:solidFill>
                <a:srgbClr val="0033CC"/>
              </a:solidFill>
              <a:latin typeface="Courier New" panose="02070309020205020404" pitchFamily="49" charset="0"/>
              <a:cs typeface="Courier New" panose="02070309020205020404" pitchFamily="49"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31D86440-A1CF-41A7-BEFC-A1FCEAA722F7}"/>
              </a:ext>
            </a:extLst>
          </p:cNvPr>
          <p:cNvSpPr>
            <a:spLocks noGrp="1"/>
          </p:cNvSpPr>
          <p:nvPr>
            <p:ph type="title"/>
          </p:nvPr>
        </p:nvSpPr>
        <p:spPr/>
        <p:txBody>
          <a:bodyPr/>
          <a:lstStyle/>
          <a:p>
            <a:pPr eaLnBrk="1" hangingPunct="1"/>
            <a:r>
              <a:rPr lang="en-US" altLang="en-US"/>
              <a:t>Kinds  of Exceptions</a:t>
            </a:r>
          </a:p>
        </p:txBody>
      </p:sp>
      <p:sp>
        <p:nvSpPr>
          <p:cNvPr id="21507" name="Content Placeholder 2">
            <a:extLst>
              <a:ext uri="{FF2B5EF4-FFF2-40B4-BE49-F238E27FC236}">
                <a16:creationId xmlns:a16="http://schemas.microsoft.com/office/drawing/2014/main" id="{7CBD3C5D-37D7-4C40-B423-E5F1BDD0D380}"/>
              </a:ext>
            </a:extLst>
          </p:cNvPr>
          <p:cNvSpPr>
            <a:spLocks noGrp="1"/>
          </p:cNvSpPr>
          <p:nvPr>
            <p:ph idx="1"/>
          </p:nvPr>
        </p:nvSpPr>
        <p:spPr/>
        <p:txBody>
          <a:bodyPr/>
          <a:lstStyle/>
          <a:p>
            <a:pPr eaLnBrk="1" hangingPunct="1"/>
            <a:r>
              <a:rPr lang="en-US" altLang="en-US"/>
              <a:t>In most cases, exception is caught …</a:t>
            </a:r>
          </a:p>
          <a:p>
            <a:pPr lvl="1" eaLnBrk="1" hangingPunct="1"/>
            <a:r>
              <a:rPr lang="en-US" altLang="en-US"/>
              <a:t>In a </a:t>
            </a:r>
            <a:r>
              <a:rPr lang="en-US" altLang="en-US" sz="3200" b="1">
                <a:solidFill>
                  <a:srgbClr val="0033CC"/>
                </a:solidFill>
                <a:latin typeface="Courier New" panose="02070309020205020404" pitchFamily="49" charset="0"/>
                <a:cs typeface="Courier New" panose="02070309020205020404" pitchFamily="49" charset="0"/>
              </a:rPr>
              <a:t>catch</a:t>
            </a:r>
            <a:r>
              <a:rPr lang="en-US" altLang="en-US"/>
              <a:t> block … or</a:t>
            </a:r>
          </a:p>
          <a:p>
            <a:pPr lvl="1" eaLnBrk="1" hangingPunct="1"/>
            <a:r>
              <a:rPr lang="en-US" altLang="en-US"/>
              <a:t>Be declared in </a:t>
            </a:r>
            <a:r>
              <a:rPr lang="en-US" altLang="en-US" sz="3200" b="1">
                <a:solidFill>
                  <a:srgbClr val="0033CC"/>
                </a:solidFill>
                <a:latin typeface="Courier New" panose="02070309020205020404" pitchFamily="49" charset="0"/>
                <a:cs typeface="Courier New" panose="02070309020205020404" pitchFamily="49" charset="0"/>
              </a:rPr>
              <a:t>throws</a:t>
            </a:r>
            <a:r>
              <a:rPr lang="en-US" altLang="en-US"/>
              <a:t> clause</a:t>
            </a:r>
          </a:p>
          <a:p>
            <a:pPr eaLnBrk="1" hangingPunct="1"/>
            <a:r>
              <a:rPr lang="en-US" altLang="en-US"/>
              <a:t>But Java has exceptions you do not need to account for</a:t>
            </a:r>
          </a:p>
          <a:p>
            <a:pPr eaLnBrk="1" hangingPunct="1"/>
            <a:r>
              <a:rPr lang="en-US" altLang="en-US"/>
              <a:t>Categories of exceptions</a:t>
            </a:r>
          </a:p>
          <a:p>
            <a:pPr lvl="1" eaLnBrk="1" hangingPunct="1"/>
            <a:r>
              <a:rPr lang="en-US" altLang="en-US"/>
              <a:t>Checked exceptions</a:t>
            </a:r>
          </a:p>
          <a:p>
            <a:pPr lvl="1" eaLnBrk="1" hangingPunct="1"/>
            <a:r>
              <a:rPr lang="en-US" altLang="en-US"/>
              <a:t>Unchecked exceptions </a:t>
            </a:r>
          </a:p>
          <a:p>
            <a:pPr eaLnBrk="1" hangingPunct="1"/>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BE5D1875-E119-4AC5-8B9A-8F81FB31026E}"/>
              </a:ext>
            </a:extLst>
          </p:cNvPr>
          <p:cNvSpPr>
            <a:spLocks noGrp="1"/>
          </p:cNvSpPr>
          <p:nvPr>
            <p:ph type="title"/>
          </p:nvPr>
        </p:nvSpPr>
        <p:spPr/>
        <p:txBody>
          <a:bodyPr/>
          <a:lstStyle/>
          <a:p>
            <a:pPr eaLnBrk="1" hangingPunct="1"/>
            <a:r>
              <a:rPr lang="en-US" altLang="en-US"/>
              <a:t>Kinds  of Exceptions</a:t>
            </a:r>
          </a:p>
        </p:txBody>
      </p:sp>
      <p:sp>
        <p:nvSpPr>
          <p:cNvPr id="22531" name="Content Placeholder 2">
            <a:extLst>
              <a:ext uri="{FF2B5EF4-FFF2-40B4-BE49-F238E27FC236}">
                <a16:creationId xmlns:a16="http://schemas.microsoft.com/office/drawing/2014/main" id="{7E9053B8-A29C-4DCA-9A48-F4C3B1E13F74}"/>
              </a:ext>
            </a:extLst>
          </p:cNvPr>
          <p:cNvSpPr>
            <a:spLocks noGrp="1"/>
          </p:cNvSpPr>
          <p:nvPr>
            <p:ph idx="1"/>
          </p:nvPr>
        </p:nvSpPr>
        <p:spPr/>
        <p:txBody>
          <a:bodyPr/>
          <a:lstStyle/>
          <a:p>
            <a:pPr eaLnBrk="1" hangingPunct="1"/>
            <a:r>
              <a:rPr lang="en-US" altLang="en-US" i="1" dirty="0"/>
              <a:t>Checked</a:t>
            </a:r>
            <a:r>
              <a:rPr lang="en-US" altLang="en-US" dirty="0"/>
              <a:t> exception –Non-</a:t>
            </a:r>
            <a:r>
              <a:rPr lang="en-US" altLang="en-US" dirty="0" err="1"/>
              <a:t>RuntimeException</a:t>
            </a:r>
            <a:r>
              <a:rPr lang="en-US" altLang="en-US" dirty="0"/>
              <a:t> Exception</a:t>
            </a:r>
          </a:p>
          <a:p>
            <a:pPr lvl="1" eaLnBrk="1" hangingPunct="1"/>
            <a:r>
              <a:rPr lang="en-US" altLang="en-US" dirty="0"/>
              <a:t>Must be caught in </a:t>
            </a:r>
            <a:r>
              <a:rPr lang="en-US" altLang="en-US" sz="3200" b="1" dirty="0">
                <a:solidFill>
                  <a:srgbClr val="0033CC"/>
                </a:solidFill>
                <a:latin typeface="Courier New" panose="02070309020205020404" pitchFamily="49" charset="0"/>
                <a:cs typeface="Courier New" panose="02070309020205020404" pitchFamily="49" charset="0"/>
              </a:rPr>
              <a:t>catch</a:t>
            </a:r>
            <a:r>
              <a:rPr lang="en-US" altLang="en-US" dirty="0"/>
              <a:t> block</a:t>
            </a:r>
          </a:p>
          <a:p>
            <a:pPr lvl="1" eaLnBrk="1" hangingPunct="1"/>
            <a:r>
              <a:rPr lang="en-US" altLang="en-US" dirty="0"/>
              <a:t>Or declared in </a:t>
            </a:r>
            <a:r>
              <a:rPr lang="en-US" altLang="en-US" sz="3200" b="1" dirty="0">
                <a:solidFill>
                  <a:srgbClr val="0033CC"/>
                </a:solidFill>
                <a:latin typeface="Courier New" panose="02070309020205020404" pitchFamily="49" charset="0"/>
                <a:cs typeface="Courier New" panose="02070309020205020404" pitchFamily="49" charset="0"/>
              </a:rPr>
              <a:t>throws</a:t>
            </a:r>
            <a:r>
              <a:rPr lang="en-US" altLang="en-US" dirty="0"/>
              <a:t> clause</a:t>
            </a:r>
          </a:p>
          <a:p>
            <a:pPr eaLnBrk="1" hangingPunct="1"/>
            <a:r>
              <a:rPr lang="en-US" altLang="en-US" i="1" dirty="0"/>
              <a:t>Unchecked</a:t>
            </a:r>
            <a:r>
              <a:rPr lang="en-US" altLang="en-US" dirty="0"/>
              <a:t> exception – Descendent of </a:t>
            </a:r>
            <a:r>
              <a:rPr lang="en-US" altLang="en-US" dirty="0" err="1"/>
              <a:t>RunTimeException</a:t>
            </a:r>
            <a:endParaRPr lang="en-US" altLang="en-US" dirty="0"/>
          </a:p>
          <a:p>
            <a:pPr lvl="1" eaLnBrk="1" hangingPunct="1"/>
            <a:r>
              <a:rPr lang="en-US" altLang="en-US" dirty="0"/>
              <a:t>Also called </a:t>
            </a:r>
            <a:r>
              <a:rPr lang="en-US" altLang="en-US" i="1" dirty="0"/>
              <a:t>run-time</a:t>
            </a:r>
          </a:p>
          <a:p>
            <a:pPr lvl="1" eaLnBrk="1" hangingPunct="1"/>
            <a:r>
              <a:rPr lang="en-US" altLang="en-US" dirty="0"/>
              <a:t>Need not be caught in </a:t>
            </a:r>
            <a:r>
              <a:rPr lang="en-US" altLang="en-US" sz="3200" b="1" dirty="0">
                <a:solidFill>
                  <a:srgbClr val="0033CC"/>
                </a:solidFill>
                <a:latin typeface="Courier New" panose="02070309020205020404" pitchFamily="49" charset="0"/>
                <a:cs typeface="Courier New" panose="02070309020205020404" pitchFamily="49" charset="0"/>
              </a:rPr>
              <a:t>catch</a:t>
            </a:r>
            <a:r>
              <a:rPr lang="en-US" altLang="en-US" dirty="0"/>
              <a:t> block or declared in </a:t>
            </a:r>
            <a:r>
              <a:rPr lang="en-US" altLang="en-US" sz="3200" b="1" dirty="0">
                <a:solidFill>
                  <a:srgbClr val="0033CC"/>
                </a:solidFill>
                <a:latin typeface="Courier New" panose="02070309020205020404" pitchFamily="49" charset="0"/>
                <a:cs typeface="Courier New" panose="02070309020205020404" pitchFamily="49" charset="0"/>
              </a:rPr>
              <a:t>throws</a:t>
            </a:r>
            <a:r>
              <a:rPr lang="en-US" altLang="en-US" dirty="0"/>
              <a:t> </a:t>
            </a:r>
          </a:p>
          <a:p>
            <a:pPr lvl="1" eaLnBrk="1" hangingPunct="1"/>
            <a:r>
              <a:rPr lang="en-US" altLang="en-US" dirty="0"/>
              <a:t>Exceptions that coding problems exist, should be fixed</a:t>
            </a:r>
          </a:p>
          <a:p>
            <a:pPr lvl="2" eaLnBrk="1" hangingPunct="1"/>
            <a:r>
              <a:rPr lang="en-US" altLang="en-US" dirty="0"/>
              <a:t>When you </a:t>
            </a:r>
            <a:r>
              <a:rPr lang="en-US" altLang="en-US" i="1" dirty="0"/>
              <a:t>know</a:t>
            </a:r>
            <a:r>
              <a:rPr lang="en-US" altLang="en-US" dirty="0"/>
              <a:t> a problem exists it is better to simply report the exceptional situation and let the programmer fix it versus requiring the programmer to work backwards from the eventual side effects to the source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CAFCFC51-BCAE-43C4-88F1-FBF56D00174A}"/>
              </a:ext>
            </a:extLst>
          </p:cNvPr>
          <p:cNvSpPr>
            <a:spLocks noGrp="1"/>
          </p:cNvSpPr>
          <p:nvPr>
            <p:ph type="title"/>
          </p:nvPr>
        </p:nvSpPr>
        <p:spPr/>
        <p:txBody>
          <a:bodyPr/>
          <a:lstStyle/>
          <a:p>
            <a:pPr eaLnBrk="1" hangingPunct="1"/>
            <a:r>
              <a:rPr lang="en-US" altLang="en-US"/>
              <a:t>Kinds  of Exceptions</a:t>
            </a:r>
          </a:p>
        </p:txBody>
      </p:sp>
      <p:sp>
        <p:nvSpPr>
          <p:cNvPr id="23555" name="Content Placeholder 2">
            <a:extLst>
              <a:ext uri="{FF2B5EF4-FFF2-40B4-BE49-F238E27FC236}">
                <a16:creationId xmlns:a16="http://schemas.microsoft.com/office/drawing/2014/main" id="{5BDD5EF0-BA9C-4D93-8E2B-2C68007B750B}"/>
              </a:ext>
            </a:extLst>
          </p:cNvPr>
          <p:cNvSpPr>
            <a:spLocks noGrp="1"/>
          </p:cNvSpPr>
          <p:nvPr>
            <p:ph idx="1"/>
          </p:nvPr>
        </p:nvSpPr>
        <p:spPr/>
        <p:txBody>
          <a:bodyPr/>
          <a:lstStyle/>
          <a:p>
            <a:pPr eaLnBrk="1" hangingPunct="1"/>
            <a:r>
              <a:rPr lang="en-US" altLang="en-US" dirty="0"/>
              <a:t>Checked Exceptions – most prior examples are Checked</a:t>
            </a:r>
          </a:p>
          <a:p>
            <a:pPr eaLnBrk="1" hangingPunct="1"/>
            <a:r>
              <a:rPr lang="en-US" altLang="en-US" dirty="0"/>
              <a:t>Examples why unchecked exceptions to are thrown</a:t>
            </a:r>
          </a:p>
          <a:p>
            <a:pPr lvl="1" eaLnBrk="1" hangingPunct="1"/>
            <a:r>
              <a:rPr lang="en-US" altLang="en-US" dirty="0"/>
              <a:t>Attempt to use array index out of bounds</a:t>
            </a:r>
          </a:p>
          <a:p>
            <a:pPr lvl="1" eaLnBrk="1" hangingPunct="1"/>
            <a:r>
              <a:rPr lang="en-US" altLang="en-US" dirty="0"/>
              <a:t>Division by zero</a:t>
            </a:r>
          </a:p>
          <a:p>
            <a:pPr eaLnBrk="1" hangingPunct="1"/>
            <a:r>
              <a:rPr lang="en-US" altLang="en-US" dirty="0"/>
              <a:t>Uncaught runtime exception terminates program execution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FE5A92E5-19F6-4B15-998E-DCEE038E2A72}"/>
              </a:ext>
            </a:extLst>
          </p:cNvPr>
          <p:cNvSpPr>
            <a:spLocks noGrp="1"/>
          </p:cNvSpPr>
          <p:nvPr>
            <p:ph type="title"/>
          </p:nvPr>
        </p:nvSpPr>
        <p:spPr/>
        <p:txBody>
          <a:bodyPr/>
          <a:lstStyle/>
          <a:p>
            <a:pPr eaLnBrk="1" hangingPunct="1"/>
            <a:r>
              <a:rPr lang="en-US" altLang="en-US"/>
              <a:t>Exceptions in Java</a:t>
            </a:r>
          </a:p>
        </p:txBody>
      </p:sp>
      <p:sp>
        <p:nvSpPr>
          <p:cNvPr id="6147" name="Content Placeholder 2">
            <a:extLst>
              <a:ext uri="{FF2B5EF4-FFF2-40B4-BE49-F238E27FC236}">
                <a16:creationId xmlns:a16="http://schemas.microsoft.com/office/drawing/2014/main" id="{04CB5934-F52F-4B7E-B368-ED46B259C216}"/>
              </a:ext>
            </a:extLst>
          </p:cNvPr>
          <p:cNvSpPr>
            <a:spLocks noGrp="1"/>
          </p:cNvSpPr>
          <p:nvPr>
            <p:ph idx="1"/>
          </p:nvPr>
        </p:nvSpPr>
        <p:spPr/>
        <p:txBody>
          <a:bodyPr/>
          <a:lstStyle/>
          <a:p>
            <a:pPr eaLnBrk="1" hangingPunct="1"/>
            <a:r>
              <a:rPr lang="en-US" altLang="en-US"/>
              <a:t>Consider a program to assure us of a sufficient supply of milk</a:t>
            </a:r>
          </a:p>
          <a:p>
            <a:pPr eaLnBrk="1" hangingPunct="1"/>
            <a:r>
              <a:rPr lang="en-US" altLang="en-US"/>
              <a:t>View </a:t>
            </a:r>
            <a:r>
              <a:rPr lang="en-US" altLang="en-US">
                <a:hlinkClick r:id="rId3" action="ppaction://hlinkfile"/>
              </a:rPr>
              <a:t>possible solution</a:t>
            </a:r>
            <a:r>
              <a:rPr lang="en-US" altLang="en-US"/>
              <a:t>, listing 9.1</a:t>
            </a:r>
            <a:br>
              <a:rPr lang="en-US" altLang="en-US"/>
            </a:br>
            <a:r>
              <a:rPr lang="en-US" altLang="en-US" b="1">
                <a:solidFill>
                  <a:srgbClr val="0033CC"/>
                </a:solidFill>
                <a:latin typeface="Courier New" panose="02070309020205020404" pitchFamily="49" charset="0"/>
                <a:cs typeface="Courier New" panose="02070309020205020404" pitchFamily="49" charset="0"/>
              </a:rPr>
              <a:t>class GotMilk</a:t>
            </a:r>
          </a:p>
        </p:txBody>
      </p:sp>
      <p:pic>
        <p:nvPicPr>
          <p:cNvPr id="6148" name="Picture 2">
            <a:extLst>
              <a:ext uri="{FF2B5EF4-FFF2-40B4-BE49-F238E27FC236}">
                <a16:creationId xmlns:a16="http://schemas.microsoft.com/office/drawing/2014/main" id="{1E48E76E-907C-431E-9905-742E59172E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6863" y="3903663"/>
            <a:ext cx="6505575" cy="219075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5" name="Text Box 7">
            <a:extLst>
              <a:ext uri="{FF2B5EF4-FFF2-40B4-BE49-F238E27FC236}">
                <a16:creationId xmlns:a16="http://schemas.microsoft.com/office/drawing/2014/main" id="{BCE43E0A-FD81-4587-913D-F4F532F483F4}"/>
              </a:ext>
            </a:extLst>
          </p:cNvPr>
          <p:cNvSpPr txBox="1">
            <a:spLocks noChangeArrowheads="1"/>
          </p:cNvSpPr>
          <p:nvPr/>
        </p:nvSpPr>
        <p:spPr bwMode="auto">
          <a:xfrm>
            <a:off x="7051675" y="4475163"/>
            <a:ext cx="1524000"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3D81041-944A-4873-ABD6-B7ADC85421FD}"/>
              </a:ext>
            </a:extLst>
          </p:cNvPr>
          <p:cNvSpPr>
            <a:spLocks noGrp="1"/>
          </p:cNvSpPr>
          <p:nvPr>
            <p:ph type="title"/>
          </p:nvPr>
        </p:nvSpPr>
        <p:spPr/>
        <p:txBody>
          <a:bodyPr/>
          <a:lstStyle/>
          <a:p>
            <a:pPr eaLnBrk="1" hangingPunct="1"/>
            <a:r>
              <a:rPr lang="en-US" altLang="en-US"/>
              <a:t>Kinds  of Exceptions</a:t>
            </a:r>
          </a:p>
        </p:txBody>
      </p:sp>
      <p:sp>
        <p:nvSpPr>
          <p:cNvPr id="24579" name="Content Placeholder 3">
            <a:extLst>
              <a:ext uri="{FF2B5EF4-FFF2-40B4-BE49-F238E27FC236}">
                <a16:creationId xmlns:a16="http://schemas.microsoft.com/office/drawing/2014/main" id="{EA15F7F0-C7D6-459E-AEA6-89272FF61C7F}"/>
              </a:ext>
            </a:extLst>
          </p:cNvPr>
          <p:cNvSpPr>
            <a:spLocks noGrp="1"/>
          </p:cNvSpPr>
          <p:nvPr>
            <p:ph idx="1"/>
          </p:nvPr>
        </p:nvSpPr>
        <p:spPr/>
        <p:txBody>
          <a:bodyPr/>
          <a:lstStyle/>
          <a:p>
            <a:pPr eaLnBrk="1" hangingPunct="1"/>
            <a:r>
              <a:rPr lang="en-US" altLang="en-US"/>
              <a:t>Figure 9.1  Hierarchy of the predefined exception classes</a:t>
            </a:r>
          </a:p>
        </p:txBody>
      </p:sp>
      <p:sp>
        <p:nvSpPr>
          <p:cNvPr id="7" name="Oval 6">
            <a:extLst>
              <a:ext uri="{FF2B5EF4-FFF2-40B4-BE49-F238E27FC236}">
                <a16:creationId xmlns:a16="http://schemas.microsoft.com/office/drawing/2014/main" id="{50136CC2-792B-4A0E-80BB-CA46A750DEB3}"/>
              </a:ext>
            </a:extLst>
          </p:cNvPr>
          <p:cNvSpPr/>
          <p:nvPr/>
        </p:nvSpPr>
        <p:spPr>
          <a:xfrm>
            <a:off x="4727575" y="3073400"/>
            <a:ext cx="876300" cy="6429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25607" name="Picture 7">
            <a:extLst>
              <a:ext uri="{FF2B5EF4-FFF2-40B4-BE49-F238E27FC236}">
                <a16:creationId xmlns:a16="http://schemas.microsoft.com/office/drawing/2014/main" id="{72ED58FC-820E-440C-96D1-3958D691B4B1}"/>
              </a:ext>
            </a:extLst>
          </p:cNvPr>
          <p:cNvPicPr>
            <a:picLocks noChangeAspect="1" noChangeArrowheads="1"/>
          </p:cNvPicPr>
          <p:nvPr/>
        </p:nvPicPr>
        <p:blipFill>
          <a:blip r:embed="rId2"/>
          <a:srcRect/>
          <a:stretch>
            <a:fillRect/>
          </a:stretch>
        </p:blipFill>
        <p:spPr bwMode="auto">
          <a:xfrm>
            <a:off x="1509713" y="2771775"/>
            <a:ext cx="6562725" cy="3524250"/>
          </a:xfrm>
          <a:prstGeom prst="rect">
            <a:avLst/>
          </a:prstGeom>
          <a:noFill/>
          <a:ln w="12700" cap="flat" cmpd="sng" algn="ctr">
            <a:noFill/>
            <a:prstDash val="solid"/>
            <a:miter lim="800000"/>
            <a:headEnd/>
            <a:tailEnd/>
          </a:ln>
          <a:effectLst>
            <a:outerShdw dist="114300" dir="3000000" algn="ctr" rotWithShape="0">
              <a:schemeClr val="bg1">
                <a:lumMod val="50000"/>
              </a:schemeClr>
            </a:outerShdw>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6E572ACD-D9F1-4ED3-AF9C-535F18AC1945}"/>
              </a:ext>
            </a:extLst>
          </p:cNvPr>
          <p:cNvSpPr>
            <a:spLocks noGrp="1"/>
          </p:cNvSpPr>
          <p:nvPr>
            <p:ph type="title"/>
          </p:nvPr>
        </p:nvSpPr>
        <p:spPr/>
        <p:txBody>
          <a:bodyPr/>
          <a:lstStyle/>
          <a:p>
            <a:pPr eaLnBrk="1" hangingPunct="1"/>
            <a:r>
              <a:rPr lang="en-US" altLang="en-US"/>
              <a:t>Errors</a:t>
            </a:r>
          </a:p>
        </p:txBody>
      </p:sp>
      <p:sp>
        <p:nvSpPr>
          <p:cNvPr id="25603" name="Content Placeholder 2">
            <a:extLst>
              <a:ext uri="{FF2B5EF4-FFF2-40B4-BE49-F238E27FC236}">
                <a16:creationId xmlns:a16="http://schemas.microsoft.com/office/drawing/2014/main" id="{62C1D2FE-B2CE-4445-91AE-FF860C6F18F4}"/>
              </a:ext>
            </a:extLst>
          </p:cNvPr>
          <p:cNvSpPr>
            <a:spLocks noGrp="1"/>
          </p:cNvSpPr>
          <p:nvPr>
            <p:ph idx="1"/>
          </p:nvPr>
        </p:nvSpPr>
        <p:spPr/>
        <p:txBody>
          <a:bodyPr/>
          <a:lstStyle/>
          <a:p>
            <a:pPr eaLnBrk="1" hangingPunct="1"/>
            <a:r>
              <a:rPr lang="en-US" altLang="en-US"/>
              <a:t>An </a:t>
            </a:r>
            <a:r>
              <a:rPr lang="en-US" altLang="en-US" i="1"/>
              <a:t>error</a:t>
            </a:r>
            <a:r>
              <a:rPr lang="en-US" altLang="en-US"/>
              <a:t> is an object of class </a:t>
            </a:r>
            <a:r>
              <a:rPr lang="en-US" altLang="en-US" b="1">
                <a:solidFill>
                  <a:srgbClr val="0033CC"/>
                </a:solidFill>
                <a:latin typeface="Courier New" panose="02070309020205020404" pitchFamily="49" charset="0"/>
                <a:cs typeface="Courier New" panose="02070309020205020404" pitchFamily="49" charset="0"/>
              </a:rPr>
              <a:t>Error</a:t>
            </a:r>
          </a:p>
          <a:p>
            <a:pPr lvl="1" eaLnBrk="1" hangingPunct="1"/>
            <a:r>
              <a:rPr lang="en-US" altLang="en-US"/>
              <a:t>Similar to an unchecked exception</a:t>
            </a:r>
          </a:p>
          <a:p>
            <a:pPr lvl="1" eaLnBrk="1" hangingPunct="1"/>
            <a:r>
              <a:rPr lang="en-US" altLang="en-US"/>
              <a:t>Need not catch or declare in throws clause</a:t>
            </a:r>
          </a:p>
          <a:p>
            <a:pPr lvl="1" eaLnBrk="1" hangingPunct="1"/>
            <a:r>
              <a:rPr lang="en-US" altLang="en-US"/>
              <a:t>Object of class </a:t>
            </a:r>
            <a:r>
              <a:rPr lang="en-US" altLang="en-US" sz="3200" b="1">
                <a:solidFill>
                  <a:srgbClr val="0033CC"/>
                </a:solidFill>
                <a:latin typeface="Courier New" panose="02070309020205020404" pitchFamily="49" charset="0"/>
                <a:cs typeface="Courier New" panose="02070309020205020404" pitchFamily="49" charset="0"/>
              </a:rPr>
              <a:t>Error</a:t>
            </a:r>
            <a:r>
              <a:rPr lang="en-US" altLang="en-US"/>
              <a:t> generated when abnormal conditions occur</a:t>
            </a:r>
          </a:p>
          <a:p>
            <a:pPr eaLnBrk="1" hangingPunct="1"/>
            <a:r>
              <a:rPr lang="en-US" altLang="en-US"/>
              <a:t>Errors are more or less beyond your control</a:t>
            </a:r>
          </a:p>
          <a:p>
            <a:pPr lvl="1" eaLnBrk="1" hangingPunct="1"/>
            <a:r>
              <a:rPr lang="en-US" altLang="en-US"/>
              <a:t>Require change of program to resolve</a:t>
            </a:r>
          </a:p>
          <a:p>
            <a:pPr eaLnBrk="1" hangingPunct="1">
              <a:buFontTx/>
              <a:buNone/>
            </a:pPr>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352071F0-DDEB-4339-A581-D673E3D2B2B8}"/>
              </a:ext>
            </a:extLst>
          </p:cNvPr>
          <p:cNvSpPr>
            <a:spLocks noGrp="1"/>
          </p:cNvSpPr>
          <p:nvPr>
            <p:ph type="title"/>
          </p:nvPr>
        </p:nvSpPr>
        <p:spPr/>
        <p:txBody>
          <a:bodyPr/>
          <a:lstStyle/>
          <a:p>
            <a:pPr eaLnBrk="1" hangingPunct="1"/>
            <a:r>
              <a:rPr lang="en-US" altLang="en-US"/>
              <a:t>Multiple Throws and Catches</a:t>
            </a:r>
          </a:p>
        </p:txBody>
      </p:sp>
      <p:sp>
        <p:nvSpPr>
          <p:cNvPr id="26627" name="Content Placeholder 2">
            <a:extLst>
              <a:ext uri="{FF2B5EF4-FFF2-40B4-BE49-F238E27FC236}">
                <a16:creationId xmlns:a16="http://schemas.microsoft.com/office/drawing/2014/main" id="{FF8211F5-03D6-480F-A0C0-367B77E78176}"/>
              </a:ext>
            </a:extLst>
          </p:cNvPr>
          <p:cNvSpPr>
            <a:spLocks noGrp="1"/>
          </p:cNvSpPr>
          <p:nvPr>
            <p:ph idx="1"/>
          </p:nvPr>
        </p:nvSpPr>
        <p:spPr>
          <a:xfrm>
            <a:off x="457200" y="1444625"/>
            <a:ext cx="8229600" cy="4525963"/>
          </a:xfrm>
        </p:spPr>
        <p:txBody>
          <a:bodyPr/>
          <a:lstStyle/>
          <a:p>
            <a:pPr eaLnBrk="1" hangingPunct="1"/>
            <a:r>
              <a:rPr lang="en-US" altLang="en-US"/>
              <a:t>A try block can throw any number of exceptions of different types</a:t>
            </a:r>
          </a:p>
          <a:p>
            <a:pPr eaLnBrk="1" hangingPunct="1"/>
            <a:r>
              <a:rPr lang="en-US" altLang="en-US"/>
              <a:t>Each catch block can catch exceptions of only one type</a:t>
            </a:r>
          </a:p>
          <a:p>
            <a:pPr lvl="1" eaLnBrk="1" hangingPunct="1"/>
            <a:r>
              <a:rPr lang="en-US" altLang="en-US"/>
              <a:t>Order of catch blocks matter</a:t>
            </a:r>
          </a:p>
          <a:p>
            <a:pPr eaLnBrk="1" hangingPunct="1"/>
            <a:r>
              <a:rPr lang="en-US" altLang="en-US"/>
              <a:t>View </a:t>
            </a:r>
            <a:r>
              <a:rPr lang="en-US" altLang="en-US">
                <a:hlinkClick r:id="rId2" action="ppaction://hlinkfile"/>
              </a:rPr>
              <a:t>example program</a:t>
            </a:r>
            <a:r>
              <a:rPr lang="en-US" altLang="en-US"/>
              <a:t>, listing 9.8</a:t>
            </a:r>
            <a:br>
              <a:rPr lang="en-US" altLang="en-US"/>
            </a:br>
            <a:r>
              <a:rPr lang="en-US" altLang="en-US" b="1">
                <a:solidFill>
                  <a:srgbClr val="0033CC"/>
                </a:solidFill>
                <a:latin typeface="Courier New" panose="02070309020205020404" pitchFamily="49" charset="0"/>
                <a:cs typeface="Courier New" panose="02070309020205020404" pitchFamily="49" charset="0"/>
              </a:rPr>
              <a:t>class</a:t>
            </a:r>
            <a:r>
              <a:rPr lang="en-US" altLang="en-US"/>
              <a:t> </a:t>
            </a:r>
            <a:r>
              <a:rPr lang="en-US" altLang="en-US" b="1">
                <a:solidFill>
                  <a:srgbClr val="0033CC"/>
                </a:solidFill>
                <a:latin typeface="Courier New" panose="02070309020205020404" pitchFamily="49" charset="0"/>
                <a:cs typeface="Courier New" panose="02070309020205020404" pitchFamily="49" charset="0"/>
              </a:rPr>
              <a:t>TwoCatchesDemo</a:t>
            </a:r>
          </a:p>
          <a:p>
            <a:pPr eaLnBrk="1" hangingPunct="1"/>
            <a:r>
              <a:rPr lang="en-US" altLang="en-US"/>
              <a:t>View </a:t>
            </a:r>
            <a:r>
              <a:rPr lang="en-US" altLang="en-US">
                <a:hlinkClick r:id="rId3" action="ppaction://hlinkfile"/>
              </a:rPr>
              <a:t>exception class </a:t>
            </a:r>
            <a:r>
              <a:rPr lang="en-US" altLang="en-US"/>
              <a:t>used, listing 9.9</a:t>
            </a:r>
            <a:br>
              <a:rPr lang="en-US" altLang="en-US"/>
            </a:br>
            <a:r>
              <a:rPr lang="en-US" altLang="en-US" b="1">
                <a:solidFill>
                  <a:srgbClr val="0033CC"/>
                </a:solidFill>
                <a:latin typeface="Courier New" panose="02070309020205020404" pitchFamily="49" charset="0"/>
                <a:cs typeface="Courier New" panose="02070309020205020404" pitchFamily="49" charset="0"/>
              </a:rPr>
              <a:t>class</a:t>
            </a:r>
            <a:r>
              <a:rPr lang="en-US" altLang="en-US"/>
              <a:t> </a:t>
            </a:r>
            <a:r>
              <a:rPr lang="en-US" altLang="en-US" b="1">
                <a:solidFill>
                  <a:srgbClr val="0033CC"/>
                </a:solidFill>
                <a:latin typeface="Courier New" panose="02070309020205020404" pitchFamily="49" charset="0"/>
                <a:cs typeface="Courier New" panose="02070309020205020404" pitchFamily="49" charset="0"/>
              </a:rPr>
              <a:t>NegativeNumberException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DF2297A-7072-4E9F-BD63-522B8E33B319}"/>
              </a:ext>
            </a:extLst>
          </p:cNvPr>
          <p:cNvSpPr>
            <a:spLocks noGrp="1"/>
          </p:cNvSpPr>
          <p:nvPr>
            <p:ph type="title"/>
          </p:nvPr>
        </p:nvSpPr>
        <p:spPr/>
        <p:txBody>
          <a:bodyPr/>
          <a:lstStyle/>
          <a:p>
            <a:pPr eaLnBrk="1" hangingPunct="1"/>
            <a:r>
              <a:rPr lang="en-US" altLang="en-US"/>
              <a:t>Multiple Throws and Catches</a:t>
            </a:r>
          </a:p>
        </p:txBody>
      </p:sp>
      <p:sp>
        <p:nvSpPr>
          <p:cNvPr id="27651" name="Content Placeholder 2">
            <a:extLst>
              <a:ext uri="{FF2B5EF4-FFF2-40B4-BE49-F238E27FC236}">
                <a16:creationId xmlns:a16="http://schemas.microsoft.com/office/drawing/2014/main" id="{A9E093EF-A681-49B5-92DD-7A357E8E262F}"/>
              </a:ext>
            </a:extLst>
          </p:cNvPr>
          <p:cNvSpPr>
            <a:spLocks noGrp="1"/>
          </p:cNvSpPr>
          <p:nvPr>
            <p:ph idx="1"/>
          </p:nvPr>
        </p:nvSpPr>
        <p:spPr/>
        <p:txBody>
          <a:bodyPr/>
          <a:lstStyle/>
          <a:p>
            <a:pPr eaLnBrk="1" hangingPunct="1"/>
            <a:r>
              <a:rPr lang="en-US" altLang="en-US"/>
              <a:t>Note multiple sample runs</a:t>
            </a:r>
          </a:p>
        </p:txBody>
      </p:sp>
      <p:grpSp>
        <p:nvGrpSpPr>
          <p:cNvPr id="2" name="Group 5">
            <a:extLst>
              <a:ext uri="{FF2B5EF4-FFF2-40B4-BE49-F238E27FC236}">
                <a16:creationId xmlns:a16="http://schemas.microsoft.com/office/drawing/2014/main" id="{3B821ED0-0882-4E7A-936E-2FC7934EB0A9}"/>
              </a:ext>
            </a:extLst>
          </p:cNvPr>
          <p:cNvGrpSpPr>
            <a:grpSpLocks/>
          </p:cNvGrpSpPr>
          <p:nvPr/>
        </p:nvGrpSpPr>
        <p:grpSpPr bwMode="auto">
          <a:xfrm>
            <a:off x="993775" y="2516188"/>
            <a:ext cx="7067550" cy="1981200"/>
            <a:chOff x="1323975" y="2438400"/>
            <a:chExt cx="7068597" cy="1981200"/>
          </a:xfrm>
        </p:grpSpPr>
        <p:pic>
          <p:nvPicPr>
            <p:cNvPr id="27659" name="Picture 2">
              <a:extLst>
                <a:ext uri="{FF2B5EF4-FFF2-40B4-BE49-F238E27FC236}">
                  <a16:creationId xmlns:a16="http://schemas.microsoft.com/office/drawing/2014/main" id="{330643E5-B02A-4C24-B0A6-F843A3344A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3975" y="2438400"/>
              <a:ext cx="6495425" cy="198120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5" name="Text Box 7">
              <a:extLst>
                <a:ext uri="{FF2B5EF4-FFF2-40B4-BE49-F238E27FC236}">
                  <a16:creationId xmlns:a16="http://schemas.microsoft.com/office/drawing/2014/main" id="{C6FBD34C-5C15-498C-BBAD-F3CBA8A860C4}"/>
                </a:ext>
              </a:extLst>
            </p:cNvPr>
            <p:cNvSpPr txBox="1">
              <a:spLocks noChangeArrowheads="1"/>
            </p:cNvSpPr>
            <p:nvPr/>
          </p:nvSpPr>
          <p:spPr bwMode="auto">
            <a:xfrm>
              <a:off x="6868346" y="2808287"/>
              <a:ext cx="1524226"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1</a:t>
              </a:r>
            </a:p>
          </p:txBody>
        </p:sp>
      </p:grpSp>
      <p:grpSp>
        <p:nvGrpSpPr>
          <p:cNvPr id="3" name="Group 8">
            <a:extLst>
              <a:ext uri="{FF2B5EF4-FFF2-40B4-BE49-F238E27FC236}">
                <a16:creationId xmlns:a16="http://schemas.microsoft.com/office/drawing/2014/main" id="{5C682D53-ABB7-474F-A7DB-885BE7BB4225}"/>
              </a:ext>
            </a:extLst>
          </p:cNvPr>
          <p:cNvGrpSpPr>
            <a:grpSpLocks/>
          </p:cNvGrpSpPr>
          <p:nvPr/>
        </p:nvGrpSpPr>
        <p:grpSpPr bwMode="auto">
          <a:xfrm>
            <a:off x="1246188" y="3171825"/>
            <a:ext cx="7026275" cy="1485900"/>
            <a:chOff x="1343025" y="4009012"/>
            <a:chExt cx="7026849" cy="1485900"/>
          </a:xfrm>
        </p:grpSpPr>
        <p:pic>
          <p:nvPicPr>
            <p:cNvPr id="27657" name="Picture 3">
              <a:extLst>
                <a:ext uri="{FF2B5EF4-FFF2-40B4-BE49-F238E27FC236}">
                  <a16:creationId xmlns:a16="http://schemas.microsoft.com/office/drawing/2014/main" id="{2A5499C5-D7D0-44D0-A7D7-2BF8C49E8D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3025" y="4009012"/>
              <a:ext cx="6458478" cy="148590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8" name="Text Box 7">
              <a:extLst>
                <a:ext uri="{FF2B5EF4-FFF2-40B4-BE49-F238E27FC236}">
                  <a16:creationId xmlns:a16="http://schemas.microsoft.com/office/drawing/2014/main" id="{C3846B50-833D-4B79-BAC0-5615FA8E5069}"/>
                </a:ext>
              </a:extLst>
            </p:cNvPr>
            <p:cNvSpPr txBox="1">
              <a:spLocks noChangeArrowheads="1"/>
            </p:cNvSpPr>
            <p:nvPr/>
          </p:nvSpPr>
          <p:spPr bwMode="auto">
            <a:xfrm>
              <a:off x="6845749" y="4185225"/>
              <a:ext cx="1524125"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2</a:t>
              </a:r>
            </a:p>
          </p:txBody>
        </p:sp>
      </p:grpSp>
      <p:grpSp>
        <p:nvGrpSpPr>
          <p:cNvPr id="4" name="Group 11">
            <a:extLst>
              <a:ext uri="{FF2B5EF4-FFF2-40B4-BE49-F238E27FC236}">
                <a16:creationId xmlns:a16="http://schemas.microsoft.com/office/drawing/2014/main" id="{22770349-40B8-4ADC-B6BC-BDB6966FE0C7}"/>
              </a:ext>
            </a:extLst>
          </p:cNvPr>
          <p:cNvGrpSpPr>
            <a:grpSpLocks/>
          </p:cNvGrpSpPr>
          <p:nvPr/>
        </p:nvGrpSpPr>
        <p:grpSpPr bwMode="auto">
          <a:xfrm>
            <a:off x="1420813" y="3751263"/>
            <a:ext cx="6673850" cy="1924050"/>
            <a:chOff x="1420847" y="3751026"/>
            <a:chExt cx="6673410" cy="1924050"/>
          </a:xfrm>
        </p:grpSpPr>
        <p:pic>
          <p:nvPicPr>
            <p:cNvPr id="27655" name="Picture 4">
              <a:extLst>
                <a:ext uri="{FF2B5EF4-FFF2-40B4-BE49-F238E27FC236}">
                  <a16:creationId xmlns:a16="http://schemas.microsoft.com/office/drawing/2014/main" id="{D97DA98B-0FD5-430F-98D7-119415BCEB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847" y="3751026"/>
              <a:ext cx="6457524" cy="192405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11" name="Text Box 7">
              <a:extLst>
                <a:ext uri="{FF2B5EF4-FFF2-40B4-BE49-F238E27FC236}">
                  <a16:creationId xmlns:a16="http://schemas.microsoft.com/office/drawing/2014/main" id="{1AEAA2EE-EC95-449D-AB03-545D454611DA}"/>
                </a:ext>
              </a:extLst>
            </p:cNvPr>
            <p:cNvSpPr txBox="1">
              <a:spLocks noChangeArrowheads="1"/>
            </p:cNvSpPr>
            <p:nvPr/>
          </p:nvSpPr>
          <p:spPr bwMode="auto">
            <a:xfrm>
              <a:off x="6570357" y="4201876"/>
              <a:ext cx="1523900"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nodeType="clickEffect">
                                  <p:stCondLst>
                                    <p:cond delay="0"/>
                                  </p:stCondLst>
                                  <p:childTnLst>
                                    <p:animEffect transition="out" filter="fade">
                                      <p:cBhvr>
                                        <p:cTn id="14" dur="2000"/>
                                        <p:tgtEl>
                                          <p:spTgt spid="3"/>
                                        </p:tgtEl>
                                      </p:cBhvr>
                                    </p:animEffect>
                                    <p:set>
                                      <p:cBhvr>
                                        <p:cTn id="15" dur="1" fill="hold">
                                          <p:stCondLst>
                                            <p:cond delay="1999"/>
                                          </p:stCondLst>
                                        </p:cTn>
                                        <p:tgtEl>
                                          <p:spTgt spid="3"/>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8826F2B8-4005-4302-A5FB-6ADD8840B4E7}"/>
              </a:ext>
            </a:extLst>
          </p:cNvPr>
          <p:cNvSpPr>
            <a:spLocks noGrp="1"/>
          </p:cNvSpPr>
          <p:nvPr>
            <p:ph type="title"/>
          </p:nvPr>
        </p:nvSpPr>
        <p:spPr/>
        <p:txBody>
          <a:bodyPr/>
          <a:lstStyle/>
          <a:p>
            <a:pPr eaLnBrk="1" hangingPunct="1"/>
            <a:r>
              <a:rPr lang="en-US" altLang="en-US"/>
              <a:t>Multiple Throws and Catches</a:t>
            </a:r>
          </a:p>
        </p:txBody>
      </p:sp>
      <p:sp>
        <p:nvSpPr>
          <p:cNvPr id="28675" name="Content Placeholder 2">
            <a:extLst>
              <a:ext uri="{FF2B5EF4-FFF2-40B4-BE49-F238E27FC236}">
                <a16:creationId xmlns:a16="http://schemas.microsoft.com/office/drawing/2014/main" id="{9607C3B4-AFEA-49D6-B80F-BC11CF869E4C}"/>
              </a:ext>
            </a:extLst>
          </p:cNvPr>
          <p:cNvSpPr>
            <a:spLocks noGrp="1"/>
          </p:cNvSpPr>
          <p:nvPr>
            <p:ph idx="1"/>
          </p:nvPr>
        </p:nvSpPr>
        <p:spPr/>
        <p:txBody>
          <a:bodyPr/>
          <a:lstStyle/>
          <a:p>
            <a:pPr eaLnBrk="1" hangingPunct="1"/>
            <a:r>
              <a:rPr lang="en-US" altLang="en-US" sz="2800"/>
              <a:t>Exceptions can deal with invalid user input</a:t>
            </a:r>
          </a:p>
          <a:p>
            <a:pPr eaLnBrk="1" hangingPunct="1"/>
            <a:r>
              <a:rPr lang="en-US" altLang="en-US" sz="2800"/>
              <a:t>To handle an exception thrown by a method</a:t>
            </a:r>
          </a:p>
          <a:p>
            <a:pPr lvl="1" eaLnBrk="1" hangingPunct="1"/>
            <a:r>
              <a:rPr lang="en-US" altLang="en-US" sz="2400"/>
              <a:t>It does not matter </a:t>
            </a:r>
            <a:r>
              <a:rPr lang="en-US" altLang="en-US" sz="2400" u="sng"/>
              <a:t>where</a:t>
            </a:r>
            <a:r>
              <a:rPr lang="en-US" altLang="en-US" sz="2400"/>
              <a:t> in the method the </a:t>
            </a:r>
            <a:r>
              <a:rPr lang="en-US" altLang="en-US" b="1">
                <a:solidFill>
                  <a:srgbClr val="0033CC"/>
                </a:solidFill>
                <a:latin typeface="Courier New" panose="02070309020205020404" pitchFamily="49" charset="0"/>
                <a:cs typeface="Courier New" panose="02070309020205020404" pitchFamily="49" charset="0"/>
              </a:rPr>
              <a:t>throw</a:t>
            </a:r>
            <a:r>
              <a:rPr lang="en-US" altLang="en-US" sz="2400"/>
              <a:t> occurs</a:t>
            </a:r>
          </a:p>
          <a:p>
            <a:pPr eaLnBrk="1" hangingPunct="1"/>
            <a:r>
              <a:rPr lang="en-US" altLang="en-US" sz="2800"/>
              <a:t>Use of </a:t>
            </a:r>
            <a:r>
              <a:rPr lang="en-US" altLang="en-US" sz="2800" b="1">
                <a:solidFill>
                  <a:srgbClr val="0033CC"/>
                </a:solidFill>
                <a:latin typeface="Courier New" panose="02070309020205020404" pitchFamily="49" charset="0"/>
                <a:cs typeface="Courier New" panose="02070309020205020404" pitchFamily="49" charset="0"/>
              </a:rPr>
              <a:t>throw</a:t>
            </a:r>
            <a:r>
              <a:rPr lang="en-US" altLang="en-US" sz="2800"/>
              <a:t> statement be should be reserved for cases where it is unavoidable</a:t>
            </a:r>
          </a:p>
          <a:p>
            <a:pPr eaLnBrk="1" hangingPunct="1"/>
            <a:r>
              <a:rPr lang="en-US" altLang="en-US" sz="2800"/>
              <a:t>Text suggests separate methods for throwing and catching of exceptions</a:t>
            </a:r>
          </a:p>
          <a:p>
            <a:pPr eaLnBrk="1" hangingPunct="1"/>
            <a:r>
              <a:rPr lang="en-US" altLang="en-US" sz="2800"/>
              <a:t>Nested try-catch blocks rarely useful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1CC42-838E-46E5-969B-64BF1252C5B3}"/>
              </a:ext>
            </a:extLst>
          </p:cNvPr>
          <p:cNvSpPr>
            <a:spLocks noGrp="1"/>
          </p:cNvSpPr>
          <p:nvPr>
            <p:ph type="title"/>
          </p:nvPr>
        </p:nvSpPr>
        <p:spPr/>
        <p:txBody>
          <a:bodyPr rtlCol="0">
            <a:normAutofit/>
          </a:bodyPr>
          <a:lstStyle/>
          <a:p>
            <a:pPr eaLnBrk="1" fontAlgn="auto" hangingPunct="1">
              <a:spcAft>
                <a:spcPts val="0"/>
              </a:spcAft>
              <a:defRPr/>
            </a:pPr>
            <a:r>
              <a:rPr lang="en-US" dirty="0"/>
              <a:t>The </a:t>
            </a:r>
            <a:r>
              <a:rPr lang="en-US" b="1" dirty="0">
                <a:solidFill>
                  <a:srgbClr val="0033CC"/>
                </a:solidFill>
                <a:latin typeface="Courier New" pitchFamily="49" charset="0"/>
                <a:ea typeface="+mn-ea"/>
                <a:cs typeface="Courier New" pitchFamily="49" charset="0"/>
              </a:rPr>
              <a:t>finally</a:t>
            </a:r>
            <a:r>
              <a:rPr lang="en-US" dirty="0"/>
              <a:t> Block</a:t>
            </a:r>
          </a:p>
        </p:txBody>
      </p:sp>
      <p:sp>
        <p:nvSpPr>
          <p:cNvPr id="29699" name="Content Placeholder 2">
            <a:extLst>
              <a:ext uri="{FF2B5EF4-FFF2-40B4-BE49-F238E27FC236}">
                <a16:creationId xmlns:a16="http://schemas.microsoft.com/office/drawing/2014/main" id="{99905765-9449-452C-910A-2158C89C90E8}"/>
              </a:ext>
            </a:extLst>
          </p:cNvPr>
          <p:cNvSpPr>
            <a:spLocks noGrp="1"/>
          </p:cNvSpPr>
          <p:nvPr>
            <p:ph idx="1"/>
          </p:nvPr>
        </p:nvSpPr>
        <p:spPr/>
        <p:txBody>
          <a:bodyPr/>
          <a:lstStyle/>
          <a:p>
            <a:pPr eaLnBrk="1" hangingPunct="1"/>
            <a:r>
              <a:rPr lang="en-US" altLang="en-US"/>
              <a:t>Possible to add a </a:t>
            </a:r>
            <a:r>
              <a:rPr lang="en-US" altLang="en-US" b="1">
                <a:solidFill>
                  <a:srgbClr val="0033CC"/>
                </a:solidFill>
                <a:latin typeface="Courier New" panose="02070309020205020404" pitchFamily="49" charset="0"/>
                <a:cs typeface="Courier New" panose="02070309020205020404" pitchFamily="49" charset="0"/>
              </a:rPr>
              <a:t>finally</a:t>
            </a:r>
            <a:r>
              <a:rPr lang="en-US" altLang="en-US"/>
              <a:t> block after sequence of </a:t>
            </a:r>
            <a:r>
              <a:rPr lang="en-US" altLang="en-US" b="1">
                <a:solidFill>
                  <a:srgbClr val="0033CC"/>
                </a:solidFill>
                <a:latin typeface="Courier New" panose="02070309020205020404" pitchFamily="49" charset="0"/>
                <a:cs typeface="Courier New" panose="02070309020205020404" pitchFamily="49" charset="0"/>
              </a:rPr>
              <a:t>catch</a:t>
            </a:r>
            <a:r>
              <a:rPr lang="en-US" altLang="en-US"/>
              <a:t> blocks</a:t>
            </a:r>
          </a:p>
          <a:p>
            <a:pPr eaLnBrk="1" hangingPunct="1"/>
            <a:r>
              <a:rPr lang="en-US" altLang="en-US"/>
              <a:t>Code in </a:t>
            </a:r>
            <a:r>
              <a:rPr lang="en-US" altLang="en-US" b="1">
                <a:solidFill>
                  <a:srgbClr val="0033CC"/>
                </a:solidFill>
                <a:latin typeface="Courier New" panose="02070309020205020404" pitchFamily="49" charset="0"/>
                <a:cs typeface="Courier New" panose="02070309020205020404" pitchFamily="49" charset="0"/>
              </a:rPr>
              <a:t>finally</a:t>
            </a:r>
            <a:r>
              <a:rPr lang="en-US" altLang="en-US"/>
              <a:t> block executed </a:t>
            </a:r>
          </a:p>
          <a:p>
            <a:pPr lvl="1" eaLnBrk="1" hangingPunct="1"/>
            <a:r>
              <a:rPr lang="en-US" altLang="en-US"/>
              <a:t>Whether or not  execution thrown</a:t>
            </a:r>
          </a:p>
          <a:p>
            <a:pPr lvl="1" eaLnBrk="1" hangingPunct="1"/>
            <a:r>
              <a:rPr lang="en-US" altLang="en-US"/>
              <a:t>Whether or not required </a:t>
            </a:r>
            <a:r>
              <a:rPr lang="en-US" altLang="en-US" sz="3200" b="1">
                <a:solidFill>
                  <a:srgbClr val="0033CC"/>
                </a:solidFill>
                <a:latin typeface="Courier New" panose="02070309020205020404" pitchFamily="49" charset="0"/>
                <a:cs typeface="Courier New" panose="02070309020205020404" pitchFamily="49" charset="0"/>
              </a:rPr>
              <a:t>catch</a:t>
            </a:r>
            <a:r>
              <a:rPr lang="en-US" altLang="en-US"/>
              <a:t> exists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DF91C082-A1B0-4B89-AE23-F28C260C2AA7}"/>
              </a:ext>
            </a:extLst>
          </p:cNvPr>
          <p:cNvSpPr>
            <a:spLocks noGrp="1"/>
          </p:cNvSpPr>
          <p:nvPr>
            <p:ph type="title"/>
          </p:nvPr>
        </p:nvSpPr>
        <p:spPr/>
        <p:txBody>
          <a:bodyPr/>
          <a:lstStyle/>
          <a:p>
            <a:pPr eaLnBrk="1" hangingPunct="1"/>
            <a:r>
              <a:rPr lang="en-US" altLang="en-US"/>
              <a:t>Rethrowing an Exception</a:t>
            </a:r>
          </a:p>
        </p:txBody>
      </p:sp>
      <p:sp>
        <p:nvSpPr>
          <p:cNvPr id="30723" name="Content Placeholder 2">
            <a:extLst>
              <a:ext uri="{FF2B5EF4-FFF2-40B4-BE49-F238E27FC236}">
                <a16:creationId xmlns:a16="http://schemas.microsoft.com/office/drawing/2014/main" id="{B365C654-2742-426C-9A9C-AEDCC29E5325}"/>
              </a:ext>
            </a:extLst>
          </p:cNvPr>
          <p:cNvSpPr>
            <a:spLocks noGrp="1"/>
          </p:cNvSpPr>
          <p:nvPr>
            <p:ph idx="1"/>
          </p:nvPr>
        </p:nvSpPr>
        <p:spPr/>
        <p:txBody>
          <a:bodyPr/>
          <a:lstStyle/>
          <a:p>
            <a:pPr eaLnBrk="1" hangingPunct="1"/>
            <a:r>
              <a:rPr lang="en-US" altLang="en-US"/>
              <a:t>Legal to throw an exception within a </a:t>
            </a:r>
            <a:r>
              <a:rPr lang="en-US" altLang="en-US" b="1">
                <a:solidFill>
                  <a:srgbClr val="0033CC"/>
                </a:solidFill>
                <a:latin typeface="Courier New" panose="02070309020205020404" pitchFamily="49" charset="0"/>
                <a:cs typeface="Courier New" panose="02070309020205020404" pitchFamily="49" charset="0"/>
              </a:rPr>
              <a:t>catch</a:t>
            </a:r>
            <a:r>
              <a:rPr lang="en-US" altLang="en-US"/>
              <a:t> block</a:t>
            </a:r>
          </a:p>
          <a:p>
            <a:pPr eaLnBrk="1" hangingPunct="1"/>
            <a:r>
              <a:rPr lang="en-US" altLang="en-US"/>
              <a:t>Possible to use contents of </a:t>
            </a:r>
            <a:r>
              <a:rPr lang="en-US" altLang="en-US" b="1">
                <a:solidFill>
                  <a:srgbClr val="0033CC"/>
                </a:solidFill>
                <a:latin typeface="Courier New" panose="02070309020205020404" pitchFamily="49" charset="0"/>
                <a:cs typeface="Courier New" panose="02070309020205020404" pitchFamily="49" charset="0"/>
              </a:rPr>
              <a:t>String</a:t>
            </a:r>
            <a:r>
              <a:rPr lang="en-US" altLang="en-US"/>
              <a:t> parameter to </a:t>
            </a:r>
            <a:r>
              <a:rPr lang="en-US" altLang="en-US" b="1">
                <a:solidFill>
                  <a:srgbClr val="0033CC"/>
                </a:solidFill>
                <a:latin typeface="Courier New" panose="02070309020205020404" pitchFamily="49" charset="0"/>
                <a:cs typeface="Courier New" panose="02070309020205020404" pitchFamily="49" charset="0"/>
              </a:rPr>
              <a:t>throw</a:t>
            </a:r>
            <a:r>
              <a:rPr lang="en-US" altLang="en-US"/>
              <a:t> same or different type exception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22D05BE7-71BF-4CE4-BBE9-002DAA2026BA}"/>
              </a:ext>
            </a:extLst>
          </p:cNvPr>
          <p:cNvSpPr>
            <a:spLocks noGrp="1"/>
          </p:cNvSpPr>
          <p:nvPr>
            <p:ph type="title"/>
          </p:nvPr>
        </p:nvSpPr>
        <p:spPr>
          <a:xfrm>
            <a:off x="652463" y="352425"/>
            <a:ext cx="8229600" cy="1143000"/>
          </a:xfrm>
        </p:spPr>
        <p:txBody>
          <a:bodyPr/>
          <a:lstStyle/>
          <a:p>
            <a:pPr eaLnBrk="1" hangingPunct="1"/>
            <a:r>
              <a:rPr lang="en-US" altLang="en-US" sz="3600"/>
              <a:t>Case Study</a:t>
            </a:r>
          </a:p>
        </p:txBody>
      </p:sp>
      <p:sp>
        <p:nvSpPr>
          <p:cNvPr id="31747" name="Content Placeholder 2">
            <a:extLst>
              <a:ext uri="{FF2B5EF4-FFF2-40B4-BE49-F238E27FC236}">
                <a16:creationId xmlns:a16="http://schemas.microsoft.com/office/drawing/2014/main" id="{0607742F-195B-4EF4-B6A5-1DF84B38C30C}"/>
              </a:ext>
            </a:extLst>
          </p:cNvPr>
          <p:cNvSpPr>
            <a:spLocks noGrp="1"/>
          </p:cNvSpPr>
          <p:nvPr>
            <p:ph idx="1"/>
          </p:nvPr>
        </p:nvSpPr>
        <p:spPr/>
        <p:txBody>
          <a:bodyPr/>
          <a:lstStyle/>
          <a:p>
            <a:pPr eaLnBrk="1" hangingPunct="1"/>
            <a:r>
              <a:rPr lang="en-US" altLang="en-US"/>
              <a:t>A Line-Oriented Calculator</a:t>
            </a:r>
          </a:p>
          <a:p>
            <a:pPr lvl="1" eaLnBrk="1" hangingPunct="1"/>
            <a:r>
              <a:rPr lang="en-US" altLang="en-US"/>
              <a:t>Should do addition, subtraction, division, multiplication</a:t>
            </a:r>
          </a:p>
          <a:p>
            <a:pPr lvl="1" eaLnBrk="1" hangingPunct="1"/>
            <a:r>
              <a:rPr lang="en-US" altLang="en-US"/>
              <a:t>Will use line input/output</a:t>
            </a:r>
          </a:p>
          <a:p>
            <a:pPr eaLnBrk="1" hangingPunct="1"/>
            <a:r>
              <a:rPr lang="en-US" altLang="en-US"/>
              <a:t>User will enter</a:t>
            </a:r>
          </a:p>
          <a:p>
            <a:pPr lvl="1" eaLnBrk="1" hangingPunct="1"/>
            <a:r>
              <a:rPr lang="en-US" altLang="en-US"/>
              <a:t>Operation, space, number</a:t>
            </a:r>
          </a:p>
          <a:p>
            <a:pPr lvl="1" eaLnBrk="1" hangingPunct="1"/>
            <a:r>
              <a:rPr lang="en-US" altLang="en-US"/>
              <a:t>Calculator displays result</a:t>
            </a:r>
          </a:p>
          <a:p>
            <a:pPr eaLnBrk="1" hangingPunct="1"/>
            <a:endParaRPr lang="en-US"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FDE8DCF6-F663-4343-924F-55804B787070}"/>
              </a:ext>
            </a:extLst>
          </p:cNvPr>
          <p:cNvSpPr>
            <a:spLocks noGrp="1"/>
          </p:cNvSpPr>
          <p:nvPr>
            <p:ph type="title"/>
          </p:nvPr>
        </p:nvSpPr>
        <p:spPr/>
        <p:txBody>
          <a:bodyPr/>
          <a:lstStyle/>
          <a:p>
            <a:pPr eaLnBrk="1" hangingPunct="1"/>
            <a:r>
              <a:rPr lang="en-US" altLang="en-US"/>
              <a:t>Case Study</a:t>
            </a:r>
          </a:p>
        </p:txBody>
      </p:sp>
      <p:sp>
        <p:nvSpPr>
          <p:cNvPr id="32771" name="Content Placeholder 2">
            <a:extLst>
              <a:ext uri="{FF2B5EF4-FFF2-40B4-BE49-F238E27FC236}">
                <a16:creationId xmlns:a16="http://schemas.microsoft.com/office/drawing/2014/main" id="{0C807BC4-D30D-4BF8-9A69-210A433FDD29}"/>
              </a:ext>
            </a:extLst>
          </p:cNvPr>
          <p:cNvSpPr>
            <a:spLocks noGrp="1"/>
          </p:cNvSpPr>
          <p:nvPr>
            <p:ph idx="1"/>
          </p:nvPr>
        </p:nvSpPr>
        <p:spPr>
          <a:xfrm>
            <a:off x="574675" y="1327150"/>
            <a:ext cx="8229600" cy="4525963"/>
          </a:xfrm>
        </p:spPr>
        <p:txBody>
          <a:bodyPr/>
          <a:lstStyle/>
          <a:p>
            <a:pPr eaLnBrk="1" hangingPunct="1"/>
            <a:r>
              <a:rPr lang="en-US" altLang="en-US"/>
              <a:t>Proposed initial methods</a:t>
            </a:r>
          </a:p>
          <a:p>
            <a:pPr lvl="1" eaLnBrk="1" hangingPunct="1"/>
            <a:r>
              <a:rPr lang="en-US" altLang="en-US"/>
              <a:t>Method to </a:t>
            </a:r>
            <a:r>
              <a:rPr lang="en-US" altLang="en-US" sz="3200" b="1">
                <a:solidFill>
                  <a:srgbClr val="0033CC"/>
                </a:solidFill>
                <a:latin typeface="Courier New" panose="02070309020205020404" pitchFamily="49" charset="0"/>
                <a:cs typeface="Courier New" panose="02070309020205020404" pitchFamily="49" charset="0"/>
              </a:rPr>
              <a:t>reset</a:t>
            </a:r>
            <a:r>
              <a:rPr lang="en-US" altLang="en-US"/>
              <a:t> value of </a:t>
            </a:r>
            <a:r>
              <a:rPr lang="en-US" altLang="en-US" sz="3200" b="1">
                <a:solidFill>
                  <a:srgbClr val="0033CC"/>
                </a:solidFill>
                <a:latin typeface="Courier New" panose="02070309020205020404" pitchFamily="49" charset="0"/>
                <a:cs typeface="Courier New" panose="02070309020205020404" pitchFamily="49" charset="0"/>
              </a:rPr>
              <a:t>result</a:t>
            </a:r>
            <a:r>
              <a:rPr lang="en-US" altLang="en-US"/>
              <a:t> to zero</a:t>
            </a:r>
          </a:p>
          <a:p>
            <a:pPr lvl="1" eaLnBrk="1" hangingPunct="1"/>
            <a:r>
              <a:rPr lang="en-US" altLang="en-US"/>
              <a:t>Method to </a:t>
            </a:r>
            <a:r>
              <a:rPr lang="en-US" altLang="en-US" sz="3200" b="1">
                <a:solidFill>
                  <a:srgbClr val="0033CC"/>
                </a:solidFill>
                <a:latin typeface="Courier New" panose="02070309020205020404" pitchFamily="49" charset="0"/>
                <a:cs typeface="Courier New" panose="02070309020205020404" pitchFamily="49" charset="0"/>
              </a:rPr>
              <a:t>evaluate</a:t>
            </a:r>
            <a:r>
              <a:rPr lang="en-US" altLang="en-US"/>
              <a:t> result of one operation</a:t>
            </a:r>
          </a:p>
          <a:p>
            <a:pPr lvl="1" eaLnBrk="1" hangingPunct="1"/>
            <a:r>
              <a:rPr lang="en-US" altLang="en-US"/>
              <a:t>Method </a:t>
            </a:r>
            <a:r>
              <a:rPr lang="en-US" altLang="en-US" sz="3200" b="1">
                <a:solidFill>
                  <a:srgbClr val="0033CC"/>
                </a:solidFill>
                <a:latin typeface="Courier New" panose="02070309020205020404" pitchFamily="49" charset="0"/>
                <a:cs typeface="Courier New" panose="02070309020205020404" pitchFamily="49" charset="0"/>
              </a:rPr>
              <a:t>doCalculation</a:t>
            </a:r>
            <a:r>
              <a:rPr lang="en-US" altLang="en-US"/>
              <a:t> to perform series of operations</a:t>
            </a:r>
          </a:p>
          <a:p>
            <a:pPr lvl="1" eaLnBrk="1" hangingPunct="1"/>
            <a:r>
              <a:rPr lang="en-US" altLang="en-US"/>
              <a:t>Accessor method </a:t>
            </a:r>
            <a:r>
              <a:rPr lang="en-US" altLang="en-US" sz="3200" b="1">
                <a:solidFill>
                  <a:srgbClr val="0033CC"/>
                </a:solidFill>
                <a:latin typeface="Courier New" panose="02070309020205020404" pitchFamily="49" charset="0"/>
                <a:cs typeface="Courier New" panose="02070309020205020404" pitchFamily="49" charset="0"/>
              </a:rPr>
              <a:t>getResult</a:t>
            </a:r>
            <a:r>
              <a:rPr lang="en-US" altLang="en-US"/>
              <a:t>: returns value of instance variable </a:t>
            </a:r>
            <a:r>
              <a:rPr lang="en-US" altLang="en-US" sz="3200" b="1">
                <a:solidFill>
                  <a:srgbClr val="0033CC"/>
                </a:solidFill>
                <a:latin typeface="Courier New" panose="02070309020205020404" pitchFamily="49" charset="0"/>
                <a:cs typeface="Courier New" panose="02070309020205020404" pitchFamily="49" charset="0"/>
              </a:rPr>
              <a:t>result</a:t>
            </a:r>
          </a:p>
          <a:p>
            <a:pPr lvl="1" eaLnBrk="1" hangingPunct="1"/>
            <a:r>
              <a:rPr lang="en-US" altLang="en-US"/>
              <a:t>Mutator method </a:t>
            </a:r>
            <a:r>
              <a:rPr lang="en-US" altLang="en-US" sz="3200" b="1">
                <a:solidFill>
                  <a:srgbClr val="0033CC"/>
                </a:solidFill>
                <a:latin typeface="Courier New" panose="02070309020205020404" pitchFamily="49" charset="0"/>
                <a:cs typeface="Courier New" panose="02070309020205020404" pitchFamily="49" charset="0"/>
              </a:rPr>
              <a:t>setResults</a:t>
            </a:r>
            <a:r>
              <a:rPr lang="en-US" altLang="en-US"/>
              <a:t>: sets value of instance variable </a:t>
            </a:r>
            <a:r>
              <a:rPr lang="en-US" altLang="en-US" sz="3200" b="1">
                <a:solidFill>
                  <a:srgbClr val="0033CC"/>
                </a:solidFill>
                <a:latin typeface="Courier New" panose="02070309020205020404" pitchFamily="49" charset="0"/>
                <a:cs typeface="Courier New" panose="02070309020205020404" pitchFamily="49" charset="0"/>
              </a:rPr>
              <a:t>result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6F2180A1-A7D0-4D06-A9BD-C4A7C9FC1CFE}"/>
              </a:ext>
            </a:extLst>
          </p:cNvPr>
          <p:cNvSpPr>
            <a:spLocks noGrp="1"/>
          </p:cNvSpPr>
          <p:nvPr>
            <p:ph type="title"/>
          </p:nvPr>
        </p:nvSpPr>
        <p:spPr/>
        <p:txBody>
          <a:bodyPr/>
          <a:lstStyle/>
          <a:p>
            <a:pPr eaLnBrk="1" hangingPunct="1"/>
            <a:r>
              <a:rPr lang="en-US" altLang="en-US"/>
              <a:t>Case Study</a:t>
            </a:r>
          </a:p>
        </p:txBody>
      </p:sp>
      <p:sp>
        <p:nvSpPr>
          <p:cNvPr id="33795" name="Content Placeholder 2">
            <a:extLst>
              <a:ext uri="{FF2B5EF4-FFF2-40B4-BE49-F238E27FC236}">
                <a16:creationId xmlns:a16="http://schemas.microsoft.com/office/drawing/2014/main" id="{CBA356F4-B500-433E-9FF9-A81AE2BCA581}"/>
              </a:ext>
            </a:extLst>
          </p:cNvPr>
          <p:cNvSpPr>
            <a:spLocks noGrp="1"/>
          </p:cNvSpPr>
          <p:nvPr>
            <p:ph idx="1"/>
          </p:nvPr>
        </p:nvSpPr>
        <p:spPr>
          <a:xfrm>
            <a:off x="457200" y="1522413"/>
            <a:ext cx="8229600" cy="4525962"/>
          </a:xfrm>
        </p:spPr>
        <p:txBody>
          <a:bodyPr/>
          <a:lstStyle/>
          <a:p>
            <a:pPr eaLnBrk="1" hangingPunct="1"/>
            <a:r>
              <a:rPr lang="en-US" altLang="en-US"/>
              <a:t>View </a:t>
            </a:r>
            <a:r>
              <a:rPr lang="en-US" altLang="en-US">
                <a:hlinkClick r:id="rId2" action="ppaction://hlinkfile"/>
              </a:rPr>
              <a:t>exception class</a:t>
            </a:r>
            <a:r>
              <a:rPr lang="en-US" altLang="en-US"/>
              <a:t>, listing 9.10</a:t>
            </a:r>
            <a:br>
              <a:rPr lang="en-US" altLang="en-US"/>
            </a:br>
            <a:r>
              <a:rPr lang="en-US" altLang="en-US" b="1">
                <a:solidFill>
                  <a:srgbClr val="0033CC"/>
                </a:solidFill>
                <a:latin typeface="Courier New" panose="02070309020205020404" pitchFamily="49" charset="0"/>
                <a:cs typeface="Courier New" panose="02070309020205020404" pitchFamily="49" charset="0"/>
              </a:rPr>
              <a:t>class UnknownOpException</a:t>
            </a:r>
          </a:p>
          <a:p>
            <a:pPr eaLnBrk="1" hangingPunct="1"/>
            <a:r>
              <a:rPr lang="en-US" altLang="en-US"/>
              <a:t>View first </a:t>
            </a:r>
            <a:r>
              <a:rPr lang="en-US" altLang="en-US">
                <a:hlinkClick r:id="rId3" action="ppaction://hlinkfile"/>
              </a:rPr>
              <a:t>version of calculator</a:t>
            </a:r>
            <a:r>
              <a:rPr lang="en-US" altLang="en-US"/>
              <a:t>, listing 9.11</a:t>
            </a:r>
            <a:br>
              <a:rPr lang="en-US" altLang="en-US"/>
            </a:br>
            <a:r>
              <a:rPr lang="en-US" altLang="en-US" b="1">
                <a:solidFill>
                  <a:srgbClr val="0033CC"/>
                </a:solidFill>
                <a:latin typeface="Courier New" panose="02070309020205020404" pitchFamily="49" charset="0"/>
                <a:cs typeface="Courier New" panose="02070309020205020404" pitchFamily="49" charset="0"/>
              </a:rPr>
              <a:t>class</a:t>
            </a:r>
            <a:r>
              <a:rPr lang="en-US" altLang="en-US"/>
              <a:t> </a:t>
            </a:r>
            <a:r>
              <a:rPr lang="en-US" altLang="en-US" b="1">
                <a:solidFill>
                  <a:srgbClr val="0033CC"/>
                </a:solidFill>
                <a:latin typeface="Courier New" panose="02070309020205020404" pitchFamily="49" charset="0"/>
                <a:cs typeface="Courier New" panose="02070309020205020404" pitchFamily="49" charset="0"/>
              </a:rPr>
              <a:t>PreLimCalculator</a:t>
            </a:r>
          </a:p>
          <a:p>
            <a:pPr eaLnBrk="1" hangingPunct="1"/>
            <a:endParaRPr lang="en-US" altLang="en-US"/>
          </a:p>
        </p:txBody>
      </p:sp>
      <p:pic>
        <p:nvPicPr>
          <p:cNvPr id="33796" name="Picture 2">
            <a:extLst>
              <a:ext uri="{FF2B5EF4-FFF2-40B4-BE49-F238E27FC236}">
                <a16:creationId xmlns:a16="http://schemas.microsoft.com/office/drawing/2014/main" id="{4D88CE84-F847-446B-AC4A-C6E97ABE04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5938" y="3713163"/>
            <a:ext cx="5121275" cy="2503487"/>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5" name="Text Box 7">
            <a:extLst>
              <a:ext uri="{FF2B5EF4-FFF2-40B4-BE49-F238E27FC236}">
                <a16:creationId xmlns:a16="http://schemas.microsoft.com/office/drawing/2014/main" id="{72299DAD-3F7C-4788-811C-33383FE8160B}"/>
              </a:ext>
            </a:extLst>
          </p:cNvPr>
          <p:cNvSpPr txBox="1">
            <a:spLocks noChangeArrowheads="1"/>
          </p:cNvSpPr>
          <p:nvPr/>
        </p:nvSpPr>
        <p:spPr bwMode="auto">
          <a:xfrm>
            <a:off x="6570663" y="4202113"/>
            <a:ext cx="1524000"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0B6D9C1-58DB-4D01-B7F4-4619C683AD48}"/>
              </a:ext>
            </a:extLst>
          </p:cNvPr>
          <p:cNvSpPr>
            <a:spLocks noGrp="1"/>
          </p:cNvSpPr>
          <p:nvPr>
            <p:ph type="title"/>
          </p:nvPr>
        </p:nvSpPr>
        <p:spPr/>
        <p:txBody>
          <a:bodyPr/>
          <a:lstStyle/>
          <a:p>
            <a:pPr eaLnBrk="1" hangingPunct="1"/>
            <a:r>
              <a:rPr lang="en-US" altLang="en-US"/>
              <a:t>Exceptions in Java</a:t>
            </a:r>
          </a:p>
        </p:txBody>
      </p:sp>
      <p:sp>
        <p:nvSpPr>
          <p:cNvPr id="7171" name="Content Placeholder 2">
            <a:extLst>
              <a:ext uri="{FF2B5EF4-FFF2-40B4-BE49-F238E27FC236}">
                <a16:creationId xmlns:a16="http://schemas.microsoft.com/office/drawing/2014/main" id="{FCD8E906-E3ED-47D9-9CCB-73328B27B653}"/>
              </a:ext>
            </a:extLst>
          </p:cNvPr>
          <p:cNvSpPr>
            <a:spLocks noGrp="1"/>
          </p:cNvSpPr>
          <p:nvPr>
            <p:ph idx="1"/>
          </p:nvPr>
        </p:nvSpPr>
        <p:spPr/>
        <p:txBody>
          <a:bodyPr/>
          <a:lstStyle/>
          <a:p>
            <a:pPr eaLnBrk="1" hangingPunct="1"/>
            <a:r>
              <a:rPr lang="en-US" altLang="en-US" dirty="0"/>
              <a:t>Now we revise the program to use exception-handling</a:t>
            </a:r>
          </a:p>
          <a:p>
            <a:pPr eaLnBrk="1" hangingPunct="1"/>
            <a:r>
              <a:rPr lang="en-US" altLang="en-US" dirty="0"/>
              <a:t>View </a:t>
            </a:r>
            <a:r>
              <a:rPr lang="en-US" altLang="en-US" dirty="0">
                <a:hlinkClick r:id="rId3" action="ppaction://hlinkfile"/>
              </a:rPr>
              <a:t>new version</a:t>
            </a:r>
            <a:r>
              <a:rPr lang="en-US" altLang="en-US" dirty="0"/>
              <a:t>, listing 9.2</a:t>
            </a:r>
            <a:br>
              <a:rPr lang="en-US" altLang="en-US" dirty="0"/>
            </a:br>
            <a:r>
              <a:rPr lang="en-US" altLang="en-US" b="1" dirty="0">
                <a:solidFill>
                  <a:srgbClr val="0033CC"/>
                </a:solidFill>
                <a:latin typeface="Courier New" panose="02070309020205020404" pitchFamily="49" charset="0"/>
                <a:cs typeface="Courier New" panose="02070309020205020404" pitchFamily="49" charset="0"/>
              </a:rPr>
              <a:t>class ExceptionDemo9_2 </a:t>
            </a:r>
            <a:r>
              <a:rPr lang="en-US" altLang="en-US" dirty="0">
                <a:latin typeface="Courier New" panose="02070309020205020404" pitchFamily="49" charset="0"/>
                <a:cs typeface="Courier New" panose="02070309020205020404" pitchFamily="49" charset="0"/>
              </a:rPr>
              <a:t>(9_2..9_4 same, see comments)</a:t>
            </a:r>
          </a:p>
        </p:txBody>
      </p:sp>
      <p:grpSp>
        <p:nvGrpSpPr>
          <p:cNvPr id="2" name="Group 7">
            <a:extLst>
              <a:ext uri="{FF2B5EF4-FFF2-40B4-BE49-F238E27FC236}">
                <a16:creationId xmlns:a16="http://schemas.microsoft.com/office/drawing/2014/main" id="{FD620491-CDCA-4F84-A260-7DAA6C0EED66}"/>
              </a:ext>
            </a:extLst>
          </p:cNvPr>
          <p:cNvGrpSpPr>
            <a:grpSpLocks/>
          </p:cNvGrpSpPr>
          <p:nvPr/>
        </p:nvGrpSpPr>
        <p:grpSpPr bwMode="auto">
          <a:xfrm>
            <a:off x="1085850" y="3735388"/>
            <a:ext cx="5583238" cy="2014537"/>
            <a:chOff x="1086255" y="3735503"/>
            <a:chExt cx="5582888" cy="2014659"/>
          </a:xfrm>
        </p:grpSpPr>
        <p:pic>
          <p:nvPicPr>
            <p:cNvPr id="7176" name="Picture 2">
              <a:extLst>
                <a:ext uri="{FF2B5EF4-FFF2-40B4-BE49-F238E27FC236}">
                  <a16:creationId xmlns:a16="http://schemas.microsoft.com/office/drawing/2014/main" id="{F210B096-02EA-4AE7-BCC5-45AA363D84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6255" y="4026137"/>
              <a:ext cx="51816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a:extLst>
                <a:ext uri="{FF2B5EF4-FFF2-40B4-BE49-F238E27FC236}">
                  <a16:creationId xmlns:a16="http://schemas.microsoft.com/office/drawing/2014/main" id="{80E65338-A0A0-4A44-B65D-8C8DAAB5254A}"/>
                </a:ext>
              </a:extLst>
            </p:cNvPr>
            <p:cNvSpPr txBox="1">
              <a:spLocks noChangeArrowheads="1"/>
            </p:cNvSpPr>
            <p:nvPr/>
          </p:nvSpPr>
          <p:spPr bwMode="auto">
            <a:xfrm>
              <a:off x="5145239" y="3735503"/>
              <a:ext cx="1523904" cy="1006536"/>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1</a:t>
              </a:r>
            </a:p>
          </p:txBody>
        </p:sp>
      </p:grpSp>
      <p:grpSp>
        <p:nvGrpSpPr>
          <p:cNvPr id="3" name="Group 8">
            <a:extLst>
              <a:ext uri="{FF2B5EF4-FFF2-40B4-BE49-F238E27FC236}">
                <a16:creationId xmlns:a16="http://schemas.microsoft.com/office/drawing/2014/main" id="{7BAF7553-1DB3-4069-961C-251186657F25}"/>
              </a:ext>
            </a:extLst>
          </p:cNvPr>
          <p:cNvGrpSpPr>
            <a:grpSpLocks/>
          </p:cNvGrpSpPr>
          <p:nvPr/>
        </p:nvGrpSpPr>
        <p:grpSpPr bwMode="auto">
          <a:xfrm>
            <a:off x="3027363" y="4121150"/>
            <a:ext cx="5700712" cy="1936750"/>
            <a:chOff x="3027025" y="4121367"/>
            <a:chExt cx="5701139" cy="1936938"/>
          </a:xfrm>
        </p:grpSpPr>
        <p:pic>
          <p:nvPicPr>
            <p:cNvPr id="7174" name="Picture 3">
              <a:extLst>
                <a:ext uri="{FF2B5EF4-FFF2-40B4-BE49-F238E27FC236}">
                  <a16:creationId xmlns:a16="http://schemas.microsoft.com/office/drawing/2014/main" id="{99AC032B-4A1E-48C4-BD0E-9F71BA1342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7025" y="4496205"/>
              <a:ext cx="5191125"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7">
              <a:extLst>
                <a:ext uri="{FF2B5EF4-FFF2-40B4-BE49-F238E27FC236}">
                  <a16:creationId xmlns:a16="http://schemas.microsoft.com/office/drawing/2014/main" id="{8AA12B6E-1AE7-434B-BA89-B9A93A5259E8}"/>
                </a:ext>
              </a:extLst>
            </p:cNvPr>
            <p:cNvSpPr txBox="1">
              <a:spLocks noChangeArrowheads="1"/>
            </p:cNvSpPr>
            <p:nvPr/>
          </p:nvSpPr>
          <p:spPr bwMode="auto">
            <a:xfrm>
              <a:off x="7204050" y="4121367"/>
              <a:ext cx="1524114" cy="1006573"/>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77DB83E-C14A-46F6-8DD7-C2EC6A78BD75}"/>
              </a:ext>
            </a:extLst>
          </p:cNvPr>
          <p:cNvSpPr>
            <a:spLocks noGrp="1"/>
          </p:cNvSpPr>
          <p:nvPr>
            <p:ph type="title"/>
          </p:nvPr>
        </p:nvSpPr>
        <p:spPr/>
        <p:txBody>
          <a:bodyPr/>
          <a:lstStyle/>
          <a:p>
            <a:pPr eaLnBrk="1" hangingPunct="1"/>
            <a:r>
              <a:rPr lang="en-US" altLang="en-US"/>
              <a:t>Case Study</a:t>
            </a:r>
          </a:p>
        </p:txBody>
      </p:sp>
      <p:sp>
        <p:nvSpPr>
          <p:cNvPr id="34819" name="Content Placeholder 2">
            <a:extLst>
              <a:ext uri="{FF2B5EF4-FFF2-40B4-BE49-F238E27FC236}">
                <a16:creationId xmlns:a16="http://schemas.microsoft.com/office/drawing/2014/main" id="{AF69EC63-7D08-407F-A361-F0D492F4174E}"/>
              </a:ext>
            </a:extLst>
          </p:cNvPr>
          <p:cNvSpPr>
            <a:spLocks noGrp="1"/>
          </p:cNvSpPr>
          <p:nvPr>
            <p:ph idx="1"/>
          </p:nvPr>
        </p:nvSpPr>
        <p:spPr/>
        <p:txBody>
          <a:bodyPr/>
          <a:lstStyle/>
          <a:p>
            <a:pPr eaLnBrk="1" hangingPunct="1"/>
            <a:r>
              <a:rPr lang="en-US" altLang="en-US" dirty="0"/>
              <a:t>Final version adds exception handling</a:t>
            </a:r>
          </a:p>
          <a:p>
            <a:pPr eaLnBrk="1" hangingPunct="1"/>
            <a:r>
              <a:rPr lang="en-US" altLang="en-US" dirty="0"/>
              <a:t>Ways to handle unknown operator</a:t>
            </a:r>
          </a:p>
          <a:p>
            <a:pPr lvl="1" eaLnBrk="1" hangingPunct="1"/>
            <a:r>
              <a:rPr lang="en-US" altLang="en-US" dirty="0"/>
              <a:t>Catch exception in method </a:t>
            </a:r>
            <a:r>
              <a:rPr lang="en-US" altLang="en-US" b="1" dirty="0">
                <a:solidFill>
                  <a:srgbClr val="0033CC"/>
                </a:solidFill>
                <a:latin typeface="Courier New" panose="02070309020205020404" pitchFamily="49" charset="0"/>
                <a:cs typeface="Courier New" panose="02070309020205020404" pitchFamily="49" charset="0"/>
              </a:rPr>
              <a:t>evaluate</a:t>
            </a:r>
            <a:endParaRPr lang="en-US" altLang="en-US" sz="3200" b="1" dirty="0">
              <a:solidFill>
                <a:srgbClr val="0033CC"/>
              </a:solidFill>
              <a:latin typeface="Courier New" panose="02070309020205020404" pitchFamily="49" charset="0"/>
              <a:cs typeface="Courier New" panose="02070309020205020404" pitchFamily="49" charset="0"/>
            </a:endParaRPr>
          </a:p>
          <a:p>
            <a:pPr lvl="1" eaLnBrk="1" hangingPunct="1"/>
            <a:r>
              <a:rPr lang="en-US" altLang="en-US" dirty="0"/>
              <a:t>Let </a:t>
            </a:r>
            <a:r>
              <a:rPr lang="en-US" altLang="en-US" b="1" dirty="0">
                <a:solidFill>
                  <a:srgbClr val="0033CC"/>
                </a:solidFill>
                <a:latin typeface="Courier New" panose="02070309020205020404" pitchFamily="49" charset="0"/>
                <a:cs typeface="Courier New" panose="02070309020205020404" pitchFamily="49" charset="0"/>
              </a:rPr>
              <a:t>evaluate</a:t>
            </a:r>
            <a:r>
              <a:rPr lang="en-US" altLang="en-US" dirty="0"/>
              <a:t> throw exception, catch exception in </a:t>
            </a:r>
            <a:r>
              <a:rPr lang="en-US" altLang="en-US" b="1" dirty="0" err="1">
                <a:solidFill>
                  <a:srgbClr val="0033CC"/>
                </a:solidFill>
                <a:latin typeface="Courier New" panose="02070309020205020404" pitchFamily="49" charset="0"/>
                <a:cs typeface="Courier New" panose="02070309020205020404" pitchFamily="49" charset="0"/>
              </a:rPr>
              <a:t>doCalculation</a:t>
            </a:r>
            <a:endParaRPr lang="en-US" altLang="en-US" b="1" dirty="0">
              <a:solidFill>
                <a:srgbClr val="0033CC"/>
              </a:solidFill>
              <a:latin typeface="Courier New" panose="02070309020205020404" pitchFamily="49" charset="0"/>
              <a:cs typeface="Courier New" panose="02070309020205020404" pitchFamily="49" charset="0"/>
            </a:endParaRPr>
          </a:p>
          <a:p>
            <a:pPr lvl="1" eaLnBrk="1" hangingPunct="1"/>
            <a:r>
              <a:rPr lang="en-US" altLang="en-US" dirty="0"/>
              <a:t>Let </a:t>
            </a:r>
            <a:r>
              <a:rPr lang="en-US" altLang="en-US" b="1" dirty="0">
                <a:solidFill>
                  <a:srgbClr val="0033CC"/>
                </a:solidFill>
                <a:latin typeface="Courier New" panose="02070309020205020404" pitchFamily="49" charset="0"/>
                <a:cs typeface="Courier New" panose="02070309020205020404" pitchFamily="49" charset="0"/>
              </a:rPr>
              <a:t>evaluate</a:t>
            </a:r>
            <a:r>
              <a:rPr lang="en-US" altLang="en-US" dirty="0"/>
              <a:t>, </a:t>
            </a:r>
            <a:r>
              <a:rPr lang="en-US" altLang="en-US" b="1" dirty="0" err="1">
                <a:solidFill>
                  <a:srgbClr val="0033CC"/>
                </a:solidFill>
                <a:latin typeface="Courier New" panose="02070309020205020404" pitchFamily="49" charset="0"/>
                <a:cs typeface="Courier New" panose="02070309020205020404" pitchFamily="49" charset="0"/>
              </a:rPr>
              <a:t>doCalculation</a:t>
            </a:r>
            <a:r>
              <a:rPr lang="en-US" altLang="en-US" dirty="0"/>
              <a:t> both throw exception, catch in </a:t>
            </a:r>
            <a:r>
              <a:rPr lang="en-US" altLang="en-US" b="1" dirty="0">
                <a:solidFill>
                  <a:srgbClr val="0033CC"/>
                </a:solidFill>
                <a:latin typeface="Courier New" panose="02070309020205020404" pitchFamily="49" charset="0"/>
                <a:cs typeface="Courier New" panose="02070309020205020404" pitchFamily="49" charset="0"/>
              </a:rPr>
              <a:t>main</a:t>
            </a:r>
          </a:p>
          <a:p>
            <a:pPr eaLnBrk="1" hangingPunct="1"/>
            <a:r>
              <a:rPr lang="en-US" altLang="en-US" dirty="0"/>
              <a:t>Latter option chosen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92A8CD07-5DBA-44BE-ACCD-B7DB7208941D}"/>
              </a:ext>
            </a:extLst>
          </p:cNvPr>
          <p:cNvSpPr>
            <a:spLocks noGrp="1"/>
          </p:cNvSpPr>
          <p:nvPr>
            <p:ph type="title"/>
          </p:nvPr>
        </p:nvSpPr>
        <p:spPr/>
        <p:txBody>
          <a:bodyPr/>
          <a:lstStyle/>
          <a:p>
            <a:pPr eaLnBrk="1" hangingPunct="1"/>
            <a:r>
              <a:rPr lang="en-US" altLang="en-US"/>
              <a:t>Case Study</a:t>
            </a:r>
          </a:p>
        </p:txBody>
      </p:sp>
      <p:sp>
        <p:nvSpPr>
          <p:cNvPr id="35843" name="Content Placeholder 2">
            <a:extLst>
              <a:ext uri="{FF2B5EF4-FFF2-40B4-BE49-F238E27FC236}">
                <a16:creationId xmlns:a16="http://schemas.microsoft.com/office/drawing/2014/main" id="{93DC45F8-D135-4F96-9DD0-5F2E59CD01DC}"/>
              </a:ext>
            </a:extLst>
          </p:cNvPr>
          <p:cNvSpPr>
            <a:spLocks noGrp="1"/>
          </p:cNvSpPr>
          <p:nvPr>
            <p:ph idx="1"/>
          </p:nvPr>
        </p:nvSpPr>
        <p:spPr/>
        <p:txBody>
          <a:bodyPr/>
          <a:lstStyle/>
          <a:p>
            <a:pPr eaLnBrk="1" hangingPunct="1"/>
            <a:r>
              <a:rPr lang="en-US" altLang="en-US"/>
              <a:t>View </a:t>
            </a:r>
            <a:r>
              <a:rPr lang="en-US" altLang="en-US">
                <a:hlinkClick r:id="rId2" action="ppaction://hlinkfile"/>
              </a:rPr>
              <a:t>final version</a:t>
            </a:r>
            <a:r>
              <a:rPr lang="en-US" altLang="en-US"/>
              <a:t>, listing 9.12</a:t>
            </a:r>
            <a:br>
              <a:rPr lang="en-US" altLang="en-US"/>
            </a:br>
            <a:r>
              <a:rPr lang="en-US" altLang="en-US" sz="2800" b="1">
                <a:solidFill>
                  <a:srgbClr val="0033CC"/>
                </a:solidFill>
                <a:latin typeface="Courier New" panose="02070309020205020404" pitchFamily="49" charset="0"/>
                <a:cs typeface="Courier New" panose="02070309020205020404" pitchFamily="49" charset="0"/>
              </a:rPr>
              <a:t>class Calculator</a:t>
            </a:r>
          </a:p>
        </p:txBody>
      </p:sp>
      <p:pic>
        <p:nvPicPr>
          <p:cNvPr id="50178" name="Picture 2">
            <a:extLst>
              <a:ext uri="{FF2B5EF4-FFF2-40B4-BE49-F238E27FC236}">
                <a16:creationId xmlns:a16="http://schemas.microsoft.com/office/drawing/2014/main" id="{E286138D-B442-4A20-A776-0E11053CDE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138" y="2670175"/>
            <a:ext cx="6438900" cy="3267075"/>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pic>
        <p:nvPicPr>
          <p:cNvPr id="50179" name="Picture 3">
            <a:extLst>
              <a:ext uri="{FF2B5EF4-FFF2-40B4-BE49-F238E27FC236}">
                <a16:creationId xmlns:a16="http://schemas.microsoft.com/office/drawing/2014/main" id="{AA1A2A14-1428-4EC2-98B9-11D7D61662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2550" y="3146425"/>
            <a:ext cx="6438900" cy="2743200"/>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pic>
        <p:nvPicPr>
          <p:cNvPr id="50180" name="Picture 4">
            <a:extLst>
              <a:ext uri="{FF2B5EF4-FFF2-40B4-BE49-F238E27FC236}">
                <a16:creationId xmlns:a16="http://schemas.microsoft.com/office/drawing/2014/main" id="{0D36FD30-3562-4785-A619-180DECCB48C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6250" y="3502025"/>
            <a:ext cx="6429375" cy="2733675"/>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5" name="Text Box 7">
            <a:extLst>
              <a:ext uri="{FF2B5EF4-FFF2-40B4-BE49-F238E27FC236}">
                <a16:creationId xmlns:a16="http://schemas.microsoft.com/office/drawing/2014/main" id="{B215EF8B-8B2F-49BD-AA7D-68049FC9050A}"/>
              </a:ext>
            </a:extLst>
          </p:cNvPr>
          <p:cNvSpPr txBox="1">
            <a:spLocks noChangeArrowheads="1"/>
          </p:cNvSpPr>
          <p:nvPr/>
        </p:nvSpPr>
        <p:spPr bwMode="auto">
          <a:xfrm>
            <a:off x="6570663" y="4202113"/>
            <a:ext cx="1524000" cy="1006475"/>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xit" presetSubtype="0" fill="hold" nodeType="clickEffect">
                                  <p:stCondLst>
                                    <p:cond delay="0"/>
                                  </p:stCondLst>
                                  <p:childTnLst>
                                    <p:animEffect transition="out" filter="fade">
                                      <p:cBhvr>
                                        <p:cTn id="6" dur="2000"/>
                                        <p:tgtEl>
                                          <p:spTgt spid="50178"/>
                                        </p:tgtEl>
                                      </p:cBhvr>
                                    </p:animEffect>
                                    <p:set>
                                      <p:cBhvr>
                                        <p:cTn id="7" dur="1" fill="hold">
                                          <p:stCondLst>
                                            <p:cond delay="1999"/>
                                          </p:stCondLst>
                                        </p:cTn>
                                        <p:tgtEl>
                                          <p:spTgt spid="50178"/>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50179"/>
                                        </p:tgtEl>
                                        <p:attrNameLst>
                                          <p:attrName>style.visibility</p:attrName>
                                        </p:attrNameLst>
                                      </p:cBhvr>
                                      <p:to>
                                        <p:strVal val="visible"/>
                                      </p:to>
                                    </p:set>
                                    <p:animEffect transition="in" filter="fade">
                                      <p:cBhvr>
                                        <p:cTn id="10" dur="2000"/>
                                        <p:tgtEl>
                                          <p:spTgt spid="5017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xit" presetSubtype="0" fill="hold" nodeType="clickEffect">
                                  <p:stCondLst>
                                    <p:cond delay="0"/>
                                  </p:stCondLst>
                                  <p:childTnLst>
                                    <p:animEffect transition="out" filter="fade">
                                      <p:cBhvr>
                                        <p:cTn id="14" dur="2000"/>
                                        <p:tgtEl>
                                          <p:spTgt spid="50179"/>
                                        </p:tgtEl>
                                      </p:cBhvr>
                                    </p:animEffect>
                                    <p:set>
                                      <p:cBhvr>
                                        <p:cTn id="15" dur="1" fill="hold">
                                          <p:stCondLst>
                                            <p:cond delay="1999"/>
                                          </p:stCondLst>
                                        </p:cTn>
                                        <p:tgtEl>
                                          <p:spTgt spid="50179"/>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50180"/>
                                        </p:tgtEl>
                                        <p:attrNameLst>
                                          <p:attrName>style.visibility</p:attrName>
                                        </p:attrNameLst>
                                      </p:cBhvr>
                                      <p:to>
                                        <p:strVal val="visible"/>
                                      </p:to>
                                    </p:set>
                                    <p:animEffect transition="in" filter="fade">
                                      <p:cBhvr>
                                        <p:cTn id="18" dur="20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802AC12-7B92-42EC-96CB-BDD43ADDFF1B}"/>
              </a:ext>
            </a:extLst>
          </p:cNvPr>
          <p:cNvSpPr>
            <a:spLocks noGrp="1"/>
          </p:cNvSpPr>
          <p:nvPr>
            <p:ph type="title"/>
          </p:nvPr>
        </p:nvSpPr>
        <p:spPr>
          <a:xfrm>
            <a:off x="0" y="234950"/>
            <a:ext cx="8229600" cy="1143000"/>
          </a:xfrm>
        </p:spPr>
        <p:txBody>
          <a:bodyPr/>
          <a:lstStyle/>
          <a:p>
            <a:pPr eaLnBrk="1" hangingPunct="1"/>
            <a:r>
              <a:rPr lang="en-US" altLang="en-US"/>
              <a:t>Exceptions in Java</a:t>
            </a:r>
          </a:p>
        </p:txBody>
      </p:sp>
      <p:sp>
        <p:nvSpPr>
          <p:cNvPr id="8195" name="Content Placeholder 2">
            <a:extLst>
              <a:ext uri="{FF2B5EF4-FFF2-40B4-BE49-F238E27FC236}">
                <a16:creationId xmlns:a16="http://schemas.microsoft.com/office/drawing/2014/main" id="{11C0CC8B-9C6D-42F1-BB66-B517789C7B0F}"/>
              </a:ext>
            </a:extLst>
          </p:cNvPr>
          <p:cNvSpPr>
            <a:spLocks noGrp="1"/>
          </p:cNvSpPr>
          <p:nvPr>
            <p:ph idx="1"/>
          </p:nvPr>
        </p:nvSpPr>
        <p:spPr/>
        <p:txBody>
          <a:bodyPr/>
          <a:lstStyle/>
          <a:p>
            <a:pPr eaLnBrk="1" hangingPunct="1"/>
            <a:r>
              <a:rPr lang="en-US" altLang="en-US" dirty="0"/>
              <a:t>Note </a:t>
            </a:r>
            <a:r>
              <a:rPr lang="en-US" altLang="en-US" b="1" dirty="0">
                <a:solidFill>
                  <a:srgbClr val="0033CC"/>
                </a:solidFill>
                <a:latin typeface="Courier New" panose="02070309020205020404" pitchFamily="49" charset="0"/>
                <a:cs typeface="Courier New" panose="02070309020205020404" pitchFamily="49" charset="0"/>
              </a:rPr>
              <a:t>try </a:t>
            </a:r>
            <a:r>
              <a:rPr lang="en-US" altLang="en-US" dirty="0"/>
              <a:t>block</a:t>
            </a:r>
            <a:endParaRPr lang="en-US" altLang="en-US" b="1" dirty="0">
              <a:solidFill>
                <a:srgbClr val="0033CC"/>
              </a:solidFill>
              <a:latin typeface="Courier New" panose="02070309020205020404" pitchFamily="49" charset="0"/>
              <a:cs typeface="Courier New" panose="02070309020205020404" pitchFamily="49" charset="0"/>
            </a:endParaRPr>
          </a:p>
          <a:p>
            <a:pPr lvl="1" eaLnBrk="1" hangingPunct="1"/>
            <a:r>
              <a:rPr lang="en-US" altLang="en-US" dirty="0"/>
              <a:t>Contains code where something could possibly go wrong</a:t>
            </a:r>
          </a:p>
          <a:p>
            <a:pPr lvl="1" eaLnBrk="1" hangingPunct="1"/>
            <a:r>
              <a:rPr lang="en-US" altLang="en-US" dirty="0"/>
              <a:t>If it does go wrong, we </a:t>
            </a:r>
            <a:r>
              <a:rPr lang="en-US" altLang="en-US" i="1" dirty="0"/>
              <a:t>throw an exception</a:t>
            </a:r>
            <a:endParaRPr lang="en-US" altLang="en-US" dirty="0"/>
          </a:p>
          <a:p>
            <a:pPr eaLnBrk="1" hangingPunct="1"/>
            <a:r>
              <a:rPr lang="en-US" altLang="en-US" dirty="0"/>
              <a:t>Note </a:t>
            </a:r>
            <a:r>
              <a:rPr lang="en-US" altLang="en-US" b="1" dirty="0">
                <a:solidFill>
                  <a:srgbClr val="0033CC"/>
                </a:solidFill>
                <a:latin typeface="Courier New" panose="02070309020205020404" pitchFamily="49" charset="0"/>
                <a:cs typeface="Courier New" panose="02070309020205020404" pitchFamily="49" charset="0"/>
              </a:rPr>
              <a:t>catch</a:t>
            </a:r>
            <a:r>
              <a:rPr lang="en-US" altLang="en-US" dirty="0"/>
              <a:t> block</a:t>
            </a:r>
          </a:p>
          <a:p>
            <a:pPr lvl="1" eaLnBrk="1" hangingPunct="1"/>
            <a:r>
              <a:rPr lang="en-US" altLang="en-US" dirty="0"/>
              <a:t>When exception thrown, </a:t>
            </a:r>
            <a:r>
              <a:rPr lang="en-US" altLang="en-US" sz="3200" b="1" dirty="0">
                <a:solidFill>
                  <a:srgbClr val="0033CC"/>
                </a:solidFill>
                <a:latin typeface="Courier New" panose="02070309020205020404" pitchFamily="49" charset="0"/>
                <a:cs typeface="Courier New" panose="02070309020205020404" pitchFamily="49" charset="0"/>
              </a:rPr>
              <a:t>catch</a:t>
            </a:r>
            <a:r>
              <a:rPr lang="en-US" altLang="en-US" dirty="0"/>
              <a:t> block begins execution</a:t>
            </a:r>
          </a:p>
          <a:p>
            <a:pPr lvl="1" eaLnBrk="1" hangingPunct="1"/>
            <a:r>
              <a:rPr lang="en-US" altLang="en-US" dirty="0"/>
              <a:t>Similar to method with parameter</a:t>
            </a:r>
          </a:p>
          <a:p>
            <a:pPr lvl="1" eaLnBrk="1" hangingPunct="1"/>
            <a:r>
              <a:rPr lang="en-US" altLang="en-US" dirty="0"/>
              <a:t>Parameter is the thrown object</a:t>
            </a:r>
          </a:p>
          <a:p>
            <a:pPr lvl="1" eaLnBrk="1" hangingPunct="1"/>
            <a:r>
              <a:rPr lang="en-US" altLang="en-US" dirty="0"/>
              <a:t>Parameter must “match” type of exception thrown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2384AA1C-65EE-416A-B2FD-C603DE3E30E3}"/>
              </a:ext>
            </a:extLst>
          </p:cNvPr>
          <p:cNvSpPr>
            <a:spLocks noGrp="1"/>
          </p:cNvSpPr>
          <p:nvPr>
            <p:ph type="title"/>
          </p:nvPr>
        </p:nvSpPr>
        <p:spPr/>
        <p:txBody>
          <a:bodyPr/>
          <a:lstStyle/>
          <a:p>
            <a:pPr eaLnBrk="1" hangingPunct="1"/>
            <a:r>
              <a:rPr lang="en-US" altLang="en-US"/>
              <a:t>Exceptions in Java</a:t>
            </a:r>
          </a:p>
        </p:txBody>
      </p:sp>
      <p:sp>
        <p:nvSpPr>
          <p:cNvPr id="9219" name="Content Placeholder 2">
            <a:extLst>
              <a:ext uri="{FF2B5EF4-FFF2-40B4-BE49-F238E27FC236}">
                <a16:creationId xmlns:a16="http://schemas.microsoft.com/office/drawing/2014/main" id="{1973EBE3-A99C-4475-90FB-16DD4DF75D30}"/>
              </a:ext>
            </a:extLst>
          </p:cNvPr>
          <p:cNvSpPr>
            <a:spLocks noGrp="1"/>
          </p:cNvSpPr>
          <p:nvPr>
            <p:ph idx="1"/>
          </p:nvPr>
        </p:nvSpPr>
        <p:spPr/>
        <p:txBody>
          <a:bodyPr/>
          <a:lstStyle/>
          <a:p>
            <a:pPr eaLnBrk="1" hangingPunct="1"/>
            <a:r>
              <a:rPr lang="en-US" altLang="en-US" dirty="0"/>
              <a:t>Note flow of control when no exception is thrown</a:t>
            </a:r>
          </a:p>
          <a:p>
            <a:pPr eaLnBrk="1" hangingPunct="1"/>
            <a:r>
              <a:rPr lang="en-US" altLang="en-US" dirty="0"/>
              <a:t>View </a:t>
            </a:r>
            <a:r>
              <a:rPr lang="en-US" altLang="en-US" dirty="0">
                <a:hlinkClick r:id="rId2" action="ppaction://hlinkfile"/>
              </a:rPr>
              <a:t>demo with no exception</a:t>
            </a:r>
            <a:r>
              <a:rPr lang="en-US" altLang="en-US" dirty="0"/>
              <a:t>, listing 9.3</a:t>
            </a:r>
            <a:br>
              <a:rPr lang="en-US" altLang="en-US" dirty="0"/>
            </a:br>
            <a:r>
              <a:rPr lang="en-US" altLang="en-US" b="1" dirty="0">
                <a:solidFill>
                  <a:srgbClr val="0033CC"/>
                </a:solidFill>
                <a:latin typeface="Courier New" panose="02070309020205020404" pitchFamily="49" charset="0"/>
                <a:cs typeface="Courier New" panose="02070309020205020404" pitchFamily="49" charset="0"/>
              </a:rPr>
              <a:t>class ExceptionDemo9_3</a:t>
            </a:r>
          </a:p>
        </p:txBody>
      </p:sp>
      <p:grpSp>
        <p:nvGrpSpPr>
          <p:cNvPr id="9220" name="Group 3">
            <a:extLst>
              <a:ext uri="{FF2B5EF4-FFF2-40B4-BE49-F238E27FC236}">
                <a16:creationId xmlns:a16="http://schemas.microsoft.com/office/drawing/2014/main" id="{08233609-F495-40DB-A180-FDAC44296A6C}"/>
              </a:ext>
            </a:extLst>
          </p:cNvPr>
          <p:cNvGrpSpPr>
            <a:grpSpLocks/>
          </p:cNvGrpSpPr>
          <p:nvPr/>
        </p:nvGrpSpPr>
        <p:grpSpPr bwMode="auto">
          <a:xfrm>
            <a:off x="1670050" y="3930650"/>
            <a:ext cx="6462713" cy="2014538"/>
            <a:chOff x="1086255" y="3735503"/>
            <a:chExt cx="6462409" cy="2014659"/>
          </a:xfrm>
        </p:grpSpPr>
        <p:pic>
          <p:nvPicPr>
            <p:cNvPr id="9221" name="Picture 2">
              <a:extLst>
                <a:ext uri="{FF2B5EF4-FFF2-40B4-BE49-F238E27FC236}">
                  <a16:creationId xmlns:a16="http://schemas.microsoft.com/office/drawing/2014/main" id="{324BCF7E-8233-45AE-996C-AA1DD596E2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6255" y="4026033"/>
              <a:ext cx="5181356" cy="1724129"/>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6" name="Text Box 7">
              <a:extLst>
                <a:ext uri="{FF2B5EF4-FFF2-40B4-BE49-F238E27FC236}">
                  <a16:creationId xmlns:a16="http://schemas.microsoft.com/office/drawing/2014/main" id="{E340BEC1-2DCF-4885-BB42-0A8255D83E72}"/>
                </a:ext>
              </a:extLst>
            </p:cNvPr>
            <p:cNvSpPr txBox="1">
              <a:spLocks noChangeArrowheads="1"/>
            </p:cNvSpPr>
            <p:nvPr/>
          </p:nvSpPr>
          <p:spPr bwMode="auto">
            <a:xfrm>
              <a:off x="5145302" y="3735503"/>
              <a:ext cx="2403362" cy="1016061"/>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with no exception</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208FDBE0-FC00-40CF-B68C-F6A5A4121918}"/>
              </a:ext>
            </a:extLst>
          </p:cNvPr>
          <p:cNvSpPr>
            <a:spLocks noGrp="1"/>
          </p:cNvSpPr>
          <p:nvPr>
            <p:ph type="title"/>
          </p:nvPr>
        </p:nvSpPr>
        <p:spPr/>
        <p:txBody>
          <a:bodyPr/>
          <a:lstStyle/>
          <a:p>
            <a:pPr eaLnBrk="1" hangingPunct="1"/>
            <a:r>
              <a:rPr lang="en-US" altLang="en-US"/>
              <a:t>Exceptions in Java</a:t>
            </a:r>
          </a:p>
        </p:txBody>
      </p:sp>
      <p:sp>
        <p:nvSpPr>
          <p:cNvPr id="10243" name="Content Placeholder 2">
            <a:extLst>
              <a:ext uri="{FF2B5EF4-FFF2-40B4-BE49-F238E27FC236}">
                <a16:creationId xmlns:a16="http://schemas.microsoft.com/office/drawing/2014/main" id="{A16DC29F-94B5-4A13-8459-32CC4A7C8B96}"/>
              </a:ext>
            </a:extLst>
          </p:cNvPr>
          <p:cNvSpPr>
            <a:spLocks noGrp="1"/>
          </p:cNvSpPr>
          <p:nvPr>
            <p:ph idx="1"/>
          </p:nvPr>
        </p:nvSpPr>
        <p:spPr/>
        <p:txBody>
          <a:bodyPr/>
          <a:lstStyle/>
          <a:p>
            <a:pPr eaLnBrk="1" hangingPunct="1"/>
            <a:r>
              <a:rPr lang="en-US" altLang="en-US" dirty="0"/>
              <a:t>Note flow of control when exception IS thrown</a:t>
            </a:r>
          </a:p>
          <a:p>
            <a:pPr eaLnBrk="1" hangingPunct="1"/>
            <a:r>
              <a:rPr lang="en-US" altLang="en-US" dirty="0"/>
              <a:t>View </a:t>
            </a:r>
            <a:r>
              <a:rPr lang="en-US" altLang="en-US" dirty="0">
                <a:hlinkClick r:id="rId2" action="ppaction://hlinkfile"/>
              </a:rPr>
              <a:t>demo with exception</a:t>
            </a:r>
            <a:r>
              <a:rPr lang="en-US" altLang="en-US" dirty="0"/>
              <a:t>, listing 9.4</a:t>
            </a:r>
            <a:br>
              <a:rPr lang="en-US" altLang="en-US" dirty="0"/>
            </a:br>
            <a:r>
              <a:rPr lang="en-US" altLang="en-US" b="1" dirty="0">
                <a:solidFill>
                  <a:srgbClr val="0033CC"/>
                </a:solidFill>
                <a:latin typeface="Courier New" panose="02070309020205020404" pitchFamily="49" charset="0"/>
                <a:cs typeface="Courier New" panose="02070309020205020404" pitchFamily="49" charset="0"/>
              </a:rPr>
              <a:t>class ExceptionDemo9_4</a:t>
            </a:r>
          </a:p>
          <a:p>
            <a:pPr eaLnBrk="1" hangingPunct="1"/>
            <a:endParaRPr lang="en-US" altLang="en-US" dirty="0"/>
          </a:p>
        </p:txBody>
      </p:sp>
      <p:grpSp>
        <p:nvGrpSpPr>
          <p:cNvPr id="10244" name="Group 4">
            <a:extLst>
              <a:ext uri="{FF2B5EF4-FFF2-40B4-BE49-F238E27FC236}">
                <a16:creationId xmlns:a16="http://schemas.microsoft.com/office/drawing/2014/main" id="{8C05CFF0-F9D5-4AC4-924E-8019D49C3805}"/>
              </a:ext>
            </a:extLst>
          </p:cNvPr>
          <p:cNvGrpSpPr>
            <a:grpSpLocks/>
          </p:cNvGrpSpPr>
          <p:nvPr/>
        </p:nvGrpSpPr>
        <p:grpSpPr bwMode="auto">
          <a:xfrm>
            <a:off x="1820863" y="4062413"/>
            <a:ext cx="6389687" cy="1801812"/>
            <a:chOff x="3027025" y="4257555"/>
            <a:chExt cx="6389350" cy="1800750"/>
          </a:xfrm>
        </p:grpSpPr>
        <p:pic>
          <p:nvPicPr>
            <p:cNvPr id="10245" name="Picture 3">
              <a:extLst>
                <a:ext uri="{FF2B5EF4-FFF2-40B4-BE49-F238E27FC236}">
                  <a16:creationId xmlns:a16="http://schemas.microsoft.com/office/drawing/2014/main" id="{9BECDD19-491B-4450-9D57-05D2D84994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7025" y="4495540"/>
              <a:ext cx="5190851" cy="1562765"/>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
          <p:nvSpPr>
            <p:cNvPr id="7" name="Text Box 7">
              <a:extLst>
                <a:ext uri="{FF2B5EF4-FFF2-40B4-BE49-F238E27FC236}">
                  <a16:creationId xmlns:a16="http://schemas.microsoft.com/office/drawing/2014/main" id="{E5352C6C-DA81-4A1E-931C-2835E9B8A4CF}"/>
                </a:ext>
              </a:extLst>
            </p:cNvPr>
            <p:cNvSpPr txBox="1">
              <a:spLocks noChangeArrowheads="1"/>
            </p:cNvSpPr>
            <p:nvPr/>
          </p:nvSpPr>
          <p:spPr bwMode="auto">
            <a:xfrm>
              <a:off x="6633635" y="4257555"/>
              <a:ext cx="2782740" cy="1015401"/>
            </a:xfrm>
            <a:prstGeom prst="rect">
              <a:avLst/>
            </a:prstGeom>
            <a:solidFill>
              <a:schemeClr val="accent1"/>
            </a:solidFill>
            <a:ln w="12700" algn="ctr">
              <a:noFill/>
              <a:miter lim="800000"/>
              <a:headEnd/>
              <a:tailEnd/>
            </a:ln>
            <a:effectLst>
              <a:outerShdw dist="107763" dir="2700000" algn="ctr" rotWithShape="0">
                <a:schemeClr val="bg2">
                  <a:alpha val="50000"/>
                </a:schemeClr>
              </a:outerShdw>
            </a:effectLst>
          </p:spPr>
          <p:txBody>
            <a:bodyPr>
              <a:spAutoFit/>
            </a:bodyPr>
            <a:lstStyle/>
            <a:p>
              <a:pPr algn="ctr" eaLnBrk="1" fontAlgn="auto" hangingPunct="1">
                <a:spcBef>
                  <a:spcPct val="50000"/>
                </a:spcBef>
                <a:spcAft>
                  <a:spcPts val="0"/>
                </a:spcAft>
                <a:defRPr/>
              </a:pPr>
              <a:r>
                <a:rPr lang="en-US" sz="2000" dirty="0">
                  <a:latin typeface="+mn-lt"/>
                </a:rPr>
                <a:t>Sample </a:t>
              </a:r>
              <a:br>
                <a:rPr lang="en-US" sz="2000" dirty="0">
                  <a:latin typeface="+mn-lt"/>
                </a:rPr>
              </a:br>
              <a:r>
                <a:rPr lang="en-US" sz="2000" dirty="0">
                  <a:latin typeface="+mn-lt"/>
                </a:rPr>
                <a:t>screen output when exception is thrown</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50907F45-8A7E-466B-80B5-DB789D90BD07}"/>
              </a:ext>
            </a:extLst>
          </p:cNvPr>
          <p:cNvSpPr>
            <a:spLocks noGrp="1"/>
          </p:cNvSpPr>
          <p:nvPr>
            <p:ph type="title"/>
          </p:nvPr>
        </p:nvSpPr>
        <p:spPr/>
        <p:txBody>
          <a:bodyPr/>
          <a:lstStyle/>
          <a:p>
            <a:pPr eaLnBrk="1" hangingPunct="1"/>
            <a:r>
              <a:rPr lang="en-US" altLang="en-US" dirty="0"/>
              <a:t>Exceptions in Java</a:t>
            </a:r>
          </a:p>
        </p:txBody>
      </p:sp>
      <p:sp>
        <p:nvSpPr>
          <p:cNvPr id="5123" name="Content Placeholder 2">
            <a:extLst>
              <a:ext uri="{FF2B5EF4-FFF2-40B4-BE49-F238E27FC236}">
                <a16:creationId xmlns:a16="http://schemas.microsoft.com/office/drawing/2014/main" id="{FA4973AC-8394-445C-AF9D-124867282E71}"/>
              </a:ext>
            </a:extLst>
          </p:cNvPr>
          <p:cNvSpPr>
            <a:spLocks noGrp="1"/>
          </p:cNvSpPr>
          <p:nvPr>
            <p:ph idx="1"/>
          </p:nvPr>
        </p:nvSpPr>
        <p:spPr/>
        <p:txBody>
          <a:bodyPr/>
          <a:lstStyle/>
          <a:p>
            <a:pPr eaLnBrk="1" hangingPunct="1"/>
            <a:r>
              <a:rPr lang="en-US" altLang="en-US" dirty="0"/>
              <a:t>An exception is an object – use pre-existing one or define your own</a:t>
            </a:r>
          </a:p>
          <a:p>
            <a:pPr lvl="1" eaLnBrk="1" hangingPunct="1"/>
            <a:r>
              <a:rPr lang="en-US" altLang="en-US" dirty="0"/>
              <a:t>Signals the occurrence of unusual event during program execution</a:t>
            </a:r>
          </a:p>
          <a:p>
            <a:pPr lvl="1" eaLnBrk="1" hangingPunct="1"/>
            <a:r>
              <a:rPr lang="en-US" altLang="en-US" dirty="0"/>
              <a:t>It represents an </a:t>
            </a:r>
            <a:r>
              <a:rPr lang="en-US" altLang="en-US" i="1" dirty="0"/>
              <a:t>exceptional</a:t>
            </a:r>
            <a:r>
              <a:rPr lang="en-US" altLang="en-US" dirty="0"/>
              <a:t> circumstance</a:t>
            </a:r>
          </a:p>
          <a:p>
            <a:pPr lvl="1" eaLnBrk="1" hangingPunct="1"/>
            <a:r>
              <a:rPr lang="en-US" altLang="en-US" dirty="0"/>
              <a:t>Some coders will use it for input validation</a:t>
            </a:r>
          </a:p>
          <a:p>
            <a:pPr eaLnBrk="1" hangingPunct="1"/>
            <a:r>
              <a:rPr lang="en-US" altLang="en-US" dirty="0"/>
              <a:t>Throwing an exception – Code you write may need to throw an exception</a:t>
            </a:r>
          </a:p>
          <a:p>
            <a:pPr lvl="1" eaLnBrk="1" hangingPunct="1"/>
            <a:r>
              <a:rPr lang="en-US" altLang="en-US" dirty="0"/>
              <a:t>Creating the exception object</a:t>
            </a:r>
          </a:p>
          <a:p>
            <a:pPr lvl="1" eaLnBrk="1" hangingPunct="1"/>
            <a:r>
              <a:rPr lang="en-US" altLang="en-US" dirty="0"/>
              <a:t>Then </a:t>
            </a:r>
            <a:r>
              <a:rPr lang="en-US" altLang="en-US" b="1" dirty="0"/>
              <a:t>throw</a:t>
            </a:r>
            <a:r>
              <a:rPr lang="en-US" altLang="en-US" dirty="0"/>
              <a:t>ing it</a:t>
            </a:r>
          </a:p>
          <a:p>
            <a:pPr lvl="1" eaLnBrk="1" hangingPunct="1"/>
            <a:r>
              <a:rPr lang="en-US" altLang="en-US" dirty="0"/>
              <a:t>Can say a method </a:t>
            </a:r>
            <a:r>
              <a:rPr lang="en-US" altLang="en-US" b="1" dirty="0"/>
              <a:t>throws</a:t>
            </a:r>
            <a:r>
              <a:rPr lang="en-US" altLang="en-US" dirty="0"/>
              <a:t> a (checked) exception</a:t>
            </a:r>
          </a:p>
          <a:p>
            <a:pPr eaLnBrk="1" hangingPunct="1"/>
            <a:r>
              <a:rPr lang="en-US" altLang="en-US" dirty="0"/>
              <a:t>Handling the exception – Code you use or write may generate Exceptions that you have to, or want to, handle</a:t>
            </a:r>
          </a:p>
          <a:p>
            <a:pPr lvl="1" eaLnBrk="1" hangingPunct="1"/>
            <a:r>
              <a:rPr lang="en-US" altLang="en-US" dirty="0"/>
              <a:t>Exceptions can be </a:t>
            </a:r>
            <a:r>
              <a:rPr lang="en-US" altLang="en-US" i="1" dirty="0"/>
              <a:t>caught</a:t>
            </a:r>
            <a:r>
              <a:rPr lang="en-US" altLang="en-US" dirty="0"/>
              <a:t> (</a:t>
            </a:r>
            <a:r>
              <a:rPr lang="en-US" altLang="en-US" b="1" dirty="0" err="1"/>
              <a:t>catch</a:t>
            </a:r>
            <a:r>
              <a:rPr lang="en-US" altLang="en-US" dirty="0" err="1"/>
              <a:t>ed</a:t>
            </a:r>
            <a:r>
              <a:rPr lang="en-US" altLang="en-US" dirty="0"/>
              <a:t>)</a:t>
            </a:r>
          </a:p>
          <a:p>
            <a:pPr lvl="1" eaLnBrk="1" hangingPunct="1"/>
            <a:r>
              <a:rPr lang="en-US" altLang="en-US" dirty="0"/>
              <a:t>Should be caught at some point where the code can deal with the </a:t>
            </a:r>
            <a:r>
              <a:rPr lang="en-US" altLang="en-US" i="1" dirty="0"/>
              <a:t>exceptional </a:t>
            </a:r>
            <a:r>
              <a:rPr lang="en-US" altLang="en-US" dirty="0"/>
              <a:t>circumstance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85F79B7-E974-4E70-8C2E-20489EB9EE4F}"/>
              </a:ext>
            </a:extLst>
          </p:cNvPr>
          <p:cNvSpPr>
            <a:spLocks noGrp="1"/>
          </p:cNvSpPr>
          <p:nvPr>
            <p:ph type="title"/>
          </p:nvPr>
        </p:nvSpPr>
        <p:spPr/>
        <p:txBody>
          <a:bodyPr/>
          <a:lstStyle/>
          <a:p>
            <a:pPr eaLnBrk="1" hangingPunct="1"/>
            <a:r>
              <a:rPr lang="en-US" altLang="en-US"/>
              <a:t>Predefined Exception Classes</a:t>
            </a:r>
          </a:p>
        </p:txBody>
      </p:sp>
      <p:sp>
        <p:nvSpPr>
          <p:cNvPr id="11267" name="Content Placeholder 2">
            <a:extLst>
              <a:ext uri="{FF2B5EF4-FFF2-40B4-BE49-F238E27FC236}">
                <a16:creationId xmlns:a16="http://schemas.microsoft.com/office/drawing/2014/main" id="{1B9A1282-6081-478E-9A6B-07FD2C1A12EB}"/>
              </a:ext>
            </a:extLst>
          </p:cNvPr>
          <p:cNvSpPr>
            <a:spLocks noGrp="1"/>
          </p:cNvSpPr>
          <p:nvPr>
            <p:ph idx="1"/>
          </p:nvPr>
        </p:nvSpPr>
        <p:spPr>
          <a:xfrm>
            <a:off x="438150" y="1600200"/>
            <a:ext cx="8705850" cy="4525963"/>
          </a:xfrm>
        </p:spPr>
        <p:txBody>
          <a:bodyPr/>
          <a:lstStyle/>
          <a:p>
            <a:pPr eaLnBrk="1" hangingPunct="1"/>
            <a:r>
              <a:rPr lang="en-US" altLang="en-US" dirty="0"/>
              <a:t>Java has predefined exception classes within Java Class Library</a:t>
            </a:r>
          </a:p>
          <a:p>
            <a:pPr lvl="1" eaLnBrk="1" hangingPunct="1"/>
            <a:r>
              <a:rPr lang="en-US" altLang="en-US" sz="2400" dirty="0"/>
              <a:t>Can place method invocation in </a:t>
            </a:r>
            <a:r>
              <a:rPr lang="en-US" altLang="en-US" sz="2400" b="1" dirty="0">
                <a:solidFill>
                  <a:srgbClr val="0033CC"/>
                </a:solidFill>
                <a:latin typeface="Courier New" panose="02070309020205020404" pitchFamily="49" charset="0"/>
                <a:cs typeface="Courier New" panose="02070309020205020404" pitchFamily="49" charset="0"/>
              </a:rPr>
              <a:t>try</a:t>
            </a:r>
            <a:r>
              <a:rPr lang="en-US" altLang="en-US" sz="2400" dirty="0"/>
              <a:t> block</a:t>
            </a:r>
          </a:p>
          <a:p>
            <a:pPr lvl="1" eaLnBrk="1" hangingPunct="1"/>
            <a:r>
              <a:rPr lang="en-US" altLang="en-US" sz="2400" dirty="0"/>
              <a:t>Follow with </a:t>
            </a:r>
            <a:r>
              <a:rPr lang="en-US" altLang="en-US" sz="2400" b="1" dirty="0">
                <a:solidFill>
                  <a:srgbClr val="0033CC"/>
                </a:solidFill>
                <a:latin typeface="Courier New" panose="02070309020205020404" pitchFamily="49" charset="0"/>
                <a:cs typeface="Courier New" panose="02070309020205020404" pitchFamily="49" charset="0"/>
              </a:rPr>
              <a:t>catch</a:t>
            </a:r>
            <a:r>
              <a:rPr lang="en-US" altLang="en-US" sz="2400" dirty="0"/>
              <a:t> block for this type of exception</a:t>
            </a:r>
          </a:p>
          <a:p>
            <a:pPr eaLnBrk="1" hangingPunct="1"/>
            <a:r>
              <a:rPr lang="en-US" altLang="en-US" dirty="0"/>
              <a:t>Example classes: note _______Exception pattern</a:t>
            </a:r>
          </a:p>
          <a:p>
            <a:pPr lvl="1" eaLnBrk="1" hangingPunct="1"/>
            <a:r>
              <a:rPr lang="en-US" altLang="en-US" b="1" dirty="0" err="1">
                <a:solidFill>
                  <a:srgbClr val="0033CC"/>
                </a:solidFill>
                <a:latin typeface="Courier New" panose="02070309020205020404" pitchFamily="49" charset="0"/>
                <a:cs typeface="Courier New" panose="02070309020205020404" pitchFamily="49" charset="0"/>
              </a:rPr>
              <a:t>ClassNotFoundException</a:t>
            </a:r>
            <a:r>
              <a:rPr lang="en-US" altLang="en-US" b="1" dirty="0">
                <a:solidFill>
                  <a:srgbClr val="0033CC"/>
                </a:solidFill>
                <a:latin typeface="Courier New" panose="02070309020205020404" pitchFamily="49" charset="0"/>
                <a:cs typeface="Courier New" panose="02070309020205020404" pitchFamily="49" charset="0"/>
              </a:rPr>
              <a:t> – </a:t>
            </a:r>
            <a:r>
              <a:rPr lang="en-US" altLang="en-US" b="1" dirty="0">
                <a:latin typeface="Courier New" panose="02070309020205020404" pitchFamily="49" charset="0"/>
                <a:cs typeface="Courier New" panose="02070309020205020404" pitchFamily="49" charset="0"/>
              </a:rPr>
              <a:t>JVM not finding class file (class path error)</a:t>
            </a:r>
          </a:p>
          <a:p>
            <a:pPr lvl="1" eaLnBrk="1" hangingPunct="1"/>
            <a:r>
              <a:rPr lang="en-US" altLang="en-US" b="1" dirty="0" err="1">
                <a:solidFill>
                  <a:srgbClr val="0033CC"/>
                </a:solidFill>
                <a:latin typeface="Courier New" panose="02070309020205020404" pitchFamily="49" charset="0"/>
                <a:cs typeface="Courier New" panose="02070309020205020404" pitchFamily="49" charset="0"/>
              </a:rPr>
              <a:t>IOException</a:t>
            </a:r>
            <a:r>
              <a:rPr lang="en-US" altLang="en-US" b="1" dirty="0">
                <a:solidFill>
                  <a:srgbClr val="0033CC"/>
                </a:solidFill>
                <a:latin typeface="Courier New" panose="02070309020205020404" pitchFamily="49" charset="0"/>
                <a:cs typeface="Courier New" panose="02070309020205020404" pitchFamily="49" charset="0"/>
              </a:rPr>
              <a:t> – </a:t>
            </a:r>
            <a:r>
              <a:rPr lang="en-US" altLang="en-US" b="1" dirty="0">
                <a:latin typeface="Courier New" panose="02070309020205020404" pitchFamily="49" charset="0"/>
                <a:cs typeface="Courier New" panose="02070309020205020404" pitchFamily="49" charset="0"/>
                <a:hlinkClick r:id="rId2"/>
              </a:rPr>
              <a:t>General I/O Exception</a:t>
            </a:r>
            <a:endParaRPr lang="en-US" altLang="en-US" b="1" dirty="0">
              <a:latin typeface="Courier New" panose="02070309020205020404" pitchFamily="49" charset="0"/>
              <a:cs typeface="Courier New" panose="02070309020205020404" pitchFamily="49" charset="0"/>
            </a:endParaRPr>
          </a:p>
          <a:p>
            <a:pPr lvl="1" eaLnBrk="1" hangingPunct="1"/>
            <a:r>
              <a:rPr lang="en-US" altLang="en-US" b="1" dirty="0" err="1">
                <a:solidFill>
                  <a:srgbClr val="0033CC"/>
                </a:solidFill>
                <a:latin typeface="Courier New" panose="02070309020205020404" pitchFamily="49" charset="0"/>
                <a:cs typeface="Courier New" panose="02070309020205020404" pitchFamily="49" charset="0"/>
              </a:rPr>
              <a:t>ArithmeticException</a:t>
            </a:r>
            <a:r>
              <a:rPr lang="en-US" altLang="en-US" b="1" dirty="0">
                <a:solidFill>
                  <a:srgbClr val="0033CC"/>
                </a:solidFill>
                <a:latin typeface="Courier New" panose="02070309020205020404" pitchFamily="49" charset="0"/>
                <a:cs typeface="Courier New" panose="02070309020205020404" pitchFamily="49" charset="0"/>
              </a:rPr>
              <a:t> – </a:t>
            </a:r>
            <a:r>
              <a:rPr lang="en-US" altLang="en-US" b="1" dirty="0">
                <a:latin typeface="Courier New" panose="02070309020205020404" pitchFamily="49" charset="0"/>
                <a:cs typeface="Courier New" panose="02070309020205020404" pitchFamily="49" charset="0"/>
              </a:rPr>
              <a:t>General arithmetic exception, e.g. division by zero</a:t>
            </a:r>
          </a:p>
          <a:p>
            <a:pPr lvl="1" eaLnBrk="1" hangingPunct="1"/>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097616D-3BC7-4D49-B615-B16814AA626E}"/>
              </a:ext>
            </a:extLst>
          </p:cNvPr>
          <p:cNvSpPr>
            <a:spLocks noGrp="1"/>
          </p:cNvSpPr>
          <p:nvPr>
            <p:ph type="title"/>
          </p:nvPr>
        </p:nvSpPr>
        <p:spPr/>
        <p:txBody>
          <a:bodyPr/>
          <a:lstStyle/>
          <a:p>
            <a:pPr eaLnBrk="1" hangingPunct="1"/>
            <a:r>
              <a:rPr lang="en-US" altLang="en-US"/>
              <a:t>Predefined Exception Classes</a:t>
            </a:r>
          </a:p>
        </p:txBody>
      </p:sp>
      <p:sp>
        <p:nvSpPr>
          <p:cNvPr id="12291" name="Content Placeholder 2">
            <a:extLst>
              <a:ext uri="{FF2B5EF4-FFF2-40B4-BE49-F238E27FC236}">
                <a16:creationId xmlns:a16="http://schemas.microsoft.com/office/drawing/2014/main" id="{8B8AE6AD-066B-4EB9-8484-3D7CB67CCE18}"/>
              </a:ext>
            </a:extLst>
          </p:cNvPr>
          <p:cNvSpPr>
            <a:spLocks noGrp="1"/>
          </p:cNvSpPr>
          <p:nvPr>
            <p:ph idx="1"/>
          </p:nvPr>
        </p:nvSpPr>
        <p:spPr/>
        <p:txBody>
          <a:bodyPr/>
          <a:lstStyle/>
          <a:p>
            <a:pPr eaLnBrk="1" hangingPunct="1"/>
            <a:r>
              <a:rPr lang="en-US" altLang="en-US"/>
              <a:t>Example code</a:t>
            </a:r>
          </a:p>
        </p:txBody>
      </p:sp>
      <p:pic>
        <p:nvPicPr>
          <p:cNvPr id="12292" name="Picture 2">
            <a:extLst>
              <a:ext uri="{FF2B5EF4-FFF2-40B4-BE49-F238E27FC236}">
                <a16:creationId xmlns:a16="http://schemas.microsoft.com/office/drawing/2014/main" id="{605F7382-893A-4231-B6EC-F5E6112610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8613" y="2538413"/>
            <a:ext cx="6442075" cy="3275012"/>
          </a:xfrm>
          <a:prstGeom prst="rect">
            <a:avLst/>
          </a:prstGeom>
          <a:solidFill>
            <a:schemeClr val="accent1"/>
          </a:solidFill>
          <a:ln>
            <a:noFill/>
          </a:ln>
          <a:effectLst>
            <a:outerShdw dist="107763" dir="2700000" algn="ctr" rotWithShape="0">
              <a:schemeClr val="bg2">
                <a:alpha val="50000"/>
              </a:schemeClr>
            </a:outerShdw>
          </a:effectLst>
          <a:extLst>
            <a:ext uri="{91240B29-F687-4F45-9708-019B960494DF}">
              <a14:hiddenLine xmlns:a14="http://schemas.microsoft.com/office/drawing/2010/main" w="12700" algn="ctr">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532</TotalTime>
  <Words>1105</Words>
  <Application>Microsoft Office PowerPoint</Application>
  <PresentationFormat>On-screen Show (4:3)</PresentationFormat>
  <Paragraphs>193</Paragraphs>
  <Slides>31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Courier New</vt:lpstr>
      <vt:lpstr>Office Theme</vt:lpstr>
      <vt:lpstr>Exception Handling</vt:lpstr>
      <vt:lpstr>Exceptions in Java</vt:lpstr>
      <vt:lpstr>Exceptions in Java</vt:lpstr>
      <vt:lpstr>Exceptions in Java</vt:lpstr>
      <vt:lpstr>Exceptions in Java</vt:lpstr>
      <vt:lpstr>Exceptions in Java</vt:lpstr>
      <vt:lpstr>Exceptions in Java</vt:lpstr>
      <vt:lpstr>Predefined Exception Classes</vt:lpstr>
      <vt:lpstr>Predefined Exception Classes</vt:lpstr>
      <vt:lpstr>Defining Your Own Exception Classes</vt:lpstr>
      <vt:lpstr>Defining Your Own Exception Classes</vt:lpstr>
      <vt:lpstr>Defining Your Own Exception Classes</vt:lpstr>
      <vt:lpstr>More About Exception Classes: Outline</vt:lpstr>
      <vt:lpstr>Declaring Exceptions</vt:lpstr>
      <vt:lpstr>Declaring Exceptions</vt:lpstr>
      <vt:lpstr>Declaring Exceptions</vt:lpstr>
      <vt:lpstr>Kinds  of Exceptions</vt:lpstr>
      <vt:lpstr>Kinds  of Exceptions</vt:lpstr>
      <vt:lpstr>Kinds  of Exceptions</vt:lpstr>
      <vt:lpstr>Kinds  of Exceptions</vt:lpstr>
      <vt:lpstr>Errors</vt:lpstr>
      <vt:lpstr>Multiple Throws and Catches</vt:lpstr>
      <vt:lpstr>Multiple Throws and Catches</vt:lpstr>
      <vt:lpstr>Multiple Throws and Catches</vt:lpstr>
      <vt:lpstr>The finally Block</vt:lpstr>
      <vt:lpstr>Rethrowing an Exception</vt:lpstr>
      <vt:lpstr>Case Study</vt:lpstr>
      <vt:lpstr>Case Study</vt:lpstr>
      <vt:lpstr>Case Study</vt:lpstr>
      <vt:lpstr>Case Study</vt:lpstr>
      <vt:lpstr>Case Study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Exception Handling</dc:title>
  <dc:creator>Steve Armstrong</dc:creator>
  <cp:lastModifiedBy>James</cp:lastModifiedBy>
  <cp:revision>75</cp:revision>
  <dcterms:created xsi:type="dcterms:W3CDTF">2007-10-18T00:00:25Z</dcterms:created>
  <dcterms:modified xsi:type="dcterms:W3CDTF">2017-11-29T16:51:50Z</dcterms:modified>
</cp:coreProperties>
</file>