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60" autoAdjust="0"/>
  </p:normalViewPr>
  <p:slideViewPr>
    <p:cSldViewPr>
      <p:cViewPr varScale="1">
        <p:scale>
          <a:sx n="64" d="100"/>
          <a:sy n="64" d="100"/>
        </p:scale>
        <p:origin x="60" y="2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1CDB2D72-0D92-475A-9D41-7AC7570A519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58B450F-BE1E-49F3-82EB-E45EE194C29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36092653-0D79-4C33-8243-267AE2D190F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1E4170CB-7C66-4F5C-A430-A36FCD74739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E968EE6-F10F-4E59-9728-E051D7F882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0DFB807F-9B77-4F35-8212-5800B79C5B3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0C907169-6C73-4710-91A9-50687631E22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2942E621-F067-4E44-A20F-12B308E69E1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9397" name="Rectangle 5">
            <a:extLst>
              <a:ext uri="{FF2B5EF4-FFF2-40B4-BE49-F238E27FC236}">
                <a16:creationId xmlns:a16="http://schemas.microsoft.com/office/drawing/2014/main" id="{B7465953-543A-4241-85D0-C341FDDFB5D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9398" name="Rectangle 6">
            <a:extLst>
              <a:ext uri="{FF2B5EF4-FFF2-40B4-BE49-F238E27FC236}">
                <a16:creationId xmlns:a16="http://schemas.microsoft.com/office/drawing/2014/main" id="{98324480-C510-47C0-AB33-5B746F8C7E1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18A1C83C-B2B0-4E45-8181-C228A09746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9C0EFFF7-1676-4A14-BE18-F3EB6D05305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DFE15276-2124-4C50-8738-4B086FBA00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049A34C-D0CB-4CA6-88E8-0C62D4A01973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2CE4D037-D69F-4BEE-A9AF-4C8D9EE57D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721BB71B-0B16-4CFE-AD69-6C86BC2A82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3EE9C012-3610-428F-86EF-2665420B4C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FC6B785-2F56-4370-9F30-21F0869B9105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7581EE07-59C6-4FDF-87AA-89DA3B4275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DF94E250-77E6-4047-9C4F-75D3528584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57C33A5D-19F5-47E1-B4EC-88E9781D16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8E2CCC2-8A5B-4FB5-9B25-56D689E0181C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8BA4617A-E7ED-4D3F-85A2-4F1666D23D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2D8D1B6E-B85A-4B58-825B-875A1B3689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B45C7563-006D-4DD4-97FA-2F80B539EA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728A2BC-B4F1-4FFB-BC01-18EB4AADB9FA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16E1537D-001D-4DEF-B120-86186E12AF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EF0FEB53-EFA9-4830-BBE3-02816F9B75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E13DCBA7-A3AB-444F-9E45-AA176F95FB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8C03BBA-E32C-4497-BD59-9131D9D68CDB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878080D9-B725-4528-B131-E7C8755EE1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1C3308C6-60CB-483C-8C8E-91E4246480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8223C2-E900-4856-87A4-62877001B4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EDAE353-3F9B-4CFC-921C-215E0B9A08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E39A1E-19B5-4760-905B-72828EED44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5E66EE-1604-4EB2-84F6-12DC983397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9988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25F93A-16EA-4679-B8E5-14B0647138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A096CF-6E3C-428E-B4FC-4BAF6060EB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604C59-1793-4357-AB90-702372E0FC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A9A934-D6FA-4412-AC02-DB0B54B74E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876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884F13-694A-4E12-B92D-C3B0B74946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12DA6D-FE92-48A6-8949-38AE8FC434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E8B905-51BE-48EF-B39C-5B097EA5B8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581CD3-1D96-48F2-A3D8-98FBACF544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1201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8357D20-DBB3-4393-9418-DE3D918A3A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BDC5B1-5946-475C-9720-0C5B989CB7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69380B-9741-4DDF-90A7-00AF614312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72457F-D9E4-4428-B60C-59F8871768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271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7BFB927-0BE8-44D4-97BE-A66D0FF6EF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CA5A07B-2284-424F-8B39-F8F3CF2ED4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6F81D79-E0F2-4343-B17A-8BD38B6520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242458-A3F7-4A9F-8877-73042BACF7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2996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106944-E1A2-4AC3-92DD-1360D8CEEF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C6C268-9C9B-4DD2-A87C-6B60FDF689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15BE69-B839-4896-AB4F-42B9AEF066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2F7D24-A050-4DFA-B141-C2DC2078CC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1268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57F9DB7-9110-4572-B835-8B325E4CAF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BB3323D-3D69-4CFB-8E02-770DB63340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2AAC28A-398C-4F92-BD17-0061DF736C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0E55EE-9E75-4E1B-8EF1-C4AB9B86A2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477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4EC3D68-3D6F-4CDB-B6D1-E8EC30E3D2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3A1ABB2-636B-4597-B884-3FF812B82B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4AE8A40-667B-4CB2-ACE6-6EC28195D3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796BD-0B83-467C-9368-81AD192A57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1984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F7CBFD1-1289-409C-AAE4-9B695E2631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390A5B1-8631-4692-80E8-DAAFF3A747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48751AD-94AF-4188-A69F-DB24D77CA1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976D24-00CB-4EA3-8EB2-929FCE10BE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0696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04E2653-60D2-45DD-988F-39E1E79DF5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085EC2-8478-43E1-B1C0-8EAEEB3E5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2F6EAB-1D6E-4A9B-BE14-1AE6C87636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608E2E-1786-4CA9-9AE2-0B9AED18E2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424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8C2903-28B7-46E3-9E24-ABA20AD6B6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D218D4-5371-4FD3-BA4B-5FB3254CA0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36BA09-2895-4CED-87D8-F0857D100C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80EF56-DA80-4A9F-950E-BCC1FDD1AE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7566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54AEBC6-9BD9-4A30-B89D-315100E6C9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541603E-F514-45A6-B03A-BC1EBBB6BE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BB1A6B76-B038-4089-B19C-B82632ADBB0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EFA33FBA-255D-4509-A0C0-A3004920D28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3EAB83A7-B807-467E-9906-221C1687842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3B03A7C-A5B8-48C9-974A-CCEC8DFBE75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B6218DAE-6AB9-4424-B4D5-800EEABB4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248400"/>
            <a:ext cx="4572000" cy="339725"/>
          </a:xfrm>
          <a:prstGeom prst="rect">
            <a:avLst/>
          </a:prstGeom>
          <a:solidFill>
            <a:srgbClr val="990033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dist="107763" dir="8100000" algn="ctr" rotWithShape="0">
              <a:schemeClr val="tx1">
                <a:alpha val="50000"/>
              </a:scheme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>
                <a:solidFill>
                  <a:schemeClr val="bg1"/>
                </a:solidFill>
                <a:latin typeface="Baskerville Old Face" pitchFamily="18" charset="0"/>
              </a:rPr>
              <a:t>UNIVERSITY OF SOUTH CAROLINA</a:t>
            </a:r>
          </a:p>
        </p:txBody>
      </p:sp>
      <p:sp>
        <p:nvSpPr>
          <p:cNvPr id="1032" name="Text Box 8">
            <a:extLst>
              <a:ext uri="{FF2B5EF4-FFF2-40B4-BE49-F238E27FC236}">
                <a16:creationId xmlns:a16="http://schemas.microsoft.com/office/drawing/2014/main" id="{2E6F4ED6-3919-4588-877C-C2F78BA02F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6400800"/>
            <a:ext cx="4343400" cy="307975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400" b="1">
                <a:solidFill>
                  <a:schemeClr val="bg1"/>
                </a:solidFill>
                <a:latin typeface="Baskerville Old Face" pitchFamily="18" charset="0"/>
              </a:rPr>
              <a:t>Department of Computer Science and Engineering</a:t>
            </a:r>
          </a:p>
        </p:txBody>
      </p:sp>
      <p:sp>
        <p:nvSpPr>
          <p:cNvPr id="1033" name="Line 9">
            <a:extLst>
              <a:ext uri="{FF2B5EF4-FFF2-40B4-BE49-F238E27FC236}">
                <a16:creationId xmlns:a16="http://schemas.microsoft.com/office/drawing/2014/main" id="{0ED7C00F-48E5-4CB1-BE1A-DF60C321915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1219200"/>
            <a:ext cx="0" cy="502920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" name="Line 10">
            <a:extLst>
              <a:ext uri="{FF2B5EF4-FFF2-40B4-BE49-F238E27FC236}">
                <a16:creationId xmlns:a16="http://schemas.microsoft.com/office/drawing/2014/main" id="{996B64E5-CEDB-4271-9512-AD9D57CB970F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304800"/>
            <a:ext cx="7848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5" name="Line 11">
            <a:extLst>
              <a:ext uri="{FF2B5EF4-FFF2-40B4-BE49-F238E27FC236}">
                <a16:creationId xmlns:a16="http://schemas.microsoft.com/office/drawing/2014/main" id="{E4BE290D-3D2E-4C49-AF43-B989EB523A5F}"/>
              </a:ext>
            </a:extLst>
          </p:cNvPr>
          <p:cNvSpPr>
            <a:spLocks noChangeShapeType="1"/>
          </p:cNvSpPr>
          <p:nvPr/>
        </p:nvSpPr>
        <p:spPr bwMode="auto">
          <a:xfrm>
            <a:off x="8839200" y="304800"/>
            <a:ext cx="0" cy="609600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36" name="Object 12">
            <a:extLst>
              <a:ext uri="{FF2B5EF4-FFF2-40B4-BE49-F238E27FC236}">
                <a16:creationId xmlns:a16="http://schemas.microsoft.com/office/drawing/2014/main" id="{2CCCE107-FB38-44B1-9D86-D53562BBE4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10668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Photo Editor Photo" r:id="rId15" imgW="2400635" imgH="3104762" progId="MSPhotoEd.3">
                  <p:embed/>
                </p:oleObj>
              </mc:Choice>
              <mc:Fallback>
                <p:oleObj name="Photo Editor Photo" r:id="rId15" imgW="2400635" imgH="3104762" progId="MSPhotoEd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0668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CDBBA82-FAF4-4136-A3AC-8C323D4314E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" y="1752600"/>
            <a:ext cx="8686800" cy="1676400"/>
          </a:xfrm>
        </p:spPr>
        <p:txBody>
          <a:bodyPr/>
          <a:lstStyle/>
          <a:p>
            <a:pPr eaLnBrk="1" hangingPunct="1"/>
            <a:r>
              <a:rPr lang="en-US" altLang="en-US" sz="4000"/>
              <a:t>CSCE 582</a:t>
            </a:r>
            <a:br>
              <a:rPr lang="en-US" altLang="en-US" sz="4000"/>
            </a:br>
            <a:r>
              <a:rPr lang="en-US" altLang="en-US" sz="4000"/>
              <a:t>Two Example Bayesian Networks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C326E0C-CD95-4C4D-82AD-BAAD3DDFA66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January 11, 2022</a:t>
            </a:r>
          </a:p>
          <a:p>
            <a:pPr eaLnBrk="1" hangingPunct="1"/>
            <a:r>
              <a:rPr lang="en-US" altLang="en-US" dirty="0"/>
              <a:t>Marco Valtorta</a:t>
            </a:r>
          </a:p>
          <a:p>
            <a:pPr eaLnBrk="1" hangingPunct="1"/>
            <a:r>
              <a:rPr lang="en-US" altLang="en-US" dirty="0"/>
              <a:t>mgv@cse.sc.edu</a:t>
            </a:r>
            <a:endParaRPr lang="en-US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71DF631-B4EB-46D9-9CAD-33864DA94A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457200"/>
          </a:xfrm>
        </p:spPr>
        <p:txBody>
          <a:bodyPr/>
          <a:lstStyle/>
          <a:p>
            <a:pPr eaLnBrk="1" hangingPunct="1"/>
            <a:r>
              <a:rPr lang="en-US" altLang="en-US" sz="4000"/>
              <a:t>Icy Roads, Model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EC61B6B-504C-4C6F-978E-75278FA611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48200" y="6172200"/>
            <a:ext cx="4343400" cy="30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400"/>
              <a:t>Source: Judea Pearl via Finn V. Jensen; Hugin Screen Shot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6C55689D-5614-4591-A36A-B0DC7CBE2D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763" y="857250"/>
            <a:ext cx="6848475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91303BB-4C3E-43AE-B0E6-C0C71F01E4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457200"/>
          </a:xfrm>
        </p:spPr>
        <p:txBody>
          <a:bodyPr/>
          <a:lstStyle/>
          <a:p>
            <a:pPr eaLnBrk="1" hangingPunct="1"/>
            <a:r>
              <a:rPr lang="en-US" altLang="en-US" sz="4000"/>
              <a:t>Icy Roads, Example of Use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2BD309B-7D25-4CDC-B325-0B7A18BC2F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0" y="6172200"/>
            <a:ext cx="4419600" cy="30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400"/>
              <a:t>Source: Judea Pearl via Finn V. Jensen; Hugin Screen Shots</a:t>
            </a:r>
          </a:p>
        </p:txBody>
      </p:sp>
      <p:pic>
        <p:nvPicPr>
          <p:cNvPr id="4100" name="Picture 5">
            <a:extLst>
              <a:ext uri="{FF2B5EF4-FFF2-40B4-BE49-F238E27FC236}">
                <a16:creationId xmlns:a16="http://schemas.microsoft.com/office/drawing/2014/main" id="{72685872-1ACD-4D56-AF65-AA902746CB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7" t="31334" r="12015" b="20667"/>
          <a:stretch>
            <a:fillRect/>
          </a:stretch>
        </p:blipFill>
        <p:spPr bwMode="auto">
          <a:xfrm>
            <a:off x="4572000" y="742950"/>
            <a:ext cx="4495800" cy="188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6">
            <a:extLst>
              <a:ext uri="{FF2B5EF4-FFF2-40B4-BE49-F238E27FC236}">
                <a16:creationId xmlns:a16="http://schemas.microsoft.com/office/drawing/2014/main" id="{F3CFBAE4-F03D-4BBC-BE1E-7FDDC5CE2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" t="32222" r="12169" b="26297"/>
          <a:stretch>
            <a:fillRect/>
          </a:stretch>
        </p:blipFill>
        <p:spPr bwMode="auto">
          <a:xfrm>
            <a:off x="152400" y="1981200"/>
            <a:ext cx="5715000" cy="2078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7">
            <a:extLst>
              <a:ext uri="{FF2B5EF4-FFF2-40B4-BE49-F238E27FC236}">
                <a16:creationId xmlns:a16="http://schemas.microsoft.com/office/drawing/2014/main" id="{C29465EE-CC81-4F4C-AD45-83008C5E3F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" t="32222" r="12169" b="26297"/>
          <a:stretch>
            <a:fillRect/>
          </a:stretch>
        </p:blipFill>
        <p:spPr bwMode="auto">
          <a:xfrm>
            <a:off x="3200400" y="4038600"/>
            <a:ext cx="58674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60DD258-784C-404E-BB33-7D20600C13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533400"/>
          </a:xfrm>
        </p:spPr>
        <p:txBody>
          <a:bodyPr/>
          <a:lstStyle/>
          <a:p>
            <a:pPr eaLnBrk="1" hangingPunct="1"/>
            <a:r>
              <a:rPr lang="en-US" altLang="en-US" sz="4000"/>
              <a:t>Wet Lawn, Model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192AC32-248B-4578-BE49-6FDF8FCC5A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76800" y="6172200"/>
            <a:ext cx="3886200" cy="30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400"/>
              <a:t>Judea Pearl via Finn V. Jensen; Hugin Screen Shot</a:t>
            </a:r>
          </a:p>
        </p:txBody>
      </p:sp>
      <p:pic>
        <p:nvPicPr>
          <p:cNvPr id="5124" name="Picture 4">
            <a:extLst>
              <a:ext uri="{FF2B5EF4-FFF2-40B4-BE49-F238E27FC236}">
                <a16:creationId xmlns:a16="http://schemas.microsoft.com/office/drawing/2014/main" id="{2982057C-AC4A-4774-B721-993B1A48F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1" t="26471" r="6976" b="7895"/>
          <a:stretch>
            <a:fillRect/>
          </a:stretch>
        </p:blipFill>
        <p:spPr bwMode="auto">
          <a:xfrm>
            <a:off x="1828800" y="1371600"/>
            <a:ext cx="55626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C014F6F-BF71-4C89-9356-4EE56729A5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pPr eaLnBrk="1" hangingPunct="1"/>
            <a:r>
              <a:rPr lang="en-US" altLang="en-US" sz="4000"/>
              <a:t>Wet Lawn, Example of Use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8E37085C-3683-48CC-8DF3-8FE8A2DE94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76800" y="6172200"/>
            <a:ext cx="3886200" cy="30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400"/>
              <a:t>Judea Pearl via Finn V. Jensen; Hugin Screen Shot</a:t>
            </a:r>
          </a:p>
        </p:txBody>
      </p:sp>
      <p:pic>
        <p:nvPicPr>
          <p:cNvPr id="6148" name="Picture 5">
            <a:extLst>
              <a:ext uri="{FF2B5EF4-FFF2-40B4-BE49-F238E27FC236}">
                <a16:creationId xmlns:a16="http://schemas.microsoft.com/office/drawing/2014/main" id="{713A3EF9-78B0-45B6-95D5-154C58151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7" t="36241" r="5200" b="10687"/>
          <a:stretch>
            <a:fillRect/>
          </a:stretch>
        </p:blipFill>
        <p:spPr bwMode="auto">
          <a:xfrm>
            <a:off x="1447800" y="762000"/>
            <a:ext cx="6858000" cy="183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6">
            <a:extLst>
              <a:ext uri="{FF2B5EF4-FFF2-40B4-BE49-F238E27FC236}">
                <a16:creationId xmlns:a16="http://schemas.microsoft.com/office/drawing/2014/main" id="{8FA1E03A-3F43-43F4-A4B2-040A316955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3" t="34276" r="6114" b="12653"/>
          <a:stretch>
            <a:fillRect/>
          </a:stretch>
        </p:blipFill>
        <p:spPr bwMode="auto">
          <a:xfrm>
            <a:off x="2209800" y="2606675"/>
            <a:ext cx="6781800" cy="181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7">
            <a:extLst>
              <a:ext uri="{FF2B5EF4-FFF2-40B4-BE49-F238E27FC236}">
                <a16:creationId xmlns:a16="http://schemas.microsoft.com/office/drawing/2014/main" id="{9A53899E-E4D3-4042-81F4-56A4C1F013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7" t="36241" r="6114" b="12654"/>
          <a:stretch>
            <a:fillRect/>
          </a:stretch>
        </p:blipFill>
        <p:spPr bwMode="auto">
          <a:xfrm>
            <a:off x="0" y="4495800"/>
            <a:ext cx="6705600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330Lect1">
  <a:themeElements>
    <a:clrScheme name="330Lect1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30Lect1">
      <a:majorFont>
        <a:latin typeface="Tw Cen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330Lect1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30Lect1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30Lect1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30Lect1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30Lect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30Lect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30Lect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330Lect1</Template>
  <TotalTime>1339</TotalTime>
  <Words>93</Words>
  <Application>Microsoft Office PowerPoint</Application>
  <PresentationFormat>On-screen Show (4:3)</PresentationFormat>
  <Paragraphs>17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Baskerville Old Face</vt:lpstr>
      <vt:lpstr>Times New Roman</vt:lpstr>
      <vt:lpstr>Tw Cen MT</vt:lpstr>
      <vt:lpstr>330Lect1</vt:lpstr>
      <vt:lpstr>Photo Editor Photo</vt:lpstr>
      <vt:lpstr>CSCE 582 Two Example Bayesian Networks</vt:lpstr>
      <vt:lpstr>Icy Roads, Model</vt:lpstr>
      <vt:lpstr>Icy Roads, Example of Use</vt:lpstr>
      <vt:lpstr>Wet Lawn, Model</vt:lpstr>
      <vt:lpstr>Wet Lawn, Example of Use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330 Programming Language Structures</dc:title>
  <dc:creator>Marco Valtorta</dc:creator>
  <cp:lastModifiedBy>Valtorta, Marco</cp:lastModifiedBy>
  <cp:revision>57</cp:revision>
  <dcterms:created xsi:type="dcterms:W3CDTF">2004-08-19T01:30:12Z</dcterms:created>
  <dcterms:modified xsi:type="dcterms:W3CDTF">2022-01-11T16:06:21Z</dcterms:modified>
</cp:coreProperties>
</file>