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Proxima Nov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5858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6466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237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2095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69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85632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8233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4435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4604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14502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7069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6835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2248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7170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2" name="Shape 12"/>
          <p:cNvSpPr txBox="1">
            <a:spLocks noGrp="1"/>
          </p:cNvSpPr>
          <p:nvPr>
            <p:ph type="subTitle" idx="1"/>
          </p:nvPr>
        </p:nvSpPr>
        <p:spPr>
          <a:xfrm>
            <a:off x="510450" y="3182312"/>
            <a:ext cx="8123100" cy="6300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lvl="0">
              <a:spcBef>
                <a:spcPts val="0"/>
              </a:spcBef>
              <a:buNone/>
            </a:pPr>
            <a:r>
              <a:rPr lang="en"/>
              <a:t>Checkers is Solved</a:t>
            </a:r>
          </a:p>
        </p:txBody>
      </p:sp>
      <p:sp>
        <p:nvSpPr>
          <p:cNvPr id="60" name="Shape 60"/>
          <p:cNvSpPr txBox="1">
            <a:spLocks noGrp="1"/>
          </p:cNvSpPr>
          <p:nvPr>
            <p:ph type="subTitle" idx="1"/>
          </p:nvPr>
        </p:nvSpPr>
        <p:spPr>
          <a:xfrm>
            <a:off x="510450" y="3182312"/>
            <a:ext cx="8123100" cy="630000"/>
          </a:xfrm>
          <a:prstGeom prst="rect">
            <a:avLst/>
          </a:prstGeom>
        </p:spPr>
        <p:txBody>
          <a:bodyPr lIns="91425" tIns="91425" rIns="91425" bIns="91425" anchor="t" anchorCtr="0">
            <a:noAutofit/>
          </a:bodyPr>
          <a:lstStyle/>
          <a:p>
            <a:pPr lvl="0">
              <a:spcBef>
                <a:spcPts val="0"/>
              </a:spcBef>
              <a:buNone/>
            </a:pPr>
            <a:r>
              <a:rPr lang="en"/>
              <a:t>By Kevin Madison and Emma Drobina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Forward Search Cont.</a:t>
            </a:r>
          </a:p>
        </p:txBody>
      </p:sp>
      <p:sp>
        <p:nvSpPr>
          <p:cNvPr id="116" name="Shape 11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Alpha-beta search</a:t>
            </a:r>
          </a:p>
          <a:p>
            <a:pPr marL="914400" lvl="1" indent="-228600" rtl="0">
              <a:spcBef>
                <a:spcPts val="0"/>
              </a:spcBef>
              <a:buChar char="○"/>
            </a:pPr>
            <a:r>
              <a:rPr lang="en"/>
              <a:t>Widely used for games</a:t>
            </a:r>
          </a:p>
          <a:p>
            <a:pPr marL="914400" lvl="1" indent="-228600" rtl="0">
              <a:spcBef>
                <a:spcPts val="0"/>
              </a:spcBef>
              <a:buChar char="○"/>
            </a:pPr>
            <a:r>
              <a:rPr lang="en"/>
              <a:t>Depth-first, left-to-right</a:t>
            </a:r>
          </a:p>
          <a:p>
            <a:pPr marL="457200" lvl="0" indent="-228600" rtl="0">
              <a:spcBef>
                <a:spcPts val="0"/>
              </a:spcBef>
              <a:buChar char="●"/>
            </a:pPr>
            <a:r>
              <a:rPr lang="en"/>
              <a:t>Df-pn algorithm</a:t>
            </a:r>
          </a:p>
          <a:p>
            <a:pPr marL="914400" lvl="1" indent="-228600" rtl="0">
              <a:spcBef>
                <a:spcPts val="0"/>
              </a:spcBef>
              <a:buChar char="○"/>
            </a:pPr>
            <a:r>
              <a:rPr lang="en"/>
              <a:t>Variant of Proof Number search</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Results</a:t>
            </a:r>
          </a:p>
        </p:txBody>
      </p:sp>
      <p:sp>
        <p:nvSpPr>
          <p:cNvPr id="122" name="Shape 12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Checkers is a draw</a:t>
            </a:r>
          </a:p>
          <a:p>
            <a:pPr marL="457200" lvl="0" indent="-228600">
              <a:spcBef>
                <a:spcPts val="0"/>
              </a:spcBef>
            </a:pPr>
            <a:r>
              <a:rPr lang="en"/>
              <a:t>No errors were found when compared to human analysis</a:t>
            </a:r>
          </a:p>
        </p:txBody>
      </p:sp>
      <p:pic>
        <p:nvPicPr>
          <p:cNvPr id="123" name="Shape 123" descr="AI_proj_3.PNG"/>
          <p:cNvPicPr preferRelativeResize="0"/>
          <p:nvPr/>
        </p:nvPicPr>
        <p:blipFill>
          <a:blip r:embed="rId3">
            <a:alphaModFix/>
          </a:blip>
          <a:stretch>
            <a:fillRect/>
          </a:stretch>
        </p:blipFill>
        <p:spPr>
          <a:xfrm>
            <a:off x="-12" y="2656450"/>
            <a:ext cx="4676775" cy="1828800"/>
          </a:xfrm>
          <a:prstGeom prst="rect">
            <a:avLst/>
          </a:prstGeom>
          <a:noFill/>
          <a:ln>
            <a:noFill/>
          </a:ln>
        </p:spPr>
      </p:pic>
      <p:pic>
        <p:nvPicPr>
          <p:cNvPr id="124" name="Shape 124" descr="AI_proj_4.PNG"/>
          <p:cNvPicPr preferRelativeResize="0"/>
          <p:nvPr/>
        </p:nvPicPr>
        <p:blipFill>
          <a:blip r:embed="rId4">
            <a:alphaModFix/>
          </a:blip>
          <a:stretch>
            <a:fillRect/>
          </a:stretch>
        </p:blipFill>
        <p:spPr>
          <a:xfrm>
            <a:off x="5192847" y="2055750"/>
            <a:ext cx="3639450" cy="2513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Conclusions</a:t>
            </a:r>
          </a:p>
        </p:txBody>
      </p:sp>
      <p:sp>
        <p:nvSpPr>
          <p:cNvPr id="130" name="Shape 13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200000"/>
              </a:lnSpc>
              <a:spcBef>
                <a:spcPts val="0"/>
              </a:spcBef>
            </a:pPr>
            <a:r>
              <a:rPr lang="en"/>
              <a:t>Advancements made in both AI and parallel computing</a:t>
            </a:r>
          </a:p>
          <a:p>
            <a:pPr marL="457200" lvl="0" indent="-228600" rtl="0">
              <a:lnSpc>
                <a:spcPct val="200000"/>
              </a:lnSpc>
              <a:spcBef>
                <a:spcPts val="0"/>
              </a:spcBef>
            </a:pPr>
            <a:r>
              <a:rPr lang="en"/>
              <a:t>Predicts increase in importance of search-intensive approaches to AI</a:t>
            </a:r>
          </a:p>
          <a:p>
            <a:pPr marL="457200" lvl="0" indent="-228600">
              <a:lnSpc>
                <a:spcPct val="200000"/>
              </a:lnSpc>
              <a:spcBef>
                <a:spcPts val="0"/>
              </a:spcBef>
            </a:pPr>
            <a:r>
              <a:rPr lang="en"/>
              <a:t>Chess will remain unsolved for the foreseeable future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References</a:t>
            </a:r>
          </a:p>
        </p:txBody>
      </p:sp>
      <p:sp>
        <p:nvSpPr>
          <p:cNvPr id="136" name="Shape 13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pPr>
            <a:r>
              <a:rPr lang="en">
                <a:solidFill>
                  <a:srgbClr val="000000"/>
                </a:solidFill>
              </a:rPr>
              <a:t>Jonathan Schaeffer, Neil Burch, Yngvi Bjornsson, Akihiro Kishimoto, Martin Mueller, Robert Lake, Paul Lu, Steve Sutphen. "Checkers Is Solved." </a:t>
            </a:r>
            <a:r>
              <a:rPr lang="en" i="1">
                <a:solidFill>
                  <a:srgbClr val="000000"/>
                </a:solidFill>
              </a:rPr>
              <a:t>Science</a:t>
            </a:r>
            <a:r>
              <a:rPr lang="en">
                <a:solidFill>
                  <a:srgbClr val="000000"/>
                </a:solidFill>
              </a:rPr>
              <a:t>, 317, 14 September 2007, 1517-1521.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Solving Games</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17500" rtl="0">
              <a:lnSpc>
                <a:spcPct val="200000"/>
              </a:lnSpc>
              <a:spcBef>
                <a:spcPts val="0"/>
              </a:spcBef>
              <a:spcAft>
                <a:spcPts val="600"/>
              </a:spcAft>
              <a:buSzPct val="100000"/>
              <a:buFont typeface="Arial" panose="020B0604020202020204" pitchFamily="34" charset="0"/>
              <a:buChar char="•"/>
            </a:pPr>
            <a:r>
              <a:rPr lang="en" sz="1400" dirty="0"/>
              <a:t>Superhuman playing ability =/= solving</a:t>
            </a:r>
          </a:p>
          <a:p>
            <a:pPr marL="457200" lvl="0" indent="-317500">
              <a:lnSpc>
                <a:spcPct val="200000"/>
              </a:lnSpc>
              <a:spcBef>
                <a:spcPts val="0"/>
              </a:spcBef>
              <a:spcAft>
                <a:spcPts val="600"/>
              </a:spcAft>
              <a:buSzPct val="100000"/>
              <a:buFont typeface="Arial" panose="020B0604020202020204" pitchFamily="34" charset="0"/>
              <a:buChar char="•"/>
            </a:pPr>
            <a:r>
              <a:rPr lang="en" sz="1400" dirty="0"/>
              <a:t>Ultraweakly solved - Prove whether the first player will win, lose, or draw from the initial position, given perfect play on both sides. (Often considered the most interesting solution classification as an ultraweak solution requires reasoning about the abstract properties of the game.)</a:t>
            </a:r>
          </a:p>
          <a:p>
            <a:pPr marL="457200" lvl="0" indent="-317500">
              <a:lnSpc>
                <a:spcPct val="200000"/>
              </a:lnSpc>
              <a:spcBef>
                <a:spcPts val="0"/>
              </a:spcBef>
              <a:spcAft>
                <a:spcPts val="600"/>
              </a:spcAft>
              <a:buSzPct val="100000"/>
              <a:buFont typeface="Arial" panose="020B0604020202020204" pitchFamily="34" charset="0"/>
              <a:buChar char="•"/>
            </a:pPr>
            <a:r>
              <a:rPr lang="en" sz="1400" dirty="0"/>
              <a:t>Weakly solved - Provide an algorithm that secures a win for one player, or a draw for either, against any possible moves by the opponent, from the beginning of the game.</a:t>
            </a:r>
          </a:p>
          <a:p>
            <a:pPr marL="457200" lvl="0" indent="-317500" rtl="0">
              <a:lnSpc>
                <a:spcPct val="200000"/>
              </a:lnSpc>
              <a:spcBef>
                <a:spcPts val="0"/>
              </a:spcBef>
              <a:spcAft>
                <a:spcPts val="600"/>
              </a:spcAft>
              <a:buSzPct val="100000"/>
              <a:buFont typeface="Arial" panose="020B0604020202020204" pitchFamily="34" charset="0"/>
              <a:buChar char="•"/>
            </a:pPr>
            <a:r>
              <a:rPr lang="en" sz="1400" dirty="0"/>
              <a:t>Strongly solved - Provide an algorithm that can produce perfect moves from any position, even if mistakes have already been made on one or both sides. (Brute force approach)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Checkers</a:t>
            </a:r>
          </a:p>
        </p:txBody>
      </p:sp>
      <p:sp>
        <p:nvSpPr>
          <p:cNvPr id="72" name="Shape 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200000"/>
              </a:lnSpc>
              <a:spcBef>
                <a:spcPts val="0"/>
              </a:spcBef>
            </a:pPr>
            <a:r>
              <a:rPr lang="en"/>
              <a:t>Checkers has been weakly solved</a:t>
            </a:r>
          </a:p>
          <a:p>
            <a:pPr marL="457200" lvl="0" indent="-228600" rtl="0">
              <a:lnSpc>
                <a:spcPct val="200000"/>
              </a:lnSpc>
              <a:spcBef>
                <a:spcPts val="0"/>
              </a:spcBef>
            </a:pPr>
            <a:r>
              <a:rPr lang="en"/>
              <a:t>Checkers has 5 x 10^20 positions</a:t>
            </a:r>
          </a:p>
          <a:p>
            <a:pPr marL="914400" lvl="1" indent="-228600" rtl="0">
              <a:lnSpc>
                <a:spcPct val="200000"/>
              </a:lnSpc>
              <a:spcBef>
                <a:spcPts val="0"/>
              </a:spcBef>
            </a:pPr>
            <a:r>
              <a:rPr lang="en"/>
              <a:t>Most computationally complex game solved to date</a:t>
            </a:r>
          </a:p>
        </p:txBody>
      </p:sp>
      <p:pic>
        <p:nvPicPr>
          <p:cNvPr id="73" name="Shape 73" descr="AI_proj_1.PNG"/>
          <p:cNvPicPr preferRelativeResize="0"/>
          <p:nvPr/>
        </p:nvPicPr>
        <p:blipFill>
          <a:blip r:embed="rId3">
            <a:alphaModFix/>
          </a:blip>
          <a:stretch>
            <a:fillRect/>
          </a:stretch>
        </p:blipFill>
        <p:spPr>
          <a:xfrm>
            <a:off x="6045737" y="876537"/>
            <a:ext cx="1838325" cy="3267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Background</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200000"/>
              </a:lnSpc>
              <a:spcBef>
                <a:spcPts val="0"/>
              </a:spcBef>
            </a:pPr>
            <a:r>
              <a:rPr lang="en"/>
              <a:t>1963: First AI victory in checkers</a:t>
            </a:r>
          </a:p>
          <a:p>
            <a:pPr marL="457200" lvl="0" indent="-228600" rtl="0">
              <a:lnSpc>
                <a:spcPct val="200000"/>
              </a:lnSpc>
              <a:spcBef>
                <a:spcPts val="0"/>
              </a:spcBef>
            </a:pPr>
            <a:r>
              <a:rPr lang="en"/>
              <a:t>1989: Chinook program began</a:t>
            </a:r>
          </a:p>
          <a:p>
            <a:pPr marL="457200" lvl="0" indent="-228600" rtl="0">
              <a:lnSpc>
                <a:spcPct val="200000"/>
              </a:lnSpc>
              <a:spcBef>
                <a:spcPts val="0"/>
              </a:spcBef>
            </a:pPr>
            <a:r>
              <a:rPr lang="en"/>
              <a:t>1992: World champion beat Chinook</a:t>
            </a:r>
          </a:p>
          <a:p>
            <a:pPr marL="457200" lvl="0" indent="-228600">
              <a:lnSpc>
                <a:spcPct val="200000"/>
              </a:lnSpc>
              <a:spcBef>
                <a:spcPts val="0"/>
              </a:spcBef>
            </a:pPr>
            <a:r>
              <a:rPr lang="en"/>
              <a:t>1996: Chinook a stronger player than any human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How hard is it to solve a game?</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200000"/>
              </a:lnSpc>
              <a:spcBef>
                <a:spcPts val="0"/>
              </a:spcBef>
            </a:pPr>
            <a:r>
              <a:rPr lang="en"/>
              <a:t>Decision complexity</a:t>
            </a:r>
          </a:p>
          <a:p>
            <a:pPr marL="914400" lvl="1" indent="-228600" rtl="0">
              <a:lnSpc>
                <a:spcPct val="200000"/>
              </a:lnSpc>
              <a:spcBef>
                <a:spcPts val="0"/>
              </a:spcBef>
            </a:pPr>
            <a:r>
              <a:rPr lang="en"/>
              <a:t>Moves require skill</a:t>
            </a:r>
          </a:p>
          <a:p>
            <a:pPr marL="457200" lvl="0" indent="-228600" rtl="0">
              <a:lnSpc>
                <a:spcPct val="200000"/>
              </a:lnSpc>
              <a:spcBef>
                <a:spcPts val="0"/>
              </a:spcBef>
            </a:pPr>
            <a:r>
              <a:rPr lang="en"/>
              <a:t>Space complexity</a:t>
            </a:r>
          </a:p>
          <a:p>
            <a:pPr marL="914400" lvl="1" indent="-228600" rtl="0">
              <a:lnSpc>
                <a:spcPct val="200000"/>
              </a:lnSpc>
              <a:spcBef>
                <a:spcPts val="0"/>
              </a:spcBef>
            </a:pPr>
            <a:r>
              <a:rPr lang="en"/>
              <a:t>Search space size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Solving Checkers</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200000"/>
              </a:lnSpc>
              <a:spcBef>
                <a:spcPts val="0"/>
              </a:spcBef>
              <a:buAutoNum type="arabicPeriod"/>
            </a:pPr>
            <a:r>
              <a:rPr lang="en"/>
              <a:t>Endgame databases (backward search)</a:t>
            </a:r>
          </a:p>
          <a:p>
            <a:pPr marL="457200" lvl="0" indent="-228600" rtl="0">
              <a:lnSpc>
                <a:spcPct val="200000"/>
              </a:lnSpc>
              <a:spcBef>
                <a:spcPts val="0"/>
              </a:spcBef>
              <a:buAutoNum type="arabicPeriod"/>
            </a:pPr>
            <a:r>
              <a:rPr lang="en"/>
              <a:t>Proof-tree manager (forward search)</a:t>
            </a:r>
          </a:p>
          <a:p>
            <a:pPr marL="457200" lvl="0" indent="-228600" rtl="0">
              <a:lnSpc>
                <a:spcPct val="200000"/>
              </a:lnSpc>
              <a:spcBef>
                <a:spcPts val="0"/>
              </a:spcBef>
              <a:buAutoNum type="arabicPeriod"/>
            </a:pPr>
            <a:r>
              <a:rPr lang="en"/>
              <a:t>Proof solver (forward search)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Forward and Backward Search</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98" name="Shape 98" descr="AI_proj_2.PNG"/>
          <p:cNvPicPr preferRelativeResize="0"/>
          <p:nvPr/>
        </p:nvPicPr>
        <p:blipFill>
          <a:blip r:embed="rId3">
            <a:alphaModFix/>
          </a:blip>
          <a:stretch>
            <a:fillRect/>
          </a:stretch>
        </p:blipFill>
        <p:spPr>
          <a:xfrm>
            <a:off x="2039925" y="1253650"/>
            <a:ext cx="4743450" cy="3524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Backward Search</a:t>
            </a:r>
          </a:p>
          <a:p>
            <a:pPr lvl="0">
              <a:spcBef>
                <a:spcPts val="0"/>
              </a:spcBef>
              <a:buNone/>
            </a:pPr>
            <a:endParaRPr/>
          </a:p>
        </p:txBody>
      </p:sp>
      <p:sp>
        <p:nvSpPr>
          <p:cNvPr id="104" name="Shape 10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The technique used in backward search is retrograde analysis.</a:t>
            </a:r>
          </a:p>
          <a:p>
            <a:pPr lvl="0">
              <a:spcBef>
                <a:spcPts val="0"/>
              </a:spcBef>
              <a:buNone/>
            </a:pPr>
            <a:r>
              <a:rPr lang="en"/>
              <a:t>It works by starting at an end-game position and working toward the start, first enumerating all one-piece positions (a trivial win for the side of the piece) then enumerating all two-piece positions until arriving at a one-piece position with a known value or a repeat position (a draw).</a:t>
            </a:r>
          </a:p>
          <a:p>
            <a:pPr lvl="0">
              <a:spcBef>
                <a:spcPts val="0"/>
              </a:spcBef>
              <a:buNone/>
            </a:pPr>
            <a:r>
              <a:rPr lang="en"/>
              <a:t>The database is comprised of all board positions with &lt;= 10 pieces.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Forward Search</a:t>
            </a:r>
          </a:p>
          <a:p>
            <a:pPr lvl="0">
              <a:spcBef>
                <a:spcPts val="0"/>
              </a:spcBef>
              <a:buNone/>
            </a:pPr>
            <a:endParaRPr/>
          </a:p>
        </p:txBody>
      </p:sp>
      <p:sp>
        <p:nvSpPr>
          <p:cNvPr id="110" name="Shape 11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Proof-tree manager</a:t>
            </a:r>
          </a:p>
          <a:p>
            <a:pPr marL="914400" lvl="1" indent="-228600" rtl="0">
              <a:spcBef>
                <a:spcPts val="0"/>
              </a:spcBef>
              <a:buAutoNum type="alphaLcPeriod"/>
            </a:pPr>
            <a:r>
              <a:rPr lang="en"/>
              <a:t>Builds the proof by identifying positions that need assessment</a:t>
            </a:r>
          </a:p>
          <a:p>
            <a:pPr marL="914400" lvl="1" indent="-228600" rtl="0">
              <a:spcBef>
                <a:spcPts val="0"/>
              </a:spcBef>
              <a:buAutoNum type="alphaLcPeriod"/>
            </a:pPr>
            <a:r>
              <a:rPr lang="en"/>
              <a:t>Maintains the proof as a whole</a:t>
            </a:r>
          </a:p>
          <a:p>
            <a:pPr marL="914400" lvl="1" indent="-228600" rtl="0">
              <a:spcBef>
                <a:spcPts val="0"/>
              </a:spcBef>
              <a:buAutoNum type="alphaLcPeriod"/>
            </a:pPr>
            <a:r>
              <a:rPr lang="en"/>
              <a:t>Uses Proof Number search algorithm</a:t>
            </a:r>
          </a:p>
          <a:p>
            <a:pPr marL="457200" lvl="0" indent="-228600" rtl="0">
              <a:spcBef>
                <a:spcPts val="0"/>
              </a:spcBef>
              <a:buAutoNum type="arabicPeriod"/>
            </a:pPr>
            <a:r>
              <a:rPr lang="en"/>
              <a:t>Proof solver</a:t>
            </a:r>
          </a:p>
          <a:p>
            <a:pPr marL="914400" lvl="1" indent="-228600" rtl="0">
              <a:spcBef>
                <a:spcPts val="0"/>
              </a:spcBef>
              <a:buAutoNum type="alphaLcPeriod"/>
            </a:pPr>
            <a:r>
              <a:rPr lang="en"/>
              <a:t>Searches individual positions</a:t>
            </a:r>
          </a:p>
          <a:p>
            <a:pPr marL="914400" lvl="1" indent="-228600" rtl="0">
              <a:spcBef>
                <a:spcPts val="0"/>
              </a:spcBef>
              <a:buAutoNum type="alphaLcPeriod"/>
            </a:pPr>
            <a:r>
              <a:rPr lang="en"/>
              <a:t>Evaluates to see if a position is</a:t>
            </a:r>
          </a:p>
          <a:p>
            <a:pPr marL="1371600" lvl="2" indent="-228600" rtl="0">
              <a:spcBef>
                <a:spcPts val="0"/>
              </a:spcBef>
              <a:buAutoNum type="romanLcPeriod"/>
            </a:pPr>
            <a:r>
              <a:rPr lang="en"/>
              <a:t>Proven</a:t>
            </a:r>
          </a:p>
          <a:p>
            <a:pPr marL="1371600" lvl="2" indent="-228600" rtl="0">
              <a:spcBef>
                <a:spcPts val="0"/>
              </a:spcBef>
              <a:buAutoNum type="romanLcPeriod"/>
            </a:pPr>
            <a:r>
              <a:rPr lang="en"/>
              <a:t>Partially proven</a:t>
            </a:r>
          </a:p>
          <a:p>
            <a:pPr marL="1371600" lvl="2" indent="-228600" rtl="0">
              <a:spcBef>
                <a:spcPts val="0"/>
              </a:spcBef>
              <a:buAutoNum type="romanLcPeriod"/>
            </a:pPr>
            <a:r>
              <a:rPr lang="en"/>
              <a:t>Heuristic</a:t>
            </a: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On-screen Show (16:9)</PresentationFormat>
  <Paragraphs>56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Proxima Nova</vt:lpstr>
      <vt:lpstr>spearmint</vt:lpstr>
      <vt:lpstr>Checkers is Solved</vt:lpstr>
      <vt:lpstr>Solving Games</vt:lpstr>
      <vt:lpstr>Checkers</vt:lpstr>
      <vt:lpstr>Background</vt:lpstr>
      <vt:lpstr>How hard is it to solve a game?</vt:lpstr>
      <vt:lpstr>Solving Checkers</vt:lpstr>
      <vt:lpstr>Forward and Backward Search</vt:lpstr>
      <vt:lpstr>Backward Search </vt:lpstr>
      <vt:lpstr>Forward Search </vt:lpstr>
      <vt:lpstr>Forward Search Cont.</vt:lpstr>
      <vt:lpstr>Results</vt:lpstr>
      <vt:lpstr>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Checkers is Solved</dc:title>
  <cp:lastModifiedBy>Emma</cp:lastModifiedBy>
  <cp:revision>1</cp:revision>
  <dcterms:modified xsi:type="dcterms:W3CDTF">2017-04-18T16:30:42Z</dcterms:modified>
</cp:coreProperties>
</file>