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6" r:id="rId1"/>
  </p:sldMasterIdLst>
  <p:notesMasterIdLst>
    <p:notesMasterId r:id="rId39"/>
  </p:notesMasterIdLst>
  <p:sldIdLst>
    <p:sldId id="361" r:id="rId2"/>
    <p:sldId id="363" r:id="rId3"/>
    <p:sldId id="362" r:id="rId4"/>
    <p:sldId id="364" r:id="rId5"/>
    <p:sldId id="308" r:id="rId6"/>
    <p:sldId id="322" r:id="rId7"/>
    <p:sldId id="323" r:id="rId8"/>
    <p:sldId id="324" r:id="rId9"/>
    <p:sldId id="325" r:id="rId10"/>
    <p:sldId id="326" r:id="rId11"/>
    <p:sldId id="355" r:id="rId12"/>
    <p:sldId id="327" r:id="rId13"/>
    <p:sldId id="356" r:id="rId14"/>
    <p:sldId id="357" r:id="rId15"/>
    <p:sldId id="360" r:id="rId16"/>
    <p:sldId id="306" r:id="rId17"/>
    <p:sldId id="307" r:id="rId18"/>
    <p:sldId id="309" r:id="rId19"/>
    <p:sldId id="365" r:id="rId20"/>
    <p:sldId id="366" r:id="rId21"/>
    <p:sldId id="367" r:id="rId22"/>
    <p:sldId id="310" r:id="rId23"/>
    <p:sldId id="370" r:id="rId24"/>
    <p:sldId id="311" r:id="rId25"/>
    <p:sldId id="312" r:id="rId26"/>
    <p:sldId id="313" r:id="rId27"/>
    <p:sldId id="320" r:id="rId28"/>
    <p:sldId id="314" r:id="rId29"/>
    <p:sldId id="315" r:id="rId30"/>
    <p:sldId id="316" r:id="rId31"/>
    <p:sldId id="317" r:id="rId32"/>
    <p:sldId id="319" r:id="rId33"/>
    <p:sldId id="318" r:id="rId34"/>
    <p:sldId id="328" r:id="rId35"/>
    <p:sldId id="369" r:id="rId36"/>
    <p:sldId id="332" r:id="rId37"/>
    <p:sldId id="371" r:id="rId38"/>
  </p:sldIdLst>
  <p:sldSz cx="9144000" cy="5143500" type="screen16x9"/>
  <p:notesSz cx="6858000" cy="9144000"/>
  <p:embeddedFontLst>
    <p:embeddedFont>
      <p:font typeface="Barlow" panose="00000500000000000000" pitchFamily="2" charset="0"/>
      <p:regular r:id="rId40"/>
      <p:bold r:id="rId41"/>
      <p:italic r:id="rId42"/>
      <p:boldItalic r:id="rId43"/>
    </p:embeddedFont>
    <p:embeddedFont>
      <p:font typeface="Bebas Neue" panose="020B0606020202050201" pitchFamily="34" charset="0"/>
      <p:regular r:id="rId44"/>
    </p:embeddedFont>
    <p:embeddedFont>
      <p:font typeface="Calibri" panose="020F0502020204030204" pitchFamily="34" charset="0"/>
      <p:regular r:id="rId45"/>
      <p:bold r:id="rId46"/>
      <p:italic r:id="rId47"/>
      <p:boldItalic r:id="rId4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850F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4D2BC90-1AE1-44CB-9D65-2F664A1E0686}" v="111" dt="2022-09-12T20:44:28.883"/>
  </p1510:revLst>
</p1510:revInfo>
</file>

<file path=ppt/tableStyles.xml><?xml version="1.0" encoding="utf-8"?>
<a:tblStyleLst xmlns:a="http://schemas.openxmlformats.org/drawingml/2006/main" def="{33D4915D-8E3D-4CF5-A7C9-1069B85498D0}">
  <a:tblStyle styleId="{33D4915D-8E3D-4CF5-A7C9-1069B85498D0}"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435BC408-9AF1-426C-9B47-A132263245B6}"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5247"/>
    <p:restoredTop sz="94686"/>
  </p:normalViewPr>
  <p:slideViewPr>
    <p:cSldViewPr snapToGrid="0" snapToObjects="1">
      <p:cViewPr varScale="1">
        <p:scale>
          <a:sx n="83" d="100"/>
          <a:sy n="83" d="100"/>
        </p:scale>
        <p:origin x="96"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3" Type="http://schemas.microsoft.com/office/2016/11/relationships/changesInfo" Target="changesInfos/changesInfo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5.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font" Target="fonts/font9.fntdata"/><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font" Target="fonts/font2.fntdata"/><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schvoss, Nicholas" userId="S::paschvon@mailbox.sc.edu::6d72544a-3f17-4a8f-a2c3-d4b85c672dc3" providerId="AD" clId="Web-{E4D2BC90-1AE1-44CB-9D65-2F664A1E0686}"/>
    <pc:docChg chg="modSld">
      <pc:chgData name="Paschvoss, Nicholas" userId="S::paschvon@mailbox.sc.edu::6d72544a-3f17-4a8f-a2c3-d4b85c672dc3" providerId="AD" clId="Web-{E4D2BC90-1AE1-44CB-9D65-2F664A1E0686}" dt="2022-09-12T20:44:28.883" v="109" actId="14100"/>
      <pc:docMkLst>
        <pc:docMk/>
      </pc:docMkLst>
      <pc:sldChg chg="modSp">
        <pc:chgData name="Paschvoss, Nicholas" userId="S::paschvon@mailbox.sc.edu::6d72544a-3f17-4a8f-a2c3-d4b85c672dc3" providerId="AD" clId="Web-{E4D2BC90-1AE1-44CB-9D65-2F664A1E0686}" dt="2022-09-12T20:43:52.553" v="103" actId="20577"/>
        <pc:sldMkLst>
          <pc:docMk/>
          <pc:sldMk cId="47141926" sldId="308"/>
        </pc:sldMkLst>
        <pc:spChg chg="mod">
          <ac:chgData name="Paschvoss, Nicholas" userId="S::paschvon@mailbox.sc.edu::6d72544a-3f17-4a8f-a2c3-d4b85c672dc3" providerId="AD" clId="Web-{E4D2BC90-1AE1-44CB-9D65-2F664A1E0686}" dt="2022-09-12T20:43:52.553" v="103" actId="20577"/>
          <ac:spMkLst>
            <pc:docMk/>
            <pc:sldMk cId="47141926" sldId="308"/>
            <ac:spMk id="3" creationId="{4839A8D9-1684-2434-39C8-2C369E52F0D4}"/>
          </ac:spMkLst>
        </pc:spChg>
      </pc:sldChg>
      <pc:sldChg chg="addSp delSp modSp">
        <pc:chgData name="Paschvoss, Nicholas" userId="S::paschvon@mailbox.sc.edu::6d72544a-3f17-4a8f-a2c3-d4b85c672dc3" providerId="AD" clId="Web-{E4D2BC90-1AE1-44CB-9D65-2F664A1E0686}" dt="2022-09-12T20:44:28.883" v="109" actId="14100"/>
        <pc:sldMkLst>
          <pc:docMk/>
          <pc:sldMk cId="0" sldId="322"/>
        </pc:sldMkLst>
        <pc:spChg chg="add del mod">
          <ac:chgData name="Paschvoss, Nicholas" userId="S::paschvon@mailbox.sc.edu::6d72544a-3f17-4a8f-a2c3-d4b85c672dc3" providerId="AD" clId="Web-{E4D2BC90-1AE1-44CB-9D65-2F664A1E0686}" dt="2022-09-12T20:44:15.367" v="105"/>
          <ac:spMkLst>
            <pc:docMk/>
            <pc:sldMk cId="0" sldId="322"/>
            <ac:spMk id="3" creationId="{7D385A07-2FDA-09DB-01CD-7EB6CFF139E3}"/>
          </ac:spMkLst>
        </pc:spChg>
        <pc:spChg chg="add del mod">
          <ac:chgData name="Paschvoss, Nicholas" userId="S::paschvon@mailbox.sc.edu::6d72544a-3f17-4a8f-a2c3-d4b85c672dc3" providerId="AD" clId="Web-{E4D2BC90-1AE1-44CB-9D65-2F664A1E0686}" dt="2022-09-12T20:44:28.883" v="109" actId="14100"/>
          <ac:spMkLst>
            <pc:docMk/>
            <pc:sldMk cId="0" sldId="322"/>
            <ac:spMk id="805"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Google Shape;801;g879ee6e074_1_6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2" name="Google Shape;802;g879ee6e074_1_6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PREP</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BD2BA2-7551-408C-955B-FAF3118D736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571142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Articulate</a:t>
            </a:r>
            <a:r>
              <a:rPr lang="en-US" baseline="0" dirty="0"/>
              <a:t> who you are, where you’ve been, and where you want to go</a:t>
            </a:r>
          </a:p>
          <a:p>
            <a:endParaRPr lang="en-US" baseline="0" dirty="0"/>
          </a:p>
          <a:p>
            <a:r>
              <a:rPr lang="en-US" baseline="0" dirty="0"/>
              <a:t>*The image is hyperlinked to an elevator pitch video.</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BD2BA2-7551-408C-955B-FAF3118D736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898103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AT THE FAIR</a:t>
            </a:r>
          </a:p>
          <a:p>
            <a:endParaRPr lang="en-US" dirty="0"/>
          </a:p>
          <a:p>
            <a:r>
              <a:rPr lang="en-US" dirty="0"/>
              <a:t>Remember the Carolina Closet</a:t>
            </a:r>
          </a:p>
          <a:p>
            <a:endParaRPr lang="en-US" dirty="0"/>
          </a:p>
          <a:p>
            <a:r>
              <a:rPr lang="en-US" dirty="0"/>
              <a:t>If you</a:t>
            </a:r>
            <a:r>
              <a:rPr lang="en-US" baseline="0" dirty="0"/>
              <a:t> can’t/don’t want to wear a suit, “business casual” is usually very appropriate as well. Nice slacks/skirt and collared shirt/blouse</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BD2BA2-7551-408C-955B-FAF3118D736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51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PREP</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BD2BA2-7551-408C-955B-FAF3118D736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462934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lnSpc>
                <a:spcPct val="80000"/>
              </a:lnSpc>
            </a:pPr>
            <a:r>
              <a:rPr lang="en-US" sz="1200" dirty="0"/>
              <a:t>AT THE FAIR</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BD2BA2-7551-408C-955B-FAF3118D736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83781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5 min – articulating</a:t>
            </a:r>
            <a:r>
              <a:rPr lang="en-US" baseline="0" dirty="0"/>
              <a:t> skills</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BD2BA2-7551-408C-955B-FAF3118D736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428968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lnSpc>
                <a:spcPct val="80000"/>
              </a:lnSpc>
            </a:pPr>
            <a:r>
              <a:rPr lang="en-US" sz="1200" dirty="0"/>
              <a:t>Network…while in line, talk to other students about the recruiters with whom they have already spoken </a:t>
            </a:r>
          </a:p>
          <a:p>
            <a:pPr eaLnBrk="1" hangingPunct="1">
              <a:lnSpc>
                <a:spcPct val="80000"/>
              </a:lnSpc>
            </a:pPr>
            <a:endParaRPr lang="en-US" sz="1200" dirty="0"/>
          </a:p>
          <a:p>
            <a:pPr eaLnBrk="1" hangingPunct="1">
              <a:lnSpc>
                <a:spcPct val="80000"/>
              </a:lnSpc>
            </a:pPr>
            <a:r>
              <a:rPr lang="en-US" sz="1200" dirty="0"/>
              <a:t>Consider coming up with a ranking system</a:t>
            </a:r>
            <a:r>
              <a:rPr lang="en-US" sz="1200" baseline="0" dirty="0"/>
              <a:t> so you can keep your thoughts (and “gut feelings”) straight when you begin to follow up/pursue leads later</a:t>
            </a:r>
            <a:endParaRPr lang="en-US" sz="1200"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BD2BA2-7551-408C-955B-FAF3118D736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65711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BD2BA2-7551-408C-955B-FAF3118D736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220366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Start with the end in mind and walk it back</a:t>
            </a:r>
          </a:p>
        </p:txBody>
      </p:sp>
      <p:sp>
        <p:nvSpPr>
          <p:cNvPr id="4" name="Slide Number Placeholder 3"/>
          <p:cNvSpPr>
            <a:spLocks noGrp="1"/>
          </p:cNvSpPr>
          <p:nvPr>
            <p:ph type="sldNum" sz="quarter" idx="5"/>
          </p:nvPr>
        </p:nvSpPr>
        <p:spPr/>
        <p:txBody>
          <a:bodyPr/>
          <a:lstStyle/>
          <a:p>
            <a:fld id="{5FA3E603-0EE4-3042-9661-047EB577E4A2}" type="slidenum">
              <a:rPr lang="en-US" smtClean="0"/>
              <a:t>34</a:t>
            </a:fld>
            <a:endParaRPr lang="en-US"/>
          </a:p>
        </p:txBody>
      </p:sp>
    </p:spTree>
    <p:extLst>
      <p:ext uri="{BB962C8B-B14F-4D97-AF65-F5344CB8AC3E}">
        <p14:creationId xmlns:p14="http://schemas.microsoft.com/office/powerpoint/2010/main" val="1755118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Be sure to monitor your progress and reflect regularly.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As I mentioned before, keep track of your applications in an Excel document or something similar. Also be sure to save a PDF of the position description and the cover letter and resume you used for the position – keep these materials in a folder labeled by the position and organization.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Be sure to take good notes before, during, and after the interview process. If questions came up that stumped you, jot them down! If you thought of a question afterward that you might like to ask in a future interview, make a note of it! Taking notes will help you improve your job search skills – whether for this search or the next one!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And finally, take some time to thoughtfully reflect on your application and interviewing experience. Did you get any “gut feelings” during the interview? Pay attention to those! Your instincts are trying to tell you something important. But don’t let gut instincts make the decision for you, because nerves could, of course, be a factor!</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Remember, the job search is a </a:t>
            </a:r>
            <a:r>
              <a:rPr lang="en-US" sz="1200" i="1" kern="1200" dirty="0">
                <a:solidFill>
                  <a:schemeClr val="tx1"/>
                </a:solidFill>
                <a:effectLst/>
                <a:latin typeface="+mn-lt"/>
                <a:ea typeface="+mn-ea"/>
                <a:cs typeface="+mn-cs"/>
              </a:rPr>
              <a:t>process</a:t>
            </a:r>
            <a:r>
              <a:rPr lang="en-US" sz="1200" kern="1200" dirty="0">
                <a:solidFill>
                  <a:schemeClr val="tx1"/>
                </a:solidFill>
                <a:effectLst/>
                <a:latin typeface="+mn-lt"/>
                <a:ea typeface="+mn-ea"/>
                <a:cs typeface="+mn-cs"/>
              </a:rPr>
              <a:t>. It takes time, it takes energy, and it will look different for every single person. Do not compare your job search to others, be kind to yourself, and be patient. Keep at it and something good will come.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FA3E603-0EE4-3042-9661-047EB577E4A2}" type="slidenum">
              <a:rPr lang="en-US" smtClean="0"/>
              <a:t>35</a:t>
            </a:fld>
            <a:endParaRPr lang="en-US"/>
          </a:p>
        </p:txBody>
      </p:sp>
    </p:spTree>
    <p:extLst>
      <p:ext uri="{BB962C8B-B14F-4D97-AF65-F5344CB8AC3E}">
        <p14:creationId xmlns:p14="http://schemas.microsoft.com/office/powerpoint/2010/main" val="13254116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We’ll start by cleaning up the format and appearance. This, not the content, is what’s going to give the employer the very first impression of your resume. For current undergraduate students, your resume generally shouldn’t exceed 1 page. This might require cutting some sections, condensing, and being as concise as possible. For graduate students, 2-3 pages is fine. For those with experience prior to pursuing their degree: the “rule of thumb” is that you can add 1 page for every 10 years of relevant experience you have. Regardless of the number of pages you’re working with, each page on your resume needs to be a full page, no half- or quarter-pages, please! Margins should be between half an inch and one inch. In Microsoft Word, you can click on the “Layout” tab and choose the “Narrow” margins option to save you some room. Keep the font style clean, professional, and between sizes 10 and 12. Whatever size you choose, everything on the resume should be that size. The only exception to this is your name, which can be between size 14 and 18. This creates visual consistency. Keep to single-spacing for your content, except for double-spaces between section headers. Rather than use color, instead rely on the consistent use of bolding, italics, underlining, and/or using all capital letters. Lastly, please avoid templates. We suggest building your document from scratch. It will look much cleaner, employers will be able to find the information they need faster, and it will be much easier for you to edit and update.</a:t>
            </a:r>
          </a:p>
        </p:txBody>
      </p:sp>
      <p:sp>
        <p:nvSpPr>
          <p:cNvPr id="4" name="Slide Number Placeholder 3"/>
          <p:cNvSpPr>
            <a:spLocks noGrp="1"/>
          </p:cNvSpPr>
          <p:nvPr>
            <p:ph type="sldNum" sz="quarter" idx="5"/>
          </p:nvPr>
        </p:nvSpPr>
        <p:spPr/>
        <p:txBody>
          <a:bodyPr/>
          <a:lstStyle/>
          <a:p>
            <a:fld id="{5FA3E603-0EE4-3042-9661-047EB577E4A2}" type="slidenum">
              <a:rPr lang="en-US" smtClean="0"/>
              <a:t>7</a:t>
            </a:fld>
            <a:endParaRPr lang="en-US"/>
          </a:p>
        </p:txBody>
      </p:sp>
    </p:spTree>
    <p:extLst>
      <p:ext uri="{BB962C8B-B14F-4D97-AF65-F5344CB8AC3E}">
        <p14:creationId xmlns:p14="http://schemas.microsoft.com/office/powerpoint/2010/main" val="27318126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 the education section, you need to include the name of the school where you earned a degree and the city and state in which it’s located. No need for the full mailing address. Include your expected graduation date, but do not include the date you started attending. List your accurate degree title and check the Academic Bulletin online to be sure about this. For example, some students are pursuing a bachelor of science in Public Health, and some are pursuing a bachelor of arts in Public Health. Include the name of your major, as well as any minor, concentration, or specialization you have. If your major or cumulative GPA is above a 3.0, go ahead and include either or both. If your GPA isn’t above 3.0, you don’t need to include it, but be prepared to talk about it with employers. If you are an alumni and have been out of school for about 2 years or more, you can take your GPA off your resume. This section can also include any awards you’ve earned, study abroad experiences, and a short list of relevant coursework. Your Education section can be listed up at the top of your resume if you are a current student or recent graduate, but once you’ve gained years of work experience you can move it down and have your Relevant Work Experience section above it. Note that after your freshman year, anything from high school really should be removed from the resume, unless it is 100%, directly relevant (as in, you interned during high school at the same company you are applying for now). If you’re a freshman that only has experience from high school, you can keep it on your resume for about a year. </a:t>
            </a:r>
          </a:p>
        </p:txBody>
      </p:sp>
      <p:sp>
        <p:nvSpPr>
          <p:cNvPr id="4" name="Slide Number Placeholder 3"/>
          <p:cNvSpPr>
            <a:spLocks noGrp="1"/>
          </p:cNvSpPr>
          <p:nvPr>
            <p:ph type="sldNum" sz="quarter" idx="5"/>
          </p:nvPr>
        </p:nvSpPr>
        <p:spPr/>
        <p:txBody>
          <a:bodyPr/>
          <a:lstStyle/>
          <a:p>
            <a:fld id="{5FA3E603-0EE4-3042-9661-047EB577E4A2}" type="slidenum">
              <a:rPr lang="en-US" smtClean="0"/>
              <a:t>9</a:t>
            </a:fld>
            <a:endParaRPr lang="en-US"/>
          </a:p>
        </p:txBody>
      </p:sp>
    </p:spTree>
    <p:extLst>
      <p:ext uri="{BB962C8B-B14F-4D97-AF65-F5344CB8AC3E}">
        <p14:creationId xmlns:p14="http://schemas.microsoft.com/office/powerpoint/2010/main" val="1878710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Alright, now we’re moving into the most content-heavy portion of the resume. This section is where you can really drive home the connection between your background and the position you’re applying for. To start, ask yourself: “What experiences in my past support my career goals?” As you reflect, begin jotting down notes about those experiences. Think about where you have demonstrated your technical proficiencies and where you have demonstrated that team spirit they talk about in the position description. Once you’ve done your brainstorming, start categorizing those experiences. What is directly relevant experience? Which experiences might be more important than others? </a:t>
            </a:r>
          </a:p>
        </p:txBody>
      </p:sp>
      <p:sp>
        <p:nvSpPr>
          <p:cNvPr id="4" name="Slide Number Placeholder 3"/>
          <p:cNvSpPr>
            <a:spLocks noGrp="1"/>
          </p:cNvSpPr>
          <p:nvPr>
            <p:ph type="sldNum" sz="quarter" idx="5"/>
          </p:nvPr>
        </p:nvSpPr>
        <p:spPr/>
        <p:txBody>
          <a:bodyPr/>
          <a:lstStyle/>
          <a:p>
            <a:fld id="{5FA3E603-0EE4-3042-9661-047EB577E4A2}" type="slidenum">
              <a:rPr lang="en-US" smtClean="0"/>
              <a:t>10</a:t>
            </a:fld>
            <a:endParaRPr lang="en-US"/>
          </a:p>
        </p:txBody>
      </p:sp>
    </p:spTree>
    <p:extLst>
      <p:ext uri="{BB962C8B-B14F-4D97-AF65-F5344CB8AC3E}">
        <p14:creationId xmlns:p14="http://schemas.microsoft.com/office/powerpoint/2010/main" val="13152562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Once you have your categories created, it’s time to start putting that information on paper. So, every experience on your resume should contain the following components: - The name of the company or organization, - The city and state in which you worked. You can include the country if outside the United States as well. - Your position title, - The dates of your employment. Here, it’s okay to give a start date and an end date. Make sure it’s in the month year to month year format. - Finally, you always want to include strong bullet points. Each should begin with an action verb and describe your contributions to the organization. Having bullet points is your opportunity to make a case for yourself and highlight your skill sets. In them, describe your most essential tasks and your biggest accomplishments. These should be concise, and you should try not to exceed 6 bullet points per experience. In this section, absolutely do focus on your technical skills. However, this is your opportunity to also showcase your soft skills. Be sure to provide enough detail that the employer understands the context of the work you’re doing. Where possible and reasonable, use numbers! </a:t>
            </a:r>
          </a:p>
        </p:txBody>
      </p:sp>
      <p:sp>
        <p:nvSpPr>
          <p:cNvPr id="4" name="Slide Number Placeholder 3"/>
          <p:cNvSpPr>
            <a:spLocks noGrp="1"/>
          </p:cNvSpPr>
          <p:nvPr>
            <p:ph type="sldNum" sz="quarter" idx="5"/>
          </p:nvPr>
        </p:nvSpPr>
        <p:spPr/>
        <p:txBody>
          <a:bodyPr/>
          <a:lstStyle/>
          <a:p>
            <a:fld id="{5FA3E603-0EE4-3042-9661-047EB577E4A2}" type="slidenum">
              <a:rPr lang="en-US" smtClean="0"/>
              <a:t>12</a:t>
            </a:fld>
            <a:endParaRPr lang="en-US"/>
          </a:p>
        </p:txBody>
      </p:sp>
    </p:spTree>
    <p:extLst>
      <p:ext uri="{BB962C8B-B14F-4D97-AF65-F5344CB8AC3E}">
        <p14:creationId xmlns:p14="http://schemas.microsoft.com/office/powerpoint/2010/main" val="16298138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skills section is your opportunity to highlight the technical proficiencies that you possess – in other words, your “hard skills.” In this section, avoid listing your soft skills – things like teamwork, communication, problem solving, etc. These skills are incredibly important in the job search, no matter what field you’re going into. However, they’re also incredibly subjective, and hard to qualify. So, instead of listing them in a skills section, prove to me that you have those skills through the descriptive bullet points that you share in your experience section. If your skills section starts to get a bit long, consider dividing your skills into subcategories. Programming languages, foreign languages you speak, lab equipment you operate, and design software are all examples of that.</a:t>
            </a:r>
          </a:p>
        </p:txBody>
      </p:sp>
      <p:sp>
        <p:nvSpPr>
          <p:cNvPr id="4" name="Slide Number Placeholder 3"/>
          <p:cNvSpPr>
            <a:spLocks noGrp="1"/>
          </p:cNvSpPr>
          <p:nvPr>
            <p:ph type="sldNum" sz="quarter" idx="5"/>
          </p:nvPr>
        </p:nvSpPr>
        <p:spPr/>
        <p:txBody>
          <a:bodyPr/>
          <a:lstStyle/>
          <a:p>
            <a:fld id="{5FA3E603-0EE4-3042-9661-047EB577E4A2}" type="slidenum">
              <a:rPr lang="en-US" smtClean="0"/>
              <a:t>13</a:t>
            </a:fld>
            <a:endParaRPr lang="en-US"/>
          </a:p>
        </p:txBody>
      </p:sp>
    </p:spTree>
    <p:extLst>
      <p:ext uri="{BB962C8B-B14F-4D97-AF65-F5344CB8AC3E}">
        <p14:creationId xmlns:p14="http://schemas.microsoft.com/office/powerpoint/2010/main" val="23990884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At this point, you might have a few other sections on your resume that we haven’t talked about. Or, you might have a few other experiences you’re proud of that you don’t know how to include. Here are a few other considerations you might want to be thinking about. An activities section can be a great way to demonstrate your involvement in the community or include professional associations to demonstrate your involvement in the field. You can format these in a few ways: some people include these as a list (particularly if they’re not very actively involved) and others format their activities as they would a work or research experience. Whichever format you choose, just make sure you maintain consistency throughout the section. Avoid including very personal activities or interests like knitting or rock climbing – those won’t carry much weight unless you’re applying for a very specific industry. A Course Projects section can be great to include if you’re sitting here thinking “wait a minute…I don’t have relevant experience in the field yet…” This is your opportunity to demonstrate that you know how to put theory to practice. Pick 1 or 2 of the projects that are most relevant to the positions you’re applying for and format them as you would a work or research experience. </a:t>
            </a:r>
          </a:p>
        </p:txBody>
      </p:sp>
      <p:sp>
        <p:nvSpPr>
          <p:cNvPr id="4" name="Slide Number Placeholder 3"/>
          <p:cNvSpPr>
            <a:spLocks noGrp="1"/>
          </p:cNvSpPr>
          <p:nvPr>
            <p:ph type="sldNum" sz="quarter" idx="5"/>
          </p:nvPr>
        </p:nvSpPr>
        <p:spPr/>
        <p:txBody>
          <a:bodyPr/>
          <a:lstStyle/>
          <a:p>
            <a:fld id="{5FA3E603-0EE4-3042-9661-047EB577E4A2}" type="slidenum">
              <a:rPr lang="en-US" smtClean="0"/>
              <a:t>14</a:t>
            </a:fld>
            <a:endParaRPr lang="en-US"/>
          </a:p>
        </p:txBody>
      </p:sp>
    </p:spTree>
    <p:extLst>
      <p:ext uri="{BB962C8B-B14F-4D97-AF65-F5344CB8AC3E}">
        <p14:creationId xmlns:p14="http://schemas.microsoft.com/office/powerpoint/2010/main" val="5266109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Therefore, it’s important to follow up appropriately!</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BD2BA2-7551-408C-955B-FAF3118D736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612166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BD2BA2-7551-408C-955B-FAF3118D736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648060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831038" y="1351475"/>
            <a:ext cx="5481900" cy="18870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8500"/>
              <a:buNone/>
              <a:defRPr sz="8500"/>
            </a:lvl1pPr>
            <a:lvl2pPr lvl="1" algn="ctr">
              <a:lnSpc>
                <a:spcPct val="80000"/>
              </a:lnSpc>
              <a:spcBef>
                <a:spcPts val="0"/>
              </a:spcBef>
              <a:spcAft>
                <a:spcPts val="0"/>
              </a:spcAft>
              <a:buSzPts val="8500"/>
              <a:buNone/>
              <a:defRPr sz="8500"/>
            </a:lvl2pPr>
            <a:lvl3pPr lvl="2" algn="ctr">
              <a:lnSpc>
                <a:spcPct val="80000"/>
              </a:lnSpc>
              <a:spcBef>
                <a:spcPts val="0"/>
              </a:spcBef>
              <a:spcAft>
                <a:spcPts val="0"/>
              </a:spcAft>
              <a:buSzPts val="8500"/>
              <a:buNone/>
              <a:defRPr sz="8500"/>
            </a:lvl3pPr>
            <a:lvl4pPr lvl="3" algn="ctr">
              <a:lnSpc>
                <a:spcPct val="80000"/>
              </a:lnSpc>
              <a:spcBef>
                <a:spcPts val="0"/>
              </a:spcBef>
              <a:spcAft>
                <a:spcPts val="0"/>
              </a:spcAft>
              <a:buSzPts val="8500"/>
              <a:buNone/>
              <a:defRPr sz="8500"/>
            </a:lvl4pPr>
            <a:lvl5pPr lvl="4" algn="ctr">
              <a:lnSpc>
                <a:spcPct val="80000"/>
              </a:lnSpc>
              <a:spcBef>
                <a:spcPts val="0"/>
              </a:spcBef>
              <a:spcAft>
                <a:spcPts val="0"/>
              </a:spcAft>
              <a:buSzPts val="8500"/>
              <a:buNone/>
              <a:defRPr sz="8500"/>
            </a:lvl5pPr>
            <a:lvl6pPr lvl="5" algn="ctr">
              <a:lnSpc>
                <a:spcPct val="80000"/>
              </a:lnSpc>
              <a:spcBef>
                <a:spcPts val="0"/>
              </a:spcBef>
              <a:spcAft>
                <a:spcPts val="0"/>
              </a:spcAft>
              <a:buSzPts val="8500"/>
              <a:buNone/>
              <a:defRPr sz="8500"/>
            </a:lvl6pPr>
            <a:lvl7pPr lvl="6" algn="ctr">
              <a:lnSpc>
                <a:spcPct val="80000"/>
              </a:lnSpc>
              <a:spcBef>
                <a:spcPts val="0"/>
              </a:spcBef>
              <a:spcAft>
                <a:spcPts val="0"/>
              </a:spcAft>
              <a:buSzPts val="8500"/>
              <a:buNone/>
              <a:defRPr sz="8500"/>
            </a:lvl7pPr>
            <a:lvl8pPr lvl="7" algn="ctr">
              <a:lnSpc>
                <a:spcPct val="80000"/>
              </a:lnSpc>
              <a:spcBef>
                <a:spcPts val="0"/>
              </a:spcBef>
              <a:spcAft>
                <a:spcPts val="0"/>
              </a:spcAft>
              <a:buSzPts val="8500"/>
              <a:buNone/>
              <a:defRPr sz="8500"/>
            </a:lvl8pPr>
            <a:lvl9pPr lvl="8" algn="ctr">
              <a:lnSpc>
                <a:spcPct val="80000"/>
              </a:lnSpc>
              <a:spcBef>
                <a:spcPts val="0"/>
              </a:spcBef>
              <a:spcAft>
                <a:spcPts val="0"/>
              </a:spcAft>
              <a:buSzPts val="8500"/>
              <a:buNone/>
              <a:defRPr sz="8500"/>
            </a:lvl9pPr>
          </a:lstStyle>
          <a:p>
            <a:endParaRPr/>
          </a:p>
        </p:txBody>
      </p:sp>
      <p:sp>
        <p:nvSpPr>
          <p:cNvPr id="10" name="Google Shape;10;p2"/>
          <p:cNvSpPr txBox="1">
            <a:spLocks noGrp="1"/>
          </p:cNvSpPr>
          <p:nvPr>
            <p:ph type="subTitle" idx="1"/>
          </p:nvPr>
        </p:nvSpPr>
        <p:spPr>
          <a:xfrm>
            <a:off x="1831067" y="3421825"/>
            <a:ext cx="5481900" cy="370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sz="18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1" name="Google Shape;11;p2"/>
          <p:cNvSpPr/>
          <p:nvPr/>
        </p:nvSpPr>
        <p:spPr>
          <a:xfrm>
            <a:off x="-1560604" y="-1539047"/>
            <a:ext cx="3115837" cy="3107530"/>
          </a:xfrm>
          <a:custGeom>
            <a:avLst/>
            <a:gdLst/>
            <a:ahLst/>
            <a:cxnLst/>
            <a:rect l="l" t="t" r="r" b="b"/>
            <a:pathLst>
              <a:path w="18861" h="18811" extrusionOk="0">
                <a:moveTo>
                  <a:pt x="11198" y="3199"/>
                </a:moveTo>
                <a:cubicBezTo>
                  <a:pt x="11271" y="3199"/>
                  <a:pt x="11346" y="3209"/>
                  <a:pt x="11419" y="3232"/>
                </a:cubicBezTo>
                <a:cubicBezTo>
                  <a:pt x="12824" y="3685"/>
                  <a:pt x="14038" y="4614"/>
                  <a:pt x="14836" y="5864"/>
                </a:cubicBezTo>
                <a:cubicBezTo>
                  <a:pt x="15074" y="6233"/>
                  <a:pt x="14931" y="6733"/>
                  <a:pt x="14538" y="6923"/>
                </a:cubicBezTo>
                <a:cubicBezTo>
                  <a:pt x="14121" y="7114"/>
                  <a:pt x="13705" y="7316"/>
                  <a:pt x="13300" y="7507"/>
                </a:cubicBezTo>
                <a:cubicBezTo>
                  <a:pt x="13200" y="7555"/>
                  <a:pt x="13093" y="7578"/>
                  <a:pt x="12987" y="7578"/>
                </a:cubicBezTo>
                <a:cubicBezTo>
                  <a:pt x="12753" y="7578"/>
                  <a:pt x="12523" y="7466"/>
                  <a:pt x="12383" y="7269"/>
                </a:cubicBezTo>
                <a:cubicBezTo>
                  <a:pt x="11966" y="6673"/>
                  <a:pt x="11371" y="6221"/>
                  <a:pt x="10692" y="5959"/>
                </a:cubicBezTo>
                <a:cubicBezTo>
                  <a:pt x="10359" y="5840"/>
                  <a:pt x="10157" y="5495"/>
                  <a:pt x="10216" y="5137"/>
                </a:cubicBezTo>
                <a:cubicBezTo>
                  <a:pt x="10300" y="4697"/>
                  <a:pt x="10383" y="4244"/>
                  <a:pt x="10466" y="3792"/>
                </a:cubicBezTo>
                <a:cubicBezTo>
                  <a:pt x="10535" y="3439"/>
                  <a:pt x="10855" y="3199"/>
                  <a:pt x="11198" y="3199"/>
                </a:cubicBezTo>
                <a:close/>
                <a:moveTo>
                  <a:pt x="6241" y="3843"/>
                </a:moveTo>
                <a:cubicBezTo>
                  <a:pt x="6513" y="3843"/>
                  <a:pt x="6779" y="3994"/>
                  <a:pt x="6906" y="4256"/>
                </a:cubicBezTo>
                <a:cubicBezTo>
                  <a:pt x="7109" y="4673"/>
                  <a:pt x="7299" y="5078"/>
                  <a:pt x="7490" y="5495"/>
                </a:cubicBezTo>
                <a:cubicBezTo>
                  <a:pt x="7644" y="5816"/>
                  <a:pt x="7549" y="6209"/>
                  <a:pt x="7252" y="6411"/>
                </a:cubicBezTo>
                <a:cubicBezTo>
                  <a:pt x="6656" y="6828"/>
                  <a:pt x="6204" y="7423"/>
                  <a:pt x="5954" y="8102"/>
                </a:cubicBezTo>
                <a:cubicBezTo>
                  <a:pt x="5838" y="8396"/>
                  <a:pt x="5555" y="8589"/>
                  <a:pt x="5245" y="8589"/>
                </a:cubicBezTo>
                <a:cubicBezTo>
                  <a:pt x="5204" y="8589"/>
                  <a:pt x="5162" y="8585"/>
                  <a:pt x="5120" y="8578"/>
                </a:cubicBezTo>
                <a:cubicBezTo>
                  <a:pt x="4680" y="8495"/>
                  <a:pt x="4227" y="8400"/>
                  <a:pt x="3787" y="8316"/>
                </a:cubicBezTo>
                <a:cubicBezTo>
                  <a:pt x="3346" y="8245"/>
                  <a:pt x="3084" y="7792"/>
                  <a:pt x="3215" y="7376"/>
                </a:cubicBezTo>
                <a:cubicBezTo>
                  <a:pt x="3680" y="5971"/>
                  <a:pt x="4608" y="4756"/>
                  <a:pt x="5847" y="3959"/>
                </a:cubicBezTo>
                <a:cubicBezTo>
                  <a:pt x="5969" y="3880"/>
                  <a:pt x="6106" y="3843"/>
                  <a:pt x="6241" y="3843"/>
                </a:cubicBezTo>
                <a:close/>
                <a:moveTo>
                  <a:pt x="9222" y="7030"/>
                </a:moveTo>
                <a:cubicBezTo>
                  <a:pt x="9724" y="7030"/>
                  <a:pt x="10229" y="7189"/>
                  <a:pt x="10657" y="7519"/>
                </a:cubicBezTo>
                <a:cubicBezTo>
                  <a:pt x="11693" y="8316"/>
                  <a:pt x="11883" y="9805"/>
                  <a:pt x="11085" y="10840"/>
                </a:cubicBezTo>
                <a:cubicBezTo>
                  <a:pt x="10619" y="11453"/>
                  <a:pt x="9916" y="11773"/>
                  <a:pt x="9205" y="11773"/>
                </a:cubicBezTo>
                <a:cubicBezTo>
                  <a:pt x="8701" y="11773"/>
                  <a:pt x="8193" y="11612"/>
                  <a:pt x="7763" y="11281"/>
                </a:cubicBezTo>
                <a:cubicBezTo>
                  <a:pt x="6728" y="10483"/>
                  <a:pt x="6537" y="8995"/>
                  <a:pt x="7335" y="7959"/>
                </a:cubicBezTo>
                <a:cubicBezTo>
                  <a:pt x="7803" y="7351"/>
                  <a:pt x="8509" y="7030"/>
                  <a:pt x="9222" y="7030"/>
                </a:cubicBezTo>
                <a:close/>
                <a:moveTo>
                  <a:pt x="13527" y="10222"/>
                </a:moveTo>
                <a:cubicBezTo>
                  <a:pt x="13570" y="10222"/>
                  <a:pt x="13614" y="10226"/>
                  <a:pt x="13657" y="10233"/>
                </a:cubicBezTo>
                <a:cubicBezTo>
                  <a:pt x="14098" y="10317"/>
                  <a:pt x="14550" y="10400"/>
                  <a:pt x="15002" y="10483"/>
                </a:cubicBezTo>
                <a:cubicBezTo>
                  <a:pt x="15431" y="10567"/>
                  <a:pt x="15693" y="11007"/>
                  <a:pt x="15562" y="11436"/>
                </a:cubicBezTo>
                <a:cubicBezTo>
                  <a:pt x="15110" y="12841"/>
                  <a:pt x="14181" y="14043"/>
                  <a:pt x="12931" y="14853"/>
                </a:cubicBezTo>
                <a:cubicBezTo>
                  <a:pt x="12809" y="14931"/>
                  <a:pt x="12673" y="14968"/>
                  <a:pt x="12539" y="14968"/>
                </a:cubicBezTo>
                <a:cubicBezTo>
                  <a:pt x="12266" y="14968"/>
                  <a:pt x="11999" y="14815"/>
                  <a:pt x="11871" y="14543"/>
                </a:cubicBezTo>
                <a:cubicBezTo>
                  <a:pt x="11681" y="14138"/>
                  <a:pt x="11478" y="13722"/>
                  <a:pt x="11288" y="13317"/>
                </a:cubicBezTo>
                <a:cubicBezTo>
                  <a:pt x="11133" y="12984"/>
                  <a:pt x="11240" y="12603"/>
                  <a:pt x="11526" y="12400"/>
                </a:cubicBezTo>
                <a:cubicBezTo>
                  <a:pt x="12121" y="11972"/>
                  <a:pt x="12574" y="11388"/>
                  <a:pt x="12836" y="10710"/>
                </a:cubicBezTo>
                <a:cubicBezTo>
                  <a:pt x="12940" y="10406"/>
                  <a:pt x="13219" y="10222"/>
                  <a:pt x="13527" y="10222"/>
                </a:cubicBezTo>
                <a:close/>
                <a:moveTo>
                  <a:pt x="5786" y="11228"/>
                </a:moveTo>
                <a:cubicBezTo>
                  <a:pt x="6022" y="11228"/>
                  <a:pt x="6254" y="11337"/>
                  <a:pt x="6394" y="11543"/>
                </a:cubicBezTo>
                <a:cubicBezTo>
                  <a:pt x="6811" y="12138"/>
                  <a:pt x="7406" y="12591"/>
                  <a:pt x="8085" y="12841"/>
                </a:cubicBezTo>
                <a:cubicBezTo>
                  <a:pt x="8430" y="12972"/>
                  <a:pt x="8621" y="13317"/>
                  <a:pt x="8561" y="13662"/>
                </a:cubicBezTo>
                <a:cubicBezTo>
                  <a:pt x="8478" y="14115"/>
                  <a:pt x="8395" y="14567"/>
                  <a:pt x="8311" y="15008"/>
                </a:cubicBezTo>
                <a:cubicBezTo>
                  <a:pt x="8242" y="15371"/>
                  <a:pt x="7922" y="15613"/>
                  <a:pt x="7579" y="15613"/>
                </a:cubicBezTo>
                <a:cubicBezTo>
                  <a:pt x="7506" y="15613"/>
                  <a:pt x="7432" y="15602"/>
                  <a:pt x="7359" y="15579"/>
                </a:cubicBezTo>
                <a:cubicBezTo>
                  <a:pt x="5954" y="15115"/>
                  <a:pt x="4751" y="14186"/>
                  <a:pt x="3942" y="12948"/>
                </a:cubicBezTo>
                <a:cubicBezTo>
                  <a:pt x="3703" y="12579"/>
                  <a:pt x="3846" y="12079"/>
                  <a:pt x="4251" y="11888"/>
                </a:cubicBezTo>
                <a:cubicBezTo>
                  <a:pt x="4656" y="11686"/>
                  <a:pt x="5073" y="11495"/>
                  <a:pt x="5477" y="11293"/>
                </a:cubicBezTo>
                <a:cubicBezTo>
                  <a:pt x="5576" y="11249"/>
                  <a:pt x="5682" y="11228"/>
                  <a:pt x="5786" y="11228"/>
                </a:cubicBezTo>
                <a:close/>
                <a:moveTo>
                  <a:pt x="8673" y="1"/>
                </a:moveTo>
                <a:cubicBezTo>
                  <a:pt x="8652" y="1"/>
                  <a:pt x="8630" y="3"/>
                  <a:pt x="8609" y="6"/>
                </a:cubicBezTo>
                <a:lnTo>
                  <a:pt x="7823" y="113"/>
                </a:lnTo>
                <a:cubicBezTo>
                  <a:pt x="7573" y="137"/>
                  <a:pt x="7406" y="363"/>
                  <a:pt x="7442" y="601"/>
                </a:cubicBezTo>
                <a:lnTo>
                  <a:pt x="7525" y="1292"/>
                </a:lnTo>
                <a:cubicBezTo>
                  <a:pt x="7537" y="1327"/>
                  <a:pt x="7537" y="1351"/>
                  <a:pt x="7549" y="1375"/>
                </a:cubicBezTo>
                <a:cubicBezTo>
                  <a:pt x="7049" y="1482"/>
                  <a:pt x="6561" y="1649"/>
                  <a:pt x="6085" y="1851"/>
                </a:cubicBezTo>
                <a:cubicBezTo>
                  <a:pt x="6085" y="1827"/>
                  <a:pt x="6073" y="1816"/>
                  <a:pt x="6061" y="1792"/>
                </a:cubicBezTo>
                <a:lnTo>
                  <a:pt x="5716" y="1173"/>
                </a:lnTo>
                <a:cubicBezTo>
                  <a:pt x="5636" y="1037"/>
                  <a:pt x="5486" y="960"/>
                  <a:pt x="5336" y="960"/>
                </a:cubicBezTo>
                <a:cubicBezTo>
                  <a:pt x="5261" y="960"/>
                  <a:pt x="5187" y="979"/>
                  <a:pt x="5120" y="1018"/>
                </a:cubicBezTo>
                <a:lnTo>
                  <a:pt x="4418" y="1411"/>
                </a:lnTo>
                <a:cubicBezTo>
                  <a:pt x="4204" y="1530"/>
                  <a:pt x="4132" y="1792"/>
                  <a:pt x="4251" y="2006"/>
                </a:cubicBezTo>
                <a:lnTo>
                  <a:pt x="4608" y="2625"/>
                </a:lnTo>
                <a:cubicBezTo>
                  <a:pt x="4608" y="2637"/>
                  <a:pt x="4620" y="2649"/>
                  <a:pt x="4644" y="2673"/>
                </a:cubicBezTo>
                <a:cubicBezTo>
                  <a:pt x="4192" y="2982"/>
                  <a:pt x="3787" y="3340"/>
                  <a:pt x="3394" y="3744"/>
                </a:cubicBezTo>
                <a:cubicBezTo>
                  <a:pt x="3370" y="3697"/>
                  <a:pt x="3334" y="3649"/>
                  <a:pt x="3275" y="3601"/>
                </a:cubicBezTo>
                <a:lnTo>
                  <a:pt x="2715" y="3173"/>
                </a:lnTo>
                <a:cubicBezTo>
                  <a:pt x="2637" y="3114"/>
                  <a:pt x="2544" y="3086"/>
                  <a:pt x="2452" y="3086"/>
                </a:cubicBezTo>
                <a:cubicBezTo>
                  <a:pt x="2320" y="3086"/>
                  <a:pt x="2187" y="3144"/>
                  <a:pt x="2096" y="3256"/>
                </a:cubicBezTo>
                <a:lnTo>
                  <a:pt x="1608" y="3899"/>
                </a:lnTo>
                <a:cubicBezTo>
                  <a:pt x="1453" y="4090"/>
                  <a:pt x="1489" y="4363"/>
                  <a:pt x="1691" y="4506"/>
                </a:cubicBezTo>
                <a:lnTo>
                  <a:pt x="2251" y="4947"/>
                </a:lnTo>
                <a:cubicBezTo>
                  <a:pt x="2299" y="4983"/>
                  <a:pt x="2358" y="5006"/>
                  <a:pt x="2418" y="5018"/>
                </a:cubicBezTo>
                <a:cubicBezTo>
                  <a:pt x="2168" y="5411"/>
                  <a:pt x="1953" y="5828"/>
                  <a:pt x="1787" y="6245"/>
                </a:cubicBezTo>
                <a:cubicBezTo>
                  <a:pt x="1763" y="6233"/>
                  <a:pt x="1751" y="6233"/>
                  <a:pt x="1739" y="6221"/>
                </a:cubicBezTo>
                <a:lnTo>
                  <a:pt x="1060" y="6018"/>
                </a:lnTo>
                <a:cubicBezTo>
                  <a:pt x="1020" y="6006"/>
                  <a:pt x="980" y="6000"/>
                  <a:pt x="940" y="6000"/>
                </a:cubicBezTo>
                <a:cubicBezTo>
                  <a:pt x="751" y="6000"/>
                  <a:pt x="571" y="6130"/>
                  <a:pt x="513" y="6316"/>
                </a:cubicBezTo>
                <a:lnTo>
                  <a:pt x="286" y="7078"/>
                </a:lnTo>
                <a:cubicBezTo>
                  <a:pt x="215" y="7316"/>
                  <a:pt x="346" y="7554"/>
                  <a:pt x="584" y="7626"/>
                </a:cubicBezTo>
                <a:lnTo>
                  <a:pt x="1251" y="7828"/>
                </a:lnTo>
                <a:cubicBezTo>
                  <a:pt x="1275" y="7840"/>
                  <a:pt x="1286" y="7840"/>
                  <a:pt x="1298" y="7840"/>
                </a:cubicBezTo>
                <a:cubicBezTo>
                  <a:pt x="1179" y="8435"/>
                  <a:pt x="1132" y="9043"/>
                  <a:pt x="1156" y="9638"/>
                </a:cubicBezTo>
                <a:cubicBezTo>
                  <a:pt x="1150" y="9644"/>
                  <a:pt x="1141" y="9644"/>
                  <a:pt x="1132" y="9644"/>
                </a:cubicBezTo>
                <a:cubicBezTo>
                  <a:pt x="1123" y="9644"/>
                  <a:pt x="1114" y="9644"/>
                  <a:pt x="1108" y="9650"/>
                </a:cubicBezTo>
                <a:lnTo>
                  <a:pt x="405" y="9733"/>
                </a:lnTo>
                <a:cubicBezTo>
                  <a:pt x="167" y="9769"/>
                  <a:pt x="1" y="9983"/>
                  <a:pt x="36" y="10221"/>
                </a:cubicBezTo>
                <a:lnTo>
                  <a:pt x="132" y="11019"/>
                </a:lnTo>
                <a:cubicBezTo>
                  <a:pt x="164" y="11237"/>
                  <a:pt x="346" y="11405"/>
                  <a:pt x="559" y="11405"/>
                </a:cubicBezTo>
                <a:cubicBezTo>
                  <a:pt x="579" y="11405"/>
                  <a:pt x="599" y="11403"/>
                  <a:pt x="620" y="11400"/>
                </a:cubicBezTo>
                <a:lnTo>
                  <a:pt x="1322" y="11305"/>
                </a:lnTo>
                <a:cubicBezTo>
                  <a:pt x="1346" y="11305"/>
                  <a:pt x="1358" y="11305"/>
                  <a:pt x="1370" y="11293"/>
                </a:cubicBezTo>
                <a:cubicBezTo>
                  <a:pt x="1477" y="11745"/>
                  <a:pt x="1620" y="12186"/>
                  <a:pt x="1798" y="12614"/>
                </a:cubicBezTo>
                <a:cubicBezTo>
                  <a:pt x="1787" y="12614"/>
                  <a:pt x="1775" y="12626"/>
                  <a:pt x="1751" y="12638"/>
                </a:cubicBezTo>
                <a:lnTo>
                  <a:pt x="1132" y="12972"/>
                </a:lnTo>
                <a:cubicBezTo>
                  <a:pt x="917" y="13091"/>
                  <a:pt x="846" y="13353"/>
                  <a:pt x="965" y="13567"/>
                </a:cubicBezTo>
                <a:lnTo>
                  <a:pt x="1346" y="14269"/>
                </a:lnTo>
                <a:cubicBezTo>
                  <a:pt x="1428" y="14417"/>
                  <a:pt x="1579" y="14497"/>
                  <a:pt x="1734" y="14497"/>
                </a:cubicBezTo>
                <a:cubicBezTo>
                  <a:pt x="1804" y="14497"/>
                  <a:pt x="1875" y="14481"/>
                  <a:pt x="1941" y="14448"/>
                </a:cubicBezTo>
                <a:lnTo>
                  <a:pt x="2560" y="14103"/>
                </a:lnTo>
                <a:cubicBezTo>
                  <a:pt x="2572" y="14091"/>
                  <a:pt x="2584" y="14091"/>
                  <a:pt x="2608" y="14079"/>
                </a:cubicBezTo>
                <a:cubicBezTo>
                  <a:pt x="2930" y="14555"/>
                  <a:pt x="3322" y="15008"/>
                  <a:pt x="3763" y="15412"/>
                </a:cubicBezTo>
                <a:cubicBezTo>
                  <a:pt x="3739" y="15424"/>
                  <a:pt x="3727" y="15448"/>
                  <a:pt x="3715" y="15460"/>
                </a:cubicBezTo>
                <a:lnTo>
                  <a:pt x="3287" y="16020"/>
                </a:lnTo>
                <a:cubicBezTo>
                  <a:pt x="3132" y="16210"/>
                  <a:pt x="3168" y="16484"/>
                  <a:pt x="3370" y="16639"/>
                </a:cubicBezTo>
                <a:lnTo>
                  <a:pt x="4001" y="17127"/>
                </a:lnTo>
                <a:cubicBezTo>
                  <a:pt x="4079" y="17186"/>
                  <a:pt x="4172" y="17214"/>
                  <a:pt x="4264" y="17214"/>
                </a:cubicBezTo>
                <a:cubicBezTo>
                  <a:pt x="4395" y="17214"/>
                  <a:pt x="4524" y="17156"/>
                  <a:pt x="4608" y="17044"/>
                </a:cubicBezTo>
                <a:lnTo>
                  <a:pt x="5049" y="16484"/>
                </a:lnTo>
                <a:cubicBezTo>
                  <a:pt x="5061" y="16460"/>
                  <a:pt x="5073" y="16448"/>
                  <a:pt x="5085" y="16424"/>
                </a:cubicBezTo>
                <a:cubicBezTo>
                  <a:pt x="5537" y="16710"/>
                  <a:pt x="6013" y="16936"/>
                  <a:pt x="6501" y="17127"/>
                </a:cubicBezTo>
                <a:cubicBezTo>
                  <a:pt x="6501" y="17151"/>
                  <a:pt x="6490" y="17175"/>
                  <a:pt x="6478" y="17198"/>
                </a:cubicBezTo>
                <a:lnTo>
                  <a:pt x="6299" y="17877"/>
                </a:lnTo>
                <a:cubicBezTo>
                  <a:pt x="6239" y="18103"/>
                  <a:pt x="6370" y="18353"/>
                  <a:pt x="6609" y="18413"/>
                </a:cubicBezTo>
                <a:lnTo>
                  <a:pt x="7382" y="18615"/>
                </a:lnTo>
                <a:cubicBezTo>
                  <a:pt x="7421" y="18625"/>
                  <a:pt x="7460" y="18630"/>
                  <a:pt x="7497" y="18630"/>
                </a:cubicBezTo>
                <a:cubicBezTo>
                  <a:pt x="7693" y="18630"/>
                  <a:pt x="7868" y="18505"/>
                  <a:pt x="7918" y="18306"/>
                </a:cubicBezTo>
                <a:lnTo>
                  <a:pt x="8097" y="17627"/>
                </a:lnTo>
                <a:cubicBezTo>
                  <a:pt x="8109" y="17603"/>
                  <a:pt x="8109" y="17567"/>
                  <a:pt x="8109" y="17544"/>
                </a:cubicBezTo>
                <a:cubicBezTo>
                  <a:pt x="8550" y="17614"/>
                  <a:pt x="8991" y="17642"/>
                  <a:pt x="9424" y="17642"/>
                </a:cubicBezTo>
                <a:cubicBezTo>
                  <a:pt x="9506" y="17642"/>
                  <a:pt x="9587" y="17641"/>
                  <a:pt x="9668" y="17639"/>
                </a:cubicBezTo>
                <a:cubicBezTo>
                  <a:pt x="9668" y="17663"/>
                  <a:pt x="9668" y="17698"/>
                  <a:pt x="9668" y="17734"/>
                </a:cubicBezTo>
                <a:lnTo>
                  <a:pt x="9764" y="18425"/>
                </a:lnTo>
                <a:cubicBezTo>
                  <a:pt x="9796" y="18652"/>
                  <a:pt x="9976" y="18811"/>
                  <a:pt x="10188" y="18811"/>
                </a:cubicBezTo>
                <a:cubicBezTo>
                  <a:pt x="10209" y="18811"/>
                  <a:pt x="10230" y="18809"/>
                  <a:pt x="10252" y="18806"/>
                </a:cubicBezTo>
                <a:lnTo>
                  <a:pt x="11050" y="18699"/>
                </a:lnTo>
                <a:cubicBezTo>
                  <a:pt x="11288" y="18675"/>
                  <a:pt x="11454" y="18449"/>
                  <a:pt x="11431" y="18210"/>
                </a:cubicBezTo>
                <a:lnTo>
                  <a:pt x="11335" y="17520"/>
                </a:lnTo>
                <a:cubicBezTo>
                  <a:pt x="11335" y="17484"/>
                  <a:pt x="11323" y="17448"/>
                  <a:pt x="11312" y="17413"/>
                </a:cubicBezTo>
                <a:cubicBezTo>
                  <a:pt x="11800" y="17294"/>
                  <a:pt x="12288" y="17127"/>
                  <a:pt x="12764" y="16925"/>
                </a:cubicBezTo>
                <a:cubicBezTo>
                  <a:pt x="12776" y="16960"/>
                  <a:pt x="12788" y="16984"/>
                  <a:pt x="12800" y="17020"/>
                </a:cubicBezTo>
                <a:lnTo>
                  <a:pt x="13157" y="17639"/>
                </a:lnTo>
                <a:cubicBezTo>
                  <a:pt x="13237" y="17775"/>
                  <a:pt x="13381" y="17851"/>
                  <a:pt x="13532" y="17851"/>
                </a:cubicBezTo>
                <a:cubicBezTo>
                  <a:pt x="13606" y="17851"/>
                  <a:pt x="13682" y="17833"/>
                  <a:pt x="13752" y="17794"/>
                </a:cubicBezTo>
                <a:lnTo>
                  <a:pt x="14443" y="17401"/>
                </a:lnTo>
                <a:cubicBezTo>
                  <a:pt x="14657" y="17282"/>
                  <a:pt x="14729" y="17020"/>
                  <a:pt x="14610" y="16805"/>
                </a:cubicBezTo>
                <a:lnTo>
                  <a:pt x="14264" y="16198"/>
                </a:lnTo>
                <a:cubicBezTo>
                  <a:pt x="14240" y="16163"/>
                  <a:pt x="14217" y="16127"/>
                  <a:pt x="14193" y="16103"/>
                </a:cubicBezTo>
                <a:cubicBezTo>
                  <a:pt x="14621" y="15793"/>
                  <a:pt x="15026" y="15436"/>
                  <a:pt x="15407" y="15031"/>
                </a:cubicBezTo>
                <a:cubicBezTo>
                  <a:pt x="15431" y="15067"/>
                  <a:pt x="15455" y="15103"/>
                  <a:pt x="15491" y="15127"/>
                </a:cubicBezTo>
                <a:lnTo>
                  <a:pt x="16050" y="15555"/>
                </a:lnTo>
                <a:cubicBezTo>
                  <a:pt x="16129" y="15614"/>
                  <a:pt x="16221" y="15643"/>
                  <a:pt x="16313" y="15643"/>
                </a:cubicBezTo>
                <a:cubicBezTo>
                  <a:pt x="16444" y="15643"/>
                  <a:pt x="16573" y="15584"/>
                  <a:pt x="16657" y="15472"/>
                </a:cubicBezTo>
                <a:lnTo>
                  <a:pt x="17146" y="14841"/>
                </a:lnTo>
                <a:cubicBezTo>
                  <a:pt x="17300" y="14650"/>
                  <a:pt x="17265" y="14377"/>
                  <a:pt x="17074" y="14222"/>
                </a:cubicBezTo>
                <a:lnTo>
                  <a:pt x="16515" y="13793"/>
                </a:lnTo>
                <a:cubicBezTo>
                  <a:pt x="16479" y="13769"/>
                  <a:pt x="16443" y="13746"/>
                  <a:pt x="16396" y="13734"/>
                </a:cubicBezTo>
                <a:cubicBezTo>
                  <a:pt x="16634" y="13341"/>
                  <a:pt x="16848" y="12948"/>
                  <a:pt x="17015" y="12531"/>
                </a:cubicBezTo>
                <a:cubicBezTo>
                  <a:pt x="17050" y="12555"/>
                  <a:pt x="17086" y="12579"/>
                  <a:pt x="17134" y="12591"/>
                </a:cubicBezTo>
                <a:lnTo>
                  <a:pt x="17800" y="12793"/>
                </a:lnTo>
                <a:cubicBezTo>
                  <a:pt x="17844" y="12806"/>
                  <a:pt x="17888" y="12813"/>
                  <a:pt x="17931" y="12813"/>
                </a:cubicBezTo>
                <a:cubicBezTo>
                  <a:pt x="18121" y="12813"/>
                  <a:pt x="18290" y="12690"/>
                  <a:pt x="18348" y="12495"/>
                </a:cubicBezTo>
                <a:lnTo>
                  <a:pt x="18574" y="11733"/>
                </a:lnTo>
                <a:cubicBezTo>
                  <a:pt x="18646" y="11495"/>
                  <a:pt x="18515" y="11257"/>
                  <a:pt x="18289" y="11186"/>
                </a:cubicBezTo>
                <a:lnTo>
                  <a:pt x="17610" y="10983"/>
                </a:lnTo>
                <a:cubicBezTo>
                  <a:pt x="17562" y="10971"/>
                  <a:pt x="17527" y="10960"/>
                  <a:pt x="17479" y="10960"/>
                </a:cubicBezTo>
                <a:cubicBezTo>
                  <a:pt x="17598" y="10364"/>
                  <a:pt x="17646" y="9769"/>
                  <a:pt x="17622" y="9162"/>
                </a:cubicBezTo>
                <a:lnTo>
                  <a:pt x="17622" y="9162"/>
                </a:lnTo>
                <a:cubicBezTo>
                  <a:pt x="17646" y="9168"/>
                  <a:pt x="17669" y="9171"/>
                  <a:pt x="17692" y="9171"/>
                </a:cubicBezTo>
                <a:cubicBezTo>
                  <a:pt x="17714" y="9171"/>
                  <a:pt x="17735" y="9168"/>
                  <a:pt x="17753" y="9162"/>
                </a:cubicBezTo>
                <a:lnTo>
                  <a:pt x="18455" y="9078"/>
                </a:lnTo>
                <a:cubicBezTo>
                  <a:pt x="18693" y="9043"/>
                  <a:pt x="18860" y="8828"/>
                  <a:pt x="18836" y="8590"/>
                </a:cubicBezTo>
                <a:lnTo>
                  <a:pt x="18729" y="7792"/>
                </a:lnTo>
                <a:cubicBezTo>
                  <a:pt x="18707" y="7570"/>
                  <a:pt x="18507" y="7409"/>
                  <a:pt x="18286" y="7409"/>
                </a:cubicBezTo>
                <a:cubicBezTo>
                  <a:pt x="18271" y="7409"/>
                  <a:pt x="18256" y="7410"/>
                  <a:pt x="18241" y="7411"/>
                </a:cubicBezTo>
                <a:lnTo>
                  <a:pt x="17539" y="7507"/>
                </a:lnTo>
                <a:cubicBezTo>
                  <a:pt x="17491" y="7507"/>
                  <a:pt x="17455" y="7531"/>
                  <a:pt x="17419" y="7542"/>
                </a:cubicBezTo>
                <a:cubicBezTo>
                  <a:pt x="17312" y="7090"/>
                  <a:pt x="17169" y="6649"/>
                  <a:pt x="16991" y="6221"/>
                </a:cubicBezTo>
                <a:cubicBezTo>
                  <a:pt x="17027" y="6221"/>
                  <a:pt x="17074" y="6197"/>
                  <a:pt x="17110" y="6185"/>
                </a:cubicBezTo>
                <a:lnTo>
                  <a:pt x="17729" y="5840"/>
                </a:lnTo>
                <a:cubicBezTo>
                  <a:pt x="17943" y="5733"/>
                  <a:pt x="18027" y="5459"/>
                  <a:pt x="17908" y="5245"/>
                </a:cubicBezTo>
                <a:lnTo>
                  <a:pt x="17527" y="4542"/>
                </a:lnTo>
                <a:cubicBezTo>
                  <a:pt x="17446" y="4398"/>
                  <a:pt x="17301" y="4318"/>
                  <a:pt x="17149" y="4318"/>
                </a:cubicBezTo>
                <a:cubicBezTo>
                  <a:pt x="17076" y="4318"/>
                  <a:pt x="17001" y="4337"/>
                  <a:pt x="16931" y="4375"/>
                </a:cubicBezTo>
                <a:lnTo>
                  <a:pt x="16312" y="4709"/>
                </a:lnTo>
                <a:cubicBezTo>
                  <a:pt x="16276" y="4733"/>
                  <a:pt x="16241" y="4756"/>
                  <a:pt x="16205" y="4780"/>
                </a:cubicBezTo>
                <a:cubicBezTo>
                  <a:pt x="15884" y="4304"/>
                  <a:pt x="15503" y="3852"/>
                  <a:pt x="15062" y="3435"/>
                </a:cubicBezTo>
                <a:cubicBezTo>
                  <a:pt x="15098" y="3411"/>
                  <a:pt x="15122" y="3387"/>
                  <a:pt x="15145" y="3351"/>
                </a:cubicBezTo>
                <a:lnTo>
                  <a:pt x="15586" y="2792"/>
                </a:lnTo>
                <a:cubicBezTo>
                  <a:pt x="15729" y="2601"/>
                  <a:pt x="15693" y="2328"/>
                  <a:pt x="15503" y="2173"/>
                </a:cubicBezTo>
                <a:lnTo>
                  <a:pt x="14860" y="1685"/>
                </a:lnTo>
                <a:cubicBezTo>
                  <a:pt x="14781" y="1626"/>
                  <a:pt x="14689" y="1597"/>
                  <a:pt x="14597" y="1597"/>
                </a:cubicBezTo>
                <a:cubicBezTo>
                  <a:pt x="14466" y="1597"/>
                  <a:pt x="14336" y="1656"/>
                  <a:pt x="14252" y="1768"/>
                </a:cubicBezTo>
                <a:lnTo>
                  <a:pt x="13824" y="2328"/>
                </a:lnTo>
                <a:cubicBezTo>
                  <a:pt x="13800" y="2363"/>
                  <a:pt x="13776" y="2387"/>
                  <a:pt x="13764" y="2423"/>
                </a:cubicBezTo>
                <a:cubicBezTo>
                  <a:pt x="13312" y="2137"/>
                  <a:pt x="12836" y="1899"/>
                  <a:pt x="12347" y="1708"/>
                </a:cubicBezTo>
                <a:cubicBezTo>
                  <a:pt x="12359" y="1685"/>
                  <a:pt x="12371" y="1649"/>
                  <a:pt x="12383" y="1613"/>
                </a:cubicBezTo>
                <a:lnTo>
                  <a:pt x="12574" y="934"/>
                </a:lnTo>
                <a:cubicBezTo>
                  <a:pt x="12633" y="708"/>
                  <a:pt x="12490" y="470"/>
                  <a:pt x="12264" y="399"/>
                </a:cubicBezTo>
                <a:lnTo>
                  <a:pt x="11478" y="196"/>
                </a:lnTo>
                <a:cubicBezTo>
                  <a:pt x="11442" y="187"/>
                  <a:pt x="11405" y="182"/>
                  <a:pt x="11368" y="182"/>
                </a:cubicBezTo>
                <a:cubicBezTo>
                  <a:pt x="11179" y="182"/>
                  <a:pt x="11002" y="306"/>
                  <a:pt x="10942" y="506"/>
                </a:cubicBezTo>
                <a:lnTo>
                  <a:pt x="10764" y="1185"/>
                </a:lnTo>
                <a:cubicBezTo>
                  <a:pt x="10752" y="1220"/>
                  <a:pt x="10752" y="1244"/>
                  <a:pt x="10752" y="1280"/>
                </a:cubicBezTo>
                <a:cubicBezTo>
                  <a:pt x="10304" y="1207"/>
                  <a:pt x="9847" y="1170"/>
                  <a:pt x="9389" y="1170"/>
                </a:cubicBezTo>
                <a:cubicBezTo>
                  <a:pt x="9323" y="1170"/>
                  <a:pt x="9258" y="1171"/>
                  <a:pt x="9192" y="1173"/>
                </a:cubicBezTo>
                <a:cubicBezTo>
                  <a:pt x="9192" y="1137"/>
                  <a:pt x="9192" y="1113"/>
                  <a:pt x="9192" y="1077"/>
                </a:cubicBezTo>
                <a:lnTo>
                  <a:pt x="9097" y="387"/>
                </a:lnTo>
                <a:cubicBezTo>
                  <a:pt x="9075" y="159"/>
                  <a:pt x="8886" y="1"/>
                  <a:pt x="8673" y="1"/>
                </a:cubicBezTo>
                <a:close/>
              </a:path>
            </a:pathLst>
          </a:custGeom>
          <a:solidFill>
            <a:srgbClr val="482400">
              <a:alpha val="20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6942871" y="3895765"/>
            <a:ext cx="3115837" cy="3107530"/>
          </a:xfrm>
          <a:custGeom>
            <a:avLst/>
            <a:gdLst/>
            <a:ahLst/>
            <a:cxnLst/>
            <a:rect l="l" t="t" r="r" b="b"/>
            <a:pathLst>
              <a:path w="18861" h="18811" extrusionOk="0">
                <a:moveTo>
                  <a:pt x="11198" y="3199"/>
                </a:moveTo>
                <a:cubicBezTo>
                  <a:pt x="11271" y="3199"/>
                  <a:pt x="11346" y="3209"/>
                  <a:pt x="11419" y="3232"/>
                </a:cubicBezTo>
                <a:cubicBezTo>
                  <a:pt x="12824" y="3685"/>
                  <a:pt x="14038" y="4614"/>
                  <a:pt x="14836" y="5864"/>
                </a:cubicBezTo>
                <a:cubicBezTo>
                  <a:pt x="15074" y="6233"/>
                  <a:pt x="14931" y="6733"/>
                  <a:pt x="14538" y="6923"/>
                </a:cubicBezTo>
                <a:cubicBezTo>
                  <a:pt x="14121" y="7114"/>
                  <a:pt x="13705" y="7316"/>
                  <a:pt x="13300" y="7507"/>
                </a:cubicBezTo>
                <a:cubicBezTo>
                  <a:pt x="13200" y="7555"/>
                  <a:pt x="13093" y="7578"/>
                  <a:pt x="12987" y="7578"/>
                </a:cubicBezTo>
                <a:cubicBezTo>
                  <a:pt x="12753" y="7578"/>
                  <a:pt x="12523" y="7466"/>
                  <a:pt x="12383" y="7269"/>
                </a:cubicBezTo>
                <a:cubicBezTo>
                  <a:pt x="11966" y="6673"/>
                  <a:pt x="11371" y="6221"/>
                  <a:pt x="10692" y="5959"/>
                </a:cubicBezTo>
                <a:cubicBezTo>
                  <a:pt x="10359" y="5840"/>
                  <a:pt x="10157" y="5495"/>
                  <a:pt x="10216" y="5137"/>
                </a:cubicBezTo>
                <a:cubicBezTo>
                  <a:pt x="10300" y="4697"/>
                  <a:pt x="10383" y="4244"/>
                  <a:pt x="10466" y="3792"/>
                </a:cubicBezTo>
                <a:cubicBezTo>
                  <a:pt x="10535" y="3439"/>
                  <a:pt x="10855" y="3199"/>
                  <a:pt x="11198" y="3199"/>
                </a:cubicBezTo>
                <a:close/>
                <a:moveTo>
                  <a:pt x="6241" y="3843"/>
                </a:moveTo>
                <a:cubicBezTo>
                  <a:pt x="6513" y="3843"/>
                  <a:pt x="6779" y="3994"/>
                  <a:pt x="6906" y="4256"/>
                </a:cubicBezTo>
                <a:cubicBezTo>
                  <a:pt x="7109" y="4673"/>
                  <a:pt x="7299" y="5078"/>
                  <a:pt x="7490" y="5495"/>
                </a:cubicBezTo>
                <a:cubicBezTo>
                  <a:pt x="7644" y="5816"/>
                  <a:pt x="7549" y="6209"/>
                  <a:pt x="7252" y="6411"/>
                </a:cubicBezTo>
                <a:cubicBezTo>
                  <a:pt x="6656" y="6828"/>
                  <a:pt x="6204" y="7423"/>
                  <a:pt x="5954" y="8102"/>
                </a:cubicBezTo>
                <a:cubicBezTo>
                  <a:pt x="5838" y="8396"/>
                  <a:pt x="5555" y="8589"/>
                  <a:pt x="5245" y="8589"/>
                </a:cubicBezTo>
                <a:cubicBezTo>
                  <a:pt x="5204" y="8589"/>
                  <a:pt x="5162" y="8585"/>
                  <a:pt x="5120" y="8578"/>
                </a:cubicBezTo>
                <a:cubicBezTo>
                  <a:pt x="4680" y="8495"/>
                  <a:pt x="4227" y="8400"/>
                  <a:pt x="3787" y="8316"/>
                </a:cubicBezTo>
                <a:cubicBezTo>
                  <a:pt x="3346" y="8245"/>
                  <a:pt x="3084" y="7792"/>
                  <a:pt x="3215" y="7376"/>
                </a:cubicBezTo>
                <a:cubicBezTo>
                  <a:pt x="3680" y="5971"/>
                  <a:pt x="4608" y="4756"/>
                  <a:pt x="5847" y="3959"/>
                </a:cubicBezTo>
                <a:cubicBezTo>
                  <a:pt x="5969" y="3880"/>
                  <a:pt x="6106" y="3843"/>
                  <a:pt x="6241" y="3843"/>
                </a:cubicBezTo>
                <a:close/>
                <a:moveTo>
                  <a:pt x="9222" y="7030"/>
                </a:moveTo>
                <a:cubicBezTo>
                  <a:pt x="9724" y="7030"/>
                  <a:pt x="10229" y="7189"/>
                  <a:pt x="10657" y="7519"/>
                </a:cubicBezTo>
                <a:cubicBezTo>
                  <a:pt x="11693" y="8316"/>
                  <a:pt x="11883" y="9805"/>
                  <a:pt x="11085" y="10840"/>
                </a:cubicBezTo>
                <a:cubicBezTo>
                  <a:pt x="10619" y="11453"/>
                  <a:pt x="9916" y="11773"/>
                  <a:pt x="9205" y="11773"/>
                </a:cubicBezTo>
                <a:cubicBezTo>
                  <a:pt x="8701" y="11773"/>
                  <a:pt x="8193" y="11612"/>
                  <a:pt x="7763" y="11281"/>
                </a:cubicBezTo>
                <a:cubicBezTo>
                  <a:pt x="6728" y="10483"/>
                  <a:pt x="6537" y="8995"/>
                  <a:pt x="7335" y="7959"/>
                </a:cubicBezTo>
                <a:cubicBezTo>
                  <a:pt x="7803" y="7351"/>
                  <a:pt x="8509" y="7030"/>
                  <a:pt x="9222" y="7030"/>
                </a:cubicBezTo>
                <a:close/>
                <a:moveTo>
                  <a:pt x="13527" y="10222"/>
                </a:moveTo>
                <a:cubicBezTo>
                  <a:pt x="13570" y="10222"/>
                  <a:pt x="13614" y="10226"/>
                  <a:pt x="13657" y="10233"/>
                </a:cubicBezTo>
                <a:cubicBezTo>
                  <a:pt x="14098" y="10317"/>
                  <a:pt x="14550" y="10400"/>
                  <a:pt x="15002" y="10483"/>
                </a:cubicBezTo>
                <a:cubicBezTo>
                  <a:pt x="15431" y="10567"/>
                  <a:pt x="15693" y="11007"/>
                  <a:pt x="15562" y="11436"/>
                </a:cubicBezTo>
                <a:cubicBezTo>
                  <a:pt x="15110" y="12841"/>
                  <a:pt x="14181" y="14043"/>
                  <a:pt x="12931" y="14853"/>
                </a:cubicBezTo>
                <a:cubicBezTo>
                  <a:pt x="12809" y="14931"/>
                  <a:pt x="12673" y="14968"/>
                  <a:pt x="12539" y="14968"/>
                </a:cubicBezTo>
                <a:cubicBezTo>
                  <a:pt x="12266" y="14968"/>
                  <a:pt x="11999" y="14815"/>
                  <a:pt x="11871" y="14543"/>
                </a:cubicBezTo>
                <a:cubicBezTo>
                  <a:pt x="11681" y="14138"/>
                  <a:pt x="11478" y="13722"/>
                  <a:pt x="11288" y="13317"/>
                </a:cubicBezTo>
                <a:cubicBezTo>
                  <a:pt x="11133" y="12984"/>
                  <a:pt x="11240" y="12603"/>
                  <a:pt x="11526" y="12400"/>
                </a:cubicBezTo>
                <a:cubicBezTo>
                  <a:pt x="12121" y="11972"/>
                  <a:pt x="12574" y="11388"/>
                  <a:pt x="12836" y="10710"/>
                </a:cubicBezTo>
                <a:cubicBezTo>
                  <a:pt x="12940" y="10406"/>
                  <a:pt x="13219" y="10222"/>
                  <a:pt x="13527" y="10222"/>
                </a:cubicBezTo>
                <a:close/>
                <a:moveTo>
                  <a:pt x="5786" y="11228"/>
                </a:moveTo>
                <a:cubicBezTo>
                  <a:pt x="6022" y="11228"/>
                  <a:pt x="6254" y="11337"/>
                  <a:pt x="6394" y="11543"/>
                </a:cubicBezTo>
                <a:cubicBezTo>
                  <a:pt x="6811" y="12138"/>
                  <a:pt x="7406" y="12591"/>
                  <a:pt x="8085" y="12841"/>
                </a:cubicBezTo>
                <a:cubicBezTo>
                  <a:pt x="8430" y="12972"/>
                  <a:pt x="8621" y="13317"/>
                  <a:pt x="8561" y="13662"/>
                </a:cubicBezTo>
                <a:cubicBezTo>
                  <a:pt x="8478" y="14115"/>
                  <a:pt x="8395" y="14567"/>
                  <a:pt x="8311" y="15008"/>
                </a:cubicBezTo>
                <a:cubicBezTo>
                  <a:pt x="8242" y="15371"/>
                  <a:pt x="7922" y="15613"/>
                  <a:pt x="7579" y="15613"/>
                </a:cubicBezTo>
                <a:cubicBezTo>
                  <a:pt x="7506" y="15613"/>
                  <a:pt x="7432" y="15602"/>
                  <a:pt x="7359" y="15579"/>
                </a:cubicBezTo>
                <a:cubicBezTo>
                  <a:pt x="5954" y="15115"/>
                  <a:pt x="4751" y="14186"/>
                  <a:pt x="3942" y="12948"/>
                </a:cubicBezTo>
                <a:cubicBezTo>
                  <a:pt x="3703" y="12579"/>
                  <a:pt x="3846" y="12079"/>
                  <a:pt x="4251" y="11888"/>
                </a:cubicBezTo>
                <a:cubicBezTo>
                  <a:pt x="4656" y="11686"/>
                  <a:pt x="5073" y="11495"/>
                  <a:pt x="5477" y="11293"/>
                </a:cubicBezTo>
                <a:cubicBezTo>
                  <a:pt x="5576" y="11249"/>
                  <a:pt x="5682" y="11228"/>
                  <a:pt x="5786" y="11228"/>
                </a:cubicBezTo>
                <a:close/>
                <a:moveTo>
                  <a:pt x="8673" y="1"/>
                </a:moveTo>
                <a:cubicBezTo>
                  <a:pt x="8652" y="1"/>
                  <a:pt x="8630" y="3"/>
                  <a:pt x="8609" y="6"/>
                </a:cubicBezTo>
                <a:lnTo>
                  <a:pt x="7823" y="113"/>
                </a:lnTo>
                <a:cubicBezTo>
                  <a:pt x="7573" y="137"/>
                  <a:pt x="7406" y="363"/>
                  <a:pt x="7442" y="601"/>
                </a:cubicBezTo>
                <a:lnTo>
                  <a:pt x="7525" y="1292"/>
                </a:lnTo>
                <a:cubicBezTo>
                  <a:pt x="7537" y="1327"/>
                  <a:pt x="7537" y="1351"/>
                  <a:pt x="7549" y="1375"/>
                </a:cubicBezTo>
                <a:cubicBezTo>
                  <a:pt x="7049" y="1482"/>
                  <a:pt x="6561" y="1649"/>
                  <a:pt x="6085" y="1851"/>
                </a:cubicBezTo>
                <a:cubicBezTo>
                  <a:pt x="6085" y="1827"/>
                  <a:pt x="6073" y="1816"/>
                  <a:pt x="6061" y="1792"/>
                </a:cubicBezTo>
                <a:lnTo>
                  <a:pt x="5716" y="1173"/>
                </a:lnTo>
                <a:cubicBezTo>
                  <a:pt x="5636" y="1037"/>
                  <a:pt x="5486" y="960"/>
                  <a:pt x="5336" y="960"/>
                </a:cubicBezTo>
                <a:cubicBezTo>
                  <a:pt x="5261" y="960"/>
                  <a:pt x="5187" y="979"/>
                  <a:pt x="5120" y="1018"/>
                </a:cubicBezTo>
                <a:lnTo>
                  <a:pt x="4418" y="1411"/>
                </a:lnTo>
                <a:cubicBezTo>
                  <a:pt x="4204" y="1530"/>
                  <a:pt x="4132" y="1792"/>
                  <a:pt x="4251" y="2006"/>
                </a:cubicBezTo>
                <a:lnTo>
                  <a:pt x="4608" y="2625"/>
                </a:lnTo>
                <a:cubicBezTo>
                  <a:pt x="4608" y="2637"/>
                  <a:pt x="4620" y="2649"/>
                  <a:pt x="4644" y="2673"/>
                </a:cubicBezTo>
                <a:cubicBezTo>
                  <a:pt x="4192" y="2982"/>
                  <a:pt x="3787" y="3340"/>
                  <a:pt x="3394" y="3744"/>
                </a:cubicBezTo>
                <a:cubicBezTo>
                  <a:pt x="3370" y="3697"/>
                  <a:pt x="3334" y="3649"/>
                  <a:pt x="3275" y="3601"/>
                </a:cubicBezTo>
                <a:lnTo>
                  <a:pt x="2715" y="3173"/>
                </a:lnTo>
                <a:cubicBezTo>
                  <a:pt x="2637" y="3114"/>
                  <a:pt x="2544" y="3086"/>
                  <a:pt x="2452" y="3086"/>
                </a:cubicBezTo>
                <a:cubicBezTo>
                  <a:pt x="2320" y="3086"/>
                  <a:pt x="2187" y="3144"/>
                  <a:pt x="2096" y="3256"/>
                </a:cubicBezTo>
                <a:lnTo>
                  <a:pt x="1608" y="3899"/>
                </a:lnTo>
                <a:cubicBezTo>
                  <a:pt x="1453" y="4090"/>
                  <a:pt x="1489" y="4363"/>
                  <a:pt x="1691" y="4506"/>
                </a:cubicBezTo>
                <a:lnTo>
                  <a:pt x="2251" y="4947"/>
                </a:lnTo>
                <a:cubicBezTo>
                  <a:pt x="2299" y="4983"/>
                  <a:pt x="2358" y="5006"/>
                  <a:pt x="2418" y="5018"/>
                </a:cubicBezTo>
                <a:cubicBezTo>
                  <a:pt x="2168" y="5411"/>
                  <a:pt x="1953" y="5828"/>
                  <a:pt x="1787" y="6245"/>
                </a:cubicBezTo>
                <a:cubicBezTo>
                  <a:pt x="1763" y="6233"/>
                  <a:pt x="1751" y="6233"/>
                  <a:pt x="1739" y="6221"/>
                </a:cubicBezTo>
                <a:lnTo>
                  <a:pt x="1060" y="6018"/>
                </a:lnTo>
                <a:cubicBezTo>
                  <a:pt x="1020" y="6006"/>
                  <a:pt x="980" y="6000"/>
                  <a:pt x="940" y="6000"/>
                </a:cubicBezTo>
                <a:cubicBezTo>
                  <a:pt x="751" y="6000"/>
                  <a:pt x="571" y="6130"/>
                  <a:pt x="513" y="6316"/>
                </a:cubicBezTo>
                <a:lnTo>
                  <a:pt x="286" y="7078"/>
                </a:lnTo>
                <a:cubicBezTo>
                  <a:pt x="215" y="7316"/>
                  <a:pt x="346" y="7554"/>
                  <a:pt x="584" y="7626"/>
                </a:cubicBezTo>
                <a:lnTo>
                  <a:pt x="1251" y="7828"/>
                </a:lnTo>
                <a:cubicBezTo>
                  <a:pt x="1275" y="7840"/>
                  <a:pt x="1286" y="7840"/>
                  <a:pt x="1298" y="7840"/>
                </a:cubicBezTo>
                <a:cubicBezTo>
                  <a:pt x="1179" y="8435"/>
                  <a:pt x="1132" y="9043"/>
                  <a:pt x="1156" y="9638"/>
                </a:cubicBezTo>
                <a:cubicBezTo>
                  <a:pt x="1150" y="9644"/>
                  <a:pt x="1141" y="9644"/>
                  <a:pt x="1132" y="9644"/>
                </a:cubicBezTo>
                <a:cubicBezTo>
                  <a:pt x="1123" y="9644"/>
                  <a:pt x="1114" y="9644"/>
                  <a:pt x="1108" y="9650"/>
                </a:cubicBezTo>
                <a:lnTo>
                  <a:pt x="405" y="9733"/>
                </a:lnTo>
                <a:cubicBezTo>
                  <a:pt x="167" y="9769"/>
                  <a:pt x="1" y="9983"/>
                  <a:pt x="36" y="10221"/>
                </a:cubicBezTo>
                <a:lnTo>
                  <a:pt x="132" y="11019"/>
                </a:lnTo>
                <a:cubicBezTo>
                  <a:pt x="164" y="11237"/>
                  <a:pt x="346" y="11405"/>
                  <a:pt x="559" y="11405"/>
                </a:cubicBezTo>
                <a:cubicBezTo>
                  <a:pt x="579" y="11405"/>
                  <a:pt x="599" y="11403"/>
                  <a:pt x="620" y="11400"/>
                </a:cubicBezTo>
                <a:lnTo>
                  <a:pt x="1322" y="11305"/>
                </a:lnTo>
                <a:cubicBezTo>
                  <a:pt x="1346" y="11305"/>
                  <a:pt x="1358" y="11305"/>
                  <a:pt x="1370" y="11293"/>
                </a:cubicBezTo>
                <a:cubicBezTo>
                  <a:pt x="1477" y="11745"/>
                  <a:pt x="1620" y="12186"/>
                  <a:pt x="1798" y="12614"/>
                </a:cubicBezTo>
                <a:cubicBezTo>
                  <a:pt x="1787" y="12614"/>
                  <a:pt x="1775" y="12626"/>
                  <a:pt x="1751" y="12638"/>
                </a:cubicBezTo>
                <a:lnTo>
                  <a:pt x="1132" y="12972"/>
                </a:lnTo>
                <a:cubicBezTo>
                  <a:pt x="917" y="13091"/>
                  <a:pt x="846" y="13353"/>
                  <a:pt x="965" y="13567"/>
                </a:cubicBezTo>
                <a:lnTo>
                  <a:pt x="1346" y="14269"/>
                </a:lnTo>
                <a:cubicBezTo>
                  <a:pt x="1428" y="14417"/>
                  <a:pt x="1579" y="14497"/>
                  <a:pt x="1734" y="14497"/>
                </a:cubicBezTo>
                <a:cubicBezTo>
                  <a:pt x="1804" y="14497"/>
                  <a:pt x="1875" y="14481"/>
                  <a:pt x="1941" y="14448"/>
                </a:cubicBezTo>
                <a:lnTo>
                  <a:pt x="2560" y="14103"/>
                </a:lnTo>
                <a:cubicBezTo>
                  <a:pt x="2572" y="14091"/>
                  <a:pt x="2584" y="14091"/>
                  <a:pt x="2608" y="14079"/>
                </a:cubicBezTo>
                <a:cubicBezTo>
                  <a:pt x="2930" y="14555"/>
                  <a:pt x="3322" y="15008"/>
                  <a:pt x="3763" y="15412"/>
                </a:cubicBezTo>
                <a:cubicBezTo>
                  <a:pt x="3739" y="15424"/>
                  <a:pt x="3727" y="15448"/>
                  <a:pt x="3715" y="15460"/>
                </a:cubicBezTo>
                <a:lnTo>
                  <a:pt x="3287" y="16020"/>
                </a:lnTo>
                <a:cubicBezTo>
                  <a:pt x="3132" y="16210"/>
                  <a:pt x="3168" y="16484"/>
                  <a:pt x="3370" y="16639"/>
                </a:cubicBezTo>
                <a:lnTo>
                  <a:pt x="4001" y="17127"/>
                </a:lnTo>
                <a:cubicBezTo>
                  <a:pt x="4079" y="17186"/>
                  <a:pt x="4172" y="17214"/>
                  <a:pt x="4264" y="17214"/>
                </a:cubicBezTo>
                <a:cubicBezTo>
                  <a:pt x="4395" y="17214"/>
                  <a:pt x="4524" y="17156"/>
                  <a:pt x="4608" y="17044"/>
                </a:cubicBezTo>
                <a:lnTo>
                  <a:pt x="5049" y="16484"/>
                </a:lnTo>
                <a:cubicBezTo>
                  <a:pt x="5061" y="16460"/>
                  <a:pt x="5073" y="16448"/>
                  <a:pt x="5085" y="16424"/>
                </a:cubicBezTo>
                <a:cubicBezTo>
                  <a:pt x="5537" y="16710"/>
                  <a:pt x="6013" y="16936"/>
                  <a:pt x="6501" y="17127"/>
                </a:cubicBezTo>
                <a:cubicBezTo>
                  <a:pt x="6501" y="17151"/>
                  <a:pt x="6490" y="17175"/>
                  <a:pt x="6478" y="17198"/>
                </a:cubicBezTo>
                <a:lnTo>
                  <a:pt x="6299" y="17877"/>
                </a:lnTo>
                <a:cubicBezTo>
                  <a:pt x="6239" y="18103"/>
                  <a:pt x="6370" y="18353"/>
                  <a:pt x="6609" y="18413"/>
                </a:cubicBezTo>
                <a:lnTo>
                  <a:pt x="7382" y="18615"/>
                </a:lnTo>
                <a:cubicBezTo>
                  <a:pt x="7421" y="18625"/>
                  <a:pt x="7460" y="18630"/>
                  <a:pt x="7497" y="18630"/>
                </a:cubicBezTo>
                <a:cubicBezTo>
                  <a:pt x="7693" y="18630"/>
                  <a:pt x="7868" y="18505"/>
                  <a:pt x="7918" y="18306"/>
                </a:cubicBezTo>
                <a:lnTo>
                  <a:pt x="8097" y="17627"/>
                </a:lnTo>
                <a:cubicBezTo>
                  <a:pt x="8109" y="17603"/>
                  <a:pt x="8109" y="17567"/>
                  <a:pt x="8109" y="17544"/>
                </a:cubicBezTo>
                <a:cubicBezTo>
                  <a:pt x="8550" y="17614"/>
                  <a:pt x="8991" y="17642"/>
                  <a:pt x="9424" y="17642"/>
                </a:cubicBezTo>
                <a:cubicBezTo>
                  <a:pt x="9506" y="17642"/>
                  <a:pt x="9587" y="17641"/>
                  <a:pt x="9668" y="17639"/>
                </a:cubicBezTo>
                <a:cubicBezTo>
                  <a:pt x="9668" y="17663"/>
                  <a:pt x="9668" y="17698"/>
                  <a:pt x="9668" y="17734"/>
                </a:cubicBezTo>
                <a:lnTo>
                  <a:pt x="9764" y="18425"/>
                </a:lnTo>
                <a:cubicBezTo>
                  <a:pt x="9796" y="18652"/>
                  <a:pt x="9976" y="18811"/>
                  <a:pt x="10188" y="18811"/>
                </a:cubicBezTo>
                <a:cubicBezTo>
                  <a:pt x="10209" y="18811"/>
                  <a:pt x="10230" y="18809"/>
                  <a:pt x="10252" y="18806"/>
                </a:cubicBezTo>
                <a:lnTo>
                  <a:pt x="11050" y="18699"/>
                </a:lnTo>
                <a:cubicBezTo>
                  <a:pt x="11288" y="18675"/>
                  <a:pt x="11454" y="18449"/>
                  <a:pt x="11431" y="18210"/>
                </a:cubicBezTo>
                <a:lnTo>
                  <a:pt x="11335" y="17520"/>
                </a:lnTo>
                <a:cubicBezTo>
                  <a:pt x="11335" y="17484"/>
                  <a:pt x="11323" y="17448"/>
                  <a:pt x="11312" y="17413"/>
                </a:cubicBezTo>
                <a:cubicBezTo>
                  <a:pt x="11800" y="17294"/>
                  <a:pt x="12288" y="17127"/>
                  <a:pt x="12764" y="16925"/>
                </a:cubicBezTo>
                <a:cubicBezTo>
                  <a:pt x="12776" y="16960"/>
                  <a:pt x="12788" y="16984"/>
                  <a:pt x="12800" y="17020"/>
                </a:cubicBezTo>
                <a:lnTo>
                  <a:pt x="13157" y="17639"/>
                </a:lnTo>
                <a:cubicBezTo>
                  <a:pt x="13237" y="17775"/>
                  <a:pt x="13381" y="17851"/>
                  <a:pt x="13532" y="17851"/>
                </a:cubicBezTo>
                <a:cubicBezTo>
                  <a:pt x="13606" y="17851"/>
                  <a:pt x="13682" y="17833"/>
                  <a:pt x="13752" y="17794"/>
                </a:cubicBezTo>
                <a:lnTo>
                  <a:pt x="14443" y="17401"/>
                </a:lnTo>
                <a:cubicBezTo>
                  <a:pt x="14657" y="17282"/>
                  <a:pt x="14729" y="17020"/>
                  <a:pt x="14610" y="16805"/>
                </a:cubicBezTo>
                <a:lnTo>
                  <a:pt x="14264" y="16198"/>
                </a:lnTo>
                <a:cubicBezTo>
                  <a:pt x="14240" y="16163"/>
                  <a:pt x="14217" y="16127"/>
                  <a:pt x="14193" y="16103"/>
                </a:cubicBezTo>
                <a:cubicBezTo>
                  <a:pt x="14621" y="15793"/>
                  <a:pt x="15026" y="15436"/>
                  <a:pt x="15407" y="15031"/>
                </a:cubicBezTo>
                <a:cubicBezTo>
                  <a:pt x="15431" y="15067"/>
                  <a:pt x="15455" y="15103"/>
                  <a:pt x="15491" y="15127"/>
                </a:cubicBezTo>
                <a:lnTo>
                  <a:pt x="16050" y="15555"/>
                </a:lnTo>
                <a:cubicBezTo>
                  <a:pt x="16129" y="15614"/>
                  <a:pt x="16221" y="15643"/>
                  <a:pt x="16313" y="15643"/>
                </a:cubicBezTo>
                <a:cubicBezTo>
                  <a:pt x="16444" y="15643"/>
                  <a:pt x="16573" y="15584"/>
                  <a:pt x="16657" y="15472"/>
                </a:cubicBezTo>
                <a:lnTo>
                  <a:pt x="17146" y="14841"/>
                </a:lnTo>
                <a:cubicBezTo>
                  <a:pt x="17300" y="14650"/>
                  <a:pt x="17265" y="14377"/>
                  <a:pt x="17074" y="14222"/>
                </a:cubicBezTo>
                <a:lnTo>
                  <a:pt x="16515" y="13793"/>
                </a:lnTo>
                <a:cubicBezTo>
                  <a:pt x="16479" y="13769"/>
                  <a:pt x="16443" y="13746"/>
                  <a:pt x="16396" y="13734"/>
                </a:cubicBezTo>
                <a:cubicBezTo>
                  <a:pt x="16634" y="13341"/>
                  <a:pt x="16848" y="12948"/>
                  <a:pt x="17015" y="12531"/>
                </a:cubicBezTo>
                <a:cubicBezTo>
                  <a:pt x="17050" y="12555"/>
                  <a:pt x="17086" y="12579"/>
                  <a:pt x="17134" y="12591"/>
                </a:cubicBezTo>
                <a:lnTo>
                  <a:pt x="17800" y="12793"/>
                </a:lnTo>
                <a:cubicBezTo>
                  <a:pt x="17844" y="12806"/>
                  <a:pt x="17888" y="12813"/>
                  <a:pt x="17931" y="12813"/>
                </a:cubicBezTo>
                <a:cubicBezTo>
                  <a:pt x="18121" y="12813"/>
                  <a:pt x="18290" y="12690"/>
                  <a:pt x="18348" y="12495"/>
                </a:cubicBezTo>
                <a:lnTo>
                  <a:pt x="18574" y="11733"/>
                </a:lnTo>
                <a:cubicBezTo>
                  <a:pt x="18646" y="11495"/>
                  <a:pt x="18515" y="11257"/>
                  <a:pt x="18289" y="11186"/>
                </a:cubicBezTo>
                <a:lnTo>
                  <a:pt x="17610" y="10983"/>
                </a:lnTo>
                <a:cubicBezTo>
                  <a:pt x="17562" y="10971"/>
                  <a:pt x="17527" y="10960"/>
                  <a:pt x="17479" y="10960"/>
                </a:cubicBezTo>
                <a:cubicBezTo>
                  <a:pt x="17598" y="10364"/>
                  <a:pt x="17646" y="9769"/>
                  <a:pt x="17622" y="9162"/>
                </a:cubicBezTo>
                <a:lnTo>
                  <a:pt x="17622" y="9162"/>
                </a:lnTo>
                <a:cubicBezTo>
                  <a:pt x="17646" y="9168"/>
                  <a:pt x="17669" y="9171"/>
                  <a:pt x="17692" y="9171"/>
                </a:cubicBezTo>
                <a:cubicBezTo>
                  <a:pt x="17714" y="9171"/>
                  <a:pt x="17735" y="9168"/>
                  <a:pt x="17753" y="9162"/>
                </a:cubicBezTo>
                <a:lnTo>
                  <a:pt x="18455" y="9078"/>
                </a:lnTo>
                <a:cubicBezTo>
                  <a:pt x="18693" y="9043"/>
                  <a:pt x="18860" y="8828"/>
                  <a:pt x="18836" y="8590"/>
                </a:cubicBezTo>
                <a:lnTo>
                  <a:pt x="18729" y="7792"/>
                </a:lnTo>
                <a:cubicBezTo>
                  <a:pt x="18707" y="7570"/>
                  <a:pt x="18507" y="7409"/>
                  <a:pt x="18286" y="7409"/>
                </a:cubicBezTo>
                <a:cubicBezTo>
                  <a:pt x="18271" y="7409"/>
                  <a:pt x="18256" y="7410"/>
                  <a:pt x="18241" y="7411"/>
                </a:cubicBezTo>
                <a:lnTo>
                  <a:pt x="17539" y="7507"/>
                </a:lnTo>
                <a:cubicBezTo>
                  <a:pt x="17491" y="7507"/>
                  <a:pt x="17455" y="7531"/>
                  <a:pt x="17419" y="7542"/>
                </a:cubicBezTo>
                <a:cubicBezTo>
                  <a:pt x="17312" y="7090"/>
                  <a:pt x="17169" y="6649"/>
                  <a:pt x="16991" y="6221"/>
                </a:cubicBezTo>
                <a:cubicBezTo>
                  <a:pt x="17027" y="6221"/>
                  <a:pt x="17074" y="6197"/>
                  <a:pt x="17110" y="6185"/>
                </a:cubicBezTo>
                <a:lnTo>
                  <a:pt x="17729" y="5840"/>
                </a:lnTo>
                <a:cubicBezTo>
                  <a:pt x="17943" y="5733"/>
                  <a:pt x="18027" y="5459"/>
                  <a:pt x="17908" y="5245"/>
                </a:cubicBezTo>
                <a:lnTo>
                  <a:pt x="17527" y="4542"/>
                </a:lnTo>
                <a:cubicBezTo>
                  <a:pt x="17446" y="4398"/>
                  <a:pt x="17301" y="4318"/>
                  <a:pt x="17149" y="4318"/>
                </a:cubicBezTo>
                <a:cubicBezTo>
                  <a:pt x="17076" y="4318"/>
                  <a:pt x="17001" y="4337"/>
                  <a:pt x="16931" y="4375"/>
                </a:cubicBezTo>
                <a:lnTo>
                  <a:pt x="16312" y="4709"/>
                </a:lnTo>
                <a:cubicBezTo>
                  <a:pt x="16276" y="4733"/>
                  <a:pt x="16241" y="4756"/>
                  <a:pt x="16205" y="4780"/>
                </a:cubicBezTo>
                <a:cubicBezTo>
                  <a:pt x="15884" y="4304"/>
                  <a:pt x="15503" y="3852"/>
                  <a:pt x="15062" y="3435"/>
                </a:cubicBezTo>
                <a:cubicBezTo>
                  <a:pt x="15098" y="3411"/>
                  <a:pt x="15122" y="3387"/>
                  <a:pt x="15145" y="3351"/>
                </a:cubicBezTo>
                <a:lnTo>
                  <a:pt x="15586" y="2792"/>
                </a:lnTo>
                <a:cubicBezTo>
                  <a:pt x="15729" y="2601"/>
                  <a:pt x="15693" y="2328"/>
                  <a:pt x="15503" y="2173"/>
                </a:cubicBezTo>
                <a:lnTo>
                  <a:pt x="14860" y="1685"/>
                </a:lnTo>
                <a:cubicBezTo>
                  <a:pt x="14781" y="1626"/>
                  <a:pt x="14689" y="1597"/>
                  <a:pt x="14597" y="1597"/>
                </a:cubicBezTo>
                <a:cubicBezTo>
                  <a:pt x="14466" y="1597"/>
                  <a:pt x="14336" y="1656"/>
                  <a:pt x="14252" y="1768"/>
                </a:cubicBezTo>
                <a:lnTo>
                  <a:pt x="13824" y="2328"/>
                </a:lnTo>
                <a:cubicBezTo>
                  <a:pt x="13800" y="2363"/>
                  <a:pt x="13776" y="2387"/>
                  <a:pt x="13764" y="2423"/>
                </a:cubicBezTo>
                <a:cubicBezTo>
                  <a:pt x="13312" y="2137"/>
                  <a:pt x="12836" y="1899"/>
                  <a:pt x="12347" y="1708"/>
                </a:cubicBezTo>
                <a:cubicBezTo>
                  <a:pt x="12359" y="1685"/>
                  <a:pt x="12371" y="1649"/>
                  <a:pt x="12383" y="1613"/>
                </a:cubicBezTo>
                <a:lnTo>
                  <a:pt x="12574" y="934"/>
                </a:lnTo>
                <a:cubicBezTo>
                  <a:pt x="12633" y="708"/>
                  <a:pt x="12490" y="470"/>
                  <a:pt x="12264" y="399"/>
                </a:cubicBezTo>
                <a:lnTo>
                  <a:pt x="11478" y="196"/>
                </a:lnTo>
                <a:cubicBezTo>
                  <a:pt x="11442" y="187"/>
                  <a:pt x="11405" y="182"/>
                  <a:pt x="11368" y="182"/>
                </a:cubicBezTo>
                <a:cubicBezTo>
                  <a:pt x="11179" y="182"/>
                  <a:pt x="11002" y="306"/>
                  <a:pt x="10942" y="506"/>
                </a:cubicBezTo>
                <a:lnTo>
                  <a:pt x="10764" y="1185"/>
                </a:lnTo>
                <a:cubicBezTo>
                  <a:pt x="10752" y="1220"/>
                  <a:pt x="10752" y="1244"/>
                  <a:pt x="10752" y="1280"/>
                </a:cubicBezTo>
                <a:cubicBezTo>
                  <a:pt x="10304" y="1207"/>
                  <a:pt x="9847" y="1170"/>
                  <a:pt x="9389" y="1170"/>
                </a:cubicBezTo>
                <a:cubicBezTo>
                  <a:pt x="9323" y="1170"/>
                  <a:pt x="9258" y="1171"/>
                  <a:pt x="9192" y="1173"/>
                </a:cubicBezTo>
                <a:cubicBezTo>
                  <a:pt x="9192" y="1137"/>
                  <a:pt x="9192" y="1113"/>
                  <a:pt x="9192" y="1077"/>
                </a:cubicBezTo>
                <a:lnTo>
                  <a:pt x="9097" y="387"/>
                </a:lnTo>
                <a:cubicBezTo>
                  <a:pt x="9075" y="159"/>
                  <a:pt x="8886" y="1"/>
                  <a:pt x="8673" y="1"/>
                </a:cubicBezTo>
                <a:close/>
              </a:path>
            </a:pathLst>
          </a:custGeom>
          <a:solidFill>
            <a:srgbClr val="482400">
              <a:alpha val="20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 name="Google Shape;13;p2"/>
          <p:cNvGrpSpPr/>
          <p:nvPr/>
        </p:nvGrpSpPr>
        <p:grpSpPr>
          <a:xfrm>
            <a:off x="-616787" y="2319687"/>
            <a:ext cx="2219753" cy="3308051"/>
            <a:chOff x="-540587" y="2319687"/>
            <a:chExt cx="2219753" cy="3308051"/>
          </a:xfrm>
        </p:grpSpPr>
        <p:sp>
          <p:nvSpPr>
            <p:cNvPr id="14" name="Google Shape;14;p2"/>
            <p:cNvSpPr/>
            <p:nvPr/>
          </p:nvSpPr>
          <p:spPr>
            <a:xfrm>
              <a:off x="-540587" y="4308126"/>
              <a:ext cx="1096808" cy="1096771"/>
            </a:xfrm>
            <a:custGeom>
              <a:avLst/>
              <a:gdLst/>
              <a:ahLst/>
              <a:cxnLst/>
              <a:rect l="l" t="t" r="r" b="b"/>
              <a:pathLst>
                <a:path w="7395" h="7395" extrusionOk="0">
                  <a:moveTo>
                    <a:pt x="3680" y="1370"/>
                  </a:moveTo>
                  <a:cubicBezTo>
                    <a:pt x="4037" y="1370"/>
                    <a:pt x="4323" y="1656"/>
                    <a:pt x="4323" y="2001"/>
                  </a:cubicBezTo>
                  <a:cubicBezTo>
                    <a:pt x="4323" y="2358"/>
                    <a:pt x="4037" y="2644"/>
                    <a:pt x="3680" y="2644"/>
                  </a:cubicBezTo>
                  <a:cubicBezTo>
                    <a:pt x="3335" y="2644"/>
                    <a:pt x="3049" y="2358"/>
                    <a:pt x="3049" y="2001"/>
                  </a:cubicBezTo>
                  <a:cubicBezTo>
                    <a:pt x="3049" y="1656"/>
                    <a:pt x="3335" y="1370"/>
                    <a:pt x="3680" y="1370"/>
                  </a:cubicBezTo>
                  <a:close/>
                  <a:moveTo>
                    <a:pt x="1918" y="3132"/>
                  </a:moveTo>
                  <a:cubicBezTo>
                    <a:pt x="2275" y="3132"/>
                    <a:pt x="2561" y="3418"/>
                    <a:pt x="2561" y="3775"/>
                  </a:cubicBezTo>
                  <a:cubicBezTo>
                    <a:pt x="2561" y="4120"/>
                    <a:pt x="2275" y="4406"/>
                    <a:pt x="1918" y="4406"/>
                  </a:cubicBezTo>
                  <a:cubicBezTo>
                    <a:pt x="1572" y="4406"/>
                    <a:pt x="1287" y="4120"/>
                    <a:pt x="1287" y="3775"/>
                  </a:cubicBezTo>
                  <a:cubicBezTo>
                    <a:pt x="1287" y="3418"/>
                    <a:pt x="1572" y="3132"/>
                    <a:pt x="1918" y="3132"/>
                  </a:cubicBezTo>
                  <a:close/>
                  <a:moveTo>
                    <a:pt x="3692" y="3132"/>
                  </a:moveTo>
                  <a:cubicBezTo>
                    <a:pt x="4049" y="3132"/>
                    <a:pt x="4335" y="3418"/>
                    <a:pt x="4335" y="3775"/>
                  </a:cubicBezTo>
                  <a:cubicBezTo>
                    <a:pt x="4335" y="4120"/>
                    <a:pt x="4049" y="4406"/>
                    <a:pt x="3692" y="4406"/>
                  </a:cubicBezTo>
                  <a:cubicBezTo>
                    <a:pt x="3346" y="4406"/>
                    <a:pt x="3061" y="4120"/>
                    <a:pt x="3061" y="3775"/>
                  </a:cubicBezTo>
                  <a:cubicBezTo>
                    <a:pt x="3061" y="3418"/>
                    <a:pt x="3346" y="3132"/>
                    <a:pt x="3692" y="3132"/>
                  </a:cubicBezTo>
                  <a:close/>
                  <a:moveTo>
                    <a:pt x="5454" y="3132"/>
                  </a:moveTo>
                  <a:cubicBezTo>
                    <a:pt x="5799" y="3132"/>
                    <a:pt x="6085" y="3418"/>
                    <a:pt x="6085" y="3775"/>
                  </a:cubicBezTo>
                  <a:cubicBezTo>
                    <a:pt x="6085" y="4120"/>
                    <a:pt x="5799" y="4406"/>
                    <a:pt x="5454" y="4406"/>
                  </a:cubicBezTo>
                  <a:cubicBezTo>
                    <a:pt x="5097" y="4406"/>
                    <a:pt x="4811" y="4120"/>
                    <a:pt x="4811" y="3775"/>
                  </a:cubicBezTo>
                  <a:cubicBezTo>
                    <a:pt x="4811" y="3418"/>
                    <a:pt x="5097" y="3132"/>
                    <a:pt x="5454" y="3132"/>
                  </a:cubicBezTo>
                  <a:close/>
                  <a:moveTo>
                    <a:pt x="3680" y="4894"/>
                  </a:moveTo>
                  <a:cubicBezTo>
                    <a:pt x="4037" y="4894"/>
                    <a:pt x="4323" y="5180"/>
                    <a:pt x="4323" y="5537"/>
                  </a:cubicBezTo>
                  <a:cubicBezTo>
                    <a:pt x="4323" y="5883"/>
                    <a:pt x="4037" y="6168"/>
                    <a:pt x="3680" y="6168"/>
                  </a:cubicBezTo>
                  <a:cubicBezTo>
                    <a:pt x="3335" y="6168"/>
                    <a:pt x="3049" y="5883"/>
                    <a:pt x="3049" y="5537"/>
                  </a:cubicBezTo>
                  <a:cubicBezTo>
                    <a:pt x="3049" y="5180"/>
                    <a:pt x="3335" y="4894"/>
                    <a:pt x="3680" y="4894"/>
                  </a:cubicBezTo>
                  <a:close/>
                  <a:moveTo>
                    <a:pt x="3537" y="1"/>
                  </a:moveTo>
                  <a:cubicBezTo>
                    <a:pt x="3442" y="1"/>
                    <a:pt x="3370" y="84"/>
                    <a:pt x="3370" y="179"/>
                  </a:cubicBezTo>
                  <a:lnTo>
                    <a:pt x="3370" y="453"/>
                  </a:lnTo>
                  <a:cubicBezTo>
                    <a:pt x="3370" y="465"/>
                    <a:pt x="3370" y="477"/>
                    <a:pt x="3370" y="501"/>
                  </a:cubicBezTo>
                  <a:cubicBezTo>
                    <a:pt x="3168" y="513"/>
                    <a:pt x="2965" y="560"/>
                    <a:pt x="2763" y="620"/>
                  </a:cubicBezTo>
                  <a:cubicBezTo>
                    <a:pt x="2763" y="596"/>
                    <a:pt x="2763" y="584"/>
                    <a:pt x="2751" y="572"/>
                  </a:cubicBezTo>
                  <a:lnTo>
                    <a:pt x="2644" y="322"/>
                  </a:lnTo>
                  <a:cubicBezTo>
                    <a:pt x="2617" y="251"/>
                    <a:pt x="2558" y="213"/>
                    <a:pt x="2490" y="213"/>
                  </a:cubicBezTo>
                  <a:cubicBezTo>
                    <a:pt x="2466" y="213"/>
                    <a:pt x="2442" y="218"/>
                    <a:pt x="2418" y="227"/>
                  </a:cubicBezTo>
                  <a:lnTo>
                    <a:pt x="2132" y="346"/>
                  </a:lnTo>
                  <a:cubicBezTo>
                    <a:pt x="2049" y="382"/>
                    <a:pt x="2001" y="489"/>
                    <a:pt x="2037" y="572"/>
                  </a:cubicBezTo>
                  <a:lnTo>
                    <a:pt x="2144" y="822"/>
                  </a:lnTo>
                  <a:cubicBezTo>
                    <a:pt x="2156" y="834"/>
                    <a:pt x="2156" y="846"/>
                    <a:pt x="2168" y="858"/>
                  </a:cubicBezTo>
                  <a:cubicBezTo>
                    <a:pt x="1989" y="953"/>
                    <a:pt x="1811" y="1072"/>
                    <a:pt x="1656" y="1203"/>
                  </a:cubicBezTo>
                  <a:cubicBezTo>
                    <a:pt x="1644" y="1191"/>
                    <a:pt x="1644" y="1180"/>
                    <a:pt x="1632" y="1168"/>
                  </a:cubicBezTo>
                  <a:lnTo>
                    <a:pt x="1441" y="977"/>
                  </a:lnTo>
                  <a:cubicBezTo>
                    <a:pt x="1406" y="941"/>
                    <a:pt x="1361" y="924"/>
                    <a:pt x="1316" y="924"/>
                  </a:cubicBezTo>
                  <a:cubicBezTo>
                    <a:pt x="1272" y="924"/>
                    <a:pt x="1227" y="941"/>
                    <a:pt x="1191" y="977"/>
                  </a:cubicBezTo>
                  <a:lnTo>
                    <a:pt x="977" y="1203"/>
                  </a:lnTo>
                  <a:cubicBezTo>
                    <a:pt x="906" y="1263"/>
                    <a:pt x="906" y="1370"/>
                    <a:pt x="977" y="1442"/>
                  </a:cubicBezTo>
                  <a:lnTo>
                    <a:pt x="1168" y="1632"/>
                  </a:lnTo>
                  <a:cubicBezTo>
                    <a:pt x="1179" y="1644"/>
                    <a:pt x="1179" y="1656"/>
                    <a:pt x="1191" y="1656"/>
                  </a:cubicBezTo>
                  <a:cubicBezTo>
                    <a:pt x="1060" y="1811"/>
                    <a:pt x="953" y="1977"/>
                    <a:pt x="858" y="2156"/>
                  </a:cubicBezTo>
                  <a:cubicBezTo>
                    <a:pt x="846" y="2156"/>
                    <a:pt x="834" y="2144"/>
                    <a:pt x="834" y="2144"/>
                  </a:cubicBezTo>
                  <a:lnTo>
                    <a:pt x="572" y="2037"/>
                  </a:lnTo>
                  <a:cubicBezTo>
                    <a:pt x="551" y="2028"/>
                    <a:pt x="528" y="2023"/>
                    <a:pt x="505" y="2023"/>
                  </a:cubicBezTo>
                  <a:cubicBezTo>
                    <a:pt x="439" y="2023"/>
                    <a:pt x="373" y="2061"/>
                    <a:pt x="346" y="2132"/>
                  </a:cubicBezTo>
                  <a:lnTo>
                    <a:pt x="227" y="2418"/>
                  </a:lnTo>
                  <a:cubicBezTo>
                    <a:pt x="191" y="2501"/>
                    <a:pt x="227" y="2608"/>
                    <a:pt x="322" y="2644"/>
                  </a:cubicBezTo>
                  <a:lnTo>
                    <a:pt x="572" y="2751"/>
                  </a:lnTo>
                  <a:lnTo>
                    <a:pt x="596" y="2751"/>
                  </a:lnTo>
                  <a:cubicBezTo>
                    <a:pt x="537" y="2954"/>
                    <a:pt x="489" y="3168"/>
                    <a:pt x="465" y="3370"/>
                  </a:cubicBezTo>
                  <a:lnTo>
                    <a:pt x="167" y="3370"/>
                  </a:lnTo>
                  <a:cubicBezTo>
                    <a:pt x="72" y="3370"/>
                    <a:pt x="1" y="3454"/>
                    <a:pt x="1" y="3549"/>
                  </a:cubicBezTo>
                  <a:lnTo>
                    <a:pt x="1" y="3858"/>
                  </a:lnTo>
                  <a:cubicBezTo>
                    <a:pt x="1" y="3954"/>
                    <a:pt x="72" y="4037"/>
                    <a:pt x="167" y="4037"/>
                  </a:cubicBezTo>
                  <a:lnTo>
                    <a:pt x="453" y="4037"/>
                  </a:lnTo>
                  <a:cubicBezTo>
                    <a:pt x="453" y="4037"/>
                    <a:pt x="465" y="4025"/>
                    <a:pt x="465" y="4025"/>
                  </a:cubicBezTo>
                  <a:cubicBezTo>
                    <a:pt x="489" y="4204"/>
                    <a:pt x="525" y="4382"/>
                    <a:pt x="560" y="4549"/>
                  </a:cubicBezTo>
                  <a:lnTo>
                    <a:pt x="548" y="4549"/>
                  </a:lnTo>
                  <a:lnTo>
                    <a:pt x="287" y="4656"/>
                  </a:lnTo>
                  <a:cubicBezTo>
                    <a:pt x="203" y="4692"/>
                    <a:pt x="156" y="4787"/>
                    <a:pt x="191" y="4871"/>
                  </a:cubicBezTo>
                  <a:lnTo>
                    <a:pt x="298" y="5168"/>
                  </a:lnTo>
                  <a:cubicBezTo>
                    <a:pt x="326" y="5232"/>
                    <a:pt x="389" y="5275"/>
                    <a:pt x="460" y="5275"/>
                  </a:cubicBezTo>
                  <a:cubicBezTo>
                    <a:pt x="481" y="5275"/>
                    <a:pt x="503" y="5272"/>
                    <a:pt x="525" y="5263"/>
                  </a:cubicBezTo>
                  <a:lnTo>
                    <a:pt x="775" y="5168"/>
                  </a:lnTo>
                  <a:cubicBezTo>
                    <a:pt x="787" y="5168"/>
                    <a:pt x="787" y="5168"/>
                    <a:pt x="798" y="5156"/>
                  </a:cubicBezTo>
                  <a:cubicBezTo>
                    <a:pt x="906" y="5371"/>
                    <a:pt x="1037" y="5573"/>
                    <a:pt x="1179" y="5752"/>
                  </a:cubicBezTo>
                  <a:cubicBezTo>
                    <a:pt x="1179" y="5763"/>
                    <a:pt x="1168" y="5763"/>
                    <a:pt x="1168" y="5763"/>
                  </a:cubicBezTo>
                  <a:lnTo>
                    <a:pt x="977" y="5966"/>
                  </a:lnTo>
                  <a:cubicBezTo>
                    <a:pt x="906" y="6025"/>
                    <a:pt x="906" y="6144"/>
                    <a:pt x="977" y="6204"/>
                  </a:cubicBezTo>
                  <a:lnTo>
                    <a:pt x="1191" y="6430"/>
                  </a:lnTo>
                  <a:cubicBezTo>
                    <a:pt x="1227" y="6460"/>
                    <a:pt x="1272" y="6475"/>
                    <a:pt x="1316" y="6475"/>
                  </a:cubicBezTo>
                  <a:cubicBezTo>
                    <a:pt x="1361" y="6475"/>
                    <a:pt x="1406" y="6460"/>
                    <a:pt x="1441" y="6430"/>
                  </a:cubicBezTo>
                  <a:lnTo>
                    <a:pt x="1632" y="6228"/>
                  </a:lnTo>
                  <a:cubicBezTo>
                    <a:pt x="1644" y="6228"/>
                    <a:pt x="1644" y="6228"/>
                    <a:pt x="1644" y="6216"/>
                  </a:cubicBezTo>
                  <a:cubicBezTo>
                    <a:pt x="1787" y="6335"/>
                    <a:pt x="1941" y="6430"/>
                    <a:pt x="2096" y="6525"/>
                  </a:cubicBezTo>
                  <a:cubicBezTo>
                    <a:pt x="2096" y="6525"/>
                    <a:pt x="2084" y="6537"/>
                    <a:pt x="2084" y="6537"/>
                  </a:cubicBezTo>
                  <a:lnTo>
                    <a:pt x="1977" y="6799"/>
                  </a:lnTo>
                  <a:cubicBezTo>
                    <a:pt x="1930" y="6883"/>
                    <a:pt x="1977" y="6978"/>
                    <a:pt x="2061" y="7026"/>
                  </a:cubicBezTo>
                  <a:lnTo>
                    <a:pt x="2346" y="7145"/>
                  </a:lnTo>
                  <a:cubicBezTo>
                    <a:pt x="2368" y="7154"/>
                    <a:pt x="2391" y="7158"/>
                    <a:pt x="2415" y="7158"/>
                  </a:cubicBezTo>
                  <a:cubicBezTo>
                    <a:pt x="2481" y="7158"/>
                    <a:pt x="2546" y="7123"/>
                    <a:pt x="2573" y="7061"/>
                  </a:cubicBezTo>
                  <a:lnTo>
                    <a:pt x="2680" y="6811"/>
                  </a:lnTo>
                  <a:cubicBezTo>
                    <a:pt x="2692" y="6799"/>
                    <a:pt x="2692" y="6799"/>
                    <a:pt x="2692" y="6787"/>
                  </a:cubicBezTo>
                  <a:cubicBezTo>
                    <a:pt x="2906" y="6859"/>
                    <a:pt x="3132" y="6906"/>
                    <a:pt x="3370" y="6930"/>
                  </a:cubicBezTo>
                  <a:cubicBezTo>
                    <a:pt x="3370" y="6930"/>
                    <a:pt x="3370" y="6942"/>
                    <a:pt x="3370" y="6954"/>
                  </a:cubicBezTo>
                  <a:lnTo>
                    <a:pt x="3370" y="7228"/>
                  </a:lnTo>
                  <a:cubicBezTo>
                    <a:pt x="3370" y="7323"/>
                    <a:pt x="3442" y="7395"/>
                    <a:pt x="3537" y="7395"/>
                  </a:cubicBezTo>
                  <a:lnTo>
                    <a:pt x="3858" y="7395"/>
                  </a:lnTo>
                  <a:cubicBezTo>
                    <a:pt x="3954" y="7395"/>
                    <a:pt x="4025" y="7323"/>
                    <a:pt x="4025" y="7228"/>
                  </a:cubicBezTo>
                  <a:lnTo>
                    <a:pt x="4025" y="6954"/>
                  </a:lnTo>
                  <a:cubicBezTo>
                    <a:pt x="4025" y="6942"/>
                    <a:pt x="4025" y="6930"/>
                    <a:pt x="4025" y="6930"/>
                  </a:cubicBezTo>
                  <a:cubicBezTo>
                    <a:pt x="4239" y="6906"/>
                    <a:pt x="4442" y="6859"/>
                    <a:pt x="4632" y="6799"/>
                  </a:cubicBezTo>
                  <a:cubicBezTo>
                    <a:pt x="4632" y="6811"/>
                    <a:pt x="4644" y="6823"/>
                    <a:pt x="4644" y="6835"/>
                  </a:cubicBezTo>
                  <a:lnTo>
                    <a:pt x="4751" y="7085"/>
                  </a:lnTo>
                  <a:cubicBezTo>
                    <a:pt x="4779" y="7149"/>
                    <a:pt x="4842" y="7192"/>
                    <a:pt x="4913" y="7192"/>
                  </a:cubicBezTo>
                  <a:cubicBezTo>
                    <a:pt x="4934" y="7192"/>
                    <a:pt x="4956" y="7189"/>
                    <a:pt x="4978" y="7180"/>
                  </a:cubicBezTo>
                  <a:lnTo>
                    <a:pt x="5263" y="7061"/>
                  </a:lnTo>
                  <a:cubicBezTo>
                    <a:pt x="5347" y="7026"/>
                    <a:pt x="5394" y="6918"/>
                    <a:pt x="5359" y="6835"/>
                  </a:cubicBezTo>
                  <a:lnTo>
                    <a:pt x="5251" y="6573"/>
                  </a:lnTo>
                  <a:cubicBezTo>
                    <a:pt x="5251" y="6561"/>
                    <a:pt x="5240" y="6561"/>
                    <a:pt x="5240" y="6549"/>
                  </a:cubicBezTo>
                  <a:cubicBezTo>
                    <a:pt x="5418" y="6454"/>
                    <a:pt x="5585" y="6335"/>
                    <a:pt x="5740" y="6204"/>
                  </a:cubicBezTo>
                  <a:cubicBezTo>
                    <a:pt x="5751" y="6216"/>
                    <a:pt x="5751" y="6228"/>
                    <a:pt x="5763" y="6228"/>
                  </a:cubicBezTo>
                  <a:lnTo>
                    <a:pt x="5954" y="6430"/>
                  </a:lnTo>
                  <a:cubicBezTo>
                    <a:pt x="5990" y="6460"/>
                    <a:pt x="6034" y="6475"/>
                    <a:pt x="6079" y="6475"/>
                  </a:cubicBezTo>
                  <a:cubicBezTo>
                    <a:pt x="6124" y="6475"/>
                    <a:pt x="6168" y="6460"/>
                    <a:pt x="6204" y="6430"/>
                  </a:cubicBezTo>
                  <a:lnTo>
                    <a:pt x="6430" y="6204"/>
                  </a:lnTo>
                  <a:cubicBezTo>
                    <a:pt x="6490" y="6144"/>
                    <a:pt x="6490" y="6025"/>
                    <a:pt x="6430" y="5966"/>
                  </a:cubicBezTo>
                  <a:lnTo>
                    <a:pt x="6228" y="5763"/>
                  </a:lnTo>
                  <a:cubicBezTo>
                    <a:pt x="6216" y="5763"/>
                    <a:pt x="6204" y="5752"/>
                    <a:pt x="6192" y="5740"/>
                  </a:cubicBezTo>
                  <a:cubicBezTo>
                    <a:pt x="6323" y="5585"/>
                    <a:pt x="6430" y="5418"/>
                    <a:pt x="6525" y="5240"/>
                  </a:cubicBezTo>
                  <a:cubicBezTo>
                    <a:pt x="6537" y="5252"/>
                    <a:pt x="6549" y="5252"/>
                    <a:pt x="6573" y="5263"/>
                  </a:cubicBezTo>
                  <a:lnTo>
                    <a:pt x="6823" y="5371"/>
                  </a:lnTo>
                  <a:cubicBezTo>
                    <a:pt x="6844" y="5380"/>
                    <a:pt x="6867" y="5384"/>
                    <a:pt x="6890" y="5384"/>
                  </a:cubicBezTo>
                  <a:cubicBezTo>
                    <a:pt x="6956" y="5384"/>
                    <a:pt x="7023" y="5346"/>
                    <a:pt x="7049" y="5275"/>
                  </a:cubicBezTo>
                  <a:lnTo>
                    <a:pt x="7168" y="4990"/>
                  </a:lnTo>
                  <a:cubicBezTo>
                    <a:pt x="7204" y="4906"/>
                    <a:pt x="7168" y="4799"/>
                    <a:pt x="7073" y="4763"/>
                  </a:cubicBezTo>
                  <a:lnTo>
                    <a:pt x="6823" y="4656"/>
                  </a:lnTo>
                  <a:cubicBezTo>
                    <a:pt x="6811" y="4656"/>
                    <a:pt x="6787" y="4644"/>
                    <a:pt x="6775" y="4644"/>
                  </a:cubicBezTo>
                  <a:cubicBezTo>
                    <a:pt x="6835" y="4442"/>
                    <a:pt x="6883" y="4239"/>
                    <a:pt x="6894" y="4025"/>
                  </a:cubicBezTo>
                  <a:lnTo>
                    <a:pt x="7228" y="4025"/>
                  </a:lnTo>
                  <a:cubicBezTo>
                    <a:pt x="7323" y="4025"/>
                    <a:pt x="7395" y="3954"/>
                    <a:pt x="7395" y="3858"/>
                  </a:cubicBezTo>
                  <a:lnTo>
                    <a:pt x="7395" y="3549"/>
                  </a:lnTo>
                  <a:cubicBezTo>
                    <a:pt x="7395" y="3454"/>
                    <a:pt x="7323" y="3370"/>
                    <a:pt x="7228" y="3370"/>
                  </a:cubicBezTo>
                  <a:lnTo>
                    <a:pt x="6954" y="3370"/>
                  </a:lnTo>
                  <a:cubicBezTo>
                    <a:pt x="6930" y="3370"/>
                    <a:pt x="6918" y="3382"/>
                    <a:pt x="6894" y="3382"/>
                  </a:cubicBezTo>
                  <a:cubicBezTo>
                    <a:pt x="6883" y="3204"/>
                    <a:pt x="6847" y="3025"/>
                    <a:pt x="6799" y="2858"/>
                  </a:cubicBezTo>
                  <a:cubicBezTo>
                    <a:pt x="6823" y="2858"/>
                    <a:pt x="6835" y="2858"/>
                    <a:pt x="6847" y="2846"/>
                  </a:cubicBezTo>
                  <a:lnTo>
                    <a:pt x="7109" y="2751"/>
                  </a:lnTo>
                  <a:cubicBezTo>
                    <a:pt x="7204" y="2715"/>
                    <a:pt x="7240" y="2620"/>
                    <a:pt x="7204" y="2525"/>
                  </a:cubicBezTo>
                  <a:lnTo>
                    <a:pt x="7097" y="2239"/>
                  </a:lnTo>
                  <a:cubicBezTo>
                    <a:pt x="7068" y="2163"/>
                    <a:pt x="7002" y="2125"/>
                    <a:pt x="6927" y="2125"/>
                  </a:cubicBezTo>
                  <a:cubicBezTo>
                    <a:pt x="6909" y="2125"/>
                    <a:pt x="6890" y="2127"/>
                    <a:pt x="6871" y="2132"/>
                  </a:cubicBezTo>
                  <a:lnTo>
                    <a:pt x="6621" y="2239"/>
                  </a:lnTo>
                  <a:cubicBezTo>
                    <a:pt x="6597" y="2239"/>
                    <a:pt x="6585" y="2251"/>
                    <a:pt x="6573" y="2263"/>
                  </a:cubicBezTo>
                  <a:cubicBezTo>
                    <a:pt x="6466" y="2049"/>
                    <a:pt x="6335" y="1846"/>
                    <a:pt x="6180" y="1668"/>
                  </a:cubicBezTo>
                  <a:cubicBezTo>
                    <a:pt x="6204" y="1656"/>
                    <a:pt x="6216" y="1644"/>
                    <a:pt x="6228" y="1632"/>
                  </a:cubicBezTo>
                  <a:lnTo>
                    <a:pt x="6430" y="1442"/>
                  </a:lnTo>
                  <a:cubicBezTo>
                    <a:pt x="6490" y="1370"/>
                    <a:pt x="6490" y="1263"/>
                    <a:pt x="6430" y="1203"/>
                  </a:cubicBezTo>
                  <a:lnTo>
                    <a:pt x="6204" y="977"/>
                  </a:lnTo>
                  <a:cubicBezTo>
                    <a:pt x="6168" y="941"/>
                    <a:pt x="6124" y="924"/>
                    <a:pt x="6079" y="924"/>
                  </a:cubicBezTo>
                  <a:cubicBezTo>
                    <a:pt x="6034" y="924"/>
                    <a:pt x="5990" y="941"/>
                    <a:pt x="5954" y="977"/>
                  </a:cubicBezTo>
                  <a:lnTo>
                    <a:pt x="5763" y="1168"/>
                  </a:lnTo>
                  <a:cubicBezTo>
                    <a:pt x="5751" y="1180"/>
                    <a:pt x="5740" y="1203"/>
                    <a:pt x="5740" y="1215"/>
                  </a:cubicBezTo>
                  <a:cubicBezTo>
                    <a:pt x="5597" y="1096"/>
                    <a:pt x="5442" y="1001"/>
                    <a:pt x="5287" y="906"/>
                  </a:cubicBezTo>
                  <a:cubicBezTo>
                    <a:pt x="5299" y="894"/>
                    <a:pt x="5311" y="882"/>
                    <a:pt x="5311" y="858"/>
                  </a:cubicBezTo>
                  <a:lnTo>
                    <a:pt x="5430" y="608"/>
                  </a:lnTo>
                  <a:cubicBezTo>
                    <a:pt x="5466" y="525"/>
                    <a:pt x="5430" y="418"/>
                    <a:pt x="5335" y="382"/>
                  </a:cubicBezTo>
                  <a:lnTo>
                    <a:pt x="5049" y="251"/>
                  </a:lnTo>
                  <a:cubicBezTo>
                    <a:pt x="5030" y="243"/>
                    <a:pt x="5010" y="239"/>
                    <a:pt x="4989" y="239"/>
                  </a:cubicBezTo>
                  <a:cubicBezTo>
                    <a:pt x="4920" y="239"/>
                    <a:pt x="4850" y="282"/>
                    <a:pt x="4823" y="346"/>
                  </a:cubicBezTo>
                  <a:lnTo>
                    <a:pt x="4716" y="596"/>
                  </a:lnTo>
                  <a:cubicBezTo>
                    <a:pt x="4704" y="608"/>
                    <a:pt x="4704" y="632"/>
                    <a:pt x="4704" y="644"/>
                  </a:cubicBezTo>
                  <a:cubicBezTo>
                    <a:pt x="4478" y="572"/>
                    <a:pt x="4251" y="525"/>
                    <a:pt x="4025" y="501"/>
                  </a:cubicBezTo>
                  <a:cubicBezTo>
                    <a:pt x="4025" y="489"/>
                    <a:pt x="4025" y="465"/>
                    <a:pt x="4025" y="453"/>
                  </a:cubicBezTo>
                  <a:lnTo>
                    <a:pt x="4025" y="179"/>
                  </a:lnTo>
                  <a:cubicBezTo>
                    <a:pt x="4025" y="84"/>
                    <a:pt x="3954" y="1"/>
                    <a:pt x="3858" y="1"/>
                  </a:cubicBezTo>
                  <a:close/>
                </a:path>
              </a:pathLst>
            </a:custGeom>
            <a:solidFill>
              <a:srgbClr val="D768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flipH="1">
              <a:off x="999339" y="4128334"/>
              <a:ext cx="319630" cy="319630"/>
            </a:xfrm>
            <a:custGeom>
              <a:avLst/>
              <a:gdLst/>
              <a:ahLst/>
              <a:cxnLst/>
              <a:rect l="l" t="t" r="r" b="b"/>
              <a:pathLst>
                <a:path w="7395" h="7395" extrusionOk="0">
                  <a:moveTo>
                    <a:pt x="3680" y="1370"/>
                  </a:moveTo>
                  <a:cubicBezTo>
                    <a:pt x="4037" y="1370"/>
                    <a:pt x="4323" y="1656"/>
                    <a:pt x="4323" y="2001"/>
                  </a:cubicBezTo>
                  <a:cubicBezTo>
                    <a:pt x="4323" y="2358"/>
                    <a:pt x="4037" y="2644"/>
                    <a:pt x="3680" y="2644"/>
                  </a:cubicBezTo>
                  <a:cubicBezTo>
                    <a:pt x="3335" y="2644"/>
                    <a:pt x="3049" y="2358"/>
                    <a:pt x="3049" y="2001"/>
                  </a:cubicBezTo>
                  <a:cubicBezTo>
                    <a:pt x="3049" y="1656"/>
                    <a:pt x="3335" y="1370"/>
                    <a:pt x="3680" y="1370"/>
                  </a:cubicBezTo>
                  <a:close/>
                  <a:moveTo>
                    <a:pt x="1918" y="3132"/>
                  </a:moveTo>
                  <a:cubicBezTo>
                    <a:pt x="2275" y="3132"/>
                    <a:pt x="2561" y="3418"/>
                    <a:pt x="2561" y="3775"/>
                  </a:cubicBezTo>
                  <a:cubicBezTo>
                    <a:pt x="2561" y="4120"/>
                    <a:pt x="2275" y="4406"/>
                    <a:pt x="1918" y="4406"/>
                  </a:cubicBezTo>
                  <a:cubicBezTo>
                    <a:pt x="1572" y="4406"/>
                    <a:pt x="1287" y="4120"/>
                    <a:pt x="1287" y="3775"/>
                  </a:cubicBezTo>
                  <a:cubicBezTo>
                    <a:pt x="1287" y="3418"/>
                    <a:pt x="1572" y="3132"/>
                    <a:pt x="1918" y="3132"/>
                  </a:cubicBezTo>
                  <a:close/>
                  <a:moveTo>
                    <a:pt x="3692" y="3132"/>
                  </a:moveTo>
                  <a:cubicBezTo>
                    <a:pt x="4049" y="3132"/>
                    <a:pt x="4335" y="3418"/>
                    <a:pt x="4335" y="3775"/>
                  </a:cubicBezTo>
                  <a:cubicBezTo>
                    <a:pt x="4335" y="4120"/>
                    <a:pt x="4049" y="4406"/>
                    <a:pt x="3692" y="4406"/>
                  </a:cubicBezTo>
                  <a:cubicBezTo>
                    <a:pt x="3346" y="4406"/>
                    <a:pt x="3061" y="4120"/>
                    <a:pt x="3061" y="3775"/>
                  </a:cubicBezTo>
                  <a:cubicBezTo>
                    <a:pt x="3061" y="3418"/>
                    <a:pt x="3346" y="3132"/>
                    <a:pt x="3692" y="3132"/>
                  </a:cubicBezTo>
                  <a:close/>
                  <a:moveTo>
                    <a:pt x="5454" y="3132"/>
                  </a:moveTo>
                  <a:cubicBezTo>
                    <a:pt x="5799" y="3132"/>
                    <a:pt x="6085" y="3418"/>
                    <a:pt x="6085" y="3775"/>
                  </a:cubicBezTo>
                  <a:cubicBezTo>
                    <a:pt x="6085" y="4120"/>
                    <a:pt x="5799" y="4406"/>
                    <a:pt x="5454" y="4406"/>
                  </a:cubicBezTo>
                  <a:cubicBezTo>
                    <a:pt x="5097" y="4406"/>
                    <a:pt x="4811" y="4120"/>
                    <a:pt x="4811" y="3775"/>
                  </a:cubicBezTo>
                  <a:cubicBezTo>
                    <a:pt x="4811" y="3418"/>
                    <a:pt x="5097" y="3132"/>
                    <a:pt x="5454" y="3132"/>
                  </a:cubicBezTo>
                  <a:close/>
                  <a:moveTo>
                    <a:pt x="3680" y="4894"/>
                  </a:moveTo>
                  <a:cubicBezTo>
                    <a:pt x="4037" y="4894"/>
                    <a:pt x="4323" y="5180"/>
                    <a:pt x="4323" y="5537"/>
                  </a:cubicBezTo>
                  <a:cubicBezTo>
                    <a:pt x="4323" y="5883"/>
                    <a:pt x="4037" y="6168"/>
                    <a:pt x="3680" y="6168"/>
                  </a:cubicBezTo>
                  <a:cubicBezTo>
                    <a:pt x="3335" y="6168"/>
                    <a:pt x="3049" y="5883"/>
                    <a:pt x="3049" y="5537"/>
                  </a:cubicBezTo>
                  <a:cubicBezTo>
                    <a:pt x="3049" y="5180"/>
                    <a:pt x="3335" y="4894"/>
                    <a:pt x="3680" y="4894"/>
                  </a:cubicBezTo>
                  <a:close/>
                  <a:moveTo>
                    <a:pt x="3537" y="1"/>
                  </a:moveTo>
                  <a:cubicBezTo>
                    <a:pt x="3442" y="1"/>
                    <a:pt x="3370" y="84"/>
                    <a:pt x="3370" y="179"/>
                  </a:cubicBezTo>
                  <a:lnTo>
                    <a:pt x="3370" y="453"/>
                  </a:lnTo>
                  <a:cubicBezTo>
                    <a:pt x="3370" y="465"/>
                    <a:pt x="3370" y="477"/>
                    <a:pt x="3370" y="501"/>
                  </a:cubicBezTo>
                  <a:cubicBezTo>
                    <a:pt x="3168" y="513"/>
                    <a:pt x="2965" y="560"/>
                    <a:pt x="2763" y="620"/>
                  </a:cubicBezTo>
                  <a:cubicBezTo>
                    <a:pt x="2763" y="596"/>
                    <a:pt x="2763" y="584"/>
                    <a:pt x="2751" y="572"/>
                  </a:cubicBezTo>
                  <a:lnTo>
                    <a:pt x="2644" y="322"/>
                  </a:lnTo>
                  <a:cubicBezTo>
                    <a:pt x="2617" y="251"/>
                    <a:pt x="2558" y="213"/>
                    <a:pt x="2490" y="213"/>
                  </a:cubicBezTo>
                  <a:cubicBezTo>
                    <a:pt x="2466" y="213"/>
                    <a:pt x="2442" y="218"/>
                    <a:pt x="2418" y="227"/>
                  </a:cubicBezTo>
                  <a:lnTo>
                    <a:pt x="2132" y="346"/>
                  </a:lnTo>
                  <a:cubicBezTo>
                    <a:pt x="2049" y="382"/>
                    <a:pt x="2001" y="489"/>
                    <a:pt x="2037" y="572"/>
                  </a:cubicBezTo>
                  <a:lnTo>
                    <a:pt x="2144" y="822"/>
                  </a:lnTo>
                  <a:cubicBezTo>
                    <a:pt x="2156" y="834"/>
                    <a:pt x="2156" y="846"/>
                    <a:pt x="2168" y="858"/>
                  </a:cubicBezTo>
                  <a:cubicBezTo>
                    <a:pt x="1989" y="953"/>
                    <a:pt x="1811" y="1072"/>
                    <a:pt x="1656" y="1203"/>
                  </a:cubicBezTo>
                  <a:cubicBezTo>
                    <a:pt x="1644" y="1191"/>
                    <a:pt x="1644" y="1180"/>
                    <a:pt x="1632" y="1168"/>
                  </a:cubicBezTo>
                  <a:lnTo>
                    <a:pt x="1441" y="977"/>
                  </a:lnTo>
                  <a:cubicBezTo>
                    <a:pt x="1406" y="941"/>
                    <a:pt x="1361" y="924"/>
                    <a:pt x="1316" y="924"/>
                  </a:cubicBezTo>
                  <a:cubicBezTo>
                    <a:pt x="1272" y="924"/>
                    <a:pt x="1227" y="941"/>
                    <a:pt x="1191" y="977"/>
                  </a:cubicBezTo>
                  <a:lnTo>
                    <a:pt x="977" y="1203"/>
                  </a:lnTo>
                  <a:cubicBezTo>
                    <a:pt x="906" y="1263"/>
                    <a:pt x="906" y="1370"/>
                    <a:pt x="977" y="1442"/>
                  </a:cubicBezTo>
                  <a:lnTo>
                    <a:pt x="1168" y="1632"/>
                  </a:lnTo>
                  <a:cubicBezTo>
                    <a:pt x="1179" y="1644"/>
                    <a:pt x="1179" y="1656"/>
                    <a:pt x="1191" y="1656"/>
                  </a:cubicBezTo>
                  <a:cubicBezTo>
                    <a:pt x="1060" y="1811"/>
                    <a:pt x="953" y="1977"/>
                    <a:pt x="858" y="2156"/>
                  </a:cubicBezTo>
                  <a:cubicBezTo>
                    <a:pt x="846" y="2156"/>
                    <a:pt x="834" y="2144"/>
                    <a:pt x="834" y="2144"/>
                  </a:cubicBezTo>
                  <a:lnTo>
                    <a:pt x="572" y="2037"/>
                  </a:lnTo>
                  <a:cubicBezTo>
                    <a:pt x="551" y="2028"/>
                    <a:pt x="528" y="2023"/>
                    <a:pt x="505" y="2023"/>
                  </a:cubicBezTo>
                  <a:cubicBezTo>
                    <a:pt x="439" y="2023"/>
                    <a:pt x="373" y="2061"/>
                    <a:pt x="346" y="2132"/>
                  </a:cubicBezTo>
                  <a:lnTo>
                    <a:pt x="227" y="2418"/>
                  </a:lnTo>
                  <a:cubicBezTo>
                    <a:pt x="191" y="2501"/>
                    <a:pt x="227" y="2608"/>
                    <a:pt x="322" y="2644"/>
                  </a:cubicBezTo>
                  <a:lnTo>
                    <a:pt x="572" y="2751"/>
                  </a:lnTo>
                  <a:lnTo>
                    <a:pt x="596" y="2751"/>
                  </a:lnTo>
                  <a:cubicBezTo>
                    <a:pt x="537" y="2954"/>
                    <a:pt x="489" y="3168"/>
                    <a:pt x="465" y="3370"/>
                  </a:cubicBezTo>
                  <a:lnTo>
                    <a:pt x="167" y="3370"/>
                  </a:lnTo>
                  <a:cubicBezTo>
                    <a:pt x="72" y="3370"/>
                    <a:pt x="1" y="3454"/>
                    <a:pt x="1" y="3549"/>
                  </a:cubicBezTo>
                  <a:lnTo>
                    <a:pt x="1" y="3858"/>
                  </a:lnTo>
                  <a:cubicBezTo>
                    <a:pt x="1" y="3954"/>
                    <a:pt x="72" y="4037"/>
                    <a:pt x="167" y="4037"/>
                  </a:cubicBezTo>
                  <a:lnTo>
                    <a:pt x="453" y="4037"/>
                  </a:lnTo>
                  <a:cubicBezTo>
                    <a:pt x="453" y="4037"/>
                    <a:pt x="465" y="4025"/>
                    <a:pt x="465" y="4025"/>
                  </a:cubicBezTo>
                  <a:cubicBezTo>
                    <a:pt x="489" y="4204"/>
                    <a:pt x="525" y="4382"/>
                    <a:pt x="560" y="4549"/>
                  </a:cubicBezTo>
                  <a:lnTo>
                    <a:pt x="548" y="4549"/>
                  </a:lnTo>
                  <a:lnTo>
                    <a:pt x="287" y="4656"/>
                  </a:lnTo>
                  <a:cubicBezTo>
                    <a:pt x="203" y="4692"/>
                    <a:pt x="156" y="4787"/>
                    <a:pt x="191" y="4871"/>
                  </a:cubicBezTo>
                  <a:lnTo>
                    <a:pt x="298" y="5168"/>
                  </a:lnTo>
                  <a:cubicBezTo>
                    <a:pt x="326" y="5232"/>
                    <a:pt x="389" y="5275"/>
                    <a:pt x="460" y="5275"/>
                  </a:cubicBezTo>
                  <a:cubicBezTo>
                    <a:pt x="481" y="5275"/>
                    <a:pt x="503" y="5272"/>
                    <a:pt x="525" y="5263"/>
                  </a:cubicBezTo>
                  <a:lnTo>
                    <a:pt x="775" y="5168"/>
                  </a:lnTo>
                  <a:cubicBezTo>
                    <a:pt x="787" y="5168"/>
                    <a:pt x="787" y="5168"/>
                    <a:pt x="798" y="5156"/>
                  </a:cubicBezTo>
                  <a:cubicBezTo>
                    <a:pt x="906" y="5371"/>
                    <a:pt x="1037" y="5573"/>
                    <a:pt x="1179" y="5752"/>
                  </a:cubicBezTo>
                  <a:cubicBezTo>
                    <a:pt x="1179" y="5763"/>
                    <a:pt x="1168" y="5763"/>
                    <a:pt x="1168" y="5763"/>
                  </a:cubicBezTo>
                  <a:lnTo>
                    <a:pt x="977" y="5966"/>
                  </a:lnTo>
                  <a:cubicBezTo>
                    <a:pt x="906" y="6025"/>
                    <a:pt x="906" y="6144"/>
                    <a:pt x="977" y="6204"/>
                  </a:cubicBezTo>
                  <a:lnTo>
                    <a:pt x="1191" y="6430"/>
                  </a:lnTo>
                  <a:cubicBezTo>
                    <a:pt x="1227" y="6460"/>
                    <a:pt x="1272" y="6475"/>
                    <a:pt x="1316" y="6475"/>
                  </a:cubicBezTo>
                  <a:cubicBezTo>
                    <a:pt x="1361" y="6475"/>
                    <a:pt x="1406" y="6460"/>
                    <a:pt x="1441" y="6430"/>
                  </a:cubicBezTo>
                  <a:lnTo>
                    <a:pt x="1632" y="6228"/>
                  </a:lnTo>
                  <a:cubicBezTo>
                    <a:pt x="1644" y="6228"/>
                    <a:pt x="1644" y="6228"/>
                    <a:pt x="1644" y="6216"/>
                  </a:cubicBezTo>
                  <a:cubicBezTo>
                    <a:pt x="1787" y="6335"/>
                    <a:pt x="1941" y="6430"/>
                    <a:pt x="2096" y="6525"/>
                  </a:cubicBezTo>
                  <a:cubicBezTo>
                    <a:pt x="2096" y="6525"/>
                    <a:pt x="2084" y="6537"/>
                    <a:pt x="2084" y="6537"/>
                  </a:cubicBezTo>
                  <a:lnTo>
                    <a:pt x="1977" y="6799"/>
                  </a:lnTo>
                  <a:cubicBezTo>
                    <a:pt x="1930" y="6883"/>
                    <a:pt x="1977" y="6978"/>
                    <a:pt x="2061" y="7026"/>
                  </a:cubicBezTo>
                  <a:lnTo>
                    <a:pt x="2346" y="7145"/>
                  </a:lnTo>
                  <a:cubicBezTo>
                    <a:pt x="2368" y="7154"/>
                    <a:pt x="2391" y="7158"/>
                    <a:pt x="2415" y="7158"/>
                  </a:cubicBezTo>
                  <a:cubicBezTo>
                    <a:pt x="2481" y="7158"/>
                    <a:pt x="2546" y="7123"/>
                    <a:pt x="2573" y="7061"/>
                  </a:cubicBezTo>
                  <a:lnTo>
                    <a:pt x="2680" y="6811"/>
                  </a:lnTo>
                  <a:cubicBezTo>
                    <a:pt x="2692" y="6799"/>
                    <a:pt x="2692" y="6799"/>
                    <a:pt x="2692" y="6787"/>
                  </a:cubicBezTo>
                  <a:cubicBezTo>
                    <a:pt x="2906" y="6859"/>
                    <a:pt x="3132" y="6906"/>
                    <a:pt x="3370" y="6930"/>
                  </a:cubicBezTo>
                  <a:cubicBezTo>
                    <a:pt x="3370" y="6930"/>
                    <a:pt x="3370" y="6942"/>
                    <a:pt x="3370" y="6954"/>
                  </a:cubicBezTo>
                  <a:lnTo>
                    <a:pt x="3370" y="7228"/>
                  </a:lnTo>
                  <a:cubicBezTo>
                    <a:pt x="3370" y="7323"/>
                    <a:pt x="3442" y="7395"/>
                    <a:pt x="3537" y="7395"/>
                  </a:cubicBezTo>
                  <a:lnTo>
                    <a:pt x="3858" y="7395"/>
                  </a:lnTo>
                  <a:cubicBezTo>
                    <a:pt x="3954" y="7395"/>
                    <a:pt x="4025" y="7323"/>
                    <a:pt x="4025" y="7228"/>
                  </a:cubicBezTo>
                  <a:lnTo>
                    <a:pt x="4025" y="6954"/>
                  </a:lnTo>
                  <a:cubicBezTo>
                    <a:pt x="4025" y="6942"/>
                    <a:pt x="4025" y="6930"/>
                    <a:pt x="4025" y="6930"/>
                  </a:cubicBezTo>
                  <a:cubicBezTo>
                    <a:pt x="4239" y="6906"/>
                    <a:pt x="4442" y="6859"/>
                    <a:pt x="4632" y="6799"/>
                  </a:cubicBezTo>
                  <a:cubicBezTo>
                    <a:pt x="4632" y="6811"/>
                    <a:pt x="4644" y="6823"/>
                    <a:pt x="4644" y="6835"/>
                  </a:cubicBezTo>
                  <a:lnTo>
                    <a:pt x="4751" y="7085"/>
                  </a:lnTo>
                  <a:cubicBezTo>
                    <a:pt x="4779" y="7149"/>
                    <a:pt x="4842" y="7192"/>
                    <a:pt x="4913" y="7192"/>
                  </a:cubicBezTo>
                  <a:cubicBezTo>
                    <a:pt x="4934" y="7192"/>
                    <a:pt x="4956" y="7189"/>
                    <a:pt x="4978" y="7180"/>
                  </a:cubicBezTo>
                  <a:lnTo>
                    <a:pt x="5263" y="7061"/>
                  </a:lnTo>
                  <a:cubicBezTo>
                    <a:pt x="5347" y="7026"/>
                    <a:pt x="5394" y="6918"/>
                    <a:pt x="5359" y="6835"/>
                  </a:cubicBezTo>
                  <a:lnTo>
                    <a:pt x="5251" y="6573"/>
                  </a:lnTo>
                  <a:cubicBezTo>
                    <a:pt x="5251" y="6561"/>
                    <a:pt x="5240" y="6561"/>
                    <a:pt x="5240" y="6549"/>
                  </a:cubicBezTo>
                  <a:cubicBezTo>
                    <a:pt x="5418" y="6454"/>
                    <a:pt x="5585" y="6335"/>
                    <a:pt x="5740" y="6204"/>
                  </a:cubicBezTo>
                  <a:cubicBezTo>
                    <a:pt x="5751" y="6216"/>
                    <a:pt x="5751" y="6228"/>
                    <a:pt x="5763" y="6228"/>
                  </a:cubicBezTo>
                  <a:lnTo>
                    <a:pt x="5954" y="6430"/>
                  </a:lnTo>
                  <a:cubicBezTo>
                    <a:pt x="5990" y="6460"/>
                    <a:pt x="6034" y="6475"/>
                    <a:pt x="6079" y="6475"/>
                  </a:cubicBezTo>
                  <a:cubicBezTo>
                    <a:pt x="6124" y="6475"/>
                    <a:pt x="6168" y="6460"/>
                    <a:pt x="6204" y="6430"/>
                  </a:cubicBezTo>
                  <a:lnTo>
                    <a:pt x="6430" y="6204"/>
                  </a:lnTo>
                  <a:cubicBezTo>
                    <a:pt x="6490" y="6144"/>
                    <a:pt x="6490" y="6025"/>
                    <a:pt x="6430" y="5966"/>
                  </a:cubicBezTo>
                  <a:lnTo>
                    <a:pt x="6228" y="5763"/>
                  </a:lnTo>
                  <a:cubicBezTo>
                    <a:pt x="6216" y="5763"/>
                    <a:pt x="6204" y="5752"/>
                    <a:pt x="6192" y="5740"/>
                  </a:cubicBezTo>
                  <a:cubicBezTo>
                    <a:pt x="6323" y="5585"/>
                    <a:pt x="6430" y="5418"/>
                    <a:pt x="6525" y="5240"/>
                  </a:cubicBezTo>
                  <a:cubicBezTo>
                    <a:pt x="6537" y="5252"/>
                    <a:pt x="6549" y="5252"/>
                    <a:pt x="6573" y="5263"/>
                  </a:cubicBezTo>
                  <a:lnTo>
                    <a:pt x="6823" y="5371"/>
                  </a:lnTo>
                  <a:cubicBezTo>
                    <a:pt x="6844" y="5380"/>
                    <a:pt x="6867" y="5384"/>
                    <a:pt x="6890" y="5384"/>
                  </a:cubicBezTo>
                  <a:cubicBezTo>
                    <a:pt x="6956" y="5384"/>
                    <a:pt x="7023" y="5346"/>
                    <a:pt x="7049" y="5275"/>
                  </a:cubicBezTo>
                  <a:lnTo>
                    <a:pt x="7168" y="4990"/>
                  </a:lnTo>
                  <a:cubicBezTo>
                    <a:pt x="7204" y="4906"/>
                    <a:pt x="7168" y="4799"/>
                    <a:pt x="7073" y="4763"/>
                  </a:cubicBezTo>
                  <a:lnTo>
                    <a:pt x="6823" y="4656"/>
                  </a:lnTo>
                  <a:cubicBezTo>
                    <a:pt x="6811" y="4656"/>
                    <a:pt x="6787" y="4644"/>
                    <a:pt x="6775" y="4644"/>
                  </a:cubicBezTo>
                  <a:cubicBezTo>
                    <a:pt x="6835" y="4442"/>
                    <a:pt x="6883" y="4239"/>
                    <a:pt x="6894" y="4025"/>
                  </a:cubicBezTo>
                  <a:lnTo>
                    <a:pt x="7228" y="4025"/>
                  </a:lnTo>
                  <a:cubicBezTo>
                    <a:pt x="7323" y="4025"/>
                    <a:pt x="7395" y="3954"/>
                    <a:pt x="7395" y="3858"/>
                  </a:cubicBezTo>
                  <a:lnTo>
                    <a:pt x="7395" y="3549"/>
                  </a:lnTo>
                  <a:cubicBezTo>
                    <a:pt x="7395" y="3454"/>
                    <a:pt x="7323" y="3370"/>
                    <a:pt x="7228" y="3370"/>
                  </a:cubicBezTo>
                  <a:lnTo>
                    <a:pt x="6954" y="3370"/>
                  </a:lnTo>
                  <a:cubicBezTo>
                    <a:pt x="6930" y="3370"/>
                    <a:pt x="6918" y="3382"/>
                    <a:pt x="6894" y="3382"/>
                  </a:cubicBezTo>
                  <a:cubicBezTo>
                    <a:pt x="6883" y="3204"/>
                    <a:pt x="6847" y="3025"/>
                    <a:pt x="6799" y="2858"/>
                  </a:cubicBezTo>
                  <a:cubicBezTo>
                    <a:pt x="6823" y="2858"/>
                    <a:pt x="6835" y="2858"/>
                    <a:pt x="6847" y="2846"/>
                  </a:cubicBezTo>
                  <a:lnTo>
                    <a:pt x="7109" y="2751"/>
                  </a:lnTo>
                  <a:cubicBezTo>
                    <a:pt x="7204" y="2715"/>
                    <a:pt x="7240" y="2620"/>
                    <a:pt x="7204" y="2525"/>
                  </a:cubicBezTo>
                  <a:lnTo>
                    <a:pt x="7097" y="2239"/>
                  </a:lnTo>
                  <a:cubicBezTo>
                    <a:pt x="7068" y="2163"/>
                    <a:pt x="7002" y="2125"/>
                    <a:pt x="6927" y="2125"/>
                  </a:cubicBezTo>
                  <a:cubicBezTo>
                    <a:pt x="6909" y="2125"/>
                    <a:pt x="6890" y="2127"/>
                    <a:pt x="6871" y="2132"/>
                  </a:cubicBezTo>
                  <a:lnTo>
                    <a:pt x="6621" y="2239"/>
                  </a:lnTo>
                  <a:cubicBezTo>
                    <a:pt x="6597" y="2239"/>
                    <a:pt x="6585" y="2251"/>
                    <a:pt x="6573" y="2263"/>
                  </a:cubicBezTo>
                  <a:cubicBezTo>
                    <a:pt x="6466" y="2049"/>
                    <a:pt x="6335" y="1846"/>
                    <a:pt x="6180" y="1668"/>
                  </a:cubicBezTo>
                  <a:cubicBezTo>
                    <a:pt x="6204" y="1656"/>
                    <a:pt x="6216" y="1644"/>
                    <a:pt x="6228" y="1632"/>
                  </a:cubicBezTo>
                  <a:lnTo>
                    <a:pt x="6430" y="1442"/>
                  </a:lnTo>
                  <a:cubicBezTo>
                    <a:pt x="6490" y="1370"/>
                    <a:pt x="6490" y="1263"/>
                    <a:pt x="6430" y="1203"/>
                  </a:cubicBezTo>
                  <a:lnTo>
                    <a:pt x="6204" y="977"/>
                  </a:lnTo>
                  <a:cubicBezTo>
                    <a:pt x="6168" y="941"/>
                    <a:pt x="6124" y="924"/>
                    <a:pt x="6079" y="924"/>
                  </a:cubicBezTo>
                  <a:cubicBezTo>
                    <a:pt x="6034" y="924"/>
                    <a:pt x="5990" y="941"/>
                    <a:pt x="5954" y="977"/>
                  </a:cubicBezTo>
                  <a:lnTo>
                    <a:pt x="5763" y="1168"/>
                  </a:lnTo>
                  <a:cubicBezTo>
                    <a:pt x="5751" y="1180"/>
                    <a:pt x="5740" y="1203"/>
                    <a:pt x="5740" y="1215"/>
                  </a:cubicBezTo>
                  <a:cubicBezTo>
                    <a:pt x="5597" y="1096"/>
                    <a:pt x="5442" y="1001"/>
                    <a:pt x="5287" y="906"/>
                  </a:cubicBezTo>
                  <a:cubicBezTo>
                    <a:pt x="5299" y="894"/>
                    <a:pt x="5311" y="882"/>
                    <a:pt x="5311" y="858"/>
                  </a:cubicBezTo>
                  <a:lnTo>
                    <a:pt x="5430" y="608"/>
                  </a:lnTo>
                  <a:cubicBezTo>
                    <a:pt x="5466" y="525"/>
                    <a:pt x="5430" y="418"/>
                    <a:pt x="5335" y="382"/>
                  </a:cubicBezTo>
                  <a:lnTo>
                    <a:pt x="5049" y="251"/>
                  </a:lnTo>
                  <a:cubicBezTo>
                    <a:pt x="5030" y="243"/>
                    <a:pt x="5010" y="239"/>
                    <a:pt x="4989" y="239"/>
                  </a:cubicBezTo>
                  <a:cubicBezTo>
                    <a:pt x="4920" y="239"/>
                    <a:pt x="4850" y="282"/>
                    <a:pt x="4823" y="346"/>
                  </a:cubicBezTo>
                  <a:lnTo>
                    <a:pt x="4716" y="596"/>
                  </a:lnTo>
                  <a:cubicBezTo>
                    <a:pt x="4704" y="608"/>
                    <a:pt x="4704" y="632"/>
                    <a:pt x="4704" y="644"/>
                  </a:cubicBezTo>
                  <a:cubicBezTo>
                    <a:pt x="4478" y="572"/>
                    <a:pt x="4251" y="525"/>
                    <a:pt x="4025" y="501"/>
                  </a:cubicBezTo>
                  <a:cubicBezTo>
                    <a:pt x="4025" y="489"/>
                    <a:pt x="4025" y="465"/>
                    <a:pt x="4025" y="453"/>
                  </a:cubicBezTo>
                  <a:lnTo>
                    <a:pt x="4025" y="179"/>
                  </a:lnTo>
                  <a:cubicBezTo>
                    <a:pt x="4025" y="84"/>
                    <a:pt x="3954" y="1"/>
                    <a:pt x="3858" y="1"/>
                  </a:cubicBezTo>
                  <a:close/>
                </a:path>
              </a:pathLst>
            </a:custGeom>
            <a:solidFill>
              <a:srgbClr val="D768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flipH="1">
              <a:off x="154188" y="3546361"/>
              <a:ext cx="815738" cy="813318"/>
            </a:xfrm>
            <a:custGeom>
              <a:avLst/>
              <a:gdLst/>
              <a:ahLst/>
              <a:cxnLst/>
              <a:rect l="l" t="t" r="r" b="b"/>
              <a:pathLst>
                <a:path w="18873" h="18817" extrusionOk="0">
                  <a:moveTo>
                    <a:pt x="11200" y="3195"/>
                  </a:moveTo>
                  <a:cubicBezTo>
                    <a:pt x="11272" y="3195"/>
                    <a:pt x="11346" y="3206"/>
                    <a:pt x="11419" y="3229"/>
                  </a:cubicBezTo>
                  <a:cubicBezTo>
                    <a:pt x="12824" y="3694"/>
                    <a:pt x="14038" y="4622"/>
                    <a:pt x="14836" y="5861"/>
                  </a:cubicBezTo>
                  <a:cubicBezTo>
                    <a:pt x="15074" y="6230"/>
                    <a:pt x="14931" y="6730"/>
                    <a:pt x="14538" y="6920"/>
                  </a:cubicBezTo>
                  <a:cubicBezTo>
                    <a:pt x="14122" y="7123"/>
                    <a:pt x="13717" y="7313"/>
                    <a:pt x="13300" y="7504"/>
                  </a:cubicBezTo>
                  <a:cubicBezTo>
                    <a:pt x="13197" y="7553"/>
                    <a:pt x="13089" y="7577"/>
                    <a:pt x="12981" y="7577"/>
                  </a:cubicBezTo>
                  <a:cubicBezTo>
                    <a:pt x="12752" y="7577"/>
                    <a:pt x="12529" y="7468"/>
                    <a:pt x="12383" y="7265"/>
                  </a:cubicBezTo>
                  <a:cubicBezTo>
                    <a:pt x="11967" y="6670"/>
                    <a:pt x="11371" y="6218"/>
                    <a:pt x="10693" y="5968"/>
                  </a:cubicBezTo>
                  <a:cubicBezTo>
                    <a:pt x="10359" y="5837"/>
                    <a:pt x="10157" y="5491"/>
                    <a:pt x="10228" y="5146"/>
                  </a:cubicBezTo>
                  <a:cubicBezTo>
                    <a:pt x="10312" y="4694"/>
                    <a:pt x="10395" y="4241"/>
                    <a:pt x="10478" y="3801"/>
                  </a:cubicBezTo>
                  <a:cubicBezTo>
                    <a:pt x="10547" y="3437"/>
                    <a:pt x="10859" y="3195"/>
                    <a:pt x="11200" y="3195"/>
                  </a:cubicBezTo>
                  <a:close/>
                  <a:moveTo>
                    <a:pt x="6244" y="3840"/>
                  </a:moveTo>
                  <a:cubicBezTo>
                    <a:pt x="6517" y="3840"/>
                    <a:pt x="6779" y="3994"/>
                    <a:pt x="6906" y="4265"/>
                  </a:cubicBezTo>
                  <a:cubicBezTo>
                    <a:pt x="7109" y="4670"/>
                    <a:pt x="7299" y="5087"/>
                    <a:pt x="7502" y="5491"/>
                  </a:cubicBezTo>
                  <a:cubicBezTo>
                    <a:pt x="7657" y="5825"/>
                    <a:pt x="7549" y="6206"/>
                    <a:pt x="7252" y="6408"/>
                  </a:cubicBezTo>
                  <a:cubicBezTo>
                    <a:pt x="6656" y="6837"/>
                    <a:pt x="6204" y="7420"/>
                    <a:pt x="5954" y="8099"/>
                  </a:cubicBezTo>
                  <a:cubicBezTo>
                    <a:pt x="5839" y="8402"/>
                    <a:pt x="5559" y="8586"/>
                    <a:pt x="5258" y="8586"/>
                  </a:cubicBezTo>
                  <a:cubicBezTo>
                    <a:pt x="5217" y="8586"/>
                    <a:pt x="5174" y="8582"/>
                    <a:pt x="5132" y="8575"/>
                  </a:cubicBezTo>
                  <a:cubicBezTo>
                    <a:pt x="4680" y="8492"/>
                    <a:pt x="4228" y="8408"/>
                    <a:pt x="3787" y="8325"/>
                  </a:cubicBezTo>
                  <a:cubicBezTo>
                    <a:pt x="3346" y="8242"/>
                    <a:pt x="3085" y="7801"/>
                    <a:pt x="3227" y="7373"/>
                  </a:cubicBezTo>
                  <a:cubicBezTo>
                    <a:pt x="3680" y="5968"/>
                    <a:pt x="4609" y="4765"/>
                    <a:pt x="5847" y="3956"/>
                  </a:cubicBezTo>
                  <a:cubicBezTo>
                    <a:pt x="5972" y="3877"/>
                    <a:pt x="6109" y="3840"/>
                    <a:pt x="6244" y="3840"/>
                  </a:cubicBezTo>
                  <a:close/>
                  <a:moveTo>
                    <a:pt x="9211" y="7035"/>
                  </a:moveTo>
                  <a:cubicBezTo>
                    <a:pt x="9716" y="7035"/>
                    <a:pt x="10226" y="7195"/>
                    <a:pt x="10657" y="7527"/>
                  </a:cubicBezTo>
                  <a:cubicBezTo>
                    <a:pt x="11693" y="8325"/>
                    <a:pt x="11883" y="9813"/>
                    <a:pt x="11086" y="10849"/>
                  </a:cubicBezTo>
                  <a:cubicBezTo>
                    <a:pt x="10620" y="11454"/>
                    <a:pt x="9919" y="11771"/>
                    <a:pt x="9210" y="11771"/>
                  </a:cubicBezTo>
                  <a:cubicBezTo>
                    <a:pt x="8704" y="11771"/>
                    <a:pt x="8195" y="11610"/>
                    <a:pt x="7764" y="11278"/>
                  </a:cubicBezTo>
                  <a:cubicBezTo>
                    <a:pt x="6728" y="10480"/>
                    <a:pt x="6537" y="8992"/>
                    <a:pt x="7335" y="7956"/>
                  </a:cubicBezTo>
                  <a:cubicBezTo>
                    <a:pt x="7801" y="7351"/>
                    <a:pt x="8502" y="7035"/>
                    <a:pt x="9211" y="7035"/>
                  </a:cubicBezTo>
                  <a:close/>
                  <a:moveTo>
                    <a:pt x="13533" y="10220"/>
                  </a:moveTo>
                  <a:cubicBezTo>
                    <a:pt x="13574" y="10220"/>
                    <a:pt x="13615" y="10223"/>
                    <a:pt x="13657" y="10230"/>
                  </a:cubicBezTo>
                  <a:cubicBezTo>
                    <a:pt x="14110" y="10313"/>
                    <a:pt x="14550" y="10409"/>
                    <a:pt x="15003" y="10492"/>
                  </a:cubicBezTo>
                  <a:cubicBezTo>
                    <a:pt x="15431" y="10563"/>
                    <a:pt x="15705" y="11016"/>
                    <a:pt x="15562" y="11433"/>
                  </a:cubicBezTo>
                  <a:cubicBezTo>
                    <a:pt x="15110" y="12838"/>
                    <a:pt x="14181" y="14052"/>
                    <a:pt x="12931" y="14850"/>
                  </a:cubicBezTo>
                  <a:cubicBezTo>
                    <a:pt x="12809" y="14929"/>
                    <a:pt x="12672" y="14966"/>
                    <a:pt x="12537" y="14966"/>
                  </a:cubicBezTo>
                  <a:cubicBezTo>
                    <a:pt x="12264" y="14966"/>
                    <a:pt x="11999" y="14815"/>
                    <a:pt x="11871" y="14552"/>
                  </a:cubicBezTo>
                  <a:cubicBezTo>
                    <a:pt x="11681" y="14135"/>
                    <a:pt x="11478" y="13731"/>
                    <a:pt x="11288" y="13314"/>
                  </a:cubicBezTo>
                  <a:cubicBezTo>
                    <a:pt x="11133" y="12992"/>
                    <a:pt x="11240" y="12599"/>
                    <a:pt x="11538" y="12397"/>
                  </a:cubicBezTo>
                  <a:cubicBezTo>
                    <a:pt x="12121" y="11980"/>
                    <a:pt x="12586" y="11385"/>
                    <a:pt x="12836" y="10706"/>
                  </a:cubicBezTo>
                  <a:cubicBezTo>
                    <a:pt x="12941" y="10412"/>
                    <a:pt x="13222" y="10220"/>
                    <a:pt x="13533" y="10220"/>
                  </a:cubicBezTo>
                  <a:close/>
                  <a:moveTo>
                    <a:pt x="5799" y="11231"/>
                  </a:moveTo>
                  <a:cubicBezTo>
                    <a:pt x="6031" y="11231"/>
                    <a:pt x="6255" y="11343"/>
                    <a:pt x="6394" y="11540"/>
                  </a:cubicBezTo>
                  <a:cubicBezTo>
                    <a:pt x="6823" y="12135"/>
                    <a:pt x="7407" y="12588"/>
                    <a:pt x="8097" y="12849"/>
                  </a:cubicBezTo>
                  <a:cubicBezTo>
                    <a:pt x="8430" y="12969"/>
                    <a:pt x="8633" y="13314"/>
                    <a:pt x="8561" y="13671"/>
                  </a:cubicBezTo>
                  <a:cubicBezTo>
                    <a:pt x="8478" y="14112"/>
                    <a:pt x="8395" y="14564"/>
                    <a:pt x="8311" y="15016"/>
                  </a:cubicBezTo>
                  <a:cubicBezTo>
                    <a:pt x="8243" y="15370"/>
                    <a:pt x="7931" y="15610"/>
                    <a:pt x="7584" y="15610"/>
                  </a:cubicBezTo>
                  <a:cubicBezTo>
                    <a:pt x="7510" y="15610"/>
                    <a:pt x="7434" y="15599"/>
                    <a:pt x="7359" y="15576"/>
                  </a:cubicBezTo>
                  <a:cubicBezTo>
                    <a:pt x="5954" y="15124"/>
                    <a:pt x="4751" y="14195"/>
                    <a:pt x="3954" y="12945"/>
                  </a:cubicBezTo>
                  <a:cubicBezTo>
                    <a:pt x="3704" y="12576"/>
                    <a:pt x="3847" y="12076"/>
                    <a:pt x="4251" y="11885"/>
                  </a:cubicBezTo>
                  <a:cubicBezTo>
                    <a:pt x="4656" y="11695"/>
                    <a:pt x="5073" y="11492"/>
                    <a:pt x="5490" y="11302"/>
                  </a:cubicBezTo>
                  <a:cubicBezTo>
                    <a:pt x="5590" y="11254"/>
                    <a:pt x="5695" y="11231"/>
                    <a:pt x="5799" y="11231"/>
                  </a:cubicBezTo>
                  <a:close/>
                  <a:moveTo>
                    <a:pt x="8666" y="0"/>
                  </a:moveTo>
                  <a:cubicBezTo>
                    <a:pt x="8651" y="0"/>
                    <a:pt x="8636" y="1"/>
                    <a:pt x="8621" y="3"/>
                  </a:cubicBezTo>
                  <a:lnTo>
                    <a:pt x="7823" y="110"/>
                  </a:lnTo>
                  <a:cubicBezTo>
                    <a:pt x="7585" y="146"/>
                    <a:pt x="7407" y="360"/>
                    <a:pt x="7442" y="598"/>
                  </a:cubicBezTo>
                  <a:lnTo>
                    <a:pt x="7537" y="1300"/>
                  </a:lnTo>
                  <a:cubicBezTo>
                    <a:pt x="7537" y="1324"/>
                    <a:pt x="7549" y="1348"/>
                    <a:pt x="7549" y="1372"/>
                  </a:cubicBezTo>
                  <a:cubicBezTo>
                    <a:pt x="7049" y="1491"/>
                    <a:pt x="6561" y="1646"/>
                    <a:pt x="6097" y="1860"/>
                  </a:cubicBezTo>
                  <a:cubicBezTo>
                    <a:pt x="6085" y="1836"/>
                    <a:pt x="6073" y="1812"/>
                    <a:pt x="6061" y="1789"/>
                  </a:cubicBezTo>
                  <a:lnTo>
                    <a:pt x="5716" y="1181"/>
                  </a:lnTo>
                  <a:cubicBezTo>
                    <a:pt x="5636" y="1037"/>
                    <a:pt x="5490" y="957"/>
                    <a:pt x="5339" y="957"/>
                  </a:cubicBezTo>
                  <a:cubicBezTo>
                    <a:pt x="5265" y="957"/>
                    <a:pt x="5190" y="976"/>
                    <a:pt x="5121" y="1015"/>
                  </a:cubicBezTo>
                  <a:lnTo>
                    <a:pt x="4418" y="1408"/>
                  </a:lnTo>
                  <a:cubicBezTo>
                    <a:pt x="4216" y="1527"/>
                    <a:pt x="4144" y="1800"/>
                    <a:pt x="4263" y="2003"/>
                  </a:cubicBezTo>
                  <a:lnTo>
                    <a:pt x="4609" y="2622"/>
                  </a:lnTo>
                  <a:cubicBezTo>
                    <a:pt x="4620" y="2634"/>
                    <a:pt x="4632" y="2658"/>
                    <a:pt x="4644" y="2670"/>
                  </a:cubicBezTo>
                  <a:cubicBezTo>
                    <a:pt x="4204" y="2979"/>
                    <a:pt x="3787" y="3348"/>
                    <a:pt x="3406" y="3753"/>
                  </a:cubicBezTo>
                  <a:cubicBezTo>
                    <a:pt x="3370" y="3694"/>
                    <a:pt x="3335" y="3646"/>
                    <a:pt x="3287" y="3610"/>
                  </a:cubicBezTo>
                  <a:lnTo>
                    <a:pt x="2715" y="3170"/>
                  </a:lnTo>
                  <a:cubicBezTo>
                    <a:pt x="2637" y="3111"/>
                    <a:pt x="2545" y="3082"/>
                    <a:pt x="2453" y="3082"/>
                  </a:cubicBezTo>
                  <a:cubicBezTo>
                    <a:pt x="2322" y="3082"/>
                    <a:pt x="2192" y="3141"/>
                    <a:pt x="2108" y="3253"/>
                  </a:cubicBezTo>
                  <a:lnTo>
                    <a:pt x="1608" y="3896"/>
                  </a:lnTo>
                  <a:cubicBezTo>
                    <a:pt x="1465" y="4086"/>
                    <a:pt x="1501" y="4360"/>
                    <a:pt x="1692" y="4515"/>
                  </a:cubicBezTo>
                  <a:lnTo>
                    <a:pt x="2251" y="4944"/>
                  </a:lnTo>
                  <a:cubicBezTo>
                    <a:pt x="2299" y="4979"/>
                    <a:pt x="2358" y="5015"/>
                    <a:pt x="2418" y="5027"/>
                  </a:cubicBezTo>
                  <a:cubicBezTo>
                    <a:pt x="2168" y="5420"/>
                    <a:pt x="1953" y="5825"/>
                    <a:pt x="1787" y="6242"/>
                  </a:cubicBezTo>
                  <a:cubicBezTo>
                    <a:pt x="1775" y="6242"/>
                    <a:pt x="1751" y="6230"/>
                    <a:pt x="1739" y="6230"/>
                  </a:cubicBezTo>
                  <a:lnTo>
                    <a:pt x="1060" y="6027"/>
                  </a:lnTo>
                  <a:cubicBezTo>
                    <a:pt x="1018" y="6014"/>
                    <a:pt x="976" y="6008"/>
                    <a:pt x="933" y="6008"/>
                  </a:cubicBezTo>
                  <a:cubicBezTo>
                    <a:pt x="748" y="6008"/>
                    <a:pt x="573" y="6129"/>
                    <a:pt x="525" y="6313"/>
                  </a:cubicBezTo>
                  <a:lnTo>
                    <a:pt x="287" y="7087"/>
                  </a:lnTo>
                  <a:cubicBezTo>
                    <a:pt x="215" y="7313"/>
                    <a:pt x="346" y="7563"/>
                    <a:pt x="584" y="7635"/>
                  </a:cubicBezTo>
                  <a:lnTo>
                    <a:pt x="1263" y="7837"/>
                  </a:lnTo>
                  <a:lnTo>
                    <a:pt x="1299" y="7837"/>
                  </a:lnTo>
                  <a:cubicBezTo>
                    <a:pt x="1191" y="8444"/>
                    <a:pt x="1144" y="9039"/>
                    <a:pt x="1156" y="9647"/>
                  </a:cubicBezTo>
                  <a:lnTo>
                    <a:pt x="1108" y="9647"/>
                  </a:lnTo>
                  <a:lnTo>
                    <a:pt x="418" y="9742"/>
                  </a:lnTo>
                  <a:cubicBezTo>
                    <a:pt x="168" y="9766"/>
                    <a:pt x="1" y="9992"/>
                    <a:pt x="37" y="10230"/>
                  </a:cubicBezTo>
                  <a:lnTo>
                    <a:pt x="144" y="11028"/>
                  </a:lnTo>
                  <a:cubicBezTo>
                    <a:pt x="165" y="11244"/>
                    <a:pt x="354" y="11402"/>
                    <a:pt x="567" y="11402"/>
                  </a:cubicBezTo>
                  <a:cubicBezTo>
                    <a:pt x="589" y="11402"/>
                    <a:pt x="610" y="11400"/>
                    <a:pt x="632" y="11397"/>
                  </a:cubicBezTo>
                  <a:lnTo>
                    <a:pt x="1322" y="11314"/>
                  </a:lnTo>
                  <a:cubicBezTo>
                    <a:pt x="1346" y="11302"/>
                    <a:pt x="1358" y="11302"/>
                    <a:pt x="1370" y="11302"/>
                  </a:cubicBezTo>
                  <a:cubicBezTo>
                    <a:pt x="1477" y="11742"/>
                    <a:pt x="1620" y="12183"/>
                    <a:pt x="1799" y="12611"/>
                  </a:cubicBezTo>
                  <a:cubicBezTo>
                    <a:pt x="1787" y="12623"/>
                    <a:pt x="1775" y="12623"/>
                    <a:pt x="1763" y="12635"/>
                  </a:cubicBezTo>
                  <a:lnTo>
                    <a:pt x="1144" y="12969"/>
                  </a:lnTo>
                  <a:cubicBezTo>
                    <a:pt x="930" y="13088"/>
                    <a:pt x="846" y="13350"/>
                    <a:pt x="965" y="13564"/>
                  </a:cubicBezTo>
                  <a:lnTo>
                    <a:pt x="1346" y="14266"/>
                  </a:lnTo>
                  <a:cubicBezTo>
                    <a:pt x="1428" y="14414"/>
                    <a:pt x="1578" y="14499"/>
                    <a:pt x="1733" y="14499"/>
                  </a:cubicBezTo>
                  <a:cubicBezTo>
                    <a:pt x="1804" y="14499"/>
                    <a:pt x="1875" y="14482"/>
                    <a:pt x="1942" y="14445"/>
                  </a:cubicBezTo>
                  <a:lnTo>
                    <a:pt x="2561" y="14112"/>
                  </a:lnTo>
                  <a:cubicBezTo>
                    <a:pt x="2573" y="14100"/>
                    <a:pt x="2596" y="14088"/>
                    <a:pt x="2608" y="14076"/>
                  </a:cubicBezTo>
                  <a:cubicBezTo>
                    <a:pt x="2942" y="14552"/>
                    <a:pt x="3323" y="15004"/>
                    <a:pt x="3763" y="15421"/>
                  </a:cubicBezTo>
                  <a:cubicBezTo>
                    <a:pt x="3751" y="15433"/>
                    <a:pt x="3727" y="15445"/>
                    <a:pt x="3716" y="15469"/>
                  </a:cubicBezTo>
                  <a:lnTo>
                    <a:pt x="3287" y="16017"/>
                  </a:lnTo>
                  <a:cubicBezTo>
                    <a:pt x="3144" y="16219"/>
                    <a:pt x="3180" y="16493"/>
                    <a:pt x="3370" y="16636"/>
                  </a:cubicBezTo>
                  <a:lnTo>
                    <a:pt x="4001" y="17124"/>
                  </a:lnTo>
                  <a:cubicBezTo>
                    <a:pt x="4080" y="17183"/>
                    <a:pt x="4172" y="17211"/>
                    <a:pt x="4265" y="17211"/>
                  </a:cubicBezTo>
                  <a:cubicBezTo>
                    <a:pt x="4397" y="17211"/>
                    <a:pt x="4529" y="17153"/>
                    <a:pt x="4620" y="17040"/>
                  </a:cubicBezTo>
                  <a:lnTo>
                    <a:pt x="5049" y="16481"/>
                  </a:lnTo>
                  <a:cubicBezTo>
                    <a:pt x="5061" y="16469"/>
                    <a:pt x="5073" y="16445"/>
                    <a:pt x="5085" y="16421"/>
                  </a:cubicBezTo>
                  <a:cubicBezTo>
                    <a:pt x="5549" y="16707"/>
                    <a:pt x="6025" y="16945"/>
                    <a:pt x="6514" y="17124"/>
                  </a:cubicBezTo>
                  <a:cubicBezTo>
                    <a:pt x="6502" y="17148"/>
                    <a:pt x="6490" y="17171"/>
                    <a:pt x="6478" y="17195"/>
                  </a:cubicBezTo>
                  <a:lnTo>
                    <a:pt x="6299" y="17874"/>
                  </a:lnTo>
                  <a:cubicBezTo>
                    <a:pt x="6240" y="18112"/>
                    <a:pt x="6383" y="18350"/>
                    <a:pt x="6609" y="18410"/>
                  </a:cubicBezTo>
                  <a:lnTo>
                    <a:pt x="7383" y="18624"/>
                  </a:lnTo>
                  <a:cubicBezTo>
                    <a:pt x="7419" y="18633"/>
                    <a:pt x="7456" y="18638"/>
                    <a:pt x="7492" y="18638"/>
                  </a:cubicBezTo>
                  <a:cubicBezTo>
                    <a:pt x="7690" y="18638"/>
                    <a:pt x="7868" y="18506"/>
                    <a:pt x="7918" y="18314"/>
                  </a:cubicBezTo>
                  <a:lnTo>
                    <a:pt x="8109" y="17624"/>
                  </a:lnTo>
                  <a:cubicBezTo>
                    <a:pt x="8109" y="17600"/>
                    <a:pt x="8121" y="17576"/>
                    <a:pt x="8121" y="17541"/>
                  </a:cubicBezTo>
                  <a:cubicBezTo>
                    <a:pt x="8528" y="17607"/>
                    <a:pt x="8943" y="17643"/>
                    <a:pt x="9354" y="17643"/>
                  </a:cubicBezTo>
                  <a:cubicBezTo>
                    <a:pt x="9459" y="17643"/>
                    <a:pt x="9564" y="17641"/>
                    <a:pt x="9669" y="17636"/>
                  </a:cubicBezTo>
                  <a:cubicBezTo>
                    <a:pt x="9669" y="17671"/>
                    <a:pt x="9669" y="17695"/>
                    <a:pt x="9681" y="17731"/>
                  </a:cubicBezTo>
                  <a:lnTo>
                    <a:pt x="9764" y="18433"/>
                  </a:lnTo>
                  <a:cubicBezTo>
                    <a:pt x="9797" y="18656"/>
                    <a:pt x="9987" y="18817"/>
                    <a:pt x="10207" y="18817"/>
                  </a:cubicBezTo>
                  <a:cubicBezTo>
                    <a:pt x="10222" y="18817"/>
                    <a:pt x="10237" y="18816"/>
                    <a:pt x="10252" y="18814"/>
                  </a:cubicBezTo>
                  <a:lnTo>
                    <a:pt x="11050" y="18707"/>
                  </a:lnTo>
                  <a:cubicBezTo>
                    <a:pt x="11288" y="18672"/>
                    <a:pt x="11455" y="18457"/>
                    <a:pt x="11431" y="18219"/>
                  </a:cubicBezTo>
                  <a:lnTo>
                    <a:pt x="11336" y="17517"/>
                  </a:lnTo>
                  <a:cubicBezTo>
                    <a:pt x="11336" y="17481"/>
                    <a:pt x="11324" y="17445"/>
                    <a:pt x="11312" y="17421"/>
                  </a:cubicBezTo>
                  <a:cubicBezTo>
                    <a:pt x="11812" y="17302"/>
                    <a:pt x="12300" y="17136"/>
                    <a:pt x="12764" y="16921"/>
                  </a:cubicBezTo>
                  <a:cubicBezTo>
                    <a:pt x="12776" y="16957"/>
                    <a:pt x="12788" y="16993"/>
                    <a:pt x="12812" y="17029"/>
                  </a:cubicBezTo>
                  <a:lnTo>
                    <a:pt x="13157" y="17636"/>
                  </a:lnTo>
                  <a:cubicBezTo>
                    <a:pt x="13238" y="17780"/>
                    <a:pt x="13383" y="17860"/>
                    <a:pt x="13535" y="17860"/>
                  </a:cubicBezTo>
                  <a:cubicBezTo>
                    <a:pt x="13608" y="17860"/>
                    <a:pt x="13683" y="17841"/>
                    <a:pt x="13753" y="17802"/>
                  </a:cubicBezTo>
                  <a:lnTo>
                    <a:pt x="14455" y="17398"/>
                  </a:lnTo>
                  <a:cubicBezTo>
                    <a:pt x="14657" y="17279"/>
                    <a:pt x="14729" y="17017"/>
                    <a:pt x="14610" y="16802"/>
                  </a:cubicBezTo>
                  <a:lnTo>
                    <a:pt x="14265" y="16195"/>
                  </a:lnTo>
                  <a:cubicBezTo>
                    <a:pt x="14241" y="16159"/>
                    <a:pt x="14217" y="16124"/>
                    <a:pt x="14193" y="16100"/>
                  </a:cubicBezTo>
                  <a:cubicBezTo>
                    <a:pt x="14622" y="15790"/>
                    <a:pt x="15027" y="15433"/>
                    <a:pt x="15408" y="15040"/>
                  </a:cubicBezTo>
                  <a:cubicBezTo>
                    <a:pt x="15431" y="15064"/>
                    <a:pt x="15455" y="15100"/>
                    <a:pt x="15491" y="15124"/>
                  </a:cubicBezTo>
                  <a:lnTo>
                    <a:pt x="16050" y="15552"/>
                  </a:lnTo>
                  <a:cubicBezTo>
                    <a:pt x="16131" y="15618"/>
                    <a:pt x="16227" y="15649"/>
                    <a:pt x="16322" y="15649"/>
                  </a:cubicBezTo>
                  <a:cubicBezTo>
                    <a:pt x="16451" y="15649"/>
                    <a:pt x="16580" y="15591"/>
                    <a:pt x="16670" y="15481"/>
                  </a:cubicBezTo>
                  <a:lnTo>
                    <a:pt x="17158" y="14838"/>
                  </a:lnTo>
                  <a:cubicBezTo>
                    <a:pt x="17301" y="14647"/>
                    <a:pt x="17265" y="14373"/>
                    <a:pt x="17074" y="14231"/>
                  </a:cubicBezTo>
                  <a:lnTo>
                    <a:pt x="16515" y="13802"/>
                  </a:lnTo>
                  <a:cubicBezTo>
                    <a:pt x="16479" y="13766"/>
                    <a:pt x="16443" y="13754"/>
                    <a:pt x="16408" y="13731"/>
                  </a:cubicBezTo>
                  <a:cubicBezTo>
                    <a:pt x="16646" y="13350"/>
                    <a:pt x="16848" y="12945"/>
                    <a:pt x="17015" y="12528"/>
                  </a:cubicBezTo>
                  <a:cubicBezTo>
                    <a:pt x="17051" y="12552"/>
                    <a:pt x="17086" y="12576"/>
                    <a:pt x="17134" y="12588"/>
                  </a:cubicBezTo>
                  <a:lnTo>
                    <a:pt x="17813" y="12790"/>
                  </a:lnTo>
                  <a:cubicBezTo>
                    <a:pt x="17855" y="12803"/>
                    <a:pt x="17897" y="12809"/>
                    <a:pt x="17940" y="12809"/>
                  </a:cubicBezTo>
                  <a:cubicBezTo>
                    <a:pt x="18125" y="12809"/>
                    <a:pt x="18300" y="12688"/>
                    <a:pt x="18348" y="12504"/>
                  </a:cubicBezTo>
                  <a:lnTo>
                    <a:pt x="18586" y="11730"/>
                  </a:lnTo>
                  <a:cubicBezTo>
                    <a:pt x="18658" y="11504"/>
                    <a:pt x="18527" y="11254"/>
                    <a:pt x="18289" y="11183"/>
                  </a:cubicBezTo>
                  <a:lnTo>
                    <a:pt x="17610" y="10980"/>
                  </a:lnTo>
                  <a:cubicBezTo>
                    <a:pt x="17574" y="10968"/>
                    <a:pt x="17527" y="10968"/>
                    <a:pt x="17479" y="10968"/>
                  </a:cubicBezTo>
                  <a:cubicBezTo>
                    <a:pt x="17598" y="10373"/>
                    <a:pt x="17646" y="9766"/>
                    <a:pt x="17622" y="9159"/>
                  </a:cubicBezTo>
                  <a:lnTo>
                    <a:pt x="17622" y="9159"/>
                  </a:lnTo>
                  <a:cubicBezTo>
                    <a:pt x="17670" y="9170"/>
                    <a:pt x="17717" y="9170"/>
                    <a:pt x="17765" y="9170"/>
                  </a:cubicBezTo>
                  <a:lnTo>
                    <a:pt x="18456" y="9075"/>
                  </a:lnTo>
                  <a:cubicBezTo>
                    <a:pt x="18706" y="9051"/>
                    <a:pt x="18872" y="8825"/>
                    <a:pt x="18837" y="8587"/>
                  </a:cubicBezTo>
                  <a:lnTo>
                    <a:pt x="18729" y="7789"/>
                  </a:lnTo>
                  <a:cubicBezTo>
                    <a:pt x="18708" y="7573"/>
                    <a:pt x="18519" y="7415"/>
                    <a:pt x="18306" y="7415"/>
                  </a:cubicBezTo>
                  <a:cubicBezTo>
                    <a:pt x="18284" y="7415"/>
                    <a:pt x="18263" y="7417"/>
                    <a:pt x="18241" y="7420"/>
                  </a:cubicBezTo>
                  <a:lnTo>
                    <a:pt x="17551" y="7504"/>
                  </a:lnTo>
                  <a:cubicBezTo>
                    <a:pt x="17503" y="7515"/>
                    <a:pt x="17455" y="7527"/>
                    <a:pt x="17420" y="7539"/>
                  </a:cubicBezTo>
                  <a:cubicBezTo>
                    <a:pt x="17313" y="7099"/>
                    <a:pt x="17170" y="6658"/>
                    <a:pt x="16991" y="6230"/>
                  </a:cubicBezTo>
                  <a:cubicBezTo>
                    <a:pt x="17039" y="6218"/>
                    <a:pt x="17074" y="6206"/>
                    <a:pt x="17110" y="6182"/>
                  </a:cubicBezTo>
                  <a:lnTo>
                    <a:pt x="17729" y="5849"/>
                  </a:lnTo>
                  <a:cubicBezTo>
                    <a:pt x="17944" y="5730"/>
                    <a:pt x="18027" y="5468"/>
                    <a:pt x="17908" y="5253"/>
                  </a:cubicBezTo>
                  <a:lnTo>
                    <a:pt x="17527" y="4551"/>
                  </a:lnTo>
                  <a:cubicBezTo>
                    <a:pt x="17445" y="4403"/>
                    <a:pt x="17295" y="4318"/>
                    <a:pt x="17140" y="4318"/>
                  </a:cubicBezTo>
                  <a:cubicBezTo>
                    <a:pt x="17070" y="4318"/>
                    <a:pt x="16998" y="4335"/>
                    <a:pt x="16932" y="4372"/>
                  </a:cubicBezTo>
                  <a:lnTo>
                    <a:pt x="16312" y="4706"/>
                  </a:lnTo>
                  <a:cubicBezTo>
                    <a:pt x="16277" y="4729"/>
                    <a:pt x="16241" y="4753"/>
                    <a:pt x="16217" y="4777"/>
                  </a:cubicBezTo>
                  <a:cubicBezTo>
                    <a:pt x="15884" y="4301"/>
                    <a:pt x="15503" y="3848"/>
                    <a:pt x="15074" y="3432"/>
                  </a:cubicBezTo>
                  <a:cubicBezTo>
                    <a:pt x="15098" y="3408"/>
                    <a:pt x="15134" y="3384"/>
                    <a:pt x="15157" y="3348"/>
                  </a:cubicBezTo>
                  <a:lnTo>
                    <a:pt x="15586" y="2789"/>
                  </a:lnTo>
                  <a:cubicBezTo>
                    <a:pt x="15729" y="2598"/>
                    <a:pt x="15693" y="2324"/>
                    <a:pt x="15503" y="2181"/>
                  </a:cubicBezTo>
                  <a:lnTo>
                    <a:pt x="14872" y="1693"/>
                  </a:lnTo>
                  <a:cubicBezTo>
                    <a:pt x="14791" y="1628"/>
                    <a:pt x="14696" y="1596"/>
                    <a:pt x="14601" y="1596"/>
                  </a:cubicBezTo>
                  <a:cubicBezTo>
                    <a:pt x="14471" y="1596"/>
                    <a:pt x="14342" y="1655"/>
                    <a:pt x="14253" y="1765"/>
                  </a:cubicBezTo>
                  <a:lnTo>
                    <a:pt x="13824" y="2324"/>
                  </a:lnTo>
                  <a:cubicBezTo>
                    <a:pt x="13800" y="2360"/>
                    <a:pt x="13788" y="2396"/>
                    <a:pt x="13764" y="2420"/>
                  </a:cubicBezTo>
                  <a:cubicBezTo>
                    <a:pt x="13312" y="2134"/>
                    <a:pt x="12836" y="1908"/>
                    <a:pt x="12348" y="1717"/>
                  </a:cubicBezTo>
                  <a:cubicBezTo>
                    <a:pt x="12371" y="1681"/>
                    <a:pt x="12383" y="1658"/>
                    <a:pt x="12395" y="1622"/>
                  </a:cubicBezTo>
                  <a:lnTo>
                    <a:pt x="12574" y="943"/>
                  </a:lnTo>
                  <a:cubicBezTo>
                    <a:pt x="12633" y="705"/>
                    <a:pt x="12490" y="467"/>
                    <a:pt x="12264" y="407"/>
                  </a:cubicBezTo>
                  <a:lnTo>
                    <a:pt x="11490" y="193"/>
                  </a:lnTo>
                  <a:cubicBezTo>
                    <a:pt x="11454" y="184"/>
                    <a:pt x="11417" y="180"/>
                    <a:pt x="11381" y="180"/>
                  </a:cubicBezTo>
                  <a:cubicBezTo>
                    <a:pt x="11183" y="180"/>
                    <a:pt x="11005" y="311"/>
                    <a:pt x="10955" y="503"/>
                  </a:cubicBezTo>
                  <a:lnTo>
                    <a:pt x="10764" y="1181"/>
                  </a:lnTo>
                  <a:cubicBezTo>
                    <a:pt x="10764" y="1217"/>
                    <a:pt x="10752" y="1253"/>
                    <a:pt x="10752" y="1277"/>
                  </a:cubicBezTo>
                  <a:cubicBezTo>
                    <a:pt x="10304" y="1204"/>
                    <a:pt x="9847" y="1167"/>
                    <a:pt x="9397" y="1167"/>
                  </a:cubicBezTo>
                  <a:cubicBezTo>
                    <a:pt x="9333" y="1167"/>
                    <a:pt x="9268" y="1168"/>
                    <a:pt x="9204" y="1169"/>
                  </a:cubicBezTo>
                  <a:cubicBezTo>
                    <a:pt x="9204" y="1146"/>
                    <a:pt x="9204" y="1110"/>
                    <a:pt x="9192" y="1086"/>
                  </a:cubicBezTo>
                  <a:lnTo>
                    <a:pt x="9109" y="384"/>
                  </a:lnTo>
                  <a:cubicBezTo>
                    <a:pt x="9076" y="161"/>
                    <a:pt x="8886" y="0"/>
                    <a:pt x="866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98913" y="2638726"/>
              <a:ext cx="610447" cy="599751"/>
            </a:xfrm>
            <a:custGeom>
              <a:avLst/>
              <a:gdLst/>
              <a:ahLst/>
              <a:cxnLst/>
              <a:rect l="l" t="t" r="r" b="b"/>
              <a:pathLst>
                <a:path w="55020" h="54056" extrusionOk="0">
                  <a:moveTo>
                    <a:pt x="27409" y="22218"/>
                  </a:moveTo>
                  <a:cubicBezTo>
                    <a:pt x="30147" y="22218"/>
                    <a:pt x="32374" y="24397"/>
                    <a:pt x="32374" y="27100"/>
                  </a:cubicBezTo>
                  <a:cubicBezTo>
                    <a:pt x="32374" y="29802"/>
                    <a:pt x="30147" y="31981"/>
                    <a:pt x="27409" y="31981"/>
                  </a:cubicBezTo>
                  <a:cubicBezTo>
                    <a:pt x="24658" y="31981"/>
                    <a:pt x="22432" y="29802"/>
                    <a:pt x="22432" y="27100"/>
                  </a:cubicBezTo>
                  <a:cubicBezTo>
                    <a:pt x="22432" y="24397"/>
                    <a:pt x="24658" y="22218"/>
                    <a:pt x="27409" y="22218"/>
                  </a:cubicBezTo>
                  <a:close/>
                  <a:moveTo>
                    <a:pt x="29099" y="6907"/>
                  </a:moveTo>
                  <a:cubicBezTo>
                    <a:pt x="39708" y="7752"/>
                    <a:pt x="48042" y="16467"/>
                    <a:pt x="48042" y="27100"/>
                  </a:cubicBezTo>
                  <a:cubicBezTo>
                    <a:pt x="48042" y="29767"/>
                    <a:pt x="47507" y="32326"/>
                    <a:pt x="46554" y="34660"/>
                  </a:cubicBezTo>
                  <a:lnTo>
                    <a:pt x="34779" y="28052"/>
                  </a:lnTo>
                  <a:cubicBezTo>
                    <a:pt x="34826" y="27742"/>
                    <a:pt x="34850" y="27421"/>
                    <a:pt x="34850" y="27100"/>
                  </a:cubicBezTo>
                  <a:cubicBezTo>
                    <a:pt x="34850" y="23635"/>
                    <a:pt x="32398" y="20742"/>
                    <a:pt x="29099" y="19980"/>
                  </a:cubicBezTo>
                  <a:lnTo>
                    <a:pt x="29099" y="6907"/>
                  </a:lnTo>
                  <a:close/>
                  <a:moveTo>
                    <a:pt x="26552" y="6847"/>
                  </a:moveTo>
                  <a:lnTo>
                    <a:pt x="26552" y="19837"/>
                  </a:lnTo>
                  <a:cubicBezTo>
                    <a:pt x="22837" y="20253"/>
                    <a:pt x="19955" y="23349"/>
                    <a:pt x="19955" y="27100"/>
                  </a:cubicBezTo>
                  <a:cubicBezTo>
                    <a:pt x="19955" y="27492"/>
                    <a:pt x="20003" y="27873"/>
                    <a:pt x="20063" y="28243"/>
                  </a:cubicBezTo>
                  <a:lnTo>
                    <a:pt x="8323" y="34827"/>
                  </a:lnTo>
                  <a:cubicBezTo>
                    <a:pt x="7323" y="32445"/>
                    <a:pt x="6775" y="29838"/>
                    <a:pt x="6775" y="27100"/>
                  </a:cubicBezTo>
                  <a:cubicBezTo>
                    <a:pt x="6775" y="16193"/>
                    <a:pt x="15550" y="7300"/>
                    <a:pt x="26552" y="6847"/>
                  </a:cubicBezTo>
                  <a:close/>
                  <a:moveTo>
                    <a:pt x="33993" y="30505"/>
                  </a:moveTo>
                  <a:lnTo>
                    <a:pt x="45447" y="36922"/>
                  </a:lnTo>
                  <a:cubicBezTo>
                    <a:pt x="41934" y="43149"/>
                    <a:pt x="35172" y="47364"/>
                    <a:pt x="27409" y="47364"/>
                  </a:cubicBezTo>
                  <a:cubicBezTo>
                    <a:pt x="19705" y="47364"/>
                    <a:pt x="12990" y="43221"/>
                    <a:pt x="9454" y="37077"/>
                  </a:cubicBezTo>
                  <a:lnTo>
                    <a:pt x="20908" y="30660"/>
                  </a:lnTo>
                  <a:cubicBezTo>
                    <a:pt x="22170" y="32898"/>
                    <a:pt x="24611" y="34410"/>
                    <a:pt x="27409" y="34410"/>
                  </a:cubicBezTo>
                  <a:cubicBezTo>
                    <a:pt x="30266" y="34410"/>
                    <a:pt x="32743" y="32826"/>
                    <a:pt x="33993" y="30505"/>
                  </a:cubicBezTo>
                  <a:close/>
                  <a:moveTo>
                    <a:pt x="26325" y="1"/>
                  </a:moveTo>
                  <a:cubicBezTo>
                    <a:pt x="25635" y="1"/>
                    <a:pt x="25063" y="572"/>
                    <a:pt x="25063" y="1275"/>
                  </a:cubicBezTo>
                  <a:lnTo>
                    <a:pt x="25063" y="3263"/>
                  </a:lnTo>
                  <a:cubicBezTo>
                    <a:pt x="25063" y="3382"/>
                    <a:pt x="25087" y="3490"/>
                    <a:pt x="25111" y="3597"/>
                  </a:cubicBezTo>
                  <a:cubicBezTo>
                    <a:pt x="23551" y="3740"/>
                    <a:pt x="22027" y="4037"/>
                    <a:pt x="20551" y="4466"/>
                  </a:cubicBezTo>
                  <a:cubicBezTo>
                    <a:pt x="20539" y="4359"/>
                    <a:pt x="20515" y="4263"/>
                    <a:pt x="20467" y="4156"/>
                  </a:cubicBezTo>
                  <a:lnTo>
                    <a:pt x="19694" y="2311"/>
                  </a:lnTo>
                  <a:cubicBezTo>
                    <a:pt x="19487" y="1826"/>
                    <a:pt x="19016" y="1537"/>
                    <a:pt x="18526" y="1537"/>
                  </a:cubicBezTo>
                  <a:cubicBezTo>
                    <a:pt x="18367" y="1537"/>
                    <a:pt x="18205" y="1568"/>
                    <a:pt x="18050" y="1632"/>
                  </a:cubicBezTo>
                  <a:lnTo>
                    <a:pt x="15872" y="2513"/>
                  </a:lnTo>
                  <a:cubicBezTo>
                    <a:pt x="15217" y="2787"/>
                    <a:pt x="14907" y="3537"/>
                    <a:pt x="15181" y="4180"/>
                  </a:cubicBezTo>
                  <a:lnTo>
                    <a:pt x="15967" y="6037"/>
                  </a:lnTo>
                  <a:cubicBezTo>
                    <a:pt x="16003" y="6121"/>
                    <a:pt x="16050" y="6192"/>
                    <a:pt x="16098" y="6264"/>
                  </a:cubicBezTo>
                  <a:cubicBezTo>
                    <a:pt x="14752" y="6966"/>
                    <a:pt x="13478" y="7800"/>
                    <a:pt x="12300" y="8740"/>
                  </a:cubicBezTo>
                  <a:cubicBezTo>
                    <a:pt x="12252" y="8657"/>
                    <a:pt x="12193" y="8585"/>
                    <a:pt x="12133" y="8526"/>
                  </a:cubicBezTo>
                  <a:lnTo>
                    <a:pt x="10681" y="7097"/>
                  </a:lnTo>
                  <a:cubicBezTo>
                    <a:pt x="10430" y="6853"/>
                    <a:pt x="10109" y="6731"/>
                    <a:pt x="9789" y="6731"/>
                  </a:cubicBezTo>
                  <a:cubicBezTo>
                    <a:pt x="9469" y="6731"/>
                    <a:pt x="9151" y="6853"/>
                    <a:pt x="8906" y="7097"/>
                  </a:cubicBezTo>
                  <a:lnTo>
                    <a:pt x="7252" y="8716"/>
                  </a:lnTo>
                  <a:cubicBezTo>
                    <a:pt x="6740" y="9216"/>
                    <a:pt x="6740" y="10026"/>
                    <a:pt x="7252" y="10526"/>
                  </a:cubicBezTo>
                  <a:lnTo>
                    <a:pt x="8704" y="11955"/>
                  </a:lnTo>
                  <a:cubicBezTo>
                    <a:pt x="8752" y="12002"/>
                    <a:pt x="8799" y="12038"/>
                    <a:pt x="8859" y="12074"/>
                  </a:cubicBezTo>
                  <a:cubicBezTo>
                    <a:pt x="7906" y="13205"/>
                    <a:pt x="7073" y="14431"/>
                    <a:pt x="6347" y="15717"/>
                  </a:cubicBezTo>
                  <a:cubicBezTo>
                    <a:pt x="6287" y="15681"/>
                    <a:pt x="6228" y="15646"/>
                    <a:pt x="6156" y="15622"/>
                  </a:cubicBezTo>
                  <a:lnTo>
                    <a:pt x="4251" y="14836"/>
                  </a:lnTo>
                  <a:cubicBezTo>
                    <a:pt x="4093" y="14772"/>
                    <a:pt x="3929" y="14741"/>
                    <a:pt x="3767" y="14741"/>
                  </a:cubicBezTo>
                  <a:cubicBezTo>
                    <a:pt x="3273" y="14741"/>
                    <a:pt x="2803" y="15027"/>
                    <a:pt x="2596" y="15503"/>
                  </a:cubicBezTo>
                  <a:lnTo>
                    <a:pt x="1703" y="17610"/>
                  </a:lnTo>
                  <a:cubicBezTo>
                    <a:pt x="1429" y="18265"/>
                    <a:pt x="1727" y="19003"/>
                    <a:pt x="2382" y="19277"/>
                  </a:cubicBezTo>
                  <a:lnTo>
                    <a:pt x="4287" y="20063"/>
                  </a:lnTo>
                  <a:cubicBezTo>
                    <a:pt x="4346" y="20087"/>
                    <a:pt x="4394" y="20099"/>
                    <a:pt x="4442" y="20111"/>
                  </a:cubicBezTo>
                  <a:cubicBezTo>
                    <a:pt x="3977" y="21563"/>
                    <a:pt x="3668" y="23087"/>
                    <a:pt x="3501" y="24647"/>
                  </a:cubicBezTo>
                  <a:cubicBezTo>
                    <a:pt x="3453" y="24635"/>
                    <a:pt x="3394" y="24623"/>
                    <a:pt x="3346" y="24623"/>
                  </a:cubicBezTo>
                  <a:lnTo>
                    <a:pt x="1263" y="24623"/>
                  </a:lnTo>
                  <a:cubicBezTo>
                    <a:pt x="572" y="24623"/>
                    <a:pt x="1" y="25195"/>
                    <a:pt x="1" y="25897"/>
                  </a:cubicBezTo>
                  <a:lnTo>
                    <a:pt x="1" y="28171"/>
                  </a:lnTo>
                  <a:cubicBezTo>
                    <a:pt x="1" y="28862"/>
                    <a:pt x="572" y="29433"/>
                    <a:pt x="1263" y="29433"/>
                  </a:cubicBezTo>
                  <a:lnTo>
                    <a:pt x="3346" y="29433"/>
                  </a:lnTo>
                  <a:cubicBezTo>
                    <a:pt x="3394" y="29433"/>
                    <a:pt x="3442" y="29421"/>
                    <a:pt x="3489" y="29421"/>
                  </a:cubicBezTo>
                  <a:cubicBezTo>
                    <a:pt x="3620" y="30719"/>
                    <a:pt x="3858" y="31993"/>
                    <a:pt x="4192" y="33219"/>
                  </a:cubicBezTo>
                  <a:cubicBezTo>
                    <a:pt x="4156" y="33231"/>
                    <a:pt x="4108" y="33231"/>
                    <a:pt x="4073" y="33243"/>
                  </a:cubicBezTo>
                  <a:lnTo>
                    <a:pt x="2132" y="33969"/>
                  </a:lnTo>
                  <a:cubicBezTo>
                    <a:pt x="1477" y="34219"/>
                    <a:pt x="1144" y="34958"/>
                    <a:pt x="1406" y="35613"/>
                  </a:cubicBezTo>
                  <a:lnTo>
                    <a:pt x="2227" y="37744"/>
                  </a:lnTo>
                  <a:cubicBezTo>
                    <a:pt x="2420" y="38248"/>
                    <a:pt x="2895" y="38555"/>
                    <a:pt x="3402" y="38555"/>
                  </a:cubicBezTo>
                  <a:cubicBezTo>
                    <a:pt x="3554" y="38555"/>
                    <a:pt x="3708" y="38527"/>
                    <a:pt x="3858" y="38470"/>
                  </a:cubicBezTo>
                  <a:lnTo>
                    <a:pt x="5787" y="37744"/>
                  </a:lnTo>
                  <a:cubicBezTo>
                    <a:pt x="5835" y="37732"/>
                    <a:pt x="5882" y="37708"/>
                    <a:pt x="5918" y="37684"/>
                  </a:cubicBezTo>
                  <a:cubicBezTo>
                    <a:pt x="6716" y="39244"/>
                    <a:pt x="7680" y="40696"/>
                    <a:pt x="8787" y="42042"/>
                  </a:cubicBezTo>
                  <a:cubicBezTo>
                    <a:pt x="8764" y="42066"/>
                    <a:pt x="8728" y="42078"/>
                    <a:pt x="8704" y="42113"/>
                  </a:cubicBezTo>
                  <a:lnTo>
                    <a:pt x="7252" y="43542"/>
                  </a:lnTo>
                  <a:cubicBezTo>
                    <a:pt x="6740" y="44030"/>
                    <a:pt x="6740" y="44852"/>
                    <a:pt x="7252" y="45340"/>
                  </a:cubicBezTo>
                  <a:lnTo>
                    <a:pt x="8906" y="46971"/>
                  </a:lnTo>
                  <a:cubicBezTo>
                    <a:pt x="9151" y="47209"/>
                    <a:pt x="9469" y="47328"/>
                    <a:pt x="9789" y="47328"/>
                  </a:cubicBezTo>
                  <a:cubicBezTo>
                    <a:pt x="10109" y="47328"/>
                    <a:pt x="10430" y="47209"/>
                    <a:pt x="10681" y="46971"/>
                  </a:cubicBezTo>
                  <a:lnTo>
                    <a:pt x="12133" y="45542"/>
                  </a:lnTo>
                  <a:cubicBezTo>
                    <a:pt x="12169" y="45495"/>
                    <a:pt x="12205" y="45459"/>
                    <a:pt x="12240" y="45411"/>
                  </a:cubicBezTo>
                  <a:cubicBezTo>
                    <a:pt x="13276" y="46245"/>
                    <a:pt x="14395" y="46995"/>
                    <a:pt x="15574" y="47650"/>
                  </a:cubicBezTo>
                  <a:cubicBezTo>
                    <a:pt x="15550" y="47685"/>
                    <a:pt x="15526" y="47733"/>
                    <a:pt x="15503" y="47769"/>
                  </a:cubicBezTo>
                  <a:lnTo>
                    <a:pt x="14681" y="49602"/>
                  </a:lnTo>
                  <a:cubicBezTo>
                    <a:pt x="14383" y="50245"/>
                    <a:pt x="14681" y="51007"/>
                    <a:pt x="15324" y="51281"/>
                  </a:cubicBezTo>
                  <a:lnTo>
                    <a:pt x="17479" y="52222"/>
                  </a:lnTo>
                  <a:cubicBezTo>
                    <a:pt x="17641" y="52292"/>
                    <a:pt x="17811" y="52326"/>
                    <a:pt x="17978" y="52326"/>
                  </a:cubicBezTo>
                  <a:cubicBezTo>
                    <a:pt x="18460" y="52326"/>
                    <a:pt x="18922" y="52047"/>
                    <a:pt x="19134" y="51579"/>
                  </a:cubicBezTo>
                  <a:lnTo>
                    <a:pt x="19967" y="49745"/>
                  </a:lnTo>
                  <a:cubicBezTo>
                    <a:pt x="19991" y="49686"/>
                    <a:pt x="20003" y="49626"/>
                    <a:pt x="20027" y="49567"/>
                  </a:cubicBezTo>
                  <a:cubicBezTo>
                    <a:pt x="21646" y="50079"/>
                    <a:pt x="23337" y="50436"/>
                    <a:pt x="25087" y="50602"/>
                  </a:cubicBezTo>
                  <a:cubicBezTo>
                    <a:pt x="25075" y="50662"/>
                    <a:pt x="25063" y="50722"/>
                    <a:pt x="25063" y="50793"/>
                  </a:cubicBezTo>
                  <a:lnTo>
                    <a:pt x="25063" y="52793"/>
                  </a:lnTo>
                  <a:cubicBezTo>
                    <a:pt x="25063" y="53484"/>
                    <a:pt x="25635" y="54055"/>
                    <a:pt x="26325" y="54055"/>
                  </a:cubicBezTo>
                  <a:lnTo>
                    <a:pt x="28695" y="54055"/>
                  </a:lnTo>
                  <a:cubicBezTo>
                    <a:pt x="29397" y="54055"/>
                    <a:pt x="29957" y="53484"/>
                    <a:pt x="29957" y="52793"/>
                  </a:cubicBezTo>
                  <a:lnTo>
                    <a:pt x="29957" y="50793"/>
                  </a:lnTo>
                  <a:cubicBezTo>
                    <a:pt x="29957" y="50722"/>
                    <a:pt x="29945" y="50650"/>
                    <a:pt x="29933" y="50579"/>
                  </a:cubicBezTo>
                  <a:cubicBezTo>
                    <a:pt x="31505" y="50424"/>
                    <a:pt x="33017" y="50114"/>
                    <a:pt x="34481" y="49674"/>
                  </a:cubicBezTo>
                  <a:cubicBezTo>
                    <a:pt x="34493" y="49745"/>
                    <a:pt x="34517" y="49829"/>
                    <a:pt x="34553" y="49900"/>
                  </a:cubicBezTo>
                  <a:lnTo>
                    <a:pt x="35338" y="51757"/>
                  </a:lnTo>
                  <a:cubicBezTo>
                    <a:pt x="35537" y="52236"/>
                    <a:pt x="36009" y="52529"/>
                    <a:pt x="36506" y="52529"/>
                  </a:cubicBezTo>
                  <a:cubicBezTo>
                    <a:pt x="36665" y="52529"/>
                    <a:pt x="36826" y="52499"/>
                    <a:pt x="36981" y="52436"/>
                  </a:cubicBezTo>
                  <a:lnTo>
                    <a:pt x="39148" y="51543"/>
                  </a:lnTo>
                  <a:cubicBezTo>
                    <a:pt x="39803" y="51281"/>
                    <a:pt x="40113" y="50531"/>
                    <a:pt x="39839" y="49876"/>
                  </a:cubicBezTo>
                  <a:lnTo>
                    <a:pt x="39053" y="48031"/>
                  </a:lnTo>
                  <a:cubicBezTo>
                    <a:pt x="39029" y="47959"/>
                    <a:pt x="38982" y="47888"/>
                    <a:pt x="38946" y="47816"/>
                  </a:cubicBezTo>
                  <a:cubicBezTo>
                    <a:pt x="40279" y="47102"/>
                    <a:pt x="41542" y="46257"/>
                    <a:pt x="42708" y="45304"/>
                  </a:cubicBezTo>
                  <a:cubicBezTo>
                    <a:pt x="42768" y="45388"/>
                    <a:pt x="42827" y="45471"/>
                    <a:pt x="42899" y="45542"/>
                  </a:cubicBezTo>
                  <a:lnTo>
                    <a:pt x="44351" y="46971"/>
                  </a:lnTo>
                  <a:cubicBezTo>
                    <a:pt x="44595" y="47209"/>
                    <a:pt x="44914" y="47328"/>
                    <a:pt x="45234" y="47328"/>
                  </a:cubicBezTo>
                  <a:cubicBezTo>
                    <a:pt x="45554" y="47328"/>
                    <a:pt x="45875" y="47209"/>
                    <a:pt x="46125" y="46971"/>
                  </a:cubicBezTo>
                  <a:lnTo>
                    <a:pt x="47780" y="45340"/>
                  </a:lnTo>
                  <a:cubicBezTo>
                    <a:pt x="48280" y="44852"/>
                    <a:pt x="48280" y="44030"/>
                    <a:pt x="47780" y="43542"/>
                  </a:cubicBezTo>
                  <a:lnTo>
                    <a:pt x="46328" y="42113"/>
                  </a:lnTo>
                  <a:cubicBezTo>
                    <a:pt x="46256" y="42042"/>
                    <a:pt x="46173" y="41982"/>
                    <a:pt x="46102" y="41935"/>
                  </a:cubicBezTo>
                  <a:cubicBezTo>
                    <a:pt x="47042" y="40792"/>
                    <a:pt x="47876" y="39577"/>
                    <a:pt x="48590" y="38268"/>
                  </a:cubicBezTo>
                  <a:cubicBezTo>
                    <a:pt x="48673" y="38339"/>
                    <a:pt x="48769" y="38399"/>
                    <a:pt x="48864" y="38434"/>
                  </a:cubicBezTo>
                  <a:lnTo>
                    <a:pt x="50781" y="39232"/>
                  </a:lnTo>
                  <a:cubicBezTo>
                    <a:pt x="50939" y="39296"/>
                    <a:pt x="51102" y="39327"/>
                    <a:pt x="51262" y="39327"/>
                  </a:cubicBezTo>
                  <a:cubicBezTo>
                    <a:pt x="51753" y="39327"/>
                    <a:pt x="52217" y="39038"/>
                    <a:pt x="52424" y="38553"/>
                  </a:cubicBezTo>
                  <a:lnTo>
                    <a:pt x="53329" y="36446"/>
                  </a:lnTo>
                  <a:cubicBezTo>
                    <a:pt x="53603" y="35803"/>
                    <a:pt x="53293" y="35053"/>
                    <a:pt x="52638" y="34779"/>
                  </a:cubicBezTo>
                  <a:lnTo>
                    <a:pt x="50733" y="33993"/>
                  </a:lnTo>
                  <a:cubicBezTo>
                    <a:pt x="50626" y="33958"/>
                    <a:pt x="50531" y="33934"/>
                    <a:pt x="50424" y="33922"/>
                  </a:cubicBezTo>
                  <a:cubicBezTo>
                    <a:pt x="50864" y="32457"/>
                    <a:pt x="51174" y="30945"/>
                    <a:pt x="51328" y="29374"/>
                  </a:cubicBezTo>
                  <a:cubicBezTo>
                    <a:pt x="51436" y="29409"/>
                    <a:pt x="51555" y="29433"/>
                    <a:pt x="51674" y="29433"/>
                  </a:cubicBezTo>
                  <a:lnTo>
                    <a:pt x="53757" y="29433"/>
                  </a:lnTo>
                  <a:cubicBezTo>
                    <a:pt x="54460" y="29433"/>
                    <a:pt x="55019" y="28862"/>
                    <a:pt x="55019" y="28171"/>
                  </a:cubicBezTo>
                  <a:lnTo>
                    <a:pt x="55019" y="25897"/>
                  </a:lnTo>
                  <a:cubicBezTo>
                    <a:pt x="55019" y="25195"/>
                    <a:pt x="54460" y="24623"/>
                    <a:pt x="53757" y="24623"/>
                  </a:cubicBezTo>
                  <a:lnTo>
                    <a:pt x="51674" y="24623"/>
                  </a:lnTo>
                  <a:cubicBezTo>
                    <a:pt x="51555" y="24623"/>
                    <a:pt x="51436" y="24647"/>
                    <a:pt x="51317" y="24683"/>
                  </a:cubicBezTo>
                  <a:cubicBezTo>
                    <a:pt x="51186" y="23385"/>
                    <a:pt x="50936" y="22111"/>
                    <a:pt x="50590" y="20885"/>
                  </a:cubicBezTo>
                  <a:cubicBezTo>
                    <a:pt x="50709" y="20873"/>
                    <a:pt x="50828" y="20861"/>
                    <a:pt x="50947" y="20813"/>
                  </a:cubicBezTo>
                  <a:lnTo>
                    <a:pt x="52888" y="20087"/>
                  </a:lnTo>
                  <a:cubicBezTo>
                    <a:pt x="53543" y="19837"/>
                    <a:pt x="53876" y="19099"/>
                    <a:pt x="53626" y="18444"/>
                  </a:cubicBezTo>
                  <a:lnTo>
                    <a:pt x="52793" y="16313"/>
                  </a:lnTo>
                  <a:cubicBezTo>
                    <a:pt x="52599" y="15813"/>
                    <a:pt x="52117" y="15508"/>
                    <a:pt x="51611" y="15508"/>
                  </a:cubicBezTo>
                  <a:cubicBezTo>
                    <a:pt x="51465" y="15508"/>
                    <a:pt x="51317" y="15533"/>
                    <a:pt x="51174" y="15586"/>
                  </a:cubicBezTo>
                  <a:lnTo>
                    <a:pt x="49233" y="16313"/>
                  </a:lnTo>
                  <a:cubicBezTo>
                    <a:pt x="49102" y="16360"/>
                    <a:pt x="48995" y="16432"/>
                    <a:pt x="48888" y="16515"/>
                  </a:cubicBezTo>
                  <a:cubicBezTo>
                    <a:pt x="48090" y="14955"/>
                    <a:pt x="47126" y="13503"/>
                    <a:pt x="46018" y="12169"/>
                  </a:cubicBezTo>
                  <a:cubicBezTo>
                    <a:pt x="46125" y="12110"/>
                    <a:pt x="46233" y="12038"/>
                    <a:pt x="46328" y="11955"/>
                  </a:cubicBezTo>
                  <a:lnTo>
                    <a:pt x="47780" y="10526"/>
                  </a:lnTo>
                  <a:cubicBezTo>
                    <a:pt x="48280" y="10026"/>
                    <a:pt x="48280" y="9216"/>
                    <a:pt x="47780" y="8716"/>
                  </a:cubicBezTo>
                  <a:lnTo>
                    <a:pt x="46125" y="7097"/>
                  </a:lnTo>
                  <a:cubicBezTo>
                    <a:pt x="45875" y="6853"/>
                    <a:pt x="45554" y="6731"/>
                    <a:pt x="45234" y="6731"/>
                  </a:cubicBezTo>
                  <a:cubicBezTo>
                    <a:pt x="44914" y="6731"/>
                    <a:pt x="44595" y="6853"/>
                    <a:pt x="44351" y="7097"/>
                  </a:cubicBezTo>
                  <a:lnTo>
                    <a:pt x="42899" y="8526"/>
                  </a:lnTo>
                  <a:cubicBezTo>
                    <a:pt x="42792" y="8621"/>
                    <a:pt x="42720" y="8728"/>
                    <a:pt x="42661" y="8847"/>
                  </a:cubicBezTo>
                  <a:cubicBezTo>
                    <a:pt x="41613" y="8014"/>
                    <a:pt x="40494" y="7252"/>
                    <a:pt x="39315" y="6597"/>
                  </a:cubicBezTo>
                  <a:cubicBezTo>
                    <a:pt x="39398" y="6502"/>
                    <a:pt x="39470" y="6407"/>
                    <a:pt x="39517" y="6287"/>
                  </a:cubicBezTo>
                  <a:lnTo>
                    <a:pt x="40351" y="4454"/>
                  </a:lnTo>
                  <a:cubicBezTo>
                    <a:pt x="40637" y="3811"/>
                    <a:pt x="40339" y="3061"/>
                    <a:pt x="39696" y="2775"/>
                  </a:cubicBezTo>
                  <a:lnTo>
                    <a:pt x="37541" y="1835"/>
                  </a:lnTo>
                  <a:cubicBezTo>
                    <a:pt x="37379" y="1764"/>
                    <a:pt x="37209" y="1731"/>
                    <a:pt x="37042" y="1731"/>
                  </a:cubicBezTo>
                  <a:cubicBezTo>
                    <a:pt x="36560" y="1731"/>
                    <a:pt x="36098" y="2009"/>
                    <a:pt x="35886" y="2477"/>
                  </a:cubicBezTo>
                  <a:lnTo>
                    <a:pt x="35065" y="4311"/>
                  </a:lnTo>
                  <a:cubicBezTo>
                    <a:pt x="35005" y="4430"/>
                    <a:pt x="34981" y="4561"/>
                    <a:pt x="34969" y="4692"/>
                  </a:cubicBezTo>
                  <a:cubicBezTo>
                    <a:pt x="33350" y="4156"/>
                    <a:pt x="31659" y="3787"/>
                    <a:pt x="29909" y="3620"/>
                  </a:cubicBezTo>
                  <a:cubicBezTo>
                    <a:pt x="29933" y="3501"/>
                    <a:pt x="29957" y="3394"/>
                    <a:pt x="29957" y="3263"/>
                  </a:cubicBezTo>
                  <a:lnTo>
                    <a:pt x="29957" y="1275"/>
                  </a:lnTo>
                  <a:cubicBezTo>
                    <a:pt x="29957" y="572"/>
                    <a:pt x="29397" y="1"/>
                    <a:pt x="28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639150" y="4605944"/>
              <a:ext cx="1040016" cy="1021794"/>
            </a:xfrm>
            <a:custGeom>
              <a:avLst/>
              <a:gdLst/>
              <a:ahLst/>
              <a:cxnLst/>
              <a:rect l="l" t="t" r="r" b="b"/>
              <a:pathLst>
                <a:path w="55020" h="54056" extrusionOk="0">
                  <a:moveTo>
                    <a:pt x="27409" y="22218"/>
                  </a:moveTo>
                  <a:cubicBezTo>
                    <a:pt x="30147" y="22218"/>
                    <a:pt x="32374" y="24397"/>
                    <a:pt x="32374" y="27100"/>
                  </a:cubicBezTo>
                  <a:cubicBezTo>
                    <a:pt x="32374" y="29802"/>
                    <a:pt x="30147" y="31981"/>
                    <a:pt x="27409" y="31981"/>
                  </a:cubicBezTo>
                  <a:cubicBezTo>
                    <a:pt x="24658" y="31981"/>
                    <a:pt x="22432" y="29802"/>
                    <a:pt x="22432" y="27100"/>
                  </a:cubicBezTo>
                  <a:cubicBezTo>
                    <a:pt x="22432" y="24397"/>
                    <a:pt x="24658" y="22218"/>
                    <a:pt x="27409" y="22218"/>
                  </a:cubicBezTo>
                  <a:close/>
                  <a:moveTo>
                    <a:pt x="29099" y="6907"/>
                  </a:moveTo>
                  <a:cubicBezTo>
                    <a:pt x="39708" y="7752"/>
                    <a:pt x="48042" y="16467"/>
                    <a:pt x="48042" y="27100"/>
                  </a:cubicBezTo>
                  <a:cubicBezTo>
                    <a:pt x="48042" y="29767"/>
                    <a:pt x="47507" y="32326"/>
                    <a:pt x="46554" y="34660"/>
                  </a:cubicBezTo>
                  <a:lnTo>
                    <a:pt x="34779" y="28052"/>
                  </a:lnTo>
                  <a:cubicBezTo>
                    <a:pt x="34826" y="27742"/>
                    <a:pt x="34850" y="27421"/>
                    <a:pt x="34850" y="27100"/>
                  </a:cubicBezTo>
                  <a:cubicBezTo>
                    <a:pt x="34850" y="23635"/>
                    <a:pt x="32398" y="20742"/>
                    <a:pt x="29099" y="19980"/>
                  </a:cubicBezTo>
                  <a:lnTo>
                    <a:pt x="29099" y="6907"/>
                  </a:lnTo>
                  <a:close/>
                  <a:moveTo>
                    <a:pt x="26552" y="6847"/>
                  </a:moveTo>
                  <a:lnTo>
                    <a:pt x="26552" y="19837"/>
                  </a:lnTo>
                  <a:cubicBezTo>
                    <a:pt x="22837" y="20253"/>
                    <a:pt x="19955" y="23349"/>
                    <a:pt x="19955" y="27100"/>
                  </a:cubicBezTo>
                  <a:cubicBezTo>
                    <a:pt x="19955" y="27492"/>
                    <a:pt x="20003" y="27873"/>
                    <a:pt x="20063" y="28243"/>
                  </a:cubicBezTo>
                  <a:lnTo>
                    <a:pt x="8323" y="34827"/>
                  </a:lnTo>
                  <a:cubicBezTo>
                    <a:pt x="7323" y="32445"/>
                    <a:pt x="6775" y="29838"/>
                    <a:pt x="6775" y="27100"/>
                  </a:cubicBezTo>
                  <a:cubicBezTo>
                    <a:pt x="6775" y="16193"/>
                    <a:pt x="15550" y="7300"/>
                    <a:pt x="26552" y="6847"/>
                  </a:cubicBezTo>
                  <a:close/>
                  <a:moveTo>
                    <a:pt x="33993" y="30505"/>
                  </a:moveTo>
                  <a:lnTo>
                    <a:pt x="45447" y="36922"/>
                  </a:lnTo>
                  <a:cubicBezTo>
                    <a:pt x="41934" y="43149"/>
                    <a:pt x="35172" y="47364"/>
                    <a:pt x="27409" y="47364"/>
                  </a:cubicBezTo>
                  <a:cubicBezTo>
                    <a:pt x="19705" y="47364"/>
                    <a:pt x="12990" y="43221"/>
                    <a:pt x="9454" y="37077"/>
                  </a:cubicBezTo>
                  <a:lnTo>
                    <a:pt x="20908" y="30660"/>
                  </a:lnTo>
                  <a:cubicBezTo>
                    <a:pt x="22170" y="32898"/>
                    <a:pt x="24611" y="34410"/>
                    <a:pt x="27409" y="34410"/>
                  </a:cubicBezTo>
                  <a:cubicBezTo>
                    <a:pt x="30266" y="34410"/>
                    <a:pt x="32743" y="32826"/>
                    <a:pt x="33993" y="30505"/>
                  </a:cubicBezTo>
                  <a:close/>
                  <a:moveTo>
                    <a:pt x="26325" y="1"/>
                  </a:moveTo>
                  <a:cubicBezTo>
                    <a:pt x="25635" y="1"/>
                    <a:pt x="25063" y="572"/>
                    <a:pt x="25063" y="1275"/>
                  </a:cubicBezTo>
                  <a:lnTo>
                    <a:pt x="25063" y="3263"/>
                  </a:lnTo>
                  <a:cubicBezTo>
                    <a:pt x="25063" y="3382"/>
                    <a:pt x="25087" y="3490"/>
                    <a:pt x="25111" y="3597"/>
                  </a:cubicBezTo>
                  <a:cubicBezTo>
                    <a:pt x="23551" y="3740"/>
                    <a:pt x="22027" y="4037"/>
                    <a:pt x="20551" y="4466"/>
                  </a:cubicBezTo>
                  <a:cubicBezTo>
                    <a:pt x="20539" y="4359"/>
                    <a:pt x="20515" y="4263"/>
                    <a:pt x="20467" y="4156"/>
                  </a:cubicBezTo>
                  <a:lnTo>
                    <a:pt x="19694" y="2311"/>
                  </a:lnTo>
                  <a:cubicBezTo>
                    <a:pt x="19487" y="1826"/>
                    <a:pt x="19016" y="1537"/>
                    <a:pt x="18526" y="1537"/>
                  </a:cubicBezTo>
                  <a:cubicBezTo>
                    <a:pt x="18367" y="1537"/>
                    <a:pt x="18205" y="1568"/>
                    <a:pt x="18050" y="1632"/>
                  </a:cubicBezTo>
                  <a:lnTo>
                    <a:pt x="15872" y="2513"/>
                  </a:lnTo>
                  <a:cubicBezTo>
                    <a:pt x="15217" y="2787"/>
                    <a:pt x="14907" y="3537"/>
                    <a:pt x="15181" y="4180"/>
                  </a:cubicBezTo>
                  <a:lnTo>
                    <a:pt x="15967" y="6037"/>
                  </a:lnTo>
                  <a:cubicBezTo>
                    <a:pt x="16003" y="6121"/>
                    <a:pt x="16050" y="6192"/>
                    <a:pt x="16098" y="6264"/>
                  </a:cubicBezTo>
                  <a:cubicBezTo>
                    <a:pt x="14752" y="6966"/>
                    <a:pt x="13478" y="7800"/>
                    <a:pt x="12300" y="8740"/>
                  </a:cubicBezTo>
                  <a:cubicBezTo>
                    <a:pt x="12252" y="8657"/>
                    <a:pt x="12193" y="8585"/>
                    <a:pt x="12133" y="8526"/>
                  </a:cubicBezTo>
                  <a:lnTo>
                    <a:pt x="10681" y="7097"/>
                  </a:lnTo>
                  <a:cubicBezTo>
                    <a:pt x="10430" y="6853"/>
                    <a:pt x="10109" y="6731"/>
                    <a:pt x="9789" y="6731"/>
                  </a:cubicBezTo>
                  <a:cubicBezTo>
                    <a:pt x="9469" y="6731"/>
                    <a:pt x="9151" y="6853"/>
                    <a:pt x="8906" y="7097"/>
                  </a:cubicBezTo>
                  <a:lnTo>
                    <a:pt x="7252" y="8716"/>
                  </a:lnTo>
                  <a:cubicBezTo>
                    <a:pt x="6740" y="9216"/>
                    <a:pt x="6740" y="10026"/>
                    <a:pt x="7252" y="10526"/>
                  </a:cubicBezTo>
                  <a:lnTo>
                    <a:pt x="8704" y="11955"/>
                  </a:lnTo>
                  <a:cubicBezTo>
                    <a:pt x="8752" y="12002"/>
                    <a:pt x="8799" y="12038"/>
                    <a:pt x="8859" y="12074"/>
                  </a:cubicBezTo>
                  <a:cubicBezTo>
                    <a:pt x="7906" y="13205"/>
                    <a:pt x="7073" y="14431"/>
                    <a:pt x="6347" y="15717"/>
                  </a:cubicBezTo>
                  <a:cubicBezTo>
                    <a:pt x="6287" y="15681"/>
                    <a:pt x="6228" y="15646"/>
                    <a:pt x="6156" y="15622"/>
                  </a:cubicBezTo>
                  <a:lnTo>
                    <a:pt x="4251" y="14836"/>
                  </a:lnTo>
                  <a:cubicBezTo>
                    <a:pt x="4093" y="14772"/>
                    <a:pt x="3929" y="14741"/>
                    <a:pt x="3767" y="14741"/>
                  </a:cubicBezTo>
                  <a:cubicBezTo>
                    <a:pt x="3273" y="14741"/>
                    <a:pt x="2803" y="15027"/>
                    <a:pt x="2596" y="15503"/>
                  </a:cubicBezTo>
                  <a:lnTo>
                    <a:pt x="1703" y="17610"/>
                  </a:lnTo>
                  <a:cubicBezTo>
                    <a:pt x="1429" y="18265"/>
                    <a:pt x="1727" y="19003"/>
                    <a:pt x="2382" y="19277"/>
                  </a:cubicBezTo>
                  <a:lnTo>
                    <a:pt x="4287" y="20063"/>
                  </a:lnTo>
                  <a:cubicBezTo>
                    <a:pt x="4346" y="20087"/>
                    <a:pt x="4394" y="20099"/>
                    <a:pt x="4442" y="20111"/>
                  </a:cubicBezTo>
                  <a:cubicBezTo>
                    <a:pt x="3977" y="21563"/>
                    <a:pt x="3668" y="23087"/>
                    <a:pt x="3501" y="24647"/>
                  </a:cubicBezTo>
                  <a:cubicBezTo>
                    <a:pt x="3453" y="24635"/>
                    <a:pt x="3394" y="24623"/>
                    <a:pt x="3346" y="24623"/>
                  </a:cubicBezTo>
                  <a:lnTo>
                    <a:pt x="1263" y="24623"/>
                  </a:lnTo>
                  <a:cubicBezTo>
                    <a:pt x="572" y="24623"/>
                    <a:pt x="1" y="25195"/>
                    <a:pt x="1" y="25897"/>
                  </a:cubicBezTo>
                  <a:lnTo>
                    <a:pt x="1" y="28171"/>
                  </a:lnTo>
                  <a:cubicBezTo>
                    <a:pt x="1" y="28862"/>
                    <a:pt x="572" y="29433"/>
                    <a:pt x="1263" y="29433"/>
                  </a:cubicBezTo>
                  <a:lnTo>
                    <a:pt x="3346" y="29433"/>
                  </a:lnTo>
                  <a:cubicBezTo>
                    <a:pt x="3394" y="29433"/>
                    <a:pt x="3442" y="29421"/>
                    <a:pt x="3489" y="29421"/>
                  </a:cubicBezTo>
                  <a:cubicBezTo>
                    <a:pt x="3620" y="30719"/>
                    <a:pt x="3858" y="31993"/>
                    <a:pt x="4192" y="33219"/>
                  </a:cubicBezTo>
                  <a:cubicBezTo>
                    <a:pt x="4156" y="33231"/>
                    <a:pt x="4108" y="33231"/>
                    <a:pt x="4073" y="33243"/>
                  </a:cubicBezTo>
                  <a:lnTo>
                    <a:pt x="2132" y="33969"/>
                  </a:lnTo>
                  <a:cubicBezTo>
                    <a:pt x="1477" y="34219"/>
                    <a:pt x="1144" y="34958"/>
                    <a:pt x="1406" y="35613"/>
                  </a:cubicBezTo>
                  <a:lnTo>
                    <a:pt x="2227" y="37744"/>
                  </a:lnTo>
                  <a:cubicBezTo>
                    <a:pt x="2420" y="38248"/>
                    <a:pt x="2895" y="38555"/>
                    <a:pt x="3402" y="38555"/>
                  </a:cubicBezTo>
                  <a:cubicBezTo>
                    <a:pt x="3554" y="38555"/>
                    <a:pt x="3708" y="38527"/>
                    <a:pt x="3858" y="38470"/>
                  </a:cubicBezTo>
                  <a:lnTo>
                    <a:pt x="5787" y="37744"/>
                  </a:lnTo>
                  <a:cubicBezTo>
                    <a:pt x="5835" y="37732"/>
                    <a:pt x="5882" y="37708"/>
                    <a:pt x="5918" y="37684"/>
                  </a:cubicBezTo>
                  <a:cubicBezTo>
                    <a:pt x="6716" y="39244"/>
                    <a:pt x="7680" y="40696"/>
                    <a:pt x="8787" y="42042"/>
                  </a:cubicBezTo>
                  <a:cubicBezTo>
                    <a:pt x="8764" y="42066"/>
                    <a:pt x="8728" y="42078"/>
                    <a:pt x="8704" y="42113"/>
                  </a:cubicBezTo>
                  <a:lnTo>
                    <a:pt x="7252" y="43542"/>
                  </a:lnTo>
                  <a:cubicBezTo>
                    <a:pt x="6740" y="44030"/>
                    <a:pt x="6740" y="44852"/>
                    <a:pt x="7252" y="45340"/>
                  </a:cubicBezTo>
                  <a:lnTo>
                    <a:pt x="8906" y="46971"/>
                  </a:lnTo>
                  <a:cubicBezTo>
                    <a:pt x="9151" y="47209"/>
                    <a:pt x="9469" y="47328"/>
                    <a:pt x="9789" y="47328"/>
                  </a:cubicBezTo>
                  <a:cubicBezTo>
                    <a:pt x="10109" y="47328"/>
                    <a:pt x="10430" y="47209"/>
                    <a:pt x="10681" y="46971"/>
                  </a:cubicBezTo>
                  <a:lnTo>
                    <a:pt x="12133" y="45542"/>
                  </a:lnTo>
                  <a:cubicBezTo>
                    <a:pt x="12169" y="45495"/>
                    <a:pt x="12205" y="45459"/>
                    <a:pt x="12240" y="45411"/>
                  </a:cubicBezTo>
                  <a:cubicBezTo>
                    <a:pt x="13276" y="46245"/>
                    <a:pt x="14395" y="46995"/>
                    <a:pt x="15574" y="47650"/>
                  </a:cubicBezTo>
                  <a:cubicBezTo>
                    <a:pt x="15550" y="47685"/>
                    <a:pt x="15526" y="47733"/>
                    <a:pt x="15503" y="47769"/>
                  </a:cubicBezTo>
                  <a:lnTo>
                    <a:pt x="14681" y="49602"/>
                  </a:lnTo>
                  <a:cubicBezTo>
                    <a:pt x="14383" y="50245"/>
                    <a:pt x="14681" y="51007"/>
                    <a:pt x="15324" y="51281"/>
                  </a:cubicBezTo>
                  <a:lnTo>
                    <a:pt x="17479" y="52222"/>
                  </a:lnTo>
                  <a:cubicBezTo>
                    <a:pt x="17641" y="52292"/>
                    <a:pt x="17811" y="52326"/>
                    <a:pt x="17978" y="52326"/>
                  </a:cubicBezTo>
                  <a:cubicBezTo>
                    <a:pt x="18460" y="52326"/>
                    <a:pt x="18922" y="52047"/>
                    <a:pt x="19134" y="51579"/>
                  </a:cubicBezTo>
                  <a:lnTo>
                    <a:pt x="19967" y="49745"/>
                  </a:lnTo>
                  <a:cubicBezTo>
                    <a:pt x="19991" y="49686"/>
                    <a:pt x="20003" y="49626"/>
                    <a:pt x="20027" y="49567"/>
                  </a:cubicBezTo>
                  <a:cubicBezTo>
                    <a:pt x="21646" y="50079"/>
                    <a:pt x="23337" y="50436"/>
                    <a:pt x="25087" y="50602"/>
                  </a:cubicBezTo>
                  <a:cubicBezTo>
                    <a:pt x="25075" y="50662"/>
                    <a:pt x="25063" y="50722"/>
                    <a:pt x="25063" y="50793"/>
                  </a:cubicBezTo>
                  <a:lnTo>
                    <a:pt x="25063" y="52793"/>
                  </a:lnTo>
                  <a:cubicBezTo>
                    <a:pt x="25063" y="53484"/>
                    <a:pt x="25635" y="54055"/>
                    <a:pt x="26325" y="54055"/>
                  </a:cubicBezTo>
                  <a:lnTo>
                    <a:pt x="28695" y="54055"/>
                  </a:lnTo>
                  <a:cubicBezTo>
                    <a:pt x="29397" y="54055"/>
                    <a:pt x="29957" y="53484"/>
                    <a:pt x="29957" y="52793"/>
                  </a:cubicBezTo>
                  <a:lnTo>
                    <a:pt x="29957" y="50793"/>
                  </a:lnTo>
                  <a:cubicBezTo>
                    <a:pt x="29957" y="50722"/>
                    <a:pt x="29945" y="50650"/>
                    <a:pt x="29933" y="50579"/>
                  </a:cubicBezTo>
                  <a:cubicBezTo>
                    <a:pt x="31505" y="50424"/>
                    <a:pt x="33017" y="50114"/>
                    <a:pt x="34481" y="49674"/>
                  </a:cubicBezTo>
                  <a:cubicBezTo>
                    <a:pt x="34493" y="49745"/>
                    <a:pt x="34517" y="49829"/>
                    <a:pt x="34553" y="49900"/>
                  </a:cubicBezTo>
                  <a:lnTo>
                    <a:pt x="35338" y="51757"/>
                  </a:lnTo>
                  <a:cubicBezTo>
                    <a:pt x="35537" y="52236"/>
                    <a:pt x="36009" y="52529"/>
                    <a:pt x="36506" y="52529"/>
                  </a:cubicBezTo>
                  <a:cubicBezTo>
                    <a:pt x="36665" y="52529"/>
                    <a:pt x="36826" y="52499"/>
                    <a:pt x="36981" y="52436"/>
                  </a:cubicBezTo>
                  <a:lnTo>
                    <a:pt x="39148" y="51543"/>
                  </a:lnTo>
                  <a:cubicBezTo>
                    <a:pt x="39803" y="51281"/>
                    <a:pt x="40113" y="50531"/>
                    <a:pt x="39839" y="49876"/>
                  </a:cubicBezTo>
                  <a:lnTo>
                    <a:pt x="39053" y="48031"/>
                  </a:lnTo>
                  <a:cubicBezTo>
                    <a:pt x="39029" y="47959"/>
                    <a:pt x="38982" y="47888"/>
                    <a:pt x="38946" y="47816"/>
                  </a:cubicBezTo>
                  <a:cubicBezTo>
                    <a:pt x="40279" y="47102"/>
                    <a:pt x="41542" y="46257"/>
                    <a:pt x="42708" y="45304"/>
                  </a:cubicBezTo>
                  <a:cubicBezTo>
                    <a:pt x="42768" y="45388"/>
                    <a:pt x="42827" y="45471"/>
                    <a:pt x="42899" y="45542"/>
                  </a:cubicBezTo>
                  <a:lnTo>
                    <a:pt x="44351" y="46971"/>
                  </a:lnTo>
                  <a:cubicBezTo>
                    <a:pt x="44595" y="47209"/>
                    <a:pt x="44914" y="47328"/>
                    <a:pt x="45234" y="47328"/>
                  </a:cubicBezTo>
                  <a:cubicBezTo>
                    <a:pt x="45554" y="47328"/>
                    <a:pt x="45875" y="47209"/>
                    <a:pt x="46125" y="46971"/>
                  </a:cubicBezTo>
                  <a:lnTo>
                    <a:pt x="47780" y="45340"/>
                  </a:lnTo>
                  <a:cubicBezTo>
                    <a:pt x="48280" y="44852"/>
                    <a:pt x="48280" y="44030"/>
                    <a:pt x="47780" y="43542"/>
                  </a:cubicBezTo>
                  <a:lnTo>
                    <a:pt x="46328" y="42113"/>
                  </a:lnTo>
                  <a:cubicBezTo>
                    <a:pt x="46256" y="42042"/>
                    <a:pt x="46173" y="41982"/>
                    <a:pt x="46102" y="41935"/>
                  </a:cubicBezTo>
                  <a:cubicBezTo>
                    <a:pt x="47042" y="40792"/>
                    <a:pt x="47876" y="39577"/>
                    <a:pt x="48590" y="38268"/>
                  </a:cubicBezTo>
                  <a:cubicBezTo>
                    <a:pt x="48673" y="38339"/>
                    <a:pt x="48769" y="38399"/>
                    <a:pt x="48864" y="38434"/>
                  </a:cubicBezTo>
                  <a:lnTo>
                    <a:pt x="50781" y="39232"/>
                  </a:lnTo>
                  <a:cubicBezTo>
                    <a:pt x="50939" y="39296"/>
                    <a:pt x="51102" y="39327"/>
                    <a:pt x="51262" y="39327"/>
                  </a:cubicBezTo>
                  <a:cubicBezTo>
                    <a:pt x="51753" y="39327"/>
                    <a:pt x="52217" y="39038"/>
                    <a:pt x="52424" y="38553"/>
                  </a:cubicBezTo>
                  <a:lnTo>
                    <a:pt x="53329" y="36446"/>
                  </a:lnTo>
                  <a:cubicBezTo>
                    <a:pt x="53603" y="35803"/>
                    <a:pt x="53293" y="35053"/>
                    <a:pt x="52638" y="34779"/>
                  </a:cubicBezTo>
                  <a:lnTo>
                    <a:pt x="50733" y="33993"/>
                  </a:lnTo>
                  <a:cubicBezTo>
                    <a:pt x="50626" y="33958"/>
                    <a:pt x="50531" y="33934"/>
                    <a:pt x="50424" y="33922"/>
                  </a:cubicBezTo>
                  <a:cubicBezTo>
                    <a:pt x="50864" y="32457"/>
                    <a:pt x="51174" y="30945"/>
                    <a:pt x="51328" y="29374"/>
                  </a:cubicBezTo>
                  <a:cubicBezTo>
                    <a:pt x="51436" y="29409"/>
                    <a:pt x="51555" y="29433"/>
                    <a:pt x="51674" y="29433"/>
                  </a:cubicBezTo>
                  <a:lnTo>
                    <a:pt x="53757" y="29433"/>
                  </a:lnTo>
                  <a:cubicBezTo>
                    <a:pt x="54460" y="29433"/>
                    <a:pt x="55019" y="28862"/>
                    <a:pt x="55019" y="28171"/>
                  </a:cubicBezTo>
                  <a:lnTo>
                    <a:pt x="55019" y="25897"/>
                  </a:lnTo>
                  <a:cubicBezTo>
                    <a:pt x="55019" y="25195"/>
                    <a:pt x="54460" y="24623"/>
                    <a:pt x="53757" y="24623"/>
                  </a:cubicBezTo>
                  <a:lnTo>
                    <a:pt x="51674" y="24623"/>
                  </a:lnTo>
                  <a:cubicBezTo>
                    <a:pt x="51555" y="24623"/>
                    <a:pt x="51436" y="24647"/>
                    <a:pt x="51317" y="24683"/>
                  </a:cubicBezTo>
                  <a:cubicBezTo>
                    <a:pt x="51186" y="23385"/>
                    <a:pt x="50936" y="22111"/>
                    <a:pt x="50590" y="20885"/>
                  </a:cubicBezTo>
                  <a:cubicBezTo>
                    <a:pt x="50709" y="20873"/>
                    <a:pt x="50828" y="20861"/>
                    <a:pt x="50947" y="20813"/>
                  </a:cubicBezTo>
                  <a:lnTo>
                    <a:pt x="52888" y="20087"/>
                  </a:lnTo>
                  <a:cubicBezTo>
                    <a:pt x="53543" y="19837"/>
                    <a:pt x="53876" y="19099"/>
                    <a:pt x="53626" y="18444"/>
                  </a:cubicBezTo>
                  <a:lnTo>
                    <a:pt x="52793" y="16313"/>
                  </a:lnTo>
                  <a:cubicBezTo>
                    <a:pt x="52599" y="15813"/>
                    <a:pt x="52117" y="15508"/>
                    <a:pt x="51611" y="15508"/>
                  </a:cubicBezTo>
                  <a:cubicBezTo>
                    <a:pt x="51465" y="15508"/>
                    <a:pt x="51317" y="15533"/>
                    <a:pt x="51174" y="15586"/>
                  </a:cubicBezTo>
                  <a:lnTo>
                    <a:pt x="49233" y="16313"/>
                  </a:lnTo>
                  <a:cubicBezTo>
                    <a:pt x="49102" y="16360"/>
                    <a:pt x="48995" y="16432"/>
                    <a:pt x="48888" y="16515"/>
                  </a:cubicBezTo>
                  <a:cubicBezTo>
                    <a:pt x="48090" y="14955"/>
                    <a:pt x="47126" y="13503"/>
                    <a:pt x="46018" y="12169"/>
                  </a:cubicBezTo>
                  <a:cubicBezTo>
                    <a:pt x="46125" y="12110"/>
                    <a:pt x="46233" y="12038"/>
                    <a:pt x="46328" y="11955"/>
                  </a:cubicBezTo>
                  <a:lnTo>
                    <a:pt x="47780" y="10526"/>
                  </a:lnTo>
                  <a:cubicBezTo>
                    <a:pt x="48280" y="10026"/>
                    <a:pt x="48280" y="9216"/>
                    <a:pt x="47780" y="8716"/>
                  </a:cubicBezTo>
                  <a:lnTo>
                    <a:pt x="46125" y="7097"/>
                  </a:lnTo>
                  <a:cubicBezTo>
                    <a:pt x="45875" y="6853"/>
                    <a:pt x="45554" y="6731"/>
                    <a:pt x="45234" y="6731"/>
                  </a:cubicBezTo>
                  <a:cubicBezTo>
                    <a:pt x="44914" y="6731"/>
                    <a:pt x="44595" y="6853"/>
                    <a:pt x="44351" y="7097"/>
                  </a:cubicBezTo>
                  <a:lnTo>
                    <a:pt x="42899" y="8526"/>
                  </a:lnTo>
                  <a:cubicBezTo>
                    <a:pt x="42792" y="8621"/>
                    <a:pt x="42720" y="8728"/>
                    <a:pt x="42661" y="8847"/>
                  </a:cubicBezTo>
                  <a:cubicBezTo>
                    <a:pt x="41613" y="8014"/>
                    <a:pt x="40494" y="7252"/>
                    <a:pt x="39315" y="6597"/>
                  </a:cubicBezTo>
                  <a:cubicBezTo>
                    <a:pt x="39398" y="6502"/>
                    <a:pt x="39470" y="6407"/>
                    <a:pt x="39517" y="6287"/>
                  </a:cubicBezTo>
                  <a:lnTo>
                    <a:pt x="40351" y="4454"/>
                  </a:lnTo>
                  <a:cubicBezTo>
                    <a:pt x="40637" y="3811"/>
                    <a:pt x="40339" y="3061"/>
                    <a:pt x="39696" y="2775"/>
                  </a:cubicBezTo>
                  <a:lnTo>
                    <a:pt x="37541" y="1835"/>
                  </a:lnTo>
                  <a:cubicBezTo>
                    <a:pt x="37379" y="1764"/>
                    <a:pt x="37209" y="1731"/>
                    <a:pt x="37042" y="1731"/>
                  </a:cubicBezTo>
                  <a:cubicBezTo>
                    <a:pt x="36560" y="1731"/>
                    <a:pt x="36098" y="2009"/>
                    <a:pt x="35886" y="2477"/>
                  </a:cubicBezTo>
                  <a:lnTo>
                    <a:pt x="35065" y="4311"/>
                  </a:lnTo>
                  <a:cubicBezTo>
                    <a:pt x="35005" y="4430"/>
                    <a:pt x="34981" y="4561"/>
                    <a:pt x="34969" y="4692"/>
                  </a:cubicBezTo>
                  <a:cubicBezTo>
                    <a:pt x="33350" y="4156"/>
                    <a:pt x="31659" y="3787"/>
                    <a:pt x="29909" y="3620"/>
                  </a:cubicBezTo>
                  <a:cubicBezTo>
                    <a:pt x="29933" y="3501"/>
                    <a:pt x="29957" y="3394"/>
                    <a:pt x="29957" y="3263"/>
                  </a:cubicBezTo>
                  <a:lnTo>
                    <a:pt x="29957" y="1275"/>
                  </a:lnTo>
                  <a:cubicBezTo>
                    <a:pt x="29957" y="572"/>
                    <a:pt x="29397" y="1"/>
                    <a:pt x="28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rot="10800000">
              <a:off x="1466738" y="3767624"/>
              <a:ext cx="121975" cy="1375640"/>
            </a:xfrm>
            <a:custGeom>
              <a:avLst/>
              <a:gdLst/>
              <a:ahLst/>
              <a:cxnLst/>
              <a:rect l="l" t="t" r="r" b="b"/>
              <a:pathLst>
                <a:path w="2823" h="31838" extrusionOk="0">
                  <a:moveTo>
                    <a:pt x="1" y="0"/>
                  </a:moveTo>
                  <a:lnTo>
                    <a:pt x="1" y="31838"/>
                  </a:lnTo>
                  <a:lnTo>
                    <a:pt x="2823" y="31838"/>
                  </a:lnTo>
                  <a:lnTo>
                    <a:pt x="2823" y="0"/>
                  </a:lnTo>
                  <a:close/>
                </a:path>
              </a:pathLst>
            </a:custGeom>
            <a:solidFill>
              <a:srgbClr val="8C42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rot="10800000">
              <a:off x="5202" y="3311310"/>
              <a:ext cx="1150832" cy="121975"/>
            </a:xfrm>
            <a:custGeom>
              <a:avLst/>
              <a:gdLst/>
              <a:ahLst/>
              <a:cxnLst/>
              <a:rect l="l" t="t" r="r" b="b"/>
              <a:pathLst>
                <a:path w="26635" h="2823" extrusionOk="0">
                  <a:moveTo>
                    <a:pt x="0" y="1"/>
                  </a:moveTo>
                  <a:lnTo>
                    <a:pt x="0" y="2822"/>
                  </a:lnTo>
                  <a:lnTo>
                    <a:pt x="26634" y="2822"/>
                  </a:lnTo>
                  <a:lnTo>
                    <a:pt x="26634" y="1"/>
                  </a:lnTo>
                  <a:close/>
                </a:path>
              </a:pathLst>
            </a:custGeom>
            <a:solidFill>
              <a:srgbClr val="8C42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 name="Google Shape;21;p2"/>
            <p:cNvGrpSpPr/>
            <p:nvPr/>
          </p:nvGrpSpPr>
          <p:grpSpPr>
            <a:xfrm>
              <a:off x="1000141" y="3235697"/>
              <a:ext cx="658007" cy="734657"/>
              <a:chOff x="1000141" y="3235697"/>
              <a:chExt cx="658007" cy="734657"/>
            </a:xfrm>
          </p:grpSpPr>
          <p:sp>
            <p:nvSpPr>
              <p:cNvPr id="22" name="Google Shape;22;p2"/>
              <p:cNvSpPr/>
              <p:nvPr/>
            </p:nvSpPr>
            <p:spPr>
              <a:xfrm rot="10800000">
                <a:off x="1035614" y="3301545"/>
                <a:ext cx="562864" cy="634329"/>
              </a:xfrm>
              <a:custGeom>
                <a:avLst/>
                <a:gdLst/>
                <a:ahLst/>
                <a:cxnLst/>
                <a:rect l="l" t="t" r="r" b="b"/>
                <a:pathLst>
                  <a:path w="13027" h="14681" extrusionOk="0">
                    <a:moveTo>
                      <a:pt x="1" y="0"/>
                    </a:moveTo>
                    <a:lnTo>
                      <a:pt x="1" y="4239"/>
                    </a:lnTo>
                    <a:cubicBezTo>
                      <a:pt x="1" y="10001"/>
                      <a:pt x="4692" y="14681"/>
                      <a:pt x="10442" y="14681"/>
                    </a:cubicBezTo>
                    <a:lnTo>
                      <a:pt x="13026" y="14681"/>
                    </a:lnTo>
                    <a:lnTo>
                      <a:pt x="13026" y="11406"/>
                    </a:lnTo>
                    <a:lnTo>
                      <a:pt x="10442" y="11406"/>
                    </a:lnTo>
                    <a:cubicBezTo>
                      <a:pt x="6490" y="11406"/>
                      <a:pt x="3275" y="8192"/>
                      <a:pt x="3275" y="4239"/>
                    </a:cubicBezTo>
                    <a:lnTo>
                      <a:pt x="327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rot="10800000">
                <a:off x="1392119" y="3899321"/>
                <a:ext cx="266029" cy="71033"/>
              </a:xfrm>
              <a:custGeom>
                <a:avLst/>
                <a:gdLst/>
                <a:ahLst/>
                <a:cxnLst/>
                <a:rect l="l" t="t" r="r" b="b"/>
                <a:pathLst>
                  <a:path w="6157" h="1644" extrusionOk="0">
                    <a:moveTo>
                      <a:pt x="822" y="1"/>
                    </a:moveTo>
                    <a:cubicBezTo>
                      <a:pt x="370" y="1"/>
                      <a:pt x="1" y="370"/>
                      <a:pt x="1" y="822"/>
                    </a:cubicBezTo>
                    <a:cubicBezTo>
                      <a:pt x="1" y="1275"/>
                      <a:pt x="370" y="1644"/>
                      <a:pt x="822" y="1644"/>
                    </a:cubicBezTo>
                    <a:lnTo>
                      <a:pt x="5335" y="1644"/>
                    </a:lnTo>
                    <a:cubicBezTo>
                      <a:pt x="5787" y="1644"/>
                      <a:pt x="6156" y="1275"/>
                      <a:pt x="6156" y="822"/>
                    </a:cubicBezTo>
                    <a:cubicBezTo>
                      <a:pt x="6156" y="370"/>
                      <a:pt x="5787" y="1"/>
                      <a:pt x="53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rot="10800000">
                <a:off x="1000141" y="3235697"/>
                <a:ext cx="71033" cy="265467"/>
              </a:xfrm>
              <a:custGeom>
                <a:avLst/>
                <a:gdLst/>
                <a:ahLst/>
                <a:cxnLst/>
                <a:rect l="l" t="t" r="r" b="b"/>
                <a:pathLst>
                  <a:path w="1644" h="6144" extrusionOk="0">
                    <a:moveTo>
                      <a:pt x="822" y="0"/>
                    </a:moveTo>
                    <a:cubicBezTo>
                      <a:pt x="370" y="0"/>
                      <a:pt x="1" y="357"/>
                      <a:pt x="1" y="810"/>
                    </a:cubicBezTo>
                    <a:lnTo>
                      <a:pt x="1" y="5322"/>
                    </a:lnTo>
                    <a:cubicBezTo>
                      <a:pt x="1" y="5775"/>
                      <a:pt x="370" y="6144"/>
                      <a:pt x="822" y="6144"/>
                    </a:cubicBezTo>
                    <a:cubicBezTo>
                      <a:pt x="1286" y="6144"/>
                      <a:pt x="1644" y="5775"/>
                      <a:pt x="1644" y="5322"/>
                    </a:cubicBezTo>
                    <a:lnTo>
                      <a:pt x="1644" y="810"/>
                    </a:lnTo>
                    <a:cubicBezTo>
                      <a:pt x="1644" y="357"/>
                      <a:pt x="1286" y="0"/>
                      <a:pt x="8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 name="Google Shape;25;p2"/>
            <p:cNvGrpSpPr/>
            <p:nvPr/>
          </p:nvGrpSpPr>
          <p:grpSpPr>
            <a:xfrm rot="10800000">
              <a:off x="10" y="2319687"/>
              <a:ext cx="842543" cy="1012261"/>
              <a:chOff x="4910125" y="3264927"/>
              <a:chExt cx="487498" cy="585698"/>
            </a:xfrm>
          </p:grpSpPr>
          <p:sp>
            <p:nvSpPr>
              <p:cNvPr id="26" name="Google Shape;26;p2"/>
              <p:cNvSpPr/>
              <p:nvPr/>
            </p:nvSpPr>
            <p:spPr>
              <a:xfrm>
                <a:off x="4950311" y="3264927"/>
                <a:ext cx="70575" cy="277946"/>
              </a:xfrm>
              <a:custGeom>
                <a:avLst/>
                <a:gdLst/>
                <a:ahLst/>
                <a:cxnLst/>
                <a:rect l="l" t="t" r="r" b="b"/>
                <a:pathLst>
                  <a:path w="2823" h="31838" extrusionOk="0">
                    <a:moveTo>
                      <a:pt x="1" y="0"/>
                    </a:moveTo>
                    <a:lnTo>
                      <a:pt x="1" y="31838"/>
                    </a:lnTo>
                    <a:lnTo>
                      <a:pt x="2823" y="31838"/>
                    </a:lnTo>
                    <a:lnTo>
                      <a:pt x="2823" y="0"/>
                    </a:lnTo>
                    <a:close/>
                  </a:path>
                </a:pathLst>
              </a:custGeom>
              <a:solidFill>
                <a:srgbClr val="8C42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5200657" y="3736300"/>
                <a:ext cx="196966" cy="70575"/>
              </a:xfrm>
              <a:custGeom>
                <a:avLst/>
                <a:gdLst/>
                <a:ahLst/>
                <a:cxnLst/>
                <a:rect l="l" t="t" r="r" b="b"/>
                <a:pathLst>
                  <a:path w="26635" h="2823" extrusionOk="0">
                    <a:moveTo>
                      <a:pt x="0" y="1"/>
                    </a:moveTo>
                    <a:lnTo>
                      <a:pt x="0" y="2822"/>
                    </a:lnTo>
                    <a:lnTo>
                      <a:pt x="26634" y="2822"/>
                    </a:lnTo>
                    <a:lnTo>
                      <a:pt x="26634" y="1"/>
                    </a:lnTo>
                    <a:close/>
                  </a:path>
                </a:pathLst>
              </a:custGeom>
              <a:solidFill>
                <a:srgbClr val="8C42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4944650" y="3445500"/>
                <a:ext cx="325675" cy="367025"/>
              </a:xfrm>
              <a:custGeom>
                <a:avLst/>
                <a:gdLst/>
                <a:ahLst/>
                <a:cxnLst/>
                <a:rect l="l" t="t" r="r" b="b"/>
                <a:pathLst>
                  <a:path w="13027" h="14681" extrusionOk="0">
                    <a:moveTo>
                      <a:pt x="1" y="0"/>
                    </a:moveTo>
                    <a:lnTo>
                      <a:pt x="1" y="4239"/>
                    </a:lnTo>
                    <a:cubicBezTo>
                      <a:pt x="1" y="10001"/>
                      <a:pt x="4692" y="14681"/>
                      <a:pt x="10442" y="14681"/>
                    </a:cubicBezTo>
                    <a:lnTo>
                      <a:pt x="13026" y="14681"/>
                    </a:lnTo>
                    <a:lnTo>
                      <a:pt x="13026" y="11406"/>
                    </a:lnTo>
                    <a:lnTo>
                      <a:pt x="10442" y="11406"/>
                    </a:lnTo>
                    <a:cubicBezTo>
                      <a:pt x="6490" y="11406"/>
                      <a:pt x="3275" y="8192"/>
                      <a:pt x="3275" y="4239"/>
                    </a:cubicBezTo>
                    <a:lnTo>
                      <a:pt x="3275"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4910125" y="3425550"/>
                <a:ext cx="153925" cy="41100"/>
              </a:xfrm>
              <a:custGeom>
                <a:avLst/>
                <a:gdLst/>
                <a:ahLst/>
                <a:cxnLst/>
                <a:rect l="l" t="t" r="r" b="b"/>
                <a:pathLst>
                  <a:path w="6157" h="1644" extrusionOk="0">
                    <a:moveTo>
                      <a:pt x="822" y="1"/>
                    </a:moveTo>
                    <a:cubicBezTo>
                      <a:pt x="370" y="1"/>
                      <a:pt x="1" y="370"/>
                      <a:pt x="1" y="822"/>
                    </a:cubicBezTo>
                    <a:cubicBezTo>
                      <a:pt x="1" y="1275"/>
                      <a:pt x="370" y="1644"/>
                      <a:pt x="822" y="1644"/>
                    </a:cubicBezTo>
                    <a:lnTo>
                      <a:pt x="5335" y="1644"/>
                    </a:lnTo>
                    <a:cubicBezTo>
                      <a:pt x="5787" y="1644"/>
                      <a:pt x="6156" y="1275"/>
                      <a:pt x="6156" y="822"/>
                    </a:cubicBezTo>
                    <a:cubicBezTo>
                      <a:pt x="6156" y="370"/>
                      <a:pt x="5787" y="1"/>
                      <a:pt x="533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5249750" y="3697025"/>
                <a:ext cx="41100" cy="153600"/>
              </a:xfrm>
              <a:custGeom>
                <a:avLst/>
                <a:gdLst/>
                <a:ahLst/>
                <a:cxnLst/>
                <a:rect l="l" t="t" r="r" b="b"/>
                <a:pathLst>
                  <a:path w="1644" h="6144" extrusionOk="0">
                    <a:moveTo>
                      <a:pt x="822" y="0"/>
                    </a:moveTo>
                    <a:cubicBezTo>
                      <a:pt x="370" y="0"/>
                      <a:pt x="1" y="357"/>
                      <a:pt x="1" y="810"/>
                    </a:cubicBezTo>
                    <a:lnTo>
                      <a:pt x="1" y="5322"/>
                    </a:lnTo>
                    <a:cubicBezTo>
                      <a:pt x="1" y="5775"/>
                      <a:pt x="370" y="6144"/>
                      <a:pt x="822" y="6144"/>
                    </a:cubicBezTo>
                    <a:cubicBezTo>
                      <a:pt x="1286" y="6144"/>
                      <a:pt x="1644" y="5775"/>
                      <a:pt x="1644" y="5322"/>
                    </a:cubicBezTo>
                    <a:lnTo>
                      <a:pt x="1644" y="810"/>
                    </a:lnTo>
                    <a:cubicBezTo>
                      <a:pt x="1644" y="357"/>
                      <a:pt x="1286" y="0"/>
                      <a:pt x="8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1" name="Google Shape;31;p2"/>
          <p:cNvGrpSpPr/>
          <p:nvPr/>
        </p:nvGrpSpPr>
        <p:grpSpPr>
          <a:xfrm>
            <a:off x="7713234" y="-113"/>
            <a:ext cx="1659125" cy="5143378"/>
            <a:chOff x="4907150" y="2746600"/>
            <a:chExt cx="959975" cy="2975975"/>
          </a:xfrm>
        </p:grpSpPr>
        <p:sp>
          <p:nvSpPr>
            <p:cNvPr id="32" name="Google Shape;32;p2"/>
            <p:cNvSpPr/>
            <p:nvPr/>
          </p:nvSpPr>
          <p:spPr>
            <a:xfrm>
              <a:off x="5295300" y="4336075"/>
              <a:ext cx="217000" cy="82175"/>
            </a:xfrm>
            <a:custGeom>
              <a:avLst/>
              <a:gdLst/>
              <a:ahLst/>
              <a:cxnLst/>
              <a:rect l="l" t="t" r="r" b="b"/>
              <a:pathLst>
                <a:path w="8680" h="3287" extrusionOk="0">
                  <a:moveTo>
                    <a:pt x="0" y="1"/>
                  </a:moveTo>
                  <a:lnTo>
                    <a:pt x="0" y="3287"/>
                  </a:lnTo>
                  <a:lnTo>
                    <a:pt x="8680" y="3287"/>
                  </a:lnTo>
                  <a:lnTo>
                    <a:pt x="8680" y="1"/>
                  </a:lnTo>
                  <a:close/>
                </a:path>
              </a:pathLst>
            </a:custGeom>
            <a:solidFill>
              <a:srgbClr val="B758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4998225" y="4350075"/>
              <a:ext cx="291425" cy="54200"/>
            </a:xfrm>
            <a:custGeom>
              <a:avLst/>
              <a:gdLst/>
              <a:ahLst/>
              <a:cxnLst/>
              <a:rect l="l" t="t" r="r" b="b"/>
              <a:pathLst>
                <a:path w="11657" h="2168" extrusionOk="0">
                  <a:moveTo>
                    <a:pt x="1" y="0"/>
                  </a:moveTo>
                  <a:lnTo>
                    <a:pt x="1" y="2167"/>
                  </a:lnTo>
                  <a:lnTo>
                    <a:pt x="11657" y="2167"/>
                  </a:lnTo>
                  <a:lnTo>
                    <a:pt x="11657" y="0"/>
                  </a:lnTo>
                  <a:close/>
                </a:path>
              </a:pathLst>
            </a:custGeom>
            <a:solidFill>
              <a:srgbClr val="8C42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5277125" y="4305725"/>
              <a:ext cx="36350" cy="142900"/>
            </a:xfrm>
            <a:custGeom>
              <a:avLst/>
              <a:gdLst/>
              <a:ahLst/>
              <a:cxnLst/>
              <a:rect l="l" t="t" r="r" b="b"/>
              <a:pathLst>
                <a:path w="1454" h="5716" extrusionOk="0">
                  <a:moveTo>
                    <a:pt x="727" y="0"/>
                  </a:moveTo>
                  <a:cubicBezTo>
                    <a:pt x="334" y="0"/>
                    <a:pt x="1" y="334"/>
                    <a:pt x="1" y="727"/>
                  </a:cubicBezTo>
                  <a:lnTo>
                    <a:pt x="1" y="4989"/>
                  </a:lnTo>
                  <a:cubicBezTo>
                    <a:pt x="1" y="5382"/>
                    <a:pt x="334" y="5715"/>
                    <a:pt x="727" y="5715"/>
                  </a:cubicBezTo>
                  <a:cubicBezTo>
                    <a:pt x="1132" y="5715"/>
                    <a:pt x="1453" y="5382"/>
                    <a:pt x="1453" y="4989"/>
                  </a:cubicBezTo>
                  <a:lnTo>
                    <a:pt x="1453" y="727"/>
                  </a:lnTo>
                  <a:cubicBezTo>
                    <a:pt x="1453" y="334"/>
                    <a:pt x="1132" y="0"/>
                    <a:pt x="727" y="0"/>
                  </a:cubicBezTo>
                  <a:close/>
                </a:path>
              </a:pathLst>
            </a:custGeom>
            <a:solidFill>
              <a:srgbClr val="B758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5208675" y="3222850"/>
              <a:ext cx="184875" cy="184875"/>
            </a:xfrm>
            <a:custGeom>
              <a:avLst/>
              <a:gdLst/>
              <a:ahLst/>
              <a:cxnLst/>
              <a:rect l="l" t="t" r="r" b="b"/>
              <a:pathLst>
                <a:path w="7395" h="7395" extrusionOk="0">
                  <a:moveTo>
                    <a:pt x="3691" y="1370"/>
                  </a:moveTo>
                  <a:cubicBezTo>
                    <a:pt x="4037" y="1370"/>
                    <a:pt x="4322" y="1655"/>
                    <a:pt x="4322" y="2001"/>
                  </a:cubicBezTo>
                  <a:cubicBezTo>
                    <a:pt x="4322" y="2358"/>
                    <a:pt x="4037" y="2644"/>
                    <a:pt x="3691" y="2644"/>
                  </a:cubicBezTo>
                  <a:cubicBezTo>
                    <a:pt x="3334" y="2644"/>
                    <a:pt x="3048" y="2358"/>
                    <a:pt x="3048" y="2001"/>
                  </a:cubicBezTo>
                  <a:cubicBezTo>
                    <a:pt x="3048" y="1655"/>
                    <a:pt x="3334" y="1370"/>
                    <a:pt x="3691" y="1370"/>
                  </a:cubicBezTo>
                  <a:close/>
                  <a:moveTo>
                    <a:pt x="1917" y="3132"/>
                  </a:moveTo>
                  <a:cubicBezTo>
                    <a:pt x="2275" y="3132"/>
                    <a:pt x="2560" y="3417"/>
                    <a:pt x="2560" y="3775"/>
                  </a:cubicBezTo>
                  <a:cubicBezTo>
                    <a:pt x="2560" y="4120"/>
                    <a:pt x="2275" y="4406"/>
                    <a:pt x="1917" y="4406"/>
                  </a:cubicBezTo>
                  <a:cubicBezTo>
                    <a:pt x="1572" y="4406"/>
                    <a:pt x="1286" y="4120"/>
                    <a:pt x="1286" y="3775"/>
                  </a:cubicBezTo>
                  <a:cubicBezTo>
                    <a:pt x="1286" y="3417"/>
                    <a:pt x="1572" y="3132"/>
                    <a:pt x="1917" y="3132"/>
                  </a:cubicBezTo>
                  <a:close/>
                  <a:moveTo>
                    <a:pt x="3703" y="3132"/>
                  </a:moveTo>
                  <a:cubicBezTo>
                    <a:pt x="4049" y="3132"/>
                    <a:pt x="4334" y="3417"/>
                    <a:pt x="4334" y="3775"/>
                  </a:cubicBezTo>
                  <a:cubicBezTo>
                    <a:pt x="4334" y="4120"/>
                    <a:pt x="4049" y="4406"/>
                    <a:pt x="3703" y="4406"/>
                  </a:cubicBezTo>
                  <a:cubicBezTo>
                    <a:pt x="3346" y="4406"/>
                    <a:pt x="3060" y="4120"/>
                    <a:pt x="3060" y="3775"/>
                  </a:cubicBezTo>
                  <a:cubicBezTo>
                    <a:pt x="3060" y="3417"/>
                    <a:pt x="3346" y="3132"/>
                    <a:pt x="3703" y="3132"/>
                  </a:cubicBezTo>
                  <a:close/>
                  <a:moveTo>
                    <a:pt x="5454" y="3132"/>
                  </a:moveTo>
                  <a:cubicBezTo>
                    <a:pt x="5799" y="3132"/>
                    <a:pt x="6085" y="3417"/>
                    <a:pt x="6085" y="3775"/>
                  </a:cubicBezTo>
                  <a:cubicBezTo>
                    <a:pt x="6085" y="4120"/>
                    <a:pt x="5799" y="4406"/>
                    <a:pt x="5454" y="4406"/>
                  </a:cubicBezTo>
                  <a:cubicBezTo>
                    <a:pt x="5096" y="4406"/>
                    <a:pt x="4811" y="4120"/>
                    <a:pt x="4811" y="3775"/>
                  </a:cubicBezTo>
                  <a:cubicBezTo>
                    <a:pt x="4811" y="3417"/>
                    <a:pt x="5096" y="3132"/>
                    <a:pt x="5454" y="3132"/>
                  </a:cubicBezTo>
                  <a:close/>
                  <a:moveTo>
                    <a:pt x="3691" y="4894"/>
                  </a:moveTo>
                  <a:cubicBezTo>
                    <a:pt x="4037" y="4894"/>
                    <a:pt x="4322" y="5180"/>
                    <a:pt x="4322" y="5537"/>
                  </a:cubicBezTo>
                  <a:cubicBezTo>
                    <a:pt x="4322" y="5882"/>
                    <a:pt x="4037" y="6168"/>
                    <a:pt x="3691" y="6168"/>
                  </a:cubicBezTo>
                  <a:cubicBezTo>
                    <a:pt x="3334" y="6168"/>
                    <a:pt x="3048" y="5882"/>
                    <a:pt x="3048" y="5537"/>
                  </a:cubicBezTo>
                  <a:cubicBezTo>
                    <a:pt x="3048" y="5180"/>
                    <a:pt x="3334" y="4894"/>
                    <a:pt x="3691" y="4894"/>
                  </a:cubicBezTo>
                  <a:close/>
                  <a:moveTo>
                    <a:pt x="3549" y="0"/>
                  </a:moveTo>
                  <a:cubicBezTo>
                    <a:pt x="3453" y="0"/>
                    <a:pt x="3370" y="84"/>
                    <a:pt x="3370" y="179"/>
                  </a:cubicBezTo>
                  <a:lnTo>
                    <a:pt x="3370" y="453"/>
                  </a:lnTo>
                  <a:cubicBezTo>
                    <a:pt x="3370" y="465"/>
                    <a:pt x="3370" y="477"/>
                    <a:pt x="3382" y="500"/>
                  </a:cubicBezTo>
                  <a:cubicBezTo>
                    <a:pt x="3168" y="512"/>
                    <a:pt x="2965" y="560"/>
                    <a:pt x="2763" y="620"/>
                  </a:cubicBezTo>
                  <a:cubicBezTo>
                    <a:pt x="2763" y="596"/>
                    <a:pt x="2763" y="584"/>
                    <a:pt x="2751" y="572"/>
                  </a:cubicBezTo>
                  <a:lnTo>
                    <a:pt x="2644" y="322"/>
                  </a:lnTo>
                  <a:cubicBezTo>
                    <a:pt x="2617" y="251"/>
                    <a:pt x="2557" y="213"/>
                    <a:pt x="2494" y="213"/>
                  </a:cubicBezTo>
                  <a:cubicBezTo>
                    <a:pt x="2473" y="213"/>
                    <a:pt x="2451" y="217"/>
                    <a:pt x="2429" y="227"/>
                  </a:cubicBezTo>
                  <a:lnTo>
                    <a:pt x="2132" y="346"/>
                  </a:lnTo>
                  <a:cubicBezTo>
                    <a:pt x="2048" y="381"/>
                    <a:pt x="2001" y="489"/>
                    <a:pt x="2048" y="572"/>
                  </a:cubicBezTo>
                  <a:lnTo>
                    <a:pt x="2144" y="822"/>
                  </a:lnTo>
                  <a:cubicBezTo>
                    <a:pt x="2156" y="834"/>
                    <a:pt x="2156" y="846"/>
                    <a:pt x="2167" y="858"/>
                  </a:cubicBezTo>
                  <a:cubicBezTo>
                    <a:pt x="1989" y="953"/>
                    <a:pt x="1810" y="1072"/>
                    <a:pt x="1655" y="1203"/>
                  </a:cubicBezTo>
                  <a:cubicBezTo>
                    <a:pt x="1655" y="1191"/>
                    <a:pt x="1644" y="1179"/>
                    <a:pt x="1632" y="1167"/>
                  </a:cubicBezTo>
                  <a:lnTo>
                    <a:pt x="1441" y="977"/>
                  </a:lnTo>
                  <a:cubicBezTo>
                    <a:pt x="1405" y="941"/>
                    <a:pt x="1361" y="923"/>
                    <a:pt x="1316" y="923"/>
                  </a:cubicBezTo>
                  <a:cubicBezTo>
                    <a:pt x="1271" y="923"/>
                    <a:pt x="1227" y="941"/>
                    <a:pt x="1191" y="977"/>
                  </a:cubicBezTo>
                  <a:lnTo>
                    <a:pt x="977" y="1203"/>
                  </a:lnTo>
                  <a:cubicBezTo>
                    <a:pt x="905" y="1262"/>
                    <a:pt x="905" y="1370"/>
                    <a:pt x="977" y="1441"/>
                  </a:cubicBezTo>
                  <a:lnTo>
                    <a:pt x="1167" y="1632"/>
                  </a:lnTo>
                  <a:cubicBezTo>
                    <a:pt x="1179" y="1643"/>
                    <a:pt x="1191" y="1643"/>
                    <a:pt x="1191" y="1655"/>
                  </a:cubicBezTo>
                  <a:cubicBezTo>
                    <a:pt x="1072" y="1810"/>
                    <a:pt x="953" y="1977"/>
                    <a:pt x="858" y="2155"/>
                  </a:cubicBezTo>
                  <a:cubicBezTo>
                    <a:pt x="846" y="2144"/>
                    <a:pt x="834" y="2144"/>
                    <a:pt x="834" y="2144"/>
                  </a:cubicBezTo>
                  <a:lnTo>
                    <a:pt x="572" y="2036"/>
                  </a:lnTo>
                  <a:cubicBezTo>
                    <a:pt x="551" y="2027"/>
                    <a:pt x="529" y="2023"/>
                    <a:pt x="507" y="2023"/>
                  </a:cubicBezTo>
                  <a:cubicBezTo>
                    <a:pt x="443" y="2023"/>
                    <a:pt x="381" y="2061"/>
                    <a:pt x="346" y="2132"/>
                  </a:cubicBezTo>
                  <a:lnTo>
                    <a:pt x="227" y="2417"/>
                  </a:lnTo>
                  <a:cubicBezTo>
                    <a:pt x="191" y="2501"/>
                    <a:pt x="239" y="2608"/>
                    <a:pt x="322" y="2644"/>
                  </a:cubicBezTo>
                  <a:lnTo>
                    <a:pt x="572" y="2751"/>
                  </a:lnTo>
                  <a:lnTo>
                    <a:pt x="596" y="2751"/>
                  </a:lnTo>
                  <a:cubicBezTo>
                    <a:pt x="536" y="2953"/>
                    <a:pt x="501" y="3156"/>
                    <a:pt x="477" y="3370"/>
                  </a:cubicBezTo>
                  <a:lnTo>
                    <a:pt x="179" y="3370"/>
                  </a:lnTo>
                  <a:cubicBezTo>
                    <a:pt x="84" y="3370"/>
                    <a:pt x="0" y="3453"/>
                    <a:pt x="0" y="3548"/>
                  </a:cubicBezTo>
                  <a:lnTo>
                    <a:pt x="0" y="3858"/>
                  </a:lnTo>
                  <a:cubicBezTo>
                    <a:pt x="0" y="3953"/>
                    <a:pt x="84" y="4025"/>
                    <a:pt x="179" y="4025"/>
                  </a:cubicBezTo>
                  <a:lnTo>
                    <a:pt x="477" y="4025"/>
                  </a:lnTo>
                  <a:cubicBezTo>
                    <a:pt x="489" y="4203"/>
                    <a:pt x="524" y="4382"/>
                    <a:pt x="560" y="4549"/>
                  </a:cubicBezTo>
                  <a:lnTo>
                    <a:pt x="548" y="4549"/>
                  </a:lnTo>
                  <a:lnTo>
                    <a:pt x="286" y="4656"/>
                  </a:lnTo>
                  <a:cubicBezTo>
                    <a:pt x="203" y="4691"/>
                    <a:pt x="155" y="4787"/>
                    <a:pt x="191" y="4870"/>
                  </a:cubicBezTo>
                  <a:lnTo>
                    <a:pt x="298" y="5168"/>
                  </a:lnTo>
                  <a:cubicBezTo>
                    <a:pt x="326" y="5232"/>
                    <a:pt x="389" y="5275"/>
                    <a:pt x="460" y="5275"/>
                  </a:cubicBezTo>
                  <a:cubicBezTo>
                    <a:pt x="481" y="5275"/>
                    <a:pt x="503" y="5271"/>
                    <a:pt x="524" y="5263"/>
                  </a:cubicBezTo>
                  <a:lnTo>
                    <a:pt x="786" y="5168"/>
                  </a:lnTo>
                  <a:cubicBezTo>
                    <a:pt x="786" y="5168"/>
                    <a:pt x="798" y="5168"/>
                    <a:pt x="798" y="5156"/>
                  </a:cubicBezTo>
                  <a:cubicBezTo>
                    <a:pt x="905" y="5370"/>
                    <a:pt x="1036" y="5573"/>
                    <a:pt x="1179" y="5751"/>
                  </a:cubicBezTo>
                  <a:cubicBezTo>
                    <a:pt x="1179" y="5763"/>
                    <a:pt x="1179" y="5763"/>
                    <a:pt x="1167" y="5763"/>
                  </a:cubicBezTo>
                  <a:lnTo>
                    <a:pt x="977" y="5965"/>
                  </a:lnTo>
                  <a:cubicBezTo>
                    <a:pt x="905" y="6025"/>
                    <a:pt x="905" y="6132"/>
                    <a:pt x="977" y="6204"/>
                  </a:cubicBezTo>
                  <a:lnTo>
                    <a:pt x="1191" y="6430"/>
                  </a:lnTo>
                  <a:cubicBezTo>
                    <a:pt x="1227" y="6460"/>
                    <a:pt x="1271" y="6474"/>
                    <a:pt x="1316" y="6474"/>
                  </a:cubicBezTo>
                  <a:cubicBezTo>
                    <a:pt x="1361" y="6474"/>
                    <a:pt x="1405" y="6460"/>
                    <a:pt x="1441" y="6430"/>
                  </a:cubicBezTo>
                  <a:lnTo>
                    <a:pt x="1632" y="6227"/>
                  </a:lnTo>
                  <a:cubicBezTo>
                    <a:pt x="1644" y="6227"/>
                    <a:pt x="1644" y="6227"/>
                    <a:pt x="1644" y="6215"/>
                  </a:cubicBezTo>
                  <a:cubicBezTo>
                    <a:pt x="1786" y="6335"/>
                    <a:pt x="1941" y="6430"/>
                    <a:pt x="2096" y="6525"/>
                  </a:cubicBezTo>
                  <a:cubicBezTo>
                    <a:pt x="2096" y="6525"/>
                    <a:pt x="2084" y="6537"/>
                    <a:pt x="2084" y="6537"/>
                  </a:cubicBezTo>
                  <a:lnTo>
                    <a:pt x="1977" y="6799"/>
                  </a:lnTo>
                  <a:cubicBezTo>
                    <a:pt x="1941" y="6882"/>
                    <a:pt x="1977" y="6977"/>
                    <a:pt x="2060" y="7025"/>
                  </a:cubicBezTo>
                  <a:lnTo>
                    <a:pt x="2346" y="7144"/>
                  </a:lnTo>
                  <a:cubicBezTo>
                    <a:pt x="2371" y="7153"/>
                    <a:pt x="2396" y="7158"/>
                    <a:pt x="2420" y="7158"/>
                  </a:cubicBezTo>
                  <a:cubicBezTo>
                    <a:pt x="2487" y="7158"/>
                    <a:pt x="2546" y="7122"/>
                    <a:pt x="2572" y="7061"/>
                  </a:cubicBezTo>
                  <a:lnTo>
                    <a:pt x="2691" y="6811"/>
                  </a:lnTo>
                  <a:cubicBezTo>
                    <a:pt x="2691" y="6799"/>
                    <a:pt x="2691" y="6787"/>
                    <a:pt x="2691" y="6787"/>
                  </a:cubicBezTo>
                  <a:cubicBezTo>
                    <a:pt x="2918" y="6858"/>
                    <a:pt x="3144" y="6906"/>
                    <a:pt x="3370" y="6930"/>
                  </a:cubicBezTo>
                  <a:cubicBezTo>
                    <a:pt x="3370" y="6930"/>
                    <a:pt x="3370" y="6942"/>
                    <a:pt x="3370" y="6954"/>
                  </a:cubicBezTo>
                  <a:lnTo>
                    <a:pt x="3370" y="7227"/>
                  </a:lnTo>
                  <a:cubicBezTo>
                    <a:pt x="3370" y="7323"/>
                    <a:pt x="3453" y="7394"/>
                    <a:pt x="3549" y="7394"/>
                  </a:cubicBezTo>
                  <a:lnTo>
                    <a:pt x="3858" y="7394"/>
                  </a:lnTo>
                  <a:cubicBezTo>
                    <a:pt x="3953" y="7394"/>
                    <a:pt x="4025" y="7323"/>
                    <a:pt x="4025" y="7227"/>
                  </a:cubicBezTo>
                  <a:lnTo>
                    <a:pt x="4025" y="6954"/>
                  </a:lnTo>
                  <a:cubicBezTo>
                    <a:pt x="4025" y="6942"/>
                    <a:pt x="4025" y="6930"/>
                    <a:pt x="4025" y="6918"/>
                  </a:cubicBezTo>
                  <a:cubicBezTo>
                    <a:pt x="4239" y="6906"/>
                    <a:pt x="4442" y="6858"/>
                    <a:pt x="4632" y="6799"/>
                  </a:cubicBezTo>
                  <a:cubicBezTo>
                    <a:pt x="4644" y="6811"/>
                    <a:pt x="4644" y="6823"/>
                    <a:pt x="4644" y="6823"/>
                  </a:cubicBezTo>
                  <a:lnTo>
                    <a:pt x="4751" y="7085"/>
                  </a:lnTo>
                  <a:cubicBezTo>
                    <a:pt x="4779" y="7149"/>
                    <a:pt x="4849" y="7192"/>
                    <a:pt x="4917" y="7192"/>
                  </a:cubicBezTo>
                  <a:cubicBezTo>
                    <a:pt x="4938" y="7192"/>
                    <a:pt x="4958" y="7188"/>
                    <a:pt x="4977" y="7180"/>
                  </a:cubicBezTo>
                  <a:lnTo>
                    <a:pt x="5263" y="7061"/>
                  </a:lnTo>
                  <a:cubicBezTo>
                    <a:pt x="5358" y="7013"/>
                    <a:pt x="5394" y="6918"/>
                    <a:pt x="5358" y="6835"/>
                  </a:cubicBezTo>
                  <a:lnTo>
                    <a:pt x="5251" y="6573"/>
                  </a:lnTo>
                  <a:cubicBezTo>
                    <a:pt x="5251" y="6561"/>
                    <a:pt x="5239" y="6561"/>
                    <a:pt x="5239" y="6549"/>
                  </a:cubicBezTo>
                  <a:cubicBezTo>
                    <a:pt x="5418" y="6442"/>
                    <a:pt x="5585" y="6335"/>
                    <a:pt x="5739" y="6204"/>
                  </a:cubicBezTo>
                  <a:cubicBezTo>
                    <a:pt x="5751" y="6215"/>
                    <a:pt x="5763" y="6227"/>
                    <a:pt x="5763" y="6227"/>
                  </a:cubicBezTo>
                  <a:lnTo>
                    <a:pt x="5966" y="6430"/>
                  </a:lnTo>
                  <a:cubicBezTo>
                    <a:pt x="5995" y="6460"/>
                    <a:pt x="6037" y="6474"/>
                    <a:pt x="6080" y="6474"/>
                  </a:cubicBezTo>
                  <a:cubicBezTo>
                    <a:pt x="6123" y="6474"/>
                    <a:pt x="6168" y="6460"/>
                    <a:pt x="6204" y="6430"/>
                  </a:cubicBezTo>
                  <a:lnTo>
                    <a:pt x="6430" y="6204"/>
                  </a:lnTo>
                  <a:cubicBezTo>
                    <a:pt x="6489" y="6144"/>
                    <a:pt x="6489" y="6025"/>
                    <a:pt x="6430" y="5965"/>
                  </a:cubicBezTo>
                  <a:lnTo>
                    <a:pt x="6227" y="5763"/>
                  </a:lnTo>
                  <a:cubicBezTo>
                    <a:pt x="6216" y="5751"/>
                    <a:pt x="6216" y="5751"/>
                    <a:pt x="6204" y="5739"/>
                  </a:cubicBezTo>
                  <a:cubicBezTo>
                    <a:pt x="6323" y="5584"/>
                    <a:pt x="6442" y="5418"/>
                    <a:pt x="6537" y="5239"/>
                  </a:cubicBezTo>
                  <a:cubicBezTo>
                    <a:pt x="6549" y="5251"/>
                    <a:pt x="6561" y="5251"/>
                    <a:pt x="6573" y="5263"/>
                  </a:cubicBezTo>
                  <a:lnTo>
                    <a:pt x="6823" y="5370"/>
                  </a:lnTo>
                  <a:cubicBezTo>
                    <a:pt x="6847" y="5379"/>
                    <a:pt x="6871" y="5384"/>
                    <a:pt x="6895" y="5384"/>
                  </a:cubicBezTo>
                  <a:cubicBezTo>
                    <a:pt x="6963" y="5384"/>
                    <a:pt x="7022" y="5346"/>
                    <a:pt x="7049" y="5275"/>
                  </a:cubicBezTo>
                  <a:lnTo>
                    <a:pt x="7168" y="4989"/>
                  </a:lnTo>
                  <a:cubicBezTo>
                    <a:pt x="7204" y="4906"/>
                    <a:pt x="7168" y="4799"/>
                    <a:pt x="7085" y="4763"/>
                  </a:cubicBezTo>
                  <a:lnTo>
                    <a:pt x="6823" y="4656"/>
                  </a:lnTo>
                  <a:cubicBezTo>
                    <a:pt x="6811" y="4644"/>
                    <a:pt x="6799" y="4644"/>
                    <a:pt x="6775" y="4644"/>
                  </a:cubicBezTo>
                  <a:cubicBezTo>
                    <a:pt x="6835" y="4441"/>
                    <a:pt x="6882" y="4239"/>
                    <a:pt x="6906" y="4025"/>
                  </a:cubicBezTo>
                  <a:lnTo>
                    <a:pt x="7228" y="4025"/>
                  </a:lnTo>
                  <a:cubicBezTo>
                    <a:pt x="7323" y="4025"/>
                    <a:pt x="7394" y="3953"/>
                    <a:pt x="7394" y="3858"/>
                  </a:cubicBezTo>
                  <a:lnTo>
                    <a:pt x="7394" y="3548"/>
                  </a:lnTo>
                  <a:cubicBezTo>
                    <a:pt x="7394" y="3453"/>
                    <a:pt x="7323" y="3370"/>
                    <a:pt x="7228" y="3370"/>
                  </a:cubicBezTo>
                  <a:lnTo>
                    <a:pt x="6954" y="3370"/>
                  </a:lnTo>
                  <a:cubicBezTo>
                    <a:pt x="6930" y="3370"/>
                    <a:pt x="6918" y="3382"/>
                    <a:pt x="6906" y="3382"/>
                  </a:cubicBezTo>
                  <a:cubicBezTo>
                    <a:pt x="6882" y="3203"/>
                    <a:pt x="6847" y="3025"/>
                    <a:pt x="6799" y="2858"/>
                  </a:cubicBezTo>
                  <a:cubicBezTo>
                    <a:pt x="6823" y="2858"/>
                    <a:pt x="6835" y="2858"/>
                    <a:pt x="6858" y="2846"/>
                  </a:cubicBezTo>
                  <a:lnTo>
                    <a:pt x="7109" y="2751"/>
                  </a:lnTo>
                  <a:cubicBezTo>
                    <a:pt x="7204" y="2715"/>
                    <a:pt x="7251" y="2620"/>
                    <a:pt x="7216" y="2525"/>
                  </a:cubicBezTo>
                  <a:lnTo>
                    <a:pt x="7097" y="2239"/>
                  </a:lnTo>
                  <a:cubicBezTo>
                    <a:pt x="7068" y="2163"/>
                    <a:pt x="7001" y="2124"/>
                    <a:pt x="6933" y="2124"/>
                  </a:cubicBezTo>
                  <a:cubicBezTo>
                    <a:pt x="6916" y="2124"/>
                    <a:pt x="6899" y="2127"/>
                    <a:pt x="6882" y="2132"/>
                  </a:cubicBezTo>
                  <a:lnTo>
                    <a:pt x="6620" y="2239"/>
                  </a:lnTo>
                  <a:cubicBezTo>
                    <a:pt x="6608" y="2239"/>
                    <a:pt x="6585" y="2251"/>
                    <a:pt x="6573" y="2263"/>
                  </a:cubicBezTo>
                  <a:cubicBezTo>
                    <a:pt x="6466" y="2048"/>
                    <a:pt x="6335" y="1846"/>
                    <a:pt x="6192" y="1667"/>
                  </a:cubicBezTo>
                  <a:cubicBezTo>
                    <a:pt x="6204" y="1655"/>
                    <a:pt x="6216" y="1643"/>
                    <a:pt x="6227" y="1632"/>
                  </a:cubicBezTo>
                  <a:lnTo>
                    <a:pt x="6430" y="1441"/>
                  </a:lnTo>
                  <a:cubicBezTo>
                    <a:pt x="6489" y="1370"/>
                    <a:pt x="6489" y="1262"/>
                    <a:pt x="6430" y="1203"/>
                  </a:cubicBezTo>
                  <a:lnTo>
                    <a:pt x="6204" y="977"/>
                  </a:lnTo>
                  <a:cubicBezTo>
                    <a:pt x="6168" y="941"/>
                    <a:pt x="6123" y="923"/>
                    <a:pt x="6080" y="923"/>
                  </a:cubicBezTo>
                  <a:cubicBezTo>
                    <a:pt x="6037" y="923"/>
                    <a:pt x="5995" y="941"/>
                    <a:pt x="5966" y="977"/>
                  </a:cubicBezTo>
                  <a:lnTo>
                    <a:pt x="5763" y="1167"/>
                  </a:lnTo>
                  <a:cubicBezTo>
                    <a:pt x="5751" y="1179"/>
                    <a:pt x="5739" y="1203"/>
                    <a:pt x="5739" y="1215"/>
                  </a:cubicBezTo>
                  <a:cubicBezTo>
                    <a:pt x="5596" y="1096"/>
                    <a:pt x="5442" y="1001"/>
                    <a:pt x="5287" y="905"/>
                  </a:cubicBezTo>
                  <a:cubicBezTo>
                    <a:pt x="5299" y="893"/>
                    <a:pt x="5311" y="881"/>
                    <a:pt x="5311" y="858"/>
                  </a:cubicBezTo>
                  <a:lnTo>
                    <a:pt x="5430" y="608"/>
                  </a:lnTo>
                  <a:cubicBezTo>
                    <a:pt x="5465" y="524"/>
                    <a:pt x="5430" y="417"/>
                    <a:pt x="5334" y="381"/>
                  </a:cubicBezTo>
                  <a:lnTo>
                    <a:pt x="5049" y="250"/>
                  </a:lnTo>
                  <a:cubicBezTo>
                    <a:pt x="5030" y="242"/>
                    <a:pt x="5010" y="238"/>
                    <a:pt x="4990" y="238"/>
                  </a:cubicBezTo>
                  <a:cubicBezTo>
                    <a:pt x="4924" y="238"/>
                    <a:pt x="4859" y="281"/>
                    <a:pt x="4823" y="346"/>
                  </a:cubicBezTo>
                  <a:lnTo>
                    <a:pt x="4715" y="596"/>
                  </a:lnTo>
                  <a:cubicBezTo>
                    <a:pt x="4703" y="608"/>
                    <a:pt x="4703" y="631"/>
                    <a:pt x="4703" y="643"/>
                  </a:cubicBezTo>
                  <a:cubicBezTo>
                    <a:pt x="4489" y="572"/>
                    <a:pt x="4263" y="524"/>
                    <a:pt x="4025" y="500"/>
                  </a:cubicBezTo>
                  <a:cubicBezTo>
                    <a:pt x="4025" y="489"/>
                    <a:pt x="4025" y="465"/>
                    <a:pt x="4025" y="453"/>
                  </a:cubicBezTo>
                  <a:lnTo>
                    <a:pt x="4025" y="179"/>
                  </a:lnTo>
                  <a:cubicBezTo>
                    <a:pt x="4025" y="84"/>
                    <a:pt x="3953" y="0"/>
                    <a:pt x="3858" y="0"/>
                  </a:cubicBezTo>
                  <a:close/>
                </a:path>
              </a:pathLst>
            </a:custGeom>
            <a:solidFill>
              <a:srgbClr val="D768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5069075" y="2849575"/>
              <a:ext cx="329825" cy="323875"/>
            </a:xfrm>
            <a:custGeom>
              <a:avLst/>
              <a:gdLst/>
              <a:ahLst/>
              <a:cxnLst/>
              <a:rect l="l" t="t" r="r" b="b"/>
              <a:pathLst>
                <a:path w="13193" h="12955" extrusionOk="0">
                  <a:moveTo>
                    <a:pt x="6597" y="918"/>
                  </a:moveTo>
                  <a:cubicBezTo>
                    <a:pt x="9728" y="918"/>
                    <a:pt x="12264" y="3406"/>
                    <a:pt x="12264" y="6478"/>
                  </a:cubicBezTo>
                  <a:cubicBezTo>
                    <a:pt x="12264" y="9550"/>
                    <a:pt x="9728" y="12038"/>
                    <a:pt x="6597" y="12038"/>
                  </a:cubicBezTo>
                  <a:cubicBezTo>
                    <a:pt x="3465" y="12038"/>
                    <a:pt x="941" y="9550"/>
                    <a:pt x="941" y="6478"/>
                  </a:cubicBezTo>
                  <a:cubicBezTo>
                    <a:pt x="941" y="3406"/>
                    <a:pt x="3465" y="918"/>
                    <a:pt x="6597" y="918"/>
                  </a:cubicBezTo>
                  <a:close/>
                  <a:moveTo>
                    <a:pt x="6597" y="1"/>
                  </a:moveTo>
                  <a:cubicBezTo>
                    <a:pt x="2953" y="1"/>
                    <a:pt x="0" y="2894"/>
                    <a:pt x="0" y="6478"/>
                  </a:cubicBezTo>
                  <a:cubicBezTo>
                    <a:pt x="0" y="10050"/>
                    <a:pt x="2953" y="12955"/>
                    <a:pt x="6597" y="12955"/>
                  </a:cubicBezTo>
                  <a:cubicBezTo>
                    <a:pt x="10240" y="12955"/>
                    <a:pt x="13193" y="10050"/>
                    <a:pt x="13193" y="6478"/>
                  </a:cubicBezTo>
                  <a:cubicBezTo>
                    <a:pt x="13193" y="2894"/>
                    <a:pt x="10240" y="1"/>
                    <a:pt x="659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5183075" y="2961200"/>
              <a:ext cx="102125" cy="100350"/>
            </a:xfrm>
            <a:custGeom>
              <a:avLst/>
              <a:gdLst/>
              <a:ahLst/>
              <a:cxnLst/>
              <a:rect l="l" t="t" r="r" b="b"/>
              <a:pathLst>
                <a:path w="4085" h="4014" extrusionOk="0">
                  <a:moveTo>
                    <a:pt x="2037" y="668"/>
                  </a:moveTo>
                  <a:cubicBezTo>
                    <a:pt x="2787" y="668"/>
                    <a:pt x="3406" y="1275"/>
                    <a:pt x="3406" y="2013"/>
                  </a:cubicBezTo>
                  <a:cubicBezTo>
                    <a:pt x="3406" y="2751"/>
                    <a:pt x="2787" y="3346"/>
                    <a:pt x="2037" y="3346"/>
                  </a:cubicBezTo>
                  <a:cubicBezTo>
                    <a:pt x="1286" y="3346"/>
                    <a:pt x="667" y="2751"/>
                    <a:pt x="667" y="2013"/>
                  </a:cubicBezTo>
                  <a:cubicBezTo>
                    <a:pt x="667" y="1275"/>
                    <a:pt x="1286" y="668"/>
                    <a:pt x="2037" y="668"/>
                  </a:cubicBezTo>
                  <a:close/>
                  <a:moveTo>
                    <a:pt x="2037" y="1"/>
                  </a:moveTo>
                  <a:cubicBezTo>
                    <a:pt x="905" y="1"/>
                    <a:pt x="1" y="906"/>
                    <a:pt x="1" y="2013"/>
                  </a:cubicBezTo>
                  <a:cubicBezTo>
                    <a:pt x="1" y="3120"/>
                    <a:pt x="905" y="4013"/>
                    <a:pt x="2037" y="4013"/>
                  </a:cubicBezTo>
                  <a:cubicBezTo>
                    <a:pt x="3168" y="4013"/>
                    <a:pt x="4084" y="3120"/>
                    <a:pt x="4084" y="2013"/>
                  </a:cubicBezTo>
                  <a:cubicBezTo>
                    <a:pt x="4084" y="906"/>
                    <a:pt x="3168" y="1"/>
                    <a:pt x="203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5217900" y="2825475"/>
              <a:ext cx="33650" cy="31275"/>
            </a:xfrm>
            <a:custGeom>
              <a:avLst/>
              <a:gdLst/>
              <a:ahLst/>
              <a:cxnLst/>
              <a:rect l="l" t="t" r="r" b="b"/>
              <a:pathLst>
                <a:path w="1346" h="1251" extrusionOk="0">
                  <a:moveTo>
                    <a:pt x="346" y="1"/>
                  </a:moveTo>
                  <a:cubicBezTo>
                    <a:pt x="155" y="1"/>
                    <a:pt x="1" y="155"/>
                    <a:pt x="1" y="346"/>
                  </a:cubicBezTo>
                  <a:lnTo>
                    <a:pt x="1" y="894"/>
                  </a:lnTo>
                  <a:cubicBezTo>
                    <a:pt x="1" y="1096"/>
                    <a:pt x="155" y="1251"/>
                    <a:pt x="346" y="1251"/>
                  </a:cubicBezTo>
                  <a:lnTo>
                    <a:pt x="1001" y="1251"/>
                  </a:lnTo>
                  <a:cubicBezTo>
                    <a:pt x="1191" y="1251"/>
                    <a:pt x="1346" y="1096"/>
                    <a:pt x="1346" y="894"/>
                  </a:cubicBezTo>
                  <a:lnTo>
                    <a:pt x="1346" y="346"/>
                  </a:lnTo>
                  <a:cubicBezTo>
                    <a:pt x="1346" y="155"/>
                    <a:pt x="1191" y="1"/>
                    <a:pt x="100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5217900" y="3165400"/>
              <a:ext cx="33650" cy="30975"/>
            </a:xfrm>
            <a:custGeom>
              <a:avLst/>
              <a:gdLst/>
              <a:ahLst/>
              <a:cxnLst/>
              <a:rect l="l" t="t" r="r" b="b"/>
              <a:pathLst>
                <a:path w="1346" h="1239" extrusionOk="0">
                  <a:moveTo>
                    <a:pt x="346" y="0"/>
                  </a:moveTo>
                  <a:cubicBezTo>
                    <a:pt x="155" y="0"/>
                    <a:pt x="1" y="155"/>
                    <a:pt x="1" y="346"/>
                  </a:cubicBezTo>
                  <a:lnTo>
                    <a:pt x="1" y="893"/>
                  </a:lnTo>
                  <a:cubicBezTo>
                    <a:pt x="1" y="1084"/>
                    <a:pt x="155" y="1239"/>
                    <a:pt x="346" y="1239"/>
                  </a:cubicBezTo>
                  <a:lnTo>
                    <a:pt x="1001" y="1239"/>
                  </a:lnTo>
                  <a:cubicBezTo>
                    <a:pt x="1191" y="1239"/>
                    <a:pt x="1346" y="1084"/>
                    <a:pt x="1346" y="893"/>
                  </a:cubicBezTo>
                  <a:lnTo>
                    <a:pt x="1346" y="346"/>
                  </a:lnTo>
                  <a:cubicBezTo>
                    <a:pt x="1346" y="155"/>
                    <a:pt x="1191" y="0"/>
                    <a:pt x="100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5392025" y="2994550"/>
              <a:ext cx="31575" cy="33050"/>
            </a:xfrm>
            <a:custGeom>
              <a:avLst/>
              <a:gdLst/>
              <a:ahLst/>
              <a:cxnLst/>
              <a:rect l="l" t="t" r="r" b="b"/>
              <a:pathLst>
                <a:path w="1263" h="1322" extrusionOk="0">
                  <a:moveTo>
                    <a:pt x="346" y="0"/>
                  </a:moveTo>
                  <a:cubicBezTo>
                    <a:pt x="156" y="0"/>
                    <a:pt x="1" y="155"/>
                    <a:pt x="1" y="346"/>
                  </a:cubicBezTo>
                  <a:lnTo>
                    <a:pt x="1" y="965"/>
                  </a:lnTo>
                  <a:cubicBezTo>
                    <a:pt x="1" y="1167"/>
                    <a:pt x="156" y="1322"/>
                    <a:pt x="346" y="1322"/>
                  </a:cubicBezTo>
                  <a:lnTo>
                    <a:pt x="918" y="1322"/>
                  </a:lnTo>
                  <a:cubicBezTo>
                    <a:pt x="1108" y="1322"/>
                    <a:pt x="1263" y="1167"/>
                    <a:pt x="1263" y="965"/>
                  </a:cubicBezTo>
                  <a:lnTo>
                    <a:pt x="1263" y="346"/>
                  </a:lnTo>
                  <a:cubicBezTo>
                    <a:pt x="1263" y="155"/>
                    <a:pt x="1108" y="0"/>
                    <a:pt x="9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5045850" y="2994550"/>
              <a:ext cx="31875" cy="33050"/>
            </a:xfrm>
            <a:custGeom>
              <a:avLst/>
              <a:gdLst/>
              <a:ahLst/>
              <a:cxnLst/>
              <a:rect l="l" t="t" r="r" b="b"/>
              <a:pathLst>
                <a:path w="1275" h="1322" extrusionOk="0">
                  <a:moveTo>
                    <a:pt x="358" y="0"/>
                  </a:moveTo>
                  <a:cubicBezTo>
                    <a:pt x="156" y="0"/>
                    <a:pt x="1" y="155"/>
                    <a:pt x="1" y="346"/>
                  </a:cubicBezTo>
                  <a:lnTo>
                    <a:pt x="1" y="965"/>
                  </a:lnTo>
                  <a:cubicBezTo>
                    <a:pt x="1" y="1167"/>
                    <a:pt x="156" y="1322"/>
                    <a:pt x="358" y="1322"/>
                  </a:cubicBezTo>
                  <a:lnTo>
                    <a:pt x="918" y="1322"/>
                  </a:lnTo>
                  <a:cubicBezTo>
                    <a:pt x="1120" y="1322"/>
                    <a:pt x="1275" y="1167"/>
                    <a:pt x="1275" y="965"/>
                  </a:cubicBezTo>
                  <a:lnTo>
                    <a:pt x="1275" y="346"/>
                  </a:lnTo>
                  <a:cubicBezTo>
                    <a:pt x="1275" y="155"/>
                    <a:pt x="1120" y="0"/>
                    <a:pt x="9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5336975" y="3112050"/>
              <a:ext cx="40200" cy="38275"/>
            </a:xfrm>
            <a:custGeom>
              <a:avLst/>
              <a:gdLst/>
              <a:ahLst/>
              <a:cxnLst/>
              <a:rect l="l" t="t" r="r" b="b"/>
              <a:pathLst>
                <a:path w="1608" h="1531" extrusionOk="0">
                  <a:moveTo>
                    <a:pt x="832" y="0"/>
                  </a:moveTo>
                  <a:cubicBezTo>
                    <a:pt x="744" y="0"/>
                    <a:pt x="655" y="33"/>
                    <a:pt x="583" y="99"/>
                  </a:cubicBezTo>
                  <a:lnTo>
                    <a:pt x="131" y="539"/>
                  </a:lnTo>
                  <a:cubicBezTo>
                    <a:pt x="0" y="682"/>
                    <a:pt x="0" y="896"/>
                    <a:pt x="131" y="1039"/>
                  </a:cubicBezTo>
                  <a:lnTo>
                    <a:pt x="536" y="1432"/>
                  </a:lnTo>
                  <a:cubicBezTo>
                    <a:pt x="601" y="1498"/>
                    <a:pt x="688" y="1530"/>
                    <a:pt x="775" y="1530"/>
                  </a:cubicBezTo>
                  <a:cubicBezTo>
                    <a:pt x="863" y="1530"/>
                    <a:pt x="953" y="1498"/>
                    <a:pt x="1024" y="1432"/>
                  </a:cubicBezTo>
                  <a:lnTo>
                    <a:pt x="1476" y="980"/>
                  </a:lnTo>
                  <a:cubicBezTo>
                    <a:pt x="1607" y="849"/>
                    <a:pt x="1607" y="622"/>
                    <a:pt x="1476" y="491"/>
                  </a:cubicBezTo>
                  <a:lnTo>
                    <a:pt x="1072" y="99"/>
                  </a:lnTo>
                  <a:cubicBezTo>
                    <a:pt x="1006" y="33"/>
                    <a:pt x="920" y="0"/>
                    <a:pt x="83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5092300" y="2871625"/>
              <a:ext cx="40500" cy="38475"/>
            </a:xfrm>
            <a:custGeom>
              <a:avLst/>
              <a:gdLst/>
              <a:ahLst/>
              <a:cxnLst/>
              <a:rect l="l" t="t" r="r" b="b"/>
              <a:pathLst>
                <a:path w="1620" h="1539" extrusionOk="0">
                  <a:moveTo>
                    <a:pt x="834" y="0"/>
                  </a:moveTo>
                  <a:cubicBezTo>
                    <a:pt x="747" y="0"/>
                    <a:pt x="661" y="36"/>
                    <a:pt x="595" y="107"/>
                  </a:cubicBezTo>
                  <a:lnTo>
                    <a:pt x="131" y="548"/>
                  </a:lnTo>
                  <a:cubicBezTo>
                    <a:pt x="0" y="679"/>
                    <a:pt x="0" y="905"/>
                    <a:pt x="131" y="1048"/>
                  </a:cubicBezTo>
                  <a:lnTo>
                    <a:pt x="536" y="1441"/>
                  </a:lnTo>
                  <a:cubicBezTo>
                    <a:pt x="601" y="1506"/>
                    <a:pt x="691" y="1539"/>
                    <a:pt x="780" y="1539"/>
                  </a:cubicBezTo>
                  <a:cubicBezTo>
                    <a:pt x="869" y="1539"/>
                    <a:pt x="959" y="1506"/>
                    <a:pt x="1024" y="1441"/>
                  </a:cubicBezTo>
                  <a:lnTo>
                    <a:pt x="1477" y="988"/>
                  </a:lnTo>
                  <a:cubicBezTo>
                    <a:pt x="1619" y="857"/>
                    <a:pt x="1619" y="631"/>
                    <a:pt x="1477" y="500"/>
                  </a:cubicBezTo>
                  <a:lnTo>
                    <a:pt x="1072" y="107"/>
                  </a:lnTo>
                  <a:cubicBezTo>
                    <a:pt x="1006" y="36"/>
                    <a:pt x="920" y="0"/>
                    <a:pt x="8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5092300" y="3112050"/>
              <a:ext cx="40500" cy="38275"/>
            </a:xfrm>
            <a:custGeom>
              <a:avLst/>
              <a:gdLst/>
              <a:ahLst/>
              <a:cxnLst/>
              <a:rect l="l" t="t" r="r" b="b"/>
              <a:pathLst>
                <a:path w="1620" h="1531" extrusionOk="0">
                  <a:moveTo>
                    <a:pt x="780" y="0"/>
                  </a:moveTo>
                  <a:cubicBezTo>
                    <a:pt x="691" y="0"/>
                    <a:pt x="601" y="33"/>
                    <a:pt x="536" y="99"/>
                  </a:cubicBezTo>
                  <a:lnTo>
                    <a:pt x="131" y="491"/>
                  </a:lnTo>
                  <a:cubicBezTo>
                    <a:pt x="0" y="622"/>
                    <a:pt x="0" y="849"/>
                    <a:pt x="131" y="980"/>
                  </a:cubicBezTo>
                  <a:lnTo>
                    <a:pt x="595" y="1432"/>
                  </a:lnTo>
                  <a:cubicBezTo>
                    <a:pt x="661" y="1498"/>
                    <a:pt x="747" y="1530"/>
                    <a:pt x="834" y="1530"/>
                  </a:cubicBezTo>
                  <a:cubicBezTo>
                    <a:pt x="920" y="1530"/>
                    <a:pt x="1006" y="1498"/>
                    <a:pt x="1072" y="1432"/>
                  </a:cubicBezTo>
                  <a:lnTo>
                    <a:pt x="1477" y="1039"/>
                  </a:lnTo>
                  <a:cubicBezTo>
                    <a:pt x="1619" y="896"/>
                    <a:pt x="1619" y="682"/>
                    <a:pt x="1477" y="539"/>
                  </a:cubicBezTo>
                  <a:lnTo>
                    <a:pt x="1024" y="99"/>
                  </a:lnTo>
                  <a:cubicBezTo>
                    <a:pt x="959" y="33"/>
                    <a:pt x="869" y="0"/>
                    <a:pt x="78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5336975" y="2871625"/>
              <a:ext cx="40200" cy="38475"/>
            </a:xfrm>
            <a:custGeom>
              <a:avLst/>
              <a:gdLst/>
              <a:ahLst/>
              <a:cxnLst/>
              <a:rect l="l" t="t" r="r" b="b"/>
              <a:pathLst>
                <a:path w="1608" h="1539" extrusionOk="0">
                  <a:moveTo>
                    <a:pt x="775" y="0"/>
                  </a:moveTo>
                  <a:cubicBezTo>
                    <a:pt x="688" y="0"/>
                    <a:pt x="601" y="36"/>
                    <a:pt x="536" y="107"/>
                  </a:cubicBezTo>
                  <a:lnTo>
                    <a:pt x="131" y="500"/>
                  </a:lnTo>
                  <a:cubicBezTo>
                    <a:pt x="0" y="631"/>
                    <a:pt x="0" y="857"/>
                    <a:pt x="131" y="988"/>
                  </a:cubicBezTo>
                  <a:lnTo>
                    <a:pt x="583" y="1441"/>
                  </a:lnTo>
                  <a:cubicBezTo>
                    <a:pt x="655" y="1506"/>
                    <a:pt x="744" y="1539"/>
                    <a:pt x="832" y="1539"/>
                  </a:cubicBezTo>
                  <a:cubicBezTo>
                    <a:pt x="920" y="1539"/>
                    <a:pt x="1006" y="1506"/>
                    <a:pt x="1072" y="1441"/>
                  </a:cubicBezTo>
                  <a:lnTo>
                    <a:pt x="1476" y="1048"/>
                  </a:lnTo>
                  <a:cubicBezTo>
                    <a:pt x="1607" y="905"/>
                    <a:pt x="1607" y="679"/>
                    <a:pt x="1476" y="548"/>
                  </a:cubicBezTo>
                  <a:lnTo>
                    <a:pt x="1024" y="107"/>
                  </a:lnTo>
                  <a:cubicBezTo>
                    <a:pt x="953" y="36"/>
                    <a:pt x="863" y="0"/>
                    <a:pt x="77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5053900" y="3053150"/>
              <a:ext cx="38725" cy="36975"/>
            </a:xfrm>
            <a:custGeom>
              <a:avLst/>
              <a:gdLst/>
              <a:ahLst/>
              <a:cxnLst/>
              <a:rect l="l" t="t" r="r" b="b"/>
              <a:pathLst>
                <a:path w="1549" h="1479" extrusionOk="0">
                  <a:moveTo>
                    <a:pt x="930" y="0"/>
                  </a:moveTo>
                  <a:cubicBezTo>
                    <a:pt x="886" y="0"/>
                    <a:pt x="841" y="8"/>
                    <a:pt x="798" y="26"/>
                  </a:cubicBezTo>
                  <a:lnTo>
                    <a:pt x="274" y="216"/>
                  </a:lnTo>
                  <a:cubicBezTo>
                    <a:pt x="84" y="288"/>
                    <a:pt x="0" y="490"/>
                    <a:pt x="72" y="669"/>
                  </a:cubicBezTo>
                  <a:lnTo>
                    <a:pt x="298" y="1252"/>
                  </a:lnTo>
                  <a:cubicBezTo>
                    <a:pt x="353" y="1390"/>
                    <a:pt x="479" y="1478"/>
                    <a:pt x="616" y="1478"/>
                  </a:cubicBezTo>
                  <a:cubicBezTo>
                    <a:pt x="657" y="1478"/>
                    <a:pt x="698" y="1471"/>
                    <a:pt x="738" y="1454"/>
                  </a:cubicBezTo>
                  <a:lnTo>
                    <a:pt x="1274" y="1252"/>
                  </a:lnTo>
                  <a:cubicBezTo>
                    <a:pt x="1453" y="1192"/>
                    <a:pt x="1548" y="990"/>
                    <a:pt x="1477" y="800"/>
                  </a:cubicBezTo>
                  <a:lnTo>
                    <a:pt x="1250" y="216"/>
                  </a:lnTo>
                  <a:cubicBezTo>
                    <a:pt x="1196" y="81"/>
                    <a:pt x="1067" y="0"/>
                    <a:pt x="93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5376850" y="2931850"/>
              <a:ext cx="38725" cy="37000"/>
            </a:xfrm>
            <a:custGeom>
              <a:avLst/>
              <a:gdLst/>
              <a:ahLst/>
              <a:cxnLst/>
              <a:rect l="l" t="t" r="r" b="b"/>
              <a:pathLst>
                <a:path w="1549" h="1480" extrusionOk="0">
                  <a:moveTo>
                    <a:pt x="928" y="1"/>
                  </a:moveTo>
                  <a:cubicBezTo>
                    <a:pt x="888" y="1"/>
                    <a:pt x="849" y="7"/>
                    <a:pt x="810" y="20"/>
                  </a:cubicBezTo>
                  <a:lnTo>
                    <a:pt x="274" y="222"/>
                  </a:lnTo>
                  <a:cubicBezTo>
                    <a:pt x="96" y="294"/>
                    <a:pt x="1" y="496"/>
                    <a:pt x="72" y="675"/>
                  </a:cubicBezTo>
                  <a:lnTo>
                    <a:pt x="298" y="1258"/>
                  </a:lnTo>
                  <a:cubicBezTo>
                    <a:pt x="354" y="1398"/>
                    <a:pt x="491" y="1480"/>
                    <a:pt x="633" y="1480"/>
                  </a:cubicBezTo>
                  <a:cubicBezTo>
                    <a:pt x="672" y="1480"/>
                    <a:pt x="712" y="1473"/>
                    <a:pt x="751" y="1461"/>
                  </a:cubicBezTo>
                  <a:lnTo>
                    <a:pt x="1286" y="1258"/>
                  </a:lnTo>
                  <a:cubicBezTo>
                    <a:pt x="1465" y="1187"/>
                    <a:pt x="1548" y="984"/>
                    <a:pt x="1477" y="806"/>
                  </a:cubicBezTo>
                  <a:lnTo>
                    <a:pt x="1251" y="222"/>
                  </a:lnTo>
                  <a:cubicBezTo>
                    <a:pt x="1204" y="82"/>
                    <a:pt x="1070" y="1"/>
                    <a:pt x="9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5055675" y="2926650"/>
              <a:ext cx="39025" cy="37300"/>
            </a:xfrm>
            <a:custGeom>
              <a:avLst/>
              <a:gdLst/>
              <a:ahLst/>
              <a:cxnLst/>
              <a:rect l="l" t="t" r="r" b="b"/>
              <a:pathLst>
                <a:path w="1561" h="1492" extrusionOk="0">
                  <a:moveTo>
                    <a:pt x="644" y="0"/>
                  </a:moveTo>
                  <a:cubicBezTo>
                    <a:pt x="510" y="0"/>
                    <a:pt x="385" y="81"/>
                    <a:pt x="322" y="216"/>
                  </a:cubicBezTo>
                  <a:lnTo>
                    <a:pt x="84" y="788"/>
                  </a:lnTo>
                  <a:cubicBezTo>
                    <a:pt x="1" y="966"/>
                    <a:pt x="84" y="1169"/>
                    <a:pt x="263" y="1240"/>
                  </a:cubicBezTo>
                  <a:lnTo>
                    <a:pt x="786" y="1466"/>
                  </a:lnTo>
                  <a:cubicBezTo>
                    <a:pt x="830" y="1483"/>
                    <a:pt x="874" y="1492"/>
                    <a:pt x="918" y="1492"/>
                  </a:cubicBezTo>
                  <a:cubicBezTo>
                    <a:pt x="1055" y="1492"/>
                    <a:pt x="1185" y="1411"/>
                    <a:pt x="1239" y="1276"/>
                  </a:cubicBezTo>
                  <a:lnTo>
                    <a:pt x="1489" y="704"/>
                  </a:lnTo>
                  <a:cubicBezTo>
                    <a:pt x="1560" y="526"/>
                    <a:pt x="1477" y="311"/>
                    <a:pt x="1298" y="240"/>
                  </a:cubicBezTo>
                  <a:lnTo>
                    <a:pt x="775" y="26"/>
                  </a:lnTo>
                  <a:cubicBezTo>
                    <a:pt x="731" y="8"/>
                    <a:pt x="687" y="0"/>
                    <a:pt x="64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5374775" y="3058200"/>
              <a:ext cx="39000" cy="37075"/>
            </a:xfrm>
            <a:custGeom>
              <a:avLst/>
              <a:gdLst/>
              <a:ahLst/>
              <a:cxnLst/>
              <a:rect l="l" t="t" r="r" b="b"/>
              <a:pathLst>
                <a:path w="1560" h="1483" extrusionOk="0">
                  <a:moveTo>
                    <a:pt x="641" y="0"/>
                  </a:moveTo>
                  <a:cubicBezTo>
                    <a:pt x="504" y="0"/>
                    <a:pt x="376" y="79"/>
                    <a:pt x="322" y="205"/>
                  </a:cubicBezTo>
                  <a:lnTo>
                    <a:pt x="72" y="788"/>
                  </a:lnTo>
                  <a:cubicBezTo>
                    <a:pt x="0" y="967"/>
                    <a:pt x="84" y="1169"/>
                    <a:pt x="262" y="1240"/>
                  </a:cubicBezTo>
                  <a:lnTo>
                    <a:pt x="786" y="1455"/>
                  </a:lnTo>
                  <a:cubicBezTo>
                    <a:pt x="832" y="1473"/>
                    <a:pt x="880" y="1482"/>
                    <a:pt x="926" y="1482"/>
                  </a:cubicBezTo>
                  <a:cubicBezTo>
                    <a:pt x="1060" y="1482"/>
                    <a:pt x="1185" y="1409"/>
                    <a:pt x="1238" y="1276"/>
                  </a:cubicBezTo>
                  <a:lnTo>
                    <a:pt x="1488" y="693"/>
                  </a:lnTo>
                  <a:cubicBezTo>
                    <a:pt x="1560" y="514"/>
                    <a:pt x="1477" y="312"/>
                    <a:pt x="1298" y="240"/>
                  </a:cubicBezTo>
                  <a:lnTo>
                    <a:pt x="774" y="26"/>
                  </a:lnTo>
                  <a:cubicBezTo>
                    <a:pt x="730" y="9"/>
                    <a:pt x="685" y="0"/>
                    <a:pt x="64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5148250" y="2836150"/>
              <a:ext cx="40200" cy="36125"/>
            </a:xfrm>
            <a:custGeom>
              <a:avLst/>
              <a:gdLst/>
              <a:ahLst/>
              <a:cxnLst/>
              <a:rect l="l" t="t" r="r" b="b"/>
              <a:pathLst>
                <a:path w="1608" h="1445" extrusionOk="0">
                  <a:moveTo>
                    <a:pt x="991" y="0"/>
                  </a:moveTo>
                  <a:cubicBezTo>
                    <a:pt x="947" y="0"/>
                    <a:pt x="901" y="9"/>
                    <a:pt x="858" y="26"/>
                  </a:cubicBezTo>
                  <a:lnTo>
                    <a:pt x="262" y="264"/>
                  </a:lnTo>
                  <a:cubicBezTo>
                    <a:pt x="84" y="336"/>
                    <a:pt x="1" y="550"/>
                    <a:pt x="72" y="717"/>
                  </a:cubicBezTo>
                  <a:lnTo>
                    <a:pt x="286" y="1229"/>
                  </a:lnTo>
                  <a:cubicBezTo>
                    <a:pt x="349" y="1364"/>
                    <a:pt x="481" y="1445"/>
                    <a:pt x="614" y="1445"/>
                  </a:cubicBezTo>
                  <a:cubicBezTo>
                    <a:pt x="656" y="1445"/>
                    <a:pt x="698" y="1436"/>
                    <a:pt x="739" y="1419"/>
                  </a:cubicBezTo>
                  <a:lnTo>
                    <a:pt x="1346" y="1169"/>
                  </a:lnTo>
                  <a:cubicBezTo>
                    <a:pt x="1525" y="1098"/>
                    <a:pt x="1608" y="895"/>
                    <a:pt x="1525" y="717"/>
                  </a:cubicBezTo>
                  <a:lnTo>
                    <a:pt x="1310" y="205"/>
                  </a:lnTo>
                  <a:cubicBezTo>
                    <a:pt x="1256" y="79"/>
                    <a:pt x="1128" y="0"/>
                    <a:pt x="99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5281300" y="3149875"/>
              <a:ext cx="39925" cy="36125"/>
            </a:xfrm>
            <a:custGeom>
              <a:avLst/>
              <a:gdLst/>
              <a:ahLst/>
              <a:cxnLst/>
              <a:rect l="l" t="t" r="r" b="b"/>
              <a:pathLst>
                <a:path w="1597" h="1445" extrusionOk="0">
                  <a:moveTo>
                    <a:pt x="989" y="0"/>
                  </a:moveTo>
                  <a:cubicBezTo>
                    <a:pt x="946" y="0"/>
                    <a:pt x="902" y="9"/>
                    <a:pt x="858" y="26"/>
                  </a:cubicBezTo>
                  <a:lnTo>
                    <a:pt x="263" y="264"/>
                  </a:lnTo>
                  <a:cubicBezTo>
                    <a:pt x="84" y="336"/>
                    <a:pt x="1" y="550"/>
                    <a:pt x="72" y="717"/>
                  </a:cubicBezTo>
                  <a:lnTo>
                    <a:pt x="286" y="1229"/>
                  </a:lnTo>
                  <a:cubicBezTo>
                    <a:pt x="340" y="1364"/>
                    <a:pt x="470" y="1445"/>
                    <a:pt x="607" y="1445"/>
                  </a:cubicBezTo>
                  <a:cubicBezTo>
                    <a:pt x="651" y="1445"/>
                    <a:pt x="696" y="1437"/>
                    <a:pt x="739" y="1419"/>
                  </a:cubicBezTo>
                  <a:lnTo>
                    <a:pt x="1334" y="1169"/>
                  </a:lnTo>
                  <a:cubicBezTo>
                    <a:pt x="1513" y="1098"/>
                    <a:pt x="1596" y="895"/>
                    <a:pt x="1525" y="717"/>
                  </a:cubicBezTo>
                  <a:lnTo>
                    <a:pt x="1310" y="205"/>
                  </a:lnTo>
                  <a:cubicBezTo>
                    <a:pt x="1247" y="79"/>
                    <a:pt x="1123" y="0"/>
                    <a:pt x="98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5284575" y="2837450"/>
              <a:ext cx="40200" cy="36350"/>
            </a:xfrm>
            <a:custGeom>
              <a:avLst/>
              <a:gdLst/>
              <a:ahLst/>
              <a:cxnLst/>
              <a:rect l="l" t="t" r="r" b="b"/>
              <a:pathLst>
                <a:path w="1608" h="1454" extrusionOk="0">
                  <a:moveTo>
                    <a:pt x="617" y="1"/>
                  </a:moveTo>
                  <a:cubicBezTo>
                    <a:pt x="485" y="1"/>
                    <a:pt x="362" y="78"/>
                    <a:pt x="310" y="200"/>
                  </a:cubicBezTo>
                  <a:lnTo>
                    <a:pt x="84" y="712"/>
                  </a:lnTo>
                  <a:cubicBezTo>
                    <a:pt x="1" y="879"/>
                    <a:pt x="84" y="1093"/>
                    <a:pt x="263" y="1165"/>
                  </a:cubicBezTo>
                  <a:lnTo>
                    <a:pt x="846" y="1427"/>
                  </a:lnTo>
                  <a:cubicBezTo>
                    <a:pt x="892" y="1445"/>
                    <a:pt x="940" y="1454"/>
                    <a:pt x="986" y="1454"/>
                  </a:cubicBezTo>
                  <a:cubicBezTo>
                    <a:pt x="1120" y="1454"/>
                    <a:pt x="1245" y="1380"/>
                    <a:pt x="1298" y="1248"/>
                  </a:cubicBezTo>
                  <a:lnTo>
                    <a:pt x="1525" y="748"/>
                  </a:lnTo>
                  <a:cubicBezTo>
                    <a:pt x="1608" y="569"/>
                    <a:pt x="1525" y="367"/>
                    <a:pt x="1358" y="284"/>
                  </a:cubicBezTo>
                  <a:lnTo>
                    <a:pt x="763" y="34"/>
                  </a:lnTo>
                  <a:cubicBezTo>
                    <a:pt x="715" y="11"/>
                    <a:pt x="665" y="1"/>
                    <a:pt x="6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5144675" y="3148200"/>
              <a:ext cx="40200" cy="36375"/>
            </a:xfrm>
            <a:custGeom>
              <a:avLst/>
              <a:gdLst/>
              <a:ahLst/>
              <a:cxnLst/>
              <a:rect l="l" t="t" r="r" b="b"/>
              <a:pathLst>
                <a:path w="1608" h="1455" extrusionOk="0">
                  <a:moveTo>
                    <a:pt x="617" y="1"/>
                  </a:moveTo>
                  <a:cubicBezTo>
                    <a:pt x="485" y="1"/>
                    <a:pt x="362" y="78"/>
                    <a:pt x="310" y="200"/>
                  </a:cubicBezTo>
                  <a:lnTo>
                    <a:pt x="84" y="712"/>
                  </a:lnTo>
                  <a:cubicBezTo>
                    <a:pt x="1" y="879"/>
                    <a:pt x="84" y="1093"/>
                    <a:pt x="263" y="1165"/>
                  </a:cubicBezTo>
                  <a:lnTo>
                    <a:pt x="846" y="1427"/>
                  </a:lnTo>
                  <a:cubicBezTo>
                    <a:pt x="892" y="1445"/>
                    <a:pt x="940" y="1454"/>
                    <a:pt x="987" y="1454"/>
                  </a:cubicBezTo>
                  <a:cubicBezTo>
                    <a:pt x="1121" y="1454"/>
                    <a:pt x="1249" y="1381"/>
                    <a:pt x="1310" y="1248"/>
                  </a:cubicBezTo>
                  <a:lnTo>
                    <a:pt x="1537" y="748"/>
                  </a:lnTo>
                  <a:cubicBezTo>
                    <a:pt x="1608" y="569"/>
                    <a:pt x="1525" y="367"/>
                    <a:pt x="1358" y="284"/>
                  </a:cubicBezTo>
                  <a:lnTo>
                    <a:pt x="763" y="34"/>
                  </a:lnTo>
                  <a:cubicBezTo>
                    <a:pt x="715" y="11"/>
                    <a:pt x="665" y="1"/>
                    <a:pt x="6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5228025" y="2864775"/>
              <a:ext cx="17575" cy="103300"/>
            </a:xfrm>
            <a:custGeom>
              <a:avLst/>
              <a:gdLst/>
              <a:ahLst/>
              <a:cxnLst/>
              <a:rect l="l" t="t" r="r" b="b"/>
              <a:pathLst>
                <a:path w="703" h="4132" extrusionOk="0">
                  <a:moveTo>
                    <a:pt x="0" y="0"/>
                  </a:moveTo>
                  <a:lnTo>
                    <a:pt x="0" y="4132"/>
                  </a:lnTo>
                  <a:lnTo>
                    <a:pt x="703" y="4132"/>
                  </a:lnTo>
                  <a:lnTo>
                    <a:pt x="703"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5099425" y="3015375"/>
              <a:ext cx="100050" cy="66100"/>
            </a:xfrm>
            <a:custGeom>
              <a:avLst/>
              <a:gdLst/>
              <a:ahLst/>
              <a:cxnLst/>
              <a:rect l="l" t="t" r="r" b="b"/>
              <a:pathLst>
                <a:path w="4002" h="2644" extrusionOk="0">
                  <a:moveTo>
                    <a:pt x="3644" y="1"/>
                  </a:moveTo>
                  <a:lnTo>
                    <a:pt x="1" y="2049"/>
                  </a:lnTo>
                  <a:lnTo>
                    <a:pt x="346" y="2644"/>
                  </a:lnTo>
                  <a:lnTo>
                    <a:pt x="4001" y="596"/>
                  </a:lnTo>
                  <a:lnTo>
                    <a:pt x="3644"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5268800" y="3013900"/>
              <a:ext cx="99750" cy="66100"/>
            </a:xfrm>
            <a:custGeom>
              <a:avLst/>
              <a:gdLst/>
              <a:ahLst/>
              <a:cxnLst/>
              <a:rect l="l" t="t" r="r" b="b"/>
              <a:pathLst>
                <a:path w="3990" h="2644" extrusionOk="0">
                  <a:moveTo>
                    <a:pt x="346" y="0"/>
                  </a:moveTo>
                  <a:lnTo>
                    <a:pt x="1" y="596"/>
                  </a:lnTo>
                  <a:lnTo>
                    <a:pt x="3644" y="2643"/>
                  </a:lnTo>
                  <a:lnTo>
                    <a:pt x="3989" y="2048"/>
                  </a:lnTo>
                  <a:lnTo>
                    <a:pt x="346"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5395600" y="3208725"/>
              <a:ext cx="471525" cy="470275"/>
            </a:xfrm>
            <a:custGeom>
              <a:avLst/>
              <a:gdLst/>
              <a:ahLst/>
              <a:cxnLst/>
              <a:rect l="l" t="t" r="r" b="b"/>
              <a:pathLst>
                <a:path w="18861" h="18811" extrusionOk="0">
                  <a:moveTo>
                    <a:pt x="11198" y="3199"/>
                  </a:moveTo>
                  <a:cubicBezTo>
                    <a:pt x="11271" y="3199"/>
                    <a:pt x="11346" y="3209"/>
                    <a:pt x="11419" y="3232"/>
                  </a:cubicBezTo>
                  <a:cubicBezTo>
                    <a:pt x="12824" y="3685"/>
                    <a:pt x="14038" y="4614"/>
                    <a:pt x="14836" y="5864"/>
                  </a:cubicBezTo>
                  <a:cubicBezTo>
                    <a:pt x="15074" y="6233"/>
                    <a:pt x="14931" y="6733"/>
                    <a:pt x="14538" y="6923"/>
                  </a:cubicBezTo>
                  <a:cubicBezTo>
                    <a:pt x="14121" y="7114"/>
                    <a:pt x="13705" y="7316"/>
                    <a:pt x="13300" y="7507"/>
                  </a:cubicBezTo>
                  <a:cubicBezTo>
                    <a:pt x="13200" y="7555"/>
                    <a:pt x="13093" y="7578"/>
                    <a:pt x="12987" y="7578"/>
                  </a:cubicBezTo>
                  <a:cubicBezTo>
                    <a:pt x="12753" y="7578"/>
                    <a:pt x="12523" y="7466"/>
                    <a:pt x="12383" y="7269"/>
                  </a:cubicBezTo>
                  <a:cubicBezTo>
                    <a:pt x="11966" y="6673"/>
                    <a:pt x="11371" y="6221"/>
                    <a:pt x="10692" y="5959"/>
                  </a:cubicBezTo>
                  <a:cubicBezTo>
                    <a:pt x="10359" y="5840"/>
                    <a:pt x="10157" y="5495"/>
                    <a:pt x="10216" y="5137"/>
                  </a:cubicBezTo>
                  <a:cubicBezTo>
                    <a:pt x="10300" y="4697"/>
                    <a:pt x="10383" y="4244"/>
                    <a:pt x="10466" y="3792"/>
                  </a:cubicBezTo>
                  <a:cubicBezTo>
                    <a:pt x="10535" y="3439"/>
                    <a:pt x="10855" y="3199"/>
                    <a:pt x="11198" y="3199"/>
                  </a:cubicBezTo>
                  <a:close/>
                  <a:moveTo>
                    <a:pt x="6241" y="3843"/>
                  </a:moveTo>
                  <a:cubicBezTo>
                    <a:pt x="6513" y="3843"/>
                    <a:pt x="6779" y="3994"/>
                    <a:pt x="6906" y="4256"/>
                  </a:cubicBezTo>
                  <a:cubicBezTo>
                    <a:pt x="7109" y="4673"/>
                    <a:pt x="7299" y="5078"/>
                    <a:pt x="7490" y="5495"/>
                  </a:cubicBezTo>
                  <a:cubicBezTo>
                    <a:pt x="7644" y="5816"/>
                    <a:pt x="7549" y="6209"/>
                    <a:pt x="7252" y="6411"/>
                  </a:cubicBezTo>
                  <a:cubicBezTo>
                    <a:pt x="6656" y="6828"/>
                    <a:pt x="6204" y="7423"/>
                    <a:pt x="5954" y="8102"/>
                  </a:cubicBezTo>
                  <a:cubicBezTo>
                    <a:pt x="5838" y="8396"/>
                    <a:pt x="5555" y="8589"/>
                    <a:pt x="5245" y="8589"/>
                  </a:cubicBezTo>
                  <a:cubicBezTo>
                    <a:pt x="5204" y="8589"/>
                    <a:pt x="5162" y="8585"/>
                    <a:pt x="5120" y="8578"/>
                  </a:cubicBezTo>
                  <a:cubicBezTo>
                    <a:pt x="4680" y="8495"/>
                    <a:pt x="4227" y="8400"/>
                    <a:pt x="3787" y="8316"/>
                  </a:cubicBezTo>
                  <a:cubicBezTo>
                    <a:pt x="3346" y="8245"/>
                    <a:pt x="3084" y="7792"/>
                    <a:pt x="3215" y="7376"/>
                  </a:cubicBezTo>
                  <a:cubicBezTo>
                    <a:pt x="3680" y="5971"/>
                    <a:pt x="4608" y="4756"/>
                    <a:pt x="5847" y="3959"/>
                  </a:cubicBezTo>
                  <a:cubicBezTo>
                    <a:pt x="5969" y="3880"/>
                    <a:pt x="6106" y="3843"/>
                    <a:pt x="6241" y="3843"/>
                  </a:cubicBezTo>
                  <a:close/>
                  <a:moveTo>
                    <a:pt x="9222" y="7030"/>
                  </a:moveTo>
                  <a:cubicBezTo>
                    <a:pt x="9724" y="7030"/>
                    <a:pt x="10229" y="7189"/>
                    <a:pt x="10657" y="7519"/>
                  </a:cubicBezTo>
                  <a:cubicBezTo>
                    <a:pt x="11693" y="8316"/>
                    <a:pt x="11883" y="9805"/>
                    <a:pt x="11085" y="10840"/>
                  </a:cubicBezTo>
                  <a:cubicBezTo>
                    <a:pt x="10619" y="11453"/>
                    <a:pt x="9916" y="11773"/>
                    <a:pt x="9205" y="11773"/>
                  </a:cubicBezTo>
                  <a:cubicBezTo>
                    <a:pt x="8701" y="11773"/>
                    <a:pt x="8193" y="11612"/>
                    <a:pt x="7763" y="11281"/>
                  </a:cubicBezTo>
                  <a:cubicBezTo>
                    <a:pt x="6728" y="10483"/>
                    <a:pt x="6537" y="8995"/>
                    <a:pt x="7335" y="7959"/>
                  </a:cubicBezTo>
                  <a:cubicBezTo>
                    <a:pt x="7803" y="7351"/>
                    <a:pt x="8509" y="7030"/>
                    <a:pt x="9222" y="7030"/>
                  </a:cubicBezTo>
                  <a:close/>
                  <a:moveTo>
                    <a:pt x="13527" y="10222"/>
                  </a:moveTo>
                  <a:cubicBezTo>
                    <a:pt x="13570" y="10222"/>
                    <a:pt x="13614" y="10226"/>
                    <a:pt x="13657" y="10233"/>
                  </a:cubicBezTo>
                  <a:cubicBezTo>
                    <a:pt x="14098" y="10317"/>
                    <a:pt x="14550" y="10400"/>
                    <a:pt x="15002" y="10483"/>
                  </a:cubicBezTo>
                  <a:cubicBezTo>
                    <a:pt x="15431" y="10567"/>
                    <a:pt x="15693" y="11007"/>
                    <a:pt x="15562" y="11436"/>
                  </a:cubicBezTo>
                  <a:cubicBezTo>
                    <a:pt x="15110" y="12841"/>
                    <a:pt x="14181" y="14043"/>
                    <a:pt x="12931" y="14853"/>
                  </a:cubicBezTo>
                  <a:cubicBezTo>
                    <a:pt x="12809" y="14931"/>
                    <a:pt x="12673" y="14968"/>
                    <a:pt x="12539" y="14968"/>
                  </a:cubicBezTo>
                  <a:cubicBezTo>
                    <a:pt x="12266" y="14968"/>
                    <a:pt x="11999" y="14815"/>
                    <a:pt x="11871" y="14543"/>
                  </a:cubicBezTo>
                  <a:cubicBezTo>
                    <a:pt x="11681" y="14138"/>
                    <a:pt x="11478" y="13722"/>
                    <a:pt x="11288" y="13317"/>
                  </a:cubicBezTo>
                  <a:cubicBezTo>
                    <a:pt x="11133" y="12984"/>
                    <a:pt x="11240" y="12603"/>
                    <a:pt x="11526" y="12400"/>
                  </a:cubicBezTo>
                  <a:cubicBezTo>
                    <a:pt x="12121" y="11972"/>
                    <a:pt x="12574" y="11388"/>
                    <a:pt x="12836" y="10710"/>
                  </a:cubicBezTo>
                  <a:cubicBezTo>
                    <a:pt x="12940" y="10406"/>
                    <a:pt x="13219" y="10222"/>
                    <a:pt x="13527" y="10222"/>
                  </a:cubicBezTo>
                  <a:close/>
                  <a:moveTo>
                    <a:pt x="5786" y="11228"/>
                  </a:moveTo>
                  <a:cubicBezTo>
                    <a:pt x="6022" y="11228"/>
                    <a:pt x="6254" y="11337"/>
                    <a:pt x="6394" y="11543"/>
                  </a:cubicBezTo>
                  <a:cubicBezTo>
                    <a:pt x="6811" y="12138"/>
                    <a:pt x="7406" y="12591"/>
                    <a:pt x="8085" y="12841"/>
                  </a:cubicBezTo>
                  <a:cubicBezTo>
                    <a:pt x="8430" y="12972"/>
                    <a:pt x="8621" y="13317"/>
                    <a:pt x="8561" y="13662"/>
                  </a:cubicBezTo>
                  <a:cubicBezTo>
                    <a:pt x="8478" y="14115"/>
                    <a:pt x="8395" y="14567"/>
                    <a:pt x="8311" y="15008"/>
                  </a:cubicBezTo>
                  <a:cubicBezTo>
                    <a:pt x="8242" y="15371"/>
                    <a:pt x="7922" y="15613"/>
                    <a:pt x="7579" y="15613"/>
                  </a:cubicBezTo>
                  <a:cubicBezTo>
                    <a:pt x="7506" y="15613"/>
                    <a:pt x="7432" y="15602"/>
                    <a:pt x="7359" y="15579"/>
                  </a:cubicBezTo>
                  <a:cubicBezTo>
                    <a:pt x="5954" y="15115"/>
                    <a:pt x="4751" y="14186"/>
                    <a:pt x="3942" y="12948"/>
                  </a:cubicBezTo>
                  <a:cubicBezTo>
                    <a:pt x="3703" y="12579"/>
                    <a:pt x="3846" y="12079"/>
                    <a:pt x="4251" y="11888"/>
                  </a:cubicBezTo>
                  <a:cubicBezTo>
                    <a:pt x="4656" y="11686"/>
                    <a:pt x="5073" y="11495"/>
                    <a:pt x="5477" y="11293"/>
                  </a:cubicBezTo>
                  <a:cubicBezTo>
                    <a:pt x="5576" y="11249"/>
                    <a:pt x="5682" y="11228"/>
                    <a:pt x="5786" y="11228"/>
                  </a:cubicBezTo>
                  <a:close/>
                  <a:moveTo>
                    <a:pt x="8673" y="1"/>
                  </a:moveTo>
                  <a:cubicBezTo>
                    <a:pt x="8652" y="1"/>
                    <a:pt x="8630" y="3"/>
                    <a:pt x="8609" y="6"/>
                  </a:cubicBezTo>
                  <a:lnTo>
                    <a:pt x="7823" y="113"/>
                  </a:lnTo>
                  <a:cubicBezTo>
                    <a:pt x="7573" y="137"/>
                    <a:pt x="7406" y="363"/>
                    <a:pt x="7442" y="601"/>
                  </a:cubicBezTo>
                  <a:lnTo>
                    <a:pt x="7525" y="1292"/>
                  </a:lnTo>
                  <a:cubicBezTo>
                    <a:pt x="7537" y="1327"/>
                    <a:pt x="7537" y="1351"/>
                    <a:pt x="7549" y="1375"/>
                  </a:cubicBezTo>
                  <a:cubicBezTo>
                    <a:pt x="7049" y="1482"/>
                    <a:pt x="6561" y="1649"/>
                    <a:pt x="6085" y="1851"/>
                  </a:cubicBezTo>
                  <a:cubicBezTo>
                    <a:pt x="6085" y="1827"/>
                    <a:pt x="6073" y="1816"/>
                    <a:pt x="6061" y="1792"/>
                  </a:cubicBezTo>
                  <a:lnTo>
                    <a:pt x="5716" y="1173"/>
                  </a:lnTo>
                  <a:cubicBezTo>
                    <a:pt x="5636" y="1037"/>
                    <a:pt x="5486" y="960"/>
                    <a:pt x="5336" y="960"/>
                  </a:cubicBezTo>
                  <a:cubicBezTo>
                    <a:pt x="5261" y="960"/>
                    <a:pt x="5187" y="979"/>
                    <a:pt x="5120" y="1018"/>
                  </a:cubicBezTo>
                  <a:lnTo>
                    <a:pt x="4418" y="1411"/>
                  </a:lnTo>
                  <a:cubicBezTo>
                    <a:pt x="4204" y="1530"/>
                    <a:pt x="4132" y="1792"/>
                    <a:pt x="4251" y="2006"/>
                  </a:cubicBezTo>
                  <a:lnTo>
                    <a:pt x="4608" y="2625"/>
                  </a:lnTo>
                  <a:cubicBezTo>
                    <a:pt x="4608" y="2637"/>
                    <a:pt x="4620" y="2649"/>
                    <a:pt x="4644" y="2673"/>
                  </a:cubicBezTo>
                  <a:cubicBezTo>
                    <a:pt x="4192" y="2982"/>
                    <a:pt x="3787" y="3340"/>
                    <a:pt x="3394" y="3744"/>
                  </a:cubicBezTo>
                  <a:cubicBezTo>
                    <a:pt x="3370" y="3697"/>
                    <a:pt x="3334" y="3649"/>
                    <a:pt x="3275" y="3601"/>
                  </a:cubicBezTo>
                  <a:lnTo>
                    <a:pt x="2715" y="3173"/>
                  </a:lnTo>
                  <a:cubicBezTo>
                    <a:pt x="2637" y="3114"/>
                    <a:pt x="2544" y="3086"/>
                    <a:pt x="2452" y="3086"/>
                  </a:cubicBezTo>
                  <a:cubicBezTo>
                    <a:pt x="2320" y="3086"/>
                    <a:pt x="2187" y="3144"/>
                    <a:pt x="2096" y="3256"/>
                  </a:cubicBezTo>
                  <a:lnTo>
                    <a:pt x="1608" y="3899"/>
                  </a:lnTo>
                  <a:cubicBezTo>
                    <a:pt x="1453" y="4090"/>
                    <a:pt x="1489" y="4363"/>
                    <a:pt x="1691" y="4506"/>
                  </a:cubicBezTo>
                  <a:lnTo>
                    <a:pt x="2251" y="4947"/>
                  </a:lnTo>
                  <a:cubicBezTo>
                    <a:pt x="2299" y="4983"/>
                    <a:pt x="2358" y="5006"/>
                    <a:pt x="2418" y="5018"/>
                  </a:cubicBezTo>
                  <a:cubicBezTo>
                    <a:pt x="2168" y="5411"/>
                    <a:pt x="1953" y="5828"/>
                    <a:pt x="1787" y="6245"/>
                  </a:cubicBezTo>
                  <a:cubicBezTo>
                    <a:pt x="1763" y="6233"/>
                    <a:pt x="1751" y="6233"/>
                    <a:pt x="1739" y="6221"/>
                  </a:cubicBezTo>
                  <a:lnTo>
                    <a:pt x="1060" y="6018"/>
                  </a:lnTo>
                  <a:cubicBezTo>
                    <a:pt x="1020" y="6006"/>
                    <a:pt x="980" y="6000"/>
                    <a:pt x="940" y="6000"/>
                  </a:cubicBezTo>
                  <a:cubicBezTo>
                    <a:pt x="751" y="6000"/>
                    <a:pt x="571" y="6130"/>
                    <a:pt x="513" y="6316"/>
                  </a:cubicBezTo>
                  <a:lnTo>
                    <a:pt x="286" y="7078"/>
                  </a:lnTo>
                  <a:cubicBezTo>
                    <a:pt x="215" y="7316"/>
                    <a:pt x="346" y="7554"/>
                    <a:pt x="584" y="7626"/>
                  </a:cubicBezTo>
                  <a:lnTo>
                    <a:pt x="1251" y="7828"/>
                  </a:lnTo>
                  <a:cubicBezTo>
                    <a:pt x="1275" y="7840"/>
                    <a:pt x="1286" y="7840"/>
                    <a:pt x="1298" y="7840"/>
                  </a:cubicBezTo>
                  <a:cubicBezTo>
                    <a:pt x="1179" y="8435"/>
                    <a:pt x="1132" y="9043"/>
                    <a:pt x="1156" y="9638"/>
                  </a:cubicBezTo>
                  <a:cubicBezTo>
                    <a:pt x="1150" y="9644"/>
                    <a:pt x="1141" y="9644"/>
                    <a:pt x="1132" y="9644"/>
                  </a:cubicBezTo>
                  <a:cubicBezTo>
                    <a:pt x="1123" y="9644"/>
                    <a:pt x="1114" y="9644"/>
                    <a:pt x="1108" y="9650"/>
                  </a:cubicBezTo>
                  <a:lnTo>
                    <a:pt x="405" y="9733"/>
                  </a:lnTo>
                  <a:cubicBezTo>
                    <a:pt x="167" y="9769"/>
                    <a:pt x="1" y="9983"/>
                    <a:pt x="36" y="10221"/>
                  </a:cubicBezTo>
                  <a:lnTo>
                    <a:pt x="132" y="11019"/>
                  </a:lnTo>
                  <a:cubicBezTo>
                    <a:pt x="164" y="11237"/>
                    <a:pt x="346" y="11405"/>
                    <a:pt x="559" y="11405"/>
                  </a:cubicBezTo>
                  <a:cubicBezTo>
                    <a:pt x="579" y="11405"/>
                    <a:pt x="599" y="11403"/>
                    <a:pt x="620" y="11400"/>
                  </a:cubicBezTo>
                  <a:lnTo>
                    <a:pt x="1322" y="11305"/>
                  </a:lnTo>
                  <a:cubicBezTo>
                    <a:pt x="1346" y="11305"/>
                    <a:pt x="1358" y="11305"/>
                    <a:pt x="1370" y="11293"/>
                  </a:cubicBezTo>
                  <a:cubicBezTo>
                    <a:pt x="1477" y="11745"/>
                    <a:pt x="1620" y="12186"/>
                    <a:pt x="1798" y="12614"/>
                  </a:cubicBezTo>
                  <a:cubicBezTo>
                    <a:pt x="1787" y="12614"/>
                    <a:pt x="1775" y="12626"/>
                    <a:pt x="1751" y="12638"/>
                  </a:cubicBezTo>
                  <a:lnTo>
                    <a:pt x="1132" y="12972"/>
                  </a:lnTo>
                  <a:cubicBezTo>
                    <a:pt x="917" y="13091"/>
                    <a:pt x="846" y="13353"/>
                    <a:pt x="965" y="13567"/>
                  </a:cubicBezTo>
                  <a:lnTo>
                    <a:pt x="1346" y="14269"/>
                  </a:lnTo>
                  <a:cubicBezTo>
                    <a:pt x="1428" y="14417"/>
                    <a:pt x="1579" y="14497"/>
                    <a:pt x="1734" y="14497"/>
                  </a:cubicBezTo>
                  <a:cubicBezTo>
                    <a:pt x="1804" y="14497"/>
                    <a:pt x="1875" y="14481"/>
                    <a:pt x="1941" y="14448"/>
                  </a:cubicBezTo>
                  <a:lnTo>
                    <a:pt x="2560" y="14103"/>
                  </a:lnTo>
                  <a:cubicBezTo>
                    <a:pt x="2572" y="14091"/>
                    <a:pt x="2584" y="14091"/>
                    <a:pt x="2608" y="14079"/>
                  </a:cubicBezTo>
                  <a:cubicBezTo>
                    <a:pt x="2930" y="14555"/>
                    <a:pt x="3322" y="15008"/>
                    <a:pt x="3763" y="15412"/>
                  </a:cubicBezTo>
                  <a:cubicBezTo>
                    <a:pt x="3739" y="15424"/>
                    <a:pt x="3727" y="15448"/>
                    <a:pt x="3715" y="15460"/>
                  </a:cubicBezTo>
                  <a:lnTo>
                    <a:pt x="3287" y="16020"/>
                  </a:lnTo>
                  <a:cubicBezTo>
                    <a:pt x="3132" y="16210"/>
                    <a:pt x="3168" y="16484"/>
                    <a:pt x="3370" y="16639"/>
                  </a:cubicBezTo>
                  <a:lnTo>
                    <a:pt x="4001" y="17127"/>
                  </a:lnTo>
                  <a:cubicBezTo>
                    <a:pt x="4079" y="17186"/>
                    <a:pt x="4172" y="17214"/>
                    <a:pt x="4264" y="17214"/>
                  </a:cubicBezTo>
                  <a:cubicBezTo>
                    <a:pt x="4395" y="17214"/>
                    <a:pt x="4524" y="17156"/>
                    <a:pt x="4608" y="17044"/>
                  </a:cubicBezTo>
                  <a:lnTo>
                    <a:pt x="5049" y="16484"/>
                  </a:lnTo>
                  <a:cubicBezTo>
                    <a:pt x="5061" y="16460"/>
                    <a:pt x="5073" y="16448"/>
                    <a:pt x="5085" y="16424"/>
                  </a:cubicBezTo>
                  <a:cubicBezTo>
                    <a:pt x="5537" y="16710"/>
                    <a:pt x="6013" y="16936"/>
                    <a:pt x="6501" y="17127"/>
                  </a:cubicBezTo>
                  <a:cubicBezTo>
                    <a:pt x="6501" y="17151"/>
                    <a:pt x="6490" y="17175"/>
                    <a:pt x="6478" y="17198"/>
                  </a:cubicBezTo>
                  <a:lnTo>
                    <a:pt x="6299" y="17877"/>
                  </a:lnTo>
                  <a:cubicBezTo>
                    <a:pt x="6239" y="18103"/>
                    <a:pt x="6370" y="18353"/>
                    <a:pt x="6609" y="18413"/>
                  </a:cubicBezTo>
                  <a:lnTo>
                    <a:pt x="7382" y="18615"/>
                  </a:lnTo>
                  <a:cubicBezTo>
                    <a:pt x="7421" y="18625"/>
                    <a:pt x="7460" y="18630"/>
                    <a:pt x="7497" y="18630"/>
                  </a:cubicBezTo>
                  <a:cubicBezTo>
                    <a:pt x="7693" y="18630"/>
                    <a:pt x="7868" y="18505"/>
                    <a:pt x="7918" y="18306"/>
                  </a:cubicBezTo>
                  <a:lnTo>
                    <a:pt x="8097" y="17627"/>
                  </a:lnTo>
                  <a:cubicBezTo>
                    <a:pt x="8109" y="17603"/>
                    <a:pt x="8109" y="17567"/>
                    <a:pt x="8109" y="17544"/>
                  </a:cubicBezTo>
                  <a:cubicBezTo>
                    <a:pt x="8550" y="17614"/>
                    <a:pt x="8991" y="17642"/>
                    <a:pt x="9424" y="17642"/>
                  </a:cubicBezTo>
                  <a:cubicBezTo>
                    <a:pt x="9506" y="17642"/>
                    <a:pt x="9587" y="17641"/>
                    <a:pt x="9668" y="17639"/>
                  </a:cubicBezTo>
                  <a:cubicBezTo>
                    <a:pt x="9668" y="17663"/>
                    <a:pt x="9668" y="17698"/>
                    <a:pt x="9668" y="17734"/>
                  </a:cubicBezTo>
                  <a:lnTo>
                    <a:pt x="9764" y="18425"/>
                  </a:lnTo>
                  <a:cubicBezTo>
                    <a:pt x="9796" y="18652"/>
                    <a:pt x="9976" y="18811"/>
                    <a:pt x="10188" y="18811"/>
                  </a:cubicBezTo>
                  <a:cubicBezTo>
                    <a:pt x="10209" y="18811"/>
                    <a:pt x="10230" y="18809"/>
                    <a:pt x="10252" y="18806"/>
                  </a:cubicBezTo>
                  <a:lnTo>
                    <a:pt x="11050" y="18699"/>
                  </a:lnTo>
                  <a:cubicBezTo>
                    <a:pt x="11288" y="18675"/>
                    <a:pt x="11454" y="18449"/>
                    <a:pt x="11431" y="18210"/>
                  </a:cubicBezTo>
                  <a:lnTo>
                    <a:pt x="11335" y="17520"/>
                  </a:lnTo>
                  <a:cubicBezTo>
                    <a:pt x="11335" y="17484"/>
                    <a:pt x="11323" y="17448"/>
                    <a:pt x="11312" y="17413"/>
                  </a:cubicBezTo>
                  <a:cubicBezTo>
                    <a:pt x="11800" y="17294"/>
                    <a:pt x="12288" y="17127"/>
                    <a:pt x="12764" y="16925"/>
                  </a:cubicBezTo>
                  <a:cubicBezTo>
                    <a:pt x="12776" y="16960"/>
                    <a:pt x="12788" y="16984"/>
                    <a:pt x="12800" y="17020"/>
                  </a:cubicBezTo>
                  <a:lnTo>
                    <a:pt x="13157" y="17639"/>
                  </a:lnTo>
                  <a:cubicBezTo>
                    <a:pt x="13237" y="17775"/>
                    <a:pt x="13381" y="17851"/>
                    <a:pt x="13532" y="17851"/>
                  </a:cubicBezTo>
                  <a:cubicBezTo>
                    <a:pt x="13606" y="17851"/>
                    <a:pt x="13682" y="17833"/>
                    <a:pt x="13752" y="17794"/>
                  </a:cubicBezTo>
                  <a:lnTo>
                    <a:pt x="14443" y="17401"/>
                  </a:lnTo>
                  <a:cubicBezTo>
                    <a:pt x="14657" y="17282"/>
                    <a:pt x="14729" y="17020"/>
                    <a:pt x="14610" y="16805"/>
                  </a:cubicBezTo>
                  <a:lnTo>
                    <a:pt x="14264" y="16198"/>
                  </a:lnTo>
                  <a:cubicBezTo>
                    <a:pt x="14240" y="16163"/>
                    <a:pt x="14217" y="16127"/>
                    <a:pt x="14193" y="16103"/>
                  </a:cubicBezTo>
                  <a:cubicBezTo>
                    <a:pt x="14621" y="15793"/>
                    <a:pt x="15026" y="15436"/>
                    <a:pt x="15407" y="15031"/>
                  </a:cubicBezTo>
                  <a:cubicBezTo>
                    <a:pt x="15431" y="15067"/>
                    <a:pt x="15455" y="15103"/>
                    <a:pt x="15491" y="15127"/>
                  </a:cubicBezTo>
                  <a:lnTo>
                    <a:pt x="16050" y="15555"/>
                  </a:lnTo>
                  <a:cubicBezTo>
                    <a:pt x="16129" y="15614"/>
                    <a:pt x="16221" y="15643"/>
                    <a:pt x="16313" y="15643"/>
                  </a:cubicBezTo>
                  <a:cubicBezTo>
                    <a:pt x="16444" y="15643"/>
                    <a:pt x="16573" y="15584"/>
                    <a:pt x="16657" y="15472"/>
                  </a:cubicBezTo>
                  <a:lnTo>
                    <a:pt x="17146" y="14841"/>
                  </a:lnTo>
                  <a:cubicBezTo>
                    <a:pt x="17300" y="14650"/>
                    <a:pt x="17265" y="14377"/>
                    <a:pt x="17074" y="14222"/>
                  </a:cubicBezTo>
                  <a:lnTo>
                    <a:pt x="16515" y="13793"/>
                  </a:lnTo>
                  <a:cubicBezTo>
                    <a:pt x="16479" y="13769"/>
                    <a:pt x="16443" y="13746"/>
                    <a:pt x="16396" y="13734"/>
                  </a:cubicBezTo>
                  <a:cubicBezTo>
                    <a:pt x="16634" y="13341"/>
                    <a:pt x="16848" y="12948"/>
                    <a:pt x="17015" y="12531"/>
                  </a:cubicBezTo>
                  <a:cubicBezTo>
                    <a:pt x="17050" y="12555"/>
                    <a:pt x="17086" y="12579"/>
                    <a:pt x="17134" y="12591"/>
                  </a:cubicBezTo>
                  <a:lnTo>
                    <a:pt x="17800" y="12793"/>
                  </a:lnTo>
                  <a:cubicBezTo>
                    <a:pt x="17844" y="12806"/>
                    <a:pt x="17888" y="12813"/>
                    <a:pt x="17931" y="12813"/>
                  </a:cubicBezTo>
                  <a:cubicBezTo>
                    <a:pt x="18121" y="12813"/>
                    <a:pt x="18290" y="12690"/>
                    <a:pt x="18348" y="12495"/>
                  </a:cubicBezTo>
                  <a:lnTo>
                    <a:pt x="18574" y="11733"/>
                  </a:lnTo>
                  <a:cubicBezTo>
                    <a:pt x="18646" y="11495"/>
                    <a:pt x="18515" y="11257"/>
                    <a:pt x="18289" y="11186"/>
                  </a:cubicBezTo>
                  <a:lnTo>
                    <a:pt x="17610" y="10983"/>
                  </a:lnTo>
                  <a:cubicBezTo>
                    <a:pt x="17562" y="10971"/>
                    <a:pt x="17527" y="10960"/>
                    <a:pt x="17479" y="10960"/>
                  </a:cubicBezTo>
                  <a:cubicBezTo>
                    <a:pt x="17598" y="10364"/>
                    <a:pt x="17646" y="9769"/>
                    <a:pt x="17622" y="9162"/>
                  </a:cubicBezTo>
                  <a:lnTo>
                    <a:pt x="17622" y="9162"/>
                  </a:lnTo>
                  <a:cubicBezTo>
                    <a:pt x="17646" y="9168"/>
                    <a:pt x="17669" y="9171"/>
                    <a:pt x="17692" y="9171"/>
                  </a:cubicBezTo>
                  <a:cubicBezTo>
                    <a:pt x="17714" y="9171"/>
                    <a:pt x="17735" y="9168"/>
                    <a:pt x="17753" y="9162"/>
                  </a:cubicBezTo>
                  <a:lnTo>
                    <a:pt x="18455" y="9078"/>
                  </a:lnTo>
                  <a:cubicBezTo>
                    <a:pt x="18693" y="9043"/>
                    <a:pt x="18860" y="8828"/>
                    <a:pt x="18836" y="8590"/>
                  </a:cubicBezTo>
                  <a:lnTo>
                    <a:pt x="18729" y="7792"/>
                  </a:lnTo>
                  <a:cubicBezTo>
                    <a:pt x="18707" y="7570"/>
                    <a:pt x="18507" y="7409"/>
                    <a:pt x="18286" y="7409"/>
                  </a:cubicBezTo>
                  <a:cubicBezTo>
                    <a:pt x="18271" y="7409"/>
                    <a:pt x="18256" y="7410"/>
                    <a:pt x="18241" y="7411"/>
                  </a:cubicBezTo>
                  <a:lnTo>
                    <a:pt x="17539" y="7507"/>
                  </a:lnTo>
                  <a:cubicBezTo>
                    <a:pt x="17491" y="7507"/>
                    <a:pt x="17455" y="7531"/>
                    <a:pt x="17419" y="7542"/>
                  </a:cubicBezTo>
                  <a:cubicBezTo>
                    <a:pt x="17312" y="7090"/>
                    <a:pt x="17169" y="6649"/>
                    <a:pt x="16991" y="6221"/>
                  </a:cubicBezTo>
                  <a:cubicBezTo>
                    <a:pt x="17027" y="6221"/>
                    <a:pt x="17074" y="6197"/>
                    <a:pt x="17110" y="6185"/>
                  </a:cubicBezTo>
                  <a:lnTo>
                    <a:pt x="17729" y="5840"/>
                  </a:lnTo>
                  <a:cubicBezTo>
                    <a:pt x="17943" y="5733"/>
                    <a:pt x="18027" y="5459"/>
                    <a:pt x="17908" y="5245"/>
                  </a:cubicBezTo>
                  <a:lnTo>
                    <a:pt x="17527" y="4542"/>
                  </a:lnTo>
                  <a:cubicBezTo>
                    <a:pt x="17446" y="4398"/>
                    <a:pt x="17301" y="4318"/>
                    <a:pt x="17149" y="4318"/>
                  </a:cubicBezTo>
                  <a:cubicBezTo>
                    <a:pt x="17076" y="4318"/>
                    <a:pt x="17001" y="4337"/>
                    <a:pt x="16931" y="4375"/>
                  </a:cubicBezTo>
                  <a:lnTo>
                    <a:pt x="16312" y="4709"/>
                  </a:lnTo>
                  <a:cubicBezTo>
                    <a:pt x="16276" y="4733"/>
                    <a:pt x="16241" y="4756"/>
                    <a:pt x="16205" y="4780"/>
                  </a:cubicBezTo>
                  <a:cubicBezTo>
                    <a:pt x="15884" y="4304"/>
                    <a:pt x="15503" y="3852"/>
                    <a:pt x="15062" y="3435"/>
                  </a:cubicBezTo>
                  <a:cubicBezTo>
                    <a:pt x="15098" y="3411"/>
                    <a:pt x="15122" y="3387"/>
                    <a:pt x="15145" y="3351"/>
                  </a:cubicBezTo>
                  <a:lnTo>
                    <a:pt x="15586" y="2792"/>
                  </a:lnTo>
                  <a:cubicBezTo>
                    <a:pt x="15729" y="2601"/>
                    <a:pt x="15693" y="2328"/>
                    <a:pt x="15503" y="2173"/>
                  </a:cubicBezTo>
                  <a:lnTo>
                    <a:pt x="14860" y="1685"/>
                  </a:lnTo>
                  <a:cubicBezTo>
                    <a:pt x="14781" y="1626"/>
                    <a:pt x="14689" y="1597"/>
                    <a:pt x="14597" y="1597"/>
                  </a:cubicBezTo>
                  <a:cubicBezTo>
                    <a:pt x="14466" y="1597"/>
                    <a:pt x="14336" y="1656"/>
                    <a:pt x="14252" y="1768"/>
                  </a:cubicBezTo>
                  <a:lnTo>
                    <a:pt x="13824" y="2328"/>
                  </a:lnTo>
                  <a:cubicBezTo>
                    <a:pt x="13800" y="2363"/>
                    <a:pt x="13776" y="2387"/>
                    <a:pt x="13764" y="2423"/>
                  </a:cubicBezTo>
                  <a:cubicBezTo>
                    <a:pt x="13312" y="2137"/>
                    <a:pt x="12836" y="1899"/>
                    <a:pt x="12347" y="1708"/>
                  </a:cubicBezTo>
                  <a:cubicBezTo>
                    <a:pt x="12359" y="1685"/>
                    <a:pt x="12371" y="1649"/>
                    <a:pt x="12383" y="1613"/>
                  </a:cubicBezTo>
                  <a:lnTo>
                    <a:pt x="12574" y="934"/>
                  </a:lnTo>
                  <a:cubicBezTo>
                    <a:pt x="12633" y="708"/>
                    <a:pt x="12490" y="470"/>
                    <a:pt x="12264" y="399"/>
                  </a:cubicBezTo>
                  <a:lnTo>
                    <a:pt x="11478" y="196"/>
                  </a:lnTo>
                  <a:cubicBezTo>
                    <a:pt x="11442" y="187"/>
                    <a:pt x="11405" y="182"/>
                    <a:pt x="11368" y="182"/>
                  </a:cubicBezTo>
                  <a:cubicBezTo>
                    <a:pt x="11179" y="182"/>
                    <a:pt x="11002" y="306"/>
                    <a:pt x="10942" y="506"/>
                  </a:cubicBezTo>
                  <a:lnTo>
                    <a:pt x="10764" y="1185"/>
                  </a:lnTo>
                  <a:cubicBezTo>
                    <a:pt x="10752" y="1220"/>
                    <a:pt x="10752" y="1244"/>
                    <a:pt x="10752" y="1280"/>
                  </a:cubicBezTo>
                  <a:cubicBezTo>
                    <a:pt x="10304" y="1207"/>
                    <a:pt x="9847" y="1170"/>
                    <a:pt x="9389" y="1170"/>
                  </a:cubicBezTo>
                  <a:cubicBezTo>
                    <a:pt x="9323" y="1170"/>
                    <a:pt x="9258" y="1171"/>
                    <a:pt x="9192" y="1173"/>
                  </a:cubicBezTo>
                  <a:cubicBezTo>
                    <a:pt x="9192" y="1137"/>
                    <a:pt x="9192" y="1113"/>
                    <a:pt x="9192" y="1077"/>
                  </a:cubicBezTo>
                  <a:lnTo>
                    <a:pt x="9097" y="387"/>
                  </a:lnTo>
                  <a:cubicBezTo>
                    <a:pt x="9075" y="159"/>
                    <a:pt x="8886" y="1"/>
                    <a:pt x="867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5687000" y="4918300"/>
              <a:ext cx="70875" cy="804275"/>
            </a:xfrm>
            <a:custGeom>
              <a:avLst/>
              <a:gdLst/>
              <a:ahLst/>
              <a:cxnLst/>
              <a:rect l="l" t="t" r="r" b="b"/>
              <a:pathLst>
                <a:path w="2835" h="32171" extrusionOk="0">
                  <a:moveTo>
                    <a:pt x="1" y="0"/>
                  </a:moveTo>
                  <a:lnTo>
                    <a:pt x="1" y="32171"/>
                  </a:lnTo>
                  <a:lnTo>
                    <a:pt x="2835" y="32171"/>
                  </a:lnTo>
                  <a:lnTo>
                    <a:pt x="2835" y="0"/>
                  </a:lnTo>
                  <a:close/>
                </a:path>
              </a:pathLst>
            </a:custGeom>
            <a:solidFill>
              <a:srgbClr val="8C42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4950300" y="4164025"/>
              <a:ext cx="70575" cy="467950"/>
            </a:xfrm>
            <a:custGeom>
              <a:avLst/>
              <a:gdLst/>
              <a:ahLst/>
              <a:cxnLst/>
              <a:rect l="l" t="t" r="r" b="b"/>
              <a:pathLst>
                <a:path w="2823" h="18718" extrusionOk="0">
                  <a:moveTo>
                    <a:pt x="1" y="1"/>
                  </a:moveTo>
                  <a:lnTo>
                    <a:pt x="1" y="18717"/>
                  </a:lnTo>
                  <a:lnTo>
                    <a:pt x="2823" y="18717"/>
                  </a:lnTo>
                  <a:lnTo>
                    <a:pt x="2823" y="1"/>
                  </a:lnTo>
                  <a:close/>
                </a:path>
              </a:pathLst>
            </a:custGeom>
            <a:solidFill>
              <a:srgbClr val="F8A2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5234895" y="3998546"/>
              <a:ext cx="631649" cy="70850"/>
            </a:xfrm>
            <a:custGeom>
              <a:avLst/>
              <a:gdLst/>
              <a:ahLst/>
              <a:cxnLst/>
              <a:rect l="l" t="t" r="r" b="b"/>
              <a:pathLst>
                <a:path w="26635" h="2834" extrusionOk="0">
                  <a:moveTo>
                    <a:pt x="0" y="0"/>
                  </a:moveTo>
                  <a:lnTo>
                    <a:pt x="0" y="2834"/>
                  </a:lnTo>
                  <a:lnTo>
                    <a:pt x="26634" y="2834"/>
                  </a:lnTo>
                  <a:lnTo>
                    <a:pt x="26634" y="0"/>
                  </a:lnTo>
                  <a:close/>
                </a:path>
              </a:pathLst>
            </a:custGeom>
            <a:solidFill>
              <a:srgbClr val="8C42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5163453" y="4730175"/>
              <a:ext cx="459015" cy="70882"/>
            </a:xfrm>
            <a:custGeom>
              <a:avLst/>
              <a:gdLst/>
              <a:ahLst/>
              <a:cxnLst/>
              <a:rect l="l" t="t" r="r" b="b"/>
              <a:pathLst>
                <a:path w="21492" h="2835" extrusionOk="0">
                  <a:moveTo>
                    <a:pt x="0" y="1"/>
                  </a:moveTo>
                  <a:lnTo>
                    <a:pt x="0" y="2834"/>
                  </a:lnTo>
                  <a:lnTo>
                    <a:pt x="21491" y="2834"/>
                  </a:lnTo>
                  <a:lnTo>
                    <a:pt x="21491" y="1"/>
                  </a:lnTo>
                  <a:close/>
                </a:path>
              </a:pathLst>
            </a:custGeom>
            <a:solidFill>
              <a:srgbClr val="8C42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5545025" y="4725425"/>
              <a:ext cx="218200" cy="288450"/>
            </a:xfrm>
            <a:custGeom>
              <a:avLst/>
              <a:gdLst/>
              <a:ahLst/>
              <a:cxnLst/>
              <a:rect l="l" t="t" r="r" b="b"/>
              <a:pathLst>
                <a:path w="8728" h="11538" extrusionOk="0">
                  <a:moveTo>
                    <a:pt x="1" y="0"/>
                  </a:moveTo>
                  <a:lnTo>
                    <a:pt x="1" y="3274"/>
                  </a:lnTo>
                  <a:lnTo>
                    <a:pt x="1275" y="3274"/>
                  </a:lnTo>
                  <a:cubicBezTo>
                    <a:pt x="5215" y="3274"/>
                    <a:pt x="5454" y="5001"/>
                    <a:pt x="5454" y="8954"/>
                  </a:cubicBezTo>
                  <a:lnTo>
                    <a:pt x="5454" y="11537"/>
                  </a:lnTo>
                  <a:lnTo>
                    <a:pt x="8728" y="11537"/>
                  </a:lnTo>
                  <a:lnTo>
                    <a:pt x="8728" y="8954"/>
                  </a:lnTo>
                  <a:cubicBezTo>
                    <a:pt x="8728" y="3191"/>
                    <a:pt x="7025" y="0"/>
                    <a:pt x="1275" y="0"/>
                  </a:cubicBezTo>
                  <a:close/>
                </a:path>
              </a:pathLst>
            </a:custGeom>
            <a:solidFill>
              <a:srgbClr val="F8A2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5525375" y="4690875"/>
              <a:ext cx="41100" cy="153625"/>
            </a:xfrm>
            <a:custGeom>
              <a:avLst/>
              <a:gdLst/>
              <a:ahLst/>
              <a:cxnLst/>
              <a:rect l="l" t="t" r="r" b="b"/>
              <a:pathLst>
                <a:path w="1644" h="6145" extrusionOk="0">
                  <a:moveTo>
                    <a:pt x="822" y="1"/>
                  </a:moveTo>
                  <a:cubicBezTo>
                    <a:pt x="358" y="1"/>
                    <a:pt x="1" y="370"/>
                    <a:pt x="1" y="822"/>
                  </a:cubicBezTo>
                  <a:lnTo>
                    <a:pt x="1" y="5335"/>
                  </a:lnTo>
                  <a:cubicBezTo>
                    <a:pt x="1" y="5787"/>
                    <a:pt x="358" y="6145"/>
                    <a:pt x="822" y="6145"/>
                  </a:cubicBezTo>
                  <a:cubicBezTo>
                    <a:pt x="1275" y="6145"/>
                    <a:pt x="1644" y="5787"/>
                    <a:pt x="1644" y="5335"/>
                  </a:cubicBezTo>
                  <a:lnTo>
                    <a:pt x="1644" y="822"/>
                  </a:lnTo>
                  <a:cubicBezTo>
                    <a:pt x="1644" y="370"/>
                    <a:pt x="1275" y="1"/>
                    <a:pt x="822" y="1"/>
                  </a:cubicBezTo>
                  <a:close/>
                </a:path>
              </a:pathLst>
            </a:custGeom>
            <a:solidFill>
              <a:srgbClr val="F8A2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5647725" y="4993300"/>
              <a:ext cx="153600" cy="41100"/>
            </a:xfrm>
            <a:custGeom>
              <a:avLst/>
              <a:gdLst/>
              <a:ahLst/>
              <a:cxnLst/>
              <a:rect l="l" t="t" r="r" b="b"/>
              <a:pathLst>
                <a:path w="6144" h="1644" extrusionOk="0">
                  <a:moveTo>
                    <a:pt x="822" y="1"/>
                  </a:moveTo>
                  <a:cubicBezTo>
                    <a:pt x="369" y="1"/>
                    <a:pt x="0" y="370"/>
                    <a:pt x="0" y="822"/>
                  </a:cubicBezTo>
                  <a:cubicBezTo>
                    <a:pt x="0" y="1275"/>
                    <a:pt x="369" y="1644"/>
                    <a:pt x="822" y="1644"/>
                  </a:cubicBezTo>
                  <a:lnTo>
                    <a:pt x="5322" y="1644"/>
                  </a:lnTo>
                  <a:cubicBezTo>
                    <a:pt x="5787" y="1644"/>
                    <a:pt x="6144" y="1275"/>
                    <a:pt x="6144" y="822"/>
                  </a:cubicBezTo>
                  <a:cubicBezTo>
                    <a:pt x="6144" y="370"/>
                    <a:pt x="5787" y="1"/>
                    <a:pt x="5322" y="1"/>
                  </a:cubicBezTo>
                  <a:close/>
                </a:path>
              </a:pathLst>
            </a:custGeom>
            <a:solidFill>
              <a:srgbClr val="F8A2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5568850" y="2746600"/>
              <a:ext cx="70850" cy="133375"/>
            </a:xfrm>
            <a:custGeom>
              <a:avLst/>
              <a:gdLst/>
              <a:ahLst/>
              <a:cxnLst/>
              <a:rect l="l" t="t" r="r" b="b"/>
              <a:pathLst>
                <a:path w="2834" h="5335" extrusionOk="0">
                  <a:moveTo>
                    <a:pt x="0" y="0"/>
                  </a:moveTo>
                  <a:lnTo>
                    <a:pt x="0" y="5334"/>
                  </a:lnTo>
                  <a:lnTo>
                    <a:pt x="2834" y="5334"/>
                  </a:lnTo>
                  <a:lnTo>
                    <a:pt x="2834" y="0"/>
                  </a:lnTo>
                  <a:close/>
                </a:path>
              </a:pathLst>
            </a:custGeom>
            <a:solidFill>
              <a:srgbClr val="8C42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5704275" y="2997225"/>
              <a:ext cx="162250" cy="70875"/>
            </a:xfrm>
            <a:custGeom>
              <a:avLst/>
              <a:gdLst/>
              <a:ahLst/>
              <a:cxnLst/>
              <a:rect l="l" t="t" r="r" b="b"/>
              <a:pathLst>
                <a:path w="6490" h="2835" extrusionOk="0">
                  <a:moveTo>
                    <a:pt x="0" y="0"/>
                  </a:moveTo>
                  <a:lnTo>
                    <a:pt x="0" y="2834"/>
                  </a:lnTo>
                  <a:lnTo>
                    <a:pt x="6489" y="2834"/>
                  </a:lnTo>
                  <a:lnTo>
                    <a:pt x="6489" y="0"/>
                  </a:lnTo>
                  <a:close/>
                </a:path>
              </a:pathLst>
            </a:custGeom>
            <a:solidFill>
              <a:srgbClr val="8C42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5563475" y="2784400"/>
              <a:ext cx="218200" cy="288450"/>
            </a:xfrm>
            <a:custGeom>
              <a:avLst/>
              <a:gdLst/>
              <a:ahLst/>
              <a:cxnLst/>
              <a:rect l="l" t="t" r="r" b="b"/>
              <a:pathLst>
                <a:path w="8728" h="11538" extrusionOk="0">
                  <a:moveTo>
                    <a:pt x="1" y="1"/>
                  </a:moveTo>
                  <a:lnTo>
                    <a:pt x="1" y="2584"/>
                  </a:lnTo>
                  <a:cubicBezTo>
                    <a:pt x="1" y="8335"/>
                    <a:pt x="1703" y="11538"/>
                    <a:pt x="7454" y="11538"/>
                  </a:cubicBezTo>
                  <a:lnTo>
                    <a:pt x="8728" y="11538"/>
                  </a:lnTo>
                  <a:lnTo>
                    <a:pt x="8728" y="8263"/>
                  </a:lnTo>
                  <a:lnTo>
                    <a:pt x="7454" y="8263"/>
                  </a:lnTo>
                  <a:cubicBezTo>
                    <a:pt x="3513" y="8263"/>
                    <a:pt x="3275" y="6537"/>
                    <a:pt x="3275" y="2584"/>
                  </a:cubicBezTo>
                  <a:lnTo>
                    <a:pt x="3275" y="1"/>
                  </a:lnTo>
                  <a:close/>
                </a:path>
              </a:pathLst>
            </a:custGeom>
            <a:solidFill>
              <a:srgbClr val="D768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5760525" y="2953475"/>
              <a:ext cx="40800" cy="153900"/>
            </a:xfrm>
            <a:custGeom>
              <a:avLst/>
              <a:gdLst/>
              <a:ahLst/>
              <a:cxnLst/>
              <a:rect l="l" t="t" r="r" b="b"/>
              <a:pathLst>
                <a:path w="1632" h="6156" extrusionOk="0">
                  <a:moveTo>
                    <a:pt x="810" y="0"/>
                  </a:moveTo>
                  <a:cubicBezTo>
                    <a:pt x="358" y="0"/>
                    <a:pt x="1" y="369"/>
                    <a:pt x="1" y="822"/>
                  </a:cubicBezTo>
                  <a:lnTo>
                    <a:pt x="1" y="5334"/>
                  </a:lnTo>
                  <a:cubicBezTo>
                    <a:pt x="1" y="5787"/>
                    <a:pt x="358" y="6156"/>
                    <a:pt x="810" y="6156"/>
                  </a:cubicBezTo>
                  <a:cubicBezTo>
                    <a:pt x="1275" y="6156"/>
                    <a:pt x="1632" y="5787"/>
                    <a:pt x="1632" y="5334"/>
                  </a:cubicBezTo>
                  <a:lnTo>
                    <a:pt x="1632" y="822"/>
                  </a:lnTo>
                  <a:cubicBezTo>
                    <a:pt x="1632" y="369"/>
                    <a:pt x="1275" y="0"/>
                    <a:pt x="810" y="0"/>
                  </a:cubicBezTo>
                  <a:close/>
                </a:path>
              </a:pathLst>
            </a:custGeom>
            <a:solidFill>
              <a:srgbClr val="D768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5525375" y="2763850"/>
              <a:ext cx="153625" cy="41125"/>
            </a:xfrm>
            <a:custGeom>
              <a:avLst/>
              <a:gdLst/>
              <a:ahLst/>
              <a:cxnLst/>
              <a:rect l="l" t="t" r="r" b="b"/>
              <a:pathLst>
                <a:path w="6145" h="1645" extrusionOk="0">
                  <a:moveTo>
                    <a:pt x="822" y="1"/>
                  </a:moveTo>
                  <a:cubicBezTo>
                    <a:pt x="358" y="1"/>
                    <a:pt x="1" y="370"/>
                    <a:pt x="1" y="823"/>
                  </a:cubicBezTo>
                  <a:cubicBezTo>
                    <a:pt x="1" y="1275"/>
                    <a:pt x="358" y="1644"/>
                    <a:pt x="822" y="1644"/>
                  </a:cubicBezTo>
                  <a:lnTo>
                    <a:pt x="5323" y="1644"/>
                  </a:lnTo>
                  <a:cubicBezTo>
                    <a:pt x="5775" y="1644"/>
                    <a:pt x="6144" y="1275"/>
                    <a:pt x="6144" y="823"/>
                  </a:cubicBezTo>
                  <a:cubicBezTo>
                    <a:pt x="6144" y="370"/>
                    <a:pt x="5775" y="1"/>
                    <a:pt x="5323" y="1"/>
                  </a:cubicBezTo>
                  <a:close/>
                </a:path>
              </a:pathLst>
            </a:custGeom>
            <a:solidFill>
              <a:srgbClr val="D768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4945250" y="4513475"/>
              <a:ext cx="218200" cy="288750"/>
            </a:xfrm>
            <a:custGeom>
              <a:avLst/>
              <a:gdLst/>
              <a:ahLst/>
              <a:cxnLst/>
              <a:rect l="l" t="t" r="r" b="b"/>
              <a:pathLst>
                <a:path w="8728" h="11550" extrusionOk="0">
                  <a:moveTo>
                    <a:pt x="0" y="1"/>
                  </a:moveTo>
                  <a:lnTo>
                    <a:pt x="0" y="2596"/>
                  </a:lnTo>
                  <a:cubicBezTo>
                    <a:pt x="0" y="8347"/>
                    <a:pt x="1703" y="11550"/>
                    <a:pt x="7454" y="11550"/>
                  </a:cubicBezTo>
                  <a:lnTo>
                    <a:pt x="8728" y="11550"/>
                  </a:lnTo>
                  <a:lnTo>
                    <a:pt x="8728" y="8276"/>
                  </a:lnTo>
                  <a:lnTo>
                    <a:pt x="7454" y="8276"/>
                  </a:lnTo>
                  <a:cubicBezTo>
                    <a:pt x="3513" y="8276"/>
                    <a:pt x="3275" y="6549"/>
                    <a:pt x="3275" y="2596"/>
                  </a:cubicBezTo>
                  <a:lnTo>
                    <a:pt x="3275" y="1"/>
                  </a:lnTo>
                  <a:close/>
                </a:path>
              </a:pathLst>
            </a:custGeom>
            <a:solidFill>
              <a:srgbClr val="8C42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5142300" y="4682850"/>
              <a:ext cx="40800" cy="153900"/>
            </a:xfrm>
            <a:custGeom>
              <a:avLst/>
              <a:gdLst/>
              <a:ahLst/>
              <a:cxnLst/>
              <a:rect l="l" t="t" r="r" b="b"/>
              <a:pathLst>
                <a:path w="1632" h="6156" extrusionOk="0">
                  <a:moveTo>
                    <a:pt x="810" y="0"/>
                  </a:moveTo>
                  <a:cubicBezTo>
                    <a:pt x="358" y="0"/>
                    <a:pt x="0" y="370"/>
                    <a:pt x="0" y="822"/>
                  </a:cubicBezTo>
                  <a:lnTo>
                    <a:pt x="0" y="5334"/>
                  </a:lnTo>
                  <a:cubicBezTo>
                    <a:pt x="0" y="5787"/>
                    <a:pt x="358" y="6156"/>
                    <a:pt x="810" y="6156"/>
                  </a:cubicBezTo>
                  <a:cubicBezTo>
                    <a:pt x="1274" y="6156"/>
                    <a:pt x="1632" y="5787"/>
                    <a:pt x="1632" y="5334"/>
                  </a:cubicBezTo>
                  <a:lnTo>
                    <a:pt x="1632" y="822"/>
                  </a:lnTo>
                  <a:cubicBezTo>
                    <a:pt x="1632" y="370"/>
                    <a:pt x="1274" y="0"/>
                    <a:pt x="810" y="0"/>
                  </a:cubicBezTo>
                  <a:close/>
                </a:path>
              </a:pathLst>
            </a:custGeom>
            <a:solidFill>
              <a:srgbClr val="8C42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4907150" y="4492950"/>
              <a:ext cx="153625" cy="41100"/>
            </a:xfrm>
            <a:custGeom>
              <a:avLst/>
              <a:gdLst/>
              <a:ahLst/>
              <a:cxnLst/>
              <a:rect l="l" t="t" r="r" b="b"/>
              <a:pathLst>
                <a:path w="6145" h="1644" extrusionOk="0">
                  <a:moveTo>
                    <a:pt x="822" y="0"/>
                  </a:moveTo>
                  <a:cubicBezTo>
                    <a:pt x="358" y="0"/>
                    <a:pt x="0" y="369"/>
                    <a:pt x="0" y="822"/>
                  </a:cubicBezTo>
                  <a:cubicBezTo>
                    <a:pt x="0" y="1274"/>
                    <a:pt x="358" y="1643"/>
                    <a:pt x="822" y="1643"/>
                  </a:cubicBezTo>
                  <a:lnTo>
                    <a:pt x="5323" y="1643"/>
                  </a:lnTo>
                  <a:cubicBezTo>
                    <a:pt x="5382" y="1643"/>
                    <a:pt x="5442" y="1643"/>
                    <a:pt x="5489" y="1631"/>
                  </a:cubicBezTo>
                  <a:cubicBezTo>
                    <a:pt x="5858" y="1560"/>
                    <a:pt x="6144" y="1227"/>
                    <a:pt x="6144" y="822"/>
                  </a:cubicBezTo>
                  <a:cubicBezTo>
                    <a:pt x="6144" y="369"/>
                    <a:pt x="5775" y="0"/>
                    <a:pt x="5323" y="0"/>
                  </a:cubicBezTo>
                  <a:close/>
                </a:path>
              </a:pathLst>
            </a:custGeom>
            <a:solidFill>
              <a:srgbClr val="F8A2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4946150" y="3994075"/>
              <a:ext cx="288750" cy="218500"/>
            </a:xfrm>
            <a:custGeom>
              <a:avLst/>
              <a:gdLst/>
              <a:ahLst/>
              <a:cxnLst/>
              <a:rect l="l" t="t" r="r" b="b"/>
              <a:pathLst>
                <a:path w="11550" h="8740" extrusionOk="0">
                  <a:moveTo>
                    <a:pt x="8954" y="0"/>
                  </a:moveTo>
                  <a:cubicBezTo>
                    <a:pt x="3203" y="0"/>
                    <a:pt x="0" y="1715"/>
                    <a:pt x="0" y="7466"/>
                  </a:cubicBezTo>
                  <a:lnTo>
                    <a:pt x="0" y="8740"/>
                  </a:lnTo>
                  <a:lnTo>
                    <a:pt x="3274" y="8740"/>
                  </a:lnTo>
                  <a:lnTo>
                    <a:pt x="3274" y="7466"/>
                  </a:lnTo>
                  <a:cubicBezTo>
                    <a:pt x="3274" y="3513"/>
                    <a:pt x="5001" y="3275"/>
                    <a:pt x="8954" y="3275"/>
                  </a:cubicBezTo>
                  <a:lnTo>
                    <a:pt x="11549" y="3275"/>
                  </a:lnTo>
                  <a:lnTo>
                    <a:pt x="11549" y="0"/>
                  </a:lnTo>
                  <a:close/>
                </a:path>
              </a:pathLst>
            </a:custGeom>
            <a:solidFill>
              <a:srgbClr val="8C42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4911625" y="4191125"/>
              <a:ext cx="153900" cy="41100"/>
            </a:xfrm>
            <a:custGeom>
              <a:avLst/>
              <a:gdLst/>
              <a:ahLst/>
              <a:cxnLst/>
              <a:rect l="l" t="t" r="r" b="b"/>
              <a:pathLst>
                <a:path w="6156" h="1644" extrusionOk="0">
                  <a:moveTo>
                    <a:pt x="822" y="0"/>
                  </a:moveTo>
                  <a:cubicBezTo>
                    <a:pt x="369" y="0"/>
                    <a:pt x="0" y="369"/>
                    <a:pt x="0" y="822"/>
                  </a:cubicBezTo>
                  <a:cubicBezTo>
                    <a:pt x="0" y="1274"/>
                    <a:pt x="369" y="1643"/>
                    <a:pt x="822" y="1643"/>
                  </a:cubicBezTo>
                  <a:lnTo>
                    <a:pt x="5334" y="1643"/>
                  </a:lnTo>
                  <a:cubicBezTo>
                    <a:pt x="5739" y="1643"/>
                    <a:pt x="6084" y="1346"/>
                    <a:pt x="6144" y="953"/>
                  </a:cubicBezTo>
                  <a:cubicBezTo>
                    <a:pt x="6144" y="905"/>
                    <a:pt x="6156" y="870"/>
                    <a:pt x="6156" y="822"/>
                  </a:cubicBezTo>
                  <a:cubicBezTo>
                    <a:pt x="6156" y="369"/>
                    <a:pt x="5786" y="0"/>
                    <a:pt x="5334" y="0"/>
                  </a:cubicBezTo>
                  <a:close/>
                </a:path>
              </a:pathLst>
            </a:custGeom>
            <a:solidFill>
              <a:srgbClr val="F8A2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5214325" y="3955975"/>
              <a:ext cx="41100" cy="153900"/>
            </a:xfrm>
            <a:custGeom>
              <a:avLst/>
              <a:gdLst/>
              <a:ahLst/>
              <a:cxnLst/>
              <a:rect l="l" t="t" r="r" b="b"/>
              <a:pathLst>
                <a:path w="1644" h="6156" extrusionOk="0">
                  <a:moveTo>
                    <a:pt x="822" y="0"/>
                  </a:moveTo>
                  <a:cubicBezTo>
                    <a:pt x="370" y="0"/>
                    <a:pt x="1" y="370"/>
                    <a:pt x="1" y="822"/>
                  </a:cubicBezTo>
                  <a:lnTo>
                    <a:pt x="1" y="5334"/>
                  </a:lnTo>
                  <a:cubicBezTo>
                    <a:pt x="1" y="5787"/>
                    <a:pt x="358" y="6156"/>
                    <a:pt x="822" y="6156"/>
                  </a:cubicBezTo>
                  <a:cubicBezTo>
                    <a:pt x="1275" y="6156"/>
                    <a:pt x="1644" y="5787"/>
                    <a:pt x="1644" y="5334"/>
                  </a:cubicBezTo>
                  <a:lnTo>
                    <a:pt x="1644" y="822"/>
                  </a:lnTo>
                  <a:cubicBezTo>
                    <a:pt x="1644" y="370"/>
                    <a:pt x="1275" y="0"/>
                    <a:pt x="822" y="0"/>
                  </a:cubicBezTo>
                  <a:close/>
                </a:path>
              </a:pathLst>
            </a:custGeom>
            <a:solidFill>
              <a:srgbClr val="8C42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4950300" y="2746900"/>
              <a:ext cx="70575" cy="795950"/>
            </a:xfrm>
            <a:custGeom>
              <a:avLst/>
              <a:gdLst/>
              <a:ahLst/>
              <a:cxnLst/>
              <a:rect l="l" t="t" r="r" b="b"/>
              <a:pathLst>
                <a:path w="2823" h="31838" extrusionOk="0">
                  <a:moveTo>
                    <a:pt x="1" y="0"/>
                  </a:moveTo>
                  <a:lnTo>
                    <a:pt x="1" y="31838"/>
                  </a:lnTo>
                  <a:lnTo>
                    <a:pt x="2823" y="31838"/>
                  </a:lnTo>
                  <a:lnTo>
                    <a:pt x="2823" y="0"/>
                  </a:lnTo>
                  <a:close/>
                </a:path>
              </a:pathLst>
            </a:custGeom>
            <a:solidFill>
              <a:srgbClr val="8C42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5436375" y="2746900"/>
              <a:ext cx="70875" cy="2973900"/>
            </a:xfrm>
            <a:custGeom>
              <a:avLst/>
              <a:gdLst/>
              <a:ahLst/>
              <a:cxnLst/>
              <a:rect l="l" t="t" r="r" b="b"/>
              <a:pathLst>
                <a:path w="2835" h="118956" extrusionOk="0">
                  <a:moveTo>
                    <a:pt x="1" y="0"/>
                  </a:moveTo>
                  <a:lnTo>
                    <a:pt x="1" y="118955"/>
                  </a:lnTo>
                  <a:lnTo>
                    <a:pt x="2834" y="118955"/>
                  </a:lnTo>
                  <a:lnTo>
                    <a:pt x="2834" y="0"/>
                  </a:lnTo>
                  <a:close/>
                </a:path>
              </a:pathLst>
            </a:custGeom>
            <a:solidFill>
              <a:srgbClr val="8C42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5200650" y="3736300"/>
              <a:ext cx="665875" cy="70575"/>
            </a:xfrm>
            <a:custGeom>
              <a:avLst/>
              <a:gdLst/>
              <a:ahLst/>
              <a:cxnLst/>
              <a:rect l="l" t="t" r="r" b="b"/>
              <a:pathLst>
                <a:path w="26635" h="2823" extrusionOk="0">
                  <a:moveTo>
                    <a:pt x="0" y="1"/>
                  </a:moveTo>
                  <a:lnTo>
                    <a:pt x="0" y="2822"/>
                  </a:lnTo>
                  <a:lnTo>
                    <a:pt x="26634" y="2822"/>
                  </a:lnTo>
                  <a:lnTo>
                    <a:pt x="26634" y="1"/>
                  </a:lnTo>
                  <a:close/>
                </a:path>
              </a:pathLst>
            </a:custGeom>
            <a:solidFill>
              <a:srgbClr val="8C42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4944650" y="3445500"/>
              <a:ext cx="325675" cy="367025"/>
            </a:xfrm>
            <a:custGeom>
              <a:avLst/>
              <a:gdLst/>
              <a:ahLst/>
              <a:cxnLst/>
              <a:rect l="l" t="t" r="r" b="b"/>
              <a:pathLst>
                <a:path w="13027" h="14681" extrusionOk="0">
                  <a:moveTo>
                    <a:pt x="1" y="0"/>
                  </a:moveTo>
                  <a:lnTo>
                    <a:pt x="1" y="4239"/>
                  </a:lnTo>
                  <a:cubicBezTo>
                    <a:pt x="1" y="10001"/>
                    <a:pt x="4692" y="14681"/>
                    <a:pt x="10442" y="14681"/>
                  </a:cubicBezTo>
                  <a:lnTo>
                    <a:pt x="13026" y="14681"/>
                  </a:lnTo>
                  <a:lnTo>
                    <a:pt x="13026" y="11406"/>
                  </a:lnTo>
                  <a:lnTo>
                    <a:pt x="10442" y="11406"/>
                  </a:lnTo>
                  <a:cubicBezTo>
                    <a:pt x="6490" y="11406"/>
                    <a:pt x="3275" y="8192"/>
                    <a:pt x="3275" y="4239"/>
                  </a:cubicBezTo>
                  <a:lnTo>
                    <a:pt x="3275"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4910125" y="3425550"/>
              <a:ext cx="153925" cy="41100"/>
            </a:xfrm>
            <a:custGeom>
              <a:avLst/>
              <a:gdLst/>
              <a:ahLst/>
              <a:cxnLst/>
              <a:rect l="l" t="t" r="r" b="b"/>
              <a:pathLst>
                <a:path w="6157" h="1644" extrusionOk="0">
                  <a:moveTo>
                    <a:pt x="822" y="1"/>
                  </a:moveTo>
                  <a:cubicBezTo>
                    <a:pt x="370" y="1"/>
                    <a:pt x="1" y="370"/>
                    <a:pt x="1" y="822"/>
                  </a:cubicBezTo>
                  <a:cubicBezTo>
                    <a:pt x="1" y="1275"/>
                    <a:pt x="370" y="1644"/>
                    <a:pt x="822" y="1644"/>
                  </a:cubicBezTo>
                  <a:lnTo>
                    <a:pt x="5335" y="1644"/>
                  </a:lnTo>
                  <a:cubicBezTo>
                    <a:pt x="5787" y="1644"/>
                    <a:pt x="6156" y="1275"/>
                    <a:pt x="6156" y="822"/>
                  </a:cubicBezTo>
                  <a:cubicBezTo>
                    <a:pt x="6156" y="370"/>
                    <a:pt x="5787" y="1"/>
                    <a:pt x="533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5249750" y="3697025"/>
              <a:ext cx="41100" cy="153600"/>
            </a:xfrm>
            <a:custGeom>
              <a:avLst/>
              <a:gdLst/>
              <a:ahLst/>
              <a:cxnLst/>
              <a:rect l="l" t="t" r="r" b="b"/>
              <a:pathLst>
                <a:path w="1644" h="6144" extrusionOk="0">
                  <a:moveTo>
                    <a:pt x="822" y="0"/>
                  </a:moveTo>
                  <a:cubicBezTo>
                    <a:pt x="370" y="0"/>
                    <a:pt x="1" y="357"/>
                    <a:pt x="1" y="810"/>
                  </a:cubicBezTo>
                  <a:lnTo>
                    <a:pt x="1" y="5322"/>
                  </a:lnTo>
                  <a:cubicBezTo>
                    <a:pt x="1" y="5775"/>
                    <a:pt x="370" y="6144"/>
                    <a:pt x="822" y="6144"/>
                  </a:cubicBezTo>
                  <a:cubicBezTo>
                    <a:pt x="1286" y="6144"/>
                    <a:pt x="1644" y="5775"/>
                    <a:pt x="1644" y="5322"/>
                  </a:cubicBezTo>
                  <a:lnTo>
                    <a:pt x="1644" y="810"/>
                  </a:lnTo>
                  <a:cubicBezTo>
                    <a:pt x="1644" y="357"/>
                    <a:pt x="1286" y="0"/>
                    <a:pt x="8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5430425" y="4173550"/>
              <a:ext cx="81875" cy="393825"/>
            </a:xfrm>
            <a:custGeom>
              <a:avLst/>
              <a:gdLst/>
              <a:ahLst/>
              <a:cxnLst/>
              <a:rect l="l" t="t" r="r" b="b"/>
              <a:pathLst>
                <a:path w="3275" h="15753" extrusionOk="0">
                  <a:moveTo>
                    <a:pt x="1" y="1"/>
                  </a:moveTo>
                  <a:lnTo>
                    <a:pt x="1" y="15753"/>
                  </a:lnTo>
                  <a:lnTo>
                    <a:pt x="3275" y="15753"/>
                  </a:lnTo>
                  <a:lnTo>
                    <a:pt x="3275" y="1"/>
                  </a:lnTo>
                  <a:close/>
                </a:path>
              </a:pathLst>
            </a:custGeom>
            <a:solidFill>
              <a:srgbClr val="B758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5400075" y="4547425"/>
              <a:ext cx="142600" cy="36025"/>
            </a:xfrm>
            <a:custGeom>
              <a:avLst/>
              <a:gdLst/>
              <a:ahLst/>
              <a:cxnLst/>
              <a:rect l="l" t="t" r="r" b="b"/>
              <a:pathLst>
                <a:path w="5704" h="1441" extrusionOk="0">
                  <a:moveTo>
                    <a:pt x="726" y="0"/>
                  </a:moveTo>
                  <a:cubicBezTo>
                    <a:pt x="322" y="0"/>
                    <a:pt x="0" y="322"/>
                    <a:pt x="0" y="726"/>
                  </a:cubicBezTo>
                  <a:cubicBezTo>
                    <a:pt x="0" y="1119"/>
                    <a:pt x="322" y="1441"/>
                    <a:pt x="726" y="1441"/>
                  </a:cubicBezTo>
                  <a:lnTo>
                    <a:pt x="4989" y="1441"/>
                  </a:lnTo>
                  <a:cubicBezTo>
                    <a:pt x="5382" y="1441"/>
                    <a:pt x="5703" y="1119"/>
                    <a:pt x="5703" y="726"/>
                  </a:cubicBezTo>
                  <a:cubicBezTo>
                    <a:pt x="5703" y="322"/>
                    <a:pt x="5382" y="0"/>
                    <a:pt x="4989" y="0"/>
                  </a:cubicBezTo>
                  <a:close/>
                </a:path>
              </a:pathLst>
            </a:custGeom>
            <a:solidFill>
              <a:srgbClr val="B758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5400075" y="4155400"/>
              <a:ext cx="142600" cy="36050"/>
            </a:xfrm>
            <a:custGeom>
              <a:avLst/>
              <a:gdLst/>
              <a:ahLst/>
              <a:cxnLst/>
              <a:rect l="l" t="t" r="r" b="b"/>
              <a:pathLst>
                <a:path w="5704" h="1442" extrusionOk="0">
                  <a:moveTo>
                    <a:pt x="726" y="1"/>
                  </a:moveTo>
                  <a:cubicBezTo>
                    <a:pt x="322" y="1"/>
                    <a:pt x="0" y="322"/>
                    <a:pt x="0" y="727"/>
                  </a:cubicBezTo>
                  <a:cubicBezTo>
                    <a:pt x="0" y="1120"/>
                    <a:pt x="322" y="1441"/>
                    <a:pt x="726" y="1441"/>
                  </a:cubicBezTo>
                  <a:lnTo>
                    <a:pt x="4989" y="1441"/>
                  </a:lnTo>
                  <a:cubicBezTo>
                    <a:pt x="5382" y="1441"/>
                    <a:pt x="5703" y="1120"/>
                    <a:pt x="5703" y="727"/>
                  </a:cubicBezTo>
                  <a:cubicBezTo>
                    <a:pt x="5703" y="322"/>
                    <a:pt x="5382" y="1"/>
                    <a:pt x="4989" y="1"/>
                  </a:cubicBezTo>
                  <a:close/>
                </a:path>
              </a:pathLst>
            </a:custGeom>
            <a:solidFill>
              <a:srgbClr val="B758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5452150" y="4225650"/>
              <a:ext cx="299775" cy="299775"/>
            </a:xfrm>
            <a:custGeom>
              <a:avLst/>
              <a:gdLst/>
              <a:ahLst/>
              <a:cxnLst/>
              <a:rect l="l" t="t" r="r" b="b"/>
              <a:pathLst>
                <a:path w="11991" h="11991" extrusionOk="0">
                  <a:moveTo>
                    <a:pt x="5632" y="1286"/>
                  </a:moveTo>
                  <a:lnTo>
                    <a:pt x="5632" y="4441"/>
                  </a:lnTo>
                  <a:cubicBezTo>
                    <a:pt x="5466" y="4489"/>
                    <a:pt x="5311" y="4549"/>
                    <a:pt x="5168" y="4644"/>
                  </a:cubicBezTo>
                  <a:lnTo>
                    <a:pt x="2930" y="2406"/>
                  </a:lnTo>
                  <a:cubicBezTo>
                    <a:pt x="3025" y="2322"/>
                    <a:pt x="3120" y="2251"/>
                    <a:pt x="3215" y="2191"/>
                  </a:cubicBezTo>
                  <a:cubicBezTo>
                    <a:pt x="3239" y="2167"/>
                    <a:pt x="3275" y="2144"/>
                    <a:pt x="3299" y="2120"/>
                  </a:cubicBezTo>
                  <a:cubicBezTo>
                    <a:pt x="3418" y="2036"/>
                    <a:pt x="3537" y="1965"/>
                    <a:pt x="3656" y="1894"/>
                  </a:cubicBezTo>
                  <a:cubicBezTo>
                    <a:pt x="3692" y="1870"/>
                    <a:pt x="3739" y="1846"/>
                    <a:pt x="3775" y="1822"/>
                  </a:cubicBezTo>
                  <a:cubicBezTo>
                    <a:pt x="3811" y="1810"/>
                    <a:pt x="3847" y="1786"/>
                    <a:pt x="3882" y="1774"/>
                  </a:cubicBezTo>
                  <a:cubicBezTo>
                    <a:pt x="3942" y="1739"/>
                    <a:pt x="4013" y="1703"/>
                    <a:pt x="4085" y="1679"/>
                  </a:cubicBezTo>
                  <a:cubicBezTo>
                    <a:pt x="4156" y="1644"/>
                    <a:pt x="4228" y="1620"/>
                    <a:pt x="4299" y="1596"/>
                  </a:cubicBezTo>
                  <a:cubicBezTo>
                    <a:pt x="4311" y="1584"/>
                    <a:pt x="4323" y="1572"/>
                    <a:pt x="4347" y="1572"/>
                  </a:cubicBezTo>
                  <a:cubicBezTo>
                    <a:pt x="4358" y="1560"/>
                    <a:pt x="4382" y="1560"/>
                    <a:pt x="4394" y="1548"/>
                  </a:cubicBezTo>
                  <a:cubicBezTo>
                    <a:pt x="4454" y="1536"/>
                    <a:pt x="4501" y="1513"/>
                    <a:pt x="4561" y="1501"/>
                  </a:cubicBezTo>
                  <a:cubicBezTo>
                    <a:pt x="4573" y="1489"/>
                    <a:pt x="4573" y="1489"/>
                    <a:pt x="4585" y="1489"/>
                  </a:cubicBezTo>
                  <a:cubicBezTo>
                    <a:pt x="4644" y="1465"/>
                    <a:pt x="4704" y="1453"/>
                    <a:pt x="4763" y="1441"/>
                  </a:cubicBezTo>
                  <a:cubicBezTo>
                    <a:pt x="4799" y="1429"/>
                    <a:pt x="4823" y="1417"/>
                    <a:pt x="4859" y="1417"/>
                  </a:cubicBezTo>
                  <a:cubicBezTo>
                    <a:pt x="4894" y="1405"/>
                    <a:pt x="4918" y="1393"/>
                    <a:pt x="4954" y="1393"/>
                  </a:cubicBezTo>
                  <a:cubicBezTo>
                    <a:pt x="5013" y="1370"/>
                    <a:pt x="5073" y="1358"/>
                    <a:pt x="5132" y="1346"/>
                  </a:cubicBezTo>
                  <a:cubicBezTo>
                    <a:pt x="5263" y="1322"/>
                    <a:pt x="5394" y="1310"/>
                    <a:pt x="5525" y="1298"/>
                  </a:cubicBezTo>
                  <a:cubicBezTo>
                    <a:pt x="5561" y="1298"/>
                    <a:pt x="5597" y="1286"/>
                    <a:pt x="5632" y="1286"/>
                  </a:cubicBezTo>
                  <a:close/>
                  <a:moveTo>
                    <a:pt x="6371" y="1286"/>
                  </a:moveTo>
                  <a:cubicBezTo>
                    <a:pt x="6406" y="1286"/>
                    <a:pt x="6442" y="1298"/>
                    <a:pt x="6478" y="1298"/>
                  </a:cubicBezTo>
                  <a:cubicBezTo>
                    <a:pt x="6609" y="1310"/>
                    <a:pt x="6740" y="1322"/>
                    <a:pt x="6871" y="1346"/>
                  </a:cubicBezTo>
                  <a:cubicBezTo>
                    <a:pt x="6930" y="1358"/>
                    <a:pt x="6990" y="1370"/>
                    <a:pt x="7049" y="1393"/>
                  </a:cubicBezTo>
                  <a:cubicBezTo>
                    <a:pt x="7085" y="1393"/>
                    <a:pt x="7109" y="1405"/>
                    <a:pt x="7145" y="1417"/>
                  </a:cubicBezTo>
                  <a:cubicBezTo>
                    <a:pt x="7180" y="1417"/>
                    <a:pt x="7204" y="1429"/>
                    <a:pt x="7240" y="1441"/>
                  </a:cubicBezTo>
                  <a:cubicBezTo>
                    <a:pt x="7299" y="1453"/>
                    <a:pt x="7359" y="1465"/>
                    <a:pt x="7418" y="1489"/>
                  </a:cubicBezTo>
                  <a:cubicBezTo>
                    <a:pt x="7490" y="1513"/>
                    <a:pt x="7549" y="1536"/>
                    <a:pt x="7621" y="1560"/>
                  </a:cubicBezTo>
                  <a:cubicBezTo>
                    <a:pt x="7752" y="1608"/>
                    <a:pt x="7883" y="1655"/>
                    <a:pt x="8002" y="1715"/>
                  </a:cubicBezTo>
                  <a:cubicBezTo>
                    <a:pt x="8038" y="1739"/>
                    <a:pt x="8085" y="1751"/>
                    <a:pt x="8121" y="1774"/>
                  </a:cubicBezTo>
                  <a:cubicBezTo>
                    <a:pt x="8157" y="1786"/>
                    <a:pt x="8192" y="1810"/>
                    <a:pt x="8216" y="1822"/>
                  </a:cubicBezTo>
                  <a:cubicBezTo>
                    <a:pt x="8264" y="1846"/>
                    <a:pt x="8299" y="1870"/>
                    <a:pt x="8347" y="1894"/>
                  </a:cubicBezTo>
                  <a:cubicBezTo>
                    <a:pt x="8466" y="1965"/>
                    <a:pt x="8585" y="2036"/>
                    <a:pt x="8704" y="2120"/>
                  </a:cubicBezTo>
                  <a:cubicBezTo>
                    <a:pt x="8728" y="2144"/>
                    <a:pt x="8764" y="2167"/>
                    <a:pt x="8788" y="2191"/>
                  </a:cubicBezTo>
                  <a:cubicBezTo>
                    <a:pt x="8883" y="2251"/>
                    <a:pt x="8966" y="2322"/>
                    <a:pt x="9050" y="2394"/>
                  </a:cubicBezTo>
                  <a:cubicBezTo>
                    <a:pt x="9061" y="2394"/>
                    <a:pt x="9061" y="2394"/>
                    <a:pt x="9061" y="2406"/>
                  </a:cubicBezTo>
                  <a:lnTo>
                    <a:pt x="8776" y="2691"/>
                  </a:lnTo>
                  <a:lnTo>
                    <a:pt x="7109" y="4358"/>
                  </a:lnTo>
                  <a:lnTo>
                    <a:pt x="6835" y="4644"/>
                  </a:lnTo>
                  <a:cubicBezTo>
                    <a:pt x="6692" y="4549"/>
                    <a:pt x="6537" y="4489"/>
                    <a:pt x="6371" y="4441"/>
                  </a:cubicBezTo>
                  <a:lnTo>
                    <a:pt x="6371" y="1286"/>
                  </a:lnTo>
                  <a:close/>
                  <a:moveTo>
                    <a:pt x="2406" y="2929"/>
                  </a:moveTo>
                  <a:lnTo>
                    <a:pt x="4370" y="4882"/>
                  </a:lnTo>
                  <a:lnTo>
                    <a:pt x="4644" y="5168"/>
                  </a:lnTo>
                  <a:cubicBezTo>
                    <a:pt x="4501" y="5406"/>
                    <a:pt x="4406" y="5692"/>
                    <a:pt x="4406" y="5989"/>
                  </a:cubicBezTo>
                  <a:cubicBezTo>
                    <a:pt x="4406" y="6299"/>
                    <a:pt x="4501" y="6585"/>
                    <a:pt x="4644" y="6823"/>
                  </a:cubicBezTo>
                  <a:lnTo>
                    <a:pt x="4370" y="7108"/>
                  </a:lnTo>
                  <a:lnTo>
                    <a:pt x="2406" y="9061"/>
                  </a:lnTo>
                  <a:cubicBezTo>
                    <a:pt x="2382" y="9025"/>
                    <a:pt x="2346" y="8978"/>
                    <a:pt x="2323" y="8942"/>
                  </a:cubicBezTo>
                  <a:cubicBezTo>
                    <a:pt x="2251" y="8859"/>
                    <a:pt x="2180" y="8763"/>
                    <a:pt x="2120" y="8680"/>
                  </a:cubicBezTo>
                  <a:cubicBezTo>
                    <a:pt x="2001" y="8513"/>
                    <a:pt x="1894" y="8335"/>
                    <a:pt x="1811" y="8156"/>
                  </a:cubicBezTo>
                  <a:cubicBezTo>
                    <a:pt x="1787" y="8121"/>
                    <a:pt x="1763" y="8073"/>
                    <a:pt x="1739" y="8037"/>
                  </a:cubicBezTo>
                  <a:cubicBezTo>
                    <a:pt x="1739" y="8025"/>
                    <a:pt x="1727" y="8001"/>
                    <a:pt x="1727" y="7990"/>
                  </a:cubicBezTo>
                  <a:cubicBezTo>
                    <a:pt x="1680" y="7906"/>
                    <a:pt x="1644" y="7811"/>
                    <a:pt x="1608" y="7728"/>
                  </a:cubicBezTo>
                  <a:cubicBezTo>
                    <a:pt x="1584" y="7668"/>
                    <a:pt x="1572" y="7620"/>
                    <a:pt x="1549" y="7573"/>
                  </a:cubicBezTo>
                  <a:cubicBezTo>
                    <a:pt x="1537" y="7525"/>
                    <a:pt x="1513" y="7466"/>
                    <a:pt x="1501" y="7418"/>
                  </a:cubicBezTo>
                  <a:cubicBezTo>
                    <a:pt x="1489" y="7394"/>
                    <a:pt x="1477" y="7359"/>
                    <a:pt x="1477" y="7335"/>
                  </a:cubicBezTo>
                  <a:cubicBezTo>
                    <a:pt x="1453" y="7251"/>
                    <a:pt x="1430" y="7180"/>
                    <a:pt x="1418" y="7108"/>
                  </a:cubicBezTo>
                  <a:cubicBezTo>
                    <a:pt x="1406" y="7073"/>
                    <a:pt x="1394" y="7037"/>
                    <a:pt x="1382" y="6989"/>
                  </a:cubicBezTo>
                  <a:cubicBezTo>
                    <a:pt x="1382" y="6989"/>
                    <a:pt x="1382" y="6989"/>
                    <a:pt x="1382" y="6978"/>
                  </a:cubicBezTo>
                  <a:cubicBezTo>
                    <a:pt x="1370" y="6930"/>
                    <a:pt x="1358" y="6882"/>
                    <a:pt x="1358" y="6835"/>
                  </a:cubicBezTo>
                  <a:lnTo>
                    <a:pt x="1358" y="6823"/>
                  </a:lnTo>
                  <a:cubicBezTo>
                    <a:pt x="1346" y="6799"/>
                    <a:pt x="1346" y="6775"/>
                    <a:pt x="1346" y="6751"/>
                  </a:cubicBezTo>
                  <a:lnTo>
                    <a:pt x="1322" y="6656"/>
                  </a:lnTo>
                  <a:cubicBezTo>
                    <a:pt x="1322" y="6585"/>
                    <a:pt x="1310" y="6513"/>
                    <a:pt x="1299" y="6442"/>
                  </a:cubicBezTo>
                  <a:cubicBezTo>
                    <a:pt x="1299" y="6406"/>
                    <a:pt x="1299" y="6358"/>
                    <a:pt x="1287" y="6323"/>
                  </a:cubicBezTo>
                  <a:cubicBezTo>
                    <a:pt x="1287" y="6251"/>
                    <a:pt x="1287" y="6180"/>
                    <a:pt x="1287" y="6120"/>
                  </a:cubicBezTo>
                  <a:lnTo>
                    <a:pt x="1287" y="6085"/>
                  </a:lnTo>
                  <a:cubicBezTo>
                    <a:pt x="1275" y="6049"/>
                    <a:pt x="1275" y="6025"/>
                    <a:pt x="1275" y="5989"/>
                  </a:cubicBezTo>
                  <a:cubicBezTo>
                    <a:pt x="1275" y="5954"/>
                    <a:pt x="1275" y="5918"/>
                    <a:pt x="1287" y="5882"/>
                  </a:cubicBezTo>
                  <a:lnTo>
                    <a:pt x="1287" y="5870"/>
                  </a:lnTo>
                  <a:cubicBezTo>
                    <a:pt x="1287" y="5799"/>
                    <a:pt x="1287" y="5715"/>
                    <a:pt x="1299" y="5644"/>
                  </a:cubicBezTo>
                  <a:lnTo>
                    <a:pt x="1299" y="5632"/>
                  </a:lnTo>
                  <a:cubicBezTo>
                    <a:pt x="1299" y="5561"/>
                    <a:pt x="1310" y="5489"/>
                    <a:pt x="1310" y="5406"/>
                  </a:cubicBezTo>
                  <a:cubicBezTo>
                    <a:pt x="1322" y="5358"/>
                    <a:pt x="1334" y="5299"/>
                    <a:pt x="1346" y="5239"/>
                  </a:cubicBezTo>
                  <a:cubicBezTo>
                    <a:pt x="1346" y="5215"/>
                    <a:pt x="1346" y="5180"/>
                    <a:pt x="1358" y="5156"/>
                  </a:cubicBezTo>
                  <a:lnTo>
                    <a:pt x="1358" y="5132"/>
                  </a:lnTo>
                  <a:cubicBezTo>
                    <a:pt x="1370" y="5073"/>
                    <a:pt x="1382" y="5013"/>
                    <a:pt x="1394" y="4953"/>
                  </a:cubicBezTo>
                  <a:cubicBezTo>
                    <a:pt x="1394" y="4942"/>
                    <a:pt x="1406" y="4930"/>
                    <a:pt x="1406" y="4918"/>
                  </a:cubicBezTo>
                  <a:cubicBezTo>
                    <a:pt x="1418" y="4858"/>
                    <a:pt x="1430" y="4811"/>
                    <a:pt x="1441" y="4751"/>
                  </a:cubicBezTo>
                  <a:cubicBezTo>
                    <a:pt x="1441" y="4751"/>
                    <a:pt x="1453" y="4739"/>
                    <a:pt x="1453" y="4727"/>
                  </a:cubicBezTo>
                  <a:cubicBezTo>
                    <a:pt x="1465" y="4668"/>
                    <a:pt x="1489" y="4596"/>
                    <a:pt x="1513" y="4537"/>
                  </a:cubicBezTo>
                  <a:cubicBezTo>
                    <a:pt x="1513" y="4525"/>
                    <a:pt x="1525" y="4501"/>
                    <a:pt x="1525" y="4477"/>
                  </a:cubicBezTo>
                  <a:cubicBezTo>
                    <a:pt x="1537" y="4430"/>
                    <a:pt x="1561" y="4394"/>
                    <a:pt x="1572" y="4346"/>
                  </a:cubicBezTo>
                  <a:cubicBezTo>
                    <a:pt x="1584" y="4334"/>
                    <a:pt x="1584" y="4322"/>
                    <a:pt x="1584" y="4311"/>
                  </a:cubicBezTo>
                  <a:cubicBezTo>
                    <a:pt x="1608" y="4275"/>
                    <a:pt x="1620" y="4239"/>
                    <a:pt x="1632" y="4191"/>
                  </a:cubicBezTo>
                  <a:cubicBezTo>
                    <a:pt x="1656" y="4156"/>
                    <a:pt x="1668" y="4108"/>
                    <a:pt x="1691" y="4060"/>
                  </a:cubicBezTo>
                  <a:cubicBezTo>
                    <a:pt x="1715" y="4013"/>
                    <a:pt x="1727" y="3965"/>
                    <a:pt x="1763" y="3930"/>
                  </a:cubicBezTo>
                  <a:cubicBezTo>
                    <a:pt x="1763" y="3930"/>
                    <a:pt x="1751" y="3918"/>
                    <a:pt x="1763" y="3918"/>
                  </a:cubicBezTo>
                  <a:lnTo>
                    <a:pt x="1799" y="3834"/>
                  </a:lnTo>
                  <a:cubicBezTo>
                    <a:pt x="1822" y="3787"/>
                    <a:pt x="1858" y="3727"/>
                    <a:pt x="1882" y="3679"/>
                  </a:cubicBezTo>
                  <a:cubicBezTo>
                    <a:pt x="1918" y="3608"/>
                    <a:pt x="1965" y="3549"/>
                    <a:pt x="2001" y="3489"/>
                  </a:cubicBezTo>
                  <a:cubicBezTo>
                    <a:pt x="2037" y="3429"/>
                    <a:pt x="2084" y="3358"/>
                    <a:pt x="2120" y="3298"/>
                  </a:cubicBezTo>
                  <a:cubicBezTo>
                    <a:pt x="2168" y="3239"/>
                    <a:pt x="2203" y="3191"/>
                    <a:pt x="2251" y="3132"/>
                  </a:cubicBezTo>
                  <a:cubicBezTo>
                    <a:pt x="2251" y="3120"/>
                    <a:pt x="2263" y="3120"/>
                    <a:pt x="2263" y="3108"/>
                  </a:cubicBezTo>
                  <a:cubicBezTo>
                    <a:pt x="2311" y="3048"/>
                    <a:pt x="2346" y="3001"/>
                    <a:pt x="2394" y="2941"/>
                  </a:cubicBezTo>
                  <a:cubicBezTo>
                    <a:pt x="2406" y="2941"/>
                    <a:pt x="2406" y="2929"/>
                    <a:pt x="2406" y="2929"/>
                  </a:cubicBezTo>
                  <a:close/>
                  <a:moveTo>
                    <a:pt x="9585" y="2929"/>
                  </a:moveTo>
                  <a:cubicBezTo>
                    <a:pt x="9597" y="2929"/>
                    <a:pt x="9597" y="2941"/>
                    <a:pt x="9609" y="2941"/>
                  </a:cubicBezTo>
                  <a:cubicBezTo>
                    <a:pt x="9657" y="3001"/>
                    <a:pt x="9692" y="3048"/>
                    <a:pt x="9740" y="3108"/>
                  </a:cubicBezTo>
                  <a:cubicBezTo>
                    <a:pt x="9740" y="3120"/>
                    <a:pt x="9752" y="3120"/>
                    <a:pt x="9752" y="3132"/>
                  </a:cubicBezTo>
                  <a:cubicBezTo>
                    <a:pt x="9800" y="3191"/>
                    <a:pt x="9835" y="3239"/>
                    <a:pt x="9883" y="3298"/>
                  </a:cubicBezTo>
                  <a:cubicBezTo>
                    <a:pt x="9919" y="3358"/>
                    <a:pt x="9966" y="3429"/>
                    <a:pt x="10002" y="3489"/>
                  </a:cubicBezTo>
                  <a:cubicBezTo>
                    <a:pt x="10038" y="3549"/>
                    <a:pt x="10073" y="3608"/>
                    <a:pt x="10109" y="3679"/>
                  </a:cubicBezTo>
                  <a:lnTo>
                    <a:pt x="10121" y="3679"/>
                  </a:lnTo>
                  <a:cubicBezTo>
                    <a:pt x="10145" y="3727"/>
                    <a:pt x="10169" y="3787"/>
                    <a:pt x="10204" y="3834"/>
                  </a:cubicBezTo>
                  <a:lnTo>
                    <a:pt x="10240" y="3918"/>
                  </a:lnTo>
                  <a:cubicBezTo>
                    <a:pt x="10240" y="3918"/>
                    <a:pt x="10240" y="3930"/>
                    <a:pt x="10240" y="3930"/>
                  </a:cubicBezTo>
                  <a:cubicBezTo>
                    <a:pt x="10264" y="3965"/>
                    <a:pt x="10288" y="4013"/>
                    <a:pt x="10312" y="4060"/>
                  </a:cubicBezTo>
                  <a:cubicBezTo>
                    <a:pt x="10335" y="4108"/>
                    <a:pt x="10347" y="4156"/>
                    <a:pt x="10371" y="4191"/>
                  </a:cubicBezTo>
                  <a:cubicBezTo>
                    <a:pt x="10383" y="4239"/>
                    <a:pt x="10395" y="4275"/>
                    <a:pt x="10407" y="4311"/>
                  </a:cubicBezTo>
                  <a:cubicBezTo>
                    <a:pt x="10419" y="4322"/>
                    <a:pt x="10419" y="4334"/>
                    <a:pt x="10431" y="4346"/>
                  </a:cubicBezTo>
                  <a:cubicBezTo>
                    <a:pt x="10443" y="4394"/>
                    <a:pt x="10454" y="4430"/>
                    <a:pt x="10466" y="4477"/>
                  </a:cubicBezTo>
                  <a:cubicBezTo>
                    <a:pt x="10478" y="4501"/>
                    <a:pt x="10490" y="4525"/>
                    <a:pt x="10490" y="4537"/>
                  </a:cubicBezTo>
                  <a:cubicBezTo>
                    <a:pt x="10514" y="4596"/>
                    <a:pt x="10526" y="4668"/>
                    <a:pt x="10550" y="4727"/>
                  </a:cubicBezTo>
                  <a:cubicBezTo>
                    <a:pt x="10574" y="4799"/>
                    <a:pt x="10585" y="4870"/>
                    <a:pt x="10609" y="4953"/>
                  </a:cubicBezTo>
                  <a:cubicBezTo>
                    <a:pt x="10621" y="5013"/>
                    <a:pt x="10633" y="5073"/>
                    <a:pt x="10645" y="5132"/>
                  </a:cubicBezTo>
                  <a:lnTo>
                    <a:pt x="10645" y="5156"/>
                  </a:lnTo>
                  <a:cubicBezTo>
                    <a:pt x="10657" y="5180"/>
                    <a:pt x="10657" y="5215"/>
                    <a:pt x="10657" y="5239"/>
                  </a:cubicBezTo>
                  <a:cubicBezTo>
                    <a:pt x="10669" y="5299"/>
                    <a:pt x="10681" y="5358"/>
                    <a:pt x="10681" y="5406"/>
                  </a:cubicBezTo>
                  <a:cubicBezTo>
                    <a:pt x="10693" y="5489"/>
                    <a:pt x="10705" y="5561"/>
                    <a:pt x="10705" y="5632"/>
                  </a:cubicBezTo>
                  <a:lnTo>
                    <a:pt x="10705" y="5644"/>
                  </a:lnTo>
                  <a:cubicBezTo>
                    <a:pt x="10716" y="5715"/>
                    <a:pt x="10716" y="5799"/>
                    <a:pt x="10716" y="5870"/>
                  </a:cubicBezTo>
                  <a:lnTo>
                    <a:pt x="10716" y="5882"/>
                  </a:lnTo>
                  <a:cubicBezTo>
                    <a:pt x="10716" y="5918"/>
                    <a:pt x="10716" y="5954"/>
                    <a:pt x="10716" y="5989"/>
                  </a:cubicBezTo>
                  <a:cubicBezTo>
                    <a:pt x="10716" y="6025"/>
                    <a:pt x="10716" y="6049"/>
                    <a:pt x="10716" y="6085"/>
                  </a:cubicBezTo>
                  <a:lnTo>
                    <a:pt x="10716" y="6120"/>
                  </a:lnTo>
                  <a:cubicBezTo>
                    <a:pt x="10716" y="6180"/>
                    <a:pt x="10716" y="6251"/>
                    <a:pt x="10705" y="6323"/>
                  </a:cubicBezTo>
                  <a:cubicBezTo>
                    <a:pt x="10705" y="6358"/>
                    <a:pt x="10705" y="6406"/>
                    <a:pt x="10705" y="6442"/>
                  </a:cubicBezTo>
                  <a:cubicBezTo>
                    <a:pt x="10693" y="6513"/>
                    <a:pt x="10681" y="6585"/>
                    <a:pt x="10669" y="6656"/>
                  </a:cubicBezTo>
                  <a:lnTo>
                    <a:pt x="10657" y="6751"/>
                  </a:lnTo>
                  <a:cubicBezTo>
                    <a:pt x="10657" y="6775"/>
                    <a:pt x="10657" y="6799"/>
                    <a:pt x="10645" y="6823"/>
                  </a:cubicBezTo>
                  <a:lnTo>
                    <a:pt x="10645" y="6835"/>
                  </a:lnTo>
                  <a:cubicBezTo>
                    <a:pt x="10633" y="6882"/>
                    <a:pt x="10633" y="6930"/>
                    <a:pt x="10621" y="6978"/>
                  </a:cubicBezTo>
                  <a:cubicBezTo>
                    <a:pt x="10621" y="6989"/>
                    <a:pt x="10621" y="6989"/>
                    <a:pt x="10609" y="6989"/>
                  </a:cubicBezTo>
                  <a:cubicBezTo>
                    <a:pt x="10609" y="7037"/>
                    <a:pt x="10597" y="7073"/>
                    <a:pt x="10585" y="7108"/>
                  </a:cubicBezTo>
                  <a:cubicBezTo>
                    <a:pt x="10574" y="7180"/>
                    <a:pt x="10550" y="7251"/>
                    <a:pt x="10526" y="7335"/>
                  </a:cubicBezTo>
                  <a:cubicBezTo>
                    <a:pt x="10514" y="7382"/>
                    <a:pt x="10490" y="7442"/>
                    <a:pt x="10478" y="7501"/>
                  </a:cubicBezTo>
                  <a:cubicBezTo>
                    <a:pt x="10454" y="7573"/>
                    <a:pt x="10419" y="7644"/>
                    <a:pt x="10395" y="7728"/>
                  </a:cubicBezTo>
                  <a:cubicBezTo>
                    <a:pt x="10359" y="7811"/>
                    <a:pt x="10324" y="7906"/>
                    <a:pt x="10276" y="7990"/>
                  </a:cubicBezTo>
                  <a:cubicBezTo>
                    <a:pt x="10252" y="8049"/>
                    <a:pt x="10228" y="8109"/>
                    <a:pt x="10193" y="8156"/>
                  </a:cubicBezTo>
                  <a:cubicBezTo>
                    <a:pt x="10097" y="8335"/>
                    <a:pt x="10002" y="8513"/>
                    <a:pt x="9883" y="8680"/>
                  </a:cubicBezTo>
                  <a:cubicBezTo>
                    <a:pt x="9823" y="8763"/>
                    <a:pt x="9752" y="8859"/>
                    <a:pt x="9681" y="8942"/>
                  </a:cubicBezTo>
                  <a:cubicBezTo>
                    <a:pt x="9657" y="8978"/>
                    <a:pt x="9621" y="9025"/>
                    <a:pt x="9585" y="9061"/>
                  </a:cubicBezTo>
                  <a:lnTo>
                    <a:pt x="7359" y="6823"/>
                  </a:lnTo>
                  <a:cubicBezTo>
                    <a:pt x="7502" y="6585"/>
                    <a:pt x="7597" y="6299"/>
                    <a:pt x="7597" y="5989"/>
                  </a:cubicBezTo>
                  <a:cubicBezTo>
                    <a:pt x="7597" y="5692"/>
                    <a:pt x="7502" y="5406"/>
                    <a:pt x="7359" y="5168"/>
                  </a:cubicBezTo>
                  <a:lnTo>
                    <a:pt x="9585" y="2929"/>
                  </a:lnTo>
                  <a:close/>
                  <a:moveTo>
                    <a:pt x="5168" y="7347"/>
                  </a:moveTo>
                  <a:cubicBezTo>
                    <a:pt x="5311" y="7430"/>
                    <a:pt x="5466" y="7501"/>
                    <a:pt x="5632" y="7537"/>
                  </a:cubicBezTo>
                  <a:lnTo>
                    <a:pt x="5632" y="10704"/>
                  </a:lnTo>
                  <a:cubicBezTo>
                    <a:pt x="5597" y="10692"/>
                    <a:pt x="5561" y="10692"/>
                    <a:pt x="5525" y="10692"/>
                  </a:cubicBezTo>
                  <a:cubicBezTo>
                    <a:pt x="5442" y="10680"/>
                    <a:pt x="5371" y="10668"/>
                    <a:pt x="5287" y="10657"/>
                  </a:cubicBezTo>
                  <a:cubicBezTo>
                    <a:pt x="5240" y="10657"/>
                    <a:pt x="5180" y="10645"/>
                    <a:pt x="5132" y="10633"/>
                  </a:cubicBezTo>
                  <a:cubicBezTo>
                    <a:pt x="4990" y="10609"/>
                    <a:pt x="4859" y="10573"/>
                    <a:pt x="4728" y="10537"/>
                  </a:cubicBezTo>
                  <a:cubicBezTo>
                    <a:pt x="4680" y="10526"/>
                    <a:pt x="4632" y="10514"/>
                    <a:pt x="4585" y="10502"/>
                  </a:cubicBezTo>
                  <a:cubicBezTo>
                    <a:pt x="4525" y="10478"/>
                    <a:pt x="4454" y="10454"/>
                    <a:pt x="4394" y="10430"/>
                  </a:cubicBezTo>
                  <a:cubicBezTo>
                    <a:pt x="4382" y="10430"/>
                    <a:pt x="4358" y="10418"/>
                    <a:pt x="4347" y="10418"/>
                  </a:cubicBezTo>
                  <a:cubicBezTo>
                    <a:pt x="4323" y="10407"/>
                    <a:pt x="4311" y="10407"/>
                    <a:pt x="4287" y="10395"/>
                  </a:cubicBezTo>
                  <a:cubicBezTo>
                    <a:pt x="4228" y="10371"/>
                    <a:pt x="4168" y="10347"/>
                    <a:pt x="4120" y="10323"/>
                  </a:cubicBezTo>
                  <a:cubicBezTo>
                    <a:pt x="4073" y="10299"/>
                    <a:pt x="4025" y="10276"/>
                    <a:pt x="3977" y="10264"/>
                  </a:cubicBezTo>
                  <a:cubicBezTo>
                    <a:pt x="3954" y="10252"/>
                    <a:pt x="3942" y="10240"/>
                    <a:pt x="3918" y="10228"/>
                  </a:cubicBezTo>
                  <a:cubicBezTo>
                    <a:pt x="3882" y="10216"/>
                    <a:pt x="3858" y="10204"/>
                    <a:pt x="3823" y="10180"/>
                  </a:cubicBezTo>
                  <a:cubicBezTo>
                    <a:pt x="3787" y="10168"/>
                    <a:pt x="3751" y="10145"/>
                    <a:pt x="3727" y="10133"/>
                  </a:cubicBezTo>
                  <a:lnTo>
                    <a:pt x="3680" y="10097"/>
                  </a:lnTo>
                  <a:cubicBezTo>
                    <a:pt x="3632" y="10073"/>
                    <a:pt x="3596" y="10049"/>
                    <a:pt x="3549" y="10026"/>
                  </a:cubicBezTo>
                  <a:cubicBezTo>
                    <a:pt x="3501" y="10002"/>
                    <a:pt x="3454" y="9966"/>
                    <a:pt x="3406" y="9930"/>
                  </a:cubicBezTo>
                  <a:cubicBezTo>
                    <a:pt x="3346" y="9906"/>
                    <a:pt x="3299" y="9871"/>
                    <a:pt x="3251" y="9835"/>
                  </a:cubicBezTo>
                  <a:cubicBezTo>
                    <a:pt x="3204" y="9799"/>
                    <a:pt x="3156" y="9764"/>
                    <a:pt x="3120" y="9728"/>
                  </a:cubicBezTo>
                  <a:cubicBezTo>
                    <a:pt x="3061" y="9680"/>
                    <a:pt x="3001" y="9633"/>
                    <a:pt x="2942" y="9585"/>
                  </a:cubicBezTo>
                  <a:lnTo>
                    <a:pt x="2930" y="9585"/>
                  </a:lnTo>
                  <a:lnTo>
                    <a:pt x="5168" y="7347"/>
                  </a:lnTo>
                  <a:close/>
                  <a:moveTo>
                    <a:pt x="6835" y="7347"/>
                  </a:moveTo>
                  <a:lnTo>
                    <a:pt x="7109" y="7632"/>
                  </a:lnTo>
                  <a:lnTo>
                    <a:pt x="9061" y="9585"/>
                  </a:lnTo>
                  <a:cubicBezTo>
                    <a:pt x="9002" y="9633"/>
                    <a:pt x="8942" y="9680"/>
                    <a:pt x="8883" y="9728"/>
                  </a:cubicBezTo>
                  <a:cubicBezTo>
                    <a:pt x="8835" y="9764"/>
                    <a:pt x="8800" y="9799"/>
                    <a:pt x="8752" y="9835"/>
                  </a:cubicBezTo>
                  <a:cubicBezTo>
                    <a:pt x="8704" y="9871"/>
                    <a:pt x="8645" y="9906"/>
                    <a:pt x="8597" y="9930"/>
                  </a:cubicBezTo>
                  <a:cubicBezTo>
                    <a:pt x="8549" y="9966"/>
                    <a:pt x="8502" y="10002"/>
                    <a:pt x="8454" y="10026"/>
                  </a:cubicBezTo>
                  <a:cubicBezTo>
                    <a:pt x="8407" y="10049"/>
                    <a:pt x="8371" y="10073"/>
                    <a:pt x="8323" y="10097"/>
                  </a:cubicBezTo>
                  <a:lnTo>
                    <a:pt x="8276" y="10133"/>
                  </a:lnTo>
                  <a:cubicBezTo>
                    <a:pt x="8240" y="10145"/>
                    <a:pt x="8216" y="10168"/>
                    <a:pt x="8180" y="10180"/>
                  </a:cubicBezTo>
                  <a:cubicBezTo>
                    <a:pt x="8145" y="10204"/>
                    <a:pt x="8109" y="10216"/>
                    <a:pt x="8085" y="10228"/>
                  </a:cubicBezTo>
                  <a:cubicBezTo>
                    <a:pt x="7930" y="10299"/>
                    <a:pt x="7776" y="10371"/>
                    <a:pt x="7621" y="10430"/>
                  </a:cubicBezTo>
                  <a:cubicBezTo>
                    <a:pt x="7549" y="10454"/>
                    <a:pt x="7490" y="10478"/>
                    <a:pt x="7418" y="10502"/>
                  </a:cubicBezTo>
                  <a:cubicBezTo>
                    <a:pt x="7371" y="10514"/>
                    <a:pt x="7323" y="10526"/>
                    <a:pt x="7276" y="10537"/>
                  </a:cubicBezTo>
                  <a:cubicBezTo>
                    <a:pt x="7145" y="10573"/>
                    <a:pt x="7014" y="10609"/>
                    <a:pt x="6871" y="10633"/>
                  </a:cubicBezTo>
                  <a:cubicBezTo>
                    <a:pt x="6823" y="10645"/>
                    <a:pt x="6764" y="10657"/>
                    <a:pt x="6716" y="10657"/>
                  </a:cubicBezTo>
                  <a:cubicBezTo>
                    <a:pt x="6633" y="10668"/>
                    <a:pt x="6561" y="10680"/>
                    <a:pt x="6478" y="10692"/>
                  </a:cubicBezTo>
                  <a:lnTo>
                    <a:pt x="6406" y="10692"/>
                  </a:lnTo>
                  <a:cubicBezTo>
                    <a:pt x="6394" y="10692"/>
                    <a:pt x="6383" y="10704"/>
                    <a:pt x="6371" y="10704"/>
                  </a:cubicBezTo>
                  <a:lnTo>
                    <a:pt x="6371" y="7537"/>
                  </a:lnTo>
                  <a:cubicBezTo>
                    <a:pt x="6537" y="7501"/>
                    <a:pt x="6692" y="7430"/>
                    <a:pt x="6835" y="7347"/>
                  </a:cubicBezTo>
                  <a:close/>
                  <a:moveTo>
                    <a:pt x="5823" y="0"/>
                  </a:moveTo>
                  <a:cubicBezTo>
                    <a:pt x="5775" y="0"/>
                    <a:pt x="5728" y="0"/>
                    <a:pt x="5680" y="12"/>
                  </a:cubicBezTo>
                  <a:cubicBezTo>
                    <a:pt x="5549" y="12"/>
                    <a:pt x="5418" y="24"/>
                    <a:pt x="5287" y="36"/>
                  </a:cubicBezTo>
                  <a:cubicBezTo>
                    <a:pt x="5228" y="48"/>
                    <a:pt x="5168" y="60"/>
                    <a:pt x="5109" y="60"/>
                  </a:cubicBezTo>
                  <a:cubicBezTo>
                    <a:pt x="5049" y="72"/>
                    <a:pt x="4990" y="84"/>
                    <a:pt x="4942" y="96"/>
                  </a:cubicBezTo>
                  <a:cubicBezTo>
                    <a:pt x="4870" y="108"/>
                    <a:pt x="4799" y="120"/>
                    <a:pt x="4728" y="131"/>
                  </a:cubicBezTo>
                  <a:cubicBezTo>
                    <a:pt x="4680" y="143"/>
                    <a:pt x="4644" y="155"/>
                    <a:pt x="4597" y="167"/>
                  </a:cubicBezTo>
                  <a:lnTo>
                    <a:pt x="4585" y="167"/>
                  </a:lnTo>
                  <a:cubicBezTo>
                    <a:pt x="4561" y="167"/>
                    <a:pt x="4525" y="179"/>
                    <a:pt x="4501" y="191"/>
                  </a:cubicBezTo>
                  <a:cubicBezTo>
                    <a:pt x="4466" y="191"/>
                    <a:pt x="4430" y="203"/>
                    <a:pt x="4406" y="215"/>
                  </a:cubicBezTo>
                  <a:cubicBezTo>
                    <a:pt x="4382" y="215"/>
                    <a:pt x="4370" y="227"/>
                    <a:pt x="4347" y="227"/>
                  </a:cubicBezTo>
                  <a:cubicBezTo>
                    <a:pt x="4287" y="250"/>
                    <a:pt x="4228" y="262"/>
                    <a:pt x="4168" y="286"/>
                  </a:cubicBezTo>
                  <a:cubicBezTo>
                    <a:pt x="4097" y="310"/>
                    <a:pt x="4025" y="334"/>
                    <a:pt x="3954" y="358"/>
                  </a:cubicBezTo>
                  <a:cubicBezTo>
                    <a:pt x="3894" y="381"/>
                    <a:pt x="3823" y="405"/>
                    <a:pt x="3763" y="429"/>
                  </a:cubicBezTo>
                  <a:cubicBezTo>
                    <a:pt x="3704" y="453"/>
                    <a:pt x="3632" y="477"/>
                    <a:pt x="3573" y="512"/>
                  </a:cubicBezTo>
                  <a:cubicBezTo>
                    <a:pt x="3513" y="536"/>
                    <a:pt x="3454" y="560"/>
                    <a:pt x="3394" y="596"/>
                  </a:cubicBezTo>
                  <a:cubicBezTo>
                    <a:pt x="3335" y="620"/>
                    <a:pt x="3275" y="655"/>
                    <a:pt x="3215" y="691"/>
                  </a:cubicBezTo>
                  <a:cubicBezTo>
                    <a:pt x="3156" y="715"/>
                    <a:pt x="3096" y="751"/>
                    <a:pt x="3037" y="786"/>
                  </a:cubicBezTo>
                  <a:cubicBezTo>
                    <a:pt x="2942" y="834"/>
                    <a:pt x="2846" y="893"/>
                    <a:pt x="2751" y="953"/>
                  </a:cubicBezTo>
                  <a:cubicBezTo>
                    <a:pt x="2715" y="977"/>
                    <a:pt x="2668" y="1012"/>
                    <a:pt x="2620" y="1036"/>
                  </a:cubicBezTo>
                  <a:cubicBezTo>
                    <a:pt x="2573" y="1072"/>
                    <a:pt x="2525" y="1108"/>
                    <a:pt x="2477" y="1143"/>
                  </a:cubicBezTo>
                  <a:cubicBezTo>
                    <a:pt x="2442" y="1167"/>
                    <a:pt x="2394" y="1203"/>
                    <a:pt x="2358" y="1227"/>
                  </a:cubicBezTo>
                  <a:cubicBezTo>
                    <a:pt x="2251" y="1310"/>
                    <a:pt x="2156" y="1393"/>
                    <a:pt x="2049" y="1489"/>
                  </a:cubicBezTo>
                  <a:cubicBezTo>
                    <a:pt x="2001" y="1524"/>
                    <a:pt x="1953" y="1572"/>
                    <a:pt x="1906" y="1620"/>
                  </a:cubicBezTo>
                  <a:cubicBezTo>
                    <a:pt x="1858" y="1667"/>
                    <a:pt x="1799" y="1715"/>
                    <a:pt x="1763" y="1763"/>
                  </a:cubicBezTo>
                  <a:cubicBezTo>
                    <a:pt x="1715" y="1810"/>
                    <a:pt x="1668" y="1858"/>
                    <a:pt x="1620" y="1905"/>
                  </a:cubicBezTo>
                  <a:lnTo>
                    <a:pt x="1561" y="1965"/>
                  </a:lnTo>
                  <a:cubicBezTo>
                    <a:pt x="1489" y="2048"/>
                    <a:pt x="1418" y="2120"/>
                    <a:pt x="1358" y="2203"/>
                  </a:cubicBezTo>
                  <a:cubicBezTo>
                    <a:pt x="1310" y="2263"/>
                    <a:pt x="1275" y="2310"/>
                    <a:pt x="1227" y="2370"/>
                  </a:cubicBezTo>
                  <a:cubicBezTo>
                    <a:pt x="1191" y="2417"/>
                    <a:pt x="1156" y="2465"/>
                    <a:pt x="1108" y="2525"/>
                  </a:cubicBezTo>
                  <a:cubicBezTo>
                    <a:pt x="989" y="2691"/>
                    <a:pt x="882" y="2858"/>
                    <a:pt x="787" y="3037"/>
                  </a:cubicBezTo>
                  <a:cubicBezTo>
                    <a:pt x="763" y="3084"/>
                    <a:pt x="739" y="3120"/>
                    <a:pt x="715" y="3168"/>
                  </a:cubicBezTo>
                  <a:cubicBezTo>
                    <a:pt x="679" y="3227"/>
                    <a:pt x="644" y="3287"/>
                    <a:pt x="620" y="3358"/>
                  </a:cubicBezTo>
                  <a:cubicBezTo>
                    <a:pt x="584" y="3406"/>
                    <a:pt x="560" y="3465"/>
                    <a:pt x="537" y="3525"/>
                  </a:cubicBezTo>
                  <a:cubicBezTo>
                    <a:pt x="525" y="3560"/>
                    <a:pt x="501" y="3596"/>
                    <a:pt x="489" y="3644"/>
                  </a:cubicBezTo>
                  <a:cubicBezTo>
                    <a:pt x="465" y="3679"/>
                    <a:pt x="453" y="3727"/>
                    <a:pt x="429" y="3775"/>
                  </a:cubicBezTo>
                  <a:lnTo>
                    <a:pt x="370" y="3930"/>
                  </a:lnTo>
                  <a:cubicBezTo>
                    <a:pt x="346" y="4001"/>
                    <a:pt x="322" y="4060"/>
                    <a:pt x="298" y="4132"/>
                  </a:cubicBezTo>
                  <a:cubicBezTo>
                    <a:pt x="287" y="4168"/>
                    <a:pt x="275" y="4215"/>
                    <a:pt x="263" y="4251"/>
                  </a:cubicBezTo>
                  <a:cubicBezTo>
                    <a:pt x="215" y="4418"/>
                    <a:pt x="167" y="4584"/>
                    <a:pt x="132" y="4751"/>
                  </a:cubicBezTo>
                  <a:cubicBezTo>
                    <a:pt x="120" y="4811"/>
                    <a:pt x="108" y="4858"/>
                    <a:pt x="108" y="4918"/>
                  </a:cubicBezTo>
                  <a:cubicBezTo>
                    <a:pt x="84" y="5001"/>
                    <a:pt x="72" y="5084"/>
                    <a:pt x="60" y="5180"/>
                  </a:cubicBezTo>
                  <a:cubicBezTo>
                    <a:pt x="60" y="5227"/>
                    <a:pt x="48" y="5275"/>
                    <a:pt x="48" y="5323"/>
                  </a:cubicBezTo>
                  <a:cubicBezTo>
                    <a:pt x="37" y="5430"/>
                    <a:pt x="25" y="5537"/>
                    <a:pt x="13" y="5644"/>
                  </a:cubicBezTo>
                  <a:cubicBezTo>
                    <a:pt x="13" y="5727"/>
                    <a:pt x="13" y="5799"/>
                    <a:pt x="13" y="5882"/>
                  </a:cubicBezTo>
                  <a:cubicBezTo>
                    <a:pt x="13" y="5918"/>
                    <a:pt x="1" y="5954"/>
                    <a:pt x="1" y="5989"/>
                  </a:cubicBezTo>
                  <a:cubicBezTo>
                    <a:pt x="1" y="6025"/>
                    <a:pt x="1" y="6049"/>
                    <a:pt x="13" y="6085"/>
                  </a:cubicBezTo>
                  <a:cubicBezTo>
                    <a:pt x="13" y="6156"/>
                    <a:pt x="13" y="6227"/>
                    <a:pt x="13" y="6299"/>
                  </a:cubicBezTo>
                  <a:cubicBezTo>
                    <a:pt x="13" y="6382"/>
                    <a:pt x="25" y="6466"/>
                    <a:pt x="37" y="6549"/>
                  </a:cubicBezTo>
                  <a:cubicBezTo>
                    <a:pt x="37" y="6608"/>
                    <a:pt x="48" y="6668"/>
                    <a:pt x="48" y="6727"/>
                  </a:cubicBezTo>
                  <a:cubicBezTo>
                    <a:pt x="48" y="6739"/>
                    <a:pt x="60" y="6763"/>
                    <a:pt x="60" y="6775"/>
                  </a:cubicBezTo>
                  <a:cubicBezTo>
                    <a:pt x="60" y="6787"/>
                    <a:pt x="60" y="6811"/>
                    <a:pt x="60" y="6823"/>
                  </a:cubicBezTo>
                  <a:cubicBezTo>
                    <a:pt x="72" y="6858"/>
                    <a:pt x="72" y="6894"/>
                    <a:pt x="84" y="6930"/>
                  </a:cubicBezTo>
                  <a:cubicBezTo>
                    <a:pt x="84" y="6930"/>
                    <a:pt x="84" y="6942"/>
                    <a:pt x="84" y="6942"/>
                  </a:cubicBezTo>
                  <a:cubicBezTo>
                    <a:pt x="96" y="7001"/>
                    <a:pt x="108" y="7073"/>
                    <a:pt x="120" y="7132"/>
                  </a:cubicBezTo>
                  <a:cubicBezTo>
                    <a:pt x="132" y="7192"/>
                    <a:pt x="144" y="7251"/>
                    <a:pt x="156" y="7311"/>
                  </a:cubicBezTo>
                  <a:cubicBezTo>
                    <a:pt x="156" y="7335"/>
                    <a:pt x="167" y="7359"/>
                    <a:pt x="167" y="7382"/>
                  </a:cubicBezTo>
                  <a:cubicBezTo>
                    <a:pt x="191" y="7501"/>
                    <a:pt x="227" y="7620"/>
                    <a:pt x="263" y="7740"/>
                  </a:cubicBezTo>
                  <a:cubicBezTo>
                    <a:pt x="275" y="7763"/>
                    <a:pt x="275" y="7775"/>
                    <a:pt x="287" y="7799"/>
                  </a:cubicBezTo>
                  <a:cubicBezTo>
                    <a:pt x="298" y="7835"/>
                    <a:pt x="310" y="7870"/>
                    <a:pt x="322" y="7918"/>
                  </a:cubicBezTo>
                  <a:cubicBezTo>
                    <a:pt x="334" y="7954"/>
                    <a:pt x="346" y="7990"/>
                    <a:pt x="358" y="8037"/>
                  </a:cubicBezTo>
                  <a:cubicBezTo>
                    <a:pt x="406" y="8144"/>
                    <a:pt x="453" y="8263"/>
                    <a:pt x="501" y="8371"/>
                  </a:cubicBezTo>
                  <a:cubicBezTo>
                    <a:pt x="525" y="8430"/>
                    <a:pt x="548" y="8490"/>
                    <a:pt x="572" y="8549"/>
                  </a:cubicBezTo>
                  <a:cubicBezTo>
                    <a:pt x="608" y="8609"/>
                    <a:pt x="632" y="8668"/>
                    <a:pt x="668" y="8716"/>
                  </a:cubicBezTo>
                  <a:cubicBezTo>
                    <a:pt x="703" y="8811"/>
                    <a:pt x="751" y="8894"/>
                    <a:pt x="799" y="8978"/>
                  </a:cubicBezTo>
                  <a:cubicBezTo>
                    <a:pt x="858" y="9085"/>
                    <a:pt x="929" y="9192"/>
                    <a:pt x="1001" y="9299"/>
                  </a:cubicBezTo>
                  <a:cubicBezTo>
                    <a:pt x="1037" y="9347"/>
                    <a:pt x="1060" y="9394"/>
                    <a:pt x="1096" y="9442"/>
                  </a:cubicBezTo>
                  <a:cubicBezTo>
                    <a:pt x="1108" y="9454"/>
                    <a:pt x="1108" y="9454"/>
                    <a:pt x="1108" y="9466"/>
                  </a:cubicBezTo>
                  <a:cubicBezTo>
                    <a:pt x="1156" y="9525"/>
                    <a:pt x="1203" y="9597"/>
                    <a:pt x="1251" y="9656"/>
                  </a:cubicBezTo>
                  <a:cubicBezTo>
                    <a:pt x="1310" y="9728"/>
                    <a:pt x="1370" y="9799"/>
                    <a:pt x="1418" y="9859"/>
                  </a:cubicBezTo>
                  <a:lnTo>
                    <a:pt x="1477" y="9930"/>
                  </a:lnTo>
                  <a:cubicBezTo>
                    <a:pt x="1501" y="9954"/>
                    <a:pt x="1537" y="9990"/>
                    <a:pt x="1561" y="10026"/>
                  </a:cubicBezTo>
                  <a:cubicBezTo>
                    <a:pt x="1632" y="10109"/>
                    <a:pt x="1715" y="10180"/>
                    <a:pt x="1787" y="10264"/>
                  </a:cubicBezTo>
                  <a:cubicBezTo>
                    <a:pt x="1822" y="10299"/>
                    <a:pt x="1858" y="10323"/>
                    <a:pt x="1894" y="10359"/>
                  </a:cubicBezTo>
                  <a:cubicBezTo>
                    <a:pt x="1942" y="10407"/>
                    <a:pt x="1989" y="10454"/>
                    <a:pt x="2037" y="10490"/>
                  </a:cubicBezTo>
                  <a:cubicBezTo>
                    <a:pt x="2084" y="10526"/>
                    <a:pt x="2120" y="10561"/>
                    <a:pt x="2168" y="10597"/>
                  </a:cubicBezTo>
                  <a:cubicBezTo>
                    <a:pt x="2239" y="10657"/>
                    <a:pt x="2311" y="10716"/>
                    <a:pt x="2382" y="10776"/>
                  </a:cubicBezTo>
                  <a:cubicBezTo>
                    <a:pt x="2453" y="10823"/>
                    <a:pt x="2525" y="10871"/>
                    <a:pt x="2584" y="10918"/>
                  </a:cubicBezTo>
                  <a:cubicBezTo>
                    <a:pt x="2632" y="10954"/>
                    <a:pt x="2680" y="10990"/>
                    <a:pt x="2739" y="11014"/>
                  </a:cubicBezTo>
                  <a:cubicBezTo>
                    <a:pt x="2787" y="11049"/>
                    <a:pt x="2834" y="11085"/>
                    <a:pt x="2882" y="11109"/>
                  </a:cubicBezTo>
                  <a:cubicBezTo>
                    <a:pt x="2942" y="11145"/>
                    <a:pt x="3001" y="11180"/>
                    <a:pt x="3049" y="11216"/>
                  </a:cubicBezTo>
                  <a:cubicBezTo>
                    <a:pt x="3096" y="11240"/>
                    <a:pt x="3144" y="11264"/>
                    <a:pt x="3192" y="11288"/>
                  </a:cubicBezTo>
                  <a:cubicBezTo>
                    <a:pt x="3239" y="11311"/>
                    <a:pt x="3299" y="11347"/>
                    <a:pt x="3346" y="11371"/>
                  </a:cubicBezTo>
                  <a:cubicBezTo>
                    <a:pt x="3394" y="11395"/>
                    <a:pt x="3442" y="11419"/>
                    <a:pt x="3489" y="11430"/>
                  </a:cubicBezTo>
                  <a:cubicBezTo>
                    <a:pt x="3525" y="11454"/>
                    <a:pt x="3573" y="11478"/>
                    <a:pt x="3608" y="11490"/>
                  </a:cubicBezTo>
                  <a:cubicBezTo>
                    <a:pt x="3632" y="11502"/>
                    <a:pt x="3668" y="11514"/>
                    <a:pt x="3692" y="11526"/>
                  </a:cubicBezTo>
                  <a:cubicBezTo>
                    <a:pt x="3739" y="11550"/>
                    <a:pt x="3787" y="11561"/>
                    <a:pt x="3835" y="11585"/>
                  </a:cubicBezTo>
                  <a:cubicBezTo>
                    <a:pt x="3942" y="11633"/>
                    <a:pt x="4061" y="11669"/>
                    <a:pt x="4168" y="11704"/>
                  </a:cubicBezTo>
                  <a:cubicBezTo>
                    <a:pt x="4228" y="11716"/>
                    <a:pt x="4287" y="11740"/>
                    <a:pt x="4347" y="11752"/>
                  </a:cubicBezTo>
                  <a:cubicBezTo>
                    <a:pt x="4370" y="11764"/>
                    <a:pt x="4382" y="11764"/>
                    <a:pt x="4406" y="11776"/>
                  </a:cubicBezTo>
                  <a:cubicBezTo>
                    <a:pt x="4430" y="11776"/>
                    <a:pt x="4466" y="11788"/>
                    <a:pt x="4501" y="11800"/>
                  </a:cubicBezTo>
                  <a:cubicBezTo>
                    <a:pt x="4525" y="11811"/>
                    <a:pt x="4561" y="11811"/>
                    <a:pt x="4585" y="11823"/>
                  </a:cubicBezTo>
                  <a:lnTo>
                    <a:pt x="4597" y="11823"/>
                  </a:lnTo>
                  <a:cubicBezTo>
                    <a:pt x="4644" y="11835"/>
                    <a:pt x="4680" y="11847"/>
                    <a:pt x="4728" y="11847"/>
                  </a:cubicBezTo>
                  <a:cubicBezTo>
                    <a:pt x="4799" y="11871"/>
                    <a:pt x="4870" y="11883"/>
                    <a:pt x="4942" y="11895"/>
                  </a:cubicBezTo>
                  <a:cubicBezTo>
                    <a:pt x="4990" y="11907"/>
                    <a:pt x="5049" y="11919"/>
                    <a:pt x="5109" y="11919"/>
                  </a:cubicBezTo>
                  <a:cubicBezTo>
                    <a:pt x="5168" y="11931"/>
                    <a:pt x="5228" y="11942"/>
                    <a:pt x="5287" y="11942"/>
                  </a:cubicBezTo>
                  <a:cubicBezTo>
                    <a:pt x="5418" y="11966"/>
                    <a:pt x="5549" y="11978"/>
                    <a:pt x="5680" y="11978"/>
                  </a:cubicBezTo>
                  <a:cubicBezTo>
                    <a:pt x="5728" y="11978"/>
                    <a:pt x="5775" y="11978"/>
                    <a:pt x="5823" y="11990"/>
                  </a:cubicBezTo>
                  <a:lnTo>
                    <a:pt x="6180" y="11990"/>
                  </a:lnTo>
                  <a:cubicBezTo>
                    <a:pt x="6228" y="11978"/>
                    <a:pt x="6275" y="11978"/>
                    <a:pt x="6323" y="11978"/>
                  </a:cubicBezTo>
                  <a:cubicBezTo>
                    <a:pt x="6454" y="11978"/>
                    <a:pt x="6585" y="11966"/>
                    <a:pt x="6716" y="11942"/>
                  </a:cubicBezTo>
                  <a:cubicBezTo>
                    <a:pt x="6775" y="11942"/>
                    <a:pt x="6835" y="11931"/>
                    <a:pt x="6895" y="11919"/>
                  </a:cubicBezTo>
                  <a:cubicBezTo>
                    <a:pt x="6954" y="11919"/>
                    <a:pt x="7002" y="11907"/>
                    <a:pt x="7061" y="11895"/>
                  </a:cubicBezTo>
                  <a:cubicBezTo>
                    <a:pt x="7133" y="11883"/>
                    <a:pt x="7204" y="11871"/>
                    <a:pt x="7276" y="11847"/>
                  </a:cubicBezTo>
                  <a:cubicBezTo>
                    <a:pt x="7323" y="11847"/>
                    <a:pt x="7359" y="11835"/>
                    <a:pt x="7406" y="11823"/>
                  </a:cubicBezTo>
                  <a:lnTo>
                    <a:pt x="7418" y="11823"/>
                  </a:lnTo>
                  <a:cubicBezTo>
                    <a:pt x="7442" y="11811"/>
                    <a:pt x="7466" y="11811"/>
                    <a:pt x="7502" y="11800"/>
                  </a:cubicBezTo>
                  <a:lnTo>
                    <a:pt x="7585" y="11776"/>
                  </a:lnTo>
                  <a:cubicBezTo>
                    <a:pt x="7597" y="11776"/>
                    <a:pt x="7609" y="11764"/>
                    <a:pt x="7621" y="11764"/>
                  </a:cubicBezTo>
                  <a:cubicBezTo>
                    <a:pt x="7704" y="11740"/>
                    <a:pt x="7776" y="11716"/>
                    <a:pt x="7859" y="11692"/>
                  </a:cubicBezTo>
                  <a:lnTo>
                    <a:pt x="7871" y="11692"/>
                  </a:lnTo>
                  <a:cubicBezTo>
                    <a:pt x="7883" y="11680"/>
                    <a:pt x="7907" y="11680"/>
                    <a:pt x="7918" y="11669"/>
                  </a:cubicBezTo>
                  <a:lnTo>
                    <a:pt x="8026" y="11633"/>
                  </a:lnTo>
                  <a:cubicBezTo>
                    <a:pt x="8049" y="11633"/>
                    <a:pt x="8061" y="11621"/>
                    <a:pt x="8085" y="11621"/>
                  </a:cubicBezTo>
                  <a:cubicBezTo>
                    <a:pt x="8157" y="11585"/>
                    <a:pt x="8228" y="11561"/>
                    <a:pt x="8299" y="11526"/>
                  </a:cubicBezTo>
                  <a:cubicBezTo>
                    <a:pt x="8311" y="11526"/>
                    <a:pt x="8323" y="11526"/>
                    <a:pt x="8335" y="11514"/>
                  </a:cubicBezTo>
                  <a:cubicBezTo>
                    <a:pt x="8395" y="11490"/>
                    <a:pt x="8466" y="11466"/>
                    <a:pt x="8526" y="11430"/>
                  </a:cubicBezTo>
                  <a:cubicBezTo>
                    <a:pt x="8585" y="11407"/>
                    <a:pt x="8645" y="11371"/>
                    <a:pt x="8692" y="11347"/>
                  </a:cubicBezTo>
                  <a:cubicBezTo>
                    <a:pt x="8800" y="11299"/>
                    <a:pt x="8895" y="11252"/>
                    <a:pt x="8990" y="11192"/>
                  </a:cubicBezTo>
                  <a:cubicBezTo>
                    <a:pt x="9038" y="11157"/>
                    <a:pt x="9097" y="11121"/>
                    <a:pt x="9157" y="11097"/>
                  </a:cubicBezTo>
                  <a:cubicBezTo>
                    <a:pt x="9216" y="11049"/>
                    <a:pt x="9288" y="11002"/>
                    <a:pt x="9347" y="10966"/>
                  </a:cubicBezTo>
                  <a:cubicBezTo>
                    <a:pt x="9419" y="10918"/>
                    <a:pt x="9478" y="10871"/>
                    <a:pt x="9550" y="10823"/>
                  </a:cubicBezTo>
                  <a:lnTo>
                    <a:pt x="9669" y="10728"/>
                  </a:lnTo>
                  <a:cubicBezTo>
                    <a:pt x="9752" y="10668"/>
                    <a:pt x="9835" y="10597"/>
                    <a:pt x="9919" y="10537"/>
                  </a:cubicBezTo>
                  <a:cubicBezTo>
                    <a:pt x="9954" y="10502"/>
                    <a:pt x="9990" y="10466"/>
                    <a:pt x="10026" y="10430"/>
                  </a:cubicBezTo>
                  <a:cubicBezTo>
                    <a:pt x="10133" y="10347"/>
                    <a:pt x="10216" y="10252"/>
                    <a:pt x="10312" y="10156"/>
                  </a:cubicBezTo>
                  <a:lnTo>
                    <a:pt x="10443" y="10026"/>
                  </a:lnTo>
                  <a:cubicBezTo>
                    <a:pt x="10490" y="9966"/>
                    <a:pt x="10538" y="9918"/>
                    <a:pt x="10585" y="9859"/>
                  </a:cubicBezTo>
                  <a:cubicBezTo>
                    <a:pt x="10633" y="9799"/>
                    <a:pt x="10681" y="9740"/>
                    <a:pt x="10728" y="9680"/>
                  </a:cubicBezTo>
                  <a:cubicBezTo>
                    <a:pt x="10776" y="9609"/>
                    <a:pt x="10835" y="9549"/>
                    <a:pt x="10883" y="9478"/>
                  </a:cubicBezTo>
                  <a:cubicBezTo>
                    <a:pt x="10895" y="9466"/>
                    <a:pt x="10907" y="9442"/>
                    <a:pt x="10919" y="9418"/>
                  </a:cubicBezTo>
                  <a:cubicBezTo>
                    <a:pt x="10966" y="9359"/>
                    <a:pt x="11002" y="9287"/>
                    <a:pt x="11050" y="9228"/>
                  </a:cubicBezTo>
                  <a:cubicBezTo>
                    <a:pt x="11121" y="9109"/>
                    <a:pt x="11193" y="9002"/>
                    <a:pt x="11252" y="8883"/>
                  </a:cubicBezTo>
                  <a:cubicBezTo>
                    <a:pt x="11288" y="8835"/>
                    <a:pt x="11312" y="8775"/>
                    <a:pt x="11336" y="8716"/>
                  </a:cubicBezTo>
                  <a:cubicBezTo>
                    <a:pt x="11347" y="8704"/>
                    <a:pt x="11359" y="8692"/>
                    <a:pt x="11359" y="8680"/>
                  </a:cubicBezTo>
                  <a:cubicBezTo>
                    <a:pt x="11395" y="8609"/>
                    <a:pt x="11431" y="8537"/>
                    <a:pt x="11467" y="8466"/>
                  </a:cubicBezTo>
                  <a:cubicBezTo>
                    <a:pt x="11467" y="8466"/>
                    <a:pt x="11467" y="8466"/>
                    <a:pt x="11467" y="8454"/>
                  </a:cubicBezTo>
                  <a:cubicBezTo>
                    <a:pt x="11502" y="8382"/>
                    <a:pt x="11526" y="8311"/>
                    <a:pt x="11562" y="8240"/>
                  </a:cubicBezTo>
                  <a:lnTo>
                    <a:pt x="11621" y="8085"/>
                  </a:lnTo>
                  <a:cubicBezTo>
                    <a:pt x="11645" y="8025"/>
                    <a:pt x="11657" y="7966"/>
                    <a:pt x="11681" y="7918"/>
                  </a:cubicBezTo>
                  <a:cubicBezTo>
                    <a:pt x="11681" y="7906"/>
                    <a:pt x="11681" y="7894"/>
                    <a:pt x="11693" y="7894"/>
                  </a:cubicBezTo>
                  <a:cubicBezTo>
                    <a:pt x="11705" y="7835"/>
                    <a:pt x="11717" y="7787"/>
                    <a:pt x="11740" y="7728"/>
                  </a:cubicBezTo>
                  <a:cubicBezTo>
                    <a:pt x="11752" y="7704"/>
                    <a:pt x="11752" y="7668"/>
                    <a:pt x="11764" y="7644"/>
                  </a:cubicBezTo>
                  <a:cubicBezTo>
                    <a:pt x="11776" y="7609"/>
                    <a:pt x="11776" y="7585"/>
                    <a:pt x="11788" y="7549"/>
                  </a:cubicBezTo>
                  <a:cubicBezTo>
                    <a:pt x="11812" y="7478"/>
                    <a:pt x="11836" y="7394"/>
                    <a:pt x="11848" y="7323"/>
                  </a:cubicBezTo>
                  <a:cubicBezTo>
                    <a:pt x="11859" y="7275"/>
                    <a:pt x="11871" y="7239"/>
                    <a:pt x="11871" y="7192"/>
                  </a:cubicBezTo>
                  <a:cubicBezTo>
                    <a:pt x="11883" y="7156"/>
                    <a:pt x="11895" y="7120"/>
                    <a:pt x="11895" y="7073"/>
                  </a:cubicBezTo>
                  <a:cubicBezTo>
                    <a:pt x="11931" y="6918"/>
                    <a:pt x="11955" y="6751"/>
                    <a:pt x="11967" y="6585"/>
                  </a:cubicBezTo>
                  <a:cubicBezTo>
                    <a:pt x="11978" y="6501"/>
                    <a:pt x="11978" y="6418"/>
                    <a:pt x="11990" y="6335"/>
                  </a:cubicBezTo>
                  <a:cubicBezTo>
                    <a:pt x="11990" y="6251"/>
                    <a:pt x="11990" y="6168"/>
                    <a:pt x="11990" y="6085"/>
                  </a:cubicBezTo>
                  <a:cubicBezTo>
                    <a:pt x="11990" y="6049"/>
                    <a:pt x="11990" y="6025"/>
                    <a:pt x="11990" y="5989"/>
                  </a:cubicBezTo>
                  <a:cubicBezTo>
                    <a:pt x="11990" y="5954"/>
                    <a:pt x="11990" y="5918"/>
                    <a:pt x="11990" y="5882"/>
                  </a:cubicBezTo>
                  <a:cubicBezTo>
                    <a:pt x="11990" y="5846"/>
                    <a:pt x="11990" y="5811"/>
                    <a:pt x="11990" y="5775"/>
                  </a:cubicBezTo>
                  <a:cubicBezTo>
                    <a:pt x="11990" y="5763"/>
                    <a:pt x="11990" y="5751"/>
                    <a:pt x="11990" y="5739"/>
                  </a:cubicBezTo>
                  <a:cubicBezTo>
                    <a:pt x="11990" y="5704"/>
                    <a:pt x="11990" y="5668"/>
                    <a:pt x="11978" y="5632"/>
                  </a:cubicBezTo>
                  <a:cubicBezTo>
                    <a:pt x="11978" y="5465"/>
                    <a:pt x="11955" y="5299"/>
                    <a:pt x="11931" y="5132"/>
                  </a:cubicBezTo>
                  <a:cubicBezTo>
                    <a:pt x="11919" y="5073"/>
                    <a:pt x="11919" y="5001"/>
                    <a:pt x="11907" y="4930"/>
                  </a:cubicBezTo>
                  <a:cubicBezTo>
                    <a:pt x="11871" y="4787"/>
                    <a:pt x="11848" y="4644"/>
                    <a:pt x="11812" y="4501"/>
                  </a:cubicBezTo>
                  <a:cubicBezTo>
                    <a:pt x="11800" y="4441"/>
                    <a:pt x="11776" y="4394"/>
                    <a:pt x="11764" y="4346"/>
                  </a:cubicBezTo>
                  <a:cubicBezTo>
                    <a:pt x="11764" y="4322"/>
                    <a:pt x="11752" y="4299"/>
                    <a:pt x="11740" y="4275"/>
                  </a:cubicBezTo>
                  <a:cubicBezTo>
                    <a:pt x="11740" y="4251"/>
                    <a:pt x="11728" y="4215"/>
                    <a:pt x="11717" y="4180"/>
                  </a:cubicBezTo>
                  <a:cubicBezTo>
                    <a:pt x="11693" y="4108"/>
                    <a:pt x="11669" y="4037"/>
                    <a:pt x="11645" y="3965"/>
                  </a:cubicBezTo>
                  <a:cubicBezTo>
                    <a:pt x="11621" y="3894"/>
                    <a:pt x="11586" y="3822"/>
                    <a:pt x="11562" y="3751"/>
                  </a:cubicBezTo>
                  <a:cubicBezTo>
                    <a:pt x="11526" y="3668"/>
                    <a:pt x="11490" y="3584"/>
                    <a:pt x="11455" y="3501"/>
                  </a:cubicBezTo>
                  <a:cubicBezTo>
                    <a:pt x="11431" y="3453"/>
                    <a:pt x="11407" y="3406"/>
                    <a:pt x="11383" y="3358"/>
                  </a:cubicBezTo>
                  <a:cubicBezTo>
                    <a:pt x="11359" y="3310"/>
                    <a:pt x="11336" y="3263"/>
                    <a:pt x="11312" y="3203"/>
                  </a:cubicBezTo>
                  <a:cubicBezTo>
                    <a:pt x="11288" y="3168"/>
                    <a:pt x="11264" y="3132"/>
                    <a:pt x="11252" y="3096"/>
                  </a:cubicBezTo>
                  <a:cubicBezTo>
                    <a:pt x="11133" y="2882"/>
                    <a:pt x="11002" y="2679"/>
                    <a:pt x="10859" y="2489"/>
                  </a:cubicBezTo>
                  <a:cubicBezTo>
                    <a:pt x="10847" y="2453"/>
                    <a:pt x="10824" y="2429"/>
                    <a:pt x="10800" y="2394"/>
                  </a:cubicBezTo>
                  <a:lnTo>
                    <a:pt x="10705" y="2275"/>
                  </a:lnTo>
                  <a:cubicBezTo>
                    <a:pt x="10669" y="2239"/>
                    <a:pt x="10633" y="2191"/>
                    <a:pt x="10609" y="2155"/>
                  </a:cubicBezTo>
                  <a:cubicBezTo>
                    <a:pt x="10550" y="2084"/>
                    <a:pt x="10490" y="2025"/>
                    <a:pt x="10443" y="1965"/>
                  </a:cubicBezTo>
                  <a:cubicBezTo>
                    <a:pt x="10371" y="1894"/>
                    <a:pt x="10312" y="1822"/>
                    <a:pt x="10240" y="1751"/>
                  </a:cubicBezTo>
                  <a:cubicBezTo>
                    <a:pt x="10193" y="1703"/>
                    <a:pt x="10133" y="1655"/>
                    <a:pt x="10085" y="1608"/>
                  </a:cubicBezTo>
                  <a:cubicBezTo>
                    <a:pt x="10073" y="1584"/>
                    <a:pt x="10050" y="1572"/>
                    <a:pt x="10026" y="1560"/>
                  </a:cubicBezTo>
                  <a:cubicBezTo>
                    <a:pt x="9990" y="1524"/>
                    <a:pt x="9954" y="1489"/>
                    <a:pt x="9907" y="1453"/>
                  </a:cubicBezTo>
                  <a:cubicBezTo>
                    <a:pt x="9847" y="1393"/>
                    <a:pt x="9788" y="1346"/>
                    <a:pt x="9728" y="1298"/>
                  </a:cubicBezTo>
                  <a:cubicBezTo>
                    <a:pt x="9704" y="1274"/>
                    <a:pt x="9669" y="1251"/>
                    <a:pt x="9633" y="1227"/>
                  </a:cubicBezTo>
                  <a:cubicBezTo>
                    <a:pt x="9609" y="1203"/>
                    <a:pt x="9573" y="1179"/>
                    <a:pt x="9538" y="1155"/>
                  </a:cubicBezTo>
                  <a:cubicBezTo>
                    <a:pt x="9478" y="1108"/>
                    <a:pt x="9419" y="1060"/>
                    <a:pt x="9347" y="1024"/>
                  </a:cubicBezTo>
                  <a:cubicBezTo>
                    <a:pt x="9288" y="977"/>
                    <a:pt x="9216" y="929"/>
                    <a:pt x="9145" y="893"/>
                  </a:cubicBezTo>
                  <a:cubicBezTo>
                    <a:pt x="9085" y="846"/>
                    <a:pt x="9014" y="810"/>
                    <a:pt x="8942" y="774"/>
                  </a:cubicBezTo>
                  <a:cubicBezTo>
                    <a:pt x="8919" y="751"/>
                    <a:pt x="8883" y="739"/>
                    <a:pt x="8847" y="715"/>
                  </a:cubicBezTo>
                  <a:cubicBezTo>
                    <a:pt x="8811" y="691"/>
                    <a:pt x="8764" y="679"/>
                    <a:pt x="8728" y="655"/>
                  </a:cubicBezTo>
                  <a:cubicBezTo>
                    <a:pt x="8669" y="620"/>
                    <a:pt x="8609" y="596"/>
                    <a:pt x="8549" y="560"/>
                  </a:cubicBezTo>
                  <a:cubicBezTo>
                    <a:pt x="8466" y="524"/>
                    <a:pt x="8383" y="489"/>
                    <a:pt x="8299" y="453"/>
                  </a:cubicBezTo>
                  <a:cubicBezTo>
                    <a:pt x="8157" y="393"/>
                    <a:pt x="8002" y="346"/>
                    <a:pt x="7859" y="286"/>
                  </a:cubicBezTo>
                  <a:cubicBezTo>
                    <a:pt x="7776" y="262"/>
                    <a:pt x="7704" y="239"/>
                    <a:pt x="7621" y="227"/>
                  </a:cubicBezTo>
                  <a:cubicBezTo>
                    <a:pt x="7609" y="215"/>
                    <a:pt x="7597" y="215"/>
                    <a:pt x="7585" y="215"/>
                  </a:cubicBezTo>
                  <a:lnTo>
                    <a:pt x="7502" y="191"/>
                  </a:lnTo>
                  <a:cubicBezTo>
                    <a:pt x="7466" y="179"/>
                    <a:pt x="7442" y="167"/>
                    <a:pt x="7418" y="167"/>
                  </a:cubicBezTo>
                  <a:lnTo>
                    <a:pt x="7406" y="167"/>
                  </a:lnTo>
                  <a:cubicBezTo>
                    <a:pt x="7359" y="155"/>
                    <a:pt x="7323" y="143"/>
                    <a:pt x="7276" y="131"/>
                  </a:cubicBezTo>
                  <a:cubicBezTo>
                    <a:pt x="7204" y="120"/>
                    <a:pt x="7133" y="108"/>
                    <a:pt x="7061" y="96"/>
                  </a:cubicBezTo>
                  <a:cubicBezTo>
                    <a:pt x="7002" y="84"/>
                    <a:pt x="6954" y="72"/>
                    <a:pt x="6895" y="60"/>
                  </a:cubicBezTo>
                  <a:cubicBezTo>
                    <a:pt x="6835" y="60"/>
                    <a:pt x="6775" y="48"/>
                    <a:pt x="6716" y="36"/>
                  </a:cubicBezTo>
                  <a:cubicBezTo>
                    <a:pt x="6585" y="24"/>
                    <a:pt x="6454" y="12"/>
                    <a:pt x="6323" y="12"/>
                  </a:cubicBezTo>
                  <a:cubicBezTo>
                    <a:pt x="6275" y="0"/>
                    <a:pt x="6228" y="0"/>
                    <a:pt x="6180" y="0"/>
                  </a:cubicBezTo>
                  <a:close/>
                </a:path>
              </a:pathLst>
            </a:custGeom>
            <a:solidFill>
              <a:srgbClr val="F8A2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01"/>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p:cSld name="CUSTOM_2">
    <p:bg>
      <p:bgPr>
        <a:blipFill>
          <a:blip r:embed="rId2">
            <a:alphaModFix/>
          </a:blip>
          <a:stretch>
            <a:fillRect/>
          </a:stretch>
        </a:blipFill>
        <a:effectLst/>
      </p:bgPr>
    </p:bg>
    <p:spTree>
      <p:nvGrpSpPr>
        <p:cNvPr id="1" name="Shape 302"/>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22C1F59-6BEF-4735-B1E1-95535C066D66}" type="datetimeFigureOut">
              <a:rPr lang="en-US" smtClean="0"/>
              <a:pPr/>
              <a:t>9/13/2022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CB14A0-C7F2-469D-85B3-33CB82B3E414}" type="slidenum">
              <a:rPr lang="en-US" smtClean="0"/>
              <a:pPr/>
              <a:t>‹#›</a:t>
            </a:fld>
            <a:endParaRPr lang="en-US"/>
          </a:p>
        </p:txBody>
      </p:sp>
    </p:spTree>
    <p:extLst>
      <p:ext uri="{BB962C8B-B14F-4D97-AF65-F5344CB8AC3E}">
        <p14:creationId xmlns:p14="http://schemas.microsoft.com/office/powerpoint/2010/main" val="1844601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BC8D6-6BCB-BD4B-B6E0-92A778004E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C4099C-8353-F44E-8406-26AC07974CEE}"/>
              </a:ext>
            </a:extLst>
          </p:cNvPr>
          <p:cNvSpPr>
            <a:spLocks noGrp="1"/>
          </p:cNvSpPr>
          <p:nvPr>
            <p:ph sz="half" idx="1"/>
          </p:nvPr>
        </p:nvSpPr>
        <p:spPr>
          <a:xfrm>
            <a:off x="628650" y="1369219"/>
            <a:ext cx="3886200" cy="303282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F8CC49-08EF-8048-B6B2-BC247008F046}"/>
              </a:ext>
            </a:extLst>
          </p:cNvPr>
          <p:cNvSpPr>
            <a:spLocks noGrp="1"/>
          </p:cNvSpPr>
          <p:nvPr>
            <p:ph sz="half" idx="2"/>
          </p:nvPr>
        </p:nvSpPr>
        <p:spPr>
          <a:xfrm>
            <a:off x="4629150" y="1369219"/>
            <a:ext cx="3886200" cy="303282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82CCBEF1-4544-884E-86EB-5374139098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77F880-2CCE-9044-8CE8-A7CF47CE5236}"/>
              </a:ext>
            </a:extLst>
          </p:cNvPr>
          <p:cNvSpPr>
            <a:spLocks noGrp="1"/>
          </p:cNvSpPr>
          <p:nvPr>
            <p:ph type="sldNum" sz="quarter" idx="12"/>
          </p:nvPr>
        </p:nvSpPr>
        <p:spPr>
          <a:xfrm>
            <a:off x="628651" y="4503243"/>
            <a:ext cx="2016578" cy="273844"/>
          </a:xfrm>
        </p:spPr>
        <p:txBody>
          <a:bodyPr/>
          <a:lstStyle/>
          <a:p>
            <a:fld id="{B4E9AFF7-6653-6A4D-A979-64D2F5BECA26}" type="slidenum">
              <a:rPr lang="en-US" smtClean="0"/>
              <a:t>‹#›</a:t>
            </a:fld>
            <a:endParaRPr lang="en-US"/>
          </a:p>
        </p:txBody>
      </p:sp>
    </p:spTree>
    <p:extLst>
      <p:ext uri="{BB962C8B-B14F-4D97-AF65-F5344CB8AC3E}">
        <p14:creationId xmlns:p14="http://schemas.microsoft.com/office/powerpoint/2010/main" val="190087330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7">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09350" y="537550"/>
            <a:ext cx="7725300" cy="4710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1pPr>
            <a:lvl2pPr lvl="1" algn="ctr">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algn="ctr">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algn="ctr">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algn="ctr">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algn="ctr">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algn="ctr">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algn="ctr">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algn="ctr">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09350" y="1152475"/>
            <a:ext cx="7725300" cy="34536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Barlow"/>
              <a:buChar char="●"/>
              <a:defRPr sz="1600">
                <a:solidFill>
                  <a:schemeClr val="dk1"/>
                </a:solidFill>
                <a:latin typeface="Barlow"/>
                <a:ea typeface="Barlow"/>
                <a:cs typeface="Barlow"/>
                <a:sym typeface="Barlow"/>
              </a:defRPr>
            </a:lvl1pPr>
            <a:lvl2pPr marL="914400" lvl="1" indent="-330200">
              <a:lnSpc>
                <a:spcPct val="100000"/>
              </a:lnSpc>
              <a:spcBef>
                <a:spcPts val="0"/>
              </a:spcBef>
              <a:spcAft>
                <a:spcPts val="0"/>
              </a:spcAft>
              <a:buClr>
                <a:schemeClr val="dk1"/>
              </a:buClr>
              <a:buSzPts val="1600"/>
              <a:buFont typeface="Barlow"/>
              <a:buChar char="○"/>
              <a:defRPr sz="1600">
                <a:solidFill>
                  <a:schemeClr val="dk1"/>
                </a:solidFill>
                <a:latin typeface="Barlow"/>
                <a:ea typeface="Barlow"/>
                <a:cs typeface="Barlow"/>
                <a:sym typeface="Barlow"/>
              </a:defRPr>
            </a:lvl2pPr>
            <a:lvl3pPr marL="1371600" lvl="2" indent="-330200">
              <a:lnSpc>
                <a:spcPct val="100000"/>
              </a:lnSpc>
              <a:spcBef>
                <a:spcPts val="0"/>
              </a:spcBef>
              <a:spcAft>
                <a:spcPts val="0"/>
              </a:spcAft>
              <a:buClr>
                <a:schemeClr val="dk1"/>
              </a:buClr>
              <a:buSzPts val="1600"/>
              <a:buFont typeface="Barlow"/>
              <a:buChar char="■"/>
              <a:defRPr sz="1600">
                <a:solidFill>
                  <a:schemeClr val="dk1"/>
                </a:solidFill>
                <a:latin typeface="Barlow"/>
                <a:ea typeface="Barlow"/>
                <a:cs typeface="Barlow"/>
                <a:sym typeface="Barlow"/>
              </a:defRPr>
            </a:lvl3pPr>
            <a:lvl4pPr marL="1828800" lvl="3" indent="-330200">
              <a:lnSpc>
                <a:spcPct val="100000"/>
              </a:lnSpc>
              <a:spcBef>
                <a:spcPts val="0"/>
              </a:spcBef>
              <a:spcAft>
                <a:spcPts val="0"/>
              </a:spcAft>
              <a:buClr>
                <a:schemeClr val="dk1"/>
              </a:buClr>
              <a:buSzPts val="1600"/>
              <a:buFont typeface="Barlow"/>
              <a:buChar char="●"/>
              <a:defRPr sz="1600">
                <a:solidFill>
                  <a:schemeClr val="dk1"/>
                </a:solidFill>
                <a:latin typeface="Barlow"/>
                <a:ea typeface="Barlow"/>
                <a:cs typeface="Barlow"/>
                <a:sym typeface="Barlow"/>
              </a:defRPr>
            </a:lvl4pPr>
            <a:lvl5pPr marL="2286000" lvl="4" indent="-330200">
              <a:lnSpc>
                <a:spcPct val="100000"/>
              </a:lnSpc>
              <a:spcBef>
                <a:spcPts val="0"/>
              </a:spcBef>
              <a:spcAft>
                <a:spcPts val="0"/>
              </a:spcAft>
              <a:buClr>
                <a:schemeClr val="dk1"/>
              </a:buClr>
              <a:buSzPts val="1600"/>
              <a:buFont typeface="Barlow"/>
              <a:buChar char="○"/>
              <a:defRPr sz="1600">
                <a:solidFill>
                  <a:schemeClr val="dk1"/>
                </a:solidFill>
                <a:latin typeface="Barlow"/>
                <a:ea typeface="Barlow"/>
                <a:cs typeface="Barlow"/>
                <a:sym typeface="Barlow"/>
              </a:defRPr>
            </a:lvl5pPr>
            <a:lvl6pPr marL="2743200" lvl="5" indent="-330200">
              <a:lnSpc>
                <a:spcPct val="100000"/>
              </a:lnSpc>
              <a:spcBef>
                <a:spcPts val="0"/>
              </a:spcBef>
              <a:spcAft>
                <a:spcPts val="0"/>
              </a:spcAft>
              <a:buClr>
                <a:schemeClr val="dk1"/>
              </a:buClr>
              <a:buSzPts val="1600"/>
              <a:buFont typeface="Barlow"/>
              <a:buChar char="■"/>
              <a:defRPr sz="1600">
                <a:solidFill>
                  <a:schemeClr val="dk1"/>
                </a:solidFill>
                <a:latin typeface="Barlow"/>
                <a:ea typeface="Barlow"/>
                <a:cs typeface="Barlow"/>
                <a:sym typeface="Barlow"/>
              </a:defRPr>
            </a:lvl6pPr>
            <a:lvl7pPr marL="3200400" lvl="6" indent="-330200">
              <a:lnSpc>
                <a:spcPct val="100000"/>
              </a:lnSpc>
              <a:spcBef>
                <a:spcPts val="0"/>
              </a:spcBef>
              <a:spcAft>
                <a:spcPts val="0"/>
              </a:spcAft>
              <a:buClr>
                <a:schemeClr val="dk1"/>
              </a:buClr>
              <a:buSzPts val="1600"/>
              <a:buFont typeface="Barlow"/>
              <a:buChar char="●"/>
              <a:defRPr sz="1600">
                <a:solidFill>
                  <a:schemeClr val="dk1"/>
                </a:solidFill>
                <a:latin typeface="Barlow"/>
                <a:ea typeface="Barlow"/>
                <a:cs typeface="Barlow"/>
                <a:sym typeface="Barlow"/>
              </a:defRPr>
            </a:lvl7pPr>
            <a:lvl8pPr marL="3657600" lvl="7" indent="-330200">
              <a:lnSpc>
                <a:spcPct val="100000"/>
              </a:lnSpc>
              <a:spcBef>
                <a:spcPts val="0"/>
              </a:spcBef>
              <a:spcAft>
                <a:spcPts val="0"/>
              </a:spcAft>
              <a:buClr>
                <a:schemeClr val="dk1"/>
              </a:buClr>
              <a:buSzPts val="1600"/>
              <a:buFont typeface="Barlow"/>
              <a:buChar char="○"/>
              <a:defRPr sz="1600">
                <a:solidFill>
                  <a:schemeClr val="dk1"/>
                </a:solidFill>
                <a:latin typeface="Barlow"/>
                <a:ea typeface="Barlow"/>
                <a:cs typeface="Barlow"/>
                <a:sym typeface="Barlow"/>
              </a:defRPr>
            </a:lvl8pPr>
            <a:lvl9pPr marL="4114800" lvl="8" indent="-330200">
              <a:lnSpc>
                <a:spcPct val="100000"/>
              </a:lnSpc>
              <a:spcBef>
                <a:spcPts val="0"/>
              </a:spcBef>
              <a:spcAft>
                <a:spcPts val="0"/>
              </a:spcAft>
              <a:buClr>
                <a:schemeClr val="dk1"/>
              </a:buClr>
              <a:buSzPts val="1600"/>
              <a:buFont typeface="Barlow"/>
              <a:buChar char="■"/>
              <a:defRPr sz="1600">
                <a:solidFill>
                  <a:schemeClr val="dk1"/>
                </a:solidFill>
                <a:latin typeface="Barlow"/>
                <a:ea typeface="Barlow"/>
                <a:cs typeface="Barlow"/>
                <a:sym typeface="Barlow"/>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8" r:id="rId2"/>
    <p:sldLayoutId id="2147483659" r:id="rId3"/>
    <p:sldLayoutId id="2147483678" r:id="rId4"/>
    <p:sldLayoutId id="2147483679"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EA4335"/>
          </p15:clr>
        </p15:guide>
        <p15:guide id="2" pos="2880">
          <p15:clr>
            <a:srgbClr val="EA4335"/>
          </p15:clr>
        </p15:guide>
        <p15:guide id="3" pos="447">
          <p15:clr>
            <a:srgbClr val="EA4335"/>
          </p15:clr>
        </p15:guide>
        <p15:guide id="4" orient="horz" pos="339">
          <p15:clr>
            <a:srgbClr val="EA4335"/>
          </p15:clr>
        </p15:guide>
        <p15:guide id="5" orient="horz" pos="2901">
          <p15:clr>
            <a:srgbClr val="EA4335"/>
          </p15:clr>
        </p15:guide>
        <p15:guide id="6" pos="5313">
          <p15:clr>
            <a:srgbClr val="EA4335"/>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hyperlink" Target="https://www.candidcareer.com/video-elevator+pitch,ed5fdd900a274930252f,UnivSouthCarolina" TargetMode="External"/><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30.png"/><Relationship Id="rId4" Type="http://schemas.openxmlformats.org/officeDocument/2006/relationships/image" Target="../media/image29.jpeg"/></Relationships>
</file>

<file path=ppt/slides/_rels/slide23.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hyperlink" Target="https://www.sa.sc.edu/sg/carolina-closet/" TargetMode="External"/><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33.gif"/></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sc.joinhandshake.com/" TargetMode="Externa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emf"/><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550EC58-E126-0857-EED0-D8DDE0A938F5}"/>
              </a:ext>
            </a:extLst>
          </p:cNvPr>
          <p:cNvSpPr>
            <a:spLocks noGrp="1"/>
          </p:cNvSpPr>
          <p:nvPr>
            <p:ph type="ctrTitle"/>
          </p:nvPr>
        </p:nvSpPr>
        <p:spPr>
          <a:xfrm>
            <a:off x="1831038" y="1351475"/>
            <a:ext cx="5481900" cy="1887000"/>
          </a:xfrm>
        </p:spPr>
        <p:txBody>
          <a:bodyPr/>
          <a:lstStyle/>
          <a:p>
            <a:r>
              <a:rPr lang="en-US" dirty="0"/>
              <a:t>Job Fair Preparation</a:t>
            </a:r>
          </a:p>
        </p:txBody>
      </p:sp>
      <p:sp>
        <p:nvSpPr>
          <p:cNvPr id="10" name="Subtitle 2">
            <a:extLst>
              <a:ext uri="{FF2B5EF4-FFF2-40B4-BE49-F238E27FC236}">
                <a16:creationId xmlns:a16="http://schemas.microsoft.com/office/drawing/2014/main" id="{C156CBF2-CFE8-EB8E-59DC-7FEFC90F65BA}"/>
              </a:ext>
            </a:extLst>
          </p:cNvPr>
          <p:cNvSpPr>
            <a:spLocks noGrp="1"/>
          </p:cNvSpPr>
          <p:nvPr>
            <p:ph type="subTitle" idx="1"/>
          </p:nvPr>
        </p:nvSpPr>
        <p:spPr>
          <a:xfrm>
            <a:off x="1831038" y="3654907"/>
            <a:ext cx="5481900" cy="370200"/>
          </a:xfrm>
        </p:spPr>
        <p:txBody>
          <a:bodyPr/>
          <a:lstStyle/>
          <a:p>
            <a:r>
              <a:rPr lang="en-US" dirty="0"/>
              <a:t>Update your resume, prepare for the job fair with employer research &amp; know how to network/capitalize on this experience to search for internships!</a:t>
            </a:r>
          </a:p>
        </p:txBody>
      </p:sp>
    </p:spTree>
    <p:extLst>
      <p:ext uri="{BB962C8B-B14F-4D97-AF65-F5344CB8AC3E}">
        <p14:creationId xmlns:p14="http://schemas.microsoft.com/office/powerpoint/2010/main" val="28936709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17EF7-7B87-824C-B3B8-98BE81EB6CE5}"/>
              </a:ext>
            </a:extLst>
          </p:cNvPr>
          <p:cNvSpPr>
            <a:spLocks noGrp="1"/>
          </p:cNvSpPr>
          <p:nvPr>
            <p:ph type="title"/>
          </p:nvPr>
        </p:nvSpPr>
        <p:spPr>
          <a:xfrm>
            <a:off x="319222" y="271027"/>
            <a:ext cx="7886700" cy="994172"/>
          </a:xfrm>
        </p:spPr>
        <p:txBody>
          <a:bodyPr/>
          <a:lstStyle/>
          <a:p>
            <a:pPr algn="l"/>
            <a:r>
              <a:rPr lang="en-US" sz="4400" b="1" dirty="0">
                <a:solidFill>
                  <a:schemeClr val="accent3"/>
                </a:solidFill>
              </a:rPr>
              <a:t>Experience</a:t>
            </a:r>
          </a:p>
        </p:txBody>
      </p:sp>
      <p:sp>
        <p:nvSpPr>
          <p:cNvPr id="3" name="Content Placeholder 2">
            <a:extLst>
              <a:ext uri="{FF2B5EF4-FFF2-40B4-BE49-F238E27FC236}">
                <a16:creationId xmlns:a16="http://schemas.microsoft.com/office/drawing/2014/main" id="{C87A8A97-6AC9-FA42-A30C-6904EB59D421}"/>
              </a:ext>
            </a:extLst>
          </p:cNvPr>
          <p:cNvSpPr>
            <a:spLocks noGrp="1"/>
          </p:cNvSpPr>
          <p:nvPr>
            <p:ph idx="1"/>
          </p:nvPr>
        </p:nvSpPr>
        <p:spPr>
          <a:xfrm>
            <a:off x="0" y="1265199"/>
            <a:ext cx="3360979" cy="1424213"/>
          </a:xfrm>
        </p:spPr>
        <p:txBody>
          <a:bodyPr>
            <a:normAutofit/>
          </a:bodyPr>
          <a:lstStyle/>
          <a:p>
            <a:pPr marL="127000" indent="0">
              <a:buNone/>
            </a:pPr>
            <a:r>
              <a:rPr lang="en-US" sz="1800" b="1" dirty="0">
                <a:latin typeface="Times New Roman" panose="02020603050405020304" pitchFamily="18" charset="0"/>
                <a:cs typeface="Times New Roman" panose="02020603050405020304" pitchFamily="18" charset="0"/>
              </a:rPr>
              <a:t>Start By Asking Yourself…</a:t>
            </a:r>
          </a:p>
          <a:p>
            <a:pPr>
              <a:buFont typeface="Courier New" panose="02070309020205020404" pitchFamily="49" charset="0"/>
              <a:buChar char="o"/>
            </a:pPr>
            <a:r>
              <a:rPr lang="en-US" sz="1500" dirty="0">
                <a:latin typeface="Times New Roman" panose="02020603050405020304" pitchFamily="18" charset="0"/>
                <a:cs typeface="Times New Roman" panose="02020603050405020304" pitchFamily="18" charset="0"/>
              </a:rPr>
              <a:t>What experiences in my past support my career goals? </a:t>
            </a:r>
          </a:p>
          <a:p>
            <a:pPr>
              <a:buFont typeface="Courier New" panose="02070309020205020404" pitchFamily="49" charset="0"/>
              <a:buChar char="o"/>
            </a:pPr>
            <a:r>
              <a:rPr lang="en-US" sz="1500" dirty="0">
                <a:latin typeface="Times New Roman" panose="02020603050405020304" pitchFamily="18" charset="0"/>
                <a:cs typeface="Times New Roman" panose="02020603050405020304" pitchFamily="18" charset="0"/>
              </a:rPr>
              <a:t>What experiences have I had that are relevant to this position?</a:t>
            </a:r>
          </a:p>
          <a:p>
            <a:endParaRPr lang="en-US" dirty="0"/>
          </a:p>
        </p:txBody>
      </p:sp>
      <p:pic>
        <p:nvPicPr>
          <p:cNvPr id="17" name="Picture 16" descr="A close up of a sign&#10;&#10;Description automatically generated">
            <a:extLst>
              <a:ext uri="{FF2B5EF4-FFF2-40B4-BE49-F238E27FC236}">
                <a16:creationId xmlns:a16="http://schemas.microsoft.com/office/drawing/2014/main" id="{BB856484-4E17-2448-9CBD-188C55E635F5}"/>
              </a:ext>
            </a:extLst>
          </p:cNvPr>
          <p:cNvPicPr>
            <a:picLocks noChangeAspect="1"/>
          </p:cNvPicPr>
          <p:nvPr/>
        </p:nvPicPr>
        <p:blipFill>
          <a:blip r:embed="rId3"/>
          <a:stretch>
            <a:fillRect/>
          </a:stretch>
        </p:blipFill>
        <p:spPr>
          <a:xfrm>
            <a:off x="2788920" y="271027"/>
            <a:ext cx="836023" cy="836023"/>
          </a:xfrm>
          <a:prstGeom prst="rect">
            <a:avLst/>
          </a:prstGeom>
        </p:spPr>
      </p:pic>
      <p:pic>
        <p:nvPicPr>
          <p:cNvPr id="6" name="Picture 5" descr="Text&#10;&#10;Description automatically generated">
            <a:extLst>
              <a:ext uri="{FF2B5EF4-FFF2-40B4-BE49-F238E27FC236}">
                <a16:creationId xmlns:a16="http://schemas.microsoft.com/office/drawing/2014/main" id="{2F142837-2B54-9255-3107-676A41D6E44F}"/>
              </a:ext>
            </a:extLst>
          </p:cNvPr>
          <p:cNvPicPr>
            <a:picLocks noChangeAspect="1"/>
          </p:cNvPicPr>
          <p:nvPr/>
        </p:nvPicPr>
        <p:blipFill>
          <a:blip r:embed="rId4"/>
          <a:stretch>
            <a:fillRect/>
          </a:stretch>
        </p:blipFill>
        <p:spPr>
          <a:xfrm>
            <a:off x="3792538" y="768113"/>
            <a:ext cx="5035550" cy="3782065"/>
          </a:xfrm>
          <a:prstGeom prst="rect">
            <a:avLst/>
          </a:prstGeom>
          <a:ln w="19050">
            <a:solidFill>
              <a:schemeClr val="tx1"/>
            </a:solidFill>
          </a:ln>
        </p:spPr>
      </p:pic>
      <p:sp>
        <p:nvSpPr>
          <p:cNvPr id="4" name="Content Placeholder 2">
            <a:extLst>
              <a:ext uri="{FF2B5EF4-FFF2-40B4-BE49-F238E27FC236}">
                <a16:creationId xmlns:a16="http://schemas.microsoft.com/office/drawing/2014/main" id="{8F06DA28-3A8E-6124-CDBD-811EB2C7B1DC}"/>
              </a:ext>
            </a:extLst>
          </p:cNvPr>
          <p:cNvSpPr txBox="1">
            <a:spLocks/>
          </p:cNvSpPr>
          <p:nvPr/>
        </p:nvSpPr>
        <p:spPr>
          <a:xfrm>
            <a:off x="1095058" y="2770722"/>
            <a:ext cx="2727832" cy="1478550"/>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Barlow"/>
              <a:buChar char="●"/>
              <a:defRPr sz="1600" b="0" i="0" u="none" strike="noStrike" cap="none">
                <a:solidFill>
                  <a:schemeClr val="dk1"/>
                </a:solidFill>
                <a:latin typeface="Barlow"/>
                <a:ea typeface="Barlow"/>
                <a:cs typeface="Barlow"/>
                <a:sym typeface="Barlow"/>
              </a:defRPr>
            </a:lvl1pPr>
            <a:lvl2pPr marL="914400" marR="0" lvl="1" indent="-330200" algn="l" rtl="0">
              <a:lnSpc>
                <a:spcPct val="100000"/>
              </a:lnSpc>
              <a:spcBef>
                <a:spcPts val="0"/>
              </a:spcBef>
              <a:spcAft>
                <a:spcPts val="0"/>
              </a:spcAft>
              <a:buClr>
                <a:schemeClr val="dk1"/>
              </a:buClr>
              <a:buSzPts val="1600"/>
              <a:buFont typeface="Barlow"/>
              <a:buChar char="○"/>
              <a:defRPr sz="1600" b="0" i="0" u="none" strike="noStrike" cap="none">
                <a:solidFill>
                  <a:schemeClr val="dk1"/>
                </a:solidFill>
                <a:latin typeface="Barlow"/>
                <a:ea typeface="Barlow"/>
                <a:cs typeface="Barlow"/>
                <a:sym typeface="Barlow"/>
              </a:defRPr>
            </a:lvl2pPr>
            <a:lvl3pPr marL="1371600" marR="0" lvl="2" indent="-330200" algn="l" rtl="0">
              <a:lnSpc>
                <a:spcPct val="100000"/>
              </a:lnSpc>
              <a:spcBef>
                <a:spcPts val="0"/>
              </a:spcBef>
              <a:spcAft>
                <a:spcPts val="0"/>
              </a:spcAft>
              <a:buClr>
                <a:schemeClr val="dk1"/>
              </a:buClr>
              <a:buSzPts val="1600"/>
              <a:buFont typeface="Barlow"/>
              <a:buChar char="■"/>
              <a:defRPr sz="1600" b="0" i="0" u="none" strike="noStrike" cap="none">
                <a:solidFill>
                  <a:schemeClr val="dk1"/>
                </a:solidFill>
                <a:latin typeface="Barlow"/>
                <a:ea typeface="Barlow"/>
                <a:cs typeface="Barlow"/>
                <a:sym typeface="Barlow"/>
              </a:defRPr>
            </a:lvl3pPr>
            <a:lvl4pPr marL="1828800" marR="0" lvl="3" indent="-330200" algn="l" rtl="0">
              <a:lnSpc>
                <a:spcPct val="100000"/>
              </a:lnSpc>
              <a:spcBef>
                <a:spcPts val="0"/>
              </a:spcBef>
              <a:spcAft>
                <a:spcPts val="0"/>
              </a:spcAft>
              <a:buClr>
                <a:schemeClr val="dk1"/>
              </a:buClr>
              <a:buSzPts val="1600"/>
              <a:buFont typeface="Barlow"/>
              <a:buChar char="●"/>
              <a:defRPr sz="1600" b="0" i="0" u="none" strike="noStrike" cap="none">
                <a:solidFill>
                  <a:schemeClr val="dk1"/>
                </a:solidFill>
                <a:latin typeface="Barlow"/>
                <a:ea typeface="Barlow"/>
                <a:cs typeface="Barlow"/>
                <a:sym typeface="Barlow"/>
              </a:defRPr>
            </a:lvl4pPr>
            <a:lvl5pPr marL="2286000" marR="0" lvl="4" indent="-330200" algn="l" rtl="0">
              <a:lnSpc>
                <a:spcPct val="100000"/>
              </a:lnSpc>
              <a:spcBef>
                <a:spcPts val="0"/>
              </a:spcBef>
              <a:spcAft>
                <a:spcPts val="0"/>
              </a:spcAft>
              <a:buClr>
                <a:schemeClr val="dk1"/>
              </a:buClr>
              <a:buSzPts val="1600"/>
              <a:buFont typeface="Barlow"/>
              <a:buChar char="○"/>
              <a:defRPr sz="1600" b="0" i="0" u="none" strike="noStrike" cap="none">
                <a:solidFill>
                  <a:schemeClr val="dk1"/>
                </a:solidFill>
                <a:latin typeface="Barlow"/>
                <a:ea typeface="Barlow"/>
                <a:cs typeface="Barlow"/>
                <a:sym typeface="Barlow"/>
              </a:defRPr>
            </a:lvl5pPr>
            <a:lvl6pPr marL="2743200" marR="0" lvl="5" indent="-330200" algn="l" rtl="0">
              <a:lnSpc>
                <a:spcPct val="100000"/>
              </a:lnSpc>
              <a:spcBef>
                <a:spcPts val="0"/>
              </a:spcBef>
              <a:spcAft>
                <a:spcPts val="0"/>
              </a:spcAft>
              <a:buClr>
                <a:schemeClr val="dk1"/>
              </a:buClr>
              <a:buSzPts val="1600"/>
              <a:buFont typeface="Barlow"/>
              <a:buChar char="■"/>
              <a:defRPr sz="1600" b="0" i="0" u="none" strike="noStrike" cap="none">
                <a:solidFill>
                  <a:schemeClr val="dk1"/>
                </a:solidFill>
                <a:latin typeface="Barlow"/>
                <a:ea typeface="Barlow"/>
                <a:cs typeface="Barlow"/>
                <a:sym typeface="Barlow"/>
              </a:defRPr>
            </a:lvl6pPr>
            <a:lvl7pPr marL="3200400" marR="0" lvl="6" indent="-330200" algn="l" rtl="0">
              <a:lnSpc>
                <a:spcPct val="100000"/>
              </a:lnSpc>
              <a:spcBef>
                <a:spcPts val="0"/>
              </a:spcBef>
              <a:spcAft>
                <a:spcPts val="0"/>
              </a:spcAft>
              <a:buClr>
                <a:schemeClr val="dk1"/>
              </a:buClr>
              <a:buSzPts val="1600"/>
              <a:buFont typeface="Barlow"/>
              <a:buChar char="●"/>
              <a:defRPr sz="1600" b="0" i="0" u="none" strike="noStrike" cap="none">
                <a:solidFill>
                  <a:schemeClr val="dk1"/>
                </a:solidFill>
                <a:latin typeface="Barlow"/>
                <a:ea typeface="Barlow"/>
                <a:cs typeface="Barlow"/>
                <a:sym typeface="Barlow"/>
              </a:defRPr>
            </a:lvl7pPr>
            <a:lvl8pPr marL="3657600" marR="0" lvl="7" indent="-330200" algn="l" rtl="0">
              <a:lnSpc>
                <a:spcPct val="100000"/>
              </a:lnSpc>
              <a:spcBef>
                <a:spcPts val="0"/>
              </a:spcBef>
              <a:spcAft>
                <a:spcPts val="0"/>
              </a:spcAft>
              <a:buClr>
                <a:schemeClr val="dk1"/>
              </a:buClr>
              <a:buSzPts val="1600"/>
              <a:buFont typeface="Barlow"/>
              <a:buChar char="○"/>
              <a:defRPr sz="1600" b="0" i="0" u="none" strike="noStrike" cap="none">
                <a:solidFill>
                  <a:schemeClr val="dk1"/>
                </a:solidFill>
                <a:latin typeface="Barlow"/>
                <a:ea typeface="Barlow"/>
                <a:cs typeface="Barlow"/>
                <a:sym typeface="Barlow"/>
              </a:defRPr>
            </a:lvl8pPr>
            <a:lvl9pPr marL="4114800" marR="0" lvl="8" indent="-330200" algn="l" rtl="0">
              <a:lnSpc>
                <a:spcPct val="100000"/>
              </a:lnSpc>
              <a:spcBef>
                <a:spcPts val="0"/>
              </a:spcBef>
              <a:spcAft>
                <a:spcPts val="0"/>
              </a:spcAft>
              <a:buClr>
                <a:schemeClr val="dk1"/>
              </a:buClr>
              <a:buSzPts val="1600"/>
              <a:buFont typeface="Barlow"/>
              <a:buChar char="■"/>
              <a:defRPr sz="1600" b="0" i="0" u="none" strike="noStrike" cap="none">
                <a:solidFill>
                  <a:schemeClr val="dk1"/>
                </a:solidFill>
                <a:latin typeface="Barlow"/>
                <a:ea typeface="Barlow"/>
                <a:cs typeface="Barlow"/>
                <a:sym typeface="Barlow"/>
              </a:defRPr>
            </a:lvl9pPr>
          </a:lstStyle>
          <a:p>
            <a:pPr marL="0" indent="0">
              <a:buFont typeface="Barlow"/>
              <a:buNone/>
            </a:pPr>
            <a:r>
              <a:rPr lang="en-US" sz="1800" b="1" dirty="0">
                <a:latin typeface="Times New Roman" panose="02020603050405020304" pitchFamily="18" charset="0"/>
                <a:cs typeface="Times New Roman" panose="02020603050405020304" pitchFamily="18" charset="0"/>
              </a:rPr>
              <a:t>Label Options</a:t>
            </a:r>
          </a:p>
          <a:p>
            <a:pPr marL="285750" indent="-285750">
              <a:buFont typeface="Courier New" panose="02070309020205020404" pitchFamily="49" charset="0"/>
              <a:buChar char="o"/>
            </a:pPr>
            <a:r>
              <a:rPr lang="en-US" sz="1500" dirty="0">
                <a:latin typeface="Times New Roman" panose="02020603050405020304" pitchFamily="18" charset="0"/>
                <a:cs typeface="Times New Roman" panose="02020603050405020304" pitchFamily="18" charset="0"/>
              </a:rPr>
              <a:t>Work Experience</a:t>
            </a:r>
          </a:p>
          <a:p>
            <a:pPr marL="285750" indent="-285750">
              <a:buFont typeface="Courier New" panose="02070309020205020404" pitchFamily="49" charset="0"/>
              <a:buChar char="o"/>
            </a:pPr>
            <a:r>
              <a:rPr lang="en-US" sz="1500" dirty="0">
                <a:latin typeface="Times New Roman" panose="02020603050405020304" pitchFamily="18" charset="0"/>
                <a:cs typeface="Times New Roman" panose="02020603050405020304" pitchFamily="18" charset="0"/>
              </a:rPr>
              <a:t>Relevant Experience</a:t>
            </a:r>
          </a:p>
          <a:p>
            <a:pPr marL="285750" indent="-285750">
              <a:buFont typeface="Courier New" panose="02070309020205020404" pitchFamily="49" charset="0"/>
              <a:buChar char="o"/>
            </a:pPr>
            <a:r>
              <a:rPr lang="en-US" sz="1500" dirty="0">
                <a:latin typeface="Times New Roman" panose="02020603050405020304" pitchFamily="18" charset="0"/>
                <a:cs typeface="Times New Roman" panose="02020603050405020304" pitchFamily="18" charset="0"/>
              </a:rPr>
              <a:t>Research Experience</a:t>
            </a:r>
          </a:p>
          <a:p>
            <a:pPr marL="285750" indent="-285750">
              <a:buFont typeface="Courier New" panose="02070309020205020404" pitchFamily="49" charset="0"/>
              <a:buChar char="o"/>
            </a:pPr>
            <a:r>
              <a:rPr lang="en-US" sz="1500" dirty="0">
                <a:latin typeface="Times New Roman" panose="02020603050405020304" pitchFamily="18" charset="0"/>
                <a:cs typeface="Times New Roman" panose="02020603050405020304" pitchFamily="18" charset="0"/>
              </a:rPr>
              <a:t>Volunteer Experience</a:t>
            </a:r>
          </a:p>
        </p:txBody>
      </p:sp>
    </p:spTree>
    <p:extLst>
      <p:ext uri="{BB962C8B-B14F-4D97-AF65-F5344CB8AC3E}">
        <p14:creationId xmlns:p14="http://schemas.microsoft.com/office/powerpoint/2010/main" val="5107955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D63E1-68E7-4AB5-85B4-94E43370FCE4}"/>
              </a:ext>
            </a:extLst>
          </p:cNvPr>
          <p:cNvSpPr>
            <a:spLocks noGrp="1"/>
          </p:cNvSpPr>
          <p:nvPr>
            <p:ph type="title"/>
          </p:nvPr>
        </p:nvSpPr>
        <p:spPr>
          <a:xfrm>
            <a:off x="628650" y="80548"/>
            <a:ext cx="7886700" cy="994172"/>
          </a:xfrm>
        </p:spPr>
        <p:txBody>
          <a:bodyPr/>
          <a:lstStyle/>
          <a:p>
            <a:r>
              <a:rPr lang="en-US" sz="4000" b="1" dirty="0"/>
              <a:t>Sample Bullet Point Rewrites</a:t>
            </a:r>
          </a:p>
        </p:txBody>
      </p:sp>
      <p:sp>
        <p:nvSpPr>
          <p:cNvPr id="3" name="Content Placeholder 2">
            <a:extLst>
              <a:ext uri="{FF2B5EF4-FFF2-40B4-BE49-F238E27FC236}">
                <a16:creationId xmlns:a16="http://schemas.microsoft.com/office/drawing/2014/main" id="{E7D149F3-F020-43A9-A3C6-88B6A2A9FD2B}"/>
              </a:ext>
            </a:extLst>
          </p:cNvPr>
          <p:cNvSpPr>
            <a:spLocks noGrp="1"/>
          </p:cNvSpPr>
          <p:nvPr>
            <p:ph idx="1"/>
          </p:nvPr>
        </p:nvSpPr>
        <p:spPr>
          <a:xfrm>
            <a:off x="628650" y="1074720"/>
            <a:ext cx="8134350" cy="2994059"/>
          </a:xfrm>
        </p:spPr>
        <p:txBody>
          <a:bodyPr>
            <a:normAutofit fontScale="25000" lnSpcReduction="20000"/>
          </a:bodyPr>
          <a:lstStyle/>
          <a:p>
            <a:pPr marL="0" indent="0">
              <a:buNone/>
            </a:pPr>
            <a:r>
              <a:rPr lang="en-US" sz="7200" b="1" dirty="0">
                <a:solidFill>
                  <a:schemeClr val="accent2">
                    <a:lumMod val="75000"/>
                    <a:lumOff val="25000"/>
                  </a:schemeClr>
                </a:solidFill>
              </a:rPr>
              <a:t>“Took care of children” </a:t>
            </a:r>
            <a:r>
              <a:rPr lang="en-US" sz="7200" dirty="0"/>
              <a:t>		“Managed caretaking duties for 4 children ages 4-8, including planning educational, recreational, and social activities.”</a:t>
            </a:r>
          </a:p>
          <a:p>
            <a:pPr marL="0" indent="0">
              <a:buNone/>
            </a:pPr>
            <a:endParaRPr lang="en-US" sz="7200" dirty="0"/>
          </a:p>
          <a:p>
            <a:pPr marL="0" indent="0">
              <a:buNone/>
            </a:pPr>
            <a:r>
              <a:rPr lang="en-US" sz="7200" b="1" dirty="0">
                <a:solidFill>
                  <a:schemeClr val="accent3">
                    <a:lumMod val="75000"/>
                  </a:schemeClr>
                </a:solidFill>
              </a:rPr>
              <a:t>“Worked in food service.”</a:t>
            </a:r>
            <a:r>
              <a:rPr lang="en-US" sz="7200" dirty="0"/>
              <a:t>		 “Delivered exemplary customer service in high volume operations, completing an average of 15 transactions per hour.” </a:t>
            </a:r>
          </a:p>
          <a:p>
            <a:pPr marL="0" indent="0">
              <a:buNone/>
            </a:pPr>
            <a:endParaRPr lang="en-US" sz="7200" dirty="0"/>
          </a:p>
          <a:p>
            <a:pPr marL="0" indent="0">
              <a:buNone/>
            </a:pPr>
            <a:r>
              <a:rPr lang="en-US" sz="7200" b="1" dirty="0">
                <a:solidFill>
                  <a:schemeClr val="bg2">
                    <a:lumMod val="75000"/>
                  </a:schemeClr>
                </a:solidFill>
              </a:rPr>
              <a:t>“Tutored students in math courses.” </a:t>
            </a:r>
            <a:r>
              <a:rPr lang="en-US" sz="7200" dirty="0"/>
              <a:t>	     “Planned developmental activities designed to support student learning within 2 SI sessions per week.” </a:t>
            </a:r>
          </a:p>
          <a:p>
            <a:pPr marL="0" indent="0">
              <a:buNone/>
            </a:pPr>
            <a:endParaRPr lang="en-US" sz="7200" dirty="0"/>
          </a:p>
          <a:p>
            <a:pPr marL="0" indent="0">
              <a:buNone/>
            </a:pPr>
            <a:r>
              <a:rPr lang="en-US" sz="7200" b="1" dirty="0">
                <a:solidFill>
                  <a:schemeClr val="accent3">
                    <a:lumMod val="60000"/>
                    <a:lumOff val="40000"/>
                  </a:schemeClr>
                </a:solidFill>
              </a:rPr>
              <a:t>“Trained new employees.” </a:t>
            </a:r>
            <a:r>
              <a:rPr lang="en-US" sz="7200" dirty="0"/>
              <a:t>		 “Onboarded 3 new employees per month, cultivating their skills and abilities to manage sales, create positive customer experiences, and be effective representatives of the company’s brand.”</a:t>
            </a:r>
          </a:p>
          <a:p>
            <a:pPr marL="0" indent="0">
              <a:buNone/>
            </a:pPr>
            <a:endParaRPr lang="en-US" dirty="0"/>
          </a:p>
          <a:p>
            <a:pPr marL="0" indent="0">
              <a:buNone/>
            </a:pPr>
            <a:r>
              <a:rPr lang="en-US" dirty="0"/>
              <a:t>  </a:t>
            </a:r>
          </a:p>
        </p:txBody>
      </p:sp>
      <p:sp>
        <p:nvSpPr>
          <p:cNvPr id="4" name="Right Arrow 3">
            <a:extLst>
              <a:ext uri="{FF2B5EF4-FFF2-40B4-BE49-F238E27FC236}">
                <a16:creationId xmlns:a16="http://schemas.microsoft.com/office/drawing/2014/main" id="{951E6666-FFDC-736A-53A0-113CCA391372}"/>
              </a:ext>
            </a:extLst>
          </p:cNvPr>
          <p:cNvSpPr/>
          <p:nvPr/>
        </p:nvSpPr>
        <p:spPr>
          <a:xfrm>
            <a:off x="3143250" y="1143000"/>
            <a:ext cx="1123950" cy="2365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a:extLst>
              <a:ext uri="{FF2B5EF4-FFF2-40B4-BE49-F238E27FC236}">
                <a16:creationId xmlns:a16="http://schemas.microsoft.com/office/drawing/2014/main" id="{4415E9C5-C627-357C-070C-11AFCB77634F}"/>
              </a:ext>
            </a:extLst>
          </p:cNvPr>
          <p:cNvSpPr/>
          <p:nvPr/>
        </p:nvSpPr>
        <p:spPr>
          <a:xfrm>
            <a:off x="3409950" y="1798623"/>
            <a:ext cx="990600" cy="23652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Right Arrow 5">
            <a:extLst>
              <a:ext uri="{FF2B5EF4-FFF2-40B4-BE49-F238E27FC236}">
                <a16:creationId xmlns:a16="http://schemas.microsoft.com/office/drawing/2014/main" id="{F62394D3-AC43-2382-8343-87D6B3E8308C}"/>
              </a:ext>
            </a:extLst>
          </p:cNvPr>
          <p:cNvSpPr/>
          <p:nvPr/>
        </p:nvSpPr>
        <p:spPr>
          <a:xfrm>
            <a:off x="4486275" y="2453489"/>
            <a:ext cx="933450" cy="2365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ight Arrow 6">
            <a:extLst>
              <a:ext uri="{FF2B5EF4-FFF2-40B4-BE49-F238E27FC236}">
                <a16:creationId xmlns:a16="http://schemas.microsoft.com/office/drawing/2014/main" id="{EE63B396-EC39-5B6B-A407-B5BEFC65F8F7}"/>
              </a:ext>
            </a:extLst>
          </p:cNvPr>
          <p:cNvSpPr/>
          <p:nvPr/>
        </p:nvSpPr>
        <p:spPr>
          <a:xfrm>
            <a:off x="3448050" y="3108358"/>
            <a:ext cx="914400" cy="23652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6D7A9E0E-162C-E373-299D-58E51B3B3C4F}"/>
              </a:ext>
            </a:extLst>
          </p:cNvPr>
          <p:cNvCxnSpPr/>
          <p:nvPr/>
        </p:nvCxnSpPr>
        <p:spPr>
          <a:xfrm>
            <a:off x="1743075" y="790575"/>
            <a:ext cx="5657850" cy="0"/>
          </a:xfrm>
          <a:prstGeom prst="line">
            <a:avLst/>
          </a:prstGeom>
          <a:ln>
            <a:solidFill>
              <a:schemeClr val="tx1">
                <a:lumMod val="90000"/>
                <a:lumOff val="10000"/>
              </a:schemeClr>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8771190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17EF7-7B87-824C-B3B8-98BE81EB6CE5}"/>
              </a:ext>
            </a:extLst>
          </p:cNvPr>
          <p:cNvSpPr>
            <a:spLocks noGrp="1"/>
          </p:cNvSpPr>
          <p:nvPr>
            <p:ph type="title"/>
          </p:nvPr>
        </p:nvSpPr>
        <p:spPr>
          <a:xfrm>
            <a:off x="350771" y="23882"/>
            <a:ext cx="2299485" cy="994172"/>
          </a:xfrm>
        </p:spPr>
        <p:txBody>
          <a:bodyPr/>
          <a:lstStyle/>
          <a:p>
            <a:r>
              <a:rPr lang="en-US" sz="4400" b="1" dirty="0">
                <a:solidFill>
                  <a:schemeClr val="accent3"/>
                </a:solidFill>
              </a:rPr>
              <a:t>Experience</a:t>
            </a:r>
          </a:p>
        </p:txBody>
      </p:sp>
      <p:sp>
        <p:nvSpPr>
          <p:cNvPr id="11" name="Content Placeholder 2">
            <a:extLst>
              <a:ext uri="{FF2B5EF4-FFF2-40B4-BE49-F238E27FC236}">
                <a16:creationId xmlns:a16="http://schemas.microsoft.com/office/drawing/2014/main" id="{43DA3DC5-EF5C-9C4C-87DE-C5E8691C453F}"/>
              </a:ext>
            </a:extLst>
          </p:cNvPr>
          <p:cNvSpPr txBox="1">
            <a:spLocks/>
          </p:cNvSpPr>
          <p:nvPr/>
        </p:nvSpPr>
        <p:spPr>
          <a:xfrm>
            <a:off x="319222" y="855790"/>
            <a:ext cx="3583077" cy="3830510"/>
          </a:xfrm>
          <a:prstGeom prst="rect">
            <a:avLst/>
          </a:prstGeom>
        </p:spPr>
        <p:txBody>
          <a:bodyPr vert="horz" lIns="68580" tIns="34290" rIns="68580" bIns="3429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Bef>
                <a:spcPts val="0"/>
              </a:spcBef>
            </a:pPr>
            <a:r>
              <a:rPr lang="en-US" sz="4800" b="1" dirty="0">
                <a:latin typeface="Times New Roman" panose="02020603050405020304" pitchFamily="18" charset="0"/>
                <a:cs typeface="Times New Roman" panose="02020603050405020304" pitchFamily="18" charset="0"/>
              </a:rPr>
              <a:t>Elements Include</a:t>
            </a:r>
          </a:p>
          <a:p>
            <a:pPr lvl="1">
              <a:lnSpc>
                <a:spcPct val="120000"/>
              </a:lnSpc>
              <a:spcBef>
                <a:spcPts val="0"/>
              </a:spcBef>
              <a:buFont typeface="Courier New" panose="02070309020205020404" pitchFamily="49" charset="0"/>
              <a:buChar char="o"/>
            </a:pPr>
            <a:r>
              <a:rPr lang="en-US" sz="4800" dirty="0">
                <a:latin typeface="Times New Roman" panose="02020603050405020304" pitchFamily="18" charset="0"/>
                <a:cs typeface="Times New Roman" panose="02020603050405020304" pitchFamily="18" charset="0"/>
              </a:rPr>
              <a:t>Employer Name</a:t>
            </a:r>
          </a:p>
          <a:p>
            <a:pPr lvl="1">
              <a:lnSpc>
                <a:spcPct val="120000"/>
              </a:lnSpc>
              <a:spcBef>
                <a:spcPts val="0"/>
              </a:spcBef>
              <a:buFont typeface="Courier New" panose="02070309020205020404" pitchFamily="49" charset="0"/>
              <a:buChar char="o"/>
            </a:pPr>
            <a:r>
              <a:rPr lang="en-US" sz="4800" dirty="0">
                <a:latin typeface="Times New Roman" panose="02020603050405020304" pitchFamily="18" charset="0"/>
                <a:cs typeface="Times New Roman" panose="02020603050405020304" pitchFamily="18" charset="0"/>
              </a:rPr>
              <a:t>Employer Location (City, State OR School)</a:t>
            </a:r>
          </a:p>
          <a:p>
            <a:pPr lvl="1">
              <a:lnSpc>
                <a:spcPct val="120000"/>
              </a:lnSpc>
              <a:spcBef>
                <a:spcPts val="0"/>
              </a:spcBef>
              <a:buFont typeface="Courier New" panose="02070309020205020404" pitchFamily="49" charset="0"/>
              <a:buChar char="o"/>
            </a:pPr>
            <a:r>
              <a:rPr lang="en-US" sz="4800" dirty="0">
                <a:latin typeface="Times New Roman" panose="02020603050405020304" pitchFamily="18" charset="0"/>
                <a:cs typeface="Times New Roman" panose="02020603050405020304" pitchFamily="18" charset="0"/>
              </a:rPr>
              <a:t>Your position title</a:t>
            </a:r>
          </a:p>
          <a:p>
            <a:pPr lvl="1">
              <a:lnSpc>
                <a:spcPct val="120000"/>
              </a:lnSpc>
              <a:spcBef>
                <a:spcPts val="0"/>
              </a:spcBef>
              <a:buFont typeface="Courier New" panose="02070309020205020404" pitchFamily="49" charset="0"/>
              <a:buChar char="o"/>
            </a:pPr>
            <a:r>
              <a:rPr lang="en-US" sz="4800" dirty="0">
                <a:latin typeface="Times New Roman" panose="02020603050405020304" pitchFamily="18" charset="0"/>
                <a:cs typeface="Times New Roman" panose="02020603050405020304" pitchFamily="18" charset="0"/>
              </a:rPr>
              <a:t>Dates of employment</a:t>
            </a:r>
          </a:p>
          <a:p>
            <a:pPr marL="214313" indent="-214313">
              <a:lnSpc>
                <a:spcPct val="120000"/>
              </a:lnSpc>
            </a:pPr>
            <a:r>
              <a:rPr lang="en-US" sz="4800" b="1" dirty="0">
                <a:latin typeface="Times New Roman" panose="02020603050405020304" pitchFamily="18" charset="0"/>
                <a:cs typeface="Times New Roman" panose="02020603050405020304" pitchFamily="18" charset="0"/>
              </a:rPr>
              <a:t>Bullet Points</a:t>
            </a:r>
            <a:endParaRPr lang="en-US" sz="4800" dirty="0">
              <a:latin typeface="Times New Roman" panose="02020603050405020304" pitchFamily="18" charset="0"/>
              <a:cs typeface="Times New Roman" panose="02020603050405020304" pitchFamily="18" charset="0"/>
            </a:endParaRPr>
          </a:p>
          <a:p>
            <a:pPr lvl="1">
              <a:lnSpc>
                <a:spcPct val="120000"/>
              </a:lnSpc>
              <a:spcBef>
                <a:spcPts val="0"/>
              </a:spcBef>
              <a:buFont typeface="Courier New" panose="02070309020205020404" pitchFamily="49" charset="0"/>
              <a:buChar char="o"/>
            </a:pPr>
            <a:r>
              <a:rPr lang="en-US" sz="4800" dirty="0">
                <a:latin typeface="Times New Roman" panose="02020603050405020304" pitchFamily="18" charset="0"/>
                <a:cs typeface="Times New Roman" panose="02020603050405020304" pitchFamily="18" charset="0"/>
              </a:rPr>
              <a:t>Describe your </a:t>
            </a:r>
            <a:r>
              <a:rPr lang="en-US" sz="4800" i="1" dirty="0">
                <a:latin typeface="Times New Roman" panose="02020603050405020304" pitchFamily="18" charset="0"/>
                <a:cs typeface="Times New Roman" panose="02020603050405020304" pitchFamily="18" charset="0"/>
              </a:rPr>
              <a:t>most</a:t>
            </a:r>
            <a:r>
              <a:rPr lang="en-US" sz="4800" dirty="0">
                <a:latin typeface="Times New Roman" panose="02020603050405020304" pitchFamily="18" charset="0"/>
                <a:cs typeface="Times New Roman" panose="02020603050405020304" pitchFamily="18" charset="0"/>
              </a:rPr>
              <a:t> essential tasks and </a:t>
            </a:r>
            <a:r>
              <a:rPr lang="en-US" sz="4800" i="1" dirty="0">
                <a:latin typeface="Times New Roman" panose="02020603050405020304" pitchFamily="18" charset="0"/>
                <a:cs typeface="Times New Roman" panose="02020603050405020304" pitchFamily="18" charset="0"/>
              </a:rPr>
              <a:t>biggest</a:t>
            </a:r>
            <a:r>
              <a:rPr lang="en-US" sz="4800" dirty="0">
                <a:latin typeface="Times New Roman" panose="02020603050405020304" pitchFamily="18" charset="0"/>
                <a:cs typeface="Times New Roman" panose="02020603050405020304" pitchFamily="18" charset="0"/>
              </a:rPr>
              <a:t> accomplishments</a:t>
            </a:r>
          </a:p>
          <a:p>
            <a:pPr lvl="1">
              <a:lnSpc>
                <a:spcPct val="120000"/>
              </a:lnSpc>
              <a:spcBef>
                <a:spcPts val="0"/>
              </a:spcBef>
              <a:buFont typeface="Courier New" panose="02070309020205020404" pitchFamily="49" charset="0"/>
              <a:buChar char="o"/>
            </a:pPr>
            <a:r>
              <a:rPr lang="en-US" sz="4800" dirty="0">
                <a:latin typeface="Times New Roman" panose="02020603050405020304" pitchFamily="18" charset="0"/>
                <a:cs typeface="Times New Roman" panose="02020603050405020304" pitchFamily="18" charset="0"/>
              </a:rPr>
              <a:t>Use “formula” : Situation + Task + Action + Scope</a:t>
            </a:r>
          </a:p>
          <a:p>
            <a:pPr lvl="1">
              <a:lnSpc>
                <a:spcPct val="120000"/>
              </a:lnSpc>
              <a:spcBef>
                <a:spcPts val="0"/>
              </a:spcBef>
              <a:buFont typeface="Courier New" panose="02070309020205020404" pitchFamily="49" charset="0"/>
              <a:buChar char="o"/>
            </a:pPr>
            <a:r>
              <a:rPr lang="en-US" sz="4800" dirty="0">
                <a:latin typeface="Times New Roman" panose="02020603050405020304" pitchFamily="18" charset="0"/>
                <a:cs typeface="Times New Roman" panose="02020603050405020304" pitchFamily="18" charset="0"/>
              </a:rPr>
              <a:t>Use short, concise sentences (no more than 1-2 lines per bullet point)</a:t>
            </a:r>
          </a:p>
          <a:p>
            <a:pPr lvl="1">
              <a:lnSpc>
                <a:spcPct val="120000"/>
              </a:lnSpc>
              <a:spcBef>
                <a:spcPts val="0"/>
              </a:spcBef>
              <a:buFont typeface="Courier New" panose="02070309020205020404" pitchFamily="49" charset="0"/>
              <a:buChar char="o"/>
            </a:pPr>
            <a:r>
              <a:rPr lang="en-US" sz="4800" dirty="0">
                <a:latin typeface="Times New Roman" panose="02020603050405020304" pitchFamily="18" charset="0"/>
                <a:cs typeface="Times New Roman" panose="02020603050405020304" pitchFamily="18" charset="0"/>
              </a:rPr>
              <a:t>3-6 bullets per experience</a:t>
            </a:r>
          </a:p>
          <a:p>
            <a:pPr lvl="1">
              <a:lnSpc>
                <a:spcPct val="120000"/>
              </a:lnSpc>
              <a:spcBef>
                <a:spcPts val="0"/>
              </a:spcBef>
              <a:buFont typeface="Courier New" panose="02070309020205020404" pitchFamily="49" charset="0"/>
              <a:buChar char="o"/>
            </a:pPr>
            <a:r>
              <a:rPr lang="en-US" sz="4800" dirty="0">
                <a:latin typeface="Times New Roman" panose="02020603050405020304" pitchFamily="18" charset="0"/>
                <a:cs typeface="Times New Roman" panose="02020603050405020304" pitchFamily="18" charset="0"/>
              </a:rPr>
              <a:t>Describe “soft” (transferable) skills you utilized (e.g. communication, teamwork, customer service)</a:t>
            </a:r>
          </a:p>
          <a:p>
            <a:pPr lvl="1">
              <a:lnSpc>
                <a:spcPct val="120000"/>
              </a:lnSpc>
              <a:spcBef>
                <a:spcPts val="0"/>
              </a:spcBef>
              <a:buFont typeface="Courier New" panose="02070309020205020404" pitchFamily="49" charset="0"/>
              <a:buChar char="o"/>
            </a:pPr>
            <a:r>
              <a:rPr lang="en-US" sz="4800" dirty="0">
                <a:latin typeface="Times New Roman" panose="02020603050405020304" pitchFamily="18" charset="0"/>
                <a:cs typeface="Times New Roman" panose="02020603050405020304" pitchFamily="18" charset="0"/>
              </a:rPr>
              <a:t>Use Quantifiers e.g. #’s, %’s, and $’s </a:t>
            </a:r>
          </a:p>
          <a:p>
            <a:pPr lvl="1">
              <a:lnSpc>
                <a:spcPct val="120000"/>
              </a:lnSpc>
              <a:spcBef>
                <a:spcPts val="0"/>
              </a:spcBef>
              <a:buFont typeface="Courier New" panose="02070309020205020404" pitchFamily="49" charset="0"/>
              <a:buChar char="o"/>
            </a:pPr>
            <a:r>
              <a:rPr lang="en-US" sz="4800" dirty="0">
                <a:latin typeface="Times New Roman" panose="02020603050405020304" pitchFamily="18" charset="0"/>
                <a:cs typeface="Times New Roman" panose="02020603050405020304" pitchFamily="18" charset="0"/>
              </a:rPr>
              <a:t>Past tense for past experience(s), present tense for current experience(s)</a:t>
            </a:r>
            <a:br>
              <a:rPr lang="en-US" sz="4800" dirty="0">
                <a:latin typeface="Times New Roman" panose="02020603050405020304" pitchFamily="18" charset="0"/>
                <a:cs typeface="Times New Roman" panose="02020603050405020304" pitchFamily="18" charset="0"/>
              </a:rPr>
            </a:br>
            <a:endParaRPr lang="en-US" sz="4800" dirty="0">
              <a:latin typeface="Times New Roman" panose="02020603050405020304" pitchFamily="18" charset="0"/>
              <a:cs typeface="Times New Roman" panose="02020603050405020304" pitchFamily="18" charset="0"/>
            </a:endParaRPr>
          </a:p>
          <a:p>
            <a:pPr>
              <a:lnSpc>
                <a:spcPct val="120000"/>
              </a:lnSpc>
            </a:pPr>
            <a:endParaRPr lang="en-US" sz="2100" dirty="0"/>
          </a:p>
        </p:txBody>
      </p:sp>
      <p:pic>
        <p:nvPicPr>
          <p:cNvPr id="14" name="Picture 13" descr="A close up of a sign&#10;&#10;Description automatically generated">
            <a:extLst>
              <a:ext uri="{FF2B5EF4-FFF2-40B4-BE49-F238E27FC236}">
                <a16:creationId xmlns:a16="http://schemas.microsoft.com/office/drawing/2014/main" id="{810D384F-46BB-B248-AA67-FFEAA962830C}"/>
              </a:ext>
            </a:extLst>
          </p:cNvPr>
          <p:cNvPicPr>
            <a:picLocks noChangeAspect="1"/>
          </p:cNvPicPr>
          <p:nvPr/>
        </p:nvPicPr>
        <p:blipFill>
          <a:blip r:embed="rId3"/>
          <a:stretch>
            <a:fillRect/>
          </a:stretch>
        </p:blipFill>
        <p:spPr>
          <a:xfrm>
            <a:off x="2848632" y="104916"/>
            <a:ext cx="832104" cy="832104"/>
          </a:xfrm>
          <a:prstGeom prst="rect">
            <a:avLst/>
          </a:prstGeom>
        </p:spPr>
      </p:pic>
      <p:pic>
        <p:nvPicPr>
          <p:cNvPr id="3" name="Picture 2" descr="Text&#10;&#10;Description automatically generated">
            <a:extLst>
              <a:ext uri="{FF2B5EF4-FFF2-40B4-BE49-F238E27FC236}">
                <a16:creationId xmlns:a16="http://schemas.microsoft.com/office/drawing/2014/main" id="{D563D794-001E-6400-0B60-BAB40760AC1F}"/>
              </a:ext>
            </a:extLst>
          </p:cNvPr>
          <p:cNvPicPr>
            <a:picLocks noChangeAspect="1"/>
          </p:cNvPicPr>
          <p:nvPr/>
        </p:nvPicPr>
        <p:blipFill>
          <a:blip r:embed="rId4"/>
          <a:stretch>
            <a:fillRect/>
          </a:stretch>
        </p:blipFill>
        <p:spPr>
          <a:xfrm>
            <a:off x="4017121" y="768113"/>
            <a:ext cx="4810967" cy="3613387"/>
          </a:xfrm>
          <a:prstGeom prst="rect">
            <a:avLst/>
          </a:prstGeom>
          <a:ln w="19050">
            <a:solidFill>
              <a:schemeClr val="tx1"/>
            </a:solidFill>
          </a:ln>
        </p:spPr>
      </p:pic>
    </p:spTree>
    <p:extLst>
      <p:ext uri="{BB962C8B-B14F-4D97-AF65-F5344CB8AC3E}">
        <p14:creationId xmlns:p14="http://schemas.microsoft.com/office/powerpoint/2010/main" val="13118592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F5CDD-9F83-6B45-B5EC-7E9C106A5658}"/>
              </a:ext>
            </a:extLst>
          </p:cNvPr>
          <p:cNvSpPr>
            <a:spLocks noGrp="1"/>
          </p:cNvSpPr>
          <p:nvPr>
            <p:ph type="title"/>
          </p:nvPr>
        </p:nvSpPr>
        <p:spPr/>
        <p:txBody>
          <a:bodyPr/>
          <a:lstStyle/>
          <a:p>
            <a:pPr algn="l"/>
            <a:r>
              <a:rPr lang="en-US" sz="6000" dirty="0">
                <a:solidFill>
                  <a:schemeClr val="accent3">
                    <a:lumMod val="60000"/>
                    <a:lumOff val="40000"/>
                  </a:schemeClr>
                </a:solidFill>
              </a:rPr>
              <a:t>Skills</a:t>
            </a:r>
          </a:p>
        </p:txBody>
      </p:sp>
      <p:sp>
        <p:nvSpPr>
          <p:cNvPr id="6" name="Content Placeholder 5">
            <a:extLst>
              <a:ext uri="{FF2B5EF4-FFF2-40B4-BE49-F238E27FC236}">
                <a16:creationId xmlns:a16="http://schemas.microsoft.com/office/drawing/2014/main" id="{D772C4A4-BF91-3A4C-A2A8-953BA8812911}"/>
              </a:ext>
            </a:extLst>
          </p:cNvPr>
          <p:cNvSpPr>
            <a:spLocks noGrp="1"/>
          </p:cNvSpPr>
          <p:nvPr>
            <p:ph sz="half" idx="1"/>
          </p:nvPr>
        </p:nvSpPr>
        <p:spPr>
          <a:xfrm>
            <a:off x="499327" y="1062407"/>
            <a:ext cx="3932702" cy="2323541"/>
          </a:xfrm>
        </p:spPr>
        <p:txBody>
          <a:bodyPr>
            <a:normAutofit fontScale="92500" lnSpcReduction="20000"/>
          </a:bodyPr>
          <a:lstStyle/>
          <a:p>
            <a:pPr>
              <a:lnSpc>
                <a:spcPct val="120000"/>
              </a:lnSpc>
              <a:buFont typeface="Arial" panose="020B0604020202020204" pitchFamily="34" charset="0"/>
              <a:buChar char="•"/>
            </a:pPr>
            <a:r>
              <a:rPr lang="en-US" sz="2100" b="1" dirty="0">
                <a:latin typeface="Times New Roman" panose="02020603050405020304" pitchFamily="18" charset="0"/>
                <a:cs typeface="Times New Roman" panose="02020603050405020304" pitchFamily="18" charset="0"/>
              </a:rPr>
              <a:t>Focus on “hard skills”</a:t>
            </a:r>
          </a:p>
          <a:p>
            <a:pPr lvl="1">
              <a:lnSpc>
                <a:spcPct val="120000"/>
              </a:lnSpc>
            </a:pPr>
            <a:r>
              <a:rPr lang="en-US" dirty="0">
                <a:latin typeface="Times New Roman" panose="02020603050405020304" pitchFamily="18" charset="0"/>
                <a:cs typeface="Times New Roman" panose="02020603050405020304" pitchFamily="18" charset="0"/>
              </a:rPr>
              <a:t>Technical proficiencies</a:t>
            </a:r>
          </a:p>
          <a:p>
            <a:pPr lvl="1">
              <a:lnSpc>
                <a:spcPct val="120000"/>
              </a:lnSpc>
            </a:pPr>
            <a:r>
              <a:rPr lang="en-US" dirty="0">
                <a:latin typeface="Times New Roman" panose="02020603050405020304" pitchFamily="18" charset="0"/>
                <a:cs typeface="Times New Roman" panose="02020603050405020304" pitchFamily="18" charset="0"/>
              </a:rPr>
              <a:t>Sub-Categories, if needed:</a:t>
            </a:r>
          </a:p>
          <a:p>
            <a:pPr lvl="2" fontAlgn="t">
              <a:lnSpc>
                <a:spcPct val="120000"/>
              </a:lnSpc>
              <a:buFont typeface="Wingdings" pitchFamily="2" charset="2"/>
              <a:buChar char="§"/>
            </a:pPr>
            <a:r>
              <a:rPr lang="en-US" sz="1575" dirty="0">
                <a:latin typeface="Times New Roman" panose="02020603050405020304" pitchFamily="18" charset="0"/>
                <a:cs typeface="Times New Roman" panose="02020603050405020304" pitchFamily="18" charset="0"/>
              </a:rPr>
              <a:t>Programming Languages</a:t>
            </a:r>
          </a:p>
          <a:p>
            <a:pPr lvl="2" fontAlgn="t">
              <a:lnSpc>
                <a:spcPct val="120000"/>
              </a:lnSpc>
              <a:buFont typeface="Wingdings" pitchFamily="2" charset="2"/>
              <a:buChar char="§"/>
            </a:pPr>
            <a:r>
              <a:rPr lang="en-US" sz="1575" dirty="0">
                <a:latin typeface="Times New Roman" panose="02020603050405020304" pitchFamily="18" charset="0"/>
                <a:cs typeface="Times New Roman" panose="02020603050405020304" pitchFamily="18" charset="0"/>
              </a:rPr>
              <a:t>Networking</a:t>
            </a:r>
          </a:p>
          <a:p>
            <a:pPr lvl="2" fontAlgn="t">
              <a:lnSpc>
                <a:spcPct val="120000"/>
              </a:lnSpc>
              <a:buFont typeface="Wingdings" pitchFamily="2" charset="2"/>
              <a:buChar char="§"/>
            </a:pPr>
            <a:r>
              <a:rPr lang="en-US" sz="1575" dirty="0">
                <a:latin typeface="Times New Roman" panose="02020603050405020304" pitchFamily="18" charset="0"/>
                <a:cs typeface="Times New Roman" panose="02020603050405020304" pitchFamily="18" charset="0"/>
              </a:rPr>
              <a:t>Design Software</a:t>
            </a:r>
          </a:p>
          <a:p>
            <a:pPr lvl="2" fontAlgn="t">
              <a:lnSpc>
                <a:spcPct val="120000"/>
              </a:lnSpc>
              <a:buFont typeface="Wingdings" pitchFamily="2" charset="2"/>
              <a:buChar char="§"/>
            </a:pPr>
            <a:r>
              <a:rPr lang="en-US" sz="1575" dirty="0">
                <a:latin typeface="Times New Roman" panose="02020603050405020304" pitchFamily="18" charset="0"/>
                <a:cs typeface="Times New Roman" panose="02020603050405020304" pitchFamily="18" charset="0"/>
              </a:rPr>
              <a:t>Foreign Languages</a:t>
            </a:r>
          </a:p>
          <a:p>
            <a:pPr lvl="2" fontAlgn="t">
              <a:lnSpc>
                <a:spcPct val="120000"/>
              </a:lnSpc>
              <a:buFont typeface="Wingdings" pitchFamily="2" charset="2"/>
              <a:buChar char="§"/>
            </a:pPr>
            <a:r>
              <a:rPr lang="en-US" sz="1575" dirty="0">
                <a:latin typeface="Times New Roman" panose="02020603050405020304" pitchFamily="18" charset="0"/>
                <a:cs typeface="Times New Roman" panose="02020603050405020304" pitchFamily="18" charset="0"/>
              </a:rPr>
              <a:t>Web Systems &amp; Technologies</a:t>
            </a:r>
          </a:p>
          <a:p>
            <a:pPr lvl="2" fontAlgn="t">
              <a:lnSpc>
                <a:spcPct val="120000"/>
              </a:lnSpc>
              <a:buFont typeface="Wingdings" pitchFamily="2" charset="2"/>
              <a:buChar char="§"/>
            </a:pPr>
            <a:r>
              <a:rPr lang="en-US" sz="1575" dirty="0">
                <a:latin typeface="Times New Roman" panose="02020603050405020304" pitchFamily="18" charset="0"/>
                <a:cs typeface="Times New Roman" panose="02020603050405020304" pitchFamily="18" charset="0"/>
              </a:rPr>
              <a:t>Platform Technologies</a:t>
            </a:r>
            <a:endParaRPr lang="en-US" sz="1200" dirty="0">
              <a:latin typeface="Times New Roman" panose="02020603050405020304" pitchFamily="18" charset="0"/>
              <a:cs typeface="Times New Roman" panose="02020603050405020304" pitchFamily="18" charset="0"/>
            </a:endParaRPr>
          </a:p>
          <a:p>
            <a:pPr marL="0" indent="0">
              <a:buNone/>
            </a:pPr>
            <a:endParaRPr lang="en-US" dirty="0">
              <a:latin typeface="Times New Roman" panose="02020603050405020304" pitchFamily="18" charset="0"/>
              <a:cs typeface="Times New Roman" panose="02020603050405020304" pitchFamily="18" charset="0"/>
            </a:endParaRPr>
          </a:p>
          <a:p>
            <a:endParaRPr lang="en-US" dirty="0"/>
          </a:p>
        </p:txBody>
      </p:sp>
      <p:pic>
        <p:nvPicPr>
          <p:cNvPr id="13" name="Picture 12" descr="A picture containing object, light&#10;&#10;Description automatically generated">
            <a:extLst>
              <a:ext uri="{FF2B5EF4-FFF2-40B4-BE49-F238E27FC236}">
                <a16:creationId xmlns:a16="http://schemas.microsoft.com/office/drawing/2014/main" id="{A50B213D-59E9-B040-9F28-55E9DE0FA5EC}"/>
              </a:ext>
            </a:extLst>
          </p:cNvPr>
          <p:cNvPicPr>
            <a:picLocks noChangeAspect="1"/>
          </p:cNvPicPr>
          <p:nvPr/>
        </p:nvPicPr>
        <p:blipFill>
          <a:blip r:embed="rId3"/>
          <a:stretch>
            <a:fillRect/>
          </a:stretch>
        </p:blipFill>
        <p:spPr>
          <a:xfrm>
            <a:off x="2376555" y="340038"/>
            <a:ext cx="685800" cy="685800"/>
          </a:xfrm>
          <a:prstGeom prst="rect">
            <a:avLst/>
          </a:prstGeom>
        </p:spPr>
      </p:pic>
      <p:sp>
        <p:nvSpPr>
          <p:cNvPr id="3" name="TextBox 2">
            <a:extLst>
              <a:ext uri="{FF2B5EF4-FFF2-40B4-BE49-F238E27FC236}">
                <a16:creationId xmlns:a16="http://schemas.microsoft.com/office/drawing/2014/main" id="{BCFC302E-D2E8-3B4B-9DBC-030E077A3FEA}"/>
              </a:ext>
            </a:extLst>
          </p:cNvPr>
          <p:cNvSpPr txBox="1"/>
          <p:nvPr/>
        </p:nvSpPr>
        <p:spPr>
          <a:xfrm>
            <a:off x="4432029" y="895860"/>
            <a:ext cx="4328892" cy="1875898"/>
          </a:xfrm>
          <a:prstGeom prst="rect">
            <a:avLst/>
          </a:prstGeom>
          <a:noFill/>
        </p:spPr>
        <p:txBody>
          <a:bodyPr wrap="square" rtlCol="0">
            <a:spAutoFit/>
          </a:bodyPr>
          <a:lstStyle/>
          <a:p>
            <a:pPr marL="214313" indent="-214313">
              <a:lnSpc>
                <a:spcPct val="120000"/>
              </a:lnSpc>
              <a:buFont typeface="Arial" panose="020B0604020202020204" pitchFamily="34" charset="0"/>
              <a:buChar char="•"/>
            </a:pPr>
            <a:r>
              <a:rPr lang="en-US" sz="1800" b="1" dirty="0">
                <a:latin typeface="Times New Roman" panose="02020603050405020304" pitchFamily="18" charset="0"/>
                <a:cs typeface="Times New Roman" panose="02020603050405020304" pitchFamily="18" charset="0"/>
              </a:rPr>
              <a:t>Avoid listing “soft skills”</a:t>
            </a:r>
            <a:r>
              <a:rPr lang="en-US" sz="3000" b="1" dirty="0">
                <a:latin typeface="Times New Roman" panose="02020603050405020304" pitchFamily="18" charset="0"/>
                <a:cs typeface="Times New Roman" panose="02020603050405020304" pitchFamily="18" charset="0"/>
              </a:rPr>
              <a:t> </a:t>
            </a:r>
          </a:p>
          <a:p>
            <a:pPr marL="257175" indent="-257175">
              <a:lnSpc>
                <a:spcPct val="120000"/>
              </a:lnSpc>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Things like teamwork, communication, organization, problem solving, etc.</a:t>
            </a:r>
          </a:p>
          <a:p>
            <a:pPr marL="557213" lvl="1" indent="-214313">
              <a:lnSpc>
                <a:spcPct val="120000"/>
              </a:lnSpc>
              <a:buFont typeface="Courier New" panose="02070309020205020404" pitchFamily="49" charset="0"/>
              <a:buChar char="o"/>
            </a:pPr>
            <a:r>
              <a:rPr lang="en-US" sz="1050" dirty="0">
                <a:latin typeface="Times New Roman" panose="02020603050405020304" pitchFamily="18" charset="0"/>
                <a:cs typeface="Times New Roman" panose="02020603050405020304" pitchFamily="18" charset="0"/>
              </a:rPr>
              <a:t>These skills are subjective and hard to qualify</a:t>
            </a:r>
          </a:p>
          <a:p>
            <a:pPr marL="557213" lvl="1" indent="-214313">
              <a:lnSpc>
                <a:spcPct val="120000"/>
              </a:lnSpc>
              <a:buFont typeface="Courier New" panose="02070309020205020404" pitchFamily="49" charset="0"/>
              <a:buChar char="o"/>
            </a:pPr>
            <a:r>
              <a:rPr lang="en-US" sz="1050" dirty="0">
                <a:latin typeface="Times New Roman" panose="02020603050405020304" pitchFamily="18" charset="0"/>
                <a:cs typeface="Times New Roman" panose="02020603050405020304" pitchFamily="18" charset="0"/>
              </a:rPr>
              <a:t>Instead, prove that you have soft skills through descriptive bullet points in the experience section</a:t>
            </a:r>
          </a:p>
        </p:txBody>
      </p:sp>
      <p:pic>
        <p:nvPicPr>
          <p:cNvPr id="5" name="Picture 4" descr="A picture containing graphical user interface&#10;&#10;Description automatically generated">
            <a:extLst>
              <a:ext uri="{FF2B5EF4-FFF2-40B4-BE49-F238E27FC236}">
                <a16:creationId xmlns:a16="http://schemas.microsoft.com/office/drawing/2014/main" id="{FF60F1E0-7C42-3DA5-E1FC-9903D45A22E4}"/>
              </a:ext>
            </a:extLst>
          </p:cNvPr>
          <p:cNvPicPr>
            <a:picLocks noChangeAspect="1"/>
          </p:cNvPicPr>
          <p:nvPr/>
        </p:nvPicPr>
        <p:blipFill>
          <a:blip r:embed="rId4"/>
          <a:stretch>
            <a:fillRect/>
          </a:stretch>
        </p:blipFill>
        <p:spPr>
          <a:xfrm>
            <a:off x="499327" y="3637317"/>
            <a:ext cx="8145346" cy="1166145"/>
          </a:xfrm>
          <a:prstGeom prst="rect">
            <a:avLst/>
          </a:prstGeom>
        </p:spPr>
      </p:pic>
    </p:spTree>
    <p:extLst>
      <p:ext uri="{BB962C8B-B14F-4D97-AF65-F5344CB8AC3E}">
        <p14:creationId xmlns:p14="http://schemas.microsoft.com/office/powerpoint/2010/main" val="2441025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5D582-A8E7-534F-B7AE-53A7CBE51ABD}"/>
              </a:ext>
            </a:extLst>
          </p:cNvPr>
          <p:cNvSpPr>
            <a:spLocks noGrp="1"/>
          </p:cNvSpPr>
          <p:nvPr>
            <p:ph type="title"/>
          </p:nvPr>
        </p:nvSpPr>
        <p:spPr>
          <a:xfrm>
            <a:off x="709350" y="537550"/>
            <a:ext cx="7725300" cy="471000"/>
          </a:xfrm>
        </p:spPr>
        <p:txBody>
          <a:bodyPr/>
          <a:lstStyle/>
          <a:p>
            <a:pPr algn="l"/>
            <a:r>
              <a:rPr lang="en-US" sz="4800" dirty="0"/>
              <a:t>Optional Sections</a:t>
            </a:r>
          </a:p>
        </p:txBody>
      </p:sp>
      <p:sp>
        <p:nvSpPr>
          <p:cNvPr id="3" name="Content Placeholder 2">
            <a:extLst>
              <a:ext uri="{FF2B5EF4-FFF2-40B4-BE49-F238E27FC236}">
                <a16:creationId xmlns:a16="http://schemas.microsoft.com/office/drawing/2014/main" id="{DAC8C429-0C0D-CA4E-BF00-37FACB2A42CB}"/>
              </a:ext>
            </a:extLst>
          </p:cNvPr>
          <p:cNvSpPr>
            <a:spLocks noGrp="1"/>
          </p:cNvSpPr>
          <p:nvPr>
            <p:ph idx="1"/>
          </p:nvPr>
        </p:nvSpPr>
        <p:spPr>
          <a:xfrm>
            <a:off x="628650" y="1136468"/>
            <a:ext cx="7886700" cy="4007031"/>
          </a:xfrm>
        </p:spPr>
        <p:txBody>
          <a:bodyPr>
            <a:normAutofit lnSpcReduction="10000"/>
          </a:bodyPr>
          <a:lstStyle/>
          <a:p>
            <a:r>
              <a:rPr lang="en-US" sz="1800" b="1" dirty="0">
                <a:latin typeface="Times New Roman" panose="02020603050405020304" pitchFamily="18" charset="0"/>
                <a:cs typeface="Times New Roman" panose="02020603050405020304" pitchFamily="18" charset="0"/>
              </a:rPr>
              <a:t>Interests / Activities Section</a:t>
            </a:r>
            <a:endParaRPr lang="en-US" sz="1800" dirty="0">
              <a:latin typeface="Times New Roman" panose="02020603050405020304" pitchFamily="18" charset="0"/>
              <a:cs typeface="Times New Roman" panose="02020603050405020304" pitchFamily="18" charset="0"/>
            </a:endParaRPr>
          </a:p>
          <a:p>
            <a:pPr lvl="1" fontAlgn="base"/>
            <a:r>
              <a:rPr lang="en-US" sz="1500" dirty="0">
                <a:latin typeface="Times New Roman" panose="02020603050405020304" pitchFamily="18" charset="0"/>
                <a:cs typeface="Times New Roman" panose="02020603050405020304" pitchFamily="18" charset="0"/>
              </a:rPr>
              <a:t>Format like an experience OR include as a list</a:t>
            </a:r>
            <a:endParaRPr lang="en-US" sz="1500" b="1" dirty="0">
              <a:latin typeface="Times New Roman" panose="02020603050405020304" pitchFamily="18" charset="0"/>
              <a:cs typeface="Times New Roman" panose="02020603050405020304" pitchFamily="18" charset="0"/>
            </a:endParaRPr>
          </a:p>
          <a:p>
            <a:pPr lvl="1" fontAlgn="base"/>
            <a:r>
              <a:rPr lang="en-US" sz="1500" dirty="0">
                <a:latin typeface="Times New Roman" panose="02020603050405020304" pitchFamily="18" charset="0"/>
                <a:cs typeface="Times New Roman" panose="02020603050405020304" pitchFamily="18" charset="0"/>
              </a:rPr>
              <a:t>Demonstrate your involvement in the community/on campus</a:t>
            </a:r>
            <a:endParaRPr lang="en-US" sz="1500" b="1" dirty="0">
              <a:latin typeface="Times New Roman" panose="02020603050405020304" pitchFamily="18" charset="0"/>
              <a:cs typeface="Times New Roman" panose="02020603050405020304" pitchFamily="18" charset="0"/>
            </a:endParaRPr>
          </a:p>
          <a:p>
            <a:pPr lvl="1" fontAlgn="base"/>
            <a:r>
              <a:rPr lang="en-US" sz="1500" dirty="0">
                <a:latin typeface="Times New Roman" panose="02020603050405020304" pitchFamily="18" charset="0"/>
                <a:cs typeface="Times New Roman" panose="02020603050405020304" pitchFamily="18" charset="0"/>
              </a:rPr>
              <a:t>Including </a:t>
            </a:r>
            <a:r>
              <a:rPr lang="en-US" sz="1500" i="1" dirty="0">
                <a:latin typeface="Times New Roman" panose="02020603050405020304" pitchFamily="18" charset="0"/>
                <a:cs typeface="Times New Roman" panose="02020603050405020304" pitchFamily="18" charset="0"/>
              </a:rPr>
              <a:t>professional associations </a:t>
            </a:r>
            <a:r>
              <a:rPr lang="en-US" sz="1500" dirty="0">
                <a:latin typeface="Times New Roman" panose="02020603050405020304" pitchFamily="18" charset="0"/>
                <a:cs typeface="Times New Roman" panose="02020603050405020304" pitchFamily="18" charset="0"/>
              </a:rPr>
              <a:t>can display your involvement in the field</a:t>
            </a:r>
            <a:endParaRPr lang="en-US" sz="1500" b="1" dirty="0">
              <a:latin typeface="Times New Roman" panose="02020603050405020304" pitchFamily="18" charset="0"/>
              <a:cs typeface="Times New Roman" panose="02020603050405020304" pitchFamily="18" charset="0"/>
            </a:endParaRPr>
          </a:p>
          <a:p>
            <a:pPr lvl="1" fontAlgn="base"/>
            <a:r>
              <a:rPr lang="en-US" sz="1500" i="1" dirty="0">
                <a:latin typeface="Times New Roman" panose="02020603050405020304" pitchFamily="18" charset="0"/>
                <a:cs typeface="Times New Roman" panose="02020603050405020304" pitchFamily="18" charset="0"/>
              </a:rPr>
              <a:t>Avoid</a:t>
            </a:r>
            <a:r>
              <a:rPr lang="en-US" sz="1500" dirty="0">
                <a:latin typeface="Times New Roman" panose="02020603050405020304" pitchFamily="18" charset="0"/>
                <a:cs typeface="Times New Roman" panose="02020603050405020304" pitchFamily="18" charset="0"/>
              </a:rPr>
              <a:t> personal interests/activities like knitting or rock climbing – those won’t carry much weight unless you’re applying for very specific industries</a:t>
            </a:r>
          </a:p>
          <a:p>
            <a:pPr marL="342900" lvl="1" indent="0" fontAlgn="base">
              <a:buNone/>
            </a:pPr>
            <a:endParaRPr lang="en-US" sz="1500" b="1" dirty="0">
              <a:latin typeface="Times New Roman" panose="02020603050405020304" pitchFamily="18" charset="0"/>
              <a:cs typeface="Times New Roman" panose="02020603050405020304" pitchFamily="18" charset="0"/>
            </a:endParaRPr>
          </a:p>
          <a:p>
            <a:r>
              <a:rPr lang="en-US" sz="1800" b="1" dirty="0">
                <a:latin typeface="Times New Roman" panose="02020603050405020304" pitchFamily="18" charset="0"/>
                <a:cs typeface="Times New Roman" panose="02020603050405020304" pitchFamily="18" charset="0"/>
              </a:rPr>
              <a:t>Honors / Awards Section</a:t>
            </a:r>
            <a:endParaRPr lang="en-US" sz="1800" dirty="0">
              <a:latin typeface="Times New Roman" panose="02020603050405020304" pitchFamily="18" charset="0"/>
              <a:cs typeface="Times New Roman" panose="02020603050405020304" pitchFamily="18" charset="0"/>
            </a:endParaRPr>
          </a:p>
          <a:p>
            <a:pPr lvl="1"/>
            <a:r>
              <a:rPr lang="en-US" sz="1500" dirty="0">
                <a:latin typeface="Times New Roman" panose="02020603050405020304" pitchFamily="18" charset="0"/>
                <a:cs typeface="Times New Roman" panose="02020603050405020304" pitchFamily="18" charset="0"/>
              </a:rPr>
              <a:t>If less than 3</a:t>
            </a:r>
            <a:r>
              <a:rPr lang="en-US" sz="1500" b="1" dirty="0">
                <a:latin typeface="Times New Roman" panose="02020603050405020304" pitchFamily="18" charset="0"/>
                <a:cs typeface="Times New Roman" panose="02020603050405020304" pitchFamily="18" charset="0"/>
              </a:rPr>
              <a:t>, </a:t>
            </a:r>
            <a:r>
              <a:rPr lang="en-US" sz="1500" dirty="0">
                <a:latin typeface="Times New Roman" panose="02020603050405020304" pitchFamily="18" charset="0"/>
                <a:cs typeface="Times New Roman" panose="02020603050405020304" pitchFamily="18" charset="0"/>
              </a:rPr>
              <a:t>include in the Education section at the top</a:t>
            </a:r>
          </a:p>
          <a:p>
            <a:pPr lvl="1"/>
            <a:r>
              <a:rPr lang="en-US" sz="1500" dirty="0">
                <a:latin typeface="Times New Roman" panose="02020603050405020304" pitchFamily="18" charset="0"/>
                <a:cs typeface="Times New Roman" panose="02020603050405020304" pitchFamily="18" charset="0"/>
              </a:rPr>
              <a:t>If more than 3, include in it own separate section</a:t>
            </a:r>
          </a:p>
          <a:p>
            <a:endParaRPr lang="en-US" sz="1800" b="1" dirty="0">
              <a:latin typeface="Times New Roman" panose="02020603050405020304" pitchFamily="18" charset="0"/>
              <a:cs typeface="Times New Roman" panose="02020603050405020304" pitchFamily="18" charset="0"/>
            </a:endParaRPr>
          </a:p>
          <a:p>
            <a:r>
              <a:rPr lang="en-US" sz="1800" b="1" dirty="0">
                <a:latin typeface="Times New Roman" panose="02020603050405020304" pitchFamily="18" charset="0"/>
                <a:cs typeface="Times New Roman" panose="02020603050405020304" pitchFamily="18" charset="0"/>
              </a:rPr>
              <a:t>Academic / Course Projects Section</a:t>
            </a:r>
            <a:endParaRPr lang="en-US" sz="1800" dirty="0">
              <a:latin typeface="Times New Roman" panose="02020603050405020304" pitchFamily="18" charset="0"/>
              <a:cs typeface="Times New Roman" panose="02020603050405020304" pitchFamily="18" charset="0"/>
            </a:endParaRPr>
          </a:p>
          <a:p>
            <a:pPr lvl="1" fontAlgn="base"/>
            <a:r>
              <a:rPr lang="en-US" sz="1500" dirty="0">
                <a:latin typeface="Times New Roman" panose="02020603050405020304" pitchFamily="18" charset="0"/>
                <a:cs typeface="Times New Roman" panose="02020603050405020304" pitchFamily="18" charset="0"/>
              </a:rPr>
              <a:t>Include if relevant work experience is limited</a:t>
            </a:r>
            <a:endParaRPr lang="en-US" sz="1500" b="1" dirty="0">
              <a:latin typeface="Times New Roman" panose="02020603050405020304" pitchFamily="18" charset="0"/>
              <a:cs typeface="Times New Roman" panose="02020603050405020304" pitchFamily="18" charset="0"/>
            </a:endParaRPr>
          </a:p>
          <a:p>
            <a:pPr lvl="1" fontAlgn="base"/>
            <a:r>
              <a:rPr lang="en-US" sz="1500" dirty="0">
                <a:latin typeface="Times New Roman" panose="02020603050405020304" pitchFamily="18" charset="0"/>
                <a:cs typeface="Times New Roman" panose="02020603050405020304" pitchFamily="18" charset="0"/>
              </a:rPr>
              <a:t>Demonstrates theory </a:t>
            </a:r>
            <a:r>
              <a:rPr lang="en-US" sz="1500" dirty="0">
                <a:latin typeface="Times New Roman" panose="02020603050405020304" pitchFamily="18" charset="0"/>
                <a:cs typeface="Times New Roman" panose="02020603050405020304" pitchFamily="18" charset="0"/>
                <a:sym typeface="Wingdings" panose="05000000000000000000" pitchFamily="2" charset="2"/>
              </a:rPr>
              <a:t></a:t>
            </a:r>
            <a:r>
              <a:rPr lang="en-US" sz="1500" dirty="0">
                <a:latin typeface="Times New Roman" panose="02020603050405020304" pitchFamily="18" charset="0"/>
                <a:cs typeface="Times New Roman" panose="02020603050405020304" pitchFamily="18" charset="0"/>
              </a:rPr>
              <a:t> practice</a:t>
            </a:r>
            <a:endParaRPr lang="en-US" sz="1500" b="1" dirty="0">
              <a:latin typeface="Times New Roman" panose="02020603050405020304" pitchFamily="18" charset="0"/>
              <a:cs typeface="Times New Roman" panose="02020603050405020304" pitchFamily="18" charset="0"/>
            </a:endParaRPr>
          </a:p>
          <a:p>
            <a:pPr lvl="1"/>
            <a:r>
              <a:rPr lang="en-US" sz="1500" dirty="0">
                <a:latin typeface="Times New Roman" panose="02020603050405020304" pitchFamily="18" charset="0"/>
                <a:cs typeface="Times New Roman" panose="02020603050405020304" pitchFamily="18" charset="0"/>
              </a:rPr>
              <a:t>Even if relevant work experience is </a:t>
            </a:r>
            <a:r>
              <a:rPr lang="en-US" sz="1500" i="1" dirty="0">
                <a:latin typeface="Times New Roman" panose="02020603050405020304" pitchFamily="18" charset="0"/>
                <a:cs typeface="Times New Roman" panose="02020603050405020304" pitchFamily="18" charset="0"/>
              </a:rPr>
              <a:t>not </a:t>
            </a:r>
            <a:r>
              <a:rPr lang="en-US" sz="1500" dirty="0">
                <a:latin typeface="Times New Roman" panose="02020603050405020304" pitchFamily="18" charset="0"/>
                <a:cs typeface="Times New Roman" panose="02020603050405020304" pitchFamily="18" charset="0"/>
              </a:rPr>
              <a:t>limited, it’s usually good to include a Capstone project!</a:t>
            </a:r>
          </a:p>
          <a:p>
            <a:pPr marL="584200" lvl="1" indent="0">
              <a:buNone/>
            </a:pPr>
            <a:endParaRPr lang="en-US" sz="1500" dirty="0">
              <a:latin typeface="Times New Roman" panose="02020603050405020304" pitchFamily="18" charset="0"/>
              <a:cs typeface="Times New Roman" panose="02020603050405020304" pitchFamily="18" charset="0"/>
            </a:endParaRPr>
          </a:p>
          <a:p>
            <a:endParaRPr lang="en-US" dirty="0"/>
          </a:p>
        </p:txBody>
      </p:sp>
      <p:pic>
        <p:nvPicPr>
          <p:cNvPr id="13" name="Picture 12" descr="A close up of a logo&#10;&#10;Description automatically generated">
            <a:extLst>
              <a:ext uri="{FF2B5EF4-FFF2-40B4-BE49-F238E27FC236}">
                <a16:creationId xmlns:a16="http://schemas.microsoft.com/office/drawing/2014/main" id="{137B2944-C06B-D14A-8067-C4236AF905EF}"/>
              </a:ext>
            </a:extLst>
          </p:cNvPr>
          <p:cNvPicPr>
            <a:picLocks noChangeAspect="1"/>
          </p:cNvPicPr>
          <p:nvPr/>
        </p:nvPicPr>
        <p:blipFill>
          <a:blip r:embed="rId3"/>
          <a:stretch>
            <a:fillRect/>
          </a:stretch>
        </p:blipFill>
        <p:spPr>
          <a:xfrm>
            <a:off x="4649866" y="182781"/>
            <a:ext cx="931784" cy="931784"/>
          </a:xfrm>
          <a:prstGeom prst="rect">
            <a:avLst/>
          </a:prstGeom>
        </p:spPr>
      </p:pic>
      <p:pic>
        <p:nvPicPr>
          <p:cNvPr id="4" name="Picture 3" descr="A close up of a logo&#10;&#10;Description automatically generated">
            <a:extLst>
              <a:ext uri="{FF2B5EF4-FFF2-40B4-BE49-F238E27FC236}">
                <a16:creationId xmlns:a16="http://schemas.microsoft.com/office/drawing/2014/main" id="{6C1D7798-F117-E72C-CFCD-6C41D30E1CE7}"/>
              </a:ext>
            </a:extLst>
          </p:cNvPr>
          <p:cNvPicPr>
            <a:picLocks noChangeAspect="1"/>
          </p:cNvPicPr>
          <p:nvPr/>
        </p:nvPicPr>
        <p:blipFill>
          <a:blip r:embed="rId4"/>
          <a:stretch>
            <a:fillRect/>
          </a:stretch>
        </p:blipFill>
        <p:spPr>
          <a:xfrm>
            <a:off x="6951009" y="2981506"/>
            <a:ext cx="838200" cy="838200"/>
          </a:xfrm>
          <a:prstGeom prst="rect">
            <a:avLst/>
          </a:prstGeom>
        </p:spPr>
      </p:pic>
    </p:spTree>
    <p:extLst>
      <p:ext uri="{BB962C8B-B14F-4D97-AF65-F5344CB8AC3E}">
        <p14:creationId xmlns:p14="http://schemas.microsoft.com/office/powerpoint/2010/main" val="41674543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45112-0489-F444-897A-67E56603D717}"/>
              </a:ext>
            </a:extLst>
          </p:cNvPr>
          <p:cNvSpPr>
            <a:spLocks noGrp="1"/>
          </p:cNvSpPr>
          <p:nvPr>
            <p:ph type="title"/>
          </p:nvPr>
        </p:nvSpPr>
        <p:spPr/>
        <p:txBody>
          <a:bodyPr/>
          <a:lstStyle/>
          <a:p>
            <a:pPr algn="l"/>
            <a:r>
              <a:rPr lang="en-US" sz="4400" dirty="0"/>
              <a:t>Resume </a:t>
            </a:r>
            <a:r>
              <a:rPr lang="en-US" sz="4400" dirty="0">
                <a:sym typeface="Wingdings" pitchFamily="2" charset="2"/>
              </a:rPr>
              <a:t> Job Fair &amp; Internship search</a:t>
            </a:r>
            <a:endParaRPr lang="en-US" sz="4400" dirty="0"/>
          </a:p>
        </p:txBody>
      </p:sp>
      <p:sp>
        <p:nvSpPr>
          <p:cNvPr id="3" name="Content Placeholder 2">
            <a:extLst>
              <a:ext uri="{FF2B5EF4-FFF2-40B4-BE49-F238E27FC236}">
                <a16:creationId xmlns:a16="http://schemas.microsoft.com/office/drawing/2014/main" id="{F0F4C8D5-1A36-7548-83B6-4F372830C3CD}"/>
              </a:ext>
            </a:extLst>
          </p:cNvPr>
          <p:cNvSpPr>
            <a:spLocks noGrp="1"/>
          </p:cNvSpPr>
          <p:nvPr>
            <p:ph idx="1"/>
          </p:nvPr>
        </p:nvSpPr>
        <p:spPr>
          <a:xfrm>
            <a:off x="709350" y="1152475"/>
            <a:ext cx="8358450" cy="3453600"/>
          </a:xfrm>
        </p:spPr>
        <p:txBody>
          <a:bodyPr/>
          <a:lstStyle/>
          <a:p>
            <a:r>
              <a:rPr lang="en-US" sz="2000" dirty="0">
                <a:latin typeface="Times New Roman" panose="02020603050405020304" pitchFamily="18" charset="0"/>
                <a:cs typeface="Times New Roman" panose="02020603050405020304" pitchFamily="18" charset="0"/>
              </a:rPr>
              <a:t>Ensure your resume has been checked over and is ready to go! </a:t>
            </a:r>
          </a:p>
          <a:p>
            <a:r>
              <a:rPr lang="en-US" sz="2000" dirty="0">
                <a:latin typeface="Times New Roman" panose="02020603050405020304" pitchFamily="18" charset="0"/>
                <a:cs typeface="Times New Roman" panose="02020603050405020304" pitchFamily="18" charset="0"/>
              </a:rPr>
              <a:t>Sometimes you will need to tailor your resume to each job when necessary</a:t>
            </a:r>
          </a:p>
          <a:p>
            <a:r>
              <a:rPr lang="en-US" sz="2000" dirty="0">
                <a:latin typeface="Times New Roman" panose="02020603050405020304" pitchFamily="18" charset="0"/>
                <a:cs typeface="Times New Roman" panose="02020603050405020304" pitchFamily="18" charset="0"/>
              </a:rPr>
              <a:t>Broaden your search! Make sure you are searching on a variety of platforms, using your network and reaching out to those you know!</a:t>
            </a:r>
          </a:p>
          <a:p>
            <a:r>
              <a:rPr lang="en-US" sz="2000" dirty="0">
                <a:latin typeface="Times New Roman" panose="02020603050405020304" pitchFamily="18" charset="0"/>
                <a:cs typeface="Times New Roman" panose="02020603050405020304" pitchFamily="18" charset="0"/>
              </a:rPr>
              <a:t>Follow instructions, precisely! E.g. if asked for a cover letter, submit one!</a:t>
            </a:r>
          </a:p>
          <a:p>
            <a:r>
              <a:rPr lang="en-US" sz="2000" dirty="0">
                <a:latin typeface="Times New Roman" panose="02020603050405020304" pitchFamily="18" charset="0"/>
                <a:cs typeface="Times New Roman" panose="02020603050405020304" pitchFamily="18" charset="0"/>
                <a:sym typeface="Wingdings" pitchFamily="2" charset="2"/>
              </a:rPr>
              <a:t>Print out 10-15 copies to hand out at a job fair!</a:t>
            </a:r>
          </a:p>
          <a:p>
            <a:r>
              <a:rPr lang="en-US" sz="2000" dirty="0">
                <a:latin typeface="Times New Roman" panose="02020603050405020304" pitchFamily="18" charset="0"/>
                <a:cs typeface="Times New Roman" panose="02020603050405020304" pitchFamily="18" charset="0"/>
              </a:rPr>
              <a:t>Don’t get discouraged – all experiences is good (learning) experiences </a:t>
            </a:r>
            <a:r>
              <a:rPr lang="en-US" sz="2000" dirty="0">
                <a:latin typeface="Times New Roman" panose="02020603050405020304" pitchFamily="18" charset="0"/>
                <a:cs typeface="Times New Roman" panose="02020603050405020304" pitchFamily="18" charset="0"/>
                <a:sym typeface="Wingdings" pitchFamily="2" charset="2"/>
              </a:rPr>
              <a:t> </a:t>
            </a:r>
          </a:p>
          <a:p>
            <a:pPr marL="127000" indent="0">
              <a:buNone/>
            </a:pPr>
            <a:endParaRPr lang="en-US" sz="2000" dirty="0">
              <a:latin typeface="Times New Roman" panose="02020603050405020304" pitchFamily="18" charset="0"/>
              <a:cs typeface="Times New Roman" panose="02020603050405020304" pitchFamily="18" charset="0"/>
            </a:endParaRPr>
          </a:p>
        </p:txBody>
      </p:sp>
      <p:pic>
        <p:nvPicPr>
          <p:cNvPr id="1028" name="Picture 4">
            <a:extLst>
              <a:ext uri="{FF2B5EF4-FFF2-40B4-BE49-F238E27FC236}">
                <a16:creationId xmlns:a16="http://schemas.microsoft.com/office/drawing/2014/main" id="{5B92BD64-9E65-CD12-111C-872AF96700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8447" y="3434972"/>
            <a:ext cx="2878666" cy="1619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72092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697" y="209900"/>
            <a:ext cx="5915025" cy="994172"/>
          </a:xfrm>
        </p:spPr>
        <p:txBody>
          <a:bodyPr>
            <a:normAutofit/>
          </a:bodyPr>
          <a:lstStyle/>
          <a:p>
            <a:r>
              <a:rPr lang="en-US" sz="4400" b="1" dirty="0"/>
              <a:t>The Importance of Networking</a:t>
            </a:r>
          </a:p>
        </p:txBody>
      </p:sp>
      <p:sp>
        <p:nvSpPr>
          <p:cNvPr id="3" name="Content Placeholder 2"/>
          <p:cNvSpPr>
            <a:spLocks noGrp="1"/>
          </p:cNvSpPr>
          <p:nvPr>
            <p:ph idx="1"/>
          </p:nvPr>
        </p:nvSpPr>
        <p:spPr>
          <a:xfrm>
            <a:off x="119707" y="1126249"/>
            <a:ext cx="6067007" cy="3585587"/>
          </a:xfrm>
        </p:spPr>
        <p:txBody>
          <a:bodyPr>
            <a:normAutofit lnSpcReduction="10000"/>
          </a:bodyPr>
          <a:lstStyle/>
          <a:p>
            <a:r>
              <a:rPr lang="en-US" sz="2100" dirty="0"/>
              <a:t>80% of job vacancies: never advertised</a:t>
            </a:r>
            <a:br>
              <a:rPr lang="en-US" sz="2100" dirty="0"/>
            </a:br>
            <a:endParaRPr lang="en-US" sz="2100" dirty="0"/>
          </a:p>
          <a:p>
            <a:r>
              <a:rPr lang="en-US" sz="2100" dirty="0"/>
              <a:t>The overall time needed to</a:t>
            </a:r>
            <a:br>
              <a:rPr lang="en-US" sz="2100" dirty="0"/>
            </a:br>
            <a:r>
              <a:rPr lang="en-US" sz="2100" dirty="0"/>
              <a:t>find a job can be drastically</a:t>
            </a:r>
            <a:br>
              <a:rPr lang="en-US" sz="2100" dirty="0"/>
            </a:br>
            <a:r>
              <a:rPr lang="en-US" sz="2100" dirty="0"/>
              <a:t>reduced.</a:t>
            </a:r>
          </a:p>
          <a:p>
            <a:pPr lvl="1"/>
            <a:r>
              <a:rPr lang="en-US" sz="1800" dirty="0"/>
              <a:t>4-6 months if networking</a:t>
            </a:r>
          </a:p>
          <a:p>
            <a:pPr lvl="1"/>
            <a:r>
              <a:rPr lang="en-US" sz="1800" dirty="0"/>
              <a:t>6-9 months if not networking</a:t>
            </a:r>
            <a:br>
              <a:rPr lang="en-US" sz="1800" dirty="0"/>
            </a:br>
            <a:endParaRPr lang="en-US" sz="1800" dirty="0"/>
          </a:p>
          <a:p>
            <a:r>
              <a:rPr lang="en-US" sz="2100" dirty="0"/>
              <a:t>Learn about occupations, employers, and industries of interest</a:t>
            </a:r>
            <a:br>
              <a:rPr lang="en-US" sz="2100" dirty="0"/>
            </a:br>
            <a:endParaRPr lang="en-US" sz="2100" dirty="0"/>
          </a:p>
          <a:p>
            <a:r>
              <a:rPr lang="en-US" sz="2100" dirty="0"/>
              <a:t>START EARLY!</a:t>
            </a:r>
          </a:p>
        </p:txBody>
      </p:sp>
      <p:pic>
        <p:nvPicPr>
          <p:cNvPr id="3074" name="Picture 2" descr="Image result for network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7726" y="1257396"/>
            <a:ext cx="4012668" cy="2628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68140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5762" y="0"/>
            <a:ext cx="7412475" cy="1255259"/>
          </a:xfrm>
        </p:spPr>
        <p:txBody>
          <a:bodyPr>
            <a:noAutofit/>
          </a:bodyPr>
          <a:lstStyle/>
          <a:p>
            <a:r>
              <a:rPr lang="en-US" sz="4000" b="1" dirty="0"/>
              <a:t>Do Your Research: The Industry &amp; Outlook</a:t>
            </a:r>
            <a:endParaRPr lang="en-US" sz="4000" dirty="0"/>
          </a:p>
        </p:txBody>
      </p:sp>
      <p:sp>
        <p:nvSpPr>
          <p:cNvPr id="3" name="Content Placeholder 2"/>
          <p:cNvSpPr>
            <a:spLocks noGrp="1"/>
          </p:cNvSpPr>
          <p:nvPr>
            <p:ph idx="1"/>
          </p:nvPr>
        </p:nvSpPr>
        <p:spPr>
          <a:xfrm>
            <a:off x="0" y="885606"/>
            <a:ext cx="4980562" cy="4257893"/>
          </a:xfrm>
        </p:spPr>
        <p:txBody>
          <a:bodyPr>
            <a:normAutofit fontScale="92500" lnSpcReduction="10000"/>
          </a:bodyPr>
          <a:lstStyle/>
          <a:p>
            <a:r>
              <a:rPr lang="en-US" sz="2100" b="1" dirty="0"/>
              <a:t>Use your resources: </a:t>
            </a:r>
            <a:r>
              <a:rPr lang="en-US" sz="2100" dirty="0"/>
              <a:t>Company website &amp; Social Media, Handshake, LinkedIn, GlassDoor, Vault, Forbes, your personal network!</a:t>
            </a:r>
            <a:br>
              <a:rPr lang="en-US" sz="2100" dirty="0"/>
            </a:br>
            <a:endParaRPr lang="en-US" sz="2100" dirty="0"/>
          </a:p>
          <a:p>
            <a:pPr lvl="1"/>
            <a:r>
              <a:rPr lang="en-US" sz="1500" dirty="0"/>
              <a:t>Typical job titles</a:t>
            </a:r>
            <a:br>
              <a:rPr lang="en-US" sz="1500" dirty="0"/>
            </a:br>
            <a:endParaRPr lang="en-US" sz="1500" dirty="0"/>
          </a:p>
          <a:p>
            <a:pPr lvl="1"/>
            <a:r>
              <a:rPr lang="en-US" sz="1500" dirty="0"/>
              <a:t>Day-to-day duties and responsibilities</a:t>
            </a:r>
            <a:br>
              <a:rPr lang="en-US" sz="1500" dirty="0"/>
            </a:br>
            <a:endParaRPr lang="en-US" sz="1500" dirty="0"/>
          </a:p>
          <a:p>
            <a:pPr lvl="1"/>
            <a:r>
              <a:rPr lang="en-US" sz="1500" dirty="0"/>
              <a:t>Required qualifications/skills (hard &amp; soft)</a:t>
            </a:r>
            <a:br>
              <a:rPr lang="en-US" sz="1500" dirty="0"/>
            </a:br>
            <a:endParaRPr lang="en-US" sz="1500" dirty="0"/>
          </a:p>
          <a:p>
            <a:pPr lvl="1"/>
            <a:r>
              <a:rPr lang="en-US" sz="1500" dirty="0"/>
              <a:t>Industry outlook</a:t>
            </a:r>
            <a:br>
              <a:rPr lang="en-US" sz="1500" dirty="0"/>
            </a:br>
            <a:endParaRPr lang="en-US" sz="1500" dirty="0"/>
          </a:p>
          <a:p>
            <a:pPr lvl="1"/>
            <a:r>
              <a:rPr lang="en-US" sz="1500" dirty="0"/>
              <a:t>Salary range &amp; typical benefits</a:t>
            </a:r>
          </a:p>
          <a:p>
            <a:pPr lvl="1"/>
            <a:endParaRPr lang="en-US" sz="1500" dirty="0"/>
          </a:p>
          <a:p>
            <a:pPr lvl="1"/>
            <a:r>
              <a:rPr lang="en-US" sz="1500" dirty="0"/>
              <a:t>Location &amp; remote vs. in-person vs. hybrid</a:t>
            </a:r>
          </a:p>
          <a:p>
            <a:pPr lvl="1"/>
            <a:endParaRPr lang="en-US" sz="1500" dirty="0"/>
          </a:p>
          <a:p>
            <a:pPr lvl="1"/>
            <a:r>
              <a:rPr lang="en-US" sz="1500" dirty="0"/>
              <a:t>Any relevant news, articles, etc.</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2245" y="1691716"/>
            <a:ext cx="3059752" cy="2294814"/>
          </a:xfrm>
          <a:prstGeom prst="rect">
            <a:avLst/>
          </a:prstGeom>
        </p:spPr>
      </p:pic>
    </p:spTree>
    <p:extLst>
      <p:ext uri="{BB962C8B-B14F-4D97-AF65-F5344CB8AC3E}">
        <p14:creationId xmlns:p14="http://schemas.microsoft.com/office/powerpoint/2010/main" val="3625772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9390" y="265872"/>
            <a:ext cx="7205220" cy="994172"/>
          </a:xfrm>
        </p:spPr>
        <p:txBody>
          <a:bodyPr>
            <a:normAutofit/>
          </a:bodyPr>
          <a:lstStyle/>
          <a:p>
            <a:r>
              <a:rPr lang="en-US" sz="4800" b="1" dirty="0"/>
              <a:t>Do Your Research: Employers</a:t>
            </a:r>
          </a:p>
        </p:txBody>
      </p:sp>
      <p:sp>
        <p:nvSpPr>
          <p:cNvPr id="3" name="Content Placeholder 2"/>
          <p:cNvSpPr>
            <a:spLocks noGrp="1"/>
          </p:cNvSpPr>
          <p:nvPr>
            <p:ph idx="1"/>
          </p:nvPr>
        </p:nvSpPr>
        <p:spPr>
          <a:xfrm>
            <a:off x="0" y="1290194"/>
            <a:ext cx="6388096" cy="3853306"/>
          </a:xfrm>
        </p:spPr>
        <p:txBody>
          <a:bodyPr>
            <a:normAutofit lnSpcReduction="10000"/>
          </a:bodyPr>
          <a:lstStyle/>
          <a:p>
            <a:r>
              <a:rPr lang="en-US" sz="2100" b="1" dirty="0"/>
              <a:t>Review the list of employers attending the fair!!!! </a:t>
            </a:r>
            <a:r>
              <a:rPr lang="en-US" sz="2100" dirty="0"/>
              <a:t>They are in alphabetical order and will list if they are looking for internship vs. full-time, years of students desired as well as what majors they could employ.</a:t>
            </a:r>
          </a:p>
          <a:p>
            <a:pPr lvl="1"/>
            <a:r>
              <a:rPr lang="en-US" sz="1800" dirty="0"/>
              <a:t>Handshake </a:t>
            </a:r>
            <a:r>
              <a:rPr lang="en-US" sz="1800" dirty="0">
                <a:sym typeface="Wingdings" pitchFamily="2" charset="2"/>
              </a:rPr>
              <a:t> Career Center Tab  Events  Career Fair</a:t>
            </a:r>
            <a:br>
              <a:rPr lang="en-US" sz="1800" dirty="0"/>
            </a:br>
            <a:r>
              <a:rPr lang="en-US" sz="1050" dirty="0"/>
              <a:t> </a:t>
            </a:r>
            <a:br>
              <a:rPr lang="en-US" sz="1875" dirty="0"/>
            </a:br>
            <a:r>
              <a:rPr lang="en-US" sz="1200" dirty="0"/>
              <a:t> </a:t>
            </a:r>
          </a:p>
          <a:p>
            <a:r>
              <a:rPr lang="en-US" sz="2100" dirty="0"/>
              <a:t>Narrow your focus &amp; prioritize what is most important!</a:t>
            </a:r>
          </a:p>
          <a:p>
            <a:endParaRPr lang="en-US" sz="2100" dirty="0"/>
          </a:p>
          <a:p>
            <a:r>
              <a:rPr lang="en-US" sz="2100" dirty="0"/>
              <a:t>Next Slides are what you can follow to review!</a:t>
            </a:r>
          </a:p>
        </p:txBody>
      </p:sp>
      <p:pic>
        <p:nvPicPr>
          <p:cNvPr id="6" name="Picture 5" descr="Graphical user interface&#10;&#10;Description automatically generated">
            <a:extLst>
              <a:ext uri="{FF2B5EF4-FFF2-40B4-BE49-F238E27FC236}">
                <a16:creationId xmlns:a16="http://schemas.microsoft.com/office/drawing/2014/main" id="{6F5462B1-3D64-27E6-A367-FBC529ABE112}"/>
              </a:ext>
            </a:extLst>
          </p:cNvPr>
          <p:cNvPicPr>
            <a:picLocks noChangeAspect="1"/>
          </p:cNvPicPr>
          <p:nvPr/>
        </p:nvPicPr>
        <p:blipFill>
          <a:blip r:embed="rId3"/>
          <a:stretch>
            <a:fillRect/>
          </a:stretch>
        </p:blipFill>
        <p:spPr>
          <a:xfrm>
            <a:off x="6196519" y="3255235"/>
            <a:ext cx="2675106" cy="1595206"/>
          </a:xfrm>
          <a:prstGeom prst="rect">
            <a:avLst/>
          </a:prstGeom>
        </p:spPr>
      </p:pic>
    </p:spTree>
    <p:extLst>
      <p:ext uri="{BB962C8B-B14F-4D97-AF65-F5344CB8AC3E}">
        <p14:creationId xmlns:p14="http://schemas.microsoft.com/office/powerpoint/2010/main" val="34454602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AA7A9-5877-CAC3-403E-ECB1A206F719}"/>
              </a:ext>
            </a:extLst>
          </p:cNvPr>
          <p:cNvSpPr>
            <a:spLocks noGrp="1"/>
          </p:cNvSpPr>
          <p:nvPr>
            <p:ph type="title"/>
          </p:nvPr>
        </p:nvSpPr>
        <p:spPr/>
        <p:txBody>
          <a:bodyPr/>
          <a:lstStyle/>
          <a:p>
            <a:r>
              <a:rPr lang="en-US" dirty="0"/>
              <a:t>Go to your student handshake account</a:t>
            </a:r>
          </a:p>
        </p:txBody>
      </p:sp>
      <p:pic>
        <p:nvPicPr>
          <p:cNvPr id="5" name="Content Placeholder 4" descr="Graphical user interface, text&#10;&#10;Description automatically generated with medium confidence">
            <a:extLst>
              <a:ext uri="{FF2B5EF4-FFF2-40B4-BE49-F238E27FC236}">
                <a16:creationId xmlns:a16="http://schemas.microsoft.com/office/drawing/2014/main" id="{73E36319-CEF2-E02F-2F97-D19220B59FF7}"/>
              </a:ext>
            </a:extLst>
          </p:cNvPr>
          <p:cNvPicPr>
            <a:picLocks noGrp="1" noChangeAspect="1"/>
          </p:cNvPicPr>
          <p:nvPr>
            <p:ph idx="1"/>
          </p:nvPr>
        </p:nvPicPr>
        <p:blipFill>
          <a:blip r:embed="rId2"/>
          <a:stretch>
            <a:fillRect/>
          </a:stretch>
        </p:blipFill>
        <p:spPr>
          <a:xfrm>
            <a:off x="709613" y="1451330"/>
            <a:ext cx="7724775" cy="2855202"/>
          </a:xfrm>
        </p:spPr>
      </p:pic>
    </p:spTree>
    <p:extLst>
      <p:ext uri="{BB962C8B-B14F-4D97-AF65-F5344CB8AC3E}">
        <p14:creationId xmlns:p14="http://schemas.microsoft.com/office/powerpoint/2010/main" val="18883009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48F3E-21BA-9030-ACC5-087DF9A6D1BB}"/>
              </a:ext>
            </a:extLst>
          </p:cNvPr>
          <p:cNvSpPr>
            <a:spLocks noGrp="1"/>
          </p:cNvSpPr>
          <p:nvPr>
            <p:ph type="title"/>
          </p:nvPr>
        </p:nvSpPr>
        <p:spPr>
          <a:xfrm>
            <a:off x="709350" y="229157"/>
            <a:ext cx="7725300" cy="880683"/>
          </a:xfrm>
        </p:spPr>
        <p:txBody>
          <a:bodyPr/>
          <a:lstStyle/>
          <a:p>
            <a:r>
              <a:rPr lang="en-US" sz="4800" b="1" u="sng" dirty="0"/>
              <a:t>Raise your hand if….</a:t>
            </a:r>
          </a:p>
        </p:txBody>
      </p:sp>
      <p:sp>
        <p:nvSpPr>
          <p:cNvPr id="3" name="Content Placeholder 2">
            <a:extLst>
              <a:ext uri="{FF2B5EF4-FFF2-40B4-BE49-F238E27FC236}">
                <a16:creationId xmlns:a16="http://schemas.microsoft.com/office/drawing/2014/main" id="{9FB4B25F-9979-8563-1165-E0517AE968EB}"/>
              </a:ext>
            </a:extLst>
          </p:cNvPr>
          <p:cNvSpPr>
            <a:spLocks noGrp="1"/>
          </p:cNvSpPr>
          <p:nvPr>
            <p:ph idx="1"/>
          </p:nvPr>
        </p:nvSpPr>
        <p:spPr>
          <a:xfrm>
            <a:off x="-132871" y="1211130"/>
            <a:ext cx="8021812" cy="3453600"/>
          </a:xfrm>
        </p:spPr>
        <p:txBody>
          <a:bodyPr/>
          <a:lstStyle/>
          <a:p>
            <a:pPr lvl="0">
              <a:buSzPts val="1000"/>
              <a:tabLst>
                <a:tab pos="457200" algn="l"/>
              </a:tabLst>
            </a:pPr>
            <a:r>
              <a:rPr lang="en-US" sz="2400" dirty="0">
                <a:latin typeface="Barlow" pitchFamily="2" charset="77"/>
                <a:ea typeface="Calibri" panose="020F0502020204030204" pitchFamily="34" charset="0"/>
              </a:rPr>
              <a:t>Are looking for a summer 2023 internship or co-op?</a:t>
            </a:r>
          </a:p>
          <a:p>
            <a:pPr marL="0" lvl="0" indent="0">
              <a:buSzPts val="1000"/>
              <a:buNone/>
              <a:tabLst>
                <a:tab pos="457200" algn="l"/>
              </a:tabLst>
            </a:pPr>
            <a:r>
              <a:rPr lang="en-US" sz="1050" dirty="0">
                <a:latin typeface="Barlow" pitchFamily="2" charset="77"/>
                <a:ea typeface="Calibri" panose="020F0502020204030204" pitchFamily="34" charset="0"/>
              </a:rPr>
              <a:t>   </a:t>
            </a:r>
            <a:r>
              <a:rPr lang="en-US" sz="1200" dirty="0">
                <a:latin typeface="Barlow" pitchFamily="2" charset="77"/>
                <a:ea typeface="Calibri" panose="020F0502020204030204" pitchFamily="34" charset="0"/>
              </a:rPr>
              <a:t> </a:t>
            </a:r>
          </a:p>
          <a:p>
            <a:pPr lvl="0">
              <a:buSzPts val="1000"/>
              <a:tabLst>
                <a:tab pos="457200" algn="l"/>
              </a:tabLst>
            </a:pPr>
            <a:r>
              <a:rPr lang="en-US" sz="2400" dirty="0">
                <a:latin typeface="Barlow" pitchFamily="2" charset="77"/>
                <a:ea typeface="Calibri" panose="020F0502020204030204" pitchFamily="34" charset="0"/>
              </a:rPr>
              <a:t>Asking yourself what companies you can work for upon graduation?</a:t>
            </a:r>
          </a:p>
          <a:p>
            <a:pPr marL="0" lvl="0" indent="0">
              <a:buSzPts val="1000"/>
              <a:buNone/>
              <a:tabLst>
                <a:tab pos="457200" algn="l"/>
              </a:tabLst>
            </a:pPr>
            <a:endParaRPr lang="en-US" sz="1200" dirty="0">
              <a:latin typeface="Barlow" pitchFamily="2" charset="77"/>
              <a:ea typeface="Calibri" panose="020F0502020204030204" pitchFamily="34" charset="0"/>
            </a:endParaRPr>
          </a:p>
          <a:p>
            <a:pPr lvl="0">
              <a:buSzPts val="1000"/>
              <a:tabLst>
                <a:tab pos="457200" algn="l"/>
              </a:tabLst>
            </a:pPr>
            <a:r>
              <a:rPr lang="en-US" sz="2400" dirty="0">
                <a:latin typeface="Barlow" pitchFamily="2" charset="77"/>
                <a:ea typeface="Calibri" panose="020F0502020204030204" pitchFamily="34" charset="0"/>
              </a:rPr>
              <a:t>Curious to what jobs you can do with your major and what responsibilities they entail?</a:t>
            </a:r>
          </a:p>
          <a:p>
            <a:pPr marL="0" lvl="0" indent="0">
              <a:buSzPts val="1000"/>
              <a:buNone/>
              <a:tabLst>
                <a:tab pos="457200" algn="l"/>
              </a:tabLst>
            </a:pPr>
            <a:endParaRPr lang="en-US" sz="1100" dirty="0">
              <a:latin typeface="Barlow" pitchFamily="2" charset="77"/>
              <a:ea typeface="Calibri" panose="020F0502020204030204" pitchFamily="34" charset="0"/>
            </a:endParaRPr>
          </a:p>
          <a:p>
            <a:pPr lvl="0">
              <a:buSzPts val="1000"/>
              <a:tabLst>
                <a:tab pos="457200" algn="l"/>
              </a:tabLst>
            </a:pPr>
            <a:r>
              <a:rPr lang="en-US" sz="2400" dirty="0">
                <a:latin typeface="Barlow" pitchFamily="2" charset="77"/>
                <a:ea typeface="Calibri" panose="020F0502020204030204" pitchFamily="34" charset="0"/>
              </a:rPr>
              <a:t>What step(s) should you take in the next few semesters to get you to your career goals?</a:t>
            </a:r>
          </a:p>
          <a:p>
            <a:endParaRPr lang="en-US" dirty="0"/>
          </a:p>
        </p:txBody>
      </p:sp>
      <p:pic>
        <p:nvPicPr>
          <p:cNvPr id="4" name="Graphic 3" descr="Raised hand">
            <a:extLst>
              <a:ext uri="{FF2B5EF4-FFF2-40B4-BE49-F238E27FC236}">
                <a16:creationId xmlns:a16="http://schemas.microsoft.com/office/drawing/2014/main" id="{F12F8E4E-2B37-9F9E-F829-167789A3342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180053" y="127867"/>
            <a:ext cx="1963947" cy="1963947"/>
          </a:xfrm>
          <a:prstGeom prst="rect">
            <a:avLst/>
          </a:prstGeom>
        </p:spPr>
      </p:pic>
    </p:spTree>
    <p:extLst>
      <p:ext uri="{BB962C8B-B14F-4D97-AF65-F5344CB8AC3E}">
        <p14:creationId xmlns:p14="http://schemas.microsoft.com/office/powerpoint/2010/main" val="22209996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303C7-B249-90CB-06BB-9BCC619C09A6}"/>
              </a:ext>
            </a:extLst>
          </p:cNvPr>
          <p:cNvSpPr>
            <a:spLocks noGrp="1"/>
          </p:cNvSpPr>
          <p:nvPr>
            <p:ph type="title"/>
          </p:nvPr>
        </p:nvSpPr>
        <p:spPr>
          <a:xfrm>
            <a:off x="421341" y="302662"/>
            <a:ext cx="8301318" cy="471000"/>
          </a:xfrm>
        </p:spPr>
        <p:txBody>
          <a:bodyPr/>
          <a:lstStyle/>
          <a:p>
            <a:r>
              <a:rPr lang="en-US" dirty="0"/>
              <a:t>Click events &amp; then search STEM to narrow job fairs</a:t>
            </a:r>
          </a:p>
        </p:txBody>
      </p:sp>
      <p:pic>
        <p:nvPicPr>
          <p:cNvPr id="5" name="Content Placeholder 4" descr="Graphical user interface, text, application, email&#10;&#10;Description automatically generated">
            <a:extLst>
              <a:ext uri="{FF2B5EF4-FFF2-40B4-BE49-F238E27FC236}">
                <a16:creationId xmlns:a16="http://schemas.microsoft.com/office/drawing/2014/main" id="{8578E9B0-CF32-5150-86A4-37F9E7FFAADD}"/>
              </a:ext>
            </a:extLst>
          </p:cNvPr>
          <p:cNvPicPr>
            <a:picLocks noGrp="1" noChangeAspect="1"/>
          </p:cNvPicPr>
          <p:nvPr>
            <p:ph idx="1"/>
          </p:nvPr>
        </p:nvPicPr>
        <p:blipFill>
          <a:blip r:embed="rId2"/>
          <a:stretch>
            <a:fillRect/>
          </a:stretch>
        </p:blipFill>
        <p:spPr>
          <a:xfrm>
            <a:off x="635473" y="1024534"/>
            <a:ext cx="7873053" cy="3816304"/>
          </a:xfrm>
        </p:spPr>
      </p:pic>
    </p:spTree>
    <p:extLst>
      <p:ext uri="{BB962C8B-B14F-4D97-AF65-F5344CB8AC3E}">
        <p14:creationId xmlns:p14="http://schemas.microsoft.com/office/powerpoint/2010/main" val="39920177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D5ECF-8E59-C88E-F59A-564696550E10}"/>
              </a:ext>
            </a:extLst>
          </p:cNvPr>
          <p:cNvSpPr>
            <a:spLocks noGrp="1"/>
          </p:cNvSpPr>
          <p:nvPr>
            <p:ph type="title"/>
          </p:nvPr>
        </p:nvSpPr>
        <p:spPr>
          <a:xfrm>
            <a:off x="709349" y="698915"/>
            <a:ext cx="7725300" cy="471000"/>
          </a:xfrm>
        </p:spPr>
        <p:txBody>
          <a:bodyPr/>
          <a:lstStyle/>
          <a:p>
            <a:r>
              <a:rPr lang="en-US" dirty="0"/>
              <a:t>Go to the main page and click employers on the left </a:t>
            </a:r>
            <a:r>
              <a:rPr lang="en-US" dirty="0">
                <a:sym typeface="Wingdings" pitchFamily="2" charset="2"/>
              </a:rPr>
              <a:t> scroll down to Majors and select yours to filter out employers hiring for you!</a:t>
            </a:r>
            <a:endParaRPr lang="en-US" dirty="0"/>
          </a:p>
        </p:txBody>
      </p:sp>
      <p:pic>
        <p:nvPicPr>
          <p:cNvPr id="5" name="Content Placeholder 4" descr="Graphical user interface, text, application&#10;&#10;Description automatically generated">
            <a:extLst>
              <a:ext uri="{FF2B5EF4-FFF2-40B4-BE49-F238E27FC236}">
                <a16:creationId xmlns:a16="http://schemas.microsoft.com/office/drawing/2014/main" id="{17BC7166-B467-E2EE-B330-67AC905AB88F}"/>
              </a:ext>
            </a:extLst>
          </p:cNvPr>
          <p:cNvPicPr>
            <a:picLocks noGrp="1" noChangeAspect="1"/>
          </p:cNvPicPr>
          <p:nvPr>
            <p:ph idx="1"/>
          </p:nvPr>
        </p:nvPicPr>
        <p:blipFill>
          <a:blip r:embed="rId2"/>
          <a:stretch>
            <a:fillRect/>
          </a:stretch>
        </p:blipFill>
        <p:spPr>
          <a:xfrm>
            <a:off x="1199206" y="1832441"/>
            <a:ext cx="6745587" cy="3243897"/>
          </a:xfrm>
        </p:spPr>
      </p:pic>
    </p:spTree>
    <p:extLst>
      <p:ext uri="{BB962C8B-B14F-4D97-AF65-F5344CB8AC3E}">
        <p14:creationId xmlns:p14="http://schemas.microsoft.com/office/powerpoint/2010/main" val="30852728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4173"/>
            <a:ext cx="5214115" cy="1209877"/>
          </a:xfrm>
        </p:spPr>
        <p:txBody>
          <a:bodyPr>
            <a:normAutofit/>
          </a:bodyPr>
          <a:lstStyle/>
          <a:p>
            <a:r>
              <a:rPr lang="en-US" sz="6000" b="1" dirty="0"/>
              <a:t>Prepare your Pitch</a:t>
            </a:r>
          </a:p>
        </p:txBody>
      </p:sp>
      <p:pic>
        <p:nvPicPr>
          <p:cNvPr id="4098" name="Picture 2" descr="Image result for elevator image">
            <a:hlinkClick r:id="rId3"/>
          </p:cNvPr>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938404" y="3833914"/>
            <a:ext cx="1790619" cy="120987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05603" y="1099008"/>
            <a:ext cx="5993526" cy="2862322"/>
          </a:xfrm>
          <a:prstGeom prst="rect">
            <a:avLst/>
          </a:prstGeom>
          <a:noFill/>
        </p:spPr>
        <p:txBody>
          <a:bodyPr wrap="square" rtlCol="0">
            <a:spAutoFit/>
          </a:bodyPr>
          <a:lstStyle/>
          <a:p>
            <a:pPr marL="214313" indent="-214313" defTabSz="342900">
              <a:buClrTx/>
              <a:buFont typeface="Arial" panose="020B0604020202020204" pitchFamily="34" charset="0"/>
              <a:buChar char="•"/>
              <a:defRPr/>
            </a:pPr>
            <a:r>
              <a:rPr lang="en-US" sz="1800" b="1" kern="1200" dirty="0">
                <a:solidFill>
                  <a:schemeClr val="bg2">
                    <a:lumMod val="75000"/>
                  </a:schemeClr>
                </a:solidFill>
                <a:latin typeface="Calibri"/>
                <a:ea typeface="+mn-ea"/>
                <a:cs typeface="+mn-cs"/>
              </a:rPr>
              <a:t>Elevator Pitch: </a:t>
            </a:r>
            <a:br>
              <a:rPr lang="en-US" sz="1800" kern="1200" dirty="0">
                <a:solidFill>
                  <a:prstClr val="black"/>
                </a:solidFill>
                <a:latin typeface="Calibri"/>
                <a:ea typeface="+mn-ea"/>
                <a:cs typeface="+mn-cs"/>
              </a:rPr>
            </a:br>
            <a:r>
              <a:rPr lang="en-US" sz="1800" kern="1200" dirty="0">
                <a:solidFill>
                  <a:prstClr val="black"/>
                </a:solidFill>
                <a:latin typeface="Calibri"/>
                <a:ea typeface="+mn-ea"/>
                <a:cs typeface="+mn-cs"/>
              </a:rPr>
              <a:t>Marketing message for your professional self – </a:t>
            </a:r>
          </a:p>
          <a:p>
            <a:pPr marL="557213" lvl="1" indent="-214313">
              <a:buFont typeface="Arial" panose="020B0604020202020204" pitchFamily="34" charset="0"/>
              <a:buChar char="•"/>
              <a:defRPr/>
            </a:pPr>
            <a:r>
              <a:rPr lang="en-US" sz="1800" dirty="0">
                <a:solidFill>
                  <a:prstClr val="black"/>
                </a:solidFill>
                <a:latin typeface="Calibri"/>
              </a:rPr>
              <a:t>Clear, concise, inviting, enthusiastic</a:t>
            </a:r>
            <a:br>
              <a:rPr lang="en-US" sz="1800" kern="1200" dirty="0">
                <a:solidFill>
                  <a:prstClr val="black"/>
                </a:solidFill>
                <a:latin typeface="Calibri"/>
                <a:ea typeface="+mn-ea"/>
                <a:cs typeface="+mn-cs"/>
              </a:rPr>
            </a:br>
            <a:endParaRPr lang="en-US" sz="1800" kern="1200" dirty="0">
              <a:solidFill>
                <a:prstClr val="black"/>
              </a:solidFill>
              <a:latin typeface="Calibri"/>
              <a:ea typeface="+mn-ea"/>
              <a:cs typeface="+mn-cs"/>
            </a:endParaRPr>
          </a:p>
          <a:p>
            <a:pPr marL="214313" indent="-214313" defTabSz="342900">
              <a:buClrTx/>
              <a:buFont typeface="Arial" panose="020B0604020202020204" pitchFamily="34" charset="0"/>
              <a:buChar char="•"/>
              <a:defRPr/>
            </a:pPr>
            <a:r>
              <a:rPr lang="en-US" sz="1800" kern="1200" dirty="0">
                <a:latin typeface="Calibri"/>
                <a:ea typeface="+mn-ea"/>
                <a:cs typeface="+mn-cs"/>
              </a:rPr>
              <a:t>Your qualifications </a:t>
            </a:r>
            <a:r>
              <a:rPr lang="en-US" sz="1800" kern="1200" dirty="0">
                <a:solidFill>
                  <a:prstClr val="black"/>
                </a:solidFill>
                <a:latin typeface="Calibri"/>
                <a:ea typeface="+mn-ea"/>
                <a:cs typeface="+mn-cs"/>
              </a:rPr>
              <a:t>+ Your interests/goals = Your Pitch</a:t>
            </a:r>
            <a:br>
              <a:rPr lang="en-US" sz="1800" kern="1200" dirty="0">
                <a:solidFill>
                  <a:prstClr val="black"/>
                </a:solidFill>
                <a:latin typeface="Calibri"/>
                <a:ea typeface="+mn-ea"/>
                <a:cs typeface="+mn-cs"/>
              </a:rPr>
            </a:br>
            <a:endParaRPr lang="en-US" sz="1800" kern="1200" dirty="0">
              <a:solidFill>
                <a:prstClr val="black"/>
              </a:solidFill>
              <a:latin typeface="Calibri"/>
              <a:ea typeface="+mn-ea"/>
              <a:cs typeface="+mn-cs"/>
            </a:endParaRPr>
          </a:p>
          <a:p>
            <a:pPr marL="214313" indent="-214313" defTabSz="342900">
              <a:buClrTx/>
              <a:buFont typeface="Arial" panose="020B0604020202020204" pitchFamily="34" charset="0"/>
              <a:buChar char="•"/>
              <a:defRPr/>
            </a:pPr>
            <a:r>
              <a:rPr lang="en-US" sz="1800" kern="1200" dirty="0">
                <a:solidFill>
                  <a:prstClr val="black"/>
                </a:solidFill>
                <a:latin typeface="Calibri"/>
                <a:ea typeface="+mn-ea"/>
                <a:cs typeface="+mn-cs"/>
              </a:rPr>
              <a:t>30-60 seconds</a:t>
            </a:r>
            <a:br>
              <a:rPr lang="en-US" sz="1800" kern="1200" dirty="0">
                <a:solidFill>
                  <a:prstClr val="black"/>
                </a:solidFill>
                <a:latin typeface="Calibri"/>
                <a:ea typeface="+mn-ea"/>
                <a:cs typeface="+mn-cs"/>
              </a:rPr>
            </a:br>
            <a:endParaRPr lang="en-US" sz="1800" kern="1200" dirty="0">
              <a:solidFill>
                <a:prstClr val="black"/>
              </a:solidFill>
              <a:latin typeface="Calibri"/>
              <a:ea typeface="+mn-ea"/>
              <a:cs typeface="+mn-cs"/>
            </a:endParaRPr>
          </a:p>
          <a:p>
            <a:pPr marL="214313" indent="-214313" defTabSz="342900">
              <a:buClrTx/>
              <a:buFont typeface="Arial" panose="020B0604020202020204" pitchFamily="34" charset="0"/>
              <a:buChar char="•"/>
              <a:defRPr/>
            </a:pPr>
            <a:r>
              <a:rPr lang="en-US" sz="1800" kern="1200" dirty="0">
                <a:solidFill>
                  <a:prstClr val="black"/>
                </a:solidFill>
                <a:latin typeface="Calibri"/>
                <a:ea typeface="+mn-ea"/>
                <a:cs typeface="+mn-cs"/>
              </a:rPr>
              <a:t>Practice, practice, practice!</a:t>
            </a:r>
          </a:p>
          <a:p>
            <a:pPr marL="214313" indent="-214313" defTabSz="342900">
              <a:buClrTx/>
              <a:buFont typeface="Arial" panose="020B0604020202020204" pitchFamily="34" charset="0"/>
              <a:buChar char="•"/>
              <a:defRPr/>
            </a:pPr>
            <a:endParaRPr lang="en-US" sz="1800" kern="1200" dirty="0">
              <a:solidFill>
                <a:prstClr val="black"/>
              </a:solidFill>
              <a:latin typeface="Calibri"/>
              <a:ea typeface="+mn-ea"/>
              <a:cs typeface="+mn-cs"/>
            </a:endParaRPr>
          </a:p>
        </p:txBody>
      </p:sp>
      <p:pic>
        <p:nvPicPr>
          <p:cNvPr id="5" name="Picture 4" descr="Text&#10;&#10;Description automatically generated">
            <a:extLst>
              <a:ext uri="{FF2B5EF4-FFF2-40B4-BE49-F238E27FC236}">
                <a16:creationId xmlns:a16="http://schemas.microsoft.com/office/drawing/2014/main" id="{A733DDAF-E7EB-1D18-AEFE-354E40675713}"/>
              </a:ext>
            </a:extLst>
          </p:cNvPr>
          <p:cNvPicPr>
            <a:picLocks noChangeAspect="1"/>
          </p:cNvPicPr>
          <p:nvPr/>
        </p:nvPicPr>
        <p:blipFill>
          <a:blip r:embed="rId5"/>
          <a:stretch>
            <a:fillRect/>
          </a:stretch>
        </p:blipFill>
        <p:spPr>
          <a:xfrm>
            <a:off x="5680953" y="74173"/>
            <a:ext cx="3357444" cy="5001010"/>
          </a:xfrm>
          <a:prstGeom prst="rect">
            <a:avLst/>
          </a:prstGeom>
        </p:spPr>
      </p:pic>
    </p:spTree>
    <p:extLst>
      <p:ext uri="{BB962C8B-B14F-4D97-AF65-F5344CB8AC3E}">
        <p14:creationId xmlns:p14="http://schemas.microsoft.com/office/powerpoint/2010/main" val="40565688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22621-7D5E-2E91-7B9F-6BBCC656F6BC}"/>
              </a:ext>
            </a:extLst>
          </p:cNvPr>
          <p:cNvSpPr>
            <a:spLocks noGrp="1"/>
          </p:cNvSpPr>
          <p:nvPr>
            <p:ph type="title"/>
          </p:nvPr>
        </p:nvSpPr>
        <p:spPr>
          <a:xfrm>
            <a:off x="-1" y="179294"/>
            <a:ext cx="7297271" cy="829256"/>
          </a:xfrm>
        </p:spPr>
        <p:txBody>
          <a:bodyPr/>
          <a:lstStyle/>
          <a:p>
            <a:r>
              <a:rPr lang="en-US" sz="4000" b="1" dirty="0"/>
              <a:t>Elevator Pitch Questions to assist you</a:t>
            </a:r>
          </a:p>
        </p:txBody>
      </p:sp>
      <p:sp>
        <p:nvSpPr>
          <p:cNvPr id="3" name="Content Placeholder 2">
            <a:extLst>
              <a:ext uri="{FF2B5EF4-FFF2-40B4-BE49-F238E27FC236}">
                <a16:creationId xmlns:a16="http://schemas.microsoft.com/office/drawing/2014/main" id="{1A9DD401-908F-96E2-1D38-BAC565A18018}"/>
              </a:ext>
            </a:extLst>
          </p:cNvPr>
          <p:cNvSpPr>
            <a:spLocks noGrp="1"/>
          </p:cNvSpPr>
          <p:nvPr>
            <p:ph idx="1"/>
          </p:nvPr>
        </p:nvSpPr>
        <p:spPr>
          <a:xfrm>
            <a:off x="171467" y="1008550"/>
            <a:ext cx="8524297" cy="3453600"/>
          </a:xfrm>
        </p:spPr>
        <p:txBody>
          <a:bodyPr/>
          <a:lstStyle/>
          <a:p>
            <a:r>
              <a:rPr lang="en-US" sz="2200" dirty="0"/>
              <a:t>What sparked your interest in this field? </a:t>
            </a:r>
          </a:p>
          <a:p>
            <a:r>
              <a:rPr lang="en-US" sz="2200" dirty="0"/>
              <a:t>What are some supporting experiences that have helped you further develop the skills that would be useful for this job? </a:t>
            </a:r>
          </a:p>
          <a:p>
            <a:r>
              <a:rPr lang="en-US" sz="2200" dirty="0"/>
              <a:t>What have you already learned about the field and what are you hoping to learn from this opportunity? </a:t>
            </a:r>
          </a:p>
          <a:p>
            <a:r>
              <a:rPr lang="en-US" sz="2200" dirty="0"/>
              <a:t>What activities or groups are you affiliated with? What experiences or exposure are you gaining from the affiliation? </a:t>
            </a:r>
          </a:p>
          <a:p>
            <a:r>
              <a:rPr lang="en-US" sz="2200" dirty="0"/>
              <a:t>What about this company do you find particularly exciting?</a:t>
            </a:r>
          </a:p>
          <a:p>
            <a:r>
              <a:rPr lang="en-US" sz="2200" dirty="0"/>
              <a:t>What questions do you have for the employer? </a:t>
            </a:r>
          </a:p>
          <a:p>
            <a:endParaRPr lang="en-US" dirty="0"/>
          </a:p>
        </p:txBody>
      </p:sp>
      <p:pic>
        <p:nvPicPr>
          <p:cNvPr id="4" name="Graphic 3" descr="Warning">
            <a:extLst>
              <a:ext uri="{FF2B5EF4-FFF2-40B4-BE49-F238E27FC236}">
                <a16:creationId xmlns:a16="http://schemas.microsoft.com/office/drawing/2014/main" id="{57A9F630-3B26-5969-7F6A-A312AE3AA8A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442528" y="82903"/>
            <a:ext cx="1446362" cy="1446362"/>
          </a:xfrm>
          <a:prstGeom prst="rect">
            <a:avLst/>
          </a:prstGeom>
        </p:spPr>
      </p:pic>
    </p:spTree>
    <p:extLst>
      <p:ext uri="{BB962C8B-B14F-4D97-AF65-F5344CB8AC3E}">
        <p14:creationId xmlns:p14="http://schemas.microsoft.com/office/powerpoint/2010/main" val="11671626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459" y="0"/>
            <a:ext cx="3137529" cy="1049116"/>
          </a:xfrm>
        </p:spPr>
        <p:txBody>
          <a:bodyPr>
            <a:noAutofit/>
          </a:bodyPr>
          <a:lstStyle/>
          <a:p>
            <a:r>
              <a:rPr lang="en-US" sz="7200" b="1" dirty="0"/>
              <a:t>Suit Up!</a:t>
            </a:r>
          </a:p>
        </p:txBody>
      </p:sp>
      <p:pic>
        <p:nvPicPr>
          <p:cNvPr id="4" name="Picture 2" descr="https://media2.giphy.com/media/dcAniYLbN0rcY/200.gif">
            <a:hlinkClick r:id="rId3"/>
          </p:cNvPr>
          <p:cNvPicPr>
            <a:picLocks noGrp="1" noChangeAspect="1" noChangeArrowheads="1" noCrop="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6132932" y="250961"/>
            <a:ext cx="2749127" cy="150225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65686" y="1002089"/>
            <a:ext cx="6208320" cy="4093428"/>
          </a:xfrm>
          <a:prstGeom prst="rect">
            <a:avLst/>
          </a:prstGeom>
          <a:noFill/>
        </p:spPr>
        <p:txBody>
          <a:bodyPr wrap="square" rtlCol="0">
            <a:spAutoFit/>
          </a:bodyPr>
          <a:lstStyle/>
          <a:p>
            <a:pPr marL="285750" indent="-285750" defTabSz="342900">
              <a:buClrTx/>
              <a:buFont typeface="Wingdings" pitchFamily="2" charset="2"/>
              <a:buChar char="§"/>
              <a:defRPr/>
            </a:pPr>
            <a:r>
              <a:rPr lang="en-US" sz="2000" kern="1200" dirty="0">
                <a:solidFill>
                  <a:prstClr val="black"/>
                </a:solidFill>
                <a:latin typeface="Calibri"/>
                <a:ea typeface="+mn-ea"/>
                <a:cs typeface="+mn-cs"/>
              </a:rPr>
              <a:t>Dress as if the career fair is an interview</a:t>
            </a:r>
            <a:br>
              <a:rPr lang="en-US" sz="2000" kern="1200" dirty="0">
                <a:solidFill>
                  <a:prstClr val="black"/>
                </a:solidFill>
                <a:latin typeface="Calibri"/>
                <a:ea typeface="+mn-ea"/>
                <a:cs typeface="+mn-cs"/>
              </a:rPr>
            </a:br>
            <a:r>
              <a:rPr lang="en-US" sz="2000" kern="1200" dirty="0">
                <a:solidFill>
                  <a:prstClr val="black"/>
                </a:solidFill>
                <a:latin typeface="Calibri"/>
                <a:ea typeface="+mn-ea"/>
                <a:cs typeface="+mn-cs"/>
              </a:rPr>
              <a:t>  </a:t>
            </a:r>
          </a:p>
          <a:p>
            <a:pPr marL="285750" indent="-285750" defTabSz="342900">
              <a:buClrTx/>
              <a:buFont typeface="Wingdings" pitchFamily="2" charset="2"/>
              <a:buChar char="§"/>
              <a:defRPr/>
            </a:pPr>
            <a:r>
              <a:rPr lang="en-US" sz="2000" kern="1200" dirty="0">
                <a:solidFill>
                  <a:prstClr val="black"/>
                </a:solidFill>
                <a:latin typeface="Calibri"/>
                <a:ea typeface="+mn-ea"/>
                <a:cs typeface="+mn-cs"/>
              </a:rPr>
              <a:t>Make sure clothes are clean and pressed</a:t>
            </a:r>
            <a:br>
              <a:rPr lang="en-US" sz="2000" kern="1200" dirty="0">
                <a:solidFill>
                  <a:prstClr val="black"/>
                </a:solidFill>
                <a:latin typeface="Calibri"/>
                <a:ea typeface="+mn-ea"/>
                <a:cs typeface="+mn-cs"/>
              </a:rPr>
            </a:br>
            <a:r>
              <a:rPr lang="en-US" sz="2000" kern="1200" dirty="0">
                <a:solidFill>
                  <a:prstClr val="black"/>
                </a:solidFill>
                <a:latin typeface="Calibri"/>
                <a:ea typeface="+mn-ea"/>
                <a:cs typeface="+mn-cs"/>
              </a:rPr>
              <a:t>  </a:t>
            </a:r>
          </a:p>
          <a:p>
            <a:pPr marL="285750" indent="-285750" defTabSz="342900">
              <a:buClrTx/>
              <a:buFont typeface="Wingdings" pitchFamily="2" charset="2"/>
              <a:buChar char="§"/>
              <a:defRPr/>
            </a:pPr>
            <a:r>
              <a:rPr lang="en-US" sz="2000" kern="1200" dirty="0">
                <a:solidFill>
                  <a:prstClr val="black"/>
                </a:solidFill>
                <a:latin typeface="Calibri"/>
                <a:ea typeface="+mn-ea"/>
                <a:cs typeface="+mn-cs"/>
              </a:rPr>
              <a:t>Minimal or no overwhelming fragrances – Be Hygienic!</a:t>
            </a:r>
            <a:br>
              <a:rPr lang="en-US" sz="2000" kern="1200" dirty="0">
                <a:solidFill>
                  <a:prstClr val="black"/>
                </a:solidFill>
                <a:latin typeface="Calibri"/>
                <a:ea typeface="+mn-ea"/>
                <a:cs typeface="+mn-cs"/>
              </a:rPr>
            </a:br>
            <a:r>
              <a:rPr lang="en-US" sz="2000" kern="1200" dirty="0">
                <a:solidFill>
                  <a:prstClr val="black"/>
                </a:solidFill>
                <a:latin typeface="Calibri"/>
                <a:ea typeface="+mn-ea"/>
                <a:cs typeface="+mn-cs"/>
              </a:rPr>
              <a:t>  </a:t>
            </a:r>
          </a:p>
          <a:p>
            <a:pPr marL="285750" indent="-285750" defTabSz="342900">
              <a:buClrTx/>
              <a:buFont typeface="Wingdings" pitchFamily="2" charset="2"/>
              <a:buChar char="§"/>
              <a:defRPr/>
            </a:pPr>
            <a:r>
              <a:rPr lang="en-US" sz="2000" kern="1200" dirty="0">
                <a:solidFill>
                  <a:prstClr val="black"/>
                </a:solidFill>
                <a:latin typeface="Calibri"/>
                <a:ea typeface="+mn-ea"/>
                <a:cs typeface="+mn-cs"/>
              </a:rPr>
              <a:t>Avoid excessive jewelry or makeup that </a:t>
            </a:r>
            <a:br>
              <a:rPr lang="en-US" sz="2000" kern="1200" dirty="0">
                <a:solidFill>
                  <a:prstClr val="black"/>
                </a:solidFill>
                <a:latin typeface="Calibri"/>
                <a:ea typeface="+mn-ea"/>
                <a:cs typeface="+mn-cs"/>
              </a:rPr>
            </a:br>
            <a:r>
              <a:rPr lang="en-US" sz="2000" kern="1200" dirty="0">
                <a:solidFill>
                  <a:prstClr val="black"/>
                </a:solidFill>
                <a:latin typeface="Calibri"/>
                <a:ea typeface="+mn-ea"/>
                <a:cs typeface="+mn-cs"/>
              </a:rPr>
              <a:t>  </a:t>
            </a:r>
          </a:p>
          <a:p>
            <a:pPr marL="285750" indent="-285750" defTabSz="342900">
              <a:buClrTx/>
              <a:buFont typeface="Wingdings" pitchFamily="2" charset="2"/>
              <a:buChar char="§"/>
              <a:defRPr/>
            </a:pPr>
            <a:r>
              <a:rPr lang="en-US" sz="2000" kern="1200" dirty="0">
                <a:solidFill>
                  <a:prstClr val="black"/>
                </a:solidFill>
                <a:latin typeface="Calibri"/>
                <a:ea typeface="+mn-ea"/>
                <a:cs typeface="+mn-cs"/>
              </a:rPr>
              <a:t>Avoid clothing that is too short, revealing, ill-fitting</a:t>
            </a:r>
            <a:br>
              <a:rPr lang="en-US" sz="2000" kern="1200" dirty="0">
                <a:solidFill>
                  <a:prstClr val="black"/>
                </a:solidFill>
                <a:latin typeface="Calibri"/>
                <a:ea typeface="+mn-ea"/>
                <a:cs typeface="+mn-cs"/>
              </a:rPr>
            </a:br>
            <a:r>
              <a:rPr lang="en-US" sz="2000" kern="1200" dirty="0">
                <a:solidFill>
                  <a:prstClr val="black"/>
                </a:solidFill>
                <a:latin typeface="Calibri"/>
                <a:ea typeface="+mn-ea"/>
                <a:cs typeface="+mn-cs"/>
              </a:rPr>
              <a:t> </a:t>
            </a:r>
          </a:p>
          <a:p>
            <a:pPr marL="285750" indent="-285750" defTabSz="342900">
              <a:buClrTx/>
              <a:buFont typeface="Wingdings" pitchFamily="2" charset="2"/>
              <a:buChar char="§"/>
              <a:defRPr/>
            </a:pPr>
            <a:r>
              <a:rPr lang="en-US" sz="2000" kern="1200" dirty="0">
                <a:solidFill>
                  <a:prstClr val="black"/>
                </a:solidFill>
                <a:latin typeface="Calibri"/>
                <a:ea typeface="+mn-ea"/>
                <a:cs typeface="+mn-cs"/>
              </a:rPr>
              <a:t>If wearing a new suit, </a:t>
            </a:r>
            <a:r>
              <a:rPr lang="en-US" sz="2000" b="1" kern="1200" dirty="0">
                <a:solidFill>
                  <a:prstClr val="black"/>
                </a:solidFill>
                <a:latin typeface="Calibri"/>
                <a:ea typeface="+mn-ea"/>
                <a:cs typeface="+mn-cs"/>
              </a:rPr>
              <a:t>CUT</a:t>
            </a:r>
            <a:r>
              <a:rPr lang="en-US" sz="2000" kern="1200" dirty="0">
                <a:solidFill>
                  <a:prstClr val="black"/>
                </a:solidFill>
                <a:latin typeface="Calibri"/>
                <a:ea typeface="+mn-ea"/>
                <a:cs typeface="+mn-cs"/>
              </a:rPr>
              <a:t> the vent stitch in the back</a:t>
            </a:r>
          </a:p>
          <a:p>
            <a:pPr marL="285750" indent="-285750" defTabSz="342900">
              <a:buClrTx/>
              <a:buFont typeface="Wingdings" pitchFamily="2" charset="2"/>
              <a:buChar char="§"/>
              <a:defRPr/>
            </a:pPr>
            <a:endParaRPr lang="en-US" sz="2000" kern="1200" dirty="0">
              <a:solidFill>
                <a:prstClr val="black"/>
              </a:solidFill>
              <a:latin typeface="Calibri"/>
              <a:ea typeface="+mn-ea"/>
              <a:cs typeface="+mn-cs"/>
            </a:endParaRPr>
          </a:p>
          <a:p>
            <a:pPr marL="285750" indent="-285750" defTabSz="342900">
              <a:buClrTx/>
              <a:buFont typeface="Wingdings" pitchFamily="2" charset="2"/>
              <a:buChar char="§"/>
              <a:defRPr/>
            </a:pPr>
            <a:r>
              <a:rPr lang="en-US" sz="2000" kern="1200" dirty="0">
                <a:solidFill>
                  <a:prstClr val="black"/>
                </a:solidFill>
                <a:latin typeface="Calibri"/>
                <a:ea typeface="+mn-ea"/>
                <a:cs typeface="+mn-cs"/>
              </a:rPr>
              <a:t>Make sure you are still dressing like yourself!</a:t>
            </a:r>
          </a:p>
        </p:txBody>
      </p:sp>
    </p:spTree>
    <p:extLst>
      <p:ext uri="{BB962C8B-B14F-4D97-AF65-F5344CB8AC3E}">
        <p14:creationId xmlns:p14="http://schemas.microsoft.com/office/powerpoint/2010/main" val="19490373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010" y="0"/>
            <a:ext cx="4163437" cy="1454288"/>
          </a:xfrm>
        </p:spPr>
        <p:txBody>
          <a:bodyPr>
            <a:normAutofit/>
          </a:bodyPr>
          <a:lstStyle/>
          <a:p>
            <a:r>
              <a:rPr lang="en-US" sz="5400" b="1" dirty="0"/>
              <a:t>Think Ahead!</a:t>
            </a:r>
          </a:p>
        </p:txBody>
      </p:sp>
      <p:sp>
        <p:nvSpPr>
          <p:cNvPr id="3" name="Content Placeholder 2"/>
          <p:cNvSpPr>
            <a:spLocks noGrp="1"/>
          </p:cNvSpPr>
          <p:nvPr>
            <p:ph idx="1"/>
          </p:nvPr>
        </p:nvSpPr>
        <p:spPr>
          <a:xfrm>
            <a:off x="200026" y="1164579"/>
            <a:ext cx="5915025" cy="3263504"/>
          </a:xfrm>
        </p:spPr>
        <p:txBody>
          <a:bodyPr>
            <a:normAutofit/>
          </a:bodyPr>
          <a:lstStyle/>
          <a:p>
            <a:r>
              <a:rPr lang="en-US" sz="2100" dirty="0"/>
              <a:t>Be prepared for all weather, </a:t>
            </a:r>
            <a:r>
              <a:rPr lang="en-US" sz="2100" b="1" dirty="0">
                <a:solidFill>
                  <a:srgbClr val="00B050"/>
                </a:solidFill>
              </a:rPr>
              <a:t>good</a:t>
            </a:r>
            <a:r>
              <a:rPr lang="en-US" sz="2100" dirty="0"/>
              <a:t> and </a:t>
            </a:r>
            <a:r>
              <a:rPr lang="en-US" sz="2100" b="1" dirty="0">
                <a:solidFill>
                  <a:srgbClr val="FF0000"/>
                </a:solidFill>
              </a:rPr>
              <a:t>bad</a:t>
            </a:r>
            <a:br>
              <a:rPr lang="en-US" sz="2100" dirty="0"/>
            </a:br>
            <a:endParaRPr lang="en-US" sz="2100" dirty="0"/>
          </a:p>
          <a:p>
            <a:r>
              <a:rPr lang="en-US" sz="2100" dirty="0"/>
              <a:t>Consider travel time/parking</a:t>
            </a:r>
          </a:p>
          <a:p>
            <a:pPr lvl="1"/>
            <a:r>
              <a:rPr lang="en-US" sz="1875" dirty="0"/>
              <a:t>Allow ample time for delays!</a:t>
            </a:r>
            <a:br>
              <a:rPr lang="en-US" sz="1875" dirty="0"/>
            </a:br>
            <a:endParaRPr lang="en-US" sz="1875" dirty="0"/>
          </a:p>
          <a:p>
            <a:r>
              <a:rPr lang="en-US" sz="2100" dirty="0"/>
              <a:t>Talk to professors about class conflicts</a:t>
            </a:r>
          </a:p>
        </p:txBody>
      </p:sp>
      <p:pic>
        <p:nvPicPr>
          <p:cNvPr id="4" name="Picture 8" descr="C:\Documents and Settings\bervine\Local Settings\Temporary Internet Files\Content.IE5\1GBVBKMR\MCj03825980000[1].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6115051" y="957522"/>
            <a:ext cx="2157642" cy="3021399"/>
          </a:xfrm>
          <a:prstGeom prst="rect">
            <a:avLst/>
          </a:prstGeom>
          <a:noFill/>
          <a:ln w="9525">
            <a:noFill/>
            <a:miter lim="800000"/>
            <a:headEnd/>
            <a:tailEnd/>
          </a:ln>
        </p:spPr>
      </p:pic>
    </p:spTree>
    <p:extLst>
      <p:ext uri="{BB962C8B-B14F-4D97-AF65-F5344CB8AC3E}">
        <p14:creationId xmlns:p14="http://schemas.microsoft.com/office/powerpoint/2010/main" val="2963134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00" y="-12565"/>
            <a:ext cx="5915025" cy="1134667"/>
          </a:xfrm>
        </p:spPr>
        <p:txBody>
          <a:bodyPr>
            <a:normAutofit/>
          </a:bodyPr>
          <a:lstStyle/>
          <a:p>
            <a:r>
              <a:rPr lang="en-US" sz="5400" b="1" dirty="0"/>
              <a:t>What Do I Bring?</a:t>
            </a:r>
          </a:p>
        </p:txBody>
      </p:sp>
      <p:sp>
        <p:nvSpPr>
          <p:cNvPr id="3" name="Content Placeholder 2"/>
          <p:cNvSpPr>
            <a:spLocks noGrp="1"/>
          </p:cNvSpPr>
          <p:nvPr>
            <p:ph idx="1"/>
          </p:nvPr>
        </p:nvSpPr>
        <p:spPr>
          <a:xfrm>
            <a:off x="82600" y="944597"/>
            <a:ext cx="5915025" cy="3880727"/>
          </a:xfrm>
        </p:spPr>
        <p:txBody>
          <a:bodyPr numCol="1">
            <a:noAutofit/>
          </a:bodyPr>
          <a:lstStyle/>
          <a:p>
            <a:r>
              <a:rPr lang="en-US" sz="1800" dirty="0"/>
              <a:t>15-20+ copies of your </a:t>
            </a:r>
            <a:r>
              <a:rPr lang="en-US" sz="1800" i="1" dirty="0"/>
              <a:t>critiqued </a:t>
            </a:r>
            <a:r>
              <a:rPr lang="en-US" sz="1800" dirty="0"/>
              <a:t>resume on nice paper (you always want to err on the side of having too many)</a:t>
            </a:r>
            <a:br>
              <a:rPr lang="en-US" sz="1800" dirty="0"/>
            </a:br>
            <a:r>
              <a:rPr lang="en-US" sz="900" dirty="0"/>
              <a:t> </a:t>
            </a:r>
          </a:p>
          <a:p>
            <a:r>
              <a:rPr lang="en-US" sz="1800" dirty="0"/>
              <a:t>A list of questions </a:t>
            </a:r>
            <a:r>
              <a:rPr lang="en-US" sz="1800" i="1" dirty="0"/>
              <a:t>based on your employer research</a:t>
            </a:r>
            <a:br>
              <a:rPr lang="en-US" sz="1800" i="1" dirty="0"/>
            </a:br>
            <a:r>
              <a:rPr lang="en-US" sz="900" i="1" dirty="0"/>
              <a:t> </a:t>
            </a:r>
            <a:endParaRPr lang="en-US" sz="900" dirty="0"/>
          </a:p>
          <a:p>
            <a:r>
              <a:rPr lang="en-US" sz="1800" dirty="0"/>
              <a:t>A list of the companies that fit your search </a:t>
            </a:r>
          </a:p>
          <a:p>
            <a:pPr marL="127000" indent="0">
              <a:buNone/>
            </a:pPr>
            <a:r>
              <a:rPr lang="en-US" sz="900" dirty="0"/>
              <a:t> </a:t>
            </a:r>
          </a:p>
          <a:p>
            <a:r>
              <a:rPr lang="en-US" sz="1800" dirty="0"/>
              <a:t>At least 2 pens and a notepad</a:t>
            </a:r>
            <a:br>
              <a:rPr lang="en-US" sz="1800" dirty="0"/>
            </a:br>
            <a:r>
              <a:rPr lang="en-US" sz="900" dirty="0"/>
              <a:t> </a:t>
            </a:r>
          </a:p>
          <a:p>
            <a:r>
              <a:rPr lang="en-US" sz="1800" dirty="0"/>
              <a:t>A folder or </a:t>
            </a:r>
            <a:r>
              <a:rPr lang="en-US" sz="1800" dirty="0" err="1"/>
              <a:t>padfolio</a:t>
            </a:r>
            <a:r>
              <a:rPr lang="en-US" sz="1800" dirty="0"/>
              <a:t> to keep resumes, business cards, notes, brochures, and giveaways organized</a:t>
            </a:r>
            <a:br>
              <a:rPr lang="en-US" sz="1800" dirty="0"/>
            </a:br>
            <a:r>
              <a:rPr lang="en-US" sz="900" dirty="0"/>
              <a:t> </a:t>
            </a:r>
          </a:p>
          <a:p>
            <a:r>
              <a:rPr lang="en-US" sz="1800" dirty="0"/>
              <a:t>Anticipate mishaps:</a:t>
            </a:r>
          </a:p>
          <a:p>
            <a:pPr lvl="1"/>
            <a:r>
              <a:rPr lang="en-US" dirty="0"/>
              <a:t>Umbrella/raincoat</a:t>
            </a:r>
          </a:p>
          <a:p>
            <a:pPr lvl="1"/>
            <a:r>
              <a:rPr lang="en-US" dirty="0"/>
              <a:t>Lint brush</a:t>
            </a:r>
          </a:p>
          <a:p>
            <a:pPr lvl="1"/>
            <a:r>
              <a:rPr lang="en-US" dirty="0"/>
              <a:t>Comb</a:t>
            </a:r>
          </a:p>
          <a:p>
            <a:pPr lvl="1"/>
            <a:r>
              <a:rPr lang="en-US" dirty="0"/>
              <a:t>Mints</a:t>
            </a:r>
          </a:p>
        </p:txBody>
      </p:sp>
      <p:pic>
        <p:nvPicPr>
          <p:cNvPr id="1026" name="Picture 2" descr="Image result for padfolio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65800" y="1403950"/>
            <a:ext cx="2477386" cy="24773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88705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1B26C-172C-7FFF-3BFE-C6F7372BADDC}"/>
              </a:ext>
            </a:extLst>
          </p:cNvPr>
          <p:cNvSpPr>
            <a:spLocks noGrp="1"/>
          </p:cNvSpPr>
          <p:nvPr>
            <p:ph type="title"/>
          </p:nvPr>
        </p:nvSpPr>
        <p:spPr>
          <a:xfrm>
            <a:off x="709350" y="143925"/>
            <a:ext cx="7725300" cy="1008550"/>
          </a:xfrm>
        </p:spPr>
        <p:txBody>
          <a:bodyPr/>
          <a:lstStyle/>
          <a:p>
            <a:r>
              <a:rPr lang="en-US" sz="6000" dirty="0"/>
              <a:t>AT THE FAIR</a:t>
            </a:r>
          </a:p>
        </p:txBody>
      </p:sp>
      <p:sp>
        <p:nvSpPr>
          <p:cNvPr id="3" name="Content Placeholder 2">
            <a:extLst>
              <a:ext uri="{FF2B5EF4-FFF2-40B4-BE49-F238E27FC236}">
                <a16:creationId xmlns:a16="http://schemas.microsoft.com/office/drawing/2014/main" id="{4C313AD6-1D3A-92A0-5638-93DAE352E5F9}"/>
              </a:ext>
            </a:extLst>
          </p:cNvPr>
          <p:cNvSpPr>
            <a:spLocks noGrp="1"/>
          </p:cNvSpPr>
          <p:nvPr>
            <p:ph idx="1"/>
          </p:nvPr>
        </p:nvSpPr>
        <p:spPr>
          <a:xfrm>
            <a:off x="520045" y="1147359"/>
            <a:ext cx="8103910" cy="3453600"/>
          </a:xfrm>
        </p:spPr>
        <p:txBody>
          <a:bodyPr/>
          <a:lstStyle/>
          <a:p>
            <a:pPr marL="127000" indent="0">
              <a:buNone/>
            </a:pPr>
            <a:r>
              <a:rPr lang="en-US" dirty="0"/>
              <a:t>Keep these elements in mind while you are AT the fair to make the best impression!</a:t>
            </a:r>
          </a:p>
        </p:txBody>
      </p:sp>
      <p:pic>
        <p:nvPicPr>
          <p:cNvPr id="5" name="Picture 4" descr="A picture containing text&#10;&#10;Description automatically generated">
            <a:extLst>
              <a:ext uri="{FF2B5EF4-FFF2-40B4-BE49-F238E27FC236}">
                <a16:creationId xmlns:a16="http://schemas.microsoft.com/office/drawing/2014/main" id="{22BFA455-08FA-274C-E8EB-96D68DD9D1E2}"/>
              </a:ext>
            </a:extLst>
          </p:cNvPr>
          <p:cNvPicPr>
            <a:picLocks noChangeAspect="1"/>
          </p:cNvPicPr>
          <p:nvPr/>
        </p:nvPicPr>
        <p:blipFill>
          <a:blip r:embed="rId2"/>
          <a:stretch>
            <a:fillRect/>
          </a:stretch>
        </p:blipFill>
        <p:spPr>
          <a:xfrm>
            <a:off x="1498059" y="2052598"/>
            <a:ext cx="6147881" cy="2095710"/>
          </a:xfrm>
          <a:prstGeom prst="rect">
            <a:avLst/>
          </a:prstGeom>
        </p:spPr>
      </p:pic>
    </p:spTree>
    <p:extLst>
      <p:ext uri="{BB962C8B-B14F-4D97-AF65-F5344CB8AC3E}">
        <p14:creationId xmlns:p14="http://schemas.microsoft.com/office/powerpoint/2010/main" val="21742640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1952" y="36096"/>
            <a:ext cx="5915025" cy="851425"/>
          </a:xfrm>
        </p:spPr>
        <p:txBody>
          <a:bodyPr>
            <a:normAutofit fontScale="90000"/>
          </a:bodyPr>
          <a:lstStyle/>
          <a:p>
            <a:r>
              <a:rPr lang="en-US" sz="4400" b="1" dirty="0"/>
              <a:t>Make a Good Impression</a:t>
            </a:r>
          </a:p>
        </p:txBody>
      </p:sp>
      <p:sp>
        <p:nvSpPr>
          <p:cNvPr id="3" name="Content Placeholder 2"/>
          <p:cNvSpPr>
            <a:spLocks noGrp="1"/>
          </p:cNvSpPr>
          <p:nvPr>
            <p:ph idx="1"/>
          </p:nvPr>
        </p:nvSpPr>
        <p:spPr>
          <a:xfrm>
            <a:off x="505838" y="869473"/>
            <a:ext cx="5048655" cy="3763250"/>
          </a:xfrm>
        </p:spPr>
        <p:txBody>
          <a:bodyPr>
            <a:normAutofit/>
          </a:bodyPr>
          <a:lstStyle/>
          <a:p>
            <a:r>
              <a:rPr lang="en-US" sz="2100" dirty="0"/>
              <a:t>Arrive within the 1p-5p window</a:t>
            </a:r>
          </a:p>
          <a:p>
            <a:endParaRPr lang="en-US" sz="1000" dirty="0"/>
          </a:p>
          <a:p>
            <a:r>
              <a:rPr lang="en-US" sz="2100" dirty="0"/>
              <a:t>Behave professionally</a:t>
            </a:r>
          </a:p>
          <a:p>
            <a:endParaRPr lang="en-US" sz="1000" dirty="0"/>
          </a:p>
          <a:p>
            <a:r>
              <a:rPr lang="en-US" sz="2100" dirty="0"/>
              <a:t>Establish rapport with the recruiters</a:t>
            </a:r>
          </a:p>
          <a:p>
            <a:endParaRPr lang="en-US" sz="1000" dirty="0"/>
          </a:p>
          <a:p>
            <a:r>
              <a:rPr lang="en-US" sz="2100" dirty="0"/>
              <a:t>Remember your body language</a:t>
            </a:r>
          </a:p>
          <a:p>
            <a:endParaRPr lang="en-US" sz="1000" dirty="0"/>
          </a:p>
          <a:p>
            <a:r>
              <a:rPr lang="en-US" sz="2100" dirty="0"/>
              <a:t>LISTEN to the recruiter</a:t>
            </a:r>
          </a:p>
          <a:p>
            <a:endParaRPr lang="en-US" sz="1000" dirty="0"/>
          </a:p>
          <a:p>
            <a:r>
              <a:rPr lang="en-US" sz="2100" dirty="0"/>
              <a:t>Don’t ramble</a:t>
            </a:r>
          </a:p>
          <a:p>
            <a:endParaRPr lang="en-US" sz="1000" dirty="0"/>
          </a:p>
          <a:p>
            <a:r>
              <a:rPr lang="en-US" sz="2100" dirty="0"/>
              <a:t>Ask at least </a:t>
            </a:r>
            <a:r>
              <a:rPr lang="en-US" sz="2100" b="1" u="sng" dirty="0"/>
              <a:t>TWO</a:t>
            </a:r>
            <a:r>
              <a:rPr lang="en-US" sz="2100" dirty="0"/>
              <a:t> intelligent questions of each organization</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88121" y="3195444"/>
            <a:ext cx="2543302" cy="1729109"/>
          </a:xfrm>
          <a:prstGeom prst="rect">
            <a:avLst/>
          </a:prstGeom>
        </p:spPr>
      </p:pic>
      <p:pic>
        <p:nvPicPr>
          <p:cNvPr id="8" name="Picture 7" descr="A group of people standing around a table&#10;&#10;Description automatically generated with low confidence">
            <a:extLst>
              <a:ext uri="{FF2B5EF4-FFF2-40B4-BE49-F238E27FC236}">
                <a16:creationId xmlns:a16="http://schemas.microsoft.com/office/drawing/2014/main" id="{BE892417-D8EB-5AFE-6E38-427B60C3654A}"/>
              </a:ext>
            </a:extLst>
          </p:cNvPr>
          <p:cNvPicPr>
            <a:picLocks noChangeAspect="1"/>
          </p:cNvPicPr>
          <p:nvPr/>
        </p:nvPicPr>
        <p:blipFill>
          <a:blip r:embed="rId4"/>
          <a:stretch>
            <a:fillRect/>
          </a:stretch>
        </p:blipFill>
        <p:spPr>
          <a:xfrm>
            <a:off x="5746453" y="1100413"/>
            <a:ext cx="3026638" cy="1882139"/>
          </a:xfrm>
          <a:prstGeom prst="rect">
            <a:avLst/>
          </a:prstGeom>
        </p:spPr>
      </p:pic>
    </p:spTree>
    <p:extLst>
      <p:ext uri="{BB962C8B-B14F-4D97-AF65-F5344CB8AC3E}">
        <p14:creationId xmlns:p14="http://schemas.microsoft.com/office/powerpoint/2010/main" val="27571436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1303" y="116732"/>
            <a:ext cx="6521393" cy="1161013"/>
          </a:xfrm>
        </p:spPr>
        <p:txBody>
          <a:bodyPr>
            <a:normAutofit/>
          </a:bodyPr>
          <a:lstStyle/>
          <a:p>
            <a:r>
              <a:rPr lang="en-US" sz="4800" b="1" dirty="0"/>
              <a:t>What’s My Skill Set?</a:t>
            </a:r>
          </a:p>
        </p:txBody>
      </p:sp>
      <p:sp>
        <p:nvSpPr>
          <p:cNvPr id="3" name="Content Placeholder 2"/>
          <p:cNvSpPr>
            <a:spLocks noGrp="1"/>
          </p:cNvSpPr>
          <p:nvPr>
            <p:ph idx="1"/>
          </p:nvPr>
        </p:nvSpPr>
        <p:spPr>
          <a:xfrm>
            <a:off x="3564090" y="1277745"/>
            <a:ext cx="2015817" cy="3263504"/>
          </a:xfrm>
        </p:spPr>
        <p:txBody>
          <a:bodyPr>
            <a:noAutofit/>
          </a:bodyPr>
          <a:lstStyle/>
          <a:p>
            <a:pPr marL="285750" indent="-285750">
              <a:buFont typeface="Wingdings" pitchFamily="2" charset="2"/>
              <a:buChar char="Ø"/>
            </a:pPr>
            <a:r>
              <a:rPr lang="en-US" sz="1425" b="1" dirty="0">
                <a:solidFill>
                  <a:schemeClr val="bg2">
                    <a:lumMod val="75000"/>
                  </a:schemeClr>
                </a:solidFill>
              </a:rPr>
              <a:t>Fund-raising</a:t>
            </a:r>
          </a:p>
          <a:p>
            <a:pPr marL="285750" indent="-285750">
              <a:buFont typeface="Wingdings" pitchFamily="2" charset="2"/>
              <a:buChar char="Ø"/>
            </a:pPr>
            <a:r>
              <a:rPr lang="en-US" sz="1425" b="1" dirty="0">
                <a:solidFill>
                  <a:schemeClr val="bg2">
                    <a:lumMod val="75000"/>
                  </a:schemeClr>
                </a:solidFill>
              </a:rPr>
              <a:t>Honesty/Integrity</a:t>
            </a:r>
          </a:p>
          <a:p>
            <a:pPr marL="285750" indent="-285750">
              <a:buFont typeface="Wingdings" pitchFamily="2" charset="2"/>
              <a:buChar char="Ø"/>
            </a:pPr>
            <a:r>
              <a:rPr lang="en-US" sz="1425" b="1" dirty="0">
                <a:solidFill>
                  <a:schemeClr val="bg2">
                    <a:lumMod val="75000"/>
                  </a:schemeClr>
                </a:solidFill>
              </a:rPr>
              <a:t>Initiative</a:t>
            </a:r>
          </a:p>
          <a:p>
            <a:pPr marL="285750" indent="-285750">
              <a:buFont typeface="Wingdings" pitchFamily="2" charset="2"/>
              <a:buChar char="Ø"/>
            </a:pPr>
            <a:r>
              <a:rPr lang="en-US" sz="1425" b="1" dirty="0">
                <a:solidFill>
                  <a:schemeClr val="bg2">
                    <a:lumMod val="75000"/>
                  </a:schemeClr>
                </a:solidFill>
              </a:rPr>
              <a:t>Independent</a:t>
            </a:r>
          </a:p>
          <a:p>
            <a:pPr marL="285750" indent="-285750">
              <a:buFont typeface="Wingdings" pitchFamily="2" charset="2"/>
              <a:buChar char="Ø"/>
            </a:pPr>
            <a:r>
              <a:rPr lang="en-US" sz="1425" b="1" dirty="0">
                <a:solidFill>
                  <a:schemeClr val="bg2">
                    <a:lumMod val="75000"/>
                  </a:schemeClr>
                </a:solidFill>
              </a:rPr>
              <a:t>Interpersonal</a:t>
            </a:r>
          </a:p>
          <a:p>
            <a:pPr marL="285750" indent="-285750">
              <a:buFont typeface="Wingdings" pitchFamily="2" charset="2"/>
              <a:buChar char="Ø"/>
            </a:pPr>
            <a:r>
              <a:rPr lang="en-US" sz="1425" b="1" dirty="0">
                <a:solidFill>
                  <a:schemeClr val="bg2">
                    <a:lumMod val="75000"/>
                  </a:schemeClr>
                </a:solidFill>
              </a:rPr>
              <a:t>Leadership</a:t>
            </a:r>
          </a:p>
          <a:p>
            <a:pPr marL="285750" indent="-285750">
              <a:buFont typeface="Wingdings" pitchFamily="2" charset="2"/>
              <a:buChar char="Ø"/>
            </a:pPr>
            <a:r>
              <a:rPr lang="en-US" sz="1425" b="1" dirty="0">
                <a:solidFill>
                  <a:schemeClr val="bg2">
                    <a:lumMod val="75000"/>
                  </a:schemeClr>
                </a:solidFill>
              </a:rPr>
              <a:t>Listening skills</a:t>
            </a:r>
          </a:p>
          <a:p>
            <a:pPr marL="285750" indent="-285750">
              <a:buFont typeface="Wingdings" pitchFamily="2" charset="2"/>
              <a:buChar char="Ø"/>
            </a:pPr>
            <a:r>
              <a:rPr lang="en-US" sz="1425" b="1" dirty="0">
                <a:solidFill>
                  <a:schemeClr val="bg2">
                    <a:lumMod val="75000"/>
                  </a:schemeClr>
                </a:solidFill>
              </a:rPr>
              <a:t>Maturity</a:t>
            </a:r>
          </a:p>
          <a:p>
            <a:pPr marL="285750" indent="-285750">
              <a:buFont typeface="Wingdings" pitchFamily="2" charset="2"/>
              <a:buChar char="Ø"/>
            </a:pPr>
            <a:r>
              <a:rPr lang="en-US" sz="1425" b="1" dirty="0">
                <a:solidFill>
                  <a:schemeClr val="bg2">
                    <a:lumMod val="75000"/>
                  </a:schemeClr>
                </a:solidFill>
              </a:rPr>
              <a:t>Multi-tasking</a:t>
            </a:r>
          </a:p>
          <a:p>
            <a:pPr marL="285750" indent="-285750">
              <a:buFont typeface="Wingdings" pitchFamily="2" charset="2"/>
              <a:buChar char="Ø"/>
            </a:pPr>
            <a:r>
              <a:rPr lang="en-US" sz="1425" b="1" dirty="0">
                <a:solidFill>
                  <a:schemeClr val="bg2">
                    <a:lumMod val="75000"/>
                  </a:schemeClr>
                </a:solidFill>
              </a:rPr>
              <a:t>Organizational</a:t>
            </a:r>
          </a:p>
          <a:p>
            <a:pPr marL="285750" indent="-285750">
              <a:buFont typeface="Wingdings" pitchFamily="2" charset="2"/>
              <a:buChar char="Ø"/>
            </a:pPr>
            <a:r>
              <a:rPr lang="en-US" sz="1425" b="1" dirty="0">
                <a:solidFill>
                  <a:schemeClr val="bg2">
                    <a:lumMod val="75000"/>
                  </a:schemeClr>
                </a:solidFill>
              </a:rPr>
              <a:t>Persuasive</a:t>
            </a:r>
          </a:p>
          <a:p>
            <a:pPr marL="285750" indent="-285750">
              <a:buFont typeface="Wingdings" pitchFamily="2" charset="2"/>
              <a:buChar char="Ø"/>
            </a:pPr>
            <a:r>
              <a:rPr lang="en-US" sz="1425" b="1" dirty="0">
                <a:solidFill>
                  <a:schemeClr val="bg2">
                    <a:lumMod val="75000"/>
                  </a:schemeClr>
                </a:solidFill>
              </a:rPr>
              <a:t>Positive attitude</a:t>
            </a:r>
          </a:p>
        </p:txBody>
      </p:sp>
      <p:sp>
        <p:nvSpPr>
          <p:cNvPr id="4" name="Content Placeholder 2"/>
          <p:cNvSpPr txBox="1">
            <a:spLocks/>
          </p:cNvSpPr>
          <p:nvPr/>
        </p:nvSpPr>
        <p:spPr>
          <a:xfrm>
            <a:off x="560437" y="1277745"/>
            <a:ext cx="2252787" cy="3263504"/>
          </a:xfrm>
          <a:prstGeom prst="rect">
            <a:avLst/>
          </a:prstGeom>
        </p:spPr>
        <p:txBody>
          <a:bodyPr vert="horz" lIns="68580" tIns="34290" rIns="68580" bIns="34290" rtlCol="0">
            <a:normAutofit fontScale="92500" lnSpcReduction="2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514350">
              <a:spcBef>
                <a:spcPts val="563"/>
              </a:spcBef>
              <a:buClrTx/>
              <a:buFont typeface="Wingdings" pitchFamily="2" charset="2"/>
              <a:buChar char="Ø"/>
              <a:defRPr/>
            </a:pPr>
            <a:r>
              <a:rPr lang="en-US" sz="1575" b="1" dirty="0">
                <a:solidFill>
                  <a:schemeClr val="tx1">
                    <a:lumMod val="90000"/>
                    <a:lumOff val="10000"/>
                  </a:schemeClr>
                </a:solidFill>
                <a:latin typeface="Calibri"/>
              </a:rPr>
              <a:t>Analytical</a:t>
            </a:r>
          </a:p>
          <a:p>
            <a:pPr defTabSz="514350">
              <a:spcBef>
                <a:spcPts val="563"/>
              </a:spcBef>
              <a:buClrTx/>
              <a:buFont typeface="Wingdings" pitchFamily="2" charset="2"/>
              <a:buChar char="Ø"/>
              <a:defRPr/>
            </a:pPr>
            <a:r>
              <a:rPr lang="en-US" sz="1575" b="1" dirty="0">
                <a:solidFill>
                  <a:schemeClr val="tx1">
                    <a:lumMod val="90000"/>
                    <a:lumOff val="10000"/>
                  </a:schemeClr>
                </a:solidFill>
                <a:latin typeface="Calibri"/>
              </a:rPr>
              <a:t>Computer literacy</a:t>
            </a:r>
          </a:p>
          <a:p>
            <a:pPr defTabSz="514350">
              <a:spcBef>
                <a:spcPts val="563"/>
              </a:spcBef>
              <a:buClrTx/>
              <a:buFont typeface="Wingdings" pitchFamily="2" charset="2"/>
              <a:buChar char="Ø"/>
              <a:defRPr/>
            </a:pPr>
            <a:r>
              <a:rPr lang="en-US" sz="1575" b="1" dirty="0">
                <a:solidFill>
                  <a:schemeClr val="tx1">
                    <a:lumMod val="90000"/>
                    <a:lumOff val="10000"/>
                  </a:schemeClr>
                </a:solidFill>
                <a:latin typeface="Calibri"/>
              </a:rPr>
              <a:t>Conflict resolution</a:t>
            </a:r>
          </a:p>
          <a:p>
            <a:pPr defTabSz="514350">
              <a:spcBef>
                <a:spcPts val="563"/>
              </a:spcBef>
              <a:buClrTx/>
              <a:buFont typeface="Wingdings" pitchFamily="2" charset="2"/>
              <a:buChar char="Ø"/>
              <a:defRPr/>
            </a:pPr>
            <a:r>
              <a:rPr lang="en-US" sz="1575" b="1" dirty="0">
                <a:solidFill>
                  <a:schemeClr val="tx1">
                    <a:lumMod val="90000"/>
                    <a:lumOff val="10000"/>
                  </a:schemeClr>
                </a:solidFill>
                <a:latin typeface="Calibri"/>
              </a:rPr>
              <a:t>Conscientiousness</a:t>
            </a:r>
          </a:p>
          <a:p>
            <a:pPr defTabSz="514350">
              <a:spcBef>
                <a:spcPts val="563"/>
              </a:spcBef>
              <a:buClrTx/>
              <a:buFont typeface="Wingdings" pitchFamily="2" charset="2"/>
              <a:buChar char="Ø"/>
              <a:defRPr/>
            </a:pPr>
            <a:r>
              <a:rPr lang="en-US" sz="1575" b="1" dirty="0">
                <a:solidFill>
                  <a:schemeClr val="tx1">
                    <a:lumMod val="90000"/>
                    <a:lumOff val="10000"/>
                  </a:schemeClr>
                </a:solidFill>
                <a:latin typeface="Calibri"/>
              </a:rPr>
              <a:t>Creativity</a:t>
            </a:r>
          </a:p>
          <a:p>
            <a:pPr defTabSz="514350">
              <a:spcBef>
                <a:spcPts val="563"/>
              </a:spcBef>
              <a:buClrTx/>
              <a:buFont typeface="Wingdings" pitchFamily="2" charset="2"/>
              <a:buChar char="Ø"/>
              <a:defRPr/>
            </a:pPr>
            <a:r>
              <a:rPr lang="en-US" sz="1575" b="1" dirty="0">
                <a:solidFill>
                  <a:schemeClr val="tx1">
                    <a:lumMod val="90000"/>
                    <a:lumOff val="10000"/>
                  </a:schemeClr>
                </a:solidFill>
                <a:latin typeface="Calibri"/>
              </a:rPr>
              <a:t>Critical thinking</a:t>
            </a:r>
          </a:p>
          <a:p>
            <a:pPr defTabSz="514350">
              <a:spcBef>
                <a:spcPts val="563"/>
              </a:spcBef>
              <a:buClrTx/>
              <a:buFont typeface="Wingdings" pitchFamily="2" charset="2"/>
              <a:buChar char="Ø"/>
              <a:defRPr/>
            </a:pPr>
            <a:r>
              <a:rPr lang="en-US" sz="1575" b="1" dirty="0">
                <a:solidFill>
                  <a:schemeClr val="tx1">
                    <a:lumMod val="90000"/>
                    <a:lumOff val="10000"/>
                  </a:schemeClr>
                </a:solidFill>
                <a:latin typeface="Calibri"/>
              </a:rPr>
              <a:t>Customer service</a:t>
            </a:r>
          </a:p>
          <a:p>
            <a:pPr defTabSz="514350">
              <a:spcBef>
                <a:spcPts val="563"/>
              </a:spcBef>
              <a:buClrTx/>
              <a:buFont typeface="Wingdings" pitchFamily="2" charset="2"/>
              <a:buChar char="Ø"/>
              <a:defRPr/>
            </a:pPr>
            <a:r>
              <a:rPr lang="en-US" sz="1575" b="1" dirty="0">
                <a:solidFill>
                  <a:schemeClr val="tx1">
                    <a:lumMod val="90000"/>
                    <a:lumOff val="10000"/>
                  </a:schemeClr>
                </a:solidFill>
                <a:latin typeface="Calibri"/>
              </a:rPr>
              <a:t>Dependability</a:t>
            </a:r>
          </a:p>
          <a:p>
            <a:pPr defTabSz="514350">
              <a:spcBef>
                <a:spcPts val="563"/>
              </a:spcBef>
              <a:buClrTx/>
              <a:buFont typeface="Wingdings" pitchFamily="2" charset="2"/>
              <a:buChar char="Ø"/>
              <a:defRPr/>
            </a:pPr>
            <a:r>
              <a:rPr lang="en-US" sz="1575" b="1" dirty="0">
                <a:solidFill>
                  <a:schemeClr val="tx1">
                    <a:lumMod val="90000"/>
                    <a:lumOff val="10000"/>
                  </a:schemeClr>
                </a:solidFill>
                <a:latin typeface="Calibri"/>
              </a:rPr>
              <a:t>Diversity-oriented</a:t>
            </a:r>
          </a:p>
          <a:p>
            <a:pPr defTabSz="514350">
              <a:spcBef>
                <a:spcPts val="563"/>
              </a:spcBef>
              <a:buClrTx/>
              <a:buFont typeface="Wingdings" pitchFamily="2" charset="2"/>
              <a:buChar char="Ø"/>
              <a:defRPr/>
            </a:pPr>
            <a:r>
              <a:rPr lang="en-US" sz="1575" b="1" dirty="0">
                <a:solidFill>
                  <a:schemeClr val="tx1">
                    <a:lumMod val="90000"/>
                    <a:lumOff val="10000"/>
                  </a:schemeClr>
                </a:solidFill>
                <a:latin typeface="Calibri"/>
              </a:rPr>
              <a:t>Enthusiastic</a:t>
            </a:r>
          </a:p>
          <a:p>
            <a:pPr defTabSz="514350">
              <a:spcBef>
                <a:spcPts val="563"/>
              </a:spcBef>
              <a:buClrTx/>
              <a:buFont typeface="Wingdings" pitchFamily="2" charset="2"/>
              <a:buChar char="Ø"/>
              <a:defRPr/>
            </a:pPr>
            <a:r>
              <a:rPr lang="en-US" sz="1575" b="1" dirty="0">
                <a:solidFill>
                  <a:schemeClr val="tx1">
                    <a:lumMod val="90000"/>
                    <a:lumOff val="10000"/>
                  </a:schemeClr>
                </a:solidFill>
                <a:latin typeface="Calibri"/>
              </a:rPr>
              <a:t>Etiquette</a:t>
            </a:r>
          </a:p>
          <a:p>
            <a:pPr defTabSz="514350">
              <a:spcBef>
                <a:spcPts val="563"/>
              </a:spcBef>
              <a:buClrTx/>
              <a:buFont typeface="Wingdings" pitchFamily="2" charset="2"/>
              <a:buChar char="Ø"/>
              <a:defRPr/>
            </a:pPr>
            <a:r>
              <a:rPr lang="en-US" sz="1575" b="1" dirty="0">
                <a:solidFill>
                  <a:schemeClr val="tx1">
                    <a:lumMod val="90000"/>
                    <a:lumOff val="10000"/>
                  </a:schemeClr>
                </a:solidFill>
                <a:latin typeface="Calibri"/>
              </a:rPr>
              <a:t>Financial Management</a:t>
            </a:r>
          </a:p>
          <a:p>
            <a:pPr defTabSz="514350">
              <a:spcBef>
                <a:spcPts val="563"/>
              </a:spcBef>
              <a:buClrTx/>
              <a:buFont typeface="Wingdings" pitchFamily="2" charset="2"/>
              <a:buChar char="Ø"/>
              <a:defRPr/>
            </a:pPr>
            <a:r>
              <a:rPr lang="en-US" sz="1575" b="1" dirty="0">
                <a:solidFill>
                  <a:schemeClr val="tx1">
                    <a:lumMod val="90000"/>
                    <a:lumOff val="10000"/>
                  </a:schemeClr>
                </a:solidFill>
                <a:latin typeface="Calibri"/>
              </a:rPr>
              <a:t>Flexibility</a:t>
            </a:r>
          </a:p>
          <a:p>
            <a:pPr marL="0" indent="0" defTabSz="514350">
              <a:spcBef>
                <a:spcPts val="563"/>
              </a:spcBef>
              <a:buClrTx/>
              <a:buNone/>
              <a:defRPr/>
            </a:pPr>
            <a:endParaRPr lang="en-US" sz="1575" dirty="0">
              <a:solidFill>
                <a:prstClr val="black"/>
              </a:solidFill>
              <a:latin typeface="Calibri"/>
            </a:endParaRPr>
          </a:p>
        </p:txBody>
      </p:sp>
      <p:sp>
        <p:nvSpPr>
          <p:cNvPr id="5" name="Content Placeholder 2"/>
          <p:cNvSpPr txBox="1">
            <a:spLocks/>
          </p:cNvSpPr>
          <p:nvPr/>
        </p:nvSpPr>
        <p:spPr>
          <a:xfrm>
            <a:off x="6567745" y="1277745"/>
            <a:ext cx="2015817" cy="3263504"/>
          </a:xfrm>
          <a:prstGeom prst="rect">
            <a:avLst/>
          </a:prstGeom>
        </p:spPr>
        <p:txBody>
          <a:bodyPr vert="horz" lIns="68580" tIns="34290" rIns="68580" bIns="3429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514350">
              <a:spcBef>
                <a:spcPts val="563"/>
              </a:spcBef>
              <a:buClrTx/>
              <a:buFont typeface="Wingdings" pitchFamily="2" charset="2"/>
              <a:buChar char="Ø"/>
              <a:defRPr/>
            </a:pPr>
            <a:r>
              <a:rPr lang="en-US" sz="1425" b="1" dirty="0">
                <a:solidFill>
                  <a:schemeClr val="tx1">
                    <a:lumMod val="75000"/>
                    <a:lumOff val="25000"/>
                  </a:schemeClr>
                </a:solidFill>
                <a:latin typeface="Barlow" pitchFamily="2" charset="77"/>
              </a:rPr>
              <a:t>Problem solving</a:t>
            </a:r>
          </a:p>
          <a:p>
            <a:pPr defTabSz="514350">
              <a:spcBef>
                <a:spcPts val="563"/>
              </a:spcBef>
              <a:buClrTx/>
              <a:buFont typeface="Wingdings" pitchFamily="2" charset="2"/>
              <a:buChar char="Ø"/>
              <a:defRPr/>
            </a:pPr>
            <a:r>
              <a:rPr lang="en-US" sz="1425" b="1" dirty="0">
                <a:solidFill>
                  <a:schemeClr val="tx1">
                    <a:lumMod val="75000"/>
                    <a:lumOff val="25000"/>
                  </a:schemeClr>
                </a:solidFill>
                <a:latin typeface="Barlow" pitchFamily="2" charset="77"/>
              </a:rPr>
              <a:t>Punctuality</a:t>
            </a:r>
          </a:p>
          <a:p>
            <a:pPr defTabSz="514350">
              <a:spcBef>
                <a:spcPts val="563"/>
              </a:spcBef>
              <a:buClrTx/>
              <a:buFont typeface="Wingdings" pitchFamily="2" charset="2"/>
              <a:buChar char="Ø"/>
              <a:defRPr/>
            </a:pPr>
            <a:r>
              <a:rPr lang="en-US" sz="1425" b="1" dirty="0">
                <a:solidFill>
                  <a:schemeClr val="tx1">
                    <a:lumMod val="75000"/>
                    <a:lumOff val="25000"/>
                  </a:schemeClr>
                </a:solidFill>
                <a:latin typeface="Barlow" pitchFamily="2" charset="77"/>
              </a:rPr>
              <a:t>Purposeful</a:t>
            </a:r>
          </a:p>
          <a:p>
            <a:pPr defTabSz="514350">
              <a:spcBef>
                <a:spcPts val="563"/>
              </a:spcBef>
              <a:buClrTx/>
              <a:buFont typeface="Wingdings" pitchFamily="2" charset="2"/>
              <a:buChar char="Ø"/>
              <a:defRPr/>
            </a:pPr>
            <a:r>
              <a:rPr lang="en-US" sz="1425" b="1" dirty="0">
                <a:solidFill>
                  <a:schemeClr val="tx1">
                    <a:lumMod val="75000"/>
                    <a:lumOff val="25000"/>
                  </a:schemeClr>
                </a:solidFill>
                <a:latin typeface="Barlow" pitchFamily="2" charset="77"/>
              </a:rPr>
              <a:t>Quick learner</a:t>
            </a:r>
          </a:p>
          <a:p>
            <a:pPr defTabSz="514350">
              <a:spcBef>
                <a:spcPts val="563"/>
              </a:spcBef>
              <a:buClrTx/>
              <a:buFont typeface="Wingdings" pitchFamily="2" charset="2"/>
              <a:buChar char="Ø"/>
              <a:defRPr/>
            </a:pPr>
            <a:r>
              <a:rPr lang="en-US" sz="1425" b="1" dirty="0">
                <a:solidFill>
                  <a:schemeClr val="tx1">
                    <a:lumMod val="75000"/>
                    <a:lumOff val="25000"/>
                  </a:schemeClr>
                </a:solidFill>
                <a:latin typeface="Barlow" pitchFamily="2" charset="77"/>
              </a:rPr>
              <a:t>Recruiting</a:t>
            </a:r>
          </a:p>
          <a:p>
            <a:pPr defTabSz="514350">
              <a:spcBef>
                <a:spcPts val="563"/>
              </a:spcBef>
              <a:buClrTx/>
              <a:buFont typeface="Wingdings" pitchFamily="2" charset="2"/>
              <a:buChar char="Ø"/>
              <a:defRPr/>
            </a:pPr>
            <a:r>
              <a:rPr lang="en-US" sz="1425" b="1" dirty="0">
                <a:solidFill>
                  <a:schemeClr val="tx1">
                    <a:lumMod val="75000"/>
                    <a:lumOff val="25000"/>
                  </a:schemeClr>
                </a:solidFill>
                <a:latin typeface="Barlow" pitchFamily="2" charset="77"/>
              </a:rPr>
              <a:t>Resourcefulness</a:t>
            </a:r>
          </a:p>
          <a:p>
            <a:pPr defTabSz="514350">
              <a:spcBef>
                <a:spcPts val="563"/>
              </a:spcBef>
              <a:buClrTx/>
              <a:buFont typeface="Wingdings" pitchFamily="2" charset="2"/>
              <a:buChar char="Ø"/>
              <a:defRPr/>
            </a:pPr>
            <a:r>
              <a:rPr lang="en-US" sz="1425" b="1" dirty="0">
                <a:solidFill>
                  <a:schemeClr val="tx1">
                    <a:lumMod val="75000"/>
                    <a:lumOff val="25000"/>
                  </a:schemeClr>
                </a:solidFill>
                <a:latin typeface="Barlow" pitchFamily="2" charset="77"/>
              </a:rPr>
              <a:t>Responsibility</a:t>
            </a:r>
          </a:p>
          <a:p>
            <a:pPr defTabSz="514350">
              <a:spcBef>
                <a:spcPts val="563"/>
              </a:spcBef>
              <a:buClrTx/>
              <a:buFont typeface="Wingdings" pitchFamily="2" charset="2"/>
              <a:buChar char="Ø"/>
              <a:defRPr/>
            </a:pPr>
            <a:r>
              <a:rPr lang="en-US" sz="1425" b="1" dirty="0">
                <a:solidFill>
                  <a:schemeClr val="tx1">
                    <a:lumMod val="75000"/>
                    <a:lumOff val="25000"/>
                  </a:schemeClr>
                </a:solidFill>
                <a:latin typeface="Barlow" pitchFamily="2" charset="77"/>
              </a:rPr>
              <a:t>Sales</a:t>
            </a:r>
          </a:p>
          <a:p>
            <a:pPr defTabSz="514350">
              <a:spcBef>
                <a:spcPts val="563"/>
              </a:spcBef>
              <a:buClrTx/>
              <a:buFont typeface="Wingdings" pitchFamily="2" charset="2"/>
              <a:buChar char="Ø"/>
              <a:defRPr/>
            </a:pPr>
            <a:r>
              <a:rPr lang="en-US" sz="1425" b="1" dirty="0">
                <a:solidFill>
                  <a:schemeClr val="tx1">
                    <a:lumMod val="75000"/>
                    <a:lumOff val="25000"/>
                  </a:schemeClr>
                </a:solidFill>
                <a:latin typeface="Barlow" pitchFamily="2" charset="77"/>
              </a:rPr>
              <a:t>Self confidence</a:t>
            </a:r>
          </a:p>
          <a:p>
            <a:pPr defTabSz="514350">
              <a:spcBef>
                <a:spcPts val="563"/>
              </a:spcBef>
              <a:buClrTx/>
              <a:buFont typeface="Wingdings" pitchFamily="2" charset="2"/>
              <a:buChar char="Ø"/>
              <a:defRPr/>
            </a:pPr>
            <a:r>
              <a:rPr lang="en-US" sz="1425" b="1" dirty="0">
                <a:solidFill>
                  <a:schemeClr val="tx1">
                    <a:lumMod val="75000"/>
                    <a:lumOff val="25000"/>
                  </a:schemeClr>
                </a:solidFill>
                <a:latin typeface="Barlow" pitchFamily="2" charset="77"/>
              </a:rPr>
              <a:t>Self discipline</a:t>
            </a:r>
          </a:p>
          <a:p>
            <a:pPr defTabSz="514350">
              <a:spcBef>
                <a:spcPts val="563"/>
              </a:spcBef>
              <a:buClrTx/>
              <a:buFont typeface="Wingdings" pitchFamily="2" charset="2"/>
              <a:buChar char="Ø"/>
              <a:defRPr/>
            </a:pPr>
            <a:r>
              <a:rPr lang="en-US" sz="1425" b="1" dirty="0">
                <a:solidFill>
                  <a:schemeClr val="tx1">
                    <a:lumMod val="75000"/>
                    <a:lumOff val="25000"/>
                  </a:schemeClr>
                </a:solidFill>
                <a:latin typeface="Barlow" pitchFamily="2" charset="77"/>
              </a:rPr>
              <a:t>Time management</a:t>
            </a:r>
          </a:p>
          <a:p>
            <a:pPr defTabSz="514350">
              <a:spcBef>
                <a:spcPts val="563"/>
              </a:spcBef>
              <a:buClrTx/>
              <a:buFont typeface="Wingdings" pitchFamily="2" charset="2"/>
              <a:buChar char="Ø"/>
              <a:defRPr/>
            </a:pPr>
            <a:r>
              <a:rPr lang="en-US" sz="1425" b="1" dirty="0">
                <a:solidFill>
                  <a:schemeClr val="tx1">
                    <a:lumMod val="75000"/>
                    <a:lumOff val="25000"/>
                  </a:schemeClr>
                </a:solidFill>
                <a:latin typeface="Barlow" pitchFamily="2" charset="77"/>
              </a:rPr>
              <a:t>Team player</a:t>
            </a:r>
          </a:p>
          <a:p>
            <a:pPr marL="0" indent="0" defTabSz="514350">
              <a:spcBef>
                <a:spcPts val="563"/>
              </a:spcBef>
              <a:buClrTx/>
              <a:buNone/>
              <a:defRPr/>
            </a:pPr>
            <a:endParaRPr lang="en-US" sz="1575" dirty="0">
              <a:solidFill>
                <a:prstClr val="black"/>
              </a:solidFill>
              <a:latin typeface="Calibri"/>
            </a:endParaRPr>
          </a:p>
        </p:txBody>
      </p:sp>
    </p:spTree>
    <p:extLst>
      <p:ext uri="{BB962C8B-B14F-4D97-AF65-F5344CB8AC3E}">
        <p14:creationId xmlns:p14="http://schemas.microsoft.com/office/powerpoint/2010/main" val="4404965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7F95A-D171-D85B-6AC2-8487E45CE81F}"/>
              </a:ext>
            </a:extLst>
          </p:cNvPr>
          <p:cNvSpPr>
            <a:spLocks noGrp="1"/>
          </p:cNvSpPr>
          <p:nvPr>
            <p:ph type="title"/>
          </p:nvPr>
        </p:nvSpPr>
        <p:spPr>
          <a:xfrm>
            <a:off x="709350" y="301925"/>
            <a:ext cx="7725300" cy="471000"/>
          </a:xfrm>
        </p:spPr>
        <p:txBody>
          <a:bodyPr/>
          <a:lstStyle/>
          <a:p>
            <a:r>
              <a:rPr lang="en-US" b="1" u="sng" dirty="0"/>
              <a:t>Helpful Knowledge &amp; Links</a:t>
            </a:r>
          </a:p>
        </p:txBody>
      </p:sp>
      <p:sp>
        <p:nvSpPr>
          <p:cNvPr id="3" name="Content Placeholder 2">
            <a:extLst>
              <a:ext uri="{FF2B5EF4-FFF2-40B4-BE49-F238E27FC236}">
                <a16:creationId xmlns:a16="http://schemas.microsoft.com/office/drawing/2014/main" id="{79C6F1F7-FEE2-03FC-1E81-23307D3B82F5}"/>
              </a:ext>
            </a:extLst>
          </p:cNvPr>
          <p:cNvSpPr>
            <a:spLocks noGrp="1"/>
          </p:cNvSpPr>
          <p:nvPr>
            <p:ph idx="1"/>
          </p:nvPr>
        </p:nvSpPr>
        <p:spPr>
          <a:xfrm>
            <a:off x="202453" y="1012903"/>
            <a:ext cx="8493312" cy="3453600"/>
          </a:xfrm>
        </p:spPr>
        <p:txBody>
          <a:bodyPr/>
          <a:lstStyle/>
          <a:p>
            <a:pPr marL="127000" indent="0">
              <a:buNone/>
            </a:pPr>
            <a:r>
              <a:rPr lang="en-US" b="1" dirty="0"/>
              <a:t>UofSC Students Trello page for documents &amp; assistance</a:t>
            </a:r>
          </a:p>
          <a:p>
            <a:pPr marL="127000" indent="0">
              <a:buNone/>
            </a:pPr>
            <a:endParaRPr lang="en-US" dirty="0"/>
          </a:p>
          <a:p>
            <a:pPr marL="127000" indent="0">
              <a:buNone/>
            </a:pPr>
            <a:endParaRPr lang="en-US" dirty="0"/>
          </a:p>
          <a:p>
            <a:pPr marL="127000" indent="0">
              <a:buNone/>
            </a:pPr>
            <a:r>
              <a:rPr lang="en-US" sz="2400" b="1" u="sng" dirty="0"/>
              <a:t>HANDSHAKE</a:t>
            </a:r>
            <a:r>
              <a:rPr lang="en-US" dirty="0"/>
              <a:t> = </a:t>
            </a:r>
            <a:r>
              <a:rPr lang="en-US" b="1" dirty="0">
                <a:hlinkClick r:id="rId2"/>
              </a:rPr>
              <a:t>https://sc.joinhandshake.com/</a:t>
            </a:r>
            <a:endParaRPr lang="en-US" dirty="0"/>
          </a:p>
          <a:p>
            <a:pPr marL="127000" indent="0">
              <a:buNone/>
            </a:pPr>
            <a:endParaRPr lang="en-US" dirty="0"/>
          </a:p>
          <a:p>
            <a:pPr marL="127000" indent="0">
              <a:buNone/>
            </a:pPr>
            <a:endParaRPr lang="en-US" dirty="0"/>
          </a:p>
          <a:p>
            <a:pPr marL="127000" indent="0">
              <a:buNone/>
            </a:pPr>
            <a:endParaRPr lang="en-US" sz="1050" dirty="0"/>
          </a:p>
          <a:p>
            <a:pPr marL="127000" indent="0">
              <a:buNone/>
            </a:pPr>
            <a:r>
              <a:rPr lang="en-US" sz="2000" b="1" dirty="0"/>
              <a:t>What does the Career Center do? </a:t>
            </a:r>
          </a:p>
          <a:p>
            <a:pPr marL="127000" indent="0">
              <a:buNone/>
            </a:pPr>
            <a:r>
              <a:rPr lang="en-US" dirty="0"/>
              <a:t>				</a:t>
            </a:r>
          </a:p>
          <a:p>
            <a:pPr marL="127000" indent="0">
              <a:buNone/>
            </a:pPr>
            <a:r>
              <a:rPr lang="en-US" dirty="0"/>
              <a:t>				More than just the resume place </a:t>
            </a:r>
            <a:r>
              <a:rPr lang="en-US" dirty="0">
                <a:sym typeface="Wingdings" pitchFamily="2" charset="2"/>
              </a:rPr>
              <a:t> Here to </a:t>
            </a:r>
          </a:p>
          <a:p>
            <a:pPr marL="127000" indent="0">
              <a:buNone/>
            </a:pPr>
            <a:r>
              <a:rPr lang="en-US" dirty="0">
                <a:sym typeface="Wingdings" pitchFamily="2" charset="2"/>
              </a:rPr>
              <a:t>				assist you with anything regarding the topics</a:t>
            </a:r>
          </a:p>
          <a:p>
            <a:pPr marL="127000" indent="0">
              <a:buNone/>
            </a:pPr>
            <a:r>
              <a:rPr lang="en-US" dirty="0">
                <a:sym typeface="Wingdings" pitchFamily="2" charset="2"/>
              </a:rPr>
              <a:t>				to the left &amp; utilize Handshake to promote success!</a:t>
            </a:r>
          </a:p>
          <a:p>
            <a:pPr marL="127000" indent="0">
              <a:buNone/>
            </a:pPr>
            <a:endParaRPr lang="en-US" dirty="0">
              <a:sym typeface="Wingdings" pitchFamily="2" charset="2"/>
            </a:endParaRPr>
          </a:p>
          <a:p>
            <a:pPr marL="127000" indent="0">
              <a:buNone/>
            </a:pPr>
            <a:r>
              <a:rPr lang="en-US" b="1" dirty="0">
                <a:sym typeface="Wingdings" pitchFamily="2" charset="2"/>
              </a:rPr>
              <a:t>				Lifelong career management skills  </a:t>
            </a:r>
          </a:p>
          <a:p>
            <a:pPr marL="127000" indent="0">
              <a:buNone/>
            </a:pPr>
            <a:r>
              <a:rPr lang="en-US" b="1" dirty="0">
                <a:sym typeface="Wingdings" pitchFamily="2" charset="2"/>
              </a:rPr>
              <a:t>				Located in Swearingen 1A03 next to Wired Cafe</a:t>
            </a:r>
            <a:endParaRPr lang="en-US" b="1" dirty="0"/>
          </a:p>
          <a:p>
            <a:endParaRPr lang="en-US" dirty="0"/>
          </a:p>
        </p:txBody>
      </p:sp>
      <p:pic>
        <p:nvPicPr>
          <p:cNvPr id="5" name="Picture 4" descr="Qr code&#10;&#10;Description automatically generated">
            <a:extLst>
              <a:ext uri="{FF2B5EF4-FFF2-40B4-BE49-F238E27FC236}">
                <a16:creationId xmlns:a16="http://schemas.microsoft.com/office/drawing/2014/main" id="{ED4F970A-DFA6-5A20-5921-D3CEECD61EF4}"/>
              </a:ext>
            </a:extLst>
          </p:cNvPr>
          <p:cNvPicPr>
            <a:picLocks noChangeAspect="1"/>
          </p:cNvPicPr>
          <p:nvPr/>
        </p:nvPicPr>
        <p:blipFill>
          <a:blip r:embed="rId3"/>
          <a:stretch>
            <a:fillRect/>
          </a:stretch>
        </p:blipFill>
        <p:spPr>
          <a:xfrm>
            <a:off x="7009783" y="143435"/>
            <a:ext cx="1931764" cy="2260363"/>
          </a:xfrm>
          <a:prstGeom prst="rect">
            <a:avLst/>
          </a:prstGeom>
        </p:spPr>
      </p:pic>
      <p:sp>
        <p:nvSpPr>
          <p:cNvPr id="6" name="Right Arrow 5">
            <a:extLst>
              <a:ext uri="{FF2B5EF4-FFF2-40B4-BE49-F238E27FC236}">
                <a16:creationId xmlns:a16="http://schemas.microsoft.com/office/drawing/2014/main" id="{77FC1960-A13E-8135-3022-8E199102F001}"/>
              </a:ext>
            </a:extLst>
          </p:cNvPr>
          <p:cNvSpPr/>
          <p:nvPr/>
        </p:nvSpPr>
        <p:spPr>
          <a:xfrm>
            <a:off x="5715391" y="1090824"/>
            <a:ext cx="1294392" cy="365584"/>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7" name="Picture 6">
            <a:extLst>
              <a:ext uri="{FF2B5EF4-FFF2-40B4-BE49-F238E27FC236}">
                <a16:creationId xmlns:a16="http://schemas.microsoft.com/office/drawing/2014/main" id="{45396610-6023-9CE1-3340-18508C62E288}"/>
              </a:ext>
            </a:extLst>
          </p:cNvPr>
          <p:cNvPicPr>
            <a:picLocks noChangeAspect="1"/>
          </p:cNvPicPr>
          <p:nvPr/>
        </p:nvPicPr>
        <p:blipFill>
          <a:blip r:embed="rId4"/>
          <a:stretch>
            <a:fillRect/>
          </a:stretch>
        </p:blipFill>
        <p:spPr>
          <a:xfrm>
            <a:off x="448235" y="3219485"/>
            <a:ext cx="3384091" cy="1698840"/>
          </a:xfrm>
          <a:prstGeom prst="rect">
            <a:avLst/>
          </a:prstGeom>
        </p:spPr>
      </p:pic>
    </p:spTree>
    <p:extLst>
      <p:ext uri="{BB962C8B-B14F-4D97-AF65-F5344CB8AC3E}">
        <p14:creationId xmlns:p14="http://schemas.microsoft.com/office/powerpoint/2010/main" val="32986044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7226"/>
            <a:ext cx="5915025" cy="994172"/>
          </a:xfrm>
        </p:spPr>
        <p:txBody>
          <a:bodyPr>
            <a:normAutofit/>
          </a:bodyPr>
          <a:lstStyle/>
          <a:p>
            <a:r>
              <a:rPr lang="en-US" sz="4800" b="1" dirty="0"/>
              <a:t>Nonverbal Communication</a:t>
            </a:r>
          </a:p>
        </p:txBody>
      </p:sp>
      <p:sp>
        <p:nvSpPr>
          <p:cNvPr id="3" name="Content Placeholder 2"/>
          <p:cNvSpPr>
            <a:spLocks noGrp="1"/>
          </p:cNvSpPr>
          <p:nvPr>
            <p:ph idx="1"/>
          </p:nvPr>
        </p:nvSpPr>
        <p:spPr>
          <a:xfrm>
            <a:off x="282454" y="1165658"/>
            <a:ext cx="5915025" cy="3263504"/>
          </a:xfrm>
        </p:spPr>
        <p:txBody>
          <a:bodyPr>
            <a:normAutofit lnSpcReduction="10000"/>
          </a:bodyPr>
          <a:lstStyle/>
          <a:p>
            <a:r>
              <a:rPr lang="en-US" sz="2400" dirty="0"/>
              <a:t>Smile!</a:t>
            </a:r>
            <a:br>
              <a:rPr lang="en-US" sz="2400" dirty="0"/>
            </a:br>
            <a:endParaRPr lang="en-US" sz="2400" dirty="0"/>
          </a:p>
          <a:p>
            <a:r>
              <a:rPr lang="en-US" sz="2400" dirty="0"/>
              <a:t>Maintain eye contact while speaking</a:t>
            </a:r>
            <a:br>
              <a:rPr lang="en-US" sz="2400" dirty="0"/>
            </a:br>
            <a:endParaRPr lang="en-US" sz="2400" dirty="0"/>
          </a:p>
          <a:p>
            <a:r>
              <a:rPr lang="en-US" sz="2400" dirty="0"/>
              <a:t>Stand up straight</a:t>
            </a:r>
            <a:br>
              <a:rPr lang="en-US" sz="2400" dirty="0"/>
            </a:br>
            <a:endParaRPr lang="en-US" sz="2400" dirty="0"/>
          </a:p>
          <a:p>
            <a:r>
              <a:rPr lang="en-US" sz="2400" dirty="0"/>
              <a:t>Give a firm, friendly handshake</a:t>
            </a:r>
            <a:br>
              <a:rPr lang="en-US" sz="2400" dirty="0"/>
            </a:br>
            <a:endParaRPr lang="en-US" sz="2400" dirty="0"/>
          </a:p>
          <a:p>
            <a:r>
              <a:rPr lang="en-US" sz="2400" dirty="0"/>
              <a:t>Practice your listening face</a:t>
            </a:r>
          </a:p>
        </p:txBody>
      </p:sp>
      <p:pic>
        <p:nvPicPr>
          <p:cNvPr id="3074" name="Picture 2" descr="Image result for nonverbal communic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15025" y="2148152"/>
            <a:ext cx="3032361" cy="2021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97357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228" y="0"/>
            <a:ext cx="5915025" cy="1361873"/>
          </a:xfrm>
        </p:spPr>
        <p:txBody>
          <a:bodyPr>
            <a:normAutofit/>
          </a:bodyPr>
          <a:lstStyle/>
          <a:p>
            <a:r>
              <a:rPr lang="en-US" sz="4800" b="1" dirty="0"/>
              <a:t>Career Fair Tips &amp; Tricks</a:t>
            </a:r>
          </a:p>
        </p:txBody>
      </p:sp>
      <p:sp>
        <p:nvSpPr>
          <p:cNvPr id="3" name="Content Placeholder 2"/>
          <p:cNvSpPr>
            <a:spLocks noGrp="1"/>
          </p:cNvSpPr>
          <p:nvPr>
            <p:ph idx="1"/>
          </p:nvPr>
        </p:nvSpPr>
        <p:spPr>
          <a:xfrm>
            <a:off x="160419" y="1114426"/>
            <a:ext cx="5915025" cy="3263504"/>
          </a:xfrm>
        </p:spPr>
        <p:txBody>
          <a:bodyPr>
            <a:normAutofit lnSpcReduction="10000"/>
          </a:bodyPr>
          <a:lstStyle/>
          <a:p>
            <a:r>
              <a:rPr lang="en-US" sz="1800" dirty="0"/>
              <a:t>Network with the other students</a:t>
            </a:r>
            <a:br>
              <a:rPr lang="en-US" sz="1800" dirty="0"/>
            </a:br>
            <a:endParaRPr lang="en-US" sz="1800" dirty="0"/>
          </a:p>
          <a:p>
            <a:r>
              <a:rPr lang="en-US" sz="1800" dirty="0"/>
              <a:t>Wear comfortable, appropriate shoes</a:t>
            </a:r>
            <a:br>
              <a:rPr lang="en-US" sz="1800" dirty="0"/>
            </a:br>
            <a:endParaRPr lang="en-US" sz="1800" dirty="0"/>
          </a:p>
          <a:p>
            <a:r>
              <a:rPr lang="en-US" sz="1800" dirty="0"/>
              <a:t>Take the literature/freebies from the employers you’ve spoken to</a:t>
            </a:r>
          </a:p>
          <a:p>
            <a:pPr lvl="1"/>
            <a:r>
              <a:rPr lang="en-US" sz="1500" dirty="0"/>
              <a:t>But DON’T take freebies from employers you don’t talk to</a:t>
            </a:r>
            <a:br>
              <a:rPr lang="en-US" sz="1500" dirty="0"/>
            </a:br>
            <a:endParaRPr lang="en-US" sz="1500" dirty="0"/>
          </a:p>
          <a:p>
            <a:r>
              <a:rPr lang="en-US" sz="1800" dirty="0"/>
              <a:t>Request business cards and take good notes to send a follow up email!</a:t>
            </a:r>
          </a:p>
          <a:p>
            <a:pPr lvl="1"/>
            <a:r>
              <a:rPr lang="en-US" sz="1500" dirty="0"/>
              <a:t>Step to the side to take notes before moving to the next employer</a:t>
            </a:r>
          </a:p>
        </p:txBody>
      </p:sp>
      <p:grpSp>
        <p:nvGrpSpPr>
          <p:cNvPr id="5" name="Google Shape;2010;p62">
            <a:extLst>
              <a:ext uri="{FF2B5EF4-FFF2-40B4-BE49-F238E27FC236}">
                <a16:creationId xmlns:a16="http://schemas.microsoft.com/office/drawing/2014/main" id="{C9283C4D-6ED9-494F-CF08-09A179B2EC19}"/>
              </a:ext>
            </a:extLst>
          </p:cNvPr>
          <p:cNvGrpSpPr/>
          <p:nvPr/>
        </p:nvGrpSpPr>
        <p:grpSpPr>
          <a:xfrm>
            <a:off x="6777368" y="2096919"/>
            <a:ext cx="2094257" cy="2820972"/>
            <a:chOff x="2894100" y="2492400"/>
            <a:chExt cx="1076350" cy="1674050"/>
          </a:xfrm>
        </p:grpSpPr>
        <p:sp>
          <p:nvSpPr>
            <p:cNvPr id="6" name="Google Shape;2011;p62">
              <a:extLst>
                <a:ext uri="{FF2B5EF4-FFF2-40B4-BE49-F238E27FC236}">
                  <a16:creationId xmlns:a16="http://schemas.microsoft.com/office/drawing/2014/main" id="{F08AE587-C63C-005C-C562-4238395C5D0C}"/>
                </a:ext>
              </a:extLst>
            </p:cNvPr>
            <p:cNvSpPr/>
            <p:nvPr/>
          </p:nvSpPr>
          <p:spPr>
            <a:xfrm>
              <a:off x="3121800" y="3580025"/>
              <a:ext cx="184875" cy="184875"/>
            </a:xfrm>
            <a:custGeom>
              <a:avLst/>
              <a:gdLst/>
              <a:ahLst/>
              <a:cxnLst/>
              <a:rect l="l" t="t" r="r" b="b"/>
              <a:pathLst>
                <a:path w="7395" h="7395" extrusionOk="0">
                  <a:moveTo>
                    <a:pt x="3680" y="1370"/>
                  </a:moveTo>
                  <a:cubicBezTo>
                    <a:pt x="4037" y="1370"/>
                    <a:pt x="4323" y="1656"/>
                    <a:pt x="4323" y="2001"/>
                  </a:cubicBezTo>
                  <a:cubicBezTo>
                    <a:pt x="4323" y="2358"/>
                    <a:pt x="4037" y="2644"/>
                    <a:pt x="3680" y="2644"/>
                  </a:cubicBezTo>
                  <a:cubicBezTo>
                    <a:pt x="3335" y="2644"/>
                    <a:pt x="3049" y="2358"/>
                    <a:pt x="3049" y="2001"/>
                  </a:cubicBezTo>
                  <a:cubicBezTo>
                    <a:pt x="3049" y="1656"/>
                    <a:pt x="3335" y="1370"/>
                    <a:pt x="3680" y="1370"/>
                  </a:cubicBezTo>
                  <a:close/>
                  <a:moveTo>
                    <a:pt x="1918" y="3132"/>
                  </a:moveTo>
                  <a:cubicBezTo>
                    <a:pt x="2275" y="3132"/>
                    <a:pt x="2561" y="3418"/>
                    <a:pt x="2561" y="3775"/>
                  </a:cubicBezTo>
                  <a:cubicBezTo>
                    <a:pt x="2561" y="4120"/>
                    <a:pt x="2275" y="4406"/>
                    <a:pt x="1918" y="4406"/>
                  </a:cubicBezTo>
                  <a:cubicBezTo>
                    <a:pt x="1572" y="4406"/>
                    <a:pt x="1287" y="4120"/>
                    <a:pt x="1287" y="3775"/>
                  </a:cubicBezTo>
                  <a:cubicBezTo>
                    <a:pt x="1287" y="3418"/>
                    <a:pt x="1572" y="3132"/>
                    <a:pt x="1918" y="3132"/>
                  </a:cubicBezTo>
                  <a:close/>
                  <a:moveTo>
                    <a:pt x="3692" y="3132"/>
                  </a:moveTo>
                  <a:cubicBezTo>
                    <a:pt x="4049" y="3132"/>
                    <a:pt x="4335" y="3418"/>
                    <a:pt x="4335" y="3775"/>
                  </a:cubicBezTo>
                  <a:cubicBezTo>
                    <a:pt x="4335" y="4120"/>
                    <a:pt x="4049" y="4406"/>
                    <a:pt x="3692" y="4406"/>
                  </a:cubicBezTo>
                  <a:cubicBezTo>
                    <a:pt x="3346" y="4406"/>
                    <a:pt x="3061" y="4120"/>
                    <a:pt x="3061" y="3775"/>
                  </a:cubicBezTo>
                  <a:cubicBezTo>
                    <a:pt x="3061" y="3418"/>
                    <a:pt x="3346" y="3132"/>
                    <a:pt x="3692" y="3132"/>
                  </a:cubicBezTo>
                  <a:close/>
                  <a:moveTo>
                    <a:pt x="5454" y="3132"/>
                  </a:moveTo>
                  <a:cubicBezTo>
                    <a:pt x="5799" y="3132"/>
                    <a:pt x="6085" y="3418"/>
                    <a:pt x="6085" y="3775"/>
                  </a:cubicBezTo>
                  <a:cubicBezTo>
                    <a:pt x="6085" y="4120"/>
                    <a:pt x="5799" y="4406"/>
                    <a:pt x="5454" y="4406"/>
                  </a:cubicBezTo>
                  <a:cubicBezTo>
                    <a:pt x="5097" y="4406"/>
                    <a:pt x="4811" y="4120"/>
                    <a:pt x="4811" y="3775"/>
                  </a:cubicBezTo>
                  <a:cubicBezTo>
                    <a:pt x="4811" y="3418"/>
                    <a:pt x="5097" y="3132"/>
                    <a:pt x="5454" y="3132"/>
                  </a:cubicBezTo>
                  <a:close/>
                  <a:moveTo>
                    <a:pt x="3680" y="4894"/>
                  </a:moveTo>
                  <a:cubicBezTo>
                    <a:pt x="4037" y="4894"/>
                    <a:pt x="4323" y="5180"/>
                    <a:pt x="4323" y="5537"/>
                  </a:cubicBezTo>
                  <a:cubicBezTo>
                    <a:pt x="4323" y="5883"/>
                    <a:pt x="4037" y="6168"/>
                    <a:pt x="3680" y="6168"/>
                  </a:cubicBezTo>
                  <a:cubicBezTo>
                    <a:pt x="3335" y="6168"/>
                    <a:pt x="3049" y="5883"/>
                    <a:pt x="3049" y="5537"/>
                  </a:cubicBezTo>
                  <a:cubicBezTo>
                    <a:pt x="3049" y="5180"/>
                    <a:pt x="3335" y="4894"/>
                    <a:pt x="3680" y="4894"/>
                  </a:cubicBezTo>
                  <a:close/>
                  <a:moveTo>
                    <a:pt x="3537" y="1"/>
                  </a:moveTo>
                  <a:cubicBezTo>
                    <a:pt x="3442" y="1"/>
                    <a:pt x="3370" y="84"/>
                    <a:pt x="3370" y="179"/>
                  </a:cubicBezTo>
                  <a:lnTo>
                    <a:pt x="3370" y="453"/>
                  </a:lnTo>
                  <a:cubicBezTo>
                    <a:pt x="3370" y="465"/>
                    <a:pt x="3370" y="477"/>
                    <a:pt x="3370" y="501"/>
                  </a:cubicBezTo>
                  <a:cubicBezTo>
                    <a:pt x="3168" y="513"/>
                    <a:pt x="2965" y="560"/>
                    <a:pt x="2763" y="620"/>
                  </a:cubicBezTo>
                  <a:cubicBezTo>
                    <a:pt x="2763" y="596"/>
                    <a:pt x="2763" y="584"/>
                    <a:pt x="2751" y="572"/>
                  </a:cubicBezTo>
                  <a:lnTo>
                    <a:pt x="2644" y="322"/>
                  </a:lnTo>
                  <a:cubicBezTo>
                    <a:pt x="2617" y="251"/>
                    <a:pt x="2558" y="213"/>
                    <a:pt x="2490" y="213"/>
                  </a:cubicBezTo>
                  <a:cubicBezTo>
                    <a:pt x="2466" y="213"/>
                    <a:pt x="2442" y="218"/>
                    <a:pt x="2418" y="227"/>
                  </a:cubicBezTo>
                  <a:lnTo>
                    <a:pt x="2132" y="346"/>
                  </a:lnTo>
                  <a:cubicBezTo>
                    <a:pt x="2049" y="382"/>
                    <a:pt x="2001" y="489"/>
                    <a:pt x="2037" y="572"/>
                  </a:cubicBezTo>
                  <a:lnTo>
                    <a:pt x="2144" y="822"/>
                  </a:lnTo>
                  <a:cubicBezTo>
                    <a:pt x="2156" y="834"/>
                    <a:pt x="2156" y="846"/>
                    <a:pt x="2168" y="858"/>
                  </a:cubicBezTo>
                  <a:cubicBezTo>
                    <a:pt x="1989" y="953"/>
                    <a:pt x="1811" y="1072"/>
                    <a:pt x="1656" y="1203"/>
                  </a:cubicBezTo>
                  <a:cubicBezTo>
                    <a:pt x="1644" y="1191"/>
                    <a:pt x="1644" y="1180"/>
                    <a:pt x="1632" y="1168"/>
                  </a:cubicBezTo>
                  <a:lnTo>
                    <a:pt x="1441" y="977"/>
                  </a:lnTo>
                  <a:cubicBezTo>
                    <a:pt x="1406" y="941"/>
                    <a:pt x="1361" y="924"/>
                    <a:pt x="1316" y="924"/>
                  </a:cubicBezTo>
                  <a:cubicBezTo>
                    <a:pt x="1272" y="924"/>
                    <a:pt x="1227" y="941"/>
                    <a:pt x="1191" y="977"/>
                  </a:cubicBezTo>
                  <a:lnTo>
                    <a:pt x="977" y="1203"/>
                  </a:lnTo>
                  <a:cubicBezTo>
                    <a:pt x="906" y="1263"/>
                    <a:pt x="906" y="1370"/>
                    <a:pt x="977" y="1442"/>
                  </a:cubicBezTo>
                  <a:lnTo>
                    <a:pt x="1168" y="1632"/>
                  </a:lnTo>
                  <a:cubicBezTo>
                    <a:pt x="1179" y="1644"/>
                    <a:pt x="1179" y="1656"/>
                    <a:pt x="1191" y="1656"/>
                  </a:cubicBezTo>
                  <a:cubicBezTo>
                    <a:pt x="1060" y="1811"/>
                    <a:pt x="953" y="1977"/>
                    <a:pt x="858" y="2156"/>
                  </a:cubicBezTo>
                  <a:cubicBezTo>
                    <a:pt x="846" y="2156"/>
                    <a:pt x="834" y="2144"/>
                    <a:pt x="834" y="2144"/>
                  </a:cubicBezTo>
                  <a:lnTo>
                    <a:pt x="572" y="2037"/>
                  </a:lnTo>
                  <a:cubicBezTo>
                    <a:pt x="551" y="2028"/>
                    <a:pt x="528" y="2023"/>
                    <a:pt x="505" y="2023"/>
                  </a:cubicBezTo>
                  <a:cubicBezTo>
                    <a:pt x="439" y="2023"/>
                    <a:pt x="373" y="2061"/>
                    <a:pt x="346" y="2132"/>
                  </a:cubicBezTo>
                  <a:lnTo>
                    <a:pt x="227" y="2418"/>
                  </a:lnTo>
                  <a:cubicBezTo>
                    <a:pt x="191" y="2501"/>
                    <a:pt x="227" y="2608"/>
                    <a:pt x="322" y="2644"/>
                  </a:cubicBezTo>
                  <a:lnTo>
                    <a:pt x="572" y="2751"/>
                  </a:lnTo>
                  <a:lnTo>
                    <a:pt x="596" y="2751"/>
                  </a:lnTo>
                  <a:cubicBezTo>
                    <a:pt x="537" y="2954"/>
                    <a:pt x="489" y="3168"/>
                    <a:pt x="465" y="3370"/>
                  </a:cubicBezTo>
                  <a:lnTo>
                    <a:pt x="167" y="3370"/>
                  </a:lnTo>
                  <a:cubicBezTo>
                    <a:pt x="72" y="3370"/>
                    <a:pt x="1" y="3454"/>
                    <a:pt x="1" y="3549"/>
                  </a:cubicBezTo>
                  <a:lnTo>
                    <a:pt x="1" y="3858"/>
                  </a:lnTo>
                  <a:cubicBezTo>
                    <a:pt x="1" y="3954"/>
                    <a:pt x="72" y="4037"/>
                    <a:pt x="167" y="4037"/>
                  </a:cubicBezTo>
                  <a:lnTo>
                    <a:pt x="453" y="4037"/>
                  </a:lnTo>
                  <a:cubicBezTo>
                    <a:pt x="453" y="4037"/>
                    <a:pt x="465" y="4025"/>
                    <a:pt x="465" y="4025"/>
                  </a:cubicBezTo>
                  <a:cubicBezTo>
                    <a:pt x="489" y="4204"/>
                    <a:pt x="525" y="4382"/>
                    <a:pt x="560" y="4549"/>
                  </a:cubicBezTo>
                  <a:lnTo>
                    <a:pt x="548" y="4549"/>
                  </a:lnTo>
                  <a:lnTo>
                    <a:pt x="287" y="4656"/>
                  </a:lnTo>
                  <a:cubicBezTo>
                    <a:pt x="203" y="4692"/>
                    <a:pt x="156" y="4787"/>
                    <a:pt x="191" y="4871"/>
                  </a:cubicBezTo>
                  <a:lnTo>
                    <a:pt x="298" y="5168"/>
                  </a:lnTo>
                  <a:cubicBezTo>
                    <a:pt x="326" y="5232"/>
                    <a:pt x="389" y="5275"/>
                    <a:pt x="460" y="5275"/>
                  </a:cubicBezTo>
                  <a:cubicBezTo>
                    <a:pt x="481" y="5275"/>
                    <a:pt x="503" y="5272"/>
                    <a:pt x="525" y="5263"/>
                  </a:cubicBezTo>
                  <a:lnTo>
                    <a:pt x="775" y="5168"/>
                  </a:lnTo>
                  <a:cubicBezTo>
                    <a:pt x="787" y="5168"/>
                    <a:pt x="787" y="5168"/>
                    <a:pt x="798" y="5156"/>
                  </a:cubicBezTo>
                  <a:cubicBezTo>
                    <a:pt x="906" y="5371"/>
                    <a:pt x="1037" y="5573"/>
                    <a:pt x="1179" y="5752"/>
                  </a:cubicBezTo>
                  <a:cubicBezTo>
                    <a:pt x="1179" y="5763"/>
                    <a:pt x="1168" y="5763"/>
                    <a:pt x="1168" y="5763"/>
                  </a:cubicBezTo>
                  <a:lnTo>
                    <a:pt x="977" y="5966"/>
                  </a:lnTo>
                  <a:cubicBezTo>
                    <a:pt x="906" y="6025"/>
                    <a:pt x="906" y="6144"/>
                    <a:pt x="977" y="6204"/>
                  </a:cubicBezTo>
                  <a:lnTo>
                    <a:pt x="1191" y="6430"/>
                  </a:lnTo>
                  <a:cubicBezTo>
                    <a:pt x="1227" y="6460"/>
                    <a:pt x="1272" y="6475"/>
                    <a:pt x="1316" y="6475"/>
                  </a:cubicBezTo>
                  <a:cubicBezTo>
                    <a:pt x="1361" y="6475"/>
                    <a:pt x="1406" y="6460"/>
                    <a:pt x="1441" y="6430"/>
                  </a:cubicBezTo>
                  <a:lnTo>
                    <a:pt x="1632" y="6228"/>
                  </a:lnTo>
                  <a:cubicBezTo>
                    <a:pt x="1644" y="6228"/>
                    <a:pt x="1644" y="6228"/>
                    <a:pt x="1644" y="6216"/>
                  </a:cubicBezTo>
                  <a:cubicBezTo>
                    <a:pt x="1787" y="6335"/>
                    <a:pt x="1941" y="6430"/>
                    <a:pt x="2096" y="6525"/>
                  </a:cubicBezTo>
                  <a:cubicBezTo>
                    <a:pt x="2096" y="6525"/>
                    <a:pt x="2084" y="6537"/>
                    <a:pt x="2084" y="6537"/>
                  </a:cubicBezTo>
                  <a:lnTo>
                    <a:pt x="1977" y="6799"/>
                  </a:lnTo>
                  <a:cubicBezTo>
                    <a:pt x="1930" y="6883"/>
                    <a:pt x="1977" y="6978"/>
                    <a:pt x="2061" y="7026"/>
                  </a:cubicBezTo>
                  <a:lnTo>
                    <a:pt x="2346" y="7145"/>
                  </a:lnTo>
                  <a:cubicBezTo>
                    <a:pt x="2368" y="7154"/>
                    <a:pt x="2391" y="7158"/>
                    <a:pt x="2415" y="7158"/>
                  </a:cubicBezTo>
                  <a:cubicBezTo>
                    <a:pt x="2481" y="7158"/>
                    <a:pt x="2546" y="7123"/>
                    <a:pt x="2573" y="7061"/>
                  </a:cubicBezTo>
                  <a:lnTo>
                    <a:pt x="2680" y="6811"/>
                  </a:lnTo>
                  <a:cubicBezTo>
                    <a:pt x="2692" y="6799"/>
                    <a:pt x="2692" y="6799"/>
                    <a:pt x="2692" y="6787"/>
                  </a:cubicBezTo>
                  <a:cubicBezTo>
                    <a:pt x="2906" y="6859"/>
                    <a:pt x="3132" y="6906"/>
                    <a:pt x="3370" y="6930"/>
                  </a:cubicBezTo>
                  <a:cubicBezTo>
                    <a:pt x="3370" y="6930"/>
                    <a:pt x="3370" y="6942"/>
                    <a:pt x="3370" y="6954"/>
                  </a:cubicBezTo>
                  <a:lnTo>
                    <a:pt x="3370" y="7228"/>
                  </a:lnTo>
                  <a:cubicBezTo>
                    <a:pt x="3370" y="7323"/>
                    <a:pt x="3442" y="7395"/>
                    <a:pt x="3537" y="7395"/>
                  </a:cubicBezTo>
                  <a:lnTo>
                    <a:pt x="3858" y="7395"/>
                  </a:lnTo>
                  <a:cubicBezTo>
                    <a:pt x="3954" y="7395"/>
                    <a:pt x="4025" y="7323"/>
                    <a:pt x="4025" y="7228"/>
                  </a:cubicBezTo>
                  <a:lnTo>
                    <a:pt x="4025" y="6954"/>
                  </a:lnTo>
                  <a:cubicBezTo>
                    <a:pt x="4025" y="6942"/>
                    <a:pt x="4025" y="6930"/>
                    <a:pt x="4025" y="6930"/>
                  </a:cubicBezTo>
                  <a:cubicBezTo>
                    <a:pt x="4239" y="6906"/>
                    <a:pt x="4442" y="6859"/>
                    <a:pt x="4632" y="6799"/>
                  </a:cubicBezTo>
                  <a:cubicBezTo>
                    <a:pt x="4632" y="6811"/>
                    <a:pt x="4644" y="6823"/>
                    <a:pt x="4644" y="6835"/>
                  </a:cubicBezTo>
                  <a:lnTo>
                    <a:pt x="4751" y="7085"/>
                  </a:lnTo>
                  <a:cubicBezTo>
                    <a:pt x="4779" y="7149"/>
                    <a:pt x="4842" y="7192"/>
                    <a:pt x="4913" y="7192"/>
                  </a:cubicBezTo>
                  <a:cubicBezTo>
                    <a:pt x="4934" y="7192"/>
                    <a:pt x="4956" y="7189"/>
                    <a:pt x="4978" y="7180"/>
                  </a:cubicBezTo>
                  <a:lnTo>
                    <a:pt x="5263" y="7061"/>
                  </a:lnTo>
                  <a:cubicBezTo>
                    <a:pt x="5347" y="7026"/>
                    <a:pt x="5394" y="6918"/>
                    <a:pt x="5359" y="6835"/>
                  </a:cubicBezTo>
                  <a:lnTo>
                    <a:pt x="5251" y="6573"/>
                  </a:lnTo>
                  <a:cubicBezTo>
                    <a:pt x="5251" y="6561"/>
                    <a:pt x="5240" y="6561"/>
                    <a:pt x="5240" y="6549"/>
                  </a:cubicBezTo>
                  <a:cubicBezTo>
                    <a:pt x="5418" y="6454"/>
                    <a:pt x="5585" y="6335"/>
                    <a:pt x="5740" y="6204"/>
                  </a:cubicBezTo>
                  <a:cubicBezTo>
                    <a:pt x="5751" y="6216"/>
                    <a:pt x="5751" y="6228"/>
                    <a:pt x="5763" y="6228"/>
                  </a:cubicBezTo>
                  <a:lnTo>
                    <a:pt x="5954" y="6430"/>
                  </a:lnTo>
                  <a:cubicBezTo>
                    <a:pt x="5990" y="6460"/>
                    <a:pt x="6034" y="6475"/>
                    <a:pt x="6079" y="6475"/>
                  </a:cubicBezTo>
                  <a:cubicBezTo>
                    <a:pt x="6124" y="6475"/>
                    <a:pt x="6168" y="6460"/>
                    <a:pt x="6204" y="6430"/>
                  </a:cubicBezTo>
                  <a:lnTo>
                    <a:pt x="6430" y="6204"/>
                  </a:lnTo>
                  <a:cubicBezTo>
                    <a:pt x="6490" y="6144"/>
                    <a:pt x="6490" y="6025"/>
                    <a:pt x="6430" y="5966"/>
                  </a:cubicBezTo>
                  <a:lnTo>
                    <a:pt x="6228" y="5763"/>
                  </a:lnTo>
                  <a:cubicBezTo>
                    <a:pt x="6216" y="5763"/>
                    <a:pt x="6204" y="5752"/>
                    <a:pt x="6192" y="5740"/>
                  </a:cubicBezTo>
                  <a:cubicBezTo>
                    <a:pt x="6323" y="5585"/>
                    <a:pt x="6430" y="5418"/>
                    <a:pt x="6525" y="5240"/>
                  </a:cubicBezTo>
                  <a:cubicBezTo>
                    <a:pt x="6537" y="5252"/>
                    <a:pt x="6549" y="5252"/>
                    <a:pt x="6573" y="5263"/>
                  </a:cubicBezTo>
                  <a:lnTo>
                    <a:pt x="6823" y="5371"/>
                  </a:lnTo>
                  <a:cubicBezTo>
                    <a:pt x="6844" y="5380"/>
                    <a:pt x="6867" y="5384"/>
                    <a:pt x="6890" y="5384"/>
                  </a:cubicBezTo>
                  <a:cubicBezTo>
                    <a:pt x="6956" y="5384"/>
                    <a:pt x="7023" y="5346"/>
                    <a:pt x="7049" y="5275"/>
                  </a:cubicBezTo>
                  <a:lnTo>
                    <a:pt x="7168" y="4990"/>
                  </a:lnTo>
                  <a:cubicBezTo>
                    <a:pt x="7204" y="4906"/>
                    <a:pt x="7168" y="4799"/>
                    <a:pt x="7073" y="4763"/>
                  </a:cubicBezTo>
                  <a:lnTo>
                    <a:pt x="6823" y="4656"/>
                  </a:lnTo>
                  <a:cubicBezTo>
                    <a:pt x="6811" y="4656"/>
                    <a:pt x="6787" y="4644"/>
                    <a:pt x="6775" y="4644"/>
                  </a:cubicBezTo>
                  <a:cubicBezTo>
                    <a:pt x="6835" y="4442"/>
                    <a:pt x="6883" y="4239"/>
                    <a:pt x="6894" y="4025"/>
                  </a:cubicBezTo>
                  <a:lnTo>
                    <a:pt x="7228" y="4025"/>
                  </a:lnTo>
                  <a:cubicBezTo>
                    <a:pt x="7323" y="4025"/>
                    <a:pt x="7395" y="3954"/>
                    <a:pt x="7395" y="3858"/>
                  </a:cubicBezTo>
                  <a:lnTo>
                    <a:pt x="7395" y="3549"/>
                  </a:lnTo>
                  <a:cubicBezTo>
                    <a:pt x="7395" y="3454"/>
                    <a:pt x="7323" y="3370"/>
                    <a:pt x="7228" y="3370"/>
                  </a:cubicBezTo>
                  <a:lnTo>
                    <a:pt x="6954" y="3370"/>
                  </a:lnTo>
                  <a:cubicBezTo>
                    <a:pt x="6930" y="3370"/>
                    <a:pt x="6918" y="3382"/>
                    <a:pt x="6894" y="3382"/>
                  </a:cubicBezTo>
                  <a:cubicBezTo>
                    <a:pt x="6883" y="3204"/>
                    <a:pt x="6847" y="3025"/>
                    <a:pt x="6799" y="2858"/>
                  </a:cubicBezTo>
                  <a:cubicBezTo>
                    <a:pt x="6823" y="2858"/>
                    <a:pt x="6835" y="2858"/>
                    <a:pt x="6847" y="2846"/>
                  </a:cubicBezTo>
                  <a:lnTo>
                    <a:pt x="7109" y="2751"/>
                  </a:lnTo>
                  <a:cubicBezTo>
                    <a:pt x="7204" y="2715"/>
                    <a:pt x="7240" y="2620"/>
                    <a:pt x="7204" y="2525"/>
                  </a:cubicBezTo>
                  <a:lnTo>
                    <a:pt x="7097" y="2239"/>
                  </a:lnTo>
                  <a:cubicBezTo>
                    <a:pt x="7068" y="2163"/>
                    <a:pt x="7002" y="2125"/>
                    <a:pt x="6927" y="2125"/>
                  </a:cubicBezTo>
                  <a:cubicBezTo>
                    <a:pt x="6909" y="2125"/>
                    <a:pt x="6890" y="2127"/>
                    <a:pt x="6871" y="2132"/>
                  </a:cubicBezTo>
                  <a:lnTo>
                    <a:pt x="6621" y="2239"/>
                  </a:lnTo>
                  <a:cubicBezTo>
                    <a:pt x="6597" y="2239"/>
                    <a:pt x="6585" y="2251"/>
                    <a:pt x="6573" y="2263"/>
                  </a:cubicBezTo>
                  <a:cubicBezTo>
                    <a:pt x="6466" y="2049"/>
                    <a:pt x="6335" y="1846"/>
                    <a:pt x="6180" y="1668"/>
                  </a:cubicBezTo>
                  <a:cubicBezTo>
                    <a:pt x="6204" y="1656"/>
                    <a:pt x="6216" y="1644"/>
                    <a:pt x="6228" y="1632"/>
                  </a:cubicBezTo>
                  <a:lnTo>
                    <a:pt x="6430" y="1442"/>
                  </a:lnTo>
                  <a:cubicBezTo>
                    <a:pt x="6490" y="1370"/>
                    <a:pt x="6490" y="1263"/>
                    <a:pt x="6430" y="1203"/>
                  </a:cubicBezTo>
                  <a:lnTo>
                    <a:pt x="6204" y="977"/>
                  </a:lnTo>
                  <a:cubicBezTo>
                    <a:pt x="6168" y="941"/>
                    <a:pt x="6124" y="924"/>
                    <a:pt x="6079" y="924"/>
                  </a:cubicBezTo>
                  <a:cubicBezTo>
                    <a:pt x="6034" y="924"/>
                    <a:pt x="5990" y="941"/>
                    <a:pt x="5954" y="977"/>
                  </a:cubicBezTo>
                  <a:lnTo>
                    <a:pt x="5763" y="1168"/>
                  </a:lnTo>
                  <a:cubicBezTo>
                    <a:pt x="5751" y="1180"/>
                    <a:pt x="5740" y="1203"/>
                    <a:pt x="5740" y="1215"/>
                  </a:cubicBezTo>
                  <a:cubicBezTo>
                    <a:pt x="5597" y="1096"/>
                    <a:pt x="5442" y="1001"/>
                    <a:pt x="5287" y="906"/>
                  </a:cubicBezTo>
                  <a:cubicBezTo>
                    <a:pt x="5299" y="894"/>
                    <a:pt x="5311" y="882"/>
                    <a:pt x="5311" y="858"/>
                  </a:cubicBezTo>
                  <a:lnTo>
                    <a:pt x="5430" y="608"/>
                  </a:lnTo>
                  <a:cubicBezTo>
                    <a:pt x="5466" y="525"/>
                    <a:pt x="5430" y="418"/>
                    <a:pt x="5335" y="382"/>
                  </a:cubicBezTo>
                  <a:lnTo>
                    <a:pt x="5049" y="251"/>
                  </a:lnTo>
                  <a:cubicBezTo>
                    <a:pt x="5030" y="243"/>
                    <a:pt x="5010" y="239"/>
                    <a:pt x="4989" y="239"/>
                  </a:cubicBezTo>
                  <a:cubicBezTo>
                    <a:pt x="4920" y="239"/>
                    <a:pt x="4850" y="282"/>
                    <a:pt x="4823" y="346"/>
                  </a:cubicBezTo>
                  <a:lnTo>
                    <a:pt x="4716" y="596"/>
                  </a:lnTo>
                  <a:cubicBezTo>
                    <a:pt x="4704" y="608"/>
                    <a:pt x="4704" y="632"/>
                    <a:pt x="4704" y="644"/>
                  </a:cubicBezTo>
                  <a:cubicBezTo>
                    <a:pt x="4478" y="572"/>
                    <a:pt x="4251" y="525"/>
                    <a:pt x="4025" y="501"/>
                  </a:cubicBezTo>
                  <a:cubicBezTo>
                    <a:pt x="4025" y="489"/>
                    <a:pt x="4025" y="465"/>
                    <a:pt x="4025" y="453"/>
                  </a:cubicBezTo>
                  <a:lnTo>
                    <a:pt x="4025" y="179"/>
                  </a:lnTo>
                  <a:cubicBezTo>
                    <a:pt x="4025" y="84"/>
                    <a:pt x="3954" y="1"/>
                    <a:pt x="3858" y="1"/>
                  </a:cubicBezTo>
                  <a:close/>
                </a:path>
              </a:pathLst>
            </a:custGeom>
            <a:solidFill>
              <a:srgbClr val="D768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012;p62">
              <a:extLst>
                <a:ext uri="{FF2B5EF4-FFF2-40B4-BE49-F238E27FC236}">
                  <a16:creationId xmlns:a16="http://schemas.microsoft.com/office/drawing/2014/main" id="{2A9FE4BE-0DF4-7347-7A08-BE64C33F7283}"/>
                </a:ext>
              </a:extLst>
            </p:cNvPr>
            <p:cNvSpPr/>
            <p:nvPr/>
          </p:nvSpPr>
          <p:spPr>
            <a:xfrm>
              <a:off x="3834400" y="3397825"/>
              <a:ext cx="133075" cy="145675"/>
            </a:xfrm>
            <a:custGeom>
              <a:avLst/>
              <a:gdLst/>
              <a:ahLst/>
              <a:cxnLst/>
              <a:rect l="l" t="t" r="r" b="b"/>
              <a:pathLst>
                <a:path w="5323" h="5827" extrusionOk="0">
                  <a:moveTo>
                    <a:pt x="2961" y="895"/>
                  </a:moveTo>
                  <a:cubicBezTo>
                    <a:pt x="3037" y="895"/>
                    <a:pt x="3114" y="899"/>
                    <a:pt x="3191" y="907"/>
                  </a:cubicBezTo>
                  <a:cubicBezTo>
                    <a:pt x="3322" y="931"/>
                    <a:pt x="3417" y="1062"/>
                    <a:pt x="3382" y="1193"/>
                  </a:cubicBezTo>
                  <a:cubicBezTo>
                    <a:pt x="3346" y="1336"/>
                    <a:pt x="3310" y="1467"/>
                    <a:pt x="3275" y="1610"/>
                  </a:cubicBezTo>
                  <a:cubicBezTo>
                    <a:pt x="3252" y="1709"/>
                    <a:pt x="3159" y="1778"/>
                    <a:pt x="3060" y="1778"/>
                  </a:cubicBezTo>
                  <a:cubicBezTo>
                    <a:pt x="3052" y="1778"/>
                    <a:pt x="3044" y="1777"/>
                    <a:pt x="3036" y="1776"/>
                  </a:cubicBezTo>
                  <a:cubicBezTo>
                    <a:pt x="3014" y="1775"/>
                    <a:pt x="2991" y="1775"/>
                    <a:pt x="2968" y="1775"/>
                  </a:cubicBezTo>
                  <a:cubicBezTo>
                    <a:pt x="2763" y="1775"/>
                    <a:pt x="2553" y="1823"/>
                    <a:pt x="2382" y="1919"/>
                  </a:cubicBezTo>
                  <a:cubicBezTo>
                    <a:pt x="2346" y="1942"/>
                    <a:pt x="2305" y="1952"/>
                    <a:pt x="2264" y="1952"/>
                  </a:cubicBezTo>
                  <a:cubicBezTo>
                    <a:pt x="2196" y="1952"/>
                    <a:pt x="2128" y="1923"/>
                    <a:pt x="2084" y="1872"/>
                  </a:cubicBezTo>
                  <a:cubicBezTo>
                    <a:pt x="2001" y="1764"/>
                    <a:pt x="1905" y="1657"/>
                    <a:pt x="1822" y="1538"/>
                  </a:cubicBezTo>
                  <a:cubicBezTo>
                    <a:pt x="1727" y="1431"/>
                    <a:pt x="1751" y="1276"/>
                    <a:pt x="1870" y="1205"/>
                  </a:cubicBezTo>
                  <a:cubicBezTo>
                    <a:pt x="2197" y="996"/>
                    <a:pt x="2575" y="895"/>
                    <a:pt x="2961" y="895"/>
                  </a:cubicBezTo>
                  <a:close/>
                  <a:moveTo>
                    <a:pt x="4469" y="1751"/>
                  </a:moveTo>
                  <a:cubicBezTo>
                    <a:pt x="4547" y="1751"/>
                    <a:pt x="4625" y="1788"/>
                    <a:pt x="4668" y="1860"/>
                  </a:cubicBezTo>
                  <a:cubicBezTo>
                    <a:pt x="4906" y="2241"/>
                    <a:pt x="5013" y="2705"/>
                    <a:pt x="4953" y="3169"/>
                  </a:cubicBezTo>
                  <a:cubicBezTo>
                    <a:pt x="4943" y="3281"/>
                    <a:pt x="4846" y="3367"/>
                    <a:pt x="4728" y="3367"/>
                  </a:cubicBezTo>
                  <a:cubicBezTo>
                    <a:pt x="4708" y="3367"/>
                    <a:pt x="4688" y="3365"/>
                    <a:pt x="4668" y="3360"/>
                  </a:cubicBezTo>
                  <a:cubicBezTo>
                    <a:pt x="4537" y="3324"/>
                    <a:pt x="4394" y="3288"/>
                    <a:pt x="4263" y="3253"/>
                  </a:cubicBezTo>
                  <a:cubicBezTo>
                    <a:pt x="4156" y="3229"/>
                    <a:pt x="4084" y="3122"/>
                    <a:pt x="4084" y="3015"/>
                  </a:cubicBezTo>
                  <a:cubicBezTo>
                    <a:pt x="4108" y="2788"/>
                    <a:pt x="4060" y="2562"/>
                    <a:pt x="3941" y="2360"/>
                  </a:cubicBezTo>
                  <a:cubicBezTo>
                    <a:pt x="3894" y="2264"/>
                    <a:pt x="3906" y="2145"/>
                    <a:pt x="4001" y="2074"/>
                  </a:cubicBezTo>
                  <a:cubicBezTo>
                    <a:pt x="4108" y="1979"/>
                    <a:pt x="4215" y="1895"/>
                    <a:pt x="4322" y="1800"/>
                  </a:cubicBezTo>
                  <a:cubicBezTo>
                    <a:pt x="4365" y="1767"/>
                    <a:pt x="4417" y="1751"/>
                    <a:pt x="4469" y="1751"/>
                  </a:cubicBezTo>
                  <a:close/>
                  <a:moveTo>
                    <a:pt x="2919" y="2232"/>
                  </a:moveTo>
                  <a:cubicBezTo>
                    <a:pt x="3250" y="2232"/>
                    <a:pt x="3550" y="2465"/>
                    <a:pt x="3632" y="2812"/>
                  </a:cubicBezTo>
                  <a:cubicBezTo>
                    <a:pt x="3715" y="3205"/>
                    <a:pt x="3465" y="3598"/>
                    <a:pt x="3072" y="3693"/>
                  </a:cubicBezTo>
                  <a:cubicBezTo>
                    <a:pt x="3020" y="3704"/>
                    <a:pt x="2967" y="3709"/>
                    <a:pt x="2916" y="3709"/>
                  </a:cubicBezTo>
                  <a:cubicBezTo>
                    <a:pt x="2570" y="3709"/>
                    <a:pt x="2262" y="3475"/>
                    <a:pt x="2179" y="3134"/>
                  </a:cubicBezTo>
                  <a:cubicBezTo>
                    <a:pt x="2096" y="2729"/>
                    <a:pt x="2346" y="2336"/>
                    <a:pt x="2751" y="2253"/>
                  </a:cubicBezTo>
                  <a:cubicBezTo>
                    <a:pt x="2807" y="2239"/>
                    <a:pt x="2864" y="2232"/>
                    <a:pt x="2919" y="2232"/>
                  </a:cubicBezTo>
                  <a:close/>
                  <a:moveTo>
                    <a:pt x="1159" y="2483"/>
                  </a:moveTo>
                  <a:cubicBezTo>
                    <a:pt x="1177" y="2483"/>
                    <a:pt x="1196" y="2486"/>
                    <a:pt x="1215" y="2491"/>
                  </a:cubicBezTo>
                  <a:cubicBezTo>
                    <a:pt x="1358" y="2526"/>
                    <a:pt x="1489" y="2562"/>
                    <a:pt x="1631" y="2598"/>
                  </a:cubicBezTo>
                  <a:cubicBezTo>
                    <a:pt x="1739" y="2622"/>
                    <a:pt x="1810" y="2729"/>
                    <a:pt x="1798" y="2836"/>
                  </a:cubicBezTo>
                  <a:cubicBezTo>
                    <a:pt x="1786" y="3062"/>
                    <a:pt x="1834" y="3288"/>
                    <a:pt x="1941" y="3491"/>
                  </a:cubicBezTo>
                  <a:cubicBezTo>
                    <a:pt x="2001" y="3586"/>
                    <a:pt x="1977" y="3705"/>
                    <a:pt x="1893" y="3777"/>
                  </a:cubicBezTo>
                  <a:cubicBezTo>
                    <a:pt x="1786" y="3872"/>
                    <a:pt x="1667" y="3955"/>
                    <a:pt x="1560" y="4050"/>
                  </a:cubicBezTo>
                  <a:cubicBezTo>
                    <a:pt x="1517" y="4084"/>
                    <a:pt x="1467" y="4100"/>
                    <a:pt x="1418" y="4100"/>
                  </a:cubicBezTo>
                  <a:cubicBezTo>
                    <a:pt x="1343" y="4100"/>
                    <a:pt x="1270" y="4063"/>
                    <a:pt x="1227" y="3991"/>
                  </a:cubicBezTo>
                  <a:cubicBezTo>
                    <a:pt x="977" y="3610"/>
                    <a:pt x="869" y="3146"/>
                    <a:pt x="929" y="2681"/>
                  </a:cubicBezTo>
                  <a:cubicBezTo>
                    <a:pt x="949" y="2569"/>
                    <a:pt x="1048" y="2483"/>
                    <a:pt x="1159" y="2483"/>
                  </a:cubicBezTo>
                  <a:close/>
                  <a:moveTo>
                    <a:pt x="3627" y="3898"/>
                  </a:moveTo>
                  <a:cubicBezTo>
                    <a:pt x="3691" y="3898"/>
                    <a:pt x="3754" y="3927"/>
                    <a:pt x="3798" y="3979"/>
                  </a:cubicBezTo>
                  <a:cubicBezTo>
                    <a:pt x="3894" y="4086"/>
                    <a:pt x="3977" y="4193"/>
                    <a:pt x="4072" y="4312"/>
                  </a:cubicBezTo>
                  <a:cubicBezTo>
                    <a:pt x="4156" y="4419"/>
                    <a:pt x="4132" y="4574"/>
                    <a:pt x="4013" y="4646"/>
                  </a:cubicBezTo>
                  <a:cubicBezTo>
                    <a:pt x="3685" y="4854"/>
                    <a:pt x="3307" y="4955"/>
                    <a:pt x="2928" y="4955"/>
                  </a:cubicBezTo>
                  <a:cubicBezTo>
                    <a:pt x="2853" y="4955"/>
                    <a:pt x="2778" y="4951"/>
                    <a:pt x="2703" y="4943"/>
                  </a:cubicBezTo>
                  <a:cubicBezTo>
                    <a:pt x="2560" y="4920"/>
                    <a:pt x="2477" y="4789"/>
                    <a:pt x="2513" y="4658"/>
                  </a:cubicBezTo>
                  <a:cubicBezTo>
                    <a:pt x="2548" y="4515"/>
                    <a:pt x="2584" y="4384"/>
                    <a:pt x="2620" y="4241"/>
                  </a:cubicBezTo>
                  <a:cubicBezTo>
                    <a:pt x="2642" y="4142"/>
                    <a:pt x="2735" y="4073"/>
                    <a:pt x="2834" y="4073"/>
                  </a:cubicBezTo>
                  <a:cubicBezTo>
                    <a:pt x="2842" y="4073"/>
                    <a:pt x="2850" y="4073"/>
                    <a:pt x="2858" y="4074"/>
                  </a:cubicBezTo>
                  <a:cubicBezTo>
                    <a:pt x="2880" y="4075"/>
                    <a:pt x="2903" y="4076"/>
                    <a:pt x="2926" y="4076"/>
                  </a:cubicBezTo>
                  <a:cubicBezTo>
                    <a:pt x="3129" y="4076"/>
                    <a:pt x="3330" y="4028"/>
                    <a:pt x="3513" y="3931"/>
                  </a:cubicBezTo>
                  <a:cubicBezTo>
                    <a:pt x="3549" y="3909"/>
                    <a:pt x="3588" y="3898"/>
                    <a:pt x="3627" y="3898"/>
                  </a:cubicBezTo>
                  <a:close/>
                  <a:moveTo>
                    <a:pt x="3383" y="0"/>
                  </a:moveTo>
                  <a:cubicBezTo>
                    <a:pt x="3320" y="0"/>
                    <a:pt x="3261" y="45"/>
                    <a:pt x="3251" y="109"/>
                  </a:cubicBezTo>
                  <a:lnTo>
                    <a:pt x="3203" y="324"/>
                  </a:lnTo>
                  <a:cubicBezTo>
                    <a:pt x="3203" y="336"/>
                    <a:pt x="3203" y="359"/>
                    <a:pt x="3203" y="371"/>
                  </a:cubicBezTo>
                  <a:cubicBezTo>
                    <a:pt x="3114" y="359"/>
                    <a:pt x="3022" y="353"/>
                    <a:pt x="2929" y="353"/>
                  </a:cubicBezTo>
                  <a:cubicBezTo>
                    <a:pt x="2837" y="353"/>
                    <a:pt x="2745" y="359"/>
                    <a:pt x="2655" y="371"/>
                  </a:cubicBezTo>
                  <a:cubicBezTo>
                    <a:pt x="2655" y="359"/>
                    <a:pt x="2655" y="348"/>
                    <a:pt x="2644" y="336"/>
                  </a:cubicBezTo>
                  <a:lnTo>
                    <a:pt x="2596" y="121"/>
                  </a:lnTo>
                  <a:cubicBezTo>
                    <a:pt x="2585" y="57"/>
                    <a:pt x="2527" y="12"/>
                    <a:pt x="2463" y="12"/>
                  </a:cubicBezTo>
                  <a:cubicBezTo>
                    <a:pt x="2456" y="12"/>
                    <a:pt x="2448" y="13"/>
                    <a:pt x="2441" y="14"/>
                  </a:cubicBezTo>
                  <a:lnTo>
                    <a:pt x="2191" y="74"/>
                  </a:lnTo>
                  <a:cubicBezTo>
                    <a:pt x="2120" y="86"/>
                    <a:pt x="2072" y="157"/>
                    <a:pt x="2084" y="228"/>
                  </a:cubicBezTo>
                  <a:lnTo>
                    <a:pt x="2132" y="443"/>
                  </a:lnTo>
                  <a:cubicBezTo>
                    <a:pt x="2143" y="455"/>
                    <a:pt x="2143" y="467"/>
                    <a:pt x="2143" y="479"/>
                  </a:cubicBezTo>
                  <a:cubicBezTo>
                    <a:pt x="1989" y="526"/>
                    <a:pt x="1834" y="598"/>
                    <a:pt x="1691" y="681"/>
                  </a:cubicBezTo>
                  <a:cubicBezTo>
                    <a:pt x="1691" y="669"/>
                    <a:pt x="1691" y="657"/>
                    <a:pt x="1679" y="645"/>
                  </a:cubicBezTo>
                  <a:lnTo>
                    <a:pt x="1548" y="467"/>
                  </a:lnTo>
                  <a:cubicBezTo>
                    <a:pt x="1526" y="429"/>
                    <a:pt x="1485" y="411"/>
                    <a:pt x="1440" y="411"/>
                  </a:cubicBezTo>
                  <a:cubicBezTo>
                    <a:pt x="1413" y="411"/>
                    <a:pt x="1384" y="417"/>
                    <a:pt x="1358" y="431"/>
                  </a:cubicBezTo>
                  <a:lnTo>
                    <a:pt x="1155" y="586"/>
                  </a:lnTo>
                  <a:cubicBezTo>
                    <a:pt x="1096" y="621"/>
                    <a:pt x="1084" y="705"/>
                    <a:pt x="1120" y="764"/>
                  </a:cubicBezTo>
                  <a:lnTo>
                    <a:pt x="1250" y="955"/>
                  </a:lnTo>
                  <a:cubicBezTo>
                    <a:pt x="1262" y="955"/>
                    <a:pt x="1262" y="967"/>
                    <a:pt x="1274" y="967"/>
                  </a:cubicBezTo>
                  <a:cubicBezTo>
                    <a:pt x="1143" y="1074"/>
                    <a:pt x="1036" y="1193"/>
                    <a:pt x="929" y="1324"/>
                  </a:cubicBezTo>
                  <a:cubicBezTo>
                    <a:pt x="929" y="1312"/>
                    <a:pt x="917" y="1312"/>
                    <a:pt x="917" y="1300"/>
                  </a:cubicBezTo>
                  <a:lnTo>
                    <a:pt x="727" y="1193"/>
                  </a:lnTo>
                  <a:cubicBezTo>
                    <a:pt x="705" y="1175"/>
                    <a:pt x="680" y="1168"/>
                    <a:pt x="654" y="1168"/>
                  </a:cubicBezTo>
                  <a:cubicBezTo>
                    <a:pt x="611" y="1168"/>
                    <a:pt x="566" y="1191"/>
                    <a:pt x="536" y="1229"/>
                  </a:cubicBezTo>
                  <a:lnTo>
                    <a:pt x="405" y="1443"/>
                  </a:lnTo>
                  <a:cubicBezTo>
                    <a:pt x="358" y="1502"/>
                    <a:pt x="381" y="1586"/>
                    <a:pt x="441" y="1633"/>
                  </a:cubicBezTo>
                  <a:lnTo>
                    <a:pt x="631" y="1752"/>
                  </a:lnTo>
                  <a:lnTo>
                    <a:pt x="655" y="1752"/>
                  </a:lnTo>
                  <a:cubicBezTo>
                    <a:pt x="584" y="1895"/>
                    <a:pt x="524" y="2050"/>
                    <a:pt x="477" y="2205"/>
                  </a:cubicBezTo>
                  <a:cubicBezTo>
                    <a:pt x="465" y="2205"/>
                    <a:pt x="465" y="2205"/>
                    <a:pt x="453" y="2193"/>
                  </a:cubicBezTo>
                  <a:lnTo>
                    <a:pt x="238" y="2157"/>
                  </a:lnTo>
                  <a:cubicBezTo>
                    <a:pt x="231" y="2156"/>
                    <a:pt x="224" y="2155"/>
                    <a:pt x="216" y="2155"/>
                  </a:cubicBezTo>
                  <a:cubicBezTo>
                    <a:pt x="153" y="2155"/>
                    <a:pt x="94" y="2200"/>
                    <a:pt x="84" y="2264"/>
                  </a:cubicBezTo>
                  <a:lnTo>
                    <a:pt x="36" y="2514"/>
                  </a:lnTo>
                  <a:cubicBezTo>
                    <a:pt x="24" y="2586"/>
                    <a:pt x="72" y="2657"/>
                    <a:pt x="143" y="2669"/>
                  </a:cubicBezTo>
                  <a:lnTo>
                    <a:pt x="358" y="2717"/>
                  </a:lnTo>
                  <a:lnTo>
                    <a:pt x="381" y="2717"/>
                  </a:lnTo>
                  <a:cubicBezTo>
                    <a:pt x="369" y="2884"/>
                    <a:pt x="369" y="3050"/>
                    <a:pt x="393" y="3229"/>
                  </a:cubicBezTo>
                  <a:lnTo>
                    <a:pt x="334" y="3229"/>
                  </a:lnTo>
                  <a:lnTo>
                    <a:pt x="119" y="3276"/>
                  </a:lnTo>
                  <a:cubicBezTo>
                    <a:pt x="48" y="3288"/>
                    <a:pt x="0" y="3360"/>
                    <a:pt x="12" y="3443"/>
                  </a:cubicBezTo>
                  <a:lnTo>
                    <a:pt x="72" y="3681"/>
                  </a:lnTo>
                  <a:cubicBezTo>
                    <a:pt x="82" y="3750"/>
                    <a:pt x="132" y="3795"/>
                    <a:pt x="190" y="3795"/>
                  </a:cubicBezTo>
                  <a:cubicBezTo>
                    <a:pt x="202" y="3795"/>
                    <a:pt x="214" y="3793"/>
                    <a:pt x="227" y="3788"/>
                  </a:cubicBezTo>
                  <a:lnTo>
                    <a:pt x="441" y="3741"/>
                  </a:lnTo>
                  <a:cubicBezTo>
                    <a:pt x="465" y="3741"/>
                    <a:pt x="488" y="3729"/>
                    <a:pt x="500" y="3717"/>
                  </a:cubicBezTo>
                  <a:cubicBezTo>
                    <a:pt x="548" y="3860"/>
                    <a:pt x="596" y="3991"/>
                    <a:pt x="667" y="4110"/>
                  </a:cubicBezTo>
                  <a:cubicBezTo>
                    <a:pt x="655" y="4122"/>
                    <a:pt x="655" y="4122"/>
                    <a:pt x="655" y="4122"/>
                  </a:cubicBezTo>
                  <a:lnTo>
                    <a:pt x="465" y="4241"/>
                  </a:lnTo>
                  <a:cubicBezTo>
                    <a:pt x="405" y="4288"/>
                    <a:pt x="381" y="4372"/>
                    <a:pt x="429" y="4431"/>
                  </a:cubicBezTo>
                  <a:lnTo>
                    <a:pt x="560" y="4646"/>
                  </a:lnTo>
                  <a:cubicBezTo>
                    <a:pt x="590" y="4683"/>
                    <a:pt x="633" y="4701"/>
                    <a:pt x="677" y="4701"/>
                  </a:cubicBezTo>
                  <a:cubicBezTo>
                    <a:pt x="702" y="4701"/>
                    <a:pt x="728" y="4695"/>
                    <a:pt x="750" y="4681"/>
                  </a:cubicBezTo>
                  <a:lnTo>
                    <a:pt x="941" y="4562"/>
                  </a:lnTo>
                  <a:cubicBezTo>
                    <a:pt x="941" y="4550"/>
                    <a:pt x="941" y="4550"/>
                    <a:pt x="953" y="4550"/>
                  </a:cubicBezTo>
                  <a:cubicBezTo>
                    <a:pt x="1072" y="4693"/>
                    <a:pt x="1203" y="4824"/>
                    <a:pt x="1358" y="4943"/>
                  </a:cubicBezTo>
                  <a:cubicBezTo>
                    <a:pt x="1346" y="4955"/>
                    <a:pt x="1346" y="4955"/>
                    <a:pt x="1346" y="4955"/>
                  </a:cubicBezTo>
                  <a:lnTo>
                    <a:pt x="1227" y="5146"/>
                  </a:lnTo>
                  <a:cubicBezTo>
                    <a:pt x="1179" y="5205"/>
                    <a:pt x="1203" y="5289"/>
                    <a:pt x="1262" y="5336"/>
                  </a:cubicBezTo>
                  <a:lnTo>
                    <a:pt x="1477" y="5467"/>
                  </a:lnTo>
                  <a:cubicBezTo>
                    <a:pt x="1498" y="5480"/>
                    <a:pt x="1524" y="5487"/>
                    <a:pt x="1550" y="5487"/>
                  </a:cubicBezTo>
                  <a:cubicBezTo>
                    <a:pt x="1597" y="5487"/>
                    <a:pt x="1644" y="5465"/>
                    <a:pt x="1667" y="5420"/>
                  </a:cubicBezTo>
                  <a:lnTo>
                    <a:pt x="1786" y="5241"/>
                  </a:lnTo>
                  <a:cubicBezTo>
                    <a:pt x="1786" y="5229"/>
                    <a:pt x="1786" y="5229"/>
                    <a:pt x="1786" y="5229"/>
                  </a:cubicBezTo>
                  <a:cubicBezTo>
                    <a:pt x="1917" y="5289"/>
                    <a:pt x="2048" y="5348"/>
                    <a:pt x="2191" y="5384"/>
                  </a:cubicBezTo>
                  <a:cubicBezTo>
                    <a:pt x="2191" y="5396"/>
                    <a:pt x="2191" y="5396"/>
                    <a:pt x="2191" y="5396"/>
                  </a:cubicBezTo>
                  <a:lnTo>
                    <a:pt x="2143" y="5610"/>
                  </a:lnTo>
                  <a:cubicBezTo>
                    <a:pt x="2132" y="5693"/>
                    <a:pt x="2179" y="5765"/>
                    <a:pt x="2251" y="5777"/>
                  </a:cubicBezTo>
                  <a:lnTo>
                    <a:pt x="2501" y="5824"/>
                  </a:lnTo>
                  <a:cubicBezTo>
                    <a:pt x="2508" y="5826"/>
                    <a:pt x="2515" y="5826"/>
                    <a:pt x="2523" y="5826"/>
                  </a:cubicBezTo>
                  <a:cubicBezTo>
                    <a:pt x="2586" y="5826"/>
                    <a:pt x="2645" y="5781"/>
                    <a:pt x="2655" y="5717"/>
                  </a:cubicBezTo>
                  <a:lnTo>
                    <a:pt x="2703" y="5503"/>
                  </a:lnTo>
                  <a:cubicBezTo>
                    <a:pt x="2703" y="5503"/>
                    <a:pt x="2703" y="5491"/>
                    <a:pt x="2703" y="5491"/>
                  </a:cubicBezTo>
                  <a:cubicBezTo>
                    <a:pt x="2777" y="5496"/>
                    <a:pt x="2853" y="5499"/>
                    <a:pt x="2929" y="5499"/>
                  </a:cubicBezTo>
                  <a:cubicBezTo>
                    <a:pt x="3037" y="5499"/>
                    <a:pt x="3146" y="5493"/>
                    <a:pt x="3251" y="5479"/>
                  </a:cubicBezTo>
                  <a:cubicBezTo>
                    <a:pt x="3251" y="5479"/>
                    <a:pt x="3251" y="5491"/>
                    <a:pt x="3263" y="5503"/>
                  </a:cubicBezTo>
                  <a:lnTo>
                    <a:pt x="3310" y="5717"/>
                  </a:lnTo>
                  <a:cubicBezTo>
                    <a:pt x="3320" y="5776"/>
                    <a:pt x="3370" y="5819"/>
                    <a:pt x="3427" y="5819"/>
                  </a:cubicBezTo>
                  <a:cubicBezTo>
                    <a:pt x="3440" y="5819"/>
                    <a:pt x="3452" y="5817"/>
                    <a:pt x="3465" y="5812"/>
                  </a:cubicBezTo>
                  <a:lnTo>
                    <a:pt x="3715" y="5765"/>
                  </a:lnTo>
                  <a:cubicBezTo>
                    <a:pt x="3787" y="5741"/>
                    <a:pt x="3834" y="5670"/>
                    <a:pt x="3822" y="5598"/>
                  </a:cubicBezTo>
                  <a:lnTo>
                    <a:pt x="3775" y="5384"/>
                  </a:lnTo>
                  <a:cubicBezTo>
                    <a:pt x="3763" y="5372"/>
                    <a:pt x="3763" y="5372"/>
                    <a:pt x="3763" y="5360"/>
                  </a:cubicBezTo>
                  <a:cubicBezTo>
                    <a:pt x="3917" y="5312"/>
                    <a:pt x="4072" y="5241"/>
                    <a:pt x="4215" y="5158"/>
                  </a:cubicBezTo>
                  <a:cubicBezTo>
                    <a:pt x="4215" y="5170"/>
                    <a:pt x="4227" y="5181"/>
                    <a:pt x="4227" y="5181"/>
                  </a:cubicBezTo>
                  <a:lnTo>
                    <a:pt x="4358" y="5360"/>
                  </a:lnTo>
                  <a:cubicBezTo>
                    <a:pt x="4381" y="5398"/>
                    <a:pt x="4422" y="5421"/>
                    <a:pt x="4468" y="5421"/>
                  </a:cubicBezTo>
                  <a:cubicBezTo>
                    <a:pt x="4494" y="5421"/>
                    <a:pt x="4522" y="5413"/>
                    <a:pt x="4549" y="5396"/>
                  </a:cubicBezTo>
                  <a:lnTo>
                    <a:pt x="4751" y="5253"/>
                  </a:lnTo>
                  <a:cubicBezTo>
                    <a:pt x="4810" y="5205"/>
                    <a:pt x="4822" y="5122"/>
                    <a:pt x="4787" y="5062"/>
                  </a:cubicBezTo>
                  <a:lnTo>
                    <a:pt x="4656" y="4884"/>
                  </a:lnTo>
                  <a:cubicBezTo>
                    <a:pt x="4644" y="4872"/>
                    <a:pt x="4644" y="4872"/>
                    <a:pt x="4632" y="4860"/>
                  </a:cubicBezTo>
                  <a:cubicBezTo>
                    <a:pt x="4763" y="4753"/>
                    <a:pt x="4870" y="4634"/>
                    <a:pt x="4965" y="4503"/>
                  </a:cubicBezTo>
                  <a:cubicBezTo>
                    <a:pt x="4977" y="4515"/>
                    <a:pt x="4989" y="4515"/>
                    <a:pt x="4989" y="4527"/>
                  </a:cubicBezTo>
                  <a:lnTo>
                    <a:pt x="5180" y="4646"/>
                  </a:lnTo>
                  <a:cubicBezTo>
                    <a:pt x="5203" y="4658"/>
                    <a:pt x="5230" y="4664"/>
                    <a:pt x="5255" y="4664"/>
                  </a:cubicBezTo>
                  <a:cubicBezTo>
                    <a:pt x="5281" y="4664"/>
                    <a:pt x="5305" y="4658"/>
                    <a:pt x="5322" y="4646"/>
                  </a:cubicBezTo>
                  <a:lnTo>
                    <a:pt x="5322" y="4122"/>
                  </a:lnTo>
                  <a:lnTo>
                    <a:pt x="5275" y="4086"/>
                  </a:lnTo>
                  <a:cubicBezTo>
                    <a:pt x="5263" y="4074"/>
                    <a:pt x="5251" y="4074"/>
                    <a:pt x="5251" y="4074"/>
                  </a:cubicBezTo>
                  <a:cubicBezTo>
                    <a:pt x="5275" y="4015"/>
                    <a:pt x="5299" y="3943"/>
                    <a:pt x="5322" y="3884"/>
                  </a:cubicBezTo>
                  <a:lnTo>
                    <a:pt x="5322" y="1967"/>
                  </a:lnTo>
                  <a:cubicBezTo>
                    <a:pt x="5299" y="1883"/>
                    <a:pt x="5263" y="1800"/>
                    <a:pt x="5215" y="1729"/>
                  </a:cubicBezTo>
                  <a:cubicBezTo>
                    <a:pt x="5227" y="1729"/>
                    <a:pt x="5239" y="1717"/>
                    <a:pt x="5251" y="1705"/>
                  </a:cubicBezTo>
                  <a:lnTo>
                    <a:pt x="5322" y="1657"/>
                  </a:lnTo>
                  <a:lnTo>
                    <a:pt x="5322" y="1181"/>
                  </a:lnTo>
                  <a:cubicBezTo>
                    <a:pt x="5300" y="1152"/>
                    <a:pt x="5265" y="1131"/>
                    <a:pt x="5227" y="1131"/>
                  </a:cubicBezTo>
                  <a:cubicBezTo>
                    <a:pt x="5203" y="1131"/>
                    <a:pt x="5178" y="1139"/>
                    <a:pt x="5156" y="1157"/>
                  </a:cubicBezTo>
                  <a:lnTo>
                    <a:pt x="4965" y="1276"/>
                  </a:lnTo>
                  <a:cubicBezTo>
                    <a:pt x="4953" y="1276"/>
                    <a:pt x="4941" y="1288"/>
                    <a:pt x="4941" y="1300"/>
                  </a:cubicBezTo>
                  <a:cubicBezTo>
                    <a:pt x="4822" y="1157"/>
                    <a:pt x="4679" y="1026"/>
                    <a:pt x="4537" y="907"/>
                  </a:cubicBezTo>
                  <a:cubicBezTo>
                    <a:pt x="4549" y="895"/>
                    <a:pt x="4560" y="883"/>
                    <a:pt x="4560" y="871"/>
                  </a:cubicBezTo>
                  <a:lnTo>
                    <a:pt x="4679" y="693"/>
                  </a:lnTo>
                  <a:cubicBezTo>
                    <a:pt x="4727" y="621"/>
                    <a:pt x="4703" y="538"/>
                    <a:pt x="4644" y="502"/>
                  </a:cubicBezTo>
                  <a:lnTo>
                    <a:pt x="4429" y="371"/>
                  </a:lnTo>
                  <a:cubicBezTo>
                    <a:pt x="4408" y="354"/>
                    <a:pt x="4381" y="346"/>
                    <a:pt x="4354" y="346"/>
                  </a:cubicBezTo>
                  <a:cubicBezTo>
                    <a:pt x="4308" y="346"/>
                    <a:pt x="4262" y="369"/>
                    <a:pt x="4239" y="407"/>
                  </a:cubicBezTo>
                  <a:lnTo>
                    <a:pt x="4120" y="598"/>
                  </a:lnTo>
                  <a:cubicBezTo>
                    <a:pt x="4108" y="609"/>
                    <a:pt x="4108" y="621"/>
                    <a:pt x="4108" y="633"/>
                  </a:cubicBezTo>
                  <a:cubicBezTo>
                    <a:pt x="3977" y="562"/>
                    <a:pt x="3846" y="514"/>
                    <a:pt x="3703" y="467"/>
                  </a:cubicBezTo>
                  <a:cubicBezTo>
                    <a:pt x="3715" y="455"/>
                    <a:pt x="3715" y="443"/>
                    <a:pt x="3715" y="431"/>
                  </a:cubicBezTo>
                  <a:lnTo>
                    <a:pt x="3763" y="217"/>
                  </a:lnTo>
                  <a:cubicBezTo>
                    <a:pt x="3775" y="145"/>
                    <a:pt x="3727" y="74"/>
                    <a:pt x="3656" y="50"/>
                  </a:cubicBezTo>
                  <a:lnTo>
                    <a:pt x="3406" y="2"/>
                  </a:lnTo>
                  <a:cubicBezTo>
                    <a:pt x="3398" y="1"/>
                    <a:pt x="3391" y="0"/>
                    <a:pt x="3383" y="0"/>
                  </a:cubicBezTo>
                  <a:close/>
                </a:path>
              </a:pathLst>
            </a:custGeom>
            <a:solidFill>
              <a:srgbClr val="D768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013;p62">
              <a:extLst>
                <a:ext uri="{FF2B5EF4-FFF2-40B4-BE49-F238E27FC236}">
                  <a16:creationId xmlns:a16="http://schemas.microsoft.com/office/drawing/2014/main" id="{14DBDDD3-4F82-92B2-76D4-874FCA253FA8}"/>
                </a:ext>
              </a:extLst>
            </p:cNvPr>
            <p:cNvSpPr/>
            <p:nvPr/>
          </p:nvSpPr>
          <p:spPr>
            <a:xfrm>
              <a:off x="3796300" y="3293625"/>
              <a:ext cx="78600" cy="85875"/>
            </a:xfrm>
            <a:custGeom>
              <a:avLst/>
              <a:gdLst/>
              <a:ahLst/>
              <a:cxnLst/>
              <a:rect l="l" t="t" r="r" b="b"/>
              <a:pathLst>
                <a:path w="3144" h="3435" extrusionOk="0">
                  <a:moveTo>
                    <a:pt x="1726" y="529"/>
                  </a:moveTo>
                  <a:cubicBezTo>
                    <a:pt x="1778" y="529"/>
                    <a:pt x="1830" y="532"/>
                    <a:pt x="1882" y="539"/>
                  </a:cubicBezTo>
                  <a:cubicBezTo>
                    <a:pt x="1965" y="551"/>
                    <a:pt x="2012" y="622"/>
                    <a:pt x="2001" y="706"/>
                  </a:cubicBezTo>
                  <a:cubicBezTo>
                    <a:pt x="1977" y="789"/>
                    <a:pt x="1953" y="860"/>
                    <a:pt x="1929" y="944"/>
                  </a:cubicBezTo>
                  <a:cubicBezTo>
                    <a:pt x="1917" y="1015"/>
                    <a:pt x="1858" y="1051"/>
                    <a:pt x="1786" y="1051"/>
                  </a:cubicBezTo>
                  <a:cubicBezTo>
                    <a:pt x="1765" y="1049"/>
                    <a:pt x="1744" y="1048"/>
                    <a:pt x="1723" y="1048"/>
                  </a:cubicBezTo>
                  <a:cubicBezTo>
                    <a:pt x="1613" y="1048"/>
                    <a:pt x="1505" y="1074"/>
                    <a:pt x="1405" y="1134"/>
                  </a:cubicBezTo>
                  <a:cubicBezTo>
                    <a:pt x="1383" y="1148"/>
                    <a:pt x="1359" y="1154"/>
                    <a:pt x="1336" y="1154"/>
                  </a:cubicBezTo>
                  <a:cubicBezTo>
                    <a:pt x="1297" y="1154"/>
                    <a:pt x="1261" y="1136"/>
                    <a:pt x="1239" y="1098"/>
                  </a:cubicBezTo>
                  <a:cubicBezTo>
                    <a:pt x="1179" y="1039"/>
                    <a:pt x="1131" y="967"/>
                    <a:pt x="1072" y="908"/>
                  </a:cubicBezTo>
                  <a:cubicBezTo>
                    <a:pt x="1024" y="848"/>
                    <a:pt x="1036" y="753"/>
                    <a:pt x="1108" y="706"/>
                  </a:cubicBezTo>
                  <a:cubicBezTo>
                    <a:pt x="1291" y="590"/>
                    <a:pt x="1505" y="529"/>
                    <a:pt x="1726" y="529"/>
                  </a:cubicBezTo>
                  <a:close/>
                  <a:moveTo>
                    <a:pt x="2641" y="1028"/>
                  </a:moveTo>
                  <a:cubicBezTo>
                    <a:pt x="2687" y="1028"/>
                    <a:pt x="2729" y="1051"/>
                    <a:pt x="2751" y="1087"/>
                  </a:cubicBezTo>
                  <a:cubicBezTo>
                    <a:pt x="2894" y="1325"/>
                    <a:pt x="2953" y="1599"/>
                    <a:pt x="2929" y="1860"/>
                  </a:cubicBezTo>
                  <a:cubicBezTo>
                    <a:pt x="2919" y="1931"/>
                    <a:pt x="2858" y="1985"/>
                    <a:pt x="2795" y="1985"/>
                  </a:cubicBezTo>
                  <a:cubicBezTo>
                    <a:pt x="2784" y="1985"/>
                    <a:pt x="2773" y="1983"/>
                    <a:pt x="2763" y="1980"/>
                  </a:cubicBezTo>
                  <a:cubicBezTo>
                    <a:pt x="2679" y="1956"/>
                    <a:pt x="2596" y="1944"/>
                    <a:pt x="2513" y="1920"/>
                  </a:cubicBezTo>
                  <a:cubicBezTo>
                    <a:pt x="2453" y="1896"/>
                    <a:pt x="2405" y="1837"/>
                    <a:pt x="2417" y="1777"/>
                  </a:cubicBezTo>
                  <a:cubicBezTo>
                    <a:pt x="2429" y="1646"/>
                    <a:pt x="2393" y="1503"/>
                    <a:pt x="2334" y="1396"/>
                  </a:cubicBezTo>
                  <a:cubicBezTo>
                    <a:pt x="2298" y="1337"/>
                    <a:pt x="2310" y="1265"/>
                    <a:pt x="2358" y="1218"/>
                  </a:cubicBezTo>
                  <a:cubicBezTo>
                    <a:pt x="2429" y="1170"/>
                    <a:pt x="2489" y="1110"/>
                    <a:pt x="2548" y="1063"/>
                  </a:cubicBezTo>
                  <a:cubicBezTo>
                    <a:pt x="2577" y="1039"/>
                    <a:pt x="2610" y="1028"/>
                    <a:pt x="2641" y="1028"/>
                  </a:cubicBezTo>
                  <a:close/>
                  <a:moveTo>
                    <a:pt x="1723" y="1312"/>
                  </a:moveTo>
                  <a:cubicBezTo>
                    <a:pt x="1923" y="1312"/>
                    <a:pt x="2103" y="1455"/>
                    <a:pt x="2143" y="1658"/>
                  </a:cubicBezTo>
                  <a:cubicBezTo>
                    <a:pt x="2191" y="1884"/>
                    <a:pt x="2048" y="2122"/>
                    <a:pt x="1810" y="2170"/>
                  </a:cubicBezTo>
                  <a:cubicBezTo>
                    <a:pt x="1775" y="2179"/>
                    <a:pt x="1741" y="2183"/>
                    <a:pt x="1707" y="2183"/>
                  </a:cubicBezTo>
                  <a:cubicBezTo>
                    <a:pt x="1509" y="2183"/>
                    <a:pt x="1337" y="2042"/>
                    <a:pt x="1286" y="1849"/>
                  </a:cubicBezTo>
                  <a:cubicBezTo>
                    <a:pt x="1239" y="1610"/>
                    <a:pt x="1381" y="1372"/>
                    <a:pt x="1620" y="1325"/>
                  </a:cubicBezTo>
                  <a:cubicBezTo>
                    <a:pt x="1654" y="1316"/>
                    <a:pt x="1689" y="1312"/>
                    <a:pt x="1723" y="1312"/>
                  </a:cubicBezTo>
                  <a:close/>
                  <a:moveTo>
                    <a:pt x="681" y="1462"/>
                  </a:moveTo>
                  <a:cubicBezTo>
                    <a:pt x="693" y="1462"/>
                    <a:pt x="704" y="1464"/>
                    <a:pt x="715" y="1468"/>
                  </a:cubicBezTo>
                  <a:cubicBezTo>
                    <a:pt x="798" y="1491"/>
                    <a:pt x="881" y="1503"/>
                    <a:pt x="965" y="1527"/>
                  </a:cubicBezTo>
                  <a:cubicBezTo>
                    <a:pt x="1024" y="1551"/>
                    <a:pt x="1072" y="1610"/>
                    <a:pt x="1060" y="1670"/>
                  </a:cubicBezTo>
                  <a:cubicBezTo>
                    <a:pt x="1048" y="1801"/>
                    <a:pt x="1084" y="1944"/>
                    <a:pt x="1143" y="2051"/>
                  </a:cubicBezTo>
                  <a:cubicBezTo>
                    <a:pt x="1179" y="2110"/>
                    <a:pt x="1167" y="2182"/>
                    <a:pt x="1120" y="2230"/>
                  </a:cubicBezTo>
                  <a:cubicBezTo>
                    <a:pt x="1048" y="2277"/>
                    <a:pt x="989" y="2337"/>
                    <a:pt x="929" y="2384"/>
                  </a:cubicBezTo>
                  <a:cubicBezTo>
                    <a:pt x="901" y="2408"/>
                    <a:pt x="870" y="2418"/>
                    <a:pt x="840" y="2418"/>
                  </a:cubicBezTo>
                  <a:cubicBezTo>
                    <a:pt x="792" y="2418"/>
                    <a:pt x="748" y="2392"/>
                    <a:pt x="727" y="2349"/>
                  </a:cubicBezTo>
                  <a:cubicBezTo>
                    <a:pt x="584" y="2122"/>
                    <a:pt x="512" y="1849"/>
                    <a:pt x="548" y="1575"/>
                  </a:cubicBezTo>
                  <a:cubicBezTo>
                    <a:pt x="558" y="1514"/>
                    <a:pt x="619" y="1462"/>
                    <a:pt x="681" y="1462"/>
                  </a:cubicBezTo>
                  <a:close/>
                  <a:moveTo>
                    <a:pt x="2141" y="2293"/>
                  </a:moveTo>
                  <a:cubicBezTo>
                    <a:pt x="2180" y="2293"/>
                    <a:pt x="2216" y="2311"/>
                    <a:pt x="2239" y="2349"/>
                  </a:cubicBezTo>
                  <a:cubicBezTo>
                    <a:pt x="2298" y="2408"/>
                    <a:pt x="2346" y="2468"/>
                    <a:pt x="2405" y="2539"/>
                  </a:cubicBezTo>
                  <a:cubicBezTo>
                    <a:pt x="2453" y="2599"/>
                    <a:pt x="2441" y="2694"/>
                    <a:pt x="2370" y="2742"/>
                  </a:cubicBezTo>
                  <a:cubicBezTo>
                    <a:pt x="2186" y="2857"/>
                    <a:pt x="1972" y="2918"/>
                    <a:pt x="1751" y="2918"/>
                  </a:cubicBezTo>
                  <a:cubicBezTo>
                    <a:pt x="1700" y="2918"/>
                    <a:pt x="1648" y="2915"/>
                    <a:pt x="1596" y="2908"/>
                  </a:cubicBezTo>
                  <a:cubicBezTo>
                    <a:pt x="1512" y="2896"/>
                    <a:pt x="1465" y="2825"/>
                    <a:pt x="1477" y="2742"/>
                  </a:cubicBezTo>
                  <a:cubicBezTo>
                    <a:pt x="1501" y="2658"/>
                    <a:pt x="1524" y="2575"/>
                    <a:pt x="1548" y="2503"/>
                  </a:cubicBezTo>
                  <a:cubicBezTo>
                    <a:pt x="1560" y="2432"/>
                    <a:pt x="1620" y="2396"/>
                    <a:pt x="1691" y="2396"/>
                  </a:cubicBezTo>
                  <a:cubicBezTo>
                    <a:pt x="1712" y="2398"/>
                    <a:pt x="1734" y="2399"/>
                    <a:pt x="1755" y="2399"/>
                  </a:cubicBezTo>
                  <a:cubicBezTo>
                    <a:pt x="1864" y="2399"/>
                    <a:pt x="1972" y="2373"/>
                    <a:pt x="2072" y="2313"/>
                  </a:cubicBezTo>
                  <a:cubicBezTo>
                    <a:pt x="2094" y="2299"/>
                    <a:pt x="2118" y="2293"/>
                    <a:pt x="2141" y="2293"/>
                  </a:cubicBezTo>
                  <a:close/>
                  <a:moveTo>
                    <a:pt x="1989" y="0"/>
                  </a:moveTo>
                  <a:cubicBezTo>
                    <a:pt x="1953" y="0"/>
                    <a:pt x="1927" y="23"/>
                    <a:pt x="1917" y="63"/>
                  </a:cubicBezTo>
                  <a:lnTo>
                    <a:pt x="1893" y="194"/>
                  </a:lnTo>
                  <a:cubicBezTo>
                    <a:pt x="1893" y="194"/>
                    <a:pt x="1893" y="205"/>
                    <a:pt x="1893" y="217"/>
                  </a:cubicBezTo>
                  <a:cubicBezTo>
                    <a:pt x="1840" y="211"/>
                    <a:pt x="1786" y="208"/>
                    <a:pt x="1731" y="208"/>
                  </a:cubicBezTo>
                  <a:cubicBezTo>
                    <a:pt x="1676" y="208"/>
                    <a:pt x="1620" y="211"/>
                    <a:pt x="1560" y="217"/>
                  </a:cubicBezTo>
                  <a:cubicBezTo>
                    <a:pt x="1560" y="205"/>
                    <a:pt x="1560" y="205"/>
                    <a:pt x="1560" y="194"/>
                  </a:cubicBezTo>
                  <a:lnTo>
                    <a:pt x="1536" y="63"/>
                  </a:lnTo>
                  <a:cubicBezTo>
                    <a:pt x="1524" y="27"/>
                    <a:pt x="1489" y="3"/>
                    <a:pt x="1441" y="3"/>
                  </a:cubicBezTo>
                  <a:lnTo>
                    <a:pt x="1298" y="39"/>
                  </a:lnTo>
                  <a:cubicBezTo>
                    <a:pt x="1250" y="51"/>
                    <a:pt x="1227" y="86"/>
                    <a:pt x="1239" y="134"/>
                  </a:cubicBezTo>
                  <a:lnTo>
                    <a:pt x="1262" y="265"/>
                  </a:lnTo>
                  <a:cubicBezTo>
                    <a:pt x="1262" y="265"/>
                    <a:pt x="1262" y="277"/>
                    <a:pt x="1274" y="277"/>
                  </a:cubicBezTo>
                  <a:cubicBezTo>
                    <a:pt x="1179" y="313"/>
                    <a:pt x="1084" y="348"/>
                    <a:pt x="1000" y="396"/>
                  </a:cubicBezTo>
                  <a:cubicBezTo>
                    <a:pt x="1000" y="396"/>
                    <a:pt x="1000" y="384"/>
                    <a:pt x="989" y="384"/>
                  </a:cubicBezTo>
                  <a:lnTo>
                    <a:pt x="917" y="277"/>
                  </a:lnTo>
                  <a:cubicBezTo>
                    <a:pt x="902" y="254"/>
                    <a:pt x="876" y="241"/>
                    <a:pt x="851" y="241"/>
                  </a:cubicBezTo>
                  <a:cubicBezTo>
                    <a:pt x="837" y="241"/>
                    <a:pt x="823" y="245"/>
                    <a:pt x="810" y="253"/>
                  </a:cubicBezTo>
                  <a:lnTo>
                    <a:pt x="691" y="336"/>
                  </a:lnTo>
                  <a:cubicBezTo>
                    <a:pt x="643" y="360"/>
                    <a:pt x="643" y="420"/>
                    <a:pt x="667" y="456"/>
                  </a:cubicBezTo>
                  <a:lnTo>
                    <a:pt x="739" y="563"/>
                  </a:lnTo>
                  <a:cubicBezTo>
                    <a:pt x="739" y="563"/>
                    <a:pt x="750" y="563"/>
                    <a:pt x="750" y="575"/>
                  </a:cubicBezTo>
                  <a:cubicBezTo>
                    <a:pt x="679" y="634"/>
                    <a:pt x="608" y="706"/>
                    <a:pt x="548" y="777"/>
                  </a:cubicBezTo>
                  <a:cubicBezTo>
                    <a:pt x="548" y="777"/>
                    <a:pt x="548" y="765"/>
                    <a:pt x="536" y="765"/>
                  </a:cubicBezTo>
                  <a:lnTo>
                    <a:pt x="429" y="694"/>
                  </a:lnTo>
                  <a:cubicBezTo>
                    <a:pt x="416" y="685"/>
                    <a:pt x="402" y="681"/>
                    <a:pt x="388" y="681"/>
                  </a:cubicBezTo>
                  <a:cubicBezTo>
                    <a:pt x="362" y="681"/>
                    <a:pt x="337" y="694"/>
                    <a:pt x="322" y="717"/>
                  </a:cubicBezTo>
                  <a:lnTo>
                    <a:pt x="238" y="848"/>
                  </a:lnTo>
                  <a:cubicBezTo>
                    <a:pt x="215" y="884"/>
                    <a:pt x="227" y="932"/>
                    <a:pt x="262" y="956"/>
                  </a:cubicBezTo>
                  <a:lnTo>
                    <a:pt x="369" y="1027"/>
                  </a:lnTo>
                  <a:cubicBezTo>
                    <a:pt x="381" y="1027"/>
                    <a:pt x="381" y="1027"/>
                    <a:pt x="381" y="1039"/>
                  </a:cubicBezTo>
                  <a:cubicBezTo>
                    <a:pt x="346" y="1122"/>
                    <a:pt x="310" y="1206"/>
                    <a:pt x="286" y="1301"/>
                  </a:cubicBezTo>
                  <a:cubicBezTo>
                    <a:pt x="274" y="1301"/>
                    <a:pt x="274" y="1289"/>
                    <a:pt x="274" y="1289"/>
                  </a:cubicBezTo>
                  <a:lnTo>
                    <a:pt x="143" y="1265"/>
                  </a:lnTo>
                  <a:cubicBezTo>
                    <a:pt x="96" y="1265"/>
                    <a:pt x="60" y="1289"/>
                    <a:pt x="48" y="1337"/>
                  </a:cubicBezTo>
                  <a:lnTo>
                    <a:pt x="24" y="1479"/>
                  </a:lnTo>
                  <a:cubicBezTo>
                    <a:pt x="12" y="1527"/>
                    <a:pt x="48" y="1563"/>
                    <a:pt x="84" y="1575"/>
                  </a:cubicBezTo>
                  <a:lnTo>
                    <a:pt x="215" y="1599"/>
                  </a:lnTo>
                  <a:lnTo>
                    <a:pt x="227" y="1599"/>
                  </a:lnTo>
                  <a:cubicBezTo>
                    <a:pt x="215" y="1694"/>
                    <a:pt x="215" y="1801"/>
                    <a:pt x="227" y="1896"/>
                  </a:cubicBezTo>
                  <a:lnTo>
                    <a:pt x="203" y="1896"/>
                  </a:lnTo>
                  <a:lnTo>
                    <a:pt x="72" y="1932"/>
                  </a:lnTo>
                  <a:cubicBezTo>
                    <a:pt x="24" y="1944"/>
                    <a:pt x="0" y="1980"/>
                    <a:pt x="12" y="2027"/>
                  </a:cubicBezTo>
                  <a:lnTo>
                    <a:pt x="36" y="2170"/>
                  </a:lnTo>
                  <a:cubicBezTo>
                    <a:pt x="46" y="2209"/>
                    <a:pt x="80" y="2233"/>
                    <a:pt x="119" y="2233"/>
                  </a:cubicBezTo>
                  <a:cubicBezTo>
                    <a:pt x="127" y="2233"/>
                    <a:pt x="135" y="2232"/>
                    <a:pt x="143" y="2230"/>
                  </a:cubicBezTo>
                  <a:lnTo>
                    <a:pt x="262" y="2206"/>
                  </a:lnTo>
                  <a:cubicBezTo>
                    <a:pt x="274" y="2206"/>
                    <a:pt x="286" y="2194"/>
                    <a:pt x="298" y="2194"/>
                  </a:cubicBezTo>
                  <a:cubicBezTo>
                    <a:pt x="322" y="2277"/>
                    <a:pt x="358" y="2349"/>
                    <a:pt x="393" y="2420"/>
                  </a:cubicBezTo>
                  <a:cubicBezTo>
                    <a:pt x="393" y="2420"/>
                    <a:pt x="393" y="2432"/>
                    <a:pt x="381" y="2432"/>
                  </a:cubicBezTo>
                  <a:lnTo>
                    <a:pt x="274" y="2503"/>
                  </a:lnTo>
                  <a:cubicBezTo>
                    <a:pt x="238" y="2527"/>
                    <a:pt x="227" y="2575"/>
                    <a:pt x="250" y="2611"/>
                  </a:cubicBezTo>
                  <a:lnTo>
                    <a:pt x="334" y="2730"/>
                  </a:lnTo>
                  <a:cubicBezTo>
                    <a:pt x="348" y="2758"/>
                    <a:pt x="370" y="2769"/>
                    <a:pt x="395" y="2769"/>
                  </a:cubicBezTo>
                  <a:cubicBezTo>
                    <a:pt x="413" y="2769"/>
                    <a:pt x="433" y="2763"/>
                    <a:pt x="453" y="2753"/>
                  </a:cubicBezTo>
                  <a:lnTo>
                    <a:pt x="560" y="2682"/>
                  </a:lnTo>
                  <a:cubicBezTo>
                    <a:pt x="631" y="2765"/>
                    <a:pt x="715" y="2849"/>
                    <a:pt x="798" y="2920"/>
                  </a:cubicBezTo>
                  <a:lnTo>
                    <a:pt x="727" y="3027"/>
                  </a:lnTo>
                  <a:cubicBezTo>
                    <a:pt x="703" y="3063"/>
                    <a:pt x="715" y="3123"/>
                    <a:pt x="750" y="3146"/>
                  </a:cubicBezTo>
                  <a:lnTo>
                    <a:pt x="869" y="3218"/>
                  </a:lnTo>
                  <a:cubicBezTo>
                    <a:pt x="886" y="3226"/>
                    <a:pt x="903" y="3230"/>
                    <a:pt x="919" y="3230"/>
                  </a:cubicBezTo>
                  <a:cubicBezTo>
                    <a:pt x="948" y="3230"/>
                    <a:pt x="973" y="3217"/>
                    <a:pt x="989" y="3194"/>
                  </a:cubicBezTo>
                  <a:lnTo>
                    <a:pt x="1060" y="3087"/>
                  </a:lnTo>
                  <a:cubicBezTo>
                    <a:pt x="1060" y="3087"/>
                    <a:pt x="1060" y="3087"/>
                    <a:pt x="1060" y="3075"/>
                  </a:cubicBezTo>
                  <a:cubicBezTo>
                    <a:pt x="1131" y="3123"/>
                    <a:pt x="1215" y="3146"/>
                    <a:pt x="1298" y="3170"/>
                  </a:cubicBezTo>
                  <a:cubicBezTo>
                    <a:pt x="1298" y="3182"/>
                    <a:pt x="1298" y="3182"/>
                    <a:pt x="1298" y="3182"/>
                  </a:cubicBezTo>
                  <a:lnTo>
                    <a:pt x="1262" y="3313"/>
                  </a:lnTo>
                  <a:cubicBezTo>
                    <a:pt x="1262" y="3349"/>
                    <a:pt x="1286" y="3396"/>
                    <a:pt x="1334" y="3408"/>
                  </a:cubicBezTo>
                  <a:lnTo>
                    <a:pt x="1477" y="3432"/>
                  </a:lnTo>
                  <a:cubicBezTo>
                    <a:pt x="1483" y="3434"/>
                    <a:pt x="1489" y="3434"/>
                    <a:pt x="1495" y="3434"/>
                  </a:cubicBezTo>
                  <a:cubicBezTo>
                    <a:pt x="1533" y="3434"/>
                    <a:pt x="1562" y="3403"/>
                    <a:pt x="1572" y="3373"/>
                  </a:cubicBezTo>
                  <a:lnTo>
                    <a:pt x="1596" y="3242"/>
                  </a:lnTo>
                  <a:cubicBezTo>
                    <a:pt x="1596" y="3242"/>
                    <a:pt x="1596" y="3242"/>
                    <a:pt x="1596" y="3230"/>
                  </a:cubicBezTo>
                  <a:cubicBezTo>
                    <a:pt x="1649" y="3236"/>
                    <a:pt x="1703" y="3239"/>
                    <a:pt x="1756" y="3239"/>
                  </a:cubicBezTo>
                  <a:cubicBezTo>
                    <a:pt x="1810" y="3239"/>
                    <a:pt x="1864" y="3236"/>
                    <a:pt x="1917" y="3230"/>
                  </a:cubicBezTo>
                  <a:cubicBezTo>
                    <a:pt x="1917" y="3230"/>
                    <a:pt x="1917" y="3242"/>
                    <a:pt x="1929" y="3242"/>
                  </a:cubicBezTo>
                  <a:lnTo>
                    <a:pt x="1953" y="3361"/>
                  </a:lnTo>
                  <a:cubicBezTo>
                    <a:pt x="1965" y="3408"/>
                    <a:pt x="2001" y="3432"/>
                    <a:pt x="2048" y="3432"/>
                  </a:cubicBezTo>
                  <a:lnTo>
                    <a:pt x="2191" y="3396"/>
                  </a:lnTo>
                  <a:cubicBezTo>
                    <a:pt x="2239" y="3384"/>
                    <a:pt x="2263" y="3349"/>
                    <a:pt x="2251" y="3301"/>
                  </a:cubicBezTo>
                  <a:lnTo>
                    <a:pt x="2227" y="3170"/>
                  </a:lnTo>
                  <a:cubicBezTo>
                    <a:pt x="2227" y="3170"/>
                    <a:pt x="2227" y="3170"/>
                    <a:pt x="2227" y="3158"/>
                  </a:cubicBezTo>
                  <a:cubicBezTo>
                    <a:pt x="2310" y="3134"/>
                    <a:pt x="2405" y="3087"/>
                    <a:pt x="2489" y="3039"/>
                  </a:cubicBezTo>
                  <a:cubicBezTo>
                    <a:pt x="2489" y="3051"/>
                    <a:pt x="2489" y="3051"/>
                    <a:pt x="2489" y="3051"/>
                  </a:cubicBezTo>
                  <a:lnTo>
                    <a:pt x="2572" y="3158"/>
                  </a:lnTo>
                  <a:cubicBezTo>
                    <a:pt x="2587" y="3181"/>
                    <a:pt x="2613" y="3194"/>
                    <a:pt x="2638" y="3194"/>
                  </a:cubicBezTo>
                  <a:cubicBezTo>
                    <a:pt x="2652" y="3194"/>
                    <a:pt x="2667" y="3190"/>
                    <a:pt x="2679" y="3182"/>
                  </a:cubicBezTo>
                  <a:lnTo>
                    <a:pt x="2798" y="3099"/>
                  </a:lnTo>
                  <a:cubicBezTo>
                    <a:pt x="2834" y="3075"/>
                    <a:pt x="2846" y="3015"/>
                    <a:pt x="2822" y="2980"/>
                  </a:cubicBezTo>
                  <a:lnTo>
                    <a:pt x="2751" y="2872"/>
                  </a:lnTo>
                  <a:cubicBezTo>
                    <a:pt x="2739" y="2872"/>
                    <a:pt x="2739" y="2872"/>
                    <a:pt x="2739" y="2861"/>
                  </a:cubicBezTo>
                  <a:cubicBezTo>
                    <a:pt x="2810" y="2801"/>
                    <a:pt x="2870" y="2730"/>
                    <a:pt x="2929" y="2658"/>
                  </a:cubicBezTo>
                  <a:cubicBezTo>
                    <a:pt x="2941" y="2658"/>
                    <a:pt x="2941" y="2658"/>
                    <a:pt x="2953" y="2670"/>
                  </a:cubicBezTo>
                  <a:lnTo>
                    <a:pt x="3060" y="2742"/>
                  </a:lnTo>
                  <a:cubicBezTo>
                    <a:pt x="3070" y="2746"/>
                    <a:pt x="3082" y="2749"/>
                    <a:pt x="3094" y="2749"/>
                  </a:cubicBezTo>
                  <a:cubicBezTo>
                    <a:pt x="3112" y="2749"/>
                    <a:pt x="3130" y="2744"/>
                    <a:pt x="3144" y="2730"/>
                  </a:cubicBezTo>
                  <a:lnTo>
                    <a:pt x="3144" y="2420"/>
                  </a:lnTo>
                  <a:lnTo>
                    <a:pt x="3108" y="2408"/>
                  </a:lnTo>
                  <a:cubicBezTo>
                    <a:pt x="3108" y="2408"/>
                    <a:pt x="3096" y="2396"/>
                    <a:pt x="3096" y="2396"/>
                  </a:cubicBezTo>
                  <a:cubicBezTo>
                    <a:pt x="3108" y="2361"/>
                    <a:pt x="3132" y="2325"/>
                    <a:pt x="3144" y="2289"/>
                  </a:cubicBezTo>
                  <a:lnTo>
                    <a:pt x="3144" y="1158"/>
                  </a:lnTo>
                  <a:cubicBezTo>
                    <a:pt x="3120" y="1110"/>
                    <a:pt x="3108" y="1063"/>
                    <a:pt x="3084" y="1015"/>
                  </a:cubicBezTo>
                  <a:cubicBezTo>
                    <a:pt x="3084" y="1015"/>
                    <a:pt x="3096" y="1015"/>
                    <a:pt x="3096" y="1003"/>
                  </a:cubicBezTo>
                  <a:lnTo>
                    <a:pt x="3144" y="979"/>
                  </a:lnTo>
                  <a:lnTo>
                    <a:pt x="3144" y="694"/>
                  </a:lnTo>
                  <a:cubicBezTo>
                    <a:pt x="3130" y="674"/>
                    <a:pt x="3110" y="665"/>
                    <a:pt x="3089" y="665"/>
                  </a:cubicBezTo>
                  <a:cubicBezTo>
                    <a:pt x="3071" y="665"/>
                    <a:pt x="3052" y="671"/>
                    <a:pt x="3036" y="682"/>
                  </a:cubicBezTo>
                  <a:lnTo>
                    <a:pt x="2929" y="753"/>
                  </a:lnTo>
                  <a:cubicBezTo>
                    <a:pt x="2929" y="753"/>
                    <a:pt x="2917" y="753"/>
                    <a:pt x="2917" y="765"/>
                  </a:cubicBezTo>
                  <a:cubicBezTo>
                    <a:pt x="2846" y="682"/>
                    <a:pt x="2763" y="598"/>
                    <a:pt x="2679" y="527"/>
                  </a:cubicBezTo>
                  <a:cubicBezTo>
                    <a:pt x="2679" y="527"/>
                    <a:pt x="2691" y="515"/>
                    <a:pt x="2691" y="515"/>
                  </a:cubicBezTo>
                  <a:lnTo>
                    <a:pt x="2763" y="408"/>
                  </a:lnTo>
                  <a:cubicBezTo>
                    <a:pt x="2786" y="372"/>
                    <a:pt x="2774" y="313"/>
                    <a:pt x="2739" y="289"/>
                  </a:cubicBezTo>
                  <a:lnTo>
                    <a:pt x="2608" y="217"/>
                  </a:lnTo>
                  <a:cubicBezTo>
                    <a:pt x="2595" y="209"/>
                    <a:pt x="2581" y="205"/>
                    <a:pt x="2567" y="205"/>
                  </a:cubicBezTo>
                  <a:cubicBezTo>
                    <a:pt x="2541" y="205"/>
                    <a:pt x="2516" y="218"/>
                    <a:pt x="2501" y="241"/>
                  </a:cubicBezTo>
                  <a:lnTo>
                    <a:pt x="2429" y="348"/>
                  </a:lnTo>
                  <a:cubicBezTo>
                    <a:pt x="2429" y="360"/>
                    <a:pt x="2429" y="360"/>
                    <a:pt x="2417" y="372"/>
                  </a:cubicBezTo>
                  <a:cubicBezTo>
                    <a:pt x="2346" y="336"/>
                    <a:pt x="2263" y="301"/>
                    <a:pt x="2191" y="277"/>
                  </a:cubicBezTo>
                  <a:cubicBezTo>
                    <a:pt x="2191" y="265"/>
                    <a:pt x="2191" y="265"/>
                    <a:pt x="2191" y="253"/>
                  </a:cubicBezTo>
                  <a:lnTo>
                    <a:pt x="2215" y="122"/>
                  </a:lnTo>
                  <a:cubicBezTo>
                    <a:pt x="2227" y="86"/>
                    <a:pt x="2203" y="39"/>
                    <a:pt x="2155" y="27"/>
                  </a:cubicBezTo>
                  <a:lnTo>
                    <a:pt x="2012" y="3"/>
                  </a:lnTo>
                  <a:cubicBezTo>
                    <a:pt x="2004" y="1"/>
                    <a:pt x="1996" y="0"/>
                    <a:pt x="198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014;p62">
              <a:extLst>
                <a:ext uri="{FF2B5EF4-FFF2-40B4-BE49-F238E27FC236}">
                  <a16:creationId xmlns:a16="http://schemas.microsoft.com/office/drawing/2014/main" id="{1A95B420-7852-EAD9-94B3-1D61E8917420}"/>
                </a:ext>
              </a:extLst>
            </p:cNvPr>
            <p:cNvSpPr/>
            <p:nvPr/>
          </p:nvSpPr>
          <p:spPr>
            <a:xfrm>
              <a:off x="3796300" y="3189200"/>
              <a:ext cx="78600" cy="86050"/>
            </a:xfrm>
            <a:custGeom>
              <a:avLst/>
              <a:gdLst/>
              <a:ahLst/>
              <a:cxnLst/>
              <a:rect l="l" t="t" r="r" b="b"/>
              <a:pathLst>
                <a:path w="3144" h="3442" extrusionOk="0">
                  <a:moveTo>
                    <a:pt x="1741" y="528"/>
                  </a:moveTo>
                  <a:cubicBezTo>
                    <a:pt x="1788" y="528"/>
                    <a:pt x="1835" y="531"/>
                    <a:pt x="1882" y="537"/>
                  </a:cubicBezTo>
                  <a:cubicBezTo>
                    <a:pt x="1965" y="549"/>
                    <a:pt x="2012" y="632"/>
                    <a:pt x="2001" y="703"/>
                  </a:cubicBezTo>
                  <a:cubicBezTo>
                    <a:pt x="1977" y="787"/>
                    <a:pt x="1953" y="870"/>
                    <a:pt x="1929" y="953"/>
                  </a:cubicBezTo>
                  <a:cubicBezTo>
                    <a:pt x="1918" y="1007"/>
                    <a:pt x="1870" y="1051"/>
                    <a:pt x="1808" y="1051"/>
                  </a:cubicBezTo>
                  <a:cubicBezTo>
                    <a:pt x="1801" y="1051"/>
                    <a:pt x="1794" y="1050"/>
                    <a:pt x="1786" y="1049"/>
                  </a:cubicBezTo>
                  <a:cubicBezTo>
                    <a:pt x="1769" y="1047"/>
                    <a:pt x="1752" y="1046"/>
                    <a:pt x="1736" y="1046"/>
                  </a:cubicBezTo>
                  <a:cubicBezTo>
                    <a:pt x="1622" y="1046"/>
                    <a:pt x="1509" y="1080"/>
                    <a:pt x="1405" y="1132"/>
                  </a:cubicBezTo>
                  <a:cubicBezTo>
                    <a:pt x="1382" y="1146"/>
                    <a:pt x="1356" y="1153"/>
                    <a:pt x="1332" y="1153"/>
                  </a:cubicBezTo>
                  <a:cubicBezTo>
                    <a:pt x="1295" y="1153"/>
                    <a:pt x="1260" y="1137"/>
                    <a:pt x="1239" y="1108"/>
                  </a:cubicBezTo>
                  <a:cubicBezTo>
                    <a:pt x="1179" y="1037"/>
                    <a:pt x="1131" y="977"/>
                    <a:pt x="1072" y="918"/>
                  </a:cubicBezTo>
                  <a:cubicBezTo>
                    <a:pt x="1024" y="846"/>
                    <a:pt x="1036" y="751"/>
                    <a:pt x="1108" y="715"/>
                  </a:cubicBezTo>
                  <a:cubicBezTo>
                    <a:pt x="1295" y="597"/>
                    <a:pt x="1515" y="528"/>
                    <a:pt x="1741" y="528"/>
                  </a:cubicBezTo>
                  <a:close/>
                  <a:moveTo>
                    <a:pt x="2640" y="1032"/>
                  </a:moveTo>
                  <a:cubicBezTo>
                    <a:pt x="2686" y="1032"/>
                    <a:pt x="2729" y="1054"/>
                    <a:pt x="2751" y="1096"/>
                  </a:cubicBezTo>
                  <a:cubicBezTo>
                    <a:pt x="2894" y="1323"/>
                    <a:pt x="2953" y="1596"/>
                    <a:pt x="2929" y="1870"/>
                  </a:cubicBezTo>
                  <a:cubicBezTo>
                    <a:pt x="2919" y="1945"/>
                    <a:pt x="2850" y="1991"/>
                    <a:pt x="2785" y="1991"/>
                  </a:cubicBezTo>
                  <a:cubicBezTo>
                    <a:pt x="2777" y="1991"/>
                    <a:pt x="2770" y="1991"/>
                    <a:pt x="2763" y="1989"/>
                  </a:cubicBezTo>
                  <a:cubicBezTo>
                    <a:pt x="2679" y="1966"/>
                    <a:pt x="2596" y="1942"/>
                    <a:pt x="2513" y="1918"/>
                  </a:cubicBezTo>
                  <a:cubicBezTo>
                    <a:pt x="2453" y="1906"/>
                    <a:pt x="2405" y="1846"/>
                    <a:pt x="2417" y="1775"/>
                  </a:cubicBezTo>
                  <a:cubicBezTo>
                    <a:pt x="2429" y="1644"/>
                    <a:pt x="2393" y="1513"/>
                    <a:pt x="2334" y="1394"/>
                  </a:cubicBezTo>
                  <a:cubicBezTo>
                    <a:pt x="2298" y="1334"/>
                    <a:pt x="2310" y="1263"/>
                    <a:pt x="2358" y="1227"/>
                  </a:cubicBezTo>
                  <a:cubicBezTo>
                    <a:pt x="2429" y="1168"/>
                    <a:pt x="2489" y="1120"/>
                    <a:pt x="2548" y="1061"/>
                  </a:cubicBezTo>
                  <a:cubicBezTo>
                    <a:pt x="2577" y="1042"/>
                    <a:pt x="2609" y="1032"/>
                    <a:pt x="2640" y="1032"/>
                  </a:cubicBezTo>
                  <a:close/>
                  <a:moveTo>
                    <a:pt x="1711" y="1313"/>
                  </a:moveTo>
                  <a:cubicBezTo>
                    <a:pt x="1916" y="1313"/>
                    <a:pt x="2102" y="1449"/>
                    <a:pt x="2143" y="1656"/>
                  </a:cubicBezTo>
                  <a:cubicBezTo>
                    <a:pt x="2191" y="1894"/>
                    <a:pt x="2048" y="2120"/>
                    <a:pt x="1810" y="2180"/>
                  </a:cubicBezTo>
                  <a:cubicBezTo>
                    <a:pt x="1779" y="2186"/>
                    <a:pt x="1749" y="2189"/>
                    <a:pt x="1719" y="2189"/>
                  </a:cubicBezTo>
                  <a:cubicBezTo>
                    <a:pt x="1516" y="2189"/>
                    <a:pt x="1338" y="2054"/>
                    <a:pt x="1286" y="1846"/>
                  </a:cubicBezTo>
                  <a:cubicBezTo>
                    <a:pt x="1239" y="1608"/>
                    <a:pt x="1381" y="1382"/>
                    <a:pt x="1620" y="1323"/>
                  </a:cubicBezTo>
                  <a:cubicBezTo>
                    <a:pt x="1650" y="1316"/>
                    <a:pt x="1681" y="1313"/>
                    <a:pt x="1711" y="1313"/>
                  </a:cubicBezTo>
                  <a:close/>
                  <a:moveTo>
                    <a:pt x="693" y="1464"/>
                  </a:moveTo>
                  <a:cubicBezTo>
                    <a:pt x="700" y="1464"/>
                    <a:pt x="707" y="1464"/>
                    <a:pt x="715" y="1465"/>
                  </a:cubicBezTo>
                  <a:cubicBezTo>
                    <a:pt x="798" y="1489"/>
                    <a:pt x="881" y="1513"/>
                    <a:pt x="965" y="1537"/>
                  </a:cubicBezTo>
                  <a:cubicBezTo>
                    <a:pt x="1024" y="1549"/>
                    <a:pt x="1072" y="1608"/>
                    <a:pt x="1060" y="1680"/>
                  </a:cubicBezTo>
                  <a:cubicBezTo>
                    <a:pt x="1048" y="1811"/>
                    <a:pt x="1084" y="1942"/>
                    <a:pt x="1143" y="2061"/>
                  </a:cubicBezTo>
                  <a:cubicBezTo>
                    <a:pt x="1179" y="2120"/>
                    <a:pt x="1167" y="2192"/>
                    <a:pt x="1120" y="2227"/>
                  </a:cubicBezTo>
                  <a:cubicBezTo>
                    <a:pt x="1048" y="2287"/>
                    <a:pt x="989" y="2335"/>
                    <a:pt x="929" y="2394"/>
                  </a:cubicBezTo>
                  <a:cubicBezTo>
                    <a:pt x="900" y="2413"/>
                    <a:pt x="868" y="2423"/>
                    <a:pt x="837" y="2423"/>
                  </a:cubicBezTo>
                  <a:cubicBezTo>
                    <a:pt x="791" y="2423"/>
                    <a:pt x="748" y="2401"/>
                    <a:pt x="727" y="2358"/>
                  </a:cubicBezTo>
                  <a:cubicBezTo>
                    <a:pt x="584" y="2132"/>
                    <a:pt x="512" y="1858"/>
                    <a:pt x="548" y="1585"/>
                  </a:cubicBezTo>
                  <a:cubicBezTo>
                    <a:pt x="559" y="1510"/>
                    <a:pt x="627" y="1464"/>
                    <a:pt x="693" y="1464"/>
                  </a:cubicBezTo>
                  <a:close/>
                  <a:moveTo>
                    <a:pt x="2145" y="2302"/>
                  </a:moveTo>
                  <a:cubicBezTo>
                    <a:pt x="2182" y="2302"/>
                    <a:pt x="2217" y="2318"/>
                    <a:pt x="2239" y="2347"/>
                  </a:cubicBezTo>
                  <a:cubicBezTo>
                    <a:pt x="2298" y="2418"/>
                    <a:pt x="2346" y="2477"/>
                    <a:pt x="2405" y="2537"/>
                  </a:cubicBezTo>
                  <a:cubicBezTo>
                    <a:pt x="2453" y="2608"/>
                    <a:pt x="2441" y="2704"/>
                    <a:pt x="2370" y="2739"/>
                  </a:cubicBezTo>
                  <a:cubicBezTo>
                    <a:pt x="2182" y="2858"/>
                    <a:pt x="1962" y="2927"/>
                    <a:pt x="1736" y="2927"/>
                  </a:cubicBezTo>
                  <a:cubicBezTo>
                    <a:pt x="1690" y="2927"/>
                    <a:pt x="1643" y="2924"/>
                    <a:pt x="1596" y="2918"/>
                  </a:cubicBezTo>
                  <a:cubicBezTo>
                    <a:pt x="1512" y="2906"/>
                    <a:pt x="1465" y="2823"/>
                    <a:pt x="1477" y="2751"/>
                  </a:cubicBezTo>
                  <a:cubicBezTo>
                    <a:pt x="1501" y="2668"/>
                    <a:pt x="1524" y="2585"/>
                    <a:pt x="1548" y="2501"/>
                  </a:cubicBezTo>
                  <a:cubicBezTo>
                    <a:pt x="1559" y="2448"/>
                    <a:pt x="1608" y="2404"/>
                    <a:pt x="1669" y="2404"/>
                  </a:cubicBezTo>
                  <a:cubicBezTo>
                    <a:pt x="1676" y="2404"/>
                    <a:pt x="1684" y="2405"/>
                    <a:pt x="1691" y="2406"/>
                  </a:cubicBezTo>
                  <a:cubicBezTo>
                    <a:pt x="1708" y="2408"/>
                    <a:pt x="1725" y="2408"/>
                    <a:pt x="1742" y="2408"/>
                  </a:cubicBezTo>
                  <a:cubicBezTo>
                    <a:pt x="1856" y="2408"/>
                    <a:pt x="1968" y="2375"/>
                    <a:pt x="2072" y="2323"/>
                  </a:cubicBezTo>
                  <a:cubicBezTo>
                    <a:pt x="2095" y="2309"/>
                    <a:pt x="2121" y="2302"/>
                    <a:pt x="2145" y="2302"/>
                  </a:cubicBezTo>
                  <a:close/>
                  <a:moveTo>
                    <a:pt x="2012" y="1"/>
                  </a:moveTo>
                  <a:cubicBezTo>
                    <a:pt x="1965" y="1"/>
                    <a:pt x="1929" y="25"/>
                    <a:pt x="1917" y="72"/>
                  </a:cubicBezTo>
                  <a:lnTo>
                    <a:pt x="1893" y="191"/>
                  </a:lnTo>
                  <a:cubicBezTo>
                    <a:pt x="1893" y="203"/>
                    <a:pt x="1893" y="215"/>
                    <a:pt x="1893" y="215"/>
                  </a:cubicBezTo>
                  <a:cubicBezTo>
                    <a:pt x="1840" y="209"/>
                    <a:pt x="1786" y="206"/>
                    <a:pt x="1731" y="206"/>
                  </a:cubicBezTo>
                  <a:cubicBezTo>
                    <a:pt x="1676" y="206"/>
                    <a:pt x="1620" y="209"/>
                    <a:pt x="1560" y="215"/>
                  </a:cubicBezTo>
                  <a:cubicBezTo>
                    <a:pt x="1560" y="215"/>
                    <a:pt x="1560" y="203"/>
                    <a:pt x="1560" y="203"/>
                  </a:cubicBezTo>
                  <a:lnTo>
                    <a:pt x="1536" y="72"/>
                  </a:lnTo>
                  <a:cubicBezTo>
                    <a:pt x="1526" y="33"/>
                    <a:pt x="1500" y="10"/>
                    <a:pt x="1464" y="10"/>
                  </a:cubicBezTo>
                  <a:cubicBezTo>
                    <a:pt x="1457" y="10"/>
                    <a:pt x="1449" y="11"/>
                    <a:pt x="1441" y="13"/>
                  </a:cubicBezTo>
                  <a:lnTo>
                    <a:pt x="1298" y="49"/>
                  </a:lnTo>
                  <a:cubicBezTo>
                    <a:pt x="1250" y="49"/>
                    <a:pt x="1227" y="96"/>
                    <a:pt x="1239" y="144"/>
                  </a:cubicBezTo>
                  <a:lnTo>
                    <a:pt x="1262" y="263"/>
                  </a:lnTo>
                  <a:cubicBezTo>
                    <a:pt x="1262" y="275"/>
                    <a:pt x="1262" y="275"/>
                    <a:pt x="1274" y="287"/>
                  </a:cubicBezTo>
                  <a:cubicBezTo>
                    <a:pt x="1179" y="311"/>
                    <a:pt x="1084" y="358"/>
                    <a:pt x="1000" y="406"/>
                  </a:cubicBezTo>
                  <a:cubicBezTo>
                    <a:pt x="1000" y="394"/>
                    <a:pt x="1000" y="394"/>
                    <a:pt x="989" y="382"/>
                  </a:cubicBezTo>
                  <a:lnTo>
                    <a:pt x="917" y="275"/>
                  </a:lnTo>
                  <a:cubicBezTo>
                    <a:pt x="904" y="255"/>
                    <a:pt x="884" y="246"/>
                    <a:pt x="862" y="246"/>
                  </a:cubicBezTo>
                  <a:cubicBezTo>
                    <a:pt x="844" y="246"/>
                    <a:pt x="826" y="252"/>
                    <a:pt x="810" y="263"/>
                  </a:cubicBezTo>
                  <a:lnTo>
                    <a:pt x="691" y="346"/>
                  </a:lnTo>
                  <a:cubicBezTo>
                    <a:pt x="643" y="370"/>
                    <a:pt x="643" y="418"/>
                    <a:pt x="667" y="453"/>
                  </a:cubicBezTo>
                  <a:lnTo>
                    <a:pt x="739" y="561"/>
                  </a:lnTo>
                  <a:cubicBezTo>
                    <a:pt x="739" y="572"/>
                    <a:pt x="750" y="572"/>
                    <a:pt x="750" y="572"/>
                  </a:cubicBezTo>
                  <a:cubicBezTo>
                    <a:pt x="679" y="632"/>
                    <a:pt x="608" y="703"/>
                    <a:pt x="548" y="787"/>
                  </a:cubicBezTo>
                  <a:cubicBezTo>
                    <a:pt x="548" y="775"/>
                    <a:pt x="548" y="775"/>
                    <a:pt x="536" y="775"/>
                  </a:cubicBezTo>
                  <a:lnTo>
                    <a:pt x="429" y="703"/>
                  </a:lnTo>
                  <a:cubicBezTo>
                    <a:pt x="416" y="695"/>
                    <a:pt x="402" y="691"/>
                    <a:pt x="388" y="691"/>
                  </a:cubicBezTo>
                  <a:cubicBezTo>
                    <a:pt x="362" y="691"/>
                    <a:pt x="337" y="704"/>
                    <a:pt x="322" y="727"/>
                  </a:cubicBezTo>
                  <a:lnTo>
                    <a:pt x="238" y="846"/>
                  </a:lnTo>
                  <a:cubicBezTo>
                    <a:pt x="215" y="894"/>
                    <a:pt x="227" y="942"/>
                    <a:pt x="262" y="965"/>
                  </a:cubicBezTo>
                  <a:lnTo>
                    <a:pt x="369" y="1037"/>
                  </a:lnTo>
                  <a:lnTo>
                    <a:pt x="381" y="1037"/>
                  </a:lnTo>
                  <a:cubicBezTo>
                    <a:pt x="346" y="1120"/>
                    <a:pt x="310" y="1215"/>
                    <a:pt x="286" y="1299"/>
                  </a:cubicBezTo>
                  <a:lnTo>
                    <a:pt x="274" y="1299"/>
                  </a:lnTo>
                  <a:lnTo>
                    <a:pt x="143" y="1275"/>
                  </a:lnTo>
                  <a:cubicBezTo>
                    <a:pt x="137" y="1273"/>
                    <a:pt x="131" y="1273"/>
                    <a:pt x="125" y="1273"/>
                  </a:cubicBezTo>
                  <a:cubicBezTo>
                    <a:pt x="86" y="1273"/>
                    <a:pt x="58" y="1304"/>
                    <a:pt x="48" y="1334"/>
                  </a:cubicBezTo>
                  <a:lnTo>
                    <a:pt x="24" y="1489"/>
                  </a:lnTo>
                  <a:cubicBezTo>
                    <a:pt x="12" y="1525"/>
                    <a:pt x="48" y="1573"/>
                    <a:pt x="84" y="1573"/>
                  </a:cubicBezTo>
                  <a:lnTo>
                    <a:pt x="215" y="1596"/>
                  </a:lnTo>
                  <a:lnTo>
                    <a:pt x="227" y="1596"/>
                  </a:lnTo>
                  <a:cubicBezTo>
                    <a:pt x="215" y="1704"/>
                    <a:pt x="215" y="1799"/>
                    <a:pt x="227" y="1906"/>
                  </a:cubicBezTo>
                  <a:lnTo>
                    <a:pt x="203" y="1906"/>
                  </a:lnTo>
                  <a:lnTo>
                    <a:pt x="72" y="1930"/>
                  </a:lnTo>
                  <a:cubicBezTo>
                    <a:pt x="24" y="1942"/>
                    <a:pt x="0" y="1989"/>
                    <a:pt x="12" y="2025"/>
                  </a:cubicBezTo>
                  <a:lnTo>
                    <a:pt x="36" y="2180"/>
                  </a:lnTo>
                  <a:cubicBezTo>
                    <a:pt x="46" y="2211"/>
                    <a:pt x="83" y="2242"/>
                    <a:pt x="124" y="2242"/>
                  </a:cubicBezTo>
                  <a:cubicBezTo>
                    <a:pt x="130" y="2242"/>
                    <a:pt x="137" y="2241"/>
                    <a:pt x="143" y="2239"/>
                  </a:cubicBezTo>
                  <a:lnTo>
                    <a:pt x="262" y="2204"/>
                  </a:lnTo>
                  <a:cubicBezTo>
                    <a:pt x="274" y="2204"/>
                    <a:pt x="286" y="2204"/>
                    <a:pt x="298" y="2192"/>
                  </a:cubicBezTo>
                  <a:cubicBezTo>
                    <a:pt x="322" y="2275"/>
                    <a:pt x="358" y="2358"/>
                    <a:pt x="393" y="2430"/>
                  </a:cubicBezTo>
                  <a:lnTo>
                    <a:pt x="381" y="2430"/>
                  </a:lnTo>
                  <a:lnTo>
                    <a:pt x="274" y="2501"/>
                  </a:lnTo>
                  <a:cubicBezTo>
                    <a:pt x="238" y="2525"/>
                    <a:pt x="227" y="2573"/>
                    <a:pt x="250" y="2620"/>
                  </a:cubicBezTo>
                  <a:lnTo>
                    <a:pt x="334" y="2739"/>
                  </a:lnTo>
                  <a:cubicBezTo>
                    <a:pt x="349" y="2762"/>
                    <a:pt x="374" y="2776"/>
                    <a:pt x="403" y="2776"/>
                  </a:cubicBezTo>
                  <a:cubicBezTo>
                    <a:pt x="419" y="2776"/>
                    <a:pt x="436" y="2772"/>
                    <a:pt x="453" y="2763"/>
                  </a:cubicBezTo>
                  <a:lnTo>
                    <a:pt x="560" y="2692"/>
                  </a:lnTo>
                  <a:cubicBezTo>
                    <a:pt x="560" y="2692"/>
                    <a:pt x="560" y="2692"/>
                    <a:pt x="560" y="2680"/>
                  </a:cubicBezTo>
                  <a:cubicBezTo>
                    <a:pt x="631" y="2775"/>
                    <a:pt x="715" y="2847"/>
                    <a:pt x="798" y="2918"/>
                  </a:cubicBezTo>
                  <a:cubicBezTo>
                    <a:pt x="798" y="2918"/>
                    <a:pt x="798" y="2918"/>
                    <a:pt x="798" y="2930"/>
                  </a:cubicBezTo>
                  <a:lnTo>
                    <a:pt x="727" y="3037"/>
                  </a:lnTo>
                  <a:cubicBezTo>
                    <a:pt x="703" y="3073"/>
                    <a:pt x="715" y="3120"/>
                    <a:pt x="750" y="3144"/>
                  </a:cubicBezTo>
                  <a:lnTo>
                    <a:pt x="869" y="3228"/>
                  </a:lnTo>
                  <a:cubicBezTo>
                    <a:pt x="886" y="3236"/>
                    <a:pt x="903" y="3240"/>
                    <a:pt x="919" y="3240"/>
                  </a:cubicBezTo>
                  <a:cubicBezTo>
                    <a:pt x="948" y="3240"/>
                    <a:pt x="973" y="3227"/>
                    <a:pt x="989" y="3204"/>
                  </a:cubicBezTo>
                  <a:lnTo>
                    <a:pt x="1060" y="3097"/>
                  </a:lnTo>
                  <a:cubicBezTo>
                    <a:pt x="1060" y="3085"/>
                    <a:pt x="1060" y="3085"/>
                    <a:pt x="1060" y="3085"/>
                  </a:cubicBezTo>
                  <a:cubicBezTo>
                    <a:pt x="1131" y="3120"/>
                    <a:pt x="1215" y="3156"/>
                    <a:pt x="1298" y="3180"/>
                  </a:cubicBezTo>
                  <a:cubicBezTo>
                    <a:pt x="1298" y="3180"/>
                    <a:pt x="1298" y="3180"/>
                    <a:pt x="1298" y="3192"/>
                  </a:cubicBezTo>
                  <a:lnTo>
                    <a:pt x="1262" y="3311"/>
                  </a:lnTo>
                  <a:cubicBezTo>
                    <a:pt x="1262" y="3359"/>
                    <a:pt x="1286" y="3394"/>
                    <a:pt x="1334" y="3406"/>
                  </a:cubicBezTo>
                  <a:lnTo>
                    <a:pt x="1477" y="3442"/>
                  </a:lnTo>
                  <a:cubicBezTo>
                    <a:pt x="1524" y="3442"/>
                    <a:pt x="1560" y="3418"/>
                    <a:pt x="1572" y="3370"/>
                  </a:cubicBezTo>
                  <a:lnTo>
                    <a:pt x="1596" y="3251"/>
                  </a:lnTo>
                  <a:cubicBezTo>
                    <a:pt x="1596" y="3239"/>
                    <a:pt x="1596" y="3239"/>
                    <a:pt x="1596" y="3239"/>
                  </a:cubicBezTo>
                  <a:cubicBezTo>
                    <a:pt x="1640" y="3244"/>
                    <a:pt x="1685" y="3247"/>
                    <a:pt x="1729" y="3247"/>
                  </a:cubicBezTo>
                  <a:cubicBezTo>
                    <a:pt x="1792" y="3247"/>
                    <a:pt x="1854" y="3242"/>
                    <a:pt x="1917" y="3228"/>
                  </a:cubicBezTo>
                  <a:cubicBezTo>
                    <a:pt x="1917" y="3239"/>
                    <a:pt x="1917" y="3239"/>
                    <a:pt x="1929" y="3239"/>
                  </a:cubicBezTo>
                  <a:lnTo>
                    <a:pt x="1953" y="3370"/>
                  </a:lnTo>
                  <a:cubicBezTo>
                    <a:pt x="1963" y="3410"/>
                    <a:pt x="1989" y="3433"/>
                    <a:pt x="2025" y="3433"/>
                  </a:cubicBezTo>
                  <a:cubicBezTo>
                    <a:pt x="2032" y="3433"/>
                    <a:pt x="2040" y="3432"/>
                    <a:pt x="2048" y="3430"/>
                  </a:cubicBezTo>
                  <a:lnTo>
                    <a:pt x="2191" y="3394"/>
                  </a:lnTo>
                  <a:cubicBezTo>
                    <a:pt x="2239" y="3394"/>
                    <a:pt x="2263" y="3347"/>
                    <a:pt x="2251" y="3299"/>
                  </a:cubicBezTo>
                  <a:lnTo>
                    <a:pt x="2227" y="3180"/>
                  </a:lnTo>
                  <a:cubicBezTo>
                    <a:pt x="2227" y="3168"/>
                    <a:pt x="2227" y="3168"/>
                    <a:pt x="2227" y="3168"/>
                  </a:cubicBezTo>
                  <a:cubicBezTo>
                    <a:pt x="2310" y="3132"/>
                    <a:pt x="2405" y="3097"/>
                    <a:pt x="2489" y="3049"/>
                  </a:cubicBezTo>
                  <a:cubicBezTo>
                    <a:pt x="2489" y="3049"/>
                    <a:pt x="2489" y="3049"/>
                    <a:pt x="2489" y="3061"/>
                  </a:cubicBezTo>
                  <a:lnTo>
                    <a:pt x="2572" y="3168"/>
                  </a:lnTo>
                  <a:cubicBezTo>
                    <a:pt x="2585" y="3188"/>
                    <a:pt x="2606" y="3197"/>
                    <a:pt x="2627" y="3197"/>
                  </a:cubicBezTo>
                  <a:cubicBezTo>
                    <a:pt x="2645" y="3197"/>
                    <a:pt x="2663" y="3191"/>
                    <a:pt x="2679" y="3180"/>
                  </a:cubicBezTo>
                  <a:lnTo>
                    <a:pt x="2798" y="3097"/>
                  </a:lnTo>
                  <a:cubicBezTo>
                    <a:pt x="2834" y="3073"/>
                    <a:pt x="2846" y="3025"/>
                    <a:pt x="2822" y="2989"/>
                  </a:cubicBezTo>
                  <a:lnTo>
                    <a:pt x="2751" y="2882"/>
                  </a:lnTo>
                  <a:cubicBezTo>
                    <a:pt x="2739" y="2870"/>
                    <a:pt x="2739" y="2870"/>
                    <a:pt x="2739" y="2870"/>
                  </a:cubicBezTo>
                  <a:cubicBezTo>
                    <a:pt x="2810" y="2799"/>
                    <a:pt x="2870" y="2739"/>
                    <a:pt x="2929" y="2656"/>
                  </a:cubicBezTo>
                  <a:cubicBezTo>
                    <a:pt x="2941" y="2668"/>
                    <a:pt x="2941" y="2668"/>
                    <a:pt x="2953" y="2668"/>
                  </a:cubicBezTo>
                  <a:lnTo>
                    <a:pt x="3060" y="2739"/>
                  </a:lnTo>
                  <a:cubicBezTo>
                    <a:pt x="3070" y="2749"/>
                    <a:pt x="3082" y="2753"/>
                    <a:pt x="3095" y="2753"/>
                  </a:cubicBezTo>
                  <a:cubicBezTo>
                    <a:pt x="3112" y="2753"/>
                    <a:pt x="3130" y="2746"/>
                    <a:pt x="3144" y="2739"/>
                  </a:cubicBezTo>
                  <a:lnTo>
                    <a:pt x="3144" y="2430"/>
                  </a:lnTo>
                  <a:lnTo>
                    <a:pt x="3108" y="2406"/>
                  </a:lnTo>
                  <a:lnTo>
                    <a:pt x="3096" y="2406"/>
                  </a:lnTo>
                  <a:cubicBezTo>
                    <a:pt x="3108" y="2370"/>
                    <a:pt x="3132" y="2335"/>
                    <a:pt x="3144" y="2287"/>
                  </a:cubicBezTo>
                  <a:lnTo>
                    <a:pt x="3144" y="1156"/>
                  </a:lnTo>
                  <a:cubicBezTo>
                    <a:pt x="3120" y="1108"/>
                    <a:pt x="3108" y="1061"/>
                    <a:pt x="3084" y="1025"/>
                  </a:cubicBezTo>
                  <a:cubicBezTo>
                    <a:pt x="3084" y="1013"/>
                    <a:pt x="3096" y="1013"/>
                    <a:pt x="3096" y="1013"/>
                  </a:cubicBezTo>
                  <a:lnTo>
                    <a:pt x="3144" y="977"/>
                  </a:lnTo>
                  <a:lnTo>
                    <a:pt x="3144" y="692"/>
                  </a:lnTo>
                  <a:cubicBezTo>
                    <a:pt x="3129" y="677"/>
                    <a:pt x="3105" y="667"/>
                    <a:pt x="3081" y="667"/>
                  </a:cubicBezTo>
                  <a:cubicBezTo>
                    <a:pt x="3065" y="667"/>
                    <a:pt x="3050" y="671"/>
                    <a:pt x="3036" y="680"/>
                  </a:cubicBezTo>
                  <a:lnTo>
                    <a:pt x="2929" y="751"/>
                  </a:lnTo>
                  <a:cubicBezTo>
                    <a:pt x="2929" y="751"/>
                    <a:pt x="2917" y="763"/>
                    <a:pt x="2917" y="763"/>
                  </a:cubicBezTo>
                  <a:cubicBezTo>
                    <a:pt x="2846" y="680"/>
                    <a:pt x="2763" y="608"/>
                    <a:pt x="2679" y="537"/>
                  </a:cubicBezTo>
                  <a:cubicBezTo>
                    <a:pt x="2679" y="525"/>
                    <a:pt x="2691" y="525"/>
                    <a:pt x="2691" y="513"/>
                  </a:cubicBezTo>
                  <a:lnTo>
                    <a:pt x="2763" y="406"/>
                  </a:lnTo>
                  <a:cubicBezTo>
                    <a:pt x="2786" y="370"/>
                    <a:pt x="2774" y="322"/>
                    <a:pt x="2739" y="299"/>
                  </a:cubicBezTo>
                  <a:lnTo>
                    <a:pt x="2608" y="215"/>
                  </a:lnTo>
                  <a:cubicBezTo>
                    <a:pt x="2595" y="207"/>
                    <a:pt x="2581" y="203"/>
                    <a:pt x="2567" y="203"/>
                  </a:cubicBezTo>
                  <a:cubicBezTo>
                    <a:pt x="2541" y="203"/>
                    <a:pt x="2516" y="216"/>
                    <a:pt x="2501" y="239"/>
                  </a:cubicBezTo>
                  <a:lnTo>
                    <a:pt x="2429" y="346"/>
                  </a:lnTo>
                  <a:cubicBezTo>
                    <a:pt x="2429" y="358"/>
                    <a:pt x="2429" y="370"/>
                    <a:pt x="2417" y="370"/>
                  </a:cubicBezTo>
                  <a:cubicBezTo>
                    <a:pt x="2346" y="334"/>
                    <a:pt x="2263" y="299"/>
                    <a:pt x="2191" y="275"/>
                  </a:cubicBezTo>
                  <a:cubicBezTo>
                    <a:pt x="2191" y="275"/>
                    <a:pt x="2191" y="263"/>
                    <a:pt x="2191" y="251"/>
                  </a:cubicBezTo>
                  <a:lnTo>
                    <a:pt x="2215" y="132"/>
                  </a:lnTo>
                  <a:cubicBezTo>
                    <a:pt x="2227" y="84"/>
                    <a:pt x="2203" y="49"/>
                    <a:pt x="2155" y="37"/>
                  </a:cubicBezTo>
                  <a:lnTo>
                    <a:pt x="2012"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015;p62">
              <a:extLst>
                <a:ext uri="{FF2B5EF4-FFF2-40B4-BE49-F238E27FC236}">
                  <a16:creationId xmlns:a16="http://schemas.microsoft.com/office/drawing/2014/main" id="{15AA1FE1-962A-6477-A7F6-AFB89E4B4D6D}"/>
                </a:ext>
              </a:extLst>
            </p:cNvPr>
            <p:cNvSpPr/>
            <p:nvPr/>
          </p:nvSpPr>
          <p:spPr>
            <a:xfrm>
              <a:off x="3792425" y="3562775"/>
              <a:ext cx="141125" cy="138425"/>
            </a:xfrm>
            <a:custGeom>
              <a:avLst/>
              <a:gdLst/>
              <a:ahLst/>
              <a:cxnLst/>
              <a:rect l="l" t="t" r="r" b="b"/>
              <a:pathLst>
                <a:path w="5645" h="5537" extrusionOk="0">
                  <a:moveTo>
                    <a:pt x="2822" y="393"/>
                  </a:moveTo>
                  <a:cubicBezTo>
                    <a:pt x="4156" y="393"/>
                    <a:pt x="5239" y="1465"/>
                    <a:pt x="5239" y="2774"/>
                  </a:cubicBezTo>
                  <a:cubicBezTo>
                    <a:pt x="5239" y="4084"/>
                    <a:pt x="4156" y="5156"/>
                    <a:pt x="2822" y="5156"/>
                  </a:cubicBezTo>
                  <a:cubicBezTo>
                    <a:pt x="1489" y="5156"/>
                    <a:pt x="405" y="4084"/>
                    <a:pt x="405" y="2774"/>
                  </a:cubicBezTo>
                  <a:cubicBezTo>
                    <a:pt x="405" y="1465"/>
                    <a:pt x="1489" y="393"/>
                    <a:pt x="2822" y="393"/>
                  </a:cubicBezTo>
                  <a:close/>
                  <a:moveTo>
                    <a:pt x="2822" y="0"/>
                  </a:moveTo>
                  <a:cubicBezTo>
                    <a:pt x="1263" y="0"/>
                    <a:pt x="1" y="1250"/>
                    <a:pt x="1" y="2774"/>
                  </a:cubicBezTo>
                  <a:cubicBezTo>
                    <a:pt x="1" y="4298"/>
                    <a:pt x="1263" y="5537"/>
                    <a:pt x="2822" y="5537"/>
                  </a:cubicBezTo>
                  <a:cubicBezTo>
                    <a:pt x="4382" y="5537"/>
                    <a:pt x="5644" y="4298"/>
                    <a:pt x="5644" y="2774"/>
                  </a:cubicBezTo>
                  <a:cubicBezTo>
                    <a:pt x="5644" y="1250"/>
                    <a:pt x="4382" y="0"/>
                    <a:pt x="2822" y="0"/>
                  </a:cubicBezTo>
                  <a:close/>
                </a:path>
              </a:pathLst>
            </a:custGeom>
            <a:solidFill>
              <a:srgbClr val="F8A2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016;p62">
              <a:extLst>
                <a:ext uri="{FF2B5EF4-FFF2-40B4-BE49-F238E27FC236}">
                  <a16:creationId xmlns:a16="http://schemas.microsoft.com/office/drawing/2014/main" id="{13AC78F8-18E3-F64F-BEEF-C0ED62435F72}"/>
                </a:ext>
              </a:extLst>
            </p:cNvPr>
            <p:cNvSpPr/>
            <p:nvPr/>
          </p:nvSpPr>
          <p:spPr>
            <a:xfrm>
              <a:off x="3841250" y="3610700"/>
              <a:ext cx="43475" cy="42875"/>
            </a:xfrm>
            <a:custGeom>
              <a:avLst/>
              <a:gdLst/>
              <a:ahLst/>
              <a:cxnLst/>
              <a:rect l="l" t="t" r="r" b="b"/>
              <a:pathLst>
                <a:path w="1739" h="1715" extrusionOk="0">
                  <a:moveTo>
                    <a:pt x="869" y="286"/>
                  </a:moveTo>
                  <a:cubicBezTo>
                    <a:pt x="1191" y="286"/>
                    <a:pt x="1453" y="536"/>
                    <a:pt x="1453" y="857"/>
                  </a:cubicBezTo>
                  <a:cubicBezTo>
                    <a:pt x="1453" y="1179"/>
                    <a:pt x="1191" y="1429"/>
                    <a:pt x="869" y="1429"/>
                  </a:cubicBezTo>
                  <a:cubicBezTo>
                    <a:pt x="548" y="1429"/>
                    <a:pt x="286" y="1179"/>
                    <a:pt x="286" y="857"/>
                  </a:cubicBezTo>
                  <a:cubicBezTo>
                    <a:pt x="286" y="536"/>
                    <a:pt x="548" y="286"/>
                    <a:pt x="869" y="286"/>
                  </a:cubicBezTo>
                  <a:close/>
                  <a:moveTo>
                    <a:pt x="869" y="0"/>
                  </a:moveTo>
                  <a:cubicBezTo>
                    <a:pt x="393" y="0"/>
                    <a:pt x="0" y="381"/>
                    <a:pt x="0" y="857"/>
                  </a:cubicBezTo>
                  <a:cubicBezTo>
                    <a:pt x="0" y="1334"/>
                    <a:pt x="393" y="1715"/>
                    <a:pt x="869" y="1715"/>
                  </a:cubicBezTo>
                  <a:cubicBezTo>
                    <a:pt x="1357" y="1715"/>
                    <a:pt x="1738" y="1334"/>
                    <a:pt x="1738" y="857"/>
                  </a:cubicBezTo>
                  <a:cubicBezTo>
                    <a:pt x="1738" y="381"/>
                    <a:pt x="1357" y="0"/>
                    <a:pt x="869" y="0"/>
                  </a:cubicBezTo>
                  <a:close/>
                </a:path>
              </a:pathLst>
            </a:custGeom>
            <a:solidFill>
              <a:srgbClr val="F8A2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017;p62">
              <a:extLst>
                <a:ext uri="{FF2B5EF4-FFF2-40B4-BE49-F238E27FC236}">
                  <a16:creationId xmlns:a16="http://schemas.microsoft.com/office/drawing/2014/main" id="{E6CB37DF-313E-93EE-FBFB-84C220C57701}"/>
                </a:ext>
              </a:extLst>
            </p:cNvPr>
            <p:cNvSpPr/>
            <p:nvPr/>
          </p:nvSpPr>
          <p:spPr>
            <a:xfrm>
              <a:off x="3856125" y="3552650"/>
              <a:ext cx="14300" cy="13425"/>
            </a:xfrm>
            <a:custGeom>
              <a:avLst/>
              <a:gdLst/>
              <a:ahLst/>
              <a:cxnLst/>
              <a:rect l="l" t="t" r="r" b="b"/>
              <a:pathLst>
                <a:path w="572" h="537" extrusionOk="0">
                  <a:moveTo>
                    <a:pt x="143" y="0"/>
                  </a:moveTo>
                  <a:cubicBezTo>
                    <a:pt x="72" y="0"/>
                    <a:pt x="0" y="72"/>
                    <a:pt x="0" y="155"/>
                  </a:cubicBezTo>
                  <a:lnTo>
                    <a:pt x="0" y="381"/>
                  </a:lnTo>
                  <a:cubicBezTo>
                    <a:pt x="0" y="465"/>
                    <a:pt x="72" y="536"/>
                    <a:pt x="143" y="536"/>
                  </a:cubicBezTo>
                  <a:lnTo>
                    <a:pt x="429" y="536"/>
                  </a:lnTo>
                  <a:cubicBezTo>
                    <a:pt x="512" y="536"/>
                    <a:pt x="572" y="465"/>
                    <a:pt x="572" y="381"/>
                  </a:cubicBezTo>
                  <a:lnTo>
                    <a:pt x="572" y="155"/>
                  </a:lnTo>
                  <a:cubicBezTo>
                    <a:pt x="572" y="72"/>
                    <a:pt x="512" y="0"/>
                    <a:pt x="429" y="0"/>
                  </a:cubicBezTo>
                  <a:close/>
                </a:path>
              </a:pathLst>
            </a:custGeom>
            <a:solidFill>
              <a:srgbClr val="F8A2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018;p62">
              <a:extLst>
                <a:ext uri="{FF2B5EF4-FFF2-40B4-BE49-F238E27FC236}">
                  <a16:creationId xmlns:a16="http://schemas.microsoft.com/office/drawing/2014/main" id="{5316B0BC-011E-780D-44AE-40A087B4ED21}"/>
                </a:ext>
              </a:extLst>
            </p:cNvPr>
            <p:cNvSpPr/>
            <p:nvPr/>
          </p:nvSpPr>
          <p:spPr>
            <a:xfrm>
              <a:off x="3856125" y="3697900"/>
              <a:ext cx="14300" cy="13125"/>
            </a:xfrm>
            <a:custGeom>
              <a:avLst/>
              <a:gdLst/>
              <a:ahLst/>
              <a:cxnLst/>
              <a:rect l="l" t="t" r="r" b="b"/>
              <a:pathLst>
                <a:path w="572" h="525" extrusionOk="0">
                  <a:moveTo>
                    <a:pt x="143" y="1"/>
                  </a:moveTo>
                  <a:cubicBezTo>
                    <a:pt x="72" y="1"/>
                    <a:pt x="0" y="60"/>
                    <a:pt x="0" y="144"/>
                  </a:cubicBezTo>
                  <a:lnTo>
                    <a:pt x="0" y="382"/>
                  </a:lnTo>
                  <a:cubicBezTo>
                    <a:pt x="0" y="465"/>
                    <a:pt x="72" y="525"/>
                    <a:pt x="143" y="525"/>
                  </a:cubicBezTo>
                  <a:lnTo>
                    <a:pt x="429" y="525"/>
                  </a:lnTo>
                  <a:cubicBezTo>
                    <a:pt x="512" y="525"/>
                    <a:pt x="572" y="465"/>
                    <a:pt x="572" y="382"/>
                  </a:cubicBezTo>
                  <a:lnTo>
                    <a:pt x="572" y="144"/>
                  </a:lnTo>
                  <a:cubicBezTo>
                    <a:pt x="572" y="60"/>
                    <a:pt x="512" y="1"/>
                    <a:pt x="429" y="1"/>
                  </a:cubicBezTo>
                  <a:close/>
                </a:path>
              </a:pathLst>
            </a:custGeom>
            <a:solidFill>
              <a:srgbClr val="F8A2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019;p62">
              <a:extLst>
                <a:ext uri="{FF2B5EF4-FFF2-40B4-BE49-F238E27FC236}">
                  <a16:creationId xmlns:a16="http://schemas.microsoft.com/office/drawing/2014/main" id="{B298BDA1-98D9-F2A9-B79E-F28EBF8DBC30}"/>
                </a:ext>
              </a:extLst>
            </p:cNvPr>
            <p:cNvSpPr/>
            <p:nvPr/>
          </p:nvSpPr>
          <p:spPr>
            <a:xfrm>
              <a:off x="3930550" y="3624975"/>
              <a:ext cx="13400" cy="14025"/>
            </a:xfrm>
            <a:custGeom>
              <a:avLst/>
              <a:gdLst/>
              <a:ahLst/>
              <a:cxnLst/>
              <a:rect l="l" t="t" r="r" b="b"/>
              <a:pathLst>
                <a:path w="536" h="561" extrusionOk="0">
                  <a:moveTo>
                    <a:pt x="143" y="1"/>
                  </a:moveTo>
                  <a:cubicBezTo>
                    <a:pt x="60" y="1"/>
                    <a:pt x="0" y="60"/>
                    <a:pt x="0" y="144"/>
                  </a:cubicBezTo>
                  <a:lnTo>
                    <a:pt x="0" y="406"/>
                  </a:lnTo>
                  <a:cubicBezTo>
                    <a:pt x="0" y="489"/>
                    <a:pt x="60" y="560"/>
                    <a:pt x="143" y="560"/>
                  </a:cubicBezTo>
                  <a:lnTo>
                    <a:pt x="393" y="560"/>
                  </a:lnTo>
                  <a:cubicBezTo>
                    <a:pt x="464" y="560"/>
                    <a:pt x="536" y="489"/>
                    <a:pt x="536" y="406"/>
                  </a:cubicBezTo>
                  <a:lnTo>
                    <a:pt x="536" y="144"/>
                  </a:lnTo>
                  <a:cubicBezTo>
                    <a:pt x="536" y="60"/>
                    <a:pt x="464" y="1"/>
                    <a:pt x="393" y="1"/>
                  </a:cubicBezTo>
                  <a:close/>
                </a:path>
              </a:pathLst>
            </a:custGeom>
            <a:solidFill>
              <a:srgbClr val="F8A2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020;p62">
              <a:extLst>
                <a:ext uri="{FF2B5EF4-FFF2-40B4-BE49-F238E27FC236}">
                  <a16:creationId xmlns:a16="http://schemas.microsoft.com/office/drawing/2014/main" id="{152C0B53-059B-B54D-54C4-90CC691BFC65}"/>
                </a:ext>
              </a:extLst>
            </p:cNvPr>
            <p:cNvSpPr/>
            <p:nvPr/>
          </p:nvSpPr>
          <p:spPr>
            <a:xfrm>
              <a:off x="3782600" y="3624975"/>
              <a:ext cx="13725" cy="14025"/>
            </a:xfrm>
            <a:custGeom>
              <a:avLst/>
              <a:gdLst/>
              <a:ahLst/>
              <a:cxnLst/>
              <a:rect l="l" t="t" r="r" b="b"/>
              <a:pathLst>
                <a:path w="549" h="561" extrusionOk="0">
                  <a:moveTo>
                    <a:pt x="155" y="1"/>
                  </a:moveTo>
                  <a:cubicBezTo>
                    <a:pt x="72" y="1"/>
                    <a:pt x="1" y="60"/>
                    <a:pt x="1" y="144"/>
                  </a:cubicBezTo>
                  <a:lnTo>
                    <a:pt x="1" y="406"/>
                  </a:lnTo>
                  <a:cubicBezTo>
                    <a:pt x="1" y="489"/>
                    <a:pt x="72" y="560"/>
                    <a:pt x="155" y="560"/>
                  </a:cubicBezTo>
                  <a:lnTo>
                    <a:pt x="394" y="560"/>
                  </a:lnTo>
                  <a:cubicBezTo>
                    <a:pt x="477" y="560"/>
                    <a:pt x="548" y="489"/>
                    <a:pt x="548" y="406"/>
                  </a:cubicBezTo>
                  <a:lnTo>
                    <a:pt x="548" y="144"/>
                  </a:lnTo>
                  <a:cubicBezTo>
                    <a:pt x="548" y="60"/>
                    <a:pt x="477" y="1"/>
                    <a:pt x="394" y="1"/>
                  </a:cubicBezTo>
                  <a:close/>
                </a:path>
              </a:pathLst>
            </a:custGeom>
            <a:solidFill>
              <a:srgbClr val="F8A2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021;p62">
              <a:extLst>
                <a:ext uri="{FF2B5EF4-FFF2-40B4-BE49-F238E27FC236}">
                  <a16:creationId xmlns:a16="http://schemas.microsoft.com/office/drawing/2014/main" id="{C0082826-7F89-C0C3-7940-80A930418D2F}"/>
                </a:ext>
              </a:extLst>
            </p:cNvPr>
            <p:cNvSpPr/>
            <p:nvPr/>
          </p:nvSpPr>
          <p:spPr>
            <a:xfrm>
              <a:off x="3907025" y="3675050"/>
              <a:ext cx="17275" cy="16325"/>
            </a:xfrm>
            <a:custGeom>
              <a:avLst/>
              <a:gdLst/>
              <a:ahLst/>
              <a:cxnLst/>
              <a:rect l="l" t="t" r="r" b="b"/>
              <a:pathLst>
                <a:path w="691" h="653" extrusionOk="0">
                  <a:moveTo>
                    <a:pt x="352" y="1"/>
                  </a:moveTo>
                  <a:cubicBezTo>
                    <a:pt x="316" y="1"/>
                    <a:pt x="280" y="16"/>
                    <a:pt x="250" y="46"/>
                  </a:cubicBezTo>
                  <a:lnTo>
                    <a:pt x="60" y="236"/>
                  </a:lnTo>
                  <a:cubicBezTo>
                    <a:pt x="0" y="296"/>
                    <a:pt x="0" y="391"/>
                    <a:pt x="60" y="450"/>
                  </a:cubicBezTo>
                  <a:lnTo>
                    <a:pt x="227" y="617"/>
                  </a:lnTo>
                  <a:cubicBezTo>
                    <a:pt x="256" y="641"/>
                    <a:pt x="292" y="653"/>
                    <a:pt x="328" y="653"/>
                  </a:cubicBezTo>
                  <a:cubicBezTo>
                    <a:pt x="364" y="653"/>
                    <a:pt x="399" y="641"/>
                    <a:pt x="429" y="617"/>
                  </a:cubicBezTo>
                  <a:lnTo>
                    <a:pt x="631" y="427"/>
                  </a:lnTo>
                  <a:cubicBezTo>
                    <a:pt x="691" y="367"/>
                    <a:pt x="691" y="272"/>
                    <a:pt x="631" y="212"/>
                  </a:cubicBezTo>
                  <a:lnTo>
                    <a:pt x="453" y="46"/>
                  </a:lnTo>
                  <a:cubicBezTo>
                    <a:pt x="423" y="16"/>
                    <a:pt x="387" y="1"/>
                    <a:pt x="352" y="1"/>
                  </a:cubicBezTo>
                  <a:close/>
                </a:path>
              </a:pathLst>
            </a:custGeom>
            <a:solidFill>
              <a:srgbClr val="F8A2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022;p62">
              <a:extLst>
                <a:ext uri="{FF2B5EF4-FFF2-40B4-BE49-F238E27FC236}">
                  <a16:creationId xmlns:a16="http://schemas.microsoft.com/office/drawing/2014/main" id="{B777F2F3-D1C5-FA4D-652E-781282DA1BBB}"/>
                </a:ext>
              </a:extLst>
            </p:cNvPr>
            <p:cNvSpPr/>
            <p:nvPr/>
          </p:nvSpPr>
          <p:spPr>
            <a:xfrm>
              <a:off x="3802550" y="3572375"/>
              <a:ext cx="17275" cy="16550"/>
            </a:xfrm>
            <a:custGeom>
              <a:avLst/>
              <a:gdLst/>
              <a:ahLst/>
              <a:cxnLst/>
              <a:rect l="l" t="t" r="r" b="b"/>
              <a:pathLst>
                <a:path w="691" h="662" extrusionOk="0">
                  <a:moveTo>
                    <a:pt x="352" y="0"/>
                  </a:moveTo>
                  <a:cubicBezTo>
                    <a:pt x="316" y="0"/>
                    <a:pt x="280" y="15"/>
                    <a:pt x="250" y="45"/>
                  </a:cubicBezTo>
                  <a:lnTo>
                    <a:pt x="60" y="235"/>
                  </a:lnTo>
                  <a:cubicBezTo>
                    <a:pt x="0" y="295"/>
                    <a:pt x="0" y="390"/>
                    <a:pt x="60" y="450"/>
                  </a:cubicBezTo>
                  <a:lnTo>
                    <a:pt x="227" y="616"/>
                  </a:lnTo>
                  <a:cubicBezTo>
                    <a:pt x="256" y="646"/>
                    <a:pt x="295" y="661"/>
                    <a:pt x="332" y="661"/>
                  </a:cubicBezTo>
                  <a:cubicBezTo>
                    <a:pt x="369" y="661"/>
                    <a:pt x="405" y="646"/>
                    <a:pt x="429" y="616"/>
                  </a:cubicBezTo>
                  <a:lnTo>
                    <a:pt x="631" y="426"/>
                  </a:lnTo>
                  <a:cubicBezTo>
                    <a:pt x="691" y="366"/>
                    <a:pt x="691" y="271"/>
                    <a:pt x="631" y="212"/>
                  </a:cubicBezTo>
                  <a:lnTo>
                    <a:pt x="453" y="45"/>
                  </a:lnTo>
                  <a:cubicBezTo>
                    <a:pt x="423" y="15"/>
                    <a:pt x="387" y="0"/>
                    <a:pt x="352" y="0"/>
                  </a:cubicBezTo>
                  <a:close/>
                </a:path>
              </a:pathLst>
            </a:custGeom>
            <a:solidFill>
              <a:srgbClr val="F8A2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023;p62">
              <a:extLst>
                <a:ext uri="{FF2B5EF4-FFF2-40B4-BE49-F238E27FC236}">
                  <a16:creationId xmlns:a16="http://schemas.microsoft.com/office/drawing/2014/main" id="{D848BF98-3645-00CC-5CB9-3924C8077B60}"/>
                </a:ext>
              </a:extLst>
            </p:cNvPr>
            <p:cNvSpPr/>
            <p:nvPr/>
          </p:nvSpPr>
          <p:spPr>
            <a:xfrm>
              <a:off x="3802550" y="3675050"/>
              <a:ext cx="17275" cy="16325"/>
            </a:xfrm>
            <a:custGeom>
              <a:avLst/>
              <a:gdLst/>
              <a:ahLst/>
              <a:cxnLst/>
              <a:rect l="l" t="t" r="r" b="b"/>
              <a:pathLst>
                <a:path w="691" h="653" extrusionOk="0">
                  <a:moveTo>
                    <a:pt x="332" y="1"/>
                  </a:moveTo>
                  <a:cubicBezTo>
                    <a:pt x="295" y="1"/>
                    <a:pt x="256" y="16"/>
                    <a:pt x="227" y="46"/>
                  </a:cubicBezTo>
                  <a:lnTo>
                    <a:pt x="60" y="212"/>
                  </a:lnTo>
                  <a:cubicBezTo>
                    <a:pt x="0" y="272"/>
                    <a:pt x="0" y="367"/>
                    <a:pt x="60" y="427"/>
                  </a:cubicBezTo>
                  <a:lnTo>
                    <a:pt x="250" y="617"/>
                  </a:lnTo>
                  <a:cubicBezTo>
                    <a:pt x="280" y="641"/>
                    <a:pt x="316" y="653"/>
                    <a:pt x="352" y="653"/>
                  </a:cubicBezTo>
                  <a:cubicBezTo>
                    <a:pt x="387" y="653"/>
                    <a:pt x="423" y="641"/>
                    <a:pt x="453" y="617"/>
                  </a:cubicBezTo>
                  <a:lnTo>
                    <a:pt x="631" y="450"/>
                  </a:lnTo>
                  <a:cubicBezTo>
                    <a:pt x="691" y="391"/>
                    <a:pt x="691" y="296"/>
                    <a:pt x="631" y="236"/>
                  </a:cubicBezTo>
                  <a:lnTo>
                    <a:pt x="429" y="46"/>
                  </a:lnTo>
                  <a:cubicBezTo>
                    <a:pt x="405" y="16"/>
                    <a:pt x="369" y="1"/>
                    <a:pt x="332" y="1"/>
                  </a:cubicBezTo>
                  <a:close/>
                </a:path>
              </a:pathLst>
            </a:custGeom>
            <a:solidFill>
              <a:srgbClr val="F8A2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024;p62">
              <a:extLst>
                <a:ext uri="{FF2B5EF4-FFF2-40B4-BE49-F238E27FC236}">
                  <a16:creationId xmlns:a16="http://schemas.microsoft.com/office/drawing/2014/main" id="{5BCA1558-56D3-1500-472A-F98DD77E2EB0}"/>
                </a:ext>
              </a:extLst>
            </p:cNvPr>
            <p:cNvSpPr/>
            <p:nvPr/>
          </p:nvSpPr>
          <p:spPr>
            <a:xfrm>
              <a:off x="3907025" y="3572375"/>
              <a:ext cx="17275" cy="16550"/>
            </a:xfrm>
            <a:custGeom>
              <a:avLst/>
              <a:gdLst/>
              <a:ahLst/>
              <a:cxnLst/>
              <a:rect l="l" t="t" r="r" b="b"/>
              <a:pathLst>
                <a:path w="691" h="662" extrusionOk="0">
                  <a:moveTo>
                    <a:pt x="328" y="0"/>
                  </a:moveTo>
                  <a:cubicBezTo>
                    <a:pt x="292" y="0"/>
                    <a:pt x="256" y="15"/>
                    <a:pt x="227" y="45"/>
                  </a:cubicBezTo>
                  <a:lnTo>
                    <a:pt x="60" y="212"/>
                  </a:lnTo>
                  <a:cubicBezTo>
                    <a:pt x="0" y="271"/>
                    <a:pt x="0" y="366"/>
                    <a:pt x="60" y="426"/>
                  </a:cubicBezTo>
                  <a:lnTo>
                    <a:pt x="250" y="616"/>
                  </a:lnTo>
                  <a:cubicBezTo>
                    <a:pt x="280" y="646"/>
                    <a:pt x="316" y="661"/>
                    <a:pt x="352" y="661"/>
                  </a:cubicBezTo>
                  <a:cubicBezTo>
                    <a:pt x="387" y="661"/>
                    <a:pt x="423" y="646"/>
                    <a:pt x="453" y="616"/>
                  </a:cubicBezTo>
                  <a:lnTo>
                    <a:pt x="631" y="450"/>
                  </a:lnTo>
                  <a:cubicBezTo>
                    <a:pt x="691" y="390"/>
                    <a:pt x="691" y="295"/>
                    <a:pt x="631" y="235"/>
                  </a:cubicBezTo>
                  <a:lnTo>
                    <a:pt x="429" y="45"/>
                  </a:lnTo>
                  <a:cubicBezTo>
                    <a:pt x="399" y="15"/>
                    <a:pt x="364" y="0"/>
                    <a:pt x="328" y="0"/>
                  </a:cubicBezTo>
                  <a:close/>
                </a:path>
              </a:pathLst>
            </a:custGeom>
            <a:solidFill>
              <a:srgbClr val="F8A2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25;p62">
              <a:extLst>
                <a:ext uri="{FF2B5EF4-FFF2-40B4-BE49-F238E27FC236}">
                  <a16:creationId xmlns:a16="http://schemas.microsoft.com/office/drawing/2014/main" id="{72016D17-D540-CF48-DCF9-C03A1AE83B3E}"/>
                </a:ext>
              </a:extLst>
            </p:cNvPr>
            <p:cNvSpPr/>
            <p:nvPr/>
          </p:nvSpPr>
          <p:spPr>
            <a:xfrm>
              <a:off x="3786175" y="3649925"/>
              <a:ext cx="16400" cy="15750"/>
            </a:xfrm>
            <a:custGeom>
              <a:avLst/>
              <a:gdLst/>
              <a:ahLst/>
              <a:cxnLst/>
              <a:rect l="l" t="t" r="r" b="b"/>
              <a:pathLst>
                <a:path w="656" h="630" extrusionOk="0">
                  <a:moveTo>
                    <a:pt x="398" y="1"/>
                  </a:moveTo>
                  <a:cubicBezTo>
                    <a:pt x="377" y="1"/>
                    <a:pt x="356" y="5"/>
                    <a:pt x="334" y="15"/>
                  </a:cubicBezTo>
                  <a:lnTo>
                    <a:pt x="108" y="98"/>
                  </a:lnTo>
                  <a:cubicBezTo>
                    <a:pt x="36" y="122"/>
                    <a:pt x="1" y="205"/>
                    <a:pt x="24" y="289"/>
                  </a:cubicBezTo>
                  <a:lnTo>
                    <a:pt x="120" y="539"/>
                  </a:lnTo>
                  <a:cubicBezTo>
                    <a:pt x="148" y="595"/>
                    <a:pt x="206" y="629"/>
                    <a:pt x="264" y="629"/>
                  </a:cubicBezTo>
                  <a:cubicBezTo>
                    <a:pt x="280" y="629"/>
                    <a:pt x="295" y="627"/>
                    <a:pt x="310" y="622"/>
                  </a:cubicBezTo>
                  <a:lnTo>
                    <a:pt x="536" y="539"/>
                  </a:lnTo>
                  <a:cubicBezTo>
                    <a:pt x="620" y="503"/>
                    <a:pt x="655" y="420"/>
                    <a:pt x="620" y="348"/>
                  </a:cubicBezTo>
                  <a:lnTo>
                    <a:pt x="524" y="98"/>
                  </a:lnTo>
                  <a:cubicBezTo>
                    <a:pt x="507" y="37"/>
                    <a:pt x="457" y="1"/>
                    <a:pt x="398" y="1"/>
                  </a:cubicBezTo>
                  <a:close/>
                </a:path>
              </a:pathLst>
            </a:custGeom>
            <a:solidFill>
              <a:srgbClr val="F8A2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026;p62">
              <a:extLst>
                <a:ext uri="{FF2B5EF4-FFF2-40B4-BE49-F238E27FC236}">
                  <a16:creationId xmlns:a16="http://schemas.microsoft.com/office/drawing/2014/main" id="{5324E6F1-5AFC-06FC-A06F-FF5AD5FD7347}"/>
                </a:ext>
              </a:extLst>
            </p:cNvPr>
            <p:cNvSpPr/>
            <p:nvPr/>
          </p:nvSpPr>
          <p:spPr>
            <a:xfrm>
              <a:off x="3924000" y="3598150"/>
              <a:ext cx="16675" cy="15725"/>
            </a:xfrm>
            <a:custGeom>
              <a:avLst/>
              <a:gdLst/>
              <a:ahLst/>
              <a:cxnLst/>
              <a:rect l="l" t="t" r="r" b="b"/>
              <a:pathLst>
                <a:path w="667" h="629" extrusionOk="0">
                  <a:moveTo>
                    <a:pt x="405" y="0"/>
                  </a:moveTo>
                  <a:cubicBezTo>
                    <a:pt x="384" y="0"/>
                    <a:pt x="364" y="5"/>
                    <a:pt x="345" y="14"/>
                  </a:cubicBezTo>
                  <a:lnTo>
                    <a:pt x="119" y="97"/>
                  </a:lnTo>
                  <a:cubicBezTo>
                    <a:pt x="36" y="121"/>
                    <a:pt x="0" y="205"/>
                    <a:pt x="36" y="288"/>
                  </a:cubicBezTo>
                  <a:lnTo>
                    <a:pt x="131" y="538"/>
                  </a:lnTo>
                  <a:cubicBezTo>
                    <a:pt x="150" y="594"/>
                    <a:pt x="206" y="629"/>
                    <a:pt x="270" y="629"/>
                  </a:cubicBezTo>
                  <a:cubicBezTo>
                    <a:pt x="287" y="629"/>
                    <a:pt x="304" y="626"/>
                    <a:pt x="322" y="621"/>
                  </a:cubicBezTo>
                  <a:lnTo>
                    <a:pt x="548" y="538"/>
                  </a:lnTo>
                  <a:cubicBezTo>
                    <a:pt x="619" y="502"/>
                    <a:pt x="667" y="419"/>
                    <a:pt x="631" y="347"/>
                  </a:cubicBezTo>
                  <a:lnTo>
                    <a:pt x="536" y="97"/>
                  </a:lnTo>
                  <a:cubicBezTo>
                    <a:pt x="518" y="36"/>
                    <a:pt x="462" y="0"/>
                    <a:pt x="405" y="0"/>
                  </a:cubicBezTo>
                  <a:close/>
                </a:path>
              </a:pathLst>
            </a:custGeom>
            <a:solidFill>
              <a:srgbClr val="F8A2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027;p62">
              <a:extLst>
                <a:ext uri="{FF2B5EF4-FFF2-40B4-BE49-F238E27FC236}">
                  <a16:creationId xmlns:a16="http://schemas.microsoft.com/office/drawing/2014/main" id="{2A3BBDAC-6470-17AF-09A4-B9260F1305C0}"/>
                </a:ext>
              </a:extLst>
            </p:cNvPr>
            <p:cNvSpPr/>
            <p:nvPr/>
          </p:nvSpPr>
          <p:spPr>
            <a:xfrm>
              <a:off x="3786775" y="3595925"/>
              <a:ext cx="16700" cy="15875"/>
            </a:xfrm>
            <a:custGeom>
              <a:avLst/>
              <a:gdLst/>
              <a:ahLst/>
              <a:cxnLst/>
              <a:rect l="l" t="t" r="r" b="b"/>
              <a:pathLst>
                <a:path w="668" h="635" extrusionOk="0">
                  <a:moveTo>
                    <a:pt x="287" y="0"/>
                  </a:moveTo>
                  <a:cubicBezTo>
                    <a:pt x="226" y="0"/>
                    <a:pt x="162" y="35"/>
                    <a:pt x="143" y="91"/>
                  </a:cubicBezTo>
                  <a:lnTo>
                    <a:pt x="36" y="341"/>
                  </a:lnTo>
                  <a:cubicBezTo>
                    <a:pt x="0" y="413"/>
                    <a:pt x="36" y="496"/>
                    <a:pt x="119" y="532"/>
                  </a:cubicBezTo>
                  <a:lnTo>
                    <a:pt x="334" y="627"/>
                  </a:lnTo>
                  <a:cubicBezTo>
                    <a:pt x="351" y="632"/>
                    <a:pt x="368" y="634"/>
                    <a:pt x="385" y="634"/>
                  </a:cubicBezTo>
                  <a:cubicBezTo>
                    <a:pt x="450" y="634"/>
                    <a:pt x="508" y="600"/>
                    <a:pt x="536" y="544"/>
                  </a:cubicBezTo>
                  <a:lnTo>
                    <a:pt x="643" y="294"/>
                  </a:lnTo>
                  <a:cubicBezTo>
                    <a:pt x="667" y="222"/>
                    <a:pt x="631" y="139"/>
                    <a:pt x="560" y="103"/>
                  </a:cubicBezTo>
                  <a:lnTo>
                    <a:pt x="334" y="8"/>
                  </a:lnTo>
                  <a:cubicBezTo>
                    <a:pt x="319" y="3"/>
                    <a:pt x="303" y="0"/>
                    <a:pt x="287" y="0"/>
                  </a:cubicBezTo>
                  <a:close/>
                </a:path>
              </a:pathLst>
            </a:custGeom>
            <a:solidFill>
              <a:srgbClr val="F8A2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028;p62">
              <a:extLst>
                <a:ext uri="{FF2B5EF4-FFF2-40B4-BE49-F238E27FC236}">
                  <a16:creationId xmlns:a16="http://schemas.microsoft.com/office/drawing/2014/main" id="{860188EE-4204-7D0C-66C5-4781D128793F}"/>
                </a:ext>
              </a:extLst>
            </p:cNvPr>
            <p:cNvSpPr/>
            <p:nvPr/>
          </p:nvSpPr>
          <p:spPr>
            <a:xfrm>
              <a:off x="3923100" y="3652025"/>
              <a:ext cx="16700" cy="15900"/>
            </a:xfrm>
            <a:custGeom>
              <a:avLst/>
              <a:gdLst/>
              <a:ahLst/>
              <a:cxnLst/>
              <a:rect l="l" t="t" r="r" b="b"/>
              <a:pathLst>
                <a:path w="668" h="636" extrusionOk="0">
                  <a:moveTo>
                    <a:pt x="268" y="0"/>
                  </a:moveTo>
                  <a:cubicBezTo>
                    <a:pt x="210" y="0"/>
                    <a:pt x="161" y="33"/>
                    <a:pt x="143" y="86"/>
                  </a:cubicBezTo>
                  <a:lnTo>
                    <a:pt x="36" y="336"/>
                  </a:lnTo>
                  <a:cubicBezTo>
                    <a:pt x="0" y="419"/>
                    <a:pt x="36" y="502"/>
                    <a:pt x="108" y="538"/>
                  </a:cubicBezTo>
                  <a:lnTo>
                    <a:pt x="334" y="621"/>
                  </a:lnTo>
                  <a:cubicBezTo>
                    <a:pt x="353" y="631"/>
                    <a:pt x="374" y="635"/>
                    <a:pt x="394" y="635"/>
                  </a:cubicBezTo>
                  <a:cubicBezTo>
                    <a:pt x="451" y="635"/>
                    <a:pt x="507" y="602"/>
                    <a:pt x="524" y="550"/>
                  </a:cubicBezTo>
                  <a:lnTo>
                    <a:pt x="631" y="300"/>
                  </a:lnTo>
                  <a:cubicBezTo>
                    <a:pt x="667" y="228"/>
                    <a:pt x="631" y="133"/>
                    <a:pt x="560" y="109"/>
                  </a:cubicBezTo>
                  <a:lnTo>
                    <a:pt x="334" y="14"/>
                  </a:lnTo>
                  <a:cubicBezTo>
                    <a:pt x="311" y="5"/>
                    <a:pt x="289" y="0"/>
                    <a:pt x="268" y="0"/>
                  </a:cubicBezTo>
                  <a:close/>
                </a:path>
              </a:pathLst>
            </a:custGeom>
            <a:solidFill>
              <a:srgbClr val="F8A2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029;p62">
              <a:extLst>
                <a:ext uri="{FF2B5EF4-FFF2-40B4-BE49-F238E27FC236}">
                  <a16:creationId xmlns:a16="http://schemas.microsoft.com/office/drawing/2014/main" id="{D24982A7-D841-3B79-8FCA-623C9F5979FA}"/>
                </a:ext>
              </a:extLst>
            </p:cNvPr>
            <p:cNvSpPr/>
            <p:nvPr/>
          </p:nvSpPr>
          <p:spPr>
            <a:xfrm>
              <a:off x="3826350" y="3557225"/>
              <a:ext cx="17000" cy="15450"/>
            </a:xfrm>
            <a:custGeom>
              <a:avLst/>
              <a:gdLst/>
              <a:ahLst/>
              <a:cxnLst/>
              <a:rect l="l" t="t" r="r" b="b"/>
              <a:pathLst>
                <a:path w="680" h="618" extrusionOk="0">
                  <a:moveTo>
                    <a:pt x="416" y="1"/>
                  </a:moveTo>
                  <a:cubicBezTo>
                    <a:pt x="400" y="1"/>
                    <a:pt x="385" y="3"/>
                    <a:pt x="370" y="8"/>
                  </a:cubicBezTo>
                  <a:lnTo>
                    <a:pt x="120" y="115"/>
                  </a:lnTo>
                  <a:cubicBezTo>
                    <a:pt x="37" y="151"/>
                    <a:pt x="1" y="234"/>
                    <a:pt x="37" y="306"/>
                  </a:cubicBezTo>
                  <a:lnTo>
                    <a:pt x="120" y="532"/>
                  </a:lnTo>
                  <a:cubicBezTo>
                    <a:pt x="146" y="584"/>
                    <a:pt x="198" y="617"/>
                    <a:pt x="256" y="617"/>
                  </a:cubicBezTo>
                  <a:cubicBezTo>
                    <a:pt x="278" y="617"/>
                    <a:pt x="300" y="613"/>
                    <a:pt x="322" y="603"/>
                  </a:cubicBezTo>
                  <a:lnTo>
                    <a:pt x="572" y="496"/>
                  </a:lnTo>
                  <a:cubicBezTo>
                    <a:pt x="644" y="472"/>
                    <a:pt x="680" y="377"/>
                    <a:pt x="656" y="306"/>
                  </a:cubicBezTo>
                  <a:lnTo>
                    <a:pt x="560" y="91"/>
                  </a:lnTo>
                  <a:cubicBezTo>
                    <a:pt x="532" y="35"/>
                    <a:pt x="474" y="1"/>
                    <a:pt x="416" y="1"/>
                  </a:cubicBezTo>
                  <a:close/>
                </a:path>
              </a:pathLst>
            </a:custGeom>
            <a:solidFill>
              <a:srgbClr val="F8A2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030;p62">
              <a:extLst>
                <a:ext uri="{FF2B5EF4-FFF2-40B4-BE49-F238E27FC236}">
                  <a16:creationId xmlns:a16="http://schemas.microsoft.com/office/drawing/2014/main" id="{FECDC81D-DE05-B1B5-36E8-9BDE76A6BA3A}"/>
                </a:ext>
              </a:extLst>
            </p:cNvPr>
            <p:cNvSpPr/>
            <p:nvPr/>
          </p:nvSpPr>
          <p:spPr>
            <a:xfrm>
              <a:off x="3883200" y="3691175"/>
              <a:ext cx="17000" cy="15450"/>
            </a:xfrm>
            <a:custGeom>
              <a:avLst/>
              <a:gdLst/>
              <a:ahLst/>
              <a:cxnLst/>
              <a:rect l="l" t="t" r="r" b="b"/>
              <a:pathLst>
                <a:path w="680" h="618" extrusionOk="0">
                  <a:moveTo>
                    <a:pt x="416" y="0"/>
                  </a:moveTo>
                  <a:cubicBezTo>
                    <a:pt x="400" y="0"/>
                    <a:pt x="385" y="3"/>
                    <a:pt x="370" y="8"/>
                  </a:cubicBezTo>
                  <a:lnTo>
                    <a:pt x="108" y="115"/>
                  </a:lnTo>
                  <a:cubicBezTo>
                    <a:pt x="37" y="151"/>
                    <a:pt x="1" y="234"/>
                    <a:pt x="25" y="317"/>
                  </a:cubicBezTo>
                  <a:lnTo>
                    <a:pt x="120" y="532"/>
                  </a:lnTo>
                  <a:cubicBezTo>
                    <a:pt x="146" y="584"/>
                    <a:pt x="198" y="617"/>
                    <a:pt x="252" y="617"/>
                  </a:cubicBezTo>
                  <a:cubicBezTo>
                    <a:pt x="271" y="617"/>
                    <a:pt x="291" y="613"/>
                    <a:pt x="311" y="603"/>
                  </a:cubicBezTo>
                  <a:lnTo>
                    <a:pt x="572" y="508"/>
                  </a:lnTo>
                  <a:cubicBezTo>
                    <a:pt x="644" y="472"/>
                    <a:pt x="680" y="389"/>
                    <a:pt x="644" y="305"/>
                  </a:cubicBezTo>
                  <a:lnTo>
                    <a:pt x="561" y="91"/>
                  </a:lnTo>
                  <a:cubicBezTo>
                    <a:pt x="532" y="35"/>
                    <a:pt x="474" y="0"/>
                    <a:pt x="416" y="0"/>
                  </a:cubicBezTo>
                  <a:close/>
                </a:path>
              </a:pathLst>
            </a:custGeom>
            <a:solidFill>
              <a:srgbClr val="F8A2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031;p62">
              <a:extLst>
                <a:ext uri="{FF2B5EF4-FFF2-40B4-BE49-F238E27FC236}">
                  <a16:creationId xmlns:a16="http://schemas.microsoft.com/office/drawing/2014/main" id="{880D0056-ADE6-5B22-D8F2-70A3CCFF953E}"/>
                </a:ext>
              </a:extLst>
            </p:cNvPr>
            <p:cNvSpPr/>
            <p:nvPr/>
          </p:nvSpPr>
          <p:spPr>
            <a:xfrm>
              <a:off x="3884700" y="3557800"/>
              <a:ext cx="17000" cy="15475"/>
            </a:xfrm>
            <a:custGeom>
              <a:avLst/>
              <a:gdLst/>
              <a:ahLst/>
              <a:cxnLst/>
              <a:rect l="l" t="t" r="r" b="b"/>
              <a:pathLst>
                <a:path w="680" h="619" extrusionOk="0">
                  <a:moveTo>
                    <a:pt x="267" y="0"/>
                  </a:moveTo>
                  <a:cubicBezTo>
                    <a:pt x="208" y="0"/>
                    <a:pt x="149" y="29"/>
                    <a:pt x="131" y="92"/>
                  </a:cubicBezTo>
                  <a:lnTo>
                    <a:pt x="24" y="306"/>
                  </a:lnTo>
                  <a:cubicBezTo>
                    <a:pt x="0" y="378"/>
                    <a:pt x="24" y="461"/>
                    <a:pt x="108" y="497"/>
                  </a:cubicBezTo>
                  <a:lnTo>
                    <a:pt x="358" y="604"/>
                  </a:lnTo>
                  <a:cubicBezTo>
                    <a:pt x="377" y="614"/>
                    <a:pt x="398" y="618"/>
                    <a:pt x="418" y="618"/>
                  </a:cubicBezTo>
                  <a:cubicBezTo>
                    <a:pt x="475" y="618"/>
                    <a:pt x="531" y="585"/>
                    <a:pt x="548" y="533"/>
                  </a:cubicBezTo>
                  <a:lnTo>
                    <a:pt x="643" y="318"/>
                  </a:lnTo>
                  <a:cubicBezTo>
                    <a:pt x="679" y="247"/>
                    <a:pt x="643" y="152"/>
                    <a:pt x="572" y="116"/>
                  </a:cubicBezTo>
                  <a:lnTo>
                    <a:pt x="322" y="9"/>
                  </a:lnTo>
                  <a:cubicBezTo>
                    <a:pt x="305" y="3"/>
                    <a:pt x="286" y="0"/>
                    <a:pt x="267" y="0"/>
                  </a:cubicBezTo>
                  <a:close/>
                </a:path>
              </a:pathLst>
            </a:custGeom>
            <a:solidFill>
              <a:srgbClr val="F8A2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032;p62">
              <a:extLst>
                <a:ext uri="{FF2B5EF4-FFF2-40B4-BE49-F238E27FC236}">
                  <a16:creationId xmlns:a16="http://schemas.microsoft.com/office/drawing/2014/main" id="{F0340763-94FD-82D9-3903-24646821E67F}"/>
                </a:ext>
              </a:extLst>
            </p:cNvPr>
            <p:cNvSpPr/>
            <p:nvPr/>
          </p:nvSpPr>
          <p:spPr>
            <a:xfrm>
              <a:off x="3824875" y="3690425"/>
              <a:ext cx="17275" cy="15600"/>
            </a:xfrm>
            <a:custGeom>
              <a:avLst/>
              <a:gdLst/>
              <a:ahLst/>
              <a:cxnLst/>
              <a:rect l="l" t="t" r="r" b="b"/>
              <a:pathLst>
                <a:path w="691" h="624" extrusionOk="0">
                  <a:moveTo>
                    <a:pt x="264" y="0"/>
                  </a:moveTo>
                  <a:cubicBezTo>
                    <a:pt x="210" y="0"/>
                    <a:pt x="158" y="36"/>
                    <a:pt x="131" y="97"/>
                  </a:cubicBezTo>
                  <a:lnTo>
                    <a:pt x="36" y="312"/>
                  </a:lnTo>
                  <a:cubicBezTo>
                    <a:pt x="0" y="383"/>
                    <a:pt x="36" y="466"/>
                    <a:pt x="107" y="502"/>
                  </a:cubicBezTo>
                  <a:lnTo>
                    <a:pt x="358" y="609"/>
                  </a:lnTo>
                  <a:cubicBezTo>
                    <a:pt x="380" y="619"/>
                    <a:pt x="402" y="623"/>
                    <a:pt x="424" y="623"/>
                  </a:cubicBezTo>
                  <a:cubicBezTo>
                    <a:pt x="482" y="623"/>
                    <a:pt x="534" y="590"/>
                    <a:pt x="560" y="538"/>
                  </a:cubicBezTo>
                  <a:lnTo>
                    <a:pt x="655" y="324"/>
                  </a:lnTo>
                  <a:cubicBezTo>
                    <a:pt x="691" y="252"/>
                    <a:pt x="655" y="157"/>
                    <a:pt x="572" y="121"/>
                  </a:cubicBezTo>
                  <a:lnTo>
                    <a:pt x="322" y="14"/>
                  </a:lnTo>
                  <a:cubicBezTo>
                    <a:pt x="303" y="5"/>
                    <a:pt x="284" y="0"/>
                    <a:pt x="264" y="0"/>
                  </a:cubicBezTo>
                  <a:close/>
                </a:path>
              </a:pathLst>
            </a:custGeom>
            <a:solidFill>
              <a:srgbClr val="F8A2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033;p62">
              <a:extLst>
                <a:ext uri="{FF2B5EF4-FFF2-40B4-BE49-F238E27FC236}">
                  <a16:creationId xmlns:a16="http://schemas.microsoft.com/office/drawing/2014/main" id="{97348D0C-C7BE-2BA8-27F9-E74202D2F8E7}"/>
                </a:ext>
              </a:extLst>
            </p:cNvPr>
            <p:cNvSpPr/>
            <p:nvPr/>
          </p:nvSpPr>
          <p:spPr>
            <a:xfrm>
              <a:off x="3860600" y="3569625"/>
              <a:ext cx="7450" cy="44075"/>
            </a:xfrm>
            <a:custGeom>
              <a:avLst/>
              <a:gdLst/>
              <a:ahLst/>
              <a:cxnLst/>
              <a:rect l="l" t="t" r="r" b="b"/>
              <a:pathLst>
                <a:path w="298" h="1763" extrusionOk="0">
                  <a:moveTo>
                    <a:pt x="0" y="0"/>
                  </a:moveTo>
                  <a:lnTo>
                    <a:pt x="0" y="1762"/>
                  </a:lnTo>
                  <a:lnTo>
                    <a:pt x="298" y="1762"/>
                  </a:lnTo>
                  <a:lnTo>
                    <a:pt x="298" y="0"/>
                  </a:lnTo>
                  <a:close/>
                </a:path>
              </a:pathLst>
            </a:custGeom>
            <a:solidFill>
              <a:srgbClr val="F8A2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034;p62">
              <a:extLst>
                <a:ext uri="{FF2B5EF4-FFF2-40B4-BE49-F238E27FC236}">
                  <a16:creationId xmlns:a16="http://schemas.microsoft.com/office/drawing/2014/main" id="{A6CBD5C2-D0ED-9680-DBAF-CF2EFBE1D2D1}"/>
                </a:ext>
              </a:extLst>
            </p:cNvPr>
            <p:cNvSpPr/>
            <p:nvPr/>
          </p:nvSpPr>
          <p:spPr>
            <a:xfrm>
              <a:off x="3805525" y="3633900"/>
              <a:ext cx="42575" cy="28025"/>
            </a:xfrm>
            <a:custGeom>
              <a:avLst/>
              <a:gdLst/>
              <a:ahLst/>
              <a:cxnLst/>
              <a:rect l="l" t="t" r="r" b="b"/>
              <a:pathLst>
                <a:path w="1703" h="1121" extrusionOk="0">
                  <a:moveTo>
                    <a:pt x="1560" y="1"/>
                  </a:moveTo>
                  <a:lnTo>
                    <a:pt x="0" y="870"/>
                  </a:lnTo>
                  <a:lnTo>
                    <a:pt x="143" y="1120"/>
                  </a:lnTo>
                  <a:lnTo>
                    <a:pt x="1703" y="251"/>
                  </a:lnTo>
                  <a:lnTo>
                    <a:pt x="1560" y="1"/>
                  </a:lnTo>
                  <a:close/>
                </a:path>
              </a:pathLst>
            </a:custGeom>
            <a:solidFill>
              <a:srgbClr val="F8A2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035;p62">
              <a:extLst>
                <a:ext uri="{FF2B5EF4-FFF2-40B4-BE49-F238E27FC236}">
                  <a16:creationId xmlns:a16="http://schemas.microsoft.com/office/drawing/2014/main" id="{4AAEAA6F-BE1F-AB43-EE0E-DEC8310C9DE8}"/>
                </a:ext>
              </a:extLst>
            </p:cNvPr>
            <p:cNvSpPr/>
            <p:nvPr/>
          </p:nvSpPr>
          <p:spPr>
            <a:xfrm>
              <a:off x="3877850" y="3633325"/>
              <a:ext cx="42600" cy="28000"/>
            </a:xfrm>
            <a:custGeom>
              <a:avLst/>
              <a:gdLst/>
              <a:ahLst/>
              <a:cxnLst/>
              <a:rect l="l" t="t" r="r" b="b"/>
              <a:pathLst>
                <a:path w="1704" h="1120" extrusionOk="0">
                  <a:moveTo>
                    <a:pt x="144" y="0"/>
                  </a:moveTo>
                  <a:lnTo>
                    <a:pt x="1" y="250"/>
                  </a:lnTo>
                  <a:lnTo>
                    <a:pt x="1560" y="1119"/>
                  </a:lnTo>
                  <a:lnTo>
                    <a:pt x="1703" y="869"/>
                  </a:lnTo>
                  <a:lnTo>
                    <a:pt x="144" y="0"/>
                  </a:lnTo>
                  <a:close/>
                </a:path>
              </a:pathLst>
            </a:custGeom>
            <a:solidFill>
              <a:srgbClr val="F8A2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036;p62">
              <a:extLst>
                <a:ext uri="{FF2B5EF4-FFF2-40B4-BE49-F238E27FC236}">
                  <a16:creationId xmlns:a16="http://schemas.microsoft.com/office/drawing/2014/main" id="{AFA082CE-C55C-86DE-A939-806A62113E90}"/>
                </a:ext>
              </a:extLst>
            </p:cNvPr>
            <p:cNvSpPr/>
            <p:nvPr/>
          </p:nvSpPr>
          <p:spPr>
            <a:xfrm>
              <a:off x="3509950" y="2492400"/>
              <a:ext cx="460500" cy="1090050"/>
            </a:xfrm>
            <a:custGeom>
              <a:avLst/>
              <a:gdLst/>
              <a:ahLst/>
              <a:cxnLst/>
              <a:rect l="l" t="t" r="r" b="b"/>
              <a:pathLst>
                <a:path w="18420" h="43602" extrusionOk="0">
                  <a:moveTo>
                    <a:pt x="18419" y="1"/>
                  </a:moveTo>
                  <a:lnTo>
                    <a:pt x="8966" y="9454"/>
                  </a:lnTo>
                  <a:cubicBezTo>
                    <a:pt x="8799" y="9621"/>
                    <a:pt x="8704" y="9847"/>
                    <a:pt x="8704" y="10085"/>
                  </a:cubicBezTo>
                  <a:lnTo>
                    <a:pt x="8704" y="29576"/>
                  </a:lnTo>
                  <a:lnTo>
                    <a:pt x="274" y="42208"/>
                  </a:lnTo>
                  <a:cubicBezTo>
                    <a:pt x="1" y="42613"/>
                    <a:pt x="108" y="43172"/>
                    <a:pt x="524" y="43446"/>
                  </a:cubicBezTo>
                  <a:cubicBezTo>
                    <a:pt x="679" y="43542"/>
                    <a:pt x="846" y="43601"/>
                    <a:pt x="1013" y="43601"/>
                  </a:cubicBezTo>
                  <a:cubicBezTo>
                    <a:pt x="1310" y="43601"/>
                    <a:pt x="1584" y="43458"/>
                    <a:pt x="1763" y="43196"/>
                  </a:cubicBezTo>
                  <a:lnTo>
                    <a:pt x="10335" y="30338"/>
                  </a:lnTo>
                  <a:cubicBezTo>
                    <a:pt x="10442" y="30195"/>
                    <a:pt x="10490" y="30016"/>
                    <a:pt x="10490" y="29838"/>
                  </a:cubicBezTo>
                  <a:lnTo>
                    <a:pt x="10490" y="10454"/>
                  </a:lnTo>
                  <a:lnTo>
                    <a:pt x="18419" y="2525"/>
                  </a:lnTo>
                  <a:lnTo>
                    <a:pt x="18419" y="1"/>
                  </a:lnTo>
                  <a:close/>
                </a:path>
              </a:pathLst>
            </a:custGeom>
            <a:solidFill>
              <a:srgbClr val="8C42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037;p62">
              <a:extLst>
                <a:ext uri="{FF2B5EF4-FFF2-40B4-BE49-F238E27FC236}">
                  <a16:creationId xmlns:a16="http://schemas.microsoft.com/office/drawing/2014/main" id="{97F6022C-EFBF-7D56-911C-DA73C1591024}"/>
                </a:ext>
              </a:extLst>
            </p:cNvPr>
            <p:cNvSpPr/>
            <p:nvPr/>
          </p:nvSpPr>
          <p:spPr>
            <a:xfrm>
              <a:off x="3548350" y="3041575"/>
              <a:ext cx="306600" cy="152125"/>
            </a:xfrm>
            <a:custGeom>
              <a:avLst/>
              <a:gdLst/>
              <a:ahLst/>
              <a:cxnLst/>
              <a:rect l="l" t="t" r="r" b="b"/>
              <a:pathLst>
                <a:path w="12264" h="6085" extrusionOk="0">
                  <a:moveTo>
                    <a:pt x="3275" y="1"/>
                  </a:moveTo>
                  <a:cubicBezTo>
                    <a:pt x="2144" y="1"/>
                    <a:pt x="0" y="751"/>
                    <a:pt x="0" y="3572"/>
                  </a:cubicBezTo>
                  <a:lnTo>
                    <a:pt x="0" y="6085"/>
                  </a:lnTo>
                  <a:lnTo>
                    <a:pt x="1191" y="6085"/>
                  </a:lnTo>
                  <a:lnTo>
                    <a:pt x="1191" y="3572"/>
                  </a:lnTo>
                  <a:cubicBezTo>
                    <a:pt x="1191" y="1286"/>
                    <a:pt x="3072" y="1191"/>
                    <a:pt x="3275" y="1191"/>
                  </a:cubicBezTo>
                  <a:lnTo>
                    <a:pt x="12264" y="1191"/>
                  </a:lnTo>
                  <a:lnTo>
                    <a:pt x="12264" y="1"/>
                  </a:lnTo>
                  <a:close/>
                </a:path>
              </a:pathLst>
            </a:custGeom>
            <a:solidFill>
              <a:srgbClr val="8C42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038;p62">
              <a:extLst>
                <a:ext uri="{FF2B5EF4-FFF2-40B4-BE49-F238E27FC236}">
                  <a16:creationId xmlns:a16="http://schemas.microsoft.com/office/drawing/2014/main" id="{E49DA62C-BDFD-E454-1D2D-73ABD58A3C69}"/>
                </a:ext>
              </a:extLst>
            </p:cNvPr>
            <p:cNvSpPr/>
            <p:nvPr/>
          </p:nvSpPr>
          <p:spPr>
            <a:xfrm>
              <a:off x="3548350" y="3200825"/>
              <a:ext cx="29800" cy="178625"/>
            </a:xfrm>
            <a:custGeom>
              <a:avLst/>
              <a:gdLst/>
              <a:ahLst/>
              <a:cxnLst/>
              <a:rect l="l" t="t" r="r" b="b"/>
              <a:pathLst>
                <a:path w="1192" h="7145" extrusionOk="0">
                  <a:moveTo>
                    <a:pt x="0" y="0"/>
                  </a:moveTo>
                  <a:lnTo>
                    <a:pt x="0" y="7144"/>
                  </a:lnTo>
                  <a:lnTo>
                    <a:pt x="1191" y="7144"/>
                  </a:lnTo>
                  <a:lnTo>
                    <a:pt x="1191" y="0"/>
                  </a:lnTo>
                  <a:close/>
                </a:path>
              </a:pathLst>
            </a:custGeom>
            <a:solidFill>
              <a:srgbClr val="8C42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039;p62">
              <a:extLst>
                <a:ext uri="{FF2B5EF4-FFF2-40B4-BE49-F238E27FC236}">
                  <a16:creationId xmlns:a16="http://schemas.microsoft.com/office/drawing/2014/main" id="{37D60E9F-A543-68E4-2C2A-A1C78B122033}"/>
                </a:ext>
              </a:extLst>
            </p:cNvPr>
            <p:cNvSpPr/>
            <p:nvPr/>
          </p:nvSpPr>
          <p:spPr>
            <a:xfrm>
              <a:off x="3534050" y="3728575"/>
              <a:ext cx="434900" cy="437875"/>
            </a:xfrm>
            <a:custGeom>
              <a:avLst/>
              <a:gdLst/>
              <a:ahLst/>
              <a:cxnLst/>
              <a:rect l="l" t="t" r="r" b="b"/>
              <a:pathLst>
                <a:path w="17396" h="17515" extrusionOk="0">
                  <a:moveTo>
                    <a:pt x="12717" y="4715"/>
                  </a:moveTo>
                  <a:cubicBezTo>
                    <a:pt x="13931" y="4715"/>
                    <a:pt x="14919" y="5691"/>
                    <a:pt x="14919" y="6906"/>
                  </a:cubicBezTo>
                  <a:cubicBezTo>
                    <a:pt x="14919" y="8120"/>
                    <a:pt x="13931" y="9096"/>
                    <a:pt x="12717" y="9096"/>
                  </a:cubicBezTo>
                  <a:cubicBezTo>
                    <a:pt x="12710" y="9097"/>
                    <a:pt x="12702" y="9097"/>
                    <a:pt x="12695" y="9097"/>
                  </a:cubicBezTo>
                  <a:cubicBezTo>
                    <a:pt x="11503" y="9097"/>
                    <a:pt x="10526" y="8113"/>
                    <a:pt x="10526" y="6906"/>
                  </a:cubicBezTo>
                  <a:cubicBezTo>
                    <a:pt x="10526" y="5691"/>
                    <a:pt x="11514" y="4715"/>
                    <a:pt x="12717" y="4715"/>
                  </a:cubicBezTo>
                  <a:close/>
                  <a:moveTo>
                    <a:pt x="6621" y="10811"/>
                  </a:moveTo>
                  <a:cubicBezTo>
                    <a:pt x="7835" y="10811"/>
                    <a:pt x="8823" y="11787"/>
                    <a:pt x="8823" y="13002"/>
                  </a:cubicBezTo>
                  <a:cubicBezTo>
                    <a:pt x="8823" y="14216"/>
                    <a:pt x="7835" y="15204"/>
                    <a:pt x="6621" y="15204"/>
                  </a:cubicBezTo>
                  <a:cubicBezTo>
                    <a:pt x="5418" y="15204"/>
                    <a:pt x="4430" y="14216"/>
                    <a:pt x="4430" y="13002"/>
                  </a:cubicBezTo>
                  <a:cubicBezTo>
                    <a:pt x="4430" y="11787"/>
                    <a:pt x="5418" y="10811"/>
                    <a:pt x="6621" y="10811"/>
                  </a:cubicBezTo>
                  <a:close/>
                  <a:moveTo>
                    <a:pt x="12764" y="10811"/>
                  </a:moveTo>
                  <a:cubicBezTo>
                    <a:pt x="13979" y="10811"/>
                    <a:pt x="14955" y="11787"/>
                    <a:pt x="14955" y="13002"/>
                  </a:cubicBezTo>
                  <a:cubicBezTo>
                    <a:pt x="14955" y="14216"/>
                    <a:pt x="13979" y="15204"/>
                    <a:pt x="12764" y="15204"/>
                  </a:cubicBezTo>
                  <a:cubicBezTo>
                    <a:pt x="11550" y="15204"/>
                    <a:pt x="10574" y="14216"/>
                    <a:pt x="10574" y="13002"/>
                  </a:cubicBezTo>
                  <a:cubicBezTo>
                    <a:pt x="10574" y="11787"/>
                    <a:pt x="11550" y="10811"/>
                    <a:pt x="12764" y="10811"/>
                  </a:cubicBezTo>
                  <a:close/>
                  <a:moveTo>
                    <a:pt x="12229" y="0"/>
                  </a:moveTo>
                  <a:cubicBezTo>
                    <a:pt x="11895" y="0"/>
                    <a:pt x="11633" y="262"/>
                    <a:pt x="11633" y="595"/>
                  </a:cubicBezTo>
                  <a:lnTo>
                    <a:pt x="11633" y="1548"/>
                  </a:lnTo>
                  <a:cubicBezTo>
                    <a:pt x="11633" y="1596"/>
                    <a:pt x="11645" y="1643"/>
                    <a:pt x="11657" y="1691"/>
                  </a:cubicBezTo>
                  <a:cubicBezTo>
                    <a:pt x="10931" y="1762"/>
                    <a:pt x="10228" y="1905"/>
                    <a:pt x="9550" y="2107"/>
                  </a:cubicBezTo>
                  <a:cubicBezTo>
                    <a:pt x="9538" y="2060"/>
                    <a:pt x="9526" y="2012"/>
                    <a:pt x="9502" y="1965"/>
                  </a:cubicBezTo>
                  <a:lnTo>
                    <a:pt x="9145" y="1084"/>
                  </a:lnTo>
                  <a:cubicBezTo>
                    <a:pt x="9047" y="861"/>
                    <a:pt x="8830" y="725"/>
                    <a:pt x="8602" y="725"/>
                  </a:cubicBezTo>
                  <a:cubicBezTo>
                    <a:pt x="8525" y="725"/>
                    <a:pt x="8446" y="741"/>
                    <a:pt x="8371" y="774"/>
                  </a:cubicBezTo>
                  <a:lnTo>
                    <a:pt x="7359" y="1191"/>
                  </a:lnTo>
                  <a:cubicBezTo>
                    <a:pt x="7061" y="1310"/>
                    <a:pt x="6918" y="1655"/>
                    <a:pt x="7049" y="1965"/>
                  </a:cubicBezTo>
                  <a:lnTo>
                    <a:pt x="7407" y="2846"/>
                  </a:lnTo>
                  <a:cubicBezTo>
                    <a:pt x="7430" y="2881"/>
                    <a:pt x="7454" y="2917"/>
                    <a:pt x="7478" y="2953"/>
                  </a:cubicBezTo>
                  <a:cubicBezTo>
                    <a:pt x="6847" y="3286"/>
                    <a:pt x="6264" y="3679"/>
                    <a:pt x="5716" y="4120"/>
                  </a:cubicBezTo>
                  <a:cubicBezTo>
                    <a:pt x="5692" y="4084"/>
                    <a:pt x="5668" y="4060"/>
                    <a:pt x="5633" y="4024"/>
                  </a:cubicBezTo>
                  <a:lnTo>
                    <a:pt x="4966" y="3358"/>
                  </a:lnTo>
                  <a:cubicBezTo>
                    <a:pt x="4847" y="3239"/>
                    <a:pt x="4695" y="3179"/>
                    <a:pt x="4543" y="3179"/>
                  </a:cubicBezTo>
                  <a:cubicBezTo>
                    <a:pt x="4391" y="3179"/>
                    <a:pt x="4240" y="3239"/>
                    <a:pt x="4120" y="3358"/>
                  </a:cubicBezTo>
                  <a:lnTo>
                    <a:pt x="3358" y="4120"/>
                  </a:lnTo>
                  <a:cubicBezTo>
                    <a:pt x="3120" y="4358"/>
                    <a:pt x="3120" y="4727"/>
                    <a:pt x="3358" y="4965"/>
                  </a:cubicBezTo>
                  <a:lnTo>
                    <a:pt x="4025" y="5632"/>
                  </a:lnTo>
                  <a:cubicBezTo>
                    <a:pt x="4061" y="5656"/>
                    <a:pt x="4085" y="5679"/>
                    <a:pt x="4109" y="5703"/>
                  </a:cubicBezTo>
                  <a:cubicBezTo>
                    <a:pt x="3668" y="6239"/>
                    <a:pt x="3275" y="6810"/>
                    <a:pt x="2942" y="7430"/>
                  </a:cubicBezTo>
                  <a:cubicBezTo>
                    <a:pt x="2918" y="7406"/>
                    <a:pt x="2894" y="7394"/>
                    <a:pt x="2858" y="7382"/>
                  </a:cubicBezTo>
                  <a:lnTo>
                    <a:pt x="1977" y="7013"/>
                  </a:lnTo>
                  <a:cubicBezTo>
                    <a:pt x="1902" y="6980"/>
                    <a:pt x="1824" y="6964"/>
                    <a:pt x="1746" y="6964"/>
                  </a:cubicBezTo>
                  <a:cubicBezTo>
                    <a:pt x="1519" y="6964"/>
                    <a:pt x="1301" y="7100"/>
                    <a:pt x="1203" y="7322"/>
                  </a:cubicBezTo>
                  <a:lnTo>
                    <a:pt x="787" y="8323"/>
                  </a:lnTo>
                  <a:cubicBezTo>
                    <a:pt x="656" y="8632"/>
                    <a:pt x="799" y="8977"/>
                    <a:pt x="1096" y="9108"/>
                  </a:cubicBezTo>
                  <a:lnTo>
                    <a:pt x="1977" y="9477"/>
                  </a:lnTo>
                  <a:cubicBezTo>
                    <a:pt x="2001" y="9489"/>
                    <a:pt x="2037" y="9489"/>
                    <a:pt x="2061" y="9501"/>
                  </a:cubicBezTo>
                  <a:cubicBezTo>
                    <a:pt x="1846" y="10192"/>
                    <a:pt x="1704" y="10906"/>
                    <a:pt x="1620" y="11644"/>
                  </a:cubicBezTo>
                  <a:cubicBezTo>
                    <a:pt x="1596" y="11632"/>
                    <a:pt x="1573" y="11632"/>
                    <a:pt x="1549" y="11632"/>
                  </a:cubicBezTo>
                  <a:lnTo>
                    <a:pt x="596" y="11632"/>
                  </a:lnTo>
                  <a:cubicBezTo>
                    <a:pt x="263" y="11632"/>
                    <a:pt x="1" y="11894"/>
                    <a:pt x="1" y="12228"/>
                  </a:cubicBezTo>
                  <a:lnTo>
                    <a:pt x="1" y="13311"/>
                  </a:lnTo>
                  <a:cubicBezTo>
                    <a:pt x="1" y="13645"/>
                    <a:pt x="263" y="13907"/>
                    <a:pt x="596" y="13907"/>
                  </a:cubicBezTo>
                  <a:lnTo>
                    <a:pt x="1549" y="13907"/>
                  </a:lnTo>
                  <a:cubicBezTo>
                    <a:pt x="1573" y="13907"/>
                    <a:pt x="1596" y="13895"/>
                    <a:pt x="1620" y="13895"/>
                  </a:cubicBezTo>
                  <a:cubicBezTo>
                    <a:pt x="1680" y="14514"/>
                    <a:pt x="1787" y="15109"/>
                    <a:pt x="1942" y="15692"/>
                  </a:cubicBezTo>
                  <a:cubicBezTo>
                    <a:pt x="1918" y="15704"/>
                    <a:pt x="1894" y="15704"/>
                    <a:pt x="1882" y="15716"/>
                  </a:cubicBezTo>
                  <a:lnTo>
                    <a:pt x="989" y="16050"/>
                  </a:lnTo>
                  <a:cubicBezTo>
                    <a:pt x="680" y="16169"/>
                    <a:pt x="525" y="16514"/>
                    <a:pt x="644" y="16812"/>
                  </a:cubicBezTo>
                  <a:lnTo>
                    <a:pt x="906" y="17514"/>
                  </a:lnTo>
                  <a:lnTo>
                    <a:pt x="11205" y="17514"/>
                  </a:lnTo>
                  <a:cubicBezTo>
                    <a:pt x="11598" y="17133"/>
                    <a:pt x="12133" y="16907"/>
                    <a:pt x="12717" y="16907"/>
                  </a:cubicBezTo>
                  <a:cubicBezTo>
                    <a:pt x="13312" y="16907"/>
                    <a:pt x="13836" y="17133"/>
                    <a:pt x="14241" y="17514"/>
                  </a:cubicBezTo>
                  <a:lnTo>
                    <a:pt x="17396" y="17514"/>
                  </a:lnTo>
                  <a:lnTo>
                    <a:pt x="17396" y="14669"/>
                  </a:lnTo>
                  <a:cubicBezTo>
                    <a:pt x="16920" y="14264"/>
                    <a:pt x="16622" y="13668"/>
                    <a:pt x="16622" y="13002"/>
                  </a:cubicBezTo>
                  <a:cubicBezTo>
                    <a:pt x="16622" y="12335"/>
                    <a:pt x="16920" y="11740"/>
                    <a:pt x="17396" y="11335"/>
                  </a:cubicBezTo>
                  <a:lnTo>
                    <a:pt x="17396" y="857"/>
                  </a:lnTo>
                  <a:cubicBezTo>
                    <a:pt x="17326" y="832"/>
                    <a:pt x="17256" y="820"/>
                    <a:pt x="17187" y="820"/>
                  </a:cubicBezTo>
                  <a:cubicBezTo>
                    <a:pt x="16963" y="820"/>
                    <a:pt x="16758" y="948"/>
                    <a:pt x="16658" y="1167"/>
                  </a:cubicBezTo>
                  <a:lnTo>
                    <a:pt x="16277" y="2048"/>
                  </a:lnTo>
                  <a:cubicBezTo>
                    <a:pt x="16253" y="2096"/>
                    <a:pt x="16241" y="2155"/>
                    <a:pt x="16229" y="2203"/>
                  </a:cubicBezTo>
                  <a:cubicBezTo>
                    <a:pt x="15479" y="1965"/>
                    <a:pt x="14693" y="1786"/>
                    <a:pt x="13884" y="1703"/>
                  </a:cubicBezTo>
                  <a:cubicBezTo>
                    <a:pt x="13896" y="1655"/>
                    <a:pt x="13907" y="1596"/>
                    <a:pt x="13907" y="1548"/>
                  </a:cubicBezTo>
                  <a:lnTo>
                    <a:pt x="13907" y="595"/>
                  </a:lnTo>
                  <a:cubicBezTo>
                    <a:pt x="13907" y="262"/>
                    <a:pt x="13645" y="0"/>
                    <a:pt x="13312" y="0"/>
                  </a:cubicBezTo>
                  <a:close/>
                </a:path>
              </a:pathLst>
            </a:custGeom>
            <a:solidFill>
              <a:srgbClr val="B758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040;p62">
              <a:extLst>
                <a:ext uri="{FF2B5EF4-FFF2-40B4-BE49-F238E27FC236}">
                  <a16:creationId xmlns:a16="http://schemas.microsoft.com/office/drawing/2014/main" id="{06C719E3-0A70-73AF-1E3B-B583A62FC8BB}"/>
                </a:ext>
              </a:extLst>
            </p:cNvPr>
            <p:cNvSpPr/>
            <p:nvPr/>
          </p:nvSpPr>
          <p:spPr>
            <a:xfrm>
              <a:off x="3305750" y="3320425"/>
              <a:ext cx="471825" cy="470425"/>
            </a:xfrm>
            <a:custGeom>
              <a:avLst/>
              <a:gdLst/>
              <a:ahLst/>
              <a:cxnLst/>
              <a:rect l="l" t="t" r="r" b="b"/>
              <a:pathLst>
                <a:path w="18873" h="18817" extrusionOk="0">
                  <a:moveTo>
                    <a:pt x="11200" y="3195"/>
                  </a:moveTo>
                  <a:cubicBezTo>
                    <a:pt x="11272" y="3195"/>
                    <a:pt x="11346" y="3206"/>
                    <a:pt x="11419" y="3229"/>
                  </a:cubicBezTo>
                  <a:cubicBezTo>
                    <a:pt x="12824" y="3694"/>
                    <a:pt x="14038" y="4622"/>
                    <a:pt x="14836" y="5861"/>
                  </a:cubicBezTo>
                  <a:cubicBezTo>
                    <a:pt x="15074" y="6230"/>
                    <a:pt x="14931" y="6730"/>
                    <a:pt x="14538" y="6920"/>
                  </a:cubicBezTo>
                  <a:cubicBezTo>
                    <a:pt x="14122" y="7123"/>
                    <a:pt x="13717" y="7313"/>
                    <a:pt x="13300" y="7504"/>
                  </a:cubicBezTo>
                  <a:cubicBezTo>
                    <a:pt x="13197" y="7553"/>
                    <a:pt x="13089" y="7577"/>
                    <a:pt x="12981" y="7577"/>
                  </a:cubicBezTo>
                  <a:cubicBezTo>
                    <a:pt x="12752" y="7577"/>
                    <a:pt x="12529" y="7468"/>
                    <a:pt x="12383" y="7265"/>
                  </a:cubicBezTo>
                  <a:cubicBezTo>
                    <a:pt x="11967" y="6670"/>
                    <a:pt x="11371" y="6218"/>
                    <a:pt x="10693" y="5968"/>
                  </a:cubicBezTo>
                  <a:cubicBezTo>
                    <a:pt x="10359" y="5837"/>
                    <a:pt x="10157" y="5491"/>
                    <a:pt x="10228" y="5146"/>
                  </a:cubicBezTo>
                  <a:cubicBezTo>
                    <a:pt x="10312" y="4694"/>
                    <a:pt x="10395" y="4241"/>
                    <a:pt x="10478" y="3801"/>
                  </a:cubicBezTo>
                  <a:cubicBezTo>
                    <a:pt x="10547" y="3437"/>
                    <a:pt x="10859" y="3195"/>
                    <a:pt x="11200" y="3195"/>
                  </a:cubicBezTo>
                  <a:close/>
                  <a:moveTo>
                    <a:pt x="6244" y="3840"/>
                  </a:moveTo>
                  <a:cubicBezTo>
                    <a:pt x="6517" y="3840"/>
                    <a:pt x="6779" y="3994"/>
                    <a:pt x="6906" y="4265"/>
                  </a:cubicBezTo>
                  <a:cubicBezTo>
                    <a:pt x="7109" y="4670"/>
                    <a:pt x="7299" y="5087"/>
                    <a:pt x="7502" y="5491"/>
                  </a:cubicBezTo>
                  <a:cubicBezTo>
                    <a:pt x="7657" y="5825"/>
                    <a:pt x="7549" y="6206"/>
                    <a:pt x="7252" y="6408"/>
                  </a:cubicBezTo>
                  <a:cubicBezTo>
                    <a:pt x="6656" y="6837"/>
                    <a:pt x="6204" y="7420"/>
                    <a:pt x="5954" y="8099"/>
                  </a:cubicBezTo>
                  <a:cubicBezTo>
                    <a:pt x="5839" y="8402"/>
                    <a:pt x="5559" y="8586"/>
                    <a:pt x="5258" y="8586"/>
                  </a:cubicBezTo>
                  <a:cubicBezTo>
                    <a:pt x="5217" y="8586"/>
                    <a:pt x="5174" y="8582"/>
                    <a:pt x="5132" y="8575"/>
                  </a:cubicBezTo>
                  <a:cubicBezTo>
                    <a:pt x="4680" y="8492"/>
                    <a:pt x="4228" y="8408"/>
                    <a:pt x="3787" y="8325"/>
                  </a:cubicBezTo>
                  <a:cubicBezTo>
                    <a:pt x="3346" y="8242"/>
                    <a:pt x="3085" y="7801"/>
                    <a:pt x="3227" y="7373"/>
                  </a:cubicBezTo>
                  <a:cubicBezTo>
                    <a:pt x="3680" y="5968"/>
                    <a:pt x="4609" y="4765"/>
                    <a:pt x="5847" y="3956"/>
                  </a:cubicBezTo>
                  <a:cubicBezTo>
                    <a:pt x="5972" y="3877"/>
                    <a:pt x="6109" y="3840"/>
                    <a:pt x="6244" y="3840"/>
                  </a:cubicBezTo>
                  <a:close/>
                  <a:moveTo>
                    <a:pt x="9211" y="7035"/>
                  </a:moveTo>
                  <a:cubicBezTo>
                    <a:pt x="9716" y="7035"/>
                    <a:pt x="10226" y="7195"/>
                    <a:pt x="10657" y="7527"/>
                  </a:cubicBezTo>
                  <a:cubicBezTo>
                    <a:pt x="11693" y="8325"/>
                    <a:pt x="11883" y="9813"/>
                    <a:pt x="11086" y="10849"/>
                  </a:cubicBezTo>
                  <a:cubicBezTo>
                    <a:pt x="10620" y="11454"/>
                    <a:pt x="9919" y="11771"/>
                    <a:pt x="9210" y="11771"/>
                  </a:cubicBezTo>
                  <a:cubicBezTo>
                    <a:pt x="8704" y="11771"/>
                    <a:pt x="8195" y="11610"/>
                    <a:pt x="7764" y="11278"/>
                  </a:cubicBezTo>
                  <a:cubicBezTo>
                    <a:pt x="6728" y="10480"/>
                    <a:pt x="6537" y="8992"/>
                    <a:pt x="7335" y="7956"/>
                  </a:cubicBezTo>
                  <a:cubicBezTo>
                    <a:pt x="7801" y="7351"/>
                    <a:pt x="8502" y="7035"/>
                    <a:pt x="9211" y="7035"/>
                  </a:cubicBezTo>
                  <a:close/>
                  <a:moveTo>
                    <a:pt x="13533" y="10220"/>
                  </a:moveTo>
                  <a:cubicBezTo>
                    <a:pt x="13574" y="10220"/>
                    <a:pt x="13615" y="10223"/>
                    <a:pt x="13657" y="10230"/>
                  </a:cubicBezTo>
                  <a:cubicBezTo>
                    <a:pt x="14110" y="10313"/>
                    <a:pt x="14550" y="10409"/>
                    <a:pt x="15003" y="10492"/>
                  </a:cubicBezTo>
                  <a:cubicBezTo>
                    <a:pt x="15431" y="10563"/>
                    <a:pt x="15705" y="11016"/>
                    <a:pt x="15562" y="11433"/>
                  </a:cubicBezTo>
                  <a:cubicBezTo>
                    <a:pt x="15110" y="12838"/>
                    <a:pt x="14181" y="14052"/>
                    <a:pt x="12931" y="14850"/>
                  </a:cubicBezTo>
                  <a:cubicBezTo>
                    <a:pt x="12809" y="14929"/>
                    <a:pt x="12672" y="14966"/>
                    <a:pt x="12537" y="14966"/>
                  </a:cubicBezTo>
                  <a:cubicBezTo>
                    <a:pt x="12264" y="14966"/>
                    <a:pt x="11999" y="14815"/>
                    <a:pt x="11871" y="14552"/>
                  </a:cubicBezTo>
                  <a:cubicBezTo>
                    <a:pt x="11681" y="14135"/>
                    <a:pt x="11478" y="13731"/>
                    <a:pt x="11288" y="13314"/>
                  </a:cubicBezTo>
                  <a:cubicBezTo>
                    <a:pt x="11133" y="12992"/>
                    <a:pt x="11240" y="12599"/>
                    <a:pt x="11538" y="12397"/>
                  </a:cubicBezTo>
                  <a:cubicBezTo>
                    <a:pt x="12121" y="11980"/>
                    <a:pt x="12586" y="11385"/>
                    <a:pt x="12836" y="10706"/>
                  </a:cubicBezTo>
                  <a:cubicBezTo>
                    <a:pt x="12941" y="10412"/>
                    <a:pt x="13222" y="10220"/>
                    <a:pt x="13533" y="10220"/>
                  </a:cubicBezTo>
                  <a:close/>
                  <a:moveTo>
                    <a:pt x="5799" y="11231"/>
                  </a:moveTo>
                  <a:cubicBezTo>
                    <a:pt x="6031" y="11231"/>
                    <a:pt x="6255" y="11343"/>
                    <a:pt x="6394" y="11540"/>
                  </a:cubicBezTo>
                  <a:cubicBezTo>
                    <a:pt x="6823" y="12135"/>
                    <a:pt x="7407" y="12588"/>
                    <a:pt x="8097" y="12849"/>
                  </a:cubicBezTo>
                  <a:cubicBezTo>
                    <a:pt x="8430" y="12969"/>
                    <a:pt x="8633" y="13314"/>
                    <a:pt x="8561" y="13671"/>
                  </a:cubicBezTo>
                  <a:cubicBezTo>
                    <a:pt x="8478" y="14112"/>
                    <a:pt x="8395" y="14564"/>
                    <a:pt x="8311" y="15016"/>
                  </a:cubicBezTo>
                  <a:cubicBezTo>
                    <a:pt x="8243" y="15370"/>
                    <a:pt x="7931" y="15610"/>
                    <a:pt x="7584" y="15610"/>
                  </a:cubicBezTo>
                  <a:cubicBezTo>
                    <a:pt x="7510" y="15610"/>
                    <a:pt x="7434" y="15599"/>
                    <a:pt x="7359" y="15576"/>
                  </a:cubicBezTo>
                  <a:cubicBezTo>
                    <a:pt x="5954" y="15124"/>
                    <a:pt x="4751" y="14195"/>
                    <a:pt x="3954" y="12945"/>
                  </a:cubicBezTo>
                  <a:cubicBezTo>
                    <a:pt x="3704" y="12576"/>
                    <a:pt x="3847" y="12076"/>
                    <a:pt x="4251" y="11885"/>
                  </a:cubicBezTo>
                  <a:cubicBezTo>
                    <a:pt x="4656" y="11695"/>
                    <a:pt x="5073" y="11492"/>
                    <a:pt x="5490" y="11302"/>
                  </a:cubicBezTo>
                  <a:cubicBezTo>
                    <a:pt x="5590" y="11254"/>
                    <a:pt x="5695" y="11231"/>
                    <a:pt x="5799" y="11231"/>
                  </a:cubicBezTo>
                  <a:close/>
                  <a:moveTo>
                    <a:pt x="8666" y="0"/>
                  </a:moveTo>
                  <a:cubicBezTo>
                    <a:pt x="8651" y="0"/>
                    <a:pt x="8636" y="1"/>
                    <a:pt x="8621" y="3"/>
                  </a:cubicBezTo>
                  <a:lnTo>
                    <a:pt x="7823" y="110"/>
                  </a:lnTo>
                  <a:cubicBezTo>
                    <a:pt x="7585" y="146"/>
                    <a:pt x="7407" y="360"/>
                    <a:pt x="7442" y="598"/>
                  </a:cubicBezTo>
                  <a:lnTo>
                    <a:pt x="7537" y="1300"/>
                  </a:lnTo>
                  <a:cubicBezTo>
                    <a:pt x="7537" y="1324"/>
                    <a:pt x="7549" y="1348"/>
                    <a:pt x="7549" y="1372"/>
                  </a:cubicBezTo>
                  <a:cubicBezTo>
                    <a:pt x="7049" y="1491"/>
                    <a:pt x="6561" y="1646"/>
                    <a:pt x="6097" y="1860"/>
                  </a:cubicBezTo>
                  <a:cubicBezTo>
                    <a:pt x="6085" y="1836"/>
                    <a:pt x="6073" y="1812"/>
                    <a:pt x="6061" y="1789"/>
                  </a:cubicBezTo>
                  <a:lnTo>
                    <a:pt x="5716" y="1181"/>
                  </a:lnTo>
                  <a:cubicBezTo>
                    <a:pt x="5636" y="1037"/>
                    <a:pt x="5490" y="957"/>
                    <a:pt x="5339" y="957"/>
                  </a:cubicBezTo>
                  <a:cubicBezTo>
                    <a:pt x="5265" y="957"/>
                    <a:pt x="5190" y="976"/>
                    <a:pt x="5121" y="1015"/>
                  </a:cubicBezTo>
                  <a:lnTo>
                    <a:pt x="4418" y="1408"/>
                  </a:lnTo>
                  <a:cubicBezTo>
                    <a:pt x="4216" y="1527"/>
                    <a:pt x="4144" y="1800"/>
                    <a:pt x="4263" y="2003"/>
                  </a:cubicBezTo>
                  <a:lnTo>
                    <a:pt x="4609" y="2622"/>
                  </a:lnTo>
                  <a:cubicBezTo>
                    <a:pt x="4620" y="2634"/>
                    <a:pt x="4632" y="2658"/>
                    <a:pt x="4644" y="2670"/>
                  </a:cubicBezTo>
                  <a:cubicBezTo>
                    <a:pt x="4204" y="2979"/>
                    <a:pt x="3787" y="3348"/>
                    <a:pt x="3406" y="3753"/>
                  </a:cubicBezTo>
                  <a:cubicBezTo>
                    <a:pt x="3370" y="3694"/>
                    <a:pt x="3335" y="3646"/>
                    <a:pt x="3287" y="3610"/>
                  </a:cubicBezTo>
                  <a:lnTo>
                    <a:pt x="2715" y="3170"/>
                  </a:lnTo>
                  <a:cubicBezTo>
                    <a:pt x="2637" y="3111"/>
                    <a:pt x="2545" y="3082"/>
                    <a:pt x="2453" y="3082"/>
                  </a:cubicBezTo>
                  <a:cubicBezTo>
                    <a:pt x="2322" y="3082"/>
                    <a:pt x="2192" y="3141"/>
                    <a:pt x="2108" y="3253"/>
                  </a:cubicBezTo>
                  <a:lnTo>
                    <a:pt x="1608" y="3896"/>
                  </a:lnTo>
                  <a:cubicBezTo>
                    <a:pt x="1465" y="4086"/>
                    <a:pt x="1501" y="4360"/>
                    <a:pt x="1692" y="4515"/>
                  </a:cubicBezTo>
                  <a:lnTo>
                    <a:pt x="2251" y="4944"/>
                  </a:lnTo>
                  <a:cubicBezTo>
                    <a:pt x="2299" y="4979"/>
                    <a:pt x="2358" y="5015"/>
                    <a:pt x="2418" y="5027"/>
                  </a:cubicBezTo>
                  <a:cubicBezTo>
                    <a:pt x="2168" y="5420"/>
                    <a:pt x="1953" y="5825"/>
                    <a:pt x="1787" y="6242"/>
                  </a:cubicBezTo>
                  <a:cubicBezTo>
                    <a:pt x="1775" y="6242"/>
                    <a:pt x="1751" y="6230"/>
                    <a:pt x="1739" y="6230"/>
                  </a:cubicBezTo>
                  <a:lnTo>
                    <a:pt x="1060" y="6027"/>
                  </a:lnTo>
                  <a:cubicBezTo>
                    <a:pt x="1018" y="6014"/>
                    <a:pt x="976" y="6008"/>
                    <a:pt x="933" y="6008"/>
                  </a:cubicBezTo>
                  <a:cubicBezTo>
                    <a:pt x="748" y="6008"/>
                    <a:pt x="573" y="6129"/>
                    <a:pt x="525" y="6313"/>
                  </a:cubicBezTo>
                  <a:lnTo>
                    <a:pt x="287" y="7087"/>
                  </a:lnTo>
                  <a:cubicBezTo>
                    <a:pt x="215" y="7313"/>
                    <a:pt x="346" y="7563"/>
                    <a:pt x="584" y="7635"/>
                  </a:cubicBezTo>
                  <a:lnTo>
                    <a:pt x="1263" y="7837"/>
                  </a:lnTo>
                  <a:lnTo>
                    <a:pt x="1299" y="7837"/>
                  </a:lnTo>
                  <a:cubicBezTo>
                    <a:pt x="1191" y="8444"/>
                    <a:pt x="1144" y="9039"/>
                    <a:pt x="1156" y="9647"/>
                  </a:cubicBezTo>
                  <a:lnTo>
                    <a:pt x="1108" y="9647"/>
                  </a:lnTo>
                  <a:lnTo>
                    <a:pt x="418" y="9742"/>
                  </a:lnTo>
                  <a:cubicBezTo>
                    <a:pt x="168" y="9766"/>
                    <a:pt x="1" y="9992"/>
                    <a:pt x="37" y="10230"/>
                  </a:cubicBezTo>
                  <a:lnTo>
                    <a:pt x="144" y="11028"/>
                  </a:lnTo>
                  <a:cubicBezTo>
                    <a:pt x="165" y="11244"/>
                    <a:pt x="354" y="11402"/>
                    <a:pt x="567" y="11402"/>
                  </a:cubicBezTo>
                  <a:cubicBezTo>
                    <a:pt x="589" y="11402"/>
                    <a:pt x="610" y="11400"/>
                    <a:pt x="632" y="11397"/>
                  </a:cubicBezTo>
                  <a:lnTo>
                    <a:pt x="1322" y="11314"/>
                  </a:lnTo>
                  <a:cubicBezTo>
                    <a:pt x="1346" y="11302"/>
                    <a:pt x="1358" y="11302"/>
                    <a:pt x="1370" y="11302"/>
                  </a:cubicBezTo>
                  <a:cubicBezTo>
                    <a:pt x="1477" y="11742"/>
                    <a:pt x="1620" y="12183"/>
                    <a:pt x="1799" y="12611"/>
                  </a:cubicBezTo>
                  <a:cubicBezTo>
                    <a:pt x="1787" y="12623"/>
                    <a:pt x="1775" y="12623"/>
                    <a:pt x="1763" y="12635"/>
                  </a:cubicBezTo>
                  <a:lnTo>
                    <a:pt x="1144" y="12969"/>
                  </a:lnTo>
                  <a:cubicBezTo>
                    <a:pt x="930" y="13088"/>
                    <a:pt x="846" y="13350"/>
                    <a:pt x="965" y="13564"/>
                  </a:cubicBezTo>
                  <a:lnTo>
                    <a:pt x="1346" y="14266"/>
                  </a:lnTo>
                  <a:cubicBezTo>
                    <a:pt x="1428" y="14414"/>
                    <a:pt x="1578" y="14499"/>
                    <a:pt x="1733" y="14499"/>
                  </a:cubicBezTo>
                  <a:cubicBezTo>
                    <a:pt x="1804" y="14499"/>
                    <a:pt x="1875" y="14482"/>
                    <a:pt x="1942" y="14445"/>
                  </a:cubicBezTo>
                  <a:lnTo>
                    <a:pt x="2561" y="14112"/>
                  </a:lnTo>
                  <a:cubicBezTo>
                    <a:pt x="2573" y="14100"/>
                    <a:pt x="2596" y="14088"/>
                    <a:pt x="2608" y="14076"/>
                  </a:cubicBezTo>
                  <a:cubicBezTo>
                    <a:pt x="2942" y="14552"/>
                    <a:pt x="3323" y="15004"/>
                    <a:pt x="3763" y="15421"/>
                  </a:cubicBezTo>
                  <a:cubicBezTo>
                    <a:pt x="3751" y="15433"/>
                    <a:pt x="3727" y="15445"/>
                    <a:pt x="3716" y="15469"/>
                  </a:cubicBezTo>
                  <a:lnTo>
                    <a:pt x="3287" y="16017"/>
                  </a:lnTo>
                  <a:cubicBezTo>
                    <a:pt x="3144" y="16219"/>
                    <a:pt x="3180" y="16493"/>
                    <a:pt x="3370" y="16636"/>
                  </a:cubicBezTo>
                  <a:lnTo>
                    <a:pt x="4001" y="17124"/>
                  </a:lnTo>
                  <a:cubicBezTo>
                    <a:pt x="4080" y="17183"/>
                    <a:pt x="4172" y="17211"/>
                    <a:pt x="4265" y="17211"/>
                  </a:cubicBezTo>
                  <a:cubicBezTo>
                    <a:pt x="4397" y="17211"/>
                    <a:pt x="4529" y="17153"/>
                    <a:pt x="4620" y="17040"/>
                  </a:cubicBezTo>
                  <a:lnTo>
                    <a:pt x="5049" y="16481"/>
                  </a:lnTo>
                  <a:cubicBezTo>
                    <a:pt x="5061" y="16469"/>
                    <a:pt x="5073" y="16445"/>
                    <a:pt x="5085" y="16421"/>
                  </a:cubicBezTo>
                  <a:cubicBezTo>
                    <a:pt x="5549" y="16707"/>
                    <a:pt x="6025" y="16945"/>
                    <a:pt x="6514" y="17124"/>
                  </a:cubicBezTo>
                  <a:cubicBezTo>
                    <a:pt x="6502" y="17148"/>
                    <a:pt x="6490" y="17171"/>
                    <a:pt x="6478" y="17195"/>
                  </a:cubicBezTo>
                  <a:lnTo>
                    <a:pt x="6299" y="17874"/>
                  </a:lnTo>
                  <a:cubicBezTo>
                    <a:pt x="6240" y="18112"/>
                    <a:pt x="6383" y="18350"/>
                    <a:pt x="6609" y="18410"/>
                  </a:cubicBezTo>
                  <a:lnTo>
                    <a:pt x="7383" y="18624"/>
                  </a:lnTo>
                  <a:cubicBezTo>
                    <a:pt x="7419" y="18633"/>
                    <a:pt x="7456" y="18638"/>
                    <a:pt x="7492" y="18638"/>
                  </a:cubicBezTo>
                  <a:cubicBezTo>
                    <a:pt x="7690" y="18638"/>
                    <a:pt x="7868" y="18506"/>
                    <a:pt x="7918" y="18314"/>
                  </a:cubicBezTo>
                  <a:lnTo>
                    <a:pt x="8109" y="17624"/>
                  </a:lnTo>
                  <a:cubicBezTo>
                    <a:pt x="8109" y="17600"/>
                    <a:pt x="8121" y="17576"/>
                    <a:pt x="8121" y="17541"/>
                  </a:cubicBezTo>
                  <a:cubicBezTo>
                    <a:pt x="8528" y="17607"/>
                    <a:pt x="8943" y="17643"/>
                    <a:pt x="9354" y="17643"/>
                  </a:cubicBezTo>
                  <a:cubicBezTo>
                    <a:pt x="9459" y="17643"/>
                    <a:pt x="9564" y="17641"/>
                    <a:pt x="9669" y="17636"/>
                  </a:cubicBezTo>
                  <a:cubicBezTo>
                    <a:pt x="9669" y="17671"/>
                    <a:pt x="9669" y="17695"/>
                    <a:pt x="9681" y="17731"/>
                  </a:cubicBezTo>
                  <a:lnTo>
                    <a:pt x="9764" y="18433"/>
                  </a:lnTo>
                  <a:cubicBezTo>
                    <a:pt x="9797" y="18656"/>
                    <a:pt x="9987" y="18817"/>
                    <a:pt x="10207" y="18817"/>
                  </a:cubicBezTo>
                  <a:cubicBezTo>
                    <a:pt x="10222" y="18817"/>
                    <a:pt x="10237" y="18816"/>
                    <a:pt x="10252" y="18814"/>
                  </a:cubicBezTo>
                  <a:lnTo>
                    <a:pt x="11050" y="18707"/>
                  </a:lnTo>
                  <a:cubicBezTo>
                    <a:pt x="11288" y="18672"/>
                    <a:pt x="11455" y="18457"/>
                    <a:pt x="11431" y="18219"/>
                  </a:cubicBezTo>
                  <a:lnTo>
                    <a:pt x="11336" y="17517"/>
                  </a:lnTo>
                  <a:cubicBezTo>
                    <a:pt x="11336" y="17481"/>
                    <a:pt x="11324" y="17445"/>
                    <a:pt x="11312" y="17421"/>
                  </a:cubicBezTo>
                  <a:cubicBezTo>
                    <a:pt x="11812" y="17302"/>
                    <a:pt x="12300" y="17136"/>
                    <a:pt x="12764" y="16921"/>
                  </a:cubicBezTo>
                  <a:cubicBezTo>
                    <a:pt x="12776" y="16957"/>
                    <a:pt x="12788" y="16993"/>
                    <a:pt x="12812" y="17029"/>
                  </a:cubicBezTo>
                  <a:lnTo>
                    <a:pt x="13157" y="17636"/>
                  </a:lnTo>
                  <a:cubicBezTo>
                    <a:pt x="13238" y="17780"/>
                    <a:pt x="13383" y="17860"/>
                    <a:pt x="13535" y="17860"/>
                  </a:cubicBezTo>
                  <a:cubicBezTo>
                    <a:pt x="13608" y="17860"/>
                    <a:pt x="13683" y="17841"/>
                    <a:pt x="13753" y="17802"/>
                  </a:cubicBezTo>
                  <a:lnTo>
                    <a:pt x="14455" y="17398"/>
                  </a:lnTo>
                  <a:cubicBezTo>
                    <a:pt x="14657" y="17279"/>
                    <a:pt x="14729" y="17017"/>
                    <a:pt x="14610" y="16802"/>
                  </a:cubicBezTo>
                  <a:lnTo>
                    <a:pt x="14265" y="16195"/>
                  </a:lnTo>
                  <a:cubicBezTo>
                    <a:pt x="14241" y="16159"/>
                    <a:pt x="14217" y="16124"/>
                    <a:pt x="14193" y="16100"/>
                  </a:cubicBezTo>
                  <a:cubicBezTo>
                    <a:pt x="14622" y="15790"/>
                    <a:pt x="15027" y="15433"/>
                    <a:pt x="15408" y="15040"/>
                  </a:cubicBezTo>
                  <a:cubicBezTo>
                    <a:pt x="15431" y="15064"/>
                    <a:pt x="15455" y="15100"/>
                    <a:pt x="15491" y="15124"/>
                  </a:cubicBezTo>
                  <a:lnTo>
                    <a:pt x="16050" y="15552"/>
                  </a:lnTo>
                  <a:cubicBezTo>
                    <a:pt x="16131" y="15618"/>
                    <a:pt x="16227" y="15649"/>
                    <a:pt x="16322" y="15649"/>
                  </a:cubicBezTo>
                  <a:cubicBezTo>
                    <a:pt x="16451" y="15649"/>
                    <a:pt x="16580" y="15591"/>
                    <a:pt x="16670" y="15481"/>
                  </a:cubicBezTo>
                  <a:lnTo>
                    <a:pt x="17158" y="14838"/>
                  </a:lnTo>
                  <a:cubicBezTo>
                    <a:pt x="17301" y="14647"/>
                    <a:pt x="17265" y="14373"/>
                    <a:pt x="17074" y="14231"/>
                  </a:cubicBezTo>
                  <a:lnTo>
                    <a:pt x="16515" y="13802"/>
                  </a:lnTo>
                  <a:cubicBezTo>
                    <a:pt x="16479" y="13766"/>
                    <a:pt x="16443" y="13754"/>
                    <a:pt x="16408" y="13731"/>
                  </a:cubicBezTo>
                  <a:cubicBezTo>
                    <a:pt x="16646" y="13350"/>
                    <a:pt x="16848" y="12945"/>
                    <a:pt x="17015" y="12528"/>
                  </a:cubicBezTo>
                  <a:cubicBezTo>
                    <a:pt x="17051" y="12552"/>
                    <a:pt x="17086" y="12576"/>
                    <a:pt x="17134" y="12588"/>
                  </a:cubicBezTo>
                  <a:lnTo>
                    <a:pt x="17813" y="12790"/>
                  </a:lnTo>
                  <a:cubicBezTo>
                    <a:pt x="17855" y="12803"/>
                    <a:pt x="17897" y="12809"/>
                    <a:pt x="17940" y="12809"/>
                  </a:cubicBezTo>
                  <a:cubicBezTo>
                    <a:pt x="18125" y="12809"/>
                    <a:pt x="18300" y="12688"/>
                    <a:pt x="18348" y="12504"/>
                  </a:cubicBezTo>
                  <a:lnTo>
                    <a:pt x="18586" y="11730"/>
                  </a:lnTo>
                  <a:cubicBezTo>
                    <a:pt x="18658" y="11504"/>
                    <a:pt x="18527" y="11254"/>
                    <a:pt x="18289" y="11183"/>
                  </a:cubicBezTo>
                  <a:lnTo>
                    <a:pt x="17610" y="10980"/>
                  </a:lnTo>
                  <a:cubicBezTo>
                    <a:pt x="17574" y="10968"/>
                    <a:pt x="17527" y="10968"/>
                    <a:pt x="17479" y="10968"/>
                  </a:cubicBezTo>
                  <a:cubicBezTo>
                    <a:pt x="17598" y="10373"/>
                    <a:pt x="17646" y="9766"/>
                    <a:pt x="17622" y="9159"/>
                  </a:cubicBezTo>
                  <a:lnTo>
                    <a:pt x="17622" y="9159"/>
                  </a:lnTo>
                  <a:cubicBezTo>
                    <a:pt x="17670" y="9170"/>
                    <a:pt x="17717" y="9170"/>
                    <a:pt x="17765" y="9170"/>
                  </a:cubicBezTo>
                  <a:lnTo>
                    <a:pt x="18456" y="9075"/>
                  </a:lnTo>
                  <a:cubicBezTo>
                    <a:pt x="18706" y="9051"/>
                    <a:pt x="18872" y="8825"/>
                    <a:pt x="18837" y="8587"/>
                  </a:cubicBezTo>
                  <a:lnTo>
                    <a:pt x="18729" y="7789"/>
                  </a:lnTo>
                  <a:cubicBezTo>
                    <a:pt x="18708" y="7573"/>
                    <a:pt x="18519" y="7415"/>
                    <a:pt x="18306" y="7415"/>
                  </a:cubicBezTo>
                  <a:cubicBezTo>
                    <a:pt x="18284" y="7415"/>
                    <a:pt x="18263" y="7417"/>
                    <a:pt x="18241" y="7420"/>
                  </a:cubicBezTo>
                  <a:lnTo>
                    <a:pt x="17551" y="7504"/>
                  </a:lnTo>
                  <a:cubicBezTo>
                    <a:pt x="17503" y="7515"/>
                    <a:pt x="17455" y="7527"/>
                    <a:pt x="17420" y="7539"/>
                  </a:cubicBezTo>
                  <a:cubicBezTo>
                    <a:pt x="17313" y="7099"/>
                    <a:pt x="17170" y="6658"/>
                    <a:pt x="16991" y="6230"/>
                  </a:cubicBezTo>
                  <a:cubicBezTo>
                    <a:pt x="17039" y="6218"/>
                    <a:pt x="17074" y="6206"/>
                    <a:pt x="17110" y="6182"/>
                  </a:cubicBezTo>
                  <a:lnTo>
                    <a:pt x="17729" y="5849"/>
                  </a:lnTo>
                  <a:cubicBezTo>
                    <a:pt x="17944" y="5730"/>
                    <a:pt x="18027" y="5468"/>
                    <a:pt x="17908" y="5253"/>
                  </a:cubicBezTo>
                  <a:lnTo>
                    <a:pt x="17527" y="4551"/>
                  </a:lnTo>
                  <a:cubicBezTo>
                    <a:pt x="17445" y="4403"/>
                    <a:pt x="17295" y="4318"/>
                    <a:pt x="17140" y="4318"/>
                  </a:cubicBezTo>
                  <a:cubicBezTo>
                    <a:pt x="17070" y="4318"/>
                    <a:pt x="16998" y="4335"/>
                    <a:pt x="16932" y="4372"/>
                  </a:cubicBezTo>
                  <a:lnTo>
                    <a:pt x="16312" y="4706"/>
                  </a:lnTo>
                  <a:cubicBezTo>
                    <a:pt x="16277" y="4729"/>
                    <a:pt x="16241" y="4753"/>
                    <a:pt x="16217" y="4777"/>
                  </a:cubicBezTo>
                  <a:cubicBezTo>
                    <a:pt x="15884" y="4301"/>
                    <a:pt x="15503" y="3848"/>
                    <a:pt x="15074" y="3432"/>
                  </a:cubicBezTo>
                  <a:cubicBezTo>
                    <a:pt x="15098" y="3408"/>
                    <a:pt x="15134" y="3384"/>
                    <a:pt x="15157" y="3348"/>
                  </a:cubicBezTo>
                  <a:lnTo>
                    <a:pt x="15586" y="2789"/>
                  </a:lnTo>
                  <a:cubicBezTo>
                    <a:pt x="15729" y="2598"/>
                    <a:pt x="15693" y="2324"/>
                    <a:pt x="15503" y="2181"/>
                  </a:cubicBezTo>
                  <a:lnTo>
                    <a:pt x="14872" y="1693"/>
                  </a:lnTo>
                  <a:cubicBezTo>
                    <a:pt x="14791" y="1628"/>
                    <a:pt x="14696" y="1596"/>
                    <a:pt x="14601" y="1596"/>
                  </a:cubicBezTo>
                  <a:cubicBezTo>
                    <a:pt x="14471" y="1596"/>
                    <a:pt x="14342" y="1655"/>
                    <a:pt x="14253" y="1765"/>
                  </a:cubicBezTo>
                  <a:lnTo>
                    <a:pt x="13824" y="2324"/>
                  </a:lnTo>
                  <a:cubicBezTo>
                    <a:pt x="13800" y="2360"/>
                    <a:pt x="13788" y="2396"/>
                    <a:pt x="13764" y="2420"/>
                  </a:cubicBezTo>
                  <a:cubicBezTo>
                    <a:pt x="13312" y="2134"/>
                    <a:pt x="12836" y="1908"/>
                    <a:pt x="12348" y="1717"/>
                  </a:cubicBezTo>
                  <a:cubicBezTo>
                    <a:pt x="12371" y="1681"/>
                    <a:pt x="12383" y="1658"/>
                    <a:pt x="12395" y="1622"/>
                  </a:cubicBezTo>
                  <a:lnTo>
                    <a:pt x="12574" y="943"/>
                  </a:lnTo>
                  <a:cubicBezTo>
                    <a:pt x="12633" y="705"/>
                    <a:pt x="12490" y="467"/>
                    <a:pt x="12264" y="407"/>
                  </a:cubicBezTo>
                  <a:lnTo>
                    <a:pt x="11490" y="193"/>
                  </a:lnTo>
                  <a:cubicBezTo>
                    <a:pt x="11454" y="184"/>
                    <a:pt x="11417" y="180"/>
                    <a:pt x="11381" y="180"/>
                  </a:cubicBezTo>
                  <a:cubicBezTo>
                    <a:pt x="11183" y="180"/>
                    <a:pt x="11005" y="311"/>
                    <a:pt x="10955" y="503"/>
                  </a:cubicBezTo>
                  <a:lnTo>
                    <a:pt x="10764" y="1181"/>
                  </a:lnTo>
                  <a:cubicBezTo>
                    <a:pt x="10764" y="1217"/>
                    <a:pt x="10752" y="1253"/>
                    <a:pt x="10752" y="1277"/>
                  </a:cubicBezTo>
                  <a:cubicBezTo>
                    <a:pt x="10304" y="1204"/>
                    <a:pt x="9847" y="1167"/>
                    <a:pt x="9397" y="1167"/>
                  </a:cubicBezTo>
                  <a:cubicBezTo>
                    <a:pt x="9333" y="1167"/>
                    <a:pt x="9268" y="1168"/>
                    <a:pt x="9204" y="1169"/>
                  </a:cubicBezTo>
                  <a:cubicBezTo>
                    <a:pt x="9204" y="1146"/>
                    <a:pt x="9204" y="1110"/>
                    <a:pt x="9192" y="1086"/>
                  </a:cubicBezTo>
                  <a:lnTo>
                    <a:pt x="9109" y="384"/>
                  </a:lnTo>
                  <a:cubicBezTo>
                    <a:pt x="9076" y="161"/>
                    <a:pt x="8886" y="0"/>
                    <a:pt x="866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041;p62">
              <a:extLst>
                <a:ext uri="{FF2B5EF4-FFF2-40B4-BE49-F238E27FC236}">
                  <a16:creationId xmlns:a16="http://schemas.microsoft.com/office/drawing/2014/main" id="{D897D313-DDA4-BE21-B886-ECC966B5245E}"/>
                </a:ext>
              </a:extLst>
            </p:cNvPr>
            <p:cNvSpPr/>
            <p:nvPr/>
          </p:nvSpPr>
          <p:spPr>
            <a:xfrm>
              <a:off x="2932800" y="3833925"/>
              <a:ext cx="553075" cy="332525"/>
            </a:xfrm>
            <a:custGeom>
              <a:avLst/>
              <a:gdLst/>
              <a:ahLst/>
              <a:cxnLst/>
              <a:rect l="l" t="t" r="r" b="b"/>
              <a:pathLst>
                <a:path w="22123" h="13301" extrusionOk="0">
                  <a:moveTo>
                    <a:pt x="11061" y="1"/>
                  </a:moveTo>
                  <a:cubicBezTo>
                    <a:pt x="4953" y="1"/>
                    <a:pt x="0" y="4871"/>
                    <a:pt x="0" y="10871"/>
                  </a:cubicBezTo>
                  <a:cubicBezTo>
                    <a:pt x="0" y="11705"/>
                    <a:pt x="96" y="12514"/>
                    <a:pt x="286" y="13300"/>
                  </a:cubicBezTo>
                  <a:lnTo>
                    <a:pt x="1893" y="13300"/>
                  </a:lnTo>
                  <a:cubicBezTo>
                    <a:pt x="1691" y="12526"/>
                    <a:pt x="1572" y="11717"/>
                    <a:pt x="1572" y="10871"/>
                  </a:cubicBezTo>
                  <a:cubicBezTo>
                    <a:pt x="1572" y="5716"/>
                    <a:pt x="5822" y="1549"/>
                    <a:pt x="11061" y="1549"/>
                  </a:cubicBezTo>
                  <a:cubicBezTo>
                    <a:pt x="16312" y="1549"/>
                    <a:pt x="20562" y="5716"/>
                    <a:pt x="20562" y="10871"/>
                  </a:cubicBezTo>
                  <a:cubicBezTo>
                    <a:pt x="20562" y="11717"/>
                    <a:pt x="20443" y="12526"/>
                    <a:pt x="20229" y="13300"/>
                  </a:cubicBezTo>
                  <a:lnTo>
                    <a:pt x="21848" y="13300"/>
                  </a:lnTo>
                  <a:cubicBezTo>
                    <a:pt x="22027" y="12514"/>
                    <a:pt x="22122" y="11705"/>
                    <a:pt x="22122" y="10871"/>
                  </a:cubicBezTo>
                  <a:cubicBezTo>
                    <a:pt x="22122" y="4871"/>
                    <a:pt x="17169" y="1"/>
                    <a:pt x="11061" y="1"/>
                  </a:cubicBezTo>
                  <a:close/>
                </a:path>
              </a:pathLst>
            </a:custGeom>
            <a:solidFill>
              <a:srgbClr val="8C42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042;p62">
              <a:extLst>
                <a:ext uri="{FF2B5EF4-FFF2-40B4-BE49-F238E27FC236}">
                  <a16:creationId xmlns:a16="http://schemas.microsoft.com/office/drawing/2014/main" id="{5B17B099-676F-9676-62AE-D5FA4A4BC81F}"/>
                </a:ext>
              </a:extLst>
            </p:cNvPr>
            <p:cNvSpPr/>
            <p:nvPr/>
          </p:nvSpPr>
          <p:spPr>
            <a:xfrm>
              <a:off x="3123900" y="4021450"/>
              <a:ext cx="171175" cy="145000"/>
            </a:xfrm>
            <a:custGeom>
              <a:avLst/>
              <a:gdLst/>
              <a:ahLst/>
              <a:cxnLst/>
              <a:rect l="l" t="t" r="r" b="b"/>
              <a:pathLst>
                <a:path w="6847" h="5800" extrusionOk="0">
                  <a:moveTo>
                    <a:pt x="3417" y="1120"/>
                  </a:moveTo>
                  <a:cubicBezTo>
                    <a:pt x="4691" y="1120"/>
                    <a:pt x="5715" y="2132"/>
                    <a:pt x="5715" y="3370"/>
                  </a:cubicBezTo>
                  <a:cubicBezTo>
                    <a:pt x="5715" y="4609"/>
                    <a:pt x="4691" y="5621"/>
                    <a:pt x="3417" y="5621"/>
                  </a:cubicBezTo>
                  <a:cubicBezTo>
                    <a:pt x="2155" y="5621"/>
                    <a:pt x="1131" y="4609"/>
                    <a:pt x="1131" y="3370"/>
                  </a:cubicBezTo>
                  <a:cubicBezTo>
                    <a:pt x="1131" y="2132"/>
                    <a:pt x="2155" y="1120"/>
                    <a:pt x="3417" y="1120"/>
                  </a:cubicBezTo>
                  <a:close/>
                  <a:moveTo>
                    <a:pt x="3417" y="1"/>
                  </a:moveTo>
                  <a:cubicBezTo>
                    <a:pt x="1524" y="1"/>
                    <a:pt x="0" y="1513"/>
                    <a:pt x="0" y="3370"/>
                  </a:cubicBezTo>
                  <a:cubicBezTo>
                    <a:pt x="0" y="4323"/>
                    <a:pt x="405" y="5192"/>
                    <a:pt x="1048" y="5799"/>
                  </a:cubicBezTo>
                  <a:lnTo>
                    <a:pt x="5798" y="5799"/>
                  </a:lnTo>
                  <a:cubicBezTo>
                    <a:pt x="6441" y="5192"/>
                    <a:pt x="6846" y="4323"/>
                    <a:pt x="6846" y="3370"/>
                  </a:cubicBezTo>
                  <a:cubicBezTo>
                    <a:pt x="6846" y="1513"/>
                    <a:pt x="5310" y="1"/>
                    <a:pt x="3417" y="1"/>
                  </a:cubicBezTo>
                  <a:close/>
                </a:path>
              </a:pathLst>
            </a:custGeom>
            <a:solidFill>
              <a:srgbClr val="8C42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043;p62">
              <a:extLst>
                <a:ext uri="{FF2B5EF4-FFF2-40B4-BE49-F238E27FC236}">
                  <a16:creationId xmlns:a16="http://schemas.microsoft.com/office/drawing/2014/main" id="{C0CFA522-C66F-FF10-2CEC-4A70E5388AC2}"/>
                </a:ext>
              </a:extLst>
            </p:cNvPr>
            <p:cNvSpPr/>
            <p:nvPr/>
          </p:nvSpPr>
          <p:spPr>
            <a:xfrm>
              <a:off x="3182525" y="3794050"/>
              <a:ext cx="56275" cy="52125"/>
            </a:xfrm>
            <a:custGeom>
              <a:avLst/>
              <a:gdLst/>
              <a:ahLst/>
              <a:cxnLst/>
              <a:rect l="l" t="t" r="r" b="b"/>
              <a:pathLst>
                <a:path w="2251" h="2085" extrusionOk="0">
                  <a:moveTo>
                    <a:pt x="584" y="0"/>
                  </a:moveTo>
                  <a:cubicBezTo>
                    <a:pt x="263" y="0"/>
                    <a:pt x="1" y="262"/>
                    <a:pt x="1" y="584"/>
                  </a:cubicBezTo>
                  <a:lnTo>
                    <a:pt x="1" y="1501"/>
                  </a:lnTo>
                  <a:cubicBezTo>
                    <a:pt x="1" y="1822"/>
                    <a:pt x="263" y="2084"/>
                    <a:pt x="584" y="2084"/>
                  </a:cubicBezTo>
                  <a:lnTo>
                    <a:pt x="1668" y="2084"/>
                  </a:lnTo>
                  <a:cubicBezTo>
                    <a:pt x="1989" y="2084"/>
                    <a:pt x="2251" y="1822"/>
                    <a:pt x="2251" y="1501"/>
                  </a:cubicBezTo>
                  <a:lnTo>
                    <a:pt x="2251" y="584"/>
                  </a:lnTo>
                  <a:cubicBezTo>
                    <a:pt x="2251" y="262"/>
                    <a:pt x="1989" y="0"/>
                    <a:pt x="1668" y="0"/>
                  </a:cubicBezTo>
                  <a:close/>
                </a:path>
              </a:pathLst>
            </a:custGeom>
            <a:solidFill>
              <a:srgbClr val="8C42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044;p62">
              <a:extLst>
                <a:ext uri="{FF2B5EF4-FFF2-40B4-BE49-F238E27FC236}">
                  <a16:creationId xmlns:a16="http://schemas.microsoft.com/office/drawing/2014/main" id="{EE74FEE8-32C1-B174-A043-8CB6CC0AD8D6}"/>
                </a:ext>
              </a:extLst>
            </p:cNvPr>
            <p:cNvSpPr/>
            <p:nvPr/>
          </p:nvSpPr>
          <p:spPr>
            <a:xfrm>
              <a:off x="3474225" y="4077425"/>
              <a:ext cx="53025" cy="55075"/>
            </a:xfrm>
            <a:custGeom>
              <a:avLst/>
              <a:gdLst/>
              <a:ahLst/>
              <a:cxnLst/>
              <a:rect l="l" t="t" r="r" b="b"/>
              <a:pathLst>
                <a:path w="2121" h="2203" extrusionOk="0">
                  <a:moveTo>
                    <a:pt x="572" y="0"/>
                  </a:moveTo>
                  <a:cubicBezTo>
                    <a:pt x="251" y="0"/>
                    <a:pt x="1" y="250"/>
                    <a:pt x="1" y="572"/>
                  </a:cubicBezTo>
                  <a:lnTo>
                    <a:pt x="1" y="1619"/>
                  </a:lnTo>
                  <a:cubicBezTo>
                    <a:pt x="1" y="1941"/>
                    <a:pt x="251" y="2203"/>
                    <a:pt x="572" y="2203"/>
                  </a:cubicBezTo>
                  <a:lnTo>
                    <a:pt x="1537" y="2203"/>
                  </a:lnTo>
                  <a:cubicBezTo>
                    <a:pt x="1858" y="2203"/>
                    <a:pt x="2120" y="1941"/>
                    <a:pt x="2120" y="1619"/>
                  </a:cubicBezTo>
                  <a:lnTo>
                    <a:pt x="2120" y="572"/>
                  </a:lnTo>
                  <a:cubicBezTo>
                    <a:pt x="2120" y="250"/>
                    <a:pt x="1858" y="0"/>
                    <a:pt x="1537" y="0"/>
                  </a:cubicBezTo>
                  <a:close/>
                </a:path>
              </a:pathLst>
            </a:custGeom>
            <a:solidFill>
              <a:srgbClr val="8C42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045;p62">
              <a:extLst>
                <a:ext uri="{FF2B5EF4-FFF2-40B4-BE49-F238E27FC236}">
                  <a16:creationId xmlns:a16="http://schemas.microsoft.com/office/drawing/2014/main" id="{9F57CC03-626D-4CB8-37AE-CC273D2E7DBD}"/>
                </a:ext>
              </a:extLst>
            </p:cNvPr>
            <p:cNvSpPr/>
            <p:nvPr/>
          </p:nvSpPr>
          <p:spPr>
            <a:xfrm>
              <a:off x="2894100" y="4077425"/>
              <a:ext cx="53000" cy="55075"/>
            </a:xfrm>
            <a:custGeom>
              <a:avLst/>
              <a:gdLst/>
              <a:ahLst/>
              <a:cxnLst/>
              <a:rect l="l" t="t" r="r" b="b"/>
              <a:pathLst>
                <a:path w="2120" h="2203" extrusionOk="0">
                  <a:moveTo>
                    <a:pt x="584" y="0"/>
                  </a:moveTo>
                  <a:cubicBezTo>
                    <a:pt x="262" y="0"/>
                    <a:pt x="0" y="250"/>
                    <a:pt x="0" y="572"/>
                  </a:cubicBezTo>
                  <a:lnTo>
                    <a:pt x="0" y="1619"/>
                  </a:lnTo>
                  <a:cubicBezTo>
                    <a:pt x="0" y="1941"/>
                    <a:pt x="262" y="2203"/>
                    <a:pt x="584" y="2203"/>
                  </a:cubicBezTo>
                  <a:lnTo>
                    <a:pt x="1536" y="2203"/>
                  </a:lnTo>
                  <a:cubicBezTo>
                    <a:pt x="1858" y="2203"/>
                    <a:pt x="2120" y="1941"/>
                    <a:pt x="2120" y="1619"/>
                  </a:cubicBezTo>
                  <a:lnTo>
                    <a:pt x="2120" y="572"/>
                  </a:lnTo>
                  <a:cubicBezTo>
                    <a:pt x="2120" y="250"/>
                    <a:pt x="1858" y="0"/>
                    <a:pt x="1536" y="0"/>
                  </a:cubicBezTo>
                  <a:close/>
                </a:path>
              </a:pathLst>
            </a:custGeom>
            <a:solidFill>
              <a:srgbClr val="8C42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046;p62">
              <a:extLst>
                <a:ext uri="{FF2B5EF4-FFF2-40B4-BE49-F238E27FC236}">
                  <a16:creationId xmlns:a16="http://schemas.microsoft.com/office/drawing/2014/main" id="{1608E5B9-1266-6D39-7FFB-53D170BE33F3}"/>
                </a:ext>
              </a:extLst>
            </p:cNvPr>
            <p:cNvSpPr/>
            <p:nvPr/>
          </p:nvSpPr>
          <p:spPr>
            <a:xfrm>
              <a:off x="2971800" y="3871375"/>
              <a:ext cx="67575" cy="64225"/>
            </a:xfrm>
            <a:custGeom>
              <a:avLst/>
              <a:gdLst/>
              <a:ahLst/>
              <a:cxnLst/>
              <a:rect l="l" t="t" r="r" b="b"/>
              <a:pathLst>
                <a:path w="2703" h="2569" extrusionOk="0">
                  <a:moveTo>
                    <a:pt x="1399" y="0"/>
                  </a:moveTo>
                  <a:cubicBezTo>
                    <a:pt x="1250" y="0"/>
                    <a:pt x="1101" y="57"/>
                    <a:pt x="988" y="170"/>
                  </a:cubicBezTo>
                  <a:lnTo>
                    <a:pt x="226" y="920"/>
                  </a:lnTo>
                  <a:cubicBezTo>
                    <a:pt x="0" y="1146"/>
                    <a:pt x="0" y="1515"/>
                    <a:pt x="226" y="1741"/>
                  </a:cubicBezTo>
                  <a:lnTo>
                    <a:pt x="893" y="2408"/>
                  </a:lnTo>
                  <a:cubicBezTo>
                    <a:pt x="1006" y="2515"/>
                    <a:pt x="1155" y="2569"/>
                    <a:pt x="1304" y="2569"/>
                  </a:cubicBezTo>
                  <a:cubicBezTo>
                    <a:pt x="1453" y="2569"/>
                    <a:pt x="1601" y="2515"/>
                    <a:pt x="1715" y="2408"/>
                  </a:cubicBezTo>
                  <a:lnTo>
                    <a:pt x="2477" y="1658"/>
                  </a:lnTo>
                  <a:cubicBezTo>
                    <a:pt x="2703" y="1432"/>
                    <a:pt x="2703" y="1051"/>
                    <a:pt x="2477" y="825"/>
                  </a:cubicBezTo>
                  <a:lnTo>
                    <a:pt x="1810" y="170"/>
                  </a:lnTo>
                  <a:cubicBezTo>
                    <a:pt x="1697" y="57"/>
                    <a:pt x="1548" y="0"/>
                    <a:pt x="1399" y="0"/>
                  </a:cubicBezTo>
                  <a:close/>
                </a:path>
              </a:pathLst>
            </a:custGeom>
            <a:solidFill>
              <a:srgbClr val="8C42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047;p62">
              <a:extLst>
                <a:ext uri="{FF2B5EF4-FFF2-40B4-BE49-F238E27FC236}">
                  <a16:creationId xmlns:a16="http://schemas.microsoft.com/office/drawing/2014/main" id="{92273415-71FD-2ADD-A27E-4765DE1CE57F}"/>
                </a:ext>
              </a:extLst>
            </p:cNvPr>
            <p:cNvSpPr/>
            <p:nvPr/>
          </p:nvSpPr>
          <p:spPr>
            <a:xfrm>
              <a:off x="3381950" y="3871375"/>
              <a:ext cx="67600" cy="64225"/>
            </a:xfrm>
            <a:custGeom>
              <a:avLst/>
              <a:gdLst/>
              <a:ahLst/>
              <a:cxnLst/>
              <a:rect l="l" t="t" r="r" b="b"/>
              <a:pathLst>
                <a:path w="2704" h="2569" extrusionOk="0">
                  <a:moveTo>
                    <a:pt x="1305" y="0"/>
                  </a:moveTo>
                  <a:cubicBezTo>
                    <a:pt x="1156" y="0"/>
                    <a:pt x="1007" y="57"/>
                    <a:pt x="894" y="170"/>
                  </a:cubicBezTo>
                  <a:lnTo>
                    <a:pt x="227" y="825"/>
                  </a:lnTo>
                  <a:cubicBezTo>
                    <a:pt x="1" y="1051"/>
                    <a:pt x="1" y="1432"/>
                    <a:pt x="227" y="1658"/>
                  </a:cubicBezTo>
                  <a:lnTo>
                    <a:pt x="989" y="2408"/>
                  </a:lnTo>
                  <a:cubicBezTo>
                    <a:pt x="1102" y="2515"/>
                    <a:pt x="1248" y="2569"/>
                    <a:pt x="1394" y="2569"/>
                  </a:cubicBezTo>
                  <a:cubicBezTo>
                    <a:pt x="1540" y="2569"/>
                    <a:pt x="1686" y="2515"/>
                    <a:pt x="1799" y="2408"/>
                  </a:cubicBezTo>
                  <a:lnTo>
                    <a:pt x="2477" y="1741"/>
                  </a:lnTo>
                  <a:cubicBezTo>
                    <a:pt x="2704" y="1515"/>
                    <a:pt x="2704" y="1146"/>
                    <a:pt x="2477" y="920"/>
                  </a:cubicBezTo>
                  <a:lnTo>
                    <a:pt x="1715" y="170"/>
                  </a:lnTo>
                  <a:cubicBezTo>
                    <a:pt x="1602" y="57"/>
                    <a:pt x="1453" y="0"/>
                    <a:pt x="1305" y="0"/>
                  </a:cubicBezTo>
                  <a:close/>
                </a:path>
              </a:pathLst>
            </a:custGeom>
            <a:solidFill>
              <a:srgbClr val="8C42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048;p62">
              <a:extLst>
                <a:ext uri="{FF2B5EF4-FFF2-40B4-BE49-F238E27FC236}">
                  <a16:creationId xmlns:a16="http://schemas.microsoft.com/office/drawing/2014/main" id="{EB034CBA-3EA4-452F-E599-A11261774815}"/>
                </a:ext>
              </a:extLst>
            </p:cNvPr>
            <p:cNvSpPr/>
            <p:nvPr/>
          </p:nvSpPr>
          <p:spPr>
            <a:xfrm>
              <a:off x="3449225" y="3972350"/>
              <a:ext cx="64625" cy="61925"/>
            </a:xfrm>
            <a:custGeom>
              <a:avLst/>
              <a:gdLst/>
              <a:ahLst/>
              <a:cxnLst/>
              <a:rect l="l" t="t" r="r" b="b"/>
              <a:pathLst>
                <a:path w="2585" h="2477" extrusionOk="0">
                  <a:moveTo>
                    <a:pt x="1548" y="1"/>
                  </a:moveTo>
                  <a:cubicBezTo>
                    <a:pt x="1481" y="1"/>
                    <a:pt x="1413" y="12"/>
                    <a:pt x="1346" y="36"/>
                  </a:cubicBezTo>
                  <a:lnTo>
                    <a:pt x="453" y="369"/>
                  </a:lnTo>
                  <a:cubicBezTo>
                    <a:pt x="144" y="488"/>
                    <a:pt x="1" y="822"/>
                    <a:pt x="120" y="1131"/>
                  </a:cubicBezTo>
                  <a:lnTo>
                    <a:pt x="501" y="2108"/>
                  </a:lnTo>
                  <a:cubicBezTo>
                    <a:pt x="584" y="2339"/>
                    <a:pt x="803" y="2476"/>
                    <a:pt x="1037" y="2476"/>
                  </a:cubicBezTo>
                  <a:cubicBezTo>
                    <a:pt x="1104" y="2476"/>
                    <a:pt x="1172" y="2465"/>
                    <a:pt x="1239" y="2441"/>
                  </a:cubicBezTo>
                  <a:lnTo>
                    <a:pt x="2132" y="2108"/>
                  </a:lnTo>
                  <a:cubicBezTo>
                    <a:pt x="2441" y="1989"/>
                    <a:pt x="2584" y="1655"/>
                    <a:pt x="2477" y="1358"/>
                  </a:cubicBezTo>
                  <a:lnTo>
                    <a:pt x="2096" y="369"/>
                  </a:lnTo>
                  <a:cubicBezTo>
                    <a:pt x="2004" y="138"/>
                    <a:pt x="1782" y="1"/>
                    <a:pt x="1548" y="1"/>
                  </a:cubicBezTo>
                  <a:close/>
                </a:path>
              </a:pathLst>
            </a:custGeom>
            <a:solidFill>
              <a:srgbClr val="8C42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049;p62">
              <a:extLst>
                <a:ext uri="{FF2B5EF4-FFF2-40B4-BE49-F238E27FC236}">
                  <a16:creationId xmlns:a16="http://schemas.microsoft.com/office/drawing/2014/main" id="{3FEC559A-8FDD-FC3C-3934-ED7EEBE1183E}"/>
                </a:ext>
              </a:extLst>
            </p:cNvPr>
            <p:cNvSpPr/>
            <p:nvPr/>
          </p:nvSpPr>
          <p:spPr>
            <a:xfrm>
              <a:off x="2910475" y="3963500"/>
              <a:ext cx="65500" cy="62350"/>
            </a:xfrm>
            <a:custGeom>
              <a:avLst/>
              <a:gdLst/>
              <a:ahLst/>
              <a:cxnLst/>
              <a:rect l="l" t="t" r="r" b="b"/>
              <a:pathLst>
                <a:path w="2620" h="2494" extrusionOk="0">
                  <a:moveTo>
                    <a:pt x="1079" y="1"/>
                  </a:moveTo>
                  <a:cubicBezTo>
                    <a:pt x="855" y="1"/>
                    <a:pt x="637" y="131"/>
                    <a:pt x="548" y="354"/>
                  </a:cubicBezTo>
                  <a:lnTo>
                    <a:pt x="131" y="1319"/>
                  </a:lnTo>
                  <a:cubicBezTo>
                    <a:pt x="0" y="1616"/>
                    <a:pt x="143" y="1962"/>
                    <a:pt x="441" y="2093"/>
                  </a:cubicBezTo>
                  <a:lnTo>
                    <a:pt x="1322" y="2450"/>
                  </a:lnTo>
                  <a:cubicBezTo>
                    <a:pt x="1396" y="2479"/>
                    <a:pt x="1472" y="2493"/>
                    <a:pt x="1547" y="2493"/>
                  </a:cubicBezTo>
                  <a:cubicBezTo>
                    <a:pt x="1773" y="2493"/>
                    <a:pt x="1985" y="2364"/>
                    <a:pt x="2084" y="2140"/>
                  </a:cubicBezTo>
                  <a:lnTo>
                    <a:pt x="2489" y="1176"/>
                  </a:lnTo>
                  <a:cubicBezTo>
                    <a:pt x="2620" y="878"/>
                    <a:pt x="2477" y="533"/>
                    <a:pt x="2179" y="402"/>
                  </a:cubicBezTo>
                  <a:lnTo>
                    <a:pt x="1298" y="45"/>
                  </a:lnTo>
                  <a:cubicBezTo>
                    <a:pt x="1227" y="15"/>
                    <a:pt x="1152" y="1"/>
                    <a:pt x="1079" y="1"/>
                  </a:cubicBezTo>
                  <a:close/>
                </a:path>
              </a:pathLst>
            </a:custGeom>
            <a:solidFill>
              <a:srgbClr val="8C42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050;p62">
              <a:extLst>
                <a:ext uri="{FF2B5EF4-FFF2-40B4-BE49-F238E27FC236}">
                  <a16:creationId xmlns:a16="http://schemas.microsoft.com/office/drawing/2014/main" id="{CED612BA-7F2E-69CA-6603-F3DF4956C9A0}"/>
                </a:ext>
              </a:extLst>
            </p:cNvPr>
            <p:cNvSpPr/>
            <p:nvPr/>
          </p:nvSpPr>
          <p:spPr>
            <a:xfrm>
              <a:off x="3065550" y="3811575"/>
              <a:ext cx="67300" cy="60650"/>
            </a:xfrm>
            <a:custGeom>
              <a:avLst/>
              <a:gdLst/>
              <a:ahLst/>
              <a:cxnLst/>
              <a:rect l="l" t="t" r="r" b="b"/>
              <a:pathLst>
                <a:path w="2692" h="2426" extrusionOk="0">
                  <a:moveTo>
                    <a:pt x="1677" y="1"/>
                  </a:moveTo>
                  <a:cubicBezTo>
                    <a:pt x="1601" y="1"/>
                    <a:pt x="1525" y="16"/>
                    <a:pt x="1453" y="50"/>
                  </a:cubicBezTo>
                  <a:lnTo>
                    <a:pt x="453" y="454"/>
                  </a:lnTo>
                  <a:cubicBezTo>
                    <a:pt x="143" y="573"/>
                    <a:pt x="0" y="919"/>
                    <a:pt x="131" y="1216"/>
                  </a:cubicBezTo>
                  <a:lnTo>
                    <a:pt x="489" y="2074"/>
                  </a:lnTo>
                  <a:cubicBezTo>
                    <a:pt x="588" y="2291"/>
                    <a:pt x="804" y="2425"/>
                    <a:pt x="1033" y="2425"/>
                  </a:cubicBezTo>
                  <a:cubicBezTo>
                    <a:pt x="1105" y="2425"/>
                    <a:pt x="1179" y="2412"/>
                    <a:pt x="1251" y="2383"/>
                  </a:cubicBezTo>
                  <a:lnTo>
                    <a:pt x="2251" y="1978"/>
                  </a:lnTo>
                  <a:cubicBezTo>
                    <a:pt x="2548" y="1847"/>
                    <a:pt x="2691" y="1502"/>
                    <a:pt x="2560" y="1204"/>
                  </a:cubicBezTo>
                  <a:lnTo>
                    <a:pt x="2203" y="359"/>
                  </a:lnTo>
                  <a:cubicBezTo>
                    <a:pt x="2114" y="137"/>
                    <a:pt x="1899" y="1"/>
                    <a:pt x="1677" y="1"/>
                  </a:cubicBezTo>
                  <a:close/>
                </a:path>
              </a:pathLst>
            </a:custGeom>
            <a:solidFill>
              <a:srgbClr val="8C42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051;p62">
              <a:extLst>
                <a:ext uri="{FF2B5EF4-FFF2-40B4-BE49-F238E27FC236}">
                  <a16:creationId xmlns:a16="http://schemas.microsoft.com/office/drawing/2014/main" id="{CDC2D7ED-B2B2-AC7D-4A6D-10B3A3285EC6}"/>
                </a:ext>
              </a:extLst>
            </p:cNvPr>
            <p:cNvSpPr/>
            <p:nvPr/>
          </p:nvSpPr>
          <p:spPr>
            <a:xfrm>
              <a:off x="3294150" y="3813925"/>
              <a:ext cx="67600" cy="60900"/>
            </a:xfrm>
            <a:custGeom>
              <a:avLst/>
              <a:gdLst/>
              <a:ahLst/>
              <a:cxnLst/>
              <a:rect l="l" t="t" r="r" b="b"/>
              <a:pathLst>
                <a:path w="2704" h="2436" extrusionOk="0">
                  <a:moveTo>
                    <a:pt x="1042" y="0"/>
                  </a:moveTo>
                  <a:cubicBezTo>
                    <a:pt x="822" y="0"/>
                    <a:pt x="609" y="129"/>
                    <a:pt x="512" y="348"/>
                  </a:cubicBezTo>
                  <a:lnTo>
                    <a:pt x="131" y="1182"/>
                  </a:lnTo>
                  <a:cubicBezTo>
                    <a:pt x="0" y="1480"/>
                    <a:pt x="131" y="1825"/>
                    <a:pt x="429" y="1956"/>
                  </a:cubicBezTo>
                  <a:lnTo>
                    <a:pt x="1429" y="2384"/>
                  </a:lnTo>
                  <a:cubicBezTo>
                    <a:pt x="1505" y="2419"/>
                    <a:pt x="1584" y="2435"/>
                    <a:pt x="1663" y="2435"/>
                  </a:cubicBezTo>
                  <a:cubicBezTo>
                    <a:pt x="1883" y="2435"/>
                    <a:pt x="2095" y="2309"/>
                    <a:pt x="2191" y="2099"/>
                  </a:cubicBezTo>
                  <a:lnTo>
                    <a:pt x="2572" y="1253"/>
                  </a:lnTo>
                  <a:cubicBezTo>
                    <a:pt x="2703" y="956"/>
                    <a:pt x="2560" y="610"/>
                    <a:pt x="2263" y="479"/>
                  </a:cubicBezTo>
                  <a:lnTo>
                    <a:pt x="1274" y="51"/>
                  </a:lnTo>
                  <a:cubicBezTo>
                    <a:pt x="1199" y="16"/>
                    <a:pt x="1120" y="0"/>
                    <a:pt x="1042" y="0"/>
                  </a:cubicBezTo>
                  <a:close/>
                </a:path>
              </a:pathLst>
            </a:custGeom>
            <a:solidFill>
              <a:srgbClr val="8C42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052;p62">
              <a:extLst>
                <a:ext uri="{FF2B5EF4-FFF2-40B4-BE49-F238E27FC236}">
                  <a16:creationId xmlns:a16="http://schemas.microsoft.com/office/drawing/2014/main" id="{CCB8594D-9F68-0223-07B6-2B54F88BA9A4}"/>
                </a:ext>
              </a:extLst>
            </p:cNvPr>
            <p:cNvSpPr/>
            <p:nvPr/>
          </p:nvSpPr>
          <p:spPr>
            <a:xfrm>
              <a:off x="3199500" y="3860125"/>
              <a:ext cx="29475" cy="172975"/>
            </a:xfrm>
            <a:custGeom>
              <a:avLst/>
              <a:gdLst/>
              <a:ahLst/>
              <a:cxnLst/>
              <a:rect l="l" t="t" r="r" b="b"/>
              <a:pathLst>
                <a:path w="1179" h="6919" extrusionOk="0">
                  <a:moveTo>
                    <a:pt x="0" y="1"/>
                  </a:moveTo>
                  <a:lnTo>
                    <a:pt x="0" y="6918"/>
                  </a:lnTo>
                  <a:lnTo>
                    <a:pt x="1179" y="6918"/>
                  </a:lnTo>
                  <a:lnTo>
                    <a:pt x="1179" y="1"/>
                  </a:lnTo>
                  <a:close/>
                </a:path>
              </a:pathLst>
            </a:custGeom>
            <a:solidFill>
              <a:srgbClr val="8C42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053;p62">
              <a:extLst>
                <a:ext uri="{FF2B5EF4-FFF2-40B4-BE49-F238E27FC236}">
                  <a16:creationId xmlns:a16="http://schemas.microsoft.com/office/drawing/2014/main" id="{B9F774B0-5817-6829-FA43-4722C1F7CE3E}"/>
                </a:ext>
              </a:extLst>
            </p:cNvPr>
            <p:cNvSpPr/>
            <p:nvPr/>
          </p:nvSpPr>
          <p:spPr>
            <a:xfrm>
              <a:off x="3040250" y="4112250"/>
              <a:ext cx="111050" cy="54200"/>
            </a:xfrm>
            <a:custGeom>
              <a:avLst/>
              <a:gdLst/>
              <a:ahLst/>
              <a:cxnLst/>
              <a:rect l="l" t="t" r="r" b="b"/>
              <a:pathLst>
                <a:path w="4442" h="2168" extrusionOk="0">
                  <a:moveTo>
                    <a:pt x="3858" y="0"/>
                  </a:moveTo>
                  <a:lnTo>
                    <a:pt x="0" y="2167"/>
                  </a:lnTo>
                  <a:lnTo>
                    <a:pt x="2370" y="2167"/>
                  </a:lnTo>
                  <a:lnTo>
                    <a:pt x="4441" y="1000"/>
                  </a:lnTo>
                  <a:lnTo>
                    <a:pt x="3858" y="0"/>
                  </a:lnTo>
                  <a:close/>
                </a:path>
              </a:pathLst>
            </a:custGeom>
            <a:solidFill>
              <a:srgbClr val="8C42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054;p62">
              <a:extLst>
                <a:ext uri="{FF2B5EF4-FFF2-40B4-BE49-F238E27FC236}">
                  <a16:creationId xmlns:a16="http://schemas.microsoft.com/office/drawing/2014/main" id="{482C21B4-FEB1-D034-C280-59FC95CC3E55}"/>
                </a:ext>
              </a:extLst>
            </p:cNvPr>
            <p:cNvSpPr/>
            <p:nvPr/>
          </p:nvSpPr>
          <p:spPr>
            <a:xfrm>
              <a:off x="3267650" y="4109850"/>
              <a:ext cx="115225" cy="56600"/>
            </a:xfrm>
            <a:custGeom>
              <a:avLst/>
              <a:gdLst/>
              <a:ahLst/>
              <a:cxnLst/>
              <a:rect l="l" t="t" r="r" b="b"/>
              <a:pathLst>
                <a:path w="4609" h="2264" extrusionOk="0">
                  <a:moveTo>
                    <a:pt x="572" y="1"/>
                  </a:moveTo>
                  <a:lnTo>
                    <a:pt x="1" y="1001"/>
                  </a:lnTo>
                  <a:lnTo>
                    <a:pt x="2239" y="2263"/>
                  </a:lnTo>
                  <a:lnTo>
                    <a:pt x="4609" y="2263"/>
                  </a:lnTo>
                  <a:lnTo>
                    <a:pt x="572" y="1"/>
                  </a:lnTo>
                  <a:close/>
                </a:path>
              </a:pathLst>
            </a:custGeom>
            <a:solidFill>
              <a:srgbClr val="8C42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055;p62">
              <a:extLst>
                <a:ext uri="{FF2B5EF4-FFF2-40B4-BE49-F238E27FC236}">
                  <a16:creationId xmlns:a16="http://schemas.microsoft.com/office/drawing/2014/main" id="{CB5091A3-9A57-7C90-4053-200A3B0E9354}"/>
                </a:ext>
              </a:extLst>
            </p:cNvPr>
            <p:cNvSpPr/>
            <p:nvPr/>
          </p:nvSpPr>
          <p:spPr>
            <a:xfrm>
              <a:off x="3528400" y="3185950"/>
              <a:ext cx="69975" cy="18775"/>
            </a:xfrm>
            <a:custGeom>
              <a:avLst/>
              <a:gdLst/>
              <a:ahLst/>
              <a:cxnLst/>
              <a:rect l="l" t="t" r="r" b="b"/>
              <a:pathLst>
                <a:path w="2799" h="751" extrusionOk="0">
                  <a:moveTo>
                    <a:pt x="370" y="0"/>
                  </a:moveTo>
                  <a:cubicBezTo>
                    <a:pt x="167" y="0"/>
                    <a:pt x="1" y="167"/>
                    <a:pt x="1" y="381"/>
                  </a:cubicBezTo>
                  <a:cubicBezTo>
                    <a:pt x="1" y="583"/>
                    <a:pt x="167" y="750"/>
                    <a:pt x="370" y="750"/>
                  </a:cubicBezTo>
                  <a:lnTo>
                    <a:pt x="2418" y="750"/>
                  </a:lnTo>
                  <a:cubicBezTo>
                    <a:pt x="2441" y="750"/>
                    <a:pt x="2465" y="750"/>
                    <a:pt x="2489" y="738"/>
                  </a:cubicBezTo>
                  <a:cubicBezTo>
                    <a:pt x="2668" y="714"/>
                    <a:pt x="2799" y="560"/>
                    <a:pt x="2799" y="381"/>
                  </a:cubicBezTo>
                  <a:cubicBezTo>
                    <a:pt x="2799" y="167"/>
                    <a:pt x="2632" y="0"/>
                    <a:pt x="2418" y="0"/>
                  </a:cubicBezTo>
                  <a:close/>
                </a:path>
              </a:pathLst>
            </a:custGeom>
            <a:solidFill>
              <a:srgbClr val="8C42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056;p62">
              <a:extLst>
                <a:ext uri="{FF2B5EF4-FFF2-40B4-BE49-F238E27FC236}">
                  <a16:creationId xmlns:a16="http://schemas.microsoft.com/office/drawing/2014/main" id="{45A6EF56-6456-4080-F715-CC367246ED13}"/>
                </a:ext>
              </a:extLst>
            </p:cNvPr>
            <p:cNvSpPr/>
            <p:nvPr/>
          </p:nvSpPr>
          <p:spPr>
            <a:xfrm>
              <a:off x="3714150" y="2717850"/>
              <a:ext cx="77700" cy="57675"/>
            </a:xfrm>
            <a:custGeom>
              <a:avLst/>
              <a:gdLst/>
              <a:ahLst/>
              <a:cxnLst/>
              <a:rect l="l" t="t" r="r" b="b"/>
              <a:pathLst>
                <a:path w="3108" h="2307" extrusionOk="0">
                  <a:moveTo>
                    <a:pt x="524" y="0"/>
                  </a:moveTo>
                  <a:cubicBezTo>
                    <a:pt x="378" y="0"/>
                    <a:pt x="233" y="71"/>
                    <a:pt x="143" y="198"/>
                  </a:cubicBezTo>
                  <a:cubicBezTo>
                    <a:pt x="0" y="412"/>
                    <a:pt x="60" y="686"/>
                    <a:pt x="262" y="829"/>
                  </a:cubicBezTo>
                  <a:lnTo>
                    <a:pt x="2334" y="2234"/>
                  </a:lnTo>
                  <a:cubicBezTo>
                    <a:pt x="2358" y="2246"/>
                    <a:pt x="2393" y="2258"/>
                    <a:pt x="2417" y="2270"/>
                  </a:cubicBezTo>
                  <a:cubicBezTo>
                    <a:pt x="2473" y="2294"/>
                    <a:pt x="2534" y="2306"/>
                    <a:pt x="2594" y="2306"/>
                  </a:cubicBezTo>
                  <a:cubicBezTo>
                    <a:pt x="2738" y="2306"/>
                    <a:pt x="2881" y="2237"/>
                    <a:pt x="2965" y="2103"/>
                  </a:cubicBezTo>
                  <a:cubicBezTo>
                    <a:pt x="3108" y="1901"/>
                    <a:pt x="3060" y="1615"/>
                    <a:pt x="2846" y="1472"/>
                  </a:cubicBezTo>
                  <a:lnTo>
                    <a:pt x="774" y="79"/>
                  </a:lnTo>
                  <a:cubicBezTo>
                    <a:pt x="699" y="26"/>
                    <a:pt x="611" y="0"/>
                    <a:pt x="524" y="0"/>
                  </a:cubicBezTo>
                  <a:close/>
                </a:path>
              </a:pathLst>
            </a:custGeom>
            <a:solidFill>
              <a:srgbClr val="8C42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57;p62">
              <a:extLst>
                <a:ext uri="{FF2B5EF4-FFF2-40B4-BE49-F238E27FC236}">
                  <a16:creationId xmlns:a16="http://schemas.microsoft.com/office/drawing/2014/main" id="{5C113CEF-5E2B-C715-053B-A48D1D3C9344}"/>
                </a:ext>
              </a:extLst>
            </p:cNvPr>
            <p:cNvSpPr/>
            <p:nvPr/>
          </p:nvSpPr>
          <p:spPr>
            <a:xfrm>
              <a:off x="3705800" y="3208550"/>
              <a:ext cx="83375" cy="47350"/>
            </a:xfrm>
            <a:custGeom>
              <a:avLst/>
              <a:gdLst/>
              <a:ahLst/>
              <a:cxnLst/>
              <a:rect l="l" t="t" r="r" b="b"/>
              <a:pathLst>
                <a:path w="3335" h="1894" extrusionOk="0">
                  <a:moveTo>
                    <a:pt x="517" y="0"/>
                  </a:moveTo>
                  <a:cubicBezTo>
                    <a:pt x="340" y="0"/>
                    <a:pt x="176" y="98"/>
                    <a:pt x="96" y="275"/>
                  </a:cubicBezTo>
                  <a:cubicBezTo>
                    <a:pt x="1" y="501"/>
                    <a:pt x="108" y="775"/>
                    <a:pt x="334" y="870"/>
                  </a:cubicBezTo>
                  <a:lnTo>
                    <a:pt x="2632" y="1858"/>
                  </a:lnTo>
                  <a:cubicBezTo>
                    <a:pt x="2668" y="1870"/>
                    <a:pt x="2692" y="1882"/>
                    <a:pt x="2715" y="1882"/>
                  </a:cubicBezTo>
                  <a:cubicBezTo>
                    <a:pt x="2749" y="1890"/>
                    <a:pt x="2783" y="1893"/>
                    <a:pt x="2817" y="1893"/>
                  </a:cubicBezTo>
                  <a:cubicBezTo>
                    <a:pt x="2994" y="1893"/>
                    <a:pt x="3157" y="1790"/>
                    <a:pt x="3227" y="1620"/>
                  </a:cubicBezTo>
                  <a:cubicBezTo>
                    <a:pt x="3335" y="1394"/>
                    <a:pt x="3227" y="1120"/>
                    <a:pt x="2989" y="1025"/>
                  </a:cubicBezTo>
                  <a:lnTo>
                    <a:pt x="703" y="37"/>
                  </a:lnTo>
                  <a:cubicBezTo>
                    <a:pt x="642" y="12"/>
                    <a:pt x="579" y="0"/>
                    <a:pt x="517" y="0"/>
                  </a:cubicBezTo>
                  <a:close/>
                </a:path>
              </a:pathLst>
            </a:custGeom>
            <a:solidFill>
              <a:srgbClr val="8C42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58;p62">
              <a:extLst>
                <a:ext uri="{FF2B5EF4-FFF2-40B4-BE49-F238E27FC236}">
                  <a16:creationId xmlns:a16="http://schemas.microsoft.com/office/drawing/2014/main" id="{FA203F27-8174-ACCA-9D28-261EFCACBA22}"/>
                </a:ext>
              </a:extLst>
            </p:cNvPr>
            <p:cNvSpPr/>
            <p:nvPr/>
          </p:nvSpPr>
          <p:spPr>
            <a:xfrm>
              <a:off x="3843625" y="2870425"/>
              <a:ext cx="125325" cy="668550"/>
            </a:xfrm>
            <a:custGeom>
              <a:avLst/>
              <a:gdLst/>
              <a:ahLst/>
              <a:cxnLst/>
              <a:rect l="l" t="t" r="r" b="b"/>
              <a:pathLst>
                <a:path w="5013" h="26742" extrusionOk="0">
                  <a:moveTo>
                    <a:pt x="1929" y="4918"/>
                  </a:moveTo>
                  <a:cubicBezTo>
                    <a:pt x="2155" y="4918"/>
                    <a:pt x="2334" y="5096"/>
                    <a:pt x="2334" y="5311"/>
                  </a:cubicBezTo>
                  <a:cubicBezTo>
                    <a:pt x="2334" y="5537"/>
                    <a:pt x="2155" y="5715"/>
                    <a:pt x="1929" y="5715"/>
                  </a:cubicBezTo>
                  <a:cubicBezTo>
                    <a:pt x="1715" y="5715"/>
                    <a:pt x="1536" y="5537"/>
                    <a:pt x="1536" y="5311"/>
                  </a:cubicBezTo>
                  <a:cubicBezTo>
                    <a:pt x="1536" y="5096"/>
                    <a:pt x="1715" y="4918"/>
                    <a:pt x="1929" y="4918"/>
                  </a:cubicBezTo>
                  <a:close/>
                  <a:moveTo>
                    <a:pt x="1929" y="20241"/>
                  </a:moveTo>
                  <a:cubicBezTo>
                    <a:pt x="2155" y="20241"/>
                    <a:pt x="2334" y="20420"/>
                    <a:pt x="2334" y="20634"/>
                  </a:cubicBezTo>
                  <a:cubicBezTo>
                    <a:pt x="2334" y="20860"/>
                    <a:pt x="2155" y="21027"/>
                    <a:pt x="1929" y="21027"/>
                  </a:cubicBezTo>
                  <a:cubicBezTo>
                    <a:pt x="1715" y="21027"/>
                    <a:pt x="1536" y="20860"/>
                    <a:pt x="1536" y="20634"/>
                  </a:cubicBezTo>
                  <a:cubicBezTo>
                    <a:pt x="1536" y="20420"/>
                    <a:pt x="1715" y="20241"/>
                    <a:pt x="1929" y="20241"/>
                  </a:cubicBezTo>
                  <a:close/>
                  <a:moveTo>
                    <a:pt x="5013" y="0"/>
                  </a:moveTo>
                  <a:lnTo>
                    <a:pt x="0" y="4668"/>
                  </a:lnTo>
                  <a:lnTo>
                    <a:pt x="0" y="21324"/>
                  </a:lnTo>
                  <a:lnTo>
                    <a:pt x="5013" y="26742"/>
                  </a:lnTo>
                  <a:lnTo>
                    <a:pt x="5013"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5895977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34719-1E42-41F7-7AC9-BFF071418B99}"/>
              </a:ext>
            </a:extLst>
          </p:cNvPr>
          <p:cNvSpPr>
            <a:spLocks noGrp="1"/>
          </p:cNvSpPr>
          <p:nvPr>
            <p:ph type="title"/>
          </p:nvPr>
        </p:nvSpPr>
        <p:spPr>
          <a:xfrm>
            <a:off x="709350" y="158171"/>
            <a:ext cx="7725300" cy="994303"/>
          </a:xfrm>
        </p:spPr>
        <p:txBody>
          <a:bodyPr/>
          <a:lstStyle/>
          <a:p>
            <a:r>
              <a:rPr lang="en-US" sz="5400" dirty="0"/>
              <a:t>AFTER THE FAIR</a:t>
            </a:r>
          </a:p>
        </p:txBody>
      </p:sp>
      <p:sp>
        <p:nvSpPr>
          <p:cNvPr id="3" name="Content Placeholder 2">
            <a:extLst>
              <a:ext uri="{FF2B5EF4-FFF2-40B4-BE49-F238E27FC236}">
                <a16:creationId xmlns:a16="http://schemas.microsoft.com/office/drawing/2014/main" id="{8DFCDE72-F51B-F52A-5475-A567096F4252}"/>
              </a:ext>
            </a:extLst>
          </p:cNvPr>
          <p:cNvSpPr>
            <a:spLocks noGrp="1"/>
          </p:cNvSpPr>
          <p:nvPr>
            <p:ph idx="1"/>
          </p:nvPr>
        </p:nvSpPr>
        <p:spPr/>
        <p:txBody>
          <a:bodyPr/>
          <a:lstStyle/>
          <a:p>
            <a:pPr marL="127000" indent="0" algn="ctr">
              <a:buNone/>
            </a:pPr>
            <a:r>
              <a:rPr lang="en-US" dirty="0"/>
              <a:t>Take these next steps to maintain a professional relationship, reiterate your interest and continue your networking with employers of interest!</a:t>
            </a:r>
          </a:p>
        </p:txBody>
      </p:sp>
      <p:pic>
        <p:nvPicPr>
          <p:cNvPr id="5" name="Picture 4" descr="Text&#10;&#10;Description automatically generated with low confidence">
            <a:extLst>
              <a:ext uri="{FF2B5EF4-FFF2-40B4-BE49-F238E27FC236}">
                <a16:creationId xmlns:a16="http://schemas.microsoft.com/office/drawing/2014/main" id="{367937B3-E3A8-0C54-F9F5-E5F73D609150}"/>
              </a:ext>
            </a:extLst>
          </p:cNvPr>
          <p:cNvPicPr>
            <a:picLocks noChangeAspect="1"/>
          </p:cNvPicPr>
          <p:nvPr/>
        </p:nvPicPr>
        <p:blipFill>
          <a:blip r:embed="rId2"/>
          <a:stretch>
            <a:fillRect/>
          </a:stretch>
        </p:blipFill>
        <p:spPr>
          <a:xfrm>
            <a:off x="1028700" y="2128330"/>
            <a:ext cx="7086600" cy="2209800"/>
          </a:xfrm>
          <a:prstGeom prst="rect">
            <a:avLst/>
          </a:prstGeom>
        </p:spPr>
      </p:pic>
    </p:spTree>
    <p:extLst>
      <p:ext uri="{BB962C8B-B14F-4D97-AF65-F5344CB8AC3E}">
        <p14:creationId xmlns:p14="http://schemas.microsoft.com/office/powerpoint/2010/main" val="16228700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009" y="118202"/>
            <a:ext cx="4588480" cy="1095374"/>
          </a:xfrm>
        </p:spPr>
        <p:txBody>
          <a:bodyPr>
            <a:normAutofit/>
          </a:bodyPr>
          <a:lstStyle/>
          <a:p>
            <a:r>
              <a:rPr lang="en-US" sz="5400" b="1" dirty="0"/>
              <a:t>Always Follow Up</a:t>
            </a:r>
          </a:p>
        </p:txBody>
      </p:sp>
      <p:sp>
        <p:nvSpPr>
          <p:cNvPr id="3" name="Content Placeholder 2"/>
          <p:cNvSpPr>
            <a:spLocks noGrp="1"/>
          </p:cNvSpPr>
          <p:nvPr>
            <p:ph idx="1"/>
          </p:nvPr>
        </p:nvSpPr>
        <p:spPr>
          <a:xfrm>
            <a:off x="98282" y="1121892"/>
            <a:ext cx="5655016" cy="4021607"/>
          </a:xfrm>
        </p:spPr>
        <p:txBody>
          <a:bodyPr>
            <a:normAutofit fontScale="92500" lnSpcReduction="20000"/>
          </a:bodyPr>
          <a:lstStyle/>
          <a:p>
            <a:r>
              <a:rPr lang="en-US" sz="2400" dirty="0"/>
              <a:t>If conducting </a:t>
            </a:r>
            <a:r>
              <a:rPr lang="en-US" sz="2400" b="1" dirty="0"/>
              <a:t>Day-After Interviews</a:t>
            </a:r>
            <a:r>
              <a:rPr lang="en-US" sz="2400" dirty="0"/>
              <a:t>,</a:t>
            </a:r>
            <a:br>
              <a:rPr lang="en-US" sz="2400" dirty="0"/>
            </a:br>
            <a:r>
              <a:rPr lang="en-US" sz="2400" dirty="0"/>
              <a:t>submit your application materials</a:t>
            </a:r>
            <a:br>
              <a:rPr lang="en-US" sz="2400" dirty="0"/>
            </a:br>
            <a:r>
              <a:rPr lang="en-US" sz="2400" b="1" dirty="0"/>
              <a:t>well before the deadline</a:t>
            </a:r>
            <a:r>
              <a:rPr lang="en-US" sz="2400" dirty="0"/>
              <a:t>!</a:t>
            </a:r>
            <a:br>
              <a:rPr lang="en-US" sz="2400" dirty="0"/>
            </a:br>
            <a:endParaRPr lang="en-US" sz="2400" dirty="0"/>
          </a:p>
          <a:p>
            <a:r>
              <a:rPr lang="en-US" sz="2400" dirty="0"/>
              <a:t>Email </a:t>
            </a:r>
            <a:r>
              <a:rPr lang="en-US" sz="2400" b="1" dirty="0"/>
              <a:t>thank-you note </a:t>
            </a:r>
            <a:r>
              <a:rPr lang="en-US" sz="2400" dirty="0"/>
              <a:t>(and resume) to selected employers as soon as possible (within 24 hours)</a:t>
            </a:r>
          </a:p>
          <a:p>
            <a:pPr lvl="1"/>
            <a:r>
              <a:rPr lang="en-US" sz="2400" dirty="0"/>
              <a:t>Don’t expect an immediate response </a:t>
            </a:r>
          </a:p>
          <a:p>
            <a:pPr marL="584200" lvl="1" indent="0">
              <a:buNone/>
            </a:pPr>
            <a:endParaRPr lang="en-US" sz="2400" dirty="0"/>
          </a:p>
          <a:p>
            <a:r>
              <a:rPr lang="en-US" sz="2400" dirty="0"/>
              <a:t>Organize your notes</a:t>
            </a:r>
          </a:p>
          <a:p>
            <a:pPr marL="0" indent="0">
              <a:buNone/>
            </a:pPr>
            <a:endParaRPr lang="en-US" sz="2400" dirty="0"/>
          </a:p>
          <a:p>
            <a:r>
              <a:rPr lang="en-US" sz="2400" dirty="0"/>
              <a:t>Excel spreadsheet to keep everything in one place</a:t>
            </a:r>
          </a:p>
          <a:p>
            <a:pPr marL="0" indent="0">
              <a:buNone/>
            </a:pPr>
            <a:endParaRPr lang="en-US" sz="900" dirty="0"/>
          </a:p>
          <a:p>
            <a:pPr marL="0" indent="0">
              <a:buNone/>
            </a:pPr>
            <a:endParaRPr lang="en-US" sz="900" dirty="0"/>
          </a:p>
        </p:txBody>
      </p:sp>
      <p:pic>
        <p:nvPicPr>
          <p:cNvPr id="5" name="Picture 2" descr="Image result for thank you not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2422" y="363602"/>
            <a:ext cx="2769093" cy="27690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47020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BE6D7-00BC-4529-B5CA-C7FA6264F616}"/>
              </a:ext>
            </a:extLst>
          </p:cNvPr>
          <p:cNvSpPr>
            <a:spLocks noGrp="1"/>
          </p:cNvSpPr>
          <p:nvPr>
            <p:ph type="title"/>
          </p:nvPr>
        </p:nvSpPr>
        <p:spPr>
          <a:xfrm>
            <a:off x="709350" y="0"/>
            <a:ext cx="7725300" cy="1008550"/>
          </a:xfrm>
        </p:spPr>
        <p:txBody>
          <a:bodyPr>
            <a:normAutofit/>
          </a:bodyPr>
          <a:lstStyle/>
          <a:p>
            <a:r>
              <a:rPr lang="en-US" sz="4400" b="1" dirty="0"/>
              <a:t>Develop a plan with goals</a:t>
            </a:r>
          </a:p>
        </p:txBody>
      </p:sp>
      <p:sp>
        <p:nvSpPr>
          <p:cNvPr id="3" name="Content Placeholder 2">
            <a:extLst>
              <a:ext uri="{FF2B5EF4-FFF2-40B4-BE49-F238E27FC236}">
                <a16:creationId xmlns:a16="http://schemas.microsoft.com/office/drawing/2014/main" id="{C1DD266A-343E-4BB1-9AD1-54F93AC8785A}"/>
              </a:ext>
            </a:extLst>
          </p:cNvPr>
          <p:cNvSpPr>
            <a:spLocks noGrp="1"/>
          </p:cNvSpPr>
          <p:nvPr>
            <p:ph idx="1"/>
          </p:nvPr>
        </p:nvSpPr>
        <p:spPr>
          <a:xfrm>
            <a:off x="709349" y="895231"/>
            <a:ext cx="8181077" cy="3670537"/>
          </a:xfrm>
        </p:spPr>
        <p:txBody>
          <a:bodyPr>
            <a:normAutofit/>
          </a:bodyPr>
          <a:lstStyle/>
          <a:p>
            <a:r>
              <a:rPr lang="en-US" sz="2400" dirty="0"/>
              <a:t>Secure an internship</a:t>
            </a:r>
          </a:p>
          <a:p>
            <a:r>
              <a:rPr lang="en-US" sz="2400" dirty="0"/>
              <a:t>Earn 2-4 internship offers</a:t>
            </a:r>
          </a:p>
          <a:p>
            <a:r>
              <a:rPr lang="en-US" sz="2400" dirty="0"/>
              <a:t>Interview with 8 companies</a:t>
            </a:r>
          </a:p>
          <a:p>
            <a:r>
              <a:rPr lang="en-US" sz="2400" dirty="0"/>
              <a:t>Apply to 20 jobs</a:t>
            </a:r>
          </a:p>
          <a:p>
            <a:r>
              <a:rPr lang="en-US" sz="2400" dirty="0"/>
              <a:t>Connect with 25 employers</a:t>
            </a:r>
          </a:p>
          <a:p>
            <a:r>
              <a:rPr lang="en-US" sz="2400" dirty="0"/>
              <a:t>Research 40 employers attending STEM Fair or beyond</a:t>
            </a:r>
          </a:p>
          <a:p>
            <a:r>
              <a:rPr lang="en-US" sz="2400" dirty="0"/>
              <a:t>Create candidate documents</a:t>
            </a:r>
          </a:p>
          <a:p>
            <a:pPr lvl="1"/>
            <a:r>
              <a:rPr lang="en-US" sz="2400" dirty="0"/>
              <a:t>Resumes, Cover Letters, LinkedIn Profile</a:t>
            </a:r>
          </a:p>
          <a:p>
            <a:endParaRPr lang="en-US" dirty="0"/>
          </a:p>
        </p:txBody>
      </p:sp>
    </p:spTree>
    <p:extLst>
      <p:ext uri="{BB962C8B-B14F-4D97-AF65-F5344CB8AC3E}">
        <p14:creationId xmlns:p14="http://schemas.microsoft.com/office/powerpoint/2010/main" val="22121576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6C250-F382-413B-A7C5-2AF20CE1C95B}"/>
              </a:ext>
            </a:extLst>
          </p:cNvPr>
          <p:cNvSpPr>
            <a:spLocks noGrp="1"/>
          </p:cNvSpPr>
          <p:nvPr>
            <p:ph type="title"/>
          </p:nvPr>
        </p:nvSpPr>
        <p:spPr/>
        <p:txBody>
          <a:bodyPr/>
          <a:lstStyle/>
          <a:p>
            <a:r>
              <a:rPr lang="en-US" sz="5400" dirty="0"/>
              <a:t>Monitor your progress 	</a:t>
            </a:r>
          </a:p>
        </p:txBody>
      </p:sp>
      <p:sp>
        <p:nvSpPr>
          <p:cNvPr id="3" name="Content Placeholder 2">
            <a:extLst>
              <a:ext uri="{FF2B5EF4-FFF2-40B4-BE49-F238E27FC236}">
                <a16:creationId xmlns:a16="http://schemas.microsoft.com/office/drawing/2014/main" id="{E57942AC-CDF1-4A3C-8071-F2D30463F263}"/>
              </a:ext>
            </a:extLst>
          </p:cNvPr>
          <p:cNvSpPr>
            <a:spLocks noGrp="1"/>
          </p:cNvSpPr>
          <p:nvPr>
            <p:ph idx="1"/>
          </p:nvPr>
        </p:nvSpPr>
        <p:spPr>
          <a:xfrm>
            <a:off x="628650" y="1369219"/>
            <a:ext cx="7886700" cy="3525510"/>
          </a:xfrm>
        </p:spPr>
        <p:txBody>
          <a:bodyPr>
            <a:normAutofit fontScale="92500" lnSpcReduction="10000"/>
          </a:bodyPr>
          <a:lstStyle/>
          <a:p>
            <a:r>
              <a:rPr lang="en-US" sz="2400" dirty="0"/>
              <a:t>Save &amp; clearly label your application materials</a:t>
            </a:r>
          </a:p>
          <a:p>
            <a:pPr lvl="1"/>
            <a:r>
              <a:rPr lang="en-US" sz="2400" dirty="0"/>
              <a:t>Last name, First name – Resume – Employer Name.pdf</a:t>
            </a:r>
          </a:p>
          <a:p>
            <a:pPr lvl="1"/>
            <a:r>
              <a:rPr lang="en-US" sz="2400" dirty="0"/>
              <a:t>Last name, First name – Cover Letter – Employer Name.pdf</a:t>
            </a:r>
            <a:br>
              <a:rPr lang="en-US" sz="2400" dirty="0"/>
            </a:br>
            <a:r>
              <a:rPr lang="en-US" sz="2400" dirty="0"/>
              <a:t> </a:t>
            </a:r>
          </a:p>
          <a:p>
            <a:r>
              <a:rPr lang="en-US" sz="2400" dirty="0"/>
              <a:t>Take notes on interview questions, responses, communication, etc. </a:t>
            </a:r>
            <a:br>
              <a:rPr lang="en-US" sz="2400" dirty="0"/>
            </a:br>
            <a:endParaRPr lang="en-US" sz="2400" dirty="0"/>
          </a:p>
          <a:p>
            <a:r>
              <a:rPr lang="en-US" sz="2400" dirty="0"/>
              <a:t>Reflect on your observations &amp; gut instincts </a:t>
            </a:r>
          </a:p>
          <a:p>
            <a:endParaRPr lang="en-US" sz="2400" dirty="0"/>
          </a:p>
          <a:p>
            <a:r>
              <a:rPr lang="en-US" sz="2400" dirty="0"/>
              <a:t>Remember, the job/internship search is a </a:t>
            </a:r>
            <a:r>
              <a:rPr lang="en-US" sz="2400" b="1" i="1" dirty="0"/>
              <a:t>process</a:t>
            </a:r>
            <a:r>
              <a:rPr lang="en-US" sz="2400" dirty="0"/>
              <a:t>.</a:t>
            </a:r>
          </a:p>
        </p:txBody>
      </p:sp>
    </p:spTree>
    <p:extLst>
      <p:ext uri="{BB962C8B-B14F-4D97-AF65-F5344CB8AC3E}">
        <p14:creationId xmlns:p14="http://schemas.microsoft.com/office/powerpoint/2010/main" val="16629834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3FAA494-E3CB-4D53-8CA6-DD53BFD6DE9D}"/>
              </a:ext>
            </a:extLst>
          </p:cNvPr>
          <p:cNvPicPr>
            <a:picLocks noChangeAspect="1"/>
          </p:cNvPicPr>
          <p:nvPr/>
        </p:nvPicPr>
        <p:blipFill rotWithShape="1">
          <a:blip r:embed="rId2"/>
          <a:srcRect l="45000" t="22052" r="22829" b="53436"/>
          <a:stretch/>
        </p:blipFill>
        <p:spPr>
          <a:xfrm>
            <a:off x="137820" y="1630393"/>
            <a:ext cx="8868360" cy="2329280"/>
          </a:xfrm>
          <a:prstGeom prst="rect">
            <a:avLst/>
          </a:prstGeom>
        </p:spPr>
      </p:pic>
      <p:sp>
        <p:nvSpPr>
          <p:cNvPr id="3" name="Title 1">
            <a:extLst>
              <a:ext uri="{FF2B5EF4-FFF2-40B4-BE49-F238E27FC236}">
                <a16:creationId xmlns:a16="http://schemas.microsoft.com/office/drawing/2014/main" id="{54AC4A55-6BDF-4694-8076-CCC6E3C9BA69}"/>
              </a:ext>
            </a:extLst>
          </p:cNvPr>
          <p:cNvSpPr>
            <a:spLocks noGrp="1"/>
          </p:cNvSpPr>
          <p:nvPr>
            <p:ph type="title"/>
          </p:nvPr>
        </p:nvSpPr>
        <p:spPr>
          <a:xfrm>
            <a:off x="276046" y="519697"/>
            <a:ext cx="8730134" cy="994172"/>
          </a:xfrm>
        </p:spPr>
        <p:txBody>
          <a:bodyPr>
            <a:normAutofit/>
          </a:bodyPr>
          <a:lstStyle/>
          <a:p>
            <a:r>
              <a:rPr lang="en-US" dirty="0"/>
              <a:t>    Internship search organizational document	</a:t>
            </a:r>
          </a:p>
        </p:txBody>
      </p:sp>
    </p:spTree>
    <p:extLst>
      <p:ext uri="{BB962C8B-B14F-4D97-AF65-F5344CB8AC3E}">
        <p14:creationId xmlns:p14="http://schemas.microsoft.com/office/powerpoint/2010/main" val="38900701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E32F8-7E55-5220-E0F9-FBDDBEF8EE04}"/>
              </a:ext>
            </a:extLst>
          </p:cNvPr>
          <p:cNvSpPr>
            <a:spLocks noGrp="1"/>
          </p:cNvSpPr>
          <p:nvPr>
            <p:ph type="title"/>
          </p:nvPr>
        </p:nvSpPr>
        <p:spPr/>
        <p:txBody>
          <a:bodyPr/>
          <a:lstStyle/>
          <a:p>
            <a:r>
              <a:rPr lang="en-US" sz="5400" u="sng" dirty="0"/>
              <a:t>Come see us!</a:t>
            </a:r>
          </a:p>
        </p:txBody>
      </p:sp>
      <p:sp>
        <p:nvSpPr>
          <p:cNvPr id="3" name="Content Placeholder 2">
            <a:extLst>
              <a:ext uri="{FF2B5EF4-FFF2-40B4-BE49-F238E27FC236}">
                <a16:creationId xmlns:a16="http://schemas.microsoft.com/office/drawing/2014/main" id="{A277CC82-E666-6815-EA12-220DB8F8EA2D}"/>
              </a:ext>
            </a:extLst>
          </p:cNvPr>
          <p:cNvSpPr>
            <a:spLocks noGrp="1"/>
          </p:cNvSpPr>
          <p:nvPr>
            <p:ph idx="1"/>
          </p:nvPr>
        </p:nvSpPr>
        <p:spPr>
          <a:xfrm>
            <a:off x="533969" y="1152350"/>
            <a:ext cx="8076062" cy="3453600"/>
          </a:xfrm>
        </p:spPr>
        <p:txBody>
          <a:bodyPr/>
          <a:lstStyle/>
          <a:p>
            <a:r>
              <a:rPr lang="en-US" sz="2000" dirty="0"/>
              <a:t>If you need additional assistance with your documents, preparing your elevator pitch, interview prep once you land some interviews etc. we are here for you! </a:t>
            </a:r>
          </a:p>
          <a:p>
            <a:endParaRPr lang="en-US" sz="2000" dirty="0"/>
          </a:p>
          <a:p>
            <a:r>
              <a:rPr lang="en-US" sz="2000" dirty="0"/>
              <a:t>These are just some tips to start this process and utilize the fair to start your networking process and land interviews and then a job!</a:t>
            </a:r>
          </a:p>
        </p:txBody>
      </p:sp>
    </p:spTree>
    <p:extLst>
      <p:ext uri="{BB962C8B-B14F-4D97-AF65-F5344CB8AC3E}">
        <p14:creationId xmlns:p14="http://schemas.microsoft.com/office/powerpoint/2010/main" val="11589579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2C8CB-B481-C575-8868-8285A42EE2D5}"/>
              </a:ext>
            </a:extLst>
          </p:cNvPr>
          <p:cNvSpPr>
            <a:spLocks noGrp="1"/>
          </p:cNvSpPr>
          <p:nvPr>
            <p:ph type="title"/>
          </p:nvPr>
        </p:nvSpPr>
        <p:spPr>
          <a:xfrm>
            <a:off x="709350" y="125506"/>
            <a:ext cx="7725300" cy="883044"/>
          </a:xfrm>
        </p:spPr>
        <p:txBody>
          <a:bodyPr/>
          <a:lstStyle/>
          <a:p>
            <a:r>
              <a:rPr lang="en-US" sz="4800" b="1" u="sng" dirty="0"/>
              <a:t>Upcoming Career Fairs</a:t>
            </a:r>
          </a:p>
        </p:txBody>
      </p:sp>
      <p:sp>
        <p:nvSpPr>
          <p:cNvPr id="3" name="Content Placeholder 2">
            <a:extLst>
              <a:ext uri="{FF2B5EF4-FFF2-40B4-BE49-F238E27FC236}">
                <a16:creationId xmlns:a16="http://schemas.microsoft.com/office/drawing/2014/main" id="{EF386750-BA00-A544-0355-D7BAE7E0FD96}"/>
              </a:ext>
            </a:extLst>
          </p:cNvPr>
          <p:cNvSpPr>
            <a:spLocks noGrp="1"/>
          </p:cNvSpPr>
          <p:nvPr>
            <p:ph idx="1"/>
          </p:nvPr>
        </p:nvSpPr>
        <p:spPr>
          <a:xfrm>
            <a:off x="277905" y="1008550"/>
            <a:ext cx="8588189" cy="3453600"/>
          </a:xfrm>
        </p:spPr>
        <p:txBody>
          <a:bodyPr/>
          <a:lstStyle/>
          <a:p>
            <a:pPr marL="127000" indent="0">
              <a:buNone/>
            </a:pPr>
            <a:r>
              <a:rPr lang="en-US" sz="2400" b="1" dirty="0"/>
              <a:t>STEM Job Fair </a:t>
            </a:r>
            <a:r>
              <a:rPr lang="en-US" sz="2400" b="1" dirty="0">
                <a:sym typeface="Wingdings" pitchFamily="2" charset="2"/>
              </a:rPr>
              <a:t> 3 Days!</a:t>
            </a:r>
          </a:p>
          <a:p>
            <a:pPr marL="127000" indent="0">
              <a:buNone/>
            </a:pPr>
            <a:endParaRPr lang="en-US" sz="1000" b="1" dirty="0">
              <a:sym typeface="Wingdings" pitchFamily="2" charset="2"/>
            </a:endParaRPr>
          </a:p>
          <a:p>
            <a:pPr lvl="1"/>
            <a:r>
              <a:rPr lang="en-US" sz="2000" b="1" dirty="0"/>
              <a:t>Wednesday, September 28</a:t>
            </a:r>
            <a:r>
              <a:rPr lang="en-US" sz="2000" b="1" baseline="30000" dirty="0"/>
              <a:t>th</a:t>
            </a:r>
            <a:r>
              <a:rPr lang="en-US" sz="2000" b="1" dirty="0"/>
              <a:t> </a:t>
            </a:r>
            <a:r>
              <a:rPr lang="en-US" dirty="0"/>
              <a:t>= </a:t>
            </a:r>
            <a:r>
              <a:rPr lang="en-US" b="1" dirty="0"/>
              <a:t>VIRTUAL</a:t>
            </a:r>
            <a:r>
              <a:rPr lang="en-US" dirty="0"/>
              <a:t> </a:t>
            </a:r>
            <a:r>
              <a:rPr lang="en-US" u="sng" dirty="0"/>
              <a:t>in Handshake from 12-4pm</a:t>
            </a:r>
          </a:p>
          <a:p>
            <a:pPr lvl="2"/>
            <a:r>
              <a:rPr lang="en-US" dirty="0"/>
              <a:t>You MUST register for this day and sing up for group or individual sessions through Handshake </a:t>
            </a:r>
            <a:r>
              <a:rPr lang="en-US" dirty="0">
                <a:sym typeface="Wingdings" pitchFamily="2" charset="2"/>
              </a:rPr>
              <a:t> Let us know if you need to cancel!</a:t>
            </a:r>
          </a:p>
          <a:p>
            <a:pPr marL="1041400" lvl="2" indent="0">
              <a:buNone/>
            </a:pPr>
            <a:endParaRPr lang="en-US" dirty="0">
              <a:sym typeface="Wingdings" pitchFamily="2" charset="2"/>
            </a:endParaRPr>
          </a:p>
          <a:p>
            <a:pPr lvl="1"/>
            <a:r>
              <a:rPr lang="en-US" sz="2000" b="1" dirty="0">
                <a:sym typeface="Wingdings" pitchFamily="2" charset="2"/>
              </a:rPr>
              <a:t>Thursday, September 29</a:t>
            </a:r>
            <a:r>
              <a:rPr lang="en-US" sz="2000" b="1" baseline="30000" dirty="0">
                <a:sym typeface="Wingdings" pitchFamily="2" charset="2"/>
              </a:rPr>
              <a:t>th</a:t>
            </a:r>
            <a:r>
              <a:rPr lang="en-US" sz="2000" b="1" dirty="0">
                <a:sym typeface="Wingdings" pitchFamily="2" charset="2"/>
              </a:rPr>
              <a:t> = </a:t>
            </a:r>
            <a:r>
              <a:rPr lang="en-US" b="1" dirty="0">
                <a:sym typeface="Wingdings" pitchFamily="2" charset="2"/>
              </a:rPr>
              <a:t>In-Person @ the Carolina Coliseum from 12-4pm</a:t>
            </a:r>
          </a:p>
          <a:p>
            <a:pPr lvl="2"/>
            <a:r>
              <a:rPr lang="en-US" dirty="0">
                <a:sym typeface="Wingdings" pitchFamily="2" charset="2"/>
              </a:rPr>
              <a:t>We have 120 employers coming of all STEM Majors for jobs/internships</a:t>
            </a:r>
          </a:p>
          <a:p>
            <a:pPr marL="1041400" lvl="2" indent="0">
              <a:buNone/>
            </a:pPr>
            <a:endParaRPr lang="en-US" dirty="0">
              <a:sym typeface="Wingdings" pitchFamily="2" charset="2"/>
            </a:endParaRPr>
          </a:p>
          <a:p>
            <a:pPr lvl="1"/>
            <a:r>
              <a:rPr lang="en-US" sz="2000" b="1" dirty="0">
                <a:sym typeface="Wingdings" pitchFamily="2" charset="2"/>
              </a:rPr>
              <a:t>Friday, September 30</a:t>
            </a:r>
            <a:r>
              <a:rPr lang="en-US" sz="2000" b="1" baseline="30000" dirty="0">
                <a:sym typeface="Wingdings" pitchFamily="2" charset="2"/>
              </a:rPr>
              <a:t>th</a:t>
            </a:r>
            <a:r>
              <a:rPr lang="en-US" sz="2000" b="1" dirty="0">
                <a:sym typeface="Wingdings" pitchFamily="2" charset="2"/>
              </a:rPr>
              <a:t> =  </a:t>
            </a:r>
            <a:r>
              <a:rPr lang="en-US" b="1" dirty="0">
                <a:sym typeface="Wingdings" pitchFamily="2" charset="2"/>
              </a:rPr>
              <a:t>In-Person @ the Carolina Coliseum from 10am-2pm</a:t>
            </a:r>
          </a:p>
          <a:p>
            <a:pPr lvl="2"/>
            <a:r>
              <a:rPr lang="en-US" dirty="0">
                <a:sym typeface="Wingdings" pitchFamily="2" charset="2"/>
              </a:rPr>
              <a:t>We have 70+ employers coming of all STEM Majors for jobs/internships </a:t>
            </a:r>
          </a:p>
          <a:p>
            <a:pPr lvl="2"/>
            <a:r>
              <a:rPr lang="en-US" dirty="0">
                <a:sym typeface="Wingdings" pitchFamily="2" charset="2"/>
              </a:rPr>
              <a:t>Some of these employers will overlap from the day before</a:t>
            </a:r>
          </a:p>
          <a:p>
            <a:pPr lvl="2"/>
            <a:endParaRPr lang="en-US" dirty="0">
              <a:sym typeface="Wingdings" pitchFamily="2" charset="2"/>
            </a:endParaRPr>
          </a:p>
          <a:p>
            <a:pPr marL="1041400" lvl="2" indent="0">
              <a:buNone/>
            </a:pPr>
            <a:r>
              <a:rPr lang="en-US" b="1" i="1" dirty="0">
                <a:sym typeface="Wingdings" pitchFamily="2" charset="2"/>
              </a:rPr>
              <a:t>We recommend coming to BOTH in-person days based on the research you do!</a:t>
            </a:r>
          </a:p>
          <a:p>
            <a:pPr marL="1041400" lvl="2" indent="0">
              <a:buNone/>
            </a:pPr>
            <a:endParaRPr lang="en-US" dirty="0">
              <a:sym typeface="Wingdings" pitchFamily="2" charset="2"/>
            </a:endParaRPr>
          </a:p>
        </p:txBody>
      </p:sp>
    </p:spTree>
    <p:extLst>
      <p:ext uri="{BB962C8B-B14F-4D97-AF65-F5344CB8AC3E}">
        <p14:creationId xmlns:p14="http://schemas.microsoft.com/office/powerpoint/2010/main" val="16684070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6352B-E6A0-CAD5-D4AE-A77153D1EEF5}"/>
              </a:ext>
            </a:extLst>
          </p:cNvPr>
          <p:cNvSpPr>
            <a:spLocks noGrp="1"/>
          </p:cNvSpPr>
          <p:nvPr>
            <p:ph type="title"/>
          </p:nvPr>
        </p:nvSpPr>
        <p:spPr>
          <a:xfrm>
            <a:off x="-389876" y="117840"/>
            <a:ext cx="4961876" cy="901546"/>
          </a:xfrm>
        </p:spPr>
        <p:txBody>
          <a:bodyPr/>
          <a:lstStyle/>
          <a:p>
            <a:r>
              <a:rPr lang="en-US" sz="6000" u="sng" dirty="0"/>
              <a:t>BEFORE THE FAIR</a:t>
            </a:r>
          </a:p>
        </p:txBody>
      </p:sp>
      <p:sp>
        <p:nvSpPr>
          <p:cNvPr id="3" name="Content Placeholder 2">
            <a:extLst>
              <a:ext uri="{FF2B5EF4-FFF2-40B4-BE49-F238E27FC236}">
                <a16:creationId xmlns:a16="http://schemas.microsoft.com/office/drawing/2014/main" id="{4839A8D9-1684-2434-39C8-2C369E52F0D4}"/>
              </a:ext>
            </a:extLst>
          </p:cNvPr>
          <p:cNvSpPr>
            <a:spLocks noGrp="1"/>
          </p:cNvSpPr>
          <p:nvPr>
            <p:ph idx="1"/>
          </p:nvPr>
        </p:nvSpPr>
        <p:spPr>
          <a:xfrm>
            <a:off x="0" y="1019386"/>
            <a:ext cx="7725300" cy="3453600"/>
          </a:xfrm>
        </p:spPr>
        <p:txBody>
          <a:bodyPr/>
          <a:lstStyle/>
          <a:p>
            <a:r>
              <a:rPr lang="en-US" dirty="0"/>
              <a:t>Take the following steps seriously BEFORE you attend the fair to be prepared</a:t>
            </a:r>
          </a:p>
          <a:p>
            <a:endParaRPr lang="en-US" sz="1000" dirty="0"/>
          </a:p>
          <a:p>
            <a:r>
              <a:rPr lang="en-US" dirty="0"/>
              <a:t>Create a checklist for yourself of what to complete before the fair</a:t>
            </a:r>
          </a:p>
          <a:p>
            <a:endParaRPr lang="en-US" sz="1000" dirty="0"/>
          </a:p>
          <a:p>
            <a:r>
              <a:rPr lang="en-US" dirty="0"/>
              <a:t>Get started early to avoid stress or not being able to research companies, update your resume and/or meet with a career coach, if needed! </a:t>
            </a:r>
          </a:p>
          <a:p>
            <a:endParaRPr lang="en-US" sz="1000" dirty="0"/>
          </a:p>
          <a:p>
            <a:r>
              <a:rPr lang="en-US" dirty="0"/>
              <a:t>Believe in yourself and practice being confident and meeting new people!</a:t>
            </a:r>
          </a:p>
        </p:txBody>
      </p:sp>
      <p:pic>
        <p:nvPicPr>
          <p:cNvPr id="4" name="Picture 3">
            <a:extLst>
              <a:ext uri="{FF2B5EF4-FFF2-40B4-BE49-F238E27FC236}">
                <a16:creationId xmlns:a16="http://schemas.microsoft.com/office/drawing/2014/main" id="{8C72D7BF-756C-EDE7-F96E-963507677977}"/>
              </a:ext>
            </a:extLst>
          </p:cNvPr>
          <p:cNvPicPr>
            <a:picLocks noChangeAspect="1"/>
          </p:cNvPicPr>
          <p:nvPr/>
        </p:nvPicPr>
        <p:blipFill rotWithShape="1">
          <a:blip r:embed="rId2"/>
          <a:srcRect l="12156" r="13442"/>
          <a:stretch/>
        </p:blipFill>
        <p:spPr>
          <a:xfrm>
            <a:off x="7402673" y="33268"/>
            <a:ext cx="1741327" cy="1316513"/>
          </a:xfrm>
          <a:prstGeom prst="rect">
            <a:avLst/>
          </a:prstGeom>
        </p:spPr>
      </p:pic>
      <p:pic>
        <p:nvPicPr>
          <p:cNvPr id="5" name="Picture 4">
            <a:extLst>
              <a:ext uri="{FF2B5EF4-FFF2-40B4-BE49-F238E27FC236}">
                <a16:creationId xmlns:a16="http://schemas.microsoft.com/office/drawing/2014/main" id="{1143253B-AF59-E731-CB15-95925FB9D4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002" y="2983568"/>
            <a:ext cx="1173698" cy="1173698"/>
          </a:xfrm>
          <a:prstGeom prst="rect">
            <a:avLst/>
          </a:prstGeom>
        </p:spPr>
      </p:pic>
      <p:pic>
        <p:nvPicPr>
          <p:cNvPr id="6" name="Picture 5">
            <a:extLst>
              <a:ext uri="{FF2B5EF4-FFF2-40B4-BE49-F238E27FC236}">
                <a16:creationId xmlns:a16="http://schemas.microsoft.com/office/drawing/2014/main" id="{63C8D00F-3A06-663B-7F89-CD7CEB57A1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40926" y="3037706"/>
            <a:ext cx="1262658" cy="1262658"/>
          </a:xfrm>
          <a:prstGeom prst="rect">
            <a:avLst/>
          </a:prstGeom>
        </p:spPr>
      </p:pic>
      <p:pic>
        <p:nvPicPr>
          <p:cNvPr id="7" name="Picture 6">
            <a:extLst>
              <a:ext uri="{FF2B5EF4-FFF2-40B4-BE49-F238E27FC236}">
                <a16:creationId xmlns:a16="http://schemas.microsoft.com/office/drawing/2014/main" id="{CCB97528-B729-1A9E-3E12-6D8D97634A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25810" y="3037706"/>
            <a:ext cx="1173698" cy="1173698"/>
          </a:xfrm>
          <a:prstGeom prst="rect">
            <a:avLst/>
          </a:prstGeom>
        </p:spPr>
      </p:pic>
      <p:pic>
        <p:nvPicPr>
          <p:cNvPr id="8" name="Picture 7">
            <a:extLst>
              <a:ext uri="{FF2B5EF4-FFF2-40B4-BE49-F238E27FC236}">
                <a16:creationId xmlns:a16="http://schemas.microsoft.com/office/drawing/2014/main" id="{E67EECD1-EC46-B802-4FFE-8473CCB9FDE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88551" y="2915446"/>
            <a:ext cx="1302854" cy="1339480"/>
          </a:xfrm>
          <a:prstGeom prst="rect">
            <a:avLst/>
          </a:prstGeom>
        </p:spPr>
      </p:pic>
      <p:sp>
        <p:nvSpPr>
          <p:cNvPr id="9" name="TextBox 8">
            <a:extLst>
              <a:ext uri="{FF2B5EF4-FFF2-40B4-BE49-F238E27FC236}">
                <a16:creationId xmlns:a16="http://schemas.microsoft.com/office/drawing/2014/main" id="{288A5D06-1352-BEDA-BCD9-698F7A033942}"/>
              </a:ext>
            </a:extLst>
          </p:cNvPr>
          <p:cNvSpPr txBox="1"/>
          <p:nvPr/>
        </p:nvSpPr>
        <p:spPr>
          <a:xfrm>
            <a:off x="220738" y="4298447"/>
            <a:ext cx="8702524" cy="738664"/>
          </a:xfrm>
          <a:prstGeom prst="rect">
            <a:avLst/>
          </a:prstGeom>
          <a:noFill/>
        </p:spPr>
        <p:txBody>
          <a:bodyPr wrap="square" rtlCol="0">
            <a:spAutoFit/>
          </a:bodyPr>
          <a:lstStyle/>
          <a:p>
            <a:r>
              <a:rPr lang="en-US" b="1" dirty="0">
                <a:solidFill>
                  <a:schemeClr val="tx1">
                    <a:lumMod val="75000"/>
                    <a:lumOff val="25000"/>
                  </a:schemeClr>
                </a:solidFill>
                <a:latin typeface="Barlow" pitchFamily="2" charset="77"/>
              </a:rPr>
              <a:t>Craft Your 		                     Research		             Practice	                                Prepare</a:t>
            </a:r>
          </a:p>
          <a:p>
            <a:r>
              <a:rPr lang="en-US" b="1" dirty="0">
                <a:solidFill>
                  <a:schemeClr val="tx1">
                    <a:lumMod val="75000"/>
                    <a:lumOff val="25000"/>
                  </a:schemeClr>
                </a:solidFill>
                <a:latin typeface="Barlow" pitchFamily="2" charset="77"/>
              </a:rPr>
              <a:t>Professional	                   &amp; Develop		        Your Elevator	                                  for the</a:t>
            </a:r>
          </a:p>
          <a:p>
            <a:r>
              <a:rPr lang="en-US" b="1" dirty="0">
                <a:solidFill>
                  <a:schemeClr val="tx1">
                    <a:lumMod val="75000"/>
                    <a:lumOff val="25000"/>
                  </a:schemeClr>
                </a:solidFill>
                <a:latin typeface="Barlow" pitchFamily="2" charset="77"/>
              </a:rPr>
              <a:t>Documents 	                        a Plan 		                 Pitch	                                   Day of</a:t>
            </a:r>
          </a:p>
        </p:txBody>
      </p:sp>
      <p:sp>
        <p:nvSpPr>
          <p:cNvPr id="10" name="Right Arrow 9">
            <a:extLst>
              <a:ext uri="{FF2B5EF4-FFF2-40B4-BE49-F238E27FC236}">
                <a16:creationId xmlns:a16="http://schemas.microsoft.com/office/drawing/2014/main" id="{B48A2383-3A73-44F1-2672-8EBD690A2CD7}"/>
              </a:ext>
            </a:extLst>
          </p:cNvPr>
          <p:cNvSpPr/>
          <p:nvPr/>
        </p:nvSpPr>
        <p:spPr>
          <a:xfrm>
            <a:off x="1520960" y="3472155"/>
            <a:ext cx="1075764" cy="3048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Right Arrow 10">
            <a:extLst>
              <a:ext uri="{FF2B5EF4-FFF2-40B4-BE49-F238E27FC236}">
                <a16:creationId xmlns:a16="http://schemas.microsoft.com/office/drawing/2014/main" id="{26540F7C-55E0-FD4D-2BB5-A2AAF59C874E}"/>
              </a:ext>
            </a:extLst>
          </p:cNvPr>
          <p:cNvSpPr/>
          <p:nvPr/>
        </p:nvSpPr>
        <p:spPr>
          <a:xfrm>
            <a:off x="4034118" y="3484632"/>
            <a:ext cx="1075764" cy="3048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Right Arrow 11">
            <a:extLst>
              <a:ext uri="{FF2B5EF4-FFF2-40B4-BE49-F238E27FC236}">
                <a16:creationId xmlns:a16="http://schemas.microsoft.com/office/drawing/2014/main" id="{9F7ED031-45C6-DC76-593B-6C02D8D698C1}"/>
              </a:ext>
            </a:extLst>
          </p:cNvPr>
          <p:cNvSpPr/>
          <p:nvPr/>
        </p:nvSpPr>
        <p:spPr>
          <a:xfrm>
            <a:off x="6360607" y="3484632"/>
            <a:ext cx="1075764" cy="3048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71419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sp>
        <p:nvSpPr>
          <p:cNvPr id="804" name="Google Shape;804;p31"/>
          <p:cNvSpPr txBox="1">
            <a:spLocks noGrp="1"/>
          </p:cNvSpPr>
          <p:nvPr>
            <p:ph type="ctrTitle"/>
          </p:nvPr>
        </p:nvSpPr>
        <p:spPr>
          <a:xfrm>
            <a:off x="1686495" y="1369404"/>
            <a:ext cx="5771009" cy="1887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Create/Update your resume</a:t>
            </a:r>
            <a:endParaRPr dirty="0"/>
          </a:p>
        </p:txBody>
      </p:sp>
      <p:sp>
        <p:nvSpPr>
          <p:cNvPr id="805" name="Google Shape;805;p31"/>
          <p:cNvSpPr txBox="1">
            <a:spLocks noGrp="1"/>
          </p:cNvSpPr>
          <p:nvPr>
            <p:ph type="subTitle" idx="1"/>
          </p:nvPr>
        </p:nvSpPr>
        <p:spPr>
          <a:xfrm>
            <a:off x="1831049" y="3744554"/>
            <a:ext cx="5481900" cy="37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Reminders on formatting &amp; how to build a tailored resume, emphasize your academic projects/achievements, experiences (career-related or other) and your skills!</a:t>
            </a:r>
            <a:endParaRP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3687C-3B31-254F-8FBB-173B705DE16B}"/>
              </a:ext>
            </a:extLst>
          </p:cNvPr>
          <p:cNvSpPr>
            <a:spLocks noGrp="1"/>
          </p:cNvSpPr>
          <p:nvPr>
            <p:ph type="title"/>
          </p:nvPr>
        </p:nvSpPr>
        <p:spPr>
          <a:xfrm>
            <a:off x="203648" y="254903"/>
            <a:ext cx="6930577" cy="994172"/>
          </a:xfrm>
        </p:spPr>
        <p:txBody>
          <a:bodyPr/>
          <a:lstStyle/>
          <a:p>
            <a:pPr algn="l"/>
            <a:r>
              <a:rPr lang="en-US" dirty="0"/>
              <a:t>Resume appearance</a:t>
            </a:r>
          </a:p>
        </p:txBody>
      </p:sp>
      <p:sp>
        <p:nvSpPr>
          <p:cNvPr id="3" name="Content Placeholder 2">
            <a:extLst>
              <a:ext uri="{FF2B5EF4-FFF2-40B4-BE49-F238E27FC236}">
                <a16:creationId xmlns:a16="http://schemas.microsoft.com/office/drawing/2014/main" id="{717ED07A-F109-F54B-A951-48A3EC44BF8C}"/>
              </a:ext>
            </a:extLst>
          </p:cNvPr>
          <p:cNvSpPr>
            <a:spLocks noGrp="1"/>
          </p:cNvSpPr>
          <p:nvPr>
            <p:ph idx="1"/>
          </p:nvPr>
        </p:nvSpPr>
        <p:spPr>
          <a:xfrm>
            <a:off x="340564" y="1046232"/>
            <a:ext cx="4770818" cy="3659117"/>
          </a:xfrm>
          <a:ln>
            <a:solidFill>
              <a:schemeClr val="tx1"/>
            </a:solidFill>
          </a:ln>
        </p:spPr>
        <p:txBody>
          <a:bodyPr>
            <a:normAutofit/>
          </a:bodyPr>
          <a:lstStyle/>
          <a:p>
            <a:pPr marL="0" indent="0">
              <a:buNone/>
            </a:pPr>
            <a:r>
              <a:rPr lang="en-US" sz="1500" b="1" dirty="0">
                <a:latin typeface="Times New Roman" panose="02020603050405020304" pitchFamily="18" charset="0"/>
                <a:cs typeface="Times New Roman" panose="02020603050405020304" pitchFamily="18" charset="0"/>
              </a:rPr>
              <a:t>Page length </a:t>
            </a:r>
            <a:r>
              <a:rPr lang="en-US" sz="1500" b="1" dirty="0">
                <a:latin typeface="Times New Roman" panose="02020603050405020304" pitchFamily="18" charset="0"/>
                <a:cs typeface="Times New Roman" panose="02020603050405020304" pitchFamily="18" charset="0"/>
                <a:sym typeface="Wingdings" pitchFamily="2" charset="2"/>
              </a:rPr>
              <a:t></a:t>
            </a:r>
            <a:r>
              <a:rPr lang="en-US" sz="1500" b="1" dirty="0">
                <a:latin typeface="Times New Roman" panose="02020603050405020304" pitchFamily="18" charset="0"/>
                <a:cs typeface="Times New Roman" panose="02020603050405020304" pitchFamily="18" charset="0"/>
              </a:rPr>
              <a:t>	</a:t>
            </a:r>
            <a:r>
              <a:rPr lang="en-US" sz="1500" dirty="0">
                <a:latin typeface="Times New Roman" panose="02020603050405020304" pitchFamily="18" charset="0"/>
                <a:cs typeface="Times New Roman" panose="02020603050405020304" pitchFamily="18" charset="0"/>
              </a:rPr>
              <a:t>1 page</a:t>
            </a:r>
          </a:p>
          <a:p>
            <a:pPr marL="0" indent="0">
              <a:lnSpc>
                <a:spcPct val="200000"/>
              </a:lnSpc>
              <a:buNone/>
            </a:pPr>
            <a:r>
              <a:rPr lang="en-US" sz="1500" b="1" dirty="0">
                <a:latin typeface="Times New Roman" panose="02020603050405020304" pitchFamily="18" charset="0"/>
                <a:cs typeface="Times New Roman" panose="02020603050405020304" pitchFamily="18" charset="0"/>
              </a:rPr>
              <a:t>Margins </a:t>
            </a:r>
            <a:r>
              <a:rPr lang="en-US" sz="1500" b="1" dirty="0">
                <a:latin typeface="Times New Roman" panose="02020603050405020304" pitchFamily="18" charset="0"/>
                <a:cs typeface="Times New Roman" panose="02020603050405020304" pitchFamily="18" charset="0"/>
                <a:sym typeface="Wingdings" pitchFamily="2" charset="2"/>
              </a:rPr>
              <a:t> </a:t>
            </a:r>
            <a:r>
              <a:rPr lang="en-US" sz="1500" dirty="0">
                <a:latin typeface="Times New Roman" panose="02020603050405020304" pitchFamily="18" charset="0"/>
                <a:cs typeface="Times New Roman" panose="02020603050405020304" pitchFamily="18" charset="0"/>
              </a:rPr>
              <a:t> 	0.5-1 inch</a:t>
            </a:r>
          </a:p>
          <a:p>
            <a:pPr marL="0" indent="0">
              <a:lnSpc>
                <a:spcPct val="200000"/>
              </a:lnSpc>
              <a:buNone/>
            </a:pPr>
            <a:r>
              <a:rPr lang="en-US" sz="1500" b="1" dirty="0">
                <a:latin typeface="Arial" panose="020B0604020202020204" pitchFamily="34" charset="0"/>
                <a:cs typeface="Arial" panose="020B0604020202020204" pitchFamily="34" charset="0"/>
              </a:rPr>
              <a:t>Font Style </a:t>
            </a:r>
            <a:r>
              <a:rPr lang="en-US" sz="1500" b="1" dirty="0">
                <a:latin typeface="Arial" panose="020B0604020202020204" pitchFamily="34" charset="0"/>
                <a:cs typeface="Arial" panose="020B0604020202020204" pitchFamily="34" charset="0"/>
                <a:sym typeface="Wingdings" pitchFamily="2" charset="2"/>
              </a:rPr>
              <a:t> 	</a:t>
            </a:r>
            <a:r>
              <a:rPr lang="en-US" sz="1500" dirty="0">
                <a:latin typeface="Times New Roman" panose="02020603050405020304" pitchFamily="18" charset="0"/>
                <a:cs typeface="Times New Roman" panose="02020603050405020304" pitchFamily="18" charset="0"/>
              </a:rPr>
              <a:t>Times New Roman</a:t>
            </a:r>
            <a:r>
              <a:rPr lang="en-US" sz="1500" dirty="0">
                <a:latin typeface="Arial" panose="020B0604020202020204" pitchFamily="34" charset="0"/>
                <a:cs typeface="Arial" panose="020B0604020202020204" pitchFamily="34" charset="0"/>
              </a:rPr>
              <a:t>, Arial, </a:t>
            </a:r>
            <a:r>
              <a:rPr lang="en-US" sz="1500" dirty="0">
                <a:cs typeface="Arial" panose="020B0604020202020204" pitchFamily="34" charset="0"/>
              </a:rPr>
              <a:t>Calibri</a:t>
            </a:r>
            <a:endParaRPr lang="en-US" sz="1500" b="1" dirty="0">
              <a:latin typeface="Arial" panose="020B0604020202020204" pitchFamily="34" charset="0"/>
              <a:cs typeface="Arial" panose="020B0604020202020204" pitchFamily="34" charset="0"/>
            </a:endParaRPr>
          </a:p>
          <a:p>
            <a:pPr marL="0" indent="0">
              <a:lnSpc>
                <a:spcPct val="200000"/>
              </a:lnSpc>
              <a:buNone/>
            </a:pPr>
            <a:r>
              <a:rPr lang="en-US" sz="1500" b="1" dirty="0">
                <a:latin typeface="Times New Roman" panose="02020603050405020304" pitchFamily="18" charset="0"/>
                <a:cs typeface="Times New Roman" panose="02020603050405020304" pitchFamily="18" charset="0"/>
              </a:rPr>
              <a:t>Font Size </a:t>
            </a:r>
            <a:r>
              <a:rPr lang="en-US" sz="1500" b="1" dirty="0">
                <a:latin typeface="Times New Roman" panose="02020603050405020304" pitchFamily="18" charset="0"/>
                <a:cs typeface="Times New Roman" panose="02020603050405020304" pitchFamily="18" charset="0"/>
                <a:sym typeface="Wingdings" pitchFamily="2" charset="2"/>
              </a:rPr>
              <a:t></a:t>
            </a:r>
            <a:r>
              <a:rPr lang="en-US" sz="1500" dirty="0">
                <a:latin typeface="Times New Roman" panose="02020603050405020304" pitchFamily="18" charset="0"/>
                <a:cs typeface="Times New Roman" panose="02020603050405020304" pitchFamily="18" charset="0"/>
              </a:rPr>
              <a:t> 10-12 pt.	</a:t>
            </a:r>
            <a:r>
              <a:rPr lang="en-US" sz="1400" dirty="0">
                <a:latin typeface="Times New Roman" panose="02020603050405020304" pitchFamily="18" charset="0"/>
                <a:cs typeface="Times New Roman" panose="02020603050405020304" pitchFamily="18" charset="0"/>
              </a:rPr>
              <a:t>*Only exception is your name </a:t>
            </a:r>
            <a:r>
              <a:rPr lang="en-US" sz="1050" dirty="0">
                <a:latin typeface="Times New Roman" panose="02020603050405020304" pitchFamily="18" charset="0"/>
                <a:cs typeface="Times New Roman" panose="02020603050405020304" pitchFamily="18" charset="0"/>
              </a:rPr>
              <a:t>(14-18 pt.)</a:t>
            </a:r>
          </a:p>
          <a:p>
            <a:pPr marL="0" indent="0">
              <a:lnSpc>
                <a:spcPct val="200000"/>
              </a:lnSpc>
              <a:buNone/>
            </a:pPr>
            <a:r>
              <a:rPr lang="en-US" sz="1500" b="1" dirty="0">
                <a:latin typeface="Times New Roman" panose="02020603050405020304" pitchFamily="18" charset="0"/>
                <a:cs typeface="Times New Roman" panose="02020603050405020304" pitchFamily="18" charset="0"/>
              </a:rPr>
              <a:t>Spacing </a:t>
            </a:r>
            <a:r>
              <a:rPr lang="en-US" sz="1500" b="1" dirty="0">
                <a:latin typeface="Times New Roman" panose="02020603050405020304" pitchFamily="18" charset="0"/>
                <a:cs typeface="Times New Roman" panose="02020603050405020304" pitchFamily="18" charset="0"/>
                <a:sym typeface="Wingdings" pitchFamily="2" charset="2"/>
              </a:rPr>
              <a:t></a:t>
            </a:r>
            <a:r>
              <a:rPr lang="en-US" sz="1500" b="1" dirty="0">
                <a:latin typeface="Times New Roman" panose="02020603050405020304" pitchFamily="18" charset="0"/>
                <a:cs typeface="Times New Roman" panose="02020603050405020304" pitchFamily="18" charset="0"/>
              </a:rPr>
              <a:t>	</a:t>
            </a:r>
            <a:r>
              <a:rPr lang="en-US" sz="1500" dirty="0">
                <a:latin typeface="Times New Roman" panose="02020603050405020304" pitchFamily="18" charset="0"/>
                <a:cs typeface="Times New Roman" panose="02020603050405020304" pitchFamily="18" charset="0"/>
              </a:rPr>
              <a:t>Single-spacing between bullets/content</a:t>
            </a:r>
          </a:p>
          <a:p>
            <a:pPr marL="0" indent="0">
              <a:buNone/>
            </a:pPr>
            <a:r>
              <a:rPr lang="en-US" sz="1500" dirty="0">
                <a:latin typeface="Times New Roman" panose="02020603050405020304" pitchFamily="18" charset="0"/>
                <a:cs typeface="Times New Roman" panose="02020603050405020304" pitchFamily="18" charset="0"/>
              </a:rPr>
              <a:t>	Double-spacing between sections/headers</a:t>
            </a:r>
          </a:p>
          <a:p>
            <a:pPr marL="0" indent="0">
              <a:lnSpc>
                <a:spcPct val="200000"/>
              </a:lnSpc>
              <a:buNone/>
            </a:pPr>
            <a:r>
              <a:rPr lang="en-US" sz="1500" b="1" dirty="0">
                <a:latin typeface="Times New Roman" panose="02020603050405020304" pitchFamily="18" charset="0"/>
                <a:cs typeface="Times New Roman" panose="02020603050405020304" pitchFamily="18" charset="0"/>
              </a:rPr>
              <a:t>Emphasis </a:t>
            </a:r>
            <a:r>
              <a:rPr lang="en-US" sz="1500" b="1" dirty="0">
                <a:latin typeface="Times New Roman" panose="02020603050405020304" pitchFamily="18" charset="0"/>
                <a:cs typeface="Times New Roman" panose="02020603050405020304" pitchFamily="18" charset="0"/>
                <a:sym typeface="Wingdings" pitchFamily="2" charset="2"/>
              </a:rPr>
              <a:t></a:t>
            </a:r>
            <a:r>
              <a:rPr lang="en-US" sz="1500" dirty="0">
                <a:latin typeface="Times New Roman" panose="02020603050405020304" pitchFamily="18" charset="0"/>
                <a:cs typeface="Times New Roman" panose="02020603050405020304" pitchFamily="18" charset="0"/>
              </a:rPr>
              <a:t> </a:t>
            </a:r>
            <a:r>
              <a:rPr lang="en-US" sz="1500" b="1" dirty="0">
                <a:latin typeface="Times New Roman" panose="02020603050405020304" pitchFamily="18" charset="0"/>
                <a:cs typeface="Times New Roman" panose="02020603050405020304" pitchFamily="18" charset="0"/>
              </a:rPr>
              <a:t>Bold</a:t>
            </a:r>
            <a:r>
              <a:rPr lang="en-US" sz="1500" dirty="0">
                <a:latin typeface="Times New Roman" panose="02020603050405020304" pitchFamily="18" charset="0"/>
                <a:cs typeface="Times New Roman" panose="02020603050405020304" pitchFamily="18" charset="0"/>
              </a:rPr>
              <a:t>, </a:t>
            </a:r>
            <a:r>
              <a:rPr lang="en-US" sz="1500" i="1" dirty="0">
                <a:latin typeface="Times New Roman" panose="02020603050405020304" pitchFamily="18" charset="0"/>
                <a:cs typeface="Times New Roman" panose="02020603050405020304" pitchFamily="18" charset="0"/>
              </a:rPr>
              <a:t>italics</a:t>
            </a:r>
            <a:r>
              <a:rPr lang="en-US" sz="1500" dirty="0">
                <a:latin typeface="Times New Roman" panose="02020603050405020304" pitchFamily="18" charset="0"/>
                <a:cs typeface="Times New Roman" panose="02020603050405020304" pitchFamily="18" charset="0"/>
              </a:rPr>
              <a:t>, UPPER CASE, </a:t>
            </a:r>
            <a:r>
              <a:rPr lang="en-US" sz="1500" u="sng" dirty="0">
                <a:latin typeface="Times New Roman" panose="02020603050405020304" pitchFamily="18" charset="0"/>
                <a:cs typeface="Times New Roman" panose="02020603050405020304" pitchFamily="18" charset="0"/>
              </a:rPr>
              <a:t>underline </a:t>
            </a:r>
            <a:endParaRPr lang="en-US" sz="1500" dirty="0">
              <a:latin typeface="Times New Roman" panose="02020603050405020304" pitchFamily="18" charset="0"/>
              <a:cs typeface="Times New Roman" panose="02020603050405020304" pitchFamily="18" charset="0"/>
            </a:endParaRPr>
          </a:p>
          <a:p>
            <a:pPr marL="0" indent="0">
              <a:buNone/>
            </a:pPr>
            <a:r>
              <a:rPr lang="en-US" sz="1500" dirty="0">
                <a:latin typeface="Times New Roman" panose="02020603050405020304" pitchFamily="18" charset="0"/>
                <a:cs typeface="Times New Roman" panose="02020603050405020304" pitchFamily="18" charset="0"/>
              </a:rPr>
              <a:t>		No </a:t>
            </a:r>
            <a:r>
              <a:rPr lang="en-US" sz="1500" dirty="0">
                <a:solidFill>
                  <a:srgbClr val="FF0000"/>
                </a:solidFill>
                <a:latin typeface="Times New Roman" panose="02020603050405020304" pitchFamily="18" charset="0"/>
                <a:cs typeface="Times New Roman" panose="02020603050405020304" pitchFamily="18" charset="0"/>
              </a:rPr>
              <a:t>c</a:t>
            </a:r>
            <a:r>
              <a:rPr lang="en-US" sz="1500" dirty="0">
                <a:solidFill>
                  <a:schemeClr val="accent5"/>
                </a:solidFill>
                <a:latin typeface="Times New Roman" panose="02020603050405020304" pitchFamily="18" charset="0"/>
                <a:cs typeface="Times New Roman" panose="02020603050405020304" pitchFamily="18" charset="0"/>
              </a:rPr>
              <a:t>o</a:t>
            </a:r>
            <a:r>
              <a:rPr lang="en-US" sz="1500" dirty="0">
                <a:solidFill>
                  <a:srgbClr val="FC1CCC"/>
                </a:solidFill>
                <a:latin typeface="Times New Roman" panose="02020603050405020304" pitchFamily="18" charset="0"/>
                <a:cs typeface="Times New Roman" panose="02020603050405020304" pitchFamily="18" charset="0"/>
              </a:rPr>
              <a:t>l</a:t>
            </a:r>
            <a:r>
              <a:rPr lang="en-US" sz="1500" dirty="0">
                <a:solidFill>
                  <a:schemeClr val="accent6"/>
                </a:solidFill>
                <a:latin typeface="Times New Roman" panose="02020603050405020304" pitchFamily="18" charset="0"/>
                <a:cs typeface="Times New Roman" panose="02020603050405020304" pitchFamily="18" charset="0"/>
              </a:rPr>
              <a:t>o</a:t>
            </a:r>
            <a:r>
              <a:rPr lang="en-US" sz="1500" dirty="0">
                <a:solidFill>
                  <a:srgbClr val="00B050"/>
                </a:solidFill>
                <a:latin typeface="Times New Roman" panose="02020603050405020304" pitchFamily="18" charset="0"/>
                <a:cs typeface="Times New Roman" panose="02020603050405020304" pitchFamily="18" charset="0"/>
              </a:rPr>
              <a:t>r</a:t>
            </a:r>
            <a:r>
              <a:rPr lang="en-US" sz="1500" dirty="0">
                <a:solidFill>
                  <a:srgbClr val="CC00FF"/>
                </a:solidFill>
                <a:latin typeface="Times New Roman" panose="02020603050405020304" pitchFamily="18" charset="0"/>
                <a:cs typeface="Times New Roman" panose="02020603050405020304" pitchFamily="18" charset="0"/>
              </a:rPr>
              <a:t>s</a:t>
            </a:r>
          </a:p>
          <a:p>
            <a:pPr marL="0" indent="0">
              <a:buNone/>
            </a:pPr>
            <a:endParaRPr lang="en-US" sz="1500" dirty="0">
              <a:solidFill>
                <a:srgbClr val="CC00FF"/>
              </a:solidFill>
              <a:latin typeface="Times New Roman" panose="02020603050405020304" pitchFamily="18" charset="0"/>
              <a:cs typeface="Times New Roman" panose="02020603050405020304" pitchFamily="18" charset="0"/>
            </a:endParaRPr>
          </a:p>
          <a:p>
            <a:pPr marL="0" indent="0">
              <a:buNone/>
            </a:pPr>
            <a:r>
              <a:rPr lang="en-US" sz="1400" dirty="0">
                <a:latin typeface="Times New Roman" panose="02020603050405020304" pitchFamily="18" charset="0"/>
                <a:cs typeface="Times New Roman" panose="02020603050405020304" pitchFamily="18" charset="0"/>
              </a:rPr>
              <a:t>*** Your format will assist in impressing potential employers!</a:t>
            </a:r>
          </a:p>
        </p:txBody>
      </p:sp>
      <p:sp>
        <p:nvSpPr>
          <p:cNvPr id="4" name="TextBox 3">
            <a:extLst>
              <a:ext uri="{FF2B5EF4-FFF2-40B4-BE49-F238E27FC236}">
                <a16:creationId xmlns:a16="http://schemas.microsoft.com/office/drawing/2014/main" id="{18019EC4-122D-9343-AC48-C05505BB8213}"/>
              </a:ext>
            </a:extLst>
          </p:cNvPr>
          <p:cNvSpPr txBox="1"/>
          <p:nvPr/>
        </p:nvSpPr>
        <p:spPr>
          <a:xfrm>
            <a:off x="4317643" y="86933"/>
            <a:ext cx="184731" cy="253916"/>
          </a:xfrm>
          <a:prstGeom prst="rect">
            <a:avLst/>
          </a:prstGeom>
          <a:noFill/>
        </p:spPr>
        <p:txBody>
          <a:bodyPr wrap="none" rtlCol="0">
            <a:spAutoFit/>
          </a:bodyPr>
          <a:lstStyle/>
          <a:p>
            <a:endParaRPr lang="en-US" sz="1050"/>
          </a:p>
        </p:txBody>
      </p:sp>
      <p:pic>
        <p:nvPicPr>
          <p:cNvPr id="6" name="Picture 5">
            <a:extLst>
              <a:ext uri="{FF2B5EF4-FFF2-40B4-BE49-F238E27FC236}">
                <a16:creationId xmlns:a16="http://schemas.microsoft.com/office/drawing/2014/main" id="{B9CF87FC-8971-E483-D2A5-8754E9D5C5DB}"/>
              </a:ext>
            </a:extLst>
          </p:cNvPr>
          <p:cNvPicPr>
            <a:picLocks noChangeAspect="1"/>
          </p:cNvPicPr>
          <p:nvPr/>
        </p:nvPicPr>
        <p:blipFill>
          <a:blip r:embed="rId3"/>
          <a:stretch>
            <a:fillRect/>
          </a:stretch>
        </p:blipFill>
        <p:spPr>
          <a:xfrm>
            <a:off x="5398851" y="340849"/>
            <a:ext cx="3367882" cy="4364500"/>
          </a:xfrm>
          <a:prstGeom prst="rect">
            <a:avLst/>
          </a:prstGeom>
          <a:ln w="19050">
            <a:solidFill>
              <a:schemeClr val="tx1"/>
            </a:solidFill>
          </a:ln>
        </p:spPr>
      </p:pic>
    </p:spTree>
    <p:extLst>
      <p:ext uri="{BB962C8B-B14F-4D97-AF65-F5344CB8AC3E}">
        <p14:creationId xmlns:p14="http://schemas.microsoft.com/office/powerpoint/2010/main" val="6097111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17EF7-7B87-824C-B3B8-98BE81EB6CE5}"/>
              </a:ext>
            </a:extLst>
          </p:cNvPr>
          <p:cNvSpPr>
            <a:spLocks noGrp="1"/>
          </p:cNvSpPr>
          <p:nvPr>
            <p:ph type="title"/>
          </p:nvPr>
        </p:nvSpPr>
        <p:spPr>
          <a:xfrm>
            <a:off x="298421" y="223126"/>
            <a:ext cx="5026054" cy="994172"/>
          </a:xfrm>
        </p:spPr>
        <p:txBody>
          <a:bodyPr/>
          <a:lstStyle/>
          <a:p>
            <a:pPr algn="l"/>
            <a:r>
              <a:rPr lang="en-US" sz="5400" b="1" dirty="0">
                <a:solidFill>
                  <a:schemeClr val="accent2"/>
                </a:solidFill>
              </a:rPr>
              <a:t>Header</a:t>
            </a:r>
            <a:endParaRPr lang="en-US" b="1" dirty="0">
              <a:solidFill>
                <a:schemeClr val="accent2"/>
              </a:solidFill>
            </a:endParaRPr>
          </a:p>
        </p:txBody>
      </p:sp>
      <p:sp>
        <p:nvSpPr>
          <p:cNvPr id="3" name="Content Placeholder 2">
            <a:extLst>
              <a:ext uri="{FF2B5EF4-FFF2-40B4-BE49-F238E27FC236}">
                <a16:creationId xmlns:a16="http://schemas.microsoft.com/office/drawing/2014/main" id="{C87A8A97-6AC9-FA42-A30C-6904EB59D421}"/>
              </a:ext>
            </a:extLst>
          </p:cNvPr>
          <p:cNvSpPr>
            <a:spLocks noGrp="1"/>
          </p:cNvSpPr>
          <p:nvPr>
            <p:ph idx="1"/>
          </p:nvPr>
        </p:nvSpPr>
        <p:spPr>
          <a:xfrm>
            <a:off x="155545" y="1369219"/>
            <a:ext cx="7886700" cy="2994059"/>
          </a:xfrm>
        </p:spPr>
        <p:txBody>
          <a:bodyPr/>
          <a:lstStyle/>
          <a:p>
            <a:r>
              <a:rPr lang="en-US" sz="1800" dirty="0">
                <a:latin typeface="Times New Roman" panose="02020603050405020304" pitchFamily="18" charset="0"/>
                <a:cs typeface="Times New Roman" panose="02020603050405020304" pitchFamily="18" charset="0"/>
              </a:rPr>
              <a:t>Full Name</a:t>
            </a:r>
          </a:p>
          <a:p>
            <a:r>
              <a:rPr lang="en-US" sz="1800" dirty="0">
                <a:latin typeface="Times New Roman" panose="02020603050405020304" pitchFamily="18" charset="0"/>
                <a:cs typeface="Times New Roman" panose="02020603050405020304" pitchFamily="18" charset="0"/>
              </a:rPr>
              <a:t>Phone number</a:t>
            </a:r>
          </a:p>
          <a:p>
            <a:r>
              <a:rPr lang="en-US" sz="1800" i="1" dirty="0">
                <a:solidFill>
                  <a:schemeClr val="tx2"/>
                </a:solidFill>
                <a:latin typeface="Times New Roman" panose="02020603050405020304" pitchFamily="18" charset="0"/>
                <a:cs typeface="Times New Roman" panose="02020603050405020304" pitchFamily="18" charset="0"/>
              </a:rPr>
              <a:t>Professional</a:t>
            </a:r>
            <a:r>
              <a:rPr lang="en-US" sz="1800" dirty="0">
                <a:latin typeface="Times New Roman" panose="02020603050405020304" pitchFamily="18" charset="0"/>
                <a:cs typeface="Times New Roman" panose="02020603050405020304" pitchFamily="18" charset="0"/>
              </a:rPr>
              <a:t> Email Address</a:t>
            </a:r>
          </a:p>
          <a:p>
            <a:r>
              <a:rPr lang="en-US" sz="1800" dirty="0">
                <a:latin typeface="Times New Roman" panose="02020603050405020304" pitchFamily="18" charset="0"/>
                <a:cs typeface="Times New Roman" panose="02020603050405020304" pitchFamily="18" charset="0"/>
              </a:rPr>
              <a:t>Address (</a:t>
            </a:r>
            <a:r>
              <a:rPr lang="en-US" sz="1800" i="1" dirty="0">
                <a:latin typeface="Times New Roman" panose="02020603050405020304" pitchFamily="18" charset="0"/>
                <a:cs typeface="Times New Roman" panose="02020603050405020304" pitchFamily="18" charset="0"/>
              </a:rPr>
              <a:t>optional</a:t>
            </a:r>
            <a:r>
              <a:rPr lang="en-US" sz="1800" dirty="0">
                <a:latin typeface="Times New Roman" panose="02020603050405020304" pitchFamily="18" charset="0"/>
                <a:cs typeface="Times New Roman" panose="02020603050405020304" pitchFamily="18" charset="0"/>
              </a:rPr>
              <a:t>)</a:t>
            </a:r>
          </a:p>
          <a:p>
            <a:pPr lvl="1"/>
            <a:r>
              <a:rPr lang="en-US" sz="1500" dirty="0">
                <a:latin typeface="Times New Roman" panose="02020603050405020304" pitchFamily="18" charset="0"/>
                <a:cs typeface="Times New Roman" panose="02020603050405020304" pitchFamily="18" charset="0"/>
              </a:rPr>
              <a:t>Permanent and/or local</a:t>
            </a:r>
          </a:p>
          <a:p>
            <a:pPr lvl="1"/>
            <a:r>
              <a:rPr lang="en-US" sz="1500" dirty="0">
                <a:latin typeface="Times New Roman" panose="02020603050405020304" pitchFamily="18" charset="0"/>
                <a:cs typeface="Times New Roman" panose="02020603050405020304" pitchFamily="18" charset="0"/>
              </a:rPr>
              <a:t>Or location (city, state)</a:t>
            </a:r>
          </a:p>
          <a:p>
            <a:r>
              <a:rPr lang="en-US" sz="1800" dirty="0">
                <a:latin typeface="Times New Roman" panose="02020603050405020304" pitchFamily="18" charset="0"/>
                <a:cs typeface="Times New Roman" panose="02020603050405020304" pitchFamily="18" charset="0"/>
              </a:rPr>
              <a:t>Personal Website or LinkedIn (</a:t>
            </a:r>
            <a:r>
              <a:rPr lang="en-US" sz="1800" i="1" dirty="0">
                <a:latin typeface="Times New Roman" panose="02020603050405020304" pitchFamily="18" charset="0"/>
                <a:cs typeface="Times New Roman" panose="02020603050405020304" pitchFamily="18" charset="0"/>
              </a:rPr>
              <a:t>optional</a:t>
            </a:r>
            <a:r>
              <a:rPr lang="en-US" sz="1800" dirty="0">
                <a:latin typeface="Times New Roman" panose="02020603050405020304" pitchFamily="18" charset="0"/>
                <a:cs typeface="Times New Roman" panose="02020603050405020304" pitchFamily="18" charset="0"/>
              </a:rPr>
              <a:t>)</a:t>
            </a:r>
          </a:p>
          <a:p>
            <a:pPr lvl="1"/>
            <a:r>
              <a:rPr lang="en-US" sz="1500" dirty="0">
                <a:latin typeface="Times New Roman" panose="02020603050405020304" pitchFamily="18" charset="0"/>
                <a:cs typeface="Times New Roman" panose="02020603050405020304" pitchFamily="18" charset="0"/>
              </a:rPr>
              <a:t>Remove hyperlink (</a:t>
            </a:r>
            <a:r>
              <a:rPr lang="en-US" sz="1500" dirty="0">
                <a:solidFill>
                  <a:schemeClr val="accent5"/>
                </a:solidFill>
                <a:latin typeface="Times New Roman" panose="02020603050405020304" pitchFamily="18" charset="0"/>
                <a:cs typeface="Times New Roman" panose="02020603050405020304" pitchFamily="18" charset="0"/>
              </a:rPr>
              <a:t>blue font </a:t>
            </a:r>
            <a:r>
              <a:rPr lang="en-US" sz="1500" dirty="0">
                <a:latin typeface="Times New Roman" panose="02020603050405020304" pitchFamily="18" charset="0"/>
                <a:cs typeface="Times New Roman" panose="02020603050405020304" pitchFamily="18" charset="0"/>
              </a:rPr>
              <a:t>and </a:t>
            </a:r>
            <a:r>
              <a:rPr lang="en-US" sz="1500" u="sng" dirty="0">
                <a:latin typeface="Times New Roman" panose="02020603050405020304" pitchFamily="18" charset="0"/>
                <a:cs typeface="Times New Roman" panose="02020603050405020304" pitchFamily="18" charset="0"/>
              </a:rPr>
              <a:t>underline</a:t>
            </a:r>
            <a:r>
              <a:rPr lang="en-US" sz="1500" dirty="0">
                <a:latin typeface="Times New Roman" panose="02020603050405020304" pitchFamily="18" charset="0"/>
                <a:cs typeface="Times New Roman" panose="02020603050405020304" pitchFamily="18" charset="0"/>
              </a:rPr>
              <a:t>)</a:t>
            </a:r>
          </a:p>
          <a:p>
            <a:pPr lvl="1"/>
            <a:r>
              <a:rPr lang="en-US" sz="1500" dirty="0">
                <a:latin typeface="Times New Roman" panose="02020603050405020304" pitchFamily="18" charset="0"/>
                <a:cs typeface="Times New Roman" panose="02020603050405020304" pitchFamily="18" charset="0"/>
              </a:rPr>
              <a:t>Personal website could be a GitHub or link to your personal projects for employers to view and grasp an understanding of your technical achievements!</a:t>
            </a:r>
          </a:p>
        </p:txBody>
      </p:sp>
      <p:pic>
        <p:nvPicPr>
          <p:cNvPr id="12" name="Picture 11">
            <a:extLst>
              <a:ext uri="{FF2B5EF4-FFF2-40B4-BE49-F238E27FC236}">
                <a16:creationId xmlns:a16="http://schemas.microsoft.com/office/drawing/2014/main" id="{5642D281-A750-9442-A9DD-45F2E80127D4}"/>
              </a:ext>
            </a:extLst>
          </p:cNvPr>
          <p:cNvPicPr>
            <a:picLocks noChangeAspect="1"/>
          </p:cNvPicPr>
          <p:nvPr/>
        </p:nvPicPr>
        <p:blipFill>
          <a:blip r:embed="rId2"/>
          <a:stretch>
            <a:fillRect/>
          </a:stretch>
        </p:blipFill>
        <p:spPr>
          <a:xfrm rot="5400000">
            <a:off x="2196269" y="377312"/>
            <a:ext cx="685800" cy="685800"/>
          </a:xfrm>
          <a:prstGeom prst="rect">
            <a:avLst/>
          </a:prstGeom>
        </p:spPr>
      </p:pic>
      <p:pic>
        <p:nvPicPr>
          <p:cNvPr id="7" name="Picture 6" descr="Text&#10;&#10;Description automatically generated">
            <a:extLst>
              <a:ext uri="{FF2B5EF4-FFF2-40B4-BE49-F238E27FC236}">
                <a16:creationId xmlns:a16="http://schemas.microsoft.com/office/drawing/2014/main" id="{296C41F9-DCE7-1348-8DEF-801D757435C4}"/>
              </a:ext>
            </a:extLst>
          </p:cNvPr>
          <p:cNvPicPr>
            <a:picLocks noChangeAspect="1"/>
          </p:cNvPicPr>
          <p:nvPr/>
        </p:nvPicPr>
        <p:blipFill>
          <a:blip r:embed="rId3"/>
          <a:stretch>
            <a:fillRect/>
          </a:stretch>
        </p:blipFill>
        <p:spPr>
          <a:xfrm>
            <a:off x="2970167" y="872133"/>
            <a:ext cx="6018288" cy="994172"/>
          </a:xfrm>
          <a:prstGeom prst="rect">
            <a:avLst/>
          </a:prstGeom>
          <a:ln>
            <a:solidFill>
              <a:schemeClr val="tx1"/>
            </a:solidFill>
          </a:ln>
        </p:spPr>
      </p:pic>
    </p:spTree>
    <p:extLst>
      <p:ext uri="{BB962C8B-B14F-4D97-AF65-F5344CB8AC3E}">
        <p14:creationId xmlns:p14="http://schemas.microsoft.com/office/powerpoint/2010/main" val="1204024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17EF7-7B87-824C-B3B8-98BE81EB6CE5}"/>
              </a:ext>
            </a:extLst>
          </p:cNvPr>
          <p:cNvSpPr>
            <a:spLocks noGrp="1"/>
          </p:cNvSpPr>
          <p:nvPr>
            <p:ph type="title"/>
          </p:nvPr>
        </p:nvSpPr>
        <p:spPr>
          <a:xfrm>
            <a:off x="387171" y="1806757"/>
            <a:ext cx="3099784" cy="994172"/>
          </a:xfrm>
        </p:spPr>
        <p:txBody>
          <a:bodyPr/>
          <a:lstStyle/>
          <a:p>
            <a:pPr algn="l"/>
            <a:r>
              <a:rPr lang="en-US" sz="4400" b="1" u="sng" dirty="0">
                <a:solidFill>
                  <a:schemeClr val="accent5"/>
                </a:solidFill>
              </a:rPr>
              <a:t>Education</a:t>
            </a:r>
          </a:p>
        </p:txBody>
      </p:sp>
      <p:sp>
        <p:nvSpPr>
          <p:cNvPr id="3" name="Content Placeholder 2">
            <a:extLst>
              <a:ext uri="{FF2B5EF4-FFF2-40B4-BE49-F238E27FC236}">
                <a16:creationId xmlns:a16="http://schemas.microsoft.com/office/drawing/2014/main" id="{C87A8A97-6AC9-FA42-A30C-6904EB59D421}"/>
              </a:ext>
            </a:extLst>
          </p:cNvPr>
          <p:cNvSpPr>
            <a:spLocks noGrp="1"/>
          </p:cNvSpPr>
          <p:nvPr>
            <p:ph idx="1"/>
          </p:nvPr>
        </p:nvSpPr>
        <p:spPr>
          <a:xfrm>
            <a:off x="242285" y="2851999"/>
            <a:ext cx="5031615" cy="1806607"/>
          </a:xfrm>
        </p:spPr>
        <p:txBody>
          <a:bodyPr>
            <a:normAutofit/>
          </a:bodyPr>
          <a:lstStyle/>
          <a:p>
            <a:pPr marL="285750" indent="-285750">
              <a:buFont typeface="Arial" panose="020B0604020202020204" pitchFamily="34" charset="0"/>
              <a:buChar char="•"/>
            </a:pPr>
            <a:r>
              <a:rPr lang="en-US" sz="1425" b="1" dirty="0">
                <a:latin typeface="Times New Roman" panose="02020603050405020304" pitchFamily="18" charset="0"/>
                <a:cs typeface="Times New Roman" panose="02020603050405020304" pitchFamily="18" charset="0"/>
              </a:rPr>
              <a:t>Name of the school or university</a:t>
            </a:r>
            <a:endParaRPr lang="en-US" sz="1425" dirty="0">
              <a:latin typeface="Times New Roman" panose="02020603050405020304" pitchFamily="18" charset="0"/>
              <a:cs typeface="Times New Roman" panose="02020603050405020304" pitchFamily="18" charset="0"/>
            </a:endParaRPr>
          </a:p>
          <a:p>
            <a:pPr marL="557213" lvl="1" indent="-214313"/>
            <a:r>
              <a:rPr lang="en-US" sz="1275" dirty="0">
                <a:latin typeface="Times New Roman" panose="02020603050405020304" pitchFamily="18" charset="0"/>
                <a:cs typeface="Times New Roman" panose="02020603050405020304" pitchFamily="18" charset="0"/>
              </a:rPr>
              <a:t>Reverse chronological order if more than one school</a:t>
            </a:r>
          </a:p>
          <a:p>
            <a:pPr marL="557213" lvl="1" indent="-214313"/>
            <a:r>
              <a:rPr lang="en-US" sz="1275" b="1" dirty="0">
                <a:latin typeface="Times New Roman" panose="02020603050405020304" pitchFamily="18" charset="0"/>
                <a:cs typeface="Times New Roman" panose="02020603050405020304" pitchFamily="18" charset="0"/>
              </a:rPr>
              <a:t>City and state </a:t>
            </a:r>
            <a:r>
              <a:rPr lang="en-US" sz="1275" dirty="0">
                <a:latin typeface="Times New Roman" panose="02020603050405020304" pitchFamily="18" charset="0"/>
                <a:cs typeface="Times New Roman" panose="02020603050405020304" pitchFamily="18" charset="0"/>
              </a:rPr>
              <a:t>in which the school is located</a:t>
            </a:r>
          </a:p>
          <a:p>
            <a:pPr marL="557213" lvl="1" indent="-214313"/>
            <a:r>
              <a:rPr lang="en-US" sz="1275" b="1" dirty="0">
                <a:latin typeface="Times New Roman" panose="02020603050405020304" pitchFamily="18" charset="0"/>
                <a:cs typeface="Times New Roman" panose="02020603050405020304" pitchFamily="18" charset="0"/>
              </a:rPr>
              <a:t>Expected graduation date</a:t>
            </a:r>
            <a:r>
              <a:rPr lang="en-US" sz="1275" dirty="0">
                <a:latin typeface="Times New Roman" panose="02020603050405020304" pitchFamily="18" charset="0"/>
                <a:cs typeface="Times New Roman" panose="02020603050405020304" pitchFamily="18" charset="0"/>
              </a:rPr>
              <a:t> (Month Year)</a:t>
            </a:r>
          </a:p>
          <a:p>
            <a:pPr marL="557213" lvl="1" indent="-214313"/>
            <a:r>
              <a:rPr lang="en-US" sz="1275" b="1" dirty="0">
                <a:latin typeface="Times New Roman" panose="02020603050405020304" pitchFamily="18" charset="0"/>
                <a:cs typeface="Times New Roman" panose="02020603050405020304" pitchFamily="18" charset="0"/>
              </a:rPr>
              <a:t>Degree</a:t>
            </a:r>
            <a:r>
              <a:rPr lang="en-US" sz="1275" dirty="0">
                <a:latin typeface="Times New Roman" panose="02020603050405020304" pitchFamily="18" charset="0"/>
                <a:cs typeface="Times New Roman" panose="02020603050405020304" pitchFamily="18" charset="0"/>
              </a:rPr>
              <a:t> (Bachelor of…)</a:t>
            </a:r>
          </a:p>
          <a:p>
            <a:pPr marL="557213" lvl="1" indent="-214313"/>
            <a:r>
              <a:rPr lang="en-US" sz="1275" b="1" dirty="0">
                <a:latin typeface="Times New Roman" panose="02020603050405020304" pitchFamily="18" charset="0"/>
                <a:cs typeface="Times New Roman" panose="02020603050405020304" pitchFamily="18" charset="0"/>
              </a:rPr>
              <a:t>Major, minor, concentration or specialization</a:t>
            </a:r>
          </a:p>
          <a:p>
            <a:pPr marL="557213" lvl="1" indent="-214313"/>
            <a:r>
              <a:rPr lang="en-US" sz="1275" b="1" dirty="0">
                <a:latin typeface="Times New Roman" panose="02020603050405020304" pitchFamily="18" charset="0"/>
                <a:cs typeface="Times New Roman" panose="02020603050405020304" pitchFamily="18" charset="0"/>
              </a:rPr>
              <a:t>GPA</a:t>
            </a:r>
            <a:r>
              <a:rPr lang="en-US" sz="1275" dirty="0">
                <a:latin typeface="Times New Roman" panose="02020603050405020304" pitchFamily="18" charset="0"/>
                <a:cs typeface="Times New Roman" panose="02020603050405020304" pitchFamily="18" charset="0"/>
              </a:rPr>
              <a:t> if above a 3.0 (cumulative or major)</a:t>
            </a:r>
          </a:p>
          <a:p>
            <a:pPr marL="342900" lvl="1" indent="0">
              <a:buNone/>
            </a:pPr>
            <a:endParaRPr lang="en-US" sz="750" dirty="0">
              <a:latin typeface="Times New Roman" panose="02020603050405020304" pitchFamily="18" charset="0"/>
              <a:cs typeface="Times New Roman" panose="02020603050405020304" pitchFamily="18" charset="0"/>
            </a:endParaRPr>
          </a:p>
          <a:p>
            <a:pPr marL="214313" indent="-214313"/>
            <a:endParaRPr lang="en-US" dirty="0">
              <a:latin typeface="Arial" panose="020B0604020202020204" pitchFamily="34" charset="0"/>
              <a:cs typeface="Arial" panose="020B0604020202020204" pitchFamily="34" charset="0"/>
            </a:endParaRPr>
          </a:p>
          <a:p>
            <a:pPr lvl="1"/>
            <a:endParaRPr lang="en-US" dirty="0"/>
          </a:p>
        </p:txBody>
      </p:sp>
      <p:pic>
        <p:nvPicPr>
          <p:cNvPr id="15" name="Picture 14" descr="A close up of a sign&#10;&#10;Description automatically generated">
            <a:extLst>
              <a:ext uri="{FF2B5EF4-FFF2-40B4-BE49-F238E27FC236}">
                <a16:creationId xmlns:a16="http://schemas.microsoft.com/office/drawing/2014/main" id="{3DE70B3C-DDC1-B148-8F83-B314B4E5F815}"/>
              </a:ext>
            </a:extLst>
          </p:cNvPr>
          <p:cNvPicPr>
            <a:picLocks noChangeAspect="1"/>
          </p:cNvPicPr>
          <p:nvPr/>
        </p:nvPicPr>
        <p:blipFill>
          <a:blip r:embed="rId3"/>
          <a:stretch>
            <a:fillRect/>
          </a:stretch>
        </p:blipFill>
        <p:spPr>
          <a:xfrm>
            <a:off x="2329467" y="1777151"/>
            <a:ext cx="1028700" cy="1028700"/>
          </a:xfrm>
          <a:prstGeom prst="rect">
            <a:avLst/>
          </a:prstGeom>
        </p:spPr>
      </p:pic>
      <p:pic>
        <p:nvPicPr>
          <p:cNvPr id="5" name="Picture 4" descr="Text&#10;&#10;Description automatically generated">
            <a:extLst>
              <a:ext uri="{FF2B5EF4-FFF2-40B4-BE49-F238E27FC236}">
                <a16:creationId xmlns:a16="http://schemas.microsoft.com/office/drawing/2014/main" id="{185BAC07-CE9E-E549-8CE7-6BC26CBC4A13}"/>
              </a:ext>
            </a:extLst>
          </p:cNvPr>
          <p:cNvPicPr>
            <a:picLocks noChangeAspect="1"/>
          </p:cNvPicPr>
          <p:nvPr/>
        </p:nvPicPr>
        <p:blipFill>
          <a:blip r:embed="rId4"/>
          <a:stretch>
            <a:fillRect/>
          </a:stretch>
        </p:blipFill>
        <p:spPr>
          <a:xfrm>
            <a:off x="457784" y="257980"/>
            <a:ext cx="8064181" cy="1323170"/>
          </a:xfrm>
          <a:prstGeom prst="rect">
            <a:avLst/>
          </a:prstGeom>
          <a:ln>
            <a:solidFill>
              <a:schemeClr val="tx1"/>
            </a:solidFill>
          </a:ln>
        </p:spPr>
      </p:pic>
      <p:sp>
        <p:nvSpPr>
          <p:cNvPr id="6" name="TextBox 5">
            <a:extLst>
              <a:ext uri="{FF2B5EF4-FFF2-40B4-BE49-F238E27FC236}">
                <a16:creationId xmlns:a16="http://schemas.microsoft.com/office/drawing/2014/main" id="{6A954FB8-FE10-A24F-A923-1267284CF643}"/>
              </a:ext>
            </a:extLst>
          </p:cNvPr>
          <p:cNvSpPr txBox="1"/>
          <p:nvPr/>
        </p:nvSpPr>
        <p:spPr>
          <a:xfrm>
            <a:off x="4674628" y="2915803"/>
            <a:ext cx="4069322" cy="1788951"/>
          </a:xfrm>
          <a:prstGeom prst="rect">
            <a:avLst/>
          </a:prstGeom>
          <a:noFill/>
        </p:spPr>
        <p:txBody>
          <a:bodyPr wrap="square" rtlCol="0">
            <a:spAutoFit/>
          </a:bodyPr>
          <a:lstStyle/>
          <a:p>
            <a:pPr marL="257175" indent="-257175">
              <a:buFont typeface="Arial" panose="020B0604020202020204" pitchFamily="34" charset="0"/>
              <a:buChar char="•"/>
            </a:pPr>
            <a:r>
              <a:rPr lang="en-US" sz="1425" b="1" dirty="0">
                <a:latin typeface="Times New Roman" panose="02020603050405020304" pitchFamily="18" charset="0"/>
                <a:cs typeface="Times New Roman" panose="02020603050405020304" pitchFamily="18" charset="0"/>
              </a:rPr>
              <a:t>Awards/Honors/Scholarships</a:t>
            </a:r>
            <a:r>
              <a:rPr lang="en-US" sz="1425" dirty="0">
                <a:latin typeface="Times New Roman" panose="02020603050405020304" pitchFamily="18" charset="0"/>
                <a:cs typeface="Times New Roman" panose="02020603050405020304" pitchFamily="18" charset="0"/>
              </a:rPr>
              <a:t> </a:t>
            </a:r>
          </a:p>
          <a:p>
            <a:pPr marL="628650" lvl="1" indent="-285750">
              <a:buFont typeface="Courier New" panose="02070309020205020404" pitchFamily="49" charset="0"/>
              <a:buChar char="o"/>
            </a:pPr>
            <a:r>
              <a:rPr lang="en-US" sz="1275" dirty="0">
                <a:latin typeface="Times New Roman" panose="02020603050405020304" pitchFamily="18" charset="0"/>
                <a:cs typeface="Times New Roman" panose="02020603050405020304" pitchFamily="18" charset="0"/>
              </a:rPr>
              <a:t>Consider a separate section if more than 3</a:t>
            </a:r>
          </a:p>
          <a:p>
            <a:pPr marL="628650" lvl="1" indent="-285750">
              <a:buFont typeface="Courier New" panose="02070309020205020404" pitchFamily="49" charset="0"/>
              <a:buChar char="o"/>
            </a:pPr>
            <a:r>
              <a:rPr lang="en-US" sz="1275" dirty="0">
                <a:latin typeface="Times New Roman" panose="02020603050405020304" pitchFamily="18" charset="0"/>
                <a:cs typeface="Times New Roman" panose="02020603050405020304" pitchFamily="18" charset="0"/>
              </a:rPr>
              <a:t>Dean’s List, President’s List, Scholarship Programs, Honors College, Capstone Scholars</a:t>
            </a:r>
          </a:p>
          <a:p>
            <a:pPr lvl="1"/>
            <a:endParaRPr lang="en-US" sz="600" dirty="0">
              <a:latin typeface="Times New Roman" panose="02020603050405020304" pitchFamily="18" charset="0"/>
              <a:cs typeface="Times New Roman" panose="02020603050405020304" pitchFamily="18" charset="0"/>
            </a:endParaRPr>
          </a:p>
          <a:p>
            <a:pPr marL="257175" indent="-257175">
              <a:buFont typeface="Arial" panose="020B0604020202020204" pitchFamily="34" charset="0"/>
              <a:buChar char="•"/>
            </a:pPr>
            <a:r>
              <a:rPr lang="en-US" sz="1425" b="1" dirty="0">
                <a:latin typeface="Times New Roman" panose="02020603050405020304" pitchFamily="18" charset="0"/>
                <a:cs typeface="Times New Roman" panose="02020603050405020304" pitchFamily="18" charset="0"/>
              </a:rPr>
              <a:t>Study abroad experiences</a:t>
            </a:r>
          </a:p>
          <a:p>
            <a:pPr marL="257175" indent="-257175">
              <a:buFont typeface="Arial" panose="020B0604020202020204" pitchFamily="34" charset="0"/>
              <a:buChar char="•"/>
            </a:pPr>
            <a:r>
              <a:rPr lang="en-US" sz="1425" b="1" dirty="0">
                <a:latin typeface="Times New Roman" panose="02020603050405020304" pitchFamily="18" charset="0"/>
                <a:cs typeface="Times New Roman" panose="02020603050405020304" pitchFamily="18" charset="0"/>
              </a:rPr>
              <a:t>Relevant coursework</a:t>
            </a:r>
          </a:p>
          <a:p>
            <a:pPr marL="628650" lvl="1" indent="-285750">
              <a:buFont typeface="Courier New" panose="02070309020205020404" pitchFamily="49" charset="0"/>
              <a:buChar char="o"/>
            </a:pPr>
            <a:r>
              <a:rPr lang="en-US" sz="1275" dirty="0">
                <a:latin typeface="Times New Roman" panose="02020603050405020304" pitchFamily="18" charset="0"/>
                <a:cs typeface="Times New Roman" panose="02020603050405020304" pitchFamily="18" charset="0"/>
              </a:rPr>
              <a:t>Typically, only specific majors need this</a:t>
            </a:r>
          </a:p>
          <a:p>
            <a:endParaRPr lang="en-US" sz="1050" dirty="0"/>
          </a:p>
        </p:txBody>
      </p:sp>
    </p:spTree>
    <p:extLst>
      <p:ext uri="{BB962C8B-B14F-4D97-AF65-F5344CB8AC3E}">
        <p14:creationId xmlns:p14="http://schemas.microsoft.com/office/powerpoint/2010/main" val="1120859844"/>
      </p:ext>
    </p:extLst>
  </p:cSld>
  <p:clrMapOvr>
    <a:masterClrMapping/>
  </p:clrMapOvr>
</p:sld>
</file>

<file path=ppt/theme/theme1.xml><?xml version="1.0" encoding="utf-8"?>
<a:theme xmlns:a="http://schemas.openxmlformats.org/drawingml/2006/main" name="Steampunk Aesthetics by Slidesgo">
  <a:themeElements>
    <a:clrScheme name="Simple Light">
      <a:dk1>
        <a:srgbClr val="482400"/>
      </a:dk1>
      <a:lt1>
        <a:srgbClr val="8C420F"/>
      </a:lt1>
      <a:dk2>
        <a:srgbClr val="B7581F"/>
      </a:dk2>
      <a:lt2>
        <a:srgbClr val="D76827"/>
      </a:lt2>
      <a:accent1>
        <a:srgbClr val="F8A21C"/>
      </a:accent1>
      <a:accent2>
        <a:srgbClr val="482400"/>
      </a:accent2>
      <a:accent3>
        <a:srgbClr val="8C420F"/>
      </a:accent3>
      <a:accent4>
        <a:srgbClr val="B7581F"/>
      </a:accent4>
      <a:accent5>
        <a:srgbClr val="D76827"/>
      </a:accent5>
      <a:accent6>
        <a:srgbClr val="F8A21C"/>
      </a:accent6>
      <a:hlink>
        <a:srgbClr val="4824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957</TotalTime>
  <Words>4072</Words>
  <Application>Microsoft Office PowerPoint</Application>
  <PresentationFormat>On-screen Show (16:9)</PresentationFormat>
  <Paragraphs>374</Paragraphs>
  <Slides>37</Slides>
  <Notes>19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37</vt:i4>
      </vt:variant>
    </vt:vector>
  </HeadingPairs>
  <TitlesOfParts>
    <vt:vector size="45" baseType="lpstr">
      <vt:lpstr>Barlow</vt:lpstr>
      <vt:lpstr>Bebas Neue</vt:lpstr>
      <vt:lpstr>Calibri</vt:lpstr>
      <vt:lpstr>Times New Roman</vt:lpstr>
      <vt:lpstr>Arial</vt:lpstr>
      <vt:lpstr>Courier New</vt:lpstr>
      <vt:lpstr>Wingdings</vt:lpstr>
      <vt:lpstr>Steampunk Aesthetics by Slidesgo</vt:lpstr>
      <vt:lpstr>Job Fair Preparation</vt:lpstr>
      <vt:lpstr>Raise your hand if….</vt:lpstr>
      <vt:lpstr>Helpful Knowledge &amp; Links</vt:lpstr>
      <vt:lpstr>Upcoming Career Fairs</vt:lpstr>
      <vt:lpstr>BEFORE THE FAIR</vt:lpstr>
      <vt:lpstr>Create/Update your resume</vt:lpstr>
      <vt:lpstr>Resume appearance</vt:lpstr>
      <vt:lpstr>Header</vt:lpstr>
      <vt:lpstr>Education</vt:lpstr>
      <vt:lpstr>Experience</vt:lpstr>
      <vt:lpstr>Sample Bullet Point Rewrites</vt:lpstr>
      <vt:lpstr>Experience</vt:lpstr>
      <vt:lpstr>Skills</vt:lpstr>
      <vt:lpstr>Optional Sections</vt:lpstr>
      <vt:lpstr>Resume  Job Fair &amp; Internship search</vt:lpstr>
      <vt:lpstr>The Importance of Networking</vt:lpstr>
      <vt:lpstr>Do Your Research: The Industry &amp; Outlook</vt:lpstr>
      <vt:lpstr>Do Your Research: Employers</vt:lpstr>
      <vt:lpstr>Go to your student handshake account</vt:lpstr>
      <vt:lpstr>Click events &amp; then search STEM to narrow job fairs</vt:lpstr>
      <vt:lpstr>Go to the main page and click employers on the left  scroll down to Majors and select yours to filter out employers hiring for you!</vt:lpstr>
      <vt:lpstr>Prepare your Pitch</vt:lpstr>
      <vt:lpstr>Elevator Pitch Questions to assist you</vt:lpstr>
      <vt:lpstr>Suit Up!</vt:lpstr>
      <vt:lpstr>Think Ahead!</vt:lpstr>
      <vt:lpstr>What Do I Bring?</vt:lpstr>
      <vt:lpstr>AT THE FAIR</vt:lpstr>
      <vt:lpstr>Make a Good Impression</vt:lpstr>
      <vt:lpstr>What’s My Skill Set?</vt:lpstr>
      <vt:lpstr>Nonverbal Communication</vt:lpstr>
      <vt:lpstr>Career Fair Tips &amp; Tricks</vt:lpstr>
      <vt:lpstr>AFTER THE FAIR</vt:lpstr>
      <vt:lpstr>Always Follow Up</vt:lpstr>
      <vt:lpstr>Develop a plan with goals</vt:lpstr>
      <vt:lpstr>Monitor your progress  </vt:lpstr>
      <vt:lpstr>    Internship search organizational document </vt:lpstr>
      <vt:lpstr>Come see 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STEAMPUNK aestheticS</dc:title>
  <cp:lastModifiedBy>Paschvoss, Nicholas</cp:lastModifiedBy>
  <cp:revision>32</cp:revision>
  <dcterms:modified xsi:type="dcterms:W3CDTF">2022-09-13T21:38:46Z</dcterms:modified>
</cp:coreProperties>
</file>