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trictFirstAndLastChars="0" saveSubsetFonts="1" autoCompressPictures="0">
  <p:sldMasterIdLst>
    <p:sldMasterId id="2147483669" r:id="rId1"/>
  </p:sldMasterIdLst>
  <p:notesMasterIdLst>
    <p:notesMasterId r:id="rId26"/>
  </p:notesMasterIdLst>
  <p:handoutMasterIdLst>
    <p:handoutMasterId r:id="rId27"/>
  </p:handoutMasterIdLst>
  <p:sldIdLst>
    <p:sldId id="345" r:id="rId2"/>
    <p:sldId id="313" r:id="rId3"/>
    <p:sldId id="322" r:id="rId4"/>
    <p:sldId id="310" r:id="rId5"/>
    <p:sldId id="316" r:id="rId6"/>
    <p:sldId id="281" r:id="rId7"/>
    <p:sldId id="319" r:id="rId8"/>
    <p:sldId id="336" r:id="rId9"/>
    <p:sldId id="328" r:id="rId10"/>
    <p:sldId id="325" r:id="rId11"/>
    <p:sldId id="331" r:id="rId12"/>
    <p:sldId id="329" r:id="rId13"/>
    <p:sldId id="332" r:id="rId14"/>
    <p:sldId id="335" r:id="rId15"/>
    <p:sldId id="296" r:id="rId16"/>
    <p:sldId id="338" r:id="rId17"/>
    <p:sldId id="342" r:id="rId18"/>
    <p:sldId id="340" r:id="rId19"/>
    <p:sldId id="283" r:id="rId20"/>
    <p:sldId id="284" r:id="rId21"/>
    <p:sldId id="300" r:id="rId22"/>
    <p:sldId id="301" r:id="rId23"/>
    <p:sldId id="344" r:id="rId24"/>
    <p:sldId id="299" r:id="rId25"/>
  </p:sldIdLst>
  <p:sldSz cx="9144000" cy="6858000" type="screen4x3"/>
  <p:notesSz cx="7089775" cy="102187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8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8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8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8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18">
          <p15:clr>
            <a:srgbClr val="A4A3A4"/>
          </p15:clr>
        </p15:guide>
        <p15:guide id="2" pos="223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clrMode="bw" frameSlides="1"/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8000"/>
    <a:srgbClr val="FF0000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1904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2" d="100"/>
          <a:sy n="52" d="100"/>
        </p:scale>
        <p:origin x="-1866" y="-78"/>
      </p:cViewPr>
      <p:guideLst>
        <p:guide orient="horz" pos="3218"/>
        <p:guide pos="223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1813" cy="5111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8902" tIns="49451" rIns="98902" bIns="49451" numCol="1" anchor="t" anchorCtr="0" compatLnSpc="1">
            <a:prstTxWarp prst="textNoShape">
              <a:avLst/>
            </a:prstTxWarp>
          </a:bodyPr>
          <a:lstStyle>
            <a:lvl1pPr defTabSz="989013">
              <a:defRPr sz="1300">
                <a:latin typeface="Tahoma" pitchFamily="-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17963" y="0"/>
            <a:ext cx="3071812" cy="5111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8902" tIns="49451" rIns="98902" bIns="49451" numCol="1" anchor="t" anchorCtr="0" compatLnSpc="1">
            <a:prstTxWarp prst="textNoShape">
              <a:avLst/>
            </a:prstTxWarp>
          </a:bodyPr>
          <a:lstStyle>
            <a:lvl1pPr algn="r" defTabSz="989013">
              <a:defRPr sz="1300">
                <a:latin typeface="Tahoma" pitchFamily="-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07563"/>
            <a:ext cx="3071813" cy="5111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8902" tIns="49451" rIns="98902" bIns="49451" numCol="1" anchor="b" anchorCtr="0" compatLnSpc="1">
            <a:prstTxWarp prst="textNoShape">
              <a:avLst/>
            </a:prstTxWarp>
          </a:bodyPr>
          <a:lstStyle>
            <a:lvl1pPr defTabSz="989013">
              <a:defRPr sz="1300">
                <a:latin typeface="Tahoma" pitchFamily="-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17963" y="9707563"/>
            <a:ext cx="3071812" cy="5111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8902" tIns="49451" rIns="98902" bIns="49451" numCol="1" anchor="b" anchorCtr="0" compatLnSpc="1">
            <a:prstTxWarp prst="textNoShape">
              <a:avLst/>
            </a:prstTxWarp>
          </a:bodyPr>
          <a:lstStyle>
            <a:lvl1pPr algn="r" defTabSz="989013">
              <a:defRPr sz="1300"/>
            </a:lvl1pPr>
          </a:lstStyle>
          <a:p>
            <a:pPr>
              <a:defRPr/>
            </a:pPr>
            <a:fld id="{CA88B19E-DFE5-DB48-8DDE-DFD8375025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629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4098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8000" cy="5334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-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3" name="Rectangle 4099"/>
          <p:cNvSpPr>
            <a:spLocks noGrp="1" noChangeArrowheads="1"/>
          </p:cNvSpPr>
          <p:nvPr>
            <p:ph type="dt" idx="1"/>
          </p:nvPr>
        </p:nvSpPr>
        <p:spPr bwMode="auto">
          <a:xfrm>
            <a:off x="4038600" y="0"/>
            <a:ext cx="3048000" cy="5334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-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100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41400" y="762000"/>
            <a:ext cx="5080000" cy="3810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92165" name="Rectangle 4101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876800"/>
            <a:ext cx="5257800" cy="45720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2166" name="Rectangle 4102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677400"/>
            <a:ext cx="3048000" cy="5334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-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7" name="Rectangle 4103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38600" y="9677400"/>
            <a:ext cx="3048000" cy="5334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E8D1DE4-9942-B54F-8DCA-B57518E927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007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-1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-1" charset="0"/>
        <a:ea typeface="ＭＳ Ｐゴシック" pitchFamily="-1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-1" charset="0"/>
        <a:ea typeface="ＭＳ Ｐゴシック" pitchFamily="-1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-1" charset="0"/>
        <a:ea typeface="ＭＳ Ｐゴシック" pitchFamily="-1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-1" charset="0"/>
        <a:ea typeface="ＭＳ Ｐゴシック" pitchFamily="-1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4103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2A28E64E-B077-A843-ABC8-E59F1EE1AD6F}" type="slidenum">
              <a:rPr lang="en-US" sz="1200"/>
              <a:pPr/>
              <a:t>14</a:t>
            </a:fld>
            <a:endParaRPr lang="en-US" sz="1200"/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GB">
              <a:latin typeface="Times New Roman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0"/>
          <p:cNvSpPr txBox="1">
            <a:spLocks noChangeArrowheads="1"/>
          </p:cNvSpPr>
          <p:nvPr userDrawn="1"/>
        </p:nvSpPr>
        <p:spPr bwMode="auto">
          <a:xfrm>
            <a:off x="715963" y="1039813"/>
            <a:ext cx="7843837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sz="3600" b="1">
                <a:solidFill>
                  <a:schemeClr val="tx2"/>
                </a:solidFill>
                <a:latin typeface="Arial Black" charset="0"/>
              </a:rPr>
              <a:t>PROGRAMMING IN HASKELL</a:t>
            </a:r>
          </a:p>
        </p:txBody>
      </p:sp>
      <p:sp>
        <p:nvSpPr>
          <p:cNvPr id="3" name="Rectangle 11"/>
          <p:cNvSpPr>
            <a:spLocks noGrp="1" noChangeArrowheads="1"/>
          </p:cNvSpPr>
          <p:nvPr userDrawn="1"/>
        </p:nvSpPr>
        <p:spPr bwMode="auto">
          <a:xfrm>
            <a:off x="561975" y="5087938"/>
            <a:ext cx="8153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n-US" sz="3200"/>
              <a:t>Chapter 8 - Higher-Order Functions</a:t>
            </a:r>
          </a:p>
        </p:txBody>
      </p:sp>
      <p:pic>
        <p:nvPicPr>
          <p:cNvPr id="4" name="Picture 12" descr="C:\Documents and Settings\gmh.POLIHALE\Desktop\HaskellLogo_2.jpg"/>
          <p:cNvPicPr>
            <a:picLocks noChangeAspect="1" noChangeArrowheads="1"/>
          </p:cNvPicPr>
          <p:nvPr userDrawn="1"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3925" y="2266950"/>
            <a:ext cx="2349500" cy="2235200"/>
          </a:xfrm>
          <a:prstGeom prst="rect">
            <a:avLst/>
          </a:prstGeom>
          <a:solidFill>
            <a:schemeClr val="bg1">
              <a:alpha val="5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50080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FA69AF-BDC6-0145-8856-5069B02949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758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82800" cy="6096000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81000"/>
            <a:ext cx="6096000" cy="6096000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AFE301-9248-A54C-8406-8167DAEA89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09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8AA650-3E41-A349-B956-155ED09CC8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553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B2BB83-8B68-B240-B0B9-96DB7DDF33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471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524000"/>
            <a:ext cx="40132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99000" y="1524000"/>
            <a:ext cx="40132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4404B4-2066-864A-8BEC-7BF4314048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086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64AA6-88BA-EE45-8CDC-4B1A33C65F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202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987009-D139-074C-9465-DFE7F86DCF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72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AF9DEA-444B-9248-AFC5-3968C35BCF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961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60D600-1DB2-D64A-A93D-9742A18E79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298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BB8CEE-18AE-5B48-B9F3-76EA766AE1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062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blurRad="63500" dist="107763" dir="2700000" algn="ctr" rotWithShape="0">
            <a:srgbClr val="000000">
              <a:alpha val="74998"/>
            </a:srgbClr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81000"/>
            <a:ext cx="7772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524000"/>
            <a:ext cx="8178800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9092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82000" y="6400800"/>
            <a:ext cx="609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CB74C567-DE8F-0F4F-B42B-3D4662DE9F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2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  <p:sldLayoutId id="2147483749" r:id="rId9"/>
    <p:sldLayoutId id="2147483750" r:id="rId10"/>
    <p:sldLayoutId id="2147483751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-1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-1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-1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-1" charset="0"/>
          <a:ea typeface="ＭＳ Ｐゴシック" charset="0"/>
          <a:cs typeface="ＭＳ Ｐゴシック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-1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-1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-1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-1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Monotype Sorts" charset="0"/>
        <a:buChar char="z"/>
        <a:defRPr kumimoji="1" sz="28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Monotype Sorts" charset="0"/>
        <a:buChar char="y"/>
        <a:defRPr kumimoji="1" sz="2400">
          <a:solidFill>
            <a:schemeClr val="tx1"/>
          </a:solidFill>
          <a:latin typeface="+mn-lt"/>
          <a:ea typeface="ＭＳ Ｐゴシック" pitchFamily="-1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Monotype Sorts" charset="0"/>
        <a:buChar char="x"/>
        <a:defRPr kumimoji="1" sz="2000">
          <a:solidFill>
            <a:schemeClr val="tx1"/>
          </a:solidFill>
          <a:latin typeface="+mn-lt"/>
          <a:ea typeface="ＭＳ Ｐゴシック" pitchFamily="-1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kumimoji="1">
          <a:solidFill>
            <a:schemeClr val="tx1"/>
          </a:solidFill>
          <a:latin typeface="+mn-lt"/>
          <a:ea typeface="ＭＳ Ｐゴシック" pitchFamily="-1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>
          <a:solidFill>
            <a:schemeClr val="tx1"/>
          </a:solidFill>
          <a:latin typeface="+mn-lt"/>
          <a:ea typeface="ＭＳ Ｐゴシック" pitchFamily="-1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>
          <a:solidFill>
            <a:schemeClr val="tx1"/>
          </a:solidFill>
          <a:latin typeface="+mn-lt"/>
          <a:ea typeface="ＭＳ Ｐゴシック" pitchFamily="-1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>
          <a:solidFill>
            <a:schemeClr val="tx1"/>
          </a:solidFill>
          <a:latin typeface="+mn-lt"/>
          <a:ea typeface="ＭＳ Ｐゴシック" pitchFamily="-1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>
          <a:solidFill>
            <a:schemeClr val="tx1"/>
          </a:solidFill>
          <a:latin typeface="+mn-lt"/>
          <a:ea typeface="ＭＳ Ｐゴシック" pitchFamily="-1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>
          <a:solidFill>
            <a:schemeClr val="tx1"/>
          </a:solidFill>
          <a:latin typeface="+mn-lt"/>
          <a:ea typeface="ＭＳ Ｐゴシック" pitchFamily="-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EB46528A-ECC8-234E-A53C-F87AC3F6694B}" type="slidenum">
              <a:rPr lang="en-US" sz="1400"/>
              <a:pPr/>
              <a:t>0</a:t>
            </a:fld>
            <a:endParaRPr lang="en-US" sz="1400"/>
          </a:p>
        </p:txBody>
      </p:sp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115888" y="1001713"/>
            <a:ext cx="8910637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3600" b="1">
                <a:solidFill>
                  <a:schemeClr val="tx2"/>
                </a:solidFill>
                <a:latin typeface="Arial Black" charset="0"/>
              </a:rPr>
              <a:t>PROGRAMMING IN HASKELL</a:t>
            </a:r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176213" y="5164138"/>
            <a:ext cx="879157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kumimoji="1" lang="en-US" sz="3200"/>
              <a:t>Chapter 7 - Higher-Order Functions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B67B8E4-A284-9541-9674-400999C513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0423" y="2393375"/>
            <a:ext cx="2603153" cy="207125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C93973E8-CE77-2E49-8486-26282FB45138}" type="slidenum">
              <a:rPr lang="en-US" sz="1400"/>
              <a:pPr/>
              <a:t>9</a:t>
            </a:fld>
            <a:endParaRPr lang="en-US" sz="1400"/>
          </a:p>
        </p:txBody>
      </p:sp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352425" y="442913"/>
            <a:ext cx="8324850" cy="2227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/>
              <a:t>The higher-order library function </a:t>
            </a:r>
            <a:r>
              <a:rPr lang="en-US" u="sng"/>
              <a:t>foldr</a:t>
            </a:r>
            <a:r>
              <a:rPr lang="en-US"/>
              <a:t> (fold right) encapsulates this simple pattern of recursion, with the function </a:t>
            </a:r>
            <a:r>
              <a:rPr lang="en-US" sz="2400">
                <a:latin typeface="Lucida Sans Typewriter" charset="0"/>
                <a:sym typeface="Symbol" charset="0"/>
              </a:rPr>
              <a:t></a:t>
            </a:r>
            <a:r>
              <a:rPr lang="en-US"/>
              <a:t> and the value v as arguments.</a:t>
            </a:r>
          </a:p>
          <a:p>
            <a:endParaRPr lang="en-US"/>
          </a:p>
          <a:p>
            <a:r>
              <a:rPr lang="en-US"/>
              <a:t>For example:</a:t>
            </a:r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1598613" y="3217863"/>
            <a:ext cx="4078287" cy="2928937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2400">
                <a:latin typeface="Lucida Sans Typewriter" charset="0"/>
              </a:rPr>
              <a:t>sum = foldr (+) 0</a:t>
            </a:r>
          </a:p>
          <a:p>
            <a:pPr>
              <a:lnSpc>
                <a:spcPct val="110000"/>
              </a:lnSpc>
            </a:pPr>
            <a:endParaRPr lang="en-US" sz="2400">
              <a:latin typeface="Lucida Sans Typewriter" charset="0"/>
            </a:endParaRPr>
          </a:p>
          <a:p>
            <a:pPr>
              <a:lnSpc>
                <a:spcPct val="110000"/>
              </a:lnSpc>
            </a:pPr>
            <a:r>
              <a:rPr lang="en-US" sz="2400">
                <a:latin typeface="Lucida Sans Typewriter" charset="0"/>
              </a:rPr>
              <a:t>product = foldr (*) 1</a:t>
            </a:r>
          </a:p>
          <a:p>
            <a:pPr>
              <a:lnSpc>
                <a:spcPct val="110000"/>
              </a:lnSpc>
            </a:pPr>
            <a:endParaRPr lang="en-US" sz="2400">
              <a:latin typeface="Lucida Sans Typewriter" charset="0"/>
            </a:endParaRPr>
          </a:p>
          <a:p>
            <a:pPr>
              <a:lnSpc>
                <a:spcPct val="110000"/>
              </a:lnSpc>
            </a:pPr>
            <a:r>
              <a:rPr lang="en-US" sz="2400">
                <a:latin typeface="Lucida Sans Typewriter" charset="0"/>
              </a:rPr>
              <a:t>or = foldr (||) False </a:t>
            </a:r>
          </a:p>
          <a:p>
            <a:pPr>
              <a:lnSpc>
                <a:spcPct val="110000"/>
              </a:lnSpc>
            </a:pPr>
            <a:endParaRPr lang="en-US" sz="2400">
              <a:latin typeface="Lucida Sans Typewriter" charset="0"/>
            </a:endParaRPr>
          </a:p>
          <a:p>
            <a:pPr>
              <a:lnSpc>
                <a:spcPct val="110000"/>
              </a:lnSpc>
            </a:pPr>
            <a:r>
              <a:rPr lang="en-US" sz="2400">
                <a:latin typeface="Lucida Sans Typewriter" charset="0"/>
              </a:rPr>
              <a:t>and = foldr (&amp;&amp;) True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A1DB2C6B-6869-8A49-BCF3-00BB63527CD4}" type="slidenum">
              <a:rPr lang="en-US" sz="1400"/>
              <a:pPr/>
              <a:t>10</a:t>
            </a:fld>
            <a:endParaRPr lang="en-US" sz="1400"/>
          </a:p>
        </p:txBody>
      </p:sp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379413" y="482600"/>
            <a:ext cx="80914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/>
              <a:t>Foldr itself can be defined using recursion:</a:t>
            </a: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1154113" y="1943100"/>
            <a:ext cx="7024687" cy="1763713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bIns="182880" anchor="ctr"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60000"/>
              </a:lnSpc>
            </a:pPr>
            <a:r>
              <a:rPr lang="en-US" sz="2400">
                <a:latin typeface="Lucida Sans Typewriter" charset="0"/>
              </a:rPr>
              <a:t>foldr :: (a </a:t>
            </a:r>
            <a:r>
              <a:rPr lang="en-US" sz="2400">
                <a:latin typeface="Lucida Sans Typewriter" charset="0"/>
                <a:sym typeface="Symbol" charset="0"/>
              </a:rPr>
              <a:t></a:t>
            </a:r>
            <a:r>
              <a:rPr lang="en-US" sz="2400">
                <a:latin typeface="Lucida Sans Typewriter" charset="0"/>
              </a:rPr>
              <a:t> b </a:t>
            </a:r>
            <a:r>
              <a:rPr lang="en-US" sz="2400">
                <a:latin typeface="Lucida Sans Typewriter" charset="0"/>
                <a:sym typeface="Symbol" charset="0"/>
              </a:rPr>
              <a:t></a:t>
            </a:r>
            <a:r>
              <a:rPr lang="en-US" sz="2400">
                <a:latin typeface="Lucida Sans Typewriter" charset="0"/>
              </a:rPr>
              <a:t> b) </a:t>
            </a:r>
            <a:r>
              <a:rPr lang="en-US" sz="2400">
                <a:latin typeface="Lucida Sans Typewriter" charset="0"/>
                <a:sym typeface="Symbol" charset="0"/>
              </a:rPr>
              <a:t></a:t>
            </a:r>
            <a:r>
              <a:rPr lang="en-US" sz="2400">
                <a:latin typeface="Lucida Sans Typewriter" charset="0"/>
              </a:rPr>
              <a:t> b </a:t>
            </a:r>
            <a:r>
              <a:rPr lang="en-US" sz="2400">
                <a:latin typeface="Lucida Sans Typewriter" charset="0"/>
                <a:sym typeface="Symbol" charset="0"/>
              </a:rPr>
              <a:t></a:t>
            </a:r>
            <a:r>
              <a:rPr lang="en-US" sz="2400">
                <a:latin typeface="Lucida Sans Typewriter" charset="0"/>
              </a:rPr>
              <a:t> [a] </a:t>
            </a:r>
            <a:r>
              <a:rPr lang="en-US" sz="2400">
                <a:latin typeface="Lucida Sans Typewriter" charset="0"/>
                <a:sym typeface="Symbol" charset="0"/>
              </a:rPr>
              <a:t></a:t>
            </a:r>
            <a:r>
              <a:rPr lang="en-US" sz="2400">
                <a:latin typeface="Lucida Sans Typewriter" charset="0"/>
              </a:rPr>
              <a:t> b</a:t>
            </a:r>
          </a:p>
          <a:p>
            <a:pPr>
              <a:lnSpc>
                <a:spcPct val="160000"/>
              </a:lnSpc>
            </a:pPr>
            <a:r>
              <a:rPr lang="en-US" sz="2400">
                <a:latin typeface="Lucida Sans Typewriter" charset="0"/>
              </a:rPr>
              <a:t>foldr f v []     = v</a:t>
            </a:r>
          </a:p>
          <a:p>
            <a:pPr>
              <a:lnSpc>
                <a:spcPct val="160000"/>
              </a:lnSpc>
            </a:pPr>
            <a:r>
              <a:rPr lang="en-US" sz="2400">
                <a:latin typeface="Lucida Sans Typewriter" charset="0"/>
              </a:rPr>
              <a:t>foldr f v (x:xs) = f x (foldr f v xs)</a:t>
            </a:r>
            <a:endParaRPr lang="en-US" sz="2400">
              <a:latin typeface="Lucida Sans Typewriter" charset="0"/>
              <a:sym typeface="Symbol" charset="0"/>
            </a:endParaRPr>
          </a:p>
        </p:txBody>
      </p:sp>
      <p:sp>
        <p:nvSpPr>
          <p:cNvPr id="25604" name="Text Box 6"/>
          <p:cNvSpPr txBox="1">
            <a:spLocks noChangeArrowheads="1"/>
          </p:cNvSpPr>
          <p:nvPr/>
        </p:nvSpPr>
        <p:spPr bwMode="auto">
          <a:xfrm>
            <a:off x="379413" y="4648200"/>
            <a:ext cx="8313737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/>
              <a:t>However, it is best to think of foldr </a:t>
            </a:r>
            <a:r>
              <a:rPr lang="en-US" u="sng"/>
              <a:t>non-recursively</a:t>
            </a:r>
            <a:r>
              <a:rPr lang="en-US"/>
              <a:t>, as simultaneously replacing each (:) in a list by a given function, and [] by a given value.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1E15B31E-D7A4-3B4D-8BFD-F40AEB2EFF40}" type="slidenum">
              <a:rPr lang="en-US" sz="1400"/>
              <a:pPr/>
              <a:t>11</a:t>
            </a:fld>
            <a:endParaRPr lang="en-US" sz="1400"/>
          </a:p>
        </p:txBody>
      </p:sp>
      <p:sp>
        <p:nvSpPr>
          <p:cNvPr id="26626" name="Text Box 4"/>
          <p:cNvSpPr txBox="1">
            <a:spLocks noChangeArrowheads="1"/>
          </p:cNvSpPr>
          <p:nvPr/>
        </p:nvSpPr>
        <p:spPr bwMode="auto">
          <a:xfrm>
            <a:off x="1655763" y="1601788"/>
            <a:ext cx="2209800" cy="420687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2400">
                <a:latin typeface="Lucida Sans Typewriter" charset="0"/>
              </a:rPr>
              <a:t>sum [1,2,3]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116013" y="1922463"/>
            <a:ext cx="4222750" cy="898525"/>
            <a:chOff x="665" y="1949"/>
            <a:chExt cx="2660" cy="566"/>
          </a:xfrm>
        </p:grpSpPr>
        <p:sp>
          <p:nvSpPr>
            <p:cNvPr id="26639" name="Text Box 6"/>
            <p:cNvSpPr txBox="1">
              <a:spLocks noChangeArrowheads="1"/>
            </p:cNvSpPr>
            <p:nvPr/>
          </p:nvSpPr>
          <p:spPr bwMode="auto">
            <a:xfrm>
              <a:off x="1005" y="2250"/>
              <a:ext cx="2320" cy="26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lnSpc>
                  <a:spcPct val="90000"/>
                </a:lnSpc>
              </a:pPr>
              <a:r>
                <a:rPr lang="en-US" sz="2400">
                  <a:latin typeface="Lucida Sans Typewriter" charset="0"/>
                </a:rPr>
                <a:t>foldr (+) 0 [1,2,3]</a:t>
              </a:r>
            </a:p>
          </p:txBody>
        </p:sp>
        <p:sp>
          <p:nvSpPr>
            <p:cNvPr id="26640" name="Text Box 7"/>
            <p:cNvSpPr txBox="1">
              <a:spLocks noChangeArrowheads="1"/>
            </p:cNvSpPr>
            <p:nvPr/>
          </p:nvSpPr>
          <p:spPr bwMode="auto">
            <a:xfrm>
              <a:off x="665" y="1949"/>
              <a:ext cx="279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/>
                <a:t>=</a:t>
              </a:r>
            </a:p>
          </p:txBody>
        </p:sp>
      </p:grp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1116013" y="2724150"/>
            <a:ext cx="5511800" cy="896938"/>
            <a:chOff x="665" y="2454"/>
            <a:chExt cx="3472" cy="565"/>
          </a:xfrm>
        </p:grpSpPr>
        <p:sp>
          <p:nvSpPr>
            <p:cNvPr id="26637" name="Text Box 9"/>
            <p:cNvSpPr txBox="1">
              <a:spLocks noChangeArrowheads="1"/>
            </p:cNvSpPr>
            <p:nvPr/>
          </p:nvSpPr>
          <p:spPr bwMode="auto">
            <a:xfrm>
              <a:off x="1005" y="2754"/>
              <a:ext cx="3132" cy="26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lnSpc>
                  <a:spcPct val="90000"/>
                </a:lnSpc>
              </a:pPr>
              <a:r>
                <a:rPr lang="en-US" sz="2400">
                  <a:latin typeface="Lucida Sans Typewriter" charset="0"/>
                </a:rPr>
                <a:t>foldr (+) 0 (1:(2:(3:[])))</a:t>
              </a:r>
            </a:p>
          </p:txBody>
        </p:sp>
        <p:sp>
          <p:nvSpPr>
            <p:cNvPr id="26638" name="Text Box 10"/>
            <p:cNvSpPr txBox="1">
              <a:spLocks noChangeArrowheads="1"/>
            </p:cNvSpPr>
            <p:nvPr/>
          </p:nvSpPr>
          <p:spPr bwMode="auto">
            <a:xfrm>
              <a:off x="665" y="2454"/>
              <a:ext cx="279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/>
                <a:t>=</a:t>
              </a:r>
            </a:p>
          </p:txBody>
        </p:sp>
      </p:grp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1116013" y="3527425"/>
            <a:ext cx="2749550" cy="892175"/>
            <a:chOff x="665" y="2960"/>
            <a:chExt cx="1732" cy="562"/>
          </a:xfrm>
        </p:grpSpPr>
        <p:sp>
          <p:nvSpPr>
            <p:cNvPr id="26635" name="Text Box 12"/>
            <p:cNvSpPr txBox="1">
              <a:spLocks noChangeArrowheads="1"/>
            </p:cNvSpPr>
            <p:nvPr/>
          </p:nvSpPr>
          <p:spPr bwMode="auto">
            <a:xfrm>
              <a:off x="1005" y="3257"/>
              <a:ext cx="1392" cy="26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lnSpc>
                  <a:spcPct val="90000"/>
                </a:lnSpc>
              </a:pPr>
              <a:r>
                <a:rPr lang="en-US" sz="2400">
                  <a:latin typeface="Lucida Sans Typewriter" charset="0"/>
                </a:rPr>
                <a:t>1+(2+(3+0))</a:t>
              </a:r>
            </a:p>
          </p:txBody>
        </p:sp>
        <p:sp>
          <p:nvSpPr>
            <p:cNvPr id="26636" name="Text Box 13"/>
            <p:cNvSpPr txBox="1">
              <a:spLocks noChangeArrowheads="1"/>
            </p:cNvSpPr>
            <p:nvPr/>
          </p:nvSpPr>
          <p:spPr bwMode="auto">
            <a:xfrm>
              <a:off x="665" y="2960"/>
              <a:ext cx="279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/>
                <a:t>=</a:t>
              </a:r>
            </a:p>
          </p:txBody>
        </p:sp>
      </p:grpSp>
      <p:grpSp>
        <p:nvGrpSpPr>
          <p:cNvPr id="5" name="Group 14"/>
          <p:cNvGrpSpPr>
            <a:grpSpLocks/>
          </p:cNvGrpSpPr>
          <p:nvPr/>
        </p:nvGrpSpPr>
        <p:grpSpPr bwMode="auto">
          <a:xfrm>
            <a:off x="1116013" y="4330700"/>
            <a:ext cx="908050" cy="889000"/>
            <a:chOff x="665" y="3466"/>
            <a:chExt cx="572" cy="560"/>
          </a:xfrm>
        </p:grpSpPr>
        <p:sp>
          <p:nvSpPr>
            <p:cNvPr id="26633" name="Text Box 15"/>
            <p:cNvSpPr txBox="1">
              <a:spLocks noChangeArrowheads="1"/>
            </p:cNvSpPr>
            <p:nvPr/>
          </p:nvSpPr>
          <p:spPr bwMode="auto">
            <a:xfrm>
              <a:off x="1005" y="3761"/>
              <a:ext cx="232" cy="26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lnSpc>
                  <a:spcPct val="90000"/>
                </a:lnSpc>
              </a:pPr>
              <a:r>
                <a:rPr lang="en-US" sz="2400">
                  <a:latin typeface="Lucida Sans Typewriter" charset="0"/>
                </a:rPr>
                <a:t>6</a:t>
              </a:r>
            </a:p>
          </p:txBody>
        </p:sp>
        <p:sp>
          <p:nvSpPr>
            <p:cNvPr id="26634" name="Text Box 16"/>
            <p:cNvSpPr txBox="1">
              <a:spLocks noChangeArrowheads="1"/>
            </p:cNvSpPr>
            <p:nvPr/>
          </p:nvSpPr>
          <p:spPr bwMode="auto">
            <a:xfrm>
              <a:off x="665" y="3466"/>
              <a:ext cx="279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/>
                <a:t>=</a:t>
              </a:r>
            </a:p>
          </p:txBody>
        </p:sp>
      </p:grpSp>
      <p:sp>
        <p:nvSpPr>
          <p:cNvPr id="26631" name="Text Box 19"/>
          <p:cNvSpPr txBox="1">
            <a:spLocks noChangeArrowheads="1"/>
          </p:cNvSpPr>
          <p:nvPr/>
        </p:nvSpPr>
        <p:spPr bwMode="auto">
          <a:xfrm>
            <a:off x="339725" y="425450"/>
            <a:ext cx="81041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/>
              <a:t>For example:</a:t>
            </a:r>
          </a:p>
        </p:txBody>
      </p:sp>
      <p:sp>
        <p:nvSpPr>
          <p:cNvPr id="474132" name="AutoShape 20"/>
          <p:cNvSpPr>
            <a:spLocks noChangeArrowheads="1"/>
          </p:cNvSpPr>
          <p:nvPr/>
        </p:nvSpPr>
        <p:spPr bwMode="auto">
          <a:xfrm>
            <a:off x="4443413" y="5040313"/>
            <a:ext cx="3556000" cy="1028700"/>
          </a:xfrm>
          <a:prstGeom prst="wedgeRoundRectCallout">
            <a:avLst>
              <a:gd name="adj1" fmla="val -46921"/>
              <a:gd name="adj2" fmla="val -148764"/>
              <a:gd name="adj3" fmla="val 16667"/>
            </a:avLst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en-US"/>
              <a:t>Replace each (:)</a:t>
            </a:r>
          </a:p>
          <a:p>
            <a:pPr algn="ctr"/>
            <a:r>
              <a:rPr lang="en-US"/>
              <a:t>by (+) and [] by 0.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74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4132" grpId="0" animBg="1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AA8CE1A5-8608-5D43-93FD-84A633074E5E}" type="slidenum">
              <a:rPr lang="en-US" sz="1400"/>
              <a:pPr/>
              <a:t>12</a:t>
            </a:fld>
            <a:endParaRPr lang="en-US" sz="1400"/>
          </a:p>
        </p:txBody>
      </p:sp>
      <p:sp>
        <p:nvSpPr>
          <p:cNvPr id="27650" name="Text Box 2"/>
          <p:cNvSpPr txBox="1">
            <a:spLocks noChangeArrowheads="1"/>
          </p:cNvSpPr>
          <p:nvPr/>
        </p:nvSpPr>
        <p:spPr bwMode="auto">
          <a:xfrm>
            <a:off x="1655763" y="1601788"/>
            <a:ext cx="2946400" cy="420687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2400">
                <a:latin typeface="Lucida Sans Typewriter" charset="0"/>
              </a:rPr>
              <a:t>product [1,2,3]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116013" y="1922463"/>
            <a:ext cx="4222750" cy="898525"/>
            <a:chOff x="665" y="1949"/>
            <a:chExt cx="2660" cy="566"/>
          </a:xfrm>
        </p:grpSpPr>
        <p:sp>
          <p:nvSpPr>
            <p:cNvPr id="27663" name="Text Box 4"/>
            <p:cNvSpPr txBox="1">
              <a:spLocks noChangeArrowheads="1"/>
            </p:cNvSpPr>
            <p:nvPr/>
          </p:nvSpPr>
          <p:spPr bwMode="auto">
            <a:xfrm>
              <a:off x="1005" y="2250"/>
              <a:ext cx="2320" cy="26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lnSpc>
                  <a:spcPct val="90000"/>
                </a:lnSpc>
              </a:pPr>
              <a:r>
                <a:rPr lang="en-US" sz="2400">
                  <a:latin typeface="Lucida Sans Typewriter" charset="0"/>
                </a:rPr>
                <a:t>foldr (*) 1 [1,2,3]</a:t>
              </a:r>
            </a:p>
          </p:txBody>
        </p:sp>
        <p:sp>
          <p:nvSpPr>
            <p:cNvPr id="27664" name="Text Box 5"/>
            <p:cNvSpPr txBox="1">
              <a:spLocks noChangeArrowheads="1"/>
            </p:cNvSpPr>
            <p:nvPr/>
          </p:nvSpPr>
          <p:spPr bwMode="auto">
            <a:xfrm>
              <a:off x="665" y="1949"/>
              <a:ext cx="279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/>
                <a:t>=</a:t>
              </a:r>
            </a:p>
          </p:txBody>
        </p:sp>
      </p:grpSp>
      <p:grpSp>
        <p:nvGrpSpPr>
          <p:cNvPr id="3" name="Group 6"/>
          <p:cNvGrpSpPr>
            <a:grpSpLocks/>
          </p:cNvGrpSpPr>
          <p:nvPr/>
        </p:nvGrpSpPr>
        <p:grpSpPr bwMode="auto">
          <a:xfrm>
            <a:off x="1116013" y="2724150"/>
            <a:ext cx="5511800" cy="896938"/>
            <a:chOff x="665" y="2454"/>
            <a:chExt cx="3472" cy="565"/>
          </a:xfrm>
        </p:grpSpPr>
        <p:sp>
          <p:nvSpPr>
            <p:cNvPr id="27661" name="Text Box 7"/>
            <p:cNvSpPr txBox="1">
              <a:spLocks noChangeArrowheads="1"/>
            </p:cNvSpPr>
            <p:nvPr/>
          </p:nvSpPr>
          <p:spPr bwMode="auto">
            <a:xfrm>
              <a:off x="1005" y="2754"/>
              <a:ext cx="3132" cy="26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lnSpc>
                  <a:spcPct val="90000"/>
                </a:lnSpc>
              </a:pPr>
              <a:r>
                <a:rPr lang="en-US" sz="2400">
                  <a:latin typeface="Lucida Sans Typewriter" charset="0"/>
                </a:rPr>
                <a:t>foldr (*) 1 (1:(2:(3:[])))</a:t>
              </a:r>
            </a:p>
          </p:txBody>
        </p:sp>
        <p:sp>
          <p:nvSpPr>
            <p:cNvPr id="27662" name="Text Box 8"/>
            <p:cNvSpPr txBox="1">
              <a:spLocks noChangeArrowheads="1"/>
            </p:cNvSpPr>
            <p:nvPr/>
          </p:nvSpPr>
          <p:spPr bwMode="auto">
            <a:xfrm>
              <a:off x="665" y="2454"/>
              <a:ext cx="279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/>
                <a:t>=</a:t>
              </a:r>
            </a:p>
          </p:txBody>
        </p:sp>
      </p:grpSp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1116013" y="3527425"/>
            <a:ext cx="2749550" cy="892175"/>
            <a:chOff x="665" y="2960"/>
            <a:chExt cx="1732" cy="562"/>
          </a:xfrm>
        </p:grpSpPr>
        <p:sp>
          <p:nvSpPr>
            <p:cNvPr id="27659" name="Text Box 10"/>
            <p:cNvSpPr txBox="1">
              <a:spLocks noChangeArrowheads="1"/>
            </p:cNvSpPr>
            <p:nvPr/>
          </p:nvSpPr>
          <p:spPr bwMode="auto">
            <a:xfrm>
              <a:off x="1005" y="3257"/>
              <a:ext cx="1392" cy="26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lnSpc>
                  <a:spcPct val="90000"/>
                </a:lnSpc>
              </a:pPr>
              <a:r>
                <a:rPr lang="en-US" sz="2400">
                  <a:latin typeface="Lucida Sans Typewriter" charset="0"/>
                </a:rPr>
                <a:t>1*(2*(3*1))</a:t>
              </a:r>
            </a:p>
          </p:txBody>
        </p:sp>
        <p:sp>
          <p:nvSpPr>
            <p:cNvPr id="27660" name="Text Box 11"/>
            <p:cNvSpPr txBox="1">
              <a:spLocks noChangeArrowheads="1"/>
            </p:cNvSpPr>
            <p:nvPr/>
          </p:nvSpPr>
          <p:spPr bwMode="auto">
            <a:xfrm>
              <a:off x="665" y="2960"/>
              <a:ext cx="279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/>
                <a:t>=</a:t>
              </a:r>
            </a:p>
          </p:txBody>
        </p:sp>
      </p:grpSp>
      <p:grpSp>
        <p:nvGrpSpPr>
          <p:cNvPr id="5" name="Group 12"/>
          <p:cNvGrpSpPr>
            <a:grpSpLocks/>
          </p:cNvGrpSpPr>
          <p:nvPr/>
        </p:nvGrpSpPr>
        <p:grpSpPr bwMode="auto">
          <a:xfrm>
            <a:off x="1116013" y="4330700"/>
            <a:ext cx="908050" cy="889000"/>
            <a:chOff x="665" y="3466"/>
            <a:chExt cx="572" cy="560"/>
          </a:xfrm>
        </p:grpSpPr>
        <p:sp>
          <p:nvSpPr>
            <p:cNvPr id="27657" name="Text Box 13"/>
            <p:cNvSpPr txBox="1">
              <a:spLocks noChangeArrowheads="1"/>
            </p:cNvSpPr>
            <p:nvPr/>
          </p:nvSpPr>
          <p:spPr bwMode="auto">
            <a:xfrm>
              <a:off x="1005" y="3761"/>
              <a:ext cx="232" cy="26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lnSpc>
                  <a:spcPct val="90000"/>
                </a:lnSpc>
              </a:pPr>
              <a:r>
                <a:rPr lang="en-US" sz="2400">
                  <a:latin typeface="Lucida Sans Typewriter" charset="0"/>
                </a:rPr>
                <a:t>6</a:t>
              </a:r>
            </a:p>
          </p:txBody>
        </p:sp>
        <p:sp>
          <p:nvSpPr>
            <p:cNvPr id="27658" name="Text Box 14"/>
            <p:cNvSpPr txBox="1">
              <a:spLocks noChangeArrowheads="1"/>
            </p:cNvSpPr>
            <p:nvPr/>
          </p:nvSpPr>
          <p:spPr bwMode="auto">
            <a:xfrm>
              <a:off x="665" y="3466"/>
              <a:ext cx="279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/>
                <a:t>=</a:t>
              </a:r>
            </a:p>
          </p:txBody>
        </p:sp>
      </p:grpSp>
      <p:sp>
        <p:nvSpPr>
          <p:cNvPr id="27655" name="Text Box 15"/>
          <p:cNvSpPr txBox="1">
            <a:spLocks noChangeArrowheads="1"/>
          </p:cNvSpPr>
          <p:nvPr/>
        </p:nvSpPr>
        <p:spPr bwMode="auto">
          <a:xfrm>
            <a:off x="339725" y="425450"/>
            <a:ext cx="81041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/>
              <a:t>For example:</a:t>
            </a:r>
          </a:p>
        </p:txBody>
      </p:sp>
      <p:sp>
        <p:nvSpPr>
          <p:cNvPr id="478224" name="AutoShape 16"/>
          <p:cNvSpPr>
            <a:spLocks noChangeArrowheads="1"/>
          </p:cNvSpPr>
          <p:nvPr/>
        </p:nvSpPr>
        <p:spPr bwMode="auto">
          <a:xfrm>
            <a:off x="4443413" y="5040313"/>
            <a:ext cx="3556000" cy="1028700"/>
          </a:xfrm>
          <a:prstGeom prst="wedgeRoundRectCallout">
            <a:avLst>
              <a:gd name="adj1" fmla="val -46921"/>
              <a:gd name="adj2" fmla="val -148764"/>
              <a:gd name="adj3" fmla="val 16667"/>
            </a:avLst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en-US"/>
              <a:t>Replace each (:)</a:t>
            </a:r>
          </a:p>
          <a:p>
            <a:pPr algn="ctr"/>
            <a:r>
              <a:rPr lang="en-US"/>
              <a:t>by (*) and [] by 1.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78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8224" grpId="0" animBg="1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E76FABFE-F829-F34E-8C7D-C74D6D22864B}" type="slidenum">
              <a:rPr lang="en-US" sz="1400"/>
              <a:pPr/>
              <a:t>13</a:t>
            </a:fld>
            <a:endParaRPr lang="en-US" sz="1400"/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Black" charset="0"/>
              </a:rPr>
              <a:t>Other Foldr Examples</a:t>
            </a:r>
          </a:p>
        </p:txBody>
      </p:sp>
      <p:sp>
        <p:nvSpPr>
          <p:cNvPr id="28675" name="Text Box 3"/>
          <p:cNvSpPr txBox="1">
            <a:spLocks noChangeArrowheads="1"/>
          </p:cNvSpPr>
          <p:nvPr/>
        </p:nvSpPr>
        <p:spPr bwMode="auto">
          <a:xfrm>
            <a:off x="430213" y="1673225"/>
            <a:ext cx="8099425" cy="2227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/>
              <a:t>Even though foldr encapsulates a simple pattern of recursion, it can be used to define many more functions than might first be expected.</a:t>
            </a:r>
          </a:p>
          <a:p>
            <a:endParaRPr lang="en-US"/>
          </a:p>
          <a:p>
            <a:r>
              <a:rPr lang="en-US"/>
              <a:t>Recall the length function:</a:t>
            </a:r>
          </a:p>
        </p:txBody>
      </p:sp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1736725" y="4589463"/>
            <a:ext cx="5524500" cy="1516062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30000"/>
              </a:lnSpc>
            </a:pPr>
            <a:r>
              <a:rPr lang="en-US" sz="2400">
                <a:latin typeface="Lucida Sans Typewriter" charset="0"/>
              </a:rPr>
              <a:t>length :: [a] </a:t>
            </a:r>
            <a:r>
              <a:rPr lang="en-US" sz="2400">
                <a:latin typeface="Lucida Sans Typewriter" charset="0"/>
                <a:sym typeface="Symbol" charset="0"/>
              </a:rPr>
              <a:t></a:t>
            </a:r>
            <a:r>
              <a:rPr lang="en-US" sz="2400">
                <a:latin typeface="Lucida Sans Typewriter" charset="0"/>
              </a:rPr>
              <a:t> Int</a:t>
            </a:r>
          </a:p>
          <a:p>
            <a:pPr>
              <a:lnSpc>
                <a:spcPct val="130000"/>
              </a:lnSpc>
            </a:pPr>
            <a:r>
              <a:rPr lang="en-US" sz="2400">
                <a:latin typeface="Lucida Sans Typewriter" charset="0"/>
              </a:rPr>
              <a:t>length []     = 0</a:t>
            </a:r>
          </a:p>
          <a:p>
            <a:pPr>
              <a:lnSpc>
                <a:spcPct val="130000"/>
              </a:lnSpc>
            </a:pPr>
            <a:r>
              <a:rPr lang="en-US" sz="2400">
                <a:latin typeface="Lucida Sans Typewriter" charset="0"/>
              </a:rPr>
              <a:t>length (_:xs) = 1 + length xs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E9C03AA9-71B9-4148-A459-C4FF4C90DA0F}" type="slidenum">
              <a:rPr lang="en-US" sz="1400"/>
              <a:pPr/>
              <a:t>14</a:t>
            </a:fld>
            <a:endParaRPr lang="en-US" sz="1400"/>
          </a:p>
        </p:txBody>
      </p:sp>
      <p:sp>
        <p:nvSpPr>
          <p:cNvPr id="29698" name="Text Box 2"/>
          <p:cNvSpPr txBox="1">
            <a:spLocks noChangeArrowheads="1"/>
          </p:cNvSpPr>
          <p:nvPr/>
        </p:nvSpPr>
        <p:spPr bwMode="auto">
          <a:xfrm>
            <a:off x="1668463" y="1449388"/>
            <a:ext cx="2762250" cy="420687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2400">
                <a:latin typeface="Lucida Sans Typewriter" charset="0"/>
              </a:rPr>
              <a:t>length [1,2,3]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128713" y="1770063"/>
            <a:ext cx="4591050" cy="898525"/>
            <a:chOff x="665" y="1949"/>
            <a:chExt cx="2892" cy="566"/>
          </a:xfrm>
        </p:grpSpPr>
        <p:sp>
          <p:nvSpPr>
            <p:cNvPr id="29711" name="Text Box 4"/>
            <p:cNvSpPr txBox="1">
              <a:spLocks noChangeArrowheads="1"/>
            </p:cNvSpPr>
            <p:nvPr/>
          </p:nvSpPr>
          <p:spPr bwMode="auto">
            <a:xfrm>
              <a:off x="1005" y="2250"/>
              <a:ext cx="2552" cy="26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lnSpc>
                  <a:spcPct val="90000"/>
                </a:lnSpc>
              </a:pPr>
              <a:r>
                <a:rPr lang="en-US" sz="2400">
                  <a:latin typeface="Lucida Sans Typewriter" charset="0"/>
                </a:rPr>
                <a:t>length (1:(2:(3:[])))</a:t>
              </a:r>
            </a:p>
          </p:txBody>
        </p:sp>
        <p:sp>
          <p:nvSpPr>
            <p:cNvPr id="29712" name="Text Box 5"/>
            <p:cNvSpPr txBox="1">
              <a:spLocks noChangeArrowheads="1"/>
            </p:cNvSpPr>
            <p:nvPr/>
          </p:nvSpPr>
          <p:spPr bwMode="auto">
            <a:xfrm>
              <a:off x="665" y="1949"/>
              <a:ext cx="279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/>
                <a:t>=</a:t>
              </a:r>
            </a:p>
          </p:txBody>
        </p:sp>
      </p:grpSp>
      <p:grpSp>
        <p:nvGrpSpPr>
          <p:cNvPr id="3" name="Group 6"/>
          <p:cNvGrpSpPr>
            <a:grpSpLocks/>
          </p:cNvGrpSpPr>
          <p:nvPr/>
        </p:nvGrpSpPr>
        <p:grpSpPr bwMode="auto">
          <a:xfrm>
            <a:off x="1128713" y="2571750"/>
            <a:ext cx="2749550" cy="896938"/>
            <a:chOff x="665" y="2454"/>
            <a:chExt cx="1732" cy="565"/>
          </a:xfrm>
        </p:grpSpPr>
        <p:sp>
          <p:nvSpPr>
            <p:cNvPr id="29709" name="Text Box 7"/>
            <p:cNvSpPr txBox="1">
              <a:spLocks noChangeArrowheads="1"/>
            </p:cNvSpPr>
            <p:nvPr/>
          </p:nvSpPr>
          <p:spPr bwMode="auto">
            <a:xfrm>
              <a:off x="1005" y="2754"/>
              <a:ext cx="1392" cy="26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lnSpc>
                  <a:spcPct val="90000"/>
                </a:lnSpc>
              </a:pPr>
              <a:r>
                <a:rPr lang="en-US" sz="2400">
                  <a:latin typeface="Lucida Sans Typewriter" charset="0"/>
                </a:rPr>
                <a:t>1+(1+(1+0))</a:t>
              </a:r>
            </a:p>
          </p:txBody>
        </p:sp>
        <p:sp>
          <p:nvSpPr>
            <p:cNvPr id="29710" name="Text Box 8"/>
            <p:cNvSpPr txBox="1">
              <a:spLocks noChangeArrowheads="1"/>
            </p:cNvSpPr>
            <p:nvPr/>
          </p:nvSpPr>
          <p:spPr bwMode="auto">
            <a:xfrm>
              <a:off x="665" y="2454"/>
              <a:ext cx="279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/>
                <a:t>=</a:t>
              </a:r>
            </a:p>
          </p:txBody>
        </p:sp>
      </p:grpSp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1128713" y="3375025"/>
            <a:ext cx="908050" cy="892175"/>
            <a:chOff x="665" y="2960"/>
            <a:chExt cx="572" cy="562"/>
          </a:xfrm>
        </p:grpSpPr>
        <p:sp>
          <p:nvSpPr>
            <p:cNvPr id="29707" name="Text Box 10"/>
            <p:cNvSpPr txBox="1">
              <a:spLocks noChangeArrowheads="1"/>
            </p:cNvSpPr>
            <p:nvPr/>
          </p:nvSpPr>
          <p:spPr bwMode="auto">
            <a:xfrm>
              <a:off x="1005" y="3257"/>
              <a:ext cx="232" cy="26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lnSpc>
                  <a:spcPct val="90000"/>
                </a:lnSpc>
              </a:pPr>
              <a:r>
                <a:rPr lang="en-US" sz="2400">
                  <a:latin typeface="Lucida Sans Typewriter" charset="0"/>
                </a:rPr>
                <a:t>3</a:t>
              </a:r>
            </a:p>
          </p:txBody>
        </p:sp>
        <p:sp>
          <p:nvSpPr>
            <p:cNvPr id="29708" name="Text Box 11"/>
            <p:cNvSpPr txBox="1">
              <a:spLocks noChangeArrowheads="1"/>
            </p:cNvSpPr>
            <p:nvPr/>
          </p:nvSpPr>
          <p:spPr bwMode="auto">
            <a:xfrm>
              <a:off x="665" y="2960"/>
              <a:ext cx="279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/>
                <a:t>=</a:t>
              </a:r>
            </a:p>
          </p:txBody>
        </p:sp>
      </p:grpSp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377825" y="4794250"/>
            <a:ext cx="6921500" cy="1470025"/>
            <a:chOff x="238" y="3020"/>
            <a:chExt cx="4360" cy="926"/>
          </a:xfrm>
        </p:grpSpPr>
        <p:sp>
          <p:nvSpPr>
            <p:cNvPr id="29705" name="Text Box 16"/>
            <p:cNvSpPr txBox="1">
              <a:spLocks noChangeArrowheads="1"/>
            </p:cNvSpPr>
            <p:nvPr/>
          </p:nvSpPr>
          <p:spPr bwMode="auto">
            <a:xfrm>
              <a:off x="238" y="3020"/>
              <a:ext cx="1775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en-US"/>
                <a:t>Hence, we have:</a:t>
              </a:r>
            </a:p>
          </p:txBody>
        </p:sp>
        <p:sp>
          <p:nvSpPr>
            <p:cNvPr id="29706" name="Text Box 17"/>
            <p:cNvSpPr txBox="1">
              <a:spLocks noChangeArrowheads="1"/>
            </p:cNvSpPr>
            <p:nvPr/>
          </p:nvSpPr>
          <p:spPr bwMode="auto">
            <a:xfrm>
              <a:off x="1056" y="3658"/>
              <a:ext cx="3542" cy="28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en-US" sz="2400">
                  <a:latin typeface="Lucida Sans Typewriter" charset="0"/>
                </a:rPr>
                <a:t>length = foldr (</a:t>
              </a:r>
              <a:r>
                <a:rPr lang="en-US" sz="2400">
                  <a:latin typeface="Lucida Sans Typewriter" charset="0"/>
                  <a:sym typeface="Symbol" charset="0"/>
                </a:rPr>
                <a:t></a:t>
              </a:r>
              <a:r>
                <a:rPr lang="en-US" sz="2400">
                  <a:latin typeface="Lucida Sans Typewriter" charset="0"/>
                </a:rPr>
                <a:t>_ n </a:t>
              </a:r>
              <a:r>
                <a:rPr lang="en-US" sz="2400">
                  <a:latin typeface="Lucida Sans Typewriter" charset="0"/>
                  <a:sym typeface="Symbol" charset="0"/>
                </a:rPr>
                <a:t></a:t>
              </a:r>
              <a:r>
                <a:rPr lang="en-US" sz="2400">
                  <a:latin typeface="Lucida Sans Typewriter" charset="0"/>
                </a:rPr>
                <a:t> 1+n) 0</a:t>
              </a:r>
            </a:p>
          </p:txBody>
        </p:sp>
      </p:grpSp>
      <p:sp>
        <p:nvSpPr>
          <p:cNvPr id="368658" name="AutoShape 18"/>
          <p:cNvSpPr>
            <a:spLocks noChangeArrowheads="1"/>
          </p:cNvSpPr>
          <p:nvPr/>
        </p:nvSpPr>
        <p:spPr bwMode="auto">
          <a:xfrm>
            <a:off x="4597400" y="3721100"/>
            <a:ext cx="3049588" cy="1487488"/>
          </a:xfrm>
          <a:prstGeom prst="wedgeRoundRectCallout">
            <a:avLst>
              <a:gd name="adj1" fmla="val -52134"/>
              <a:gd name="adj2" fmla="val -95676"/>
              <a:gd name="adj3" fmla="val 16667"/>
            </a:avLst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en-US"/>
              <a:t>Replace each (:) by </a:t>
            </a:r>
            <a:r>
              <a:rPr lang="en-US">
                <a:sym typeface="Symbol" charset="0"/>
              </a:rPr>
              <a:t></a:t>
            </a:r>
            <a:r>
              <a:rPr lang="en-US"/>
              <a:t>_ n </a:t>
            </a:r>
            <a:r>
              <a:rPr lang="en-US" sz="2400">
                <a:latin typeface="Lucida Sans Typewriter" charset="0"/>
                <a:sym typeface="Symbol" charset="0"/>
              </a:rPr>
              <a:t></a:t>
            </a:r>
            <a:r>
              <a:rPr lang="en-US"/>
              <a:t> 1+n and [] by 0.</a:t>
            </a:r>
          </a:p>
        </p:txBody>
      </p:sp>
      <p:sp>
        <p:nvSpPr>
          <p:cNvPr id="29704" name="Text Box 20"/>
          <p:cNvSpPr txBox="1">
            <a:spLocks noChangeArrowheads="1"/>
          </p:cNvSpPr>
          <p:nvPr/>
        </p:nvSpPr>
        <p:spPr bwMode="auto">
          <a:xfrm>
            <a:off x="377825" y="358775"/>
            <a:ext cx="224313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/>
              <a:t>For example: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68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58" grpId="0" animBg="1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D043929B-28EC-1647-8C0D-A4770C63E8A1}" type="slidenum">
              <a:rPr lang="en-US" sz="1400"/>
              <a:pPr/>
              <a:t>15</a:t>
            </a:fld>
            <a:endParaRPr lang="en-US" sz="1400"/>
          </a:p>
        </p:txBody>
      </p:sp>
      <p:sp>
        <p:nvSpPr>
          <p:cNvPr id="31746" name="Text Box 2"/>
          <p:cNvSpPr txBox="1">
            <a:spLocks noChangeArrowheads="1"/>
          </p:cNvSpPr>
          <p:nvPr/>
        </p:nvSpPr>
        <p:spPr bwMode="auto">
          <a:xfrm>
            <a:off x="303213" y="350838"/>
            <a:ext cx="81978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/>
              <a:t>Now recall the reverse function:</a:t>
            </a:r>
          </a:p>
        </p:txBody>
      </p:sp>
      <p:sp>
        <p:nvSpPr>
          <p:cNvPr id="31747" name="Text Box 3"/>
          <p:cNvSpPr txBox="1">
            <a:spLocks noChangeArrowheads="1"/>
          </p:cNvSpPr>
          <p:nvPr/>
        </p:nvSpPr>
        <p:spPr bwMode="auto">
          <a:xfrm>
            <a:off x="1206500" y="1260475"/>
            <a:ext cx="6445250" cy="968375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en-US" sz="2400">
                <a:latin typeface="Lucida Sans Typewriter" charset="0"/>
              </a:rPr>
              <a:t>reverse []     = []</a:t>
            </a:r>
          </a:p>
          <a:p>
            <a:pPr>
              <a:lnSpc>
                <a:spcPct val="120000"/>
              </a:lnSpc>
            </a:pPr>
            <a:r>
              <a:rPr lang="en-US" sz="2400">
                <a:latin typeface="Lucida Sans Typewriter" charset="0"/>
              </a:rPr>
              <a:t>reverse (x:xs) = reverse xs ++ [x]</a:t>
            </a:r>
          </a:p>
        </p:txBody>
      </p:sp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1225550" y="3530600"/>
            <a:ext cx="2946400" cy="420688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2400">
                <a:latin typeface="Lucida Sans Typewriter" charset="0"/>
              </a:rPr>
              <a:t>reverse [1,2,3]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685800" y="3851275"/>
            <a:ext cx="4775200" cy="898525"/>
            <a:chOff x="665" y="1949"/>
            <a:chExt cx="3008" cy="566"/>
          </a:xfrm>
        </p:grpSpPr>
        <p:sp>
          <p:nvSpPr>
            <p:cNvPr id="31758" name="Text Box 6"/>
            <p:cNvSpPr txBox="1">
              <a:spLocks noChangeArrowheads="1"/>
            </p:cNvSpPr>
            <p:nvPr/>
          </p:nvSpPr>
          <p:spPr bwMode="auto">
            <a:xfrm>
              <a:off x="1005" y="2250"/>
              <a:ext cx="2668" cy="26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lnSpc>
                  <a:spcPct val="90000"/>
                </a:lnSpc>
              </a:pPr>
              <a:r>
                <a:rPr lang="en-US" sz="2400">
                  <a:latin typeface="Lucida Sans Typewriter" charset="0"/>
                </a:rPr>
                <a:t>reverse (1:(2:(3:[])))</a:t>
              </a:r>
            </a:p>
          </p:txBody>
        </p:sp>
        <p:sp>
          <p:nvSpPr>
            <p:cNvPr id="31759" name="Text Box 7"/>
            <p:cNvSpPr txBox="1">
              <a:spLocks noChangeArrowheads="1"/>
            </p:cNvSpPr>
            <p:nvPr/>
          </p:nvSpPr>
          <p:spPr bwMode="auto">
            <a:xfrm>
              <a:off x="665" y="1949"/>
              <a:ext cx="279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/>
                <a:t>=</a:t>
              </a:r>
            </a:p>
          </p:txBody>
        </p:sp>
      </p:grp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685800" y="4652963"/>
            <a:ext cx="5695950" cy="896937"/>
            <a:chOff x="665" y="2454"/>
            <a:chExt cx="3588" cy="565"/>
          </a:xfrm>
        </p:grpSpPr>
        <p:sp>
          <p:nvSpPr>
            <p:cNvPr id="31756" name="Text Box 9"/>
            <p:cNvSpPr txBox="1">
              <a:spLocks noChangeArrowheads="1"/>
            </p:cNvSpPr>
            <p:nvPr/>
          </p:nvSpPr>
          <p:spPr bwMode="auto">
            <a:xfrm>
              <a:off x="1005" y="2754"/>
              <a:ext cx="3248" cy="26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lnSpc>
                  <a:spcPct val="90000"/>
                </a:lnSpc>
              </a:pPr>
              <a:r>
                <a:rPr lang="en-US" sz="2400">
                  <a:latin typeface="Lucida Sans Typewriter" charset="0"/>
                </a:rPr>
                <a:t>(([] ++ [3]) ++ [2]) ++ [1]</a:t>
              </a:r>
            </a:p>
          </p:txBody>
        </p:sp>
        <p:sp>
          <p:nvSpPr>
            <p:cNvPr id="31757" name="Text Box 10"/>
            <p:cNvSpPr txBox="1">
              <a:spLocks noChangeArrowheads="1"/>
            </p:cNvSpPr>
            <p:nvPr/>
          </p:nvSpPr>
          <p:spPr bwMode="auto">
            <a:xfrm>
              <a:off x="665" y="2454"/>
              <a:ext cx="279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/>
                <a:t>=</a:t>
              </a:r>
            </a:p>
          </p:txBody>
        </p:sp>
      </p:grp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685800" y="5456238"/>
            <a:ext cx="2012950" cy="892175"/>
            <a:chOff x="665" y="2960"/>
            <a:chExt cx="1268" cy="562"/>
          </a:xfrm>
        </p:grpSpPr>
        <p:sp>
          <p:nvSpPr>
            <p:cNvPr id="31754" name="Text Box 12"/>
            <p:cNvSpPr txBox="1">
              <a:spLocks noChangeArrowheads="1"/>
            </p:cNvSpPr>
            <p:nvPr/>
          </p:nvSpPr>
          <p:spPr bwMode="auto">
            <a:xfrm>
              <a:off x="1005" y="3257"/>
              <a:ext cx="928" cy="26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lnSpc>
                  <a:spcPct val="90000"/>
                </a:lnSpc>
              </a:pPr>
              <a:r>
                <a:rPr lang="en-US" sz="2400">
                  <a:latin typeface="Lucida Sans Typewriter" charset="0"/>
                </a:rPr>
                <a:t>[3,2,1]</a:t>
              </a:r>
            </a:p>
          </p:txBody>
        </p:sp>
        <p:sp>
          <p:nvSpPr>
            <p:cNvPr id="31755" name="Text Box 13"/>
            <p:cNvSpPr txBox="1">
              <a:spLocks noChangeArrowheads="1"/>
            </p:cNvSpPr>
            <p:nvPr/>
          </p:nvSpPr>
          <p:spPr bwMode="auto">
            <a:xfrm>
              <a:off x="665" y="2960"/>
              <a:ext cx="279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/>
                <a:t>=</a:t>
              </a:r>
            </a:p>
          </p:txBody>
        </p:sp>
      </p:grpSp>
      <p:sp>
        <p:nvSpPr>
          <p:cNvPr id="31752" name="Text Box 14"/>
          <p:cNvSpPr txBox="1">
            <a:spLocks noChangeArrowheads="1"/>
          </p:cNvSpPr>
          <p:nvPr/>
        </p:nvSpPr>
        <p:spPr bwMode="auto">
          <a:xfrm>
            <a:off x="303213" y="2619375"/>
            <a:ext cx="224313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/>
              <a:t>For example:</a:t>
            </a:r>
          </a:p>
        </p:txBody>
      </p:sp>
      <p:sp>
        <p:nvSpPr>
          <p:cNvPr id="491538" name="AutoShape 18"/>
          <p:cNvSpPr>
            <a:spLocks noChangeArrowheads="1"/>
          </p:cNvSpPr>
          <p:nvPr/>
        </p:nvSpPr>
        <p:spPr bwMode="auto">
          <a:xfrm>
            <a:off x="5635625" y="2828925"/>
            <a:ext cx="3036888" cy="1289050"/>
          </a:xfrm>
          <a:prstGeom prst="wedgeRoundRectCallout">
            <a:avLst>
              <a:gd name="adj1" fmla="val -36616"/>
              <a:gd name="adj2" fmla="val 98278"/>
              <a:gd name="adj3" fmla="val 16667"/>
            </a:avLst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en-US" sz="2400"/>
              <a:t>Replace each (:) by </a:t>
            </a:r>
            <a:r>
              <a:rPr lang="en-US" sz="2400">
                <a:sym typeface="Symbol" charset="0"/>
              </a:rPr>
              <a:t></a:t>
            </a:r>
            <a:r>
              <a:rPr lang="en-US" sz="2400"/>
              <a:t>x xs </a:t>
            </a:r>
            <a:r>
              <a:rPr lang="en-US" sz="2400">
                <a:latin typeface="Lucida Sans Typewriter" charset="0"/>
                <a:sym typeface="Symbol" charset="0"/>
              </a:rPr>
              <a:t></a:t>
            </a:r>
            <a:r>
              <a:rPr lang="en-US" sz="2400"/>
              <a:t> xs </a:t>
            </a:r>
            <a:r>
              <a:rPr lang="en-US" sz="2400">
                <a:latin typeface="Lucida Sans Typewriter" charset="0"/>
              </a:rPr>
              <a:t>++</a:t>
            </a:r>
            <a:r>
              <a:rPr lang="en-US" sz="2400"/>
              <a:t> [x] and [] by [].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91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38" grpId="0" animBg="1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646CDEAF-32EA-3446-9667-9784F1EEF266}" type="slidenum">
              <a:rPr lang="en-US" sz="1400"/>
              <a:pPr/>
              <a:t>16</a:t>
            </a:fld>
            <a:endParaRPr lang="en-US" sz="1400"/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363538" y="431800"/>
            <a:ext cx="281781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/>
              <a:t>Hence, we have:</a:t>
            </a:r>
          </a:p>
        </p:txBody>
      </p:sp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1119188" y="1838325"/>
            <a:ext cx="7332662" cy="492125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2400">
                <a:latin typeface="Lucida Sans Typewriter" charset="0"/>
              </a:rPr>
              <a:t>reverse = foldr (</a:t>
            </a:r>
            <a:r>
              <a:rPr lang="en-US" sz="2400">
                <a:latin typeface="Lucida Sans Typewriter" charset="0"/>
                <a:sym typeface="Symbol" charset="0"/>
              </a:rPr>
              <a:t></a:t>
            </a:r>
            <a:r>
              <a:rPr lang="en-US" sz="2400">
                <a:latin typeface="Lucida Sans Typewriter" charset="0"/>
              </a:rPr>
              <a:t>x xs </a:t>
            </a:r>
            <a:r>
              <a:rPr lang="en-US" sz="2400">
                <a:latin typeface="Lucida Sans Typewriter" charset="0"/>
                <a:sym typeface="Symbol" charset="0"/>
              </a:rPr>
              <a:t></a:t>
            </a:r>
            <a:r>
              <a:rPr lang="en-US" sz="2400">
                <a:latin typeface="Lucida Sans Typewriter" charset="0"/>
              </a:rPr>
              <a:t> xs ++ [x]) []</a:t>
            </a:r>
          </a:p>
        </p:txBody>
      </p:sp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363538" y="3219450"/>
            <a:ext cx="8474075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/>
              <a:t>Finally, we note that the append function (</a:t>
            </a:r>
            <a:r>
              <a:rPr lang="en-US">
                <a:latin typeface="Lucida Sans Typewriter" charset="0"/>
              </a:rPr>
              <a:t>++</a:t>
            </a:r>
            <a:r>
              <a:rPr lang="en-US"/>
              <a:t>) has a particularly compact definition using foldr:</a:t>
            </a:r>
          </a:p>
        </p:txBody>
      </p:sp>
      <p:sp>
        <p:nvSpPr>
          <p:cNvPr id="32773" name="Text Box 6"/>
          <p:cNvSpPr txBox="1">
            <a:spLocks noChangeArrowheads="1"/>
          </p:cNvSpPr>
          <p:nvPr/>
        </p:nvSpPr>
        <p:spPr bwMode="auto">
          <a:xfrm>
            <a:off x="1144588" y="5053013"/>
            <a:ext cx="4235450" cy="4572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2400">
                <a:latin typeface="Lucida Sans Typewriter" charset="0"/>
              </a:rPr>
              <a:t>(++ ys) = foldr (:) ys</a:t>
            </a:r>
          </a:p>
        </p:txBody>
      </p:sp>
      <p:sp>
        <p:nvSpPr>
          <p:cNvPr id="32774" name="AutoShape 7"/>
          <p:cNvSpPr>
            <a:spLocks noChangeArrowheads="1"/>
          </p:cNvSpPr>
          <p:nvPr/>
        </p:nvSpPr>
        <p:spPr bwMode="auto">
          <a:xfrm>
            <a:off x="6202363" y="4681538"/>
            <a:ext cx="2455862" cy="1487487"/>
          </a:xfrm>
          <a:prstGeom prst="wedgeRoundRectCallout">
            <a:avLst>
              <a:gd name="adj1" fmla="val -72301"/>
              <a:gd name="adj2" fmla="val -10940"/>
              <a:gd name="adj3" fmla="val 16667"/>
            </a:avLst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en-US"/>
              <a:t>Replace each (:) by </a:t>
            </a:r>
            <a:r>
              <a:rPr lang="en-US">
                <a:sym typeface="Symbol" charset="0"/>
              </a:rPr>
              <a:t>(:)</a:t>
            </a:r>
            <a:r>
              <a:rPr lang="en-US"/>
              <a:t> and [] by ys.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1EFA7D73-CF66-4A4E-B7CF-6880DE1F22DE}" type="slidenum">
              <a:rPr lang="en-US" sz="1400"/>
              <a:pPr/>
              <a:t>17</a:t>
            </a:fld>
            <a:endParaRPr lang="en-US" sz="1400"/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Black" charset="0"/>
              </a:rPr>
              <a:t>Why Is Foldr Useful?</a:t>
            </a:r>
          </a:p>
        </p:txBody>
      </p:sp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447675" y="1609725"/>
            <a:ext cx="8202613" cy="428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Monotype Sorts" charset="0"/>
              <a:buChar char="z"/>
            </a:pPr>
            <a:r>
              <a:rPr kumimoji="1" lang="en-US"/>
              <a:t>Some recursive functions on lists, such as sum, are </a:t>
            </a:r>
            <a:r>
              <a:rPr kumimoji="1" lang="en-US" u="sng"/>
              <a:t>simpler</a:t>
            </a:r>
            <a:r>
              <a:rPr kumimoji="1" lang="en-US"/>
              <a:t> to define using foldr.</a:t>
            </a: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Monotype Sorts" charset="0"/>
              <a:buChar char="z"/>
            </a:pPr>
            <a:endParaRPr kumimoji="1" lang="en-US"/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Monotype Sorts" charset="0"/>
              <a:buChar char="z"/>
            </a:pPr>
            <a:r>
              <a:rPr kumimoji="1" lang="en-US"/>
              <a:t>Properties of functions defined using foldr can be proved using algebraic properties of foldr, such as </a:t>
            </a:r>
            <a:r>
              <a:rPr kumimoji="1" lang="en-US" u="sng"/>
              <a:t>fusion</a:t>
            </a:r>
            <a:r>
              <a:rPr kumimoji="1" lang="en-US"/>
              <a:t> and the </a:t>
            </a:r>
            <a:r>
              <a:rPr kumimoji="1" lang="en-US" u="sng"/>
              <a:t>banana split</a:t>
            </a:r>
            <a:r>
              <a:rPr kumimoji="1" lang="en-US"/>
              <a:t> rule.</a:t>
            </a: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Monotype Sorts" charset="0"/>
              <a:buChar char="z"/>
            </a:pPr>
            <a:endParaRPr kumimoji="1" lang="en-US"/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Monotype Sorts" charset="0"/>
              <a:buChar char="z"/>
            </a:pPr>
            <a:r>
              <a:rPr kumimoji="1" lang="en-US"/>
              <a:t>Advanced program </a:t>
            </a:r>
            <a:r>
              <a:rPr kumimoji="1" lang="en-US" u="sng"/>
              <a:t>optimisations</a:t>
            </a:r>
            <a:r>
              <a:rPr kumimoji="1" lang="en-US"/>
              <a:t> can be simpler if foldr is used in place of explicit recursion.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2E587D2C-76AB-C642-8F66-2B103E433CB0}" type="slidenum">
              <a:rPr lang="en-US" sz="1400"/>
              <a:pPr/>
              <a:t>18</a:t>
            </a:fld>
            <a:endParaRPr lang="en-US" sz="1400"/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Black" charset="0"/>
              </a:rPr>
              <a:t>Other Library Functions</a:t>
            </a:r>
          </a:p>
        </p:txBody>
      </p:sp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452438" y="1597025"/>
            <a:ext cx="8348662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/>
              <a:t>The library function (.) returns the </a:t>
            </a:r>
            <a:r>
              <a:rPr lang="en-US" u="sng"/>
              <a:t>composition</a:t>
            </a:r>
            <a:r>
              <a:rPr lang="en-US"/>
              <a:t> of two functions as a single function.</a:t>
            </a:r>
          </a:p>
        </p:txBody>
      </p:sp>
      <p:sp>
        <p:nvSpPr>
          <p:cNvPr id="34820" name="Text Box 4"/>
          <p:cNvSpPr txBox="1">
            <a:spLocks noChangeArrowheads="1"/>
          </p:cNvSpPr>
          <p:nvPr/>
        </p:nvSpPr>
        <p:spPr bwMode="auto">
          <a:xfrm>
            <a:off x="1192213" y="2992438"/>
            <a:ext cx="7081837" cy="9652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en-US" sz="2400">
                <a:latin typeface="Lucida Sans Typewriter" charset="0"/>
              </a:rPr>
              <a:t>(.) :: (b </a:t>
            </a:r>
            <a:r>
              <a:rPr lang="en-US" sz="2400">
                <a:latin typeface="Lucida Sans Typewriter" charset="0"/>
                <a:sym typeface="Symbol" charset="0"/>
              </a:rPr>
              <a:t></a:t>
            </a:r>
            <a:r>
              <a:rPr lang="en-US" sz="2400">
                <a:latin typeface="Lucida Sans Typewriter" charset="0"/>
              </a:rPr>
              <a:t> c) </a:t>
            </a:r>
            <a:r>
              <a:rPr lang="en-US" sz="2400">
                <a:latin typeface="Lucida Sans Typewriter" charset="0"/>
                <a:sym typeface="Symbol" charset="0"/>
              </a:rPr>
              <a:t></a:t>
            </a:r>
            <a:r>
              <a:rPr lang="en-US" sz="2400">
                <a:latin typeface="Lucida Sans Typewriter" charset="0"/>
              </a:rPr>
              <a:t> (a </a:t>
            </a:r>
            <a:r>
              <a:rPr lang="en-US" sz="2400">
                <a:latin typeface="Lucida Sans Typewriter" charset="0"/>
                <a:sym typeface="Symbol" charset="0"/>
              </a:rPr>
              <a:t></a:t>
            </a:r>
            <a:r>
              <a:rPr lang="en-US" sz="2400">
                <a:latin typeface="Lucida Sans Typewriter" charset="0"/>
              </a:rPr>
              <a:t> b) </a:t>
            </a:r>
            <a:r>
              <a:rPr lang="en-US" sz="2400">
                <a:latin typeface="Lucida Sans Typewriter" charset="0"/>
                <a:sym typeface="Symbol" charset="0"/>
              </a:rPr>
              <a:t></a:t>
            </a:r>
            <a:r>
              <a:rPr lang="en-US" sz="2400">
                <a:latin typeface="Lucida Sans Typewriter" charset="0"/>
              </a:rPr>
              <a:t> (a </a:t>
            </a:r>
            <a:r>
              <a:rPr lang="en-US" sz="2400">
                <a:latin typeface="Lucida Sans Typewriter" charset="0"/>
                <a:sym typeface="Symbol" charset="0"/>
              </a:rPr>
              <a:t></a:t>
            </a:r>
            <a:r>
              <a:rPr lang="en-US" sz="2400">
                <a:latin typeface="Lucida Sans Typewriter" charset="0"/>
              </a:rPr>
              <a:t> c)</a:t>
            </a:r>
          </a:p>
          <a:p>
            <a:pPr>
              <a:lnSpc>
                <a:spcPct val="120000"/>
              </a:lnSpc>
            </a:pPr>
            <a:r>
              <a:rPr lang="en-US" sz="2400">
                <a:latin typeface="Lucida Sans Typewriter" charset="0"/>
              </a:rPr>
              <a:t>f . g = </a:t>
            </a:r>
            <a:r>
              <a:rPr lang="en-US" sz="2400">
                <a:latin typeface="Lucida Sans Typewriter" charset="0"/>
                <a:sym typeface="Symbol" charset="0"/>
              </a:rPr>
              <a:t></a:t>
            </a:r>
            <a:r>
              <a:rPr lang="en-US" sz="2400">
                <a:latin typeface="Lucida Sans Typewriter" charset="0"/>
              </a:rPr>
              <a:t>x </a:t>
            </a:r>
            <a:r>
              <a:rPr lang="en-US" sz="2400">
                <a:latin typeface="Lucida Sans Typewriter" charset="0"/>
                <a:sym typeface="Symbol" charset="0"/>
              </a:rPr>
              <a:t></a:t>
            </a:r>
            <a:r>
              <a:rPr lang="en-US" sz="2400">
                <a:latin typeface="Lucida Sans Typewriter" charset="0"/>
              </a:rPr>
              <a:t> f (g x)</a:t>
            </a:r>
          </a:p>
        </p:txBody>
      </p:sp>
      <p:sp>
        <p:nvSpPr>
          <p:cNvPr id="34821" name="Text Box 5"/>
          <p:cNvSpPr txBox="1">
            <a:spLocks noChangeArrowheads="1"/>
          </p:cNvSpPr>
          <p:nvPr/>
        </p:nvSpPr>
        <p:spPr bwMode="auto">
          <a:xfrm>
            <a:off x="452438" y="4408488"/>
            <a:ext cx="813911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/>
              <a:t>For example:</a:t>
            </a:r>
          </a:p>
        </p:txBody>
      </p:sp>
      <p:sp>
        <p:nvSpPr>
          <p:cNvPr id="34822" name="Text Box 6"/>
          <p:cNvSpPr txBox="1">
            <a:spLocks noChangeArrowheads="1"/>
          </p:cNvSpPr>
          <p:nvPr/>
        </p:nvSpPr>
        <p:spPr bwMode="auto">
          <a:xfrm>
            <a:off x="1192213" y="5376863"/>
            <a:ext cx="3430587" cy="968375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en-US" sz="2400">
                <a:latin typeface="Lucida Sans Typewriter" charset="0"/>
              </a:rPr>
              <a:t>odd :: Int </a:t>
            </a:r>
            <a:r>
              <a:rPr lang="en-US" sz="2400">
                <a:latin typeface="Lucida Sans Typewriter" charset="0"/>
                <a:sym typeface="Symbol" charset="0"/>
              </a:rPr>
              <a:t></a:t>
            </a:r>
            <a:r>
              <a:rPr lang="en-US" sz="2400">
                <a:latin typeface="Lucida Sans Typewriter" charset="0"/>
              </a:rPr>
              <a:t> Bool</a:t>
            </a:r>
          </a:p>
          <a:p>
            <a:pPr>
              <a:lnSpc>
                <a:spcPct val="120000"/>
              </a:lnSpc>
            </a:pPr>
            <a:r>
              <a:rPr lang="en-US" sz="2400">
                <a:latin typeface="Lucida Sans Typewriter" charset="0"/>
              </a:rPr>
              <a:t>odd = not . even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2DB9F8B5-5DD7-6D4A-BC28-F52CC01B8869}" type="slidenum">
              <a:rPr lang="en-US" sz="1400"/>
              <a:pPr/>
              <a:t>1</a:t>
            </a:fld>
            <a:endParaRPr lang="en-US" sz="1400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8515350" cy="685800"/>
          </a:xfrm>
        </p:spPr>
        <p:txBody>
          <a:bodyPr/>
          <a:lstStyle/>
          <a:p>
            <a:r>
              <a:rPr lang="en-US">
                <a:latin typeface="Arial Black" charset="0"/>
              </a:rPr>
              <a:t>Introduction</a:t>
            </a: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401638" y="1612900"/>
            <a:ext cx="84470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/>
              <a:t>A function is called </a:t>
            </a:r>
            <a:r>
              <a:rPr lang="en-US" u="sng"/>
              <a:t>higher-order</a:t>
            </a:r>
            <a:r>
              <a:rPr lang="en-US"/>
              <a:t> if it takes a function as an argument or returns a function as a result.</a:t>
            </a: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1573213" y="3178175"/>
            <a:ext cx="4989512" cy="9652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en-US" sz="2400">
                <a:latin typeface="Lucida Sans Typewriter" charset="0"/>
              </a:rPr>
              <a:t>twice :: </a:t>
            </a:r>
            <a:r>
              <a:rPr lang="en-US" sz="2400">
                <a:solidFill>
                  <a:srgbClr val="FFFFFF"/>
                </a:solidFill>
                <a:latin typeface="Lucida Sans Typewriter" charset="0"/>
              </a:rPr>
              <a:t>(a </a:t>
            </a:r>
            <a:r>
              <a:rPr lang="en-US" sz="2400">
                <a:solidFill>
                  <a:srgbClr val="FFFFFF"/>
                </a:solidFill>
                <a:latin typeface="Lucida Sans Typewriter" charset="0"/>
                <a:sym typeface="Symbol" charset="0"/>
              </a:rPr>
              <a:t></a:t>
            </a:r>
            <a:r>
              <a:rPr lang="en-US" sz="2400">
                <a:solidFill>
                  <a:srgbClr val="FFFFFF"/>
                </a:solidFill>
                <a:latin typeface="Lucida Sans Typewriter" charset="0"/>
              </a:rPr>
              <a:t> a) </a:t>
            </a:r>
            <a:r>
              <a:rPr lang="en-US" sz="2400">
                <a:solidFill>
                  <a:srgbClr val="FFFFFF"/>
                </a:solidFill>
                <a:latin typeface="Lucida Sans Typewriter" charset="0"/>
                <a:sym typeface="Symbol" charset="0"/>
              </a:rPr>
              <a:t></a:t>
            </a:r>
            <a:r>
              <a:rPr lang="en-US" sz="2400">
                <a:solidFill>
                  <a:srgbClr val="FFFFFF"/>
                </a:solidFill>
                <a:latin typeface="Lucida Sans Typewriter" charset="0"/>
              </a:rPr>
              <a:t> a </a:t>
            </a:r>
            <a:r>
              <a:rPr lang="en-US" sz="2400">
                <a:solidFill>
                  <a:srgbClr val="FFFFFF"/>
                </a:solidFill>
                <a:latin typeface="Lucida Sans Typewriter" charset="0"/>
                <a:sym typeface="Symbol" charset="0"/>
              </a:rPr>
              <a:t></a:t>
            </a:r>
            <a:r>
              <a:rPr lang="en-US" sz="2400">
                <a:solidFill>
                  <a:srgbClr val="FFFFFF"/>
                </a:solidFill>
                <a:latin typeface="Lucida Sans Typewriter" charset="0"/>
              </a:rPr>
              <a:t> a</a:t>
            </a:r>
          </a:p>
          <a:p>
            <a:pPr>
              <a:lnSpc>
                <a:spcPct val="120000"/>
              </a:lnSpc>
            </a:pPr>
            <a:r>
              <a:rPr lang="en-US" sz="2400">
                <a:latin typeface="Lucida Sans Typewriter" charset="0"/>
              </a:rPr>
              <a:t>twice f x = f (f x)</a:t>
            </a:r>
          </a:p>
        </p:txBody>
      </p:sp>
      <p:sp>
        <p:nvSpPr>
          <p:cNvPr id="16389" name="AutoShape 5"/>
          <p:cNvSpPr>
            <a:spLocks noChangeArrowheads="1"/>
          </p:cNvSpPr>
          <p:nvPr/>
        </p:nvSpPr>
        <p:spPr bwMode="auto">
          <a:xfrm>
            <a:off x="1012825" y="5248275"/>
            <a:ext cx="6575425" cy="1028700"/>
          </a:xfrm>
          <a:prstGeom prst="wedgeRoundRectCallout">
            <a:avLst>
              <a:gd name="adj1" fmla="val -21875"/>
              <a:gd name="adj2" fmla="val -101653"/>
              <a:gd name="adj3" fmla="val 16667"/>
            </a:avLst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en-US"/>
              <a:t>twice is higher-order because it</a:t>
            </a:r>
          </a:p>
          <a:p>
            <a:pPr algn="ctr"/>
            <a:r>
              <a:rPr lang="en-US"/>
              <a:t>takes a function as its first argument.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748C0ECA-B27A-8B4E-A994-F32B1F92715D}" type="slidenum">
              <a:rPr lang="en-US" sz="1400"/>
              <a:pPr/>
              <a:t>19</a:t>
            </a:fld>
            <a:endParaRPr lang="en-US" sz="1400"/>
          </a:p>
        </p:txBody>
      </p:sp>
      <p:sp>
        <p:nvSpPr>
          <p:cNvPr id="35842" name="Text Box 3"/>
          <p:cNvSpPr txBox="1">
            <a:spLocks noChangeArrowheads="1"/>
          </p:cNvSpPr>
          <p:nvPr/>
        </p:nvSpPr>
        <p:spPr bwMode="auto">
          <a:xfrm>
            <a:off x="377825" y="496888"/>
            <a:ext cx="8247063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/>
              <a:t>The library function </a:t>
            </a:r>
            <a:r>
              <a:rPr lang="en-US" u="sng"/>
              <a:t>all</a:t>
            </a:r>
            <a:r>
              <a:rPr lang="en-US"/>
              <a:t> decides if every element of a list satisfies a given predicate.</a:t>
            </a:r>
          </a:p>
        </p:txBody>
      </p:sp>
      <p:sp>
        <p:nvSpPr>
          <p:cNvPr id="35843" name="Text Box 4"/>
          <p:cNvSpPr txBox="1">
            <a:spLocks noChangeArrowheads="1"/>
          </p:cNvSpPr>
          <p:nvPr/>
        </p:nvSpPr>
        <p:spPr bwMode="auto">
          <a:xfrm>
            <a:off x="1498600" y="2124075"/>
            <a:ext cx="6102350" cy="9652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en-US" sz="2400">
                <a:latin typeface="Lucida Sans Typewriter" charset="0"/>
              </a:rPr>
              <a:t>all :: (a </a:t>
            </a:r>
            <a:r>
              <a:rPr lang="en-US" sz="2400">
                <a:latin typeface="Lucida Sans Typewriter" charset="0"/>
                <a:sym typeface="Symbol" charset="0"/>
              </a:rPr>
              <a:t></a:t>
            </a:r>
            <a:r>
              <a:rPr lang="en-US" sz="2400">
                <a:latin typeface="Lucida Sans Typewriter" charset="0"/>
              </a:rPr>
              <a:t> Bool) </a:t>
            </a:r>
            <a:r>
              <a:rPr lang="en-US" sz="2400">
                <a:latin typeface="Lucida Sans Typewriter" charset="0"/>
                <a:sym typeface="Symbol" charset="0"/>
              </a:rPr>
              <a:t></a:t>
            </a:r>
            <a:r>
              <a:rPr lang="en-US" sz="2400">
                <a:latin typeface="Lucida Sans Typewriter" charset="0"/>
              </a:rPr>
              <a:t> [a] </a:t>
            </a:r>
            <a:r>
              <a:rPr lang="en-US" sz="2400">
                <a:latin typeface="Lucida Sans Typewriter" charset="0"/>
                <a:sym typeface="Symbol" charset="0"/>
              </a:rPr>
              <a:t></a:t>
            </a:r>
            <a:r>
              <a:rPr lang="en-US" sz="2400">
                <a:latin typeface="Lucida Sans Typewriter" charset="0"/>
              </a:rPr>
              <a:t> Bool</a:t>
            </a:r>
          </a:p>
          <a:p>
            <a:pPr>
              <a:lnSpc>
                <a:spcPct val="120000"/>
              </a:lnSpc>
            </a:pPr>
            <a:r>
              <a:rPr lang="en-US" sz="2400">
                <a:latin typeface="Lucida Sans Typewriter" charset="0"/>
              </a:rPr>
              <a:t>all p xs = and [p x | x </a:t>
            </a:r>
            <a:r>
              <a:rPr lang="en-US" sz="2400">
                <a:latin typeface="Lucida Sans Typewriter" charset="0"/>
                <a:sym typeface="Symbol" charset="0"/>
              </a:rPr>
              <a:t></a:t>
            </a:r>
            <a:r>
              <a:rPr lang="en-US" sz="2400">
                <a:latin typeface="Lucida Sans Typewriter" charset="0"/>
              </a:rPr>
              <a:t> xs]</a:t>
            </a:r>
          </a:p>
        </p:txBody>
      </p:sp>
      <p:sp>
        <p:nvSpPr>
          <p:cNvPr id="35844" name="Text Box 5"/>
          <p:cNvSpPr txBox="1">
            <a:spLocks noChangeArrowheads="1"/>
          </p:cNvSpPr>
          <p:nvPr/>
        </p:nvSpPr>
        <p:spPr bwMode="auto">
          <a:xfrm>
            <a:off x="377825" y="3770313"/>
            <a:ext cx="83089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/>
              <a:t>For example:</a:t>
            </a:r>
          </a:p>
        </p:txBody>
      </p:sp>
      <p:sp>
        <p:nvSpPr>
          <p:cNvPr id="35845" name="Text Box 6"/>
          <p:cNvSpPr txBox="1">
            <a:spLocks noChangeArrowheads="1"/>
          </p:cNvSpPr>
          <p:nvPr/>
        </p:nvSpPr>
        <p:spPr bwMode="auto">
          <a:xfrm>
            <a:off x="1498600" y="4968875"/>
            <a:ext cx="4419600" cy="118745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2400">
                <a:latin typeface="Lucida Sans Typewriter" charset="0"/>
              </a:rPr>
              <a:t>&gt; all even [2,4,6,8,10]</a:t>
            </a:r>
          </a:p>
          <a:p>
            <a:endParaRPr lang="en-US" sz="2400">
              <a:latin typeface="Lucida Sans Typewriter" charset="0"/>
            </a:endParaRPr>
          </a:p>
          <a:p>
            <a:r>
              <a:rPr lang="en-US" sz="2400">
                <a:latin typeface="Lucida Sans Typewriter" charset="0"/>
              </a:rPr>
              <a:t>True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45B6291D-317F-E543-B1F8-826EC2698DEC}" type="slidenum">
              <a:rPr lang="en-US" sz="1400"/>
              <a:pPr/>
              <a:t>20</a:t>
            </a:fld>
            <a:endParaRPr lang="en-US" sz="1400"/>
          </a:p>
        </p:txBody>
      </p:sp>
      <p:sp>
        <p:nvSpPr>
          <p:cNvPr id="36866" name="Text Box 3"/>
          <p:cNvSpPr txBox="1">
            <a:spLocks noChangeArrowheads="1"/>
          </p:cNvSpPr>
          <p:nvPr/>
        </p:nvSpPr>
        <p:spPr bwMode="auto">
          <a:xfrm>
            <a:off x="327025" y="447675"/>
            <a:ext cx="8569325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/>
              <a:t>Dually, the library function </a:t>
            </a:r>
            <a:r>
              <a:rPr lang="en-US" u="sng"/>
              <a:t>any</a:t>
            </a:r>
            <a:r>
              <a:rPr lang="en-US"/>
              <a:t> decides if at least</a:t>
            </a:r>
          </a:p>
          <a:p>
            <a:r>
              <a:rPr lang="en-US"/>
              <a:t>one element of a list satisfies a predicate.</a:t>
            </a:r>
          </a:p>
        </p:txBody>
      </p:sp>
      <p:sp>
        <p:nvSpPr>
          <p:cNvPr id="36867" name="Text Box 4"/>
          <p:cNvSpPr txBox="1">
            <a:spLocks noChangeArrowheads="1"/>
          </p:cNvSpPr>
          <p:nvPr/>
        </p:nvSpPr>
        <p:spPr bwMode="auto">
          <a:xfrm>
            <a:off x="1427163" y="2078038"/>
            <a:ext cx="6102350" cy="9652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en-US" sz="2400">
                <a:latin typeface="Lucida Sans Typewriter" charset="0"/>
              </a:rPr>
              <a:t>any :: (a </a:t>
            </a:r>
            <a:r>
              <a:rPr lang="en-US" sz="2400">
                <a:latin typeface="Lucida Sans Typewriter" charset="0"/>
                <a:sym typeface="Symbol" charset="0"/>
              </a:rPr>
              <a:t></a:t>
            </a:r>
            <a:r>
              <a:rPr lang="en-US" sz="2400">
                <a:latin typeface="Lucida Sans Typewriter" charset="0"/>
              </a:rPr>
              <a:t> Bool) </a:t>
            </a:r>
            <a:r>
              <a:rPr lang="en-US" sz="2400">
                <a:latin typeface="Lucida Sans Typewriter" charset="0"/>
                <a:sym typeface="Symbol" charset="0"/>
              </a:rPr>
              <a:t></a:t>
            </a:r>
            <a:r>
              <a:rPr lang="en-US" sz="2400">
                <a:latin typeface="Lucida Sans Typewriter" charset="0"/>
              </a:rPr>
              <a:t> [a] </a:t>
            </a:r>
            <a:r>
              <a:rPr lang="en-US" sz="2400">
                <a:latin typeface="Lucida Sans Typewriter" charset="0"/>
                <a:sym typeface="Symbol" charset="0"/>
              </a:rPr>
              <a:t></a:t>
            </a:r>
            <a:r>
              <a:rPr lang="en-US" sz="2400">
                <a:latin typeface="Lucida Sans Typewriter" charset="0"/>
              </a:rPr>
              <a:t> Bool</a:t>
            </a:r>
          </a:p>
          <a:p>
            <a:pPr>
              <a:lnSpc>
                <a:spcPct val="120000"/>
              </a:lnSpc>
            </a:pPr>
            <a:r>
              <a:rPr lang="en-US" sz="2400">
                <a:latin typeface="Lucida Sans Typewriter" charset="0"/>
              </a:rPr>
              <a:t>any p xs = or [p x | x </a:t>
            </a:r>
            <a:r>
              <a:rPr lang="en-US" sz="2400">
                <a:latin typeface="Lucida Sans Typewriter" charset="0"/>
                <a:sym typeface="Symbol" charset="0"/>
              </a:rPr>
              <a:t></a:t>
            </a:r>
            <a:r>
              <a:rPr lang="en-US" sz="2400">
                <a:latin typeface="Lucida Sans Typewriter" charset="0"/>
              </a:rPr>
              <a:t> xs]</a:t>
            </a:r>
          </a:p>
        </p:txBody>
      </p:sp>
      <p:sp>
        <p:nvSpPr>
          <p:cNvPr id="36868" name="Text Box 5"/>
          <p:cNvSpPr txBox="1">
            <a:spLocks noChangeArrowheads="1"/>
          </p:cNvSpPr>
          <p:nvPr/>
        </p:nvSpPr>
        <p:spPr bwMode="auto">
          <a:xfrm>
            <a:off x="327025" y="3778250"/>
            <a:ext cx="83089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/>
              <a:t>For example:</a:t>
            </a:r>
          </a:p>
        </p:txBody>
      </p:sp>
      <p:sp>
        <p:nvSpPr>
          <p:cNvPr id="36869" name="Text Box 6"/>
          <p:cNvSpPr txBox="1">
            <a:spLocks noChangeArrowheads="1"/>
          </p:cNvSpPr>
          <p:nvPr/>
        </p:nvSpPr>
        <p:spPr bwMode="auto">
          <a:xfrm>
            <a:off x="1427163" y="4951413"/>
            <a:ext cx="4635500" cy="120015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2400">
                <a:latin typeface="Lucida Sans Typewriter" charset="0"/>
              </a:rPr>
              <a:t>&gt; any (== </a:t>
            </a:r>
            <a:r>
              <a:rPr lang="ja-JP" altLang="en-US" sz="2400">
                <a:latin typeface="Lucida Sans Typewriter" charset="0"/>
              </a:rPr>
              <a:t>’</a:t>
            </a:r>
            <a:r>
              <a:rPr lang="en-US" altLang="ja-JP" sz="2400">
                <a:latin typeface="Lucida Sans Typewriter" charset="0"/>
              </a:rPr>
              <a:t> </a:t>
            </a:r>
            <a:r>
              <a:rPr lang="ja-JP" altLang="en-US" sz="2400">
                <a:latin typeface="Lucida Sans Typewriter" charset="0"/>
              </a:rPr>
              <a:t>’</a:t>
            </a:r>
            <a:r>
              <a:rPr lang="en-US" altLang="ja-JP" sz="2400">
                <a:latin typeface="Lucida Sans Typewriter" charset="0"/>
              </a:rPr>
              <a:t>) "abc def"</a:t>
            </a:r>
          </a:p>
          <a:p>
            <a:endParaRPr lang="en-US" sz="2400">
              <a:latin typeface="Lucida Sans Typewriter" charset="0"/>
            </a:endParaRPr>
          </a:p>
          <a:p>
            <a:r>
              <a:rPr lang="en-US" sz="2400">
                <a:latin typeface="Lucida Sans Typewriter" charset="0"/>
              </a:rPr>
              <a:t>True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FEE33B03-BF70-C44A-8BE6-A7184E8A38CB}" type="slidenum">
              <a:rPr lang="en-US" sz="1400"/>
              <a:pPr/>
              <a:t>21</a:t>
            </a:fld>
            <a:endParaRPr lang="en-US" sz="1400"/>
          </a:p>
        </p:txBody>
      </p:sp>
      <p:sp>
        <p:nvSpPr>
          <p:cNvPr id="37890" name="Text Box 2"/>
          <p:cNvSpPr txBox="1">
            <a:spLocks noChangeArrowheads="1"/>
          </p:cNvSpPr>
          <p:nvPr/>
        </p:nvSpPr>
        <p:spPr bwMode="auto">
          <a:xfrm>
            <a:off x="315913" y="473075"/>
            <a:ext cx="84709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/>
              <a:t>The library function </a:t>
            </a:r>
            <a:r>
              <a:rPr lang="en-US" u="sng"/>
              <a:t>takeWhile</a:t>
            </a:r>
            <a:r>
              <a:rPr lang="en-US"/>
              <a:t> selects elements from a list while a predicate holds of all the elements.</a:t>
            </a:r>
          </a:p>
        </p:txBody>
      </p:sp>
      <p:sp>
        <p:nvSpPr>
          <p:cNvPr id="37891" name="Text Box 3"/>
          <p:cNvSpPr txBox="1">
            <a:spLocks noChangeArrowheads="1"/>
          </p:cNvSpPr>
          <p:nvPr/>
        </p:nvSpPr>
        <p:spPr bwMode="auto">
          <a:xfrm>
            <a:off x="1185863" y="1825625"/>
            <a:ext cx="7029450" cy="2116138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2400">
                <a:latin typeface="Lucida Sans Typewriter" charset="0"/>
              </a:rPr>
              <a:t>takeWhile :: (a </a:t>
            </a:r>
            <a:r>
              <a:rPr lang="en-US" sz="2400">
                <a:latin typeface="Lucida Sans Typewriter" charset="0"/>
                <a:sym typeface="Symbol" charset="0"/>
              </a:rPr>
              <a:t></a:t>
            </a:r>
            <a:r>
              <a:rPr lang="en-US" sz="2400">
                <a:latin typeface="Lucida Sans Typewriter" charset="0"/>
              </a:rPr>
              <a:t> Bool) </a:t>
            </a:r>
            <a:r>
              <a:rPr lang="en-US" sz="2400">
                <a:latin typeface="Lucida Sans Typewriter" charset="0"/>
                <a:sym typeface="Symbol" charset="0"/>
              </a:rPr>
              <a:t></a:t>
            </a:r>
            <a:r>
              <a:rPr lang="en-US" sz="2400">
                <a:latin typeface="Lucida Sans Typewriter" charset="0"/>
              </a:rPr>
              <a:t> [a] </a:t>
            </a:r>
            <a:r>
              <a:rPr lang="en-US" sz="2400">
                <a:latin typeface="Lucida Sans Typewriter" charset="0"/>
                <a:sym typeface="Symbol" charset="0"/>
              </a:rPr>
              <a:t></a:t>
            </a:r>
            <a:r>
              <a:rPr lang="en-US" sz="2400">
                <a:latin typeface="Lucida Sans Typewriter" charset="0"/>
              </a:rPr>
              <a:t> [a]</a:t>
            </a:r>
          </a:p>
          <a:p>
            <a:pPr>
              <a:lnSpc>
                <a:spcPct val="110000"/>
              </a:lnSpc>
            </a:pPr>
            <a:r>
              <a:rPr lang="en-US" sz="2400">
                <a:latin typeface="Lucida Sans Typewriter" charset="0"/>
              </a:rPr>
              <a:t>takeWhile p [] = []</a:t>
            </a:r>
          </a:p>
          <a:p>
            <a:pPr>
              <a:lnSpc>
                <a:spcPct val="110000"/>
              </a:lnSpc>
            </a:pPr>
            <a:r>
              <a:rPr lang="en-US" sz="2400">
                <a:latin typeface="Lucida Sans Typewriter" charset="0"/>
              </a:rPr>
              <a:t>takeWhile p (x:xs)</a:t>
            </a:r>
          </a:p>
          <a:p>
            <a:pPr>
              <a:lnSpc>
                <a:spcPct val="110000"/>
              </a:lnSpc>
            </a:pPr>
            <a:r>
              <a:rPr lang="en-US" sz="2400">
                <a:latin typeface="Lucida Sans Typewriter" charset="0"/>
              </a:rPr>
              <a:t>   | p x       = x : takeWhile p xs</a:t>
            </a:r>
          </a:p>
          <a:p>
            <a:pPr>
              <a:lnSpc>
                <a:spcPct val="110000"/>
              </a:lnSpc>
            </a:pPr>
            <a:r>
              <a:rPr lang="en-US" sz="2400">
                <a:latin typeface="Lucida Sans Typewriter" charset="0"/>
              </a:rPr>
              <a:t>   | otherwise = []</a:t>
            </a:r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315913" y="4348163"/>
            <a:ext cx="83089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/>
              <a:t>For example:</a:t>
            </a:r>
          </a:p>
        </p:txBody>
      </p:sp>
      <p:sp>
        <p:nvSpPr>
          <p:cNvPr id="37893" name="Text Box 5"/>
          <p:cNvSpPr txBox="1">
            <a:spLocks noChangeArrowheads="1"/>
          </p:cNvSpPr>
          <p:nvPr/>
        </p:nvSpPr>
        <p:spPr bwMode="auto">
          <a:xfrm>
            <a:off x="1209675" y="5272088"/>
            <a:ext cx="5748338" cy="1096962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2400">
                <a:latin typeface="Lucida Sans Typewriter" charset="0"/>
              </a:rPr>
              <a:t>&gt; takeWhile (/= </a:t>
            </a:r>
            <a:r>
              <a:rPr lang="ja-JP" altLang="en-US" sz="2400">
                <a:latin typeface="Lucida Sans Typewriter" charset="0"/>
              </a:rPr>
              <a:t>’</a:t>
            </a:r>
            <a:r>
              <a:rPr lang="en-US" altLang="ja-JP" sz="2400">
                <a:latin typeface="Lucida Sans Typewriter" charset="0"/>
              </a:rPr>
              <a:t> </a:t>
            </a:r>
            <a:r>
              <a:rPr lang="ja-JP" altLang="en-US" sz="2400">
                <a:latin typeface="Lucida Sans Typewriter" charset="0"/>
              </a:rPr>
              <a:t>’</a:t>
            </a:r>
            <a:r>
              <a:rPr lang="en-US" altLang="ja-JP" sz="2400">
                <a:latin typeface="Lucida Sans Typewriter" charset="0"/>
              </a:rPr>
              <a:t>) "abc def"</a:t>
            </a:r>
          </a:p>
          <a:p>
            <a:pPr>
              <a:lnSpc>
                <a:spcPct val="90000"/>
              </a:lnSpc>
            </a:pPr>
            <a:endParaRPr lang="en-US" sz="2400">
              <a:latin typeface="Lucida Sans Typewriter" charset="0"/>
            </a:endParaRPr>
          </a:p>
          <a:p>
            <a:pPr>
              <a:lnSpc>
                <a:spcPct val="90000"/>
              </a:lnSpc>
            </a:pPr>
            <a:r>
              <a:rPr lang="en-US" sz="2400">
                <a:latin typeface="Lucida Sans Typewriter" charset="0"/>
              </a:rPr>
              <a:t>"abc"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44C7B856-FFCE-0148-B1AC-9D59BA9991B2}" type="slidenum">
              <a:rPr lang="en-US" sz="1400"/>
              <a:pPr/>
              <a:t>22</a:t>
            </a:fld>
            <a:endParaRPr lang="en-US" sz="1400"/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315913" y="447675"/>
            <a:ext cx="8308975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/>
              <a:t>Dually, the function </a:t>
            </a:r>
            <a:r>
              <a:rPr lang="en-US" u="sng"/>
              <a:t>dropWhile</a:t>
            </a:r>
            <a:r>
              <a:rPr lang="en-US"/>
              <a:t> removes elements while a predicate holds of all the elements.</a:t>
            </a:r>
          </a:p>
        </p:txBody>
      </p:sp>
      <p:sp>
        <p:nvSpPr>
          <p:cNvPr id="38915" name="Text Box 3"/>
          <p:cNvSpPr txBox="1">
            <a:spLocks noChangeArrowheads="1"/>
          </p:cNvSpPr>
          <p:nvPr/>
        </p:nvSpPr>
        <p:spPr bwMode="auto">
          <a:xfrm>
            <a:off x="1211263" y="1816100"/>
            <a:ext cx="6977062" cy="2100263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2400">
                <a:latin typeface="Lucida Sans Typewriter" charset="0"/>
              </a:rPr>
              <a:t>dropWhile :: (a </a:t>
            </a:r>
            <a:r>
              <a:rPr lang="en-US" sz="2400">
                <a:latin typeface="Lucida Sans Typewriter" charset="0"/>
                <a:sym typeface="Symbol" charset="0"/>
              </a:rPr>
              <a:t></a:t>
            </a:r>
            <a:r>
              <a:rPr lang="en-US" sz="2400">
                <a:latin typeface="Lucida Sans Typewriter" charset="0"/>
              </a:rPr>
              <a:t> Bool) </a:t>
            </a:r>
            <a:r>
              <a:rPr lang="en-US" sz="2400">
                <a:latin typeface="Lucida Sans Typewriter" charset="0"/>
                <a:sym typeface="Symbol" charset="0"/>
              </a:rPr>
              <a:t></a:t>
            </a:r>
            <a:r>
              <a:rPr lang="en-US" sz="2400">
                <a:latin typeface="Lucida Sans Typewriter" charset="0"/>
              </a:rPr>
              <a:t> [a] </a:t>
            </a:r>
            <a:r>
              <a:rPr lang="en-US" sz="2400">
                <a:latin typeface="Lucida Sans Typewriter" charset="0"/>
                <a:sym typeface="Symbol" charset="0"/>
              </a:rPr>
              <a:t></a:t>
            </a:r>
            <a:r>
              <a:rPr lang="en-US" sz="2400">
                <a:latin typeface="Lucida Sans Typewriter" charset="0"/>
              </a:rPr>
              <a:t> [a]</a:t>
            </a:r>
          </a:p>
          <a:p>
            <a:pPr>
              <a:lnSpc>
                <a:spcPct val="110000"/>
              </a:lnSpc>
            </a:pPr>
            <a:r>
              <a:rPr lang="en-US" sz="2400">
                <a:latin typeface="Lucida Sans Typewriter" charset="0"/>
              </a:rPr>
              <a:t>dropWhile p [] = []</a:t>
            </a:r>
          </a:p>
          <a:p>
            <a:pPr>
              <a:lnSpc>
                <a:spcPct val="110000"/>
              </a:lnSpc>
            </a:pPr>
            <a:r>
              <a:rPr lang="en-US" sz="2400">
                <a:latin typeface="Lucida Sans Typewriter" charset="0"/>
              </a:rPr>
              <a:t>dropWhile p (x:xs)</a:t>
            </a:r>
          </a:p>
          <a:p>
            <a:pPr>
              <a:lnSpc>
                <a:spcPct val="110000"/>
              </a:lnSpc>
            </a:pPr>
            <a:r>
              <a:rPr lang="en-US" sz="2400">
                <a:latin typeface="Lucida Sans Typewriter" charset="0"/>
              </a:rPr>
              <a:t>   | p x       = dropWhile p xs</a:t>
            </a:r>
          </a:p>
          <a:p>
            <a:pPr>
              <a:lnSpc>
                <a:spcPct val="110000"/>
              </a:lnSpc>
            </a:pPr>
            <a:r>
              <a:rPr lang="en-US" sz="2400">
                <a:latin typeface="Lucida Sans Typewriter" charset="0"/>
              </a:rPr>
              <a:t>   | otherwise = x:xs</a:t>
            </a:r>
          </a:p>
        </p:txBody>
      </p:sp>
      <p:sp>
        <p:nvSpPr>
          <p:cNvPr id="38916" name="Text Box 4"/>
          <p:cNvSpPr txBox="1">
            <a:spLocks noChangeArrowheads="1"/>
          </p:cNvSpPr>
          <p:nvPr/>
        </p:nvSpPr>
        <p:spPr bwMode="auto">
          <a:xfrm>
            <a:off x="354013" y="4338638"/>
            <a:ext cx="83089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/>
              <a:t>For example:</a:t>
            </a:r>
          </a:p>
        </p:txBody>
      </p:sp>
      <p:sp>
        <p:nvSpPr>
          <p:cNvPr id="38917" name="Text Box 5"/>
          <p:cNvSpPr txBox="1">
            <a:spLocks noChangeArrowheads="1"/>
          </p:cNvSpPr>
          <p:nvPr/>
        </p:nvSpPr>
        <p:spPr bwMode="auto">
          <a:xfrm>
            <a:off x="1209675" y="5272088"/>
            <a:ext cx="5562600" cy="1096962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2400">
                <a:latin typeface="Lucida Sans Typewriter" charset="0"/>
              </a:rPr>
              <a:t>&gt; dropWhile (== </a:t>
            </a:r>
            <a:r>
              <a:rPr lang="ja-JP" altLang="en-US" sz="2400">
                <a:latin typeface="Lucida Sans Typewriter" charset="0"/>
              </a:rPr>
              <a:t>’</a:t>
            </a:r>
            <a:r>
              <a:rPr lang="en-US" altLang="ja-JP" sz="2400">
                <a:latin typeface="Lucida Sans Typewriter" charset="0"/>
              </a:rPr>
              <a:t> </a:t>
            </a:r>
            <a:r>
              <a:rPr lang="ja-JP" altLang="en-US" sz="2400">
                <a:latin typeface="Lucida Sans Typewriter" charset="0"/>
              </a:rPr>
              <a:t>’</a:t>
            </a:r>
            <a:r>
              <a:rPr lang="en-US" altLang="ja-JP" sz="2400">
                <a:latin typeface="Lucida Sans Typewriter" charset="0"/>
              </a:rPr>
              <a:t>) "   abc"</a:t>
            </a:r>
          </a:p>
          <a:p>
            <a:pPr>
              <a:lnSpc>
                <a:spcPct val="90000"/>
              </a:lnSpc>
            </a:pPr>
            <a:endParaRPr lang="en-US" sz="2400">
              <a:latin typeface="Lucida Sans Typewriter" charset="0"/>
            </a:endParaRPr>
          </a:p>
          <a:p>
            <a:pPr>
              <a:lnSpc>
                <a:spcPct val="90000"/>
              </a:lnSpc>
            </a:pPr>
            <a:r>
              <a:rPr lang="en-US" sz="2400">
                <a:latin typeface="Lucida Sans Typewriter" charset="0"/>
              </a:rPr>
              <a:t>"abc"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CF8746B9-3BD1-F947-9E15-12B0502B0538}" type="slidenum">
              <a:rPr lang="en-US" sz="1400"/>
              <a:pPr/>
              <a:t>23</a:t>
            </a:fld>
            <a:endParaRPr lang="en-US" sz="1400"/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Black" charset="0"/>
              </a:rPr>
              <a:t>Exercises</a:t>
            </a:r>
          </a:p>
        </p:txBody>
      </p:sp>
      <p:grpSp>
        <p:nvGrpSpPr>
          <p:cNvPr id="39939" name="Group 15"/>
          <p:cNvGrpSpPr>
            <a:grpSpLocks/>
          </p:cNvGrpSpPr>
          <p:nvPr/>
        </p:nvGrpSpPr>
        <p:grpSpPr bwMode="auto">
          <a:xfrm>
            <a:off x="363538" y="5067300"/>
            <a:ext cx="8189912" cy="519113"/>
            <a:chOff x="263" y="3464"/>
            <a:chExt cx="5159" cy="327"/>
          </a:xfrm>
        </p:grpSpPr>
        <p:sp>
          <p:nvSpPr>
            <p:cNvPr id="39946" name="Text Box 3"/>
            <p:cNvSpPr txBox="1">
              <a:spLocks noChangeArrowheads="1"/>
            </p:cNvSpPr>
            <p:nvPr/>
          </p:nvSpPr>
          <p:spPr bwMode="auto">
            <a:xfrm>
              <a:off x="263" y="3464"/>
              <a:ext cx="410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>
                  <a:solidFill>
                    <a:schemeClr val="accent2"/>
                  </a:solidFill>
                </a:rPr>
                <a:t>(3)</a:t>
              </a:r>
            </a:p>
          </p:txBody>
        </p:sp>
        <p:sp>
          <p:nvSpPr>
            <p:cNvPr id="39947" name="Text Box 4"/>
            <p:cNvSpPr txBox="1">
              <a:spLocks noChangeArrowheads="1"/>
            </p:cNvSpPr>
            <p:nvPr/>
          </p:nvSpPr>
          <p:spPr bwMode="auto">
            <a:xfrm>
              <a:off x="688" y="3464"/>
              <a:ext cx="473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en-US"/>
                <a:t>Redefine map f and filter p using foldr.</a:t>
              </a:r>
            </a:p>
          </p:txBody>
        </p:sp>
      </p:grpSp>
      <p:grpSp>
        <p:nvGrpSpPr>
          <p:cNvPr id="39940" name="Group 14"/>
          <p:cNvGrpSpPr>
            <a:grpSpLocks/>
          </p:cNvGrpSpPr>
          <p:nvPr/>
        </p:nvGrpSpPr>
        <p:grpSpPr bwMode="auto">
          <a:xfrm>
            <a:off x="363538" y="3403600"/>
            <a:ext cx="8245475" cy="946150"/>
            <a:chOff x="228" y="2280"/>
            <a:chExt cx="5194" cy="596"/>
          </a:xfrm>
        </p:grpSpPr>
        <p:sp>
          <p:nvSpPr>
            <p:cNvPr id="39944" name="Text Box 8"/>
            <p:cNvSpPr txBox="1">
              <a:spLocks noChangeArrowheads="1"/>
            </p:cNvSpPr>
            <p:nvPr/>
          </p:nvSpPr>
          <p:spPr bwMode="auto">
            <a:xfrm>
              <a:off x="228" y="2280"/>
              <a:ext cx="410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>
                  <a:solidFill>
                    <a:schemeClr val="accent2"/>
                  </a:solidFill>
                </a:rPr>
                <a:t>(2)</a:t>
              </a:r>
            </a:p>
          </p:txBody>
        </p:sp>
        <p:sp>
          <p:nvSpPr>
            <p:cNvPr id="39945" name="Text Box 9"/>
            <p:cNvSpPr txBox="1">
              <a:spLocks noChangeArrowheads="1"/>
            </p:cNvSpPr>
            <p:nvPr/>
          </p:nvSpPr>
          <p:spPr bwMode="auto">
            <a:xfrm>
              <a:off x="688" y="2280"/>
              <a:ext cx="4734" cy="5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en-US"/>
                <a:t>Express the comprehension [f x | x </a:t>
              </a:r>
              <a:r>
                <a:rPr lang="en-US">
                  <a:sym typeface="Symbol" charset="0"/>
                </a:rPr>
                <a:t></a:t>
              </a:r>
              <a:r>
                <a:rPr lang="en-US"/>
                <a:t> xs, p x] using the functions map and filter.</a:t>
              </a:r>
            </a:p>
          </p:txBody>
        </p:sp>
      </p:grpSp>
      <p:grpSp>
        <p:nvGrpSpPr>
          <p:cNvPr id="39941" name="Group 13"/>
          <p:cNvGrpSpPr>
            <a:grpSpLocks/>
          </p:cNvGrpSpPr>
          <p:nvPr/>
        </p:nvGrpSpPr>
        <p:grpSpPr bwMode="auto">
          <a:xfrm>
            <a:off x="363538" y="1741488"/>
            <a:ext cx="8243887" cy="946150"/>
            <a:chOff x="229" y="1097"/>
            <a:chExt cx="5193" cy="596"/>
          </a:xfrm>
        </p:grpSpPr>
        <p:sp>
          <p:nvSpPr>
            <p:cNvPr id="39942" name="Text Box 11"/>
            <p:cNvSpPr txBox="1">
              <a:spLocks noChangeArrowheads="1"/>
            </p:cNvSpPr>
            <p:nvPr/>
          </p:nvSpPr>
          <p:spPr bwMode="auto">
            <a:xfrm>
              <a:off x="229" y="1097"/>
              <a:ext cx="410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>
                  <a:solidFill>
                    <a:schemeClr val="accent2"/>
                  </a:solidFill>
                </a:rPr>
                <a:t>(1)</a:t>
              </a:r>
            </a:p>
          </p:txBody>
        </p:sp>
        <p:sp>
          <p:nvSpPr>
            <p:cNvPr id="39943" name="Text Box 12"/>
            <p:cNvSpPr txBox="1">
              <a:spLocks noChangeArrowheads="1"/>
            </p:cNvSpPr>
            <p:nvPr/>
          </p:nvSpPr>
          <p:spPr bwMode="auto">
            <a:xfrm>
              <a:off x="688" y="1097"/>
              <a:ext cx="4734" cy="5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en-US"/>
                <a:t>What are higher-order functions that return functions as results better known as?</a:t>
              </a: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7FE6710C-874B-8D48-9963-7D0A0C3DFAE7}" type="slidenum">
              <a:rPr lang="en-US" sz="1400"/>
              <a:pPr/>
              <a:t>2</a:t>
            </a:fld>
            <a:endParaRPr lang="en-US" sz="1400"/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8032750" cy="685800"/>
          </a:xfrm>
        </p:spPr>
        <p:txBody>
          <a:bodyPr/>
          <a:lstStyle/>
          <a:p>
            <a:r>
              <a:rPr lang="en-US">
                <a:latin typeface="Arial Black" charset="0"/>
              </a:rPr>
              <a:t>Why Are They Useful?</a:t>
            </a:r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511175" y="1749425"/>
            <a:ext cx="8047038" cy="399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Monotype Sorts" charset="0"/>
              <a:buChar char="z"/>
            </a:pPr>
            <a:r>
              <a:rPr kumimoji="1" lang="en-US" u="sng"/>
              <a:t>Common programming idioms</a:t>
            </a:r>
            <a:r>
              <a:rPr kumimoji="1" lang="en-US"/>
              <a:t> can be encoded as functions within the language itself.</a:t>
            </a: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Monotype Sorts" charset="0"/>
              <a:buChar char="z"/>
            </a:pPr>
            <a:endParaRPr kumimoji="1" lang="en-US"/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Monotype Sorts" charset="0"/>
              <a:buChar char="z"/>
            </a:pPr>
            <a:r>
              <a:rPr kumimoji="1" lang="en-US" u="sng"/>
              <a:t>Domain specific languages</a:t>
            </a:r>
            <a:r>
              <a:rPr kumimoji="1" lang="en-US"/>
              <a:t> can be defined as collections of higher-order functions.</a:t>
            </a: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Monotype Sorts" charset="0"/>
              <a:buChar char="z"/>
            </a:pPr>
            <a:endParaRPr kumimoji="1" lang="en-US"/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Monotype Sorts" charset="0"/>
              <a:buChar char="z"/>
            </a:pPr>
            <a:r>
              <a:rPr kumimoji="1" lang="en-US" u="sng"/>
              <a:t>Algebraic properties</a:t>
            </a:r>
            <a:r>
              <a:rPr kumimoji="1" lang="en-US"/>
              <a:t> of higher-order functions can be used to reason about programs.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D286D825-E0DF-5745-B974-FAB56676A060}" type="slidenum">
              <a:rPr lang="en-US" sz="1400"/>
              <a:pPr/>
              <a:t>3</a:t>
            </a:fld>
            <a:endParaRPr lang="en-US" sz="1400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Black" charset="0"/>
              </a:rPr>
              <a:t>The Map Function</a:t>
            </a: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403225" y="1671638"/>
            <a:ext cx="8347075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/>
              <a:t>The higher-order library function called </a:t>
            </a:r>
            <a:r>
              <a:rPr lang="en-US" u="sng"/>
              <a:t>map</a:t>
            </a:r>
            <a:r>
              <a:rPr lang="en-US"/>
              <a:t> applies a function to every element of a list.</a:t>
            </a: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1589088" y="3138488"/>
            <a:ext cx="5319712" cy="4572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2400">
                <a:latin typeface="Lucida Sans Typewriter" charset="0"/>
              </a:rPr>
              <a:t>map :: (a </a:t>
            </a:r>
            <a:r>
              <a:rPr lang="en-US" sz="2400">
                <a:latin typeface="Lucida Sans Typewriter" charset="0"/>
                <a:sym typeface="Symbol" charset="0"/>
              </a:rPr>
              <a:t></a:t>
            </a:r>
            <a:r>
              <a:rPr lang="en-US" sz="2400">
                <a:latin typeface="Lucida Sans Typewriter" charset="0"/>
              </a:rPr>
              <a:t> b) </a:t>
            </a:r>
            <a:r>
              <a:rPr lang="en-US" sz="2400">
                <a:latin typeface="Lucida Sans Typewriter" charset="0"/>
                <a:sym typeface="Symbol" charset="0"/>
              </a:rPr>
              <a:t></a:t>
            </a:r>
            <a:r>
              <a:rPr lang="en-US" sz="2400">
                <a:latin typeface="Lucida Sans Typewriter" charset="0"/>
              </a:rPr>
              <a:t> [a] </a:t>
            </a:r>
            <a:r>
              <a:rPr lang="en-US" sz="2400">
                <a:latin typeface="Lucida Sans Typewriter" charset="0"/>
                <a:sym typeface="Symbol" charset="0"/>
              </a:rPr>
              <a:t></a:t>
            </a:r>
            <a:r>
              <a:rPr lang="en-US" sz="2400">
                <a:latin typeface="Lucida Sans Typewriter" charset="0"/>
              </a:rPr>
              <a:t> [b]</a:t>
            </a:r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403225" y="4117975"/>
            <a:ext cx="22733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/>
              <a:t>For example:</a:t>
            </a:r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1589088" y="5159375"/>
            <a:ext cx="3867150" cy="118745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2400">
                <a:latin typeface="Lucida Sans Typewriter" charset="0"/>
              </a:rPr>
              <a:t>&gt; map (+1) [1,3,5,7]</a:t>
            </a:r>
          </a:p>
          <a:p>
            <a:endParaRPr lang="en-US" sz="2400">
              <a:latin typeface="Lucida Sans Typewriter" charset="0"/>
            </a:endParaRPr>
          </a:p>
          <a:p>
            <a:r>
              <a:rPr lang="en-US" sz="2400">
                <a:latin typeface="Lucida Sans Typewriter" charset="0"/>
              </a:rPr>
              <a:t>[2,4,6,8]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695EDB29-9C9D-2B4A-810D-72E0E27B0AE3}" type="slidenum">
              <a:rPr lang="en-US" sz="1400"/>
              <a:pPr/>
              <a:t>4</a:t>
            </a:fld>
            <a:endParaRPr lang="en-US" sz="1400"/>
          </a:p>
        </p:txBody>
      </p:sp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379413" y="3406775"/>
            <a:ext cx="8404225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/>
              <a:t>Alternatively, for the purposes of proofs, the map function can also be defined using recursion: </a:t>
            </a:r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379413" y="465138"/>
            <a:ext cx="84963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/>
              <a:t>The map function can be defined in a particularly simple manner using a list comprehension:</a:t>
            </a: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1512888" y="2179638"/>
            <a:ext cx="4903787" cy="4572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2400">
                <a:latin typeface="Lucida Sans Typewriter" charset="0"/>
              </a:rPr>
              <a:t>map f xs = [f x | x </a:t>
            </a:r>
            <a:r>
              <a:rPr lang="en-US" sz="2400">
                <a:latin typeface="Lucida Sans Typewriter" charset="0"/>
                <a:sym typeface="Symbol" charset="0"/>
              </a:rPr>
              <a:t></a:t>
            </a:r>
            <a:r>
              <a:rPr lang="en-US" sz="2400">
                <a:latin typeface="Lucida Sans Typewriter" charset="0"/>
              </a:rPr>
              <a:t> xs]</a:t>
            </a:r>
          </a:p>
        </p:txBody>
      </p:sp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1512888" y="5121275"/>
            <a:ext cx="5524500" cy="1114425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40000"/>
              </a:lnSpc>
            </a:pPr>
            <a:r>
              <a:rPr lang="en-US" sz="2400">
                <a:latin typeface="Lucida Sans Typewriter" charset="0"/>
              </a:rPr>
              <a:t>map f []     = []</a:t>
            </a:r>
          </a:p>
          <a:p>
            <a:pPr>
              <a:lnSpc>
                <a:spcPct val="140000"/>
              </a:lnSpc>
            </a:pPr>
            <a:r>
              <a:rPr lang="en-US" sz="2400">
                <a:latin typeface="Lucida Sans Typewriter" charset="0"/>
              </a:rPr>
              <a:t>map f (x:xs) = f x : map f xs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C714A7A6-B85E-FD4E-9ACB-A03DA51B34AB}" type="slidenum">
              <a:rPr lang="en-US" sz="1400"/>
              <a:pPr/>
              <a:t>5</a:t>
            </a:fld>
            <a:endParaRPr lang="en-US" sz="1400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Black" charset="0"/>
              </a:rPr>
              <a:t>The Filter Function</a:t>
            </a:r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415925" y="1635125"/>
            <a:ext cx="8416925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/>
              <a:t>The higher-order library function </a:t>
            </a:r>
            <a:r>
              <a:rPr lang="en-US" u="sng"/>
              <a:t>filter</a:t>
            </a:r>
            <a:r>
              <a:rPr lang="en-US"/>
              <a:t> selects every element from a list that satisfies a predicate.</a:t>
            </a: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1506538" y="3101975"/>
            <a:ext cx="6424612" cy="4572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2400">
                <a:latin typeface="Lucida Sans Typewriter" charset="0"/>
              </a:rPr>
              <a:t>filter :: (a </a:t>
            </a:r>
            <a:r>
              <a:rPr lang="en-US" sz="2400">
                <a:latin typeface="Lucida Sans Typewriter" charset="0"/>
                <a:sym typeface="Symbol" charset="0"/>
              </a:rPr>
              <a:t></a:t>
            </a:r>
            <a:r>
              <a:rPr lang="en-US" sz="2400">
                <a:latin typeface="Lucida Sans Typewriter" charset="0"/>
              </a:rPr>
              <a:t> Bool) </a:t>
            </a:r>
            <a:r>
              <a:rPr lang="en-US" sz="2400">
                <a:latin typeface="Lucida Sans Typewriter" charset="0"/>
                <a:sym typeface="Symbol" charset="0"/>
              </a:rPr>
              <a:t></a:t>
            </a:r>
            <a:r>
              <a:rPr lang="en-US" sz="2400">
                <a:latin typeface="Lucida Sans Typewriter" charset="0"/>
              </a:rPr>
              <a:t> [a] </a:t>
            </a:r>
            <a:r>
              <a:rPr lang="en-US" sz="2400">
                <a:latin typeface="Lucida Sans Typewriter" charset="0"/>
                <a:sym typeface="Symbol" charset="0"/>
              </a:rPr>
              <a:t></a:t>
            </a:r>
            <a:r>
              <a:rPr lang="en-US" sz="2400">
                <a:latin typeface="Lucida Sans Typewriter" charset="0"/>
              </a:rPr>
              <a:t> [a]</a:t>
            </a:r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415925" y="4079875"/>
            <a:ext cx="224313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/>
              <a:t>For example:</a:t>
            </a:r>
          </a:p>
        </p:txBody>
      </p:sp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1517650" y="5121275"/>
            <a:ext cx="4051300" cy="118745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2400">
                <a:latin typeface="Lucida Sans Typewriter" charset="0"/>
              </a:rPr>
              <a:t>&gt; filter even [1..10]</a:t>
            </a:r>
          </a:p>
          <a:p>
            <a:endParaRPr lang="en-US" sz="2400">
              <a:latin typeface="Lucida Sans Typewriter" charset="0"/>
            </a:endParaRPr>
          </a:p>
          <a:p>
            <a:r>
              <a:rPr lang="en-US" sz="2400">
                <a:latin typeface="Lucida Sans Typewriter" charset="0"/>
              </a:rPr>
              <a:t>[2,4,6,8,10]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86D12C72-FCFC-834B-BA63-9DF23E39175A}" type="slidenum">
              <a:rPr lang="en-US" sz="1400"/>
              <a:pPr/>
              <a:t>6</a:t>
            </a:fld>
            <a:endParaRPr lang="en-US" sz="1400"/>
          </a:p>
        </p:txBody>
      </p:sp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366713" y="2967038"/>
            <a:ext cx="777398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/>
              <a:t>Alternatively, it can be defined using recursion:</a:t>
            </a: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366713" y="504825"/>
            <a:ext cx="84470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/>
              <a:t>Filter can be defined using a list comprehension:</a:t>
            </a:r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1466850" y="1766888"/>
            <a:ext cx="6008688" cy="4572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2400">
                <a:latin typeface="Lucida Sans Typewriter" charset="0"/>
              </a:rPr>
              <a:t>filter p xs = [x | x </a:t>
            </a:r>
            <a:r>
              <a:rPr lang="en-US" sz="2400">
                <a:latin typeface="Lucida Sans Typewriter" charset="0"/>
                <a:sym typeface="Symbol" charset="0"/>
              </a:rPr>
              <a:t></a:t>
            </a:r>
            <a:r>
              <a:rPr lang="en-US" sz="2400">
                <a:latin typeface="Lucida Sans Typewriter" charset="0"/>
              </a:rPr>
              <a:t> xs, p x]</a:t>
            </a:r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1466850" y="4230688"/>
            <a:ext cx="6261100" cy="1990725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30000"/>
              </a:lnSpc>
            </a:pPr>
            <a:r>
              <a:rPr lang="en-US" sz="2400">
                <a:latin typeface="Lucida Sans Typewriter" charset="0"/>
              </a:rPr>
              <a:t>filter p [] = []</a:t>
            </a:r>
          </a:p>
          <a:p>
            <a:pPr>
              <a:lnSpc>
                <a:spcPct val="130000"/>
              </a:lnSpc>
            </a:pPr>
            <a:r>
              <a:rPr lang="en-US" sz="2400">
                <a:latin typeface="Lucida Sans Typewriter" charset="0"/>
              </a:rPr>
              <a:t>filter p (x:xs)</a:t>
            </a:r>
          </a:p>
          <a:p>
            <a:pPr>
              <a:lnSpc>
                <a:spcPct val="130000"/>
              </a:lnSpc>
            </a:pPr>
            <a:r>
              <a:rPr lang="en-US" sz="2400">
                <a:latin typeface="Lucida Sans Typewriter" charset="0"/>
              </a:rPr>
              <a:t>   | p x       = x : filter p xs</a:t>
            </a:r>
          </a:p>
          <a:p>
            <a:pPr>
              <a:lnSpc>
                <a:spcPct val="130000"/>
              </a:lnSpc>
            </a:pPr>
            <a:r>
              <a:rPr lang="en-US" sz="2400">
                <a:latin typeface="Lucida Sans Typewriter" charset="0"/>
              </a:rPr>
              <a:t>   | otherwise = filter p xs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2E5FE8F0-42F1-9741-A5E2-02706A612CEB}" type="slidenum">
              <a:rPr lang="en-US" sz="1400"/>
              <a:pPr/>
              <a:t>7</a:t>
            </a:fld>
            <a:endParaRPr lang="en-US" sz="1400"/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Black" charset="0"/>
              </a:rPr>
              <a:t>The Foldr Function</a:t>
            </a:r>
          </a:p>
        </p:txBody>
      </p:sp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439738" y="1622425"/>
            <a:ext cx="837723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/>
              <a:t>A number of functions on lists can be defined using the following simple pattern of recursion:</a:t>
            </a:r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1489075" y="3157538"/>
            <a:ext cx="3732213" cy="968375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en-US" sz="2400">
                <a:latin typeface="Lucida Sans Typewriter" charset="0"/>
              </a:rPr>
              <a:t>f []     = v</a:t>
            </a:r>
          </a:p>
          <a:p>
            <a:pPr>
              <a:lnSpc>
                <a:spcPct val="120000"/>
              </a:lnSpc>
            </a:pPr>
            <a:r>
              <a:rPr lang="en-US" sz="2400">
                <a:latin typeface="Lucida Sans Typewriter" charset="0"/>
              </a:rPr>
              <a:t>f (x:xs) = x </a:t>
            </a:r>
            <a:r>
              <a:rPr lang="en-US" sz="2400">
                <a:latin typeface="Lucida Sans Typewriter" charset="0"/>
                <a:sym typeface="Symbol" charset="0"/>
              </a:rPr>
              <a:t> </a:t>
            </a:r>
            <a:r>
              <a:rPr lang="en-US" sz="2400">
                <a:latin typeface="Lucida Sans Typewriter" charset="0"/>
              </a:rPr>
              <a:t>f xs</a:t>
            </a:r>
          </a:p>
        </p:txBody>
      </p:sp>
      <p:sp>
        <p:nvSpPr>
          <p:cNvPr id="22533" name="AutoShape 5"/>
          <p:cNvSpPr>
            <a:spLocks noChangeArrowheads="1"/>
          </p:cNvSpPr>
          <p:nvPr/>
        </p:nvSpPr>
        <p:spPr bwMode="auto">
          <a:xfrm>
            <a:off x="842963" y="4933950"/>
            <a:ext cx="7108825" cy="1531938"/>
          </a:xfrm>
          <a:prstGeom prst="wedgeRoundRectCallout">
            <a:avLst>
              <a:gd name="adj1" fmla="val -21884"/>
              <a:gd name="adj2" fmla="val -72718"/>
              <a:gd name="adj3" fmla="val 16667"/>
            </a:avLst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en-US"/>
              <a:t>f maps the empty list to some value v, and any non-empty list to some function </a:t>
            </a:r>
            <a:r>
              <a:rPr lang="en-US" sz="2400">
                <a:latin typeface="Lucida Sans Typewriter" charset="0"/>
                <a:sym typeface="Symbol" charset="0"/>
              </a:rPr>
              <a:t></a:t>
            </a:r>
            <a:r>
              <a:rPr lang="en-US"/>
              <a:t> applied to its head and f of its tail.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B3F9F7A5-AC31-5E49-B0DC-A9B3C738CDA7}" type="slidenum">
              <a:rPr lang="en-US" sz="1400"/>
              <a:pPr/>
              <a:t>8</a:t>
            </a:fld>
            <a:endParaRPr lang="en-US" sz="1400"/>
          </a:p>
        </p:txBody>
      </p:sp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339725" y="425450"/>
            <a:ext cx="81041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/>
              <a:t>For example:</a:t>
            </a:r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733425" y="1649413"/>
            <a:ext cx="4419600" cy="968375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en-US" sz="2400">
                <a:latin typeface="Lucida Sans Typewriter" charset="0"/>
              </a:rPr>
              <a:t>sum []     = 0</a:t>
            </a:r>
          </a:p>
          <a:p>
            <a:pPr>
              <a:lnSpc>
                <a:spcPct val="120000"/>
              </a:lnSpc>
            </a:pPr>
            <a:r>
              <a:rPr lang="en-US" sz="2400">
                <a:latin typeface="Lucida Sans Typewriter" charset="0"/>
              </a:rPr>
              <a:t>sum (x:xs) = x + sum xs</a:t>
            </a:r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733425" y="5191125"/>
            <a:ext cx="4603750" cy="968375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en-US" sz="2400">
                <a:latin typeface="Lucida Sans Typewriter" charset="0"/>
              </a:rPr>
              <a:t>and []     = True</a:t>
            </a:r>
          </a:p>
          <a:p>
            <a:pPr>
              <a:lnSpc>
                <a:spcPct val="120000"/>
              </a:lnSpc>
            </a:pPr>
            <a:r>
              <a:rPr lang="en-US" sz="2400">
                <a:latin typeface="Lucida Sans Typewriter" charset="0"/>
              </a:rPr>
              <a:t>and (x:xs) = x &amp;&amp; and xs</a:t>
            </a:r>
          </a:p>
        </p:txBody>
      </p:sp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733425" y="3427413"/>
            <a:ext cx="5892800" cy="968375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en-US" sz="2400">
                <a:latin typeface="Lucida Sans Typewriter" charset="0"/>
              </a:rPr>
              <a:t>product []     = 1</a:t>
            </a:r>
          </a:p>
          <a:p>
            <a:pPr>
              <a:lnSpc>
                <a:spcPct val="120000"/>
              </a:lnSpc>
            </a:pPr>
            <a:r>
              <a:rPr lang="en-US" sz="2400">
                <a:latin typeface="Lucida Sans Typewriter" charset="0"/>
              </a:rPr>
              <a:t>product (x:xs) = x * product xs</a:t>
            </a:r>
          </a:p>
        </p:txBody>
      </p:sp>
      <p:sp>
        <p:nvSpPr>
          <p:cNvPr id="23558" name="AutoShape 6"/>
          <p:cNvSpPr>
            <a:spLocks noChangeArrowheads="1"/>
          </p:cNvSpPr>
          <p:nvPr/>
        </p:nvSpPr>
        <p:spPr bwMode="auto">
          <a:xfrm>
            <a:off x="5915025" y="1617663"/>
            <a:ext cx="1249363" cy="1028700"/>
          </a:xfrm>
          <a:prstGeom prst="wedgeRoundRectCallout">
            <a:avLst>
              <a:gd name="adj1" fmla="val -80486"/>
              <a:gd name="adj2" fmla="val 8949"/>
              <a:gd name="adj3" fmla="val 16667"/>
            </a:avLst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4000" baseline="6000">
                <a:latin typeface="Lucida Sans Typewriter" charset="0"/>
                <a:sym typeface="Symbol" charset="0"/>
              </a:rPr>
              <a:t>v</a:t>
            </a:r>
            <a:r>
              <a:rPr lang="en-US"/>
              <a:t> = 0</a:t>
            </a:r>
          </a:p>
          <a:p>
            <a:pPr algn="ctr"/>
            <a:r>
              <a:rPr lang="en-US" sz="2400">
                <a:latin typeface="Lucida Sans Typewriter" charset="0"/>
                <a:sym typeface="Symbol" charset="0"/>
              </a:rPr>
              <a:t></a:t>
            </a:r>
            <a:r>
              <a:rPr lang="en-US"/>
              <a:t> = +</a:t>
            </a:r>
          </a:p>
        </p:txBody>
      </p:sp>
      <p:sp>
        <p:nvSpPr>
          <p:cNvPr id="23559" name="AutoShape 7"/>
          <p:cNvSpPr>
            <a:spLocks noChangeArrowheads="1"/>
          </p:cNvSpPr>
          <p:nvPr/>
        </p:nvSpPr>
        <p:spPr bwMode="auto">
          <a:xfrm>
            <a:off x="7315200" y="3403600"/>
            <a:ext cx="1168400" cy="1028700"/>
          </a:xfrm>
          <a:prstGeom prst="wedgeRoundRectCallout">
            <a:avLst>
              <a:gd name="adj1" fmla="val -75912"/>
              <a:gd name="adj2" fmla="val 8644"/>
              <a:gd name="adj3" fmla="val 16667"/>
            </a:avLst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r>
              <a:rPr lang="en-US" sz="4000" baseline="6000">
                <a:latin typeface="Lucida Sans Typewriter" charset="0"/>
                <a:sym typeface="Symbol" charset="0"/>
              </a:rPr>
              <a:t>v</a:t>
            </a:r>
            <a:r>
              <a:rPr lang="en-US"/>
              <a:t> = 1</a:t>
            </a:r>
          </a:p>
          <a:p>
            <a:r>
              <a:rPr lang="en-US" sz="2400">
                <a:latin typeface="Lucida Sans Typewriter" charset="0"/>
                <a:sym typeface="Symbol" charset="0"/>
              </a:rPr>
              <a:t></a:t>
            </a:r>
            <a:r>
              <a:rPr lang="en-US"/>
              <a:t> = </a:t>
            </a:r>
            <a:r>
              <a:rPr lang="en-US" sz="2400">
                <a:latin typeface="Lucida Sans Typewriter" charset="0"/>
              </a:rPr>
              <a:t>*</a:t>
            </a:r>
          </a:p>
        </p:txBody>
      </p:sp>
      <p:sp>
        <p:nvSpPr>
          <p:cNvPr id="23560" name="AutoShape 8"/>
          <p:cNvSpPr>
            <a:spLocks noChangeArrowheads="1"/>
          </p:cNvSpPr>
          <p:nvPr/>
        </p:nvSpPr>
        <p:spPr bwMode="auto">
          <a:xfrm>
            <a:off x="6021388" y="5141913"/>
            <a:ext cx="1720850" cy="1028700"/>
          </a:xfrm>
          <a:prstGeom prst="wedgeRoundRectCallout">
            <a:avLst>
              <a:gd name="adj1" fmla="val -73245"/>
              <a:gd name="adj2" fmla="val 8486"/>
              <a:gd name="adj3" fmla="val 16667"/>
            </a:avLst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r>
              <a:rPr lang="en-US" sz="4000" baseline="6000">
                <a:latin typeface="Lucida Sans Typewriter" charset="0"/>
                <a:sym typeface="Symbol" charset="0"/>
              </a:rPr>
              <a:t>v</a:t>
            </a:r>
            <a:r>
              <a:rPr lang="en-US"/>
              <a:t> = True</a:t>
            </a:r>
          </a:p>
          <a:p>
            <a:r>
              <a:rPr lang="en-US" sz="2400">
                <a:latin typeface="Lucida Sans Typewriter" charset="0"/>
                <a:sym typeface="Symbol" charset="0"/>
              </a:rPr>
              <a:t></a:t>
            </a:r>
            <a:r>
              <a:rPr lang="en-US"/>
              <a:t> = &amp;&amp;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UN Template">
  <a:themeElements>
    <a:clrScheme name="FUN Template 6">
      <a:dk1>
        <a:srgbClr val="000000"/>
      </a:dk1>
      <a:lt1>
        <a:srgbClr val="FFFFFF"/>
      </a:lt1>
      <a:dk2>
        <a:srgbClr val="000066"/>
      </a:dk2>
      <a:lt2>
        <a:srgbClr val="FFCC00"/>
      </a:lt2>
      <a:accent1>
        <a:srgbClr val="0066FF"/>
      </a:accent1>
      <a:accent2>
        <a:srgbClr val="33CCCC"/>
      </a:accent2>
      <a:accent3>
        <a:srgbClr val="AAAAB8"/>
      </a:accent3>
      <a:accent4>
        <a:srgbClr val="DADADA"/>
      </a:accent4>
      <a:accent5>
        <a:srgbClr val="AAB8FF"/>
      </a:accent5>
      <a:accent6>
        <a:srgbClr val="2DB9B9"/>
      </a:accent6>
      <a:hlink>
        <a:srgbClr val="FF00FF"/>
      </a:hlink>
      <a:folHlink>
        <a:srgbClr val="9933FF"/>
      </a:folHlink>
    </a:clrScheme>
    <a:fontScheme name="FUN Template">
      <a:majorFont>
        <a:latin typeface="Arial Black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sq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ahoma" pitchFamily="-1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sq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ahoma" pitchFamily="-1" charset="0"/>
          </a:defRPr>
        </a:defPPr>
      </a:lstStyle>
    </a:lnDef>
  </a:objectDefaults>
  <a:extraClrSchemeLst>
    <a:extraClrScheme>
      <a:clrScheme name="FUN Template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N Template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N Template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N Template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N Template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N Template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N Template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C:\WINNT\Profiles\gmh\Desktop\Presentations\FUN Template.pot</Template>
  <TotalTime>7652</TotalTime>
  <Words>1375</Words>
  <Application>Microsoft Macintosh PowerPoint</Application>
  <PresentationFormat>On-screen Show (4:3)</PresentationFormat>
  <Paragraphs>212</Paragraphs>
  <Slides>24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Arial Black</vt:lpstr>
      <vt:lpstr>Lucida Sans Typewriter</vt:lpstr>
      <vt:lpstr>Monotype Sorts</vt:lpstr>
      <vt:lpstr>Tahoma</vt:lpstr>
      <vt:lpstr>Times New Roman</vt:lpstr>
      <vt:lpstr>FUN Template</vt:lpstr>
      <vt:lpstr>PowerPoint Presentation</vt:lpstr>
      <vt:lpstr>Introduction</vt:lpstr>
      <vt:lpstr>Why Are They Useful?</vt:lpstr>
      <vt:lpstr>The Map Function</vt:lpstr>
      <vt:lpstr>PowerPoint Presentation</vt:lpstr>
      <vt:lpstr>The Filter Function</vt:lpstr>
      <vt:lpstr>PowerPoint Presentation</vt:lpstr>
      <vt:lpstr>The Foldr Function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Other Foldr Examples</vt:lpstr>
      <vt:lpstr>PowerPoint Presentation</vt:lpstr>
      <vt:lpstr>PowerPoint Presentation</vt:lpstr>
      <vt:lpstr>PowerPoint Presentation</vt:lpstr>
      <vt:lpstr>Why Is Foldr Useful?</vt:lpstr>
      <vt:lpstr>Other Library Functions</vt:lpstr>
      <vt:lpstr>PowerPoint Presentation</vt:lpstr>
      <vt:lpstr>PowerPoint Presentation</vt:lpstr>
      <vt:lpstr>PowerPoint Presentation</vt:lpstr>
      <vt:lpstr>PowerPoint Presentation</vt:lpstr>
      <vt:lpstr>Exercises</vt:lpstr>
    </vt:vector>
  </TitlesOfParts>
  <Company>University of Nottingham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Functional Programming</dc:title>
  <dc:creator>Dr. Graham Hutton</dc:creator>
  <cp:lastModifiedBy>Graham Hutton</cp:lastModifiedBy>
  <cp:revision>533</cp:revision>
  <cp:lastPrinted>2020-01-14T09:17:31Z</cp:lastPrinted>
  <dcterms:created xsi:type="dcterms:W3CDTF">2000-11-20T11:40:19Z</dcterms:created>
  <dcterms:modified xsi:type="dcterms:W3CDTF">2020-01-14T09:18:45Z</dcterms:modified>
</cp:coreProperties>
</file>