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69" r:id="rId1"/>
  </p:sldMasterIdLst>
  <p:notesMasterIdLst>
    <p:notesMasterId r:id="rId23"/>
  </p:notesMasterIdLst>
  <p:handoutMasterIdLst>
    <p:handoutMasterId r:id="rId24"/>
  </p:handoutMasterIdLst>
  <p:sldIdLst>
    <p:sldId id="328" r:id="rId2"/>
    <p:sldId id="290" r:id="rId3"/>
    <p:sldId id="303" r:id="rId4"/>
    <p:sldId id="291" r:id="rId5"/>
    <p:sldId id="304" r:id="rId6"/>
    <p:sldId id="308" r:id="rId7"/>
    <p:sldId id="306" r:id="rId8"/>
    <p:sldId id="294" r:id="rId9"/>
    <p:sldId id="307" r:id="rId10"/>
    <p:sldId id="316" r:id="rId11"/>
    <p:sldId id="313" r:id="rId12"/>
    <p:sldId id="314" r:id="rId13"/>
    <p:sldId id="286" r:id="rId14"/>
    <p:sldId id="280" r:id="rId15"/>
    <p:sldId id="318" r:id="rId16"/>
    <p:sldId id="288" r:id="rId17"/>
    <p:sldId id="309" r:id="rId18"/>
    <p:sldId id="320" r:id="rId19"/>
    <p:sldId id="323" r:id="rId20"/>
    <p:sldId id="327" r:id="rId21"/>
    <p:sldId id="301" r:id="rId22"/>
  </p:sldIdLst>
  <p:sldSz cx="9144000" cy="6858000" type="screen4x3"/>
  <p:notesSz cx="7089775" cy="102187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18">
          <p15:clr>
            <a:srgbClr val="A4A3A4"/>
          </p15:clr>
        </p15:guide>
        <p15:guide id="2" pos="22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FF0000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69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1866" y="-78"/>
      </p:cViewPr>
      <p:guideLst>
        <p:guide orient="horz" pos="3218"/>
        <p:guide pos="223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1813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8902" tIns="49451" rIns="98902" bIns="49451" numCol="1" anchor="t" anchorCtr="0" compatLnSpc="1">
            <a:prstTxWarp prst="textNoShape">
              <a:avLst/>
            </a:prstTxWarp>
          </a:bodyPr>
          <a:lstStyle>
            <a:lvl1pPr defTabSz="989013">
              <a:defRPr sz="13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7963" y="0"/>
            <a:ext cx="3071812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8902" tIns="49451" rIns="98902" bIns="49451" numCol="1" anchor="t" anchorCtr="0" compatLnSpc="1">
            <a:prstTxWarp prst="textNoShape">
              <a:avLst/>
            </a:prstTxWarp>
          </a:bodyPr>
          <a:lstStyle>
            <a:lvl1pPr algn="r" defTabSz="989013">
              <a:defRPr sz="13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07563"/>
            <a:ext cx="3071813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8902" tIns="49451" rIns="98902" bIns="49451" numCol="1" anchor="b" anchorCtr="0" compatLnSpc="1">
            <a:prstTxWarp prst="textNoShape">
              <a:avLst/>
            </a:prstTxWarp>
          </a:bodyPr>
          <a:lstStyle>
            <a:lvl1pPr defTabSz="989013">
              <a:defRPr sz="13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7963" y="9707563"/>
            <a:ext cx="3071812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8902" tIns="49451" rIns="98902" bIns="49451" numCol="1" anchor="b" anchorCtr="0" compatLnSpc="1">
            <a:prstTxWarp prst="textNoShape">
              <a:avLst/>
            </a:prstTxWarp>
          </a:bodyPr>
          <a:lstStyle>
            <a:lvl1pPr algn="r" defTabSz="989013">
              <a:defRPr sz="1300"/>
            </a:lvl1pPr>
          </a:lstStyle>
          <a:p>
            <a:pPr>
              <a:defRPr/>
            </a:pPr>
            <a:fld id="{05CEB389-31E8-AB46-A69E-5E6395AF6B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679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409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4099"/>
          <p:cNvSpPr>
            <a:spLocks noGrp="1" noChangeArrowheads="1"/>
          </p:cNvSpPr>
          <p:nvPr>
            <p:ph type="dt" idx="1"/>
          </p:nvPr>
        </p:nvSpPr>
        <p:spPr bwMode="auto">
          <a:xfrm>
            <a:off x="4038600" y="0"/>
            <a:ext cx="3048000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100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1400" y="762000"/>
            <a:ext cx="5080000" cy="3810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2165" name="Rectangle 4101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876800"/>
            <a:ext cx="5257800" cy="4572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410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77400"/>
            <a:ext cx="3048000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7" name="Rectangle 410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38600" y="9677400"/>
            <a:ext cx="3048000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9C613AF-66BC-8C45-8FFC-81938FBA41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2864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ＭＳ Ｐゴシック" pitchFamily="-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4103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C01EB86E-CCC9-C548-84B5-1610E1C68693}" type="slidenum">
              <a:rPr lang="en-US" sz="1200"/>
              <a:pPr/>
              <a:t>11</a:t>
            </a:fld>
            <a:endParaRPr lang="en-US" sz="1200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GB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 userDrawn="1"/>
        </p:nvSpPr>
        <p:spPr bwMode="auto">
          <a:xfrm>
            <a:off x="715963" y="1039813"/>
            <a:ext cx="78438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3600" b="1">
                <a:solidFill>
                  <a:schemeClr val="tx2"/>
                </a:solidFill>
                <a:latin typeface="Arial Black" charset="0"/>
              </a:rPr>
              <a:t>PROGRAMMING IN HASKELL</a:t>
            </a:r>
          </a:p>
        </p:txBody>
      </p:sp>
      <p:sp>
        <p:nvSpPr>
          <p:cNvPr id="3" name="Rectangle 11"/>
          <p:cNvSpPr>
            <a:spLocks noGrp="1" noChangeArrowheads="1"/>
          </p:cNvSpPr>
          <p:nvPr userDrawn="1"/>
        </p:nvSpPr>
        <p:spPr bwMode="auto">
          <a:xfrm>
            <a:off x="561975" y="5087938"/>
            <a:ext cx="8153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200"/>
              <a:t>Chapter 5 - Defining Functions</a:t>
            </a:r>
          </a:p>
        </p:txBody>
      </p:sp>
      <p:pic>
        <p:nvPicPr>
          <p:cNvPr id="4" name="Picture 12" descr="C:\Documents and Settings\gmh.POLIHALE\Desktop\HaskellLogo_2.jpg"/>
          <p:cNvPicPr>
            <a:picLocks noChangeAspect="1" noChangeArrowheads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925" y="2266950"/>
            <a:ext cx="2349500" cy="2235200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441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A14927-CF9F-8643-99B0-6F2BBAFF85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952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8280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09600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4DFA3-B759-4941-9F09-7CA811EFFC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656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906A9-ADC8-F342-81A7-F9FDA948E9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626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4BF70C-D155-7D48-91BD-16746CB44B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33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524000"/>
            <a:ext cx="4013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99000" y="1524000"/>
            <a:ext cx="4013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B149C-5A7C-8A40-8B3B-ABD9D8FE08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3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415B7-371A-3840-81B1-0A9B9BCF3B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187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C1FA8-E849-9047-9722-D34601CB06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555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67834-1F6B-D04F-9A28-C67EB7881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306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D4E9F-BF2E-394F-AFB8-DD3D501C2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34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2AC4A9-8955-664E-BB4E-51394A3392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317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blurRad="63500" dist="107763" dir="2700000" algn="ctr" rotWithShape="0">
            <a:srgbClr val="000000">
              <a:alpha val="74998"/>
            </a:srgbClr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524000"/>
            <a:ext cx="81788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400800"/>
            <a:ext cx="609600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43456DB-3654-384B-BBA9-4F0AD13B4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2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ＭＳ Ｐゴシック" pitchFamily="-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charset="0"/>
          <a:ea typeface="ＭＳ Ｐゴシック" charset="0"/>
          <a:cs typeface="ＭＳ Ｐゴシック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charset="0"/>
          <a:ea typeface="ＭＳ Ｐゴシック" charset="0"/>
          <a:cs typeface="ＭＳ Ｐゴシック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charset="0"/>
          <a:ea typeface="ＭＳ Ｐゴシック" charset="0"/>
          <a:cs typeface="ＭＳ Ｐゴシック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charset="0"/>
          <a:ea typeface="ＭＳ Ｐゴシック" charset="0"/>
          <a:cs typeface="ＭＳ Ｐゴシック" pitchFamily="-1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charset="0"/>
          <a:ea typeface="ＭＳ Ｐゴシック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charset="0"/>
          <a:ea typeface="ＭＳ Ｐゴシック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charset="0"/>
          <a:ea typeface="ＭＳ Ｐゴシック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charset="0"/>
        <a:buChar char="z"/>
        <a:defRPr kumimoji="1" sz="2800">
          <a:solidFill>
            <a:schemeClr val="tx1"/>
          </a:solidFill>
          <a:latin typeface="+mn-lt"/>
          <a:ea typeface="+mn-ea"/>
          <a:cs typeface="ＭＳ Ｐゴシック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charset="0"/>
        <a:buChar char="y"/>
        <a:defRPr kumimoji="1"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charset="0"/>
        <a:buChar char="x"/>
        <a:defRPr kumimoji="1"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BE7B5135-177D-EE42-9C5F-82759AF30F9B}" type="slidenum">
              <a:rPr lang="en-US" sz="1400"/>
              <a:pPr/>
              <a:t>0</a:t>
            </a:fld>
            <a:endParaRPr lang="en-US" sz="1400"/>
          </a:p>
        </p:txBody>
      </p:sp>
      <p:sp>
        <p:nvSpPr>
          <p:cNvPr id="291842" name="Text Box 2"/>
          <p:cNvSpPr txBox="1">
            <a:spLocks noChangeArrowheads="1"/>
          </p:cNvSpPr>
          <p:nvPr/>
        </p:nvSpPr>
        <p:spPr bwMode="auto">
          <a:xfrm>
            <a:off x="115888" y="1001713"/>
            <a:ext cx="8910637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chemeClr val="tx2"/>
                </a:solidFill>
                <a:latin typeface="Arial Black" charset="0"/>
                <a:cs typeface="+mn-cs"/>
              </a:rPr>
              <a:t>PROGRAMMING IN HASKELL</a:t>
            </a:r>
          </a:p>
        </p:txBody>
      </p:sp>
      <p:sp>
        <p:nvSpPr>
          <p:cNvPr id="291843" name="Rectangle 3"/>
          <p:cNvSpPr>
            <a:spLocks noChangeArrowheads="1"/>
          </p:cNvSpPr>
          <p:nvPr/>
        </p:nvSpPr>
        <p:spPr bwMode="auto">
          <a:xfrm>
            <a:off x="176213" y="5164138"/>
            <a:ext cx="8791575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1" lang="en-US" sz="3200" dirty="0">
                <a:cs typeface="+mn-cs"/>
              </a:rPr>
              <a:t>Chapter 4 - Defining Functions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1D8E71E-B13C-F14B-8587-94E5EA41B2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0423" y="2393375"/>
            <a:ext cx="2603153" cy="2071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D253BFFB-19A9-414B-938D-0C6D67EBEC15}" type="slidenum">
              <a:rPr lang="en-US" sz="1400"/>
              <a:pPr/>
              <a:t>9</a:t>
            </a:fld>
            <a:endParaRPr lang="en-US" sz="140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List Patterns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438150" y="1620838"/>
            <a:ext cx="8126413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Internally, every non-empty list is constructed by repeated use of an operator (:) called </a:t>
            </a:r>
            <a:r>
              <a:rPr lang="ja-JP" altLang="en-US">
                <a:latin typeface="Arial" charset="0"/>
              </a:rPr>
              <a:t>“</a:t>
            </a:r>
            <a:r>
              <a:rPr lang="en-US" altLang="ja-JP" u="sng"/>
              <a:t>cons</a:t>
            </a:r>
            <a:r>
              <a:rPr lang="ja-JP" altLang="en-US">
                <a:latin typeface="Arial" charset="0"/>
              </a:rPr>
              <a:t>”</a:t>
            </a:r>
            <a:r>
              <a:rPr lang="en-US" altLang="ja-JP"/>
              <a:t> that adds an element to the start of a list.</a:t>
            </a:r>
            <a:endParaRPr lang="en-US"/>
          </a:p>
        </p:txBody>
      </p:sp>
      <p:sp>
        <p:nvSpPr>
          <p:cNvPr id="259076" name="Text Box 4"/>
          <p:cNvSpPr txBox="1">
            <a:spLocks noChangeArrowheads="1"/>
          </p:cNvSpPr>
          <p:nvPr/>
        </p:nvSpPr>
        <p:spPr bwMode="auto">
          <a:xfrm>
            <a:off x="1609725" y="3778250"/>
            <a:ext cx="1841500" cy="5302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[1,2,3,4]</a:t>
            </a:r>
          </a:p>
        </p:txBody>
      </p:sp>
      <p:sp>
        <p:nvSpPr>
          <p:cNvPr id="259077" name="AutoShape 5"/>
          <p:cNvSpPr>
            <a:spLocks noChangeArrowheads="1"/>
          </p:cNvSpPr>
          <p:nvPr/>
        </p:nvSpPr>
        <p:spPr bwMode="auto">
          <a:xfrm>
            <a:off x="1169988" y="5219700"/>
            <a:ext cx="4076700" cy="566738"/>
          </a:xfrm>
          <a:prstGeom prst="wedgeRoundRectCallout">
            <a:avLst>
              <a:gd name="adj1" fmla="val -20796"/>
              <a:gd name="adj2" fmla="val -137394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>
                <a:cs typeface="+mn-cs"/>
              </a:rPr>
              <a:t>Means 1:(2:(3:(4:[]))).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DA81FB65-2AA2-3C40-83E5-E4CAB9464C6D}" type="slidenum">
              <a:rPr lang="en-US" sz="1400"/>
              <a:pPr/>
              <a:t>10</a:t>
            </a:fld>
            <a:endParaRPr lang="en-US" sz="1400"/>
          </a:p>
        </p:txBody>
      </p:sp>
      <p:sp>
        <p:nvSpPr>
          <p:cNvPr id="252930" name="Text Box 2"/>
          <p:cNvSpPr txBox="1">
            <a:spLocks noChangeArrowheads="1"/>
          </p:cNvSpPr>
          <p:nvPr/>
        </p:nvSpPr>
        <p:spPr bwMode="auto">
          <a:xfrm>
            <a:off x="347663" y="658813"/>
            <a:ext cx="8588375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Functions on lists can be defined using </a:t>
            </a:r>
            <a:r>
              <a:rPr lang="en-US" u="sng">
                <a:cs typeface="+mn-cs"/>
              </a:rPr>
              <a:t>x:xs</a:t>
            </a:r>
            <a:r>
              <a:rPr lang="en-US">
                <a:cs typeface="+mn-cs"/>
              </a:rPr>
              <a:t> patterns.</a:t>
            </a:r>
          </a:p>
        </p:txBody>
      </p:sp>
      <p:sp>
        <p:nvSpPr>
          <p:cNvPr id="252931" name="Text Box 3"/>
          <p:cNvSpPr txBox="1">
            <a:spLocks noChangeArrowheads="1"/>
          </p:cNvSpPr>
          <p:nvPr/>
        </p:nvSpPr>
        <p:spPr bwMode="auto">
          <a:xfrm>
            <a:off x="1706563" y="2049463"/>
            <a:ext cx="3455987" cy="21161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head :: [a] </a:t>
            </a:r>
            <a:r>
              <a:rPr lang="en-US" sz="2400" dirty="0">
                <a:latin typeface="Times New Roman" charset="0"/>
                <a:cs typeface="+mn-cs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  <a:cs typeface="+mn-cs"/>
              </a:rPr>
              <a:t> a</a:t>
            </a:r>
          </a:p>
          <a:p>
            <a:pPr>
              <a:lnSpc>
                <a:spcPct val="11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head (x:_) = x</a:t>
            </a:r>
          </a:p>
          <a:p>
            <a:pPr>
              <a:lnSpc>
                <a:spcPct val="110000"/>
              </a:lnSpc>
              <a:defRPr/>
            </a:pPr>
            <a:endParaRPr lang="en-US" sz="2400" dirty="0">
              <a:latin typeface="Lucida Sans Typewriter" charset="0"/>
              <a:cs typeface="+mn-cs"/>
            </a:endParaRPr>
          </a:p>
          <a:p>
            <a:pPr>
              <a:lnSpc>
                <a:spcPct val="11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tail :: [a] </a:t>
            </a:r>
            <a:r>
              <a:rPr lang="en-US" sz="2400" dirty="0">
                <a:latin typeface="Times New Roman" charset="0"/>
                <a:cs typeface="+mn-cs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  <a:cs typeface="+mn-cs"/>
              </a:rPr>
              <a:t> [a]</a:t>
            </a:r>
          </a:p>
          <a:p>
            <a:pPr>
              <a:lnSpc>
                <a:spcPct val="11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tail (_:</a:t>
            </a:r>
            <a:r>
              <a:rPr lang="en-US" sz="2400" dirty="0" err="1">
                <a:latin typeface="Lucida Sans Typewriter" charset="0"/>
                <a:cs typeface="+mn-cs"/>
              </a:rPr>
              <a:t>xs</a:t>
            </a:r>
            <a:r>
              <a:rPr lang="en-US" sz="2400" dirty="0">
                <a:latin typeface="Lucida Sans Typewriter" charset="0"/>
                <a:cs typeface="+mn-cs"/>
              </a:rPr>
              <a:t>) = </a:t>
            </a:r>
            <a:r>
              <a:rPr lang="en-US" sz="2400" dirty="0" err="1">
                <a:latin typeface="Lucida Sans Typewriter" charset="0"/>
                <a:cs typeface="+mn-cs"/>
              </a:rPr>
              <a:t>xs</a:t>
            </a:r>
            <a:endParaRPr lang="en-US" sz="2400" dirty="0">
              <a:latin typeface="Lucida Sans Typewriter" charset="0"/>
              <a:cs typeface="+mn-cs"/>
            </a:endParaRPr>
          </a:p>
        </p:txBody>
      </p:sp>
      <p:sp>
        <p:nvSpPr>
          <p:cNvPr id="252932" name="AutoShape 4"/>
          <p:cNvSpPr>
            <a:spLocks noChangeArrowheads="1"/>
          </p:cNvSpPr>
          <p:nvPr/>
        </p:nvSpPr>
        <p:spPr bwMode="auto">
          <a:xfrm>
            <a:off x="1022350" y="5272088"/>
            <a:ext cx="6765925" cy="1028700"/>
          </a:xfrm>
          <a:prstGeom prst="wedgeRoundRectCallout">
            <a:avLst>
              <a:gd name="adj1" fmla="val -21398"/>
              <a:gd name="adj2" fmla="val -94185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>
                <a:cs typeface="+mn-cs"/>
              </a:rPr>
              <a:t>head and tail map any non-empty list to its first and remaining elements.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2B5CE521-49E8-C04D-90F7-618E06603F5E}" type="slidenum">
              <a:rPr lang="en-US" sz="1400"/>
              <a:pPr/>
              <a:t>11</a:t>
            </a:fld>
            <a:endParaRPr lang="en-US" sz="1400"/>
          </a:p>
        </p:txBody>
      </p:sp>
      <p:sp>
        <p:nvSpPr>
          <p:cNvPr id="254978" name="Text Box 2"/>
          <p:cNvSpPr txBox="1">
            <a:spLocks noChangeArrowheads="1"/>
          </p:cNvSpPr>
          <p:nvPr/>
        </p:nvSpPr>
        <p:spPr bwMode="auto">
          <a:xfrm>
            <a:off x="415925" y="471488"/>
            <a:ext cx="10477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Note: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546100" y="3838575"/>
            <a:ext cx="8226425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>
                <a:sym typeface="Symbol" charset="0"/>
              </a:rPr>
              <a:t>x:xs patterns must be </a:t>
            </a:r>
            <a:r>
              <a:rPr kumimoji="1" lang="en-US" u="sng">
                <a:sym typeface="Symbol" charset="0"/>
              </a:rPr>
              <a:t>parenthesised</a:t>
            </a:r>
            <a:r>
              <a:rPr kumimoji="1" lang="en-US">
                <a:sym typeface="Symbol" charset="0"/>
              </a:rPr>
              <a:t>, because application has priority over (:).  For example, the following definition gives an error: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546100" y="1430338"/>
            <a:ext cx="822642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>
                <a:sym typeface="Symbol" charset="0"/>
              </a:rPr>
              <a:t>x:xs patterns only match </a:t>
            </a:r>
            <a:r>
              <a:rPr kumimoji="1" lang="en-US" u="sng">
                <a:sym typeface="Symbol" charset="0"/>
              </a:rPr>
              <a:t>non-empty</a:t>
            </a:r>
            <a:r>
              <a:rPr kumimoji="1" lang="en-US">
                <a:sym typeface="Symbol" charset="0"/>
              </a:rPr>
              <a:t> lists:</a:t>
            </a:r>
          </a:p>
        </p:txBody>
      </p:sp>
      <p:sp>
        <p:nvSpPr>
          <p:cNvPr id="254981" name="Text Box 5"/>
          <p:cNvSpPr txBox="1">
            <a:spLocks noChangeArrowheads="1"/>
          </p:cNvSpPr>
          <p:nvPr/>
        </p:nvSpPr>
        <p:spPr bwMode="auto">
          <a:xfrm>
            <a:off x="1663700" y="2501900"/>
            <a:ext cx="4973638" cy="898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&gt; head []</a:t>
            </a:r>
          </a:p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*** Exception: empty list</a:t>
            </a:r>
          </a:p>
        </p:txBody>
      </p:sp>
      <p:sp>
        <p:nvSpPr>
          <p:cNvPr id="254982" name="Text Box 6"/>
          <p:cNvSpPr txBox="1">
            <a:spLocks noChangeArrowheads="1"/>
          </p:cNvSpPr>
          <p:nvPr/>
        </p:nvSpPr>
        <p:spPr bwMode="auto">
          <a:xfrm>
            <a:off x="1663700" y="5753100"/>
            <a:ext cx="2798763" cy="49371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head x:_ = x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C8CB5335-9CA4-0B41-9F83-0642F986E770}" type="slidenum">
              <a:rPr lang="en-US" sz="1400"/>
              <a:pPr/>
              <a:t>12</a:t>
            </a:fld>
            <a:endParaRPr lang="en-US" sz="140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Lambda Expressions</a:t>
            </a:r>
          </a:p>
        </p:txBody>
      </p:sp>
      <p:sp>
        <p:nvSpPr>
          <p:cNvPr id="216067" name="Text Box 3"/>
          <p:cNvSpPr txBox="1">
            <a:spLocks noChangeArrowheads="1"/>
          </p:cNvSpPr>
          <p:nvPr/>
        </p:nvSpPr>
        <p:spPr bwMode="auto">
          <a:xfrm>
            <a:off x="403225" y="1665288"/>
            <a:ext cx="8266113" cy="94615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Functions can be constructed without naming the functions by using </a:t>
            </a:r>
            <a:r>
              <a:rPr lang="en-US" u="sng">
                <a:cs typeface="+mn-cs"/>
              </a:rPr>
              <a:t>lambda expressions</a:t>
            </a:r>
            <a:r>
              <a:rPr lang="en-US">
                <a:cs typeface="+mn-cs"/>
              </a:rPr>
              <a:t>.</a:t>
            </a:r>
          </a:p>
        </p:txBody>
      </p:sp>
      <p:sp>
        <p:nvSpPr>
          <p:cNvPr id="216068" name="Text Box 4"/>
          <p:cNvSpPr txBox="1">
            <a:spLocks noChangeArrowheads="1"/>
          </p:cNvSpPr>
          <p:nvPr/>
        </p:nvSpPr>
        <p:spPr bwMode="auto">
          <a:xfrm>
            <a:off x="1822450" y="3409950"/>
            <a:ext cx="2141538" cy="4603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2400">
                <a:latin typeface="Lucida Sans Typewriter" charset="0"/>
                <a:cs typeface="+mn-cs"/>
                <a:sym typeface="Symbol" charset="0"/>
              </a:rPr>
              <a:t></a:t>
            </a:r>
            <a:r>
              <a:rPr lang="en-US" sz="2400">
                <a:latin typeface="Lucida Sans Typewriter" charset="0"/>
                <a:cs typeface="+mn-cs"/>
              </a:rPr>
              <a:t>x </a:t>
            </a:r>
            <a:r>
              <a:rPr lang="en-US" sz="2400">
                <a:latin typeface="Times New Roman" charset="0"/>
                <a:cs typeface="+mn-cs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  <a:cs typeface="+mn-cs"/>
              </a:rPr>
              <a:t> x + x</a:t>
            </a:r>
          </a:p>
        </p:txBody>
      </p:sp>
      <p:sp>
        <p:nvSpPr>
          <p:cNvPr id="216069" name="AutoShape 5"/>
          <p:cNvSpPr>
            <a:spLocks noChangeArrowheads="1"/>
          </p:cNvSpPr>
          <p:nvPr/>
        </p:nvSpPr>
        <p:spPr bwMode="auto">
          <a:xfrm>
            <a:off x="901700" y="5097463"/>
            <a:ext cx="6623050" cy="1054100"/>
          </a:xfrm>
          <a:prstGeom prst="wedgeRoundRectCallout">
            <a:avLst>
              <a:gd name="adj1" fmla="val -23440"/>
              <a:gd name="adj2" fmla="val -125667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>
                <a:cs typeface="+mn-cs"/>
              </a:rPr>
              <a:t>the nameless function that takes a number x and returns the result x + x.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750BAACE-DD7B-CA46-84AE-E197281216E6}" type="slidenum">
              <a:rPr lang="en-US" sz="1400"/>
              <a:pPr/>
              <a:t>13</a:t>
            </a:fld>
            <a:endParaRPr lang="en-US" sz="140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503238" y="1516063"/>
            <a:ext cx="8189912" cy="445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>
                <a:sym typeface="Symbol" charset="0"/>
              </a:rPr>
              <a:t>The symbol  is the Greek letter </a:t>
            </a:r>
            <a:r>
              <a:rPr kumimoji="1" lang="en-US" u="sng">
                <a:sym typeface="Symbol" charset="0"/>
              </a:rPr>
              <a:t>lambda</a:t>
            </a:r>
            <a:r>
              <a:rPr kumimoji="1" lang="en-US">
                <a:sym typeface="Symbol" charset="0"/>
              </a:rPr>
              <a:t>, and is typed at the keyboard as a backslash \.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endParaRPr kumimoji="1" lang="en-US">
              <a:sym typeface="Symbol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>
                <a:sym typeface="Symbol" charset="0"/>
              </a:rPr>
              <a:t>In mathematics, nameless functions are usually denoted using the </a:t>
            </a:r>
            <a:r>
              <a:rPr kumimoji="1" lang="en-US">
                <a:sym typeface="MT Extra" charset="0"/>
              </a:rPr>
              <a:t> symbol,</a:t>
            </a:r>
            <a:r>
              <a:rPr kumimoji="1" lang="en-US">
                <a:sym typeface="Symbol" charset="0"/>
              </a:rPr>
              <a:t> as in x </a:t>
            </a:r>
            <a:r>
              <a:rPr kumimoji="1" lang="en-US">
                <a:sym typeface="MT Extra" charset="0"/>
              </a:rPr>
              <a:t></a:t>
            </a:r>
            <a:r>
              <a:rPr kumimoji="1" lang="en-US">
                <a:sym typeface="Symbol" charset="0"/>
              </a:rPr>
              <a:t> x + x.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endParaRPr kumimoji="1" lang="en-US">
              <a:sym typeface="Symbol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>
                <a:sym typeface="Symbol" charset="0"/>
              </a:rPr>
              <a:t>In Haskell, the use of the  symbol for nameless functions comes from the </a:t>
            </a:r>
            <a:r>
              <a:rPr kumimoji="1" lang="en-US" u="sng">
                <a:sym typeface="Symbol" charset="0"/>
              </a:rPr>
              <a:t>lambda calculus</a:t>
            </a:r>
            <a:r>
              <a:rPr kumimoji="1" lang="en-US">
                <a:sym typeface="Symbol" charset="0"/>
              </a:rPr>
              <a:t>, the theory of functions on which Haskell is based.</a:t>
            </a:r>
          </a:p>
        </p:txBody>
      </p:sp>
      <p:sp>
        <p:nvSpPr>
          <p:cNvPr id="203779" name="Text Box 3"/>
          <p:cNvSpPr txBox="1">
            <a:spLocks noChangeArrowheads="1"/>
          </p:cNvSpPr>
          <p:nvPr/>
        </p:nvSpPr>
        <p:spPr bwMode="auto">
          <a:xfrm>
            <a:off x="379413" y="520700"/>
            <a:ext cx="1047750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Note: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C56049A7-E471-0D4B-8F74-0CD58181CB76}" type="slidenum">
              <a:rPr lang="en-US" sz="1400"/>
              <a:pPr/>
              <a:t>14</a:t>
            </a:fld>
            <a:endParaRPr lang="en-US" sz="1400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081963" cy="685800"/>
          </a:xfrm>
        </p:spPr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Why Are </a:t>
            </a:r>
            <a:r>
              <a:rPr lang="en-US" sz="4000">
                <a:latin typeface="Arial Black" charset="0"/>
                <a:ea typeface="ＭＳ Ｐゴシック" charset="0"/>
                <a:cs typeface="ＭＳ Ｐゴシック" charset="0"/>
                <a:sym typeface="Symbol" charset="0"/>
              </a:rPr>
              <a:t>Lambda's</a:t>
            </a:r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 Useful?</a:t>
            </a:r>
          </a:p>
        </p:txBody>
      </p:sp>
      <p:sp>
        <p:nvSpPr>
          <p:cNvPr id="265223" name="Text Box 7"/>
          <p:cNvSpPr txBox="1">
            <a:spLocks noChangeArrowheads="1"/>
          </p:cNvSpPr>
          <p:nvPr/>
        </p:nvSpPr>
        <p:spPr bwMode="auto">
          <a:xfrm>
            <a:off x="428625" y="1503304"/>
            <a:ext cx="8221662" cy="1631216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dirty="0">
                <a:cs typeface="+mn-cs"/>
              </a:rPr>
              <a:t>Lambda expressions can be used to give a formal meaning to functions defined using </a:t>
            </a:r>
            <a:r>
              <a:rPr lang="en-US" u="sng" dirty="0">
                <a:cs typeface="+mn-cs"/>
              </a:rPr>
              <a:t>currying</a:t>
            </a:r>
            <a:r>
              <a:rPr lang="en-US" dirty="0">
                <a:cs typeface="+mn-cs"/>
              </a:rPr>
              <a:t>.</a:t>
            </a:r>
          </a:p>
          <a:p>
            <a:pPr>
              <a:defRPr/>
            </a:pPr>
            <a:endParaRPr lang="en-US" sz="1600" dirty="0">
              <a:cs typeface="+mn-cs"/>
            </a:endParaRPr>
          </a:p>
          <a:p>
            <a:pPr>
              <a:defRPr/>
            </a:pPr>
            <a:r>
              <a:rPr lang="en-US" dirty="0">
                <a:cs typeface="+mn-cs"/>
              </a:rPr>
              <a:t>For example:</a:t>
            </a:r>
          </a:p>
        </p:txBody>
      </p:sp>
      <p:sp>
        <p:nvSpPr>
          <p:cNvPr id="30724" name="Text Box 8"/>
          <p:cNvSpPr txBox="1">
            <a:spLocks noChangeArrowheads="1"/>
          </p:cNvSpPr>
          <p:nvPr/>
        </p:nvSpPr>
        <p:spPr bwMode="auto">
          <a:xfrm>
            <a:off x="1609725" y="3576535"/>
            <a:ext cx="4647426" cy="83099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 dirty="0">
                <a:latin typeface="Lucida Sans Typewriter" charset="0"/>
                <a:sym typeface="Symbol" charset="0"/>
              </a:rPr>
              <a:t>add :: Int </a:t>
            </a:r>
            <a:r>
              <a:rPr lang="en-US" sz="2400" dirty="0">
                <a:latin typeface="Times New Roman" charset="0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  <a:sym typeface="Symbol" charset="0"/>
              </a:rPr>
              <a:t> Int </a:t>
            </a:r>
            <a:r>
              <a:rPr lang="en-US" sz="2400" dirty="0">
                <a:latin typeface="Times New Roman" charset="0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  <a:sym typeface="Symbol" charset="0"/>
              </a:rPr>
              <a:t> Int</a:t>
            </a:r>
          </a:p>
          <a:p>
            <a:r>
              <a:rPr lang="en-US" sz="2400" dirty="0">
                <a:latin typeface="Lucida Sans Typewriter" charset="0"/>
                <a:sym typeface="Symbol" charset="0"/>
              </a:rPr>
              <a:t>add x y = x + y</a:t>
            </a:r>
            <a:endParaRPr lang="en-US" sz="2400" dirty="0">
              <a:latin typeface="Lucida Sans Typewriter" charset="0"/>
            </a:endParaRPr>
          </a:p>
        </p:txBody>
      </p:sp>
      <p:sp>
        <p:nvSpPr>
          <p:cNvPr id="265225" name="Text Box 9"/>
          <p:cNvSpPr txBox="1">
            <a:spLocks noChangeArrowheads="1"/>
          </p:cNvSpPr>
          <p:nvPr/>
        </p:nvSpPr>
        <p:spPr bwMode="auto">
          <a:xfrm>
            <a:off x="1643063" y="5522842"/>
            <a:ext cx="5019323" cy="830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2400" dirty="0">
                <a:latin typeface="Lucida Sans Typewriter" charset="0"/>
                <a:cs typeface="+mn-cs"/>
                <a:sym typeface="Symbol" charset="0"/>
              </a:rPr>
              <a:t>add :: Int </a:t>
            </a:r>
            <a:r>
              <a:rPr lang="en-US" sz="2400" dirty="0">
                <a:latin typeface="Times New Roman" charset="0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  <a:cs typeface="+mn-cs"/>
                <a:sym typeface="Symbol" charset="0"/>
              </a:rPr>
              <a:t> (Int </a:t>
            </a:r>
            <a:r>
              <a:rPr lang="en-US" sz="2400" dirty="0">
                <a:latin typeface="Times New Roman" charset="0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  <a:cs typeface="+mn-cs"/>
                <a:sym typeface="Symbol" charset="0"/>
              </a:rPr>
              <a:t> Int)</a:t>
            </a:r>
          </a:p>
          <a:p>
            <a:pPr>
              <a:defRPr/>
            </a:pPr>
            <a:r>
              <a:rPr lang="en-US" sz="2400" dirty="0">
                <a:latin typeface="Lucida Sans Typewriter" charset="0"/>
                <a:cs typeface="+mn-cs"/>
                <a:sym typeface="Symbol" charset="0"/>
              </a:rPr>
              <a:t>add = x </a:t>
            </a:r>
            <a:r>
              <a:rPr lang="en-US" sz="2400" dirty="0">
                <a:latin typeface="Times New Roman" charset="0"/>
                <a:cs typeface="+mn-cs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  <a:cs typeface="+mn-cs"/>
                <a:sym typeface="Symbol" charset="0"/>
              </a:rPr>
              <a:t> (y </a:t>
            </a:r>
            <a:r>
              <a:rPr lang="en-US" sz="2400" dirty="0">
                <a:latin typeface="Times New Roman" charset="0"/>
                <a:cs typeface="+mn-cs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  <a:cs typeface="+mn-cs"/>
                <a:sym typeface="Symbol" charset="0"/>
              </a:rPr>
              <a:t> x + y)</a:t>
            </a:r>
          </a:p>
        </p:txBody>
      </p:sp>
      <p:sp>
        <p:nvSpPr>
          <p:cNvPr id="265226" name="Text Box 10"/>
          <p:cNvSpPr txBox="1">
            <a:spLocks noChangeArrowheads="1"/>
          </p:cNvSpPr>
          <p:nvPr/>
        </p:nvSpPr>
        <p:spPr bwMode="auto">
          <a:xfrm>
            <a:off x="428625" y="4692115"/>
            <a:ext cx="1214438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dirty="0">
                <a:cs typeface="+mn-cs"/>
              </a:rPr>
              <a:t>means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F48D5C83-3822-C54E-A35A-6C9C54CAFE08}" type="slidenum">
              <a:rPr lang="en-US" sz="1400"/>
              <a:pPr/>
              <a:t>15</a:t>
            </a:fld>
            <a:endParaRPr lang="en-US" sz="1400"/>
          </a:p>
        </p:txBody>
      </p:sp>
      <p:sp>
        <p:nvSpPr>
          <p:cNvPr id="218116" name="Text Box 4"/>
          <p:cNvSpPr txBox="1">
            <a:spLocks noChangeArrowheads="1"/>
          </p:cNvSpPr>
          <p:nvPr/>
        </p:nvSpPr>
        <p:spPr bwMode="auto">
          <a:xfrm>
            <a:off x="1455738" y="2887663"/>
            <a:ext cx="4787900" cy="12969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  <a:sym typeface="Symbol" charset="0"/>
              </a:rPr>
              <a:t>odds n = map f [0..n-1]</a:t>
            </a:r>
          </a:p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  <a:sym typeface="Symbol" charset="0"/>
              </a:rPr>
              <a:t>         where</a:t>
            </a:r>
          </a:p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  <a:sym typeface="Symbol" charset="0"/>
              </a:rPr>
              <a:t>            f x = x*2 + 1</a:t>
            </a:r>
          </a:p>
        </p:txBody>
      </p:sp>
      <p:sp>
        <p:nvSpPr>
          <p:cNvPr id="218117" name="Text Box 5"/>
          <p:cNvSpPr txBox="1">
            <a:spLocks noChangeArrowheads="1"/>
          </p:cNvSpPr>
          <p:nvPr/>
        </p:nvSpPr>
        <p:spPr bwMode="auto">
          <a:xfrm>
            <a:off x="412750" y="4676775"/>
            <a:ext cx="3322638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can be simplified to </a:t>
            </a:r>
          </a:p>
        </p:txBody>
      </p:sp>
      <p:sp>
        <p:nvSpPr>
          <p:cNvPr id="218118" name="Text Box 6"/>
          <p:cNvSpPr txBox="1">
            <a:spLocks noChangeArrowheads="1"/>
          </p:cNvSpPr>
          <p:nvPr/>
        </p:nvSpPr>
        <p:spPr bwMode="auto">
          <a:xfrm>
            <a:off x="1455738" y="5689600"/>
            <a:ext cx="6911975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2400" dirty="0">
                <a:latin typeface="Lucida Sans Typewriter" charset="0"/>
                <a:cs typeface="+mn-cs"/>
                <a:sym typeface="Symbol" charset="0"/>
              </a:rPr>
              <a:t>odds n = map (x </a:t>
            </a:r>
            <a:r>
              <a:rPr lang="en-US" sz="2400" dirty="0">
                <a:latin typeface="Times New Roman" charset="0"/>
                <a:cs typeface="+mn-cs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  <a:cs typeface="+mn-cs"/>
                <a:sym typeface="Symbol" charset="0"/>
              </a:rPr>
              <a:t> x*2 + 1) [0..n-1]</a:t>
            </a:r>
          </a:p>
        </p:txBody>
      </p:sp>
      <p:sp>
        <p:nvSpPr>
          <p:cNvPr id="218119" name="Rectangle 7"/>
          <p:cNvSpPr>
            <a:spLocks noChangeArrowheads="1"/>
          </p:cNvSpPr>
          <p:nvPr/>
        </p:nvSpPr>
        <p:spPr bwMode="auto">
          <a:xfrm>
            <a:off x="412750" y="595313"/>
            <a:ext cx="8131175" cy="180022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Lambda expressions can be used to avoid naming functions that are only </a:t>
            </a:r>
            <a:r>
              <a:rPr lang="en-US" u="sng">
                <a:cs typeface="+mn-cs"/>
              </a:rPr>
              <a:t>referenced once</a:t>
            </a:r>
            <a:r>
              <a:rPr lang="en-US">
                <a:cs typeface="+mn-cs"/>
              </a:rPr>
              <a:t>.</a:t>
            </a:r>
          </a:p>
          <a:p>
            <a:pPr>
              <a:defRPr/>
            </a:pPr>
            <a:endParaRPr lang="en-US">
              <a:cs typeface="+mn-cs"/>
            </a:endParaRPr>
          </a:p>
          <a:p>
            <a:pPr>
              <a:defRPr/>
            </a:pPr>
            <a:r>
              <a:rPr lang="en-US">
                <a:cs typeface="+mn-cs"/>
              </a:rPr>
              <a:t>For example: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9BF66AB8-ECC4-9D41-8D53-73C2931AB0B0}" type="slidenum">
              <a:rPr lang="en-US" sz="1400"/>
              <a:pPr/>
              <a:t>16</a:t>
            </a:fld>
            <a:endParaRPr lang="en-US" sz="1400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Operator Sections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>
            <a:off x="415925" y="1554163"/>
            <a:ext cx="8318500" cy="2227262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An operator written </a:t>
            </a:r>
            <a:r>
              <a:rPr lang="en-US" u="sng">
                <a:cs typeface="+mn-cs"/>
              </a:rPr>
              <a:t>between</a:t>
            </a:r>
            <a:r>
              <a:rPr lang="en-US">
                <a:cs typeface="+mn-cs"/>
              </a:rPr>
              <a:t> its two arguments can be converted into a curried function written </a:t>
            </a:r>
            <a:r>
              <a:rPr lang="en-US" u="sng">
                <a:cs typeface="+mn-cs"/>
              </a:rPr>
              <a:t>before</a:t>
            </a:r>
            <a:r>
              <a:rPr lang="en-US">
                <a:cs typeface="+mn-cs"/>
              </a:rPr>
              <a:t> its two arguments by using parentheses.</a:t>
            </a:r>
          </a:p>
          <a:p>
            <a:pPr>
              <a:defRPr/>
            </a:pPr>
            <a:endParaRPr lang="en-US">
              <a:cs typeface="+mn-cs"/>
            </a:endParaRPr>
          </a:p>
          <a:p>
            <a:pPr>
              <a:defRPr/>
            </a:pPr>
            <a:r>
              <a:rPr lang="en-US">
                <a:cs typeface="+mn-cs"/>
              </a:rPr>
              <a:t>For example:</a:t>
            </a:r>
          </a:p>
        </p:txBody>
      </p:sp>
      <p:sp>
        <p:nvSpPr>
          <p:cNvPr id="242694" name="Text Box 6"/>
          <p:cNvSpPr txBox="1">
            <a:spLocks noChangeArrowheads="1"/>
          </p:cNvSpPr>
          <p:nvPr/>
        </p:nvSpPr>
        <p:spPr bwMode="auto">
          <a:xfrm>
            <a:off x="1749425" y="4232275"/>
            <a:ext cx="1841500" cy="2100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  <a:sym typeface="Symbol" charset="0"/>
              </a:rPr>
              <a:t>&gt; 1+2</a:t>
            </a:r>
          </a:p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  <a:sym typeface="Symbol" charset="0"/>
              </a:rPr>
              <a:t>3</a:t>
            </a:r>
          </a:p>
          <a:p>
            <a:pPr>
              <a:lnSpc>
                <a:spcPct val="110000"/>
              </a:lnSpc>
              <a:defRPr/>
            </a:pPr>
            <a:endParaRPr lang="en-US" sz="2400">
              <a:latin typeface="Lucida Sans Typewriter" charset="0"/>
              <a:cs typeface="+mn-cs"/>
              <a:sym typeface="Symbol" charset="0"/>
            </a:endParaRPr>
          </a:p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  <a:sym typeface="Symbol" charset="0"/>
              </a:rPr>
              <a:t>&gt; (+) 1 2</a:t>
            </a:r>
          </a:p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  <a:sym typeface="Symbol" charset="0"/>
              </a:rPr>
              <a:t>3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74A28E30-7429-2F40-A047-4826135B3E3D}" type="slidenum">
              <a:rPr lang="en-US" sz="1400"/>
              <a:pPr/>
              <a:t>17</a:t>
            </a:fld>
            <a:endParaRPr lang="en-US" sz="1400"/>
          </a:p>
        </p:txBody>
      </p:sp>
      <p:sp>
        <p:nvSpPr>
          <p:cNvPr id="274434" name="Text Box 2"/>
          <p:cNvSpPr txBox="1">
            <a:spLocks noChangeArrowheads="1"/>
          </p:cNvSpPr>
          <p:nvPr/>
        </p:nvSpPr>
        <p:spPr bwMode="auto">
          <a:xfrm>
            <a:off x="404813" y="512763"/>
            <a:ext cx="8231187" cy="180022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This convention also allows one of the arguments of the operator to be included in the parentheses.</a:t>
            </a:r>
          </a:p>
          <a:p>
            <a:pPr>
              <a:defRPr/>
            </a:pPr>
            <a:endParaRPr lang="en-US">
              <a:cs typeface="+mn-cs"/>
            </a:endParaRPr>
          </a:p>
          <a:p>
            <a:pPr>
              <a:defRPr/>
            </a:pPr>
            <a:r>
              <a:rPr lang="en-US">
                <a:cs typeface="+mn-cs"/>
              </a:rPr>
              <a:t>For example:</a:t>
            </a:r>
          </a:p>
        </p:txBody>
      </p:sp>
      <p:sp>
        <p:nvSpPr>
          <p:cNvPr id="274435" name="Text Box 3"/>
          <p:cNvSpPr txBox="1">
            <a:spLocks noChangeArrowheads="1"/>
          </p:cNvSpPr>
          <p:nvPr/>
        </p:nvSpPr>
        <p:spPr bwMode="auto">
          <a:xfrm>
            <a:off x="1712913" y="2863850"/>
            <a:ext cx="1657350" cy="19177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2400">
                <a:latin typeface="Lucida Sans Typewriter" charset="0"/>
                <a:cs typeface="+mn-cs"/>
                <a:sym typeface="Symbol" charset="0"/>
              </a:rPr>
              <a:t>&gt; (1+) 2</a:t>
            </a:r>
          </a:p>
          <a:p>
            <a:pPr>
              <a:defRPr/>
            </a:pPr>
            <a:r>
              <a:rPr lang="en-US" sz="2400">
                <a:latin typeface="Lucida Sans Typewriter" charset="0"/>
                <a:cs typeface="+mn-cs"/>
                <a:sym typeface="Symbol" charset="0"/>
              </a:rPr>
              <a:t>3</a:t>
            </a:r>
          </a:p>
          <a:p>
            <a:pPr>
              <a:defRPr/>
            </a:pPr>
            <a:endParaRPr lang="en-US" sz="2400">
              <a:latin typeface="Lucida Sans Typewriter" charset="0"/>
              <a:cs typeface="+mn-cs"/>
              <a:sym typeface="Symbol" charset="0"/>
            </a:endParaRPr>
          </a:p>
          <a:p>
            <a:pPr>
              <a:defRPr/>
            </a:pPr>
            <a:r>
              <a:rPr lang="en-US" sz="2400">
                <a:latin typeface="Lucida Sans Typewriter" charset="0"/>
                <a:cs typeface="+mn-cs"/>
                <a:sym typeface="Symbol" charset="0"/>
              </a:rPr>
              <a:t>&gt; (+2) 1</a:t>
            </a:r>
          </a:p>
          <a:p>
            <a:pPr>
              <a:defRPr/>
            </a:pPr>
            <a:r>
              <a:rPr lang="en-US" sz="2400">
                <a:latin typeface="Lucida Sans Typewriter" charset="0"/>
                <a:cs typeface="+mn-cs"/>
                <a:sym typeface="Symbol" charset="0"/>
              </a:rPr>
              <a:t>3</a:t>
            </a:r>
          </a:p>
        </p:txBody>
      </p:sp>
      <p:sp>
        <p:nvSpPr>
          <p:cNvPr id="274438" name="Text Box 6"/>
          <p:cNvSpPr txBox="1">
            <a:spLocks noChangeArrowheads="1"/>
          </p:cNvSpPr>
          <p:nvPr/>
        </p:nvSpPr>
        <p:spPr bwMode="auto">
          <a:xfrm>
            <a:off x="404813" y="5359400"/>
            <a:ext cx="8353425" cy="94615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In general, if </a:t>
            </a:r>
            <a:r>
              <a:rPr lang="en-US">
                <a:cs typeface="+mn-cs"/>
                <a:sym typeface="Symbol" charset="0"/>
              </a:rPr>
              <a:t></a:t>
            </a:r>
            <a:r>
              <a:rPr lang="en-US">
                <a:cs typeface="+mn-cs"/>
              </a:rPr>
              <a:t> is an operator then functions of the form (</a:t>
            </a:r>
            <a:r>
              <a:rPr lang="en-US">
                <a:cs typeface="+mn-cs"/>
                <a:sym typeface="Symbol" charset="0"/>
              </a:rPr>
              <a:t></a:t>
            </a:r>
            <a:r>
              <a:rPr lang="en-US">
                <a:cs typeface="+mn-cs"/>
              </a:rPr>
              <a:t>), (x</a:t>
            </a:r>
            <a:r>
              <a:rPr lang="en-US">
                <a:cs typeface="+mn-cs"/>
                <a:sym typeface="Symbol" charset="0"/>
              </a:rPr>
              <a:t></a:t>
            </a:r>
            <a:r>
              <a:rPr lang="en-US">
                <a:cs typeface="+mn-cs"/>
              </a:rPr>
              <a:t>) and (</a:t>
            </a:r>
            <a:r>
              <a:rPr lang="en-US">
                <a:cs typeface="+mn-cs"/>
                <a:sym typeface="Symbol" charset="0"/>
              </a:rPr>
              <a:t></a:t>
            </a:r>
            <a:r>
              <a:rPr lang="en-US">
                <a:cs typeface="+mn-cs"/>
              </a:rPr>
              <a:t>y) are called </a:t>
            </a:r>
            <a:r>
              <a:rPr lang="en-US" u="sng">
                <a:cs typeface="+mn-cs"/>
              </a:rPr>
              <a:t>sections</a:t>
            </a:r>
            <a:r>
              <a:rPr lang="en-US">
                <a:cs typeface="+mn-cs"/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4A294EE9-3473-5A4B-ACCE-870AB4E3FBCD}" type="slidenum">
              <a:rPr lang="en-US" sz="1400"/>
              <a:pPr/>
              <a:t>18</a:t>
            </a:fld>
            <a:endParaRPr lang="en-US" sz="140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081963" cy="685800"/>
          </a:xfrm>
        </p:spPr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Why Are </a:t>
            </a:r>
            <a:r>
              <a:rPr lang="en-US" sz="4000">
                <a:latin typeface="Arial Black" charset="0"/>
                <a:ea typeface="ＭＳ Ｐゴシック" charset="0"/>
                <a:cs typeface="ＭＳ Ｐゴシック" charset="0"/>
                <a:sym typeface="Symbol" charset="0"/>
              </a:rPr>
              <a:t>Sections</a:t>
            </a:r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 Useful?</a:t>
            </a:r>
          </a:p>
        </p:txBody>
      </p:sp>
      <p:sp>
        <p:nvSpPr>
          <p:cNvPr id="278531" name="Text Box 3"/>
          <p:cNvSpPr txBox="1">
            <a:spLocks noChangeArrowheads="1"/>
          </p:cNvSpPr>
          <p:nvPr/>
        </p:nvSpPr>
        <p:spPr bwMode="auto">
          <a:xfrm>
            <a:off x="428625" y="1663700"/>
            <a:ext cx="8221663" cy="94615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Useful functions can sometimes be constructed in a simple way using sections.  For example:</a:t>
            </a:r>
          </a:p>
        </p:txBody>
      </p:sp>
      <p:grpSp>
        <p:nvGrpSpPr>
          <p:cNvPr id="35844" name="Group 23"/>
          <p:cNvGrpSpPr>
            <a:grpSpLocks/>
          </p:cNvGrpSpPr>
          <p:nvPr/>
        </p:nvGrpSpPr>
        <p:grpSpPr bwMode="auto">
          <a:xfrm>
            <a:off x="1762125" y="3182938"/>
            <a:ext cx="5019675" cy="2970212"/>
            <a:chOff x="1110" y="2005"/>
            <a:chExt cx="3162" cy="1871"/>
          </a:xfrm>
        </p:grpSpPr>
        <p:grpSp>
          <p:nvGrpSpPr>
            <p:cNvPr id="35845" name="Group 22"/>
            <p:cNvGrpSpPr>
              <a:grpSpLocks/>
            </p:cNvGrpSpPr>
            <p:nvPr/>
          </p:nvGrpSpPr>
          <p:grpSpPr bwMode="auto">
            <a:xfrm>
              <a:off x="1794" y="2005"/>
              <a:ext cx="2478" cy="1871"/>
              <a:chOff x="1794" y="2029"/>
              <a:chExt cx="2478" cy="1871"/>
            </a:xfrm>
          </p:grpSpPr>
          <p:sp>
            <p:nvSpPr>
              <p:cNvPr id="278537" name="Text Box 9"/>
              <p:cNvSpPr txBox="1">
                <a:spLocks noChangeArrowheads="1"/>
              </p:cNvSpPr>
              <p:nvPr/>
            </p:nvSpPr>
            <p:spPr bwMode="auto">
              <a:xfrm>
                <a:off x="1794" y="2029"/>
                <a:ext cx="2156" cy="32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r>
                  <a:rPr lang="en-US">
                    <a:cs typeface="+mn-cs"/>
                  </a:rPr>
                  <a:t>-  successor function</a:t>
                </a:r>
              </a:p>
            </p:txBody>
          </p:sp>
          <p:sp>
            <p:nvSpPr>
              <p:cNvPr id="278538" name="Text Box 10"/>
              <p:cNvSpPr txBox="1">
                <a:spLocks noChangeArrowheads="1"/>
              </p:cNvSpPr>
              <p:nvPr/>
            </p:nvSpPr>
            <p:spPr bwMode="auto">
              <a:xfrm>
                <a:off x="1794" y="2549"/>
                <a:ext cx="2478" cy="32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r>
                  <a:rPr lang="en-US">
                    <a:cs typeface="+mn-cs"/>
                  </a:rPr>
                  <a:t>-  reciprocation function</a:t>
                </a:r>
              </a:p>
            </p:txBody>
          </p:sp>
          <p:sp>
            <p:nvSpPr>
              <p:cNvPr id="278539" name="Text Box 11"/>
              <p:cNvSpPr txBox="1">
                <a:spLocks noChangeArrowheads="1"/>
              </p:cNvSpPr>
              <p:nvPr/>
            </p:nvSpPr>
            <p:spPr bwMode="auto">
              <a:xfrm>
                <a:off x="1794" y="3063"/>
                <a:ext cx="2050" cy="32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r>
                  <a:rPr lang="en-US">
                    <a:cs typeface="+mn-cs"/>
                  </a:rPr>
                  <a:t>-  doubling function</a:t>
                </a:r>
              </a:p>
            </p:txBody>
          </p:sp>
          <p:sp>
            <p:nvSpPr>
              <p:cNvPr id="278540" name="Text Box 12"/>
              <p:cNvSpPr txBox="1">
                <a:spLocks noChangeArrowheads="1"/>
              </p:cNvSpPr>
              <p:nvPr/>
            </p:nvSpPr>
            <p:spPr bwMode="auto">
              <a:xfrm>
                <a:off x="1794" y="3573"/>
                <a:ext cx="1910" cy="32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r>
                  <a:rPr lang="en-US">
                    <a:cs typeface="+mn-cs"/>
                  </a:rPr>
                  <a:t>-  halving function</a:t>
                </a:r>
              </a:p>
            </p:txBody>
          </p:sp>
        </p:grpSp>
        <p:grpSp>
          <p:nvGrpSpPr>
            <p:cNvPr id="35846" name="Group 21"/>
            <p:cNvGrpSpPr>
              <a:grpSpLocks/>
            </p:cNvGrpSpPr>
            <p:nvPr/>
          </p:nvGrpSpPr>
          <p:grpSpPr bwMode="auto">
            <a:xfrm>
              <a:off x="1110" y="2029"/>
              <a:ext cx="580" cy="1832"/>
              <a:chOff x="1110" y="2029"/>
              <a:chExt cx="580" cy="1832"/>
            </a:xfrm>
          </p:grpSpPr>
          <p:sp>
            <p:nvSpPr>
              <p:cNvPr id="278542" name="Text Box 14"/>
              <p:cNvSpPr txBox="1">
                <a:spLocks noChangeArrowheads="1"/>
              </p:cNvSpPr>
              <p:nvPr/>
            </p:nvSpPr>
            <p:spPr bwMode="auto">
              <a:xfrm>
                <a:off x="1110" y="2029"/>
                <a:ext cx="580" cy="288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>
                  <a:defRPr/>
                </a:pPr>
                <a:r>
                  <a:rPr lang="en-US" sz="2400">
                    <a:latin typeface="Lucida Sans Typewriter" charset="0"/>
                    <a:cs typeface="+mn-cs"/>
                  </a:rPr>
                  <a:t>(1+)</a:t>
                </a:r>
              </a:p>
            </p:txBody>
          </p:sp>
          <p:sp>
            <p:nvSpPr>
              <p:cNvPr id="278543" name="Text Box 15"/>
              <p:cNvSpPr txBox="1">
                <a:spLocks noChangeArrowheads="1"/>
              </p:cNvSpPr>
              <p:nvPr/>
            </p:nvSpPr>
            <p:spPr bwMode="auto">
              <a:xfrm>
                <a:off x="1110" y="3063"/>
                <a:ext cx="580" cy="288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>
                  <a:defRPr/>
                </a:pPr>
                <a:r>
                  <a:rPr lang="en-US" sz="2400">
                    <a:latin typeface="Lucida Sans Typewriter" charset="0"/>
                    <a:cs typeface="+mn-cs"/>
                  </a:rPr>
                  <a:t>(*2)</a:t>
                </a:r>
              </a:p>
            </p:txBody>
          </p:sp>
          <p:sp>
            <p:nvSpPr>
              <p:cNvPr id="278544" name="Text Box 16"/>
              <p:cNvSpPr txBox="1">
                <a:spLocks noChangeArrowheads="1"/>
              </p:cNvSpPr>
              <p:nvPr/>
            </p:nvSpPr>
            <p:spPr bwMode="auto">
              <a:xfrm>
                <a:off x="1110" y="3573"/>
                <a:ext cx="580" cy="288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>
                  <a:defRPr/>
                </a:pPr>
                <a:r>
                  <a:rPr lang="en-US" sz="2400">
                    <a:latin typeface="Lucida Sans Typewriter" charset="0"/>
                    <a:cs typeface="+mn-cs"/>
                  </a:rPr>
                  <a:t>(/2)</a:t>
                </a:r>
              </a:p>
            </p:txBody>
          </p:sp>
          <p:sp>
            <p:nvSpPr>
              <p:cNvPr id="278545" name="Text Box 17"/>
              <p:cNvSpPr txBox="1">
                <a:spLocks noChangeArrowheads="1"/>
              </p:cNvSpPr>
              <p:nvPr/>
            </p:nvSpPr>
            <p:spPr bwMode="auto">
              <a:xfrm>
                <a:off x="1110" y="2549"/>
                <a:ext cx="580" cy="288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>
                  <a:defRPr/>
                </a:pPr>
                <a:r>
                  <a:rPr lang="en-US" sz="2400">
                    <a:latin typeface="Lucida Sans Typewriter" charset="0"/>
                    <a:cs typeface="+mn-cs"/>
                  </a:rPr>
                  <a:t>(1/)</a:t>
                </a:r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22DBF1FA-C6C4-7A46-BC08-C9A71A940756}" type="slidenum">
              <a:rPr lang="en-US" sz="1400"/>
              <a:pPr/>
              <a:t>1</a:t>
            </a:fld>
            <a:endParaRPr lang="en-US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Conditional Expressions</a:t>
            </a:r>
          </a:p>
        </p:txBody>
      </p:sp>
      <p:sp>
        <p:nvSpPr>
          <p:cNvPr id="220163" name="Text Box 3"/>
          <p:cNvSpPr txBox="1">
            <a:spLocks noChangeArrowheads="1"/>
          </p:cNvSpPr>
          <p:nvPr/>
        </p:nvSpPr>
        <p:spPr bwMode="auto">
          <a:xfrm>
            <a:off x="450850" y="1631950"/>
            <a:ext cx="8088313" cy="94615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dirty="0">
                <a:cs typeface="+mn-cs"/>
              </a:rPr>
              <a:t>As in most programming languages, functions can be defined using </a:t>
            </a:r>
            <a:r>
              <a:rPr lang="en-US" u="sng" dirty="0">
                <a:cs typeface="+mn-cs"/>
              </a:rPr>
              <a:t>conditional expressions</a:t>
            </a:r>
            <a:r>
              <a:rPr lang="en-US" dirty="0">
                <a:cs typeface="+mn-cs"/>
              </a:rPr>
              <a:t>.</a:t>
            </a:r>
          </a:p>
        </p:txBody>
      </p:sp>
      <p:sp>
        <p:nvSpPr>
          <p:cNvPr id="220164" name="Text Box 4"/>
          <p:cNvSpPr txBox="1">
            <a:spLocks noChangeArrowheads="1"/>
          </p:cNvSpPr>
          <p:nvPr/>
        </p:nvSpPr>
        <p:spPr bwMode="auto">
          <a:xfrm>
            <a:off x="1336675" y="3325813"/>
            <a:ext cx="5934075" cy="898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abs :: </a:t>
            </a:r>
            <a:r>
              <a:rPr lang="en-US" sz="2400" dirty="0" err="1">
                <a:latin typeface="Lucida Sans Typewriter" charset="0"/>
                <a:cs typeface="+mn-cs"/>
              </a:rPr>
              <a:t>Int</a:t>
            </a:r>
            <a:r>
              <a:rPr lang="en-US" sz="2400" dirty="0">
                <a:latin typeface="Lucida Sans Typewriter" charset="0"/>
                <a:cs typeface="+mn-cs"/>
              </a:rPr>
              <a:t> </a:t>
            </a:r>
            <a:r>
              <a:rPr lang="en-US" sz="2400" dirty="0">
                <a:latin typeface="Times New Roman" charset="0"/>
                <a:cs typeface="+mn-cs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  <a:cs typeface="+mn-cs"/>
              </a:rPr>
              <a:t> </a:t>
            </a:r>
            <a:r>
              <a:rPr lang="en-US" sz="2400" dirty="0" err="1">
                <a:latin typeface="Lucida Sans Typewriter" charset="0"/>
                <a:cs typeface="+mn-cs"/>
              </a:rPr>
              <a:t>Int</a:t>
            </a:r>
            <a:endParaRPr lang="en-US" sz="2400" dirty="0">
              <a:latin typeface="Lucida Sans Typewriter" charset="0"/>
              <a:cs typeface="+mn-cs"/>
            </a:endParaRPr>
          </a:p>
          <a:p>
            <a:pPr>
              <a:lnSpc>
                <a:spcPct val="11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abs n = if n </a:t>
            </a:r>
            <a:r>
              <a:rPr lang="en-US" sz="2400" dirty="0">
                <a:latin typeface="Lucida Sans Typewriter" charset="0"/>
                <a:cs typeface="+mn-cs"/>
                <a:sym typeface="Symbol" charset="0"/>
              </a:rPr>
              <a:t>≥</a:t>
            </a:r>
            <a:r>
              <a:rPr lang="en-US" sz="2400" dirty="0">
                <a:latin typeface="Lucida Sans Typewriter" charset="0"/>
                <a:cs typeface="+mn-cs"/>
              </a:rPr>
              <a:t> 0 then n else -n</a:t>
            </a:r>
          </a:p>
        </p:txBody>
      </p:sp>
      <p:sp>
        <p:nvSpPr>
          <p:cNvPr id="220171" name="AutoShape 11"/>
          <p:cNvSpPr>
            <a:spLocks noChangeArrowheads="1"/>
          </p:cNvSpPr>
          <p:nvPr/>
        </p:nvSpPr>
        <p:spPr bwMode="auto">
          <a:xfrm>
            <a:off x="919163" y="5159375"/>
            <a:ext cx="6642100" cy="1028700"/>
          </a:xfrm>
          <a:prstGeom prst="wedgeRoundRectCallout">
            <a:avLst>
              <a:gd name="adj1" fmla="val -19218"/>
              <a:gd name="adj2" fmla="val -103704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>
                <a:cs typeface="+mn-cs"/>
              </a:rPr>
              <a:t>abs takes an integer n and returns n if it is non-negative and -n otherwise.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3084DBF8-BD96-0D47-AE43-54EF71A95438}" type="slidenum">
              <a:rPr lang="en-US" sz="1400"/>
              <a:pPr/>
              <a:t>19</a:t>
            </a:fld>
            <a:endParaRPr lang="en-US" sz="1400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Exercises</a:t>
            </a:r>
          </a:p>
        </p:txBody>
      </p:sp>
      <p:sp>
        <p:nvSpPr>
          <p:cNvPr id="288780" name="Text Box 12"/>
          <p:cNvSpPr txBox="1">
            <a:spLocks noChangeArrowheads="1"/>
          </p:cNvSpPr>
          <p:nvPr/>
        </p:nvSpPr>
        <p:spPr bwMode="auto">
          <a:xfrm>
            <a:off x="1035050" y="1485900"/>
            <a:ext cx="7758113" cy="478948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Consider a function </a:t>
            </a:r>
            <a:r>
              <a:rPr lang="en-US" u="sng">
                <a:cs typeface="+mn-cs"/>
              </a:rPr>
              <a:t>safetail</a:t>
            </a:r>
            <a:r>
              <a:rPr lang="en-US">
                <a:cs typeface="+mn-cs"/>
              </a:rPr>
              <a:t> that behaves in the same way as tail, except that safetail maps the empty list to the empty list, whereas tail gives an error in this case.  Define safetail using:</a:t>
            </a:r>
          </a:p>
          <a:p>
            <a:pPr>
              <a:defRPr/>
            </a:pPr>
            <a:endParaRPr lang="en-US">
              <a:cs typeface="+mn-cs"/>
            </a:endParaRPr>
          </a:p>
          <a:p>
            <a:pPr>
              <a:defRPr/>
            </a:pPr>
            <a:r>
              <a:rPr lang="en-US">
                <a:cs typeface="+mn-cs"/>
              </a:rPr>
              <a:t>  </a:t>
            </a:r>
            <a:r>
              <a:rPr lang="en-US">
                <a:solidFill>
                  <a:schemeClr val="accent2"/>
                </a:solidFill>
                <a:cs typeface="+mn-cs"/>
              </a:rPr>
              <a:t>(a)</a:t>
            </a:r>
            <a:r>
              <a:rPr lang="en-US">
                <a:cs typeface="+mn-cs"/>
              </a:rPr>
              <a:t>	a conditional expression;</a:t>
            </a:r>
          </a:p>
          <a:p>
            <a:pPr>
              <a:defRPr/>
            </a:pPr>
            <a:r>
              <a:rPr lang="en-US">
                <a:cs typeface="+mn-cs"/>
              </a:rPr>
              <a:t>  </a:t>
            </a:r>
            <a:r>
              <a:rPr lang="en-US">
                <a:solidFill>
                  <a:schemeClr val="accent2"/>
                </a:solidFill>
                <a:cs typeface="+mn-cs"/>
              </a:rPr>
              <a:t>(b)</a:t>
            </a:r>
            <a:r>
              <a:rPr lang="en-US">
                <a:cs typeface="+mn-cs"/>
              </a:rPr>
              <a:t>	guarded equations;</a:t>
            </a:r>
          </a:p>
          <a:p>
            <a:pPr>
              <a:defRPr/>
            </a:pPr>
            <a:r>
              <a:rPr lang="en-US">
                <a:cs typeface="+mn-cs"/>
              </a:rPr>
              <a:t>  </a:t>
            </a:r>
            <a:r>
              <a:rPr lang="en-US">
                <a:solidFill>
                  <a:schemeClr val="accent2"/>
                </a:solidFill>
                <a:cs typeface="+mn-cs"/>
              </a:rPr>
              <a:t>(c)</a:t>
            </a:r>
            <a:r>
              <a:rPr lang="en-US">
                <a:cs typeface="+mn-cs"/>
              </a:rPr>
              <a:t>	pattern matching.</a:t>
            </a:r>
          </a:p>
          <a:p>
            <a:pPr>
              <a:defRPr/>
            </a:pPr>
            <a:endParaRPr lang="en-US">
              <a:cs typeface="+mn-cs"/>
            </a:endParaRPr>
          </a:p>
          <a:p>
            <a:pPr>
              <a:defRPr/>
            </a:pPr>
            <a:r>
              <a:rPr lang="en-US">
                <a:cs typeface="+mn-cs"/>
              </a:rPr>
              <a:t>Hint: the library function null :: [a] </a:t>
            </a:r>
            <a:r>
              <a:rPr lang="en-US" sz="2400">
                <a:latin typeface="Times New Roman" charset="0"/>
                <a:cs typeface="+mn-cs"/>
                <a:sym typeface="Symbol" charset="0"/>
              </a:rPr>
              <a:t></a:t>
            </a:r>
            <a:r>
              <a:rPr lang="en-US">
                <a:cs typeface="+mn-cs"/>
              </a:rPr>
              <a:t> Bool can be used to test if a list is empty.</a:t>
            </a:r>
          </a:p>
        </p:txBody>
      </p:sp>
      <p:sp>
        <p:nvSpPr>
          <p:cNvPr id="288781" name="Text Box 13"/>
          <p:cNvSpPr txBox="1">
            <a:spLocks noChangeArrowheads="1"/>
          </p:cNvSpPr>
          <p:nvPr/>
        </p:nvSpPr>
        <p:spPr bwMode="auto">
          <a:xfrm>
            <a:off x="377825" y="1470025"/>
            <a:ext cx="650875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>
                <a:solidFill>
                  <a:schemeClr val="accent2"/>
                </a:solidFill>
                <a:cs typeface="+mn-cs"/>
              </a:rPr>
              <a:t>(1)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BCF08439-506A-5A49-AE84-34422E4456B4}" type="slidenum">
              <a:rPr lang="en-US" sz="1400"/>
              <a:pPr/>
              <a:t>20</a:t>
            </a:fld>
            <a:endParaRPr lang="en-US" sz="1400"/>
          </a:p>
        </p:txBody>
      </p:sp>
      <p:grpSp>
        <p:nvGrpSpPr>
          <p:cNvPr id="37890" name="Group 36"/>
          <p:cNvGrpSpPr>
            <a:grpSpLocks/>
          </p:cNvGrpSpPr>
          <p:nvPr/>
        </p:nvGrpSpPr>
        <p:grpSpPr bwMode="auto">
          <a:xfrm>
            <a:off x="379413" y="436563"/>
            <a:ext cx="8066087" cy="946150"/>
            <a:chOff x="239" y="243"/>
            <a:chExt cx="5081" cy="596"/>
          </a:xfrm>
        </p:grpSpPr>
        <p:sp>
          <p:nvSpPr>
            <p:cNvPr id="233482" name="Text Box 10"/>
            <p:cNvSpPr txBox="1">
              <a:spLocks noChangeArrowheads="1"/>
            </p:cNvSpPr>
            <p:nvPr/>
          </p:nvSpPr>
          <p:spPr bwMode="auto">
            <a:xfrm>
              <a:off x="621" y="243"/>
              <a:ext cx="4699" cy="59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>
                  <a:cs typeface="+mn-cs"/>
                </a:rPr>
                <a:t>Give three possible definitions for the logical or operator (||) using pattern matching.</a:t>
              </a:r>
            </a:p>
          </p:txBody>
        </p:sp>
        <p:sp>
          <p:nvSpPr>
            <p:cNvPr id="233483" name="Text Box 11"/>
            <p:cNvSpPr txBox="1">
              <a:spLocks noChangeArrowheads="1"/>
            </p:cNvSpPr>
            <p:nvPr/>
          </p:nvSpPr>
          <p:spPr bwMode="auto">
            <a:xfrm>
              <a:off x="239" y="243"/>
              <a:ext cx="410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solidFill>
                    <a:schemeClr val="accent2"/>
                  </a:solidFill>
                  <a:cs typeface="+mn-cs"/>
                </a:rPr>
                <a:t>(2)</a:t>
              </a:r>
            </a:p>
          </p:txBody>
        </p:sp>
      </p:grpSp>
      <p:grpSp>
        <p:nvGrpSpPr>
          <p:cNvPr id="37891" name="Group 35"/>
          <p:cNvGrpSpPr>
            <a:grpSpLocks/>
          </p:cNvGrpSpPr>
          <p:nvPr/>
        </p:nvGrpSpPr>
        <p:grpSpPr bwMode="auto">
          <a:xfrm>
            <a:off x="379413" y="1803400"/>
            <a:ext cx="8066087" cy="946150"/>
            <a:chOff x="239" y="1116"/>
            <a:chExt cx="5081" cy="596"/>
          </a:xfrm>
        </p:grpSpPr>
        <p:sp>
          <p:nvSpPr>
            <p:cNvPr id="233499" name="Text Box 27"/>
            <p:cNvSpPr txBox="1">
              <a:spLocks noChangeArrowheads="1"/>
            </p:cNvSpPr>
            <p:nvPr/>
          </p:nvSpPr>
          <p:spPr bwMode="auto">
            <a:xfrm>
              <a:off x="621" y="1116"/>
              <a:ext cx="4699" cy="59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>
                  <a:cs typeface="+mn-cs"/>
                </a:rPr>
                <a:t>Redefine the following version of (&amp;&amp;) using conditionals rather than patterns:</a:t>
              </a:r>
            </a:p>
          </p:txBody>
        </p:sp>
        <p:sp>
          <p:nvSpPr>
            <p:cNvPr id="233500" name="Text Box 28"/>
            <p:cNvSpPr txBox="1">
              <a:spLocks noChangeArrowheads="1"/>
            </p:cNvSpPr>
            <p:nvPr/>
          </p:nvSpPr>
          <p:spPr bwMode="auto">
            <a:xfrm>
              <a:off x="239" y="1116"/>
              <a:ext cx="410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solidFill>
                    <a:schemeClr val="accent2"/>
                  </a:solidFill>
                  <a:cs typeface="+mn-cs"/>
                </a:rPr>
                <a:t>(3)</a:t>
              </a:r>
            </a:p>
          </p:txBody>
        </p:sp>
      </p:grpSp>
      <p:sp>
        <p:nvSpPr>
          <p:cNvPr id="233501" name="Text Box 29"/>
          <p:cNvSpPr txBox="1">
            <a:spLocks noChangeArrowheads="1"/>
          </p:cNvSpPr>
          <p:nvPr/>
        </p:nvSpPr>
        <p:spPr bwMode="auto">
          <a:xfrm>
            <a:off x="1719263" y="3170238"/>
            <a:ext cx="3867150" cy="8953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True &amp;&amp; True = True</a:t>
            </a:r>
          </a:p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_    &amp;&amp; _    = False</a:t>
            </a:r>
          </a:p>
        </p:txBody>
      </p:sp>
      <p:grpSp>
        <p:nvGrpSpPr>
          <p:cNvPr id="37893" name="Group 34"/>
          <p:cNvGrpSpPr>
            <a:grpSpLocks/>
          </p:cNvGrpSpPr>
          <p:nvPr/>
        </p:nvGrpSpPr>
        <p:grpSpPr bwMode="auto">
          <a:xfrm>
            <a:off x="379413" y="4486275"/>
            <a:ext cx="8066087" cy="519113"/>
            <a:chOff x="239" y="2708"/>
            <a:chExt cx="5081" cy="327"/>
          </a:xfrm>
        </p:grpSpPr>
        <p:sp>
          <p:nvSpPr>
            <p:cNvPr id="233503" name="Text Box 31"/>
            <p:cNvSpPr txBox="1">
              <a:spLocks noChangeArrowheads="1"/>
            </p:cNvSpPr>
            <p:nvPr/>
          </p:nvSpPr>
          <p:spPr bwMode="auto">
            <a:xfrm>
              <a:off x="621" y="2708"/>
              <a:ext cx="4699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en-US">
                  <a:cs typeface="+mn-cs"/>
                </a:rPr>
                <a:t>Do the same for the following version:</a:t>
              </a:r>
            </a:p>
          </p:txBody>
        </p:sp>
        <p:sp>
          <p:nvSpPr>
            <p:cNvPr id="233504" name="Text Box 32"/>
            <p:cNvSpPr txBox="1">
              <a:spLocks noChangeArrowheads="1"/>
            </p:cNvSpPr>
            <p:nvPr/>
          </p:nvSpPr>
          <p:spPr bwMode="auto">
            <a:xfrm>
              <a:off x="239" y="2708"/>
              <a:ext cx="410" cy="3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r>
                <a:rPr lang="en-US">
                  <a:solidFill>
                    <a:schemeClr val="accent2"/>
                  </a:solidFill>
                  <a:cs typeface="+mn-cs"/>
                </a:rPr>
                <a:t>(4)</a:t>
              </a:r>
            </a:p>
          </p:txBody>
        </p:sp>
      </p:grpSp>
      <p:sp>
        <p:nvSpPr>
          <p:cNvPr id="233505" name="Text Box 33"/>
          <p:cNvSpPr txBox="1">
            <a:spLocks noChangeArrowheads="1"/>
          </p:cNvSpPr>
          <p:nvPr/>
        </p:nvSpPr>
        <p:spPr bwMode="auto">
          <a:xfrm>
            <a:off x="1728788" y="5426075"/>
            <a:ext cx="3498850" cy="8953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True  &amp;&amp; b = b</a:t>
            </a:r>
          </a:p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False &amp;&amp; _ = False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AAFDB725-D472-AE45-8097-1611321250B7}" type="slidenum">
              <a:rPr lang="en-US" sz="1400"/>
              <a:pPr/>
              <a:t>2</a:t>
            </a:fld>
            <a:endParaRPr lang="en-US" sz="1400"/>
          </a:p>
        </p:txBody>
      </p:sp>
      <p:sp>
        <p:nvSpPr>
          <p:cNvPr id="236547" name="Text Box 3"/>
          <p:cNvSpPr txBox="1">
            <a:spLocks noChangeArrowheads="1"/>
          </p:cNvSpPr>
          <p:nvPr/>
        </p:nvSpPr>
        <p:spPr bwMode="auto">
          <a:xfrm>
            <a:off x="412750" y="560388"/>
            <a:ext cx="798830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Conditional expressions can be nested:</a:t>
            </a:r>
          </a:p>
        </p:txBody>
      </p:sp>
      <p:sp>
        <p:nvSpPr>
          <p:cNvPr id="236548" name="Text Box 4"/>
          <p:cNvSpPr txBox="1">
            <a:spLocks noChangeArrowheads="1"/>
          </p:cNvSpPr>
          <p:nvPr/>
        </p:nvSpPr>
        <p:spPr bwMode="auto">
          <a:xfrm>
            <a:off x="1214438" y="1885950"/>
            <a:ext cx="6997700" cy="12969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400" dirty="0" err="1">
                <a:latin typeface="Lucida Sans Typewriter" charset="0"/>
                <a:cs typeface="+mn-cs"/>
              </a:rPr>
              <a:t>signum</a:t>
            </a:r>
            <a:r>
              <a:rPr lang="en-US" sz="2400" dirty="0">
                <a:latin typeface="Lucida Sans Typewriter" charset="0"/>
                <a:cs typeface="+mn-cs"/>
              </a:rPr>
              <a:t> :: </a:t>
            </a:r>
            <a:r>
              <a:rPr lang="en-US" sz="2400" dirty="0" err="1">
                <a:latin typeface="Lucida Sans Typewriter" charset="0"/>
                <a:cs typeface="+mn-cs"/>
              </a:rPr>
              <a:t>Int</a:t>
            </a:r>
            <a:r>
              <a:rPr lang="en-US" sz="2400" dirty="0">
                <a:latin typeface="Lucida Sans Typewriter" charset="0"/>
                <a:cs typeface="+mn-cs"/>
              </a:rPr>
              <a:t> </a:t>
            </a:r>
            <a:r>
              <a:rPr lang="en-US" sz="2400" dirty="0">
                <a:latin typeface="Times New Roman" charset="0"/>
                <a:cs typeface="+mn-cs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  <a:cs typeface="+mn-cs"/>
              </a:rPr>
              <a:t> </a:t>
            </a:r>
            <a:r>
              <a:rPr lang="en-US" sz="2400" dirty="0" err="1">
                <a:latin typeface="Lucida Sans Typewriter" charset="0"/>
                <a:cs typeface="+mn-cs"/>
              </a:rPr>
              <a:t>Int</a:t>
            </a:r>
            <a:endParaRPr lang="en-US" sz="2400" dirty="0">
              <a:latin typeface="Lucida Sans Typewriter" charset="0"/>
              <a:cs typeface="+mn-cs"/>
            </a:endParaRPr>
          </a:p>
          <a:p>
            <a:pPr>
              <a:lnSpc>
                <a:spcPct val="110000"/>
              </a:lnSpc>
              <a:defRPr/>
            </a:pPr>
            <a:r>
              <a:rPr lang="en-US" sz="2400" dirty="0" err="1">
                <a:latin typeface="Lucida Sans Typewriter" charset="0"/>
                <a:cs typeface="+mn-cs"/>
              </a:rPr>
              <a:t>signum</a:t>
            </a:r>
            <a:r>
              <a:rPr lang="en-US" sz="2400" dirty="0">
                <a:latin typeface="Lucida Sans Typewriter" charset="0"/>
                <a:cs typeface="+mn-cs"/>
              </a:rPr>
              <a:t> n = if n &lt; 0 then -1 else</a:t>
            </a:r>
          </a:p>
          <a:p>
            <a:pPr>
              <a:lnSpc>
                <a:spcPct val="11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              if n == 0 then 0 else 1</a:t>
            </a:r>
          </a:p>
        </p:txBody>
      </p:sp>
      <p:sp>
        <p:nvSpPr>
          <p:cNvPr id="17412" name="Rectangle 7"/>
          <p:cNvSpPr>
            <a:spLocks noChangeArrowheads="1"/>
          </p:cNvSpPr>
          <p:nvPr/>
        </p:nvSpPr>
        <p:spPr bwMode="auto">
          <a:xfrm>
            <a:off x="554038" y="4819650"/>
            <a:ext cx="8189912" cy="143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>
                <a:sym typeface="Symbol" charset="0"/>
              </a:rPr>
              <a:t>In Haskell, conditional expressions must </a:t>
            </a:r>
            <a:r>
              <a:rPr kumimoji="1" lang="en-US" u="sng">
                <a:sym typeface="Symbol" charset="0"/>
              </a:rPr>
              <a:t>always</a:t>
            </a:r>
            <a:r>
              <a:rPr kumimoji="1" lang="en-US">
                <a:sym typeface="Symbol" charset="0"/>
              </a:rPr>
              <a:t> have an else branch, which avoids any possible ambiguity problems with nested conditionals.</a:t>
            </a:r>
          </a:p>
        </p:txBody>
      </p:sp>
      <p:sp>
        <p:nvSpPr>
          <p:cNvPr id="236552" name="Text Box 8"/>
          <p:cNvSpPr txBox="1">
            <a:spLocks noChangeArrowheads="1"/>
          </p:cNvSpPr>
          <p:nvPr/>
        </p:nvSpPr>
        <p:spPr bwMode="auto">
          <a:xfrm>
            <a:off x="412750" y="3990975"/>
            <a:ext cx="1047750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Note: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718E22F3-81F5-4E4B-8180-1F1F3CF49106}" type="slidenum">
              <a:rPr lang="en-US" sz="1400"/>
              <a:pPr/>
              <a:t>3</a:t>
            </a:fld>
            <a:endParaRPr lang="en-US" sz="140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Guarded Equations</a:t>
            </a:r>
          </a:p>
        </p:txBody>
      </p:sp>
      <p:sp>
        <p:nvSpPr>
          <p:cNvPr id="221192" name="Text Box 8"/>
          <p:cNvSpPr txBox="1">
            <a:spLocks noChangeArrowheads="1"/>
          </p:cNvSpPr>
          <p:nvPr/>
        </p:nvSpPr>
        <p:spPr bwMode="auto">
          <a:xfrm>
            <a:off x="450850" y="1633538"/>
            <a:ext cx="8261350" cy="94615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As an alternative to conditionals, functions can also be defined using </a:t>
            </a:r>
            <a:r>
              <a:rPr lang="en-US" u="sng">
                <a:cs typeface="+mn-cs"/>
              </a:rPr>
              <a:t>guarded equations</a:t>
            </a:r>
            <a:r>
              <a:rPr lang="en-US">
                <a:cs typeface="+mn-cs"/>
              </a:rPr>
              <a:t>. </a:t>
            </a:r>
          </a:p>
        </p:txBody>
      </p:sp>
      <p:sp>
        <p:nvSpPr>
          <p:cNvPr id="221193" name="Text Box 9"/>
          <p:cNvSpPr txBox="1">
            <a:spLocks noChangeArrowheads="1"/>
          </p:cNvSpPr>
          <p:nvPr/>
        </p:nvSpPr>
        <p:spPr bwMode="auto">
          <a:xfrm>
            <a:off x="1336675" y="3376613"/>
            <a:ext cx="4235450" cy="8953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abs n | </a:t>
            </a:r>
            <a:r>
              <a:rPr lang="en-US" sz="2400">
                <a:latin typeface="Lucida Sans Typewriter" charset="0"/>
                <a:cs typeface="+mn-cs"/>
              </a:rPr>
              <a:t>n </a:t>
            </a:r>
            <a:r>
              <a:rPr lang="en-US" sz="2400">
                <a:latin typeface="Lucida Sans Typewriter" charset="0"/>
                <a:sym typeface="Symbol" charset="0"/>
              </a:rPr>
              <a:t>≥</a:t>
            </a:r>
            <a:r>
              <a:rPr lang="en-US" sz="2400">
                <a:latin typeface="Lucida Sans Typewriter" charset="0"/>
                <a:cs typeface="+mn-cs"/>
              </a:rPr>
              <a:t> </a:t>
            </a:r>
            <a:r>
              <a:rPr lang="en-US" sz="2400" dirty="0">
                <a:latin typeface="Lucida Sans Typewriter" charset="0"/>
                <a:cs typeface="+mn-cs"/>
              </a:rPr>
              <a:t>0     = n</a:t>
            </a:r>
          </a:p>
          <a:p>
            <a:pPr>
              <a:lnSpc>
                <a:spcPct val="11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      | otherwise = -n</a:t>
            </a:r>
          </a:p>
        </p:txBody>
      </p:sp>
      <p:sp>
        <p:nvSpPr>
          <p:cNvPr id="221194" name="AutoShape 10"/>
          <p:cNvSpPr>
            <a:spLocks noChangeArrowheads="1"/>
          </p:cNvSpPr>
          <p:nvPr/>
        </p:nvSpPr>
        <p:spPr bwMode="auto">
          <a:xfrm>
            <a:off x="588963" y="5526088"/>
            <a:ext cx="7862887" cy="566737"/>
          </a:xfrm>
          <a:prstGeom prst="wedgeRoundRectCallout">
            <a:avLst>
              <a:gd name="adj1" fmla="val -24176"/>
              <a:gd name="adj2" fmla="val -190056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>
                <a:cs typeface="+mn-cs"/>
              </a:rPr>
              <a:t>As previously, but using guarded equations.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A88E1CAE-71F6-A443-9956-60C5769B1FEA}" type="slidenum">
              <a:rPr lang="en-US" sz="1400"/>
              <a:pPr/>
              <a:t>4</a:t>
            </a:fld>
            <a:endParaRPr lang="en-US" sz="1400"/>
          </a:p>
        </p:txBody>
      </p:sp>
      <p:sp>
        <p:nvSpPr>
          <p:cNvPr id="237570" name="Text Box 2"/>
          <p:cNvSpPr txBox="1">
            <a:spLocks noChangeArrowheads="1"/>
          </p:cNvSpPr>
          <p:nvPr/>
        </p:nvSpPr>
        <p:spPr bwMode="auto">
          <a:xfrm>
            <a:off x="423863" y="569913"/>
            <a:ext cx="8272462" cy="94615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Guarded equations can be used to make definitions involving multiple conditions easier to read:</a:t>
            </a:r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504825" y="5238750"/>
            <a:ext cx="8215313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>
                <a:sym typeface="Symbol" charset="0"/>
              </a:rPr>
              <a:t>The catch all condition </a:t>
            </a:r>
            <a:r>
              <a:rPr kumimoji="1" lang="en-US" u="sng">
                <a:sym typeface="Symbol" charset="0"/>
              </a:rPr>
              <a:t>otherwise</a:t>
            </a:r>
            <a:r>
              <a:rPr kumimoji="1" lang="en-US">
                <a:sym typeface="Symbol" charset="0"/>
              </a:rPr>
              <a:t> is defined in the prelude by otherwise = True.</a:t>
            </a:r>
          </a:p>
        </p:txBody>
      </p:sp>
      <p:sp>
        <p:nvSpPr>
          <p:cNvPr id="237573" name="Text Box 5"/>
          <p:cNvSpPr txBox="1">
            <a:spLocks noChangeArrowheads="1"/>
          </p:cNvSpPr>
          <p:nvPr/>
        </p:nvSpPr>
        <p:spPr bwMode="auto">
          <a:xfrm>
            <a:off x="423863" y="4405313"/>
            <a:ext cx="10477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Note:</a:t>
            </a:r>
          </a:p>
        </p:txBody>
      </p:sp>
      <p:sp>
        <p:nvSpPr>
          <p:cNvPr id="237574" name="Text Box 6"/>
          <p:cNvSpPr txBox="1">
            <a:spLocks noChangeArrowheads="1"/>
          </p:cNvSpPr>
          <p:nvPr/>
        </p:nvSpPr>
        <p:spPr bwMode="auto">
          <a:xfrm>
            <a:off x="1633538" y="2311400"/>
            <a:ext cx="4787900" cy="12969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signum n | n &lt; 0     = -1</a:t>
            </a:r>
          </a:p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         | n == 0    = 0</a:t>
            </a:r>
          </a:p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         | otherwise = 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84961F1-8805-DB42-BE73-57067439D1BB}" type="slidenum">
              <a:rPr lang="en-US" sz="1400"/>
              <a:pPr/>
              <a:t>5</a:t>
            </a:fld>
            <a:endParaRPr lang="en-US" sz="140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Pattern Matching</a:t>
            </a:r>
          </a:p>
        </p:txBody>
      </p:sp>
      <p:sp>
        <p:nvSpPr>
          <p:cNvPr id="241667" name="Text Box 3"/>
          <p:cNvSpPr txBox="1">
            <a:spLocks noChangeArrowheads="1"/>
          </p:cNvSpPr>
          <p:nvPr/>
        </p:nvSpPr>
        <p:spPr bwMode="auto">
          <a:xfrm>
            <a:off x="450850" y="1638300"/>
            <a:ext cx="8261350" cy="94615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Many functions have a particularly clear definition using </a:t>
            </a:r>
            <a:r>
              <a:rPr lang="en-US" u="sng">
                <a:cs typeface="+mn-cs"/>
              </a:rPr>
              <a:t>pattern matching</a:t>
            </a:r>
            <a:r>
              <a:rPr lang="en-US">
                <a:cs typeface="+mn-cs"/>
              </a:rPr>
              <a:t> on their arguments.</a:t>
            </a:r>
          </a:p>
        </p:txBody>
      </p:sp>
      <p:sp>
        <p:nvSpPr>
          <p:cNvPr id="241668" name="Text Box 4"/>
          <p:cNvSpPr txBox="1">
            <a:spLocks noChangeArrowheads="1"/>
          </p:cNvSpPr>
          <p:nvPr/>
        </p:nvSpPr>
        <p:spPr bwMode="auto">
          <a:xfrm>
            <a:off x="1336675" y="3171825"/>
            <a:ext cx="3641725" cy="130651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not :: </a:t>
            </a:r>
            <a:r>
              <a:rPr lang="en-US" sz="2400" dirty="0" err="1">
                <a:latin typeface="Lucida Sans Typewriter" charset="0"/>
                <a:cs typeface="+mn-cs"/>
              </a:rPr>
              <a:t>Bool</a:t>
            </a:r>
            <a:r>
              <a:rPr lang="en-US" sz="2400" dirty="0">
                <a:latin typeface="Lucida Sans Typewriter" charset="0"/>
                <a:cs typeface="+mn-cs"/>
              </a:rPr>
              <a:t> </a:t>
            </a:r>
            <a:r>
              <a:rPr lang="en-US" sz="2400" dirty="0">
                <a:latin typeface="Times New Roman" charset="0"/>
                <a:cs typeface="+mn-cs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  <a:cs typeface="+mn-cs"/>
              </a:rPr>
              <a:t> </a:t>
            </a:r>
            <a:r>
              <a:rPr lang="en-US" sz="2400" dirty="0" err="1">
                <a:latin typeface="Lucida Sans Typewriter" charset="0"/>
                <a:cs typeface="+mn-cs"/>
              </a:rPr>
              <a:t>Bool</a:t>
            </a:r>
            <a:endParaRPr lang="en-US" sz="2400" dirty="0">
              <a:latin typeface="Lucida Sans Typewriter" charset="0"/>
              <a:cs typeface="+mn-cs"/>
            </a:endParaRPr>
          </a:p>
          <a:p>
            <a:pPr>
              <a:lnSpc>
                <a:spcPct val="11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not False = True</a:t>
            </a:r>
          </a:p>
          <a:p>
            <a:pPr>
              <a:lnSpc>
                <a:spcPct val="11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not True  = False</a:t>
            </a:r>
          </a:p>
        </p:txBody>
      </p:sp>
      <p:sp>
        <p:nvSpPr>
          <p:cNvPr id="241669" name="AutoShape 5"/>
          <p:cNvSpPr>
            <a:spLocks noChangeArrowheads="1"/>
          </p:cNvSpPr>
          <p:nvPr/>
        </p:nvSpPr>
        <p:spPr bwMode="auto">
          <a:xfrm>
            <a:off x="749300" y="5514975"/>
            <a:ext cx="7724775" cy="566738"/>
          </a:xfrm>
          <a:prstGeom prst="wedgeRoundRectCallout">
            <a:avLst>
              <a:gd name="adj1" fmla="val -25792"/>
              <a:gd name="adj2" fmla="val -170449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>
                <a:cs typeface="+mn-cs"/>
              </a:rPr>
              <a:t>not maps False to True, and True to False.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9C3B8617-9C69-BF46-9957-05156AD4DA32}" type="slidenum">
              <a:rPr lang="en-US" sz="1400"/>
              <a:pPr/>
              <a:t>6</a:t>
            </a:fld>
            <a:endParaRPr lang="en-US" sz="1400"/>
          </a:p>
        </p:txBody>
      </p:sp>
      <p:sp>
        <p:nvSpPr>
          <p:cNvPr id="239618" name="Text Box 2"/>
          <p:cNvSpPr txBox="1">
            <a:spLocks noChangeArrowheads="1"/>
          </p:cNvSpPr>
          <p:nvPr/>
        </p:nvSpPr>
        <p:spPr bwMode="auto">
          <a:xfrm>
            <a:off x="401638" y="508000"/>
            <a:ext cx="8294687" cy="94615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Functions can often be defined in many different ways using pattern matching.  For example</a:t>
            </a:r>
          </a:p>
        </p:txBody>
      </p:sp>
      <p:sp>
        <p:nvSpPr>
          <p:cNvPr id="239619" name="Text Box 3"/>
          <p:cNvSpPr txBox="1">
            <a:spLocks noChangeArrowheads="1"/>
          </p:cNvSpPr>
          <p:nvPr/>
        </p:nvSpPr>
        <p:spPr bwMode="auto">
          <a:xfrm>
            <a:off x="1349375" y="1866900"/>
            <a:ext cx="5427663" cy="21161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(&amp;&amp;) :: </a:t>
            </a:r>
            <a:r>
              <a:rPr lang="en-US" sz="2400" dirty="0" err="1">
                <a:latin typeface="Lucida Sans Typewriter" charset="0"/>
                <a:cs typeface="+mn-cs"/>
              </a:rPr>
              <a:t>Bool</a:t>
            </a:r>
            <a:r>
              <a:rPr lang="en-US" sz="2400" dirty="0">
                <a:latin typeface="Lucida Sans Typewriter" charset="0"/>
                <a:cs typeface="+mn-cs"/>
              </a:rPr>
              <a:t> </a:t>
            </a:r>
            <a:r>
              <a:rPr lang="en-US" sz="2400" dirty="0">
                <a:latin typeface="Times New Roman" charset="0"/>
                <a:cs typeface="+mn-cs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  <a:cs typeface="+mn-cs"/>
              </a:rPr>
              <a:t> </a:t>
            </a:r>
            <a:r>
              <a:rPr lang="en-US" sz="2400" dirty="0" err="1">
                <a:latin typeface="Lucida Sans Typewriter" charset="0"/>
                <a:cs typeface="+mn-cs"/>
              </a:rPr>
              <a:t>Bool</a:t>
            </a:r>
            <a:r>
              <a:rPr lang="en-US" sz="2400" dirty="0">
                <a:latin typeface="Lucida Sans Typewriter" charset="0"/>
                <a:cs typeface="+mn-cs"/>
              </a:rPr>
              <a:t> </a:t>
            </a:r>
            <a:r>
              <a:rPr lang="en-US" sz="2400" dirty="0">
                <a:latin typeface="Times New Roman" charset="0"/>
                <a:cs typeface="+mn-cs"/>
                <a:sym typeface="Symbol" charset="0"/>
              </a:rPr>
              <a:t></a:t>
            </a:r>
            <a:r>
              <a:rPr lang="en-US" sz="2400" dirty="0">
                <a:latin typeface="Lucida Sans Typewriter" charset="0"/>
                <a:cs typeface="+mn-cs"/>
              </a:rPr>
              <a:t> </a:t>
            </a:r>
            <a:r>
              <a:rPr lang="en-US" sz="2400" dirty="0" err="1">
                <a:latin typeface="Lucida Sans Typewriter" charset="0"/>
                <a:cs typeface="+mn-cs"/>
              </a:rPr>
              <a:t>Bool</a:t>
            </a:r>
            <a:endParaRPr lang="en-US" sz="2400" dirty="0">
              <a:latin typeface="Lucida Sans Typewriter" charset="0"/>
              <a:cs typeface="+mn-cs"/>
            </a:endParaRPr>
          </a:p>
          <a:p>
            <a:pPr>
              <a:lnSpc>
                <a:spcPct val="11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True  &amp;&amp; True  = True</a:t>
            </a:r>
          </a:p>
          <a:p>
            <a:pPr>
              <a:lnSpc>
                <a:spcPct val="11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True  &amp;&amp; False = False</a:t>
            </a:r>
          </a:p>
          <a:p>
            <a:pPr>
              <a:lnSpc>
                <a:spcPct val="11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False &amp;&amp; True  = False </a:t>
            </a:r>
          </a:p>
          <a:p>
            <a:pPr>
              <a:lnSpc>
                <a:spcPct val="110000"/>
              </a:lnSpc>
              <a:defRPr/>
            </a:pPr>
            <a:r>
              <a:rPr lang="en-US" sz="2400" dirty="0">
                <a:latin typeface="Lucida Sans Typewriter" charset="0"/>
                <a:cs typeface="+mn-cs"/>
              </a:rPr>
              <a:t>False &amp;&amp; False = False</a:t>
            </a:r>
          </a:p>
        </p:txBody>
      </p:sp>
      <p:sp>
        <p:nvSpPr>
          <p:cNvPr id="239622" name="Text Box 6"/>
          <p:cNvSpPr txBox="1">
            <a:spLocks noChangeArrowheads="1"/>
          </p:cNvSpPr>
          <p:nvPr/>
        </p:nvSpPr>
        <p:spPr bwMode="auto">
          <a:xfrm>
            <a:off x="1349375" y="5389563"/>
            <a:ext cx="3867150" cy="8953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True &amp;&amp; True = True</a:t>
            </a:r>
          </a:p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_    &amp;&amp; _    = False</a:t>
            </a:r>
          </a:p>
        </p:txBody>
      </p:sp>
      <p:sp>
        <p:nvSpPr>
          <p:cNvPr id="239623" name="Text Box 7"/>
          <p:cNvSpPr txBox="1">
            <a:spLocks noChangeArrowheads="1"/>
          </p:cNvSpPr>
          <p:nvPr/>
        </p:nvSpPr>
        <p:spPr bwMode="auto">
          <a:xfrm>
            <a:off x="401638" y="4394200"/>
            <a:ext cx="5597525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can be defined more compactly by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1F27DBEB-6A9D-6545-8C3C-154B0905114E}" type="slidenum">
              <a:rPr lang="en-US" sz="1400"/>
              <a:pPr/>
              <a:t>7</a:t>
            </a:fld>
            <a:endParaRPr lang="en-US" sz="1400"/>
          </a:p>
        </p:txBody>
      </p:sp>
      <p:sp>
        <p:nvSpPr>
          <p:cNvPr id="226309" name="Text Box 5"/>
          <p:cNvSpPr txBox="1">
            <a:spLocks noChangeArrowheads="1"/>
          </p:cNvSpPr>
          <p:nvPr/>
        </p:nvSpPr>
        <p:spPr bwMode="auto">
          <a:xfrm>
            <a:off x="1344613" y="2740025"/>
            <a:ext cx="3498850" cy="8953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True  &amp;&amp; b = b</a:t>
            </a:r>
          </a:p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False &amp;&amp; _ = False</a:t>
            </a:r>
          </a:p>
        </p:txBody>
      </p:sp>
      <p:sp>
        <p:nvSpPr>
          <p:cNvPr id="226311" name="Text Box 7"/>
          <p:cNvSpPr txBox="1">
            <a:spLocks noChangeArrowheads="1"/>
          </p:cNvSpPr>
          <p:nvPr/>
        </p:nvSpPr>
        <p:spPr bwMode="auto">
          <a:xfrm>
            <a:off x="427038" y="520700"/>
            <a:ext cx="8294687" cy="1373188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However, the following definition is more efficient, because it avoids evaluating the second argument if the first argument is False:</a:t>
            </a:r>
          </a:p>
        </p:txBody>
      </p:sp>
      <p:sp>
        <p:nvSpPr>
          <p:cNvPr id="22532" name="Rectangle 8"/>
          <p:cNvSpPr>
            <a:spLocks noChangeArrowheads="1"/>
          </p:cNvSpPr>
          <p:nvPr/>
        </p:nvSpPr>
        <p:spPr bwMode="auto">
          <a:xfrm>
            <a:off x="579438" y="5351463"/>
            <a:ext cx="8189912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>
                <a:sym typeface="Symbol" charset="0"/>
              </a:rPr>
              <a:t>The underscore symbol _ is a </a:t>
            </a:r>
            <a:r>
              <a:rPr kumimoji="1" lang="en-US" u="sng">
                <a:sym typeface="Symbol" charset="0"/>
              </a:rPr>
              <a:t>wildcard</a:t>
            </a:r>
            <a:r>
              <a:rPr kumimoji="1" lang="en-US">
                <a:sym typeface="Symbol" charset="0"/>
              </a:rPr>
              <a:t> pattern that matches any argument value.</a:t>
            </a:r>
          </a:p>
        </p:txBody>
      </p:sp>
      <p:sp>
        <p:nvSpPr>
          <p:cNvPr id="226313" name="Text Box 9"/>
          <p:cNvSpPr txBox="1">
            <a:spLocks noChangeArrowheads="1"/>
          </p:cNvSpPr>
          <p:nvPr/>
        </p:nvSpPr>
        <p:spPr bwMode="auto">
          <a:xfrm>
            <a:off x="427038" y="4486275"/>
            <a:ext cx="1047750" cy="5191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>
                <a:cs typeface="+mn-cs"/>
              </a:rPr>
              <a:t>Note: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B1F6B7FB-1AA4-5048-9514-C6FA6213F601}" type="slidenum">
              <a:rPr lang="en-US" sz="1400"/>
              <a:pPr/>
              <a:t>8</a:t>
            </a:fld>
            <a:endParaRPr lang="en-US" sz="140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465138" y="3743325"/>
            <a:ext cx="8226425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>
                <a:sym typeface="Symbol" charset="0"/>
              </a:rPr>
              <a:t>Patterns may not </a:t>
            </a:r>
            <a:r>
              <a:rPr kumimoji="1" lang="en-US" u="sng">
                <a:sym typeface="Symbol" charset="0"/>
              </a:rPr>
              <a:t>repeat</a:t>
            </a:r>
            <a:r>
              <a:rPr kumimoji="1" lang="en-US">
                <a:sym typeface="Symbol" charset="0"/>
              </a:rPr>
              <a:t> variables.  For example, the following definition gives an error:</a:t>
            </a:r>
          </a:p>
        </p:txBody>
      </p:sp>
      <p:sp>
        <p:nvSpPr>
          <p:cNvPr id="240643" name="Text Box 3"/>
          <p:cNvSpPr txBox="1">
            <a:spLocks noChangeArrowheads="1"/>
          </p:cNvSpPr>
          <p:nvPr/>
        </p:nvSpPr>
        <p:spPr bwMode="auto">
          <a:xfrm>
            <a:off x="1733550" y="5386388"/>
            <a:ext cx="2762250" cy="8953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b &amp;&amp; b = b</a:t>
            </a:r>
          </a:p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_ &amp;&amp; _ = False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471488" y="481013"/>
            <a:ext cx="8226425" cy="1065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>
                <a:sym typeface="Symbol" charset="0"/>
              </a:rPr>
              <a:t>Patterns are matched </a:t>
            </a:r>
            <a:r>
              <a:rPr kumimoji="1" lang="en-US" u="sng">
                <a:sym typeface="Symbol" charset="0"/>
              </a:rPr>
              <a:t>in order</a:t>
            </a:r>
            <a:r>
              <a:rPr kumimoji="1" lang="en-US">
                <a:sym typeface="Symbol" charset="0"/>
              </a:rPr>
              <a:t>.  For example, the following definition always returns False:</a:t>
            </a:r>
          </a:p>
        </p:txBody>
      </p:sp>
      <p:sp>
        <p:nvSpPr>
          <p:cNvPr id="240645" name="Text Box 5"/>
          <p:cNvSpPr txBox="1">
            <a:spLocks noChangeArrowheads="1"/>
          </p:cNvSpPr>
          <p:nvPr/>
        </p:nvSpPr>
        <p:spPr bwMode="auto">
          <a:xfrm>
            <a:off x="1733550" y="2197100"/>
            <a:ext cx="3867150" cy="8953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_    &amp;&amp; _    = False</a:t>
            </a:r>
          </a:p>
          <a:p>
            <a:pPr>
              <a:lnSpc>
                <a:spcPct val="110000"/>
              </a:lnSpc>
              <a:defRPr/>
            </a:pPr>
            <a:r>
              <a:rPr lang="en-US" sz="2400">
                <a:latin typeface="Lucida Sans Typewriter" charset="0"/>
                <a:cs typeface="+mn-cs"/>
              </a:rPr>
              <a:t>True &amp;&amp; True = True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UN Template">
  <a:themeElements>
    <a:clrScheme name="FUN Template 6">
      <a:dk1>
        <a:srgbClr val="000000"/>
      </a:dk1>
      <a:lt1>
        <a:srgbClr val="FFFFFF"/>
      </a:lt1>
      <a:dk2>
        <a:srgbClr val="000066"/>
      </a:dk2>
      <a:lt2>
        <a:srgbClr val="FFCC00"/>
      </a:lt2>
      <a:accent1>
        <a:srgbClr val="0066FF"/>
      </a:accent1>
      <a:accent2>
        <a:srgbClr val="33CCCC"/>
      </a:accent2>
      <a:accent3>
        <a:srgbClr val="AAAAB8"/>
      </a:accent3>
      <a:accent4>
        <a:srgbClr val="DADADA"/>
      </a:accent4>
      <a:accent5>
        <a:srgbClr val="AAB8FF"/>
      </a:accent5>
      <a:accent6>
        <a:srgbClr val="2DB9B9"/>
      </a:accent6>
      <a:hlink>
        <a:srgbClr val="FF00FF"/>
      </a:hlink>
      <a:folHlink>
        <a:srgbClr val="9933FF"/>
      </a:folHlink>
    </a:clrScheme>
    <a:fontScheme name="FUN Template">
      <a:majorFont>
        <a:latin typeface="Arial Black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ＭＳ Ｐゴシック" charset="0"/>
          </a:defRPr>
        </a:defPPr>
      </a:lstStyle>
    </a:lnDef>
  </a:objectDefaults>
  <a:extraClrSchemeLst>
    <a:extraClrScheme>
      <a:clrScheme name="FUN Template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N Template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N Template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C:\WINNT\Profiles\gmh\Desktop\Presentations\FUN Template.pot</Template>
  <TotalTime>5444</TotalTime>
  <Words>1097</Words>
  <Application>Microsoft Macintosh PowerPoint</Application>
  <PresentationFormat>On-screen Show (4:3)</PresentationFormat>
  <Paragraphs>163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Arial Black</vt:lpstr>
      <vt:lpstr>Lucida Sans Typewriter</vt:lpstr>
      <vt:lpstr>Monotype Sorts</vt:lpstr>
      <vt:lpstr>Tahoma</vt:lpstr>
      <vt:lpstr>Times New Roman</vt:lpstr>
      <vt:lpstr>FUN Template</vt:lpstr>
      <vt:lpstr>PowerPoint Presentation</vt:lpstr>
      <vt:lpstr>Conditional Expressions</vt:lpstr>
      <vt:lpstr>PowerPoint Presentation</vt:lpstr>
      <vt:lpstr>Guarded Equations</vt:lpstr>
      <vt:lpstr>PowerPoint Presentation</vt:lpstr>
      <vt:lpstr>Pattern Matching</vt:lpstr>
      <vt:lpstr>PowerPoint Presentation</vt:lpstr>
      <vt:lpstr>PowerPoint Presentation</vt:lpstr>
      <vt:lpstr>PowerPoint Presentation</vt:lpstr>
      <vt:lpstr>List Patterns</vt:lpstr>
      <vt:lpstr>PowerPoint Presentation</vt:lpstr>
      <vt:lpstr>PowerPoint Presentation</vt:lpstr>
      <vt:lpstr>Lambda Expressions</vt:lpstr>
      <vt:lpstr>PowerPoint Presentation</vt:lpstr>
      <vt:lpstr>Why Are Lambda's Useful?</vt:lpstr>
      <vt:lpstr>PowerPoint Presentation</vt:lpstr>
      <vt:lpstr>Operator Sections</vt:lpstr>
      <vt:lpstr>PowerPoint Presentation</vt:lpstr>
      <vt:lpstr>Why Are Sections Useful?</vt:lpstr>
      <vt:lpstr>Exercises</vt:lpstr>
      <vt:lpstr>PowerPoint Presentation</vt:lpstr>
    </vt:vector>
  </TitlesOfParts>
  <Company>University of Nottingham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Programming</dc:title>
  <dc:creator>Dr. Graham Hutton</dc:creator>
  <cp:lastModifiedBy>Graham Hutton</cp:lastModifiedBy>
  <cp:revision>349</cp:revision>
  <cp:lastPrinted>2016-01-08T09:11:08Z</cp:lastPrinted>
  <dcterms:created xsi:type="dcterms:W3CDTF">2000-11-20T11:40:19Z</dcterms:created>
  <dcterms:modified xsi:type="dcterms:W3CDTF">2021-01-24T10:33:38Z</dcterms:modified>
</cp:coreProperties>
</file>