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69" r:id="rId1"/>
  </p:sldMasterIdLst>
  <p:notesMasterIdLst>
    <p:notesMasterId r:id="rId25"/>
  </p:notesMasterIdLst>
  <p:handoutMasterIdLst>
    <p:handoutMasterId r:id="rId26"/>
  </p:handoutMasterIdLst>
  <p:sldIdLst>
    <p:sldId id="308" r:id="rId2"/>
    <p:sldId id="278" r:id="rId3"/>
    <p:sldId id="307" r:id="rId4"/>
    <p:sldId id="281" r:id="rId5"/>
    <p:sldId id="284" r:id="rId6"/>
    <p:sldId id="283" r:id="rId7"/>
    <p:sldId id="285" r:id="rId8"/>
    <p:sldId id="286" r:id="rId9"/>
    <p:sldId id="288" r:id="rId10"/>
    <p:sldId id="289" r:id="rId11"/>
    <p:sldId id="290" r:id="rId12"/>
    <p:sldId id="291" r:id="rId13"/>
    <p:sldId id="293" r:id="rId14"/>
    <p:sldId id="294" r:id="rId15"/>
    <p:sldId id="295" r:id="rId16"/>
    <p:sldId id="296" r:id="rId17"/>
    <p:sldId id="297" r:id="rId18"/>
    <p:sldId id="303" r:id="rId19"/>
    <p:sldId id="300" r:id="rId20"/>
    <p:sldId id="301" r:id="rId21"/>
    <p:sldId id="302" r:id="rId22"/>
    <p:sldId id="304" r:id="rId23"/>
    <p:sldId id="306" r:id="rId24"/>
  </p:sldIdLst>
  <p:sldSz cx="9144000" cy="6858000" type="screen4x3"/>
  <p:notesSz cx="7089775" cy="102187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ahoma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18">
          <p15:clr>
            <a:srgbClr val="A4A3A4"/>
          </p15:clr>
        </p15:guide>
        <p15:guide id="2" pos="22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FF0000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-1866" y="-78"/>
      </p:cViewPr>
      <p:guideLst>
        <p:guide orient="horz" pos="3218"/>
        <p:guide pos="223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3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7963" y="0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t" anchorCtr="0" compatLnSpc="1">
            <a:prstTxWarp prst="textNoShape">
              <a:avLst/>
            </a:prstTxWarp>
          </a:bodyPr>
          <a:lstStyle>
            <a:lvl1pPr algn="r"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4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07563"/>
            <a:ext cx="3071813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defTabSz="989013">
              <a:defRPr sz="13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7963" y="9707563"/>
            <a:ext cx="3071812" cy="5111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8902" tIns="49451" rIns="98902" bIns="49451" numCol="1" anchor="b" anchorCtr="0" compatLnSpc="1">
            <a:prstTxWarp prst="textNoShape">
              <a:avLst/>
            </a:prstTxWarp>
          </a:bodyPr>
          <a:lstStyle>
            <a:lvl1pPr algn="r" defTabSz="989013">
              <a:defRPr sz="1300"/>
            </a:lvl1pPr>
          </a:lstStyle>
          <a:p>
            <a:pPr>
              <a:defRPr/>
            </a:pPr>
            <a:fld id="{F74290DC-920F-4F4F-928D-D9E78B962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575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3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92165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-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7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677400"/>
            <a:ext cx="3048000" cy="5334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3514E8C-AAE0-5645-8347-9C02EFD9C0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1723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ＭＳ Ｐゴシック" pitchFamily="-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-1" charset="0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3"/>
          <p:cNvSpPr txBox="1">
            <a:spLocks noChangeArrowheads="1"/>
          </p:cNvSpPr>
          <p:nvPr userDrawn="1"/>
        </p:nvSpPr>
        <p:spPr bwMode="auto">
          <a:xfrm>
            <a:off x="715963" y="1039813"/>
            <a:ext cx="78438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3" name="Rectangle 14"/>
          <p:cNvSpPr>
            <a:spLocks noGrp="1" noChangeArrowheads="1"/>
          </p:cNvSpPr>
          <p:nvPr userDrawn="1"/>
        </p:nvSpPr>
        <p:spPr bwMode="auto">
          <a:xfrm>
            <a:off x="561975" y="5087938"/>
            <a:ext cx="8153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3200"/>
              <a:t>Chapter 3 - First Steps</a:t>
            </a:r>
          </a:p>
        </p:txBody>
      </p:sp>
      <p:pic>
        <p:nvPicPr>
          <p:cNvPr id="4" name="Picture 15" descr="C:\Documents and Settings\gmh.POLIHALE\Desktop\HaskellLogo_2.jpg"/>
          <p:cNvPicPr>
            <a:picLocks noChangeAspect="1" noChangeArrowheads="1"/>
          </p:cNvPicPr>
          <p:nvPr userDrawn="1"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925" y="2266950"/>
            <a:ext cx="2349500" cy="2235200"/>
          </a:xfrm>
          <a:prstGeom prst="rect">
            <a:avLst/>
          </a:prstGeom>
          <a:solidFill>
            <a:schemeClr val="bg1">
              <a:alpha val="50195"/>
            </a:schemeClr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9966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C0C35-3D7C-B541-A38B-FDC2B086A0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3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82800" cy="6096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0"/>
            <a:ext cx="6096000" cy="60960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1FEFC-E74C-F640-BE0B-37559422D8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3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A5543-1E1F-F043-9EBC-BC37C93D49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411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AC770D-4187-B643-B651-7C2396F259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03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1524000"/>
            <a:ext cx="4013200" cy="4953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3F454-4803-BE4E-A4C9-D0AB6CC2A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72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125D7-0927-D54A-8169-F3C5D05E93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068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FD39C-9ADB-C245-9503-846EF8BEFA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7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41AF7-5567-D741-8F34-DE634B40BB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625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F441E4-FAB9-C646-A3CA-EB59A4BA2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45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40A2D-3EAF-8C40-9E51-E3D1278D10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979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81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24000"/>
            <a:ext cx="8178800" cy="495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7CFC444-A655-D742-8217-1C95AF70FB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  <a:ea typeface="ＭＳ Ｐゴシック" pitchFamily="-1" charset="-128"/>
          <a:cs typeface="ＭＳ Ｐゴシック" pitchFamily="-1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z"/>
        <a:defRPr kumimoji="1" sz="28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y"/>
        <a:defRPr kumimoji="1" sz="2400">
          <a:solidFill>
            <a:schemeClr val="tx1"/>
          </a:solidFill>
          <a:latin typeface="+mn-lt"/>
          <a:ea typeface="ＭＳ Ｐゴシック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charset="0"/>
        <a:buChar char="x"/>
        <a:defRPr kumimoji="1" sz="2000">
          <a:solidFill>
            <a:schemeClr val="tx1"/>
          </a:solidFill>
          <a:latin typeface="+mn-lt"/>
          <a:ea typeface="ＭＳ Ｐゴシック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>
          <a:solidFill>
            <a:schemeClr val="tx1"/>
          </a:solidFill>
          <a:latin typeface="+mn-lt"/>
          <a:ea typeface="ＭＳ Ｐゴシック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>
          <a:solidFill>
            <a:schemeClr val="tx1"/>
          </a:solidFill>
          <a:latin typeface="+mn-lt"/>
          <a:ea typeface="ＭＳ Ｐゴシック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5E08685F-6324-1642-88D7-16A6D01BA5BE}" type="slidenum">
              <a:rPr lang="en-US" sz="1400"/>
              <a:pPr/>
              <a:t>0</a:t>
            </a:fld>
            <a:endParaRPr lang="en-US" sz="1400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115888" y="1001713"/>
            <a:ext cx="891063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3600" b="1">
                <a:solidFill>
                  <a:schemeClr val="tx2"/>
                </a:solidFill>
                <a:latin typeface="Arial Black" charset="0"/>
              </a:rPr>
              <a:t>PROGRAMMING IN HASKELL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76213" y="5164138"/>
            <a:ext cx="8791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kumimoji="1" lang="en-US" sz="3200"/>
              <a:t>Chapter 2 - First Steps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B67B8E4-A284-9541-9674-400999C513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0423" y="2393375"/>
            <a:ext cx="2603153" cy="2071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23B37A20-571F-2C41-A398-6A045B808D21}" type="slidenum">
              <a:rPr lang="en-US" sz="1400"/>
              <a:pPr/>
              <a:t>9</a:t>
            </a:fld>
            <a:endParaRPr lang="en-US" sz="1400"/>
          </a:p>
        </p:txBody>
      </p:sp>
      <p:sp>
        <p:nvSpPr>
          <p:cNvPr id="24578" name="Text Box 3"/>
          <p:cNvSpPr txBox="1">
            <a:spLocks noChangeArrowheads="1"/>
          </p:cNvSpPr>
          <p:nvPr/>
        </p:nvSpPr>
        <p:spPr bwMode="auto">
          <a:xfrm>
            <a:off x="452438" y="1144588"/>
            <a:ext cx="8229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</a:t>
            </a:r>
            <a:r>
              <a:rPr lang="en-US" u="sng"/>
              <a:t>Haskell</a:t>
            </a:r>
            <a:r>
              <a:rPr lang="en-US"/>
              <a:t>, function application is denoted using space, and multiplication is denoted using *.</a:t>
            </a: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1638300" y="3233738"/>
            <a:ext cx="22098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f a b + c*d</a:t>
            </a:r>
          </a:p>
        </p:txBody>
      </p:sp>
      <p:sp>
        <p:nvSpPr>
          <p:cNvPr id="24580" name="AutoShape 8"/>
          <p:cNvSpPr>
            <a:spLocks noChangeArrowheads="1"/>
          </p:cNvSpPr>
          <p:nvPr/>
        </p:nvSpPr>
        <p:spPr bwMode="auto">
          <a:xfrm>
            <a:off x="850900" y="4994275"/>
            <a:ext cx="6457950" cy="566738"/>
          </a:xfrm>
          <a:prstGeom prst="wedgeRoundRectCallout">
            <a:avLst>
              <a:gd name="adj1" fmla="val -25787"/>
              <a:gd name="adj2" fmla="val -197338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As previously, but in Haskell syntax.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4467740-7AC7-0A47-B6D9-4DCC00FDA825}" type="slidenum">
              <a:rPr lang="en-US" sz="1400"/>
              <a:pPr/>
              <a:t>10</a:t>
            </a:fld>
            <a:endParaRPr lang="en-US" sz="1400"/>
          </a:p>
        </p:txBody>
      </p:sp>
      <p:sp>
        <p:nvSpPr>
          <p:cNvPr id="25602" name="Text Box 5"/>
          <p:cNvSpPr txBox="1">
            <a:spLocks noChangeArrowheads="1"/>
          </p:cNvSpPr>
          <p:nvPr/>
        </p:nvSpPr>
        <p:spPr bwMode="auto">
          <a:xfrm>
            <a:off x="501650" y="1171575"/>
            <a:ext cx="81740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Moreover, function application is assumed to have </a:t>
            </a:r>
            <a:r>
              <a:rPr lang="en-US" u="sng"/>
              <a:t>higher priority</a:t>
            </a:r>
            <a:r>
              <a:rPr lang="en-US"/>
              <a:t> than all other operators.</a:t>
            </a: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1641475" y="3235325"/>
            <a:ext cx="14732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f a + b</a:t>
            </a:r>
          </a:p>
        </p:txBody>
      </p:sp>
      <p:sp>
        <p:nvSpPr>
          <p:cNvPr id="25604" name="AutoShape 9"/>
          <p:cNvSpPr>
            <a:spLocks noChangeArrowheads="1"/>
          </p:cNvSpPr>
          <p:nvPr/>
        </p:nvSpPr>
        <p:spPr bwMode="auto">
          <a:xfrm>
            <a:off x="850900" y="4994275"/>
            <a:ext cx="6915150" cy="566738"/>
          </a:xfrm>
          <a:prstGeom prst="wedgeRoundRectCallout">
            <a:avLst>
              <a:gd name="adj1" fmla="val -27389"/>
              <a:gd name="adj2" fmla="val -197375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Means (f a) + b, rather than f (a + b).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E087749-1F4D-9B44-AB89-0370833F3286}" type="slidenum">
              <a:rPr lang="en-US" sz="1400"/>
              <a:pPr/>
              <a:t>11</a:t>
            </a:fld>
            <a:endParaRPr lang="en-US" sz="1400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Examples</a:t>
            </a:r>
          </a:p>
        </p:txBody>
      </p:sp>
      <p:grpSp>
        <p:nvGrpSpPr>
          <p:cNvPr id="26627" name="Group 46"/>
          <p:cNvGrpSpPr>
            <a:grpSpLocks/>
          </p:cNvGrpSpPr>
          <p:nvPr/>
        </p:nvGrpSpPr>
        <p:grpSpPr bwMode="auto">
          <a:xfrm>
            <a:off x="1882775" y="1550988"/>
            <a:ext cx="5056188" cy="4595812"/>
            <a:chOff x="1240" y="938"/>
            <a:chExt cx="3185" cy="2895"/>
          </a:xfrm>
        </p:grpSpPr>
        <p:sp>
          <p:nvSpPr>
            <p:cNvPr id="26628" name="Text Box 5"/>
            <p:cNvSpPr txBox="1">
              <a:spLocks noChangeArrowheads="1"/>
            </p:cNvSpPr>
            <p:nvPr/>
          </p:nvSpPr>
          <p:spPr bwMode="auto">
            <a:xfrm>
              <a:off x="1240" y="938"/>
              <a:ext cx="136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sng"/>
                <a:t>Mathematics</a:t>
              </a:r>
            </a:p>
          </p:txBody>
        </p:sp>
        <p:sp>
          <p:nvSpPr>
            <p:cNvPr id="26629" name="Text Box 6"/>
            <p:cNvSpPr txBox="1">
              <a:spLocks noChangeArrowheads="1"/>
            </p:cNvSpPr>
            <p:nvPr/>
          </p:nvSpPr>
          <p:spPr bwMode="auto">
            <a:xfrm>
              <a:off x="3205" y="939"/>
              <a:ext cx="817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u="sng"/>
                <a:t>Haskell</a:t>
              </a:r>
              <a:endParaRPr lang="en-US"/>
            </a:p>
          </p:txBody>
        </p:sp>
        <p:sp>
          <p:nvSpPr>
            <p:cNvPr id="26630" name="Text Box 7"/>
            <p:cNvSpPr txBox="1">
              <a:spLocks noChangeArrowheads="1"/>
            </p:cNvSpPr>
            <p:nvPr/>
          </p:nvSpPr>
          <p:spPr bwMode="auto">
            <a:xfrm>
              <a:off x="1291" y="1507"/>
              <a:ext cx="580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f(x)</a:t>
              </a:r>
            </a:p>
          </p:txBody>
        </p:sp>
        <p:sp>
          <p:nvSpPr>
            <p:cNvPr id="26631" name="Text Box 8"/>
            <p:cNvSpPr txBox="1">
              <a:spLocks noChangeArrowheads="1"/>
            </p:cNvSpPr>
            <p:nvPr/>
          </p:nvSpPr>
          <p:spPr bwMode="auto">
            <a:xfrm>
              <a:off x="1291" y="2017"/>
              <a:ext cx="812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f(x,y)</a:t>
              </a:r>
            </a:p>
          </p:txBody>
        </p:sp>
        <p:sp>
          <p:nvSpPr>
            <p:cNvPr id="26632" name="Text Box 9"/>
            <p:cNvSpPr txBox="1">
              <a:spLocks noChangeArrowheads="1"/>
            </p:cNvSpPr>
            <p:nvPr/>
          </p:nvSpPr>
          <p:spPr bwMode="auto">
            <a:xfrm>
              <a:off x="1291" y="2528"/>
              <a:ext cx="92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f(g(x))</a:t>
              </a:r>
            </a:p>
          </p:txBody>
        </p:sp>
        <p:sp>
          <p:nvSpPr>
            <p:cNvPr id="26633" name="Text Box 10"/>
            <p:cNvSpPr txBox="1">
              <a:spLocks noChangeArrowheads="1"/>
            </p:cNvSpPr>
            <p:nvPr/>
          </p:nvSpPr>
          <p:spPr bwMode="auto">
            <a:xfrm>
              <a:off x="1291" y="3039"/>
              <a:ext cx="1160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f(x,g(y))</a:t>
              </a:r>
            </a:p>
          </p:txBody>
        </p:sp>
        <p:sp>
          <p:nvSpPr>
            <p:cNvPr id="26634" name="Text Box 11"/>
            <p:cNvSpPr txBox="1">
              <a:spLocks noChangeArrowheads="1"/>
            </p:cNvSpPr>
            <p:nvPr/>
          </p:nvSpPr>
          <p:spPr bwMode="auto">
            <a:xfrm>
              <a:off x="1292" y="3542"/>
              <a:ext cx="1044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f(x)g(y)</a:t>
              </a:r>
            </a:p>
          </p:txBody>
        </p:sp>
        <p:sp>
          <p:nvSpPr>
            <p:cNvPr id="26635" name="Text Box 18"/>
            <p:cNvSpPr txBox="1">
              <a:spLocks noChangeArrowheads="1"/>
            </p:cNvSpPr>
            <p:nvPr/>
          </p:nvSpPr>
          <p:spPr bwMode="auto">
            <a:xfrm>
              <a:off x="3264" y="1503"/>
              <a:ext cx="464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 x</a:t>
              </a:r>
            </a:p>
          </p:txBody>
        </p:sp>
        <p:sp>
          <p:nvSpPr>
            <p:cNvPr id="26636" name="Text Box 19"/>
            <p:cNvSpPr txBox="1">
              <a:spLocks noChangeArrowheads="1"/>
            </p:cNvSpPr>
            <p:nvPr/>
          </p:nvSpPr>
          <p:spPr bwMode="auto">
            <a:xfrm>
              <a:off x="3264" y="2013"/>
              <a:ext cx="696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 x y</a:t>
              </a:r>
            </a:p>
          </p:txBody>
        </p:sp>
        <p:sp>
          <p:nvSpPr>
            <p:cNvPr id="26637" name="Text Box 20"/>
            <p:cNvSpPr txBox="1">
              <a:spLocks noChangeArrowheads="1"/>
            </p:cNvSpPr>
            <p:nvPr/>
          </p:nvSpPr>
          <p:spPr bwMode="auto">
            <a:xfrm>
              <a:off x="3264" y="2524"/>
              <a:ext cx="92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 (g x)</a:t>
              </a:r>
            </a:p>
          </p:txBody>
        </p:sp>
        <p:sp>
          <p:nvSpPr>
            <p:cNvPr id="26638" name="Text Box 21"/>
            <p:cNvSpPr txBox="1">
              <a:spLocks noChangeArrowheads="1"/>
            </p:cNvSpPr>
            <p:nvPr/>
          </p:nvSpPr>
          <p:spPr bwMode="auto">
            <a:xfrm>
              <a:off x="3264" y="3034"/>
              <a:ext cx="1160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 x (g y)</a:t>
              </a:r>
            </a:p>
          </p:txBody>
        </p:sp>
        <p:sp>
          <p:nvSpPr>
            <p:cNvPr id="26639" name="Text Box 22"/>
            <p:cNvSpPr txBox="1">
              <a:spLocks noChangeArrowheads="1"/>
            </p:cNvSpPr>
            <p:nvPr/>
          </p:nvSpPr>
          <p:spPr bwMode="auto">
            <a:xfrm>
              <a:off x="3265" y="3545"/>
              <a:ext cx="1160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f x * g y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34FCE1A-107E-2443-88F3-C8A4A32F4223}" type="slidenum">
              <a:rPr lang="en-US" sz="1400"/>
              <a:pPr/>
              <a:t>12</a:t>
            </a:fld>
            <a:endParaRPr 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Haskell Scripts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As well as the functions in the standard library, you can also define your own functions;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New functions are defined within a </a:t>
            </a:r>
            <a:r>
              <a:rPr lang="en-US" u="sng">
                <a:latin typeface="Tahoma" charset="0"/>
                <a:ea typeface="ＭＳ Ｐゴシック" charset="0"/>
                <a:cs typeface="ＭＳ Ｐゴシック" charset="0"/>
              </a:rPr>
              <a:t>script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, a text file comprising a sequence of definitions;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By convention, Haskell scripts usually have a </a:t>
            </a:r>
            <a:r>
              <a:rPr lang="en-US" u="sng">
                <a:latin typeface="Tahoma" charset="0"/>
                <a:ea typeface="ＭＳ Ｐゴシック" charset="0"/>
                <a:cs typeface="ＭＳ Ｐゴシック" charset="0"/>
              </a:rPr>
              <a:t>.hs</a:t>
            </a:r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 suffix on their filename.  This is not mandatory, but is useful for identification purposes.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93AF73BC-81EB-C546-830A-29D65C44952C}" type="slidenum">
              <a:rPr lang="en-US" sz="1400"/>
              <a:pPr/>
              <a:t>13</a:t>
            </a:fld>
            <a:endParaRPr lang="en-US" sz="140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My First Script</a:t>
            </a:r>
          </a:p>
        </p:txBody>
      </p:sp>
      <p:sp>
        <p:nvSpPr>
          <p:cNvPr id="28675" name="Rectangle 5"/>
          <p:cNvSpPr>
            <a:spLocks noChangeArrowheads="1"/>
          </p:cNvSpPr>
          <p:nvPr/>
        </p:nvSpPr>
        <p:spPr bwMode="auto">
          <a:xfrm>
            <a:off x="1393825" y="4995863"/>
            <a:ext cx="5934075" cy="1200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Lucida Sans Typewriter" charset="0"/>
              </a:rPr>
              <a:t>double x = x + x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quadruple x = double (double x)</a:t>
            </a:r>
          </a:p>
        </p:txBody>
      </p:sp>
      <p:sp>
        <p:nvSpPr>
          <p:cNvPr id="28676" name="Text Box 13"/>
          <p:cNvSpPr txBox="1">
            <a:spLocks noChangeArrowheads="1"/>
          </p:cNvSpPr>
          <p:nvPr/>
        </p:nvSpPr>
        <p:spPr bwMode="auto">
          <a:xfrm>
            <a:off x="449263" y="1700213"/>
            <a:ext cx="8069262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When developing a Haskell script, it is useful to keep two windows open, one running an editor for the script, and the other running GHCi.</a:t>
            </a:r>
          </a:p>
          <a:p>
            <a:endParaRPr lang="en-US"/>
          </a:p>
          <a:p>
            <a:r>
              <a:rPr lang="en-US"/>
              <a:t>Start an editor, type in the following two function definitions, and save the script as </a:t>
            </a:r>
            <a:r>
              <a:rPr lang="en-US" u="sng"/>
              <a:t>test.hs</a:t>
            </a:r>
            <a:r>
              <a:rPr lang="en-US"/>
              <a:t>: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DC1FF0A-E358-B947-B78B-DF7D7A296D48}" type="slidenum">
              <a:rPr lang="en-US" sz="1400"/>
              <a:pPr/>
              <a:t>14</a:t>
            </a:fld>
            <a:endParaRPr lang="en-US" sz="1400"/>
          </a:p>
        </p:txBody>
      </p:sp>
      <p:sp>
        <p:nvSpPr>
          <p:cNvPr id="29698" name="Rectangle 1027"/>
          <p:cNvSpPr>
            <a:spLocks noChangeArrowheads="1"/>
          </p:cNvSpPr>
          <p:nvPr/>
        </p:nvSpPr>
        <p:spPr bwMode="auto">
          <a:xfrm>
            <a:off x="1292225" y="1931988"/>
            <a:ext cx="2781300" cy="460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Lucida Sans Typewriter" charset="0"/>
              </a:rPr>
              <a:t>$ ghci test.hs</a:t>
            </a:r>
          </a:p>
        </p:txBody>
      </p:sp>
      <p:sp>
        <p:nvSpPr>
          <p:cNvPr id="29699" name="Text Box 1028"/>
          <p:cNvSpPr txBox="1">
            <a:spLocks noChangeArrowheads="1"/>
          </p:cNvSpPr>
          <p:nvPr/>
        </p:nvSpPr>
        <p:spPr bwMode="auto">
          <a:xfrm>
            <a:off x="374650" y="427038"/>
            <a:ext cx="82883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Leaving the editor open, in another window start up GHCi with the new script:</a:t>
            </a:r>
          </a:p>
        </p:txBody>
      </p:sp>
      <p:sp>
        <p:nvSpPr>
          <p:cNvPr id="29700" name="Rectangle 1030"/>
          <p:cNvSpPr>
            <a:spLocks noChangeArrowheads="1"/>
          </p:cNvSpPr>
          <p:nvPr/>
        </p:nvSpPr>
        <p:spPr bwMode="auto">
          <a:xfrm>
            <a:off x="1292225" y="4437063"/>
            <a:ext cx="5892800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Lucida Sans Typewriter" charset="0"/>
              </a:rPr>
              <a:t>&gt; quadruple 10</a:t>
            </a:r>
          </a:p>
          <a:p>
            <a:r>
              <a:rPr lang="en-US" sz="2400">
                <a:latin typeface="Lucida Sans Typewriter" charset="0"/>
              </a:rPr>
              <a:t>40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&gt; take (double 2) [1,2,3,4,5,6]</a:t>
            </a:r>
          </a:p>
          <a:p>
            <a:r>
              <a:rPr lang="en-US" sz="2400">
                <a:latin typeface="Lucida Sans Typewriter" charset="0"/>
              </a:rPr>
              <a:t>[1,2,3,4]</a:t>
            </a:r>
          </a:p>
        </p:txBody>
      </p:sp>
      <p:sp>
        <p:nvSpPr>
          <p:cNvPr id="29701" name="Text Box 1032"/>
          <p:cNvSpPr txBox="1">
            <a:spLocks noChangeArrowheads="1"/>
          </p:cNvSpPr>
          <p:nvPr/>
        </p:nvSpPr>
        <p:spPr bwMode="auto">
          <a:xfrm>
            <a:off x="415925" y="2947988"/>
            <a:ext cx="8288338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Now both the standard library and the file test.hs are loaded, and functions from both can be used: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D80B69E-20D5-3A43-A858-E6D71E7A76AB}" type="slidenum">
              <a:rPr lang="en-US" sz="1400"/>
              <a:pPr/>
              <a:t>15</a:t>
            </a:fld>
            <a:endParaRPr lang="en-US" sz="140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1154113" y="1890713"/>
            <a:ext cx="6675437" cy="1200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Lucida Sans Typewriter" charset="0"/>
              </a:rPr>
              <a:t>factorial n = product [1..n]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average ns = sum ns `div` length ns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374650" y="427038"/>
            <a:ext cx="828833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Leaving GHCi open, return to the editor, add the following two definitions, and resave:</a:t>
            </a:r>
          </a:p>
        </p:txBody>
      </p:sp>
      <p:sp>
        <p:nvSpPr>
          <p:cNvPr id="30724" name="Rectangle 8"/>
          <p:cNvSpPr>
            <a:spLocks noChangeArrowheads="1"/>
          </p:cNvSpPr>
          <p:nvPr/>
        </p:nvSpPr>
        <p:spPr bwMode="auto">
          <a:xfrm>
            <a:off x="742950" y="4654550"/>
            <a:ext cx="7561263" cy="169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div is enclosed in </a:t>
            </a:r>
            <a:r>
              <a:rPr kumimoji="1" lang="en-US" u="sng"/>
              <a:t>back</a:t>
            </a:r>
            <a:r>
              <a:rPr kumimoji="1" lang="en-US"/>
              <a:t> quotes, not forward;</a:t>
            </a:r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endParaRPr kumimoji="1" lang="en-US"/>
          </a:p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x `f` y is just </a:t>
            </a:r>
            <a:r>
              <a:rPr kumimoji="1" lang="en-US" u="sng"/>
              <a:t>syntactic sugar</a:t>
            </a:r>
            <a:r>
              <a:rPr kumimoji="1" lang="en-US"/>
              <a:t> for f x y.</a:t>
            </a:r>
          </a:p>
        </p:txBody>
      </p:sp>
      <p:sp>
        <p:nvSpPr>
          <p:cNvPr id="30725" name="Text Box 9"/>
          <p:cNvSpPr txBox="1">
            <a:spLocks noChangeArrowheads="1"/>
          </p:cNvSpPr>
          <p:nvPr/>
        </p:nvSpPr>
        <p:spPr bwMode="auto">
          <a:xfrm>
            <a:off x="427038" y="3609975"/>
            <a:ext cx="10477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Note: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B14E4C1-AAF0-FD40-9241-254D62A910F0}" type="slidenum">
              <a:rPr lang="en-US" sz="1400"/>
              <a:pPr/>
              <a:t>16</a:t>
            </a:fld>
            <a:endParaRPr lang="en-US" sz="140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339850" y="2468563"/>
            <a:ext cx="4235450" cy="30130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r>
              <a:rPr lang="en-US" sz="2400">
                <a:latin typeface="Lucida Sans Typewriter" charset="0"/>
              </a:rPr>
              <a:t>&gt; :reload</a:t>
            </a:r>
          </a:p>
          <a:p>
            <a:r>
              <a:rPr lang="en-US" sz="2400">
                <a:latin typeface="Lucida Sans Typewriter" charset="0"/>
              </a:rPr>
              <a:t>Reading file "test.hs"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&gt; factorial 10</a:t>
            </a:r>
          </a:p>
          <a:p>
            <a:r>
              <a:rPr lang="en-US" sz="2400">
                <a:latin typeface="Lucida Sans Typewriter" charset="0"/>
              </a:rPr>
              <a:t>3628800</a:t>
            </a:r>
          </a:p>
          <a:p>
            <a:endParaRPr lang="en-US" sz="2400">
              <a:latin typeface="Lucida Sans Typewriter" charset="0"/>
            </a:endParaRPr>
          </a:p>
          <a:p>
            <a:r>
              <a:rPr lang="en-US" sz="2400">
                <a:latin typeface="Lucida Sans Typewriter" charset="0"/>
              </a:rPr>
              <a:t>&gt; average [1,2,3,4,5]</a:t>
            </a:r>
          </a:p>
          <a:p>
            <a:r>
              <a:rPr lang="en-US" sz="2400">
                <a:latin typeface="Lucida Sans Typewriter" charset="0"/>
              </a:rPr>
              <a:t>3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65125" y="425450"/>
            <a:ext cx="8288338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GHCi does not automatically detect that the script has been changed, so a </a:t>
            </a:r>
            <a:r>
              <a:rPr lang="en-US" u="sng"/>
              <a:t>reload</a:t>
            </a:r>
            <a:r>
              <a:rPr lang="en-US"/>
              <a:t> command must be executed before the new definitions can be used: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DAD6174-A108-E142-9023-0A22558F8A49}" type="slidenum">
              <a:rPr lang="en-US" sz="1400"/>
              <a:pPr/>
              <a:t>17</a:t>
            </a:fld>
            <a:endParaRPr lang="en-US" sz="140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Useful GHCi Commands</a:t>
            </a:r>
          </a:p>
        </p:txBody>
      </p:sp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1293813" y="1462088"/>
            <a:ext cx="6613525" cy="482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u="sng"/>
              <a:t>Command</a:t>
            </a:r>
            <a:r>
              <a:rPr lang="en-US"/>
              <a:t>		  </a:t>
            </a:r>
            <a:r>
              <a:rPr lang="en-US" u="sng"/>
              <a:t>Meaning</a:t>
            </a:r>
          </a:p>
          <a:p>
            <a:pPr>
              <a:lnSpc>
                <a:spcPct val="110000"/>
              </a:lnSpc>
            </a:pPr>
            <a:endParaRPr lang="en-US"/>
          </a:p>
          <a:p>
            <a:pPr>
              <a:lnSpc>
                <a:spcPct val="110000"/>
              </a:lnSpc>
            </a:pPr>
            <a:r>
              <a:rPr lang="en-US"/>
              <a:t>:load </a:t>
            </a:r>
            <a:r>
              <a:rPr lang="en-US" i="1"/>
              <a:t>name</a:t>
            </a:r>
            <a:r>
              <a:rPr lang="en-US"/>
              <a:t>		  load script </a:t>
            </a:r>
            <a:r>
              <a:rPr lang="en-US" i="1"/>
              <a:t>name</a:t>
            </a:r>
            <a:endParaRPr lang="en-US"/>
          </a:p>
          <a:p>
            <a:pPr>
              <a:lnSpc>
                <a:spcPct val="110000"/>
              </a:lnSpc>
            </a:pPr>
            <a:r>
              <a:rPr lang="en-US"/>
              <a:t>:reload		  reload current script</a:t>
            </a:r>
          </a:p>
          <a:p>
            <a:pPr>
              <a:lnSpc>
                <a:spcPct val="110000"/>
              </a:lnSpc>
            </a:pPr>
            <a:r>
              <a:rPr lang="en-US"/>
              <a:t>:set editor </a:t>
            </a:r>
            <a:r>
              <a:rPr lang="en-US" i="1"/>
              <a:t>name</a:t>
            </a:r>
            <a:r>
              <a:rPr lang="en-US"/>
              <a:t>	  set editor to </a:t>
            </a:r>
            <a:r>
              <a:rPr lang="en-US" i="1"/>
              <a:t>name</a:t>
            </a:r>
          </a:p>
          <a:p>
            <a:pPr>
              <a:lnSpc>
                <a:spcPct val="110000"/>
              </a:lnSpc>
            </a:pPr>
            <a:r>
              <a:rPr lang="en-US"/>
              <a:t>:edit </a:t>
            </a:r>
            <a:r>
              <a:rPr lang="en-US" i="1"/>
              <a:t>name</a:t>
            </a:r>
            <a:r>
              <a:rPr lang="en-US"/>
              <a:t>		  edit script </a:t>
            </a:r>
            <a:r>
              <a:rPr lang="en-US" i="1"/>
              <a:t>name</a:t>
            </a:r>
            <a:endParaRPr lang="en-US"/>
          </a:p>
          <a:p>
            <a:pPr>
              <a:lnSpc>
                <a:spcPct val="110000"/>
              </a:lnSpc>
            </a:pPr>
            <a:r>
              <a:rPr lang="en-US"/>
              <a:t>:edit			  edit current script</a:t>
            </a:r>
          </a:p>
          <a:p>
            <a:pPr>
              <a:lnSpc>
                <a:spcPct val="110000"/>
              </a:lnSpc>
            </a:pPr>
            <a:r>
              <a:rPr lang="en-US"/>
              <a:t>:type </a:t>
            </a:r>
            <a:r>
              <a:rPr lang="en-US" i="1"/>
              <a:t>expr</a:t>
            </a:r>
            <a:r>
              <a:rPr lang="en-US"/>
              <a:t>		  show type of </a:t>
            </a:r>
            <a:r>
              <a:rPr lang="en-US" i="1"/>
              <a:t>expr</a:t>
            </a:r>
            <a:endParaRPr lang="en-US"/>
          </a:p>
          <a:p>
            <a:pPr>
              <a:lnSpc>
                <a:spcPct val="110000"/>
              </a:lnSpc>
            </a:pPr>
            <a:r>
              <a:rPr lang="en-US"/>
              <a:t>:?			  show all commands</a:t>
            </a:r>
          </a:p>
          <a:p>
            <a:pPr>
              <a:lnSpc>
                <a:spcPct val="110000"/>
              </a:lnSpc>
            </a:pPr>
            <a:r>
              <a:rPr lang="en-US"/>
              <a:t>:quit			  quit GHCi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FBB9433-BABE-544F-BBCC-4B7707DDC055}" type="slidenum">
              <a:rPr lang="en-US" sz="1400"/>
              <a:pPr/>
              <a:t>18</a:t>
            </a:fld>
            <a:endParaRPr lang="en-US" sz="140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Naming Requirements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588" y="1524000"/>
            <a:ext cx="8178800" cy="1095375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Function and argument names must begin with a lower-case letter.  For example: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568450" y="3113088"/>
            <a:ext cx="11049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myFun</a:t>
            </a:r>
          </a:p>
        </p:txBody>
      </p:sp>
      <p:sp>
        <p:nvSpPr>
          <p:cNvPr id="33797" name="Text Box 5"/>
          <p:cNvSpPr txBox="1">
            <a:spLocks noChangeArrowheads="1"/>
          </p:cNvSpPr>
          <p:nvPr/>
        </p:nvSpPr>
        <p:spPr bwMode="auto">
          <a:xfrm>
            <a:off x="3563938" y="3113088"/>
            <a:ext cx="9207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fun1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375275" y="3113088"/>
            <a:ext cx="110490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arg_2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7372350" y="3113088"/>
            <a:ext cx="5524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2400">
                <a:latin typeface="Lucida Sans Typewriter" charset="0"/>
              </a:rPr>
              <a:t>x</a:t>
            </a:r>
            <a:r>
              <a:rPr lang="ja-JP" altLang="en-US" sz="2400">
                <a:latin typeface="Lucida Sans Typewriter" charset="0"/>
              </a:rPr>
              <a:t>’</a:t>
            </a:r>
            <a:endParaRPr lang="en-US" sz="2400">
              <a:latin typeface="Lucida Sans Typewriter" charset="0"/>
            </a:endParaRPr>
          </a:p>
        </p:txBody>
      </p:sp>
      <p:sp>
        <p:nvSpPr>
          <p:cNvPr id="33800" name="Rectangle 9"/>
          <p:cNvSpPr>
            <a:spLocks noChangeArrowheads="1"/>
          </p:cNvSpPr>
          <p:nvPr/>
        </p:nvSpPr>
        <p:spPr bwMode="auto">
          <a:xfrm>
            <a:off x="509588" y="4064000"/>
            <a:ext cx="8178800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By convention, list arguments usually have an </a:t>
            </a:r>
            <a:r>
              <a:rPr kumimoji="1" lang="en-US" u="sng"/>
              <a:t>s</a:t>
            </a:r>
            <a:r>
              <a:rPr kumimoji="1" lang="en-US"/>
              <a:t> suffix on their name.  For example:</a:t>
            </a:r>
          </a:p>
        </p:txBody>
      </p:sp>
      <p:grpSp>
        <p:nvGrpSpPr>
          <p:cNvPr id="33801" name="Group 15"/>
          <p:cNvGrpSpPr>
            <a:grpSpLocks/>
          </p:cNvGrpSpPr>
          <p:nvPr/>
        </p:nvGrpSpPr>
        <p:grpSpPr bwMode="auto">
          <a:xfrm>
            <a:off x="1660525" y="5653088"/>
            <a:ext cx="3667125" cy="457200"/>
            <a:chOff x="1053" y="3265"/>
            <a:chExt cx="2310" cy="288"/>
          </a:xfrm>
        </p:grpSpPr>
        <p:sp>
          <p:nvSpPr>
            <p:cNvPr id="33802" name="Text Box 10"/>
            <p:cNvSpPr txBox="1">
              <a:spLocks noChangeArrowheads="1"/>
            </p:cNvSpPr>
            <p:nvPr/>
          </p:nvSpPr>
          <p:spPr bwMode="auto">
            <a:xfrm>
              <a:off x="1053" y="3265"/>
              <a:ext cx="34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xs</a:t>
              </a:r>
            </a:p>
          </p:txBody>
        </p:sp>
        <p:sp>
          <p:nvSpPr>
            <p:cNvPr id="33803" name="Text Box 11"/>
            <p:cNvSpPr txBox="1">
              <a:spLocks noChangeArrowheads="1"/>
            </p:cNvSpPr>
            <p:nvPr/>
          </p:nvSpPr>
          <p:spPr bwMode="auto">
            <a:xfrm>
              <a:off x="1976" y="3265"/>
              <a:ext cx="348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ns</a:t>
              </a:r>
            </a:p>
          </p:txBody>
        </p:sp>
        <p:sp>
          <p:nvSpPr>
            <p:cNvPr id="33804" name="Text Box 12"/>
            <p:cNvSpPr txBox="1">
              <a:spLocks noChangeArrowheads="1"/>
            </p:cNvSpPr>
            <p:nvPr/>
          </p:nvSpPr>
          <p:spPr bwMode="auto">
            <a:xfrm>
              <a:off x="2899" y="3265"/>
              <a:ext cx="464" cy="28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400">
                  <a:latin typeface="Lucida Sans Typewriter" charset="0"/>
                </a:rPr>
                <a:t>nss</a:t>
              </a: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C35990BC-941F-5B40-AA99-85A5C70022F6}" type="slidenum">
              <a:rPr lang="en-US" sz="1400"/>
              <a:pPr/>
              <a:t>1</a:t>
            </a:fld>
            <a:endParaRPr lang="en-US" sz="1400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Glasgow Haskell Compiler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8148638" cy="3741738"/>
          </a:xfrm>
        </p:spPr>
        <p:txBody>
          <a:bodyPr/>
          <a:lstStyle/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GHC is the leading implementation of Haskell, and comprises a compiler and interpreter;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The interactive nature of the interpreter makes it well suited for teaching and prototyping;</a:t>
            </a:r>
          </a:p>
          <a:p>
            <a:endParaRPr lang="en-US">
              <a:latin typeface="Tahoma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Tahoma" charset="0"/>
                <a:ea typeface="ＭＳ Ｐゴシック" charset="0"/>
                <a:cs typeface="ＭＳ Ｐゴシック" charset="0"/>
              </a:rPr>
              <a:t>GHC is freely available from: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643063" y="5529263"/>
            <a:ext cx="4833374" cy="46166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 dirty="0" err="1">
                <a:latin typeface="Lucida Sans Typewriter" charset="0"/>
              </a:rPr>
              <a:t>www.haskell.org</a:t>
            </a:r>
            <a:r>
              <a:rPr lang="en-US" sz="2400">
                <a:latin typeface="Lucida Sans Typewriter" charset="0"/>
              </a:rPr>
              <a:t>/downloads</a:t>
            </a:r>
            <a:endParaRPr lang="en-US" sz="2400" dirty="0">
              <a:latin typeface="Lucida Sans Typewriter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40F18ED2-FA50-CE42-B148-F46DA97C8814}" type="slidenum">
              <a:rPr lang="en-US" sz="1400"/>
              <a:pPr/>
              <a:t>19</a:t>
            </a:fld>
            <a:endParaRPr lang="en-US" sz="1400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The Layout Rule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463550" y="1544638"/>
            <a:ext cx="8256588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a sequence of definitions, each definition must begin in precisely the same column:</a:t>
            </a:r>
          </a:p>
        </p:txBody>
      </p:sp>
      <p:grpSp>
        <p:nvGrpSpPr>
          <p:cNvPr id="34820" name="Group 29"/>
          <p:cNvGrpSpPr>
            <a:grpSpLocks/>
          </p:cNvGrpSpPr>
          <p:nvPr/>
        </p:nvGrpSpPr>
        <p:grpSpPr bwMode="auto">
          <a:xfrm>
            <a:off x="1420813" y="3005138"/>
            <a:ext cx="6059487" cy="3000375"/>
            <a:chOff x="895" y="1893"/>
            <a:chExt cx="3817" cy="1890"/>
          </a:xfrm>
        </p:grpSpPr>
        <p:grpSp>
          <p:nvGrpSpPr>
            <p:cNvPr id="34821" name="Group 27"/>
            <p:cNvGrpSpPr>
              <a:grpSpLocks/>
            </p:cNvGrpSpPr>
            <p:nvPr/>
          </p:nvGrpSpPr>
          <p:grpSpPr bwMode="auto">
            <a:xfrm>
              <a:off x="895" y="1893"/>
              <a:ext cx="3817" cy="1208"/>
              <a:chOff x="895" y="1893"/>
              <a:chExt cx="3817" cy="1208"/>
            </a:xfrm>
          </p:grpSpPr>
          <p:sp>
            <p:nvSpPr>
              <p:cNvPr id="34832" name="Text Box 4"/>
              <p:cNvSpPr txBox="1">
                <a:spLocks noChangeArrowheads="1"/>
              </p:cNvSpPr>
              <p:nvPr/>
            </p:nvSpPr>
            <p:spPr bwMode="auto">
              <a:xfrm>
                <a:off x="895" y="1893"/>
                <a:ext cx="812" cy="120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2400">
                    <a:latin typeface="Lucida Sans Typewriter" charset="0"/>
                  </a:rPr>
                  <a:t>a = 10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b = 20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c = 30</a:t>
                </a:r>
              </a:p>
            </p:txBody>
          </p:sp>
          <p:sp>
            <p:nvSpPr>
              <p:cNvPr id="34833" name="Text Box 5"/>
              <p:cNvSpPr txBox="1">
                <a:spLocks noChangeArrowheads="1"/>
              </p:cNvSpPr>
              <p:nvPr/>
            </p:nvSpPr>
            <p:spPr bwMode="auto">
              <a:xfrm>
                <a:off x="2281" y="1893"/>
                <a:ext cx="928" cy="120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2400">
                    <a:latin typeface="Lucida Sans Typewriter" charset="0"/>
                  </a:rPr>
                  <a:t>a = 10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 b = 20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c = 30</a:t>
                </a:r>
              </a:p>
            </p:txBody>
          </p:sp>
          <p:sp>
            <p:nvSpPr>
              <p:cNvPr id="34834" name="Text Box 6"/>
              <p:cNvSpPr txBox="1">
                <a:spLocks noChangeArrowheads="1"/>
              </p:cNvSpPr>
              <p:nvPr/>
            </p:nvSpPr>
            <p:spPr bwMode="auto">
              <a:xfrm>
                <a:off x="3784" y="1893"/>
                <a:ext cx="928" cy="1208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12700" cap="sq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ahoma" charset="0"/>
                    <a:ea typeface="ＭＳ Ｐゴシック" charset="0"/>
                  </a:defRPr>
                </a:lvl9pPr>
              </a:lstStyle>
              <a:p>
                <a:r>
                  <a:rPr lang="en-US" sz="2400">
                    <a:latin typeface="Lucida Sans Typewriter" charset="0"/>
                  </a:rPr>
                  <a:t> a = 10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b = 20</a:t>
                </a:r>
              </a:p>
              <a:p>
                <a:endParaRPr lang="en-US" sz="2400">
                  <a:latin typeface="Lucida Sans Typewriter" charset="0"/>
                </a:endParaRPr>
              </a:p>
              <a:p>
                <a:r>
                  <a:rPr lang="en-US" sz="2400">
                    <a:latin typeface="Lucida Sans Typewriter" charset="0"/>
                  </a:rPr>
                  <a:t> c = 30</a:t>
                </a:r>
              </a:p>
            </p:txBody>
          </p:sp>
        </p:grpSp>
        <p:grpSp>
          <p:nvGrpSpPr>
            <p:cNvPr id="34822" name="Group 28"/>
            <p:cNvGrpSpPr>
              <a:grpSpLocks/>
            </p:cNvGrpSpPr>
            <p:nvPr/>
          </p:nvGrpSpPr>
          <p:grpSpPr bwMode="auto">
            <a:xfrm>
              <a:off x="1089" y="3495"/>
              <a:ext cx="3303" cy="288"/>
              <a:chOff x="1089" y="3495"/>
              <a:chExt cx="3303" cy="288"/>
            </a:xfrm>
          </p:grpSpPr>
          <p:grpSp>
            <p:nvGrpSpPr>
              <p:cNvPr id="34823" name="Group 15"/>
              <p:cNvGrpSpPr>
                <a:grpSpLocks/>
              </p:cNvGrpSpPr>
              <p:nvPr/>
            </p:nvGrpSpPr>
            <p:grpSpPr bwMode="auto">
              <a:xfrm>
                <a:off x="2601" y="3495"/>
                <a:ext cx="287" cy="288"/>
                <a:chOff x="1085" y="3117"/>
                <a:chExt cx="411" cy="416"/>
              </a:xfrm>
            </p:grpSpPr>
            <p:sp>
              <p:nvSpPr>
                <p:cNvPr id="34830" name="Line 13"/>
                <p:cNvSpPr>
                  <a:spLocks noChangeShapeType="1"/>
                </p:cNvSpPr>
                <p:nvPr/>
              </p:nvSpPr>
              <p:spPr bwMode="auto">
                <a:xfrm>
                  <a:off x="1091" y="3117"/>
                  <a:ext cx="405" cy="406"/>
                </a:xfrm>
                <a:prstGeom prst="line">
                  <a:avLst/>
                </a:prstGeom>
                <a:noFill/>
                <a:ln w="127000" cap="sq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31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1085" y="3127"/>
                  <a:ext cx="405" cy="406"/>
                </a:xfrm>
                <a:prstGeom prst="line">
                  <a:avLst/>
                </a:prstGeom>
                <a:noFill/>
                <a:ln w="127000" cap="sq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824" name="Group 16"/>
              <p:cNvGrpSpPr>
                <a:grpSpLocks/>
              </p:cNvGrpSpPr>
              <p:nvPr/>
            </p:nvGrpSpPr>
            <p:grpSpPr bwMode="auto">
              <a:xfrm>
                <a:off x="4104" y="3495"/>
                <a:ext cx="288" cy="288"/>
                <a:chOff x="1085" y="3117"/>
                <a:chExt cx="411" cy="416"/>
              </a:xfrm>
            </p:grpSpPr>
            <p:sp>
              <p:nvSpPr>
                <p:cNvPr id="34828" name="Line 17"/>
                <p:cNvSpPr>
                  <a:spLocks noChangeShapeType="1"/>
                </p:cNvSpPr>
                <p:nvPr/>
              </p:nvSpPr>
              <p:spPr bwMode="auto">
                <a:xfrm>
                  <a:off x="1091" y="3117"/>
                  <a:ext cx="405" cy="406"/>
                </a:xfrm>
                <a:prstGeom prst="line">
                  <a:avLst/>
                </a:prstGeom>
                <a:noFill/>
                <a:ln w="127000" cap="sq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29" name="Line 18"/>
                <p:cNvSpPr>
                  <a:spLocks noChangeShapeType="1"/>
                </p:cNvSpPr>
                <p:nvPr/>
              </p:nvSpPr>
              <p:spPr bwMode="auto">
                <a:xfrm flipH="1">
                  <a:off x="1085" y="3127"/>
                  <a:ext cx="405" cy="406"/>
                </a:xfrm>
                <a:prstGeom prst="line">
                  <a:avLst/>
                </a:prstGeom>
                <a:noFill/>
                <a:ln w="127000" cap="sq">
                  <a:solidFill>
                    <a:srgbClr val="FF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4825" name="Group 24"/>
              <p:cNvGrpSpPr>
                <a:grpSpLocks/>
              </p:cNvGrpSpPr>
              <p:nvPr/>
            </p:nvGrpSpPr>
            <p:grpSpPr bwMode="auto">
              <a:xfrm>
                <a:off x="1089" y="3495"/>
                <a:ext cx="423" cy="281"/>
                <a:chOff x="958" y="3028"/>
                <a:chExt cx="604" cy="406"/>
              </a:xfrm>
            </p:grpSpPr>
            <p:sp>
              <p:nvSpPr>
                <p:cNvPr id="34826" name="Line 22"/>
                <p:cNvSpPr>
                  <a:spLocks noChangeShapeType="1"/>
                </p:cNvSpPr>
                <p:nvPr/>
              </p:nvSpPr>
              <p:spPr bwMode="auto">
                <a:xfrm flipH="1">
                  <a:off x="1157" y="3028"/>
                  <a:ext cx="405" cy="406"/>
                </a:xfrm>
                <a:prstGeom prst="line">
                  <a:avLst/>
                </a:prstGeom>
                <a:noFill/>
                <a:ln w="127000" cap="sq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27" name="Line 23"/>
                <p:cNvSpPr>
                  <a:spLocks noChangeShapeType="1"/>
                </p:cNvSpPr>
                <p:nvPr/>
              </p:nvSpPr>
              <p:spPr bwMode="auto">
                <a:xfrm>
                  <a:off x="958" y="3242"/>
                  <a:ext cx="187" cy="187"/>
                </a:xfrm>
                <a:prstGeom prst="line">
                  <a:avLst/>
                </a:prstGeom>
                <a:noFill/>
                <a:ln w="127000" cap="sq">
                  <a:solidFill>
                    <a:srgbClr val="008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BD745B53-8F06-6840-A4CB-761CFCC18F69}" type="slidenum">
              <a:rPr lang="en-US" sz="1400"/>
              <a:pPr/>
              <a:t>20</a:t>
            </a:fld>
            <a:endParaRPr lang="en-US" sz="1400"/>
          </a:p>
        </p:txBody>
      </p:sp>
      <p:grpSp>
        <p:nvGrpSpPr>
          <p:cNvPr id="35842" name="Group 22"/>
          <p:cNvGrpSpPr>
            <a:grpSpLocks/>
          </p:cNvGrpSpPr>
          <p:nvPr/>
        </p:nvGrpSpPr>
        <p:grpSpPr bwMode="auto">
          <a:xfrm>
            <a:off x="3624263" y="3128963"/>
            <a:ext cx="1347787" cy="730250"/>
            <a:chOff x="2268" y="2127"/>
            <a:chExt cx="849" cy="460"/>
          </a:xfrm>
        </p:grpSpPr>
        <p:sp>
          <p:nvSpPr>
            <p:cNvPr id="35848" name="AutoShape 21"/>
            <p:cNvSpPr>
              <a:spLocks noChangeArrowheads="1"/>
            </p:cNvSpPr>
            <p:nvPr/>
          </p:nvSpPr>
          <p:spPr bwMode="auto">
            <a:xfrm>
              <a:off x="2268" y="2127"/>
              <a:ext cx="849" cy="460"/>
            </a:xfrm>
            <a:prstGeom prst="rightArrow">
              <a:avLst>
                <a:gd name="adj1" fmla="val 50000"/>
                <a:gd name="adj2" fmla="val 46141"/>
              </a:avLst>
            </a:prstGeom>
            <a:solidFill>
              <a:srgbClr val="008000"/>
            </a:solidFill>
            <a:ln w="12700" cap="sq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9" name="Text Box 18"/>
            <p:cNvSpPr txBox="1">
              <a:spLocks noChangeArrowheads="1"/>
            </p:cNvSpPr>
            <p:nvPr/>
          </p:nvSpPr>
          <p:spPr bwMode="auto">
            <a:xfrm>
              <a:off x="2277" y="2176"/>
              <a:ext cx="765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/>
                <a:t>means</a:t>
              </a:r>
            </a:p>
          </p:txBody>
        </p:sp>
      </p:grpSp>
      <p:sp>
        <p:nvSpPr>
          <p:cNvPr id="35843" name="Text Box 2"/>
          <p:cNvSpPr txBox="1">
            <a:spLocks noChangeArrowheads="1"/>
          </p:cNvSpPr>
          <p:nvPr/>
        </p:nvSpPr>
        <p:spPr bwMode="auto">
          <a:xfrm>
            <a:off x="400050" y="596900"/>
            <a:ext cx="81391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layout rule avoids the need for explicit syntax to indicate the grouping of definitions.</a:t>
            </a:r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930275" y="2482850"/>
            <a:ext cx="2209800" cy="19177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a = b + c</a:t>
            </a:r>
          </a:p>
          <a:p>
            <a:r>
              <a:rPr lang="en-US" sz="2400">
                <a:latin typeface="Lucida Sans Typewriter" charset="0"/>
              </a:rPr>
              <a:t>    where</a:t>
            </a:r>
          </a:p>
          <a:p>
            <a:r>
              <a:rPr lang="en-US" sz="2400">
                <a:latin typeface="Lucida Sans Typewriter" charset="0"/>
              </a:rPr>
              <a:t>      b = 1</a:t>
            </a:r>
          </a:p>
          <a:p>
            <a:r>
              <a:rPr lang="en-US" sz="2400">
                <a:latin typeface="Lucida Sans Typewriter" charset="0"/>
              </a:rPr>
              <a:t>      c = 2</a:t>
            </a:r>
          </a:p>
          <a:p>
            <a:r>
              <a:rPr lang="en-US" sz="2400">
                <a:latin typeface="Lucida Sans Typewriter" charset="0"/>
              </a:rPr>
              <a:t>d = a * 2</a:t>
            </a:r>
          </a:p>
        </p:txBody>
      </p:sp>
      <p:sp>
        <p:nvSpPr>
          <p:cNvPr id="35845" name="Text Box 10"/>
          <p:cNvSpPr txBox="1">
            <a:spLocks noChangeArrowheads="1"/>
          </p:cNvSpPr>
          <p:nvPr/>
        </p:nvSpPr>
        <p:spPr bwMode="auto">
          <a:xfrm>
            <a:off x="5353050" y="2471738"/>
            <a:ext cx="2595563" cy="19399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 dirty="0">
                <a:latin typeface="Lucida Sans Typewriter" charset="0"/>
              </a:rPr>
              <a:t>a = b + c</a:t>
            </a:r>
          </a:p>
          <a:p>
            <a:r>
              <a:rPr lang="en-US" sz="2400" dirty="0">
                <a:latin typeface="Lucida Sans Typewriter" charset="0"/>
              </a:rPr>
              <a:t>    where</a:t>
            </a:r>
          </a:p>
          <a:p>
            <a:r>
              <a:rPr lang="en-US" sz="2400" dirty="0">
                <a:latin typeface="Lucida Sans Typewriter" charset="0"/>
              </a:rPr>
              <a:t>      {b = 1;</a:t>
            </a:r>
          </a:p>
          <a:p>
            <a:r>
              <a:rPr lang="en-US" sz="2400" dirty="0">
                <a:latin typeface="Lucida Sans Typewriter" charset="0"/>
              </a:rPr>
              <a:t>       c = 2}</a:t>
            </a:r>
          </a:p>
          <a:p>
            <a:r>
              <a:rPr lang="en-US" sz="2400">
                <a:latin typeface="Lucida Sans Typewriter" charset="0"/>
              </a:rPr>
              <a:t>d = a * 2</a:t>
            </a:r>
          </a:p>
        </p:txBody>
      </p:sp>
      <p:sp>
        <p:nvSpPr>
          <p:cNvPr id="35846" name="AutoShape 14"/>
          <p:cNvSpPr>
            <a:spLocks noChangeArrowheads="1"/>
          </p:cNvSpPr>
          <p:nvPr/>
        </p:nvSpPr>
        <p:spPr bwMode="auto">
          <a:xfrm>
            <a:off x="509588" y="5541963"/>
            <a:ext cx="3113087" cy="566737"/>
          </a:xfrm>
          <a:prstGeom prst="wedgeRoundRectCallout">
            <a:avLst>
              <a:gd name="adj1" fmla="val -2625"/>
              <a:gd name="adj2" fmla="val -136273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implicit grouping</a:t>
            </a:r>
          </a:p>
        </p:txBody>
      </p:sp>
      <p:sp>
        <p:nvSpPr>
          <p:cNvPr id="35847" name="AutoShape 15"/>
          <p:cNvSpPr>
            <a:spLocks noChangeArrowheads="1"/>
          </p:cNvSpPr>
          <p:nvPr/>
        </p:nvSpPr>
        <p:spPr bwMode="auto">
          <a:xfrm>
            <a:off x="5324475" y="5541963"/>
            <a:ext cx="3113088" cy="566737"/>
          </a:xfrm>
          <a:prstGeom prst="wedgeRoundRectCallout">
            <a:avLst>
              <a:gd name="adj1" fmla="val -3801"/>
              <a:gd name="adj2" fmla="val -127593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explicit grouping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F06C81B2-B047-9846-93D4-3259BA2342A1}" type="slidenum">
              <a:rPr lang="en-US" sz="1400"/>
              <a:pPr/>
              <a:t>21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Exercises</a:t>
            </a: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1776413" y="4127500"/>
            <a:ext cx="4235450" cy="18446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N = a 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div</a:t>
            </a:r>
            <a:r>
              <a:rPr lang="ja-JP" altLang="en-US" sz="2400">
                <a:latin typeface="Lucida Sans Typewriter" charset="0"/>
              </a:rPr>
              <a:t>’</a:t>
            </a:r>
            <a:r>
              <a:rPr lang="en-US" altLang="ja-JP" sz="2400">
                <a:latin typeface="Lucida Sans Typewriter" charset="0"/>
              </a:rPr>
              <a:t> length xs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    where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       a = 10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      xs = [1,2,3,4,5]</a:t>
            </a: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1149350" y="1484313"/>
            <a:ext cx="7264400" cy="2227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Try out slides 2-7 and 13-16 using GHCi.</a:t>
            </a:r>
          </a:p>
          <a:p>
            <a:endParaRPr lang="en-US"/>
          </a:p>
          <a:p>
            <a:r>
              <a:rPr lang="en-US"/>
              <a:t>Fix the syntax errors in the program below, and test your solution using GHCi.</a:t>
            </a:r>
          </a:p>
          <a:p>
            <a:endParaRPr lang="en-US"/>
          </a:p>
        </p:txBody>
      </p:sp>
      <p:sp>
        <p:nvSpPr>
          <p:cNvPr id="36869" name="Text Box 7"/>
          <p:cNvSpPr txBox="1">
            <a:spLocks noChangeArrowheads="1"/>
          </p:cNvSpPr>
          <p:nvPr/>
        </p:nvSpPr>
        <p:spPr bwMode="auto">
          <a:xfrm>
            <a:off x="452438" y="1484313"/>
            <a:ext cx="6508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chemeClr val="accent2"/>
                </a:solidFill>
              </a:rPr>
              <a:t>(1)</a:t>
            </a:r>
            <a:endParaRPr lang="en-US"/>
          </a:p>
          <a:p>
            <a:pPr algn="ctr"/>
            <a:endParaRPr lang="en-US"/>
          </a:p>
          <a:p>
            <a:pPr algn="ctr"/>
            <a:r>
              <a:rPr lang="en-US">
                <a:solidFill>
                  <a:schemeClr val="accent2"/>
                </a:solidFill>
              </a:rPr>
              <a:t>(2)</a:t>
            </a:r>
            <a:endParaRPr lang="en-US"/>
          </a:p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0748A6F-F68C-1F47-94BA-944D1069E394}" type="slidenum">
              <a:rPr lang="en-US" sz="1400"/>
              <a:pPr/>
              <a:t>22</a:t>
            </a:fld>
            <a:endParaRPr lang="en-US" sz="1400"/>
          </a:p>
        </p:txBody>
      </p:sp>
      <p:grpSp>
        <p:nvGrpSpPr>
          <p:cNvPr id="37890" name="Group 2062"/>
          <p:cNvGrpSpPr>
            <a:grpSpLocks/>
          </p:cNvGrpSpPr>
          <p:nvPr/>
        </p:nvGrpSpPr>
        <p:grpSpPr bwMode="auto">
          <a:xfrm>
            <a:off x="366713" y="558800"/>
            <a:ext cx="8213725" cy="1373188"/>
            <a:chOff x="231" y="352"/>
            <a:chExt cx="5174" cy="865"/>
          </a:xfrm>
        </p:grpSpPr>
        <p:sp>
          <p:nvSpPr>
            <p:cNvPr id="37897" name="Text Box 2050"/>
            <p:cNvSpPr txBox="1">
              <a:spLocks noChangeArrowheads="1"/>
            </p:cNvSpPr>
            <p:nvPr/>
          </p:nvSpPr>
          <p:spPr bwMode="auto">
            <a:xfrm>
              <a:off x="706" y="352"/>
              <a:ext cx="4699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Show how the library function </a:t>
              </a:r>
              <a:r>
                <a:rPr lang="en-US" u="sng"/>
                <a:t>last</a:t>
              </a:r>
              <a:r>
                <a:rPr lang="en-US"/>
                <a:t> that selects the last element of a list can be defined using the functions introduced in this lecture.</a:t>
              </a:r>
            </a:p>
          </p:txBody>
        </p:sp>
        <p:sp>
          <p:nvSpPr>
            <p:cNvPr id="37898" name="Text Box 2055"/>
            <p:cNvSpPr txBox="1">
              <a:spLocks noChangeArrowheads="1"/>
            </p:cNvSpPr>
            <p:nvPr/>
          </p:nvSpPr>
          <p:spPr bwMode="auto">
            <a:xfrm>
              <a:off x="231" y="352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(3)</a:t>
              </a:r>
            </a:p>
          </p:txBody>
        </p:sp>
      </p:grpSp>
      <p:grpSp>
        <p:nvGrpSpPr>
          <p:cNvPr id="37891" name="Group 2060"/>
          <p:cNvGrpSpPr>
            <a:grpSpLocks/>
          </p:cNvGrpSpPr>
          <p:nvPr/>
        </p:nvGrpSpPr>
        <p:grpSpPr bwMode="auto">
          <a:xfrm>
            <a:off x="366713" y="3798888"/>
            <a:ext cx="8121650" cy="1374775"/>
            <a:chOff x="231" y="2229"/>
            <a:chExt cx="5116" cy="866"/>
          </a:xfrm>
        </p:grpSpPr>
        <p:sp>
          <p:nvSpPr>
            <p:cNvPr id="37895" name="Text Box 2054"/>
            <p:cNvSpPr txBox="1">
              <a:spLocks noChangeArrowheads="1"/>
            </p:cNvSpPr>
            <p:nvPr/>
          </p:nvSpPr>
          <p:spPr bwMode="auto">
            <a:xfrm>
              <a:off x="706" y="2230"/>
              <a:ext cx="4641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Similarly, show how the library function </a:t>
              </a:r>
              <a:r>
                <a:rPr lang="en-US" u="sng"/>
                <a:t>init</a:t>
              </a:r>
              <a:r>
                <a:rPr lang="en-US"/>
                <a:t> that removes the last element from a list can be defined in two different ways.</a:t>
              </a:r>
            </a:p>
          </p:txBody>
        </p:sp>
        <p:sp>
          <p:nvSpPr>
            <p:cNvPr id="37896" name="Text Box 2056"/>
            <p:cNvSpPr txBox="1">
              <a:spLocks noChangeArrowheads="1"/>
            </p:cNvSpPr>
            <p:nvPr/>
          </p:nvSpPr>
          <p:spPr bwMode="auto">
            <a:xfrm>
              <a:off x="231" y="2229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(5)</a:t>
              </a:r>
            </a:p>
          </p:txBody>
        </p:sp>
      </p:grpSp>
      <p:grpSp>
        <p:nvGrpSpPr>
          <p:cNvPr id="37892" name="Group 2061"/>
          <p:cNvGrpSpPr>
            <a:grpSpLocks/>
          </p:cNvGrpSpPr>
          <p:nvPr/>
        </p:nvGrpSpPr>
        <p:grpSpPr bwMode="auto">
          <a:xfrm>
            <a:off x="366713" y="2605088"/>
            <a:ext cx="8213725" cy="519112"/>
            <a:chOff x="231" y="1600"/>
            <a:chExt cx="5174" cy="327"/>
          </a:xfrm>
        </p:grpSpPr>
        <p:sp>
          <p:nvSpPr>
            <p:cNvPr id="37893" name="Text Box 2057"/>
            <p:cNvSpPr txBox="1">
              <a:spLocks noChangeArrowheads="1"/>
            </p:cNvSpPr>
            <p:nvPr/>
          </p:nvSpPr>
          <p:spPr bwMode="auto">
            <a:xfrm>
              <a:off x="706" y="1600"/>
              <a:ext cx="4699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r>
                <a:rPr lang="en-US"/>
                <a:t>Can you think of another possible definition?</a:t>
              </a:r>
            </a:p>
          </p:txBody>
        </p:sp>
        <p:sp>
          <p:nvSpPr>
            <p:cNvPr id="37894" name="Text Box 2058"/>
            <p:cNvSpPr txBox="1">
              <a:spLocks noChangeArrowheads="1"/>
            </p:cNvSpPr>
            <p:nvPr/>
          </p:nvSpPr>
          <p:spPr bwMode="auto">
            <a:xfrm>
              <a:off x="231" y="1600"/>
              <a:ext cx="41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12700" cap="sq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>
                  <a:solidFill>
                    <a:schemeClr val="accent2"/>
                  </a:solidFill>
                </a:rPr>
                <a:t>(4)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7F8A67C0-1329-EC4D-AAE7-7810FC8CE882}" type="slidenum">
              <a:rPr lang="en-US" sz="1400"/>
              <a:pPr/>
              <a:t>2</a:t>
            </a:fld>
            <a:endParaRPr lang="en-US" sz="140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Starting GHCi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835025" y="3092450"/>
            <a:ext cx="7688263" cy="1604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1700">
                <a:latin typeface="Lucida Sans Typewriter" charset="0"/>
              </a:rPr>
              <a:t>$ ghci</a:t>
            </a:r>
          </a:p>
          <a:p>
            <a:pPr>
              <a:spcBef>
                <a:spcPts val="400"/>
              </a:spcBef>
            </a:pPr>
            <a:endParaRPr lang="en-US" sz="1700">
              <a:latin typeface="Lucida Sans Typewriter" charset="0"/>
            </a:endParaRPr>
          </a:p>
          <a:p>
            <a:pPr>
              <a:spcBef>
                <a:spcPts val="400"/>
              </a:spcBef>
            </a:pPr>
            <a:r>
              <a:rPr lang="en-US" sz="1700">
                <a:latin typeface="Lucida Sans Typewriter" charset="0"/>
              </a:rPr>
              <a:t>GHCi, version X: http://www.haskell.org/ghc/  :? for help</a:t>
            </a:r>
          </a:p>
          <a:p>
            <a:pPr>
              <a:spcBef>
                <a:spcPts val="400"/>
              </a:spcBef>
            </a:pPr>
            <a:endParaRPr lang="en-US" sz="1700">
              <a:latin typeface="Lucida Sans Typewriter" charset="0"/>
            </a:endParaRPr>
          </a:p>
          <a:p>
            <a:pPr>
              <a:spcBef>
                <a:spcPts val="400"/>
              </a:spcBef>
            </a:pPr>
            <a:r>
              <a:rPr lang="en-US" sz="1700">
                <a:latin typeface="Lucida Sans Typewriter" charset="0"/>
              </a:rPr>
              <a:t>Prelude&gt; 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415925" y="1555750"/>
            <a:ext cx="83343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The interpreter can be started from the terminal command prompt $ by simply typing </a:t>
            </a:r>
            <a:r>
              <a:rPr lang="en-US" u="sng"/>
              <a:t>ghci</a:t>
            </a:r>
            <a:r>
              <a:rPr lang="en-US"/>
              <a:t>: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488950" y="5324475"/>
            <a:ext cx="80184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/>
              <a:t>The GHCi prompt &gt; means that the interpreter is now ready to evaluate an expression.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8B47B8C8-9379-7647-8785-297B65A0FF90}" type="slidenum">
              <a:rPr lang="en-US" sz="1400"/>
              <a:pPr/>
              <a:t>3</a:t>
            </a:fld>
            <a:endParaRPr lang="en-US" sz="1400"/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439738" y="623888"/>
            <a:ext cx="834691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dirty="0"/>
              <a:t>For example, it can be used as a desktop calculator to evaluate simple numeric </a:t>
            </a:r>
            <a:r>
              <a:rPr lang="en-US" dirty="0" err="1"/>
              <a:t>expresions</a:t>
            </a:r>
            <a:r>
              <a:rPr lang="en-US" dirty="0"/>
              <a:t>: 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387475" y="2281238"/>
            <a:ext cx="3522663" cy="358616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&gt; 2+3*4</a:t>
            </a: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14</a:t>
            </a:r>
          </a:p>
          <a:p>
            <a:pPr>
              <a:spcAft>
                <a:spcPts val="600"/>
              </a:spcAft>
            </a:pPr>
            <a:endParaRPr lang="en-US" sz="2400">
              <a:latin typeface="Lucida Sans Typewriter" charset="0"/>
            </a:endParaRP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&gt; (2+3)*4</a:t>
            </a: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20</a:t>
            </a:r>
          </a:p>
          <a:p>
            <a:pPr>
              <a:spcAft>
                <a:spcPts val="600"/>
              </a:spcAft>
            </a:pPr>
            <a:endParaRPr lang="en-US" sz="2400">
              <a:latin typeface="Lucida Sans Typewriter" charset="0"/>
            </a:endParaRP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&gt; sqrt (3^2 + 4^2)</a:t>
            </a:r>
          </a:p>
          <a:p>
            <a:pPr>
              <a:spcAft>
                <a:spcPts val="600"/>
              </a:spcAft>
            </a:pPr>
            <a:r>
              <a:rPr lang="en-US" sz="2400">
                <a:latin typeface="Lucida Sans Typewriter" charset="0"/>
              </a:rPr>
              <a:t>5.0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ADA19D7A-0922-5844-9E78-B2F290CA9868}" type="slidenum">
              <a:rPr lang="en-US" sz="1400"/>
              <a:pPr/>
              <a:t>4</a:t>
            </a:fld>
            <a:endParaRPr lang="en-US" sz="1400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The Standard Prelude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50850" y="1652588"/>
            <a:ext cx="7967663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Haskell comes with a large number of standard library functions.  In addition to the familiar numeric functions such as + and *, the library also provides many useful functions on </a:t>
            </a:r>
            <a:r>
              <a:rPr lang="en-US" u="sng"/>
              <a:t>lists</a:t>
            </a:r>
            <a:r>
              <a:rPr lang="en-US"/>
              <a:t>.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54038" y="4044950"/>
            <a:ext cx="5649912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Select the first element of a list: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495425" y="5095875"/>
            <a:ext cx="3498850" cy="822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head [1,2,3,4,5]</a:t>
            </a:r>
          </a:p>
          <a:p>
            <a:r>
              <a:rPr lang="en-US" sz="2400">
                <a:latin typeface="Lucida Sans Typewriter" charset="0"/>
              </a:rPr>
              <a:t>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690993E6-B536-104E-BCFE-F12A544957E2}" type="slidenum">
              <a:rPr lang="en-US" sz="1400"/>
              <a:pPr/>
              <a:t>5</a:t>
            </a:fld>
            <a:endParaRPr lang="en-US" sz="140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401638" y="4556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Remove the first element from a list: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427163" y="1347788"/>
            <a:ext cx="34988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tail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[2,3,4,5]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401638" y="25257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Select the nth element of a list:</a:t>
            </a: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397000" y="3390900"/>
            <a:ext cx="3498850" cy="9683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&gt; [1,2,3,4,5] !! 2</a:t>
            </a:r>
          </a:p>
          <a:p>
            <a:pPr>
              <a:lnSpc>
                <a:spcPct val="120000"/>
              </a:lnSpc>
            </a:pPr>
            <a:r>
              <a:rPr lang="en-US" sz="2400">
                <a:latin typeface="Lucida Sans Typewriter" charset="0"/>
              </a:rPr>
              <a:t>3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401638" y="4597400"/>
            <a:ext cx="81788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Select the first n elements of a list:</a:t>
            </a:r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1455738" y="5521325"/>
            <a:ext cx="3867150" cy="82232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&gt; take 3 [1,2,3,4,5]</a:t>
            </a:r>
          </a:p>
          <a:p>
            <a:r>
              <a:rPr lang="en-US" sz="2400">
                <a:latin typeface="Lucida Sans Typewriter" charset="0"/>
              </a:rPr>
              <a:t>[1,2,3]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09077FC3-A16C-6B48-B6DA-253384A65797}" type="slidenum">
              <a:rPr lang="en-US" sz="1400"/>
              <a:pPr/>
              <a:t>6</a:t>
            </a:fld>
            <a:endParaRPr lang="en-US" sz="140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01638" y="4556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Remove the first n elements from a list: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427163" y="1347788"/>
            <a:ext cx="38671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drop 3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[4,5]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01638" y="25257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Calculate the length of a list:</a:t>
            </a:r>
          </a:p>
        </p:txBody>
      </p:sp>
      <p:sp>
        <p:nvSpPr>
          <p:cNvPr id="21509" name="Text Box 5"/>
          <p:cNvSpPr txBox="1">
            <a:spLocks noChangeArrowheads="1"/>
          </p:cNvSpPr>
          <p:nvPr/>
        </p:nvSpPr>
        <p:spPr bwMode="auto">
          <a:xfrm>
            <a:off x="1397000" y="3419475"/>
            <a:ext cx="38671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length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5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401638" y="4597400"/>
            <a:ext cx="81788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Calculate the sum of a list of numbers:</a:t>
            </a:r>
          </a:p>
        </p:txBody>
      </p:sp>
      <p:sp>
        <p:nvSpPr>
          <p:cNvPr id="21511" name="Text Box 7"/>
          <p:cNvSpPr txBox="1">
            <a:spLocks noChangeArrowheads="1"/>
          </p:cNvSpPr>
          <p:nvPr/>
        </p:nvSpPr>
        <p:spPr bwMode="auto">
          <a:xfrm>
            <a:off x="1455738" y="5491163"/>
            <a:ext cx="331470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sum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1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3821B738-F60A-634C-A383-F641D0A4F24C}" type="slidenum">
              <a:rPr lang="en-US" sz="1400"/>
              <a:pPr/>
              <a:t>7</a:t>
            </a:fld>
            <a:endParaRPr lang="en-US" sz="140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401638" y="4556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Calculate the product of a list of numbers: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427163" y="1347788"/>
            <a:ext cx="405130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product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120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401638" y="2525713"/>
            <a:ext cx="8178800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Append two lists: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397000" y="3419475"/>
            <a:ext cx="349885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[1,2,3] ++ [4,5]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[1,2,3,4,5]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401638" y="4597400"/>
            <a:ext cx="8178800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Monotype Sorts" charset="0"/>
              <a:buChar char="z"/>
            </a:pPr>
            <a:r>
              <a:rPr kumimoji="1" lang="en-US"/>
              <a:t>Reverse a list: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455738" y="5491163"/>
            <a:ext cx="4051300" cy="8953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&gt; reverse [1,2,3,4,5]</a:t>
            </a:r>
          </a:p>
          <a:p>
            <a:pPr>
              <a:lnSpc>
                <a:spcPct val="110000"/>
              </a:lnSpc>
            </a:pPr>
            <a:r>
              <a:rPr lang="en-US" sz="2400">
                <a:latin typeface="Lucida Sans Typewriter" charset="0"/>
              </a:rPr>
              <a:t>[5,4,3,2,1]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fld id="{EE38AAA3-FE12-9D41-818B-DF0C6FF442C1}" type="slidenum">
              <a:rPr lang="en-US" sz="1400"/>
              <a:pPr/>
              <a:t>8</a:t>
            </a:fld>
            <a:endParaRPr lang="en-US" sz="1400"/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Black" charset="0"/>
                <a:ea typeface="ＭＳ Ｐゴシック" charset="0"/>
                <a:cs typeface="ＭＳ Ｐゴシック" charset="0"/>
              </a:rPr>
              <a:t>Function Application</a:t>
            </a:r>
          </a:p>
        </p:txBody>
      </p:sp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465138" y="1616075"/>
            <a:ext cx="8229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/>
              <a:t>In </a:t>
            </a:r>
            <a:r>
              <a:rPr lang="en-US" u="sng"/>
              <a:t>mathematics</a:t>
            </a:r>
            <a:r>
              <a:rPr lang="en-US"/>
              <a:t>, function application is denoted using parentheses, and multiplication is often denoted using juxtaposition or space.</a:t>
            </a: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1554163" y="3700463"/>
            <a:ext cx="2393950" cy="457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r>
              <a:rPr lang="en-US" sz="2400">
                <a:latin typeface="Lucida Sans Typewriter" charset="0"/>
              </a:rPr>
              <a:t>f(a,b) + c d</a:t>
            </a:r>
          </a:p>
        </p:txBody>
      </p:sp>
      <p:sp>
        <p:nvSpPr>
          <p:cNvPr id="23557" name="AutoShape 6"/>
          <p:cNvSpPr>
            <a:spLocks noChangeArrowheads="1"/>
          </p:cNvSpPr>
          <p:nvPr/>
        </p:nvSpPr>
        <p:spPr bwMode="auto">
          <a:xfrm>
            <a:off x="1104900" y="5229225"/>
            <a:ext cx="7085013" cy="1028700"/>
          </a:xfrm>
          <a:prstGeom prst="wedgeRoundRectCallout">
            <a:avLst>
              <a:gd name="adj1" fmla="val -27528"/>
              <a:gd name="adj2" fmla="val -124227"/>
              <a:gd name="adj3" fmla="val 16667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en-US"/>
              <a:t>Apply the function f to a and b, and add the result to the product of c and 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UN Template">
  <a:themeElements>
    <a:clrScheme name="FUN Template 6">
      <a:dk1>
        <a:srgbClr val="000000"/>
      </a:dk1>
      <a:lt1>
        <a:srgbClr val="FFFFFF"/>
      </a:lt1>
      <a:dk2>
        <a:srgbClr val="000066"/>
      </a:dk2>
      <a:lt2>
        <a:srgbClr val="FFCC00"/>
      </a:lt2>
      <a:accent1>
        <a:srgbClr val="0066FF"/>
      </a:accent1>
      <a:accent2>
        <a:srgbClr val="33CCCC"/>
      </a:accent2>
      <a:accent3>
        <a:srgbClr val="AAAAB8"/>
      </a:accent3>
      <a:accent4>
        <a:srgbClr val="DADADA"/>
      </a:accent4>
      <a:accent5>
        <a:srgbClr val="AAB8FF"/>
      </a:accent5>
      <a:accent6>
        <a:srgbClr val="2DB9B9"/>
      </a:accent6>
      <a:hlink>
        <a:srgbClr val="FF00FF"/>
      </a:hlink>
      <a:folHlink>
        <a:srgbClr val="9933FF"/>
      </a:folHlink>
    </a:clrScheme>
    <a:fontScheme name="FUN Template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ahoma" pitchFamily="-1" charset="0"/>
          </a:defRPr>
        </a:defPPr>
      </a:lstStyle>
    </a:lnDef>
  </a:objectDefaults>
  <a:extraClrSchemeLst>
    <a:extraClrScheme>
      <a:clrScheme name="FUN Template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N Template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N Template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C:\WINNT\Profiles\gmh\Desktop\Presentations\FUN Template.pot</Template>
  <TotalTime>1462</TotalTime>
  <Words>1181</Words>
  <Application>Microsoft Macintosh PowerPoint</Application>
  <PresentationFormat>On-screen Show (4:3)</PresentationFormat>
  <Paragraphs>211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 Black</vt:lpstr>
      <vt:lpstr>Lucida Sans Typewriter</vt:lpstr>
      <vt:lpstr>Monotype Sorts</vt:lpstr>
      <vt:lpstr>Tahoma</vt:lpstr>
      <vt:lpstr>Times New Roman</vt:lpstr>
      <vt:lpstr>FUN Template</vt:lpstr>
      <vt:lpstr>PowerPoint Presentation</vt:lpstr>
      <vt:lpstr>Glasgow Haskell Compiler</vt:lpstr>
      <vt:lpstr>Starting GHCi</vt:lpstr>
      <vt:lpstr>PowerPoint Presentation</vt:lpstr>
      <vt:lpstr>The Standard Prelude</vt:lpstr>
      <vt:lpstr>PowerPoint Presentation</vt:lpstr>
      <vt:lpstr>PowerPoint Presentation</vt:lpstr>
      <vt:lpstr>PowerPoint Presentation</vt:lpstr>
      <vt:lpstr>Function Application</vt:lpstr>
      <vt:lpstr>PowerPoint Presentation</vt:lpstr>
      <vt:lpstr>PowerPoint Presentation</vt:lpstr>
      <vt:lpstr>Examples</vt:lpstr>
      <vt:lpstr>Haskell Scripts</vt:lpstr>
      <vt:lpstr>My First Script</vt:lpstr>
      <vt:lpstr>PowerPoint Presentation</vt:lpstr>
      <vt:lpstr>PowerPoint Presentation</vt:lpstr>
      <vt:lpstr>PowerPoint Presentation</vt:lpstr>
      <vt:lpstr>Useful GHCi Commands</vt:lpstr>
      <vt:lpstr>Naming Requirements</vt:lpstr>
      <vt:lpstr>The Layout Rule</vt:lpstr>
      <vt:lpstr>PowerPoint Presentation</vt:lpstr>
      <vt:lpstr>Exercises</vt:lpstr>
      <vt:lpstr>PowerPoint Presentation</vt:lpstr>
    </vt:vector>
  </TitlesOfParts>
  <Company>University of Nottingham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Functional Programming</dc:title>
  <dc:creator>Dr. Graham Hutton</dc:creator>
  <cp:lastModifiedBy>Graham Hutton</cp:lastModifiedBy>
  <cp:revision>201</cp:revision>
  <cp:lastPrinted>2001-01-05T12:55:38Z</cp:lastPrinted>
  <dcterms:created xsi:type="dcterms:W3CDTF">2016-01-07T10:43:40Z</dcterms:created>
  <dcterms:modified xsi:type="dcterms:W3CDTF">2022-01-27T13:53:13Z</dcterms:modified>
</cp:coreProperties>
</file>