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69" r:id="rId1"/>
  </p:sldMasterIdLst>
  <p:notesMasterIdLst>
    <p:notesMasterId r:id="rId17"/>
  </p:notesMasterIdLst>
  <p:handoutMasterIdLst>
    <p:handoutMasterId r:id="rId18"/>
  </p:handoutMasterIdLst>
  <p:sldIdLst>
    <p:sldId id="287" r:id="rId2"/>
    <p:sldId id="282" r:id="rId3"/>
    <p:sldId id="262" r:id="rId4"/>
    <p:sldId id="28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90" r:id="rId13"/>
    <p:sldId id="271" r:id="rId14"/>
    <p:sldId id="289" r:id="rId15"/>
    <p:sldId id="286" r:id="rId16"/>
  </p:sldIdLst>
  <p:sldSz cx="9144000" cy="6858000" type="screen4x3"/>
  <p:notesSz cx="7089775" cy="102187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18">
          <p15:clr>
            <a:srgbClr val="A4A3A4"/>
          </p15:clr>
        </p15:guide>
        <p15:guide id="2" pos="22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77777"/>
    <a:srgbClr val="FF00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360"/>
    </p:cViewPr>
  </p:sorterViewPr>
  <p:notesViewPr>
    <p:cSldViewPr snapToGrid="0">
      <p:cViewPr varScale="1">
        <p:scale>
          <a:sx n="52" d="100"/>
          <a:sy n="52" d="100"/>
        </p:scale>
        <p:origin x="-1866" y="-78"/>
      </p:cViewPr>
      <p:guideLst>
        <p:guide orient="horz" pos="3218"/>
        <p:guide pos="22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8902" tIns="49451" rIns="98902" bIns="49451" numCol="1" anchor="t" anchorCtr="0" compatLnSpc="1">
            <a:prstTxWarp prst="textNoShape">
              <a:avLst/>
            </a:prstTxWarp>
          </a:bodyPr>
          <a:lstStyle>
            <a:lvl1pPr defTabSz="989013">
              <a:defRPr sz="13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7963" y="0"/>
            <a:ext cx="3071812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8902" tIns="49451" rIns="98902" bIns="49451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07563"/>
            <a:ext cx="307181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8902" tIns="49451" rIns="98902" bIns="49451" numCol="1" anchor="b" anchorCtr="0" compatLnSpc="1">
            <a:prstTxWarp prst="textNoShape">
              <a:avLst/>
            </a:prstTxWarp>
          </a:bodyPr>
          <a:lstStyle>
            <a:lvl1pPr defTabSz="989013">
              <a:defRPr sz="13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7963" y="9707563"/>
            <a:ext cx="3071812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8902" tIns="49451" rIns="98902" bIns="49451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/>
            </a:lvl1pPr>
          </a:lstStyle>
          <a:p>
            <a:pPr>
              <a:defRPr/>
            </a:pPr>
            <a:fld id="{3DCDA175-3554-3F4C-9443-93856A438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3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12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512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8600" y="0"/>
            <a:ext cx="30480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512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1400" y="762000"/>
            <a:ext cx="5080000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65" name="Rectangle 512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166" name="Rectangle 512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77400"/>
            <a:ext cx="30480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512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8600" y="9677400"/>
            <a:ext cx="30480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89AEC4-1F65-064C-AF2C-4089AC7AF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1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0E6C3-5788-5747-80C1-1E0F4B57D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0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8AED3-1B5A-1649-B4C1-BDFD751ED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6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DA659-8695-C542-9492-76F85B932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6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178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EB5333-9618-9C48-8339-599EF0593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0"/>
        <a:buChar char="z"/>
        <a:defRPr kumimoji="1"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0"/>
        <a:buChar char="y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0"/>
        <a:buChar char="x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6394C08-858D-E041-8935-A2F6BB4489B2}" type="slidenum">
              <a:rPr lang="en-US" sz="1400"/>
              <a:pPr/>
              <a:t>0</a:t>
            </a:fld>
            <a:endParaRPr lang="en-US" sz="1400"/>
          </a:p>
        </p:txBody>
      </p:sp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117475" y="1001713"/>
            <a:ext cx="8910638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Arial Black" charset="0"/>
                <a:cs typeface="+mn-cs"/>
              </a:rPr>
              <a:t>PROGRAMMING IN HASKELL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176213" y="5164138"/>
            <a:ext cx="8791575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sz="3200">
                <a:cs typeface="+mn-cs"/>
              </a:rPr>
              <a:t>Chapter 1 - Introduction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67B8E4-A284-9541-9674-400999C51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423" y="2393375"/>
            <a:ext cx="2603153" cy="2071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466725" y="1592263"/>
            <a:ext cx="2527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1970s - 1980s:</a:t>
            </a:r>
            <a:endParaRPr lang="en-US" sz="3200"/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95300" y="5127625"/>
            <a:ext cx="81359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David Turner develops a number of </a:t>
            </a:r>
            <a:r>
              <a:rPr lang="en-US" i="1"/>
              <a:t>lazy</a:t>
            </a:r>
            <a:r>
              <a:rPr lang="en-US"/>
              <a:t> functional languages, culminating in the </a:t>
            </a:r>
            <a:r>
              <a:rPr lang="en-US" u="sng"/>
              <a:t>Miranda</a:t>
            </a:r>
            <a:r>
              <a:rPr lang="en-US"/>
              <a:t> system.</a:t>
            </a:r>
            <a:endParaRPr lang="en-US" sz="3200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6E677E70-C765-6C43-B8B5-13F6C303CEC3}" type="slidenum">
              <a:rPr lang="en-US" sz="1400"/>
              <a:pPr algn="r"/>
              <a:t>9</a:t>
            </a:fld>
            <a:endParaRPr lang="en-US" sz="1400"/>
          </a:p>
        </p:txBody>
      </p:sp>
      <p:pic>
        <p:nvPicPr>
          <p:cNvPr id="20485" name="Picture 1" descr="tur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538413"/>
            <a:ext cx="1404938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441325" y="1677988"/>
            <a:ext cx="1084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1987:</a:t>
            </a:r>
            <a:endParaRPr lang="en-US" sz="3200"/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508000" y="5132391"/>
            <a:ext cx="8483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An international committee starts the development of </a:t>
            </a:r>
            <a:r>
              <a:rPr lang="en-US" u="sng"/>
              <a:t>Haskell</a:t>
            </a:r>
            <a:r>
              <a:rPr lang="en-US"/>
              <a:t>, a standard lazy functional language.</a:t>
            </a:r>
            <a:endParaRPr lang="en-US" sz="3200"/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CE985307-C3FD-9248-B2C1-95055E326CA4}" type="slidenum">
              <a:rPr lang="en-US" sz="1400"/>
              <a:pPr algn="r"/>
              <a:t>10</a:t>
            </a:fld>
            <a:endParaRPr lang="en-US" sz="1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98EF51-296E-7346-8577-9066B8F5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266" y="2772430"/>
            <a:ext cx="5347467" cy="15213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441325" y="1677988"/>
            <a:ext cx="1255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1990s:</a:t>
            </a:r>
            <a:endParaRPr lang="en-US" sz="3200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693738" y="5149850"/>
            <a:ext cx="7899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Phil Wadler and others develop </a:t>
            </a:r>
            <a:r>
              <a:rPr lang="en-US" i="1"/>
              <a:t>type classes</a:t>
            </a:r>
            <a:r>
              <a:rPr lang="en-US"/>
              <a:t> and </a:t>
            </a:r>
            <a:r>
              <a:rPr lang="en-US" i="1"/>
              <a:t>monads</a:t>
            </a:r>
            <a:r>
              <a:rPr lang="en-US"/>
              <a:t>, two of the main innovations of Haskell.</a:t>
            </a:r>
            <a:endParaRPr lang="en-US" sz="3200"/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0BBAC8C3-910B-5E43-9619-EADAE457526C}" type="slidenum">
              <a:rPr lang="en-US" sz="1400"/>
              <a:pPr algn="r"/>
              <a:t>11</a:t>
            </a:fld>
            <a:endParaRPr lang="en-US" sz="1400"/>
          </a:p>
        </p:txBody>
      </p:sp>
      <p:pic>
        <p:nvPicPr>
          <p:cNvPr id="22533" name="Picture 6" descr="wad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608263"/>
            <a:ext cx="14795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428625" y="1725613"/>
            <a:ext cx="1084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2003:</a:t>
            </a:r>
            <a:endParaRPr lang="en-US" sz="3200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800100" y="4843463"/>
            <a:ext cx="77263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The committee publishes the </a:t>
            </a:r>
            <a:r>
              <a:rPr lang="en-US" u="sng"/>
              <a:t>Haskell Report</a:t>
            </a:r>
            <a:r>
              <a:rPr lang="en-US"/>
              <a:t>, defining a stable version of the language; an updated version was published in 2010.</a:t>
            </a:r>
            <a:endParaRPr lang="en-US" sz="3200"/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80D739F5-2D3A-1349-A815-2FEC9FFB9362}" type="slidenum">
              <a:rPr lang="en-US" sz="1400"/>
              <a:pPr algn="r"/>
              <a:t>12</a:t>
            </a:fld>
            <a:endParaRPr lang="en-US" sz="1400"/>
          </a:p>
        </p:txBody>
      </p:sp>
      <p:pic>
        <p:nvPicPr>
          <p:cNvPr id="23557" name="Picture 1" descr="Screen Shot 2016-06-21 at 09.28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905" y="2389243"/>
            <a:ext cx="1328189" cy="19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428625" y="1725613"/>
            <a:ext cx="1922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2010-date:</a:t>
            </a:r>
            <a:endParaRPr lang="en-US" sz="3200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873125" y="4873625"/>
            <a:ext cx="7397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Standard distribution, library support, new language features, development tools, use in industry, influence on other languages, etc.</a:t>
            </a:r>
            <a:endParaRPr lang="en-US" sz="3200"/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9376A1EB-D7A4-C242-9278-E6540453E219}" type="slidenum">
              <a:rPr lang="en-US" sz="1400"/>
              <a:pPr algn="r"/>
              <a:t>13</a:t>
            </a:fld>
            <a:endParaRPr lang="en-US" sz="1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88099C-C91E-3846-8116-BF3AB1B76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632" y="2544299"/>
            <a:ext cx="3080736" cy="176940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A Taste of Haskell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903288" y="1774825"/>
            <a:ext cx="7339012" cy="2830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f []     = []</a:t>
            </a:r>
          </a:p>
          <a:p>
            <a:pPr>
              <a:lnSpc>
                <a:spcPct val="15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f (x:xs) = f ys ++ [x] ++ f zs</a:t>
            </a:r>
          </a:p>
          <a:p>
            <a:pPr>
              <a:lnSpc>
                <a:spcPct val="15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           where</a:t>
            </a:r>
          </a:p>
          <a:p>
            <a:pPr>
              <a:lnSpc>
                <a:spcPct val="15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              ys = [a | a </a:t>
            </a:r>
            <a:r>
              <a:rPr lang="en-US" sz="2400">
                <a:latin typeface="Lucida Sans Typewriter" charset="0"/>
                <a:cs typeface="+mn-cs"/>
                <a:sym typeface="Symbol" charset="0"/>
              </a:rPr>
              <a:t></a:t>
            </a:r>
            <a:r>
              <a:rPr lang="en-US" sz="2400">
                <a:latin typeface="Lucida Sans Typewriter" charset="0"/>
                <a:cs typeface="+mn-cs"/>
              </a:rPr>
              <a:t> xs, a </a:t>
            </a:r>
            <a:r>
              <a:rPr lang="en-US" sz="2400">
                <a:latin typeface="Lucida Sans Typewriter" charset="0"/>
                <a:cs typeface="+mn-cs"/>
                <a:sym typeface="Symbol" charset="0"/>
              </a:rPr>
              <a:t></a:t>
            </a:r>
            <a:r>
              <a:rPr lang="en-US" sz="2400">
                <a:latin typeface="Lucida Sans Typewriter" charset="0"/>
                <a:cs typeface="+mn-cs"/>
              </a:rPr>
              <a:t> x]</a:t>
            </a:r>
          </a:p>
          <a:p>
            <a:pPr>
              <a:lnSpc>
                <a:spcPct val="15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              zs = [b | b </a:t>
            </a:r>
            <a:r>
              <a:rPr lang="en-US" sz="2400">
                <a:latin typeface="Lucida Sans Typewriter" charset="0"/>
                <a:cs typeface="+mn-cs"/>
                <a:sym typeface="Symbol" charset="0"/>
              </a:rPr>
              <a:t></a:t>
            </a:r>
            <a:r>
              <a:rPr lang="en-US" sz="2400">
                <a:latin typeface="Lucida Sans Typewriter" charset="0"/>
                <a:cs typeface="+mn-cs"/>
              </a:rPr>
              <a:t> xs, b &gt; x]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4191000" y="4948238"/>
            <a:ext cx="762000" cy="15557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>
                <a:cs typeface="+mn-cs"/>
              </a:rPr>
              <a:t>?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758F248A-3C19-B143-AB74-716CFA3E8BDE}" type="slidenum">
              <a:rPr lang="en-US" sz="1400"/>
              <a:pPr algn="r"/>
              <a:t>14</a:t>
            </a:fld>
            <a:endParaRPr lang="en-US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18D116F-ECDA-134D-AEF5-EEF075D37234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381000"/>
            <a:ext cx="8517467" cy="685800"/>
          </a:xfrm>
        </p:spPr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What is a Functional Language?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813" y="3305175"/>
            <a:ext cx="8178800" cy="30226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Functional programming is </a:t>
            </a:r>
            <a:r>
              <a:rPr lang="en-US" u="sng">
                <a:latin typeface="Tahoma" charset="0"/>
                <a:ea typeface="ＭＳ Ｐゴシック" charset="0"/>
              </a:rPr>
              <a:t>style</a:t>
            </a:r>
            <a:r>
              <a:rPr lang="en-US">
                <a:latin typeface="Tahoma" charset="0"/>
                <a:ea typeface="ＭＳ Ｐゴシック" charset="0"/>
              </a:rPr>
              <a:t> of programming in which the basic method of computation is the application of functions to arguments;</a:t>
            </a:r>
          </a:p>
          <a:p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</a:rPr>
              <a:t>A functional language is one that </a:t>
            </a:r>
            <a:r>
              <a:rPr lang="en-US" u="sng">
                <a:latin typeface="Tahoma" charset="0"/>
                <a:ea typeface="ＭＳ Ｐゴシック" charset="0"/>
              </a:rPr>
              <a:t>supports</a:t>
            </a:r>
            <a:r>
              <a:rPr lang="en-US">
                <a:latin typeface="Tahoma" charset="0"/>
                <a:ea typeface="ＭＳ Ｐゴシック" charset="0"/>
              </a:rPr>
              <a:t> and </a:t>
            </a:r>
            <a:r>
              <a:rPr lang="en-US" u="sng">
                <a:latin typeface="Tahoma" charset="0"/>
                <a:ea typeface="ＭＳ Ｐゴシック" charset="0"/>
              </a:rPr>
              <a:t>encourages</a:t>
            </a:r>
            <a:r>
              <a:rPr lang="en-US">
                <a:latin typeface="Tahoma" charset="0"/>
                <a:ea typeface="ＭＳ Ｐゴシック" charset="0"/>
              </a:rPr>
              <a:t> the functional style.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52438" y="1716088"/>
            <a:ext cx="8031162" cy="946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Opinions differ, and it is difficult to give a precise definition, but generally speaking: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Example</a:t>
            </a:r>
          </a:p>
        </p:txBody>
      </p:sp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452438" y="1628775"/>
            <a:ext cx="61928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Summing the integers 1 to 10 in Java:</a:t>
            </a:r>
            <a:endParaRPr lang="en-US" sz="320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662113" y="2984500"/>
            <a:ext cx="5360987" cy="1619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int total = 0;</a:t>
            </a:r>
          </a:p>
          <a:p>
            <a:pPr>
              <a:lnSpc>
                <a:spcPct val="14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for (int i = 1; i </a:t>
            </a:r>
            <a:r>
              <a:rPr lang="en-US" sz="2400">
                <a:latin typeface="Lucida Sans Typewriter" charset="0"/>
                <a:cs typeface="+mn-cs"/>
                <a:sym typeface="Symbol" charset="0"/>
              </a:rPr>
              <a:t></a:t>
            </a:r>
            <a:r>
              <a:rPr lang="en-US" sz="2400">
                <a:latin typeface="Lucida Sans Typewriter" charset="0"/>
                <a:cs typeface="+mn-cs"/>
              </a:rPr>
              <a:t> 10; i++)</a:t>
            </a:r>
          </a:p>
          <a:p>
            <a:pPr>
              <a:lnSpc>
                <a:spcPct val="14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   total = total + i;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27050" y="5327650"/>
            <a:ext cx="794702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The computation method is </a:t>
            </a:r>
            <a:r>
              <a:rPr lang="en-US" u="sng">
                <a:cs typeface="+mn-cs"/>
              </a:rPr>
              <a:t>variable assignment</a:t>
            </a:r>
            <a:r>
              <a:rPr lang="en-US">
                <a:cs typeface="+mn-cs"/>
              </a:rPr>
              <a:t>. </a:t>
            </a:r>
          </a:p>
        </p:txBody>
      </p:sp>
      <p:sp>
        <p:nvSpPr>
          <p:cNvPr id="13317" name="Rectangle 14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DC77BFD8-BD49-8346-957F-B986C4376BA8}" type="slidenum">
              <a:rPr lang="en-US" sz="1400"/>
              <a:pPr algn="r"/>
              <a:t>2</a:t>
            </a:fld>
            <a:endParaRPr lang="en-US" sz="140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Example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12763" y="1652588"/>
            <a:ext cx="6605587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Summing the integers 1 to 10 in Haskell: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614488" y="3103563"/>
            <a:ext cx="2209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Lucida Sans Typewriter" charset="0"/>
                <a:cs typeface="+mn-cs"/>
              </a:rPr>
              <a:t>sum [1..10]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501650" y="4400550"/>
            <a:ext cx="777557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The computation method is </a:t>
            </a:r>
            <a:r>
              <a:rPr lang="en-US" u="sng">
                <a:cs typeface="+mn-cs"/>
              </a:rPr>
              <a:t>function application</a:t>
            </a:r>
            <a:r>
              <a:rPr lang="en-US">
                <a:cs typeface="+mn-cs"/>
              </a:rPr>
              <a:t>.</a:t>
            </a:r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3332589D-D7A3-AF49-BF0C-D03C234B2526}" type="slidenum">
              <a:rPr lang="en-US" sz="1400"/>
              <a:pPr algn="r"/>
              <a:t>3</a:t>
            </a:fld>
            <a:endParaRPr lang="en-US" sz="140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454025" y="1690688"/>
            <a:ext cx="12430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1930s:</a:t>
            </a:r>
            <a:endParaRPr lang="en-US" sz="3200"/>
          </a:p>
        </p:txBody>
      </p:sp>
      <p:sp>
        <p:nvSpPr>
          <p:cNvPr id="15363" name="Text Box 4" descr="White marble"/>
          <p:cNvSpPr txBox="1">
            <a:spLocks noChangeArrowheads="1"/>
          </p:cNvSpPr>
          <p:nvPr/>
        </p:nvSpPr>
        <p:spPr bwMode="auto">
          <a:xfrm>
            <a:off x="893763" y="5010150"/>
            <a:ext cx="74374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Alonzo Church develops the </a:t>
            </a:r>
            <a:r>
              <a:rPr lang="en-US" u="sng"/>
              <a:t>lambda calculus</a:t>
            </a:r>
            <a:r>
              <a:rPr lang="en-US"/>
              <a:t>, a simple but powerful theory of functions.</a:t>
            </a:r>
            <a:endParaRPr lang="en-US" sz="3200"/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0F26D0CC-0801-E148-878D-0EA3D6D8FC15}" type="slidenum">
              <a:rPr lang="en-US" sz="1400"/>
              <a:pPr algn="r"/>
              <a:t>4</a:t>
            </a:fld>
            <a:endParaRPr lang="en-US" sz="1400"/>
          </a:p>
        </p:txBody>
      </p:sp>
      <p:pic>
        <p:nvPicPr>
          <p:cNvPr id="15365" name="Picture 8" descr="C:\Documents and Settings\gmh.POLIHALE\Desktop\chu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4"/>
          <a:stretch>
            <a:fillRect/>
          </a:stretch>
        </p:blipFill>
        <p:spPr bwMode="auto">
          <a:xfrm>
            <a:off x="3751263" y="2617788"/>
            <a:ext cx="14954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93700" y="1690688"/>
            <a:ext cx="12430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1950s:</a:t>
            </a:r>
            <a:endParaRPr lang="en-US" sz="320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04838" y="4797425"/>
            <a:ext cx="794226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John McCarthy develops </a:t>
            </a:r>
            <a:r>
              <a:rPr lang="en-US" u="sng"/>
              <a:t>Lisp</a:t>
            </a:r>
            <a:r>
              <a:rPr lang="en-US"/>
              <a:t>, the first functional language, with some influences from the lambda calculus, but retaining variable assignments.</a:t>
            </a:r>
            <a:endParaRPr lang="en-US" sz="3200"/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47E635E4-4778-3447-8881-18D4DDCAC112}" type="slidenum">
              <a:rPr lang="en-US" sz="1400"/>
              <a:pPr algn="r"/>
              <a:t>5</a:t>
            </a:fld>
            <a:endParaRPr lang="en-US" sz="1400"/>
          </a:p>
        </p:txBody>
      </p:sp>
      <p:pic>
        <p:nvPicPr>
          <p:cNvPr id="16389" name="Picture 3" descr="ESSA-1-articleIn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2403475"/>
            <a:ext cx="1328737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77838" y="1801813"/>
            <a:ext cx="1243012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1960s: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01700" y="4819650"/>
            <a:ext cx="7227888" cy="13731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Peter Landin develops </a:t>
            </a:r>
            <a:r>
              <a:rPr lang="en-US" u="sng">
                <a:cs typeface="+mn-cs"/>
              </a:rPr>
              <a:t>ISWIM</a:t>
            </a:r>
            <a:r>
              <a:rPr lang="en-US">
                <a:cs typeface="+mn-cs"/>
              </a:rPr>
              <a:t>, the first </a:t>
            </a:r>
            <a:r>
              <a:rPr lang="en-US" i="1">
                <a:cs typeface="+mn-cs"/>
              </a:rPr>
              <a:t>pure</a:t>
            </a:r>
            <a:r>
              <a:rPr lang="en-US">
                <a:cs typeface="+mn-cs"/>
              </a:rPr>
              <a:t> functional language, based strongly on the lambda calculus, with no assignments.</a:t>
            </a: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BAF9F374-4577-F94B-8F08-331BD918C01D}" type="slidenum">
              <a:rPr lang="en-US" sz="1400"/>
              <a:pPr algn="r"/>
              <a:t>6</a:t>
            </a:fld>
            <a:endParaRPr lang="en-US" sz="1400"/>
          </a:p>
        </p:txBody>
      </p:sp>
      <p:pic>
        <p:nvPicPr>
          <p:cNvPr id="17413" name="Picture 1" descr="220px-Peter_Land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2482850"/>
            <a:ext cx="13779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454025" y="1774825"/>
            <a:ext cx="1243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1970s:</a:t>
            </a:r>
            <a:endParaRPr lang="en-US" sz="320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28724" y="4797425"/>
            <a:ext cx="6924675" cy="13731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John Backus develops </a:t>
            </a:r>
            <a:r>
              <a:rPr lang="en-US" u="sng" dirty="0">
                <a:cs typeface="+mn-cs"/>
              </a:rPr>
              <a:t>FP</a:t>
            </a:r>
            <a:r>
              <a:rPr lang="en-US" dirty="0">
                <a:cs typeface="+mn-cs"/>
              </a:rPr>
              <a:t>, a functional language that emphasizes </a:t>
            </a:r>
            <a:r>
              <a:rPr lang="en-US" i="1" dirty="0">
                <a:cs typeface="+mn-cs"/>
              </a:rPr>
              <a:t>higher-order functions</a:t>
            </a:r>
            <a:r>
              <a:rPr lang="en-US" dirty="0">
                <a:cs typeface="+mn-cs"/>
              </a:rPr>
              <a:t> and </a:t>
            </a:r>
            <a:r>
              <a:rPr lang="en-US" i="1" dirty="0">
                <a:cs typeface="+mn-cs"/>
              </a:rPr>
              <a:t>reasoning about programs</a:t>
            </a:r>
            <a:r>
              <a:rPr lang="en-US" dirty="0">
                <a:cs typeface="+mn-cs"/>
              </a:rPr>
              <a:t>.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AC39AAF8-45D7-ED4C-8F35-F0944B4F43C6}" type="slidenum">
              <a:rPr lang="en-US" sz="1400"/>
              <a:pPr algn="r"/>
              <a:t>7</a:t>
            </a:fld>
            <a:endParaRPr lang="en-US" sz="1400"/>
          </a:p>
        </p:txBody>
      </p:sp>
      <p:pic>
        <p:nvPicPr>
          <p:cNvPr id="18437" name="Picture 3" descr="1997_john_back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2430463"/>
            <a:ext cx="143351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417513" y="1716088"/>
            <a:ext cx="124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1970s:</a:t>
            </a:r>
            <a:endParaRPr lang="en-US" sz="320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96925" y="4894263"/>
            <a:ext cx="7729538" cy="13731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Robin Milner and others develop </a:t>
            </a:r>
            <a:r>
              <a:rPr lang="en-US" u="sng">
                <a:cs typeface="+mn-cs"/>
              </a:rPr>
              <a:t>ML</a:t>
            </a:r>
            <a:r>
              <a:rPr lang="en-US">
                <a:cs typeface="+mn-cs"/>
              </a:rPr>
              <a:t>, the first modern functional language, which introduced </a:t>
            </a:r>
            <a:r>
              <a:rPr lang="en-US" i="1">
                <a:cs typeface="+mn-cs"/>
              </a:rPr>
              <a:t>type inference</a:t>
            </a:r>
            <a:r>
              <a:rPr lang="en-US">
                <a:cs typeface="+mn-cs"/>
              </a:rPr>
              <a:t> and </a:t>
            </a:r>
            <a:r>
              <a:rPr lang="en-US" i="1">
                <a:cs typeface="+mn-cs"/>
              </a:rPr>
              <a:t>polymorphic types</a:t>
            </a:r>
            <a:r>
              <a:rPr lang="en-US">
                <a:cs typeface="+mn-cs"/>
              </a:rPr>
              <a:t>.</a:t>
            </a:r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D77BF5E2-81FA-F447-A376-C5493A3A7628}" type="slidenum">
              <a:rPr lang="en-US" sz="1400"/>
              <a:pPr algn="r"/>
              <a:t>8</a:t>
            </a:fld>
            <a:endParaRPr lang="en-US" sz="1400"/>
          </a:p>
        </p:txBody>
      </p:sp>
      <p:pic>
        <p:nvPicPr>
          <p:cNvPr id="19461" name="Picture 1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2362200"/>
            <a:ext cx="14097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UN Template">
  <a:themeElements>
    <a:clrScheme name="FUN Template 6">
      <a:dk1>
        <a:srgbClr val="000000"/>
      </a:dk1>
      <a:lt1>
        <a:srgbClr val="FFFFFF"/>
      </a:lt1>
      <a:dk2>
        <a:srgbClr val="000066"/>
      </a:dk2>
      <a:lt2>
        <a:srgbClr val="FFCC00"/>
      </a:lt2>
      <a:accent1>
        <a:srgbClr val="0066FF"/>
      </a:accent1>
      <a:accent2>
        <a:srgbClr val="33CCCC"/>
      </a:accent2>
      <a:accent3>
        <a:srgbClr val="AAAAB8"/>
      </a:accent3>
      <a:accent4>
        <a:srgbClr val="DADADA"/>
      </a:accent4>
      <a:accent5>
        <a:srgbClr val="AAB8FF"/>
      </a:accent5>
      <a:accent6>
        <a:srgbClr val="2DB9B9"/>
      </a:accent6>
      <a:hlink>
        <a:srgbClr val="FF00FF"/>
      </a:hlink>
      <a:folHlink>
        <a:srgbClr val="9933FF"/>
      </a:folHlink>
    </a:clrScheme>
    <a:fontScheme name="FUN Template">
      <a:majorFont>
        <a:latin typeface="Arial Black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FUN Templat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N Templat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 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 Templat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 Templat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 Templat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N Templat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C:\WINNT\Profiles\gmh\Desktop\Presentations\FUN Template.pot</Template>
  <TotalTime>961</TotalTime>
  <Words>435</Words>
  <Application>Microsoft Macintosh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 Black</vt:lpstr>
      <vt:lpstr>Lucida Sans Typewriter</vt:lpstr>
      <vt:lpstr>Monotype Sorts</vt:lpstr>
      <vt:lpstr>Tahoma</vt:lpstr>
      <vt:lpstr>Times New Roman</vt:lpstr>
      <vt:lpstr>FUN Template</vt:lpstr>
      <vt:lpstr>PowerPoint Presentation</vt:lpstr>
      <vt:lpstr>What is a Functional Language?</vt:lpstr>
      <vt:lpstr>Example</vt:lpstr>
      <vt:lpstr>Example</vt:lpstr>
      <vt:lpstr>Historical Background</vt:lpstr>
      <vt:lpstr>Historical Background</vt:lpstr>
      <vt:lpstr>Historical Background</vt:lpstr>
      <vt:lpstr>Historical Background</vt:lpstr>
      <vt:lpstr>Historical Background</vt:lpstr>
      <vt:lpstr>Historical Background</vt:lpstr>
      <vt:lpstr>Historical Background</vt:lpstr>
      <vt:lpstr>Historical Background</vt:lpstr>
      <vt:lpstr>Historical Background</vt:lpstr>
      <vt:lpstr>Historical Background</vt:lpstr>
      <vt:lpstr>A Taste of Haskell</vt:lpstr>
    </vt:vector>
  </TitlesOfParts>
  <Company>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Programming</dc:title>
  <dc:creator>Dr. Graham Hutton</dc:creator>
  <cp:lastModifiedBy>Graham Hutton</cp:lastModifiedBy>
  <cp:revision>202</cp:revision>
  <cp:lastPrinted>2001-01-08T13:31:40Z</cp:lastPrinted>
  <dcterms:created xsi:type="dcterms:W3CDTF">2000-11-20T11:40:19Z</dcterms:created>
  <dcterms:modified xsi:type="dcterms:W3CDTF">2020-01-13T13:35:47Z</dcterms:modified>
</cp:coreProperties>
</file>