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Lst>
  <p:notesMasterIdLst>
    <p:notesMasterId r:id="rId24"/>
  </p:notesMasterIdLst>
  <p:handoutMasterIdLst>
    <p:handoutMasterId r:id="rId25"/>
  </p:handoutMasterIdLst>
  <p:sldIdLst>
    <p:sldId id="256" r:id="rId3"/>
    <p:sldId id="261" r:id="rId4"/>
    <p:sldId id="262" r:id="rId5"/>
    <p:sldId id="276" r:id="rId6"/>
    <p:sldId id="265" r:id="rId7"/>
    <p:sldId id="263" r:id="rId8"/>
    <p:sldId id="264" r:id="rId9"/>
    <p:sldId id="257" r:id="rId10"/>
    <p:sldId id="258" r:id="rId11"/>
    <p:sldId id="259" r:id="rId12"/>
    <p:sldId id="260" r:id="rId13"/>
    <p:sldId id="266" r:id="rId14"/>
    <p:sldId id="274" r:id="rId15"/>
    <p:sldId id="275" r:id="rId16"/>
    <p:sldId id="277" r:id="rId17"/>
    <p:sldId id="268" r:id="rId18"/>
    <p:sldId id="269" r:id="rId19"/>
    <p:sldId id="270" r:id="rId20"/>
    <p:sldId id="271" r:id="rId21"/>
    <p:sldId id="272" r:id="rId22"/>
    <p:sldId id="273" r:id="rId23"/>
  </p:sldIdLst>
  <p:sldSz cx="9144000" cy="6858000" type="screen4x3"/>
  <p:notesSz cx="7019925" cy="93059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4870" autoAdjust="0"/>
  </p:normalViewPr>
  <p:slideViewPr>
    <p:cSldViewPr>
      <p:cViewPr varScale="1">
        <p:scale>
          <a:sx n="56" d="100"/>
          <a:sy n="56" d="100"/>
        </p:scale>
        <p:origin x="778"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9" tIns="46640" rIns="93279" bIns="46640" numCol="1" anchor="t" anchorCtr="0" compatLnSpc="1">
            <a:prstTxWarp prst="textNoShape">
              <a:avLst/>
            </a:prstTxWarp>
          </a:bodyPr>
          <a:lstStyle>
            <a:lvl1pPr>
              <a:defRPr sz="1200" smtClean="0"/>
            </a:lvl1pPr>
          </a:lstStyle>
          <a:p>
            <a:pPr>
              <a:defRPr/>
            </a:pPr>
            <a:endParaRPr lang="en-US"/>
          </a:p>
        </p:txBody>
      </p:sp>
      <p:sp>
        <p:nvSpPr>
          <p:cNvPr id="22531" name="Rectangle 3"/>
          <p:cNvSpPr>
            <a:spLocks noGrp="1" noChangeArrowheads="1"/>
          </p:cNvSpPr>
          <p:nvPr>
            <p:ph type="dt" sz="quarter" idx="1"/>
          </p:nvPr>
        </p:nvSpPr>
        <p:spPr bwMode="auto">
          <a:xfrm>
            <a:off x="3977957"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9" tIns="46640" rIns="93279" bIns="46640" numCol="1" anchor="t" anchorCtr="0" compatLnSpc="1">
            <a:prstTxWarp prst="textNoShape">
              <a:avLst/>
            </a:prstTxWarp>
          </a:bodyPr>
          <a:lstStyle>
            <a:lvl1pPr algn="r">
              <a:defRPr sz="1200" smtClean="0"/>
            </a:lvl1pPr>
          </a:lstStyle>
          <a:p>
            <a:pPr>
              <a:defRPr/>
            </a:pPr>
            <a:endParaRPr lang="en-US"/>
          </a:p>
        </p:txBody>
      </p:sp>
      <p:sp>
        <p:nvSpPr>
          <p:cNvPr id="22532" name="Rectangle 4"/>
          <p:cNvSpPr>
            <a:spLocks noGrp="1" noChangeArrowheads="1"/>
          </p:cNvSpPr>
          <p:nvPr>
            <p:ph type="ftr" sz="quarter" idx="2"/>
          </p:nvPr>
        </p:nvSpPr>
        <p:spPr bwMode="auto">
          <a:xfrm>
            <a:off x="0" y="8840629"/>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9" tIns="46640" rIns="93279" bIns="46640" numCol="1" anchor="b" anchorCtr="0" compatLnSpc="1">
            <a:prstTxWarp prst="textNoShape">
              <a:avLst/>
            </a:prstTxWarp>
          </a:bodyPr>
          <a:lstStyle>
            <a:lvl1pPr>
              <a:defRPr sz="1200" smtClean="0"/>
            </a:lvl1pPr>
          </a:lstStyle>
          <a:p>
            <a:pPr>
              <a:defRPr/>
            </a:pPr>
            <a:endParaRPr lang="en-US"/>
          </a:p>
        </p:txBody>
      </p:sp>
      <p:sp>
        <p:nvSpPr>
          <p:cNvPr id="22533" name="Rectangle 5"/>
          <p:cNvSpPr>
            <a:spLocks noGrp="1" noChangeArrowheads="1"/>
          </p:cNvSpPr>
          <p:nvPr>
            <p:ph type="sldNum" sz="quarter" idx="3"/>
          </p:nvPr>
        </p:nvSpPr>
        <p:spPr bwMode="auto">
          <a:xfrm>
            <a:off x="3977957" y="8840629"/>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9" tIns="46640" rIns="93279" bIns="46640" numCol="1" anchor="b" anchorCtr="0" compatLnSpc="1">
            <a:prstTxWarp prst="textNoShape">
              <a:avLst/>
            </a:prstTxWarp>
          </a:bodyPr>
          <a:lstStyle>
            <a:lvl1pPr algn="r">
              <a:defRPr sz="1200" smtClean="0"/>
            </a:lvl1pPr>
          </a:lstStyle>
          <a:p>
            <a:pPr>
              <a:defRPr/>
            </a:pPr>
            <a:fld id="{C61CF5FD-2F33-470B-A57D-D89F4E02A389}" type="slidenum">
              <a:rPr lang="en-US"/>
              <a:pPr>
                <a:defRPr/>
              </a:pPr>
              <a:t>‹#›</a:t>
            </a:fld>
            <a:endParaRPr lang="en-US"/>
          </a:p>
        </p:txBody>
      </p:sp>
    </p:spTree>
    <p:extLst>
      <p:ext uri="{BB962C8B-B14F-4D97-AF65-F5344CB8AC3E}">
        <p14:creationId xmlns:p14="http://schemas.microsoft.com/office/powerpoint/2010/main" val="2679012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9" tIns="46640" rIns="93279" bIns="46640" numCol="1" anchor="t" anchorCtr="0" compatLnSpc="1">
            <a:prstTxWarp prst="textNoShape">
              <a:avLst/>
            </a:prstTxWarp>
          </a:bodyPr>
          <a:lstStyle>
            <a:lvl1pPr eaLnBrk="0" hangingPunct="0">
              <a:defRPr sz="1200" smtClean="0"/>
            </a:lvl1pPr>
          </a:lstStyle>
          <a:p>
            <a:pPr>
              <a:defRPr/>
            </a:pPr>
            <a:endParaRPr lang="en-US"/>
          </a:p>
        </p:txBody>
      </p:sp>
      <p:sp>
        <p:nvSpPr>
          <p:cNvPr id="59395" name="Rectangle 3"/>
          <p:cNvSpPr>
            <a:spLocks noGrp="1" noChangeArrowheads="1"/>
          </p:cNvSpPr>
          <p:nvPr>
            <p:ph type="dt" idx="1"/>
          </p:nvPr>
        </p:nvSpPr>
        <p:spPr bwMode="auto">
          <a:xfrm>
            <a:off x="3976333"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9" tIns="46640" rIns="93279" bIns="46640" numCol="1" anchor="t" anchorCtr="0" compatLnSpc="1">
            <a:prstTxWarp prst="textNoShape">
              <a:avLst/>
            </a:prstTxWarp>
          </a:bodyPr>
          <a:lstStyle>
            <a:lvl1pPr algn="r" eaLnBrk="0" hangingPunct="0">
              <a:defRPr sz="1200" smtClean="0"/>
            </a:lvl1pPr>
          </a:lstStyle>
          <a:p>
            <a:pPr>
              <a:defRPr/>
            </a:pPr>
            <a:endParaRPr lang="en-US"/>
          </a:p>
        </p:txBody>
      </p:sp>
      <p:sp>
        <p:nvSpPr>
          <p:cNvPr id="7172" name="Rectangle 4"/>
          <p:cNvSpPr>
            <a:spLocks noGrp="1" noRot="1" noChangeAspect="1" noChangeArrowheads="1" noTextEdit="1"/>
          </p:cNvSpPr>
          <p:nvPr>
            <p:ph type="sldImg" idx="2"/>
          </p:nvPr>
        </p:nvSpPr>
        <p:spPr bwMode="auto">
          <a:xfrm>
            <a:off x="1182688" y="696913"/>
            <a:ext cx="4654550" cy="3490912"/>
          </a:xfrm>
          <a:prstGeom prst="rect">
            <a:avLst/>
          </a:prstGeom>
          <a:noFill/>
          <a:ln w="9525">
            <a:solidFill>
              <a:srgbClr val="000000"/>
            </a:solidFill>
            <a:miter lim="800000"/>
            <a:headEnd/>
            <a:tailEnd/>
          </a:ln>
          <a:effectLst/>
        </p:spPr>
      </p:sp>
      <p:sp>
        <p:nvSpPr>
          <p:cNvPr id="59397" name="Rectangle 5"/>
          <p:cNvSpPr>
            <a:spLocks noGrp="1" noChangeArrowheads="1"/>
          </p:cNvSpPr>
          <p:nvPr>
            <p:ph type="body" sz="quarter" idx="3"/>
          </p:nvPr>
        </p:nvSpPr>
        <p:spPr bwMode="auto">
          <a:xfrm>
            <a:off x="701993" y="4420315"/>
            <a:ext cx="5615940" cy="418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9" tIns="46640" rIns="93279" bIns="466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9" tIns="46640" rIns="93279" bIns="46640" numCol="1" anchor="b" anchorCtr="0" compatLnSpc="1">
            <a:prstTxWarp prst="textNoShape">
              <a:avLst/>
            </a:prstTxWarp>
          </a:bodyPr>
          <a:lstStyle>
            <a:lvl1pPr eaLnBrk="0" hangingPunct="0">
              <a:defRPr sz="1200" smtClean="0"/>
            </a:lvl1pPr>
          </a:lstStyle>
          <a:p>
            <a:pPr>
              <a:defRPr/>
            </a:pPr>
            <a:endParaRPr lang="en-US"/>
          </a:p>
        </p:txBody>
      </p:sp>
      <p:sp>
        <p:nvSpPr>
          <p:cNvPr id="59399" name="Rectangle 7"/>
          <p:cNvSpPr>
            <a:spLocks noGrp="1" noChangeArrowheads="1"/>
          </p:cNvSpPr>
          <p:nvPr>
            <p:ph type="sldNum" sz="quarter" idx="5"/>
          </p:nvPr>
        </p:nvSpPr>
        <p:spPr bwMode="auto">
          <a:xfrm>
            <a:off x="3976333"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9" tIns="46640" rIns="93279" bIns="46640" numCol="1" anchor="b" anchorCtr="0" compatLnSpc="1">
            <a:prstTxWarp prst="textNoShape">
              <a:avLst/>
            </a:prstTxWarp>
          </a:bodyPr>
          <a:lstStyle>
            <a:lvl1pPr algn="r" eaLnBrk="0" hangingPunct="0">
              <a:defRPr sz="1200" smtClean="0"/>
            </a:lvl1pPr>
          </a:lstStyle>
          <a:p>
            <a:pPr>
              <a:defRPr/>
            </a:pPr>
            <a:fld id="{78282C7C-5FAE-4363-954B-19128D5B9084}" type="slidenum">
              <a:rPr lang="en-US"/>
              <a:pPr>
                <a:defRPr/>
              </a:pPr>
              <a:t>‹#›</a:t>
            </a:fld>
            <a:endParaRPr lang="en-US"/>
          </a:p>
        </p:txBody>
      </p:sp>
    </p:spTree>
    <p:extLst>
      <p:ext uri="{BB962C8B-B14F-4D97-AF65-F5344CB8AC3E}">
        <p14:creationId xmlns:p14="http://schemas.microsoft.com/office/powerpoint/2010/main" val="2582196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A96D4210-C63B-4CA0-8885-1879D1B2ECA9}" type="slidenum">
              <a:rPr lang="en-US"/>
              <a:pPr/>
              <a:t>1</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r>
              <a:rPr lang="en-US" dirty="0" smtClean="0"/>
              <a:t>June</a:t>
            </a:r>
            <a:r>
              <a:rPr lang="en-US" baseline="0" dirty="0" smtClean="0"/>
              <a:t> 2012 CACM Cover Page</a:t>
            </a:r>
            <a:endParaRPr lang="en-US" dirty="0" smtClean="0"/>
          </a:p>
        </p:txBody>
      </p:sp>
    </p:spTree>
    <p:extLst>
      <p:ext uri="{BB962C8B-B14F-4D97-AF65-F5344CB8AC3E}">
        <p14:creationId xmlns:p14="http://schemas.microsoft.com/office/powerpoint/2010/main" val="4207337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miter lim="800000"/>
            <a:headEnd/>
            <a:tailEnd/>
          </a:ln>
        </p:spPr>
        <p:txBody>
          <a:bodyPr/>
          <a:lstStyle/>
          <a:p>
            <a:fld id="{0A77F48D-D07B-4D26-AB0F-2750E8F550DD}" type="slidenum">
              <a:rPr lang="en-US"/>
              <a:pPr/>
              <a:t>11</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220957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http://www.acm.org/press-room/news-releases/2012/turing-award-11/</a:t>
            </a:r>
            <a:endParaRPr lang="en-US" dirty="0"/>
          </a:p>
        </p:txBody>
      </p:sp>
      <p:sp>
        <p:nvSpPr>
          <p:cNvPr id="4" name="Slide Number Placeholder 3"/>
          <p:cNvSpPr>
            <a:spLocks noGrp="1"/>
          </p:cNvSpPr>
          <p:nvPr>
            <p:ph type="sldNum" sz="quarter" idx="10"/>
          </p:nvPr>
        </p:nvSpPr>
        <p:spPr/>
        <p:txBody>
          <a:bodyPr/>
          <a:lstStyle/>
          <a:p>
            <a:pPr>
              <a:defRPr/>
            </a:pPr>
            <a:fld id="{78282C7C-5FAE-4363-954B-19128D5B9084}" type="slidenum">
              <a:rPr lang="en-US" smtClean="0"/>
              <a:pPr>
                <a:defRPr/>
              </a:pPr>
              <a:t>12</a:t>
            </a:fld>
            <a:endParaRPr lang="en-US"/>
          </a:p>
        </p:txBody>
      </p:sp>
    </p:spTree>
    <p:extLst>
      <p:ext uri="{BB962C8B-B14F-4D97-AF65-F5344CB8AC3E}">
        <p14:creationId xmlns:p14="http://schemas.microsoft.com/office/powerpoint/2010/main" val="3617613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2862">
              <a:defRPr sz="2300">
                <a:solidFill>
                  <a:schemeClr val="tx1"/>
                </a:solidFill>
                <a:latin typeface="Times New Roman" pitchFamily="18" charset="0"/>
              </a:defRPr>
            </a:lvl1pPr>
            <a:lvl2pPr marL="716879" indent="-275722" defTabSz="932862">
              <a:defRPr sz="2300">
                <a:solidFill>
                  <a:schemeClr val="tx1"/>
                </a:solidFill>
                <a:latin typeface="Times New Roman" pitchFamily="18" charset="0"/>
              </a:defRPr>
            </a:lvl2pPr>
            <a:lvl3pPr marL="1102891" indent="-220577" defTabSz="932862">
              <a:defRPr sz="2300">
                <a:solidFill>
                  <a:schemeClr val="tx1"/>
                </a:solidFill>
                <a:latin typeface="Times New Roman" pitchFamily="18" charset="0"/>
              </a:defRPr>
            </a:lvl3pPr>
            <a:lvl4pPr marL="1544046" indent="-220577" defTabSz="932862">
              <a:defRPr sz="2300">
                <a:solidFill>
                  <a:schemeClr val="tx1"/>
                </a:solidFill>
                <a:latin typeface="Times New Roman" pitchFamily="18" charset="0"/>
              </a:defRPr>
            </a:lvl4pPr>
            <a:lvl5pPr marL="1985202" indent="-220577" defTabSz="932862">
              <a:defRPr sz="2300">
                <a:solidFill>
                  <a:schemeClr val="tx1"/>
                </a:solidFill>
                <a:latin typeface="Times New Roman" pitchFamily="18" charset="0"/>
              </a:defRPr>
            </a:lvl5pPr>
            <a:lvl6pPr marL="2426359" indent="-220577" algn="ctr" defTabSz="932862" eaLnBrk="0" fontAlgn="base" hangingPunct="0">
              <a:spcBef>
                <a:spcPct val="0"/>
              </a:spcBef>
              <a:spcAft>
                <a:spcPct val="0"/>
              </a:spcAft>
              <a:defRPr sz="2300">
                <a:solidFill>
                  <a:schemeClr val="tx1"/>
                </a:solidFill>
                <a:latin typeface="Times New Roman" pitchFamily="18" charset="0"/>
              </a:defRPr>
            </a:lvl6pPr>
            <a:lvl7pPr marL="2867514" indent="-220577" algn="ctr" defTabSz="932862" eaLnBrk="0" fontAlgn="base" hangingPunct="0">
              <a:spcBef>
                <a:spcPct val="0"/>
              </a:spcBef>
              <a:spcAft>
                <a:spcPct val="0"/>
              </a:spcAft>
              <a:defRPr sz="2300">
                <a:solidFill>
                  <a:schemeClr val="tx1"/>
                </a:solidFill>
                <a:latin typeface="Times New Roman" pitchFamily="18" charset="0"/>
              </a:defRPr>
            </a:lvl7pPr>
            <a:lvl8pPr marL="3308671" indent="-220577" algn="ctr" defTabSz="932862" eaLnBrk="0" fontAlgn="base" hangingPunct="0">
              <a:spcBef>
                <a:spcPct val="0"/>
              </a:spcBef>
              <a:spcAft>
                <a:spcPct val="0"/>
              </a:spcAft>
              <a:defRPr sz="2300">
                <a:solidFill>
                  <a:schemeClr val="tx1"/>
                </a:solidFill>
                <a:latin typeface="Times New Roman" pitchFamily="18" charset="0"/>
              </a:defRPr>
            </a:lvl8pPr>
            <a:lvl9pPr marL="3749826" indent="-220577" algn="ctr" defTabSz="932862" eaLnBrk="0" fontAlgn="base" hangingPunct="0">
              <a:spcBef>
                <a:spcPct val="0"/>
              </a:spcBef>
              <a:spcAft>
                <a:spcPct val="0"/>
              </a:spcAft>
              <a:defRPr sz="2300">
                <a:solidFill>
                  <a:schemeClr val="tx1"/>
                </a:solidFill>
                <a:latin typeface="Times New Roman" pitchFamily="18" charset="0"/>
              </a:defRPr>
            </a:lvl9pPr>
          </a:lstStyle>
          <a:p>
            <a:fld id="{947C4778-BA41-40DF-83DB-0F67E616E68F}" type="slidenum">
              <a:rPr lang="zh-CN" altLang="en-US" sz="1100">
                <a:solidFill>
                  <a:prstClr val="black"/>
                </a:solidFill>
              </a:rPr>
              <a:pPr/>
              <a:t>13</a:t>
            </a:fld>
            <a:endParaRPr lang="en-US" altLang="zh-CN" sz="1100">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r>
              <a:rPr lang="en-US" altLang="en-US" dirty="0" smtClean="0">
                <a:ea typeface="宋体" charset="-122"/>
              </a:rPr>
              <a:t>Explain the graph:</a:t>
            </a:r>
            <a:r>
              <a:rPr lang="en-US" altLang="en-US" baseline="0" dirty="0" smtClean="0">
                <a:ea typeface="宋体" charset="-122"/>
              </a:rPr>
              <a:t> variables in one-one correspondence with nodes, conditional independences encoded by the graph, factoring, chain rule for Bayesian networks.  Genotype is hidden (unmeasured).  Can we still recover the sufficient statistics?  Can we recover the causal effect of </a:t>
            </a:r>
            <a:r>
              <a:rPr lang="en-US" altLang="en-US" baseline="0" dirty="0" err="1" smtClean="0">
                <a:ea typeface="宋体" charset="-122"/>
              </a:rPr>
              <a:t>SerumSelenium</a:t>
            </a:r>
            <a:r>
              <a:rPr lang="en-US" altLang="en-US" baseline="0" dirty="0" smtClean="0">
                <a:ea typeface="宋体" charset="-122"/>
              </a:rPr>
              <a:t> on </a:t>
            </a:r>
            <a:r>
              <a:rPr lang="en-US" altLang="en-US" baseline="0" dirty="0" err="1" smtClean="0">
                <a:ea typeface="宋体" charset="-122"/>
              </a:rPr>
              <a:t>KeshanDisease</a:t>
            </a:r>
            <a:r>
              <a:rPr lang="en-US" altLang="en-US" baseline="0" dirty="0" smtClean="0">
                <a:ea typeface="宋体" charset="-122"/>
              </a:rPr>
              <a:t>? </a:t>
            </a:r>
          </a:p>
          <a:p>
            <a:pPr eaLnBrk="1" hangingPunct="1"/>
            <a:r>
              <a:rPr lang="en-US" altLang="en-US" dirty="0" smtClean="0">
                <a:ea typeface="宋体" charset="-122"/>
              </a:rPr>
              <a:t>Read the First Paragraph of the JCI</a:t>
            </a:r>
            <a:r>
              <a:rPr lang="en-US" altLang="en-US" baseline="0" dirty="0" smtClean="0">
                <a:ea typeface="宋体" charset="-122"/>
              </a:rPr>
              <a:t> Paper.</a:t>
            </a:r>
          </a:p>
          <a:p>
            <a:pPr eaLnBrk="1" hangingPunct="1"/>
            <a:r>
              <a:rPr lang="en-US" altLang="en-US" dirty="0" smtClean="0">
                <a:ea typeface="宋体" charset="-122"/>
              </a:rPr>
              <a:t>A directed acyclic graph (DAG) can represent the factorization of a joint distribution of a set of random</a:t>
            </a:r>
          </a:p>
          <a:p>
            <a:pPr eaLnBrk="1" hangingPunct="1"/>
            <a:r>
              <a:rPr lang="en-US" altLang="en-US" dirty="0" smtClean="0">
                <a:ea typeface="宋体" charset="-122"/>
              </a:rPr>
              <a:t>variables. To be more precise, a Bayesian network is a pair (G; P), where G is a DAG and P is a joint</a:t>
            </a:r>
          </a:p>
          <a:p>
            <a:pPr eaLnBrk="1" hangingPunct="1"/>
            <a:r>
              <a:rPr lang="en-US" altLang="en-US" dirty="0" smtClean="0">
                <a:ea typeface="宋体" charset="-122"/>
              </a:rPr>
              <a:t>probability distribution of variables in one-to-one correspondence with the nodes of G, with the property</a:t>
            </a:r>
          </a:p>
          <a:p>
            <a:pPr eaLnBrk="1" hangingPunct="1"/>
            <a:r>
              <a:rPr lang="en-US" altLang="en-US" dirty="0" smtClean="0">
                <a:ea typeface="宋体" charset="-122"/>
              </a:rPr>
              <a:t>that each variable is conditionally independent of its non-descendants given its parents. It follows from this</a:t>
            </a:r>
          </a:p>
          <a:p>
            <a:pPr eaLnBrk="1" hangingPunct="1"/>
            <a:r>
              <a:rPr lang="en-US" altLang="en-US" dirty="0" smtClean="0">
                <a:ea typeface="宋体" charset="-122"/>
              </a:rPr>
              <a:t>definition that the joint probability P factors according to G, as the product of the conditional probabilities</a:t>
            </a:r>
          </a:p>
          <a:p>
            <a:pPr eaLnBrk="1" hangingPunct="1"/>
            <a:r>
              <a:rPr lang="en-US" altLang="en-US" dirty="0" smtClean="0">
                <a:ea typeface="宋体" charset="-122"/>
              </a:rPr>
              <a:t>of each node given its parents. Thus a discrete Bayesian network is fully specified by a DAG and a set of</a:t>
            </a:r>
          </a:p>
          <a:p>
            <a:pPr eaLnBrk="1" hangingPunct="1"/>
            <a:r>
              <a:rPr lang="en-US" altLang="en-US" dirty="0" smtClean="0">
                <a:ea typeface="宋体" charset="-122"/>
              </a:rPr>
              <a:t>conditional probability tables, one for each node given its parents [1, 2].</a:t>
            </a:r>
          </a:p>
        </p:txBody>
      </p:sp>
    </p:spTree>
    <p:extLst>
      <p:ext uri="{BB962C8B-B14F-4D97-AF65-F5344CB8AC3E}">
        <p14:creationId xmlns:p14="http://schemas.microsoft.com/office/powerpoint/2010/main" val="261260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example</a:t>
            </a:r>
            <a:r>
              <a:rPr lang="en-US" baseline="0" dirty="0" smtClean="0"/>
              <a:t> with floss.</a:t>
            </a:r>
            <a:endParaRPr lang="en-US" dirty="0"/>
          </a:p>
        </p:txBody>
      </p:sp>
      <p:sp>
        <p:nvSpPr>
          <p:cNvPr id="4" name="Slide Number Placeholder 3"/>
          <p:cNvSpPr>
            <a:spLocks noGrp="1"/>
          </p:cNvSpPr>
          <p:nvPr>
            <p:ph type="sldNum" sz="quarter" idx="10"/>
          </p:nvPr>
        </p:nvSpPr>
        <p:spPr/>
        <p:txBody>
          <a:bodyPr/>
          <a:lstStyle/>
          <a:p>
            <a:pPr>
              <a:defRPr/>
            </a:pPr>
            <a:fld id="{78282C7C-5FAE-4363-954B-19128D5B9084}" type="slidenum">
              <a:rPr lang="en-US" smtClean="0"/>
              <a:pPr>
                <a:defRPr/>
              </a:pPr>
              <a:t>14</a:t>
            </a:fld>
            <a:endParaRPr lang="en-US"/>
          </a:p>
        </p:txBody>
      </p:sp>
    </p:spTree>
    <p:extLst>
      <p:ext uri="{BB962C8B-B14F-4D97-AF65-F5344CB8AC3E}">
        <p14:creationId xmlns:p14="http://schemas.microsoft.com/office/powerpoint/2010/main" val="3641545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282C7C-5FAE-4363-954B-19128D5B9084}" type="slidenum">
              <a:rPr lang="en-US" smtClean="0"/>
              <a:pPr>
                <a:defRPr/>
              </a:pPr>
              <a:t>16</a:t>
            </a:fld>
            <a:endParaRPr lang="en-US"/>
          </a:p>
        </p:txBody>
      </p:sp>
    </p:spTree>
    <p:extLst>
      <p:ext uri="{BB962C8B-B14F-4D97-AF65-F5344CB8AC3E}">
        <p14:creationId xmlns:p14="http://schemas.microsoft.com/office/powerpoint/2010/main" val="4113070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w="9525"/>
        </p:spPr>
        <p:txBody>
          <a:bodyPr/>
          <a:lstStyle/>
          <a:p>
            <a:pPr eaLnBrk="1" hangingPunct="1"/>
            <a:r>
              <a:rPr lang="en-US" smtClean="0"/>
              <a:t>Fisher, Nature, 1958.</a:t>
            </a:r>
          </a:p>
        </p:txBody>
      </p:sp>
      <p:sp>
        <p:nvSpPr>
          <p:cNvPr id="29700" name="Slide Number Placeholder 3"/>
          <p:cNvSpPr>
            <a:spLocks noGrp="1"/>
          </p:cNvSpPr>
          <p:nvPr>
            <p:ph type="sldNum" sz="quarter" idx="5"/>
          </p:nvPr>
        </p:nvSpPr>
        <p:spPr>
          <a:noFill/>
        </p:spPr>
        <p:txBody>
          <a:bodyPr/>
          <a:lstStyle/>
          <a:p>
            <a:pPr defTabSz="939276"/>
            <a:fld id="{F12F63CA-9EFB-4A78-ACE1-D89E0402298B}" type="slidenum">
              <a:rPr lang="zh-CN" altLang="en-US" smtClean="0"/>
              <a:pPr defTabSz="939276"/>
              <a:t>17</a:t>
            </a:fld>
            <a:endParaRPr lang="en-US" altLang="zh-CN" smtClean="0"/>
          </a:p>
        </p:txBody>
      </p:sp>
    </p:spTree>
    <p:extLst>
      <p:ext uri="{BB962C8B-B14F-4D97-AF65-F5344CB8AC3E}">
        <p14:creationId xmlns:p14="http://schemas.microsoft.com/office/powerpoint/2010/main" val="1987533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w="9525"/>
        </p:spPr>
        <p:txBody>
          <a:bodyPr/>
          <a:lstStyle/>
          <a:p>
            <a:pPr eaLnBrk="1" hangingPunct="1"/>
            <a:endParaRPr lang="en-US" smtClean="0"/>
          </a:p>
        </p:txBody>
      </p:sp>
      <p:sp>
        <p:nvSpPr>
          <p:cNvPr id="30724" name="Slide Number Placeholder 3"/>
          <p:cNvSpPr>
            <a:spLocks noGrp="1"/>
          </p:cNvSpPr>
          <p:nvPr>
            <p:ph type="sldNum" sz="quarter" idx="5"/>
          </p:nvPr>
        </p:nvSpPr>
        <p:spPr>
          <a:noFill/>
        </p:spPr>
        <p:txBody>
          <a:bodyPr/>
          <a:lstStyle/>
          <a:p>
            <a:pPr defTabSz="939276"/>
            <a:fld id="{38CA37E0-E891-4F43-838A-FF7A71D7D145}" type="slidenum">
              <a:rPr lang="zh-CN" altLang="en-US" smtClean="0"/>
              <a:pPr defTabSz="939276"/>
              <a:t>18</a:t>
            </a:fld>
            <a:endParaRPr lang="en-US" altLang="zh-CN" smtClean="0"/>
          </a:p>
        </p:txBody>
      </p:sp>
    </p:spTree>
    <p:extLst>
      <p:ext uri="{BB962C8B-B14F-4D97-AF65-F5344CB8AC3E}">
        <p14:creationId xmlns:p14="http://schemas.microsoft.com/office/powerpoint/2010/main" val="2922222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w="9525"/>
        </p:spPr>
        <p:txBody>
          <a:bodyPr/>
          <a:lstStyle/>
          <a:p>
            <a:pPr eaLnBrk="1" hangingPunct="1"/>
            <a:endParaRPr lang="en-US" smtClean="0"/>
          </a:p>
        </p:txBody>
      </p:sp>
      <p:sp>
        <p:nvSpPr>
          <p:cNvPr id="31748" name="Slide Number Placeholder 3"/>
          <p:cNvSpPr>
            <a:spLocks noGrp="1"/>
          </p:cNvSpPr>
          <p:nvPr>
            <p:ph type="sldNum" sz="quarter" idx="5"/>
          </p:nvPr>
        </p:nvSpPr>
        <p:spPr>
          <a:noFill/>
        </p:spPr>
        <p:txBody>
          <a:bodyPr/>
          <a:lstStyle/>
          <a:p>
            <a:pPr defTabSz="939276"/>
            <a:fld id="{CE149CE6-7DE1-4DEA-9413-37BB01B68BA1}" type="slidenum">
              <a:rPr lang="zh-CN" altLang="en-US" smtClean="0">
                <a:solidFill>
                  <a:srgbClr val="000000"/>
                </a:solidFill>
              </a:rPr>
              <a:pPr defTabSz="939276"/>
              <a:t>19</a:t>
            </a:fld>
            <a:endParaRPr lang="en-US" altLang="zh-CN" smtClean="0">
              <a:solidFill>
                <a:srgbClr val="000000"/>
              </a:solidFill>
            </a:endParaRPr>
          </a:p>
        </p:txBody>
      </p:sp>
    </p:spTree>
    <p:extLst>
      <p:ext uri="{BB962C8B-B14F-4D97-AF65-F5344CB8AC3E}">
        <p14:creationId xmlns:p14="http://schemas.microsoft.com/office/powerpoint/2010/main" val="3416080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pPr eaLnBrk="1" hangingPunct="1"/>
            <a:endParaRPr lang="en-US" smtClean="0"/>
          </a:p>
        </p:txBody>
      </p:sp>
      <p:sp>
        <p:nvSpPr>
          <p:cNvPr id="32772" name="Slide Number Placeholder 3"/>
          <p:cNvSpPr>
            <a:spLocks noGrp="1"/>
          </p:cNvSpPr>
          <p:nvPr>
            <p:ph type="sldNum" sz="quarter" idx="5"/>
          </p:nvPr>
        </p:nvSpPr>
        <p:spPr>
          <a:noFill/>
        </p:spPr>
        <p:txBody>
          <a:bodyPr/>
          <a:lstStyle/>
          <a:p>
            <a:pPr defTabSz="939276"/>
            <a:fld id="{697BDED0-B7DF-4D8F-A2CD-FF31F13B26B7}" type="slidenum">
              <a:rPr lang="zh-CN" altLang="en-US" smtClean="0">
                <a:solidFill>
                  <a:srgbClr val="000000"/>
                </a:solidFill>
              </a:rPr>
              <a:pPr defTabSz="939276"/>
              <a:t>20</a:t>
            </a:fld>
            <a:endParaRPr lang="en-US" altLang="zh-CN" smtClean="0">
              <a:solidFill>
                <a:srgbClr val="000000"/>
              </a:solidFill>
            </a:endParaRPr>
          </a:p>
        </p:txBody>
      </p:sp>
    </p:spTree>
    <p:extLst>
      <p:ext uri="{BB962C8B-B14F-4D97-AF65-F5344CB8AC3E}">
        <p14:creationId xmlns:p14="http://schemas.microsoft.com/office/powerpoint/2010/main" val="2370475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w="9525"/>
        </p:spPr>
        <p:txBody>
          <a:bodyPr/>
          <a:lstStyle/>
          <a:p>
            <a:pPr eaLnBrk="1" hangingPunct="1"/>
            <a:endParaRPr lang="en-US" dirty="0" smtClean="0"/>
          </a:p>
        </p:txBody>
      </p:sp>
      <p:sp>
        <p:nvSpPr>
          <p:cNvPr id="33796" name="Slide Number Placeholder 3"/>
          <p:cNvSpPr>
            <a:spLocks noGrp="1"/>
          </p:cNvSpPr>
          <p:nvPr>
            <p:ph type="sldNum" sz="quarter" idx="5"/>
          </p:nvPr>
        </p:nvSpPr>
        <p:spPr>
          <a:noFill/>
        </p:spPr>
        <p:txBody>
          <a:bodyPr/>
          <a:lstStyle/>
          <a:p>
            <a:pPr defTabSz="939276"/>
            <a:fld id="{016CF22B-2D37-466E-90F8-61DDC8E1CC69}" type="slidenum">
              <a:rPr lang="zh-CN" altLang="en-US" smtClean="0">
                <a:solidFill>
                  <a:srgbClr val="000000"/>
                </a:solidFill>
              </a:rPr>
              <a:pPr defTabSz="939276"/>
              <a:t>21</a:t>
            </a:fld>
            <a:endParaRPr lang="en-US" altLang="zh-CN" smtClean="0">
              <a:solidFill>
                <a:srgbClr val="000000"/>
              </a:solidFill>
            </a:endParaRPr>
          </a:p>
        </p:txBody>
      </p:sp>
    </p:spTree>
    <p:extLst>
      <p:ext uri="{BB962C8B-B14F-4D97-AF65-F5344CB8AC3E}">
        <p14:creationId xmlns:p14="http://schemas.microsoft.com/office/powerpoint/2010/main" val="3714316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http://www.acm.org/press-room/news-releases/2012/turing-award-11/</a:t>
            </a:r>
            <a:endParaRPr lang="en-US" dirty="0"/>
          </a:p>
        </p:txBody>
      </p:sp>
      <p:sp>
        <p:nvSpPr>
          <p:cNvPr id="4" name="Slide Number Placeholder 3"/>
          <p:cNvSpPr>
            <a:spLocks noGrp="1"/>
          </p:cNvSpPr>
          <p:nvPr>
            <p:ph type="sldNum" sz="quarter" idx="10"/>
          </p:nvPr>
        </p:nvSpPr>
        <p:spPr/>
        <p:txBody>
          <a:bodyPr/>
          <a:lstStyle/>
          <a:p>
            <a:pPr>
              <a:defRPr/>
            </a:pPr>
            <a:fld id="{78282C7C-5FAE-4363-954B-19128D5B9084}" type="slidenum">
              <a:rPr lang="en-US" smtClean="0"/>
              <a:pPr>
                <a:defRPr/>
              </a:pPr>
              <a:t>2</a:t>
            </a:fld>
            <a:endParaRPr lang="en-US"/>
          </a:p>
        </p:txBody>
      </p:sp>
    </p:spTree>
    <p:extLst>
      <p:ext uri="{BB962C8B-B14F-4D97-AF65-F5344CB8AC3E}">
        <p14:creationId xmlns:p14="http://schemas.microsoft.com/office/powerpoint/2010/main" val="4047124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http://www.acm.org/press-room/news-releases/2012/turing-award-11/</a:t>
            </a:r>
          </a:p>
          <a:p>
            <a:r>
              <a:rPr lang="en-US" dirty="0" smtClean="0"/>
              <a:t>Also: http://bayes.cs.ucla.edu/stat_bio.html</a:t>
            </a:r>
            <a:endParaRPr lang="en-US" dirty="0"/>
          </a:p>
        </p:txBody>
      </p:sp>
      <p:sp>
        <p:nvSpPr>
          <p:cNvPr id="4" name="Slide Number Placeholder 3"/>
          <p:cNvSpPr>
            <a:spLocks noGrp="1"/>
          </p:cNvSpPr>
          <p:nvPr>
            <p:ph type="sldNum" sz="quarter" idx="10"/>
          </p:nvPr>
        </p:nvSpPr>
        <p:spPr/>
        <p:txBody>
          <a:bodyPr/>
          <a:lstStyle/>
          <a:p>
            <a:pPr>
              <a:defRPr/>
            </a:pPr>
            <a:fld id="{78282C7C-5FAE-4363-954B-19128D5B9084}" type="slidenum">
              <a:rPr lang="en-US" smtClean="0"/>
              <a:pPr>
                <a:defRPr/>
              </a:pPr>
              <a:t>3</a:t>
            </a:fld>
            <a:endParaRPr lang="en-US"/>
          </a:p>
        </p:txBody>
      </p:sp>
    </p:spTree>
    <p:extLst>
      <p:ext uri="{BB962C8B-B14F-4D97-AF65-F5344CB8AC3E}">
        <p14:creationId xmlns:p14="http://schemas.microsoft.com/office/powerpoint/2010/main" val="3938819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282C7C-5FAE-4363-954B-19128D5B9084}" type="slidenum">
              <a:rPr lang="en-US" smtClean="0"/>
              <a:pPr>
                <a:defRPr/>
              </a:pPr>
              <a:t>5</a:t>
            </a:fld>
            <a:endParaRPr lang="en-US"/>
          </a:p>
        </p:txBody>
      </p:sp>
    </p:spTree>
    <p:extLst>
      <p:ext uri="{BB962C8B-B14F-4D97-AF65-F5344CB8AC3E}">
        <p14:creationId xmlns:p14="http://schemas.microsoft.com/office/powerpoint/2010/main" val="1962380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http://www.acm.org/press-room/news-releases/2012/turing-award-11/</a:t>
            </a:r>
            <a:endParaRPr lang="en-US" dirty="0"/>
          </a:p>
        </p:txBody>
      </p:sp>
      <p:sp>
        <p:nvSpPr>
          <p:cNvPr id="4" name="Slide Number Placeholder 3"/>
          <p:cNvSpPr>
            <a:spLocks noGrp="1"/>
          </p:cNvSpPr>
          <p:nvPr>
            <p:ph type="sldNum" sz="quarter" idx="10"/>
          </p:nvPr>
        </p:nvSpPr>
        <p:spPr/>
        <p:txBody>
          <a:bodyPr/>
          <a:lstStyle/>
          <a:p>
            <a:pPr>
              <a:defRPr/>
            </a:pPr>
            <a:fld id="{78282C7C-5FAE-4363-954B-19128D5B9084}" type="slidenum">
              <a:rPr lang="en-US" smtClean="0"/>
              <a:pPr>
                <a:defRPr/>
              </a:pPr>
              <a:t>6</a:t>
            </a:fld>
            <a:endParaRPr lang="en-US"/>
          </a:p>
        </p:txBody>
      </p:sp>
    </p:spTree>
    <p:extLst>
      <p:ext uri="{BB962C8B-B14F-4D97-AF65-F5344CB8AC3E}">
        <p14:creationId xmlns:p14="http://schemas.microsoft.com/office/powerpoint/2010/main" val="1111877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8282C7C-5FAE-4363-954B-19128D5B9084}" type="slidenum">
              <a:rPr lang="en-US" smtClean="0"/>
              <a:pPr>
                <a:defRPr/>
              </a:pPr>
              <a:t>7</a:t>
            </a:fld>
            <a:endParaRPr lang="en-US"/>
          </a:p>
        </p:txBody>
      </p:sp>
    </p:spTree>
    <p:extLst>
      <p:ext uri="{BB962C8B-B14F-4D97-AF65-F5344CB8AC3E}">
        <p14:creationId xmlns:p14="http://schemas.microsoft.com/office/powerpoint/2010/main" val="2987106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A0DCEB3F-B678-4BB9-952F-EC5913DD7114}" type="slidenum">
              <a:rPr lang="en-US"/>
              <a:pPr/>
              <a:t>8</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3731389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miter lim="800000"/>
            <a:headEnd/>
            <a:tailEnd/>
          </a:ln>
        </p:spPr>
        <p:txBody>
          <a:bodyPr/>
          <a:lstStyle/>
          <a:p>
            <a:fld id="{F4CE6598-A9C1-4BB0-A1EC-130E9335C86C}" type="slidenum">
              <a:rPr lang="en-US"/>
              <a:pPr/>
              <a:t>9</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358402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miter lim="800000"/>
            <a:headEnd/>
            <a:tailEnd/>
          </a:ln>
        </p:spPr>
        <p:txBody>
          <a:bodyPr/>
          <a:lstStyle/>
          <a:p>
            <a:fld id="{C9D206DE-C6C4-4EDE-ACE1-49A195D7FF5F}" type="slidenum">
              <a:rPr lang="en-US"/>
              <a:pPr/>
              <a:t>10</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536085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E63260-F521-48FF-8A67-4476A24465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DA9F64-B15E-4610-9537-C5CB075F082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32ED8D-A1B9-4D70-B538-3D0F34B9176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00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1"/>
          </p:nvPr>
        </p:nvSpPr>
        <p:spPr>
          <a:ln/>
        </p:spPr>
        <p:txBody>
          <a:bodyPr/>
          <a:lstStyle>
            <a:lvl1pPr>
              <a:defRPr/>
            </a:lvl1pPr>
          </a:lstStyle>
          <a:p>
            <a:pPr>
              <a:defRPr/>
            </a:pPr>
            <a:fld id="{FB62883B-E752-4040-88E9-6B3D1794D4F2}" type="slidenum">
              <a:rPr lang="zh-CN" altLang="en-US"/>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53BFD566-F613-4C3D-A295-AD9B52AF6063}" type="slidenum">
              <a:rPr lang="zh-CN" altLang="en-US"/>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1E65CC1-785C-48A0-9778-AE88019DF233}"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83730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66B1EEDB-1046-48FE-9A85-895B7B1EABE0}"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6158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7336378-1FD2-4F54-944C-C5B9F754645C}"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18721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AD70306-7321-4B47-B0EC-372AB630EE4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94908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4E8A9724-EEC0-401E-AC56-27FEE812EE6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68124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E163713-B505-473C-B561-8D780E05744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47433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E9279C-8A46-4640-B5A0-A731B522088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9223C3BA-2FC7-4063-BACA-2FB990D905A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03903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099850AE-D3F2-404E-8960-D62EA122319D}"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64029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4665144-9C99-4170-A5F8-8FCF6C6304E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87634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D1400BD-505F-40C4-95D0-952D1BEE069D}"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8713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176384B-2C1E-46D4-8B14-5712BD7BDC04}"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46249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4B4F1C0-F45A-412F-8FE8-99AAD258AA6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52490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00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1"/>
          </p:nvPr>
        </p:nvSpPr>
        <p:spPr>
          <a:ln/>
        </p:spPr>
        <p:txBody>
          <a:bodyPr/>
          <a:lstStyle>
            <a:lvl1pPr>
              <a:defRPr/>
            </a:lvl1pPr>
          </a:lstStyle>
          <a:p>
            <a:pPr>
              <a:defRPr/>
            </a:pPr>
            <a:fld id="{E5D17461-C2FB-4C3D-84CC-05553BECF652}"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82984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89DEB9-3073-425A-A817-6816FDC9CD0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8A98D4-5060-43FF-A152-DCCC8496ED9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6AE8AC-610A-4D11-9D6F-1CA522C195D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D39B32-22CD-4193-A4BA-83D0D7F3084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A46CED-E000-429A-A7BA-A49F301EABE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E6CC86-F969-41BB-B115-48E41526E3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A28E7D-FF07-4716-8BFA-2657B7B6C9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oleObject" Target="../embeddings/oleObject2.bin"/><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vmlDrawing" Target="../drawings/vmlDrawing2.v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D540943-80ED-424C-AA6A-D6918307DC41}"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p>
            <a:pPr algn="ctr">
              <a:spcBef>
                <a:spcPct val="50000"/>
              </a:spcBef>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p>
            <a:pPr algn="ctr">
              <a:spcBef>
                <a:spcPct val="50000"/>
              </a:spcBef>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ffec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ffec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ffec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55" name="Photo Editor Photo" r:id="rId17" imgW="2400635" imgH="3104762" progId="MSPhotoEd.3">
                  <p:embed/>
                </p:oleObj>
              </mc:Choice>
              <mc:Fallback>
                <p:oleObj name="Photo Editor Photo" r:id="rId17" imgW="2400635" imgH="3104762" progId="MSPhotoEd.3">
                  <p:embed/>
                  <p:pic>
                    <p:nvPicPr>
                      <p:cNvPr id="0"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685800" y="13716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07876" name="Rectangle 4"/>
          <p:cNvSpPr>
            <a:spLocks noGrp="1" noChangeArrowheads="1"/>
          </p:cNvSpPr>
          <p:nvPr>
            <p:ph type="dt" sz="half" idx="2"/>
          </p:nvPr>
        </p:nvSpPr>
        <p:spPr bwMode="auto">
          <a:xfrm>
            <a:off x="6400800" y="6096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a typeface="宋体" pitchFamily="2" charset="-122"/>
              </a:defRPr>
            </a:lvl1pPr>
          </a:lstStyle>
          <a:p>
            <a:pPr>
              <a:defRPr/>
            </a:pPr>
            <a:endParaRPr lang="en-US" altLang="zh-CN">
              <a:solidFill>
                <a:srgbClr val="000000"/>
              </a:solidFill>
            </a:endParaRPr>
          </a:p>
        </p:txBody>
      </p:sp>
      <p:sp>
        <p:nvSpPr>
          <p:cNvPr id="207878" name="Rectangle 6"/>
          <p:cNvSpPr>
            <a:spLocks noGrp="1" noChangeArrowheads="1"/>
          </p:cNvSpPr>
          <p:nvPr>
            <p:ph type="sldNum" sz="quarter" idx="4"/>
          </p:nvPr>
        </p:nvSpPr>
        <p:spPr bwMode="auto">
          <a:xfrm>
            <a:off x="8382000" y="6096000"/>
            <a:ext cx="38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宋体" pitchFamily="2" charset="-122"/>
              </a:defRPr>
            </a:lvl1pPr>
          </a:lstStyle>
          <a:p>
            <a:pPr>
              <a:defRPr/>
            </a:pPr>
            <a:fld id="{C6D60DBA-A5A3-4075-B72E-1A6019B319A3}" type="slidenum">
              <a:rPr lang="zh-CN" altLang="en-US">
                <a:solidFill>
                  <a:srgbClr val="000000"/>
                </a:solidFill>
              </a:rPr>
              <a:pPr>
                <a:defRPr/>
              </a:pPr>
              <a:t>‹#›</a:t>
            </a:fld>
            <a:endParaRPr lang="en-US" altLang="zh-CN">
              <a:solidFill>
                <a:srgbClr val="000000"/>
              </a:solidFill>
            </a:endParaRPr>
          </a:p>
        </p:txBody>
      </p:sp>
      <p:sp>
        <p:nvSpPr>
          <p:cNvPr id="1030" name="Text Box 7"/>
          <p:cNvSpPr txBox="1">
            <a:spLocks noChangeArrowheads="1"/>
          </p:cNvSpPr>
          <p:nvPr/>
        </p:nvSpPr>
        <p:spPr bwMode="auto">
          <a:xfrm>
            <a:off x="152400" y="63246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US" altLang="zh-CN" sz="1600" b="1" smtClean="0">
                <a:solidFill>
                  <a:srgbClr val="FFFFFF"/>
                </a:solidFill>
                <a:latin typeface="Baskerville Old Face" pitchFamily="18" charset="0"/>
                <a:ea typeface="宋体" pitchFamily="2" charset="-122"/>
              </a:rPr>
              <a:t>UNIVERSITY OF SOUTH CAROLINA</a:t>
            </a:r>
          </a:p>
        </p:txBody>
      </p:sp>
      <p:sp>
        <p:nvSpPr>
          <p:cNvPr id="1031" name="Text Box 8"/>
          <p:cNvSpPr txBox="1">
            <a:spLocks noChangeArrowheads="1"/>
          </p:cNvSpPr>
          <p:nvPr/>
        </p:nvSpPr>
        <p:spPr bwMode="auto">
          <a:xfrm>
            <a:off x="48006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US" altLang="zh-CN" sz="1400" b="1" smtClean="0">
                <a:solidFill>
                  <a:srgbClr val="FFFFFF"/>
                </a:solidFill>
                <a:latin typeface="Baskerville Old Face" pitchFamily="18" charset="0"/>
                <a:ea typeface="宋体" pitchFamily="2" charset="-122"/>
              </a:rPr>
              <a:t>Department of Computer Science and Engineering</a:t>
            </a:r>
          </a:p>
        </p:txBody>
      </p:sp>
      <p:sp>
        <p:nvSpPr>
          <p:cNvPr id="1032"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pPr algn="ctr" eaLnBrk="0" hangingPunct="0"/>
            <a:endParaRPr lang="en-US">
              <a:solidFill>
                <a:srgbClr val="000000"/>
              </a:solidFill>
            </a:endParaRPr>
          </a:p>
        </p:txBody>
      </p:sp>
      <p:sp>
        <p:nvSpPr>
          <p:cNvPr id="1033"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pPr algn="ctr" eaLnBrk="0" hangingPunct="0"/>
            <a:endParaRPr lang="en-US">
              <a:solidFill>
                <a:srgbClr val="000000"/>
              </a:solidFill>
            </a:endParaRPr>
          </a:p>
        </p:txBody>
      </p:sp>
      <p:sp>
        <p:nvSpPr>
          <p:cNvPr id="1034"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pPr algn="ctr" eaLnBrk="0" hangingPunct="0"/>
            <a:endParaRPr lang="en-US">
              <a:solidFill>
                <a:srgbClr val="000000"/>
              </a:solidFill>
            </a:endParaRPr>
          </a:p>
        </p:txBody>
      </p:sp>
      <p:graphicFrame>
        <p:nvGraphicFramePr>
          <p:cNvPr id="1035"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7426" name="Photo Editor Photo" r:id="rId17" imgW="2400635" imgH="3104762" progId="MSPhotoEd.3">
                  <p:embed/>
                </p:oleObj>
              </mc:Choice>
              <mc:Fallback>
                <p:oleObj name="Photo Editor Photo" r:id="rId17" imgW="2400635" imgH="3104762" progId="MSPhotoEd.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6962076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8.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7.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8.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7.w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304800"/>
            <a:ext cx="8686800" cy="1219200"/>
          </a:xfrm>
        </p:spPr>
        <p:txBody>
          <a:bodyPr/>
          <a:lstStyle/>
          <a:p>
            <a:pPr eaLnBrk="1" hangingPunct="1"/>
            <a:r>
              <a:rPr lang="en-US" sz="3600" dirty="0" smtClean="0"/>
              <a:t>CSCE 190</a:t>
            </a:r>
            <a:br>
              <a:rPr lang="en-US" sz="3600" dirty="0" smtClean="0"/>
            </a:br>
            <a:r>
              <a:rPr lang="en-US" sz="3600" dirty="0" smtClean="0"/>
              <a:t>Computing in the Modern World</a:t>
            </a:r>
            <a:endParaRPr lang="en-US" sz="4000" dirty="0" smtClean="0"/>
          </a:p>
        </p:txBody>
      </p:sp>
      <p:sp>
        <p:nvSpPr>
          <p:cNvPr id="2051" name="Rectangle 3"/>
          <p:cNvSpPr>
            <a:spLocks noGrp="1" noChangeArrowheads="1"/>
          </p:cNvSpPr>
          <p:nvPr>
            <p:ph type="subTitle" idx="1"/>
          </p:nvPr>
        </p:nvSpPr>
        <p:spPr>
          <a:xfrm>
            <a:off x="685800" y="4267200"/>
            <a:ext cx="3352800" cy="1752600"/>
          </a:xfrm>
        </p:spPr>
        <p:txBody>
          <a:bodyPr/>
          <a:lstStyle/>
          <a:p>
            <a:pPr eaLnBrk="1" hangingPunct="1"/>
            <a:r>
              <a:rPr lang="en-US" dirty="0" smtClean="0"/>
              <a:t>November 27, 2018</a:t>
            </a:r>
          </a:p>
          <a:p>
            <a:pPr eaLnBrk="1" hangingPunct="1"/>
            <a:r>
              <a:rPr lang="en-US" dirty="0" smtClean="0"/>
              <a:t>Marco Valtorta</a:t>
            </a:r>
          </a:p>
          <a:p>
            <a:pPr eaLnBrk="1" hangingPunct="1"/>
            <a:r>
              <a:rPr lang="en-US" dirty="0" smtClean="0"/>
              <a:t>mgv@cse.sc.edu</a:t>
            </a:r>
            <a:endParaRPr lang="en-US" dirty="0" smtClean="0">
              <a:solidFill>
                <a:srgbClr val="FF0000"/>
              </a:solidFill>
            </a:endParaRPr>
          </a:p>
        </p:txBody>
      </p:sp>
      <p:pic>
        <p:nvPicPr>
          <p:cNvPr id="3" name="Picture 2"/>
          <p:cNvPicPr>
            <a:picLocks noChangeAspect="1"/>
          </p:cNvPicPr>
          <p:nvPr/>
        </p:nvPicPr>
        <p:blipFill>
          <a:blip r:embed="rId3"/>
          <a:stretch>
            <a:fillRect/>
          </a:stretch>
        </p:blipFill>
        <p:spPr>
          <a:xfrm>
            <a:off x="5902628" y="1981200"/>
            <a:ext cx="2876263" cy="3815842"/>
          </a:xfrm>
          <a:prstGeom prst="rect">
            <a:avLst/>
          </a:prstGeom>
        </p:spPr>
      </p:pic>
      <p:sp>
        <p:nvSpPr>
          <p:cNvPr id="6" name="Rectangle 2"/>
          <p:cNvSpPr txBox="1">
            <a:spLocks noChangeArrowheads="1"/>
          </p:cNvSpPr>
          <p:nvPr/>
        </p:nvSpPr>
        <p:spPr bwMode="auto">
          <a:xfrm>
            <a:off x="457200" y="1714500"/>
            <a:ext cx="54102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a:lstStyle>
          <a:p>
            <a:pPr eaLnBrk="1" hangingPunct="1"/>
            <a:r>
              <a:rPr lang="en-US" sz="5400" kern="0" dirty="0" smtClean="0"/>
              <a:t>Judea Pearl</a:t>
            </a:r>
            <a:r>
              <a:rPr lang="en-US" kern="0" dirty="0" smtClean="0"/>
              <a:t> </a:t>
            </a:r>
            <a:br>
              <a:rPr lang="en-US" kern="0" dirty="0" smtClean="0"/>
            </a:br>
            <a:r>
              <a:rPr lang="en-US" kern="0" dirty="0" smtClean="0"/>
              <a:t>2011 ACM A.M. Turing Award Winner</a:t>
            </a:r>
            <a:endParaRPr lang="en-US" sz="4000" kern="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81000"/>
            <a:ext cx="7772400" cy="533400"/>
          </a:xfrm>
        </p:spPr>
        <p:txBody>
          <a:bodyPr/>
          <a:lstStyle/>
          <a:p>
            <a:pPr eaLnBrk="1" hangingPunct="1"/>
            <a:r>
              <a:rPr lang="en-US" sz="4000" smtClean="0"/>
              <a:t>Wet Lawn, Model</a:t>
            </a:r>
          </a:p>
        </p:txBody>
      </p:sp>
      <p:sp>
        <p:nvSpPr>
          <p:cNvPr id="5123" name="Rectangle 3"/>
          <p:cNvSpPr>
            <a:spLocks noGrp="1" noChangeArrowheads="1"/>
          </p:cNvSpPr>
          <p:nvPr>
            <p:ph type="body" idx="1"/>
          </p:nvPr>
        </p:nvSpPr>
        <p:spPr>
          <a:xfrm>
            <a:off x="4876800" y="6172200"/>
            <a:ext cx="3886200" cy="304800"/>
          </a:xfrm>
        </p:spPr>
        <p:txBody>
          <a:bodyPr/>
          <a:lstStyle/>
          <a:p>
            <a:pPr eaLnBrk="1" hangingPunct="1">
              <a:lnSpc>
                <a:spcPct val="80000"/>
              </a:lnSpc>
              <a:buFontTx/>
              <a:buNone/>
            </a:pPr>
            <a:r>
              <a:rPr lang="en-US" sz="1400" smtClean="0"/>
              <a:t>Judea Pearl via Finn V. Jensen; Hugin Screen Shot</a:t>
            </a:r>
          </a:p>
        </p:txBody>
      </p:sp>
      <p:pic>
        <p:nvPicPr>
          <p:cNvPr id="5124" name="Picture 4"/>
          <p:cNvPicPr>
            <a:picLocks noChangeAspect="1" noChangeArrowheads="1"/>
          </p:cNvPicPr>
          <p:nvPr/>
        </p:nvPicPr>
        <p:blipFill>
          <a:blip r:embed="rId3" cstate="print"/>
          <a:srcRect l="2481" t="26471" r="6976" b="7895"/>
          <a:stretch>
            <a:fillRect/>
          </a:stretch>
        </p:blipFill>
        <p:spPr bwMode="auto">
          <a:xfrm>
            <a:off x="1828800" y="1371600"/>
            <a:ext cx="5562600"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533400"/>
          </a:xfrm>
        </p:spPr>
        <p:txBody>
          <a:bodyPr/>
          <a:lstStyle/>
          <a:p>
            <a:pPr eaLnBrk="1" hangingPunct="1"/>
            <a:r>
              <a:rPr lang="en-US" sz="4000" smtClean="0"/>
              <a:t>Wet Lawn, Example of Use</a:t>
            </a:r>
          </a:p>
        </p:txBody>
      </p:sp>
      <p:sp>
        <p:nvSpPr>
          <p:cNvPr id="6147" name="Rectangle 3"/>
          <p:cNvSpPr>
            <a:spLocks noGrp="1" noChangeArrowheads="1"/>
          </p:cNvSpPr>
          <p:nvPr>
            <p:ph type="body" idx="1"/>
          </p:nvPr>
        </p:nvSpPr>
        <p:spPr>
          <a:xfrm>
            <a:off x="4876800" y="6172200"/>
            <a:ext cx="3886200" cy="304800"/>
          </a:xfrm>
        </p:spPr>
        <p:txBody>
          <a:bodyPr/>
          <a:lstStyle/>
          <a:p>
            <a:pPr eaLnBrk="1" hangingPunct="1">
              <a:lnSpc>
                <a:spcPct val="80000"/>
              </a:lnSpc>
              <a:buFontTx/>
              <a:buNone/>
            </a:pPr>
            <a:r>
              <a:rPr lang="en-US" sz="1400" smtClean="0"/>
              <a:t>Judea Pearl via Finn V. Jensen; Hugin Screen Shot</a:t>
            </a:r>
          </a:p>
        </p:txBody>
      </p:sp>
      <p:pic>
        <p:nvPicPr>
          <p:cNvPr id="6148" name="Picture 5"/>
          <p:cNvPicPr>
            <a:picLocks noChangeAspect="1" noChangeArrowheads="1"/>
          </p:cNvPicPr>
          <p:nvPr/>
        </p:nvPicPr>
        <p:blipFill>
          <a:blip r:embed="rId3" cstate="print"/>
          <a:srcRect l="2457" t="36241" r="5200" b="10687"/>
          <a:stretch>
            <a:fillRect/>
          </a:stretch>
        </p:blipFill>
        <p:spPr bwMode="auto">
          <a:xfrm>
            <a:off x="1447800" y="762000"/>
            <a:ext cx="6858000" cy="1833563"/>
          </a:xfrm>
          <a:prstGeom prst="rect">
            <a:avLst/>
          </a:prstGeom>
          <a:noFill/>
          <a:ln w="9525">
            <a:noFill/>
            <a:miter lim="800000"/>
            <a:headEnd/>
            <a:tailEnd/>
          </a:ln>
          <a:effectLst/>
        </p:spPr>
      </p:pic>
      <p:pic>
        <p:nvPicPr>
          <p:cNvPr id="6149" name="Picture 6"/>
          <p:cNvPicPr>
            <a:picLocks noChangeAspect="1" noChangeArrowheads="1"/>
          </p:cNvPicPr>
          <p:nvPr/>
        </p:nvPicPr>
        <p:blipFill>
          <a:blip r:embed="rId4" cstate="print"/>
          <a:srcRect l="1543" t="34276" r="6114" b="12653"/>
          <a:stretch>
            <a:fillRect/>
          </a:stretch>
        </p:blipFill>
        <p:spPr bwMode="auto">
          <a:xfrm>
            <a:off x="2209800" y="2606675"/>
            <a:ext cx="6781800" cy="1812925"/>
          </a:xfrm>
          <a:prstGeom prst="rect">
            <a:avLst/>
          </a:prstGeom>
          <a:noFill/>
          <a:ln w="9525">
            <a:noFill/>
            <a:miter lim="800000"/>
            <a:headEnd/>
            <a:tailEnd/>
          </a:ln>
          <a:effectLst/>
        </p:spPr>
      </p:pic>
      <p:pic>
        <p:nvPicPr>
          <p:cNvPr id="6150" name="Picture 7"/>
          <p:cNvPicPr>
            <a:picLocks noChangeAspect="1" noChangeArrowheads="1"/>
          </p:cNvPicPr>
          <p:nvPr/>
        </p:nvPicPr>
        <p:blipFill>
          <a:blip r:embed="rId5" cstate="print"/>
          <a:srcRect l="2457" t="36241" r="6114" b="12654"/>
          <a:stretch>
            <a:fillRect/>
          </a:stretch>
        </p:blipFill>
        <p:spPr bwMode="auto">
          <a:xfrm>
            <a:off x="0" y="4495800"/>
            <a:ext cx="6705600" cy="1743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09600"/>
          </a:xfrm>
        </p:spPr>
        <p:txBody>
          <a:bodyPr/>
          <a:lstStyle/>
          <a:p>
            <a:r>
              <a:rPr lang="en-US" dirty="0" smtClean="0"/>
              <a:t>Causality</a:t>
            </a:r>
            <a:endParaRPr lang="en-US" dirty="0"/>
          </a:p>
        </p:txBody>
      </p:sp>
      <p:sp>
        <p:nvSpPr>
          <p:cNvPr id="3" name="Content Placeholder 2"/>
          <p:cNvSpPr>
            <a:spLocks noGrp="1"/>
          </p:cNvSpPr>
          <p:nvPr>
            <p:ph idx="1"/>
          </p:nvPr>
        </p:nvSpPr>
        <p:spPr>
          <a:xfrm>
            <a:off x="685800" y="1371600"/>
            <a:ext cx="7772400" cy="4724400"/>
          </a:xfrm>
        </p:spPr>
        <p:txBody>
          <a:bodyPr/>
          <a:lstStyle/>
          <a:p>
            <a:pPr marL="0">
              <a:buNone/>
            </a:pPr>
            <a:r>
              <a:rPr lang="en-US" sz="2000" dirty="0" smtClean="0"/>
              <a:t>In addition to their impact on probabilistic reasoning, Bayesian networks completely changed the way causality is treated in the empirical sciences, which are based on experiment and observation. Pearl's work on causality is crucial to the understanding of both daily activity and scientific discovery. It has enabled scientists across many disciplines to articulate causal statements formally, combine them with data, and evaluate them rigorously. His 2000 book </a:t>
            </a:r>
            <a:r>
              <a:rPr lang="en-US" sz="2000" i="1" dirty="0" smtClean="0"/>
              <a:t>Causality: Models, Reasoning, and Inference</a:t>
            </a:r>
            <a:r>
              <a:rPr lang="en-US" sz="2000" dirty="0" smtClean="0"/>
              <a:t> is among the single most influential works in shaping the theory and practice of knowledge-based systems. His contributions to causal reasoning have had a major impact on the way causality is understood and measured in many scientific disciplines, most notably philosophy, psychology, statistics, econometrics, epidemiology and social science.</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buChar char="•"/>
              <a:defRPr sz="2800">
                <a:solidFill>
                  <a:schemeClr val="tx1"/>
                </a:solidFill>
                <a:latin typeface="Tw Cen MT" pitchFamily="34" charset="0"/>
              </a:defRPr>
            </a:lvl1pPr>
            <a:lvl2pPr marL="742950" indent="-285750" algn="l">
              <a:spcBef>
                <a:spcPct val="20000"/>
              </a:spcBef>
              <a:buChar char="–"/>
              <a:defRPr sz="2800">
                <a:solidFill>
                  <a:schemeClr val="tx1"/>
                </a:solidFill>
                <a:latin typeface="Tw Cen MT" pitchFamily="34" charset="0"/>
              </a:defRPr>
            </a:lvl2pPr>
            <a:lvl3pPr marL="1143000" indent="-228600" algn="l">
              <a:spcBef>
                <a:spcPct val="20000"/>
              </a:spcBef>
              <a:buChar char="•"/>
              <a:defRPr sz="2400">
                <a:solidFill>
                  <a:schemeClr val="tx1"/>
                </a:solidFill>
                <a:latin typeface="Tw Cen MT" pitchFamily="34" charset="0"/>
              </a:defRPr>
            </a:lvl3pPr>
            <a:lvl4pPr marL="1600200" indent="-228600" algn="l">
              <a:spcBef>
                <a:spcPct val="20000"/>
              </a:spcBef>
              <a:buChar char="–"/>
              <a:defRPr sz="2000">
                <a:solidFill>
                  <a:schemeClr val="tx1"/>
                </a:solidFill>
                <a:latin typeface="Tw Cen MT" pitchFamily="34" charset="0"/>
              </a:defRPr>
            </a:lvl4pPr>
            <a:lvl5pPr marL="2057400" indent="-228600" algn="l">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algn="r">
              <a:spcBef>
                <a:spcPct val="0"/>
              </a:spcBef>
              <a:buFontTx/>
              <a:buNone/>
            </a:pPr>
            <a:fld id="{7A4B7A76-2298-447F-8E89-110BFF4A1061}" type="slidenum">
              <a:rPr lang="zh-CN" altLang="en-US" sz="1400" smtClean="0">
                <a:solidFill>
                  <a:srgbClr val="000000"/>
                </a:solidFill>
                <a:latin typeface="Times New Roman" pitchFamily="18" charset="0"/>
                <a:ea typeface="宋体" charset="-122"/>
              </a:rPr>
              <a:pPr algn="r">
                <a:spcBef>
                  <a:spcPct val="0"/>
                </a:spcBef>
                <a:buFontTx/>
                <a:buNone/>
              </a:pPr>
              <a:t>13</a:t>
            </a:fld>
            <a:endParaRPr lang="en-US" altLang="zh-CN" sz="1400" smtClean="0">
              <a:solidFill>
                <a:srgbClr val="000000"/>
              </a:solidFill>
              <a:latin typeface="Times New Roman" pitchFamily="18" charset="0"/>
              <a:ea typeface="宋体" charset="-122"/>
            </a:endParaRPr>
          </a:p>
        </p:txBody>
      </p:sp>
      <p:sp>
        <p:nvSpPr>
          <p:cNvPr id="4099" name="Rectangle 2"/>
          <p:cNvSpPr>
            <a:spLocks noGrp="1" noChangeArrowheads="1"/>
          </p:cNvSpPr>
          <p:nvPr>
            <p:ph type="title"/>
          </p:nvPr>
        </p:nvSpPr>
        <p:spPr/>
        <p:txBody>
          <a:bodyPr/>
          <a:lstStyle/>
          <a:p>
            <a:pPr eaLnBrk="1" hangingPunct="1"/>
            <a:r>
              <a:rPr lang="en-US" altLang="zh-CN" smtClean="0">
                <a:ea typeface="宋体" charset="-122"/>
              </a:rPr>
              <a:t>Causal Bayesian Networks</a:t>
            </a:r>
          </a:p>
        </p:txBody>
      </p:sp>
      <p:sp>
        <p:nvSpPr>
          <p:cNvPr id="4100" name="Rectangle 3"/>
          <p:cNvSpPr>
            <a:spLocks noGrp="1" noChangeArrowheads="1"/>
          </p:cNvSpPr>
          <p:nvPr>
            <p:ph type="body" idx="1"/>
          </p:nvPr>
        </p:nvSpPr>
        <p:spPr>
          <a:xfrm>
            <a:off x="304800" y="1219200"/>
            <a:ext cx="6934200" cy="4953000"/>
          </a:xfrm>
        </p:spPr>
        <p:txBody>
          <a:bodyPr/>
          <a:lstStyle/>
          <a:p>
            <a:pPr eaLnBrk="1" hangingPunct="1"/>
            <a:r>
              <a:rPr lang="en-US" altLang="zh-CN" sz="3200" dirty="0" smtClean="0">
                <a:ea typeface="宋体" charset="-122"/>
              </a:rPr>
              <a:t>Causal Bayesian networks</a:t>
            </a:r>
            <a:br>
              <a:rPr lang="en-US" altLang="zh-CN" sz="3200" dirty="0" smtClean="0">
                <a:ea typeface="宋体" charset="-122"/>
              </a:rPr>
            </a:br>
            <a:r>
              <a:rPr lang="en-US" altLang="zh-CN" sz="3200" dirty="0" smtClean="0">
                <a:ea typeface="宋体" charset="-122"/>
              </a:rPr>
              <a:t>are Bayesian networks</a:t>
            </a:r>
          </a:p>
          <a:p>
            <a:pPr lvl="1" eaLnBrk="1" hangingPunct="1"/>
            <a:r>
              <a:rPr lang="en-US" altLang="zh-CN" dirty="0" smtClean="0">
                <a:ea typeface="宋体" charset="-122"/>
              </a:rPr>
              <a:t>Each variable in the graph is </a:t>
            </a:r>
            <a:br>
              <a:rPr lang="en-US" altLang="zh-CN" dirty="0" smtClean="0">
                <a:ea typeface="宋体" charset="-122"/>
              </a:rPr>
            </a:br>
            <a:r>
              <a:rPr lang="en-US" altLang="zh-CN" dirty="0" smtClean="0">
                <a:ea typeface="宋体" charset="-122"/>
              </a:rPr>
              <a:t>independent of all its non-</a:t>
            </a:r>
            <a:br>
              <a:rPr lang="en-US" altLang="zh-CN" dirty="0" smtClean="0">
                <a:ea typeface="宋体" charset="-122"/>
              </a:rPr>
            </a:br>
            <a:r>
              <a:rPr lang="en-US" altLang="zh-CN" dirty="0" smtClean="0">
                <a:ea typeface="宋体" charset="-122"/>
              </a:rPr>
              <a:t>descendants given its parents</a:t>
            </a:r>
          </a:p>
          <a:p>
            <a:pPr eaLnBrk="1" hangingPunct="1"/>
            <a:r>
              <a:rPr lang="en-US" altLang="zh-CN" sz="3200" dirty="0" smtClean="0">
                <a:ea typeface="宋体" charset="-122"/>
              </a:rPr>
              <a:t>Causal Bayesian networks</a:t>
            </a:r>
            <a:br>
              <a:rPr lang="en-US" altLang="zh-CN" sz="3200" dirty="0" smtClean="0">
                <a:ea typeface="宋体" charset="-122"/>
              </a:rPr>
            </a:br>
            <a:r>
              <a:rPr lang="en-US" altLang="zh-CN" sz="3200" dirty="0" smtClean="0">
                <a:ea typeface="宋体" charset="-122"/>
              </a:rPr>
              <a:t> are causal</a:t>
            </a:r>
          </a:p>
          <a:p>
            <a:pPr lvl="1" eaLnBrk="1" hangingPunct="1"/>
            <a:r>
              <a:rPr lang="en-US" altLang="zh-CN" dirty="0" smtClean="0">
                <a:ea typeface="宋体" charset="-122"/>
              </a:rPr>
              <a:t>The directed edges in the </a:t>
            </a:r>
            <a:br>
              <a:rPr lang="en-US" altLang="zh-CN" dirty="0" smtClean="0">
                <a:ea typeface="宋体" charset="-122"/>
              </a:rPr>
            </a:br>
            <a:r>
              <a:rPr lang="en-US" altLang="zh-CN" dirty="0" smtClean="0">
                <a:ea typeface="宋体" charset="-122"/>
              </a:rPr>
              <a:t>graph represent causal influences between the corresponding variables</a:t>
            </a:r>
            <a:r>
              <a:rPr lang="en-US" altLang="zh-CN" sz="3200" dirty="0" smtClean="0">
                <a:ea typeface="宋体" charset="-122"/>
              </a:rPr>
              <a:t> </a:t>
            </a:r>
          </a:p>
          <a:p>
            <a:pPr eaLnBrk="1" hangingPunct="1"/>
            <a:endParaRPr lang="en-US" altLang="zh-CN" sz="3200" dirty="0" smtClean="0">
              <a:ea typeface="宋体" charset="-122"/>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0137" y="1828800"/>
            <a:ext cx="3924300" cy="3200400"/>
          </a:xfrm>
          <a:prstGeom prst="rect">
            <a:avLst/>
          </a:prstGeom>
          <a:noFill/>
          <a:ln>
            <a:noFill/>
          </a:ln>
        </p:spPr>
      </p:pic>
    </p:spTree>
    <p:extLst>
      <p:ext uri="{BB962C8B-B14F-4D97-AF65-F5344CB8AC3E}">
        <p14:creationId xmlns:p14="http://schemas.microsoft.com/office/powerpoint/2010/main" val="2516424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3505200" cy="914400"/>
          </a:xfrm>
        </p:spPr>
        <p:txBody>
          <a:bodyPr/>
          <a:lstStyle/>
          <a:p>
            <a:r>
              <a:rPr lang="en-US" dirty="0" smtClean="0"/>
              <a:t>The Ladder of Causation</a:t>
            </a:r>
            <a:endParaRPr lang="en-US" dirty="0"/>
          </a:p>
        </p:txBody>
      </p:sp>
      <p:sp>
        <p:nvSpPr>
          <p:cNvPr id="3" name="Content Placeholder 2"/>
          <p:cNvSpPr>
            <a:spLocks noGrp="1"/>
          </p:cNvSpPr>
          <p:nvPr>
            <p:ph idx="1"/>
          </p:nvPr>
        </p:nvSpPr>
        <p:spPr>
          <a:xfrm>
            <a:off x="381000" y="2819400"/>
            <a:ext cx="3276600" cy="3505200"/>
          </a:xfrm>
        </p:spPr>
        <p:txBody>
          <a:bodyPr>
            <a:normAutofit fontScale="70000" lnSpcReduction="20000"/>
          </a:bodyPr>
          <a:lstStyle/>
          <a:p>
            <a:pPr marL="0" indent="0">
              <a:buNone/>
            </a:pPr>
            <a:r>
              <a:rPr lang="en-US" dirty="0" smtClean="0"/>
              <a:t>From: Judea Pearl and Dana Mackenzie. </a:t>
            </a:r>
            <a:r>
              <a:rPr lang="en-US" i="1" dirty="0" smtClean="0"/>
              <a:t>The Book of Why: The New Science of Cause and Effect</a:t>
            </a:r>
            <a:r>
              <a:rPr lang="en-US" dirty="0" smtClean="0"/>
              <a:t>. Basic Books, 2018</a:t>
            </a:r>
            <a:r>
              <a:rPr lang="en-US" dirty="0" smtClean="0"/>
              <a:t>. This figure was removed for copyright reasons and replaced with a table from UCLA CSL Technical Report R-475 (July 2018): Judea Pearl. “Theoretical Impediments to Machine Learning with Seven Sparks from the Causal Revolution.”</a:t>
            </a:r>
            <a:endParaRPr lang="en-US" dirty="0"/>
          </a:p>
        </p:txBody>
      </p:sp>
      <p:sp>
        <p:nvSpPr>
          <p:cNvPr id="4" name="Slide Number Placeholder 3"/>
          <p:cNvSpPr>
            <a:spLocks noGrp="1"/>
          </p:cNvSpPr>
          <p:nvPr>
            <p:ph type="sldNum" sz="quarter" idx="11"/>
          </p:nvPr>
        </p:nvSpPr>
        <p:spPr/>
        <p:txBody>
          <a:bodyPr/>
          <a:lstStyle/>
          <a:p>
            <a:pPr>
              <a:defRPr/>
            </a:pPr>
            <a:fld id="{66B1EEDB-1046-48FE-9A85-895B7B1EABE0}" type="slidenum">
              <a:rPr lang="zh-CN" altLang="en-US" smtClean="0">
                <a:solidFill>
                  <a:srgbClr val="000000"/>
                </a:solidFill>
              </a:rPr>
              <a:pPr>
                <a:defRPr/>
              </a:pPr>
              <a:t>14</a:t>
            </a:fld>
            <a:endParaRPr lang="en-US" altLang="zh-CN">
              <a:solidFill>
                <a:srgbClr val="000000"/>
              </a:solidFill>
            </a:endParaRPr>
          </a:p>
        </p:txBody>
      </p:sp>
      <p:pic>
        <p:nvPicPr>
          <p:cNvPr id="6" name="Picture 5"/>
          <p:cNvPicPr>
            <a:picLocks noChangeAspect="1"/>
          </p:cNvPicPr>
          <p:nvPr/>
        </p:nvPicPr>
        <p:blipFill>
          <a:blip r:embed="rId3"/>
          <a:stretch>
            <a:fillRect/>
          </a:stretch>
        </p:blipFill>
        <p:spPr>
          <a:xfrm>
            <a:off x="3733800" y="3047999"/>
            <a:ext cx="5396346" cy="2494109"/>
          </a:xfrm>
          <a:prstGeom prst="rect">
            <a:avLst/>
          </a:prstGeom>
        </p:spPr>
      </p:pic>
    </p:spTree>
    <p:extLst>
      <p:ext uri="{BB962C8B-B14F-4D97-AF65-F5344CB8AC3E}">
        <p14:creationId xmlns:p14="http://schemas.microsoft.com/office/powerpoint/2010/main" val="871471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iClicker</a:t>
            </a:r>
            <a:endParaRPr lang="en-US" dirty="0"/>
          </a:p>
        </p:txBody>
      </p:sp>
      <p:sp>
        <p:nvSpPr>
          <p:cNvPr id="3" name="Content Placeholder 2"/>
          <p:cNvSpPr>
            <a:spLocks noGrp="1"/>
          </p:cNvSpPr>
          <p:nvPr>
            <p:ph idx="1"/>
          </p:nvPr>
        </p:nvSpPr>
        <p:spPr/>
        <p:txBody>
          <a:bodyPr/>
          <a:lstStyle/>
          <a:p>
            <a:pPr marL="0" indent="0">
              <a:buNone/>
            </a:pPr>
            <a:r>
              <a:rPr lang="en-US" dirty="0" smtClean="0"/>
              <a:t>According to Pearl, the ladder of causation has this many rungs:</a:t>
            </a:r>
          </a:p>
          <a:p>
            <a:pPr marL="514350" indent="-514350">
              <a:buFont typeface="+mj-lt"/>
              <a:buAutoNum type="alphaUcPeriod"/>
            </a:pPr>
            <a:r>
              <a:rPr lang="en-US" dirty="0" smtClean="0"/>
              <a:t>1</a:t>
            </a:r>
          </a:p>
          <a:p>
            <a:pPr marL="514350" indent="-514350">
              <a:buFont typeface="+mj-lt"/>
              <a:buAutoNum type="alphaUcPeriod"/>
            </a:pPr>
            <a:r>
              <a:rPr lang="en-US" dirty="0" smtClean="0"/>
              <a:t>2</a:t>
            </a:r>
          </a:p>
          <a:p>
            <a:pPr marL="514350" indent="-514350">
              <a:buFont typeface="+mj-lt"/>
              <a:buAutoNum type="alphaUcPeriod"/>
            </a:pPr>
            <a:r>
              <a:rPr lang="en-US" dirty="0" smtClean="0"/>
              <a:t>3</a:t>
            </a:r>
          </a:p>
          <a:p>
            <a:pPr marL="514350" indent="-514350">
              <a:buFont typeface="+mj-lt"/>
              <a:buAutoNum type="alphaUcPeriod"/>
            </a:pPr>
            <a:r>
              <a:rPr lang="en-US" dirty="0" smtClean="0"/>
              <a:t>4</a:t>
            </a:r>
          </a:p>
          <a:p>
            <a:pPr marL="514350" indent="-514350">
              <a:buFont typeface="+mj-lt"/>
              <a:buAutoNum type="alphaUcPeriod"/>
            </a:pPr>
            <a:r>
              <a:rPr lang="en-US" dirty="0" smtClean="0"/>
              <a:t>5</a:t>
            </a:r>
          </a:p>
          <a:p>
            <a:pPr marL="0" indent="0">
              <a:buNone/>
            </a:pPr>
            <a:endParaRPr lang="en-US" dirty="0" smtClean="0"/>
          </a:p>
        </p:txBody>
      </p:sp>
      <p:sp>
        <p:nvSpPr>
          <p:cNvPr id="4" name="Slide Number Placeholder 3"/>
          <p:cNvSpPr>
            <a:spLocks noGrp="1"/>
          </p:cNvSpPr>
          <p:nvPr>
            <p:ph type="sldNum" sz="quarter" idx="11"/>
          </p:nvPr>
        </p:nvSpPr>
        <p:spPr/>
        <p:txBody>
          <a:bodyPr/>
          <a:lstStyle/>
          <a:p>
            <a:pPr>
              <a:defRPr/>
            </a:pPr>
            <a:fld id="{66B1EEDB-1046-48FE-9A85-895B7B1EABE0}" type="slidenum">
              <a:rPr lang="zh-CN" altLang="en-US" smtClean="0">
                <a:solidFill>
                  <a:srgbClr val="000000"/>
                </a:solidFill>
              </a:rPr>
              <a:pPr>
                <a:defRPr/>
              </a:pPr>
              <a:t>15</a:t>
            </a:fld>
            <a:endParaRPr lang="en-US" altLang="zh-CN">
              <a:solidFill>
                <a:srgbClr val="000000"/>
              </a:solidFill>
            </a:endParaRPr>
          </a:p>
        </p:txBody>
      </p:sp>
    </p:spTree>
    <p:extLst>
      <p:ext uri="{BB962C8B-B14F-4D97-AF65-F5344CB8AC3E}">
        <p14:creationId xmlns:p14="http://schemas.microsoft.com/office/powerpoint/2010/main" val="1070634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304800"/>
            <a:ext cx="7772400" cy="609600"/>
          </a:xfrm>
        </p:spPr>
        <p:txBody>
          <a:bodyPr/>
          <a:lstStyle/>
          <a:p>
            <a:r>
              <a:rPr lang="en-US" smtClean="0"/>
              <a:t>What is Identifiability?</a:t>
            </a:r>
          </a:p>
        </p:txBody>
      </p:sp>
      <p:sp>
        <p:nvSpPr>
          <p:cNvPr id="3" name="Content Placeholder 2"/>
          <p:cNvSpPr>
            <a:spLocks noGrp="1"/>
          </p:cNvSpPr>
          <p:nvPr>
            <p:ph idx="1"/>
          </p:nvPr>
        </p:nvSpPr>
        <p:spPr>
          <a:xfrm>
            <a:off x="457200" y="1143000"/>
            <a:ext cx="8229600" cy="5029200"/>
          </a:xfrm>
        </p:spPr>
        <p:txBody>
          <a:bodyPr>
            <a:normAutofit fontScale="92500" lnSpcReduction="10000"/>
          </a:bodyPr>
          <a:lstStyle/>
          <a:p>
            <a:pPr>
              <a:defRPr/>
            </a:pPr>
            <a:r>
              <a:rPr lang="en-US" dirty="0" smtClean="0"/>
              <a:t>The sufficient parameters for discrete Bayesian network with hidden and observable nodes are the conditional probability tables (CPTs) for each family of nodes</a:t>
            </a:r>
          </a:p>
          <a:p>
            <a:pPr marL="514350" indent="-514350">
              <a:buFont typeface="+mj-lt"/>
              <a:buAutoNum type="arabicPeriod"/>
              <a:defRPr/>
            </a:pPr>
            <a:r>
              <a:rPr lang="en-US" dirty="0" smtClean="0"/>
              <a:t>Unidentifiability_1: The ability to determine whether the CPTs can be computed from observable data alone and, if so, to compute them</a:t>
            </a:r>
          </a:p>
          <a:p>
            <a:pPr marL="514350" indent="-514350">
              <a:buFont typeface="+mj-lt"/>
              <a:buAutoNum type="arabicPeriod"/>
              <a:defRPr/>
            </a:pPr>
            <a:r>
              <a:rPr lang="en-US" b="1" dirty="0"/>
              <a:t>U</a:t>
            </a:r>
            <a:r>
              <a:rPr lang="en-US" b="1" dirty="0" smtClean="0"/>
              <a:t>nidentifiability_2: The ability to determine whether the causal effect of a set of observable variables on another observable variable in a causal Bayesian network with hidden nodes can be computed from </a:t>
            </a:r>
            <a:r>
              <a:rPr lang="en-US" b="1" dirty="0"/>
              <a:t>o</a:t>
            </a:r>
            <a:r>
              <a:rPr lang="en-US" b="1" dirty="0" smtClean="0"/>
              <a:t>bservable data alone, and, if so, to compute it</a:t>
            </a:r>
          </a:p>
          <a:p>
            <a:pPr>
              <a:defRPr/>
            </a:pPr>
            <a:r>
              <a:rPr lang="en-US" dirty="0" smtClean="0"/>
              <a:t>An Example of case 2 follows</a:t>
            </a:r>
            <a:endParaRPr lang="en-US" dirty="0"/>
          </a:p>
        </p:txBody>
      </p:sp>
      <p:sp>
        <p:nvSpPr>
          <p:cNvPr id="4100" name="Slide Number Placeholder 3"/>
          <p:cNvSpPr>
            <a:spLocks noGrp="1"/>
          </p:cNvSpPr>
          <p:nvPr>
            <p:ph type="sldNum" sz="quarter" idx="11"/>
          </p:nvPr>
        </p:nvSpPr>
        <p:spPr>
          <a:noFill/>
        </p:spPr>
        <p:txBody>
          <a:bodyPr/>
          <a:lstStyle/>
          <a:p>
            <a:fld id="{244516A2-DA2A-4F42-A7E6-4B5ADEF337CF}" type="slidenum">
              <a:rPr lang="zh-CN" altLang="en-US" smtClean="0"/>
              <a:pPr/>
              <a:t>16</a:t>
            </a:fld>
            <a:endParaRPr lang="en-US" altLang="zh-CN"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p:cNvSpPr>
            <a:spLocks noGrp="1"/>
          </p:cNvSpPr>
          <p:nvPr>
            <p:ph type="sldNum" sz="quarter" idx="11"/>
          </p:nvPr>
        </p:nvSpPr>
        <p:spPr>
          <a:noFill/>
        </p:spPr>
        <p:txBody>
          <a:bodyPr/>
          <a:lstStyle/>
          <a:p>
            <a:fld id="{EA5E86A0-CEEC-462B-A1A9-9860A4233CFA}" type="slidenum">
              <a:rPr lang="zh-CN" altLang="en-US" smtClean="0"/>
              <a:pPr/>
              <a:t>17</a:t>
            </a:fld>
            <a:endParaRPr lang="en-US" altLang="zh-CN" smtClean="0"/>
          </a:p>
        </p:txBody>
      </p:sp>
      <p:sp>
        <p:nvSpPr>
          <p:cNvPr id="5123" name="Rectangle 2"/>
          <p:cNvSpPr>
            <a:spLocks noGrp="1" noChangeArrowheads="1"/>
          </p:cNvSpPr>
          <p:nvPr>
            <p:ph type="title"/>
          </p:nvPr>
        </p:nvSpPr>
        <p:spPr/>
        <p:txBody>
          <a:bodyPr/>
          <a:lstStyle/>
          <a:p>
            <a:pPr eaLnBrk="1" hangingPunct="1"/>
            <a:r>
              <a:rPr lang="en-US" altLang="zh-CN" smtClean="0">
                <a:ea typeface="宋体" pitchFamily="2" charset="-122"/>
              </a:rPr>
              <a:t>Unidentifiability_2 Example(1)</a:t>
            </a:r>
          </a:p>
        </p:txBody>
      </p:sp>
      <p:sp>
        <p:nvSpPr>
          <p:cNvPr id="5124" name="Rectangle 3"/>
          <p:cNvSpPr>
            <a:spLocks noGrp="1" noChangeArrowheads="1"/>
          </p:cNvSpPr>
          <p:nvPr>
            <p:ph type="body" sz="half" idx="1"/>
          </p:nvPr>
        </p:nvSpPr>
        <p:spPr/>
        <p:txBody>
          <a:bodyPr/>
          <a:lstStyle/>
          <a:p>
            <a:pPr eaLnBrk="1" hangingPunct="1"/>
            <a:r>
              <a:rPr lang="en-US" altLang="zh-CN" sz="2400" smtClean="0">
                <a:ea typeface="宋体" pitchFamily="2" charset="-122"/>
              </a:rPr>
              <a:t>All the variables are  binary.</a:t>
            </a:r>
          </a:p>
          <a:p>
            <a:pPr eaLnBrk="1" hangingPunct="1"/>
            <a:r>
              <a:rPr lang="en-US" altLang="zh-CN" sz="2400" smtClean="0">
                <a:ea typeface="宋体" pitchFamily="2" charset="-122"/>
              </a:rPr>
              <a:t>P(U=0) = 0.5,</a:t>
            </a:r>
          </a:p>
          <a:p>
            <a:pPr eaLnBrk="1" hangingPunct="1"/>
            <a:r>
              <a:rPr lang="en-US" altLang="zh-CN" sz="2400" smtClean="0">
                <a:ea typeface="宋体" pitchFamily="2" charset="-122"/>
              </a:rPr>
              <a:t>P(X=0|U) = (0.6,0.4),</a:t>
            </a:r>
          </a:p>
          <a:p>
            <a:pPr eaLnBrk="1" hangingPunct="1"/>
            <a:r>
              <a:rPr lang="en-US" altLang="zh-CN" sz="2400" smtClean="0">
                <a:ea typeface="宋体" pitchFamily="2" charset="-122"/>
              </a:rPr>
              <a:t>P(Y=0|X,U) =</a:t>
            </a:r>
          </a:p>
          <a:p>
            <a:pPr eaLnBrk="1" hangingPunct="1"/>
            <a:endParaRPr lang="en-US" altLang="zh-CN" sz="2400" smtClean="0">
              <a:ea typeface="宋体" pitchFamily="2" charset="-122"/>
            </a:endParaRPr>
          </a:p>
        </p:txBody>
      </p:sp>
      <p:graphicFrame>
        <p:nvGraphicFramePr>
          <p:cNvPr id="307232" name="Group 32"/>
          <p:cNvGraphicFramePr>
            <a:graphicFrameLocks noGrp="1"/>
          </p:cNvGraphicFramePr>
          <p:nvPr>
            <p:ph sz="quarter" idx="2"/>
          </p:nvPr>
        </p:nvGraphicFramePr>
        <p:xfrm>
          <a:off x="1524000" y="3657600"/>
          <a:ext cx="2819400" cy="1524000"/>
        </p:xfrm>
        <a:graphic>
          <a:graphicData uri="http://schemas.openxmlformats.org/drawingml/2006/table">
            <a:tbl>
              <a:tblPr/>
              <a:tblGrid>
                <a:gridCol w="1092200"/>
                <a:gridCol w="787400"/>
                <a:gridCol w="939800"/>
              </a:tblGrid>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Y=0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X =0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X= 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U =0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U=1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143" name="Oval 22"/>
          <p:cNvSpPr>
            <a:spLocks noChangeArrowheads="1"/>
          </p:cNvSpPr>
          <p:nvPr/>
        </p:nvSpPr>
        <p:spPr bwMode="auto">
          <a:xfrm>
            <a:off x="6172200" y="3429000"/>
            <a:ext cx="76200" cy="76200"/>
          </a:xfrm>
          <a:prstGeom prst="ellipse">
            <a:avLst/>
          </a:prstGeom>
          <a:solidFill>
            <a:schemeClr val="accent1"/>
          </a:solidFill>
          <a:ln w="12700">
            <a:solidFill>
              <a:srgbClr val="FF0000"/>
            </a:solidFill>
            <a:round/>
            <a:headEnd type="none" w="sm" len="sm"/>
            <a:tailEnd type="none" w="sm" len="sm"/>
          </a:ln>
        </p:spPr>
        <p:txBody>
          <a:bodyPr wrap="none" anchor="ctr"/>
          <a:lstStyle/>
          <a:p>
            <a:endParaRPr lang="en-US"/>
          </a:p>
        </p:txBody>
      </p:sp>
      <p:sp>
        <p:nvSpPr>
          <p:cNvPr id="5144" name="Oval 23"/>
          <p:cNvSpPr>
            <a:spLocks noChangeArrowheads="1"/>
          </p:cNvSpPr>
          <p:nvPr/>
        </p:nvSpPr>
        <p:spPr bwMode="auto">
          <a:xfrm>
            <a:off x="7467600" y="3429000"/>
            <a:ext cx="76200" cy="76200"/>
          </a:xfrm>
          <a:prstGeom prst="ellipse">
            <a:avLst/>
          </a:prstGeom>
          <a:solidFill>
            <a:schemeClr val="accent1"/>
          </a:solidFill>
          <a:ln w="12700">
            <a:solidFill>
              <a:srgbClr val="FF0000"/>
            </a:solidFill>
            <a:round/>
            <a:headEnd type="none" w="sm" len="sm"/>
            <a:tailEnd type="none" w="sm" len="sm"/>
          </a:ln>
        </p:spPr>
        <p:txBody>
          <a:bodyPr wrap="none" anchor="ctr"/>
          <a:lstStyle/>
          <a:p>
            <a:endParaRPr lang="en-US"/>
          </a:p>
        </p:txBody>
      </p:sp>
      <p:sp>
        <p:nvSpPr>
          <p:cNvPr id="5145" name="Oval 24"/>
          <p:cNvSpPr>
            <a:spLocks noChangeArrowheads="1"/>
          </p:cNvSpPr>
          <p:nvPr/>
        </p:nvSpPr>
        <p:spPr bwMode="auto">
          <a:xfrm flipH="1">
            <a:off x="6781800" y="2438400"/>
            <a:ext cx="76200" cy="76200"/>
          </a:xfrm>
          <a:prstGeom prst="ellipse">
            <a:avLst/>
          </a:prstGeom>
          <a:solidFill>
            <a:schemeClr val="accent1"/>
          </a:solidFill>
          <a:ln w="12700">
            <a:solidFill>
              <a:srgbClr val="FF0000"/>
            </a:solidFill>
            <a:prstDash val="dashDot"/>
            <a:round/>
            <a:headEnd type="none" w="sm" len="sm"/>
            <a:tailEnd type="none" w="sm" len="sm"/>
          </a:ln>
        </p:spPr>
        <p:txBody>
          <a:bodyPr wrap="none" anchor="ctr"/>
          <a:lstStyle/>
          <a:p>
            <a:endParaRPr lang="en-US" altLang="zh-CN">
              <a:ea typeface="宋体" pitchFamily="2" charset="-122"/>
            </a:endParaRPr>
          </a:p>
        </p:txBody>
      </p:sp>
      <p:sp>
        <p:nvSpPr>
          <p:cNvPr id="5146" name="Text Box 25"/>
          <p:cNvSpPr txBox="1">
            <a:spLocks noChangeArrowheads="1"/>
          </p:cNvSpPr>
          <p:nvPr/>
        </p:nvSpPr>
        <p:spPr bwMode="auto">
          <a:xfrm>
            <a:off x="5715000" y="3200400"/>
            <a:ext cx="404813" cy="457200"/>
          </a:xfrm>
          <a:prstGeom prst="rect">
            <a:avLst/>
          </a:prstGeom>
          <a:noFill/>
          <a:ln w="12700">
            <a:noFill/>
            <a:miter lim="800000"/>
            <a:headEnd type="none" w="sm" len="sm"/>
            <a:tailEnd type="none" w="sm" len="sm"/>
          </a:ln>
        </p:spPr>
        <p:txBody>
          <a:bodyPr>
            <a:spAutoFit/>
          </a:bodyPr>
          <a:lstStyle/>
          <a:p>
            <a:r>
              <a:rPr lang="en-US" altLang="zh-CN">
                <a:ea typeface="宋体" pitchFamily="2" charset="-122"/>
              </a:rPr>
              <a:t>X</a:t>
            </a:r>
          </a:p>
        </p:txBody>
      </p:sp>
      <p:sp>
        <p:nvSpPr>
          <p:cNvPr id="5147" name="Text Box 26"/>
          <p:cNvSpPr txBox="1">
            <a:spLocks noChangeArrowheads="1"/>
          </p:cNvSpPr>
          <p:nvPr/>
        </p:nvSpPr>
        <p:spPr bwMode="auto">
          <a:xfrm>
            <a:off x="7696200" y="3200400"/>
            <a:ext cx="404813" cy="457200"/>
          </a:xfrm>
          <a:prstGeom prst="rect">
            <a:avLst/>
          </a:prstGeom>
          <a:noFill/>
          <a:ln w="12700">
            <a:noFill/>
            <a:miter lim="800000"/>
            <a:headEnd type="none" w="sm" len="sm"/>
            <a:tailEnd type="none" w="sm" len="sm"/>
          </a:ln>
        </p:spPr>
        <p:txBody>
          <a:bodyPr wrap="none">
            <a:spAutoFit/>
          </a:bodyPr>
          <a:lstStyle/>
          <a:p>
            <a:r>
              <a:rPr lang="en-US" altLang="zh-CN">
                <a:ea typeface="宋体" pitchFamily="2" charset="-122"/>
              </a:rPr>
              <a:t>Y</a:t>
            </a:r>
          </a:p>
        </p:txBody>
      </p:sp>
      <p:sp>
        <p:nvSpPr>
          <p:cNvPr id="5148" name="Text Box 27"/>
          <p:cNvSpPr txBox="1">
            <a:spLocks noChangeArrowheads="1"/>
          </p:cNvSpPr>
          <p:nvPr/>
        </p:nvSpPr>
        <p:spPr bwMode="auto">
          <a:xfrm>
            <a:off x="6629400" y="1905000"/>
            <a:ext cx="404813" cy="457200"/>
          </a:xfrm>
          <a:prstGeom prst="rect">
            <a:avLst/>
          </a:prstGeom>
          <a:noFill/>
          <a:ln w="12700">
            <a:noFill/>
            <a:miter lim="800000"/>
            <a:headEnd type="none" w="sm" len="sm"/>
            <a:tailEnd type="none" w="sm" len="sm"/>
          </a:ln>
        </p:spPr>
        <p:txBody>
          <a:bodyPr>
            <a:spAutoFit/>
          </a:bodyPr>
          <a:lstStyle/>
          <a:p>
            <a:r>
              <a:rPr lang="en-US" altLang="zh-CN">
                <a:ea typeface="宋体" pitchFamily="2" charset="-122"/>
              </a:rPr>
              <a:t>U</a:t>
            </a:r>
          </a:p>
        </p:txBody>
      </p:sp>
      <p:sp>
        <p:nvSpPr>
          <p:cNvPr id="5149" name="Line 28"/>
          <p:cNvSpPr>
            <a:spLocks noChangeShapeType="1"/>
          </p:cNvSpPr>
          <p:nvPr/>
        </p:nvSpPr>
        <p:spPr bwMode="auto">
          <a:xfrm flipH="1">
            <a:off x="6248400" y="2514600"/>
            <a:ext cx="533400" cy="914400"/>
          </a:xfrm>
          <a:prstGeom prst="line">
            <a:avLst/>
          </a:prstGeom>
          <a:noFill/>
          <a:ln w="12700">
            <a:solidFill>
              <a:srgbClr val="FF0000"/>
            </a:solidFill>
            <a:prstDash val="dash"/>
            <a:round/>
            <a:headEnd type="none" w="sm" len="sm"/>
            <a:tailEnd type="triangle" w="lg" len="lg"/>
          </a:ln>
        </p:spPr>
        <p:txBody>
          <a:bodyPr wrap="none" anchor="ctr"/>
          <a:lstStyle/>
          <a:p>
            <a:endParaRPr lang="en-US"/>
          </a:p>
        </p:txBody>
      </p:sp>
      <p:sp>
        <p:nvSpPr>
          <p:cNvPr id="5150" name="Line 29"/>
          <p:cNvSpPr>
            <a:spLocks noChangeShapeType="1"/>
          </p:cNvSpPr>
          <p:nvPr/>
        </p:nvSpPr>
        <p:spPr bwMode="auto">
          <a:xfrm>
            <a:off x="6858000" y="2514600"/>
            <a:ext cx="609600" cy="914400"/>
          </a:xfrm>
          <a:prstGeom prst="line">
            <a:avLst/>
          </a:prstGeom>
          <a:noFill/>
          <a:ln w="12700">
            <a:solidFill>
              <a:srgbClr val="FF0000"/>
            </a:solidFill>
            <a:prstDash val="dash"/>
            <a:round/>
            <a:headEnd type="none" w="sm" len="sm"/>
            <a:tailEnd type="triangle" w="lg" len="lg"/>
          </a:ln>
        </p:spPr>
        <p:txBody>
          <a:bodyPr wrap="none" anchor="ctr"/>
          <a:lstStyle/>
          <a:p>
            <a:endParaRPr lang="en-US"/>
          </a:p>
        </p:txBody>
      </p:sp>
      <p:sp>
        <p:nvSpPr>
          <p:cNvPr id="5151" name="Line 30"/>
          <p:cNvSpPr>
            <a:spLocks noChangeShapeType="1"/>
          </p:cNvSpPr>
          <p:nvPr/>
        </p:nvSpPr>
        <p:spPr bwMode="auto">
          <a:xfrm>
            <a:off x="6248400" y="3505200"/>
            <a:ext cx="1219200" cy="0"/>
          </a:xfrm>
          <a:prstGeom prst="line">
            <a:avLst/>
          </a:prstGeom>
          <a:noFill/>
          <a:ln w="12700">
            <a:solidFill>
              <a:srgbClr val="FF0000"/>
            </a:solidFill>
            <a:round/>
            <a:headEnd type="none" w="sm" len="sm"/>
            <a:tailEnd type="triangle" w="lg" len="lg"/>
          </a:ln>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p:cNvSpPr>
            <a:spLocks noGrp="1"/>
          </p:cNvSpPr>
          <p:nvPr>
            <p:ph type="sldNum" sz="quarter" idx="11"/>
          </p:nvPr>
        </p:nvSpPr>
        <p:spPr>
          <a:noFill/>
        </p:spPr>
        <p:txBody>
          <a:bodyPr/>
          <a:lstStyle/>
          <a:p>
            <a:fld id="{452529F2-DB3A-4B05-84EC-CC2D44B04655}" type="slidenum">
              <a:rPr lang="zh-CN" altLang="en-US" smtClean="0"/>
              <a:pPr/>
              <a:t>18</a:t>
            </a:fld>
            <a:endParaRPr lang="en-US" altLang="zh-CN" smtClean="0"/>
          </a:p>
        </p:txBody>
      </p:sp>
      <p:sp>
        <p:nvSpPr>
          <p:cNvPr id="6147" name="Rectangle 25"/>
          <p:cNvSpPr>
            <a:spLocks noGrp="1" noChangeArrowheads="1"/>
          </p:cNvSpPr>
          <p:nvPr>
            <p:ph type="title"/>
          </p:nvPr>
        </p:nvSpPr>
        <p:spPr/>
        <p:txBody>
          <a:bodyPr/>
          <a:lstStyle/>
          <a:p>
            <a:pPr eaLnBrk="1" hangingPunct="1"/>
            <a:r>
              <a:rPr lang="en-US" altLang="zh-CN" smtClean="0">
                <a:ea typeface="宋体" pitchFamily="2" charset="-122"/>
              </a:rPr>
              <a:t>Unidentifiability_2 Example(2)</a:t>
            </a:r>
            <a:endParaRPr lang="zh-CN" altLang="en-US" smtClean="0">
              <a:ea typeface="宋体" pitchFamily="2" charset="-122"/>
            </a:endParaRPr>
          </a:p>
        </p:txBody>
      </p:sp>
      <p:sp>
        <p:nvSpPr>
          <p:cNvPr id="6148" name="Rectangle 3"/>
          <p:cNvSpPr>
            <a:spLocks noGrp="1" noChangeArrowheads="1"/>
          </p:cNvSpPr>
          <p:nvPr>
            <p:ph type="body" sz="half" idx="1"/>
          </p:nvPr>
        </p:nvSpPr>
        <p:spPr>
          <a:xfrm>
            <a:off x="685800" y="1143000"/>
            <a:ext cx="8001000" cy="5105400"/>
          </a:xfrm>
        </p:spPr>
        <p:txBody>
          <a:bodyPr/>
          <a:lstStyle/>
          <a:p>
            <a:pPr eaLnBrk="1" hangingPunct="1"/>
            <a:r>
              <a:rPr lang="en-US" altLang="zh-CN" sz="2400" smtClean="0">
                <a:ea typeface="宋体" pitchFamily="2" charset="-122"/>
              </a:rPr>
              <a:t>Note that </a:t>
            </a:r>
          </a:p>
          <a:p>
            <a:pPr eaLnBrk="1" hangingPunct="1"/>
            <a:endParaRPr lang="en-US" altLang="zh-CN" sz="2400" smtClean="0">
              <a:ea typeface="宋体" pitchFamily="2" charset="-122"/>
            </a:endParaRPr>
          </a:p>
          <a:p>
            <a:pPr eaLnBrk="1" hangingPunct="1"/>
            <a:endParaRPr lang="en-US" altLang="zh-CN" sz="2400" smtClean="0">
              <a:ea typeface="宋体" pitchFamily="2" charset="-122"/>
            </a:endParaRPr>
          </a:p>
          <a:p>
            <a:pPr eaLnBrk="1" hangingPunct="1"/>
            <a:r>
              <a:rPr lang="en-US" altLang="zh-CN" sz="2400" smtClean="0">
                <a:ea typeface="宋体" pitchFamily="2" charset="-122"/>
              </a:rPr>
              <a:t>We get:</a:t>
            </a:r>
          </a:p>
          <a:p>
            <a:pPr eaLnBrk="1" hangingPunct="1"/>
            <a:endParaRPr lang="en-US" altLang="zh-CN" sz="2400" smtClean="0">
              <a:ea typeface="宋体" pitchFamily="2" charset="-122"/>
            </a:endParaRPr>
          </a:p>
          <a:p>
            <a:pPr eaLnBrk="1" hangingPunct="1"/>
            <a:endParaRPr lang="en-US" altLang="zh-CN" sz="2400" smtClean="0">
              <a:ea typeface="宋体" pitchFamily="2" charset="-122"/>
            </a:endParaRPr>
          </a:p>
          <a:p>
            <a:pPr eaLnBrk="1" hangingPunct="1"/>
            <a:r>
              <a:rPr lang="en-US" altLang="zh-CN" sz="2400" smtClean="0">
                <a:ea typeface="宋体" pitchFamily="2" charset="-122"/>
              </a:rPr>
              <a:t>Because of the excision semantics, the link from U to X is removed, and we have: </a:t>
            </a:r>
          </a:p>
          <a:p>
            <a:pPr eaLnBrk="1" hangingPunct="1"/>
            <a:endParaRPr lang="en-US" altLang="zh-CN" sz="2400" smtClean="0">
              <a:ea typeface="宋体" pitchFamily="2" charset="-122"/>
            </a:endParaRPr>
          </a:p>
          <a:p>
            <a:pPr eaLnBrk="1" hangingPunct="1"/>
            <a:endParaRPr lang="en-US" altLang="zh-CN" sz="2400" smtClean="0">
              <a:ea typeface="宋体" pitchFamily="2" charset="-122"/>
            </a:endParaRPr>
          </a:p>
          <a:p>
            <a:pPr eaLnBrk="1" hangingPunct="1"/>
            <a:r>
              <a:rPr lang="en-US" altLang="zh-CN" sz="2400" smtClean="0">
                <a:ea typeface="宋体" pitchFamily="2" charset="-122"/>
              </a:rPr>
              <a:t>So, P</a:t>
            </a:r>
            <a:r>
              <a:rPr lang="en-US" altLang="zh-CN" sz="2400" baseline="-25000" smtClean="0">
                <a:ea typeface="宋体" pitchFamily="2" charset="-122"/>
              </a:rPr>
              <a:t>X=0</a:t>
            </a:r>
            <a:r>
              <a:rPr lang="en-US" altLang="zh-CN" sz="2400" smtClean="0">
                <a:ea typeface="宋体" pitchFamily="2" charset="-122"/>
              </a:rPr>
              <a:t> (Y=0) = (0.7x0.5) + (0.2x0.5) = 0.45</a:t>
            </a:r>
          </a:p>
          <a:p>
            <a:pPr eaLnBrk="1" hangingPunct="1"/>
            <a:endParaRPr lang="zh-CN" altLang="en-US" sz="2400" smtClean="0">
              <a:ea typeface="宋体" pitchFamily="2" charset="-122"/>
            </a:endParaRPr>
          </a:p>
        </p:txBody>
      </p:sp>
      <p:graphicFrame>
        <p:nvGraphicFramePr>
          <p:cNvPr id="6149" name="Object 4"/>
          <p:cNvGraphicFramePr>
            <a:graphicFrameLocks noGrp="1" noChangeAspect="1"/>
          </p:cNvGraphicFramePr>
          <p:nvPr>
            <p:ph sz="quarter" idx="2"/>
          </p:nvPr>
        </p:nvGraphicFramePr>
        <p:xfrm>
          <a:off x="2590800" y="4648200"/>
          <a:ext cx="3910013" cy="754063"/>
        </p:xfrm>
        <a:graphic>
          <a:graphicData uri="http://schemas.openxmlformats.org/presentationml/2006/ole">
            <mc:AlternateContent xmlns:mc="http://schemas.openxmlformats.org/markup-compatibility/2006">
              <mc:Choice xmlns:v="urn:schemas-microsoft-com:vml" Requires="v">
                <p:oleObj spid="_x0000_s15400" name="Equation" r:id="rId4" imgW="1777229" imgH="342751" progId="Equation.3">
                  <p:embed/>
                </p:oleObj>
              </mc:Choice>
              <mc:Fallback>
                <p:oleObj name="Equation" r:id="rId4" imgW="1777229" imgH="342751"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648200"/>
                        <a:ext cx="3910013" cy="7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68" name="Group 28"/>
          <p:cNvGraphicFramePr>
            <a:graphicFrameLocks noGrp="1"/>
          </p:cNvGraphicFramePr>
          <p:nvPr>
            <p:ph sz="quarter" idx="3"/>
          </p:nvPr>
        </p:nvGraphicFramePr>
        <p:xfrm>
          <a:off x="3505200" y="2151063"/>
          <a:ext cx="4114800" cy="1651000"/>
        </p:xfrm>
        <a:graphic>
          <a:graphicData uri="http://schemas.openxmlformats.org/drawingml/2006/table">
            <a:tbl>
              <a:tblPr/>
              <a:tblGrid>
                <a:gridCol w="685800"/>
                <a:gridCol w="1752600"/>
                <a:gridCol w="1676400"/>
              </a:tblGrid>
              <a:tr h="3659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Tw Cen MT" pitchFamily="34" charset="0"/>
                        <a:ea typeface="宋体" pitchFamily="2" charset="-122"/>
                      </a:endParaRPr>
                    </a:p>
                  </a:txBody>
                  <a:tcPr marT="45741" marB="4574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w Cen MT" pitchFamily="34" charset="0"/>
                          <a:ea typeface="宋体" pitchFamily="2" charset="-122"/>
                        </a:rPr>
                        <a:t>X =0</a:t>
                      </a:r>
                    </a:p>
                  </a:txBody>
                  <a:tcPr marT="45741" marB="4574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X= 1</a:t>
                      </a:r>
                    </a:p>
                  </a:txBody>
                  <a:tcPr marT="45741" marB="4574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148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Y =0</a:t>
                      </a:r>
                    </a:p>
                  </a:txBody>
                  <a:tcPr marT="45741" marB="4574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w Cen MT" pitchFamily="34" charset="0"/>
                          <a:ea typeface="宋体" pitchFamily="2" charset="-122"/>
                        </a:rPr>
                        <a:t>0.25 (=0.7x0.6x0.5+0.2x0.4x0.5)</a:t>
                      </a:r>
                    </a:p>
                  </a:txBody>
                  <a:tcPr marT="45741" marB="4574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0.25</a:t>
                      </a:r>
                    </a:p>
                  </a:txBody>
                  <a:tcPr marT="45741" marB="4574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702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Y=1</a:t>
                      </a:r>
                    </a:p>
                  </a:txBody>
                  <a:tcPr marT="45741" marB="4574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0.25</a:t>
                      </a:r>
                    </a:p>
                  </a:txBody>
                  <a:tcPr marT="45741" marB="4574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w Cen MT" pitchFamily="34" charset="0"/>
                          <a:ea typeface="宋体" pitchFamily="2" charset="-122"/>
                        </a:rPr>
                        <a:t>0.25</a:t>
                      </a:r>
                    </a:p>
                  </a:txBody>
                  <a:tcPr marT="45741" marB="4574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6168" name="Object 29"/>
          <p:cNvGraphicFramePr>
            <a:graphicFrameLocks noChangeAspect="1"/>
          </p:cNvGraphicFramePr>
          <p:nvPr/>
        </p:nvGraphicFramePr>
        <p:xfrm>
          <a:off x="1524000" y="1608138"/>
          <a:ext cx="5360988" cy="754062"/>
        </p:xfrm>
        <a:graphic>
          <a:graphicData uri="http://schemas.openxmlformats.org/presentationml/2006/ole">
            <mc:AlternateContent xmlns:mc="http://schemas.openxmlformats.org/markup-compatibility/2006">
              <mc:Choice xmlns:v="urn:schemas-microsoft-com:vml" Requires="v">
                <p:oleObj spid="_x0000_s15401" name="Equation" r:id="rId6" imgW="2438400" imgH="342900" progId="Equation.3">
                  <p:embed/>
                </p:oleObj>
              </mc:Choice>
              <mc:Fallback>
                <p:oleObj name="Equation" r:id="rId6" imgW="2438400" imgH="342900" progId="Equation.3">
                  <p:embed/>
                  <p:pic>
                    <p:nvPicPr>
                      <p:cNvPr id="0"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608138"/>
                        <a:ext cx="5360988" cy="754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1"/>
          </p:nvPr>
        </p:nvSpPr>
        <p:spPr>
          <a:noFill/>
        </p:spPr>
        <p:txBody>
          <a:bodyPr/>
          <a:lstStyle/>
          <a:p>
            <a:fld id="{1611AE7E-13AD-4ADD-B6BE-25DD8668595C}" type="slidenum">
              <a:rPr lang="zh-CN" altLang="en-US" smtClean="0">
                <a:solidFill>
                  <a:srgbClr val="000000"/>
                </a:solidFill>
              </a:rPr>
              <a:pPr/>
              <a:t>19</a:t>
            </a:fld>
            <a:endParaRPr lang="en-US" altLang="zh-CN" smtClean="0">
              <a:solidFill>
                <a:srgbClr val="000000"/>
              </a:solidFill>
            </a:endParaRPr>
          </a:p>
        </p:txBody>
      </p:sp>
      <p:sp>
        <p:nvSpPr>
          <p:cNvPr id="7171" name="Rectangle 2"/>
          <p:cNvSpPr>
            <a:spLocks noGrp="1" noChangeArrowheads="1"/>
          </p:cNvSpPr>
          <p:nvPr>
            <p:ph type="title"/>
          </p:nvPr>
        </p:nvSpPr>
        <p:spPr/>
        <p:txBody>
          <a:bodyPr/>
          <a:lstStyle/>
          <a:p>
            <a:pPr eaLnBrk="1" hangingPunct="1"/>
            <a:r>
              <a:rPr lang="en-US" altLang="zh-CN" smtClean="0">
                <a:ea typeface="宋体" pitchFamily="2" charset="-122"/>
              </a:rPr>
              <a:t>Unidentifiability_2 Example(3)</a:t>
            </a:r>
          </a:p>
        </p:txBody>
      </p:sp>
      <p:sp>
        <p:nvSpPr>
          <p:cNvPr id="7172" name="Rectangle 3"/>
          <p:cNvSpPr>
            <a:spLocks noGrp="1" noChangeArrowheads="1"/>
          </p:cNvSpPr>
          <p:nvPr>
            <p:ph type="body" sz="half" idx="1"/>
          </p:nvPr>
        </p:nvSpPr>
        <p:spPr>
          <a:xfrm>
            <a:off x="685800" y="1371600"/>
            <a:ext cx="5105400" cy="4724400"/>
          </a:xfrm>
        </p:spPr>
        <p:txBody>
          <a:bodyPr/>
          <a:lstStyle/>
          <a:p>
            <a:pPr eaLnBrk="1" hangingPunct="1"/>
            <a:r>
              <a:rPr lang="en-US" altLang="zh-CN" sz="2400" smtClean="0">
                <a:ea typeface="宋体" pitchFamily="2" charset="-122"/>
              </a:rPr>
              <a:t>All the variables are still binary.</a:t>
            </a:r>
          </a:p>
          <a:p>
            <a:pPr eaLnBrk="1" hangingPunct="1"/>
            <a:r>
              <a:rPr lang="en-US" altLang="zh-CN" sz="2400" smtClean="0">
                <a:ea typeface="宋体" pitchFamily="2" charset="-122"/>
              </a:rPr>
              <a:t>P(U=0) = 0.5</a:t>
            </a:r>
          </a:p>
          <a:p>
            <a:pPr eaLnBrk="1" hangingPunct="1"/>
            <a:r>
              <a:rPr lang="en-US" altLang="zh-CN" sz="2400" smtClean="0">
                <a:ea typeface="宋体" pitchFamily="2" charset="-122"/>
              </a:rPr>
              <a:t>P(X=0|U) = (0.7,0.3)</a:t>
            </a:r>
          </a:p>
          <a:p>
            <a:pPr eaLnBrk="1" hangingPunct="1"/>
            <a:r>
              <a:rPr lang="en-US" altLang="zh-CN" sz="2400" smtClean="0">
                <a:ea typeface="宋体" pitchFamily="2" charset="-122"/>
              </a:rPr>
              <a:t>P(Y=0|X,U) = </a:t>
            </a:r>
          </a:p>
        </p:txBody>
      </p:sp>
      <p:graphicFrame>
        <p:nvGraphicFramePr>
          <p:cNvPr id="308275" name="Group 51"/>
          <p:cNvGraphicFramePr>
            <a:graphicFrameLocks noGrp="1"/>
          </p:cNvGraphicFramePr>
          <p:nvPr>
            <p:ph sz="half" idx="2"/>
          </p:nvPr>
        </p:nvGraphicFramePr>
        <p:xfrm>
          <a:off x="1371600" y="3352800"/>
          <a:ext cx="2667000" cy="1524000"/>
        </p:xfrm>
        <a:graphic>
          <a:graphicData uri="http://schemas.openxmlformats.org/drawingml/2006/table">
            <a:tbl>
              <a:tblPr/>
              <a:tblGrid>
                <a:gridCol w="1033463"/>
                <a:gridCol w="744537"/>
                <a:gridCol w="889000"/>
              </a:tblGrid>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Y=0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X =0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X= 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U =0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0.65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0.15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U=1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0.65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7191" name="Oval 22"/>
          <p:cNvSpPr>
            <a:spLocks noChangeArrowheads="1"/>
          </p:cNvSpPr>
          <p:nvPr/>
        </p:nvSpPr>
        <p:spPr bwMode="auto">
          <a:xfrm>
            <a:off x="6172200" y="3429000"/>
            <a:ext cx="76200" cy="76200"/>
          </a:xfrm>
          <a:prstGeom prst="ellipse">
            <a:avLst/>
          </a:prstGeom>
          <a:solidFill>
            <a:schemeClr val="accent1"/>
          </a:solidFill>
          <a:ln w="12700">
            <a:solidFill>
              <a:srgbClr val="FF0000"/>
            </a:solidFill>
            <a:round/>
            <a:headEnd type="none" w="sm" len="sm"/>
            <a:tailEnd type="none" w="sm" len="sm"/>
          </a:ln>
        </p:spPr>
        <p:txBody>
          <a:bodyPr wrap="none" anchor="ctr"/>
          <a:lstStyle/>
          <a:p>
            <a:endParaRPr lang="en-US">
              <a:solidFill>
                <a:srgbClr val="000000"/>
              </a:solidFill>
            </a:endParaRPr>
          </a:p>
        </p:txBody>
      </p:sp>
      <p:sp>
        <p:nvSpPr>
          <p:cNvPr id="7192" name="Oval 23"/>
          <p:cNvSpPr>
            <a:spLocks noChangeArrowheads="1"/>
          </p:cNvSpPr>
          <p:nvPr/>
        </p:nvSpPr>
        <p:spPr bwMode="auto">
          <a:xfrm>
            <a:off x="7467600" y="3429000"/>
            <a:ext cx="76200" cy="76200"/>
          </a:xfrm>
          <a:prstGeom prst="ellipse">
            <a:avLst/>
          </a:prstGeom>
          <a:solidFill>
            <a:schemeClr val="accent1"/>
          </a:solidFill>
          <a:ln w="12700">
            <a:solidFill>
              <a:srgbClr val="FF0000"/>
            </a:solidFill>
            <a:round/>
            <a:headEnd type="none" w="sm" len="sm"/>
            <a:tailEnd type="none" w="sm" len="sm"/>
          </a:ln>
        </p:spPr>
        <p:txBody>
          <a:bodyPr wrap="none" anchor="ctr"/>
          <a:lstStyle/>
          <a:p>
            <a:endParaRPr lang="en-US">
              <a:solidFill>
                <a:srgbClr val="000000"/>
              </a:solidFill>
            </a:endParaRPr>
          </a:p>
        </p:txBody>
      </p:sp>
      <p:sp>
        <p:nvSpPr>
          <p:cNvPr id="7193" name="Oval 24"/>
          <p:cNvSpPr>
            <a:spLocks noChangeArrowheads="1"/>
          </p:cNvSpPr>
          <p:nvPr/>
        </p:nvSpPr>
        <p:spPr bwMode="auto">
          <a:xfrm flipH="1">
            <a:off x="6781800" y="2438400"/>
            <a:ext cx="76200" cy="76200"/>
          </a:xfrm>
          <a:prstGeom prst="ellipse">
            <a:avLst/>
          </a:prstGeom>
          <a:solidFill>
            <a:schemeClr val="accent1"/>
          </a:solidFill>
          <a:ln w="12700">
            <a:solidFill>
              <a:srgbClr val="FF0000"/>
            </a:solidFill>
            <a:prstDash val="dashDot"/>
            <a:round/>
            <a:headEnd type="none" w="sm" len="sm"/>
            <a:tailEnd type="none" w="sm" len="sm"/>
          </a:ln>
        </p:spPr>
        <p:txBody>
          <a:bodyPr wrap="none" anchor="ctr"/>
          <a:lstStyle/>
          <a:p>
            <a:endParaRPr lang="en-US" altLang="zh-CN">
              <a:solidFill>
                <a:srgbClr val="000000"/>
              </a:solidFill>
              <a:ea typeface="宋体" pitchFamily="2" charset="-122"/>
            </a:endParaRPr>
          </a:p>
        </p:txBody>
      </p:sp>
      <p:sp>
        <p:nvSpPr>
          <p:cNvPr id="7194" name="Text Box 25"/>
          <p:cNvSpPr txBox="1">
            <a:spLocks noChangeArrowheads="1"/>
          </p:cNvSpPr>
          <p:nvPr/>
        </p:nvSpPr>
        <p:spPr bwMode="auto">
          <a:xfrm>
            <a:off x="5715000" y="3200400"/>
            <a:ext cx="404813" cy="457200"/>
          </a:xfrm>
          <a:prstGeom prst="rect">
            <a:avLst/>
          </a:prstGeom>
          <a:noFill/>
          <a:ln w="12700">
            <a:noFill/>
            <a:miter lim="800000"/>
            <a:headEnd type="none" w="sm" len="sm"/>
            <a:tailEnd type="none" w="sm" len="sm"/>
          </a:ln>
        </p:spPr>
        <p:txBody>
          <a:bodyPr>
            <a:spAutoFit/>
          </a:bodyPr>
          <a:lstStyle/>
          <a:p>
            <a:r>
              <a:rPr lang="en-US" altLang="zh-CN">
                <a:solidFill>
                  <a:srgbClr val="000000"/>
                </a:solidFill>
                <a:ea typeface="宋体" pitchFamily="2" charset="-122"/>
              </a:rPr>
              <a:t>X</a:t>
            </a:r>
          </a:p>
        </p:txBody>
      </p:sp>
      <p:sp>
        <p:nvSpPr>
          <p:cNvPr id="7195" name="Text Box 26"/>
          <p:cNvSpPr txBox="1">
            <a:spLocks noChangeArrowheads="1"/>
          </p:cNvSpPr>
          <p:nvPr/>
        </p:nvSpPr>
        <p:spPr bwMode="auto">
          <a:xfrm>
            <a:off x="7696200" y="3200400"/>
            <a:ext cx="404813" cy="457200"/>
          </a:xfrm>
          <a:prstGeom prst="rect">
            <a:avLst/>
          </a:prstGeom>
          <a:noFill/>
          <a:ln w="12700">
            <a:noFill/>
            <a:miter lim="800000"/>
            <a:headEnd type="none" w="sm" len="sm"/>
            <a:tailEnd type="none" w="sm" len="sm"/>
          </a:ln>
        </p:spPr>
        <p:txBody>
          <a:bodyPr wrap="none">
            <a:spAutoFit/>
          </a:bodyPr>
          <a:lstStyle/>
          <a:p>
            <a:r>
              <a:rPr lang="en-US" altLang="zh-CN">
                <a:solidFill>
                  <a:srgbClr val="000000"/>
                </a:solidFill>
                <a:ea typeface="宋体" pitchFamily="2" charset="-122"/>
              </a:rPr>
              <a:t>Y</a:t>
            </a:r>
          </a:p>
        </p:txBody>
      </p:sp>
      <p:sp>
        <p:nvSpPr>
          <p:cNvPr id="7196" name="Text Box 27"/>
          <p:cNvSpPr txBox="1">
            <a:spLocks noChangeArrowheads="1"/>
          </p:cNvSpPr>
          <p:nvPr/>
        </p:nvSpPr>
        <p:spPr bwMode="auto">
          <a:xfrm>
            <a:off x="6629400" y="1905000"/>
            <a:ext cx="404813" cy="457200"/>
          </a:xfrm>
          <a:prstGeom prst="rect">
            <a:avLst/>
          </a:prstGeom>
          <a:noFill/>
          <a:ln w="12700">
            <a:noFill/>
            <a:miter lim="800000"/>
            <a:headEnd type="none" w="sm" len="sm"/>
            <a:tailEnd type="none" w="sm" len="sm"/>
          </a:ln>
        </p:spPr>
        <p:txBody>
          <a:bodyPr>
            <a:spAutoFit/>
          </a:bodyPr>
          <a:lstStyle/>
          <a:p>
            <a:r>
              <a:rPr lang="en-US" altLang="zh-CN">
                <a:solidFill>
                  <a:srgbClr val="000000"/>
                </a:solidFill>
                <a:ea typeface="宋体" pitchFamily="2" charset="-122"/>
              </a:rPr>
              <a:t>U</a:t>
            </a:r>
          </a:p>
        </p:txBody>
      </p:sp>
      <p:sp>
        <p:nvSpPr>
          <p:cNvPr id="7197" name="Line 28"/>
          <p:cNvSpPr>
            <a:spLocks noChangeShapeType="1"/>
          </p:cNvSpPr>
          <p:nvPr/>
        </p:nvSpPr>
        <p:spPr bwMode="auto">
          <a:xfrm flipH="1">
            <a:off x="6248400" y="2514600"/>
            <a:ext cx="533400" cy="914400"/>
          </a:xfrm>
          <a:prstGeom prst="line">
            <a:avLst/>
          </a:prstGeom>
          <a:noFill/>
          <a:ln w="12700">
            <a:solidFill>
              <a:srgbClr val="FF0000"/>
            </a:solidFill>
            <a:prstDash val="dash"/>
            <a:round/>
            <a:headEnd type="none" w="sm" len="sm"/>
            <a:tailEnd type="triangle" w="lg" len="lg"/>
          </a:ln>
        </p:spPr>
        <p:txBody>
          <a:bodyPr wrap="none" anchor="ctr"/>
          <a:lstStyle/>
          <a:p>
            <a:endParaRPr lang="en-US"/>
          </a:p>
        </p:txBody>
      </p:sp>
      <p:sp>
        <p:nvSpPr>
          <p:cNvPr id="7198" name="Line 29"/>
          <p:cNvSpPr>
            <a:spLocks noChangeShapeType="1"/>
          </p:cNvSpPr>
          <p:nvPr/>
        </p:nvSpPr>
        <p:spPr bwMode="auto">
          <a:xfrm>
            <a:off x="6858000" y="2514600"/>
            <a:ext cx="609600" cy="914400"/>
          </a:xfrm>
          <a:prstGeom prst="line">
            <a:avLst/>
          </a:prstGeom>
          <a:noFill/>
          <a:ln w="12700">
            <a:solidFill>
              <a:srgbClr val="FF0000"/>
            </a:solidFill>
            <a:prstDash val="dash"/>
            <a:round/>
            <a:headEnd type="none" w="sm" len="sm"/>
            <a:tailEnd type="triangle" w="lg" len="lg"/>
          </a:ln>
        </p:spPr>
        <p:txBody>
          <a:bodyPr wrap="none" anchor="ctr"/>
          <a:lstStyle/>
          <a:p>
            <a:endParaRPr lang="en-US"/>
          </a:p>
        </p:txBody>
      </p:sp>
      <p:sp>
        <p:nvSpPr>
          <p:cNvPr id="7199" name="Line 30"/>
          <p:cNvSpPr>
            <a:spLocks noChangeShapeType="1"/>
          </p:cNvSpPr>
          <p:nvPr/>
        </p:nvSpPr>
        <p:spPr bwMode="auto">
          <a:xfrm>
            <a:off x="6248400" y="3505200"/>
            <a:ext cx="1219200" cy="0"/>
          </a:xfrm>
          <a:prstGeom prst="line">
            <a:avLst/>
          </a:prstGeom>
          <a:noFill/>
          <a:ln w="12700">
            <a:solidFill>
              <a:srgbClr val="FF0000"/>
            </a:solidFill>
            <a:round/>
            <a:headEnd type="none" w="sm" len="sm"/>
            <a:tailEnd type="triangle" w="lg" len="lg"/>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38200"/>
          </a:xfrm>
        </p:spPr>
        <p:txBody>
          <a:bodyPr/>
          <a:lstStyle/>
          <a:p>
            <a:r>
              <a:rPr lang="en-US" dirty="0" smtClean="0"/>
              <a:t>Professor Judea Pearl</a:t>
            </a:r>
            <a:endParaRPr lang="en-US" dirty="0"/>
          </a:p>
        </p:txBody>
      </p:sp>
      <p:pic>
        <p:nvPicPr>
          <p:cNvPr id="4" name="Picture 3"/>
          <p:cNvPicPr/>
          <p:nvPr/>
        </p:nvPicPr>
        <p:blipFill>
          <a:blip r:embed="rId3" cstate="print"/>
          <a:srcRect/>
          <a:stretch>
            <a:fillRect/>
          </a:stretch>
        </p:blipFill>
        <p:spPr bwMode="auto">
          <a:xfrm>
            <a:off x="381000" y="1295400"/>
            <a:ext cx="4143375" cy="4762500"/>
          </a:xfrm>
          <a:prstGeom prst="rect">
            <a:avLst/>
          </a:prstGeom>
          <a:noFill/>
          <a:ln w="9525">
            <a:noFill/>
            <a:miter lim="800000"/>
            <a:headEnd/>
            <a:tailEnd/>
          </a:ln>
        </p:spPr>
      </p:pic>
      <p:sp>
        <p:nvSpPr>
          <p:cNvPr id="5" name="Rectangle 4"/>
          <p:cNvSpPr/>
          <p:nvPr/>
        </p:nvSpPr>
        <p:spPr>
          <a:xfrm>
            <a:off x="4800600" y="1143000"/>
            <a:ext cx="4038600" cy="5262979"/>
          </a:xfrm>
          <a:prstGeom prst="rect">
            <a:avLst/>
          </a:prstGeom>
        </p:spPr>
        <p:txBody>
          <a:bodyPr wrap="square">
            <a:spAutoFit/>
          </a:bodyPr>
          <a:lstStyle/>
          <a:p>
            <a:r>
              <a:rPr lang="en-US" sz="2800" dirty="0" smtClean="0">
                <a:latin typeface="+mn-lt"/>
              </a:rPr>
              <a:t>March 15, 2012.</a:t>
            </a:r>
          </a:p>
          <a:p>
            <a:endParaRPr lang="en-US" sz="2800" dirty="0" smtClean="0">
              <a:latin typeface="+mn-lt"/>
            </a:endParaRPr>
          </a:p>
          <a:p>
            <a:r>
              <a:rPr lang="en-US" sz="2800" dirty="0" smtClean="0">
                <a:latin typeface="+mn-lt"/>
              </a:rPr>
              <a:t>ACM </a:t>
            </a:r>
            <a:r>
              <a:rPr lang="en-US" sz="2800" dirty="0">
                <a:latin typeface="+mn-lt"/>
              </a:rPr>
              <a:t>today named Judea Pearl the winner of the 2011 ACM A.M. Turing Award for pioneering developments in probabilistic and causal reasoning and their application to a broad range of problems and challenges</a:t>
            </a:r>
            <a:r>
              <a:rPr lang="en-US" sz="2800" dirty="0" smtClean="0">
                <a:latin typeface="+mn-lt"/>
              </a:rPr>
              <a: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6"/>
          <p:cNvSpPr>
            <a:spLocks noGrp="1"/>
          </p:cNvSpPr>
          <p:nvPr>
            <p:ph type="sldNum" sz="quarter" idx="11"/>
          </p:nvPr>
        </p:nvSpPr>
        <p:spPr>
          <a:noFill/>
        </p:spPr>
        <p:txBody>
          <a:bodyPr/>
          <a:lstStyle/>
          <a:p>
            <a:fld id="{E4086DF8-7054-4B68-83EB-07C3841C7074}" type="slidenum">
              <a:rPr lang="zh-CN" altLang="en-US" smtClean="0">
                <a:solidFill>
                  <a:srgbClr val="000000"/>
                </a:solidFill>
              </a:rPr>
              <a:pPr/>
              <a:t>20</a:t>
            </a:fld>
            <a:endParaRPr lang="en-US" altLang="zh-CN" smtClean="0">
              <a:solidFill>
                <a:srgbClr val="000000"/>
              </a:solidFill>
            </a:endParaRPr>
          </a:p>
        </p:txBody>
      </p:sp>
      <p:sp>
        <p:nvSpPr>
          <p:cNvPr id="8195" name="Rectangle 2"/>
          <p:cNvSpPr>
            <a:spLocks noGrp="1" noChangeArrowheads="1"/>
          </p:cNvSpPr>
          <p:nvPr>
            <p:ph type="title"/>
          </p:nvPr>
        </p:nvSpPr>
        <p:spPr/>
        <p:txBody>
          <a:bodyPr/>
          <a:lstStyle/>
          <a:p>
            <a:pPr eaLnBrk="1" hangingPunct="1"/>
            <a:r>
              <a:rPr lang="en-US" altLang="zh-CN" smtClean="0">
                <a:ea typeface="宋体" pitchFamily="2" charset="-122"/>
              </a:rPr>
              <a:t>Unidentifiability_2 Example(4)</a:t>
            </a:r>
            <a:endParaRPr lang="zh-CN" altLang="en-US" smtClean="0">
              <a:ea typeface="宋体" pitchFamily="2" charset="-122"/>
            </a:endParaRPr>
          </a:p>
        </p:txBody>
      </p:sp>
      <p:sp>
        <p:nvSpPr>
          <p:cNvPr id="8196" name="Rectangle 3"/>
          <p:cNvSpPr>
            <a:spLocks noGrp="1" noChangeArrowheads="1"/>
          </p:cNvSpPr>
          <p:nvPr>
            <p:ph type="body" sz="half" idx="1"/>
          </p:nvPr>
        </p:nvSpPr>
        <p:spPr>
          <a:xfrm>
            <a:off x="381000" y="1371600"/>
            <a:ext cx="8458200" cy="4724400"/>
          </a:xfrm>
        </p:spPr>
        <p:txBody>
          <a:bodyPr/>
          <a:lstStyle/>
          <a:p>
            <a:pPr eaLnBrk="1" hangingPunct="1">
              <a:lnSpc>
                <a:spcPct val="90000"/>
              </a:lnSpc>
            </a:pPr>
            <a:r>
              <a:rPr lang="en-US" altLang="zh-CN" sz="2400" smtClean="0">
                <a:ea typeface="宋体" pitchFamily="2" charset="-122"/>
              </a:rPr>
              <a:t>Using </a:t>
            </a:r>
          </a:p>
          <a:p>
            <a:pPr eaLnBrk="1" hangingPunct="1">
              <a:lnSpc>
                <a:spcPct val="90000"/>
              </a:lnSpc>
            </a:pPr>
            <a:endParaRPr lang="en-US" altLang="zh-CN" sz="2400" smtClean="0">
              <a:ea typeface="宋体" pitchFamily="2" charset="-122"/>
            </a:endParaRPr>
          </a:p>
          <a:p>
            <a:pPr eaLnBrk="1" hangingPunct="1">
              <a:lnSpc>
                <a:spcPct val="90000"/>
              </a:lnSpc>
            </a:pPr>
            <a:endParaRPr lang="en-US" altLang="zh-CN" sz="2400" smtClean="0">
              <a:ea typeface="宋体" pitchFamily="2" charset="-122"/>
            </a:endParaRPr>
          </a:p>
          <a:p>
            <a:pPr eaLnBrk="1" hangingPunct="1">
              <a:lnSpc>
                <a:spcPct val="90000"/>
              </a:lnSpc>
            </a:pPr>
            <a:r>
              <a:rPr lang="en-US" altLang="zh-CN" sz="2400" smtClean="0">
                <a:ea typeface="宋体" pitchFamily="2" charset="-122"/>
              </a:rPr>
              <a:t>We still get:</a:t>
            </a:r>
          </a:p>
          <a:p>
            <a:pPr eaLnBrk="1" hangingPunct="1">
              <a:lnSpc>
                <a:spcPct val="90000"/>
              </a:lnSpc>
            </a:pPr>
            <a:endParaRPr lang="en-US" altLang="zh-CN" sz="2400" smtClean="0">
              <a:ea typeface="宋体" pitchFamily="2" charset="-122"/>
            </a:endParaRPr>
          </a:p>
          <a:p>
            <a:pPr eaLnBrk="1" hangingPunct="1">
              <a:lnSpc>
                <a:spcPct val="90000"/>
              </a:lnSpc>
            </a:pPr>
            <a:endParaRPr lang="en-US" altLang="zh-CN" sz="2400" smtClean="0">
              <a:ea typeface="宋体" pitchFamily="2" charset="-122"/>
            </a:endParaRPr>
          </a:p>
          <a:p>
            <a:pPr eaLnBrk="1" hangingPunct="1">
              <a:lnSpc>
                <a:spcPct val="90000"/>
              </a:lnSpc>
            </a:pPr>
            <a:r>
              <a:rPr lang="en-US" altLang="zh-CN" sz="2400" smtClean="0">
                <a:ea typeface="宋体" pitchFamily="2" charset="-122"/>
              </a:rPr>
              <a:t>From</a:t>
            </a:r>
          </a:p>
          <a:p>
            <a:pPr eaLnBrk="1" hangingPunct="1">
              <a:lnSpc>
                <a:spcPct val="90000"/>
              </a:lnSpc>
            </a:pPr>
            <a:endParaRPr lang="en-US" altLang="zh-CN" sz="2400" smtClean="0">
              <a:ea typeface="宋体" pitchFamily="2" charset="-122"/>
            </a:endParaRPr>
          </a:p>
          <a:p>
            <a:pPr eaLnBrk="1" hangingPunct="1">
              <a:lnSpc>
                <a:spcPct val="90000"/>
              </a:lnSpc>
            </a:pPr>
            <a:endParaRPr lang="en-US" altLang="zh-CN" sz="2400" smtClean="0">
              <a:ea typeface="宋体" pitchFamily="2" charset="-122"/>
            </a:endParaRPr>
          </a:p>
          <a:p>
            <a:pPr eaLnBrk="1" hangingPunct="1">
              <a:lnSpc>
                <a:spcPct val="90000"/>
              </a:lnSpc>
            </a:pPr>
            <a:r>
              <a:rPr lang="en-US" altLang="zh-CN" sz="2400" smtClean="0">
                <a:ea typeface="宋体" pitchFamily="2" charset="-122"/>
              </a:rPr>
              <a:t>We have P</a:t>
            </a:r>
            <a:r>
              <a:rPr lang="en-US" altLang="zh-CN" sz="2400" baseline="-25000" smtClean="0">
                <a:ea typeface="宋体" pitchFamily="2" charset="-122"/>
              </a:rPr>
              <a:t>X=0</a:t>
            </a:r>
            <a:r>
              <a:rPr lang="en-US" altLang="zh-CN" sz="2400" smtClean="0">
                <a:ea typeface="宋体" pitchFamily="2" charset="-122"/>
              </a:rPr>
              <a:t> (Y=0) = (0.65x0.5) + (0.35x 0.5) = 0.4 &lt;&gt; 0.45</a:t>
            </a:r>
            <a:endParaRPr lang="zh-CN" altLang="en-US" sz="2400" smtClean="0">
              <a:ea typeface="宋体" pitchFamily="2" charset="-122"/>
            </a:endParaRPr>
          </a:p>
          <a:p>
            <a:pPr eaLnBrk="1" hangingPunct="1">
              <a:lnSpc>
                <a:spcPct val="90000"/>
              </a:lnSpc>
            </a:pPr>
            <a:r>
              <a:rPr lang="en-US" altLang="zh-CN" sz="2400" smtClean="0">
                <a:ea typeface="宋体" pitchFamily="2" charset="-122"/>
              </a:rPr>
              <a:t>So, P</a:t>
            </a:r>
            <a:r>
              <a:rPr lang="en-US" altLang="zh-CN" sz="2400" baseline="-25000" smtClean="0">
                <a:ea typeface="宋体" pitchFamily="2" charset="-122"/>
              </a:rPr>
              <a:t>X</a:t>
            </a:r>
            <a:r>
              <a:rPr lang="en-US" altLang="zh-CN" sz="2400" smtClean="0">
                <a:ea typeface="宋体" pitchFamily="2" charset="-122"/>
              </a:rPr>
              <a:t>(Y) is unidentifiable in this model</a:t>
            </a:r>
          </a:p>
          <a:p>
            <a:pPr eaLnBrk="1" hangingPunct="1">
              <a:lnSpc>
                <a:spcPct val="90000"/>
              </a:lnSpc>
            </a:pPr>
            <a:endParaRPr lang="zh-CN" altLang="en-US" sz="2400" smtClean="0">
              <a:ea typeface="宋体" pitchFamily="2" charset="-122"/>
            </a:endParaRPr>
          </a:p>
        </p:txBody>
      </p:sp>
      <p:graphicFrame>
        <p:nvGraphicFramePr>
          <p:cNvPr id="8197" name="Object 4"/>
          <p:cNvGraphicFramePr>
            <a:graphicFrameLocks noGrp="1" noChangeAspect="1"/>
          </p:cNvGraphicFramePr>
          <p:nvPr>
            <p:ph sz="quarter" idx="2"/>
          </p:nvPr>
        </p:nvGraphicFramePr>
        <p:xfrm>
          <a:off x="2362200" y="4114800"/>
          <a:ext cx="3910013" cy="754063"/>
        </p:xfrm>
        <a:graphic>
          <a:graphicData uri="http://schemas.openxmlformats.org/presentationml/2006/ole">
            <mc:AlternateContent xmlns:mc="http://schemas.openxmlformats.org/markup-compatibility/2006">
              <mc:Choice xmlns:v="urn:schemas-microsoft-com:vml" Requires="v">
                <p:oleObj spid="_x0000_s16424" name="Equation" r:id="rId4" imgW="1777229" imgH="342751" progId="Equation.3">
                  <p:embed/>
                </p:oleObj>
              </mc:Choice>
              <mc:Fallback>
                <p:oleObj name="Equation" r:id="rId4" imgW="1777229" imgH="342751"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114800"/>
                        <a:ext cx="3910013" cy="7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0517" name="Group 5"/>
          <p:cNvGraphicFramePr>
            <a:graphicFrameLocks noGrp="1"/>
          </p:cNvGraphicFramePr>
          <p:nvPr>
            <p:ph sz="quarter" idx="3"/>
          </p:nvPr>
        </p:nvGraphicFramePr>
        <p:xfrm>
          <a:off x="3657600" y="2667000"/>
          <a:ext cx="2971800" cy="1219201"/>
        </p:xfrm>
        <a:graphic>
          <a:graphicData uri="http://schemas.openxmlformats.org/drawingml/2006/table">
            <a:tbl>
              <a:tblPr/>
              <a:tblGrid>
                <a:gridCol w="1152525"/>
                <a:gridCol w="828675"/>
                <a:gridCol w="990600"/>
              </a:tblGrid>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Tw Cen MT" pitchFamily="34" charset="0"/>
                        <a:ea typeface="宋体" pitchFamily="2"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X =0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X= 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Y =0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0.25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0.25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Y=1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0.25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w Cen MT" pitchFamily="34" charset="0"/>
                          <a:ea typeface="宋体" pitchFamily="2" charset="-122"/>
                        </a:rPr>
                        <a:t>0.25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8216" name="Object 23"/>
          <p:cNvGraphicFramePr>
            <a:graphicFrameLocks noChangeAspect="1"/>
          </p:cNvGraphicFramePr>
          <p:nvPr/>
        </p:nvGraphicFramePr>
        <p:xfrm>
          <a:off x="1712913" y="1828800"/>
          <a:ext cx="5360987" cy="754063"/>
        </p:xfrm>
        <a:graphic>
          <a:graphicData uri="http://schemas.openxmlformats.org/presentationml/2006/ole">
            <mc:AlternateContent xmlns:mc="http://schemas.openxmlformats.org/markup-compatibility/2006">
              <mc:Choice xmlns:v="urn:schemas-microsoft-com:vml" Requires="v">
                <p:oleObj spid="_x0000_s16425" name="Equation" r:id="rId6" imgW="2438400" imgH="342900" progId="Equation.3">
                  <p:embed/>
                </p:oleObj>
              </mc:Choice>
              <mc:Fallback>
                <p:oleObj name="Equation" r:id="rId6" imgW="2438400" imgH="342900" progId="Equation.3">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2913" y="1828800"/>
                        <a:ext cx="5360987" cy="7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p:spPr>
        <p:txBody>
          <a:bodyPr/>
          <a:lstStyle/>
          <a:p>
            <a:fld id="{240C7580-CE3E-46EA-A3EF-8FE162E62DE7}" type="slidenum">
              <a:rPr lang="zh-CN" altLang="en-US" smtClean="0">
                <a:solidFill>
                  <a:srgbClr val="000000"/>
                </a:solidFill>
              </a:rPr>
              <a:pPr/>
              <a:t>21</a:t>
            </a:fld>
            <a:endParaRPr lang="en-US" altLang="zh-CN" smtClean="0">
              <a:solidFill>
                <a:srgbClr val="000000"/>
              </a:solidFill>
            </a:endParaRPr>
          </a:p>
        </p:txBody>
      </p:sp>
      <p:sp>
        <p:nvSpPr>
          <p:cNvPr id="9219" name="Rectangle 2"/>
          <p:cNvSpPr>
            <a:spLocks noGrp="1" noChangeArrowheads="1"/>
          </p:cNvSpPr>
          <p:nvPr>
            <p:ph type="title"/>
          </p:nvPr>
        </p:nvSpPr>
        <p:spPr/>
        <p:txBody>
          <a:bodyPr/>
          <a:lstStyle/>
          <a:p>
            <a:pPr eaLnBrk="1" hangingPunct="1"/>
            <a:r>
              <a:rPr lang="en-US" altLang="zh-CN" smtClean="0">
                <a:ea typeface="宋体" pitchFamily="2" charset="-122"/>
              </a:rPr>
              <a:t>The Identifiability_2 Problem</a:t>
            </a:r>
          </a:p>
        </p:txBody>
      </p:sp>
      <p:sp>
        <p:nvSpPr>
          <p:cNvPr id="9220" name="Rectangle 3"/>
          <p:cNvSpPr>
            <a:spLocks noGrp="1" noChangeArrowheads="1"/>
          </p:cNvSpPr>
          <p:nvPr>
            <p:ph type="body" idx="1"/>
          </p:nvPr>
        </p:nvSpPr>
        <p:spPr/>
        <p:txBody>
          <a:bodyPr>
            <a:normAutofit fontScale="92500"/>
          </a:bodyPr>
          <a:lstStyle/>
          <a:p>
            <a:pPr eaLnBrk="1" hangingPunct="1"/>
            <a:r>
              <a:rPr lang="en-US" altLang="zh-CN" sz="3600" dirty="0" smtClean="0">
                <a:ea typeface="宋体" pitchFamily="2" charset="-122"/>
              </a:rPr>
              <a:t>For a given causal Bayesian network, decide whether P</a:t>
            </a:r>
            <a:r>
              <a:rPr lang="en-US" altLang="zh-CN" sz="3600" baseline="-25000" dirty="0" smtClean="0">
                <a:ea typeface="宋体" pitchFamily="2" charset="-122"/>
              </a:rPr>
              <a:t>t</a:t>
            </a:r>
            <a:r>
              <a:rPr lang="en-US" altLang="zh-CN" sz="3600" dirty="0" smtClean="0">
                <a:ea typeface="宋体" pitchFamily="2" charset="-122"/>
              </a:rPr>
              <a:t>(s) (i.e., P(S | do(T)) is identifiable or not</a:t>
            </a:r>
          </a:p>
          <a:p>
            <a:pPr eaLnBrk="1" hangingPunct="1"/>
            <a:r>
              <a:rPr lang="en-US" altLang="zh-CN" sz="3600" dirty="0" smtClean="0">
                <a:ea typeface="宋体" pitchFamily="2" charset="-122"/>
              </a:rPr>
              <a:t>If P</a:t>
            </a:r>
            <a:r>
              <a:rPr lang="en-US" altLang="zh-CN" sz="3600" baseline="-25000" dirty="0" smtClean="0">
                <a:ea typeface="宋体" pitchFamily="2" charset="-122"/>
              </a:rPr>
              <a:t>t</a:t>
            </a:r>
            <a:r>
              <a:rPr lang="en-US" altLang="zh-CN" sz="3600" dirty="0" smtClean="0">
                <a:ea typeface="宋体" pitchFamily="2" charset="-122"/>
              </a:rPr>
              <a:t>(s) is identifiable, give a closed-form expression for the value of P</a:t>
            </a:r>
            <a:r>
              <a:rPr lang="en-US" altLang="zh-CN" sz="3600" baseline="-25000" dirty="0" smtClean="0">
                <a:ea typeface="宋体" pitchFamily="2" charset="-122"/>
              </a:rPr>
              <a:t>t</a:t>
            </a:r>
            <a:r>
              <a:rPr lang="en-US" altLang="zh-CN" sz="3600" dirty="0" smtClean="0">
                <a:ea typeface="宋体" pitchFamily="2" charset="-122"/>
              </a:rPr>
              <a:t>(s) in term of distributions derived from the joint distribution of all observed quantities, P(n)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762000"/>
          </a:xfrm>
        </p:spPr>
        <p:txBody>
          <a:bodyPr/>
          <a:lstStyle/>
          <a:p>
            <a:r>
              <a:rPr lang="en-US" dirty="0" smtClean="0"/>
              <a:t>Biography</a:t>
            </a:r>
            <a:endParaRPr lang="en-US" dirty="0"/>
          </a:p>
        </p:txBody>
      </p:sp>
      <p:sp>
        <p:nvSpPr>
          <p:cNvPr id="3" name="Content Placeholder 2"/>
          <p:cNvSpPr>
            <a:spLocks noGrp="1"/>
          </p:cNvSpPr>
          <p:nvPr>
            <p:ph idx="1"/>
          </p:nvPr>
        </p:nvSpPr>
        <p:spPr>
          <a:xfrm>
            <a:off x="304800" y="1143000"/>
            <a:ext cx="8534400" cy="5257800"/>
          </a:xfrm>
        </p:spPr>
        <p:txBody>
          <a:bodyPr>
            <a:normAutofit lnSpcReduction="10000"/>
          </a:bodyPr>
          <a:lstStyle/>
          <a:p>
            <a:pPr marL="0" indent="0">
              <a:buNone/>
            </a:pPr>
            <a:r>
              <a:rPr lang="en-US" sz="1800" dirty="0" smtClean="0">
                <a:solidFill>
                  <a:schemeClr val="tx1"/>
                </a:solidFill>
                <a:latin typeface="+mn-lt"/>
                <a:ea typeface="+mn-ea"/>
                <a:cs typeface="+mn-cs"/>
              </a:rPr>
              <a:t>   </a:t>
            </a:r>
            <a:r>
              <a:rPr lang="en-US" sz="2000" dirty="0" smtClean="0">
                <a:solidFill>
                  <a:schemeClr val="tx1"/>
                </a:solidFill>
                <a:latin typeface="+mn-lt"/>
                <a:ea typeface="+mn-ea"/>
                <a:cs typeface="+mn-cs"/>
              </a:rPr>
              <a:t>Judea Pearl is a professor of computer science at UCLA, where he was director of the Cognitive Systems Laboratory.  Before joining UCLA in 1970, he was at RCA Research Laboratories, working on superconductive parametric and storage devices.  Previously, he was engaged in advanced memory systems at Electronic Memories, Inc.  Pearl is a graduate of the </a:t>
            </a:r>
            <a:r>
              <a:rPr lang="en-US" sz="2000" dirty="0" err="1" smtClean="0">
                <a:solidFill>
                  <a:schemeClr val="tx1"/>
                </a:solidFill>
                <a:latin typeface="+mn-lt"/>
                <a:ea typeface="+mn-ea"/>
                <a:cs typeface="+mn-cs"/>
              </a:rPr>
              <a:t>Technion</a:t>
            </a:r>
            <a:r>
              <a:rPr lang="en-US" sz="2000" dirty="0" smtClean="0">
                <a:solidFill>
                  <a:schemeClr val="tx1"/>
                </a:solidFill>
                <a:latin typeface="+mn-lt"/>
                <a:ea typeface="+mn-ea"/>
                <a:cs typeface="+mn-cs"/>
              </a:rPr>
              <a:t>, the Israel Institute of Technology, with a Bachelor of Science degree in Electrical Engineering.  In 1965, he received a Master's degree in Physics from Rutgers University, and in the same year was awarded a Ph.D. degree in Electrical Engineering from the Polytechnic Institute of Brooklyn.  </a:t>
            </a:r>
          </a:p>
          <a:p>
            <a:pPr marL="0" indent="0">
              <a:buNone/>
            </a:pPr>
            <a:r>
              <a:rPr lang="en-US" sz="2000" dirty="0" smtClean="0">
                <a:solidFill>
                  <a:schemeClr val="tx1"/>
                </a:solidFill>
                <a:latin typeface="+mn-lt"/>
                <a:ea typeface="+mn-ea"/>
                <a:cs typeface="+mn-cs"/>
              </a:rPr>
              <a:t>   Among his many awards, Pearl is the recipient of the 2003 Allen Newell Award</a:t>
            </a:r>
            <a:r>
              <a:rPr lang="en-US" sz="2000" dirty="0" smtClean="0"/>
              <a:t> </a:t>
            </a:r>
            <a:r>
              <a:rPr lang="en-US" sz="2000" dirty="0" smtClean="0">
                <a:solidFill>
                  <a:schemeClr val="tx1"/>
                </a:solidFill>
                <a:latin typeface="+mn-lt"/>
                <a:ea typeface="+mn-ea"/>
                <a:cs typeface="+mn-cs"/>
              </a:rPr>
              <a:t>from ACM and the AAAI (Association for the Advancement of Artificial Intelligence). His groundbreaking book on causality won the 2001 </a:t>
            </a:r>
            <a:r>
              <a:rPr lang="en-US" sz="2000" dirty="0" err="1" smtClean="0">
                <a:solidFill>
                  <a:schemeClr val="tx1"/>
                </a:solidFill>
                <a:latin typeface="+mn-lt"/>
                <a:ea typeface="+mn-ea"/>
                <a:cs typeface="+mn-cs"/>
              </a:rPr>
              <a:t>Lakatos</a:t>
            </a:r>
            <a:r>
              <a:rPr lang="en-US" sz="2000" dirty="0" smtClean="0">
                <a:solidFill>
                  <a:schemeClr val="tx1"/>
                </a:solidFill>
                <a:latin typeface="+mn-lt"/>
                <a:ea typeface="+mn-ea"/>
                <a:cs typeface="+mn-cs"/>
              </a:rPr>
              <a:t> Award from the London School of Economics and Political Science "for an outstanding significant contribution to the philosophy of science."</a:t>
            </a:r>
          </a:p>
          <a:p>
            <a:pPr marL="0" indent="0">
              <a:buNone/>
            </a:pPr>
            <a:r>
              <a:rPr lang="en-US" sz="2000" dirty="0" smtClean="0">
                <a:solidFill>
                  <a:schemeClr val="tx1"/>
                </a:solidFill>
                <a:latin typeface="+mn-lt"/>
                <a:ea typeface="+mn-ea"/>
                <a:cs typeface="+mn-cs"/>
              </a:rPr>
              <a:t>   Pearl is a member of the National Academy of Engineering and a Fellow of the American Association for </a:t>
            </a:r>
            <a:r>
              <a:rPr lang="en-US" sz="2000" dirty="0" smtClean="0"/>
              <a:t>the Advancement of Artificial Intelligence (</a:t>
            </a:r>
            <a:r>
              <a:rPr lang="en-US" sz="2000" dirty="0" smtClean="0">
                <a:solidFill>
                  <a:schemeClr val="tx1"/>
                </a:solidFill>
                <a:latin typeface="+mn-lt"/>
                <a:ea typeface="+mn-ea"/>
                <a:cs typeface="+mn-cs"/>
              </a:rPr>
              <a:t>AAAI) and the Institute for Electrical and Electronic Engineers (IEEE). He is President of the Daniel Pearl Foundation, named after his son.</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iClicker</a:t>
            </a:r>
            <a:endParaRPr lang="en-US" dirty="0"/>
          </a:p>
        </p:txBody>
      </p:sp>
      <p:sp>
        <p:nvSpPr>
          <p:cNvPr id="3" name="Content Placeholder 2"/>
          <p:cNvSpPr>
            <a:spLocks noGrp="1"/>
          </p:cNvSpPr>
          <p:nvPr>
            <p:ph idx="1"/>
          </p:nvPr>
        </p:nvSpPr>
        <p:spPr/>
        <p:txBody>
          <a:bodyPr/>
          <a:lstStyle/>
          <a:p>
            <a:pPr marL="0" indent="0">
              <a:buNone/>
            </a:pPr>
            <a:r>
              <a:rPr lang="en-US" dirty="0" smtClean="0"/>
              <a:t>Judea Pearl is a computer scientist whose research area is:</a:t>
            </a:r>
          </a:p>
          <a:p>
            <a:pPr marL="514350" indent="-514350">
              <a:buFont typeface="+mj-lt"/>
              <a:buAutoNum type="alphaUcPeriod"/>
            </a:pPr>
            <a:r>
              <a:rPr lang="en-US" dirty="0" smtClean="0"/>
              <a:t>Mobile Networks</a:t>
            </a:r>
          </a:p>
          <a:p>
            <a:pPr marL="514350" indent="-514350">
              <a:buFont typeface="+mj-lt"/>
              <a:buAutoNum type="alphaUcPeriod"/>
            </a:pPr>
            <a:r>
              <a:rPr lang="en-US" dirty="0" smtClean="0"/>
              <a:t>Artificial Intelligence</a:t>
            </a:r>
          </a:p>
          <a:p>
            <a:pPr marL="514350" indent="-514350">
              <a:buFont typeface="+mj-lt"/>
              <a:buAutoNum type="alphaUcPeriod"/>
            </a:pPr>
            <a:r>
              <a:rPr lang="en-US" dirty="0" smtClean="0"/>
              <a:t>Programming Languages</a:t>
            </a:r>
          </a:p>
          <a:p>
            <a:pPr marL="514350" indent="-514350">
              <a:buFont typeface="+mj-lt"/>
              <a:buAutoNum type="alphaUcPeriod"/>
            </a:pPr>
            <a:r>
              <a:rPr lang="en-US" dirty="0" smtClean="0"/>
              <a:t>Operating Systems</a:t>
            </a:r>
          </a:p>
          <a:p>
            <a:pPr marL="514350" indent="-514350">
              <a:buFont typeface="+mj-lt"/>
              <a:buAutoNum type="alphaUcPeriod"/>
            </a:pPr>
            <a:r>
              <a:rPr lang="en-US" dirty="0" smtClean="0"/>
              <a:t>Databases</a:t>
            </a:r>
          </a:p>
          <a:p>
            <a:pPr marL="0" indent="0">
              <a:buNone/>
            </a:pPr>
            <a:endParaRPr lang="en-US" dirty="0"/>
          </a:p>
        </p:txBody>
      </p:sp>
    </p:spTree>
    <p:extLst>
      <p:ext uri="{BB962C8B-B14F-4D97-AF65-F5344CB8AC3E}">
        <p14:creationId xmlns:p14="http://schemas.microsoft.com/office/powerpoint/2010/main" val="3099908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Books</a:t>
            </a:r>
            <a:endParaRPr lang="en-US" dirty="0"/>
          </a:p>
        </p:txBody>
      </p:sp>
      <p:sp>
        <p:nvSpPr>
          <p:cNvPr id="3" name="Content Placeholder 2"/>
          <p:cNvSpPr>
            <a:spLocks noGrp="1"/>
          </p:cNvSpPr>
          <p:nvPr>
            <p:ph idx="1"/>
          </p:nvPr>
        </p:nvSpPr>
        <p:spPr/>
        <p:txBody>
          <a:bodyPr/>
          <a:lstStyle/>
          <a:p>
            <a:r>
              <a:rPr lang="en-US" i="1" dirty="0" smtClean="0"/>
              <a:t>Heuristics</a:t>
            </a:r>
            <a:r>
              <a:rPr lang="en-US" dirty="0" smtClean="0"/>
              <a:t>, Addison-Wesley, 1984 </a:t>
            </a:r>
          </a:p>
          <a:p>
            <a:r>
              <a:rPr lang="en-US" i="1" dirty="0" smtClean="0"/>
              <a:t>Probabilistic Reasoning in Intelligent Systems</a:t>
            </a:r>
            <a:r>
              <a:rPr lang="en-US" dirty="0" smtClean="0"/>
              <a:t>, Morgan-Kaufmann, 1988 </a:t>
            </a:r>
          </a:p>
          <a:p>
            <a:r>
              <a:rPr lang="en-US" i="1" dirty="0" smtClean="0"/>
              <a:t>Causality: Models, Reasoning, and Inference</a:t>
            </a:r>
            <a:r>
              <a:rPr lang="en-US" dirty="0" smtClean="0"/>
              <a:t>, Cambridge University Press, 2000 (2</a:t>
            </a:r>
            <a:r>
              <a:rPr lang="en-US" baseline="30000" dirty="0" smtClean="0"/>
              <a:t>nd</a:t>
            </a:r>
            <a:r>
              <a:rPr lang="en-US" dirty="0" smtClean="0"/>
              <a:t> edition, 2009)</a:t>
            </a:r>
          </a:p>
          <a:p>
            <a:r>
              <a:rPr lang="en-US" i="1" dirty="0" smtClean="0"/>
              <a:t>The Book of Why: The New Science of Cause and Effect</a:t>
            </a:r>
            <a:r>
              <a:rPr lang="en-US" dirty="0" smtClean="0"/>
              <a:t>, Basic Books, 2018.</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dirty="0" smtClean="0"/>
              <a:t>Heuristics</a:t>
            </a:r>
            <a:endParaRPr lang="en-US" dirty="0"/>
          </a:p>
        </p:txBody>
      </p:sp>
      <p:sp>
        <p:nvSpPr>
          <p:cNvPr id="3" name="Content Placeholder 2"/>
          <p:cNvSpPr>
            <a:spLocks noGrp="1"/>
          </p:cNvSpPr>
          <p:nvPr>
            <p:ph idx="1"/>
          </p:nvPr>
        </p:nvSpPr>
        <p:spPr>
          <a:xfrm>
            <a:off x="381000" y="1447800"/>
            <a:ext cx="6248400" cy="4648200"/>
          </a:xfrm>
        </p:spPr>
        <p:txBody>
          <a:bodyPr>
            <a:normAutofit fontScale="85000" lnSpcReduction="20000"/>
          </a:bodyPr>
          <a:lstStyle/>
          <a:p>
            <a:pPr marL="0">
              <a:buNone/>
            </a:pPr>
            <a:r>
              <a:rPr lang="en-US" dirty="0" smtClean="0">
                <a:solidFill>
                  <a:schemeClr val="tx1"/>
                </a:solidFill>
                <a:latin typeface="+mn-lt"/>
                <a:ea typeface="+mn-ea"/>
                <a:cs typeface="+mn-cs"/>
              </a:rPr>
              <a:t>Pearl's early work on heuristic search—a trial-and-error method of problem-solving— propelled the evolution of AI into a mature field with sound scientific foundations.  He challenged and ultimately overturned the prevailing approach to reasoning embodied in expert systems and other technologies developed in AI.  In his 1984 book </a:t>
            </a:r>
            <a:r>
              <a:rPr lang="en-US" i="1" dirty="0" smtClean="0">
                <a:solidFill>
                  <a:schemeClr val="tx1"/>
                </a:solidFill>
                <a:latin typeface="+mn-lt"/>
                <a:ea typeface="+mn-ea"/>
                <a:cs typeface="+mn-cs"/>
              </a:rPr>
              <a:t>Heuristics: Intelligent Search Strategies for Computer Problem Solving</a:t>
            </a:r>
            <a:r>
              <a:rPr lang="en-US" dirty="0" smtClean="0">
                <a:solidFill>
                  <a:schemeClr val="tx1"/>
                </a:solidFill>
                <a:latin typeface="+mn-lt"/>
                <a:ea typeface="+mn-ea"/>
                <a:cs typeface="+mn-cs"/>
              </a:rPr>
              <a:t>, he set a new standard where algorithms, even heuristic ones, had to be analyzed rigorously in terms of their correctness and performance.  He subsequently devised ways of programming machines to discover their own heuristics. </a:t>
            </a:r>
            <a:endParaRPr lang="en-US" dirty="0"/>
          </a:p>
        </p:txBody>
      </p:sp>
      <p:pic>
        <p:nvPicPr>
          <p:cNvPr id="14338" name="Picture 2"/>
          <p:cNvPicPr>
            <a:picLocks noChangeAspect="1" noChangeArrowheads="1"/>
          </p:cNvPicPr>
          <p:nvPr/>
        </p:nvPicPr>
        <p:blipFill>
          <a:blip r:embed="rId3" cstate="print"/>
          <a:srcRect l="14667" r="13333"/>
          <a:stretch>
            <a:fillRect/>
          </a:stretch>
        </p:blipFill>
        <p:spPr bwMode="auto">
          <a:xfrm>
            <a:off x="6781800" y="1143000"/>
            <a:ext cx="2057400" cy="2857500"/>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6705600" y="4191000"/>
            <a:ext cx="2095500"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09600"/>
          </a:xfrm>
        </p:spPr>
        <p:txBody>
          <a:bodyPr/>
          <a:lstStyle/>
          <a:p>
            <a:r>
              <a:rPr lang="en-US" smtClean="0"/>
              <a:t>Bayesian Networks</a:t>
            </a:r>
            <a:endParaRPr lang="en-US" dirty="0"/>
          </a:p>
        </p:txBody>
      </p:sp>
      <p:sp>
        <p:nvSpPr>
          <p:cNvPr id="3" name="Content Placeholder 2"/>
          <p:cNvSpPr>
            <a:spLocks noGrp="1"/>
          </p:cNvSpPr>
          <p:nvPr>
            <p:ph idx="1"/>
          </p:nvPr>
        </p:nvSpPr>
        <p:spPr>
          <a:xfrm>
            <a:off x="381000" y="1219200"/>
            <a:ext cx="8382000" cy="4953000"/>
          </a:xfrm>
        </p:spPr>
        <p:txBody>
          <a:bodyPr/>
          <a:lstStyle/>
          <a:p>
            <a:pPr marL="0">
              <a:buNone/>
            </a:pPr>
            <a:r>
              <a:rPr lang="en-US" sz="2400" dirty="0" smtClean="0"/>
              <a:t>Pearl went on to develop the theoretical foundations for reasoning under uncertainty using a "Bayesian network," a term he coined in 1985, named for the 18th century British mathematician Thomas </a:t>
            </a:r>
            <a:r>
              <a:rPr lang="en-US" sz="2400" dirty="0" err="1" smtClean="0"/>
              <a:t>Bayes</a:t>
            </a:r>
            <a:r>
              <a:rPr lang="en-US" sz="2400" dirty="0" smtClean="0"/>
              <a:t>. An extremely general and flexible modeling tool, a Bayesian network mimics the neural activities of the human brain, constantly exchanging messages without benefit of a supervisor.  These networks revolutionized AI by providing a compact way of representing probability distributions and reasoning about them.  Pearl showed how Bayesian networks and their belief updating algorithms provide an intuitive, elegant characterization of complex probability distributions, and the way they track new evidence. This development was a critical step toward achieving human-level AI that can interact with the physical world.</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457200"/>
          </a:xfrm>
        </p:spPr>
        <p:txBody>
          <a:bodyPr/>
          <a:lstStyle/>
          <a:p>
            <a:pPr eaLnBrk="1" hangingPunct="1"/>
            <a:r>
              <a:rPr lang="en-US" sz="4000" smtClean="0"/>
              <a:t>Icy Roads, Model</a:t>
            </a:r>
          </a:p>
        </p:txBody>
      </p:sp>
      <p:sp>
        <p:nvSpPr>
          <p:cNvPr id="3075" name="Rectangle 3"/>
          <p:cNvSpPr>
            <a:spLocks noGrp="1" noChangeArrowheads="1"/>
          </p:cNvSpPr>
          <p:nvPr>
            <p:ph type="body" idx="1"/>
          </p:nvPr>
        </p:nvSpPr>
        <p:spPr>
          <a:xfrm>
            <a:off x="4648200" y="6172200"/>
            <a:ext cx="4343400" cy="304800"/>
          </a:xfrm>
        </p:spPr>
        <p:txBody>
          <a:bodyPr/>
          <a:lstStyle/>
          <a:p>
            <a:pPr eaLnBrk="1" hangingPunct="1">
              <a:lnSpc>
                <a:spcPct val="80000"/>
              </a:lnSpc>
              <a:buFontTx/>
              <a:buNone/>
            </a:pPr>
            <a:r>
              <a:rPr lang="en-US" sz="1400" smtClean="0"/>
              <a:t>Source: Judea Pearl via Finn V. Jensen; Hugin Screen Shot</a:t>
            </a:r>
          </a:p>
        </p:txBody>
      </p:sp>
      <p:pic>
        <p:nvPicPr>
          <p:cNvPr id="3076" name="Picture 4"/>
          <p:cNvPicPr>
            <a:picLocks noChangeAspect="1" noChangeArrowheads="1"/>
          </p:cNvPicPr>
          <p:nvPr/>
        </p:nvPicPr>
        <p:blipFill>
          <a:blip r:embed="rId3" cstate="print"/>
          <a:srcRect/>
          <a:stretch>
            <a:fillRect/>
          </a:stretch>
        </p:blipFill>
        <p:spPr bwMode="auto">
          <a:xfrm>
            <a:off x="1147763" y="857250"/>
            <a:ext cx="6848475" cy="514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04800"/>
            <a:ext cx="7772400" cy="457200"/>
          </a:xfrm>
        </p:spPr>
        <p:txBody>
          <a:bodyPr/>
          <a:lstStyle/>
          <a:p>
            <a:pPr eaLnBrk="1" hangingPunct="1"/>
            <a:r>
              <a:rPr lang="en-US" sz="4000" smtClean="0"/>
              <a:t>Icy Roads, Example of Use</a:t>
            </a:r>
          </a:p>
        </p:txBody>
      </p:sp>
      <p:sp>
        <p:nvSpPr>
          <p:cNvPr id="4099" name="Rectangle 3"/>
          <p:cNvSpPr>
            <a:spLocks noGrp="1" noChangeArrowheads="1"/>
          </p:cNvSpPr>
          <p:nvPr>
            <p:ph type="body" idx="1"/>
          </p:nvPr>
        </p:nvSpPr>
        <p:spPr>
          <a:xfrm>
            <a:off x="4572000" y="6172200"/>
            <a:ext cx="4419600" cy="304800"/>
          </a:xfrm>
        </p:spPr>
        <p:txBody>
          <a:bodyPr/>
          <a:lstStyle/>
          <a:p>
            <a:pPr eaLnBrk="1" hangingPunct="1">
              <a:lnSpc>
                <a:spcPct val="80000"/>
              </a:lnSpc>
              <a:buFontTx/>
              <a:buNone/>
            </a:pPr>
            <a:r>
              <a:rPr lang="en-US" sz="1400" smtClean="0"/>
              <a:t>Source: Judea Pearl via Finn V. Jensen; Hugin Screen Shots</a:t>
            </a:r>
          </a:p>
        </p:txBody>
      </p:sp>
      <p:pic>
        <p:nvPicPr>
          <p:cNvPr id="4100" name="Picture 5"/>
          <p:cNvPicPr>
            <a:picLocks noChangeAspect="1" noChangeArrowheads="1"/>
          </p:cNvPicPr>
          <p:nvPr/>
        </p:nvPicPr>
        <p:blipFill>
          <a:blip r:embed="rId3" cstate="print"/>
          <a:srcRect l="1877" t="31334" r="12015" b="20667"/>
          <a:stretch>
            <a:fillRect/>
          </a:stretch>
        </p:blipFill>
        <p:spPr bwMode="auto">
          <a:xfrm>
            <a:off x="4572000" y="742950"/>
            <a:ext cx="4495800" cy="1881188"/>
          </a:xfrm>
          <a:prstGeom prst="rect">
            <a:avLst/>
          </a:prstGeom>
          <a:noFill/>
          <a:ln w="9525">
            <a:noFill/>
            <a:miter lim="800000"/>
            <a:headEnd/>
            <a:tailEnd/>
          </a:ln>
          <a:effectLst/>
        </p:spPr>
      </p:pic>
      <p:pic>
        <p:nvPicPr>
          <p:cNvPr id="4101" name="Picture 6"/>
          <p:cNvPicPr>
            <a:picLocks noChangeAspect="1" noChangeArrowheads="1"/>
          </p:cNvPicPr>
          <p:nvPr/>
        </p:nvPicPr>
        <p:blipFill>
          <a:blip r:embed="rId4" cstate="print"/>
          <a:srcRect l="2156" t="32222" r="12169" b="26297"/>
          <a:stretch>
            <a:fillRect/>
          </a:stretch>
        </p:blipFill>
        <p:spPr bwMode="auto">
          <a:xfrm>
            <a:off x="152400" y="1981200"/>
            <a:ext cx="5715000" cy="2078038"/>
          </a:xfrm>
          <a:prstGeom prst="rect">
            <a:avLst/>
          </a:prstGeom>
          <a:noFill/>
          <a:ln w="9525">
            <a:noFill/>
            <a:miter lim="800000"/>
            <a:headEnd/>
            <a:tailEnd/>
          </a:ln>
          <a:effectLst/>
        </p:spPr>
      </p:pic>
      <p:pic>
        <p:nvPicPr>
          <p:cNvPr id="4102" name="Picture 7"/>
          <p:cNvPicPr>
            <a:picLocks noChangeAspect="1" noChangeArrowheads="1"/>
          </p:cNvPicPr>
          <p:nvPr/>
        </p:nvPicPr>
        <p:blipFill>
          <a:blip r:embed="rId5" cstate="print"/>
          <a:srcRect l="2156" t="32222" r="12169" b="26297"/>
          <a:stretch>
            <a:fillRect/>
          </a:stretch>
        </p:blipFill>
        <p:spPr bwMode="auto">
          <a:xfrm>
            <a:off x="3200400" y="4038600"/>
            <a:ext cx="5867400"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31">
  <a:themeElements>
    <a:clrScheme name="53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66"/>
      </a:hlink>
      <a:folHlink>
        <a:srgbClr val="B2B2B2"/>
      </a:folHlink>
    </a:clrScheme>
    <a:fontScheme name="53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FF0000"/>
          </a:solidFill>
          <a:prstDash val="solid"/>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rgbClr val="FF0000"/>
          </a:solidFill>
          <a:prstDash val="solid"/>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3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3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3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3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3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3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3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53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6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1750</TotalTime>
  <Words>1224</Words>
  <Application>Microsoft Office PowerPoint</Application>
  <PresentationFormat>On-screen Show (4:3)</PresentationFormat>
  <Paragraphs>179</Paragraphs>
  <Slides>21</Slides>
  <Notes>19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21</vt:i4>
      </vt:variant>
    </vt:vector>
  </HeadingPairs>
  <TitlesOfParts>
    <vt:vector size="29" baseType="lpstr">
      <vt:lpstr>宋体</vt:lpstr>
      <vt:lpstr>Baskerville Old Face</vt:lpstr>
      <vt:lpstr>Times New Roman</vt:lpstr>
      <vt:lpstr>Tw Cen MT</vt:lpstr>
      <vt:lpstr>330Lect1</vt:lpstr>
      <vt:lpstr>531</vt:lpstr>
      <vt:lpstr>Photo Editor Photo</vt:lpstr>
      <vt:lpstr>Equation</vt:lpstr>
      <vt:lpstr>CSCE 190 Computing in the Modern World</vt:lpstr>
      <vt:lpstr>Professor Judea Pearl</vt:lpstr>
      <vt:lpstr>Biography</vt:lpstr>
      <vt:lpstr>iClicker</vt:lpstr>
      <vt:lpstr>Four Books</vt:lpstr>
      <vt:lpstr>Heuristics</vt:lpstr>
      <vt:lpstr>Bayesian Networks</vt:lpstr>
      <vt:lpstr>Icy Roads, Model</vt:lpstr>
      <vt:lpstr>Icy Roads, Example of Use</vt:lpstr>
      <vt:lpstr>Wet Lawn, Model</vt:lpstr>
      <vt:lpstr>Wet Lawn, Example of Use</vt:lpstr>
      <vt:lpstr>Causality</vt:lpstr>
      <vt:lpstr>Causal Bayesian Networks</vt:lpstr>
      <vt:lpstr>The Ladder of Causation</vt:lpstr>
      <vt:lpstr>iClicker</vt:lpstr>
      <vt:lpstr>What is Identifiability?</vt:lpstr>
      <vt:lpstr>Unidentifiability_2 Example(1)</vt:lpstr>
      <vt:lpstr>Unidentifiability_2 Example(2)</vt:lpstr>
      <vt:lpstr>Unidentifiability_2 Example(3)</vt:lpstr>
      <vt:lpstr>Unidentifiability_2 Example(4)</vt:lpstr>
      <vt:lpstr>The Identifiability_2 Problem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72</cp:revision>
  <cp:lastPrinted>2018-11-27T22:45:21Z</cp:lastPrinted>
  <dcterms:created xsi:type="dcterms:W3CDTF">2004-08-19T01:30:12Z</dcterms:created>
  <dcterms:modified xsi:type="dcterms:W3CDTF">2018-11-28T00:31:07Z</dcterms:modified>
</cp:coreProperties>
</file>