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80" r:id="rId2"/>
    <p:sldId id="281" r:id="rId3"/>
    <p:sldId id="282" r:id="rId4"/>
    <p:sldId id="284" r:id="rId5"/>
    <p:sldId id="330" r:id="rId6"/>
    <p:sldId id="291" r:id="rId7"/>
    <p:sldId id="292" r:id="rId8"/>
    <p:sldId id="293" r:id="rId9"/>
    <p:sldId id="295" r:id="rId10"/>
    <p:sldId id="296" r:id="rId11"/>
    <p:sldId id="297" r:id="rId12"/>
    <p:sldId id="298" r:id="rId13"/>
    <p:sldId id="299" r:id="rId14"/>
    <p:sldId id="318" r:id="rId15"/>
    <p:sldId id="300" r:id="rId16"/>
    <p:sldId id="301" r:id="rId17"/>
    <p:sldId id="302" r:id="rId18"/>
    <p:sldId id="303" r:id="rId19"/>
    <p:sldId id="305" r:id="rId20"/>
    <p:sldId id="306" r:id="rId21"/>
    <p:sldId id="307" r:id="rId22"/>
    <p:sldId id="308" r:id="rId23"/>
    <p:sldId id="331" r:id="rId24"/>
    <p:sldId id="310" r:id="rId25"/>
    <p:sldId id="311" r:id="rId26"/>
    <p:sldId id="286" r:id="rId27"/>
    <p:sldId id="350" r:id="rId28"/>
    <p:sldId id="351" r:id="rId29"/>
    <p:sldId id="336" r:id="rId30"/>
    <p:sldId id="337" r:id="rId31"/>
    <p:sldId id="338" r:id="rId32"/>
    <p:sldId id="332" r:id="rId33"/>
    <p:sldId id="333" r:id="rId34"/>
    <p:sldId id="340" r:id="rId35"/>
    <p:sldId id="341" r:id="rId36"/>
    <p:sldId id="342" r:id="rId37"/>
    <p:sldId id="349" r:id="rId38"/>
    <p:sldId id="343" r:id="rId39"/>
    <p:sldId id="344" r:id="rId40"/>
    <p:sldId id="345" r:id="rId41"/>
    <p:sldId id="346" r:id="rId42"/>
    <p:sldId id="347" r:id="rId43"/>
    <p:sldId id="348" r:id="rId44"/>
    <p:sldId id="335" r:id="rId45"/>
    <p:sldId id="334"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8" autoAdjust="0"/>
    <p:restoredTop sz="92044" autoAdjust="0"/>
  </p:normalViewPr>
  <p:slideViewPr>
    <p:cSldViewPr>
      <p:cViewPr varScale="1">
        <p:scale>
          <a:sx n="96" d="100"/>
          <a:sy n="96" d="100"/>
        </p:scale>
        <p:origin x="-3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D4469-4685-428C-A506-6236065AFAF5}" type="doc">
      <dgm:prSet loTypeId="urn:microsoft.com/office/officeart/2008/layout/RadialCluster" loCatId="relationship" qsTypeId="urn:microsoft.com/office/officeart/2005/8/quickstyle/simple2" qsCatId="simple" csTypeId="urn:microsoft.com/office/officeart/2005/8/colors/accent3_2" csCatId="accent3" phldr="1"/>
      <dgm:spPr/>
      <dgm:t>
        <a:bodyPr/>
        <a:lstStyle/>
        <a:p>
          <a:endParaRPr lang="en-US"/>
        </a:p>
      </dgm:t>
    </dgm:pt>
    <dgm:pt modelId="{D2259CBB-26E8-4094-8D9C-2A95560483F0}">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4000" b="1" dirty="0" smtClean="0">
              <a:solidFill>
                <a:srgbClr val="FFC000"/>
              </a:solidFill>
              <a:latin typeface="Arial" pitchFamily="34" charset="0"/>
              <a:cs typeface="Arial" pitchFamily="34" charset="0"/>
            </a:rPr>
            <a:t>YOU!</a:t>
          </a:r>
          <a:endParaRPr lang="en-US" sz="4000" b="1" dirty="0">
            <a:solidFill>
              <a:srgbClr val="FFC000"/>
            </a:solidFill>
            <a:latin typeface="Arial" pitchFamily="34" charset="0"/>
            <a:cs typeface="Arial" pitchFamily="34" charset="0"/>
          </a:endParaRPr>
        </a:p>
      </dgm:t>
    </dgm:pt>
    <dgm:pt modelId="{0D98CDA2-1328-4269-BEBD-FBFA20A2B20B}" type="parTrans" cxnId="{24DCD56F-2C4D-405D-8516-867D1153A6FF}">
      <dgm:prSet/>
      <dgm:spPr/>
      <dgm:t>
        <a:bodyPr/>
        <a:lstStyle/>
        <a:p>
          <a:endParaRPr lang="en-US"/>
        </a:p>
      </dgm:t>
    </dgm:pt>
    <dgm:pt modelId="{31FD4014-54F7-4CFC-BE6C-45DDB0CE7D50}" type="sibTrans" cxnId="{24DCD56F-2C4D-405D-8516-867D1153A6FF}">
      <dgm:prSet/>
      <dgm:spPr/>
      <dgm:t>
        <a:bodyPr/>
        <a:lstStyle/>
        <a:p>
          <a:endParaRPr lang="en-US"/>
        </a:p>
      </dgm:t>
    </dgm:pt>
    <dgm:pt modelId="{F6DEFCC9-6A2A-4C4F-BF33-C9C35D8866DF}">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Family</a:t>
          </a:r>
          <a:endParaRPr lang="en-US" sz="1500" b="1" dirty="0">
            <a:latin typeface="Arial" pitchFamily="34" charset="0"/>
            <a:cs typeface="Arial" pitchFamily="34" charset="0"/>
          </a:endParaRPr>
        </a:p>
      </dgm:t>
    </dgm:pt>
    <dgm:pt modelId="{21E7A2B9-A98B-4247-B3C9-16446B4DC48F}" type="parTrans" cxnId="{2211C8F6-AEE6-49EB-82E7-A028E393C7F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6834CDD3-23C8-4CCE-A357-74C0375C5C73}" type="sibTrans" cxnId="{2211C8F6-AEE6-49EB-82E7-A028E393C7F0}">
      <dgm:prSet/>
      <dgm:spPr/>
      <dgm:t>
        <a:bodyPr/>
        <a:lstStyle/>
        <a:p>
          <a:endParaRPr lang="en-US"/>
        </a:p>
      </dgm:t>
    </dgm:pt>
    <dgm:pt modelId="{09E7DFE3-EBE0-4D82-B849-23DACEB39955}">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Family Friends</a:t>
          </a:r>
          <a:endParaRPr lang="en-US" sz="1500" b="1" dirty="0">
            <a:latin typeface="Arial" pitchFamily="34" charset="0"/>
            <a:cs typeface="Arial" pitchFamily="34" charset="0"/>
          </a:endParaRPr>
        </a:p>
      </dgm:t>
    </dgm:pt>
    <dgm:pt modelId="{46DCF047-2BBF-4C5C-A7A8-48D942B2C211}" type="parTrans" cxnId="{E79D5AE6-CA3F-42C6-A017-5B517173D36F}">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80F569E4-78A2-4F2D-BEBA-AB75C0FD574D}" type="sibTrans" cxnId="{E79D5AE6-CA3F-42C6-A017-5B517173D36F}">
      <dgm:prSet/>
      <dgm:spPr/>
      <dgm:t>
        <a:bodyPr/>
        <a:lstStyle/>
        <a:p>
          <a:endParaRPr lang="en-US"/>
        </a:p>
      </dgm:t>
    </dgm:pt>
    <dgm:pt modelId="{35C90ACC-95E1-4CCC-BA7F-DB58A5D14D00}">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Professors &amp; Advisors</a:t>
          </a:r>
          <a:endParaRPr lang="en-US" sz="1500" b="1" dirty="0">
            <a:latin typeface="Arial" pitchFamily="34" charset="0"/>
            <a:cs typeface="Arial" pitchFamily="34" charset="0"/>
          </a:endParaRPr>
        </a:p>
      </dgm:t>
    </dgm:pt>
    <dgm:pt modelId="{BC470075-8C69-4855-A606-389204B8A608}" type="parTrans" cxnId="{A7BB4784-31AC-401B-934E-5A0BA74E84F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034AFF66-B499-4996-933D-1E5F7C7B0477}" type="sibTrans" cxnId="{A7BB4784-31AC-401B-934E-5A0BA74E84F0}">
      <dgm:prSet/>
      <dgm:spPr/>
      <dgm:t>
        <a:bodyPr/>
        <a:lstStyle/>
        <a:p>
          <a:endParaRPr lang="en-US"/>
        </a:p>
      </dgm:t>
    </dgm:pt>
    <dgm:pt modelId="{E67CBB33-2681-4B6F-9229-842BF766FD4E}">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Service Providers</a:t>
          </a:r>
          <a:endParaRPr lang="en-US" sz="1500" b="1" dirty="0">
            <a:latin typeface="Arial" pitchFamily="34" charset="0"/>
            <a:cs typeface="Arial" pitchFamily="34" charset="0"/>
          </a:endParaRPr>
        </a:p>
      </dgm:t>
    </dgm:pt>
    <dgm:pt modelId="{4A393E54-3EA4-4615-8112-037F0C3C63EF}" type="parTrans" cxnId="{0202684B-EEA7-45F5-BC60-1220E1C09525}">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D90E2A48-7C89-4D86-B89E-35E9CDA63E74}" type="sibTrans" cxnId="{0202684B-EEA7-45F5-BC60-1220E1C09525}">
      <dgm:prSet/>
      <dgm:spPr/>
      <dgm:t>
        <a:bodyPr/>
        <a:lstStyle/>
        <a:p>
          <a:endParaRPr lang="en-US"/>
        </a:p>
      </dgm:t>
    </dgm:pt>
    <dgm:pt modelId="{46623BC7-9DF6-4782-8045-232495CCFAC5}">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Classmates</a:t>
          </a:r>
          <a:endParaRPr lang="en-US" sz="1500" b="1" dirty="0">
            <a:latin typeface="Arial" pitchFamily="34" charset="0"/>
            <a:cs typeface="Arial" pitchFamily="34" charset="0"/>
          </a:endParaRPr>
        </a:p>
      </dgm:t>
    </dgm:pt>
    <dgm:pt modelId="{143527EA-B2D0-436A-A342-EE678976844D}" type="parTrans" cxnId="{78E02BDA-7DF4-4577-B1F5-6F7501A16132}">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3F178A5E-F4B7-4742-8CB1-453E08ABBFAB}" type="sibTrans" cxnId="{78E02BDA-7DF4-4577-B1F5-6F7501A16132}">
      <dgm:prSet/>
      <dgm:spPr/>
      <dgm:t>
        <a:bodyPr/>
        <a:lstStyle/>
        <a:p>
          <a:endParaRPr lang="en-US"/>
        </a:p>
      </dgm:t>
    </dgm:pt>
    <dgm:pt modelId="{3128DBC9-2919-49F5-BE98-78414820BC13}">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Former   Co-workers</a:t>
          </a:r>
          <a:endParaRPr lang="en-US" sz="1500" b="1" dirty="0">
            <a:latin typeface="Arial" pitchFamily="34" charset="0"/>
            <a:cs typeface="Arial" pitchFamily="34" charset="0"/>
          </a:endParaRPr>
        </a:p>
      </dgm:t>
    </dgm:pt>
    <dgm:pt modelId="{6BB6D403-E6FA-467A-94A1-5FED9D56F5DD}" type="parTrans" cxnId="{49D6FA31-E438-4A85-972C-C0D7F0E8C267}">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8B275739-B741-41BA-8614-17DA07BB25B5}" type="sibTrans" cxnId="{49D6FA31-E438-4A85-972C-C0D7F0E8C267}">
      <dgm:prSet/>
      <dgm:spPr/>
      <dgm:t>
        <a:bodyPr/>
        <a:lstStyle/>
        <a:p>
          <a:endParaRPr lang="en-US"/>
        </a:p>
      </dgm:t>
    </dgm:pt>
    <dgm:pt modelId="{15242562-E982-4906-ABC3-B8152381CA15}">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Peers</a:t>
          </a:r>
          <a:endParaRPr lang="en-US" sz="1500" b="1" dirty="0">
            <a:latin typeface="Arial" pitchFamily="34" charset="0"/>
            <a:cs typeface="Arial" pitchFamily="34" charset="0"/>
          </a:endParaRPr>
        </a:p>
      </dgm:t>
    </dgm:pt>
    <dgm:pt modelId="{5539E948-FD1B-47F7-A01B-974DABD0CABD}" type="parTrans" cxnId="{0F4C694A-ABF4-45FB-9C84-4DB869868803}">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67097B41-20B7-4DF7-9731-C2DFE97282D4}" type="sibTrans" cxnId="{0F4C694A-ABF4-45FB-9C84-4DB869868803}">
      <dgm:prSet/>
      <dgm:spPr/>
      <dgm:t>
        <a:bodyPr/>
        <a:lstStyle/>
        <a:p>
          <a:endParaRPr lang="en-US"/>
        </a:p>
      </dgm:t>
    </dgm:pt>
    <dgm:pt modelId="{28FD6078-0487-4E01-BA98-4E969CA60830}">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Clergy</a:t>
          </a:r>
          <a:endParaRPr lang="en-US" sz="1500" b="1" dirty="0">
            <a:latin typeface="Arial" pitchFamily="34" charset="0"/>
            <a:cs typeface="Arial" pitchFamily="34" charset="0"/>
          </a:endParaRPr>
        </a:p>
      </dgm:t>
    </dgm:pt>
    <dgm:pt modelId="{557923E6-9039-47DD-86D7-4147DFDD0700}" type="parTrans" cxnId="{CEF17998-DDF2-400C-B41F-BCE1B0A75117}">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4769E3DA-B283-4A3F-967B-F95B89C1E167}" type="sibTrans" cxnId="{CEF17998-DDF2-400C-B41F-BCE1B0A75117}">
      <dgm:prSet/>
      <dgm:spPr/>
      <dgm:t>
        <a:bodyPr/>
        <a:lstStyle/>
        <a:p>
          <a:endParaRPr lang="en-US"/>
        </a:p>
      </dgm:t>
    </dgm:pt>
    <dgm:pt modelId="{01A032E4-BA88-44DC-9BEC-A19790084302}">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Doctors</a:t>
          </a:r>
          <a:endParaRPr lang="en-US" sz="1500" b="1" dirty="0">
            <a:latin typeface="Arial" pitchFamily="34" charset="0"/>
            <a:cs typeface="Arial" pitchFamily="34" charset="0"/>
          </a:endParaRPr>
        </a:p>
      </dgm:t>
    </dgm:pt>
    <dgm:pt modelId="{1009FFD7-84E4-477A-ACBE-F3E31F3087E4}" type="parTrans" cxnId="{CA8E68A7-CF6B-4246-8D56-F2E813C86776}">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B0FB2214-1B75-494C-BC49-65D0E8716A06}" type="sibTrans" cxnId="{CA8E68A7-CF6B-4246-8D56-F2E813C86776}">
      <dgm:prSet/>
      <dgm:spPr/>
      <dgm:t>
        <a:bodyPr/>
        <a:lstStyle/>
        <a:p>
          <a:endParaRPr lang="en-US"/>
        </a:p>
      </dgm:t>
    </dgm:pt>
    <dgm:pt modelId="{06FDD53D-CD0C-463C-BDA6-DDE6A1940A78}">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Dentist</a:t>
          </a:r>
          <a:endParaRPr lang="en-US" sz="1500" b="1" dirty="0">
            <a:latin typeface="Arial" pitchFamily="34" charset="0"/>
            <a:cs typeface="Arial" pitchFamily="34" charset="0"/>
          </a:endParaRPr>
        </a:p>
      </dgm:t>
    </dgm:pt>
    <dgm:pt modelId="{6A849AEF-5C98-4B7E-9A45-946545A199B6}" type="parTrans" cxnId="{C690DFB4-EBA7-4BE0-A49D-17244BA3D95B}">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8D43A1CC-41A8-4768-B7BD-02A0B848E05A}" type="sibTrans" cxnId="{C690DFB4-EBA7-4BE0-A49D-17244BA3D95B}">
      <dgm:prSet/>
      <dgm:spPr/>
      <dgm:t>
        <a:bodyPr/>
        <a:lstStyle/>
        <a:p>
          <a:endParaRPr lang="en-US"/>
        </a:p>
      </dgm:t>
    </dgm:pt>
    <dgm:pt modelId="{22B41806-0054-4577-9DAE-4D2CB242975F}">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Parents</a:t>
          </a:r>
          <a:endParaRPr lang="en-US" sz="1500" b="1" dirty="0">
            <a:latin typeface="Arial" pitchFamily="34" charset="0"/>
            <a:cs typeface="Arial" pitchFamily="34" charset="0"/>
          </a:endParaRPr>
        </a:p>
      </dgm:t>
    </dgm:pt>
    <dgm:pt modelId="{4B1C1D89-999A-497E-AB70-7107B7B122B2}" type="parTrans" cxnId="{C3ED5A84-C357-44BD-87AB-0D95E0D30D0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F5E1A6ED-3F01-49CB-84A0-3B2867D8211E}" type="sibTrans" cxnId="{C3ED5A84-C357-44BD-87AB-0D95E0D30D00}">
      <dgm:prSet/>
      <dgm:spPr/>
      <dgm:t>
        <a:bodyPr/>
        <a:lstStyle/>
        <a:p>
          <a:endParaRPr lang="en-US"/>
        </a:p>
      </dgm:t>
    </dgm:pt>
    <dgm:pt modelId="{1FA7F84A-2CA0-4E7C-A009-CA705C798537}">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baseline="0" dirty="0" smtClean="0">
              <a:latin typeface="Arial" pitchFamily="34" charset="0"/>
              <a:cs typeface="Arial" pitchFamily="34" charset="0"/>
            </a:rPr>
            <a:t>Friends</a:t>
          </a:r>
          <a:endParaRPr lang="en-US" sz="1500" b="1" baseline="0" dirty="0">
            <a:latin typeface="Arial" pitchFamily="34" charset="0"/>
            <a:cs typeface="Arial" pitchFamily="34" charset="0"/>
          </a:endParaRPr>
        </a:p>
      </dgm:t>
    </dgm:pt>
    <dgm:pt modelId="{50C9B297-BA74-4A2A-93A1-8CCE2EDE5920}" type="parTrans" cxnId="{59E63FF5-DF83-4035-BA9F-2D36544CEA44}">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C02BF37F-5DD1-4997-84C1-34B8AD4EDE58}" type="sibTrans" cxnId="{59E63FF5-DF83-4035-BA9F-2D36544CEA44}">
      <dgm:prSet/>
      <dgm:spPr/>
      <dgm:t>
        <a:bodyPr/>
        <a:lstStyle/>
        <a:p>
          <a:endParaRPr lang="en-US"/>
        </a:p>
      </dgm:t>
    </dgm:pt>
    <dgm:pt modelId="{849B9D67-362B-4B8A-ADE1-621B5D2BD5BE}">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Career Center &amp; Other Campus Resources</a:t>
          </a:r>
          <a:endParaRPr lang="en-US" sz="1500" b="1" dirty="0">
            <a:latin typeface="Arial" pitchFamily="34" charset="0"/>
            <a:cs typeface="Arial" pitchFamily="34" charset="0"/>
          </a:endParaRPr>
        </a:p>
      </dgm:t>
    </dgm:pt>
    <dgm:pt modelId="{FB35D858-A811-41AB-9A03-979F1099AA5B}" type="parTrans" cxnId="{F9711736-1806-4C8F-A4DF-568E1C2C31A7}">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0D16D7EA-8EB3-4A92-9BBD-26A1670D863C}" type="sibTrans" cxnId="{F9711736-1806-4C8F-A4DF-568E1C2C31A7}">
      <dgm:prSet/>
      <dgm:spPr/>
      <dgm:t>
        <a:bodyPr/>
        <a:lstStyle/>
        <a:p>
          <a:endParaRPr lang="en-US"/>
        </a:p>
      </dgm:t>
    </dgm:pt>
    <dgm:pt modelId="{BE117D2D-BFAC-4454-BB2C-5F6E5D96CF65}">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Former Students</a:t>
          </a:r>
          <a:endParaRPr lang="en-US" sz="1500" b="1" dirty="0">
            <a:latin typeface="Arial" pitchFamily="34" charset="0"/>
            <a:cs typeface="Arial" pitchFamily="34" charset="0"/>
          </a:endParaRPr>
        </a:p>
      </dgm:t>
    </dgm:pt>
    <dgm:pt modelId="{E7E4E88E-EF88-4EAE-A69A-492CA41C58B3}" type="parTrans" cxnId="{CA824796-D822-4115-A8B9-FC1DC695BA2D}">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49F251A4-BF2B-45D9-B466-E0EF25CB7E66}" type="sibTrans" cxnId="{CA824796-D822-4115-A8B9-FC1DC695BA2D}">
      <dgm:prSet/>
      <dgm:spPr/>
      <dgm:t>
        <a:bodyPr/>
        <a:lstStyle/>
        <a:p>
          <a:endParaRPr lang="en-US"/>
        </a:p>
      </dgm:t>
    </dgm:pt>
    <dgm:pt modelId="{4C6FAFC4-A948-4603-9A31-E547A20A1E09}">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Classmates</a:t>
          </a:r>
          <a:endParaRPr lang="en-US" sz="1500" b="1" dirty="0">
            <a:latin typeface="Arial" pitchFamily="34" charset="0"/>
            <a:cs typeface="Arial" pitchFamily="34" charset="0"/>
          </a:endParaRPr>
        </a:p>
      </dgm:t>
    </dgm:pt>
    <dgm:pt modelId="{F0678093-5409-47FA-9151-7B55310FEBF7}" type="parTrans" cxnId="{28C4173D-664F-4860-BE4F-E25E72CF1CCB}">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135AC309-2E76-45E1-B781-76736EFCD31C}" type="sibTrans" cxnId="{28C4173D-664F-4860-BE4F-E25E72CF1CCB}">
      <dgm:prSet/>
      <dgm:spPr/>
      <dgm:t>
        <a:bodyPr/>
        <a:lstStyle/>
        <a:p>
          <a:endParaRPr lang="en-US"/>
        </a:p>
      </dgm:t>
    </dgm:pt>
    <dgm:pt modelId="{59E6163D-6E65-4FE1-AA90-67A23371FDB6}">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500" b="1" dirty="0" smtClean="0">
              <a:latin typeface="Arial" pitchFamily="34" charset="0"/>
              <a:cs typeface="Arial" pitchFamily="34" charset="0"/>
            </a:rPr>
            <a:t>Organizations</a:t>
          </a:r>
          <a:endParaRPr lang="en-US" sz="1500" b="1" dirty="0">
            <a:latin typeface="Arial" pitchFamily="34" charset="0"/>
            <a:cs typeface="Arial" pitchFamily="34" charset="0"/>
          </a:endParaRPr>
        </a:p>
      </dgm:t>
    </dgm:pt>
    <dgm:pt modelId="{AA593CB0-63F5-4D06-837C-B152871FF4DF}" type="parTrans" cxnId="{F8D93943-2FEC-442A-8738-77B8322731BF}">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61DF4064-6B47-4CD6-AA65-08381AD33B4E}" type="sibTrans" cxnId="{F8D93943-2FEC-442A-8738-77B8322731BF}">
      <dgm:prSet/>
      <dgm:spPr/>
      <dgm:t>
        <a:bodyPr/>
        <a:lstStyle/>
        <a:p>
          <a:endParaRPr lang="en-US"/>
        </a:p>
      </dgm:t>
    </dgm:pt>
    <dgm:pt modelId="{19C7B697-50CB-4A65-8984-DD0A8B9AE2D4}" type="pres">
      <dgm:prSet presAssocID="{9EAD4469-4685-428C-A506-6236065AFAF5}" presName="Name0" presStyleCnt="0">
        <dgm:presLayoutVars>
          <dgm:chMax val="1"/>
          <dgm:chPref val="1"/>
          <dgm:dir/>
          <dgm:animOne val="branch"/>
          <dgm:animLvl val="lvl"/>
        </dgm:presLayoutVars>
      </dgm:prSet>
      <dgm:spPr/>
      <dgm:t>
        <a:bodyPr/>
        <a:lstStyle/>
        <a:p>
          <a:endParaRPr lang="en-US"/>
        </a:p>
      </dgm:t>
    </dgm:pt>
    <dgm:pt modelId="{8D7D9151-1DB2-456D-B588-83622E772B3A}" type="pres">
      <dgm:prSet presAssocID="{D2259CBB-26E8-4094-8D9C-2A95560483F0}" presName="textCenter" presStyleLbl="node1" presStyleIdx="0" presStyleCnt="17" custScaleX="125144" custScaleY="78896" custLinFactNeighborX="-4967" custLinFactNeighborY="-2885"/>
      <dgm:spPr/>
      <dgm:t>
        <a:bodyPr/>
        <a:lstStyle/>
        <a:p>
          <a:endParaRPr lang="en-US"/>
        </a:p>
      </dgm:t>
    </dgm:pt>
    <dgm:pt modelId="{A086AE31-38BE-449D-8F94-E9AAA2C97B4B}" type="pres">
      <dgm:prSet presAssocID="{D2259CBB-26E8-4094-8D9C-2A95560483F0}" presName="cycle_1" presStyleCnt="0"/>
      <dgm:spPr/>
      <dgm:t>
        <a:bodyPr/>
        <a:lstStyle/>
        <a:p>
          <a:endParaRPr lang="en-US"/>
        </a:p>
      </dgm:t>
    </dgm:pt>
    <dgm:pt modelId="{41189A0A-3360-4FA5-8C5F-315D6F380ADF}" type="pres">
      <dgm:prSet presAssocID="{F6DEFCC9-6A2A-4C4F-BF33-C9C35D8866DF}" presName="childCenter1" presStyleLbl="node1" presStyleIdx="1" presStyleCnt="17" custScaleX="182457" custScaleY="109490" custLinFactNeighborX="36" custLinFactNeighborY="531"/>
      <dgm:spPr/>
      <dgm:t>
        <a:bodyPr/>
        <a:lstStyle/>
        <a:p>
          <a:endParaRPr lang="en-US"/>
        </a:p>
      </dgm:t>
    </dgm:pt>
    <dgm:pt modelId="{439BCEA7-0D38-4097-93F6-8106E3DE2D01}" type="pres">
      <dgm:prSet presAssocID="{46DCF047-2BBF-4C5C-A7A8-48D942B2C211}" presName="Name141" presStyleLbl="parChTrans1D3" presStyleIdx="0" presStyleCnt="10" custSzX="542042"/>
      <dgm:spPr/>
      <dgm:t>
        <a:bodyPr/>
        <a:lstStyle/>
        <a:p>
          <a:endParaRPr lang="en-US"/>
        </a:p>
      </dgm:t>
    </dgm:pt>
    <dgm:pt modelId="{0AB63740-E556-43D1-B942-92E34EA58496}" type="pres">
      <dgm:prSet presAssocID="{09E7DFE3-EBE0-4D82-B849-23DACEB39955}" presName="text1" presStyleLbl="node1" presStyleIdx="2" presStyleCnt="17" custScaleX="179260" custScaleY="67949" custRadScaleRad="108126" custRadScaleInc="23020">
        <dgm:presLayoutVars>
          <dgm:bulletEnabled val="1"/>
        </dgm:presLayoutVars>
      </dgm:prSet>
      <dgm:spPr/>
      <dgm:t>
        <a:bodyPr/>
        <a:lstStyle/>
        <a:p>
          <a:endParaRPr lang="en-US"/>
        </a:p>
      </dgm:t>
    </dgm:pt>
    <dgm:pt modelId="{43D416A5-A207-4772-8E6E-87235553D30E}" type="pres">
      <dgm:prSet presAssocID="{21E7A2B9-A98B-4247-B3C9-16446B4DC48F}" presName="Name144" presStyleLbl="parChTrans1D2" presStyleIdx="0" presStyleCnt="6" custScaleX="28"/>
      <dgm:spPr/>
      <dgm:t>
        <a:bodyPr/>
        <a:lstStyle/>
        <a:p>
          <a:endParaRPr lang="en-US"/>
        </a:p>
      </dgm:t>
    </dgm:pt>
    <dgm:pt modelId="{04C18B6D-4D69-438F-A58A-78D95D74CCAC}" type="pres">
      <dgm:prSet presAssocID="{D2259CBB-26E8-4094-8D9C-2A95560483F0}" presName="cycle_2" presStyleCnt="0"/>
      <dgm:spPr/>
      <dgm:t>
        <a:bodyPr/>
        <a:lstStyle/>
        <a:p>
          <a:endParaRPr lang="en-US"/>
        </a:p>
      </dgm:t>
    </dgm:pt>
    <dgm:pt modelId="{559004DF-B14D-4515-AD2E-E500BC2F77B3}" type="pres">
      <dgm:prSet presAssocID="{35C90ACC-95E1-4CCC-BA7F-DB58A5D14D00}" presName="childCenter2" presStyleLbl="node1" presStyleIdx="3" presStyleCnt="17" custScaleX="155545" custScaleY="88381" custLinFactNeighborX="4381" custLinFactNeighborY="-8262"/>
      <dgm:spPr/>
      <dgm:t>
        <a:bodyPr/>
        <a:lstStyle/>
        <a:p>
          <a:endParaRPr lang="en-US"/>
        </a:p>
      </dgm:t>
    </dgm:pt>
    <dgm:pt modelId="{0121D2D9-295B-4B90-9870-354F5080A3C9}" type="pres">
      <dgm:prSet presAssocID="{6BB6D403-E6FA-467A-94A1-5FED9D56F5DD}" presName="Name218" presStyleLbl="parChTrans1D3" presStyleIdx="1" presStyleCnt="10" custSzX="211732"/>
      <dgm:spPr/>
      <dgm:t>
        <a:bodyPr/>
        <a:lstStyle/>
        <a:p>
          <a:endParaRPr lang="en-US"/>
        </a:p>
      </dgm:t>
    </dgm:pt>
    <dgm:pt modelId="{51E7A9A9-33D7-4A13-970E-274D58C4090F}" type="pres">
      <dgm:prSet presAssocID="{3128DBC9-2919-49F5-BE98-78414820BC13}" presName="text2" presStyleLbl="node1" presStyleIdx="4" presStyleCnt="17" custScaleX="143688" custScaleY="83932" custRadScaleRad="149194" custRadScaleInc="27082">
        <dgm:presLayoutVars>
          <dgm:bulletEnabled val="1"/>
        </dgm:presLayoutVars>
      </dgm:prSet>
      <dgm:spPr/>
      <dgm:t>
        <a:bodyPr/>
        <a:lstStyle/>
        <a:p>
          <a:endParaRPr lang="en-US"/>
        </a:p>
      </dgm:t>
    </dgm:pt>
    <dgm:pt modelId="{7B1E6415-FBAB-426E-BCD7-916A48C91274}" type="pres">
      <dgm:prSet presAssocID="{E7E4E88E-EF88-4EAE-A69A-492CA41C58B3}" presName="Name218" presStyleLbl="parChTrans1D3" presStyleIdx="2" presStyleCnt="10" custSzX="225110"/>
      <dgm:spPr/>
      <dgm:t>
        <a:bodyPr/>
        <a:lstStyle/>
        <a:p>
          <a:endParaRPr lang="en-US"/>
        </a:p>
      </dgm:t>
    </dgm:pt>
    <dgm:pt modelId="{54B984D4-F035-49B8-B814-A98B9C1BF485}" type="pres">
      <dgm:prSet presAssocID="{BE117D2D-BFAC-4454-BB2C-5F6E5D96CF65}" presName="text2" presStyleLbl="node1" presStyleIdx="5" presStyleCnt="17" custScaleX="125691" custScaleY="86123" custRadScaleRad="193568" custRadScaleInc="8776">
        <dgm:presLayoutVars>
          <dgm:bulletEnabled val="1"/>
        </dgm:presLayoutVars>
      </dgm:prSet>
      <dgm:spPr/>
      <dgm:t>
        <a:bodyPr/>
        <a:lstStyle/>
        <a:p>
          <a:endParaRPr lang="en-US"/>
        </a:p>
      </dgm:t>
    </dgm:pt>
    <dgm:pt modelId="{A287E65F-3080-4D7F-BEC3-05F2A0CC191A}" type="pres">
      <dgm:prSet presAssocID="{BC470075-8C69-4855-A606-389204B8A608}" presName="Name221" presStyleLbl="parChTrans1D2" presStyleIdx="1" presStyleCnt="6" custScaleX="92"/>
      <dgm:spPr/>
      <dgm:t>
        <a:bodyPr/>
        <a:lstStyle/>
        <a:p>
          <a:endParaRPr lang="en-US"/>
        </a:p>
      </dgm:t>
    </dgm:pt>
    <dgm:pt modelId="{B5BF3CA0-6035-471A-8FC7-C38D8176E835}" type="pres">
      <dgm:prSet presAssocID="{D2259CBB-26E8-4094-8D9C-2A95560483F0}" presName="cycle_3" presStyleCnt="0"/>
      <dgm:spPr/>
      <dgm:t>
        <a:bodyPr/>
        <a:lstStyle/>
        <a:p>
          <a:endParaRPr lang="en-US"/>
        </a:p>
      </dgm:t>
    </dgm:pt>
    <dgm:pt modelId="{CAC052DF-5C44-4D74-8AAC-8D3E4FCAA51E}" type="pres">
      <dgm:prSet presAssocID="{849B9D67-362B-4B8A-ADE1-621B5D2BD5BE}" presName="childCenter3" presStyleLbl="node1" presStyleIdx="6" presStyleCnt="17" custScaleX="189309" custScaleY="139472" custLinFactNeighborX="-2502" custLinFactNeighborY="-5171"/>
      <dgm:spPr/>
      <dgm:t>
        <a:bodyPr/>
        <a:lstStyle/>
        <a:p>
          <a:endParaRPr lang="en-US"/>
        </a:p>
      </dgm:t>
    </dgm:pt>
    <dgm:pt modelId="{4B747501-7CE9-4C69-A2BD-7308899326C8}" type="pres">
      <dgm:prSet presAssocID="{FB35D858-A811-41AB-9A03-979F1099AA5B}" presName="Name288" presStyleLbl="parChTrans1D2" presStyleIdx="2" presStyleCnt="6" custScaleX="685"/>
      <dgm:spPr/>
      <dgm:t>
        <a:bodyPr/>
        <a:lstStyle/>
        <a:p>
          <a:endParaRPr lang="en-US"/>
        </a:p>
      </dgm:t>
    </dgm:pt>
    <dgm:pt modelId="{A9E96D8E-154B-4895-8FD2-5BD2329DEA99}" type="pres">
      <dgm:prSet presAssocID="{D2259CBB-26E8-4094-8D9C-2A95560483F0}" presName="cycle_4" presStyleCnt="0"/>
      <dgm:spPr/>
      <dgm:t>
        <a:bodyPr/>
        <a:lstStyle/>
        <a:p>
          <a:endParaRPr lang="en-US"/>
        </a:p>
      </dgm:t>
    </dgm:pt>
    <dgm:pt modelId="{F6C33E63-8E76-47EF-B6BF-109E3814032C}" type="pres">
      <dgm:prSet presAssocID="{15242562-E982-4906-ABC3-B8152381CA15}" presName="childCenter4" presStyleLbl="node1" presStyleIdx="7" presStyleCnt="17" custScaleX="155354" custScaleY="69698" custLinFactNeighborX="3625" custLinFactNeighborY="-36737"/>
      <dgm:spPr/>
      <dgm:t>
        <a:bodyPr/>
        <a:lstStyle/>
        <a:p>
          <a:endParaRPr lang="en-US"/>
        </a:p>
      </dgm:t>
    </dgm:pt>
    <dgm:pt modelId="{211174C1-A9A3-465A-8B08-445AF4F2D338}" type="pres">
      <dgm:prSet presAssocID="{F0678093-5409-47FA-9151-7B55310FEBF7}" presName="Name342" presStyleLbl="parChTrans1D3" presStyleIdx="3" presStyleCnt="10" custSzX="138410"/>
      <dgm:spPr/>
      <dgm:t>
        <a:bodyPr/>
        <a:lstStyle/>
        <a:p>
          <a:endParaRPr lang="en-US"/>
        </a:p>
      </dgm:t>
    </dgm:pt>
    <dgm:pt modelId="{19B358BE-CEF6-4475-BE31-5E82E84CC7B7}" type="pres">
      <dgm:prSet presAssocID="{4C6FAFC4-A948-4603-9A31-E547A20A1E09}" presName="text4" presStyleLbl="node1" presStyleIdx="8" presStyleCnt="17" custScaleX="225713" custScaleY="109490" custRadScaleRad="117289" custRadScaleInc="-37023">
        <dgm:presLayoutVars>
          <dgm:bulletEnabled val="1"/>
        </dgm:presLayoutVars>
      </dgm:prSet>
      <dgm:spPr/>
      <dgm:t>
        <a:bodyPr/>
        <a:lstStyle/>
        <a:p>
          <a:endParaRPr lang="en-US"/>
        </a:p>
      </dgm:t>
    </dgm:pt>
    <dgm:pt modelId="{3EEA4A4B-84A1-4DE8-B1EF-CCDF90FB83C3}" type="pres">
      <dgm:prSet presAssocID="{AA593CB0-63F5-4D06-837C-B152871FF4DF}" presName="Name342" presStyleLbl="parChTrans1D3" presStyleIdx="4" presStyleCnt="10" custSzX="138410"/>
      <dgm:spPr/>
      <dgm:t>
        <a:bodyPr/>
        <a:lstStyle/>
        <a:p>
          <a:endParaRPr lang="en-US"/>
        </a:p>
      </dgm:t>
    </dgm:pt>
    <dgm:pt modelId="{BE2DBD7E-7C6D-461C-8894-C71D38CF83BD}" type="pres">
      <dgm:prSet presAssocID="{59E6163D-6E65-4FE1-AA90-67A23371FDB6}" presName="text4" presStyleLbl="node1" presStyleIdx="9" presStyleCnt="17" custScaleX="257705" custScaleY="140737" custRadScaleRad="58588" custRadScaleInc="-5853">
        <dgm:presLayoutVars>
          <dgm:bulletEnabled val="1"/>
        </dgm:presLayoutVars>
      </dgm:prSet>
      <dgm:spPr/>
      <dgm:t>
        <a:bodyPr/>
        <a:lstStyle/>
        <a:p>
          <a:endParaRPr lang="en-US"/>
        </a:p>
      </dgm:t>
    </dgm:pt>
    <dgm:pt modelId="{7D8EF88C-D34C-4EFB-8DF4-195E932A53AC}" type="pres">
      <dgm:prSet presAssocID="{5539E948-FD1B-47F7-A01B-974DABD0CABD}" presName="Name345" presStyleLbl="parChTrans1D2" presStyleIdx="3" presStyleCnt="6" custScaleX="244"/>
      <dgm:spPr/>
      <dgm:t>
        <a:bodyPr/>
        <a:lstStyle/>
        <a:p>
          <a:endParaRPr lang="en-US"/>
        </a:p>
      </dgm:t>
    </dgm:pt>
    <dgm:pt modelId="{80807DC5-4DF5-4826-8B95-9F40D56D35FF}" type="pres">
      <dgm:prSet presAssocID="{D2259CBB-26E8-4094-8D9C-2A95560483F0}" presName="cycle_5" presStyleCnt="0"/>
      <dgm:spPr/>
      <dgm:t>
        <a:bodyPr/>
        <a:lstStyle/>
        <a:p>
          <a:endParaRPr lang="en-US"/>
        </a:p>
      </dgm:t>
    </dgm:pt>
    <dgm:pt modelId="{40BE1E1B-737F-4F92-BB29-2A331C1638AE}" type="pres">
      <dgm:prSet presAssocID="{E67CBB33-2681-4B6F-9229-842BF766FD4E}" presName="childCenter5" presStyleLbl="node1" presStyleIdx="10" presStyleCnt="17" custScaleX="182457" custScaleY="109490" custLinFactNeighborX="36672" custLinFactNeighborY="-13465"/>
      <dgm:spPr/>
      <dgm:t>
        <a:bodyPr/>
        <a:lstStyle/>
        <a:p>
          <a:endParaRPr lang="en-US"/>
        </a:p>
      </dgm:t>
    </dgm:pt>
    <dgm:pt modelId="{08FCBA4B-B6AD-4E72-A9EA-83C9496D9919}" type="pres">
      <dgm:prSet presAssocID="{557923E6-9039-47DD-86D7-4147DFDD0700}" presName="Name389" presStyleLbl="parChTrans1D3" presStyleIdx="5" presStyleCnt="10" custSzX="2086640"/>
      <dgm:spPr/>
      <dgm:t>
        <a:bodyPr/>
        <a:lstStyle/>
        <a:p>
          <a:endParaRPr lang="en-US"/>
        </a:p>
      </dgm:t>
    </dgm:pt>
    <dgm:pt modelId="{11069C5E-7E0D-4AC2-9316-B6C77729D481}" type="pres">
      <dgm:prSet presAssocID="{28FD6078-0487-4E01-BA98-4E969CA60830}" presName="text5" presStyleLbl="node1" presStyleIdx="11" presStyleCnt="17" custScaleX="182457" custScaleY="109490" custRadScaleRad="107520" custRadScaleInc="-94378">
        <dgm:presLayoutVars>
          <dgm:bulletEnabled val="1"/>
        </dgm:presLayoutVars>
      </dgm:prSet>
      <dgm:spPr/>
      <dgm:t>
        <a:bodyPr/>
        <a:lstStyle/>
        <a:p>
          <a:endParaRPr lang="en-US"/>
        </a:p>
      </dgm:t>
    </dgm:pt>
    <dgm:pt modelId="{0079345E-95BD-4F6E-8E79-D7F24A4012FD}" type="pres">
      <dgm:prSet presAssocID="{1009FFD7-84E4-477A-ACBE-F3E31F3087E4}" presName="Name389" presStyleLbl="parChTrans1D3" presStyleIdx="6" presStyleCnt="10" custSzX="949981"/>
      <dgm:spPr/>
      <dgm:t>
        <a:bodyPr/>
        <a:lstStyle/>
        <a:p>
          <a:endParaRPr lang="en-US"/>
        </a:p>
      </dgm:t>
    </dgm:pt>
    <dgm:pt modelId="{EC628B90-DB9B-4A79-B7A0-DDF30B971C8F}" type="pres">
      <dgm:prSet presAssocID="{01A032E4-BA88-44DC-9BEC-A19790084302}" presName="text5" presStyleLbl="node1" presStyleIdx="12" presStyleCnt="17" custScaleX="182457" custScaleY="109490" custRadScaleRad="119949" custRadScaleInc="67947">
        <dgm:presLayoutVars>
          <dgm:bulletEnabled val="1"/>
        </dgm:presLayoutVars>
      </dgm:prSet>
      <dgm:spPr/>
      <dgm:t>
        <a:bodyPr/>
        <a:lstStyle/>
        <a:p>
          <a:endParaRPr lang="en-US"/>
        </a:p>
      </dgm:t>
    </dgm:pt>
    <dgm:pt modelId="{DEBBD2B9-864C-4F50-90A0-8468EB901036}" type="pres">
      <dgm:prSet presAssocID="{6A849AEF-5C98-4B7E-9A45-946545A199B6}" presName="Name389" presStyleLbl="parChTrans1D3" presStyleIdx="7" presStyleCnt="10" custSzX="935783"/>
      <dgm:spPr/>
      <dgm:t>
        <a:bodyPr/>
        <a:lstStyle/>
        <a:p>
          <a:endParaRPr lang="en-US"/>
        </a:p>
      </dgm:t>
    </dgm:pt>
    <dgm:pt modelId="{0297F977-660A-4336-9D68-6DECC22AE4AB}" type="pres">
      <dgm:prSet presAssocID="{06FDD53D-CD0C-463C-BDA6-DDE6A1940A78}" presName="text5" presStyleLbl="node1" presStyleIdx="13" presStyleCnt="17" custScaleX="182457" custScaleY="109490" custRadScaleRad="127974" custRadScaleInc="-5406">
        <dgm:presLayoutVars>
          <dgm:bulletEnabled val="1"/>
        </dgm:presLayoutVars>
      </dgm:prSet>
      <dgm:spPr/>
      <dgm:t>
        <a:bodyPr/>
        <a:lstStyle/>
        <a:p>
          <a:endParaRPr lang="en-US"/>
        </a:p>
      </dgm:t>
    </dgm:pt>
    <dgm:pt modelId="{1F9DA069-40A0-4944-B25E-BF9A0EC70AC5}" type="pres">
      <dgm:prSet presAssocID="{4A393E54-3EA4-4615-8112-037F0C3C63EF}" presName="Name392" presStyleLbl="parChTrans1D2" presStyleIdx="4" presStyleCnt="6" custScaleX="1219"/>
      <dgm:spPr/>
      <dgm:t>
        <a:bodyPr/>
        <a:lstStyle/>
        <a:p>
          <a:endParaRPr lang="en-US"/>
        </a:p>
      </dgm:t>
    </dgm:pt>
    <dgm:pt modelId="{20571181-CEBD-422D-9FD0-F60D30A56B0C}" type="pres">
      <dgm:prSet presAssocID="{D2259CBB-26E8-4094-8D9C-2A95560483F0}" presName="cycle_6" presStyleCnt="0"/>
      <dgm:spPr/>
      <dgm:t>
        <a:bodyPr/>
        <a:lstStyle/>
        <a:p>
          <a:endParaRPr lang="en-US"/>
        </a:p>
      </dgm:t>
    </dgm:pt>
    <dgm:pt modelId="{03A1C0EA-41E6-44CC-8A96-F7EC4A61CDF4}" type="pres">
      <dgm:prSet presAssocID="{46623BC7-9DF6-4782-8045-232495CCFAC5}" presName="childCenter6" presStyleLbl="node1" presStyleIdx="14" presStyleCnt="17" custScaleX="144153" custScaleY="86755" custLinFactNeighborX="-6600" custLinFactNeighborY="13159"/>
      <dgm:spPr/>
      <dgm:t>
        <a:bodyPr/>
        <a:lstStyle/>
        <a:p>
          <a:endParaRPr lang="en-US"/>
        </a:p>
      </dgm:t>
    </dgm:pt>
    <dgm:pt modelId="{06B4B9DF-18E2-41DB-A885-E8CB4E04F0DB}" type="pres">
      <dgm:prSet presAssocID="{4B1C1D89-999A-497E-AB70-7107B7B122B2}" presName="Name426" presStyleLbl="parChTrans1D3" presStyleIdx="8" presStyleCnt="10" custSzX="1563163"/>
      <dgm:spPr/>
      <dgm:t>
        <a:bodyPr/>
        <a:lstStyle/>
        <a:p>
          <a:endParaRPr lang="en-US"/>
        </a:p>
      </dgm:t>
    </dgm:pt>
    <dgm:pt modelId="{9A0D44DD-7B95-43C9-A78B-EECC458F3FBA}" type="pres">
      <dgm:prSet presAssocID="{22B41806-0054-4577-9DAE-4D2CB242975F}" presName="text6" presStyleLbl="node1" presStyleIdx="15" presStyleCnt="17" custScaleX="144832" custScaleY="72888" custRadScaleRad="179208" custRadScaleInc="30002">
        <dgm:presLayoutVars>
          <dgm:bulletEnabled val="1"/>
        </dgm:presLayoutVars>
      </dgm:prSet>
      <dgm:spPr/>
      <dgm:t>
        <a:bodyPr/>
        <a:lstStyle/>
        <a:p>
          <a:endParaRPr lang="en-US"/>
        </a:p>
      </dgm:t>
    </dgm:pt>
    <dgm:pt modelId="{B65D23C0-F821-4CE5-B82E-A8E69DD98607}" type="pres">
      <dgm:prSet presAssocID="{50C9B297-BA74-4A2A-93A1-8CCE2EDE5920}" presName="Name426" presStyleLbl="parChTrans1D3" presStyleIdx="9" presStyleCnt="10" custSzX="1404194"/>
      <dgm:spPr/>
      <dgm:t>
        <a:bodyPr/>
        <a:lstStyle/>
        <a:p>
          <a:endParaRPr lang="en-US"/>
        </a:p>
      </dgm:t>
    </dgm:pt>
    <dgm:pt modelId="{B1B6C3D4-888C-4245-B8FE-C00C5A8B3AE9}" type="pres">
      <dgm:prSet presAssocID="{1FA7F84A-2CA0-4E7C-A009-CA705C798537}" presName="text6" presStyleLbl="node1" presStyleIdx="16" presStyleCnt="17" custScaleX="147120" custScaleY="70886" custRadScaleRad="160647" custRadScaleInc="-19274">
        <dgm:presLayoutVars>
          <dgm:bulletEnabled val="1"/>
        </dgm:presLayoutVars>
      </dgm:prSet>
      <dgm:spPr/>
      <dgm:t>
        <a:bodyPr/>
        <a:lstStyle/>
        <a:p>
          <a:endParaRPr lang="en-US"/>
        </a:p>
      </dgm:t>
    </dgm:pt>
    <dgm:pt modelId="{5EDA2FEA-0306-433C-B353-03135A968FC9}" type="pres">
      <dgm:prSet presAssocID="{143527EA-B2D0-436A-A342-EE678976844D}" presName="Name429" presStyleLbl="parChTrans1D2" presStyleIdx="5" presStyleCnt="6" custScaleX="98"/>
      <dgm:spPr/>
      <dgm:t>
        <a:bodyPr/>
        <a:lstStyle/>
        <a:p>
          <a:endParaRPr lang="en-US"/>
        </a:p>
      </dgm:t>
    </dgm:pt>
  </dgm:ptLst>
  <dgm:cxnLst>
    <dgm:cxn modelId="{13268DD3-1888-4793-9524-0AB2192138AA}" type="presOf" srcId="{09E7DFE3-EBE0-4D82-B849-23DACEB39955}" destId="{0AB63740-E556-43D1-B942-92E34EA58496}" srcOrd="0" destOrd="0" presId="urn:microsoft.com/office/officeart/2008/layout/RadialCluster"/>
    <dgm:cxn modelId="{CBAC5FD7-FB16-4DBC-B66C-F61DDD22E51C}" type="presOf" srcId="{F6DEFCC9-6A2A-4C4F-BF33-C9C35D8866DF}" destId="{41189A0A-3360-4FA5-8C5F-315D6F380ADF}" srcOrd="0" destOrd="0" presId="urn:microsoft.com/office/officeart/2008/layout/RadialCluster"/>
    <dgm:cxn modelId="{F8D93943-2FEC-442A-8738-77B8322731BF}" srcId="{15242562-E982-4906-ABC3-B8152381CA15}" destId="{59E6163D-6E65-4FE1-AA90-67A23371FDB6}" srcOrd="1" destOrd="0" parTransId="{AA593CB0-63F5-4D06-837C-B152871FF4DF}" sibTransId="{61DF4064-6B47-4CD6-AA65-08381AD33B4E}"/>
    <dgm:cxn modelId="{68BD6606-BF7F-46DF-8F2C-1CA4528D8858}" type="presOf" srcId="{5539E948-FD1B-47F7-A01B-974DABD0CABD}" destId="{7D8EF88C-D34C-4EFB-8DF4-195E932A53AC}" srcOrd="0" destOrd="0" presId="urn:microsoft.com/office/officeart/2008/layout/RadialCluster"/>
    <dgm:cxn modelId="{87DBF3E9-3E86-4F53-8D31-10B587F87524}" type="presOf" srcId="{6BB6D403-E6FA-467A-94A1-5FED9D56F5DD}" destId="{0121D2D9-295B-4B90-9870-354F5080A3C9}" srcOrd="0" destOrd="0" presId="urn:microsoft.com/office/officeart/2008/layout/RadialCluster"/>
    <dgm:cxn modelId="{797B05AA-58BF-4AD8-B2F1-82517A919BE9}" type="presOf" srcId="{1FA7F84A-2CA0-4E7C-A009-CA705C798537}" destId="{B1B6C3D4-888C-4245-B8FE-C00C5A8B3AE9}" srcOrd="0" destOrd="0" presId="urn:microsoft.com/office/officeart/2008/layout/RadialCluster"/>
    <dgm:cxn modelId="{C7FBA733-703C-4529-9C73-8A057C1A0CCB}" type="presOf" srcId="{AA593CB0-63F5-4D06-837C-B152871FF4DF}" destId="{3EEA4A4B-84A1-4DE8-B1EF-CCDF90FB83C3}" srcOrd="0" destOrd="0" presId="urn:microsoft.com/office/officeart/2008/layout/RadialCluster"/>
    <dgm:cxn modelId="{3C745A75-793A-4B5D-8458-B4636117731B}" type="presOf" srcId="{D2259CBB-26E8-4094-8D9C-2A95560483F0}" destId="{8D7D9151-1DB2-456D-B588-83622E772B3A}" srcOrd="0" destOrd="0" presId="urn:microsoft.com/office/officeart/2008/layout/RadialCluster"/>
    <dgm:cxn modelId="{9CB50603-8E12-4C7A-9FEA-15F42F0245B9}" type="presOf" srcId="{01A032E4-BA88-44DC-9BEC-A19790084302}" destId="{EC628B90-DB9B-4A79-B7A0-DDF30B971C8F}" srcOrd="0" destOrd="0" presId="urn:microsoft.com/office/officeart/2008/layout/RadialCluster"/>
    <dgm:cxn modelId="{7C6A28D3-C8C8-4479-89CF-348CADFA95A2}" type="presOf" srcId="{F0678093-5409-47FA-9151-7B55310FEBF7}" destId="{211174C1-A9A3-465A-8B08-445AF4F2D338}" srcOrd="0" destOrd="0" presId="urn:microsoft.com/office/officeart/2008/layout/RadialCluster"/>
    <dgm:cxn modelId="{49D6FA31-E438-4A85-972C-C0D7F0E8C267}" srcId="{35C90ACC-95E1-4CCC-BA7F-DB58A5D14D00}" destId="{3128DBC9-2919-49F5-BE98-78414820BC13}" srcOrd="0" destOrd="0" parTransId="{6BB6D403-E6FA-467A-94A1-5FED9D56F5DD}" sibTransId="{8B275739-B741-41BA-8614-17DA07BB25B5}"/>
    <dgm:cxn modelId="{28C4173D-664F-4860-BE4F-E25E72CF1CCB}" srcId="{15242562-E982-4906-ABC3-B8152381CA15}" destId="{4C6FAFC4-A948-4603-9A31-E547A20A1E09}" srcOrd="0" destOrd="0" parTransId="{F0678093-5409-47FA-9151-7B55310FEBF7}" sibTransId="{135AC309-2E76-45E1-B781-76736EFCD31C}"/>
    <dgm:cxn modelId="{E3B45C32-DAB2-45BC-94F1-2C7429FB35FB}" type="presOf" srcId="{9EAD4469-4685-428C-A506-6236065AFAF5}" destId="{19C7B697-50CB-4A65-8984-DD0A8B9AE2D4}" srcOrd="0" destOrd="0" presId="urn:microsoft.com/office/officeart/2008/layout/RadialCluster"/>
    <dgm:cxn modelId="{7DF74E1D-8E72-4DA1-A2D8-1D87B623B363}" type="presOf" srcId="{50C9B297-BA74-4A2A-93A1-8CCE2EDE5920}" destId="{B65D23C0-F821-4CE5-B82E-A8E69DD98607}" srcOrd="0" destOrd="0" presId="urn:microsoft.com/office/officeart/2008/layout/RadialCluster"/>
    <dgm:cxn modelId="{D7F6E94D-D7D2-4F44-B519-23AA338E3875}" type="presOf" srcId="{E7E4E88E-EF88-4EAE-A69A-492CA41C58B3}" destId="{7B1E6415-FBAB-426E-BCD7-916A48C91274}" srcOrd="0" destOrd="0" presId="urn:microsoft.com/office/officeart/2008/layout/RadialCluster"/>
    <dgm:cxn modelId="{0A834CE6-A573-41D9-9B78-7913BAB7D69D}" type="presOf" srcId="{46623BC7-9DF6-4782-8045-232495CCFAC5}" destId="{03A1C0EA-41E6-44CC-8A96-F7EC4A61CDF4}" srcOrd="0" destOrd="0" presId="urn:microsoft.com/office/officeart/2008/layout/RadialCluster"/>
    <dgm:cxn modelId="{E79D5AE6-CA3F-42C6-A017-5B517173D36F}" srcId="{F6DEFCC9-6A2A-4C4F-BF33-C9C35D8866DF}" destId="{09E7DFE3-EBE0-4D82-B849-23DACEB39955}" srcOrd="0" destOrd="0" parTransId="{46DCF047-2BBF-4C5C-A7A8-48D942B2C211}" sibTransId="{80F569E4-78A2-4F2D-BEBA-AB75C0FD574D}"/>
    <dgm:cxn modelId="{24DCD56F-2C4D-405D-8516-867D1153A6FF}" srcId="{9EAD4469-4685-428C-A506-6236065AFAF5}" destId="{D2259CBB-26E8-4094-8D9C-2A95560483F0}" srcOrd="0" destOrd="0" parTransId="{0D98CDA2-1328-4269-BEBD-FBFA20A2B20B}" sibTransId="{31FD4014-54F7-4CFC-BE6C-45DDB0CE7D50}"/>
    <dgm:cxn modelId="{CFEB2139-C19D-4A8B-AB29-5972B3CD2F7E}" type="presOf" srcId="{BE117D2D-BFAC-4454-BB2C-5F6E5D96CF65}" destId="{54B984D4-F035-49B8-B814-A98B9C1BF485}" srcOrd="0" destOrd="0" presId="urn:microsoft.com/office/officeart/2008/layout/RadialCluster"/>
    <dgm:cxn modelId="{2DD7A876-DFB3-4D51-8FBF-F9CCC8886218}" type="presOf" srcId="{143527EA-B2D0-436A-A342-EE678976844D}" destId="{5EDA2FEA-0306-433C-B353-03135A968FC9}" srcOrd="0" destOrd="0" presId="urn:microsoft.com/office/officeart/2008/layout/RadialCluster"/>
    <dgm:cxn modelId="{CEF17998-DDF2-400C-B41F-BCE1B0A75117}" srcId="{E67CBB33-2681-4B6F-9229-842BF766FD4E}" destId="{28FD6078-0487-4E01-BA98-4E969CA60830}" srcOrd="0" destOrd="0" parTransId="{557923E6-9039-47DD-86D7-4147DFDD0700}" sibTransId="{4769E3DA-B283-4A3F-967B-F95B89C1E167}"/>
    <dgm:cxn modelId="{07B02BDA-DC01-4147-97EA-8313B3E46652}" type="presOf" srcId="{21E7A2B9-A98B-4247-B3C9-16446B4DC48F}" destId="{43D416A5-A207-4772-8E6E-87235553D30E}" srcOrd="0" destOrd="0" presId="urn:microsoft.com/office/officeart/2008/layout/RadialCluster"/>
    <dgm:cxn modelId="{78E02BDA-7DF4-4577-B1F5-6F7501A16132}" srcId="{D2259CBB-26E8-4094-8D9C-2A95560483F0}" destId="{46623BC7-9DF6-4782-8045-232495CCFAC5}" srcOrd="5" destOrd="0" parTransId="{143527EA-B2D0-436A-A342-EE678976844D}" sibTransId="{3F178A5E-F4B7-4742-8CB1-453E08ABBFAB}"/>
    <dgm:cxn modelId="{12DED671-5F0B-493A-AD2A-3939ED0C0C8C}" type="presOf" srcId="{6A849AEF-5C98-4B7E-9A45-946545A199B6}" destId="{DEBBD2B9-864C-4F50-90A0-8468EB901036}" srcOrd="0" destOrd="0" presId="urn:microsoft.com/office/officeart/2008/layout/RadialCluster"/>
    <dgm:cxn modelId="{CA8E68A7-CF6B-4246-8D56-F2E813C86776}" srcId="{E67CBB33-2681-4B6F-9229-842BF766FD4E}" destId="{01A032E4-BA88-44DC-9BEC-A19790084302}" srcOrd="1" destOrd="0" parTransId="{1009FFD7-84E4-477A-ACBE-F3E31F3087E4}" sibTransId="{B0FB2214-1B75-494C-BC49-65D0E8716A06}"/>
    <dgm:cxn modelId="{63E19C1C-BCBB-477F-B7E6-6D43B0F368D8}" type="presOf" srcId="{35C90ACC-95E1-4CCC-BA7F-DB58A5D14D00}" destId="{559004DF-B14D-4515-AD2E-E500BC2F77B3}" srcOrd="0" destOrd="0" presId="urn:microsoft.com/office/officeart/2008/layout/RadialCluster"/>
    <dgm:cxn modelId="{0202684B-EEA7-45F5-BC60-1220E1C09525}" srcId="{D2259CBB-26E8-4094-8D9C-2A95560483F0}" destId="{E67CBB33-2681-4B6F-9229-842BF766FD4E}" srcOrd="4" destOrd="0" parTransId="{4A393E54-3EA4-4615-8112-037F0C3C63EF}" sibTransId="{D90E2A48-7C89-4D86-B89E-35E9CDA63E74}"/>
    <dgm:cxn modelId="{4C640513-EC12-4ACF-B414-DBE8C9A9EE5F}" type="presOf" srcId="{849B9D67-362B-4B8A-ADE1-621B5D2BD5BE}" destId="{CAC052DF-5C44-4D74-8AAC-8D3E4FCAA51E}" srcOrd="0" destOrd="0" presId="urn:microsoft.com/office/officeart/2008/layout/RadialCluster"/>
    <dgm:cxn modelId="{F6A847C2-74BE-45C8-9AA8-605DFFB15B9F}" type="presOf" srcId="{4B1C1D89-999A-497E-AB70-7107B7B122B2}" destId="{06B4B9DF-18E2-41DB-A885-E8CB4E04F0DB}" srcOrd="0" destOrd="0" presId="urn:microsoft.com/office/officeart/2008/layout/RadialCluster"/>
    <dgm:cxn modelId="{59E63FF5-DF83-4035-BA9F-2D36544CEA44}" srcId="{46623BC7-9DF6-4782-8045-232495CCFAC5}" destId="{1FA7F84A-2CA0-4E7C-A009-CA705C798537}" srcOrd="1" destOrd="0" parTransId="{50C9B297-BA74-4A2A-93A1-8CCE2EDE5920}" sibTransId="{C02BF37F-5DD1-4997-84C1-34B8AD4EDE58}"/>
    <dgm:cxn modelId="{0F4C694A-ABF4-45FB-9C84-4DB869868803}" srcId="{D2259CBB-26E8-4094-8D9C-2A95560483F0}" destId="{15242562-E982-4906-ABC3-B8152381CA15}" srcOrd="3" destOrd="0" parTransId="{5539E948-FD1B-47F7-A01B-974DABD0CABD}" sibTransId="{67097B41-20B7-4DF7-9731-C2DFE97282D4}"/>
    <dgm:cxn modelId="{002974FD-DAD2-424B-9BDA-264BD20750D3}" type="presOf" srcId="{3128DBC9-2919-49F5-BE98-78414820BC13}" destId="{51E7A9A9-33D7-4A13-970E-274D58C4090F}" srcOrd="0" destOrd="0" presId="urn:microsoft.com/office/officeart/2008/layout/RadialCluster"/>
    <dgm:cxn modelId="{30E0ED45-390C-40EB-98B0-20103FCBD9F5}" type="presOf" srcId="{22B41806-0054-4577-9DAE-4D2CB242975F}" destId="{9A0D44DD-7B95-43C9-A78B-EECC458F3FBA}" srcOrd="0" destOrd="0" presId="urn:microsoft.com/office/officeart/2008/layout/RadialCluster"/>
    <dgm:cxn modelId="{D75132B9-1EFE-4720-9F4A-069B1BBAC7D1}" type="presOf" srcId="{E67CBB33-2681-4B6F-9229-842BF766FD4E}" destId="{40BE1E1B-737F-4F92-BB29-2A331C1638AE}" srcOrd="0" destOrd="0" presId="urn:microsoft.com/office/officeart/2008/layout/RadialCluster"/>
    <dgm:cxn modelId="{CA824796-D822-4115-A8B9-FC1DC695BA2D}" srcId="{35C90ACC-95E1-4CCC-BA7F-DB58A5D14D00}" destId="{BE117D2D-BFAC-4454-BB2C-5F6E5D96CF65}" srcOrd="1" destOrd="0" parTransId="{E7E4E88E-EF88-4EAE-A69A-492CA41C58B3}" sibTransId="{49F251A4-BF2B-45D9-B466-E0EF25CB7E66}"/>
    <dgm:cxn modelId="{A7BB4784-31AC-401B-934E-5A0BA74E84F0}" srcId="{D2259CBB-26E8-4094-8D9C-2A95560483F0}" destId="{35C90ACC-95E1-4CCC-BA7F-DB58A5D14D00}" srcOrd="1" destOrd="0" parTransId="{BC470075-8C69-4855-A606-389204B8A608}" sibTransId="{034AFF66-B499-4996-933D-1E5F7C7B0477}"/>
    <dgm:cxn modelId="{CCCBA6C0-D163-482C-9ABD-FE868CD3733C}" type="presOf" srcId="{557923E6-9039-47DD-86D7-4147DFDD0700}" destId="{08FCBA4B-B6AD-4E72-A9EA-83C9496D9919}" srcOrd="0" destOrd="0" presId="urn:microsoft.com/office/officeart/2008/layout/RadialCluster"/>
    <dgm:cxn modelId="{2211C8F6-AEE6-49EB-82E7-A028E393C7F0}" srcId="{D2259CBB-26E8-4094-8D9C-2A95560483F0}" destId="{F6DEFCC9-6A2A-4C4F-BF33-C9C35D8866DF}" srcOrd="0" destOrd="0" parTransId="{21E7A2B9-A98B-4247-B3C9-16446B4DC48F}" sibTransId="{6834CDD3-23C8-4CCE-A357-74C0375C5C73}"/>
    <dgm:cxn modelId="{ADFDD4B8-B003-45E9-B5E7-D9AFFA9CA4D7}" type="presOf" srcId="{1009FFD7-84E4-477A-ACBE-F3E31F3087E4}" destId="{0079345E-95BD-4F6E-8E79-D7F24A4012FD}" srcOrd="0" destOrd="0" presId="urn:microsoft.com/office/officeart/2008/layout/RadialCluster"/>
    <dgm:cxn modelId="{5F6217E9-8A82-4A7F-9121-D3183443913A}" type="presOf" srcId="{FB35D858-A811-41AB-9A03-979F1099AA5B}" destId="{4B747501-7CE9-4C69-A2BD-7308899326C8}" srcOrd="0" destOrd="0" presId="urn:microsoft.com/office/officeart/2008/layout/RadialCluster"/>
    <dgm:cxn modelId="{F9711736-1806-4C8F-A4DF-568E1C2C31A7}" srcId="{D2259CBB-26E8-4094-8D9C-2A95560483F0}" destId="{849B9D67-362B-4B8A-ADE1-621B5D2BD5BE}" srcOrd="2" destOrd="0" parTransId="{FB35D858-A811-41AB-9A03-979F1099AA5B}" sibTransId="{0D16D7EA-8EB3-4A92-9BBD-26A1670D863C}"/>
    <dgm:cxn modelId="{A61641CC-E4B2-4A3C-A835-90DC8985A403}" type="presOf" srcId="{4C6FAFC4-A948-4603-9A31-E547A20A1E09}" destId="{19B358BE-CEF6-4475-BE31-5E82E84CC7B7}" srcOrd="0" destOrd="0" presId="urn:microsoft.com/office/officeart/2008/layout/RadialCluster"/>
    <dgm:cxn modelId="{0DE7292A-2A7B-4640-AD22-5AB54BA498AF}" type="presOf" srcId="{15242562-E982-4906-ABC3-B8152381CA15}" destId="{F6C33E63-8E76-47EF-B6BF-109E3814032C}" srcOrd="0" destOrd="0" presId="urn:microsoft.com/office/officeart/2008/layout/RadialCluster"/>
    <dgm:cxn modelId="{72AAF716-4AD7-44E5-B211-70F0B1852052}" type="presOf" srcId="{BC470075-8C69-4855-A606-389204B8A608}" destId="{A287E65F-3080-4D7F-BEC3-05F2A0CC191A}" srcOrd="0" destOrd="0" presId="urn:microsoft.com/office/officeart/2008/layout/RadialCluster"/>
    <dgm:cxn modelId="{C3C34752-400D-4A21-B42B-615F6AB1016E}" type="presOf" srcId="{59E6163D-6E65-4FE1-AA90-67A23371FDB6}" destId="{BE2DBD7E-7C6D-461C-8894-C71D38CF83BD}" srcOrd="0" destOrd="0" presId="urn:microsoft.com/office/officeart/2008/layout/RadialCluster"/>
    <dgm:cxn modelId="{E2D89B7C-EE82-4693-8C87-3562EE866554}" type="presOf" srcId="{4A393E54-3EA4-4615-8112-037F0C3C63EF}" destId="{1F9DA069-40A0-4944-B25E-BF9A0EC70AC5}" srcOrd="0" destOrd="0" presId="urn:microsoft.com/office/officeart/2008/layout/RadialCluster"/>
    <dgm:cxn modelId="{AE47EC11-97CE-4094-9763-05E36A64E999}" type="presOf" srcId="{28FD6078-0487-4E01-BA98-4E969CA60830}" destId="{11069C5E-7E0D-4AC2-9316-B6C77729D481}" srcOrd="0" destOrd="0" presId="urn:microsoft.com/office/officeart/2008/layout/RadialCluster"/>
    <dgm:cxn modelId="{AD431141-F587-4A5A-B35E-279DBE88B6C1}" type="presOf" srcId="{46DCF047-2BBF-4C5C-A7A8-48D942B2C211}" destId="{439BCEA7-0D38-4097-93F6-8106E3DE2D01}" srcOrd="0" destOrd="0" presId="urn:microsoft.com/office/officeart/2008/layout/RadialCluster"/>
    <dgm:cxn modelId="{C690DFB4-EBA7-4BE0-A49D-17244BA3D95B}" srcId="{E67CBB33-2681-4B6F-9229-842BF766FD4E}" destId="{06FDD53D-CD0C-463C-BDA6-DDE6A1940A78}" srcOrd="2" destOrd="0" parTransId="{6A849AEF-5C98-4B7E-9A45-946545A199B6}" sibTransId="{8D43A1CC-41A8-4768-B7BD-02A0B848E05A}"/>
    <dgm:cxn modelId="{5CBDCE82-FE2B-41C5-93DD-6BD907B0F3BC}" type="presOf" srcId="{06FDD53D-CD0C-463C-BDA6-DDE6A1940A78}" destId="{0297F977-660A-4336-9D68-6DECC22AE4AB}" srcOrd="0" destOrd="0" presId="urn:microsoft.com/office/officeart/2008/layout/RadialCluster"/>
    <dgm:cxn modelId="{C3ED5A84-C357-44BD-87AB-0D95E0D30D00}" srcId="{46623BC7-9DF6-4782-8045-232495CCFAC5}" destId="{22B41806-0054-4577-9DAE-4D2CB242975F}" srcOrd="0" destOrd="0" parTransId="{4B1C1D89-999A-497E-AB70-7107B7B122B2}" sibTransId="{F5E1A6ED-3F01-49CB-84A0-3B2867D8211E}"/>
    <dgm:cxn modelId="{14197DF5-5481-4520-BEAE-DB5CFD7154CF}" type="presParOf" srcId="{19C7B697-50CB-4A65-8984-DD0A8B9AE2D4}" destId="{8D7D9151-1DB2-456D-B588-83622E772B3A}" srcOrd="0" destOrd="0" presId="urn:microsoft.com/office/officeart/2008/layout/RadialCluster"/>
    <dgm:cxn modelId="{CF3D0C29-2517-42B2-A6CB-375AD8F73106}" type="presParOf" srcId="{19C7B697-50CB-4A65-8984-DD0A8B9AE2D4}" destId="{A086AE31-38BE-449D-8F94-E9AAA2C97B4B}" srcOrd="1" destOrd="0" presId="urn:microsoft.com/office/officeart/2008/layout/RadialCluster"/>
    <dgm:cxn modelId="{32D9B78E-6B86-465A-9B29-8450349F7511}" type="presParOf" srcId="{A086AE31-38BE-449D-8F94-E9AAA2C97B4B}" destId="{41189A0A-3360-4FA5-8C5F-315D6F380ADF}" srcOrd="0" destOrd="0" presId="urn:microsoft.com/office/officeart/2008/layout/RadialCluster"/>
    <dgm:cxn modelId="{62A096DF-FEDB-4C66-BBE0-E25C027E4BCB}" type="presParOf" srcId="{A086AE31-38BE-449D-8F94-E9AAA2C97B4B}" destId="{439BCEA7-0D38-4097-93F6-8106E3DE2D01}" srcOrd="1" destOrd="0" presId="urn:microsoft.com/office/officeart/2008/layout/RadialCluster"/>
    <dgm:cxn modelId="{FB4E8DD9-4BC2-470E-B02C-7E5FE6FFEDDB}" type="presParOf" srcId="{A086AE31-38BE-449D-8F94-E9AAA2C97B4B}" destId="{0AB63740-E556-43D1-B942-92E34EA58496}" srcOrd="2" destOrd="0" presId="urn:microsoft.com/office/officeart/2008/layout/RadialCluster"/>
    <dgm:cxn modelId="{6BA6E1FC-DF10-4553-87B1-80E8B770B104}" type="presParOf" srcId="{19C7B697-50CB-4A65-8984-DD0A8B9AE2D4}" destId="{43D416A5-A207-4772-8E6E-87235553D30E}" srcOrd="2" destOrd="0" presId="urn:microsoft.com/office/officeart/2008/layout/RadialCluster"/>
    <dgm:cxn modelId="{AB47F1F3-C944-4A3E-9A29-3292049E5567}" type="presParOf" srcId="{19C7B697-50CB-4A65-8984-DD0A8B9AE2D4}" destId="{04C18B6D-4D69-438F-A58A-78D95D74CCAC}" srcOrd="3" destOrd="0" presId="urn:microsoft.com/office/officeart/2008/layout/RadialCluster"/>
    <dgm:cxn modelId="{51577811-5691-4274-AA32-798AB2C9FE0A}" type="presParOf" srcId="{04C18B6D-4D69-438F-A58A-78D95D74CCAC}" destId="{559004DF-B14D-4515-AD2E-E500BC2F77B3}" srcOrd="0" destOrd="0" presId="urn:microsoft.com/office/officeart/2008/layout/RadialCluster"/>
    <dgm:cxn modelId="{FDBD27AB-8C2E-4D52-BC76-9A600E3A5BEC}" type="presParOf" srcId="{04C18B6D-4D69-438F-A58A-78D95D74CCAC}" destId="{0121D2D9-295B-4B90-9870-354F5080A3C9}" srcOrd="1" destOrd="0" presId="urn:microsoft.com/office/officeart/2008/layout/RadialCluster"/>
    <dgm:cxn modelId="{67E95AD6-41C9-480F-9905-16ACF4D5F50C}" type="presParOf" srcId="{04C18B6D-4D69-438F-A58A-78D95D74CCAC}" destId="{51E7A9A9-33D7-4A13-970E-274D58C4090F}" srcOrd="2" destOrd="0" presId="urn:microsoft.com/office/officeart/2008/layout/RadialCluster"/>
    <dgm:cxn modelId="{223D1494-5622-4F5E-A975-5258AA0C0E9E}" type="presParOf" srcId="{04C18B6D-4D69-438F-A58A-78D95D74CCAC}" destId="{7B1E6415-FBAB-426E-BCD7-916A48C91274}" srcOrd="3" destOrd="0" presId="urn:microsoft.com/office/officeart/2008/layout/RadialCluster"/>
    <dgm:cxn modelId="{AC714EAA-2932-4007-8619-9CDE3F17AE7B}" type="presParOf" srcId="{04C18B6D-4D69-438F-A58A-78D95D74CCAC}" destId="{54B984D4-F035-49B8-B814-A98B9C1BF485}" srcOrd="4" destOrd="0" presId="urn:microsoft.com/office/officeart/2008/layout/RadialCluster"/>
    <dgm:cxn modelId="{24ADFF88-D1A8-43E4-8D06-E67CBC388A74}" type="presParOf" srcId="{19C7B697-50CB-4A65-8984-DD0A8B9AE2D4}" destId="{A287E65F-3080-4D7F-BEC3-05F2A0CC191A}" srcOrd="4" destOrd="0" presId="urn:microsoft.com/office/officeart/2008/layout/RadialCluster"/>
    <dgm:cxn modelId="{00CB5BAD-2008-422B-9BA9-16DB35C0E03B}" type="presParOf" srcId="{19C7B697-50CB-4A65-8984-DD0A8B9AE2D4}" destId="{B5BF3CA0-6035-471A-8FC7-C38D8176E835}" srcOrd="5" destOrd="0" presId="urn:microsoft.com/office/officeart/2008/layout/RadialCluster"/>
    <dgm:cxn modelId="{B6D7603F-694A-44AB-99CB-771A0FB34CCB}" type="presParOf" srcId="{B5BF3CA0-6035-471A-8FC7-C38D8176E835}" destId="{CAC052DF-5C44-4D74-8AAC-8D3E4FCAA51E}" srcOrd="0" destOrd="0" presId="urn:microsoft.com/office/officeart/2008/layout/RadialCluster"/>
    <dgm:cxn modelId="{2A4EDACF-C9BA-40C1-9266-E6ACFF7273D2}" type="presParOf" srcId="{19C7B697-50CB-4A65-8984-DD0A8B9AE2D4}" destId="{4B747501-7CE9-4C69-A2BD-7308899326C8}" srcOrd="6" destOrd="0" presId="urn:microsoft.com/office/officeart/2008/layout/RadialCluster"/>
    <dgm:cxn modelId="{499A20EF-4B75-4A67-BAEB-484B38629DC6}" type="presParOf" srcId="{19C7B697-50CB-4A65-8984-DD0A8B9AE2D4}" destId="{A9E96D8E-154B-4895-8FD2-5BD2329DEA99}" srcOrd="7" destOrd="0" presId="urn:microsoft.com/office/officeart/2008/layout/RadialCluster"/>
    <dgm:cxn modelId="{468C5D3B-462D-4B35-92B1-7666A2CFBC48}" type="presParOf" srcId="{A9E96D8E-154B-4895-8FD2-5BD2329DEA99}" destId="{F6C33E63-8E76-47EF-B6BF-109E3814032C}" srcOrd="0" destOrd="0" presId="urn:microsoft.com/office/officeart/2008/layout/RadialCluster"/>
    <dgm:cxn modelId="{0756B0AB-0092-4D03-A076-ED17A0A7308C}" type="presParOf" srcId="{A9E96D8E-154B-4895-8FD2-5BD2329DEA99}" destId="{211174C1-A9A3-465A-8B08-445AF4F2D338}" srcOrd="1" destOrd="0" presId="urn:microsoft.com/office/officeart/2008/layout/RadialCluster"/>
    <dgm:cxn modelId="{201AA1A6-C16E-4888-853E-580A55A46B38}" type="presParOf" srcId="{A9E96D8E-154B-4895-8FD2-5BD2329DEA99}" destId="{19B358BE-CEF6-4475-BE31-5E82E84CC7B7}" srcOrd="2" destOrd="0" presId="urn:microsoft.com/office/officeart/2008/layout/RadialCluster"/>
    <dgm:cxn modelId="{13B4841C-683D-4EE1-BFAF-CE95652E7AAD}" type="presParOf" srcId="{A9E96D8E-154B-4895-8FD2-5BD2329DEA99}" destId="{3EEA4A4B-84A1-4DE8-B1EF-CCDF90FB83C3}" srcOrd="3" destOrd="0" presId="urn:microsoft.com/office/officeart/2008/layout/RadialCluster"/>
    <dgm:cxn modelId="{C43DBB16-5885-48AA-BC3E-1396243F5910}" type="presParOf" srcId="{A9E96D8E-154B-4895-8FD2-5BD2329DEA99}" destId="{BE2DBD7E-7C6D-461C-8894-C71D38CF83BD}" srcOrd="4" destOrd="0" presId="urn:microsoft.com/office/officeart/2008/layout/RadialCluster"/>
    <dgm:cxn modelId="{C07382A0-1508-465A-BA39-9A540D29A4E5}" type="presParOf" srcId="{19C7B697-50CB-4A65-8984-DD0A8B9AE2D4}" destId="{7D8EF88C-D34C-4EFB-8DF4-195E932A53AC}" srcOrd="8" destOrd="0" presId="urn:microsoft.com/office/officeart/2008/layout/RadialCluster"/>
    <dgm:cxn modelId="{D61EC47B-116B-4BF6-96D3-54BCCB92AD77}" type="presParOf" srcId="{19C7B697-50CB-4A65-8984-DD0A8B9AE2D4}" destId="{80807DC5-4DF5-4826-8B95-9F40D56D35FF}" srcOrd="9" destOrd="0" presId="urn:microsoft.com/office/officeart/2008/layout/RadialCluster"/>
    <dgm:cxn modelId="{8183B7A1-0C6E-4555-8FDF-124B69092054}" type="presParOf" srcId="{80807DC5-4DF5-4826-8B95-9F40D56D35FF}" destId="{40BE1E1B-737F-4F92-BB29-2A331C1638AE}" srcOrd="0" destOrd="0" presId="urn:microsoft.com/office/officeart/2008/layout/RadialCluster"/>
    <dgm:cxn modelId="{9B5AF46D-AC55-41CE-B2EF-BBE4C6A0286A}" type="presParOf" srcId="{80807DC5-4DF5-4826-8B95-9F40D56D35FF}" destId="{08FCBA4B-B6AD-4E72-A9EA-83C9496D9919}" srcOrd="1" destOrd="0" presId="urn:microsoft.com/office/officeart/2008/layout/RadialCluster"/>
    <dgm:cxn modelId="{BFDCEE4C-EC3A-4412-A366-446DAE756F3F}" type="presParOf" srcId="{80807DC5-4DF5-4826-8B95-9F40D56D35FF}" destId="{11069C5E-7E0D-4AC2-9316-B6C77729D481}" srcOrd="2" destOrd="0" presId="urn:microsoft.com/office/officeart/2008/layout/RadialCluster"/>
    <dgm:cxn modelId="{8EF83C6F-A834-41BF-AB14-39F29D69DBC5}" type="presParOf" srcId="{80807DC5-4DF5-4826-8B95-9F40D56D35FF}" destId="{0079345E-95BD-4F6E-8E79-D7F24A4012FD}" srcOrd="3" destOrd="0" presId="urn:microsoft.com/office/officeart/2008/layout/RadialCluster"/>
    <dgm:cxn modelId="{6F309E9C-035D-4B49-BD31-93E86781E6E6}" type="presParOf" srcId="{80807DC5-4DF5-4826-8B95-9F40D56D35FF}" destId="{EC628B90-DB9B-4A79-B7A0-DDF30B971C8F}" srcOrd="4" destOrd="0" presId="urn:microsoft.com/office/officeart/2008/layout/RadialCluster"/>
    <dgm:cxn modelId="{1E804018-042A-4CF3-B1D1-82673BFB986B}" type="presParOf" srcId="{80807DC5-4DF5-4826-8B95-9F40D56D35FF}" destId="{DEBBD2B9-864C-4F50-90A0-8468EB901036}" srcOrd="5" destOrd="0" presId="urn:microsoft.com/office/officeart/2008/layout/RadialCluster"/>
    <dgm:cxn modelId="{B7D78BF0-3421-413F-A045-0236A3D18F44}" type="presParOf" srcId="{80807DC5-4DF5-4826-8B95-9F40D56D35FF}" destId="{0297F977-660A-4336-9D68-6DECC22AE4AB}" srcOrd="6" destOrd="0" presId="urn:microsoft.com/office/officeart/2008/layout/RadialCluster"/>
    <dgm:cxn modelId="{4852EBDA-9CE5-48BE-AD85-FB22951FB779}" type="presParOf" srcId="{19C7B697-50CB-4A65-8984-DD0A8B9AE2D4}" destId="{1F9DA069-40A0-4944-B25E-BF9A0EC70AC5}" srcOrd="10" destOrd="0" presId="urn:microsoft.com/office/officeart/2008/layout/RadialCluster"/>
    <dgm:cxn modelId="{968E32B5-0BAB-4628-A48C-AF6F0C752B58}" type="presParOf" srcId="{19C7B697-50CB-4A65-8984-DD0A8B9AE2D4}" destId="{20571181-CEBD-422D-9FD0-F60D30A56B0C}" srcOrd="11" destOrd="0" presId="urn:microsoft.com/office/officeart/2008/layout/RadialCluster"/>
    <dgm:cxn modelId="{2AE2A146-551E-4755-A47A-A71558BC1FB8}" type="presParOf" srcId="{20571181-CEBD-422D-9FD0-F60D30A56B0C}" destId="{03A1C0EA-41E6-44CC-8A96-F7EC4A61CDF4}" srcOrd="0" destOrd="0" presId="urn:microsoft.com/office/officeart/2008/layout/RadialCluster"/>
    <dgm:cxn modelId="{F24CEFA5-0BC0-4997-A0F1-0CEBBADADE61}" type="presParOf" srcId="{20571181-CEBD-422D-9FD0-F60D30A56B0C}" destId="{06B4B9DF-18E2-41DB-A885-E8CB4E04F0DB}" srcOrd="1" destOrd="0" presId="urn:microsoft.com/office/officeart/2008/layout/RadialCluster"/>
    <dgm:cxn modelId="{EDB62DDF-28AD-4E70-8049-23A43EAEAA96}" type="presParOf" srcId="{20571181-CEBD-422D-9FD0-F60D30A56B0C}" destId="{9A0D44DD-7B95-43C9-A78B-EECC458F3FBA}" srcOrd="2" destOrd="0" presId="urn:microsoft.com/office/officeart/2008/layout/RadialCluster"/>
    <dgm:cxn modelId="{098DB804-94CB-44C0-9DB6-3AF71BB83800}" type="presParOf" srcId="{20571181-CEBD-422D-9FD0-F60D30A56B0C}" destId="{B65D23C0-F821-4CE5-B82E-A8E69DD98607}" srcOrd="3" destOrd="0" presId="urn:microsoft.com/office/officeart/2008/layout/RadialCluster"/>
    <dgm:cxn modelId="{E3E5DA37-A574-4E04-A6BE-7A902BF5EFA6}" type="presParOf" srcId="{20571181-CEBD-422D-9FD0-F60D30A56B0C}" destId="{B1B6C3D4-888C-4245-B8FE-C00C5A8B3AE9}" srcOrd="4" destOrd="0" presId="urn:microsoft.com/office/officeart/2008/layout/RadialCluster"/>
    <dgm:cxn modelId="{7B0FB31B-2866-48ED-B839-AF64CFF8E123}" type="presParOf" srcId="{19C7B697-50CB-4A65-8984-DD0A8B9AE2D4}" destId="{5EDA2FEA-0306-433C-B353-03135A968FC9}" srcOrd="12" destOrd="0" presId="urn:microsoft.com/office/officeart/2008/layout/RadialCluster"/>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DA2FEA-0306-433C-B353-03135A968FC9}">
      <dsp:nvSpPr>
        <dsp:cNvPr id="0" name=""/>
        <dsp:cNvSpPr/>
      </dsp:nvSpPr>
      <dsp:spPr>
        <a:xfrm rot="11539584">
          <a:off x="3320538" y="3205541"/>
          <a:ext cx="332078" cy="0"/>
        </a:xfrm>
        <a:custGeom>
          <a:avLst/>
          <a:gdLst/>
          <a:ahLst/>
          <a:cxnLst/>
          <a:rect l="0" t="0" r="0" b="0"/>
          <a:pathLst>
            <a:path>
              <a:moveTo>
                <a:pt x="0" y="0"/>
              </a:moveTo>
              <a:lnTo>
                <a:pt x="332078"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1F9DA069-40A0-4944-B25E-BF9A0EC70AC5}">
      <dsp:nvSpPr>
        <dsp:cNvPr id="0" name=""/>
        <dsp:cNvSpPr/>
      </dsp:nvSpPr>
      <dsp:spPr>
        <a:xfrm rot="8601767">
          <a:off x="3411279" y="4057189"/>
          <a:ext cx="402099" cy="0"/>
        </a:xfrm>
        <a:custGeom>
          <a:avLst/>
          <a:gdLst/>
          <a:ahLst/>
          <a:cxnLst/>
          <a:rect l="0" t="0" r="0" b="0"/>
          <a:pathLst>
            <a:path>
              <a:moveTo>
                <a:pt x="0" y="0"/>
              </a:moveTo>
              <a:lnTo>
                <a:pt x="402099"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7D8EF88C-D34C-4EFB-8DF4-195E932A53AC}">
      <dsp:nvSpPr>
        <dsp:cNvPr id="0" name=""/>
        <dsp:cNvSpPr/>
      </dsp:nvSpPr>
      <dsp:spPr>
        <a:xfrm rot="4706934">
          <a:off x="4489008" y="4042009"/>
          <a:ext cx="213924" cy="0"/>
        </a:xfrm>
        <a:custGeom>
          <a:avLst/>
          <a:gdLst/>
          <a:ahLst/>
          <a:cxnLst/>
          <a:rect l="0" t="0" r="0" b="0"/>
          <a:pathLst>
            <a:path>
              <a:moveTo>
                <a:pt x="0" y="0"/>
              </a:moveTo>
              <a:lnTo>
                <a:pt x="213924"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4B747501-7CE9-4C69-A2BD-7308899326C8}">
      <dsp:nvSpPr>
        <dsp:cNvPr id="0" name=""/>
        <dsp:cNvSpPr/>
      </dsp:nvSpPr>
      <dsp:spPr>
        <a:xfrm rot="1092187">
          <a:off x="5278626" y="3754480"/>
          <a:ext cx="413621" cy="0"/>
        </a:xfrm>
        <a:custGeom>
          <a:avLst/>
          <a:gdLst/>
          <a:ahLst/>
          <a:cxnLst/>
          <a:rect l="0" t="0" r="0" b="0"/>
          <a:pathLst>
            <a:path>
              <a:moveTo>
                <a:pt x="0" y="0"/>
              </a:moveTo>
              <a:lnTo>
                <a:pt x="413621"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A287E65F-3080-4D7F-BEC3-05F2A0CC191A}">
      <dsp:nvSpPr>
        <dsp:cNvPr id="0" name=""/>
        <dsp:cNvSpPr/>
      </dsp:nvSpPr>
      <dsp:spPr>
        <a:xfrm rot="20159279">
          <a:off x="5268937" y="2960630"/>
          <a:ext cx="463111" cy="0"/>
        </a:xfrm>
        <a:custGeom>
          <a:avLst/>
          <a:gdLst/>
          <a:ahLst/>
          <a:cxnLst/>
          <a:rect l="0" t="0" r="0" b="0"/>
          <a:pathLst>
            <a:path>
              <a:moveTo>
                <a:pt x="0" y="0"/>
              </a:moveTo>
              <a:lnTo>
                <a:pt x="463111"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43D416A5-A207-4772-8E6E-87235553D30E}">
      <dsp:nvSpPr>
        <dsp:cNvPr id="0" name=""/>
        <dsp:cNvSpPr/>
      </dsp:nvSpPr>
      <dsp:spPr>
        <a:xfrm rot="16342395">
          <a:off x="4204737" y="2605517"/>
          <a:ext cx="595818" cy="0"/>
        </a:xfrm>
        <a:custGeom>
          <a:avLst/>
          <a:gdLst/>
          <a:ahLst/>
          <a:cxnLst/>
          <a:rect l="0" t="0" r="0" b="0"/>
          <a:pathLst>
            <a:path>
              <a:moveTo>
                <a:pt x="0" y="0"/>
              </a:moveTo>
              <a:lnTo>
                <a:pt x="595818"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8D7D9151-1DB2-456D-B588-83622E772B3A}">
      <dsp:nvSpPr>
        <dsp:cNvPr id="0" name=""/>
        <dsp:cNvSpPr/>
      </dsp:nvSpPr>
      <dsp:spPr>
        <a:xfrm>
          <a:off x="3648789" y="2903171"/>
          <a:ext cx="1640187" cy="1034042"/>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FFC000"/>
              </a:solidFill>
              <a:latin typeface="Arial" pitchFamily="34" charset="0"/>
              <a:cs typeface="Arial" pitchFamily="34" charset="0"/>
            </a:rPr>
            <a:t>YOU!</a:t>
          </a:r>
          <a:endParaRPr lang="en-US" sz="4000" b="1" kern="1200" dirty="0">
            <a:solidFill>
              <a:srgbClr val="FFC000"/>
            </a:solidFill>
            <a:latin typeface="Arial" pitchFamily="34" charset="0"/>
            <a:cs typeface="Arial" pitchFamily="34" charset="0"/>
          </a:endParaRPr>
        </a:p>
      </dsp:txBody>
      <dsp:txXfrm>
        <a:off x="3648789" y="2903171"/>
        <a:ext cx="1640187" cy="1034042"/>
      </dsp:txXfrm>
    </dsp:sp>
    <dsp:sp modelId="{41189A0A-3360-4FA5-8C5F-315D6F380ADF}">
      <dsp:nvSpPr>
        <dsp:cNvPr id="0" name=""/>
        <dsp:cNvSpPr/>
      </dsp:nvSpPr>
      <dsp:spPr>
        <a:xfrm>
          <a:off x="3733803" y="1346400"/>
          <a:ext cx="1602207" cy="961463"/>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Family</a:t>
          </a:r>
          <a:endParaRPr lang="en-US" sz="1500" b="1" kern="1200" dirty="0">
            <a:latin typeface="Arial" pitchFamily="34" charset="0"/>
            <a:cs typeface="Arial" pitchFamily="34" charset="0"/>
          </a:endParaRPr>
        </a:p>
      </dsp:txBody>
      <dsp:txXfrm>
        <a:off x="3733803" y="1346400"/>
        <a:ext cx="1602207" cy="961463"/>
      </dsp:txXfrm>
    </dsp:sp>
    <dsp:sp modelId="{439BCEA7-0D38-4097-93F6-8106E3DE2D01}">
      <dsp:nvSpPr>
        <dsp:cNvPr id="0" name=""/>
        <dsp:cNvSpPr/>
      </dsp:nvSpPr>
      <dsp:spPr>
        <a:xfrm rot="18662264">
          <a:off x="4890655" y="1208695"/>
          <a:ext cx="365130" cy="0"/>
        </a:xfrm>
        <a:custGeom>
          <a:avLst/>
          <a:gdLst/>
          <a:ahLst/>
          <a:cxnLst/>
          <a:rect l="0" t="0" r="0" b="0"/>
          <a:pathLst>
            <a:path>
              <a:moveTo>
                <a:pt x="0" y="0"/>
              </a:moveTo>
              <a:lnTo>
                <a:pt x="365130"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0AB63740-E556-43D1-B942-92E34EA58496}">
      <dsp:nvSpPr>
        <dsp:cNvPr id="0" name=""/>
        <dsp:cNvSpPr/>
      </dsp:nvSpPr>
      <dsp:spPr>
        <a:xfrm>
          <a:off x="4665706" y="474311"/>
          <a:ext cx="1574133" cy="596679"/>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Family Friends</a:t>
          </a:r>
          <a:endParaRPr lang="en-US" sz="1500" b="1" kern="1200" dirty="0">
            <a:latin typeface="Arial" pitchFamily="34" charset="0"/>
            <a:cs typeface="Arial" pitchFamily="34" charset="0"/>
          </a:endParaRPr>
        </a:p>
      </dsp:txBody>
      <dsp:txXfrm>
        <a:off x="4665706" y="474311"/>
        <a:ext cx="1574133" cy="596679"/>
      </dsp:txXfrm>
    </dsp:sp>
    <dsp:sp modelId="{559004DF-B14D-4515-AD2E-E500BC2F77B3}">
      <dsp:nvSpPr>
        <dsp:cNvPr id="0" name=""/>
        <dsp:cNvSpPr/>
      </dsp:nvSpPr>
      <dsp:spPr>
        <a:xfrm>
          <a:off x="5712010" y="2203863"/>
          <a:ext cx="1307195" cy="742751"/>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Professors &amp; Advisors</a:t>
          </a:r>
          <a:endParaRPr lang="en-US" sz="1500" b="1" kern="1200" dirty="0">
            <a:latin typeface="Arial" pitchFamily="34" charset="0"/>
            <a:cs typeface="Arial" pitchFamily="34" charset="0"/>
          </a:endParaRPr>
        </a:p>
      </dsp:txBody>
      <dsp:txXfrm>
        <a:off x="5712010" y="2203863"/>
        <a:ext cx="1307195" cy="742751"/>
      </dsp:txXfrm>
    </dsp:sp>
    <dsp:sp modelId="{0121D2D9-295B-4B90-9870-354F5080A3C9}">
      <dsp:nvSpPr>
        <dsp:cNvPr id="0" name=""/>
        <dsp:cNvSpPr/>
      </dsp:nvSpPr>
      <dsp:spPr>
        <a:xfrm rot="18659843">
          <a:off x="6610550" y="2033025"/>
          <a:ext cx="452707" cy="0"/>
        </a:xfrm>
        <a:custGeom>
          <a:avLst/>
          <a:gdLst/>
          <a:ahLst/>
          <a:cxnLst/>
          <a:rect l="0" t="0" r="0" b="0"/>
          <a:pathLst>
            <a:path>
              <a:moveTo>
                <a:pt x="0" y="0"/>
              </a:moveTo>
              <a:lnTo>
                <a:pt x="452707"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51E7A9A9-33D7-4A13-970E-274D58C4090F}">
      <dsp:nvSpPr>
        <dsp:cNvPr id="0" name=""/>
        <dsp:cNvSpPr/>
      </dsp:nvSpPr>
      <dsp:spPr>
        <a:xfrm>
          <a:off x="6688175" y="1156825"/>
          <a:ext cx="1207549" cy="705361"/>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Former   Co-workers</a:t>
          </a:r>
          <a:endParaRPr lang="en-US" sz="1500" b="1" kern="1200" dirty="0">
            <a:latin typeface="Arial" pitchFamily="34" charset="0"/>
            <a:cs typeface="Arial" pitchFamily="34" charset="0"/>
          </a:endParaRPr>
        </a:p>
      </dsp:txBody>
      <dsp:txXfrm>
        <a:off x="6688175" y="1156825"/>
        <a:ext cx="1207549" cy="705361"/>
      </dsp:txXfrm>
    </dsp:sp>
    <dsp:sp modelId="{7B1E6415-FBAB-426E-BCD7-916A48C91274}">
      <dsp:nvSpPr>
        <dsp:cNvPr id="0" name=""/>
        <dsp:cNvSpPr/>
      </dsp:nvSpPr>
      <dsp:spPr>
        <a:xfrm rot="1706579">
          <a:off x="6974792" y="3104515"/>
          <a:ext cx="735876" cy="0"/>
        </a:xfrm>
        <a:custGeom>
          <a:avLst/>
          <a:gdLst/>
          <a:ahLst/>
          <a:cxnLst/>
          <a:rect l="0" t="0" r="0" b="0"/>
          <a:pathLst>
            <a:path>
              <a:moveTo>
                <a:pt x="0" y="0"/>
              </a:moveTo>
              <a:lnTo>
                <a:pt x="735876"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54B984D4-F035-49B8-B814-A98B9C1BF485}">
      <dsp:nvSpPr>
        <dsp:cNvPr id="0" name=""/>
        <dsp:cNvSpPr/>
      </dsp:nvSpPr>
      <dsp:spPr>
        <a:xfrm>
          <a:off x="7666256" y="3203954"/>
          <a:ext cx="1056303" cy="723774"/>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Former Students</a:t>
          </a:r>
          <a:endParaRPr lang="en-US" sz="1500" b="1" kern="1200" dirty="0">
            <a:latin typeface="Arial" pitchFamily="34" charset="0"/>
            <a:cs typeface="Arial" pitchFamily="34" charset="0"/>
          </a:endParaRPr>
        </a:p>
      </dsp:txBody>
      <dsp:txXfrm>
        <a:off x="7666256" y="3203954"/>
        <a:ext cx="1056303" cy="723774"/>
      </dsp:txXfrm>
    </dsp:sp>
    <dsp:sp modelId="{CAC052DF-5C44-4D74-8AAC-8D3E4FCAA51E}">
      <dsp:nvSpPr>
        <dsp:cNvPr id="0" name=""/>
        <dsp:cNvSpPr/>
      </dsp:nvSpPr>
      <dsp:spPr>
        <a:xfrm>
          <a:off x="5681898" y="3480044"/>
          <a:ext cx="1662376" cy="1224743"/>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Career Center &amp; Other Campus Resources</a:t>
          </a:r>
          <a:endParaRPr lang="en-US" sz="1500" b="1" kern="1200" dirty="0">
            <a:latin typeface="Arial" pitchFamily="34" charset="0"/>
            <a:cs typeface="Arial" pitchFamily="34" charset="0"/>
          </a:endParaRPr>
        </a:p>
      </dsp:txBody>
      <dsp:txXfrm>
        <a:off x="5681898" y="3480044"/>
        <a:ext cx="1662376" cy="1224743"/>
      </dsp:txXfrm>
    </dsp:sp>
    <dsp:sp modelId="{F6C33E63-8E76-47EF-B6BF-109E3814032C}">
      <dsp:nvSpPr>
        <dsp:cNvPr id="0" name=""/>
        <dsp:cNvSpPr/>
      </dsp:nvSpPr>
      <dsp:spPr>
        <a:xfrm>
          <a:off x="4162400" y="4146805"/>
          <a:ext cx="1001840" cy="449465"/>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Peers</a:t>
          </a:r>
          <a:endParaRPr lang="en-US" sz="1500" b="1" kern="1200" dirty="0">
            <a:latin typeface="Arial" pitchFamily="34" charset="0"/>
            <a:cs typeface="Arial" pitchFamily="34" charset="0"/>
          </a:endParaRPr>
        </a:p>
      </dsp:txBody>
      <dsp:txXfrm>
        <a:off x="4162400" y="4146805"/>
        <a:ext cx="1001840" cy="449465"/>
      </dsp:txXfrm>
    </dsp:sp>
    <dsp:sp modelId="{211174C1-A9A3-465A-8B08-445AF4F2D338}">
      <dsp:nvSpPr>
        <dsp:cNvPr id="0" name=""/>
        <dsp:cNvSpPr/>
      </dsp:nvSpPr>
      <dsp:spPr>
        <a:xfrm rot="2525710">
          <a:off x="4822620" y="4828742"/>
          <a:ext cx="693567" cy="0"/>
        </a:xfrm>
        <a:custGeom>
          <a:avLst/>
          <a:gdLst/>
          <a:ahLst/>
          <a:cxnLst/>
          <a:rect l="0" t="0" r="0" b="0"/>
          <a:pathLst>
            <a:path>
              <a:moveTo>
                <a:pt x="0" y="0"/>
              </a:moveTo>
              <a:lnTo>
                <a:pt x="693567"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19B358BE-CEF6-4475-BE31-5E82E84CC7B7}">
      <dsp:nvSpPr>
        <dsp:cNvPr id="0" name=""/>
        <dsp:cNvSpPr/>
      </dsp:nvSpPr>
      <dsp:spPr>
        <a:xfrm>
          <a:off x="5089724" y="5061214"/>
          <a:ext cx="1455568" cy="706074"/>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Classmates</a:t>
          </a:r>
          <a:endParaRPr lang="en-US" sz="1500" b="1" kern="1200" dirty="0">
            <a:latin typeface="Arial" pitchFamily="34" charset="0"/>
            <a:cs typeface="Arial" pitchFamily="34" charset="0"/>
          </a:endParaRPr>
        </a:p>
      </dsp:txBody>
      <dsp:txXfrm>
        <a:off x="5089724" y="5061214"/>
        <a:ext cx="1455568" cy="706074"/>
      </dsp:txXfrm>
    </dsp:sp>
    <dsp:sp modelId="{3EEA4A4B-84A1-4DE8-B1EF-CCDF90FB83C3}">
      <dsp:nvSpPr>
        <dsp:cNvPr id="0" name=""/>
        <dsp:cNvSpPr/>
      </dsp:nvSpPr>
      <dsp:spPr>
        <a:xfrm rot="6639731">
          <a:off x="4150026" y="4892665"/>
          <a:ext cx="633539" cy="0"/>
        </a:xfrm>
        <a:custGeom>
          <a:avLst/>
          <a:gdLst/>
          <a:ahLst/>
          <a:cxnLst/>
          <a:rect l="0" t="0" r="0" b="0"/>
          <a:pathLst>
            <a:path>
              <a:moveTo>
                <a:pt x="0" y="0"/>
              </a:moveTo>
              <a:lnTo>
                <a:pt x="633539"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BE2DBD7E-7C6D-461C-8894-C71D38CF83BD}">
      <dsp:nvSpPr>
        <dsp:cNvPr id="0" name=""/>
        <dsp:cNvSpPr/>
      </dsp:nvSpPr>
      <dsp:spPr>
        <a:xfrm>
          <a:off x="3352952" y="5189059"/>
          <a:ext cx="1661877" cy="907578"/>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Organizations</a:t>
          </a:r>
          <a:endParaRPr lang="en-US" sz="1500" b="1" kern="1200" dirty="0">
            <a:latin typeface="Arial" pitchFamily="34" charset="0"/>
            <a:cs typeface="Arial" pitchFamily="34" charset="0"/>
          </a:endParaRPr>
        </a:p>
      </dsp:txBody>
      <dsp:txXfrm>
        <a:off x="3352952" y="5189059"/>
        <a:ext cx="1661877" cy="907578"/>
      </dsp:txXfrm>
    </dsp:sp>
    <dsp:sp modelId="{40BE1E1B-737F-4F92-BB29-2A331C1638AE}">
      <dsp:nvSpPr>
        <dsp:cNvPr id="0" name=""/>
        <dsp:cNvSpPr/>
      </dsp:nvSpPr>
      <dsp:spPr>
        <a:xfrm>
          <a:off x="2412001" y="4177165"/>
          <a:ext cx="1150021" cy="690112"/>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Service Providers</a:t>
          </a:r>
          <a:endParaRPr lang="en-US" sz="1500" b="1" kern="1200" dirty="0">
            <a:latin typeface="Arial" pitchFamily="34" charset="0"/>
            <a:cs typeface="Arial" pitchFamily="34" charset="0"/>
          </a:endParaRPr>
        </a:p>
      </dsp:txBody>
      <dsp:txXfrm>
        <a:off x="2412001" y="4177165"/>
        <a:ext cx="1150021" cy="690112"/>
      </dsp:txXfrm>
    </dsp:sp>
    <dsp:sp modelId="{08FCBA4B-B6AD-4E72-A9EA-83C9496D9919}">
      <dsp:nvSpPr>
        <dsp:cNvPr id="0" name=""/>
        <dsp:cNvSpPr/>
      </dsp:nvSpPr>
      <dsp:spPr>
        <a:xfrm rot="11470260">
          <a:off x="2117114" y="4379830"/>
          <a:ext cx="297706" cy="0"/>
        </a:xfrm>
        <a:custGeom>
          <a:avLst/>
          <a:gdLst/>
          <a:ahLst/>
          <a:cxnLst/>
          <a:rect l="0" t="0" r="0" b="0"/>
          <a:pathLst>
            <a:path>
              <a:moveTo>
                <a:pt x="0" y="0"/>
              </a:moveTo>
              <a:lnTo>
                <a:pt x="297706"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11069C5E-7E0D-4AC2-9316-B6C77729D481}">
      <dsp:nvSpPr>
        <dsp:cNvPr id="0" name=""/>
        <dsp:cNvSpPr/>
      </dsp:nvSpPr>
      <dsp:spPr>
        <a:xfrm>
          <a:off x="969912" y="3892382"/>
          <a:ext cx="1150021" cy="690112"/>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Clergy</a:t>
          </a:r>
          <a:endParaRPr lang="en-US" sz="1500" b="1" kern="1200" dirty="0">
            <a:latin typeface="Arial" pitchFamily="34" charset="0"/>
            <a:cs typeface="Arial" pitchFamily="34" charset="0"/>
          </a:endParaRPr>
        </a:p>
      </dsp:txBody>
      <dsp:txXfrm>
        <a:off x="969912" y="3892382"/>
        <a:ext cx="1150021" cy="690112"/>
      </dsp:txXfrm>
    </dsp:sp>
    <dsp:sp modelId="{0079345E-95BD-4F6E-8E79-D7F24A4012FD}">
      <dsp:nvSpPr>
        <dsp:cNvPr id="0" name=""/>
        <dsp:cNvSpPr/>
      </dsp:nvSpPr>
      <dsp:spPr>
        <a:xfrm rot="6214136">
          <a:off x="2555032" y="5141830"/>
          <a:ext cx="564871" cy="0"/>
        </a:xfrm>
        <a:custGeom>
          <a:avLst/>
          <a:gdLst/>
          <a:ahLst/>
          <a:cxnLst/>
          <a:rect l="0" t="0" r="0" b="0"/>
          <a:pathLst>
            <a:path>
              <a:moveTo>
                <a:pt x="0" y="0"/>
              </a:moveTo>
              <a:lnTo>
                <a:pt x="564871"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EC628B90-DB9B-4A79-B7A0-DDF30B971C8F}">
      <dsp:nvSpPr>
        <dsp:cNvPr id="0" name=""/>
        <dsp:cNvSpPr/>
      </dsp:nvSpPr>
      <dsp:spPr>
        <a:xfrm>
          <a:off x="2112913" y="5416383"/>
          <a:ext cx="1150021" cy="690112"/>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Doctors</a:t>
          </a:r>
          <a:endParaRPr lang="en-US" sz="1500" b="1" kern="1200" dirty="0">
            <a:latin typeface="Arial" pitchFamily="34" charset="0"/>
            <a:cs typeface="Arial" pitchFamily="34" charset="0"/>
          </a:endParaRPr>
        </a:p>
      </dsp:txBody>
      <dsp:txXfrm>
        <a:off x="2112913" y="5416383"/>
        <a:ext cx="1150021" cy="690112"/>
      </dsp:txXfrm>
    </dsp:sp>
    <dsp:sp modelId="{DEBBD2B9-864C-4F50-90A0-8468EB901036}">
      <dsp:nvSpPr>
        <dsp:cNvPr id="0" name=""/>
        <dsp:cNvSpPr/>
      </dsp:nvSpPr>
      <dsp:spPr>
        <a:xfrm rot="9102539">
          <a:off x="1937387" y="4951332"/>
          <a:ext cx="504759" cy="0"/>
        </a:xfrm>
        <a:custGeom>
          <a:avLst/>
          <a:gdLst/>
          <a:ahLst/>
          <a:cxnLst/>
          <a:rect l="0" t="0" r="0" b="0"/>
          <a:pathLst>
            <a:path>
              <a:moveTo>
                <a:pt x="0" y="0"/>
              </a:moveTo>
              <a:lnTo>
                <a:pt x="504759"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0297F977-660A-4336-9D68-6DECC22AE4AB}">
      <dsp:nvSpPr>
        <dsp:cNvPr id="0" name=""/>
        <dsp:cNvSpPr/>
      </dsp:nvSpPr>
      <dsp:spPr>
        <a:xfrm>
          <a:off x="817511" y="5035387"/>
          <a:ext cx="1150021" cy="690112"/>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Dentist</a:t>
          </a:r>
          <a:endParaRPr lang="en-US" sz="1500" b="1" kern="1200" dirty="0">
            <a:latin typeface="Arial" pitchFamily="34" charset="0"/>
            <a:cs typeface="Arial" pitchFamily="34" charset="0"/>
          </a:endParaRPr>
        </a:p>
      </dsp:txBody>
      <dsp:txXfrm>
        <a:off x="817511" y="5035387"/>
        <a:ext cx="1150021" cy="690112"/>
      </dsp:txXfrm>
    </dsp:sp>
    <dsp:sp modelId="{03A1C0EA-41E6-44CC-8A96-F7EC4A61CDF4}">
      <dsp:nvSpPr>
        <dsp:cNvPr id="0" name=""/>
        <dsp:cNvSpPr/>
      </dsp:nvSpPr>
      <dsp:spPr>
        <a:xfrm>
          <a:off x="2112909" y="2673189"/>
          <a:ext cx="1211457" cy="729086"/>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Classmates</a:t>
          </a:r>
          <a:endParaRPr lang="en-US" sz="1500" b="1" kern="1200" dirty="0">
            <a:latin typeface="Arial" pitchFamily="34" charset="0"/>
            <a:cs typeface="Arial" pitchFamily="34" charset="0"/>
          </a:endParaRPr>
        </a:p>
      </dsp:txBody>
      <dsp:txXfrm>
        <a:off x="2112909" y="2673189"/>
        <a:ext cx="1211457" cy="729086"/>
      </dsp:txXfrm>
    </dsp:sp>
    <dsp:sp modelId="{06B4B9DF-18E2-41DB-A885-E8CB4E04F0DB}">
      <dsp:nvSpPr>
        <dsp:cNvPr id="0" name=""/>
        <dsp:cNvSpPr/>
      </dsp:nvSpPr>
      <dsp:spPr>
        <a:xfrm rot="12085108">
          <a:off x="1559091" y="2695387"/>
          <a:ext cx="573625" cy="0"/>
        </a:xfrm>
        <a:custGeom>
          <a:avLst/>
          <a:gdLst/>
          <a:ahLst/>
          <a:cxnLst/>
          <a:rect l="0" t="0" r="0" b="0"/>
          <a:pathLst>
            <a:path>
              <a:moveTo>
                <a:pt x="0" y="0"/>
              </a:moveTo>
              <a:lnTo>
                <a:pt x="573625"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9A0D44DD-7B95-43C9-A78B-EECC458F3FBA}">
      <dsp:nvSpPr>
        <dsp:cNvPr id="0" name=""/>
        <dsp:cNvSpPr/>
      </dsp:nvSpPr>
      <dsp:spPr>
        <a:xfrm>
          <a:off x="361736" y="2045649"/>
          <a:ext cx="1217163" cy="612548"/>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itchFamily="34" charset="0"/>
              <a:cs typeface="Arial" pitchFamily="34" charset="0"/>
            </a:rPr>
            <a:t>Parents</a:t>
          </a:r>
          <a:endParaRPr lang="en-US" sz="1500" b="1" kern="1200" dirty="0">
            <a:latin typeface="Arial" pitchFamily="34" charset="0"/>
            <a:cs typeface="Arial" pitchFamily="34" charset="0"/>
          </a:endParaRPr>
        </a:p>
      </dsp:txBody>
      <dsp:txXfrm>
        <a:off x="361736" y="2045649"/>
        <a:ext cx="1217163" cy="612548"/>
      </dsp:txXfrm>
    </dsp:sp>
    <dsp:sp modelId="{B65D23C0-F821-4CE5-B82E-A8E69DD98607}">
      <dsp:nvSpPr>
        <dsp:cNvPr id="0" name=""/>
        <dsp:cNvSpPr/>
      </dsp:nvSpPr>
      <dsp:spPr>
        <a:xfrm rot="14749232">
          <a:off x="1716455" y="2130522"/>
          <a:ext cx="1189711" cy="0"/>
        </a:xfrm>
        <a:custGeom>
          <a:avLst/>
          <a:gdLst/>
          <a:ahLst/>
          <a:cxnLst/>
          <a:rect l="0" t="0" r="0" b="0"/>
          <a:pathLst>
            <a:path>
              <a:moveTo>
                <a:pt x="0" y="0"/>
              </a:moveTo>
              <a:lnTo>
                <a:pt x="1189711" y="0"/>
              </a:lnTo>
            </a:path>
          </a:pathLst>
        </a:custGeom>
        <a:no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B1B6C3D4-888C-4245-B8FE-C00C5A8B3AE9}">
      <dsp:nvSpPr>
        <dsp:cNvPr id="0" name=""/>
        <dsp:cNvSpPr/>
      </dsp:nvSpPr>
      <dsp:spPr>
        <a:xfrm>
          <a:off x="1315729" y="992131"/>
          <a:ext cx="1236391" cy="595723"/>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baseline="0" dirty="0" smtClean="0">
              <a:latin typeface="Arial" pitchFamily="34" charset="0"/>
              <a:cs typeface="Arial" pitchFamily="34" charset="0"/>
            </a:rPr>
            <a:t>Friends</a:t>
          </a:r>
          <a:endParaRPr lang="en-US" sz="1500" b="1" kern="1200" baseline="0" dirty="0">
            <a:latin typeface="Arial" pitchFamily="34" charset="0"/>
            <a:cs typeface="Arial" pitchFamily="34" charset="0"/>
          </a:endParaRPr>
        </a:p>
      </dsp:txBody>
      <dsp:txXfrm>
        <a:off x="1315729" y="992131"/>
        <a:ext cx="1236391" cy="59572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8C5744-02DE-40F6-B2F1-D1F132873382}" type="datetimeFigureOut">
              <a:rPr lang="en-US" smtClean="0"/>
              <a:pPr/>
              <a:t>9/2/2014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6183CB4-5F10-4DF2-8086-0649E2C2FB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771839-C8DE-48C9-99C6-0CA7FCF1C44D}" type="datetimeFigureOut">
              <a:rPr lang="en-US" smtClean="0"/>
              <a:pPr/>
              <a:t>9/2/2014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956A55-7E77-425F-B783-EBB0718866E9}" type="slidenum">
              <a:rPr lang="en-US" smtClean="0"/>
              <a:pPr/>
              <a:t>‹#›</a:t>
            </a:fld>
            <a:endParaRPr lang="en-US"/>
          </a:p>
        </p:txBody>
      </p:sp>
    </p:spTree>
    <p:extLst>
      <p:ext uri="{BB962C8B-B14F-4D97-AF65-F5344CB8AC3E}">
        <p14:creationId xmlns="" xmlns:p14="http://schemas.microsoft.com/office/powerpoint/2010/main" val="186625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6A55-7E77-425F-B783-EBB0718866E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latin typeface="Arial" charset="0"/>
                <a:ea typeface="ＭＳ Ｐゴシック" pitchFamily="34" charset="-128"/>
              </a:rPr>
              <a:t>FOLLOW UP APPROPRIATELY!!!</a:t>
            </a:r>
          </a:p>
        </p:txBody>
      </p:sp>
      <p:sp>
        <p:nvSpPr>
          <p:cNvPr id="53252" name="Header Placeholder 3"/>
          <p:cNvSpPr>
            <a:spLocks noGrp="1"/>
          </p:cNvSpPr>
          <p:nvPr>
            <p:ph type="hdr" sz="quarter"/>
          </p:nvPr>
        </p:nvSpPr>
        <p:spPr>
          <a:noFill/>
        </p:spPr>
        <p:txBody>
          <a:bodyPr/>
          <a:lstStyle/>
          <a:p>
            <a:r>
              <a:rPr lang="en-US" smtClean="0">
                <a:ea typeface="ＭＳ Ｐゴシック" pitchFamily="34" charset="-128"/>
              </a:rPr>
              <a:t>*</a:t>
            </a:r>
          </a:p>
        </p:txBody>
      </p:sp>
      <p:sp>
        <p:nvSpPr>
          <p:cNvPr id="53253" name="Date Placeholder 4"/>
          <p:cNvSpPr>
            <a:spLocks noGrp="1"/>
          </p:cNvSpPr>
          <p:nvPr>
            <p:ph type="dt" sz="quarter" idx="1"/>
          </p:nvPr>
        </p:nvSpPr>
        <p:spPr>
          <a:noFill/>
        </p:spPr>
        <p:txBody>
          <a:bodyPr/>
          <a:lstStyle/>
          <a:p>
            <a:r>
              <a:rPr lang="en-US" smtClean="0">
                <a:ea typeface="ＭＳ Ｐゴシック" pitchFamily="34" charset="-128"/>
              </a:rPr>
              <a:t>07/16/96</a:t>
            </a:r>
          </a:p>
        </p:txBody>
      </p:sp>
      <p:sp>
        <p:nvSpPr>
          <p:cNvPr id="53254" name="Footer Placeholder 5"/>
          <p:cNvSpPr>
            <a:spLocks noGrp="1"/>
          </p:cNvSpPr>
          <p:nvPr>
            <p:ph type="ftr" sz="quarter" idx="4"/>
          </p:nvPr>
        </p:nvSpPr>
        <p:spPr>
          <a:noFill/>
        </p:spPr>
        <p:txBody>
          <a:bodyPr/>
          <a:lstStyle/>
          <a:p>
            <a:r>
              <a:rPr lang="en-US" smtClean="0">
                <a:ea typeface="ＭＳ Ｐゴシック" pitchFamily="34" charset="-128"/>
              </a:rPr>
              <a:t>*</a:t>
            </a:r>
          </a:p>
        </p:txBody>
      </p:sp>
      <p:sp>
        <p:nvSpPr>
          <p:cNvPr id="53255" name="Slide Number Placeholder 6"/>
          <p:cNvSpPr>
            <a:spLocks noGrp="1"/>
          </p:cNvSpPr>
          <p:nvPr>
            <p:ph type="sldNum" sz="quarter" idx="5"/>
          </p:nvPr>
        </p:nvSpPr>
        <p:spPr>
          <a:noFill/>
        </p:spPr>
        <p:txBody>
          <a:bodyPr/>
          <a:lstStyle/>
          <a:p>
            <a:r>
              <a:rPr lang="en-US" smtClean="0">
                <a:latin typeface="Arial"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4F4A9EE-32E3-4EAA-82A9-F206BB1C1A71}" type="slidenum">
              <a:rPr lang="en-US" smtClean="0"/>
              <a:pPr/>
              <a:t>34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B1C7607-4AB7-45AD-A731-31F5B011CC72}" type="slidenum">
              <a:rPr lang="en-US" smtClean="0"/>
              <a:pPr/>
              <a:t>35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z="1400" dirty="0" smtClean="0"/>
          </a:p>
          <a:p>
            <a:pPr eaLnBrk="1" hangingPunct="1"/>
            <a:r>
              <a:rPr lang="en-US" sz="1400" dirty="0" smtClean="0"/>
              <a:t>Know how to relate your past work, academic and out-of-class experiences, to the career field.</a:t>
            </a:r>
          </a:p>
          <a:p>
            <a:pPr eaLnBrk="1" hangingPunct="1"/>
            <a:endParaRPr lang="en-US" sz="1400" dirty="0" smtClean="0"/>
          </a:p>
          <a:p>
            <a:pPr eaLnBrk="1" hangingPunct="1"/>
            <a:r>
              <a:rPr lang="en-US" sz="1400" dirty="0" smtClean="0"/>
              <a:t>Prepare a career log in advance to document career fair information (i.e., To whom have you given a resume?, Are they scheduled to return to USC ?, etc.)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4F68135-381D-4924-A570-0CA030B18328}" type="slidenum">
              <a:rPr lang="en-US" smtClean="0"/>
              <a:pPr/>
              <a:t>36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80000"/>
              </a:lnSpc>
            </a:pPr>
            <a:endParaRPr lang="en-US" sz="1400" dirty="0" smtClean="0"/>
          </a:p>
          <a:p>
            <a:pPr eaLnBrk="1" hangingPunct="1">
              <a:lnSpc>
                <a:spcPct val="80000"/>
              </a:lnSpc>
            </a:pPr>
            <a:r>
              <a:rPr lang="en-US" sz="1400" dirty="0" smtClean="0"/>
              <a:t>Smile, make eye contact, and shake hands confidently and firmly. Introduce yourself with your full name, major, and graduation date.</a:t>
            </a:r>
          </a:p>
          <a:p>
            <a:pPr eaLnBrk="1" hangingPunct="1">
              <a:lnSpc>
                <a:spcPct val="80000"/>
              </a:lnSpc>
            </a:pPr>
            <a:endParaRPr lang="en-US" sz="1400" dirty="0" smtClean="0"/>
          </a:p>
          <a:p>
            <a:pPr eaLnBrk="1" hangingPunct="1">
              <a:lnSpc>
                <a:spcPct val="80000"/>
              </a:lnSpc>
            </a:pPr>
            <a:r>
              <a:rPr lang="en-US" sz="1400" dirty="0" smtClean="0"/>
              <a:t>Remember your body language…don’t fidget or look around. Act interested, focused, and enthusiastic. Be friendly, assertive, mature, and sincere.</a:t>
            </a:r>
          </a:p>
          <a:p>
            <a:pPr eaLnBrk="1" hangingPunct="1">
              <a:lnSpc>
                <a:spcPct val="80000"/>
              </a:lnSpc>
            </a:pPr>
            <a:endParaRPr lang="en-US" sz="1400" dirty="0" smtClean="0"/>
          </a:p>
          <a:p>
            <a:pPr eaLnBrk="1" hangingPunct="1">
              <a:lnSpc>
                <a:spcPct val="80000"/>
              </a:lnSpc>
            </a:pPr>
            <a:r>
              <a:rPr lang="en-US" sz="1400" dirty="0" smtClean="0"/>
              <a:t>Ask at least 2 intelligent questions of each organization, about such topics as: organizational statistics, company mission, client base, internship or co-op opportunities, summer or part-time employment,  full-time career paths, trainee programs, benefits, hiring procedures, etc.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 up/sit down</a:t>
            </a:r>
            <a:endParaRPr lang="en-US" dirty="0"/>
          </a:p>
        </p:txBody>
      </p:sp>
      <p:sp>
        <p:nvSpPr>
          <p:cNvPr id="4" name="Slide Number Placeholder 3"/>
          <p:cNvSpPr>
            <a:spLocks noGrp="1"/>
          </p:cNvSpPr>
          <p:nvPr>
            <p:ph type="sldNum" sz="quarter" idx="10"/>
          </p:nvPr>
        </p:nvSpPr>
        <p:spPr/>
        <p:txBody>
          <a:bodyPr/>
          <a:lstStyle/>
          <a:p>
            <a:fld id="{1036DF30-F564-4925-9061-8A1EE053686D}"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Dress the part.</a:t>
            </a:r>
            <a:r>
              <a:rPr lang="en-US" dirty="0" smtClean="0"/>
              <a:t> As with a job interview, first impressions at a job fair are important. How you represent yourself sends an immediate message to employers about how serious you are in your job search. It isn't always necessary to wear a suit to a job fair - unless you are looking for a job that would require you to dress professionally at work. However, you should leave the jeans and t-shirts at home. "Business Casual" is usually the most appropriate at a job fair - nice slacks and a collared shirt for men and nice slacks or a skirt and a blouse for women are appropriate. </a:t>
            </a:r>
            <a:endParaRPr lang="en-US" dirty="0"/>
          </a:p>
        </p:txBody>
      </p:sp>
      <p:sp>
        <p:nvSpPr>
          <p:cNvPr id="4" name="Slide Number Placeholder 3"/>
          <p:cNvSpPr>
            <a:spLocks noGrp="1"/>
          </p:cNvSpPr>
          <p:nvPr>
            <p:ph type="sldNum" sz="quarter" idx="10"/>
          </p:nvPr>
        </p:nvSpPr>
        <p:spPr/>
        <p:txBody>
          <a:bodyPr/>
          <a:lstStyle/>
          <a:p>
            <a:fld id="{41BE3EC7-2C4B-4C9F-B2C6-605F59F5C1F8}"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LIVING DOCUMENT THAT WILL GROW AND CHANGE BUT</a:t>
            </a:r>
            <a:r>
              <a:rPr lang="en-US" baseline="0" smtClean="0"/>
              <a:t> A GOOD FORMAT WILL STAY</a:t>
            </a:r>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Chemistry</a:t>
            </a:r>
          </a:p>
          <a:p>
            <a:r>
              <a:rPr lang="en-US" dirty="0" smtClean="0"/>
              <a:t>Organic Chemistry</a:t>
            </a:r>
          </a:p>
          <a:p>
            <a:r>
              <a:rPr lang="en-US" dirty="0" smtClean="0"/>
              <a:t>Physics </a:t>
            </a:r>
          </a:p>
          <a:p>
            <a:r>
              <a:rPr lang="en-US" dirty="0" smtClean="0"/>
              <a:t>Calculus </a:t>
            </a:r>
          </a:p>
          <a:p>
            <a:r>
              <a:rPr lang="en-US" dirty="0" smtClean="0"/>
              <a:t>Statistics </a:t>
            </a:r>
          </a:p>
          <a:p>
            <a:r>
              <a:rPr lang="en-US" dirty="0" smtClean="0"/>
              <a:t>Biology </a:t>
            </a:r>
          </a:p>
          <a:p>
            <a:endParaRPr lang="en-US" dirty="0"/>
          </a:p>
        </p:txBody>
      </p:sp>
      <p:sp>
        <p:nvSpPr>
          <p:cNvPr id="4" name="Slide Number Placeholder 3"/>
          <p:cNvSpPr>
            <a:spLocks noGrp="1"/>
          </p:cNvSpPr>
          <p:nvPr>
            <p:ph type="sldNum" sz="quarter" idx="10"/>
          </p:nvPr>
        </p:nvSpPr>
        <p:spPr/>
        <p:txBody>
          <a:bodyPr/>
          <a:lstStyle/>
          <a:p>
            <a:fld id="{60089C8F-21D8-4BAD-89A5-175785023903}"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Remember the resume is the SCREENING tool that gets you the interview.</a:t>
            </a:r>
          </a:p>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all probably have a resume by now:</a:t>
            </a:r>
          </a:p>
          <a:p>
            <a:pPr marL="228600" indent="-228600">
              <a:buAutoNum type="arabicPeriod"/>
            </a:pPr>
            <a:r>
              <a:rPr lang="en-US" dirty="0" smtClean="0"/>
              <a:t>Make sure</a:t>
            </a:r>
            <a:r>
              <a:rPr lang="en-US" baseline="0" dirty="0" smtClean="0"/>
              <a:t> </a:t>
            </a:r>
            <a:r>
              <a:rPr lang="en-US" baseline="0" dirty="0" err="1" smtClean="0"/>
              <a:t>formmating</a:t>
            </a:r>
            <a:r>
              <a:rPr lang="en-US" baseline="0" dirty="0" smtClean="0"/>
              <a:t> is easy to read</a:t>
            </a:r>
          </a:p>
          <a:p>
            <a:pPr marL="228600" indent="-228600">
              <a:buNone/>
            </a:pPr>
            <a:r>
              <a:rPr lang="en-US" baseline="0" dirty="0" smtClean="0"/>
              <a:t>2. Content – tailor to the position</a:t>
            </a:r>
          </a:p>
          <a:p>
            <a:pPr marL="228600" indent="-228600">
              <a:buNone/>
            </a:pPr>
            <a:r>
              <a:rPr lang="en-US" baseline="0" dirty="0" smtClean="0"/>
              <a:t>Write a bullet</a:t>
            </a:r>
          </a:p>
          <a:p>
            <a:pPr marL="228600" indent="-228600">
              <a:buNone/>
            </a:pPr>
            <a:r>
              <a:rPr lang="en-US" baseline="0" dirty="0" smtClean="0"/>
              <a:t>Give out tip sheet</a:t>
            </a:r>
          </a:p>
        </p:txBody>
      </p:sp>
      <p:sp>
        <p:nvSpPr>
          <p:cNvPr id="4" name="Slide Number Placeholder 3"/>
          <p:cNvSpPr>
            <a:spLocks noGrp="1"/>
          </p:cNvSpPr>
          <p:nvPr>
            <p:ph type="sldNum" sz="quarter" idx="10"/>
          </p:nvPr>
        </p:nvSpPr>
        <p:spPr/>
        <p:txBody>
          <a:bodyPr/>
          <a:lstStyle/>
          <a:p>
            <a:fld id="{65956A55-7E77-425F-B783-EBB0718866E9}"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 </a:t>
            </a:r>
            <a:r>
              <a:rPr lang="en-US" smtClean="0"/>
              <a:t>up sit down</a:t>
            </a:r>
            <a:endParaRPr lang="en-US"/>
          </a:p>
        </p:txBody>
      </p:sp>
      <p:sp>
        <p:nvSpPr>
          <p:cNvPr id="4" name="Slide Number Placeholder 3"/>
          <p:cNvSpPr>
            <a:spLocks noGrp="1"/>
          </p:cNvSpPr>
          <p:nvPr>
            <p:ph type="sldNum" sz="quarter" idx="10"/>
          </p:nvPr>
        </p:nvSpPr>
        <p:spPr/>
        <p:txBody>
          <a:bodyPr/>
          <a:lstStyle/>
          <a:p>
            <a:fld id="{1036DF30-F564-4925-9061-8A1EE053686D}"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defTabSz="912813"/>
            <a:r>
              <a:rPr lang="en-US" smtClean="0">
                <a:latin typeface="Arial" charset="0"/>
                <a:ea typeface="ＭＳ Ｐゴシック" pitchFamily="34" charset="-128"/>
              </a:rPr>
              <a:t>1</a:t>
            </a:r>
            <a:r>
              <a:rPr lang="en-US" baseline="30000" smtClean="0">
                <a:latin typeface="Arial" charset="0"/>
                <a:ea typeface="ＭＳ Ｐゴシック" pitchFamily="34" charset="-128"/>
              </a:rPr>
              <a:t>st</a:t>
            </a:r>
            <a:r>
              <a:rPr lang="en-US" smtClean="0">
                <a:latin typeface="Arial" charset="0"/>
                <a:ea typeface="ＭＳ Ｐゴシック" pitchFamily="34" charset="-128"/>
              </a:rPr>
              <a:t> Step is to identify contacts…make a list of people you know and trust</a:t>
            </a:r>
          </a:p>
          <a:p>
            <a:pPr defTabSz="912813"/>
            <a:endParaRPr lang="en-US" smtClean="0">
              <a:latin typeface="Arial" charset="0"/>
              <a:ea typeface="ＭＳ Ｐゴシック" pitchFamily="34" charset="-128"/>
            </a:endParaRPr>
          </a:p>
          <a:p>
            <a:pPr defTabSz="912813"/>
            <a:r>
              <a:rPr lang="en-US" smtClean="0">
                <a:latin typeface="Arial" charset="0"/>
                <a:ea typeface="ＭＳ Ｐゴシック" pitchFamily="34" charset="-128"/>
              </a:rPr>
              <a:t>Not just who </a:t>
            </a:r>
            <a:r>
              <a:rPr lang="en-US" b="1" smtClean="0">
                <a:latin typeface="Arial" charset="0"/>
                <a:ea typeface="ＭＳ Ｐゴシック" pitchFamily="34" charset="-128"/>
              </a:rPr>
              <a:t>you </a:t>
            </a:r>
            <a:r>
              <a:rPr lang="en-US" smtClean="0">
                <a:latin typeface="Arial" charset="0"/>
                <a:ea typeface="ＭＳ Ｐゴシック" pitchFamily="34" charset="-128"/>
              </a:rPr>
              <a:t>know – who &amp; what do the people your network know? </a:t>
            </a:r>
          </a:p>
          <a:p>
            <a:pPr defTabSz="912813"/>
            <a:endParaRPr lang="en-US" smtClean="0">
              <a:latin typeface="Arial" charset="0"/>
              <a:ea typeface="ＭＳ Ｐゴシック" pitchFamily="34" charset="-128"/>
            </a:endParaRPr>
          </a:p>
          <a:p>
            <a:pPr defTabSz="912813"/>
            <a:r>
              <a:rPr lang="en-US" smtClean="0">
                <a:latin typeface="Arial" charset="0"/>
                <a:ea typeface="ＭＳ Ｐゴシック" pitchFamily="34" charset="-128"/>
              </a:rPr>
              <a:t>Networking is interconnected and unpredictable</a:t>
            </a:r>
          </a:p>
          <a:p>
            <a:pPr defTabSz="912813"/>
            <a:endParaRPr lang="en-US" smtClean="0">
              <a:latin typeface="Arial" charset="0"/>
              <a:ea typeface="ＭＳ Ｐゴシック" pitchFamily="34" charset="-128"/>
            </a:endParaRPr>
          </a:p>
          <a:p>
            <a:pPr defTabSz="912813"/>
            <a:r>
              <a:rPr lang="en-US" smtClean="0">
                <a:latin typeface="Arial" charset="0"/>
                <a:ea typeface="ＭＳ Ｐゴシック" pitchFamily="34" charset="-128"/>
              </a:rPr>
              <a:t>Meet new people!  Connect with alumni</a:t>
            </a:r>
          </a:p>
        </p:txBody>
      </p:sp>
      <p:sp>
        <p:nvSpPr>
          <p:cNvPr id="51204" name="Slide Number Placeholder 3"/>
          <p:cNvSpPr>
            <a:spLocks noGrp="1"/>
          </p:cNvSpPr>
          <p:nvPr>
            <p:ph type="sldNum" sz="quarter" idx="5"/>
          </p:nvPr>
        </p:nvSpPr>
        <p:spPr>
          <a:noFill/>
        </p:spPr>
        <p:txBody>
          <a:bodyPr/>
          <a:lstStyle/>
          <a:p>
            <a:fld id="{0808B792-FF32-4933-999A-E5C55012AB45}" type="slidenum">
              <a:rPr lang="en-US" smtClean="0">
                <a:latin typeface="Arial" charset="0"/>
              </a:rPr>
              <a:pPr/>
              <a:t>29</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kumimoji="1" lang="en-US" b="1" dirty="0" smtClean="0">
                <a:latin typeface="Times New Roman" pitchFamily="18" charset="0"/>
                <a:ea typeface="+mn-ea"/>
                <a:cs typeface="+mn-cs"/>
              </a:rPr>
              <a:t>SAMPLE – </a:t>
            </a:r>
          </a:p>
          <a:p>
            <a:pPr>
              <a:defRPr/>
            </a:pPr>
            <a:r>
              <a:rPr kumimoji="1" lang="en-US" dirty="0" smtClean="0">
                <a:latin typeface="Times New Roman" pitchFamily="18" charset="0"/>
                <a:ea typeface="+mn-ea"/>
                <a:cs typeface="+mn-cs"/>
              </a:rPr>
              <a:t>Personal Introduction + "I became interested in the human resources field last summer when I interned at The Greater Houston YMCA and I got to know the Human Resources Director there. I had always planned on following the traditional route to graduate school but her job really fascinated me. I liked the variety of her job and the fact that she was a very positive influence in the YMCA. When I returned to school this fall, I decided to add a business class and I also joined the Human Resources Management Association. I have enjoyed my business class and it's a good complement to my psychology classes. Next semester I will begin taking courses as a management major and I hope to obtain an internship in human resources next summer."</a:t>
            </a:r>
          </a:p>
          <a:p>
            <a:pPr>
              <a:defRPr/>
            </a:pPr>
            <a:endParaRPr lang="en-US" dirty="0"/>
          </a:p>
        </p:txBody>
      </p:sp>
      <p:sp>
        <p:nvSpPr>
          <p:cNvPr id="52228" name="Header Placeholder 3"/>
          <p:cNvSpPr>
            <a:spLocks noGrp="1"/>
          </p:cNvSpPr>
          <p:nvPr>
            <p:ph type="hdr" sz="quarter"/>
          </p:nvPr>
        </p:nvSpPr>
        <p:spPr>
          <a:noFill/>
        </p:spPr>
        <p:txBody>
          <a:bodyPr/>
          <a:lstStyle/>
          <a:p>
            <a:r>
              <a:rPr lang="en-US" smtClean="0">
                <a:ea typeface="ＭＳ Ｐゴシック" pitchFamily="34" charset="-128"/>
              </a:rPr>
              <a:t>*</a:t>
            </a:r>
          </a:p>
        </p:txBody>
      </p:sp>
      <p:sp>
        <p:nvSpPr>
          <p:cNvPr id="52229" name="Date Placeholder 4"/>
          <p:cNvSpPr>
            <a:spLocks noGrp="1"/>
          </p:cNvSpPr>
          <p:nvPr>
            <p:ph type="dt" sz="quarter" idx="1"/>
          </p:nvPr>
        </p:nvSpPr>
        <p:spPr>
          <a:noFill/>
        </p:spPr>
        <p:txBody>
          <a:bodyPr/>
          <a:lstStyle/>
          <a:p>
            <a:r>
              <a:rPr lang="en-US" smtClean="0">
                <a:ea typeface="ＭＳ Ｐゴシック" pitchFamily="34" charset="-128"/>
              </a:rPr>
              <a:t>07/16/96</a:t>
            </a:r>
          </a:p>
        </p:txBody>
      </p:sp>
      <p:sp>
        <p:nvSpPr>
          <p:cNvPr id="52230" name="Footer Placeholder 5"/>
          <p:cNvSpPr>
            <a:spLocks noGrp="1"/>
          </p:cNvSpPr>
          <p:nvPr>
            <p:ph type="ftr" sz="quarter" idx="4"/>
          </p:nvPr>
        </p:nvSpPr>
        <p:spPr>
          <a:noFill/>
        </p:spPr>
        <p:txBody>
          <a:bodyPr/>
          <a:lstStyle/>
          <a:p>
            <a:r>
              <a:rPr lang="en-US" smtClean="0">
                <a:ea typeface="ＭＳ Ｐゴシック" pitchFamily="34" charset="-128"/>
              </a:rPr>
              <a:t>*</a:t>
            </a:r>
          </a:p>
        </p:txBody>
      </p:sp>
      <p:sp>
        <p:nvSpPr>
          <p:cNvPr id="52231" name="Slide Number Placeholder 6"/>
          <p:cNvSpPr>
            <a:spLocks noGrp="1"/>
          </p:cNvSpPr>
          <p:nvPr>
            <p:ph type="sldNum" sz="quarter" idx="5"/>
          </p:nvPr>
        </p:nvSpPr>
        <p:spPr>
          <a:noFill/>
        </p:spPr>
        <p:txBody>
          <a:bodyPr/>
          <a:lstStyle/>
          <a:p>
            <a:r>
              <a:rPr lang="en-US" smtClean="0">
                <a:latin typeface="Arial"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C1F59-6BEF-4735-B1E1-95535C066D66}"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C1F59-6BEF-4735-B1E1-95535C066D66}"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C1F59-6BEF-4735-B1E1-95535C066D66}" type="datetimeFigureOut">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C1F59-6BEF-4735-B1E1-95535C066D66}" type="datetimeFigureOut">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C1F59-6BEF-4735-B1E1-95535C066D66}" type="datetimeFigureOut">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C1F59-6BEF-4735-B1E1-95535C066D66}"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C1F59-6BEF-4735-B1E1-95535C066D66}"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C1F59-6BEF-4735-B1E1-95535C066D66}" type="datetimeFigureOut">
              <a:rPr lang="en-US" smtClean="0"/>
              <a:pPr/>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B14A0-C7F2-469D-85B3-33CB82B3E4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sc.edu/career" TargetMode="External"/><Relationship Id="rId3" Type="http://schemas.openxmlformats.org/officeDocument/2006/relationships/image" Target="../media/image3.emf"/><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c.edu/caree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Marketing\Staff Resources\New Brand Templates\Wordmarks and Logos\CareerCenter_Standard\JEPG\CareerCenter_Standard_4color.jpg"/>
          <p:cNvPicPr>
            <a:picLocks noChangeAspect="1" noChangeArrowheads="1"/>
          </p:cNvPicPr>
          <p:nvPr/>
        </p:nvPicPr>
        <p:blipFill>
          <a:blip r:embed="rId3" cstate="print"/>
          <a:srcRect/>
          <a:stretch>
            <a:fillRect/>
          </a:stretch>
        </p:blipFill>
        <p:spPr bwMode="auto">
          <a:xfrm>
            <a:off x="1676400" y="1219200"/>
            <a:ext cx="5715000" cy="3911780"/>
          </a:xfrm>
          <a:prstGeom prst="rect">
            <a:avLst/>
          </a:prstGeom>
          <a:noFill/>
        </p:spPr>
      </p:pic>
      <p:pic>
        <p:nvPicPr>
          <p:cNvPr id="3" name="Picture 2" descr="PowerPiont_template_Experience3.jpg"/>
          <p:cNvPicPr>
            <a:picLocks noChangeAspect="1"/>
          </p:cNvPicPr>
          <p:nvPr/>
        </p:nvPicPr>
        <p:blipFill>
          <a:blip r:embed="rId4" cstate="print"/>
          <a:srcRect r="93340"/>
          <a:stretch>
            <a:fillRect/>
          </a:stretch>
        </p:blipFill>
        <p:spPr>
          <a:xfrm rot="5400000">
            <a:off x="4267200" y="1981200"/>
            <a:ext cx="609600" cy="914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pPr algn="ctr"/>
            <a:r>
              <a:rPr lang="en-US" b="1" dirty="0" smtClean="0">
                <a:cs typeface="Arial" pitchFamily="34" charset="0"/>
              </a:rPr>
              <a:t>Example Objectives</a:t>
            </a:r>
            <a:endParaRPr lang="en-US" b="1" dirty="0">
              <a:cs typeface="Arial" pitchFamily="34" charset="0"/>
            </a:endParaRPr>
          </a:p>
        </p:txBody>
      </p:sp>
      <p:sp>
        <p:nvSpPr>
          <p:cNvPr id="6" name="Content Placeholder 5"/>
          <p:cNvSpPr txBox="1">
            <a:spLocks/>
          </p:cNvSpPr>
          <p:nvPr/>
        </p:nvSpPr>
        <p:spPr>
          <a:xfrm>
            <a:off x="457200" y="1524000"/>
            <a:ext cx="4038600" cy="3886200"/>
          </a:xfrm>
          <a:prstGeom prst="rect">
            <a:avLst/>
          </a:prstGeom>
          <a:noFill/>
        </p:spPr>
        <p:txBody>
          <a:bodyPr vert="horz" lIns="91440" tIns="45720" rIns="91440" bIns="45720" rtlCol="0">
            <a:normAutofit/>
          </a:bodyPr>
          <a:lstStyle/>
          <a:p>
            <a:pPr marL="0" marR="0" lvl="0" indent="0" algn="l" defTabSz="457200" rtl="0" eaLnBrk="1" fontAlgn="auto" latinLnBrk="0" hangingPunct="1">
              <a:lnSpc>
                <a:spcPct val="100000"/>
              </a:lnSpc>
              <a:spcBef>
                <a:spcPct val="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mn-lt"/>
              </a:rPr>
              <a:t>OBJECTIVE</a:t>
            </a:r>
          </a:p>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mn-lt"/>
              </a:rPr>
              <a:t>An internship at Computer Sciences Corporation in computer programming.</a:t>
            </a:r>
          </a:p>
          <a:p>
            <a:pPr marL="0" marR="0" lvl="0" indent="0" algn="l" defTabSz="457200" rtl="0" eaLnBrk="1" fontAlgn="auto" latinLnBrk="0" hangingPunct="1">
              <a:lnSpc>
                <a:spcPct val="100000"/>
              </a:lnSpc>
              <a:spcBef>
                <a:spcPct val="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rPr>
              <a:t>OR</a:t>
            </a:r>
          </a:p>
          <a:p>
            <a:pPr marL="0" marR="0" lvl="0" indent="0" algn="l" defTabSz="457200" rtl="0" eaLnBrk="1" fontAlgn="auto" latinLnBrk="0" hangingPunct="1">
              <a:lnSpc>
                <a:spcPct val="100000"/>
              </a:lnSpc>
              <a:spcBef>
                <a:spcPct val="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rPr>
              <a:t>A management training position at Bank of America.</a:t>
            </a:r>
            <a:r>
              <a:rPr kumimoji="0" lang="en-US" sz="3200" b="0" i="0" u="none" strike="noStrike" kern="1200" cap="none" spc="0" normalizeH="0" baseline="0" noProof="0" dirty="0" smtClean="0">
                <a:ln>
                  <a:noFill/>
                </a:ln>
                <a:solidFill>
                  <a:schemeClr val="tx1"/>
                </a:solidFill>
                <a:effectLst/>
                <a:uLnTx/>
                <a:uFillTx/>
                <a:latin typeface="+mn-lt"/>
              </a:rPr>
              <a:t> </a:t>
            </a:r>
          </a:p>
        </p:txBody>
      </p:sp>
      <p:sp>
        <p:nvSpPr>
          <p:cNvPr id="7" name="Content Placeholder 3"/>
          <p:cNvSpPr txBox="1">
            <a:spLocks/>
          </p:cNvSpPr>
          <p:nvPr/>
        </p:nvSpPr>
        <p:spPr>
          <a:xfrm>
            <a:off x="4800600" y="1447800"/>
            <a:ext cx="4038600" cy="3886200"/>
          </a:xfrm>
          <a:prstGeom prst="rect">
            <a:avLst/>
          </a:prstGeom>
          <a:noFill/>
        </p:spPr>
        <p:txBody>
          <a:bodyPr>
            <a:normAutofit/>
          </a:bodyPr>
          <a:lstStyle/>
          <a:p>
            <a:pPr marL="0" marR="0" lvl="0" indent="0" algn="l" defTabSz="457200" rtl="0" eaLnBrk="1" fontAlgn="auto" latinLnBrk="0" hangingPunct="1">
              <a:lnSpc>
                <a:spcPct val="100000"/>
              </a:lnSpc>
              <a:spcBef>
                <a:spcPts val="0"/>
              </a:spcBef>
              <a:spcAft>
                <a:spcPts val="0"/>
              </a:spcAft>
              <a:buClrTx/>
              <a:buSzTx/>
              <a:buFont typeface="Wingdings"/>
              <a:buNone/>
              <a:tabLst/>
              <a:defRPr/>
            </a:pPr>
            <a:r>
              <a:rPr kumimoji="0" lang="en-US" sz="2400" b="1" i="0" u="none" strike="noStrike" kern="1200" cap="none" spc="0" normalizeH="0" baseline="0" noProof="0" dirty="0" smtClean="0">
                <a:ln>
                  <a:noFill/>
                </a:ln>
                <a:solidFill>
                  <a:schemeClr val="tx1"/>
                </a:solidFill>
                <a:effectLst/>
                <a:uLnTx/>
                <a:uFillTx/>
                <a:latin typeface="+mn-lt"/>
              </a:rPr>
              <a:t>OBJECTIVE</a:t>
            </a:r>
          </a:p>
          <a:p>
            <a:pPr marL="0" marR="0" lvl="0" indent="0" algn="l" defTabSz="457200" rtl="0" eaLnBrk="1" fontAlgn="auto" latinLnBrk="0" hangingPunct="1">
              <a:lnSpc>
                <a:spcPct val="100000"/>
              </a:lnSpc>
              <a:spcBef>
                <a:spcPts val="0"/>
              </a:spcBef>
              <a:spcAft>
                <a:spcPts val="0"/>
              </a:spcAft>
              <a:buClrTx/>
              <a:buSzTx/>
              <a:buFont typeface="Wingdings"/>
              <a:buNone/>
              <a:tabLst/>
              <a:defRPr/>
            </a:pPr>
            <a:r>
              <a:rPr kumimoji="0" lang="en-US" sz="2400" b="0" i="0" u="none" strike="noStrike" kern="1200" cap="none" spc="0" normalizeH="0" baseline="0" noProof="0" dirty="0" smtClean="0">
                <a:ln>
                  <a:noFill/>
                </a:ln>
                <a:solidFill>
                  <a:schemeClr val="tx1"/>
                </a:solidFill>
                <a:effectLst/>
                <a:uLnTx/>
                <a:uFillTx/>
                <a:latin typeface="+mn-lt"/>
              </a:rPr>
              <a:t>An internship utilizing my skills and training.</a:t>
            </a:r>
          </a:p>
          <a:p>
            <a:pPr marL="0" marR="0" lvl="0" indent="0" algn="l" defTabSz="457200" rtl="0" eaLnBrk="1" fontAlgn="auto" latinLnBrk="0" hangingPunct="1">
              <a:lnSpc>
                <a:spcPct val="100000"/>
              </a:lnSpc>
              <a:spcBef>
                <a:spcPts val="0"/>
              </a:spcBef>
              <a:spcAft>
                <a:spcPts val="0"/>
              </a:spcAft>
              <a:buClrTx/>
              <a:buSzTx/>
              <a:buFont typeface="Wingdings"/>
              <a:buNone/>
              <a:tabLst/>
              <a:defRPr/>
            </a:pPr>
            <a:r>
              <a:rPr kumimoji="0" lang="en-US" sz="2400" b="0" i="0" u="none" strike="noStrike" kern="1200" cap="none" spc="0" normalizeH="0" baseline="0" noProof="0" dirty="0" smtClean="0">
                <a:ln>
                  <a:noFill/>
                </a:ln>
                <a:solidFill>
                  <a:schemeClr val="tx1"/>
                </a:solidFill>
                <a:effectLst/>
                <a:uLnTx/>
                <a:uFillTx/>
                <a:latin typeface="+mn-lt"/>
              </a:rPr>
              <a:t>OR</a:t>
            </a:r>
          </a:p>
          <a:p>
            <a:pPr marL="0" marR="0" lvl="0" indent="0" algn="l" defTabSz="457200" rtl="0" eaLnBrk="1" fontAlgn="auto" latinLnBrk="0" hangingPunct="1">
              <a:lnSpc>
                <a:spcPct val="100000"/>
              </a:lnSpc>
              <a:spcBef>
                <a:spcPts val="0"/>
              </a:spcBef>
              <a:spcAft>
                <a:spcPts val="0"/>
              </a:spcAft>
              <a:buClrTx/>
              <a:buSzTx/>
              <a:buFont typeface="Wingdings"/>
              <a:buNone/>
              <a:tabLst/>
              <a:defRPr/>
            </a:pPr>
            <a:r>
              <a:rPr kumimoji="0" lang="en-US" sz="2400" b="0" i="0" u="none" strike="noStrike" kern="1200" cap="none" spc="0" normalizeH="0" baseline="0" noProof="0" dirty="0" smtClean="0">
                <a:ln>
                  <a:noFill/>
                </a:ln>
                <a:solidFill>
                  <a:schemeClr val="tx1"/>
                </a:solidFill>
                <a:effectLst/>
                <a:uLnTx/>
                <a:uFillTx/>
                <a:latin typeface="+mn-lt"/>
              </a:rPr>
              <a:t>A position in financial services where I can learn and progress in my career.</a:t>
            </a:r>
            <a:r>
              <a:rPr kumimoji="0" lang="en-US" sz="3200" b="0" i="0" u="none" strike="noStrike" kern="1200" cap="none" spc="0" normalizeH="0" baseline="0" noProof="0" dirty="0" smtClean="0">
                <a:ln>
                  <a:noFill/>
                </a:ln>
                <a:solidFill>
                  <a:schemeClr val="tx1"/>
                </a:solidFill>
                <a:effectLst/>
                <a:uLnTx/>
                <a:uFillTx/>
                <a:latin typeface="+mn-lt"/>
              </a:rPr>
              <a:t> </a:t>
            </a:r>
          </a:p>
          <a:p>
            <a:pPr marL="320040" marR="0" lvl="0" indent="-320040" algn="l" defTabSz="457200" rtl="0" eaLnBrk="1" fontAlgn="auto" latinLnBrk="0" hangingPunct="1">
              <a:lnSpc>
                <a:spcPct val="100000"/>
              </a:lnSpc>
              <a:spcBef>
                <a:spcPct val="20000"/>
              </a:spcBef>
              <a:spcAft>
                <a:spcPts val="0"/>
              </a:spcAft>
              <a:buClrTx/>
              <a:buSzTx/>
              <a:buFont typeface="Wingdings"/>
              <a:buChar char=""/>
              <a:tabLst/>
              <a:defRPr/>
            </a:pPr>
            <a:endParaRPr kumimoji="0" lang="en-US" sz="2400" b="0" i="0" u="none" strike="noStrike" kern="1200" cap="none" spc="0" normalizeH="0" baseline="0" noProof="0" dirty="0">
              <a:ln>
                <a:noFill/>
              </a:ln>
              <a:solidFill>
                <a:schemeClr val="tx1"/>
              </a:solidFill>
              <a:effectLst/>
              <a:uLnTx/>
              <a:uFillTx/>
              <a:latin typeface="Arial Narrow" pitchFamily="34" charset="0"/>
            </a:endParaRPr>
          </a:p>
        </p:txBody>
      </p:sp>
      <p:sp>
        <p:nvSpPr>
          <p:cNvPr id="8" name="Rectangle 7"/>
          <p:cNvSpPr/>
          <p:nvPr/>
        </p:nvSpPr>
        <p:spPr>
          <a:xfrm rot="19608420">
            <a:off x="852158" y="4813576"/>
            <a:ext cx="199285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Good</a:t>
            </a:r>
          </a:p>
        </p:txBody>
      </p:sp>
      <p:sp>
        <p:nvSpPr>
          <p:cNvPr id="9" name="Rectangle 8"/>
          <p:cNvSpPr/>
          <p:nvPr/>
        </p:nvSpPr>
        <p:spPr>
          <a:xfrm rot="19608420">
            <a:off x="5922162" y="4676673"/>
            <a:ext cx="149271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Bad</a:t>
            </a:r>
          </a:p>
        </p:txBody>
      </p:sp>
      <p:pic>
        <p:nvPicPr>
          <p:cNvPr id="10" name="Picture 9"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pPr algn="ctr"/>
            <a:r>
              <a:rPr lang="en-US" b="1" dirty="0" smtClean="0">
                <a:cs typeface="Arial" pitchFamily="34" charset="0"/>
              </a:rPr>
              <a:t>Education</a:t>
            </a:r>
            <a:endParaRPr lang="en-US" b="1" dirty="0">
              <a:cs typeface="Arial" pitchFamily="34" charset="0"/>
            </a:endParaRPr>
          </a:p>
        </p:txBody>
      </p:sp>
      <p:sp>
        <p:nvSpPr>
          <p:cNvPr id="5" name="Content Placeholder 4"/>
          <p:cNvSpPr>
            <a:spLocks noGrp="1"/>
          </p:cNvSpPr>
          <p:nvPr>
            <p:ph sz="quarter" idx="1"/>
          </p:nvPr>
        </p:nvSpPr>
        <p:spPr>
          <a:xfrm>
            <a:off x="609600" y="1447800"/>
            <a:ext cx="7848600" cy="4525963"/>
          </a:xfrm>
        </p:spPr>
        <p:txBody>
          <a:bodyPr>
            <a:normAutofit fontScale="77500" lnSpcReduction="20000"/>
          </a:bodyPr>
          <a:lstStyle/>
          <a:p>
            <a:r>
              <a:rPr lang="en-US" dirty="0" smtClean="0">
                <a:cs typeface="Arial" pitchFamily="34" charset="0"/>
              </a:rPr>
              <a:t>Degrees should be listed in reverse chronological order </a:t>
            </a:r>
          </a:p>
          <a:p>
            <a:r>
              <a:rPr lang="en-US" dirty="0" smtClean="0"/>
              <a:t>I</a:t>
            </a:r>
            <a:r>
              <a:rPr lang="en-US" dirty="0" smtClean="0">
                <a:cs typeface="Arial" pitchFamily="34" charset="0"/>
              </a:rPr>
              <a:t>nclude only those schools in which you earned a degree</a:t>
            </a:r>
          </a:p>
          <a:p>
            <a:r>
              <a:rPr lang="en-US" dirty="0" smtClean="0">
                <a:cs typeface="Arial" pitchFamily="34" charset="0"/>
              </a:rPr>
              <a:t>Names and locations of schools or programs </a:t>
            </a:r>
          </a:p>
          <a:p>
            <a:r>
              <a:rPr lang="en-US" dirty="0" smtClean="0">
                <a:cs typeface="Arial" pitchFamily="34" charset="0"/>
              </a:rPr>
              <a:t>Graduation date				</a:t>
            </a:r>
          </a:p>
          <a:p>
            <a:r>
              <a:rPr lang="en-US" dirty="0" smtClean="0">
                <a:cs typeface="Arial" pitchFamily="34" charset="0"/>
              </a:rPr>
              <a:t>Degrees or certificates			</a:t>
            </a:r>
          </a:p>
          <a:p>
            <a:r>
              <a:rPr lang="en-US" dirty="0" smtClean="0">
                <a:cs typeface="Arial" pitchFamily="34" charset="0"/>
              </a:rPr>
              <a:t>Major, minor or cognate		</a:t>
            </a:r>
          </a:p>
          <a:p>
            <a:r>
              <a:rPr lang="en-US" dirty="0" smtClean="0">
                <a:cs typeface="Arial" pitchFamily="34" charset="0"/>
              </a:rPr>
              <a:t>Grade point average (if 3.0 or above)	</a:t>
            </a:r>
          </a:p>
          <a:p>
            <a:r>
              <a:rPr lang="en-US" dirty="0" smtClean="0">
                <a:cs typeface="Arial" pitchFamily="34" charset="0"/>
              </a:rPr>
              <a:t>Awards/Honors/Scholarships  (consider a separate section if more than 3)</a:t>
            </a:r>
          </a:p>
          <a:p>
            <a:r>
              <a:rPr lang="en-US" dirty="0" smtClean="0">
                <a:cs typeface="Arial" pitchFamily="34" charset="0"/>
              </a:rPr>
              <a:t>Study abroad experiences	</a:t>
            </a:r>
            <a:endParaRPr lang="en-US" b="1" dirty="0" smtClean="0">
              <a:cs typeface="Arial" pitchFamily="34" charset="0"/>
            </a:endParaRP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pPr algn="ctr"/>
            <a:r>
              <a:rPr lang="en-US" b="1" dirty="0" smtClean="0">
                <a:cs typeface="Arial" pitchFamily="34" charset="0"/>
              </a:rPr>
              <a:t>Example of How to Show Your Education</a:t>
            </a:r>
            <a:endParaRPr lang="en-US" b="1" dirty="0">
              <a:cs typeface="Arial" pitchFamily="34" charset="0"/>
            </a:endParaRPr>
          </a:p>
        </p:txBody>
      </p:sp>
      <p:sp>
        <p:nvSpPr>
          <p:cNvPr id="5" name="Content Placeholder 4"/>
          <p:cNvSpPr>
            <a:spLocks noGrp="1"/>
          </p:cNvSpPr>
          <p:nvPr>
            <p:ph sz="quarter" idx="1"/>
          </p:nvPr>
        </p:nvSpPr>
        <p:spPr>
          <a:xfrm>
            <a:off x="1295400" y="1447800"/>
            <a:ext cx="6705600" cy="4525963"/>
          </a:xfrm>
        </p:spPr>
        <p:txBody>
          <a:bodyPr>
            <a:normAutofit/>
          </a:bodyPr>
          <a:lstStyle/>
          <a:p>
            <a:pPr marL="0" indent="0">
              <a:spcBef>
                <a:spcPts val="0"/>
              </a:spcBef>
              <a:buNone/>
              <a:defRPr/>
            </a:pPr>
            <a:endParaRPr lang="en-US" dirty="0" smtClean="0">
              <a:latin typeface="Arial" pitchFamily="34" charset="0"/>
              <a:cs typeface="Arial" pitchFamily="34" charset="0"/>
            </a:endParaRPr>
          </a:p>
          <a:p>
            <a:pPr marL="0" indent="0">
              <a:spcBef>
                <a:spcPts val="0"/>
              </a:spcBef>
              <a:buNone/>
              <a:defRPr/>
            </a:pPr>
            <a:r>
              <a:rPr lang="en-US" sz="2200" b="1" dirty="0" smtClean="0">
                <a:cs typeface="Arial" pitchFamily="34" charset="0"/>
              </a:rPr>
              <a:t>University of South Carolina, Columbia, SC</a:t>
            </a:r>
          </a:p>
          <a:p>
            <a:pPr marL="0" indent="0">
              <a:spcBef>
                <a:spcPts val="0"/>
              </a:spcBef>
              <a:buNone/>
              <a:defRPr/>
            </a:pPr>
            <a:r>
              <a:rPr lang="en-US" sz="2200" dirty="0" smtClean="0">
                <a:cs typeface="Arial" pitchFamily="34" charset="0"/>
              </a:rPr>
              <a:t>Bachelor of Science in </a:t>
            </a:r>
            <a:r>
              <a:rPr lang="en-US" sz="2200" dirty="0" smtClean="0"/>
              <a:t>Computer</a:t>
            </a:r>
            <a:r>
              <a:rPr lang="en-US" sz="2200" dirty="0" smtClean="0">
                <a:cs typeface="Arial" pitchFamily="34" charset="0"/>
              </a:rPr>
              <a:t> </a:t>
            </a:r>
            <a:r>
              <a:rPr lang="en-US" sz="2200" dirty="0" smtClean="0">
                <a:cs typeface="Arial" pitchFamily="34" charset="0"/>
              </a:rPr>
              <a:t>Engineering, May </a:t>
            </a:r>
            <a:r>
              <a:rPr lang="en-US" sz="2200" dirty="0" smtClean="0">
                <a:cs typeface="Arial" pitchFamily="34" charset="0"/>
              </a:rPr>
              <a:t>2016</a:t>
            </a:r>
            <a:endParaRPr lang="en-US" sz="2200" dirty="0" smtClean="0">
              <a:cs typeface="Arial" pitchFamily="34" charset="0"/>
            </a:endParaRPr>
          </a:p>
          <a:p>
            <a:pPr marL="0" indent="0">
              <a:spcBef>
                <a:spcPts val="0"/>
              </a:spcBef>
              <a:buNone/>
              <a:defRPr/>
            </a:pPr>
            <a:r>
              <a:rPr lang="en-US" sz="2200" dirty="0" smtClean="0">
                <a:cs typeface="Arial" pitchFamily="34" charset="0"/>
              </a:rPr>
              <a:t>GPA: 3.6/4.0</a:t>
            </a:r>
          </a:p>
          <a:p>
            <a:pPr marL="320040" indent="-320040">
              <a:lnSpc>
                <a:spcPct val="80000"/>
              </a:lnSpc>
              <a:buNone/>
              <a:defRPr/>
            </a:pPr>
            <a:endParaRPr lang="en-US" sz="2200" dirty="0" smtClean="0">
              <a:cs typeface="Arial" pitchFamily="34" charset="0"/>
            </a:endParaRPr>
          </a:p>
          <a:p>
            <a:pPr marL="0">
              <a:buNone/>
            </a:pPr>
            <a:r>
              <a:rPr lang="en-US" sz="2200" b="1" dirty="0" smtClean="0">
                <a:cs typeface="Arial" pitchFamily="34" charset="0"/>
              </a:rPr>
              <a:t>Universidad de </a:t>
            </a:r>
            <a:r>
              <a:rPr lang="en-US" sz="2200" b="1" dirty="0" err="1" smtClean="0">
                <a:cs typeface="Arial" pitchFamily="34" charset="0"/>
              </a:rPr>
              <a:t>las</a:t>
            </a:r>
            <a:r>
              <a:rPr lang="en-US" sz="2200" b="1" dirty="0" smtClean="0">
                <a:cs typeface="Arial" pitchFamily="34" charset="0"/>
              </a:rPr>
              <a:t> Americas, Puebla, Mexico</a:t>
            </a:r>
            <a:r>
              <a:rPr lang="en-US" sz="2200" dirty="0" smtClean="0">
                <a:cs typeface="Arial" pitchFamily="34" charset="0"/>
              </a:rPr>
              <a:t/>
            </a:r>
            <a:br>
              <a:rPr lang="en-US" sz="2200" dirty="0" smtClean="0">
                <a:cs typeface="Arial" pitchFamily="34" charset="0"/>
              </a:rPr>
            </a:br>
            <a:r>
              <a:rPr lang="en-US" sz="2200" dirty="0" smtClean="0">
                <a:cs typeface="Arial" pitchFamily="34" charset="0"/>
              </a:rPr>
              <a:t>Summer </a:t>
            </a:r>
            <a:r>
              <a:rPr lang="en-US" sz="2200" dirty="0" smtClean="0">
                <a:cs typeface="Arial" pitchFamily="34" charset="0"/>
              </a:rPr>
              <a:t>2014</a:t>
            </a:r>
            <a:r>
              <a:rPr lang="en-US" sz="2200" dirty="0" smtClean="0">
                <a:cs typeface="Arial" pitchFamily="34" charset="0"/>
              </a:rPr>
              <a:t/>
            </a:r>
            <a:br>
              <a:rPr lang="en-US" sz="2200" dirty="0" smtClean="0">
                <a:cs typeface="Arial" pitchFamily="34" charset="0"/>
              </a:rPr>
            </a:br>
            <a:r>
              <a:rPr lang="en-US" sz="2200" dirty="0" smtClean="0">
                <a:cs typeface="Arial" pitchFamily="34" charset="0"/>
              </a:rPr>
              <a:t>Enrolled in language, cultural and science courses</a:t>
            </a:r>
          </a:p>
          <a:p>
            <a:pPr>
              <a:buNone/>
            </a:pPr>
            <a:endParaRPr lang="en-US" dirty="0">
              <a:latin typeface="Arial" pitchFamily="34" charset="0"/>
              <a:cs typeface="Arial" pitchFamily="34" charset="0"/>
            </a:endParaRP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pPr algn="ctr"/>
            <a:r>
              <a:rPr lang="en-US" b="1" dirty="0" smtClean="0">
                <a:cs typeface="Arial" pitchFamily="34" charset="0"/>
              </a:rPr>
              <a:t>Related Coursework</a:t>
            </a:r>
            <a:endParaRPr lang="en-US" b="1" dirty="0">
              <a:cs typeface="Arial" pitchFamily="34" charset="0"/>
            </a:endParaRPr>
          </a:p>
        </p:txBody>
      </p:sp>
      <p:sp>
        <p:nvSpPr>
          <p:cNvPr id="5" name="Content Placeholder 4"/>
          <p:cNvSpPr>
            <a:spLocks noGrp="1"/>
          </p:cNvSpPr>
          <p:nvPr>
            <p:ph sz="quarter" idx="1"/>
          </p:nvPr>
        </p:nvSpPr>
        <p:spPr>
          <a:xfrm>
            <a:off x="838200" y="1371600"/>
            <a:ext cx="7353300" cy="2794379"/>
          </a:xfrm>
        </p:spPr>
        <p:txBody>
          <a:bodyPr>
            <a:normAutofit fontScale="85000" lnSpcReduction="20000"/>
          </a:bodyPr>
          <a:lstStyle/>
          <a:p>
            <a:r>
              <a:rPr lang="en-US" dirty="0" smtClean="0">
                <a:latin typeface="+mn-lt"/>
                <a:cs typeface="Arial" pitchFamily="34" charset="0"/>
              </a:rPr>
              <a:t>This category is optional and can also be part of the Education section</a:t>
            </a:r>
          </a:p>
          <a:p>
            <a:r>
              <a:rPr lang="en-US" dirty="0" smtClean="0">
                <a:latin typeface="+mn-lt"/>
                <a:cs typeface="Arial" pitchFamily="34" charset="0"/>
              </a:rPr>
              <a:t>Mainly used when you are lacking related experience but want to demonstrate specific knowledge</a:t>
            </a:r>
          </a:p>
          <a:p>
            <a:r>
              <a:rPr lang="en-US" dirty="0" smtClean="0">
                <a:latin typeface="+mn-lt"/>
                <a:cs typeface="Arial" pitchFamily="34" charset="0"/>
              </a:rPr>
              <a:t>List the titles of courses you’ve taken that relate to the position for which you are applying</a:t>
            </a:r>
          </a:p>
        </p:txBody>
      </p:sp>
      <p:pic>
        <p:nvPicPr>
          <p:cNvPr id="6" name="Picture 5" descr="PowerPiont_template_Decide3.jpg"/>
          <p:cNvPicPr>
            <a:picLocks noChangeAspect="1"/>
          </p:cNvPicPr>
          <p:nvPr/>
        </p:nvPicPr>
        <p:blipFill>
          <a:blip r:embed="rId3"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302307"/>
          </a:xfrm>
        </p:spPr>
        <p:txBody>
          <a:bodyPr>
            <a:normAutofit fontScale="90000"/>
          </a:bodyPr>
          <a:lstStyle/>
          <a:p>
            <a:r>
              <a:rPr lang="en-US" sz="4000" b="1" dirty="0" smtClean="0"/>
              <a:t>You know, like </a:t>
            </a:r>
            <a:r>
              <a:rPr lang="en-US" sz="4000" b="1" dirty="0" err="1" smtClean="0"/>
              <a:t>nunchuck</a:t>
            </a:r>
            <a:r>
              <a:rPr lang="en-US" sz="4000" b="1" dirty="0" smtClean="0"/>
              <a:t> skills, </a:t>
            </a:r>
            <a:r>
              <a:rPr lang="en-US" sz="4000" b="1" dirty="0" err="1" smtClean="0"/>
              <a:t>bowhunting</a:t>
            </a:r>
            <a:r>
              <a:rPr lang="en-US" sz="4000" b="1" dirty="0" smtClean="0"/>
              <a:t> skills, computer hacking skills... Girls only want boyfriends who have great skills.</a:t>
            </a:r>
            <a:r>
              <a:rPr lang="en-US" dirty="0" smtClean="0"/>
              <a:t/>
            </a:r>
            <a:br>
              <a:rPr lang="en-US" dirty="0" smtClean="0"/>
            </a:br>
            <a:endParaRPr lang="en-US" dirty="0"/>
          </a:p>
        </p:txBody>
      </p:sp>
      <p:sp>
        <p:nvSpPr>
          <p:cNvPr id="3" name="Content Placeholder 2"/>
          <p:cNvSpPr>
            <a:spLocks noGrp="1"/>
          </p:cNvSpPr>
          <p:nvPr>
            <p:ph idx="1"/>
          </p:nvPr>
        </p:nvSpPr>
        <p:spPr>
          <a:xfrm>
            <a:off x="457200" y="2355273"/>
            <a:ext cx="8229600" cy="3770891"/>
          </a:xfrm>
        </p:spPr>
        <p:txBody>
          <a:bodyPr/>
          <a:lstStyle/>
          <a:p>
            <a:r>
              <a:rPr lang="en-US" dirty="0" smtClean="0"/>
              <a:t/>
            </a:r>
            <a:br>
              <a:rPr lang="en-US" dirty="0" smtClean="0"/>
            </a:br>
            <a:endParaRPr lang="en-US" dirty="0"/>
          </a:p>
        </p:txBody>
      </p:sp>
      <p:pic>
        <p:nvPicPr>
          <p:cNvPr id="4" name="Picture 3" descr="nd.jpg"/>
          <p:cNvPicPr>
            <a:picLocks noChangeAspect="1"/>
          </p:cNvPicPr>
          <p:nvPr/>
        </p:nvPicPr>
        <p:blipFill>
          <a:blip r:embed="rId2" cstate="print"/>
          <a:stretch>
            <a:fillRect/>
          </a:stretch>
        </p:blipFill>
        <p:spPr>
          <a:xfrm>
            <a:off x="1851891" y="2600325"/>
            <a:ext cx="5047673" cy="38521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latin typeface="+mj-lt"/>
              </a:rPr>
              <a:t>Skills Section</a:t>
            </a:r>
            <a:endParaRPr lang="en-US" b="1" dirty="0">
              <a:latin typeface="+mj-lt"/>
            </a:endParaRPr>
          </a:p>
        </p:txBody>
      </p:sp>
      <p:sp>
        <p:nvSpPr>
          <p:cNvPr id="5" name="Content Placeholder 2"/>
          <p:cNvSpPr>
            <a:spLocks noGrp="1"/>
          </p:cNvSpPr>
          <p:nvPr>
            <p:ph sz="quarter" idx="1"/>
          </p:nvPr>
        </p:nvSpPr>
        <p:spPr>
          <a:xfrm>
            <a:off x="533400" y="2209800"/>
            <a:ext cx="8229600" cy="2819400"/>
          </a:xfrm>
        </p:spPr>
        <p:txBody>
          <a:bodyPr>
            <a:noAutofit/>
          </a:bodyPr>
          <a:lstStyle/>
          <a:p>
            <a:r>
              <a:rPr lang="en-US" sz="2400" dirty="0" smtClean="0">
                <a:latin typeface="+mn-lt"/>
              </a:rPr>
              <a:t>This section is optional, but valuable </a:t>
            </a:r>
          </a:p>
          <a:p>
            <a:r>
              <a:rPr lang="en-US" sz="2400" dirty="0" smtClean="0">
                <a:latin typeface="+mn-lt"/>
              </a:rPr>
              <a:t>Some Categories include: computer, technology, language</a:t>
            </a:r>
          </a:p>
          <a:p>
            <a:r>
              <a:rPr lang="en-US" sz="2400" dirty="0" smtClean="0">
                <a:latin typeface="+mn-lt"/>
              </a:rPr>
              <a:t>List </a:t>
            </a:r>
            <a:r>
              <a:rPr lang="en-US" sz="2400" dirty="0">
                <a:latin typeface="+mn-lt"/>
              </a:rPr>
              <a:t>product names and version numbers if </a:t>
            </a:r>
            <a:r>
              <a:rPr lang="en-US" sz="2400" dirty="0" smtClean="0">
                <a:latin typeface="+mn-lt"/>
              </a:rPr>
              <a:t>possible </a:t>
            </a:r>
          </a:p>
          <a:p>
            <a:r>
              <a:rPr lang="en-US" sz="2400" dirty="0" smtClean="0">
                <a:latin typeface="+mn-lt"/>
              </a:rPr>
              <a:t>Students </a:t>
            </a:r>
            <a:r>
              <a:rPr lang="en-US" sz="2400" dirty="0">
                <a:latin typeface="+mn-lt"/>
              </a:rPr>
              <a:t>seeking positions specifically in </a:t>
            </a:r>
            <a:r>
              <a:rPr lang="en-US" sz="2400" dirty="0" smtClean="0">
                <a:latin typeface="+mn-lt"/>
              </a:rPr>
              <a:t>technology should </a:t>
            </a:r>
            <a:r>
              <a:rPr lang="en-US" sz="2400" dirty="0">
                <a:latin typeface="+mn-lt"/>
              </a:rPr>
              <a:t>break this list down </a:t>
            </a:r>
            <a:r>
              <a:rPr lang="en-US" sz="2400" dirty="0" smtClean="0">
                <a:latin typeface="+mn-lt"/>
              </a:rPr>
              <a:t>(programming </a:t>
            </a:r>
            <a:r>
              <a:rPr lang="en-US" sz="2400" dirty="0">
                <a:latin typeface="+mn-lt"/>
              </a:rPr>
              <a:t>languages, hardware, software, operating </a:t>
            </a:r>
            <a:r>
              <a:rPr lang="en-US" sz="2400" dirty="0" smtClean="0">
                <a:latin typeface="+mn-lt"/>
              </a:rPr>
              <a:t>systems, databases</a:t>
            </a:r>
            <a:r>
              <a:rPr lang="en-US" sz="2400" dirty="0">
                <a:latin typeface="+mn-lt"/>
              </a:rPr>
              <a:t>, </a:t>
            </a:r>
            <a:r>
              <a:rPr lang="en-US" sz="2400" dirty="0" smtClean="0">
                <a:latin typeface="+mn-lt"/>
              </a:rPr>
              <a:t>peripherals) </a:t>
            </a: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pPr algn="ctr"/>
            <a:r>
              <a:rPr lang="en-US" b="1" dirty="0" smtClean="0">
                <a:cs typeface="Arial" pitchFamily="34" charset="0"/>
              </a:rPr>
              <a:t>Skills Example</a:t>
            </a:r>
            <a:endParaRPr lang="en-US" b="1" dirty="0">
              <a:cs typeface="Arial" pitchFamily="34" charset="0"/>
            </a:endParaRPr>
          </a:p>
        </p:txBody>
      </p:sp>
      <p:sp>
        <p:nvSpPr>
          <p:cNvPr id="5" name="Content Placeholder 4"/>
          <p:cNvSpPr>
            <a:spLocks noGrp="1"/>
          </p:cNvSpPr>
          <p:nvPr>
            <p:ph sz="quarter" idx="1"/>
          </p:nvPr>
        </p:nvSpPr>
        <p:spPr>
          <a:xfrm>
            <a:off x="838200" y="1447800"/>
            <a:ext cx="7353300" cy="4525963"/>
          </a:xfrm>
        </p:spPr>
        <p:txBody>
          <a:bodyPr/>
          <a:lstStyle/>
          <a:p>
            <a:pPr marL="320040" lvl="0" indent="-320040">
              <a:spcBef>
                <a:spcPts val="0"/>
              </a:spcBef>
              <a:buClr>
                <a:srgbClr val="A50021"/>
              </a:buClr>
              <a:buNone/>
              <a:defRPr/>
            </a:pPr>
            <a:r>
              <a:rPr lang="en-US" sz="2800" dirty="0" smtClean="0">
                <a:solidFill>
                  <a:srgbClr val="000000"/>
                </a:solidFill>
                <a:cs typeface="Arial" pitchFamily="34" charset="0"/>
              </a:rPr>
              <a:t>SKILLS</a:t>
            </a:r>
          </a:p>
          <a:p>
            <a:pPr lvl="1">
              <a:buNone/>
            </a:pPr>
            <a:r>
              <a:rPr lang="en-US" sz="2400" b="1" dirty="0" smtClean="0">
                <a:solidFill>
                  <a:srgbClr val="000000"/>
                </a:solidFill>
                <a:cs typeface="Arial" pitchFamily="34" charset="0"/>
              </a:rPr>
              <a:t>Computer</a:t>
            </a:r>
          </a:p>
          <a:p>
            <a:pPr marL="628650" lvl="1" indent="-228600">
              <a:spcBef>
                <a:spcPts val="0"/>
              </a:spcBef>
              <a:buFont typeface="Arial" pitchFamily="34" charset="0"/>
              <a:buChar char="•"/>
              <a:defRPr/>
            </a:pPr>
            <a:r>
              <a:rPr lang="en-US" sz="2400" dirty="0" smtClean="0">
                <a:cs typeface="Arial" pitchFamily="34" charset="0"/>
              </a:rPr>
              <a:t>Languages: C++, java, HTML, CSS</a:t>
            </a:r>
          </a:p>
          <a:p>
            <a:pPr marL="628650" lvl="1" indent="-228600">
              <a:spcBef>
                <a:spcPts val="0"/>
              </a:spcBef>
              <a:buFont typeface="Arial" pitchFamily="34" charset="0"/>
              <a:buChar char="•"/>
              <a:defRPr/>
            </a:pPr>
            <a:r>
              <a:rPr lang="en-US" sz="2400" dirty="0" smtClean="0">
                <a:cs typeface="Arial" pitchFamily="34" charset="0"/>
              </a:rPr>
              <a:t>Applications: Eclipse, Microsoft Office, Putty, MATHLAB</a:t>
            </a:r>
          </a:p>
          <a:p>
            <a:pPr marL="628650" lvl="1" indent="-228600">
              <a:spcBef>
                <a:spcPts val="0"/>
              </a:spcBef>
              <a:buFont typeface="Arial" pitchFamily="34" charset="0"/>
              <a:buChar char="•"/>
              <a:defRPr/>
            </a:pPr>
            <a:r>
              <a:rPr lang="en-US" sz="2400" dirty="0" smtClean="0">
                <a:cs typeface="Arial" pitchFamily="34" charset="0"/>
              </a:rPr>
              <a:t>Machines: Unix, Linux, Solaris</a:t>
            </a:r>
          </a:p>
          <a:p>
            <a:pPr marL="628650" lvl="1" indent="-228600">
              <a:spcBef>
                <a:spcPts val="0"/>
              </a:spcBef>
              <a:buFont typeface="Arial" pitchFamily="34" charset="0"/>
              <a:buChar char="•"/>
              <a:defRPr/>
            </a:pPr>
            <a:endParaRPr lang="en-US" sz="2400" dirty="0" smtClean="0">
              <a:cs typeface="Arial" pitchFamily="34" charset="0"/>
            </a:endParaRPr>
          </a:p>
          <a:p>
            <a:pPr lvl="1">
              <a:buNone/>
              <a:defRPr/>
            </a:pPr>
            <a:r>
              <a:rPr lang="en-US" sz="2400" b="1" dirty="0" smtClean="0">
                <a:solidFill>
                  <a:srgbClr val="000000"/>
                </a:solidFill>
                <a:cs typeface="Arial" pitchFamily="34" charset="0"/>
              </a:rPr>
              <a:t>Languages</a:t>
            </a:r>
          </a:p>
          <a:p>
            <a:pPr marL="628650" lvl="1" indent="-228600">
              <a:spcBef>
                <a:spcPts val="0"/>
              </a:spcBef>
              <a:buFont typeface="Arial" pitchFamily="34" charset="0"/>
              <a:buChar char="•"/>
              <a:defRPr/>
            </a:pPr>
            <a:r>
              <a:rPr lang="en-US" sz="2400" dirty="0" smtClean="0">
                <a:cs typeface="Arial" pitchFamily="34" charset="0"/>
              </a:rPr>
              <a:t>Fluent in French and Spanish, Basic knowledge of German</a:t>
            </a: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mj-lt"/>
              </a:rPr>
              <a:t>Experience</a:t>
            </a:r>
            <a:endParaRPr lang="en-US" sz="4000" b="1" dirty="0">
              <a:latin typeface="+mj-lt"/>
            </a:endParaRPr>
          </a:p>
        </p:txBody>
      </p:sp>
      <p:sp>
        <p:nvSpPr>
          <p:cNvPr id="5" name="Content Placeholder 2"/>
          <p:cNvSpPr>
            <a:spLocks noGrp="1"/>
          </p:cNvSpPr>
          <p:nvPr>
            <p:ph sz="quarter" idx="1"/>
          </p:nvPr>
        </p:nvSpPr>
        <p:spPr>
          <a:xfrm>
            <a:off x="533400" y="1295400"/>
            <a:ext cx="8229600" cy="4953000"/>
          </a:xfrm>
        </p:spPr>
        <p:txBody>
          <a:bodyPr>
            <a:noAutofit/>
          </a:bodyPr>
          <a:lstStyle/>
          <a:p>
            <a:pPr>
              <a:buNone/>
            </a:pPr>
            <a:endParaRPr lang="en-US" sz="2400" dirty="0" smtClean="0"/>
          </a:p>
          <a:p>
            <a:r>
              <a:rPr lang="en-US" sz="2400" dirty="0" smtClean="0">
                <a:latin typeface="+mn-lt"/>
              </a:rPr>
              <a:t>Can be labeled as/broken-up into: </a:t>
            </a:r>
          </a:p>
          <a:p>
            <a:pPr lvl="1"/>
            <a:r>
              <a:rPr lang="en-US" sz="2400" dirty="0" smtClean="0">
                <a:latin typeface="+mn-lt"/>
              </a:rPr>
              <a:t>Experience, Work Experience, Relevant Experience, Research Experience</a:t>
            </a:r>
          </a:p>
          <a:p>
            <a:r>
              <a:rPr lang="en-US" sz="2400" dirty="0" smtClean="0">
                <a:latin typeface="+mn-lt"/>
              </a:rPr>
              <a:t>Always include in this section: </a:t>
            </a:r>
          </a:p>
          <a:p>
            <a:pPr lvl="1"/>
            <a:r>
              <a:rPr lang="en-US" sz="2400" dirty="0" smtClean="0">
                <a:latin typeface="+mn-lt"/>
              </a:rPr>
              <a:t>Employer Name &amp; Location</a:t>
            </a:r>
          </a:p>
          <a:p>
            <a:pPr lvl="1"/>
            <a:r>
              <a:rPr lang="en-US" sz="2400" dirty="0" smtClean="0">
                <a:latin typeface="+mn-lt"/>
              </a:rPr>
              <a:t>Dates of Employment</a:t>
            </a:r>
          </a:p>
          <a:p>
            <a:pPr lvl="1"/>
            <a:r>
              <a:rPr lang="en-US" sz="2400" dirty="0" smtClean="0">
                <a:latin typeface="+mn-lt"/>
              </a:rPr>
              <a:t>Your position/title</a:t>
            </a:r>
          </a:p>
          <a:p>
            <a:pPr lvl="1"/>
            <a:r>
              <a:rPr lang="en-US" sz="2400" dirty="0" smtClean="0">
                <a:latin typeface="+mn-lt"/>
              </a:rPr>
              <a:t>A bulleted list of accomplishments/contributions that you achieved; each bullet should begin </a:t>
            </a:r>
            <a:r>
              <a:rPr lang="en-US" sz="2400" i="1" dirty="0" smtClean="0">
                <a:latin typeface="+mn-lt"/>
              </a:rPr>
              <a:t>WITH AN ACTION VERB</a:t>
            </a:r>
          </a:p>
          <a:p>
            <a:pPr lvl="1"/>
            <a:r>
              <a:rPr lang="en-US" sz="2400" i="1" dirty="0" smtClean="0">
                <a:latin typeface="+mn-lt"/>
              </a:rPr>
              <a:t>Include Skills with Tasks! </a:t>
            </a:r>
          </a:p>
          <a:p>
            <a:pPr lvl="1"/>
            <a:endParaRPr lang="en-US" sz="2000" dirty="0" smtClean="0"/>
          </a:p>
          <a:p>
            <a:endParaRPr lang="en-US" sz="2400" dirty="0" smtClean="0"/>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smtClean="0">
                <a:latin typeface="+mj-lt"/>
              </a:rPr>
              <a:t>Experience</a:t>
            </a:r>
            <a:endParaRPr lang="en-US" b="1" dirty="0">
              <a:latin typeface="+mj-lt"/>
            </a:endParaRPr>
          </a:p>
        </p:txBody>
      </p:sp>
      <p:sp>
        <p:nvSpPr>
          <p:cNvPr id="3" name="Content Placeholder 2"/>
          <p:cNvSpPr>
            <a:spLocks noGrp="1"/>
          </p:cNvSpPr>
          <p:nvPr>
            <p:ph sz="quarter" idx="1"/>
          </p:nvPr>
        </p:nvSpPr>
        <p:spPr>
          <a:xfrm>
            <a:off x="381000" y="1524000"/>
            <a:ext cx="8458200" cy="4525963"/>
          </a:xfrm>
        </p:spPr>
        <p:txBody>
          <a:bodyPr>
            <a:normAutofit lnSpcReduction="10000"/>
          </a:bodyPr>
          <a:lstStyle/>
          <a:p>
            <a:r>
              <a:rPr lang="en-US" sz="2500" b="1" dirty="0" smtClean="0">
                <a:latin typeface="+mn-lt"/>
              </a:rPr>
              <a:t>When developing the action bullet points, consider: </a:t>
            </a:r>
          </a:p>
          <a:p>
            <a:pPr lvl="1"/>
            <a:r>
              <a:rPr lang="en-US" dirty="0" smtClean="0">
                <a:latin typeface="+mn-lt"/>
              </a:rPr>
              <a:t>Describing the tasks which you did</a:t>
            </a:r>
          </a:p>
          <a:p>
            <a:pPr lvl="1"/>
            <a:r>
              <a:rPr lang="en-US" dirty="0" smtClean="0">
                <a:latin typeface="+mn-lt"/>
              </a:rPr>
              <a:t>Describing the soft or transferrable skills (communication, teamwork, handling difficult customers) which you utilized</a:t>
            </a:r>
          </a:p>
          <a:p>
            <a:pPr lvl="1"/>
            <a:r>
              <a:rPr lang="en-US" dirty="0" smtClean="0">
                <a:latin typeface="+mn-lt"/>
              </a:rPr>
              <a:t>Describing the meaning &amp; takeaway you exited the experience with</a:t>
            </a:r>
          </a:p>
          <a:p>
            <a:pPr lvl="1"/>
            <a:r>
              <a:rPr lang="en-US" dirty="0" smtClean="0">
                <a:latin typeface="+mn-lt"/>
              </a:rPr>
              <a:t>Describing how you can utilize the skills you learned/developed in future schoolwork &amp;/or classes</a:t>
            </a:r>
          </a:p>
          <a:p>
            <a:pPr>
              <a:buNone/>
            </a:pPr>
            <a:endParaRPr lang="en-US" sz="2800" b="1" i="1" dirty="0"/>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25" y="-114890"/>
            <a:ext cx="3008313" cy="1162050"/>
          </a:xfrm>
        </p:spPr>
        <p:txBody>
          <a:bodyPr>
            <a:normAutofit/>
          </a:bodyPr>
          <a:lstStyle/>
          <a:p>
            <a:pPr algn="ctr"/>
            <a:r>
              <a:rPr lang="en-US" sz="2500" u="sng" dirty="0" smtClean="0"/>
              <a:t>Experience Examples</a:t>
            </a:r>
            <a:endParaRPr lang="en-US" sz="2500" u="sng" dirty="0"/>
          </a:p>
        </p:txBody>
      </p:sp>
      <p:sp>
        <p:nvSpPr>
          <p:cNvPr id="4" name="Text Placeholder 3"/>
          <p:cNvSpPr>
            <a:spLocks noGrp="1"/>
          </p:cNvSpPr>
          <p:nvPr>
            <p:ph type="body" idx="2"/>
          </p:nvPr>
        </p:nvSpPr>
        <p:spPr>
          <a:xfrm>
            <a:off x="762010" y="1435101"/>
            <a:ext cx="3008313" cy="3975100"/>
          </a:xfrm>
        </p:spPr>
        <p:style>
          <a:lnRef idx="2">
            <a:schemeClr val="accent1"/>
          </a:lnRef>
          <a:fillRef idx="1">
            <a:schemeClr val="lt1"/>
          </a:fillRef>
          <a:effectRef idx="0">
            <a:schemeClr val="accent1"/>
          </a:effectRef>
          <a:fontRef idx="minor">
            <a:schemeClr val="dk1"/>
          </a:fontRef>
        </p:style>
        <p:txBody>
          <a:bodyPr>
            <a:normAutofit/>
          </a:bodyPr>
          <a:lstStyle/>
          <a:p>
            <a:r>
              <a:rPr lang="en-US" sz="3200" dirty="0" smtClean="0"/>
              <a:t>You say: </a:t>
            </a:r>
          </a:p>
          <a:p>
            <a:r>
              <a:rPr lang="en-US" sz="2800" dirty="0" smtClean="0">
                <a:solidFill>
                  <a:schemeClr val="accent5">
                    <a:lumMod val="75000"/>
                  </a:schemeClr>
                </a:solidFill>
              </a:rPr>
              <a:t>“But all I did over the summer was work at a restaurant…. “</a:t>
            </a:r>
          </a:p>
          <a:p>
            <a:r>
              <a:rPr lang="en-US" sz="3200" dirty="0" smtClean="0"/>
              <a:t>We say:</a:t>
            </a:r>
          </a:p>
          <a:p>
            <a:pPr algn="ctr"/>
            <a:r>
              <a:rPr lang="en-US" sz="2600" dirty="0" smtClean="0">
                <a:solidFill>
                  <a:schemeClr val="accent5">
                    <a:lumMod val="75000"/>
                  </a:schemeClr>
                </a:solidFill>
              </a:rPr>
              <a:t>Let’s make meaning out of this. </a:t>
            </a:r>
          </a:p>
          <a:p>
            <a:endParaRPr lang="en-US" dirty="0"/>
          </a:p>
        </p:txBody>
      </p:sp>
      <p:sp>
        <p:nvSpPr>
          <p:cNvPr id="3" name="Content Placeholder 2"/>
          <p:cNvSpPr>
            <a:spLocks noGrp="1"/>
          </p:cNvSpPr>
          <p:nvPr>
            <p:ph sz="quarter" idx="1"/>
          </p:nvPr>
        </p:nvSpPr>
        <p:spPr>
          <a:xfrm>
            <a:off x="3893715" y="273051"/>
            <a:ext cx="5111750" cy="5137149"/>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sz="2600" dirty="0" smtClean="0"/>
              <a:t>Here’s how to make that experience look awesome on your resume:</a:t>
            </a:r>
          </a:p>
          <a:p>
            <a:pPr lvl="1"/>
            <a:r>
              <a:rPr lang="en-US" dirty="0" smtClean="0"/>
              <a:t>Brainstorm transferable skills that you used </a:t>
            </a:r>
          </a:p>
          <a:p>
            <a:pPr lvl="2"/>
            <a:r>
              <a:rPr lang="en-US" dirty="0" smtClean="0"/>
              <a:t>Did you communicate with your crew-mates?</a:t>
            </a:r>
          </a:p>
          <a:p>
            <a:pPr lvl="3"/>
            <a:r>
              <a:rPr lang="en-US" dirty="0" smtClean="0"/>
              <a:t>#1 skill employers are looking for is Communication</a:t>
            </a:r>
          </a:p>
          <a:p>
            <a:pPr lvl="2"/>
            <a:r>
              <a:rPr lang="en-US" dirty="0" smtClean="0"/>
              <a:t>Did you manage your time well?</a:t>
            </a:r>
          </a:p>
          <a:p>
            <a:pPr lvl="2"/>
            <a:r>
              <a:rPr lang="en-US" dirty="0" smtClean="0"/>
              <a:t> Did you adapt to a fast paced environment?</a:t>
            </a:r>
          </a:p>
          <a:p>
            <a:pPr lvl="1"/>
            <a:r>
              <a:rPr lang="en-US" dirty="0" smtClean="0"/>
              <a:t>Then Create Entry</a:t>
            </a:r>
          </a:p>
          <a:p>
            <a:pPr lvl="2"/>
            <a:r>
              <a:rPr lang="en-US" dirty="0" smtClean="0"/>
              <a:t>Communicated with a diverse customer base in order to ensure customer satisfaction</a:t>
            </a:r>
          </a:p>
          <a:p>
            <a:pPr lvl="2"/>
            <a:r>
              <a:rPr lang="en-US" dirty="0" smtClean="0"/>
              <a:t>Managed time effectively in order to balance work and school life</a:t>
            </a:r>
          </a:p>
          <a:p>
            <a:pPr lvl="2"/>
            <a:endParaRPr lang="en-US" dirty="0" smtClean="0"/>
          </a:p>
          <a:p>
            <a:endParaRPr lang="en-US" dirty="0" smtClean="0"/>
          </a:p>
        </p:txBody>
      </p:sp>
      <p:cxnSp>
        <p:nvCxnSpPr>
          <p:cNvPr id="6" name="Straight Arrow Connector 5"/>
          <p:cNvCxnSpPr/>
          <p:nvPr/>
        </p:nvCxnSpPr>
        <p:spPr>
          <a:xfrm>
            <a:off x="1600200" y="5181600"/>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descr="PowerPiont_template_Decide3.jpg"/>
          <p:cNvPicPr>
            <a:picLocks noChangeAspect="1"/>
          </p:cNvPicPr>
          <p:nvPr/>
        </p:nvPicPr>
        <p:blipFill>
          <a:blip r:embed="rId3" cstate="print"/>
          <a:srcRect r="92404"/>
          <a:stretch>
            <a:fillRect/>
          </a:stretch>
        </p:blipFill>
        <p:spPr>
          <a:xfrm rot="5400000">
            <a:off x="4229100" y="2019300"/>
            <a:ext cx="685800" cy="9144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5443" y="374990"/>
            <a:ext cx="800219" cy="369332"/>
          </a:xfrm>
          <a:prstGeom prst="rect">
            <a:avLst/>
          </a:prstGeom>
        </p:spPr>
        <p:txBody>
          <a:bodyPr wrap="none">
            <a:spAutoFit/>
          </a:bodyPr>
          <a:lstStyle/>
          <a:p>
            <a:r>
              <a:rPr lang="en-US" b="1" dirty="0">
                <a:solidFill>
                  <a:srgbClr val="FFFFFF"/>
                </a:solidFill>
                <a:latin typeface="Garamond"/>
                <a:cs typeface="Garamond"/>
              </a:rPr>
              <a:t>Live it</a:t>
            </a:r>
            <a:endParaRPr lang="en-US" dirty="0"/>
          </a:p>
        </p:txBody>
      </p:sp>
      <p:grpSp>
        <p:nvGrpSpPr>
          <p:cNvPr id="2" name="Group 3"/>
          <p:cNvGrpSpPr/>
          <p:nvPr/>
        </p:nvGrpSpPr>
        <p:grpSpPr>
          <a:xfrm>
            <a:off x="-16955" y="-2"/>
            <a:ext cx="708216" cy="6858002"/>
            <a:chOff x="-12700" y="-1"/>
            <a:chExt cx="708214" cy="6858001"/>
          </a:xfrm>
        </p:grpSpPr>
        <p:grpSp>
          <p:nvGrpSpPr>
            <p:cNvPr id="4" name="Group 4"/>
            <p:cNvGrpSpPr/>
            <p:nvPr/>
          </p:nvGrpSpPr>
          <p:grpSpPr>
            <a:xfrm>
              <a:off x="0" y="1857811"/>
              <a:ext cx="685800" cy="2517602"/>
              <a:chOff x="0" y="1857811"/>
              <a:chExt cx="685800" cy="2517602"/>
            </a:xfrm>
          </p:grpSpPr>
          <p:pic>
            <p:nvPicPr>
              <p:cNvPr id="12" name="Picture 11"/>
              <p:cNvPicPr>
                <a:picLocks noChangeAspect="1"/>
              </p:cNvPicPr>
              <p:nvPr/>
            </p:nvPicPr>
            <p:blipFill>
              <a:blip r:embed="rId2" cstate="print"/>
              <a:stretch>
                <a:fillRect/>
              </a:stretch>
            </p:blipFill>
            <p:spPr>
              <a:xfrm>
                <a:off x="0" y="1974183"/>
                <a:ext cx="685800" cy="2401230"/>
              </a:xfrm>
              <a:prstGeom prst="rect">
                <a:avLst/>
              </a:prstGeom>
            </p:spPr>
          </p:pic>
          <p:sp>
            <p:nvSpPr>
              <p:cNvPr id="13" name="TextBox 12"/>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5" name="Group 5"/>
            <p:cNvGrpSpPr/>
            <p:nvPr/>
          </p:nvGrpSpPr>
          <p:grpSpPr>
            <a:xfrm>
              <a:off x="-12700" y="-1"/>
              <a:ext cx="698500" cy="1916601"/>
              <a:chOff x="-12700" y="-1"/>
              <a:chExt cx="698500" cy="1916601"/>
            </a:xfrm>
          </p:grpSpPr>
          <p:pic>
            <p:nvPicPr>
              <p:cNvPr id="10" name="Picture 9"/>
              <p:cNvPicPr>
                <a:picLocks noChangeAspect="1"/>
              </p:cNvPicPr>
              <p:nvPr/>
            </p:nvPicPr>
            <p:blipFill>
              <a:blip r:embed="rId3" cstate="print"/>
              <a:stretch>
                <a:fillRect/>
              </a:stretch>
            </p:blipFill>
            <p:spPr>
              <a:xfrm>
                <a:off x="-12700" y="-1"/>
                <a:ext cx="698500" cy="1916601"/>
              </a:xfrm>
              <a:prstGeom prst="rect">
                <a:avLst/>
              </a:prstGeom>
            </p:spPr>
          </p:pic>
          <p:sp>
            <p:nvSpPr>
              <p:cNvPr id="11" name="TextBox 10"/>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cs typeface="Garamond"/>
                  </a:rPr>
                  <a:t>Live it</a:t>
                </a:r>
                <a:r>
                  <a:rPr lang="en-US" sz="2400" dirty="0" smtClean="0">
                    <a:solidFill>
                      <a:schemeClr val="bg1"/>
                    </a:solidFill>
                  </a:rPr>
                  <a:t>.</a:t>
                </a:r>
                <a:endParaRPr lang="en-US" sz="2400" dirty="0"/>
              </a:p>
            </p:txBody>
          </p:sp>
        </p:grpSp>
        <p:grpSp>
          <p:nvGrpSpPr>
            <p:cNvPr id="6" name="Group 6"/>
            <p:cNvGrpSpPr/>
            <p:nvPr/>
          </p:nvGrpSpPr>
          <p:grpSpPr>
            <a:xfrm>
              <a:off x="0" y="4341602"/>
              <a:ext cx="695514" cy="2516398"/>
              <a:chOff x="0" y="4341602"/>
              <a:chExt cx="695514" cy="2516398"/>
            </a:xfrm>
          </p:grpSpPr>
          <p:pic>
            <p:nvPicPr>
              <p:cNvPr id="8" name="Picture 7"/>
              <p:cNvPicPr>
                <a:picLocks noChangeAspect="1"/>
              </p:cNvPicPr>
              <p:nvPr/>
            </p:nvPicPr>
            <p:blipFill>
              <a:blip r:embed="rId4" cstate="print"/>
              <a:stretch>
                <a:fillRect/>
              </a:stretch>
            </p:blipFill>
            <p:spPr>
              <a:xfrm>
                <a:off x="0" y="4432862"/>
                <a:ext cx="695514" cy="2425138"/>
              </a:xfrm>
              <a:prstGeom prst="rect">
                <a:avLst/>
              </a:prstGeom>
            </p:spPr>
          </p:pic>
          <p:sp>
            <p:nvSpPr>
              <p:cNvPr id="9" name="TextBox 8"/>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sp>
        <p:nvSpPr>
          <p:cNvPr id="14" name="TextBox 13"/>
          <p:cNvSpPr txBox="1"/>
          <p:nvPr/>
        </p:nvSpPr>
        <p:spPr>
          <a:xfrm>
            <a:off x="1326781" y="305715"/>
            <a:ext cx="6723528" cy="1200329"/>
          </a:xfrm>
          <a:prstGeom prst="rect">
            <a:avLst/>
          </a:prstGeom>
          <a:noFill/>
        </p:spPr>
        <p:txBody>
          <a:bodyPr wrap="square" rtlCol="0">
            <a:spAutoFit/>
          </a:bodyPr>
          <a:lstStyle/>
          <a:p>
            <a:pPr algn="ctr"/>
            <a:r>
              <a:rPr lang="en-US" sz="7200" b="1" dirty="0" smtClean="0">
                <a:cs typeface="Arial"/>
              </a:rPr>
              <a:t>Our Mission</a:t>
            </a:r>
          </a:p>
        </p:txBody>
      </p:sp>
      <p:pic>
        <p:nvPicPr>
          <p:cNvPr id="16" name="Picture 15" descr="USC_Linear_20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26362" y="6153094"/>
            <a:ext cx="2094220" cy="567924"/>
          </a:xfrm>
          <a:prstGeom prst="rect">
            <a:avLst/>
          </a:prstGeom>
        </p:spPr>
      </p:pic>
      <p:sp>
        <p:nvSpPr>
          <p:cNvPr id="17" name="TextBox 16"/>
          <p:cNvSpPr txBox="1"/>
          <p:nvPr/>
        </p:nvSpPr>
        <p:spPr>
          <a:xfrm>
            <a:off x="1739147" y="1857808"/>
            <a:ext cx="6024282" cy="4401205"/>
          </a:xfrm>
          <a:prstGeom prst="rect">
            <a:avLst/>
          </a:prstGeom>
          <a:noFill/>
        </p:spPr>
        <p:txBody>
          <a:bodyPr wrap="square" rtlCol="0">
            <a:spAutoFit/>
          </a:bodyPr>
          <a:lstStyle/>
          <a:p>
            <a:pPr algn="ctr"/>
            <a:r>
              <a:rPr lang="en-US" sz="4000" dirty="0" smtClean="0">
                <a:latin typeface="Calibri" pitchFamily="34" charset="0"/>
              </a:rPr>
              <a:t>The mission of the University of South Carolina Career Center is to </a:t>
            </a:r>
            <a:r>
              <a:rPr lang="en-US" sz="4000" b="1" dirty="0" smtClean="0">
                <a:solidFill>
                  <a:srgbClr val="971A31"/>
                </a:solidFill>
                <a:latin typeface="Calibri" pitchFamily="34" charset="0"/>
              </a:rPr>
              <a:t>educate</a:t>
            </a:r>
            <a:r>
              <a:rPr lang="en-US" sz="4000" b="1" dirty="0" smtClean="0">
                <a:latin typeface="Calibri" pitchFamily="34" charset="0"/>
              </a:rPr>
              <a:t> </a:t>
            </a:r>
            <a:r>
              <a:rPr lang="en-US" sz="4000" dirty="0" smtClean="0">
                <a:latin typeface="Calibri" pitchFamily="34" charset="0"/>
              </a:rPr>
              <a:t>and</a:t>
            </a:r>
            <a:r>
              <a:rPr lang="en-US" sz="4000" dirty="0" smtClean="0">
                <a:solidFill>
                  <a:srgbClr val="971A31"/>
                </a:solidFill>
                <a:latin typeface="Calibri" pitchFamily="34" charset="0"/>
              </a:rPr>
              <a:t> </a:t>
            </a:r>
            <a:r>
              <a:rPr lang="en-US" sz="4000" b="1" dirty="0" smtClean="0">
                <a:solidFill>
                  <a:srgbClr val="971A31"/>
                </a:solidFill>
                <a:latin typeface="Calibri" pitchFamily="34" charset="0"/>
              </a:rPr>
              <a:t>empower</a:t>
            </a:r>
            <a:r>
              <a:rPr lang="en-US" sz="4000" dirty="0" smtClean="0">
                <a:solidFill>
                  <a:srgbClr val="971A31"/>
                </a:solidFill>
                <a:latin typeface="Calibri" pitchFamily="34" charset="0"/>
              </a:rPr>
              <a:t> </a:t>
            </a:r>
            <a:r>
              <a:rPr lang="en-US" sz="4000" dirty="0" smtClean="0">
                <a:latin typeface="Calibri" pitchFamily="34" charset="0"/>
              </a:rPr>
              <a:t>students in their development of lifelong career management skills</a:t>
            </a:r>
            <a:endParaRPr lang="en-US" sz="4000" dirty="0">
              <a:latin typeface="Calibri" pitchFamily="34" charset="0"/>
            </a:endParaRPr>
          </a:p>
        </p:txBody>
      </p:sp>
    </p:spTree>
    <p:extLst>
      <p:ext uri="{BB962C8B-B14F-4D97-AF65-F5344CB8AC3E}">
        <p14:creationId xmlns="" xmlns:p14="http://schemas.microsoft.com/office/powerpoint/2010/main" val="3137229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pPr algn="ctr"/>
            <a:r>
              <a:rPr lang="en-US" b="1" dirty="0" smtClean="0">
                <a:cs typeface="Arial" pitchFamily="34" charset="0"/>
              </a:rPr>
              <a:t>DESCRIBE A WAITER</a:t>
            </a:r>
            <a:endParaRPr lang="en-US" b="1" dirty="0">
              <a:cs typeface="Arial" pitchFamily="34" charset="0"/>
            </a:endParaRPr>
          </a:p>
        </p:txBody>
      </p:sp>
      <p:sp>
        <p:nvSpPr>
          <p:cNvPr id="5" name="Content Placeholder 4"/>
          <p:cNvSpPr>
            <a:spLocks noGrp="1"/>
          </p:cNvSpPr>
          <p:nvPr>
            <p:ph sz="quarter" idx="1"/>
          </p:nvPr>
        </p:nvSpPr>
        <p:spPr>
          <a:xfrm>
            <a:off x="1981200" y="1600200"/>
            <a:ext cx="5067300" cy="4525963"/>
          </a:xfrm>
        </p:spPr>
        <p:txBody>
          <a:bodyPr>
            <a:normAutofit/>
          </a:bodyPr>
          <a:lstStyle/>
          <a:p>
            <a:pPr lvl="0">
              <a:buNone/>
            </a:pPr>
            <a:r>
              <a:rPr lang="en-US" sz="2400" b="1" u="sng" dirty="0" smtClean="0"/>
              <a:t>DO NOT DESCRIBE IT THIS WAY……</a:t>
            </a:r>
          </a:p>
          <a:p>
            <a:pPr lvl="0">
              <a:buNone/>
            </a:pPr>
            <a:endParaRPr lang="en-US" sz="2400" dirty="0" smtClean="0"/>
          </a:p>
          <a:p>
            <a:pPr lvl="0"/>
            <a:r>
              <a:rPr lang="en-US" sz="2400" dirty="0" smtClean="0"/>
              <a:t>Served food</a:t>
            </a:r>
          </a:p>
          <a:p>
            <a:pPr lvl="0"/>
            <a:r>
              <a:rPr lang="en-US" sz="2400" dirty="0" smtClean="0"/>
              <a:t>Took care of customers</a:t>
            </a:r>
          </a:p>
          <a:p>
            <a:pPr lvl="0"/>
            <a:r>
              <a:rPr lang="en-US" sz="2400" dirty="0" smtClean="0"/>
              <a:t>Bussed tables</a:t>
            </a:r>
          </a:p>
          <a:p>
            <a:pPr lvl="0"/>
            <a:r>
              <a:rPr lang="en-US" sz="2400" dirty="0" smtClean="0"/>
              <a:t>Took money from patrons</a:t>
            </a:r>
          </a:p>
          <a:p>
            <a:pPr lvl="0"/>
            <a:r>
              <a:rPr lang="en-US" sz="2400" dirty="0" smtClean="0"/>
              <a:t>Learned the nightly menu specials</a:t>
            </a:r>
          </a:p>
          <a:p>
            <a:pPr lvl="0"/>
            <a:r>
              <a:rPr lang="en-US" sz="2400" dirty="0" smtClean="0"/>
              <a:t>Kept dining space clean</a:t>
            </a:r>
          </a:p>
          <a:p>
            <a:pPr marL="320040" indent="-320040">
              <a:spcBef>
                <a:spcPts val="0"/>
              </a:spcBef>
              <a:buNone/>
              <a:defRPr/>
            </a:pPr>
            <a:endParaRPr lang="en-US" sz="2400" dirty="0" smtClean="0">
              <a:latin typeface="Arial" pitchFamily="34" charset="0"/>
              <a:cs typeface="Arial" pitchFamily="34" charset="0"/>
            </a:endParaRP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pPr algn="ctr"/>
            <a:r>
              <a:rPr lang="en-US" b="1" dirty="0" smtClean="0">
                <a:cs typeface="Arial" pitchFamily="34" charset="0"/>
              </a:rPr>
              <a:t>DESCRIBE A WAITER</a:t>
            </a:r>
            <a:endParaRPr lang="en-US" b="1" dirty="0">
              <a:cs typeface="Arial" pitchFamily="34" charset="0"/>
            </a:endParaRPr>
          </a:p>
        </p:txBody>
      </p:sp>
      <p:sp>
        <p:nvSpPr>
          <p:cNvPr id="5" name="Content Placeholder 4"/>
          <p:cNvSpPr>
            <a:spLocks noGrp="1"/>
          </p:cNvSpPr>
          <p:nvPr>
            <p:ph sz="quarter" idx="1"/>
          </p:nvPr>
        </p:nvSpPr>
        <p:spPr>
          <a:xfrm>
            <a:off x="762000" y="1371600"/>
            <a:ext cx="7353300" cy="4525963"/>
          </a:xfrm>
        </p:spPr>
        <p:txBody>
          <a:bodyPr>
            <a:normAutofit fontScale="85000" lnSpcReduction="20000"/>
          </a:bodyPr>
          <a:lstStyle/>
          <a:p>
            <a:pPr lvl="0">
              <a:buNone/>
            </a:pPr>
            <a:r>
              <a:rPr lang="en-US" sz="2400" b="1" u="sng" dirty="0" smtClean="0"/>
              <a:t>SOME BETTER OPTIONS MIGHT BE……</a:t>
            </a:r>
          </a:p>
          <a:p>
            <a:pPr lvl="0">
              <a:buNone/>
            </a:pPr>
            <a:endParaRPr lang="en-US" sz="2400" dirty="0" smtClean="0"/>
          </a:p>
          <a:p>
            <a:pPr lvl="0"/>
            <a:r>
              <a:rPr lang="en-US" sz="2400" dirty="0" smtClean="0"/>
              <a:t>Managed time efficiently and effectively while providing dining service for 70-covers</a:t>
            </a:r>
          </a:p>
          <a:p>
            <a:pPr lvl="0"/>
            <a:r>
              <a:rPr lang="en-US" sz="2400" dirty="0" smtClean="0"/>
              <a:t>Monitored, controlled and successfully handled food and beverage operations </a:t>
            </a:r>
          </a:p>
          <a:p>
            <a:pPr lvl="0"/>
            <a:r>
              <a:rPr lang="en-US" sz="2400" dirty="0" smtClean="0"/>
              <a:t>Forged strong relationships with customers, staff members, guests and team organizers</a:t>
            </a:r>
          </a:p>
          <a:p>
            <a:pPr lvl="0"/>
            <a:r>
              <a:rPr lang="en-US" sz="2400" dirty="0" smtClean="0"/>
              <a:t>Commended by patrons and supervisors for developing excellent dining ambience and providing exceptional customer service </a:t>
            </a:r>
          </a:p>
          <a:p>
            <a:pPr lvl="0"/>
            <a:r>
              <a:rPr lang="en-US" sz="2400" dirty="0" smtClean="0"/>
              <a:t>Developed interpersonal, verbal and written communication skills.</a:t>
            </a:r>
          </a:p>
          <a:p>
            <a:pPr lvl="0"/>
            <a:r>
              <a:rPr lang="en-US" sz="2400" dirty="0" smtClean="0"/>
              <a:t>Demonstrated adaptability and problem-solving capabilities when dealing with kitchen issues, customer complaints and understaffing</a:t>
            </a:r>
          </a:p>
          <a:p>
            <a:pPr lvl="0"/>
            <a:r>
              <a:rPr lang="en-US" sz="2400" dirty="0" smtClean="0"/>
              <a:t>Assisted with the training of new staff hires </a:t>
            </a:r>
          </a:p>
          <a:p>
            <a:pPr marL="320040" indent="-320040">
              <a:spcBef>
                <a:spcPts val="0"/>
              </a:spcBef>
              <a:buNone/>
              <a:defRPr/>
            </a:pPr>
            <a:endParaRPr lang="en-US" sz="2400" dirty="0" smtClean="0">
              <a:latin typeface="Arial" pitchFamily="34" charset="0"/>
              <a:cs typeface="Arial" pitchFamily="34" charset="0"/>
            </a:endParaRP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sz="quarter" idx="1"/>
          </p:nvPr>
        </p:nvSpPr>
        <p:spPr/>
        <p:txBody>
          <a:bodyPr/>
          <a:lstStyle/>
          <a:p>
            <a:r>
              <a:rPr lang="en-US" dirty="0" smtClean="0"/>
              <a:t>Think of a resume entry for someone who bags groceries at Publix.</a:t>
            </a:r>
          </a:p>
          <a:p>
            <a:endParaRPr lang="en-US" dirty="0" smtClean="0"/>
          </a:p>
          <a:p>
            <a:r>
              <a:rPr lang="en-US" dirty="0" smtClean="0"/>
              <a:t>What tasks would you include?</a:t>
            </a:r>
          </a:p>
          <a:p>
            <a:r>
              <a:rPr lang="en-US" dirty="0" smtClean="0"/>
              <a:t>What skills would you include?</a:t>
            </a:r>
          </a:p>
          <a:p>
            <a:r>
              <a:rPr lang="en-US" dirty="0" smtClean="0"/>
              <a:t>Can you quantify?</a:t>
            </a:r>
          </a:p>
          <a:p>
            <a:r>
              <a:rPr lang="en-US" dirty="0" smtClean="0"/>
              <a:t>Or qualify?</a:t>
            </a:r>
          </a:p>
          <a:p>
            <a:endParaRPr lang="en-US" dirty="0"/>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data:image/jpeg;base64,/9j/4AAQSkZJRgABAQAAAQABAAD/2wCEAAkGBxQHBhUSBxQUFRUTFBcTGBQUFhYaFxkcFRcWFx4XFxkYHCggGh0pHB8WIjElLCorLi46HyAzODMsQygtLisBCgoKDg0OGhAQFiwfHhwsLCwsLCwsLCwsLCwsLSwsLCwsLCwsLCwsLCwsLCwsLCwsLCwsLDcrLCwrLCsrKzcsN//AABEIAKgBKwMBIgACEQEDEQH/xAAcAAEBAQEBAAMBAAAAAAAAAAAABwYIBQIDBAH/xABHEAACAQIDBQUDCAYGCwAAAAAAAQIDEQQFBgcSITFBE1FhcYEikZIIFDJSgqGxwSNCVLKzwiQmQ2JydBU1NjdTZHODk6LR/8QAGAEBAQEBAQAAAAAAAAAAAAAAAAECAwT/xAAbEQEBAAMBAQEAAAAAAAAAAAAAAQIRMSESIv/aAAwDAQACEQMRAD8ArgAPS4gAAAAAAAAAAAAAAAAAAAAAAAAAAAAAAAAAAAAAAAAAAAAAAAAAAAAAAAAAAAAAAAAAAAAAAAAAAAAAAAAAAAAAAAAAAAAAAAAAAAAAAAAAAAAAAAAAAAAAAAAAAAAAAAAAAAAAAAAAAAAAAAAAAAAAAAAAAAAAAABidZ7TMJpas6XtVq6506bSUfCpN8IvwSb8Ef3atq16V07/AEN2r126dN8LxSXtVLeCaS8ZIiGgtI1NbZ24uTjTh+krVXxaUnyV+c5O9r9zfQ55Ze6jcjZVduldz/RYSil3Oc2/erfge1kG22hiq6hnlCVBN27SEt+C8ZRspJeVzS4TZbleGw+68Nv8OM6lSo5Px4SSXokT7aXsrjk+Ali9OOTpw41KMnvOEfrwlzcV1Tu1zv3T9Hi34XEQxeHjUwsozhNKUZRacWn1TXM+0gexDV0svzdYHGSvRrt9nf8AUqc7LuUuVu+3ey+Fl2lmgAFQAMNtb1bLS+nUsC7V8Q3Tg+sUl7dReKTSXjJPoLR89YbTcJpis6XtV60eDp07Wi+6c3wi/BXa6pGDq7dK7n+hwlFLulObfvVvwMXoPSNTWmdumpONOHt1qr4tJvkr85Sd7er6F0wGy/LMHQUXhlUfWdSc3J+PBpL0SMbtb8jKZLtwpVqyjnWGlSTt+kpS30vFxaTt5NvwKnlmY0s1wUa2W1I1Kc+U4u68vBrqnxRJ9oeyWjRyyeJ0wpRlSi5yoXcoyjG7bpt3kpJcbXd7cLdcZsm1ZPT2pYU6sn83xElTqRfJSlwjUXc07X8L+Bd2dTUvHSoB5mpc5hp7IquJxXFUo3S+tJ8Ix9ZNI0y/Dq7WOF0lhlLNJNzl9ClBXqSt1teyXi7epM8Xt0qOq/mWDpqN+HaVJSdvspJfeTyPzrXWqUm9+viJ83wjFc/swjG/oupcsj2SZfl2FSx1N4ipb2qlSU0m+u7CMkku6934mN28b1Iy+WbdL1Us2wlo9ZUZ3a+zNcfiRVcizyhqDAKtlFRVIPg7c4u192cXxi/Bk91jsew+LwUp6ZTo1optUnJunP8Au+024Pud7eHVSzQmpqmjtSRnPeUHLs69N3V43s7x+tF3a6811Zd2dNS8dTA+MJqpBSptNNJprk0+Ka9D5G4wAA0gAAAAAAAAAAAAAAAAAAOddumaPG62dJN7uGpQp26b012kn/7RXoU3YplSy/QsKjVpYic6sn1sm4R9LRv6sim0up2uvcY5dK8o/D7P5HRehKfZaKwSX7LRfxQUvzOM9rpePdPjUpqtTcaqTjJOLT5NNWafofI/hthyNmdCWQakqQoNqWGxElF9b0pvdf3JnWGWY1ZjltKtS+jVpwqrynFS/M5o2r0ux2h4tLrOMvipwl+Ze9mlbt9A4Nv/AIKj8EpQ/Ixj1vLj0dUZ5DTeR1MVi4ylCnu3jC289+cYK12lzaMfku17C5xm9LD4ejiFKtUjTTkqdk5O13ad7Gh2iZNV1Bo6thsuSdSp2e6pNRXs1YTfF+CZLNI7LcwynU+Gr4uNLcpVoTlarFu0ZJuy6lu9pJNLuYLaLs7es8bTqxxLpdnT3FB096PGTk5XUk03wXXkjeg1ZtGR2baPejcpqUq84VJ1Krm5wTS3VFKK4q/D2n6muBlM+2iYDIcwnQzGrJVadt6Eac5fSipKzS3eTXUnkOtTUkoU26tt1Jt35WS439DjlR7XFWwqd5StBLnxfBefIpevtrUs8wM8NkdOVKlUW7OpO3aTi+cUldQT5Pi2/A+7ZFs9qYnMoY7OYOFKk1OlCatKpJfRlZ8VBPjfrw6XM32+NTxdlwXtcySfKFzN0srw2Gh/aVJ1ZeVNKKT8Lzb9CuEB+UFXc9WUYdIYWL9ZVKl/wRrLjOPXp/J6ypSr4nFVFxio0IP/ABXnP8Ie9lrJpsCo9noupL6+Km/dTpL/AOlLGPC9fw5s20ZYst15UdJWVeEK9vGV4y98oyfqdKEM+UPR3c3ws+sqM4/DO/8AMyZcXHqgbIc0eaaCodo7yo72Hf8A237K+BwNmSv5PdW+m8RD6uIUvipxX8pVDWPEvQAG2QAAAAAAAAAAAAAAAAAAcqbRf9u8b/man7zOlNIu+k8Jb9lofwoHOO1Cj2Gv8Ypdazl8aU19zOhtAVVW0RgnH9mpR+CKj+Rxx63lx74ANsuY9sH+8bFedL+BSLdsmVtneEv9Wf8AGqEJ2o11idoGLlHpV3PgjGH5HQWzqh820Lg4/wDLwn/5Pb/Mxj1vLjRAA2wAAATDUeyNai1FXxWLxTh2sk1CNK+6klFJyc+PBLoU8Cza7QDU+xvE5VhXVyeqsSoJycFFwq2XWKu1Pyun3JnmaM2oYvIMTGOYTniMPe0oVHvTiu+nOTumu5u3ThzXSRzXtnyiGU64n81Vo14RxG6uSc3KMrecot+pizXGpd9dG4LFwx+DhVwklKFSKnGS5NSV0yA7fF/XaH+Vp/v1SgbCcfLF6IcKv9hXnTj/AIZKNT8ZSMV8oTDbmpMPU6Tw+56wqTf8yLeJOtvsKf8AUNW/aKv4QKGTLYBX39H1Yv8AUxUvdKnSf43KaWcS9CJ/KKf9JwX+Gt+NMthCPlC4lTz/AA1Nc4UHN/bm1/KMuLj17vyeP9TYv/rU/wByRWiXfJ9obmlK02vp4lpeO7Tp/m2VEuHEy6AA2yAAAAAAAAAAAAAAAAAADn/b3lLwmqYYiK9nE0ld986XsO/2OzNzsKzlY/SHzdv28LOStfjuVG5xfldzXoaPX+lo6t07KhwVSL7SlN8lNJ8H/daun536HOeWZhi9DaicqadKvSbhOE1wadrxkv1ovg7p9zT5M43yuk9jrA/NmOOhlmAqVsY7QpQlUk/CKv7yY4LblhpYZfP8NXjPqqbhKPo5Si/uMDtB2kVtXRVGjHscOnfs1K8ptcnUlZXtzUVwXjZNW5RPlmadOpqTUdqa/SYqv5+1Vnf3K51thcOsJhYU6P0YRjCPlFJL7kSDYloeeHq/6QzaDi7NUISVn7Ss6rXRWuo992+5uyDGGVAZXahmNXKdDYitl05U6kOy3Zx5rerU4u3o2iO6K1vmGP1dhaWLxdWUJ16cZRbVmnJXT4ci26STbowh22rO8dk+plDBYmvTo1aUZxjTm4JNXjJXjZ81f1LiZDaXo5avyPdoWVek3OlJ8ndcabfRSsvJpMZcJ15WxPULznTEqWLnKdbD1GpOcnKUo1G5xk2+L470fRFEOTcpzPFaJ1C5UE6Vam3CdOouDTs3Ca6xfB+5p8mVrL9uWGlh1/pHDVoT6qk4Tj5pycWvKxJktisHNW2XN4ZvrifzZpxoQjh95cm4OUpe6UpL0Pc1ftkq5nhJUdP05UIyVnWlK9Wz5qCjwh53b7rGa2faFrauzBNqUMNBrtK1uDX1Kd/pTf3c30Tlu/Ismld2G5c8DoZTqJr5xWnVV/qpRpr91v1PO2/5T8607RxNNXeHqOMvCFZJXf24wXqU3C4eOEw0aeGiowhFQjFclGKskvQ+rNMvhmuXVKGNV4VYOEl4Nc13Nc0a14zv1E/k/wCdLDZxWwlZ27eKqQvbjKle8V4uLb+yXY5U1Np/E6H1Ao1G4uMt+jXjdKSi7qcX0a4XXT3XpGQbb4RwijqChN1ErdpQ3bS8XCTW6/JteRmXTVm1jOYNqucrPNb1p4dqUKdqEGuTVNWbXenLfZp9a7Yp5rgpUNP05UYzW7KrNrtWnzUVHhDzu33WPF2V6HnqbNo1sbFrC0pKUm1wqNcVSjfn/e7l5oW78JNerVszyl5LojD06qtOUO1knzTqtzs/FJxXoagA6RigANIAAAAAAAAAAAAAAAAAAAeLqPSuE1LSSzijGbStGavGpHwU48beHLwPaBLNql9TYhgpTbp1sUl3b1N29dw9zT+y/L8jrKcacq04u6nXalZ96gkoe9M2gJ8xd0ABdI/DnWU0s8yyWHzOO/Snu70d6Ub7slJcYtPmkZ/LtmuXZZj4VsFQcalKSnGXa1XZxd07OVma4E+YbAAXSPG1FpbCakppZzRjNpWU+MZx8pxs7eHIxNbYjgZ1G6VbFRXdvU3b1cCngnzF3WAyjZBl2X1FKvGrXad/00/Z+GCin5O5u8PQjhqChhoxhCKtGMUlFJdElwSPsA+YbAAXSPxZtlNHOcG6Wa0oVYP9WavZ98Xzi/FWZgcZsVwFetfDzxFNP9WM4SivLeg397KWCfMXdTzKtjuXYGrvYntq9ne1WaUeHhTUb+rN9h6EcLQjDCxjCEVuxhBJRSXRJcEj7QJjIWgAKgACgAAAAAAAAAAAAAAAAAAAAAAAAAAAAAAAAAAAAAAAAAAAAAAAAAAAAAAAAAAAAAAAAAAAAAAAAAAAAAAAAAAAAAAAAAAAAAAAAA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2" name="AutoShape 4" descr="data:image/jpeg;base64,/9j/4AAQSkZJRgABAQAAAQABAAD/2wCEAAkGBhAOEBEPEA8QFQ8QDxINFRAQFRQXDxAPFhQWFBcVFBUXGyYeFxkjGRgUHy8gJicpLy4sFR4xNTArNSYsLCkBCQoKDQwNDQwMDSkYFRgpKSkpKSkpKSkpKSkpKSopKSkpKSkpKSkpKSkpKSkpKSkpKSkpKSkpKSkpKSkpKSkpKf/AABEIAMIBAwMBIgACEQEDEQH/xAAbAAEAAgMBAQAAAAAAAAAAAAAABwgDBQYEAf/EAE4QAAICAQICBgQHCwkGBwAAAAABAgMEBRESIQYHEzFBUQhhcZEUIjJygbGzGCM1QlJUc4KhssEVJDM0dJKiwtIXJVOD0dNDVWJjk5Sj/8QAFQEBAQAAAAAAAAAAAAAAAAAAAAH/xAAUEQEAAAAAAAAAAAAAAAAAAAAA/9oADAMBAAIRAxEAPwCDQAAAAAAAAAAAAAAAAAAAAAAAAAAAAAAAAAAAAAAAAAAAAAAAAAAAAAAAAAAAAAAAAAAAAAAAAAAAAAAAAAAAAAAAAAAAAAAAAAAAAAAAAAAAAAAAAAAAAAAAAAAAAAAAAAAAAAAAAAAAAA2Og9H8nULo4+LVKy2XPZd0YrvlOT5RivNnjxseds4V1xcrLJxrjFd8pyeyS9bbRbLoD0Kq0fEhRBJ3SSnfb42W+PP8ldyXkvNsCNtE9HHeKlm5rUmlvXjRXxX4rtJ9/wDdN39zrpm23wjO38+On6uyJTNE+nemdr2H8oYna8XBw9rD5e+3Dvvtvvy23KqMNb9HFcLeFmviSe1eTFbSfguOHyf7rIi6QdHMnTrpY+VVKuxc1v8AJnHwlCS5Sj617O9FyUznOnfQynV8SePNJWpOdNu3xqrduXP8l7bNeXsAqMDLlY06rJ1WRcbK5yrlF98ZxfC0/Y0zERAAADcdGuiOZqljqw6XZKCTm94xhXFvZOUpNJePr5GnJn9Gz+m1D9FR+9MDHpHo43y2eXm1V+cKISse3zpcKT+hnSU+jrpq+Xk5sn6pVRXu7Nv9pKrltzfcvHwNPkdM9Nqk4T1HCjNcnGWRUpJ+tcXIquDu9HXTX8nIzYv51TX2f8TlukHo7ZNSlPCyYXbc1Vauzsa28JbuMnv58JO2FqFORFTptqsg+6dU4zi/pi2jOBSzUdOtxrZ0X1yrurlwyrmtpRff3eW3NPxTTPMWV67uh1eZgTzIxSysKPaqa750J7zhLzSW8l5NetlaiI+pEg9DepXP1KEb7HHGx5reM7Yt2TXnGrk9vW2t+W26e57+o/oFDPvnm5EFLGxZKMYS2cbcnZS2kvFRWza8XKPrLFoCJ8f0ctPSXaZeZKXjwdlFe5wf1nzI9HPAafZ5eZGXg5uqUfcoR+skvVtfxcKKnlZFNMZPZO2ajxPyinzf0DSdexc2Lni5FV0IvhbqmpcL79pbdz9pVVx6Z9S+dpkJXwccjGit5WVJqyuPnOvm0vWm9vHYj8u40Vv67egMdOyY5ePDhxcpveC+TTkLm4xXhGS+Ml6peCRERmAAAAAAAAAAAAAkDqN0dZOr1Skvi41VmV6uJbQjv+tNP9Us4QR6NtG9+fP8mqmH96U3/lJ4KI967+kc8LS5Rqk42ZVscXii9pRrac57e2MeH9crITj6SeS1HT6vxZSyLH7YqqK/ekQcQWY6jOkk83TOztk5WYlrxuJveTq4VKG/s3cf1CRCD/Rrte+ox8NsWW3rXbL+JOJVVj689HWNq9k4/Jyqq8rbbkpPeuXvlBv9Y4rRsJZGTRRJtRuvqpcl3pTmotr18yWvSSoSuwLPGVV8H7Iyg1++yLuin9fwv7Zj/axIibPucML89yvdX/0NF036kMXTdPyMyvKyJzpjGShNQ4XvZGHPZb/jE8nHdb/4Ezv0df21ZRVM7Dq96xJaJ8JlDHjbZkQhCLnNxhW4uT3aS3l39269px4IN/0j6d6hqUm8nKslBttUxfDRFb9yhHk9vN7v1mgBM9Xo32SSb1KC3SfKhvbf/mAR31fazfiajiSonKLnk1Uzim+G2uc1GUJLuaab9j2fei3RHPQjqUxNLthk2WzyMmtuUJSioVVy5riVab3kk+9t+aSexIkpqKbbSS5tvkkvWyq0PT/IjXpefKW23wK+Oz7m5QcUvpbS+kqETB12dZteXFabh2KdKmp33R5wsnF7xrg/GKfNvxaW3c94fIi2PVXpKxNIwoLvsoWVJvvcrvvv7FJL6EdYefBpVdVcEtlCuEEvJRikvqMt0+GMpeUXL3Lcqqn9ZnSSeoalk2OTdddsseqO/wAWNUHwrh9rTl+sZeqvpHPA1TGkpSVV9scW2K+TKFj4U2v/AEycZfqnJTm5Nyb3bbbfm2ZMPIdVldi765xs+mLT/gRF1zjutvSFlaPmJ99NfwuL8U6nxv8Aw8S+k6+Et0n5rc82r0KzHvrfdOiyDXqcGiqpaACIAAAAAAAAAACbPRr+VqPzcX67icSAvRwy1HKzat/jTx67EvNQns/30T6VUGekp8vTvmZP10kKk6+kjh71YF35Fl1P9+MJf5GQURE0ejZ/Sah+jx/rtJ1IT9GzFfDqFrXxW8atPzklbKS+jePvJrKqEPSUa305eO2S/o+8kOaVnfB76b+Hi7G6u7h324uCSltv4b7Es+kjlp5GDVvzhRba/ZOaivs2Q4RE1/dKT/8ALI//AGH/ANo0/S3rzlqWFfhPAjWr4xj2iucuHacZ/J7Nb/J8/EiwAAAALl42u4vBH+c4/wAmP/iw8vaU0AF2aciFi3hOMl5xaa/Ya3pF0XxdSr7LKhKda35Rssgue3fwSSfcu/cqPouu5ODbG/FunXZFp7wfKW3hKPdJep8i4Giah8JxsfI227eiu/by44KW37SqgDrM6m5aZB5eHKduIn98jPZ3Y6b5SbSSlDw323XLfzIwRdbMxIXVzqsipV2QlXOMlvGUJLZpry2KZ6thfB8i+hNtU3WU7vvfBNx3/YRF0K+5exGLN/orP0c/3WYtHy4349F0XvG2iq1PzU4KS+s9VkOJOPmnH38iqpIDJkUOuc65fKhKUH86L2Zm0vF7a+mr/iXV17fOko/xIi59HyI/Nj9R8yfkS+ZL6jJFbJLy5Hg1/MVGJk3S7qsa61+yMJP+BVUyABEAAAAAAAAAAB2nU/rqwtXx5SaUL+LEk33JWco/41AtQUkRZ3qp6yK9Vx4UXWJahTBRshLZSvSW3aw89/xku5+poD3davRGeq6bZTVHfIqlHJqjvtxWRTTj7XCUkt+W7RV16bd2vwfsbe34uDseCXa8X5PBtvv6ti6Q4ee/j3b+OxVcb1T9EZ6Vp0KrVtkXTeTbHffgnJRSh9EYx39e52TBwvWl1k1aRRKquUZZ9sGq61z7JPl2tnkl4Lvb9SbQQp1ya4szWMhxadePw4cGv/bXx/b98dnM5jo/iwuy8Wqxb12ZNNUo7tbwlZGLW65rk33Hhsm5Ntttt7tvm233ts2fRT+v4X9sx/tYkRZH/YroX5h/++T/AN05rrH6rNJwtLy8nHw+C+qEHCfa3y4W7YRfKVjT5N96JcOO63vwJn/o6/tqyqqmTD0A6psPV9IjfKVlWW7rYq6LcotR5RU629mufhs+XeQ8WZ6hn/uaH9ov+tEREnSLqU1XDbddPwmpbvjxvjS2XnU/j7+xM5SXRjOT4XhZal5Om3f3cJck+7gVa6IdUeo6hbFWY9uPjqS47r4uDUeW6rjJJzlt3ctvNln8TGjTXCqC2hXCNcV5Rikl+xGUNlVjyciNUJWTaUK4ysk33KMVu37imOqZnb33XbbdrdZdt5ccnLb9pM3XN1qVzrnpmFNT4/i5F8HvBR8aa3+M3+M+5Llzbe0HkRabqb11ZmkY3NceMnhzS8Oz5Q3/AOW4M7cq51UdYP8AI+U1dxPDyOGFqjzdbXybVHx23e6XNp+OyRZ3Ey4XQjbVOM65xU4zg04Si+5prvRVVn64OhF2Bn3ZEa5PEybHfC1JuEZze84Sf4r4m9l4prbxMvUz0Juzc+nKlVJYmLPt3ZJbQnbH5EIP8Z8Wze3co8+9FmGgkAOF66dcWJpF8VJKeS44kU/FSe8/8Cl70dpmZldFcrbZxhVCLlKc2lCMV4tvuKwda3T7+WMtOpyWHjp10prZzbfxrWu9OXLZPuSXc9wOIABEAAAAAAAAAAAMlGROuUZ1zlGcXxRnBtSjLzTXNMxgCSNF6+dVxlGFrpyILlvdFq1r58Gve0ze/dJX7fg6nfz7We3u4SGgBJGtdfWq5ClCrsceL8aot2pfPm370kR5k5M7ZyssnKdknvKc25Tk/NyfNmIADPhZcqLa7obcdVkbY781xRkpLdePNGAASL/t61j/AImP/wDDE8Gu9b+p5+PZiXzpdNyUZKNaUtlJSWz8OaRxIAGw0jX8rCn2mLkW1S8XXJpS+cu6S9prwBJOm9furUpKz4Pcl3u2vabXtrcVv9Bu4eklf46fS36rZr/KyGwBMGV6R+VKL7LBx4S8HOdk0voXD9ZxfSbrQ1PUouu7IcaXydNC7OuS2a2ltzkufc20cmAAAAHQ9F+n2oaW/wCa5ElXvu6Z/Gpk/mPufrWzOeJQ6reqnG1rEtyLr765V5MqFGrg4XFVwnu+JN77yfuA92H6R2XGO1uFjzl+VCU4J/Q+IZvpHZkotU4WPCX5U5Tml9C4TpPuccD88y/dV/pH3OWB+eZfuq/0gQ70n6eZ+qP+dZEpQT3VMPi0xfzFyb9b3Zz5YL7nHA/PMv3Vf6R9zjgfnmX7qv8ASBX0HT9Y3RWvSc+eHVZOcI11zUrNuLecVJ78KSOYAAAAAAAAAAAAAAAAAAAAAAAAAAAAAAAAAAAAWH9HT8G5H9vn9jSV4LDejpJLTcjmv6/P7GkDzZWv5WNm3vVb9UxovLccfIojW9LjjcW1asWz34ue+732a7uZs9O6xcvHjquTnUxli4eXOmLrsj2kJfe410Riq1xxbkn2je637uR0F3V3jWT++5ObZjq1ZCw7MjixO0T4l8Xbi4U+fDxcPqPuR1dYVlmXKc73TnbyuxXYvgrtfD99jHh4ozXCmnxcvIDW5fWbZjRy4ZWAq8vGw46jGmN6nXdjynGt/fVWuGSk9muFm10PppO/OlgX4vY2fA4ahW1arFZRKXC+LaK4JJ7ct3v9ep1jq0h8DzY0XXX52TjRxI5GdapTjVGUWq1JRSjDlvyXN95u+jnQ6jCtllO263KsphQ7cixTdVUUn2VWySjDiW/m/Mogjr3/AAzb+gx/s0R6SF17P/fNv6Cj7NEek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4" name="Picture 6" descr="http://i1.ytimg.com/vi/4nuu7XTl2pA/hqdefault.jpg"/>
          <p:cNvPicPr>
            <a:picLocks noChangeAspect="1" noChangeArrowheads="1"/>
          </p:cNvPicPr>
          <p:nvPr/>
        </p:nvPicPr>
        <p:blipFill>
          <a:blip r:embed="rId3" cstate="print"/>
          <a:srcRect/>
          <a:stretch>
            <a:fillRect/>
          </a:stretch>
        </p:blipFill>
        <p:spPr bwMode="auto">
          <a:xfrm>
            <a:off x="-228598" y="-171450"/>
            <a:ext cx="9372598" cy="7029450"/>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7353300" cy="1143000"/>
          </a:xfrm>
        </p:spPr>
        <p:txBody>
          <a:bodyPr>
            <a:normAutofit/>
          </a:bodyPr>
          <a:lstStyle/>
          <a:p>
            <a:pPr algn="ctr"/>
            <a:r>
              <a:rPr lang="en-US" b="1" dirty="0" smtClean="0">
                <a:cs typeface="Arial" pitchFamily="34" charset="0"/>
              </a:rPr>
              <a:t>Additional Categories</a:t>
            </a:r>
            <a:endParaRPr lang="en-US" b="1" dirty="0">
              <a:cs typeface="Arial" pitchFamily="34" charset="0"/>
            </a:endParaRPr>
          </a:p>
        </p:txBody>
      </p:sp>
      <p:sp>
        <p:nvSpPr>
          <p:cNvPr id="5" name="Content Placeholder 4"/>
          <p:cNvSpPr>
            <a:spLocks noGrp="1"/>
          </p:cNvSpPr>
          <p:nvPr>
            <p:ph sz="quarter" idx="1"/>
          </p:nvPr>
        </p:nvSpPr>
        <p:spPr>
          <a:xfrm>
            <a:off x="838200" y="1447800"/>
            <a:ext cx="7353300" cy="4525963"/>
          </a:xfrm>
        </p:spPr>
        <p:txBody>
          <a:bodyPr/>
          <a:lstStyle/>
          <a:p>
            <a:r>
              <a:rPr lang="en-US" sz="2800" dirty="0" smtClean="0">
                <a:cs typeface="Arial" pitchFamily="34" charset="0"/>
              </a:rPr>
              <a:t>HONORS, ACTIVITIES, RESEARCH, PROFESSIONAL AFFILIATIONS</a:t>
            </a:r>
          </a:p>
          <a:p>
            <a:pPr lvl="1"/>
            <a:r>
              <a:rPr lang="en-US" dirty="0" smtClean="0">
                <a:cs typeface="Arial" pitchFamily="34" charset="0"/>
              </a:rPr>
              <a:t>You may specifically want to list: </a:t>
            </a:r>
          </a:p>
          <a:p>
            <a:pPr lvl="2"/>
            <a:r>
              <a:rPr lang="en-US" dirty="0" smtClean="0">
                <a:cs typeface="Arial" pitchFamily="34" charset="0"/>
              </a:rPr>
              <a:t>Activities or leadership positions that demonstrate job related skills</a:t>
            </a:r>
          </a:p>
          <a:p>
            <a:pPr lvl="2"/>
            <a:r>
              <a:rPr lang="en-US" dirty="0" smtClean="0">
                <a:cs typeface="Arial" pitchFamily="34" charset="0"/>
              </a:rPr>
              <a:t>Honors or awards (Scholarships may or may not be relevant)</a:t>
            </a: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j-lt"/>
              </a:rPr>
              <a:t>To Review </a:t>
            </a:r>
            <a:endParaRPr lang="en-US" b="1" dirty="0">
              <a:latin typeface="+mj-lt"/>
            </a:endParaRPr>
          </a:p>
        </p:txBody>
      </p:sp>
      <p:sp>
        <p:nvSpPr>
          <p:cNvPr id="4" name="Content Placeholder 2"/>
          <p:cNvSpPr>
            <a:spLocks noGrp="1"/>
          </p:cNvSpPr>
          <p:nvPr>
            <p:ph sz="quarter" idx="1"/>
          </p:nvPr>
        </p:nvSpPr>
        <p:spPr>
          <a:xfrm>
            <a:off x="685800" y="1371600"/>
            <a:ext cx="8229600" cy="4754563"/>
          </a:xfrm>
        </p:spPr>
        <p:txBody>
          <a:bodyPr>
            <a:normAutofit fontScale="85000" lnSpcReduction="20000"/>
          </a:bodyPr>
          <a:lstStyle/>
          <a:p>
            <a:r>
              <a:rPr lang="en-US" sz="3400" b="1" dirty="0" smtClean="0">
                <a:latin typeface="+mn-lt"/>
              </a:rPr>
              <a:t>A resume is composed of 8 main headings: </a:t>
            </a:r>
          </a:p>
          <a:p>
            <a:pPr lvl="1"/>
            <a:r>
              <a:rPr lang="en-US" sz="3400" b="1" dirty="0" smtClean="0">
                <a:latin typeface="+mn-lt"/>
              </a:rPr>
              <a:t>Identifying Information/Heading</a:t>
            </a:r>
          </a:p>
          <a:p>
            <a:pPr lvl="1"/>
            <a:r>
              <a:rPr lang="en-US" sz="3400" b="1" dirty="0" smtClean="0">
                <a:latin typeface="+mn-lt"/>
              </a:rPr>
              <a:t>Objective</a:t>
            </a:r>
          </a:p>
          <a:p>
            <a:pPr lvl="1"/>
            <a:r>
              <a:rPr lang="en-US" sz="3400" b="1" dirty="0" smtClean="0">
                <a:latin typeface="+mn-lt"/>
              </a:rPr>
              <a:t>Education</a:t>
            </a:r>
          </a:p>
          <a:p>
            <a:pPr lvl="1"/>
            <a:r>
              <a:rPr lang="en-US" sz="3400" b="1" dirty="0" smtClean="0">
                <a:latin typeface="+mn-lt"/>
              </a:rPr>
              <a:t>Experience</a:t>
            </a:r>
          </a:p>
          <a:p>
            <a:pPr lvl="1"/>
            <a:r>
              <a:rPr lang="en-US" sz="3400" b="1" dirty="0" smtClean="0">
                <a:latin typeface="+mn-lt"/>
              </a:rPr>
              <a:t>Skills</a:t>
            </a:r>
          </a:p>
          <a:p>
            <a:pPr lvl="1"/>
            <a:r>
              <a:rPr lang="en-US" sz="3400" b="1" dirty="0" smtClean="0">
                <a:latin typeface="+mn-lt"/>
              </a:rPr>
              <a:t>Related Coursework</a:t>
            </a:r>
          </a:p>
          <a:p>
            <a:pPr lvl="1"/>
            <a:r>
              <a:rPr lang="en-US" sz="3400" b="1" dirty="0" smtClean="0">
                <a:latin typeface="+mn-lt"/>
              </a:rPr>
              <a:t>Volunteer/Community Service/Professional Organizations</a:t>
            </a:r>
          </a:p>
          <a:p>
            <a:pPr lvl="1"/>
            <a:r>
              <a:rPr lang="en-US" sz="3400" b="1" dirty="0" smtClean="0">
                <a:latin typeface="+mn-lt"/>
              </a:rPr>
              <a:t>Activities/Honors</a:t>
            </a:r>
          </a:p>
          <a:p>
            <a:endParaRPr lang="en-US" sz="3400" b="1" dirty="0" smtClean="0">
              <a:latin typeface="+mn-lt"/>
            </a:endParaRPr>
          </a:p>
          <a:p>
            <a:pPr lvl="1">
              <a:buNone/>
            </a:pPr>
            <a:endParaRPr lang="en-US" sz="2400" dirty="0" smtClean="0"/>
          </a:p>
          <a:p>
            <a:pPr lvl="1"/>
            <a:endParaRPr lang="en-US" dirty="0" smtClean="0">
              <a:latin typeface="+mn-lt"/>
            </a:endParaRPr>
          </a:p>
        </p:txBody>
      </p:sp>
      <p:pic>
        <p:nvPicPr>
          <p:cNvPr id="5" name="Picture 4"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rot="20626380">
            <a:off x="3262449" y="3604163"/>
            <a:ext cx="1878439" cy="484632"/>
          </a:xfrm>
          <a:prstGeom prst="rightArrow">
            <a:avLst/>
          </a:prstGeom>
          <a:solidFill>
            <a:srgbClr val="FCBC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10" name="Picture 9"/>
              <p:cNvPicPr>
                <a:picLocks noChangeAspect="1"/>
              </p:cNvPicPr>
              <p:nvPr/>
            </p:nvPicPr>
            <p:blipFill>
              <a:blip r:embed="rId3" cstate="print"/>
              <a:stretch>
                <a:fillRect/>
              </a:stretch>
            </p:blipFill>
            <p:spPr>
              <a:xfrm>
                <a:off x="0" y="1974183"/>
                <a:ext cx="685800" cy="2401230"/>
              </a:xfrm>
              <a:prstGeom prst="rect">
                <a:avLst/>
              </a:prstGeom>
            </p:spPr>
          </p:pic>
          <p:sp>
            <p:nvSpPr>
              <p:cNvPr id="11" name="TextBox 10"/>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8" name="Picture 7"/>
              <p:cNvPicPr>
                <a:picLocks noChangeAspect="1"/>
              </p:cNvPicPr>
              <p:nvPr/>
            </p:nvPicPr>
            <p:blipFill>
              <a:blip r:embed="rId4" cstate="print"/>
              <a:stretch>
                <a:fillRect/>
              </a:stretch>
            </p:blipFill>
            <p:spPr>
              <a:xfrm>
                <a:off x="-12700" y="-1"/>
                <a:ext cx="698500" cy="1916601"/>
              </a:xfrm>
              <a:prstGeom prst="rect">
                <a:avLst/>
              </a:prstGeom>
            </p:spPr>
          </p:pic>
          <p:sp>
            <p:nvSpPr>
              <p:cNvPr id="9" name="TextBox 8"/>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6" name="Picture 5"/>
              <p:cNvPicPr>
                <a:picLocks noChangeAspect="1"/>
              </p:cNvPicPr>
              <p:nvPr/>
            </p:nvPicPr>
            <p:blipFill>
              <a:blip r:embed="rId5" cstate="print"/>
              <a:stretch>
                <a:fillRect/>
              </a:stretch>
            </p:blipFill>
            <p:spPr>
              <a:xfrm>
                <a:off x="0" y="4432862"/>
                <a:ext cx="695514" cy="2425138"/>
              </a:xfrm>
              <a:prstGeom prst="rect">
                <a:avLst/>
              </a:prstGeom>
            </p:spPr>
          </p:pic>
          <p:sp>
            <p:nvSpPr>
              <p:cNvPr id="7" name="TextBox 6"/>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pic>
        <p:nvPicPr>
          <p:cNvPr id="12" name="Picture 11" descr="USC_Linear_202.eps"/>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26362" y="6153094"/>
            <a:ext cx="2094220" cy="567924"/>
          </a:xfrm>
          <a:prstGeom prst="rect">
            <a:avLst/>
          </a:prstGeom>
        </p:spPr>
      </p:pic>
      <p:sp>
        <p:nvSpPr>
          <p:cNvPr id="13" name="TextBox 12"/>
          <p:cNvSpPr txBox="1"/>
          <p:nvPr/>
        </p:nvSpPr>
        <p:spPr>
          <a:xfrm>
            <a:off x="718134" y="394447"/>
            <a:ext cx="8937537" cy="584775"/>
          </a:xfrm>
          <a:prstGeom prst="rect">
            <a:avLst/>
          </a:prstGeom>
          <a:noFill/>
        </p:spPr>
        <p:txBody>
          <a:bodyPr wrap="square" rtlCol="0">
            <a:spAutoFit/>
          </a:bodyPr>
          <a:lstStyle/>
          <a:p>
            <a:r>
              <a:rPr lang="en-US" sz="2800" b="1" dirty="0" smtClean="0"/>
              <a:t>If you need help, USC offers Resume Writing Tools at</a:t>
            </a:r>
            <a:r>
              <a:rPr lang="en-US" sz="3200" b="1" dirty="0" smtClean="0"/>
              <a:t>:</a:t>
            </a:r>
            <a:endParaRPr lang="en-US" sz="3200" b="1" dirty="0"/>
          </a:p>
        </p:txBody>
      </p:sp>
      <p:pic>
        <p:nvPicPr>
          <p:cNvPr id="16" name="Picture 15" descr="career center page print scrn.png"/>
          <p:cNvPicPr>
            <a:picLocks noChangeAspect="1"/>
          </p:cNvPicPr>
          <p:nvPr/>
        </p:nvPicPr>
        <p:blipFill>
          <a:blip r:embed="rId7" cstate="print"/>
          <a:stretch>
            <a:fillRect/>
          </a:stretch>
        </p:blipFill>
        <p:spPr>
          <a:xfrm rot="20844373">
            <a:off x="5284935" y="2025552"/>
            <a:ext cx="3558725" cy="4116775"/>
          </a:xfrm>
          <a:prstGeom prst="rect">
            <a:avLst/>
          </a:prstGeom>
        </p:spPr>
      </p:pic>
      <p:sp>
        <p:nvSpPr>
          <p:cNvPr id="17" name="TextBox 16">
            <a:hlinkClick r:id="rId8"/>
          </p:cNvPr>
          <p:cNvSpPr txBox="1"/>
          <p:nvPr/>
        </p:nvSpPr>
        <p:spPr>
          <a:xfrm>
            <a:off x="2277034" y="979222"/>
            <a:ext cx="5271247" cy="707886"/>
          </a:xfrm>
          <a:prstGeom prst="rect">
            <a:avLst/>
          </a:prstGeom>
          <a:noFill/>
        </p:spPr>
        <p:txBody>
          <a:bodyPr wrap="square" rtlCol="0">
            <a:spAutoFit/>
          </a:bodyPr>
          <a:lstStyle/>
          <a:p>
            <a:pPr algn="ctr"/>
            <a:r>
              <a:rPr lang="en-US" sz="4000" dirty="0" smtClean="0">
                <a:hlinkClick r:id="rId8"/>
              </a:rPr>
              <a:t>www.sc.edu/career</a:t>
            </a:r>
            <a:endParaRPr lang="en-US" sz="4000" dirty="0"/>
          </a:p>
        </p:txBody>
      </p:sp>
      <p:sp>
        <p:nvSpPr>
          <p:cNvPr id="18" name="TextBox 17"/>
          <p:cNvSpPr txBox="1"/>
          <p:nvPr/>
        </p:nvSpPr>
        <p:spPr>
          <a:xfrm>
            <a:off x="805502" y="2594402"/>
            <a:ext cx="4073438" cy="400110"/>
          </a:xfrm>
          <a:prstGeom prst="rect">
            <a:avLst/>
          </a:prstGeom>
          <a:solidFill>
            <a:schemeClr val="tx1"/>
          </a:solidFill>
        </p:spPr>
        <p:txBody>
          <a:bodyPr wrap="square" rtlCol="0">
            <a:spAutoFit/>
          </a:bodyPr>
          <a:lstStyle/>
          <a:p>
            <a:pPr algn="ctr"/>
            <a:r>
              <a:rPr lang="en-US" sz="2000" b="1" dirty="0" smtClean="0">
                <a:solidFill>
                  <a:srgbClr val="B6BF00"/>
                </a:solidFill>
              </a:rPr>
              <a:t>Go to RESUME/LETTER WRITING</a:t>
            </a:r>
            <a:endParaRPr lang="en-US" sz="2000" b="1" dirty="0">
              <a:solidFill>
                <a:srgbClr val="B6BF00"/>
              </a:solidFill>
            </a:endParaRPr>
          </a:p>
        </p:txBody>
      </p:sp>
      <p:sp>
        <p:nvSpPr>
          <p:cNvPr id="26" name="Curved Down Arrow 25"/>
          <p:cNvSpPr/>
          <p:nvPr/>
        </p:nvSpPr>
        <p:spPr>
          <a:xfrm rot="835214">
            <a:off x="3800022" y="1881338"/>
            <a:ext cx="1976715" cy="857213"/>
          </a:xfrm>
          <a:prstGeom prst="curvedDownArrow">
            <a:avLst>
              <a:gd name="adj1" fmla="val 25000"/>
              <a:gd name="adj2" fmla="val 56095"/>
              <a:gd name="adj3" fmla="val 25000"/>
            </a:avLst>
          </a:prstGeom>
          <a:solidFill>
            <a:srgbClr val="B6B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rot="884095">
            <a:off x="805502" y="3987659"/>
            <a:ext cx="3532095" cy="707886"/>
          </a:xfrm>
          <a:prstGeom prst="rect">
            <a:avLst/>
          </a:prstGeom>
          <a:solidFill>
            <a:schemeClr val="tx1"/>
          </a:solidFill>
        </p:spPr>
        <p:txBody>
          <a:bodyPr wrap="square" rtlCol="0">
            <a:spAutoFit/>
          </a:bodyPr>
          <a:lstStyle/>
          <a:p>
            <a:pPr algn="ctr"/>
            <a:r>
              <a:rPr lang="en-US" sz="2000" b="1" dirty="0" smtClean="0">
                <a:solidFill>
                  <a:srgbClr val="FCBC34"/>
                </a:solidFill>
              </a:rPr>
              <a:t>More great resources under TIP SHEETS &amp; VIDEOS</a:t>
            </a:r>
            <a:endParaRPr lang="en-US" sz="2000" b="1" dirty="0">
              <a:solidFill>
                <a:srgbClr val="FCBC34"/>
              </a:solidFill>
            </a:endParaRPr>
          </a:p>
        </p:txBody>
      </p:sp>
      <p:sp>
        <p:nvSpPr>
          <p:cNvPr id="30" name="TextBox 29"/>
          <p:cNvSpPr txBox="1"/>
          <p:nvPr/>
        </p:nvSpPr>
        <p:spPr>
          <a:xfrm rot="20851877">
            <a:off x="950269" y="5775811"/>
            <a:ext cx="3772692" cy="400110"/>
          </a:xfrm>
          <a:prstGeom prst="rect">
            <a:avLst/>
          </a:prstGeom>
          <a:solidFill>
            <a:schemeClr val="tx1"/>
          </a:solidFill>
        </p:spPr>
        <p:txBody>
          <a:bodyPr wrap="square" rtlCol="0">
            <a:spAutoFit/>
          </a:bodyPr>
          <a:lstStyle/>
          <a:p>
            <a:pPr algn="ctr"/>
            <a:r>
              <a:rPr lang="en-US" sz="2000" b="1" dirty="0" smtClean="0">
                <a:solidFill>
                  <a:srgbClr val="3CB6CE"/>
                </a:solidFill>
              </a:rPr>
              <a:t>Or check out the FEATURED LINKS</a:t>
            </a:r>
            <a:endParaRPr lang="en-US" sz="2000" b="1" dirty="0">
              <a:solidFill>
                <a:srgbClr val="3CB6CE"/>
              </a:solidFill>
            </a:endParaRPr>
          </a:p>
        </p:txBody>
      </p:sp>
      <p:sp>
        <p:nvSpPr>
          <p:cNvPr id="31" name="Curved Right Arrow 30"/>
          <p:cNvSpPr/>
          <p:nvPr/>
        </p:nvSpPr>
        <p:spPr>
          <a:xfrm rot="14306659">
            <a:off x="5279464" y="4046864"/>
            <a:ext cx="1456879" cy="3453378"/>
          </a:xfrm>
          <a:prstGeom prst="curvedRightArrow">
            <a:avLst/>
          </a:prstGeom>
          <a:solidFill>
            <a:srgbClr val="3CB6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12" name="Picture 11"/>
              <p:cNvPicPr>
                <a:picLocks noChangeAspect="1"/>
              </p:cNvPicPr>
              <p:nvPr/>
            </p:nvPicPr>
            <p:blipFill>
              <a:blip r:embed="rId3" cstate="print"/>
              <a:stretch>
                <a:fillRect/>
              </a:stretch>
            </p:blipFill>
            <p:spPr>
              <a:xfrm>
                <a:off x="0" y="1974183"/>
                <a:ext cx="685800" cy="2401230"/>
              </a:xfrm>
              <a:prstGeom prst="rect">
                <a:avLst/>
              </a:prstGeom>
            </p:spPr>
          </p:pic>
          <p:sp>
            <p:nvSpPr>
              <p:cNvPr id="13" name="TextBox 12"/>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10" name="Picture 9"/>
              <p:cNvPicPr>
                <a:picLocks noChangeAspect="1"/>
              </p:cNvPicPr>
              <p:nvPr/>
            </p:nvPicPr>
            <p:blipFill>
              <a:blip r:embed="rId4" cstate="print"/>
              <a:stretch>
                <a:fillRect/>
              </a:stretch>
            </p:blipFill>
            <p:spPr>
              <a:xfrm>
                <a:off x="-12700" y="-1"/>
                <a:ext cx="698500" cy="1916601"/>
              </a:xfrm>
              <a:prstGeom prst="rect">
                <a:avLst/>
              </a:prstGeom>
            </p:spPr>
          </p:pic>
          <p:sp>
            <p:nvSpPr>
              <p:cNvPr id="11" name="TextBox 10"/>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8" name="Picture 7"/>
              <p:cNvPicPr>
                <a:picLocks noChangeAspect="1"/>
              </p:cNvPicPr>
              <p:nvPr/>
            </p:nvPicPr>
            <p:blipFill>
              <a:blip r:embed="rId5" cstate="print"/>
              <a:stretch>
                <a:fillRect/>
              </a:stretch>
            </p:blipFill>
            <p:spPr>
              <a:xfrm>
                <a:off x="0" y="4432862"/>
                <a:ext cx="695514" cy="2425138"/>
              </a:xfrm>
              <a:prstGeom prst="rect">
                <a:avLst/>
              </a:prstGeom>
            </p:spPr>
          </p:pic>
          <p:sp>
            <p:nvSpPr>
              <p:cNvPr id="9" name="TextBox 8"/>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pic>
        <p:nvPicPr>
          <p:cNvPr id="14" name="Picture 13" descr="USC_Linear_202.eps"/>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26362" y="6153094"/>
            <a:ext cx="2094220" cy="567924"/>
          </a:xfrm>
          <a:prstGeom prst="rect">
            <a:avLst/>
          </a:prstGeom>
        </p:spPr>
      </p:pic>
      <p:sp>
        <p:nvSpPr>
          <p:cNvPr id="15" name="TextBox 14"/>
          <p:cNvSpPr txBox="1"/>
          <p:nvPr/>
        </p:nvSpPr>
        <p:spPr>
          <a:xfrm>
            <a:off x="1954304" y="394448"/>
            <a:ext cx="6221506" cy="1015663"/>
          </a:xfrm>
          <a:prstGeom prst="rect">
            <a:avLst/>
          </a:prstGeom>
          <a:noFill/>
        </p:spPr>
        <p:txBody>
          <a:bodyPr wrap="square" rtlCol="0">
            <a:spAutoFit/>
          </a:bodyPr>
          <a:lstStyle/>
          <a:p>
            <a:r>
              <a:rPr lang="en-US" sz="6000" b="1" dirty="0" smtClean="0">
                <a:solidFill>
                  <a:srgbClr val="971A31"/>
                </a:solidFill>
              </a:rPr>
              <a:t>What is </a:t>
            </a:r>
            <a:r>
              <a:rPr lang="en-US" sz="6000" b="1" dirty="0" err="1" smtClean="0">
                <a:solidFill>
                  <a:srgbClr val="971A31"/>
                </a:solidFill>
              </a:rPr>
              <a:t>JobMate</a:t>
            </a:r>
            <a:r>
              <a:rPr lang="en-US" sz="6000" b="1" dirty="0" smtClean="0">
                <a:solidFill>
                  <a:srgbClr val="971A31"/>
                </a:solidFill>
              </a:rPr>
              <a:t>?</a:t>
            </a:r>
            <a:endParaRPr lang="en-US" sz="6000" b="1" dirty="0">
              <a:solidFill>
                <a:srgbClr val="971A31"/>
              </a:solidFill>
            </a:endParaRPr>
          </a:p>
        </p:txBody>
      </p:sp>
      <p:pic>
        <p:nvPicPr>
          <p:cNvPr id="16" name="Picture 2" descr="JobMate is an online integrated job search resource center"/>
          <p:cNvPicPr>
            <a:picLocks noChangeAspect="1" noChangeArrowheads="1"/>
          </p:cNvPicPr>
          <p:nvPr/>
        </p:nvPicPr>
        <p:blipFill>
          <a:blip r:embed="rId7" cstate="print"/>
          <a:srcRect b="17647"/>
          <a:stretch>
            <a:fillRect/>
          </a:stretch>
        </p:blipFill>
        <p:spPr bwMode="auto">
          <a:xfrm>
            <a:off x="2407019" y="1600199"/>
            <a:ext cx="4830697" cy="1690744"/>
          </a:xfrm>
          <a:prstGeom prst="rect">
            <a:avLst/>
          </a:prstGeom>
          <a:noFill/>
        </p:spPr>
      </p:pic>
      <p:sp>
        <p:nvSpPr>
          <p:cNvPr id="17" name="TextBox 16"/>
          <p:cNvSpPr txBox="1"/>
          <p:nvPr/>
        </p:nvSpPr>
        <p:spPr>
          <a:xfrm>
            <a:off x="1392735" y="3581400"/>
            <a:ext cx="7034091" cy="3293209"/>
          </a:xfrm>
          <a:prstGeom prst="rect">
            <a:avLst/>
          </a:prstGeom>
          <a:noFill/>
        </p:spPr>
        <p:txBody>
          <a:bodyPr wrap="square" rtlCol="0">
            <a:spAutoFit/>
          </a:bodyPr>
          <a:lstStyle/>
          <a:p>
            <a:pPr algn="ctr"/>
            <a:r>
              <a:rPr lang="en-US" sz="3200" dirty="0" smtClean="0">
                <a:solidFill>
                  <a:schemeClr val="tx1"/>
                </a:solidFill>
                <a:cs typeface="Arial" pitchFamily="34" charset="0"/>
              </a:rPr>
              <a:t>The USC </a:t>
            </a:r>
            <a:r>
              <a:rPr lang="en-US" sz="3200" dirty="0" err="1" smtClean="0">
                <a:solidFill>
                  <a:schemeClr val="tx1"/>
                </a:solidFill>
                <a:cs typeface="Arial" pitchFamily="34" charset="0"/>
              </a:rPr>
              <a:t>JobMate</a:t>
            </a:r>
            <a:r>
              <a:rPr lang="en-US" sz="3200" b="1" dirty="0" smtClean="0">
                <a:solidFill>
                  <a:schemeClr val="tx1"/>
                </a:solidFill>
                <a:cs typeface="Arial" pitchFamily="34" charset="0"/>
              </a:rPr>
              <a:t> </a:t>
            </a:r>
            <a:r>
              <a:rPr lang="en-US" sz="3200" dirty="0" smtClean="0">
                <a:solidFill>
                  <a:schemeClr val="tx1"/>
                </a:solidFill>
                <a:cs typeface="Arial" pitchFamily="34" charset="0"/>
              </a:rPr>
              <a:t>database allows students to search for </a:t>
            </a:r>
            <a:r>
              <a:rPr lang="en-US" sz="3200" b="1" dirty="0" smtClean="0">
                <a:solidFill>
                  <a:srgbClr val="B6BF00"/>
                </a:solidFill>
                <a:cs typeface="Arial" pitchFamily="34" charset="0"/>
              </a:rPr>
              <a:t>jobs</a:t>
            </a:r>
            <a:r>
              <a:rPr lang="en-US" sz="3200" dirty="0" smtClean="0">
                <a:solidFill>
                  <a:srgbClr val="B6BF00"/>
                </a:solidFill>
                <a:cs typeface="Arial" pitchFamily="34" charset="0"/>
              </a:rPr>
              <a:t>,</a:t>
            </a:r>
            <a:r>
              <a:rPr lang="en-US" sz="3200" dirty="0" smtClean="0">
                <a:solidFill>
                  <a:schemeClr val="tx1"/>
                </a:solidFill>
                <a:cs typeface="Arial" pitchFamily="34" charset="0"/>
              </a:rPr>
              <a:t> </a:t>
            </a:r>
            <a:r>
              <a:rPr lang="en-US" sz="3200" b="1" dirty="0" smtClean="0">
                <a:solidFill>
                  <a:srgbClr val="FCBC34"/>
                </a:solidFill>
                <a:cs typeface="Arial" pitchFamily="34" charset="0"/>
              </a:rPr>
              <a:t>internships</a:t>
            </a:r>
            <a:r>
              <a:rPr lang="en-US" sz="3200" dirty="0" smtClean="0">
                <a:solidFill>
                  <a:srgbClr val="FCBC34"/>
                </a:solidFill>
                <a:cs typeface="Arial" pitchFamily="34" charset="0"/>
              </a:rPr>
              <a:t>, </a:t>
            </a:r>
            <a:r>
              <a:rPr lang="en-US" sz="3200" b="1" dirty="0" smtClean="0">
                <a:solidFill>
                  <a:srgbClr val="3CB6CE"/>
                </a:solidFill>
                <a:cs typeface="Arial" pitchFamily="34" charset="0"/>
              </a:rPr>
              <a:t>co-ops</a:t>
            </a:r>
            <a:r>
              <a:rPr lang="en-US" sz="3200" dirty="0" smtClean="0">
                <a:solidFill>
                  <a:schemeClr val="tx1"/>
                </a:solidFill>
                <a:cs typeface="Arial" pitchFamily="34" charset="0"/>
              </a:rPr>
              <a:t>, and </a:t>
            </a:r>
            <a:r>
              <a:rPr lang="en-US" sz="3200" b="1" dirty="0" smtClean="0">
                <a:solidFill>
                  <a:srgbClr val="971A31"/>
                </a:solidFill>
                <a:cs typeface="Arial" pitchFamily="34" charset="0"/>
              </a:rPr>
              <a:t>research employers</a:t>
            </a:r>
            <a:r>
              <a:rPr lang="en-US" sz="3200" dirty="0" smtClean="0">
                <a:solidFill>
                  <a:schemeClr val="tx1"/>
                </a:solidFill>
                <a:cs typeface="Arial" pitchFamily="34" charset="0"/>
              </a:rPr>
              <a:t>.  </a:t>
            </a:r>
          </a:p>
          <a:p>
            <a:pPr algn="ctr"/>
            <a:endParaRPr lang="en-US" sz="3200" dirty="0" smtClean="0">
              <a:solidFill>
                <a:schemeClr val="tx1"/>
              </a:solidFill>
              <a:cs typeface="Arial" pitchFamily="34" charset="0"/>
            </a:endParaRPr>
          </a:p>
          <a:p>
            <a:pPr algn="ctr"/>
            <a:r>
              <a:rPr lang="en-US" sz="3200" dirty="0" smtClean="0">
                <a:solidFill>
                  <a:schemeClr val="tx1"/>
                </a:solidFill>
                <a:cs typeface="Arial" pitchFamily="34" charset="0"/>
              </a:rPr>
              <a:t>You can search for </a:t>
            </a:r>
            <a:r>
              <a:rPr lang="en-US" sz="3200" b="1" dirty="0" smtClean="0">
                <a:solidFill>
                  <a:schemeClr val="tx1"/>
                </a:solidFill>
                <a:cs typeface="Arial" pitchFamily="34" charset="0"/>
              </a:rPr>
              <a:t>CIP </a:t>
            </a:r>
            <a:r>
              <a:rPr lang="en-US" sz="3200" dirty="0" smtClean="0">
                <a:solidFill>
                  <a:schemeClr val="tx1"/>
                </a:solidFill>
                <a:cs typeface="Arial" pitchFamily="34" charset="0"/>
              </a:rPr>
              <a:t>internships too!!!</a:t>
            </a:r>
          </a:p>
          <a:p>
            <a:endParaRPr lang="en-US" sz="1600" dirty="0" smtClean="0">
              <a:solidFill>
                <a:schemeClr val="tx1"/>
              </a:solidFill>
              <a:latin typeface="Arial Narrow" pitchFamily="34" charset="0"/>
              <a:cs typeface="Arial" pitchFamily="34" charset="0"/>
            </a:endParaRPr>
          </a:p>
          <a:p>
            <a:endParaRPr lang="en-US" sz="1600" b="1" dirty="0" smtClean="0">
              <a:solidFill>
                <a:schemeClr val="tx1"/>
              </a:solidFill>
              <a:latin typeface="Arial Narrow" pitchFamily="34" charset="0"/>
              <a:cs typeface="Arial" pitchFamily="34" charset="0"/>
            </a:endParaRPr>
          </a:p>
          <a:p>
            <a:endParaRPr lang="en-US" sz="1600" b="1" dirty="0">
              <a:solidFill>
                <a:schemeClr val="tx1"/>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10" name="Picture 9"/>
              <p:cNvPicPr>
                <a:picLocks noChangeAspect="1"/>
              </p:cNvPicPr>
              <p:nvPr/>
            </p:nvPicPr>
            <p:blipFill>
              <a:blip r:embed="rId2" cstate="print"/>
              <a:stretch>
                <a:fillRect/>
              </a:stretch>
            </p:blipFill>
            <p:spPr>
              <a:xfrm>
                <a:off x="0" y="1974183"/>
                <a:ext cx="685800" cy="2401230"/>
              </a:xfrm>
              <a:prstGeom prst="rect">
                <a:avLst/>
              </a:prstGeom>
            </p:spPr>
          </p:pic>
          <p:sp>
            <p:nvSpPr>
              <p:cNvPr id="11" name="TextBox 10"/>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8" name="Picture 7"/>
              <p:cNvPicPr>
                <a:picLocks noChangeAspect="1"/>
              </p:cNvPicPr>
              <p:nvPr/>
            </p:nvPicPr>
            <p:blipFill>
              <a:blip r:embed="rId3" cstate="print"/>
              <a:stretch>
                <a:fillRect/>
              </a:stretch>
            </p:blipFill>
            <p:spPr>
              <a:xfrm>
                <a:off x="-12700" y="-1"/>
                <a:ext cx="698500" cy="1916601"/>
              </a:xfrm>
              <a:prstGeom prst="rect">
                <a:avLst/>
              </a:prstGeom>
            </p:spPr>
          </p:pic>
          <p:sp>
            <p:nvSpPr>
              <p:cNvPr id="9" name="TextBox 8"/>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6" name="Picture 5"/>
              <p:cNvPicPr>
                <a:picLocks noChangeAspect="1"/>
              </p:cNvPicPr>
              <p:nvPr/>
            </p:nvPicPr>
            <p:blipFill>
              <a:blip r:embed="rId4" cstate="print"/>
              <a:stretch>
                <a:fillRect/>
              </a:stretch>
            </p:blipFill>
            <p:spPr>
              <a:xfrm>
                <a:off x="0" y="4432862"/>
                <a:ext cx="695514" cy="2425138"/>
              </a:xfrm>
              <a:prstGeom prst="rect">
                <a:avLst/>
              </a:prstGeom>
            </p:spPr>
          </p:pic>
          <p:sp>
            <p:nvSpPr>
              <p:cNvPr id="7" name="TextBox 6"/>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pic>
        <p:nvPicPr>
          <p:cNvPr id="12" name="Picture 11" descr="USC_Linear_202.eps"/>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26362" y="6153094"/>
            <a:ext cx="2094220" cy="567924"/>
          </a:xfrm>
          <a:prstGeom prst="rect">
            <a:avLst/>
          </a:prstGeom>
        </p:spPr>
      </p:pic>
      <p:sp>
        <p:nvSpPr>
          <p:cNvPr id="13" name="TextBox 12"/>
          <p:cNvSpPr txBox="1"/>
          <p:nvPr/>
        </p:nvSpPr>
        <p:spPr>
          <a:xfrm>
            <a:off x="-319597" y="555978"/>
            <a:ext cx="5680492" cy="707886"/>
          </a:xfrm>
          <a:prstGeom prst="rect">
            <a:avLst/>
          </a:prstGeom>
          <a:noFill/>
        </p:spPr>
        <p:txBody>
          <a:bodyPr wrap="square" rtlCol="0">
            <a:spAutoFit/>
          </a:bodyPr>
          <a:lstStyle/>
          <a:p>
            <a:pPr algn="ctr"/>
            <a:r>
              <a:rPr lang="en-US" sz="4000" b="1" dirty="0" smtClean="0">
                <a:solidFill>
                  <a:srgbClr val="971A31"/>
                </a:solidFill>
              </a:rPr>
              <a:t>Basic Access</a:t>
            </a:r>
            <a:endParaRPr lang="en-US" sz="4000" b="1" dirty="0">
              <a:solidFill>
                <a:srgbClr val="971A31"/>
              </a:solidFill>
            </a:endParaRPr>
          </a:p>
        </p:txBody>
      </p:sp>
      <p:sp>
        <p:nvSpPr>
          <p:cNvPr id="15" name="TextBox 14"/>
          <p:cNvSpPr txBox="1"/>
          <p:nvPr/>
        </p:nvSpPr>
        <p:spPr>
          <a:xfrm>
            <a:off x="1219200" y="1909643"/>
            <a:ext cx="2563905" cy="1815882"/>
          </a:xfrm>
          <a:prstGeom prst="rect">
            <a:avLst/>
          </a:prstGeom>
          <a:noFill/>
        </p:spPr>
        <p:txBody>
          <a:bodyPr wrap="square" rtlCol="0">
            <a:spAutoFit/>
          </a:bodyPr>
          <a:lstStyle/>
          <a:p>
            <a:pPr>
              <a:buFont typeface="Arial" pitchFamily="34" charset="0"/>
              <a:buChar char="•"/>
            </a:pPr>
            <a:r>
              <a:rPr lang="en-US" sz="2800" dirty="0" smtClean="0"/>
              <a:t>Look at job postings but cannot apply for </a:t>
            </a:r>
            <a:r>
              <a:rPr lang="en-US" sz="2800" b="1" dirty="0" smtClean="0">
                <a:solidFill>
                  <a:srgbClr val="3CB6CE"/>
                </a:solidFill>
              </a:rPr>
              <a:t>ANYTHING</a:t>
            </a:r>
            <a:endParaRPr lang="en-US" sz="2800" b="1" dirty="0">
              <a:solidFill>
                <a:srgbClr val="3CB6CE"/>
              </a:solidFill>
            </a:endParaRPr>
          </a:p>
        </p:txBody>
      </p:sp>
      <p:sp>
        <p:nvSpPr>
          <p:cNvPr id="16" name="TextBox 15"/>
          <p:cNvSpPr txBox="1"/>
          <p:nvPr/>
        </p:nvSpPr>
        <p:spPr>
          <a:xfrm>
            <a:off x="5074043" y="591836"/>
            <a:ext cx="3227294" cy="707886"/>
          </a:xfrm>
          <a:prstGeom prst="rect">
            <a:avLst/>
          </a:prstGeom>
          <a:noFill/>
        </p:spPr>
        <p:txBody>
          <a:bodyPr wrap="square" rtlCol="0">
            <a:spAutoFit/>
          </a:bodyPr>
          <a:lstStyle/>
          <a:p>
            <a:r>
              <a:rPr lang="en-US" sz="4000" b="1" dirty="0" smtClean="0">
                <a:solidFill>
                  <a:srgbClr val="971A31"/>
                </a:solidFill>
              </a:rPr>
              <a:t>Full Access</a:t>
            </a:r>
            <a:endParaRPr lang="en-US" sz="4000" b="1" dirty="0">
              <a:solidFill>
                <a:srgbClr val="971A31"/>
              </a:solidFill>
            </a:endParaRPr>
          </a:p>
        </p:txBody>
      </p:sp>
      <p:sp>
        <p:nvSpPr>
          <p:cNvPr id="17" name="TextBox 16"/>
          <p:cNvSpPr txBox="1"/>
          <p:nvPr/>
        </p:nvSpPr>
        <p:spPr>
          <a:xfrm>
            <a:off x="4141698" y="589739"/>
            <a:ext cx="1613647" cy="707886"/>
          </a:xfrm>
          <a:prstGeom prst="rect">
            <a:avLst/>
          </a:prstGeom>
          <a:noFill/>
        </p:spPr>
        <p:txBody>
          <a:bodyPr wrap="square" rtlCol="0">
            <a:spAutoFit/>
          </a:bodyPr>
          <a:lstStyle/>
          <a:p>
            <a:r>
              <a:rPr lang="en-US" sz="4000" dirty="0" smtClean="0">
                <a:solidFill>
                  <a:srgbClr val="FCBC34"/>
                </a:solidFill>
              </a:rPr>
              <a:t>vs. </a:t>
            </a:r>
            <a:endParaRPr lang="en-US" sz="4000" dirty="0">
              <a:solidFill>
                <a:srgbClr val="FCBC34"/>
              </a:solidFill>
            </a:endParaRPr>
          </a:p>
        </p:txBody>
      </p:sp>
      <p:sp>
        <p:nvSpPr>
          <p:cNvPr id="19" name="TextBox 18"/>
          <p:cNvSpPr txBox="1"/>
          <p:nvPr/>
        </p:nvSpPr>
        <p:spPr>
          <a:xfrm>
            <a:off x="4683797" y="1897294"/>
            <a:ext cx="4285129" cy="3046988"/>
          </a:xfrm>
          <a:prstGeom prst="rect">
            <a:avLst/>
          </a:prstGeom>
          <a:noFill/>
        </p:spPr>
        <p:txBody>
          <a:bodyPr wrap="square" rtlCol="0">
            <a:spAutoFit/>
          </a:bodyPr>
          <a:lstStyle/>
          <a:p>
            <a:pPr>
              <a:buFont typeface="Arial" pitchFamily="34" charset="0"/>
              <a:buChar char="•"/>
            </a:pPr>
            <a:r>
              <a:rPr lang="en-US" sz="2400" dirty="0" smtClean="0"/>
              <a:t>Can apply for </a:t>
            </a:r>
            <a:r>
              <a:rPr lang="en-US" sz="2400" b="1" dirty="0" smtClean="0">
                <a:solidFill>
                  <a:srgbClr val="B6BF00"/>
                </a:solidFill>
              </a:rPr>
              <a:t>ANY</a:t>
            </a:r>
            <a:r>
              <a:rPr lang="en-US" sz="2400" dirty="0" smtClean="0"/>
              <a:t> position posted</a:t>
            </a:r>
          </a:p>
          <a:p>
            <a:pPr>
              <a:buFont typeface="Arial" pitchFamily="34" charset="0"/>
              <a:buChar char="•"/>
            </a:pPr>
            <a:r>
              <a:rPr lang="en-US" sz="2400" dirty="0" smtClean="0"/>
              <a:t>Sign up for mock interviews and on-campus interviews</a:t>
            </a:r>
          </a:p>
          <a:p>
            <a:pPr>
              <a:buFont typeface="Arial" pitchFamily="34" charset="0"/>
              <a:buChar char="•"/>
            </a:pPr>
            <a:r>
              <a:rPr lang="en-US" sz="2400" dirty="0" smtClean="0"/>
              <a:t>Upload resume, cover letters, and other documents</a:t>
            </a:r>
          </a:p>
          <a:p>
            <a:pPr>
              <a:buFont typeface="Arial" pitchFamily="34" charset="0"/>
              <a:buChar char="•"/>
            </a:pPr>
            <a:r>
              <a:rPr lang="en-US" sz="2400" dirty="0" smtClean="0"/>
              <a:t>Employers can search for </a:t>
            </a:r>
            <a:r>
              <a:rPr lang="en-US" sz="2400" b="1" dirty="0" smtClean="0">
                <a:solidFill>
                  <a:srgbClr val="B6BF00"/>
                </a:solidFill>
              </a:rPr>
              <a:t>YOU</a:t>
            </a:r>
          </a:p>
          <a:p>
            <a:pPr>
              <a:buFont typeface="Arial" pitchFamily="34" charset="0"/>
              <a:buChar char="•"/>
            </a:pPr>
            <a:endParaRPr lang="en-US" sz="2400" dirty="0" smtClean="0"/>
          </a:p>
        </p:txBody>
      </p:sp>
      <p:sp>
        <p:nvSpPr>
          <p:cNvPr id="20" name="TextBox 19"/>
          <p:cNvSpPr txBox="1"/>
          <p:nvPr/>
        </p:nvSpPr>
        <p:spPr>
          <a:xfrm>
            <a:off x="1129555" y="4956044"/>
            <a:ext cx="7701381" cy="1200329"/>
          </a:xfrm>
          <a:prstGeom prst="rect">
            <a:avLst/>
          </a:prstGeom>
          <a:noFill/>
        </p:spPr>
        <p:txBody>
          <a:bodyPr wrap="square" rtlCol="0">
            <a:spAutoFit/>
          </a:bodyPr>
          <a:lstStyle/>
          <a:p>
            <a:r>
              <a:rPr lang="en-US" sz="2400" b="1" dirty="0" smtClean="0">
                <a:solidFill>
                  <a:srgbClr val="971A31"/>
                </a:solidFill>
              </a:rPr>
              <a:t>*To obtain Full Access to </a:t>
            </a:r>
            <a:r>
              <a:rPr lang="en-US" sz="2400" b="1" dirty="0" err="1" smtClean="0">
                <a:solidFill>
                  <a:srgbClr val="971A31"/>
                </a:solidFill>
              </a:rPr>
              <a:t>JobMate</a:t>
            </a:r>
            <a:r>
              <a:rPr lang="en-US" sz="2400" b="1" dirty="0" smtClean="0">
                <a:solidFill>
                  <a:srgbClr val="971A31"/>
                </a:solidFill>
              </a:rPr>
              <a:t>, your resume will need to be reviewed by a Career Center staff member during drop in hours or by scheduling an appointment!</a:t>
            </a:r>
            <a:endParaRPr lang="en-US" sz="2400" b="1" dirty="0">
              <a:solidFill>
                <a:srgbClr val="971A3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1.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graphicFrame>
        <p:nvGraphicFramePr>
          <p:cNvPr id="2" name="Diagram 1"/>
          <p:cNvGraphicFramePr/>
          <p:nvPr/>
        </p:nvGraphicFramePr>
        <p:xfrm>
          <a:off x="381000" y="-152400"/>
          <a:ext cx="8839200" cy="655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34" name="Picture 33"/>
              <p:cNvPicPr>
                <a:picLocks noChangeAspect="1"/>
              </p:cNvPicPr>
              <p:nvPr/>
            </p:nvPicPr>
            <p:blipFill>
              <a:blip r:embed="rId2" cstate="print"/>
              <a:stretch>
                <a:fillRect/>
              </a:stretch>
            </p:blipFill>
            <p:spPr>
              <a:xfrm>
                <a:off x="0" y="1974183"/>
                <a:ext cx="685800" cy="2401230"/>
              </a:xfrm>
              <a:prstGeom prst="rect">
                <a:avLst/>
              </a:prstGeom>
            </p:spPr>
          </p:pic>
          <p:sp>
            <p:nvSpPr>
              <p:cNvPr id="35" name="TextBox 34"/>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32" name="Picture 31"/>
              <p:cNvPicPr>
                <a:picLocks noChangeAspect="1"/>
              </p:cNvPicPr>
              <p:nvPr/>
            </p:nvPicPr>
            <p:blipFill>
              <a:blip r:embed="rId3" cstate="print"/>
              <a:stretch>
                <a:fillRect/>
              </a:stretch>
            </p:blipFill>
            <p:spPr>
              <a:xfrm>
                <a:off x="-12700" y="-1"/>
                <a:ext cx="698500" cy="1916601"/>
              </a:xfrm>
              <a:prstGeom prst="rect">
                <a:avLst/>
              </a:prstGeom>
            </p:spPr>
          </p:pic>
          <p:sp>
            <p:nvSpPr>
              <p:cNvPr id="33" name="TextBox 32"/>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30" name="Picture 29"/>
              <p:cNvPicPr>
                <a:picLocks noChangeAspect="1"/>
              </p:cNvPicPr>
              <p:nvPr/>
            </p:nvPicPr>
            <p:blipFill>
              <a:blip r:embed="rId4" cstate="print"/>
              <a:stretch>
                <a:fillRect/>
              </a:stretch>
            </p:blipFill>
            <p:spPr>
              <a:xfrm>
                <a:off x="0" y="4432862"/>
                <a:ext cx="695514" cy="2425138"/>
              </a:xfrm>
              <a:prstGeom prst="rect">
                <a:avLst/>
              </a:prstGeom>
            </p:spPr>
          </p:pic>
          <p:sp>
            <p:nvSpPr>
              <p:cNvPr id="31" name="TextBox 30"/>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sp>
        <p:nvSpPr>
          <p:cNvPr id="15" name="TextBox 14"/>
          <p:cNvSpPr txBox="1"/>
          <p:nvPr/>
        </p:nvSpPr>
        <p:spPr>
          <a:xfrm>
            <a:off x="2241165" y="450796"/>
            <a:ext cx="5970494" cy="1200329"/>
          </a:xfrm>
          <a:prstGeom prst="rect">
            <a:avLst/>
          </a:prstGeom>
          <a:noFill/>
        </p:spPr>
        <p:txBody>
          <a:bodyPr wrap="square" rtlCol="0">
            <a:spAutoFit/>
          </a:bodyPr>
          <a:lstStyle/>
          <a:p>
            <a:r>
              <a:rPr lang="en-US" sz="7200" b="1" dirty="0" smtClean="0"/>
              <a:t>Our Location</a:t>
            </a:r>
            <a:endParaRPr lang="en-US" sz="7200" b="1" dirty="0"/>
          </a:p>
        </p:txBody>
      </p:sp>
      <p:sp>
        <p:nvSpPr>
          <p:cNvPr id="16" name="Rectangle 15"/>
          <p:cNvSpPr/>
          <p:nvPr/>
        </p:nvSpPr>
        <p:spPr>
          <a:xfrm>
            <a:off x="1255059" y="1857809"/>
            <a:ext cx="7422775" cy="1754326"/>
          </a:xfrm>
          <a:prstGeom prst="rect">
            <a:avLst/>
          </a:prstGeom>
        </p:spPr>
        <p:txBody>
          <a:bodyPr wrap="square">
            <a:spAutoFit/>
          </a:bodyPr>
          <a:lstStyle/>
          <a:p>
            <a:pPr algn="ctr">
              <a:buNone/>
            </a:pPr>
            <a:r>
              <a:rPr lang="en-US" sz="3600" dirty="0" smtClean="0"/>
              <a:t>The College of Engineering &amp; Computing has its </a:t>
            </a:r>
            <a:r>
              <a:rPr lang="en-US" sz="3600" b="1" dirty="0" smtClean="0">
                <a:solidFill>
                  <a:srgbClr val="971A31"/>
                </a:solidFill>
              </a:rPr>
              <a:t>very own </a:t>
            </a:r>
            <a:r>
              <a:rPr lang="en-US" sz="3600" dirty="0" smtClean="0"/>
              <a:t>Career Center located in 1A01E Swearingen!  </a:t>
            </a:r>
          </a:p>
        </p:txBody>
      </p:sp>
      <p:sp>
        <p:nvSpPr>
          <p:cNvPr id="17" name="Rectangle 16"/>
          <p:cNvSpPr/>
          <p:nvPr/>
        </p:nvSpPr>
        <p:spPr>
          <a:xfrm>
            <a:off x="1416420" y="3235626"/>
            <a:ext cx="6938693" cy="2862322"/>
          </a:xfrm>
          <a:prstGeom prst="rect">
            <a:avLst/>
          </a:prstGeom>
        </p:spPr>
        <p:txBody>
          <a:bodyPr wrap="square">
            <a:spAutoFit/>
          </a:bodyPr>
          <a:lstStyle/>
          <a:p>
            <a:pPr algn="ctr">
              <a:buNone/>
            </a:pPr>
            <a:endParaRPr lang="en-US" sz="3600" dirty="0" smtClean="0">
              <a:cs typeface="Arial Narrow"/>
            </a:endParaRPr>
          </a:p>
          <a:p>
            <a:pPr algn="ctr">
              <a:buNone/>
            </a:pPr>
            <a:r>
              <a:rPr lang="en-US" sz="3600" dirty="0" smtClean="0">
                <a:cs typeface="Arial Narrow"/>
              </a:rPr>
              <a:t>Stop by &amp; see us during on-call hours: </a:t>
            </a:r>
          </a:p>
          <a:p>
            <a:pPr algn="ctr">
              <a:buNone/>
            </a:pPr>
            <a:r>
              <a:rPr lang="en-US" sz="3600" b="1" dirty="0" smtClean="0">
                <a:solidFill>
                  <a:srgbClr val="971A31"/>
                </a:solidFill>
                <a:cs typeface="Arial Narrow"/>
              </a:rPr>
              <a:t>Monday – Friday:  1-4pm</a:t>
            </a:r>
          </a:p>
          <a:p>
            <a:pPr algn="ctr">
              <a:buNone/>
            </a:pPr>
            <a:r>
              <a:rPr lang="en-US" sz="3600" dirty="0" smtClean="0">
                <a:cs typeface="Arial Narrow"/>
              </a:rPr>
              <a:t>NO appointment necessary! </a:t>
            </a:r>
          </a:p>
        </p:txBody>
      </p:sp>
      <p:pic>
        <p:nvPicPr>
          <p:cNvPr id="18" name="Picture 17" descr="USC_Linear_20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26362" y="6153094"/>
            <a:ext cx="2094220" cy="567924"/>
          </a:xfrm>
          <a:prstGeom prst="rect">
            <a:avLst/>
          </a:prstGeom>
        </p:spPr>
      </p:pic>
    </p:spTree>
    <p:extLst>
      <p:ext uri="{BB962C8B-B14F-4D97-AF65-F5344CB8AC3E}">
        <p14:creationId xmlns="" xmlns:p14="http://schemas.microsoft.com/office/powerpoint/2010/main" val="2462047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icture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p:nvPr>
        </p:nvSpPr>
        <p:spPr>
          <a:xfrm>
            <a:off x="762000" y="152400"/>
            <a:ext cx="8153400" cy="1143000"/>
          </a:xfrm>
        </p:spPr>
        <p:txBody>
          <a:bodyPr>
            <a:normAutofit fontScale="90000"/>
          </a:bodyPr>
          <a:lstStyle/>
          <a:p>
            <a:pPr>
              <a:defRPr/>
            </a:pPr>
            <a:r>
              <a:rPr lang="en-US" sz="4000" dirty="0" smtClean="0">
                <a:latin typeface="Arial Black"/>
                <a:cs typeface="Arial Black"/>
              </a:rPr>
              <a:t>Network with Confidence!</a:t>
            </a:r>
            <a:r>
              <a:rPr lang="en-US" sz="4800" dirty="0" smtClean="0">
                <a:latin typeface="Arial Black"/>
                <a:cs typeface="Arial Black"/>
              </a:rPr>
              <a:t/>
            </a:r>
            <a:br>
              <a:rPr lang="en-US" sz="4800" dirty="0" smtClean="0">
                <a:latin typeface="Arial Black"/>
                <a:cs typeface="Arial Black"/>
              </a:rPr>
            </a:br>
            <a:r>
              <a:rPr lang="en-US" sz="3600" dirty="0" smtClean="0">
                <a:latin typeface="Arial Black"/>
                <a:cs typeface="Arial Black"/>
              </a:rPr>
              <a:t>“Working the Room….”</a:t>
            </a:r>
            <a:endParaRPr lang="en-US" sz="3600" dirty="0">
              <a:latin typeface="Arial Black"/>
              <a:cs typeface="Arial Black"/>
            </a:endParaRPr>
          </a:p>
        </p:txBody>
      </p:sp>
      <p:sp>
        <p:nvSpPr>
          <p:cNvPr id="11268" name="Content Placeholder 4"/>
          <p:cNvSpPr>
            <a:spLocks noGrp="1"/>
          </p:cNvSpPr>
          <p:nvPr>
            <p:ph idx="1"/>
          </p:nvPr>
        </p:nvSpPr>
        <p:spPr>
          <a:xfrm>
            <a:off x="838200" y="1447800"/>
            <a:ext cx="7924800" cy="4525963"/>
          </a:xfrm>
        </p:spPr>
        <p:txBody>
          <a:bodyPr/>
          <a:lstStyle/>
          <a:p>
            <a:r>
              <a:rPr lang="en-US" smtClean="0"/>
              <a:t>Personal Introduction</a:t>
            </a:r>
          </a:p>
          <a:p>
            <a:r>
              <a:rPr lang="en-US" smtClean="0"/>
              <a:t>30 Second Commercial </a:t>
            </a:r>
            <a:r>
              <a:rPr lang="en-US" u="sng" smtClean="0"/>
              <a:t>or</a:t>
            </a:r>
            <a:r>
              <a:rPr lang="en-US" smtClean="0"/>
              <a:t> Elevator Pitch</a:t>
            </a:r>
          </a:p>
          <a:p>
            <a:pPr lvl="1"/>
            <a:r>
              <a:rPr lang="en-US" sz="2900" smtClean="0"/>
              <a:t>In 30 seconds or less….</a:t>
            </a:r>
          </a:p>
          <a:p>
            <a:pPr lvl="2"/>
            <a:r>
              <a:rPr lang="en-US" sz="2500" smtClean="0"/>
              <a:t>Who you are…</a:t>
            </a:r>
          </a:p>
          <a:p>
            <a:pPr lvl="2"/>
            <a:r>
              <a:rPr lang="en-US" sz="2500" smtClean="0"/>
              <a:t>What you want to do…</a:t>
            </a:r>
          </a:p>
          <a:p>
            <a:pPr lvl="2"/>
            <a:r>
              <a:rPr lang="en-US" sz="2500" smtClean="0"/>
              <a:t>What you can offer… </a:t>
            </a:r>
          </a:p>
          <a:p>
            <a:r>
              <a:rPr lang="en-US" sz="3300" smtClean="0"/>
              <a:t>Practice, practice, practice!</a:t>
            </a:r>
          </a:p>
          <a:p>
            <a:endParaRPr lang="en-US" sz="3700" smtClean="0">
              <a:latin typeface="Arial Narrow" pitchFamily="34" charset="0"/>
              <a:ea typeface="Arial Narrow" pitchFamily="34" charset="0"/>
              <a:cs typeface="Arial Narrow" pitchFamily="34" charset="0"/>
            </a:endParaRPr>
          </a:p>
          <a:p>
            <a:pPr>
              <a:buFont typeface="Arial" charset="0"/>
              <a:buNone/>
            </a:pPr>
            <a:endParaRPr lang="en-US" smtClean="0">
              <a:latin typeface="Arial Narrow" pitchFamily="34" charset="0"/>
              <a:ea typeface="Arial Narrow" pitchFamily="34" charset="0"/>
              <a:cs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icture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1" name="Title 3"/>
          <p:cNvSpPr>
            <a:spLocks noGrp="1"/>
          </p:cNvSpPr>
          <p:nvPr>
            <p:ph type="title"/>
          </p:nvPr>
        </p:nvSpPr>
        <p:spPr>
          <a:xfrm>
            <a:off x="762000" y="152400"/>
            <a:ext cx="8153400" cy="1143000"/>
          </a:xfrm>
        </p:spPr>
        <p:txBody>
          <a:bodyPr/>
          <a:lstStyle/>
          <a:p>
            <a:r>
              <a:rPr lang="en-US" sz="3600" smtClean="0">
                <a:latin typeface="Arial Black" pitchFamily="34" charset="0"/>
                <a:ea typeface="Arial Black" pitchFamily="34" charset="0"/>
                <a:cs typeface="Arial Black" pitchFamily="34" charset="0"/>
              </a:rPr>
              <a:t>Network with Confidence!</a:t>
            </a:r>
            <a:br>
              <a:rPr lang="en-US" sz="3600" smtClean="0">
                <a:latin typeface="Arial Black" pitchFamily="34" charset="0"/>
                <a:ea typeface="Arial Black" pitchFamily="34" charset="0"/>
                <a:cs typeface="Arial Black" pitchFamily="34" charset="0"/>
              </a:rPr>
            </a:br>
            <a:r>
              <a:rPr lang="en-US" sz="3200" smtClean="0">
                <a:latin typeface="Arial Black" pitchFamily="34" charset="0"/>
                <a:ea typeface="Arial Black" pitchFamily="34" charset="0"/>
                <a:cs typeface="Arial Black" pitchFamily="34" charset="0"/>
              </a:rPr>
              <a:t>“Working the Room….”</a:t>
            </a:r>
          </a:p>
        </p:txBody>
      </p:sp>
      <p:sp>
        <p:nvSpPr>
          <p:cNvPr id="12292" name="Content Placeholder 4"/>
          <p:cNvSpPr>
            <a:spLocks noGrp="1"/>
          </p:cNvSpPr>
          <p:nvPr>
            <p:ph idx="1"/>
          </p:nvPr>
        </p:nvSpPr>
        <p:spPr>
          <a:xfrm>
            <a:off x="838200" y="1447800"/>
            <a:ext cx="8153400" cy="5257800"/>
          </a:xfrm>
        </p:spPr>
        <p:txBody>
          <a:bodyPr/>
          <a:lstStyle/>
          <a:p>
            <a:r>
              <a:rPr lang="en-US" sz="2800" smtClean="0">
                <a:latin typeface="Arial" charset="0"/>
                <a:cs typeface="Arial" charset="0"/>
              </a:rPr>
              <a:t>Appearance</a:t>
            </a:r>
          </a:p>
          <a:p>
            <a:r>
              <a:rPr lang="en-US" sz="2800" smtClean="0">
                <a:latin typeface="Arial" charset="0"/>
                <a:cs typeface="Arial" charset="0"/>
              </a:rPr>
              <a:t>Proper Handshake</a:t>
            </a:r>
          </a:p>
          <a:p>
            <a:r>
              <a:rPr lang="en-US" sz="2800" smtClean="0">
                <a:latin typeface="Arial" charset="0"/>
                <a:cs typeface="Arial" charset="0"/>
              </a:rPr>
              <a:t>Eye Contact &amp; Body Language</a:t>
            </a:r>
          </a:p>
          <a:p>
            <a:r>
              <a:rPr lang="en-US" sz="2800" smtClean="0">
                <a:latin typeface="Arial" charset="0"/>
                <a:cs typeface="Arial" charset="0"/>
              </a:rPr>
              <a:t>Active Listening</a:t>
            </a:r>
          </a:p>
          <a:p>
            <a:r>
              <a:rPr lang="en-US" sz="2800" smtClean="0">
                <a:latin typeface="Arial" charset="0"/>
                <a:cs typeface="Arial" charset="0"/>
              </a:rPr>
              <a:t>Ask Questions</a:t>
            </a:r>
          </a:p>
          <a:p>
            <a:r>
              <a:rPr lang="en-US" sz="2800" smtClean="0">
                <a:latin typeface="Arial" charset="0"/>
                <a:cs typeface="Arial" charset="0"/>
              </a:rPr>
              <a:t>Resumes</a:t>
            </a:r>
          </a:p>
          <a:p>
            <a:r>
              <a:rPr lang="en-US" sz="2800" smtClean="0">
                <a:latin typeface="Arial" charset="0"/>
                <a:cs typeface="Arial" charset="0"/>
              </a:rPr>
              <a:t>Collect Business Cards</a:t>
            </a:r>
          </a:p>
          <a:p>
            <a:r>
              <a:rPr lang="en-US" sz="2800" smtClean="0">
                <a:latin typeface="Arial" charset="0"/>
                <a:cs typeface="Arial" charset="0"/>
              </a:rPr>
              <a:t>Never </a:t>
            </a:r>
            <a:r>
              <a:rPr lang="en-US" sz="2800" u="sng" smtClean="0">
                <a:latin typeface="Arial" charset="0"/>
                <a:cs typeface="Arial" charset="0"/>
              </a:rPr>
              <a:t>ASK</a:t>
            </a:r>
            <a:r>
              <a:rPr lang="en-US" sz="2800" smtClean="0">
                <a:latin typeface="Arial" charset="0"/>
                <a:cs typeface="Arial" charset="0"/>
              </a:rPr>
              <a:t> for a job</a:t>
            </a:r>
          </a:p>
          <a:p>
            <a:r>
              <a:rPr lang="en-US" sz="2800" smtClean="0">
                <a:latin typeface="Arial" charset="0"/>
                <a:cs typeface="Arial" charset="0"/>
              </a:rPr>
              <a:t>Follow Up Appropriately</a:t>
            </a:r>
          </a:p>
          <a:p>
            <a:r>
              <a:rPr lang="en-US" sz="2800" smtClean="0">
                <a:latin typeface="Arial" charset="0"/>
                <a:cs typeface="Arial" charset="0"/>
              </a:rPr>
              <a:t>Know What Topics to Avoid</a:t>
            </a:r>
          </a:p>
          <a:p>
            <a:endParaRPr lang="en-US" sz="3700" smtClean="0">
              <a:latin typeface="Arial Narrow" pitchFamily="34" charset="0"/>
              <a:ea typeface="Arial Narrow" pitchFamily="34" charset="0"/>
              <a:cs typeface="Arial Narrow" pitchFamily="34" charset="0"/>
            </a:endParaRPr>
          </a:p>
          <a:p>
            <a:pPr>
              <a:buFont typeface="Arial" charset="0"/>
              <a:buNone/>
            </a:pPr>
            <a:endParaRPr lang="en-US" smtClean="0">
              <a:latin typeface="Arial Narrow" pitchFamily="34" charset="0"/>
              <a:ea typeface="Arial Narrow" pitchFamily="34" charset="0"/>
              <a:cs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838201" y="0"/>
            <a:ext cx="7010399"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F.SET_Fall2014_Flyer-page-001.jpg"/>
          <p:cNvPicPr>
            <a:picLocks noChangeAspect="1"/>
          </p:cNvPicPr>
          <p:nvPr/>
        </p:nvPicPr>
        <p:blipFill>
          <a:blip r:embed="rId2" cstate="print"/>
          <a:stretch>
            <a:fillRect/>
          </a:stretch>
        </p:blipFill>
        <p:spPr>
          <a:xfrm>
            <a:off x="1922318" y="0"/>
            <a:ext cx="5299364"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5" descr="Picture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4" name="Footer Placeholder 4"/>
          <p:cNvSpPr>
            <a:spLocks noGrp="1"/>
          </p:cNvSpPr>
          <p:nvPr>
            <p:ph type="ftr" sz="quarter" idx="11"/>
          </p:nvPr>
        </p:nvSpPr>
        <p:spPr>
          <a:noFill/>
        </p:spPr>
        <p:txBody>
          <a:bodyPr anchor="ctr"/>
          <a:lstStyle/>
          <a:p>
            <a:r>
              <a:rPr lang="en-US" altLang="en-US" smtClean="0"/>
              <a:t>Before the Fair</a:t>
            </a:r>
          </a:p>
        </p:txBody>
      </p:sp>
      <p:sp>
        <p:nvSpPr>
          <p:cNvPr id="9219" name="Rectangle 2"/>
          <p:cNvSpPr>
            <a:spLocks noGrp="1" noChangeArrowheads="1"/>
          </p:cNvSpPr>
          <p:nvPr>
            <p:ph type="title"/>
          </p:nvPr>
        </p:nvSpPr>
        <p:spPr/>
        <p:txBody>
          <a:bodyPr>
            <a:normAutofit fontScale="90000"/>
          </a:bodyPr>
          <a:lstStyle/>
          <a:p>
            <a:pPr algn="r" eaLnBrk="1" hangingPunct="1"/>
            <a:r>
              <a:rPr lang="en-US" smtClean="0"/>
              <a:t>RESEARCH EMPLOYERS </a:t>
            </a:r>
            <a:br>
              <a:rPr lang="en-US" smtClean="0"/>
            </a:br>
            <a:r>
              <a:rPr lang="en-US" smtClean="0"/>
              <a:t>ATTENDING THE FAIR</a:t>
            </a:r>
          </a:p>
        </p:txBody>
      </p:sp>
      <p:sp>
        <p:nvSpPr>
          <p:cNvPr id="10243" name="Rectangle 3"/>
          <p:cNvSpPr>
            <a:spLocks noGrp="1" noChangeArrowheads="1"/>
          </p:cNvSpPr>
          <p:nvPr>
            <p:ph type="body" idx="1"/>
          </p:nvPr>
        </p:nvSpPr>
        <p:spPr>
          <a:xfrm>
            <a:off x="457200" y="1719262"/>
            <a:ext cx="7543800" cy="4605337"/>
          </a:xfrm>
        </p:spPr>
        <p:txBody>
          <a:bodyPr>
            <a:normAutofit fontScale="92500" lnSpcReduction="10000"/>
          </a:bodyPr>
          <a:lstStyle/>
          <a:p>
            <a:pPr eaLnBrk="1" hangingPunct="1">
              <a:lnSpc>
                <a:spcPct val="90000"/>
              </a:lnSpc>
              <a:buNone/>
            </a:pPr>
            <a:r>
              <a:rPr lang="en-US" sz="2800" dirty="0" smtClean="0"/>
              <a:t>	Review </a:t>
            </a:r>
            <a:r>
              <a:rPr lang="en-US" sz="2800" dirty="0" smtClean="0"/>
              <a:t>list of employers attending the fair via </a:t>
            </a:r>
            <a:r>
              <a:rPr lang="en-US" sz="2800" dirty="0" err="1" smtClean="0"/>
              <a:t>JobMate</a:t>
            </a:r>
            <a:r>
              <a:rPr lang="en-US" sz="2800" dirty="0" smtClean="0"/>
              <a:t> (accessible from </a:t>
            </a:r>
            <a:r>
              <a:rPr lang="en-US" sz="2800" dirty="0" smtClean="0">
                <a:solidFill>
                  <a:schemeClr val="accent1"/>
                </a:solidFill>
                <a:hlinkClick r:id="rId4"/>
              </a:rPr>
              <a:t>www.sc.edu/career</a:t>
            </a:r>
            <a:r>
              <a:rPr lang="en-US" sz="2800" dirty="0" smtClean="0"/>
              <a:t>)</a:t>
            </a:r>
          </a:p>
          <a:p>
            <a:pPr eaLnBrk="1" hangingPunct="1">
              <a:lnSpc>
                <a:spcPct val="90000"/>
              </a:lnSpc>
              <a:buNone/>
            </a:pPr>
            <a:r>
              <a:rPr lang="en-US" sz="2800" dirty="0" smtClean="0"/>
              <a:t>	</a:t>
            </a:r>
          </a:p>
          <a:p>
            <a:pPr eaLnBrk="1" hangingPunct="1">
              <a:lnSpc>
                <a:spcPct val="90000"/>
              </a:lnSpc>
              <a:buNone/>
            </a:pPr>
            <a:r>
              <a:rPr lang="en-US" sz="2800" dirty="0" smtClean="0"/>
              <a:t>	Visit </a:t>
            </a:r>
            <a:r>
              <a:rPr lang="en-US" sz="2800" dirty="0" smtClean="0"/>
              <a:t>employer web sites and use employer research sites found on the Career Center’s web resources page </a:t>
            </a:r>
          </a:p>
          <a:p>
            <a:pPr eaLnBrk="1" hangingPunct="1">
              <a:lnSpc>
                <a:spcPct val="90000"/>
              </a:lnSpc>
              <a:buNone/>
            </a:pPr>
            <a:r>
              <a:rPr lang="en-US" sz="2800" dirty="0" smtClean="0"/>
              <a:t>	</a:t>
            </a:r>
          </a:p>
          <a:p>
            <a:pPr eaLnBrk="1" hangingPunct="1">
              <a:lnSpc>
                <a:spcPct val="90000"/>
              </a:lnSpc>
              <a:buNone/>
            </a:pPr>
            <a:r>
              <a:rPr lang="en-US" sz="2800" dirty="0" smtClean="0"/>
              <a:t>	</a:t>
            </a:r>
            <a:r>
              <a:rPr lang="en-US" sz="2800" dirty="0" smtClean="0"/>
              <a:t>Use </a:t>
            </a:r>
            <a:r>
              <a:rPr lang="en-US" sz="2800" dirty="0" smtClean="0"/>
              <a:t>Company/Organization Information tip sheet to organize your research</a:t>
            </a:r>
          </a:p>
          <a:p>
            <a:pPr eaLnBrk="1" hangingPunct="1">
              <a:lnSpc>
                <a:spcPct val="90000"/>
              </a:lnSpc>
              <a:buNone/>
            </a:pPr>
            <a:r>
              <a:rPr lang="en-US" sz="2800" dirty="0" smtClean="0"/>
              <a:t>	</a:t>
            </a:r>
          </a:p>
          <a:p>
            <a:pPr eaLnBrk="1" hangingPunct="1">
              <a:lnSpc>
                <a:spcPct val="90000"/>
              </a:lnSpc>
              <a:buNone/>
            </a:pPr>
            <a:r>
              <a:rPr lang="en-US" sz="2800" dirty="0" smtClean="0"/>
              <a:t>	</a:t>
            </a:r>
            <a:r>
              <a:rPr lang="en-US" sz="2800" dirty="0" smtClean="0"/>
              <a:t>Narrow </a:t>
            </a:r>
            <a:r>
              <a:rPr lang="en-US" sz="2800" dirty="0" smtClean="0"/>
              <a:t>and prioritize number of employers to whom you will focus your attention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withEffect">
                                  <p:stCondLst>
                                    <p:cond delay="0"/>
                                  </p:stCondLst>
                                  <p:childTnLst>
                                    <p:animScale>
                                      <p:cBhvr>
                                        <p:cTn id="6" dur="500" fill="hold"/>
                                        <p:tgtEl>
                                          <p:spTgt spid="8194"/>
                                        </p:tgtEl>
                                      </p:cBhvr>
                                      <p:by x="150000" y="150000"/>
                                    </p:animScale>
                                  </p:childTnLst>
                                </p:cTn>
                              </p:par>
                            </p:childTnLst>
                          </p:cTn>
                        </p:par>
                        <p:par>
                          <p:cTn id="7" fill="hold">
                            <p:stCondLst>
                              <p:cond delay="1000"/>
                            </p:stCondLst>
                            <p:childTnLst>
                              <p:par>
                                <p:cTn id="8" presetID="1" presetClass="entr" presetSubtype="0" fill="hold" grpId="0" nodeType="afterEffect">
                                  <p:stCondLst>
                                    <p:cond delay="200"/>
                                  </p:stCondLst>
                                  <p:childTnLst>
                                    <p:set>
                                      <p:cBhvr>
                                        <p:cTn id="9" dur="1" fill="hold">
                                          <p:stCondLst>
                                            <p:cond delay="499"/>
                                          </p:stCondLst>
                                        </p:cTn>
                                        <p:tgtEl>
                                          <p:spTgt spid="10243">
                                            <p:txEl>
                                              <p:pRg st="0" end="0"/>
                                            </p:txEl>
                                          </p:spTgt>
                                        </p:tgtEl>
                                        <p:attrNameLst>
                                          <p:attrName>style.visibility</p:attrName>
                                        </p:attrNameLst>
                                      </p:cBhvr>
                                      <p:to>
                                        <p:strVal val="visible"/>
                                      </p:to>
                                    </p:set>
                                  </p:childTnLst>
                                </p:cTn>
                              </p:par>
                            </p:childTnLst>
                          </p:cTn>
                        </p:par>
                        <p:par>
                          <p:cTn id="10" fill="hold">
                            <p:stCondLst>
                              <p:cond delay="1700"/>
                            </p:stCondLst>
                            <p:childTnLst>
                              <p:par>
                                <p:cTn id="11" presetID="1" presetClass="entr" presetSubtype="0" fill="hold" grpId="0" nodeType="afterEffect">
                                  <p:stCondLst>
                                    <p:cond delay="200"/>
                                  </p:stCondLst>
                                  <p:childTnLst>
                                    <p:set>
                                      <p:cBhvr>
                                        <p:cTn id="12" dur="1" fill="hold">
                                          <p:stCondLst>
                                            <p:cond delay="499"/>
                                          </p:stCondLst>
                                        </p:cTn>
                                        <p:tgtEl>
                                          <p:spTgt spid="10243">
                                            <p:txEl>
                                              <p:pRg st="1" end="1"/>
                                            </p:txEl>
                                          </p:spTgt>
                                        </p:tgtEl>
                                        <p:attrNameLst>
                                          <p:attrName>style.visibility</p:attrName>
                                        </p:attrNameLst>
                                      </p:cBhvr>
                                      <p:to>
                                        <p:strVal val="visible"/>
                                      </p:to>
                                    </p:set>
                                  </p:childTnLst>
                                </p:cTn>
                              </p:par>
                            </p:childTnLst>
                          </p:cTn>
                        </p:par>
                        <p:par>
                          <p:cTn id="13" fill="hold">
                            <p:stCondLst>
                              <p:cond delay="2400"/>
                            </p:stCondLst>
                            <p:childTnLst>
                              <p:par>
                                <p:cTn id="14" presetID="1" presetClass="entr" presetSubtype="0" fill="hold" grpId="0" nodeType="afterEffect">
                                  <p:stCondLst>
                                    <p:cond delay="200"/>
                                  </p:stCondLst>
                                  <p:childTnLst>
                                    <p:set>
                                      <p:cBhvr>
                                        <p:cTn id="15" dur="1" fill="hold">
                                          <p:stCondLst>
                                            <p:cond delay="499"/>
                                          </p:stCondLst>
                                        </p:cTn>
                                        <p:tgtEl>
                                          <p:spTgt spid="10243">
                                            <p:txEl>
                                              <p:pRg st="2" end="2"/>
                                            </p:txEl>
                                          </p:spTgt>
                                        </p:tgtEl>
                                        <p:attrNameLst>
                                          <p:attrName>style.visibility</p:attrName>
                                        </p:attrNameLst>
                                      </p:cBhvr>
                                      <p:to>
                                        <p:strVal val="visible"/>
                                      </p:to>
                                    </p:set>
                                  </p:childTnLst>
                                </p:cTn>
                              </p:par>
                            </p:childTnLst>
                          </p:cTn>
                        </p:par>
                        <p:par>
                          <p:cTn id="16" fill="hold">
                            <p:stCondLst>
                              <p:cond delay="3100"/>
                            </p:stCondLst>
                            <p:childTnLst>
                              <p:par>
                                <p:cTn id="17" presetID="1" presetClass="entr" presetSubtype="0" fill="hold" grpId="0" nodeType="afterEffect">
                                  <p:stCondLst>
                                    <p:cond delay="150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par>
                          <p:cTn id="19" fill="hold">
                            <p:stCondLst>
                              <p:cond delay="5100"/>
                            </p:stCondLst>
                            <p:childTnLst>
                              <p:par>
                                <p:cTn id="20" presetID="1" presetClass="entr" presetSubtype="0" fill="hold" grpId="0" nodeType="afterEffect">
                                  <p:stCondLst>
                                    <p:cond delay="1500"/>
                                  </p:stCondLst>
                                  <p:childTnLst>
                                    <p:set>
                                      <p:cBhvr>
                                        <p:cTn id="21" dur="1" fill="hold">
                                          <p:stCondLst>
                                            <p:cond delay="499"/>
                                          </p:stCondLst>
                                        </p:cTn>
                                        <p:tgtEl>
                                          <p:spTgt spid="10243">
                                            <p:txEl>
                                              <p:pRg st="4" end="4"/>
                                            </p:txEl>
                                          </p:spTgt>
                                        </p:tgtEl>
                                        <p:attrNameLst>
                                          <p:attrName>style.visibility</p:attrName>
                                        </p:attrNameLst>
                                      </p:cBhvr>
                                      <p:to>
                                        <p:strVal val="visible"/>
                                      </p:to>
                                    </p:set>
                                  </p:childTnLst>
                                </p:cTn>
                              </p:par>
                            </p:childTnLst>
                          </p:cTn>
                        </p:par>
                        <p:par>
                          <p:cTn id="22" fill="hold">
                            <p:stCondLst>
                              <p:cond delay="7100"/>
                            </p:stCondLst>
                            <p:childTnLst>
                              <p:par>
                                <p:cTn id="23" presetID="1" presetClass="entr" presetSubtype="0" fill="hold" grpId="0" nodeType="afterEffect">
                                  <p:stCondLst>
                                    <p:cond delay="1500"/>
                                  </p:stCondLst>
                                  <p:childTnLst>
                                    <p:set>
                                      <p:cBhvr>
                                        <p:cTn id="24" dur="1" fill="hold">
                                          <p:stCondLst>
                                            <p:cond delay="499"/>
                                          </p:stCondLst>
                                        </p:cTn>
                                        <p:tgtEl>
                                          <p:spTgt spid="10243">
                                            <p:txEl>
                                              <p:pRg st="5" end="5"/>
                                            </p:txEl>
                                          </p:spTgt>
                                        </p:tgtEl>
                                        <p:attrNameLst>
                                          <p:attrName>style.visibility</p:attrName>
                                        </p:attrNameLst>
                                      </p:cBhvr>
                                      <p:to>
                                        <p:strVal val="visible"/>
                                      </p:to>
                                    </p:set>
                                  </p:childTnLst>
                                </p:cTn>
                              </p:par>
                            </p:childTnLst>
                          </p:cTn>
                        </p:par>
                        <p:par>
                          <p:cTn id="25" fill="hold">
                            <p:stCondLst>
                              <p:cond delay="9100"/>
                            </p:stCondLst>
                            <p:childTnLst>
                              <p:par>
                                <p:cTn id="26" presetID="1" presetClass="entr" presetSubtype="0" fill="hold" grpId="0" nodeType="afterEffect">
                                  <p:stCondLst>
                                    <p:cond delay="1500"/>
                                  </p:stCondLst>
                                  <p:childTnLst>
                                    <p:set>
                                      <p:cBhvr>
                                        <p:cTn id="27"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02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5" descr="Picture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8" name="Footer Placeholder 4"/>
          <p:cNvSpPr>
            <a:spLocks noGrp="1"/>
          </p:cNvSpPr>
          <p:nvPr>
            <p:ph type="ftr" sz="quarter" idx="11"/>
          </p:nvPr>
        </p:nvSpPr>
        <p:spPr>
          <a:noFill/>
        </p:spPr>
        <p:txBody>
          <a:bodyPr anchor="ctr"/>
          <a:lstStyle/>
          <a:p>
            <a:r>
              <a:rPr lang="en-US" altLang="en-US" smtClean="0"/>
              <a:t>Before the Fair</a:t>
            </a:r>
          </a:p>
        </p:txBody>
      </p:sp>
      <p:sp>
        <p:nvSpPr>
          <p:cNvPr id="10243" name="Rectangle 2"/>
          <p:cNvSpPr>
            <a:spLocks noGrp="1" noChangeArrowheads="1"/>
          </p:cNvSpPr>
          <p:nvPr>
            <p:ph type="title"/>
          </p:nvPr>
        </p:nvSpPr>
        <p:spPr/>
        <p:txBody>
          <a:bodyPr>
            <a:normAutofit fontScale="90000"/>
          </a:bodyPr>
          <a:lstStyle/>
          <a:p>
            <a:pPr algn="r" eaLnBrk="1" hangingPunct="1"/>
            <a:r>
              <a:rPr lang="en-US" dirty="0" smtClean="0"/>
              <a:t>PREPARE TO MAKE A </a:t>
            </a:r>
            <a:br>
              <a:rPr lang="en-US" dirty="0" smtClean="0"/>
            </a:br>
            <a:r>
              <a:rPr lang="en-US" dirty="0" smtClean="0"/>
              <a:t>GOOD IMPRESSION</a:t>
            </a:r>
          </a:p>
        </p:txBody>
      </p:sp>
      <p:sp>
        <p:nvSpPr>
          <p:cNvPr id="12291" name="Rectangle 3"/>
          <p:cNvSpPr>
            <a:spLocks noGrp="1" noChangeArrowheads="1"/>
          </p:cNvSpPr>
          <p:nvPr>
            <p:ph type="body" idx="1"/>
          </p:nvPr>
        </p:nvSpPr>
        <p:spPr/>
        <p:txBody>
          <a:bodyPr/>
          <a:lstStyle/>
          <a:p>
            <a:pPr eaLnBrk="1" hangingPunct="1">
              <a:buNone/>
            </a:pPr>
            <a:r>
              <a:rPr lang="en-US" sz="2600" dirty="0" smtClean="0"/>
              <a:t>	Have </a:t>
            </a:r>
            <a:r>
              <a:rPr lang="en-US" sz="2600" dirty="0" smtClean="0"/>
              <a:t>a well-written, critiqued resume – bring 20+ copies</a:t>
            </a:r>
          </a:p>
          <a:p>
            <a:pPr eaLnBrk="1" hangingPunct="1">
              <a:buNone/>
            </a:pPr>
            <a:r>
              <a:rPr lang="en-US" sz="2600" dirty="0" smtClean="0"/>
              <a:t>	Develop </a:t>
            </a:r>
            <a:r>
              <a:rPr lang="en-US" sz="2600" dirty="0" smtClean="0"/>
              <a:t>a list of questions for employers based on research</a:t>
            </a:r>
          </a:p>
          <a:p>
            <a:pPr eaLnBrk="1" hangingPunct="1">
              <a:buNone/>
            </a:pPr>
            <a:r>
              <a:rPr lang="en-US" sz="2600" dirty="0" smtClean="0"/>
              <a:t>	Prepare </a:t>
            </a:r>
            <a:r>
              <a:rPr lang="en-US" sz="2600" dirty="0" smtClean="0"/>
              <a:t>to speak a “skills” language</a:t>
            </a:r>
          </a:p>
          <a:p>
            <a:pPr eaLnBrk="1" hangingPunct="1">
              <a:buNone/>
            </a:pPr>
            <a:r>
              <a:rPr lang="en-US" sz="2600" dirty="0" smtClean="0"/>
              <a:t>	Know </a:t>
            </a:r>
            <a:r>
              <a:rPr lang="en-US" sz="2600" dirty="0" smtClean="0"/>
              <a:t>how to express your qualifications and goals</a:t>
            </a:r>
          </a:p>
          <a:p>
            <a:pPr eaLnBrk="1" hangingPunct="1">
              <a:buNone/>
            </a:pPr>
            <a:r>
              <a:rPr lang="en-US" sz="2600" dirty="0" smtClean="0"/>
              <a:t>	Know </a:t>
            </a:r>
            <a:r>
              <a:rPr lang="en-US" sz="2600" dirty="0" smtClean="0"/>
              <a:t>how to express what you are looking for and what you want</a:t>
            </a:r>
          </a:p>
          <a:p>
            <a:pPr eaLnBrk="1" hangingPunct="1">
              <a:buNone/>
            </a:pPr>
            <a:r>
              <a:rPr lang="en-US" sz="2600" dirty="0" smtClean="0"/>
              <a:t>	Prepare </a:t>
            </a:r>
            <a:r>
              <a:rPr lang="en-US" sz="2600" dirty="0" smtClean="0"/>
              <a:t>a Career Fair Employer Log to use for note-taking during the fair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withEffect">
                                  <p:stCondLst>
                                    <p:cond delay="0"/>
                                  </p:stCondLst>
                                  <p:childTnLst>
                                    <p:animScale>
                                      <p:cBhvr>
                                        <p:cTn id="6" dur="500" fill="hold"/>
                                        <p:tgtEl>
                                          <p:spTgt spid="9218"/>
                                        </p:tgtEl>
                                      </p:cBhvr>
                                      <p:by x="150000" y="150000"/>
                                    </p:animScale>
                                  </p:childTnLst>
                                </p:cTn>
                              </p:par>
                            </p:childTnLst>
                          </p:cTn>
                        </p:par>
                        <p:par>
                          <p:cTn id="7" fill="hold">
                            <p:stCondLst>
                              <p:cond delay="1000"/>
                            </p:stCondLst>
                            <p:childTnLst>
                              <p:par>
                                <p:cTn id="8" presetID="1" presetClass="entr" presetSubtype="0" fill="hold" grpId="0" nodeType="afterEffect">
                                  <p:stCondLst>
                                    <p:cond delay="300"/>
                                  </p:stCondLst>
                                  <p:childTnLst>
                                    <p:set>
                                      <p:cBhvr>
                                        <p:cTn id="9" dur="1" fill="hold">
                                          <p:stCondLst>
                                            <p:cond delay="499"/>
                                          </p:stCondLst>
                                        </p:cTn>
                                        <p:tgtEl>
                                          <p:spTgt spid="12291">
                                            <p:txEl>
                                              <p:pRg st="0" end="0"/>
                                            </p:txEl>
                                          </p:spTgt>
                                        </p:tgtEl>
                                        <p:attrNameLst>
                                          <p:attrName>style.visibility</p:attrName>
                                        </p:attrNameLst>
                                      </p:cBhvr>
                                      <p:to>
                                        <p:strVal val="visible"/>
                                      </p:to>
                                    </p:set>
                                  </p:childTnLst>
                                </p:cTn>
                              </p:par>
                            </p:childTnLst>
                          </p:cTn>
                        </p:par>
                        <p:par>
                          <p:cTn id="10" fill="hold">
                            <p:stCondLst>
                              <p:cond delay="1800"/>
                            </p:stCondLst>
                            <p:childTnLst>
                              <p:par>
                                <p:cTn id="11" presetID="1" presetClass="entr" presetSubtype="0" fill="hold" grpId="0" nodeType="afterEffect">
                                  <p:stCondLst>
                                    <p:cond delay="0"/>
                                  </p:stCondLst>
                                  <p:childTnLst>
                                    <p:set>
                                      <p:cBhvr>
                                        <p:cTn id="12" dur="1" fill="hold">
                                          <p:stCondLst>
                                            <p:cond delay="499"/>
                                          </p:stCondLst>
                                        </p:cTn>
                                        <p:tgtEl>
                                          <p:spTgt spid="12291">
                                            <p:txEl>
                                              <p:pRg st="1" end="1"/>
                                            </p:txEl>
                                          </p:spTgt>
                                        </p:tgtEl>
                                        <p:attrNameLst>
                                          <p:attrName>style.visibility</p:attrName>
                                        </p:attrNameLst>
                                      </p:cBhvr>
                                      <p:to>
                                        <p:strVal val="visible"/>
                                      </p:to>
                                    </p:set>
                                  </p:childTnLst>
                                </p:cTn>
                              </p:par>
                            </p:childTnLst>
                          </p:cTn>
                        </p:par>
                        <p:par>
                          <p:cTn id="13" fill="hold">
                            <p:stCondLst>
                              <p:cond delay="2300"/>
                            </p:stCondLst>
                            <p:childTnLst>
                              <p:par>
                                <p:cTn id="14" presetID="1" presetClass="entr" presetSubtype="0" fill="hold" grpId="0" nodeType="afterEffect">
                                  <p:stCondLst>
                                    <p:cond delay="0"/>
                                  </p:stCondLst>
                                  <p:childTnLst>
                                    <p:set>
                                      <p:cBhvr>
                                        <p:cTn id="15" dur="1" fill="hold">
                                          <p:stCondLst>
                                            <p:cond delay="499"/>
                                          </p:stCondLst>
                                        </p:cTn>
                                        <p:tgtEl>
                                          <p:spTgt spid="12291">
                                            <p:txEl>
                                              <p:pRg st="2" end="2"/>
                                            </p:txEl>
                                          </p:spTgt>
                                        </p:tgtEl>
                                        <p:attrNameLst>
                                          <p:attrName>style.visibility</p:attrName>
                                        </p:attrNameLst>
                                      </p:cBhvr>
                                      <p:to>
                                        <p:strVal val="visible"/>
                                      </p:to>
                                    </p:set>
                                  </p:childTnLst>
                                </p:cTn>
                              </p:par>
                            </p:childTnLst>
                          </p:cTn>
                        </p:par>
                        <p:par>
                          <p:cTn id="16" fill="hold">
                            <p:stCondLst>
                              <p:cond delay="2800"/>
                            </p:stCondLst>
                            <p:childTnLst>
                              <p:par>
                                <p:cTn id="17" presetID="1" presetClass="entr" presetSubtype="0" fill="hold" grpId="0" nodeType="after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par>
                          <p:cTn id="19" fill="hold">
                            <p:stCondLst>
                              <p:cond delay="3300"/>
                            </p:stCondLst>
                            <p:childTnLst>
                              <p:par>
                                <p:cTn id="20" presetID="1" presetClass="entr" presetSubtype="0" fill="hold" grpId="0" nodeType="afterEffect">
                                  <p:stCondLst>
                                    <p:cond delay="0"/>
                                  </p:stCondLst>
                                  <p:childTnLst>
                                    <p:set>
                                      <p:cBhvr>
                                        <p:cTn id="21" dur="1" fill="hold">
                                          <p:stCondLst>
                                            <p:cond delay="499"/>
                                          </p:stCondLst>
                                        </p:cTn>
                                        <p:tgtEl>
                                          <p:spTgt spid="12291">
                                            <p:txEl>
                                              <p:pRg st="4" end="4"/>
                                            </p:txEl>
                                          </p:spTgt>
                                        </p:tgtEl>
                                        <p:attrNameLst>
                                          <p:attrName>style.visibility</p:attrName>
                                        </p:attrNameLst>
                                      </p:cBhvr>
                                      <p:to>
                                        <p:strVal val="visible"/>
                                      </p:to>
                                    </p:set>
                                  </p:childTnLst>
                                </p:cTn>
                              </p:par>
                            </p:childTnLst>
                          </p:cTn>
                        </p:par>
                        <p:par>
                          <p:cTn id="22" fill="hold">
                            <p:stCondLst>
                              <p:cond delay="3800"/>
                            </p:stCondLst>
                            <p:childTnLst>
                              <p:par>
                                <p:cTn id="23" presetID="1" presetClass="entr" presetSubtype="0" fill="hold" grpId="0" nodeType="afterEffect">
                                  <p:stCondLst>
                                    <p:cond delay="0"/>
                                  </p:stCondLst>
                                  <p:childTnLst>
                                    <p:set>
                                      <p:cBhvr>
                                        <p:cTn id="24"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22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5" descr="Picture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38" name="Rectangle 2"/>
          <p:cNvSpPr>
            <a:spLocks noGrp="1" noChangeArrowheads="1"/>
          </p:cNvSpPr>
          <p:nvPr>
            <p:ph type="title"/>
          </p:nvPr>
        </p:nvSpPr>
        <p:spPr/>
        <p:txBody>
          <a:bodyPr/>
          <a:lstStyle/>
          <a:p>
            <a:pPr algn="r" eaLnBrk="1" hangingPunct="1"/>
            <a:r>
              <a:rPr lang="en-US" smtClean="0"/>
              <a:t>MAKE A GOOD IMPRESSION</a:t>
            </a:r>
          </a:p>
        </p:txBody>
      </p:sp>
      <p:sp>
        <p:nvSpPr>
          <p:cNvPr id="16387" name="Rectangle 3"/>
          <p:cNvSpPr>
            <a:spLocks noGrp="1" noChangeArrowheads="1"/>
          </p:cNvSpPr>
          <p:nvPr>
            <p:ph idx="1"/>
          </p:nvPr>
        </p:nvSpPr>
        <p:spPr/>
        <p:txBody>
          <a:bodyPr>
            <a:normAutofit/>
          </a:bodyPr>
          <a:lstStyle/>
          <a:p>
            <a:pPr eaLnBrk="1" hangingPunct="1">
              <a:lnSpc>
                <a:spcPct val="80000"/>
              </a:lnSpc>
              <a:buNone/>
            </a:pPr>
            <a:r>
              <a:rPr lang="en-US" sz="2600" dirty="0" smtClean="0"/>
              <a:t>	Arrive </a:t>
            </a:r>
            <a:r>
              <a:rPr lang="en-US" sz="2600" dirty="0" smtClean="0"/>
              <a:t>early and give yourself enough time to not rush through the fair</a:t>
            </a:r>
          </a:p>
          <a:p>
            <a:pPr eaLnBrk="1" hangingPunct="1">
              <a:lnSpc>
                <a:spcPct val="80000"/>
              </a:lnSpc>
            </a:pPr>
            <a:endParaRPr lang="en-US" sz="1200" dirty="0" smtClean="0"/>
          </a:p>
          <a:p>
            <a:pPr eaLnBrk="1" hangingPunct="1">
              <a:lnSpc>
                <a:spcPct val="80000"/>
              </a:lnSpc>
              <a:buNone/>
            </a:pPr>
            <a:r>
              <a:rPr lang="en-US" sz="2600" dirty="0" smtClean="0"/>
              <a:t>	Dress </a:t>
            </a:r>
            <a:r>
              <a:rPr lang="en-US" sz="2600" dirty="0" smtClean="0"/>
              <a:t>and act professionally</a:t>
            </a:r>
          </a:p>
          <a:p>
            <a:pPr eaLnBrk="1" hangingPunct="1">
              <a:lnSpc>
                <a:spcPct val="80000"/>
              </a:lnSpc>
            </a:pPr>
            <a:endParaRPr lang="en-US" sz="1200" dirty="0" smtClean="0"/>
          </a:p>
          <a:p>
            <a:pPr eaLnBrk="1" hangingPunct="1">
              <a:lnSpc>
                <a:spcPct val="80000"/>
              </a:lnSpc>
              <a:buNone/>
            </a:pPr>
            <a:r>
              <a:rPr lang="en-US" sz="2600" dirty="0" smtClean="0"/>
              <a:t>	Establish </a:t>
            </a:r>
            <a:r>
              <a:rPr lang="en-US" sz="2600" dirty="0" smtClean="0"/>
              <a:t>rapport with the recruiters</a:t>
            </a:r>
          </a:p>
          <a:p>
            <a:pPr eaLnBrk="1" hangingPunct="1">
              <a:lnSpc>
                <a:spcPct val="80000"/>
              </a:lnSpc>
            </a:pPr>
            <a:endParaRPr lang="en-US" sz="1200" dirty="0" smtClean="0"/>
          </a:p>
          <a:p>
            <a:pPr eaLnBrk="1" hangingPunct="1">
              <a:lnSpc>
                <a:spcPct val="80000"/>
              </a:lnSpc>
              <a:buNone/>
            </a:pPr>
            <a:r>
              <a:rPr lang="en-US" sz="2600" dirty="0" smtClean="0"/>
              <a:t>	Remember </a:t>
            </a:r>
            <a:r>
              <a:rPr lang="en-US" sz="2600" dirty="0" smtClean="0"/>
              <a:t>your body language</a:t>
            </a:r>
          </a:p>
          <a:p>
            <a:pPr eaLnBrk="1" hangingPunct="1">
              <a:lnSpc>
                <a:spcPct val="80000"/>
              </a:lnSpc>
            </a:pPr>
            <a:endParaRPr lang="en-US" sz="1200" dirty="0" smtClean="0"/>
          </a:p>
          <a:p>
            <a:pPr eaLnBrk="1" hangingPunct="1">
              <a:lnSpc>
                <a:spcPct val="80000"/>
              </a:lnSpc>
              <a:buNone/>
            </a:pPr>
            <a:r>
              <a:rPr lang="en-US" sz="2600" dirty="0" smtClean="0"/>
              <a:t>	LISTEN </a:t>
            </a:r>
            <a:r>
              <a:rPr lang="en-US" sz="2600" dirty="0" smtClean="0"/>
              <a:t>to the recruiter</a:t>
            </a:r>
          </a:p>
          <a:p>
            <a:pPr eaLnBrk="1" hangingPunct="1">
              <a:lnSpc>
                <a:spcPct val="80000"/>
              </a:lnSpc>
            </a:pPr>
            <a:endParaRPr lang="en-US" sz="1200" dirty="0" smtClean="0"/>
          </a:p>
          <a:p>
            <a:pPr eaLnBrk="1" hangingPunct="1">
              <a:lnSpc>
                <a:spcPct val="80000"/>
              </a:lnSpc>
              <a:buNone/>
            </a:pPr>
            <a:r>
              <a:rPr lang="en-US" sz="2600" dirty="0" smtClean="0"/>
              <a:t>	Don’t </a:t>
            </a:r>
            <a:r>
              <a:rPr lang="en-US" sz="2600" dirty="0" smtClean="0"/>
              <a:t>ramble</a:t>
            </a:r>
          </a:p>
          <a:p>
            <a:pPr eaLnBrk="1" hangingPunct="1">
              <a:lnSpc>
                <a:spcPct val="80000"/>
              </a:lnSpc>
            </a:pPr>
            <a:endParaRPr lang="en-US" sz="1200" dirty="0" smtClean="0"/>
          </a:p>
          <a:p>
            <a:pPr eaLnBrk="1" hangingPunct="1">
              <a:lnSpc>
                <a:spcPct val="80000"/>
              </a:lnSpc>
              <a:buNone/>
            </a:pPr>
            <a:r>
              <a:rPr lang="en-US" sz="2600" dirty="0" smtClean="0"/>
              <a:t>	Ask </a:t>
            </a:r>
            <a:r>
              <a:rPr lang="en-US" sz="2600" dirty="0" smtClean="0"/>
              <a:t>at least </a:t>
            </a:r>
            <a:r>
              <a:rPr lang="en-US" sz="2600" u="sng" dirty="0" smtClean="0"/>
              <a:t>TWO</a:t>
            </a:r>
            <a:r>
              <a:rPr lang="en-US" sz="2600" dirty="0" smtClean="0"/>
              <a:t> intelligent questions of each organization</a:t>
            </a:r>
          </a:p>
        </p:txBody>
      </p:sp>
      <p:sp>
        <p:nvSpPr>
          <p:cNvPr id="2" name="Footer Placeholder 4"/>
          <p:cNvSpPr>
            <a:spLocks noGrp="1"/>
          </p:cNvSpPr>
          <p:nvPr>
            <p:ph type="ftr" sz="quarter" idx="11"/>
          </p:nvPr>
        </p:nvSpPr>
        <p:spPr>
          <a:noFill/>
        </p:spPr>
        <p:txBody>
          <a:bodyPr anchor="ctr"/>
          <a:lstStyle/>
          <a:p>
            <a:r>
              <a:rPr lang="en-US" altLang="en-US" smtClean="0"/>
              <a:t>At the Fair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withEffect">
                                  <p:stCondLst>
                                    <p:cond delay="0"/>
                                  </p:stCondLst>
                                  <p:childTnLst>
                                    <p:animScale>
                                      <p:cBhvr>
                                        <p:cTn id="6" dur="500" fill="hold"/>
                                        <p:tgtEl>
                                          <p:spTgt spid="2"/>
                                        </p:tgtEl>
                                      </p:cBhvr>
                                      <p:by x="150000" y="150000"/>
                                    </p:animScale>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16387">
                                            <p:txEl>
                                              <p:pRg st="0" end="0"/>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500"/>
                                  </p:stCondLst>
                                  <p:childTnLst>
                                    <p:set>
                                      <p:cBhvr>
                                        <p:cTn id="15" dur="1" fill="hold">
                                          <p:stCondLst>
                                            <p:cond delay="0"/>
                                          </p:stCondLst>
                                        </p:cTn>
                                        <p:tgtEl>
                                          <p:spTgt spid="16387">
                                            <p:txEl>
                                              <p:pRg st="4" end="4"/>
                                            </p:txEl>
                                          </p:spTgt>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150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grpId="0" nodeType="afterEffect">
                                  <p:stCondLst>
                                    <p:cond delay="1500"/>
                                  </p:stCondLst>
                                  <p:childTnLst>
                                    <p:set>
                                      <p:cBhvr>
                                        <p:cTn id="21" dur="1" fill="hold">
                                          <p:stCondLst>
                                            <p:cond delay="0"/>
                                          </p:stCondLst>
                                        </p:cTn>
                                        <p:tgtEl>
                                          <p:spTgt spid="16387">
                                            <p:txEl>
                                              <p:pRg st="8" end="8"/>
                                            </p:txEl>
                                          </p:spTgt>
                                        </p:tgtEl>
                                        <p:attrNameLst>
                                          <p:attrName>style.visibility</p:attrName>
                                        </p:attrNameLst>
                                      </p:cBhvr>
                                      <p:to>
                                        <p:strVal val="visible"/>
                                      </p:to>
                                    </p:set>
                                  </p:childTnLst>
                                </p:cTn>
                              </p:par>
                            </p:childTnLst>
                          </p:cTn>
                        </p:par>
                        <p:par>
                          <p:cTn id="22" fill="hold">
                            <p:stCondLst>
                              <p:cond delay="7500"/>
                            </p:stCondLst>
                            <p:childTnLst>
                              <p:par>
                                <p:cTn id="23" presetID="1" presetClass="entr" presetSubtype="0" fill="hold" grpId="0" nodeType="afterEffect">
                                  <p:stCondLst>
                                    <p:cond delay="1500"/>
                                  </p:stCondLst>
                                  <p:childTnLst>
                                    <p:set>
                                      <p:cBhvr>
                                        <p:cTn id="24" dur="1" fill="hold">
                                          <p:stCondLst>
                                            <p:cond delay="0"/>
                                          </p:stCondLst>
                                        </p:cTn>
                                        <p:tgtEl>
                                          <p:spTgt spid="16387">
                                            <p:txEl>
                                              <p:pRg st="10" end="10"/>
                                            </p:txEl>
                                          </p:spTgt>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1500"/>
                                  </p:stCondLst>
                                  <p:childTnLst>
                                    <p:set>
                                      <p:cBhvr>
                                        <p:cTn id="27" dur="1" fill="hold">
                                          <p:stCondLst>
                                            <p:cond delay="0"/>
                                          </p:stCondLst>
                                        </p:cTn>
                                        <p:tgtEl>
                                          <p:spTgt spid="16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10" name="Picture 9"/>
              <p:cNvPicPr>
                <a:picLocks noChangeAspect="1"/>
              </p:cNvPicPr>
              <p:nvPr/>
            </p:nvPicPr>
            <p:blipFill>
              <a:blip r:embed="rId3" cstate="print"/>
              <a:stretch>
                <a:fillRect/>
              </a:stretch>
            </p:blipFill>
            <p:spPr>
              <a:xfrm>
                <a:off x="0" y="1974183"/>
                <a:ext cx="685800" cy="2401230"/>
              </a:xfrm>
              <a:prstGeom prst="rect">
                <a:avLst/>
              </a:prstGeom>
            </p:spPr>
          </p:pic>
          <p:sp>
            <p:nvSpPr>
              <p:cNvPr id="11" name="TextBox 10"/>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8" name="Picture 7"/>
              <p:cNvPicPr>
                <a:picLocks noChangeAspect="1"/>
              </p:cNvPicPr>
              <p:nvPr/>
            </p:nvPicPr>
            <p:blipFill>
              <a:blip r:embed="rId4" cstate="print"/>
              <a:stretch>
                <a:fillRect/>
              </a:stretch>
            </p:blipFill>
            <p:spPr>
              <a:xfrm>
                <a:off x="-12700" y="-1"/>
                <a:ext cx="698500" cy="1916601"/>
              </a:xfrm>
              <a:prstGeom prst="rect">
                <a:avLst/>
              </a:prstGeom>
            </p:spPr>
          </p:pic>
          <p:sp>
            <p:nvSpPr>
              <p:cNvPr id="9" name="TextBox 8"/>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6" name="Picture 5"/>
              <p:cNvPicPr>
                <a:picLocks noChangeAspect="1"/>
              </p:cNvPicPr>
              <p:nvPr/>
            </p:nvPicPr>
            <p:blipFill>
              <a:blip r:embed="rId5" cstate="print"/>
              <a:stretch>
                <a:fillRect/>
              </a:stretch>
            </p:blipFill>
            <p:spPr>
              <a:xfrm>
                <a:off x="0" y="4432862"/>
                <a:ext cx="695514" cy="2425138"/>
              </a:xfrm>
              <a:prstGeom prst="rect">
                <a:avLst/>
              </a:prstGeom>
            </p:spPr>
          </p:pic>
          <p:sp>
            <p:nvSpPr>
              <p:cNvPr id="7" name="TextBox 6"/>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pic>
        <p:nvPicPr>
          <p:cNvPr id="12" name="Picture 11" descr="USC_Linear_202.eps"/>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26362" y="6153094"/>
            <a:ext cx="2094220" cy="567924"/>
          </a:xfrm>
          <a:prstGeom prst="rect">
            <a:avLst/>
          </a:prstGeom>
        </p:spPr>
      </p:pic>
      <p:pic>
        <p:nvPicPr>
          <p:cNvPr id="15" name="Picture 14" descr="suit up.jpg"/>
          <p:cNvPicPr>
            <a:picLocks noChangeAspect="1"/>
          </p:cNvPicPr>
          <p:nvPr/>
        </p:nvPicPr>
        <p:blipFill>
          <a:blip r:embed="rId7" cstate="print"/>
          <a:stretch>
            <a:fillRect/>
          </a:stretch>
        </p:blipFill>
        <p:spPr>
          <a:xfrm>
            <a:off x="1397000" y="1441450"/>
            <a:ext cx="6350000" cy="39751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What Do I Wear?</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	First </a:t>
            </a:r>
            <a:r>
              <a:rPr lang="en-US" dirty="0" smtClean="0"/>
              <a:t>impression do matter</a:t>
            </a:r>
          </a:p>
          <a:p>
            <a:pPr>
              <a:buNone/>
            </a:pPr>
            <a:r>
              <a:rPr lang="en-US" dirty="0" smtClean="0"/>
              <a:t>	Dress </a:t>
            </a:r>
            <a:r>
              <a:rPr lang="en-US" dirty="0" smtClean="0"/>
              <a:t>as if the career fair or your set meeting were an interview</a:t>
            </a:r>
          </a:p>
          <a:p>
            <a:pPr>
              <a:buNone/>
            </a:pPr>
            <a:r>
              <a:rPr lang="en-US" dirty="0" smtClean="0"/>
              <a:t>	A </a:t>
            </a:r>
            <a:r>
              <a:rPr lang="en-US" dirty="0" smtClean="0"/>
              <a:t>suit is always safe</a:t>
            </a:r>
          </a:p>
          <a:p>
            <a:pPr>
              <a:buNone/>
            </a:pPr>
            <a:r>
              <a:rPr lang="en-US" dirty="0" smtClean="0"/>
              <a:t>	Little </a:t>
            </a:r>
            <a:r>
              <a:rPr lang="en-US" dirty="0" smtClean="0"/>
              <a:t>to no cologne/perfume</a:t>
            </a:r>
          </a:p>
          <a:p>
            <a:pPr>
              <a:buNone/>
            </a:pPr>
            <a:r>
              <a:rPr lang="en-US" dirty="0" smtClean="0"/>
              <a:t>	Make </a:t>
            </a:r>
            <a:r>
              <a:rPr lang="en-US" dirty="0" smtClean="0"/>
              <a:t>sure your clothes are clean and pressed </a:t>
            </a:r>
          </a:p>
          <a:p>
            <a:pPr>
              <a:buNone/>
            </a:pPr>
            <a:r>
              <a:rPr lang="en-US" dirty="0" smtClean="0"/>
              <a:t>	Avoid </a:t>
            </a:r>
            <a:r>
              <a:rPr lang="en-US" dirty="0" smtClean="0"/>
              <a:t>excessive jewelry or make up</a:t>
            </a:r>
          </a:p>
          <a:p>
            <a:pPr>
              <a:buNone/>
            </a:pPr>
            <a:r>
              <a:rPr lang="en-US" dirty="0" smtClean="0"/>
              <a:t>	Avoid </a:t>
            </a:r>
            <a:r>
              <a:rPr lang="en-US" dirty="0" smtClean="0"/>
              <a:t>clothing that is too short or revealing </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What Do I Bring?</a:t>
            </a:r>
            <a:endParaRPr lang="en-US" dirty="0"/>
          </a:p>
        </p:txBody>
      </p:sp>
      <p:sp>
        <p:nvSpPr>
          <p:cNvPr id="3" name="Content Placeholder 2"/>
          <p:cNvSpPr>
            <a:spLocks noGrp="1"/>
          </p:cNvSpPr>
          <p:nvPr>
            <p:ph sz="quarter" idx="1"/>
          </p:nvPr>
        </p:nvSpPr>
        <p:spPr/>
        <p:txBody>
          <a:bodyPr/>
          <a:lstStyle/>
          <a:p>
            <a:pPr>
              <a:buNone/>
            </a:pPr>
            <a:r>
              <a:rPr lang="en-US" dirty="0" smtClean="0"/>
              <a:t>	20  </a:t>
            </a:r>
            <a:r>
              <a:rPr lang="en-US" dirty="0" smtClean="0"/>
              <a:t>Copies of your resume on nice paper</a:t>
            </a:r>
          </a:p>
          <a:p>
            <a:pPr>
              <a:buNone/>
            </a:pPr>
            <a:r>
              <a:rPr lang="en-US" dirty="0" smtClean="0"/>
              <a:t>	A </a:t>
            </a:r>
            <a:r>
              <a:rPr lang="en-US" dirty="0" smtClean="0"/>
              <a:t>list of questions to ask employers based on your research of their organization</a:t>
            </a:r>
          </a:p>
          <a:p>
            <a:pPr>
              <a:buNone/>
            </a:pPr>
            <a:r>
              <a:rPr lang="en-US" dirty="0" smtClean="0"/>
              <a:t>	Pen </a:t>
            </a:r>
            <a:r>
              <a:rPr lang="en-US" dirty="0" smtClean="0"/>
              <a:t>and notepad to take notes</a:t>
            </a:r>
          </a:p>
          <a:p>
            <a:pPr>
              <a:buNone/>
            </a:pPr>
            <a:r>
              <a:rPr lang="en-US" dirty="0" smtClean="0"/>
              <a:t>	A </a:t>
            </a:r>
            <a:r>
              <a:rPr lang="en-US" dirty="0" smtClean="0"/>
              <a:t>portfolio to keep resumes, business cards, notes, brochures, etc. organized</a:t>
            </a:r>
          </a:p>
          <a:p>
            <a:pPr>
              <a:buNone/>
            </a:pPr>
            <a:r>
              <a:rPr lang="en-US" dirty="0" smtClean="0"/>
              <a:t>	Anticipate </a:t>
            </a:r>
            <a:r>
              <a:rPr lang="en-US" dirty="0" smtClean="0"/>
              <a:t>mishaps: bring umbrella/rain coat, sewing kit, lint brush, comb, etc.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4328" y="0"/>
            <a:ext cx="8379673" cy="6858000"/>
          </a:xfrm>
          <a:prstGeom prst="rect">
            <a:avLst/>
          </a:prstGeom>
          <a:solidFill>
            <a:srgbClr val="66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12700" y="-2"/>
            <a:ext cx="738992" cy="6858002"/>
            <a:chOff x="-12700" y="-1"/>
            <a:chExt cx="738990" cy="6858001"/>
          </a:xfrm>
        </p:grpSpPr>
        <p:grpSp>
          <p:nvGrpSpPr>
            <p:cNvPr id="3" name="Group 31"/>
            <p:cNvGrpSpPr/>
            <p:nvPr/>
          </p:nvGrpSpPr>
          <p:grpSpPr>
            <a:xfrm>
              <a:off x="0" y="1553017"/>
              <a:ext cx="685800" cy="2822396"/>
              <a:chOff x="0" y="1553017"/>
              <a:chExt cx="685800" cy="2822396"/>
            </a:xfrm>
          </p:grpSpPr>
          <p:pic>
            <p:nvPicPr>
              <p:cNvPr id="12" name="Picture 11"/>
              <p:cNvPicPr>
                <a:picLocks noChangeAspect="1"/>
              </p:cNvPicPr>
              <p:nvPr/>
            </p:nvPicPr>
            <p:blipFill>
              <a:blip r:embed="rId2" cstate="print"/>
              <a:stretch>
                <a:fillRect/>
              </a:stretch>
            </p:blipFill>
            <p:spPr>
              <a:xfrm>
                <a:off x="0" y="1974183"/>
                <a:ext cx="685800" cy="2401230"/>
              </a:xfrm>
              <a:prstGeom prst="rect">
                <a:avLst/>
              </a:prstGeom>
            </p:spPr>
          </p:pic>
          <p:sp>
            <p:nvSpPr>
              <p:cNvPr id="13" name="TextBox 12"/>
              <p:cNvSpPr txBox="1"/>
              <p:nvPr/>
            </p:nvSpPr>
            <p:spPr>
              <a:xfrm rot="16200000">
                <a:off x="-977729" y="2693326"/>
                <a:ext cx="2803837" cy="523219"/>
              </a:xfrm>
              <a:prstGeom prst="rect">
                <a:avLst/>
              </a:prstGeom>
              <a:noFill/>
            </p:spPr>
            <p:txBody>
              <a:bodyPr wrap="square" rtlCol="0">
                <a:spAutoFit/>
              </a:bodyPr>
              <a:lstStyle/>
              <a:p>
                <a:r>
                  <a:rPr lang="en-US" sz="2800" b="1" dirty="0" smtClean="0">
                    <a:solidFill>
                      <a:srgbClr val="FFFFFF"/>
                    </a:solidFill>
                    <a:latin typeface="+mj-lt"/>
                    <a:cs typeface="Garamond"/>
                  </a:rPr>
                  <a:t>Experience it.</a:t>
                </a:r>
                <a:endParaRPr lang="en-US" sz="2800" b="1" dirty="0">
                  <a:solidFill>
                    <a:srgbClr val="FFFFFF"/>
                  </a:solidFill>
                  <a:latin typeface="+mj-lt"/>
                  <a:cs typeface="Garamond"/>
                </a:endParaRPr>
              </a:p>
            </p:txBody>
          </p:sp>
        </p:grpSp>
        <p:grpSp>
          <p:nvGrpSpPr>
            <p:cNvPr id="4" name="Group 30"/>
            <p:cNvGrpSpPr/>
            <p:nvPr/>
          </p:nvGrpSpPr>
          <p:grpSpPr>
            <a:xfrm>
              <a:off x="-12700" y="-1"/>
              <a:ext cx="717518" cy="1916601"/>
              <a:chOff x="-12700" y="-1"/>
              <a:chExt cx="717518" cy="1916601"/>
            </a:xfrm>
          </p:grpSpPr>
          <p:pic>
            <p:nvPicPr>
              <p:cNvPr id="10" name="Picture 9"/>
              <p:cNvPicPr>
                <a:picLocks noChangeAspect="1"/>
              </p:cNvPicPr>
              <p:nvPr/>
            </p:nvPicPr>
            <p:blipFill>
              <a:blip r:embed="rId3" cstate="print"/>
              <a:stretch>
                <a:fillRect/>
              </a:stretch>
            </p:blipFill>
            <p:spPr>
              <a:xfrm>
                <a:off x="-12700" y="-1"/>
                <a:ext cx="698500" cy="1916601"/>
              </a:xfrm>
              <a:prstGeom prst="rect">
                <a:avLst/>
              </a:prstGeom>
            </p:spPr>
          </p:pic>
          <p:sp>
            <p:nvSpPr>
              <p:cNvPr id="11" name="TextBox 10"/>
              <p:cNvSpPr txBox="1"/>
              <p:nvPr/>
            </p:nvSpPr>
            <p:spPr>
              <a:xfrm rot="16200000">
                <a:off x="-488436" y="608480"/>
                <a:ext cx="1801735" cy="584773"/>
              </a:xfrm>
              <a:prstGeom prst="rect">
                <a:avLst/>
              </a:prstGeom>
              <a:noFill/>
            </p:spPr>
            <p:txBody>
              <a:bodyPr wrap="square" rtlCol="0">
                <a:spAutoFit/>
              </a:bodyPr>
              <a:lstStyle/>
              <a:p>
                <a:r>
                  <a:rPr lang="en-US" sz="3200" b="1" dirty="0" smtClean="0">
                    <a:solidFill>
                      <a:srgbClr val="FFFFFF"/>
                    </a:solidFill>
                    <a:cs typeface="Garamond"/>
                  </a:rPr>
                  <a:t>Live it</a:t>
                </a:r>
                <a:r>
                  <a:rPr lang="en-US" sz="3200" dirty="0" smtClean="0">
                    <a:solidFill>
                      <a:schemeClr val="bg1"/>
                    </a:solidFill>
                  </a:rPr>
                  <a:t>.</a:t>
                </a:r>
                <a:endParaRPr lang="en-US" sz="3200" dirty="0"/>
              </a:p>
            </p:txBody>
          </p:sp>
        </p:grpSp>
        <p:grpSp>
          <p:nvGrpSpPr>
            <p:cNvPr id="5" name="Group 32"/>
            <p:cNvGrpSpPr/>
            <p:nvPr/>
          </p:nvGrpSpPr>
          <p:grpSpPr>
            <a:xfrm>
              <a:off x="0" y="4305744"/>
              <a:ext cx="726290" cy="2552256"/>
              <a:chOff x="0" y="4305744"/>
              <a:chExt cx="726290" cy="2552256"/>
            </a:xfrm>
          </p:grpSpPr>
          <p:pic>
            <p:nvPicPr>
              <p:cNvPr id="8" name="Picture 7"/>
              <p:cNvPicPr>
                <a:picLocks noChangeAspect="1"/>
              </p:cNvPicPr>
              <p:nvPr/>
            </p:nvPicPr>
            <p:blipFill>
              <a:blip r:embed="rId4" cstate="print"/>
              <a:stretch>
                <a:fillRect/>
              </a:stretch>
            </p:blipFill>
            <p:spPr>
              <a:xfrm>
                <a:off x="0" y="4432862"/>
                <a:ext cx="695514" cy="2425138"/>
              </a:xfrm>
              <a:prstGeom prst="rect">
                <a:avLst/>
              </a:prstGeom>
            </p:spPr>
          </p:pic>
          <p:sp>
            <p:nvSpPr>
              <p:cNvPr id="9" name="TextBox 8"/>
              <p:cNvSpPr txBox="1"/>
              <p:nvPr/>
            </p:nvSpPr>
            <p:spPr>
              <a:xfrm rot="16200000">
                <a:off x="-818417" y="5265678"/>
                <a:ext cx="2504641" cy="584773"/>
              </a:xfrm>
              <a:prstGeom prst="rect">
                <a:avLst/>
              </a:prstGeom>
              <a:noFill/>
            </p:spPr>
            <p:txBody>
              <a:bodyPr wrap="square" rtlCol="0">
                <a:spAutoFit/>
              </a:bodyPr>
              <a:lstStyle/>
              <a:p>
                <a:r>
                  <a:rPr lang="en-US" sz="3200" b="1" dirty="0" smtClean="0">
                    <a:solidFill>
                      <a:srgbClr val="FFFFFF"/>
                    </a:solidFill>
                    <a:latin typeface="+mj-lt"/>
                    <a:cs typeface="Garamond"/>
                  </a:rPr>
                  <a:t>Decide it</a:t>
                </a:r>
                <a:r>
                  <a:rPr lang="en-US" sz="3200" dirty="0" smtClean="0">
                    <a:solidFill>
                      <a:srgbClr val="FFFFFF"/>
                    </a:solidFill>
                    <a:latin typeface="+mj-lt"/>
                  </a:rPr>
                  <a:t>.</a:t>
                </a:r>
                <a:endParaRPr lang="en-US" sz="3200" dirty="0">
                  <a:solidFill>
                    <a:srgbClr val="FFFFFF"/>
                  </a:solidFill>
                  <a:latin typeface="+mj-lt"/>
                </a:endParaRPr>
              </a:p>
            </p:txBody>
          </p:sp>
        </p:grpSp>
      </p:grpSp>
      <p:sp>
        <p:nvSpPr>
          <p:cNvPr id="14" name="TextBox 13"/>
          <p:cNvSpPr txBox="1"/>
          <p:nvPr/>
        </p:nvSpPr>
        <p:spPr>
          <a:xfrm>
            <a:off x="1147479" y="215592"/>
            <a:ext cx="8731624" cy="646331"/>
          </a:xfrm>
          <a:prstGeom prst="rect">
            <a:avLst/>
          </a:prstGeom>
          <a:noFill/>
        </p:spPr>
        <p:txBody>
          <a:bodyPr wrap="square" rtlCol="0">
            <a:spAutoFit/>
          </a:bodyPr>
          <a:lstStyle/>
          <a:p>
            <a:r>
              <a:rPr lang="en-US" sz="3600" b="1" dirty="0" smtClean="0">
                <a:solidFill>
                  <a:schemeClr val="bg1"/>
                </a:solidFill>
              </a:rPr>
              <a:t>What does the Career Center help with?</a:t>
            </a:r>
            <a:endParaRPr lang="en-US" sz="3600" b="1" dirty="0">
              <a:solidFill>
                <a:schemeClr val="bg1"/>
              </a:solidFill>
            </a:endParaRPr>
          </a:p>
        </p:txBody>
      </p:sp>
      <p:sp>
        <p:nvSpPr>
          <p:cNvPr id="15" name="TextBox 14"/>
          <p:cNvSpPr txBox="1"/>
          <p:nvPr/>
        </p:nvSpPr>
        <p:spPr>
          <a:xfrm>
            <a:off x="1004047" y="1326773"/>
            <a:ext cx="7906871" cy="3539430"/>
          </a:xfrm>
          <a:prstGeom prst="rect">
            <a:avLst/>
          </a:prstGeom>
          <a:noFill/>
        </p:spPr>
        <p:txBody>
          <a:bodyPr wrap="square" rtlCol="0">
            <a:spAutoFit/>
          </a:bodyPr>
          <a:lstStyle/>
          <a:p>
            <a:r>
              <a:rPr lang="en-US" sz="2800" b="1" dirty="0" smtClean="0">
                <a:solidFill>
                  <a:schemeClr val="bg1"/>
                </a:solidFill>
              </a:rPr>
              <a:t>-Resume </a:t>
            </a:r>
            <a:r>
              <a:rPr lang="en-US" sz="2800" b="1" dirty="0" smtClean="0">
                <a:solidFill>
                  <a:schemeClr val="bg1"/>
                </a:solidFill>
              </a:rPr>
              <a:t>Reviews</a:t>
            </a:r>
          </a:p>
          <a:p>
            <a:r>
              <a:rPr lang="en-US" sz="2800" b="1" dirty="0" smtClean="0">
                <a:solidFill>
                  <a:schemeClr val="bg1"/>
                </a:solidFill>
              </a:rPr>
              <a:t>-Company Research</a:t>
            </a:r>
            <a:endParaRPr lang="en-US" sz="2800" b="1" dirty="0" smtClean="0">
              <a:solidFill>
                <a:schemeClr val="bg1"/>
              </a:solidFill>
            </a:endParaRPr>
          </a:p>
          <a:p>
            <a:r>
              <a:rPr lang="en-US" sz="2800" b="1" dirty="0" smtClean="0">
                <a:solidFill>
                  <a:schemeClr val="bg1"/>
                </a:solidFill>
              </a:rPr>
              <a:t>-Mock </a:t>
            </a:r>
            <a:r>
              <a:rPr lang="en-US" sz="2800" b="1" dirty="0" smtClean="0">
                <a:solidFill>
                  <a:schemeClr val="bg1"/>
                </a:solidFill>
              </a:rPr>
              <a:t>Interviews</a:t>
            </a:r>
            <a:endParaRPr lang="en-US" sz="2800" b="1" dirty="0" smtClean="0">
              <a:solidFill>
                <a:schemeClr val="bg1"/>
              </a:solidFill>
            </a:endParaRPr>
          </a:p>
          <a:p>
            <a:r>
              <a:rPr lang="en-US" sz="2800" b="1" dirty="0" smtClean="0">
                <a:solidFill>
                  <a:schemeClr val="bg1"/>
                </a:solidFill>
              </a:rPr>
              <a:t>-SET Fair </a:t>
            </a:r>
            <a:r>
              <a:rPr lang="en-US" sz="2800" b="1" dirty="0" smtClean="0">
                <a:solidFill>
                  <a:schemeClr val="bg1"/>
                </a:solidFill>
              </a:rPr>
              <a:t>Prep</a:t>
            </a:r>
            <a:endParaRPr lang="en-US" sz="2800" b="1" dirty="0" smtClean="0">
              <a:solidFill>
                <a:schemeClr val="bg1"/>
              </a:solidFill>
            </a:endParaRPr>
          </a:p>
          <a:p>
            <a:r>
              <a:rPr lang="en-US" sz="2800" b="1" dirty="0" smtClean="0">
                <a:solidFill>
                  <a:schemeClr val="bg1"/>
                </a:solidFill>
              </a:rPr>
              <a:t>-Salary </a:t>
            </a:r>
            <a:r>
              <a:rPr lang="en-US" sz="2800" b="1" dirty="0" smtClean="0">
                <a:solidFill>
                  <a:schemeClr val="bg1"/>
                </a:solidFill>
              </a:rPr>
              <a:t>Negotiations</a:t>
            </a:r>
            <a:endParaRPr lang="en-US" sz="2800" b="1" dirty="0" smtClean="0">
              <a:solidFill>
                <a:schemeClr val="bg1"/>
              </a:solidFill>
            </a:endParaRPr>
          </a:p>
          <a:p>
            <a:r>
              <a:rPr lang="en-US" sz="2800" b="1" dirty="0" smtClean="0">
                <a:solidFill>
                  <a:schemeClr val="bg1"/>
                </a:solidFill>
              </a:rPr>
              <a:t>-</a:t>
            </a:r>
            <a:r>
              <a:rPr lang="en-US" sz="2800" b="1" dirty="0" err="1" smtClean="0">
                <a:solidFill>
                  <a:schemeClr val="bg1"/>
                </a:solidFill>
              </a:rPr>
              <a:t>JobMate</a:t>
            </a:r>
            <a:r>
              <a:rPr lang="en-US" sz="2800" b="1" dirty="0" smtClean="0">
                <a:solidFill>
                  <a:schemeClr val="bg1"/>
                </a:solidFill>
              </a:rPr>
              <a:t> Full </a:t>
            </a:r>
            <a:r>
              <a:rPr lang="en-US" sz="2800" b="1" dirty="0" smtClean="0">
                <a:solidFill>
                  <a:schemeClr val="bg1"/>
                </a:solidFill>
              </a:rPr>
              <a:t>Access</a:t>
            </a:r>
          </a:p>
          <a:p>
            <a:r>
              <a:rPr lang="en-US" sz="2800" b="1" dirty="0" smtClean="0">
                <a:solidFill>
                  <a:schemeClr val="bg1"/>
                </a:solidFill>
              </a:rPr>
              <a:t>-Professional Development </a:t>
            </a:r>
            <a:endParaRPr lang="en-US" sz="2800" b="1" dirty="0" smtClean="0">
              <a:solidFill>
                <a:schemeClr val="bg1"/>
              </a:solidFill>
            </a:endParaRPr>
          </a:p>
          <a:p>
            <a:r>
              <a:rPr lang="en-US" sz="2800" b="1" dirty="0" smtClean="0">
                <a:solidFill>
                  <a:schemeClr val="bg1"/>
                </a:solidFill>
              </a:rPr>
              <a:t>-Internship and Co-op Search</a:t>
            </a:r>
            <a:endParaRPr lang="en-US" sz="2800" b="1" dirty="0">
              <a:solidFill>
                <a:schemeClr val="bg1"/>
              </a:solidFill>
            </a:endParaRPr>
          </a:p>
        </p:txBody>
      </p:sp>
      <p:pic>
        <p:nvPicPr>
          <p:cNvPr id="17" name="Picture 16" descr="USC_Linear_20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26362" y="6153094"/>
            <a:ext cx="2094220" cy="56792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Importance of Networking</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sz="2400" dirty="0" smtClean="0">
                <a:latin typeface="Franklin Gothic Book" pitchFamily="34" charset="0"/>
              </a:rPr>
              <a:t>	80</a:t>
            </a:r>
            <a:r>
              <a:rPr lang="en-US" sz="2400" dirty="0" smtClean="0">
                <a:latin typeface="Franklin Gothic Book" pitchFamily="34" charset="0"/>
              </a:rPr>
              <a:t>% of job vacancies are never advertised.</a:t>
            </a:r>
          </a:p>
          <a:p>
            <a:pPr>
              <a:buNone/>
            </a:pPr>
            <a:r>
              <a:rPr lang="en-US" sz="2400" dirty="0" smtClean="0">
                <a:latin typeface="Franklin Gothic Book" pitchFamily="34" charset="0"/>
              </a:rPr>
              <a:t> </a:t>
            </a:r>
          </a:p>
          <a:p>
            <a:pPr>
              <a:buNone/>
            </a:pPr>
            <a:r>
              <a:rPr lang="en-US" sz="2400" dirty="0" smtClean="0">
                <a:latin typeface="Franklin Gothic Book" pitchFamily="34" charset="0"/>
              </a:rPr>
              <a:t>	Most </a:t>
            </a:r>
            <a:r>
              <a:rPr lang="en-US" sz="2400" dirty="0" smtClean="0">
                <a:latin typeface="Franklin Gothic Book" pitchFamily="34" charset="0"/>
              </a:rPr>
              <a:t>employers would prefer to hire a person referred by a colleague, peer or friend and believe they will be exposed to a higher quality candidate in this manner.</a:t>
            </a:r>
          </a:p>
          <a:p>
            <a:endParaRPr lang="en-US" sz="2400" dirty="0" smtClean="0">
              <a:latin typeface="Franklin Gothic Book" pitchFamily="34" charset="0"/>
            </a:endParaRPr>
          </a:p>
          <a:p>
            <a:pPr>
              <a:buNone/>
            </a:pPr>
            <a:r>
              <a:rPr lang="en-US" sz="2400" dirty="0" smtClean="0">
                <a:latin typeface="Franklin Gothic Book" pitchFamily="34" charset="0"/>
              </a:rPr>
              <a:t>	The </a:t>
            </a:r>
            <a:r>
              <a:rPr lang="en-US" sz="2400" dirty="0" smtClean="0">
                <a:latin typeface="Franklin Gothic Book" pitchFamily="34" charset="0"/>
              </a:rPr>
              <a:t>overall time needed to find a job can be drastically reduced.</a:t>
            </a:r>
          </a:p>
          <a:p>
            <a:pPr lvl="1"/>
            <a:r>
              <a:rPr lang="en-US" sz="2000" dirty="0" smtClean="0">
                <a:latin typeface="Franklin Gothic Book" pitchFamily="34" charset="0"/>
              </a:rPr>
              <a:t>4-6 months if networking</a:t>
            </a:r>
          </a:p>
          <a:p>
            <a:pPr lvl="1"/>
            <a:r>
              <a:rPr lang="en-US" sz="2000" dirty="0" smtClean="0">
                <a:latin typeface="Franklin Gothic Book" pitchFamily="34" charset="0"/>
              </a:rPr>
              <a:t>6-9 months without networking</a:t>
            </a:r>
          </a:p>
          <a:p>
            <a:endParaRPr lang="en-US" sz="2400" dirty="0" smtClean="0">
              <a:latin typeface="Franklin Gothic Book" pitchFamily="34" charset="0"/>
            </a:endParaRPr>
          </a:p>
          <a:p>
            <a:pPr>
              <a:buNone/>
            </a:pPr>
            <a:r>
              <a:rPr lang="en-US" sz="2400" dirty="0" smtClean="0">
                <a:latin typeface="Franklin Gothic Book" pitchFamily="34" charset="0"/>
              </a:rPr>
              <a:t>	You </a:t>
            </a:r>
            <a:r>
              <a:rPr lang="en-US" sz="2400" dirty="0" smtClean="0">
                <a:latin typeface="Franklin Gothic Book" pitchFamily="34" charset="0"/>
              </a:rPr>
              <a:t>can learn more about your field of interest and occupations within it, as well as specific organizations</a:t>
            </a: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Verbal Communication</a:t>
            </a:r>
            <a:endParaRPr lang="en-US" dirty="0"/>
          </a:p>
        </p:txBody>
      </p:sp>
      <p:sp>
        <p:nvSpPr>
          <p:cNvPr id="3" name="Content Placeholder 2"/>
          <p:cNvSpPr>
            <a:spLocks noGrp="1"/>
          </p:cNvSpPr>
          <p:nvPr>
            <p:ph sz="quarter" idx="1"/>
          </p:nvPr>
        </p:nvSpPr>
        <p:spPr/>
        <p:txBody>
          <a:bodyPr>
            <a:normAutofit fontScale="77500" lnSpcReduction="20000"/>
          </a:bodyPr>
          <a:lstStyle/>
          <a:p>
            <a:pPr marL="609600" indent="-609600">
              <a:lnSpc>
                <a:spcPct val="90000"/>
              </a:lnSpc>
              <a:buNone/>
            </a:pPr>
            <a:r>
              <a:rPr lang="en-US" dirty="0" smtClean="0"/>
              <a:t>	Know </a:t>
            </a:r>
            <a:r>
              <a:rPr lang="en-US" dirty="0" smtClean="0"/>
              <a:t>your resume and goals</a:t>
            </a:r>
          </a:p>
          <a:p>
            <a:pPr marL="609600" indent="-609600">
              <a:lnSpc>
                <a:spcPct val="90000"/>
              </a:lnSpc>
              <a:buFontTx/>
              <a:buNone/>
            </a:pPr>
            <a:endParaRPr lang="en-US" dirty="0" smtClean="0"/>
          </a:p>
          <a:p>
            <a:pPr marL="609600" indent="-609600">
              <a:lnSpc>
                <a:spcPct val="90000"/>
              </a:lnSpc>
              <a:buNone/>
            </a:pPr>
            <a:r>
              <a:rPr lang="en-US" dirty="0" smtClean="0"/>
              <a:t>	When </a:t>
            </a:r>
            <a:r>
              <a:rPr lang="en-US" dirty="0" smtClean="0"/>
              <a:t>targeting a specific company:</a:t>
            </a:r>
          </a:p>
          <a:p>
            <a:pPr marL="990600" lvl="1" indent="-533400">
              <a:lnSpc>
                <a:spcPct val="90000"/>
              </a:lnSpc>
            </a:pPr>
            <a:r>
              <a:rPr lang="en-US" dirty="0" smtClean="0"/>
              <a:t>Research the company so that you can engage in discussion</a:t>
            </a:r>
          </a:p>
          <a:p>
            <a:pPr marL="990600" lvl="1" indent="-533400">
              <a:lnSpc>
                <a:spcPct val="90000"/>
              </a:lnSpc>
            </a:pPr>
            <a:r>
              <a:rPr lang="en-US" dirty="0" smtClean="0"/>
              <a:t>Match yourself to the company (abilities, interests and values)</a:t>
            </a:r>
          </a:p>
          <a:p>
            <a:pPr marL="990600" lvl="1" indent="-533400">
              <a:lnSpc>
                <a:spcPct val="90000"/>
              </a:lnSpc>
              <a:buFontTx/>
              <a:buNone/>
            </a:pPr>
            <a:endParaRPr lang="en-US" dirty="0" smtClean="0"/>
          </a:p>
          <a:p>
            <a:pPr>
              <a:buNone/>
            </a:pPr>
            <a:r>
              <a:rPr lang="en-US" dirty="0" smtClean="0">
                <a:latin typeface="Franklin Gothic Book" pitchFamily="34" charset="0"/>
              </a:rPr>
              <a:t>	Be </a:t>
            </a:r>
            <a:r>
              <a:rPr lang="en-US" dirty="0" smtClean="0">
                <a:latin typeface="Franklin Gothic Book" pitchFamily="34" charset="0"/>
              </a:rPr>
              <a:t>able to talk intelligently about yourself if questions are asked.</a:t>
            </a:r>
          </a:p>
          <a:p>
            <a:pPr>
              <a:buNone/>
            </a:pPr>
            <a:r>
              <a:rPr lang="en-US" dirty="0" smtClean="0">
                <a:latin typeface="Franklin Gothic Book" pitchFamily="34" charset="0"/>
              </a:rPr>
              <a:t>	Know </a:t>
            </a:r>
            <a:r>
              <a:rPr lang="en-US" dirty="0" smtClean="0">
                <a:latin typeface="Franklin Gothic Book" pitchFamily="34" charset="0"/>
              </a:rPr>
              <a:t>how to express what you are looking for and what skills you have.</a:t>
            </a:r>
          </a:p>
          <a:p>
            <a:pPr>
              <a:buNone/>
            </a:pPr>
            <a:r>
              <a:rPr lang="en-US" dirty="0" smtClean="0">
                <a:latin typeface="Franklin Gothic Book" pitchFamily="34" charset="0"/>
              </a:rPr>
              <a:t>	Know </a:t>
            </a:r>
            <a:r>
              <a:rPr lang="en-US" i="1" dirty="0" smtClean="0">
                <a:latin typeface="Franklin Gothic Book" pitchFamily="34" charset="0"/>
              </a:rPr>
              <a:t>why</a:t>
            </a:r>
            <a:r>
              <a:rPr lang="en-US" dirty="0" smtClean="0">
                <a:latin typeface="Franklin Gothic Book" pitchFamily="34" charset="0"/>
              </a:rPr>
              <a:t> you are networking and be prepared to be honest about that with the people with whom you network.</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Non-verbal Communication </a:t>
            </a:r>
            <a:endParaRPr lang="en-US" dirty="0"/>
          </a:p>
        </p:txBody>
      </p:sp>
      <p:sp>
        <p:nvSpPr>
          <p:cNvPr id="3" name="Content Placeholder 2"/>
          <p:cNvSpPr>
            <a:spLocks noGrp="1"/>
          </p:cNvSpPr>
          <p:nvPr>
            <p:ph sz="quarter" idx="1"/>
          </p:nvPr>
        </p:nvSpPr>
        <p:spPr/>
        <p:txBody>
          <a:bodyPr>
            <a:normAutofit lnSpcReduction="10000"/>
          </a:bodyPr>
          <a:lstStyle/>
          <a:p>
            <a:pPr>
              <a:buNone/>
            </a:pPr>
            <a:endParaRPr lang="en-US" dirty="0" smtClean="0"/>
          </a:p>
          <a:p>
            <a:pPr>
              <a:buNone/>
            </a:pPr>
            <a:r>
              <a:rPr lang="en-US" dirty="0" smtClean="0"/>
              <a:t>	Maintain </a:t>
            </a:r>
            <a:r>
              <a:rPr lang="en-US" dirty="0" smtClean="0"/>
              <a:t>good </a:t>
            </a:r>
            <a:r>
              <a:rPr lang="en-US" dirty="0"/>
              <a:t>e</a:t>
            </a:r>
            <a:r>
              <a:rPr lang="en-US" dirty="0" smtClean="0"/>
              <a:t>ye </a:t>
            </a:r>
            <a:r>
              <a:rPr lang="en-US" dirty="0"/>
              <a:t>c</a:t>
            </a:r>
            <a:r>
              <a:rPr lang="en-US" dirty="0" smtClean="0"/>
              <a:t>ontact</a:t>
            </a:r>
          </a:p>
          <a:p>
            <a:pPr>
              <a:buNone/>
            </a:pPr>
            <a:r>
              <a:rPr lang="en-US" dirty="0" smtClean="0"/>
              <a:t>	Smile </a:t>
            </a:r>
            <a:r>
              <a:rPr lang="en-US" dirty="0" smtClean="0">
                <a:sym typeface="Wingdings" pitchFamily="2" charset="2"/>
              </a:rPr>
              <a:t></a:t>
            </a:r>
            <a:endParaRPr lang="en-US" dirty="0" smtClean="0"/>
          </a:p>
          <a:p>
            <a:pPr>
              <a:buNone/>
            </a:pPr>
            <a:r>
              <a:rPr lang="en-US" dirty="0" smtClean="0"/>
              <a:t>	Relaxed</a:t>
            </a:r>
            <a:r>
              <a:rPr lang="en-US" dirty="0" smtClean="0"/>
              <a:t>, yet confident, posture</a:t>
            </a:r>
          </a:p>
          <a:p>
            <a:pPr>
              <a:buNone/>
            </a:pPr>
            <a:r>
              <a:rPr lang="en-US" dirty="0" smtClean="0"/>
              <a:t>	A </a:t>
            </a:r>
            <a:r>
              <a:rPr lang="en-US" dirty="0" smtClean="0"/>
              <a:t>firm, friendly handshake</a:t>
            </a:r>
          </a:p>
          <a:p>
            <a:pPr>
              <a:buNone/>
            </a:pPr>
            <a:r>
              <a:rPr lang="en-US" dirty="0" smtClean="0"/>
              <a:t>	Remember </a:t>
            </a:r>
            <a:r>
              <a:rPr lang="en-US" dirty="0" smtClean="0"/>
              <a:t>body language</a:t>
            </a:r>
          </a:p>
          <a:p>
            <a:pPr>
              <a:buNone/>
            </a:pPr>
            <a:r>
              <a:rPr lang="en-US" dirty="0" smtClean="0"/>
              <a:t>	Listen </a:t>
            </a:r>
            <a:r>
              <a:rPr lang="en-US" dirty="0" smtClean="0"/>
              <a:t>to what the recruiter has to say: act focused, interested and enthusiastic</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Sample Questions To Ask Employers</a:t>
            </a:r>
            <a:endParaRPr lang="en-US" dirty="0"/>
          </a:p>
        </p:txBody>
      </p:sp>
      <p:sp>
        <p:nvSpPr>
          <p:cNvPr id="3" name="Content Placeholder 2"/>
          <p:cNvSpPr>
            <a:spLocks noGrp="1"/>
          </p:cNvSpPr>
          <p:nvPr>
            <p:ph sz="quarter" idx="1"/>
          </p:nvPr>
        </p:nvSpPr>
        <p:spPr>
          <a:xfrm>
            <a:off x="457200" y="1600200"/>
            <a:ext cx="8229600" cy="5105400"/>
          </a:xfrm>
        </p:spPr>
        <p:txBody>
          <a:bodyPr>
            <a:normAutofit fontScale="70000" lnSpcReduction="20000"/>
          </a:bodyPr>
          <a:lstStyle/>
          <a:p>
            <a:pPr>
              <a:buNone/>
            </a:pPr>
            <a:r>
              <a:rPr lang="en-US" sz="3400" b="1" dirty="0" smtClean="0"/>
              <a:t>	What </a:t>
            </a:r>
            <a:r>
              <a:rPr lang="en-US" sz="3400" b="1" dirty="0" smtClean="0"/>
              <a:t>unique factors set this organization apart from others?</a:t>
            </a:r>
          </a:p>
          <a:p>
            <a:endParaRPr lang="en-US" sz="3400" b="1" dirty="0" smtClean="0"/>
          </a:p>
          <a:p>
            <a:pPr>
              <a:buNone/>
            </a:pPr>
            <a:r>
              <a:rPr lang="en-US" sz="3400" b="1" dirty="0" smtClean="0"/>
              <a:t>	What </a:t>
            </a:r>
            <a:r>
              <a:rPr lang="en-US" sz="3400" b="1" dirty="0" smtClean="0"/>
              <a:t>type of entry level positions exist in this field?</a:t>
            </a:r>
          </a:p>
          <a:p>
            <a:endParaRPr lang="en-US" sz="3400" b="1" dirty="0" smtClean="0"/>
          </a:p>
          <a:p>
            <a:pPr>
              <a:buNone/>
            </a:pPr>
            <a:r>
              <a:rPr lang="en-US" sz="3400" b="1" dirty="0" smtClean="0"/>
              <a:t>	How </a:t>
            </a:r>
            <a:r>
              <a:rPr lang="en-US" sz="3400" b="1" dirty="0" smtClean="0"/>
              <a:t>did you personally get interested in this field?</a:t>
            </a:r>
          </a:p>
          <a:p>
            <a:endParaRPr lang="en-US" sz="3400" b="1" dirty="0" smtClean="0"/>
          </a:p>
          <a:p>
            <a:pPr>
              <a:buNone/>
            </a:pPr>
            <a:r>
              <a:rPr lang="en-US" sz="3400" b="1" dirty="0" smtClean="0"/>
              <a:t>	What </a:t>
            </a:r>
            <a:r>
              <a:rPr lang="en-US" sz="3400" b="1" dirty="0" smtClean="0"/>
              <a:t>attracted you to this organization?</a:t>
            </a:r>
          </a:p>
          <a:p>
            <a:endParaRPr lang="en-US" sz="3400" b="1" dirty="0" smtClean="0"/>
          </a:p>
          <a:p>
            <a:pPr>
              <a:buNone/>
            </a:pPr>
            <a:r>
              <a:rPr lang="en-US" sz="3400" b="1" dirty="0" smtClean="0"/>
              <a:t>	What </a:t>
            </a:r>
            <a:r>
              <a:rPr lang="en-US" sz="3400" b="1" dirty="0" smtClean="0"/>
              <a:t>is the typical career path of someone in this organization/field</a:t>
            </a:r>
            <a:r>
              <a:rPr lang="en-US" sz="3400" b="1" dirty="0" smtClean="0"/>
              <a:t>?</a:t>
            </a:r>
            <a:endParaRPr lang="en-US" sz="3400" b="1" dirty="0" smtClean="0"/>
          </a:p>
          <a:p>
            <a:endParaRPr lang="en-US" sz="3400" b="1" dirty="0" smtClean="0"/>
          </a:p>
          <a:p>
            <a:pPr>
              <a:buNone/>
            </a:pPr>
            <a:r>
              <a:rPr lang="en-US" sz="3400" b="1" dirty="0" smtClean="0"/>
              <a:t>	What </a:t>
            </a:r>
            <a:r>
              <a:rPr lang="en-US" sz="3400" b="1" dirty="0" smtClean="0"/>
              <a:t>values or philosophies does this organization claim to have?</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jordan\AppData\Local\Microsoft\Windows\Temporary Internet Files\Content.Outlook\F5GQQCMV\EmpowHer Save a Date-page-001.jpg"/>
          <p:cNvPicPr>
            <a:picLocks noChangeAspect="1" noChangeArrowheads="1"/>
          </p:cNvPicPr>
          <p:nvPr/>
        </p:nvPicPr>
        <p:blipFill>
          <a:blip r:embed="rId2" cstate="print"/>
          <a:srcRect/>
          <a:stretch>
            <a:fillRect/>
          </a:stretch>
        </p:blipFill>
        <p:spPr bwMode="auto">
          <a:xfrm>
            <a:off x="762000" y="221335"/>
            <a:ext cx="8083516" cy="518886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reenbranch.akronlibrary.org/files/2013/05/thank-you1.png"/>
          <p:cNvPicPr>
            <a:picLocks noChangeAspect="1" noChangeArrowheads="1"/>
          </p:cNvPicPr>
          <p:nvPr/>
        </p:nvPicPr>
        <p:blipFill>
          <a:blip r:embed="rId2" cstate="print"/>
          <a:srcRect/>
          <a:stretch>
            <a:fillRect/>
          </a:stretch>
        </p:blipFill>
        <p:spPr bwMode="auto">
          <a:xfrm>
            <a:off x="1981200" y="685800"/>
            <a:ext cx="5381625" cy="5581651"/>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theprintblog.com/wp-content/uploads/2012/09/The-21st-Century-Billboard.jpg"/>
          <p:cNvPicPr>
            <a:picLocks noChangeAspect="1" noChangeArrowheads="1"/>
          </p:cNvPicPr>
          <p:nvPr/>
        </p:nvPicPr>
        <p:blipFill>
          <a:blip r:embed="rId3" cstate="print"/>
          <a:srcRect/>
          <a:stretch>
            <a:fillRect/>
          </a:stretch>
        </p:blipFill>
        <p:spPr bwMode="auto">
          <a:xfrm>
            <a:off x="-533400" y="0"/>
            <a:ext cx="10507436" cy="6858000"/>
          </a:xfrm>
          <a:prstGeom prst="rect">
            <a:avLst/>
          </a:prstGeom>
          <a:noFill/>
        </p:spPr>
      </p:pic>
      <p:sp>
        <p:nvSpPr>
          <p:cNvPr id="3" name="Rectangle 2"/>
          <p:cNvSpPr/>
          <p:nvPr/>
        </p:nvSpPr>
        <p:spPr>
          <a:xfrm>
            <a:off x="228600" y="762000"/>
            <a:ext cx="8915400" cy="2850011"/>
          </a:xfrm>
          <a:prstGeom prst="rect">
            <a:avLst/>
          </a:prstGeom>
        </p:spPr>
        <p:txBody>
          <a:bodyPr wrap="square">
            <a:spAutoFit/>
          </a:bodyPr>
          <a:lstStyle/>
          <a:p>
            <a:pPr algn="ctr">
              <a:lnSpc>
                <a:spcPct val="80000"/>
              </a:lnSpc>
            </a:pPr>
            <a:r>
              <a:rPr lang="en-US" sz="3200" dirty="0" smtClean="0">
                <a:solidFill>
                  <a:schemeClr val="tx1"/>
                </a:solidFill>
                <a:latin typeface="Stencil Std" pitchFamily="82" charset="0"/>
              </a:rPr>
              <a:t>What is a Resume?</a:t>
            </a:r>
          </a:p>
          <a:p>
            <a:pPr algn="ctr">
              <a:lnSpc>
                <a:spcPct val="80000"/>
              </a:lnSpc>
            </a:pPr>
            <a:endParaRPr lang="en-US" sz="3200" dirty="0" smtClean="0">
              <a:solidFill>
                <a:schemeClr val="tx1"/>
              </a:solidFill>
              <a:latin typeface="Stencil Std" pitchFamily="82" charset="0"/>
            </a:endParaRPr>
          </a:p>
          <a:p>
            <a:pPr>
              <a:lnSpc>
                <a:spcPct val="80000"/>
              </a:lnSpc>
              <a:buFont typeface="Arial" pitchFamily="34" charset="0"/>
              <a:buChar char="•"/>
            </a:pPr>
            <a:r>
              <a:rPr lang="en-US" sz="3200" dirty="0" smtClean="0">
                <a:solidFill>
                  <a:schemeClr val="tx1"/>
                </a:solidFill>
                <a:latin typeface="Stencil Std" pitchFamily="82" charset="0"/>
              </a:rPr>
              <a:t> Summary of your Qualifications</a:t>
            </a:r>
          </a:p>
          <a:p>
            <a:pPr lvl="1">
              <a:lnSpc>
                <a:spcPct val="80000"/>
              </a:lnSpc>
            </a:pPr>
            <a:endParaRPr lang="en-US" sz="3200" dirty="0" smtClean="0">
              <a:solidFill>
                <a:schemeClr val="tx1"/>
              </a:solidFill>
              <a:latin typeface="Stencil Std" pitchFamily="82" charset="0"/>
            </a:endParaRPr>
          </a:p>
          <a:p>
            <a:pPr lvl="1" algn="ctr">
              <a:lnSpc>
                <a:spcPct val="80000"/>
              </a:lnSpc>
            </a:pPr>
            <a:r>
              <a:rPr lang="en-US" sz="3200" dirty="0" smtClean="0">
                <a:solidFill>
                  <a:schemeClr val="tx1"/>
                </a:solidFill>
                <a:latin typeface="Stencil Std" pitchFamily="82" charset="0"/>
              </a:rPr>
              <a:t>Education </a:t>
            </a:r>
          </a:p>
          <a:p>
            <a:pPr lvl="1" algn="ctr">
              <a:lnSpc>
                <a:spcPct val="80000"/>
              </a:lnSpc>
            </a:pPr>
            <a:r>
              <a:rPr lang="en-US" sz="3200" dirty="0" smtClean="0">
                <a:solidFill>
                  <a:schemeClr val="tx1"/>
                </a:solidFill>
                <a:latin typeface="Stencil Std" pitchFamily="82" charset="0"/>
              </a:rPr>
              <a:t>Experiences </a:t>
            </a:r>
          </a:p>
          <a:p>
            <a:pPr lvl="1" algn="ctr">
              <a:lnSpc>
                <a:spcPct val="80000"/>
              </a:lnSpc>
            </a:pPr>
            <a:r>
              <a:rPr lang="en-US" sz="3200" dirty="0" smtClean="0">
                <a:solidFill>
                  <a:schemeClr val="tx1"/>
                </a:solidFill>
                <a:latin typeface="Stencil Std" pitchFamily="82" charset="0"/>
              </a:rPr>
              <a:t>Skills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mj-lt"/>
              </a:rPr>
              <a:t>General Resume Review: </a:t>
            </a:r>
            <a:br>
              <a:rPr lang="en-US" b="1" dirty="0" smtClean="0">
                <a:latin typeface="+mj-lt"/>
              </a:rPr>
            </a:br>
            <a:r>
              <a:rPr lang="en-US" b="1" dirty="0" smtClean="0">
                <a:latin typeface="+mj-lt"/>
              </a:rPr>
              <a:t>Resume Appearance</a:t>
            </a:r>
            <a:endParaRPr lang="en-US" b="1" dirty="0">
              <a:latin typeface="+mj-lt"/>
            </a:endParaRPr>
          </a:p>
        </p:txBody>
      </p:sp>
      <p:sp>
        <p:nvSpPr>
          <p:cNvPr id="3" name="Content Placeholder 2"/>
          <p:cNvSpPr>
            <a:spLocks noGrp="1"/>
          </p:cNvSpPr>
          <p:nvPr>
            <p:ph sz="quarter" idx="1"/>
          </p:nvPr>
        </p:nvSpPr>
        <p:spPr>
          <a:xfrm>
            <a:off x="703547" y="1981200"/>
            <a:ext cx="8503920" cy="4117848"/>
          </a:xfrm>
        </p:spPr>
        <p:txBody>
          <a:bodyPr>
            <a:normAutofit fontScale="77500" lnSpcReduction="20000"/>
          </a:bodyPr>
          <a:lstStyle/>
          <a:p>
            <a:pPr>
              <a:lnSpc>
                <a:spcPct val="150000"/>
              </a:lnSpc>
            </a:pPr>
            <a:r>
              <a:rPr lang="en-US" dirty="0" smtClean="0">
                <a:latin typeface="+mn-lt"/>
              </a:rPr>
              <a:t>Use </a:t>
            </a:r>
            <a:r>
              <a:rPr lang="en-US" dirty="0">
                <a:latin typeface="+mn-lt"/>
              </a:rPr>
              <a:t>light colored resume </a:t>
            </a:r>
            <a:r>
              <a:rPr lang="en-US" dirty="0" smtClean="0">
                <a:latin typeface="+mn-lt"/>
              </a:rPr>
              <a:t>paper.</a:t>
            </a:r>
            <a:endParaRPr lang="en-US" dirty="0">
              <a:latin typeface="+mn-lt"/>
            </a:endParaRPr>
          </a:p>
          <a:p>
            <a:pPr>
              <a:lnSpc>
                <a:spcPct val="150000"/>
              </a:lnSpc>
            </a:pPr>
            <a:r>
              <a:rPr lang="en-US" dirty="0" smtClean="0">
                <a:latin typeface="+mn-lt"/>
              </a:rPr>
              <a:t>Keep font size between 10.5 and 14 pt</a:t>
            </a:r>
          </a:p>
          <a:p>
            <a:pPr>
              <a:lnSpc>
                <a:spcPct val="150000"/>
              </a:lnSpc>
            </a:pPr>
            <a:r>
              <a:rPr lang="en-US" dirty="0" smtClean="0">
                <a:latin typeface="+mn-lt"/>
              </a:rPr>
              <a:t>Use common fonts</a:t>
            </a:r>
            <a:endParaRPr lang="en-US" dirty="0">
              <a:latin typeface="+mn-lt"/>
            </a:endParaRPr>
          </a:p>
          <a:p>
            <a:pPr>
              <a:lnSpc>
                <a:spcPct val="150000"/>
              </a:lnSpc>
            </a:pPr>
            <a:r>
              <a:rPr lang="en-US" dirty="0" smtClean="0">
                <a:latin typeface="+mn-lt"/>
              </a:rPr>
              <a:t>You </a:t>
            </a:r>
            <a:r>
              <a:rPr lang="en-US" dirty="0">
                <a:latin typeface="+mn-lt"/>
              </a:rPr>
              <a:t>may use simple graphics such as lines to create a border, but don't overdo it. </a:t>
            </a:r>
          </a:p>
          <a:p>
            <a:pPr>
              <a:lnSpc>
                <a:spcPct val="150000"/>
              </a:lnSpc>
            </a:pPr>
            <a:r>
              <a:rPr lang="en-US" dirty="0" smtClean="0">
                <a:latin typeface="+mn-lt"/>
              </a:rPr>
              <a:t>Maintain </a:t>
            </a:r>
            <a:r>
              <a:rPr lang="en-US" dirty="0">
                <a:latin typeface="+mn-lt"/>
              </a:rPr>
              <a:t>reasonable margins. ( In general, 1 inch margins are preferable</a:t>
            </a:r>
            <a:r>
              <a:rPr lang="en-US" dirty="0" smtClean="0">
                <a:latin typeface="+mn-lt"/>
              </a:rPr>
              <a:t>)</a:t>
            </a:r>
            <a:endParaRPr lang="en-US" dirty="0">
              <a:latin typeface="+mn-lt"/>
            </a:endParaRP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Specific Parts of a Resume</a:t>
            </a:r>
            <a:endParaRPr lang="en-US" b="1" dirty="0">
              <a:latin typeface="+mj-lt"/>
            </a:endParaRPr>
          </a:p>
        </p:txBody>
      </p:sp>
      <p:sp>
        <p:nvSpPr>
          <p:cNvPr id="3" name="Content Placeholder 2"/>
          <p:cNvSpPr>
            <a:spLocks noGrp="1"/>
          </p:cNvSpPr>
          <p:nvPr>
            <p:ph sz="quarter" idx="1"/>
          </p:nvPr>
        </p:nvSpPr>
        <p:spPr/>
        <p:txBody>
          <a:bodyPr>
            <a:normAutofit fontScale="85000" lnSpcReduction="20000"/>
          </a:bodyPr>
          <a:lstStyle/>
          <a:p>
            <a:r>
              <a:rPr lang="en-US" dirty="0" smtClean="0">
                <a:latin typeface="+mn-lt"/>
              </a:rPr>
              <a:t>Identifying Information/Heading</a:t>
            </a:r>
          </a:p>
          <a:p>
            <a:r>
              <a:rPr lang="en-US" dirty="0" smtClean="0">
                <a:latin typeface="+mn-lt"/>
              </a:rPr>
              <a:t>Objective</a:t>
            </a:r>
          </a:p>
          <a:p>
            <a:r>
              <a:rPr lang="en-US" dirty="0" smtClean="0">
                <a:latin typeface="+mn-lt"/>
              </a:rPr>
              <a:t>Education</a:t>
            </a:r>
          </a:p>
          <a:p>
            <a:r>
              <a:rPr lang="en-US" dirty="0" smtClean="0">
                <a:latin typeface="+mn-lt"/>
              </a:rPr>
              <a:t>Experience</a:t>
            </a:r>
          </a:p>
          <a:p>
            <a:r>
              <a:rPr lang="en-US" dirty="0" smtClean="0">
                <a:latin typeface="+mn-lt"/>
              </a:rPr>
              <a:t>Skills</a:t>
            </a:r>
          </a:p>
          <a:p>
            <a:r>
              <a:rPr lang="en-US" dirty="0" smtClean="0">
                <a:latin typeface="+mn-lt"/>
              </a:rPr>
              <a:t>Related Coursework</a:t>
            </a:r>
          </a:p>
          <a:p>
            <a:r>
              <a:rPr lang="en-US" dirty="0" smtClean="0">
                <a:latin typeface="+mn-lt"/>
              </a:rPr>
              <a:t>Volunteer/Community Service</a:t>
            </a:r>
          </a:p>
          <a:p>
            <a:r>
              <a:rPr lang="en-US" dirty="0" smtClean="0">
                <a:latin typeface="+mn-lt"/>
              </a:rPr>
              <a:t>Professional Organizations</a:t>
            </a:r>
          </a:p>
          <a:p>
            <a:r>
              <a:rPr lang="en-US" dirty="0" smtClean="0">
                <a:latin typeface="+mn-lt"/>
              </a:rPr>
              <a:t>Activities</a:t>
            </a:r>
          </a:p>
          <a:p>
            <a:r>
              <a:rPr lang="en-US" dirty="0" smtClean="0">
                <a:latin typeface="+mn-lt"/>
              </a:rPr>
              <a:t>Honors</a:t>
            </a:r>
            <a:endParaRPr lang="en-US" dirty="0">
              <a:latin typeface="+mn-lt"/>
            </a:endParaRP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j-lt"/>
              </a:rPr>
              <a:t>Identifying Information/Heading:</a:t>
            </a:r>
            <a:endParaRPr lang="en-US" b="1" dirty="0">
              <a:latin typeface="+mj-lt"/>
            </a:endParaRPr>
          </a:p>
        </p:txBody>
      </p:sp>
      <p:sp>
        <p:nvSpPr>
          <p:cNvPr id="5" name="Content Placeholder 2"/>
          <p:cNvSpPr>
            <a:spLocks noGrp="1"/>
          </p:cNvSpPr>
          <p:nvPr>
            <p:ph sz="quarter" idx="1"/>
          </p:nvPr>
        </p:nvSpPr>
        <p:spPr>
          <a:xfrm>
            <a:off x="685800" y="1676400"/>
            <a:ext cx="8229600" cy="4525963"/>
          </a:xfrm>
        </p:spPr>
        <p:txBody>
          <a:bodyPr>
            <a:normAutofit/>
          </a:bodyPr>
          <a:lstStyle/>
          <a:p>
            <a:r>
              <a:rPr lang="en-US" dirty="0" smtClean="0">
                <a:latin typeface="+mn-lt"/>
              </a:rPr>
              <a:t>Cap </a:t>
            </a:r>
            <a:r>
              <a:rPr lang="en-US" dirty="0">
                <a:latin typeface="+mn-lt"/>
              </a:rPr>
              <a:t>the top of your resume with</a:t>
            </a:r>
            <a:r>
              <a:rPr lang="en-US" dirty="0" smtClean="0">
                <a:latin typeface="+mn-lt"/>
              </a:rPr>
              <a:t>:</a:t>
            </a:r>
          </a:p>
          <a:p>
            <a:pPr lvl="1"/>
            <a:r>
              <a:rPr lang="en-US" dirty="0" smtClean="0">
                <a:latin typeface="+mn-lt"/>
              </a:rPr>
              <a:t>Full name</a:t>
            </a:r>
            <a:endParaRPr lang="en-US" dirty="0">
              <a:latin typeface="+mn-lt"/>
            </a:endParaRPr>
          </a:p>
          <a:p>
            <a:pPr lvl="1"/>
            <a:r>
              <a:rPr lang="en-US" dirty="0" smtClean="0">
                <a:latin typeface="+mn-lt"/>
              </a:rPr>
              <a:t>Complete address</a:t>
            </a:r>
            <a:endParaRPr lang="en-US" dirty="0">
              <a:latin typeface="+mn-lt"/>
            </a:endParaRPr>
          </a:p>
          <a:p>
            <a:pPr lvl="1"/>
            <a:r>
              <a:rPr lang="en-US" dirty="0" smtClean="0">
                <a:latin typeface="+mn-lt"/>
              </a:rPr>
              <a:t>Phone numbers</a:t>
            </a:r>
            <a:endParaRPr lang="en-US" dirty="0">
              <a:latin typeface="+mn-lt"/>
            </a:endParaRPr>
          </a:p>
          <a:p>
            <a:pPr lvl="1"/>
            <a:r>
              <a:rPr lang="en-US" dirty="0" smtClean="0">
                <a:latin typeface="+mn-lt"/>
              </a:rPr>
              <a:t>E-mail </a:t>
            </a:r>
            <a:r>
              <a:rPr lang="en-US" dirty="0">
                <a:latin typeface="+mn-lt"/>
              </a:rPr>
              <a:t>address</a:t>
            </a:r>
          </a:p>
          <a:p>
            <a:pPr lvl="1"/>
            <a:r>
              <a:rPr lang="en-US" dirty="0" smtClean="0">
                <a:latin typeface="+mn-lt"/>
              </a:rPr>
              <a:t>Personal </a:t>
            </a:r>
            <a:r>
              <a:rPr lang="en-US" dirty="0">
                <a:latin typeface="+mn-lt"/>
              </a:rPr>
              <a:t>website (if appropriate)</a:t>
            </a: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pPr algn="ctr"/>
            <a:r>
              <a:rPr lang="en-US" b="1" dirty="0" smtClean="0">
                <a:cs typeface="Arial" pitchFamily="34" charset="0"/>
              </a:rPr>
              <a:t>Objective</a:t>
            </a:r>
            <a:endParaRPr lang="en-US" b="1" dirty="0">
              <a:cs typeface="Arial" pitchFamily="34" charset="0"/>
            </a:endParaRPr>
          </a:p>
        </p:txBody>
      </p:sp>
      <p:sp>
        <p:nvSpPr>
          <p:cNvPr id="5" name="Content Placeholder 4"/>
          <p:cNvSpPr>
            <a:spLocks noGrp="1"/>
          </p:cNvSpPr>
          <p:nvPr>
            <p:ph sz="quarter" idx="1"/>
          </p:nvPr>
        </p:nvSpPr>
        <p:spPr>
          <a:xfrm>
            <a:off x="914400" y="1447800"/>
            <a:ext cx="7353300" cy="4525963"/>
          </a:xfrm>
        </p:spPr>
        <p:txBody>
          <a:bodyPr/>
          <a:lstStyle/>
          <a:p>
            <a:pPr>
              <a:lnSpc>
                <a:spcPct val="90000"/>
              </a:lnSpc>
            </a:pPr>
            <a:r>
              <a:rPr lang="en-US" dirty="0" smtClean="0">
                <a:latin typeface="+mn-lt"/>
                <a:cs typeface="Arial" pitchFamily="34" charset="0"/>
              </a:rPr>
              <a:t>The objective is an </a:t>
            </a:r>
            <a:r>
              <a:rPr lang="en-US" b="1" i="1" u="sng" dirty="0" smtClean="0">
                <a:latin typeface="+mn-lt"/>
                <a:cs typeface="Arial" pitchFamily="34" charset="0"/>
              </a:rPr>
              <a:t>optional</a:t>
            </a:r>
            <a:r>
              <a:rPr lang="en-US" b="1" i="1" dirty="0" smtClean="0">
                <a:latin typeface="+mn-lt"/>
                <a:cs typeface="Arial" pitchFamily="34" charset="0"/>
              </a:rPr>
              <a:t> </a:t>
            </a:r>
            <a:r>
              <a:rPr lang="en-US" dirty="0" smtClean="0">
                <a:latin typeface="+mn-lt"/>
                <a:cs typeface="Arial" pitchFamily="34" charset="0"/>
              </a:rPr>
              <a:t>category that indicates the type of work you are seeking</a:t>
            </a:r>
          </a:p>
          <a:p>
            <a:pPr>
              <a:lnSpc>
                <a:spcPct val="90000"/>
              </a:lnSpc>
            </a:pPr>
            <a:r>
              <a:rPr lang="en-US" dirty="0" smtClean="0">
                <a:latin typeface="+mn-lt"/>
                <a:cs typeface="Arial" pitchFamily="34" charset="0"/>
              </a:rPr>
              <a:t>Employers prefer objectives that are specific and concise. If you know the exact position you are pursuing or field that you are considering, you may include an objective.  Otherwise, you may omit this category</a:t>
            </a:r>
            <a:endParaRPr lang="en-US" sz="2800" dirty="0" smtClean="0">
              <a:latin typeface="+mn-lt"/>
              <a:cs typeface="Arial" pitchFamily="34" charset="0"/>
            </a:endParaRP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3288</TotalTime>
  <Words>1869</Words>
  <Application>Microsoft Office PowerPoint</Application>
  <PresentationFormat>On-screen Show (4:3)</PresentationFormat>
  <Paragraphs>400</Paragraphs>
  <Slides>45</Slides>
  <Notes>15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 General Resume Review:  Resume Appearance</vt:lpstr>
      <vt:lpstr>Specific Parts of a Resume</vt:lpstr>
      <vt:lpstr>Identifying Information/Heading:</vt:lpstr>
      <vt:lpstr>Objective</vt:lpstr>
      <vt:lpstr>Example Objectives</vt:lpstr>
      <vt:lpstr>Education</vt:lpstr>
      <vt:lpstr>Example of How to Show Your Education</vt:lpstr>
      <vt:lpstr>Related Coursework</vt:lpstr>
      <vt:lpstr>You know, like nunchuck skills, bowhunting skills, computer hacking skills... Girls only want boyfriends who have great skills. </vt:lpstr>
      <vt:lpstr>Skills Section</vt:lpstr>
      <vt:lpstr>Skills Example</vt:lpstr>
      <vt:lpstr>Experience</vt:lpstr>
      <vt:lpstr>Experience</vt:lpstr>
      <vt:lpstr>Experience Examples</vt:lpstr>
      <vt:lpstr>DESCRIBE A WAITER</vt:lpstr>
      <vt:lpstr>DESCRIBE A WAITER</vt:lpstr>
      <vt:lpstr>Let’s Practice</vt:lpstr>
      <vt:lpstr>Slide 23</vt:lpstr>
      <vt:lpstr>Additional Categories</vt:lpstr>
      <vt:lpstr>To Review </vt:lpstr>
      <vt:lpstr>Slide 26</vt:lpstr>
      <vt:lpstr>Slide 27</vt:lpstr>
      <vt:lpstr>Slide 28</vt:lpstr>
      <vt:lpstr>Slide 29</vt:lpstr>
      <vt:lpstr>Network with Confidence! “Working the Room….”</vt:lpstr>
      <vt:lpstr>Network with Confidence! “Working the Room….”</vt:lpstr>
      <vt:lpstr>Slide 32</vt:lpstr>
      <vt:lpstr>Slide 33</vt:lpstr>
      <vt:lpstr>RESEARCH EMPLOYERS  ATTENDING THE FAIR</vt:lpstr>
      <vt:lpstr>PREPARE TO MAKE A  GOOD IMPRESSION</vt:lpstr>
      <vt:lpstr>MAKE A GOOD IMPRESSION</vt:lpstr>
      <vt:lpstr>Slide 37</vt:lpstr>
      <vt:lpstr>What Do I Wear?</vt:lpstr>
      <vt:lpstr>What Do I Bring?</vt:lpstr>
      <vt:lpstr>Importance of Networking</vt:lpstr>
      <vt:lpstr>Verbal Communication</vt:lpstr>
      <vt:lpstr>Non-verbal Communication </vt:lpstr>
      <vt:lpstr>Sample Questions To Ask Employers</vt:lpstr>
      <vt:lpstr>Slide 44</vt:lpstr>
      <vt:lpstr>Slide 45</vt:lpstr>
    </vt:vector>
  </TitlesOfParts>
  <Company>The University of South Carolina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niblockj</dc:creator>
  <cp:lastModifiedBy>whetston</cp:lastModifiedBy>
  <cp:revision>228</cp:revision>
  <dcterms:created xsi:type="dcterms:W3CDTF">2013-03-26T13:49:31Z</dcterms:created>
  <dcterms:modified xsi:type="dcterms:W3CDTF">2014-09-02T19:00:02Z</dcterms:modified>
</cp:coreProperties>
</file>