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63" r:id="rId3"/>
    <p:sldId id="319" r:id="rId4"/>
    <p:sldId id="320" r:id="rId5"/>
    <p:sldId id="321" r:id="rId6"/>
    <p:sldId id="322" r:id="rId7"/>
    <p:sldId id="323" r:id="rId8"/>
    <p:sldId id="327" r:id="rId9"/>
    <p:sldId id="345" r:id="rId10"/>
    <p:sldId id="346" r:id="rId11"/>
    <p:sldId id="347" r:id="rId12"/>
    <p:sldId id="351" r:id="rId13"/>
    <p:sldId id="353" r:id="rId14"/>
    <p:sldId id="354" r:id="rId15"/>
    <p:sldId id="355" r:id="rId16"/>
    <p:sldId id="356" r:id="rId17"/>
    <p:sldId id="357" r:id="rId18"/>
    <p:sldId id="358" r:id="rId19"/>
    <p:sldId id="348" r:id="rId20"/>
    <p:sldId id="349" r:id="rId21"/>
    <p:sldId id="350" r:id="rId22"/>
    <p:sldId id="324" r:id="rId23"/>
    <p:sldId id="344" r:id="rId24"/>
    <p:sldId id="325" r:id="rId25"/>
    <p:sldId id="326" r:id="rId26"/>
    <p:sldId id="359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60" r:id="rId35"/>
    <p:sldId id="361" r:id="rId36"/>
    <p:sldId id="362" r:id="rId37"/>
    <p:sldId id="363" r:id="rId38"/>
    <p:sldId id="364" r:id="rId39"/>
    <p:sldId id="366" r:id="rId40"/>
    <p:sldId id="365" r:id="rId41"/>
    <p:sldId id="367" r:id="rId42"/>
    <p:sldId id="368" r:id="rId43"/>
    <p:sldId id="369" r:id="rId44"/>
    <p:sldId id="370" r:id="rId45"/>
    <p:sldId id="371" r:id="rId46"/>
    <p:sldId id="372" r:id="rId47"/>
    <p:sldId id="373" r:id="rId48"/>
    <p:sldId id="385" r:id="rId49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6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2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2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17555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23875"/>
            <a:ext cx="3489325" cy="2617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7" tIns="43759" rIns="87517" bIns="437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1373" y="3315917"/>
            <a:ext cx="7367931" cy="3140198"/>
          </a:xfrm>
          <a:prstGeom prst="rect">
            <a:avLst/>
          </a:prstGeom>
        </p:spPr>
        <p:txBody>
          <a:bodyPr vert="horz" lIns="87517" tIns="43759" rIns="87517" bIns="437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17555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2596E73F-6637-47F5-B918-FC4576512EBE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http://practicalunittesting.com/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315075"/>
            <a:ext cx="1894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</a:rPr>
              <a:t>Tools - </a:t>
            </a:r>
            <a:r>
              <a:rPr lang="en-US" sz="1600" b="0" dirty="0" err="1" smtClean="0">
                <a:solidFill>
                  <a:schemeClr val="tx1"/>
                </a:solidFill>
              </a:rPr>
              <a:t>Hamcrest</a:t>
            </a:r>
            <a:r>
              <a:rPr lang="en-US" sz="1600" b="0" dirty="0" smtClean="0">
                <a:solidFill>
                  <a:schemeClr val="tx1"/>
                </a:solidFill>
              </a:rPr>
              <a:t> 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hamcrest/wiki/Tutorial" TargetMode="External"/><Relationship Id="rId2" Type="http://schemas.openxmlformats.org/officeDocument/2006/relationships/hyperlink" Target="http://hamcres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unit.sourceforge.net/doc/cookbook/cookbook.ht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5.0/docs/api/java/lang/Integer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hyperlink" Target="http://hamcrest.org/JavaHamcrest/javadoc/1.3/org/hamcrest/FeatureMatcher.html" TargetMode="External"/><Relationship Id="rId18" Type="http://schemas.openxmlformats.org/officeDocument/2006/relationships/hyperlink" Target="http://hamcrest.org/JavaHamcrest/javadoc/1.3/org/hamcrest/core/Is.html" TargetMode="External"/><Relationship Id="rId26" Type="http://schemas.openxmlformats.org/officeDocument/2006/relationships/hyperlink" Target="http://hamcrest.org/JavaHamcrest/javadoc/1.3/org/hamcrest/core/IsCollectionContaining.html" TargetMode="External"/><Relationship Id="rId39" Type="http://schemas.openxmlformats.org/officeDocument/2006/relationships/hyperlink" Target="http://hamcrest.org/JavaHamcrest/javadoc/1.3/org/hamcrest/collection/IsIterableContainingInOrder.html" TargetMode="External"/><Relationship Id="rId3" Type="http://schemas.openxmlformats.org/officeDocument/2006/relationships/hyperlink" Target="http://hamcrest.org/JavaHamcrest/javadoc/1.3/org/hamcrest/core/AllOf.html" TargetMode="External"/><Relationship Id="rId21" Type="http://schemas.openxmlformats.org/officeDocument/2006/relationships/hyperlink" Target="http://hamcrest.org/JavaHamcrest/javadoc/1.3/org/hamcrest/collection/IsArrayContaining.html" TargetMode="External"/><Relationship Id="rId34" Type="http://schemas.openxmlformats.org/officeDocument/2006/relationships/hyperlink" Target="http://hamcrest.org/JavaHamcrest/javadoc/1.3/org/hamcrest/text/IsEqualIgnoringWhiteSpace.html" TargetMode="External"/><Relationship Id="rId42" Type="http://schemas.openxmlformats.org/officeDocument/2006/relationships/hyperlink" Target="http://hamcrest.org/JavaHamcrest/javadoc/1.3/org/hamcrest/core/IsNot.html" TargetMode="External"/><Relationship Id="rId47" Type="http://schemas.openxmlformats.org/officeDocument/2006/relationships/hyperlink" Target="http://hamcrest.org/JavaHamcrest/javadoc/1.3/org/hamcrest/beans/SamePropertyValuesAs.PropertyMatcher.html" TargetMode="External"/><Relationship Id="rId50" Type="http://schemas.openxmlformats.org/officeDocument/2006/relationships/hyperlink" Target="http://hamcrest.org/JavaHamcrest/javadoc/1.3/org/hamcrest/core/StringEndsWith.html" TargetMode="External"/><Relationship Id="rId7" Type="http://schemas.openxmlformats.org/officeDocument/2006/relationships/hyperlink" Target="http://hamcrest.org/JavaHamcrest/javadoc/1.3/org/hamcrest/core/CombinableMatcher.html" TargetMode="External"/><Relationship Id="rId12" Type="http://schemas.openxmlformats.org/officeDocument/2006/relationships/hyperlink" Target="http://hamcrest.org/JavaHamcrest/javadoc/1.3/org/hamcrest/core/Every.html" TargetMode="External"/><Relationship Id="rId17" Type="http://schemas.openxmlformats.org/officeDocument/2006/relationships/hyperlink" Target="http://hamcrest.org/JavaHamcrest/javadoc/1.3/org/hamcrest/xml/HasXPath.html" TargetMode="External"/><Relationship Id="rId25" Type="http://schemas.openxmlformats.org/officeDocument/2006/relationships/hyperlink" Target="http://hamcrest.org/JavaHamcrest/javadoc/1.3/org/hamcrest/number/IsCloseTo.html" TargetMode="External"/><Relationship Id="rId33" Type="http://schemas.openxmlformats.org/officeDocument/2006/relationships/hyperlink" Target="http://hamcrest.org/JavaHamcrest/javadoc/1.3/org/hamcrest/text/IsEqualIgnoringCase.html" TargetMode="External"/><Relationship Id="rId38" Type="http://schemas.openxmlformats.org/officeDocument/2006/relationships/hyperlink" Target="http://hamcrest.org/JavaHamcrest/javadoc/1.3/org/hamcrest/collection/IsIterableContainingInAnyOrder.html" TargetMode="External"/><Relationship Id="rId46" Type="http://schemas.openxmlformats.org/officeDocument/2006/relationships/hyperlink" Target="http://hamcrest.org/JavaHamcrest/javadoc/1.3/org/hamcrest/beans/SamePropertyValuesAs.html" TargetMode="External"/><Relationship Id="rId2" Type="http://schemas.openxmlformats.org/officeDocument/2006/relationships/hyperlink" Target="http://hamcrest.org/JavaHamcrest/javadoc/1.3/org/hamcrest/SelfDescribing.html" TargetMode="External"/><Relationship Id="rId16" Type="http://schemas.openxmlformats.org/officeDocument/2006/relationships/hyperlink" Target="http://hamcrest.org/JavaHamcrest/javadoc/1.3/org/hamcrest/object/HasToString.html" TargetMode="External"/><Relationship Id="rId20" Type="http://schemas.openxmlformats.org/officeDocument/2006/relationships/hyperlink" Target="http://hamcrest.org/JavaHamcrest/javadoc/1.3/org/hamcrest/collection/IsArray.html" TargetMode="External"/><Relationship Id="rId29" Type="http://schemas.openxmlformats.org/officeDocument/2006/relationships/hyperlink" Target="http://hamcrest.org/JavaHamcrest/javadoc/1.3/org/hamcrest/collection/IsEmptyCollection.html" TargetMode="External"/><Relationship Id="rId41" Type="http://schemas.openxmlformats.org/officeDocument/2006/relationships/hyperlink" Target="http://hamcrest.org/JavaHamcrest/javadoc/1.3/org/hamcrest/collection/IsMapContaining.html" TargetMode="External"/><Relationship Id="rId54" Type="http://schemas.openxmlformats.org/officeDocument/2006/relationships/hyperlink" Target="http://hamcrest.org/JavaHamcrest/javadoc/1.3/org/hamcrest/TypeSafeMatch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amcrest.org/JavaHamcrest/javadoc/1.3/org/hamcrest/number/BigDecimalCloseTo.html" TargetMode="External"/><Relationship Id="rId11" Type="http://schemas.openxmlformats.org/officeDocument/2006/relationships/hyperlink" Target="http://hamcrest.org/JavaHamcrest/javadoc/1.3/org/hamcrest/DiagnosingMatcher.html" TargetMode="External"/><Relationship Id="rId24" Type="http://schemas.openxmlformats.org/officeDocument/2006/relationships/hyperlink" Target="http://hamcrest.org/JavaHamcrest/javadoc/1.3/org/hamcrest/collection/IsArrayWithSize.html" TargetMode="External"/><Relationship Id="rId32" Type="http://schemas.openxmlformats.org/officeDocument/2006/relationships/hyperlink" Target="http://hamcrest.org/JavaHamcrest/javadoc/1.3/org/hamcrest/core/IsEqual.html" TargetMode="External"/><Relationship Id="rId37" Type="http://schemas.openxmlformats.org/officeDocument/2006/relationships/hyperlink" Target="http://hamcrest.org/JavaHamcrest/javadoc/1.3/org/hamcrest/core/IsInstanceOf.html" TargetMode="External"/><Relationship Id="rId40" Type="http://schemas.openxmlformats.org/officeDocument/2006/relationships/hyperlink" Target="http://hamcrest.org/JavaHamcrest/javadoc/1.3/org/hamcrest/collection/IsIterableWithSize.html" TargetMode="External"/><Relationship Id="rId45" Type="http://schemas.openxmlformats.org/officeDocument/2006/relationships/hyperlink" Target="http://hamcrest.org/JavaHamcrest/javadoc/1.3/org/hamcrest/number/OrderingComparison.html" TargetMode="External"/><Relationship Id="rId53" Type="http://schemas.openxmlformats.org/officeDocument/2006/relationships/hyperlink" Target="http://hamcrest.org/JavaHamcrest/javadoc/1.3/org/hamcrest/TypeSafeDiagnosingMatcher.html" TargetMode="External"/><Relationship Id="rId5" Type="http://schemas.openxmlformats.org/officeDocument/2006/relationships/hyperlink" Target="http://hamcrest.org/JavaHamcrest/javadoc/1.3/org/hamcrest/BaseMatcher.html" TargetMode="External"/><Relationship Id="rId15" Type="http://schemas.openxmlformats.org/officeDocument/2006/relationships/hyperlink" Target="http://hamcrest.org/JavaHamcrest/javadoc/1.3/org/hamcrest/beans/HasPropertyWithValue.html" TargetMode="External"/><Relationship Id="rId23" Type="http://schemas.openxmlformats.org/officeDocument/2006/relationships/hyperlink" Target="http://hamcrest.org/JavaHamcrest/javadoc/1.3/org/hamcrest/collection/IsArrayContainingInOrder.html" TargetMode="External"/><Relationship Id="rId28" Type="http://schemas.openxmlformats.org/officeDocument/2006/relationships/hyperlink" Target="http://hamcrest.org/JavaHamcrest/javadoc/1.3/org/hamcrest/object/IsCompatibleType.html" TargetMode="External"/><Relationship Id="rId36" Type="http://schemas.openxmlformats.org/officeDocument/2006/relationships/hyperlink" Target="http://hamcrest.org/JavaHamcrest/javadoc/1.3/org/hamcrest/collection/IsIn.html" TargetMode="External"/><Relationship Id="rId49" Type="http://schemas.openxmlformats.org/officeDocument/2006/relationships/hyperlink" Target="http://hamcrest.org/JavaHamcrest/javadoc/1.3/org/hamcrest/text/StringContainsInOrder.html" TargetMode="External"/><Relationship Id="rId10" Type="http://schemas.openxmlformats.org/officeDocument/2006/relationships/hyperlink" Target="http://hamcrest.org/JavaHamcrest/javadoc/1.3/org/hamcrest/core/DescribedAs.html" TargetMode="External"/><Relationship Id="rId19" Type="http://schemas.openxmlformats.org/officeDocument/2006/relationships/hyperlink" Target="http://hamcrest.org/JavaHamcrest/javadoc/1.3/org/hamcrest/core/IsAnything.html" TargetMode="External"/><Relationship Id="rId31" Type="http://schemas.openxmlformats.org/officeDocument/2006/relationships/hyperlink" Target="http://hamcrest.org/JavaHamcrest/javadoc/1.3/org/hamcrest/text/IsEmptyString.html" TargetMode="External"/><Relationship Id="rId44" Type="http://schemas.openxmlformats.org/officeDocument/2006/relationships/hyperlink" Target="http://hamcrest.org/JavaHamcrest/javadoc/1.3/org/hamcrest/core/IsSame.html" TargetMode="External"/><Relationship Id="rId52" Type="http://schemas.openxmlformats.org/officeDocument/2006/relationships/hyperlink" Target="http://hamcrest.org/JavaHamcrest/javadoc/1.3/org/hamcrest/core/SubstringMatcher.html" TargetMode="External"/><Relationship Id="rId4" Type="http://schemas.openxmlformats.org/officeDocument/2006/relationships/hyperlink" Target="http://hamcrest.org/JavaHamcrest/javadoc/1.3/org/hamcrest/core/AnyOf.html" TargetMode="External"/><Relationship Id="rId9" Type="http://schemas.openxmlformats.org/officeDocument/2006/relationships/hyperlink" Target="http://hamcrest.org/JavaHamcrest/javadoc/1.3/org/hamcrest/CustomTypeSafeMatcher.html" TargetMode="External"/><Relationship Id="rId14" Type="http://schemas.openxmlformats.org/officeDocument/2006/relationships/hyperlink" Target="http://hamcrest.org/JavaHamcrest/javadoc/1.3/org/hamcrest/beans/HasProperty.html" TargetMode="External"/><Relationship Id="rId22" Type="http://schemas.openxmlformats.org/officeDocument/2006/relationships/hyperlink" Target="http://hamcrest.org/JavaHamcrest/javadoc/1.3/org/hamcrest/collection/IsArrayContainingInAnyOrder.html" TargetMode="External"/><Relationship Id="rId27" Type="http://schemas.openxmlformats.org/officeDocument/2006/relationships/hyperlink" Target="http://hamcrest.org/JavaHamcrest/javadoc/1.3/org/hamcrest/collection/IsCollectionWithSize.html" TargetMode="External"/><Relationship Id="rId30" Type="http://schemas.openxmlformats.org/officeDocument/2006/relationships/hyperlink" Target="http://hamcrest.org/JavaHamcrest/javadoc/1.3/org/hamcrest/collection/IsEmptyIterable.html" TargetMode="External"/><Relationship Id="rId35" Type="http://schemas.openxmlformats.org/officeDocument/2006/relationships/hyperlink" Target="http://hamcrest.org/JavaHamcrest/javadoc/1.3/org/hamcrest/object/IsEventFrom.html" TargetMode="External"/><Relationship Id="rId43" Type="http://schemas.openxmlformats.org/officeDocument/2006/relationships/hyperlink" Target="http://hamcrest.org/JavaHamcrest/javadoc/1.3/org/hamcrest/core/IsNull.html" TargetMode="External"/><Relationship Id="rId48" Type="http://schemas.openxmlformats.org/officeDocument/2006/relationships/hyperlink" Target="http://hamcrest.org/JavaHamcrest/javadoc/1.3/org/hamcrest/core/StringContains.html" TargetMode="External"/><Relationship Id="rId8" Type="http://schemas.openxmlformats.org/officeDocument/2006/relationships/hyperlink" Target="http://hamcrest.org/JavaHamcrest/javadoc/1.3/org/hamcrest/CustomMatcher.html" TargetMode="External"/><Relationship Id="rId51" Type="http://schemas.openxmlformats.org/officeDocument/2006/relationships/hyperlink" Target="http://hamcrest.org/JavaHamcrest/javadoc/1.3/org/hamcrest/core/StringStartsWith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Tools </a:t>
            </a:r>
            <a:r>
              <a:rPr lang="en-US" b="1" dirty="0" smtClean="0">
                <a:solidFill>
                  <a:srgbClr val="C00000"/>
                </a:solidFill>
              </a:rPr>
              <a:t>12  </a:t>
            </a:r>
            <a:r>
              <a:rPr lang="en-US" b="1" dirty="0" smtClean="0">
                <a:solidFill>
                  <a:srgbClr val="C00000"/>
                </a:solidFill>
              </a:rPr>
              <a:t>– </a:t>
            </a:r>
            <a:r>
              <a:rPr lang="en-US" b="1" dirty="0" err="1" smtClean="0">
                <a:solidFill>
                  <a:srgbClr val="C00000"/>
                </a:solidFill>
              </a:rPr>
              <a:t>Hamcrest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943600"/>
            <a:ext cx="2133600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10/02/2013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</a:t>
            </a:r>
            <a:endParaRPr lang="en-US" dirty="0" smtClean="0"/>
          </a:p>
          <a:p>
            <a:pPr lvl="1"/>
            <a:r>
              <a:rPr lang="en-US" dirty="0" err="1" smtClean="0"/>
              <a:t>equalToIgnoringCase</a:t>
            </a:r>
            <a:r>
              <a:rPr lang="en-US" dirty="0" smtClean="0"/>
              <a:t> </a:t>
            </a:r>
            <a:r>
              <a:rPr lang="en-US" dirty="0"/>
              <a:t>- test string equality ignoring case </a:t>
            </a:r>
          </a:p>
          <a:p>
            <a:pPr lvl="1"/>
            <a:r>
              <a:rPr lang="en-US" dirty="0" err="1"/>
              <a:t>equalToIgnoringWhiteSpace</a:t>
            </a:r>
            <a:r>
              <a:rPr lang="en-US" dirty="0"/>
              <a:t> - test string equality ignoring differences in runs of whitespace </a:t>
            </a:r>
          </a:p>
          <a:p>
            <a:pPr lvl="1"/>
            <a:r>
              <a:rPr lang="en-US" dirty="0" err="1"/>
              <a:t>containsString</a:t>
            </a:r>
            <a:r>
              <a:rPr lang="en-US" dirty="0"/>
              <a:t>, </a:t>
            </a:r>
            <a:r>
              <a:rPr lang="en-US" dirty="0" err="1"/>
              <a:t>endsWith</a:t>
            </a:r>
            <a:r>
              <a:rPr lang="en-US" dirty="0"/>
              <a:t>, </a:t>
            </a:r>
            <a:r>
              <a:rPr lang="en-US" dirty="0" err="1"/>
              <a:t>startsWith</a:t>
            </a:r>
            <a:r>
              <a:rPr lang="en-US" dirty="0"/>
              <a:t> - test string matching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1057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Syntactic Sugar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Hamcrest</a:t>
            </a:r>
            <a:r>
              <a:rPr lang="en-US" dirty="0" smtClean="0"/>
              <a:t> </a:t>
            </a:r>
            <a:r>
              <a:rPr lang="en-US" dirty="0"/>
              <a:t>strives to make your tests as readable as possible.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the “is” </a:t>
            </a:r>
            <a:r>
              <a:rPr lang="en-US" dirty="0"/>
              <a:t>matcher is a wrapper that doesn't add any extra behavior to the underlying matcher</a:t>
            </a:r>
            <a:r>
              <a:rPr lang="en-US" dirty="0" smtClean="0"/>
              <a:t>., but increases readability.</a:t>
            </a:r>
          </a:p>
          <a:p>
            <a:r>
              <a:rPr lang="en-US" dirty="0" smtClean="0"/>
              <a:t>The </a:t>
            </a:r>
            <a:r>
              <a:rPr lang="en-US" dirty="0"/>
              <a:t>following assertions are all equivalent: </a:t>
            </a:r>
          </a:p>
          <a:p>
            <a:pPr lvl="1"/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theBiscuit</a:t>
            </a:r>
            <a:r>
              <a:rPr lang="en-US" dirty="0"/>
              <a:t>, 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 smtClean="0"/>
              <a:t>));</a:t>
            </a:r>
          </a:p>
          <a:p>
            <a:pPr lvl="1"/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theBiscuit</a:t>
            </a:r>
            <a:r>
              <a:rPr lang="en-US" dirty="0"/>
              <a:t>, is(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 smtClean="0"/>
              <a:t>)));</a:t>
            </a:r>
          </a:p>
          <a:p>
            <a:pPr lvl="1"/>
            <a:r>
              <a:rPr lang="en-US" dirty="0" err="1" smtClean="0"/>
              <a:t>assertThat</a:t>
            </a:r>
            <a:r>
              <a:rPr lang="en-US" dirty="0" smtClean="0"/>
              <a:t>(</a:t>
            </a:r>
            <a:r>
              <a:rPr lang="en-US" dirty="0" err="1" smtClean="0"/>
              <a:t>theBiscuit</a:t>
            </a:r>
            <a:r>
              <a:rPr lang="en-US" dirty="0"/>
              <a:t>, is(</a:t>
            </a:r>
            <a:r>
              <a:rPr lang="en-US" dirty="0" err="1"/>
              <a:t>myBiscuit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The </a:t>
            </a:r>
            <a:r>
              <a:rPr lang="en-US" dirty="0"/>
              <a:t>last form is allowed since is(T value) is overloaded to return is(</a:t>
            </a:r>
            <a:r>
              <a:rPr lang="en-US" dirty="0" err="1"/>
              <a:t>equalTo</a:t>
            </a:r>
            <a:r>
              <a:rPr lang="en-US" dirty="0"/>
              <a:t>(value)).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561015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custom </a:t>
            </a:r>
            <a:r>
              <a:rPr lang="en-US" dirty="0" smtClean="0"/>
              <a:t>matchers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/>
              <a:t>matcher for testing if a double value has the value </a:t>
            </a:r>
            <a:r>
              <a:rPr lang="en-US" dirty="0" err="1"/>
              <a:t>NaN</a:t>
            </a:r>
            <a:r>
              <a:rPr lang="en-US" dirty="0"/>
              <a:t> (not a number). This is the test we want to write: </a:t>
            </a:r>
          </a:p>
          <a:p>
            <a:r>
              <a:rPr lang="en-US" dirty="0"/>
              <a:t>public void </a:t>
            </a:r>
            <a:r>
              <a:rPr lang="en-US" dirty="0" err="1"/>
              <a:t>testSquareRootOfMinusOneIsNotANumber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Math.sqrt</a:t>
            </a:r>
            <a:r>
              <a:rPr lang="en-US" dirty="0"/>
              <a:t>(-1), is(</a:t>
            </a:r>
            <a:r>
              <a:rPr lang="en-US" dirty="0" err="1"/>
              <a:t>notANumber</a:t>
            </a:r>
            <a:r>
              <a:rPr lang="en-US" dirty="0"/>
              <a:t>()));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isNotANumber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package </a:t>
            </a:r>
            <a:r>
              <a:rPr lang="en-US" dirty="0" err="1"/>
              <a:t>org.hamcrest.examples.tutorial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org.hamcrest.Description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org.hamcrest.Factory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org.hamcrest.Matcher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org.hamcrest.TypeSafeMatcher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10600" cy="5821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400" dirty="0"/>
              <a:t>public class </a:t>
            </a:r>
            <a:r>
              <a:rPr lang="en-US" sz="3400" dirty="0" err="1"/>
              <a:t>IsNotANumber</a:t>
            </a:r>
            <a:r>
              <a:rPr lang="en-US" sz="3400" dirty="0"/>
              <a:t> extends </a:t>
            </a:r>
            <a:r>
              <a:rPr lang="en-US" sz="3400" dirty="0" err="1"/>
              <a:t>TypeSafeMatcher</a:t>
            </a:r>
            <a:r>
              <a:rPr lang="en-US" sz="3400" dirty="0"/>
              <a:t>&lt;Double&gt; {</a:t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@</a:t>
            </a:r>
            <a:r>
              <a:rPr lang="en-US" sz="3400" dirty="0"/>
              <a:t>Override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 err="1"/>
              <a:t>boolean</a:t>
            </a:r>
            <a:r>
              <a:rPr lang="en-US" sz="3400" dirty="0"/>
              <a:t> </a:t>
            </a:r>
            <a:r>
              <a:rPr lang="en-US" sz="3400" dirty="0" err="1"/>
              <a:t>matchesSafely</a:t>
            </a:r>
            <a:r>
              <a:rPr lang="en-US" sz="3400" dirty="0"/>
              <a:t>(Double number)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</a:t>
            </a:r>
            <a:r>
              <a:rPr lang="en-US" sz="3400" dirty="0"/>
              <a:t>	</a:t>
            </a:r>
            <a:r>
              <a:rPr lang="en-US" sz="3400" dirty="0" smtClean="0"/>
              <a:t>return </a:t>
            </a:r>
            <a:r>
              <a:rPr lang="en-US" sz="3400" dirty="0" err="1"/>
              <a:t>number.isNaN</a:t>
            </a:r>
            <a:r>
              <a:rPr lang="en-US" sz="3400" dirty="0"/>
              <a:t>();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/>
              <a:t>void </a:t>
            </a:r>
            <a:r>
              <a:rPr lang="en-US" sz="3400" dirty="0" err="1"/>
              <a:t>describeTo</a:t>
            </a:r>
            <a:r>
              <a:rPr lang="en-US" sz="3400" dirty="0"/>
              <a:t>(Description description)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	</a:t>
            </a:r>
            <a:r>
              <a:rPr lang="en-US" sz="3400" dirty="0" err="1" smtClean="0"/>
              <a:t>description.appendText</a:t>
            </a:r>
            <a:r>
              <a:rPr lang="en-US" sz="3400" dirty="0"/>
              <a:t>("not a number");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@</a:t>
            </a:r>
            <a:r>
              <a:rPr lang="en-US" sz="3400" dirty="0"/>
              <a:t>Factory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public </a:t>
            </a:r>
            <a:r>
              <a:rPr lang="en-US" sz="3400" dirty="0"/>
              <a:t>static &lt;T&gt; Matcher&lt;Double&gt; </a:t>
            </a:r>
            <a:r>
              <a:rPr lang="en-US" sz="3400" dirty="0" err="1"/>
              <a:t>notANumber</a:t>
            </a:r>
            <a:r>
              <a:rPr lang="en-US" sz="3400" dirty="0"/>
              <a:t>() {</a:t>
            </a:r>
            <a:br>
              <a:rPr lang="en-US" sz="3400" dirty="0"/>
            </a:br>
            <a:r>
              <a:rPr lang="en-US" sz="3400" dirty="0"/>
              <a:t>    </a:t>
            </a:r>
            <a:r>
              <a:rPr lang="en-US" sz="3400" dirty="0" smtClean="0"/>
              <a:t>		return </a:t>
            </a:r>
            <a:r>
              <a:rPr lang="en-US" sz="3400" dirty="0"/>
              <a:t>new </a:t>
            </a:r>
            <a:r>
              <a:rPr lang="en-US" sz="3400" dirty="0" err="1"/>
              <a:t>IsNotANumber</a:t>
            </a:r>
            <a:r>
              <a:rPr lang="en-US" sz="3400" dirty="0"/>
              <a:t>();</a:t>
            </a:r>
            <a:br>
              <a:rPr lang="en-US" sz="3400" dirty="0"/>
            </a:br>
            <a:r>
              <a:rPr lang="en-US" sz="3400" dirty="0"/>
              <a:t>  </a:t>
            </a:r>
            <a:r>
              <a:rPr lang="en-US" sz="3400" dirty="0" smtClean="0"/>
              <a:t>	}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assertThat</a:t>
            </a:r>
            <a:r>
              <a:rPr lang="en-US" dirty="0"/>
              <a:t>(1.0, is(</a:t>
            </a:r>
            <a:r>
              <a:rPr lang="en-US" dirty="0" err="1"/>
              <a:t>notANumber</a:t>
            </a:r>
            <a:r>
              <a:rPr lang="en-US" dirty="0" smtClean="0"/>
              <a:t>()));</a:t>
            </a:r>
          </a:p>
          <a:p>
            <a:r>
              <a:rPr lang="en-US" dirty="0" smtClean="0"/>
              <a:t>fails </a:t>
            </a:r>
            <a:r>
              <a:rPr lang="en-US" dirty="0"/>
              <a:t>with the message </a:t>
            </a:r>
          </a:p>
          <a:p>
            <a:pPr marL="0" indent="0">
              <a:buNone/>
            </a:pPr>
            <a:r>
              <a:rPr lang="en-US" dirty="0" err="1" smtClean="0"/>
              <a:t>java.lang.AssertionError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Expected: is not a number</a:t>
            </a:r>
            <a:br>
              <a:rPr lang="en-US" dirty="0"/>
            </a:br>
            <a:r>
              <a:rPr lang="en-US" dirty="0"/>
              <a:t>    got : &lt;1.0&gt;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Sugar </a:t>
            </a: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an XML configuration file listing all the Matcher </a:t>
            </a:r>
            <a:r>
              <a:rPr lang="en-US" dirty="0" smtClean="0"/>
              <a:t>classes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matchers</a:t>
            </a:r>
            <a:r>
              <a:rPr lang="en-US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&lt;!-- </a:t>
            </a:r>
            <a:r>
              <a:rPr lang="en-US" dirty="0" err="1"/>
              <a:t>Hamcrest</a:t>
            </a:r>
            <a:r>
              <a:rPr lang="en-US" dirty="0"/>
              <a:t> library --&gt;</a:t>
            </a:r>
            <a:br>
              <a:rPr lang="en-US" dirty="0"/>
            </a:br>
            <a:r>
              <a:rPr lang="en-US" dirty="0" smtClean="0"/>
              <a:t>&lt;</a:t>
            </a:r>
            <a:r>
              <a:rPr lang="en-US" dirty="0"/>
              <a:t>factory class="</a:t>
            </a:r>
            <a:r>
              <a:rPr lang="en-US" dirty="0" err="1"/>
              <a:t>org.hamcrest.core.Is</a:t>
            </a:r>
            <a:r>
              <a:rPr lang="en-US" dirty="0"/>
              <a:t>"/&gt;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&lt;!-- </a:t>
            </a:r>
            <a:r>
              <a:rPr lang="en-US" dirty="0"/>
              <a:t>Custom extension --&gt;</a:t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&lt;</a:t>
            </a:r>
            <a:r>
              <a:rPr lang="en-US" dirty="0"/>
              <a:t>factory class</a:t>
            </a:r>
            <a:r>
              <a:rPr lang="en-US" dirty="0" smtClean="0"/>
              <a:t>= "</a:t>
            </a:r>
            <a:r>
              <a:rPr lang="en-US" dirty="0" err="1"/>
              <a:t>org.hamcrest.examples.tutorial.IsNotANumber</a:t>
            </a:r>
            <a:r>
              <a:rPr lang="en-US" dirty="0" smtClean="0"/>
              <a:t>"/&gt;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&lt;/matchers&gt;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Run </a:t>
            </a:r>
            <a:r>
              <a:rPr lang="en-US" dirty="0"/>
              <a:t>the </a:t>
            </a:r>
            <a:r>
              <a:rPr lang="en-US" dirty="0" err="1"/>
              <a:t>org.hamcrest.generator.config.XmlConfigurator</a:t>
            </a:r>
            <a:r>
              <a:rPr lang="en-US" dirty="0"/>
              <a:t> command-line tool that comes with </a:t>
            </a:r>
            <a:r>
              <a:rPr lang="en-US" dirty="0" err="1" smtClean="0"/>
              <a:t>Hamcrest</a:t>
            </a:r>
            <a:endParaRPr lang="en-US" dirty="0" smtClean="0"/>
          </a:p>
          <a:p>
            <a:pPr marL="514350" indent="-514350">
              <a:buAutoNum type="arabicPeriod" startAt="2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// Generated </a:t>
            </a: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package </a:t>
            </a:r>
            <a:r>
              <a:rPr lang="en-US" dirty="0" err="1"/>
              <a:t>org.hamcrest.examples.tutorial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Matchers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is(T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</a:t>
            </a:r>
            <a:r>
              <a:rPr lang="en-US" dirty="0" err="1"/>
              <a:t>java.lang.Class</a:t>
            </a:r>
            <a:r>
              <a:rPr lang="en-US" dirty="0"/>
              <a:t>&lt;T&gt;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&lt;T&gt; is(</a:t>
            </a:r>
            <a:r>
              <a:rPr lang="en-US" dirty="0" err="1"/>
              <a:t>org.hamcrest.Matcher</a:t>
            </a:r>
            <a:r>
              <a:rPr lang="en-US" dirty="0"/>
              <a:t>&lt;T&gt; param1) {</a:t>
            </a:r>
            <a:br>
              <a:rPr lang="en-US" dirty="0"/>
            </a:br>
            <a:r>
              <a:rPr lang="en-US" dirty="0"/>
              <a:t>    return org.hamcrest.core.Is.is(param1);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static &lt;T&gt; </a:t>
            </a:r>
            <a:r>
              <a:rPr lang="en-US" dirty="0" err="1"/>
              <a:t>org.hamcrest.Matcher</a:t>
            </a:r>
            <a:r>
              <a:rPr lang="en-US" dirty="0"/>
              <a:t>&lt;</a:t>
            </a:r>
            <a:r>
              <a:rPr lang="en-US" dirty="0" err="1"/>
              <a:t>java.lang.Double</a:t>
            </a:r>
            <a:r>
              <a:rPr lang="en-US" dirty="0"/>
              <a:t>&gt; </a:t>
            </a:r>
            <a:r>
              <a:rPr lang="en-US" dirty="0" err="1"/>
              <a:t>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return </a:t>
            </a:r>
            <a:r>
              <a:rPr lang="en-US" dirty="0" err="1"/>
              <a:t>org.hamcrest.examples.tutorial.IsNotANumber.notANumber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29594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update our test to use the new Matchers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org.hamcrest.MatcherAssert.assertThat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static </a:t>
            </a:r>
            <a:r>
              <a:rPr lang="en-US" dirty="0" err="1"/>
              <a:t>org.hamcrest.examples.tutorial.Matchers</a:t>
            </a:r>
            <a:r>
              <a:rPr lang="en-US" dirty="0"/>
              <a:t>.*;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junit.framework.TestCase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</a:t>
            </a:r>
            <a:r>
              <a:rPr lang="en-US" dirty="0" err="1"/>
              <a:t>CustomSugarNumberTest</a:t>
            </a:r>
            <a:r>
              <a:rPr lang="en-US" dirty="0"/>
              <a:t> extends </a:t>
            </a:r>
            <a:r>
              <a:rPr lang="en-US" dirty="0" err="1"/>
              <a:t>TestCase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public void </a:t>
            </a:r>
            <a:r>
              <a:rPr lang="en-US" dirty="0" err="1"/>
              <a:t>testSquareRootOfMinusOneIsNotANumber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Math.sqrt</a:t>
            </a:r>
            <a:r>
              <a:rPr lang="en-US" dirty="0"/>
              <a:t>(-1), is(</a:t>
            </a:r>
            <a:r>
              <a:rPr lang="en-US" dirty="0" err="1"/>
              <a:t>notANumber</a:t>
            </a:r>
            <a:r>
              <a:rPr lang="en-US" dirty="0"/>
              <a:t>()));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70926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is </a:t>
            </a:r>
            <a:r>
              <a:rPr lang="en-US" dirty="0" err="1" smtClean="0"/>
              <a:t>Hamcrest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http://hamcrest.org</a:t>
            </a:r>
            <a:r>
              <a:rPr lang="en-US" sz="2800" dirty="0" smtClean="0">
                <a:hlinkClick r:id="rId2"/>
              </a:rPr>
              <a:t>/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code.google.com/p/hamcrest/wiki/Tutorial</a:t>
            </a:r>
            <a:endParaRPr lang="en-US" sz="2800" dirty="0" smtClean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junit.sourceforge.net/doc/cookbook/cookbook.htm</a:t>
            </a:r>
            <a:endParaRPr lang="en-US" sz="2800" dirty="0" smtClean="0"/>
          </a:p>
          <a:p>
            <a:r>
              <a:rPr lang="en-US" sz="2800" dirty="0"/>
              <a:t>http://hamcrest.org/JavaHamcrest/javadoc/1.3/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http://en.wikipedia.org/wiki/Mockito</a:t>
            </a:r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289050"/>
            <a:ext cx="843280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951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1880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3600" dirty="0"/>
              <a:t>import static </a:t>
            </a:r>
            <a:r>
              <a:rPr lang="en-US" sz="3600" dirty="0" err="1"/>
              <a:t>org.junit.Assert</a:t>
            </a:r>
            <a:r>
              <a:rPr lang="en-US" sz="3600" dirty="0"/>
              <a:t>.*;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import </a:t>
            </a:r>
            <a:r>
              <a:rPr lang="en-US" sz="3600" dirty="0"/>
              <a:t>static </a:t>
            </a:r>
            <a:r>
              <a:rPr lang="en-US" sz="3600" dirty="0" err="1"/>
              <a:t>org.hamcrest.CoreMatchers</a:t>
            </a:r>
            <a:r>
              <a:rPr lang="en-US" sz="3600" dirty="0"/>
              <a:t>.*;  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public </a:t>
            </a:r>
            <a:r>
              <a:rPr lang="en-US" sz="3600" dirty="0"/>
              <a:t>class Junit4FeaturesTest {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@</a:t>
            </a:r>
            <a:r>
              <a:rPr lang="en-US" sz="3600" dirty="0" err="1"/>
              <a:t>org.junit.Test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public </a:t>
            </a:r>
            <a:r>
              <a:rPr lang="en-US" sz="3600" dirty="0"/>
              <a:t>void </a:t>
            </a:r>
            <a:r>
              <a:rPr lang="en-US" sz="3600" dirty="0" err="1"/>
              <a:t>testArrays</a:t>
            </a:r>
            <a:r>
              <a:rPr lang="en-US" sz="3600" dirty="0"/>
              <a:t>() {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/>
              <a:t>	</a:t>
            </a:r>
            <a:r>
              <a:rPr lang="en-US" sz="3600" dirty="0" err="1" smtClean="0"/>
              <a:t>assertThat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{1,2,3,4,5</a:t>
            </a:r>
            <a:r>
              <a:rPr lang="en-US" sz="3600" dirty="0" smtClean="0"/>
              <a:t>}, 	   	           </a:t>
            </a:r>
            <a:r>
              <a:rPr lang="en-US" sz="3600" dirty="0" err="1" smtClean="0"/>
              <a:t>equalTo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[]{1,2,3,4,5})); </a:t>
            </a:r>
            <a:r>
              <a:rPr lang="en-US" sz="3600" dirty="0" smtClean="0"/>
              <a:t>	</a:t>
            </a:r>
            <a:r>
              <a:rPr lang="en-US" sz="3600" dirty="0" err="1" smtClean="0"/>
              <a:t>assertThat</a:t>
            </a:r>
            <a:r>
              <a:rPr lang="en-US" sz="3600" dirty="0" smtClean="0"/>
              <a:t>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{1,2,3,4,5</a:t>
            </a:r>
            <a:r>
              <a:rPr lang="en-US" sz="3600" dirty="0" smtClean="0"/>
              <a:t>}, 		          not(new </a:t>
            </a:r>
            <a:r>
              <a:rPr lang="en-US" sz="3600" dirty="0">
                <a:hlinkClick r:id="rId2"/>
              </a:rPr>
              <a:t>Integer</a:t>
            </a:r>
            <a:r>
              <a:rPr lang="en-US" sz="3600" dirty="0"/>
              <a:t>[] {1,2})); </a:t>
            </a:r>
            <a:endParaRPr lang="en-US" sz="36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     }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3600" dirty="0" smtClean="0"/>
              <a:t>}</a:t>
            </a:r>
            <a:endParaRPr lang="en-US" sz="3600" dirty="0"/>
          </a:p>
          <a:p>
            <a:pPr marL="0" indent="0">
              <a:spcBef>
                <a:spcPts val="300"/>
              </a:spcBef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3810000" cy="365125"/>
          </a:xfrm>
        </p:spPr>
        <p:txBody>
          <a:bodyPr/>
          <a:lstStyle/>
          <a:p>
            <a:r>
              <a:rPr lang="en-US" sz="1400" b="1" dirty="0"/>
              <a:t>http://www.acgavin.com/hamcrest-and-junit4-4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36963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36416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/>
              <a:t>import static </a:t>
            </a:r>
            <a:r>
              <a:rPr lang="en-US" dirty="0" err="1"/>
              <a:t>org.junit.Assert</a:t>
            </a:r>
            <a:r>
              <a:rPr lang="en-US" dirty="0"/>
              <a:t>.*;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import </a:t>
            </a:r>
            <a:r>
              <a:rPr lang="en-US" dirty="0"/>
              <a:t>static </a:t>
            </a:r>
            <a:r>
              <a:rPr lang="en-US" dirty="0" err="1"/>
              <a:t>org.hamcrest.Matchers</a:t>
            </a:r>
            <a:r>
              <a:rPr lang="en-US" dirty="0"/>
              <a:t>.*;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// </a:t>
            </a:r>
            <a:r>
              <a:rPr lang="en-US" dirty="0"/>
              <a:t>provided by additional jar  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import </a:t>
            </a:r>
            <a:r>
              <a:rPr lang="en-US" dirty="0" err="1"/>
              <a:t>org.junit.Test</a:t>
            </a:r>
            <a:r>
              <a:rPr lang="en-US" dirty="0"/>
              <a:t>;  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public </a:t>
            </a:r>
            <a:r>
              <a:rPr lang="en-US" dirty="0"/>
              <a:t>class Junit4FeaturesTest {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@</a:t>
            </a:r>
            <a:r>
              <a:rPr lang="en-US" dirty="0"/>
              <a:t>Test public void </a:t>
            </a:r>
            <a:r>
              <a:rPr lang="en-US" dirty="0" smtClean="0"/>
              <a:t>	</a:t>
            </a:r>
            <a:r>
              <a:rPr lang="en-US" dirty="0" err="1" smtClean="0"/>
              <a:t>testNumericComparison</a:t>
            </a:r>
            <a:r>
              <a:rPr lang="en-US" dirty="0"/>
              <a:t>() { </a:t>
            </a:r>
            <a:r>
              <a:rPr lang="en-US" dirty="0" smtClean="0"/>
              <a:t>			     	     </a:t>
            </a:r>
            <a:r>
              <a:rPr lang="en-US" dirty="0" err="1" smtClean="0"/>
              <a:t>assertThat</a:t>
            </a:r>
            <a:r>
              <a:rPr lang="en-US" dirty="0" smtClean="0"/>
              <a:t>(1,lessThan(2</a:t>
            </a:r>
            <a:r>
              <a:rPr lang="en-US" dirty="0"/>
              <a:t>)); </a:t>
            </a:r>
            <a:r>
              <a:rPr lang="en-US" dirty="0" smtClean="0"/>
              <a:t>	     	 	     	     </a:t>
            </a:r>
            <a:r>
              <a:rPr lang="en-US" dirty="0" err="1" smtClean="0"/>
              <a:t>assertThat</a:t>
            </a:r>
            <a:r>
              <a:rPr lang="en-US" dirty="0" smtClean="0"/>
              <a:t>(2,greaterThan(1</a:t>
            </a:r>
            <a:r>
              <a:rPr lang="en-US" dirty="0"/>
              <a:t>)); </a:t>
            </a:r>
            <a:endParaRPr lang="en-US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dirty="0" err="1" smtClean="0"/>
              <a:t>assertThat</a:t>
            </a:r>
            <a:r>
              <a:rPr lang="en-US" dirty="0" smtClean="0"/>
              <a:t>(2,greaterThanOrEqualTo(2</a:t>
            </a:r>
            <a:r>
              <a:rPr lang="en-US" dirty="0"/>
              <a:t>)); </a:t>
            </a:r>
            <a:r>
              <a:rPr lang="en-US" dirty="0" smtClean="0"/>
              <a:t>	  	     </a:t>
            </a:r>
            <a:r>
              <a:rPr lang="en-US" dirty="0" err="1" smtClean="0"/>
              <a:t>assertThat</a:t>
            </a:r>
            <a:r>
              <a:rPr lang="en-US" dirty="0" smtClean="0"/>
              <a:t>(1,lessThanOrEqualTo(1</a:t>
            </a:r>
            <a:r>
              <a:rPr lang="en-US" dirty="0"/>
              <a:t>));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4600" y="6356350"/>
            <a:ext cx="3810000" cy="365125"/>
          </a:xfrm>
        </p:spPr>
        <p:txBody>
          <a:bodyPr/>
          <a:lstStyle/>
          <a:p>
            <a:r>
              <a:rPr lang="en-US" sz="1400" b="1" dirty="0"/>
              <a:t>http://www.acgavin.com/hamcrest-and-junit4-4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906558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dirty="0" err="1" smtClean="0"/>
              <a:t>Hamcrest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038600" cy="365125"/>
          </a:xfrm>
        </p:spPr>
        <p:txBody>
          <a:bodyPr/>
          <a:lstStyle/>
          <a:p>
            <a:r>
              <a:rPr lang="en-US" b="1" dirty="0"/>
              <a:t>http://junit.org/javadoc/4.10/org/hamcrest/Matcher.html</a:t>
            </a:r>
            <a:endParaRPr lang="en-US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990600"/>
            <a:ext cx="859163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520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http://hamcrest.org/JavaHamcrest/javadoc/1.3/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err="1"/>
              <a:t>org.hamcrest</a:t>
            </a:r>
            <a:r>
              <a:rPr lang="en-US" sz="4400" dirty="0"/>
              <a:t> </a:t>
            </a:r>
            <a:br>
              <a:rPr lang="en-US" sz="4400" dirty="0"/>
            </a:br>
            <a:r>
              <a:rPr lang="en-US" sz="4400" dirty="0"/>
              <a:t>Interface Matcher&lt;T&gt;</a:t>
            </a:r>
          </a:p>
          <a:p>
            <a:r>
              <a:rPr lang="en-US" sz="4400" dirty="0"/>
              <a:t>All </a:t>
            </a:r>
            <a:r>
              <a:rPr lang="en-US" sz="4400" dirty="0" err="1"/>
              <a:t>Superinterfaces</a:t>
            </a:r>
            <a:r>
              <a:rPr lang="en-US" sz="4400" dirty="0"/>
              <a:t>: </a:t>
            </a:r>
            <a:r>
              <a:rPr lang="en-US" dirty="0" err="1">
                <a:hlinkClick r:id="rId2" tooltip="interface in org.hamcrest"/>
              </a:rPr>
              <a:t>SelfDescribing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sz="4400" dirty="0" smtClean="0"/>
              <a:t>All </a:t>
            </a:r>
            <a:r>
              <a:rPr lang="en-US" sz="4400" dirty="0"/>
              <a:t>Known Implementing Classes</a:t>
            </a:r>
            <a:r>
              <a:rPr lang="en-US" dirty="0"/>
              <a:t>: </a:t>
            </a:r>
            <a:r>
              <a:rPr lang="en-US" dirty="0" err="1">
                <a:hlinkClick r:id="rId3" tooltip="class in org.hamcrest.core"/>
              </a:rPr>
              <a:t>AllOf</a:t>
            </a:r>
            <a:r>
              <a:rPr lang="en-US" dirty="0"/>
              <a:t>, </a:t>
            </a:r>
            <a:r>
              <a:rPr lang="en-US" dirty="0" err="1">
                <a:hlinkClick r:id="rId4" tooltip="class in org.hamcrest.core"/>
              </a:rPr>
              <a:t>AnyOf</a:t>
            </a:r>
            <a:r>
              <a:rPr lang="en-US" dirty="0"/>
              <a:t>, </a:t>
            </a:r>
            <a:r>
              <a:rPr lang="en-US" dirty="0" err="1">
                <a:hlinkClick r:id="rId5" tooltip="class in org.hamcrest"/>
              </a:rPr>
              <a:t>BaseMatcher</a:t>
            </a:r>
            <a:r>
              <a:rPr lang="en-US" dirty="0"/>
              <a:t>, </a:t>
            </a:r>
            <a:r>
              <a:rPr lang="en-US" dirty="0" err="1">
                <a:hlinkClick r:id="rId6" tooltip="class in org.hamcrest.number"/>
              </a:rPr>
              <a:t>BigDecimalCloseTo</a:t>
            </a:r>
            <a:r>
              <a:rPr lang="en-US" dirty="0"/>
              <a:t>, </a:t>
            </a:r>
            <a:r>
              <a:rPr lang="en-US" dirty="0" err="1">
                <a:hlinkClick r:id="rId7" tooltip="class in org.hamcrest.core"/>
              </a:rPr>
              <a:t>CombinableMatcher</a:t>
            </a:r>
            <a:r>
              <a:rPr lang="en-US" dirty="0"/>
              <a:t>, </a:t>
            </a:r>
            <a:r>
              <a:rPr lang="en-US" dirty="0" err="1">
                <a:hlinkClick r:id="rId8" tooltip="class in org.hamcrest"/>
              </a:rPr>
              <a:t>CustomMatcher</a:t>
            </a:r>
            <a:r>
              <a:rPr lang="en-US" dirty="0"/>
              <a:t>, </a:t>
            </a:r>
            <a:r>
              <a:rPr lang="en-US" dirty="0" err="1">
                <a:hlinkClick r:id="rId9" tooltip="class in org.hamcrest"/>
              </a:rPr>
              <a:t>CustomTypeSafeMatcher</a:t>
            </a:r>
            <a:r>
              <a:rPr lang="en-US" dirty="0"/>
              <a:t>, </a:t>
            </a:r>
            <a:r>
              <a:rPr lang="en-US" dirty="0" err="1">
                <a:hlinkClick r:id="rId10" tooltip="class in org.hamcrest.core"/>
              </a:rPr>
              <a:t>DescribedAs</a:t>
            </a:r>
            <a:r>
              <a:rPr lang="en-US" dirty="0"/>
              <a:t>, </a:t>
            </a:r>
            <a:r>
              <a:rPr lang="en-US" dirty="0" err="1">
                <a:hlinkClick r:id="rId11" tooltip="class in org.hamcrest"/>
              </a:rPr>
              <a:t>DiagnosingMatcher</a:t>
            </a:r>
            <a:r>
              <a:rPr lang="en-US" dirty="0"/>
              <a:t>, </a:t>
            </a:r>
            <a:r>
              <a:rPr lang="en-US" dirty="0">
                <a:hlinkClick r:id="rId12" tooltip="class in org.hamcrest.core"/>
              </a:rPr>
              <a:t>Every</a:t>
            </a:r>
            <a:r>
              <a:rPr lang="en-US" dirty="0"/>
              <a:t>, </a:t>
            </a:r>
            <a:r>
              <a:rPr lang="en-US" dirty="0" err="1">
                <a:hlinkClick r:id="rId13" tooltip="class in org.hamcrest"/>
              </a:rPr>
              <a:t>FeatureMatcher</a:t>
            </a:r>
            <a:r>
              <a:rPr lang="en-US" dirty="0"/>
              <a:t>, </a:t>
            </a:r>
            <a:r>
              <a:rPr lang="en-US" dirty="0" err="1">
                <a:hlinkClick r:id="rId14" tooltip="class in org.hamcrest.beans"/>
              </a:rPr>
              <a:t>HasProperty</a:t>
            </a:r>
            <a:r>
              <a:rPr lang="en-US" dirty="0"/>
              <a:t>, </a:t>
            </a:r>
            <a:r>
              <a:rPr lang="en-US" dirty="0" err="1">
                <a:hlinkClick r:id="rId15" tooltip="class in org.hamcrest.beans"/>
              </a:rPr>
              <a:t>HasPropertyWithValue</a:t>
            </a:r>
            <a:r>
              <a:rPr lang="en-US" dirty="0"/>
              <a:t>, </a:t>
            </a:r>
            <a:r>
              <a:rPr lang="en-US" dirty="0" err="1">
                <a:hlinkClick r:id="rId16" tooltip="class in org.hamcrest.object"/>
              </a:rPr>
              <a:t>HasToString</a:t>
            </a:r>
            <a:r>
              <a:rPr lang="en-US" dirty="0"/>
              <a:t>, </a:t>
            </a:r>
            <a:r>
              <a:rPr lang="en-US" dirty="0" err="1">
                <a:hlinkClick r:id="rId17" tooltip="class in org.hamcrest.xml"/>
              </a:rPr>
              <a:t>HasXPath</a:t>
            </a:r>
            <a:r>
              <a:rPr lang="en-US" dirty="0"/>
              <a:t>, </a:t>
            </a:r>
            <a:r>
              <a:rPr lang="en-US" dirty="0">
                <a:hlinkClick r:id="rId18" tooltip="class in org.hamcrest.core"/>
              </a:rPr>
              <a:t>Is</a:t>
            </a:r>
            <a:r>
              <a:rPr lang="en-US" dirty="0"/>
              <a:t>, </a:t>
            </a:r>
            <a:r>
              <a:rPr lang="en-US" dirty="0" err="1">
                <a:hlinkClick r:id="rId19" tooltip="class in org.hamcrest.core"/>
              </a:rPr>
              <a:t>IsAnything</a:t>
            </a:r>
            <a:r>
              <a:rPr lang="en-US" dirty="0"/>
              <a:t>, </a:t>
            </a:r>
            <a:r>
              <a:rPr lang="en-US" dirty="0" err="1">
                <a:hlinkClick r:id="rId20" tooltip="class in org.hamcrest.collection"/>
              </a:rPr>
              <a:t>IsArray</a:t>
            </a:r>
            <a:r>
              <a:rPr lang="en-US" dirty="0"/>
              <a:t>, </a:t>
            </a:r>
            <a:r>
              <a:rPr lang="en-US" dirty="0" err="1">
                <a:hlinkClick r:id="rId21" tooltip="class in org.hamcrest.collection"/>
              </a:rPr>
              <a:t>IsArrayContaining</a:t>
            </a:r>
            <a:r>
              <a:rPr lang="en-US" dirty="0"/>
              <a:t>, </a:t>
            </a:r>
            <a:r>
              <a:rPr lang="en-US" dirty="0" err="1">
                <a:hlinkClick r:id="rId22" tooltip="class in org.hamcrest.collection"/>
              </a:rPr>
              <a:t>IsArrayContainingInAnyOrder</a:t>
            </a:r>
            <a:r>
              <a:rPr lang="en-US" dirty="0"/>
              <a:t>, </a:t>
            </a:r>
            <a:r>
              <a:rPr lang="en-US" dirty="0" err="1">
                <a:hlinkClick r:id="rId23" tooltip="class in org.hamcrest.collection"/>
              </a:rPr>
              <a:t>IsArrayContainingInOrder</a:t>
            </a:r>
            <a:r>
              <a:rPr lang="en-US" dirty="0"/>
              <a:t>, </a:t>
            </a:r>
            <a:r>
              <a:rPr lang="en-US" dirty="0" err="1">
                <a:hlinkClick r:id="rId24" tooltip="class in org.hamcrest.collection"/>
              </a:rPr>
              <a:t>IsArrayWithSize</a:t>
            </a:r>
            <a:r>
              <a:rPr lang="en-US" dirty="0"/>
              <a:t>, </a:t>
            </a:r>
            <a:r>
              <a:rPr lang="en-US" dirty="0" err="1">
                <a:hlinkClick r:id="rId25" tooltip="class in org.hamcrest.number"/>
              </a:rPr>
              <a:t>IsCloseTo</a:t>
            </a:r>
            <a:r>
              <a:rPr lang="en-US" dirty="0"/>
              <a:t>, </a:t>
            </a:r>
            <a:r>
              <a:rPr lang="en-US" dirty="0" err="1">
                <a:hlinkClick r:id="rId26" tooltip="class in org.hamcrest.core"/>
              </a:rPr>
              <a:t>IsCollectionContaining</a:t>
            </a:r>
            <a:r>
              <a:rPr lang="en-US" dirty="0"/>
              <a:t>, </a:t>
            </a:r>
            <a:r>
              <a:rPr lang="en-US" dirty="0" err="1">
                <a:hlinkClick r:id="rId27" tooltip="class in org.hamcrest.collection"/>
              </a:rPr>
              <a:t>IsCollectionWithSize</a:t>
            </a:r>
            <a:r>
              <a:rPr lang="en-US" dirty="0"/>
              <a:t>, </a:t>
            </a:r>
            <a:r>
              <a:rPr lang="en-US" dirty="0" err="1">
                <a:hlinkClick r:id="rId28" tooltip="class in org.hamcrest.object"/>
              </a:rPr>
              <a:t>IsCompatibleType</a:t>
            </a:r>
            <a:r>
              <a:rPr lang="en-US" dirty="0"/>
              <a:t>, </a:t>
            </a:r>
            <a:r>
              <a:rPr lang="en-US" dirty="0" err="1">
                <a:hlinkClick r:id="rId29" tooltip="class in org.hamcrest.collection"/>
              </a:rPr>
              <a:t>IsEmptyCollection</a:t>
            </a:r>
            <a:r>
              <a:rPr lang="en-US" dirty="0"/>
              <a:t>, </a:t>
            </a:r>
            <a:r>
              <a:rPr lang="en-US" dirty="0" err="1">
                <a:hlinkClick r:id="rId30" tooltip="class in org.hamcrest.collection"/>
              </a:rPr>
              <a:t>IsEmptyIterable</a:t>
            </a:r>
            <a:r>
              <a:rPr lang="en-US" dirty="0"/>
              <a:t>, </a:t>
            </a:r>
            <a:r>
              <a:rPr lang="en-US" dirty="0" err="1">
                <a:hlinkClick r:id="rId31" tooltip="class in org.hamcrest.text"/>
              </a:rPr>
              <a:t>IsEmptyString</a:t>
            </a:r>
            <a:r>
              <a:rPr lang="en-US" dirty="0"/>
              <a:t>, </a:t>
            </a:r>
            <a:r>
              <a:rPr lang="en-US" dirty="0" err="1">
                <a:hlinkClick r:id="rId32" tooltip="class in org.hamcrest.core"/>
              </a:rPr>
              <a:t>IsEqual</a:t>
            </a:r>
            <a:r>
              <a:rPr lang="en-US" dirty="0"/>
              <a:t>, </a:t>
            </a:r>
            <a:r>
              <a:rPr lang="en-US" dirty="0" err="1">
                <a:hlinkClick r:id="rId33" tooltip="class in org.hamcrest.text"/>
              </a:rPr>
              <a:t>IsEqualIgnoringCase</a:t>
            </a:r>
            <a:r>
              <a:rPr lang="en-US" dirty="0"/>
              <a:t>, </a:t>
            </a:r>
            <a:r>
              <a:rPr lang="en-US" dirty="0" err="1">
                <a:hlinkClick r:id="rId34" tooltip="class in org.hamcrest.text"/>
              </a:rPr>
              <a:t>IsEqualIgnoringWhiteSpace</a:t>
            </a:r>
            <a:r>
              <a:rPr lang="en-US" dirty="0"/>
              <a:t>, </a:t>
            </a:r>
            <a:r>
              <a:rPr lang="en-US" dirty="0" err="1">
                <a:hlinkClick r:id="rId35" tooltip="class in org.hamcrest.object"/>
              </a:rPr>
              <a:t>IsEventFrom</a:t>
            </a:r>
            <a:r>
              <a:rPr lang="en-US" dirty="0"/>
              <a:t>, </a:t>
            </a:r>
            <a:r>
              <a:rPr lang="en-US" dirty="0" err="1">
                <a:hlinkClick r:id="rId36" tooltip="class in org.hamcrest.collection"/>
              </a:rPr>
              <a:t>IsIn</a:t>
            </a:r>
            <a:r>
              <a:rPr lang="en-US" dirty="0"/>
              <a:t>, </a:t>
            </a:r>
            <a:r>
              <a:rPr lang="en-US" dirty="0" err="1">
                <a:hlinkClick r:id="rId37" tooltip="class in org.hamcrest.core"/>
              </a:rPr>
              <a:t>IsInstanceOf</a:t>
            </a:r>
            <a:r>
              <a:rPr lang="en-US" dirty="0"/>
              <a:t>, </a:t>
            </a:r>
            <a:r>
              <a:rPr lang="en-US" dirty="0" err="1">
                <a:hlinkClick r:id="rId38" tooltip="class in org.hamcrest.collection"/>
              </a:rPr>
              <a:t>IsIterableContainingInAnyOrder</a:t>
            </a:r>
            <a:r>
              <a:rPr lang="en-US" dirty="0"/>
              <a:t>, </a:t>
            </a:r>
            <a:r>
              <a:rPr lang="en-US" dirty="0" err="1">
                <a:hlinkClick r:id="rId39" tooltip="class in org.hamcrest.collection"/>
              </a:rPr>
              <a:t>IsIterableContainingInOrder</a:t>
            </a:r>
            <a:r>
              <a:rPr lang="en-US" dirty="0"/>
              <a:t>, </a:t>
            </a:r>
            <a:r>
              <a:rPr lang="en-US" dirty="0" err="1">
                <a:hlinkClick r:id="rId40" tooltip="class in org.hamcrest.collection"/>
              </a:rPr>
              <a:t>IsIterableWithSize</a:t>
            </a:r>
            <a:r>
              <a:rPr lang="en-US" dirty="0"/>
              <a:t>, </a:t>
            </a:r>
            <a:r>
              <a:rPr lang="en-US" dirty="0" err="1">
                <a:hlinkClick r:id="rId41" tooltip="class in org.hamcrest.collection"/>
              </a:rPr>
              <a:t>IsMapContaining</a:t>
            </a:r>
            <a:r>
              <a:rPr lang="en-US" dirty="0"/>
              <a:t>, </a:t>
            </a:r>
            <a:r>
              <a:rPr lang="en-US" dirty="0" err="1">
                <a:hlinkClick r:id="rId42" tooltip="class in org.hamcrest.core"/>
              </a:rPr>
              <a:t>IsNot</a:t>
            </a:r>
            <a:r>
              <a:rPr lang="en-US" dirty="0"/>
              <a:t>, </a:t>
            </a:r>
            <a:r>
              <a:rPr lang="en-US" dirty="0" err="1">
                <a:hlinkClick r:id="rId43" tooltip="class in org.hamcrest.core"/>
              </a:rPr>
              <a:t>IsNull</a:t>
            </a:r>
            <a:r>
              <a:rPr lang="en-US" dirty="0"/>
              <a:t>, </a:t>
            </a:r>
            <a:r>
              <a:rPr lang="en-US" dirty="0" err="1">
                <a:hlinkClick r:id="rId44" tooltip="class in org.hamcrest.core"/>
              </a:rPr>
              <a:t>IsSame</a:t>
            </a:r>
            <a:r>
              <a:rPr lang="en-US" dirty="0"/>
              <a:t>, </a:t>
            </a:r>
            <a:r>
              <a:rPr lang="en-US" dirty="0" err="1">
                <a:hlinkClick r:id="rId45" tooltip="class in org.hamcrest.number"/>
              </a:rPr>
              <a:t>OrderingComparison</a:t>
            </a:r>
            <a:r>
              <a:rPr lang="en-US" dirty="0"/>
              <a:t>, </a:t>
            </a:r>
            <a:r>
              <a:rPr lang="en-US" dirty="0" err="1">
                <a:hlinkClick r:id="rId46" tooltip="class in org.hamcrest.beans"/>
              </a:rPr>
              <a:t>SamePropertyValuesAs</a:t>
            </a:r>
            <a:r>
              <a:rPr lang="en-US" dirty="0"/>
              <a:t>, </a:t>
            </a:r>
            <a:r>
              <a:rPr lang="en-US" dirty="0" err="1">
                <a:hlinkClick r:id="rId47" tooltip="class in org.hamcrest.beans"/>
              </a:rPr>
              <a:t>SamePropertyValuesAs.PropertyMatcher</a:t>
            </a:r>
            <a:r>
              <a:rPr lang="en-US" dirty="0"/>
              <a:t>, </a:t>
            </a:r>
            <a:r>
              <a:rPr lang="en-US" dirty="0" err="1">
                <a:hlinkClick r:id="rId48" tooltip="class in org.hamcrest.core"/>
              </a:rPr>
              <a:t>StringContains</a:t>
            </a:r>
            <a:r>
              <a:rPr lang="en-US" dirty="0"/>
              <a:t>, </a:t>
            </a:r>
            <a:r>
              <a:rPr lang="en-US" dirty="0" err="1">
                <a:hlinkClick r:id="rId49" tooltip="class in org.hamcrest.text"/>
              </a:rPr>
              <a:t>StringContainsInOrder</a:t>
            </a:r>
            <a:r>
              <a:rPr lang="en-US" dirty="0"/>
              <a:t>, </a:t>
            </a:r>
            <a:r>
              <a:rPr lang="en-US" dirty="0" err="1">
                <a:hlinkClick r:id="rId50" tooltip="class in org.hamcrest.core"/>
              </a:rPr>
              <a:t>StringEndsWith</a:t>
            </a:r>
            <a:r>
              <a:rPr lang="en-US" dirty="0"/>
              <a:t>, </a:t>
            </a:r>
            <a:r>
              <a:rPr lang="en-US" dirty="0" err="1">
                <a:hlinkClick r:id="rId51" tooltip="class in org.hamcrest.core"/>
              </a:rPr>
              <a:t>StringStartsWith</a:t>
            </a:r>
            <a:r>
              <a:rPr lang="en-US" dirty="0"/>
              <a:t>, </a:t>
            </a:r>
            <a:r>
              <a:rPr lang="en-US" dirty="0" err="1">
                <a:hlinkClick r:id="rId52" tooltip="class in org.hamcrest.core"/>
              </a:rPr>
              <a:t>SubstringMatcher</a:t>
            </a:r>
            <a:r>
              <a:rPr lang="en-US" dirty="0"/>
              <a:t>, </a:t>
            </a:r>
            <a:r>
              <a:rPr lang="en-US" dirty="0" err="1">
                <a:hlinkClick r:id="rId53" tooltip="class in org.hamcrest"/>
              </a:rPr>
              <a:t>TypeSafeDiagnosingMatcher</a:t>
            </a:r>
            <a:r>
              <a:rPr lang="en-US" dirty="0"/>
              <a:t>, </a:t>
            </a:r>
            <a:r>
              <a:rPr lang="en-US" dirty="0" err="1">
                <a:hlinkClick r:id="rId54" tooltip="class in org.hamcrest"/>
              </a:rPr>
              <a:t>TypeSafeMatcher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09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2787"/>
            <a:ext cx="4476750" cy="6133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04323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of the dilemmas posed by the move to shorter and shorter release cycles is how to release more software in less time— and continue releasing indefinitely.</a:t>
            </a:r>
          </a:p>
          <a:p>
            <a:pPr lvl="1"/>
            <a:r>
              <a:rPr lang="en-US" dirty="0"/>
              <a:t>Kent Beck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68086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if instead, we treated software more like a valuable, productive plant, to be nurtured, pruned, harvested, fertilized, and watered? </a:t>
            </a:r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/>
              <a:t>farmers know how to keep plants productive for decades or even centuries.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would software development be different if we treated our programs the same way?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3962400" cy="365125"/>
          </a:xfrm>
        </p:spPr>
        <p:txBody>
          <a:bodyPr/>
          <a:lstStyle/>
          <a:p>
            <a:r>
              <a:rPr lang="en-US" b="1" dirty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81339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 complex system that works is invariably found to have evolved from a simple system that works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John Gall 2003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05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038600" cy="365125"/>
          </a:xfrm>
        </p:spPr>
        <p:txBody>
          <a:bodyPr/>
          <a:lstStyle/>
          <a:p>
            <a:r>
              <a:rPr lang="en-US" sz="1400" b="1" dirty="0"/>
              <a:t>http://code.google.com/p/hamcrest/wiki/Tutorial</a:t>
            </a:r>
            <a:endParaRPr lang="en-US" sz="1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585788"/>
            <a:ext cx="896302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612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Alan </a:t>
            </a:r>
            <a:r>
              <a:rPr lang="en-US" dirty="0" smtClean="0"/>
              <a:t>Kay’s </a:t>
            </a:r>
            <a:r>
              <a:rPr lang="en-US" dirty="0"/>
              <a:t>concept of objects being similar to biological cells that send each other messages.</a:t>
            </a:r>
          </a:p>
          <a:p>
            <a:endParaRPr lang="en-US" dirty="0"/>
          </a:p>
          <a:p>
            <a:r>
              <a:rPr lang="en-US" dirty="0" smtClean="0"/>
              <a:t>Alan </a:t>
            </a:r>
            <a:r>
              <a:rPr lang="en-US" dirty="0"/>
              <a:t>Kay was one of the authors of Smalltalk and coined the term “object-oriented.”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826486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Driven Development (TDD)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Test-Driven Development (TDD) is a deceptively simple 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the tests for your code before writing the code itself. </a:t>
            </a:r>
            <a:endParaRPr lang="en-US" dirty="0" smtClean="0"/>
          </a:p>
          <a:p>
            <a:r>
              <a:rPr lang="en-US" dirty="0" smtClean="0"/>
              <a:t>it transforms </a:t>
            </a:r>
            <a:r>
              <a:rPr lang="en-US" dirty="0"/>
              <a:t>the role testing plays in the development process </a:t>
            </a:r>
            <a:endParaRPr lang="en-US" dirty="0" smtClean="0"/>
          </a:p>
          <a:p>
            <a:r>
              <a:rPr lang="en-US" dirty="0" smtClean="0"/>
              <a:t>Testing </a:t>
            </a:r>
            <a:r>
              <a:rPr lang="en-US" dirty="0"/>
              <a:t>is no longer just about keeping defects from the users; </a:t>
            </a:r>
            <a:endParaRPr lang="en-US" dirty="0" smtClean="0"/>
          </a:p>
          <a:p>
            <a:r>
              <a:rPr lang="en-US" dirty="0" smtClean="0"/>
              <a:t>instead</a:t>
            </a:r>
            <a:r>
              <a:rPr lang="en-US" dirty="0"/>
              <a:t>, it’s about helping the team to understand the features that the users need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to deliver those features reliably and predictably. </a:t>
            </a:r>
            <a:endParaRPr lang="en-US" dirty="0" smtClean="0"/>
          </a:p>
          <a:p>
            <a:r>
              <a:rPr lang="en-US" dirty="0" smtClean="0"/>
              <a:t>TDD </a:t>
            </a:r>
          </a:p>
          <a:p>
            <a:pPr lvl="1"/>
            <a:r>
              <a:rPr lang="en-US" dirty="0" smtClean="0"/>
              <a:t>radically </a:t>
            </a:r>
            <a:r>
              <a:rPr lang="en-US" dirty="0"/>
              <a:t>changes the way we develop software </a:t>
            </a:r>
            <a:endParaRPr lang="en-US" dirty="0" smtClean="0"/>
          </a:p>
          <a:p>
            <a:pPr lvl="1"/>
            <a:r>
              <a:rPr lang="en-US" dirty="0" smtClean="0"/>
              <a:t>dramatically </a:t>
            </a:r>
            <a:r>
              <a:rPr lang="en-US" dirty="0"/>
              <a:t>improves the quality of the systems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77336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Point of Test-Driven Development?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must learn by doing the thing; for though you think you know it, you have no certainty, until you try. —</a:t>
            </a:r>
            <a:r>
              <a:rPr lang="en-US" dirty="0" smtClean="0"/>
              <a:t>Sophocles</a:t>
            </a:r>
          </a:p>
          <a:p>
            <a:r>
              <a:rPr lang="en-US" dirty="0"/>
              <a:t>Software Development as a Learning Process</a:t>
            </a:r>
          </a:p>
          <a:p>
            <a:pPr lvl="1"/>
            <a:r>
              <a:rPr lang="en-US" dirty="0" smtClean="0"/>
              <a:t>developers learn</a:t>
            </a:r>
          </a:p>
          <a:p>
            <a:pPr lvl="1"/>
            <a:r>
              <a:rPr lang="en-US" dirty="0" smtClean="0"/>
              <a:t>customers learn - codify business rules/goals</a:t>
            </a:r>
          </a:p>
          <a:p>
            <a:r>
              <a:rPr lang="en-US" dirty="0"/>
              <a:t>Feedback Is the Fundamental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44520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Test-Driven Development in a </a:t>
            </a:r>
            <a:r>
              <a:rPr lang="en-US" dirty="0" smtClean="0"/>
              <a:t>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498012"/>
            <a:ext cx="7698982" cy="406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27722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Writing tests: </a:t>
            </a:r>
          </a:p>
          <a:p>
            <a:pPr lvl="1"/>
            <a:r>
              <a:rPr lang="en-US" dirty="0" smtClean="0"/>
              <a:t>makes </a:t>
            </a:r>
            <a:r>
              <a:rPr lang="en-US" dirty="0"/>
              <a:t>us clarify the acceptance criteria for the </a:t>
            </a:r>
            <a:r>
              <a:rPr lang="en-US" dirty="0" smtClean="0"/>
              <a:t>system</a:t>
            </a:r>
          </a:p>
          <a:p>
            <a:pPr lvl="1"/>
            <a:r>
              <a:rPr lang="en-US" dirty="0"/>
              <a:t>encourages us to write loosely coupled components, so they can easily be tested in isolation and, at higher levels, combined together </a:t>
            </a:r>
          </a:p>
          <a:p>
            <a:pPr lvl="1"/>
            <a:r>
              <a:rPr lang="en-US" dirty="0" smtClean="0"/>
              <a:t>adds </a:t>
            </a:r>
            <a:r>
              <a:rPr lang="en-US" dirty="0"/>
              <a:t>an executable description of what the code </a:t>
            </a:r>
            <a:r>
              <a:rPr lang="en-US" dirty="0" smtClean="0"/>
              <a:t>does </a:t>
            </a:r>
            <a:endParaRPr lang="en-US" dirty="0"/>
          </a:p>
          <a:p>
            <a:pPr lvl="1"/>
            <a:r>
              <a:rPr lang="en-US" dirty="0" smtClean="0"/>
              <a:t>adds </a:t>
            </a:r>
            <a:r>
              <a:rPr lang="en-US" dirty="0"/>
              <a:t>to a complete regression suite </a:t>
            </a:r>
            <a:endParaRPr lang="en-US" dirty="0" smtClean="0"/>
          </a:p>
          <a:p>
            <a:r>
              <a:rPr lang="en-US" dirty="0" smtClean="0"/>
              <a:t>whereas </a:t>
            </a:r>
            <a:r>
              <a:rPr lang="en-US" dirty="0"/>
              <a:t>running tests: </a:t>
            </a:r>
          </a:p>
          <a:p>
            <a:pPr lvl="1"/>
            <a:r>
              <a:rPr lang="en-US" dirty="0" smtClean="0"/>
              <a:t>detects </a:t>
            </a:r>
            <a:r>
              <a:rPr lang="en-US" dirty="0"/>
              <a:t>errors while the context is fresh in our </a:t>
            </a:r>
            <a:r>
              <a:rPr lang="en-US" dirty="0" smtClean="0"/>
              <a:t>mind</a:t>
            </a:r>
            <a:endParaRPr lang="en-US" dirty="0"/>
          </a:p>
          <a:p>
            <a:pPr lvl="1"/>
            <a:r>
              <a:rPr lang="en-US" dirty="0" smtClean="0"/>
              <a:t>lets </a:t>
            </a:r>
            <a:r>
              <a:rPr lang="en-US" dirty="0"/>
              <a:t>us know when we’ve done enough, discouraging “gold plating” and unnecessary features (design).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Golden Rule of Test-Driven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Never </a:t>
            </a:r>
            <a:r>
              <a:rPr lang="en-US" dirty="0"/>
              <a:t>write new functionality without a failing test.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Refactoring. Think Local, Act 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“Refactoring </a:t>
            </a:r>
            <a:r>
              <a:rPr lang="en-US" dirty="0"/>
              <a:t>means changing the internal structure of an existing body of code without changing its behavior.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point is to improve the code so that it’s a better representation of the features it implements, making it more maintainable.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28" y="2105024"/>
            <a:ext cx="8512472" cy="336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 and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Coupling </a:t>
            </a:r>
            <a:r>
              <a:rPr lang="en-US" dirty="0"/>
              <a:t>and cohesion are metrics that (roughly) describe how easy it will be to change the behavior of some code.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were described by Larry Constantine in [Yourdon79]. </a:t>
            </a:r>
            <a:endParaRPr lang="en-US" dirty="0" smtClean="0"/>
          </a:p>
          <a:p>
            <a:r>
              <a:rPr lang="en-US" dirty="0" smtClean="0"/>
              <a:t>Elements </a:t>
            </a:r>
            <a:r>
              <a:rPr lang="en-US" dirty="0"/>
              <a:t>are coupled if a change in one forces a change in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are coupled if a change in one forces a change </a:t>
            </a:r>
            <a:r>
              <a:rPr lang="en-US" dirty="0" smtClean="0"/>
              <a:t>in the other</a:t>
            </a:r>
            <a:endParaRPr lang="en-US" dirty="0"/>
          </a:p>
          <a:p>
            <a:r>
              <a:rPr lang="en-US" dirty="0"/>
              <a:t>For example, if two classes inherit from a common parent, then a change in one class might require a change in the other.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Hamcrest</a:t>
            </a:r>
            <a:r>
              <a:rPr lang="en-US" dirty="0"/>
              <a:t> is a framework for writing matcher objects allowing 'match' rules to be defined declaratively.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a number of situations where matchers are </a:t>
            </a:r>
            <a:r>
              <a:rPr lang="en-US" dirty="0" err="1"/>
              <a:t>invaluble</a:t>
            </a:r>
            <a:r>
              <a:rPr lang="en-US" dirty="0"/>
              <a:t>, such as UI validation, or data filtering,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it is in the area of writing flexible tests that matchers are most commonly used.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890480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Cohesion </a:t>
            </a:r>
            <a:r>
              <a:rPr lang="en-US" dirty="0"/>
              <a:t>is a measure of whether its responsibilities form a meaningful unit.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a class that parses both dates and URLs is not coherent, because they’re unrelated concepts.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Music is the space between the notes. —Claude Debussy</a:t>
            </a:r>
          </a:p>
          <a:p>
            <a:r>
              <a:rPr lang="en-US" dirty="0" smtClean="0"/>
              <a:t>The </a:t>
            </a:r>
            <a:r>
              <a:rPr lang="en-US" dirty="0"/>
              <a:t>big idea is “messaging” [...] The key in making </a:t>
            </a:r>
            <a:r>
              <a:rPr lang="en-US" dirty="0" smtClean="0"/>
              <a:t>great and </a:t>
            </a:r>
            <a:r>
              <a:rPr lang="en-US" dirty="0" err="1"/>
              <a:t>growable</a:t>
            </a:r>
            <a:r>
              <a:rPr lang="en-US" dirty="0"/>
              <a:t> systems is much more to design how its modules communicate rather than what their internal properties and behaviors should be</a:t>
            </a:r>
            <a:r>
              <a:rPr lang="en-US" dirty="0" smtClean="0"/>
              <a:t>. - </a:t>
            </a:r>
            <a:r>
              <a:rPr lang="en-US" dirty="0"/>
              <a:t>Alan Kay </a:t>
            </a:r>
            <a:r>
              <a:rPr lang="en-US" dirty="0" smtClean="0"/>
              <a:t>[1998]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object communicates by messages:</a:t>
            </a:r>
          </a:p>
          <a:p>
            <a:endParaRPr lang="en-US" dirty="0"/>
          </a:p>
          <a:p>
            <a:r>
              <a:rPr lang="en-US" dirty="0"/>
              <a:t>An object-oriented system is a web of collaborating objects.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system is built by creating objects and plugging them together so that they can send messages to one another.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 is a tool-using animal. Without tools he is nothing, with tools he is all. —Thomas Carlyle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NUnit</a:t>
            </a:r>
            <a:r>
              <a:rPr lang="en-US" dirty="0"/>
              <a:t> Behaves Differently from </a:t>
            </a:r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.Net</a:t>
            </a:r>
            <a:r>
              <a:rPr lang="en-US" dirty="0"/>
              <a:t> should note that </a:t>
            </a:r>
            <a:r>
              <a:rPr lang="en-US" dirty="0" err="1"/>
              <a:t>NUnit</a:t>
            </a:r>
            <a:r>
              <a:rPr lang="en-US" dirty="0"/>
              <a:t> reuses the same instance of the test object for all the test methods,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any values that might change must either be reset in [Setup] and [</a:t>
            </a:r>
            <a:r>
              <a:rPr lang="en-US" dirty="0" err="1"/>
              <a:t>TearDown</a:t>
            </a:r>
            <a:r>
              <a:rPr lang="en-US" dirty="0"/>
              <a:t>] methods (if they’re fields) or made local to the test method.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F</a:t>
            </a:r>
            <a:r>
              <a:rPr lang="en-US" dirty="0" smtClean="0"/>
              <a:t>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test </a:t>
            </a:r>
            <a:r>
              <a:rPr lang="en-US" dirty="0"/>
              <a:t>fixture is the fixed state that exists at the start of a test.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test fixture ensures that a test is repeatable— </a:t>
            </a:r>
            <a:endParaRPr lang="en-US" dirty="0" smtClean="0"/>
          </a:p>
          <a:p>
            <a:pPr lvl="1"/>
            <a:r>
              <a:rPr lang="en-US" dirty="0" smtClean="0"/>
              <a:t>every </a:t>
            </a:r>
            <a:r>
              <a:rPr lang="en-US" dirty="0"/>
              <a:t>time a test is run it starts in the same state so it should produce the same results.</a:t>
            </a:r>
          </a:p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Test Fixture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CatalogTest</a:t>
            </a:r>
            <a:r>
              <a:rPr lang="en-US" dirty="0"/>
              <a:t> {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final </a:t>
            </a:r>
            <a:r>
              <a:rPr lang="en-US" dirty="0"/>
              <a:t>Catalog </a:t>
            </a:r>
            <a:r>
              <a:rPr lang="en-US" dirty="0" err="1"/>
              <a:t>catalog</a:t>
            </a:r>
            <a:r>
              <a:rPr lang="en-US" dirty="0"/>
              <a:t> = new Catalog();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final </a:t>
            </a:r>
            <a:r>
              <a:rPr lang="en-US" dirty="0"/>
              <a:t>Entry </a:t>
            </a:r>
            <a:r>
              <a:rPr lang="en-US" dirty="0" err="1"/>
              <a:t>entry</a:t>
            </a:r>
            <a:r>
              <a:rPr lang="en-US" dirty="0"/>
              <a:t> = new Entry(" fish", "chips");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Before public void </a:t>
            </a:r>
            <a:r>
              <a:rPr lang="en-US" dirty="0" err="1"/>
              <a:t>fillTheCatalog</a:t>
            </a:r>
            <a:r>
              <a:rPr lang="en-US" dirty="0" smtClean="0"/>
              <a:t>(){ </a:t>
            </a:r>
            <a:r>
              <a:rPr lang="en-US" dirty="0"/>
              <a:t>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catalog.add</a:t>
            </a:r>
            <a:r>
              <a:rPr lang="en-US" dirty="0"/>
              <a:t>( entry);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Test public void </a:t>
            </a:r>
            <a:r>
              <a:rPr lang="en-US" dirty="0" err="1"/>
              <a:t>containsAnAddedEntry</a:t>
            </a:r>
            <a:r>
              <a:rPr lang="en-US" dirty="0"/>
              <a:t>() { 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assertTrue</a:t>
            </a:r>
            <a:r>
              <a:rPr lang="en-US" dirty="0"/>
              <a:t>( </a:t>
            </a:r>
            <a:r>
              <a:rPr lang="en-US" dirty="0" err="1"/>
              <a:t>catalog.contains</a:t>
            </a:r>
            <a:r>
              <a:rPr lang="en-US" dirty="0"/>
              <a:t>( entry));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 </a:t>
            </a:r>
            <a:r>
              <a:rPr lang="en-US" dirty="0"/>
              <a:t>Test public void </a:t>
            </a:r>
            <a:r>
              <a:rPr lang="en-US" dirty="0" err="1"/>
              <a:t>indexesEntriesByName</a:t>
            </a:r>
            <a:r>
              <a:rPr lang="en-US" dirty="0"/>
              <a:t>() {        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/>
              <a:t>( </a:t>
            </a:r>
            <a:r>
              <a:rPr lang="en-US" dirty="0" err="1"/>
              <a:t>equalTo</a:t>
            </a:r>
            <a:r>
              <a:rPr lang="en-US" dirty="0"/>
              <a:t>( entry</a:t>
            </a:r>
            <a:r>
              <a:rPr lang="en-US" dirty="0" smtClean="0"/>
              <a:t>),</a:t>
            </a:r>
            <a:r>
              <a:rPr lang="en-US" dirty="0"/>
              <a:t> </a:t>
            </a:r>
            <a:r>
              <a:rPr lang="en-US" dirty="0" err="1"/>
              <a:t>catalog.entryFor</a:t>
            </a:r>
            <a:r>
              <a:rPr lang="en-US" dirty="0"/>
              <a:t>(" fish"));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091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   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err="1" smtClean="0"/>
              <a:t>assertNull</a:t>
            </a:r>
            <a:r>
              <a:rPr lang="en-US" sz="3000" dirty="0"/>
              <a:t>( </a:t>
            </a:r>
            <a:r>
              <a:rPr lang="en-US" sz="3000" dirty="0" err="1"/>
              <a:t>catalog.entryFor</a:t>
            </a:r>
            <a:r>
              <a:rPr lang="en-US" sz="3000" dirty="0"/>
              <a:t>(" missing name")); 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} </a:t>
            </a:r>
            <a:r>
              <a:rPr lang="en-US" sz="3000" dirty="0"/>
              <a:t>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@ </a:t>
            </a:r>
            <a:r>
              <a:rPr lang="en-US" sz="3000" dirty="0"/>
              <a:t>Test( expected </a:t>
            </a:r>
            <a:r>
              <a:rPr lang="en-US" sz="3000" dirty="0" smtClean="0"/>
              <a:t>= </a:t>
            </a:r>
            <a:r>
              <a:rPr lang="en-US" sz="3000" dirty="0" err="1" smtClean="0"/>
              <a:t>IllegalArgumentException.class</a:t>
            </a:r>
            <a:r>
              <a:rPr lang="en-US" sz="3000" dirty="0"/>
              <a:t>)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public </a:t>
            </a:r>
            <a:r>
              <a:rPr lang="en-US" sz="3000" dirty="0"/>
              <a:t>void </a:t>
            </a:r>
            <a:r>
              <a:rPr lang="en-US" sz="3000" dirty="0" err="1"/>
              <a:t>cannotAddTwoEntriesWithTheSameName</a:t>
            </a:r>
            <a:r>
              <a:rPr lang="en-US" sz="3000" dirty="0"/>
              <a:t>() {        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catalog.add</a:t>
            </a:r>
            <a:r>
              <a:rPr lang="en-US" sz="3000" dirty="0"/>
              <a:t>( new Entry(" fish", "peas");    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} </a:t>
            </a:r>
          </a:p>
          <a:p>
            <a:pPr marL="0" indent="0">
              <a:buNone/>
            </a:pPr>
            <a:r>
              <a:rPr lang="en-US" sz="3000" dirty="0" smtClean="0"/>
              <a:t>}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192014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362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Freeman, Steve; Pryce, Nat (2009-10-12). Growing Object-Oriented Software, Guided by Tests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71571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first </a:t>
            </a:r>
            <a:r>
              <a:rPr lang="en-US" dirty="0" err="1"/>
              <a:t>Hamcrest</a:t>
            </a:r>
            <a:r>
              <a:rPr lang="en-US" dirty="0"/>
              <a:t>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org.hamcrest.MatcherAssert.assertThat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import static </a:t>
            </a:r>
            <a:r>
              <a:rPr lang="en-US" dirty="0" err="1"/>
              <a:t>org.hamcrest.Matchers</a:t>
            </a:r>
            <a:r>
              <a:rPr lang="en-US" dirty="0"/>
              <a:t>.*;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import </a:t>
            </a:r>
            <a:r>
              <a:rPr lang="en-US" dirty="0" err="1"/>
              <a:t>junit.framework.TestCase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class </a:t>
            </a:r>
            <a:r>
              <a:rPr lang="en-US" dirty="0" err="1"/>
              <a:t>BiscuitTest</a:t>
            </a:r>
            <a:r>
              <a:rPr lang="en-US" dirty="0"/>
              <a:t> extends </a:t>
            </a:r>
            <a:r>
              <a:rPr lang="en-US" dirty="0" err="1"/>
              <a:t>TestCase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  public void </a:t>
            </a:r>
            <a:r>
              <a:rPr lang="en-US" dirty="0" err="1"/>
              <a:t>testEquals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Biscuit </a:t>
            </a:r>
            <a:r>
              <a:rPr lang="en-US" dirty="0" err="1"/>
              <a:t>theBiscuit</a:t>
            </a:r>
            <a:r>
              <a:rPr lang="en-US" dirty="0"/>
              <a:t> = new Biscuit("Ginger");</a:t>
            </a:r>
            <a:br>
              <a:rPr lang="en-US" dirty="0"/>
            </a:br>
            <a:r>
              <a:rPr lang="en-US" dirty="0"/>
              <a:t>    Biscuit </a:t>
            </a:r>
            <a:r>
              <a:rPr lang="en-US" dirty="0" err="1"/>
              <a:t>myBiscuit</a:t>
            </a:r>
            <a:r>
              <a:rPr lang="en-US" dirty="0"/>
              <a:t> = new Biscuit("Ginger");</a:t>
            </a:r>
            <a:br>
              <a:rPr lang="en-US" dirty="0"/>
            </a:br>
            <a:r>
              <a:rPr lang="en-US" dirty="0"/>
              <a:t>    </a:t>
            </a:r>
            <a:r>
              <a:rPr lang="en-US" dirty="0" err="1"/>
              <a:t>assertThat</a:t>
            </a:r>
            <a:r>
              <a:rPr lang="en-US" dirty="0"/>
              <a:t>(</a:t>
            </a:r>
            <a:r>
              <a:rPr lang="en-US" dirty="0" err="1"/>
              <a:t>theBiscuit</a:t>
            </a:r>
            <a:r>
              <a:rPr lang="en-US" dirty="0"/>
              <a:t>, </a:t>
            </a:r>
            <a:r>
              <a:rPr lang="en-US" dirty="0" err="1"/>
              <a:t>equalTo</a:t>
            </a:r>
            <a:r>
              <a:rPr lang="en-US" dirty="0"/>
              <a:t>(</a:t>
            </a:r>
            <a:r>
              <a:rPr lang="en-US" dirty="0" err="1"/>
              <a:t>myBiscuit</a:t>
            </a:r>
            <a:r>
              <a:rPr lang="en-US" dirty="0"/>
              <a:t>));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// Note JUnit3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1907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have more than one assertion in your test you can include an identifier for the tested value in the assertion: </a:t>
            </a:r>
          </a:p>
          <a:p>
            <a:pPr marL="0" indent="0">
              <a:buNone/>
            </a:pPr>
            <a:r>
              <a:rPr lang="en-US" dirty="0" err="1"/>
              <a:t>assertThat</a:t>
            </a:r>
            <a:r>
              <a:rPr lang="en-US" dirty="0"/>
              <a:t>("chocolate chips", </a:t>
            </a:r>
            <a:r>
              <a:rPr lang="en-US" dirty="0" err="1"/>
              <a:t>theBiscuit.getChocolateChipCount</a:t>
            </a:r>
            <a:r>
              <a:rPr lang="en-US" dirty="0"/>
              <a:t>(), </a:t>
            </a:r>
            <a:r>
              <a:rPr lang="en-US" dirty="0" err="1"/>
              <a:t>equalTo</a:t>
            </a:r>
            <a:r>
              <a:rPr lang="en-US" dirty="0"/>
              <a:t>(10</a:t>
            </a:r>
            <a:r>
              <a:rPr lang="en-US" dirty="0" smtClean="0"/>
              <a:t>));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assertThat</a:t>
            </a:r>
            <a:r>
              <a:rPr lang="en-US" dirty="0"/>
              <a:t>("hazelnuts", </a:t>
            </a:r>
            <a:r>
              <a:rPr lang="en-US" dirty="0" err="1"/>
              <a:t>theBiscuit.getHazelnutCount</a:t>
            </a:r>
            <a:r>
              <a:rPr lang="en-US" dirty="0"/>
              <a:t>(), </a:t>
            </a:r>
            <a:r>
              <a:rPr lang="en-US" dirty="0" err="1"/>
              <a:t>equalTo</a:t>
            </a:r>
            <a:r>
              <a:rPr lang="en-US" dirty="0"/>
              <a:t>(3));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46441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Hamcrest</a:t>
            </a:r>
            <a:r>
              <a:rPr lang="en-US" dirty="0" smtClean="0"/>
              <a:t> Common </a:t>
            </a:r>
            <a:r>
              <a:rPr lang="en-US" dirty="0"/>
              <a:t>M</a:t>
            </a:r>
            <a:r>
              <a:rPr lang="en-US" dirty="0" smtClean="0"/>
              <a:t>atchers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tour of </a:t>
            </a:r>
            <a:r>
              <a:rPr lang="en-US" dirty="0" err="1" smtClean="0"/>
              <a:t>Hamcrest</a:t>
            </a:r>
            <a:r>
              <a:rPr lang="en-US" dirty="0" smtClean="0"/>
              <a:t> </a:t>
            </a:r>
            <a:r>
              <a:rPr lang="en-US" dirty="0"/>
              <a:t>comes with a library of useful matchers. Here are some of the most important ones. </a:t>
            </a:r>
          </a:p>
          <a:p>
            <a:r>
              <a:rPr lang="en-US" dirty="0"/>
              <a:t>Core </a:t>
            </a:r>
          </a:p>
          <a:p>
            <a:pPr lvl="1"/>
            <a:r>
              <a:rPr lang="en-US" dirty="0"/>
              <a:t>anything - always matches, useful if you don't care what the object under test is </a:t>
            </a:r>
          </a:p>
          <a:p>
            <a:pPr lvl="1"/>
            <a:r>
              <a:rPr lang="en-US" dirty="0" err="1"/>
              <a:t>describedAs</a:t>
            </a:r>
            <a:r>
              <a:rPr lang="en-US" dirty="0"/>
              <a:t> - decorator to adding custom failure description </a:t>
            </a:r>
          </a:p>
          <a:p>
            <a:pPr lvl="1"/>
            <a:r>
              <a:rPr lang="en-US" dirty="0"/>
              <a:t>is - decorator to improve readability - see "Sugar", below </a:t>
            </a:r>
          </a:p>
          <a:p>
            <a:r>
              <a:rPr lang="en-US" dirty="0"/>
              <a:t>Logical </a:t>
            </a:r>
          </a:p>
          <a:p>
            <a:pPr lvl="1"/>
            <a:r>
              <a:rPr lang="en-US" dirty="0" err="1"/>
              <a:t>allOf</a:t>
            </a:r>
            <a:r>
              <a:rPr lang="en-US" dirty="0"/>
              <a:t> - matches if all matchers match, short circuits (like Java &amp;&amp;) </a:t>
            </a:r>
          </a:p>
          <a:p>
            <a:pPr lvl="1"/>
            <a:r>
              <a:rPr lang="en-US" dirty="0" err="1"/>
              <a:t>anyOf</a:t>
            </a:r>
            <a:r>
              <a:rPr lang="en-US" dirty="0"/>
              <a:t> - matches if any matchers match, short circuits (like Java ||) </a:t>
            </a:r>
          </a:p>
          <a:p>
            <a:pPr lvl="1"/>
            <a:r>
              <a:rPr lang="en-US" dirty="0"/>
              <a:t>not - matches if the wrapped matcher doesn't match and vice versa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3962400" cy="365125"/>
          </a:xfrm>
        </p:spPr>
        <p:txBody>
          <a:bodyPr/>
          <a:lstStyle/>
          <a:p>
            <a:r>
              <a:rPr lang="en-US" sz="1400" b="1" dirty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77836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endParaRPr lang="en-US" dirty="0" smtClean="0"/>
          </a:p>
          <a:p>
            <a:pPr lvl="1"/>
            <a:r>
              <a:rPr lang="en-US" dirty="0" err="1" smtClean="0"/>
              <a:t>equalTo</a:t>
            </a:r>
            <a:r>
              <a:rPr lang="en-US" dirty="0" smtClean="0"/>
              <a:t> </a:t>
            </a:r>
            <a:r>
              <a:rPr lang="en-US" dirty="0"/>
              <a:t>- test object equality using </a:t>
            </a:r>
            <a:r>
              <a:rPr lang="en-US" dirty="0" err="1"/>
              <a:t>Object.equals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hasToString</a:t>
            </a:r>
            <a:r>
              <a:rPr lang="en-US" dirty="0"/>
              <a:t> - test </a:t>
            </a:r>
            <a:r>
              <a:rPr lang="en-US" dirty="0" err="1"/>
              <a:t>Object.toString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instanceOf</a:t>
            </a:r>
            <a:r>
              <a:rPr lang="en-US" dirty="0"/>
              <a:t>, </a:t>
            </a:r>
            <a:r>
              <a:rPr lang="en-US" dirty="0" err="1"/>
              <a:t>isCompatibleType</a:t>
            </a:r>
            <a:r>
              <a:rPr lang="en-US" dirty="0"/>
              <a:t> - test type </a:t>
            </a:r>
          </a:p>
          <a:p>
            <a:pPr lvl="1"/>
            <a:r>
              <a:rPr lang="en-US" dirty="0" err="1"/>
              <a:t>notNullValue</a:t>
            </a:r>
            <a:r>
              <a:rPr lang="en-US" dirty="0"/>
              <a:t>, </a:t>
            </a:r>
            <a:r>
              <a:rPr lang="en-US" dirty="0" err="1"/>
              <a:t>nullValue</a:t>
            </a:r>
            <a:r>
              <a:rPr lang="en-US" dirty="0"/>
              <a:t> - test for null </a:t>
            </a:r>
          </a:p>
          <a:p>
            <a:pPr lvl="1"/>
            <a:r>
              <a:rPr lang="en-US" dirty="0" err="1"/>
              <a:t>sameInstance</a:t>
            </a:r>
            <a:r>
              <a:rPr lang="en-US" dirty="0"/>
              <a:t> - test object identity </a:t>
            </a:r>
          </a:p>
          <a:p>
            <a:r>
              <a:rPr lang="en-US" dirty="0"/>
              <a:t>Beans </a:t>
            </a:r>
            <a:endParaRPr lang="en-US" dirty="0" smtClean="0"/>
          </a:p>
          <a:p>
            <a:pPr lvl="1"/>
            <a:r>
              <a:rPr lang="en-US" dirty="0" err="1" smtClean="0"/>
              <a:t>hasProperty</a:t>
            </a:r>
            <a:r>
              <a:rPr lang="en-US" dirty="0" smtClean="0"/>
              <a:t> </a:t>
            </a:r>
            <a:r>
              <a:rPr lang="en-US" dirty="0"/>
              <a:t>- test JavaBeans properties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36589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Collections </a:t>
            </a:r>
            <a:endParaRPr lang="en-US" dirty="0" smtClean="0"/>
          </a:p>
          <a:p>
            <a:pPr lvl="1"/>
            <a:r>
              <a:rPr lang="en-US" dirty="0" smtClean="0"/>
              <a:t>array </a:t>
            </a:r>
            <a:r>
              <a:rPr lang="en-US" dirty="0"/>
              <a:t>- test an array's elements against an array of matchers </a:t>
            </a:r>
          </a:p>
          <a:p>
            <a:pPr lvl="1"/>
            <a:r>
              <a:rPr lang="en-US" dirty="0" err="1"/>
              <a:t>hasEntry</a:t>
            </a:r>
            <a:r>
              <a:rPr lang="en-US" dirty="0"/>
              <a:t>, </a:t>
            </a:r>
            <a:r>
              <a:rPr lang="en-US" dirty="0" err="1"/>
              <a:t>hasKey</a:t>
            </a:r>
            <a:r>
              <a:rPr lang="en-US" dirty="0"/>
              <a:t>, </a:t>
            </a:r>
            <a:r>
              <a:rPr lang="en-US" dirty="0" err="1"/>
              <a:t>hasValue</a:t>
            </a:r>
            <a:r>
              <a:rPr lang="en-US" dirty="0"/>
              <a:t> - test a map contains an entry, key or value </a:t>
            </a:r>
          </a:p>
          <a:p>
            <a:pPr lvl="1"/>
            <a:r>
              <a:rPr lang="en-US" dirty="0" err="1"/>
              <a:t>hasItem</a:t>
            </a:r>
            <a:r>
              <a:rPr lang="en-US" dirty="0"/>
              <a:t>, </a:t>
            </a:r>
            <a:r>
              <a:rPr lang="en-US" dirty="0" err="1"/>
              <a:t>hasItems</a:t>
            </a:r>
            <a:r>
              <a:rPr lang="en-US" dirty="0"/>
              <a:t> - test a collection contains elements </a:t>
            </a:r>
          </a:p>
          <a:p>
            <a:pPr lvl="1"/>
            <a:r>
              <a:rPr lang="en-US" dirty="0" err="1"/>
              <a:t>hasItemInArray</a:t>
            </a:r>
            <a:r>
              <a:rPr lang="en-US" dirty="0"/>
              <a:t> - test an array contains an element </a:t>
            </a:r>
          </a:p>
          <a:p>
            <a:r>
              <a:rPr lang="en-US" dirty="0"/>
              <a:t>Number </a:t>
            </a:r>
            <a:endParaRPr lang="en-US" dirty="0" smtClean="0"/>
          </a:p>
          <a:p>
            <a:pPr lvl="1"/>
            <a:r>
              <a:rPr lang="en-US" dirty="0" err="1" smtClean="0"/>
              <a:t>closeTo</a:t>
            </a:r>
            <a:r>
              <a:rPr lang="en-US" dirty="0" smtClean="0"/>
              <a:t> </a:t>
            </a:r>
            <a:r>
              <a:rPr lang="en-US" dirty="0"/>
              <a:t>- test floating point values are close to a given value </a:t>
            </a:r>
          </a:p>
          <a:p>
            <a:pPr lvl="1"/>
            <a:r>
              <a:rPr lang="en-US" dirty="0" err="1"/>
              <a:t>greaterThan</a:t>
            </a:r>
            <a:r>
              <a:rPr lang="en-US" dirty="0"/>
              <a:t>, </a:t>
            </a:r>
            <a:r>
              <a:rPr lang="en-US" dirty="0" err="1"/>
              <a:t>greaterThanOrEqualTo</a:t>
            </a:r>
            <a:r>
              <a:rPr lang="en-US" dirty="0"/>
              <a:t>, </a:t>
            </a:r>
            <a:r>
              <a:rPr lang="en-US" dirty="0" err="1"/>
              <a:t>lessThan</a:t>
            </a:r>
            <a:r>
              <a:rPr lang="en-US" dirty="0"/>
              <a:t>, </a:t>
            </a:r>
            <a:r>
              <a:rPr lang="en-US" dirty="0" err="1"/>
              <a:t>lessThanOrEqualTo</a:t>
            </a:r>
            <a:r>
              <a:rPr lang="en-US" dirty="0"/>
              <a:t> - test ordering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286000" y="635635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http://code.google.com/p/hamcrest/wiki/Tutorial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98450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15025</TotalTime>
  <Words>1794</Words>
  <Application>Microsoft Office PowerPoint</Application>
  <PresentationFormat>On-screen Show (4:3)</PresentationFormat>
  <Paragraphs>230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CSCE 747 Software Testing and Quality Assurance</vt:lpstr>
      <vt:lpstr>What is Hamcrest?</vt:lpstr>
      <vt:lpstr>PowerPoint Presentation</vt:lpstr>
      <vt:lpstr>PowerPoint Presentation</vt:lpstr>
      <vt:lpstr>My first Hamcrest test</vt:lpstr>
      <vt:lpstr>PowerPoint Presentation</vt:lpstr>
      <vt:lpstr>Hamcrest Common Matchers</vt:lpstr>
      <vt:lpstr>PowerPoint Presentation</vt:lpstr>
      <vt:lpstr>PowerPoint Presentation</vt:lpstr>
      <vt:lpstr>PowerPoint Presentation</vt:lpstr>
      <vt:lpstr>Syntactic Sugar</vt:lpstr>
      <vt:lpstr>Writing custom matchers</vt:lpstr>
      <vt:lpstr>isNotANumber Implementation</vt:lpstr>
      <vt:lpstr>PowerPoint Presentation</vt:lpstr>
      <vt:lpstr>PowerPoint Presentation</vt:lpstr>
      <vt:lpstr>Sugar generation</vt:lpstr>
      <vt:lpstr>PowerPoint Presentation</vt:lpstr>
      <vt:lpstr>// Generated source</vt:lpstr>
      <vt:lpstr>update our test to use the new Matchers class</vt:lpstr>
      <vt:lpstr>PowerPoint Presentation</vt:lpstr>
      <vt:lpstr>PowerPoint Presentation</vt:lpstr>
      <vt:lpstr>PowerPoint Presentation</vt:lpstr>
      <vt:lpstr>PowerPoint Presentation</vt:lpstr>
      <vt:lpstr>Hamcrest API</vt:lpstr>
      <vt:lpstr>http://hamcrest.org/JavaHamcrest/javadoc/1.3/</vt:lpstr>
      <vt:lpstr>PowerPoint Presentation</vt:lpstr>
      <vt:lpstr>The Dilemma</vt:lpstr>
      <vt:lpstr>What if?</vt:lpstr>
      <vt:lpstr>PowerPoint Presentation</vt:lpstr>
      <vt:lpstr>Growing Objects</vt:lpstr>
      <vt:lpstr>Test Driven Development (TDD)</vt:lpstr>
      <vt:lpstr>What Is the Point of Test-Driven Development?</vt:lpstr>
      <vt:lpstr>Test-Driven Development in a Nutshell</vt:lpstr>
      <vt:lpstr>PowerPoint Presentation</vt:lpstr>
      <vt:lpstr>Golden Rule of Test-Driven Development</vt:lpstr>
      <vt:lpstr>Refactoring. Think Local, Act Local</vt:lpstr>
      <vt:lpstr>PowerPoint Presentation</vt:lpstr>
      <vt:lpstr>Coupling and Cohesion</vt:lpstr>
      <vt:lpstr>Coupling</vt:lpstr>
      <vt:lpstr>Cohesion</vt:lpstr>
      <vt:lpstr>Object Oriented </vt:lpstr>
      <vt:lpstr>PowerPoint Presentation</vt:lpstr>
      <vt:lpstr>PowerPoint Presentation</vt:lpstr>
      <vt:lpstr>NUnit Behaves Differently from JUnit</vt:lpstr>
      <vt:lpstr>Test Fixtures</vt:lpstr>
      <vt:lpstr>Test Fixture Example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104</cp:revision>
  <cp:lastPrinted>2013-10-02T01:55:58Z</cp:lastPrinted>
  <dcterms:created xsi:type="dcterms:W3CDTF">2013-08-23T15:17:19Z</dcterms:created>
  <dcterms:modified xsi:type="dcterms:W3CDTF">2013-10-09T03:31:59Z</dcterms:modified>
</cp:coreProperties>
</file>