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handoutMasterIdLst>
    <p:handoutMasterId r:id="rId21"/>
  </p:handoutMasterIdLst>
  <p:sldIdLst>
    <p:sldId id="256" r:id="rId2"/>
    <p:sldId id="360" r:id="rId3"/>
    <p:sldId id="362" r:id="rId4"/>
    <p:sldId id="363" r:id="rId5"/>
    <p:sldId id="366" r:id="rId6"/>
    <p:sldId id="364" r:id="rId7"/>
    <p:sldId id="367" r:id="rId8"/>
    <p:sldId id="365" r:id="rId9"/>
    <p:sldId id="368" r:id="rId10"/>
    <p:sldId id="369" r:id="rId11"/>
    <p:sldId id="370" r:id="rId12"/>
    <p:sldId id="371" r:id="rId13"/>
    <p:sldId id="372" r:id="rId14"/>
    <p:sldId id="379" r:id="rId15"/>
    <p:sldId id="373" r:id="rId16"/>
    <p:sldId id="374" r:id="rId17"/>
    <p:sldId id="375" r:id="rId18"/>
    <p:sldId id="376" r:id="rId19"/>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1" cy="365760"/>
          </a:xfrm>
          <a:prstGeom prst="rect">
            <a:avLst/>
          </a:prstGeom>
        </p:spPr>
        <p:txBody>
          <a:bodyPr vert="horz" lIns="96664" tIns="48331" rIns="96664" bIns="48331" rtlCol="0"/>
          <a:lstStyle>
            <a:lvl1pPr algn="l">
              <a:defRPr sz="1300"/>
            </a:lvl1pPr>
          </a:lstStyle>
          <a:p>
            <a:endParaRPr lang="en-US"/>
          </a:p>
        </p:txBody>
      </p:sp>
      <p:sp>
        <p:nvSpPr>
          <p:cNvPr id="3" name="Date Placeholder 2"/>
          <p:cNvSpPr>
            <a:spLocks noGrp="1"/>
          </p:cNvSpPr>
          <p:nvPr>
            <p:ph type="dt" sz="quarter" idx="1"/>
          </p:nvPr>
        </p:nvSpPr>
        <p:spPr>
          <a:xfrm>
            <a:off x="5438458" y="0"/>
            <a:ext cx="4160521" cy="365760"/>
          </a:xfrm>
          <a:prstGeom prst="rect">
            <a:avLst/>
          </a:prstGeom>
        </p:spPr>
        <p:txBody>
          <a:bodyPr vert="horz" lIns="96664" tIns="48331" rIns="96664" bIns="48331" rtlCol="0"/>
          <a:lstStyle>
            <a:lvl1pPr algn="r">
              <a:defRPr sz="1300"/>
            </a:lvl1pPr>
          </a:lstStyle>
          <a:p>
            <a:fld id="{DE46800A-807F-47ED-8890-C64E445E2F05}" type="datetimeFigureOut">
              <a:rPr lang="en-US" smtClean="0"/>
              <a:t>9/8/2013</a:t>
            </a:fld>
            <a:endParaRPr lang="en-US"/>
          </a:p>
        </p:txBody>
      </p:sp>
      <p:sp>
        <p:nvSpPr>
          <p:cNvPr id="4" name="Footer Placeholder 3"/>
          <p:cNvSpPr>
            <a:spLocks noGrp="1"/>
          </p:cNvSpPr>
          <p:nvPr>
            <p:ph type="ftr" sz="quarter" idx="2"/>
          </p:nvPr>
        </p:nvSpPr>
        <p:spPr>
          <a:xfrm>
            <a:off x="0" y="6948171"/>
            <a:ext cx="4160521" cy="365760"/>
          </a:xfrm>
          <a:prstGeom prst="rect">
            <a:avLst/>
          </a:prstGeom>
        </p:spPr>
        <p:txBody>
          <a:bodyPr vert="horz" lIns="96664" tIns="48331" rIns="96664"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5438458" y="6948171"/>
            <a:ext cx="4160521" cy="365760"/>
          </a:xfrm>
          <a:prstGeom prst="rect">
            <a:avLst/>
          </a:prstGeom>
        </p:spPr>
        <p:txBody>
          <a:bodyPr vert="horz" lIns="96664" tIns="48331" rIns="96664" bIns="48331" rtlCol="0" anchor="b"/>
          <a:lstStyle>
            <a:lvl1pPr algn="r">
              <a:defRPr sz="1300"/>
            </a:lvl1pPr>
          </a:lstStyle>
          <a:p>
            <a:fld id="{AF105512-E99F-4FCB-8735-4D139E4BE593}" type="slidenum">
              <a:rPr lang="en-US" smtClean="0"/>
              <a:t>‹#›</a:t>
            </a:fld>
            <a:endParaRPr lang="en-US"/>
          </a:p>
        </p:txBody>
      </p:sp>
    </p:spTree>
    <p:extLst>
      <p:ext uri="{BB962C8B-B14F-4D97-AF65-F5344CB8AC3E}">
        <p14:creationId xmlns:p14="http://schemas.microsoft.com/office/powerpoint/2010/main" val="3373738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51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438775" y="0"/>
            <a:ext cx="4160838" cy="365125"/>
          </a:xfrm>
          <a:prstGeom prst="rect">
            <a:avLst/>
          </a:prstGeom>
        </p:spPr>
        <p:txBody>
          <a:bodyPr vert="horz" lIns="91440" tIns="45720" rIns="91440" bIns="45720" rtlCol="0"/>
          <a:lstStyle>
            <a:lvl1pPr algn="r">
              <a:defRPr sz="1200"/>
            </a:lvl1pPr>
          </a:lstStyle>
          <a:p>
            <a:fld id="{DFB7A307-6551-4A40-9AE9-E1E5EBDA059E}" type="datetimeFigureOut">
              <a:rPr lang="en-US" smtClean="0"/>
              <a:t>9/8/2013</a:t>
            </a:fld>
            <a:endParaRPr lang="en-US"/>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60438" y="3475038"/>
            <a:ext cx="7680325" cy="32908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488"/>
            <a:ext cx="4160838" cy="3651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438775" y="6948488"/>
            <a:ext cx="4160838" cy="365125"/>
          </a:xfrm>
          <a:prstGeom prst="rect">
            <a:avLst/>
          </a:prstGeom>
        </p:spPr>
        <p:txBody>
          <a:bodyPr vert="horz" lIns="91440" tIns="45720" rIns="91440" bIns="45720" rtlCol="0" anchor="b"/>
          <a:lstStyle>
            <a:lvl1pPr algn="r">
              <a:defRPr sz="1200"/>
            </a:lvl1pPr>
          </a:lstStyle>
          <a:p>
            <a:fld id="{2DDEC9F7-2714-4091-A981-3F7348D3A734}" type="slidenum">
              <a:rPr lang="en-US" smtClean="0"/>
              <a:t>‹#›</a:t>
            </a:fld>
            <a:endParaRPr lang="en-US"/>
          </a:p>
        </p:txBody>
      </p:sp>
    </p:spTree>
    <p:extLst>
      <p:ext uri="{BB962C8B-B14F-4D97-AF65-F5344CB8AC3E}">
        <p14:creationId xmlns:p14="http://schemas.microsoft.com/office/powerpoint/2010/main" val="3742069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3505200" y="6324600"/>
            <a:ext cx="2133600" cy="365125"/>
          </a:xfrm>
          <a:prstGeom prst="rect">
            <a:avLst/>
          </a:prstGeom>
        </p:spPr>
        <p:txBody>
          <a:bodyPr/>
          <a:lstStyle/>
          <a:p>
            <a:fld id="{2596E73F-6637-47F5-B918-FC4576512EBE}" type="datetime1">
              <a:rPr lang="en-US" smtClean="0"/>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1746031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6200" y="6356350"/>
            <a:ext cx="2133600" cy="365125"/>
          </a:xfrm>
          <a:prstGeom prst="rect">
            <a:avLst/>
          </a:prstGeom>
        </p:spPr>
        <p:txBody>
          <a:bodyPr/>
          <a:lstStyle/>
          <a:p>
            <a:fld id="{58E6AF8F-B633-4351-A75A-F3AF7F99808C}" type="datetime1">
              <a:rPr lang="en-US" smtClean="0"/>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1616692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6200" y="6356350"/>
            <a:ext cx="2133600" cy="365125"/>
          </a:xfrm>
          <a:prstGeom prst="rect">
            <a:avLst/>
          </a:prstGeom>
        </p:spPr>
        <p:txBody>
          <a:bodyPr/>
          <a:lstStyle/>
          <a:p>
            <a:fld id="{278ADD02-E6DC-4AC8-97B7-F4A6353E2A8E}" type="datetime1">
              <a:rPr lang="en-US" smtClean="0"/>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231392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Font typeface="Wingdings" pitchFamily="2" charset="2"/>
              <a:buChar char="§"/>
              <a:defRPr b="1">
                <a:solidFill>
                  <a:schemeClr val="accent1">
                    <a:lumMod val="75000"/>
                  </a:schemeClr>
                </a:solidFill>
              </a:defRPr>
            </a:lvl1pPr>
            <a:lvl2pPr marL="742950" indent="-285750">
              <a:buFont typeface="Wingdings" pitchFamily="2" charset="2"/>
              <a:buChar char="§"/>
              <a:defRPr b="1"/>
            </a:lvl2pPr>
            <a:lvl3pPr marL="1143000" indent="-228600">
              <a:buFont typeface="Wingdings" pitchFamily="2" charset="2"/>
              <a:buChar char="§"/>
              <a:defRPr b="1"/>
            </a:lvl3pPr>
            <a:lvl4pPr marL="1600200" indent="-228600">
              <a:buFont typeface="Wingdings" pitchFamily="2" charset="2"/>
              <a:buChar char="§"/>
              <a:defRPr b="1"/>
            </a:lvl4pPr>
            <a:lvl5pPr marL="2057400" indent="-228600">
              <a:buFont typeface="Wingdings" pitchFamily="2" charset="2"/>
              <a:buChar char="§"/>
              <a:defRPr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10"/>
          <p:cNvSpPr>
            <a:spLocks noGrp="1"/>
          </p:cNvSpPr>
          <p:nvPr>
            <p:ph type="ftr" sz="quarter" idx="11"/>
          </p:nvPr>
        </p:nvSpPr>
        <p:spPr/>
        <p:txBody>
          <a:bodyPr/>
          <a:lstStyle>
            <a:lvl1pPr>
              <a:defRPr>
                <a:solidFill>
                  <a:schemeClr val="tx1"/>
                </a:solidFill>
              </a:defRPr>
            </a:lvl1pPr>
          </a:lstStyle>
          <a:p>
            <a:endParaRPr lang="en-US" dirty="0" smtClean="0"/>
          </a:p>
        </p:txBody>
      </p:sp>
    </p:spTree>
    <p:extLst>
      <p:ext uri="{BB962C8B-B14F-4D97-AF65-F5344CB8AC3E}">
        <p14:creationId xmlns:p14="http://schemas.microsoft.com/office/powerpoint/2010/main" val="183992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3771553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marL="342900" indent="-342900">
              <a:buFont typeface="Wingdings" pitchFamily="2" charset="2"/>
              <a:buChar char="§"/>
              <a:defRPr sz="2800" b="1">
                <a:solidFill>
                  <a:schemeClr val="accent1">
                    <a:lumMod val="75000"/>
                  </a:schemeClr>
                </a:solidFill>
              </a:defRPr>
            </a:lvl1pPr>
            <a:lvl2pPr marL="742950" indent="-285750">
              <a:buFont typeface="Wingdings" pitchFamily="2" charset="2"/>
              <a:buChar char="§"/>
              <a:defRPr sz="2400" b="1"/>
            </a:lvl2pPr>
            <a:lvl3pPr marL="1143000" indent="-228600">
              <a:buFont typeface="Wingdings" pitchFamily="2" charset="2"/>
              <a:buChar char="§"/>
              <a:defRPr sz="2000" b="1"/>
            </a:lvl3pPr>
            <a:lvl4pPr marL="1600200" indent="-228600">
              <a:buFont typeface="Wingdings" pitchFamily="2" charset="2"/>
              <a:buChar char="§"/>
              <a:defRPr sz="1800" b="1"/>
            </a:lvl4pPr>
            <a:lvl5pPr marL="2057400" indent="-228600">
              <a:buFont typeface="Wingdings" pitchFamily="2" charset="2"/>
              <a:buChar char="§"/>
              <a:defRPr sz="1800" b="1"/>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342900" indent="-342900">
              <a:buFont typeface="Wingdings" pitchFamily="2" charset="2"/>
              <a:buChar char="§"/>
              <a:defRPr sz="2800" b="1">
                <a:solidFill>
                  <a:schemeClr val="accent1">
                    <a:lumMod val="75000"/>
                  </a:schemeClr>
                </a:solidFill>
              </a:defRPr>
            </a:lvl1pPr>
            <a:lvl2pPr marL="742950" indent="-285750">
              <a:buFont typeface="Wingdings" pitchFamily="2" charset="2"/>
              <a:buChar char="§"/>
              <a:defRPr sz="2400" b="1"/>
            </a:lvl2pPr>
            <a:lvl3pPr marL="1143000" indent="-228600">
              <a:buFont typeface="Wingdings" pitchFamily="2" charset="2"/>
              <a:buChar char="§"/>
              <a:defRPr sz="2000" b="1"/>
            </a:lvl3pPr>
            <a:lvl4pPr marL="1600200" indent="-228600">
              <a:buFont typeface="Wingdings" pitchFamily="2" charset="2"/>
              <a:buChar char="§"/>
              <a:defRPr sz="1800" b="1"/>
            </a:lvl4pPr>
            <a:lvl5pPr marL="2057400" indent="-228600">
              <a:buFont typeface="Wingdings" pitchFamily="2" charset="2"/>
              <a:buChar char="§"/>
              <a:defRPr sz="1800" b="1"/>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7848600" y="-60325"/>
            <a:ext cx="2133600" cy="365125"/>
          </a:xfrm>
          <a:prstGeom prst="rect">
            <a:avLst/>
          </a:prstGeom>
        </p:spPr>
        <p:txBody>
          <a:bodyPr/>
          <a:lstStyle/>
          <a:p>
            <a:fld id="{84FFD439-0553-42AB-9F33-8F7AA9F80298}" type="datetime1">
              <a:rPr lang="en-US" smtClean="0"/>
              <a:t>9/8/2013</a:t>
            </a:fld>
            <a:endParaRPr lang="en-US"/>
          </a:p>
        </p:txBody>
      </p:sp>
      <p:sp>
        <p:nvSpPr>
          <p:cNvPr id="7" name="Slide Number Placeholder 6"/>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4279351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76200" y="6356350"/>
            <a:ext cx="2133600" cy="365125"/>
          </a:xfrm>
          <a:prstGeom prst="rect">
            <a:avLst/>
          </a:prstGeom>
        </p:spPr>
        <p:txBody>
          <a:bodyPr/>
          <a:lstStyle/>
          <a:p>
            <a:fld id="{1C944A67-369A-40BF-91CF-EB08F8921C48}" type="datetime1">
              <a:rPr lang="en-US" smtClean="0"/>
              <a:t>9/8/2013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2959407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76200" y="6356350"/>
            <a:ext cx="2133600" cy="365125"/>
          </a:xfrm>
          <a:prstGeom prst="rect">
            <a:avLst/>
          </a:prstGeom>
        </p:spPr>
        <p:txBody>
          <a:bodyPr/>
          <a:lstStyle/>
          <a:p>
            <a:fld id="{021BE1CA-01F5-4B5E-9D20-B5D389B4A4A7}" type="datetime1">
              <a:rPr lang="en-US" smtClean="0"/>
              <a:t>9/8/2013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3530386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6200" y="6356350"/>
            <a:ext cx="2133600" cy="365125"/>
          </a:xfrm>
          <a:prstGeom prst="rect">
            <a:avLst/>
          </a:prstGeom>
        </p:spPr>
        <p:txBody>
          <a:bodyPr/>
          <a:lstStyle/>
          <a:p>
            <a:fld id="{EB5D041C-7B1A-4C56-8258-3639C6CDB578}" type="datetime1">
              <a:rPr lang="en-US" smtClean="0"/>
              <a:t>9/8/2013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1523923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 y="6356350"/>
            <a:ext cx="2133600" cy="365125"/>
          </a:xfrm>
          <a:prstGeom prst="rect">
            <a:avLst/>
          </a:prstGeom>
        </p:spPr>
        <p:txBody>
          <a:bodyPr/>
          <a:lstStyle/>
          <a:p>
            <a:fld id="{66D7EA8D-08E4-4CEC-A290-2459BA8A7C50}" type="datetime1">
              <a:rPr lang="en-US" smtClean="0"/>
              <a:t>9/8/2013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1504029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 y="6356350"/>
            <a:ext cx="2133600" cy="365125"/>
          </a:xfrm>
          <a:prstGeom prst="rect">
            <a:avLst/>
          </a:prstGeom>
        </p:spPr>
        <p:txBody>
          <a:bodyPr/>
          <a:lstStyle/>
          <a:p>
            <a:fld id="{8D49DA34-5337-42BA-BBB8-2B2693ACCFAB}" type="datetime1">
              <a:rPr lang="en-US" smtClean="0"/>
              <a:t>9/8/2013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424035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4290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r>
              <a:rPr lang="en-US" dirty="0" smtClean="0"/>
              <a:t>http://practicalunittesting.com/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4A088-014F-4063-A783-67FAA4BA51CC}" type="slidenum">
              <a:rPr lang="en-US" smtClean="0"/>
              <a:t>‹#›</a:t>
            </a:fld>
            <a:endParaRPr lang="en-US"/>
          </a:p>
        </p:txBody>
      </p:sp>
      <p:sp>
        <p:nvSpPr>
          <p:cNvPr id="7" name="TextBox 6"/>
          <p:cNvSpPr txBox="1"/>
          <p:nvPr/>
        </p:nvSpPr>
        <p:spPr>
          <a:xfrm>
            <a:off x="228600" y="6315075"/>
            <a:ext cx="1599540" cy="338554"/>
          </a:xfrm>
          <a:prstGeom prst="rect">
            <a:avLst/>
          </a:prstGeom>
          <a:noFill/>
        </p:spPr>
        <p:txBody>
          <a:bodyPr wrap="none" rtlCol="0">
            <a:spAutoFit/>
          </a:bodyPr>
          <a:lstStyle/>
          <a:p>
            <a:r>
              <a:rPr lang="en-US" sz="1600" b="0" dirty="0" smtClean="0">
                <a:solidFill>
                  <a:schemeClr val="tx1"/>
                </a:solidFill>
              </a:rPr>
              <a:t>Tools - Junit4  </a:t>
            </a:r>
            <a:fld id="{974D2DB4-B6AF-4364-8EF9-04B046B042B9}" type="slidenum">
              <a:rPr lang="en-US" sz="1600" baseline="0" smtClean="0"/>
              <a:t>‹#›</a:t>
            </a:fld>
            <a:endParaRPr lang="en-US" sz="1600" dirty="0"/>
          </a:p>
        </p:txBody>
      </p:sp>
      <p:sp>
        <p:nvSpPr>
          <p:cNvPr id="8" name="TextBox 7"/>
          <p:cNvSpPr txBox="1"/>
          <p:nvPr/>
        </p:nvSpPr>
        <p:spPr>
          <a:xfrm>
            <a:off x="6477000" y="6400800"/>
            <a:ext cx="1943353" cy="369332"/>
          </a:xfrm>
          <a:prstGeom prst="rect">
            <a:avLst/>
          </a:prstGeom>
          <a:noFill/>
        </p:spPr>
        <p:txBody>
          <a:bodyPr wrap="none" rtlCol="0">
            <a:spAutoFit/>
          </a:bodyPr>
          <a:lstStyle/>
          <a:p>
            <a:r>
              <a:rPr lang="en-US" dirty="0" smtClean="0"/>
              <a:t>CSCE 747 Fall 2013</a:t>
            </a:r>
            <a:endParaRPr lang="en-US" dirty="0"/>
          </a:p>
        </p:txBody>
      </p:sp>
    </p:spTree>
    <p:extLst>
      <p:ext uri="{BB962C8B-B14F-4D97-AF65-F5344CB8AC3E}">
        <p14:creationId xmlns:p14="http://schemas.microsoft.com/office/powerpoint/2010/main" val="283252285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JUnit" TargetMode="External"/><Relationship Id="rId2" Type="http://schemas.openxmlformats.org/officeDocument/2006/relationships/hyperlink" Target="http://practicalunittesting.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vogella.com/articles/JUnit/article.html#juniteclipse_code" TargetMode="External"/><Relationship Id="rId13" Type="http://schemas.openxmlformats.org/officeDocument/2006/relationships/hyperlink" Target="http://www.vogella.com/articles/JUnit/article.html#eclipse_creatingjunittest" TargetMode="External"/><Relationship Id="rId18" Type="http://schemas.openxmlformats.org/officeDocument/2006/relationships/hyperlink" Target="http://www.vogella.com/articles/JUnit/article.html#juniteclipse" TargetMode="External"/><Relationship Id="rId26" Type="http://schemas.openxmlformats.org/officeDocument/2006/relationships/hyperlink" Target="http://www.vogella.com/articles/JUnit/article.html#easymock" TargetMode="External"/><Relationship Id="rId3" Type="http://schemas.openxmlformats.org/officeDocument/2006/relationships/hyperlink" Target="http://www.vogella.com/articles/JUnit/article.html#junit_intro" TargetMode="External"/><Relationship Id="rId21" Type="http://schemas.openxmlformats.org/officeDocument/2006/relationships/hyperlink" Target="http://www.vogella.com/articles/JUnit/article.html#juniteclipse_test" TargetMode="External"/><Relationship Id="rId7" Type="http://schemas.openxmlformats.org/officeDocument/2006/relationships/hyperlink" Target="http://www.vogella.com/articles/JUnit/article.html#juniteclipse_testsuite" TargetMode="External"/><Relationship Id="rId12" Type="http://schemas.openxmlformats.org/officeDocument/2006/relationships/hyperlink" Target="http://www.vogella.com/articles/JUnit/article.html#eclipse" TargetMode="External"/><Relationship Id="rId17" Type="http://schemas.openxmlformats.org/officeDocument/2006/relationships/hyperlink" Target="http://www.vogella.com/articles/JUnit/article.html#usingjunit_execption" TargetMode="External"/><Relationship Id="rId25" Type="http://schemas.openxmlformats.org/officeDocument/2006/relationships/hyperlink" Target="http://www.vogella.com/articles/JUnit/article.html#junitadvanced_rules" TargetMode="External"/><Relationship Id="rId2" Type="http://schemas.openxmlformats.org/officeDocument/2006/relationships/hyperlink" Target="http://www.vogella.com/articles/JUnit/article.html#unittesting" TargetMode="External"/><Relationship Id="rId16" Type="http://schemas.openxmlformats.org/officeDocument/2006/relationships/hyperlink" Target="http://www.vogella.com/articles/JUnit/article.html#usingjunit_testsuites" TargetMode="External"/><Relationship Id="rId20" Type="http://schemas.openxmlformats.org/officeDocument/2006/relationships/hyperlink" Target="http://www.vogella.com/articles/JUnit/article.html#juniteclipse_class" TargetMode="External"/><Relationship Id="rId29" Type="http://schemas.openxmlformats.org/officeDocument/2006/relationships/hyperlink" Target="http://www.vogella.com/articles/JUnit/article.html#resources" TargetMode="External"/><Relationship Id="rId1" Type="http://schemas.openxmlformats.org/officeDocument/2006/relationships/slideLayout" Target="../slideLayouts/slideLayout2.xml"/><Relationship Id="rId6" Type="http://schemas.openxmlformats.org/officeDocument/2006/relationships/hyperlink" Target="http://www.vogella.com/articles/JUnit/article.html#usingjunit_asserts" TargetMode="External"/><Relationship Id="rId11" Type="http://schemas.openxmlformats.org/officeDocument/2006/relationships/hyperlink" Target="http://www.vogella.com/articles/JUnit/article.html#installation_junit" TargetMode="External"/><Relationship Id="rId24" Type="http://schemas.openxmlformats.org/officeDocument/2006/relationships/hyperlink" Target="http://www.vogella.com/articles/JUnit/article.html#junitadvanced_parameterizedtests" TargetMode="External"/><Relationship Id="rId5" Type="http://schemas.openxmlformats.org/officeDocument/2006/relationships/hyperlink" Target="http://www.vogella.com/articles/JUnit/article.html#usingjunit_annotations" TargetMode="External"/><Relationship Id="rId15" Type="http://schemas.openxmlformats.org/officeDocument/2006/relationships/hyperlink" Target="http://www.vogella.com/articles/JUnit/article.html#usingjunit_staticimports" TargetMode="External"/><Relationship Id="rId23" Type="http://schemas.openxmlformats.org/officeDocument/2006/relationships/hyperlink" Target="http://www.vogella.com/articles/JUnit/article.html#junitadvanced" TargetMode="External"/><Relationship Id="rId28" Type="http://schemas.openxmlformats.org/officeDocument/2006/relationships/hyperlink" Target="http://www.vogella.com/articles/JUnit/article.html#questions" TargetMode="External"/><Relationship Id="rId10" Type="http://schemas.openxmlformats.org/officeDocument/2006/relationships/hyperlink" Target="http://www.vogella.com/articles/JUnit/article.html#installation_eclipse" TargetMode="External"/><Relationship Id="rId19" Type="http://schemas.openxmlformats.org/officeDocument/2006/relationships/hyperlink" Target="http://www.vogella.com/articles/JUnit/article.html#juniteclipse_prep" TargetMode="External"/><Relationship Id="rId31" Type="http://schemas.openxmlformats.org/officeDocument/2006/relationships/hyperlink" Target="http://www.vogella.com/articles/JUnit/article.html#resources_general" TargetMode="External"/><Relationship Id="rId4" Type="http://schemas.openxmlformats.org/officeDocument/2006/relationships/hyperlink" Target="http://www.vogella.com/articles/JUnit/article.html#unittesting_junit" TargetMode="External"/><Relationship Id="rId9" Type="http://schemas.openxmlformats.org/officeDocument/2006/relationships/hyperlink" Target="http://www.vogella.com/articles/JUnit/article.html#installation" TargetMode="External"/><Relationship Id="rId14" Type="http://schemas.openxmlformats.org/officeDocument/2006/relationships/hyperlink" Target="http://www.vogella.com/articles/JUnit/article.html#eclipse_runningjunittest" TargetMode="External"/><Relationship Id="rId22" Type="http://schemas.openxmlformats.org/officeDocument/2006/relationships/hyperlink" Target="http://www.vogella.com/articles/JUnit/article.html#juniteclipse_eclipse" TargetMode="External"/><Relationship Id="rId27" Type="http://schemas.openxmlformats.org/officeDocument/2006/relationships/hyperlink" Target="http://www.vogella.com/articles/JUnit/article.html#thankyou" TargetMode="External"/><Relationship Id="rId30" Type="http://schemas.openxmlformats.org/officeDocument/2006/relationships/hyperlink" Target="http://www.vogella.com/articles/JUnit/article.html#junit_link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CSCE 747 Software Testing and Quality Assurance</a:t>
            </a:r>
            <a:endParaRPr lang="en-US" b="1" dirty="0"/>
          </a:p>
        </p:txBody>
      </p:sp>
      <p:sp>
        <p:nvSpPr>
          <p:cNvPr id="3" name="Subtitle 2"/>
          <p:cNvSpPr>
            <a:spLocks noGrp="1"/>
          </p:cNvSpPr>
          <p:nvPr>
            <p:ph type="subTitle" idx="1"/>
          </p:nvPr>
        </p:nvSpPr>
        <p:spPr/>
        <p:txBody>
          <a:bodyPr/>
          <a:lstStyle/>
          <a:p>
            <a:pPr algn="l"/>
            <a:r>
              <a:rPr lang="en-US" b="1" dirty="0" smtClean="0">
                <a:solidFill>
                  <a:srgbClr val="C00000"/>
                </a:solidFill>
              </a:rPr>
              <a:t>Tools 04 – Junit4</a:t>
            </a:r>
          </a:p>
          <a:p>
            <a:pPr algn="l"/>
            <a:endParaRPr lang="en-US" dirty="0"/>
          </a:p>
        </p:txBody>
      </p:sp>
      <p:sp>
        <p:nvSpPr>
          <p:cNvPr id="4" name="Date Placeholder 3"/>
          <p:cNvSpPr>
            <a:spLocks noGrp="1"/>
          </p:cNvSpPr>
          <p:nvPr>
            <p:ph type="dt" sz="half" idx="10"/>
          </p:nvPr>
        </p:nvSpPr>
        <p:spPr>
          <a:xfrm>
            <a:off x="685800" y="5943600"/>
            <a:ext cx="2133600" cy="365125"/>
          </a:xfrm>
        </p:spPr>
        <p:txBody>
          <a:bodyPr/>
          <a:lstStyle/>
          <a:p>
            <a:fld id="{689F05D4-A2C6-4702-90BE-AC65012B0782}" type="datetime1">
              <a:rPr lang="en-US" b="1" smtClean="0">
                <a:solidFill>
                  <a:srgbClr val="C00000"/>
                </a:solidFill>
              </a:rPr>
              <a:t>9/8/2013</a:t>
            </a:fld>
            <a:endParaRPr lang="en-US" b="1" dirty="0">
              <a:solidFill>
                <a:srgbClr val="C00000"/>
              </a:solidFill>
            </a:endParaRPr>
          </a:p>
        </p:txBody>
      </p:sp>
      <p:sp>
        <p:nvSpPr>
          <p:cNvPr id="6" name="Slide Number Placeholder 5"/>
          <p:cNvSpPr>
            <a:spLocks noGrp="1"/>
          </p:cNvSpPr>
          <p:nvPr>
            <p:ph type="sldNum" sz="quarter" idx="12"/>
          </p:nvPr>
        </p:nvSpPr>
        <p:spPr/>
        <p:txBody>
          <a:bodyPr/>
          <a:lstStyle/>
          <a:p>
            <a:fld id="{5EA4A088-014F-4063-A783-67FAA4BA51CC}" type="slidenum">
              <a:rPr lang="en-US" smtClean="0"/>
              <a:t>1</a:t>
            </a:fld>
            <a:endParaRPr lang="en-US"/>
          </a:p>
        </p:txBody>
      </p:sp>
    </p:spTree>
    <p:extLst>
      <p:ext uri="{BB962C8B-B14F-4D97-AF65-F5344CB8AC3E}">
        <p14:creationId xmlns:p14="http://schemas.microsoft.com/office/powerpoint/2010/main" val="3577371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General approach JUnit4 within Eclipse</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err="1"/>
              <a:t>JUnit</a:t>
            </a:r>
            <a:r>
              <a:rPr lang="en-US" dirty="0"/>
              <a:t> assumes that all test methods can be executed in an arbitrary order. </a:t>
            </a:r>
            <a:endParaRPr lang="en-US" dirty="0" smtClean="0"/>
          </a:p>
          <a:p>
            <a:r>
              <a:rPr lang="en-US" dirty="0" smtClean="0"/>
              <a:t>Therefore </a:t>
            </a:r>
            <a:r>
              <a:rPr lang="en-US" dirty="0"/>
              <a:t>tests should not depend on other tests. </a:t>
            </a:r>
          </a:p>
          <a:p>
            <a:r>
              <a:rPr lang="en-US" dirty="0"/>
              <a:t>To write a test with </a:t>
            </a:r>
            <a:r>
              <a:rPr lang="en-US" dirty="0" err="1"/>
              <a:t>JUnit</a:t>
            </a:r>
            <a:r>
              <a:rPr lang="en-US" dirty="0"/>
              <a:t> you annotate a method with the @</a:t>
            </a:r>
            <a:r>
              <a:rPr lang="en-US" dirty="0" err="1"/>
              <a:t>org.junit.Test</a:t>
            </a:r>
            <a:r>
              <a:rPr lang="en-US" dirty="0"/>
              <a:t> annotation and </a:t>
            </a:r>
            <a:endParaRPr lang="en-US" dirty="0" smtClean="0"/>
          </a:p>
          <a:p>
            <a:r>
              <a:rPr lang="en-US" dirty="0" smtClean="0"/>
              <a:t>use assert or another </a:t>
            </a:r>
            <a:r>
              <a:rPr lang="en-US" dirty="0"/>
              <a:t>method provided by </a:t>
            </a:r>
            <a:r>
              <a:rPr lang="en-US" dirty="0" err="1"/>
              <a:t>JUnit</a:t>
            </a:r>
            <a:r>
              <a:rPr lang="en-US" dirty="0"/>
              <a:t> to check the expected result of the code execution versus the actual </a:t>
            </a:r>
            <a:r>
              <a:rPr lang="en-US" dirty="0" smtClean="0"/>
              <a:t>result</a:t>
            </a:r>
          </a:p>
          <a:p>
            <a:r>
              <a:rPr lang="en-US" dirty="0"/>
              <a:t>run the test, via right-click on the test class and selecting Run → Run As → </a:t>
            </a:r>
            <a:r>
              <a:rPr lang="en-US" dirty="0" err="1"/>
              <a:t>JUnit</a:t>
            </a:r>
            <a:r>
              <a:rPr lang="en-US" dirty="0"/>
              <a:t> Test.</a:t>
            </a:r>
          </a:p>
          <a:p>
            <a:endParaRPr lang="en-US" dirty="0"/>
          </a:p>
        </p:txBody>
      </p:sp>
      <p:sp>
        <p:nvSpPr>
          <p:cNvPr id="4" name="Footer Placeholder 3"/>
          <p:cNvSpPr>
            <a:spLocks noGrp="1"/>
          </p:cNvSpPr>
          <p:nvPr>
            <p:ph type="ftr" sz="quarter" idx="11"/>
          </p:nvPr>
        </p:nvSpPr>
        <p:spPr/>
        <p:txBody>
          <a:bodyPr/>
          <a:lstStyle/>
          <a:p>
            <a:endParaRPr lang="en-US" dirty="0" smtClean="0"/>
          </a:p>
        </p:txBody>
      </p:sp>
    </p:spTree>
    <p:extLst>
      <p:ext uri="{BB962C8B-B14F-4D97-AF65-F5344CB8AC3E}">
        <p14:creationId xmlns:p14="http://schemas.microsoft.com/office/powerpoint/2010/main" val="415924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JUnit</a:t>
            </a:r>
            <a:r>
              <a:rPr lang="en-US" dirty="0"/>
              <a:t> </a:t>
            </a:r>
            <a:r>
              <a:rPr lang="en-US" dirty="0" smtClean="0"/>
              <a:t>annotations</a:t>
            </a:r>
            <a:endParaRPr lang="en-US" dirty="0"/>
          </a:p>
        </p:txBody>
      </p:sp>
      <p:sp>
        <p:nvSpPr>
          <p:cNvPr id="4" name="Footer Placeholder 3"/>
          <p:cNvSpPr>
            <a:spLocks noGrp="1"/>
          </p:cNvSpPr>
          <p:nvPr>
            <p:ph type="ftr" sz="quarter" idx="11"/>
          </p:nvPr>
        </p:nvSpPr>
        <p:spPr/>
        <p:txBody>
          <a:bodyPr/>
          <a:lstStyle/>
          <a:p>
            <a:endParaRPr lang="en-US" dirty="0" smtClean="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08935755"/>
              </p:ext>
            </p:extLst>
          </p:nvPr>
        </p:nvGraphicFramePr>
        <p:xfrm>
          <a:off x="457200" y="1295400"/>
          <a:ext cx="8229600" cy="5120640"/>
        </p:xfrm>
        <a:graphic>
          <a:graphicData uri="http://schemas.openxmlformats.org/drawingml/2006/table">
            <a:tbl>
              <a:tblPr firstRow="1" bandRow="1">
                <a:tableStyleId>{5C22544A-7EE6-4342-B048-85BDC9FD1C3A}</a:tableStyleId>
              </a:tblPr>
              <a:tblGrid>
                <a:gridCol w="3276600"/>
                <a:gridCol w="4953000"/>
              </a:tblGrid>
              <a:tr h="370840">
                <a:tc>
                  <a:txBody>
                    <a:bodyPr/>
                    <a:lstStyle/>
                    <a:p>
                      <a:r>
                        <a:rPr lang="en-US" sz="2400" dirty="0" smtClean="0"/>
                        <a:t>Annotation</a:t>
                      </a:r>
                      <a:endParaRPr lang="en-US" sz="2400" dirty="0"/>
                    </a:p>
                  </a:txBody>
                  <a:tcPr/>
                </a:tc>
                <a:tc>
                  <a:txBody>
                    <a:bodyPr/>
                    <a:lstStyle/>
                    <a:p>
                      <a:r>
                        <a:rPr lang="en-US" sz="2400" dirty="0" smtClean="0"/>
                        <a:t>Description</a:t>
                      </a:r>
                      <a:endParaRPr lang="en-US" sz="2400" dirty="0"/>
                    </a:p>
                  </a:txBody>
                  <a:tcPr/>
                </a:tc>
              </a:tr>
              <a:tr h="370840">
                <a:tc>
                  <a:txBody>
                    <a:bodyPr/>
                    <a:lstStyle/>
                    <a:p>
                      <a:r>
                        <a:rPr lang="en-US" sz="2400" dirty="0" smtClean="0"/>
                        <a:t>@Test </a:t>
                      </a:r>
                      <a:br>
                        <a:rPr lang="en-US" sz="2400" dirty="0" smtClean="0"/>
                      </a:br>
                      <a:r>
                        <a:rPr lang="en-US" sz="2400" dirty="0" smtClean="0"/>
                        <a:t>public void method() </a:t>
                      </a:r>
                      <a:endParaRPr lang="en-US" sz="2400" dirty="0"/>
                    </a:p>
                  </a:txBody>
                  <a:tcPr/>
                </a:tc>
                <a:tc>
                  <a:txBody>
                    <a:bodyPr/>
                    <a:lstStyle/>
                    <a:p>
                      <a:r>
                        <a:rPr lang="en-US" sz="2400" dirty="0" smtClean="0"/>
                        <a:t>The annotation @Test identifies that a method is a test method. </a:t>
                      </a:r>
                      <a:endParaRPr lang="en-US" sz="2400" dirty="0"/>
                    </a:p>
                  </a:txBody>
                  <a:tcPr/>
                </a:tc>
              </a:tr>
              <a:tr h="370840">
                <a:tc>
                  <a:txBody>
                    <a:bodyPr/>
                    <a:lstStyle/>
                    <a:p>
                      <a:r>
                        <a:rPr lang="en-US" sz="2400" dirty="0" smtClean="0"/>
                        <a:t>@Before </a:t>
                      </a:r>
                      <a:br>
                        <a:rPr lang="en-US" sz="2400" dirty="0" smtClean="0"/>
                      </a:br>
                      <a:r>
                        <a:rPr lang="en-US" sz="2400" dirty="0" smtClean="0"/>
                        <a:t>public void method() </a:t>
                      </a:r>
                      <a:endParaRPr lang="en-US" sz="2400" dirty="0"/>
                    </a:p>
                  </a:txBody>
                  <a:tcPr/>
                </a:tc>
                <a:tc>
                  <a:txBody>
                    <a:bodyPr/>
                    <a:lstStyle/>
                    <a:p>
                      <a:r>
                        <a:rPr lang="en-US" sz="2400" dirty="0" smtClean="0"/>
                        <a:t>This method is executed before each test. This method can prepare the test environment (e.g. read input data, initialize the class). </a:t>
                      </a:r>
                      <a:endParaRPr lang="en-US" sz="2400" dirty="0"/>
                    </a:p>
                  </a:txBody>
                  <a:tcPr/>
                </a:tc>
              </a:tr>
              <a:tr h="370840">
                <a:tc>
                  <a:txBody>
                    <a:bodyPr/>
                    <a:lstStyle/>
                    <a:p>
                      <a:r>
                        <a:rPr lang="en-US" sz="2400" dirty="0" smtClean="0"/>
                        <a:t>@After </a:t>
                      </a:r>
                      <a:br>
                        <a:rPr lang="en-US" sz="2400" dirty="0" smtClean="0"/>
                      </a:br>
                      <a:r>
                        <a:rPr lang="en-US" sz="2400" dirty="0" smtClean="0"/>
                        <a:t>public void method() </a:t>
                      </a:r>
                      <a:endParaRPr lang="en-US" sz="2400" dirty="0"/>
                    </a:p>
                  </a:txBody>
                  <a:tcPr/>
                </a:tc>
                <a:tc>
                  <a:txBody>
                    <a:bodyPr/>
                    <a:lstStyle/>
                    <a:p>
                      <a:r>
                        <a:rPr lang="en-US" sz="2400" dirty="0" smtClean="0"/>
                        <a:t>This method is executed after each test. This method can cleanup the test environment (e.g. delete temporary data, restore defaults). It can also save memory by cleaning up expensive memory structures. </a:t>
                      </a:r>
                      <a:endParaRPr lang="en-US" sz="2400" dirty="0"/>
                    </a:p>
                  </a:txBody>
                  <a:tcPr/>
                </a:tc>
              </a:tr>
            </a:tbl>
          </a:graphicData>
        </a:graphic>
      </p:graphicFrame>
    </p:spTree>
    <p:extLst>
      <p:ext uri="{BB962C8B-B14F-4D97-AF65-F5344CB8AC3E}">
        <p14:creationId xmlns:p14="http://schemas.microsoft.com/office/powerpoint/2010/main" val="1471230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endParaRPr lang="en-US" dirty="0" smtClean="0"/>
          </a:p>
        </p:txBody>
      </p:sp>
      <p:graphicFrame>
        <p:nvGraphicFramePr>
          <p:cNvPr id="5" name="Content Placeholder 6"/>
          <p:cNvGraphicFramePr>
            <a:graphicFrameLocks/>
          </p:cNvGraphicFramePr>
          <p:nvPr>
            <p:extLst>
              <p:ext uri="{D42A27DB-BD31-4B8C-83A1-F6EECF244321}">
                <p14:modId xmlns:p14="http://schemas.microsoft.com/office/powerpoint/2010/main" val="318166192"/>
              </p:ext>
            </p:extLst>
          </p:nvPr>
        </p:nvGraphicFramePr>
        <p:xfrm>
          <a:off x="457200" y="1295400"/>
          <a:ext cx="8229600" cy="5303520"/>
        </p:xfrm>
        <a:graphic>
          <a:graphicData uri="http://schemas.openxmlformats.org/drawingml/2006/table">
            <a:tbl>
              <a:tblPr firstRow="1" bandRow="1">
                <a:tableStyleId>{5C22544A-7EE6-4342-B048-85BDC9FD1C3A}</a:tableStyleId>
              </a:tblPr>
              <a:tblGrid>
                <a:gridCol w="3276600"/>
                <a:gridCol w="4953000"/>
              </a:tblGrid>
              <a:tr h="370840">
                <a:tc>
                  <a:txBody>
                    <a:bodyPr/>
                    <a:lstStyle/>
                    <a:p>
                      <a:r>
                        <a:rPr lang="en-US" sz="2400" dirty="0" smtClean="0"/>
                        <a:t>Annotation</a:t>
                      </a:r>
                      <a:endParaRPr lang="en-US" sz="2400" dirty="0"/>
                    </a:p>
                  </a:txBody>
                  <a:tcPr/>
                </a:tc>
                <a:tc>
                  <a:txBody>
                    <a:bodyPr/>
                    <a:lstStyle/>
                    <a:p>
                      <a:r>
                        <a:rPr lang="en-US" sz="2400" dirty="0" smtClean="0"/>
                        <a:t>Description</a:t>
                      </a:r>
                      <a:endParaRPr lang="en-US" sz="2400" dirty="0"/>
                    </a:p>
                  </a:txBody>
                  <a:tcPr/>
                </a:tc>
              </a:tr>
              <a:tr h="370840">
                <a:tc>
                  <a:txBody>
                    <a:bodyPr/>
                    <a:lstStyle/>
                    <a:p>
                      <a:r>
                        <a:rPr lang="en-US" sz="2400" dirty="0" smtClean="0"/>
                        <a:t>@</a:t>
                      </a:r>
                      <a:r>
                        <a:rPr lang="en-US" sz="2400" dirty="0" err="1" smtClean="0"/>
                        <a:t>BeforeClass</a:t>
                      </a:r>
                      <a:r>
                        <a:rPr lang="en-US" sz="2400" dirty="0" smtClean="0"/>
                        <a:t> </a:t>
                      </a:r>
                      <a:br>
                        <a:rPr lang="en-US" sz="2400" dirty="0" smtClean="0"/>
                      </a:br>
                      <a:r>
                        <a:rPr lang="en-US" sz="2400" dirty="0" smtClean="0"/>
                        <a:t>public static void method() </a:t>
                      </a:r>
                      <a:endParaRPr lang="en-US" sz="2400" dirty="0"/>
                    </a:p>
                  </a:txBody>
                  <a:tcPr/>
                </a:tc>
                <a:tc>
                  <a:txBody>
                    <a:bodyPr/>
                    <a:lstStyle/>
                    <a:p>
                      <a:r>
                        <a:rPr lang="en-US" sz="2400" dirty="0" smtClean="0"/>
                        <a:t>method executed once, before the start of all tests. </a:t>
                      </a:r>
                      <a:endParaRPr lang="en-US" sz="2400" dirty="0"/>
                    </a:p>
                  </a:txBody>
                  <a:tcPr/>
                </a:tc>
              </a:tr>
              <a:tr h="370840">
                <a:tc>
                  <a:txBody>
                    <a:bodyPr/>
                    <a:lstStyle/>
                    <a:p>
                      <a:r>
                        <a:rPr lang="en-US" sz="2400" dirty="0" smtClean="0"/>
                        <a:t>@</a:t>
                      </a:r>
                      <a:r>
                        <a:rPr lang="en-US" sz="2400" dirty="0" err="1" smtClean="0"/>
                        <a:t>AfterClass</a:t>
                      </a:r>
                      <a:r>
                        <a:rPr lang="en-US" sz="2400" dirty="0" smtClean="0"/>
                        <a:t> </a:t>
                      </a:r>
                      <a:br>
                        <a:rPr lang="en-US" sz="2400" dirty="0" smtClean="0"/>
                      </a:br>
                      <a:r>
                        <a:rPr lang="en-US" sz="2400" dirty="0" smtClean="0"/>
                        <a:t>public static void method() </a:t>
                      </a:r>
                      <a:endParaRPr lang="en-US" sz="2400" dirty="0"/>
                    </a:p>
                  </a:txBody>
                  <a:tcPr/>
                </a:tc>
                <a:tc>
                  <a:txBody>
                    <a:bodyPr/>
                    <a:lstStyle/>
                    <a:p>
                      <a:r>
                        <a:rPr lang="en-US" sz="2400" dirty="0" smtClean="0"/>
                        <a:t>This method is executed once, after all tests have been finished. --clean-up activities</a:t>
                      </a:r>
                      <a:endParaRPr lang="en-US" sz="2400" dirty="0"/>
                    </a:p>
                  </a:txBody>
                  <a:tcPr/>
                </a:tc>
              </a:tr>
              <a:tr h="370840">
                <a:tc>
                  <a:txBody>
                    <a:bodyPr/>
                    <a:lstStyle/>
                    <a:p>
                      <a:r>
                        <a:rPr lang="en-US" sz="2400" dirty="0" smtClean="0"/>
                        <a:t>@Ignore</a:t>
                      </a:r>
                      <a:endParaRPr lang="en-US" sz="2400" dirty="0"/>
                    </a:p>
                  </a:txBody>
                  <a:tcPr/>
                </a:tc>
                <a:tc>
                  <a:txBody>
                    <a:bodyPr/>
                    <a:lstStyle/>
                    <a:p>
                      <a:r>
                        <a:rPr lang="en-US" sz="2400" dirty="0" smtClean="0"/>
                        <a:t>Ignores the test method. out-of-date, too expensive</a:t>
                      </a:r>
                      <a:endParaRPr lang="en-US" sz="2400" dirty="0"/>
                    </a:p>
                  </a:txBody>
                  <a:tcPr/>
                </a:tc>
              </a:tr>
              <a:tr h="370840">
                <a:tc>
                  <a:txBody>
                    <a:bodyPr/>
                    <a:lstStyle/>
                    <a:p>
                      <a:r>
                        <a:rPr lang="en-US" sz="2400" dirty="0" smtClean="0"/>
                        <a:t>@Test (expected = </a:t>
                      </a:r>
                      <a:r>
                        <a:rPr lang="en-US" sz="2400" dirty="0" err="1" smtClean="0"/>
                        <a:t>Exception.class</a:t>
                      </a:r>
                      <a:r>
                        <a:rPr lang="en-US" sz="2400" dirty="0" smtClean="0"/>
                        <a:t>)</a:t>
                      </a:r>
                      <a:endParaRPr lang="en-US" sz="2400" dirty="0"/>
                    </a:p>
                  </a:txBody>
                  <a:tcPr/>
                </a:tc>
                <a:tc>
                  <a:txBody>
                    <a:bodyPr/>
                    <a:lstStyle/>
                    <a:p>
                      <a:r>
                        <a:rPr lang="en-US" sz="2400" dirty="0" smtClean="0"/>
                        <a:t>Fails, if the method does not throw the named exception. </a:t>
                      </a:r>
                      <a:endParaRPr lang="en-US" sz="2400" dirty="0"/>
                    </a:p>
                  </a:txBody>
                  <a:tcPr/>
                </a:tc>
              </a:tr>
              <a:tr h="370840">
                <a:tc>
                  <a:txBody>
                    <a:bodyPr/>
                    <a:lstStyle/>
                    <a:p>
                      <a:r>
                        <a:rPr lang="en-US" sz="2400" dirty="0" smtClean="0"/>
                        <a:t>@Test(timeout=100)</a:t>
                      </a:r>
                      <a:endParaRPr lang="en-US" sz="2400" dirty="0"/>
                    </a:p>
                  </a:txBody>
                  <a:tcPr/>
                </a:tc>
                <a:tc>
                  <a:txBody>
                    <a:bodyPr/>
                    <a:lstStyle/>
                    <a:p>
                      <a:r>
                        <a:rPr lang="en-US" sz="2400" dirty="0" smtClean="0"/>
                        <a:t>Fails, if the method takes longer than 100 milliseconds. </a:t>
                      </a:r>
                      <a:endParaRPr lang="en-US" sz="2400" dirty="0"/>
                    </a:p>
                  </a:txBody>
                  <a:tcPr/>
                </a:tc>
              </a:tr>
            </a:tbl>
          </a:graphicData>
        </a:graphic>
      </p:graphicFrame>
    </p:spTree>
    <p:extLst>
      <p:ext uri="{BB962C8B-B14F-4D97-AF65-F5344CB8AC3E}">
        <p14:creationId xmlns:p14="http://schemas.microsoft.com/office/powerpoint/2010/main" val="2123313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dirty="0"/>
              <a:t>Assert statements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23711968"/>
              </p:ext>
            </p:extLst>
          </p:nvPr>
        </p:nvGraphicFramePr>
        <p:xfrm>
          <a:off x="304800" y="762000"/>
          <a:ext cx="8534400" cy="8799960"/>
        </p:xfrm>
        <a:graphic>
          <a:graphicData uri="http://schemas.openxmlformats.org/drawingml/2006/table">
            <a:tbl>
              <a:tblPr/>
              <a:tblGrid>
                <a:gridCol w="4267200"/>
                <a:gridCol w="4267200"/>
              </a:tblGrid>
              <a:tr h="416292">
                <a:tc>
                  <a:txBody>
                    <a:bodyPr/>
                    <a:lstStyle/>
                    <a:p>
                      <a:pPr algn="l"/>
                      <a:r>
                        <a:rPr lang="en-US" sz="2000" b="1" dirty="0"/>
                        <a:t>Statement</a:t>
                      </a:r>
                    </a:p>
                  </a:txBody>
                  <a:tcPr marL="71841" marR="71841" marT="35920" marB="35920" anchor="ctr">
                    <a:lnL>
                      <a:noFill/>
                    </a:lnL>
                    <a:lnR>
                      <a:noFill/>
                    </a:lnR>
                    <a:lnT>
                      <a:noFill/>
                    </a:lnT>
                    <a:lnB>
                      <a:noFill/>
                    </a:lnB>
                  </a:tcPr>
                </a:tc>
                <a:tc>
                  <a:txBody>
                    <a:bodyPr/>
                    <a:lstStyle/>
                    <a:p>
                      <a:pPr algn="l"/>
                      <a:r>
                        <a:rPr lang="en-US" sz="2000" b="1"/>
                        <a:t>Description</a:t>
                      </a:r>
                    </a:p>
                  </a:txBody>
                  <a:tcPr marL="71841" marR="71841" marT="35920" marB="35920" anchor="ctr">
                    <a:lnL>
                      <a:noFill/>
                    </a:lnL>
                    <a:lnR>
                      <a:noFill/>
                    </a:lnR>
                    <a:lnT>
                      <a:noFill/>
                    </a:lnT>
                    <a:lnB>
                      <a:noFill/>
                    </a:lnB>
                  </a:tcPr>
                </a:tc>
              </a:tr>
              <a:tr h="2100736">
                <a:tc>
                  <a:txBody>
                    <a:bodyPr/>
                    <a:lstStyle/>
                    <a:p>
                      <a:pPr algn="l"/>
                      <a:r>
                        <a:rPr lang="en-US" sz="2000" b="1" dirty="0"/>
                        <a:t>fail(String)</a:t>
                      </a:r>
                    </a:p>
                  </a:txBody>
                  <a:tcPr marL="71841" marR="71841" marT="35920" marB="35920" anchor="ctr">
                    <a:lnL>
                      <a:noFill/>
                    </a:lnL>
                    <a:lnR>
                      <a:noFill/>
                    </a:lnR>
                    <a:lnT>
                      <a:noFill/>
                    </a:lnT>
                    <a:lnB>
                      <a:noFill/>
                    </a:lnB>
                  </a:tcPr>
                </a:tc>
                <a:tc>
                  <a:txBody>
                    <a:bodyPr/>
                    <a:lstStyle/>
                    <a:p>
                      <a:pPr algn="l"/>
                      <a:r>
                        <a:rPr lang="en-US" sz="2000" b="1" dirty="0"/>
                        <a:t>Let the method fail. Might be used to check that a certain part of the code is not reached. Or to have a failing test before the test code is implemented. </a:t>
                      </a:r>
                    </a:p>
                  </a:txBody>
                  <a:tcPr marL="71841" marR="71841" marT="35920" marB="35920" anchor="ctr">
                    <a:lnL>
                      <a:noFill/>
                    </a:lnL>
                    <a:lnR>
                      <a:noFill/>
                    </a:lnR>
                    <a:lnT>
                      <a:noFill/>
                    </a:lnT>
                    <a:lnB>
                      <a:noFill/>
                    </a:lnB>
                  </a:tcPr>
                </a:tc>
              </a:tr>
              <a:tr h="753181">
                <a:tc>
                  <a:txBody>
                    <a:bodyPr/>
                    <a:lstStyle/>
                    <a:p>
                      <a:pPr algn="l"/>
                      <a:r>
                        <a:rPr lang="en-US" sz="2000" b="1"/>
                        <a:t>assertTrue([message], boolean condition)</a:t>
                      </a:r>
                    </a:p>
                  </a:txBody>
                  <a:tcPr marL="71841" marR="71841" marT="35920" marB="35920" anchor="ctr">
                    <a:lnL>
                      <a:noFill/>
                    </a:lnL>
                    <a:lnR>
                      <a:noFill/>
                    </a:lnR>
                    <a:lnT>
                      <a:noFill/>
                    </a:lnT>
                    <a:lnB>
                      <a:noFill/>
                    </a:lnB>
                  </a:tcPr>
                </a:tc>
                <a:tc>
                  <a:txBody>
                    <a:bodyPr/>
                    <a:lstStyle/>
                    <a:p>
                      <a:pPr algn="l"/>
                      <a:r>
                        <a:rPr lang="en-US" sz="2000" b="1" dirty="0"/>
                        <a:t>Checks that the </a:t>
                      </a:r>
                      <a:r>
                        <a:rPr lang="en-US" sz="2000" b="1" dirty="0" err="1"/>
                        <a:t>boolean</a:t>
                      </a:r>
                      <a:r>
                        <a:rPr lang="en-US" sz="2000" b="1" dirty="0"/>
                        <a:t> condition is true.</a:t>
                      </a:r>
                    </a:p>
                  </a:txBody>
                  <a:tcPr marL="71841" marR="71841" marT="35920" marB="35920" anchor="ctr">
                    <a:lnL>
                      <a:noFill/>
                    </a:lnL>
                    <a:lnR>
                      <a:noFill/>
                    </a:lnR>
                    <a:lnT>
                      <a:noFill/>
                    </a:lnT>
                    <a:lnB>
                      <a:noFill/>
                    </a:lnB>
                  </a:tcPr>
                </a:tc>
              </a:tr>
              <a:tr h="1426958">
                <a:tc>
                  <a:txBody>
                    <a:bodyPr/>
                    <a:lstStyle/>
                    <a:p>
                      <a:pPr algn="l"/>
                      <a:r>
                        <a:rPr lang="en-US" sz="2000" b="1"/>
                        <a:t>assertsEquals([String message], expected, actual)</a:t>
                      </a:r>
                    </a:p>
                  </a:txBody>
                  <a:tcPr marL="71841" marR="71841" marT="35920" marB="35920" anchor="ctr">
                    <a:lnL>
                      <a:noFill/>
                    </a:lnL>
                    <a:lnR>
                      <a:noFill/>
                    </a:lnR>
                    <a:lnT>
                      <a:noFill/>
                    </a:lnT>
                    <a:lnB>
                      <a:noFill/>
                    </a:lnB>
                  </a:tcPr>
                </a:tc>
                <a:tc>
                  <a:txBody>
                    <a:bodyPr/>
                    <a:lstStyle/>
                    <a:p>
                      <a:pPr algn="l"/>
                      <a:r>
                        <a:rPr lang="en-US" sz="2000" b="1" dirty="0"/>
                        <a:t>Tests that two values are the same. Note: for arrays the reference is checked not the content of the arrays. </a:t>
                      </a:r>
                    </a:p>
                  </a:txBody>
                  <a:tcPr marL="71841" marR="71841" marT="35920" marB="35920" anchor="ctr">
                    <a:lnL>
                      <a:noFill/>
                    </a:lnL>
                    <a:lnR>
                      <a:noFill/>
                    </a:lnR>
                    <a:lnT>
                      <a:noFill/>
                    </a:lnT>
                    <a:lnB>
                      <a:noFill/>
                    </a:lnB>
                  </a:tcPr>
                </a:tc>
              </a:tr>
              <a:tr h="1426958">
                <a:tc>
                  <a:txBody>
                    <a:bodyPr/>
                    <a:lstStyle/>
                    <a:p>
                      <a:pPr algn="l"/>
                      <a:r>
                        <a:rPr lang="en-US" sz="2000" b="1"/>
                        <a:t>assertsEquals([String message], expected, actual, tolerance) </a:t>
                      </a:r>
                    </a:p>
                  </a:txBody>
                  <a:tcPr marL="71841" marR="71841" marT="35920" marB="35920" anchor="ctr">
                    <a:lnL>
                      <a:noFill/>
                    </a:lnL>
                    <a:lnR>
                      <a:noFill/>
                    </a:lnR>
                    <a:lnT>
                      <a:noFill/>
                    </a:lnT>
                    <a:lnB>
                      <a:noFill/>
                    </a:lnB>
                  </a:tcPr>
                </a:tc>
                <a:tc>
                  <a:txBody>
                    <a:bodyPr/>
                    <a:lstStyle/>
                    <a:p>
                      <a:pPr algn="l"/>
                      <a:r>
                        <a:rPr lang="en-US" sz="2000" b="1" dirty="0"/>
                        <a:t>Test that float or double values match. The tolerance is the number of decimals which must be the same. </a:t>
                      </a:r>
                    </a:p>
                  </a:txBody>
                  <a:tcPr marL="71841" marR="71841" marT="35920" marB="35920" anchor="ctr">
                    <a:lnL>
                      <a:noFill/>
                    </a:lnL>
                    <a:lnR>
                      <a:noFill/>
                    </a:lnR>
                    <a:lnT>
                      <a:noFill/>
                    </a:lnT>
                    <a:lnB>
                      <a:noFill/>
                    </a:lnB>
                  </a:tcPr>
                </a:tc>
              </a:tr>
              <a:tr h="416292">
                <a:tc>
                  <a:txBody>
                    <a:bodyPr/>
                    <a:lstStyle/>
                    <a:p>
                      <a:pPr algn="l"/>
                      <a:r>
                        <a:rPr lang="en-US" sz="2000"/>
                        <a:t>assertNull([message], object)</a:t>
                      </a:r>
                    </a:p>
                  </a:txBody>
                  <a:tcPr marL="71841" marR="71841" marT="35920" marB="35920" anchor="ctr">
                    <a:lnL>
                      <a:noFill/>
                    </a:lnL>
                    <a:lnR>
                      <a:noFill/>
                    </a:lnR>
                    <a:lnT>
                      <a:noFill/>
                    </a:lnT>
                    <a:lnB>
                      <a:noFill/>
                    </a:lnB>
                  </a:tcPr>
                </a:tc>
                <a:tc>
                  <a:txBody>
                    <a:bodyPr/>
                    <a:lstStyle/>
                    <a:p>
                      <a:pPr algn="l"/>
                      <a:r>
                        <a:rPr lang="en-US" sz="2000" dirty="0"/>
                        <a:t>Checks that the object is null.</a:t>
                      </a:r>
                    </a:p>
                  </a:txBody>
                  <a:tcPr marL="71841" marR="71841" marT="35920" marB="35920" anchor="ctr">
                    <a:lnL>
                      <a:noFill/>
                    </a:lnL>
                    <a:lnR>
                      <a:noFill/>
                    </a:lnR>
                    <a:lnT>
                      <a:noFill/>
                    </a:lnT>
                    <a:lnB>
                      <a:noFill/>
                    </a:lnB>
                  </a:tcPr>
                </a:tc>
              </a:tr>
              <a:tr h="753181">
                <a:tc>
                  <a:txBody>
                    <a:bodyPr/>
                    <a:lstStyle/>
                    <a:p>
                      <a:pPr algn="l"/>
                      <a:r>
                        <a:rPr lang="en-US" sz="2000"/>
                        <a:t>assertNotNull([message], object)</a:t>
                      </a:r>
                    </a:p>
                  </a:txBody>
                  <a:tcPr marL="71841" marR="71841" marT="35920" marB="35920" anchor="ctr">
                    <a:lnL>
                      <a:noFill/>
                    </a:lnL>
                    <a:lnR>
                      <a:noFill/>
                    </a:lnR>
                    <a:lnT>
                      <a:noFill/>
                    </a:lnT>
                    <a:lnB>
                      <a:noFill/>
                    </a:lnB>
                  </a:tcPr>
                </a:tc>
                <a:tc>
                  <a:txBody>
                    <a:bodyPr/>
                    <a:lstStyle/>
                    <a:p>
                      <a:pPr algn="l"/>
                      <a:r>
                        <a:rPr lang="en-US" sz="2000" dirty="0"/>
                        <a:t>Checks that the object is not null.</a:t>
                      </a:r>
                    </a:p>
                  </a:txBody>
                  <a:tcPr marL="71841" marR="71841" marT="35920" marB="35920" anchor="ctr">
                    <a:lnL>
                      <a:noFill/>
                    </a:lnL>
                    <a:lnR>
                      <a:noFill/>
                    </a:lnR>
                    <a:lnT>
                      <a:noFill/>
                    </a:lnT>
                    <a:lnB>
                      <a:noFill/>
                    </a:lnB>
                  </a:tcPr>
                </a:tc>
              </a:tr>
              <a:tr h="753181">
                <a:tc>
                  <a:txBody>
                    <a:bodyPr/>
                    <a:lstStyle/>
                    <a:p>
                      <a:pPr algn="l"/>
                      <a:r>
                        <a:rPr lang="en-US" sz="2000"/>
                        <a:t>assertSame([String], expected, actual)</a:t>
                      </a:r>
                    </a:p>
                  </a:txBody>
                  <a:tcPr marL="71841" marR="71841" marT="35920" marB="35920" anchor="ctr">
                    <a:lnL>
                      <a:noFill/>
                    </a:lnL>
                    <a:lnR>
                      <a:noFill/>
                    </a:lnR>
                    <a:lnT>
                      <a:noFill/>
                    </a:lnT>
                    <a:lnB>
                      <a:noFill/>
                    </a:lnB>
                  </a:tcPr>
                </a:tc>
                <a:tc>
                  <a:txBody>
                    <a:bodyPr/>
                    <a:lstStyle/>
                    <a:p>
                      <a:pPr algn="l"/>
                      <a:r>
                        <a:rPr lang="en-US" sz="2000" dirty="0"/>
                        <a:t>Checks that both variables refer to the same object. </a:t>
                      </a:r>
                    </a:p>
                  </a:txBody>
                  <a:tcPr marL="71841" marR="71841" marT="35920" marB="35920" anchor="ctr">
                    <a:lnL>
                      <a:noFill/>
                    </a:lnL>
                    <a:lnR>
                      <a:noFill/>
                    </a:lnR>
                    <a:lnT>
                      <a:noFill/>
                    </a:lnT>
                    <a:lnB>
                      <a:noFill/>
                    </a:lnB>
                  </a:tcPr>
                </a:tc>
              </a:tr>
              <a:tr h="753181">
                <a:tc>
                  <a:txBody>
                    <a:bodyPr/>
                    <a:lstStyle/>
                    <a:p>
                      <a:pPr algn="l"/>
                      <a:r>
                        <a:rPr lang="en-US" sz="2000"/>
                        <a:t>assertNotSame([String], expected, actual)</a:t>
                      </a:r>
                    </a:p>
                  </a:txBody>
                  <a:tcPr marL="71841" marR="71841" marT="35920" marB="35920" anchor="ctr">
                    <a:lnL>
                      <a:noFill/>
                    </a:lnL>
                    <a:lnR>
                      <a:noFill/>
                    </a:lnR>
                    <a:lnT>
                      <a:noFill/>
                    </a:lnT>
                    <a:lnB>
                      <a:noFill/>
                    </a:lnB>
                  </a:tcPr>
                </a:tc>
                <a:tc>
                  <a:txBody>
                    <a:bodyPr/>
                    <a:lstStyle/>
                    <a:p>
                      <a:pPr algn="l"/>
                      <a:r>
                        <a:rPr lang="en-US" sz="2000" dirty="0"/>
                        <a:t>Checks that both variables refer to different objects. </a:t>
                      </a:r>
                    </a:p>
                  </a:txBody>
                  <a:tcPr marL="71841" marR="71841" marT="35920" marB="35920" anchor="ctr">
                    <a:lnL>
                      <a:noFill/>
                    </a:lnL>
                    <a:lnR>
                      <a:noFill/>
                    </a:lnR>
                    <a:lnT>
                      <a:noFill/>
                    </a:lnT>
                    <a:lnB>
                      <a:noFill/>
                    </a:lnB>
                  </a:tcPr>
                </a:tc>
              </a:tr>
            </a:tbl>
          </a:graphicData>
        </a:graphic>
      </p:graphicFrame>
      <p:sp>
        <p:nvSpPr>
          <p:cNvPr id="4" name="Footer Placeholder 3"/>
          <p:cNvSpPr>
            <a:spLocks noGrp="1"/>
          </p:cNvSpPr>
          <p:nvPr>
            <p:ph type="ftr" sz="quarter" idx="11"/>
          </p:nvPr>
        </p:nvSpPr>
        <p:spPr/>
        <p:txBody>
          <a:bodyPr/>
          <a:lstStyle/>
          <a:p>
            <a:endParaRPr lang="en-US" dirty="0" smtClean="0"/>
          </a:p>
        </p:txBody>
      </p:sp>
    </p:spTree>
    <p:extLst>
      <p:ext uri="{BB962C8B-B14F-4D97-AF65-F5344CB8AC3E}">
        <p14:creationId xmlns:p14="http://schemas.microsoft.com/office/powerpoint/2010/main" val="4032860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dirty="0"/>
              <a:t>Assert statements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51182278"/>
              </p:ext>
            </p:extLst>
          </p:nvPr>
        </p:nvGraphicFramePr>
        <p:xfrm>
          <a:off x="304800" y="762000"/>
          <a:ext cx="8534400" cy="4519085"/>
        </p:xfrm>
        <a:graphic>
          <a:graphicData uri="http://schemas.openxmlformats.org/drawingml/2006/table">
            <a:tbl>
              <a:tblPr/>
              <a:tblGrid>
                <a:gridCol w="4267200"/>
                <a:gridCol w="4267200"/>
              </a:tblGrid>
              <a:tr h="416292">
                <a:tc>
                  <a:txBody>
                    <a:bodyPr/>
                    <a:lstStyle/>
                    <a:p>
                      <a:pPr algn="l"/>
                      <a:r>
                        <a:rPr lang="en-US" sz="2000" b="1" dirty="0"/>
                        <a:t>Statement</a:t>
                      </a:r>
                    </a:p>
                  </a:txBody>
                  <a:tcPr marL="71841" marR="71841" marT="35920" marB="35920" anchor="ctr">
                    <a:lnL>
                      <a:noFill/>
                    </a:lnL>
                    <a:lnR>
                      <a:noFill/>
                    </a:lnR>
                    <a:lnT>
                      <a:noFill/>
                    </a:lnT>
                    <a:lnB>
                      <a:noFill/>
                    </a:lnB>
                  </a:tcPr>
                </a:tc>
                <a:tc>
                  <a:txBody>
                    <a:bodyPr/>
                    <a:lstStyle/>
                    <a:p>
                      <a:pPr algn="l"/>
                      <a:r>
                        <a:rPr lang="en-US" sz="2000" b="1"/>
                        <a:t>Description</a:t>
                      </a:r>
                    </a:p>
                  </a:txBody>
                  <a:tcPr marL="71841" marR="71841" marT="35920" marB="35920" anchor="ctr">
                    <a:lnL>
                      <a:noFill/>
                    </a:lnL>
                    <a:lnR>
                      <a:noFill/>
                    </a:lnR>
                    <a:lnT>
                      <a:noFill/>
                    </a:lnT>
                    <a:lnB>
                      <a:noFill/>
                    </a:lnB>
                  </a:tcPr>
                </a:tc>
              </a:tr>
              <a:tr h="1426958">
                <a:tc>
                  <a:txBody>
                    <a:bodyPr/>
                    <a:lstStyle/>
                    <a:p>
                      <a:pPr algn="l"/>
                      <a:r>
                        <a:rPr lang="en-US" sz="2000" b="1" dirty="0" err="1"/>
                        <a:t>assertsEquals</a:t>
                      </a:r>
                      <a:r>
                        <a:rPr lang="en-US" sz="2000" b="1" dirty="0"/>
                        <a:t>([String message], expected, actual, tolerance) </a:t>
                      </a:r>
                    </a:p>
                  </a:txBody>
                  <a:tcPr marL="71841" marR="71841" marT="35920" marB="35920" anchor="ctr">
                    <a:lnL>
                      <a:noFill/>
                    </a:lnL>
                    <a:lnR>
                      <a:noFill/>
                    </a:lnR>
                    <a:lnT>
                      <a:noFill/>
                    </a:lnT>
                    <a:lnB>
                      <a:noFill/>
                    </a:lnB>
                  </a:tcPr>
                </a:tc>
                <a:tc>
                  <a:txBody>
                    <a:bodyPr/>
                    <a:lstStyle/>
                    <a:p>
                      <a:pPr algn="l"/>
                      <a:r>
                        <a:rPr lang="en-US" sz="2000" b="1" dirty="0"/>
                        <a:t>Test that float or double values match. The tolerance is the number of decimals which must be the same. </a:t>
                      </a:r>
                    </a:p>
                  </a:txBody>
                  <a:tcPr marL="71841" marR="71841" marT="35920" marB="35920" anchor="ctr">
                    <a:lnL>
                      <a:noFill/>
                    </a:lnL>
                    <a:lnR>
                      <a:noFill/>
                    </a:lnR>
                    <a:lnT>
                      <a:noFill/>
                    </a:lnT>
                    <a:lnB>
                      <a:noFill/>
                    </a:lnB>
                  </a:tcPr>
                </a:tc>
              </a:tr>
              <a:tr h="416292">
                <a:tc>
                  <a:txBody>
                    <a:bodyPr/>
                    <a:lstStyle/>
                    <a:p>
                      <a:pPr algn="l"/>
                      <a:r>
                        <a:rPr lang="en-US" sz="2000"/>
                        <a:t>assertNull([message], object)</a:t>
                      </a:r>
                    </a:p>
                  </a:txBody>
                  <a:tcPr marL="71841" marR="71841" marT="35920" marB="35920" anchor="ctr">
                    <a:lnL>
                      <a:noFill/>
                    </a:lnL>
                    <a:lnR>
                      <a:noFill/>
                    </a:lnR>
                    <a:lnT>
                      <a:noFill/>
                    </a:lnT>
                    <a:lnB>
                      <a:noFill/>
                    </a:lnB>
                  </a:tcPr>
                </a:tc>
                <a:tc>
                  <a:txBody>
                    <a:bodyPr/>
                    <a:lstStyle/>
                    <a:p>
                      <a:pPr algn="l"/>
                      <a:r>
                        <a:rPr lang="en-US" sz="2000" dirty="0"/>
                        <a:t>Checks that the object is null.</a:t>
                      </a:r>
                    </a:p>
                  </a:txBody>
                  <a:tcPr marL="71841" marR="71841" marT="35920" marB="35920" anchor="ctr">
                    <a:lnL>
                      <a:noFill/>
                    </a:lnL>
                    <a:lnR>
                      <a:noFill/>
                    </a:lnR>
                    <a:lnT>
                      <a:noFill/>
                    </a:lnT>
                    <a:lnB>
                      <a:noFill/>
                    </a:lnB>
                  </a:tcPr>
                </a:tc>
              </a:tr>
              <a:tr h="753181">
                <a:tc>
                  <a:txBody>
                    <a:bodyPr/>
                    <a:lstStyle/>
                    <a:p>
                      <a:pPr algn="l"/>
                      <a:r>
                        <a:rPr lang="en-US" sz="2000"/>
                        <a:t>assertNotNull([message], object)</a:t>
                      </a:r>
                    </a:p>
                  </a:txBody>
                  <a:tcPr marL="71841" marR="71841" marT="35920" marB="35920" anchor="ctr">
                    <a:lnL>
                      <a:noFill/>
                    </a:lnL>
                    <a:lnR>
                      <a:noFill/>
                    </a:lnR>
                    <a:lnT>
                      <a:noFill/>
                    </a:lnT>
                    <a:lnB>
                      <a:noFill/>
                    </a:lnB>
                  </a:tcPr>
                </a:tc>
                <a:tc>
                  <a:txBody>
                    <a:bodyPr/>
                    <a:lstStyle/>
                    <a:p>
                      <a:pPr algn="l"/>
                      <a:r>
                        <a:rPr lang="en-US" sz="2000" dirty="0"/>
                        <a:t>Checks that the object is not null.</a:t>
                      </a:r>
                    </a:p>
                  </a:txBody>
                  <a:tcPr marL="71841" marR="71841" marT="35920" marB="35920" anchor="ctr">
                    <a:lnL>
                      <a:noFill/>
                    </a:lnL>
                    <a:lnR>
                      <a:noFill/>
                    </a:lnR>
                    <a:lnT>
                      <a:noFill/>
                    </a:lnT>
                    <a:lnB>
                      <a:noFill/>
                    </a:lnB>
                  </a:tcPr>
                </a:tc>
              </a:tr>
              <a:tr h="753181">
                <a:tc>
                  <a:txBody>
                    <a:bodyPr/>
                    <a:lstStyle/>
                    <a:p>
                      <a:pPr algn="l"/>
                      <a:r>
                        <a:rPr lang="en-US" sz="2000"/>
                        <a:t>assertSame([String], expected, actual)</a:t>
                      </a:r>
                    </a:p>
                  </a:txBody>
                  <a:tcPr marL="71841" marR="71841" marT="35920" marB="35920" anchor="ctr">
                    <a:lnL>
                      <a:noFill/>
                    </a:lnL>
                    <a:lnR>
                      <a:noFill/>
                    </a:lnR>
                    <a:lnT>
                      <a:noFill/>
                    </a:lnT>
                    <a:lnB>
                      <a:noFill/>
                    </a:lnB>
                  </a:tcPr>
                </a:tc>
                <a:tc>
                  <a:txBody>
                    <a:bodyPr/>
                    <a:lstStyle/>
                    <a:p>
                      <a:pPr algn="l"/>
                      <a:r>
                        <a:rPr lang="en-US" sz="2000" dirty="0"/>
                        <a:t>Checks that both variables refer to the same object. </a:t>
                      </a:r>
                    </a:p>
                  </a:txBody>
                  <a:tcPr marL="71841" marR="71841" marT="35920" marB="35920" anchor="ctr">
                    <a:lnL>
                      <a:noFill/>
                    </a:lnL>
                    <a:lnR>
                      <a:noFill/>
                    </a:lnR>
                    <a:lnT>
                      <a:noFill/>
                    </a:lnT>
                    <a:lnB>
                      <a:noFill/>
                    </a:lnB>
                  </a:tcPr>
                </a:tc>
              </a:tr>
              <a:tr h="753181">
                <a:tc>
                  <a:txBody>
                    <a:bodyPr/>
                    <a:lstStyle/>
                    <a:p>
                      <a:pPr algn="l"/>
                      <a:r>
                        <a:rPr lang="en-US" sz="2000"/>
                        <a:t>assertNotSame([String], expected, actual)</a:t>
                      </a:r>
                    </a:p>
                  </a:txBody>
                  <a:tcPr marL="71841" marR="71841" marT="35920" marB="35920" anchor="ctr">
                    <a:lnL>
                      <a:noFill/>
                    </a:lnL>
                    <a:lnR>
                      <a:noFill/>
                    </a:lnR>
                    <a:lnT>
                      <a:noFill/>
                    </a:lnT>
                    <a:lnB>
                      <a:noFill/>
                    </a:lnB>
                  </a:tcPr>
                </a:tc>
                <a:tc>
                  <a:txBody>
                    <a:bodyPr/>
                    <a:lstStyle/>
                    <a:p>
                      <a:pPr algn="l"/>
                      <a:r>
                        <a:rPr lang="en-US" sz="2000" dirty="0"/>
                        <a:t>Checks that both variables refer to different objects. </a:t>
                      </a:r>
                    </a:p>
                  </a:txBody>
                  <a:tcPr marL="71841" marR="71841" marT="35920" marB="35920" anchor="ctr">
                    <a:lnL>
                      <a:noFill/>
                    </a:lnL>
                    <a:lnR>
                      <a:noFill/>
                    </a:lnR>
                    <a:lnT>
                      <a:noFill/>
                    </a:lnT>
                    <a:lnB>
                      <a:noFill/>
                    </a:lnB>
                  </a:tcPr>
                </a:tc>
              </a:tr>
            </a:tbl>
          </a:graphicData>
        </a:graphic>
      </p:graphicFrame>
      <p:sp>
        <p:nvSpPr>
          <p:cNvPr id="4" name="Footer Placeholder 3"/>
          <p:cNvSpPr>
            <a:spLocks noGrp="1"/>
          </p:cNvSpPr>
          <p:nvPr>
            <p:ph type="ftr" sz="quarter" idx="11"/>
          </p:nvPr>
        </p:nvSpPr>
        <p:spPr/>
        <p:txBody>
          <a:bodyPr/>
          <a:lstStyle/>
          <a:p>
            <a:endParaRPr lang="en-US" dirty="0" smtClean="0"/>
          </a:p>
        </p:txBody>
      </p:sp>
    </p:spTree>
    <p:extLst>
      <p:ext uri="{BB962C8B-B14F-4D97-AF65-F5344CB8AC3E}">
        <p14:creationId xmlns:p14="http://schemas.microsoft.com/office/powerpoint/2010/main" val="1729163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t>
            </a:r>
            <a:r>
              <a:rPr lang="en-US" dirty="0"/>
              <a:t>a </a:t>
            </a:r>
            <a:r>
              <a:rPr lang="en-US" dirty="0" err="1"/>
              <a:t>JUnit</a:t>
            </a:r>
            <a:r>
              <a:rPr lang="en-US" dirty="0"/>
              <a:t> test suite </a:t>
            </a:r>
            <a:br>
              <a:rPr lang="en-US" dirty="0"/>
            </a:br>
            <a:endParaRPr lang="en-US" dirty="0"/>
          </a:p>
        </p:txBody>
      </p:sp>
      <p:sp>
        <p:nvSpPr>
          <p:cNvPr id="3" name="Content Placeholder 2"/>
          <p:cNvSpPr>
            <a:spLocks noGrp="1"/>
          </p:cNvSpPr>
          <p:nvPr>
            <p:ph idx="1"/>
          </p:nvPr>
        </p:nvSpPr>
        <p:spPr>
          <a:xfrm>
            <a:off x="457200" y="1066800"/>
            <a:ext cx="8229600" cy="5257800"/>
          </a:xfrm>
        </p:spPr>
        <p:txBody>
          <a:bodyPr>
            <a:normAutofit/>
          </a:bodyPr>
          <a:lstStyle/>
          <a:p>
            <a:pPr marL="0" indent="0">
              <a:buNone/>
            </a:pPr>
            <a:r>
              <a:rPr lang="en-US" dirty="0"/>
              <a:t>package </a:t>
            </a:r>
            <a:r>
              <a:rPr lang="en-US" dirty="0" err="1"/>
              <a:t>com.vogella.junit.first</a:t>
            </a:r>
            <a:r>
              <a:rPr lang="en-US" dirty="0"/>
              <a:t>; </a:t>
            </a:r>
            <a:endParaRPr lang="en-US" dirty="0" smtClean="0"/>
          </a:p>
          <a:p>
            <a:pPr marL="0" indent="0">
              <a:buNone/>
            </a:pPr>
            <a:r>
              <a:rPr lang="en-US" dirty="0" smtClean="0"/>
              <a:t>import </a:t>
            </a:r>
            <a:r>
              <a:rPr lang="en-US" dirty="0" err="1"/>
              <a:t>org.junit.runner.RunWith</a:t>
            </a:r>
            <a:r>
              <a:rPr lang="en-US" dirty="0"/>
              <a:t>; </a:t>
            </a:r>
            <a:endParaRPr lang="en-US" dirty="0" smtClean="0"/>
          </a:p>
          <a:p>
            <a:pPr marL="0" indent="0">
              <a:buNone/>
            </a:pPr>
            <a:r>
              <a:rPr lang="en-US" dirty="0" smtClean="0"/>
              <a:t>import </a:t>
            </a:r>
            <a:r>
              <a:rPr lang="en-US" dirty="0" err="1"/>
              <a:t>org.junit.runners.Suite</a:t>
            </a:r>
            <a:r>
              <a:rPr lang="en-US" dirty="0"/>
              <a:t>; </a:t>
            </a:r>
            <a:endParaRPr lang="en-US" dirty="0" smtClean="0"/>
          </a:p>
          <a:p>
            <a:pPr marL="0" indent="0">
              <a:buNone/>
            </a:pPr>
            <a:r>
              <a:rPr lang="en-US" dirty="0" smtClean="0"/>
              <a:t>import </a:t>
            </a:r>
            <a:r>
              <a:rPr lang="en-US" dirty="0" err="1"/>
              <a:t>org.junit.runners.Suite.SuiteClasses</a:t>
            </a:r>
            <a:r>
              <a:rPr lang="en-US" dirty="0"/>
              <a:t>; </a:t>
            </a:r>
            <a:endParaRPr lang="en-US" dirty="0" smtClean="0"/>
          </a:p>
          <a:p>
            <a:pPr marL="0" indent="0">
              <a:buNone/>
            </a:pPr>
            <a:r>
              <a:rPr lang="en-US" i="1" dirty="0" smtClean="0"/>
              <a:t>@</a:t>
            </a:r>
            <a:r>
              <a:rPr lang="en-US" i="1" dirty="0" err="1"/>
              <a:t>RunWith</a:t>
            </a:r>
            <a:r>
              <a:rPr lang="en-US" i="1" dirty="0"/>
              <a:t>(</a:t>
            </a:r>
            <a:r>
              <a:rPr lang="en-US" i="1" dirty="0" err="1"/>
              <a:t>Suite.class</a:t>
            </a:r>
            <a:r>
              <a:rPr lang="en-US" i="1" dirty="0"/>
              <a:t>)</a:t>
            </a:r>
            <a:r>
              <a:rPr lang="en-US" dirty="0"/>
              <a:t> </a:t>
            </a:r>
            <a:endParaRPr lang="en-US" dirty="0" smtClean="0"/>
          </a:p>
          <a:p>
            <a:pPr marL="0" indent="0">
              <a:buNone/>
            </a:pPr>
            <a:r>
              <a:rPr lang="en-US" i="1" dirty="0" smtClean="0"/>
              <a:t>@</a:t>
            </a:r>
            <a:r>
              <a:rPr lang="en-US" i="1" dirty="0" err="1"/>
              <a:t>SuiteClasses</a:t>
            </a:r>
            <a:r>
              <a:rPr lang="en-US" i="1" dirty="0"/>
              <a:t>({ </a:t>
            </a:r>
            <a:r>
              <a:rPr lang="en-US" i="1" dirty="0" err="1"/>
              <a:t>MyClassTest.class</a:t>
            </a:r>
            <a:r>
              <a:rPr lang="en-US" i="1" dirty="0"/>
              <a:t>, </a:t>
            </a:r>
            <a:r>
              <a:rPr lang="en-US" i="1" dirty="0" err="1"/>
              <a:t>MySecondClassTest.class</a:t>
            </a:r>
            <a:r>
              <a:rPr lang="en-US" i="1" dirty="0"/>
              <a:t> })</a:t>
            </a:r>
            <a:r>
              <a:rPr lang="en-US" dirty="0"/>
              <a:t> </a:t>
            </a:r>
            <a:endParaRPr lang="en-US" dirty="0" smtClean="0"/>
          </a:p>
          <a:p>
            <a:pPr marL="0" indent="0">
              <a:buNone/>
            </a:pPr>
            <a:r>
              <a:rPr lang="en-US" dirty="0" smtClean="0"/>
              <a:t>public </a:t>
            </a:r>
            <a:r>
              <a:rPr lang="en-US" dirty="0"/>
              <a:t>class </a:t>
            </a:r>
            <a:r>
              <a:rPr lang="en-US" dirty="0" err="1"/>
              <a:t>AllTests</a:t>
            </a:r>
            <a:r>
              <a:rPr lang="en-US" dirty="0"/>
              <a:t> { </a:t>
            </a:r>
            <a:endParaRPr lang="en-US" dirty="0" smtClean="0"/>
          </a:p>
          <a:p>
            <a:pPr marL="0" indent="0">
              <a:buNone/>
            </a:pPr>
            <a:r>
              <a:rPr lang="en-US" dirty="0" smtClean="0"/>
              <a:t>} </a:t>
            </a:r>
            <a:endParaRPr lang="en-US" dirty="0"/>
          </a:p>
        </p:txBody>
      </p:sp>
      <p:sp>
        <p:nvSpPr>
          <p:cNvPr id="4" name="Footer Placeholder 3"/>
          <p:cNvSpPr>
            <a:spLocks noGrp="1"/>
          </p:cNvSpPr>
          <p:nvPr>
            <p:ph type="ftr" sz="quarter" idx="11"/>
          </p:nvPr>
        </p:nvSpPr>
        <p:spPr/>
        <p:txBody>
          <a:bodyPr/>
          <a:lstStyle/>
          <a:p>
            <a:endParaRPr lang="en-US" dirty="0" smtClean="0"/>
          </a:p>
        </p:txBody>
      </p:sp>
    </p:spTree>
    <p:extLst>
      <p:ext uri="{BB962C8B-B14F-4D97-AF65-F5344CB8AC3E}">
        <p14:creationId xmlns:p14="http://schemas.microsoft.com/office/powerpoint/2010/main" val="3131828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Run your test outside Eclipse </a:t>
            </a:r>
          </a:p>
        </p:txBody>
      </p:sp>
      <p:sp>
        <p:nvSpPr>
          <p:cNvPr id="3" name="Content Placeholder 2"/>
          <p:cNvSpPr>
            <a:spLocks noGrp="1"/>
          </p:cNvSpPr>
          <p:nvPr>
            <p:ph idx="1"/>
          </p:nvPr>
        </p:nvSpPr>
        <p:spPr/>
        <p:txBody>
          <a:bodyPr/>
          <a:lstStyle/>
          <a:p>
            <a:r>
              <a:rPr lang="en-US" dirty="0" err="1"/>
              <a:t>org.junit.runner.JUnitCore</a:t>
            </a:r>
            <a:r>
              <a:rPr lang="en-US" dirty="0"/>
              <a:t> class provides the </a:t>
            </a:r>
            <a:r>
              <a:rPr lang="en-US" dirty="0" err="1"/>
              <a:t>runClasses</a:t>
            </a:r>
            <a:r>
              <a:rPr lang="en-US" dirty="0"/>
              <a:t>() method which allows you to run one or several tests classes</a:t>
            </a:r>
          </a:p>
        </p:txBody>
      </p:sp>
      <p:sp>
        <p:nvSpPr>
          <p:cNvPr id="4" name="Footer Placeholder 3"/>
          <p:cNvSpPr>
            <a:spLocks noGrp="1"/>
          </p:cNvSpPr>
          <p:nvPr>
            <p:ph type="ftr" sz="quarter" idx="11"/>
          </p:nvPr>
        </p:nvSpPr>
        <p:spPr/>
        <p:txBody>
          <a:bodyPr/>
          <a:lstStyle/>
          <a:p>
            <a:endParaRPr lang="en-US" dirty="0" smtClean="0"/>
          </a:p>
        </p:txBody>
      </p:sp>
    </p:spTree>
    <p:extLst>
      <p:ext uri="{BB962C8B-B14F-4D97-AF65-F5344CB8AC3E}">
        <p14:creationId xmlns:p14="http://schemas.microsoft.com/office/powerpoint/2010/main" val="1598614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 your test folder create a new class </a:t>
            </a:r>
            <a:r>
              <a:rPr lang="en-US" dirty="0" err="1"/>
              <a:t>MyTestRunner</a:t>
            </a:r>
            <a:r>
              <a:rPr lang="en-US" dirty="0"/>
              <a:t> </a:t>
            </a:r>
          </a:p>
        </p:txBody>
      </p:sp>
      <p:sp>
        <p:nvSpPr>
          <p:cNvPr id="3" name="Content Placeholder 2"/>
          <p:cNvSpPr>
            <a:spLocks noGrp="1"/>
          </p:cNvSpPr>
          <p:nvPr>
            <p:ph idx="1"/>
          </p:nvPr>
        </p:nvSpPr>
        <p:spPr>
          <a:xfrm>
            <a:off x="228600" y="1600200"/>
            <a:ext cx="8839200" cy="4648200"/>
          </a:xfrm>
        </p:spPr>
        <p:txBody>
          <a:bodyPr>
            <a:normAutofit fontScale="92500" lnSpcReduction="10000"/>
          </a:bodyPr>
          <a:lstStyle/>
          <a:p>
            <a:pPr marL="0" indent="0">
              <a:buNone/>
            </a:pPr>
            <a:r>
              <a:rPr lang="en-US" sz="2400" dirty="0"/>
              <a:t>package </a:t>
            </a:r>
            <a:r>
              <a:rPr lang="en-US" sz="2400" dirty="0" err="1"/>
              <a:t>de.vogella.junit.first</a:t>
            </a:r>
            <a:r>
              <a:rPr lang="en-US" sz="2400" dirty="0"/>
              <a:t>; </a:t>
            </a:r>
            <a:endParaRPr lang="en-US" sz="2400" dirty="0" smtClean="0"/>
          </a:p>
          <a:p>
            <a:pPr marL="0" indent="0">
              <a:buNone/>
            </a:pPr>
            <a:r>
              <a:rPr lang="en-US" sz="2400" dirty="0" smtClean="0"/>
              <a:t>import </a:t>
            </a:r>
            <a:r>
              <a:rPr lang="en-US" sz="2400" dirty="0" err="1"/>
              <a:t>org.junit.runner.JUnitCore</a:t>
            </a:r>
            <a:r>
              <a:rPr lang="en-US" sz="2400" dirty="0"/>
              <a:t>; </a:t>
            </a:r>
            <a:endParaRPr lang="en-US" sz="2400" dirty="0" smtClean="0"/>
          </a:p>
          <a:p>
            <a:pPr marL="0" indent="0">
              <a:buNone/>
            </a:pPr>
            <a:r>
              <a:rPr lang="en-US" sz="2400" dirty="0" smtClean="0"/>
              <a:t>import </a:t>
            </a:r>
            <a:r>
              <a:rPr lang="en-US" sz="2400" dirty="0" err="1"/>
              <a:t>org.junit.runner.Result</a:t>
            </a:r>
            <a:r>
              <a:rPr lang="en-US" sz="2400" dirty="0"/>
              <a:t>; </a:t>
            </a:r>
            <a:endParaRPr lang="en-US" sz="2400" dirty="0" smtClean="0"/>
          </a:p>
          <a:p>
            <a:pPr marL="0" indent="0">
              <a:buNone/>
            </a:pPr>
            <a:r>
              <a:rPr lang="en-US" sz="2400" dirty="0" smtClean="0"/>
              <a:t>import </a:t>
            </a:r>
            <a:r>
              <a:rPr lang="en-US" sz="2400" dirty="0" err="1"/>
              <a:t>org.junit.runner.notification.Failure</a:t>
            </a:r>
            <a:r>
              <a:rPr lang="en-US" sz="2400" dirty="0"/>
              <a:t>; </a:t>
            </a:r>
            <a:endParaRPr lang="en-US" sz="2400" dirty="0" smtClean="0"/>
          </a:p>
          <a:p>
            <a:pPr marL="0" indent="0">
              <a:buNone/>
            </a:pPr>
            <a:r>
              <a:rPr lang="en-US" sz="2400" dirty="0" smtClean="0"/>
              <a:t>public </a:t>
            </a:r>
            <a:r>
              <a:rPr lang="en-US" sz="2400" dirty="0"/>
              <a:t>class </a:t>
            </a:r>
            <a:r>
              <a:rPr lang="en-US" sz="2400" dirty="0" err="1"/>
              <a:t>MyTestRunner</a:t>
            </a:r>
            <a:r>
              <a:rPr lang="en-US" sz="2400" dirty="0"/>
              <a:t> { </a:t>
            </a:r>
            <a:endParaRPr lang="en-US" sz="2400" dirty="0" smtClean="0"/>
          </a:p>
          <a:p>
            <a:pPr marL="0" indent="0">
              <a:buNone/>
            </a:pPr>
            <a:r>
              <a:rPr lang="en-US" sz="2400" dirty="0"/>
              <a:t> </a:t>
            </a:r>
            <a:r>
              <a:rPr lang="en-US" sz="2400" dirty="0" smtClean="0"/>
              <a:t>    public </a:t>
            </a:r>
            <a:r>
              <a:rPr lang="en-US" sz="2400" dirty="0"/>
              <a:t>static void main(String[] </a:t>
            </a:r>
            <a:r>
              <a:rPr lang="en-US" sz="2400" dirty="0" err="1"/>
              <a:t>args</a:t>
            </a:r>
            <a:r>
              <a:rPr lang="en-US" sz="2400" dirty="0"/>
              <a:t>) { </a:t>
            </a:r>
            <a:endParaRPr lang="en-US" sz="2400" dirty="0" smtClean="0"/>
          </a:p>
          <a:p>
            <a:pPr marL="0" indent="0">
              <a:buNone/>
            </a:pPr>
            <a:r>
              <a:rPr lang="en-US" sz="2400" dirty="0"/>
              <a:t>	</a:t>
            </a:r>
            <a:r>
              <a:rPr lang="en-US" sz="2400" dirty="0" smtClean="0"/>
              <a:t>Result </a:t>
            </a:r>
            <a:r>
              <a:rPr lang="en-US" sz="2400" dirty="0" err="1" smtClean="0"/>
              <a:t>result</a:t>
            </a:r>
            <a:r>
              <a:rPr lang="en-US" sz="2400" dirty="0" smtClean="0"/>
              <a:t> = </a:t>
            </a:r>
            <a:r>
              <a:rPr lang="en-US" sz="2400" dirty="0" err="1" smtClean="0"/>
              <a:t>JUnitCore.runClasses</a:t>
            </a:r>
            <a:r>
              <a:rPr lang="en-US" sz="2400" dirty="0" smtClean="0"/>
              <a:t>(</a:t>
            </a:r>
            <a:r>
              <a:rPr lang="en-US" sz="2400" dirty="0" err="1" smtClean="0"/>
              <a:t>MyClassTest.class</a:t>
            </a:r>
            <a:r>
              <a:rPr lang="en-US" sz="2400" dirty="0"/>
              <a:t>); </a:t>
            </a:r>
            <a:endParaRPr lang="en-US" sz="2400" dirty="0" smtClean="0"/>
          </a:p>
          <a:p>
            <a:pPr marL="0" indent="0">
              <a:buNone/>
            </a:pPr>
            <a:r>
              <a:rPr lang="en-US" sz="2400" dirty="0" smtClean="0"/>
              <a:t>	for </a:t>
            </a:r>
            <a:r>
              <a:rPr lang="en-US" sz="2400" dirty="0"/>
              <a:t>(Failure </a:t>
            </a:r>
            <a:r>
              <a:rPr lang="en-US" sz="2400" dirty="0" err="1"/>
              <a:t>failure</a:t>
            </a:r>
            <a:r>
              <a:rPr lang="en-US" sz="2400" dirty="0"/>
              <a:t> : </a:t>
            </a:r>
            <a:r>
              <a:rPr lang="en-US" sz="2400" dirty="0" err="1"/>
              <a:t>result.getFailures</a:t>
            </a:r>
            <a:r>
              <a:rPr lang="en-US" sz="2400" dirty="0"/>
              <a:t>()) { </a:t>
            </a:r>
            <a:endParaRPr lang="en-US" sz="2400" dirty="0" smtClean="0"/>
          </a:p>
          <a:p>
            <a:pPr marL="0" indent="0">
              <a:buNone/>
            </a:pPr>
            <a:r>
              <a:rPr lang="en-US" sz="2400" dirty="0" smtClean="0"/>
              <a:t>		  </a:t>
            </a:r>
            <a:r>
              <a:rPr lang="en-US" sz="2400" dirty="0" err="1" smtClean="0"/>
              <a:t>System.out.println</a:t>
            </a:r>
            <a:r>
              <a:rPr lang="en-US" sz="2400" dirty="0" smtClean="0"/>
              <a:t>(</a:t>
            </a:r>
            <a:r>
              <a:rPr lang="en-US" sz="2400" dirty="0" err="1" smtClean="0"/>
              <a:t>failure.toString</a:t>
            </a:r>
            <a:r>
              <a:rPr lang="en-US" sz="2400" dirty="0"/>
              <a:t>()); </a:t>
            </a:r>
            <a:endParaRPr lang="en-US" sz="2400" dirty="0" smtClean="0"/>
          </a:p>
          <a:p>
            <a:pPr marL="0" indent="0">
              <a:buNone/>
            </a:pPr>
            <a:r>
              <a:rPr lang="en-US" sz="2400" dirty="0"/>
              <a:t>	</a:t>
            </a:r>
            <a:r>
              <a:rPr lang="en-US" sz="2400" dirty="0" smtClean="0"/>
              <a:t>} </a:t>
            </a:r>
          </a:p>
          <a:p>
            <a:pPr marL="0" indent="0">
              <a:buNone/>
            </a:pPr>
            <a:r>
              <a:rPr lang="en-US" sz="2400" dirty="0" smtClean="0"/>
              <a:t>     } </a:t>
            </a:r>
          </a:p>
          <a:p>
            <a:pPr marL="0" indent="0">
              <a:buNone/>
            </a:pPr>
            <a:r>
              <a:rPr lang="en-US" sz="2400" dirty="0" smtClean="0"/>
              <a:t>} </a:t>
            </a:r>
            <a:endParaRPr lang="en-US" sz="2400" dirty="0"/>
          </a:p>
        </p:txBody>
      </p:sp>
      <p:sp>
        <p:nvSpPr>
          <p:cNvPr id="4" name="Footer Placeholder 3"/>
          <p:cNvSpPr>
            <a:spLocks noGrp="1"/>
          </p:cNvSpPr>
          <p:nvPr>
            <p:ph type="ftr" sz="quarter" idx="11"/>
          </p:nvPr>
        </p:nvSpPr>
        <p:spPr/>
        <p:txBody>
          <a:bodyPr/>
          <a:lstStyle/>
          <a:p>
            <a:endParaRPr lang="en-US" dirty="0" smtClean="0"/>
          </a:p>
        </p:txBody>
      </p:sp>
    </p:spTree>
    <p:extLst>
      <p:ext uri="{BB962C8B-B14F-4D97-AF65-F5344CB8AC3E}">
        <p14:creationId xmlns:p14="http://schemas.microsoft.com/office/powerpoint/2010/main" val="3029299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Eclipse support for </a:t>
            </a:r>
            <a:r>
              <a:rPr lang="en-US" dirty="0" err="1" smtClean="0"/>
              <a:t>JUnit</a:t>
            </a:r>
            <a:endParaRPr lang="en-US" dirty="0"/>
          </a:p>
        </p:txBody>
      </p:sp>
      <p:sp>
        <p:nvSpPr>
          <p:cNvPr id="3" name="Content Placeholder 2"/>
          <p:cNvSpPr>
            <a:spLocks noGrp="1"/>
          </p:cNvSpPr>
          <p:nvPr>
            <p:ph idx="1"/>
          </p:nvPr>
        </p:nvSpPr>
        <p:spPr/>
        <p:txBody>
          <a:bodyPr/>
          <a:lstStyle/>
          <a:p>
            <a:pPr marL="0" indent="0">
              <a:buNone/>
            </a:pPr>
            <a:r>
              <a:rPr lang="en-US" dirty="0" smtClean="0"/>
              <a:t>3.1  Creating </a:t>
            </a:r>
            <a:r>
              <a:rPr lang="en-US" dirty="0" err="1"/>
              <a:t>JUnit</a:t>
            </a:r>
            <a:r>
              <a:rPr lang="en-US" dirty="0"/>
              <a:t> tests</a:t>
            </a:r>
          </a:p>
          <a:p>
            <a:pPr marL="0" indent="0">
              <a:buNone/>
            </a:pPr>
            <a:r>
              <a:rPr lang="en-US" dirty="0"/>
              <a:t>3.2. Running </a:t>
            </a:r>
            <a:r>
              <a:rPr lang="en-US" dirty="0" err="1"/>
              <a:t>JUnit</a:t>
            </a:r>
            <a:r>
              <a:rPr lang="en-US" dirty="0"/>
              <a:t> tests </a:t>
            </a:r>
            <a:endParaRPr lang="en-US" dirty="0" smtClean="0"/>
          </a:p>
          <a:p>
            <a:pPr marL="0" indent="0">
              <a:buNone/>
            </a:pPr>
            <a:r>
              <a:rPr lang="en-US" dirty="0"/>
              <a:t>3.3. </a:t>
            </a:r>
            <a:r>
              <a:rPr lang="en-US" dirty="0" err="1"/>
              <a:t>JUnit</a:t>
            </a:r>
            <a:r>
              <a:rPr lang="en-US" dirty="0"/>
              <a:t> static imports </a:t>
            </a:r>
          </a:p>
          <a:p>
            <a:pPr marL="0" indent="0">
              <a:buNone/>
            </a:pPr>
            <a:r>
              <a:rPr lang="en-US" dirty="0"/>
              <a:t>3.4. Wizard for creating test </a:t>
            </a:r>
            <a:r>
              <a:rPr lang="en-US" dirty="0" smtClean="0"/>
              <a:t>suites</a:t>
            </a:r>
          </a:p>
          <a:p>
            <a:pPr lvl="1"/>
            <a:r>
              <a:rPr lang="en-US" dirty="0"/>
              <a:t>select New → Other... → </a:t>
            </a:r>
            <a:r>
              <a:rPr lang="en-US" dirty="0" err="1"/>
              <a:t>JUnit</a:t>
            </a:r>
            <a:r>
              <a:rPr lang="en-US" dirty="0"/>
              <a:t> → </a:t>
            </a:r>
            <a:r>
              <a:rPr lang="en-US" dirty="0" err="1"/>
              <a:t>JUnit</a:t>
            </a:r>
            <a:r>
              <a:rPr lang="en-US" dirty="0"/>
              <a:t> Test </a:t>
            </a:r>
            <a:r>
              <a:rPr lang="en-US" dirty="0" smtClean="0"/>
              <a:t>Suite</a:t>
            </a:r>
          </a:p>
          <a:p>
            <a:pPr marL="0" indent="0">
              <a:buNone/>
            </a:pPr>
            <a:r>
              <a:rPr lang="en-US" dirty="0"/>
              <a:t>3.5. Testing exception </a:t>
            </a:r>
          </a:p>
          <a:p>
            <a:pPr marL="0" indent="0">
              <a:buNone/>
            </a:pPr>
            <a:r>
              <a:rPr lang="en-US" dirty="0"/>
              <a:t>4. Exercise: Using </a:t>
            </a:r>
            <a:r>
              <a:rPr lang="en-US" dirty="0" err="1"/>
              <a:t>JUnit</a:t>
            </a:r>
            <a:r>
              <a:rPr lang="en-US" dirty="0"/>
              <a:t> </a:t>
            </a:r>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endParaRPr lang="en-US" dirty="0" smtClean="0"/>
          </a:p>
        </p:txBody>
      </p:sp>
    </p:spTree>
    <p:extLst>
      <p:ext uri="{BB962C8B-B14F-4D97-AF65-F5344CB8AC3E}">
        <p14:creationId xmlns:p14="http://schemas.microsoft.com/office/powerpoint/2010/main" val="1811804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Tools Supporting Software Testing</a:t>
            </a:r>
            <a:endParaRPr lang="en-US" dirty="0"/>
          </a:p>
        </p:txBody>
      </p:sp>
      <p:sp>
        <p:nvSpPr>
          <p:cNvPr id="7" name="Content Placeholder 6"/>
          <p:cNvSpPr>
            <a:spLocks noGrp="1"/>
          </p:cNvSpPr>
          <p:nvPr>
            <p:ph sz="half" idx="1"/>
          </p:nvPr>
        </p:nvSpPr>
        <p:spPr/>
        <p:txBody>
          <a:bodyPr/>
          <a:lstStyle/>
          <a:p>
            <a:pPr marL="0" indent="0">
              <a:buNone/>
            </a:pPr>
            <a:r>
              <a:rPr lang="en-US" dirty="0" smtClean="0"/>
              <a:t>Earlier Tools</a:t>
            </a:r>
          </a:p>
          <a:p>
            <a:r>
              <a:rPr lang="en-US" dirty="0" smtClean="0"/>
              <a:t>Eclipse/Java</a:t>
            </a:r>
            <a:endParaRPr lang="en-US" dirty="0"/>
          </a:p>
        </p:txBody>
      </p:sp>
      <p:sp>
        <p:nvSpPr>
          <p:cNvPr id="8" name="Content Placeholder 7"/>
          <p:cNvSpPr>
            <a:spLocks noGrp="1"/>
          </p:cNvSpPr>
          <p:nvPr>
            <p:ph sz="half" idx="2"/>
          </p:nvPr>
        </p:nvSpPr>
        <p:spPr/>
        <p:txBody>
          <a:bodyPr/>
          <a:lstStyle/>
          <a:p>
            <a:pPr marL="0" indent="0">
              <a:buNone/>
            </a:pPr>
            <a:r>
              <a:rPr lang="en-US" dirty="0" smtClean="0"/>
              <a:t>Today</a:t>
            </a:r>
          </a:p>
          <a:p>
            <a:r>
              <a:rPr lang="en-US" dirty="0" smtClean="0"/>
              <a:t>Junit4</a:t>
            </a:r>
            <a:endParaRPr lang="en-US" dirty="0"/>
          </a:p>
        </p:txBody>
      </p:sp>
      <p:sp>
        <p:nvSpPr>
          <p:cNvPr id="3" name="Date Placeholder 2"/>
          <p:cNvSpPr>
            <a:spLocks noGrp="1"/>
          </p:cNvSpPr>
          <p:nvPr>
            <p:ph type="dt" sz="half" idx="10"/>
          </p:nvPr>
        </p:nvSpPr>
        <p:spPr/>
        <p:txBody>
          <a:bodyPr/>
          <a:lstStyle/>
          <a:p>
            <a:r>
              <a:rPr lang="en-US" smtClean="0"/>
              <a:t>- CSCE 510 2013 -</a:t>
            </a:r>
            <a:endParaRPr lang="en-US" dirty="0"/>
          </a:p>
        </p:txBody>
      </p:sp>
      <p:sp>
        <p:nvSpPr>
          <p:cNvPr id="4" name="Slide Number Placeholder 3"/>
          <p:cNvSpPr>
            <a:spLocks noGrp="1"/>
          </p:cNvSpPr>
          <p:nvPr>
            <p:ph type="sldNum" sz="quarter" idx="12"/>
          </p:nvPr>
        </p:nvSpPr>
        <p:spPr/>
        <p:txBody>
          <a:bodyPr/>
          <a:lstStyle/>
          <a:p>
            <a:r>
              <a:rPr lang="en-US" smtClean="0"/>
              <a:t>Slide - </a:t>
            </a:r>
            <a:fld id="{8BE163DA-CB98-46B5-905B-D01D5F3D56A4}" type="slidenum">
              <a:rPr lang="en-US" smtClean="0"/>
              <a:pPr/>
              <a:t>2</a:t>
            </a:fld>
            <a:r>
              <a:rPr lang="en-US" smtClean="0"/>
              <a:t> -  Sockets </a:t>
            </a:r>
            <a:r>
              <a:rPr lang="en-US" smtClean="0">
                <a:latin typeface="Times New Roman" pitchFamily="18" charset="0"/>
                <a:cs typeface="Times New Roman" pitchFamily="18" charset="0"/>
              </a:rPr>
              <a:t>II</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84653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Junit4 References</a:t>
            </a:r>
            <a:endParaRPr lang="en-US" dirty="0"/>
          </a:p>
        </p:txBody>
      </p:sp>
      <p:sp>
        <p:nvSpPr>
          <p:cNvPr id="8" name="Content Placeholder 7"/>
          <p:cNvSpPr>
            <a:spLocks noGrp="1"/>
          </p:cNvSpPr>
          <p:nvPr>
            <p:ph idx="1"/>
          </p:nvPr>
        </p:nvSpPr>
        <p:spPr/>
        <p:txBody>
          <a:bodyPr>
            <a:normAutofit fontScale="92500" lnSpcReduction="20000"/>
          </a:bodyPr>
          <a:lstStyle/>
          <a:p>
            <a:r>
              <a:rPr lang="en-US" dirty="0" smtClean="0"/>
              <a:t>Test Infected: programmers like Writing Tests, Java Report, 3(7) 37-50, 1998. </a:t>
            </a:r>
          </a:p>
          <a:p>
            <a:pPr lvl="1"/>
            <a:r>
              <a:rPr lang="en-US" smtClean="0"/>
              <a:t>Kent </a:t>
            </a:r>
            <a:r>
              <a:rPr lang="en-US" dirty="0" smtClean="0"/>
              <a:t>Beck and </a:t>
            </a:r>
            <a:r>
              <a:rPr lang="en-US" smtClean="0"/>
              <a:t>Eric Gamma</a:t>
            </a:r>
            <a:r>
              <a:rPr lang="en-US"/>
              <a:t>(Famous </a:t>
            </a:r>
            <a:r>
              <a:rPr lang="en-US" smtClean="0"/>
              <a:t>Tutorial, but 3.8)</a:t>
            </a:r>
            <a:endParaRPr lang="en-US" dirty="0" smtClean="0"/>
          </a:p>
          <a:p>
            <a:r>
              <a:rPr lang="en-US" dirty="0" smtClean="0"/>
              <a:t>Practical Unit Testing with </a:t>
            </a:r>
            <a:r>
              <a:rPr lang="en-US" dirty="0" err="1" smtClean="0"/>
              <a:t>Junit</a:t>
            </a:r>
            <a:r>
              <a:rPr lang="en-US" dirty="0" smtClean="0"/>
              <a:t> and </a:t>
            </a:r>
            <a:r>
              <a:rPr lang="en-US" dirty="0" err="1" smtClean="0"/>
              <a:t>Mockito</a:t>
            </a:r>
            <a:r>
              <a:rPr lang="en-US" dirty="0" smtClean="0"/>
              <a:t> by </a:t>
            </a:r>
            <a:r>
              <a:rPr lang="en-US" dirty="0" err="1" smtClean="0"/>
              <a:t>Tomek</a:t>
            </a:r>
            <a:r>
              <a:rPr lang="en-US" dirty="0" smtClean="0"/>
              <a:t> </a:t>
            </a:r>
            <a:r>
              <a:rPr lang="en-US" dirty="0" err="1" smtClean="0"/>
              <a:t>Kaczanowski</a:t>
            </a:r>
            <a:endParaRPr lang="en-US" dirty="0" smtClean="0"/>
          </a:p>
          <a:p>
            <a:pPr lvl="1"/>
            <a:r>
              <a:rPr lang="en-US" dirty="0" smtClean="0">
                <a:hlinkClick r:id="rId2"/>
              </a:rPr>
              <a:t>http</a:t>
            </a:r>
            <a:r>
              <a:rPr lang="en-US" dirty="0">
                <a:hlinkClick r:id="rId2"/>
              </a:rPr>
              <a:t>://practicalunittesting.com</a:t>
            </a:r>
            <a:r>
              <a:rPr lang="en-US" dirty="0" smtClean="0">
                <a:hlinkClick r:id="rId2"/>
              </a:rPr>
              <a:t>/</a:t>
            </a:r>
            <a:endParaRPr lang="en-US" dirty="0" smtClean="0"/>
          </a:p>
          <a:p>
            <a:pPr lvl="1"/>
            <a:r>
              <a:rPr lang="en-US" dirty="0" smtClean="0"/>
              <a:t>Source code</a:t>
            </a:r>
          </a:p>
          <a:p>
            <a:r>
              <a:rPr lang="en-US" dirty="0">
                <a:hlinkClick r:id="rId3"/>
              </a:rPr>
              <a:t>http://</a:t>
            </a:r>
            <a:r>
              <a:rPr lang="en-US" dirty="0" smtClean="0">
                <a:hlinkClick r:id="rId3"/>
              </a:rPr>
              <a:t>en.wikipedia.org/wiki/JUnit</a:t>
            </a:r>
            <a:endParaRPr lang="en-US" dirty="0" smtClean="0"/>
          </a:p>
          <a:p>
            <a:r>
              <a:rPr lang="en-US" dirty="0">
                <a:solidFill>
                  <a:srgbClr val="C00000"/>
                </a:solidFill>
              </a:rPr>
              <a:t>http://</a:t>
            </a:r>
            <a:r>
              <a:rPr lang="en-US" dirty="0" smtClean="0">
                <a:solidFill>
                  <a:srgbClr val="C00000"/>
                </a:solidFill>
              </a:rPr>
              <a:t>www.vogella.com/articles/JUnit/article.html</a:t>
            </a:r>
          </a:p>
          <a:p>
            <a:endParaRPr lang="en-US" dirty="0"/>
          </a:p>
        </p:txBody>
      </p:sp>
      <p:sp>
        <p:nvSpPr>
          <p:cNvPr id="6" name="Slide Number Placeholder 5"/>
          <p:cNvSpPr>
            <a:spLocks noGrp="1"/>
          </p:cNvSpPr>
          <p:nvPr>
            <p:ph type="sldNum" sz="quarter" idx="4294967295"/>
          </p:nvPr>
        </p:nvSpPr>
        <p:spPr>
          <a:xfrm>
            <a:off x="6553200" y="6356350"/>
            <a:ext cx="2133600" cy="365125"/>
          </a:xfrm>
        </p:spPr>
        <p:txBody>
          <a:bodyPr/>
          <a:lstStyle/>
          <a:p>
            <a:fld id="{5EA4A088-014F-4063-A783-67FAA4BA51CC}" type="slidenum">
              <a:rPr lang="en-US" smtClean="0"/>
              <a:t>3</a:t>
            </a:fld>
            <a:endParaRPr lang="en-US"/>
          </a:p>
        </p:txBody>
      </p:sp>
      <p:sp>
        <p:nvSpPr>
          <p:cNvPr id="5" name="Date Placeholder 4"/>
          <p:cNvSpPr>
            <a:spLocks noGrp="1"/>
          </p:cNvSpPr>
          <p:nvPr>
            <p:ph type="dt" sz="half" idx="4294967295"/>
          </p:nvPr>
        </p:nvSpPr>
        <p:spPr>
          <a:xfrm>
            <a:off x="7010400" y="-60325"/>
            <a:ext cx="2133600" cy="365125"/>
          </a:xfrm>
          <a:prstGeom prst="rect">
            <a:avLst/>
          </a:prstGeom>
        </p:spPr>
        <p:txBody>
          <a:bodyPr/>
          <a:lstStyle/>
          <a:p>
            <a:fld id="{84FFD439-0553-42AB-9F33-8F7AA9F80298}" type="datetime1">
              <a:rPr lang="en-US" smtClean="0"/>
              <a:t>9/8/2013</a:t>
            </a:fld>
            <a:endParaRPr lang="en-US"/>
          </a:p>
        </p:txBody>
      </p:sp>
      <p:sp>
        <p:nvSpPr>
          <p:cNvPr id="9" name="TextBox 8"/>
          <p:cNvSpPr txBox="1"/>
          <p:nvPr/>
        </p:nvSpPr>
        <p:spPr>
          <a:xfrm>
            <a:off x="2971800" y="6368534"/>
            <a:ext cx="3171189" cy="369332"/>
          </a:xfrm>
          <a:prstGeom prst="rect">
            <a:avLst/>
          </a:prstGeom>
          <a:noFill/>
        </p:spPr>
        <p:txBody>
          <a:bodyPr wrap="none" rtlCol="0">
            <a:spAutoFit/>
          </a:bodyPr>
          <a:lstStyle/>
          <a:p>
            <a:r>
              <a:rPr lang="en-US" dirty="0"/>
              <a:t>http://practicalunittesting.com/</a:t>
            </a:r>
          </a:p>
        </p:txBody>
      </p:sp>
    </p:spTree>
    <p:extLst>
      <p:ext uri="{BB962C8B-B14F-4D97-AF65-F5344CB8AC3E}">
        <p14:creationId xmlns:p14="http://schemas.microsoft.com/office/powerpoint/2010/main" val="3225909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Testing Levels</a:t>
            </a:r>
            <a:endParaRPr lang="en-US" dirty="0"/>
          </a:p>
        </p:txBody>
      </p:sp>
      <p:sp>
        <p:nvSpPr>
          <p:cNvPr id="8" name="Content Placeholder 7"/>
          <p:cNvSpPr>
            <a:spLocks noGrp="1"/>
          </p:cNvSpPr>
          <p:nvPr>
            <p:ph idx="1"/>
          </p:nvPr>
        </p:nvSpPr>
        <p:spPr/>
        <p:txBody>
          <a:bodyPr/>
          <a:lstStyle/>
          <a:p>
            <a:r>
              <a:rPr lang="en-US" dirty="0" smtClean="0"/>
              <a:t>Unit Tests</a:t>
            </a:r>
          </a:p>
          <a:p>
            <a:pPr lvl="1"/>
            <a:r>
              <a:rPr lang="en-US" dirty="0" smtClean="0"/>
              <a:t>“make sure the class that you are working on right now works correctly”</a:t>
            </a:r>
          </a:p>
          <a:p>
            <a:pPr lvl="1"/>
            <a:r>
              <a:rPr lang="en-US" dirty="0" smtClean="0"/>
              <a:t>In isolation; no </a:t>
            </a:r>
            <a:r>
              <a:rPr lang="en-US" dirty="0" err="1" smtClean="0"/>
              <a:t>db</a:t>
            </a:r>
            <a:r>
              <a:rPr lang="en-US" dirty="0" smtClean="0"/>
              <a:t>; stubs for other classes</a:t>
            </a:r>
          </a:p>
          <a:p>
            <a:r>
              <a:rPr lang="en-US" dirty="0" smtClean="0"/>
              <a:t>Integration Tests</a:t>
            </a:r>
          </a:p>
          <a:p>
            <a:r>
              <a:rPr lang="en-US" dirty="0" smtClean="0"/>
              <a:t>System Tests</a:t>
            </a:r>
            <a:endParaRPr lang="en-US" dirty="0"/>
          </a:p>
        </p:txBody>
      </p:sp>
      <p:sp>
        <p:nvSpPr>
          <p:cNvPr id="6" name="Slide Number Placeholder 5"/>
          <p:cNvSpPr>
            <a:spLocks noGrp="1"/>
          </p:cNvSpPr>
          <p:nvPr>
            <p:ph type="sldNum" sz="quarter" idx="4294967295"/>
          </p:nvPr>
        </p:nvSpPr>
        <p:spPr>
          <a:xfrm>
            <a:off x="6553200" y="6356350"/>
            <a:ext cx="2133600" cy="365125"/>
          </a:xfrm>
        </p:spPr>
        <p:txBody>
          <a:bodyPr/>
          <a:lstStyle/>
          <a:p>
            <a:fld id="{5EA4A088-014F-4063-A783-67FAA4BA51CC}" type="slidenum">
              <a:rPr lang="en-US" smtClean="0"/>
              <a:t>4</a:t>
            </a:fld>
            <a:endParaRPr lang="en-US"/>
          </a:p>
        </p:txBody>
      </p:sp>
      <p:sp>
        <p:nvSpPr>
          <p:cNvPr id="5" name="Date Placeholder 4"/>
          <p:cNvSpPr>
            <a:spLocks noGrp="1"/>
          </p:cNvSpPr>
          <p:nvPr>
            <p:ph type="dt" sz="half" idx="4294967295"/>
          </p:nvPr>
        </p:nvSpPr>
        <p:spPr>
          <a:xfrm>
            <a:off x="7010400" y="-60325"/>
            <a:ext cx="2133600" cy="365125"/>
          </a:xfrm>
          <a:prstGeom prst="rect">
            <a:avLst/>
          </a:prstGeom>
        </p:spPr>
        <p:txBody>
          <a:bodyPr/>
          <a:lstStyle/>
          <a:p>
            <a:fld id="{84FFD439-0553-42AB-9F33-8F7AA9F80298}" type="datetime1">
              <a:rPr lang="en-US" smtClean="0"/>
              <a:t>9/8/2013</a:t>
            </a:fld>
            <a:endParaRPr lang="en-US"/>
          </a:p>
        </p:txBody>
      </p:sp>
    </p:spTree>
    <p:extLst>
      <p:ext uri="{BB962C8B-B14F-4D97-AF65-F5344CB8AC3E}">
        <p14:creationId xmlns:p14="http://schemas.microsoft.com/office/powerpoint/2010/main" val="3323980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Tests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Goal of a Unit Test  - “Make sure the class you are working on right now works correctly”</a:t>
            </a:r>
          </a:p>
          <a:p>
            <a:r>
              <a:rPr lang="en-US" dirty="0" smtClean="0"/>
              <a:t>Scope of a Unit Test</a:t>
            </a:r>
          </a:p>
          <a:p>
            <a:endParaRPr lang="en-US" dirty="0"/>
          </a:p>
          <a:p>
            <a:endParaRPr lang="en-US" dirty="0" smtClean="0"/>
          </a:p>
          <a:p>
            <a:endParaRPr lang="en-US" dirty="0"/>
          </a:p>
          <a:p>
            <a:r>
              <a:rPr lang="en-US" dirty="0"/>
              <a:t>T</a:t>
            </a:r>
            <a:r>
              <a:rPr lang="en-US" dirty="0" smtClean="0"/>
              <a:t>est one thing in isolation</a:t>
            </a:r>
          </a:p>
          <a:p>
            <a:r>
              <a:rPr lang="en-US" dirty="0" smtClean="0"/>
              <a:t>SUT</a:t>
            </a:r>
          </a:p>
          <a:p>
            <a:r>
              <a:rPr lang="en-US" dirty="0" smtClean="0"/>
              <a:t>Depended On Collaborator DOC</a:t>
            </a:r>
            <a:endParaRPr lang="en-US" dirty="0"/>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a:lstStyle/>
          <a:p>
            <a:fld id="{5EA4A088-014F-4063-A783-67FAA4BA51CC}" type="slidenum">
              <a:rPr lang="en-US" smtClean="0"/>
              <a:t>5</a:t>
            </a:fld>
            <a:endParaRPr lang="en-US"/>
          </a:p>
        </p:txBody>
      </p:sp>
    </p:spTree>
    <p:extLst>
      <p:ext uri="{BB962C8B-B14F-4D97-AF65-F5344CB8AC3E}">
        <p14:creationId xmlns:p14="http://schemas.microsoft.com/office/powerpoint/2010/main" val="2250559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a:bodyPr>
          <a:lstStyle/>
          <a:p>
            <a:r>
              <a:rPr lang="en-US" sz="3600" dirty="0" smtClean="0"/>
              <a:t>What isn’t a Unit Test (Michael Feathers) </a:t>
            </a:r>
            <a:endParaRPr lang="en-US" sz="3600" dirty="0"/>
          </a:p>
        </p:txBody>
      </p:sp>
      <p:sp>
        <p:nvSpPr>
          <p:cNvPr id="3" name="Content Placeholder 2"/>
          <p:cNvSpPr>
            <a:spLocks noGrp="1"/>
          </p:cNvSpPr>
          <p:nvPr>
            <p:ph idx="1"/>
          </p:nvPr>
        </p:nvSpPr>
        <p:spPr/>
        <p:txBody>
          <a:bodyPr>
            <a:normAutofit/>
          </a:bodyPr>
          <a:lstStyle/>
          <a:p>
            <a:r>
              <a:rPr lang="en-US" dirty="0"/>
              <a:t>A test is not a unit test if</a:t>
            </a:r>
            <a:r>
              <a:rPr lang="en-US" dirty="0" smtClean="0"/>
              <a:t>:</a:t>
            </a:r>
          </a:p>
          <a:p>
            <a:pPr lvl="1"/>
            <a:r>
              <a:rPr lang="en-US" dirty="0" smtClean="0"/>
              <a:t>It </a:t>
            </a:r>
            <a:r>
              <a:rPr lang="en-US" dirty="0"/>
              <a:t>talks to the database</a:t>
            </a:r>
          </a:p>
          <a:p>
            <a:pPr lvl="1"/>
            <a:r>
              <a:rPr lang="en-US" dirty="0"/>
              <a:t>It communicates across the network</a:t>
            </a:r>
          </a:p>
          <a:p>
            <a:pPr lvl="1"/>
            <a:r>
              <a:rPr lang="en-US" dirty="0"/>
              <a:t>It touches the file system</a:t>
            </a:r>
          </a:p>
          <a:p>
            <a:pPr lvl="1"/>
            <a:r>
              <a:rPr lang="en-US" dirty="0"/>
              <a:t>It can't run at the same time as any of your other unit tests</a:t>
            </a:r>
          </a:p>
          <a:p>
            <a:pPr lvl="1"/>
            <a:r>
              <a:rPr lang="en-US" dirty="0"/>
              <a:t>You have to do special things to your environment (such as editing </a:t>
            </a:r>
            <a:r>
              <a:rPr lang="en-US" dirty="0" err="1"/>
              <a:t>config</a:t>
            </a:r>
            <a:r>
              <a:rPr lang="en-US" dirty="0"/>
              <a:t> files) to run it.</a:t>
            </a:r>
          </a:p>
          <a:p>
            <a:endParaRPr lang="en-US" dirty="0"/>
          </a:p>
        </p:txBody>
      </p:sp>
      <p:sp>
        <p:nvSpPr>
          <p:cNvPr id="4" name="Footer Placeholder 3"/>
          <p:cNvSpPr>
            <a:spLocks noGrp="1"/>
          </p:cNvSpPr>
          <p:nvPr>
            <p:ph type="ftr" sz="quarter" idx="11"/>
          </p:nvPr>
        </p:nvSpPr>
        <p:spPr>
          <a:xfrm>
            <a:off x="1828800" y="6324600"/>
            <a:ext cx="4648200" cy="365125"/>
          </a:xfrm>
        </p:spPr>
        <p:txBody>
          <a:bodyPr/>
          <a:lstStyle/>
          <a:p>
            <a:r>
              <a:rPr lang="en-US" sz="1600" b="1" dirty="0"/>
              <a:t>http://www.theserverside.com/news/thread.tss?thread_id=36502</a:t>
            </a:r>
            <a:endParaRPr lang="en-US" sz="1600" b="1" dirty="0" smtClean="0"/>
          </a:p>
        </p:txBody>
      </p:sp>
      <p:sp>
        <p:nvSpPr>
          <p:cNvPr id="5" name="Slide Number Placeholder 4"/>
          <p:cNvSpPr>
            <a:spLocks noGrp="1"/>
          </p:cNvSpPr>
          <p:nvPr>
            <p:ph type="sldNum" sz="quarter" idx="4294967295"/>
          </p:nvPr>
        </p:nvSpPr>
        <p:spPr>
          <a:xfrm>
            <a:off x="6553200" y="6356350"/>
            <a:ext cx="2133600" cy="365125"/>
          </a:xfrm>
        </p:spPr>
        <p:txBody>
          <a:bodyPr/>
          <a:lstStyle/>
          <a:p>
            <a:fld id="{5EA4A088-014F-4063-A783-67FAA4BA51CC}" type="slidenum">
              <a:rPr lang="en-US" smtClean="0"/>
              <a:t>6</a:t>
            </a:fld>
            <a:endParaRPr lang="en-US"/>
          </a:p>
        </p:txBody>
      </p:sp>
    </p:spTree>
    <p:extLst>
      <p:ext uri="{BB962C8B-B14F-4D97-AF65-F5344CB8AC3E}">
        <p14:creationId xmlns:p14="http://schemas.microsoft.com/office/powerpoint/2010/main" val="1638833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Tests with no Collaborators</a:t>
            </a:r>
            <a:endParaRPr lang="en-US" dirty="0"/>
          </a:p>
        </p:txBody>
      </p:sp>
      <p:sp>
        <p:nvSpPr>
          <p:cNvPr id="3" name="Content Placeholder 2"/>
          <p:cNvSpPr>
            <a:spLocks noGrp="1"/>
          </p:cNvSpPr>
          <p:nvPr>
            <p:ph idx="1"/>
          </p:nvPr>
        </p:nvSpPr>
        <p:spPr/>
        <p:txBody>
          <a:bodyPr/>
          <a:lstStyle/>
          <a:p>
            <a:r>
              <a:rPr lang="en-US" dirty="0" smtClean="0"/>
              <a:t>Actually Unit tests for which the SUT (system under test) has no collaborators</a:t>
            </a:r>
          </a:p>
          <a:p>
            <a:r>
              <a:rPr lang="en-US" dirty="0" smtClean="0"/>
              <a:t>Ridiculous!, of course in most cases</a:t>
            </a:r>
          </a:p>
          <a:p>
            <a:pPr lvl="1"/>
            <a:r>
              <a:rPr lang="en-US" dirty="0" smtClean="0"/>
              <a:t>We will eventually use stubs to ensure testing insolation</a:t>
            </a:r>
          </a:p>
          <a:p>
            <a:pPr lvl="1"/>
            <a:r>
              <a:rPr lang="en-US" dirty="0" smtClean="0"/>
              <a:t>But for now let’s us focus the discussion</a:t>
            </a:r>
            <a:endParaRPr lang="en-US" dirty="0"/>
          </a:p>
        </p:txBody>
      </p:sp>
      <p:sp>
        <p:nvSpPr>
          <p:cNvPr id="4" name="Footer Placeholder 3"/>
          <p:cNvSpPr>
            <a:spLocks noGrp="1"/>
          </p:cNvSpPr>
          <p:nvPr>
            <p:ph type="ftr" sz="quarter" idx="11"/>
          </p:nvPr>
        </p:nvSpPr>
        <p:spPr/>
        <p:txBody>
          <a:bodyPr/>
          <a:lstStyle/>
          <a:p>
            <a:endParaRPr lang="en-US" dirty="0" smtClean="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5EA4A088-014F-4063-A783-67FAA4BA51CC}" type="slidenum">
              <a:rPr lang="en-US" smtClean="0"/>
              <a:t>7</a:t>
            </a:fld>
            <a:endParaRPr lang="en-US"/>
          </a:p>
        </p:txBody>
      </p:sp>
    </p:spTree>
    <p:extLst>
      <p:ext uri="{BB962C8B-B14F-4D97-AF65-F5344CB8AC3E}">
        <p14:creationId xmlns:p14="http://schemas.microsoft.com/office/powerpoint/2010/main" val="2216894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err="1"/>
              <a:t>JUnit</a:t>
            </a:r>
            <a:r>
              <a:rPr lang="en-US" dirty="0"/>
              <a:t> - Tutorial </a:t>
            </a:r>
            <a:r>
              <a:rPr lang="en-US" dirty="0" smtClean="0"/>
              <a:t>- Lars Vogel</a:t>
            </a:r>
            <a:endParaRPr lang="en-US" dirty="0"/>
          </a:p>
        </p:txBody>
      </p:sp>
      <p:sp>
        <p:nvSpPr>
          <p:cNvPr id="3" name="Content Placeholder 2"/>
          <p:cNvSpPr>
            <a:spLocks noGrp="1"/>
          </p:cNvSpPr>
          <p:nvPr>
            <p:ph idx="1"/>
          </p:nvPr>
        </p:nvSpPr>
        <p:spPr>
          <a:xfrm>
            <a:off x="457200" y="1066800"/>
            <a:ext cx="8229600" cy="6019800"/>
          </a:xfrm>
        </p:spPr>
        <p:txBody>
          <a:bodyPr>
            <a:normAutofit fontScale="70000" lnSpcReduction="20000"/>
          </a:bodyPr>
          <a:lstStyle/>
          <a:p>
            <a:r>
              <a:rPr lang="en-US" dirty="0"/>
              <a:t>Table of Contents</a:t>
            </a:r>
          </a:p>
          <a:p>
            <a:r>
              <a:rPr lang="en-US" dirty="0">
                <a:hlinkClick r:id="rId2"/>
              </a:rPr>
              <a:t>1. Introduction to unit testing</a:t>
            </a:r>
            <a:r>
              <a:rPr lang="en-US" dirty="0"/>
              <a:t> </a:t>
            </a:r>
            <a:r>
              <a:rPr lang="en-US" dirty="0">
                <a:hlinkClick r:id="rId3"/>
              </a:rPr>
              <a:t>1.1. Unit tests and unit testing</a:t>
            </a:r>
            <a:r>
              <a:rPr lang="en-US" dirty="0"/>
              <a:t> </a:t>
            </a:r>
            <a:r>
              <a:rPr lang="en-US" dirty="0">
                <a:hlinkClick r:id="rId4"/>
              </a:rPr>
              <a:t>1.2. Unit testing with </a:t>
            </a:r>
            <a:r>
              <a:rPr lang="en-US" dirty="0" err="1">
                <a:hlinkClick r:id="rId4"/>
              </a:rPr>
              <a:t>JUnit</a:t>
            </a:r>
            <a:r>
              <a:rPr lang="en-US" dirty="0"/>
              <a:t> </a:t>
            </a:r>
            <a:r>
              <a:rPr lang="en-US" dirty="0">
                <a:hlinkClick r:id="rId5"/>
              </a:rPr>
              <a:t>1.3. Available </a:t>
            </a:r>
            <a:r>
              <a:rPr lang="en-US" dirty="0" err="1">
                <a:hlinkClick r:id="rId5"/>
              </a:rPr>
              <a:t>JUnit</a:t>
            </a:r>
            <a:r>
              <a:rPr lang="en-US" dirty="0">
                <a:hlinkClick r:id="rId5"/>
              </a:rPr>
              <a:t> annotations</a:t>
            </a:r>
            <a:r>
              <a:rPr lang="en-US" dirty="0"/>
              <a:t> </a:t>
            </a:r>
            <a:r>
              <a:rPr lang="en-US" dirty="0">
                <a:hlinkClick r:id="rId6"/>
              </a:rPr>
              <a:t>1.4. Assert statements</a:t>
            </a:r>
            <a:r>
              <a:rPr lang="en-US" dirty="0"/>
              <a:t> </a:t>
            </a:r>
            <a:r>
              <a:rPr lang="en-US" dirty="0">
                <a:hlinkClick r:id="rId7"/>
              </a:rPr>
              <a:t>1.5. Create a </a:t>
            </a:r>
            <a:r>
              <a:rPr lang="en-US" dirty="0" err="1">
                <a:hlinkClick r:id="rId7"/>
              </a:rPr>
              <a:t>JUnit</a:t>
            </a:r>
            <a:r>
              <a:rPr lang="en-US" dirty="0">
                <a:hlinkClick r:id="rId7"/>
              </a:rPr>
              <a:t> test suite</a:t>
            </a:r>
            <a:r>
              <a:rPr lang="en-US" dirty="0"/>
              <a:t> </a:t>
            </a:r>
            <a:r>
              <a:rPr lang="en-US" dirty="0">
                <a:hlinkClick r:id="rId8"/>
              </a:rPr>
              <a:t>1.6. Run your test outside Eclipse</a:t>
            </a:r>
            <a:r>
              <a:rPr lang="en-US" dirty="0"/>
              <a:t> </a:t>
            </a:r>
            <a:endParaRPr lang="en-US" dirty="0" smtClean="0"/>
          </a:p>
          <a:p>
            <a:r>
              <a:rPr lang="en-US" dirty="0" smtClean="0">
                <a:hlinkClick r:id="rId9"/>
              </a:rPr>
              <a:t>2</a:t>
            </a:r>
            <a:r>
              <a:rPr lang="en-US" dirty="0">
                <a:hlinkClick r:id="rId9"/>
              </a:rPr>
              <a:t>. Installation of </a:t>
            </a:r>
            <a:r>
              <a:rPr lang="en-US" dirty="0" err="1">
                <a:hlinkClick r:id="rId9"/>
              </a:rPr>
              <a:t>JUnit</a:t>
            </a:r>
            <a:r>
              <a:rPr lang="en-US" dirty="0"/>
              <a:t> </a:t>
            </a:r>
            <a:r>
              <a:rPr lang="en-US" dirty="0">
                <a:hlinkClick r:id="rId10"/>
              </a:rPr>
              <a:t>2.1. Using </a:t>
            </a:r>
            <a:r>
              <a:rPr lang="en-US" dirty="0" err="1">
                <a:hlinkClick r:id="rId10"/>
              </a:rPr>
              <a:t>JUnit</a:t>
            </a:r>
            <a:r>
              <a:rPr lang="en-US" dirty="0">
                <a:hlinkClick r:id="rId10"/>
              </a:rPr>
              <a:t> integrated into Eclipse</a:t>
            </a:r>
            <a:r>
              <a:rPr lang="en-US" dirty="0"/>
              <a:t> </a:t>
            </a:r>
            <a:r>
              <a:rPr lang="en-US" dirty="0">
                <a:hlinkClick r:id="rId11"/>
              </a:rPr>
              <a:t>2.2. Downloading the </a:t>
            </a:r>
            <a:r>
              <a:rPr lang="en-US" dirty="0" err="1">
                <a:hlinkClick r:id="rId11"/>
              </a:rPr>
              <a:t>JUnit</a:t>
            </a:r>
            <a:r>
              <a:rPr lang="en-US" dirty="0">
                <a:hlinkClick r:id="rId11"/>
              </a:rPr>
              <a:t> library</a:t>
            </a:r>
            <a:r>
              <a:rPr lang="en-US" dirty="0"/>
              <a:t> </a:t>
            </a:r>
            <a:endParaRPr lang="en-US" dirty="0" smtClean="0"/>
          </a:p>
          <a:p>
            <a:r>
              <a:rPr lang="en-US" dirty="0" smtClean="0">
                <a:hlinkClick r:id="rId12"/>
              </a:rPr>
              <a:t>3</a:t>
            </a:r>
            <a:r>
              <a:rPr lang="en-US" dirty="0">
                <a:hlinkClick r:id="rId12"/>
              </a:rPr>
              <a:t>. Eclipse support for </a:t>
            </a:r>
            <a:r>
              <a:rPr lang="en-US" dirty="0" err="1">
                <a:hlinkClick r:id="rId12"/>
              </a:rPr>
              <a:t>JUnit</a:t>
            </a:r>
            <a:r>
              <a:rPr lang="en-US" dirty="0"/>
              <a:t> </a:t>
            </a:r>
            <a:r>
              <a:rPr lang="en-US" dirty="0">
                <a:hlinkClick r:id="rId13"/>
              </a:rPr>
              <a:t>3.1. Creating </a:t>
            </a:r>
            <a:r>
              <a:rPr lang="en-US" dirty="0" err="1">
                <a:hlinkClick r:id="rId13"/>
              </a:rPr>
              <a:t>JUnit</a:t>
            </a:r>
            <a:r>
              <a:rPr lang="en-US" dirty="0">
                <a:hlinkClick r:id="rId13"/>
              </a:rPr>
              <a:t> tests</a:t>
            </a:r>
            <a:r>
              <a:rPr lang="en-US" dirty="0"/>
              <a:t> </a:t>
            </a:r>
            <a:r>
              <a:rPr lang="en-US" dirty="0">
                <a:hlinkClick r:id="rId14"/>
              </a:rPr>
              <a:t>3.2. Running </a:t>
            </a:r>
            <a:r>
              <a:rPr lang="en-US" dirty="0" err="1">
                <a:hlinkClick r:id="rId14"/>
              </a:rPr>
              <a:t>JUnit</a:t>
            </a:r>
            <a:r>
              <a:rPr lang="en-US" dirty="0">
                <a:hlinkClick r:id="rId14"/>
              </a:rPr>
              <a:t> tests</a:t>
            </a:r>
            <a:r>
              <a:rPr lang="en-US" dirty="0"/>
              <a:t> </a:t>
            </a:r>
            <a:r>
              <a:rPr lang="en-US" dirty="0">
                <a:hlinkClick r:id="rId15"/>
              </a:rPr>
              <a:t>3.3. </a:t>
            </a:r>
            <a:r>
              <a:rPr lang="en-US" dirty="0" err="1">
                <a:hlinkClick r:id="rId15"/>
              </a:rPr>
              <a:t>JUnit</a:t>
            </a:r>
            <a:r>
              <a:rPr lang="en-US" dirty="0">
                <a:hlinkClick r:id="rId15"/>
              </a:rPr>
              <a:t> static imports</a:t>
            </a:r>
            <a:r>
              <a:rPr lang="en-US" dirty="0"/>
              <a:t> </a:t>
            </a:r>
            <a:r>
              <a:rPr lang="en-US" dirty="0">
                <a:hlinkClick r:id="rId16"/>
              </a:rPr>
              <a:t>3.4. Wizard for creating test suites</a:t>
            </a:r>
            <a:r>
              <a:rPr lang="en-US" dirty="0"/>
              <a:t> </a:t>
            </a:r>
            <a:r>
              <a:rPr lang="en-US" dirty="0">
                <a:hlinkClick r:id="rId17"/>
              </a:rPr>
              <a:t>3.5. Testing exception</a:t>
            </a:r>
            <a:r>
              <a:rPr lang="en-US" dirty="0"/>
              <a:t> </a:t>
            </a:r>
            <a:endParaRPr lang="en-US" dirty="0" smtClean="0"/>
          </a:p>
          <a:p>
            <a:r>
              <a:rPr lang="en-US" dirty="0" smtClean="0">
                <a:hlinkClick r:id="rId18"/>
              </a:rPr>
              <a:t>4</a:t>
            </a:r>
            <a:r>
              <a:rPr lang="en-US" dirty="0">
                <a:hlinkClick r:id="rId18"/>
              </a:rPr>
              <a:t>. Exercise: Using </a:t>
            </a:r>
            <a:r>
              <a:rPr lang="en-US" dirty="0" err="1">
                <a:hlinkClick r:id="rId18"/>
              </a:rPr>
              <a:t>JUnit</a:t>
            </a:r>
            <a:r>
              <a:rPr lang="en-US" dirty="0"/>
              <a:t> </a:t>
            </a:r>
            <a:r>
              <a:rPr lang="en-US" dirty="0">
                <a:hlinkClick r:id="rId19"/>
              </a:rPr>
              <a:t>4.1. Project preparation</a:t>
            </a:r>
            <a:r>
              <a:rPr lang="en-US" dirty="0"/>
              <a:t> </a:t>
            </a:r>
            <a:r>
              <a:rPr lang="en-US" dirty="0">
                <a:hlinkClick r:id="rId20"/>
              </a:rPr>
              <a:t>4.2. Create a Java class</a:t>
            </a:r>
            <a:r>
              <a:rPr lang="en-US" dirty="0"/>
              <a:t> </a:t>
            </a:r>
            <a:r>
              <a:rPr lang="en-US" dirty="0">
                <a:hlinkClick r:id="rId21"/>
              </a:rPr>
              <a:t>4.3. Create a </a:t>
            </a:r>
            <a:r>
              <a:rPr lang="en-US" dirty="0" err="1">
                <a:hlinkClick r:id="rId21"/>
              </a:rPr>
              <a:t>JUnit</a:t>
            </a:r>
            <a:r>
              <a:rPr lang="en-US" dirty="0">
                <a:hlinkClick r:id="rId21"/>
              </a:rPr>
              <a:t> test</a:t>
            </a:r>
            <a:r>
              <a:rPr lang="en-US" dirty="0"/>
              <a:t> </a:t>
            </a:r>
            <a:r>
              <a:rPr lang="en-US" dirty="0">
                <a:hlinkClick r:id="rId22"/>
              </a:rPr>
              <a:t>4.4. Run your test in Eclipse</a:t>
            </a:r>
            <a:r>
              <a:rPr lang="en-US" dirty="0"/>
              <a:t> </a:t>
            </a:r>
            <a:endParaRPr lang="en-US" dirty="0" smtClean="0"/>
          </a:p>
          <a:p>
            <a:r>
              <a:rPr lang="en-US" dirty="0" smtClean="0">
                <a:hlinkClick r:id="rId23"/>
              </a:rPr>
              <a:t>5</a:t>
            </a:r>
            <a:r>
              <a:rPr lang="en-US" dirty="0">
                <a:hlinkClick r:id="rId23"/>
              </a:rPr>
              <a:t>. Advanced </a:t>
            </a:r>
            <a:r>
              <a:rPr lang="en-US" dirty="0" err="1">
                <a:hlinkClick r:id="rId23"/>
              </a:rPr>
              <a:t>JUnit</a:t>
            </a:r>
            <a:r>
              <a:rPr lang="en-US" dirty="0">
                <a:hlinkClick r:id="rId23"/>
              </a:rPr>
              <a:t> options</a:t>
            </a:r>
            <a:r>
              <a:rPr lang="en-US" dirty="0"/>
              <a:t> </a:t>
            </a:r>
            <a:r>
              <a:rPr lang="en-US" dirty="0">
                <a:hlinkClick r:id="rId24"/>
              </a:rPr>
              <a:t>5.1. Parameterized test</a:t>
            </a:r>
            <a:r>
              <a:rPr lang="en-US" dirty="0"/>
              <a:t> </a:t>
            </a:r>
            <a:r>
              <a:rPr lang="en-US" dirty="0">
                <a:hlinkClick r:id="rId25"/>
              </a:rPr>
              <a:t>5.2. Rules</a:t>
            </a:r>
            <a:r>
              <a:rPr lang="en-US" dirty="0"/>
              <a:t> </a:t>
            </a:r>
            <a:endParaRPr lang="en-US" dirty="0" smtClean="0"/>
          </a:p>
          <a:p>
            <a:r>
              <a:rPr lang="en-US" dirty="0" smtClean="0">
                <a:hlinkClick r:id="rId26"/>
              </a:rPr>
              <a:t>6</a:t>
            </a:r>
            <a:r>
              <a:rPr lang="en-US" dirty="0">
                <a:hlinkClick r:id="rId26"/>
              </a:rPr>
              <a:t>. Mocking with </a:t>
            </a:r>
            <a:r>
              <a:rPr lang="en-US" dirty="0" err="1">
                <a:hlinkClick r:id="rId26"/>
              </a:rPr>
              <a:t>EasyMock</a:t>
            </a:r>
            <a:r>
              <a:rPr lang="en-US" dirty="0"/>
              <a:t> </a:t>
            </a:r>
            <a:endParaRPr lang="en-US" dirty="0" smtClean="0"/>
          </a:p>
          <a:p>
            <a:r>
              <a:rPr lang="en-US" dirty="0" smtClean="0">
                <a:hlinkClick r:id="rId27"/>
              </a:rPr>
              <a:t>7</a:t>
            </a:r>
            <a:r>
              <a:rPr lang="en-US" dirty="0">
                <a:hlinkClick r:id="rId27"/>
              </a:rPr>
              <a:t>. Thank you</a:t>
            </a:r>
            <a:r>
              <a:rPr lang="en-US" dirty="0"/>
              <a:t> </a:t>
            </a:r>
            <a:endParaRPr lang="en-US" dirty="0" smtClean="0"/>
          </a:p>
          <a:p>
            <a:r>
              <a:rPr lang="en-US" dirty="0" smtClean="0">
                <a:hlinkClick r:id="rId28"/>
              </a:rPr>
              <a:t>8</a:t>
            </a:r>
            <a:r>
              <a:rPr lang="en-US" dirty="0">
                <a:hlinkClick r:id="rId28"/>
              </a:rPr>
              <a:t>. Questions and Discussion</a:t>
            </a:r>
            <a:r>
              <a:rPr lang="en-US" dirty="0"/>
              <a:t> </a:t>
            </a:r>
            <a:endParaRPr lang="en-US" dirty="0" smtClean="0"/>
          </a:p>
          <a:p>
            <a:r>
              <a:rPr lang="en-US" dirty="0" smtClean="0">
                <a:hlinkClick r:id="rId29"/>
              </a:rPr>
              <a:t>9</a:t>
            </a:r>
            <a:r>
              <a:rPr lang="en-US" dirty="0">
                <a:hlinkClick r:id="rId29"/>
              </a:rPr>
              <a:t>. Links and Literature</a:t>
            </a:r>
            <a:r>
              <a:rPr lang="en-US" dirty="0"/>
              <a:t> </a:t>
            </a:r>
            <a:r>
              <a:rPr lang="en-US" dirty="0">
                <a:hlinkClick r:id="rId30"/>
              </a:rPr>
              <a:t>9.1. </a:t>
            </a:r>
            <a:r>
              <a:rPr lang="en-US" dirty="0" err="1">
                <a:hlinkClick r:id="rId30"/>
              </a:rPr>
              <a:t>JUnit</a:t>
            </a:r>
            <a:r>
              <a:rPr lang="en-US" dirty="0">
                <a:hlinkClick r:id="rId30"/>
              </a:rPr>
              <a:t> Resources</a:t>
            </a:r>
            <a:r>
              <a:rPr lang="en-US" dirty="0"/>
              <a:t> </a:t>
            </a:r>
            <a:r>
              <a:rPr lang="en-US" dirty="0">
                <a:hlinkClick r:id="rId31"/>
              </a:rPr>
              <a:t>9.2. </a:t>
            </a:r>
            <a:r>
              <a:rPr lang="en-US" dirty="0" err="1">
                <a:hlinkClick r:id="rId31"/>
              </a:rPr>
              <a:t>vogella</a:t>
            </a:r>
            <a:r>
              <a:rPr lang="en-US" dirty="0">
                <a:hlinkClick r:id="rId31"/>
              </a:rPr>
              <a:t> Resources</a:t>
            </a:r>
            <a:r>
              <a:rPr lang="en-US" dirty="0"/>
              <a:t> </a:t>
            </a:r>
          </a:p>
          <a:p>
            <a:endParaRPr lang="en-US" dirty="0"/>
          </a:p>
        </p:txBody>
      </p:sp>
      <p:sp>
        <p:nvSpPr>
          <p:cNvPr id="4" name="Footer Placeholder 3"/>
          <p:cNvSpPr>
            <a:spLocks noGrp="1"/>
          </p:cNvSpPr>
          <p:nvPr>
            <p:ph type="ftr" sz="quarter" idx="11"/>
          </p:nvPr>
        </p:nvSpPr>
        <p:spPr>
          <a:xfrm>
            <a:off x="1752600" y="6356350"/>
            <a:ext cx="4724400" cy="365125"/>
          </a:xfrm>
        </p:spPr>
        <p:txBody>
          <a:bodyPr/>
          <a:lstStyle/>
          <a:p>
            <a:r>
              <a:rPr lang="en-US" sz="1600" b="1" dirty="0"/>
              <a:t>http://www.vogella.com/articles/JUnit/article.html</a:t>
            </a:r>
            <a:endParaRPr lang="en-US" sz="1600" b="1" dirty="0" smtClean="0"/>
          </a:p>
        </p:txBody>
      </p:sp>
    </p:spTree>
    <p:extLst>
      <p:ext uri="{BB962C8B-B14F-4D97-AF65-F5344CB8AC3E}">
        <p14:creationId xmlns:p14="http://schemas.microsoft.com/office/powerpoint/2010/main" val="413546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a:bodyPr>
          <a:lstStyle/>
          <a:p>
            <a:r>
              <a:rPr lang="en-US" dirty="0"/>
              <a:t> Unit testing with </a:t>
            </a:r>
            <a:r>
              <a:rPr lang="en-US" dirty="0" smtClean="0"/>
              <a:t>JUnit4</a:t>
            </a:r>
            <a:endParaRPr lang="en-US" dirty="0"/>
          </a:p>
        </p:txBody>
      </p:sp>
      <p:sp>
        <p:nvSpPr>
          <p:cNvPr id="3" name="Content Placeholder 2"/>
          <p:cNvSpPr>
            <a:spLocks noGrp="1"/>
          </p:cNvSpPr>
          <p:nvPr>
            <p:ph idx="1"/>
          </p:nvPr>
        </p:nvSpPr>
        <p:spPr>
          <a:xfrm>
            <a:off x="228600" y="1295400"/>
            <a:ext cx="8915400" cy="5105400"/>
          </a:xfrm>
        </p:spPr>
        <p:txBody>
          <a:bodyPr>
            <a:normAutofit fontScale="92500" lnSpcReduction="20000"/>
          </a:bodyPr>
          <a:lstStyle/>
          <a:p>
            <a:r>
              <a:rPr lang="en-US" dirty="0"/>
              <a:t>C</a:t>
            </a:r>
            <a:r>
              <a:rPr lang="en-US" dirty="0" smtClean="0"/>
              <a:t>reating a </a:t>
            </a:r>
            <a:r>
              <a:rPr lang="en-US" dirty="0" err="1"/>
              <a:t>JUnit</a:t>
            </a:r>
            <a:r>
              <a:rPr lang="en-US" dirty="0"/>
              <a:t> test </a:t>
            </a:r>
            <a:r>
              <a:rPr lang="en-US" dirty="0" smtClean="0"/>
              <a:t>method</a:t>
            </a:r>
          </a:p>
          <a:p>
            <a:pPr lvl="1"/>
            <a:r>
              <a:rPr lang="en-US" dirty="0" smtClean="0"/>
              <a:t> </a:t>
            </a:r>
            <a:r>
              <a:rPr lang="en-US" dirty="0"/>
              <a:t>via File → New → </a:t>
            </a:r>
            <a:r>
              <a:rPr lang="en-US" dirty="0" err="1"/>
              <a:t>JUnit</a:t>
            </a:r>
            <a:r>
              <a:rPr lang="en-US" dirty="0"/>
              <a:t> → </a:t>
            </a:r>
            <a:r>
              <a:rPr lang="en-US" dirty="0" err="1"/>
              <a:t>JUnit</a:t>
            </a:r>
            <a:r>
              <a:rPr lang="en-US" dirty="0"/>
              <a:t> Test </a:t>
            </a:r>
            <a:r>
              <a:rPr lang="en-US" dirty="0" smtClean="0"/>
              <a:t>case</a:t>
            </a:r>
          </a:p>
          <a:p>
            <a:pPr lvl="1"/>
            <a:endParaRPr lang="en-US" dirty="0" smtClean="0"/>
          </a:p>
          <a:p>
            <a:pPr marL="0" indent="0">
              <a:buNone/>
            </a:pPr>
            <a:r>
              <a:rPr lang="en-US" i="1" dirty="0"/>
              <a:t>@Test</a:t>
            </a:r>
            <a:r>
              <a:rPr lang="en-US" dirty="0"/>
              <a:t> </a:t>
            </a:r>
            <a:endParaRPr lang="en-US" dirty="0" smtClean="0"/>
          </a:p>
          <a:p>
            <a:pPr marL="0" indent="0">
              <a:buNone/>
            </a:pPr>
            <a:r>
              <a:rPr lang="en-US" dirty="0" smtClean="0"/>
              <a:t>public </a:t>
            </a:r>
            <a:r>
              <a:rPr lang="en-US" dirty="0"/>
              <a:t>void </a:t>
            </a:r>
            <a:r>
              <a:rPr lang="en-US" dirty="0" err="1"/>
              <a:t>testMultiply</a:t>
            </a:r>
            <a:r>
              <a:rPr lang="en-US" dirty="0"/>
              <a:t>() { </a:t>
            </a:r>
            <a:endParaRPr lang="en-US" dirty="0" smtClean="0"/>
          </a:p>
          <a:p>
            <a:pPr marL="0" indent="0">
              <a:buNone/>
            </a:pPr>
            <a:r>
              <a:rPr lang="en-US" i="1" dirty="0" smtClean="0"/>
              <a:t>       // </a:t>
            </a:r>
            <a:r>
              <a:rPr lang="en-US" i="1" dirty="0" err="1"/>
              <a:t>MyClass</a:t>
            </a:r>
            <a:r>
              <a:rPr lang="en-US" i="1" dirty="0"/>
              <a:t> is tested</a:t>
            </a:r>
            <a:r>
              <a:rPr lang="en-US" dirty="0"/>
              <a:t> </a:t>
            </a:r>
            <a:endParaRPr lang="en-US" dirty="0" smtClean="0"/>
          </a:p>
          <a:p>
            <a:pPr marL="0" indent="0">
              <a:buNone/>
            </a:pPr>
            <a:r>
              <a:rPr lang="en-US" dirty="0" smtClean="0"/>
              <a:t>       </a:t>
            </a:r>
            <a:r>
              <a:rPr lang="en-US" dirty="0" err="1" smtClean="0"/>
              <a:t>MyClass</a:t>
            </a:r>
            <a:r>
              <a:rPr lang="en-US" dirty="0" smtClean="0"/>
              <a:t> </a:t>
            </a:r>
            <a:r>
              <a:rPr lang="en-US" dirty="0"/>
              <a:t>tester = new </a:t>
            </a:r>
            <a:r>
              <a:rPr lang="en-US" dirty="0" err="1"/>
              <a:t>MyClass</a:t>
            </a:r>
            <a:r>
              <a:rPr lang="en-US" dirty="0"/>
              <a:t>(); </a:t>
            </a:r>
            <a:endParaRPr lang="en-US" dirty="0" smtClean="0"/>
          </a:p>
          <a:p>
            <a:pPr marL="0" indent="0">
              <a:buNone/>
            </a:pPr>
            <a:endParaRPr lang="en-US" i="1" dirty="0"/>
          </a:p>
          <a:p>
            <a:pPr marL="0" indent="0">
              <a:buNone/>
            </a:pPr>
            <a:r>
              <a:rPr lang="en-US" i="1" dirty="0"/>
              <a:t> </a:t>
            </a:r>
            <a:r>
              <a:rPr lang="en-US" i="1" dirty="0" smtClean="0"/>
              <a:t>     // </a:t>
            </a:r>
            <a:r>
              <a:rPr lang="en-US" i="1" dirty="0"/>
              <a:t>Check if multiply(10,5) returns 50</a:t>
            </a:r>
            <a:r>
              <a:rPr lang="en-US" dirty="0"/>
              <a:t> </a:t>
            </a:r>
            <a:r>
              <a:rPr lang="en-US" dirty="0" smtClean="0"/>
              <a:t>	</a:t>
            </a:r>
          </a:p>
          <a:p>
            <a:pPr marL="0" indent="0">
              <a:buNone/>
            </a:pPr>
            <a:r>
              <a:rPr lang="en-US" sz="2800" dirty="0"/>
              <a:t> </a:t>
            </a:r>
            <a:r>
              <a:rPr lang="en-US" sz="2800" dirty="0" smtClean="0"/>
              <a:t>      </a:t>
            </a:r>
            <a:r>
              <a:rPr lang="en-US" sz="2800" dirty="0" err="1" smtClean="0"/>
              <a:t>assertEquals</a:t>
            </a:r>
            <a:r>
              <a:rPr lang="en-US" sz="2800" dirty="0"/>
              <a:t>(</a:t>
            </a:r>
            <a:r>
              <a:rPr lang="en-US" sz="2800" dirty="0"/>
              <a:t>"10 x 5 must be 50"</a:t>
            </a:r>
            <a:r>
              <a:rPr lang="en-US" sz="2800" dirty="0"/>
              <a:t>, </a:t>
            </a:r>
            <a:r>
              <a:rPr lang="en-US" sz="2800" dirty="0" smtClean="0"/>
              <a:t>50,tester.multiply(10</a:t>
            </a:r>
            <a:r>
              <a:rPr lang="en-US" sz="2800" dirty="0"/>
              <a:t>, 5)); </a:t>
            </a:r>
            <a:endParaRPr lang="en-US" dirty="0" smtClean="0"/>
          </a:p>
          <a:p>
            <a:pPr marL="0" indent="0">
              <a:buNone/>
            </a:pPr>
            <a:r>
              <a:rPr lang="en-US" dirty="0" smtClean="0"/>
              <a:t>}</a:t>
            </a:r>
            <a:endParaRPr lang="en-US" dirty="0"/>
          </a:p>
        </p:txBody>
      </p:sp>
      <p:sp>
        <p:nvSpPr>
          <p:cNvPr id="4" name="Footer Placeholder 3"/>
          <p:cNvSpPr>
            <a:spLocks noGrp="1"/>
          </p:cNvSpPr>
          <p:nvPr>
            <p:ph type="ftr" sz="quarter" idx="11"/>
          </p:nvPr>
        </p:nvSpPr>
        <p:spPr/>
        <p:txBody>
          <a:bodyPr/>
          <a:lstStyle/>
          <a:p>
            <a:endParaRPr lang="en-US" dirty="0" smtClean="0"/>
          </a:p>
        </p:txBody>
      </p:sp>
    </p:spTree>
    <p:extLst>
      <p:ext uri="{BB962C8B-B14F-4D97-AF65-F5344CB8AC3E}">
        <p14:creationId xmlns:p14="http://schemas.microsoft.com/office/powerpoint/2010/main" val="27863805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1061</TotalTime>
  <Words>1119</Words>
  <Application>Microsoft Office PowerPoint</Application>
  <PresentationFormat>On-screen Show (4:3)</PresentationFormat>
  <Paragraphs>170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CSCE 747 Software Testing and Quality Assurance</vt:lpstr>
      <vt:lpstr>Tools Supporting Software Testing</vt:lpstr>
      <vt:lpstr>Junit4 References</vt:lpstr>
      <vt:lpstr>Testing Levels</vt:lpstr>
      <vt:lpstr>Unit Tests</vt:lpstr>
      <vt:lpstr>What isn’t a Unit Test (Michael Feathers) </vt:lpstr>
      <vt:lpstr>Unit Tests with no Collaborators</vt:lpstr>
      <vt:lpstr>JUnit - Tutorial - Lars Vogel</vt:lpstr>
      <vt:lpstr> Unit testing with JUnit4</vt:lpstr>
      <vt:lpstr>General approach JUnit4 within Eclipse</vt:lpstr>
      <vt:lpstr>JUnit annotations</vt:lpstr>
      <vt:lpstr>PowerPoint Presentation</vt:lpstr>
      <vt:lpstr>Assert statements </vt:lpstr>
      <vt:lpstr>Assert statements </vt:lpstr>
      <vt:lpstr>Creating a JUnit test suite  </vt:lpstr>
      <vt:lpstr>Run your test outside Eclipse </vt:lpstr>
      <vt:lpstr>In your test folder create a new class MyTestRunner </vt:lpstr>
      <vt:lpstr>Eclipse support for JUnit</vt:lpstr>
    </vt:vector>
  </TitlesOfParts>
  <Company>University of South Carolina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747 Software Testing and Quality Assurance</dc:title>
  <dc:creator>MATTHEWS, MANTON M</dc:creator>
  <cp:lastModifiedBy>mmm</cp:lastModifiedBy>
  <cp:revision>61</cp:revision>
  <cp:lastPrinted>2013-08-28T15:48:30Z</cp:lastPrinted>
  <dcterms:created xsi:type="dcterms:W3CDTF">2013-08-23T15:17:19Z</dcterms:created>
  <dcterms:modified xsi:type="dcterms:W3CDTF">2013-09-09T02:53:23Z</dcterms:modified>
</cp:coreProperties>
</file>