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handoutMasterIdLst>
    <p:handoutMasterId r:id="rId21"/>
  </p:handoutMasterIdLst>
  <p:sldIdLst>
    <p:sldId id="256" r:id="rId2"/>
    <p:sldId id="360" r:id="rId3"/>
    <p:sldId id="362" r:id="rId4"/>
    <p:sldId id="363" r:id="rId5"/>
    <p:sldId id="366" r:id="rId6"/>
    <p:sldId id="364" r:id="rId7"/>
    <p:sldId id="367" r:id="rId8"/>
    <p:sldId id="365" r:id="rId9"/>
    <p:sldId id="368" r:id="rId10"/>
    <p:sldId id="369" r:id="rId11"/>
    <p:sldId id="370" r:id="rId12"/>
    <p:sldId id="371" r:id="rId13"/>
    <p:sldId id="372" r:id="rId14"/>
    <p:sldId id="379" r:id="rId15"/>
    <p:sldId id="373" r:id="rId16"/>
    <p:sldId id="374" r:id="rId17"/>
    <p:sldId id="375" r:id="rId18"/>
    <p:sldId id="376" r:id="rId1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1" cy="365760"/>
          </a:xfrm>
          <a:prstGeom prst="rect">
            <a:avLst/>
          </a:prstGeom>
        </p:spPr>
        <p:txBody>
          <a:bodyPr vert="horz" lIns="96664" tIns="48331" rIns="96664" bIns="48331" rtlCol="0"/>
          <a:lstStyle>
            <a:lvl1pPr algn="l">
              <a:defRPr sz="1300"/>
            </a:lvl1pPr>
          </a:lstStyle>
          <a:p>
            <a:endParaRPr lang="en-US"/>
          </a:p>
        </p:txBody>
      </p:sp>
      <p:sp>
        <p:nvSpPr>
          <p:cNvPr id="3" name="Date Placeholder 2"/>
          <p:cNvSpPr>
            <a:spLocks noGrp="1"/>
          </p:cNvSpPr>
          <p:nvPr>
            <p:ph type="dt" sz="quarter" idx="1"/>
          </p:nvPr>
        </p:nvSpPr>
        <p:spPr>
          <a:xfrm>
            <a:off x="5438458" y="0"/>
            <a:ext cx="4160521" cy="365760"/>
          </a:xfrm>
          <a:prstGeom prst="rect">
            <a:avLst/>
          </a:prstGeom>
        </p:spPr>
        <p:txBody>
          <a:bodyPr vert="horz" lIns="96664" tIns="48331" rIns="96664" bIns="48331" rtlCol="0"/>
          <a:lstStyle>
            <a:lvl1pPr algn="r">
              <a:defRPr sz="1300"/>
            </a:lvl1pPr>
          </a:lstStyle>
          <a:p>
            <a:fld id="{DE46800A-807F-47ED-8890-C64E445E2F05}" type="datetimeFigureOut">
              <a:rPr lang="en-US" smtClean="0"/>
              <a:t>9/8/2013</a:t>
            </a:fld>
            <a:endParaRPr lang="en-US"/>
          </a:p>
        </p:txBody>
      </p:sp>
      <p:sp>
        <p:nvSpPr>
          <p:cNvPr id="4" name="Footer Placeholder 3"/>
          <p:cNvSpPr>
            <a:spLocks noGrp="1"/>
          </p:cNvSpPr>
          <p:nvPr>
            <p:ph type="ftr" sz="quarter" idx="2"/>
          </p:nvPr>
        </p:nvSpPr>
        <p:spPr>
          <a:xfrm>
            <a:off x="0" y="6948171"/>
            <a:ext cx="4160521" cy="365760"/>
          </a:xfrm>
          <a:prstGeom prst="rect">
            <a:avLst/>
          </a:prstGeom>
        </p:spPr>
        <p:txBody>
          <a:bodyPr vert="horz" lIns="96664" tIns="48331" rIns="96664"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5438458" y="6948171"/>
            <a:ext cx="4160521" cy="365760"/>
          </a:xfrm>
          <a:prstGeom prst="rect">
            <a:avLst/>
          </a:prstGeom>
        </p:spPr>
        <p:txBody>
          <a:bodyPr vert="horz" lIns="96664" tIns="48331" rIns="96664" bIns="48331" rtlCol="0" anchor="b"/>
          <a:lstStyle>
            <a:lvl1pPr algn="r">
              <a:defRPr sz="1300"/>
            </a:lvl1pPr>
          </a:lstStyle>
          <a:p>
            <a:fld id="{AF105512-E99F-4FCB-8735-4D139E4BE593}" type="slidenum">
              <a:rPr lang="en-US" smtClean="0"/>
              <a:t>‹#›</a:t>
            </a:fld>
            <a:endParaRPr lang="en-US"/>
          </a:p>
        </p:txBody>
      </p:sp>
    </p:spTree>
    <p:extLst>
      <p:ext uri="{BB962C8B-B14F-4D97-AF65-F5344CB8AC3E}">
        <p14:creationId xmlns:p14="http://schemas.microsoft.com/office/powerpoint/2010/main" val="3373738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438775" y="0"/>
            <a:ext cx="4160838" cy="365125"/>
          </a:xfrm>
          <a:prstGeom prst="rect">
            <a:avLst/>
          </a:prstGeom>
        </p:spPr>
        <p:txBody>
          <a:bodyPr vert="horz" lIns="91440" tIns="45720" rIns="91440" bIns="45720" rtlCol="0"/>
          <a:lstStyle>
            <a:lvl1pPr algn="r">
              <a:defRPr sz="1200"/>
            </a:lvl1pPr>
          </a:lstStyle>
          <a:p>
            <a:fld id="{DFB7A307-6551-4A40-9AE9-E1E5EBDA059E}" type="datetimeFigureOut">
              <a:rPr lang="en-US" smtClean="0"/>
              <a:t>9/8/2013</a:t>
            </a:fld>
            <a:endParaRPr 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60438" y="3475038"/>
            <a:ext cx="7680325" cy="32908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488"/>
            <a:ext cx="4160838" cy="3651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lIns="91440" tIns="45720" rIns="91440" bIns="45720" rtlCol="0" anchor="b"/>
          <a:lstStyle>
            <a:lvl1pPr algn="r">
              <a:defRPr sz="1200"/>
            </a:lvl1pPr>
          </a:lstStyle>
          <a:p>
            <a:fld id="{2DDEC9F7-2714-4091-A981-3F7348D3A734}" type="slidenum">
              <a:rPr lang="en-US" smtClean="0"/>
              <a:t>‹#›</a:t>
            </a:fld>
            <a:endParaRPr lang="en-US"/>
          </a:p>
        </p:txBody>
      </p:sp>
    </p:spTree>
    <p:extLst>
      <p:ext uri="{BB962C8B-B14F-4D97-AF65-F5344CB8AC3E}">
        <p14:creationId xmlns:p14="http://schemas.microsoft.com/office/powerpoint/2010/main" val="3742069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505200" y="6324600"/>
            <a:ext cx="2133600" cy="365125"/>
          </a:xfrm>
          <a:prstGeom prst="rect">
            <a:avLst/>
          </a:prstGeom>
        </p:spPr>
        <p:txBody>
          <a:bodyPr/>
          <a:lstStyle/>
          <a:p>
            <a:fld id="{2596E73F-6637-47F5-B918-FC4576512EBE}" type="datetime1">
              <a:rPr lang="en-US" smtClean="0"/>
              <a:t>9/8/2013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746031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6200" y="6356350"/>
            <a:ext cx="2133600" cy="365125"/>
          </a:xfrm>
          <a:prstGeom prst="rect">
            <a:avLst/>
          </a:prstGeom>
        </p:spPr>
        <p:txBody>
          <a:bodyPr/>
          <a:lstStyle/>
          <a:p>
            <a:fld id="{58E6AF8F-B633-4351-A75A-F3AF7F99808C}" type="datetime1">
              <a:rPr lang="en-US" smtClean="0"/>
              <a:t>9/8/2013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61669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6200" y="6356350"/>
            <a:ext cx="2133600" cy="365125"/>
          </a:xfrm>
          <a:prstGeom prst="rect">
            <a:avLst/>
          </a:prstGeom>
        </p:spPr>
        <p:txBody>
          <a:bodyPr/>
          <a:lstStyle/>
          <a:p>
            <a:fld id="{278ADD02-E6DC-4AC8-97B7-F4A6353E2A8E}" type="datetime1">
              <a:rPr lang="en-US" smtClean="0"/>
              <a:t>9/8/2013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31392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Wingdings" pitchFamily="2" charset="2"/>
              <a:buChar char="§"/>
              <a:defRPr b="1">
                <a:solidFill>
                  <a:schemeClr val="accent1">
                    <a:lumMod val="75000"/>
                  </a:schemeClr>
                </a:solidFill>
              </a:defRPr>
            </a:lvl1pPr>
            <a:lvl2pPr marL="742950" indent="-285750">
              <a:buFont typeface="Wingdings" pitchFamily="2" charset="2"/>
              <a:buChar char="§"/>
              <a:defRPr b="1"/>
            </a:lvl2pPr>
            <a:lvl3pPr marL="1143000" indent="-228600">
              <a:buFont typeface="Wingdings" pitchFamily="2" charset="2"/>
              <a:buChar char="§"/>
              <a:defRPr b="1"/>
            </a:lvl3pPr>
            <a:lvl4pPr marL="1600200" indent="-228600">
              <a:buFont typeface="Wingdings" pitchFamily="2" charset="2"/>
              <a:buChar char="§"/>
              <a:defRPr b="1"/>
            </a:lvl4pPr>
            <a:lvl5pPr marL="2057400" indent="-228600">
              <a:buFont typeface="Wingdings" pitchFamily="2" charset="2"/>
              <a:buChar cha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10"/>
          <p:cNvSpPr>
            <a:spLocks noGrp="1"/>
          </p:cNvSpPr>
          <p:nvPr>
            <p:ph type="ftr" sz="quarter" idx="11"/>
          </p:nvPr>
        </p:nvSpPr>
        <p:spPr/>
        <p:txBody>
          <a:bodyPr/>
          <a:lstStyle>
            <a:lvl1pPr>
              <a:defRPr>
                <a:solidFill>
                  <a:schemeClr val="tx1"/>
                </a:solidFill>
              </a:defRPr>
            </a:lvl1pPr>
          </a:lstStyle>
          <a:p>
            <a:endParaRPr lang="en-US" dirty="0" smtClean="0"/>
          </a:p>
        </p:txBody>
      </p:sp>
    </p:spTree>
    <p:extLst>
      <p:ext uri="{BB962C8B-B14F-4D97-AF65-F5344CB8AC3E}">
        <p14:creationId xmlns:p14="http://schemas.microsoft.com/office/powerpoint/2010/main" val="183992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77155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7848600" y="-60325"/>
            <a:ext cx="2133600" cy="365125"/>
          </a:xfrm>
          <a:prstGeom prst="rect">
            <a:avLst/>
          </a:prstGeom>
        </p:spPr>
        <p:txBody>
          <a:bodyPr/>
          <a:lstStyle/>
          <a:p>
            <a:fld id="{84FFD439-0553-42AB-9F33-8F7AA9F80298}" type="datetime1">
              <a:rPr lang="en-US" smtClean="0"/>
              <a:t>9/8/2013</a:t>
            </a:fld>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79351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76200" y="6356350"/>
            <a:ext cx="2133600" cy="365125"/>
          </a:xfrm>
          <a:prstGeom prst="rect">
            <a:avLst/>
          </a:prstGeom>
        </p:spPr>
        <p:txBody>
          <a:bodyPr/>
          <a:lstStyle/>
          <a:p>
            <a:fld id="{1C944A67-369A-40BF-91CF-EB08F8921C48}" type="datetime1">
              <a:rPr lang="en-US" smtClean="0"/>
              <a:t>9/8/2013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95940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76200" y="6356350"/>
            <a:ext cx="2133600" cy="365125"/>
          </a:xfrm>
          <a:prstGeom prst="rect">
            <a:avLst/>
          </a:prstGeom>
        </p:spPr>
        <p:txBody>
          <a:bodyPr/>
          <a:lstStyle/>
          <a:p>
            <a:fld id="{021BE1CA-01F5-4B5E-9D20-B5D389B4A4A7}" type="datetime1">
              <a:rPr lang="en-US" smtClean="0"/>
              <a:t>9/8/2013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53038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6200" y="6356350"/>
            <a:ext cx="2133600" cy="365125"/>
          </a:xfrm>
          <a:prstGeom prst="rect">
            <a:avLst/>
          </a:prstGeom>
        </p:spPr>
        <p:txBody>
          <a:bodyPr/>
          <a:lstStyle/>
          <a:p>
            <a:fld id="{EB5D041C-7B1A-4C56-8258-3639C6CDB578}" type="datetime1">
              <a:rPr lang="en-US" smtClean="0"/>
              <a:t>9/8/2013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2392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6200" y="6356350"/>
            <a:ext cx="2133600" cy="365125"/>
          </a:xfrm>
          <a:prstGeom prst="rect">
            <a:avLst/>
          </a:prstGeom>
        </p:spPr>
        <p:txBody>
          <a:bodyPr/>
          <a:lstStyle/>
          <a:p>
            <a:fld id="{66D7EA8D-08E4-4CEC-A290-2459BA8A7C50}" type="datetime1">
              <a:rPr lang="en-US" smtClean="0"/>
              <a:t>9/8/2013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0402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6200" y="6356350"/>
            <a:ext cx="2133600" cy="365125"/>
          </a:xfrm>
          <a:prstGeom prst="rect">
            <a:avLst/>
          </a:prstGeom>
        </p:spPr>
        <p:txBody>
          <a:bodyPr/>
          <a:lstStyle/>
          <a:p>
            <a:fld id="{8D49DA34-5337-42BA-BBB8-2B2693ACCFAB}" type="datetime1">
              <a:rPr lang="en-US" smtClean="0"/>
              <a:t>9/8/2013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403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4290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http://practicalunittesting.com/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4A088-014F-4063-A783-67FAA4BA51CC}" type="slidenum">
              <a:rPr lang="en-US" smtClean="0"/>
              <a:t>‹#›</a:t>
            </a:fld>
            <a:endParaRPr lang="en-US"/>
          </a:p>
        </p:txBody>
      </p:sp>
      <p:sp>
        <p:nvSpPr>
          <p:cNvPr id="7" name="TextBox 6"/>
          <p:cNvSpPr txBox="1"/>
          <p:nvPr/>
        </p:nvSpPr>
        <p:spPr>
          <a:xfrm>
            <a:off x="228600" y="6315075"/>
            <a:ext cx="1599540" cy="338554"/>
          </a:xfrm>
          <a:prstGeom prst="rect">
            <a:avLst/>
          </a:prstGeom>
          <a:noFill/>
        </p:spPr>
        <p:txBody>
          <a:bodyPr wrap="none" rtlCol="0">
            <a:spAutoFit/>
          </a:bodyPr>
          <a:lstStyle/>
          <a:p>
            <a:r>
              <a:rPr lang="en-US" sz="1600" b="0" dirty="0" smtClean="0">
                <a:solidFill>
                  <a:schemeClr val="tx1"/>
                </a:solidFill>
              </a:rPr>
              <a:t>Tools - Junit4  </a:t>
            </a:r>
            <a:fld id="{974D2DB4-B6AF-4364-8EF9-04B046B042B9}" type="slidenum">
              <a:rPr lang="en-US" sz="1600" baseline="0" smtClean="0"/>
              <a:t>‹#›</a:t>
            </a:fld>
            <a:endParaRPr lang="en-US" sz="1600" dirty="0"/>
          </a:p>
        </p:txBody>
      </p:sp>
      <p:sp>
        <p:nvSpPr>
          <p:cNvPr id="8" name="TextBox 7"/>
          <p:cNvSpPr txBox="1"/>
          <p:nvPr/>
        </p:nvSpPr>
        <p:spPr>
          <a:xfrm>
            <a:off x="6477000" y="6400800"/>
            <a:ext cx="1943353" cy="369332"/>
          </a:xfrm>
          <a:prstGeom prst="rect">
            <a:avLst/>
          </a:prstGeom>
          <a:noFill/>
        </p:spPr>
        <p:txBody>
          <a:bodyPr wrap="none" rtlCol="0">
            <a:spAutoFit/>
          </a:bodyPr>
          <a:lstStyle/>
          <a:p>
            <a:r>
              <a:rPr lang="en-US" dirty="0" smtClean="0"/>
              <a:t>CSCE 747 Fall 2013</a:t>
            </a:r>
            <a:endParaRPr lang="en-US" dirty="0"/>
          </a:p>
        </p:txBody>
      </p:sp>
    </p:spTree>
    <p:extLst>
      <p:ext uri="{BB962C8B-B14F-4D97-AF65-F5344CB8AC3E}">
        <p14:creationId xmlns:p14="http://schemas.microsoft.com/office/powerpoint/2010/main" val="28325228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JUnit" TargetMode="External"/><Relationship Id="rId2" Type="http://schemas.openxmlformats.org/officeDocument/2006/relationships/hyperlink" Target="http://practicalunittesting.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vogella.com/articles/JUnit/article.html#juniteclipse_code" TargetMode="External"/><Relationship Id="rId13" Type="http://schemas.openxmlformats.org/officeDocument/2006/relationships/hyperlink" Target="http://www.vogella.com/articles/JUnit/article.html#eclipse_creatingjunittest" TargetMode="External"/><Relationship Id="rId18" Type="http://schemas.openxmlformats.org/officeDocument/2006/relationships/hyperlink" Target="http://www.vogella.com/articles/JUnit/article.html#juniteclipse" TargetMode="External"/><Relationship Id="rId26" Type="http://schemas.openxmlformats.org/officeDocument/2006/relationships/hyperlink" Target="http://www.vogella.com/articles/JUnit/article.html#easymock" TargetMode="External"/><Relationship Id="rId3" Type="http://schemas.openxmlformats.org/officeDocument/2006/relationships/hyperlink" Target="http://www.vogella.com/articles/JUnit/article.html#junit_intro" TargetMode="External"/><Relationship Id="rId21" Type="http://schemas.openxmlformats.org/officeDocument/2006/relationships/hyperlink" Target="http://www.vogella.com/articles/JUnit/article.html#juniteclipse_test" TargetMode="External"/><Relationship Id="rId7" Type="http://schemas.openxmlformats.org/officeDocument/2006/relationships/hyperlink" Target="http://www.vogella.com/articles/JUnit/article.html#juniteclipse_testsuite" TargetMode="External"/><Relationship Id="rId12" Type="http://schemas.openxmlformats.org/officeDocument/2006/relationships/hyperlink" Target="http://www.vogella.com/articles/JUnit/article.html#eclipse" TargetMode="External"/><Relationship Id="rId17" Type="http://schemas.openxmlformats.org/officeDocument/2006/relationships/hyperlink" Target="http://www.vogella.com/articles/JUnit/article.html#usingjunit_execption" TargetMode="External"/><Relationship Id="rId25" Type="http://schemas.openxmlformats.org/officeDocument/2006/relationships/hyperlink" Target="http://www.vogella.com/articles/JUnit/article.html#junitadvanced_rules" TargetMode="External"/><Relationship Id="rId2" Type="http://schemas.openxmlformats.org/officeDocument/2006/relationships/hyperlink" Target="http://www.vogella.com/articles/JUnit/article.html#unittesting" TargetMode="External"/><Relationship Id="rId16" Type="http://schemas.openxmlformats.org/officeDocument/2006/relationships/hyperlink" Target="http://www.vogella.com/articles/JUnit/article.html#usingjunit_testsuites" TargetMode="External"/><Relationship Id="rId20" Type="http://schemas.openxmlformats.org/officeDocument/2006/relationships/hyperlink" Target="http://www.vogella.com/articles/JUnit/article.html#juniteclipse_class" TargetMode="External"/><Relationship Id="rId29" Type="http://schemas.openxmlformats.org/officeDocument/2006/relationships/hyperlink" Target="http://www.vogella.com/articles/JUnit/article.html#resources" TargetMode="External"/><Relationship Id="rId1" Type="http://schemas.openxmlformats.org/officeDocument/2006/relationships/slideLayout" Target="../slideLayouts/slideLayout2.xml"/><Relationship Id="rId6" Type="http://schemas.openxmlformats.org/officeDocument/2006/relationships/hyperlink" Target="http://www.vogella.com/articles/JUnit/article.html#usingjunit_asserts" TargetMode="External"/><Relationship Id="rId11" Type="http://schemas.openxmlformats.org/officeDocument/2006/relationships/hyperlink" Target="http://www.vogella.com/articles/JUnit/article.html#installation_junit" TargetMode="External"/><Relationship Id="rId24" Type="http://schemas.openxmlformats.org/officeDocument/2006/relationships/hyperlink" Target="http://www.vogella.com/articles/JUnit/article.html#junitadvanced_parameterizedtests" TargetMode="External"/><Relationship Id="rId5" Type="http://schemas.openxmlformats.org/officeDocument/2006/relationships/hyperlink" Target="http://www.vogella.com/articles/JUnit/article.html#usingjunit_annotations" TargetMode="External"/><Relationship Id="rId15" Type="http://schemas.openxmlformats.org/officeDocument/2006/relationships/hyperlink" Target="http://www.vogella.com/articles/JUnit/article.html#usingjunit_staticimports" TargetMode="External"/><Relationship Id="rId23" Type="http://schemas.openxmlformats.org/officeDocument/2006/relationships/hyperlink" Target="http://www.vogella.com/articles/JUnit/article.html#junitadvanced" TargetMode="External"/><Relationship Id="rId28" Type="http://schemas.openxmlformats.org/officeDocument/2006/relationships/hyperlink" Target="http://www.vogella.com/articles/JUnit/article.html#questions" TargetMode="External"/><Relationship Id="rId10" Type="http://schemas.openxmlformats.org/officeDocument/2006/relationships/hyperlink" Target="http://www.vogella.com/articles/JUnit/article.html#installation_eclipse" TargetMode="External"/><Relationship Id="rId19" Type="http://schemas.openxmlformats.org/officeDocument/2006/relationships/hyperlink" Target="http://www.vogella.com/articles/JUnit/article.html#juniteclipse_prep" TargetMode="External"/><Relationship Id="rId31" Type="http://schemas.openxmlformats.org/officeDocument/2006/relationships/hyperlink" Target="http://www.vogella.com/articles/JUnit/article.html#resources_general" TargetMode="External"/><Relationship Id="rId4" Type="http://schemas.openxmlformats.org/officeDocument/2006/relationships/hyperlink" Target="http://www.vogella.com/articles/JUnit/article.html#unittesting_junit" TargetMode="External"/><Relationship Id="rId9" Type="http://schemas.openxmlformats.org/officeDocument/2006/relationships/hyperlink" Target="http://www.vogella.com/articles/JUnit/article.html#installation" TargetMode="External"/><Relationship Id="rId14" Type="http://schemas.openxmlformats.org/officeDocument/2006/relationships/hyperlink" Target="http://www.vogella.com/articles/JUnit/article.html#eclipse_runningjunittest" TargetMode="External"/><Relationship Id="rId22" Type="http://schemas.openxmlformats.org/officeDocument/2006/relationships/hyperlink" Target="http://www.vogella.com/articles/JUnit/article.html#juniteclipse_eclipse" TargetMode="External"/><Relationship Id="rId27" Type="http://schemas.openxmlformats.org/officeDocument/2006/relationships/hyperlink" Target="http://www.vogella.com/articles/JUnit/article.html#thankyou" TargetMode="External"/><Relationship Id="rId30" Type="http://schemas.openxmlformats.org/officeDocument/2006/relationships/hyperlink" Target="http://www.vogella.com/articles/JUnit/article.html#junit_link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CSCE 747 Software Testing and Quality Assurance</a:t>
            </a:r>
            <a:endParaRPr lang="en-US" b="1" dirty="0"/>
          </a:p>
        </p:txBody>
      </p:sp>
      <p:sp>
        <p:nvSpPr>
          <p:cNvPr id="3" name="Subtitle 2"/>
          <p:cNvSpPr>
            <a:spLocks noGrp="1"/>
          </p:cNvSpPr>
          <p:nvPr>
            <p:ph type="subTitle" idx="1"/>
          </p:nvPr>
        </p:nvSpPr>
        <p:spPr/>
        <p:txBody>
          <a:bodyPr/>
          <a:lstStyle/>
          <a:p>
            <a:pPr algn="l"/>
            <a:r>
              <a:rPr lang="en-US" b="1" dirty="0" smtClean="0">
                <a:solidFill>
                  <a:srgbClr val="C00000"/>
                </a:solidFill>
              </a:rPr>
              <a:t>Tools 04 – Junit4</a:t>
            </a:r>
          </a:p>
          <a:p>
            <a:pPr algn="l"/>
            <a:endParaRPr lang="en-US" dirty="0"/>
          </a:p>
        </p:txBody>
      </p:sp>
      <p:sp>
        <p:nvSpPr>
          <p:cNvPr id="4" name="Date Placeholder 3"/>
          <p:cNvSpPr>
            <a:spLocks noGrp="1"/>
          </p:cNvSpPr>
          <p:nvPr>
            <p:ph type="dt" sz="half" idx="10"/>
          </p:nvPr>
        </p:nvSpPr>
        <p:spPr>
          <a:xfrm>
            <a:off x="685800" y="5943600"/>
            <a:ext cx="2133600" cy="365125"/>
          </a:xfrm>
        </p:spPr>
        <p:txBody>
          <a:bodyPr/>
          <a:lstStyle/>
          <a:p>
            <a:fld id="{689F05D4-A2C6-4702-90BE-AC65012B0782}" type="datetime1">
              <a:rPr lang="en-US" b="1" smtClean="0">
                <a:solidFill>
                  <a:srgbClr val="C00000"/>
                </a:solidFill>
              </a:rPr>
              <a:t>9/8/2013</a:t>
            </a:fld>
            <a:endParaRPr lang="en-US" b="1" dirty="0">
              <a:solidFill>
                <a:srgbClr val="C00000"/>
              </a:solidFill>
            </a:endParaRPr>
          </a:p>
        </p:txBody>
      </p:sp>
      <p:sp>
        <p:nvSpPr>
          <p:cNvPr id="6" name="Slide Number Placeholder 5"/>
          <p:cNvSpPr>
            <a:spLocks noGrp="1"/>
          </p:cNvSpPr>
          <p:nvPr>
            <p:ph type="sldNum" sz="quarter" idx="12"/>
          </p:nvPr>
        </p:nvSpPr>
        <p:spPr/>
        <p:txBody>
          <a:bodyPr/>
          <a:lstStyle/>
          <a:p>
            <a:fld id="{5EA4A088-014F-4063-A783-67FAA4BA51CC}" type="slidenum">
              <a:rPr lang="en-US" smtClean="0"/>
              <a:t>1</a:t>
            </a:fld>
            <a:endParaRPr lang="en-US"/>
          </a:p>
        </p:txBody>
      </p:sp>
    </p:spTree>
    <p:extLst>
      <p:ext uri="{BB962C8B-B14F-4D97-AF65-F5344CB8AC3E}">
        <p14:creationId xmlns:p14="http://schemas.microsoft.com/office/powerpoint/2010/main" val="3577371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General approach JUnit4 within Eclipse</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err="1"/>
              <a:t>JUnit</a:t>
            </a:r>
            <a:r>
              <a:rPr lang="en-US" dirty="0"/>
              <a:t> assumes that all test methods can be executed in an arbitrary order. </a:t>
            </a:r>
            <a:endParaRPr lang="en-US" dirty="0" smtClean="0"/>
          </a:p>
          <a:p>
            <a:r>
              <a:rPr lang="en-US" dirty="0" smtClean="0"/>
              <a:t>Therefore </a:t>
            </a:r>
            <a:r>
              <a:rPr lang="en-US" dirty="0"/>
              <a:t>tests should not depend on other tests. </a:t>
            </a:r>
          </a:p>
          <a:p>
            <a:r>
              <a:rPr lang="en-US" dirty="0"/>
              <a:t>To write a test with </a:t>
            </a:r>
            <a:r>
              <a:rPr lang="en-US" dirty="0" err="1"/>
              <a:t>JUnit</a:t>
            </a:r>
            <a:r>
              <a:rPr lang="en-US" dirty="0"/>
              <a:t> you annotate a method with the @</a:t>
            </a:r>
            <a:r>
              <a:rPr lang="en-US" dirty="0" err="1"/>
              <a:t>org.junit.Test</a:t>
            </a:r>
            <a:r>
              <a:rPr lang="en-US" dirty="0"/>
              <a:t> annotation and </a:t>
            </a:r>
            <a:endParaRPr lang="en-US" dirty="0" smtClean="0"/>
          </a:p>
          <a:p>
            <a:r>
              <a:rPr lang="en-US" dirty="0" smtClean="0"/>
              <a:t>use assert or another </a:t>
            </a:r>
            <a:r>
              <a:rPr lang="en-US" dirty="0"/>
              <a:t>method provided by </a:t>
            </a:r>
            <a:r>
              <a:rPr lang="en-US" dirty="0" err="1"/>
              <a:t>JUnit</a:t>
            </a:r>
            <a:r>
              <a:rPr lang="en-US" dirty="0"/>
              <a:t> to check the expected result of the code execution versus the actual </a:t>
            </a:r>
            <a:r>
              <a:rPr lang="en-US" dirty="0" smtClean="0"/>
              <a:t>result</a:t>
            </a:r>
          </a:p>
          <a:p>
            <a:r>
              <a:rPr lang="en-US" dirty="0"/>
              <a:t>run the test, via right-click on the test class and selecting Run → Run As → </a:t>
            </a:r>
            <a:r>
              <a:rPr lang="en-US" dirty="0" err="1"/>
              <a:t>JUnit</a:t>
            </a:r>
            <a:r>
              <a:rPr lang="en-US" dirty="0"/>
              <a:t> Test.</a:t>
            </a:r>
          </a:p>
          <a:p>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415924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JUnit</a:t>
            </a:r>
            <a:r>
              <a:rPr lang="en-US" dirty="0"/>
              <a:t> </a:t>
            </a:r>
            <a:r>
              <a:rPr lang="en-US" dirty="0" smtClean="0"/>
              <a:t>annotations</a:t>
            </a:r>
            <a:endParaRPr lang="en-US" dirty="0"/>
          </a:p>
        </p:txBody>
      </p:sp>
      <p:sp>
        <p:nvSpPr>
          <p:cNvPr id="4" name="Footer Placeholder 3"/>
          <p:cNvSpPr>
            <a:spLocks noGrp="1"/>
          </p:cNvSpPr>
          <p:nvPr>
            <p:ph type="ftr" sz="quarter" idx="11"/>
          </p:nvPr>
        </p:nvSpPr>
        <p:spPr/>
        <p:txBody>
          <a:bodyPr/>
          <a:lstStyle/>
          <a:p>
            <a:endParaRPr lang="en-US" dirty="0" smtClean="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08935755"/>
              </p:ext>
            </p:extLst>
          </p:nvPr>
        </p:nvGraphicFramePr>
        <p:xfrm>
          <a:off x="457200" y="1295400"/>
          <a:ext cx="8229600" cy="5120640"/>
        </p:xfrm>
        <a:graphic>
          <a:graphicData uri="http://schemas.openxmlformats.org/drawingml/2006/table">
            <a:tbl>
              <a:tblPr firstRow="1" bandRow="1">
                <a:tableStyleId>{5C22544A-7EE6-4342-B048-85BDC9FD1C3A}</a:tableStyleId>
              </a:tblPr>
              <a:tblGrid>
                <a:gridCol w="3276600"/>
                <a:gridCol w="4953000"/>
              </a:tblGrid>
              <a:tr h="370840">
                <a:tc>
                  <a:txBody>
                    <a:bodyPr/>
                    <a:lstStyle/>
                    <a:p>
                      <a:r>
                        <a:rPr lang="en-US" sz="2400" dirty="0" smtClean="0"/>
                        <a:t>Annotation</a:t>
                      </a:r>
                      <a:endParaRPr lang="en-US" sz="2400" dirty="0"/>
                    </a:p>
                  </a:txBody>
                  <a:tcPr/>
                </a:tc>
                <a:tc>
                  <a:txBody>
                    <a:bodyPr/>
                    <a:lstStyle/>
                    <a:p>
                      <a:r>
                        <a:rPr lang="en-US" sz="2400" dirty="0" smtClean="0"/>
                        <a:t>Description</a:t>
                      </a:r>
                      <a:endParaRPr lang="en-US" sz="2400" dirty="0"/>
                    </a:p>
                  </a:txBody>
                  <a:tcPr/>
                </a:tc>
              </a:tr>
              <a:tr h="370840">
                <a:tc>
                  <a:txBody>
                    <a:bodyPr/>
                    <a:lstStyle/>
                    <a:p>
                      <a:r>
                        <a:rPr lang="en-US" sz="2400" dirty="0" smtClean="0"/>
                        <a:t>@Test </a:t>
                      </a:r>
                      <a:br>
                        <a:rPr lang="en-US" sz="2400" dirty="0" smtClean="0"/>
                      </a:br>
                      <a:r>
                        <a:rPr lang="en-US" sz="2400" dirty="0" smtClean="0"/>
                        <a:t>public void method() </a:t>
                      </a:r>
                      <a:endParaRPr lang="en-US" sz="2400" dirty="0"/>
                    </a:p>
                  </a:txBody>
                  <a:tcPr/>
                </a:tc>
                <a:tc>
                  <a:txBody>
                    <a:bodyPr/>
                    <a:lstStyle/>
                    <a:p>
                      <a:r>
                        <a:rPr lang="en-US" sz="2400" dirty="0" smtClean="0"/>
                        <a:t>The annotation @Test identifies that a method is a test method. </a:t>
                      </a:r>
                      <a:endParaRPr lang="en-US" sz="2400" dirty="0"/>
                    </a:p>
                  </a:txBody>
                  <a:tcPr/>
                </a:tc>
              </a:tr>
              <a:tr h="370840">
                <a:tc>
                  <a:txBody>
                    <a:bodyPr/>
                    <a:lstStyle/>
                    <a:p>
                      <a:r>
                        <a:rPr lang="en-US" sz="2400" dirty="0" smtClean="0"/>
                        <a:t>@Before </a:t>
                      </a:r>
                      <a:br>
                        <a:rPr lang="en-US" sz="2400" dirty="0" smtClean="0"/>
                      </a:br>
                      <a:r>
                        <a:rPr lang="en-US" sz="2400" dirty="0" smtClean="0"/>
                        <a:t>public void method() </a:t>
                      </a:r>
                      <a:endParaRPr lang="en-US" sz="2400" dirty="0"/>
                    </a:p>
                  </a:txBody>
                  <a:tcPr/>
                </a:tc>
                <a:tc>
                  <a:txBody>
                    <a:bodyPr/>
                    <a:lstStyle/>
                    <a:p>
                      <a:r>
                        <a:rPr lang="en-US" sz="2400" dirty="0" smtClean="0"/>
                        <a:t>This method is executed before each test. This method can prepare the test environment (e.g. read input data, initialize the class). </a:t>
                      </a:r>
                      <a:endParaRPr lang="en-US" sz="2400" dirty="0"/>
                    </a:p>
                  </a:txBody>
                  <a:tcPr/>
                </a:tc>
              </a:tr>
              <a:tr h="370840">
                <a:tc>
                  <a:txBody>
                    <a:bodyPr/>
                    <a:lstStyle/>
                    <a:p>
                      <a:r>
                        <a:rPr lang="en-US" sz="2400" dirty="0" smtClean="0"/>
                        <a:t>@After </a:t>
                      </a:r>
                      <a:br>
                        <a:rPr lang="en-US" sz="2400" dirty="0" smtClean="0"/>
                      </a:br>
                      <a:r>
                        <a:rPr lang="en-US" sz="2400" dirty="0" smtClean="0"/>
                        <a:t>public void method() </a:t>
                      </a:r>
                      <a:endParaRPr lang="en-US" sz="2400" dirty="0"/>
                    </a:p>
                  </a:txBody>
                  <a:tcPr/>
                </a:tc>
                <a:tc>
                  <a:txBody>
                    <a:bodyPr/>
                    <a:lstStyle/>
                    <a:p>
                      <a:r>
                        <a:rPr lang="en-US" sz="2400" dirty="0" smtClean="0"/>
                        <a:t>This method is executed after each test. This method can cleanup the test environment (e.g. delete temporary data, restore defaults). It can also save memory by cleaning up expensive memory structures. </a:t>
                      </a:r>
                      <a:endParaRPr lang="en-US" sz="2400" dirty="0"/>
                    </a:p>
                  </a:txBody>
                  <a:tcPr/>
                </a:tc>
              </a:tr>
            </a:tbl>
          </a:graphicData>
        </a:graphic>
      </p:graphicFrame>
    </p:spTree>
    <p:extLst>
      <p:ext uri="{BB962C8B-B14F-4D97-AF65-F5344CB8AC3E}">
        <p14:creationId xmlns:p14="http://schemas.microsoft.com/office/powerpoint/2010/main" val="1471230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endParaRPr lang="en-US" dirty="0" smtClean="0"/>
          </a:p>
        </p:txBody>
      </p:sp>
      <p:graphicFrame>
        <p:nvGraphicFramePr>
          <p:cNvPr id="5" name="Content Placeholder 6"/>
          <p:cNvGraphicFramePr>
            <a:graphicFrameLocks/>
          </p:cNvGraphicFramePr>
          <p:nvPr>
            <p:extLst>
              <p:ext uri="{D42A27DB-BD31-4B8C-83A1-F6EECF244321}">
                <p14:modId xmlns:p14="http://schemas.microsoft.com/office/powerpoint/2010/main" val="318166192"/>
              </p:ext>
            </p:extLst>
          </p:nvPr>
        </p:nvGraphicFramePr>
        <p:xfrm>
          <a:off x="457200" y="1295400"/>
          <a:ext cx="8229600" cy="5303520"/>
        </p:xfrm>
        <a:graphic>
          <a:graphicData uri="http://schemas.openxmlformats.org/drawingml/2006/table">
            <a:tbl>
              <a:tblPr firstRow="1" bandRow="1">
                <a:tableStyleId>{5C22544A-7EE6-4342-B048-85BDC9FD1C3A}</a:tableStyleId>
              </a:tblPr>
              <a:tblGrid>
                <a:gridCol w="3276600"/>
                <a:gridCol w="4953000"/>
              </a:tblGrid>
              <a:tr h="370840">
                <a:tc>
                  <a:txBody>
                    <a:bodyPr/>
                    <a:lstStyle/>
                    <a:p>
                      <a:r>
                        <a:rPr lang="en-US" sz="2400" dirty="0" smtClean="0"/>
                        <a:t>Annotation</a:t>
                      </a:r>
                      <a:endParaRPr lang="en-US" sz="2400" dirty="0"/>
                    </a:p>
                  </a:txBody>
                  <a:tcPr/>
                </a:tc>
                <a:tc>
                  <a:txBody>
                    <a:bodyPr/>
                    <a:lstStyle/>
                    <a:p>
                      <a:r>
                        <a:rPr lang="en-US" sz="2400" dirty="0" smtClean="0"/>
                        <a:t>Description</a:t>
                      </a:r>
                      <a:endParaRPr lang="en-US" sz="2400" dirty="0"/>
                    </a:p>
                  </a:txBody>
                  <a:tcPr/>
                </a:tc>
              </a:tr>
              <a:tr h="370840">
                <a:tc>
                  <a:txBody>
                    <a:bodyPr/>
                    <a:lstStyle/>
                    <a:p>
                      <a:r>
                        <a:rPr lang="en-US" sz="2400" dirty="0" smtClean="0"/>
                        <a:t>@</a:t>
                      </a:r>
                      <a:r>
                        <a:rPr lang="en-US" sz="2400" dirty="0" err="1" smtClean="0"/>
                        <a:t>BeforeClass</a:t>
                      </a:r>
                      <a:r>
                        <a:rPr lang="en-US" sz="2400" dirty="0" smtClean="0"/>
                        <a:t> </a:t>
                      </a:r>
                      <a:br>
                        <a:rPr lang="en-US" sz="2400" dirty="0" smtClean="0"/>
                      </a:br>
                      <a:r>
                        <a:rPr lang="en-US" sz="2400" dirty="0" smtClean="0"/>
                        <a:t>public static void method() </a:t>
                      </a:r>
                      <a:endParaRPr lang="en-US" sz="2400" dirty="0"/>
                    </a:p>
                  </a:txBody>
                  <a:tcPr/>
                </a:tc>
                <a:tc>
                  <a:txBody>
                    <a:bodyPr/>
                    <a:lstStyle/>
                    <a:p>
                      <a:r>
                        <a:rPr lang="en-US" sz="2400" dirty="0" smtClean="0"/>
                        <a:t>method executed once, before the start of all tests. </a:t>
                      </a:r>
                      <a:endParaRPr lang="en-US" sz="2400" dirty="0"/>
                    </a:p>
                  </a:txBody>
                  <a:tcPr/>
                </a:tc>
              </a:tr>
              <a:tr h="370840">
                <a:tc>
                  <a:txBody>
                    <a:bodyPr/>
                    <a:lstStyle/>
                    <a:p>
                      <a:r>
                        <a:rPr lang="en-US" sz="2400" dirty="0" smtClean="0"/>
                        <a:t>@</a:t>
                      </a:r>
                      <a:r>
                        <a:rPr lang="en-US" sz="2400" dirty="0" err="1" smtClean="0"/>
                        <a:t>AfterClass</a:t>
                      </a:r>
                      <a:r>
                        <a:rPr lang="en-US" sz="2400" dirty="0" smtClean="0"/>
                        <a:t> </a:t>
                      </a:r>
                      <a:br>
                        <a:rPr lang="en-US" sz="2400" dirty="0" smtClean="0"/>
                      </a:br>
                      <a:r>
                        <a:rPr lang="en-US" sz="2400" dirty="0" smtClean="0"/>
                        <a:t>public static void method() </a:t>
                      </a:r>
                      <a:endParaRPr lang="en-US" sz="2400" dirty="0"/>
                    </a:p>
                  </a:txBody>
                  <a:tcPr/>
                </a:tc>
                <a:tc>
                  <a:txBody>
                    <a:bodyPr/>
                    <a:lstStyle/>
                    <a:p>
                      <a:r>
                        <a:rPr lang="en-US" sz="2400" dirty="0" smtClean="0"/>
                        <a:t>This method is executed once, after all tests have been finished. --clean-up activities</a:t>
                      </a:r>
                      <a:endParaRPr lang="en-US" sz="2400" dirty="0"/>
                    </a:p>
                  </a:txBody>
                  <a:tcPr/>
                </a:tc>
              </a:tr>
              <a:tr h="370840">
                <a:tc>
                  <a:txBody>
                    <a:bodyPr/>
                    <a:lstStyle/>
                    <a:p>
                      <a:r>
                        <a:rPr lang="en-US" sz="2400" dirty="0" smtClean="0"/>
                        <a:t>@Ignore</a:t>
                      </a:r>
                      <a:endParaRPr lang="en-US" sz="2400" dirty="0"/>
                    </a:p>
                  </a:txBody>
                  <a:tcPr/>
                </a:tc>
                <a:tc>
                  <a:txBody>
                    <a:bodyPr/>
                    <a:lstStyle/>
                    <a:p>
                      <a:r>
                        <a:rPr lang="en-US" sz="2400" dirty="0" smtClean="0"/>
                        <a:t>Ignores the test method. out-of-date, too expensive</a:t>
                      </a:r>
                      <a:endParaRPr lang="en-US" sz="2400" dirty="0"/>
                    </a:p>
                  </a:txBody>
                  <a:tcPr/>
                </a:tc>
              </a:tr>
              <a:tr h="370840">
                <a:tc>
                  <a:txBody>
                    <a:bodyPr/>
                    <a:lstStyle/>
                    <a:p>
                      <a:r>
                        <a:rPr lang="en-US" sz="2400" dirty="0" smtClean="0"/>
                        <a:t>@Test (expected = </a:t>
                      </a:r>
                      <a:r>
                        <a:rPr lang="en-US" sz="2400" dirty="0" err="1" smtClean="0"/>
                        <a:t>Exception.class</a:t>
                      </a:r>
                      <a:r>
                        <a:rPr lang="en-US" sz="2400" dirty="0" smtClean="0"/>
                        <a:t>)</a:t>
                      </a:r>
                      <a:endParaRPr lang="en-US" sz="2400" dirty="0"/>
                    </a:p>
                  </a:txBody>
                  <a:tcPr/>
                </a:tc>
                <a:tc>
                  <a:txBody>
                    <a:bodyPr/>
                    <a:lstStyle/>
                    <a:p>
                      <a:r>
                        <a:rPr lang="en-US" sz="2400" dirty="0" smtClean="0"/>
                        <a:t>Fails, if the method does not throw the named exception. </a:t>
                      </a:r>
                      <a:endParaRPr lang="en-US" sz="2400" dirty="0"/>
                    </a:p>
                  </a:txBody>
                  <a:tcPr/>
                </a:tc>
              </a:tr>
              <a:tr h="370840">
                <a:tc>
                  <a:txBody>
                    <a:bodyPr/>
                    <a:lstStyle/>
                    <a:p>
                      <a:r>
                        <a:rPr lang="en-US" sz="2400" dirty="0" smtClean="0"/>
                        <a:t>@Test(timeout=100)</a:t>
                      </a:r>
                      <a:endParaRPr lang="en-US" sz="2400" dirty="0"/>
                    </a:p>
                  </a:txBody>
                  <a:tcPr/>
                </a:tc>
                <a:tc>
                  <a:txBody>
                    <a:bodyPr/>
                    <a:lstStyle/>
                    <a:p>
                      <a:r>
                        <a:rPr lang="en-US" sz="2400" dirty="0" smtClean="0"/>
                        <a:t>Fails, if the method takes longer than 100 milliseconds. </a:t>
                      </a:r>
                      <a:endParaRPr lang="en-US" sz="2400" dirty="0"/>
                    </a:p>
                  </a:txBody>
                  <a:tcPr/>
                </a:tc>
              </a:tr>
            </a:tbl>
          </a:graphicData>
        </a:graphic>
      </p:graphicFrame>
    </p:spTree>
    <p:extLst>
      <p:ext uri="{BB962C8B-B14F-4D97-AF65-F5344CB8AC3E}">
        <p14:creationId xmlns:p14="http://schemas.microsoft.com/office/powerpoint/2010/main" val="2123313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dirty="0"/>
              <a:t>Assert statements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23711968"/>
              </p:ext>
            </p:extLst>
          </p:nvPr>
        </p:nvGraphicFramePr>
        <p:xfrm>
          <a:off x="304800" y="762000"/>
          <a:ext cx="8534400" cy="8799960"/>
        </p:xfrm>
        <a:graphic>
          <a:graphicData uri="http://schemas.openxmlformats.org/drawingml/2006/table">
            <a:tbl>
              <a:tblPr/>
              <a:tblGrid>
                <a:gridCol w="4267200"/>
                <a:gridCol w="4267200"/>
              </a:tblGrid>
              <a:tr h="416292">
                <a:tc>
                  <a:txBody>
                    <a:bodyPr/>
                    <a:lstStyle/>
                    <a:p>
                      <a:pPr algn="l"/>
                      <a:r>
                        <a:rPr lang="en-US" sz="2000" b="1" dirty="0"/>
                        <a:t>Statement</a:t>
                      </a:r>
                    </a:p>
                  </a:txBody>
                  <a:tcPr marL="71841" marR="71841" marT="35920" marB="35920" anchor="ctr">
                    <a:lnL>
                      <a:noFill/>
                    </a:lnL>
                    <a:lnR>
                      <a:noFill/>
                    </a:lnR>
                    <a:lnT>
                      <a:noFill/>
                    </a:lnT>
                    <a:lnB>
                      <a:noFill/>
                    </a:lnB>
                  </a:tcPr>
                </a:tc>
                <a:tc>
                  <a:txBody>
                    <a:bodyPr/>
                    <a:lstStyle/>
                    <a:p>
                      <a:pPr algn="l"/>
                      <a:r>
                        <a:rPr lang="en-US" sz="2000" b="1"/>
                        <a:t>Description</a:t>
                      </a:r>
                    </a:p>
                  </a:txBody>
                  <a:tcPr marL="71841" marR="71841" marT="35920" marB="35920" anchor="ctr">
                    <a:lnL>
                      <a:noFill/>
                    </a:lnL>
                    <a:lnR>
                      <a:noFill/>
                    </a:lnR>
                    <a:lnT>
                      <a:noFill/>
                    </a:lnT>
                    <a:lnB>
                      <a:noFill/>
                    </a:lnB>
                  </a:tcPr>
                </a:tc>
              </a:tr>
              <a:tr h="2100736">
                <a:tc>
                  <a:txBody>
                    <a:bodyPr/>
                    <a:lstStyle/>
                    <a:p>
                      <a:pPr algn="l"/>
                      <a:r>
                        <a:rPr lang="en-US" sz="2000" b="1" dirty="0"/>
                        <a:t>fail(String)</a:t>
                      </a:r>
                    </a:p>
                  </a:txBody>
                  <a:tcPr marL="71841" marR="71841" marT="35920" marB="35920" anchor="ctr">
                    <a:lnL>
                      <a:noFill/>
                    </a:lnL>
                    <a:lnR>
                      <a:noFill/>
                    </a:lnR>
                    <a:lnT>
                      <a:noFill/>
                    </a:lnT>
                    <a:lnB>
                      <a:noFill/>
                    </a:lnB>
                  </a:tcPr>
                </a:tc>
                <a:tc>
                  <a:txBody>
                    <a:bodyPr/>
                    <a:lstStyle/>
                    <a:p>
                      <a:pPr algn="l"/>
                      <a:r>
                        <a:rPr lang="en-US" sz="2000" b="1" dirty="0"/>
                        <a:t>Let the method fail. Might be used to check that a certain part of the code is not reached. Or to have a failing test before the test code is implemented. </a:t>
                      </a:r>
                    </a:p>
                  </a:txBody>
                  <a:tcPr marL="71841" marR="71841" marT="35920" marB="35920" anchor="ctr">
                    <a:lnL>
                      <a:noFill/>
                    </a:lnL>
                    <a:lnR>
                      <a:noFill/>
                    </a:lnR>
                    <a:lnT>
                      <a:noFill/>
                    </a:lnT>
                    <a:lnB>
                      <a:noFill/>
                    </a:lnB>
                  </a:tcPr>
                </a:tc>
              </a:tr>
              <a:tr h="753181">
                <a:tc>
                  <a:txBody>
                    <a:bodyPr/>
                    <a:lstStyle/>
                    <a:p>
                      <a:pPr algn="l"/>
                      <a:r>
                        <a:rPr lang="en-US" sz="2000" b="1"/>
                        <a:t>assertTrue([message], boolean condition)</a:t>
                      </a:r>
                    </a:p>
                  </a:txBody>
                  <a:tcPr marL="71841" marR="71841" marT="35920" marB="35920" anchor="ctr">
                    <a:lnL>
                      <a:noFill/>
                    </a:lnL>
                    <a:lnR>
                      <a:noFill/>
                    </a:lnR>
                    <a:lnT>
                      <a:noFill/>
                    </a:lnT>
                    <a:lnB>
                      <a:noFill/>
                    </a:lnB>
                  </a:tcPr>
                </a:tc>
                <a:tc>
                  <a:txBody>
                    <a:bodyPr/>
                    <a:lstStyle/>
                    <a:p>
                      <a:pPr algn="l"/>
                      <a:r>
                        <a:rPr lang="en-US" sz="2000" b="1" dirty="0"/>
                        <a:t>Checks that the </a:t>
                      </a:r>
                      <a:r>
                        <a:rPr lang="en-US" sz="2000" b="1" dirty="0" err="1"/>
                        <a:t>boolean</a:t>
                      </a:r>
                      <a:r>
                        <a:rPr lang="en-US" sz="2000" b="1" dirty="0"/>
                        <a:t> condition is true.</a:t>
                      </a:r>
                    </a:p>
                  </a:txBody>
                  <a:tcPr marL="71841" marR="71841" marT="35920" marB="35920" anchor="ctr">
                    <a:lnL>
                      <a:noFill/>
                    </a:lnL>
                    <a:lnR>
                      <a:noFill/>
                    </a:lnR>
                    <a:lnT>
                      <a:noFill/>
                    </a:lnT>
                    <a:lnB>
                      <a:noFill/>
                    </a:lnB>
                  </a:tcPr>
                </a:tc>
              </a:tr>
              <a:tr h="1426958">
                <a:tc>
                  <a:txBody>
                    <a:bodyPr/>
                    <a:lstStyle/>
                    <a:p>
                      <a:pPr algn="l"/>
                      <a:r>
                        <a:rPr lang="en-US" sz="2000" b="1"/>
                        <a:t>assertsEquals([String message], expected, actual)</a:t>
                      </a:r>
                    </a:p>
                  </a:txBody>
                  <a:tcPr marL="71841" marR="71841" marT="35920" marB="35920" anchor="ctr">
                    <a:lnL>
                      <a:noFill/>
                    </a:lnL>
                    <a:lnR>
                      <a:noFill/>
                    </a:lnR>
                    <a:lnT>
                      <a:noFill/>
                    </a:lnT>
                    <a:lnB>
                      <a:noFill/>
                    </a:lnB>
                  </a:tcPr>
                </a:tc>
                <a:tc>
                  <a:txBody>
                    <a:bodyPr/>
                    <a:lstStyle/>
                    <a:p>
                      <a:pPr algn="l"/>
                      <a:r>
                        <a:rPr lang="en-US" sz="2000" b="1" dirty="0"/>
                        <a:t>Tests that two values are the same. Note: for arrays the reference is checked not the content of the arrays. </a:t>
                      </a:r>
                    </a:p>
                  </a:txBody>
                  <a:tcPr marL="71841" marR="71841" marT="35920" marB="35920" anchor="ctr">
                    <a:lnL>
                      <a:noFill/>
                    </a:lnL>
                    <a:lnR>
                      <a:noFill/>
                    </a:lnR>
                    <a:lnT>
                      <a:noFill/>
                    </a:lnT>
                    <a:lnB>
                      <a:noFill/>
                    </a:lnB>
                  </a:tcPr>
                </a:tc>
              </a:tr>
              <a:tr h="1426958">
                <a:tc>
                  <a:txBody>
                    <a:bodyPr/>
                    <a:lstStyle/>
                    <a:p>
                      <a:pPr algn="l"/>
                      <a:r>
                        <a:rPr lang="en-US" sz="2000" b="1"/>
                        <a:t>assertsEquals([String message], expected, actual, tolerance) </a:t>
                      </a:r>
                    </a:p>
                  </a:txBody>
                  <a:tcPr marL="71841" marR="71841" marT="35920" marB="35920" anchor="ctr">
                    <a:lnL>
                      <a:noFill/>
                    </a:lnL>
                    <a:lnR>
                      <a:noFill/>
                    </a:lnR>
                    <a:lnT>
                      <a:noFill/>
                    </a:lnT>
                    <a:lnB>
                      <a:noFill/>
                    </a:lnB>
                  </a:tcPr>
                </a:tc>
                <a:tc>
                  <a:txBody>
                    <a:bodyPr/>
                    <a:lstStyle/>
                    <a:p>
                      <a:pPr algn="l"/>
                      <a:r>
                        <a:rPr lang="en-US" sz="2000" b="1" dirty="0"/>
                        <a:t>Test that float or double values match. The tolerance is the number of decimals which must be the same. </a:t>
                      </a:r>
                    </a:p>
                  </a:txBody>
                  <a:tcPr marL="71841" marR="71841" marT="35920" marB="35920" anchor="ctr">
                    <a:lnL>
                      <a:noFill/>
                    </a:lnL>
                    <a:lnR>
                      <a:noFill/>
                    </a:lnR>
                    <a:lnT>
                      <a:noFill/>
                    </a:lnT>
                    <a:lnB>
                      <a:noFill/>
                    </a:lnB>
                  </a:tcPr>
                </a:tc>
              </a:tr>
              <a:tr h="416292">
                <a:tc>
                  <a:txBody>
                    <a:bodyPr/>
                    <a:lstStyle/>
                    <a:p>
                      <a:pPr algn="l"/>
                      <a:r>
                        <a:rPr lang="en-US" sz="2000"/>
                        <a:t>assertNull([message], object)</a:t>
                      </a:r>
                    </a:p>
                  </a:txBody>
                  <a:tcPr marL="71841" marR="71841" marT="35920" marB="35920" anchor="ctr">
                    <a:lnL>
                      <a:noFill/>
                    </a:lnL>
                    <a:lnR>
                      <a:noFill/>
                    </a:lnR>
                    <a:lnT>
                      <a:noFill/>
                    </a:lnT>
                    <a:lnB>
                      <a:noFill/>
                    </a:lnB>
                  </a:tcPr>
                </a:tc>
                <a:tc>
                  <a:txBody>
                    <a:bodyPr/>
                    <a:lstStyle/>
                    <a:p>
                      <a:pPr algn="l"/>
                      <a:r>
                        <a:rPr lang="en-US" sz="2000" dirty="0"/>
                        <a:t>Checks that the object is null.</a:t>
                      </a:r>
                    </a:p>
                  </a:txBody>
                  <a:tcPr marL="71841" marR="71841" marT="35920" marB="35920" anchor="ctr">
                    <a:lnL>
                      <a:noFill/>
                    </a:lnL>
                    <a:lnR>
                      <a:noFill/>
                    </a:lnR>
                    <a:lnT>
                      <a:noFill/>
                    </a:lnT>
                    <a:lnB>
                      <a:noFill/>
                    </a:lnB>
                  </a:tcPr>
                </a:tc>
              </a:tr>
              <a:tr h="753181">
                <a:tc>
                  <a:txBody>
                    <a:bodyPr/>
                    <a:lstStyle/>
                    <a:p>
                      <a:pPr algn="l"/>
                      <a:r>
                        <a:rPr lang="en-US" sz="2000"/>
                        <a:t>assertNotNull([message], object)</a:t>
                      </a:r>
                    </a:p>
                  </a:txBody>
                  <a:tcPr marL="71841" marR="71841" marT="35920" marB="35920" anchor="ctr">
                    <a:lnL>
                      <a:noFill/>
                    </a:lnL>
                    <a:lnR>
                      <a:noFill/>
                    </a:lnR>
                    <a:lnT>
                      <a:noFill/>
                    </a:lnT>
                    <a:lnB>
                      <a:noFill/>
                    </a:lnB>
                  </a:tcPr>
                </a:tc>
                <a:tc>
                  <a:txBody>
                    <a:bodyPr/>
                    <a:lstStyle/>
                    <a:p>
                      <a:pPr algn="l"/>
                      <a:r>
                        <a:rPr lang="en-US" sz="2000" dirty="0"/>
                        <a:t>Checks that the object is not null.</a:t>
                      </a:r>
                    </a:p>
                  </a:txBody>
                  <a:tcPr marL="71841" marR="71841" marT="35920" marB="35920" anchor="ctr">
                    <a:lnL>
                      <a:noFill/>
                    </a:lnL>
                    <a:lnR>
                      <a:noFill/>
                    </a:lnR>
                    <a:lnT>
                      <a:noFill/>
                    </a:lnT>
                    <a:lnB>
                      <a:noFill/>
                    </a:lnB>
                  </a:tcPr>
                </a:tc>
              </a:tr>
              <a:tr h="753181">
                <a:tc>
                  <a:txBody>
                    <a:bodyPr/>
                    <a:lstStyle/>
                    <a:p>
                      <a:pPr algn="l"/>
                      <a:r>
                        <a:rPr lang="en-US" sz="2000"/>
                        <a:t>assertSame([String], expected, actual)</a:t>
                      </a:r>
                    </a:p>
                  </a:txBody>
                  <a:tcPr marL="71841" marR="71841" marT="35920" marB="35920" anchor="ctr">
                    <a:lnL>
                      <a:noFill/>
                    </a:lnL>
                    <a:lnR>
                      <a:noFill/>
                    </a:lnR>
                    <a:lnT>
                      <a:noFill/>
                    </a:lnT>
                    <a:lnB>
                      <a:noFill/>
                    </a:lnB>
                  </a:tcPr>
                </a:tc>
                <a:tc>
                  <a:txBody>
                    <a:bodyPr/>
                    <a:lstStyle/>
                    <a:p>
                      <a:pPr algn="l"/>
                      <a:r>
                        <a:rPr lang="en-US" sz="2000" dirty="0"/>
                        <a:t>Checks that both variables refer to the same object. </a:t>
                      </a:r>
                    </a:p>
                  </a:txBody>
                  <a:tcPr marL="71841" marR="71841" marT="35920" marB="35920" anchor="ctr">
                    <a:lnL>
                      <a:noFill/>
                    </a:lnL>
                    <a:lnR>
                      <a:noFill/>
                    </a:lnR>
                    <a:lnT>
                      <a:noFill/>
                    </a:lnT>
                    <a:lnB>
                      <a:noFill/>
                    </a:lnB>
                  </a:tcPr>
                </a:tc>
              </a:tr>
              <a:tr h="753181">
                <a:tc>
                  <a:txBody>
                    <a:bodyPr/>
                    <a:lstStyle/>
                    <a:p>
                      <a:pPr algn="l"/>
                      <a:r>
                        <a:rPr lang="en-US" sz="2000"/>
                        <a:t>assertNotSame([String], expected, actual)</a:t>
                      </a:r>
                    </a:p>
                  </a:txBody>
                  <a:tcPr marL="71841" marR="71841" marT="35920" marB="35920" anchor="ctr">
                    <a:lnL>
                      <a:noFill/>
                    </a:lnL>
                    <a:lnR>
                      <a:noFill/>
                    </a:lnR>
                    <a:lnT>
                      <a:noFill/>
                    </a:lnT>
                    <a:lnB>
                      <a:noFill/>
                    </a:lnB>
                  </a:tcPr>
                </a:tc>
                <a:tc>
                  <a:txBody>
                    <a:bodyPr/>
                    <a:lstStyle/>
                    <a:p>
                      <a:pPr algn="l"/>
                      <a:r>
                        <a:rPr lang="en-US" sz="2000" dirty="0"/>
                        <a:t>Checks that both variables refer to different objects. </a:t>
                      </a:r>
                    </a:p>
                  </a:txBody>
                  <a:tcPr marL="71841" marR="71841" marT="35920" marB="35920" anchor="ctr">
                    <a:lnL>
                      <a:noFill/>
                    </a:lnL>
                    <a:lnR>
                      <a:noFill/>
                    </a:lnR>
                    <a:lnT>
                      <a:noFill/>
                    </a:lnT>
                    <a:lnB>
                      <a:noFill/>
                    </a:lnB>
                  </a:tcPr>
                </a:tc>
              </a:tr>
            </a:tbl>
          </a:graphicData>
        </a:graphic>
      </p:graphicFrame>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4032860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dirty="0"/>
              <a:t>Assert statements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51182278"/>
              </p:ext>
            </p:extLst>
          </p:nvPr>
        </p:nvGraphicFramePr>
        <p:xfrm>
          <a:off x="304800" y="762000"/>
          <a:ext cx="8534400" cy="4519085"/>
        </p:xfrm>
        <a:graphic>
          <a:graphicData uri="http://schemas.openxmlformats.org/drawingml/2006/table">
            <a:tbl>
              <a:tblPr/>
              <a:tblGrid>
                <a:gridCol w="4267200"/>
                <a:gridCol w="4267200"/>
              </a:tblGrid>
              <a:tr h="416292">
                <a:tc>
                  <a:txBody>
                    <a:bodyPr/>
                    <a:lstStyle/>
                    <a:p>
                      <a:pPr algn="l"/>
                      <a:r>
                        <a:rPr lang="en-US" sz="2000" b="1" dirty="0"/>
                        <a:t>Statement</a:t>
                      </a:r>
                    </a:p>
                  </a:txBody>
                  <a:tcPr marL="71841" marR="71841" marT="35920" marB="35920" anchor="ctr">
                    <a:lnL>
                      <a:noFill/>
                    </a:lnL>
                    <a:lnR>
                      <a:noFill/>
                    </a:lnR>
                    <a:lnT>
                      <a:noFill/>
                    </a:lnT>
                    <a:lnB>
                      <a:noFill/>
                    </a:lnB>
                  </a:tcPr>
                </a:tc>
                <a:tc>
                  <a:txBody>
                    <a:bodyPr/>
                    <a:lstStyle/>
                    <a:p>
                      <a:pPr algn="l"/>
                      <a:r>
                        <a:rPr lang="en-US" sz="2000" b="1"/>
                        <a:t>Description</a:t>
                      </a:r>
                    </a:p>
                  </a:txBody>
                  <a:tcPr marL="71841" marR="71841" marT="35920" marB="35920" anchor="ctr">
                    <a:lnL>
                      <a:noFill/>
                    </a:lnL>
                    <a:lnR>
                      <a:noFill/>
                    </a:lnR>
                    <a:lnT>
                      <a:noFill/>
                    </a:lnT>
                    <a:lnB>
                      <a:noFill/>
                    </a:lnB>
                  </a:tcPr>
                </a:tc>
              </a:tr>
              <a:tr h="1426958">
                <a:tc>
                  <a:txBody>
                    <a:bodyPr/>
                    <a:lstStyle/>
                    <a:p>
                      <a:pPr algn="l"/>
                      <a:r>
                        <a:rPr lang="en-US" sz="2000" b="1" dirty="0" err="1"/>
                        <a:t>assertsEquals</a:t>
                      </a:r>
                      <a:r>
                        <a:rPr lang="en-US" sz="2000" b="1" dirty="0"/>
                        <a:t>([String message], expected, actual, tolerance) </a:t>
                      </a:r>
                    </a:p>
                  </a:txBody>
                  <a:tcPr marL="71841" marR="71841" marT="35920" marB="35920" anchor="ctr">
                    <a:lnL>
                      <a:noFill/>
                    </a:lnL>
                    <a:lnR>
                      <a:noFill/>
                    </a:lnR>
                    <a:lnT>
                      <a:noFill/>
                    </a:lnT>
                    <a:lnB>
                      <a:noFill/>
                    </a:lnB>
                  </a:tcPr>
                </a:tc>
                <a:tc>
                  <a:txBody>
                    <a:bodyPr/>
                    <a:lstStyle/>
                    <a:p>
                      <a:pPr algn="l"/>
                      <a:r>
                        <a:rPr lang="en-US" sz="2000" b="1" dirty="0"/>
                        <a:t>Test that float or double values match. The tolerance is the number of decimals which must be the same. </a:t>
                      </a:r>
                    </a:p>
                  </a:txBody>
                  <a:tcPr marL="71841" marR="71841" marT="35920" marB="35920" anchor="ctr">
                    <a:lnL>
                      <a:noFill/>
                    </a:lnL>
                    <a:lnR>
                      <a:noFill/>
                    </a:lnR>
                    <a:lnT>
                      <a:noFill/>
                    </a:lnT>
                    <a:lnB>
                      <a:noFill/>
                    </a:lnB>
                  </a:tcPr>
                </a:tc>
              </a:tr>
              <a:tr h="416292">
                <a:tc>
                  <a:txBody>
                    <a:bodyPr/>
                    <a:lstStyle/>
                    <a:p>
                      <a:pPr algn="l"/>
                      <a:r>
                        <a:rPr lang="en-US" sz="2000"/>
                        <a:t>assertNull([message], object)</a:t>
                      </a:r>
                    </a:p>
                  </a:txBody>
                  <a:tcPr marL="71841" marR="71841" marT="35920" marB="35920" anchor="ctr">
                    <a:lnL>
                      <a:noFill/>
                    </a:lnL>
                    <a:lnR>
                      <a:noFill/>
                    </a:lnR>
                    <a:lnT>
                      <a:noFill/>
                    </a:lnT>
                    <a:lnB>
                      <a:noFill/>
                    </a:lnB>
                  </a:tcPr>
                </a:tc>
                <a:tc>
                  <a:txBody>
                    <a:bodyPr/>
                    <a:lstStyle/>
                    <a:p>
                      <a:pPr algn="l"/>
                      <a:r>
                        <a:rPr lang="en-US" sz="2000" dirty="0"/>
                        <a:t>Checks that the object is null.</a:t>
                      </a:r>
                    </a:p>
                  </a:txBody>
                  <a:tcPr marL="71841" marR="71841" marT="35920" marB="35920" anchor="ctr">
                    <a:lnL>
                      <a:noFill/>
                    </a:lnL>
                    <a:lnR>
                      <a:noFill/>
                    </a:lnR>
                    <a:lnT>
                      <a:noFill/>
                    </a:lnT>
                    <a:lnB>
                      <a:noFill/>
                    </a:lnB>
                  </a:tcPr>
                </a:tc>
              </a:tr>
              <a:tr h="753181">
                <a:tc>
                  <a:txBody>
                    <a:bodyPr/>
                    <a:lstStyle/>
                    <a:p>
                      <a:pPr algn="l"/>
                      <a:r>
                        <a:rPr lang="en-US" sz="2000"/>
                        <a:t>assertNotNull([message], object)</a:t>
                      </a:r>
                    </a:p>
                  </a:txBody>
                  <a:tcPr marL="71841" marR="71841" marT="35920" marB="35920" anchor="ctr">
                    <a:lnL>
                      <a:noFill/>
                    </a:lnL>
                    <a:lnR>
                      <a:noFill/>
                    </a:lnR>
                    <a:lnT>
                      <a:noFill/>
                    </a:lnT>
                    <a:lnB>
                      <a:noFill/>
                    </a:lnB>
                  </a:tcPr>
                </a:tc>
                <a:tc>
                  <a:txBody>
                    <a:bodyPr/>
                    <a:lstStyle/>
                    <a:p>
                      <a:pPr algn="l"/>
                      <a:r>
                        <a:rPr lang="en-US" sz="2000" dirty="0"/>
                        <a:t>Checks that the object is not null.</a:t>
                      </a:r>
                    </a:p>
                  </a:txBody>
                  <a:tcPr marL="71841" marR="71841" marT="35920" marB="35920" anchor="ctr">
                    <a:lnL>
                      <a:noFill/>
                    </a:lnL>
                    <a:lnR>
                      <a:noFill/>
                    </a:lnR>
                    <a:lnT>
                      <a:noFill/>
                    </a:lnT>
                    <a:lnB>
                      <a:noFill/>
                    </a:lnB>
                  </a:tcPr>
                </a:tc>
              </a:tr>
              <a:tr h="753181">
                <a:tc>
                  <a:txBody>
                    <a:bodyPr/>
                    <a:lstStyle/>
                    <a:p>
                      <a:pPr algn="l"/>
                      <a:r>
                        <a:rPr lang="en-US" sz="2000"/>
                        <a:t>assertSame([String], expected, actual)</a:t>
                      </a:r>
                    </a:p>
                  </a:txBody>
                  <a:tcPr marL="71841" marR="71841" marT="35920" marB="35920" anchor="ctr">
                    <a:lnL>
                      <a:noFill/>
                    </a:lnL>
                    <a:lnR>
                      <a:noFill/>
                    </a:lnR>
                    <a:lnT>
                      <a:noFill/>
                    </a:lnT>
                    <a:lnB>
                      <a:noFill/>
                    </a:lnB>
                  </a:tcPr>
                </a:tc>
                <a:tc>
                  <a:txBody>
                    <a:bodyPr/>
                    <a:lstStyle/>
                    <a:p>
                      <a:pPr algn="l"/>
                      <a:r>
                        <a:rPr lang="en-US" sz="2000" dirty="0"/>
                        <a:t>Checks that both variables refer to the same object. </a:t>
                      </a:r>
                    </a:p>
                  </a:txBody>
                  <a:tcPr marL="71841" marR="71841" marT="35920" marB="35920" anchor="ctr">
                    <a:lnL>
                      <a:noFill/>
                    </a:lnL>
                    <a:lnR>
                      <a:noFill/>
                    </a:lnR>
                    <a:lnT>
                      <a:noFill/>
                    </a:lnT>
                    <a:lnB>
                      <a:noFill/>
                    </a:lnB>
                  </a:tcPr>
                </a:tc>
              </a:tr>
              <a:tr h="753181">
                <a:tc>
                  <a:txBody>
                    <a:bodyPr/>
                    <a:lstStyle/>
                    <a:p>
                      <a:pPr algn="l"/>
                      <a:r>
                        <a:rPr lang="en-US" sz="2000"/>
                        <a:t>assertNotSame([String], expected, actual)</a:t>
                      </a:r>
                    </a:p>
                  </a:txBody>
                  <a:tcPr marL="71841" marR="71841" marT="35920" marB="35920" anchor="ctr">
                    <a:lnL>
                      <a:noFill/>
                    </a:lnL>
                    <a:lnR>
                      <a:noFill/>
                    </a:lnR>
                    <a:lnT>
                      <a:noFill/>
                    </a:lnT>
                    <a:lnB>
                      <a:noFill/>
                    </a:lnB>
                  </a:tcPr>
                </a:tc>
                <a:tc>
                  <a:txBody>
                    <a:bodyPr/>
                    <a:lstStyle/>
                    <a:p>
                      <a:pPr algn="l"/>
                      <a:r>
                        <a:rPr lang="en-US" sz="2000" dirty="0"/>
                        <a:t>Checks that both variables refer to different objects. </a:t>
                      </a:r>
                    </a:p>
                  </a:txBody>
                  <a:tcPr marL="71841" marR="71841" marT="35920" marB="35920" anchor="ctr">
                    <a:lnL>
                      <a:noFill/>
                    </a:lnL>
                    <a:lnR>
                      <a:noFill/>
                    </a:lnR>
                    <a:lnT>
                      <a:noFill/>
                    </a:lnT>
                    <a:lnB>
                      <a:noFill/>
                    </a:lnB>
                  </a:tcPr>
                </a:tc>
              </a:tr>
            </a:tbl>
          </a:graphicData>
        </a:graphic>
      </p:graphicFrame>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1729163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t>
            </a:r>
            <a:r>
              <a:rPr lang="en-US" dirty="0"/>
              <a:t>a </a:t>
            </a:r>
            <a:r>
              <a:rPr lang="en-US" dirty="0" err="1"/>
              <a:t>JUnit</a:t>
            </a:r>
            <a:r>
              <a:rPr lang="en-US" dirty="0"/>
              <a:t> test suite </a:t>
            </a:r>
            <a:br>
              <a:rPr lang="en-US" dirty="0"/>
            </a:br>
            <a:endParaRPr lang="en-US" dirty="0"/>
          </a:p>
        </p:txBody>
      </p:sp>
      <p:sp>
        <p:nvSpPr>
          <p:cNvPr id="3" name="Content Placeholder 2"/>
          <p:cNvSpPr>
            <a:spLocks noGrp="1"/>
          </p:cNvSpPr>
          <p:nvPr>
            <p:ph idx="1"/>
          </p:nvPr>
        </p:nvSpPr>
        <p:spPr>
          <a:xfrm>
            <a:off x="457200" y="1066800"/>
            <a:ext cx="8229600" cy="5257800"/>
          </a:xfrm>
        </p:spPr>
        <p:txBody>
          <a:bodyPr>
            <a:normAutofit/>
          </a:bodyPr>
          <a:lstStyle/>
          <a:p>
            <a:pPr marL="0" indent="0">
              <a:buNone/>
            </a:pPr>
            <a:r>
              <a:rPr lang="en-US" dirty="0"/>
              <a:t>package </a:t>
            </a:r>
            <a:r>
              <a:rPr lang="en-US" dirty="0" err="1"/>
              <a:t>com.vogella.junit.first</a:t>
            </a:r>
            <a:r>
              <a:rPr lang="en-US" dirty="0"/>
              <a:t>; </a:t>
            </a:r>
            <a:endParaRPr lang="en-US" dirty="0" smtClean="0"/>
          </a:p>
          <a:p>
            <a:pPr marL="0" indent="0">
              <a:buNone/>
            </a:pPr>
            <a:r>
              <a:rPr lang="en-US" dirty="0" smtClean="0"/>
              <a:t>import </a:t>
            </a:r>
            <a:r>
              <a:rPr lang="en-US" dirty="0" err="1"/>
              <a:t>org.junit.runner.RunWith</a:t>
            </a:r>
            <a:r>
              <a:rPr lang="en-US" dirty="0"/>
              <a:t>; </a:t>
            </a:r>
            <a:endParaRPr lang="en-US" dirty="0" smtClean="0"/>
          </a:p>
          <a:p>
            <a:pPr marL="0" indent="0">
              <a:buNone/>
            </a:pPr>
            <a:r>
              <a:rPr lang="en-US" dirty="0" smtClean="0"/>
              <a:t>import </a:t>
            </a:r>
            <a:r>
              <a:rPr lang="en-US" dirty="0" err="1"/>
              <a:t>org.junit.runners.Suite</a:t>
            </a:r>
            <a:r>
              <a:rPr lang="en-US" dirty="0"/>
              <a:t>; </a:t>
            </a:r>
            <a:endParaRPr lang="en-US" dirty="0" smtClean="0"/>
          </a:p>
          <a:p>
            <a:pPr marL="0" indent="0">
              <a:buNone/>
            </a:pPr>
            <a:r>
              <a:rPr lang="en-US" dirty="0" smtClean="0"/>
              <a:t>import </a:t>
            </a:r>
            <a:r>
              <a:rPr lang="en-US" dirty="0" err="1"/>
              <a:t>org.junit.runners.Suite.SuiteClasses</a:t>
            </a:r>
            <a:r>
              <a:rPr lang="en-US" dirty="0"/>
              <a:t>; </a:t>
            </a:r>
            <a:endParaRPr lang="en-US" dirty="0" smtClean="0"/>
          </a:p>
          <a:p>
            <a:pPr marL="0" indent="0">
              <a:buNone/>
            </a:pPr>
            <a:r>
              <a:rPr lang="en-US" i="1" dirty="0" smtClean="0"/>
              <a:t>@</a:t>
            </a:r>
            <a:r>
              <a:rPr lang="en-US" i="1" dirty="0" err="1"/>
              <a:t>RunWith</a:t>
            </a:r>
            <a:r>
              <a:rPr lang="en-US" i="1" dirty="0"/>
              <a:t>(</a:t>
            </a:r>
            <a:r>
              <a:rPr lang="en-US" i="1" dirty="0" err="1"/>
              <a:t>Suite.class</a:t>
            </a:r>
            <a:r>
              <a:rPr lang="en-US" i="1" dirty="0"/>
              <a:t>)</a:t>
            </a:r>
            <a:r>
              <a:rPr lang="en-US" dirty="0"/>
              <a:t> </a:t>
            </a:r>
            <a:endParaRPr lang="en-US" dirty="0" smtClean="0"/>
          </a:p>
          <a:p>
            <a:pPr marL="0" indent="0">
              <a:buNone/>
            </a:pPr>
            <a:r>
              <a:rPr lang="en-US" i="1" dirty="0" smtClean="0"/>
              <a:t>@</a:t>
            </a:r>
            <a:r>
              <a:rPr lang="en-US" i="1" dirty="0" err="1"/>
              <a:t>SuiteClasses</a:t>
            </a:r>
            <a:r>
              <a:rPr lang="en-US" i="1" dirty="0"/>
              <a:t>({ </a:t>
            </a:r>
            <a:r>
              <a:rPr lang="en-US" i="1" dirty="0" err="1"/>
              <a:t>MyClassTest.class</a:t>
            </a:r>
            <a:r>
              <a:rPr lang="en-US" i="1" dirty="0"/>
              <a:t>, </a:t>
            </a:r>
            <a:r>
              <a:rPr lang="en-US" i="1" dirty="0" err="1"/>
              <a:t>MySecondClassTest.class</a:t>
            </a:r>
            <a:r>
              <a:rPr lang="en-US" i="1" dirty="0"/>
              <a:t> })</a:t>
            </a:r>
            <a:r>
              <a:rPr lang="en-US" dirty="0"/>
              <a:t> </a:t>
            </a:r>
            <a:endParaRPr lang="en-US" dirty="0" smtClean="0"/>
          </a:p>
          <a:p>
            <a:pPr marL="0" indent="0">
              <a:buNone/>
            </a:pPr>
            <a:r>
              <a:rPr lang="en-US" dirty="0" smtClean="0"/>
              <a:t>public </a:t>
            </a:r>
            <a:r>
              <a:rPr lang="en-US" dirty="0"/>
              <a:t>class </a:t>
            </a:r>
            <a:r>
              <a:rPr lang="en-US" dirty="0" err="1"/>
              <a:t>AllTests</a:t>
            </a:r>
            <a:r>
              <a:rPr lang="en-US" dirty="0"/>
              <a:t> { </a:t>
            </a:r>
            <a:endParaRPr lang="en-US" dirty="0" smtClean="0"/>
          </a:p>
          <a:p>
            <a:pPr marL="0" indent="0">
              <a:buNone/>
            </a:pPr>
            <a:r>
              <a:rPr lang="en-US" dirty="0" smtClean="0"/>
              <a:t>} </a:t>
            </a:r>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3131828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Run your test outside Eclipse </a:t>
            </a:r>
          </a:p>
        </p:txBody>
      </p:sp>
      <p:sp>
        <p:nvSpPr>
          <p:cNvPr id="3" name="Content Placeholder 2"/>
          <p:cNvSpPr>
            <a:spLocks noGrp="1"/>
          </p:cNvSpPr>
          <p:nvPr>
            <p:ph idx="1"/>
          </p:nvPr>
        </p:nvSpPr>
        <p:spPr/>
        <p:txBody>
          <a:bodyPr/>
          <a:lstStyle/>
          <a:p>
            <a:r>
              <a:rPr lang="en-US" dirty="0" err="1"/>
              <a:t>org.junit.runner.JUnitCore</a:t>
            </a:r>
            <a:r>
              <a:rPr lang="en-US" dirty="0"/>
              <a:t> class provides the </a:t>
            </a:r>
            <a:r>
              <a:rPr lang="en-US" dirty="0" err="1"/>
              <a:t>runClasses</a:t>
            </a:r>
            <a:r>
              <a:rPr lang="en-US" dirty="0"/>
              <a:t>() method which allows you to run one or several tests classes</a:t>
            </a:r>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1598614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 your test folder create a new class </a:t>
            </a:r>
            <a:r>
              <a:rPr lang="en-US" dirty="0" err="1"/>
              <a:t>MyTestRunner</a:t>
            </a:r>
            <a:r>
              <a:rPr lang="en-US" dirty="0"/>
              <a:t> </a:t>
            </a:r>
          </a:p>
        </p:txBody>
      </p:sp>
      <p:sp>
        <p:nvSpPr>
          <p:cNvPr id="3" name="Content Placeholder 2"/>
          <p:cNvSpPr>
            <a:spLocks noGrp="1"/>
          </p:cNvSpPr>
          <p:nvPr>
            <p:ph idx="1"/>
          </p:nvPr>
        </p:nvSpPr>
        <p:spPr>
          <a:xfrm>
            <a:off x="228600" y="1600200"/>
            <a:ext cx="8839200" cy="4648200"/>
          </a:xfrm>
        </p:spPr>
        <p:txBody>
          <a:bodyPr>
            <a:normAutofit fontScale="92500" lnSpcReduction="10000"/>
          </a:bodyPr>
          <a:lstStyle/>
          <a:p>
            <a:pPr marL="0" indent="0">
              <a:buNone/>
            </a:pPr>
            <a:r>
              <a:rPr lang="en-US" sz="2400" dirty="0"/>
              <a:t>package </a:t>
            </a:r>
            <a:r>
              <a:rPr lang="en-US" sz="2400" dirty="0" err="1"/>
              <a:t>de.vogella.junit.first</a:t>
            </a:r>
            <a:r>
              <a:rPr lang="en-US" sz="2400" dirty="0"/>
              <a:t>; </a:t>
            </a:r>
            <a:endParaRPr lang="en-US" sz="2400" dirty="0" smtClean="0"/>
          </a:p>
          <a:p>
            <a:pPr marL="0" indent="0">
              <a:buNone/>
            </a:pPr>
            <a:r>
              <a:rPr lang="en-US" sz="2400" dirty="0" smtClean="0"/>
              <a:t>import </a:t>
            </a:r>
            <a:r>
              <a:rPr lang="en-US" sz="2400" dirty="0" err="1"/>
              <a:t>org.junit.runner.JUnitCore</a:t>
            </a:r>
            <a:r>
              <a:rPr lang="en-US" sz="2400" dirty="0"/>
              <a:t>; </a:t>
            </a:r>
            <a:endParaRPr lang="en-US" sz="2400" dirty="0" smtClean="0"/>
          </a:p>
          <a:p>
            <a:pPr marL="0" indent="0">
              <a:buNone/>
            </a:pPr>
            <a:r>
              <a:rPr lang="en-US" sz="2400" dirty="0" smtClean="0"/>
              <a:t>import </a:t>
            </a:r>
            <a:r>
              <a:rPr lang="en-US" sz="2400" dirty="0" err="1"/>
              <a:t>org.junit.runner.Result</a:t>
            </a:r>
            <a:r>
              <a:rPr lang="en-US" sz="2400" dirty="0"/>
              <a:t>; </a:t>
            </a:r>
            <a:endParaRPr lang="en-US" sz="2400" dirty="0" smtClean="0"/>
          </a:p>
          <a:p>
            <a:pPr marL="0" indent="0">
              <a:buNone/>
            </a:pPr>
            <a:r>
              <a:rPr lang="en-US" sz="2400" dirty="0" smtClean="0"/>
              <a:t>import </a:t>
            </a:r>
            <a:r>
              <a:rPr lang="en-US" sz="2400" dirty="0" err="1"/>
              <a:t>org.junit.runner.notification.Failure</a:t>
            </a:r>
            <a:r>
              <a:rPr lang="en-US" sz="2400" dirty="0"/>
              <a:t>; </a:t>
            </a:r>
            <a:endParaRPr lang="en-US" sz="2400" dirty="0" smtClean="0"/>
          </a:p>
          <a:p>
            <a:pPr marL="0" indent="0">
              <a:buNone/>
            </a:pPr>
            <a:r>
              <a:rPr lang="en-US" sz="2400" dirty="0" smtClean="0"/>
              <a:t>public </a:t>
            </a:r>
            <a:r>
              <a:rPr lang="en-US" sz="2400" dirty="0"/>
              <a:t>class </a:t>
            </a:r>
            <a:r>
              <a:rPr lang="en-US" sz="2400" dirty="0" err="1"/>
              <a:t>MyTestRunner</a:t>
            </a:r>
            <a:r>
              <a:rPr lang="en-US" sz="2400" dirty="0"/>
              <a:t> { </a:t>
            </a:r>
            <a:endParaRPr lang="en-US" sz="2400" dirty="0" smtClean="0"/>
          </a:p>
          <a:p>
            <a:pPr marL="0" indent="0">
              <a:buNone/>
            </a:pPr>
            <a:r>
              <a:rPr lang="en-US" sz="2400" dirty="0"/>
              <a:t> </a:t>
            </a:r>
            <a:r>
              <a:rPr lang="en-US" sz="2400" dirty="0" smtClean="0"/>
              <a:t>    public </a:t>
            </a:r>
            <a:r>
              <a:rPr lang="en-US" sz="2400" dirty="0"/>
              <a:t>static void main(String[] </a:t>
            </a:r>
            <a:r>
              <a:rPr lang="en-US" sz="2400" dirty="0" err="1"/>
              <a:t>args</a:t>
            </a:r>
            <a:r>
              <a:rPr lang="en-US" sz="2400" dirty="0"/>
              <a:t>) { </a:t>
            </a:r>
            <a:endParaRPr lang="en-US" sz="2400" dirty="0" smtClean="0"/>
          </a:p>
          <a:p>
            <a:pPr marL="0" indent="0">
              <a:buNone/>
            </a:pPr>
            <a:r>
              <a:rPr lang="en-US" sz="2400" dirty="0"/>
              <a:t>	</a:t>
            </a:r>
            <a:r>
              <a:rPr lang="en-US" sz="2400" dirty="0" smtClean="0"/>
              <a:t>Result </a:t>
            </a:r>
            <a:r>
              <a:rPr lang="en-US" sz="2400" dirty="0" err="1" smtClean="0"/>
              <a:t>result</a:t>
            </a:r>
            <a:r>
              <a:rPr lang="en-US" sz="2400" dirty="0" smtClean="0"/>
              <a:t> = </a:t>
            </a:r>
            <a:r>
              <a:rPr lang="en-US" sz="2400" dirty="0" err="1" smtClean="0"/>
              <a:t>JUnitCore.runClasses</a:t>
            </a:r>
            <a:r>
              <a:rPr lang="en-US" sz="2400" dirty="0" smtClean="0"/>
              <a:t>(</a:t>
            </a:r>
            <a:r>
              <a:rPr lang="en-US" sz="2400" dirty="0" err="1" smtClean="0"/>
              <a:t>MyClassTest.class</a:t>
            </a:r>
            <a:r>
              <a:rPr lang="en-US" sz="2400" dirty="0"/>
              <a:t>); </a:t>
            </a:r>
            <a:endParaRPr lang="en-US" sz="2400" dirty="0" smtClean="0"/>
          </a:p>
          <a:p>
            <a:pPr marL="0" indent="0">
              <a:buNone/>
            </a:pPr>
            <a:r>
              <a:rPr lang="en-US" sz="2400" dirty="0" smtClean="0"/>
              <a:t>	for </a:t>
            </a:r>
            <a:r>
              <a:rPr lang="en-US" sz="2400" dirty="0"/>
              <a:t>(Failure </a:t>
            </a:r>
            <a:r>
              <a:rPr lang="en-US" sz="2400" dirty="0" err="1"/>
              <a:t>failure</a:t>
            </a:r>
            <a:r>
              <a:rPr lang="en-US" sz="2400" dirty="0"/>
              <a:t> : </a:t>
            </a:r>
            <a:r>
              <a:rPr lang="en-US" sz="2400" dirty="0" err="1"/>
              <a:t>result.getFailures</a:t>
            </a:r>
            <a:r>
              <a:rPr lang="en-US" sz="2400" dirty="0"/>
              <a:t>()) { </a:t>
            </a:r>
            <a:endParaRPr lang="en-US" sz="2400" dirty="0" smtClean="0"/>
          </a:p>
          <a:p>
            <a:pPr marL="0" indent="0">
              <a:buNone/>
            </a:pPr>
            <a:r>
              <a:rPr lang="en-US" sz="2400" dirty="0" smtClean="0"/>
              <a:t>		  </a:t>
            </a:r>
            <a:r>
              <a:rPr lang="en-US" sz="2400" dirty="0" err="1" smtClean="0"/>
              <a:t>System.out.println</a:t>
            </a:r>
            <a:r>
              <a:rPr lang="en-US" sz="2400" dirty="0" smtClean="0"/>
              <a:t>(</a:t>
            </a:r>
            <a:r>
              <a:rPr lang="en-US" sz="2400" dirty="0" err="1" smtClean="0"/>
              <a:t>failure.toString</a:t>
            </a:r>
            <a:r>
              <a:rPr lang="en-US" sz="2400" dirty="0"/>
              <a:t>()); </a:t>
            </a:r>
            <a:endParaRPr lang="en-US" sz="2400" dirty="0" smtClean="0"/>
          </a:p>
          <a:p>
            <a:pPr marL="0" indent="0">
              <a:buNone/>
            </a:pPr>
            <a:r>
              <a:rPr lang="en-US" sz="2400" dirty="0"/>
              <a:t>	</a:t>
            </a:r>
            <a:r>
              <a:rPr lang="en-US" sz="2400" dirty="0" smtClean="0"/>
              <a:t>} </a:t>
            </a:r>
          </a:p>
          <a:p>
            <a:pPr marL="0" indent="0">
              <a:buNone/>
            </a:pPr>
            <a:r>
              <a:rPr lang="en-US" sz="2400" dirty="0" smtClean="0"/>
              <a:t>     } </a:t>
            </a:r>
          </a:p>
          <a:p>
            <a:pPr marL="0" indent="0">
              <a:buNone/>
            </a:pPr>
            <a:r>
              <a:rPr lang="en-US" sz="2400" dirty="0" smtClean="0"/>
              <a:t>} </a:t>
            </a:r>
            <a:endParaRPr lang="en-US" sz="2400"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3029299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Eclipse support for </a:t>
            </a:r>
            <a:r>
              <a:rPr lang="en-US" dirty="0" err="1" smtClean="0"/>
              <a:t>JUnit</a:t>
            </a:r>
            <a:endParaRPr lang="en-US" dirty="0"/>
          </a:p>
        </p:txBody>
      </p:sp>
      <p:sp>
        <p:nvSpPr>
          <p:cNvPr id="3" name="Content Placeholder 2"/>
          <p:cNvSpPr>
            <a:spLocks noGrp="1"/>
          </p:cNvSpPr>
          <p:nvPr>
            <p:ph idx="1"/>
          </p:nvPr>
        </p:nvSpPr>
        <p:spPr/>
        <p:txBody>
          <a:bodyPr/>
          <a:lstStyle/>
          <a:p>
            <a:pPr marL="0" indent="0">
              <a:buNone/>
            </a:pPr>
            <a:r>
              <a:rPr lang="en-US" dirty="0" smtClean="0"/>
              <a:t>3.1  Creating </a:t>
            </a:r>
            <a:r>
              <a:rPr lang="en-US" dirty="0" err="1"/>
              <a:t>JUnit</a:t>
            </a:r>
            <a:r>
              <a:rPr lang="en-US" dirty="0"/>
              <a:t> tests</a:t>
            </a:r>
          </a:p>
          <a:p>
            <a:pPr marL="0" indent="0">
              <a:buNone/>
            </a:pPr>
            <a:r>
              <a:rPr lang="en-US" dirty="0"/>
              <a:t>3.2. Running </a:t>
            </a:r>
            <a:r>
              <a:rPr lang="en-US" dirty="0" err="1"/>
              <a:t>JUnit</a:t>
            </a:r>
            <a:r>
              <a:rPr lang="en-US" dirty="0"/>
              <a:t> tests </a:t>
            </a:r>
            <a:endParaRPr lang="en-US" dirty="0" smtClean="0"/>
          </a:p>
          <a:p>
            <a:pPr marL="0" indent="0">
              <a:buNone/>
            </a:pPr>
            <a:r>
              <a:rPr lang="en-US" dirty="0"/>
              <a:t>3.3. </a:t>
            </a:r>
            <a:r>
              <a:rPr lang="en-US" dirty="0" err="1"/>
              <a:t>JUnit</a:t>
            </a:r>
            <a:r>
              <a:rPr lang="en-US" dirty="0"/>
              <a:t> static imports </a:t>
            </a:r>
          </a:p>
          <a:p>
            <a:pPr marL="0" indent="0">
              <a:buNone/>
            </a:pPr>
            <a:r>
              <a:rPr lang="en-US" dirty="0"/>
              <a:t>3.4. Wizard for creating test </a:t>
            </a:r>
            <a:r>
              <a:rPr lang="en-US" dirty="0" smtClean="0"/>
              <a:t>suites</a:t>
            </a:r>
          </a:p>
          <a:p>
            <a:pPr lvl="1"/>
            <a:r>
              <a:rPr lang="en-US" dirty="0"/>
              <a:t>select New → Other... → </a:t>
            </a:r>
            <a:r>
              <a:rPr lang="en-US" dirty="0" err="1"/>
              <a:t>JUnit</a:t>
            </a:r>
            <a:r>
              <a:rPr lang="en-US" dirty="0"/>
              <a:t> → </a:t>
            </a:r>
            <a:r>
              <a:rPr lang="en-US" dirty="0" err="1"/>
              <a:t>JUnit</a:t>
            </a:r>
            <a:r>
              <a:rPr lang="en-US" dirty="0"/>
              <a:t> Test </a:t>
            </a:r>
            <a:r>
              <a:rPr lang="en-US" dirty="0" smtClean="0"/>
              <a:t>Suite</a:t>
            </a:r>
          </a:p>
          <a:p>
            <a:pPr marL="0" indent="0">
              <a:buNone/>
            </a:pPr>
            <a:r>
              <a:rPr lang="en-US" dirty="0"/>
              <a:t>3.5. Testing exception </a:t>
            </a:r>
          </a:p>
          <a:p>
            <a:pPr marL="0" indent="0">
              <a:buNone/>
            </a:pPr>
            <a:r>
              <a:rPr lang="en-US" dirty="0"/>
              <a:t>4. Exercise: Using </a:t>
            </a:r>
            <a:r>
              <a:rPr lang="en-US" dirty="0" err="1"/>
              <a:t>JUnit</a:t>
            </a:r>
            <a:r>
              <a:rPr lang="en-US" dirty="0"/>
              <a:t> </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1811804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Tools Supporting Software Testing</a:t>
            </a:r>
            <a:endParaRPr lang="en-US" dirty="0"/>
          </a:p>
        </p:txBody>
      </p:sp>
      <p:sp>
        <p:nvSpPr>
          <p:cNvPr id="7" name="Content Placeholder 6"/>
          <p:cNvSpPr>
            <a:spLocks noGrp="1"/>
          </p:cNvSpPr>
          <p:nvPr>
            <p:ph sz="half" idx="1"/>
          </p:nvPr>
        </p:nvSpPr>
        <p:spPr/>
        <p:txBody>
          <a:bodyPr/>
          <a:lstStyle/>
          <a:p>
            <a:pPr marL="0" indent="0">
              <a:buNone/>
            </a:pPr>
            <a:r>
              <a:rPr lang="en-US" dirty="0" smtClean="0"/>
              <a:t>Earlier Tools</a:t>
            </a:r>
          </a:p>
          <a:p>
            <a:r>
              <a:rPr lang="en-US" dirty="0" smtClean="0"/>
              <a:t>Eclipse/Java</a:t>
            </a:r>
            <a:endParaRPr lang="en-US" dirty="0"/>
          </a:p>
        </p:txBody>
      </p:sp>
      <p:sp>
        <p:nvSpPr>
          <p:cNvPr id="8" name="Content Placeholder 7"/>
          <p:cNvSpPr>
            <a:spLocks noGrp="1"/>
          </p:cNvSpPr>
          <p:nvPr>
            <p:ph sz="half" idx="2"/>
          </p:nvPr>
        </p:nvSpPr>
        <p:spPr/>
        <p:txBody>
          <a:bodyPr/>
          <a:lstStyle/>
          <a:p>
            <a:pPr marL="0" indent="0">
              <a:buNone/>
            </a:pPr>
            <a:r>
              <a:rPr lang="en-US" dirty="0" smtClean="0"/>
              <a:t>Today</a:t>
            </a:r>
          </a:p>
          <a:p>
            <a:r>
              <a:rPr lang="en-US" dirty="0" smtClean="0"/>
              <a:t>Junit4</a:t>
            </a:r>
            <a:endParaRPr lang="en-US" dirty="0"/>
          </a:p>
        </p:txBody>
      </p:sp>
      <p:sp>
        <p:nvSpPr>
          <p:cNvPr id="3" name="Date Placeholder 2"/>
          <p:cNvSpPr>
            <a:spLocks noGrp="1"/>
          </p:cNvSpPr>
          <p:nvPr>
            <p:ph type="dt" sz="half" idx="10"/>
          </p:nvPr>
        </p:nvSpPr>
        <p:spPr/>
        <p:txBody>
          <a:bodyPr/>
          <a:lstStyle/>
          <a:p>
            <a:r>
              <a:rPr lang="en-US" smtClean="0"/>
              <a:t>- CSCE 510 2013 -</a:t>
            </a:r>
            <a:endParaRPr lang="en-US" dirty="0"/>
          </a:p>
        </p:txBody>
      </p:sp>
      <p:sp>
        <p:nvSpPr>
          <p:cNvPr id="4" name="Slide Number Placeholder 3"/>
          <p:cNvSpPr>
            <a:spLocks noGrp="1"/>
          </p:cNvSpPr>
          <p:nvPr>
            <p:ph type="sldNum" sz="quarter" idx="12"/>
          </p:nvPr>
        </p:nvSpPr>
        <p:spPr/>
        <p:txBody>
          <a:bodyPr/>
          <a:lstStyle/>
          <a:p>
            <a:r>
              <a:rPr lang="en-US" smtClean="0"/>
              <a:t>Slide - </a:t>
            </a:r>
            <a:fld id="{8BE163DA-CB98-46B5-905B-D01D5F3D56A4}" type="slidenum">
              <a:rPr lang="en-US" smtClean="0"/>
              <a:pPr/>
              <a:t>2</a:t>
            </a:fld>
            <a:r>
              <a:rPr lang="en-US" smtClean="0"/>
              <a:t> -  Sockets </a:t>
            </a:r>
            <a:r>
              <a:rPr lang="en-US" smtClean="0">
                <a:latin typeface="Times New Roman" pitchFamily="18" charset="0"/>
                <a:cs typeface="Times New Roman" pitchFamily="18" charset="0"/>
              </a:rPr>
              <a:t>II</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8465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Junit4 References</a:t>
            </a:r>
            <a:endParaRPr lang="en-US" dirty="0"/>
          </a:p>
        </p:txBody>
      </p:sp>
      <p:sp>
        <p:nvSpPr>
          <p:cNvPr id="8" name="Content Placeholder 7"/>
          <p:cNvSpPr>
            <a:spLocks noGrp="1"/>
          </p:cNvSpPr>
          <p:nvPr>
            <p:ph idx="1"/>
          </p:nvPr>
        </p:nvSpPr>
        <p:spPr/>
        <p:txBody>
          <a:bodyPr>
            <a:normAutofit fontScale="92500" lnSpcReduction="20000"/>
          </a:bodyPr>
          <a:lstStyle/>
          <a:p>
            <a:r>
              <a:rPr lang="en-US" dirty="0" smtClean="0"/>
              <a:t>Test Infected: programmers like Writing Tests, Java Report, 3(7) 37-50, 1998. </a:t>
            </a:r>
          </a:p>
          <a:p>
            <a:pPr lvl="1"/>
            <a:r>
              <a:rPr lang="en-US" smtClean="0"/>
              <a:t>Kent </a:t>
            </a:r>
            <a:r>
              <a:rPr lang="en-US" dirty="0" smtClean="0"/>
              <a:t>Beck and </a:t>
            </a:r>
            <a:r>
              <a:rPr lang="en-US" smtClean="0"/>
              <a:t>Eric Gamma</a:t>
            </a:r>
            <a:r>
              <a:rPr lang="en-US"/>
              <a:t>(Famous </a:t>
            </a:r>
            <a:r>
              <a:rPr lang="en-US" smtClean="0"/>
              <a:t>Tutorial, but 3.8)</a:t>
            </a:r>
            <a:endParaRPr lang="en-US" dirty="0" smtClean="0"/>
          </a:p>
          <a:p>
            <a:r>
              <a:rPr lang="en-US" dirty="0" smtClean="0"/>
              <a:t>Practical Unit Testing with </a:t>
            </a:r>
            <a:r>
              <a:rPr lang="en-US" dirty="0" err="1" smtClean="0"/>
              <a:t>Junit</a:t>
            </a:r>
            <a:r>
              <a:rPr lang="en-US" dirty="0" smtClean="0"/>
              <a:t> and </a:t>
            </a:r>
            <a:r>
              <a:rPr lang="en-US" dirty="0" err="1" smtClean="0"/>
              <a:t>Mockito</a:t>
            </a:r>
            <a:r>
              <a:rPr lang="en-US" dirty="0" smtClean="0"/>
              <a:t> by </a:t>
            </a:r>
            <a:r>
              <a:rPr lang="en-US" dirty="0" err="1" smtClean="0"/>
              <a:t>Tomek</a:t>
            </a:r>
            <a:r>
              <a:rPr lang="en-US" dirty="0" smtClean="0"/>
              <a:t> </a:t>
            </a:r>
            <a:r>
              <a:rPr lang="en-US" dirty="0" err="1" smtClean="0"/>
              <a:t>Kaczanowski</a:t>
            </a:r>
            <a:endParaRPr lang="en-US" dirty="0" smtClean="0"/>
          </a:p>
          <a:p>
            <a:pPr lvl="1"/>
            <a:r>
              <a:rPr lang="en-US" dirty="0" smtClean="0">
                <a:hlinkClick r:id="rId2"/>
              </a:rPr>
              <a:t>http</a:t>
            </a:r>
            <a:r>
              <a:rPr lang="en-US" dirty="0">
                <a:hlinkClick r:id="rId2"/>
              </a:rPr>
              <a:t>://practicalunittesting.com</a:t>
            </a:r>
            <a:r>
              <a:rPr lang="en-US" dirty="0" smtClean="0">
                <a:hlinkClick r:id="rId2"/>
              </a:rPr>
              <a:t>/</a:t>
            </a:r>
            <a:endParaRPr lang="en-US" dirty="0" smtClean="0"/>
          </a:p>
          <a:p>
            <a:pPr lvl="1"/>
            <a:r>
              <a:rPr lang="en-US" dirty="0" smtClean="0"/>
              <a:t>Source code</a:t>
            </a:r>
          </a:p>
          <a:p>
            <a:r>
              <a:rPr lang="en-US" dirty="0">
                <a:hlinkClick r:id="rId3"/>
              </a:rPr>
              <a:t>http://</a:t>
            </a:r>
            <a:r>
              <a:rPr lang="en-US" dirty="0" smtClean="0">
                <a:hlinkClick r:id="rId3"/>
              </a:rPr>
              <a:t>en.wikipedia.org/wiki/JUnit</a:t>
            </a:r>
            <a:endParaRPr lang="en-US" dirty="0" smtClean="0"/>
          </a:p>
          <a:p>
            <a:r>
              <a:rPr lang="en-US" dirty="0">
                <a:solidFill>
                  <a:srgbClr val="C00000"/>
                </a:solidFill>
              </a:rPr>
              <a:t>http://</a:t>
            </a:r>
            <a:r>
              <a:rPr lang="en-US" dirty="0" smtClean="0">
                <a:solidFill>
                  <a:srgbClr val="C00000"/>
                </a:solidFill>
              </a:rPr>
              <a:t>www.vogella.com/articles/JUnit/article.html</a:t>
            </a:r>
          </a:p>
          <a:p>
            <a:endParaRPr lang="en-US" dirty="0"/>
          </a:p>
        </p:txBody>
      </p:sp>
      <p:sp>
        <p:nvSpPr>
          <p:cNvPr id="6" name="Slide Number Placeholder 5"/>
          <p:cNvSpPr>
            <a:spLocks noGrp="1"/>
          </p:cNvSpPr>
          <p:nvPr>
            <p:ph type="sldNum" sz="quarter" idx="4294967295"/>
          </p:nvPr>
        </p:nvSpPr>
        <p:spPr>
          <a:xfrm>
            <a:off x="6553200" y="6356350"/>
            <a:ext cx="2133600" cy="365125"/>
          </a:xfrm>
        </p:spPr>
        <p:txBody>
          <a:bodyPr/>
          <a:lstStyle/>
          <a:p>
            <a:fld id="{5EA4A088-014F-4063-A783-67FAA4BA51CC}" type="slidenum">
              <a:rPr lang="en-US" smtClean="0"/>
              <a:t>3</a:t>
            </a:fld>
            <a:endParaRPr lang="en-US"/>
          </a:p>
        </p:txBody>
      </p:sp>
      <p:sp>
        <p:nvSpPr>
          <p:cNvPr id="5" name="Date Placeholder 4"/>
          <p:cNvSpPr>
            <a:spLocks noGrp="1"/>
          </p:cNvSpPr>
          <p:nvPr>
            <p:ph type="dt" sz="half" idx="4294967295"/>
          </p:nvPr>
        </p:nvSpPr>
        <p:spPr>
          <a:xfrm>
            <a:off x="7010400" y="-60325"/>
            <a:ext cx="2133600" cy="365125"/>
          </a:xfrm>
          <a:prstGeom prst="rect">
            <a:avLst/>
          </a:prstGeom>
        </p:spPr>
        <p:txBody>
          <a:bodyPr/>
          <a:lstStyle/>
          <a:p>
            <a:fld id="{84FFD439-0553-42AB-9F33-8F7AA9F80298}" type="datetime1">
              <a:rPr lang="en-US" smtClean="0"/>
              <a:t>9/8/2013</a:t>
            </a:fld>
            <a:endParaRPr lang="en-US"/>
          </a:p>
        </p:txBody>
      </p:sp>
      <p:sp>
        <p:nvSpPr>
          <p:cNvPr id="9" name="TextBox 8"/>
          <p:cNvSpPr txBox="1"/>
          <p:nvPr/>
        </p:nvSpPr>
        <p:spPr>
          <a:xfrm>
            <a:off x="2971800" y="6368534"/>
            <a:ext cx="3171189" cy="369332"/>
          </a:xfrm>
          <a:prstGeom prst="rect">
            <a:avLst/>
          </a:prstGeom>
          <a:noFill/>
        </p:spPr>
        <p:txBody>
          <a:bodyPr wrap="none" rtlCol="0">
            <a:spAutoFit/>
          </a:bodyPr>
          <a:lstStyle/>
          <a:p>
            <a:r>
              <a:rPr lang="en-US" dirty="0"/>
              <a:t>http://practicalunittesting.com/</a:t>
            </a:r>
          </a:p>
        </p:txBody>
      </p:sp>
    </p:spTree>
    <p:extLst>
      <p:ext uri="{BB962C8B-B14F-4D97-AF65-F5344CB8AC3E}">
        <p14:creationId xmlns:p14="http://schemas.microsoft.com/office/powerpoint/2010/main" val="3225909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Testing Levels</a:t>
            </a:r>
            <a:endParaRPr lang="en-US" dirty="0"/>
          </a:p>
        </p:txBody>
      </p:sp>
      <p:sp>
        <p:nvSpPr>
          <p:cNvPr id="8" name="Content Placeholder 7"/>
          <p:cNvSpPr>
            <a:spLocks noGrp="1"/>
          </p:cNvSpPr>
          <p:nvPr>
            <p:ph idx="1"/>
          </p:nvPr>
        </p:nvSpPr>
        <p:spPr/>
        <p:txBody>
          <a:bodyPr/>
          <a:lstStyle/>
          <a:p>
            <a:r>
              <a:rPr lang="en-US" dirty="0" smtClean="0"/>
              <a:t>Unit Tests</a:t>
            </a:r>
          </a:p>
          <a:p>
            <a:pPr lvl="1"/>
            <a:r>
              <a:rPr lang="en-US" dirty="0" smtClean="0"/>
              <a:t>“make sure the class that you are working on right now works correctly”</a:t>
            </a:r>
          </a:p>
          <a:p>
            <a:pPr lvl="1"/>
            <a:r>
              <a:rPr lang="en-US" dirty="0" smtClean="0"/>
              <a:t>In isolation; no </a:t>
            </a:r>
            <a:r>
              <a:rPr lang="en-US" dirty="0" err="1" smtClean="0"/>
              <a:t>db</a:t>
            </a:r>
            <a:r>
              <a:rPr lang="en-US" dirty="0" smtClean="0"/>
              <a:t>; stubs for other classes</a:t>
            </a:r>
          </a:p>
          <a:p>
            <a:r>
              <a:rPr lang="en-US" dirty="0" smtClean="0"/>
              <a:t>Integration Tests</a:t>
            </a:r>
          </a:p>
          <a:p>
            <a:r>
              <a:rPr lang="en-US" dirty="0" smtClean="0"/>
              <a:t>System Tests</a:t>
            </a:r>
            <a:endParaRPr lang="en-US" dirty="0"/>
          </a:p>
        </p:txBody>
      </p:sp>
      <p:sp>
        <p:nvSpPr>
          <p:cNvPr id="6" name="Slide Number Placeholder 5"/>
          <p:cNvSpPr>
            <a:spLocks noGrp="1"/>
          </p:cNvSpPr>
          <p:nvPr>
            <p:ph type="sldNum" sz="quarter" idx="4294967295"/>
          </p:nvPr>
        </p:nvSpPr>
        <p:spPr>
          <a:xfrm>
            <a:off x="6553200" y="6356350"/>
            <a:ext cx="2133600" cy="365125"/>
          </a:xfrm>
        </p:spPr>
        <p:txBody>
          <a:bodyPr/>
          <a:lstStyle/>
          <a:p>
            <a:fld id="{5EA4A088-014F-4063-A783-67FAA4BA51CC}" type="slidenum">
              <a:rPr lang="en-US" smtClean="0"/>
              <a:t>4</a:t>
            </a:fld>
            <a:endParaRPr lang="en-US"/>
          </a:p>
        </p:txBody>
      </p:sp>
      <p:sp>
        <p:nvSpPr>
          <p:cNvPr id="5" name="Date Placeholder 4"/>
          <p:cNvSpPr>
            <a:spLocks noGrp="1"/>
          </p:cNvSpPr>
          <p:nvPr>
            <p:ph type="dt" sz="half" idx="4294967295"/>
          </p:nvPr>
        </p:nvSpPr>
        <p:spPr>
          <a:xfrm>
            <a:off x="7010400" y="-60325"/>
            <a:ext cx="2133600" cy="365125"/>
          </a:xfrm>
          <a:prstGeom prst="rect">
            <a:avLst/>
          </a:prstGeom>
        </p:spPr>
        <p:txBody>
          <a:bodyPr/>
          <a:lstStyle/>
          <a:p>
            <a:fld id="{84FFD439-0553-42AB-9F33-8F7AA9F80298}" type="datetime1">
              <a:rPr lang="en-US" smtClean="0"/>
              <a:t>9/8/2013</a:t>
            </a:fld>
            <a:endParaRPr lang="en-US"/>
          </a:p>
        </p:txBody>
      </p:sp>
    </p:spTree>
    <p:extLst>
      <p:ext uri="{BB962C8B-B14F-4D97-AF65-F5344CB8AC3E}">
        <p14:creationId xmlns:p14="http://schemas.microsoft.com/office/powerpoint/2010/main" val="3323980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Tests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Goal of a Unit Test  - “Make sure the class you are working on right now works correctly”</a:t>
            </a:r>
          </a:p>
          <a:p>
            <a:r>
              <a:rPr lang="en-US" dirty="0" smtClean="0"/>
              <a:t>Scope of a Unit Test</a:t>
            </a:r>
          </a:p>
          <a:p>
            <a:endParaRPr lang="en-US" dirty="0"/>
          </a:p>
          <a:p>
            <a:endParaRPr lang="en-US" dirty="0" smtClean="0"/>
          </a:p>
          <a:p>
            <a:endParaRPr lang="en-US" dirty="0"/>
          </a:p>
          <a:p>
            <a:r>
              <a:rPr lang="en-US" dirty="0"/>
              <a:t>T</a:t>
            </a:r>
            <a:r>
              <a:rPr lang="en-US" dirty="0" smtClean="0"/>
              <a:t>est one thing in isolation</a:t>
            </a:r>
          </a:p>
          <a:p>
            <a:r>
              <a:rPr lang="en-US" dirty="0" smtClean="0"/>
              <a:t>SUT</a:t>
            </a:r>
          </a:p>
          <a:p>
            <a:r>
              <a:rPr lang="en-US" dirty="0" smtClean="0"/>
              <a:t>Depended On Collaborator DOC</a:t>
            </a:r>
            <a:endParaRPr lang="en-US" dirty="0"/>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a:lstStyle/>
          <a:p>
            <a:fld id="{5EA4A088-014F-4063-A783-67FAA4BA51CC}" type="slidenum">
              <a:rPr lang="en-US" smtClean="0"/>
              <a:t>5</a:t>
            </a:fld>
            <a:endParaRPr lang="en-US"/>
          </a:p>
        </p:txBody>
      </p:sp>
    </p:spTree>
    <p:extLst>
      <p:ext uri="{BB962C8B-B14F-4D97-AF65-F5344CB8AC3E}">
        <p14:creationId xmlns:p14="http://schemas.microsoft.com/office/powerpoint/2010/main" val="2250559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600" dirty="0" smtClean="0"/>
              <a:t>What isn’t a Unit Test (Michael Feathers) </a:t>
            </a:r>
            <a:endParaRPr lang="en-US" sz="3600" dirty="0"/>
          </a:p>
        </p:txBody>
      </p:sp>
      <p:sp>
        <p:nvSpPr>
          <p:cNvPr id="3" name="Content Placeholder 2"/>
          <p:cNvSpPr>
            <a:spLocks noGrp="1"/>
          </p:cNvSpPr>
          <p:nvPr>
            <p:ph idx="1"/>
          </p:nvPr>
        </p:nvSpPr>
        <p:spPr/>
        <p:txBody>
          <a:bodyPr>
            <a:normAutofit/>
          </a:bodyPr>
          <a:lstStyle/>
          <a:p>
            <a:r>
              <a:rPr lang="en-US" dirty="0"/>
              <a:t>A test is not a unit test if</a:t>
            </a:r>
            <a:r>
              <a:rPr lang="en-US" dirty="0" smtClean="0"/>
              <a:t>:</a:t>
            </a:r>
          </a:p>
          <a:p>
            <a:pPr lvl="1"/>
            <a:r>
              <a:rPr lang="en-US" dirty="0" smtClean="0"/>
              <a:t>It </a:t>
            </a:r>
            <a:r>
              <a:rPr lang="en-US" dirty="0"/>
              <a:t>talks to the database</a:t>
            </a:r>
          </a:p>
          <a:p>
            <a:pPr lvl="1"/>
            <a:r>
              <a:rPr lang="en-US" dirty="0"/>
              <a:t>It communicates across the network</a:t>
            </a:r>
          </a:p>
          <a:p>
            <a:pPr lvl="1"/>
            <a:r>
              <a:rPr lang="en-US" dirty="0"/>
              <a:t>It touches the file system</a:t>
            </a:r>
          </a:p>
          <a:p>
            <a:pPr lvl="1"/>
            <a:r>
              <a:rPr lang="en-US" dirty="0"/>
              <a:t>It can't run at the same time as any of your other unit tests</a:t>
            </a:r>
          </a:p>
          <a:p>
            <a:pPr lvl="1"/>
            <a:r>
              <a:rPr lang="en-US" dirty="0"/>
              <a:t>You have to do special things to your environment (such as editing </a:t>
            </a:r>
            <a:r>
              <a:rPr lang="en-US" dirty="0" err="1"/>
              <a:t>config</a:t>
            </a:r>
            <a:r>
              <a:rPr lang="en-US" dirty="0"/>
              <a:t> files) to run it.</a:t>
            </a:r>
          </a:p>
          <a:p>
            <a:endParaRPr lang="en-US" dirty="0"/>
          </a:p>
        </p:txBody>
      </p:sp>
      <p:sp>
        <p:nvSpPr>
          <p:cNvPr id="4" name="Footer Placeholder 3"/>
          <p:cNvSpPr>
            <a:spLocks noGrp="1"/>
          </p:cNvSpPr>
          <p:nvPr>
            <p:ph type="ftr" sz="quarter" idx="11"/>
          </p:nvPr>
        </p:nvSpPr>
        <p:spPr>
          <a:xfrm>
            <a:off x="1828800" y="6324600"/>
            <a:ext cx="4648200" cy="365125"/>
          </a:xfrm>
        </p:spPr>
        <p:txBody>
          <a:bodyPr/>
          <a:lstStyle/>
          <a:p>
            <a:r>
              <a:rPr lang="en-US" sz="1600" b="1" dirty="0"/>
              <a:t>http://www.theserverside.com/news/thread.tss?thread_id=36502</a:t>
            </a:r>
            <a:endParaRPr lang="en-US" sz="1600" b="1" dirty="0" smtClean="0"/>
          </a:p>
        </p:txBody>
      </p:sp>
      <p:sp>
        <p:nvSpPr>
          <p:cNvPr id="5" name="Slide Number Placeholder 4"/>
          <p:cNvSpPr>
            <a:spLocks noGrp="1"/>
          </p:cNvSpPr>
          <p:nvPr>
            <p:ph type="sldNum" sz="quarter" idx="4294967295"/>
          </p:nvPr>
        </p:nvSpPr>
        <p:spPr>
          <a:xfrm>
            <a:off x="6553200" y="6356350"/>
            <a:ext cx="2133600" cy="365125"/>
          </a:xfrm>
        </p:spPr>
        <p:txBody>
          <a:bodyPr/>
          <a:lstStyle/>
          <a:p>
            <a:fld id="{5EA4A088-014F-4063-A783-67FAA4BA51CC}" type="slidenum">
              <a:rPr lang="en-US" smtClean="0"/>
              <a:t>6</a:t>
            </a:fld>
            <a:endParaRPr lang="en-US"/>
          </a:p>
        </p:txBody>
      </p:sp>
    </p:spTree>
    <p:extLst>
      <p:ext uri="{BB962C8B-B14F-4D97-AF65-F5344CB8AC3E}">
        <p14:creationId xmlns:p14="http://schemas.microsoft.com/office/powerpoint/2010/main" val="163883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Tests with no Collaborators</a:t>
            </a:r>
            <a:endParaRPr lang="en-US" dirty="0"/>
          </a:p>
        </p:txBody>
      </p:sp>
      <p:sp>
        <p:nvSpPr>
          <p:cNvPr id="3" name="Content Placeholder 2"/>
          <p:cNvSpPr>
            <a:spLocks noGrp="1"/>
          </p:cNvSpPr>
          <p:nvPr>
            <p:ph idx="1"/>
          </p:nvPr>
        </p:nvSpPr>
        <p:spPr/>
        <p:txBody>
          <a:bodyPr/>
          <a:lstStyle/>
          <a:p>
            <a:r>
              <a:rPr lang="en-US" dirty="0" smtClean="0"/>
              <a:t>Actually Unit tests for which the SUT (system under test) has no collaborators</a:t>
            </a:r>
          </a:p>
          <a:p>
            <a:r>
              <a:rPr lang="en-US" dirty="0" smtClean="0"/>
              <a:t>Ridiculous!, of course in most cases</a:t>
            </a:r>
          </a:p>
          <a:p>
            <a:pPr lvl="1"/>
            <a:r>
              <a:rPr lang="en-US" dirty="0" smtClean="0"/>
              <a:t>We will eventually use stubs to ensure testing insolation</a:t>
            </a:r>
          </a:p>
          <a:p>
            <a:pPr lvl="1"/>
            <a:r>
              <a:rPr lang="en-US" dirty="0" smtClean="0"/>
              <a:t>But for now let’s us focus the discussion</a:t>
            </a:r>
            <a:endParaRPr lang="en-US" dirty="0"/>
          </a:p>
        </p:txBody>
      </p:sp>
      <p:sp>
        <p:nvSpPr>
          <p:cNvPr id="4" name="Footer Placeholder 3"/>
          <p:cNvSpPr>
            <a:spLocks noGrp="1"/>
          </p:cNvSpPr>
          <p:nvPr>
            <p:ph type="ftr" sz="quarter" idx="11"/>
          </p:nvPr>
        </p:nvSpPr>
        <p:spPr/>
        <p:txBody>
          <a:bodyPr/>
          <a:lstStyle/>
          <a:p>
            <a:endParaRPr lang="en-US" dirty="0" smtClean="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5EA4A088-014F-4063-A783-67FAA4BA51CC}" type="slidenum">
              <a:rPr lang="en-US" smtClean="0"/>
              <a:t>7</a:t>
            </a:fld>
            <a:endParaRPr lang="en-US"/>
          </a:p>
        </p:txBody>
      </p:sp>
    </p:spTree>
    <p:extLst>
      <p:ext uri="{BB962C8B-B14F-4D97-AF65-F5344CB8AC3E}">
        <p14:creationId xmlns:p14="http://schemas.microsoft.com/office/powerpoint/2010/main" val="2216894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dirty="0" err="1"/>
              <a:t>JUnit</a:t>
            </a:r>
            <a:r>
              <a:rPr lang="en-US" dirty="0"/>
              <a:t> - Tutorial </a:t>
            </a:r>
            <a:r>
              <a:rPr lang="en-US" dirty="0" smtClean="0"/>
              <a:t>- Lars Vogel</a:t>
            </a:r>
            <a:endParaRPr lang="en-US" dirty="0"/>
          </a:p>
        </p:txBody>
      </p:sp>
      <p:sp>
        <p:nvSpPr>
          <p:cNvPr id="3" name="Content Placeholder 2"/>
          <p:cNvSpPr>
            <a:spLocks noGrp="1"/>
          </p:cNvSpPr>
          <p:nvPr>
            <p:ph idx="1"/>
          </p:nvPr>
        </p:nvSpPr>
        <p:spPr>
          <a:xfrm>
            <a:off x="457200" y="1066800"/>
            <a:ext cx="8229600" cy="6019800"/>
          </a:xfrm>
        </p:spPr>
        <p:txBody>
          <a:bodyPr>
            <a:normAutofit fontScale="70000" lnSpcReduction="20000"/>
          </a:bodyPr>
          <a:lstStyle/>
          <a:p>
            <a:r>
              <a:rPr lang="en-US" dirty="0"/>
              <a:t>Table of Contents</a:t>
            </a:r>
          </a:p>
          <a:p>
            <a:r>
              <a:rPr lang="en-US" dirty="0">
                <a:hlinkClick r:id="rId2"/>
              </a:rPr>
              <a:t>1. Introduction to unit testing</a:t>
            </a:r>
            <a:r>
              <a:rPr lang="en-US" dirty="0"/>
              <a:t> </a:t>
            </a:r>
            <a:r>
              <a:rPr lang="en-US" dirty="0">
                <a:hlinkClick r:id="rId3"/>
              </a:rPr>
              <a:t>1.1. Unit tests and unit testing</a:t>
            </a:r>
            <a:r>
              <a:rPr lang="en-US" dirty="0"/>
              <a:t> </a:t>
            </a:r>
            <a:r>
              <a:rPr lang="en-US" dirty="0">
                <a:hlinkClick r:id="rId4"/>
              </a:rPr>
              <a:t>1.2. Unit testing with </a:t>
            </a:r>
            <a:r>
              <a:rPr lang="en-US" dirty="0" err="1">
                <a:hlinkClick r:id="rId4"/>
              </a:rPr>
              <a:t>JUnit</a:t>
            </a:r>
            <a:r>
              <a:rPr lang="en-US" dirty="0"/>
              <a:t> </a:t>
            </a:r>
            <a:r>
              <a:rPr lang="en-US" dirty="0">
                <a:hlinkClick r:id="rId5"/>
              </a:rPr>
              <a:t>1.3. Available </a:t>
            </a:r>
            <a:r>
              <a:rPr lang="en-US" dirty="0" err="1">
                <a:hlinkClick r:id="rId5"/>
              </a:rPr>
              <a:t>JUnit</a:t>
            </a:r>
            <a:r>
              <a:rPr lang="en-US" dirty="0">
                <a:hlinkClick r:id="rId5"/>
              </a:rPr>
              <a:t> annotations</a:t>
            </a:r>
            <a:r>
              <a:rPr lang="en-US" dirty="0"/>
              <a:t> </a:t>
            </a:r>
            <a:r>
              <a:rPr lang="en-US" dirty="0">
                <a:hlinkClick r:id="rId6"/>
              </a:rPr>
              <a:t>1.4. Assert statements</a:t>
            </a:r>
            <a:r>
              <a:rPr lang="en-US" dirty="0"/>
              <a:t> </a:t>
            </a:r>
            <a:r>
              <a:rPr lang="en-US" dirty="0">
                <a:hlinkClick r:id="rId7"/>
              </a:rPr>
              <a:t>1.5. Create a </a:t>
            </a:r>
            <a:r>
              <a:rPr lang="en-US" dirty="0" err="1">
                <a:hlinkClick r:id="rId7"/>
              </a:rPr>
              <a:t>JUnit</a:t>
            </a:r>
            <a:r>
              <a:rPr lang="en-US" dirty="0">
                <a:hlinkClick r:id="rId7"/>
              </a:rPr>
              <a:t> test suite</a:t>
            </a:r>
            <a:r>
              <a:rPr lang="en-US" dirty="0"/>
              <a:t> </a:t>
            </a:r>
            <a:r>
              <a:rPr lang="en-US" dirty="0">
                <a:hlinkClick r:id="rId8"/>
              </a:rPr>
              <a:t>1.6. Run your test outside Eclipse</a:t>
            </a:r>
            <a:r>
              <a:rPr lang="en-US" dirty="0"/>
              <a:t> </a:t>
            </a:r>
            <a:endParaRPr lang="en-US" dirty="0" smtClean="0"/>
          </a:p>
          <a:p>
            <a:r>
              <a:rPr lang="en-US" dirty="0" smtClean="0">
                <a:hlinkClick r:id="rId9"/>
              </a:rPr>
              <a:t>2</a:t>
            </a:r>
            <a:r>
              <a:rPr lang="en-US" dirty="0">
                <a:hlinkClick r:id="rId9"/>
              </a:rPr>
              <a:t>. Installation of </a:t>
            </a:r>
            <a:r>
              <a:rPr lang="en-US" dirty="0" err="1">
                <a:hlinkClick r:id="rId9"/>
              </a:rPr>
              <a:t>JUnit</a:t>
            </a:r>
            <a:r>
              <a:rPr lang="en-US" dirty="0"/>
              <a:t> </a:t>
            </a:r>
            <a:r>
              <a:rPr lang="en-US" dirty="0">
                <a:hlinkClick r:id="rId10"/>
              </a:rPr>
              <a:t>2.1. Using </a:t>
            </a:r>
            <a:r>
              <a:rPr lang="en-US" dirty="0" err="1">
                <a:hlinkClick r:id="rId10"/>
              </a:rPr>
              <a:t>JUnit</a:t>
            </a:r>
            <a:r>
              <a:rPr lang="en-US" dirty="0">
                <a:hlinkClick r:id="rId10"/>
              </a:rPr>
              <a:t> integrated into Eclipse</a:t>
            </a:r>
            <a:r>
              <a:rPr lang="en-US" dirty="0"/>
              <a:t> </a:t>
            </a:r>
            <a:r>
              <a:rPr lang="en-US" dirty="0">
                <a:hlinkClick r:id="rId11"/>
              </a:rPr>
              <a:t>2.2. Downloading the </a:t>
            </a:r>
            <a:r>
              <a:rPr lang="en-US" dirty="0" err="1">
                <a:hlinkClick r:id="rId11"/>
              </a:rPr>
              <a:t>JUnit</a:t>
            </a:r>
            <a:r>
              <a:rPr lang="en-US" dirty="0">
                <a:hlinkClick r:id="rId11"/>
              </a:rPr>
              <a:t> library</a:t>
            </a:r>
            <a:r>
              <a:rPr lang="en-US" dirty="0"/>
              <a:t> </a:t>
            </a:r>
            <a:endParaRPr lang="en-US" dirty="0" smtClean="0"/>
          </a:p>
          <a:p>
            <a:r>
              <a:rPr lang="en-US" dirty="0" smtClean="0">
                <a:hlinkClick r:id="rId12"/>
              </a:rPr>
              <a:t>3</a:t>
            </a:r>
            <a:r>
              <a:rPr lang="en-US" dirty="0">
                <a:hlinkClick r:id="rId12"/>
              </a:rPr>
              <a:t>. Eclipse support for </a:t>
            </a:r>
            <a:r>
              <a:rPr lang="en-US" dirty="0" err="1">
                <a:hlinkClick r:id="rId12"/>
              </a:rPr>
              <a:t>JUnit</a:t>
            </a:r>
            <a:r>
              <a:rPr lang="en-US" dirty="0"/>
              <a:t> </a:t>
            </a:r>
            <a:r>
              <a:rPr lang="en-US" dirty="0">
                <a:hlinkClick r:id="rId13"/>
              </a:rPr>
              <a:t>3.1. Creating </a:t>
            </a:r>
            <a:r>
              <a:rPr lang="en-US" dirty="0" err="1">
                <a:hlinkClick r:id="rId13"/>
              </a:rPr>
              <a:t>JUnit</a:t>
            </a:r>
            <a:r>
              <a:rPr lang="en-US" dirty="0">
                <a:hlinkClick r:id="rId13"/>
              </a:rPr>
              <a:t> tests</a:t>
            </a:r>
            <a:r>
              <a:rPr lang="en-US" dirty="0"/>
              <a:t> </a:t>
            </a:r>
            <a:r>
              <a:rPr lang="en-US" dirty="0">
                <a:hlinkClick r:id="rId14"/>
              </a:rPr>
              <a:t>3.2. Running </a:t>
            </a:r>
            <a:r>
              <a:rPr lang="en-US" dirty="0" err="1">
                <a:hlinkClick r:id="rId14"/>
              </a:rPr>
              <a:t>JUnit</a:t>
            </a:r>
            <a:r>
              <a:rPr lang="en-US" dirty="0">
                <a:hlinkClick r:id="rId14"/>
              </a:rPr>
              <a:t> tests</a:t>
            </a:r>
            <a:r>
              <a:rPr lang="en-US" dirty="0"/>
              <a:t> </a:t>
            </a:r>
            <a:r>
              <a:rPr lang="en-US" dirty="0">
                <a:hlinkClick r:id="rId15"/>
              </a:rPr>
              <a:t>3.3. </a:t>
            </a:r>
            <a:r>
              <a:rPr lang="en-US" dirty="0" err="1">
                <a:hlinkClick r:id="rId15"/>
              </a:rPr>
              <a:t>JUnit</a:t>
            </a:r>
            <a:r>
              <a:rPr lang="en-US" dirty="0">
                <a:hlinkClick r:id="rId15"/>
              </a:rPr>
              <a:t> static imports</a:t>
            </a:r>
            <a:r>
              <a:rPr lang="en-US" dirty="0"/>
              <a:t> </a:t>
            </a:r>
            <a:r>
              <a:rPr lang="en-US" dirty="0">
                <a:hlinkClick r:id="rId16"/>
              </a:rPr>
              <a:t>3.4. Wizard for creating test suites</a:t>
            </a:r>
            <a:r>
              <a:rPr lang="en-US" dirty="0"/>
              <a:t> </a:t>
            </a:r>
            <a:r>
              <a:rPr lang="en-US" dirty="0">
                <a:hlinkClick r:id="rId17"/>
              </a:rPr>
              <a:t>3.5. Testing exception</a:t>
            </a:r>
            <a:r>
              <a:rPr lang="en-US" dirty="0"/>
              <a:t> </a:t>
            </a:r>
            <a:endParaRPr lang="en-US" dirty="0" smtClean="0"/>
          </a:p>
          <a:p>
            <a:r>
              <a:rPr lang="en-US" dirty="0" smtClean="0">
                <a:hlinkClick r:id="rId18"/>
              </a:rPr>
              <a:t>4</a:t>
            </a:r>
            <a:r>
              <a:rPr lang="en-US" dirty="0">
                <a:hlinkClick r:id="rId18"/>
              </a:rPr>
              <a:t>. Exercise: Using </a:t>
            </a:r>
            <a:r>
              <a:rPr lang="en-US" dirty="0" err="1">
                <a:hlinkClick r:id="rId18"/>
              </a:rPr>
              <a:t>JUnit</a:t>
            </a:r>
            <a:r>
              <a:rPr lang="en-US" dirty="0"/>
              <a:t> </a:t>
            </a:r>
            <a:r>
              <a:rPr lang="en-US" dirty="0">
                <a:hlinkClick r:id="rId19"/>
              </a:rPr>
              <a:t>4.1. Project preparation</a:t>
            </a:r>
            <a:r>
              <a:rPr lang="en-US" dirty="0"/>
              <a:t> </a:t>
            </a:r>
            <a:r>
              <a:rPr lang="en-US" dirty="0">
                <a:hlinkClick r:id="rId20"/>
              </a:rPr>
              <a:t>4.2. Create a Java class</a:t>
            </a:r>
            <a:r>
              <a:rPr lang="en-US" dirty="0"/>
              <a:t> </a:t>
            </a:r>
            <a:r>
              <a:rPr lang="en-US" dirty="0">
                <a:hlinkClick r:id="rId21"/>
              </a:rPr>
              <a:t>4.3. Create a </a:t>
            </a:r>
            <a:r>
              <a:rPr lang="en-US" dirty="0" err="1">
                <a:hlinkClick r:id="rId21"/>
              </a:rPr>
              <a:t>JUnit</a:t>
            </a:r>
            <a:r>
              <a:rPr lang="en-US" dirty="0">
                <a:hlinkClick r:id="rId21"/>
              </a:rPr>
              <a:t> test</a:t>
            </a:r>
            <a:r>
              <a:rPr lang="en-US" dirty="0"/>
              <a:t> </a:t>
            </a:r>
            <a:r>
              <a:rPr lang="en-US" dirty="0">
                <a:hlinkClick r:id="rId22"/>
              </a:rPr>
              <a:t>4.4. Run your test in Eclipse</a:t>
            </a:r>
            <a:r>
              <a:rPr lang="en-US" dirty="0"/>
              <a:t> </a:t>
            </a:r>
            <a:endParaRPr lang="en-US" dirty="0" smtClean="0"/>
          </a:p>
          <a:p>
            <a:r>
              <a:rPr lang="en-US" dirty="0" smtClean="0">
                <a:hlinkClick r:id="rId23"/>
              </a:rPr>
              <a:t>5</a:t>
            </a:r>
            <a:r>
              <a:rPr lang="en-US" dirty="0">
                <a:hlinkClick r:id="rId23"/>
              </a:rPr>
              <a:t>. Advanced </a:t>
            </a:r>
            <a:r>
              <a:rPr lang="en-US" dirty="0" err="1">
                <a:hlinkClick r:id="rId23"/>
              </a:rPr>
              <a:t>JUnit</a:t>
            </a:r>
            <a:r>
              <a:rPr lang="en-US" dirty="0">
                <a:hlinkClick r:id="rId23"/>
              </a:rPr>
              <a:t> options</a:t>
            </a:r>
            <a:r>
              <a:rPr lang="en-US" dirty="0"/>
              <a:t> </a:t>
            </a:r>
            <a:r>
              <a:rPr lang="en-US" dirty="0">
                <a:hlinkClick r:id="rId24"/>
              </a:rPr>
              <a:t>5.1. Parameterized test</a:t>
            </a:r>
            <a:r>
              <a:rPr lang="en-US" dirty="0"/>
              <a:t> </a:t>
            </a:r>
            <a:r>
              <a:rPr lang="en-US" dirty="0">
                <a:hlinkClick r:id="rId25"/>
              </a:rPr>
              <a:t>5.2. Rules</a:t>
            </a:r>
            <a:r>
              <a:rPr lang="en-US" dirty="0"/>
              <a:t> </a:t>
            </a:r>
            <a:endParaRPr lang="en-US" dirty="0" smtClean="0"/>
          </a:p>
          <a:p>
            <a:r>
              <a:rPr lang="en-US" dirty="0" smtClean="0">
                <a:hlinkClick r:id="rId26"/>
              </a:rPr>
              <a:t>6</a:t>
            </a:r>
            <a:r>
              <a:rPr lang="en-US" dirty="0">
                <a:hlinkClick r:id="rId26"/>
              </a:rPr>
              <a:t>. Mocking with </a:t>
            </a:r>
            <a:r>
              <a:rPr lang="en-US" dirty="0" err="1">
                <a:hlinkClick r:id="rId26"/>
              </a:rPr>
              <a:t>EasyMock</a:t>
            </a:r>
            <a:r>
              <a:rPr lang="en-US" dirty="0"/>
              <a:t> </a:t>
            </a:r>
            <a:endParaRPr lang="en-US" dirty="0" smtClean="0"/>
          </a:p>
          <a:p>
            <a:r>
              <a:rPr lang="en-US" dirty="0" smtClean="0">
                <a:hlinkClick r:id="rId27"/>
              </a:rPr>
              <a:t>7</a:t>
            </a:r>
            <a:r>
              <a:rPr lang="en-US" dirty="0">
                <a:hlinkClick r:id="rId27"/>
              </a:rPr>
              <a:t>. Thank you</a:t>
            </a:r>
            <a:r>
              <a:rPr lang="en-US" dirty="0"/>
              <a:t> </a:t>
            </a:r>
            <a:endParaRPr lang="en-US" dirty="0" smtClean="0"/>
          </a:p>
          <a:p>
            <a:r>
              <a:rPr lang="en-US" dirty="0" smtClean="0">
                <a:hlinkClick r:id="rId28"/>
              </a:rPr>
              <a:t>8</a:t>
            </a:r>
            <a:r>
              <a:rPr lang="en-US" dirty="0">
                <a:hlinkClick r:id="rId28"/>
              </a:rPr>
              <a:t>. Questions and Discussion</a:t>
            </a:r>
            <a:r>
              <a:rPr lang="en-US" dirty="0"/>
              <a:t> </a:t>
            </a:r>
            <a:endParaRPr lang="en-US" dirty="0" smtClean="0"/>
          </a:p>
          <a:p>
            <a:r>
              <a:rPr lang="en-US" dirty="0" smtClean="0">
                <a:hlinkClick r:id="rId29"/>
              </a:rPr>
              <a:t>9</a:t>
            </a:r>
            <a:r>
              <a:rPr lang="en-US" dirty="0">
                <a:hlinkClick r:id="rId29"/>
              </a:rPr>
              <a:t>. Links and Literature</a:t>
            </a:r>
            <a:r>
              <a:rPr lang="en-US" dirty="0"/>
              <a:t> </a:t>
            </a:r>
            <a:r>
              <a:rPr lang="en-US" dirty="0">
                <a:hlinkClick r:id="rId30"/>
              </a:rPr>
              <a:t>9.1. </a:t>
            </a:r>
            <a:r>
              <a:rPr lang="en-US" dirty="0" err="1">
                <a:hlinkClick r:id="rId30"/>
              </a:rPr>
              <a:t>JUnit</a:t>
            </a:r>
            <a:r>
              <a:rPr lang="en-US" dirty="0">
                <a:hlinkClick r:id="rId30"/>
              </a:rPr>
              <a:t> Resources</a:t>
            </a:r>
            <a:r>
              <a:rPr lang="en-US" dirty="0"/>
              <a:t> </a:t>
            </a:r>
            <a:r>
              <a:rPr lang="en-US" dirty="0">
                <a:hlinkClick r:id="rId31"/>
              </a:rPr>
              <a:t>9.2. </a:t>
            </a:r>
            <a:r>
              <a:rPr lang="en-US" dirty="0" err="1">
                <a:hlinkClick r:id="rId31"/>
              </a:rPr>
              <a:t>vogella</a:t>
            </a:r>
            <a:r>
              <a:rPr lang="en-US" dirty="0">
                <a:hlinkClick r:id="rId31"/>
              </a:rPr>
              <a:t> Resources</a:t>
            </a:r>
            <a:r>
              <a:rPr lang="en-US" dirty="0"/>
              <a:t> </a:t>
            </a:r>
          </a:p>
          <a:p>
            <a:endParaRPr lang="en-US" dirty="0"/>
          </a:p>
        </p:txBody>
      </p:sp>
      <p:sp>
        <p:nvSpPr>
          <p:cNvPr id="4" name="Footer Placeholder 3"/>
          <p:cNvSpPr>
            <a:spLocks noGrp="1"/>
          </p:cNvSpPr>
          <p:nvPr>
            <p:ph type="ftr" sz="quarter" idx="11"/>
          </p:nvPr>
        </p:nvSpPr>
        <p:spPr>
          <a:xfrm>
            <a:off x="1752600" y="6356350"/>
            <a:ext cx="4724400" cy="365125"/>
          </a:xfrm>
        </p:spPr>
        <p:txBody>
          <a:bodyPr/>
          <a:lstStyle/>
          <a:p>
            <a:r>
              <a:rPr lang="en-US" sz="1600" b="1" dirty="0"/>
              <a:t>http://www.vogella.com/articles/JUnit/article.html</a:t>
            </a:r>
            <a:endParaRPr lang="en-US" sz="1600" b="1" dirty="0" smtClean="0"/>
          </a:p>
        </p:txBody>
      </p:sp>
    </p:spTree>
    <p:extLst>
      <p:ext uri="{BB962C8B-B14F-4D97-AF65-F5344CB8AC3E}">
        <p14:creationId xmlns:p14="http://schemas.microsoft.com/office/powerpoint/2010/main" val="41354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normAutofit/>
          </a:bodyPr>
          <a:lstStyle/>
          <a:p>
            <a:r>
              <a:rPr lang="en-US" dirty="0"/>
              <a:t> Unit testing with </a:t>
            </a:r>
            <a:r>
              <a:rPr lang="en-US" dirty="0" smtClean="0"/>
              <a:t>JUnit4</a:t>
            </a:r>
            <a:endParaRPr lang="en-US" dirty="0"/>
          </a:p>
        </p:txBody>
      </p:sp>
      <p:sp>
        <p:nvSpPr>
          <p:cNvPr id="3" name="Content Placeholder 2"/>
          <p:cNvSpPr>
            <a:spLocks noGrp="1"/>
          </p:cNvSpPr>
          <p:nvPr>
            <p:ph idx="1"/>
          </p:nvPr>
        </p:nvSpPr>
        <p:spPr>
          <a:xfrm>
            <a:off x="228600" y="1295400"/>
            <a:ext cx="8915400" cy="5105400"/>
          </a:xfrm>
        </p:spPr>
        <p:txBody>
          <a:bodyPr>
            <a:normAutofit fontScale="92500" lnSpcReduction="20000"/>
          </a:bodyPr>
          <a:lstStyle/>
          <a:p>
            <a:r>
              <a:rPr lang="en-US" dirty="0"/>
              <a:t>C</a:t>
            </a:r>
            <a:r>
              <a:rPr lang="en-US" dirty="0" smtClean="0"/>
              <a:t>reating a </a:t>
            </a:r>
            <a:r>
              <a:rPr lang="en-US" dirty="0" err="1"/>
              <a:t>JUnit</a:t>
            </a:r>
            <a:r>
              <a:rPr lang="en-US" dirty="0"/>
              <a:t> test </a:t>
            </a:r>
            <a:r>
              <a:rPr lang="en-US" dirty="0" smtClean="0"/>
              <a:t>method</a:t>
            </a:r>
          </a:p>
          <a:p>
            <a:pPr lvl="1"/>
            <a:r>
              <a:rPr lang="en-US" dirty="0" smtClean="0"/>
              <a:t> </a:t>
            </a:r>
            <a:r>
              <a:rPr lang="en-US" dirty="0"/>
              <a:t>via File → New → </a:t>
            </a:r>
            <a:r>
              <a:rPr lang="en-US" dirty="0" err="1"/>
              <a:t>JUnit</a:t>
            </a:r>
            <a:r>
              <a:rPr lang="en-US" dirty="0"/>
              <a:t> → </a:t>
            </a:r>
            <a:r>
              <a:rPr lang="en-US" dirty="0" err="1"/>
              <a:t>JUnit</a:t>
            </a:r>
            <a:r>
              <a:rPr lang="en-US" dirty="0"/>
              <a:t> Test </a:t>
            </a:r>
            <a:r>
              <a:rPr lang="en-US" dirty="0" smtClean="0"/>
              <a:t>case</a:t>
            </a:r>
          </a:p>
          <a:p>
            <a:pPr lvl="1"/>
            <a:endParaRPr lang="en-US" dirty="0" smtClean="0"/>
          </a:p>
          <a:p>
            <a:pPr marL="0" indent="0">
              <a:buNone/>
            </a:pPr>
            <a:r>
              <a:rPr lang="en-US" i="1" dirty="0"/>
              <a:t>@Test</a:t>
            </a:r>
            <a:r>
              <a:rPr lang="en-US" dirty="0"/>
              <a:t> </a:t>
            </a:r>
            <a:endParaRPr lang="en-US" dirty="0" smtClean="0"/>
          </a:p>
          <a:p>
            <a:pPr marL="0" indent="0">
              <a:buNone/>
            </a:pPr>
            <a:r>
              <a:rPr lang="en-US" dirty="0" smtClean="0"/>
              <a:t>public </a:t>
            </a:r>
            <a:r>
              <a:rPr lang="en-US" dirty="0"/>
              <a:t>void </a:t>
            </a:r>
            <a:r>
              <a:rPr lang="en-US" dirty="0" err="1"/>
              <a:t>testMultiply</a:t>
            </a:r>
            <a:r>
              <a:rPr lang="en-US" dirty="0"/>
              <a:t>() { </a:t>
            </a:r>
            <a:endParaRPr lang="en-US" dirty="0" smtClean="0"/>
          </a:p>
          <a:p>
            <a:pPr marL="0" indent="0">
              <a:buNone/>
            </a:pPr>
            <a:r>
              <a:rPr lang="en-US" i="1" dirty="0" smtClean="0"/>
              <a:t>       // </a:t>
            </a:r>
            <a:r>
              <a:rPr lang="en-US" i="1" dirty="0" err="1"/>
              <a:t>MyClass</a:t>
            </a:r>
            <a:r>
              <a:rPr lang="en-US" i="1" dirty="0"/>
              <a:t> is tested</a:t>
            </a:r>
            <a:r>
              <a:rPr lang="en-US" dirty="0"/>
              <a:t> </a:t>
            </a:r>
            <a:endParaRPr lang="en-US" dirty="0" smtClean="0"/>
          </a:p>
          <a:p>
            <a:pPr marL="0" indent="0">
              <a:buNone/>
            </a:pPr>
            <a:r>
              <a:rPr lang="en-US" dirty="0" smtClean="0"/>
              <a:t>       </a:t>
            </a:r>
            <a:r>
              <a:rPr lang="en-US" dirty="0" err="1" smtClean="0"/>
              <a:t>MyClass</a:t>
            </a:r>
            <a:r>
              <a:rPr lang="en-US" dirty="0" smtClean="0"/>
              <a:t> </a:t>
            </a:r>
            <a:r>
              <a:rPr lang="en-US" dirty="0"/>
              <a:t>tester = new </a:t>
            </a:r>
            <a:r>
              <a:rPr lang="en-US" dirty="0" err="1"/>
              <a:t>MyClass</a:t>
            </a:r>
            <a:r>
              <a:rPr lang="en-US" dirty="0"/>
              <a:t>(); </a:t>
            </a:r>
            <a:endParaRPr lang="en-US" dirty="0" smtClean="0"/>
          </a:p>
          <a:p>
            <a:pPr marL="0" indent="0">
              <a:buNone/>
            </a:pPr>
            <a:endParaRPr lang="en-US" i="1" dirty="0"/>
          </a:p>
          <a:p>
            <a:pPr marL="0" indent="0">
              <a:buNone/>
            </a:pPr>
            <a:r>
              <a:rPr lang="en-US" i="1" dirty="0"/>
              <a:t> </a:t>
            </a:r>
            <a:r>
              <a:rPr lang="en-US" i="1" dirty="0" smtClean="0"/>
              <a:t>     // </a:t>
            </a:r>
            <a:r>
              <a:rPr lang="en-US" i="1" dirty="0"/>
              <a:t>Check if multiply(10,5) returns 50</a:t>
            </a:r>
            <a:r>
              <a:rPr lang="en-US" dirty="0"/>
              <a:t> </a:t>
            </a:r>
            <a:r>
              <a:rPr lang="en-US" dirty="0" smtClean="0"/>
              <a:t>	</a:t>
            </a:r>
          </a:p>
          <a:p>
            <a:pPr marL="0" indent="0">
              <a:buNone/>
            </a:pPr>
            <a:r>
              <a:rPr lang="en-US" sz="2800" dirty="0"/>
              <a:t> </a:t>
            </a:r>
            <a:r>
              <a:rPr lang="en-US" sz="2800" dirty="0" smtClean="0"/>
              <a:t>      </a:t>
            </a:r>
            <a:r>
              <a:rPr lang="en-US" sz="2800" dirty="0" err="1" smtClean="0"/>
              <a:t>assertEquals</a:t>
            </a:r>
            <a:r>
              <a:rPr lang="en-US" sz="2800" dirty="0"/>
              <a:t>(</a:t>
            </a:r>
            <a:r>
              <a:rPr lang="en-US" sz="2800" dirty="0"/>
              <a:t>"10 x 5 must be 50"</a:t>
            </a:r>
            <a:r>
              <a:rPr lang="en-US" sz="2800" dirty="0"/>
              <a:t>, </a:t>
            </a:r>
            <a:r>
              <a:rPr lang="en-US" sz="2800" dirty="0" smtClean="0"/>
              <a:t>50,tester.multiply(10</a:t>
            </a:r>
            <a:r>
              <a:rPr lang="en-US" sz="2800" dirty="0"/>
              <a:t>, 5)); </a:t>
            </a:r>
            <a:endParaRPr lang="en-US" dirty="0" smtClean="0"/>
          </a:p>
          <a:p>
            <a:pPr marL="0" indent="0">
              <a:buNone/>
            </a:pPr>
            <a:r>
              <a:rPr lang="en-US" dirty="0" smtClean="0"/>
              <a:t>}</a:t>
            </a:r>
            <a:endParaRPr lang="en-US" dirty="0"/>
          </a:p>
        </p:txBody>
      </p:sp>
      <p:sp>
        <p:nvSpPr>
          <p:cNvPr id="4" name="Footer Placeholder 3"/>
          <p:cNvSpPr>
            <a:spLocks noGrp="1"/>
          </p:cNvSpPr>
          <p:nvPr>
            <p:ph type="ftr" sz="quarter" idx="11"/>
          </p:nvPr>
        </p:nvSpPr>
        <p:spPr/>
        <p:txBody>
          <a:bodyPr/>
          <a:lstStyle/>
          <a:p>
            <a:endParaRPr lang="en-US" dirty="0" smtClean="0"/>
          </a:p>
        </p:txBody>
      </p:sp>
    </p:spTree>
    <p:extLst>
      <p:ext uri="{BB962C8B-B14F-4D97-AF65-F5344CB8AC3E}">
        <p14:creationId xmlns:p14="http://schemas.microsoft.com/office/powerpoint/2010/main" val="27863805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1061</TotalTime>
  <Words>1119</Words>
  <Application>Microsoft Office PowerPoint</Application>
  <PresentationFormat>On-screen Show (4:3)</PresentationFormat>
  <Paragraphs>170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CSCE 747 Software Testing and Quality Assurance</vt:lpstr>
      <vt:lpstr>Tools Supporting Software Testing</vt:lpstr>
      <vt:lpstr>Junit4 References</vt:lpstr>
      <vt:lpstr>Testing Levels</vt:lpstr>
      <vt:lpstr>Unit Tests</vt:lpstr>
      <vt:lpstr>What isn’t a Unit Test (Michael Feathers) </vt:lpstr>
      <vt:lpstr>Unit Tests with no Collaborators</vt:lpstr>
      <vt:lpstr>JUnit - Tutorial - Lars Vogel</vt:lpstr>
      <vt:lpstr> Unit testing with JUnit4</vt:lpstr>
      <vt:lpstr>General approach JUnit4 within Eclipse</vt:lpstr>
      <vt:lpstr>JUnit annotations</vt:lpstr>
      <vt:lpstr>PowerPoint Presentation</vt:lpstr>
      <vt:lpstr>Assert statements </vt:lpstr>
      <vt:lpstr>Assert statements </vt:lpstr>
      <vt:lpstr>Creating a JUnit test suite  </vt:lpstr>
      <vt:lpstr>Run your test outside Eclipse </vt:lpstr>
      <vt:lpstr>In your test folder create a new class MyTestRunner </vt:lpstr>
      <vt:lpstr>Eclipse support for JUnit</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747 Software Testing and Quality Assurance</dc:title>
  <dc:creator>MATTHEWS, MANTON M</dc:creator>
  <cp:lastModifiedBy>mmm</cp:lastModifiedBy>
  <cp:revision>61</cp:revision>
  <cp:lastPrinted>2013-08-28T15:48:30Z</cp:lastPrinted>
  <dcterms:created xsi:type="dcterms:W3CDTF">2013-08-23T15:17:19Z</dcterms:created>
  <dcterms:modified xsi:type="dcterms:W3CDTF">2013-09-09T02:53:23Z</dcterms:modified>
</cp:coreProperties>
</file>