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6"/>
  </p:notesMasterIdLst>
  <p:handoutMasterIdLst>
    <p:handoutMasterId r:id="rId27"/>
  </p:handoutMasterIdLst>
  <p:sldIdLst>
    <p:sldId id="256" r:id="rId2"/>
    <p:sldId id="259" r:id="rId3"/>
    <p:sldId id="380" r:id="rId4"/>
    <p:sldId id="381" r:id="rId5"/>
    <p:sldId id="409" r:id="rId6"/>
    <p:sldId id="410" r:id="rId7"/>
    <p:sldId id="412" r:id="rId8"/>
    <p:sldId id="411" r:id="rId9"/>
    <p:sldId id="413" r:id="rId10"/>
    <p:sldId id="414" r:id="rId11"/>
    <p:sldId id="415" r:id="rId12"/>
    <p:sldId id="416" r:id="rId13"/>
    <p:sldId id="417" r:id="rId14"/>
    <p:sldId id="418" r:id="rId15"/>
    <p:sldId id="419" r:id="rId16"/>
    <p:sldId id="420" r:id="rId17"/>
    <p:sldId id="421" r:id="rId18"/>
    <p:sldId id="422" r:id="rId19"/>
    <p:sldId id="423" r:id="rId20"/>
    <p:sldId id="424" r:id="rId21"/>
    <p:sldId id="425" r:id="rId22"/>
    <p:sldId id="426" r:id="rId23"/>
    <p:sldId id="433" r:id="rId24"/>
    <p:sldId id="434" r:id="rId25"/>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26" autoAdjust="0"/>
    <p:restoredTop sz="94660"/>
  </p:normalViewPr>
  <p:slideViewPr>
    <p:cSldViewPr>
      <p:cViewPr varScale="1">
        <p:scale>
          <a:sx n="57" d="100"/>
          <a:sy n="57" d="100"/>
        </p:scale>
        <p:origin x="-256" y="-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160521" cy="365760"/>
          </a:xfrm>
          <a:prstGeom prst="rect">
            <a:avLst/>
          </a:prstGeom>
        </p:spPr>
        <p:txBody>
          <a:bodyPr vert="horz" lIns="96662" tIns="48330" rIns="96662" bIns="48330" rtlCol="0"/>
          <a:lstStyle>
            <a:lvl1pPr algn="l">
              <a:defRPr sz="1300"/>
            </a:lvl1pPr>
          </a:lstStyle>
          <a:p>
            <a:endParaRPr lang="en-US"/>
          </a:p>
        </p:txBody>
      </p:sp>
      <p:sp>
        <p:nvSpPr>
          <p:cNvPr id="3" name="Date Placeholder 2"/>
          <p:cNvSpPr>
            <a:spLocks noGrp="1"/>
          </p:cNvSpPr>
          <p:nvPr>
            <p:ph type="dt" sz="quarter" idx="1"/>
          </p:nvPr>
        </p:nvSpPr>
        <p:spPr>
          <a:xfrm>
            <a:off x="5438459" y="0"/>
            <a:ext cx="4160521" cy="365760"/>
          </a:xfrm>
          <a:prstGeom prst="rect">
            <a:avLst/>
          </a:prstGeom>
        </p:spPr>
        <p:txBody>
          <a:bodyPr vert="horz" lIns="96662" tIns="48330" rIns="96662" bIns="48330" rtlCol="0"/>
          <a:lstStyle>
            <a:lvl1pPr algn="r">
              <a:defRPr sz="1300"/>
            </a:lvl1pPr>
          </a:lstStyle>
          <a:p>
            <a:fld id="{DE46800A-807F-47ED-8890-C64E445E2F05}" type="datetimeFigureOut">
              <a:rPr lang="en-US" smtClean="0"/>
              <a:t>12/1/2013</a:t>
            </a:fld>
            <a:endParaRPr lang="en-US"/>
          </a:p>
        </p:txBody>
      </p:sp>
      <p:sp>
        <p:nvSpPr>
          <p:cNvPr id="4" name="Footer Placeholder 3"/>
          <p:cNvSpPr>
            <a:spLocks noGrp="1"/>
          </p:cNvSpPr>
          <p:nvPr>
            <p:ph type="ftr" sz="quarter" idx="2"/>
          </p:nvPr>
        </p:nvSpPr>
        <p:spPr>
          <a:xfrm>
            <a:off x="1" y="6948171"/>
            <a:ext cx="4160521" cy="365760"/>
          </a:xfrm>
          <a:prstGeom prst="rect">
            <a:avLst/>
          </a:prstGeom>
        </p:spPr>
        <p:txBody>
          <a:bodyPr vert="horz" lIns="96662" tIns="48330" rIns="96662" bIns="48330" rtlCol="0" anchor="b"/>
          <a:lstStyle>
            <a:lvl1pPr algn="l">
              <a:defRPr sz="1300"/>
            </a:lvl1pPr>
          </a:lstStyle>
          <a:p>
            <a:endParaRPr lang="en-US"/>
          </a:p>
        </p:txBody>
      </p:sp>
      <p:sp>
        <p:nvSpPr>
          <p:cNvPr id="5" name="Slide Number Placeholder 4"/>
          <p:cNvSpPr>
            <a:spLocks noGrp="1"/>
          </p:cNvSpPr>
          <p:nvPr>
            <p:ph type="sldNum" sz="quarter" idx="3"/>
          </p:nvPr>
        </p:nvSpPr>
        <p:spPr>
          <a:xfrm>
            <a:off x="5438459" y="6948171"/>
            <a:ext cx="4160521" cy="365760"/>
          </a:xfrm>
          <a:prstGeom prst="rect">
            <a:avLst/>
          </a:prstGeom>
        </p:spPr>
        <p:txBody>
          <a:bodyPr vert="horz" lIns="96662" tIns="48330" rIns="96662" bIns="48330" rtlCol="0" anchor="b"/>
          <a:lstStyle>
            <a:lvl1pPr algn="r">
              <a:defRPr sz="1300"/>
            </a:lvl1pPr>
          </a:lstStyle>
          <a:p>
            <a:fld id="{AF105512-E99F-4FCB-8735-4D139E4BE593}" type="slidenum">
              <a:rPr lang="en-US" smtClean="0"/>
              <a:t>‹#›</a:t>
            </a:fld>
            <a:endParaRPr lang="en-US"/>
          </a:p>
        </p:txBody>
      </p:sp>
    </p:spTree>
    <p:extLst>
      <p:ext uri="{BB962C8B-B14F-4D97-AF65-F5344CB8AC3E}">
        <p14:creationId xmlns:p14="http://schemas.microsoft.com/office/powerpoint/2010/main" val="33737385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838" cy="365125"/>
          </a:xfrm>
          <a:prstGeom prst="rect">
            <a:avLst/>
          </a:prstGeom>
        </p:spPr>
        <p:txBody>
          <a:bodyPr vert="horz" lIns="91438" tIns="45719" rIns="91438" bIns="45719" rtlCol="0"/>
          <a:lstStyle>
            <a:lvl1pPr algn="l">
              <a:defRPr sz="1100"/>
            </a:lvl1pPr>
          </a:lstStyle>
          <a:p>
            <a:endParaRPr lang="en-US"/>
          </a:p>
        </p:txBody>
      </p:sp>
      <p:sp>
        <p:nvSpPr>
          <p:cNvPr id="3" name="Date Placeholder 2"/>
          <p:cNvSpPr>
            <a:spLocks noGrp="1"/>
          </p:cNvSpPr>
          <p:nvPr>
            <p:ph type="dt" idx="1"/>
          </p:nvPr>
        </p:nvSpPr>
        <p:spPr>
          <a:xfrm>
            <a:off x="5438775" y="0"/>
            <a:ext cx="4160838" cy="365125"/>
          </a:xfrm>
          <a:prstGeom prst="rect">
            <a:avLst/>
          </a:prstGeom>
        </p:spPr>
        <p:txBody>
          <a:bodyPr vert="horz" lIns="91438" tIns="45719" rIns="91438" bIns="45719" rtlCol="0"/>
          <a:lstStyle>
            <a:lvl1pPr algn="r">
              <a:defRPr sz="1100"/>
            </a:lvl1pPr>
          </a:lstStyle>
          <a:p>
            <a:fld id="{DFB7A307-6551-4A40-9AE9-E1E5EBDA059E}" type="datetimeFigureOut">
              <a:rPr lang="en-US" smtClean="0"/>
              <a:t>12/1/2013</a:t>
            </a:fld>
            <a:endParaRPr lang="en-US"/>
          </a:p>
        </p:txBody>
      </p:sp>
      <p:sp>
        <p:nvSpPr>
          <p:cNvPr id="4" name="Slide Image Placeholder 3"/>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1438" tIns="45719" rIns="91438" bIns="45719" rtlCol="0" anchor="ctr"/>
          <a:lstStyle/>
          <a:p>
            <a:endParaRPr lang="en-US"/>
          </a:p>
        </p:txBody>
      </p:sp>
      <p:sp>
        <p:nvSpPr>
          <p:cNvPr id="5" name="Notes Placeholder 4"/>
          <p:cNvSpPr>
            <a:spLocks noGrp="1"/>
          </p:cNvSpPr>
          <p:nvPr>
            <p:ph type="body" sz="quarter" idx="3"/>
          </p:nvPr>
        </p:nvSpPr>
        <p:spPr>
          <a:xfrm>
            <a:off x="960439" y="3475039"/>
            <a:ext cx="7680325" cy="3290887"/>
          </a:xfrm>
          <a:prstGeom prst="rect">
            <a:avLst/>
          </a:prstGeom>
        </p:spPr>
        <p:txBody>
          <a:bodyPr vert="horz" lIns="91438" tIns="45719" rIns="91438" bIns="4571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948488"/>
            <a:ext cx="4160838" cy="365125"/>
          </a:xfrm>
          <a:prstGeom prst="rect">
            <a:avLst/>
          </a:prstGeom>
        </p:spPr>
        <p:txBody>
          <a:bodyPr vert="horz" lIns="91438" tIns="45719" rIns="91438" bIns="45719" rtlCol="0" anchor="b"/>
          <a:lstStyle>
            <a:lvl1pPr algn="l">
              <a:defRPr sz="1100"/>
            </a:lvl1pPr>
          </a:lstStyle>
          <a:p>
            <a:endParaRPr lang="en-US"/>
          </a:p>
        </p:txBody>
      </p:sp>
      <p:sp>
        <p:nvSpPr>
          <p:cNvPr id="7" name="Slide Number Placeholder 6"/>
          <p:cNvSpPr>
            <a:spLocks noGrp="1"/>
          </p:cNvSpPr>
          <p:nvPr>
            <p:ph type="sldNum" sz="quarter" idx="5"/>
          </p:nvPr>
        </p:nvSpPr>
        <p:spPr>
          <a:xfrm>
            <a:off x="5438775" y="6948488"/>
            <a:ext cx="4160838" cy="365125"/>
          </a:xfrm>
          <a:prstGeom prst="rect">
            <a:avLst/>
          </a:prstGeom>
        </p:spPr>
        <p:txBody>
          <a:bodyPr vert="horz" lIns="91438" tIns="45719" rIns="91438" bIns="45719" rtlCol="0" anchor="b"/>
          <a:lstStyle>
            <a:lvl1pPr algn="r">
              <a:defRPr sz="1100"/>
            </a:lvl1pPr>
          </a:lstStyle>
          <a:p>
            <a:fld id="{2DDEC9F7-2714-4091-A981-3F7348D3A734}" type="slidenum">
              <a:rPr lang="en-US" smtClean="0"/>
              <a:t>‹#›</a:t>
            </a:fld>
            <a:endParaRPr lang="en-US"/>
          </a:p>
        </p:txBody>
      </p:sp>
    </p:spTree>
    <p:extLst>
      <p:ext uri="{BB962C8B-B14F-4D97-AF65-F5344CB8AC3E}">
        <p14:creationId xmlns:p14="http://schemas.microsoft.com/office/powerpoint/2010/main" val="3742069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1746031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6035675"/>
            <a:ext cx="2133600" cy="365125"/>
          </a:xfrm>
          <a:prstGeom prst="rect">
            <a:avLst/>
          </a:prstGeom>
        </p:spPr>
        <p:txBody>
          <a:bodyPr/>
          <a:lstStyle/>
          <a:p>
            <a:fld id="{58E6AF8F-B633-4351-A75A-F3AF7F99808C}" type="datetime1">
              <a:rPr lang="en-US" smtClean="0"/>
              <a:t>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1616692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6035675"/>
            <a:ext cx="2133600" cy="365125"/>
          </a:xfrm>
          <a:prstGeom prst="rect">
            <a:avLst/>
          </a:prstGeom>
        </p:spPr>
        <p:txBody>
          <a:bodyPr/>
          <a:lstStyle/>
          <a:p>
            <a:fld id="{278ADD02-E6DC-4AC8-97B7-F4A6353E2A8E}" type="datetime1">
              <a:rPr lang="en-US" smtClean="0"/>
              <a:t>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2313929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C0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342900" indent="-342900">
              <a:buFont typeface="Wingdings" pitchFamily="2" charset="2"/>
              <a:buChar char="§"/>
              <a:defRPr b="1">
                <a:solidFill>
                  <a:schemeClr val="accent1">
                    <a:lumMod val="75000"/>
                  </a:schemeClr>
                </a:solidFill>
              </a:defRPr>
            </a:lvl1pPr>
            <a:lvl2pPr marL="742950" indent="-285750">
              <a:buFont typeface="Wingdings" pitchFamily="2" charset="2"/>
              <a:buChar char="§"/>
              <a:defRPr b="1"/>
            </a:lvl2pPr>
            <a:lvl3pPr marL="1143000" indent="-228600">
              <a:buFont typeface="Wingdings" pitchFamily="2" charset="2"/>
              <a:buChar char="§"/>
              <a:defRPr b="1"/>
            </a:lvl3pPr>
            <a:lvl4pPr marL="1600200" indent="-228600">
              <a:buFont typeface="Wingdings" pitchFamily="2" charset="2"/>
              <a:buChar char="§"/>
              <a:defRPr b="1"/>
            </a:lvl4pPr>
            <a:lvl5pPr marL="2057400" indent="-228600">
              <a:buFont typeface="Wingdings" pitchFamily="2" charset="2"/>
              <a:buChar char="§"/>
              <a:defRPr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10"/>
          <p:cNvSpPr>
            <a:spLocks noGrp="1"/>
          </p:cNvSpPr>
          <p:nvPr>
            <p:ph type="ftr" sz="quarter" idx="11"/>
          </p:nvPr>
        </p:nvSpPr>
        <p:spPr/>
        <p:txBody>
          <a:bodyPr/>
          <a:lstStyle>
            <a:lvl1pPr>
              <a:defRPr>
                <a:solidFill>
                  <a:schemeClr val="tx1"/>
                </a:solidFill>
              </a:defRPr>
            </a:lvl1pPr>
          </a:lstStyle>
          <a:p>
            <a:endParaRPr lang="en-US" dirty="0" smtClean="0"/>
          </a:p>
        </p:txBody>
      </p:sp>
    </p:spTree>
    <p:extLst>
      <p:ext uri="{BB962C8B-B14F-4D97-AF65-F5344CB8AC3E}">
        <p14:creationId xmlns:p14="http://schemas.microsoft.com/office/powerpoint/2010/main" val="1839921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228600" y="6035675"/>
            <a:ext cx="2133600" cy="365125"/>
          </a:xfrm>
          <a:prstGeom prst="rect">
            <a:avLst/>
          </a:prstGeom>
        </p:spPr>
        <p:txBody>
          <a:bodyPr/>
          <a:lstStyle/>
          <a:p>
            <a:fld id="{12E71D42-80BF-474E-817C-BFB55635F6B6}" type="datetime1">
              <a:rPr lang="en-US" smtClean="0"/>
              <a:t>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3771553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C00000"/>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marL="342900" indent="-342900">
              <a:buFont typeface="Wingdings" pitchFamily="2" charset="2"/>
              <a:buChar char="§"/>
              <a:defRPr sz="2800" b="1">
                <a:solidFill>
                  <a:schemeClr val="accent1">
                    <a:lumMod val="75000"/>
                  </a:schemeClr>
                </a:solidFill>
              </a:defRPr>
            </a:lvl1pPr>
            <a:lvl2pPr marL="742950" indent="-285750">
              <a:buFont typeface="Wingdings" pitchFamily="2" charset="2"/>
              <a:buChar char="§"/>
              <a:defRPr sz="2400" b="1"/>
            </a:lvl2pPr>
            <a:lvl3pPr marL="1143000" indent="-228600">
              <a:buFont typeface="Wingdings" pitchFamily="2" charset="2"/>
              <a:buChar char="§"/>
              <a:defRPr sz="2000" b="1"/>
            </a:lvl3pPr>
            <a:lvl4pPr marL="1600200" indent="-228600">
              <a:buFont typeface="Wingdings" pitchFamily="2" charset="2"/>
              <a:buChar char="§"/>
              <a:defRPr sz="1800" b="1"/>
            </a:lvl4pPr>
            <a:lvl5pPr marL="2057400" indent="-228600">
              <a:buFont typeface="Wingdings" pitchFamily="2" charset="2"/>
              <a:buChar char="§"/>
              <a:defRPr sz="1800" b="1"/>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marL="342900" indent="-342900">
              <a:buFont typeface="Wingdings" pitchFamily="2" charset="2"/>
              <a:buChar char="§"/>
              <a:defRPr sz="2800" b="1">
                <a:solidFill>
                  <a:schemeClr val="accent1">
                    <a:lumMod val="75000"/>
                  </a:schemeClr>
                </a:solidFill>
              </a:defRPr>
            </a:lvl1pPr>
            <a:lvl2pPr marL="742950" indent="-285750">
              <a:buFont typeface="Wingdings" pitchFamily="2" charset="2"/>
              <a:buChar char="§"/>
              <a:defRPr sz="2400" b="1"/>
            </a:lvl2pPr>
            <a:lvl3pPr marL="1143000" indent="-228600">
              <a:buFont typeface="Wingdings" pitchFamily="2" charset="2"/>
              <a:buChar char="§"/>
              <a:defRPr sz="2000" b="1"/>
            </a:lvl3pPr>
            <a:lvl4pPr marL="1600200" indent="-228600">
              <a:buFont typeface="Wingdings" pitchFamily="2" charset="2"/>
              <a:buChar char="§"/>
              <a:defRPr sz="1800" b="1"/>
            </a:lvl4pPr>
            <a:lvl5pPr marL="2057400" indent="-228600">
              <a:buFont typeface="Wingdings" pitchFamily="2" charset="2"/>
              <a:buChar char="§"/>
              <a:defRPr sz="1800" b="1"/>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7848600" y="-60325"/>
            <a:ext cx="2133600" cy="365125"/>
          </a:xfrm>
          <a:prstGeom prst="rect">
            <a:avLst/>
          </a:prstGeom>
        </p:spPr>
        <p:txBody>
          <a:bodyPr/>
          <a:lstStyle/>
          <a:p>
            <a:fld id="{84FFD439-0553-42AB-9F33-8F7AA9F80298}" type="datetime1">
              <a:rPr lang="en-US" smtClean="0"/>
              <a:t>12/1/2013</a:t>
            </a:fld>
            <a:endParaRPr lang="en-US"/>
          </a:p>
        </p:txBody>
      </p:sp>
      <p:sp>
        <p:nvSpPr>
          <p:cNvPr id="6" name="Footer Placeholder 5"/>
          <p:cNvSpPr>
            <a:spLocks noGrp="1"/>
          </p:cNvSpPr>
          <p:nvPr>
            <p:ph type="ftr" sz="quarter" idx="11"/>
          </p:nvPr>
        </p:nvSpPr>
        <p:spPr/>
        <p:txBody>
          <a:bodyPr/>
          <a:lstStyle/>
          <a:p>
            <a:r>
              <a:rPr lang="en-US" dirty="0" smtClean="0"/>
              <a:t>Software Testing A Craftsman’s Approach</a:t>
            </a:r>
          </a:p>
          <a:p>
            <a:r>
              <a:rPr lang="en-US" dirty="0" smtClean="0"/>
              <a:t>Jorgensen – 2008</a:t>
            </a:r>
          </a:p>
        </p:txBody>
      </p:sp>
      <p:sp>
        <p:nvSpPr>
          <p:cNvPr id="7" name="Slide Number Placeholder 6"/>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4279351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228600" y="6035675"/>
            <a:ext cx="2133600" cy="365125"/>
          </a:xfrm>
          <a:prstGeom prst="rect">
            <a:avLst/>
          </a:prstGeom>
        </p:spPr>
        <p:txBody>
          <a:bodyPr/>
          <a:lstStyle/>
          <a:p>
            <a:fld id="{1C944A67-369A-40BF-91CF-EB08F8921C48}" type="datetime1">
              <a:rPr lang="en-US" smtClean="0"/>
              <a:t>12/1/2013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2959407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228600" y="6035675"/>
            <a:ext cx="2133600" cy="365125"/>
          </a:xfrm>
          <a:prstGeom prst="rect">
            <a:avLst/>
          </a:prstGeom>
        </p:spPr>
        <p:txBody>
          <a:bodyPr/>
          <a:lstStyle/>
          <a:p>
            <a:fld id="{021BE1CA-01F5-4B5E-9D20-B5D389B4A4A7}" type="datetime1">
              <a:rPr lang="en-US" smtClean="0"/>
              <a:t>12/1/2013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3530386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28600" y="6035675"/>
            <a:ext cx="2133600" cy="365125"/>
          </a:xfrm>
          <a:prstGeom prst="rect">
            <a:avLst/>
          </a:prstGeom>
        </p:spPr>
        <p:txBody>
          <a:bodyPr/>
          <a:lstStyle/>
          <a:p>
            <a:fld id="{EB5D041C-7B1A-4C56-8258-3639C6CDB578}" type="datetime1">
              <a:rPr lang="en-US" smtClean="0"/>
              <a:t>12/1/2013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1523923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228600" y="6035675"/>
            <a:ext cx="2133600" cy="365125"/>
          </a:xfrm>
          <a:prstGeom prst="rect">
            <a:avLst/>
          </a:prstGeom>
        </p:spPr>
        <p:txBody>
          <a:bodyPr/>
          <a:lstStyle/>
          <a:p>
            <a:fld id="{66D7EA8D-08E4-4CEC-A290-2459BA8A7C50}" type="datetime1">
              <a:rPr lang="en-US" smtClean="0"/>
              <a:t>12/1/2013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1504029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228600" y="6035675"/>
            <a:ext cx="2133600" cy="365125"/>
          </a:xfrm>
          <a:prstGeom prst="rect">
            <a:avLst/>
          </a:prstGeom>
        </p:spPr>
        <p:txBody>
          <a:bodyPr/>
          <a:lstStyle/>
          <a:p>
            <a:fld id="{8D49DA34-5337-42BA-BBB8-2B2693ACCFAB}" type="datetime1">
              <a:rPr lang="en-US" smtClean="0"/>
              <a:t>12/1/2013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424035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429000" y="6356350"/>
            <a:ext cx="2895600" cy="365125"/>
          </a:xfrm>
          <a:prstGeom prst="rect">
            <a:avLst/>
          </a:prstGeom>
        </p:spPr>
        <p:txBody>
          <a:bodyPr vert="horz" lIns="91440" tIns="45720" rIns="91440" bIns="45720" rtlCol="0" anchor="ctr"/>
          <a:lstStyle>
            <a:lvl1pPr algn="ctr">
              <a:defRPr sz="1200">
                <a:solidFill>
                  <a:schemeClr val="tx1"/>
                </a:solidFill>
              </a:defRPr>
            </a:lvl1pPr>
          </a:lstStyle>
          <a:p>
            <a:endParaRPr lang="en-US" dirty="0" smtClean="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A4A088-014F-4063-A783-67FAA4BA51CC}" type="slidenum">
              <a:rPr lang="en-US" smtClean="0"/>
              <a:t>‹#›</a:t>
            </a:fld>
            <a:endParaRPr lang="en-US"/>
          </a:p>
        </p:txBody>
      </p:sp>
      <p:sp>
        <p:nvSpPr>
          <p:cNvPr id="7" name="TextBox 6"/>
          <p:cNvSpPr txBox="1"/>
          <p:nvPr/>
        </p:nvSpPr>
        <p:spPr>
          <a:xfrm>
            <a:off x="152400" y="6367046"/>
            <a:ext cx="2819400" cy="338554"/>
          </a:xfrm>
          <a:prstGeom prst="rect">
            <a:avLst/>
          </a:prstGeom>
          <a:noFill/>
        </p:spPr>
        <p:txBody>
          <a:bodyPr wrap="square" rtlCol="0">
            <a:spAutoFit/>
          </a:bodyPr>
          <a:lstStyle/>
          <a:p>
            <a:r>
              <a:rPr lang="en-US" sz="1600" b="0" dirty="0" err="1" smtClean="0">
                <a:solidFill>
                  <a:schemeClr val="tx1"/>
                </a:solidFill>
              </a:rPr>
              <a:t>Lec</a:t>
            </a:r>
            <a:r>
              <a:rPr lang="en-US" sz="1600" b="0" baseline="0" dirty="0" smtClean="0">
                <a:solidFill>
                  <a:schemeClr val="tx1"/>
                </a:solidFill>
              </a:rPr>
              <a:t> </a:t>
            </a:r>
            <a:r>
              <a:rPr lang="en-US" sz="1600" b="0" baseline="0" dirty="0" smtClean="0">
                <a:solidFill>
                  <a:schemeClr val="tx1"/>
                </a:solidFill>
              </a:rPr>
              <a:t>26 </a:t>
            </a:r>
            <a:r>
              <a:rPr lang="en-US" sz="1600" b="0" baseline="0" dirty="0" smtClean="0">
                <a:solidFill>
                  <a:schemeClr val="tx1"/>
                </a:solidFill>
              </a:rPr>
              <a:t>How Google </a:t>
            </a:r>
            <a:r>
              <a:rPr lang="en-US" sz="1600" b="0" baseline="0" dirty="0" smtClean="0">
                <a:solidFill>
                  <a:schemeClr val="tx1"/>
                </a:solidFill>
              </a:rPr>
              <a:t>Tests II- </a:t>
            </a:r>
            <a:fld id="{974D2DB4-B6AF-4364-8EF9-04B046B042B9}" type="slidenum">
              <a:rPr lang="en-US" sz="1600" baseline="0" smtClean="0"/>
              <a:t>‹#›</a:t>
            </a:fld>
            <a:endParaRPr lang="en-US" sz="1600" dirty="0"/>
          </a:p>
        </p:txBody>
      </p:sp>
      <p:sp>
        <p:nvSpPr>
          <p:cNvPr id="8" name="TextBox 7"/>
          <p:cNvSpPr txBox="1"/>
          <p:nvPr/>
        </p:nvSpPr>
        <p:spPr>
          <a:xfrm>
            <a:off x="6477000" y="6400800"/>
            <a:ext cx="1943353" cy="369332"/>
          </a:xfrm>
          <a:prstGeom prst="rect">
            <a:avLst/>
          </a:prstGeom>
          <a:noFill/>
        </p:spPr>
        <p:txBody>
          <a:bodyPr wrap="none" rtlCol="0">
            <a:spAutoFit/>
          </a:bodyPr>
          <a:lstStyle/>
          <a:p>
            <a:r>
              <a:rPr lang="en-US" dirty="0" smtClean="0"/>
              <a:t>CSCE 747 Fall 2013</a:t>
            </a:r>
            <a:endParaRPr lang="en-US" dirty="0"/>
          </a:p>
        </p:txBody>
      </p:sp>
    </p:spTree>
    <p:extLst>
      <p:ext uri="{BB962C8B-B14F-4D97-AF65-F5344CB8AC3E}">
        <p14:creationId xmlns:p14="http://schemas.microsoft.com/office/powerpoint/2010/main" val="283252285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CSCE 747 Software Testing and Quality Assurance</a:t>
            </a:r>
            <a:endParaRPr lang="en-US" b="1" dirty="0"/>
          </a:p>
        </p:txBody>
      </p:sp>
      <p:sp>
        <p:nvSpPr>
          <p:cNvPr id="3" name="Subtitle 2"/>
          <p:cNvSpPr>
            <a:spLocks noGrp="1"/>
          </p:cNvSpPr>
          <p:nvPr>
            <p:ph type="subTitle" idx="1"/>
          </p:nvPr>
        </p:nvSpPr>
        <p:spPr>
          <a:xfrm>
            <a:off x="1371600" y="3886200"/>
            <a:ext cx="7162800" cy="1752600"/>
          </a:xfrm>
        </p:spPr>
        <p:txBody>
          <a:bodyPr/>
          <a:lstStyle/>
          <a:p>
            <a:pPr algn="l"/>
            <a:r>
              <a:rPr lang="en-US" b="1" dirty="0" smtClean="0">
                <a:solidFill>
                  <a:srgbClr val="C00000"/>
                </a:solidFill>
              </a:rPr>
              <a:t>Lecture </a:t>
            </a:r>
            <a:r>
              <a:rPr lang="en-US" b="1" dirty="0" smtClean="0">
                <a:solidFill>
                  <a:srgbClr val="C00000"/>
                </a:solidFill>
              </a:rPr>
              <a:t>26 </a:t>
            </a:r>
            <a:r>
              <a:rPr lang="en-US" b="1" dirty="0" smtClean="0">
                <a:solidFill>
                  <a:srgbClr val="C00000"/>
                </a:solidFill>
              </a:rPr>
              <a:t>How Google Tests Software</a:t>
            </a:r>
            <a:endParaRPr lang="en-US" dirty="0"/>
          </a:p>
        </p:txBody>
      </p:sp>
      <p:sp>
        <p:nvSpPr>
          <p:cNvPr id="4" name="Date Placeholder 3"/>
          <p:cNvSpPr>
            <a:spLocks noGrp="1"/>
          </p:cNvSpPr>
          <p:nvPr>
            <p:ph type="dt" sz="half" idx="4294967295"/>
          </p:nvPr>
        </p:nvSpPr>
        <p:spPr>
          <a:xfrm>
            <a:off x="152400" y="5943600"/>
            <a:ext cx="2133600" cy="365125"/>
          </a:xfrm>
          <a:prstGeom prst="rect">
            <a:avLst/>
          </a:prstGeom>
        </p:spPr>
        <p:txBody>
          <a:bodyPr/>
          <a:lstStyle/>
          <a:p>
            <a:r>
              <a:rPr lang="en-US" b="1" dirty="0" smtClean="0">
                <a:solidFill>
                  <a:srgbClr val="C00000"/>
                </a:solidFill>
              </a:rPr>
              <a:t>12/2/2013</a:t>
            </a:r>
            <a:endParaRPr lang="en-US" b="1" dirty="0">
              <a:solidFill>
                <a:srgbClr val="C00000"/>
              </a:solidFill>
            </a:endParaRPr>
          </a:p>
        </p:txBody>
      </p:sp>
      <p:sp>
        <p:nvSpPr>
          <p:cNvPr id="6" name="Slide Number Placeholder 5"/>
          <p:cNvSpPr>
            <a:spLocks noGrp="1"/>
          </p:cNvSpPr>
          <p:nvPr>
            <p:ph type="sldNum" sz="quarter" idx="4294967295"/>
          </p:nvPr>
        </p:nvSpPr>
        <p:spPr>
          <a:xfrm>
            <a:off x="6553200" y="5943600"/>
            <a:ext cx="2133600" cy="365125"/>
          </a:xfrm>
        </p:spPr>
        <p:txBody>
          <a:bodyPr/>
          <a:lstStyle/>
          <a:p>
            <a:fld id="{5EA4A088-014F-4063-A783-67FAA4BA51CC}" type="slidenum">
              <a:rPr lang="en-US" smtClean="0"/>
              <a:t>1</a:t>
            </a:fld>
            <a:endParaRPr lang="en-US" dirty="0"/>
          </a:p>
        </p:txBody>
      </p:sp>
    </p:spTree>
    <p:extLst>
      <p:ext uri="{BB962C8B-B14F-4D97-AF65-F5344CB8AC3E}">
        <p14:creationId xmlns:p14="http://schemas.microsoft.com/office/powerpoint/2010/main" val="35773714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Suggested Areas to Test</a:t>
            </a:r>
          </a:p>
        </p:txBody>
      </p:sp>
      <p:sp>
        <p:nvSpPr>
          <p:cNvPr id="3" name="Content Placeholder 2"/>
          <p:cNvSpPr>
            <a:spLocks noGrp="1"/>
          </p:cNvSpPr>
          <p:nvPr>
            <p:ph idx="1"/>
          </p:nvPr>
        </p:nvSpPr>
        <p:spPr/>
        <p:txBody>
          <a:bodyPr>
            <a:normAutofit fontScale="92500" lnSpcReduction="20000"/>
          </a:bodyPr>
          <a:lstStyle/>
          <a:p>
            <a:r>
              <a:rPr lang="en-US" dirty="0" smtClean="0"/>
              <a:t>A </a:t>
            </a:r>
            <a:r>
              <a:rPr lang="en-US" dirty="0"/>
              <a:t>Student’s Tour of Chrome includes </a:t>
            </a:r>
          </a:p>
          <a:p>
            <a:r>
              <a:rPr lang="en-US" dirty="0" smtClean="0"/>
              <a:t>Copy </a:t>
            </a:r>
            <a:r>
              <a:rPr lang="en-US" dirty="0"/>
              <a:t>&amp; Paste: Can different types of data be transferred using the Clipboard? </a:t>
            </a:r>
          </a:p>
          <a:p>
            <a:r>
              <a:rPr lang="en-US" dirty="0" smtClean="0"/>
              <a:t>Moving </a:t>
            </a:r>
            <a:r>
              <a:rPr lang="en-US" dirty="0"/>
              <a:t>offline content to the cloud: Web pages, images, text, and so on. </a:t>
            </a:r>
          </a:p>
          <a:p>
            <a:r>
              <a:rPr lang="en-US" dirty="0" smtClean="0"/>
              <a:t>Capacity</a:t>
            </a:r>
            <a:r>
              <a:rPr lang="en-US" dirty="0"/>
              <a:t>: Having multiple documents open at once and in different windows. </a:t>
            </a:r>
          </a:p>
          <a:p>
            <a:r>
              <a:rPr lang="en-US" dirty="0" smtClean="0"/>
              <a:t>Transportation</a:t>
            </a:r>
            <a:r>
              <a:rPr lang="en-US" dirty="0"/>
              <a:t>: Moving data across tabs and windows and between different kinds of windows (normal and incognito).</a:t>
            </a:r>
          </a:p>
          <a:p>
            <a:endParaRPr lang="en-US" dirty="0"/>
          </a:p>
        </p:txBody>
      </p:sp>
      <p:sp>
        <p:nvSpPr>
          <p:cNvPr id="4" name="Footer Placeholder 3"/>
          <p:cNvSpPr>
            <a:spLocks noGrp="1"/>
          </p:cNvSpPr>
          <p:nvPr>
            <p:ph type="ftr" sz="quarter" idx="11"/>
          </p:nvPr>
        </p:nvSpPr>
        <p:spPr/>
        <p:txBody>
          <a:bodyPr/>
          <a:lstStyle/>
          <a:p>
            <a:endParaRPr lang="en-US" dirty="0" smtClean="0"/>
          </a:p>
        </p:txBody>
      </p:sp>
      <p:sp>
        <p:nvSpPr>
          <p:cNvPr id="5" name="Footer Placeholder 3"/>
          <p:cNvSpPr txBox="1">
            <a:spLocks/>
          </p:cNvSpPr>
          <p:nvPr/>
        </p:nvSpPr>
        <p:spPr>
          <a:xfrm>
            <a:off x="2667000" y="6356350"/>
            <a:ext cx="4038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How Google Tests Software by Whitaker, Arbon &amp; Carollo</a:t>
            </a:r>
            <a:endParaRPr lang="en-US" dirty="0" smtClean="0"/>
          </a:p>
        </p:txBody>
      </p:sp>
    </p:spTree>
    <p:extLst>
      <p:ext uri="{BB962C8B-B14F-4D97-AF65-F5344CB8AC3E}">
        <p14:creationId xmlns:p14="http://schemas.microsoft.com/office/powerpoint/2010/main" val="18989066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International Calling </a:t>
            </a:r>
            <a:r>
              <a:rPr lang="en-US" dirty="0" smtClean="0"/>
              <a:t>Tour</a:t>
            </a:r>
            <a:endParaRPr lang="en-US" dirty="0"/>
          </a:p>
        </p:txBody>
      </p:sp>
      <p:sp>
        <p:nvSpPr>
          <p:cNvPr id="3" name="Content Placeholder 2"/>
          <p:cNvSpPr>
            <a:spLocks noGrp="1"/>
          </p:cNvSpPr>
          <p:nvPr>
            <p:ph idx="1"/>
          </p:nvPr>
        </p:nvSpPr>
        <p:spPr>
          <a:xfrm>
            <a:off x="457200" y="1295400"/>
            <a:ext cx="8229600" cy="4830763"/>
          </a:xfrm>
        </p:spPr>
        <p:txBody>
          <a:bodyPr>
            <a:noAutofit/>
          </a:bodyPr>
          <a:lstStyle/>
          <a:p>
            <a:r>
              <a:rPr lang="en-US" sz="2400" dirty="0"/>
              <a:t>The International Calling Tour Description: While traveling, making calls back home can be an experience in and of itself.</a:t>
            </a:r>
          </a:p>
          <a:p>
            <a:r>
              <a:rPr lang="en-US" sz="2400" dirty="0"/>
              <a:t>Applied: Browse to common sites and use common features, trying out Chrome on different platforms (Windows, Mac, and Linux) if available and with different connection settings in the OS.</a:t>
            </a:r>
          </a:p>
          <a:p>
            <a:endParaRPr lang="en-US" sz="2400" dirty="0"/>
          </a:p>
          <a:p>
            <a:pPr marL="0" indent="0">
              <a:buNone/>
            </a:pPr>
            <a:r>
              <a:rPr lang="en-US" sz="2400" dirty="0"/>
              <a:t>Suggested Areas to Test An International Calling Tour of Chrome includes </a:t>
            </a:r>
            <a:endParaRPr lang="en-US" sz="2400" dirty="0" smtClean="0"/>
          </a:p>
          <a:p>
            <a:pPr marL="0" indent="0">
              <a:buNone/>
            </a:pPr>
            <a:r>
              <a:rPr lang="en-US" sz="2400" dirty="0" smtClean="0"/>
              <a:t>• </a:t>
            </a:r>
            <a:r>
              <a:rPr lang="en-US" sz="2400" dirty="0"/>
              <a:t>Operating systems: Windows, Mac, and Linux </a:t>
            </a:r>
            <a:endParaRPr lang="en-US" sz="2400" dirty="0" smtClean="0"/>
          </a:p>
          <a:p>
            <a:pPr marL="0" indent="0">
              <a:buNone/>
            </a:pPr>
            <a:r>
              <a:rPr lang="en-US" sz="2400" dirty="0" smtClean="0"/>
              <a:t>• </a:t>
            </a:r>
            <a:r>
              <a:rPr lang="en-US" sz="2400" dirty="0"/>
              <a:t>Privilege levels: High integrity and low integrity </a:t>
            </a:r>
            <a:endParaRPr lang="en-US" sz="2400" dirty="0" smtClean="0"/>
          </a:p>
          <a:p>
            <a:pPr marL="0" indent="0">
              <a:buNone/>
            </a:pPr>
            <a:r>
              <a:rPr lang="en-US" sz="2400" dirty="0" smtClean="0"/>
              <a:t>• </a:t>
            </a:r>
            <a:r>
              <a:rPr lang="en-US" sz="2400" dirty="0"/>
              <a:t>Languages: Complex languages and right-to-left languages </a:t>
            </a:r>
            <a:endParaRPr lang="en-US" sz="2400" dirty="0" smtClean="0"/>
          </a:p>
          <a:p>
            <a:pPr marL="0" indent="0">
              <a:buNone/>
            </a:pPr>
            <a:r>
              <a:rPr lang="en-US" sz="2400" dirty="0" smtClean="0"/>
              <a:t>• </a:t>
            </a:r>
            <a:r>
              <a:rPr lang="en-US" sz="2400" dirty="0"/>
              <a:t>Network options: Proxy, Wi-Fi, wired LAN, and </a:t>
            </a:r>
            <a:r>
              <a:rPr lang="en-US" sz="2400" dirty="0" smtClean="0"/>
              <a:t>firewalled</a:t>
            </a:r>
            <a:endParaRPr lang="en-US" sz="2400" dirty="0"/>
          </a:p>
        </p:txBody>
      </p:sp>
      <p:sp>
        <p:nvSpPr>
          <p:cNvPr id="4" name="Footer Placeholder 3"/>
          <p:cNvSpPr>
            <a:spLocks noGrp="1"/>
          </p:cNvSpPr>
          <p:nvPr>
            <p:ph type="ftr" sz="quarter" idx="11"/>
          </p:nvPr>
        </p:nvSpPr>
        <p:spPr/>
        <p:txBody>
          <a:bodyPr/>
          <a:lstStyle/>
          <a:p>
            <a:endParaRPr lang="en-US" dirty="0" smtClean="0"/>
          </a:p>
        </p:txBody>
      </p:sp>
      <p:sp>
        <p:nvSpPr>
          <p:cNvPr id="5" name="Footer Placeholder 3"/>
          <p:cNvSpPr txBox="1">
            <a:spLocks/>
          </p:cNvSpPr>
          <p:nvPr/>
        </p:nvSpPr>
        <p:spPr>
          <a:xfrm>
            <a:off x="2667000" y="6356350"/>
            <a:ext cx="4038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How Google Tests Software by Whitaker, Arbon &amp; Carollo</a:t>
            </a:r>
            <a:endParaRPr lang="en-US" dirty="0" smtClean="0"/>
          </a:p>
        </p:txBody>
      </p:sp>
    </p:spTree>
    <p:extLst>
      <p:ext uri="{BB962C8B-B14F-4D97-AF65-F5344CB8AC3E}">
        <p14:creationId xmlns:p14="http://schemas.microsoft.com/office/powerpoint/2010/main" val="18989066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Landmark Tour</a:t>
            </a:r>
          </a:p>
        </p:txBody>
      </p:sp>
      <p:sp>
        <p:nvSpPr>
          <p:cNvPr id="3" name="Content Placeholder 2"/>
          <p:cNvSpPr>
            <a:spLocks noGrp="1"/>
          </p:cNvSpPr>
          <p:nvPr>
            <p:ph idx="1"/>
          </p:nvPr>
        </p:nvSpPr>
        <p:spPr/>
        <p:txBody>
          <a:bodyPr>
            <a:normAutofit fontScale="92500" lnSpcReduction="10000"/>
          </a:bodyPr>
          <a:lstStyle/>
          <a:p>
            <a:r>
              <a:rPr lang="en-US" dirty="0"/>
              <a:t>The Landmark Tour Description: </a:t>
            </a:r>
            <a:r>
              <a:rPr lang="en-US" dirty="0" smtClean="0"/>
              <a:t>The </a:t>
            </a:r>
            <a:r>
              <a:rPr lang="en-US" dirty="0"/>
              <a:t>Landmark Tour for exploratory testers is similar in that we will choose landmarks and perform the same landmark through the software that we would through a forest</a:t>
            </a:r>
            <a:r>
              <a:rPr lang="en-US" dirty="0" smtClean="0"/>
              <a:t>.”</a:t>
            </a:r>
          </a:p>
          <a:p>
            <a:r>
              <a:rPr lang="en-US" dirty="0" smtClean="0"/>
              <a:t>Applied</a:t>
            </a:r>
            <a:r>
              <a:rPr lang="en-US" dirty="0"/>
              <a:t>: In Chrome, this tour takes a look at how easily a user can navigate from one landmark to another. Verify users can get to the landmarks, such as different browser windows, opening attachments, settings, and so on.</a:t>
            </a:r>
          </a:p>
          <a:p>
            <a:endParaRPr lang="en-US" dirty="0"/>
          </a:p>
          <a:p>
            <a:endParaRPr lang="en-US" dirty="0"/>
          </a:p>
        </p:txBody>
      </p:sp>
      <p:sp>
        <p:nvSpPr>
          <p:cNvPr id="4" name="Footer Placeholder 3"/>
          <p:cNvSpPr>
            <a:spLocks noGrp="1"/>
          </p:cNvSpPr>
          <p:nvPr>
            <p:ph type="ftr" sz="quarter" idx="11"/>
          </p:nvPr>
        </p:nvSpPr>
        <p:spPr/>
        <p:txBody>
          <a:bodyPr/>
          <a:lstStyle/>
          <a:p>
            <a:endParaRPr lang="en-US" dirty="0" smtClean="0"/>
          </a:p>
        </p:txBody>
      </p:sp>
      <p:sp>
        <p:nvSpPr>
          <p:cNvPr id="5" name="Footer Placeholder 3"/>
          <p:cNvSpPr txBox="1">
            <a:spLocks/>
          </p:cNvSpPr>
          <p:nvPr/>
        </p:nvSpPr>
        <p:spPr>
          <a:xfrm>
            <a:off x="2667000" y="6356350"/>
            <a:ext cx="4038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How Google Tests Software by Whitaker, Arbon &amp; Carollo</a:t>
            </a:r>
            <a:endParaRPr lang="en-US" dirty="0" smtClean="0"/>
          </a:p>
        </p:txBody>
      </p:sp>
    </p:spTree>
    <p:extLst>
      <p:ext uri="{BB962C8B-B14F-4D97-AF65-F5344CB8AC3E}">
        <p14:creationId xmlns:p14="http://schemas.microsoft.com/office/powerpoint/2010/main" val="18989066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Suggested Landmarks in Chrome </a:t>
            </a:r>
            <a:endParaRPr lang="en-US" dirty="0" smtClean="0"/>
          </a:p>
          <a:p>
            <a:pPr marL="0" indent="0">
              <a:buNone/>
            </a:pPr>
            <a:endParaRPr lang="en-US" dirty="0"/>
          </a:p>
          <a:p>
            <a:pPr marL="0" indent="0">
              <a:buNone/>
            </a:pPr>
            <a:r>
              <a:rPr lang="en-US" dirty="0" smtClean="0"/>
              <a:t>• </a:t>
            </a:r>
            <a:r>
              <a:rPr lang="en-US" dirty="0"/>
              <a:t>Browser window: This is the main browser window used for browsing the Web. </a:t>
            </a:r>
            <a:endParaRPr lang="en-US" dirty="0" smtClean="0"/>
          </a:p>
          <a:p>
            <a:pPr marL="0" indent="0">
              <a:buNone/>
            </a:pPr>
            <a:r>
              <a:rPr lang="en-US" dirty="0" smtClean="0"/>
              <a:t>• </a:t>
            </a:r>
            <a:r>
              <a:rPr lang="en-US" dirty="0"/>
              <a:t>Incognito window: The Incognito window is used for browsing under the radar; a trademark cloak-and-dagger character displays in the upper-left corner to notify the user. </a:t>
            </a:r>
            <a:endParaRPr lang="en-US" dirty="0" smtClean="0"/>
          </a:p>
          <a:p>
            <a:pPr marL="0" indent="0">
              <a:buNone/>
            </a:pPr>
            <a:r>
              <a:rPr lang="en-US" dirty="0" smtClean="0"/>
              <a:t>• </a:t>
            </a:r>
            <a:r>
              <a:rPr lang="en-US" dirty="0"/>
              <a:t>Compact Navigation Bar: This browser window is available from the menu; it has a search box available in the title bar of the window. </a:t>
            </a:r>
            <a:endParaRPr lang="en-US" dirty="0" smtClean="0"/>
          </a:p>
          <a:p>
            <a:pPr marL="0" indent="0">
              <a:buNone/>
            </a:pPr>
            <a:r>
              <a:rPr lang="en-US" dirty="0" smtClean="0"/>
              <a:t>• </a:t>
            </a:r>
            <a:r>
              <a:rPr lang="en-US" dirty="0"/>
              <a:t>Download Manager: The Download Manager </a:t>
            </a:r>
            <a:r>
              <a:rPr lang="en-US" dirty="0" smtClean="0"/>
              <a:t>languages displays </a:t>
            </a:r>
            <a:r>
              <a:rPr lang="en-US" dirty="0"/>
              <a:t>a list of the user’s downloaded content. </a:t>
            </a:r>
          </a:p>
          <a:p>
            <a:pPr marL="0" indent="0">
              <a:buNone/>
            </a:pPr>
            <a:r>
              <a:rPr lang="en-US" dirty="0" smtClean="0"/>
              <a:t> </a:t>
            </a:r>
          </a:p>
        </p:txBody>
      </p:sp>
      <p:sp>
        <p:nvSpPr>
          <p:cNvPr id="4" name="Footer Placeholder 3"/>
          <p:cNvSpPr>
            <a:spLocks noGrp="1"/>
          </p:cNvSpPr>
          <p:nvPr>
            <p:ph type="ftr" sz="quarter" idx="11"/>
          </p:nvPr>
        </p:nvSpPr>
        <p:spPr/>
        <p:txBody>
          <a:bodyPr/>
          <a:lstStyle/>
          <a:p>
            <a:endParaRPr lang="en-US" dirty="0" smtClean="0"/>
          </a:p>
        </p:txBody>
      </p:sp>
      <p:sp>
        <p:nvSpPr>
          <p:cNvPr id="5" name="Footer Placeholder 3"/>
          <p:cNvSpPr txBox="1">
            <a:spLocks/>
          </p:cNvSpPr>
          <p:nvPr/>
        </p:nvSpPr>
        <p:spPr>
          <a:xfrm>
            <a:off x="2667000" y="6356350"/>
            <a:ext cx="4038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How Google Tests Software by Whitaker, Arbon &amp; Carollo</a:t>
            </a:r>
            <a:endParaRPr lang="en-US" dirty="0" smtClean="0"/>
          </a:p>
        </p:txBody>
      </p:sp>
    </p:spTree>
    <p:extLst>
      <p:ext uri="{BB962C8B-B14F-4D97-AF65-F5344CB8AC3E}">
        <p14:creationId xmlns:p14="http://schemas.microsoft.com/office/powerpoint/2010/main" val="18989066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 </a:t>
            </a:r>
            <a:r>
              <a:rPr lang="en-US" dirty="0"/>
              <a:t>Bookmark Manager: The Bookmark Manager is a full window that displays the user’s bookmarks and it supports launching them</a:t>
            </a:r>
            <a:r>
              <a:rPr lang="en-US" dirty="0" smtClean="0"/>
              <a:t>.</a:t>
            </a:r>
          </a:p>
          <a:p>
            <a:pPr marL="0" indent="0">
              <a:buNone/>
            </a:pPr>
            <a:r>
              <a:rPr lang="en-US" dirty="0" smtClean="0"/>
              <a:t>• </a:t>
            </a:r>
            <a:r>
              <a:rPr lang="en-US" dirty="0"/>
              <a:t>Developer Tools: These tools are the Task Manager, JavaScript Console, and so on. </a:t>
            </a:r>
            <a:endParaRPr lang="en-US" dirty="0" smtClean="0"/>
          </a:p>
          <a:p>
            <a:pPr marL="0" indent="0">
              <a:buNone/>
            </a:pPr>
            <a:r>
              <a:rPr lang="en-US" dirty="0" smtClean="0"/>
              <a:t>• </a:t>
            </a:r>
            <a:r>
              <a:rPr lang="en-US" dirty="0"/>
              <a:t>Settings: These settings are launched from the menu in the upper-right corner when you select Options. </a:t>
            </a:r>
            <a:endParaRPr lang="en-US" dirty="0" smtClean="0"/>
          </a:p>
          <a:p>
            <a:pPr marL="0" indent="0">
              <a:buNone/>
            </a:pPr>
            <a:r>
              <a:rPr lang="en-US" dirty="0" smtClean="0"/>
              <a:t>• </a:t>
            </a:r>
            <a:r>
              <a:rPr lang="en-US" dirty="0"/>
              <a:t>Themes Page: A page where users can personalize the appearance of Chrome OS.</a:t>
            </a:r>
          </a:p>
          <a:p>
            <a:endParaRPr lang="en-US" dirty="0"/>
          </a:p>
        </p:txBody>
      </p:sp>
      <p:sp>
        <p:nvSpPr>
          <p:cNvPr id="4" name="Footer Placeholder 3"/>
          <p:cNvSpPr>
            <a:spLocks noGrp="1"/>
          </p:cNvSpPr>
          <p:nvPr>
            <p:ph type="ftr" sz="quarter" idx="11"/>
          </p:nvPr>
        </p:nvSpPr>
        <p:spPr/>
        <p:txBody>
          <a:bodyPr/>
          <a:lstStyle/>
          <a:p>
            <a:endParaRPr lang="en-US" dirty="0" smtClean="0"/>
          </a:p>
        </p:txBody>
      </p:sp>
      <p:sp>
        <p:nvSpPr>
          <p:cNvPr id="5" name="Footer Placeholder 3"/>
          <p:cNvSpPr txBox="1">
            <a:spLocks/>
          </p:cNvSpPr>
          <p:nvPr/>
        </p:nvSpPr>
        <p:spPr>
          <a:xfrm>
            <a:off x="2667000" y="6356350"/>
            <a:ext cx="4038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How Google Tests Software by Whitaker, Arbon &amp; Carollo</a:t>
            </a:r>
            <a:endParaRPr lang="en-US" dirty="0" smtClean="0"/>
          </a:p>
        </p:txBody>
      </p:sp>
    </p:spTree>
    <p:extLst>
      <p:ext uri="{BB962C8B-B14F-4D97-AF65-F5344CB8AC3E}">
        <p14:creationId xmlns:p14="http://schemas.microsoft.com/office/powerpoint/2010/main" val="18989066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All </a:t>
            </a:r>
            <a:r>
              <a:rPr lang="en-US" dirty="0" err="1"/>
              <a:t>Nighter</a:t>
            </a:r>
            <a:r>
              <a:rPr lang="en-US" dirty="0"/>
              <a:t> Tour</a:t>
            </a:r>
          </a:p>
        </p:txBody>
      </p:sp>
      <p:sp>
        <p:nvSpPr>
          <p:cNvPr id="3" name="Content Placeholder 2"/>
          <p:cNvSpPr>
            <a:spLocks noGrp="1"/>
          </p:cNvSpPr>
          <p:nvPr>
            <p:ph idx="1"/>
          </p:nvPr>
        </p:nvSpPr>
        <p:spPr/>
        <p:txBody>
          <a:bodyPr>
            <a:normAutofit lnSpcReduction="10000"/>
          </a:bodyPr>
          <a:lstStyle/>
          <a:p>
            <a:r>
              <a:rPr lang="en-US" dirty="0" smtClean="0"/>
              <a:t>Description</a:t>
            </a:r>
            <a:r>
              <a:rPr lang="en-US" dirty="0"/>
              <a:t>: How far can you go? The All </a:t>
            </a:r>
            <a:r>
              <a:rPr lang="en-US" dirty="0" err="1"/>
              <a:t>Nighter</a:t>
            </a:r>
            <a:r>
              <a:rPr lang="en-US" dirty="0"/>
              <a:t> Tour challenges tourists to test their own endurance by going from attraction to attraction with little or no break in between. “Such tours are tests of the constitution</a:t>
            </a:r>
            <a:r>
              <a:rPr lang="en-US" dirty="0" smtClean="0"/>
              <a:t>.”</a:t>
            </a:r>
            <a:endParaRPr lang="en-US" dirty="0"/>
          </a:p>
          <a:p>
            <a:r>
              <a:rPr lang="en-US" dirty="0" smtClean="0"/>
              <a:t>For software this </a:t>
            </a:r>
            <a:r>
              <a:rPr lang="en-US" dirty="0"/>
              <a:t>tour challenges the product under test to see how long it can last when its features are used over a prolonged period of time.</a:t>
            </a:r>
          </a:p>
          <a:p>
            <a:endParaRPr lang="en-US" dirty="0"/>
          </a:p>
        </p:txBody>
      </p:sp>
      <p:sp>
        <p:nvSpPr>
          <p:cNvPr id="4" name="Footer Placeholder 3"/>
          <p:cNvSpPr>
            <a:spLocks noGrp="1"/>
          </p:cNvSpPr>
          <p:nvPr>
            <p:ph type="ftr" sz="quarter" idx="11"/>
          </p:nvPr>
        </p:nvSpPr>
        <p:spPr/>
        <p:txBody>
          <a:bodyPr/>
          <a:lstStyle/>
          <a:p>
            <a:endParaRPr lang="en-US" dirty="0" smtClean="0"/>
          </a:p>
        </p:txBody>
      </p:sp>
      <p:sp>
        <p:nvSpPr>
          <p:cNvPr id="5" name="Footer Placeholder 3"/>
          <p:cNvSpPr txBox="1">
            <a:spLocks/>
          </p:cNvSpPr>
          <p:nvPr/>
        </p:nvSpPr>
        <p:spPr>
          <a:xfrm>
            <a:off x="2667000" y="6356350"/>
            <a:ext cx="4038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How Google Tests Software by Whitaker, Arbon &amp; Carollo</a:t>
            </a:r>
            <a:endParaRPr lang="en-US" dirty="0" smtClean="0"/>
          </a:p>
        </p:txBody>
      </p:sp>
    </p:spTree>
    <p:extLst>
      <p:ext uri="{BB962C8B-B14F-4D97-AF65-F5344CB8AC3E}">
        <p14:creationId xmlns:p14="http://schemas.microsoft.com/office/powerpoint/2010/main" val="18989066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0" indent="0">
              <a:buNone/>
            </a:pPr>
            <a:r>
              <a:rPr lang="en-US" dirty="0"/>
              <a:t>Applied (Chrome): Open lots of tabs, install extensions, change themes, and keep browsing in a single session for as long as feasible. Avoid closing tabs or windows when you’re done with them; just keep opening up more content.</a:t>
            </a:r>
          </a:p>
          <a:p>
            <a:pPr marL="0" indent="0">
              <a:buNone/>
            </a:pPr>
            <a:r>
              <a:rPr lang="en-US" dirty="0"/>
              <a:t>Suggested Areas to Test</a:t>
            </a:r>
          </a:p>
          <a:p>
            <a:pPr marL="0" indent="0">
              <a:buNone/>
            </a:pPr>
            <a:r>
              <a:rPr lang="en-US" dirty="0" smtClean="0"/>
              <a:t>• </a:t>
            </a:r>
            <a:r>
              <a:rPr lang="en-US" dirty="0"/>
              <a:t>Tabs and windows: Open large numbers of tabs and windows</a:t>
            </a:r>
            <a:r>
              <a:rPr lang="en-US" dirty="0" smtClean="0"/>
              <a:t>.</a:t>
            </a:r>
          </a:p>
          <a:p>
            <a:pPr marL="0" indent="0">
              <a:buNone/>
            </a:pPr>
            <a:r>
              <a:rPr lang="en-US" dirty="0" smtClean="0"/>
              <a:t>• </a:t>
            </a:r>
            <a:r>
              <a:rPr lang="en-US" dirty="0"/>
              <a:t>Extensions: Add a large number of extensions and keep them running. </a:t>
            </a:r>
            <a:endParaRPr lang="en-US" dirty="0" smtClean="0"/>
          </a:p>
          <a:p>
            <a:pPr marL="0" indent="0">
              <a:buNone/>
            </a:pPr>
            <a:r>
              <a:rPr lang="en-US" dirty="0" smtClean="0"/>
              <a:t>• </a:t>
            </a:r>
            <a:r>
              <a:rPr lang="en-US" dirty="0"/>
              <a:t>Duration: Leave everything open for an extended period of time.</a:t>
            </a:r>
          </a:p>
          <a:p>
            <a:endParaRPr lang="en-US" dirty="0"/>
          </a:p>
        </p:txBody>
      </p:sp>
      <p:sp>
        <p:nvSpPr>
          <p:cNvPr id="4" name="Footer Placeholder 3"/>
          <p:cNvSpPr>
            <a:spLocks noGrp="1"/>
          </p:cNvSpPr>
          <p:nvPr>
            <p:ph type="ftr" sz="quarter" idx="11"/>
          </p:nvPr>
        </p:nvSpPr>
        <p:spPr/>
        <p:txBody>
          <a:bodyPr/>
          <a:lstStyle/>
          <a:p>
            <a:endParaRPr lang="en-US" dirty="0" smtClean="0"/>
          </a:p>
        </p:txBody>
      </p:sp>
      <p:sp>
        <p:nvSpPr>
          <p:cNvPr id="5" name="Footer Placeholder 3"/>
          <p:cNvSpPr txBox="1">
            <a:spLocks/>
          </p:cNvSpPr>
          <p:nvPr/>
        </p:nvSpPr>
        <p:spPr>
          <a:xfrm>
            <a:off x="2667000" y="6356350"/>
            <a:ext cx="4038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How Google Tests Software by Whitaker, Arbon &amp; Carollo</a:t>
            </a:r>
            <a:endParaRPr lang="en-US" dirty="0" smtClean="0"/>
          </a:p>
        </p:txBody>
      </p:sp>
    </p:spTree>
    <p:extLst>
      <p:ext uri="{BB962C8B-B14F-4D97-AF65-F5344CB8AC3E}">
        <p14:creationId xmlns:p14="http://schemas.microsoft.com/office/powerpoint/2010/main" val="18989066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Artisan’s Tour</a:t>
            </a:r>
            <a:endParaRPr lang="en-US" dirty="0"/>
          </a:p>
        </p:txBody>
      </p:sp>
      <p:sp>
        <p:nvSpPr>
          <p:cNvPr id="3" name="Content Placeholder 2"/>
          <p:cNvSpPr>
            <a:spLocks noGrp="1"/>
          </p:cNvSpPr>
          <p:nvPr>
            <p:ph idx="1"/>
          </p:nvPr>
        </p:nvSpPr>
        <p:spPr/>
        <p:txBody>
          <a:bodyPr>
            <a:normAutofit/>
          </a:bodyPr>
          <a:lstStyle/>
          <a:p>
            <a:r>
              <a:rPr lang="en-US" dirty="0"/>
              <a:t>Description: While some travel for pleasure, others travel for business. This tour examines how easy it is to perform business operations in a tourist’s new destination. Are there local vendors? How much red tape is there to getting started?</a:t>
            </a:r>
          </a:p>
          <a:p>
            <a:endParaRPr lang="en-US" dirty="0"/>
          </a:p>
        </p:txBody>
      </p:sp>
      <p:sp>
        <p:nvSpPr>
          <p:cNvPr id="4" name="Footer Placeholder 3"/>
          <p:cNvSpPr>
            <a:spLocks noGrp="1"/>
          </p:cNvSpPr>
          <p:nvPr>
            <p:ph type="ftr" sz="quarter" idx="11"/>
          </p:nvPr>
        </p:nvSpPr>
        <p:spPr/>
        <p:txBody>
          <a:bodyPr/>
          <a:lstStyle/>
          <a:p>
            <a:endParaRPr lang="en-US" dirty="0" smtClean="0"/>
          </a:p>
        </p:txBody>
      </p:sp>
      <p:sp>
        <p:nvSpPr>
          <p:cNvPr id="5" name="Footer Placeholder 3"/>
          <p:cNvSpPr txBox="1">
            <a:spLocks/>
          </p:cNvSpPr>
          <p:nvPr/>
        </p:nvSpPr>
        <p:spPr>
          <a:xfrm>
            <a:off x="2667000" y="6356350"/>
            <a:ext cx="4038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How Google Tests Software by Whitaker, Arbon &amp; Carollo</a:t>
            </a:r>
            <a:endParaRPr lang="en-US" dirty="0" smtClean="0"/>
          </a:p>
        </p:txBody>
      </p:sp>
    </p:spTree>
    <p:extLst>
      <p:ext uri="{BB962C8B-B14F-4D97-AF65-F5344CB8AC3E}">
        <p14:creationId xmlns:p14="http://schemas.microsoft.com/office/powerpoint/2010/main" val="18989066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8229600" cy="5745163"/>
          </a:xfrm>
        </p:spPr>
        <p:txBody>
          <a:bodyPr>
            <a:normAutofit fontScale="77500" lnSpcReduction="20000"/>
          </a:bodyPr>
          <a:lstStyle/>
          <a:p>
            <a:r>
              <a:rPr lang="en-US" dirty="0"/>
              <a:t>Applied: Chrome has a fair number of tools for JavaScript developers and for web developers who test and run their online content. Use this tour to check out the tools, generate sample scripts, and test online content. </a:t>
            </a:r>
            <a:endParaRPr lang="en-US" dirty="0" smtClean="0"/>
          </a:p>
          <a:p>
            <a:pPr marL="0" indent="0">
              <a:buNone/>
            </a:pPr>
            <a:endParaRPr lang="en-US" dirty="0" smtClean="0"/>
          </a:p>
          <a:p>
            <a:r>
              <a:rPr lang="en-US" dirty="0" smtClean="0"/>
              <a:t>Tools </a:t>
            </a:r>
            <a:r>
              <a:rPr lang="en-US" dirty="0"/>
              <a:t>in Chrome </a:t>
            </a:r>
            <a:endParaRPr lang="en-US" dirty="0" smtClean="0"/>
          </a:p>
          <a:p>
            <a:pPr marL="0" indent="0">
              <a:buNone/>
            </a:pPr>
            <a:r>
              <a:rPr lang="en-US" dirty="0" smtClean="0"/>
              <a:t>• </a:t>
            </a:r>
            <a:r>
              <a:rPr lang="en-US" dirty="0"/>
              <a:t>Developer tools: Look at the page’s elements, resources, and scripts, and enable resource tracking. </a:t>
            </a:r>
            <a:endParaRPr lang="en-US" dirty="0" smtClean="0"/>
          </a:p>
          <a:p>
            <a:pPr marL="0" indent="0">
              <a:buNone/>
            </a:pPr>
            <a:r>
              <a:rPr lang="en-US" dirty="0" smtClean="0"/>
              <a:t>• </a:t>
            </a:r>
            <a:r>
              <a:rPr lang="en-US" dirty="0"/>
              <a:t>JavaScript Console: Does JavaScript in the Console execute correctly? </a:t>
            </a:r>
            <a:endParaRPr lang="en-US" dirty="0" smtClean="0"/>
          </a:p>
          <a:p>
            <a:pPr marL="0" indent="0">
              <a:buNone/>
            </a:pPr>
            <a:r>
              <a:rPr lang="en-US" dirty="0" smtClean="0"/>
              <a:t>• </a:t>
            </a:r>
            <a:r>
              <a:rPr lang="en-US" dirty="0"/>
              <a:t>Viewing source code: Is it easy to read through the use of color coding and other help, and is it easy to get to a relevant section? • Task Manager: Do processes show up correctly and is it easy to see how many resources the web page consumes?</a:t>
            </a:r>
          </a:p>
          <a:p>
            <a:pPr marL="0" indent="0">
              <a:buNone/>
            </a:pPr>
            <a:endParaRPr lang="en-US" dirty="0"/>
          </a:p>
          <a:p>
            <a:pPr marL="0" indent="0">
              <a:buNone/>
            </a:pPr>
            <a:endParaRPr lang="en-US" dirty="0"/>
          </a:p>
        </p:txBody>
      </p:sp>
      <p:sp>
        <p:nvSpPr>
          <p:cNvPr id="4" name="Footer Placeholder 3"/>
          <p:cNvSpPr>
            <a:spLocks noGrp="1"/>
          </p:cNvSpPr>
          <p:nvPr>
            <p:ph type="ftr" sz="quarter" idx="11"/>
          </p:nvPr>
        </p:nvSpPr>
        <p:spPr/>
        <p:txBody>
          <a:bodyPr/>
          <a:lstStyle/>
          <a:p>
            <a:endParaRPr lang="en-US" dirty="0" smtClean="0"/>
          </a:p>
        </p:txBody>
      </p:sp>
      <p:sp>
        <p:nvSpPr>
          <p:cNvPr id="5" name="Footer Placeholder 3"/>
          <p:cNvSpPr txBox="1">
            <a:spLocks/>
          </p:cNvSpPr>
          <p:nvPr/>
        </p:nvSpPr>
        <p:spPr>
          <a:xfrm>
            <a:off x="2667000" y="6356350"/>
            <a:ext cx="4038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How Google Tests Software by Whitaker, Arbon &amp; Carollo</a:t>
            </a:r>
            <a:endParaRPr lang="en-US" dirty="0" smtClean="0"/>
          </a:p>
        </p:txBody>
      </p:sp>
    </p:spTree>
    <p:extLst>
      <p:ext uri="{BB962C8B-B14F-4D97-AF65-F5344CB8AC3E}">
        <p14:creationId xmlns:p14="http://schemas.microsoft.com/office/powerpoint/2010/main" val="18989066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Bad Neighborhood Tour</a:t>
            </a:r>
          </a:p>
        </p:txBody>
      </p:sp>
      <p:sp>
        <p:nvSpPr>
          <p:cNvPr id="3" name="Content Placeholder 2"/>
          <p:cNvSpPr>
            <a:spLocks noGrp="1"/>
          </p:cNvSpPr>
          <p:nvPr>
            <p:ph idx="1"/>
          </p:nvPr>
        </p:nvSpPr>
        <p:spPr/>
        <p:txBody>
          <a:bodyPr>
            <a:normAutofit fontScale="85000" lnSpcReduction="10000"/>
          </a:bodyPr>
          <a:lstStyle/>
          <a:p>
            <a:r>
              <a:rPr lang="en-US" dirty="0" smtClean="0"/>
              <a:t>Description</a:t>
            </a:r>
            <a:r>
              <a:rPr lang="en-US" dirty="0"/>
              <a:t>: “Every city has bad neighborhoods and areas that a tourist is well advised to avoid. Software also has bad neighborhoods— those sections of the code populated with bugs.” </a:t>
            </a:r>
            <a:endParaRPr lang="en-US" dirty="0" smtClean="0"/>
          </a:p>
          <a:p>
            <a:r>
              <a:rPr lang="en-US" dirty="0" smtClean="0"/>
              <a:t>Applied</a:t>
            </a:r>
            <a:r>
              <a:rPr lang="en-US" dirty="0"/>
              <a:t>: The focus of Chrome is on a fast and simplified experience browsing the Web, but rich content tends to suffer. When it was first launched, it was reported that even YouTube videos didn’t play correctly, and although significant progress has been made for overcoming these challenges, rich content is still an issue.</a:t>
            </a:r>
          </a:p>
          <a:p>
            <a:endParaRPr lang="en-US" dirty="0"/>
          </a:p>
        </p:txBody>
      </p:sp>
      <p:sp>
        <p:nvSpPr>
          <p:cNvPr id="4" name="Footer Placeholder 3"/>
          <p:cNvSpPr>
            <a:spLocks noGrp="1"/>
          </p:cNvSpPr>
          <p:nvPr>
            <p:ph type="ftr" sz="quarter" idx="11"/>
          </p:nvPr>
        </p:nvSpPr>
        <p:spPr/>
        <p:txBody>
          <a:bodyPr/>
          <a:lstStyle/>
          <a:p>
            <a:endParaRPr lang="en-US" dirty="0" smtClean="0"/>
          </a:p>
        </p:txBody>
      </p:sp>
      <p:sp>
        <p:nvSpPr>
          <p:cNvPr id="5" name="Footer Placeholder 3"/>
          <p:cNvSpPr txBox="1">
            <a:spLocks/>
          </p:cNvSpPr>
          <p:nvPr/>
        </p:nvSpPr>
        <p:spPr>
          <a:xfrm>
            <a:off x="2667000" y="6356350"/>
            <a:ext cx="4038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How Google Tests Software by Whitaker, Arbon &amp; Carollo</a:t>
            </a:r>
            <a:endParaRPr lang="en-US" dirty="0" smtClean="0"/>
          </a:p>
        </p:txBody>
      </p:sp>
    </p:spTree>
    <p:extLst>
      <p:ext uri="{BB962C8B-B14F-4D97-AF65-F5344CB8AC3E}">
        <p14:creationId xmlns:p14="http://schemas.microsoft.com/office/powerpoint/2010/main" val="18989066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457200" y="304800"/>
            <a:ext cx="4038600" cy="5821363"/>
          </a:xfrm>
        </p:spPr>
        <p:txBody>
          <a:bodyPr/>
          <a:lstStyle/>
          <a:p>
            <a:pPr marL="0" indent="0">
              <a:buNone/>
            </a:pPr>
            <a:r>
              <a:rPr lang="en-US" dirty="0" smtClean="0"/>
              <a:t>Last Time</a:t>
            </a:r>
          </a:p>
          <a:p>
            <a:r>
              <a:rPr lang="en-US" dirty="0" smtClean="0"/>
              <a:t>Google C++ Testing Framework</a:t>
            </a:r>
          </a:p>
          <a:p>
            <a:endParaRPr lang="en-US" dirty="0"/>
          </a:p>
        </p:txBody>
      </p:sp>
      <p:sp>
        <p:nvSpPr>
          <p:cNvPr id="7" name="Content Placeholder 6"/>
          <p:cNvSpPr>
            <a:spLocks noGrp="1"/>
          </p:cNvSpPr>
          <p:nvPr>
            <p:ph sz="half" idx="2"/>
          </p:nvPr>
        </p:nvSpPr>
        <p:spPr>
          <a:xfrm>
            <a:off x="4648200" y="304800"/>
            <a:ext cx="4267200" cy="5821363"/>
          </a:xfrm>
        </p:spPr>
        <p:txBody>
          <a:bodyPr/>
          <a:lstStyle/>
          <a:p>
            <a:pPr marL="0" indent="0">
              <a:buNone/>
            </a:pPr>
            <a:r>
              <a:rPr lang="en-US" dirty="0" smtClean="0"/>
              <a:t>Today</a:t>
            </a:r>
          </a:p>
          <a:p>
            <a:r>
              <a:rPr lang="en-US" dirty="0" smtClean="0"/>
              <a:t>More </a:t>
            </a:r>
            <a:r>
              <a:rPr lang="en-US" dirty="0" err="1" smtClean="0"/>
              <a:t>WebDriver</a:t>
            </a:r>
            <a:endParaRPr lang="en-US" dirty="0" smtClean="0"/>
          </a:p>
          <a:p>
            <a:endParaRPr lang="en-US" dirty="0"/>
          </a:p>
        </p:txBody>
      </p:sp>
      <p:sp>
        <p:nvSpPr>
          <p:cNvPr id="4" name="Footer Placeholder 3"/>
          <p:cNvSpPr>
            <a:spLocks noGrp="1"/>
          </p:cNvSpPr>
          <p:nvPr>
            <p:ph type="ftr" sz="quarter" idx="11"/>
          </p:nvPr>
        </p:nvSpPr>
        <p:spPr/>
        <p:txBody>
          <a:bodyPr/>
          <a:lstStyle/>
          <a:p>
            <a:endParaRPr lang="en-US" dirty="0" smtClean="0"/>
          </a:p>
        </p:txBody>
      </p:sp>
    </p:spTree>
    <p:extLst>
      <p:ext uri="{BB962C8B-B14F-4D97-AF65-F5344CB8AC3E}">
        <p14:creationId xmlns:p14="http://schemas.microsoft.com/office/powerpoint/2010/main" val="39752665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Bad Neighborhoods in Chrome OS</a:t>
            </a:r>
          </a:p>
        </p:txBody>
      </p:sp>
      <p:sp>
        <p:nvSpPr>
          <p:cNvPr id="3" name="Content Placeholder 2"/>
          <p:cNvSpPr>
            <a:spLocks noGrp="1"/>
          </p:cNvSpPr>
          <p:nvPr>
            <p:ph idx="1"/>
          </p:nvPr>
        </p:nvSpPr>
        <p:spPr>
          <a:xfrm>
            <a:off x="457200" y="1143000"/>
            <a:ext cx="8229600" cy="5395912"/>
          </a:xfrm>
        </p:spPr>
        <p:txBody>
          <a:bodyPr>
            <a:normAutofit fontScale="85000" lnSpcReduction="10000"/>
          </a:bodyPr>
          <a:lstStyle/>
          <a:p>
            <a:r>
              <a:rPr lang="en-US" dirty="0" smtClean="0"/>
              <a:t>A </a:t>
            </a:r>
            <a:r>
              <a:rPr lang="en-US" dirty="0"/>
              <a:t>Bad Neighborhood Tour of Chrome includes </a:t>
            </a:r>
            <a:endParaRPr lang="en-US" dirty="0" smtClean="0"/>
          </a:p>
          <a:p>
            <a:pPr marL="0" indent="0">
              <a:buNone/>
            </a:pPr>
            <a:r>
              <a:rPr lang="en-US" dirty="0" smtClean="0"/>
              <a:t>• </a:t>
            </a:r>
            <a:r>
              <a:rPr lang="en-US" dirty="0"/>
              <a:t>Online video: Hulu, YouTube, ABC, NBC, full-screen mode, and high definition. </a:t>
            </a:r>
            <a:endParaRPr lang="en-US" dirty="0" smtClean="0"/>
          </a:p>
          <a:p>
            <a:pPr marL="0" indent="0">
              <a:buNone/>
            </a:pPr>
            <a:r>
              <a:rPr lang="en-US" dirty="0" smtClean="0"/>
              <a:t>• </a:t>
            </a:r>
            <a:r>
              <a:rPr lang="en-US" dirty="0"/>
              <a:t>Flash-based content: Games, ads, and presentations. </a:t>
            </a:r>
            <a:endParaRPr lang="en-US" dirty="0" smtClean="0"/>
          </a:p>
          <a:p>
            <a:pPr marL="0" indent="0">
              <a:buNone/>
            </a:pPr>
            <a:r>
              <a:rPr lang="en-US" dirty="0" smtClean="0"/>
              <a:t>• </a:t>
            </a:r>
            <a:r>
              <a:rPr lang="en-US" dirty="0"/>
              <a:t>Extensions: Test-rich extensions. </a:t>
            </a:r>
            <a:endParaRPr lang="en-US" dirty="0" smtClean="0"/>
          </a:p>
          <a:p>
            <a:pPr marL="0" indent="0">
              <a:buNone/>
            </a:pPr>
            <a:r>
              <a:rPr lang="en-US" dirty="0" smtClean="0"/>
              <a:t>• </a:t>
            </a:r>
            <a:r>
              <a:rPr lang="en-US" dirty="0"/>
              <a:t>Java applets: Verify Java applets can be run successfully. Yahoo! games are popular examples of Java applets. </a:t>
            </a:r>
            <a:endParaRPr lang="en-US" dirty="0" smtClean="0"/>
          </a:p>
          <a:p>
            <a:pPr marL="0" indent="0">
              <a:buNone/>
            </a:pPr>
            <a:r>
              <a:rPr lang="en-US" dirty="0" smtClean="0"/>
              <a:t>• </a:t>
            </a:r>
            <a:r>
              <a:rPr lang="en-US" dirty="0"/>
              <a:t>O3D: Verify content written with Google’s own O3D; for example, video calls in Gmail use O3D. </a:t>
            </a:r>
            <a:endParaRPr lang="en-US" dirty="0" smtClean="0"/>
          </a:p>
          <a:p>
            <a:pPr marL="0" indent="0">
              <a:buNone/>
            </a:pPr>
            <a:r>
              <a:rPr lang="en-US" dirty="0" smtClean="0"/>
              <a:t>• </a:t>
            </a:r>
            <a:r>
              <a:rPr lang="en-US" dirty="0"/>
              <a:t>Multiple instances: Attempt to run multiple instances of rich content in different tabs and windows.</a:t>
            </a:r>
          </a:p>
          <a:p>
            <a:endParaRPr lang="en-US" dirty="0"/>
          </a:p>
        </p:txBody>
      </p:sp>
      <p:sp>
        <p:nvSpPr>
          <p:cNvPr id="4" name="Footer Placeholder 3"/>
          <p:cNvSpPr>
            <a:spLocks noGrp="1"/>
          </p:cNvSpPr>
          <p:nvPr>
            <p:ph type="ftr" sz="quarter" idx="11"/>
          </p:nvPr>
        </p:nvSpPr>
        <p:spPr/>
        <p:txBody>
          <a:bodyPr/>
          <a:lstStyle/>
          <a:p>
            <a:endParaRPr lang="en-US" dirty="0" smtClean="0"/>
          </a:p>
        </p:txBody>
      </p:sp>
      <p:sp>
        <p:nvSpPr>
          <p:cNvPr id="5" name="Footer Placeholder 3"/>
          <p:cNvSpPr txBox="1">
            <a:spLocks/>
          </p:cNvSpPr>
          <p:nvPr/>
        </p:nvSpPr>
        <p:spPr>
          <a:xfrm>
            <a:off x="2667000" y="6356350"/>
            <a:ext cx="4038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How Google Tests Software by Whitaker, Arbon &amp; Carollo</a:t>
            </a:r>
            <a:endParaRPr lang="en-US" dirty="0" smtClean="0"/>
          </a:p>
        </p:txBody>
      </p:sp>
    </p:spTree>
    <p:extLst>
      <p:ext uri="{BB962C8B-B14F-4D97-AF65-F5344CB8AC3E}">
        <p14:creationId xmlns:p14="http://schemas.microsoft.com/office/powerpoint/2010/main" val="18989066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Personalization Tour</a:t>
            </a:r>
          </a:p>
        </p:txBody>
      </p:sp>
      <p:sp>
        <p:nvSpPr>
          <p:cNvPr id="3" name="Content Placeholder 2"/>
          <p:cNvSpPr>
            <a:spLocks noGrp="1"/>
          </p:cNvSpPr>
          <p:nvPr>
            <p:ph idx="1"/>
          </p:nvPr>
        </p:nvSpPr>
        <p:spPr/>
        <p:txBody>
          <a:bodyPr>
            <a:normAutofit/>
          </a:bodyPr>
          <a:lstStyle/>
          <a:p>
            <a:r>
              <a:rPr lang="en-US" dirty="0"/>
              <a:t>Description: The Personalization Tour </a:t>
            </a:r>
            <a:r>
              <a:rPr lang="en-US" dirty="0" smtClean="0"/>
              <a:t>lets </a:t>
            </a:r>
            <a:r>
              <a:rPr lang="en-US" dirty="0"/>
              <a:t>users explore the various ways they can customize their experience and personalize their software to make it uniquely theirs. </a:t>
            </a:r>
            <a:endParaRPr lang="en-US" dirty="0" smtClean="0"/>
          </a:p>
          <a:p>
            <a:r>
              <a:rPr lang="en-US" dirty="0" smtClean="0"/>
              <a:t>Applied</a:t>
            </a:r>
            <a:r>
              <a:rPr lang="en-US" dirty="0"/>
              <a:t>: Explore the various ways one can customize Chrome to a particular user’s taste through the use of themes, extensions, bookmarks, settings, shortcuts, and profiles.</a:t>
            </a:r>
          </a:p>
          <a:p>
            <a:endParaRPr lang="en-US" dirty="0"/>
          </a:p>
        </p:txBody>
      </p:sp>
      <p:sp>
        <p:nvSpPr>
          <p:cNvPr id="4" name="Footer Placeholder 3"/>
          <p:cNvSpPr>
            <a:spLocks noGrp="1"/>
          </p:cNvSpPr>
          <p:nvPr>
            <p:ph type="ftr" sz="quarter" idx="11"/>
          </p:nvPr>
        </p:nvSpPr>
        <p:spPr/>
        <p:txBody>
          <a:bodyPr/>
          <a:lstStyle/>
          <a:p>
            <a:endParaRPr lang="en-US" dirty="0" smtClean="0"/>
          </a:p>
        </p:txBody>
      </p:sp>
      <p:sp>
        <p:nvSpPr>
          <p:cNvPr id="5" name="Footer Placeholder 3"/>
          <p:cNvSpPr txBox="1">
            <a:spLocks/>
          </p:cNvSpPr>
          <p:nvPr/>
        </p:nvSpPr>
        <p:spPr>
          <a:xfrm>
            <a:off x="2667000" y="6356350"/>
            <a:ext cx="4038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How Google Tests Software by Whitaker, Arbon &amp; Carollo</a:t>
            </a:r>
            <a:endParaRPr lang="en-US" dirty="0" smtClean="0"/>
          </a:p>
        </p:txBody>
      </p:sp>
    </p:spTree>
    <p:extLst>
      <p:ext uri="{BB962C8B-B14F-4D97-AF65-F5344CB8AC3E}">
        <p14:creationId xmlns:p14="http://schemas.microsoft.com/office/powerpoint/2010/main" val="18989066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534400" cy="4525963"/>
          </a:xfrm>
        </p:spPr>
        <p:txBody>
          <a:bodyPr>
            <a:normAutofit fontScale="92500" lnSpcReduction="20000"/>
          </a:bodyPr>
          <a:lstStyle/>
          <a:p>
            <a:r>
              <a:rPr lang="en-US" dirty="0"/>
              <a:t>Ways to Customize Chrome </a:t>
            </a:r>
            <a:endParaRPr lang="en-US" dirty="0" smtClean="0"/>
          </a:p>
          <a:p>
            <a:pPr marL="0" indent="0">
              <a:buNone/>
            </a:pPr>
            <a:r>
              <a:rPr lang="en-US" dirty="0" smtClean="0"/>
              <a:t>• </a:t>
            </a:r>
            <a:r>
              <a:rPr lang="en-US" dirty="0"/>
              <a:t>Themes: Use themes to customize </a:t>
            </a:r>
            <a:r>
              <a:rPr lang="en-US" dirty="0" smtClean="0"/>
              <a:t>the </a:t>
            </a:r>
            <a:r>
              <a:rPr lang="en-US" dirty="0"/>
              <a:t>appearance of Chrome OS</a:t>
            </a:r>
            <a:r>
              <a:rPr lang="en-US" dirty="0" smtClean="0"/>
              <a:t>.</a:t>
            </a:r>
          </a:p>
          <a:p>
            <a:pPr marL="0" indent="0">
              <a:buNone/>
            </a:pPr>
            <a:r>
              <a:rPr lang="en-US" dirty="0" smtClean="0"/>
              <a:t>• </a:t>
            </a:r>
            <a:r>
              <a:rPr lang="en-US" dirty="0"/>
              <a:t>Extensions: Download and install extensions to Chrome OS to extend its functionality and appearance. </a:t>
            </a:r>
            <a:endParaRPr lang="en-US" dirty="0" smtClean="0"/>
          </a:p>
          <a:p>
            <a:pPr marL="0" indent="0">
              <a:buNone/>
            </a:pPr>
            <a:r>
              <a:rPr lang="en-US" dirty="0" smtClean="0"/>
              <a:t>• </a:t>
            </a:r>
            <a:r>
              <a:rPr lang="en-US" dirty="0"/>
              <a:t>Chrome settings: Customize the user’s experience by changing Chrome settings. </a:t>
            </a:r>
            <a:endParaRPr lang="en-US" dirty="0" smtClean="0"/>
          </a:p>
          <a:p>
            <a:pPr marL="0" indent="0">
              <a:buNone/>
            </a:pPr>
            <a:r>
              <a:rPr lang="en-US" dirty="0" smtClean="0"/>
              <a:t>• </a:t>
            </a:r>
            <a:r>
              <a:rPr lang="en-US" dirty="0"/>
              <a:t>Separation of profiles: Verify that preferences for one user profile aren’t able to propagate to another account.</a:t>
            </a:r>
          </a:p>
          <a:p>
            <a:pPr marL="0" indent="0">
              <a:buNone/>
            </a:pPr>
            <a:endParaRPr lang="en-US" dirty="0"/>
          </a:p>
          <a:p>
            <a:endParaRPr lang="en-US" dirty="0"/>
          </a:p>
        </p:txBody>
      </p:sp>
      <p:sp>
        <p:nvSpPr>
          <p:cNvPr id="4" name="Footer Placeholder 3"/>
          <p:cNvSpPr>
            <a:spLocks noGrp="1"/>
          </p:cNvSpPr>
          <p:nvPr>
            <p:ph type="ftr" sz="quarter" idx="11"/>
          </p:nvPr>
        </p:nvSpPr>
        <p:spPr/>
        <p:txBody>
          <a:bodyPr/>
          <a:lstStyle/>
          <a:p>
            <a:endParaRPr lang="en-US" dirty="0" smtClean="0"/>
          </a:p>
        </p:txBody>
      </p:sp>
      <p:sp>
        <p:nvSpPr>
          <p:cNvPr id="5" name="Footer Placeholder 3"/>
          <p:cNvSpPr txBox="1">
            <a:spLocks/>
          </p:cNvSpPr>
          <p:nvPr/>
        </p:nvSpPr>
        <p:spPr>
          <a:xfrm>
            <a:off x="2667000" y="6356350"/>
            <a:ext cx="4038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How Google Tests Software by Whitaker, Arbon &amp; Carollo</a:t>
            </a:r>
            <a:endParaRPr lang="en-US" dirty="0" smtClean="0"/>
          </a:p>
        </p:txBody>
      </p:sp>
    </p:spTree>
    <p:extLst>
      <p:ext uri="{BB962C8B-B14F-4D97-AF65-F5344CB8AC3E}">
        <p14:creationId xmlns:p14="http://schemas.microsoft.com/office/powerpoint/2010/main" val="18989066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endParaRPr lang="en-US" dirty="0" smtClean="0"/>
          </a:p>
        </p:txBody>
      </p:sp>
      <p:sp>
        <p:nvSpPr>
          <p:cNvPr id="5" name="Footer Placeholder 3"/>
          <p:cNvSpPr txBox="1">
            <a:spLocks/>
          </p:cNvSpPr>
          <p:nvPr/>
        </p:nvSpPr>
        <p:spPr>
          <a:xfrm>
            <a:off x="2667000" y="6356350"/>
            <a:ext cx="4038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How Google Tests Software by Whitaker, Arbon &amp; Carollo</a:t>
            </a:r>
            <a:endParaRPr lang="en-US" dirty="0" smtClean="0"/>
          </a:p>
        </p:txBody>
      </p:sp>
    </p:spTree>
    <p:extLst>
      <p:ext uri="{BB962C8B-B14F-4D97-AF65-F5344CB8AC3E}">
        <p14:creationId xmlns:p14="http://schemas.microsoft.com/office/powerpoint/2010/main" val="18989066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endParaRPr lang="en-US" dirty="0" smtClean="0"/>
          </a:p>
        </p:txBody>
      </p:sp>
      <p:sp>
        <p:nvSpPr>
          <p:cNvPr id="5" name="Footer Placeholder 3"/>
          <p:cNvSpPr txBox="1">
            <a:spLocks/>
          </p:cNvSpPr>
          <p:nvPr/>
        </p:nvSpPr>
        <p:spPr>
          <a:xfrm>
            <a:off x="2667000" y="6356350"/>
            <a:ext cx="4038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How Google Tests Software by Whitaker, Arbon &amp; Carollo</a:t>
            </a:r>
            <a:endParaRPr lang="en-US" dirty="0" smtClean="0"/>
          </a:p>
        </p:txBody>
      </p:sp>
    </p:spTree>
    <p:extLst>
      <p:ext uri="{BB962C8B-B14F-4D97-AF65-F5344CB8AC3E}">
        <p14:creationId xmlns:p14="http://schemas.microsoft.com/office/powerpoint/2010/main" val="18989066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endParaRPr lang="en-US"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75" y="985838"/>
            <a:ext cx="8858250" cy="4886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630372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How Google Tests Software</a:t>
            </a:r>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smtClean="0"/>
              <a:t>Google Software testing</a:t>
            </a:r>
          </a:p>
          <a:p>
            <a:pPr marL="514350" indent="-514350">
              <a:buFont typeface="+mj-lt"/>
              <a:buAutoNum type="arabicPeriod"/>
            </a:pPr>
            <a:r>
              <a:rPr lang="en-US" dirty="0" smtClean="0"/>
              <a:t>Software Engineer in Test</a:t>
            </a:r>
          </a:p>
          <a:p>
            <a:pPr marL="514350" indent="-514350">
              <a:buFont typeface="+mj-lt"/>
              <a:buAutoNum type="arabicPeriod"/>
            </a:pPr>
            <a:r>
              <a:rPr lang="en-US" dirty="0" smtClean="0"/>
              <a:t>The Test Engineer</a:t>
            </a:r>
          </a:p>
          <a:p>
            <a:pPr marL="514350" indent="-514350">
              <a:buFont typeface="+mj-lt"/>
              <a:buAutoNum type="arabicPeriod"/>
            </a:pPr>
            <a:r>
              <a:rPr lang="en-US" dirty="0" smtClean="0"/>
              <a:t>Test Engr. Manager</a:t>
            </a:r>
          </a:p>
          <a:p>
            <a:pPr marL="514350" indent="-514350">
              <a:buFont typeface="+mj-lt"/>
              <a:buAutoNum type="arabicPeriod"/>
            </a:pPr>
            <a:r>
              <a:rPr lang="en-US" dirty="0" smtClean="0"/>
              <a:t>Improving how Google tests Software</a:t>
            </a:r>
          </a:p>
          <a:p>
            <a:pPr marL="514350" indent="-514350">
              <a:buAutoNum type="alphaUcPeriod"/>
            </a:pPr>
            <a:r>
              <a:rPr lang="en-US" dirty="0" smtClean="0"/>
              <a:t>Appendix A: Chrome OS Test Plan</a:t>
            </a:r>
          </a:p>
          <a:p>
            <a:pPr marL="514350" indent="-514350">
              <a:buAutoNum type="alphaUcPeriod"/>
            </a:pPr>
            <a:r>
              <a:rPr lang="en-US" dirty="0" smtClean="0"/>
              <a:t>Appendix B: Test Tours for Chrome</a:t>
            </a:r>
          </a:p>
          <a:p>
            <a:pPr marL="514350" indent="-514350">
              <a:buAutoNum type="alphaUcPeriod"/>
            </a:pPr>
            <a:r>
              <a:rPr lang="en-US" dirty="0" smtClean="0"/>
              <a:t>Appendix C: Blog Posts on Tools and Code</a:t>
            </a:r>
          </a:p>
          <a:p>
            <a:pPr marL="514350" indent="-514350">
              <a:buFont typeface="+mj-lt"/>
              <a:buAutoNum type="arabicPeriod"/>
            </a:pPr>
            <a:endParaRPr lang="en-US" dirty="0"/>
          </a:p>
        </p:txBody>
      </p:sp>
      <p:sp>
        <p:nvSpPr>
          <p:cNvPr id="4" name="Footer Placeholder 3"/>
          <p:cNvSpPr>
            <a:spLocks noGrp="1"/>
          </p:cNvSpPr>
          <p:nvPr>
            <p:ph type="ftr" sz="quarter" idx="11"/>
          </p:nvPr>
        </p:nvSpPr>
        <p:spPr/>
        <p:txBody>
          <a:bodyPr/>
          <a:lstStyle/>
          <a:p>
            <a:endParaRPr lang="en-US" dirty="0" smtClean="0"/>
          </a:p>
        </p:txBody>
      </p:sp>
    </p:spTree>
    <p:extLst>
      <p:ext uri="{BB962C8B-B14F-4D97-AF65-F5344CB8AC3E}">
        <p14:creationId xmlns:p14="http://schemas.microsoft.com/office/powerpoint/2010/main" val="35201367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Appendix A. Chrome OS Test </a:t>
            </a:r>
            <a:r>
              <a:rPr lang="en-US" dirty="0" smtClean="0"/>
              <a:t>Plan</a:t>
            </a:r>
            <a:endParaRPr lang="en-US" dirty="0"/>
          </a:p>
        </p:txBody>
      </p:sp>
      <p:sp>
        <p:nvSpPr>
          <p:cNvPr id="3" name="Content Placeholder 2"/>
          <p:cNvSpPr>
            <a:spLocks noGrp="1"/>
          </p:cNvSpPr>
          <p:nvPr>
            <p:ph idx="1"/>
          </p:nvPr>
        </p:nvSpPr>
        <p:spPr/>
        <p:txBody>
          <a:bodyPr/>
          <a:lstStyle/>
          <a:p>
            <a:r>
              <a:rPr lang="en-US" dirty="0"/>
              <a:t>Appendix A. Chrome OS Test Plan</a:t>
            </a:r>
          </a:p>
          <a:p>
            <a:pPr marL="0" indent="0">
              <a:buNone/>
            </a:pPr>
            <a:endParaRPr lang="en-US" dirty="0"/>
          </a:p>
        </p:txBody>
      </p:sp>
      <p:sp>
        <p:nvSpPr>
          <p:cNvPr id="4" name="Footer Placeholder 3"/>
          <p:cNvSpPr>
            <a:spLocks noGrp="1"/>
          </p:cNvSpPr>
          <p:nvPr>
            <p:ph type="ftr" sz="quarter" idx="11"/>
          </p:nvPr>
        </p:nvSpPr>
        <p:spPr>
          <a:xfrm>
            <a:off x="2895600" y="6356350"/>
            <a:ext cx="3429000" cy="365125"/>
          </a:xfrm>
        </p:spPr>
        <p:txBody>
          <a:bodyPr/>
          <a:lstStyle/>
          <a:p>
            <a:r>
              <a:rPr lang="en-US" dirty="0"/>
              <a:t>How Google Tests </a:t>
            </a:r>
            <a:r>
              <a:rPr lang="en-US" dirty="0" smtClean="0"/>
              <a:t>Software by Whitaker, </a:t>
            </a:r>
            <a:r>
              <a:rPr lang="en-US" dirty="0" err="1" smtClean="0"/>
              <a:t>Arbon</a:t>
            </a:r>
            <a:r>
              <a:rPr lang="en-US" dirty="0" smtClean="0"/>
              <a:t> &amp; </a:t>
            </a:r>
            <a:r>
              <a:rPr lang="en-US" dirty="0" err="1" smtClean="0"/>
              <a:t>Carollo</a:t>
            </a:r>
            <a:endParaRPr lang="en-US" dirty="0" smtClean="0"/>
          </a:p>
        </p:txBody>
      </p:sp>
    </p:spTree>
    <p:extLst>
      <p:ext uri="{BB962C8B-B14F-4D97-AF65-F5344CB8AC3E}">
        <p14:creationId xmlns:p14="http://schemas.microsoft.com/office/powerpoint/2010/main" val="21318356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B. Test Tours for Chrome</a:t>
            </a:r>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dirty="0"/>
              <a:t>test tours include the following: </a:t>
            </a:r>
          </a:p>
          <a:p>
            <a:r>
              <a:rPr lang="en-US" dirty="0" smtClean="0"/>
              <a:t>The </a:t>
            </a:r>
            <a:r>
              <a:rPr lang="en-US" dirty="0"/>
              <a:t>Shopping Tour </a:t>
            </a:r>
            <a:endParaRPr lang="en-US" dirty="0" smtClean="0"/>
          </a:p>
          <a:p>
            <a:r>
              <a:rPr lang="en-US" dirty="0" smtClean="0"/>
              <a:t>The </a:t>
            </a:r>
            <a:r>
              <a:rPr lang="en-US" dirty="0"/>
              <a:t>Student Tour </a:t>
            </a:r>
          </a:p>
          <a:p>
            <a:r>
              <a:rPr lang="en-US" dirty="0" smtClean="0"/>
              <a:t>The </a:t>
            </a:r>
            <a:r>
              <a:rPr lang="en-US" dirty="0"/>
              <a:t>International Calling Tour </a:t>
            </a:r>
          </a:p>
          <a:p>
            <a:r>
              <a:rPr lang="en-US" dirty="0" smtClean="0"/>
              <a:t>The </a:t>
            </a:r>
            <a:r>
              <a:rPr lang="en-US" dirty="0"/>
              <a:t>Landmark Tour </a:t>
            </a:r>
          </a:p>
          <a:p>
            <a:r>
              <a:rPr lang="en-US" dirty="0" smtClean="0"/>
              <a:t>The </a:t>
            </a:r>
            <a:r>
              <a:rPr lang="en-US" dirty="0"/>
              <a:t>All </a:t>
            </a:r>
            <a:r>
              <a:rPr lang="en-US" dirty="0" err="1"/>
              <a:t>Nighter</a:t>
            </a:r>
            <a:r>
              <a:rPr lang="en-US" dirty="0"/>
              <a:t> Tour </a:t>
            </a:r>
          </a:p>
          <a:p>
            <a:r>
              <a:rPr lang="en-US" dirty="0" smtClean="0"/>
              <a:t>The </a:t>
            </a:r>
            <a:r>
              <a:rPr lang="en-US" dirty="0"/>
              <a:t>Artisan’s Tour </a:t>
            </a:r>
            <a:endParaRPr lang="en-US" dirty="0" smtClean="0"/>
          </a:p>
          <a:p>
            <a:r>
              <a:rPr lang="en-US" dirty="0" smtClean="0"/>
              <a:t>The </a:t>
            </a:r>
            <a:r>
              <a:rPr lang="en-US" dirty="0"/>
              <a:t>Bad Neighborhood Tour </a:t>
            </a:r>
            <a:endParaRPr lang="en-US" dirty="0" smtClean="0"/>
          </a:p>
          <a:p>
            <a:r>
              <a:rPr lang="en-US" dirty="0" smtClean="0"/>
              <a:t>The </a:t>
            </a:r>
            <a:r>
              <a:rPr lang="en-US" dirty="0"/>
              <a:t>Personalization </a:t>
            </a:r>
            <a:r>
              <a:rPr lang="en-US" dirty="0" smtClean="0"/>
              <a:t>Tour</a:t>
            </a:r>
            <a:endParaRPr lang="en-US" dirty="0"/>
          </a:p>
        </p:txBody>
      </p:sp>
      <p:sp>
        <p:nvSpPr>
          <p:cNvPr id="4" name="Footer Placeholder 3"/>
          <p:cNvSpPr>
            <a:spLocks noGrp="1"/>
          </p:cNvSpPr>
          <p:nvPr>
            <p:ph type="ftr" sz="quarter" idx="11"/>
          </p:nvPr>
        </p:nvSpPr>
        <p:spPr>
          <a:xfrm>
            <a:off x="2895600" y="6356350"/>
            <a:ext cx="3429000" cy="365125"/>
          </a:xfrm>
        </p:spPr>
        <p:txBody>
          <a:bodyPr/>
          <a:lstStyle/>
          <a:p>
            <a:r>
              <a:rPr lang="en-US" dirty="0"/>
              <a:t>How Google Tests </a:t>
            </a:r>
            <a:r>
              <a:rPr lang="en-US" dirty="0" smtClean="0"/>
              <a:t>Software by Whitaker, </a:t>
            </a:r>
            <a:r>
              <a:rPr lang="en-US" dirty="0" err="1" smtClean="0"/>
              <a:t>Arbon</a:t>
            </a:r>
            <a:r>
              <a:rPr lang="en-US" dirty="0" smtClean="0"/>
              <a:t> &amp; </a:t>
            </a:r>
            <a:r>
              <a:rPr lang="en-US" dirty="0" err="1" smtClean="0"/>
              <a:t>Carollo</a:t>
            </a:r>
            <a:endParaRPr lang="en-US" dirty="0" smtClean="0"/>
          </a:p>
        </p:txBody>
      </p:sp>
    </p:spTree>
    <p:extLst>
      <p:ext uri="{BB962C8B-B14F-4D97-AF65-F5344CB8AC3E}">
        <p14:creationId xmlns:p14="http://schemas.microsoft.com/office/powerpoint/2010/main" val="21318356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Shopping Tour </a:t>
            </a:r>
          </a:p>
        </p:txBody>
      </p:sp>
      <p:sp>
        <p:nvSpPr>
          <p:cNvPr id="3" name="Content Placeholder 2"/>
          <p:cNvSpPr>
            <a:spLocks noGrp="1"/>
          </p:cNvSpPr>
          <p:nvPr>
            <p:ph idx="1"/>
          </p:nvPr>
        </p:nvSpPr>
        <p:spPr/>
        <p:txBody>
          <a:bodyPr>
            <a:normAutofit/>
          </a:bodyPr>
          <a:lstStyle/>
          <a:p>
            <a:r>
              <a:rPr lang="en-US" dirty="0"/>
              <a:t>Description: Shopping is a favorite pastime of many people and one of the joys of traveling to somewhere new can be finding new products to buy.</a:t>
            </a:r>
          </a:p>
          <a:p>
            <a:r>
              <a:rPr lang="en-US" dirty="0"/>
              <a:t>Applied: Chrome is a portal to the Internet where there’s nearly an endless number of ways to spend money.</a:t>
            </a:r>
          </a:p>
          <a:p>
            <a:endParaRPr lang="en-US" dirty="0"/>
          </a:p>
        </p:txBody>
      </p:sp>
      <p:sp>
        <p:nvSpPr>
          <p:cNvPr id="4" name="Footer Placeholder 3"/>
          <p:cNvSpPr>
            <a:spLocks noGrp="1"/>
          </p:cNvSpPr>
          <p:nvPr>
            <p:ph type="ftr" sz="quarter" idx="11"/>
          </p:nvPr>
        </p:nvSpPr>
        <p:spPr/>
        <p:txBody>
          <a:bodyPr/>
          <a:lstStyle/>
          <a:p>
            <a:endParaRPr lang="en-US" dirty="0" smtClean="0"/>
          </a:p>
        </p:txBody>
      </p:sp>
      <p:sp>
        <p:nvSpPr>
          <p:cNvPr id="5" name="Footer Placeholder 3"/>
          <p:cNvSpPr txBox="1">
            <a:spLocks/>
          </p:cNvSpPr>
          <p:nvPr/>
        </p:nvSpPr>
        <p:spPr>
          <a:xfrm>
            <a:off x="2667000" y="6356350"/>
            <a:ext cx="4038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How Google Tests Software by Whitaker, Arbon &amp; Carollo</a:t>
            </a:r>
            <a:endParaRPr lang="en-US" dirty="0" smtClean="0"/>
          </a:p>
        </p:txBody>
      </p:sp>
    </p:spTree>
    <p:extLst>
      <p:ext uri="{BB962C8B-B14F-4D97-AF65-F5344CB8AC3E}">
        <p14:creationId xmlns:p14="http://schemas.microsoft.com/office/powerpoint/2010/main" val="325219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 eBay (www.eBay.com) • Amazon (www.amazon.com) • Sears (www.sears.com) • Staples (www.staples.com) • OfficeMax (www.officemax.com) • Macy’s (www.macys.com) • </a:t>
            </a:r>
            <a:r>
              <a:rPr lang="en-US" dirty="0" err="1"/>
              <a:t>NewEgg</a:t>
            </a:r>
            <a:r>
              <a:rPr lang="en-US" dirty="0"/>
              <a:t> (www.newegg.com) • Best Buy (www.bestbuy.com)</a:t>
            </a:r>
          </a:p>
          <a:p>
            <a:endParaRPr lang="en-US" dirty="0"/>
          </a:p>
          <a:p>
            <a:r>
              <a:rPr lang="en-US" dirty="0"/>
              <a:t>Whittaker, James A.; </a:t>
            </a:r>
            <a:r>
              <a:rPr lang="en-US" dirty="0" err="1"/>
              <a:t>Arbon</a:t>
            </a:r>
            <a:r>
              <a:rPr lang="en-US" dirty="0"/>
              <a:t>, Jason; </a:t>
            </a:r>
            <a:r>
              <a:rPr lang="en-US" dirty="0" err="1"/>
              <a:t>Carollo</a:t>
            </a:r>
            <a:r>
              <a:rPr lang="en-US" dirty="0"/>
              <a:t>, Jeff (2012-03-21). How Google Tests Software (Kindle Locations 5323-5330). Pearson Education. Kindle Edition.</a:t>
            </a:r>
          </a:p>
        </p:txBody>
      </p:sp>
      <p:sp>
        <p:nvSpPr>
          <p:cNvPr id="4" name="Footer Placeholder 3"/>
          <p:cNvSpPr>
            <a:spLocks noGrp="1"/>
          </p:cNvSpPr>
          <p:nvPr>
            <p:ph type="ftr" sz="quarter" idx="11"/>
          </p:nvPr>
        </p:nvSpPr>
        <p:spPr/>
        <p:txBody>
          <a:bodyPr/>
          <a:lstStyle/>
          <a:p>
            <a:endParaRPr lang="en-US" dirty="0" smtClean="0"/>
          </a:p>
        </p:txBody>
      </p:sp>
      <p:sp>
        <p:nvSpPr>
          <p:cNvPr id="5" name="Footer Placeholder 3"/>
          <p:cNvSpPr txBox="1">
            <a:spLocks/>
          </p:cNvSpPr>
          <p:nvPr/>
        </p:nvSpPr>
        <p:spPr>
          <a:xfrm>
            <a:off x="2895600" y="6356350"/>
            <a:ext cx="34290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How Google Tests Software by Whitaker, Arbon &amp; Carollo</a:t>
            </a:r>
            <a:endParaRPr lang="en-US" dirty="0" smtClean="0"/>
          </a:p>
        </p:txBody>
      </p:sp>
    </p:spTree>
    <p:extLst>
      <p:ext uri="{BB962C8B-B14F-4D97-AF65-F5344CB8AC3E}">
        <p14:creationId xmlns:p14="http://schemas.microsoft.com/office/powerpoint/2010/main" val="28596040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Student Tour </a:t>
            </a:r>
          </a:p>
        </p:txBody>
      </p:sp>
      <p:sp>
        <p:nvSpPr>
          <p:cNvPr id="3" name="Content Placeholder 2"/>
          <p:cNvSpPr>
            <a:spLocks noGrp="1"/>
          </p:cNvSpPr>
          <p:nvPr>
            <p:ph idx="1"/>
          </p:nvPr>
        </p:nvSpPr>
        <p:spPr/>
        <p:txBody>
          <a:bodyPr>
            <a:normAutofit fontScale="92500" lnSpcReduction="10000"/>
          </a:bodyPr>
          <a:lstStyle/>
          <a:p>
            <a:r>
              <a:rPr lang="en-US" dirty="0"/>
              <a:t>Description: Many students take advantage of </a:t>
            </a:r>
            <a:r>
              <a:rPr lang="en-US" dirty="0" err="1"/>
              <a:t>thechance</a:t>
            </a:r>
            <a:r>
              <a:rPr lang="en-US" dirty="0"/>
              <a:t> to study abroad, and while living in their new destinations, they’ll use local resources to advance their knowledge of their area of expertise. This tour covers all the resources available for tourists such as libraries, archives, and museums.</a:t>
            </a:r>
          </a:p>
          <a:p>
            <a:endParaRPr lang="en-US" dirty="0"/>
          </a:p>
          <a:p>
            <a:r>
              <a:rPr lang="en-US" dirty="0"/>
              <a:t>Applied: Test how well Chrome can collect and organize data from a variety of sources.</a:t>
            </a:r>
          </a:p>
          <a:p>
            <a:endParaRPr lang="en-US" dirty="0"/>
          </a:p>
        </p:txBody>
      </p:sp>
      <p:sp>
        <p:nvSpPr>
          <p:cNvPr id="4" name="Footer Placeholder 3"/>
          <p:cNvSpPr>
            <a:spLocks noGrp="1"/>
          </p:cNvSpPr>
          <p:nvPr>
            <p:ph type="ftr" sz="quarter" idx="11"/>
          </p:nvPr>
        </p:nvSpPr>
        <p:spPr/>
        <p:txBody>
          <a:bodyPr/>
          <a:lstStyle/>
          <a:p>
            <a:endParaRPr lang="en-US" dirty="0" smtClean="0"/>
          </a:p>
        </p:txBody>
      </p:sp>
      <p:sp>
        <p:nvSpPr>
          <p:cNvPr id="5" name="Footer Placeholder 3"/>
          <p:cNvSpPr txBox="1">
            <a:spLocks/>
          </p:cNvSpPr>
          <p:nvPr/>
        </p:nvSpPr>
        <p:spPr>
          <a:xfrm>
            <a:off x="2667000" y="6356350"/>
            <a:ext cx="4038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How Google Tests Software by Whitaker, Arbon &amp; Carollo</a:t>
            </a:r>
            <a:endParaRPr lang="en-US" dirty="0" smtClean="0"/>
          </a:p>
        </p:txBody>
      </p:sp>
    </p:spTree>
    <p:extLst>
      <p:ext uri="{BB962C8B-B14F-4D97-AF65-F5344CB8AC3E}">
        <p14:creationId xmlns:p14="http://schemas.microsoft.com/office/powerpoint/2010/main" val="18989066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15556</TotalTime>
  <Words>1640</Words>
  <Application>Microsoft Office PowerPoint</Application>
  <PresentationFormat>On-screen Show (4:3)</PresentationFormat>
  <Paragraphs>123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CSCE 747 Software Testing and Quality Assurance</vt:lpstr>
      <vt:lpstr>PowerPoint Presentation</vt:lpstr>
      <vt:lpstr>PowerPoint Presentation</vt:lpstr>
      <vt:lpstr>How Google Tests Software</vt:lpstr>
      <vt:lpstr>Appendix A. Chrome OS Test Plan</vt:lpstr>
      <vt:lpstr>Appendix B. Test Tours for Chrome</vt:lpstr>
      <vt:lpstr>The Shopping Tour </vt:lpstr>
      <vt:lpstr>PowerPoint Presentation</vt:lpstr>
      <vt:lpstr>The Student Tour </vt:lpstr>
      <vt:lpstr>Suggested Areas to Test</vt:lpstr>
      <vt:lpstr>The International Calling Tour</vt:lpstr>
      <vt:lpstr>The Landmark Tour</vt:lpstr>
      <vt:lpstr>PowerPoint Presentation</vt:lpstr>
      <vt:lpstr>PowerPoint Presentation</vt:lpstr>
      <vt:lpstr>The All Nighter Tour</vt:lpstr>
      <vt:lpstr>PowerPoint Presentation</vt:lpstr>
      <vt:lpstr>The Artisan’s Tour</vt:lpstr>
      <vt:lpstr>PowerPoint Presentation</vt:lpstr>
      <vt:lpstr>The Bad Neighborhood Tour</vt:lpstr>
      <vt:lpstr>Bad Neighborhoods in Chrome OS</vt:lpstr>
      <vt:lpstr>The Personalization Tour</vt:lpstr>
      <vt:lpstr>PowerPoint Presentation</vt:lpstr>
      <vt:lpstr>PowerPoint Presentation</vt:lpstr>
      <vt:lpstr>PowerPoint Presentation</vt:lpstr>
    </vt:vector>
  </TitlesOfParts>
  <Company>University of South Carolina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747 Software Testing and Quality Assurance</dc:title>
  <dc:creator>MATTHEWS, MANTON M</dc:creator>
  <cp:lastModifiedBy>mmm</cp:lastModifiedBy>
  <cp:revision>210</cp:revision>
  <cp:lastPrinted>2013-09-06T18:18:22Z</cp:lastPrinted>
  <dcterms:created xsi:type="dcterms:W3CDTF">2013-08-23T15:17:19Z</dcterms:created>
  <dcterms:modified xsi:type="dcterms:W3CDTF">2013-12-02T05:42:06Z</dcterms:modified>
</cp:coreProperties>
</file>