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9" r:id="rId3"/>
    <p:sldId id="336" r:id="rId4"/>
    <p:sldId id="347" r:id="rId5"/>
    <p:sldId id="348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61" r:id="rId14"/>
    <p:sldId id="362" r:id="rId15"/>
    <p:sldId id="363" r:id="rId16"/>
    <p:sldId id="358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59" r:id="rId30"/>
    <p:sldId id="360" r:id="rId31"/>
    <p:sldId id="376" r:id="rId32"/>
    <p:sldId id="377" r:id="rId33"/>
    <p:sldId id="378" r:id="rId34"/>
    <p:sldId id="379" r:id="rId35"/>
    <p:sldId id="380" r:id="rId36"/>
    <p:sldId id="381" r:id="rId3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26" autoAdjust="0"/>
    <p:restoredTop sz="94660"/>
  </p:normalViewPr>
  <p:slideViewPr>
    <p:cSldViewPr>
      <p:cViewPr varScale="1">
        <p:scale>
          <a:sx n="50" d="100"/>
          <a:sy n="50" d="100"/>
        </p:scale>
        <p:origin x="-3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23 </a:t>
            </a:r>
            <a:r>
              <a:rPr lang="en-US" sz="1600" b="0" baseline="0" dirty="0" err="1" smtClean="0">
                <a:solidFill>
                  <a:schemeClr val="tx1"/>
                </a:solidFill>
              </a:rPr>
              <a:t>Googletest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smtClean="0">
                <a:solidFill>
                  <a:schemeClr val="tx1"/>
                </a:solidFill>
              </a:rPr>
              <a:t>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de.google.com/p/googletest/wiki/V1_6_AdvancedGui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jenkins-ci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p/googletest/source/browse/trunk/samples/sample7_unittest.cc" TargetMode="External"/><Relationship Id="rId3" Type="http://schemas.openxmlformats.org/officeDocument/2006/relationships/hyperlink" Target="http://code.google.com/p/googletest/source/browse/trunk/samples/sample2_unittest.cc" TargetMode="External"/><Relationship Id="rId7" Type="http://schemas.openxmlformats.org/officeDocument/2006/relationships/hyperlink" Target="http://code.google.com/p/googletest/source/browse/trunk/samples/sample6_unittest.cc" TargetMode="External"/><Relationship Id="rId2" Type="http://schemas.openxmlformats.org/officeDocument/2006/relationships/hyperlink" Target="http://code.google.com/p/googletest/source/browse/trunk/samples/sample1_unittest.c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.google.com/p/googletest/source/browse/trunk/samples/sample5_unittest.cc" TargetMode="External"/><Relationship Id="rId11" Type="http://schemas.openxmlformats.org/officeDocument/2006/relationships/hyperlink" Target="http://code.google.com/p/googletest/source/browse/trunk/samples/sample10_unittest.cc" TargetMode="External"/><Relationship Id="rId5" Type="http://schemas.openxmlformats.org/officeDocument/2006/relationships/hyperlink" Target="http://code.google.com/p/googletest/source/browse/trunk/samples/sample4_unittest.cc" TargetMode="External"/><Relationship Id="rId10" Type="http://schemas.openxmlformats.org/officeDocument/2006/relationships/hyperlink" Target="http://code.google.com/p/googletest/source/browse/trunk/samples/sample9_unittest.cc" TargetMode="External"/><Relationship Id="rId4" Type="http://schemas.openxmlformats.org/officeDocument/2006/relationships/hyperlink" Target="http://code.google.com/p/googletest/source/browse/trunk/samples/sample3_unittest.cc" TargetMode="External"/><Relationship Id="rId9" Type="http://schemas.openxmlformats.org/officeDocument/2006/relationships/hyperlink" Target="http://code.google.com/p/googletest/source/browse/trunk/samples/sample8_unittest.cc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idelightblog.blogspot.com/2008/08/using-google-testing-framework-in-your.html" TargetMode="External"/><Relationship Id="rId3" Type="http://schemas.openxmlformats.org/officeDocument/2006/relationships/hyperlink" Target="http://meekrosoft.wordpress.com/2009/10/04/testing-c-code-with-the-googletest-framework/" TargetMode="External"/><Relationship Id="rId7" Type="http://schemas.openxmlformats.org/officeDocument/2006/relationships/hyperlink" Target="http://meekrosoft.wordpress.com/2010/01/29/unit-test-embedded-software-in-3-easy-steps/" TargetMode="External"/><Relationship Id="rId2" Type="http://schemas.openxmlformats.org/officeDocument/2006/relationships/hyperlink" Target="http://docs.google.com/present/view?id=dfsbxvm5_0f5s4pvf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ekrosoft.wordpress.com/2009/11/09/unit-testing-c-code-with-the-googletest-framework/" TargetMode="External"/><Relationship Id="rId11" Type="http://schemas.openxmlformats.org/officeDocument/2006/relationships/hyperlink" Target="http://leefw.wordpress.com/2010/11/17/google-test-gtest-setup-with-microsoft-visual-studio-2008-c/" TargetMode="External"/><Relationship Id="rId5" Type="http://schemas.openxmlformats.org/officeDocument/2006/relationships/hyperlink" Target="http://www.cnblogs.com/coderzh/archive/2009/04/06/1426755.html" TargetMode="External"/><Relationship Id="rId10" Type="http://schemas.openxmlformats.org/officeDocument/2006/relationships/hyperlink" Target="http://accu.org/index.php/conferences/accu_conference_2010/accu2010_sessions#Googletest%20and%20Googlemock%20C++%20libraries" TargetMode="External"/><Relationship Id="rId4" Type="http://schemas.openxmlformats.org/officeDocument/2006/relationships/hyperlink" Target="http://code.google.com/p/googletest-translations/" TargetMode="External"/><Relationship Id="rId9" Type="http://schemas.openxmlformats.org/officeDocument/2006/relationships/hyperlink" Target="http://meekrosoft.wordpress.com/2010/06/02/continuous-code-coverage-with-gcc-googletest-and-hudso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inow/gtest-tap-listener" TargetMode="External"/><Relationship Id="rId2" Type="http://schemas.openxmlformats.org/officeDocument/2006/relationships/hyperlink" Target="http://code.google.com/p/gtest-gba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Test_Anything_Protoco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ode.google.com/p/googletest/wiki/V1_6_Primer#Binary_Comparison" TargetMode="External"/><Relationship Id="rId13" Type="http://schemas.openxmlformats.org/officeDocument/2006/relationships/hyperlink" Target="http://code.google.com/p/googletest/wiki/V1_6_Primer#Writing_the_main%28%29_Function" TargetMode="External"/><Relationship Id="rId3" Type="http://schemas.openxmlformats.org/officeDocument/2006/relationships/hyperlink" Target="http://code.google.com/p/googletest/wiki/V1_6_Primer#Introduction:_Why_Google_C++_Testing_Framework?" TargetMode="External"/><Relationship Id="rId7" Type="http://schemas.openxmlformats.org/officeDocument/2006/relationships/hyperlink" Target="http://code.google.com/p/googletest/wiki/V1_6_Primer#Basic_Assertions" TargetMode="External"/><Relationship Id="rId12" Type="http://schemas.openxmlformats.org/officeDocument/2006/relationships/hyperlink" Target="http://code.google.com/p/googletest/wiki/V1_6_Primer#Invoking_the_Tests" TargetMode="External"/><Relationship Id="rId2" Type="http://schemas.openxmlformats.org/officeDocument/2006/relationships/hyperlink" Target="http://code.google.com/u/111700718419433980486/" TargetMode="External"/><Relationship Id="rId16" Type="http://schemas.openxmlformats.org/officeDocument/2006/relationships/hyperlink" Target="http://code.google.com/p/googletest/wiki/V1_6_Primer#Known_Limitation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ode.google.com/p/googletest/wiki/V1_6_Primer#Assertions" TargetMode="External"/><Relationship Id="rId11" Type="http://schemas.openxmlformats.org/officeDocument/2006/relationships/hyperlink" Target="http://code.google.com/p/googletest/wiki/V1_6_Primer#Test_Fixtures:_Using_the_Same_Data_Configuration_for_Multiple_Te" TargetMode="External"/><Relationship Id="rId5" Type="http://schemas.openxmlformats.org/officeDocument/2006/relationships/hyperlink" Target="http://code.google.com/p/googletest/wiki/V1_6_Primer#Basic_Concepts" TargetMode="External"/><Relationship Id="rId15" Type="http://schemas.openxmlformats.org/officeDocument/2006/relationships/hyperlink" Target="http://code.google.com/p/googletest/wiki/V1_6_Primer#Where_to_Go_from_Here" TargetMode="External"/><Relationship Id="rId10" Type="http://schemas.openxmlformats.org/officeDocument/2006/relationships/hyperlink" Target="http://code.google.com/p/googletest/wiki/V1_6_Primer#Simple_Tests" TargetMode="External"/><Relationship Id="rId4" Type="http://schemas.openxmlformats.org/officeDocument/2006/relationships/hyperlink" Target="http://code.google.com/p/googletest/wiki/V1_6_Primer#Setting_up_a_New_Test_Project" TargetMode="External"/><Relationship Id="rId9" Type="http://schemas.openxmlformats.org/officeDocument/2006/relationships/hyperlink" Target="http://code.google.com/p/googletest/wiki/V1_6_Primer#String_Comparison" TargetMode="External"/><Relationship Id="rId14" Type="http://schemas.openxmlformats.org/officeDocument/2006/relationships/hyperlink" Target="http://code.google.com/p/googletest/wiki/V1_6_Primer#Important_note_for_Visual_C++_us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</a:t>
            </a:r>
            <a:r>
              <a:rPr lang="en-US" b="1" dirty="0" smtClean="0">
                <a:solidFill>
                  <a:srgbClr val="C00000"/>
                </a:solidFill>
              </a:rPr>
              <a:t>24 Google C++ Framework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11/20/2013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</a:t>
            </a:r>
            <a:r>
              <a:rPr lang="en-US" dirty="0" smtClean="0"/>
              <a:t>test: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Tests </a:t>
            </a:r>
            <a:r>
              <a:rPr lang="en-US" dirty="0"/>
              <a:t>should be </a:t>
            </a:r>
            <a:r>
              <a:rPr lang="en-US" i="1" dirty="0"/>
              <a:t>independent</a:t>
            </a:r>
            <a:r>
              <a:rPr lang="en-US" dirty="0"/>
              <a:t> and </a:t>
            </a:r>
            <a:r>
              <a:rPr lang="en-US" i="1" dirty="0"/>
              <a:t>repeatable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It's </a:t>
            </a:r>
            <a:r>
              <a:rPr lang="en-US" dirty="0"/>
              <a:t>a pain to debug a test that succeeds or fails as a result of other tests.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isolates the tests by running each of them on a different object.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a test fails, Google C++ Testing Framework allows you to run it in isolation for quick debugging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45510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Tests should be well </a:t>
            </a:r>
            <a:r>
              <a:rPr lang="en-US" i="1" dirty="0"/>
              <a:t>organized</a:t>
            </a:r>
            <a:r>
              <a:rPr lang="en-US" dirty="0"/>
              <a:t> and reflect the structure of the tested code.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groups related tests into test cases that can share data and subroutines.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/>
              <a:t>common pattern is easy to recognize and makes tests easy to maintain. </a:t>
            </a:r>
            <a:endParaRPr lang="en-US" dirty="0" smtClean="0"/>
          </a:p>
          <a:p>
            <a:pPr lvl="1"/>
            <a:r>
              <a:rPr lang="en-US" dirty="0" smtClean="0"/>
              <a:t>Such </a:t>
            </a:r>
            <a:r>
              <a:rPr lang="en-US" dirty="0"/>
              <a:t>consistency is especially helpful when people switch projects and start to work on a new code base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32122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should be </a:t>
            </a:r>
            <a:r>
              <a:rPr lang="en-US" i="1" dirty="0"/>
              <a:t>portable</a:t>
            </a:r>
            <a:r>
              <a:rPr lang="en-US" dirty="0"/>
              <a:t> and </a:t>
            </a:r>
            <a:r>
              <a:rPr lang="en-US" i="1" dirty="0"/>
              <a:t>reusable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open-source community has a lot of code that is platform-neutral, its tests should also be platform-neutral. </a:t>
            </a:r>
            <a:endParaRPr lang="en-US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C++ Testing Framework works on different </a:t>
            </a:r>
            <a:r>
              <a:rPr lang="en-US" dirty="0" err="1"/>
              <a:t>OSes</a:t>
            </a:r>
            <a:r>
              <a:rPr lang="en-US" dirty="0"/>
              <a:t>, with different compilers </a:t>
            </a:r>
            <a:endParaRPr lang="en-US" dirty="0" smtClean="0"/>
          </a:p>
          <a:p>
            <a:pPr lvl="1"/>
            <a:r>
              <a:rPr lang="en-US" dirty="0" smtClean="0"/>
              <a:t>with </a:t>
            </a:r>
            <a:r>
              <a:rPr lang="en-US" dirty="0"/>
              <a:t>or without exceptions, so Google C++ Testing Framework tests can easily work with a variety of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4985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tests fail, they should provide as much </a:t>
            </a:r>
            <a:r>
              <a:rPr lang="en-US" i="1" dirty="0"/>
              <a:t>information</a:t>
            </a:r>
            <a:r>
              <a:rPr lang="en-US" dirty="0"/>
              <a:t> about the problem as possible.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C++ Testing Framework doesn't stop at the first test failure. Instead, it only stops the current test and continues with the next.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also set up tests that report non-fatal failures after which the current test continues.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you can detect and fix multiple bugs in a single run-edit-compile cycle.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testing framework should liberate test writers from housekeeping chores and </a:t>
            </a:r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/>
              <a:t>them focus on the test </a:t>
            </a:r>
            <a:r>
              <a:rPr lang="en-US" i="1" dirty="0"/>
              <a:t>content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C++ Testing Framework automatically keeps track of all tests defined, and </a:t>
            </a:r>
            <a:endParaRPr lang="en-US" dirty="0" smtClean="0"/>
          </a:p>
          <a:p>
            <a:r>
              <a:rPr lang="en-US" dirty="0" smtClean="0"/>
              <a:t>doesn't </a:t>
            </a:r>
            <a:r>
              <a:rPr lang="en-US" dirty="0"/>
              <a:t>require the user to enumerate them in order to run them.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makes a good test: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Tests should be </a:t>
            </a:r>
            <a:r>
              <a:rPr lang="en-US" i="1" dirty="0"/>
              <a:t>fast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Google C++ Testing Framework, you can reuse shared resources across tests and </a:t>
            </a:r>
            <a:endParaRPr lang="en-US" dirty="0" smtClean="0"/>
          </a:p>
          <a:p>
            <a:r>
              <a:rPr lang="en-US" dirty="0" smtClean="0"/>
              <a:t>pay </a:t>
            </a:r>
            <a:r>
              <a:rPr lang="en-US" dirty="0"/>
              <a:t>for the set-up/tear-down only once, without making tests depend on each other.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7206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Setting up a New Test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356350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02190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</a:t>
            </a:r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When using Google Test, you start by writing </a:t>
            </a:r>
            <a:r>
              <a:rPr lang="en-US" i="1" dirty="0"/>
              <a:t>assertions</a:t>
            </a:r>
            <a:r>
              <a:rPr lang="en-US" dirty="0"/>
              <a:t>, which are statements that check whether a condition is true. An assertion's result can be </a:t>
            </a:r>
            <a:r>
              <a:rPr lang="en-US" i="1" dirty="0"/>
              <a:t>success</a:t>
            </a:r>
            <a:r>
              <a:rPr lang="en-US" dirty="0"/>
              <a:t>, </a:t>
            </a:r>
            <a:r>
              <a:rPr lang="en-US" i="1" dirty="0"/>
              <a:t>nonfatal failure</a:t>
            </a:r>
            <a:r>
              <a:rPr lang="en-US" dirty="0"/>
              <a:t>, or </a:t>
            </a:r>
            <a:r>
              <a:rPr lang="en-US" i="1" dirty="0"/>
              <a:t>fatal failure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i="1" dirty="0" smtClean="0"/>
              <a:t>Tests</a:t>
            </a:r>
            <a:r>
              <a:rPr lang="en-US" dirty="0" smtClean="0"/>
              <a:t> </a:t>
            </a:r>
            <a:r>
              <a:rPr lang="en-US" dirty="0"/>
              <a:t>use assertions to verify the tested code's behavior. If a test crashes or has a failed assertion, then it </a:t>
            </a:r>
            <a:r>
              <a:rPr lang="en-US" i="1" dirty="0"/>
              <a:t>fails</a:t>
            </a:r>
            <a:r>
              <a:rPr lang="en-US" dirty="0"/>
              <a:t>; otherwise it </a:t>
            </a:r>
            <a:r>
              <a:rPr lang="en-US" i="1" dirty="0"/>
              <a:t>succeeds</a:t>
            </a:r>
            <a:r>
              <a:rPr lang="en-US" dirty="0"/>
              <a:t>. </a:t>
            </a:r>
          </a:p>
          <a:p>
            <a:r>
              <a:rPr lang="en-US" dirty="0"/>
              <a:t>A </a:t>
            </a:r>
            <a:r>
              <a:rPr lang="en-US" i="1" dirty="0"/>
              <a:t>test case</a:t>
            </a:r>
            <a:r>
              <a:rPr lang="en-US" dirty="0"/>
              <a:t> contains one or many tests. You should group your tests into test cases that reflect the structure of the tested code. When multiple tests in a test case need to share common objects and subroutines, you can put them into a </a:t>
            </a:r>
            <a:r>
              <a:rPr lang="en-US" i="1" dirty="0"/>
              <a:t>test fixture</a:t>
            </a:r>
            <a:r>
              <a:rPr lang="en-US" dirty="0"/>
              <a:t> class. </a:t>
            </a:r>
          </a:p>
          <a:p>
            <a:r>
              <a:rPr lang="en-US" dirty="0"/>
              <a:t>A </a:t>
            </a:r>
            <a:r>
              <a:rPr lang="en-US" i="1" dirty="0"/>
              <a:t>test program</a:t>
            </a:r>
            <a:r>
              <a:rPr lang="en-US" dirty="0"/>
              <a:t> can contain multiple test cases.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 Test assertions are macros that resemble function calls. You test a class or function by making assertions about its behavior. </a:t>
            </a:r>
            <a:endParaRPr lang="en-US" dirty="0" smtClean="0"/>
          </a:p>
          <a:p>
            <a:r>
              <a:rPr lang="en-US" dirty="0"/>
              <a:t>ASSERT_* versions generate fatal failures when they fail, and abort the current function. </a:t>
            </a:r>
            <a:endParaRPr lang="en-US" dirty="0" smtClean="0"/>
          </a:p>
          <a:p>
            <a:r>
              <a:rPr lang="en-US" dirty="0" smtClean="0"/>
              <a:t>EXPECT</a:t>
            </a:r>
            <a:r>
              <a:rPr lang="en-US" dirty="0"/>
              <a:t>_* versions generate nonfatal failures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failure </a:t>
            </a:r>
            <a:r>
              <a:rPr lang="en-US" dirty="0" smtClean="0"/>
              <a:t>messages with &lt;&lt;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ASSERT_EQ(</a:t>
            </a:r>
            <a:r>
              <a:rPr lang="en-US" dirty="0" err="1"/>
              <a:t>x.size</a:t>
            </a:r>
            <a:r>
              <a:rPr lang="en-US" dirty="0"/>
              <a:t>(), </a:t>
            </a:r>
            <a:r>
              <a:rPr lang="en-US" dirty="0" err="1"/>
              <a:t>y.size</a:t>
            </a:r>
            <a:r>
              <a:rPr lang="en-US" dirty="0"/>
              <a:t>()) &lt;&lt; "Vectors x and y are of unequal length";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x.size</a:t>
            </a:r>
            <a:r>
              <a:rPr lang="en-US" dirty="0"/>
              <a:t>(); ++</a:t>
            </a:r>
            <a:r>
              <a:rPr lang="en-US" dirty="0" err="1"/>
              <a:t>i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EXPECT_EQ(x[</a:t>
            </a:r>
            <a:r>
              <a:rPr lang="en-US" dirty="0" err="1"/>
              <a:t>i</a:t>
            </a:r>
            <a:r>
              <a:rPr lang="en-US" dirty="0"/>
              <a:t>], y[</a:t>
            </a:r>
            <a:r>
              <a:rPr lang="en-US" dirty="0" err="1"/>
              <a:t>i</a:t>
            </a:r>
            <a:r>
              <a:rPr lang="en-US" dirty="0"/>
              <a:t>]) &lt;&lt;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"</a:t>
            </a:r>
            <a:r>
              <a:rPr lang="en-US" dirty="0"/>
              <a:t>Vectors x and y differ at index " &lt;&lt; </a:t>
            </a:r>
            <a:r>
              <a:rPr lang="en-US" dirty="0" err="1"/>
              <a:t>i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err="1" smtClean="0"/>
              <a:t>WebDriver</a:t>
            </a:r>
            <a:r>
              <a:rPr lang="en-US" dirty="0" smtClean="0"/>
              <a:t> again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More </a:t>
            </a:r>
            <a:r>
              <a:rPr lang="en-US" dirty="0" err="1" smtClean="0"/>
              <a:t>WebDriver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</a:t>
            </a:r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38" y="2051050"/>
            <a:ext cx="8605406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String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56237"/>
            <a:ext cx="8229600" cy="10207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See also: For more string comparison tricks (substring, prefix, suffix, and regular expression matching, for example), see the </a:t>
            </a:r>
            <a:r>
              <a:rPr lang="en-US" dirty="0">
                <a:hlinkClick r:id="rId2"/>
              </a:rPr>
              <a:t>Advanced Google Test Guide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1066800"/>
            <a:ext cx="8094969" cy="442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To </a:t>
            </a:r>
            <a:r>
              <a:rPr lang="en-US" sz="2400" dirty="0"/>
              <a:t>create a test: </a:t>
            </a:r>
          </a:p>
          <a:p>
            <a:r>
              <a:rPr lang="en-US" sz="2400" dirty="0"/>
              <a:t>Use the TEST() macro to define and name a test function, These are ordinary C++ functions that don't return a value. </a:t>
            </a:r>
          </a:p>
          <a:p>
            <a:r>
              <a:rPr lang="en-US" sz="2400" dirty="0"/>
              <a:t>In this function, along with any valid C++ statements you want to include, use the various Google Test assertions to check values. </a:t>
            </a:r>
          </a:p>
          <a:p>
            <a:r>
              <a:rPr lang="en-US" sz="2400" dirty="0"/>
              <a:t>The test's result is determined by the assertions; if any assertion in the test fails (either fatally or non-fatally), or if the test crashes, the entire test fails. Otherwise, it succeeds. </a:t>
            </a:r>
          </a:p>
          <a:p>
            <a:r>
              <a:rPr lang="en-US" sz="2400" dirty="0"/>
              <a:t>TEST(</a:t>
            </a:r>
            <a:r>
              <a:rPr lang="en-US" sz="2400" dirty="0" err="1"/>
              <a:t>test_case_name</a:t>
            </a:r>
            <a:r>
              <a:rPr lang="en-US" sz="2400" dirty="0"/>
              <a:t>, </a:t>
            </a:r>
            <a:r>
              <a:rPr lang="en-US" sz="2400" dirty="0" err="1"/>
              <a:t>test_name</a:t>
            </a:r>
            <a:r>
              <a:rPr lang="en-US" sz="2400" dirty="0"/>
              <a:t>) {</a:t>
            </a:r>
            <a:br>
              <a:rPr lang="en-US" sz="2400" dirty="0"/>
            </a:br>
            <a:r>
              <a:rPr lang="en-US" sz="2400" dirty="0"/>
              <a:t> ... test body ...</a:t>
            </a:r>
            <a:br>
              <a:rPr lang="en-US" sz="2400" dirty="0"/>
            </a:br>
            <a:r>
              <a:rPr lang="en-US" sz="24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// Tests factorial of 0.</a:t>
            </a:r>
            <a:br>
              <a:rPr lang="en-US" dirty="0"/>
            </a:br>
            <a:r>
              <a:rPr lang="en-US" dirty="0"/>
              <a:t>TEST(</a:t>
            </a:r>
            <a:r>
              <a:rPr lang="en-US" dirty="0" err="1"/>
              <a:t>FactorialTest</a:t>
            </a:r>
            <a:r>
              <a:rPr lang="en-US" dirty="0"/>
              <a:t>, </a:t>
            </a:r>
            <a:r>
              <a:rPr lang="en-US" dirty="0" err="1"/>
              <a:t>HandlesZeroInput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EXPECT_EQ(1, Factorial(0));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Tests factorial of positive numbers.</a:t>
            </a:r>
            <a:br>
              <a:rPr lang="en-US" dirty="0"/>
            </a:br>
            <a:r>
              <a:rPr lang="en-US" dirty="0"/>
              <a:t>TEST(</a:t>
            </a:r>
            <a:r>
              <a:rPr lang="en-US" dirty="0" err="1"/>
              <a:t>FactorialTest</a:t>
            </a:r>
            <a:r>
              <a:rPr lang="en-US" dirty="0"/>
              <a:t>, </a:t>
            </a:r>
            <a:r>
              <a:rPr lang="en-US" dirty="0" err="1"/>
              <a:t>HandlesPositiveInput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EXPECT_EQ(1, Factorial(1));</a:t>
            </a:r>
            <a:br>
              <a:rPr lang="en-US" dirty="0"/>
            </a:br>
            <a:r>
              <a:rPr lang="en-US" dirty="0"/>
              <a:t>  EXPECT_EQ(2, Factorial(2));</a:t>
            </a:r>
            <a:br>
              <a:rPr lang="en-US" dirty="0"/>
            </a:br>
            <a:r>
              <a:rPr lang="en-US" dirty="0"/>
              <a:t>  EXPECT_EQ(6, Factorial(3));</a:t>
            </a:r>
            <a:br>
              <a:rPr lang="en-US" dirty="0"/>
            </a:br>
            <a:r>
              <a:rPr lang="en-US" dirty="0"/>
              <a:t>  EXPECT_EQ(40320, Factorial(8));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Fixtures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Test Fixtures: Using the Same Data Configuration for Multiple </a:t>
            </a:r>
            <a:r>
              <a:rPr lang="en-US" dirty="0" smtClean="0"/>
              <a:t>Tests</a:t>
            </a:r>
          </a:p>
          <a:p>
            <a:r>
              <a:rPr lang="en-US" dirty="0"/>
              <a:t>To create a fixture, just: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Derive a class from ::testing::Test . Start its body with protected: or public: as we'll want to access fixture members from sub-classes.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Inside the class, declare any objects you plan to use.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necessary, write a default constructor or </a:t>
            </a:r>
            <a:r>
              <a:rPr lang="en-US" dirty="0" err="1"/>
              <a:t>SetUp</a:t>
            </a:r>
            <a:r>
              <a:rPr lang="en-US" dirty="0"/>
              <a:t>() function to prepare the objects for each test.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common mistake is to spell </a:t>
            </a:r>
            <a:r>
              <a:rPr lang="en-US" dirty="0" err="1"/>
              <a:t>SetUp</a:t>
            </a:r>
            <a:r>
              <a:rPr lang="en-US" dirty="0"/>
              <a:t>() as Setup() with a small u - don't let that happen to you.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necessary, write a destructor or </a:t>
            </a:r>
            <a:r>
              <a:rPr lang="en-US" dirty="0" err="1"/>
              <a:t>TearDown</a:t>
            </a:r>
            <a:r>
              <a:rPr lang="en-US" dirty="0"/>
              <a:t>() function to release any resources you allocated in </a:t>
            </a:r>
            <a:r>
              <a:rPr lang="en-US" dirty="0" err="1"/>
              <a:t>SetUp</a:t>
            </a:r>
            <a:r>
              <a:rPr lang="en-US" dirty="0"/>
              <a:t>() .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needed, define subroutines for your tests to share.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using a fixture, use TEST_F() instead of TEST() as it allows you to access objects and subroutines in the test fixture: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For each test defined with TEST_F(), Google Test will: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</a:t>
            </a:r>
            <a:r>
              <a:rPr lang="en-US" i="1" dirty="0"/>
              <a:t>fresh</a:t>
            </a:r>
            <a:r>
              <a:rPr lang="en-US" dirty="0"/>
              <a:t> test fixture at runtime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Immediately initialize it via </a:t>
            </a:r>
            <a:r>
              <a:rPr lang="en-US" dirty="0" err="1"/>
              <a:t>SetUp</a:t>
            </a:r>
            <a:r>
              <a:rPr lang="en-US" dirty="0"/>
              <a:t>() 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Run the test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Clean up by calling </a:t>
            </a:r>
            <a:r>
              <a:rPr lang="en-US" dirty="0" err="1"/>
              <a:t>TearDown</a:t>
            </a:r>
            <a:r>
              <a:rPr lang="en-US" dirty="0"/>
              <a:t>()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Delete the test fixture. Note that different tests in the same test case have different test fixture objects, and Google Test always deletes a test fixture before it creates the next one. </a:t>
            </a:r>
            <a:endParaRPr lang="en-US" dirty="0" smtClean="0"/>
          </a:p>
          <a:p>
            <a:r>
              <a:rPr lang="en-US" dirty="0" smtClean="0"/>
              <a:t>Google </a:t>
            </a:r>
            <a:r>
              <a:rPr lang="en-US" dirty="0"/>
              <a:t>Test does not reuse the same test fixture for multiple tests. Any changes one test makes to the fixture do not affect other tests.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tests for a FIFO queue </a:t>
            </a:r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interface</a:t>
            </a:r>
          </a:p>
          <a:p>
            <a:pPr marL="0" indent="0">
              <a:buNone/>
            </a:pPr>
            <a:r>
              <a:rPr lang="en-US" dirty="0"/>
              <a:t>template &lt;</a:t>
            </a:r>
            <a:r>
              <a:rPr lang="en-US" dirty="0" err="1"/>
              <a:t>typename</a:t>
            </a:r>
            <a:r>
              <a:rPr lang="en-US" dirty="0"/>
              <a:t> E&gt; // E is the element type.</a:t>
            </a:r>
            <a:br>
              <a:rPr lang="en-US" dirty="0"/>
            </a:br>
            <a:r>
              <a:rPr lang="en-US" dirty="0"/>
              <a:t>class Queue {</a:t>
            </a:r>
            <a:br>
              <a:rPr lang="en-US" dirty="0"/>
            </a:br>
            <a:r>
              <a:rPr lang="en-US" dirty="0"/>
              <a:t> public:</a:t>
            </a:r>
            <a:br>
              <a:rPr lang="en-US" dirty="0"/>
            </a:br>
            <a:r>
              <a:rPr lang="en-US" dirty="0"/>
              <a:t>  Queue();</a:t>
            </a:r>
            <a:br>
              <a:rPr lang="en-US" dirty="0"/>
            </a:br>
            <a:r>
              <a:rPr lang="en-US" dirty="0"/>
              <a:t>  void </a:t>
            </a:r>
            <a:r>
              <a:rPr lang="en-US" dirty="0" err="1"/>
              <a:t>Enqueue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E&amp; element);</a:t>
            </a:r>
            <a:br>
              <a:rPr lang="en-US" dirty="0"/>
            </a:br>
            <a:r>
              <a:rPr lang="en-US" dirty="0"/>
              <a:t>  E* </a:t>
            </a:r>
            <a:r>
              <a:rPr lang="en-US" dirty="0" err="1"/>
              <a:t>Dequeue</a:t>
            </a:r>
            <a:r>
              <a:rPr lang="en-US" dirty="0"/>
              <a:t>(); // Returns NULL if the queue is empty.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size_t</a:t>
            </a:r>
            <a:r>
              <a:rPr lang="en-US" dirty="0"/>
              <a:t> size() </a:t>
            </a:r>
            <a:r>
              <a:rPr lang="en-US" dirty="0" err="1"/>
              <a:t>const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 ...</a:t>
            </a:r>
            <a:br>
              <a:rPr lang="en-US" dirty="0"/>
            </a:br>
            <a:r>
              <a:rPr lang="en-US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fixture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QueueTest</a:t>
            </a:r>
            <a:r>
              <a:rPr lang="en-US" dirty="0"/>
              <a:t> : public ::testing::Test {</a:t>
            </a:r>
            <a:br>
              <a:rPr lang="en-US" dirty="0"/>
            </a:br>
            <a:r>
              <a:rPr lang="en-US" dirty="0"/>
              <a:t> protected:</a:t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SetUp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q1_.Enqueue(1);</a:t>
            </a:r>
            <a:br>
              <a:rPr lang="en-US" dirty="0"/>
            </a:br>
            <a:r>
              <a:rPr lang="en-US" dirty="0"/>
              <a:t>    q2_.Enqueue(2);</a:t>
            </a:r>
            <a:br>
              <a:rPr lang="en-US" dirty="0"/>
            </a:br>
            <a:r>
              <a:rPr lang="en-US" dirty="0"/>
              <a:t>    q2_.Enqueue(3);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// virtual void </a:t>
            </a:r>
            <a:r>
              <a:rPr lang="en-US" dirty="0" err="1"/>
              <a:t>TearDown</a:t>
            </a:r>
            <a:r>
              <a:rPr lang="en-US" dirty="0"/>
              <a:t>() {}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q0_;</a:t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q1_;</a:t>
            </a:r>
            <a:br>
              <a:rPr lang="en-US" dirty="0"/>
            </a:br>
            <a:r>
              <a:rPr lang="en-US" dirty="0"/>
              <a:t>  Queue&lt;</a:t>
            </a:r>
            <a:r>
              <a:rPr lang="en-US" dirty="0" err="1"/>
              <a:t>int</a:t>
            </a:r>
            <a:r>
              <a:rPr lang="en-US" dirty="0"/>
              <a:t>&gt; q2_;</a:t>
            </a:r>
            <a:br>
              <a:rPr lang="en-US" dirty="0"/>
            </a:br>
            <a:r>
              <a:rPr lang="en-US" dirty="0"/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57612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706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TEST_F(</a:t>
            </a:r>
            <a:r>
              <a:rPr lang="en-US" dirty="0" err="1"/>
              <a:t>QueueTest</a:t>
            </a:r>
            <a:r>
              <a:rPr lang="en-US" dirty="0"/>
              <a:t>, </a:t>
            </a:r>
            <a:r>
              <a:rPr lang="en-US" dirty="0" err="1"/>
              <a:t>IsEmptyInitially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EXPECT_EQ(0, q0_.size());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QueueTest</a:t>
            </a:r>
            <a:r>
              <a:rPr lang="en-US" dirty="0"/>
              <a:t>, </a:t>
            </a:r>
            <a:r>
              <a:rPr lang="en-US" dirty="0" err="1"/>
              <a:t>DequeueWorks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int</a:t>
            </a:r>
            <a:r>
              <a:rPr lang="en-US" dirty="0"/>
              <a:t>* n = q0_.Dequeue();</a:t>
            </a:r>
            <a:br>
              <a:rPr lang="en-US" dirty="0"/>
            </a:br>
            <a:r>
              <a:rPr lang="en-US" dirty="0"/>
              <a:t>  EXPECT_EQ(NULL, n);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n = q1_.Dequeue();</a:t>
            </a:r>
            <a:br>
              <a:rPr lang="en-US" dirty="0"/>
            </a:br>
            <a:r>
              <a:rPr lang="en-US" dirty="0"/>
              <a:t>  ASSERT_TRUE(n != NULL);</a:t>
            </a:r>
            <a:br>
              <a:rPr lang="en-US" dirty="0"/>
            </a:br>
            <a:r>
              <a:rPr lang="en-US" dirty="0"/>
              <a:t>  EXPECT_EQ(1, *n);</a:t>
            </a:r>
            <a:br>
              <a:rPr lang="en-US" dirty="0"/>
            </a:br>
            <a:r>
              <a:rPr lang="en-US" dirty="0"/>
              <a:t>  EXPECT_EQ(0, q1_.size());</a:t>
            </a:r>
            <a:br>
              <a:rPr lang="en-US" dirty="0"/>
            </a:br>
            <a:r>
              <a:rPr lang="en-US" dirty="0"/>
              <a:t>  delete n;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n = q2_.Dequeue();</a:t>
            </a:r>
            <a:br>
              <a:rPr lang="en-US" dirty="0"/>
            </a:br>
            <a:r>
              <a:rPr lang="en-US" dirty="0"/>
              <a:t>  ASSERT_TRUE(n != NULL);</a:t>
            </a:r>
            <a:br>
              <a:rPr lang="en-US" dirty="0"/>
            </a:br>
            <a:r>
              <a:rPr lang="en-US" dirty="0"/>
              <a:t>  EXPECT_EQ(2, *n);</a:t>
            </a:r>
            <a:br>
              <a:rPr lang="en-US" dirty="0"/>
            </a:br>
            <a:r>
              <a:rPr lang="en-US" dirty="0"/>
              <a:t>  EXPECT_EQ(1, q2_.size());</a:t>
            </a:r>
            <a:br>
              <a:rPr lang="en-US" dirty="0"/>
            </a:br>
            <a:r>
              <a:rPr lang="en-US" dirty="0"/>
              <a:t>  delete n;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2133600" y="6416675"/>
            <a:ext cx="44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smtClean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53614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http://code.google.com/p/googletest/ 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://jenkins-ci.org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http://code.google.com/p/googletest/downloads/detail?name=gtest-1.7.0.zip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733800" cy="365125"/>
          </a:xfrm>
        </p:spPr>
        <p:txBody>
          <a:bodyPr/>
          <a:lstStyle/>
          <a:p>
            <a:r>
              <a:rPr lang="en-US" b="1" dirty="0"/>
              <a:t>.seleniumhq.org/docs/04_webdriver_advanced.jsp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04537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the main()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"this/package/</a:t>
            </a:r>
            <a:r>
              <a:rPr lang="en-US" dirty="0" err="1"/>
              <a:t>foo.h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>#include "</a:t>
            </a:r>
            <a:r>
              <a:rPr lang="en-US" dirty="0" err="1"/>
              <a:t>gtest</a:t>
            </a:r>
            <a:r>
              <a:rPr lang="en-US" dirty="0"/>
              <a:t>/</a:t>
            </a:r>
            <a:r>
              <a:rPr lang="en-US" dirty="0" err="1"/>
              <a:t>gtest.h</a:t>
            </a:r>
            <a:r>
              <a:rPr lang="en-US" dirty="0"/>
              <a:t>"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namespace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The fixture for testing class Foo.</a:t>
            </a:r>
            <a:br>
              <a:rPr lang="en-US" dirty="0"/>
            </a:br>
            <a:r>
              <a:rPr lang="en-US" dirty="0"/>
              <a:t>class </a:t>
            </a:r>
            <a:r>
              <a:rPr lang="en-US" dirty="0" err="1"/>
              <a:t>FooTest</a:t>
            </a:r>
            <a:r>
              <a:rPr lang="en-US" dirty="0"/>
              <a:t> : public ::testing::Test {</a:t>
            </a:r>
            <a:br>
              <a:rPr lang="en-US" dirty="0"/>
            </a:br>
            <a:r>
              <a:rPr lang="en-US" dirty="0"/>
              <a:t> protected:</a:t>
            </a:r>
            <a:br>
              <a:rPr lang="en-US" dirty="0"/>
            </a:br>
            <a:r>
              <a:rPr lang="en-US" dirty="0"/>
              <a:t>  // You can remove any or all of the following functions if its body</a:t>
            </a:r>
            <a:br>
              <a:rPr lang="en-US" dirty="0"/>
            </a:br>
            <a:r>
              <a:rPr lang="en-US" dirty="0"/>
              <a:t>  // is empty.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FooTest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You can do set-up work for each test here.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0168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virtual ~</a:t>
            </a:r>
            <a:r>
              <a:rPr lang="en-US" dirty="0" err="1"/>
              <a:t>FooTest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You can do clean-up work that doesn't throw exceptions here.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// If the constructor and destructor are not enough for setting up</a:t>
            </a:r>
            <a:br>
              <a:rPr lang="en-US" dirty="0"/>
            </a:br>
            <a:r>
              <a:rPr lang="en-US" dirty="0"/>
              <a:t>  // and cleaning up each test, you can define the following methods: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SetUp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Code here will be called immediately after the constructor (right</a:t>
            </a:r>
            <a:br>
              <a:rPr lang="en-US" dirty="0"/>
            </a:br>
            <a:r>
              <a:rPr lang="en-US" dirty="0"/>
              <a:t>    // before each test).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 virtual void </a:t>
            </a:r>
            <a:r>
              <a:rPr lang="en-US" dirty="0" err="1"/>
              <a:t>TearDown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   // Code here will be called immediately after each test (right</a:t>
            </a:r>
            <a:br>
              <a:rPr lang="en-US" dirty="0"/>
            </a:br>
            <a:r>
              <a:rPr lang="en-US" dirty="0"/>
              <a:t>    // before the destructor).</a:t>
            </a:r>
            <a:br>
              <a:rPr lang="en-US" dirty="0"/>
            </a:br>
            <a:r>
              <a:rPr lang="en-US" dirty="0"/>
              <a:t>  }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// Tests that the Foo::Bar() method does </a:t>
            </a:r>
            <a:r>
              <a:rPr lang="en-US" dirty="0" err="1"/>
              <a:t>Abc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FooTest</a:t>
            </a:r>
            <a:r>
              <a:rPr lang="en-US" dirty="0"/>
              <a:t>, </a:t>
            </a:r>
            <a:r>
              <a:rPr lang="en-US" dirty="0" err="1"/>
              <a:t>MethodBarDoesAbc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const</a:t>
            </a:r>
            <a:r>
              <a:rPr lang="en-US" dirty="0"/>
              <a:t> string </a:t>
            </a:r>
            <a:r>
              <a:rPr lang="en-US" dirty="0" err="1"/>
              <a:t>input_filepath</a:t>
            </a:r>
            <a:r>
              <a:rPr lang="en-US" dirty="0"/>
              <a:t> = "this/package/</a:t>
            </a:r>
            <a:r>
              <a:rPr lang="en-US" dirty="0" err="1"/>
              <a:t>testdata</a:t>
            </a:r>
            <a:r>
              <a:rPr lang="en-US" dirty="0"/>
              <a:t>/myinputfile.dat";</a:t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err="1"/>
              <a:t>const</a:t>
            </a:r>
            <a:r>
              <a:rPr lang="en-US" dirty="0"/>
              <a:t> string </a:t>
            </a:r>
            <a:r>
              <a:rPr lang="en-US" dirty="0" err="1"/>
              <a:t>output_filepath</a:t>
            </a:r>
            <a:r>
              <a:rPr lang="en-US" dirty="0"/>
              <a:t> = "this/package/</a:t>
            </a:r>
            <a:r>
              <a:rPr lang="en-US" dirty="0" err="1"/>
              <a:t>testdata</a:t>
            </a:r>
            <a:r>
              <a:rPr lang="en-US" dirty="0"/>
              <a:t>/myoutputfile.dat";</a:t>
            </a:r>
            <a:br>
              <a:rPr lang="en-US" dirty="0"/>
            </a:br>
            <a:r>
              <a:rPr lang="en-US" dirty="0"/>
              <a:t>  Foo f;</a:t>
            </a:r>
            <a:br>
              <a:rPr lang="en-US" dirty="0"/>
            </a:br>
            <a:r>
              <a:rPr lang="en-US" dirty="0"/>
              <a:t>  EXPECT_EQ(0, </a:t>
            </a:r>
            <a:r>
              <a:rPr lang="en-US" dirty="0" err="1"/>
              <a:t>f.Bar</a:t>
            </a:r>
            <a:r>
              <a:rPr lang="en-US" dirty="0"/>
              <a:t>(</a:t>
            </a:r>
            <a:r>
              <a:rPr lang="en-US" dirty="0" err="1"/>
              <a:t>input_filepath</a:t>
            </a:r>
            <a:r>
              <a:rPr lang="en-US" dirty="0"/>
              <a:t>, </a:t>
            </a:r>
            <a:r>
              <a:rPr lang="en-US" dirty="0" err="1"/>
              <a:t>output_filepath</a:t>
            </a:r>
            <a:r>
              <a:rPr lang="en-US" dirty="0"/>
              <a:t>));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// Tests that Foo does Xyz.</a:t>
            </a:r>
            <a:br>
              <a:rPr lang="en-US" dirty="0"/>
            </a:br>
            <a:r>
              <a:rPr lang="en-US" dirty="0"/>
              <a:t>TEST_F(</a:t>
            </a:r>
            <a:r>
              <a:rPr lang="en-US" dirty="0" err="1"/>
              <a:t>FooTest</a:t>
            </a:r>
            <a:r>
              <a:rPr lang="en-US" dirty="0"/>
              <a:t>, </a:t>
            </a:r>
            <a:r>
              <a:rPr lang="en-US" dirty="0" err="1"/>
              <a:t>DoesXyz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// Exercises the Xyz feature of Foo.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}  // namespace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int</a:t>
            </a:r>
            <a:r>
              <a:rPr lang="en-US" dirty="0"/>
              <a:t> 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**</a:t>
            </a:r>
            <a:r>
              <a:rPr lang="en-US" dirty="0" err="1"/>
              <a:t>argv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::testing::</a:t>
            </a:r>
            <a:r>
              <a:rPr lang="en-US" dirty="0" err="1"/>
              <a:t>InitGoogleTest</a:t>
            </a:r>
            <a:r>
              <a:rPr lang="en-US" dirty="0"/>
              <a:t>(&amp;</a:t>
            </a:r>
            <a:r>
              <a:rPr lang="en-US" dirty="0" err="1"/>
              <a:t>argc</a:t>
            </a:r>
            <a:r>
              <a:rPr lang="en-US" dirty="0"/>
              <a:t>, </a:t>
            </a:r>
            <a:r>
              <a:rPr lang="en-US" dirty="0" err="1"/>
              <a:t>argv</a:t>
            </a:r>
            <a:r>
              <a:rPr lang="en-US" dirty="0"/>
              <a:t>);</a:t>
            </a:r>
            <a:br>
              <a:rPr lang="en-US" dirty="0"/>
            </a:br>
            <a:r>
              <a:rPr lang="en-US" dirty="0"/>
              <a:t>  return RUN_ALL_TESTS();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020762"/>
          </a:xfrm>
        </p:spPr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Sample #1</a:t>
            </a:r>
            <a:r>
              <a:rPr lang="en-US" dirty="0"/>
              <a:t> shows the basic steps of using Google Test to test C++ functions. </a:t>
            </a:r>
          </a:p>
          <a:p>
            <a:r>
              <a:rPr lang="en-US" dirty="0">
                <a:hlinkClick r:id="rId3"/>
              </a:rPr>
              <a:t>Sample #2</a:t>
            </a:r>
            <a:r>
              <a:rPr lang="en-US" dirty="0"/>
              <a:t> shows a more complex unit test for a class with multiple member functions. </a:t>
            </a:r>
          </a:p>
          <a:p>
            <a:r>
              <a:rPr lang="en-US" dirty="0">
                <a:hlinkClick r:id="rId4"/>
              </a:rPr>
              <a:t>Sample #3</a:t>
            </a:r>
            <a:r>
              <a:rPr lang="en-US" dirty="0"/>
              <a:t> uses a test fixture. </a:t>
            </a:r>
          </a:p>
          <a:p>
            <a:r>
              <a:rPr lang="en-US" dirty="0">
                <a:hlinkClick r:id="rId5"/>
              </a:rPr>
              <a:t>Sample #4</a:t>
            </a:r>
            <a:r>
              <a:rPr lang="en-US" dirty="0"/>
              <a:t> is another basic example of using Google Test. </a:t>
            </a:r>
          </a:p>
          <a:p>
            <a:r>
              <a:rPr lang="en-US" dirty="0">
                <a:hlinkClick r:id="rId6"/>
              </a:rPr>
              <a:t>Sample #5</a:t>
            </a:r>
            <a:r>
              <a:rPr lang="en-US" dirty="0"/>
              <a:t> teaches how to reuse a test fixture in multiple test cases by deriving sub-fixtures from it. </a:t>
            </a:r>
          </a:p>
          <a:p>
            <a:r>
              <a:rPr lang="en-US" dirty="0">
                <a:hlinkClick r:id="rId7"/>
              </a:rPr>
              <a:t>Sample #6</a:t>
            </a:r>
            <a:r>
              <a:rPr lang="en-US" dirty="0"/>
              <a:t> demonstrates type-parameterized tests. </a:t>
            </a:r>
          </a:p>
          <a:p>
            <a:r>
              <a:rPr lang="en-US" dirty="0">
                <a:hlinkClick r:id="rId8"/>
              </a:rPr>
              <a:t>Sample #7</a:t>
            </a:r>
            <a:r>
              <a:rPr lang="en-US" dirty="0"/>
              <a:t> teaches the basics of value-parameterized tests. </a:t>
            </a:r>
          </a:p>
          <a:p>
            <a:r>
              <a:rPr lang="en-US" dirty="0">
                <a:hlinkClick r:id="rId9"/>
              </a:rPr>
              <a:t>Sample #8</a:t>
            </a:r>
            <a:r>
              <a:rPr lang="en-US" dirty="0"/>
              <a:t> shows using Combine() in value-parameterized tests. </a:t>
            </a:r>
          </a:p>
          <a:p>
            <a:r>
              <a:rPr lang="en-US" dirty="0">
                <a:hlinkClick r:id="rId10"/>
              </a:rPr>
              <a:t>Sample #9</a:t>
            </a:r>
            <a:r>
              <a:rPr lang="en-US" dirty="0"/>
              <a:t> shows use of the listener API to modify Google Test's console output and the use of its reflection API to inspect test results. </a:t>
            </a:r>
          </a:p>
          <a:p>
            <a:r>
              <a:rPr lang="en-US" dirty="0">
                <a:hlinkClick r:id="rId11"/>
              </a:rPr>
              <a:t>Sample #10</a:t>
            </a:r>
            <a:r>
              <a:rPr lang="en-US" dirty="0"/>
              <a:t> shows use of the listener API to implement a primitive memory leak checker.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V1_6_AdvancedGuide   </a:t>
            </a:r>
            <a:r>
              <a:rPr lang="en-US" i="1" dirty="0"/>
              <a:t>Advanced topics on using Google C++ Testing Framework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8445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985838"/>
            <a:ext cx="885825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30372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Google Software 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Software Engineer in Test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Test Engineer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Engr.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Improving how Google tests Software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A: Chrome OS Test Plan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B: Test Tours for Chrome</a:t>
            </a:r>
          </a:p>
          <a:p>
            <a:pPr marL="514350" indent="-514350">
              <a:buAutoNum type="alphaUcPeriod"/>
            </a:pPr>
            <a:r>
              <a:rPr lang="en-US" dirty="0" smtClean="0"/>
              <a:t>Appendix C: Blog Posts on Tools and Code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013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 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733800" cy="365125"/>
          </a:xfrm>
        </p:spPr>
        <p:txBody>
          <a:bodyPr/>
          <a:lstStyle/>
          <a:p>
            <a:r>
              <a:rPr lang="en-US" sz="2400" b="1" dirty="0"/>
              <a:t>http://jenkins-ci.org/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4272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Getting Started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downloading Google Test, unpack it, read the README file and the documentation wiki pages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vvvv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2777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External links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Google </a:t>
            </a:r>
            <a:r>
              <a:rPr lang="en-US" dirty="0">
                <a:hlinkClick r:id="rId2"/>
              </a:rPr>
              <a:t>Test talk slides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Testing </a:t>
            </a:r>
            <a:r>
              <a:rPr lang="en-US" dirty="0">
                <a:hlinkClick r:id="rId3"/>
              </a:rPr>
              <a:t>with Google Test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Doc </a:t>
            </a:r>
            <a:r>
              <a:rPr lang="en-US" dirty="0">
                <a:hlinkClick r:id="rId4"/>
              </a:rPr>
              <a:t>translations</a:t>
            </a:r>
            <a:r>
              <a:rPr lang="en-US" dirty="0"/>
              <a:t> </a:t>
            </a:r>
            <a:r>
              <a:rPr lang="ja-JP" altLang="en-US" dirty="0">
                <a:hlinkClick r:id="rId5"/>
              </a:rPr>
              <a:t>玩转</a:t>
            </a:r>
            <a:r>
              <a:rPr lang="en-US" dirty="0">
                <a:hlinkClick r:id="rId5"/>
              </a:rPr>
              <a:t>Google</a:t>
            </a:r>
            <a:r>
              <a:rPr lang="ja-JP" altLang="en-US" dirty="0">
                <a:hlinkClick r:id="rId5"/>
              </a:rPr>
              <a:t>单元测试框架</a:t>
            </a:r>
            <a:r>
              <a:rPr lang="ja-JP" altLang="en-US" dirty="0"/>
              <a:t> </a:t>
            </a:r>
            <a:endParaRPr lang="en-US" altLang="ja-JP" dirty="0" smtClean="0"/>
          </a:p>
          <a:p>
            <a:r>
              <a:rPr lang="en-US" dirty="0" smtClean="0">
                <a:hlinkClick r:id="rId6"/>
              </a:rPr>
              <a:t>Testing </a:t>
            </a:r>
            <a:r>
              <a:rPr lang="en-US" dirty="0">
                <a:hlinkClick r:id="rId6"/>
              </a:rPr>
              <a:t>C with Google Test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Testing </a:t>
            </a:r>
            <a:r>
              <a:rPr lang="en-US" dirty="0">
                <a:hlinkClick r:id="rId7"/>
              </a:rPr>
              <a:t>embedded software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Using </a:t>
            </a:r>
            <a:r>
              <a:rPr lang="en-US" dirty="0">
                <a:hlinkClick r:id="rId8"/>
              </a:rPr>
              <a:t>Google Test in </a:t>
            </a:r>
            <a:r>
              <a:rPr lang="en-US" dirty="0" err="1">
                <a:hlinkClick r:id="rId8"/>
              </a:rPr>
              <a:t>Xcode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9"/>
              </a:rPr>
              <a:t>Code </a:t>
            </a:r>
            <a:r>
              <a:rPr lang="en-US" dirty="0">
                <a:hlinkClick r:id="rId9"/>
              </a:rPr>
              <a:t>Coverage with Hudson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ACCU </a:t>
            </a:r>
            <a:r>
              <a:rPr lang="en-US" dirty="0">
                <a:hlinkClick r:id="rId10"/>
              </a:rPr>
              <a:t>talk slides &amp; samples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>
                <a:hlinkClick r:id="rId11"/>
              </a:rPr>
              <a:t>Setting </a:t>
            </a:r>
            <a:r>
              <a:rPr lang="en-US" dirty="0">
                <a:hlinkClick r:id="rId11"/>
              </a:rPr>
              <a:t>up with VS 2008</a:t>
            </a:r>
            <a:r>
              <a:rPr lang="en-US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654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Google Test-related open source </a:t>
            </a:r>
            <a:r>
              <a:rPr lang="en-US" sz="3600" dirty="0" smtClean="0"/>
              <a:t>projects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hlinkClick r:id="rId2"/>
              </a:rPr>
              <a:t>Google </a:t>
            </a:r>
            <a:r>
              <a:rPr lang="en-US" dirty="0">
                <a:hlinkClick r:id="rId2"/>
              </a:rPr>
              <a:t>Test UI</a:t>
            </a:r>
            <a:r>
              <a:rPr lang="en-US" dirty="0"/>
              <a:t> is test runner that runs your test binary, allows you to track its progress via a progress bar, and displays a list of test failures. Clicking on one shows failure text. Google Test UI is written in C#. </a:t>
            </a:r>
          </a:p>
          <a:p>
            <a:r>
              <a:rPr lang="en-US" dirty="0" err="1">
                <a:hlinkClick r:id="rId3"/>
              </a:rPr>
              <a:t>GTest</a:t>
            </a:r>
            <a:r>
              <a:rPr lang="en-US" dirty="0">
                <a:hlinkClick r:id="rId3"/>
              </a:rPr>
              <a:t> TAP Listener</a:t>
            </a:r>
            <a:r>
              <a:rPr lang="en-US" dirty="0"/>
              <a:t> is an event listener for Google Test that implements the </a:t>
            </a:r>
            <a:r>
              <a:rPr lang="en-US" dirty="0">
                <a:hlinkClick r:id="rId4"/>
              </a:rPr>
              <a:t>TAP protocol</a:t>
            </a:r>
            <a:r>
              <a:rPr lang="en-US" dirty="0"/>
              <a:t> for test result output. If your test runner understands TAP, you may find it useful.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268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27" y="1673224"/>
            <a:ext cx="8386308" cy="4270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598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V1_6_Primer   </a:t>
            </a:r>
            <a:r>
              <a:rPr lang="en-US" sz="3600" i="1" dirty="0"/>
              <a:t>Getting started with Google C++ Testing Framework</a:t>
            </a:r>
            <a:r>
              <a:rPr lang="en-US" sz="3600" dirty="0"/>
              <a:t> Updated Apr 18, 2011 by </a:t>
            </a:r>
            <a:r>
              <a:rPr lang="en-US" sz="3600" dirty="0">
                <a:hlinkClick r:id="rId2"/>
              </a:rPr>
              <a:t>zhanyong...@gmail.com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51037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Introduction</a:t>
            </a:r>
            <a:r>
              <a:rPr lang="en-US" dirty="0">
                <a:hlinkClick r:id="rId3"/>
              </a:rPr>
              <a:t>: Why Google C++ Testing Framework?</a:t>
            </a:r>
            <a:endParaRPr lang="en-US" dirty="0"/>
          </a:p>
          <a:p>
            <a:r>
              <a:rPr lang="en-US" dirty="0">
                <a:hlinkClick r:id="rId4"/>
              </a:rPr>
              <a:t>Setting up a New Test Project</a:t>
            </a:r>
            <a:endParaRPr lang="en-US" dirty="0"/>
          </a:p>
          <a:p>
            <a:r>
              <a:rPr lang="en-US" dirty="0">
                <a:hlinkClick r:id="rId5"/>
              </a:rPr>
              <a:t>Basic Concepts</a:t>
            </a:r>
            <a:endParaRPr lang="en-US" dirty="0"/>
          </a:p>
          <a:p>
            <a:r>
              <a:rPr lang="en-US" dirty="0">
                <a:hlinkClick r:id="rId6"/>
              </a:rPr>
              <a:t>Assertions</a:t>
            </a:r>
            <a:endParaRPr lang="en-US" dirty="0"/>
          </a:p>
          <a:p>
            <a:pPr lvl="1"/>
            <a:r>
              <a:rPr lang="en-US" dirty="0">
                <a:hlinkClick r:id="rId7"/>
              </a:rPr>
              <a:t>Basic Assertions</a:t>
            </a:r>
            <a:endParaRPr lang="en-US" dirty="0"/>
          </a:p>
          <a:p>
            <a:pPr lvl="1"/>
            <a:r>
              <a:rPr lang="en-US" dirty="0">
                <a:hlinkClick r:id="rId8"/>
              </a:rPr>
              <a:t>Binary Comparison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String Comparison</a:t>
            </a:r>
            <a:endParaRPr lang="en-US" dirty="0"/>
          </a:p>
          <a:p>
            <a:r>
              <a:rPr lang="en-US" dirty="0">
                <a:hlinkClick r:id="rId10"/>
              </a:rPr>
              <a:t>Simple Tests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hlinkClick r:id="rId11"/>
              </a:rPr>
              <a:t>Test Fixtures: Using the Same Data Configuration for Multiple Tests</a:t>
            </a:r>
            <a:endParaRPr lang="en-US" dirty="0"/>
          </a:p>
          <a:p>
            <a:r>
              <a:rPr lang="en-US" dirty="0">
                <a:hlinkClick r:id="rId12"/>
              </a:rPr>
              <a:t>Invoking the Tests</a:t>
            </a:r>
            <a:endParaRPr lang="en-US" dirty="0"/>
          </a:p>
          <a:p>
            <a:r>
              <a:rPr lang="en-US" dirty="0">
                <a:hlinkClick r:id="rId13"/>
              </a:rPr>
              <a:t>Writing the main() Function</a:t>
            </a:r>
            <a:endParaRPr lang="en-US" dirty="0"/>
          </a:p>
          <a:p>
            <a:pPr lvl="1"/>
            <a:r>
              <a:rPr lang="en-US" dirty="0">
                <a:hlinkClick r:id="rId14"/>
              </a:rPr>
              <a:t>Important note for Visual C++ users</a:t>
            </a:r>
            <a:endParaRPr lang="en-US" dirty="0"/>
          </a:p>
          <a:p>
            <a:r>
              <a:rPr lang="en-US" dirty="0">
                <a:hlinkClick r:id="rId15"/>
              </a:rPr>
              <a:t>Where to Go from Here</a:t>
            </a:r>
            <a:endParaRPr lang="en-US" dirty="0"/>
          </a:p>
          <a:p>
            <a:r>
              <a:rPr lang="en-US" dirty="0">
                <a:hlinkClick r:id="rId16"/>
              </a:rPr>
              <a:t>Known Limitations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419600" cy="365125"/>
          </a:xfrm>
        </p:spPr>
        <p:txBody>
          <a:bodyPr/>
          <a:lstStyle/>
          <a:p>
            <a:r>
              <a:rPr lang="en-US" sz="1400" b="1" dirty="0"/>
              <a:t>http://code.google.com/p/googletest/wiki/V1_6_Primer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1379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15105</TotalTime>
  <Words>1558</Words>
  <Application>Microsoft Office PowerPoint</Application>
  <PresentationFormat>On-screen Show (4:3)</PresentationFormat>
  <Paragraphs>168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CSCE 747 Software Testing and Quality Assurance</vt:lpstr>
      <vt:lpstr>PowerPoint Presentation</vt:lpstr>
      <vt:lpstr>References</vt:lpstr>
      <vt:lpstr>Test 2 Question 1</vt:lpstr>
      <vt:lpstr>Getting Started  </vt:lpstr>
      <vt:lpstr>External links </vt:lpstr>
      <vt:lpstr>Google Test-related open source projects</vt:lpstr>
      <vt:lpstr>Wiki</vt:lpstr>
      <vt:lpstr>V1_6_Primer   Getting started with Google C++ Testing Framework Updated Apr 18, 2011 by zhanyong...@gmail.com </vt:lpstr>
      <vt:lpstr>So what makes a good test: 1</vt:lpstr>
      <vt:lpstr>So what makes a good test: 2</vt:lpstr>
      <vt:lpstr>So what makes a good test: 3</vt:lpstr>
      <vt:lpstr>So what makes a good test: 4</vt:lpstr>
      <vt:lpstr>So what makes a good test: 5</vt:lpstr>
      <vt:lpstr>So what makes a good test: 6</vt:lpstr>
      <vt:lpstr>Setting up a New Test Project</vt:lpstr>
      <vt:lpstr>Basic Concepts</vt:lpstr>
      <vt:lpstr>Assertions</vt:lpstr>
      <vt:lpstr>custom failure messages with &lt;&lt;</vt:lpstr>
      <vt:lpstr>Binary Comparison</vt:lpstr>
      <vt:lpstr>String Comparison</vt:lpstr>
      <vt:lpstr>Simple Tests</vt:lpstr>
      <vt:lpstr>Testing Factorial</vt:lpstr>
      <vt:lpstr>Test Fixtures</vt:lpstr>
      <vt:lpstr>PowerPoint Presentation</vt:lpstr>
      <vt:lpstr>PowerPoint Presentation</vt:lpstr>
      <vt:lpstr>tests for a FIFO queue class</vt:lpstr>
      <vt:lpstr>a fixture</vt:lpstr>
      <vt:lpstr>PowerPoint Presentation</vt:lpstr>
      <vt:lpstr>Writing the main() Function</vt:lpstr>
      <vt:lpstr>PowerPoint Presentation</vt:lpstr>
      <vt:lpstr>PowerPoint Presentation</vt:lpstr>
      <vt:lpstr>Samples</vt:lpstr>
      <vt:lpstr>PowerPoint Presentation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194</cp:revision>
  <cp:lastPrinted>2013-09-06T18:18:22Z</cp:lastPrinted>
  <dcterms:created xsi:type="dcterms:W3CDTF">2013-08-23T15:17:19Z</dcterms:created>
  <dcterms:modified xsi:type="dcterms:W3CDTF">2013-11-20T05:44:24Z</dcterms:modified>
</cp:coreProperties>
</file>