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handoutMasterIdLst>
    <p:handoutMasterId r:id="rId31"/>
  </p:handoutMasterIdLst>
  <p:sldIdLst>
    <p:sldId id="256" r:id="rId2"/>
    <p:sldId id="259" r:id="rId3"/>
    <p:sldId id="336" r:id="rId4"/>
    <p:sldId id="359" r:id="rId5"/>
    <p:sldId id="358" r:id="rId6"/>
    <p:sldId id="337" r:id="rId7"/>
    <p:sldId id="348" r:id="rId8"/>
    <p:sldId id="338" r:id="rId9"/>
    <p:sldId id="362" r:id="rId10"/>
    <p:sldId id="345" r:id="rId11"/>
    <p:sldId id="360" r:id="rId12"/>
    <p:sldId id="361" r:id="rId13"/>
    <p:sldId id="339" r:id="rId14"/>
    <p:sldId id="343" r:id="rId15"/>
    <p:sldId id="349" r:id="rId16"/>
    <p:sldId id="350" r:id="rId17"/>
    <p:sldId id="341" r:id="rId18"/>
    <p:sldId id="351" r:id="rId19"/>
    <p:sldId id="340" r:id="rId20"/>
    <p:sldId id="352" r:id="rId21"/>
    <p:sldId id="342" r:id="rId22"/>
    <p:sldId id="353" r:id="rId23"/>
    <p:sldId id="354" r:id="rId24"/>
    <p:sldId id="355" r:id="rId25"/>
    <p:sldId id="356" r:id="rId26"/>
    <p:sldId id="357" r:id="rId27"/>
    <p:sldId id="346" r:id="rId28"/>
    <p:sldId id="347" r:id="rId2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26" autoAdjust="0"/>
    <p:restoredTop sz="94660"/>
  </p:normalViewPr>
  <p:slideViewPr>
    <p:cSldViewPr>
      <p:cViewPr varScale="1">
        <p:scale>
          <a:sx n="50" d="100"/>
          <a:sy n="50" d="100"/>
        </p:scale>
        <p:origin x="-35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160521" cy="365760"/>
          </a:xfrm>
          <a:prstGeom prst="rect">
            <a:avLst/>
          </a:prstGeom>
        </p:spPr>
        <p:txBody>
          <a:bodyPr vert="horz" lIns="96662" tIns="48330" rIns="96662" bIns="48330" rtlCol="0"/>
          <a:lstStyle>
            <a:lvl1pPr algn="l">
              <a:defRPr sz="1300"/>
            </a:lvl1pPr>
          </a:lstStyle>
          <a:p>
            <a:endParaRPr lang="en-US"/>
          </a:p>
        </p:txBody>
      </p:sp>
      <p:sp>
        <p:nvSpPr>
          <p:cNvPr id="3" name="Date Placeholder 2"/>
          <p:cNvSpPr>
            <a:spLocks noGrp="1"/>
          </p:cNvSpPr>
          <p:nvPr>
            <p:ph type="dt" sz="quarter" idx="1"/>
          </p:nvPr>
        </p:nvSpPr>
        <p:spPr>
          <a:xfrm>
            <a:off x="5438459" y="0"/>
            <a:ext cx="4160521" cy="365760"/>
          </a:xfrm>
          <a:prstGeom prst="rect">
            <a:avLst/>
          </a:prstGeom>
        </p:spPr>
        <p:txBody>
          <a:bodyPr vert="horz" lIns="96662" tIns="48330" rIns="96662" bIns="48330" rtlCol="0"/>
          <a:lstStyle>
            <a:lvl1pPr algn="r">
              <a:defRPr sz="1300"/>
            </a:lvl1pPr>
          </a:lstStyle>
          <a:p>
            <a:fld id="{DE46800A-807F-47ED-8890-C64E445E2F05}" type="datetimeFigureOut">
              <a:rPr lang="en-US" smtClean="0"/>
              <a:t>11/17/2013</a:t>
            </a:fld>
            <a:endParaRPr lang="en-US"/>
          </a:p>
        </p:txBody>
      </p:sp>
      <p:sp>
        <p:nvSpPr>
          <p:cNvPr id="4" name="Footer Placeholder 3"/>
          <p:cNvSpPr>
            <a:spLocks noGrp="1"/>
          </p:cNvSpPr>
          <p:nvPr>
            <p:ph type="ftr" sz="quarter" idx="2"/>
          </p:nvPr>
        </p:nvSpPr>
        <p:spPr>
          <a:xfrm>
            <a:off x="1" y="6948171"/>
            <a:ext cx="4160521" cy="365760"/>
          </a:xfrm>
          <a:prstGeom prst="rect">
            <a:avLst/>
          </a:prstGeom>
        </p:spPr>
        <p:txBody>
          <a:bodyPr vert="horz" lIns="96662" tIns="48330" rIns="96662" bIns="48330" rtlCol="0" anchor="b"/>
          <a:lstStyle>
            <a:lvl1pPr algn="l">
              <a:defRPr sz="1300"/>
            </a:lvl1pPr>
          </a:lstStyle>
          <a:p>
            <a:endParaRPr lang="en-US"/>
          </a:p>
        </p:txBody>
      </p:sp>
      <p:sp>
        <p:nvSpPr>
          <p:cNvPr id="5" name="Slide Number Placeholder 4"/>
          <p:cNvSpPr>
            <a:spLocks noGrp="1"/>
          </p:cNvSpPr>
          <p:nvPr>
            <p:ph type="sldNum" sz="quarter" idx="3"/>
          </p:nvPr>
        </p:nvSpPr>
        <p:spPr>
          <a:xfrm>
            <a:off x="5438459" y="6948171"/>
            <a:ext cx="4160521" cy="365760"/>
          </a:xfrm>
          <a:prstGeom prst="rect">
            <a:avLst/>
          </a:prstGeom>
        </p:spPr>
        <p:txBody>
          <a:bodyPr vert="horz" lIns="96662" tIns="48330" rIns="96662" bIns="48330" rtlCol="0" anchor="b"/>
          <a:lstStyle>
            <a:lvl1pPr algn="r">
              <a:defRPr sz="1300"/>
            </a:lvl1pPr>
          </a:lstStyle>
          <a:p>
            <a:fld id="{AF105512-E99F-4FCB-8735-4D139E4BE593}" type="slidenum">
              <a:rPr lang="en-US" smtClean="0"/>
              <a:t>‹#›</a:t>
            </a:fld>
            <a:endParaRPr lang="en-US"/>
          </a:p>
        </p:txBody>
      </p:sp>
    </p:spTree>
    <p:extLst>
      <p:ext uri="{BB962C8B-B14F-4D97-AF65-F5344CB8AC3E}">
        <p14:creationId xmlns:p14="http://schemas.microsoft.com/office/powerpoint/2010/main" val="3373738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1438" tIns="45719" rIns="91438" bIns="45719" rtlCol="0"/>
          <a:lstStyle>
            <a:lvl1pPr algn="l">
              <a:defRPr sz="1100"/>
            </a:lvl1pPr>
          </a:lstStyle>
          <a:p>
            <a:endParaRPr lang="en-US"/>
          </a:p>
        </p:txBody>
      </p:sp>
      <p:sp>
        <p:nvSpPr>
          <p:cNvPr id="3" name="Date Placeholder 2"/>
          <p:cNvSpPr>
            <a:spLocks noGrp="1"/>
          </p:cNvSpPr>
          <p:nvPr>
            <p:ph type="dt" idx="1"/>
          </p:nvPr>
        </p:nvSpPr>
        <p:spPr>
          <a:xfrm>
            <a:off x="5438775" y="0"/>
            <a:ext cx="4160838" cy="365125"/>
          </a:xfrm>
          <a:prstGeom prst="rect">
            <a:avLst/>
          </a:prstGeom>
        </p:spPr>
        <p:txBody>
          <a:bodyPr vert="horz" lIns="91438" tIns="45719" rIns="91438" bIns="45719" rtlCol="0"/>
          <a:lstStyle>
            <a:lvl1pPr algn="r">
              <a:defRPr sz="1100"/>
            </a:lvl1pPr>
          </a:lstStyle>
          <a:p>
            <a:fld id="{DFB7A307-6551-4A40-9AE9-E1E5EBDA059E}" type="datetimeFigureOut">
              <a:rPr lang="en-US" smtClean="0"/>
              <a:t>11/17/2013</a:t>
            </a:fld>
            <a:endParaRPr 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1438" tIns="45719" rIns="91438" bIns="45719" rtlCol="0" anchor="ctr"/>
          <a:lstStyle/>
          <a:p>
            <a:endParaRPr lang="en-US"/>
          </a:p>
        </p:txBody>
      </p:sp>
      <p:sp>
        <p:nvSpPr>
          <p:cNvPr id="5" name="Notes Placeholder 4"/>
          <p:cNvSpPr>
            <a:spLocks noGrp="1"/>
          </p:cNvSpPr>
          <p:nvPr>
            <p:ph type="body" sz="quarter" idx="3"/>
          </p:nvPr>
        </p:nvSpPr>
        <p:spPr>
          <a:xfrm>
            <a:off x="960439" y="3475039"/>
            <a:ext cx="7680325" cy="3290887"/>
          </a:xfrm>
          <a:prstGeom prst="rect">
            <a:avLst/>
          </a:prstGeom>
        </p:spPr>
        <p:txBody>
          <a:bodyPr vert="horz" lIns="91438" tIns="45719" rIns="91438" bIns="4571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488"/>
            <a:ext cx="4160838" cy="365125"/>
          </a:xfrm>
          <a:prstGeom prst="rect">
            <a:avLst/>
          </a:prstGeom>
        </p:spPr>
        <p:txBody>
          <a:bodyPr vert="horz" lIns="91438" tIns="45719" rIns="91438" bIns="45719" rtlCol="0" anchor="b"/>
          <a:lstStyle>
            <a:lvl1pPr algn="l">
              <a:defRPr sz="1100"/>
            </a:lvl1pPr>
          </a:lstStyle>
          <a:p>
            <a:endParaRPr lang="en-US"/>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lIns="91438" tIns="45719" rIns="91438" bIns="45719" rtlCol="0" anchor="b"/>
          <a:lstStyle>
            <a:lvl1pPr algn="r">
              <a:defRPr sz="1100"/>
            </a:lvl1pPr>
          </a:lstStyle>
          <a:p>
            <a:fld id="{2DDEC9F7-2714-4091-A981-3F7348D3A734}" type="slidenum">
              <a:rPr lang="en-US" smtClean="0"/>
              <a:t>‹#›</a:t>
            </a:fld>
            <a:endParaRPr lang="en-US"/>
          </a:p>
        </p:txBody>
      </p:sp>
    </p:spTree>
    <p:extLst>
      <p:ext uri="{BB962C8B-B14F-4D97-AF65-F5344CB8AC3E}">
        <p14:creationId xmlns:p14="http://schemas.microsoft.com/office/powerpoint/2010/main" val="3742069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746031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58E6AF8F-B633-4351-A75A-F3AF7F99808C}" type="datetime1">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61669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278ADD02-E6DC-4AC8-97B7-F4A6353E2A8E}" type="datetime1">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31392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Wingdings" pitchFamily="2" charset="2"/>
              <a:buChar char="§"/>
              <a:defRPr b="1">
                <a:solidFill>
                  <a:schemeClr val="accent1">
                    <a:lumMod val="75000"/>
                  </a:schemeClr>
                </a:solidFill>
              </a:defRPr>
            </a:lvl1pPr>
            <a:lvl2pPr marL="742950" indent="-285750">
              <a:buFont typeface="Wingdings" pitchFamily="2" charset="2"/>
              <a:buChar char="§"/>
              <a:defRPr b="1"/>
            </a:lvl2pPr>
            <a:lvl3pPr marL="1143000" indent="-228600">
              <a:buFont typeface="Wingdings" pitchFamily="2" charset="2"/>
              <a:buChar char="§"/>
              <a:defRPr b="1"/>
            </a:lvl3pPr>
            <a:lvl4pPr marL="1600200" indent="-228600">
              <a:buFont typeface="Wingdings" pitchFamily="2" charset="2"/>
              <a:buChar char="§"/>
              <a:defRPr b="1"/>
            </a:lvl4pPr>
            <a:lvl5pPr marL="2057400" indent="-228600">
              <a:buFont typeface="Wingdings" pitchFamily="2" charset="2"/>
              <a:buChar cha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10"/>
          <p:cNvSpPr>
            <a:spLocks noGrp="1"/>
          </p:cNvSpPr>
          <p:nvPr>
            <p:ph type="ftr" sz="quarter" idx="11"/>
          </p:nvPr>
        </p:nvSpPr>
        <p:spPr/>
        <p:txBody>
          <a:bodyPr/>
          <a:lstStyle>
            <a:lvl1pPr>
              <a:defRPr>
                <a:solidFill>
                  <a:schemeClr val="tx1"/>
                </a:solidFill>
              </a:defRPr>
            </a:lvl1pPr>
          </a:lstStyle>
          <a:p>
            <a:endParaRPr lang="en-US" dirty="0" smtClean="0"/>
          </a:p>
        </p:txBody>
      </p:sp>
    </p:spTree>
    <p:extLst>
      <p:ext uri="{BB962C8B-B14F-4D97-AF65-F5344CB8AC3E}">
        <p14:creationId xmlns:p14="http://schemas.microsoft.com/office/powerpoint/2010/main" val="183992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12E71D42-80BF-474E-817C-BFB55635F6B6}" type="datetime1">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77155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7848600" y="-60325"/>
            <a:ext cx="2133600" cy="365125"/>
          </a:xfrm>
          <a:prstGeom prst="rect">
            <a:avLst/>
          </a:prstGeom>
        </p:spPr>
        <p:txBody>
          <a:bodyPr/>
          <a:lstStyle/>
          <a:p>
            <a:fld id="{84FFD439-0553-42AB-9F33-8F7AA9F80298}" type="datetime1">
              <a:rPr lang="en-US" smtClean="0"/>
              <a:t>11/17/2013</a:t>
            </a:fld>
            <a:endParaRPr lang="en-US"/>
          </a:p>
        </p:txBody>
      </p:sp>
      <p:sp>
        <p:nvSpPr>
          <p:cNvPr id="6" name="Footer Placeholder 5"/>
          <p:cNvSpPr>
            <a:spLocks noGrp="1"/>
          </p:cNvSpPr>
          <p:nvPr>
            <p:ph type="ftr" sz="quarter" idx="11"/>
          </p:nvPr>
        </p:nvSpPr>
        <p:spPr/>
        <p:txBody>
          <a:bodyPr/>
          <a:lstStyle/>
          <a:p>
            <a:r>
              <a:rPr lang="en-US" dirty="0" smtClean="0"/>
              <a:t>Software Testing A Craftsman’s Approach</a:t>
            </a:r>
          </a:p>
          <a:p>
            <a:r>
              <a:rPr lang="en-US" dirty="0" smtClean="0"/>
              <a:t>Jorgensen – 2008</a:t>
            </a:r>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79351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228600" y="6035675"/>
            <a:ext cx="2133600" cy="365125"/>
          </a:xfrm>
          <a:prstGeom prst="rect">
            <a:avLst/>
          </a:prstGeom>
        </p:spPr>
        <p:txBody>
          <a:bodyPr/>
          <a:lstStyle/>
          <a:p>
            <a:fld id="{1C944A67-369A-40BF-91CF-EB08F8921C48}" type="datetime1">
              <a:rPr lang="en-US" smtClean="0"/>
              <a:t>11/17/2013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95940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228600" y="6035675"/>
            <a:ext cx="2133600" cy="365125"/>
          </a:xfrm>
          <a:prstGeom prst="rect">
            <a:avLst/>
          </a:prstGeom>
        </p:spPr>
        <p:txBody>
          <a:bodyPr/>
          <a:lstStyle/>
          <a:p>
            <a:fld id="{021BE1CA-01F5-4B5E-9D20-B5D389B4A4A7}" type="datetime1">
              <a:rPr lang="en-US" smtClean="0"/>
              <a:t>11/17/2013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53038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8600" y="6035675"/>
            <a:ext cx="2133600" cy="365125"/>
          </a:xfrm>
          <a:prstGeom prst="rect">
            <a:avLst/>
          </a:prstGeom>
        </p:spPr>
        <p:txBody>
          <a:bodyPr/>
          <a:lstStyle/>
          <a:p>
            <a:fld id="{EB5D041C-7B1A-4C56-8258-3639C6CDB578}" type="datetime1">
              <a:rPr lang="en-US" smtClean="0"/>
              <a:t>11/17/2013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2392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28600" y="6035675"/>
            <a:ext cx="2133600" cy="365125"/>
          </a:xfrm>
          <a:prstGeom prst="rect">
            <a:avLst/>
          </a:prstGeom>
        </p:spPr>
        <p:txBody>
          <a:bodyPr/>
          <a:lstStyle/>
          <a:p>
            <a:fld id="{66D7EA8D-08E4-4CEC-A290-2459BA8A7C50}" type="datetime1">
              <a:rPr lang="en-US" smtClean="0"/>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0402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28600" y="6035675"/>
            <a:ext cx="2133600" cy="365125"/>
          </a:xfrm>
          <a:prstGeom prst="rect">
            <a:avLst/>
          </a:prstGeom>
        </p:spPr>
        <p:txBody>
          <a:bodyPr/>
          <a:lstStyle/>
          <a:p>
            <a:fld id="{8D49DA34-5337-42BA-BBB8-2B2693ACCFAB}" type="datetime1">
              <a:rPr lang="en-US" smtClean="0"/>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403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4290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smtClean="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4A088-014F-4063-A783-67FAA4BA51CC}" type="slidenum">
              <a:rPr lang="en-US" smtClean="0"/>
              <a:t>‹#›</a:t>
            </a:fld>
            <a:endParaRPr lang="en-US"/>
          </a:p>
        </p:txBody>
      </p:sp>
      <p:sp>
        <p:nvSpPr>
          <p:cNvPr id="7" name="TextBox 6"/>
          <p:cNvSpPr txBox="1"/>
          <p:nvPr/>
        </p:nvSpPr>
        <p:spPr>
          <a:xfrm>
            <a:off x="152400" y="6367046"/>
            <a:ext cx="2819400" cy="338554"/>
          </a:xfrm>
          <a:prstGeom prst="rect">
            <a:avLst/>
          </a:prstGeom>
          <a:noFill/>
        </p:spPr>
        <p:txBody>
          <a:bodyPr wrap="square" rtlCol="0">
            <a:spAutoFit/>
          </a:bodyPr>
          <a:lstStyle/>
          <a:p>
            <a:r>
              <a:rPr lang="en-US" sz="1600" b="0" dirty="0" err="1" smtClean="0">
                <a:solidFill>
                  <a:schemeClr val="tx1"/>
                </a:solidFill>
              </a:rPr>
              <a:t>Lec</a:t>
            </a:r>
            <a:r>
              <a:rPr lang="en-US" sz="1600" b="0" baseline="0" dirty="0" smtClean="0">
                <a:solidFill>
                  <a:schemeClr val="tx1"/>
                </a:solidFill>
              </a:rPr>
              <a:t> </a:t>
            </a:r>
            <a:r>
              <a:rPr lang="en-US" sz="1600" b="0" baseline="0" dirty="0" smtClean="0">
                <a:solidFill>
                  <a:schemeClr val="tx1"/>
                </a:solidFill>
              </a:rPr>
              <a:t>23 Jenkins </a:t>
            </a:r>
            <a:r>
              <a:rPr lang="en-US" sz="1600" b="0" baseline="0" dirty="0" smtClean="0">
                <a:solidFill>
                  <a:schemeClr val="tx1"/>
                </a:solidFill>
              </a:rPr>
              <a:t>- </a:t>
            </a:r>
            <a:fld id="{974D2DB4-B6AF-4364-8EF9-04B046B042B9}" type="slidenum">
              <a:rPr lang="en-US" sz="1600" baseline="0" smtClean="0"/>
              <a:t>‹#›</a:t>
            </a:fld>
            <a:endParaRPr lang="en-US" sz="1600" dirty="0"/>
          </a:p>
        </p:txBody>
      </p:sp>
      <p:sp>
        <p:nvSpPr>
          <p:cNvPr id="8" name="TextBox 7"/>
          <p:cNvSpPr txBox="1"/>
          <p:nvPr/>
        </p:nvSpPr>
        <p:spPr>
          <a:xfrm>
            <a:off x="6477000" y="6400800"/>
            <a:ext cx="1943353" cy="369332"/>
          </a:xfrm>
          <a:prstGeom prst="rect">
            <a:avLst/>
          </a:prstGeom>
          <a:noFill/>
        </p:spPr>
        <p:txBody>
          <a:bodyPr wrap="none" rtlCol="0">
            <a:spAutoFit/>
          </a:bodyPr>
          <a:lstStyle/>
          <a:p>
            <a:r>
              <a:rPr lang="en-US" dirty="0" smtClean="0"/>
              <a:t>CSCE 747 Fall 2013</a:t>
            </a:r>
            <a:endParaRPr lang="en-US" dirty="0"/>
          </a:p>
        </p:txBody>
      </p:sp>
    </p:spTree>
    <p:extLst>
      <p:ext uri="{BB962C8B-B14F-4D97-AF65-F5344CB8AC3E}">
        <p14:creationId xmlns:p14="http://schemas.microsoft.com/office/powerpoint/2010/main" val="28325228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iki.jenkins-ci.org/display/JENKINS/Jenkins+Best+Practice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video.fosdem.org/2008/maintracks/FOSDEM2008-hudson.ogg" TargetMode="External"/><Relationship Id="rId7" Type="http://schemas.openxmlformats.org/officeDocument/2006/relationships/hyperlink" Target="http://marakana.com/forums/java/general/79.html" TargetMode="External"/><Relationship Id="rId2" Type="http://schemas.openxmlformats.org/officeDocument/2006/relationships/hyperlink" Target="http://www.slideshare.net/carlo.bonamico/continuous-integration-with-hudson/" TargetMode="External"/><Relationship Id="rId1" Type="http://schemas.openxmlformats.org/officeDocument/2006/relationships/slideLayout" Target="../slideLayouts/slideLayout2.xml"/><Relationship Id="rId6" Type="http://schemas.openxmlformats.org/officeDocument/2006/relationships/hyperlink" Target="http://infradna.com/thank-you-javaone-2010" TargetMode="External"/><Relationship Id="rId5" Type="http://schemas.openxmlformats.org/officeDocument/2006/relationships/hyperlink" Target="http://wiki.jenkins-ci.org/download/attachments/37323793/Hudson+J1+2009.ppt?version=1&amp;modificationDate=1244127211000" TargetMode="External"/><Relationship Id="rId4" Type="http://schemas.openxmlformats.org/officeDocument/2006/relationships/hyperlink" Target="http://tcs.java.no/tcs/download/BD3E404A-2CA7-4170-A3A3-E82892977B04"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iki.jenkins-ci.org/display/JENKINS/Building+an+Android+app+and+test+project" TargetMode="External"/><Relationship Id="rId13" Type="http://schemas.openxmlformats.org/officeDocument/2006/relationships/hyperlink" Target="https://wiki.jenkins-ci.org/display/JENKINS/Plugins" TargetMode="External"/><Relationship Id="rId18" Type="http://schemas.openxmlformats.org/officeDocument/2006/relationships/hyperlink" Target="https://wiki.jenkins-ci.org/display/JENKINS/Securing+Jenkins" TargetMode="External"/><Relationship Id="rId26" Type="http://schemas.openxmlformats.org/officeDocument/2006/relationships/hyperlink" Target="https://wiki.jenkins-ci.org/display/JENKINS/Shells" TargetMode="External"/><Relationship Id="rId3" Type="http://schemas.openxmlformats.org/officeDocument/2006/relationships/hyperlink" Target="https://wiki.jenkins-ci.org/display/JENKINS/Starting+and+Accessing+Jenkins" TargetMode="External"/><Relationship Id="rId21" Type="http://schemas.openxmlformats.org/officeDocument/2006/relationships/hyperlink" Target="https://wiki.jenkins-ci.org/display/JENKINS/Splitting+a+big+job+into+smaller+jobs" TargetMode="External"/><Relationship Id="rId7" Type="http://schemas.openxmlformats.org/officeDocument/2006/relationships/hyperlink" Target="https://wiki.jenkins-ci.org/display/JENKINS/Building+a+matrix+project" TargetMode="External"/><Relationship Id="rId12" Type="http://schemas.openxmlformats.org/officeDocument/2006/relationships/hyperlink" Target="https://wiki.jenkins-ci.org/display/JENKINS/Fingerprint" TargetMode="External"/><Relationship Id="rId17" Type="http://schemas.openxmlformats.org/officeDocument/2006/relationships/hyperlink" Target="https://wiki.jenkins-ci.org/display/JENKINS/Jenkins+SSH" TargetMode="External"/><Relationship Id="rId25" Type="http://schemas.openxmlformats.org/officeDocument/2006/relationships/hyperlink" Target="https://wiki.jenkins-ci.org/display/JENKINS/Perl+Projects" TargetMode="External"/><Relationship Id="rId33" Type="http://schemas.openxmlformats.org/officeDocument/2006/relationships/hyperlink" Target="https://wiki.jenkins-ci.org/display/JENKINS/Removing+and+disabling+plugins" TargetMode="External"/><Relationship Id="rId2" Type="http://schemas.openxmlformats.org/officeDocument/2006/relationships/hyperlink" Target="https://wiki.jenkins-ci.org/display/JENKINS/Installing+Jenkins" TargetMode="External"/><Relationship Id="rId16" Type="http://schemas.openxmlformats.org/officeDocument/2006/relationships/hyperlink" Target="https://wiki.jenkins-ci.org/display/JENKINS/Jenkins+CLI" TargetMode="External"/><Relationship Id="rId20" Type="http://schemas.openxmlformats.org/officeDocument/2006/relationships/hyperlink" Target="https://wiki.jenkins-ci.org/display/JENKINS/Change+time+zone" TargetMode="External"/><Relationship Id="rId29" Type="http://schemas.openxmlformats.org/officeDocument/2006/relationships/hyperlink" Target="https://wiki.jenkins-ci.org/display/JENKINS/Logging" TargetMode="External"/><Relationship Id="rId1" Type="http://schemas.openxmlformats.org/officeDocument/2006/relationships/slideLayout" Target="../slideLayouts/slideLayout4.xml"/><Relationship Id="rId6" Type="http://schemas.openxmlformats.org/officeDocument/2006/relationships/hyperlink" Target="https://wiki.jenkins-ci.org/display/JENKINS/Building+a+maven2+project" TargetMode="External"/><Relationship Id="rId11" Type="http://schemas.openxmlformats.org/officeDocument/2006/relationships/hyperlink" Target="https://wiki.jenkins-ci.org/display/JENKINS/Features+controlled+by+system+properties" TargetMode="External"/><Relationship Id="rId24" Type="http://schemas.openxmlformats.org/officeDocument/2006/relationships/hyperlink" Target="https://wiki.jenkins-ci.org/display/JENKINS/Drupal+Development" TargetMode="External"/><Relationship Id="rId32" Type="http://schemas.openxmlformats.org/officeDocument/2006/relationships/hyperlink" Target="https://wiki.jenkins-ci.org/display/JENKINS/The+'People'+listing" TargetMode="External"/><Relationship Id="rId5" Type="http://schemas.openxmlformats.org/officeDocument/2006/relationships/hyperlink" Target="https://wiki.jenkins-ci.org/display/JENKINS/Building+a+software+project" TargetMode="External"/><Relationship Id="rId15" Type="http://schemas.openxmlformats.org/officeDocument/2006/relationships/hyperlink" Target="https://wiki.jenkins-ci.org/display/JENKINS/Jenkins+Script+Console" TargetMode="External"/><Relationship Id="rId23" Type="http://schemas.openxmlformats.org/officeDocument/2006/relationships/hyperlink" Target="http://jenkinsheaven.blogspot.com.au/2011/04/welcome.html" TargetMode="External"/><Relationship Id="rId28" Type="http://schemas.openxmlformats.org/officeDocument/2006/relationships/hyperlink" Target="https://wiki.jenkins-ci.org/display/JENKINS/Boot+failure+hook" TargetMode="External"/><Relationship Id="rId10" Type="http://schemas.openxmlformats.org/officeDocument/2006/relationships/hyperlink" Target="https://wiki.jenkins-ci.org/display/JENKINS/Distributed+builds" TargetMode="External"/><Relationship Id="rId19" Type="http://schemas.openxmlformats.org/officeDocument/2006/relationships/hyperlink" Target="https://wiki.jenkins-ci.org/display/JENKINS/Remote+access+API" TargetMode="External"/><Relationship Id="rId31" Type="http://schemas.openxmlformats.org/officeDocument/2006/relationships/hyperlink" Target="http://carloszuluaga.wikidot.com/hudson" TargetMode="External"/><Relationship Id="rId4" Type="http://schemas.openxmlformats.org/officeDocument/2006/relationships/hyperlink" Target="https://wiki.jenkins-ci.org/display/JENKINS/Administering+Jenkins" TargetMode="External"/><Relationship Id="rId9" Type="http://schemas.openxmlformats.org/officeDocument/2006/relationships/hyperlink" Target="https://wiki.jenkins-ci.org/display/JENKINS/Monitoring+external+jobs" TargetMode="External"/><Relationship Id="rId14" Type="http://schemas.openxmlformats.org/officeDocument/2006/relationships/hyperlink" Target="https://wiki.jenkins-ci.org/display/JENKINS/Search+Box" TargetMode="External"/><Relationship Id="rId22" Type="http://schemas.openxmlformats.org/officeDocument/2006/relationships/hyperlink" Target="http://www.nabble.com/how-are-you-using-Hudson-for-non-Java-projects--tt17145574.html" TargetMode="External"/><Relationship Id="rId27" Type="http://schemas.openxmlformats.org/officeDocument/2006/relationships/hyperlink" Target="https://wiki.jenkins-ci.org/display/JENKINS/Post-initialization+script" TargetMode="External"/><Relationship Id="rId30" Type="http://schemas.openxmlformats.org/officeDocument/2006/relationships/hyperlink" Target="https://wiki.jenkins-ci.org/display/JENKINS/Terminology"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jenkins-ci.org/" TargetMode="External"/><Relationship Id="rId2" Type="http://schemas.openxmlformats.org/officeDocument/2006/relationships/hyperlink" Target="https://wiki.jenkins-ci.org/display/JENKINS/Installing+Jenkins+as+a+Windows+servi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iki.jenkins-ci.org/display/JENKINS/Award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HTML" TargetMode="External"/><Relationship Id="rId3" Type="http://schemas.openxmlformats.org/officeDocument/2006/relationships/hyperlink" Target="http://en.wikipedia.org/wiki/JavaServer_Pages" TargetMode="External"/><Relationship Id="rId7" Type="http://schemas.openxmlformats.org/officeDocument/2006/relationships/hyperlink" Target="http://en.wikipedia.org/wiki/XML" TargetMode="External"/><Relationship Id="rId2" Type="http://schemas.openxmlformats.org/officeDocument/2006/relationships/hyperlink" Target="http://en.wikipedia.org/wiki/JAR_%28file_format%29" TargetMode="External"/><Relationship Id="rId1" Type="http://schemas.openxmlformats.org/officeDocument/2006/relationships/slideLayout" Target="../slideLayouts/slideLayout2.xml"/><Relationship Id="rId6" Type="http://schemas.openxmlformats.org/officeDocument/2006/relationships/hyperlink" Target="http://en.wikipedia.org/wiki/Class_%28file_format%29" TargetMode="External"/><Relationship Id="rId5" Type="http://schemas.openxmlformats.org/officeDocument/2006/relationships/hyperlink" Target="http://en.wikipedia.org/wiki/Java_%28programming_language%29" TargetMode="External"/><Relationship Id="rId10" Type="http://schemas.openxmlformats.org/officeDocument/2006/relationships/image" Target="../media/image2.png"/><Relationship Id="rId4" Type="http://schemas.openxmlformats.org/officeDocument/2006/relationships/hyperlink" Target="http://en.wikipedia.org/wiki/Java_Servlet" TargetMode="External"/><Relationship Id="rId9" Type="http://schemas.openxmlformats.org/officeDocument/2006/relationships/hyperlink" Target="http://en.wikipedia.org/wiki/Web_applic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CSCE 747 Software Testing and Quality Assurance</a:t>
            </a:r>
            <a:endParaRPr lang="en-US" b="1" dirty="0"/>
          </a:p>
        </p:txBody>
      </p:sp>
      <p:sp>
        <p:nvSpPr>
          <p:cNvPr id="3" name="Subtitle 2"/>
          <p:cNvSpPr>
            <a:spLocks noGrp="1"/>
          </p:cNvSpPr>
          <p:nvPr>
            <p:ph type="subTitle" idx="1"/>
          </p:nvPr>
        </p:nvSpPr>
        <p:spPr/>
        <p:txBody>
          <a:bodyPr/>
          <a:lstStyle/>
          <a:p>
            <a:pPr algn="l"/>
            <a:r>
              <a:rPr lang="en-US" b="1" dirty="0" smtClean="0">
                <a:solidFill>
                  <a:srgbClr val="C00000"/>
                </a:solidFill>
              </a:rPr>
              <a:t>Lecture 22 </a:t>
            </a:r>
            <a:r>
              <a:rPr lang="en-US" b="1" dirty="0" err="1" smtClean="0">
                <a:solidFill>
                  <a:srgbClr val="C00000"/>
                </a:solidFill>
              </a:rPr>
              <a:t>WebDriver</a:t>
            </a:r>
            <a:endParaRPr lang="en-US" dirty="0"/>
          </a:p>
        </p:txBody>
      </p:sp>
      <p:sp>
        <p:nvSpPr>
          <p:cNvPr id="4" name="Date Placeholder 3"/>
          <p:cNvSpPr>
            <a:spLocks noGrp="1"/>
          </p:cNvSpPr>
          <p:nvPr>
            <p:ph type="dt" sz="half" idx="4294967295"/>
          </p:nvPr>
        </p:nvSpPr>
        <p:spPr>
          <a:xfrm>
            <a:off x="152400" y="5943600"/>
            <a:ext cx="2133600" cy="365125"/>
          </a:xfrm>
          <a:prstGeom prst="rect">
            <a:avLst/>
          </a:prstGeom>
        </p:spPr>
        <p:txBody>
          <a:bodyPr/>
          <a:lstStyle/>
          <a:p>
            <a:r>
              <a:rPr lang="en-US" b="1" smtClean="0">
                <a:solidFill>
                  <a:srgbClr val="C00000"/>
                </a:solidFill>
              </a:rPr>
              <a:t>11/11/2013</a:t>
            </a:r>
            <a:endParaRPr lang="en-US" b="1" dirty="0">
              <a:solidFill>
                <a:srgbClr val="C00000"/>
              </a:solidFill>
            </a:endParaRPr>
          </a:p>
        </p:txBody>
      </p:sp>
      <p:sp>
        <p:nvSpPr>
          <p:cNvPr id="6" name="Slide Number Placeholder 5"/>
          <p:cNvSpPr>
            <a:spLocks noGrp="1"/>
          </p:cNvSpPr>
          <p:nvPr>
            <p:ph type="sldNum" sz="quarter" idx="4294967295"/>
          </p:nvPr>
        </p:nvSpPr>
        <p:spPr>
          <a:xfrm>
            <a:off x="6553200" y="5943600"/>
            <a:ext cx="2133600" cy="365125"/>
          </a:xfrm>
        </p:spPr>
        <p:txBody>
          <a:bodyPr/>
          <a:lstStyle/>
          <a:p>
            <a:fld id="{5EA4A088-014F-4063-A783-67FAA4BA51CC}" type="slidenum">
              <a:rPr lang="en-US" smtClean="0"/>
              <a:t>1</a:t>
            </a:fld>
            <a:endParaRPr lang="en-US" dirty="0"/>
          </a:p>
        </p:txBody>
      </p:sp>
    </p:spTree>
    <p:extLst>
      <p:ext uri="{BB962C8B-B14F-4D97-AF65-F5344CB8AC3E}">
        <p14:creationId xmlns:p14="http://schemas.microsoft.com/office/powerpoint/2010/main" val="3577371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1540759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1540759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of Jenkins</a:t>
            </a:r>
            <a:endParaRPr lang="en-US" dirty="0"/>
          </a:p>
        </p:txBody>
      </p:sp>
      <p:sp>
        <p:nvSpPr>
          <p:cNvPr id="3" name="Content Placeholder 2"/>
          <p:cNvSpPr>
            <a:spLocks noGrp="1"/>
          </p:cNvSpPr>
          <p:nvPr>
            <p:ph idx="1"/>
          </p:nvPr>
        </p:nvSpPr>
        <p:spPr/>
        <p:txBody>
          <a:bodyPr>
            <a:normAutofit/>
          </a:bodyPr>
          <a:lstStyle/>
          <a:p>
            <a:r>
              <a:rPr lang="en-US" dirty="0" smtClean="0"/>
              <a:t>Jenkins </a:t>
            </a:r>
            <a:r>
              <a:rPr lang="en-US" dirty="0"/>
              <a:t>offers the following features:</a:t>
            </a:r>
          </a:p>
          <a:p>
            <a:r>
              <a:rPr lang="en-US" dirty="0"/>
              <a:t>Easy installation: </a:t>
            </a:r>
            <a:endParaRPr lang="en-US" dirty="0" smtClean="0"/>
          </a:p>
          <a:p>
            <a:pPr lvl="1"/>
            <a:r>
              <a:rPr lang="en-US" dirty="0" smtClean="0"/>
              <a:t>Just </a:t>
            </a:r>
            <a:r>
              <a:rPr lang="en-US" dirty="0"/>
              <a:t>java -jar </a:t>
            </a:r>
            <a:r>
              <a:rPr lang="en-US" dirty="0" err="1"/>
              <a:t>jenkins.war</a:t>
            </a:r>
            <a:r>
              <a:rPr lang="en-US" dirty="0"/>
              <a:t>, or </a:t>
            </a:r>
            <a:endParaRPr lang="en-US" dirty="0" smtClean="0"/>
          </a:p>
          <a:p>
            <a:pPr lvl="1"/>
            <a:r>
              <a:rPr lang="en-US" dirty="0" smtClean="0"/>
              <a:t>deploy </a:t>
            </a:r>
            <a:r>
              <a:rPr lang="en-US" dirty="0"/>
              <a:t>it in a servlet container. </a:t>
            </a:r>
            <a:endParaRPr lang="en-US" dirty="0" smtClean="0"/>
          </a:p>
          <a:p>
            <a:pPr lvl="1"/>
            <a:r>
              <a:rPr lang="en-US" dirty="0" smtClean="0"/>
              <a:t>No </a:t>
            </a:r>
            <a:r>
              <a:rPr lang="en-US" dirty="0"/>
              <a:t>additional install, no database.</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Easy configuration</a:t>
            </a:r>
            <a:endParaRPr lang="en-US" dirty="0"/>
          </a:p>
        </p:txBody>
      </p:sp>
      <p:sp>
        <p:nvSpPr>
          <p:cNvPr id="3" name="Content Placeholder 2"/>
          <p:cNvSpPr>
            <a:spLocks noGrp="1"/>
          </p:cNvSpPr>
          <p:nvPr>
            <p:ph idx="1"/>
          </p:nvPr>
        </p:nvSpPr>
        <p:spPr/>
        <p:txBody>
          <a:bodyPr/>
          <a:lstStyle/>
          <a:p>
            <a:r>
              <a:rPr lang="en-US" dirty="0" smtClean="0"/>
              <a:t>Jenkins </a:t>
            </a:r>
            <a:r>
              <a:rPr lang="en-US" dirty="0"/>
              <a:t>can be configured entirely from its friendly web GUI with extensive on-the-fly error checks and inline help. </a:t>
            </a:r>
            <a:endParaRPr lang="en-US" dirty="0" smtClean="0"/>
          </a:p>
          <a:p>
            <a:r>
              <a:rPr lang="en-US" dirty="0" smtClean="0"/>
              <a:t>There's </a:t>
            </a:r>
            <a:r>
              <a:rPr lang="en-US" dirty="0"/>
              <a:t>no need to tweak XML manually anymore, although if you'd like to do so, you can do that, too.</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a:t>
            </a:r>
            <a:r>
              <a:rPr lang="en-US" dirty="0"/>
              <a:t>Change set support</a:t>
            </a:r>
            <a:endParaRPr lang="en-US" dirty="0"/>
          </a:p>
        </p:txBody>
      </p:sp>
      <p:sp>
        <p:nvSpPr>
          <p:cNvPr id="3" name="Content Placeholder 2"/>
          <p:cNvSpPr>
            <a:spLocks noGrp="1"/>
          </p:cNvSpPr>
          <p:nvPr>
            <p:ph idx="1"/>
          </p:nvPr>
        </p:nvSpPr>
        <p:spPr/>
        <p:txBody>
          <a:bodyPr/>
          <a:lstStyle/>
          <a:p>
            <a:r>
              <a:rPr lang="en-US" dirty="0" smtClean="0"/>
              <a:t>Jenkins </a:t>
            </a:r>
            <a:r>
              <a:rPr lang="en-US" dirty="0"/>
              <a:t>can generate a list of changes made into the build from Subversion/CVS. </a:t>
            </a:r>
            <a:endParaRPr lang="en-US" dirty="0" smtClean="0"/>
          </a:p>
          <a:p>
            <a:r>
              <a:rPr lang="en-US" dirty="0" smtClean="0"/>
              <a:t>This </a:t>
            </a:r>
            <a:r>
              <a:rPr lang="en-US" dirty="0"/>
              <a:t>is also done in a fairly efficient fashion, to reduce the load on the repository.</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2440424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a:t>
            </a:r>
            <a:r>
              <a:rPr lang="en-US" dirty="0"/>
              <a:t>Permanent links</a:t>
            </a:r>
            <a:endParaRPr lang="en-US" dirty="0"/>
          </a:p>
        </p:txBody>
      </p:sp>
      <p:sp>
        <p:nvSpPr>
          <p:cNvPr id="3" name="Content Placeholder 2"/>
          <p:cNvSpPr>
            <a:spLocks noGrp="1"/>
          </p:cNvSpPr>
          <p:nvPr>
            <p:ph idx="1"/>
          </p:nvPr>
        </p:nvSpPr>
        <p:spPr/>
        <p:txBody>
          <a:bodyPr/>
          <a:lstStyle/>
          <a:p>
            <a:r>
              <a:rPr lang="en-US" dirty="0" smtClean="0"/>
              <a:t>Jenkins </a:t>
            </a:r>
            <a:r>
              <a:rPr lang="en-US" dirty="0"/>
              <a:t>gives you clean readable URLs for most of its pages, including some permalinks like "latest build"/"latest successful build", so that they can be easily linked from elsewhere.</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2440424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Features</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dirty="0"/>
              <a:t>RSS/E-mail/IM Integration </a:t>
            </a:r>
            <a:endParaRPr lang="en-US" dirty="0" smtClean="0"/>
          </a:p>
          <a:p>
            <a:r>
              <a:rPr lang="en-US" dirty="0" smtClean="0"/>
              <a:t>Monitor </a:t>
            </a:r>
            <a:r>
              <a:rPr lang="en-US" dirty="0"/>
              <a:t>build results by RSS or e-mail to get real-time notifications on failures</a:t>
            </a:r>
            <a:r>
              <a:rPr lang="en-US" dirty="0" smtClean="0"/>
              <a:t>.</a:t>
            </a:r>
          </a:p>
          <a:p>
            <a:endParaRPr lang="en-US" dirty="0" smtClean="0"/>
          </a:p>
          <a:p>
            <a:pPr marL="0" indent="0">
              <a:buNone/>
            </a:pPr>
            <a:r>
              <a:rPr lang="en-US" dirty="0" smtClean="0"/>
              <a:t>After-the-fact </a:t>
            </a:r>
            <a:r>
              <a:rPr lang="en-US" dirty="0"/>
              <a:t>tagging: </a:t>
            </a:r>
          </a:p>
          <a:p>
            <a:r>
              <a:rPr lang="en-US" dirty="0" smtClean="0"/>
              <a:t>Builds </a:t>
            </a:r>
            <a:r>
              <a:rPr lang="en-US" dirty="0"/>
              <a:t>can be tagged long after builds are completed.</a:t>
            </a:r>
          </a:p>
          <a:p>
            <a:endParaRPr lang="en-US" dirty="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Features: </a:t>
            </a:r>
            <a:r>
              <a:rPr lang="en-US" dirty="0" err="1"/>
              <a:t>JUnit</a:t>
            </a:r>
            <a:r>
              <a:rPr lang="en-US" dirty="0"/>
              <a:t>/</a:t>
            </a:r>
            <a:r>
              <a:rPr lang="en-US" dirty="0" err="1"/>
              <a:t>TestNG</a:t>
            </a:r>
            <a:r>
              <a:rPr lang="en-US" dirty="0"/>
              <a:t> test reporting</a:t>
            </a:r>
            <a:endParaRPr lang="en-US" dirty="0"/>
          </a:p>
        </p:txBody>
      </p:sp>
      <p:sp>
        <p:nvSpPr>
          <p:cNvPr id="3" name="Content Placeholder 2"/>
          <p:cNvSpPr>
            <a:spLocks noGrp="1"/>
          </p:cNvSpPr>
          <p:nvPr>
            <p:ph idx="1"/>
          </p:nvPr>
        </p:nvSpPr>
        <p:spPr/>
        <p:txBody>
          <a:bodyPr/>
          <a:lstStyle/>
          <a:p>
            <a:r>
              <a:rPr lang="en-US" dirty="0" err="1" smtClean="0"/>
              <a:t>JUnit</a:t>
            </a:r>
            <a:r>
              <a:rPr lang="en-US" dirty="0" smtClean="0"/>
              <a:t> </a:t>
            </a:r>
            <a:r>
              <a:rPr lang="en-US" dirty="0"/>
              <a:t>test reports can </a:t>
            </a:r>
            <a:r>
              <a:rPr lang="en-US" dirty="0" smtClean="0"/>
              <a:t>be:</a:t>
            </a:r>
          </a:p>
          <a:p>
            <a:pPr lvl="1"/>
            <a:r>
              <a:rPr lang="en-US" dirty="0" smtClean="0"/>
              <a:t>tabulated</a:t>
            </a:r>
            <a:r>
              <a:rPr lang="en-US" dirty="0"/>
              <a:t>, </a:t>
            </a:r>
          </a:p>
          <a:p>
            <a:pPr lvl="1"/>
            <a:r>
              <a:rPr lang="en-US" dirty="0" smtClean="0"/>
              <a:t>summarized</a:t>
            </a:r>
            <a:r>
              <a:rPr lang="en-US" dirty="0"/>
              <a:t>, and </a:t>
            </a:r>
            <a:endParaRPr lang="en-US" dirty="0" smtClean="0"/>
          </a:p>
          <a:p>
            <a:pPr lvl="1"/>
            <a:r>
              <a:rPr lang="en-US" dirty="0" smtClean="0"/>
              <a:t>displayed </a:t>
            </a:r>
            <a:r>
              <a:rPr lang="en-US" dirty="0"/>
              <a:t>with history information, such as when it started breaking, etc. </a:t>
            </a:r>
            <a:endParaRPr lang="en-US" dirty="0" smtClean="0"/>
          </a:p>
          <a:p>
            <a:pPr lvl="1"/>
            <a:r>
              <a:rPr lang="en-US" dirty="0" smtClean="0"/>
              <a:t>a History </a:t>
            </a:r>
            <a:r>
              <a:rPr lang="en-US" dirty="0"/>
              <a:t>trend is plotted into a graph.</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2440424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Distributed builds</a:t>
            </a:r>
            <a:endParaRPr lang="en-US" dirty="0"/>
          </a:p>
        </p:txBody>
      </p:sp>
      <p:sp>
        <p:nvSpPr>
          <p:cNvPr id="3" name="Content Placeholder 2"/>
          <p:cNvSpPr>
            <a:spLocks noGrp="1"/>
          </p:cNvSpPr>
          <p:nvPr>
            <p:ph idx="1"/>
          </p:nvPr>
        </p:nvSpPr>
        <p:spPr/>
        <p:txBody>
          <a:bodyPr>
            <a:normAutofit/>
          </a:bodyPr>
          <a:lstStyle/>
          <a:p>
            <a:r>
              <a:rPr lang="en-US" dirty="0" smtClean="0"/>
              <a:t>Jenkins </a:t>
            </a:r>
            <a:r>
              <a:rPr lang="en-US" dirty="0"/>
              <a:t>can distribute build/test loads to multiple computers. </a:t>
            </a:r>
            <a:endParaRPr lang="en-US" dirty="0" smtClean="0"/>
          </a:p>
          <a:p>
            <a:r>
              <a:rPr lang="en-US" dirty="0" smtClean="0"/>
              <a:t>This </a:t>
            </a:r>
            <a:r>
              <a:rPr lang="en-US" dirty="0"/>
              <a:t>lets you get the most out of those idle workstations sitting beneath developers' desks.</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457200" y="304800"/>
            <a:ext cx="4038600" cy="5821363"/>
          </a:xfrm>
        </p:spPr>
        <p:txBody>
          <a:bodyPr/>
          <a:lstStyle/>
          <a:p>
            <a:pPr marL="0" indent="0">
              <a:buNone/>
            </a:pPr>
            <a:r>
              <a:rPr lang="en-US" dirty="0" smtClean="0"/>
              <a:t>Last Time</a:t>
            </a:r>
          </a:p>
          <a:p>
            <a:r>
              <a:rPr lang="en-US" dirty="0" err="1" smtClean="0"/>
              <a:t>WebDriver</a:t>
            </a:r>
            <a:r>
              <a:rPr lang="en-US" dirty="0" smtClean="0"/>
              <a:t> again</a:t>
            </a:r>
          </a:p>
          <a:p>
            <a:endParaRPr lang="en-US" dirty="0"/>
          </a:p>
        </p:txBody>
      </p:sp>
      <p:sp>
        <p:nvSpPr>
          <p:cNvPr id="7" name="Content Placeholder 6"/>
          <p:cNvSpPr>
            <a:spLocks noGrp="1"/>
          </p:cNvSpPr>
          <p:nvPr>
            <p:ph sz="half" idx="2"/>
          </p:nvPr>
        </p:nvSpPr>
        <p:spPr>
          <a:xfrm>
            <a:off x="4648200" y="304800"/>
            <a:ext cx="4267200" cy="5821363"/>
          </a:xfrm>
        </p:spPr>
        <p:txBody>
          <a:bodyPr/>
          <a:lstStyle/>
          <a:p>
            <a:pPr marL="0" indent="0">
              <a:buNone/>
            </a:pPr>
            <a:r>
              <a:rPr lang="en-US" dirty="0" smtClean="0"/>
              <a:t>Today</a:t>
            </a:r>
          </a:p>
          <a:p>
            <a:r>
              <a:rPr lang="en-US" dirty="0" smtClean="0"/>
              <a:t>More </a:t>
            </a:r>
            <a:r>
              <a:rPr lang="en-US" dirty="0" err="1" smtClean="0"/>
              <a:t>WebDriver</a:t>
            </a:r>
            <a:endParaRPr lang="en-US" dirty="0" smtClean="0"/>
          </a:p>
          <a:p>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3975266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a:t>
            </a:r>
            <a:r>
              <a:rPr lang="en-US" dirty="0"/>
              <a:t>File fingerprinting</a:t>
            </a:r>
            <a:endParaRPr lang="en-US" dirty="0"/>
          </a:p>
        </p:txBody>
      </p:sp>
      <p:sp>
        <p:nvSpPr>
          <p:cNvPr id="3" name="Content Placeholder 2"/>
          <p:cNvSpPr>
            <a:spLocks noGrp="1"/>
          </p:cNvSpPr>
          <p:nvPr>
            <p:ph idx="1"/>
          </p:nvPr>
        </p:nvSpPr>
        <p:spPr/>
        <p:txBody>
          <a:bodyPr/>
          <a:lstStyle/>
          <a:p>
            <a:r>
              <a:rPr lang="en-US" dirty="0" smtClean="0"/>
              <a:t>Jenkins </a:t>
            </a:r>
            <a:r>
              <a:rPr lang="en-US" dirty="0"/>
              <a:t>can keep track of which build produced which jars, and </a:t>
            </a:r>
            <a:endParaRPr lang="en-US" dirty="0" smtClean="0"/>
          </a:p>
          <a:p>
            <a:r>
              <a:rPr lang="en-US" dirty="0" smtClean="0"/>
              <a:t>which </a:t>
            </a:r>
            <a:r>
              <a:rPr lang="en-US" dirty="0"/>
              <a:t>build is using which version of </a:t>
            </a:r>
            <a:r>
              <a:rPr lang="en-US" dirty="0" smtClean="0"/>
              <a:t>jars</a:t>
            </a:r>
          </a:p>
          <a:p>
            <a:r>
              <a:rPr lang="en-US" dirty="0" smtClean="0"/>
              <a:t>This </a:t>
            </a:r>
            <a:r>
              <a:rPr lang="en-US" dirty="0"/>
              <a:t>works even for jars that are produced outside Jenkins, and is ideal for projects to track dependency.</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2440424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Plugin Support</a:t>
            </a:r>
            <a:endParaRPr lang="en-US" dirty="0"/>
          </a:p>
        </p:txBody>
      </p:sp>
      <p:sp>
        <p:nvSpPr>
          <p:cNvPr id="3" name="Content Placeholder 2"/>
          <p:cNvSpPr>
            <a:spLocks noGrp="1"/>
          </p:cNvSpPr>
          <p:nvPr>
            <p:ph idx="1"/>
          </p:nvPr>
        </p:nvSpPr>
        <p:spPr/>
        <p:txBody>
          <a:bodyPr>
            <a:normAutofit/>
          </a:bodyPr>
          <a:lstStyle/>
          <a:p>
            <a:r>
              <a:rPr lang="en-US" dirty="0" smtClean="0"/>
              <a:t>Jenkins </a:t>
            </a:r>
            <a:r>
              <a:rPr lang="en-US" dirty="0"/>
              <a:t>can be extended via 3rd party plugins. </a:t>
            </a:r>
            <a:endParaRPr lang="en-US" dirty="0" smtClean="0"/>
          </a:p>
          <a:p>
            <a:r>
              <a:rPr lang="en-US" dirty="0" smtClean="0"/>
              <a:t>You </a:t>
            </a:r>
            <a:r>
              <a:rPr lang="en-US" dirty="0"/>
              <a:t>can write plugins to make Jenkins support tools/processes that your team uses.</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Jenkins Best </a:t>
            </a:r>
            <a:r>
              <a:rPr lang="en-US" dirty="0" smtClean="0"/>
              <a:t>Practices</a:t>
            </a:r>
            <a:endParaRPr lang="en-US" dirty="0"/>
          </a:p>
        </p:txBody>
      </p:sp>
      <p:sp>
        <p:nvSpPr>
          <p:cNvPr id="3" name="Content Placeholder 2"/>
          <p:cNvSpPr>
            <a:spLocks noGrp="1"/>
          </p:cNvSpPr>
          <p:nvPr>
            <p:ph idx="1"/>
          </p:nvPr>
        </p:nvSpPr>
        <p:spPr/>
        <p:txBody>
          <a:bodyPr>
            <a:normAutofit lnSpcReduction="10000"/>
          </a:bodyPr>
          <a:lstStyle/>
          <a:p>
            <a:r>
              <a:rPr lang="en-US" dirty="0" smtClean="0"/>
              <a:t>Continuous </a:t>
            </a:r>
            <a:r>
              <a:rPr lang="en-US" dirty="0"/>
              <a:t>Integration with automated test execution has seen broad adoption in recent years. </a:t>
            </a:r>
            <a:endParaRPr lang="en-US" dirty="0" smtClean="0"/>
          </a:p>
          <a:p>
            <a:r>
              <a:rPr lang="en-US" dirty="0" smtClean="0"/>
              <a:t>The </a:t>
            </a:r>
            <a:r>
              <a:rPr lang="en-US" dirty="0"/>
              <a:t>ideas behind Continuous Integration have changed how companies look </a:t>
            </a:r>
            <a:r>
              <a:rPr lang="en-US" dirty="0" smtClean="0"/>
              <a:t>at:</a:t>
            </a:r>
          </a:p>
          <a:p>
            <a:pPr lvl="1"/>
            <a:r>
              <a:rPr lang="en-US" dirty="0" smtClean="0"/>
              <a:t>Build </a:t>
            </a:r>
            <a:r>
              <a:rPr lang="en-US" dirty="0"/>
              <a:t>Management, </a:t>
            </a:r>
            <a:endParaRPr lang="en-US" dirty="0" smtClean="0"/>
          </a:p>
          <a:p>
            <a:pPr lvl="1"/>
            <a:r>
              <a:rPr lang="en-US" dirty="0" smtClean="0"/>
              <a:t>Release </a:t>
            </a:r>
            <a:r>
              <a:rPr lang="en-US" dirty="0"/>
              <a:t>Management, </a:t>
            </a:r>
            <a:endParaRPr lang="en-US" dirty="0" smtClean="0"/>
          </a:p>
          <a:p>
            <a:pPr lvl="1"/>
            <a:r>
              <a:rPr lang="en-US" dirty="0" smtClean="0"/>
              <a:t>Deployment </a:t>
            </a:r>
            <a:r>
              <a:rPr lang="en-US" dirty="0"/>
              <a:t>Automation, and </a:t>
            </a:r>
            <a:endParaRPr lang="en-US" dirty="0" smtClean="0"/>
          </a:p>
          <a:p>
            <a:pPr lvl="1"/>
            <a:r>
              <a:rPr lang="en-US" dirty="0" smtClean="0"/>
              <a:t>Test </a:t>
            </a:r>
            <a:r>
              <a:rPr lang="en-US" dirty="0"/>
              <a:t>Orchestration. </a:t>
            </a:r>
            <a:endParaRPr lang="en-US" dirty="0" smtClean="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932745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Jenkins Best </a:t>
            </a:r>
            <a:r>
              <a:rPr lang="en-US" dirty="0" smtClean="0"/>
              <a:t>Practices</a:t>
            </a:r>
            <a:endParaRPr lang="en-US" dirty="0"/>
          </a:p>
        </p:txBody>
      </p:sp>
      <p:sp>
        <p:nvSpPr>
          <p:cNvPr id="3" name="Content Placeholder 2"/>
          <p:cNvSpPr>
            <a:spLocks noGrp="1"/>
          </p:cNvSpPr>
          <p:nvPr>
            <p:ph idx="1"/>
          </p:nvPr>
        </p:nvSpPr>
        <p:spPr/>
        <p:txBody>
          <a:bodyPr>
            <a:normAutofit lnSpcReduction="10000"/>
          </a:bodyPr>
          <a:lstStyle/>
          <a:p>
            <a:r>
              <a:rPr lang="en-US" dirty="0" smtClean="0"/>
              <a:t>Jenkins </a:t>
            </a:r>
            <a:r>
              <a:rPr lang="en-US" dirty="0"/>
              <a:t>- A Continuous Integration Solution to provide executives, business managers, software developers and architects a better sense of the development progress and code quality of projects throughout the development lifecycle. </a:t>
            </a:r>
            <a:endParaRPr lang="en-US" dirty="0" smtClean="0"/>
          </a:p>
          <a:p>
            <a:r>
              <a:rPr lang="en-US" dirty="0" smtClean="0">
                <a:hlinkClick r:id="rId2" tooltip="Jenkins Best Practices"/>
              </a:rPr>
              <a:t>Jenkins </a:t>
            </a:r>
            <a:r>
              <a:rPr lang="en-US" dirty="0">
                <a:hlinkClick r:id="rId2" tooltip="Jenkins Best Practices"/>
              </a:rPr>
              <a:t>Best </a:t>
            </a:r>
            <a:r>
              <a:rPr lang="en-US" dirty="0" smtClean="0">
                <a:hlinkClick r:id="rId2" tooltip="Jenkins Best Practices"/>
              </a:rPr>
              <a:t>Practices</a:t>
            </a:r>
            <a:endParaRPr lang="en-US" dirty="0" smtClean="0"/>
          </a:p>
          <a:p>
            <a:pPr lvl="1"/>
            <a:r>
              <a:rPr lang="en-US" dirty="0"/>
              <a:t>https://wiki.jenkins-ci.org/display/JENKINS/Jenkins+Best+Practices</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932745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77200" cy="868362"/>
          </a:xfrm>
        </p:spPr>
        <p:txBody>
          <a:bodyPr>
            <a:normAutofit/>
          </a:bodyPr>
          <a:lstStyle/>
          <a:p>
            <a:r>
              <a:rPr lang="en-US" dirty="0"/>
              <a:t>Introductory </a:t>
            </a:r>
            <a:r>
              <a:rPr lang="en-US" dirty="0" smtClean="0"/>
              <a:t>Articles</a:t>
            </a:r>
            <a:endParaRPr lang="en-US" dirty="0"/>
          </a:p>
        </p:txBody>
      </p:sp>
      <p:sp>
        <p:nvSpPr>
          <p:cNvPr id="3" name="Content Placeholder 2"/>
          <p:cNvSpPr>
            <a:spLocks noGrp="1"/>
          </p:cNvSpPr>
          <p:nvPr>
            <p:ph idx="1"/>
          </p:nvPr>
        </p:nvSpPr>
        <p:spPr>
          <a:xfrm>
            <a:off x="457200" y="1219200"/>
            <a:ext cx="8229600" cy="5181600"/>
          </a:xfrm>
        </p:spPr>
        <p:txBody>
          <a:bodyPr>
            <a:normAutofit fontScale="85000" lnSpcReduction="20000"/>
          </a:bodyPr>
          <a:lstStyle/>
          <a:p>
            <a:r>
              <a:rPr lang="en-US" dirty="0" smtClean="0"/>
              <a:t>Note </a:t>
            </a:r>
            <a:r>
              <a:rPr lang="en-US" dirty="0"/>
              <a:t>that many links below refer to Hudson, the original name of Jenkins.</a:t>
            </a:r>
          </a:p>
          <a:p>
            <a:r>
              <a:rPr lang="en-US" dirty="0" smtClean="0">
                <a:hlinkClick r:id="rId2"/>
              </a:rPr>
              <a:t>http</a:t>
            </a:r>
            <a:r>
              <a:rPr lang="en-US" dirty="0">
                <a:hlinkClick r:id="rId2"/>
              </a:rPr>
              <a:t>://www.slideshare.net/carlo.bonamico/continuous-integration-with-hudson/</a:t>
            </a:r>
            <a:endParaRPr lang="en-US" dirty="0"/>
          </a:p>
          <a:p>
            <a:r>
              <a:rPr lang="en-US" dirty="0" err="1">
                <a:hlinkClick r:id="rId3"/>
              </a:rPr>
              <a:t>Kohsuke</a:t>
            </a:r>
            <a:r>
              <a:rPr lang="en-US" dirty="0">
                <a:hlinkClick r:id="rId3"/>
              </a:rPr>
              <a:t> presenting Hudson in FOSDEM 2008</a:t>
            </a:r>
            <a:r>
              <a:rPr lang="en-US" dirty="0"/>
              <a:t> (video)</a:t>
            </a:r>
          </a:p>
          <a:p>
            <a:r>
              <a:rPr lang="en-US" dirty="0" err="1" smtClean="0">
                <a:hlinkClick r:id="rId4"/>
              </a:rPr>
              <a:t>Kohsuke</a:t>
            </a:r>
            <a:r>
              <a:rPr lang="en-US" dirty="0" smtClean="0">
                <a:hlinkClick r:id="rId4"/>
              </a:rPr>
              <a:t> </a:t>
            </a:r>
            <a:r>
              <a:rPr lang="en-US" dirty="0">
                <a:hlinkClick r:id="rId4"/>
              </a:rPr>
              <a:t>presenting Hudson in </a:t>
            </a:r>
            <a:r>
              <a:rPr lang="en-US" dirty="0" err="1">
                <a:hlinkClick r:id="rId4"/>
              </a:rPr>
              <a:t>JavaZone</a:t>
            </a:r>
            <a:r>
              <a:rPr lang="en-US" dirty="0">
                <a:hlinkClick r:id="rId4"/>
              </a:rPr>
              <a:t> 2009</a:t>
            </a:r>
            <a:r>
              <a:rPr lang="en-US" dirty="0"/>
              <a:t> (video)</a:t>
            </a:r>
          </a:p>
          <a:p>
            <a:r>
              <a:rPr lang="en-US" dirty="0" smtClean="0">
                <a:hlinkClick r:id="rId5"/>
              </a:rPr>
              <a:t>Continuous </a:t>
            </a:r>
            <a:r>
              <a:rPr lang="en-US" dirty="0">
                <a:hlinkClick r:id="rId5"/>
              </a:rPr>
              <a:t>Integration in the Cloud with Hudson</a:t>
            </a:r>
            <a:r>
              <a:rPr lang="en-US" dirty="0"/>
              <a:t> </a:t>
            </a:r>
            <a:r>
              <a:rPr lang="en-US" dirty="0" err="1"/>
              <a:t>JavaOne</a:t>
            </a:r>
            <a:r>
              <a:rPr lang="en-US" dirty="0"/>
              <a:t> 2009 presentation by </a:t>
            </a:r>
            <a:r>
              <a:rPr lang="en-US" dirty="0" err="1"/>
              <a:t>Kohsuke</a:t>
            </a:r>
            <a:r>
              <a:rPr lang="en-US" dirty="0"/>
              <a:t> (English)</a:t>
            </a:r>
          </a:p>
          <a:p>
            <a:r>
              <a:rPr lang="en-US" dirty="0">
                <a:hlinkClick r:id="rId6"/>
              </a:rPr>
              <a:t>Doing More With Hudson</a:t>
            </a:r>
            <a:r>
              <a:rPr lang="en-US" dirty="0"/>
              <a:t> </a:t>
            </a:r>
            <a:r>
              <a:rPr lang="en-US" dirty="0" err="1"/>
              <a:t>JavaOne</a:t>
            </a:r>
            <a:r>
              <a:rPr lang="en-US" dirty="0"/>
              <a:t> 2010 presentation by </a:t>
            </a:r>
            <a:r>
              <a:rPr lang="en-US" dirty="0" err="1"/>
              <a:t>Kohsuke</a:t>
            </a:r>
            <a:endParaRPr lang="en-US" dirty="0"/>
          </a:p>
          <a:p>
            <a:r>
              <a:rPr lang="en-US" dirty="0">
                <a:hlinkClick r:id="rId7"/>
              </a:rPr>
              <a:t>Hudson presentation at San Francisco JUG by </a:t>
            </a:r>
            <a:r>
              <a:rPr lang="en-US" dirty="0" err="1">
                <a:hlinkClick r:id="rId7"/>
              </a:rPr>
              <a:t>Kohsuke</a:t>
            </a:r>
            <a:r>
              <a:rPr lang="en-US" dirty="0"/>
              <a:t> (English, video and slides)</a:t>
            </a:r>
          </a:p>
          <a:p>
            <a:r>
              <a:rPr lang="en-US" dirty="0" smtClean="0"/>
              <a:t>French, Spanish, Simplified Chinese, Czech</a:t>
            </a:r>
            <a:endParaRPr lang="en-US" dirty="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932745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15962"/>
          </a:xfrm>
        </p:spPr>
        <p:txBody>
          <a:bodyPr>
            <a:normAutofit fontScale="90000"/>
          </a:bodyPr>
          <a:lstStyle/>
          <a:p>
            <a:r>
              <a:rPr lang="en-US" dirty="0"/>
              <a:t>Using </a:t>
            </a:r>
            <a:r>
              <a:rPr lang="en-US" dirty="0" smtClean="0"/>
              <a:t>Jenkins</a:t>
            </a:r>
            <a:endParaRPr lang="en-US" dirty="0"/>
          </a:p>
        </p:txBody>
      </p:sp>
      <p:sp>
        <p:nvSpPr>
          <p:cNvPr id="3" name="Content Placeholder 2"/>
          <p:cNvSpPr>
            <a:spLocks noGrp="1"/>
          </p:cNvSpPr>
          <p:nvPr>
            <p:ph sz="half" idx="1"/>
          </p:nvPr>
        </p:nvSpPr>
        <p:spPr>
          <a:xfrm>
            <a:off x="457200" y="990600"/>
            <a:ext cx="4038600" cy="5867400"/>
          </a:xfrm>
        </p:spPr>
        <p:txBody>
          <a:bodyPr>
            <a:normAutofit fontScale="40000" lnSpcReduction="20000"/>
          </a:bodyPr>
          <a:lstStyle/>
          <a:p>
            <a:r>
              <a:rPr lang="en-US" sz="4500" dirty="0" smtClean="0">
                <a:hlinkClick r:id="rId2" tooltip="Installing Jenkins"/>
              </a:rPr>
              <a:t>Installing </a:t>
            </a:r>
            <a:r>
              <a:rPr lang="en-US" sz="4500" dirty="0">
                <a:hlinkClick r:id="rId2" tooltip="Installing Jenkins"/>
              </a:rPr>
              <a:t>Jenkins</a:t>
            </a:r>
            <a:endParaRPr lang="en-US" sz="4500" dirty="0"/>
          </a:p>
          <a:p>
            <a:r>
              <a:rPr lang="en-US" sz="4500" dirty="0">
                <a:hlinkClick r:id="rId3" tooltip="Starting and Accessing Jenkins"/>
              </a:rPr>
              <a:t>Starting and Accessing Jenkins</a:t>
            </a:r>
            <a:endParaRPr lang="en-US" sz="4500" dirty="0"/>
          </a:p>
          <a:p>
            <a:r>
              <a:rPr lang="en-US" sz="4500" dirty="0">
                <a:hlinkClick r:id="rId4" tooltip="Administering Jenkins"/>
              </a:rPr>
              <a:t>Administering Jenkins</a:t>
            </a:r>
            <a:endParaRPr lang="en-US" sz="4500" dirty="0"/>
          </a:p>
          <a:p>
            <a:r>
              <a:rPr lang="en-US" sz="4500" dirty="0">
                <a:hlinkClick r:id="rId5" tooltip="Building a software project"/>
              </a:rPr>
              <a:t>Building a software project</a:t>
            </a:r>
            <a:endParaRPr lang="en-US" sz="4500" dirty="0"/>
          </a:p>
          <a:p>
            <a:r>
              <a:rPr lang="en-US" sz="4500" dirty="0">
                <a:hlinkClick r:id="rId6" tooltip="Building a maven2 project"/>
              </a:rPr>
              <a:t>Building a maven2 project</a:t>
            </a:r>
            <a:endParaRPr lang="en-US" sz="4500" dirty="0"/>
          </a:p>
          <a:p>
            <a:r>
              <a:rPr lang="en-US" sz="4500" dirty="0">
                <a:hlinkClick r:id="rId7" tooltip="Building a matrix project"/>
              </a:rPr>
              <a:t>Building a matrix project</a:t>
            </a:r>
            <a:endParaRPr lang="en-US" sz="4500" dirty="0"/>
          </a:p>
          <a:p>
            <a:r>
              <a:rPr lang="en-US" sz="4500" dirty="0">
                <a:hlinkClick r:id="rId8" tooltip="Building an Android app and test project"/>
              </a:rPr>
              <a:t>Building an Android app and test project</a:t>
            </a:r>
            <a:endParaRPr lang="en-US" sz="4500" dirty="0"/>
          </a:p>
          <a:p>
            <a:r>
              <a:rPr lang="en-US" sz="4500" dirty="0">
                <a:hlinkClick r:id="rId9" tooltip="Monitoring external jobs"/>
              </a:rPr>
              <a:t>Monitoring external jobs</a:t>
            </a:r>
            <a:endParaRPr lang="en-US" sz="4500" dirty="0"/>
          </a:p>
          <a:p>
            <a:r>
              <a:rPr lang="en-US" sz="4500" dirty="0">
                <a:hlinkClick r:id="rId10" tooltip="Distributed builds"/>
              </a:rPr>
              <a:t>Distributed builds</a:t>
            </a:r>
            <a:endParaRPr lang="en-US" sz="4500" dirty="0"/>
          </a:p>
          <a:p>
            <a:r>
              <a:rPr lang="en-US" sz="4500" dirty="0">
                <a:hlinkClick r:id="rId11" tooltip="Features controlled by system properties"/>
              </a:rPr>
              <a:t>Features controlled by system properties</a:t>
            </a:r>
            <a:r>
              <a:rPr lang="en-US" sz="4500" dirty="0"/>
              <a:t> ("hidden" &amp; experimental features)</a:t>
            </a:r>
          </a:p>
          <a:p>
            <a:r>
              <a:rPr lang="en-US" sz="4500" dirty="0">
                <a:hlinkClick r:id="rId12" tooltip="Fingerprint"/>
              </a:rPr>
              <a:t>File fingerprint tracking</a:t>
            </a:r>
            <a:endParaRPr lang="en-US" sz="4500" dirty="0"/>
          </a:p>
          <a:p>
            <a:r>
              <a:rPr lang="en-US" sz="4500" dirty="0">
                <a:hlinkClick r:id="rId13" tooltip="Plugins"/>
              </a:rPr>
              <a:t>Using Jenkins plugins</a:t>
            </a:r>
            <a:endParaRPr lang="en-US" sz="4500" dirty="0"/>
          </a:p>
          <a:p>
            <a:r>
              <a:rPr lang="en-US" sz="4500" dirty="0">
                <a:hlinkClick r:id="rId14" tooltip="Search Box"/>
              </a:rPr>
              <a:t>Quicker navigation around Jenkins pages</a:t>
            </a:r>
            <a:endParaRPr lang="en-US" sz="4500" dirty="0"/>
          </a:p>
          <a:p>
            <a:r>
              <a:rPr lang="en-US" sz="4500" dirty="0">
                <a:hlinkClick r:id="rId15" tooltip="Jenkins Script Console"/>
              </a:rPr>
              <a:t>Jenkins Script Console</a:t>
            </a:r>
            <a:endParaRPr lang="en-US" sz="4500" dirty="0"/>
          </a:p>
          <a:p>
            <a:r>
              <a:rPr lang="en-US" sz="4500" dirty="0">
                <a:hlinkClick r:id="rId16" tooltip="Jenkins CLI"/>
              </a:rPr>
              <a:t>Command-line interface</a:t>
            </a:r>
            <a:endParaRPr lang="en-US" sz="4500" dirty="0"/>
          </a:p>
          <a:p>
            <a:r>
              <a:rPr lang="en-US" sz="4500" dirty="0">
                <a:hlinkClick r:id="rId17" tooltip="Jenkins SSH"/>
              </a:rPr>
              <a:t>SSH access</a:t>
            </a:r>
            <a:endParaRPr lang="en-US" sz="4500" dirty="0"/>
          </a:p>
          <a:p>
            <a:endParaRPr lang="en-US" dirty="0"/>
          </a:p>
        </p:txBody>
      </p:sp>
      <p:sp>
        <p:nvSpPr>
          <p:cNvPr id="6" name="Content Placeholder 5"/>
          <p:cNvSpPr>
            <a:spLocks noGrp="1"/>
          </p:cNvSpPr>
          <p:nvPr>
            <p:ph sz="half" idx="2"/>
          </p:nvPr>
        </p:nvSpPr>
        <p:spPr>
          <a:xfrm>
            <a:off x="4648200" y="914400"/>
            <a:ext cx="4038600" cy="5638800"/>
          </a:xfrm>
        </p:spPr>
        <p:txBody>
          <a:bodyPr>
            <a:normAutofit fontScale="40000" lnSpcReduction="20000"/>
          </a:bodyPr>
          <a:lstStyle/>
          <a:p>
            <a:r>
              <a:rPr lang="en-US" sz="4500" dirty="0">
                <a:hlinkClick r:id="rId18" tooltip="Securing Jenkins"/>
              </a:rPr>
              <a:t>Securing Jenkins</a:t>
            </a:r>
            <a:endParaRPr lang="en-US" sz="4500" dirty="0"/>
          </a:p>
          <a:p>
            <a:r>
              <a:rPr lang="en-US" sz="4500" dirty="0">
                <a:hlinkClick r:id="rId19" tooltip="Remote access API"/>
              </a:rPr>
              <a:t>Remote access API</a:t>
            </a:r>
            <a:endParaRPr lang="en-US" sz="4500" dirty="0"/>
          </a:p>
          <a:p>
            <a:r>
              <a:rPr lang="en-US" sz="4500" dirty="0">
                <a:hlinkClick r:id="rId20" tooltip="Change time zone"/>
              </a:rPr>
              <a:t>Change time zone</a:t>
            </a:r>
            <a:endParaRPr lang="en-US" sz="4500" dirty="0"/>
          </a:p>
          <a:p>
            <a:r>
              <a:rPr lang="en-US" sz="4500" dirty="0">
                <a:hlinkClick r:id="rId21" tooltip="Splitting a big job into smaller jobs"/>
              </a:rPr>
              <a:t>Splitting a big job into smaller jobs</a:t>
            </a:r>
            <a:endParaRPr lang="en-US" sz="4500" dirty="0"/>
          </a:p>
          <a:p>
            <a:r>
              <a:rPr lang="en-US" sz="4500" dirty="0">
                <a:hlinkClick r:id="rId22"/>
              </a:rPr>
              <a:t>Using Jenkins for non-Java projects</a:t>
            </a:r>
            <a:r>
              <a:rPr lang="en-US" sz="4500" dirty="0"/>
              <a:t> </a:t>
            </a:r>
          </a:p>
          <a:p>
            <a:pPr lvl="1"/>
            <a:r>
              <a:rPr lang="en-US" sz="4500" dirty="0">
                <a:hlinkClick r:id="rId23"/>
              </a:rPr>
              <a:t>in particular for .NET</a:t>
            </a:r>
            <a:endParaRPr lang="en-US" sz="4500" dirty="0"/>
          </a:p>
          <a:p>
            <a:pPr lvl="1"/>
            <a:r>
              <a:rPr lang="en-US" sz="4500" dirty="0">
                <a:hlinkClick r:id="rId24" tooltip="Drupal Development"/>
              </a:rPr>
              <a:t>Drupal Development</a:t>
            </a:r>
            <a:endParaRPr lang="en-US" sz="4500" dirty="0"/>
          </a:p>
          <a:p>
            <a:pPr lvl="1"/>
            <a:r>
              <a:rPr lang="en-US" sz="4500" dirty="0">
                <a:hlinkClick r:id="rId25" tooltip="Perl Projects"/>
              </a:rPr>
              <a:t>Perl Development</a:t>
            </a:r>
            <a:endParaRPr lang="en-US" sz="4500" dirty="0"/>
          </a:p>
          <a:p>
            <a:r>
              <a:rPr lang="en-US" sz="4500" dirty="0">
                <a:hlinkClick r:id="rId26" tooltip="Shells"/>
              </a:rPr>
              <a:t>Using other shells (for ex. Python)</a:t>
            </a:r>
            <a:endParaRPr lang="en-US" sz="4500" dirty="0"/>
          </a:p>
          <a:p>
            <a:r>
              <a:rPr lang="en-US" sz="4500" dirty="0">
                <a:hlinkClick r:id="rId27" tooltip="Post-initialization script"/>
              </a:rPr>
              <a:t>Post-initialization script</a:t>
            </a:r>
            <a:endParaRPr lang="en-US" sz="4500" dirty="0"/>
          </a:p>
          <a:p>
            <a:r>
              <a:rPr lang="en-US" sz="4500" dirty="0">
                <a:hlinkClick r:id="rId28" tooltip="Boot failure hook"/>
              </a:rPr>
              <a:t>Boot failure hook</a:t>
            </a:r>
            <a:endParaRPr lang="en-US" sz="4500" dirty="0"/>
          </a:p>
          <a:p>
            <a:r>
              <a:rPr lang="en-US" sz="4500" dirty="0">
                <a:hlinkClick r:id="rId29" tooltip="Logging"/>
              </a:rPr>
              <a:t>Collecting more logs on what Jenkins is doing</a:t>
            </a:r>
            <a:endParaRPr lang="en-US" sz="4500" dirty="0"/>
          </a:p>
          <a:p>
            <a:r>
              <a:rPr lang="en-US" sz="4500" dirty="0">
                <a:hlinkClick r:id="rId30" tooltip="Terminology"/>
              </a:rPr>
              <a:t>Terminology</a:t>
            </a:r>
            <a:endParaRPr lang="en-US" sz="4500" dirty="0"/>
          </a:p>
          <a:p>
            <a:r>
              <a:rPr lang="en-US" sz="4500" dirty="0">
                <a:hlinkClick r:id="rId31" tooltip="Tutorial completo en español para usar Hudson con varios de sus plugins."/>
              </a:rPr>
              <a:t>Jenkins/Hudson con Ant, </a:t>
            </a:r>
            <a:r>
              <a:rPr lang="en-US" sz="4500" dirty="0" err="1">
                <a:hlinkClick r:id="rId31" tooltip="Tutorial completo en español para usar Hudson con varios de sus plugins."/>
              </a:rPr>
              <a:t>JUnit</a:t>
            </a:r>
            <a:r>
              <a:rPr lang="en-US" sz="4500" dirty="0">
                <a:hlinkClick r:id="rId31" tooltip="Tutorial completo en español para usar Hudson con varios de sus plugins."/>
              </a:rPr>
              <a:t>, Emma y Sonar. (Spanish)</a:t>
            </a:r>
            <a:endParaRPr lang="en-US" sz="4500" dirty="0"/>
          </a:p>
          <a:p>
            <a:r>
              <a:rPr lang="en-US" sz="4500" dirty="0">
                <a:hlinkClick r:id="rId32" tooltip="The 'People' listing"/>
              </a:rPr>
              <a:t>The 'People' listing</a:t>
            </a:r>
            <a:endParaRPr lang="en-US" sz="4500" dirty="0"/>
          </a:p>
          <a:p>
            <a:r>
              <a:rPr lang="en-US" sz="4500" dirty="0">
                <a:hlinkClick r:id="rId33" tooltip="Removing and disabling plugins"/>
              </a:rPr>
              <a:t>Removing and disabling plugins</a:t>
            </a:r>
            <a:endParaRPr lang="en-US" sz="4500" dirty="0"/>
          </a:p>
          <a:p>
            <a:endParaRPr lang="en-US" dirty="0"/>
          </a:p>
        </p:txBody>
      </p:sp>
      <p:sp>
        <p:nvSpPr>
          <p:cNvPr id="4" name="Footer Placeholder 3"/>
          <p:cNvSpPr>
            <a:spLocks noGrp="1"/>
          </p:cNvSpPr>
          <p:nvPr>
            <p:ph type="ftr" sz="quarter" idx="11"/>
          </p:nvPr>
        </p:nvSpPr>
        <p:spPr>
          <a:xfrm>
            <a:off x="2133600" y="6356350"/>
            <a:ext cx="4419600" cy="365125"/>
          </a:xfrm>
        </p:spPr>
        <p:txBody>
          <a:bodyPr/>
          <a:lstStyle/>
          <a:p>
            <a:r>
              <a:rPr lang="en-US" sz="1800" b="1" dirty="0"/>
              <a:t>https://wiki.jenkins-ci.org/display/JENKINS/Use+Jenkins</a:t>
            </a:r>
            <a:endParaRPr lang="en-US" sz="1800" b="1" dirty="0" smtClean="0"/>
          </a:p>
        </p:txBody>
      </p:sp>
    </p:spTree>
    <p:extLst>
      <p:ext uri="{BB962C8B-B14F-4D97-AF65-F5344CB8AC3E}">
        <p14:creationId xmlns:p14="http://schemas.microsoft.com/office/powerpoint/2010/main" val="932745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Tool Integration</a:t>
            </a:r>
          </a:p>
          <a:p>
            <a:r>
              <a:rPr lang="en-US" dirty="0"/>
              <a:t>Programming Language specific topics</a:t>
            </a:r>
          </a:p>
          <a:p>
            <a:r>
              <a:rPr lang="en-US" dirty="0" smtClean="0"/>
              <a:t>Running </a:t>
            </a:r>
            <a:r>
              <a:rPr lang="en-US" dirty="0"/>
              <a:t>Jenkins as a </a:t>
            </a:r>
            <a:r>
              <a:rPr lang="en-US" dirty="0" smtClean="0"/>
              <a:t>daemon</a:t>
            </a:r>
          </a:p>
          <a:p>
            <a:r>
              <a:rPr lang="en-US" dirty="0"/>
              <a:t>Extreme Feedback</a:t>
            </a:r>
          </a:p>
          <a:p>
            <a:r>
              <a:rPr lang="en-US" dirty="0"/>
              <a:t>Issues</a:t>
            </a:r>
          </a:p>
          <a:p>
            <a:endParaRPr lang="en-US" dirty="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932745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wiki.jenkins-ci.org/display/JENKINS/Installing+Jenkins+as+a+Windows+service</a:t>
            </a:r>
            <a:endParaRPr lang="en-US" dirty="0" smtClean="0"/>
          </a:p>
          <a:p>
            <a:r>
              <a:rPr lang="en-US" dirty="0">
                <a:hlinkClick r:id="rId3"/>
              </a:rPr>
              <a:t>http://jenkins-ci.org</a:t>
            </a:r>
            <a:r>
              <a:rPr lang="en-US" dirty="0" smtClean="0">
                <a:hlinkClick r:id="rId3"/>
              </a:rPr>
              <a:t>/</a:t>
            </a:r>
            <a:endParaRPr lang="en-US" dirty="0" smtClean="0"/>
          </a:p>
          <a:p>
            <a:endParaRPr lang="en-US" dirty="0" smtClean="0"/>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b="1" dirty="0"/>
              <a:t>.seleniumhq.org/docs/04_webdriver_advanced.jsp</a:t>
            </a:r>
            <a:endParaRPr lang="en-US" b="1" dirty="0" smtClean="0"/>
          </a:p>
        </p:txBody>
      </p:sp>
    </p:spTree>
    <p:extLst>
      <p:ext uri="{BB962C8B-B14F-4D97-AF65-F5344CB8AC3E}">
        <p14:creationId xmlns:p14="http://schemas.microsoft.com/office/powerpoint/2010/main" val="804537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http://jenkins-ci.org/</a:t>
            </a:r>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517650"/>
            <a:ext cx="5086350" cy="5340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4201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Jenkins?</a:t>
            </a:r>
          </a:p>
        </p:txBody>
      </p:sp>
      <p:sp>
        <p:nvSpPr>
          <p:cNvPr id="3" name="Content Placeholder 2"/>
          <p:cNvSpPr>
            <a:spLocks noGrp="1"/>
          </p:cNvSpPr>
          <p:nvPr>
            <p:ph idx="1"/>
          </p:nvPr>
        </p:nvSpPr>
        <p:spPr/>
        <p:txBody>
          <a:bodyPr/>
          <a:lstStyle/>
          <a:p>
            <a:r>
              <a:rPr lang="en-US" dirty="0" smtClean="0"/>
              <a:t>Make/ant/maven are:</a:t>
            </a:r>
          </a:p>
          <a:p>
            <a:endParaRPr lang="en-US" dirty="0"/>
          </a:p>
          <a:p>
            <a:r>
              <a:rPr lang="en-US" dirty="0" smtClean="0"/>
              <a:t>Jenkins is a server</a:t>
            </a:r>
          </a:p>
          <a:p>
            <a:r>
              <a:rPr lang="en-US" dirty="0" smtClean="0"/>
              <a:t>What is a server</a:t>
            </a:r>
          </a:p>
          <a:p>
            <a:pPr lvl="1"/>
            <a:r>
              <a:rPr lang="en-US" dirty="0" smtClean="0"/>
              <a:t>continuously running server</a:t>
            </a:r>
          </a:p>
          <a:p>
            <a:pPr lvl="1"/>
            <a:r>
              <a:rPr lang="en-US" dirty="0" smtClean="0"/>
              <a:t>monitoring projects looking for changes</a:t>
            </a:r>
          </a:p>
          <a:p>
            <a:pPr lvl="1"/>
            <a:r>
              <a:rPr lang="en-US" dirty="0" smtClean="0"/>
              <a:t>when found rebuild the project</a:t>
            </a:r>
          </a:p>
          <a:p>
            <a:pPr lvl="1"/>
            <a:r>
              <a:rPr lang="en-US" dirty="0" smtClean="0"/>
              <a:t>write reports</a:t>
            </a:r>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1263810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Jenkins</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Jenkins </a:t>
            </a:r>
            <a:r>
              <a:rPr lang="en-US" dirty="0"/>
              <a:t>is an </a:t>
            </a:r>
            <a:r>
              <a:rPr lang="en-US" dirty="0">
                <a:hlinkClick r:id="rId2" tooltip="Awards"/>
              </a:rPr>
              <a:t>award-winning</a:t>
            </a:r>
            <a:r>
              <a:rPr lang="en-US" dirty="0"/>
              <a:t> application that monitors executions of repeated jobs, such as building a software project or jobs run by </a:t>
            </a:r>
            <a:r>
              <a:rPr lang="en-US" dirty="0" err="1"/>
              <a:t>cron</a:t>
            </a:r>
            <a:r>
              <a:rPr lang="en-US" dirty="0" smtClean="0"/>
              <a:t>.</a:t>
            </a:r>
          </a:p>
          <a:p>
            <a:r>
              <a:rPr lang="en-US" dirty="0" smtClean="0"/>
              <a:t>Among </a:t>
            </a:r>
            <a:r>
              <a:rPr lang="en-US" dirty="0"/>
              <a:t>those things, current Jenkins focuses on the following two jobs:</a:t>
            </a:r>
          </a:p>
          <a:p>
            <a:pPr lvl="1"/>
            <a:r>
              <a:rPr lang="en-US" dirty="0"/>
              <a:t>Building/testing software projects continuously, </a:t>
            </a:r>
            <a:endParaRPr lang="en-US" dirty="0" smtClean="0"/>
          </a:p>
          <a:p>
            <a:pPr lvl="1"/>
            <a:r>
              <a:rPr lang="en-US" dirty="0" smtClean="0"/>
              <a:t>Monitoring </a:t>
            </a:r>
            <a:r>
              <a:rPr lang="en-US" dirty="0"/>
              <a:t>executions of externally-run </a:t>
            </a:r>
            <a:r>
              <a:rPr lang="en-US" dirty="0" smtClean="0"/>
              <a:t>jobs</a:t>
            </a:r>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1805773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Building/testing software projects continuously</a:t>
            </a:r>
            <a:endParaRPr lang="en-US" dirty="0"/>
          </a:p>
        </p:txBody>
      </p:sp>
      <p:sp>
        <p:nvSpPr>
          <p:cNvPr id="3" name="Content Placeholder 2"/>
          <p:cNvSpPr>
            <a:spLocks noGrp="1"/>
          </p:cNvSpPr>
          <p:nvPr>
            <p:ph idx="1"/>
          </p:nvPr>
        </p:nvSpPr>
        <p:spPr/>
        <p:txBody>
          <a:bodyPr>
            <a:normAutofit fontScale="92500"/>
          </a:bodyPr>
          <a:lstStyle/>
          <a:p>
            <a:r>
              <a:rPr lang="en-US" dirty="0"/>
              <a:t>Building/testing software projects continuously, just like </a:t>
            </a:r>
            <a:r>
              <a:rPr lang="en-US" dirty="0" err="1"/>
              <a:t>CruiseControl</a:t>
            </a:r>
            <a:r>
              <a:rPr lang="en-US" dirty="0"/>
              <a:t> or </a:t>
            </a:r>
            <a:r>
              <a:rPr lang="en-US" dirty="0" err="1"/>
              <a:t>DamageControl</a:t>
            </a:r>
            <a:r>
              <a:rPr lang="en-US" dirty="0"/>
              <a:t>. </a:t>
            </a:r>
            <a:endParaRPr lang="en-US" dirty="0" smtClean="0"/>
          </a:p>
          <a:p>
            <a:r>
              <a:rPr lang="en-US" dirty="0" smtClean="0"/>
              <a:t>In </a:t>
            </a:r>
            <a:r>
              <a:rPr lang="en-US" dirty="0"/>
              <a:t>a nutshell, Jenkins provides an easy-to-use so-called continuous integration system, </a:t>
            </a:r>
            <a:endParaRPr lang="en-US" dirty="0" smtClean="0"/>
          </a:p>
          <a:p>
            <a:pPr lvl="1"/>
            <a:r>
              <a:rPr lang="en-US" dirty="0" smtClean="0"/>
              <a:t>making </a:t>
            </a:r>
            <a:r>
              <a:rPr lang="en-US" dirty="0"/>
              <a:t>it easier for developers to integrate changes to the project, and </a:t>
            </a:r>
            <a:endParaRPr lang="en-US" dirty="0" smtClean="0"/>
          </a:p>
          <a:p>
            <a:pPr lvl="1"/>
            <a:r>
              <a:rPr lang="en-US" dirty="0" smtClean="0"/>
              <a:t>making </a:t>
            </a:r>
            <a:r>
              <a:rPr lang="en-US" dirty="0"/>
              <a:t>it easier for users to obtain a fresh build. </a:t>
            </a:r>
            <a:endParaRPr lang="en-US" dirty="0" smtClean="0"/>
          </a:p>
          <a:p>
            <a:r>
              <a:rPr lang="en-US" dirty="0" smtClean="0"/>
              <a:t>The </a:t>
            </a:r>
            <a:r>
              <a:rPr lang="en-US" dirty="0"/>
              <a:t>automated, continuous build increases the productivity.</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executions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a:t>Monitoring executions of externally-run jobs, such as </a:t>
            </a:r>
            <a:endParaRPr lang="en-US" dirty="0" smtClean="0"/>
          </a:p>
          <a:p>
            <a:pPr lvl="1"/>
            <a:r>
              <a:rPr lang="en-US" dirty="0" err="1" smtClean="0"/>
              <a:t>cron</a:t>
            </a:r>
            <a:r>
              <a:rPr lang="en-US" dirty="0" smtClean="0"/>
              <a:t> </a:t>
            </a:r>
            <a:r>
              <a:rPr lang="en-US" dirty="0"/>
              <a:t>jobs and </a:t>
            </a:r>
            <a:endParaRPr lang="en-US" dirty="0" smtClean="0"/>
          </a:p>
          <a:p>
            <a:pPr lvl="1"/>
            <a:r>
              <a:rPr lang="en-US" dirty="0" err="1" smtClean="0"/>
              <a:t>procmail</a:t>
            </a:r>
            <a:r>
              <a:rPr lang="en-US" dirty="0" smtClean="0"/>
              <a:t> </a:t>
            </a:r>
            <a:r>
              <a:rPr lang="en-US" dirty="0"/>
              <a:t>jobs, </a:t>
            </a:r>
            <a:endParaRPr lang="en-US" dirty="0" smtClean="0"/>
          </a:p>
          <a:p>
            <a:pPr lvl="1"/>
            <a:r>
              <a:rPr lang="en-US" dirty="0" smtClean="0"/>
              <a:t>even </a:t>
            </a:r>
            <a:r>
              <a:rPr lang="en-US" dirty="0"/>
              <a:t>those that are run on a remote machine. </a:t>
            </a:r>
            <a:endParaRPr lang="en-US" dirty="0" smtClean="0"/>
          </a:p>
          <a:p>
            <a:r>
              <a:rPr lang="en-US" dirty="0" smtClean="0"/>
              <a:t>For </a:t>
            </a:r>
            <a:r>
              <a:rPr lang="en-US" dirty="0"/>
              <a:t>example, with </a:t>
            </a:r>
            <a:r>
              <a:rPr lang="en-US" dirty="0" err="1"/>
              <a:t>cron</a:t>
            </a:r>
            <a:r>
              <a:rPr lang="en-US" dirty="0"/>
              <a:t>, all you receive is regular e-mails that capture the output, and it is up to you to look at them diligently and notice when it broke. Jenkins keeps those outputs and makes it easy for you to notice when something is wrong.</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spTree>
    <p:extLst>
      <p:ext uri="{BB962C8B-B14F-4D97-AF65-F5344CB8AC3E}">
        <p14:creationId xmlns:p14="http://schemas.microsoft.com/office/powerpoint/2010/main" val="3842726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286250" cy="1143000"/>
          </a:xfrm>
        </p:spPr>
        <p:txBody>
          <a:bodyPr/>
          <a:lstStyle/>
          <a:p>
            <a:r>
              <a:rPr lang="en-US" dirty="0" smtClean="0"/>
              <a:t>Installing Jenkins</a:t>
            </a:r>
            <a:endParaRPr lang="en-US" dirty="0"/>
          </a:p>
        </p:txBody>
      </p:sp>
      <p:sp>
        <p:nvSpPr>
          <p:cNvPr id="3" name="Content Placeholder 2"/>
          <p:cNvSpPr>
            <a:spLocks noGrp="1"/>
          </p:cNvSpPr>
          <p:nvPr>
            <p:ph idx="1"/>
          </p:nvPr>
        </p:nvSpPr>
        <p:spPr>
          <a:xfrm>
            <a:off x="457200" y="1600200"/>
            <a:ext cx="4267200" cy="4525963"/>
          </a:xfrm>
        </p:spPr>
        <p:txBody>
          <a:bodyPr>
            <a:normAutofit fontScale="85000" lnSpcReduction="20000"/>
          </a:bodyPr>
          <a:lstStyle/>
          <a:p>
            <a:r>
              <a:rPr lang="en-US" dirty="0" smtClean="0"/>
              <a:t>What is a .war?</a:t>
            </a:r>
          </a:p>
          <a:p>
            <a:r>
              <a:rPr lang="en-US" dirty="0"/>
              <a:t>is a </a:t>
            </a:r>
            <a:r>
              <a:rPr lang="en-US" dirty="0">
                <a:hlinkClick r:id="rId2" tooltip="JAR (file format)"/>
              </a:rPr>
              <a:t>JAR</a:t>
            </a:r>
            <a:r>
              <a:rPr lang="en-US" dirty="0"/>
              <a:t> file used to distribute a collection </a:t>
            </a:r>
            <a:r>
              <a:rPr lang="en-US" dirty="0" smtClean="0"/>
              <a:t>of:</a:t>
            </a:r>
          </a:p>
          <a:p>
            <a:pPr lvl="1"/>
            <a:r>
              <a:rPr lang="en-US" dirty="0" smtClean="0"/>
              <a:t> </a:t>
            </a:r>
            <a:r>
              <a:rPr lang="en-US" dirty="0" err="1">
                <a:hlinkClick r:id="rId3" tooltip="JavaServer Pages"/>
              </a:rPr>
              <a:t>JavaServer</a:t>
            </a:r>
            <a:r>
              <a:rPr lang="en-US" dirty="0">
                <a:hlinkClick r:id="rId3" tooltip="JavaServer Pages"/>
              </a:rPr>
              <a:t> Pages</a:t>
            </a:r>
            <a:r>
              <a:rPr lang="en-US" dirty="0"/>
              <a:t>, </a:t>
            </a:r>
            <a:endParaRPr lang="en-US" dirty="0" smtClean="0"/>
          </a:p>
          <a:p>
            <a:pPr lvl="1"/>
            <a:r>
              <a:rPr lang="en-US" dirty="0" smtClean="0">
                <a:hlinkClick r:id="rId4" tooltip="Java Servlet"/>
              </a:rPr>
              <a:t>Java </a:t>
            </a:r>
            <a:r>
              <a:rPr lang="en-US" dirty="0">
                <a:hlinkClick r:id="rId4" tooltip="Java Servlet"/>
              </a:rPr>
              <a:t>Servlets</a:t>
            </a:r>
            <a:r>
              <a:rPr lang="en-US" dirty="0"/>
              <a:t>, </a:t>
            </a:r>
            <a:endParaRPr lang="en-US" dirty="0" smtClean="0"/>
          </a:p>
          <a:p>
            <a:pPr lvl="1"/>
            <a:r>
              <a:rPr lang="en-US" dirty="0" smtClean="0">
                <a:hlinkClick r:id="rId5" tooltip="Java (programming language)"/>
              </a:rPr>
              <a:t>Java</a:t>
            </a:r>
            <a:r>
              <a:rPr lang="en-US" dirty="0" smtClean="0"/>
              <a:t> </a:t>
            </a:r>
            <a:r>
              <a:rPr lang="en-US" dirty="0">
                <a:hlinkClick r:id="rId6" tooltip="Class (file format)"/>
              </a:rPr>
              <a:t>classes</a:t>
            </a:r>
            <a:r>
              <a:rPr lang="en-US" dirty="0"/>
              <a:t>, </a:t>
            </a:r>
            <a:endParaRPr lang="en-US" dirty="0" smtClean="0"/>
          </a:p>
          <a:p>
            <a:pPr lvl="1"/>
            <a:r>
              <a:rPr lang="en-US" dirty="0" smtClean="0">
                <a:hlinkClick r:id="rId7" tooltip="XML"/>
              </a:rPr>
              <a:t>XML</a:t>
            </a:r>
            <a:r>
              <a:rPr lang="en-US" dirty="0" smtClean="0"/>
              <a:t> </a:t>
            </a:r>
            <a:r>
              <a:rPr lang="en-US" dirty="0"/>
              <a:t>files, tag libraries, static web pages (</a:t>
            </a:r>
            <a:r>
              <a:rPr lang="en-US" dirty="0">
                <a:hlinkClick r:id="rId8" tooltip="HTML"/>
              </a:rPr>
              <a:t>HTML</a:t>
            </a:r>
            <a:r>
              <a:rPr lang="en-US" dirty="0"/>
              <a:t> and related files) and other resources that together constitute a </a:t>
            </a:r>
            <a:r>
              <a:rPr lang="en-US" dirty="0">
                <a:hlinkClick r:id="rId9" tooltip="Web application"/>
              </a:rPr>
              <a:t>web application</a:t>
            </a:r>
            <a:r>
              <a:rPr lang="en-US" dirty="0"/>
              <a:t>.</a:t>
            </a:r>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2400" b="1" dirty="0"/>
              <a:t>http://jenkins-ci.org/</a:t>
            </a:r>
            <a:endParaRPr lang="en-US" sz="2400" b="1" dirty="0" smtClean="0"/>
          </a:p>
        </p:txBody>
      </p:sp>
      <p:pic>
        <p:nvPicPr>
          <p:cNvPr id="2050"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0600" y="-59121"/>
            <a:ext cx="4629150" cy="6917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0759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15016</TotalTime>
  <Words>1045</Words>
  <Application>Microsoft Office PowerPoint</Application>
  <PresentationFormat>On-screen Show (4:3)</PresentationFormat>
  <Paragraphs>163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CSCE 747 Software Testing and Quality Assurance</vt:lpstr>
      <vt:lpstr>PowerPoint Presentation</vt:lpstr>
      <vt:lpstr>References</vt:lpstr>
      <vt:lpstr>http://jenkins-ci.org/</vt:lpstr>
      <vt:lpstr>What is Jenkins?</vt:lpstr>
      <vt:lpstr>What is Jenkins?</vt:lpstr>
      <vt:lpstr>Building/testing software projects continuously</vt:lpstr>
      <vt:lpstr>Monitoring executions</vt:lpstr>
      <vt:lpstr>Installing Jenkins</vt:lpstr>
      <vt:lpstr>PowerPoint Presentation</vt:lpstr>
      <vt:lpstr>PowerPoint Presentation</vt:lpstr>
      <vt:lpstr>PowerPoint Presentation</vt:lpstr>
      <vt:lpstr>Features of Jenkins</vt:lpstr>
      <vt:lpstr>Features: Easy configuration</vt:lpstr>
      <vt:lpstr>Features: Change set support</vt:lpstr>
      <vt:lpstr>Features: Permanent links</vt:lpstr>
      <vt:lpstr>Features:</vt:lpstr>
      <vt:lpstr>Features: JUnit/TestNG test reporting</vt:lpstr>
      <vt:lpstr>Features: Distributed builds</vt:lpstr>
      <vt:lpstr>Features: File fingerprinting</vt:lpstr>
      <vt:lpstr>Features: Plugin Support</vt:lpstr>
      <vt:lpstr>Jenkins Best Practices</vt:lpstr>
      <vt:lpstr>Jenkins Best Practices</vt:lpstr>
      <vt:lpstr>Introductory Articles</vt:lpstr>
      <vt:lpstr>Using Jenkins</vt:lpstr>
      <vt:lpstr>PowerPoint Presentation</vt:lpstr>
      <vt:lpstr>PowerPoint Presentation</vt:lpstr>
      <vt:lpstr>PowerPoint Presentation</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747 Software Testing and Quality Assurance</dc:title>
  <dc:creator>MATTHEWS, MANTON M</dc:creator>
  <cp:lastModifiedBy>mmm</cp:lastModifiedBy>
  <cp:revision>185</cp:revision>
  <cp:lastPrinted>2013-09-06T18:18:22Z</cp:lastPrinted>
  <dcterms:created xsi:type="dcterms:W3CDTF">2013-08-23T15:17:19Z</dcterms:created>
  <dcterms:modified xsi:type="dcterms:W3CDTF">2013-11-18T04:26:25Z</dcterms:modified>
</cp:coreProperties>
</file>