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9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25" r:id="rId30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26" autoAdjust="0"/>
    <p:restoredTop sz="94660"/>
  </p:normalViewPr>
  <p:slideViewPr>
    <p:cSldViewPr>
      <p:cViewPr varScale="1">
        <p:scale>
          <a:sx n="50" d="100"/>
          <a:sy n="50" d="100"/>
        </p:scale>
        <p:origin x="-3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9" y="0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/>
          <a:lstStyle>
            <a:lvl1pPr algn="r">
              <a:defRPr sz="1300"/>
            </a:lvl1pPr>
          </a:lstStyle>
          <a:p>
            <a:fld id="{DE46800A-807F-47ED-8890-C64E445E2F05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9" y="6948171"/>
            <a:ext cx="4160521" cy="365760"/>
          </a:xfrm>
          <a:prstGeom prst="rect">
            <a:avLst/>
          </a:prstGeom>
        </p:spPr>
        <p:txBody>
          <a:bodyPr vert="horz" lIns="96662" tIns="48330" rIns="96662" bIns="48330" rtlCol="0" anchor="b"/>
          <a:lstStyle>
            <a:lvl1pPr algn="r">
              <a:defRPr sz="1300"/>
            </a:lvl1pPr>
          </a:lstStyle>
          <a:p>
            <a:fld id="{AF105512-E99F-4FCB-8735-4D139E4BE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775" y="0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100"/>
            </a:lvl1pPr>
          </a:lstStyle>
          <a:p>
            <a:fld id="{DFB7A307-6551-4A40-9AE9-E1E5EBDA059E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439" y="3475039"/>
            <a:ext cx="7680325" cy="3290887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775" y="6948488"/>
            <a:ext cx="4160838" cy="365125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100"/>
            </a:lvl1pPr>
          </a:lstStyle>
          <a:p>
            <a:fld id="{2DDEC9F7-2714-4091-A981-3F7348D3A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3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58E6AF8F-B633-4351-A75A-F3AF7F99808C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92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278ADD02-E6DC-4AC8-97B7-F4A6353E2A8E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2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itchFamily="2" charset="2"/>
              <a:buChar char="§"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b="1"/>
            </a:lvl2pPr>
            <a:lvl3pPr marL="1143000" indent="-228600">
              <a:buFont typeface="Wingdings" pitchFamily="2" charset="2"/>
              <a:buChar char="§"/>
              <a:defRPr b="1"/>
            </a:lvl3pPr>
            <a:lvl4pPr marL="1600200" indent="-228600">
              <a:buFont typeface="Wingdings" pitchFamily="2" charset="2"/>
              <a:buChar char="§"/>
              <a:defRPr b="1"/>
            </a:lvl4pPr>
            <a:lvl5pPr marL="2057400" indent="-228600">
              <a:buFont typeface="Wingdings" pitchFamily="2" charset="2"/>
              <a:buChar char="§"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92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2E71D42-80BF-474E-817C-BFB55635F6B6}" type="datetime1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5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800" b="1">
                <a:solidFill>
                  <a:schemeClr val="accent1">
                    <a:lumMod val="75000"/>
                  </a:schemeClr>
                </a:solidFill>
              </a:defRPr>
            </a:lvl1pPr>
            <a:lvl2pPr marL="742950" indent="-285750">
              <a:buFont typeface="Wingdings" pitchFamily="2" charset="2"/>
              <a:buChar char="§"/>
              <a:defRPr sz="2400" b="1"/>
            </a:lvl2pPr>
            <a:lvl3pPr marL="1143000" indent="-228600">
              <a:buFont typeface="Wingdings" pitchFamily="2" charset="2"/>
              <a:buChar char="§"/>
              <a:defRPr sz="2000" b="1"/>
            </a:lvl3pPr>
            <a:lvl4pPr marL="1600200" indent="-228600">
              <a:buFont typeface="Wingdings" pitchFamily="2" charset="2"/>
              <a:buChar char="§"/>
              <a:defRPr sz="1800" b="1"/>
            </a:lvl4pPr>
            <a:lvl5pPr marL="2057400" indent="-228600">
              <a:buFont typeface="Wingdings" pitchFamily="2" charset="2"/>
              <a:buChar char="§"/>
              <a:defRPr sz="1800" b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48600" y="-60325"/>
            <a:ext cx="2133600" cy="365125"/>
          </a:xfrm>
          <a:prstGeom prst="rect">
            <a:avLst/>
          </a:prstGeom>
        </p:spPr>
        <p:txBody>
          <a:bodyPr/>
          <a:lstStyle/>
          <a:p>
            <a:fld id="{84FFD439-0553-42AB-9F33-8F7AA9F80298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Software Testing A Craftsman’s Approach</a:t>
            </a:r>
          </a:p>
          <a:p>
            <a:r>
              <a:rPr lang="en-US" dirty="0" smtClean="0"/>
              <a:t>Jorgensen –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35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1C944A67-369A-40BF-91CF-EB08F8921C48}" type="datetime1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0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021BE1CA-01F5-4B5E-9D20-B5D389B4A4A7}" type="datetime1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EB5D041C-7B1A-4C56-8258-3639C6CDB578}" type="datetime1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2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66D7EA8D-08E4-4CEC-A290-2459BA8A7C50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2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8600" y="6035675"/>
            <a:ext cx="2133600" cy="365125"/>
          </a:xfrm>
          <a:prstGeom prst="rect">
            <a:avLst/>
          </a:prstGeom>
        </p:spPr>
        <p:txBody>
          <a:bodyPr/>
          <a:lstStyle/>
          <a:p>
            <a:fld id="{8D49DA34-5337-42BA-BBB8-2B2693ACCFAB}" type="datetime1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4A088-014F-4063-A783-67FAA4BA51C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367046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</a:rPr>
              <a:t>Lec</a:t>
            </a:r>
            <a:r>
              <a:rPr lang="en-US" sz="1600" b="0" baseline="0" dirty="0" smtClean="0">
                <a:solidFill>
                  <a:schemeClr val="tx1"/>
                </a:solidFill>
              </a:rPr>
              <a:t> </a:t>
            </a:r>
            <a:r>
              <a:rPr lang="en-US" sz="1600" b="0" baseline="0" dirty="0" smtClean="0">
                <a:solidFill>
                  <a:schemeClr val="tx1"/>
                </a:solidFill>
              </a:rPr>
              <a:t>21 </a:t>
            </a:r>
            <a:r>
              <a:rPr lang="en-US" sz="1600" b="0" baseline="0" dirty="0" smtClean="0">
                <a:solidFill>
                  <a:schemeClr val="tx1"/>
                </a:solidFill>
              </a:rPr>
              <a:t>Web Driver </a:t>
            </a:r>
            <a:r>
              <a:rPr lang="en-US" sz="1600" b="0" baseline="0" dirty="0" smtClean="0">
                <a:solidFill>
                  <a:schemeClr val="tx1"/>
                </a:solidFill>
              </a:rPr>
              <a:t>again - </a:t>
            </a:r>
            <a:fld id="{974D2DB4-B6AF-4364-8EF9-04B046B042B9}" type="slidenum">
              <a:rPr lang="en-US" sz="1600" baseline="0" smtClean="0"/>
              <a:t>‹#›</a:t>
            </a:fld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6400800"/>
            <a:ext cx="1943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CSCE 747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22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seleniumhq.org/docs/04_webdriver_advanced.jsp" TargetMode="External"/><Relationship Id="rId2" Type="http://schemas.openxmlformats.org/officeDocument/2006/relationships/hyperlink" Target="http://docs.seleniumhq.org/docs/03_webdriver.j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cs.seleniumhq.org/docs/appendix_cheat_sheet.jsp" TargetMode="External"/><Relationship Id="rId4" Type="http://schemas.openxmlformats.org/officeDocument/2006/relationships/hyperlink" Target="http://docs.seleniumhq.org/docs/07_selenium_grid.js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release.seleniumhq.org/selenium-remote-control/0.9.2/doc/java/com/thoughtworks/selenium/Selenium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release.seleniumhq.org/selenium-remote-control/0.9.2/doc/java/com/thoughtworks/selenium/Selenium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CSCE 747 Software Testing and Quality Assurance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Lecture </a:t>
            </a:r>
            <a:r>
              <a:rPr lang="en-US" b="1" dirty="0" smtClean="0">
                <a:solidFill>
                  <a:srgbClr val="C00000"/>
                </a:solidFill>
              </a:rPr>
              <a:t>21 Healthcare.gov - testing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524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</a:rPr>
              <a:t>11/11/2013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5943600"/>
            <a:ext cx="2133600" cy="365125"/>
          </a:xfrm>
        </p:spPr>
        <p:txBody>
          <a:bodyPr/>
          <a:lstStyle/>
          <a:p>
            <a:fld id="{5EA4A088-014F-4063-A783-67FAA4BA51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7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webdriver</a:t>
            </a:r>
            <a:r>
              <a:rPr lang="en-US" dirty="0" smtClean="0"/>
              <a:t> docs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docs.seleniumhq.org/docs/03_webdriver.jsp</a:t>
            </a:r>
            <a:endParaRPr lang="en-US" sz="2800" dirty="0" smtClean="0"/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docs.seleniumhq.org/docs/04_webdriver_advanced.jsp</a:t>
            </a:r>
            <a:endParaRPr lang="en-US" sz="2800" dirty="0" smtClean="0"/>
          </a:p>
          <a:p>
            <a:r>
              <a:rPr lang="en-US" sz="2800" dirty="0">
                <a:hlinkClick r:id="rId4"/>
              </a:rPr>
              <a:t>http://</a:t>
            </a:r>
            <a:r>
              <a:rPr lang="en-US" sz="2800" dirty="0" smtClean="0">
                <a:hlinkClick r:id="rId4"/>
              </a:rPr>
              <a:t>docs.seleniumhq.org/docs/07_selenium_grid.jsp</a:t>
            </a:r>
            <a:endParaRPr lang="en-US" sz="2800" dirty="0" smtClean="0"/>
          </a:p>
          <a:p>
            <a:r>
              <a:rPr lang="en-US" sz="2800" dirty="0">
                <a:hlinkClick r:id="rId5"/>
              </a:rPr>
              <a:t>http://</a:t>
            </a:r>
            <a:r>
              <a:rPr lang="en-US" sz="2800" dirty="0" smtClean="0">
                <a:hlinkClick r:id="rId5"/>
              </a:rPr>
              <a:t>docs.seleniumhq.org/docs/appendix_cheat_sheet.jsp</a:t>
            </a:r>
            <a:endParaRPr lang="en-US" sz="2800" dirty="0" smtClean="0"/>
          </a:p>
          <a:p>
            <a:r>
              <a:rPr lang="en-US" sz="2800" dirty="0"/>
              <a:t>http://docs.seleniumhq.org/docs/appendix_installing_java_driver_Sel20_via_maven.jsp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isElementPresent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// Selenium RC </a:t>
            </a:r>
            <a:r>
              <a:rPr lang="en-US" dirty="0" err="1" smtClean="0"/>
              <a:t>isElementPresent</a:t>
            </a:r>
            <a:r>
              <a:rPr lang="en-US" dirty="0" smtClean="0"/>
              <a:t> not in </a:t>
            </a:r>
            <a:r>
              <a:rPr lang="en-US" dirty="0" err="1" smtClean="0"/>
              <a:t>Webdriver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 Implement our own</a:t>
            </a:r>
          </a:p>
          <a:p>
            <a:pPr marL="0" indent="0">
              <a:buNone/>
            </a:pPr>
            <a:r>
              <a:rPr lang="en-US" dirty="0" smtClean="0"/>
              <a:t>private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isElementPresent</a:t>
            </a:r>
            <a:r>
              <a:rPr lang="en-US" dirty="0"/>
              <a:t>(By by) {  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try{ </a:t>
            </a:r>
            <a:r>
              <a:rPr lang="en-US" dirty="0"/>
              <a:t> 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(by</a:t>
            </a:r>
            <a:r>
              <a:rPr lang="en-US" dirty="0"/>
              <a:t>);  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return </a:t>
            </a:r>
            <a:r>
              <a:rPr lang="en-US" dirty="0"/>
              <a:t>true;  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</a:t>
            </a:r>
            <a:r>
              <a:rPr lang="en-US" dirty="0"/>
              <a:t>catch (</a:t>
            </a:r>
            <a:r>
              <a:rPr lang="en-US" dirty="0" err="1" smtClean="0"/>
              <a:t>NoSuchElementExceptione</a:t>
            </a:r>
            <a:r>
              <a:rPr lang="en-US" dirty="0" smtClean="0"/>
              <a:t>){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</a:t>
            </a:r>
            <a:r>
              <a:rPr lang="en-US" dirty="0"/>
              <a:t>        return false;  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/>
              <a:t>Using </a:t>
            </a:r>
            <a:r>
              <a:rPr lang="en-US" dirty="0" err="1" smtClean="0"/>
              <a:t>isElementPresent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5410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@Test</a:t>
            </a:r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testIsElementPresent</a:t>
            </a:r>
            <a:r>
              <a:rPr lang="en-US" dirty="0"/>
              <a:t>() {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Check if </a:t>
            </a:r>
            <a:r>
              <a:rPr lang="en-US" dirty="0" smtClean="0"/>
              <a:t>element exists </a:t>
            </a:r>
            <a:r>
              <a:rPr lang="en-US" dirty="0"/>
              <a:t>on Page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if </a:t>
            </a:r>
            <a:r>
              <a:rPr lang="en-US" dirty="0"/>
              <a:t>(</a:t>
            </a:r>
            <a:r>
              <a:rPr lang="en-US" dirty="0" err="1"/>
              <a:t>isElementPresent</a:t>
            </a:r>
            <a:r>
              <a:rPr lang="en-US" dirty="0"/>
              <a:t>(By.name("airbags</a:t>
            </a:r>
            <a:r>
              <a:rPr lang="en-US" dirty="0" smtClean="0"/>
              <a:t>"))){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        //Get the checkbox and select it  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airbag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(By.name</a:t>
            </a:r>
            <a:r>
              <a:rPr lang="en-US" dirty="0"/>
              <a:t>("airbags</a:t>
            </a:r>
            <a:r>
              <a:rPr lang="en-US" dirty="0" smtClean="0"/>
              <a:t>"));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        </a:t>
            </a:r>
            <a:r>
              <a:rPr lang="en-US" dirty="0" smtClean="0"/>
              <a:t>	if(!</a:t>
            </a:r>
            <a:r>
              <a:rPr lang="en-US" dirty="0" err="1"/>
              <a:t>airbag.isSelected</a:t>
            </a:r>
            <a:r>
              <a:rPr lang="en-US" dirty="0"/>
              <a:t>())      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airbag.click</a:t>
            </a:r>
            <a:r>
              <a:rPr lang="en-US" dirty="0"/>
              <a:t>();  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 else </a:t>
            </a:r>
            <a:r>
              <a:rPr lang="en-US" dirty="0"/>
              <a:t>{  </a:t>
            </a:r>
            <a:r>
              <a:rPr lang="en-US" dirty="0" smtClean="0"/>
              <a:t>fail</a:t>
            </a:r>
            <a:r>
              <a:rPr lang="en-US" dirty="0"/>
              <a:t>("Airbag Checkbox doesn't exists!!");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smtClean="0"/>
              <a:t>}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Checking an Element’s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983323"/>
              </p:ext>
            </p:extLst>
          </p:nvPr>
        </p:nvGraphicFramePr>
        <p:xfrm>
          <a:off x="533400" y="1066800"/>
          <a:ext cx="8001000" cy="5288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715000"/>
              </a:tblGrid>
              <a:tr h="53855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Method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Purpose</a:t>
                      </a:r>
                      <a:endParaRPr lang="en-US" sz="2800" dirty="0"/>
                    </a:p>
                  </a:txBody>
                  <a:tcPr/>
                </a:tc>
              </a:tr>
              <a:tr h="2007164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isEnabled</a:t>
                      </a:r>
                      <a:r>
                        <a:rPr lang="en-US" sz="2800" dirty="0" smtClean="0"/>
                        <a:t>()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dirty="0" smtClean="0"/>
                        <a:t>This method checks if an element is enabled. Returns true if enabled, else false for disabled.</a:t>
                      </a:r>
                      <a:endParaRPr lang="en-US" sz="2800" dirty="0"/>
                    </a:p>
                  </a:txBody>
                  <a:tcPr/>
                </a:tc>
              </a:tr>
              <a:tr h="53855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isSelected</a:t>
                      </a:r>
                      <a:r>
                        <a:rPr lang="en-US" sz="2800" dirty="0" smtClean="0"/>
                        <a:t>()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This method checks if element is selected (radio button, checkbox, and so on). It returns true if selected, else false for deselected </a:t>
                      </a:r>
                      <a:endParaRPr lang="en-US" sz="2800" dirty="0"/>
                    </a:p>
                  </a:txBody>
                  <a:tcPr/>
                </a:tc>
              </a:tr>
              <a:tr h="53855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isDisplayed</a:t>
                      </a:r>
                      <a:r>
                        <a:rPr lang="en-US" sz="2800" dirty="0" smtClean="0"/>
                        <a:t>()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This method checks if element is displayed.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an Element’s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a time a test fails to click on an element or enter text in a field as the element is disabled or exists in the DOM, but is not displayed on the page;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will result in an error being thrown and the test resulting in failures.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building reliable tests that can run unattended, a robust exception and error handling is needed in the test flow.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@Test public void </a:t>
            </a:r>
            <a:r>
              <a:rPr lang="en-US" sz="2800" dirty="0" err="1"/>
              <a:t>testElementIsEnabled</a:t>
            </a:r>
            <a:r>
              <a:rPr lang="en-US" sz="2800" dirty="0"/>
              <a:t>() {     //Get the Checkbox as </a:t>
            </a:r>
            <a:r>
              <a:rPr lang="en-US" sz="2800" dirty="0" err="1" smtClean="0"/>
              <a:t>WebElement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 err="1" smtClean="0"/>
              <a:t>WebElement</a:t>
            </a:r>
            <a:r>
              <a:rPr lang="en-US" sz="2800" dirty="0" smtClean="0"/>
              <a:t> </a:t>
            </a:r>
            <a:r>
              <a:rPr lang="en-US" sz="2800" dirty="0" err="1"/>
              <a:t>ledheadlamp</a:t>
            </a:r>
            <a:r>
              <a:rPr lang="en-US" sz="2800" dirty="0"/>
              <a:t> = </a:t>
            </a:r>
            <a:r>
              <a:rPr lang="en-US" sz="2800" dirty="0" smtClean="0"/>
              <a:t>		      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driver.findElement</a:t>
            </a:r>
            <a:r>
              <a:rPr lang="en-US" sz="2800" dirty="0" smtClean="0"/>
              <a:t>(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By.xpath</a:t>
            </a:r>
            <a:r>
              <a:rPr lang="en-US" sz="2800" dirty="0"/>
              <a:t>("//input[@name='</a:t>
            </a:r>
            <a:r>
              <a:rPr lang="en-US" sz="2800" dirty="0" err="1"/>
              <a:t>ledheadlamp</a:t>
            </a:r>
            <a:r>
              <a:rPr lang="en-US" sz="2800" dirty="0"/>
              <a:t>']"));          //Check if its enabled before selecting it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if </a:t>
            </a:r>
            <a:r>
              <a:rPr lang="en-US" sz="2800" dirty="0"/>
              <a:t>(</a:t>
            </a:r>
            <a:r>
              <a:rPr lang="en-US" sz="2800" dirty="0" err="1"/>
              <a:t>ledheadlamp.isEnabled</a:t>
            </a:r>
            <a:r>
              <a:rPr lang="en-US" sz="2800" dirty="0"/>
              <a:t>())     {      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//</a:t>
            </a:r>
            <a:r>
              <a:rPr lang="en-US" sz="2800" dirty="0"/>
              <a:t>Check if its already selected?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// otherwise </a:t>
            </a:r>
            <a:r>
              <a:rPr lang="en-US" sz="2800" dirty="0"/>
              <a:t>select the Checkbox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if </a:t>
            </a:r>
            <a:r>
              <a:rPr lang="en-US" dirty="0"/>
              <a:t>(!</a:t>
            </a:r>
            <a:r>
              <a:rPr lang="en-US" dirty="0" err="1"/>
              <a:t>ledheadlamp.isSelected</a:t>
            </a:r>
            <a:r>
              <a:rPr lang="en-US" dirty="0"/>
              <a:t>())      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ledheadlamp.click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 </a:t>
            </a:r>
            <a:r>
              <a:rPr lang="en-US" dirty="0"/>
              <a:t>    else     {  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fail</a:t>
            </a:r>
            <a:r>
              <a:rPr lang="en-US" dirty="0"/>
              <a:t>("LED Lamp Checkbox </a:t>
            </a:r>
            <a:r>
              <a:rPr lang="en-US" dirty="0" smtClean="0"/>
              <a:t>is disabled</a:t>
            </a:r>
            <a:r>
              <a:rPr lang="en-US" dirty="0"/>
              <a:t>!!");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} </a:t>
            </a:r>
            <a:r>
              <a:rPr lang="en-US" dirty="0"/>
              <a:t>            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Identifying and handling a pop-up window by its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Selenium </a:t>
            </a:r>
            <a:r>
              <a:rPr lang="en-US" dirty="0" err="1"/>
              <a:t>WebDriver</a:t>
            </a:r>
            <a:r>
              <a:rPr lang="en-US" dirty="0"/>
              <a:t>, </a:t>
            </a:r>
            <a:r>
              <a:rPr lang="en-US" dirty="0" smtClean="0"/>
              <a:t>testing </a:t>
            </a:r>
            <a:r>
              <a:rPr lang="en-US" dirty="0"/>
              <a:t>pop-up windows involves </a:t>
            </a:r>
            <a:endParaRPr lang="en-US" dirty="0" smtClean="0"/>
          </a:p>
          <a:p>
            <a:r>
              <a:rPr lang="en-US" dirty="0" smtClean="0"/>
              <a:t>identifying </a:t>
            </a:r>
            <a:r>
              <a:rPr lang="en-US" dirty="0"/>
              <a:t>a pop-up window, </a:t>
            </a:r>
            <a:endParaRPr lang="en-US" dirty="0" smtClean="0"/>
          </a:p>
          <a:p>
            <a:r>
              <a:rPr lang="en-US" dirty="0" smtClean="0"/>
              <a:t>switching </a:t>
            </a:r>
            <a:r>
              <a:rPr lang="en-US" dirty="0"/>
              <a:t>the driver context to the pop-up window, </a:t>
            </a:r>
            <a:endParaRPr lang="en-US" dirty="0" smtClean="0"/>
          </a:p>
          <a:p>
            <a:r>
              <a:rPr lang="en-US" dirty="0" smtClean="0"/>
              <a:t>then </a:t>
            </a:r>
            <a:r>
              <a:rPr lang="en-US" dirty="0"/>
              <a:t>executing steps on the pop-up window, and </a:t>
            </a:r>
            <a:endParaRPr lang="en-US" dirty="0" smtClean="0"/>
          </a:p>
          <a:p>
            <a:r>
              <a:rPr lang="en-US" dirty="0" smtClean="0"/>
              <a:t>finally </a:t>
            </a:r>
            <a:r>
              <a:rPr lang="en-US" dirty="0"/>
              <a:t>switching back to the parent window.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Popup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&lt;button id="</a:t>
            </a:r>
            <a:r>
              <a:rPr lang="en-US" dirty="0" err="1"/>
              <a:t>helpbutton</a:t>
            </a:r>
            <a:r>
              <a:rPr lang="en-US" dirty="0"/>
              <a:t>" </a:t>
            </a:r>
            <a:r>
              <a:rPr lang="en-US" dirty="0" err="1"/>
              <a:t>onClick</a:t>
            </a:r>
            <a:r>
              <a:rPr lang="en-US" dirty="0"/>
              <a:t>='</a:t>
            </a:r>
            <a:r>
              <a:rPr lang="en-US" dirty="0" err="1"/>
              <a:t>window.open</a:t>
            </a:r>
            <a:r>
              <a:rPr lang="en-US" dirty="0"/>
              <a:t>("help.html","</a:t>
            </a:r>
            <a:r>
              <a:rPr lang="en-US" dirty="0" err="1"/>
              <a:t>HelpWindow</a:t>
            </a:r>
            <a:r>
              <a:rPr lang="en-US" dirty="0"/>
              <a:t>","width=500,height=500");'&gt;Help&lt;/button&gt;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@Test public void </a:t>
            </a:r>
            <a:r>
              <a:rPr lang="en-US" sz="2800" dirty="0" err="1"/>
              <a:t>testWindowPopup</a:t>
            </a:r>
            <a:r>
              <a:rPr lang="en-US" sz="2800" dirty="0"/>
              <a:t>() {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//</a:t>
            </a:r>
            <a:r>
              <a:rPr lang="en-US" sz="2800" dirty="0"/>
              <a:t>Save the </a:t>
            </a:r>
            <a:r>
              <a:rPr lang="en-US" sz="2800" dirty="0" err="1"/>
              <a:t>WindowHandle</a:t>
            </a:r>
            <a:r>
              <a:rPr lang="en-US" sz="2800" dirty="0"/>
              <a:t> of Parent Browser </a:t>
            </a:r>
            <a:r>
              <a:rPr lang="en-US" sz="2800" dirty="0" smtClean="0"/>
              <a:t>Window</a:t>
            </a:r>
          </a:p>
          <a:p>
            <a:pPr marL="0" indent="0">
              <a:buNone/>
            </a:pPr>
            <a:r>
              <a:rPr lang="en-US" sz="2800" dirty="0" smtClean="0"/>
              <a:t>String </a:t>
            </a:r>
            <a:r>
              <a:rPr lang="en-US" sz="2800" dirty="0" err="1"/>
              <a:t>parentWindowId</a:t>
            </a:r>
            <a:r>
              <a:rPr lang="en-US" sz="2800" dirty="0"/>
              <a:t> </a:t>
            </a:r>
            <a:r>
              <a:rPr lang="en-US" sz="2800" dirty="0" smtClean="0"/>
              <a:t>= </a:t>
            </a:r>
            <a:r>
              <a:rPr lang="en-US" sz="2800" dirty="0" err="1" smtClean="0"/>
              <a:t>driver.getWindowHandle</a:t>
            </a:r>
            <a:r>
              <a:rPr lang="en-US" sz="2800" dirty="0"/>
              <a:t>();        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//</a:t>
            </a:r>
            <a:r>
              <a:rPr lang="en-US" sz="2800" dirty="0"/>
              <a:t>Clicking Help Button will open Help Page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// in </a:t>
            </a:r>
            <a:r>
              <a:rPr lang="en-US" sz="2800" dirty="0"/>
              <a:t>a new Popup Browser Window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err="1" smtClean="0"/>
              <a:t>WebElement</a:t>
            </a:r>
            <a:r>
              <a:rPr lang="en-US" sz="2800" dirty="0" smtClean="0"/>
              <a:t> </a:t>
            </a:r>
            <a:r>
              <a:rPr lang="en-US" sz="2800" dirty="0" err="1"/>
              <a:t>helpButton</a:t>
            </a:r>
            <a:r>
              <a:rPr lang="en-US" sz="2800" dirty="0"/>
              <a:t> = </a:t>
            </a:r>
            <a:r>
              <a:rPr lang="en-US" sz="2800" dirty="0" smtClean="0"/>
              <a:t>		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driver.findElement</a:t>
            </a:r>
            <a:r>
              <a:rPr lang="en-US" sz="2800" dirty="0" smtClean="0"/>
              <a:t>(By.id</a:t>
            </a:r>
            <a:r>
              <a:rPr lang="en-US" sz="2800" dirty="0"/>
              <a:t>("</a:t>
            </a:r>
            <a:r>
              <a:rPr lang="en-US" sz="2800" dirty="0" err="1"/>
              <a:t>helpbutton</a:t>
            </a:r>
            <a:r>
              <a:rPr lang="en-US" sz="2800" dirty="0"/>
              <a:t>"));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helpButton.click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4800"/>
            <a:ext cx="4038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Time</a:t>
            </a:r>
          </a:p>
          <a:p>
            <a:r>
              <a:rPr lang="en-US" dirty="0" smtClean="0"/>
              <a:t>GUI testing 2</a:t>
            </a:r>
          </a:p>
          <a:p>
            <a:r>
              <a:rPr lang="en-US" dirty="0" smtClean="0"/>
              <a:t>Chapter 19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Today</a:t>
            </a:r>
          </a:p>
          <a:p>
            <a:r>
              <a:rPr lang="en-US" dirty="0" smtClean="0"/>
              <a:t>Test 1 take-home</a:t>
            </a:r>
          </a:p>
          <a:p>
            <a:r>
              <a:rPr lang="en-US" dirty="0" err="1" smtClean="0"/>
              <a:t>TestingGeek</a:t>
            </a:r>
            <a:endParaRPr lang="en-US" dirty="0" smtClean="0"/>
          </a:p>
          <a:p>
            <a:r>
              <a:rPr lang="en-US" dirty="0" smtClean="0"/>
              <a:t>Testing Web Applications</a:t>
            </a:r>
          </a:p>
          <a:p>
            <a:r>
              <a:rPr lang="en-US" dirty="0" smtClean="0"/>
              <a:t>Selenium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5266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try </a:t>
            </a:r>
            <a:r>
              <a:rPr lang="en-US" sz="2800" dirty="0"/>
              <a:t>{      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    //</a:t>
            </a:r>
            <a:r>
              <a:rPr lang="en-US" sz="2800" dirty="0"/>
              <a:t>Switch to the Help Popup Browser Window      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 err="1" smtClean="0"/>
              <a:t>driver.switchTo</a:t>
            </a:r>
            <a:r>
              <a:rPr lang="en-US" sz="2800" dirty="0"/>
              <a:t>().window("</a:t>
            </a:r>
            <a:r>
              <a:rPr lang="en-US" sz="2800" dirty="0" err="1"/>
              <a:t>HelpWindow</a:t>
            </a:r>
            <a:r>
              <a:rPr lang="en-US" sz="2800" dirty="0"/>
              <a:t>");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} </a:t>
            </a:r>
            <a:r>
              <a:rPr lang="en-US" sz="2800" dirty="0"/>
              <a:t>catch (</a:t>
            </a:r>
            <a:r>
              <a:rPr lang="en-US" sz="2800" dirty="0" err="1"/>
              <a:t>NoSuchWindowException</a:t>
            </a:r>
            <a:r>
              <a:rPr lang="en-US" sz="2800" dirty="0"/>
              <a:t> e</a:t>
            </a:r>
            <a:r>
              <a:rPr lang="en-US" sz="2800" dirty="0" smtClean="0"/>
              <a:t>){ </a:t>
            </a:r>
            <a:r>
              <a:rPr lang="en-US" sz="2800" dirty="0"/>
              <a:t>      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/>
              <a:t> </a:t>
            </a:r>
            <a:r>
              <a:rPr lang="en-US" sz="2800" dirty="0" err="1"/>
              <a:t>e.printStackTrace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r>
              <a:rPr lang="en-US" sz="2800" dirty="0"/>
              <a:t> }     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400" dirty="0" smtClean="0"/>
              <a:t>//</a:t>
            </a:r>
            <a:r>
              <a:rPr lang="en-US" sz="2400" dirty="0"/>
              <a:t>Verify </a:t>
            </a:r>
            <a:r>
              <a:rPr lang="en-US" sz="2400" dirty="0" smtClean="0"/>
              <a:t>driver </a:t>
            </a:r>
            <a:r>
              <a:rPr lang="en-US" sz="2400" dirty="0"/>
              <a:t>context is in Help Popup Browser </a:t>
            </a:r>
            <a:r>
              <a:rPr lang="en-US" sz="2400" dirty="0" smtClean="0"/>
              <a:t>Window</a:t>
            </a:r>
            <a:r>
              <a:rPr lang="en-US" sz="2400" dirty="0"/>
              <a:t>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assertTrue</a:t>
            </a:r>
            <a:r>
              <a:rPr lang="en-US" sz="2800" dirty="0" smtClean="0"/>
              <a:t>(</a:t>
            </a:r>
            <a:r>
              <a:rPr lang="en-US" sz="2800" dirty="0" err="1" smtClean="0"/>
              <a:t>driver.getTitle</a:t>
            </a:r>
            <a:r>
              <a:rPr lang="en-US" sz="2800" dirty="0"/>
              <a:t>().equals("Help"));     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//</a:t>
            </a:r>
            <a:r>
              <a:rPr lang="en-US" sz="2800" dirty="0"/>
              <a:t>Close the Help Popup Window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driver.close</a:t>
            </a:r>
            <a:r>
              <a:rPr lang="en-US" sz="2800" dirty="0"/>
              <a:t>();                   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//Move back to the Parent Browser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//Move </a:t>
            </a:r>
            <a:r>
              <a:rPr lang="en-US" dirty="0"/>
              <a:t>back to the Parent Browser Window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driver.switchTo</a:t>
            </a:r>
            <a:r>
              <a:rPr lang="en-US" dirty="0"/>
              <a:t>().window(</a:t>
            </a:r>
            <a:r>
              <a:rPr lang="en-US" dirty="0" err="1"/>
              <a:t>parentWindowId</a:t>
            </a:r>
            <a:r>
              <a:rPr lang="en-US" dirty="0"/>
              <a:t>);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// Verify </a:t>
            </a:r>
            <a:r>
              <a:rPr lang="en-US" dirty="0"/>
              <a:t>the driver context is in Parent Browser </a:t>
            </a:r>
            <a:r>
              <a:rPr lang="en-US" dirty="0" smtClean="0"/>
              <a:t>// Window </a:t>
            </a:r>
            <a:r>
              <a:rPr lang="en-US" dirty="0"/>
              <a:t>   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assertTrue</a:t>
            </a:r>
            <a:r>
              <a:rPr lang="en-US" dirty="0" smtClean="0"/>
              <a:t>(</a:t>
            </a:r>
            <a:r>
              <a:rPr lang="en-US" dirty="0" err="1" smtClean="0"/>
              <a:t>driver.getTitle</a:t>
            </a:r>
            <a:r>
              <a:rPr lang="en-US" dirty="0"/>
              <a:t>().equals("Build</a:t>
            </a:r>
          </a:p>
          <a:p>
            <a:pPr marL="0" indent="0">
              <a:buNone/>
            </a:pPr>
            <a:r>
              <a:rPr lang="en-US" dirty="0" smtClean="0"/>
              <a:t>	my </a:t>
            </a:r>
            <a:r>
              <a:rPr lang="en-US" dirty="0"/>
              <a:t>Car - Configuration"));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pop-up windows can be closed by calling the </a:t>
            </a:r>
            <a:r>
              <a:rPr lang="en-US" dirty="0" err="1"/>
              <a:t>driver.close</a:t>
            </a:r>
            <a:r>
              <a:rPr lang="en-US" dirty="0"/>
              <a:t>() method. </a:t>
            </a:r>
            <a:endParaRPr lang="en-US" dirty="0" smtClean="0"/>
          </a:p>
          <a:p>
            <a:r>
              <a:rPr lang="en-US" dirty="0" smtClean="0"/>
              <a:t>developers </a:t>
            </a:r>
            <a:r>
              <a:rPr lang="en-US" dirty="0"/>
              <a:t>might implement the closing of a pop-up window by clicking on a button or a link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Then, </a:t>
            </a:r>
            <a:r>
              <a:rPr lang="en-US" dirty="0"/>
              <a:t>closing a pop-up window directly might lead to errors or exceptions.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 err="1"/>
              <a:t>driver.switchTo</a:t>
            </a:r>
            <a:r>
              <a:rPr lang="en-US" dirty="0"/>
              <a:t>().window() method throws the </a:t>
            </a:r>
            <a:r>
              <a:rPr lang="en-US" dirty="0" err="1"/>
              <a:t>NoSuchWindowException</a:t>
            </a:r>
            <a:r>
              <a:rPr lang="en-US" dirty="0"/>
              <a:t> exception when it fails to identify the desired pop-up window.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983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@Test public void </a:t>
            </a:r>
            <a:r>
              <a:rPr lang="en-US" dirty="0" err="1"/>
              <a:t>testWindowPopupUsingTitle</a:t>
            </a:r>
            <a:r>
              <a:rPr lang="en-US" dirty="0"/>
              <a:t>() {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Save the </a:t>
            </a:r>
            <a:r>
              <a:rPr lang="en-US" dirty="0" err="1"/>
              <a:t>WindowHandle</a:t>
            </a:r>
            <a:r>
              <a:rPr lang="en-US" dirty="0"/>
              <a:t> of Parent </a:t>
            </a:r>
            <a:r>
              <a:rPr lang="en-US" dirty="0" smtClean="0"/>
              <a:t>Browser</a:t>
            </a:r>
          </a:p>
          <a:p>
            <a:pPr marL="0" indent="0">
              <a:buNone/>
            </a:pPr>
            <a:r>
              <a:rPr lang="en-US" dirty="0" smtClean="0"/>
              <a:t>String </a:t>
            </a:r>
            <a:r>
              <a:rPr lang="en-US" dirty="0" err="1"/>
              <a:t>parentWindowId</a:t>
            </a:r>
            <a:r>
              <a:rPr lang="en-US" dirty="0"/>
              <a:t>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driver.getWindowHandle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Clicking Visit Us Button will open Visit Us Page </a:t>
            </a:r>
            <a:r>
              <a:rPr lang="en-US" dirty="0" smtClean="0"/>
              <a:t>// in </a:t>
            </a:r>
            <a:r>
              <a:rPr lang="en-US" dirty="0"/>
              <a:t>a new Popup </a:t>
            </a:r>
            <a:r>
              <a:rPr lang="en-US" dirty="0" smtClean="0"/>
              <a:t>Browser Window</a:t>
            </a:r>
          </a:p>
          <a:p>
            <a:pPr marL="0" indent="0">
              <a:buNone/>
            </a:pPr>
            <a:r>
              <a:rPr lang="en-US" dirty="0" err="1"/>
              <a:t>WebElement</a:t>
            </a:r>
            <a:r>
              <a:rPr lang="en-US" dirty="0"/>
              <a:t> </a:t>
            </a:r>
            <a:r>
              <a:rPr lang="en-US" dirty="0" err="1"/>
              <a:t>visitButton</a:t>
            </a:r>
            <a:r>
              <a:rPr lang="en-US" dirty="0"/>
              <a:t> = </a:t>
            </a:r>
            <a:r>
              <a:rPr lang="en-US" dirty="0" smtClean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(By.id</a:t>
            </a:r>
            <a:r>
              <a:rPr lang="en-US" dirty="0"/>
              <a:t>("</a:t>
            </a:r>
            <a:r>
              <a:rPr lang="en-US" dirty="0" err="1"/>
              <a:t>visitbutton</a:t>
            </a:r>
            <a:r>
              <a:rPr lang="en-US" dirty="0"/>
              <a:t>"));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visitButton.click</a:t>
            </a:r>
            <a:r>
              <a:rPr lang="en-US" dirty="0"/>
              <a:t>();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Get Handles of all the open Popup Windows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Iterate through the set and check if tile of each </a:t>
            </a:r>
            <a:r>
              <a:rPr lang="en-US" dirty="0" smtClean="0"/>
              <a:t>window</a:t>
            </a:r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 matches </a:t>
            </a:r>
            <a:r>
              <a:rPr lang="en-US" dirty="0" smtClean="0"/>
              <a:t>with </a:t>
            </a:r>
            <a:r>
              <a:rPr lang="en-US" dirty="0"/>
              <a:t>expected Window Title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Set&lt;String</a:t>
            </a:r>
            <a:r>
              <a:rPr lang="en-US" dirty="0"/>
              <a:t>&gt; </a:t>
            </a:r>
            <a:r>
              <a:rPr lang="en-US" dirty="0" err="1"/>
              <a:t>allWindows</a:t>
            </a:r>
            <a:r>
              <a:rPr lang="en-US" dirty="0"/>
              <a:t> = </a:t>
            </a:r>
            <a:r>
              <a:rPr lang="en-US" dirty="0" err="1" smtClean="0"/>
              <a:t>driver.getWindowHandles</a:t>
            </a:r>
            <a:r>
              <a:rPr lang="en-US" dirty="0"/>
              <a:t>();  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</a:t>
            </a:r>
            <a:r>
              <a:rPr lang="en-US" dirty="0"/>
              <a:t>(!</a:t>
            </a:r>
            <a:r>
              <a:rPr lang="en-US" dirty="0" err="1"/>
              <a:t>allWindows.isEmpty</a:t>
            </a:r>
            <a:r>
              <a:rPr lang="en-US" dirty="0"/>
              <a:t>()) {  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</a:t>
            </a:r>
            <a:r>
              <a:rPr lang="en-US" dirty="0"/>
              <a:t>(String </a:t>
            </a:r>
            <a:r>
              <a:rPr lang="en-US" dirty="0" err="1"/>
              <a:t>windowId</a:t>
            </a:r>
            <a:r>
              <a:rPr lang="en-US" dirty="0"/>
              <a:t> : </a:t>
            </a:r>
            <a:r>
              <a:rPr lang="en-US" dirty="0" err="1"/>
              <a:t>allWindows</a:t>
            </a:r>
            <a:r>
              <a:rPr lang="en-US" dirty="0"/>
              <a:t>) {                   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try{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                if(</a:t>
            </a:r>
            <a:r>
              <a:rPr lang="en-US" dirty="0" err="1"/>
              <a:t>driver.switchTo</a:t>
            </a:r>
            <a:r>
              <a:rPr lang="en-US" dirty="0"/>
              <a:t>().window(</a:t>
            </a:r>
            <a:r>
              <a:rPr lang="en-US" dirty="0" err="1"/>
              <a:t>windowId</a:t>
            </a:r>
            <a:r>
              <a:rPr lang="en-US" dirty="0" smtClean="0"/>
              <a:t>).				</a:t>
            </a:r>
            <a:r>
              <a:rPr lang="en-US" dirty="0" err="1" smtClean="0"/>
              <a:t>getTitle</a:t>
            </a:r>
            <a:r>
              <a:rPr lang="en-US" dirty="0"/>
              <a:t>().equals("</a:t>
            </a:r>
            <a:r>
              <a:rPr lang="en-US" dirty="0" smtClean="0"/>
              <a:t>Visit Us</a:t>
            </a:r>
            <a:r>
              <a:rPr lang="en-US" dirty="0"/>
              <a:t>")) </a:t>
            </a:r>
            <a:r>
              <a:rPr lang="en-US" dirty="0" smtClean="0"/>
              <a:t>			    	    { </a:t>
            </a:r>
            <a:r>
              <a:rPr lang="en-US" dirty="0"/>
              <a:t> </a:t>
            </a:r>
            <a:r>
              <a:rPr lang="en-US" dirty="0" smtClean="0"/>
              <a:t>//</a:t>
            </a:r>
            <a:r>
              <a:rPr lang="en-US" dirty="0"/>
              <a:t>Close </a:t>
            </a:r>
            <a:r>
              <a:rPr lang="en-US" dirty="0" smtClean="0"/>
              <a:t>Visit </a:t>
            </a:r>
            <a:r>
              <a:rPr lang="en-US" dirty="0"/>
              <a:t>Us </a:t>
            </a:r>
            <a:r>
              <a:rPr lang="en-US" dirty="0" smtClean="0"/>
              <a:t>Popup Window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driver.close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smtClean="0"/>
              <a:t>			break</a:t>
            </a:r>
            <a:r>
              <a:rPr lang="en-US" dirty="0"/>
              <a:t>;          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     } 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Us")) {                     //Close the Visit Us Popup Window                     </a:t>
            </a:r>
            <a:r>
              <a:rPr lang="en-US" dirty="0" err="1"/>
              <a:t>driver.close</a:t>
            </a:r>
            <a:r>
              <a:rPr lang="en-US" dirty="0"/>
              <a:t>();                     break;                 }             }             catch(</a:t>
            </a:r>
            <a:r>
              <a:rPr lang="en-US" dirty="0" err="1"/>
              <a:t>NoSuchWindowException</a:t>
            </a:r>
            <a:r>
              <a:rPr lang="en-US" dirty="0"/>
              <a:t> e) {                 </a:t>
            </a:r>
            <a:r>
              <a:rPr lang="en-US" dirty="0" err="1"/>
              <a:t>e.printStackTrace</a:t>
            </a:r>
            <a:r>
              <a:rPr lang="en-US" dirty="0"/>
              <a:t>();             }         }     }          //Move back to the Parent Browser Window     </a:t>
            </a:r>
            <a:r>
              <a:rPr lang="en-US" dirty="0" err="1"/>
              <a:t>driver.switchTo</a:t>
            </a:r>
            <a:r>
              <a:rPr lang="en-US" dirty="0"/>
              <a:t>().window(</a:t>
            </a:r>
            <a:r>
              <a:rPr lang="en-US" dirty="0" err="1"/>
              <a:t>parentWindowId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Identifying and handling a pop-up window by its </a:t>
            </a:r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Identifying and handling a pop-up window by its content</a:t>
            </a:r>
          </a:p>
          <a:p>
            <a:pPr marL="0" indent="0">
              <a:buNone/>
            </a:pPr>
            <a:r>
              <a:rPr lang="en-US" sz="2800" dirty="0"/>
              <a:t>@Test public void </a:t>
            </a:r>
            <a:r>
              <a:rPr lang="en-US" sz="2800" dirty="0" err="1"/>
              <a:t>testWindowPopupUsingContents</a:t>
            </a:r>
            <a:r>
              <a:rPr lang="en-US" sz="2800" dirty="0"/>
              <a:t>() {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//</a:t>
            </a:r>
            <a:r>
              <a:rPr lang="en-US" sz="2800" dirty="0"/>
              <a:t>Save </a:t>
            </a:r>
            <a:r>
              <a:rPr lang="en-US" sz="2800" dirty="0" err="1" smtClean="0"/>
              <a:t>WindowHandle</a:t>
            </a:r>
            <a:r>
              <a:rPr lang="en-US" sz="2800" dirty="0" smtClean="0"/>
              <a:t> </a:t>
            </a:r>
            <a:r>
              <a:rPr lang="en-US" sz="2800" dirty="0"/>
              <a:t>of Parent Browser Window    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String </a:t>
            </a:r>
            <a:r>
              <a:rPr lang="en-US" sz="2800" dirty="0" err="1"/>
              <a:t>currentWindowId</a:t>
            </a:r>
            <a:r>
              <a:rPr lang="en-US" sz="2800" dirty="0"/>
              <a:t> = </a:t>
            </a:r>
            <a:r>
              <a:rPr lang="en-US" sz="2800" dirty="0" err="1"/>
              <a:t>driver.getWindowHandle</a:t>
            </a:r>
            <a:r>
              <a:rPr lang="en-US" sz="2800" dirty="0"/>
              <a:t>();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 //Clicking Chat Button will open Chat Page in a new Popup </a:t>
            </a:r>
            <a:r>
              <a:rPr lang="en-US" sz="2400" dirty="0" smtClean="0"/>
              <a:t>//Browser Window </a:t>
            </a:r>
            <a:r>
              <a:rPr lang="en-US" sz="2400" dirty="0"/>
              <a:t>    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WebElement</a:t>
            </a:r>
            <a:r>
              <a:rPr lang="en-US" sz="2400" dirty="0" smtClean="0"/>
              <a:t> </a:t>
            </a:r>
            <a:r>
              <a:rPr lang="en-US" sz="2400" dirty="0" err="1"/>
              <a:t>chatButton</a:t>
            </a:r>
            <a:r>
              <a:rPr lang="en-US" sz="2400" dirty="0"/>
              <a:t> =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 smtClean="0"/>
              <a:t>driver.findElement</a:t>
            </a:r>
            <a:r>
              <a:rPr lang="en-US" sz="2400" dirty="0" smtClean="0"/>
              <a:t>(By.id</a:t>
            </a:r>
            <a:r>
              <a:rPr lang="en-US" sz="2400" dirty="0"/>
              <a:t>("</a:t>
            </a:r>
            <a:r>
              <a:rPr lang="en-US" sz="2400" dirty="0" err="1"/>
              <a:t>chatbutton</a:t>
            </a:r>
            <a:r>
              <a:rPr lang="en-US" sz="2400" dirty="0" smtClean="0"/>
              <a:t>"));</a:t>
            </a:r>
          </a:p>
          <a:p>
            <a:pPr marL="0" indent="0">
              <a:buNone/>
            </a:pPr>
            <a:r>
              <a:rPr lang="en-US" sz="2400" dirty="0" err="1" smtClean="0"/>
              <a:t>chatButton.click</a:t>
            </a:r>
            <a:r>
              <a:rPr lang="en-US" sz="2400" dirty="0"/>
              <a:t>();          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//</a:t>
            </a:r>
            <a:r>
              <a:rPr lang="en-US" sz="2400" dirty="0"/>
              <a:t>There is no name or title provided for Chat Page Popup     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//</a:t>
            </a:r>
            <a:r>
              <a:rPr lang="en-US" sz="2400" dirty="0"/>
              <a:t>We will iterate through all the open Windows and check the //contents to find  </a:t>
            </a:r>
            <a:r>
              <a:rPr lang="en-US" sz="2400" dirty="0" smtClean="0"/>
              <a:t>out </a:t>
            </a:r>
            <a:r>
              <a:rPr lang="en-US" sz="2400" dirty="0"/>
              <a:t>if it's Chat </a:t>
            </a:r>
            <a:r>
              <a:rPr lang="en-US" sz="2400" dirty="0" smtClean="0"/>
              <a:t>Window</a:t>
            </a:r>
          </a:p>
          <a:p>
            <a:pPr marL="0" indent="0">
              <a:buNone/>
            </a:pPr>
            <a:r>
              <a:rPr lang="en-US" sz="2400" dirty="0"/>
              <a:t>Set&lt;String&gt; </a:t>
            </a:r>
            <a:r>
              <a:rPr lang="en-US" sz="2400" dirty="0" err="1"/>
              <a:t>allWindows</a:t>
            </a:r>
            <a:r>
              <a:rPr lang="en-US" sz="2400" dirty="0"/>
              <a:t> = </a:t>
            </a:r>
            <a:r>
              <a:rPr lang="en-US" sz="2400" dirty="0" err="1"/>
              <a:t>driver.getWindowHandles</a:t>
            </a:r>
            <a:r>
              <a:rPr lang="en-US" sz="2400" dirty="0"/>
              <a:t>();     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if</a:t>
            </a:r>
            <a:r>
              <a:rPr lang="en-US" sz="2400" dirty="0"/>
              <a:t>(!</a:t>
            </a:r>
            <a:r>
              <a:rPr lang="en-US" sz="2400" dirty="0" err="1"/>
              <a:t>allWindows.isEmpty</a:t>
            </a:r>
            <a:r>
              <a:rPr lang="en-US" sz="2400" dirty="0"/>
              <a:t>()) {         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for </a:t>
            </a:r>
            <a:r>
              <a:rPr lang="en-US" sz="2400" dirty="0"/>
              <a:t>(String </a:t>
            </a:r>
            <a:r>
              <a:rPr lang="en-US" sz="2400" dirty="0" err="1"/>
              <a:t>windowId</a:t>
            </a:r>
            <a:r>
              <a:rPr lang="en-US" sz="2400" dirty="0"/>
              <a:t> : </a:t>
            </a:r>
            <a:r>
              <a:rPr lang="en-US" sz="2400" dirty="0" err="1"/>
              <a:t>allWindows</a:t>
            </a:r>
            <a:r>
              <a:rPr lang="en-US" sz="2400" dirty="0"/>
              <a:t>) </a:t>
            </a:r>
            <a:r>
              <a:rPr lang="en-US" sz="2400" dirty="0" smtClean="0"/>
              <a:t>{</a:t>
            </a:r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dirty="0" smtClean="0"/>
              <a:t>	</a:t>
            </a:r>
            <a:r>
              <a:rPr lang="en-US" sz="2400" dirty="0" err="1" smtClean="0"/>
              <a:t>driver.switchTo</a:t>
            </a:r>
            <a:r>
              <a:rPr lang="en-US" sz="2400" dirty="0"/>
              <a:t>().window(</a:t>
            </a:r>
            <a:r>
              <a:rPr lang="en-US" sz="2400" dirty="0" err="1"/>
              <a:t>windowId</a:t>
            </a:r>
            <a:r>
              <a:rPr lang="en-US" sz="2400" dirty="0"/>
              <a:t>);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if(</a:t>
            </a:r>
            <a:r>
              <a:rPr lang="en-US" dirty="0" err="1" smtClean="0"/>
              <a:t>driver.getPageSource</a:t>
            </a:r>
            <a:r>
              <a:rPr lang="en-US" dirty="0"/>
              <a:t>().contains("Build my Car - Configuration - Online Chat")) {          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try </a:t>
            </a:r>
            <a:r>
              <a:rPr lang="en-US" dirty="0"/>
              <a:t>{                           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</a:t>
            </a:r>
            <a:r>
              <a:rPr lang="en-US" dirty="0"/>
              <a:t>Find the Close Button on Chat Popup Window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//and </a:t>
            </a:r>
            <a:r>
              <a:rPr lang="en-US" dirty="0"/>
              <a:t>close the Popup  </a:t>
            </a:r>
            <a:r>
              <a:rPr lang="en-US" dirty="0" smtClean="0"/>
              <a:t>by </a:t>
            </a:r>
            <a:r>
              <a:rPr lang="en-US" dirty="0"/>
              <a:t>clicking Close Button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 instead </a:t>
            </a:r>
            <a:r>
              <a:rPr lang="en-US" dirty="0"/>
              <a:t>of closing it directly                    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 err="1"/>
              <a:t>closeButton</a:t>
            </a:r>
            <a:r>
              <a:rPr lang="en-US" dirty="0"/>
              <a:t> =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driver.findElement</a:t>
            </a:r>
            <a:r>
              <a:rPr lang="en-US" dirty="0" smtClean="0"/>
              <a:t>(By.id</a:t>
            </a:r>
            <a:r>
              <a:rPr lang="en-US" dirty="0"/>
              <a:t>("</a:t>
            </a:r>
            <a:r>
              <a:rPr lang="en-US" dirty="0" err="1"/>
              <a:t>closebutton</a:t>
            </a:r>
            <a:r>
              <a:rPr lang="en-US" dirty="0"/>
              <a:t>"));                  </a:t>
            </a:r>
            <a:r>
              <a:rPr lang="en-US" dirty="0" err="1" smtClean="0"/>
              <a:t>closeButton.click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68260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Performing drag-and-drop </a:t>
            </a:r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@</a:t>
            </a:r>
            <a:r>
              <a:rPr lang="en-US" dirty="0"/>
              <a:t>Test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public </a:t>
            </a:r>
            <a:r>
              <a:rPr lang="en-US" dirty="0"/>
              <a:t>void </a:t>
            </a:r>
            <a:r>
              <a:rPr lang="en-US" dirty="0" err="1"/>
              <a:t>testDragDrop</a:t>
            </a:r>
            <a:r>
              <a:rPr lang="en-US" dirty="0"/>
              <a:t>() {     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driver.get</a:t>
            </a:r>
            <a:r>
              <a:rPr lang="en-US" dirty="0"/>
              <a:t>("http://dl.dropbox.com/u/55228056/DragDropDemo.html");     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WebElement</a:t>
            </a:r>
            <a:r>
              <a:rPr lang="en-US" dirty="0" smtClean="0"/>
              <a:t> </a:t>
            </a:r>
            <a:r>
              <a:rPr lang="en-US" dirty="0"/>
              <a:t>source = </a:t>
            </a:r>
            <a:r>
              <a:rPr lang="en-US" dirty="0" err="1"/>
              <a:t>driver.findElement</a:t>
            </a:r>
            <a:r>
              <a:rPr lang="en-US" dirty="0" smtClean="0"/>
              <a:t>( 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By.id</a:t>
            </a:r>
            <a:r>
              <a:rPr lang="en-US" dirty="0"/>
              <a:t>("</a:t>
            </a:r>
            <a:r>
              <a:rPr lang="en-US" dirty="0" err="1"/>
              <a:t>draggable</a:t>
            </a:r>
            <a:r>
              <a:rPr lang="en-US" dirty="0"/>
              <a:t>")); 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err="1"/>
              <a:t>WebElement</a:t>
            </a:r>
            <a:r>
              <a:rPr lang="en-US" dirty="0"/>
              <a:t> target = </a:t>
            </a:r>
            <a:r>
              <a:rPr lang="en-US" dirty="0" err="1"/>
              <a:t>driver.findElement</a:t>
            </a:r>
            <a:r>
              <a:rPr lang="en-US" dirty="0" smtClean="0"/>
              <a:t>(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By.id</a:t>
            </a:r>
            <a:r>
              <a:rPr lang="en-US" dirty="0"/>
              <a:t>("droppable"));  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Actions </a:t>
            </a:r>
            <a:r>
              <a:rPr lang="en-US" dirty="0"/>
              <a:t>builder = new Actions(driver);   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builder.dragAndDrop</a:t>
            </a:r>
            <a:r>
              <a:rPr lang="en-US" dirty="0" smtClean="0"/>
              <a:t>(source</a:t>
            </a:r>
            <a:r>
              <a:rPr lang="en-US" dirty="0"/>
              <a:t>, target).perform();  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try </a:t>
            </a:r>
            <a:r>
              <a:rPr lang="en-US" dirty="0"/>
              <a:t>  {     </a:t>
            </a:r>
            <a:r>
              <a:rPr lang="en-US" dirty="0" err="1"/>
              <a:t>assertEquals</a:t>
            </a:r>
            <a:r>
              <a:rPr lang="en-US" dirty="0"/>
              <a:t>("Dropped!",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1060450"/>
            <a:ext cx="6318250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5" y="1063625"/>
            <a:ext cx="6280150" cy="473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1054100"/>
            <a:ext cx="6318250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manager </a:t>
            </a:r>
            <a:r>
              <a:rPr lang="en-US" dirty="0" err="1" smtClean="0"/>
              <a:t>robert</a:t>
            </a:r>
            <a:endParaRPr lang="en-US" dirty="0" smtClean="0"/>
          </a:p>
          <a:p>
            <a:r>
              <a:rPr lang="en-US" dirty="0" smtClean="0"/>
              <a:t>buster</a:t>
            </a:r>
          </a:p>
          <a:p>
            <a:r>
              <a:rPr lang="en-US" dirty="0" smtClean="0"/>
              <a:t>basketball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985963"/>
            <a:ext cx="714375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selenium webdriver setting radio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Assuming you have selenium set up its just:</a:t>
            </a:r>
          </a:p>
          <a:p>
            <a:r>
              <a:rPr lang="en-US" dirty="0" err="1"/>
              <a:t>selenium.click</a:t>
            </a:r>
            <a:r>
              <a:rPr lang="en-US" dirty="0"/>
              <a:t>('radio button locator');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may want to look at the selenium </a:t>
            </a:r>
            <a:r>
              <a:rPr lang="en-US" dirty="0" err="1"/>
              <a:t>javadoc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http://release.seleniumhq.org/selenium-remote-control/0.9.2/doc/java/com/thoughtworks/selenium/Selenium.html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release.seleniumhq.org/selenium-remote-control/0.9.2/doc/java/com/thoughtworks/selenium/Selenium.html</a:t>
            </a:r>
            <a:endParaRPr lang="en-US" dirty="0" smtClean="0"/>
          </a:p>
          <a:p>
            <a:r>
              <a:rPr lang="en-US" dirty="0" smtClean="0"/>
              <a:t>list of methods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19400" y="6356350"/>
            <a:ext cx="3733800" cy="365125"/>
          </a:xfrm>
        </p:spPr>
        <p:txBody>
          <a:bodyPr/>
          <a:lstStyle/>
          <a:p>
            <a:r>
              <a:rPr lang="en-US" b="1" dirty="0"/>
              <a:t>Selenium Testing Tools Cookbook by </a:t>
            </a:r>
            <a:r>
              <a:rPr lang="en-US" b="1" dirty="0" err="1"/>
              <a:t>Gundecha</a:t>
            </a:r>
            <a:r>
              <a:rPr lang="en-US" b="1" dirty="0"/>
              <a:t> – </a:t>
            </a:r>
            <a:r>
              <a:rPr lang="en-US" b="1" dirty="0" smtClean="0"/>
              <a:t>2012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2499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14312</TotalTime>
  <Words>717</Words>
  <Application>Microsoft Office PowerPoint</Application>
  <PresentationFormat>On-screen Show (4:3)</PresentationFormat>
  <Paragraphs>197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CSCE 747 Software Testing and Quality Assurance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selenium webdriver setting radio buttons</vt:lpstr>
      <vt:lpstr>PowerPoint Presentation</vt:lpstr>
      <vt:lpstr>webdriver docs</vt:lpstr>
      <vt:lpstr>isElementPresent</vt:lpstr>
      <vt:lpstr>Using isElementPresent()</vt:lpstr>
      <vt:lpstr>Checking an Element’s Status</vt:lpstr>
      <vt:lpstr>Checking an Element’s Status</vt:lpstr>
      <vt:lpstr>PowerPoint Presentation</vt:lpstr>
      <vt:lpstr>PowerPoint Presentation</vt:lpstr>
      <vt:lpstr>Identifying and handling a pop-up window by its name</vt:lpstr>
      <vt:lpstr>Help Popup</vt:lpstr>
      <vt:lpstr>PowerPoint Presentation</vt:lpstr>
      <vt:lpstr>PowerPoint Presentation</vt:lpstr>
      <vt:lpstr>//Move back to the Parent Browser </vt:lpstr>
      <vt:lpstr>More</vt:lpstr>
      <vt:lpstr>PowerPoint Presentation</vt:lpstr>
      <vt:lpstr>PowerPoint Presentation</vt:lpstr>
      <vt:lpstr>PowerPoint Presentation</vt:lpstr>
      <vt:lpstr>Identifying and handling a pop-up window by its content</vt:lpstr>
      <vt:lpstr>PowerPoint Presentation</vt:lpstr>
      <vt:lpstr>PowerPoint Presentation</vt:lpstr>
      <vt:lpstr>Performing drag-and-drop operations</vt:lpstr>
    </vt:vector>
  </TitlesOfParts>
  <Company>University of South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747 Software Testing and Quality Assurance</dc:title>
  <dc:creator>MATTHEWS, MANTON M</dc:creator>
  <cp:lastModifiedBy>mmm</cp:lastModifiedBy>
  <cp:revision>164</cp:revision>
  <cp:lastPrinted>2013-09-06T18:18:22Z</cp:lastPrinted>
  <dcterms:created xsi:type="dcterms:W3CDTF">2013-08-23T15:17:19Z</dcterms:created>
  <dcterms:modified xsi:type="dcterms:W3CDTF">2013-11-11T05:40:45Z</dcterms:modified>
</cp:coreProperties>
</file>