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9" r:id="rId3"/>
    <p:sldId id="275" r:id="rId4"/>
    <p:sldId id="276" r:id="rId5"/>
    <p:sldId id="277" r:id="rId6"/>
    <p:sldId id="278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310" r:id="rId18"/>
    <p:sldId id="323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01" r:id="rId32"/>
    <p:sldId id="295" r:id="rId33"/>
    <p:sldId id="296" r:id="rId34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26" autoAdjust="0"/>
    <p:restoredTop sz="94660"/>
  </p:normalViewPr>
  <p:slideViewPr>
    <p:cSldViewPr>
      <p:cViewPr varScale="1">
        <p:scale>
          <a:sx n="52" d="100"/>
          <a:sy n="52" d="100"/>
        </p:scale>
        <p:origin x="-5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18</a:t>
            </a:r>
            <a:r>
              <a:rPr lang="en-US" sz="1600" b="0" dirty="0" smtClean="0">
                <a:solidFill>
                  <a:schemeClr val="tx1"/>
                </a:solidFill>
              </a:rPr>
              <a:t> Web</a:t>
            </a:r>
            <a:r>
              <a:rPr lang="en-US" sz="1600" b="0" baseline="0" dirty="0" smtClean="0">
                <a:solidFill>
                  <a:schemeClr val="tx1"/>
                </a:solidFill>
              </a:rPr>
              <a:t> with</a:t>
            </a:r>
            <a:r>
              <a:rPr lang="en-US" sz="1600" b="0" dirty="0" smtClean="0">
                <a:solidFill>
                  <a:schemeClr val="tx1"/>
                </a:solidFill>
              </a:rPr>
              <a:t> Selenium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seleniumhq.org/docs/01_introducing_selenium.jsp#selenium-s-tool-suite" TargetMode="External"/><Relationship Id="rId13" Type="http://schemas.openxmlformats.org/officeDocument/2006/relationships/hyperlink" Target="http://docs.seleniumhq.org/docs/01_introducing_selenium.jsp#the-documentation-team-authors-past-and-present" TargetMode="External"/><Relationship Id="rId3" Type="http://schemas.openxmlformats.org/officeDocument/2006/relationships/hyperlink" Target="http://docs.seleniumhq.org/docs/01_introducing_selenium.jsp" TargetMode="External"/><Relationship Id="rId7" Type="http://schemas.openxmlformats.org/officeDocument/2006/relationships/hyperlink" Target="http://docs.seleniumhq.org/docs/01_introducing_selenium.jsp#brief-history-of-the-selenium-project" TargetMode="External"/><Relationship Id="rId12" Type="http://schemas.openxmlformats.org/officeDocument/2006/relationships/hyperlink" Target="http://docs.seleniumhq.org/docs/01_introducing_selenium.jsp#what-s-in-this-book" TargetMode="External"/><Relationship Id="rId2" Type="http://schemas.openxmlformats.org/officeDocument/2006/relationships/hyperlink" Target="http://docs.seleniumhq.org/docs/00_Note_to-the-reader.j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s.seleniumhq.org/docs/01_introducing_selenium.jsp#introducing-selenium" TargetMode="External"/><Relationship Id="rId11" Type="http://schemas.openxmlformats.org/officeDocument/2006/relationships/hyperlink" Target="http://docs.seleniumhq.org/docs/01_introducing_selenium.jsp#flexibility-and-extensibility" TargetMode="External"/><Relationship Id="rId5" Type="http://schemas.openxmlformats.org/officeDocument/2006/relationships/hyperlink" Target="http://docs.seleniumhq.org/docs/01_introducing_selenium.jsp#to-automate-or-not-to-automate" TargetMode="External"/><Relationship Id="rId10" Type="http://schemas.openxmlformats.org/officeDocument/2006/relationships/hyperlink" Target="http://docs.seleniumhq.org/docs/01_introducing_selenium.jsp#supported-browsers-and-platforms" TargetMode="External"/><Relationship Id="rId4" Type="http://schemas.openxmlformats.org/officeDocument/2006/relationships/hyperlink" Target="http://docs.seleniumhq.org/docs/01_introducing_selenium.jsp#test-automation-for-web-applications" TargetMode="External"/><Relationship Id="rId9" Type="http://schemas.openxmlformats.org/officeDocument/2006/relationships/hyperlink" Target="http://docs.seleniumhq.org/docs/01_introducing_selenium.jsp#choosing-your-selenium-too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seleniumhq.org/docs/03_webdriver.jsp#htmlunit-driv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16 Testing Web Applications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10/23/2013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err="1"/>
              <a:t>WebElement</a:t>
            </a:r>
            <a:r>
              <a:rPr lang="en-US" sz="2600" dirty="0"/>
              <a:t> </a:t>
            </a:r>
            <a:r>
              <a:rPr lang="en-US" sz="2600" dirty="0" err="1"/>
              <a:t>loginButton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input.login</a:t>
            </a:r>
            <a:r>
              <a:rPr lang="en-US" sz="2600" dirty="0"/>
              <a:t>")); </a:t>
            </a:r>
            <a:endParaRPr lang="en-US" sz="2600" dirty="0" smtClean="0"/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loginButton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(".login</a:t>
            </a:r>
            <a:r>
              <a:rPr lang="en-US" sz="2600" dirty="0" smtClean="0"/>
              <a:t>"));</a:t>
            </a:r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userName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input#username</a:t>
            </a:r>
            <a:r>
              <a:rPr lang="en-US" sz="2600" dirty="0"/>
              <a:t>")); </a:t>
            </a:r>
            <a:endParaRPr lang="en-US" sz="2600" dirty="0" smtClean="0"/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userName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("#username")); </a:t>
            </a:r>
            <a:endParaRPr lang="en-US" sz="2600" dirty="0" smtClean="0"/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userName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("input[name=username]"));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600" dirty="0" err="1"/>
              <a:t>WebElement</a:t>
            </a:r>
            <a:r>
              <a:rPr lang="en-US" sz="2600" dirty="0"/>
              <a:t> </a:t>
            </a:r>
            <a:r>
              <a:rPr lang="en-US" sz="2600" dirty="0" err="1"/>
              <a:t>previousButton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img</a:t>
            </a:r>
            <a:r>
              <a:rPr lang="en-US" sz="2600" dirty="0"/>
              <a:t>[alt='Previous']")); </a:t>
            </a:r>
            <a:endParaRPr lang="en-US" sz="2600" dirty="0" smtClean="0"/>
          </a:p>
          <a:p>
            <a:r>
              <a:rPr lang="en-US" sz="2600" dirty="0" err="1" smtClean="0"/>
              <a:t>WebElement</a:t>
            </a:r>
            <a:r>
              <a:rPr lang="en-US" sz="2600" dirty="0" smtClean="0"/>
              <a:t> </a:t>
            </a:r>
            <a:r>
              <a:rPr lang="en-US" sz="2600" dirty="0" err="1"/>
              <a:t>previousButton</a:t>
            </a:r>
            <a:r>
              <a:rPr lang="en-US" sz="2600" dirty="0"/>
              <a:t> = </a:t>
            </a:r>
            <a:r>
              <a:rPr lang="en-US" sz="2600" dirty="0" err="1"/>
              <a:t>driver.findElement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("input[type='submit'][value='Login']")); </a:t>
            </a:r>
            <a:endParaRPr lang="en-US" sz="2600" dirty="0" smtClean="0"/>
          </a:p>
          <a:p>
            <a:r>
              <a:rPr lang="en-US" sz="2600" dirty="0" smtClean="0"/>
              <a:t>List&lt;</a:t>
            </a:r>
            <a:r>
              <a:rPr lang="en-US" sz="2600" dirty="0" err="1" smtClean="0"/>
              <a:t>WebElement</a:t>
            </a:r>
            <a:r>
              <a:rPr lang="en-US" sz="2600" dirty="0"/>
              <a:t>&gt; </a:t>
            </a:r>
            <a:r>
              <a:rPr lang="en-US" sz="2600" dirty="0" err="1"/>
              <a:t>imagesWithAlt</a:t>
            </a:r>
            <a:r>
              <a:rPr lang="en-US" sz="2600" dirty="0"/>
              <a:t> = </a:t>
            </a:r>
            <a:r>
              <a:rPr lang="en-US" sz="2600" dirty="0" err="1"/>
              <a:t>driver.findElements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img</a:t>
            </a:r>
            <a:r>
              <a:rPr lang="en-US" sz="2600" dirty="0"/>
              <a:t>[alt]")); </a:t>
            </a:r>
            <a:endParaRPr lang="en-US" sz="2600" dirty="0" smtClean="0"/>
          </a:p>
          <a:p>
            <a:r>
              <a:rPr lang="en-US" sz="2600" dirty="0" smtClean="0"/>
              <a:t>List&lt;</a:t>
            </a:r>
            <a:r>
              <a:rPr lang="en-US" sz="2600" dirty="0" err="1" smtClean="0"/>
              <a:t>WebElement</a:t>
            </a:r>
            <a:r>
              <a:rPr lang="en-US" sz="2600" dirty="0"/>
              <a:t>&gt; </a:t>
            </a:r>
            <a:r>
              <a:rPr lang="en-US" sz="2600" dirty="0" err="1"/>
              <a:t>imagesWithoutAlt</a:t>
            </a:r>
            <a:r>
              <a:rPr lang="en-US" sz="2600" dirty="0"/>
              <a:t> = </a:t>
            </a:r>
            <a:r>
              <a:rPr lang="en-US" sz="2600" dirty="0" err="1"/>
              <a:t>driver.findElements</a:t>
            </a:r>
            <a:r>
              <a:rPr lang="en-US" sz="2600" dirty="0"/>
              <a:t>(</a:t>
            </a:r>
            <a:r>
              <a:rPr lang="en-US" sz="2600" dirty="0" err="1"/>
              <a:t>By.cssSelector</a:t>
            </a:r>
            <a:r>
              <a:rPr lang="en-US" sz="2600" dirty="0"/>
              <a:t>("</a:t>
            </a:r>
            <a:r>
              <a:rPr lang="en-US" sz="2600" dirty="0" err="1"/>
              <a:t>img:not</a:t>
            </a:r>
            <a:r>
              <a:rPr lang="en-US" sz="2600" dirty="0"/>
              <a:t>([alt])"));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/>
              <a:t>Performing partial match on attribute </a:t>
            </a:r>
            <a:r>
              <a:rPr lang="en-US" sz="3600" dirty="0" smtClean="0"/>
              <a:t>values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^=	  -</a:t>
            </a:r>
            <a:r>
              <a:rPr lang="en-US" dirty="0"/>
              <a:t>starting with- </a:t>
            </a:r>
            <a:r>
              <a:rPr lang="en-US" dirty="0" smtClean="0"/>
              <a:t>	input[id</a:t>
            </a:r>
            <a:r>
              <a:rPr lang="en-US" dirty="0"/>
              <a:t>^='ctrl']</a:t>
            </a:r>
          </a:p>
          <a:p>
            <a:endParaRPr lang="en-US" dirty="0"/>
          </a:p>
          <a:p>
            <a:r>
              <a:rPr lang="en-US" dirty="0" smtClean="0"/>
              <a:t>$=    -ending </a:t>
            </a:r>
            <a:r>
              <a:rPr lang="en-US" dirty="0"/>
              <a:t>with- </a:t>
            </a:r>
            <a:r>
              <a:rPr lang="en-US" dirty="0" smtClean="0"/>
              <a:t>	input[id</a:t>
            </a:r>
            <a:r>
              <a:rPr lang="en-US" dirty="0"/>
              <a:t>$='_</a:t>
            </a:r>
            <a:r>
              <a:rPr lang="en-US" dirty="0" err="1"/>
              <a:t>userName</a:t>
            </a:r>
            <a:r>
              <a:rPr lang="en-US" dirty="0"/>
              <a:t>']</a:t>
            </a:r>
          </a:p>
          <a:p>
            <a:endParaRPr lang="en-US" dirty="0"/>
          </a:p>
          <a:p>
            <a:r>
              <a:rPr lang="en-US" dirty="0" smtClean="0"/>
              <a:t>*=    -containing- 	input[id</a:t>
            </a:r>
            <a:r>
              <a:rPr lang="en-US" dirty="0"/>
              <a:t>*='</a:t>
            </a:r>
            <a:r>
              <a:rPr lang="en-US" dirty="0" err="1"/>
              <a:t>userName</a:t>
            </a:r>
            <a:r>
              <a:rPr lang="en-US" dirty="0"/>
              <a:t>']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Locating elements using </a:t>
            </a:r>
            <a:r>
              <a:rPr lang="en-US" dirty="0" err="1" smtClean="0"/>
              <a:t>XPath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userName</a:t>
            </a:r>
            <a:r>
              <a:rPr lang="en-US" dirty="0"/>
              <a:t> = </a:t>
            </a:r>
            <a:r>
              <a:rPr lang="en-US" dirty="0" err="1"/>
              <a:t>driver.findElement</a:t>
            </a:r>
            <a:r>
              <a:rPr lang="en-US" dirty="0"/>
              <a:t>(</a:t>
            </a:r>
            <a:r>
              <a:rPr lang="en-US" dirty="0" err="1"/>
              <a:t>By.xpath</a:t>
            </a:r>
            <a:r>
              <a:rPr lang="en-US" dirty="0"/>
              <a:t>("html/body/div/div/form/input")); </a:t>
            </a:r>
            <a:endParaRPr lang="en-US" dirty="0" smtClean="0"/>
          </a:p>
          <a:p>
            <a:r>
              <a:rPr lang="en-US" dirty="0" smtClean="0"/>
              <a:t>assuming </a:t>
            </a:r>
            <a:r>
              <a:rPr lang="en-US" dirty="0"/>
              <a:t>it is the first &lt;input&gt; element in the DOM: </a:t>
            </a:r>
            <a:endParaRPr lang="en-US" dirty="0" smtClean="0"/>
          </a:p>
          <a:p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 err="1"/>
              <a:t>userName</a:t>
            </a:r>
            <a:r>
              <a:rPr lang="en-US" dirty="0"/>
              <a:t> = </a:t>
            </a:r>
            <a:r>
              <a:rPr lang="en-US" dirty="0" err="1"/>
              <a:t>driver.findElement</a:t>
            </a:r>
            <a:r>
              <a:rPr lang="en-US" dirty="0"/>
              <a:t>(</a:t>
            </a:r>
            <a:r>
              <a:rPr lang="en-US" dirty="0" err="1"/>
              <a:t>By.xpath</a:t>
            </a:r>
            <a:r>
              <a:rPr lang="en-US" dirty="0"/>
              <a:t>("//input</a:t>
            </a:r>
            <a:r>
              <a:rPr lang="en-US" dirty="0" smtClean="0"/>
              <a:t>"));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14600" cy="1143000"/>
          </a:xfrm>
        </p:spPr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99308"/>
            <a:ext cx="6586537" cy="5168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6600" dirty="0" smtClean="0"/>
              <a:t>doc intro</a:t>
            </a:r>
            <a:endParaRPr lang="en-US" sz="16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 </a:t>
            </a:r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Note to the Reader–Docs Being Revised for Selenium 2.0!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Introduction</a:t>
            </a:r>
            <a:r>
              <a:rPr lang="en-US" dirty="0" smtClean="0"/>
              <a:t> </a:t>
            </a:r>
            <a:r>
              <a:rPr lang="en-US" dirty="0">
                <a:hlinkClick r:id="rId4"/>
              </a:rPr>
              <a:t>Test Automation for Web Applications</a:t>
            </a:r>
            <a:endParaRPr lang="en-US" dirty="0"/>
          </a:p>
          <a:p>
            <a:r>
              <a:rPr lang="en-US" dirty="0">
                <a:hlinkClick r:id="rId5"/>
              </a:rPr>
              <a:t>To Automate or Not to Automate?</a:t>
            </a:r>
            <a:endParaRPr lang="en-US" dirty="0"/>
          </a:p>
          <a:p>
            <a:r>
              <a:rPr lang="en-US" dirty="0">
                <a:hlinkClick r:id="rId6"/>
              </a:rPr>
              <a:t>Introducing Selenium</a:t>
            </a:r>
            <a:endParaRPr lang="en-US" dirty="0"/>
          </a:p>
          <a:p>
            <a:r>
              <a:rPr lang="en-US" dirty="0">
                <a:hlinkClick r:id="rId7"/>
              </a:rPr>
              <a:t>Brief History of The Selenium Project</a:t>
            </a:r>
            <a:endParaRPr lang="en-US" dirty="0"/>
          </a:p>
          <a:p>
            <a:r>
              <a:rPr lang="en-US" dirty="0">
                <a:hlinkClick r:id="rId8"/>
              </a:rPr>
              <a:t>Selenium’s Tool Suite</a:t>
            </a:r>
            <a:endParaRPr lang="en-US" dirty="0"/>
          </a:p>
          <a:p>
            <a:r>
              <a:rPr lang="en-US" dirty="0">
                <a:hlinkClick r:id="rId9"/>
              </a:rPr>
              <a:t>Choosing Your Selenium Tool</a:t>
            </a:r>
            <a:endParaRPr lang="en-US" dirty="0"/>
          </a:p>
          <a:p>
            <a:r>
              <a:rPr lang="en-US" dirty="0">
                <a:hlinkClick r:id="rId10"/>
              </a:rPr>
              <a:t>Supported Browsers and Platforms</a:t>
            </a:r>
            <a:endParaRPr lang="en-US" dirty="0"/>
          </a:p>
          <a:p>
            <a:r>
              <a:rPr lang="en-US" dirty="0">
                <a:hlinkClick r:id="rId11"/>
              </a:rPr>
              <a:t>Flexibility and Extensibility</a:t>
            </a:r>
            <a:endParaRPr lang="en-US" dirty="0"/>
          </a:p>
          <a:p>
            <a:r>
              <a:rPr lang="en-US" dirty="0">
                <a:hlinkClick r:id="rId12"/>
              </a:rPr>
              <a:t>What’s in this Book?</a:t>
            </a:r>
            <a:endParaRPr lang="en-US" dirty="0"/>
          </a:p>
          <a:p>
            <a:r>
              <a:rPr lang="en-US" dirty="0">
                <a:hlinkClick r:id="rId13"/>
              </a:rPr>
              <a:t>The Documentation Team–Authors Past and Present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Automation for Web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dirty="0"/>
              <a:t>test automation</a:t>
            </a:r>
          </a:p>
          <a:p>
            <a:pPr lvl="1"/>
            <a:r>
              <a:rPr lang="en-US" b="0" dirty="0"/>
              <a:t>specify input (events)</a:t>
            </a:r>
          </a:p>
          <a:p>
            <a:pPr lvl="1"/>
            <a:r>
              <a:rPr lang="en-US" b="0" dirty="0"/>
              <a:t>specify expected output</a:t>
            </a:r>
          </a:p>
          <a:p>
            <a:pPr lvl="1"/>
            <a:r>
              <a:rPr lang="en-US" b="0" dirty="0"/>
              <a:t>compare expected with actual output	</a:t>
            </a:r>
          </a:p>
          <a:p>
            <a:r>
              <a:rPr lang="en-US" b="0" dirty="0"/>
              <a:t>advantages to test automation</a:t>
            </a:r>
          </a:p>
          <a:p>
            <a:pPr lvl="1"/>
            <a:r>
              <a:rPr lang="en-US" b="0" dirty="0"/>
              <a:t>repeatability of the tests and </a:t>
            </a:r>
          </a:p>
          <a:p>
            <a:pPr lvl="1"/>
            <a:r>
              <a:rPr lang="en-US" b="0" dirty="0"/>
              <a:t>the speed at which the tests can be executed</a:t>
            </a:r>
          </a:p>
          <a:p>
            <a:r>
              <a:rPr lang="en-US" b="0" dirty="0"/>
              <a:t>Selenium is possibly the most widely-used open source solution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91553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Test </a:t>
            </a:r>
            <a:r>
              <a:rPr lang="en-US" b="0" dirty="0" smtClean="0"/>
              <a:t>automation supports: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dirty="0" smtClean="0"/>
              <a:t>Frequent </a:t>
            </a:r>
            <a:r>
              <a:rPr lang="en-US" b="0" dirty="0"/>
              <a:t>regression testing</a:t>
            </a:r>
          </a:p>
          <a:p>
            <a:r>
              <a:rPr lang="en-US" b="0" dirty="0"/>
              <a:t>Rapid feedback to developers</a:t>
            </a:r>
          </a:p>
          <a:p>
            <a:r>
              <a:rPr lang="en-US" b="0" dirty="0"/>
              <a:t>Virtually unlimited iterations of test case execution</a:t>
            </a:r>
          </a:p>
          <a:p>
            <a:r>
              <a:rPr lang="en-US" b="0" dirty="0"/>
              <a:t>Support for Agile and extreme development methodologies</a:t>
            </a:r>
          </a:p>
          <a:p>
            <a:r>
              <a:rPr lang="en-US" b="0" dirty="0"/>
              <a:t>Disciplined documentation of test cases</a:t>
            </a:r>
          </a:p>
          <a:p>
            <a:r>
              <a:rPr lang="en-US" b="0" dirty="0"/>
              <a:t>Customized defect reporting</a:t>
            </a:r>
          </a:p>
          <a:p>
            <a:r>
              <a:rPr lang="en-US" b="0" dirty="0"/>
              <a:t>Finding defects missed by manual testing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To Automate or Not to Automate?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b="0" dirty="0"/>
              <a:t>It is </a:t>
            </a:r>
            <a:r>
              <a:rPr lang="en-US" dirty="0"/>
              <a:t>not </a:t>
            </a:r>
            <a:r>
              <a:rPr lang="en-US" b="0" dirty="0"/>
              <a:t>always advantageous to automate test cases. </a:t>
            </a:r>
            <a:endParaRPr lang="en-US" b="0" dirty="0" smtClean="0"/>
          </a:p>
          <a:p>
            <a:r>
              <a:rPr lang="en-US" b="0" dirty="0" smtClean="0"/>
              <a:t>There </a:t>
            </a:r>
            <a:r>
              <a:rPr lang="en-US" b="0" dirty="0"/>
              <a:t>are </a:t>
            </a:r>
            <a:r>
              <a:rPr lang="en-US" b="0" dirty="0" smtClean="0"/>
              <a:t>times when </a:t>
            </a:r>
            <a:r>
              <a:rPr lang="en-US" b="0" dirty="0"/>
              <a:t>manual testing may be more appropriate. </a:t>
            </a:r>
            <a:endParaRPr lang="en-US" b="0" dirty="0" smtClean="0"/>
          </a:p>
          <a:p>
            <a:pPr lvl="1"/>
            <a:r>
              <a:rPr lang="en-US" b="0" dirty="0" smtClean="0"/>
              <a:t>For </a:t>
            </a:r>
            <a:r>
              <a:rPr lang="en-US" b="0" dirty="0"/>
              <a:t>instance, if </a:t>
            </a:r>
            <a:r>
              <a:rPr lang="en-US" b="0" dirty="0" smtClean="0"/>
              <a:t>the application’s </a:t>
            </a:r>
            <a:r>
              <a:rPr lang="en-US" b="0" dirty="0"/>
              <a:t>user interface will change considerably in the near </a:t>
            </a:r>
            <a:r>
              <a:rPr lang="en-US" b="0" dirty="0" smtClean="0"/>
              <a:t>future, then </a:t>
            </a:r>
            <a:r>
              <a:rPr lang="en-US" b="0" dirty="0"/>
              <a:t>any automation might need to be rewritten anyway. Also,</a:t>
            </a:r>
          </a:p>
          <a:p>
            <a:r>
              <a:rPr lang="en-US" b="0" dirty="0"/>
              <a:t>sometimes there simply is not enough time to build test automation. </a:t>
            </a:r>
            <a:endParaRPr lang="en-US" b="0" dirty="0" smtClean="0"/>
          </a:p>
          <a:p>
            <a:r>
              <a:rPr lang="en-US" b="0" dirty="0" smtClean="0"/>
              <a:t>For</a:t>
            </a:r>
            <a:r>
              <a:rPr lang="en-US" b="0" dirty="0"/>
              <a:t> </a:t>
            </a:r>
            <a:r>
              <a:rPr lang="en-US" b="0" dirty="0" smtClean="0"/>
              <a:t>the </a:t>
            </a:r>
            <a:r>
              <a:rPr lang="en-US" b="0" dirty="0"/>
              <a:t>short term, manual testing may be more effective. </a:t>
            </a:r>
            <a:endParaRPr lang="en-US" b="0" dirty="0" smtClean="0"/>
          </a:p>
          <a:p>
            <a:r>
              <a:rPr lang="en-US" b="0" dirty="0" smtClean="0"/>
              <a:t>If </a:t>
            </a:r>
            <a:r>
              <a:rPr lang="en-US" b="0" dirty="0"/>
              <a:t>an </a:t>
            </a:r>
            <a:r>
              <a:rPr lang="en-US" b="0" dirty="0" smtClean="0"/>
              <a:t>application has </a:t>
            </a:r>
            <a:r>
              <a:rPr lang="en-US" b="0" dirty="0"/>
              <a:t>a very tight deadline, there is currently no test </a:t>
            </a:r>
            <a:r>
              <a:rPr lang="en-US" b="0" dirty="0" smtClean="0"/>
              <a:t>automation available</a:t>
            </a:r>
            <a:r>
              <a:rPr lang="en-US" b="0" dirty="0"/>
              <a:t>, and it’s imperative that the testing get done within that </a:t>
            </a:r>
            <a:r>
              <a:rPr lang="en-US" b="0" dirty="0" smtClean="0"/>
              <a:t>time frame</a:t>
            </a:r>
            <a:r>
              <a:rPr lang="en-US" b="0" dirty="0"/>
              <a:t>, then manual testing is the best solution.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Time</a:t>
            </a:r>
          </a:p>
          <a:p>
            <a:r>
              <a:rPr lang="en-US" dirty="0" smtClean="0"/>
              <a:t>GUI testing 2</a:t>
            </a:r>
          </a:p>
          <a:p>
            <a:r>
              <a:rPr lang="en-US" dirty="0" smtClean="0"/>
              <a:t>Chapter 19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Test 1 take-home</a:t>
            </a:r>
          </a:p>
          <a:p>
            <a:r>
              <a:rPr lang="en-US" dirty="0" err="1" smtClean="0"/>
              <a:t>TestingGeek</a:t>
            </a:r>
            <a:endParaRPr lang="en-US" dirty="0" smtClean="0"/>
          </a:p>
          <a:p>
            <a:r>
              <a:rPr lang="en-US" dirty="0" smtClean="0"/>
              <a:t>Testing Web Applications</a:t>
            </a:r>
          </a:p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5266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0" dirty="0"/>
              <a:t>Introducing Selenium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b="0" dirty="0"/>
              <a:t>Selenium is a set of different software tools </a:t>
            </a:r>
            <a:endParaRPr lang="en-US" b="0" dirty="0" smtClean="0"/>
          </a:p>
          <a:p>
            <a:r>
              <a:rPr lang="en-US" b="0" dirty="0"/>
              <a:t>E</a:t>
            </a:r>
            <a:r>
              <a:rPr lang="en-US" b="0" dirty="0" smtClean="0"/>
              <a:t>ach </a:t>
            </a:r>
            <a:r>
              <a:rPr lang="en-US" b="0" dirty="0"/>
              <a:t>with a </a:t>
            </a:r>
            <a:r>
              <a:rPr lang="en-US" b="0" dirty="0" smtClean="0"/>
              <a:t>different approach </a:t>
            </a:r>
            <a:r>
              <a:rPr lang="en-US" b="0" dirty="0"/>
              <a:t>to supporting test automation. </a:t>
            </a:r>
            <a:endParaRPr lang="en-US" b="0" dirty="0" smtClean="0"/>
          </a:p>
          <a:p>
            <a:r>
              <a:rPr lang="en-US" b="0" dirty="0" smtClean="0"/>
              <a:t>The </a:t>
            </a:r>
            <a:r>
              <a:rPr lang="en-US" b="0" dirty="0"/>
              <a:t>entire suite of </a:t>
            </a:r>
            <a:r>
              <a:rPr lang="en-US" b="0" dirty="0" smtClean="0"/>
              <a:t>tools results </a:t>
            </a:r>
            <a:r>
              <a:rPr lang="en-US" b="0" dirty="0"/>
              <a:t>in a rich set of testing functions specifically geared to the </a:t>
            </a:r>
            <a:r>
              <a:rPr lang="en-US" b="0" dirty="0" smtClean="0"/>
              <a:t>needs of </a:t>
            </a:r>
            <a:r>
              <a:rPr lang="en-US" b="0" dirty="0"/>
              <a:t>testing of web applications of all types. </a:t>
            </a:r>
            <a:endParaRPr lang="en-US" b="0" dirty="0" smtClean="0"/>
          </a:p>
          <a:p>
            <a:r>
              <a:rPr lang="en-US" b="0" dirty="0" smtClean="0"/>
              <a:t>These </a:t>
            </a:r>
            <a:r>
              <a:rPr lang="en-US" b="0" dirty="0"/>
              <a:t>operations are </a:t>
            </a:r>
            <a:r>
              <a:rPr lang="en-US" b="0" dirty="0" smtClean="0"/>
              <a:t>highly flexible</a:t>
            </a:r>
            <a:r>
              <a:rPr lang="en-US" b="0" dirty="0"/>
              <a:t>, allowing many options for locating UI elements and </a:t>
            </a:r>
            <a:r>
              <a:rPr lang="en-US" b="0" dirty="0" smtClean="0"/>
              <a:t>comparing expected </a:t>
            </a:r>
            <a:r>
              <a:rPr lang="en-US" b="0" dirty="0"/>
              <a:t>test results against actual application behavior. </a:t>
            </a:r>
            <a:endParaRPr lang="en-US" b="0" dirty="0" smtClean="0"/>
          </a:p>
          <a:p>
            <a:r>
              <a:rPr lang="en-US" b="0" dirty="0" smtClean="0"/>
              <a:t>One of Selenium’s </a:t>
            </a:r>
            <a:r>
              <a:rPr lang="en-US" b="0" dirty="0"/>
              <a:t>key features is the support for executing one’s tests </a:t>
            </a:r>
            <a:r>
              <a:rPr lang="en-US" b="0" dirty="0" smtClean="0"/>
              <a:t>on multiple </a:t>
            </a:r>
            <a:r>
              <a:rPr lang="en-US" b="0" dirty="0"/>
              <a:t>browser platforms.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Brief History of The Selenium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I</a:t>
            </a:r>
            <a:r>
              <a:rPr lang="en-US" b="0" dirty="0" smtClean="0"/>
              <a:t>n 2004 </a:t>
            </a:r>
            <a:r>
              <a:rPr lang="en-US" dirty="0" smtClean="0"/>
              <a:t>Jason Huggins “</a:t>
            </a:r>
            <a:r>
              <a:rPr lang="en-US" b="0" dirty="0" smtClean="0"/>
              <a:t>better </a:t>
            </a:r>
            <a:r>
              <a:rPr lang="en-US" b="0" dirty="0"/>
              <a:t>uses of his time than manually stepping through </a:t>
            </a:r>
            <a:r>
              <a:rPr lang="en-US" b="0" dirty="0" smtClean="0"/>
              <a:t>the same </a:t>
            </a:r>
            <a:r>
              <a:rPr lang="en-US" b="0" dirty="0"/>
              <a:t>tests with every change he made. </a:t>
            </a:r>
            <a:r>
              <a:rPr lang="en-US" b="0" dirty="0" smtClean="0"/>
              <a:t>“</a:t>
            </a:r>
          </a:p>
          <a:p>
            <a:r>
              <a:rPr lang="en-US" b="0" dirty="0" smtClean="0"/>
              <a:t>He </a:t>
            </a:r>
            <a:r>
              <a:rPr lang="en-US" b="0" dirty="0"/>
              <a:t>developed a </a:t>
            </a:r>
            <a:r>
              <a:rPr lang="en-US" b="0" dirty="0" err="1" smtClean="0"/>
              <a:t>Javascript</a:t>
            </a:r>
            <a:r>
              <a:rPr lang="en-US" b="0" dirty="0"/>
              <a:t> </a:t>
            </a:r>
            <a:r>
              <a:rPr lang="en-US" b="0" dirty="0" smtClean="0"/>
              <a:t>library </a:t>
            </a:r>
            <a:r>
              <a:rPr lang="en-US" b="0" dirty="0"/>
              <a:t>that could drive interactions with the page, allowing him </a:t>
            </a:r>
            <a:r>
              <a:rPr lang="en-US" b="0" dirty="0" smtClean="0"/>
              <a:t>to automatically </a:t>
            </a:r>
            <a:r>
              <a:rPr lang="en-US" b="0" dirty="0"/>
              <a:t>rerun tests against multiple browsers. </a:t>
            </a:r>
            <a:endParaRPr lang="en-US" b="0" dirty="0" smtClean="0"/>
          </a:p>
          <a:p>
            <a:r>
              <a:rPr lang="en-US" b="0" dirty="0" smtClean="0"/>
              <a:t>That library became </a:t>
            </a:r>
            <a:r>
              <a:rPr lang="en-US" b="0" dirty="0"/>
              <a:t>Selenium Core, which underlies all the </a:t>
            </a:r>
            <a:r>
              <a:rPr lang="en-US" b="0" dirty="0" smtClean="0"/>
              <a:t>functionality of </a:t>
            </a:r>
            <a:r>
              <a:rPr lang="en-US" b="0" dirty="0"/>
              <a:t>Selenium Remote Control (RC) and Selenium IDE. </a:t>
            </a:r>
            <a:endParaRPr lang="en-US" b="0" dirty="0" smtClean="0"/>
          </a:p>
          <a:p>
            <a:r>
              <a:rPr lang="en-US" b="0" dirty="0" smtClean="0"/>
              <a:t>Selenium </a:t>
            </a:r>
            <a:r>
              <a:rPr lang="en-US" b="0" dirty="0"/>
              <a:t>RC </a:t>
            </a:r>
            <a:r>
              <a:rPr lang="en-US" b="0" dirty="0" smtClean="0"/>
              <a:t>was ground-breaking </a:t>
            </a:r>
            <a:r>
              <a:rPr lang="en-US" b="0" dirty="0"/>
              <a:t>because no other product allowed you to control </a:t>
            </a:r>
            <a:r>
              <a:rPr lang="en-US" b="0" dirty="0" smtClean="0"/>
              <a:t>a browser </a:t>
            </a:r>
            <a:r>
              <a:rPr lang="en-US" b="0" dirty="0"/>
              <a:t>from a language of your choice.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2006 </a:t>
            </a:r>
            <a:r>
              <a:rPr lang="en-US" dirty="0" smtClean="0"/>
              <a:t>Simon </a:t>
            </a:r>
            <a:r>
              <a:rPr lang="en-US" dirty="0"/>
              <a:t>Stewart at Google </a:t>
            </a:r>
            <a:r>
              <a:rPr lang="en-US" dirty="0" smtClean="0"/>
              <a:t>started </a:t>
            </a:r>
            <a:r>
              <a:rPr lang="en-US" dirty="0"/>
              <a:t>work on a project he called </a:t>
            </a:r>
            <a:r>
              <a:rPr lang="en-US" dirty="0" err="1"/>
              <a:t>WebDriver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/>
              <a:t>had long been a heavy user of Selenium, but testers had to work around the limitations of the product. </a:t>
            </a:r>
            <a:endParaRPr lang="en-US" dirty="0" smtClean="0"/>
          </a:p>
          <a:p>
            <a:r>
              <a:rPr lang="en-US" dirty="0" smtClean="0"/>
              <a:t>Simon </a:t>
            </a:r>
            <a:r>
              <a:rPr lang="en-US" dirty="0"/>
              <a:t>wanted a testing tool that spoke directly to the browser using the ‘native’ method for the browser and operating system, </a:t>
            </a:r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avoiding the restrictions of a sandboxed </a:t>
            </a:r>
            <a:r>
              <a:rPr lang="en-US" dirty="0" err="1"/>
              <a:t>Javascript</a:t>
            </a:r>
            <a:r>
              <a:rPr lang="en-US" dirty="0"/>
              <a:t> environment.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Merging </a:t>
            </a:r>
            <a:r>
              <a:rPr lang="en-US" dirty="0"/>
              <a:t>of Selenium and </a:t>
            </a:r>
            <a:r>
              <a:rPr lang="en-US" dirty="0" err="1"/>
              <a:t>WebDriver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Selenium </a:t>
            </a:r>
            <a:r>
              <a:rPr lang="en-US" dirty="0"/>
              <a:t>had massive community and commercial support,  </a:t>
            </a:r>
            <a:r>
              <a:rPr lang="en-US" dirty="0" smtClean="0"/>
              <a:t>but </a:t>
            </a:r>
            <a:r>
              <a:rPr lang="en-US" dirty="0" err="1"/>
              <a:t>WebDriver</a:t>
            </a:r>
            <a:r>
              <a:rPr lang="en-US" dirty="0"/>
              <a:t> was clearly the tool of the future</a:t>
            </a:r>
            <a:r>
              <a:rPr lang="en-US" dirty="0" smtClean="0"/>
              <a:t>.</a:t>
            </a:r>
          </a:p>
          <a:p>
            <a:r>
              <a:rPr lang="en-US" dirty="0"/>
              <a:t>“Why are the projects merging? Partly because </a:t>
            </a:r>
            <a:r>
              <a:rPr lang="en-US" dirty="0" err="1"/>
              <a:t>webdriver</a:t>
            </a:r>
            <a:r>
              <a:rPr lang="en-US" dirty="0"/>
              <a:t> addresses some shortcomings in selenium (by being able to bypass the JS sandbox, for example. And we’ve got a gorgeous API), partly because selenium addresses some shortcomings in </a:t>
            </a:r>
            <a:r>
              <a:rPr lang="en-US" dirty="0" err="1"/>
              <a:t>webdriver</a:t>
            </a:r>
            <a:r>
              <a:rPr lang="en-US" dirty="0"/>
              <a:t> (such as supporting a broader range of browsers) and partly because the main selenium contributors and I felt that it was the best way to offer users the best possible framework</a:t>
            </a:r>
            <a:r>
              <a:rPr lang="en-US" dirty="0" smtClean="0"/>
              <a:t>.” </a:t>
            </a:r>
            <a:r>
              <a:rPr lang="en-US" dirty="0"/>
              <a:t>email from Simon Stewart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Selenium 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 2 </a:t>
            </a:r>
            <a:r>
              <a:rPr lang="en-US" dirty="0" smtClean="0"/>
              <a:t>aka</a:t>
            </a:r>
            <a:r>
              <a:rPr lang="en-US" dirty="0"/>
              <a:t>. Selenium </a:t>
            </a:r>
            <a:r>
              <a:rPr lang="en-US" dirty="0" err="1" smtClean="0"/>
              <a:t>Webdriver</a:t>
            </a:r>
            <a:endParaRPr lang="en-US" dirty="0" smtClean="0"/>
          </a:p>
          <a:p>
            <a:r>
              <a:rPr lang="en-US" dirty="0" smtClean="0"/>
              <a:t>Selenium </a:t>
            </a:r>
            <a:r>
              <a:rPr lang="en-US" dirty="0"/>
              <a:t>1 </a:t>
            </a:r>
            <a:r>
              <a:rPr lang="en-US" dirty="0" smtClean="0"/>
              <a:t>aka</a:t>
            </a:r>
            <a:r>
              <a:rPr lang="en-US" dirty="0"/>
              <a:t>. Selenium RC or Remote </a:t>
            </a:r>
            <a:r>
              <a:rPr lang="en-US" dirty="0" smtClean="0"/>
              <a:t>Control</a:t>
            </a:r>
          </a:p>
          <a:p>
            <a:r>
              <a:rPr lang="en-US" dirty="0"/>
              <a:t>Selenium IDE </a:t>
            </a:r>
            <a:r>
              <a:rPr lang="en-US" dirty="0" smtClean="0"/>
              <a:t>is </a:t>
            </a:r>
            <a:r>
              <a:rPr lang="en-US" dirty="0"/>
              <a:t>a prototyping tool for building test scripts</a:t>
            </a:r>
            <a:r>
              <a:rPr lang="en-US" dirty="0" smtClean="0"/>
              <a:t>.</a:t>
            </a:r>
          </a:p>
          <a:p>
            <a:r>
              <a:rPr lang="en-US" dirty="0"/>
              <a:t>Selenium-Grid allows </a:t>
            </a:r>
            <a:r>
              <a:rPr lang="en-US" dirty="0" smtClean="0"/>
              <a:t>scaling </a:t>
            </a:r>
            <a:r>
              <a:rPr lang="en-US" dirty="0"/>
              <a:t>for large test suites and for test suites that must be run in multiple environments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 </a:t>
            </a:r>
            <a:r>
              <a:rPr lang="en-US" dirty="0" smtClean="0"/>
              <a:t>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Selenium </a:t>
            </a:r>
            <a:r>
              <a:rPr lang="en-US" dirty="0"/>
              <a:t>IDE </a:t>
            </a:r>
            <a:r>
              <a:rPr lang="en-US" dirty="0" smtClean="0"/>
              <a:t>is </a:t>
            </a:r>
            <a:r>
              <a:rPr lang="en-US" dirty="0"/>
              <a:t>a prototyping tool for building test scripts.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Firefox plugin and provides an easy-to-use interface for developing automated </a:t>
            </a:r>
            <a:r>
              <a:rPr lang="en-US" dirty="0" smtClean="0"/>
              <a:t>tests</a:t>
            </a:r>
          </a:p>
          <a:p>
            <a:r>
              <a:rPr lang="en-US" dirty="0" smtClean="0"/>
              <a:t>Selenium </a:t>
            </a:r>
            <a:r>
              <a:rPr lang="en-US" dirty="0"/>
              <a:t>IDE has a recording feature, </a:t>
            </a:r>
            <a:endParaRPr lang="en-US" dirty="0" smtClean="0"/>
          </a:p>
          <a:p>
            <a:pPr lvl="1"/>
            <a:r>
              <a:rPr lang="en-US" dirty="0" smtClean="0"/>
              <a:t>which </a:t>
            </a:r>
            <a:r>
              <a:rPr lang="en-US" dirty="0"/>
              <a:t>records user actions as they are </a:t>
            </a:r>
            <a:r>
              <a:rPr lang="en-US" dirty="0" smtClean="0"/>
              <a:t>performed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then exports them as a reusable script </a:t>
            </a:r>
            <a:r>
              <a:rPr lang="en-US" dirty="0" smtClean="0"/>
              <a:t>that </a:t>
            </a:r>
            <a:r>
              <a:rPr lang="en-US" dirty="0"/>
              <a:t>can be later </a:t>
            </a:r>
            <a:r>
              <a:rPr lang="en-US" dirty="0" smtClean="0"/>
              <a:t>executed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Choosing Your Selenium </a:t>
            </a:r>
            <a:r>
              <a:rPr lang="en-US" dirty="0" smtClean="0"/>
              <a:t>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Selenium-</a:t>
            </a:r>
            <a:r>
              <a:rPr lang="en-US" dirty="0" err="1" smtClean="0"/>
              <a:t>WebDriver</a:t>
            </a:r>
            <a:r>
              <a:rPr lang="en-US" dirty="0" smtClean="0"/>
              <a:t> </a:t>
            </a:r>
            <a:r>
              <a:rPr lang="en-US" dirty="0"/>
              <a:t>API being the future direction for Selenium. </a:t>
            </a:r>
            <a:endParaRPr lang="en-US" dirty="0" smtClean="0"/>
          </a:p>
          <a:p>
            <a:r>
              <a:rPr lang="en-US" dirty="0" smtClean="0"/>
              <a:t>Selenium </a:t>
            </a:r>
            <a:r>
              <a:rPr lang="en-US" dirty="0"/>
              <a:t>1 is provided for backwards compatibility. </a:t>
            </a:r>
            <a:endParaRPr lang="en-US" dirty="0" smtClean="0"/>
          </a:p>
          <a:p>
            <a:r>
              <a:rPr lang="en-US" dirty="0" smtClean="0"/>
              <a:t>Still</a:t>
            </a:r>
            <a:r>
              <a:rPr lang="en-US" dirty="0"/>
              <a:t>, both have strengths and weaknesses which are discussed in the corresponding chapters of this document.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Selenium-</a:t>
            </a:r>
            <a:r>
              <a:rPr lang="en-US" dirty="0" err="1" smtClean="0"/>
              <a:t>WebDriver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Selenium-</a:t>
            </a:r>
            <a:r>
              <a:rPr lang="en-US" dirty="0" err="1" smtClean="0"/>
              <a:t>WebDriver</a:t>
            </a:r>
            <a:r>
              <a:rPr lang="en-US" dirty="0" smtClean="0"/>
              <a:t> </a:t>
            </a:r>
            <a:r>
              <a:rPr lang="en-US" dirty="0"/>
              <a:t>supports the following browsers along with the operating systems these browsers are compatible with.</a:t>
            </a:r>
          </a:p>
          <a:p>
            <a:pPr lvl="1"/>
            <a:r>
              <a:rPr lang="en-US" dirty="0"/>
              <a:t>Google Chrome 12.0.712.0+</a:t>
            </a:r>
          </a:p>
          <a:p>
            <a:pPr lvl="1"/>
            <a:r>
              <a:rPr lang="en-US" dirty="0"/>
              <a:t>Internet Explorer 6, 7, 8, 9 - 32 and 64-bit where applicable</a:t>
            </a:r>
          </a:p>
          <a:p>
            <a:pPr lvl="1"/>
            <a:r>
              <a:rPr lang="en-US" dirty="0"/>
              <a:t>Firefox 3.0, 3.5, 3.6, 4.0, 5.0, 6, 7</a:t>
            </a:r>
          </a:p>
          <a:p>
            <a:pPr lvl="1"/>
            <a:r>
              <a:rPr lang="en-US" dirty="0"/>
              <a:t>Opera 11.5+</a:t>
            </a:r>
          </a:p>
          <a:p>
            <a:pPr lvl="1"/>
            <a:r>
              <a:rPr lang="en-US" dirty="0" err="1"/>
              <a:t>HtmlUnit</a:t>
            </a:r>
            <a:r>
              <a:rPr lang="en-US" dirty="0"/>
              <a:t> 2.9</a:t>
            </a:r>
          </a:p>
          <a:p>
            <a:pPr lvl="1"/>
            <a:r>
              <a:rPr lang="en-US" dirty="0"/>
              <a:t>Android – 2.3+ for phones and tablets (devices &amp; emulators)</a:t>
            </a:r>
          </a:p>
          <a:p>
            <a:pPr lvl="1"/>
            <a:r>
              <a:rPr lang="en-US" dirty="0" err="1"/>
              <a:t>iOS</a:t>
            </a:r>
            <a:r>
              <a:rPr lang="en-US" dirty="0"/>
              <a:t> 3+ for phones (devices &amp; emulators) and 3.2+ for tablets (devices &amp; emulators)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Selenium-</a:t>
            </a:r>
            <a:r>
              <a:rPr lang="en-US" dirty="0" err="1"/>
              <a:t>WebDriver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Selenium-</a:t>
            </a:r>
            <a:r>
              <a:rPr lang="en-US" dirty="0" err="1"/>
              <a:t>WebDriver</a:t>
            </a:r>
            <a:r>
              <a:rPr lang="en-US" dirty="0"/>
              <a:t> was developed to better support dynamic web pages where elements of a page may change without the page itself being reloaded. </a:t>
            </a:r>
            <a:endParaRPr lang="en-US" dirty="0" smtClean="0"/>
          </a:p>
          <a:p>
            <a:r>
              <a:rPr lang="en-US" dirty="0" err="1" smtClean="0"/>
              <a:t>WebDriver’s</a:t>
            </a:r>
            <a:r>
              <a:rPr lang="en-US" dirty="0" smtClean="0"/>
              <a:t> </a:t>
            </a:r>
            <a:r>
              <a:rPr lang="en-US" dirty="0"/>
              <a:t>goal is to supply a well-designed object-oriented API that provides improved support for modern advanced web-app testing problems.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</a:t>
            </a:r>
            <a:r>
              <a:rPr lang="en-US" dirty="0" err="1"/>
              <a:t>WebDriver</a:t>
            </a:r>
            <a:r>
              <a:rPr lang="en-US" dirty="0"/>
              <a:t> ‘Drive’ the </a:t>
            </a:r>
            <a:r>
              <a:rPr lang="en-US" dirty="0" smtClean="0"/>
              <a:t>Browser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Selenium-</a:t>
            </a:r>
            <a:r>
              <a:rPr lang="en-US" dirty="0" err="1"/>
              <a:t>WebDriver</a:t>
            </a:r>
            <a:r>
              <a:rPr lang="en-US" dirty="0"/>
              <a:t> makes direct calls to the browser using each browser’s native support for automation.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these direct calls are made, and the features they support depends on the browser you are using. </a:t>
            </a:r>
            <a:endParaRPr lang="en-US" dirty="0" smtClean="0"/>
          </a:p>
          <a:p>
            <a:r>
              <a:rPr lang="en-US" dirty="0" smtClean="0"/>
              <a:t>This information is isolated in ‘browser drivers’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Locating elements using </a:t>
            </a:r>
            <a:r>
              <a:rPr lang="en-US" dirty="0" err="1" smtClean="0"/>
              <a:t>findElements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@Test public void </a:t>
            </a:r>
            <a:r>
              <a:rPr lang="en-US" dirty="0" err="1"/>
              <a:t>testFindElements</a:t>
            </a:r>
            <a:r>
              <a:rPr lang="en-US" dirty="0"/>
              <a:t>() {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Get all the links displayed </a:t>
            </a:r>
            <a:r>
              <a:rPr lang="en-US" dirty="0" smtClean="0"/>
              <a:t>on Page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List&lt;</a:t>
            </a:r>
            <a:r>
              <a:rPr lang="en-US" dirty="0" err="1" smtClean="0"/>
              <a:t>WebElement</a:t>
            </a:r>
            <a:r>
              <a:rPr lang="en-US" dirty="0"/>
              <a:t>&gt; links = </a:t>
            </a:r>
            <a:r>
              <a:rPr lang="en-US" dirty="0" smtClean="0"/>
              <a:t>		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driver.findElements</a:t>
            </a:r>
            <a:r>
              <a:rPr lang="en-US" dirty="0" smtClean="0"/>
              <a:t>(</a:t>
            </a:r>
            <a:r>
              <a:rPr lang="en-US" dirty="0" err="1" smtClean="0"/>
              <a:t>By.tagName</a:t>
            </a:r>
            <a:r>
              <a:rPr lang="en-US" dirty="0"/>
              <a:t>("a"));     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//</a:t>
            </a:r>
            <a:r>
              <a:rPr lang="en-US" dirty="0"/>
              <a:t>Verify there are four links displayed on the page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assertEquals</a:t>
            </a:r>
            <a:r>
              <a:rPr lang="en-US" dirty="0" smtClean="0"/>
              <a:t>(4</a:t>
            </a:r>
            <a:r>
              <a:rPr lang="en-US" dirty="0"/>
              <a:t>, </a:t>
            </a:r>
            <a:r>
              <a:rPr lang="en-US" dirty="0" err="1"/>
              <a:t>links.size</a:t>
            </a:r>
            <a:r>
              <a:rPr lang="en-US" dirty="0"/>
              <a:t>());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    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//</a:t>
            </a:r>
            <a:r>
              <a:rPr lang="en-US" dirty="0"/>
              <a:t>Iterate though the list of links and print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//</a:t>
            </a:r>
            <a:r>
              <a:rPr lang="en-US" dirty="0"/>
              <a:t>target for each link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WebElement</a:t>
            </a:r>
            <a:r>
              <a:rPr lang="en-US" dirty="0" smtClean="0"/>
              <a:t> link : links</a:t>
            </a:r>
            <a:r>
              <a:rPr lang="en-US" dirty="0"/>
              <a:t>)  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link.getAttribute</a:t>
            </a:r>
            <a:r>
              <a:rPr lang="en-US" dirty="0"/>
              <a:t>("</a:t>
            </a:r>
            <a:r>
              <a:rPr lang="en-US" dirty="0" err="1"/>
              <a:t>href</a:t>
            </a:r>
            <a:r>
              <a:rPr lang="en-US" dirty="0"/>
              <a:t>"));        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3475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WebDriver</a:t>
            </a:r>
            <a:r>
              <a:rPr lang="en-US" dirty="0"/>
              <a:t> and the </a:t>
            </a:r>
            <a:r>
              <a:rPr lang="en-US" dirty="0" smtClean="0"/>
              <a:t>Selenium-Server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are some reasons though to use the Selenium-Server with Selenium-</a:t>
            </a:r>
            <a:r>
              <a:rPr lang="en-US" dirty="0" err="1"/>
              <a:t>WebDriver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You are using Selenium-Grid to distribute your tests over multiple machines or virtual machines (VMs).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You want to connect to a remote machine that has a particular browser version that is not on your current machine.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You are not using the Java bindings (i.e. Python, C#, or Ruby) and would like to use </a:t>
            </a:r>
            <a:r>
              <a:rPr lang="en-US" dirty="0" err="1">
                <a:hlinkClick r:id="rId2"/>
              </a:rPr>
              <a:t>HtmlUnit</a:t>
            </a:r>
            <a:r>
              <a:rPr lang="en-US" dirty="0">
                <a:hlinkClick r:id="rId2"/>
              </a:rPr>
              <a:t> Driver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b="1" dirty="0"/>
              <a:t>http://docs.seleniumhq.org/docs/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7636996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Setting Up a Selenium-</a:t>
            </a:r>
            <a:r>
              <a:rPr lang="en-US" dirty="0" err="1"/>
              <a:t>WebDriver</a:t>
            </a:r>
            <a:r>
              <a:rPr lang="en-US" dirty="0"/>
              <a:t> </a:t>
            </a:r>
            <a:r>
              <a:rPr lang="en-US" dirty="0" smtClean="0"/>
              <a:t>Project for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set up a Selenium 2.0 Java project is to use Maven. </a:t>
            </a:r>
            <a:endParaRPr lang="en-US" dirty="0" smtClean="0"/>
          </a:p>
          <a:p>
            <a:r>
              <a:rPr lang="en-US" dirty="0" smtClean="0"/>
              <a:t>Maven </a:t>
            </a:r>
            <a:r>
              <a:rPr lang="en-US" dirty="0"/>
              <a:t>will download the java bindings (the Selenium 2.0 java client library) and all its dependencies, and </a:t>
            </a:r>
            <a:endParaRPr lang="en-US" dirty="0" smtClean="0"/>
          </a:p>
          <a:p>
            <a:r>
              <a:rPr lang="en-US" dirty="0" smtClean="0"/>
              <a:t>will </a:t>
            </a:r>
            <a:r>
              <a:rPr lang="en-US" dirty="0"/>
              <a:t>create the project for you, using a maven pom.xml (project configuration) file.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you’ve done this, you can import the maven project into your preferred IDE, </a:t>
            </a:r>
            <a:r>
              <a:rPr lang="en-US" dirty="0" err="1"/>
              <a:t>IntelliJ</a:t>
            </a:r>
            <a:r>
              <a:rPr lang="en-US" dirty="0"/>
              <a:t> IDEA or </a:t>
            </a:r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800" dirty="0"/>
              <a:t>http://docs.seleniumhq.org/docs/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025336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sz="1600" dirty="0"/>
              <a:t>http://docs.seleniumhq.org/docs/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How it works... The </a:t>
            </a:r>
            <a:r>
              <a:rPr lang="en-US" dirty="0" err="1"/>
              <a:t>findElements</a:t>
            </a:r>
            <a:r>
              <a:rPr lang="en-US" dirty="0"/>
              <a:t>() method returns all the elements matching with the locator specified as a list of </a:t>
            </a:r>
            <a:r>
              <a:rPr lang="en-US" dirty="0" err="1"/>
              <a:t>WebElements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Java, we can use the List class to create an instance of list of </a:t>
            </a:r>
            <a:r>
              <a:rPr lang="en-US" dirty="0" err="1"/>
              <a:t>WebElements</a:t>
            </a:r>
            <a:r>
              <a:rPr lang="en-US" dirty="0"/>
              <a:t>. List&lt;</a:t>
            </a:r>
            <a:r>
              <a:rPr lang="en-US" dirty="0" err="1"/>
              <a:t>WebElement</a:t>
            </a:r>
            <a:r>
              <a:rPr lang="en-US" dirty="0"/>
              <a:t>&gt; links = </a:t>
            </a:r>
            <a:r>
              <a:rPr lang="en-US" dirty="0" err="1"/>
              <a:t>driver.findElements</a:t>
            </a:r>
            <a:r>
              <a:rPr lang="en-US" dirty="0"/>
              <a:t>(</a:t>
            </a:r>
            <a:r>
              <a:rPr lang="en-US" dirty="0" err="1"/>
              <a:t>By.tagName</a:t>
            </a:r>
            <a:r>
              <a:rPr lang="en-US" dirty="0"/>
              <a:t>("a"));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size() method of the List class will tell us how many elements are there in the </a:t>
            </a:r>
            <a:endParaRPr lang="en-US" dirty="0" smtClean="0"/>
          </a:p>
          <a:p>
            <a:r>
              <a:rPr lang="en-US" dirty="0" smtClean="0"/>
              <a:t>list</a:t>
            </a:r>
            <a:r>
              <a:rPr lang="en-US" dirty="0"/>
              <a:t>. </a:t>
            </a:r>
            <a:r>
              <a:rPr lang="en-US" dirty="0" err="1"/>
              <a:t>assertEquals</a:t>
            </a:r>
            <a:r>
              <a:rPr lang="en-US" dirty="0"/>
              <a:t>(4, </a:t>
            </a:r>
            <a:r>
              <a:rPr lang="en-US" dirty="0" err="1"/>
              <a:t>links.size</a:t>
            </a:r>
            <a:r>
              <a:rPr lang="en-US" dirty="0"/>
              <a:t>());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iterate using this list in the following way, getting a link and printing its target value: </a:t>
            </a:r>
            <a:endParaRPr lang="en-US" dirty="0" smtClean="0"/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link : links)     </a:t>
            </a:r>
            <a:endParaRPr lang="en-US" dirty="0" smtClean="0"/>
          </a:p>
          <a:p>
            <a:pPr lvl="2"/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link.getAttribute</a:t>
            </a:r>
            <a:r>
              <a:rPr lang="en-US" dirty="0"/>
              <a:t>("</a:t>
            </a:r>
            <a:r>
              <a:rPr lang="en-US" dirty="0" err="1"/>
              <a:t>href</a:t>
            </a:r>
            <a:r>
              <a:rPr lang="en-US" dirty="0"/>
              <a:t>"));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 link by its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Selenium </a:t>
            </a:r>
            <a:r>
              <a:rPr lang="en-US" dirty="0" err="1"/>
              <a:t>WebDriver's</a:t>
            </a:r>
            <a:r>
              <a:rPr lang="en-US" dirty="0"/>
              <a:t> By class provides the </a:t>
            </a:r>
            <a:r>
              <a:rPr lang="en-US" dirty="0" err="1"/>
              <a:t>linkText</a:t>
            </a:r>
            <a:r>
              <a:rPr lang="en-US" dirty="0"/>
              <a:t>() method to locate links using the text displayed for the link. In the following example, we will locate the </a:t>
            </a:r>
            <a:r>
              <a:rPr lang="en-US" dirty="0" err="1"/>
              <a:t>GMail</a:t>
            </a:r>
            <a:r>
              <a:rPr lang="en-US" dirty="0"/>
              <a:t> link: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 err="1"/>
              <a:t>gmailLink</a:t>
            </a:r>
            <a:r>
              <a:rPr lang="en-US" dirty="0"/>
              <a:t> = </a:t>
            </a:r>
            <a:r>
              <a:rPr lang="en-US" dirty="0" smtClean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By.linkText</a:t>
            </a:r>
            <a:r>
              <a:rPr lang="en-US" dirty="0"/>
              <a:t>("</a:t>
            </a:r>
            <a:r>
              <a:rPr lang="en-US" dirty="0" err="1"/>
              <a:t>GMail</a:t>
            </a:r>
            <a:r>
              <a:rPr lang="en-US" dirty="0"/>
              <a:t>")); </a:t>
            </a:r>
            <a:r>
              <a:rPr lang="en-US" dirty="0" err="1"/>
              <a:t>assertEquals</a:t>
            </a:r>
            <a:r>
              <a:rPr lang="en-US" dirty="0"/>
              <a:t>("http://mail.google.com/", </a:t>
            </a:r>
            <a:r>
              <a:rPr lang="en-US" dirty="0" err="1"/>
              <a:t>gmailLink.getAttribute</a:t>
            </a:r>
            <a:r>
              <a:rPr lang="en-US" dirty="0"/>
              <a:t>("</a:t>
            </a:r>
            <a:r>
              <a:rPr lang="en-US" dirty="0" err="1"/>
              <a:t>href</a:t>
            </a:r>
            <a:r>
              <a:rPr lang="en-US" dirty="0"/>
              <a:t>"));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a link by partial </a:t>
            </a:r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inboxLink</a:t>
            </a:r>
            <a:r>
              <a:rPr lang="en-US" dirty="0"/>
              <a:t> = </a:t>
            </a:r>
            <a:r>
              <a:rPr lang="en-US" dirty="0" smtClean="0"/>
              <a:t>      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By.partialLinkText</a:t>
            </a:r>
            <a:r>
              <a:rPr lang="en-US" dirty="0"/>
              <a:t>("Inbox"));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inboxLink.getText</a:t>
            </a:r>
            <a:r>
              <a:rPr lang="en-US" dirty="0" smtClean="0"/>
              <a:t>());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See also The Locating an element using the </a:t>
            </a:r>
            <a:r>
              <a:rPr lang="en-US" dirty="0" err="1"/>
              <a:t>findElement</a:t>
            </a:r>
            <a:r>
              <a:rPr lang="en-US" dirty="0"/>
              <a:t> method recipe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Locating elements using </a:t>
            </a:r>
            <a:r>
              <a:rPr lang="en-US" dirty="0" err="1"/>
              <a:t>findElements</a:t>
            </a:r>
            <a:r>
              <a:rPr lang="en-US" dirty="0"/>
              <a:t> method recipe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by Tag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loginButton</a:t>
            </a:r>
            <a:r>
              <a:rPr lang="en-US" dirty="0"/>
              <a:t>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By.tagName</a:t>
            </a:r>
            <a:r>
              <a:rPr lang="en-US" dirty="0"/>
              <a:t>("button")); </a:t>
            </a:r>
            <a:r>
              <a:rPr lang="en-US" dirty="0" err="1"/>
              <a:t>loginButton.click</a:t>
            </a:r>
            <a:r>
              <a:rPr lang="en-US" dirty="0"/>
              <a:t>(); </a:t>
            </a:r>
            <a:endParaRPr lang="en-US" dirty="0" smtClean="0"/>
          </a:p>
          <a:p>
            <a:r>
              <a:rPr lang="en-US" dirty="0" smtClean="0"/>
              <a:t>Take </a:t>
            </a:r>
            <a:r>
              <a:rPr lang="en-US" dirty="0"/>
              <a:t>another example where we want to count how many rows are displayed in &lt;table&gt;. We can do this in the following way: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table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(By.id</a:t>
            </a:r>
            <a:r>
              <a:rPr lang="en-US" dirty="0"/>
              <a:t>("</a:t>
            </a:r>
            <a:r>
              <a:rPr lang="en-US" dirty="0" err="1"/>
              <a:t>summaryTable</a:t>
            </a:r>
            <a:r>
              <a:rPr lang="en-US" dirty="0"/>
              <a:t>")); List&lt;</a:t>
            </a:r>
            <a:r>
              <a:rPr lang="en-US" dirty="0" err="1"/>
              <a:t>WebElement</a:t>
            </a:r>
            <a:r>
              <a:rPr lang="en-US" dirty="0"/>
              <a:t>&gt; rows </a:t>
            </a:r>
            <a:r>
              <a:rPr lang="en-US" dirty="0" smtClean="0"/>
              <a:t>=	</a:t>
            </a:r>
            <a:r>
              <a:rPr lang="en-US" dirty="0" err="1" smtClean="0"/>
              <a:t>table.findElements</a:t>
            </a:r>
            <a:r>
              <a:rPr lang="en-US" dirty="0" smtClean="0"/>
              <a:t>(</a:t>
            </a:r>
            <a:r>
              <a:rPr lang="en-US" dirty="0" err="1" smtClean="0"/>
              <a:t>By.tagName</a:t>
            </a:r>
            <a:r>
              <a:rPr lang="en-US" dirty="0"/>
              <a:t>("</a:t>
            </a:r>
            <a:r>
              <a:rPr lang="en-US" dirty="0" err="1"/>
              <a:t>tr</a:t>
            </a:r>
            <a:r>
              <a:rPr lang="en-US" dirty="0"/>
              <a:t>")); </a:t>
            </a:r>
            <a:r>
              <a:rPr lang="en-US" dirty="0" smtClean="0"/>
              <a:t>	</a:t>
            </a:r>
            <a:r>
              <a:rPr lang="en-US" dirty="0" err="1" smtClean="0"/>
              <a:t>assertEquals</a:t>
            </a:r>
            <a:r>
              <a:rPr lang="en-US" dirty="0" smtClean="0"/>
              <a:t>(10</a:t>
            </a:r>
            <a:r>
              <a:rPr lang="en-US" dirty="0"/>
              <a:t>, </a:t>
            </a:r>
            <a:r>
              <a:rPr lang="en-US" dirty="0" err="1"/>
              <a:t>rows.size</a:t>
            </a:r>
            <a:r>
              <a:rPr lang="en-US" dirty="0"/>
              <a:t>());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http://en.wikipedia.org/wiki/Cascading_Style_Sheets.</a:t>
            </a:r>
          </a:p>
          <a:p>
            <a:endParaRPr lang="en-US" dirty="0"/>
          </a:p>
          <a:p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– Absolute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userName</a:t>
            </a:r>
            <a:r>
              <a:rPr lang="en-US" dirty="0"/>
              <a:t> = </a:t>
            </a:r>
            <a:r>
              <a:rPr lang="en-US" dirty="0" smtClean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By.cssSelector</a:t>
            </a:r>
            <a:r>
              <a:rPr lang="en-US" dirty="0"/>
              <a:t>("html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body </a:t>
            </a:r>
            <a:r>
              <a:rPr lang="en-US" dirty="0"/>
              <a:t>div </a:t>
            </a:r>
            <a:r>
              <a:rPr lang="en-US" dirty="0" err="1"/>
              <a:t>div</a:t>
            </a:r>
            <a:r>
              <a:rPr lang="en-US" dirty="0"/>
              <a:t> form input"));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also use the previous selector in the following way by describing the direct parent to child relationships with &gt; separator: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 err="1"/>
              <a:t>userName</a:t>
            </a:r>
            <a:r>
              <a:rPr lang="en-US" dirty="0"/>
              <a:t>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</a:t>
            </a:r>
            <a:r>
              <a:rPr lang="en-US" dirty="0" err="1" smtClean="0"/>
              <a:t>By.cssSelector</a:t>
            </a:r>
            <a:r>
              <a:rPr lang="en-US" dirty="0"/>
              <a:t>("html &gt; </a:t>
            </a:r>
            <a:r>
              <a:rPr lang="en-US" dirty="0" smtClean="0"/>
              <a:t>		body </a:t>
            </a:r>
            <a:r>
              <a:rPr lang="en-US" dirty="0"/>
              <a:t>&gt; div &gt; div &gt; form &gt; input"));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22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6556</TotalTime>
  <Words>1603</Words>
  <Application>Microsoft Office PowerPoint</Application>
  <PresentationFormat>On-screen Show (4:3)</PresentationFormat>
  <Paragraphs>208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CSCE 747 Software Testing and Quality Assurance</vt:lpstr>
      <vt:lpstr>PowerPoint Presentation</vt:lpstr>
      <vt:lpstr>Locating elements using findElements</vt:lpstr>
      <vt:lpstr>PowerPoint Presentation</vt:lpstr>
      <vt:lpstr>Finding a link by its text</vt:lpstr>
      <vt:lpstr>Finding a link by partial text</vt:lpstr>
      <vt:lpstr>Locating by Tag Name</vt:lpstr>
      <vt:lpstr>CSS</vt:lpstr>
      <vt:lpstr>CSS – Absolute Paths</vt:lpstr>
      <vt:lpstr>PowerPoint Presentation</vt:lpstr>
      <vt:lpstr>PowerPoint Presentation</vt:lpstr>
      <vt:lpstr>Performing partial match on attribute values</vt:lpstr>
      <vt:lpstr>Locating elements using XPath</vt:lpstr>
      <vt:lpstr>HTML</vt:lpstr>
      <vt:lpstr>PowerPoint Presentation</vt:lpstr>
      <vt:lpstr>Selenium Documentation</vt:lpstr>
      <vt:lpstr>Test Automation for Web Applications</vt:lpstr>
      <vt:lpstr>Test automation supports:</vt:lpstr>
      <vt:lpstr>To Automate or Not to Automate?</vt:lpstr>
      <vt:lpstr>Introducing Selenium</vt:lpstr>
      <vt:lpstr>Brief History of The Selenium Project</vt:lpstr>
      <vt:lpstr>Web Driver</vt:lpstr>
      <vt:lpstr>Merging of Selenium and WebDriver</vt:lpstr>
      <vt:lpstr>Selenium Suite</vt:lpstr>
      <vt:lpstr>Selenium IDE</vt:lpstr>
      <vt:lpstr>Choosing Your Selenium Tool</vt:lpstr>
      <vt:lpstr>Selenium-WebDriver</vt:lpstr>
      <vt:lpstr>Selenium-WebDriver</vt:lpstr>
      <vt:lpstr>How Does WebDriver ‘Drive’ the Browser</vt:lpstr>
      <vt:lpstr>WebDriver and the Selenium-Server</vt:lpstr>
      <vt:lpstr>Setting Up a Selenium-WebDriver Project for Java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mmm</cp:lastModifiedBy>
  <cp:revision>145</cp:revision>
  <cp:lastPrinted>2013-09-06T18:18:22Z</cp:lastPrinted>
  <dcterms:created xsi:type="dcterms:W3CDTF">2013-08-23T15:17:19Z</dcterms:created>
  <dcterms:modified xsi:type="dcterms:W3CDTF">2013-10-30T02:56:01Z</dcterms:modified>
</cp:coreProperties>
</file>