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9" r:id="rId3"/>
    <p:sldId id="273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87" r:id="rId12"/>
    <p:sldId id="285" r:id="rId13"/>
    <p:sldId id="286" r:id="rId14"/>
    <p:sldId id="262" r:id="rId15"/>
    <p:sldId id="260" r:id="rId16"/>
    <p:sldId id="288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4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9" y="3475039"/>
            <a:ext cx="7680325" cy="32908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367046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</a:t>
            </a:r>
            <a:r>
              <a:rPr lang="en-US" sz="1600" b="0" baseline="0" dirty="0" smtClean="0">
                <a:solidFill>
                  <a:schemeClr val="tx1"/>
                </a:solidFill>
              </a:rPr>
              <a:t>16</a:t>
            </a:r>
            <a:r>
              <a:rPr lang="en-US" sz="1600" b="0" dirty="0" smtClean="0">
                <a:solidFill>
                  <a:schemeClr val="tx1"/>
                </a:solidFill>
              </a:rPr>
              <a:t> Testing Web</a:t>
            </a:r>
            <a:r>
              <a:rPr lang="en-US" sz="1600" b="0" baseline="0" dirty="0" smtClean="0">
                <a:solidFill>
                  <a:schemeClr val="tx1"/>
                </a:solidFill>
              </a:rPr>
              <a:t> </a:t>
            </a:r>
            <a:r>
              <a:rPr lang="en-US" sz="1600" b="0" baseline="0" dirty="0" err="1" smtClean="0">
                <a:solidFill>
                  <a:schemeClr val="tx1"/>
                </a:solidFill>
              </a:rPr>
              <a:t>Appl</a:t>
            </a:r>
            <a:r>
              <a:rPr lang="en-US" sz="1600" b="0" baseline="0" dirty="0" smtClean="0">
                <a:solidFill>
                  <a:schemeClr val="tx1"/>
                </a:solidFill>
              </a:rPr>
              <a:t>-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seleniumhq.org/about/platforms.html#operating-systems" TargetMode="External"/><Relationship Id="rId2" Type="http://schemas.openxmlformats.org/officeDocument/2006/relationships/hyperlink" Target="http://docs.seleniumhq.org/about/platforms.html#browser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cs.seleniumhq.org/about/platforms.html#testing-frameworks" TargetMode="External"/><Relationship Id="rId4" Type="http://schemas.openxmlformats.org/officeDocument/2006/relationships/hyperlink" Target="http://docs.seleniumhq.org/about/platforms.html#programming-language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estinggeek.com/blog/tag/conferences" TargetMode="External"/><Relationship Id="rId13" Type="http://schemas.openxmlformats.org/officeDocument/2006/relationships/hyperlink" Target="http://www.testinggeek.com/blog/tag/mobile" TargetMode="External"/><Relationship Id="rId18" Type="http://schemas.openxmlformats.org/officeDocument/2006/relationships/hyperlink" Target="http://www.testinggeek.com/blog/tag/skills" TargetMode="External"/><Relationship Id="rId26" Type="http://schemas.openxmlformats.org/officeDocument/2006/relationships/hyperlink" Target="http://www.testinggeek.com/blog/tag/video-tutorials" TargetMode="External"/><Relationship Id="rId3" Type="http://schemas.openxmlformats.org/officeDocument/2006/relationships/hyperlink" Target="http://www.testinggeek.com/blog/tag/agile" TargetMode="External"/><Relationship Id="rId21" Type="http://schemas.openxmlformats.org/officeDocument/2006/relationships/hyperlink" Target="http://www.testinggeek.com/blog/tag/test-management" TargetMode="External"/><Relationship Id="rId7" Type="http://schemas.openxmlformats.org/officeDocument/2006/relationships/hyperlink" Target="http://www.testinggeek.com/blog/tag/certification" TargetMode="External"/><Relationship Id="rId12" Type="http://schemas.openxmlformats.org/officeDocument/2006/relationships/hyperlink" Target="http://www.testinggeek.com/blog/tag/measure" TargetMode="External"/><Relationship Id="rId17" Type="http://schemas.openxmlformats.org/officeDocument/2006/relationships/hyperlink" Target="http://www.testinggeek.com/blog/tag/selenium" TargetMode="External"/><Relationship Id="rId25" Type="http://schemas.openxmlformats.org/officeDocument/2006/relationships/hyperlink" Target="http://www.testinggeek.com/blog/tag/tools" TargetMode="External"/><Relationship Id="rId2" Type="http://schemas.openxmlformats.org/officeDocument/2006/relationships/hyperlink" Target="http://www.testinggeek.com/" TargetMode="External"/><Relationship Id="rId16" Type="http://schemas.openxmlformats.org/officeDocument/2006/relationships/hyperlink" Target="http://www.testinggeek.com/blog/tag/security" TargetMode="External"/><Relationship Id="rId20" Type="http://schemas.openxmlformats.org/officeDocument/2006/relationships/hyperlink" Target="http://www.testinggeek.com/blog/tag/templates-checklist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testinggeek.com/blog/tag/case-studies" TargetMode="External"/><Relationship Id="rId11" Type="http://schemas.openxmlformats.org/officeDocument/2006/relationships/hyperlink" Target="http://www.testinggeek.com/blog/tag/humor" TargetMode="External"/><Relationship Id="rId24" Type="http://schemas.openxmlformats.org/officeDocument/2006/relationships/hyperlink" Target="http://www.testinggeek.com/blog/tag/testometer" TargetMode="External"/><Relationship Id="rId5" Type="http://schemas.openxmlformats.org/officeDocument/2006/relationships/hyperlink" Target="http://www.testinggeek.com/blog/tag/automation" TargetMode="External"/><Relationship Id="rId15" Type="http://schemas.openxmlformats.org/officeDocument/2006/relationships/hyperlink" Target="http://www.testinggeek.com/blog/tag/requirement" TargetMode="External"/><Relationship Id="rId23" Type="http://schemas.openxmlformats.org/officeDocument/2006/relationships/hyperlink" Target="http://www.testinggeek.com/blog/tag/testing-types" TargetMode="External"/><Relationship Id="rId28" Type="http://schemas.openxmlformats.org/officeDocument/2006/relationships/hyperlink" Target="http://www.testinggeek.com/blog/tag/workshops" TargetMode="External"/><Relationship Id="rId10" Type="http://schemas.openxmlformats.org/officeDocument/2006/relationships/hyperlink" Target="http://www.testinggeek.com/blog/tag/guest-posts" TargetMode="External"/><Relationship Id="rId19" Type="http://schemas.openxmlformats.org/officeDocument/2006/relationships/hyperlink" Target="http://www.testinggeek.com/blog/tag/techniques-tips" TargetMode="External"/><Relationship Id="rId4" Type="http://schemas.openxmlformats.org/officeDocument/2006/relationships/hyperlink" Target="http://www.testinggeek.com/blog/tag/announcements" TargetMode="External"/><Relationship Id="rId9" Type="http://schemas.openxmlformats.org/officeDocument/2006/relationships/hyperlink" Target="http://www.testinggeek.com/blog/tag/conversation" TargetMode="External"/><Relationship Id="rId14" Type="http://schemas.openxmlformats.org/officeDocument/2006/relationships/hyperlink" Target="http://www.testinggeek.com/blog/tag/performance-testing" TargetMode="External"/><Relationship Id="rId22" Type="http://schemas.openxmlformats.org/officeDocument/2006/relationships/hyperlink" Target="http://www.testinggeek.com/blog/tag/testing" TargetMode="External"/><Relationship Id="rId27" Type="http://schemas.openxmlformats.org/officeDocument/2006/relationships/hyperlink" Target="http://www.testinggeek.com/blog/tag/web-application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inggeek.com/web-application-functional-testing-checklis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</a:t>
            </a:r>
            <a:r>
              <a:rPr lang="en-US" b="1" dirty="0" smtClean="0">
                <a:solidFill>
                  <a:srgbClr val="C00000"/>
                </a:solidFill>
              </a:rPr>
              <a:t>16 Testing Web Applications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1524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10/23/2013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ALPHANUMERIC FIELD CHECKS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blank and non-blank data.</a:t>
            </a:r>
          </a:p>
          <a:p>
            <a:r>
              <a:rPr lang="en-US" dirty="0"/>
              <a:t>Include lowest and highest values.</a:t>
            </a:r>
          </a:p>
          <a:p>
            <a:r>
              <a:rPr lang="en-US" dirty="0"/>
              <a:t>Include invalid characters &amp; symbols.</a:t>
            </a:r>
          </a:p>
          <a:p>
            <a:r>
              <a:rPr lang="en-US" dirty="0"/>
              <a:t>Include valid characters.</a:t>
            </a:r>
          </a:p>
          <a:p>
            <a:r>
              <a:rPr lang="en-US" dirty="0"/>
              <a:t>Include data items with first position blank.</a:t>
            </a:r>
          </a:p>
          <a:p>
            <a:r>
              <a:rPr lang="en-US" dirty="0"/>
              <a:t>Include data items with last position blank.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10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Selenium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Selenium is a suite of tools to automate web browsers across many platforms. </a:t>
            </a:r>
          </a:p>
          <a:p>
            <a:r>
              <a:rPr lang="en-US" dirty="0" smtClean="0"/>
              <a:t>Selenium runs </a:t>
            </a:r>
            <a:r>
              <a:rPr lang="en-US" dirty="0"/>
              <a:t>in </a:t>
            </a:r>
            <a:r>
              <a:rPr lang="en-US" dirty="0">
                <a:hlinkClick r:id="rId2"/>
              </a:rPr>
              <a:t>many browsers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operating systems</a:t>
            </a:r>
            <a:endParaRPr lang="en-US" dirty="0"/>
          </a:p>
          <a:p>
            <a:r>
              <a:rPr lang="en-US" dirty="0"/>
              <a:t>can be controlled by many </a:t>
            </a:r>
            <a:r>
              <a:rPr lang="en-US" dirty="0">
                <a:hlinkClick r:id="rId4"/>
              </a:rPr>
              <a:t>programming languages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testing frameworks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30480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smtClean="0"/>
              <a:t>http://docs.seleniumhq.org/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436299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</p:spPr>
        <p:txBody>
          <a:bodyPr/>
          <a:lstStyle/>
          <a:p>
            <a:r>
              <a:rPr lang="en-US" dirty="0" smtClean="0"/>
              <a:t>Selenium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56350"/>
            <a:ext cx="3276600" cy="365125"/>
          </a:xfrm>
        </p:spPr>
        <p:txBody>
          <a:bodyPr/>
          <a:lstStyle/>
          <a:p>
            <a:r>
              <a:rPr lang="en-US" sz="1800" b="1" dirty="0"/>
              <a:t>http://docs.seleniumhq.org/</a:t>
            </a:r>
            <a:endParaRPr lang="en-US" sz="1800" b="1" dirty="0" smtClean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595438"/>
            <a:ext cx="795337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-76200"/>
            <a:ext cx="2027876" cy="171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4362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56350"/>
            <a:ext cx="3276600" cy="365125"/>
          </a:xfrm>
        </p:spPr>
        <p:txBody>
          <a:bodyPr/>
          <a:lstStyle/>
          <a:p>
            <a:r>
              <a:rPr lang="en-US" sz="1800" b="1" dirty="0"/>
              <a:t>http://docs.seleniumhq.org/</a:t>
            </a:r>
            <a:endParaRPr lang="en-US" sz="1800" b="1" dirty="0" smtClean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83449"/>
            <a:ext cx="9085360" cy="5522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77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Web Applications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4543096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success of automated GUI (Graphical User Interface) tests depends </a:t>
            </a:r>
            <a:r>
              <a:rPr lang="en-US" dirty="0" smtClean="0"/>
              <a:t>on:</a:t>
            </a:r>
          </a:p>
          <a:p>
            <a:r>
              <a:rPr lang="en-US" dirty="0" smtClean="0"/>
              <a:t> </a:t>
            </a:r>
            <a:r>
              <a:rPr lang="en-US" dirty="0"/>
              <a:t>identifying and locating GUI elements from the application under test and </a:t>
            </a:r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/>
              <a:t>performing operations and </a:t>
            </a:r>
            <a:endParaRPr lang="en-US" dirty="0" smtClean="0"/>
          </a:p>
          <a:p>
            <a:r>
              <a:rPr lang="en-US" dirty="0" smtClean="0"/>
              <a:t>verifications </a:t>
            </a:r>
            <a:r>
              <a:rPr lang="en-US" dirty="0"/>
              <a:t>on these elements to achieve the test flow.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Testing A Craftsman’s Approach</a:t>
            </a:r>
          </a:p>
          <a:p>
            <a:r>
              <a:rPr lang="en-US" smtClean="0"/>
              <a:t>Jorgensen – 2008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14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296" y="1600201"/>
            <a:ext cx="3915103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550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Locating Elements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Chapter </a:t>
            </a:r>
            <a:r>
              <a:rPr lang="en-US" dirty="0" smtClean="0"/>
              <a:t>1 covers: </a:t>
            </a:r>
          </a:p>
          <a:p>
            <a:r>
              <a:rPr lang="en-US" dirty="0" smtClean="0"/>
              <a:t>Using </a:t>
            </a:r>
            <a:r>
              <a:rPr lang="en-US" dirty="0"/>
              <a:t>browser tools for inspecting elements and page structure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an element using the </a:t>
            </a:r>
            <a:r>
              <a:rPr lang="en-US" dirty="0" err="1"/>
              <a:t>findElement</a:t>
            </a:r>
            <a:r>
              <a:rPr lang="en-US" dirty="0"/>
              <a:t> method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elements using </a:t>
            </a:r>
            <a:r>
              <a:rPr lang="en-US" dirty="0" err="1"/>
              <a:t>findElements</a:t>
            </a:r>
            <a:r>
              <a:rPr lang="en-US" dirty="0"/>
              <a:t> method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links Locating elements by tag name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elements using CSS selectors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elements using </a:t>
            </a:r>
            <a:r>
              <a:rPr lang="en-US" dirty="0" err="1"/>
              <a:t>XPath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elements using text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elements using advanced CSS selectors Using </a:t>
            </a:r>
            <a:r>
              <a:rPr lang="en-US" dirty="0" err="1"/>
              <a:t>jQuery</a:t>
            </a:r>
            <a:r>
              <a:rPr lang="en-US" dirty="0"/>
              <a:t> selectors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table rows and cells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429000" cy="365125"/>
          </a:xfrm>
        </p:spPr>
        <p:txBody>
          <a:bodyPr/>
          <a:lstStyle/>
          <a:p>
            <a:r>
              <a:rPr lang="en-US" dirty="0" smtClean="0"/>
              <a:t>Selenium </a:t>
            </a:r>
            <a:r>
              <a:rPr lang="en-US" dirty="0"/>
              <a:t>Testing Tools </a:t>
            </a:r>
            <a:r>
              <a:rPr lang="en-US" dirty="0" smtClean="0"/>
              <a:t>Cookbook by </a:t>
            </a:r>
            <a:r>
              <a:rPr lang="en-US" dirty="0" err="1" smtClean="0"/>
              <a:t>Gundecha</a:t>
            </a:r>
            <a:r>
              <a:rPr lang="en-US" dirty="0" smtClean="0"/>
              <a:t> – </a:t>
            </a:r>
            <a:r>
              <a:rPr lang="en-US" dirty="0" smtClean="0"/>
              <a:t>2012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49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Selenium's locator </a:t>
            </a:r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ocating Elements</a:t>
            </a:r>
          </a:p>
          <a:p>
            <a:r>
              <a:rPr lang="en-US" dirty="0" smtClean="0"/>
              <a:t>Name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ID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CSS </a:t>
            </a:r>
            <a:r>
              <a:rPr lang="en-US" dirty="0"/>
              <a:t>selectors, </a:t>
            </a:r>
            <a:endParaRPr lang="en-US" dirty="0" smtClean="0"/>
          </a:p>
          <a:p>
            <a:r>
              <a:rPr lang="en-US" dirty="0" err="1" smtClean="0"/>
              <a:t>XPath</a:t>
            </a:r>
            <a:r>
              <a:rPr lang="en-US" dirty="0"/>
              <a:t>,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7478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Last Time</a:t>
            </a:r>
          </a:p>
          <a:p>
            <a:r>
              <a:rPr lang="en-US" dirty="0" smtClean="0"/>
              <a:t>GUI testing 2</a:t>
            </a:r>
          </a:p>
          <a:p>
            <a:r>
              <a:rPr lang="en-US" dirty="0" smtClean="0"/>
              <a:t>Chapter 19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Today</a:t>
            </a:r>
          </a:p>
          <a:p>
            <a:r>
              <a:rPr lang="en-US" dirty="0" smtClean="0"/>
              <a:t>Test 1 take-home</a:t>
            </a:r>
          </a:p>
          <a:p>
            <a:r>
              <a:rPr lang="en-US" dirty="0" err="1" smtClean="0"/>
              <a:t>TestingGeek</a:t>
            </a:r>
            <a:endParaRPr lang="en-US" dirty="0" smtClean="0"/>
          </a:p>
          <a:p>
            <a:r>
              <a:rPr lang="en-US" dirty="0" smtClean="0"/>
              <a:t>Testing Web Applications</a:t>
            </a:r>
          </a:p>
          <a:p>
            <a:r>
              <a:rPr lang="en-US" dirty="0" smtClean="0"/>
              <a:t>Selenium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52665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err="1" smtClean="0">
                <a:hlinkClick r:id="rId2"/>
              </a:rPr>
              <a:t>TestingGeek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hlinkClick r:id="rId3"/>
              </a:rPr>
              <a:t>Agile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Announcements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5"/>
              </a:rPr>
              <a:t>Automation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6"/>
              </a:rPr>
              <a:t>Case </a:t>
            </a:r>
            <a:r>
              <a:rPr lang="en-US" dirty="0">
                <a:hlinkClick r:id="rId6"/>
              </a:rPr>
              <a:t>studies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Certification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8"/>
              </a:rPr>
              <a:t>Conferences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9"/>
              </a:rPr>
              <a:t>Conversation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10"/>
              </a:rPr>
              <a:t>Guest </a:t>
            </a:r>
            <a:r>
              <a:rPr lang="en-US" dirty="0">
                <a:hlinkClick r:id="rId10"/>
              </a:rPr>
              <a:t>Posts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11"/>
              </a:rPr>
              <a:t>Humor</a:t>
            </a:r>
            <a:r>
              <a:rPr lang="en-US" dirty="0" smtClean="0"/>
              <a:t> </a:t>
            </a:r>
            <a:r>
              <a:rPr lang="en-US" dirty="0">
                <a:hlinkClick r:id="rId12"/>
              </a:rPr>
              <a:t>Measure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13"/>
              </a:rPr>
              <a:t>Mobile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14"/>
              </a:rPr>
              <a:t>Performance </a:t>
            </a:r>
            <a:r>
              <a:rPr lang="en-US" dirty="0">
                <a:hlinkClick r:id="rId14"/>
              </a:rPr>
              <a:t>Testing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15"/>
              </a:rPr>
              <a:t>Requirement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16"/>
              </a:rPr>
              <a:t>Security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linkClick r:id="rId17"/>
              </a:rPr>
              <a:t>Selenium</a:t>
            </a:r>
            <a:endParaRPr lang="en-US" dirty="0"/>
          </a:p>
          <a:p>
            <a:r>
              <a:rPr lang="en-US" dirty="0" smtClean="0">
                <a:hlinkClick r:id="rId18"/>
              </a:rPr>
              <a:t>Skills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19"/>
              </a:rPr>
              <a:t>Techniques </a:t>
            </a:r>
            <a:r>
              <a:rPr lang="en-US" dirty="0">
                <a:hlinkClick r:id="rId19"/>
              </a:rPr>
              <a:t>&amp; Tips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20"/>
              </a:rPr>
              <a:t>Templates </a:t>
            </a:r>
            <a:r>
              <a:rPr lang="en-US" dirty="0">
                <a:hlinkClick r:id="rId20"/>
              </a:rPr>
              <a:t>&amp; Checklists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21"/>
              </a:rPr>
              <a:t>Test </a:t>
            </a:r>
            <a:r>
              <a:rPr lang="en-US" dirty="0">
                <a:hlinkClick r:id="rId21"/>
              </a:rPr>
              <a:t>Management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22"/>
              </a:rPr>
              <a:t>Testing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3"/>
              </a:rPr>
              <a:t>Testing </a:t>
            </a:r>
            <a:r>
              <a:rPr lang="en-US" dirty="0">
                <a:hlinkClick r:id="rId23"/>
              </a:rPr>
              <a:t>Types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>
                <a:hlinkClick r:id="rId24"/>
              </a:rPr>
              <a:t>Testometer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5"/>
              </a:rPr>
              <a:t>Tools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6"/>
              </a:rPr>
              <a:t>Video </a:t>
            </a:r>
            <a:r>
              <a:rPr lang="en-US" dirty="0">
                <a:hlinkClick r:id="rId26"/>
              </a:rPr>
              <a:t>tutorials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27"/>
              </a:rPr>
              <a:t>Web </a:t>
            </a:r>
            <a:r>
              <a:rPr lang="en-US" dirty="0">
                <a:hlinkClick r:id="rId27"/>
              </a:rPr>
              <a:t>Applications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28"/>
              </a:rPr>
              <a:t>Workshops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27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2"/>
              </a:rPr>
              <a:t>Web Application - Functional Testing Checklist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</a:p>
          <a:p>
            <a:r>
              <a:rPr lang="en-US" dirty="0" smtClean="0"/>
              <a:t>Forms</a:t>
            </a:r>
          </a:p>
          <a:p>
            <a:r>
              <a:rPr lang="en-US" dirty="0"/>
              <a:t>DATA VERIFICATION AND </a:t>
            </a:r>
            <a:r>
              <a:rPr lang="en-US" dirty="0" smtClean="0"/>
              <a:t>VALIDATION</a:t>
            </a:r>
          </a:p>
          <a:p>
            <a:r>
              <a:rPr lang="en-US" dirty="0"/>
              <a:t>DATA </a:t>
            </a:r>
            <a:r>
              <a:rPr lang="en-US" dirty="0" smtClean="0"/>
              <a:t>INTEGRATION</a:t>
            </a:r>
          </a:p>
          <a:p>
            <a:r>
              <a:rPr lang="en-US" dirty="0" smtClean="0"/>
              <a:t>NUMERIC FIELDS</a:t>
            </a:r>
          </a:p>
          <a:p>
            <a:r>
              <a:rPr lang="en-US" dirty="0"/>
              <a:t>ALPHANUMERIC FIELDS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/>
              <a:t>http://www.testinggeek.com/web-application-functional-testing-checklist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4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Links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Check that the link takes you to the page it said it would.</a:t>
            </a:r>
          </a:p>
          <a:p>
            <a:r>
              <a:rPr lang="en-US" dirty="0"/>
              <a:t>Ensure to have no orphan pages (a page that has no links to it)</a:t>
            </a:r>
          </a:p>
          <a:p>
            <a:r>
              <a:rPr lang="en-US" dirty="0"/>
              <a:t>Check all of your links to other websites</a:t>
            </a:r>
          </a:p>
          <a:p>
            <a:r>
              <a:rPr lang="en-US" dirty="0"/>
              <a:t>Are all referenced web sites or email addresses hyperlinked?</a:t>
            </a:r>
          </a:p>
          <a:p>
            <a:r>
              <a:rPr lang="en-US" dirty="0"/>
              <a:t>If we have removed some of the pages from our own site, set up a custom 404 page that redirects your visitors to your home page (or a search page) when the user try to access a page that no longer exists.</a:t>
            </a:r>
          </a:p>
          <a:p>
            <a:r>
              <a:rPr lang="en-US" dirty="0"/>
              <a:t>Check all mailto links and whether it reaches properly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61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Forms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Acceptance of invalid input</a:t>
            </a:r>
          </a:p>
          <a:p>
            <a:r>
              <a:rPr lang="en-US" dirty="0"/>
              <a:t>Optional versus mandatory fields</a:t>
            </a:r>
          </a:p>
          <a:p>
            <a:r>
              <a:rPr lang="en-US" dirty="0"/>
              <a:t>Input longer than field allows</a:t>
            </a:r>
          </a:p>
          <a:p>
            <a:r>
              <a:rPr lang="en-US" dirty="0"/>
              <a:t>Radio buttons</a:t>
            </a:r>
          </a:p>
          <a:p>
            <a:r>
              <a:rPr lang="en-US" dirty="0"/>
              <a:t>Default values on page load/reload(Also terms and conditions should be disabled)</a:t>
            </a:r>
          </a:p>
          <a:p>
            <a:r>
              <a:rPr lang="en-US" dirty="0"/>
              <a:t>Is Command Button can be used for </a:t>
            </a:r>
            <a:r>
              <a:rPr lang="en-US" dirty="0" err="1"/>
              <a:t>HyperLinks</a:t>
            </a:r>
            <a:r>
              <a:rPr lang="en-US" dirty="0"/>
              <a:t> and Continue Links ?</a:t>
            </a:r>
          </a:p>
          <a:p>
            <a:r>
              <a:rPr lang="en-US" dirty="0"/>
              <a:t>Is all the </a:t>
            </a:r>
            <a:r>
              <a:rPr lang="en-US" dirty="0" err="1"/>
              <a:t>datas</a:t>
            </a:r>
            <a:r>
              <a:rPr lang="en-US" dirty="0"/>
              <a:t> inside combo/list box are arranged in </a:t>
            </a:r>
            <a:r>
              <a:rPr lang="en-US" dirty="0" err="1"/>
              <a:t>chronolgical</a:t>
            </a:r>
            <a:r>
              <a:rPr lang="en-US" dirty="0"/>
              <a:t> order?</a:t>
            </a:r>
          </a:p>
          <a:p>
            <a:r>
              <a:rPr lang="en-US" dirty="0"/>
              <a:t>Are all of the parts of a table or form present? Correctly laid out? Can you confirm that selected texts are in the "right place?</a:t>
            </a:r>
          </a:p>
          <a:p>
            <a:r>
              <a:rPr lang="en-US" dirty="0"/>
              <a:t>Does a scrollbar appear if required?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81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DATA VERIFICATION AND VALIDATION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</a:t>
            </a:r>
            <a:r>
              <a:rPr lang="en-US" dirty="0"/>
              <a:t>the Privacy Policy clearly defined and available for user access?</a:t>
            </a:r>
          </a:p>
          <a:p>
            <a:r>
              <a:rPr lang="en-US" dirty="0"/>
              <a:t>At no point of time the system should behave awkwardly when an invalid data is fed</a:t>
            </a:r>
          </a:p>
          <a:p>
            <a:r>
              <a:rPr lang="en-US" dirty="0"/>
              <a:t>Check to see what happens if a user deletes cookies while in site</a:t>
            </a:r>
          </a:p>
          <a:p>
            <a:r>
              <a:rPr lang="en-US" dirty="0"/>
              <a:t>Check to see what happens if a user deletes cookies after visiting a site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01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DATA INTEGRATION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Check the maximum field lengths to ensure that there are no truncated characters?</a:t>
            </a:r>
          </a:p>
          <a:p>
            <a:r>
              <a:rPr lang="en-US" dirty="0"/>
              <a:t>If numeric fields accept negative values can these be stored correctly on the database and does it make sense for the field to accept negative numbers?</a:t>
            </a:r>
          </a:p>
          <a:p>
            <a:r>
              <a:rPr lang="en-US" dirty="0"/>
              <a:t>If a particular set of data is saved to the database check that each value gets saved fully to the database. (i.e.) Beware of truncation (of strings) and rounding of numeric values.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10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NUMERIC FIELDS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Assure that lowest and highest values are handled correctly.</a:t>
            </a:r>
          </a:p>
          <a:p>
            <a:r>
              <a:rPr lang="en-US" dirty="0"/>
              <a:t>Assure that numeric fields with a blank in position 1 are processed or reported as an error.</a:t>
            </a:r>
          </a:p>
          <a:p>
            <a:r>
              <a:rPr lang="en-US" dirty="0"/>
              <a:t>Assure that fields with a blank in the last position are processed or reported as an error an error.</a:t>
            </a:r>
          </a:p>
          <a:p>
            <a:r>
              <a:rPr lang="en-US" dirty="0"/>
              <a:t>Assure that both + and - values are correctly processed.</a:t>
            </a:r>
          </a:p>
          <a:p>
            <a:r>
              <a:rPr lang="en-US" dirty="0"/>
              <a:t>Assure that division by zero does not occur.</a:t>
            </a:r>
          </a:p>
          <a:p>
            <a:r>
              <a:rPr lang="en-US" dirty="0"/>
              <a:t>Include value zero in all calculations.</a:t>
            </a:r>
          </a:p>
          <a:p>
            <a:r>
              <a:rPr lang="en-US" dirty="0"/>
              <a:t>Assure that upper and lower values in ranges are handled correctly. (Using BVA)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10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5287</TotalTime>
  <Words>789</Words>
  <Application>Microsoft Office PowerPoint</Application>
  <PresentationFormat>On-screen Show (4:3)</PresentationFormat>
  <Paragraphs>161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CSCE 747 Software Testing and Quality Assurance</vt:lpstr>
      <vt:lpstr>PowerPoint Presentation</vt:lpstr>
      <vt:lpstr> TestingGeek </vt:lpstr>
      <vt:lpstr> Web Application - Functional Testing Checklist </vt:lpstr>
      <vt:lpstr> Links </vt:lpstr>
      <vt:lpstr> Forms </vt:lpstr>
      <vt:lpstr> DATA VERIFICATION AND VALIDATION </vt:lpstr>
      <vt:lpstr> DATA INTEGRATION </vt:lpstr>
      <vt:lpstr> NUMERIC FIELDS </vt:lpstr>
      <vt:lpstr> ALPHANUMERIC FIELD CHECKS </vt:lpstr>
      <vt:lpstr>Selenium</vt:lpstr>
      <vt:lpstr>Selenium</vt:lpstr>
      <vt:lpstr>PowerPoint Presentation</vt:lpstr>
      <vt:lpstr>Testing Web Applications</vt:lpstr>
      <vt:lpstr>Locating Elements</vt:lpstr>
      <vt:lpstr>Selenium's locator strategies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mmm</cp:lastModifiedBy>
  <cp:revision>128</cp:revision>
  <cp:lastPrinted>2013-09-06T18:18:22Z</cp:lastPrinted>
  <dcterms:created xsi:type="dcterms:W3CDTF">2013-08-23T15:17:19Z</dcterms:created>
  <dcterms:modified xsi:type="dcterms:W3CDTF">2013-10-23T03:55:38Z</dcterms:modified>
</cp:coreProperties>
</file>