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9" r:id="rId3"/>
    <p:sldId id="273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87" r:id="rId12"/>
    <p:sldId id="285" r:id="rId13"/>
    <p:sldId id="286" r:id="rId14"/>
    <p:sldId id="262" r:id="rId15"/>
    <p:sldId id="260" r:id="rId16"/>
    <p:sldId id="288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</p:sldIdLst>
  <p:sldSz cx="9144000" cy="6858000" type="screen4x3"/>
  <p:notesSz cx="96012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4" y="-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160521" cy="365760"/>
          </a:xfrm>
          <a:prstGeom prst="rect">
            <a:avLst/>
          </a:prstGeom>
        </p:spPr>
        <p:txBody>
          <a:bodyPr vert="horz" lIns="96662" tIns="48330" rIns="96662" bIns="48330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459" y="0"/>
            <a:ext cx="4160521" cy="365760"/>
          </a:xfrm>
          <a:prstGeom prst="rect">
            <a:avLst/>
          </a:prstGeom>
        </p:spPr>
        <p:txBody>
          <a:bodyPr vert="horz" lIns="96662" tIns="48330" rIns="96662" bIns="48330" rtlCol="0"/>
          <a:lstStyle>
            <a:lvl1pPr algn="r">
              <a:defRPr sz="1300"/>
            </a:lvl1pPr>
          </a:lstStyle>
          <a:p>
            <a:fld id="{DE46800A-807F-47ED-8890-C64E445E2F05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948171"/>
            <a:ext cx="4160521" cy="365760"/>
          </a:xfrm>
          <a:prstGeom prst="rect">
            <a:avLst/>
          </a:prstGeom>
        </p:spPr>
        <p:txBody>
          <a:bodyPr vert="horz" lIns="96662" tIns="48330" rIns="96662" bIns="48330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459" y="6948171"/>
            <a:ext cx="4160521" cy="365760"/>
          </a:xfrm>
          <a:prstGeom prst="rect">
            <a:avLst/>
          </a:prstGeom>
        </p:spPr>
        <p:txBody>
          <a:bodyPr vert="horz" lIns="96662" tIns="48330" rIns="96662" bIns="48330" rtlCol="0" anchor="b"/>
          <a:lstStyle>
            <a:lvl1pPr algn="r">
              <a:defRPr sz="1300"/>
            </a:lvl1pPr>
          </a:lstStyle>
          <a:p>
            <a:fld id="{AF105512-E99F-4FCB-8735-4D139E4BE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38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838" cy="365125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775" y="0"/>
            <a:ext cx="4160838" cy="365125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>
              <a:defRPr sz="1100"/>
            </a:lvl1pPr>
          </a:lstStyle>
          <a:p>
            <a:fld id="{DFB7A307-6551-4A40-9AE9-E1E5EBDA059E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8" tIns="45719" rIns="91438" bIns="4571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439" y="3475039"/>
            <a:ext cx="7680325" cy="3290887"/>
          </a:xfrm>
          <a:prstGeom prst="rect">
            <a:avLst/>
          </a:prstGeom>
        </p:spPr>
        <p:txBody>
          <a:bodyPr vert="horz" lIns="91438" tIns="45719" rIns="91438" bIns="4571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488"/>
            <a:ext cx="4160838" cy="365125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>
              <a:defRPr sz="1100"/>
            </a:lvl1pPr>
          </a:lstStyle>
          <a:p>
            <a:fld id="{2DDEC9F7-2714-4091-A981-3F7348D3A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069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31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58E6AF8F-B633-4351-A75A-F3AF7F99808C}" type="datetime1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692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278ADD02-E6DC-4AC8-97B7-F4A6353E2A8E}" type="datetime1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929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pitchFamily="2" charset="2"/>
              <a:buChar char="§"/>
              <a:defRPr b="1">
                <a:solidFill>
                  <a:schemeClr val="accent1">
                    <a:lumMod val="75000"/>
                  </a:schemeClr>
                </a:solidFill>
              </a:defRPr>
            </a:lvl1pPr>
            <a:lvl2pPr marL="742950" indent="-285750">
              <a:buFont typeface="Wingdings" pitchFamily="2" charset="2"/>
              <a:buChar char="§"/>
              <a:defRPr b="1"/>
            </a:lvl2pPr>
            <a:lvl3pPr marL="1143000" indent="-228600">
              <a:buFont typeface="Wingdings" pitchFamily="2" charset="2"/>
              <a:buChar char="§"/>
              <a:defRPr b="1"/>
            </a:lvl3pPr>
            <a:lvl4pPr marL="1600200" indent="-228600">
              <a:buFont typeface="Wingdings" pitchFamily="2" charset="2"/>
              <a:buChar char="§"/>
              <a:defRPr b="1"/>
            </a:lvl4pPr>
            <a:lvl5pPr marL="2057400" indent="-228600">
              <a:buFont typeface="Wingdings" pitchFamily="2" charset="2"/>
              <a:buChar char="§"/>
              <a:defRPr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9921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12E71D42-80BF-474E-817C-BFB55635F6B6}" type="datetime1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553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342900" indent="-342900">
              <a:buFont typeface="Wingdings" pitchFamily="2" charset="2"/>
              <a:buChar char="§"/>
              <a:defRPr sz="2800" b="1">
                <a:solidFill>
                  <a:schemeClr val="accent1">
                    <a:lumMod val="75000"/>
                  </a:schemeClr>
                </a:solidFill>
              </a:defRPr>
            </a:lvl1pPr>
            <a:lvl2pPr marL="742950" indent="-285750">
              <a:buFont typeface="Wingdings" pitchFamily="2" charset="2"/>
              <a:buChar char="§"/>
              <a:defRPr sz="2400" b="1"/>
            </a:lvl2pPr>
            <a:lvl3pPr marL="1143000" indent="-228600">
              <a:buFont typeface="Wingdings" pitchFamily="2" charset="2"/>
              <a:buChar char="§"/>
              <a:defRPr sz="2000" b="1"/>
            </a:lvl3pPr>
            <a:lvl4pPr marL="1600200" indent="-228600">
              <a:buFont typeface="Wingdings" pitchFamily="2" charset="2"/>
              <a:buChar char="§"/>
              <a:defRPr sz="1800" b="1"/>
            </a:lvl4pPr>
            <a:lvl5pPr marL="2057400" indent="-228600">
              <a:buFont typeface="Wingdings" pitchFamily="2" charset="2"/>
              <a:buChar char="§"/>
              <a:defRPr sz="1800" b="1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342900" indent="-342900">
              <a:buFont typeface="Wingdings" pitchFamily="2" charset="2"/>
              <a:buChar char="§"/>
              <a:defRPr sz="2800" b="1">
                <a:solidFill>
                  <a:schemeClr val="accent1">
                    <a:lumMod val="75000"/>
                  </a:schemeClr>
                </a:solidFill>
              </a:defRPr>
            </a:lvl1pPr>
            <a:lvl2pPr marL="742950" indent="-285750">
              <a:buFont typeface="Wingdings" pitchFamily="2" charset="2"/>
              <a:buChar char="§"/>
              <a:defRPr sz="2400" b="1"/>
            </a:lvl2pPr>
            <a:lvl3pPr marL="1143000" indent="-228600">
              <a:buFont typeface="Wingdings" pitchFamily="2" charset="2"/>
              <a:buChar char="§"/>
              <a:defRPr sz="2000" b="1"/>
            </a:lvl3pPr>
            <a:lvl4pPr marL="1600200" indent="-228600">
              <a:buFont typeface="Wingdings" pitchFamily="2" charset="2"/>
              <a:buChar char="§"/>
              <a:defRPr sz="1800" b="1"/>
            </a:lvl4pPr>
            <a:lvl5pPr marL="2057400" indent="-228600">
              <a:buFont typeface="Wingdings" pitchFamily="2" charset="2"/>
              <a:buChar char="§"/>
              <a:defRPr sz="1800" b="1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48600" y="-60325"/>
            <a:ext cx="2133600" cy="365125"/>
          </a:xfrm>
          <a:prstGeom prst="rect">
            <a:avLst/>
          </a:prstGeom>
        </p:spPr>
        <p:txBody>
          <a:bodyPr/>
          <a:lstStyle/>
          <a:p>
            <a:fld id="{84FFD439-0553-42AB-9F33-8F7AA9F80298}" type="datetime1">
              <a:rPr lang="en-US" smtClean="0"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Software Testing A Craftsman’s Approach</a:t>
            </a:r>
          </a:p>
          <a:p>
            <a:r>
              <a:rPr lang="en-US" dirty="0" smtClean="0"/>
              <a:t>Jorgensen – 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351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1C944A67-369A-40BF-91CF-EB08F8921C48}" type="datetime1">
              <a:rPr lang="en-US" smtClean="0"/>
              <a:t>10/21/2013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407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021BE1CA-01F5-4B5E-9D20-B5D389B4A4A7}" type="datetime1">
              <a:rPr lang="en-US" smtClean="0"/>
              <a:t>10/21/2013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386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EB5D041C-7B1A-4C56-8258-3639C6CDB578}" type="datetime1">
              <a:rPr lang="en-US" smtClean="0"/>
              <a:t>10/21/2013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92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66D7EA8D-08E4-4CEC-A290-2459BA8A7C50}" type="datetime1">
              <a:rPr lang="en-US" smtClean="0"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029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8D49DA34-5337-42BA-BBB8-2B2693ACCFAB}" type="datetime1">
              <a:rPr lang="en-US" smtClean="0"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5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6367046"/>
            <a:ext cx="2590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err="1" smtClean="0">
                <a:solidFill>
                  <a:schemeClr val="tx1"/>
                </a:solidFill>
              </a:rPr>
              <a:t>Lec</a:t>
            </a:r>
            <a:r>
              <a:rPr lang="en-US" sz="1600" b="0" baseline="0" dirty="0" smtClean="0">
                <a:solidFill>
                  <a:schemeClr val="tx1"/>
                </a:solidFill>
              </a:rPr>
              <a:t> </a:t>
            </a:r>
            <a:r>
              <a:rPr lang="en-US" sz="1600" b="0" baseline="0" dirty="0" smtClean="0">
                <a:solidFill>
                  <a:schemeClr val="tx1"/>
                </a:solidFill>
              </a:rPr>
              <a:t>16</a:t>
            </a:r>
            <a:r>
              <a:rPr lang="en-US" sz="1600" b="0" dirty="0" smtClean="0">
                <a:solidFill>
                  <a:schemeClr val="tx1"/>
                </a:solidFill>
              </a:rPr>
              <a:t> Testing Web</a:t>
            </a:r>
            <a:r>
              <a:rPr lang="en-US" sz="1600" b="0" baseline="0" dirty="0" smtClean="0">
                <a:solidFill>
                  <a:schemeClr val="tx1"/>
                </a:solidFill>
              </a:rPr>
              <a:t> </a:t>
            </a:r>
            <a:r>
              <a:rPr lang="en-US" sz="1600" b="0" baseline="0" dirty="0" err="1" smtClean="0">
                <a:solidFill>
                  <a:schemeClr val="tx1"/>
                </a:solidFill>
              </a:rPr>
              <a:t>Appl</a:t>
            </a:r>
            <a:r>
              <a:rPr lang="en-US" sz="1600" b="0" baseline="0" dirty="0" smtClean="0">
                <a:solidFill>
                  <a:schemeClr val="tx1"/>
                </a:solidFill>
              </a:rPr>
              <a:t>-</a:t>
            </a:r>
            <a:r>
              <a:rPr lang="en-US" sz="1600" b="0" dirty="0" smtClean="0">
                <a:solidFill>
                  <a:schemeClr val="tx1"/>
                </a:solidFill>
              </a:rPr>
              <a:t> </a:t>
            </a:r>
            <a:fld id="{974D2DB4-B6AF-4364-8EF9-04B046B042B9}" type="slidenum">
              <a:rPr lang="en-US" sz="1600" baseline="0" smtClean="0"/>
              <a:t>‹#›</a:t>
            </a:fld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6477000" y="6400800"/>
            <a:ext cx="1943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CSCE 747 Fall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522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seleniumhq.org/about/platforms.html#operating-systems" TargetMode="External"/><Relationship Id="rId2" Type="http://schemas.openxmlformats.org/officeDocument/2006/relationships/hyperlink" Target="http://docs.seleniumhq.org/about/platforms.html#browser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ocs.seleniumhq.org/about/platforms.html#testing-frameworks" TargetMode="External"/><Relationship Id="rId4" Type="http://schemas.openxmlformats.org/officeDocument/2006/relationships/hyperlink" Target="http://docs.seleniumhq.org/about/platforms.html#programming-languages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estinggeek.com/blog/tag/conferences" TargetMode="External"/><Relationship Id="rId13" Type="http://schemas.openxmlformats.org/officeDocument/2006/relationships/hyperlink" Target="http://www.testinggeek.com/blog/tag/mobile" TargetMode="External"/><Relationship Id="rId18" Type="http://schemas.openxmlformats.org/officeDocument/2006/relationships/hyperlink" Target="http://www.testinggeek.com/blog/tag/skills" TargetMode="External"/><Relationship Id="rId26" Type="http://schemas.openxmlformats.org/officeDocument/2006/relationships/hyperlink" Target="http://www.testinggeek.com/blog/tag/video-tutorials" TargetMode="External"/><Relationship Id="rId3" Type="http://schemas.openxmlformats.org/officeDocument/2006/relationships/hyperlink" Target="http://www.testinggeek.com/blog/tag/agile" TargetMode="External"/><Relationship Id="rId21" Type="http://schemas.openxmlformats.org/officeDocument/2006/relationships/hyperlink" Target="http://www.testinggeek.com/blog/tag/test-management" TargetMode="External"/><Relationship Id="rId7" Type="http://schemas.openxmlformats.org/officeDocument/2006/relationships/hyperlink" Target="http://www.testinggeek.com/blog/tag/certification" TargetMode="External"/><Relationship Id="rId12" Type="http://schemas.openxmlformats.org/officeDocument/2006/relationships/hyperlink" Target="http://www.testinggeek.com/blog/tag/measure" TargetMode="External"/><Relationship Id="rId17" Type="http://schemas.openxmlformats.org/officeDocument/2006/relationships/hyperlink" Target="http://www.testinggeek.com/blog/tag/selenium" TargetMode="External"/><Relationship Id="rId25" Type="http://schemas.openxmlformats.org/officeDocument/2006/relationships/hyperlink" Target="http://www.testinggeek.com/blog/tag/tools" TargetMode="External"/><Relationship Id="rId2" Type="http://schemas.openxmlformats.org/officeDocument/2006/relationships/hyperlink" Target="http://www.testinggeek.com/" TargetMode="External"/><Relationship Id="rId16" Type="http://schemas.openxmlformats.org/officeDocument/2006/relationships/hyperlink" Target="http://www.testinggeek.com/blog/tag/security" TargetMode="External"/><Relationship Id="rId20" Type="http://schemas.openxmlformats.org/officeDocument/2006/relationships/hyperlink" Target="http://www.testinggeek.com/blog/tag/templates-checklists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testinggeek.com/blog/tag/case-studies" TargetMode="External"/><Relationship Id="rId11" Type="http://schemas.openxmlformats.org/officeDocument/2006/relationships/hyperlink" Target="http://www.testinggeek.com/blog/tag/humor" TargetMode="External"/><Relationship Id="rId24" Type="http://schemas.openxmlformats.org/officeDocument/2006/relationships/hyperlink" Target="http://www.testinggeek.com/blog/tag/testometer" TargetMode="External"/><Relationship Id="rId5" Type="http://schemas.openxmlformats.org/officeDocument/2006/relationships/hyperlink" Target="http://www.testinggeek.com/blog/tag/automation" TargetMode="External"/><Relationship Id="rId15" Type="http://schemas.openxmlformats.org/officeDocument/2006/relationships/hyperlink" Target="http://www.testinggeek.com/blog/tag/requirement" TargetMode="External"/><Relationship Id="rId23" Type="http://schemas.openxmlformats.org/officeDocument/2006/relationships/hyperlink" Target="http://www.testinggeek.com/blog/tag/testing-types" TargetMode="External"/><Relationship Id="rId28" Type="http://schemas.openxmlformats.org/officeDocument/2006/relationships/hyperlink" Target="http://www.testinggeek.com/blog/tag/workshops" TargetMode="External"/><Relationship Id="rId10" Type="http://schemas.openxmlformats.org/officeDocument/2006/relationships/hyperlink" Target="http://www.testinggeek.com/blog/tag/guest-posts" TargetMode="External"/><Relationship Id="rId19" Type="http://schemas.openxmlformats.org/officeDocument/2006/relationships/hyperlink" Target="http://www.testinggeek.com/blog/tag/techniques-tips" TargetMode="External"/><Relationship Id="rId4" Type="http://schemas.openxmlformats.org/officeDocument/2006/relationships/hyperlink" Target="http://www.testinggeek.com/blog/tag/announcements" TargetMode="External"/><Relationship Id="rId9" Type="http://schemas.openxmlformats.org/officeDocument/2006/relationships/hyperlink" Target="http://www.testinggeek.com/blog/tag/conversation" TargetMode="External"/><Relationship Id="rId14" Type="http://schemas.openxmlformats.org/officeDocument/2006/relationships/hyperlink" Target="http://www.testinggeek.com/blog/tag/performance-testing" TargetMode="External"/><Relationship Id="rId22" Type="http://schemas.openxmlformats.org/officeDocument/2006/relationships/hyperlink" Target="http://www.testinggeek.com/blog/tag/testing" TargetMode="External"/><Relationship Id="rId27" Type="http://schemas.openxmlformats.org/officeDocument/2006/relationships/hyperlink" Target="http://www.testinggeek.com/blog/tag/web-applications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stinggeek.com/web-application-functional-testing-checklis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CSCE 747 Software Testing and Quality Assurance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Lecture </a:t>
            </a:r>
            <a:r>
              <a:rPr lang="en-US" b="1" dirty="0" smtClean="0">
                <a:solidFill>
                  <a:srgbClr val="C00000"/>
                </a:solidFill>
              </a:rPr>
              <a:t>16 Testing Web Applications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1524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10/23/2013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5943600"/>
            <a:ext cx="2133600" cy="365125"/>
          </a:xfrm>
        </p:spPr>
        <p:txBody>
          <a:bodyPr/>
          <a:lstStyle/>
          <a:p>
            <a:fld id="{5EA4A088-014F-4063-A783-67FAA4BA51C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3714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ALPHANUMERIC FIELD CHECKS</a:t>
            </a:r>
            <a:br>
              <a:rPr lang="en-US" dirty="0"/>
            </a:b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blank and non-blank data.</a:t>
            </a:r>
          </a:p>
          <a:p>
            <a:r>
              <a:rPr lang="en-US" dirty="0"/>
              <a:t>Include lowest and highest values.</a:t>
            </a:r>
          </a:p>
          <a:p>
            <a:r>
              <a:rPr lang="en-US" dirty="0"/>
              <a:t>Include invalid characters &amp; symbols.</a:t>
            </a:r>
          </a:p>
          <a:p>
            <a:r>
              <a:rPr lang="en-US" dirty="0"/>
              <a:t>Include valid characters.</a:t>
            </a:r>
          </a:p>
          <a:p>
            <a:r>
              <a:rPr lang="en-US" dirty="0"/>
              <a:t>Include data items with first position blank.</a:t>
            </a:r>
          </a:p>
          <a:p>
            <a:r>
              <a:rPr lang="en-US" dirty="0"/>
              <a:t>Include data items with last position blank.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http://www.testinggeek.com/web-application-functional-testing-checklist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7010400" y="-60325"/>
            <a:ext cx="2133600" cy="365125"/>
          </a:xfrm>
          <a:prstGeom prst="rect">
            <a:avLst/>
          </a:prstGeom>
        </p:spPr>
        <p:txBody>
          <a:bodyPr/>
          <a:lstStyle/>
          <a:p>
            <a:fld id="{84FFD439-0553-42AB-9F33-8F7AA9F80298}" type="datetime1">
              <a:rPr lang="en-US" smtClean="0"/>
              <a:t>10/22/2013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5EA4A088-014F-4063-A783-67FAA4BA51C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8105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Selenium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Selenium is a suite of tools to automate web browsers across many platforms. </a:t>
            </a:r>
          </a:p>
          <a:p>
            <a:r>
              <a:rPr lang="en-US" dirty="0" smtClean="0"/>
              <a:t>Selenium runs </a:t>
            </a:r>
            <a:r>
              <a:rPr lang="en-US" dirty="0"/>
              <a:t>in </a:t>
            </a:r>
            <a:r>
              <a:rPr lang="en-US" dirty="0">
                <a:hlinkClick r:id="rId2"/>
              </a:rPr>
              <a:t>many browsers</a:t>
            </a:r>
            <a:r>
              <a:rPr lang="en-US" dirty="0"/>
              <a:t> and </a:t>
            </a:r>
            <a:r>
              <a:rPr lang="en-US" dirty="0">
                <a:hlinkClick r:id="rId3"/>
              </a:rPr>
              <a:t>operating systems</a:t>
            </a:r>
            <a:endParaRPr lang="en-US" dirty="0"/>
          </a:p>
          <a:p>
            <a:r>
              <a:rPr lang="en-US" dirty="0"/>
              <a:t>can be controlled by many </a:t>
            </a:r>
            <a:r>
              <a:rPr lang="en-US" dirty="0">
                <a:hlinkClick r:id="rId4"/>
              </a:rPr>
              <a:t>programming languages</a:t>
            </a:r>
            <a:r>
              <a:rPr lang="en-US" dirty="0"/>
              <a:t> and </a:t>
            </a:r>
            <a:r>
              <a:rPr lang="en-US" dirty="0">
                <a:hlinkClick r:id="rId5"/>
              </a:rPr>
              <a:t>testing frameworks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30480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smtClean="0"/>
              <a:t>http://docs.seleniumhq.org/</a:t>
            </a:r>
            <a:endParaRPr lang="en-US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4362992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77000" cy="1143000"/>
          </a:xfrm>
        </p:spPr>
        <p:txBody>
          <a:bodyPr/>
          <a:lstStyle/>
          <a:p>
            <a:r>
              <a:rPr lang="en-US" dirty="0" smtClean="0"/>
              <a:t>Selenium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356350"/>
            <a:ext cx="3276600" cy="365125"/>
          </a:xfrm>
        </p:spPr>
        <p:txBody>
          <a:bodyPr/>
          <a:lstStyle/>
          <a:p>
            <a:r>
              <a:rPr lang="en-US" sz="1800" b="1" dirty="0"/>
              <a:t>http://docs.seleniumhq.org/</a:t>
            </a:r>
            <a:endParaRPr lang="en-US" sz="1800" b="1" dirty="0" smtClean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3" y="1595438"/>
            <a:ext cx="7953375" cy="366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-76200"/>
            <a:ext cx="2027876" cy="1712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43621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356350"/>
            <a:ext cx="3276600" cy="365125"/>
          </a:xfrm>
        </p:spPr>
        <p:txBody>
          <a:bodyPr/>
          <a:lstStyle/>
          <a:p>
            <a:r>
              <a:rPr lang="en-US" sz="1800" b="1" dirty="0"/>
              <a:t>http://docs.seleniumhq.org/</a:t>
            </a:r>
            <a:endParaRPr lang="en-US" sz="1800" b="1" dirty="0" smtClean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83449"/>
            <a:ext cx="9085360" cy="5522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7776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Web Applications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600200"/>
            <a:ext cx="4543096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 success of automated GUI (Graphical User Interface) tests depends </a:t>
            </a:r>
            <a:r>
              <a:rPr lang="en-US" dirty="0" smtClean="0"/>
              <a:t>on:</a:t>
            </a:r>
          </a:p>
          <a:p>
            <a:r>
              <a:rPr lang="en-US" dirty="0" smtClean="0"/>
              <a:t> </a:t>
            </a:r>
            <a:r>
              <a:rPr lang="en-US" dirty="0"/>
              <a:t>identifying and locating GUI elements from the application under test and </a:t>
            </a:r>
            <a:endParaRPr lang="en-US" dirty="0" smtClean="0"/>
          </a:p>
          <a:p>
            <a:r>
              <a:rPr lang="en-US" dirty="0" smtClean="0"/>
              <a:t>then </a:t>
            </a:r>
            <a:r>
              <a:rPr lang="en-US" dirty="0"/>
              <a:t>performing operations and </a:t>
            </a:r>
            <a:endParaRPr lang="en-US" dirty="0" smtClean="0"/>
          </a:p>
          <a:p>
            <a:r>
              <a:rPr lang="en-US" dirty="0" smtClean="0"/>
              <a:t>verifications </a:t>
            </a:r>
            <a:r>
              <a:rPr lang="en-US" dirty="0"/>
              <a:t>on these elements to achieve the test flow.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Testing A Craftsman’s Approach</a:t>
            </a:r>
          </a:p>
          <a:p>
            <a:r>
              <a:rPr lang="en-US" smtClean="0"/>
              <a:t>Jorgensen – 2008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7010400" y="-60325"/>
            <a:ext cx="2133600" cy="365125"/>
          </a:xfrm>
          <a:prstGeom prst="rect">
            <a:avLst/>
          </a:prstGeom>
        </p:spPr>
        <p:txBody>
          <a:bodyPr/>
          <a:lstStyle/>
          <a:p>
            <a:fld id="{84FFD439-0553-42AB-9F33-8F7AA9F80298}" type="datetime1">
              <a:rPr lang="en-US" smtClean="0"/>
              <a:t>10/22/2013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5EA4A088-014F-4063-A783-67FAA4BA51CC}" type="slidenum">
              <a:rPr lang="en-US" smtClean="0"/>
              <a:t>14</a:t>
            </a:fld>
            <a:endParaRPr lang="en-US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296" y="1600201"/>
            <a:ext cx="3915103" cy="4571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95504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Locating Elements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Chapter </a:t>
            </a:r>
            <a:r>
              <a:rPr lang="en-US" dirty="0" smtClean="0"/>
              <a:t>1 covers: </a:t>
            </a:r>
          </a:p>
          <a:p>
            <a:r>
              <a:rPr lang="en-US" dirty="0" smtClean="0"/>
              <a:t>Using </a:t>
            </a:r>
            <a:r>
              <a:rPr lang="en-US" dirty="0"/>
              <a:t>browser tools for inspecting elements and page structure </a:t>
            </a:r>
            <a:endParaRPr lang="en-US" dirty="0" smtClean="0"/>
          </a:p>
          <a:p>
            <a:r>
              <a:rPr lang="en-US" dirty="0" smtClean="0"/>
              <a:t>Locating </a:t>
            </a:r>
            <a:r>
              <a:rPr lang="en-US" dirty="0"/>
              <a:t>an element using the </a:t>
            </a:r>
            <a:r>
              <a:rPr lang="en-US" dirty="0" err="1"/>
              <a:t>findElement</a:t>
            </a:r>
            <a:r>
              <a:rPr lang="en-US" dirty="0"/>
              <a:t> method </a:t>
            </a:r>
            <a:endParaRPr lang="en-US" dirty="0" smtClean="0"/>
          </a:p>
          <a:p>
            <a:r>
              <a:rPr lang="en-US" dirty="0" smtClean="0"/>
              <a:t>Locating </a:t>
            </a:r>
            <a:r>
              <a:rPr lang="en-US" dirty="0"/>
              <a:t>elements using </a:t>
            </a:r>
            <a:r>
              <a:rPr lang="en-US" dirty="0" err="1"/>
              <a:t>findElements</a:t>
            </a:r>
            <a:r>
              <a:rPr lang="en-US" dirty="0"/>
              <a:t> method </a:t>
            </a:r>
            <a:endParaRPr lang="en-US" dirty="0" smtClean="0"/>
          </a:p>
          <a:p>
            <a:r>
              <a:rPr lang="en-US" dirty="0" smtClean="0"/>
              <a:t>Locating </a:t>
            </a:r>
            <a:r>
              <a:rPr lang="en-US" dirty="0"/>
              <a:t>links Locating elements by tag name </a:t>
            </a:r>
            <a:endParaRPr lang="en-US" dirty="0" smtClean="0"/>
          </a:p>
          <a:p>
            <a:r>
              <a:rPr lang="en-US" dirty="0" smtClean="0"/>
              <a:t>Locating </a:t>
            </a:r>
            <a:r>
              <a:rPr lang="en-US" dirty="0"/>
              <a:t>elements using CSS selectors </a:t>
            </a:r>
            <a:endParaRPr lang="en-US" dirty="0" smtClean="0"/>
          </a:p>
          <a:p>
            <a:r>
              <a:rPr lang="en-US" dirty="0" smtClean="0"/>
              <a:t>Locating </a:t>
            </a:r>
            <a:r>
              <a:rPr lang="en-US" dirty="0"/>
              <a:t>elements using </a:t>
            </a:r>
            <a:r>
              <a:rPr lang="en-US" dirty="0" err="1"/>
              <a:t>XPath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Locating </a:t>
            </a:r>
            <a:r>
              <a:rPr lang="en-US" dirty="0"/>
              <a:t>elements using text </a:t>
            </a:r>
            <a:endParaRPr lang="en-US" dirty="0" smtClean="0"/>
          </a:p>
          <a:p>
            <a:r>
              <a:rPr lang="en-US" dirty="0" smtClean="0"/>
              <a:t>Locating </a:t>
            </a:r>
            <a:r>
              <a:rPr lang="en-US" dirty="0"/>
              <a:t>elements using advanced CSS selectors Using </a:t>
            </a:r>
            <a:r>
              <a:rPr lang="en-US" dirty="0" err="1"/>
              <a:t>jQuery</a:t>
            </a:r>
            <a:r>
              <a:rPr lang="en-US" dirty="0"/>
              <a:t> selectors </a:t>
            </a:r>
            <a:endParaRPr lang="en-US" dirty="0" smtClean="0"/>
          </a:p>
          <a:p>
            <a:r>
              <a:rPr lang="en-US" dirty="0" smtClean="0"/>
              <a:t>Locating </a:t>
            </a:r>
            <a:r>
              <a:rPr lang="en-US" dirty="0"/>
              <a:t>table rows and cells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5600" y="6356350"/>
            <a:ext cx="3429000" cy="365125"/>
          </a:xfrm>
        </p:spPr>
        <p:txBody>
          <a:bodyPr/>
          <a:lstStyle/>
          <a:p>
            <a:r>
              <a:rPr lang="en-US" dirty="0" smtClean="0"/>
              <a:t>Selenium </a:t>
            </a:r>
            <a:r>
              <a:rPr lang="en-US" dirty="0"/>
              <a:t>Testing Tools </a:t>
            </a:r>
            <a:r>
              <a:rPr lang="en-US" dirty="0" smtClean="0"/>
              <a:t>Cookbook by </a:t>
            </a:r>
            <a:r>
              <a:rPr lang="en-US" dirty="0" err="1" smtClean="0"/>
              <a:t>Gundecha</a:t>
            </a:r>
            <a:r>
              <a:rPr lang="en-US" dirty="0" smtClean="0"/>
              <a:t> – </a:t>
            </a:r>
            <a:r>
              <a:rPr lang="en-US" dirty="0" smtClean="0"/>
              <a:t>2012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7010400" y="-60325"/>
            <a:ext cx="2133600" cy="365125"/>
          </a:xfrm>
          <a:prstGeom prst="rect">
            <a:avLst/>
          </a:prstGeom>
        </p:spPr>
        <p:txBody>
          <a:bodyPr/>
          <a:lstStyle/>
          <a:p>
            <a:fld id="{84FFD439-0553-42AB-9F33-8F7AA9F80298}" type="datetime1">
              <a:rPr lang="en-US" smtClean="0"/>
              <a:t>10/22/2013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5EA4A088-014F-4063-A783-67FAA4BA51C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2491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Selenium's locator </a:t>
            </a:r>
            <a:r>
              <a:rPr lang="en-US" dirty="0" smtClean="0"/>
              <a:t>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</a:t>
            </a:r>
            <a:r>
              <a:rPr lang="en-US" dirty="0" smtClean="0"/>
              <a:t>ocating Elements</a:t>
            </a:r>
          </a:p>
          <a:p>
            <a:r>
              <a:rPr lang="en-US" dirty="0" smtClean="0"/>
              <a:t>Name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ID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CSS </a:t>
            </a:r>
            <a:r>
              <a:rPr lang="en-US" dirty="0"/>
              <a:t>selectors, </a:t>
            </a:r>
            <a:endParaRPr lang="en-US" dirty="0" smtClean="0"/>
          </a:p>
          <a:p>
            <a:r>
              <a:rPr lang="en-US" dirty="0" err="1" smtClean="0"/>
              <a:t>XPath</a:t>
            </a:r>
            <a:r>
              <a:rPr lang="en-US" dirty="0"/>
              <a:t>,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b="1" dirty="0"/>
              <a:t>Selenium Testing Tools Cookbook by </a:t>
            </a:r>
            <a:r>
              <a:rPr lang="en-US" b="1" dirty="0" err="1"/>
              <a:t>Gundecha</a:t>
            </a:r>
            <a:r>
              <a:rPr lang="en-US" b="1" dirty="0"/>
              <a:t> – </a:t>
            </a:r>
            <a:r>
              <a:rPr lang="en-US" b="1" dirty="0" smtClean="0"/>
              <a:t>2012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174783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b="1" dirty="0"/>
              <a:t>Selenium Testing Tools Cookbook by </a:t>
            </a:r>
            <a:r>
              <a:rPr lang="en-US" b="1" dirty="0" err="1"/>
              <a:t>Gundecha</a:t>
            </a:r>
            <a:r>
              <a:rPr lang="en-US" b="1" dirty="0"/>
              <a:t> – </a:t>
            </a:r>
            <a:r>
              <a:rPr lang="en-US" b="1" dirty="0" smtClean="0"/>
              <a:t>2012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834750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b="1" dirty="0"/>
              <a:t>Selenium Testing Tools Cookbook by </a:t>
            </a:r>
            <a:r>
              <a:rPr lang="en-US" b="1" dirty="0" err="1"/>
              <a:t>Gundecha</a:t>
            </a:r>
            <a:r>
              <a:rPr lang="en-US" b="1" dirty="0"/>
              <a:t> – </a:t>
            </a:r>
            <a:r>
              <a:rPr lang="en-US" b="1" dirty="0" smtClean="0"/>
              <a:t>2012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834750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b="1" dirty="0"/>
              <a:t>Selenium Testing Tools Cookbook by </a:t>
            </a:r>
            <a:r>
              <a:rPr lang="en-US" b="1" dirty="0" err="1"/>
              <a:t>Gundecha</a:t>
            </a:r>
            <a:r>
              <a:rPr lang="en-US" b="1" dirty="0"/>
              <a:t> – </a:t>
            </a:r>
            <a:r>
              <a:rPr lang="en-US" b="1" dirty="0" smtClean="0"/>
              <a:t>2012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83475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304800"/>
            <a:ext cx="4038600" cy="58213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Last Time</a:t>
            </a:r>
          </a:p>
          <a:p>
            <a:r>
              <a:rPr lang="en-US" dirty="0" smtClean="0"/>
              <a:t>GUI testing 2</a:t>
            </a:r>
          </a:p>
          <a:p>
            <a:r>
              <a:rPr lang="en-US" dirty="0" smtClean="0"/>
              <a:t>Chapter 19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304800"/>
            <a:ext cx="4267200" cy="58213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Today</a:t>
            </a:r>
          </a:p>
          <a:p>
            <a:r>
              <a:rPr lang="en-US" dirty="0" smtClean="0"/>
              <a:t>Test 1 take-home</a:t>
            </a:r>
          </a:p>
          <a:p>
            <a:r>
              <a:rPr lang="en-US" dirty="0" err="1" smtClean="0"/>
              <a:t>TestingGeek</a:t>
            </a:r>
            <a:endParaRPr lang="en-US" dirty="0" smtClean="0"/>
          </a:p>
          <a:p>
            <a:r>
              <a:rPr lang="en-US" dirty="0" smtClean="0"/>
              <a:t>Testing Web Applications</a:t>
            </a:r>
          </a:p>
          <a:p>
            <a:r>
              <a:rPr lang="en-US" dirty="0" smtClean="0"/>
              <a:t>Selenium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752665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b="1" dirty="0"/>
              <a:t>Selenium Testing Tools Cookbook by </a:t>
            </a:r>
            <a:r>
              <a:rPr lang="en-US" b="1" dirty="0" err="1"/>
              <a:t>Gundecha</a:t>
            </a:r>
            <a:r>
              <a:rPr lang="en-US" b="1" dirty="0"/>
              <a:t> – </a:t>
            </a:r>
            <a:r>
              <a:rPr lang="en-US" b="1" dirty="0" smtClean="0"/>
              <a:t>2012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834750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b="1" dirty="0"/>
              <a:t>Selenium Testing Tools Cookbook by </a:t>
            </a:r>
            <a:r>
              <a:rPr lang="en-US" b="1" dirty="0" err="1"/>
              <a:t>Gundecha</a:t>
            </a:r>
            <a:r>
              <a:rPr lang="en-US" b="1" dirty="0"/>
              <a:t> – </a:t>
            </a:r>
            <a:r>
              <a:rPr lang="en-US" b="1" dirty="0" smtClean="0"/>
              <a:t>2012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834750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b="1" dirty="0"/>
              <a:t>Selenium Testing Tools Cookbook by </a:t>
            </a:r>
            <a:r>
              <a:rPr lang="en-US" b="1" dirty="0" err="1"/>
              <a:t>Gundecha</a:t>
            </a:r>
            <a:r>
              <a:rPr lang="en-US" b="1" dirty="0"/>
              <a:t> – </a:t>
            </a:r>
            <a:r>
              <a:rPr lang="en-US" b="1" dirty="0" smtClean="0"/>
              <a:t>2012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834750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b="1" dirty="0"/>
              <a:t>Selenium Testing Tools Cookbook by </a:t>
            </a:r>
            <a:r>
              <a:rPr lang="en-US" b="1" dirty="0" err="1"/>
              <a:t>Gundecha</a:t>
            </a:r>
            <a:r>
              <a:rPr lang="en-US" b="1" dirty="0"/>
              <a:t> – </a:t>
            </a:r>
            <a:r>
              <a:rPr lang="en-US" b="1" dirty="0" smtClean="0"/>
              <a:t>2012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834750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b="1" dirty="0"/>
              <a:t>Selenium Testing Tools Cookbook by </a:t>
            </a:r>
            <a:r>
              <a:rPr lang="en-US" b="1" dirty="0" err="1"/>
              <a:t>Gundecha</a:t>
            </a:r>
            <a:r>
              <a:rPr lang="en-US" b="1" dirty="0"/>
              <a:t> – </a:t>
            </a:r>
            <a:r>
              <a:rPr lang="en-US" b="1" dirty="0" smtClean="0"/>
              <a:t>2012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834750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b="1" dirty="0"/>
              <a:t>Selenium Testing Tools Cookbook by </a:t>
            </a:r>
            <a:r>
              <a:rPr lang="en-US" b="1" dirty="0" err="1"/>
              <a:t>Gundecha</a:t>
            </a:r>
            <a:r>
              <a:rPr lang="en-US" b="1" dirty="0"/>
              <a:t> – </a:t>
            </a:r>
            <a:r>
              <a:rPr lang="en-US" b="1" dirty="0" smtClean="0"/>
              <a:t>2012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834750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b="1" dirty="0"/>
              <a:t>Selenium Testing Tools Cookbook by </a:t>
            </a:r>
            <a:r>
              <a:rPr lang="en-US" b="1" dirty="0" err="1"/>
              <a:t>Gundecha</a:t>
            </a:r>
            <a:r>
              <a:rPr lang="en-US" b="1" dirty="0"/>
              <a:t> – </a:t>
            </a:r>
            <a:r>
              <a:rPr lang="en-US" b="1" dirty="0" smtClean="0"/>
              <a:t>2012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83475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err="1" smtClean="0">
                <a:hlinkClick r:id="rId2"/>
              </a:rPr>
              <a:t>TestingGeek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54563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hlinkClick r:id="rId3"/>
              </a:rPr>
              <a:t>Agile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Announcements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5"/>
              </a:rPr>
              <a:t>Automation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6"/>
              </a:rPr>
              <a:t>Case </a:t>
            </a:r>
            <a:r>
              <a:rPr lang="en-US" dirty="0">
                <a:hlinkClick r:id="rId6"/>
              </a:rPr>
              <a:t>studies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>
                <a:hlinkClick r:id="rId7"/>
              </a:rPr>
              <a:t>Certification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8"/>
              </a:rPr>
              <a:t>Conferences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9"/>
              </a:rPr>
              <a:t>Conversation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10"/>
              </a:rPr>
              <a:t>Guest </a:t>
            </a:r>
            <a:r>
              <a:rPr lang="en-US" dirty="0">
                <a:hlinkClick r:id="rId10"/>
              </a:rPr>
              <a:t>Posts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>
                <a:hlinkClick r:id="rId11"/>
              </a:rPr>
              <a:t>Humor</a:t>
            </a:r>
            <a:r>
              <a:rPr lang="en-US" dirty="0" smtClean="0"/>
              <a:t> </a:t>
            </a:r>
            <a:r>
              <a:rPr lang="en-US" dirty="0">
                <a:hlinkClick r:id="rId12"/>
              </a:rPr>
              <a:t>Measure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>
                <a:hlinkClick r:id="rId13"/>
              </a:rPr>
              <a:t>Mobile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14"/>
              </a:rPr>
              <a:t>Performance </a:t>
            </a:r>
            <a:r>
              <a:rPr lang="en-US" dirty="0">
                <a:hlinkClick r:id="rId14"/>
              </a:rPr>
              <a:t>Testing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>
                <a:hlinkClick r:id="rId15"/>
              </a:rPr>
              <a:t>Requirement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16"/>
              </a:rPr>
              <a:t>Security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hlinkClick r:id="rId17"/>
              </a:rPr>
              <a:t>Selenium</a:t>
            </a:r>
            <a:endParaRPr lang="en-US" dirty="0"/>
          </a:p>
          <a:p>
            <a:r>
              <a:rPr lang="en-US" dirty="0" smtClean="0">
                <a:hlinkClick r:id="rId18"/>
              </a:rPr>
              <a:t>Skills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19"/>
              </a:rPr>
              <a:t>Techniques </a:t>
            </a:r>
            <a:r>
              <a:rPr lang="en-US" dirty="0">
                <a:hlinkClick r:id="rId19"/>
              </a:rPr>
              <a:t>&amp; Tips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>
                <a:hlinkClick r:id="rId20"/>
              </a:rPr>
              <a:t>Templates </a:t>
            </a:r>
            <a:r>
              <a:rPr lang="en-US" dirty="0">
                <a:hlinkClick r:id="rId20"/>
              </a:rPr>
              <a:t>&amp; Checklists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>
                <a:hlinkClick r:id="rId21"/>
              </a:rPr>
              <a:t>Test </a:t>
            </a:r>
            <a:r>
              <a:rPr lang="en-US" dirty="0">
                <a:hlinkClick r:id="rId21"/>
              </a:rPr>
              <a:t>Management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>
                <a:hlinkClick r:id="rId22"/>
              </a:rPr>
              <a:t>Testing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23"/>
              </a:rPr>
              <a:t>Testing </a:t>
            </a:r>
            <a:r>
              <a:rPr lang="en-US" dirty="0">
                <a:hlinkClick r:id="rId23"/>
              </a:rPr>
              <a:t>Types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>
                <a:hlinkClick r:id="rId24"/>
              </a:rPr>
              <a:t>Testometer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25"/>
              </a:rPr>
              <a:t>Tools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26"/>
              </a:rPr>
              <a:t>Video </a:t>
            </a:r>
            <a:r>
              <a:rPr lang="en-US" dirty="0">
                <a:hlinkClick r:id="rId26"/>
              </a:rPr>
              <a:t>tutorials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>
                <a:hlinkClick r:id="rId27"/>
              </a:rPr>
              <a:t>Web </a:t>
            </a:r>
            <a:r>
              <a:rPr lang="en-US" dirty="0">
                <a:hlinkClick r:id="rId27"/>
              </a:rPr>
              <a:t>Applications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>
                <a:hlinkClick r:id="rId28"/>
              </a:rPr>
              <a:t>Workshops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/>
          <a:p>
            <a:fld id="{84FFD439-0553-42AB-9F33-8F7AA9F80298}" type="datetime1">
              <a:rPr lang="en-US" smtClean="0"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http://www.testinggeek.com/web-application-functional-testing-checklist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927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>
                <a:hlinkClick r:id="rId2"/>
              </a:rPr>
              <a:t>Web Application - Functional Testing Checklist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Links</a:t>
            </a:r>
          </a:p>
          <a:p>
            <a:r>
              <a:rPr lang="en-US" dirty="0" smtClean="0"/>
              <a:t>Forms</a:t>
            </a:r>
          </a:p>
          <a:p>
            <a:r>
              <a:rPr lang="en-US" dirty="0"/>
              <a:t>DATA VERIFICATION AND </a:t>
            </a:r>
            <a:r>
              <a:rPr lang="en-US" dirty="0" smtClean="0"/>
              <a:t>VALIDATION</a:t>
            </a:r>
          </a:p>
          <a:p>
            <a:r>
              <a:rPr lang="en-US" dirty="0"/>
              <a:t>DATA </a:t>
            </a:r>
            <a:r>
              <a:rPr lang="en-US" dirty="0" smtClean="0"/>
              <a:t>INTEGRATION</a:t>
            </a:r>
          </a:p>
          <a:p>
            <a:r>
              <a:rPr lang="en-US" dirty="0" smtClean="0"/>
              <a:t>NUMERIC FIELDS</a:t>
            </a:r>
          </a:p>
          <a:p>
            <a:r>
              <a:rPr lang="en-US" dirty="0"/>
              <a:t>ALPHANUMERIC FIELDS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657600" cy="365125"/>
          </a:xfrm>
        </p:spPr>
        <p:txBody>
          <a:bodyPr/>
          <a:lstStyle/>
          <a:p>
            <a:r>
              <a:rPr lang="en-US" dirty="0"/>
              <a:t>http://www.testinggeek.com/web-application-functional-testing-checklist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7010400" y="-60325"/>
            <a:ext cx="2133600" cy="365125"/>
          </a:xfrm>
          <a:prstGeom prst="rect">
            <a:avLst/>
          </a:prstGeom>
        </p:spPr>
        <p:txBody>
          <a:bodyPr/>
          <a:lstStyle/>
          <a:p>
            <a:fld id="{84FFD439-0553-42AB-9F33-8F7AA9F80298}" type="datetime1">
              <a:rPr lang="en-US" smtClean="0"/>
              <a:t>10/22/2013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5EA4A088-014F-4063-A783-67FAA4BA51C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04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Links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Check that the link takes you to the page it said it would.</a:t>
            </a:r>
          </a:p>
          <a:p>
            <a:r>
              <a:rPr lang="en-US" dirty="0"/>
              <a:t>Ensure to have no orphan pages (a page that has no links to it)</a:t>
            </a:r>
          </a:p>
          <a:p>
            <a:r>
              <a:rPr lang="en-US" dirty="0"/>
              <a:t>Check all of your links to other websites</a:t>
            </a:r>
          </a:p>
          <a:p>
            <a:r>
              <a:rPr lang="en-US" dirty="0"/>
              <a:t>Are all referenced web sites or email addresses hyperlinked?</a:t>
            </a:r>
          </a:p>
          <a:p>
            <a:r>
              <a:rPr lang="en-US" dirty="0"/>
              <a:t>If we have removed some of the pages from our own site, set up a custom 404 page that redirects your visitors to your home page (or a search page) when the user try to access a page that no longer exists.</a:t>
            </a:r>
          </a:p>
          <a:p>
            <a:r>
              <a:rPr lang="en-US" dirty="0"/>
              <a:t>Check all mailto links and whether it reaches properly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657600" cy="365125"/>
          </a:xfrm>
        </p:spPr>
        <p:txBody>
          <a:bodyPr/>
          <a:lstStyle/>
          <a:p>
            <a:r>
              <a:rPr lang="en-US" dirty="0"/>
              <a:t>http://www.testinggeek.com/web-application-functional-testing-checklist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7010400" y="-60325"/>
            <a:ext cx="2133600" cy="365125"/>
          </a:xfrm>
          <a:prstGeom prst="rect">
            <a:avLst/>
          </a:prstGeom>
        </p:spPr>
        <p:txBody>
          <a:bodyPr/>
          <a:lstStyle/>
          <a:p>
            <a:fld id="{84FFD439-0553-42AB-9F33-8F7AA9F80298}" type="datetime1">
              <a:rPr lang="en-US" smtClean="0"/>
              <a:t>10/22/2013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5EA4A088-014F-4063-A783-67FAA4BA51C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761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Forms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Acceptance of invalid input</a:t>
            </a:r>
          </a:p>
          <a:p>
            <a:r>
              <a:rPr lang="en-US" dirty="0"/>
              <a:t>Optional versus mandatory fields</a:t>
            </a:r>
          </a:p>
          <a:p>
            <a:r>
              <a:rPr lang="en-US" dirty="0"/>
              <a:t>Input longer than field allows</a:t>
            </a:r>
          </a:p>
          <a:p>
            <a:r>
              <a:rPr lang="en-US" dirty="0"/>
              <a:t>Radio buttons</a:t>
            </a:r>
          </a:p>
          <a:p>
            <a:r>
              <a:rPr lang="en-US" dirty="0"/>
              <a:t>Default values on page load/reload(Also terms and conditions should be disabled)</a:t>
            </a:r>
          </a:p>
          <a:p>
            <a:r>
              <a:rPr lang="en-US" dirty="0"/>
              <a:t>Is Command Button can be used for </a:t>
            </a:r>
            <a:r>
              <a:rPr lang="en-US" dirty="0" err="1"/>
              <a:t>HyperLinks</a:t>
            </a:r>
            <a:r>
              <a:rPr lang="en-US" dirty="0"/>
              <a:t> and Continue Links ?</a:t>
            </a:r>
          </a:p>
          <a:p>
            <a:r>
              <a:rPr lang="en-US" dirty="0"/>
              <a:t>Is all the </a:t>
            </a:r>
            <a:r>
              <a:rPr lang="en-US" dirty="0" err="1"/>
              <a:t>datas</a:t>
            </a:r>
            <a:r>
              <a:rPr lang="en-US" dirty="0"/>
              <a:t> inside combo/list box are arranged in </a:t>
            </a:r>
            <a:r>
              <a:rPr lang="en-US" dirty="0" err="1"/>
              <a:t>chronolgical</a:t>
            </a:r>
            <a:r>
              <a:rPr lang="en-US" dirty="0"/>
              <a:t> order?</a:t>
            </a:r>
          </a:p>
          <a:p>
            <a:r>
              <a:rPr lang="en-US" dirty="0"/>
              <a:t>Are all of the parts of a table or form present? Correctly laid out? Can you confirm that selected texts are in the "right place?</a:t>
            </a:r>
          </a:p>
          <a:p>
            <a:r>
              <a:rPr lang="en-US" dirty="0"/>
              <a:t>Does a scrollbar appear if required?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http://www.testinggeek.com/web-application-functional-testing-checklist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7010400" y="-60325"/>
            <a:ext cx="2133600" cy="365125"/>
          </a:xfrm>
          <a:prstGeom prst="rect">
            <a:avLst/>
          </a:prstGeom>
        </p:spPr>
        <p:txBody>
          <a:bodyPr/>
          <a:lstStyle/>
          <a:p>
            <a:fld id="{84FFD439-0553-42AB-9F33-8F7AA9F80298}" type="datetime1">
              <a:rPr lang="en-US" smtClean="0"/>
              <a:t>10/22/2013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5EA4A088-014F-4063-A783-67FAA4BA51C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281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DATA VERIFICATION AND VALIDATION</a:t>
            </a:r>
            <a:br>
              <a:rPr lang="en-US" dirty="0"/>
            </a:b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</a:t>
            </a:r>
            <a:r>
              <a:rPr lang="en-US" dirty="0"/>
              <a:t>the Privacy Policy clearly defined and available for user access?</a:t>
            </a:r>
          </a:p>
          <a:p>
            <a:r>
              <a:rPr lang="en-US" dirty="0"/>
              <a:t>At no point of time the system should behave awkwardly when an invalid data is fed</a:t>
            </a:r>
          </a:p>
          <a:p>
            <a:r>
              <a:rPr lang="en-US" dirty="0"/>
              <a:t>Check to see what happens if a user deletes cookies while in site</a:t>
            </a:r>
          </a:p>
          <a:p>
            <a:r>
              <a:rPr lang="en-US" dirty="0"/>
              <a:t>Check to see what happens if a user deletes cookies after visiting a site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http://www.testinggeek.com/web-application-functional-testing-checklist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7010400" y="-60325"/>
            <a:ext cx="2133600" cy="365125"/>
          </a:xfrm>
          <a:prstGeom prst="rect">
            <a:avLst/>
          </a:prstGeom>
        </p:spPr>
        <p:txBody>
          <a:bodyPr/>
          <a:lstStyle/>
          <a:p>
            <a:fld id="{84FFD439-0553-42AB-9F33-8F7AA9F80298}" type="datetime1">
              <a:rPr lang="en-US" smtClean="0"/>
              <a:t>10/22/2013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5EA4A088-014F-4063-A783-67FAA4BA51C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901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DATA INTEGRATION</a:t>
            </a:r>
            <a:br>
              <a:rPr lang="en-US" dirty="0"/>
            </a:b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Check the maximum field lengths to ensure that there are no truncated characters?</a:t>
            </a:r>
          </a:p>
          <a:p>
            <a:r>
              <a:rPr lang="en-US" dirty="0"/>
              <a:t>If numeric fields accept negative values can these be stored correctly on the database and does it make sense for the field to accept negative numbers?</a:t>
            </a:r>
          </a:p>
          <a:p>
            <a:r>
              <a:rPr lang="en-US" dirty="0"/>
              <a:t>If a particular set of data is saved to the database check that each value gets saved fully to the database. (i.e.) Beware of truncation (of strings) and rounding of numeric values.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http://www.testinggeek.com/web-application-functional-testing-checklist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7010400" y="-60325"/>
            <a:ext cx="2133600" cy="365125"/>
          </a:xfrm>
          <a:prstGeom prst="rect">
            <a:avLst/>
          </a:prstGeom>
        </p:spPr>
        <p:txBody>
          <a:bodyPr/>
          <a:lstStyle/>
          <a:p>
            <a:fld id="{84FFD439-0553-42AB-9F33-8F7AA9F80298}" type="datetime1">
              <a:rPr lang="en-US" smtClean="0"/>
              <a:t>10/22/2013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5EA4A088-014F-4063-A783-67FAA4BA51C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810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NUMERIC FIELDS</a:t>
            </a:r>
            <a:br>
              <a:rPr lang="en-US" dirty="0"/>
            </a:b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Assure that lowest and highest values are handled correctly.</a:t>
            </a:r>
          </a:p>
          <a:p>
            <a:r>
              <a:rPr lang="en-US" dirty="0"/>
              <a:t>Assure that numeric fields with a blank in position 1 are processed or reported as an error.</a:t>
            </a:r>
          </a:p>
          <a:p>
            <a:r>
              <a:rPr lang="en-US" dirty="0"/>
              <a:t>Assure that fields with a blank in the last position are processed or reported as an error an error.</a:t>
            </a:r>
          </a:p>
          <a:p>
            <a:r>
              <a:rPr lang="en-US" dirty="0"/>
              <a:t>Assure that both + and - values are correctly processed.</a:t>
            </a:r>
          </a:p>
          <a:p>
            <a:r>
              <a:rPr lang="en-US" dirty="0"/>
              <a:t>Assure that division by zero does not occur.</a:t>
            </a:r>
          </a:p>
          <a:p>
            <a:r>
              <a:rPr lang="en-US" dirty="0"/>
              <a:t>Include value zero in all calculations.</a:t>
            </a:r>
          </a:p>
          <a:p>
            <a:r>
              <a:rPr lang="en-US" dirty="0"/>
              <a:t>Assure that upper and lower values in ranges are handled correctly. (Using BVA)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http://www.testinggeek.com/web-application-functional-testing-checklist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7010400" y="-60325"/>
            <a:ext cx="2133600" cy="365125"/>
          </a:xfrm>
          <a:prstGeom prst="rect">
            <a:avLst/>
          </a:prstGeom>
        </p:spPr>
        <p:txBody>
          <a:bodyPr/>
          <a:lstStyle/>
          <a:p>
            <a:fld id="{84FFD439-0553-42AB-9F33-8F7AA9F80298}" type="datetime1">
              <a:rPr lang="en-US" smtClean="0"/>
              <a:t>10/22/2013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5EA4A088-014F-4063-A783-67FAA4BA51C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810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5287</TotalTime>
  <Words>789</Words>
  <Application>Microsoft Office PowerPoint</Application>
  <PresentationFormat>On-screen Show (4:3)</PresentationFormat>
  <Paragraphs>161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CSCE 747 Software Testing and Quality Assurance</vt:lpstr>
      <vt:lpstr>PowerPoint Presentation</vt:lpstr>
      <vt:lpstr> TestingGeek </vt:lpstr>
      <vt:lpstr> Web Application - Functional Testing Checklist </vt:lpstr>
      <vt:lpstr> Links </vt:lpstr>
      <vt:lpstr> Forms </vt:lpstr>
      <vt:lpstr> DATA VERIFICATION AND VALIDATION </vt:lpstr>
      <vt:lpstr> DATA INTEGRATION </vt:lpstr>
      <vt:lpstr> NUMERIC FIELDS </vt:lpstr>
      <vt:lpstr> ALPHANUMERIC FIELD CHECKS </vt:lpstr>
      <vt:lpstr>Selenium</vt:lpstr>
      <vt:lpstr>Selenium</vt:lpstr>
      <vt:lpstr>PowerPoint Presentation</vt:lpstr>
      <vt:lpstr>Testing Web Applications</vt:lpstr>
      <vt:lpstr>Locating Elements</vt:lpstr>
      <vt:lpstr>Selenium's locator strategies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South Carolina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CSCE 747 Software Testing and Quality Assurance</dc:title>
  <dc:creator>MATTHEWS, MANTON M</dc:creator>
  <cp:lastModifiedBy>mmm</cp:lastModifiedBy>
  <cp:revision>128</cp:revision>
  <cp:lastPrinted>2013-09-06T18:18:22Z</cp:lastPrinted>
  <dcterms:created xsi:type="dcterms:W3CDTF">2013-08-23T15:17:19Z</dcterms:created>
  <dcterms:modified xsi:type="dcterms:W3CDTF">2013-10-23T03:55:38Z</dcterms:modified>
</cp:coreProperties>
</file>