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61" r:id="rId3"/>
    <p:sldId id="411" r:id="rId4"/>
    <p:sldId id="412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5" r:id="rId14"/>
    <p:sldId id="386" r:id="rId15"/>
    <p:sldId id="388" r:id="rId16"/>
    <p:sldId id="384" r:id="rId17"/>
    <p:sldId id="413" r:id="rId18"/>
    <p:sldId id="414" r:id="rId19"/>
    <p:sldId id="415" r:id="rId20"/>
    <p:sldId id="387" r:id="rId21"/>
    <p:sldId id="389" r:id="rId22"/>
    <p:sldId id="394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9" r:id="rId36"/>
    <p:sldId id="430" r:id="rId37"/>
    <p:sldId id="431" r:id="rId38"/>
    <p:sldId id="432" r:id="rId39"/>
    <p:sldId id="437" r:id="rId40"/>
    <p:sldId id="436" r:id="rId41"/>
    <p:sldId id="438" r:id="rId42"/>
    <p:sldId id="439" r:id="rId43"/>
    <p:sldId id="441" r:id="rId44"/>
    <p:sldId id="442" r:id="rId45"/>
    <p:sldId id="443" r:id="rId46"/>
    <p:sldId id="444" r:id="rId47"/>
    <p:sldId id="445" r:id="rId48"/>
    <p:sldId id="446" r:id="rId49"/>
    <p:sldId id="447" r:id="rId50"/>
    <p:sldId id="448" r:id="rId51"/>
    <p:sldId id="449" r:id="rId52"/>
    <p:sldId id="450" r:id="rId53"/>
    <p:sldId id="453" r:id="rId54"/>
    <p:sldId id="452" r:id="rId55"/>
    <p:sldId id="455" r:id="rId56"/>
    <p:sldId id="454" r:id="rId57"/>
    <p:sldId id="456" r:id="rId58"/>
    <p:sldId id="457" r:id="rId59"/>
    <p:sldId id="458" r:id="rId60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46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0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/>
          <a:lstStyle>
            <a:lvl1pPr algn="r">
              <a:defRPr sz="1300"/>
            </a:lvl1pPr>
          </a:lstStyle>
          <a:p>
            <a:fld id="{DE46800A-807F-47ED-8890-C64E445E2F0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8171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1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 anchor="b"/>
          <a:lstStyle>
            <a:lvl1pPr algn="r">
              <a:defRPr sz="1300"/>
            </a:lvl1pPr>
          </a:lstStyle>
          <a:p>
            <a:fld id="{AF105512-E99F-4FCB-8735-4D139E4B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100"/>
            </a:lvl1pPr>
          </a:lstStyle>
          <a:p>
            <a:fld id="{DFB7A307-6551-4A40-9AE9-E1E5EBDA059E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9" y="3475039"/>
            <a:ext cx="7680325" cy="3290887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100"/>
            </a:lvl1pPr>
          </a:lstStyle>
          <a:p>
            <a:fld id="{2DDEC9F7-2714-4091-A981-3F7348D3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58E6AF8F-B633-4351-A75A-F3AF7F99808C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278ADD02-E6DC-4AC8-97B7-F4A6353E2A8E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b="1"/>
            </a:lvl2pPr>
            <a:lvl3pPr marL="1143000" indent="-228600">
              <a:buFont typeface="Wingdings" pitchFamily="2" charset="2"/>
              <a:buChar char="§"/>
              <a:defRPr b="1"/>
            </a:lvl3pPr>
            <a:lvl4pPr marL="1600200" indent="-228600">
              <a:buFont typeface="Wingdings" pitchFamily="2" charset="2"/>
              <a:buChar char="§"/>
              <a:defRPr b="1"/>
            </a:lvl4pPr>
            <a:lvl5pPr marL="2057400" indent="-228600">
              <a:buFont typeface="Wingdings" pitchFamily="2" charset="2"/>
              <a:buChar char="§"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92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12E71D42-80BF-474E-817C-BFB55635F6B6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400" b="1"/>
            </a:lvl2pPr>
            <a:lvl3pPr marL="1143000" indent="-228600">
              <a:buFont typeface="Wingdings" pitchFamily="2" charset="2"/>
              <a:buChar char="§"/>
              <a:defRPr sz="2000" b="1"/>
            </a:lvl3pPr>
            <a:lvl4pPr marL="1600200" indent="-228600">
              <a:buFont typeface="Wingdings" pitchFamily="2" charset="2"/>
              <a:buChar char="§"/>
              <a:defRPr sz="1800" b="1"/>
            </a:lvl4pPr>
            <a:lvl5pPr marL="2057400" indent="-228600">
              <a:buFont typeface="Wingdings" pitchFamily="2" charset="2"/>
              <a:buChar char="§"/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400" b="1"/>
            </a:lvl2pPr>
            <a:lvl3pPr marL="1143000" indent="-228600">
              <a:buFont typeface="Wingdings" pitchFamily="2" charset="2"/>
              <a:buChar char="§"/>
              <a:defRPr sz="2000" b="1"/>
            </a:lvl3pPr>
            <a:lvl4pPr marL="1600200" indent="-228600">
              <a:buFont typeface="Wingdings" pitchFamily="2" charset="2"/>
              <a:buChar char="§"/>
              <a:defRPr sz="1800" b="1"/>
            </a:lvl4pPr>
            <a:lvl5pPr marL="2057400" indent="-228600">
              <a:buFont typeface="Wingdings" pitchFamily="2" charset="2"/>
              <a:buChar char="§"/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48600" y="-60325"/>
            <a:ext cx="2133600" cy="365125"/>
          </a:xfrm>
          <a:prstGeom prst="rect">
            <a:avLst/>
          </a:prstGeom>
        </p:spPr>
        <p:txBody>
          <a:bodyPr/>
          <a:lstStyle/>
          <a:p>
            <a:fld id="{84FFD439-0553-42AB-9F33-8F7AA9F80298}" type="datetime1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Testing A Craftsman’s Approach</a:t>
            </a:r>
          </a:p>
          <a:p>
            <a:r>
              <a:rPr lang="en-US" dirty="0" smtClean="0"/>
              <a:t>Jorgensen –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1C944A67-369A-40BF-91CF-EB08F8921C48}" type="datetime1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0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BE1CA-01F5-4B5E-9D20-B5D389B4A4A7}" type="datetime1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EB5D041C-7B1A-4C56-8258-3639C6CDB578}" type="datetime1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66D7EA8D-08E4-4CEC-A290-2459BA8A7C50}" type="datetime1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2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8D49DA34-5337-42BA-BBB8-2B2693ACCFAB}" type="datetime1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36704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 smtClean="0">
                <a:solidFill>
                  <a:schemeClr val="tx1"/>
                </a:solidFill>
              </a:rPr>
              <a:t>Lec</a:t>
            </a:r>
            <a:r>
              <a:rPr lang="en-US" sz="1600" b="0" baseline="0" dirty="0" smtClean="0">
                <a:solidFill>
                  <a:schemeClr val="tx1"/>
                </a:solidFill>
              </a:rPr>
              <a:t> </a:t>
            </a:r>
            <a:r>
              <a:rPr lang="en-US" sz="1600" b="0" baseline="0" dirty="0" smtClean="0">
                <a:solidFill>
                  <a:schemeClr val="tx1"/>
                </a:solidFill>
              </a:rPr>
              <a:t>14</a:t>
            </a:r>
            <a:r>
              <a:rPr lang="en-US" sz="1600" b="0" dirty="0" smtClean="0">
                <a:solidFill>
                  <a:schemeClr val="tx1"/>
                </a:solidFill>
              </a:rPr>
              <a:t> TDOOD-Example </a:t>
            </a:r>
            <a:fld id="{974D2DB4-B6AF-4364-8EF9-04B046B042B9}" type="slidenum">
              <a:rPr lang="en-US" sz="1600" baseline="0" smtClean="0"/>
              <a:t>‹#›</a:t>
            </a:fld>
            <a:endParaRPr lang="en-US" sz="16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477000" y="6400800"/>
            <a:ext cx="194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CSCE 747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2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oogle-web-toolkit.googlecode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im_Gettys" TargetMode="External"/><Relationship Id="rId2" Type="http://schemas.openxmlformats.org/officeDocument/2006/relationships/hyperlink" Target="http://en.wikipedia.org/wiki/Bob_Scheifl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Worse_is_better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tackoverflow.com/questions/79891/what-is-the-best-testing-tool-for-swing-based-applicat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ranch.com/how-to/java/UnitTestingGuis" TargetMode="External"/><Relationship Id="rId7" Type="http://schemas.openxmlformats.org/officeDocument/2006/relationships/hyperlink" Target="http://jfcunit.sourceforge.net/" TargetMode="External"/><Relationship Id="rId2" Type="http://schemas.openxmlformats.org/officeDocument/2006/relationships/hyperlink" Target="http://www.coderanch.com/how-to/search?UnitTestingGu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p123.com/xplor/xp0001/index.shtml" TargetMode="External"/><Relationship Id="rId5" Type="http://schemas.openxmlformats.org/officeDocument/2006/relationships/hyperlink" Target="http://www.coderanch.com/how-to/edit?ModelViewPresenter" TargetMode="External"/><Relationship Id="rId4" Type="http://schemas.openxmlformats.org/officeDocument/2006/relationships/hyperlink" Target="http://www.coderanch.com/how-to/edit?ModelViewController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CSCE 747 Software Testing and Quality Assurance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Lecture </a:t>
            </a:r>
            <a:r>
              <a:rPr lang="en-US" b="1" dirty="0" smtClean="0">
                <a:solidFill>
                  <a:srgbClr val="C00000"/>
                </a:solidFill>
              </a:rPr>
              <a:t>14 </a:t>
            </a:r>
            <a:r>
              <a:rPr lang="en-US" b="1" dirty="0" smtClean="0">
                <a:solidFill>
                  <a:srgbClr val="C00000"/>
                </a:solidFill>
              </a:rPr>
              <a:t>Test Driven Object Oriented </a:t>
            </a:r>
            <a:r>
              <a:rPr lang="en-US" b="1" dirty="0" smtClean="0">
                <a:solidFill>
                  <a:srgbClr val="C00000"/>
                </a:solidFill>
              </a:rPr>
              <a:t>Design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524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10/16/2013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594360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7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XMPP: the </a:t>
            </a:r>
            <a:r>
              <a:rPr lang="en-US" dirty="0" err="1"/>
              <a:t>eXtensible</a:t>
            </a:r>
            <a:r>
              <a:rPr lang="en-US" dirty="0"/>
              <a:t> Messaging and Presence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1191"/>
            <a:ext cx="7620000" cy="456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with an Auction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Auction Protocol </a:t>
            </a:r>
            <a:r>
              <a:rPr lang="en-US" dirty="0" smtClean="0"/>
              <a:t>- The </a:t>
            </a:r>
            <a:r>
              <a:rPr lang="en-US" dirty="0"/>
              <a:t>protocol for messages between a bidder and an auction house is simple. </a:t>
            </a:r>
            <a:endParaRPr lang="en-US" dirty="0" smtClean="0"/>
          </a:p>
          <a:p>
            <a:r>
              <a:rPr lang="en-US" dirty="0" smtClean="0"/>
              <a:t>Bidders </a:t>
            </a:r>
            <a:r>
              <a:rPr lang="en-US" dirty="0"/>
              <a:t>send commands, which can be: </a:t>
            </a:r>
            <a:endParaRPr lang="en-US" dirty="0" smtClean="0"/>
          </a:p>
          <a:p>
            <a:pPr lvl="1"/>
            <a:r>
              <a:rPr lang="en-US" dirty="0" smtClean="0"/>
              <a:t>Join - A </a:t>
            </a:r>
            <a:r>
              <a:rPr lang="en-US" dirty="0"/>
              <a:t>bidder joins an auction. The sender of the XMPP message identifies the bidder, and the name of the chat session identifies the item. </a:t>
            </a:r>
            <a:endParaRPr lang="en-US" dirty="0" smtClean="0"/>
          </a:p>
          <a:p>
            <a:pPr lvl="1"/>
            <a:r>
              <a:rPr lang="en-US" dirty="0" smtClean="0"/>
              <a:t>Bid - A </a:t>
            </a:r>
            <a:r>
              <a:rPr lang="en-US" dirty="0"/>
              <a:t>bidder sends a bidding price to the auction.</a:t>
            </a:r>
          </a:p>
          <a:p>
            <a:pPr lvl="1"/>
            <a:r>
              <a:rPr lang="en-US" dirty="0" smtClean="0"/>
              <a:t>Price - An </a:t>
            </a:r>
            <a:r>
              <a:rPr lang="en-US" dirty="0"/>
              <a:t>auction reports the currently accepted price. </a:t>
            </a:r>
            <a:endParaRPr lang="en-US" dirty="0" smtClean="0"/>
          </a:p>
          <a:p>
            <a:pPr lvl="1"/>
            <a:r>
              <a:rPr lang="en-US" dirty="0" smtClean="0"/>
              <a:t>Close - An </a:t>
            </a:r>
            <a:r>
              <a:rPr lang="en-US" dirty="0"/>
              <a:t>auction announces that it has closed. The winner of the last price event has won the auction.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Bidder – 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33549"/>
            <a:ext cx="7086599" cy="46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it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cut through this “first-feature paradox” by splitting it into two smaller problems. </a:t>
            </a:r>
            <a:endParaRPr lang="en-US" dirty="0" smtClean="0"/>
          </a:p>
          <a:p>
            <a:r>
              <a:rPr lang="en-US" dirty="0" smtClean="0"/>
              <a:t>First</a:t>
            </a:r>
            <a:r>
              <a:rPr lang="en-US" dirty="0"/>
              <a:t>, work out how to build, deploy, and test a “walking skeleton,” then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that infrastructure to write the acceptance tests for the first meaningful feature.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Walking 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A “walking skeleton” is an implementation of the thinnest possible slice of real functionality that we can automatically build, deploy, and test end-to-end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Deciding the Shape of the Walking </a:t>
            </a:r>
            <a:r>
              <a:rPr lang="en-US" dirty="0" smtClean="0"/>
              <a:t>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of the first test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5" y="2733674"/>
            <a:ext cx="8196919" cy="206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Prioritize Initial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Single item: join, lose without bidding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our starting case where we put together the core </a:t>
            </a:r>
            <a:r>
              <a:rPr lang="en-US" dirty="0" smtClean="0"/>
              <a:t>infrastructure.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</a:t>
            </a:r>
            <a:r>
              <a:rPr lang="en-US" dirty="0"/>
              <a:t>item: join, bid, and lose </a:t>
            </a:r>
            <a:endParaRPr lang="en-US" dirty="0" smtClean="0"/>
          </a:p>
          <a:p>
            <a:pPr lvl="1"/>
            <a:r>
              <a:rPr lang="en-US" dirty="0" smtClean="0"/>
              <a:t>Add </a:t>
            </a:r>
            <a:r>
              <a:rPr lang="en-US" dirty="0"/>
              <a:t>bidding to the basic connectivity.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</a:t>
            </a:r>
            <a:r>
              <a:rPr lang="en-US" dirty="0"/>
              <a:t>item: join, bid, and win </a:t>
            </a:r>
            <a:r>
              <a:rPr lang="en-US" dirty="0" smtClean="0"/>
              <a:t>- Distinguish </a:t>
            </a:r>
            <a:r>
              <a:rPr lang="en-US" dirty="0"/>
              <a:t>who sent the winning bid.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Show price details </a:t>
            </a:r>
            <a:r>
              <a:rPr lang="en-US" dirty="0" smtClean="0"/>
              <a:t>- Start </a:t>
            </a:r>
            <a:r>
              <a:rPr lang="en-US" dirty="0"/>
              <a:t>to fill out the user interface.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</a:t>
            </a:r>
            <a:r>
              <a:rPr lang="en-US" dirty="0"/>
              <a:t>items </a:t>
            </a:r>
            <a:r>
              <a:rPr lang="en-US" dirty="0" smtClean="0"/>
              <a:t>- Support </a:t>
            </a:r>
            <a:r>
              <a:rPr lang="en-US" dirty="0"/>
              <a:t>bidding for multiple items in the same application.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</a:t>
            </a:r>
            <a:r>
              <a:rPr lang="en-US" dirty="0"/>
              <a:t>items through the user interface Implement input via the user interface.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Stop </a:t>
            </a:r>
            <a:r>
              <a:rPr lang="en-US" dirty="0"/>
              <a:t>bidding at the stop price </a:t>
            </a:r>
            <a:r>
              <a:rPr lang="en-US" dirty="0" smtClean="0"/>
              <a:t>- More </a:t>
            </a:r>
            <a:r>
              <a:rPr lang="en-US" dirty="0"/>
              <a:t>intelligence in the Sniper algorithm.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Zero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most Agile projects, there’s a first stage where the team is doing initial analysis, setting up its physical and technical environments, and otherwise getting started.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team isn’t adding much visible functionality </a:t>
            </a:r>
            <a:r>
              <a:rPr lang="en-US" dirty="0" smtClean="0"/>
              <a:t>since </a:t>
            </a:r>
            <a:r>
              <a:rPr lang="en-US" dirty="0"/>
              <a:t>almost all the work is </a:t>
            </a:r>
            <a:r>
              <a:rPr lang="en-US" dirty="0" smtClean="0"/>
              <a:t>infrastructure</a:t>
            </a:r>
          </a:p>
          <a:p>
            <a:r>
              <a:rPr lang="en-US" dirty="0" smtClean="0"/>
              <a:t>call </a:t>
            </a:r>
            <a:r>
              <a:rPr lang="en-US" dirty="0"/>
              <a:t>this step iteration zero: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iteration” because the team still needs to time-box its activities and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zero” because it’s before functional development starts in iteration one.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important task for iteration zero is to use the walking skeleton to test-drive the initial architecture.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94140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thinnest slice we can imagine </a:t>
            </a:r>
            <a:r>
              <a:rPr lang="en-US" dirty="0" smtClean="0"/>
              <a:t>testing is </a:t>
            </a:r>
            <a:r>
              <a:rPr lang="en-US" dirty="0"/>
              <a:t>that the Auction Sniper can </a:t>
            </a:r>
            <a:endParaRPr lang="en-US" dirty="0" smtClean="0"/>
          </a:p>
          <a:p>
            <a:pPr lvl="1"/>
            <a:r>
              <a:rPr lang="en-US" dirty="0" smtClean="0"/>
              <a:t>join </a:t>
            </a:r>
            <a:r>
              <a:rPr lang="en-US" dirty="0"/>
              <a:t>an auction and then </a:t>
            </a:r>
            <a:endParaRPr lang="en-US" dirty="0" smtClean="0"/>
          </a:p>
          <a:p>
            <a:pPr lvl="1"/>
            <a:r>
              <a:rPr lang="en-US" dirty="0" smtClean="0"/>
              <a:t>wait </a:t>
            </a:r>
            <a:r>
              <a:rPr lang="en-US" dirty="0"/>
              <a:t>for it to </a:t>
            </a:r>
            <a:r>
              <a:rPr lang="en-US" dirty="0" smtClean="0"/>
              <a:t>close</a:t>
            </a:r>
          </a:p>
          <a:p>
            <a:r>
              <a:rPr lang="en-US" dirty="0"/>
              <a:t>start by writing a test as if its implementation already exists, and then filling in whatever is needed to make it work— what Abelson and </a:t>
            </a:r>
            <a:r>
              <a:rPr lang="en-US" dirty="0" err="1"/>
              <a:t>Sussman</a:t>
            </a:r>
            <a:r>
              <a:rPr lang="en-US" dirty="0"/>
              <a:t> call “programming by wishful thinking”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6474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First;  then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what we want the system to </a:t>
            </a:r>
            <a:r>
              <a:rPr lang="en-US" dirty="0" smtClean="0"/>
              <a:t>do</a:t>
            </a:r>
          </a:p>
          <a:p>
            <a:r>
              <a:rPr lang="en-US" dirty="0" smtClean="0"/>
              <a:t>instead </a:t>
            </a:r>
            <a:r>
              <a:rPr lang="en-US" dirty="0"/>
              <a:t>of getting caught up in the complexity of how we will make it </a:t>
            </a:r>
            <a:r>
              <a:rPr lang="en-US" dirty="0" smtClean="0"/>
              <a:t>work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3303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304800"/>
            <a:ext cx="4343400" cy="6260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Last Time</a:t>
            </a:r>
          </a:p>
          <a:p>
            <a:r>
              <a:rPr lang="en-US" sz="2400" dirty="0"/>
              <a:t>Growing Object Oriented Software </a:t>
            </a:r>
            <a:endParaRPr lang="en-US" sz="2400" dirty="0" smtClean="0"/>
          </a:p>
          <a:p>
            <a:r>
              <a:rPr lang="en-US" sz="2400" dirty="0" smtClean="0"/>
              <a:t>Agile Manifesto</a:t>
            </a:r>
          </a:p>
          <a:p>
            <a:r>
              <a:rPr lang="en-US" sz="2400" dirty="0" smtClean="0"/>
              <a:t>Iterative Projects</a:t>
            </a:r>
          </a:p>
          <a:p>
            <a:r>
              <a:rPr lang="en-US" sz="2400" dirty="0" smtClean="0"/>
              <a:t>Progress Tests </a:t>
            </a:r>
            <a:r>
              <a:rPr lang="en-US" sz="2400" dirty="0" err="1" smtClean="0"/>
              <a:t>vs</a:t>
            </a:r>
            <a:r>
              <a:rPr lang="en-US" sz="2400" dirty="0" smtClean="0"/>
              <a:t> Unit Tests</a:t>
            </a:r>
          </a:p>
          <a:p>
            <a:r>
              <a:rPr lang="en-US" sz="2400" dirty="0"/>
              <a:t>Start Testing with the Simplest Success </a:t>
            </a:r>
            <a:r>
              <a:rPr lang="en-US" sz="2400" dirty="0" smtClean="0"/>
              <a:t>Case</a:t>
            </a:r>
          </a:p>
          <a:p>
            <a:r>
              <a:rPr lang="en-US" sz="2400" dirty="0"/>
              <a:t>Unit-Test Behavior, Not </a:t>
            </a:r>
            <a:r>
              <a:rPr lang="en-US" sz="2400" dirty="0" smtClean="0"/>
              <a:t>Methods</a:t>
            </a:r>
          </a:p>
          <a:p>
            <a:r>
              <a:rPr lang="en-US" sz="2400" dirty="0"/>
              <a:t>Listen to the </a:t>
            </a:r>
            <a:r>
              <a:rPr lang="en-US" sz="2400" dirty="0" smtClean="0"/>
              <a:t>Tests</a:t>
            </a:r>
          </a:p>
          <a:p>
            <a:r>
              <a:rPr lang="en-US" sz="2400" dirty="0"/>
              <a:t>How Writing a Test First Helps the </a:t>
            </a:r>
            <a:r>
              <a:rPr lang="en-US" sz="2400" dirty="0" smtClean="0"/>
              <a:t>Design</a:t>
            </a:r>
          </a:p>
          <a:p>
            <a:r>
              <a:rPr lang="en-US" sz="2400" dirty="0"/>
              <a:t>The Tests </a:t>
            </a:r>
            <a:r>
              <a:rPr lang="en-US" sz="2400" dirty="0" smtClean="0"/>
              <a:t>Say</a:t>
            </a:r>
          </a:p>
          <a:p>
            <a:r>
              <a:rPr lang="en-US" sz="2400" dirty="0"/>
              <a:t>Only Mock Types That You Own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Today</a:t>
            </a:r>
          </a:p>
          <a:p>
            <a:r>
              <a:rPr lang="en-US" dirty="0" smtClean="0"/>
              <a:t>Growing Object Oriented Software </a:t>
            </a:r>
            <a:r>
              <a:rPr lang="en-US" dirty="0" smtClean="0"/>
              <a:t>Example: </a:t>
            </a:r>
            <a:r>
              <a:rPr lang="en-US" dirty="0" err="1" smtClean="0"/>
              <a:t>Snipper</a:t>
            </a:r>
            <a:endParaRPr lang="en-US" dirty="0" smtClean="0"/>
          </a:p>
          <a:p>
            <a:endParaRPr lang="en-US" dirty="0" smtClean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3609" y="6273225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96B2-B634-432C-971D-8A9B8D7B51C1}" type="datetime1">
              <a:rPr lang="en-US" smtClean="0"/>
              <a:t>10/15/2013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3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Test:</a:t>
            </a:r>
            <a:r>
              <a:rPr lang="en-US" dirty="0"/>
              <a:t> join, lose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When an auction is selling an item,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 </a:t>
            </a:r>
            <a:r>
              <a:rPr lang="en-US" dirty="0"/>
              <a:t>an Auction Sniper has started to bid in that auction,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</a:t>
            </a:r>
            <a:r>
              <a:rPr lang="en-US" dirty="0"/>
              <a:t>the auction will receive a Join request from the Auction Sniper.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an auction announces that it is Closed,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</a:t>
            </a:r>
            <a:r>
              <a:rPr lang="en-US" dirty="0"/>
              <a:t>the Auction Sniper will show that it </a:t>
            </a:r>
            <a:r>
              <a:rPr lang="en-US" dirty="0" smtClean="0"/>
              <a:t>lost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505074"/>
            <a:ext cx="8305799" cy="278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2112"/>
            <a:ext cx="6705600" cy="47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Stub for Online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Southabee’s</a:t>
            </a:r>
            <a:r>
              <a:rPr lang="en-US" dirty="0"/>
              <a:t> On-Line test services are not freely available. </a:t>
            </a:r>
            <a:endParaRPr lang="en-US" dirty="0" smtClean="0"/>
          </a:p>
          <a:p>
            <a:pPr lvl="1"/>
            <a:r>
              <a:rPr lang="en-US" dirty="0" smtClean="0"/>
              <a:t>book </a:t>
            </a:r>
            <a:r>
              <a:rPr lang="en-US" dirty="0"/>
              <a:t>ahead and </a:t>
            </a:r>
            <a:endParaRPr lang="en-US" dirty="0" smtClean="0"/>
          </a:p>
          <a:p>
            <a:pPr lvl="1"/>
            <a:r>
              <a:rPr lang="en-US" dirty="0" smtClean="0"/>
              <a:t>pay </a:t>
            </a:r>
            <a:r>
              <a:rPr lang="en-US" dirty="0"/>
              <a:t>for each test </a:t>
            </a:r>
            <a:r>
              <a:rPr lang="en-US" dirty="0" smtClean="0"/>
              <a:t>session</a:t>
            </a:r>
          </a:p>
          <a:p>
            <a:r>
              <a:rPr lang="en-US" dirty="0" smtClean="0"/>
              <a:t>We’ll </a:t>
            </a:r>
            <a:r>
              <a:rPr lang="en-US" dirty="0"/>
              <a:t>need a fake auction </a:t>
            </a:r>
            <a:r>
              <a:rPr lang="en-US" dirty="0" smtClean="0"/>
              <a:t>service, a stub </a:t>
            </a:r>
          </a:p>
          <a:p>
            <a:pPr lvl="1"/>
            <a:r>
              <a:rPr lang="en-US" dirty="0" smtClean="0"/>
              <a:t>simple </a:t>
            </a:r>
            <a:r>
              <a:rPr lang="en-US" dirty="0"/>
              <a:t>as we can make it. </a:t>
            </a:r>
          </a:p>
          <a:p>
            <a:pPr lvl="1"/>
            <a:r>
              <a:rPr lang="en-US" dirty="0" smtClean="0"/>
              <a:t>connect </a:t>
            </a:r>
            <a:r>
              <a:rPr lang="en-US" dirty="0"/>
              <a:t>to an XMPP message </a:t>
            </a:r>
            <a:r>
              <a:rPr lang="en-US" dirty="0" smtClean="0"/>
              <a:t>broker</a:t>
            </a:r>
          </a:p>
          <a:p>
            <a:pPr lvl="1"/>
            <a:r>
              <a:rPr lang="en-US" dirty="0" smtClean="0"/>
              <a:t>receive </a:t>
            </a:r>
            <a:r>
              <a:rPr lang="en-US" dirty="0"/>
              <a:t>commands from the Sniper </a:t>
            </a:r>
            <a:r>
              <a:rPr lang="en-US" dirty="0" smtClean="0"/>
              <a:t>and 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the test to send back events. </a:t>
            </a:r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</p:spTree>
    <p:extLst>
      <p:ext uri="{BB962C8B-B14F-4D97-AF65-F5344CB8AC3E}">
        <p14:creationId xmlns:p14="http://schemas.microsoft.com/office/powerpoint/2010/main" val="292095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Test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1"/>
            <a:ext cx="8915400" cy="547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Auction Stub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need to find or write four components: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XMPP message broker,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stub auction that can communicate over XMPP,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GUI testing framework, and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test harness that can cope with our multithreaded, asynchronous architecture.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Test Rig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8824"/>
            <a:ext cx="8153400" cy="417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Window </a:t>
            </a:r>
            <a:r>
              <a:rPr lang="en-US" dirty="0" smtClean="0"/>
              <a:t>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framework for the test-driven development of Java systems through the GUI. </a:t>
            </a:r>
          </a:p>
          <a:p>
            <a:r>
              <a:rPr lang="en-US" dirty="0"/>
              <a:t>Features</a:t>
            </a:r>
          </a:p>
          <a:p>
            <a:r>
              <a:rPr lang="en-US" dirty="0"/>
              <a:t>Provides a high-level API for controlling and making assertions about graphical user interfaces: </a:t>
            </a:r>
          </a:p>
          <a:p>
            <a:pPr lvl="1"/>
            <a:r>
              <a:rPr lang="en-US" dirty="0"/>
              <a:t>Swing </a:t>
            </a:r>
          </a:p>
          <a:p>
            <a:pPr lvl="1"/>
            <a:r>
              <a:rPr lang="en-US" dirty="0"/>
              <a:t>Dynamic HTML (aka "AJAX") including </a:t>
            </a:r>
            <a:r>
              <a:rPr lang="en-US" dirty="0">
                <a:hlinkClick r:id="rId2"/>
              </a:rPr>
              <a:t>GWT</a:t>
            </a:r>
            <a:r>
              <a:rPr lang="en-US" dirty="0"/>
              <a:t> </a:t>
            </a:r>
          </a:p>
          <a:p>
            <a:r>
              <a:rPr lang="en-US" dirty="0"/>
              <a:t>Deals with the asynchronous nature of GUI and AJAX programming so the tests don't have to </a:t>
            </a:r>
          </a:p>
          <a:p>
            <a:r>
              <a:rPr lang="en-US" dirty="0"/>
              <a:t>Controls the GUI by sending native mouse and keyboard events </a:t>
            </a:r>
          </a:p>
          <a:p>
            <a:r>
              <a:rPr lang="en-US" dirty="0"/>
              <a:t>Handles different keyboard layouts </a:t>
            </a:r>
          </a:p>
          <a:p>
            <a:r>
              <a:rPr lang="en-US" dirty="0"/>
              <a:t>Produces high quality error messages to help you easily diagnose test failures </a:t>
            </a:r>
          </a:p>
          <a:p>
            <a:r>
              <a:rPr lang="en-US" dirty="0"/>
              <a:t>Easily extensible to cope with new user interface components 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590800" y="64008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https://code.google.com/p/windowlicker/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Application Runner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49"/>
            <a:ext cx="6943725" cy="52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9313"/>
            <a:ext cx="8381999" cy="392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/>
          <a:lstStyle/>
          <a:p>
            <a:r>
              <a:rPr lang="en-US" dirty="0"/>
              <a:t>Write an Adapter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we don’t want to mock an external API, how can we test the code that drives it?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will have used TDD to design interfaces for the services our objects need— which will be defined in terms of our objects’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09128"/>
            <a:ext cx="4152900" cy="279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190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57388"/>
            <a:ext cx="54102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2544762"/>
          </a:xfrm>
        </p:spPr>
        <p:txBody>
          <a:bodyPr/>
          <a:lstStyle/>
          <a:p>
            <a:r>
              <a:rPr lang="en-US" dirty="0" smtClean="0"/>
              <a:t>Fake Auction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305800" cy="3459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28625"/>
            <a:ext cx="54578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Minimal Fake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0483"/>
            <a:ext cx="8639331" cy="365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457450"/>
            <a:ext cx="50673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Growing Object-Oriented Software, Guided by Tests Freeman and Pryce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6" y="1905001"/>
            <a:ext cx="858352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56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Client-server</a:t>
            </a:r>
          </a:p>
          <a:p>
            <a:r>
              <a:rPr lang="en-US" dirty="0"/>
              <a:t>graphics server</a:t>
            </a:r>
          </a:p>
          <a:p>
            <a:r>
              <a:rPr lang="en-US" dirty="0"/>
              <a:t>runs remote clients</a:t>
            </a:r>
          </a:p>
          <a:p>
            <a:r>
              <a:rPr lang="en-US" dirty="0"/>
              <a:t>events</a:t>
            </a:r>
          </a:p>
          <a:p>
            <a:pPr lvl="1"/>
            <a:r>
              <a:rPr lang="en-US" dirty="0"/>
              <a:t>mouse click, movement</a:t>
            </a:r>
          </a:p>
          <a:p>
            <a:pPr lvl="1"/>
            <a:r>
              <a:rPr lang="en-US" dirty="0"/>
              <a:t>keyboard press</a:t>
            </a:r>
          </a:p>
          <a:p>
            <a:r>
              <a:rPr lang="en-US" dirty="0"/>
              <a:t>callbacks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http://en.wikipedia.org/wiki/X_Window_System_protocols_and_architecture</a:t>
            </a:r>
            <a:endParaRPr lang="en-US" b="1" dirty="0" smtClean="0"/>
          </a:p>
        </p:txBody>
      </p:sp>
      <p:pic>
        <p:nvPicPr>
          <p:cNvPr id="19458" name="Picture 2" descr="File:X client server exampl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2928734" cy="494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47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X-windows </a:t>
            </a:r>
            <a:r>
              <a:rPr lang="en-US" dirty="0"/>
              <a:t>Design </a:t>
            </a:r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hlinkClick r:id="rId2" tooltip="Bob Scheifler"/>
              </a:rPr>
              <a:t>Bob </a:t>
            </a:r>
            <a:r>
              <a:rPr lang="en-US" dirty="0" err="1">
                <a:hlinkClick r:id="rId2" tooltip="Bob Scheifler"/>
              </a:rPr>
              <a:t>Scheifler</a:t>
            </a:r>
            <a:r>
              <a:rPr lang="en-US" dirty="0"/>
              <a:t> and </a:t>
            </a:r>
            <a:r>
              <a:rPr lang="en-US" dirty="0">
                <a:hlinkClick r:id="rId3" tooltip="Jim Gettys"/>
              </a:rPr>
              <a:t>Jim </a:t>
            </a:r>
            <a:r>
              <a:rPr lang="en-US" dirty="0" err="1">
                <a:hlinkClick r:id="rId3" tooltip="Jim Gettys"/>
              </a:rPr>
              <a:t>Gettys</a:t>
            </a:r>
            <a:r>
              <a:rPr lang="en-US" dirty="0"/>
              <a:t> set out the early principles of X </a:t>
            </a:r>
            <a:endParaRPr lang="en-US" dirty="0" smtClean="0"/>
          </a:p>
          <a:p>
            <a:r>
              <a:rPr lang="en-US" i="1" dirty="0" smtClean="0"/>
              <a:t>Do </a:t>
            </a:r>
            <a:r>
              <a:rPr lang="en-US" i="1" dirty="0"/>
              <a:t>not add new functionality unless an </a:t>
            </a:r>
            <a:r>
              <a:rPr lang="en-US" i="1" dirty="0" err="1"/>
              <a:t>implementor</a:t>
            </a:r>
            <a:r>
              <a:rPr lang="en-US" i="1" dirty="0"/>
              <a:t> cannot complete a real application without it.</a:t>
            </a:r>
            <a:endParaRPr lang="en-US" dirty="0"/>
          </a:p>
          <a:p>
            <a:r>
              <a:rPr lang="en-US" i="1" dirty="0"/>
              <a:t>It is as important to decide what a system is not as to decide what it is. Do not serve all the world's needs; rather, make the system extensible so that additional needs can be met in an upwardly compatible fashion.</a:t>
            </a:r>
            <a:endParaRPr lang="en-US" dirty="0"/>
          </a:p>
          <a:p>
            <a:r>
              <a:rPr lang="en-US" i="1" dirty="0"/>
              <a:t>The only thing worse than generalizing from one example is generalizing from no examples at all.</a:t>
            </a:r>
            <a:endParaRPr lang="en-US" dirty="0"/>
          </a:p>
          <a:p>
            <a:r>
              <a:rPr lang="en-US" i="1" dirty="0"/>
              <a:t>If a problem is not completely understood, it is probably best to provide no solution at all.</a:t>
            </a:r>
            <a:endParaRPr lang="en-US" dirty="0"/>
          </a:p>
          <a:p>
            <a:r>
              <a:rPr lang="en-US" i="1" dirty="0"/>
              <a:t>If you can get 90 percent of the desired effect for 10 percent of the work, use the simpler solution.</a:t>
            </a:r>
            <a:r>
              <a:rPr lang="en-US" dirty="0"/>
              <a:t> (See also </a:t>
            </a:r>
            <a:r>
              <a:rPr lang="en-US" dirty="0">
                <a:hlinkClick r:id="rId4" tooltip="Worse is better"/>
              </a:rPr>
              <a:t>Worse is better</a:t>
            </a:r>
            <a:r>
              <a:rPr lang="en-US" dirty="0"/>
              <a:t>.)</a:t>
            </a:r>
          </a:p>
          <a:p>
            <a:r>
              <a:rPr lang="en-US" i="1" dirty="0"/>
              <a:t>Isolate complexity as much as possible.</a:t>
            </a:r>
            <a:endParaRPr lang="en-US" dirty="0"/>
          </a:p>
          <a:p>
            <a:r>
              <a:rPr lang="en-US" i="1" dirty="0"/>
              <a:t>Provide mechanism rather than policy. In particular, place user interface policy in the clients' hands.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http://en.wikipedia.org/wiki/X_Window_System_protocols_and_architecture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09147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client and the server exchange four </a:t>
            </a:r>
            <a:r>
              <a:rPr lang="en-US" dirty="0" smtClean="0"/>
              <a:t>types </a:t>
            </a:r>
            <a:r>
              <a:rPr lang="en-US" dirty="0"/>
              <a:t>of packets 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Request</a:t>
            </a:r>
            <a:r>
              <a:rPr lang="en-US" dirty="0"/>
              <a:t>: the client requests information from the server or requests it to perform an action.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Reply</a:t>
            </a:r>
            <a:r>
              <a:rPr lang="en-US" dirty="0"/>
              <a:t>: the server responds to a request. Not all requests generate replies.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Event:</a:t>
            </a:r>
            <a:r>
              <a:rPr lang="en-US" dirty="0"/>
              <a:t> the server sends an event to the client, e.g., keyboard or mouse input, or a window being moved, resized or exposed.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Error</a:t>
            </a:r>
            <a:r>
              <a:rPr lang="en-US" dirty="0"/>
              <a:t>: the server sends an error packet if a request is invalid. Since requests are queued, error packets generated by a request may not be sent immediately.</a:t>
            </a:r>
          </a:p>
          <a:p>
            <a:r>
              <a:rPr lang="en-US" dirty="0"/>
              <a:t>The X server provides a set of basic services. The client programs realize more complex functionalities by interacting with the server.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http://en.wikipedia.org/wiki/X_Window_System_protocols_and_architecture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09147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Windows</a:t>
            </a:r>
          </a:p>
          <a:p>
            <a:r>
              <a:rPr lang="en-US" dirty="0" smtClean="0"/>
              <a:t>Identifiers</a:t>
            </a:r>
          </a:p>
          <a:p>
            <a:r>
              <a:rPr lang="en-US" dirty="0"/>
              <a:t>Attributes and properties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Color modes</a:t>
            </a:r>
          </a:p>
          <a:p>
            <a:r>
              <a:rPr lang="en-US" dirty="0" err="1"/>
              <a:t>Xlib</a:t>
            </a:r>
            <a:r>
              <a:rPr lang="en-US" dirty="0"/>
              <a:t> and other client libraries</a:t>
            </a:r>
          </a:p>
          <a:p>
            <a:r>
              <a:rPr lang="en-US" dirty="0"/>
              <a:t>Selections, cut buffers, and drag-and-drop</a:t>
            </a:r>
          </a:p>
          <a:p>
            <a:r>
              <a:rPr lang="en-US" dirty="0"/>
              <a:t>Window manager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http://en.wikipedia.org/wiki/X_Window_System_protocols_and_architecture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09147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Java-Swing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What is the best testing tool for Swing-based applications? [closed]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http://en.wikipedia.org/wiki/X_Window_System_protocols_and_architecture</a:t>
            </a:r>
            <a:endParaRPr lang="en-US" b="1" dirty="0" smtClean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263650"/>
            <a:ext cx="83756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4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Mock Application Objects in Integration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 </a:t>
            </a:r>
            <a:r>
              <a:rPr lang="en-US" dirty="0"/>
              <a:t>described above, adapter objects are passive, reacting to calls from our code. Sometimes, adapter objects must call back to objects from the application. </a:t>
            </a:r>
            <a:endParaRPr lang="en-US" dirty="0" smtClean="0"/>
          </a:p>
          <a:p>
            <a:r>
              <a:rPr lang="en-US" dirty="0" smtClean="0"/>
              <a:t>Event-based </a:t>
            </a:r>
            <a:r>
              <a:rPr lang="en-US" dirty="0"/>
              <a:t>libraries, for example, usually expect the client to provide a callback object to be notified when an event happens.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case, the application code will give the adapter its own event callback (defined in terms of the application domain).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adapter will then pass an adapter callback to the external library to receive external events and translate them for the application callback.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36190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Swing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http://www.coderanch.com/t/95772/Testing/Testing-Swing-Applications</a:t>
            </a:r>
            <a:endParaRPr lang="en-US" b="1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7674"/>
            <a:ext cx="8001000" cy="407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47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34543"/>
            <a:ext cx="7359650" cy="623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54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652463"/>
            <a:ext cx="65817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469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Unit Testing </a:t>
            </a:r>
            <a:r>
              <a:rPr lang="en-US" dirty="0" err="1">
                <a:hlinkClick r:id="rId2"/>
              </a:rPr>
              <a:t>Guis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 important part of </a:t>
            </a:r>
            <a:r>
              <a:rPr lang="en-US" dirty="0" err="1">
                <a:hlinkClick r:id="rId3"/>
              </a:rPr>
              <a:t>UnitTestingGuis</a:t>
            </a:r>
            <a:r>
              <a:rPr lang="en-US" dirty="0"/>
              <a:t> is not to have to. Seriously, GUIs should be as thin and contain as little logic as possible. If the GUI additionally is only loosely coupled to the business logic (via </a:t>
            </a:r>
            <a:r>
              <a:rPr lang="en-US" dirty="0" err="1"/>
              <a:t>ModelViewController</a:t>
            </a:r>
            <a:r>
              <a:rPr lang="en-US" dirty="0">
                <a:hlinkClick r:id="rId4"/>
              </a:rPr>
              <a:t>?</a:t>
            </a:r>
            <a:r>
              <a:rPr lang="en-US" dirty="0"/>
              <a:t> or </a:t>
            </a:r>
            <a:r>
              <a:rPr lang="en-US" dirty="0" err="1"/>
              <a:t>ModelViewPresenter</a:t>
            </a:r>
            <a:r>
              <a:rPr lang="en-US" dirty="0">
                <a:hlinkClick r:id="rId5"/>
              </a:rPr>
              <a:t>?</a:t>
            </a:r>
            <a:r>
              <a:rPr lang="en-US" dirty="0"/>
              <a:t>), </a:t>
            </a:r>
            <a:r>
              <a:rPr lang="en-US" dirty="0" err="1">
                <a:hlinkClick r:id="rId3"/>
              </a:rPr>
              <a:t>UnitTestingGuis</a:t>
            </a:r>
            <a:r>
              <a:rPr lang="en-US" dirty="0"/>
              <a:t> should become rather simple. A good example on testing Swing UIs with pure </a:t>
            </a:r>
            <a:r>
              <a:rPr lang="en-US" dirty="0" err="1"/>
              <a:t>JUnit</a:t>
            </a:r>
            <a:r>
              <a:rPr lang="en-US" dirty="0"/>
              <a:t> can be found at </a:t>
            </a:r>
            <a:r>
              <a:rPr lang="en-US" dirty="0">
                <a:hlinkClick r:id="rId6"/>
              </a:rPr>
              <a:t>http://www.xp123.com/xplor/xp0001/index.shtml</a:t>
            </a:r>
            <a:r>
              <a:rPr lang="en-US" dirty="0"/>
              <a:t> </a:t>
            </a:r>
          </a:p>
          <a:p>
            <a:r>
              <a:rPr lang="en-US" dirty="0"/>
              <a:t>If you still need to write more complicated tests, take a look at </a:t>
            </a:r>
            <a:r>
              <a:rPr lang="en-US" dirty="0">
                <a:hlinkClick r:id="rId7"/>
              </a:rPr>
              <a:t>http://jfcunit.sourceforge.net/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</p:spPr>
        <p:txBody>
          <a:bodyPr/>
          <a:lstStyle/>
          <a:p>
            <a:r>
              <a:rPr lang="en-US" sz="1600" b="1" dirty="0"/>
              <a:t>http://www.coderanch.com/how-to/java/UnitTestingGuis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559956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http://xp123.com/articles/the-testcode-cycle-in-xp-part-2-gui/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76637" cy="4525963"/>
          </a:xfrm>
        </p:spPr>
        <p:txBody>
          <a:bodyPr/>
          <a:lstStyle/>
          <a:p>
            <a:r>
              <a:rPr lang="en-US" dirty="0"/>
              <a:t>developing a simple search </a:t>
            </a:r>
            <a:r>
              <a:rPr lang="en-US" dirty="0" smtClean="0"/>
              <a:t>engine</a:t>
            </a:r>
          </a:p>
          <a:p>
            <a:r>
              <a:rPr lang="en-US" dirty="0"/>
              <a:t>develop and test the model first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1443038"/>
            <a:ext cx="4729163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547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10600" cy="5821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public class </a:t>
            </a:r>
            <a:r>
              <a:rPr lang="en-US" dirty="0" err="1"/>
              <a:t>SearcherFactory</a:t>
            </a:r>
            <a:r>
              <a:rPr lang="en-US" dirty="0"/>
              <a:t>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static Searcher get(String s) throws </a:t>
            </a:r>
            <a:r>
              <a:rPr lang="en-US" dirty="0" smtClean="0"/>
              <a:t>		      </a:t>
            </a:r>
            <a:r>
              <a:rPr lang="en-US" dirty="0" err="1" smtClean="0"/>
              <a:t>IOException</a:t>
            </a:r>
            <a:r>
              <a:rPr lang="en-US" dirty="0" smtClean="0"/>
              <a:t> </a:t>
            </a:r>
            <a:r>
              <a:rPr lang="en-US" dirty="0"/>
              <a:t>{...}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interface Searcher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Result find(Query q);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class Query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Query(String s) {...}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String </a:t>
            </a:r>
            <a:r>
              <a:rPr lang="en-US" dirty="0" err="1"/>
              <a:t>getValue</a:t>
            </a:r>
            <a:r>
              <a:rPr lang="en-US" dirty="0"/>
              <a:t>() {...}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65377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public interface Result { </a:t>
            </a:r>
          </a:p>
          <a:p>
            <a:pPr marL="0" indent="0">
              <a:buNone/>
            </a:pPr>
            <a:r>
              <a:rPr lang="en-US" dirty="0" smtClean="0"/>
              <a:t>	public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getCount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Document </a:t>
            </a:r>
            <a:r>
              <a:rPr lang="en-US" dirty="0" err="1"/>
              <a:t>getItem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interface Document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String </a:t>
            </a:r>
            <a:r>
              <a:rPr lang="en-US" dirty="0" err="1"/>
              <a:t>getAuthor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String </a:t>
            </a:r>
            <a:r>
              <a:rPr lang="en-US" dirty="0" err="1"/>
              <a:t>getTitle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String </a:t>
            </a:r>
            <a:r>
              <a:rPr lang="en-US" dirty="0" err="1"/>
              <a:t>getYear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7003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GUI Connection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we'd like to happen:</a:t>
            </a:r>
          </a:p>
          <a:p>
            <a:r>
              <a:rPr lang="en-US" dirty="0"/>
              <a:t>a searcher is associated with the GUI</a:t>
            </a:r>
          </a:p>
          <a:p>
            <a:r>
              <a:rPr lang="en-US" dirty="0"/>
              <a:t>a query is entered</a:t>
            </a:r>
          </a:p>
          <a:p>
            <a:r>
              <a:rPr lang="en-US" dirty="0"/>
              <a:t>the button is clicked</a:t>
            </a:r>
          </a:p>
          <a:p>
            <a:r>
              <a:rPr lang="en-US" dirty="0"/>
              <a:t>the table fills up with the result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4560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Key </a:t>
            </a:r>
            <a:r>
              <a:rPr lang="en-US" dirty="0" smtClean="0"/>
              <a:t>Widgets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</a:t>
            </a:r>
            <a:r>
              <a:rPr lang="en-US" dirty="0"/>
              <a:t>proposed a screen design earlier. The first thing we can test is that key widgets are present: a label, a query field, a button, and a table. There may be other components on the panel (e.g., sub-panels used for organization), but we don't care about them.</a:t>
            </a:r>
          </a:p>
          <a:p>
            <a:r>
              <a:rPr lang="en-US" dirty="0"/>
              <a:t>So, we'll create </a:t>
            </a:r>
            <a:r>
              <a:rPr lang="en-US" dirty="0" err="1"/>
              <a:t>testWidgetsPresent</a:t>
            </a:r>
            <a:r>
              <a:rPr lang="en-US" dirty="0"/>
              <a:t>(). To make this work, we need a panel for the overall screen ("</a:t>
            </a:r>
            <a:r>
              <a:rPr lang="en-US" dirty="0" err="1"/>
              <a:t>SearchPanel</a:t>
            </a:r>
            <a:r>
              <a:rPr lang="en-US" dirty="0"/>
              <a:t>"), the label ("</a:t>
            </a:r>
            <a:r>
              <a:rPr lang="en-US" dirty="0" err="1"/>
              <a:t>searchLabel</a:t>
            </a:r>
            <a:r>
              <a:rPr lang="en-US" dirty="0"/>
              <a:t>"), a </a:t>
            </a:r>
            <a:r>
              <a:rPr lang="en-US" dirty="0" err="1"/>
              <a:t>textfield</a:t>
            </a:r>
            <a:r>
              <a:rPr lang="en-US" dirty="0"/>
              <a:t> for entering the query ("</a:t>
            </a:r>
            <a:r>
              <a:rPr lang="en-US" dirty="0" err="1"/>
              <a:t>queryField</a:t>
            </a:r>
            <a:r>
              <a:rPr lang="en-US" dirty="0"/>
              <a:t>"), a button ("</a:t>
            </a:r>
            <a:r>
              <a:rPr lang="en-US" dirty="0" err="1"/>
              <a:t>findButton</a:t>
            </a:r>
            <a:r>
              <a:rPr lang="en-US" dirty="0"/>
              <a:t>"), and a table for the results ("</a:t>
            </a:r>
            <a:r>
              <a:rPr lang="en-US" dirty="0" err="1"/>
              <a:t>resultTable</a:t>
            </a:r>
            <a:r>
              <a:rPr lang="en-US" dirty="0"/>
              <a:t>"). We'll let these widgets be package-access, so our test can see them.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5970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testWidgetsPresent</a:t>
            </a:r>
            <a:r>
              <a:rPr lang="en-US" dirty="0"/>
              <a:t>()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SearchPanel</a:t>
            </a:r>
            <a:r>
              <a:rPr lang="en-US" dirty="0" smtClean="0"/>
              <a:t> </a:t>
            </a:r>
            <a:r>
              <a:rPr lang="en-US" dirty="0"/>
              <a:t>panel = new </a:t>
            </a:r>
            <a:r>
              <a:rPr lang="en-US" dirty="0" err="1"/>
              <a:t>SearchPanel</a:t>
            </a:r>
            <a:r>
              <a:rPr lang="en-US" dirty="0"/>
              <a:t>(); </a:t>
            </a:r>
            <a:r>
              <a:rPr lang="en-US" dirty="0" smtClean="0"/>
              <a:t>	</a:t>
            </a:r>
            <a:r>
              <a:rPr lang="en-US" dirty="0" err="1" smtClean="0"/>
              <a:t>assertNotNull</a:t>
            </a:r>
            <a:r>
              <a:rPr lang="en-US" dirty="0" smtClean="0"/>
              <a:t>(</a:t>
            </a:r>
            <a:r>
              <a:rPr lang="en-US" dirty="0" err="1" smtClean="0"/>
              <a:t>panel.searchLabel</a:t>
            </a:r>
            <a:r>
              <a:rPr lang="en-US" dirty="0"/>
              <a:t>); </a:t>
            </a:r>
            <a:r>
              <a:rPr lang="en-US" dirty="0" smtClean="0"/>
              <a:t>	</a:t>
            </a:r>
            <a:r>
              <a:rPr lang="en-US" dirty="0" err="1" smtClean="0"/>
              <a:t>assertNotNull</a:t>
            </a:r>
            <a:r>
              <a:rPr lang="en-US" dirty="0" smtClean="0"/>
              <a:t>(</a:t>
            </a:r>
            <a:r>
              <a:rPr lang="en-US" dirty="0" err="1" smtClean="0"/>
              <a:t>panel.queryField</a:t>
            </a:r>
            <a:r>
              <a:rPr lang="en-US" dirty="0"/>
              <a:t>); </a:t>
            </a:r>
            <a:r>
              <a:rPr lang="en-US" dirty="0" smtClean="0"/>
              <a:t>	</a:t>
            </a:r>
            <a:r>
              <a:rPr lang="en-US" dirty="0" err="1" smtClean="0"/>
              <a:t>assertNotNull</a:t>
            </a:r>
            <a:r>
              <a:rPr lang="en-US" dirty="0" smtClean="0"/>
              <a:t>(</a:t>
            </a:r>
            <a:r>
              <a:rPr lang="en-US" dirty="0" err="1" smtClean="0"/>
              <a:t>panel.findButton</a:t>
            </a:r>
            <a:r>
              <a:rPr lang="en-US" dirty="0"/>
              <a:t>); </a:t>
            </a:r>
            <a:r>
              <a:rPr lang="en-US" dirty="0" smtClean="0"/>
              <a:t>	</a:t>
            </a:r>
            <a:r>
              <a:rPr lang="en-US" dirty="0" err="1" smtClean="0"/>
              <a:t>assertNotNull</a:t>
            </a:r>
            <a:r>
              <a:rPr lang="en-US" dirty="0" smtClean="0"/>
              <a:t>(</a:t>
            </a:r>
            <a:r>
              <a:rPr lang="en-US" dirty="0" err="1" smtClean="0"/>
              <a:t>panel.resultTable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884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0415"/>
            <a:ext cx="6934199" cy="486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notice: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test helped design the panel's (software) interface.</a:t>
            </a:r>
          </a:p>
          <a:p>
            <a:r>
              <a:rPr lang="en-US" dirty="0"/>
              <a:t>The test is robust against even dramatic re-arrangements of the widgets.</a:t>
            </a:r>
          </a:p>
          <a:p>
            <a:r>
              <a:rPr lang="en-US" dirty="0"/>
              <a:t>We took very small steps, bouncing between test, code, and design.</a:t>
            </a:r>
          </a:p>
          <a:p>
            <a:r>
              <a:rPr lang="en-US" dirty="0"/>
              <a:t>Our panel might not (and in fact, does not) actually display anything – we haven't tested that.</a:t>
            </a:r>
          </a:p>
          <a:p>
            <a:r>
              <a:rPr lang="en-US" dirty="0"/>
              <a:t>The panel still doesn't </a:t>
            </a:r>
            <a:r>
              <a:rPr lang="en-US" i="1" dirty="0"/>
              <a:t>do</a:t>
            </a:r>
            <a:r>
              <a:rPr lang="en-US" dirty="0"/>
              <a:t> anything (e.g., if the button were clicked).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94892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testInitialContents</a:t>
            </a:r>
            <a:r>
              <a:rPr lang="en-US" dirty="0"/>
              <a:t>()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SearchPanel</a:t>
            </a:r>
            <a:r>
              <a:rPr lang="en-US" dirty="0" smtClean="0"/>
              <a:t> </a:t>
            </a:r>
            <a:r>
              <a:rPr lang="en-US" dirty="0" err="1"/>
              <a:t>sp</a:t>
            </a:r>
            <a:r>
              <a:rPr lang="en-US" dirty="0"/>
              <a:t> = new </a:t>
            </a:r>
            <a:r>
              <a:rPr lang="en-US" dirty="0" err="1"/>
              <a:t>SearchPanel</a:t>
            </a:r>
            <a:r>
              <a:rPr lang="en-US" dirty="0"/>
              <a:t>(); </a:t>
            </a:r>
            <a:r>
              <a:rPr lang="en-US" dirty="0" smtClean="0"/>
              <a:t>	</a:t>
            </a:r>
            <a:r>
              <a:rPr lang="en-US" dirty="0" err="1" smtClean="0"/>
              <a:t>assertEquals</a:t>
            </a:r>
            <a:r>
              <a:rPr lang="en-US" dirty="0"/>
              <a:t>("Search</a:t>
            </a:r>
            <a:r>
              <a:rPr lang="en-US" dirty="0" smtClean="0"/>
              <a:t>:",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sp.searchLabel.getText</a:t>
            </a:r>
            <a:r>
              <a:rPr lang="en-US" dirty="0"/>
              <a:t>());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assertEquals</a:t>
            </a:r>
            <a:r>
              <a:rPr lang="en-US" dirty="0"/>
              <a:t>("", </a:t>
            </a:r>
            <a:r>
              <a:rPr lang="en-US" dirty="0" err="1"/>
              <a:t>sp.queryField.getText</a:t>
            </a:r>
            <a:r>
              <a:rPr lang="en-US" dirty="0"/>
              <a:t>()); </a:t>
            </a:r>
            <a:r>
              <a:rPr lang="en-US" dirty="0" smtClean="0"/>
              <a:t>	</a:t>
            </a:r>
            <a:r>
              <a:rPr lang="en-US" dirty="0" err="1" smtClean="0"/>
              <a:t>assertEquals</a:t>
            </a:r>
            <a:r>
              <a:rPr lang="en-US" dirty="0"/>
              <a:t>("Find",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   </a:t>
            </a:r>
            <a:r>
              <a:rPr lang="en-US" dirty="0" err="1" smtClean="0"/>
              <a:t>sp.findButton.getText</a:t>
            </a:r>
            <a:r>
              <a:rPr lang="en-US" dirty="0"/>
              <a:t>());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assert</a:t>
            </a:r>
            <a:r>
              <a:rPr lang="en-US" dirty="0"/>
              <a:t>("Table starts empty</a:t>
            </a:r>
            <a:r>
              <a:rPr lang="en-US" dirty="0" smtClean="0"/>
              <a:t>",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sp.resultTable.getRowCount</a:t>
            </a:r>
            <a:r>
              <a:rPr lang="en-US" dirty="0"/>
              <a:t>() == 0);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7949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</a:t>
            </a:r>
            <a:r>
              <a:rPr lang="en-US" dirty="0" smtClean="0"/>
              <a:t>Interconnection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testSearcherSetup</a:t>
            </a:r>
            <a:r>
              <a:rPr lang="en-US" dirty="0"/>
              <a:t>()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Searcher </a:t>
            </a:r>
            <a:r>
              <a:rPr lang="en-US" dirty="0"/>
              <a:t>s = new Searcher()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Result search(Query q)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return </a:t>
            </a:r>
            <a:r>
              <a:rPr lang="en-US" dirty="0"/>
              <a:t>null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}</a:t>
            </a:r>
          </a:p>
          <a:p>
            <a:pPr marL="0" indent="0">
              <a:buNone/>
            </a:pPr>
            <a:r>
              <a:rPr lang="en-US" dirty="0" smtClean="0"/>
              <a:t> 	};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SearchPanel</a:t>
            </a:r>
            <a:r>
              <a:rPr lang="en-US" dirty="0" smtClean="0"/>
              <a:t> </a:t>
            </a:r>
            <a:r>
              <a:rPr lang="en-US" dirty="0"/>
              <a:t>panel = new </a:t>
            </a:r>
            <a:r>
              <a:rPr lang="en-US" dirty="0" err="1"/>
              <a:t>SearchPanel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assert </a:t>
            </a:r>
            <a:r>
              <a:rPr lang="en-US" dirty="0"/>
              <a:t>("Searcher not set", </a:t>
            </a:r>
            <a:r>
              <a:rPr lang="en-US" dirty="0" err="1"/>
              <a:t>panel.getSearcher</a:t>
            </a:r>
            <a:r>
              <a:rPr lang="en-US" dirty="0"/>
              <a:t>() != s);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panel.setSearcher</a:t>
            </a:r>
            <a:r>
              <a:rPr lang="en-US" dirty="0" smtClean="0"/>
              <a:t>(s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assert</a:t>
            </a:r>
            <a:r>
              <a:rPr lang="en-US" dirty="0"/>
              <a:t>("Searcher now set", </a:t>
            </a:r>
            <a:r>
              <a:rPr lang="en-US" dirty="0" err="1"/>
              <a:t>panel.getSearcher</a:t>
            </a:r>
            <a:r>
              <a:rPr lang="en-US" dirty="0"/>
              <a:t>() == s);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73963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364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public void </a:t>
            </a:r>
            <a:r>
              <a:rPr lang="en-US" sz="2800" dirty="0" err="1"/>
              <a:t>testTestSearcher</a:t>
            </a:r>
            <a:r>
              <a:rPr lang="en-US" sz="2800" dirty="0"/>
              <a:t>() {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assertEquals</a:t>
            </a:r>
            <a:r>
              <a:rPr lang="en-US" sz="2800" dirty="0" smtClean="0"/>
              <a:t>(new </a:t>
            </a:r>
            <a:r>
              <a:rPr lang="en-US" sz="2800" dirty="0"/>
              <a:t>Query("1").</a:t>
            </a:r>
            <a:r>
              <a:rPr lang="en-US" sz="2800" dirty="0" err="1"/>
              <a:t>getValue</a:t>
            </a:r>
            <a:r>
              <a:rPr lang="en-US" sz="2800" dirty="0"/>
              <a:t>(), "1");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Document </a:t>
            </a:r>
            <a:r>
              <a:rPr lang="en-US" sz="2800" dirty="0"/>
              <a:t>d = new </a:t>
            </a:r>
            <a:r>
              <a:rPr lang="en-US" sz="2800" dirty="0" err="1"/>
              <a:t>TestDocument</a:t>
            </a:r>
            <a:r>
              <a:rPr lang="en-US" sz="2800" dirty="0"/>
              <a:t>(1);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assertEquals</a:t>
            </a:r>
            <a:r>
              <a:rPr lang="en-US" sz="2800" dirty="0"/>
              <a:t>("y1", </a:t>
            </a:r>
            <a:r>
              <a:rPr lang="en-US" sz="2800" dirty="0" err="1"/>
              <a:t>d.getYear</a:t>
            </a:r>
            <a:r>
              <a:rPr lang="en-US" sz="2800" dirty="0"/>
              <a:t>());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Result </a:t>
            </a:r>
            <a:r>
              <a:rPr lang="en-US" sz="2800" dirty="0" err="1"/>
              <a:t>tr</a:t>
            </a:r>
            <a:r>
              <a:rPr lang="en-US" sz="2800" dirty="0"/>
              <a:t> = new </a:t>
            </a:r>
            <a:r>
              <a:rPr lang="en-US" sz="2800" dirty="0" err="1"/>
              <a:t>TestResult</a:t>
            </a:r>
            <a:r>
              <a:rPr lang="en-US" sz="2800" dirty="0"/>
              <a:t>(2);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assert(</a:t>
            </a:r>
            <a:r>
              <a:rPr lang="en-US" sz="2800" dirty="0" err="1" smtClean="0"/>
              <a:t>tr.getCount</a:t>
            </a:r>
            <a:r>
              <a:rPr lang="en-US" sz="2800" dirty="0"/>
              <a:t>() == 2);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assertEquals</a:t>
            </a:r>
            <a:r>
              <a:rPr lang="en-US" sz="2800" dirty="0"/>
              <a:t>("a0", </a:t>
            </a:r>
            <a:r>
              <a:rPr lang="en-US" sz="2800" dirty="0" err="1"/>
              <a:t>tr.getItem</a:t>
            </a:r>
            <a:r>
              <a:rPr lang="en-US" sz="2800" dirty="0"/>
              <a:t>(0).</a:t>
            </a:r>
            <a:r>
              <a:rPr lang="en-US" sz="2800" dirty="0" err="1"/>
              <a:t>getAuthor</a:t>
            </a:r>
            <a:r>
              <a:rPr lang="en-US" sz="2800" dirty="0"/>
              <a:t>());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TestSearcher</a:t>
            </a:r>
            <a:r>
              <a:rPr lang="en-US" sz="2800" dirty="0" smtClean="0"/>
              <a:t> </a:t>
            </a:r>
            <a:r>
              <a:rPr lang="en-US" sz="2800" dirty="0" err="1"/>
              <a:t>ts</a:t>
            </a:r>
            <a:r>
              <a:rPr lang="en-US" sz="2800" dirty="0"/>
              <a:t> = new </a:t>
            </a:r>
            <a:r>
              <a:rPr lang="en-US" sz="2800" dirty="0" err="1"/>
              <a:t>TestSearcher</a:t>
            </a:r>
            <a:r>
              <a:rPr lang="en-US" sz="2800" dirty="0"/>
              <a:t>();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tr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err="1"/>
              <a:t>ts.find</a:t>
            </a:r>
            <a:r>
              <a:rPr lang="en-US" sz="2800" dirty="0"/>
              <a:t>(</a:t>
            </a:r>
            <a:r>
              <a:rPr lang="en-US" sz="2800" dirty="0" err="1"/>
              <a:t>ts.makeQuery</a:t>
            </a:r>
            <a:r>
              <a:rPr lang="en-US" sz="2800" dirty="0"/>
              <a:t>("2"));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assert</a:t>
            </a:r>
            <a:r>
              <a:rPr lang="en-US" sz="2800" dirty="0"/>
              <a:t>("Result has 2 items", </a:t>
            </a:r>
            <a:r>
              <a:rPr lang="en-US" sz="2800" dirty="0" err="1"/>
              <a:t>tr.getCount</a:t>
            </a:r>
            <a:r>
              <a:rPr lang="en-US" sz="2800" dirty="0"/>
              <a:t>() == 2);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assertEquals</a:t>
            </a:r>
            <a:r>
              <a:rPr lang="en-US" sz="2800" dirty="0"/>
              <a:t>("y1", </a:t>
            </a:r>
            <a:r>
              <a:rPr lang="en-US" sz="2800" dirty="0" err="1"/>
              <a:t>tr.getItem</a:t>
            </a:r>
            <a:r>
              <a:rPr lang="en-US" sz="2800" dirty="0"/>
              <a:t>(1).</a:t>
            </a:r>
            <a:r>
              <a:rPr lang="en-US" sz="2800" dirty="0" err="1"/>
              <a:t>getYear</a:t>
            </a:r>
            <a:r>
              <a:rPr lang="en-US" sz="2800" dirty="0"/>
              <a:t>());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4770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Testing with a Fake </a:t>
            </a:r>
            <a:r>
              <a:rPr lang="en-US" dirty="0" smtClean="0"/>
              <a:t>Searcher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200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public class </a:t>
            </a:r>
            <a:r>
              <a:rPr lang="en-US" dirty="0" err="1"/>
              <a:t>TestDocument</a:t>
            </a:r>
            <a:r>
              <a:rPr lang="en-US" dirty="0"/>
              <a:t> implements Document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count;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 err="1"/>
              <a:t>TestDocument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n) {count = n;}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/>
              <a:t>String </a:t>
            </a:r>
            <a:r>
              <a:rPr lang="en-US" dirty="0" err="1"/>
              <a:t>getAuthor</a:t>
            </a:r>
            <a:r>
              <a:rPr lang="en-US" dirty="0"/>
              <a:t>() {return "a" + count;} </a:t>
            </a:r>
            <a:r>
              <a:rPr lang="en-US" dirty="0" smtClean="0"/>
              <a:t>	public </a:t>
            </a:r>
            <a:r>
              <a:rPr lang="en-US" dirty="0"/>
              <a:t>String </a:t>
            </a:r>
            <a:r>
              <a:rPr lang="en-US" dirty="0" err="1"/>
              <a:t>getTitle</a:t>
            </a:r>
            <a:r>
              <a:rPr lang="en-US" dirty="0"/>
              <a:t>() {return "t" + count;} </a:t>
            </a:r>
            <a:r>
              <a:rPr lang="en-US" dirty="0" smtClean="0"/>
              <a:t>	public </a:t>
            </a:r>
            <a:r>
              <a:rPr lang="en-US" dirty="0"/>
              <a:t>String </a:t>
            </a:r>
            <a:r>
              <a:rPr lang="en-US" dirty="0" err="1"/>
              <a:t>getYear</a:t>
            </a:r>
            <a:r>
              <a:rPr lang="en-US" dirty="0"/>
              <a:t>() {return "y" + count;}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99299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Adapter Stub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public class </a:t>
            </a:r>
            <a:r>
              <a:rPr lang="en-US" dirty="0" err="1"/>
              <a:t>ResultTableAdapter</a:t>
            </a:r>
            <a:r>
              <a:rPr lang="en-US" dirty="0"/>
              <a:t> extends </a:t>
            </a:r>
            <a:r>
              <a:rPr lang="en-US" dirty="0" err="1"/>
              <a:t>DefaultTableModel</a:t>
            </a:r>
            <a:r>
              <a:rPr lang="en-US" dirty="0"/>
              <a:t>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public </a:t>
            </a:r>
            <a:r>
              <a:rPr lang="en-US" dirty="0" err="1"/>
              <a:t>ResultTableAdapter</a:t>
            </a:r>
            <a:r>
              <a:rPr lang="en-US" dirty="0"/>
              <a:t>(Result r) {}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9362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Adapter </a:t>
            </a:r>
            <a:r>
              <a:rPr lang="en-US" dirty="0" smtClean="0"/>
              <a:t>Implementation Test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testResultTableAdapter</a:t>
            </a:r>
            <a:r>
              <a:rPr lang="en-US" dirty="0"/>
              <a:t>()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 </a:t>
            </a:r>
            <a:r>
              <a:rPr lang="en-US" dirty="0" err="1"/>
              <a:t>result</a:t>
            </a:r>
            <a:r>
              <a:rPr lang="en-US" dirty="0"/>
              <a:t> = new </a:t>
            </a:r>
            <a:r>
              <a:rPr lang="en-US" dirty="0" err="1"/>
              <a:t>TestResult</a:t>
            </a:r>
            <a:r>
              <a:rPr lang="en-US" dirty="0"/>
              <a:t>(2);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ResultTableAdapter</a:t>
            </a:r>
            <a:r>
              <a:rPr lang="en-US" dirty="0" smtClean="0"/>
              <a:t> </a:t>
            </a:r>
            <a:r>
              <a:rPr lang="en-US" dirty="0" err="1"/>
              <a:t>rta</a:t>
            </a:r>
            <a:r>
              <a:rPr lang="en-US" dirty="0"/>
              <a:t> = new </a:t>
            </a:r>
            <a:r>
              <a:rPr lang="en-US" dirty="0" err="1"/>
              <a:t>ResultTableAdapter</a:t>
            </a:r>
            <a:r>
              <a:rPr lang="en-US" dirty="0"/>
              <a:t>(result);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assertEquals</a:t>
            </a:r>
            <a:r>
              <a:rPr lang="en-US" dirty="0"/>
              <a:t>("Author", </a:t>
            </a:r>
            <a:r>
              <a:rPr lang="en-US" dirty="0" err="1"/>
              <a:t>rta.getColumnName</a:t>
            </a:r>
            <a:r>
              <a:rPr lang="en-US" dirty="0"/>
              <a:t>(0));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assertEquals</a:t>
            </a:r>
            <a:r>
              <a:rPr lang="en-US" dirty="0"/>
              <a:t>("Title", </a:t>
            </a:r>
            <a:r>
              <a:rPr lang="en-US" dirty="0" err="1"/>
              <a:t>rta.getColumnName</a:t>
            </a:r>
            <a:r>
              <a:rPr lang="en-US" dirty="0"/>
              <a:t>(1));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assertEquals</a:t>
            </a:r>
            <a:r>
              <a:rPr lang="en-US" dirty="0"/>
              <a:t>("Year", </a:t>
            </a:r>
            <a:r>
              <a:rPr lang="en-US" dirty="0" err="1"/>
              <a:t>rta.getColumnName</a:t>
            </a:r>
            <a:r>
              <a:rPr lang="en-US" dirty="0"/>
              <a:t>(2));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assert</a:t>
            </a:r>
            <a:r>
              <a:rPr lang="en-US" dirty="0"/>
              <a:t>("3 columns", </a:t>
            </a:r>
            <a:r>
              <a:rPr lang="en-US" dirty="0" err="1"/>
              <a:t>rta.getColumnCount</a:t>
            </a:r>
            <a:r>
              <a:rPr lang="en-US" dirty="0"/>
              <a:t>() == 3);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assert</a:t>
            </a:r>
            <a:r>
              <a:rPr lang="en-US" dirty="0"/>
              <a:t>("Row count=2", </a:t>
            </a:r>
            <a:r>
              <a:rPr lang="en-US" dirty="0" err="1"/>
              <a:t>rta.getRowCount</a:t>
            </a:r>
            <a:r>
              <a:rPr lang="en-US" dirty="0"/>
              <a:t>() == 2);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assertEquals</a:t>
            </a:r>
            <a:r>
              <a:rPr lang="en-US" dirty="0"/>
              <a:t>("a0", </a:t>
            </a:r>
            <a:r>
              <a:rPr lang="en-US" dirty="0" err="1"/>
              <a:t>rta.getValueAt</a:t>
            </a:r>
            <a:r>
              <a:rPr lang="en-US" dirty="0"/>
              <a:t>(0,0).</a:t>
            </a:r>
            <a:r>
              <a:rPr lang="en-US" dirty="0" err="1"/>
              <a:t>toString</a:t>
            </a:r>
            <a:r>
              <a:rPr lang="en-US" dirty="0"/>
              <a:t>());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assertEquals</a:t>
            </a:r>
            <a:r>
              <a:rPr lang="en-US" dirty="0"/>
              <a:t>("y1", </a:t>
            </a:r>
            <a:r>
              <a:rPr lang="en-US" dirty="0" err="1"/>
              <a:t>rta.getValueAt</a:t>
            </a:r>
            <a:r>
              <a:rPr lang="en-US" dirty="0"/>
              <a:t>(1,2).</a:t>
            </a:r>
            <a:r>
              <a:rPr lang="en-US" dirty="0" err="1"/>
              <a:t>toString</a:t>
            </a:r>
            <a:r>
              <a:rPr lang="en-US" dirty="0"/>
              <a:t>());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1811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8862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public class </a:t>
            </a:r>
            <a:r>
              <a:rPr lang="en-US" sz="2400" dirty="0" err="1"/>
              <a:t>ResultTableAdapter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extends </a:t>
            </a:r>
            <a:r>
              <a:rPr lang="en-US" sz="2400" dirty="0" err="1"/>
              <a:t>AbstractTableModel</a:t>
            </a:r>
            <a:r>
              <a:rPr lang="en-US" sz="2400" dirty="0"/>
              <a:t> implements </a:t>
            </a:r>
            <a:r>
              <a:rPr lang="en-US" sz="2400" dirty="0" err="1"/>
              <a:t>TableModel</a:t>
            </a:r>
            <a:r>
              <a:rPr lang="en-US" sz="2400" dirty="0"/>
              <a:t> {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final </a:t>
            </a:r>
            <a:r>
              <a:rPr lang="en-US" sz="2400" dirty="0"/>
              <a:t>static String </a:t>
            </a:r>
            <a:r>
              <a:rPr lang="en-US" sz="2400" dirty="0" err="1"/>
              <a:t>columnNames</a:t>
            </a:r>
            <a:r>
              <a:rPr lang="en-US" sz="2400" dirty="0"/>
              <a:t>[] = {"Author", "Title", </a:t>
            </a:r>
            <a:r>
              <a:rPr lang="en-US" sz="2400" dirty="0" smtClean="0"/>
              <a:t>		           "</a:t>
            </a:r>
            <a:r>
              <a:rPr lang="en-US" sz="2400" dirty="0"/>
              <a:t>Year"};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Result </a:t>
            </a:r>
            <a:r>
              <a:rPr lang="en-US" sz="2400" dirty="0" err="1"/>
              <a:t>myResult</a:t>
            </a:r>
            <a:r>
              <a:rPr lang="en-US" sz="2400" dirty="0"/>
              <a:t>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public </a:t>
            </a:r>
            <a:r>
              <a:rPr lang="en-US" sz="2400" dirty="0" err="1"/>
              <a:t>ResultTableAdapter</a:t>
            </a:r>
            <a:r>
              <a:rPr lang="en-US" sz="2400" dirty="0"/>
              <a:t>(Result r) {</a:t>
            </a:r>
            <a:r>
              <a:rPr lang="en-US" sz="2400" dirty="0" err="1"/>
              <a:t>myResult</a:t>
            </a:r>
            <a:r>
              <a:rPr lang="en-US" sz="2400" dirty="0"/>
              <a:t> = r;}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public </a:t>
            </a:r>
            <a:r>
              <a:rPr lang="en-US" sz="2400" dirty="0"/>
              <a:t>String </a:t>
            </a:r>
            <a:r>
              <a:rPr lang="en-US" sz="2400" dirty="0" err="1"/>
              <a:t>getColumnName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) {return </a:t>
            </a:r>
            <a:r>
              <a:rPr lang="en-US" sz="2400" dirty="0" err="1"/>
              <a:t>columnNames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];}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public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getColumnCount</a:t>
            </a:r>
            <a:r>
              <a:rPr lang="en-US" sz="2400" dirty="0"/>
              <a:t>() {return </a:t>
            </a:r>
            <a:r>
              <a:rPr lang="en-US" sz="2400" dirty="0" err="1"/>
              <a:t>columnNames.length</a:t>
            </a:r>
            <a:r>
              <a:rPr lang="en-US" sz="2400" dirty="0"/>
              <a:t>;}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public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getRowCount</a:t>
            </a:r>
            <a:r>
              <a:rPr lang="en-US" sz="2400" dirty="0"/>
              <a:t>() {return </a:t>
            </a:r>
            <a:r>
              <a:rPr lang="en-US" sz="2400" dirty="0" err="1"/>
              <a:t>myResult.getItemCount</a:t>
            </a:r>
            <a:r>
              <a:rPr lang="en-US" sz="2400" dirty="0"/>
              <a:t>();} public Object </a:t>
            </a:r>
            <a:r>
              <a:rPr lang="en-US" sz="2400" dirty="0" err="1"/>
              <a:t>getValueAt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r, </a:t>
            </a:r>
            <a:r>
              <a:rPr lang="en-US" sz="2400" dirty="0" err="1"/>
              <a:t>int</a:t>
            </a:r>
            <a:r>
              <a:rPr lang="en-US" sz="2400" dirty="0"/>
              <a:t> c) </a:t>
            </a:r>
            <a:r>
              <a:rPr lang="en-US" sz="2400" dirty="0" smtClean="0"/>
              <a:t>{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</a:t>
            </a:r>
            <a:r>
              <a:rPr lang="en-US" sz="2400" dirty="0"/>
              <a:t>Document doc = </a:t>
            </a:r>
            <a:r>
              <a:rPr lang="en-US" sz="2400" dirty="0" err="1"/>
              <a:t>myResult.getItem</a:t>
            </a:r>
            <a:r>
              <a:rPr lang="en-US" sz="2400" dirty="0"/>
              <a:t>(r);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switch(c</a:t>
            </a:r>
            <a:r>
              <a:rPr lang="en-US" sz="2400" dirty="0"/>
              <a:t>) {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case </a:t>
            </a:r>
            <a:r>
              <a:rPr lang="en-US" sz="2400" dirty="0"/>
              <a:t>0: return </a:t>
            </a:r>
            <a:r>
              <a:rPr lang="en-US" sz="2400" dirty="0" err="1"/>
              <a:t>doc.getAuthor</a:t>
            </a:r>
            <a:r>
              <a:rPr lang="en-US" sz="2400" dirty="0"/>
              <a:t>();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case </a:t>
            </a:r>
            <a:r>
              <a:rPr lang="en-US" sz="2400" dirty="0"/>
              <a:t>1: return </a:t>
            </a:r>
            <a:r>
              <a:rPr lang="en-US" sz="2400" dirty="0" err="1"/>
              <a:t>doc.getTitle</a:t>
            </a:r>
            <a:r>
              <a:rPr lang="en-US" sz="2400" dirty="0" smtClean="0"/>
              <a:t>();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case </a:t>
            </a:r>
            <a:r>
              <a:rPr lang="en-US" sz="2400" dirty="0"/>
              <a:t>2: return </a:t>
            </a:r>
            <a:r>
              <a:rPr lang="en-US" sz="2400" dirty="0" err="1"/>
              <a:t>doc.getYear</a:t>
            </a:r>
            <a:r>
              <a:rPr lang="en-US" sz="2400" dirty="0"/>
              <a:t>();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default</a:t>
            </a:r>
            <a:r>
              <a:rPr lang="en-US" sz="2400" dirty="0"/>
              <a:t>: return "?";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95479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for </a:t>
            </a:r>
            <a:r>
              <a:rPr lang="en-US" dirty="0" smtClean="0"/>
              <a:t>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have a properly connected panel. We can check the widgets' relative locations:</a:t>
            </a:r>
          </a:p>
          <a:p>
            <a:r>
              <a:rPr lang="en-US" dirty="0"/>
              <a:t>label left-of </a:t>
            </a:r>
            <a:r>
              <a:rPr lang="en-US" dirty="0" err="1"/>
              <a:t>queryField</a:t>
            </a:r>
            <a:endParaRPr lang="en-US" dirty="0"/>
          </a:p>
          <a:p>
            <a:r>
              <a:rPr lang="en-US" dirty="0" err="1"/>
              <a:t>queryField</a:t>
            </a:r>
            <a:r>
              <a:rPr lang="en-US" dirty="0"/>
              <a:t> left-of </a:t>
            </a:r>
            <a:r>
              <a:rPr lang="en-US" dirty="0" err="1"/>
              <a:t>findButton</a:t>
            </a:r>
            <a:endParaRPr lang="en-US" dirty="0"/>
          </a:p>
          <a:p>
            <a:r>
              <a:rPr lang="en-US" dirty="0" err="1"/>
              <a:t>queryField</a:t>
            </a:r>
            <a:r>
              <a:rPr lang="en-US" dirty="0"/>
              <a:t> above table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6374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Looks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public void </a:t>
            </a:r>
            <a:r>
              <a:rPr lang="en-US" dirty="0" err="1"/>
              <a:t>testRelativePosition</a:t>
            </a:r>
            <a:r>
              <a:rPr lang="en-US" dirty="0"/>
              <a:t>() {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SearchPanel</a:t>
            </a:r>
            <a:r>
              <a:rPr lang="en-US" dirty="0" smtClean="0"/>
              <a:t> </a:t>
            </a:r>
            <a:r>
              <a:rPr lang="en-US" dirty="0" err="1"/>
              <a:t>sp</a:t>
            </a:r>
            <a:r>
              <a:rPr lang="en-US" dirty="0"/>
              <a:t> = new </a:t>
            </a:r>
            <a:r>
              <a:rPr lang="en-US" dirty="0" err="1"/>
              <a:t>SearchPanel</a:t>
            </a:r>
            <a:r>
              <a:rPr lang="en-US" dirty="0"/>
              <a:t>();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JFrame</a:t>
            </a:r>
            <a:r>
              <a:rPr lang="en-US" dirty="0" smtClean="0"/>
              <a:t> </a:t>
            </a:r>
            <a:r>
              <a:rPr lang="en-US" dirty="0"/>
              <a:t>display = new </a:t>
            </a:r>
            <a:r>
              <a:rPr lang="en-US" dirty="0" err="1"/>
              <a:t>JFrame</a:t>
            </a:r>
            <a:r>
              <a:rPr lang="en-US" dirty="0"/>
              <a:t>("test"); </a:t>
            </a:r>
            <a:r>
              <a:rPr lang="en-US" dirty="0" err="1"/>
              <a:t>display.getContentPane</a:t>
            </a:r>
            <a:r>
              <a:rPr lang="en-US" dirty="0"/>
              <a:t>().add(</a:t>
            </a:r>
            <a:r>
              <a:rPr lang="en-US" dirty="0" err="1"/>
              <a:t>sp</a:t>
            </a:r>
            <a:r>
              <a:rPr lang="en-US" dirty="0"/>
              <a:t>); </a:t>
            </a:r>
            <a:r>
              <a:rPr lang="en-US" dirty="0" err="1"/>
              <a:t>display.setSize</a:t>
            </a:r>
            <a:r>
              <a:rPr lang="en-US" dirty="0"/>
              <a:t>(500,500);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display.setVisible</a:t>
            </a:r>
            <a:r>
              <a:rPr lang="en-US" dirty="0" smtClean="0"/>
              <a:t>(true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//</a:t>
            </a:r>
            <a:r>
              <a:rPr lang="en-US" dirty="0"/>
              <a:t>try {</a:t>
            </a:r>
            <a:r>
              <a:rPr lang="en-US" dirty="0" err="1"/>
              <a:t>Thread.sleep</a:t>
            </a:r>
            <a:r>
              <a:rPr lang="en-US" dirty="0"/>
              <a:t>(3000);} catch (Exception ex) {} assert ("label left-of query", </a:t>
            </a:r>
            <a:r>
              <a:rPr lang="en-US" dirty="0" smtClean="0"/>
              <a:t>	</a:t>
            </a:r>
            <a:r>
              <a:rPr lang="en-US" dirty="0" err="1" smtClean="0"/>
              <a:t>sp.searchLabel.getLocationOnScreen</a:t>
            </a:r>
            <a:r>
              <a:rPr lang="en-US" dirty="0"/>
              <a:t>().x &lt; </a:t>
            </a:r>
            <a:r>
              <a:rPr lang="en-US" dirty="0" smtClean="0"/>
              <a:t>	</a:t>
            </a:r>
            <a:r>
              <a:rPr lang="en-US" dirty="0" err="1" smtClean="0"/>
              <a:t>sp.queryField.getLocationOnScreen</a:t>
            </a:r>
            <a:r>
              <a:rPr lang="en-US" dirty="0"/>
              <a:t>().x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http://xp123.com/articles/the-testcode-cycle-in-xp-part-2-gui/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84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an Auction Sniper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are commissioned to build an application that automatically bids in auctions.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sketch out how it should work and what the major components should be.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put together a rough plan for the incremental steps in which we will grow the application.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Requirements discussions with customer and agree </a:t>
            </a:r>
            <a:r>
              <a:rPr lang="en-US" dirty="0"/>
              <a:t>on some basic terms: </a:t>
            </a:r>
          </a:p>
          <a:p>
            <a:pPr lvl="1"/>
            <a:r>
              <a:rPr lang="en-US" dirty="0" smtClean="0"/>
              <a:t>Item </a:t>
            </a:r>
            <a:r>
              <a:rPr lang="en-US" dirty="0"/>
              <a:t>is something that can be identified and bought. </a:t>
            </a:r>
          </a:p>
          <a:p>
            <a:pPr lvl="1"/>
            <a:r>
              <a:rPr lang="en-US" dirty="0" smtClean="0"/>
              <a:t>Bidder </a:t>
            </a:r>
            <a:r>
              <a:rPr lang="en-US" dirty="0"/>
              <a:t>is a person or organization that is interested in buying an </a:t>
            </a:r>
            <a:r>
              <a:rPr lang="en-US" dirty="0" smtClean="0"/>
              <a:t>item price </a:t>
            </a:r>
            <a:r>
              <a:rPr lang="en-US" dirty="0"/>
              <a:t>for an item. 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price is the current highest bid for the </a:t>
            </a:r>
            <a:r>
              <a:rPr lang="en-US" dirty="0" smtClean="0"/>
              <a:t>item.</a:t>
            </a:r>
          </a:p>
          <a:p>
            <a:pPr lvl="1"/>
            <a:r>
              <a:rPr lang="en-US" dirty="0" smtClean="0"/>
              <a:t>Stop </a:t>
            </a:r>
            <a:r>
              <a:rPr lang="en-US" dirty="0"/>
              <a:t>price is the most a bidder is prepared to pay for an item. </a:t>
            </a:r>
          </a:p>
          <a:p>
            <a:pPr lvl="1"/>
            <a:r>
              <a:rPr lang="en-US" dirty="0" smtClean="0"/>
              <a:t>Auction </a:t>
            </a:r>
            <a:r>
              <a:rPr lang="en-US" dirty="0"/>
              <a:t>is a process for managing bids for an item. </a:t>
            </a:r>
          </a:p>
          <a:p>
            <a:pPr lvl="1"/>
            <a:r>
              <a:rPr lang="en-US" dirty="0" smtClean="0"/>
              <a:t>Auction </a:t>
            </a:r>
            <a:r>
              <a:rPr lang="en-US" dirty="0"/>
              <a:t>house is an institution that hosts auctions.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Snipper</a:t>
            </a:r>
            <a:r>
              <a:rPr lang="en-US" dirty="0" smtClean="0"/>
              <a:t>: Java </a:t>
            </a:r>
            <a:r>
              <a:rPr lang="en-US" dirty="0"/>
              <a:t>Swing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 </a:t>
            </a:r>
            <a:r>
              <a:rPr lang="en-US" dirty="0"/>
              <a:t>on a desktop and allow the user to bid for multiple items at a time.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will show the identifier, stop price, and the current auction price and status for each item it’s sniping. </a:t>
            </a:r>
            <a:endParaRPr lang="en-US" dirty="0" smtClean="0"/>
          </a:p>
          <a:p>
            <a:r>
              <a:rPr lang="en-US" dirty="0" smtClean="0"/>
              <a:t>Buyers </a:t>
            </a:r>
            <a:r>
              <a:rPr lang="en-US" dirty="0"/>
              <a:t>will be able to add new items for sniping through the user interface, and the display values will change in response to events arriving from </a:t>
            </a:r>
            <a:r>
              <a:rPr lang="en-US" dirty="0" smtClean="0"/>
              <a:t>the auction house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Draft of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971800" y="6400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Growing Object-Oriented Software, Guided by Tests Freeman and Pryce</a:t>
            </a:r>
            <a:endParaRPr lang="en-US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71625"/>
            <a:ext cx="6477000" cy="491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7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</TotalTime>
  <Words>2497</Words>
  <Application>Microsoft Office PowerPoint</Application>
  <PresentationFormat>On-screen Show (4:3)</PresentationFormat>
  <Paragraphs>339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CSCE 747 Software Testing and Quality Assurance</vt:lpstr>
      <vt:lpstr>PowerPoint Presentation</vt:lpstr>
      <vt:lpstr>Write an Adapter Layer</vt:lpstr>
      <vt:lpstr>Mock Application Objects in Integration Tests</vt:lpstr>
      <vt:lpstr>PowerPoint Presentation</vt:lpstr>
      <vt:lpstr>Commissioning an Auction Sniper</vt:lpstr>
      <vt:lpstr>Requirements: Terminology</vt:lpstr>
      <vt:lpstr>Snipper: Java Swing application</vt:lpstr>
      <vt:lpstr>First Draft of User Interface</vt:lpstr>
      <vt:lpstr>XMPP: the eXtensible Messaging and Presence Protocol</vt:lpstr>
      <vt:lpstr>Communicating with an Auction</vt:lpstr>
      <vt:lpstr>Bidder – state machine</vt:lpstr>
      <vt:lpstr>Getting it Started</vt:lpstr>
      <vt:lpstr>The Walking Skeleton</vt:lpstr>
      <vt:lpstr>Deciding the Shape of the Walking Skeleton</vt:lpstr>
      <vt:lpstr>Prioritize Initial Requirements</vt:lpstr>
      <vt:lpstr>Iteration Zero</vt:lpstr>
      <vt:lpstr>Our First Test</vt:lpstr>
      <vt:lpstr>What First;  then How</vt:lpstr>
      <vt:lpstr>A First Test: join, lose </vt:lpstr>
      <vt:lpstr>Requirements Feedback</vt:lpstr>
      <vt:lpstr>State Machine</vt:lpstr>
      <vt:lpstr>Stub for Online Auction</vt:lpstr>
      <vt:lpstr>Test 1</vt:lpstr>
      <vt:lpstr>Auction Stub</vt:lpstr>
      <vt:lpstr>End-to-End Test Rig</vt:lpstr>
      <vt:lpstr>Window Licker</vt:lpstr>
      <vt:lpstr>Application Runner</vt:lpstr>
      <vt:lpstr>PowerPoint Presentation</vt:lpstr>
      <vt:lpstr>PowerPoint Presentation</vt:lpstr>
      <vt:lpstr>Fake Auction Server</vt:lpstr>
      <vt:lpstr>A Minimal Fake Implementation</vt:lpstr>
      <vt:lpstr>PowerPoint Presentation</vt:lpstr>
      <vt:lpstr>PowerPoint Presentation</vt:lpstr>
      <vt:lpstr>X-windows</vt:lpstr>
      <vt:lpstr>X-windows Design principles</vt:lpstr>
      <vt:lpstr>X-windows</vt:lpstr>
      <vt:lpstr>X-windows</vt:lpstr>
      <vt:lpstr>Java-Swing</vt:lpstr>
      <vt:lpstr>Testing Swing Applications</vt:lpstr>
      <vt:lpstr>PowerPoint Presentation</vt:lpstr>
      <vt:lpstr>PowerPoint Presentation</vt:lpstr>
      <vt:lpstr>Unit Testing Guis </vt:lpstr>
      <vt:lpstr>http://xp123.com/articles/the-testcode-cycle-in-xp-part-2-gui/</vt:lpstr>
      <vt:lpstr>PowerPoint Presentation</vt:lpstr>
      <vt:lpstr>PowerPoint Presentation</vt:lpstr>
      <vt:lpstr>The GUI Connection </vt:lpstr>
      <vt:lpstr>Testing Key Widgets</vt:lpstr>
      <vt:lpstr>PowerPoint Presentation</vt:lpstr>
      <vt:lpstr>Things to notice:</vt:lpstr>
      <vt:lpstr>PowerPoint Presentation</vt:lpstr>
      <vt:lpstr>Testing Interconnection</vt:lpstr>
      <vt:lpstr>Testing with a Fake Searcher</vt:lpstr>
      <vt:lpstr>PowerPoint Presentation</vt:lpstr>
      <vt:lpstr>Adapter Stub</vt:lpstr>
      <vt:lpstr>Adapter Implementation Test First</vt:lpstr>
      <vt:lpstr>PowerPoint Presentation</vt:lpstr>
      <vt:lpstr>Testing for Looks</vt:lpstr>
      <vt:lpstr>Testing for Looks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747 Software Testing and Quality Assurance</dc:title>
  <dc:creator>MATTHEWS, MANTON M</dc:creator>
  <cp:lastModifiedBy>mmm</cp:lastModifiedBy>
  <cp:revision>115</cp:revision>
  <cp:lastPrinted>2013-09-06T18:18:22Z</cp:lastPrinted>
  <dcterms:created xsi:type="dcterms:W3CDTF">2013-08-23T15:17:19Z</dcterms:created>
  <dcterms:modified xsi:type="dcterms:W3CDTF">2013-10-16T03:23:10Z</dcterms:modified>
</cp:coreProperties>
</file>