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4"/>
  </p:notesMasterIdLst>
  <p:handoutMasterIdLst>
    <p:handoutMasterId r:id="rId55"/>
  </p:handoutMasterIdLst>
  <p:sldIdLst>
    <p:sldId id="256" r:id="rId2"/>
    <p:sldId id="361" r:id="rId3"/>
    <p:sldId id="363" r:id="rId4"/>
    <p:sldId id="362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3" r:id="rId25"/>
    <p:sldId id="404" r:id="rId26"/>
    <p:sldId id="405" r:id="rId27"/>
    <p:sldId id="406" r:id="rId28"/>
    <p:sldId id="407" r:id="rId29"/>
    <p:sldId id="408" r:id="rId30"/>
    <p:sldId id="409" r:id="rId31"/>
    <p:sldId id="410" r:id="rId32"/>
    <p:sldId id="411" r:id="rId33"/>
    <p:sldId id="412" r:id="rId34"/>
    <p:sldId id="376" r:id="rId35"/>
    <p:sldId id="377" r:id="rId36"/>
    <p:sldId id="378" r:id="rId37"/>
    <p:sldId id="379" r:id="rId38"/>
    <p:sldId id="380" r:id="rId39"/>
    <p:sldId id="381" r:id="rId40"/>
    <p:sldId id="382" r:id="rId41"/>
    <p:sldId id="383" r:id="rId42"/>
    <p:sldId id="385" r:id="rId43"/>
    <p:sldId id="386" r:id="rId44"/>
    <p:sldId id="388" r:id="rId45"/>
    <p:sldId id="384" r:id="rId46"/>
    <p:sldId id="387" r:id="rId47"/>
    <p:sldId id="389" r:id="rId48"/>
    <p:sldId id="390" r:id="rId49"/>
    <p:sldId id="391" r:id="rId50"/>
    <p:sldId id="392" r:id="rId51"/>
    <p:sldId id="393" r:id="rId52"/>
    <p:sldId id="394" r:id="rId53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6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9" y="3475039"/>
            <a:ext cx="7680325" cy="32908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10/13/2013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10/13/2013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10/13/2013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52400" y="6367046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baseline="0" dirty="0" smtClean="0">
                <a:solidFill>
                  <a:schemeClr val="tx1"/>
                </a:solidFill>
              </a:rPr>
              <a:t>13</a:t>
            </a:r>
            <a:r>
              <a:rPr lang="en-US" sz="1600" b="0" dirty="0" smtClean="0">
                <a:solidFill>
                  <a:schemeClr val="tx1"/>
                </a:solidFill>
              </a:rPr>
              <a:t> Test Driven OO Design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13 </a:t>
            </a:r>
            <a:r>
              <a:rPr lang="en-US" b="1" dirty="0" smtClean="0">
                <a:solidFill>
                  <a:srgbClr val="C00000"/>
                </a:solidFill>
              </a:rPr>
              <a:t>Test Driven Object Oriented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524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smtClean="0">
                <a:solidFill>
                  <a:srgbClr val="C00000"/>
                </a:solidFill>
              </a:rPr>
              <a:t>10</a:t>
            </a:r>
            <a:r>
              <a:rPr lang="en-US" b="1" smtClean="0">
                <a:solidFill>
                  <a:srgbClr val="C00000"/>
                </a:solidFill>
              </a:rPr>
              <a:t>/14/2013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Separate Tests That Measure Progress from Those That Catch Regressions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</a:t>
            </a:r>
            <a:r>
              <a:rPr lang="en-US" dirty="0"/>
              <a:t>we write acceptance tests to describe a new feature, we expect them to fail until that feature has been implemented; </a:t>
            </a:r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/>
              <a:t>acceptance tests describe work yet to be done.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activity of turning acceptance tests from red to green gives the team a measure of the progress it’s making.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819400" y="635635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326050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Start Testing with the Simplest Success </a:t>
            </a:r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XP maxim to do “the simplest thing that could possibly work” </a:t>
            </a:r>
            <a:r>
              <a:rPr lang="en-US" dirty="0" smtClean="0"/>
              <a:t>-- Beck02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819400" y="635635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931870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 from the Inputs to the Outputs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</a:t>
            </a:r>
            <a:r>
              <a:rPr lang="en-US" dirty="0"/>
              <a:t>start developing a feature by considering the events coming into the system that will trigger the new behavior.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end-to-end tests for the feature will simulate these events arriving. </a:t>
            </a:r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/>
              <a:t>the boundaries of our system, we will need to write </a:t>
            </a:r>
            <a:r>
              <a:rPr lang="en-US" dirty="0" smtClean="0"/>
              <a:t>one or </a:t>
            </a:r>
            <a:r>
              <a:rPr lang="en-US" dirty="0"/>
              <a:t>more objects to handle these events. </a:t>
            </a:r>
            <a:endParaRPr lang="en-US" dirty="0" smtClean="0"/>
          </a:p>
          <a:p>
            <a:r>
              <a:rPr lang="en-US" dirty="0" smtClean="0"/>
              <a:t>discover </a:t>
            </a:r>
            <a:r>
              <a:rPr lang="en-US" dirty="0"/>
              <a:t>that these objects need supporting services from the rest of the system to perform their responsibilities.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819400" y="635635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855946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Unit-Test Behavior, Not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 </a:t>
            </a:r>
            <a:r>
              <a:rPr lang="en-US" dirty="0"/>
              <a:t>writing lots of tests</a:t>
            </a:r>
            <a:r>
              <a:rPr lang="en-US" dirty="0" smtClean="0"/>
              <a:t>, is not the objective</a:t>
            </a:r>
          </a:p>
          <a:p>
            <a:r>
              <a:rPr lang="en-US" dirty="0" smtClean="0"/>
              <a:t>even </a:t>
            </a:r>
            <a:r>
              <a:rPr lang="en-US" dirty="0"/>
              <a:t>when it produces high test coverage, does not guarantee a codebase that’s easy to work with.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developers who adopt TDD find their early tests hard to understand when they revisit them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819400" y="635635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44387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Describing Behavior, Not API </a:t>
            </a:r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667514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to the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</a:t>
            </a:r>
            <a:r>
              <a:rPr lang="en-US" dirty="0"/>
              <a:t>writing unit and integration tests, </a:t>
            </a:r>
            <a:r>
              <a:rPr lang="en-US" dirty="0" smtClean="0"/>
              <a:t> </a:t>
            </a:r>
            <a:r>
              <a:rPr lang="en-US" dirty="0"/>
              <a:t>stay alert for areas of the code that are difficult to test. 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/>
              <a:t>don’t just ask ourselves how to test it, </a:t>
            </a:r>
            <a:endParaRPr lang="en-US" dirty="0" smtClean="0"/>
          </a:p>
          <a:p>
            <a:pPr lvl="1"/>
            <a:r>
              <a:rPr lang="en-US" dirty="0" smtClean="0"/>
              <a:t>but </a:t>
            </a:r>
            <a:r>
              <a:rPr lang="en-US" dirty="0"/>
              <a:t>also why is it difficult to test.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code is difficult to test, the most likely cause is that our design needs improving.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</a:t>
            </a:r>
            <a:r>
              <a:rPr lang="en-US" dirty="0" smtClean="0"/>
              <a:t>odifying the Cycle: Listen to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91524"/>
            <a:ext cx="6019799" cy="473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 </a:t>
            </a:r>
            <a:r>
              <a:rPr lang="en-US" dirty="0"/>
              <a:t>Expect Unexpected </a:t>
            </a:r>
            <a:r>
              <a:rPr lang="en-US" dirty="0" smtClean="0"/>
              <a:t>Changes”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maxim—“ Expect Unexpected Changes”— </a:t>
            </a:r>
            <a:endParaRPr lang="en-US" dirty="0" smtClean="0"/>
          </a:p>
          <a:p>
            <a:r>
              <a:rPr lang="en-US" dirty="0" smtClean="0"/>
              <a:t>guides development</a:t>
            </a:r>
          </a:p>
          <a:p>
            <a:pPr lvl="1"/>
            <a:r>
              <a:rPr lang="en-US" dirty="0" smtClean="0"/>
              <a:t>maintain quality </a:t>
            </a:r>
            <a:r>
              <a:rPr lang="en-US" dirty="0"/>
              <a:t>of the system by refactoring when we see a weakness in the design, we will be able to make it respond to whatever changes turn up.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alternative is the usual “software rot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Designing for </a:t>
            </a:r>
            <a:r>
              <a:rPr lang="en-US" dirty="0" smtClean="0"/>
              <a:t>Maintainability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Designing for Maintainability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Hiding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distinction between “encapsulation” and “information </a:t>
            </a:r>
            <a:r>
              <a:rPr lang="en-US" dirty="0" smtClean="0"/>
              <a:t>hiding” </a:t>
            </a:r>
          </a:p>
          <a:p>
            <a:r>
              <a:rPr lang="en-US" dirty="0" smtClean="0"/>
              <a:t>The </a:t>
            </a:r>
            <a:r>
              <a:rPr lang="en-US" dirty="0"/>
              <a:t>terms are </a:t>
            </a:r>
            <a:r>
              <a:rPr lang="en-US" dirty="0" smtClean="0"/>
              <a:t>largely </a:t>
            </a:r>
            <a:r>
              <a:rPr lang="en-US" dirty="0"/>
              <a:t>orthogonal, qualities: </a:t>
            </a:r>
            <a:endParaRPr lang="en-US" dirty="0" smtClean="0"/>
          </a:p>
          <a:p>
            <a:pPr lvl="1"/>
            <a:r>
              <a:rPr lang="en-US" dirty="0" smtClean="0"/>
              <a:t>Encapsulation - Ensures </a:t>
            </a:r>
            <a:r>
              <a:rPr lang="en-US" dirty="0"/>
              <a:t>that the behavior of an object can only be affected through its API. </a:t>
            </a:r>
            <a:endParaRPr lang="en-US" dirty="0" smtClean="0"/>
          </a:p>
          <a:p>
            <a:pPr lvl="1"/>
            <a:r>
              <a:rPr lang="en-US" dirty="0" smtClean="0"/>
              <a:t>Information Hiding - Conceals </a:t>
            </a:r>
            <a:r>
              <a:rPr lang="en-US" dirty="0"/>
              <a:t>how an object implements its functionality behind the abstraction of its API.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Last Time</a:t>
            </a:r>
          </a:p>
          <a:p>
            <a:r>
              <a:rPr lang="en-US" sz="2400" dirty="0" smtClean="0"/>
              <a:t>Writing Readable Fests</a:t>
            </a:r>
          </a:p>
          <a:p>
            <a:r>
              <a:rPr lang="en-US" sz="2400" dirty="0" smtClean="0"/>
              <a:t>Matchers</a:t>
            </a:r>
          </a:p>
          <a:p>
            <a:r>
              <a:rPr lang="en-US" sz="2400" dirty="0" err="1" smtClean="0"/>
              <a:t>Hamcrest</a:t>
            </a:r>
            <a:endParaRPr lang="en-US" sz="2400" dirty="0"/>
          </a:p>
          <a:p>
            <a:r>
              <a:rPr lang="en-US" sz="2400" dirty="0"/>
              <a:t>Growing Object Oriented Software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Today</a:t>
            </a:r>
          </a:p>
          <a:p>
            <a:r>
              <a:rPr lang="en-US" dirty="0" smtClean="0"/>
              <a:t>Growing Object Oriented Software again</a:t>
            </a:r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96B2-B634-432C-971D-8A9B8D7B51C1}" type="datetime1">
              <a:rPr lang="en-US" smtClean="0"/>
              <a:t>10/13/2013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93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Composite Simpler Than the Sum of Its </a:t>
            </a:r>
            <a:r>
              <a:rPr lang="en-US" dirty="0" smtClean="0"/>
              <a:t>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API of a composite object should not be more complicated than that of any of its components.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Object-Oriented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matters of style, swim with the current; in matters of principle, stand like a rock. —Thomas Jefferson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Writing a Test First Helps the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starting with a test means that we have to describe what we want to achieve before we consider </a:t>
            </a:r>
            <a:r>
              <a:rPr lang="en-US" dirty="0" smtClean="0"/>
              <a:t>how</a:t>
            </a:r>
          </a:p>
          <a:p>
            <a:r>
              <a:rPr lang="en-US" dirty="0" smtClean="0"/>
              <a:t>second</a:t>
            </a:r>
            <a:r>
              <a:rPr lang="en-US" dirty="0"/>
              <a:t>, to keep unit tests understandable </a:t>
            </a:r>
            <a:r>
              <a:rPr lang="en-US" dirty="0" smtClean="0"/>
              <a:t>we </a:t>
            </a:r>
            <a:r>
              <a:rPr lang="en-US" dirty="0"/>
              <a:t>have to limit their </a:t>
            </a:r>
            <a:r>
              <a:rPr lang="en-US" dirty="0" smtClean="0"/>
              <a:t>scope</a:t>
            </a:r>
          </a:p>
          <a:p>
            <a:r>
              <a:rPr lang="en-US" dirty="0"/>
              <a:t>to construct an object for a unit test, we have to pass its dependencies to it, which means that we have to know what they </a:t>
            </a:r>
            <a:r>
              <a:rPr lang="en-US" dirty="0" smtClean="0"/>
              <a:t>are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and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useful </a:t>
            </a:r>
            <a:r>
              <a:rPr lang="en-US" dirty="0"/>
              <a:t>distinction in a conference talk: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interface describes whether two components will fit together, </a:t>
            </a:r>
            <a:endParaRPr lang="en-US" dirty="0" smtClean="0"/>
          </a:p>
          <a:p>
            <a:pPr lvl="1"/>
            <a:r>
              <a:rPr lang="en-US" dirty="0" smtClean="0"/>
              <a:t>while </a:t>
            </a:r>
            <a:r>
              <a:rPr lang="en-US" dirty="0"/>
              <a:t>a protocol describes whether they will work together.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Tests Say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Tests Say... Break up an object if it becomes too large to test easily, or if its test failures become difficult to interpret. Then unit-test the new parts separately.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Tests Say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Tests </a:t>
            </a:r>
            <a:r>
              <a:rPr lang="en-US" dirty="0" smtClean="0"/>
              <a:t>Say - When </a:t>
            </a:r>
            <a:r>
              <a:rPr lang="en-US" dirty="0"/>
              <a:t>writing a test, we ask ourselves, “If this worked, who would know?”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right answer to that question is not in the target object, it’s probably time to introduce a new collaborator.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Tests Say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Tests </a:t>
            </a:r>
            <a:r>
              <a:rPr lang="en-US" dirty="0" smtClean="0"/>
              <a:t>Say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/>
              <a:t>When the test for an object becomes too complicated to set </a:t>
            </a:r>
            <a:r>
              <a:rPr lang="en-US" dirty="0" smtClean="0"/>
              <a:t>up</a:t>
            </a:r>
          </a:p>
          <a:p>
            <a:pPr lvl="1"/>
            <a:r>
              <a:rPr lang="en-US" dirty="0" smtClean="0"/>
              <a:t>— </a:t>
            </a:r>
            <a:r>
              <a:rPr lang="en-US" dirty="0"/>
              <a:t>when there are too many moving parts to get the code into the relevant </a:t>
            </a:r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— </a:t>
            </a:r>
            <a:r>
              <a:rPr lang="en-US" dirty="0"/>
              <a:t>consider bundling up some of the collaborating objects.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56" y="2328863"/>
            <a:ext cx="7834744" cy="3370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74" y="2681288"/>
            <a:ext cx="8951526" cy="272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on Third-Party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</a:t>
            </a:r>
            <a:r>
              <a:rPr lang="en-US" dirty="0"/>
              <a:t>today is all about doing science on the parts you have to work with. </a:t>
            </a:r>
            <a:r>
              <a:rPr lang="en-US" dirty="0" smtClean="0"/>
              <a:t>		—</a:t>
            </a:r>
            <a:r>
              <a:rPr lang="en-US" dirty="0"/>
              <a:t>Gerald Jay </a:t>
            </a:r>
            <a:r>
              <a:rPr lang="en-US" dirty="0" err="1"/>
              <a:t>Sussman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Manifesto for Agile Software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are uncovering better ways of developing</a:t>
            </a:r>
            <a:br>
              <a:rPr lang="en-US" dirty="0"/>
            </a:br>
            <a:r>
              <a:rPr lang="en-US" dirty="0"/>
              <a:t>software by doing it and helping others do it.</a:t>
            </a:r>
            <a:br>
              <a:rPr lang="en-US" dirty="0"/>
            </a:br>
            <a:r>
              <a:rPr lang="en-US" dirty="0"/>
              <a:t>Through this work we have come to value:</a:t>
            </a:r>
            <a:br>
              <a:rPr lang="en-US" dirty="0"/>
            </a:br>
            <a:endParaRPr lang="en-US" dirty="0"/>
          </a:p>
          <a:p>
            <a:pPr>
              <a:spcBef>
                <a:spcPts val="300"/>
              </a:spcBef>
            </a:pPr>
            <a:r>
              <a:rPr lang="en-US" dirty="0"/>
              <a:t>Individuals and interactions over processes and tools</a:t>
            </a:r>
            <a:br>
              <a:rPr lang="en-US" dirty="0"/>
            </a:br>
            <a:endParaRPr lang="en-US" dirty="0" smtClean="0"/>
          </a:p>
          <a:p>
            <a:pPr>
              <a:spcBef>
                <a:spcPts val="300"/>
              </a:spcBef>
            </a:pPr>
            <a:r>
              <a:rPr lang="en-US" dirty="0" smtClean="0"/>
              <a:t>Working </a:t>
            </a:r>
            <a:r>
              <a:rPr lang="en-US" dirty="0"/>
              <a:t>software over comprehensive documentation</a:t>
            </a:r>
            <a:br>
              <a:rPr lang="en-US" dirty="0"/>
            </a:br>
            <a:endParaRPr lang="en-US" dirty="0" smtClean="0"/>
          </a:p>
          <a:p>
            <a:pPr>
              <a:spcBef>
                <a:spcPts val="300"/>
              </a:spcBef>
            </a:pPr>
            <a:r>
              <a:rPr lang="en-US" dirty="0" smtClean="0"/>
              <a:t>Customer </a:t>
            </a:r>
            <a:r>
              <a:rPr lang="en-US" dirty="0"/>
              <a:t>collaboration over contract negotiation</a:t>
            </a:r>
            <a:br>
              <a:rPr lang="en-US" dirty="0"/>
            </a:br>
            <a:endParaRPr lang="en-US" dirty="0" smtClean="0"/>
          </a:p>
          <a:p>
            <a:pPr>
              <a:spcBef>
                <a:spcPts val="300"/>
              </a:spcBef>
            </a:pPr>
            <a:r>
              <a:rPr lang="en-US" dirty="0" smtClean="0"/>
              <a:t>Responding </a:t>
            </a:r>
            <a:r>
              <a:rPr lang="en-US" dirty="0"/>
              <a:t>to change over following a plan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That is, while there is value in the items on</a:t>
            </a:r>
            <a:br>
              <a:rPr lang="en-US" dirty="0"/>
            </a:br>
            <a:r>
              <a:rPr lang="en-US" dirty="0"/>
              <a:t>the right, we value the items on the left more.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3276600" cy="365125"/>
          </a:xfrm>
        </p:spPr>
        <p:txBody>
          <a:bodyPr/>
          <a:lstStyle/>
          <a:p>
            <a:r>
              <a:rPr lang="en-US" sz="1800" b="1" dirty="0"/>
              <a:t>http://www.agilemanifesto.org/</a:t>
            </a:r>
            <a:endParaRPr lang="en-US" sz="1800" b="1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10/13/2013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681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Only Mock Types That You 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Don’t </a:t>
            </a:r>
            <a:r>
              <a:rPr lang="en-US" dirty="0"/>
              <a:t>Mock Types You Can’t Change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we use third-party code we often do not have a deep understanding of how it works. </a:t>
            </a:r>
            <a:endParaRPr lang="en-US" dirty="0" smtClean="0"/>
          </a:p>
          <a:p>
            <a:r>
              <a:rPr lang="en-US" dirty="0" smtClean="0"/>
              <a:t>Even </a:t>
            </a:r>
            <a:r>
              <a:rPr lang="en-US" dirty="0"/>
              <a:t>if we have the source available, we rarely have time to read it thoroughly enough to explore all its quirks.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read its documentation, which is often incomplete or incorrect.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software may also have bugs that we will need to work around.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providing mock implementations of third-party types is of limited use when unit-testing the objects that call them.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find that tests that mock external libraries often need to be complex to get the code into the right state for the functionality we need to exercise.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/>
          <a:lstStyle/>
          <a:p>
            <a:r>
              <a:rPr lang="en-US" dirty="0"/>
              <a:t>Write an Adapter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we don’t want to mock an external API, how can we test the code that drives it?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will have used TDD to design interfaces for the services our objects need— which will be defined in terms of our objects’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609128"/>
            <a:ext cx="4152900" cy="2791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Mock Application Objects in Integration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 </a:t>
            </a:r>
            <a:r>
              <a:rPr lang="en-US" dirty="0"/>
              <a:t>described above, adapter objects are passive, reacting to calls from our code. Sometimes, adapter objects must call back to objects from the application. </a:t>
            </a:r>
            <a:endParaRPr lang="en-US" dirty="0" smtClean="0"/>
          </a:p>
          <a:p>
            <a:r>
              <a:rPr lang="en-US" dirty="0" smtClean="0"/>
              <a:t>Event-based </a:t>
            </a:r>
            <a:r>
              <a:rPr lang="en-US" dirty="0"/>
              <a:t>libraries, for example, usually expect the client to provide a callback object to be notified when an event happens.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this case, the application code will give the adapter its own event callback (defined in terms of the application domain).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adapter will then pass an adapter callback to the external library to receive external events and translate them for the application callback.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361906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00415"/>
            <a:ext cx="6934199" cy="4863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Commissioning an Auction Sniper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are commissioned to build an application that automatically bids in auctions.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sketch out how it should work and what the major components should be.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put together a rough plan for the incremental steps in which we will grow the application.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Requirements: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Requirements discussions with customer and agree </a:t>
            </a:r>
            <a:r>
              <a:rPr lang="en-US" dirty="0"/>
              <a:t>on some basic terms: </a:t>
            </a:r>
          </a:p>
          <a:p>
            <a:pPr lvl="1"/>
            <a:r>
              <a:rPr lang="en-US" dirty="0" smtClean="0"/>
              <a:t>Item </a:t>
            </a:r>
            <a:r>
              <a:rPr lang="en-US" dirty="0"/>
              <a:t>is something that can be identified and bought. </a:t>
            </a:r>
          </a:p>
          <a:p>
            <a:pPr lvl="1"/>
            <a:r>
              <a:rPr lang="en-US" dirty="0" smtClean="0"/>
              <a:t>Bidder </a:t>
            </a:r>
            <a:r>
              <a:rPr lang="en-US" dirty="0"/>
              <a:t>is a person or organization that is interested in buying an </a:t>
            </a:r>
            <a:r>
              <a:rPr lang="en-US" dirty="0" smtClean="0"/>
              <a:t>item price </a:t>
            </a:r>
            <a:r>
              <a:rPr lang="en-US" dirty="0"/>
              <a:t>for an item. </a:t>
            </a:r>
          </a:p>
          <a:p>
            <a:pPr lvl="1"/>
            <a:r>
              <a:rPr lang="en-US" dirty="0" smtClean="0"/>
              <a:t>Current </a:t>
            </a:r>
            <a:r>
              <a:rPr lang="en-US" dirty="0"/>
              <a:t>price is the current highest bid for the </a:t>
            </a:r>
            <a:r>
              <a:rPr lang="en-US" dirty="0" smtClean="0"/>
              <a:t>item.</a:t>
            </a:r>
          </a:p>
          <a:p>
            <a:pPr lvl="1"/>
            <a:r>
              <a:rPr lang="en-US" dirty="0" smtClean="0"/>
              <a:t>Stop </a:t>
            </a:r>
            <a:r>
              <a:rPr lang="en-US" dirty="0"/>
              <a:t>price is the most a bidder is prepared to pay for an item. </a:t>
            </a:r>
          </a:p>
          <a:p>
            <a:pPr lvl="1"/>
            <a:r>
              <a:rPr lang="en-US" dirty="0" smtClean="0"/>
              <a:t>Auction </a:t>
            </a:r>
            <a:r>
              <a:rPr lang="en-US" dirty="0"/>
              <a:t>is a process for managing bids for an item. </a:t>
            </a:r>
          </a:p>
          <a:p>
            <a:pPr lvl="1"/>
            <a:r>
              <a:rPr lang="en-US" dirty="0" smtClean="0"/>
              <a:t>Auction </a:t>
            </a:r>
            <a:r>
              <a:rPr lang="en-US" dirty="0"/>
              <a:t>house is an institution that hosts auctions.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Snipper</a:t>
            </a:r>
            <a:r>
              <a:rPr lang="en-US" dirty="0" smtClean="0"/>
              <a:t>: Java </a:t>
            </a:r>
            <a:r>
              <a:rPr lang="en-US" dirty="0"/>
              <a:t>Swing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run </a:t>
            </a:r>
            <a:r>
              <a:rPr lang="en-US" dirty="0"/>
              <a:t>on a desktop and allow the user to bid for multiple items at a time.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will show the identifier, stop price, and the current auction price and status for each item it’s sniping. </a:t>
            </a:r>
            <a:endParaRPr lang="en-US" dirty="0" smtClean="0"/>
          </a:p>
          <a:p>
            <a:r>
              <a:rPr lang="en-US" dirty="0" smtClean="0"/>
              <a:t>Buyers </a:t>
            </a:r>
            <a:r>
              <a:rPr lang="en-US" dirty="0"/>
              <a:t>will be able to add new items for sniping through the user interface, and the display values will change in response to events arriving from </a:t>
            </a:r>
            <a:r>
              <a:rPr lang="en-US" dirty="0" smtClean="0"/>
              <a:t>the auction house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Draft of User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71625"/>
            <a:ext cx="6477000" cy="491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XMPP: the </a:t>
            </a:r>
            <a:r>
              <a:rPr lang="en-US" dirty="0" err="1"/>
              <a:t>eXtensible</a:t>
            </a:r>
            <a:r>
              <a:rPr lang="en-US" dirty="0"/>
              <a:t> Messaging and Presence </a:t>
            </a:r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31191"/>
            <a:ext cx="7620000" cy="456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Manifesto Signees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Kent Beck</a:t>
            </a:r>
            <a:br>
              <a:rPr lang="en-US" dirty="0"/>
            </a:br>
            <a:r>
              <a:rPr lang="en-US" dirty="0"/>
              <a:t>Mike </a:t>
            </a:r>
            <a:r>
              <a:rPr lang="en-US" dirty="0" err="1"/>
              <a:t>Beedle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Arie</a:t>
            </a:r>
            <a:r>
              <a:rPr lang="en-US" dirty="0"/>
              <a:t> van </a:t>
            </a:r>
            <a:r>
              <a:rPr lang="en-US" dirty="0" err="1"/>
              <a:t>Bennekum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Alistair Cockburn</a:t>
            </a:r>
            <a:br>
              <a:rPr lang="en-US" dirty="0"/>
            </a:br>
            <a:r>
              <a:rPr lang="en-US" dirty="0"/>
              <a:t>Ward Cunningham</a:t>
            </a:r>
            <a:br>
              <a:rPr lang="en-US" dirty="0"/>
            </a:br>
            <a:r>
              <a:rPr lang="en-US" dirty="0"/>
              <a:t>Martin </a:t>
            </a:r>
            <a:r>
              <a:rPr lang="en-US" dirty="0" smtClean="0"/>
              <a:t>Fowler</a:t>
            </a:r>
          </a:p>
          <a:p>
            <a:r>
              <a:rPr lang="en-US" dirty="0"/>
              <a:t>James </a:t>
            </a:r>
            <a:r>
              <a:rPr lang="en-US" dirty="0" err="1"/>
              <a:t>Grenning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Jim </a:t>
            </a:r>
            <a:r>
              <a:rPr lang="en-US" dirty="0" err="1"/>
              <a:t>Highsmith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Andrew Hunt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Ron Jeffries</a:t>
            </a:r>
            <a:br>
              <a:rPr lang="en-US" dirty="0"/>
            </a:br>
            <a:r>
              <a:rPr lang="en-US" dirty="0"/>
              <a:t>Jon Kern</a:t>
            </a:r>
            <a:br>
              <a:rPr lang="en-US" dirty="0"/>
            </a:br>
            <a:r>
              <a:rPr lang="en-US" dirty="0"/>
              <a:t>Brian </a:t>
            </a:r>
            <a:r>
              <a:rPr lang="en-US" dirty="0" err="1" smtClean="0"/>
              <a:t>Marick</a:t>
            </a:r>
            <a:endParaRPr lang="en-US" dirty="0" smtClean="0"/>
          </a:p>
          <a:p>
            <a:r>
              <a:rPr lang="en-US" dirty="0"/>
              <a:t>Robert C. Martin</a:t>
            </a:r>
            <a:br>
              <a:rPr lang="en-US" dirty="0"/>
            </a:br>
            <a:r>
              <a:rPr lang="en-US" dirty="0"/>
              <a:t>Steve Mellor</a:t>
            </a:r>
            <a:br>
              <a:rPr lang="en-US" dirty="0"/>
            </a:br>
            <a:r>
              <a:rPr lang="en-US" dirty="0"/>
              <a:t>Ken </a:t>
            </a:r>
            <a:r>
              <a:rPr lang="en-US" dirty="0" err="1"/>
              <a:t>Schwaber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Jeff Sutherland</a:t>
            </a:r>
            <a:br>
              <a:rPr lang="en-US" dirty="0"/>
            </a:br>
            <a:r>
              <a:rPr lang="en-US" dirty="0"/>
              <a:t>Dave Thomas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FD439-0553-42AB-9F33-8F7AA9F80298}" type="datetime1">
              <a:rPr lang="en-US" smtClean="0"/>
              <a:t>10/13/2013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3276600" cy="365125"/>
          </a:xfrm>
        </p:spPr>
        <p:txBody>
          <a:bodyPr/>
          <a:lstStyle/>
          <a:p>
            <a:r>
              <a:rPr lang="en-US" sz="1800" b="1" dirty="0"/>
              <a:t>http://www.agilemanifesto.org/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7718059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with an Auction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Auction Protocol </a:t>
            </a:r>
            <a:r>
              <a:rPr lang="en-US" dirty="0" smtClean="0"/>
              <a:t>- The </a:t>
            </a:r>
            <a:r>
              <a:rPr lang="en-US" dirty="0"/>
              <a:t>protocol for messages between a bidder and an auction house is simple. </a:t>
            </a:r>
            <a:endParaRPr lang="en-US" dirty="0" smtClean="0"/>
          </a:p>
          <a:p>
            <a:r>
              <a:rPr lang="en-US" dirty="0" smtClean="0"/>
              <a:t>Bidders </a:t>
            </a:r>
            <a:r>
              <a:rPr lang="en-US" dirty="0"/>
              <a:t>send commands, which can be: </a:t>
            </a:r>
            <a:endParaRPr lang="en-US" dirty="0" smtClean="0"/>
          </a:p>
          <a:p>
            <a:pPr lvl="1"/>
            <a:r>
              <a:rPr lang="en-US" dirty="0" smtClean="0"/>
              <a:t>Join - A </a:t>
            </a:r>
            <a:r>
              <a:rPr lang="en-US" dirty="0"/>
              <a:t>bidder joins an auction. The sender of the XMPP message identifies the bidder, and the name of the chat session identifies the item. </a:t>
            </a:r>
            <a:endParaRPr lang="en-US" dirty="0" smtClean="0"/>
          </a:p>
          <a:p>
            <a:pPr lvl="1"/>
            <a:r>
              <a:rPr lang="en-US" dirty="0" smtClean="0"/>
              <a:t>Bid - A </a:t>
            </a:r>
            <a:r>
              <a:rPr lang="en-US" dirty="0"/>
              <a:t>bidder sends a bidding price to the auction.</a:t>
            </a:r>
          </a:p>
          <a:p>
            <a:pPr lvl="1"/>
            <a:r>
              <a:rPr lang="en-US" dirty="0" smtClean="0"/>
              <a:t>Price - An </a:t>
            </a:r>
            <a:r>
              <a:rPr lang="en-US" dirty="0"/>
              <a:t>auction reports the currently accepted price. </a:t>
            </a:r>
            <a:endParaRPr lang="en-US" dirty="0" smtClean="0"/>
          </a:p>
          <a:p>
            <a:pPr lvl="1"/>
            <a:r>
              <a:rPr lang="en-US" dirty="0" smtClean="0"/>
              <a:t>Close - An </a:t>
            </a:r>
            <a:r>
              <a:rPr lang="en-US" dirty="0"/>
              <a:t>auction announces that it has closed. The winner of the last price event has won the auction.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Bidder – 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33549"/>
            <a:ext cx="7086599" cy="4646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it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cut through this “first-feature paradox” by splitting it into two smaller problems. </a:t>
            </a:r>
            <a:endParaRPr lang="en-US" dirty="0" smtClean="0"/>
          </a:p>
          <a:p>
            <a:r>
              <a:rPr lang="en-US" dirty="0" smtClean="0"/>
              <a:t>First</a:t>
            </a:r>
            <a:r>
              <a:rPr lang="en-US" dirty="0"/>
              <a:t>, work out how to build, deploy, and test a “walking skeleton,” then 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that infrastructure to write the acceptance tests for the first meaningful feature.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Walking Skeleton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A “walking skeleton” is an implementation of the thinnest possible slice of real functionality that we can automatically build, deploy, and test end-to-end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Deciding the Shape of the Walking </a:t>
            </a:r>
            <a:r>
              <a:rPr lang="en-US" dirty="0" smtClean="0"/>
              <a:t>Skeleton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 of the first test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25" y="2733674"/>
            <a:ext cx="8196919" cy="2066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Prioritize Initial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Single item: join, lose without bidding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is our starting case where we put together the core </a:t>
            </a:r>
            <a:r>
              <a:rPr lang="en-US" dirty="0" smtClean="0"/>
              <a:t>infrastructure.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Single </a:t>
            </a:r>
            <a:r>
              <a:rPr lang="en-US" dirty="0"/>
              <a:t>item: join, bid, and lose </a:t>
            </a:r>
            <a:endParaRPr lang="en-US" dirty="0" smtClean="0"/>
          </a:p>
          <a:p>
            <a:pPr lvl="1"/>
            <a:r>
              <a:rPr lang="en-US" dirty="0" smtClean="0"/>
              <a:t>Add </a:t>
            </a:r>
            <a:r>
              <a:rPr lang="en-US" dirty="0"/>
              <a:t>bidding to the basic connectivity.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Single </a:t>
            </a:r>
            <a:r>
              <a:rPr lang="en-US" dirty="0"/>
              <a:t>item: join, bid, and win </a:t>
            </a:r>
            <a:r>
              <a:rPr lang="en-US" dirty="0" smtClean="0"/>
              <a:t>- Distinguish </a:t>
            </a:r>
            <a:r>
              <a:rPr lang="en-US" dirty="0"/>
              <a:t>who sent the winning bid.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Show price details </a:t>
            </a:r>
            <a:r>
              <a:rPr lang="en-US" dirty="0" smtClean="0"/>
              <a:t>- Start </a:t>
            </a:r>
            <a:r>
              <a:rPr lang="en-US" dirty="0"/>
              <a:t>to fill out the user interface.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Multiple </a:t>
            </a:r>
            <a:r>
              <a:rPr lang="en-US" dirty="0"/>
              <a:t>items </a:t>
            </a:r>
            <a:r>
              <a:rPr lang="en-US" dirty="0" smtClean="0"/>
              <a:t>- Support </a:t>
            </a:r>
            <a:r>
              <a:rPr lang="en-US" dirty="0"/>
              <a:t>bidding for multiple items in the same application.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</a:t>
            </a:r>
            <a:r>
              <a:rPr lang="en-US" dirty="0"/>
              <a:t>items through the user interface Implement input via the user interface.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Stop </a:t>
            </a:r>
            <a:r>
              <a:rPr lang="en-US" dirty="0"/>
              <a:t>bidding at the stop price </a:t>
            </a:r>
            <a:r>
              <a:rPr lang="en-US" dirty="0" smtClean="0"/>
              <a:t>- More </a:t>
            </a:r>
            <a:r>
              <a:rPr lang="en-US" dirty="0"/>
              <a:t>intelligence in the Sniper algorithm.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Test:</a:t>
            </a:r>
            <a:r>
              <a:rPr lang="en-US" dirty="0"/>
              <a:t> join, lose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When an auction is selling an item,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And </a:t>
            </a:r>
            <a:r>
              <a:rPr lang="en-US" dirty="0"/>
              <a:t>an Auction Sniper has started to bid in that auction,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Then </a:t>
            </a:r>
            <a:r>
              <a:rPr lang="en-US" dirty="0"/>
              <a:t>the auction will receive a Join request from the Auction Sniper.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</a:t>
            </a:r>
            <a:r>
              <a:rPr lang="en-US" dirty="0"/>
              <a:t>an auction announces that it is Closed,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Then </a:t>
            </a:r>
            <a:r>
              <a:rPr lang="en-US" dirty="0"/>
              <a:t>the Auction Sniper will show that it lost the auction.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2505074"/>
            <a:ext cx="8305799" cy="2782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Testing A Craftsman’s Approach</a:t>
            </a:r>
          </a:p>
          <a:p>
            <a:r>
              <a:rPr lang="en-US" smtClean="0"/>
              <a:t>Jorgensen – 2008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10/13/2013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3" y="1981200"/>
            <a:ext cx="9124547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3940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971800" y="640080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86079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8" y="1828800"/>
            <a:ext cx="8833282" cy="314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455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</a:t>
            </a:r>
            <a:r>
              <a:rPr lang="en-US" dirty="0" smtClean="0"/>
              <a:t>terative Projects – Man on the Moon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Unmanned Command/ Service Module (CSM) test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Unmanned </a:t>
            </a:r>
            <a:r>
              <a:rPr lang="en-US" dirty="0"/>
              <a:t>Lunar Module (LM) test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Manned </a:t>
            </a:r>
            <a:r>
              <a:rPr lang="en-US" dirty="0"/>
              <a:t>CSM in low Earth orbit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Manned </a:t>
            </a:r>
            <a:r>
              <a:rPr lang="en-US" dirty="0"/>
              <a:t>CSM and LM in low Earth orbit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Manned </a:t>
            </a:r>
            <a:r>
              <a:rPr lang="en-US" dirty="0"/>
              <a:t>CSM and LM in an elliptical Earth orbit with an apogee of 4600 mi (7400 km)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Manned </a:t>
            </a:r>
            <a:r>
              <a:rPr lang="en-US" dirty="0"/>
              <a:t>CSM and LM in lunar orbit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Manned </a:t>
            </a:r>
            <a:r>
              <a:rPr lang="en-US" dirty="0"/>
              <a:t>lunar landing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505200" cy="365125"/>
          </a:xfrm>
        </p:spPr>
        <p:txBody>
          <a:bodyPr/>
          <a:lstStyle/>
          <a:p>
            <a:r>
              <a:rPr lang="en-US" b="1" dirty="0"/>
              <a:t>Growing Object-Oriented Software, Guided by </a:t>
            </a:r>
            <a:r>
              <a:rPr lang="en-US" b="1" dirty="0" smtClean="0"/>
              <a:t>Tests</a:t>
            </a:r>
            <a:r>
              <a:rPr lang="en-US" b="1" dirty="0"/>
              <a:t> </a:t>
            </a:r>
            <a:r>
              <a:rPr lang="en-US" b="1" dirty="0" smtClean="0"/>
              <a:t>Freeman and </a:t>
            </a:r>
            <a:r>
              <a:rPr lang="en-US" b="1" dirty="0"/>
              <a:t>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050576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819400" y="635635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09631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the tests clear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Write the test you’d like to read</a:t>
            </a:r>
          </a:p>
          <a:p>
            <a:r>
              <a:rPr lang="en-US" dirty="0" smtClean="0"/>
              <a:t>refining the cycle</a:t>
            </a:r>
          </a:p>
          <a:p>
            <a:pPr marL="0" indent="0">
              <a:buNone/>
            </a:pPr>
            <a:r>
              <a:rPr lang="en-US" dirty="0" smtClean="0"/>
              <a:t>Cycle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the 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the 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Watch it fail</a:t>
            </a:r>
          </a:p>
          <a:p>
            <a:pPr lvl="1"/>
            <a:r>
              <a:rPr lang="en-US" dirty="0" smtClean="0"/>
              <a:t>Read the </a:t>
            </a:r>
            <a:r>
              <a:rPr lang="en-US" dirty="0" err="1" smtClean="0"/>
              <a:t>diagonstic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the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Refactor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2347913"/>
            <a:ext cx="5305425" cy="383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 txBox="1">
            <a:spLocks/>
          </p:cNvSpPr>
          <p:nvPr/>
        </p:nvSpPr>
        <p:spPr>
          <a:xfrm>
            <a:off x="2819400" y="635635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Growing Object-Oriented Software, Guided by Tests Freeman and Pryce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73639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</TotalTime>
  <Words>2225</Words>
  <Application>Microsoft Office PowerPoint</Application>
  <PresentationFormat>On-screen Show (4:3)</PresentationFormat>
  <Paragraphs>226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CSCE 747 Software Testing and Quality Assurance</vt:lpstr>
      <vt:lpstr>PowerPoint Presentation</vt:lpstr>
      <vt:lpstr>Manifesto for Agile Software Development</vt:lpstr>
      <vt:lpstr>Agile Manifesto Signees</vt:lpstr>
      <vt:lpstr>PowerPoint Presentation</vt:lpstr>
      <vt:lpstr>PowerPoint Presentation</vt:lpstr>
      <vt:lpstr>Iterative Projects – Man on the Moon</vt:lpstr>
      <vt:lpstr>PowerPoint Presentation</vt:lpstr>
      <vt:lpstr>Make the tests clear</vt:lpstr>
      <vt:lpstr>Separate Tests That Measure Progress from Those That Catch Regressions</vt:lpstr>
      <vt:lpstr>Start Testing with the Simplest Success Case</vt:lpstr>
      <vt:lpstr>Develop from the Inputs to the Outputs</vt:lpstr>
      <vt:lpstr>Unit-Test Behavior, Not Methods</vt:lpstr>
      <vt:lpstr>Describing Behavior, Not API Features</vt:lpstr>
      <vt:lpstr>Listen to the Tests</vt:lpstr>
      <vt:lpstr>Modifying the Cycle: Listen to Tests</vt:lpstr>
      <vt:lpstr>“ Expect Unexpected Changes”</vt:lpstr>
      <vt:lpstr>Designing for Maintainability</vt:lpstr>
      <vt:lpstr>Information Hiding</vt:lpstr>
      <vt:lpstr>Composite Simpler Than the Sum of Its Parts</vt:lpstr>
      <vt:lpstr>Achieving Object-Oriented Design</vt:lpstr>
      <vt:lpstr>How Writing a Test First Helps the Design</vt:lpstr>
      <vt:lpstr>Interface and Protocol</vt:lpstr>
      <vt:lpstr>The Tests Say</vt:lpstr>
      <vt:lpstr>The Tests Say</vt:lpstr>
      <vt:lpstr>The Tests Say</vt:lpstr>
      <vt:lpstr>PowerPoint Presentation</vt:lpstr>
      <vt:lpstr>PowerPoint Presentation</vt:lpstr>
      <vt:lpstr>Building on Third-Party Code</vt:lpstr>
      <vt:lpstr>Only Mock Types That You Own</vt:lpstr>
      <vt:lpstr>PowerPoint Presentation</vt:lpstr>
      <vt:lpstr>Write an Adapter Layer</vt:lpstr>
      <vt:lpstr>Mock Application Objects in Integration Tests</vt:lpstr>
      <vt:lpstr>PowerPoint Presentation</vt:lpstr>
      <vt:lpstr>Commissioning an Auction Sniper</vt:lpstr>
      <vt:lpstr>Requirements: Terminology</vt:lpstr>
      <vt:lpstr>Snipper: Java Swing application</vt:lpstr>
      <vt:lpstr>First Draft of User Interface</vt:lpstr>
      <vt:lpstr>XMPP: the eXtensible Messaging and Presence Protocol</vt:lpstr>
      <vt:lpstr>Communicating with an Auction</vt:lpstr>
      <vt:lpstr>Bidder – state machine</vt:lpstr>
      <vt:lpstr>Getting it Started</vt:lpstr>
      <vt:lpstr>The Walking Skeleton</vt:lpstr>
      <vt:lpstr>Deciding the Shape of the Walking Skeleton</vt:lpstr>
      <vt:lpstr>Prioritize Initial Requirements</vt:lpstr>
      <vt:lpstr>A First Test: join, lose </vt:lpstr>
      <vt:lpstr>Requirements Feedback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mmm</cp:lastModifiedBy>
  <cp:revision>96</cp:revision>
  <cp:lastPrinted>2013-09-06T18:18:22Z</cp:lastPrinted>
  <dcterms:created xsi:type="dcterms:W3CDTF">2013-08-23T15:17:19Z</dcterms:created>
  <dcterms:modified xsi:type="dcterms:W3CDTF">2013-10-14T03:17:37Z</dcterms:modified>
</cp:coreProperties>
</file>