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61" r:id="rId3"/>
    <p:sldId id="453" r:id="rId4"/>
    <p:sldId id="454" r:id="rId5"/>
    <p:sldId id="455" r:id="rId6"/>
    <p:sldId id="456" r:id="rId7"/>
    <p:sldId id="457" r:id="rId8"/>
    <p:sldId id="458" r:id="rId9"/>
    <p:sldId id="459" r:id="rId10"/>
    <p:sldId id="460" r:id="rId11"/>
    <p:sldId id="461" r:id="rId12"/>
    <p:sldId id="462" r:id="rId13"/>
    <p:sldId id="463" r:id="rId14"/>
    <p:sldId id="464" r:id="rId15"/>
    <p:sldId id="465" r:id="rId16"/>
    <p:sldId id="466" r:id="rId17"/>
    <p:sldId id="467" r:id="rId18"/>
    <p:sldId id="468" r:id="rId19"/>
    <p:sldId id="469" r:id="rId20"/>
    <p:sldId id="470" r:id="rId21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464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160521" cy="365760"/>
          </a:xfrm>
          <a:prstGeom prst="rect">
            <a:avLst/>
          </a:prstGeom>
        </p:spPr>
        <p:txBody>
          <a:bodyPr vert="horz" lIns="96660" tIns="48329" rIns="96660" bIns="4832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60" y="0"/>
            <a:ext cx="4160521" cy="365760"/>
          </a:xfrm>
          <a:prstGeom prst="rect">
            <a:avLst/>
          </a:prstGeom>
        </p:spPr>
        <p:txBody>
          <a:bodyPr vert="horz" lIns="96660" tIns="48329" rIns="96660" bIns="48329" rtlCol="0"/>
          <a:lstStyle>
            <a:lvl1pPr algn="r">
              <a:defRPr sz="1300"/>
            </a:lvl1pPr>
          </a:lstStyle>
          <a:p>
            <a:fld id="{DE46800A-807F-47ED-8890-C64E445E2F05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948171"/>
            <a:ext cx="4160521" cy="365760"/>
          </a:xfrm>
          <a:prstGeom prst="rect">
            <a:avLst/>
          </a:prstGeom>
        </p:spPr>
        <p:txBody>
          <a:bodyPr vert="horz" lIns="96660" tIns="48329" rIns="96660" bIns="4832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60" y="6948171"/>
            <a:ext cx="4160521" cy="365760"/>
          </a:xfrm>
          <a:prstGeom prst="rect">
            <a:avLst/>
          </a:prstGeom>
        </p:spPr>
        <p:txBody>
          <a:bodyPr vert="horz" lIns="96660" tIns="48329" rIns="96660" bIns="48329" rtlCol="0" anchor="b"/>
          <a:lstStyle>
            <a:lvl1pPr algn="r">
              <a:defRPr sz="1300"/>
            </a:lvl1pPr>
          </a:lstStyle>
          <a:p>
            <a:fld id="{AF105512-E99F-4FCB-8735-4D139E4BE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38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838" cy="365125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775" y="0"/>
            <a:ext cx="4160838" cy="365125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r">
              <a:defRPr sz="1100"/>
            </a:lvl1pPr>
          </a:lstStyle>
          <a:p>
            <a:fld id="{DFB7A307-6551-4A40-9AE9-E1E5EBDA059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8" rIns="91436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440" y="3475040"/>
            <a:ext cx="7680325" cy="3290887"/>
          </a:xfrm>
          <a:prstGeom prst="rect">
            <a:avLst/>
          </a:prstGeom>
        </p:spPr>
        <p:txBody>
          <a:bodyPr vert="horz" lIns="91436" tIns="45718" rIns="91436" bIns="4571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488"/>
            <a:ext cx="4160838" cy="365125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775" y="6948488"/>
            <a:ext cx="4160838" cy="365125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r">
              <a:defRPr sz="1100"/>
            </a:lvl1pPr>
          </a:lstStyle>
          <a:p>
            <a:fld id="{2DDEC9F7-2714-4091-A981-3F7348D3A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069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031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035675"/>
            <a:ext cx="2133600" cy="365125"/>
          </a:xfrm>
          <a:prstGeom prst="rect">
            <a:avLst/>
          </a:prstGeom>
        </p:spPr>
        <p:txBody>
          <a:bodyPr/>
          <a:lstStyle/>
          <a:p>
            <a:fld id="{58E6AF8F-B633-4351-A75A-F3AF7F99808C}" type="datetime1">
              <a:rPr lang="en-US" smtClean="0"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A088-014F-4063-A783-67FAA4BA5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92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035675"/>
            <a:ext cx="2133600" cy="365125"/>
          </a:xfrm>
          <a:prstGeom prst="rect">
            <a:avLst/>
          </a:prstGeom>
        </p:spPr>
        <p:txBody>
          <a:bodyPr/>
          <a:lstStyle/>
          <a:p>
            <a:fld id="{278ADD02-E6DC-4AC8-97B7-F4A6353E2A8E}" type="datetime1">
              <a:rPr lang="en-US" smtClean="0"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A088-014F-4063-A783-67FAA4BA5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29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Wingdings" pitchFamily="2" charset="2"/>
              <a:buChar char="§"/>
              <a:defRPr b="1">
                <a:solidFill>
                  <a:schemeClr val="accent1">
                    <a:lumMod val="75000"/>
                  </a:schemeClr>
                </a:solidFill>
              </a:defRPr>
            </a:lvl1pPr>
            <a:lvl2pPr marL="742950" indent="-285750">
              <a:buFont typeface="Wingdings" pitchFamily="2" charset="2"/>
              <a:buChar char="§"/>
              <a:defRPr b="1"/>
            </a:lvl2pPr>
            <a:lvl3pPr marL="1143000" indent="-228600">
              <a:buFont typeface="Wingdings" pitchFamily="2" charset="2"/>
              <a:buChar char="§"/>
              <a:defRPr b="1"/>
            </a:lvl3pPr>
            <a:lvl4pPr marL="1600200" indent="-228600">
              <a:buFont typeface="Wingdings" pitchFamily="2" charset="2"/>
              <a:buChar char="§"/>
              <a:defRPr b="1"/>
            </a:lvl4pPr>
            <a:lvl5pPr marL="2057400" indent="-228600">
              <a:buFont typeface="Wingdings" pitchFamily="2" charset="2"/>
              <a:buChar char="§"/>
              <a:defRPr b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39921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035675"/>
            <a:ext cx="2133600" cy="365125"/>
          </a:xfrm>
          <a:prstGeom prst="rect">
            <a:avLst/>
          </a:prstGeom>
        </p:spPr>
        <p:txBody>
          <a:bodyPr/>
          <a:lstStyle/>
          <a:p>
            <a:fld id="{12E71D42-80BF-474E-817C-BFB55635F6B6}" type="datetime1">
              <a:rPr lang="en-US" smtClean="0"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A088-014F-4063-A783-67FAA4BA5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53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2800" b="1">
                <a:solidFill>
                  <a:schemeClr val="accent1">
                    <a:lumMod val="75000"/>
                  </a:schemeClr>
                </a:solidFill>
              </a:defRPr>
            </a:lvl1pPr>
            <a:lvl2pPr marL="742950" indent="-285750">
              <a:buFont typeface="Wingdings" pitchFamily="2" charset="2"/>
              <a:buChar char="§"/>
              <a:defRPr sz="2400" b="1"/>
            </a:lvl2pPr>
            <a:lvl3pPr marL="1143000" indent="-228600">
              <a:buFont typeface="Wingdings" pitchFamily="2" charset="2"/>
              <a:buChar char="§"/>
              <a:defRPr sz="2000" b="1"/>
            </a:lvl3pPr>
            <a:lvl4pPr marL="1600200" indent="-228600">
              <a:buFont typeface="Wingdings" pitchFamily="2" charset="2"/>
              <a:buChar char="§"/>
              <a:defRPr sz="1800" b="1"/>
            </a:lvl4pPr>
            <a:lvl5pPr marL="2057400" indent="-228600">
              <a:buFont typeface="Wingdings" pitchFamily="2" charset="2"/>
              <a:buChar char="§"/>
              <a:defRPr sz="1800" b="1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2800" b="1">
                <a:solidFill>
                  <a:schemeClr val="accent1">
                    <a:lumMod val="75000"/>
                  </a:schemeClr>
                </a:solidFill>
              </a:defRPr>
            </a:lvl1pPr>
            <a:lvl2pPr marL="742950" indent="-285750">
              <a:buFont typeface="Wingdings" pitchFamily="2" charset="2"/>
              <a:buChar char="§"/>
              <a:defRPr sz="2400" b="1"/>
            </a:lvl2pPr>
            <a:lvl3pPr marL="1143000" indent="-228600">
              <a:buFont typeface="Wingdings" pitchFamily="2" charset="2"/>
              <a:buChar char="§"/>
              <a:defRPr sz="2000" b="1"/>
            </a:lvl3pPr>
            <a:lvl4pPr marL="1600200" indent="-228600">
              <a:buFont typeface="Wingdings" pitchFamily="2" charset="2"/>
              <a:buChar char="§"/>
              <a:defRPr sz="1800" b="1"/>
            </a:lvl4pPr>
            <a:lvl5pPr marL="2057400" indent="-228600">
              <a:buFont typeface="Wingdings" pitchFamily="2" charset="2"/>
              <a:buChar char="§"/>
              <a:defRPr sz="1800" b="1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48600" y="-60325"/>
            <a:ext cx="2133600" cy="365125"/>
          </a:xfrm>
          <a:prstGeom prst="rect">
            <a:avLst/>
          </a:prstGeom>
        </p:spPr>
        <p:txBody>
          <a:bodyPr/>
          <a:lstStyle/>
          <a:p>
            <a:fld id="{84FFD439-0553-42AB-9F33-8F7AA9F80298}" type="datetime1">
              <a:rPr lang="en-US" smtClean="0"/>
              <a:t>9/22/2013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Software Testing A Craftsman’s Approach</a:t>
            </a:r>
          </a:p>
          <a:p>
            <a:r>
              <a:rPr lang="en-US" dirty="0" smtClean="0"/>
              <a:t>Jorgensen – 2008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A088-014F-4063-A783-67FAA4BA5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351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8600" y="6035675"/>
            <a:ext cx="2133600" cy="365125"/>
          </a:xfrm>
          <a:prstGeom prst="rect">
            <a:avLst/>
          </a:prstGeom>
        </p:spPr>
        <p:txBody>
          <a:bodyPr/>
          <a:lstStyle/>
          <a:p>
            <a:fld id="{1C944A67-369A-40BF-91CF-EB08F8921C48}" type="datetime1">
              <a:rPr lang="en-US" smtClean="0"/>
              <a:t>9/22/2013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A088-014F-4063-A783-67FAA4BA5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407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A088-014F-4063-A783-67FAA4BA5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386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28600" y="6035675"/>
            <a:ext cx="2133600" cy="365125"/>
          </a:xfrm>
          <a:prstGeom prst="rect">
            <a:avLst/>
          </a:prstGeom>
        </p:spPr>
        <p:txBody>
          <a:bodyPr/>
          <a:lstStyle/>
          <a:p>
            <a:fld id="{EB5D041C-7B1A-4C56-8258-3639C6CDB578}" type="datetime1">
              <a:rPr lang="en-US" smtClean="0"/>
              <a:t>9/22/2013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A088-014F-4063-A783-67FAA4BA5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92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8600" y="6035675"/>
            <a:ext cx="2133600" cy="365125"/>
          </a:xfrm>
          <a:prstGeom prst="rect">
            <a:avLst/>
          </a:prstGeom>
        </p:spPr>
        <p:txBody>
          <a:bodyPr/>
          <a:lstStyle/>
          <a:p>
            <a:fld id="{66D7EA8D-08E4-4CEC-A290-2459BA8A7C50}" type="datetime1">
              <a:rPr lang="en-US" smtClean="0"/>
              <a:t>9/22/2013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A088-014F-4063-A783-67FAA4BA5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029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8600" y="6035675"/>
            <a:ext cx="2133600" cy="365125"/>
          </a:xfrm>
          <a:prstGeom prst="rect">
            <a:avLst/>
          </a:prstGeom>
        </p:spPr>
        <p:txBody>
          <a:bodyPr/>
          <a:lstStyle/>
          <a:p>
            <a:fld id="{8D49DA34-5337-42BA-BBB8-2B2693ACCFAB}" type="datetime1">
              <a:rPr lang="en-US" smtClean="0"/>
              <a:t>9/22/2013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A088-014F-4063-A783-67FAA4BA5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5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4A088-014F-4063-A783-67FAA4BA51C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-76200" y="6367046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err="1" smtClean="0">
                <a:solidFill>
                  <a:schemeClr val="tx1"/>
                </a:solidFill>
              </a:rPr>
              <a:t>Lec</a:t>
            </a:r>
            <a:r>
              <a:rPr lang="en-US" sz="1600" b="0" baseline="0" dirty="0" smtClean="0">
                <a:solidFill>
                  <a:schemeClr val="tx1"/>
                </a:solidFill>
              </a:rPr>
              <a:t> </a:t>
            </a:r>
            <a:r>
              <a:rPr lang="en-US" sz="1600" b="0" dirty="0" smtClean="0">
                <a:solidFill>
                  <a:schemeClr val="tx1"/>
                </a:solidFill>
              </a:rPr>
              <a:t>08</a:t>
            </a:r>
            <a:r>
              <a:rPr lang="en-US" sz="1600" b="0" baseline="0" dirty="0" smtClean="0">
                <a:solidFill>
                  <a:schemeClr val="tx1"/>
                </a:solidFill>
              </a:rPr>
              <a:t> Structural </a:t>
            </a:r>
            <a:r>
              <a:rPr lang="en-US" sz="1600" b="0" dirty="0" smtClean="0">
                <a:solidFill>
                  <a:schemeClr val="tx1"/>
                </a:solidFill>
              </a:rPr>
              <a:t>Testing </a:t>
            </a:r>
            <a:r>
              <a:rPr lang="en-US" sz="1600" b="0" dirty="0" err="1" smtClean="0">
                <a:solidFill>
                  <a:schemeClr val="tx1"/>
                </a:solidFill>
              </a:rPr>
              <a:t>WrapUp</a:t>
            </a:r>
            <a:r>
              <a:rPr lang="en-US" sz="1600" b="0" dirty="0" smtClean="0">
                <a:solidFill>
                  <a:schemeClr val="tx1"/>
                </a:solidFill>
              </a:rPr>
              <a:t>- </a:t>
            </a:r>
            <a:fld id="{974D2DB4-B6AF-4364-8EF9-04B046B042B9}" type="slidenum">
              <a:rPr lang="en-US" sz="1600" baseline="0" smtClean="0"/>
              <a:t>‹#›</a:t>
            </a:fld>
            <a:endParaRPr lang="en-US" sz="16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477000" y="6400800"/>
            <a:ext cx="1943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CSCE 747 Fall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522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CSCE 747 Software Testing and Quality Assurance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239000" cy="17526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Lecture </a:t>
            </a:r>
            <a:r>
              <a:rPr lang="en-US" b="1" dirty="0" smtClean="0">
                <a:solidFill>
                  <a:srgbClr val="C00000"/>
                </a:solidFill>
              </a:rPr>
              <a:t>08 </a:t>
            </a:r>
            <a:r>
              <a:rPr lang="en-US" b="1" dirty="0" smtClean="0">
                <a:solidFill>
                  <a:srgbClr val="C00000"/>
                </a:solidFill>
              </a:rPr>
              <a:t>– </a:t>
            </a:r>
            <a:r>
              <a:rPr lang="en-US" b="1" dirty="0" smtClean="0">
                <a:solidFill>
                  <a:srgbClr val="C00000"/>
                </a:solidFill>
              </a:rPr>
              <a:t>Structural Testing Wrap-up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32766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9/23/2013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5943600"/>
            <a:ext cx="2133600" cy="365125"/>
          </a:xfrm>
        </p:spPr>
        <p:txBody>
          <a:bodyPr/>
          <a:lstStyle/>
          <a:p>
            <a:fld id="{5EA4A088-014F-4063-A783-67FAA4BA51C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71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Jorgensen, Paul C. Software Testing </a:t>
            </a:r>
          </a:p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A Craftsman 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Approach</a:t>
            </a:r>
            <a:endParaRPr lang="en-US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33" y="1267280"/>
            <a:ext cx="8748267" cy="4295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4146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4270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dirty="0"/>
              <a:t>Pseudo-code for the Insurance Premium Program</a:t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38600" cy="541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smtClean="0"/>
              <a:t>1</a:t>
            </a:r>
            <a:r>
              <a:rPr lang="en-US" sz="1600" dirty="0"/>
              <a:t>. Input(</a:t>
            </a:r>
            <a:r>
              <a:rPr lang="en-US" sz="1600" dirty="0" err="1"/>
              <a:t>baseRate</a:t>
            </a:r>
            <a:r>
              <a:rPr lang="en-US" sz="1600" dirty="0"/>
              <a:t>, </a:t>
            </a:r>
            <a:r>
              <a:rPr lang="en-US" sz="1600" dirty="0" err="1"/>
              <a:t>driverAge</a:t>
            </a:r>
            <a:r>
              <a:rPr lang="en-US" sz="1600" dirty="0"/>
              <a:t>, points)</a:t>
            </a:r>
          </a:p>
          <a:p>
            <a:pPr marL="0" indent="0">
              <a:buNone/>
            </a:pPr>
            <a:r>
              <a:rPr lang="en-US" sz="1600" dirty="0"/>
              <a:t>2. premium = 0</a:t>
            </a:r>
          </a:p>
          <a:p>
            <a:pPr marL="0" indent="0">
              <a:buNone/>
            </a:pPr>
            <a:r>
              <a:rPr lang="en-US" sz="1600" dirty="0"/>
              <a:t>3. Select Case </a:t>
            </a:r>
            <a:r>
              <a:rPr lang="en-US" sz="1600" dirty="0" err="1"/>
              <a:t>driverAge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4. Case 1: 16&lt;= </a:t>
            </a:r>
            <a:r>
              <a:rPr lang="en-US" sz="1600" dirty="0" err="1"/>
              <a:t>driverAge</a:t>
            </a:r>
            <a:r>
              <a:rPr lang="en-US" sz="1600" dirty="0"/>
              <a:t> &lt; 20</a:t>
            </a:r>
          </a:p>
          <a:p>
            <a:pPr marL="0" indent="0">
              <a:buNone/>
            </a:pPr>
            <a:r>
              <a:rPr lang="en-US" sz="1600" dirty="0"/>
              <a:t>5.   </a:t>
            </a:r>
            <a:r>
              <a:rPr lang="en-US" sz="1600" dirty="0" err="1"/>
              <a:t>ageMultiplier</a:t>
            </a:r>
            <a:r>
              <a:rPr lang="en-US" sz="1600" dirty="0"/>
              <a:t> = 2.8</a:t>
            </a:r>
          </a:p>
          <a:p>
            <a:pPr marL="0" indent="0">
              <a:buNone/>
            </a:pPr>
            <a:r>
              <a:rPr lang="en-US" sz="1600" dirty="0"/>
              <a:t>6. If points &lt; 1 Then</a:t>
            </a:r>
          </a:p>
          <a:p>
            <a:pPr marL="0" indent="0">
              <a:buNone/>
            </a:pPr>
            <a:r>
              <a:rPr lang="en-US" sz="1600" dirty="0"/>
              <a:t>7.    </a:t>
            </a:r>
            <a:r>
              <a:rPr lang="en-US" sz="1600" dirty="0" err="1"/>
              <a:t>safeDrivingReduction</a:t>
            </a:r>
            <a:r>
              <a:rPr lang="en-US" sz="1600" dirty="0"/>
              <a:t> = 50</a:t>
            </a:r>
          </a:p>
          <a:p>
            <a:pPr marL="0" indent="0">
              <a:buNone/>
            </a:pPr>
            <a:r>
              <a:rPr lang="en-US" sz="1600" dirty="0"/>
              <a:t>8. </a:t>
            </a:r>
            <a:r>
              <a:rPr lang="en-US" sz="1600" dirty="0" err="1" smtClean="0"/>
              <a:t>EndIf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9. Case 2: 20&lt;= </a:t>
            </a:r>
            <a:r>
              <a:rPr lang="en-US" sz="1600" dirty="0" err="1"/>
              <a:t>driverAge</a:t>
            </a:r>
            <a:r>
              <a:rPr lang="en-US" sz="1600" dirty="0"/>
              <a:t> &lt; 25</a:t>
            </a:r>
          </a:p>
          <a:p>
            <a:pPr marL="0" indent="0">
              <a:buNone/>
            </a:pPr>
            <a:r>
              <a:rPr lang="en-US" sz="1600" dirty="0"/>
              <a:t>10.   </a:t>
            </a:r>
            <a:r>
              <a:rPr lang="en-US" sz="1600" dirty="0" err="1"/>
              <a:t>ageMultiplier</a:t>
            </a:r>
            <a:r>
              <a:rPr lang="en-US" sz="1600" dirty="0"/>
              <a:t> = 1.8</a:t>
            </a:r>
          </a:p>
          <a:p>
            <a:pPr marL="0" indent="0">
              <a:buNone/>
            </a:pPr>
            <a:r>
              <a:rPr lang="en-US" sz="1600" dirty="0"/>
              <a:t>11. If points &lt; 3 Then</a:t>
            </a:r>
          </a:p>
          <a:p>
            <a:pPr marL="0" indent="0">
              <a:buNone/>
            </a:pPr>
            <a:r>
              <a:rPr lang="en-US" sz="1600" dirty="0"/>
              <a:t>12.    </a:t>
            </a:r>
            <a:r>
              <a:rPr lang="en-US" sz="1600" dirty="0" err="1"/>
              <a:t>safeDrivingReduction</a:t>
            </a:r>
            <a:r>
              <a:rPr lang="en-US" sz="1600" dirty="0"/>
              <a:t> = 50</a:t>
            </a:r>
          </a:p>
          <a:p>
            <a:pPr marL="0" indent="0">
              <a:buNone/>
            </a:pPr>
            <a:r>
              <a:rPr lang="en-US" sz="1600" dirty="0" smtClean="0"/>
              <a:t>13</a:t>
            </a:r>
            <a:r>
              <a:rPr lang="en-US" sz="1600" dirty="0"/>
              <a:t>. </a:t>
            </a:r>
            <a:r>
              <a:rPr lang="en-US" sz="1600" dirty="0" err="1" smtClean="0"/>
              <a:t>EndIf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14. Case 3: 25&lt;= </a:t>
            </a:r>
            <a:r>
              <a:rPr lang="en-US" sz="1600" dirty="0" err="1"/>
              <a:t>driverAge</a:t>
            </a:r>
            <a:r>
              <a:rPr lang="en-US" sz="1600" dirty="0"/>
              <a:t> &lt; 45</a:t>
            </a:r>
          </a:p>
          <a:p>
            <a:pPr marL="0" indent="0">
              <a:buNone/>
            </a:pPr>
            <a:r>
              <a:rPr lang="en-US" sz="1600" dirty="0"/>
              <a:t>15. </a:t>
            </a:r>
            <a:r>
              <a:rPr lang="en-US" sz="1600" dirty="0" err="1"/>
              <a:t>ageMultiplier</a:t>
            </a:r>
            <a:r>
              <a:rPr lang="en-US" sz="1600" dirty="0"/>
              <a:t> = 1#</a:t>
            </a:r>
          </a:p>
          <a:p>
            <a:pPr marL="0" indent="0">
              <a:buNone/>
            </a:pPr>
            <a:r>
              <a:rPr lang="en-US" sz="1600" dirty="0"/>
              <a:t>16. If points &lt; 5 Then</a:t>
            </a:r>
          </a:p>
          <a:p>
            <a:pPr marL="0" indent="0">
              <a:buNone/>
            </a:pPr>
            <a:r>
              <a:rPr lang="en-US" sz="1600" dirty="0"/>
              <a:t>17.    </a:t>
            </a:r>
            <a:r>
              <a:rPr lang="en-US" sz="1600" dirty="0" err="1"/>
              <a:t>safeDrivingReduction</a:t>
            </a:r>
            <a:r>
              <a:rPr lang="en-US" sz="1600" dirty="0"/>
              <a:t> = 100</a:t>
            </a:r>
          </a:p>
          <a:p>
            <a:pPr marL="0" indent="0">
              <a:buNone/>
            </a:pPr>
            <a:r>
              <a:rPr lang="en-US" sz="1600" dirty="0"/>
              <a:t>18. </a:t>
            </a:r>
            <a:r>
              <a:rPr lang="en-US" sz="1600" dirty="0" err="1" smtClean="0"/>
              <a:t>EndIf</a:t>
            </a:r>
            <a:endParaRPr lang="en-US" sz="16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/>
              <a:t>19</a:t>
            </a:r>
            <a:r>
              <a:rPr lang="en-US" sz="1600" dirty="0"/>
              <a:t>. Case 4: 45&lt;= </a:t>
            </a:r>
            <a:r>
              <a:rPr lang="en-US" sz="1600" dirty="0" err="1"/>
              <a:t>driverAge</a:t>
            </a:r>
            <a:r>
              <a:rPr lang="en-US" sz="1600" dirty="0"/>
              <a:t> &lt; 60</a:t>
            </a:r>
          </a:p>
          <a:p>
            <a:pPr marL="0" indent="0">
              <a:buNone/>
            </a:pPr>
            <a:r>
              <a:rPr lang="en-US" sz="1600" dirty="0"/>
              <a:t>20. </a:t>
            </a:r>
            <a:r>
              <a:rPr lang="en-US" sz="1600" dirty="0" err="1"/>
              <a:t>ageMultiplier</a:t>
            </a:r>
            <a:r>
              <a:rPr lang="en-US" sz="1600" dirty="0"/>
              <a:t> = 0.8</a:t>
            </a:r>
          </a:p>
          <a:p>
            <a:pPr marL="0" indent="0">
              <a:buNone/>
            </a:pPr>
            <a:r>
              <a:rPr lang="en-US" sz="1600" dirty="0"/>
              <a:t>21. If points &lt; 7 Then</a:t>
            </a:r>
          </a:p>
          <a:p>
            <a:pPr marL="0" indent="0">
              <a:buNone/>
            </a:pPr>
            <a:r>
              <a:rPr lang="en-US" sz="1600" dirty="0"/>
              <a:t>22.    </a:t>
            </a:r>
            <a:r>
              <a:rPr lang="en-US" sz="1600" dirty="0" err="1"/>
              <a:t>safeDrivingReduction</a:t>
            </a:r>
            <a:r>
              <a:rPr lang="en-US" sz="1600" dirty="0"/>
              <a:t> = 150</a:t>
            </a:r>
          </a:p>
          <a:p>
            <a:pPr marL="0" indent="0">
              <a:buNone/>
            </a:pPr>
            <a:r>
              <a:rPr lang="en-US" sz="1600" dirty="0"/>
              <a:t>23. </a:t>
            </a:r>
            <a:r>
              <a:rPr lang="en-US" sz="1600" dirty="0" err="1"/>
              <a:t>EndIf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24. Case 5: 60&lt;= </a:t>
            </a:r>
            <a:r>
              <a:rPr lang="en-US" sz="1600" dirty="0" err="1"/>
              <a:t>driverAge</a:t>
            </a:r>
            <a:r>
              <a:rPr lang="en-US" sz="1600" dirty="0"/>
              <a:t> &lt; 120</a:t>
            </a:r>
          </a:p>
          <a:p>
            <a:pPr marL="0" indent="0">
              <a:buNone/>
            </a:pPr>
            <a:r>
              <a:rPr lang="en-US" sz="1600" dirty="0"/>
              <a:t>25. </a:t>
            </a:r>
            <a:r>
              <a:rPr lang="en-US" sz="1600" dirty="0" err="1"/>
              <a:t>ageMultiplier</a:t>
            </a:r>
            <a:r>
              <a:rPr lang="en-US" sz="1600" dirty="0"/>
              <a:t> = 1.5</a:t>
            </a:r>
          </a:p>
          <a:p>
            <a:pPr marL="0" indent="0">
              <a:buNone/>
            </a:pPr>
            <a:r>
              <a:rPr lang="en-US" sz="1600" dirty="0"/>
              <a:t>26. If points &lt; 5 Then</a:t>
            </a:r>
          </a:p>
          <a:p>
            <a:pPr marL="0" indent="0">
              <a:buNone/>
            </a:pPr>
            <a:r>
              <a:rPr lang="en-US" sz="1600" dirty="0"/>
              <a:t>27.    </a:t>
            </a:r>
            <a:r>
              <a:rPr lang="en-US" sz="1600" dirty="0" err="1"/>
              <a:t>safeDrivingReduction</a:t>
            </a:r>
            <a:r>
              <a:rPr lang="en-US" sz="1600" dirty="0"/>
              <a:t> = 200</a:t>
            </a:r>
          </a:p>
          <a:p>
            <a:pPr marL="0" indent="0">
              <a:buNone/>
            </a:pPr>
            <a:r>
              <a:rPr lang="en-US" sz="1600" dirty="0"/>
              <a:t>28. </a:t>
            </a:r>
            <a:r>
              <a:rPr lang="en-US" sz="1600" dirty="0" err="1"/>
              <a:t>EndIf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29. Case 6: Else</a:t>
            </a:r>
          </a:p>
          <a:p>
            <a:pPr marL="0" indent="0">
              <a:buNone/>
            </a:pPr>
            <a:r>
              <a:rPr lang="en-US" sz="1600" dirty="0"/>
              <a:t>30. Output (“Driver age out of range”)</a:t>
            </a:r>
          </a:p>
          <a:p>
            <a:pPr marL="0" indent="0">
              <a:buNone/>
            </a:pPr>
            <a:r>
              <a:rPr lang="en-US" sz="1600" dirty="0"/>
              <a:t>31. End Select</a:t>
            </a:r>
          </a:p>
          <a:p>
            <a:pPr marL="0" indent="0">
              <a:buNone/>
            </a:pPr>
            <a:r>
              <a:rPr lang="en-US" sz="1600" dirty="0"/>
              <a:t>32. premium = </a:t>
            </a:r>
            <a:r>
              <a:rPr lang="en-US" sz="1600" dirty="0" err="1"/>
              <a:t>baseRate</a:t>
            </a:r>
            <a:r>
              <a:rPr lang="en-US" sz="1600" dirty="0"/>
              <a:t> * </a:t>
            </a:r>
            <a:r>
              <a:rPr lang="en-US" sz="1600" dirty="0" err="1"/>
              <a:t>ageMultiplier</a:t>
            </a:r>
            <a:r>
              <a:rPr lang="en-US" sz="1600" dirty="0"/>
              <a:t> - </a:t>
            </a:r>
            <a:r>
              <a:rPr lang="en-US" sz="1600" dirty="0" err="1"/>
              <a:t>safeDrivingReduction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33. Output (premium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Jorgensen, Paul C. Software Testing </a:t>
            </a:r>
          </a:p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A Craftsman 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Approach</a:t>
            </a:r>
            <a:endParaRPr lang="en-US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146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cyclomatic</a:t>
            </a:r>
            <a:r>
              <a:rPr lang="en-US" dirty="0"/>
              <a:t>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cyclomatic</a:t>
            </a:r>
            <a:r>
              <a:rPr lang="en-US" dirty="0"/>
              <a:t> complexity of the program graph of the insurance premium program is V(G) </a:t>
            </a:r>
            <a:r>
              <a:rPr lang="en-US" dirty="0" smtClean="0"/>
              <a:t>= e – n + 2p = 11</a:t>
            </a:r>
            <a:r>
              <a:rPr lang="en-US" dirty="0"/>
              <a:t>,</a:t>
            </a:r>
          </a:p>
          <a:p>
            <a:endParaRPr lang="en-US" dirty="0"/>
          </a:p>
          <a:p>
            <a:r>
              <a:rPr lang="en-US" dirty="0"/>
              <a:t>Jorgensen, Paul C. (2011-07-16). Software Testing (Page 175). </a:t>
            </a:r>
            <a:r>
              <a:rPr lang="en-US" dirty="0" err="1"/>
              <a:t>Auerbach</a:t>
            </a:r>
            <a:r>
              <a:rPr lang="en-US" dirty="0"/>
              <a:t> Publications. Kindle Edition.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Jorgensen, Paul C. Software Testing </a:t>
            </a:r>
          </a:p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A Craftsman 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Approach</a:t>
            </a:r>
            <a:endParaRPr lang="en-US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1460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11.3.1 Path–Based </a:t>
            </a:r>
            <a:r>
              <a:rPr lang="en-US" dirty="0" smtClean="0"/>
              <a:t>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Acyclic </a:t>
            </a:r>
            <a:r>
              <a:rPr lang="en-US" dirty="0" smtClean="0">
                <a:sym typeface="Wingdings" panose="05000000000000000000" pitchFamily="2" charset="2"/>
              </a:rPr>
              <a:t></a:t>
            </a:r>
            <a:r>
              <a:rPr lang="en-US" dirty="0" smtClean="0"/>
              <a:t> </a:t>
            </a:r>
            <a:r>
              <a:rPr lang="en-US" dirty="0"/>
              <a:t>only a finite number of paths exist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Jorgensen, Paul C. Software Testing </a:t>
            </a:r>
          </a:p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A Craftsman 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Approach</a:t>
            </a:r>
            <a:endParaRPr lang="en-US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1460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657600" cy="1143000"/>
          </a:xfrm>
        </p:spPr>
        <p:txBody>
          <a:bodyPr/>
          <a:lstStyle/>
          <a:p>
            <a:r>
              <a:rPr lang="en-US" dirty="0" smtClean="0"/>
              <a:t>Fig11.4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Jorgensen, Paul C. Software Testing </a:t>
            </a:r>
          </a:p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A Craftsman 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Approach</a:t>
            </a:r>
            <a:endParaRPr lang="en-US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113" y="561089"/>
            <a:ext cx="4510087" cy="5763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41460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Jorgensen, Paul C. Software Testing </a:t>
            </a:r>
          </a:p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A Craftsman 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Approach</a:t>
            </a:r>
            <a:endParaRPr lang="en-US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1" y="194175"/>
            <a:ext cx="6705600" cy="618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41460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Jorgensen, Paul C. Software Testing </a:t>
            </a:r>
          </a:p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A Craftsman 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Approach</a:t>
            </a:r>
            <a:endParaRPr lang="en-US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649" y="1600200"/>
            <a:ext cx="8840951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41460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Dataflow Testing</a:t>
            </a:r>
          </a:p>
          <a:p>
            <a:endParaRPr lang="en-US" dirty="0"/>
          </a:p>
          <a:p>
            <a:r>
              <a:rPr lang="en-US" dirty="0"/>
              <a:t>Jorgensen, Paul C. (2011-07-16). Software Testing (Page 177). </a:t>
            </a:r>
            <a:r>
              <a:rPr lang="en-US" dirty="0" err="1"/>
              <a:t>Auerbach</a:t>
            </a:r>
            <a:r>
              <a:rPr lang="en-US" dirty="0"/>
              <a:t> Publications. Kindle Edition.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Jorgensen, Paul C. Software Testing </a:t>
            </a:r>
          </a:p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A Craftsman 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Approach</a:t>
            </a:r>
            <a:endParaRPr lang="en-US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1460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11.3.3 Slice </a:t>
            </a:r>
            <a:r>
              <a:rPr lang="en-US" dirty="0" smtClean="0"/>
              <a:t>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Slice </a:t>
            </a:r>
            <a:r>
              <a:rPr lang="en-US" dirty="0"/>
              <a:t>testing does not provide much insight either. There are only four interesting </a:t>
            </a:r>
            <a:r>
              <a:rPr lang="en-US" dirty="0" smtClean="0"/>
              <a:t>slices: </a:t>
            </a:r>
          </a:p>
          <a:p>
            <a:r>
              <a:rPr lang="en-US" dirty="0" smtClean="0"/>
              <a:t>S(</a:t>
            </a:r>
            <a:r>
              <a:rPr lang="en-US" dirty="0" err="1" smtClean="0"/>
              <a:t>safeDrivingReduction</a:t>
            </a:r>
            <a:r>
              <a:rPr lang="en-US" dirty="0"/>
              <a:t>, 32) = {1, 3, 4, 6, 7, 9, 11, 12 14, 16, 17, 19, 21, 22, 24, 26, 27, </a:t>
            </a:r>
            <a:r>
              <a:rPr lang="en-US" dirty="0" smtClean="0"/>
              <a:t>31</a:t>
            </a:r>
            <a:r>
              <a:rPr lang="en-US" dirty="0"/>
              <a:t>}</a:t>
            </a:r>
          </a:p>
          <a:p>
            <a:r>
              <a:rPr lang="en-US" dirty="0"/>
              <a:t>S(</a:t>
            </a:r>
            <a:r>
              <a:rPr lang="en-US" dirty="0" err="1"/>
              <a:t>ageMultiplier</a:t>
            </a:r>
            <a:r>
              <a:rPr lang="en-US" dirty="0"/>
              <a:t>, 32) = {1, 3, 4, 5, 9, 10, 14, 15, 19, 20, 24, 25, 31}</a:t>
            </a:r>
          </a:p>
          <a:p>
            <a:r>
              <a:rPr lang="en-US" dirty="0"/>
              <a:t>S(</a:t>
            </a:r>
            <a:r>
              <a:rPr lang="en-US" dirty="0" err="1"/>
              <a:t>baseRate</a:t>
            </a:r>
            <a:r>
              <a:rPr lang="en-US" dirty="0"/>
              <a:t>, 32) = {1}</a:t>
            </a:r>
          </a:p>
          <a:p>
            <a:r>
              <a:rPr lang="en-US" dirty="0"/>
              <a:t>S(Premium, 31) = {2}</a:t>
            </a:r>
          </a:p>
          <a:p>
            <a:r>
              <a:rPr lang="en-US" dirty="0"/>
              <a:t>The union of these </a:t>
            </a:r>
            <a:r>
              <a:rPr lang="en-US" dirty="0" smtClean="0"/>
              <a:t>slices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Jorgensen, Paul C. Software Testing </a:t>
            </a:r>
          </a:p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A Craftsman 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Approach</a:t>
            </a:r>
            <a:endParaRPr lang="en-US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1460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References</a:t>
            </a:r>
          </a:p>
          <a:p>
            <a:r>
              <a:rPr lang="en-US" dirty="0"/>
              <a:t>Brown, J.R. and </a:t>
            </a:r>
            <a:r>
              <a:rPr lang="en-US" dirty="0" err="1"/>
              <a:t>Lipov</a:t>
            </a:r>
            <a:r>
              <a:rPr lang="en-US" dirty="0"/>
              <a:t>, M., Testing for software reliability, Proceedings of the International Symposium on </a:t>
            </a:r>
          </a:p>
          <a:p>
            <a:r>
              <a:rPr lang="en-US" dirty="0"/>
              <a:t>Reliable Software, Los Angeles, April 1975, pp. 518–527.</a:t>
            </a:r>
          </a:p>
          <a:p>
            <a:r>
              <a:rPr lang="en-US" dirty="0"/>
              <a:t>Pressman, R.S., Software Engineering: A Practitioner’s Approach, McGraw-Hill, New York, 1982.</a:t>
            </a:r>
          </a:p>
          <a:p>
            <a:endParaRPr lang="en-US" dirty="0"/>
          </a:p>
          <a:p>
            <a:r>
              <a:rPr lang="en-US" dirty="0"/>
              <a:t>Jorgensen, Paul C. (2011-07-16). Software Testing (Page 177). </a:t>
            </a:r>
            <a:r>
              <a:rPr lang="en-US" dirty="0" err="1"/>
              <a:t>Auerbach</a:t>
            </a:r>
            <a:r>
              <a:rPr lang="en-US" dirty="0"/>
              <a:t> Publications. Kindle Edition.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Jorgensen, Paul C. Software Testing </a:t>
            </a:r>
          </a:p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A Craftsman 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Approach</a:t>
            </a:r>
            <a:endParaRPr lang="en-US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146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04800" y="304800"/>
            <a:ext cx="4191000" cy="5821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</a:rPr>
              <a:t>Last Time</a:t>
            </a:r>
          </a:p>
          <a:p>
            <a:r>
              <a:rPr lang="en-US" sz="2400" dirty="0"/>
              <a:t>Dataflow Testing </a:t>
            </a:r>
          </a:p>
          <a:p>
            <a:r>
              <a:rPr lang="en-US" sz="2400" dirty="0" err="1"/>
              <a:t>Ch</a:t>
            </a:r>
            <a:r>
              <a:rPr lang="en-US" sz="2400" dirty="0"/>
              <a:t> 10, </a:t>
            </a:r>
            <a:r>
              <a:rPr lang="en-US" sz="2400" dirty="0" err="1"/>
              <a:t>pp</a:t>
            </a:r>
            <a:r>
              <a:rPr lang="en-US" sz="2400" dirty="0"/>
              <a:t> </a:t>
            </a:r>
            <a:r>
              <a:rPr lang="en-US" sz="2400" dirty="0" smtClean="0"/>
              <a:t>151-167</a:t>
            </a:r>
          </a:p>
          <a:p>
            <a:r>
              <a:rPr lang="en-US" sz="2400" dirty="0" smtClean="0"/>
              <a:t>Reading assignment   </a:t>
            </a:r>
            <a:r>
              <a:rPr lang="en-US" sz="2400" i="1" dirty="0" smtClean="0"/>
              <a:t>Google( </a:t>
            </a:r>
            <a:r>
              <a:rPr lang="en-US" sz="2000" i="1" dirty="0" err="1" smtClean="0"/>
              <a:t>Mockito</a:t>
            </a:r>
            <a:r>
              <a:rPr lang="en-US" sz="2000" i="1" dirty="0" smtClean="0"/>
              <a:t> Tutorial Vogel</a:t>
            </a:r>
            <a:r>
              <a:rPr lang="en-US" sz="2400" dirty="0" smtClean="0"/>
              <a:t>)</a:t>
            </a:r>
          </a:p>
          <a:p>
            <a:r>
              <a:rPr lang="en-US" sz="2400" dirty="0"/>
              <a:t>.</a:t>
            </a:r>
          </a:p>
          <a:p>
            <a:endParaRPr lang="en-US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304800"/>
            <a:ext cx="4038600" cy="5821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Today</a:t>
            </a:r>
          </a:p>
          <a:p>
            <a:r>
              <a:rPr lang="en-US" b="1" dirty="0" smtClean="0"/>
              <a:t>Structural Testing </a:t>
            </a:r>
            <a:r>
              <a:rPr lang="en-US" b="1" dirty="0" err="1" smtClean="0"/>
              <a:t>WrapUp</a:t>
            </a:r>
            <a:r>
              <a:rPr lang="en-US" b="1" dirty="0" smtClean="0"/>
              <a:t> </a:t>
            </a:r>
          </a:p>
          <a:p>
            <a:r>
              <a:rPr lang="en-US" b="1" dirty="0" err="1" smtClean="0"/>
              <a:t>Ch</a:t>
            </a:r>
            <a:r>
              <a:rPr lang="en-US" b="1" dirty="0" smtClean="0"/>
              <a:t> 11, </a:t>
            </a:r>
            <a:r>
              <a:rPr lang="en-US" b="1" dirty="0" err="1" smtClean="0"/>
              <a:t>pp</a:t>
            </a:r>
            <a:r>
              <a:rPr lang="en-US" b="1" dirty="0" smtClean="0"/>
              <a:t> 169-177</a:t>
            </a:r>
          </a:p>
          <a:p>
            <a:endParaRPr lang="en-US" b="1" dirty="0" smtClean="0"/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140908" y="6273225"/>
            <a:ext cx="32163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Jorgensen, Paul C. Software Testing </a:t>
            </a:r>
          </a:p>
          <a:p>
            <a:pPr algn="ctr"/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A Craftsman </a:t>
            </a:r>
            <a:r>
              <a:rPr lang="en-US" sz="1600" b="1" dirty="0" smtClean="0">
                <a:solidFill>
                  <a:schemeClr val="bg2">
                    <a:lumMod val="50000"/>
                  </a:schemeClr>
                </a:solidFill>
              </a:rPr>
              <a:t>Approach</a:t>
            </a:r>
            <a:endParaRPr lang="en-US" sz="1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A088-014F-4063-A783-67FAA4BA51C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6933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Jorgensen, Paul C. Software Testing </a:t>
            </a:r>
          </a:p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A Craftsman 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Approach</a:t>
            </a:r>
            <a:endParaRPr lang="en-US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600" y="1447800"/>
            <a:ext cx="7844981" cy="3195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4146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should testing stop?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Here </a:t>
            </a:r>
            <a:r>
              <a:rPr lang="en-US" dirty="0"/>
              <a:t>are some possible answers:</a:t>
            </a:r>
          </a:p>
          <a:p>
            <a:r>
              <a:rPr lang="en-US" dirty="0"/>
              <a:t>1. When you run out of time</a:t>
            </a:r>
          </a:p>
          <a:p>
            <a:r>
              <a:rPr lang="en-US" dirty="0"/>
              <a:t>2. When continued testing causes no new failures</a:t>
            </a:r>
          </a:p>
          <a:p>
            <a:r>
              <a:rPr lang="en-US" dirty="0"/>
              <a:t>3. When continued testing reveals no new faults</a:t>
            </a:r>
          </a:p>
          <a:p>
            <a:r>
              <a:rPr lang="en-US" dirty="0"/>
              <a:t>4. When you cannot think of any new test cases</a:t>
            </a:r>
          </a:p>
          <a:p>
            <a:r>
              <a:rPr lang="en-US" dirty="0"/>
              <a:t>5. When you reach a point of diminishing returns</a:t>
            </a:r>
          </a:p>
          <a:p>
            <a:r>
              <a:rPr lang="en-US" dirty="0"/>
              <a:t>6. When mandated coverage has been attained</a:t>
            </a:r>
          </a:p>
          <a:p>
            <a:r>
              <a:rPr lang="en-US" dirty="0"/>
              <a:t>7. When all faults have been </a:t>
            </a:r>
            <a:r>
              <a:rPr lang="en-US" dirty="0" smtClean="0"/>
              <a:t>removed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Jorgensen, Paul C. Software Testing </a:t>
            </a:r>
          </a:p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A Craftsman 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Approach</a:t>
            </a:r>
            <a:endParaRPr lang="en-US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146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124200" cy="4525963"/>
          </a:xfrm>
        </p:spPr>
        <p:txBody>
          <a:bodyPr/>
          <a:lstStyle/>
          <a:p>
            <a:r>
              <a:rPr lang="en-US" dirty="0" smtClean="0"/>
              <a:t>Triangle Program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Jorgensen, Paul C. Software Testing </a:t>
            </a:r>
          </a:p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A Craftsman 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Approach</a:t>
            </a:r>
            <a:endParaRPr lang="en-US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225" y="123825"/>
            <a:ext cx="5438775" cy="661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4146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Gaps and </a:t>
            </a:r>
            <a:r>
              <a:rPr lang="en-US" dirty="0" smtClean="0"/>
              <a:t>Redundancies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286000" cy="4525963"/>
          </a:xfrm>
        </p:spPr>
        <p:txBody>
          <a:bodyPr/>
          <a:lstStyle/>
          <a:p>
            <a:r>
              <a:rPr lang="en-US" dirty="0" smtClean="0"/>
              <a:t>Paths in Triangle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Jorgensen, Paul C. Software Testing </a:t>
            </a:r>
          </a:p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A Craftsman 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Approach</a:t>
            </a:r>
            <a:endParaRPr lang="en-US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8413" y="1330924"/>
            <a:ext cx="6376987" cy="5212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4146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,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Jorgensen, Paul C. Software Testing </a:t>
            </a:r>
          </a:p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A Craftsman 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Approach</a:t>
            </a:r>
            <a:endParaRPr lang="en-US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81834"/>
            <a:ext cx="7000274" cy="6166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4146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Jorgensen, Paul C. Software Testing </a:t>
            </a:r>
          </a:p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A Craftsman 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Approach</a:t>
            </a:r>
            <a:endParaRPr lang="en-US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9116114" cy="2438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4146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Metrics for Method </a:t>
            </a:r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Definition</a:t>
            </a:r>
            <a:r>
              <a:rPr lang="en-US" dirty="0" smtClean="0"/>
              <a:t>: </a:t>
            </a:r>
            <a:r>
              <a:rPr lang="en-US" dirty="0" smtClean="0"/>
              <a:t>The </a:t>
            </a:r>
            <a:r>
              <a:rPr lang="en-US" dirty="0"/>
              <a:t>coverage of a methodology M with respect to a metric S is the ratio of n to s. We denote it as </a:t>
            </a:r>
            <a:r>
              <a:rPr lang="en-US" dirty="0" smtClean="0"/>
              <a:t> C(M</a:t>
            </a:r>
            <a:r>
              <a:rPr lang="en-US" dirty="0"/>
              <a:t>, S).</a:t>
            </a:r>
          </a:p>
          <a:p>
            <a:r>
              <a:rPr lang="en-US" dirty="0" smtClean="0"/>
              <a:t>Definition:</a:t>
            </a:r>
            <a:r>
              <a:rPr lang="en-US" dirty="0"/>
              <a:t> </a:t>
            </a:r>
            <a:r>
              <a:rPr lang="en-US" dirty="0" smtClean="0"/>
              <a:t>The </a:t>
            </a:r>
            <a:r>
              <a:rPr lang="en-US" dirty="0"/>
              <a:t>redundancy of a methodology M with respect to a metric S is the ratio of m to s. We denote it as </a:t>
            </a:r>
            <a:r>
              <a:rPr lang="en-US" dirty="0" smtClean="0"/>
              <a:t>R(M</a:t>
            </a:r>
            <a:r>
              <a:rPr lang="en-US" dirty="0"/>
              <a:t>, S).</a:t>
            </a:r>
          </a:p>
          <a:p>
            <a:r>
              <a:rPr lang="en-US" dirty="0" smtClean="0"/>
              <a:t>Definition:</a:t>
            </a:r>
            <a:r>
              <a:rPr lang="en-US" dirty="0"/>
              <a:t> </a:t>
            </a:r>
            <a:r>
              <a:rPr lang="en-US" dirty="0" smtClean="0"/>
              <a:t>The </a:t>
            </a:r>
            <a:r>
              <a:rPr lang="en-US" dirty="0"/>
              <a:t>net redundancy of a methodology M with respect to a metric S is the ratio of m to n. We denote it as NR(M, S).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Jorgensen, Paul C. Software Testing </a:t>
            </a:r>
          </a:p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A Craftsman 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Approach</a:t>
            </a:r>
            <a:endParaRPr lang="en-US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146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Jorgensen, Paul C. Software Testing </a:t>
            </a:r>
          </a:p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A Craftsman 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Approach</a:t>
            </a:r>
            <a:endParaRPr lang="en-US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752600"/>
            <a:ext cx="8866187" cy="3286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4146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10112</TotalTime>
  <Words>887</Words>
  <Application>Microsoft Office PowerPoint</Application>
  <PresentationFormat>On-screen Show (4:3)</PresentationFormat>
  <Paragraphs>126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CSCE 747 Software Testing and Quality Assurance</vt:lpstr>
      <vt:lpstr>PowerPoint Presentation</vt:lpstr>
      <vt:lpstr>When should testing stop?</vt:lpstr>
      <vt:lpstr>PowerPoint Presentation</vt:lpstr>
      <vt:lpstr>Gaps and Redundancies</vt:lpstr>
      <vt:lpstr>PowerPoint Presentation</vt:lpstr>
      <vt:lpstr>PowerPoint Presentation</vt:lpstr>
      <vt:lpstr>Metrics for Method Evaluation</vt:lpstr>
      <vt:lpstr>PowerPoint Presentation</vt:lpstr>
      <vt:lpstr>PowerPoint Presentation</vt:lpstr>
      <vt:lpstr>Pseudo-code for the Insurance Premium Program </vt:lpstr>
      <vt:lpstr>cyclomatic complexity</vt:lpstr>
      <vt:lpstr>11.3.1 Path–Based Testing</vt:lpstr>
      <vt:lpstr>Fig11.4</vt:lpstr>
      <vt:lpstr>PowerPoint Presentation</vt:lpstr>
      <vt:lpstr>PowerPoint Presentation</vt:lpstr>
      <vt:lpstr>PowerPoint Presentation</vt:lpstr>
      <vt:lpstr>11.3.3 Slice Testing</vt:lpstr>
      <vt:lpstr>PowerPoint Presentation</vt:lpstr>
      <vt:lpstr>PowerPoint Presentation</vt:lpstr>
    </vt:vector>
  </TitlesOfParts>
  <Company>University of South Carolina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747 Software Testing and Quality Assurance</dc:title>
  <dc:creator>MATTHEWS, MANTON M</dc:creator>
  <cp:lastModifiedBy>mmm</cp:lastModifiedBy>
  <cp:revision>129</cp:revision>
  <cp:lastPrinted>2013-09-18T14:02:42Z</cp:lastPrinted>
  <dcterms:created xsi:type="dcterms:W3CDTF">2013-08-23T15:17:19Z</dcterms:created>
  <dcterms:modified xsi:type="dcterms:W3CDTF">2013-09-23T02:47:47Z</dcterms:modified>
</cp:coreProperties>
</file>