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1" r:id="rId3"/>
    <p:sldId id="359" r:id="rId4"/>
    <p:sldId id="360" r:id="rId5"/>
    <p:sldId id="362" r:id="rId6"/>
    <p:sldId id="363" r:id="rId7"/>
    <p:sldId id="364" r:id="rId8"/>
    <p:sldId id="365" r:id="rId9"/>
    <p:sldId id="366" r:id="rId10"/>
    <p:sldId id="367" r:id="rId11"/>
    <p:sldId id="372" r:id="rId12"/>
    <p:sldId id="368" r:id="rId13"/>
    <p:sldId id="369" r:id="rId14"/>
    <p:sldId id="371" r:id="rId15"/>
    <p:sldId id="370" r:id="rId16"/>
    <p:sldId id="373" r:id="rId17"/>
    <p:sldId id="374" r:id="rId18"/>
    <p:sldId id="381" r:id="rId19"/>
    <p:sldId id="382" r:id="rId20"/>
    <p:sldId id="377" r:id="rId21"/>
    <p:sldId id="379" r:id="rId22"/>
    <p:sldId id="378" r:id="rId23"/>
    <p:sldId id="380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04 Decision Tables 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</a:t>
            </a:r>
            <a:r>
              <a:rPr lang="en-US" b="1" dirty="0" smtClean="0">
                <a:solidFill>
                  <a:srgbClr val="C00000"/>
                </a:solidFill>
              </a:rPr>
              <a:t>04 – 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</a:rPr>
              <a:t>Decision Tables Based Testing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9/9/2013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58304"/>
            <a:ext cx="8610600" cy="430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NextDate</a:t>
            </a:r>
            <a:r>
              <a:rPr lang="en-US" dirty="0" smtClean="0"/>
              <a:t> Decision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are meaningful decisions for </a:t>
            </a:r>
            <a:r>
              <a:rPr lang="en-US" dirty="0" err="1" smtClean="0"/>
              <a:t>NextDate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Months</a:t>
            </a:r>
          </a:p>
          <a:p>
            <a:pPr lvl="2"/>
            <a:r>
              <a:rPr lang="en-US" dirty="0" smtClean="0"/>
              <a:t>M1 ={ months  that have 30 days}</a:t>
            </a:r>
          </a:p>
          <a:p>
            <a:pPr lvl="2"/>
            <a:r>
              <a:rPr lang="en-US" dirty="0" smtClean="0"/>
              <a:t>M2 </a:t>
            </a:r>
            <a:r>
              <a:rPr lang="en-US" dirty="0"/>
              <a:t>={ months  that have </a:t>
            </a:r>
            <a:r>
              <a:rPr lang="en-US" dirty="0" smtClean="0"/>
              <a:t>31 </a:t>
            </a:r>
            <a:r>
              <a:rPr lang="en-US" dirty="0"/>
              <a:t>days}</a:t>
            </a:r>
          </a:p>
          <a:p>
            <a:pPr lvl="2"/>
            <a:r>
              <a:rPr lang="en-US" dirty="0" smtClean="0"/>
              <a:t>M3 ={February}</a:t>
            </a:r>
          </a:p>
          <a:p>
            <a:pPr lvl="1"/>
            <a:r>
              <a:rPr lang="en-US" dirty="0" smtClean="0"/>
              <a:t>Days</a:t>
            </a:r>
          </a:p>
          <a:p>
            <a:pPr lvl="2"/>
            <a:r>
              <a:rPr lang="en-US" dirty="0" smtClean="0"/>
              <a:t>D1 (           </a:t>
            </a:r>
            <a:r>
              <a:rPr lang="en-US" dirty="0" smtClean="0">
                <a:latin typeface="cmsy10" pitchFamily="34" charset="0"/>
                <a:sym typeface="Symbol"/>
              </a:rPr>
              <a:t>), D2(   ), D3(   ), D4(   )</a:t>
            </a:r>
            <a:endParaRPr lang="en-US" dirty="0"/>
          </a:p>
          <a:p>
            <a:pPr lvl="1"/>
            <a:r>
              <a:rPr lang="en-US" dirty="0" smtClean="0"/>
              <a:t>Years Y1(2000), Y2(non-century-leap-year), Y3()</a:t>
            </a:r>
          </a:p>
          <a:p>
            <a:r>
              <a:rPr lang="en-US" dirty="0" smtClean="0"/>
              <a:t>So how big is the table? </a:t>
            </a:r>
          </a:p>
          <a:p>
            <a:pPr lvl="1"/>
            <a:r>
              <a:rPr lang="en-US" dirty="0" smtClean="0"/>
              <a:t>9 </a:t>
            </a:r>
            <a:r>
              <a:rPr lang="en-US" dirty="0" err="1" smtClean="0"/>
              <a:t>boolean</a:t>
            </a:r>
            <a:r>
              <a:rPr lang="en-US" dirty="0" smtClean="0"/>
              <a:t> tests </a:t>
            </a:r>
            <a:r>
              <a:rPr lang="en-US" dirty="0" smtClean="0">
                <a:sym typeface="Wingdings" pitchFamily="2" charset="2"/>
              </a:rPr>
              <a:t> 2</a:t>
            </a:r>
            <a:r>
              <a:rPr lang="en-US" baseline="30000" dirty="0" smtClean="0">
                <a:sym typeface="Wingdings" pitchFamily="2" charset="2"/>
              </a:rPr>
              <a:t>10</a:t>
            </a:r>
            <a:r>
              <a:rPr lang="en-US" dirty="0" smtClean="0">
                <a:sym typeface="Wingdings" pitchFamily="2" charset="2"/>
              </a:rPr>
              <a:t>=1024</a:t>
            </a:r>
          </a:p>
          <a:p>
            <a:pPr lvl="1"/>
            <a:r>
              <a:rPr lang="en-US" dirty="0" smtClean="0"/>
              <a:t>3*4*3	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conditions refer to equivalence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NextDate</a:t>
            </a:r>
            <a:endParaRPr lang="en-US" dirty="0" smtClean="0"/>
          </a:p>
          <a:p>
            <a:pPr lvl="1"/>
            <a:r>
              <a:rPr lang="en-US" dirty="0" smtClean="0"/>
              <a:t>Consider equivalence class = </a:t>
            </a:r>
            <a:r>
              <a:rPr lang="en-US" dirty="0" err="1" smtClean="0"/>
              <a:t>sameLengthMonth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7315200" cy="3622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Rule Count – number of corresponding cases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 sum of counts = 64 for complete truth 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82" y="2057400"/>
            <a:ext cx="7284218" cy="384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Counts for </a:t>
            </a:r>
            <a:r>
              <a:rPr lang="en-US" dirty="0" err="1" smtClean="0"/>
              <a:t>NextDate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400175"/>
            <a:ext cx="764857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Equivalence Relation M X D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2.3 = equivalence class M2 X D3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44254"/>
            <a:ext cx="77470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Impossible </a:t>
            </a:r>
            <a:r>
              <a:rPr lang="en-US" dirty="0" smtClean="0"/>
              <a:t>Rules – cases that cannot happen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2168525"/>
            <a:ext cx="74930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 in Decision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153400" cy="944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Here rules 4 and rule 9 are identical; redundant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19" y="1371600"/>
            <a:ext cx="7581481" cy="377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148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Redundancy OK; but Inconsistency?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consider rules 4 and 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7646951" cy="357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7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Equivalence Class </a:t>
            </a:r>
            <a:r>
              <a:rPr lang="en-US" sz="2400" dirty="0" smtClean="0"/>
              <a:t>Testing</a:t>
            </a:r>
          </a:p>
          <a:p>
            <a:r>
              <a:rPr lang="en-US" sz="2400" dirty="0" smtClean="0"/>
              <a:t>Revision Control Systems</a:t>
            </a:r>
          </a:p>
          <a:p>
            <a:r>
              <a:rPr lang="en-US" sz="2400" dirty="0" err="1" smtClean="0"/>
              <a:t>Git</a:t>
            </a:r>
            <a:r>
              <a:rPr lang="en-US" sz="2400" dirty="0" smtClean="0"/>
              <a:t> intro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dirty="0"/>
              <a:t>Decision Table Based Testing</a:t>
            </a:r>
          </a:p>
          <a:p>
            <a:r>
              <a:rPr lang="en-US" b="1" dirty="0" err="1" smtClean="0"/>
              <a:t>Ch</a:t>
            </a:r>
            <a:r>
              <a:rPr lang="en-US" b="1" dirty="0" smtClean="0"/>
              <a:t> 7 </a:t>
            </a:r>
            <a:r>
              <a:rPr lang="en-US" b="1" dirty="0" err="1" smtClean="0"/>
              <a:t>pp</a:t>
            </a:r>
            <a:r>
              <a:rPr lang="en-US" b="1" dirty="0" smtClean="0"/>
              <a:t> 103-116</a:t>
            </a:r>
          </a:p>
          <a:p>
            <a:r>
              <a:rPr lang="en-US" dirty="0" smtClean="0"/>
              <a:t>Decision Trees</a:t>
            </a:r>
          </a:p>
          <a:p>
            <a:r>
              <a:rPr lang="en-US" b="1" dirty="0" smtClean="0"/>
              <a:t>Decision Tables for Business Logic</a:t>
            </a:r>
          </a:p>
          <a:p>
            <a:r>
              <a:rPr lang="en-US" dirty="0" smtClean="0"/>
              <a:t>Decision Tables for Testing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96B2-B634-432C-971D-8A9B8D7B51C1}" type="datetime1">
              <a:rPr lang="en-US" smtClean="0"/>
              <a:t>9/6/2013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Cases for the Triangle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  test cases</a:t>
            </a:r>
          </a:p>
          <a:p>
            <a:pPr lvl="1"/>
            <a:r>
              <a:rPr lang="en-US" dirty="0" smtClean="0"/>
              <a:t>3 impossible</a:t>
            </a:r>
          </a:p>
          <a:p>
            <a:pPr lvl="1"/>
            <a:r>
              <a:rPr lang="en-US" dirty="0" smtClean="0"/>
              <a:t>3 not triangle</a:t>
            </a:r>
          </a:p>
          <a:p>
            <a:pPr lvl="1"/>
            <a:r>
              <a:rPr lang="en-US" dirty="0" smtClean="0"/>
              <a:t>1 equilateral</a:t>
            </a:r>
          </a:p>
          <a:p>
            <a:pPr lvl="1"/>
            <a:r>
              <a:rPr lang="en-US" dirty="0" smtClean="0"/>
              <a:t>1 scalene</a:t>
            </a:r>
          </a:p>
          <a:p>
            <a:pPr lvl="1"/>
            <a:r>
              <a:rPr lang="en-US" dirty="0" smtClean="0"/>
              <a:t>3 isosceles</a:t>
            </a:r>
          </a:p>
          <a:p>
            <a:r>
              <a:rPr lang="en-US" dirty="0" smtClean="0"/>
              <a:t>? means invalid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1270943"/>
            <a:ext cx="4672012" cy="484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NextDate</a:t>
            </a:r>
            <a:r>
              <a:rPr lang="en-US" dirty="0" smtClean="0"/>
              <a:t> Try1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8 </a:t>
            </a:r>
            <a:r>
              <a:rPr lang="en-US" dirty="0" err="1" smtClean="0"/>
              <a:t>boolean</a:t>
            </a:r>
            <a:r>
              <a:rPr lang="en-US" dirty="0" smtClean="0"/>
              <a:t> conditions </a:t>
            </a:r>
            <a:r>
              <a:rPr lang="en-US" dirty="0" smtClean="0">
                <a:sym typeface="Wingdings" pitchFamily="2" charset="2"/>
              </a:rPr>
              <a:t> 2</a:t>
            </a:r>
            <a:r>
              <a:rPr lang="en-US" baseline="30000" dirty="0" smtClean="0">
                <a:sym typeface="Wingdings" pitchFamily="2" charset="2"/>
              </a:rPr>
              <a:t>8</a:t>
            </a:r>
            <a:r>
              <a:rPr lang="en-US" dirty="0" smtClean="0">
                <a:sym typeface="Wingdings" pitchFamily="2" charset="2"/>
              </a:rPr>
              <a:t> =256 cases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5374542" cy="441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 for </a:t>
            </a:r>
            <a:r>
              <a:rPr lang="en-US" dirty="0" err="1" smtClean="0"/>
              <a:t>NextDate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Invalid actions</a:t>
            </a:r>
          </a:p>
          <a:p>
            <a:pPr lvl="1"/>
            <a:r>
              <a:rPr lang="en-US" dirty="0" smtClean="0"/>
              <a:t>a1</a:t>
            </a:r>
            <a:r>
              <a:rPr lang="en-US" dirty="0"/>
              <a:t>: Day invalid for this month</a:t>
            </a:r>
          </a:p>
          <a:p>
            <a:pPr lvl="1"/>
            <a:r>
              <a:rPr lang="en-US" dirty="0"/>
              <a:t>a2: Cannot happen in a non-leap year</a:t>
            </a:r>
          </a:p>
          <a:p>
            <a:pPr lvl="1"/>
            <a:r>
              <a:rPr lang="en-US" dirty="0"/>
              <a:t>a3: Compute the next </a:t>
            </a:r>
            <a:r>
              <a:rPr lang="en-US" dirty="0" smtClean="0"/>
              <a:t>date</a:t>
            </a:r>
          </a:p>
          <a:p>
            <a:r>
              <a:rPr lang="en-US" dirty="0" smtClean="0"/>
              <a:t>3(</a:t>
            </a:r>
            <a:r>
              <a:rPr lang="en-US" dirty="0"/>
              <a:t>[</a:t>
            </a:r>
            <a:r>
              <a:rPr lang="en-US" dirty="0" smtClean="0"/>
              <a:t>months])*4([days])*3([year]) = 36 </a:t>
            </a:r>
            <a:r>
              <a:rPr lang="en-US" dirty="0" err="1" smtClean="0"/>
              <a:t>equiv</a:t>
            </a:r>
            <a:r>
              <a:rPr lang="en-US" dirty="0" smtClean="0"/>
              <a:t> classes</a:t>
            </a:r>
          </a:p>
          <a:p>
            <a:pPr lvl="1"/>
            <a:r>
              <a:rPr lang="en-US" dirty="0" smtClean="0"/>
              <a:t>[x] = equivalence classes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m,d,y</a:t>
            </a:r>
            <a:r>
              <a:rPr lang="en-US" dirty="0" smtClean="0"/>
              <a:t>&gt; 36 equiv. classes on M x D x Y</a:t>
            </a:r>
          </a:p>
          <a:p>
            <a:pPr lvl="1"/>
            <a:r>
              <a:rPr lang="en-US" dirty="0" smtClean="0"/>
              <a:t>36 rules/test cases – reducing by combining rules with don’t care cases yields 16 rules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NextDate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9766"/>
            <a:ext cx="8389288" cy="502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8967"/>
            <a:ext cx="8096250" cy="444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40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Problems Remain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78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December  problems in rule 8</a:t>
            </a:r>
            <a:endParaRPr lang="en-US" dirty="0"/>
          </a:p>
          <a:p>
            <a:r>
              <a:rPr lang="en-US" dirty="0" smtClean="0"/>
              <a:t>Feb 28 problems in 9, 11 and 12</a:t>
            </a:r>
          </a:p>
          <a:p>
            <a:r>
              <a:rPr lang="en-US" dirty="0" smtClean="0"/>
              <a:t>So new decomposition</a:t>
            </a:r>
          </a:p>
          <a:p>
            <a:pPr lvl="1"/>
            <a:r>
              <a:rPr lang="en-US" dirty="0"/>
              <a:t>M1 = {month : month has 30 days}</a:t>
            </a:r>
          </a:p>
          <a:p>
            <a:pPr lvl="1"/>
            <a:r>
              <a:rPr lang="en-US" dirty="0"/>
              <a:t>M2 = {month : month has 31 days except December}</a:t>
            </a:r>
          </a:p>
          <a:p>
            <a:pPr lvl="1"/>
            <a:r>
              <a:rPr lang="en-US" dirty="0"/>
              <a:t>M3 = {month : month is December}</a:t>
            </a:r>
          </a:p>
          <a:p>
            <a:pPr lvl="1"/>
            <a:r>
              <a:rPr lang="en-US" dirty="0"/>
              <a:t>M4 = {month : month is February}</a:t>
            </a:r>
          </a:p>
          <a:p>
            <a:pPr lvl="1"/>
            <a:r>
              <a:rPr lang="en-US" dirty="0"/>
              <a:t>D1 = {day : 1 ≤ day ≤ 27}</a:t>
            </a:r>
          </a:p>
          <a:p>
            <a:pPr lvl="1"/>
            <a:r>
              <a:rPr lang="en-US" dirty="0"/>
              <a:t>D2 = {day : day = 28}</a:t>
            </a:r>
          </a:p>
          <a:p>
            <a:pPr lvl="1"/>
            <a:r>
              <a:rPr lang="en-US" dirty="0"/>
              <a:t>D3 = {day : day = 29}</a:t>
            </a:r>
          </a:p>
          <a:p>
            <a:pPr lvl="1"/>
            <a:r>
              <a:rPr lang="en-US" dirty="0"/>
              <a:t>D4 = {day : day = 30}</a:t>
            </a:r>
          </a:p>
          <a:p>
            <a:pPr lvl="1"/>
            <a:r>
              <a:rPr lang="en-US" dirty="0"/>
              <a:t>D5 = {day : day = 31}</a:t>
            </a:r>
          </a:p>
          <a:p>
            <a:pPr lvl="1"/>
            <a:r>
              <a:rPr lang="en-US" dirty="0"/>
              <a:t>Y1 = {year : year is a leap year}</a:t>
            </a:r>
          </a:p>
          <a:p>
            <a:pPr lvl="1"/>
            <a:r>
              <a:rPr lang="en-US" dirty="0"/>
              <a:t>Y2 = {year : year is a common year</a:t>
            </a:r>
            <a:r>
              <a:rPr lang="en-US" dirty="0" smtClean="0"/>
              <a:t>} </a:t>
            </a:r>
          </a:p>
          <a:p>
            <a:pPr lvl="1"/>
            <a:r>
              <a:rPr lang="en-US" dirty="0" smtClean="0"/>
              <a:t>note author eliminated Y3 to make tables smaller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20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78321"/>
            <a:ext cx="8275909" cy="419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86" y="2038350"/>
            <a:ext cx="8421014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Compressing the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Combining columns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Table for 11-22 in text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04" y="1905000"/>
            <a:ext cx="6970496" cy="3670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NextDate</a:t>
            </a:r>
            <a:r>
              <a:rPr lang="en-US" dirty="0" smtClean="0"/>
              <a:t> Decision Table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9724"/>
            <a:ext cx="6067425" cy="473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76200" y="6019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77000" y="5867400"/>
            <a:ext cx="2133600" cy="365125"/>
          </a:xfrm>
        </p:spPr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Sockets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File:DecisionCal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6200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2361" y="6367046"/>
            <a:ext cx="3765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http://en.wikipedia.org/wiki/Decision_tree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92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Table for Commission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well suited</a:t>
            </a:r>
          </a:p>
          <a:p>
            <a:r>
              <a:rPr lang="en-US" dirty="0" smtClean="0"/>
              <a:t>Very little decision logic</a:t>
            </a:r>
          </a:p>
          <a:p>
            <a:r>
              <a:rPr lang="en-US" dirty="0" smtClean="0"/>
              <a:t>Variables truly independent </a:t>
            </a:r>
            <a:r>
              <a:rPr lang="en-US" dirty="0" smtClean="0">
                <a:sym typeface="Wingdings" pitchFamily="2" charset="2"/>
              </a:rPr>
              <a:t> no impossible cases as in </a:t>
            </a:r>
            <a:r>
              <a:rPr lang="en-US" dirty="0" err="1" smtClean="0">
                <a:sym typeface="Wingdings" pitchFamily="2" charset="2"/>
              </a:rPr>
              <a:t>NextDate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3 equivalence classes: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Commission1, commission2, commission3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Guidelines and </a:t>
            </a:r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Decision table approach appropriate for applications with</a:t>
            </a:r>
          </a:p>
          <a:p>
            <a:pPr marL="914400" lvl="1" indent="-514350"/>
            <a:r>
              <a:rPr lang="en-US" dirty="0" smtClean="0"/>
              <a:t>Prominent if-then-else logic</a:t>
            </a:r>
          </a:p>
          <a:p>
            <a:pPr marL="914400" lvl="1" indent="-514350"/>
            <a:r>
              <a:rPr lang="en-US" dirty="0" smtClean="0"/>
              <a:t>Logical relationships among input variables</a:t>
            </a:r>
          </a:p>
          <a:p>
            <a:pPr marL="914400" lvl="1" indent="-514350"/>
            <a:r>
              <a:rPr lang="en-US" dirty="0" smtClean="0"/>
              <a:t>Calculations involving  subsets of inputs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Decision tables do not scale up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Iteration helps. Start then refine.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a </a:t>
            </a:r>
            <a:r>
              <a:rPr lang="en-US" dirty="0" err="1" smtClean="0"/>
              <a:t>NextMonth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err="1"/>
              <a:t>NextMonth</a:t>
            </a:r>
            <a:r>
              <a:rPr lang="en-US" dirty="0"/>
              <a:t>(Feb, 15, 2000) = (March, 15, 2000)</a:t>
            </a:r>
          </a:p>
          <a:p>
            <a:pPr lvl="1"/>
            <a:r>
              <a:rPr lang="en-US" dirty="0" err="1" smtClean="0"/>
              <a:t>NextMonth</a:t>
            </a:r>
            <a:r>
              <a:rPr lang="en-US" dirty="0" smtClean="0"/>
              <a:t>(</a:t>
            </a:r>
            <a:r>
              <a:rPr lang="en-US" dirty="0" err="1" smtClean="0"/>
              <a:t>jan</a:t>
            </a:r>
            <a:r>
              <a:rPr lang="en-US" dirty="0" smtClean="0"/>
              <a:t>, 30, 2000) =? There are multiple correct answers here. Your answer here will affect #2.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Develop a decision table for </a:t>
            </a:r>
            <a:r>
              <a:rPr lang="en-US" dirty="0" err="1" smtClean="0"/>
              <a:t>NextMonth</a:t>
            </a:r>
            <a:r>
              <a:rPr lang="en-US" dirty="0" smtClean="0"/>
              <a:t> function (not ignoring days)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1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Decision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77000" y="5867400"/>
            <a:ext cx="2133600" cy="365125"/>
          </a:xfrm>
        </p:spPr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Sockets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73793" y="6367046"/>
            <a:ext cx="38422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http://en.wikipedia.org/wiki/Decision_table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990600"/>
            <a:ext cx="873442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65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Decision tables have been used to represent and analyze complex logical relationships since the </a:t>
            </a:r>
            <a:r>
              <a:rPr lang="en-US" dirty="0" smtClean="0"/>
              <a:t>early </a:t>
            </a:r>
            <a:r>
              <a:rPr lang="en-US" dirty="0"/>
              <a:t>1960s.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deal </a:t>
            </a:r>
            <a:r>
              <a:rPr lang="en-US" dirty="0"/>
              <a:t>for describing situations in which a number of combinations of actions </a:t>
            </a:r>
            <a:r>
              <a:rPr lang="en-US" dirty="0" smtClean="0"/>
              <a:t>are </a:t>
            </a:r>
            <a:r>
              <a:rPr lang="en-US" dirty="0"/>
              <a:t>taken under varying sets of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Capture “Business Logic”</a:t>
            </a:r>
          </a:p>
          <a:p>
            <a:pPr lvl="1"/>
            <a:r>
              <a:rPr lang="en-US" sz="2400" dirty="0" smtClean="0"/>
              <a:t>Capture = describe = document = display for stakeholders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5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Decision Tables Support 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Decision table with </a:t>
            </a:r>
            <a:r>
              <a:rPr lang="en-US" dirty="0" err="1" smtClean="0"/>
              <a:t>boolean</a:t>
            </a:r>
            <a:r>
              <a:rPr lang="en-US" dirty="0" smtClean="0"/>
              <a:t> conditions like </a:t>
            </a:r>
            <a:r>
              <a:rPr lang="en-US" dirty="0"/>
              <a:t>r</a:t>
            </a:r>
            <a:r>
              <a:rPr lang="en-US" dirty="0" smtClean="0"/>
              <a:t>otated truth table</a:t>
            </a:r>
          </a:p>
          <a:p>
            <a:pPr lvl="1"/>
            <a:r>
              <a:rPr lang="en-US" dirty="0" smtClean="0"/>
              <a:t>Supports complete coverage of the logic </a:t>
            </a:r>
          </a:p>
          <a:p>
            <a:r>
              <a:rPr lang="en-US" dirty="0" smtClean="0"/>
              <a:t>Testing based on decision </a:t>
            </a:r>
            <a:r>
              <a:rPr lang="en-US" dirty="0"/>
              <a:t>tables enforce logical rigor. </a:t>
            </a:r>
            <a:endParaRPr lang="en-US" dirty="0" smtClean="0"/>
          </a:p>
          <a:p>
            <a:r>
              <a:rPr lang="en-US" dirty="0" smtClean="0"/>
              <a:t>Related </a:t>
            </a:r>
            <a:r>
              <a:rPr lang="en-US" dirty="0"/>
              <a:t>methods are used: </a:t>
            </a:r>
            <a:endParaRPr lang="en-US" dirty="0" smtClean="0"/>
          </a:p>
          <a:p>
            <a:pPr lvl="1"/>
            <a:r>
              <a:rPr lang="en-US" dirty="0" smtClean="0"/>
              <a:t>cause–effect </a:t>
            </a:r>
            <a:r>
              <a:rPr lang="en-US" dirty="0"/>
              <a:t>graphing </a:t>
            </a:r>
            <a:r>
              <a:rPr lang="en-US" dirty="0" smtClean="0"/>
              <a:t>(</a:t>
            </a:r>
            <a:r>
              <a:rPr lang="en-US" dirty="0"/>
              <a:t>Elmendorf, 1973; Myers, 1979)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decision tableau method (Mosley, 1993).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Table for Triangle Problem01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581150"/>
            <a:ext cx="839152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Tables to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“To </a:t>
            </a:r>
            <a:r>
              <a:rPr lang="en-US" dirty="0"/>
              <a:t>identify test cases with decision tables, </a:t>
            </a:r>
            <a:r>
              <a:rPr lang="en-US" dirty="0" smtClean="0"/>
              <a:t>we: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nterpret </a:t>
            </a:r>
            <a:r>
              <a:rPr lang="en-US" dirty="0"/>
              <a:t>conditions as inputs and actions as outputs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conditions end up referring to equivalence classes of inputs, and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ctions </a:t>
            </a:r>
            <a:r>
              <a:rPr lang="en-US" dirty="0"/>
              <a:t>refer </a:t>
            </a:r>
            <a:r>
              <a:rPr lang="en-US" dirty="0" smtClean="0"/>
              <a:t>to </a:t>
            </a:r>
            <a:r>
              <a:rPr lang="en-US" dirty="0"/>
              <a:t>major functional processing portions of the item tested.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rules are then interpreted as test </a:t>
            </a:r>
            <a:r>
              <a:rPr lang="en-US" dirty="0" smtClean="0"/>
              <a:t>cases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the decision table can mechanically be forced to be complete, we know we have a </a:t>
            </a:r>
            <a:r>
              <a:rPr lang="en-US" dirty="0" smtClean="0"/>
              <a:t>comprehensive </a:t>
            </a:r>
            <a:r>
              <a:rPr lang="en-US" dirty="0"/>
              <a:t>set of test cases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20" y="1143000"/>
            <a:ext cx="8658681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85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1093</Words>
  <Application>Microsoft Office PowerPoint</Application>
  <PresentationFormat>On-screen Show (4:3)</PresentationFormat>
  <Paragraphs>204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CSCE 747 Software Testing and Quality Assurance</vt:lpstr>
      <vt:lpstr>PowerPoint Presentation</vt:lpstr>
      <vt:lpstr>Decision Trees</vt:lpstr>
      <vt:lpstr>Decision Tables</vt:lpstr>
      <vt:lpstr>Decision Tables</vt:lpstr>
      <vt:lpstr>Decision Tables Support Completeness</vt:lpstr>
      <vt:lpstr>Decision Table for Triangle Problem01 </vt:lpstr>
      <vt:lpstr>Decision Tables to Test Cases</vt:lpstr>
      <vt:lpstr>PowerPoint Presentation</vt:lpstr>
      <vt:lpstr>PowerPoint Presentation</vt:lpstr>
      <vt:lpstr>NextDate Decision tables</vt:lpstr>
      <vt:lpstr>When conditions refer to equivalence classes</vt:lpstr>
      <vt:lpstr>Rule Counts</vt:lpstr>
      <vt:lpstr>PowerPoint Presentation</vt:lpstr>
      <vt:lpstr>Rule Counts for NextDate</vt:lpstr>
      <vt:lpstr>PowerPoint Presentation</vt:lpstr>
      <vt:lpstr>Impossible Rules</vt:lpstr>
      <vt:lpstr>Redundancy in Decision Tables</vt:lpstr>
      <vt:lpstr>Redundancy OK; but Inconsistency?</vt:lpstr>
      <vt:lpstr>Test Cases for the Triangle Problem</vt:lpstr>
      <vt:lpstr>NextDate Try1</vt:lpstr>
      <vt:lpstr>Test Cases for NextDate</vt:lpstr>
      <vt:lpstr>NextDate 2nd Try</vt:lpstr>
      <vt:lpstr>PowerPoint Presentation</vt:lpstr>
      <vt:lpstr>But Problems Remain</vt:lpstr>
      <vt:lpstr>PowerPoint Presentation</vt:lpstr>
      <vt:lpstr>PowerPoint Presentation</vt:lpstr>
      <vt:lpstr>Compressing the Table</vt:lpstr>
      <vt:lpstr>NextDate Decision Table Test cases</vt:lpstr>
      <vt:lpstr>Decision Table for Commission Problem</vt:lpstr>
      <vt:lpstr>Guidelines and Observations</vt:lpstr>
      <vt:lpstr>Homework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MATTHEWS, MANTON M</cp:lastModifiedBy>
  <cp:revision>65</cp:revision>
  <cp:lastPrinted>2013-09-06T18:18:22Z</cp:lastPrinted>
  <dcterms:created xsi:type="dcterms:W3CDTF">2013-08-23T15:17:19Z</dcterms:created>
  <dcterms:modified xsi:type="dcterms:W3CDTF">2013-09-06T18:20:39Z</dcterms:modified>
</cp:coreProperties>
</file>