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37"/>
  </p:notesMasterIdLst>
  <p:handoutMasterIdLst>
    <p:handoutMasterId r:id="rId38"/>
  </p:handoutMasterIdLst>
  <p:sldIdLst>
    <p:sldId id="453" r:id="rId2"/>
    <p:sldId id="456" r:id="rId3"/>
    <p:sldId id="493" r:id="rId4"/>
    <p:sldId id="494" r:id="rId5"/>
    <p:sldId id="495" r:id="rId6"/>
    <p:sldId id="496" r:id="rId7"/>
    <p:sldId id="458" r:id="rId8"/>
    <p:sldId id="461" r:id="rId9"/>
    <p:sldId id="462" r:id="rId10"/>
    <p:sldId id="463" r:id="rId11"/>
    <p:sldId id="492" r:id="rId12"/>
    <p:sldId id="464" r:id="rId13"/>
    <p:sldId id="465" r:id="rId14"/>
    <p:sldId id="468" r:id="rId15"/>
    <p:sldId id="469" r:id="rId16"/>
    <p:sldId id="470" r:id="rId17"/>
    <p:sldId id="471" r:id="rId18"/>
    <p:sldId id="472" r:id="rId19"/>
    <p:sldId id="473" r:id="rId20"/>
    <p:sldId id="476" r:id="rId21"/>
    <p:sldId id="477" r:id="rId22"/>
    <p:sldId id="478" r:id="rId23"/>
    <p:sldId id="479" r:id="rId24"/>
    <p:sldId id="480" r:id="rId25"/>
    <p:sldId id="481" r:id="rId26"/>
    <p:sldId id="482" r:id="rId27"/>
    <p:sldId id="483" r:id="rId28"/>
    <p:sldId id="484" r:id="rId29"/>
    <p:sldId id="485" r:id="rId30"/>
    <p:sldId id="486" r:id="rId31"/>
    <p:sldId id="487" r:id="rId32"/>
    <p:sldId id="488" r:id="rId33"/>
    <p:sldId id="489" r:id="rId34"/>
    <p:sldId id="490" r:id="rId35"/>
    <p:sldId id="491" r:id="rId36"/>
  </p:sldIdLst>
  <p:sldSz cx="9144000" cy="6858000" type="letter"/>
  <p:notesSz cx="9296400" cy="7010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5pPr>
    <a:lvl6pPr marL="2286000" algn="l" defTabSz="914400" rtl="0" eaLnBrk="1" latinLnBrk="0" hangingPunct="1">
      <a:defRPr b="1" kern="1200">
        <a:solidFill>
          <a:schemeClr val="tx1"/>
        </a:solidFill>
        <a:latin typeface="Helvetica" panose="020B0604020202020204" pitchFamily="34" charset="0"/>
        <a:ea typeface="+mn-ea"/>
        <a:cs typeface="+mn-cs"/>
      </a:defRPr>
    </a:lvl6pPr>
    <a:lvl7pPr marL="2743200" algn="l" defTabSz="914400" rtl="0" eaLnBrk="1" latinLnBrk="0" hangingPunct="1">
      <a:defRPr b="1" kern="1200">
        <a:solidFill>
          <a:schemeClr val="tx1"/>
        </a:solidFill>
        <a:latin typeface="Helvetica" panose="020B0604020202020204" pitchFamily="34" charset="0"/>
        <a:ea typeface="+mn-ea"/>
        <a:cs typeface="+mn-cs"/>
      </a:defRPr>
    </a:lvl7pPr>
    <a:lvl8pPr marL="3200400" algn="l" defTabSz="914400" rtl="0" eaLnBrk="1" latinLnBrk="0" hangingPunct="1">
      <a:defRPr b="1" kern="1200">
        <a:solidFill>
          <a:schemeClr val="tx1"/>
        </a:solidFill>
        <a:latin typeface="Helvetica" panose="020B0604020202020204" pitchFamily="34" charset="0"/>
        <a:ea typeface="+mn-ea"/>
        <a:cs typeface="+mn-cs"/>
      </a:defRPr>
    </a:lvl8pPr>
    <a:lvl9pPr marL="3657600" algn="l" defTabSz="914400" rtl="0" eaLnBrk="1" latinLnBrk="0" hangingPunct="1">
      <a:defRPr b="1" kern="1200">
        <a:solidFill>
          <a:schemeClr val="tx1"/>
        </a:solidFill>
        <a:latin typeface="Helvetica" panose="020B0604020202020204" pitchFamily="34" charset="0"/>
        <a:ea typeface="+mn-ea"/>
        <a:cs typeface="+mn-cs"/>
      </a:defRPr>
    </a:lvl9pPr>
  </p:defaultTextStyle>
  <p:extLst>
    <p:ext uri="{EFAFB233-063F-42B5-8137-9DF3F51BA10A}">
      <p15:sldGuideLst xmlns:p15="http://schemas.microsoft.com/office/powerpoint/2012/main">
        <p15:guide id="1" orient="horz" pos="96">
          <p15:clr>
            <a:srgbClr val="A4A3A4"/>
          </p15:clr>
        </p15:guide>
        <p15:guide id="2" pos="5568">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FF0000"/>
    <a:srgbClr val="FFCCCC"/>
    <a:srgbClr val="CCCCFF"/>
    <a:srgbClr val="CCECFF"/>
    <a:srgbClr val="9999FF"/>
    <a:srgbClr val="FFFF99"/>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8265" autoAdjust="0"/>
  </p:normalViewPr>
  <p:slideViewPr>
    <p:cSldViewPr>
      <p:cViewPr varScale="1">
        <p:scale>
          <a:sx n="26" d="100"/>
          <a:sy n="26" d="100"/>
        </p:scale>
        <p:origin x="1282" y="27"/>
      </p:cViewPr>
      <p:guideLst>
        <p:guide orient="horz" pos="96"/>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8"/>
    </p:cViewPr>
  </p:sorterViewPr>
  <p:notesViewPr>
    <p:cSldViewPr>
      <p:cViewPr varScale="1">
        <p:scale>
          <a:sx n="77" d="100"/>
          <a:sy n="77" d="100"/>
        </p:scale>
        <p:origin x="-1584" y="-10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267200" y="6677025"/>
            <a:ext cx="765175" cy="257175"/>
          </a:xfrm>
          <a:prstGeom prst="rect">
            <a:avLst/>
          </a:prstGeom>
          <a:noFill/>
          <a:ln w="12700">
            <a:noFill/>
            <a:miter lim="800000"/>
            <a:headEnd/>
            <a:tailEnd/>
          </a:ln>
          <a:effectLst/>
        </p:spPr>
        <p:txBody>
          <a:bodyPr wrap="none" lIns="87312" tIns="44450" rIns="87312" bIns="44450">
            <a:spAutoFit/>
          </a:bodyPr>
          <a:lstStyle>
            <a:lvl1pPr defTabSz="868363">
              <a:defRPr b="1">
                <a:solidFill>
                  <a:schemeClr val="tx1"/>
                </a:solidFill>
                <a:latin typeface="Helvetica" panose="020B0604020202020204" pitchFamily="34" charset="0"/>
              </a:defRPr>
            </a:lvl1pPr>
            <a:lvl2pPr marL="742950" indent="-285750" defTabSz="868363">
              <a:defRPr b="1">
                <a:solidFill>
                  <a:schemeClr val="tx1"/>
                </a:solidFill>
                <a:latin typeface="Helvetica" panose="020B0604020202020204" pitchFamily="34" charset="0"/>
              </a:defRPr>
            </a:lvl2pPr>
            <a:lvl3pPr marL="1143000" indent="-228600" defTabSz="868363">
              <a:defRPr b="1">
                <a:solidFill>
                  <a:schemeClr val="tx1"/>
                </a:solidFill>
                <a:latin typeface="Helvetica" panose="020B0604020202020204" pitchFamily="34" charset="0"/>
              </a:defRPr>
            </a:lvl3pPr>
            <a:lvl4pPr marL="1600200" indent="-228600" defTabSz="868363">
              <a:defRPr b="1">
                <a:solidFill>
                  <a:schemeClr val="tx1"/>
                </a:solidFill>
                <a:latin typeface="Helvetica" panose="020B0604020202020204" pitchFamily="34" charset="0"/>
              </a:defRPr>
            </a:lvl4pPr>
            <a:lvl5pPr marL="2057400" indent="-228600" defTabSz="868363">
              <a:defRPr b="1">
                <a:solidFill>
                  <a:schemeClr val="tx1"/>
                </a:solidFill>
                <a:latin typeface="Helvetica" panose="020B0604020202020204" pitchFamily="34" charset="0"/>
              </a:defRPr>
            </a:lvl5pPr>
            <a:lvl6pPr marL="25146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ctr">
              <a:lnSpc>
                <a:spcPct val="90000"/>
              </a:lnSpc>
              <a:defRPr/>
            </a:pPr>
            <a:r>
              <a:rPr lang="en-US" altLang="en-US" sz="1200" b="0" smtClean="0"/>
              <a:t>Page </a:t>
            </a:r>
            <a:fld id="{B511366D-3360-426A-9D29-A3C364BCFA61}" type="slidenum">
              <a:rPr lang="en-US" altLang="en-US" sz="1200" b="0" smtClean="0"/>
              <a:pPr algn="ctr">
                <a:lnSpc>
                  <a:spcPct val="90000"/>
                </a:lnSpc>
                <a:defRPr/>
              </a:pPr>
              <a:t>‹#›</a:t>
            </a:fld>
            <a:endParaRPr lang="en-US" altLang="en-US" sz="1200" b="0" smtClean="0"/>
          </a:p>
        </p:txBody>
      </p:sp>
    </p:spTree>
    <p:extLst>
      <p:ext uri="{BB962C8B-B14F-4D97-AF65-F5344CB8AC3E}">
        <p14:creationId xmlns:p14="http://schemas.microsoft.com/office/powerpoint/2010/main" val="1335642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026"/>
          <p:cNvSpPr>
            <a:spLocks noGrp="1" noChangeArrowheads="1"/>
          </p:cNvSpPr>
          <p:nvPr>
            <p:ph type="body" sz="quarter" idx="3"/>
          </p:nvPr>
        </p:nvSpPr>
        <p:spPr bwMode="auto">
          <a:xfrm>
            <a:off x="1239838" y="3330575"/>
            <a:ext cx="6816725" cy="3154363"/>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1" name="Rectangle 1027"/>
          <p:cNvSpPr>
            <a:spLocks noChangeArrowheads="1"/>
          </p:cNvSpPr>
          <p:nvPr/>
        </p:nvSpPr>
        <p:spPr bwMode="auto">
          <a:xfrm>
            <a:off x="4244975" y="6677025"/>
            <a:ext cx="806450" cy="257175"/>
          </a:xfrm>
          <a:prstGeom prst="rect">
            <a:avLst/>
          </a:prstGeom>
          <a:noFill/>
          <a:ln w="12700">
            <a:noFill/>
            <a:miter lim="800000"/>
            <a:headEnd/>
            <a:tailEnd/>
          </a:ln>
          <a:effectLst/>
        </p:spPr>
        <p:txBody>
          <a:bodyPr wrap="none" lIns="87312" tIns="44450" rIns="87312" bIns="44450">
            <a:spAutoFit/>
          </a:bodyPr>
          <a:lstStyle>
            <a:lvl1pPr defTabSz="868363">
              <a:defRPr b="1">
                <a:solidFill>
                  <a:schemeClr val="tx1"/>
                </a:solidFill>
                <a:latin typeface="Helvetica" panose="020B0604020202020204" pitchFamily="34" charset="0"/>
              </a:defRPr>
            </a:lvl1pPr>
            <a:lvl2pPr marL="742950" indent="-285750" defTabSz="868363">
              <a:defRPr b="1">
                <a:solidFill>
                  <a:schemeClr val="tx1"/>
                </a:solidFill>
                <a:latin typeface="Helvetica" panose="020B0604020202020204" pitchFamily="34" charset="0"/>
              </a:defRPr>
            </a:lvl2pPr>
            <a:lvl3pPr marL="1143000" indent="-228600" defTabSz="868363">
              <a:defRPr b="1">
                <a:solidFill>
                  <a:schemeClr val="tx1"/>
                </a:solidFill>
                <a:latin typeface="Helvetica" panose="020B0604020202020204" pitchFamily="34" charset="0"/>
              </a:defRPr>
            </a:lvl3pPr>
            <a:lvl4pPr marL="1600200" indent="-228600" defTabSz="868363">
              <a:defRPr b="1">
                <a:solidFill>
                  <a:schemeClr val="tx1"/>
                </a:solidFill>
                <a:latin typeface="Helvetica" panose="020B0604020202020204" pitchFamily="34" charset="0"/>
              </a:defRPr>
            </a:lvl4pPr>
            <a:lvl5pPr marL="2057400" indent="-228600" defTabSz="868363">
              <a:defRPr b="1">
                <a:solidFill>
                  <a:schemeClr val="tx1"/>
                </a:solidFill>
                <a:latin typeface="Helvetica" panose="020B0604020202020204" pitchFamily="34" charset="0"/>
              </a:defRPr>
            </a:lvl5pPr>
            <a:lvl6pPr marL="25146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ctr">
              <a:lnSpc>
                <a:spcPct val="90000"/>
              </a:lnSpc>
              <a:defRPr/>
            </a:pPr>
            <a:r>
              <a:rPr lang="en-US" altLang="en-US" sz="1200" b="0" smtClean="0">
                <a:latin typeface="Century Gothic" panose="020B0502020202020204" pitchFamily="34" charset="0"/>
              </a:rPr>
              <a:t>Page </a:t>
            </a:r>
            <a:fld id="{09D9C4B2-2618-4077-82CA-F63CB37C1389}" type="slidenum">
              <a:rPr lang="en-US" altLang="en-US" sz="1200" b="0" smtClean="0">
                <a:latin typeface="Century Gothic" panose="020B0502020202020204" pitchFamily="34" charset="0"/>
              </a:rPr>
              <a:pPr algn="ctr">
                <a:lnSpc>
                  <a:spcPct val="90000"/>
                </a:lnSpc>
                <a:defRPr/>
              </a:pPr>
              <a:t>‹#›</a:t>
            </a:fld>
            <a:endParaRPr lang="en-US" altLang="en-US" sz="1200" b="0" smtClean="0">
              <a:latin typeface="Century Gothic" panose="020B0502020202020204" pitchFamily="34" charset="0"/>
            </a:endParaRPr>
          </a:p>
        </p:txBody>
      </p:sp>
      <p:sp>
        <p:nvSpPr>
          <p:cNvPr id="3076" name="Rectangle 1028"/>
          <p:cNvSpPr>
            <a:spLocks noChangeArrowheads="1" noTextEdit="1"/>
          </p:cNvSpPr>
          <p:nvPr>
            <p:ph type="sldImg" idx="2"/>
          </p:nvPr>
        </p:nvSpPr>
        <p:spPr bwMode="auto">
          <a:xfrm>
            <a:off x="2901950" y="530225"/>
            <a:ext cx="3492500" cy="2619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325924700"/>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pl-PL" altLang="en-US" sz="2000" smtClean="0"/>
              <a:t>The architecture should be the product of a single architect or a small group of architects with an identified technical leader. </a:t>
            </a:r>
          </a:p>
          <a:p>
            <a:pPr lvl="1"/>
            <a:r>
              <a:rPr lang="pl-PL" altLang="en-US" sz="1600" smtClean="0"/>
              <a:t>This approach gives the architecture its conceptual integrity and technical consistency. This recommendation holds for Agile and open source projects as well as “traditional” ones. </a:t>
            </a:r>
          </a:p>
          <a:p>
            <a:pPr lvl="1"/>
            <a:r>
              <a:rPr lang="pl-PL" altLang="en-US" sz="1600" smtClean="0"/>
              <a:t>There should be a strong connection between the architect(s) and the development team.</a:t>
            </a:r>
          </a:p>
          <a:p>
            <a:r>
              <a:rPr lang="pl-PL" altLang="en-US" sz="2000" smtClean="0"/>
              <a:t>The architect (or architecture team) should base the architecture on a prioritized list of well-specified quality attribute requirements. </a:t>
            </a:r>
          </a:p>
          <a:p>
            <a:pPr lvl="1"/>
            <a:r>
              <a:rPr lang="pl-PL" altLang="en-US" sz="1600" smtClean="0"/>
              <a:t>These will inform the tradeoffs that always occur. </a:t>
            </a:r>
          </a:p>
          <a:p>
            <a:pPr lvl="1"/>
            <a:r>
              <a:rPr lang="pl-PL" altLang="en-US" sz="1600" smtClean="0"/>
              <a:t>Functionality matters less.</a:t>
            </a:r>
          </a:p>
          <a:p>
            <a:r>
              <a:rPr lang="pl-PL" altLang="en-US" sz="2000" smtClean="0"/>
              <a:t>The architecture should be documented using views. The views should address the concerns of the most important stakeholders in support of the project timeline. </a:t>
            </a:r>
          </a:p>
          <a:p>
            <a:r>
              <a:rPr lang="pl-PL" altLang="en-US" sz="2000" smtClean="0"/>
              <a:t>The architecture should be evaluated for its ability to deliver the system’s important quality attributes. </a:t>
            </a:r>
          </a:p>
          <a:p>
            <a:pPr lvl="1"/>
            <a:r>
              <a:rPr lang="pl-PL" altLang="en-US" sz="1600" smtClean="0"/>
              <a:t>This should occur early in the life cycle, when it returns the most benefit, and repeated as appropriate.</a:t>
            </a:r>
          </a:p>
          <a:p>
            <a:r>
              <a:rPr lang="pl-PL" altLang="en-US" sz="2000" smtClean="0"/>
              <a:t>The architecture should lend itself to incremental implementation, </a:t>
            </a:r>
          </a:p>
          <a:p>
            <a:pPr lvl="1"/>
            <a:r>
              <a:rPr lang="pl-PL" altLang="en-US" sz="1600" smtClean="0"/>
              <a:t>Create a “skeletal” system in which the communication paths are exercised but which at first has minimal functionality.</a:t>
            </a:r>
          </a:p>
          <a:p>
            <a:endParaRPr lang="en-US" altLang="en-US" smtClean="0"/>
          </a:p>
        </p:txBody>
      </p:sp>
      <p:sp>
        <p:nvSpPr>
          <p:cNvPr id="36868" name="Slide Number Placeholder 3"/>
          <p:cNvSpPr>
            <a:spLocks noGrp="1"/>
          </p:cNvSpPr>
          <p:nvPr>
            <p:ph type="sldNum" sz="quarter" idx="4294967295"/>
          </p:nvPr>
        </p:nvSpPr>
        <p:spPr bwMode="auto">
          <a:xfrm>
            <a:off x="5275263" y="6480175"/>
            <a:ext cx="4037012" cy="341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40000"/>
              </a:spcBef>
              <a:defRPr sz="1200">
                <a:solidFill>
                  <a:schemeClr val="tx1"/>
                </a:solidFill>
                <a:latin typeface="Century Gothic" panose="020B0502020202020204" pitchFamily="34" charset="0"/>
              </a:defRPr>
            </a:lvl1pPr>
            <a:lvl2pPr marL="742950" indent="-285750">
              <a:lnSpc>
                <a:spcPct val="90000"/>
              </a:lnSpc>
              <a:spcBef>
                <a:spcPct val="40000"/>
              </a:spcBef>
              <a:defRPr sz="1200">
                <a:solidFill>
                  <a:schemeClr val="tx1"/>
                </a:solidFill>
                <a:latin typeface="Century Gothic" panose="020B0502020202020204" pitchFamily="34" charset="0"/>
              </a:defRPr>
            </a:lvl2pPr>
            <a:lvl3pPr marL="1143000" indent="-228600">
              <a:lnSpc>
                <a:spcPct val="90000"/>
              </a:lnSpc>
              <a:spcBef>
                <a:spcPct val="40000"/>
              </a:spcBef>
              <a:defRPr sz="1200">
                <a:solidFill>
                  <a:schemeClr val="tx1"/>
                </a:solidFill>
                <a:latin typeface="Century Gothic" panose="020B0502020202020204" pitchFamily="34" charset="0"/>
              </a:defRPr>
            </a:lvl3pPr>
            <a:lvl4pPr marL="1600200" indent="-228600">
              <a:lnSpc>
                <a:spcPct val="90000"/>
              </a:lnSpc>
              <a:spcBef>
                <a:spcPct val="40000"/>
              </a:spcBef>
              <a:defRPr sz="1200">
                <a:solidFill>
                  <a:schemeClr val="tx1"/>
                </a:solidFill>
                <a:latin typeface="Century Gothic" panose="020B0502020202020204" pitchFamily="34" charset="0"/>
              </a:defRPr>
            </a:lvl4pPr>
            <a:lvl5pPr marL="2057400" indent="-228600">
              <a:lnSpc>
                <a:spcPct val="90000"/>
              </a:lnSpc>
              <a:spcBef>
                <a:spcPct val="40000"/>
              </a:spcBef>
              <a:defRPr sz="1200">
                <a:solidFill>
                  <a:schemeClr val="tx1"/>
                </a:solidFill>
                <a:latin typeface="Century Gothic" panose="020B0502020202020204" pitchFamily="34" charset="0"/>
              </a:defRPr>
            </a:lvl5pPr>
            <a:lvl6pPr marL="2514600" indent="-228600" eaLnBrk="0" fontAlgn="base" hangingPunct="0">
              <a:lnSpc>
                <a:spcPct val="90000"/>
              </a:lnSpc>
              <a:spcBef>
                <a:spcPct val="40000"/>
              </a:spcBef>
              <a:spcAft>
                <a:spcPct val="0"/>
              </a:spcAft>
              <a:defRPr sz="1200">
                <a:solidFill>
                  <a:schemeClr val="tx1"/>
                </a:solidFill>
                <a:latin typeface="Century Gothic" panose="020B0502020202020204" pitchFamily="34" charset="0"/>
              </a:defRPr>
            </a:lvl6pPr>
            <a:lvl7pPr marL="2971800" indent="-228600" eaLnBrk="0" fontAlgn="base" hangingPunct="0">
              <a:lnSpc>
                <a:spcPct val="90000"/>
              </a:lnSpc>
              <a:spcBef>
                <a:spcPct val="40000"/>
              </a:spcBef>
              <a:spcAft>
                <a:spcPct val="0"/>
              </a:spcAft>
              <a:defRPr sz="1200">
                <a:solidFill>
                  <a:schemeClr val="tx1"/>
                </a:solidFill>
                <a:latin typeface="Century Gothic" panose="020B0502020202020204" pitchFamily="34" charset="0"/>
              </a:defRPr>
            </a:lvl7pPr>
            <a:lvl8pPr marL="3429000" indent="-228600" eaLnBrk="0" fontAlgn="base" hangingPunct="0">
              <a:lnSpc>
                <a:spcPct val="90000"/>
              </a:lnSpc>
              <a:spcBef>
                <a:spcPct val="40000"/>
              </a:spcBef>
              <a:spcAft>
                <a:spcPct val="0"/>
              </a:spcAft>
              <a:defRPr sz="1200">
                <a:solidFill>
                  <a:schemeClr val="tx1"/>
                </a:solidFill>
                <a:latin typeface="Century Gothic" panose="020B0502020202020204" pitchFamily="34" charset="0"/>
              </a:defRPr>
            </a:lvl8pPr>
            <a:lvl9pPr marL="3886200" indent="-228600" eaLnBrk="0" fontAlgn="base" hangingPunct="0">
              <a:lnSpc>
                <a:spcPct val="90000"/>
              </a:lnSpc>
              <a:spcBef>
                <a:spcPct val="40000"/>
              </a:spcBef>
              <a:spcAft>
                <a:spcPct val="0"/>
              </a:spcAft>
              <a:defRPr sz="1200">
                <a:solidFill>
                  <a:schemeClr val="tx1"/>
                </a:solidFill>
                <a:latin typeface="Century Gothic" panose="020B0502020202020204" pitchFamily="34" charset="0"/>
              </a:defRPr>
            </a:lvl9pPr>
          </a:lstStyle>
          <a:p>
            <a:pPr algn="ctr">
              <a:spcBef>
                <a:spcPct val="0"/>
              </a:spcBef>
            </a:pPr>
            <a:fld id="{7363CCC4-1D64-445B-9BAD-137BD0DC8942}" type="slidenum">
              <a:rPr lang="en-AU" altLang="en-US" sz="1800">
                <a:latin typeface="Helvetica" panose="020B0604020202020204" pitchFamily="34" charset="0"/>
              </a:rPr>
              <a:pPr algn="ctr">
                <a:spcBef>
                  <a:spcPct val="0"/>
                </a:spcBef>
              </a:pPr>
              <a:t>31</a:t>
            </a:fld>
            <a:endParaRPr lang="en-AU" altLang="en-US" sz="1800">
              <a:latin typeface="Helvetica" panose="020B0604020202020204" pitchFamily="34" charset="0"/>
            </a:endParaRPr>
          </a:p>
        </p:txBody>
      </p:sp>
    </p:spTree>
    <p:extLst>
      <p:ext uri="{BB962C8B-B14F-4D97-AF65-F5344CB8AC3E}">
        <p14:creationId xmlns:p14="http://schemas.microsoft.com/office/powerpoint/2010/main" val="2875836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400800"/>
            <a:ext cx="3657600" cy="304800"/>
          </a:xfrm>
          <a:prstGeom prst="rect">
            <a:avLst/>
          </a:prstGeom>
          <a:noFill/>
          <a:ln w="9525">
            <a:noFill/>
            <a:miter lim="800000"/>
            <a:headEnd/>
            <a:tailEnd/>
          </a:ln>
          <a:effectLst/>
        </p:spPr>
        <p:txBody>
          <a:bodyPr lIns="90479" tIns="44446" rIns="90479" bIns="44446"/>
          <a:lstStyle/>
          <a:p>
            <a:pPr algn="ctr" eaLnBrk="1" hangingPunct="1">
              <a:lnSpc>
                <a:spcPct val="95000"/>
              </a:lnSpc>
              <a:spcBef>
                <a:spcPct val="50000"/>
              </a:spcBef>
              <a:buClr>
                <a:schemeClr val="hlink"/>
              </a:buClr>
              <a:buFont typeface="Wingdings" pitchFamily="2" charset="2"/>
              <a:buNone/>
              <a:defRPr/>
            </a:pPr>
            <a:r>
              <a:rPr lang="en-US">
                <a:solidFill>
                  <a:schemeClr val="tx2"/>
                </a:solidFill>
                <a:effectLst>
                  <a:outerShdw blurRad="38100" dist="38100" dir="2700000" algn="tl">
                    <a:srgbClr val="C0C0C0"/>
                  </a:outerShdw>
                </a:effectLst>
                <a:latin typeface="Times New Roman" pitchFamily="18" charset="0"/>
              </a:rPr>
              <a:t>Click to edit Master subtitle style</a:t>
            </a:r>
          </a:p>
        </p:txBody>
      </p:sp>
      <p:sp>
        <p:nvSpPr>
          <p:cNvPr id="348162" name="Rectangle 2"/>
          <p:cNvSpPr>
            <a:spLocks noGrp="1" noChangeArrowheads="1"/>
          </p:cNvSpPr>
          <p:nvPr>
            <p:ph type="subTitle" sz="quarter" idx="1"/>
          </p:nvPr>
        </p:nvSpPr>
        <p:spPr>
          <a:xfrm>
            <a:off x="1371600" y="2501900"/>
            <a:ext cx="6400800" cy="1752600"/>
          </a:xfrm>
        </p:spPr>
        <p:txBody>
          <a:bodyPr/>
          <a:lstStyle>
            <a:lvl1pPr marL="0" indent="0" algn="ctr">
              <a:defRPr/>
            </a:lvl1pPr>
          </a:lstStyle>
          <a:p>
            <a:r>
              <a:rPr lang="en-US"/>
              <a:t>Click to edit Master subtitle style</a:t>
            </a:r>
          </a:p>
        </p:txBody>
      </p:sp>
      <p:sp>
        <p:nvSpPr>
          <p:cNvPr id="348163" name="Rectangle 3"/>
          <p:cNvSpPr>
            <a:spLocks noGrp="1" noChangeArrowheads="1"/>
          </p:cNvSpPr>
          <p:nvPr>
            <p:ph type="ctrTitle" sz="quarter"/>
          </p:nvPr>
        </p:nvSpPr>
        <p:spPr>
          <a:xfrm>
            <a:off x="685800" y="365125"/>
            <a:ext cx="7772400" cy="1143000"/>
          </a:xfrm>
          <a:effectLst>
            <a:outerShdw dist="71842" dir="2700000" algn="ctr" rotWithShape="0">
              <a:schemeClr val="bg2"/>
            </a:outerShdw>
          </a:effectLst>
        </p:spPr>
        <p:txBody>
          <a:bodyPr lIns="92066" tIns="46033" rIns="92066" bIns="46033"/>
          <a:lstStyle>
            <a:lvl1pPr>
              <a:defRPr>
                <a:effectLst>
                  <a:outerShdw blurRad="38100" dist="38100" dir="2700000" algn="tl">
                    <a:srgbClr val="C0C0C0"/>
                  </a:outerShdw>
                </a:effectLst>
              </a:defRPr>
            </a:lvl1pPr>
          </a:lstStyle>
          <a:p>
            <a:r>
              <a:rPr lang="en-US"/>
              <a:t>Click to edit Master title style</a:t>
            </a:r>
          </a:p>
        </p:txBody>
      </p:sp>
    </p:spTree>
    <p:extLst>
      <p:ext uri="{BB962C8B-B14F-4D97-AF65-F5344CB8AC3E}">
        <p14:creationId xmlns:p14="http://schemas.microsoft.com/office/powerpoint/2010/main" val="153063714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928638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247650"/>
            <a:ext cx="2206625" cy="6197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513" y="247650"/>
            <a:ext cx="6472237" cy="6197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28933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90016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4672096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513" y="1220788"/>
            <a:ext cx="4076700" cy="5224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613" y="1220788"/>
            <a:ext cx="4078287" cy="5224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620530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79670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696921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10291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548361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253599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body" idx="1"/>
          </p:nvPr>
        </p:nvSpPr>
        <p:spPr bwMode="auto">
          <a:xfrm>
            <a:off x="290513" y="1220788"/>
            <a:ext cx="8307387" cy="5224462"/>
          </a:xfrm>
          <a:prstGeom prst="rect">
            <a:avLst/>
          </a:prstGeom>
          <a:noFill/>
          <a:ln w="9525">
            <a:noFill/>
            <a:miter lim="800000"/>
            <a:headEnd/>
            <a:tailEnd/>
          </a:ln>
          <a:effectLst/>
        </p:spPr>
        <p:txBody>
          <a:bodyPr vert="horz" wrap="square" lIns="90479" tIns="44446" rIns="90479" bIns="444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7" name="Rectangle 3"/>
          <p:cNvSpPr>
            <a:spLocks noGrp="1" noChangeArrowheads="1"/>
          </p:cNvSpPr>
          <p:nvPr>
            <p:ph type="title"/>
          </p:nvPr>
        </p:nvSpPr>
        <p:spPr bwMode="auto">
          <a:xfrm>
            <a:off x="404813" y="247650"/>
            <a:ext cx="8716962" cy="781050"/>
          </a:xfrm>
          <a:prstGeom prst="rect">
            <a:avLst/>
          </a:prstGeom>
          <a:noFill/>
          <a:ln>
            <a:noFill/>
          </a:ln>
          <a:effectLst>
            <a:outerShdw dist="53882" dir="2700000" algn="ctr"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347140" name="Text Box 4"/>
          <p:cNvSpPr txBox="1">
            <a:spLocks noChangeArrowheads="1"/>
          </p:cNvSpPr>
          <p:nvPr/>
        </p:nvSpPr>
        <p:spPr bwMode="auto">
          <a:xfrm>
            <a:off x="219075" y="6400800"/>
            <a:ext cx="604838" cy="285750"/>
          </a:xfrm>
          <a:prstGeom prst="rect">
            <a:avLst/>
          </a:prstGeom>
          <a:noFill/>
          <a:ln w="19050">
            <a:noFill/>
            <a:miter lim="800000"/>
            <a:headEnd/>
            <a:tailEnd type="none" w="sm" len="sm"/>
          </a:ln>
          <a:effectLst/>
        </p:spPr>
        <p:txBody>
          <a:bodyPr wrap="none" lIns="45715" tIns="45715" rIns="45715" bIns="45715" anchor="ctr">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ctr">
              <a:lnSpc>
                <a:spcPct val="90000"/>
              </a:lnSpc>
              <a:defRPr/>
            </a:pPr>
            <a:r>
              <a:rPr lang="en-US" altLang="en-US" sz="1400" b="0" smtClean="0">
                <a:solidFill>
                  <a:schemeClr val="hlink"/>
                </a:solidFill>
              </a:rPr>
              <a:t>– </a:t>
            </a:r>
            <a:fld id="{DCDFAAD5-9E24-4EAA-BDAF-58F86DC0343E}" type="slidenum">
              <a:rPr lang="en-US" altLang="en-US" sz="1400" b="0" smtClean="0">
                <a:solidFill>
                  <a:schemeClr val="hlink"/>
                </a:solidFill>
              </a:rPr>
              <a:pPr algn="ctr">
                <a:lnSpc>
                  <a:spcPct val="90000"/>
                </a:lnSpc>
                <a:defRPr/>
              </a:pPr>
              <a:t>‹#›</a:t>
            </a:fld>
            <a:r>
              <a:rPr lang="en-US" altLang="en-US" sz="1400" b="0" smtClean="0">
                <a:solidFill>
                  <a:schemeClr val="hlink"/>
                </a:solidFill>
              </a:rPr>
              <a:t> –</a:t>
            </a:r>
            <a:endParaRPr lang="en-US" altLang="en-US" sz="1400" b="0" smtClean="0"/>
          </a:p>
        </p:txBody>
      </p:sp>
      <p:sp>
        <p:nvSpPr>
          <p:cNvPr id="1029" name="Rectangle 5"/>
          <p:cNvSpPr>
            <a:spLocks noChangeArrowheads="1"/>
          </p:cNvSpPr>
          <p:nvPr/>
        </p:nvSpPr>
        <p:spPr bwMode="auto">
          <a:xfrm>
            <a:off x="7007225" y="6391275"/>
            <a:ext cx="21145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45715" tIns="45715" rIns="45715" bIns="45715" anchor="ctr">
            <a:spAutoFit/>
          </a:bodyPr>
          <a:lstStyle>
            <a:lvl1pPr algn="ctr">
              <a:lnSpc>
                <a:spcPct val="90000"/>
              </a:lnSpc>
              <a:defRPr b="1">
                <a:solidFill>
                  <a:schemeClr val="tx1"/>
                </a:solidFill>
                <a:latin typeface="Helvetica" panose="020B0604020202020204" pitchFamily="34" charset="0"/>
              </a:defRPr>
            </a:lvl1pPr>
            <a:lvl2pPr marL="742950" indent="-285750" algn="ctr">
              <a:lnSpc>
                <a:spcPct val="90000"/>
              </a:lnSpc>
              <a:defRPr b="1">
                <a:solidFill>
                  <a:schemeClr val="tx1"/>
                </a:solidFill>
                <a:latin typeface="Helvetica" panose="020B0604020202020204" pitchFamily="34" charset="0"/>
              </a:defRPr>
            </a:lvl2pPr>
            <a:lvl3pPr marL="1143000" indent="-228600" algn="ctr">
              <a:lnSpc>
                <a:spcPct val="90000"/>
              </a:lnSpc>
              <a:defRPr b="1">
                <a:solidFill>
                  <a:schemeClr val="tx1"/>
                </a:solidFill>
                <a:latin typeface="Helvetica" panose="020B0604020202020204" pitchFamily="34" charset="0"/>
              </a:defRPr>
            </a:lvl3pPr>
            <a:lvl4pPr marL="1600200" indent="-228600" algn="ctr">
              <a:lnSpc>
                <a:spcPct val="90000"/>
              </a:lnSpc>
              <a:defRPr b="1">
                <a:solidFill>
                  <a:schemeClr val="tx1"/>
                </a:solidFill>
                <a:latin typeface="Helvetica" panose="020B0604020202020204" pitchFamily="34" charset="0"/>
              </a:defRPr>
            </a:lvl4pPr>
            <a:lvl5pPr marL="2057400" indent="-228600" algn="ctr">
              <a:lnSpc>
                <a:spcPct val="90000"/>
              </a:lnSpc>
              <a:defRPr b="1">
                <a:solidFill>
                  <a:schemeClr val="tx1"/>
                </a:solidFill>
                <a:latin typeface="Helvetica" panose="020B0604020202020204" pitchFamily="34" charset="0"/>
              </a:defRPr>
            </a:lvl5pPr>
            <a:lvl6pPr marL="25146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defRPr/>
            </a:pPr>
            <a:r>
              <a:rPr lang="en-US" altLang="en-US" sz="1400" b="0" dirty="0" smtClean="0">
                <a:solidFill>
                  <a:schemeClr val="hlink"/>
                </a:solidFill>
              </a:rPr>
              <a:t>CSCE 742 Summer 2017</a:t>
            </a:r>
          </a:p>
        </p:txBody>
      </p:sp>
    </p:spTree>
  </p:cSld>
  <p:clrMap bg1="lt1" tx1="dk1" bg2="lt2" tx2="dk2" accent1="accent1" accent2="accent2" accent3="accent3" accent4="accent4" accent5="accent5" accent6="accent6" hlink="hlink" folHlink="folHlink"/>
  <p:sldLayoutIdLst>
    <p:sldLayoutId id="2147483740"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med"/>
  <p:txStyles>
    <p:titleStyle>
      <a:lvl1pPr algn="l" rtl="0" eaLnBrk="0" fontAlgn="base" hangingPunct="0">
        <a:lnSpc>
          <a:spcPct val="87000"/>
        </a:lnSpc>
        <a:spcBef>
          <a:spcPct val="0"/>
        </a:spcBef>
        <a:spcAft>
          <a:spcPct val="0"/>
        </a:spcAft>
        <a:defRPr sz="3800" b="1">
          <a:solidFill>
            <a:schemeClr val="hlink"/>
          </a:solidFill>
          <a:latin typeface="+mj-lt"/>
          <a:ea typeface="+mj-ea"/>
          <a:cs typeface="+mj-cs"/>
        </a:defRPr>
      </a:lvl1pPr>
      <a:lvl2pPr algn="l" rtl="0" eaLnBrk="0" fontAlgn="base" hangingPunct="0">
        <a:lnSpc>
          <a:spcPct val="87000"/>
        </a:lnSpc>
        <a:spcBef>
          <a:spcPct val="0"/>
        </a:spcBef>
        <a:spcAft>
          <a:spcPct val="0"/>
        </a:spcAft>
        <a:defRPr sz="3800" b="1">
          <a:solidFill>
            <a:schemeClr val="hlink"/>
          </a:solidFill>
          <a:latin typeface="Helvetica" pitchFamily="34" charset="0"/>
        </a:defRPr>
      </a:lvl2pPr>
      <a:lvl3pPr algn="l" rtl="0" eaLnBrk="0" fontAlgn="base" hangingPunct="0">
        <a:lnSpc>
          <a:spcPct val="87000"/>
        </a:lnSpc>
        <a:spcBef>
          <a:spcPct val="0"/>
        </a:spcBef>
        <a:spcAft>
          <a:spcPct val="0"/>
        </a:spcAft>
        <a:defRPr sz="3800" b="1">
          <a:solidFill>
            <a:schemeClr val="hlink"/>
          </a:solidFill>
          <a:latin typeface="Helvetica" pitchFamily="34" charset="0"/>
        </a:defRPr>
      </a:lvl3pPr>
      <a:lvl4pPr algn="l" rtl="0" eaLnBrk="0" fontAlgn="base" hangingPunct="0">
        <a:lnSpc>
          <a:spcPct val="87000"/>
        </a:lnSpc>
        <a:spcBef>
          <a:spcPct val="0"/>
        </a:spcBef>
        <a:spcAft>
          <a:spcPct val="0"/>
        </a:spcAft>
        <a:defRPr sz="3800" b="1">
          <a:solidFill>
            <a:schemeClr val="hlink"/>
          </a:solidFill>
          <a:latin typeface="Helvetica" pitchFamily="34" charset="0"/>
        </a:defRPr>
      </a:lvl4pPr>
      <a:lvl5pPr algn="l" rtl="0" eaLnBrk="0" fontAlgn="base" hangingPunct="0">
        <a:lnSpc>
          <a:spcPct val="87000"/>
        </a:lnSpc>
        <a:spcBef>
          <a:spcPct val="0"/>
        </a:spcBef>
        <a:spcAft>
          <a:spcPct val="0"/>
        </a:spcAft>
        <a:defRPr sz="3800" b="1">
          <a:solidFill>
            <a:schemeClr val="hlink"/>
          </a:solidFill>
          <a:latin typeface="Helvetica" pitchFamily="34" charset="0"/>
        </a:defRPr>
      </a:lvl5pPr>
      <a:lvl6pPr marL="457200" algn="l" rtl="0" fontAlgn="base">
        <a:lnSpc>
          <a:spcPct val="87000"/>
        </a:lnSpc>
        <a:spcBef>
          <a:spcPct val="0"/>
        </a:spcBef>
        <a:spcAft>
          <a:spcPct val="0"/>
        </a:spcAft>
        <a:defRPr sz="3800" b="1">
          <a:solidFill>
            <a:schemeClr val="hlink"/>
          </a:solidFill>
          <a:latin typeface="Helvetica" pitchFamily="34" charset="0"/>
        </a:defRPr>
      </a:lvl6pPr>
      <a:lvl7pPr marL="914400" algn="l" rtl="0" fontAlgn="base">
        <a:lnSpc>
          <a:spcPct val="87000"/>
        </a:lnSpc>
        <a:spcBef>
          <a:spcPct val="0"/>
        </a:spcBef>
        <a:spcAft>
          <a:spcPct val="0"/>
        </a:spcAft>
        <a:defRPr sz="3800" b="1">
          <a:solidFill>
            <a:schemeClr val="hlink"/>
          </a:solidFill>
          <a:latin typeface="Helvetica" pitchFamily="34" charset="0"/>
        </a:defRPr>
      </a:lvl7pPr>
      <a:lvl8pPr marL="1371600" algn="l" rtl="0" fontAlgn="base">
        <a:lnSpc>
          <a:spcPct val="87000"/>
        </a:lnSpc>
        <a:spcBef>
          <a:spcPct val="0"/>
        </a:spcBef>
        <a:spcAft>
          <a:spcPct val="0"/>
        </a:spcAft>
        <a:defRPr sz="3800" b="1">
          <a:solidFill>
            <a:schemeClr val="hlink"/>
          </a:solidFill>
          <a:latin typeface="Helvetica" pitchFamily="34" charset="0"/>
        </a:defRPr>
      </a:lvl8pPr>
      <a:lvl9pPr marL="1828800" algn="l" rtl="0" fontAlgn="base">
        <a:lnSpc>
          <a:spcPct val="87000"/>
        </a:lnSpc>
        <a:spcBef>
          <a:spcPct val="0"/>
        </a:spcBef>
        <a:spcAft>
          <a:spcPct val="0"/>
        </a:spcAft>
        <a:defRPr sz="3800" b="1">
          <a:solidFill>
            <a:schemeClr val="hlink"/>
          </a:solidFill>
          <a:latin typeface="Helvetica" pitchFamily="34" charset="0"/>
        </a:defRPr>
      </a:lvl9pPr>
    </p:titleStyle>
    <p:bodyStyle>
      <a:lvl1pPr marL="385763" indent="-385763" algn="l" rtl="0" eaLnBrk="0" fontAlgn="base" hangingPunct="0">
        <a:lnSpc>
          <a:spcPct val="95000"/>
        </a:lnSpc>
        <a:spcBef>
          <a:spcPct val="50000"/>
        </a:spcBef>
        <a:spcAft>
          <a:spcPct val="0"/>
        </a:spcAft>
        <a:buClr>
          <a:schemeClr val="hlink"/>
        </a:buClr>
        <a:buFont typeface="Wingdings" panose="05000000000000000000" pitchFamily="2" charset="2"/>
        <a:defRPr sz="2400" b="1">
          <a:solidFill>
            <a:schemeClr val="tx2"/>
          </a:solidFill>
          <a:effectLst>
            <a:outerShdw blurRad="38100" dist="38100" dir="2700000" algn="tl">
              <a:srgbClr val="C0C0C0"/>
            </a:outerShdw>
          </a:effectLst>
          <a:latin typeface="+mn-lt"/>
          <a:ea typeface="+mn-ea"/>
          <a:cs typeface="+mn-cs"/>
        </a:defRPr>
      </a:lvl1pPr>
      <a:lvl2pPr marL="744538" indent="-246063" algn="l" rtl="0" eaLnBrk="0" fontAlgn="base" hangingPunct="0">
        <a:spcBef>
          <a:spcPct val="25000"/>
        </a:spcBef>
        <a:spcAft>
          <a:spcPct val="0"/>
        </a:spcAft>
        <a:buClr>
          <a:schemeClr val="hlink"/>
        </a:buClr>
        <a:buSzPct val="75000"/>
        <a:buFont typeface="Wingdings" panose="05000000000000000000" pitchFamily="2" charset="2"/>
        <a:buChar char="n"/>
        <a:defRPr sz="2000" b="1">
          <a:solidFill>
            <a:schemeClr val="tx1"/>
          </a:solidFill>
          <a:latin typeface="+mn-lt"/>
        </a:defRPr>
      </a:lvl2pPr>
      <a:lvl3pPr marL="1146175" indent="-238125" algn="l" rtl="0" eaLnBrk="0" fontAlgn="base" hangingPunct="0">
        <a:lnSpc>
          <a:spcPct val="107000"/>
        </a:lnSpc>
        <a:spcBef>
          <a:spcPct val="10000"/>
        </a:spcBef>
        <a:spcAft>
          <a:spcPct val="0"/>
        </a:spcAft>
        <a:buClr>
          <a:srgbClr val="005400"/>
        </a:buClr>
        <a:buSzPct val="90000"/>
        <a:buFont typeface="Wingdings" pitchFamily="2" charset="2"/>
        <a:buChar char="l"/>
        <a:defRPr b="1">
          <a:solidFill>
            <a:schemeClr val="folHlink"/>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451100" indent="-228600" algn="l" rtl="0" eaLnBrk="0" fontAlgn="base" hangingPunct="0">
        <a:spcBef>
          <a:spcPct val="20000"/>
        </a:spcBef>
        <a:spcAft>
          <a:spcPct val="0"/>
        </a:spcAft>
        <a:buChar char="•"/>
        <a:defRPr sz="2000">
          <a:solidFill>
            <a:schemeClr val="tx1"/>
          </a:solidFill>
          <a:latin typeface="Times New Roman" pitchFamily="18" charset="0"/>
        </a:defRPr>
      </a:lvl5pPr>
      <a:lvl6pPr marL="2908300" indent="-228600" algn="l" rtl="0" fontAlgn="base">
        <a:spcBef>
          <a:spcPct val="20000"/>
        </a:spcBef>
        <a:spcAft>
          <a:spcPct val="0"/>
        </a:spcAft>
        <a:buChar char="•"/>
        <a:defRPr sz="2000">
          <a:solidFill>
            <a:schemeClr val="tx1"/>
          </a:solidFill>
          <a:latin typeface="Times New Roman" pitchFamily="18" charset="0"/>
        </a:defRPr>
      </a:lvl6pPr>
      <a:lvl7pPr marL="3365500" indent="-228600" algn="l" rtl="0" fontAlgn="base">
        <a:spcBef>
          <a:spcPct val="20000"/>
        </a:spcBef>
        <a:spcAft>
          <a:spcPct val="0"/>
        </a:spcAft>
        <a:buChar char="•"/>
        <a:defRPr sz="2000">
          <a:solidFill>
            <a:schemeClr val="tx1"/>
          </a:solidFill>
          <a:latin typeface="Times New Roman" pitchFamily="18" charset="0"/>
        </a:defRPr>
      </a:lvl7pPr>
      <a:lvl8pPr marL="3822700" indent="-228600" algn="l" rtl="0" fontAlgn="base">
        <a:spcBef>
          <a:spcPct val="20000"/>
        </a:spcBef>
        <a:spcAft>
          <a:spcPct val="0"/>
        </a:spcAft>
        <a:buChar char="•"/>
        <a:defRPr sz="2000">
          <a:solidFill>
            <a:schemeClr val="tx1"/>
          </a:solidFill>
          <a:latin typeface="Times New Roman" pitchFamily="18" charset="0"/>
        </a:defRPr>
      </a:lvl8pPr>
      <a:lvl9pPr marL="42799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14400" y="1836738"/>
            <a:ext cx="7772400" cy="1565275"/>
          </a:xfrm>
        </p:spPr>
        <p:txBody>
          <a:bodyPr/>
          <a:lstStyle/>
          <a:p>
            <a:pPr algn="ctr" eaLnBrk="1" hangingPunct="1"/>
            <a:r>
              <a:rPr lang="en-US" altLang="en-US" smtClean="0"/>
              <a:t>Lecture 02</a:t>
            </a:r>
            <a:br>
              <a:rPr lang="en-US" altLang="en-US" smtClean="0"/>
            </a:br>
            <a:r>
              <a:rPr lang="en-US" altLang="en-US" smtClean="0"/>
              <a:t>Software Architecture          </a:t>
            </a:r>
          </a:p>
        </p:txBody>
      </p:sp>
      <p:sp>
        <p:nvSpPr>
          <p:cNvPr id="418819" name="Rectangle 3"/>
          <p:cNvSpPr>
            <a:spLocks noGrp="1" noChangeArrowheads="1"/>
          </p:cNvSpPr>
          <p:nvPr>
            <p:ph type="body" idx="1"/>
          </p:nvPr>
        </p:nvSpPr>
        <p:spPr>
          <a:xfrm>
            <a:off x="1676400" y="3402013"/>
            <a:ext cx="6629400" cy="2905125"/>
          </a:xfrm>
        </p:spPr>
        <p:txBody>
          <a:bodyPr lIns="90487" tIns="44450" rIns="90487" bIns="44450"/>
          <a:lstStyle/>
          <a:p>
            <a:pPr eaLnBrk="1" hangingPunct="1">
              <a:defRPr/>
            </a:pPr>
            <a:r>
              <a:rPr lang="en-US" dirty="0" smtClean="0"/>
              <a:t>Topics</a:t>
            </a:r>
          </a:p>
          <a:p>
            <a:pPr lvl="1" eaLnBrk="1" hangingPunct="1">
              <a:defRPr/>
            </a:pPr>
            <a:r>
              <a:rPr lang="en-US" dirty="0" smtClean="0"/>
              <a:t>Chapter 1 – What is </a:t>
            </a:r>
            <a:r>
              <a:rPr lang="en-US" smtClean="0"/>
              <a:t>Software Architecture?</a:t>
            </a:r>
          </a:p>
          <a:p>
            <a:pPr lvl="1" eaLnBrk="1" hangingPunct="1">
              <a:defRPr/>
            </a:pPr>
            <a:endParaRPr lang="en-US" dirty="0" smtClean="0"/>
          </a:p>
          <a:p>
            <a:pPr lvl="1" eaLnBrk="1" hangingPunct="1">
              <a:defRPr/>
            </a:pPr>
            <a:endParaRPr lang="en-US" dirty="0" smtClean="0"/>
          </a:p>
          <a:p>
            <a:pPr lvl="1" eaLnBrk="1" hangingPunct="1">
              <a:defRPr/>
            </a:pPr>
            <a:endParaRPr lang="en-US" dirty="0" smtClean="0"/>
          </a:p>
        </p:txBody>
      </p:sp>
      <p:sp>
        <p:nvSpPr>
          <p:cNvPr id="5124" name="Rectangle 4"/>
          <p:cNvSpPr>
            <a:spLocks noChangeArrowheads="1"/>
          </p:cNvSpPr>
          <p:nvPr/>
        </p:nvSpPr>
        <p:spPr bwMode="auto">
          <a:xfrm>
            <a:off x="747713" y="6500813"/>
            <a:ext cx="1363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r>
              <a:rPr lang="en-US" altLang="en-US" sz="1400">
                <a:latin typeface="Courier New" panose="02070309020205020404" pitchFamily="49" charset="0"/>
              </a:rPr>
              <a:t>May 8, 2017</a:t>
            </a:r>
          </a:p>
        </p:txBody>
      </p:sp>
      <p:sp>
        <p:nvSpPr>
          <p:cNvPr id="5125" name="Rectangle 5"/>
          <p:cNvSpPr>
            <a:spLocks noChangeArrowheads="1"/>
          </p:cNvSpPr>
          <p:nvPr/>
        </p:nvSpPr>
        <p:spPr bwMode="auto">
          <a:xfrm>
            <a:off x="774700" y="762000"/>
            <a:ext cx="782161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ctr" eaLnBrk="1" hangingPunct="1">
              <a:lnSpc>
                <a:spcPct val="87000"/>
              </a:lnSpc>
            </a:pPr>
            <a:r>
              <a:rPr lang="en-US" altLang="en-US" sz="3800"/>
              <a:t>CSCE 742 Software Architectures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advTm="137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Architecture is an Abstraction</a:t>
            </a:r>
          </a:p>
        </p:txBody>
      </p:sp>
      <p:sp>
        <p:nvSpPr>
          <p:cNvPr id="3" name="Content Placeholder 2"/>
          <p:cNvSpPr>
            <a:spLocks noGrp="1"/>
          </p:cNvSpPr>
          <p:nvPr>
            <p:ph idx="1"/>
          </p:nvPr>
        </p:nvSpPr>
        <p:spPr/>
        <p:txBody>
          <a:bodyPr>
            <a:normAutofit/>
          </a:bodyPr>
          <a:lstStyle/>
          <a:p>
            <a:pPr>
              <a:defRPr/>
            </a:pPr>
            <a:r>
              <a:rPr lang="en-US" dirty="0" smtClean="0"/>
              <a:t>An architecture </a:t>
            </a:r>
            <a:r>
              <a:rPr lang="en-US" dirty="0"/>
              <a:t>comprises software elements </a:t>
            </a:r>
            <a:r>
              <a:rPr lang="en-US" dirty="0" smtClean="0"/>
              <a:t>and </a:t>
            </a:r>
            <a:r>
              <a:rPr lang="pl-PL" dirty="0" err="1" smtClean="0"/>
              <a:t>how</a:t>
            </a:r>
            <a:r>
              <a:rPr lang="pl-PL" dirty="0" smtClean="0"/>
              <a:t> </a:t>
            </a:r>
            <a:r>
              <a:rPr lang="pl-PL" dirty="0"/>
              <a:t>the </a:t>
            </a:r>
            <a:r>
              <a:rPr lang="pl-PL" dirty="0" err="1"/>
              <a:t>elements</a:t>
            </a:r>
            <a:r>
              <a:rPr lang="pl-PL" dirty="0"/>
              <a:t> </a:t>
            </a:r>
            <a:r>
              <a:rPr lang="pl-PL" dirty="0" err="1"/>
              <a:t>relate</a:t>
            </a:r>
            <a:r>
              <a:rPr lang="pl-PL" dirty="0"/>
              <a:t> to </a:t>
            </a:r>
            <a:r>
              <a:rPr lang="pl-PL" dirty="0" err="1"/>
              <a:t>each</a:t>
            </a:r>
            <a:r>
              <a:rPr lang="pl-PL" dirty="0"/>
              <a:t> </a:t>
            </a:r>
            <a:r>
              <a:rPr lang="pl-PL" dirty="0" err="1"/>
              <a:t>other</a:t>
            </a:r>
            <a:r>
              <a:rPr lang="pl-PL" dirty="0"/>
              <a:t>. </a:t>
            </a:r>
            <a:endParaRPr lang="pl-PL" dirty="0" smtClean="0"/>
          </a:p>
          <a:p>
            <a:pPr lvl="1">
              <a:defRPr/>
            </a:pPr>
            <a:r>
              <a:rPr lang="pl-PL" dirty="0" err="1" smtClean="0"/>
              <a:t>An</a:t>
            </a:r>
            <a:r>
              <a:rPr lang="pl-PL" dirty="0" smtClean="0"/>
              <a:t> </a:t>
            </a:r>
            <a:r>
              <a:rPr lang="pl-PL" dirty="0" err="1" smtClean="0"/>
              <a:t>architecture</a:t>
            </a:r>
            <a:r>
              <a:rPr lang="pl-PL" dirty="0" smtClean="0"/>
              <a:t> </a:t>
            </a:r>
            <a:r>
              <a:rPr lang="pl-PL" dirty="0" err="1" smtClean="0"/>
              <a:t>specifically</a:t>
            </a:r>
            <a:r>
              <a:rPr lang="pl-PL" dirty="0"/>
              <a:t> </a:t>
            </a:r>
            <a:r>
              <a:rPr lang="pl-PL" dirty="0" err="1" smtClean="0"/>
              <a:t>omits</a:t>
            </a:r>
            <a:r>
              <a:rPr lang="pl-PL" dirty="0" smtClean="0"/>
              <a:t> </a:t>
            </a:r>
            <a:r>
              <a:rPr lang="pl-PL" dirty="0" err="1"/>
              <a:t>certain</a:t>
            </a:r>
            <a:r>
              <a:rPr lang="pl-PL" dirty="0"/>
              <a:t> </a:t>
            </a:r>
            <a:r>
              <a:rPr lang="pl-PL" dirty="0" err="1"/>
              <a:t>information</a:t>
            </a:r>
            <a:r>
              <a:rPr lang="pl-PL" dirty="0"/>
              <a:t> </a:t>
            </a:r>
            <a:r>
              <a:rPr lang="pl-PL" dirty="0" err="1"/>
              <a:t>about</a:t>
            </a:r>
            <a:r>
              <a:rPr lang="pl-PL" dirty="0"/>
              <a:t> </a:t>
            </a:r>
            <a:r>
              <a:rPr lang="pl-PL" dirty="0" err="1"/>
              <a:t>elements</a:t>
            </a:r>
            <a:r>
              <a:rPr lang="pl-PL" dirty="0"/>
              <a:t> </a:t>
            </a:r>
            <a:r>
              <a:rPr lang="pl-PL" dirty="0" err="1"/>
              <a:t>that</a:t>
            </a:r>
            <a:r>
              <a:rPr lang="pl-PL" dirty="0"/>
              <a:t> </a:t>
            </a:r>
            <a:r>
              <a:rPr lang="pl-PL" dirty="0" err="1"/>
              <a:t>is</a:t>
            </a:r>
            <a:r>
              <a:rPr lang="pl-PL" dirty="0"/>
              <a:t> not </a:t>
            </a:r>
            <a:r>
              <a:rPr lang="pl-PL" dirty="0" err="1"/>
              <a:t>useful</a:t>
            </a:r>
            <a:r>
              <a:rPr lang="pl-PL" dirty="0"/>
              <a:t> for </a:t>
            </a:r>
            <a:r>
              <a:rPr lang="pl-PL" dirty="0" err="1"/>
              <a:t>reasoning</a:t>
            </a:r>
            <a:r>
              <a:rPr lang="pl-PL" dirty="0"/>
              <a:t> </a:t>
            </a:r>
            <a:r>
              <a:rPr lang="pl-PL" dirty="0" err="1" smtClean="0"/>
              <a:t>about</a:t>
            </a:r>
            <a:r>
              <a:rPr lang="pl-PL" dirty="0"/>
              <a:t> </a:t>
            </a:r>
            <a:r>
              <a:rPr lang="pl-PL" dirty="0" smtClean="0"/>
              <a:t>the system.</a:t>
            </a:r>
          </a:p>
          <a:p>
            <a:pPr lvl="1">
              <a:defRPr/>
            </a:pPr>
            <a:r>
              <a:rPr lang="pl-PL" dirty="0"/>
              <a:t>I</a:t>
            </a:r>
            <a:r>
              <a:rPr lang="pl-PL" dirty="0" smtClean="0"/>
              <a:t>t </a:t>
            </a:r>
            <a:r>
              <a:rPr lang="pl-PL" dirty="0" err="1"/>
              <a:t>omits</a:t>
            </a:r>
            <a:r>
              <a:rPr lang="pl-PL" dirty="0"/>
              <a:t> </a:t>
            </a:r>
            <a:r>
              <a:rPr lang="pl-PL" dirty="0" err="1"/>
              <a:t>information</a:t>
            </a:r>
            <a:r>
              <a:rPr lang="pl-PL" dirty="0"/>
              <a:t> </a:t>
            </a:r>
            <a:r>
              <a:rPr lang="pl-PL" dirty="0" err="1"/>
              <a:t>that</a:t>
            </a:r>
            <a:r>
              <a:rPr lang="pl-PL" dirty="0"/>
              <a:t> </a:t>
            </a:r>
            <a:r>
              <a:rPr lang="pl-PL" dirty="0" err="1"/>
              <a:t>has</a:t>
            </a:r>
            <a:r>
              <a:rPr lang="pl-PL" dirty="0"/>
              <a:t> no </a:t>
            </a:r>
            <a:r>
              <a:rPr lang="pl-PL" dirty="0" err="1"/>
              <a:t>ramifications</a:t>
            </a:r>
            <a:r>
              <a:rPr lang="pl-PL" dirty="0"/>
              <a:t> </a:t>
            </a:r>
            <a:r>
              <a:rPr lang="pl-PL" dirty="0" err="1" smtClean="0"/>
              <a:t>outside</a:t>
            </a:r>
            <a:r>
              <a:rPr lang="pl-PL" dirty="0"/>
              <a:t> </a:t>
            </a:r>
            <a:r>
              <a:rPr lang="pl-PL" dirty="0" smtClean="0"/>
              <a:t>of </a:t>
            </a:r>
            <a:r>
              <a:rPr lang="pl-PL" dirty="0"/>
              <a:t>a single element. </a:t>
            </a:r>
          </a:p>
          <a:p>
            <a:pPr lvl="1">
              <a:defRPr/>
            </a:pPr>
            <a:r>
              <a:rPr lang="pl-PL" dirty="0" err="1" smtClean="0"/>
              <a:t>An</a:t>
            </a:r>
            <a:r>
              <a:rPr lang="pl-PL" dirty="0" smtClean="0"/>
              <a:t> </a:t>
            </a:r>
            <a:r>
              <a:rPr lang="pl-PL" dirty="0" err="1"/>
              <a:t>architecture</a:t>
            </a:r>
            <a:r>
              <a:rPr lang="pl-PL" dirty="0"/>
              <a:t> </a:t>
            </a:r>
            <a:r>
              <a:rPr lang="pl-PL" dirty="0" err="1" smtClean="0"/>
              <a:t>selects</a:t>
            </a:r>
            <a:r>
              <a:rPr lang="pl-PL" dirty="0" smtClean="0"/>
              <a:t> </a:t>
            </a:r>
            <a:r>
              <a:rPr lang="pl-PL" dirty="0" err="1"/>
              <a:t>certain</a:t>
            </a:r>
            <a:r>
              <a:rPr lang="pl-PL" dirty="0"/>
              <a:t> </a:t>
            </a:r>
            <a:r>
              <a:rPr lang="pl-PL" dirty="0" err="1"/>
              <a:t>details</a:t>
            </a:r>
            <a:r>
              <a:rPr lang="pl-PL" dirty="0"/>
              <a:t> and </a:t>
            </a:r>
            <a:r>
              <a:rPr lang="pl-PL" dirty="0" err="1"/>
              <a:t>suppresses</a:t>
            </a:r>
            <a:r>
              <a:rPr lang="pl-PL" dirty="0"/>
              <a:t> </a:t>
            </a:r>
            <a:r>
              <a:rPr lang="pl-PL" dirty="0" err="1"/>
              <a:t>others</a:t>
            </a:r>
            <a:r>
              <a:rPr lang="pl-PL" dirty="0"/>
              <a:t>. </a:t>
            </a:r>
            <a:endParaRPr lang="pl-PL" dirty="0" smtClean="0"/>
          </a:p>
          <a:p>
            <a:pPr lvl="1">
              <a:defRPr/>
            </a:pPr>
            <a:r>
              <a:rPr lang="pl-PL" dirty="0" smtClean="0"/>
              <a:t>Private details </a:t>
            </a:r>
            <a:r>
              <a:rPr lang="pl-PL" dirty="0"/>
              <a:t>of elements—details having to do solely </a:t>
            </a:r>
            <a:r>
              <a:rPr lang="pl-PL" dirty="0" smtClean="0"/>
              <a:t>with internal </a:t>
            </a:r>
            <a:r>
              <a:rPr lang="pl-PL" dirty="0"/>
              <a:t>implementation—are not architectural. </a:t>
            </a:r>
            <a:endParaRPr lang="pl-PL" dirty="0" smtClean="0"/>
          </a:p>
        </p:txBody>
      </p:sp>
      <p:sp>
        <p:nvSpPr>
          <p:cNvPr id="14340"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581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Architecture is an Abstraction</a:t>
            </a:r>
          </a:p>
        </p:txBody>
      </p:sp>
      <p:sp>
        <p:nvSpPr>
          <p:cNvPr id="3" name="Content Placeholder 2"/>
          <p:cNvSpPr>
            <a:spLocks noGrp="1"/>
          </p:cNvSpPr>
          <p:nvPr>
            <p:ph idx="1"/>
          </p:nvPr>
        </p:nvSpPr>
        <p:spPr/>
        <p:txBody>
          <a:bodyPr/>
          <a:lstStyle/>
          <a:p>
            <a:pPr>
              <a:defRPr/>
            </a:pPr>
            <a:r>
              <a:rPr lang="pl-PL" dirty="0"/>
              <a:t>The architectural abstraction lets us look at the system in terms of its elements, how they are arranged, how they interact, how they are composed, what their properties are that support our system reasoning, and so forth. </a:t>
            </a:r>
          </a:p>
          <a:p>
            <a:pPr>
              <a:defRPr/>
            </a:pPr>
            <a:r>
              <a:rPr lang="pl-PL" dirty="0"/>
              <a:t>This abstraction is essential to taming the complexity of an architecture.</a:t>
            </a:r>
          </a:p>
          <a:p>
            <a:pPr>
              <a:defRPr/>
            </a:pPr>
            <a:r>
              <a:rPr lang="pl-PL" dirty="0"/>
              <a:t>We simply cannot, and do not want to, deal with all of the complexity all of the time.</a:t>
            </a:r>
            <a:endParaRPr lang="en-US" dirty="0"/>
          </a:p>
          <a:p>
            <a:pPr>
              <a:defRPr/>
            </a:pPr>
            <a:endParaRPr lang="en-US" dirty="0"/>
          </a:p>
        </p:txBody>
      </p:sp>
      <p:sp>
        <p:nvSpPr>
          <p:cNvPr id="15364"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881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Every System has a Software Architecture </a:t>
            </a:r>
            <a:endParaRPr lang="en-US" dirty="0"/>
          </a:p>
        </p:txBody>
      </p:sp>
      <p:sp>
        <p:nvSpPr>
          <p:cNvPr id="3" name="Content Placeholder 2"/>
          <p:cNvSpPr>
            <a:spLocks noGrp="1"/>
          </p:cNvSpPr>
          <p:nvPr>
            <p:ph idx="1"/>
          </p:nvPr>
        </p:nvSpPr>
        <p:spPr/>
        <p:txBody>
          <a:bodyPr>
            <a:normAutofit/>
          </a:bodyPr>
          <a:lstStyle/>
          <a:p>
            <a:pPr>
              <a:defRPr/>
            </a:pPr>
            <a:r>
              <a:rPr lang="en-US" dirty="0" smtClean="0"/>
              <a:t>Every </a:t>
            </a:r>
            <a:r>
              <a:rPr lang="en-US" dirty="0"/>
              <a:t>system </a:t>
            </a:r>
            <a:r>
              <a:rPr lang="en-US" dirty="0" smtClean="0"/>
              <a:t>comprises </a:t>
            </a:r>
            <a:r>
              <a:rPr lang="en-US" dirty="0"/>
              <a:t>elements and relations among them </a:t>
            </a:r>
            <a:r>
              <a:rPr lang="en-US" dirty="0" smtClean="0"/>
              <a:t>to support </a:t>
            </a:r>
            <a:r>
              <a:rPr lang="en-US" dirty="0"/>
              <a:t>some type of reasoning. </a:t>
            </a:r>
          </a:p>
          <a:p>
            <a:pPr>
              <a:defRPr/>
            </a:pPr>
            <a:r>
              <a:rPr lang="en-US" dirty="0" smtClean="0"/>
              <a:t>But </a:t>
            </a:r>
            <a:r>
              <a:rPr lang="en-US" dirty="0"/>
              <a:t>the architecture </a:t>
            </a:r>
            <a:r>
              <a:rPr lang="en-US" dirty="0" smtClean="0"/>
              <a:t>may not be known </a:t>
            </a:r>
            <a:r>
              <a:rPr lang="en-US" dirty="0"/>
              <a:t>to anyone. </a:t>
            </a:r>
            <a:endParaRPr lang="en-US" dirty="0" smtClean="0"/>
          </a:p>
          <a:p>
            <a:pPr lvl="1">
              <a:defRPr/>
            </a:pPr>
            <a:r>
              <a:rPr lang="en-US" dirty="0" smtClean="0"/>
              <a:t>Perhaps </a:t>
            </a:r>
            <a:r>
              <a:rPr lang="en-US" dirty="0"/>
              <a:t>all of the people who </a:t>
            </a:r>
            <a:r>
              <a:rPr lang="en-US" dirty="0" smtClean="0"/>
              <a:t>designed the </a:t>
            </a:r>
            <a:r>
              <a:rPr lang="en-US" dirty="0"/>
              <a:t>system are long </a:t>
            </a:r>
            <a:r>
              <a:rPr lang="en-US" dirty="0" smtClean="0"/>
              <a:t>gone</a:t>
            </a:r>
            <a:endParaRPr lang="en-US" dirty="0"/>
          </a:p>
          <a:p>
            <a:pPr lvl="1">
              <a:defRPr/>
            </a:pPr>
            <a:r>
              <a:rPr lang="en-US" dirty="0" smtClean="0"/>
              <a:t>Perhaps the </a:t>
            </a:r>
            <a:r>
              <a:rPr lang="en-US" dirty="0"/>
              <a:t>documentation has vanished (or was never produced</a:t>
            </a:r>
            <a:r>
              <a:rPr lang="en-US" dirty="0" smtClean="0"/>
              <a:t>)</a:t>
            </a:r>
            <a:endParaRPr lang="en-US" dirty="0"/>
          </a:p>
          <a:p>
            <a:pPr lvl="1">
              <a:defRPr/>
            </a:pPr>
            <a:r>
              <a:rPr lang="en-US" dirty="0" smtClean="0"/>
              <a:t>Perhaps the </a:t>
            </a:r>
            <a:r>
              <a:rPr lang="en-US" dirty="0"/>
              <a:t>source code has been lost (or was never delivered</a:t>
            </a:r>
            <a:r>
              <a:rPr lang="en-US" dirty="0" smtClean="0"/>
              <a:t>)</a:t>
            </a:r>
          </a:p>
          <a:p>
            <a:pPr>
              <a:defRPr/>
            </a:pPr>
            <a:r>
              <a:rPr lang="en-US" dirty="0"/>
              <a:t>A</a:t>
            </a:r>
            <a:r>
              <a:rPr lang="en-US" dirty="0" smtClean="0"/>
              <a:t>n </a:t>
            </a:r>
            <a:r>
              <a:rPr lang="en-US" dirty="0"/>
              <a:t>architecture </a:t>
            </a:r>
            <a:r>
              <a:rPr lang="en-US" dirty="0" smtClean="0"/>
              <a:t>can exist </a:t>
            </a:r>
            <a:r>
              <a:rPr lang="en-US" dirty="0"/>
              <a:t>independently of its description or </a:t>
            </a:r>
            <a:r>
              <a:rPr lang="en-US" dirty="0" smtClean="0"/>
              <a:t>specification.</a:t>
            </a:r>
          </a:p>
          <a:p>
            <a:pPr>
              <a:defRPr/>
            </a:pPr>
            <a:r>
              <a:rPr lang="en-US" dirty="0" smtClean="0"/>
              <a:t>Documentation is critical.</a:t>
            </a:r>
            <a:endParaRPr lang="en-US" dirty="0"/>
          </a:p>
        </p:txBody>
      </p:sp>
      <p:sp>
        <p:nvSpPr>
          <p:cNvPr id="16388"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48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Architecture Includes Behavior</a:t>
            </a:r>
          </a:p>
        </p:txBody>
      </p:sp>
      <p:sp>
        <p:nvSpPr>
          <p:cNvPr id="3" name="Content Placeholder 2"/>
          <p:cNvSpPr>
            <a:spLocks noGrp="1"/>
          </p:cNvSpPr>
          <p:nvPr>
            <p:ph idx="1"/>
          </p:nvPr>
        </p:nvSpPr>
        <p:spPr/>
        <p:txBody>
          <a:bodyPr>
            <a:normAutofit/>
          </a:bodyPr>
          <a:lstStyle/>
          <a:p>
            <a:pPr>
              <a:defRPr/>
            </a:pPr>
            <a:r>
              <a:rPr lang="en-US" dirty="0" smtClean="0"/>
              <a:t>The </a:t>
            </a:r>
            <a:r>
              <a:rPr lang="en-US" dirty="0"/>
              <a:t>behavior of each element is part of the architecture insofar as that </a:t>
            </a:r>
            <a:r>
              <a:rPr lang="en-US" dirty="0" smtClean="0"/>
              <a:t>behavior can </a:t>
            </a:r>
            <a:r>
              <a:rPr lang="en-US" dirty="0"/>
              <a:t>be used to reason about the system. </a:t>
            </a:r>
            <a:endParaRPr lang="en-US" dirty="0" smtClean="0"/>
          </a:p>
          <a:p>
            <a:pPr>
              <a:defRPr/>
            </a:pPr>
            <a:r>
              <a:rPr lang="en-US" dirty="0" smtClean="0"/>
              <a:t>This </a:t>
            </a:r>
            <a:r>
              <a:rPr lang="en-US" dirty="0"/>
              <a:t>behavior embodies how </a:t>
            </a:r>
            <a:r>
              <a:rPr lang="en-US" dirty="0" smtClean="0"/>
              <a:t>elements interact </a:t>
            </a:r>
            <a:r>
              <a:rPr lang="en-US" dirty="0"/>
              <a:t>with each </a:t>
            </a:r>
            <a:r>
              <a:rPr lang="en-US" dirty="0" smtClean="0"/>
              <a:t>other</a:t>
            </a:r>
          </a:p>
          <a:p>
            <a:pPr>
              <a:defRPr/>
            </a:pPr>
            <a:r>
              <a:rPr lang="en-US" dirty="0"/>
              <a:t>T</a:t>
            </a:r>
            <a:r>
              <a:rPr lang="en-US" dirty="0" smtClean="0"/>
              <a:t>he </a:t>
            </a:r>
            <a:r>
              <a:rPr lang="en-US" dirty="0"/>
              <a:t>exact behavior </a:t>
            </a:r>
            <a:r>
              <a:rPr lang="en-US" dirty="0" smtClean="0"/>
              <a:t>for all components is </a:t>
            </a:r>
            <a:r>
              <a:rPr lang="en-US" dirty="0"/>
              <a:t>not </a:t>
            </a:r>
            <a:r>
              <a:rPr lang="en-US" dirty="0" smtClean="0"/>
              <a:t>required in all circumstances.</a:t>
            </a:r>
          </a:p>
          <a:p>
            <a:pPr lvl="1">
              <a:defRPr/>
            </a:pPr>
            <a:r>
              <a:rPr lang="en-US" dirty="0" smtClean="0"/>
              <a:t>fine-grained </a:t>
            </a:r>
            <a:r>
              <a:rPr lang="en-US" dirty="0"/>
              <a:t>and below </a:t>
            </a:r>
            <a:r>
              <a:rPr lang="en-US" dirty="0" smtClean="0"/>
              <a:t>the </a:t>
            </a:r>
            <a:r>
              <a:rPr lang="pl-PL" dirty="0" err="1" smtClean="0"/>
              <a:t>architect’s</a:t>
            </a:r>
            <a:r>
              <a:rPr lang="pl-PL" dirty="0" smtClean="0"/>
              <a:t> </a:t>
            </a:r>
            <a:r>
              <a:rPr lang="pl-PL" dirty="0" err="1"/>
              <a:t>level</a:t>
            </a:r>
            <a:r>
              <a:rPr lang="pl-PL" dirty="0"/>
              <a:t> of </a:t>
            </a:r>
            <a:r>
              <a:rPr lang="pl-PL" dirty="0" err="1"/>
              <a:t>concern</a:t>
            </a:r>
            <a:r>
              <a:rPr lang="pl-PL" dirty="0"/>
              <a:t>. </a:t>
            </a:r>
            <a:endParaRPr lang="pl-PL" dirty="0" smtClean="0"/>
          </a:p>
          <a:p>
            <a:pPr>
              <a:defRPr/>
            </a:pPr>
            <a:r>
              <a:rPr lang="en-US" dirty="0" smtClean="0"/>
              <a:t>Should be included if the </a:t>
            </a:r>
            <a:r>
              <a:rPr lang="pl-PL" dirty="0" smtClean="0"/>
              <a:t>element’s behavior</a:t>
            </a:r>
            <a:r>
              <a:rPr lang="en-US" dirty="0" smtClean="0"/>
              <a:t>:</a:t>
            </a:r>
          </a:p>
          <a:p>
            <a:pPr>
              <a:buFont typeface="Wingdings" panose="05000000000000000000" pitchFamily="2" charset="2"/>
              <a:buChar char="§"/>
              <a:defRPr/>
            </a:pPr>
            <a:r>
              <a:rPr lang="pl-PL" dirty="0" smtClean="0"/>
              <a:t>influences another </a:t>
            </a:r>
            <a:r>
              <a:rPr lang="pl-PL" dirty="0"/>
              <a:t>element or </a:t>
            </a:r>
            <a:endParaRPr lang="en-US" dirty="0" smtClean="0"/>
          </a:p>
          <a:p>
            <a:pPr>
              <a:buFont typeface="Wingdings" panose="05000000000000000000" pitchFamily="2" charset="2"/>
              <a:buChar char="§"/>
              <a:defRPr/>
            </a:pPr>
            <a:r>
              <a:rPr lang="pl-PL" dirty="0" smtClean="0"/>
              <a:t>influences </a:t>
            </a:r>
            <a:r>
              <a:rPr lang="pl-PL" dirty="0"/>
              <a:t>the acceptability of the system as a </a:t>
            </a:r>
            <a:r>
              <a:rPr lang="pl-PL" dirty="0" smtClean="0"/>
              <a:t>whole</a:t>
            </a:r>
            <a:endParaRPr lang="en-US" dirty="0"/>
          </a:p>
        </p:txBody>
      </p:sp>
      <p:sp>
        <p:nvSpPr>
          <p:cNvPr id="17412"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78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Structures and Views</a:t>
            </a:r>
          </a:p>
        </p:txBody>
      </p:sp>
      <p:sp>
        <p:nvSpPr>
          <p:cNvPr id="3" name="Content Placeholder 2"/>
          <p:cNvSpPr>
            <a:spLocks noGrp="1"/>
          </p:cNvSpPr>
          <p:nvPr>
            <p:ph idx="1"/>
          </p:nvPr>
        </p:nvSpPr>
        <p:spPr/>
        <p:txBody>
          <a:bodyPr>
            <a:normAutofit fontScale="92500"/>
          </a:bodyPr>
          <a:lstStyle/>
          <a:p>
            <a:pPr>
              <a:defRPr/>
            </a:pPr>
            <a:r>
              <a:rPr lang="en-US" dirty="0" smtClean="0"/>
              <a:t>A </a:t>
            </a:r>
            <a:r>
              <a:rPr lang="en-US" i="1" dirty="0"/>
              <a:t>view</a:t>
            </a:r>
            <a:r>
              <a:rPr lang="en-US" dirty="0"/>
              <a:t> is a representation of a coherent set of architectural elements, </a:t>
            </a:r>
            <a:r>
              <a:rPr lang="en-US" dirty="0" smtClean="0"/>
              <a:t>as written </a:t>
            </a:r>
            <a:r>
              <a:rPr lang="en-US" dirty="0"/>
              <a:t>by and read by system stakeholders. </a:t>
            </a:r>
            <a:endParaRPr lang="en-US" dirty="0" smtClean="0"/>
          </a:p>
          <a:p>
            <a:pPr lvl="1">
              <a:defRPr/>
            </a:pPr>
            <a:r>
              <a:rPr lang="en-US" dirty="0" smtClean="0"/>
              <a:t>A view consists </a:t>
            </a:r>
            <a:r>
              <a:rPr lang="en-US" dirty="0"/>
              <a:t>of a </a:t>
            </a:r>
            <a:r>
              <a:rPr lang="en-US" dirty="0" smtClean="0"/>
              <a:t>representation of </a:t>
            </a:r>
            <a:r>
              <a:rPr lang="en-US" dirty="0"/>
              <a:t>a set of elements and the relations among them.</a:t>
            </a:r>
          </a:p>
          <a:p>
            <a:pPr>
              <a:defRPr/>
            </a:pPr>
            <a:r>
              <a:rPr lang="en-US" dirty="0" smtClean="0"/>
              <a:t>A </a:t>
            </a:r>
            <a:r>
              <a:rPr lang="en-US" i="1" dirty="0"/>
              <a:t>structure</a:t>
            </a:r>
            <a:r>
              <a:rPr lang="en-US" dirty="0"/>
              <a:t> is the set of elements itself, as they exist in software </a:t>
            </a:r>
            <a:r>
              <a:rPr lang="en-US" dirty="0" smtClean="0"/>
              <a:t>or hardware</a:t>
            </a:r>
            <a:r>
              <a:rPr lang="en-US" dirty="0"/>
              <a:t>.</a:t>
            </a:r>
          </a:p>
          <a:p>
            <a:pPr>
              <a:defRPr/>
            </a:pPr>
            <a:r>
              <a:rPr lang="en-US" dirty="0"/>
              <a:t>In short, a view is a representation of a structure. </a:t>
            </a:r>
            <a:endParaRPr lang="en-US" dirty="0" smtClean="0"/>
          </a:p>
          <a:p>
            <a:pPr lvl="1">
              <a:defRPr/>
            </a:pPr>
            <a:r>
              <a:rPr lang="en-US" dirty="0" smtClean="0"/>
              <a:t>For </a:t>
            </a:r>
            <a:r>
              <a:rPr lang="en-US" dirty="0"/>
              <a:t>example, a </a:t>
            </a:r>
            <a:r>
              <a:rPr lang="en-US" dirty="0" smtClean="0"/>
              <a:t>module </a:t>
            </a:r>
            <a:r>
              <a:rPr lang="en-US" i="1" dirty="0" smtClean="0"/>
              <a:t>structure</a:t>
            </a:r>
            <a:r>
              <a:rPr lang="en-US" dirty="0" smtClean="0"/>
              <a:t> </a:t>
            </a:r>
            <a:r>
              <a:rPr lang="en-US" dirty="0"/>
              <a:t>is the set of the system’s modules and their organization. </a:t>
            </a:r>
          </a:p>
          <a:p>
            <a:pPr lvl="1">
              <a:defRPr/>
            </a:pPr>
            <a:r>
              <a:rPr lang="en-US" dirty="0" smtClean="0"/>
              <a:t>A </a:t>
            </a:r>
            <a:r>
              <a:rPr lang="en-US" dirty="0"/>
              <a:t>module </a:t>
            </a:r>
            <a:r>
              <a:rPr lang="en-US" i="1" dirty="0" smtClean="0"/>
              <a:t>view</a:t>
            </a:r>
            <a:r>
              <a:rPr lang="en-US" dirty="0" smtClean="0"/>
              <a:t> is </a:t>
            </a:r>
            <a:r>
              <a:rPr lang="en-US" dirty="0"/>
              <a:t>the representation of that structure, documented according to a template in </a:t>
            </a:r>
            <a:r>
              <a:rPr lang="en-US" dirty="0" smtClean="0"/>
              <a:t>a chosen </a:t>
            </a:r>
            <a:r>
              <a:rPr lang="en-US" dirty="0"/>
              <a:t>notation, and used by some system stakeholders.</a:t>
            </a:r>
          </a:p>
          <a:p>
            <a:pPr>
              <a:defRPr/>
            </a:pPr>
            <a:r>
              <a:rPr lang="en-US" dirty="0" smtClean="0"/>
              <a:t>Architects </a:t>
            </a:r>
            <a:r>
              <a:rPr lang="en-US" dirty="0"/>
              <a:t>design structures. They </a:t>
            </a:r>
            <a:r>
              <a:rPr lang="en-US" dirty="0" smtClean="0"/>
              <a:t>use views to </a:t>
            </a:r>
            <a:r>
              <a:rPr lang="en-US" dirty="0"/>
              <a:t>document</a:t>
            </a:r>
            <a:r>
              <a:rPr lang="en-US" dirty="0" smtClean="0"/>
              <a:t> </a:t>
            </a:r>
            <a:r>
              <a:rPr lang="en-US" dirty="0"/>
              <a:t>those structures.</a:t>
            </a:r>
          </a:p>
        </p:txBody>
      </p:sp>
      <p:sp>
        <p:nvSpPr>
          <p:cNvPr id="18436"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812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Module Structures</a:t>
            </a:r>
          </a:p>
        </p:txBody>
      </p:sp>
      <p:sp>
        <p:nvSpPr>
          <p:cNvPr id="3" name="Content Placeholder 2"/>
          <p:cNvSpPr>
            <a:spLocks noGrp="1"/>
          </p:cNvSpPr>
          <p:nvPr>
            <p:ph idx="1"/>
          </p:nvPr>
        </p:nvSpPr>
        <p:spPr/>
        <p:txBody>
          <a:bodyPr>
            <a:normAutofit fontScale="92500" lnSpcReduction="10000"/>
          </a:bodyPr>
          <a:lstStyle/>
          <a:p>
            <a:pPr>
              <a:defRPr/>
            </a:pPr>
            <a:r>
              <a:rPr lang="en-US" dirty="0" smtClean="0"/>
              <a:t>Module </a:t>
            </a:r>
            <a:r>
              <a:rPr lang="en-US" dirty="0"/>
              <a:t>structures </a:t>
            </a:r>
            <a:r>
              <a:rPr lang="en-US" dirty="0" smtClean="0"/>
              <a:t>document how </a:t>
            </a:r>
            <a:r>
              <a:rPr lang="en-US" dirty="0"/>
              <a:t>the system is to be </a:t>
            </a:r>
            <a:r>
              <a:rPr lang="en-US" dirty="0" smtClean="0"/>
              <a:t>structured </a:t>
            </a:r>
          </a:p>
          <a:p>
            <a:pPr>
              <a:defRPr/>
            </a:pPr>
            <a:r>
              <a:rPr lang="en-US" dirty="0"/>
              <a:t>E</a:t>
            </a:r>
            <a:r>
              <a:rPr lang="en-US" dirty="0" smtClean="0"/>
              <a:t>lements </a:t>
            </a:r>
            <a:r>
              <a:rPr lang="en-US" dirty="0"/>
              <a:t>are modules of some kind </a:t>
            </a:r>
            <a:endParaRPr lang="en-US" dirty="0" smtClean="0"/>
          </a:p>
          <a:p>
            <a:pPr>
              <a:buFont typeface="Wingdings" panose="05000000000000000000" pitchFamily="2" charset="2"/>
              <a:buChar char="§"/>
              <a:defRPr/>
            </a:pPr>
            <a:r>
              <a:rPr lang="en-US" dirty="0" smtClean="0"/>
              <a:t>perhaps classes</a:t>
            </a:r>
            <a:r>
              <a:rPr lang="en-US" dirty="0"/>
              <a:t>, or </a:t>
            </a:r>
            <a:r>
              <a:rPr lang="en-US" dirty="0" smtClean="0"/>
              <a:t>layers</a:t>
            </a:r>
          </a:p>
          <a:p>
            <a:pPr>
              <a:defRPr/>
            </a:pPr>
            <a:r>
              <a:rPr lang="en-US" dirty="0" smtClean="0"/>
              <a:t>Modules </a:t>
            </a:r>
            <a:r>
              <a:rPr lang="en-US" dirty="0"/>
              <a:t>are assigned areas of functional </a:t>
            </a:r>
            <a:r>
              <a:rPr lang="en-US" dirty="0" smtClean="0"/>
              <a:t>responsibility</a:t>
            </a:r>
          </a:p>
          <a:p>
            <a:pPr>
              <a:buFont typeface="Wingdings" panose="05000000000000000000" pitchFamily="2" charset="2"/>
              <a:buChar char="§"/>
              <a:defRPr/>
            </a:pPr>
            <a:r>
              <a:rPr lang="en-US" dirty="0" smtClean="0"/>
              <a:t>less emphasis on </a:t>
            </a:r>
            <a:r>
              <a:rPr lang="en-US" dirty="0"/>
              <a:t>how the </a:t>
            </a:r>
            <a:r>
              <a:rPr lang="en-US" dirty="0" smtClean="0"/>
              <a:t>software performs at runtime</a:t>
            </a:r>
          </a:p>
          <a:p>
            <a:pPr>
              <a:defRPr/>
            </a:pPr>
            <a:r>
              <a:rPr lang="en-US" dirty="0" smtClean="0"/>
              <a:t>Module </a:t>
            </a:r>
            <a:r>
              <a:rPr lang="en-US" dirty="0"/>
              <a:t>structures allow us to answer questions such as these:</a:t>
            </a:r>
          </a:p>
          <a:p>
            <a:pPr lvl="1">
              <a:defRPr/>
            </a:pPr>
            <a:r>
              <a:rPr lang="en-US" dirty="0" smtClean="0"/>
              <a:t>What </a:t>
            </a:r>
            <a:r>
              <a:rPr lang="en-US" dirty="0"/>
              <a:t>is the primary functional responsibility assigned to each module?</a:t>
            </a:r>
          </a:p>
          <a:p>
            <a:pPr lvl="1">
              <a:defRPr/>
            </a:pPr>
            <a:r>
              <a:rPr lang="en-US" dirty="0" smtClean="0"/>
              <a:t>What </a:t>
            </a:r>
            <a:r>
              <a:rPr lang="en-US" dirty="0"/>
              <a:t>other software elements is a module allowed to use?</a:t>
            </a:r>
          </a:p>
          <a:p>
            <a:pPr lvl="1">
              <a:defRPr/>
            </a:pPr>
            <a:r>
              <a:rPr lang="en-US" dirty="0" smtClean="0"/>
              <a:t>What </a:t>
            </a:r>
            <a:r>
              <a:rPr lang="en-US" dirty="0"/>
              <a:t>other software does it actually use and depend on?</a:t>
            </a:r>
          </a:p>
          <a:p>
            <a:pPr lvl="1">
              <a:defRPr/>
            </a:pPr>
            <a:r>
              <a:rPr lang="en-US" dirty="0" smtClean="0"/>
              <a:t>What </a:t>
            </a:r>
            <a:r>
              <a:rPr lang="en-US" dirty="0"/>
              <a:t>modules are related to other modules by generalization or </a:t>
            </a:r>
            <a:r>
              <a:rPr lang="en-US" dirty="0" smtClean="0"/>
              <a:t>specialization (</a:t>
            </a:r>
            <a:r>
              <a:rPr lang="en-US" dirty="0"/>
              <a:t>i.e., inheritance) relationships?</a:t>
            </a:r>
          </a:p>
        </p:txBody>
      </p:sp>
      <p:sp>
        <p:nvSpPr>
          <p:cNvPr id="19460"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73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Component-and-connector </a:t>
            </a:r>
            <a:r>
              <a:rPr lang="en-US" dirty="0"/>
              <a:t>Structures</a:t>
            </a:r>
          </a:p>
        </p:txBody>
      </p:sp>
      <p:sp>
        <p:nvSpPr>
          <p:cNvPr id="3" name="Content Placeholder 2"/>
          <p:cNvSpPr>
            <a:spLocks noGrp="1"/>
          </p:cNvSpPr>
          <p:nvPr>
            <p:ph idx="1"/>
          </p:nvPr>
        </p:nvSpPr>
        <p:spPr/>
        <p:txBody>
          <a:bodyPr>
            <a:normAutofit lnSpcReduction="10000"/>
          </a:bodyPr>
          <a:lstStyle/>
          <a:p>
            <a:pPr>
              <a:defRPr/>
            </a:pPr>
            <a:r>
              <a:rPr lang="en-US" sz="2000" dirty="0" smtClean="0"/>
              <a:t>Component</a:t>
            </a:r>
            <a:r>
              <a:rPr lang="en-US" sz="2000" dirty="0"/>
              <a:t>-and-connector structures </a:t>
            </a:r>
            <a:r>
              <a:rPr lang="en-US" sz="2000" dirty="0" smtClean="0"/>
              <a:t>document runtime behavior (</a:t>
            </a:r>
            <a:r>
              <a:rPr lang="en-US" sz="2000" dirty="0"/>
              <a:t>components) and interactions (connectors). </a:t>
            </a:r>
            <a:endParaRPr lang="en-US" sz="2000" dirty="0" smtClean="0"/>
          </a:p>
          <a:p>
            <a:pPr>
              <a:defRPr/>
            </a:pPr>
            <a:r>
              <a:rPr lang="pl-PL" sz="2000" dirty="0"/>
              <a:t>E</a:t>
            </a:r>
            <a:r>
              <a:rPr lang="pl-PL" sz="2000" dirty="0" smtClean="0"/>
              <a:t>lements </a:t>
            </a:r>
            <a:r>
              <a:rPr lang="pl-PL" sz="2000" dirty="0"/>
              <a:t>are runtime </a:t>
            </a:r>
            <a:r>
              <a:rPr lang="pl-PL" sz="2000" dirty="0" smtClean="0"/>
              <a:t>comp</a:t>
            </a:r>
            <a:r>
              <a:rPr lang="en-US" sz="2000" dirty="0" smtClean="0"/>
              <a:t>o</a:t>
            </a:r>
            <a:r>
              <a:rPr lang="pl-PL" sz="2000" dirty="0" smtClean="0"/>
              <a:t>nents such as services</a:t>
            </a:r>
            <a:r>
              <a:rPr lang="pl-PL" sz="2000" dirty="0"/>
              <a:t>, </a:t>
            </a:r>
            <a:r>
              <a:rPr lang="pl-PL" sz="2000" dirty="0" smtClean="0"/>
              <a:t>peers</a:t>
            </a:r>
            <a:r>
              <a:rPr lang="pl-PL" sz="2000" dirty="0"/>
              <a:t>, clients, servers, </a:t>
            </a:r>
            <a:r>
              <a:rPr lang="pl-PL" sz="2000" dirty="0" smtClean="0"/>
              <a:t>filters</a:t>
            </a:r>
            <a:endParaRPr lang="en-US" sz="2000" dirty="0" smtClean="0"/>
          </a:p>
          <a:p>
            <a:pPr>
              <a:defRPr/>
            </a:pPr>
            <a:r>
              <a:rPr lang="pl-PL" sz="2000" dirty="0" smtClean="0"/>
              <a:t>Connectors are </a:t>
            </a:r>
            <a:r>
              <a:rPr lang="pl-PL" sz="2000" dirty="0"/>
              <a:t>the </a:t>
            </a:r>
            <a:r>
              <a:rPr lang="pl-PL" sz="2000" dirty="0" smtClean="0"/>
              <a:t>communication</a:t>
            </a:r>
            <a:r>
              <a:rPr lang="pl-PL" sz="2000" dirty="0"/>
              <a:t> </a:t>
            </a:r>
            <a:r>
              <a:rPr lang="pl-PL" sz="2000" dirty="0" smtClean="0"/>
              <a:t>vehicles </a:t>
            </a:r>
            <a:r>
              <a:rPr lang="pl-PL" sz="2000" dirty="0"/>
              <a:t>among </a:t>
            </a:r>
            <a:r>
              <a:rPr lang="pl-PL" sz="2000" dirty="0" smtClean="0"/>
              <a:t>components,</a:t>
            </a:r>
            <a:endParaRPr lang="en-US" sz="2000" dirty="0" smtClean="0"/>
          </a:p>
          <a:p>
            <a:pPr>
              <a:buFont typeface="Wingdings" panose="05000000000000000000" pitchFamily="2" charset="2"/>
              <a:buChar char="§"/>
              <a:defRPr/>
            </a:pPr>
            <a:r>
              <a:rPr lang="en-US" sz="2000" dirty="0" smtClean="0"/>
              <a:t>For example </a:t>
            </a:r>
            <a:r>
              <a:rPr lang="pl-PL" sz="2000" dirty="0" smtClean="0"/>
              <a:t>call-return</a:t>
            </a:r>
            <a:r>
              <a:rPr lang="pl-PL" sz="2000" dirty="0"/>
              <a:t>, process </a:t>
            </a:r>
            <a:r>
              <a:rPr lang="pl-PL" sz="2000" dirty="0" smtClean="0"/>
              <a:t>synchronization, </a:t>
            </a:r>
            <a:r>
              <a:rPr lang="pl-PL" sz="2000" dirty="0"/>
              <a:t>pipes, or </a:t>
            </a:r>
            <a:r>
              <a:rPr lang="pl-PL" sz="2000" dirty="0" smtClean="0"/>
              <a:t>others. </a:t>
            </a:r>
          </a:p>
          <a:p>
            <a:pPr>
              <a:defRPr/>
            </a:pPr>
            <a:r>
              <a:rPr lang="pl-PL" sz="2000" dirty="0" smtClean="0"/>
              <a:t>Component</a:t>
            </a:r>
            <a:r>
              <a:rPr lang="pl-PL" sz="2000" dirty="0"/>
              <a:t>-and-</a:t>
            </a:r>
            <a:r>
              <a:rPr lang="pl-PL" sz="2000" dirty="0" err="1"/>
              <a:t>connector</a:t>
            </a:r>
            <a:r>
              <a:rPr lang="pl-PL" sz="2000" dirty="0"/>
              <a:t> </a:t>
            </a:r>
            <a:r>
              <a:rPr lang="pl-PL" sz="2000" dirty="0" err="1"/>
              <a:t>views</a:t>
            </a:r>
            <a:r>
              <a:rPr lang="pl-PL" sz="2000" dirty="0"/>
              <a:t> </a:t>
            </a:r>
            <a:r>
              <a:rPr lang="pl-PL" sz="2000" dirty="0" err="1"/>
              <a:t>help</a:t>
            </a:r>
            <a:r>
              <a:rPr lang="pl-PL" sz="2000" dirty="0"/>
              <a:t> </a:t>
            </a:r>
            <a:r>
              <a:rPr lang="pl-PL" sz="2000" dirty="0" err="1"/>
              <a:t>us</a:t>
            </a:r>
            <a:r>
              <a:rPr lang="pl-PL" sz="2000" dirty="0"/>
              <a:t> </a:t>
            </a:r>
            <a:r>
              <a:rPr lang="pl-PL" sz="2000" dirty="0" err="1" smtClean="0"/>
              <a:t>answer</a:t>
            </a:r>
            <a:r>
              <a:rPr lang="pl-PL" sz="2000" dirty="0"/>
              <a:t> </a:t>
            </a:r>
            <a:r>
              <a:rPr lang="pl-PL" sz="2000" dirty="0" err="1" smtClean="0"/>
              <a:t>questions</a:t>
            </a:r>
            <a:r>
              <a:rPr lang="pl-PL" sz="2000" dirty="0" smtClean="0"/>
              <a:t> </a:t>
            </a:r>
            <a:r>
              <a:rPr lang="pl-PL" sz="2000" dirty="0" err="1"/>
              <a:t>such</a:t>
            </a:r>
            <a:r>
              <a:rPr lang="pl-PL" sz="2000" dirty="0"/>
              <a:t> as </a:t>
            </a:r>
            <a:r>
              <a:rPr lang="pl-PL" sz="2000" dirty="0" err="1"/>
              <a:t>these</a:t>
            </a:r>
            <a:r>
              <a:rPr lang="pl-PL" sz="2000" dirty="0"/>
              <a:t>:</a:t>
            </a:r>
          </a:p>
          <a:p>
            <a:pPr lvl="1">
              <a:defRPr/>
            </a:pPr>
            <a:r>
              <a:rPr lang="pl-PL" sz="1600" dirty="0" err="1" smtClean="0"/>
              <a:t>What</a:t>
            </a:r>
            <a:r>
              <a:rPr lang="pl-PL" sz="1600" dirty="0" smtClean="0"/>
              <a:t> </a:t>
            </a:r>
            <a:r>
              <a:rPr lang="pl-PL" sz="1600" dirty="0" err="1"/>
              <a:t>are</a:t>
            </a:r>
            <a:r>
              <a:rPr lang="pl-PL" sz="1600" dirty="0"/>
              <a:t> the major </a:t>
            </a:r>
            <a:r>
              <a:rPr lang="pl-PL" sz="1600" dirty="0" err="1"/>
              <a:t>executing</a:t>
            </a:r>
            <a:r>
              <a:rPr lang="pl-PL" sz="1600" dirty="0"/>
              <a:t> </a:t>
            </a:r>
            <a:r>
              <a:rPr lang="pl-PL" sz="1600" dirty="0" err="1"/>
              <a:t>components</a:t>
            </a:r>
            <a:r>
              <a:rPr lang="pl-PL" sz="1600" dirty="0"/>
              <a:t> and </a:t>
            </a:r>
            <a:r>
              <a:rPr lang="pl-PL" sz="1600" dirty="0" err="1"/>
              <a:t>how</a:t>
            </a:r>
            <a:r>
              <a:rPr lang="pl-PL" sz="1600" dirty="0"/>
              <a:t> do </a:t>
            </a:r>
            <a:r>
              <a:rPr lang="pl-PL" sz="1600" dirty="0" err="1"/>
              <a:t>they</a:t>
            </a:r>
            <a:r>
              <a:rPr lang="pl-PL" sz="1600" dirty="0"/>
              <a:t> </a:t>
            </a:r>
            <a:r>
              <a:rPr lang="pl-PL" sz="1600" dirty="0" err="1"/>
              <a:t>interact</a:t>
            </a:r>
            <a:r>
              <a:rPr lang="pl-PL" sz="1600" dirty="0"/>
              <a:t> </a:t>
            </a:r>
            <a:r>
              <a:rPr lang="pl-PL" sz="1600" dirty="0" err="1" smtClean="0"/>
              <a:t>at</a:t>
            </a:r>
            <a:r>
              <a:rPr lang="pl-PL" sz="1600" dirty="0"/>
              <a:t> </a:t>
            </a:r>
            <a:r>
              <a:rPr lang="pl-PL" sz="1600" dirty="0" err="1" smtClean="0"/>
              <a:t>runtime</a:t>
            </a:r>
            <a:r>
              <a:rPr lang="pl-PL" sz="1600" dirty="0"/>
              <a:t>?</a:t>
            </a:r>
          </a:p>
          <a:p>
            <a:pPr lvl="1">
              <a:defRPr/>
            </a:pPr>
            <a:r>
              <a:rPr lang="pl-PL" sz="1600" dirty="0" err="1" smtClean="0"/>
              <a:t>What</a:t>
            </a:r>
            <a:r>
              <a:rPr lang="pl-PL" sz="1600" dirty="0" smtClean="0"/>
              <a:t> </a:t>
            </a:r>
            <a:r>
              <a:rPr lang="pl-PL" sz="1600" dirty="0" err="1"/>
              <a:t>are</a:t>
            </a:r>
            <a:r>
              <a:rPr lang="pl-PL" sz="1600" dirty="0"/>
              <a:t> the major </a:t>
            </a:r>
            <a:r>
              <a:rPr lang="pl-PL" sz="1600" dirty="0" err="1"/>
              <a:t>shared</a:t>
            </a:r>
            <a:r>
              <a:rPr lang="pl-PL" sz="1600" dirty="0"/>
              <a:t> data stores?</a:t>
            </a:r>
          </a:p>
          <a:p>
            <a:pPr lvl="1">
              <a:defRPr/>
            </a:pPr>
            <a:r>
              <a:rPr lang="pl-PL" sz="1600" dirty="0" err="1" smtClean="0"/>
              <a:t>Which</a:t>
            </a:r>
            <a:r>
              <a:rPr lang="pl-PL" sz="1600" dirty="0" smtClean="0"/>
              <a:t> </a:t>
            </a:r>
            <a:r>
              <a:rPr lang="pl-PL" sz="1600" dirty="0" err="1"/>
              <a:t>parts</a:t>
            </a:r>
            <a:r>
              <a:rPr lang="pl-PL" sz="1600" dirty="0"/>
              <a:t> of the system </a:t>
            </a:r>
            <a:r>
              <a:rPr lang="pl-PL" sz="1600" dirty="0" err="1"/>
              <a:t>are</a:t>
            </a:r>
            <a:r>
              <a:rPr lang="pl-PL" sz="1600" dirty="0"/>
              <a:t> </a:t>
            </a:r>
            <a:r>
              <a:rPr lang="pl-PL" sz="1600" dirty="0" err="1"/>
              <a:t>replicated</a:t>
            </a:r>
            <a:r>
              <a:rPr lang="pl-PL" sz="1600" dirty="0"/>
              <a:t>?</a:t>
            </a:r>
          </a:p>
          <a:p>
            <a:pPr lvl="1">
              <a:defRPr/>
            </a:pPr>
            <a:r>
              <a:rPr lang="pl-PL" sz="1600" dirty="0" smtClean="0"/>
              <a:t>How </a:t>
            </a:r>
            <a:r>
              <a:rPr lang="pl-PL" sz="1600" dirty="0" err="1"/>
              <a:t>does</a:t>
            </a:r>
            <a:r>
              <a:rPr lang="pl-PL" sz="1600" dirty="0"/>
              <a:t> data </a:t>
            </a:r>
            <a:r>
              <a:rPr lang="pl-PL" sz="1600" dirty="0" err="1"/>
              <a:t>progress</a:t>
            </a:r>
            <a:r>
              <a:rPr lang="pl-PL" sz="1600" dirty="0"/>
              <a:t> </a:t>
            </a:r>
            <a:r>
              <a:rPr lang="pl-PL" sz="1600" dirty="0" err="1"/>
              <a:t>through</a:t>
            </a:r>
            <a:r>
              <a:rPr lang="pl-PL" sz="1600" dirty="0"/>
              <a:t> the system?</a:t>
            </a:r>
          </a:p>
          <a:p>
            <a:pPr lvl="1">
              <a:defRPr/>
            </a:pPr>
            <a:r>
              <a:rPr lang="pl-PL" sz="1600" dirty="0" err="1" smtClean="0"/>
              <a:t>What</a:t>
            </a:r>
            <a:r>
              <a:rPr lang="pl-PL" sz="1600" dirty="0" smtClean="0"/>
              <a:t> </a:t>
            </a:r>
            <a:r>
              <a:rPr lang="pl-PL" sz="1600" dirty="0" err="1"/>
              <a:t>parts</a:t>
            </a:r>
            <a:r>
              <a:rPr lang="pl-PL" sz="1600" dirty="0"/>
              <a:t> of the system </a:t>
            </a:r>
            <a:r>
              <a:rPr lang="pl-PL" sz="1600" dirty="0" err="1"/>
              <a:t>can</a:t>
            </a:r>
            <a:r>
              <a:rPr lang="pl-PL" sz="1600" dirty="0"/>
              <a:t> run in </a:t>
            </a:r>
            <a:r>
              <a:rPr lang="pl-PL" sz="1600" dirty="0" err="1"/>
              <a:t>parallel</a:t>
            </a:r>
            <a:r>
              <a:rPr lang="pl-PL" sz="1600" dirty="0"/>
              <a:t>?</a:t>
            </a:r>
          </a:p>
          <a:p>
            <a:pPr lvl="1">
              <a:defRPr/>
            </a:pPr>
            <a:r>
              <a:rPr lang="pl-PL" sz="1600" dirty="0" smtClean="0"/>
              <a:t>Can </a:t>
            </a:r>
            <a:r>
              <a:rPr lang="pl-PL" sz="1600" dirty="0"/>
              <a:t>the system’s structure change as it executes and, if so, how</a:t>
            </a:r>
            <a:r>
              <a:rPr lang="pl-PL" sz="1600" dirty="0" smtClean="0"/>
              <a:t>?</a:t>
            </a:r>
            <a:endParaRPr lang="pl-PL" sz="1600" dirty="0"/>
          </a:p>
        </p:txBody>
      </p:sp>
      <p:sp>
        <p:nvSpPr>
          <p:cNvPr id="20484"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47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Allocation structures</a:t>
            </a:r>
          </a:p>
        </p:txBody>
      </p:sp>
      <p:sp>
        <p:nvSpPr>
          <p:cNvPr id="3" name="Content Placeholder 2"/>
          <p:cNvSpPr>
            <a:spLocks noGrp="1"/>
          </p:cNvSpPr>
          <p:nvPr>
            <p:ph idx="1"/>
          </p:nvPr>
        </p:nvSpPr>
        <p:spPr/>
        <p:txBody>
          <a:bodyPr>
            <a:normAutofit/>
          </a:bodyPr>
          <a:lstStyle/>
          <a:p>
            <a:pPr>
              <a:defRPr/>
            </a:pPr>
            <a:r>
              <a:rPr lang="en-US" dirty="0" smtClean="0"/>
              <a:t>Allocation </a:t>
            </a:r>
            <a:r>
              <a:rPr lang="en-US" dirty="0"/>
              <a:t>structures </a:t>
            </a:r>
            <a:r>
              <a:rPr lang="en-US" dirty="0" smtClean="0"/>
              <a:t>show </a:t>
            </a:r>
            <a:r>
              <a:rPr lang="en-US" dirty="0"/>
              <a:t>the </a:t>
            </a:r>
            <a:r>
              <a:rPr lang="en-US" dirty="0" smtClean="0"/>
              <a:t>relationship between </a:t>
            </a:r>
            <a:r>
              <a:rPr lang="en-US" dirty="0"/>
              <a:t>the software elements and elements in one or more external </a:t>
            </a:r>
            <a:r>
              <a:rPr lang="en-US" dirty="0" smtClean="0"/>
              <a:t>environments in </a:t>
            </a:r>
            <a:r>
              <a:rPr lang="en-US" dirty="0"/>
              <a:t>which the software is created and executed. </a:t>
            </a:r>
            <a:endParaRPr lang="en-US" dirty="0" smtClean="0"/>
          </a:p>
          <a:p>
            <a:pPr>
              <a:defRPr/>
            </a:pPr>
            <a:r>
              <a:rPr lang="en-US" dirty="0" smtClean="0"/>
              <a:t>Allocation views help </a:t>
            </a:r>
            <a:r>
              <a:rPr lang="en-US" dirty="0"/>
              <a:t>us answer questions such as these:</a:t>
            </a:r>
          </a:p>
          <a:p>
            <a:pPr lvl="1">
              <a:defRPr/>
            </a:pPr>
            <a:r>
              <a:rPr lang="en-US" dirty="0" smtClean="0"/>
              <a:t>What </a:t>
            </a:r>
            <a:r>
              <a:rPr lang="en-US" dirty="0"/>
              <a:t>processor does each software element execute on?</a:t>
            </a:r>
          </a:p>
          <a:p>
            <a:pPr lvl="1">
              <a:defRPr/>
            </a:pPr>
            <a:r>
              <a:rPr lang="en-US" dirty="0" smtClean="0"/>
              <a:t>In </a:t>
            </a:r>
            <a:r>
              <a:rPr lang="en-US" dirty="0"/>
              <a:t>what directories or files is each element stored during development</a:t>
            </a:r>
            <a:r>
              <a:rPr lang="en-US" dirty="0" smtClean="0"/>
              <a:t>, testing</a:t>
            </a:r>
            <a:r>
              <a:rPr lang="en-US" dirty="0"/>
              <a:t>, and system building?</a:t>
            </a:r>
          </a:p>
          <a:p>
            <a:pPr lvl="1">
              <a:defRPr/>
            </a:pPr>
            <a:r>
              <a:rPr lang="en-US" dirty="0" smtClean="0"/>
              <a:t>What </a:t>
            </a:r>
            <a:r>
              <a:rPr lang="en-US" dirty="0"/>
              <a:t>is the assignment of each software element to development teams?</a:t>
            </a:r>
          </a:p>
        </p:txBody>
      </p:sp>
      <p:sp>
        <p:nvSpPr>
          <p:cNvPr id="21508"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943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Structures/Views Provide Insight</a:t>
            </a:r>
          </a:p>
        </p:txBody>
      </p:sp>
      <p:sp>
        <p:nvSpPr>
          <p:cNvPr id="3" name="Content Placeholder 2"/>
          <p:cNvSpPr>
            <a:spLocks noGrp="1"/>
          </p:cNvSpPr>
          <p:nvPr>
            <p:ph idx="1"/>
          </p:nvPr>
        </p:nvSpPr>
        <p:spPr/>
        <p:txBody>
          <a:bodyPr>
            <a:normAutofit fontScale="92500" lnSpcReduction="10000"/>
          </a:bodyPr>
          <a:lstStyle/>
          <a:p>
            <a:pPr>
              <a:defRPr/>
            </a:pPr>
            <a:r>
              <a:rPr lang="en-US" dirty="0" smtClean="0"/>
              <a:t>Structures </a:t>
            </a:r>
            <a:r>
              <a:rPr lang="en-US" dirty="0"/>
              <a:t>play such an important role in our perspective on software </a:t>
            </a:r>
            <a:r>
              <a:rPr lang="en-US" dirty="0" smtClean="0"/>
              <a:t>architecture because </a:t>
            </a:r>
            <a:r>
              <a:rPr lang="en-US" dirty="0"/>
              <a:t>of the analytical and engineering power they hold. </a:t>
            </a:r>
            <a:endParaRPr lang="en-US" dirty="0" smtClean="0"/>
          </a:p>
          <a:p>
            <a:pPr>
              <a:defRPr/>
            </a:pPr>
            <a:r>
              <a:rPr lang="en-US" dirty="0" smtClean="0"/>
              <a:t>Each structure provides </a:t>
            </a:r>
            <a:r>
              <a:rPr lang="en-US" dirty="0"/>
              <a:t>a perspective for reasoning about some of the relevant quality attributes.</a:t>
            </a:r>
          </a:p>
          <a:p>
            <a:pPr>
              <a:defRPr/>
            </a:pPr>
            <a:r>
              <a:rPr lang="en-US" dirty="0"/>
              <a:t>For example:</a:t>
            </a:r>
          </a:p>
          <a:p>
            <a:pPr lvl="1">
              <a:defRPr/>
            </a:pPr>
            <a:r>
              <a:rPr lang="en-US" dirty="0" smtClean="0"/>
              <a:t>The </a:t>
            </a:r>
            <a:r>
              <a:rPr lang="en-US" dirty="0"/>
              <a:t>module structure, which embodies what modules use what </a:t>
            </a:r>
            <a:r>
              <a:rPr lang="en-US" dirty="0" smtClean="0"/>
              <a:t>other modules</a:t>
            </a:r>
            <a:r>
              <a:rPr lang="en-US" dirty="0"/>
              <a:t>, is strongly tied to the ease with which a system can be </a:t>
            </a:r>
            <a:r>
              <a:rPr lang="en-US" dirty="0" smtClean="0"/>
              <a:t>extended or </a:t>
            </a:r>
            <a:r>
              <a:rPr lang="en-US" dirty="0"/>
              <a:t>contracted.</a:t>
            </a:r>
          </a:p>
          <a:p>
            <a:pPr lvl="1">
              <a:defRPr/>
            </a:pPr>
            <a:r>
              <a:rPr lang="en-US" dirty="0" smtClean="0"/>
              <a:t>The </a:t>
            </a:r>
            <a:r>
              <a:rPr lang="en-US" dirty="0"/>
              <a:t>concurrency structure, which embodies parallelism within the system</a:t>
            </a:r>
            <a:r>
              <a:rPr lang="en-US" dirty="0" smtClean="0"/>
              <a:t>, is </a:t>
            </a:r>
            <a:r>
              <a:rPr lang="en-US" dirty="0"/>
              <a:t>strongly tied to the ease with which a system can be made free </a:t>
            </a:r>
            <a:r>
              <a:rPr lang="en-US" dirty="0" smtClean="0"/>
              <a:t>of deadlock </a:t>
            </a:r>
            <a:r>
              <a:rPr lang="en-US" dirty="0"/>
              <a:t>and performance bottlenecks.</a:t>
            </a:r>
          </a:p>
          <a:p>
            <a:pPr lvl="1">
              <a:defRPr/>
            </a:pPr>
            <a:r>
              <a:rPr lang="en-US" dirty="0" smtClean="0"/>
              <a:t>The deployment structure is strongly tied to the achievement of performance, availability, and security goals.</a:t>
            </a:r>
            <a:endParaRPr lang="en-US" dirty="0"/>
          </a:p>
          <a:p>
            <a:pPr lvl="1">
              <a:defRPr/>
            </a:pPr>
            <a:r>
              <a:rPr lang="pl-PL" dirty="0" smtClean="0"/>
              <a:t>And </a:t>
            </a:r>
            <a:r>
              <a:rPr lang="pl-PL" dirty="0" err="1"/>
              <a:t>so</a:t>
            </a:r>
            <a:r>
              <a:rPr lang="pl-PL" dirty="0"/>
              <a:t> </a:t>
            </a:r>
            <a:r>
              <a:rPr lang="pl-PL" dirty="0" err="1"/>
              <a:t>forth</a:t>
            </a:r>
            <a:r>
              <a:rPr lang="pl-PL" dirty="0"/>
              <a:t>.</a:t>
            </a:r>
            <a:endParaRPr lang="en-US" dirty="0"/>
          </a:p>
        </p:txBody>
      </p:sp>
      <p:sp>
        <p:nvSpPr>
          <p:cNvPr id="22532"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703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Some Useful Module Structures</a:t>
            </a:r>
          </a:p>
        </p:txBody>
      </p:sp>
      <p:sp>
        <p:nvSpPr>
          <p:cNvPr id="3" name="Content Placeholder 2"/>
          <p:cNvSpPr>
            <a:spLocks noGrp="1"/>
          </p:cNvSpPr>
          <p:nvPr>
            <p:ph idx="1"/>
          </p:nvPr>
        </p:nvSpPr>
        <p:spPr/>
        <p:txBody>
          <a:bodyPr>
            <a:normAutofit/>
          </a:bodyPr>
          <a:lstStyle/>
          <a:p>
            <a:pPr marL="0" indent="0">
              <a:defRPr/>
            </a:pPr>
            <a:r>
              <a:rPr lang="en-US" dirty="0" smtClean="0"/>
              <a:t>Decomposition structure</a:t>
            </a:r>
          </a:p>
          <a:p>
            <a:pPr>
              <a:buFont typeface="Wingdings" panose="05000000000000000000" pitchFamily="2" charset="2"/>
              <a:buChar char="§"/>
              <a:defRPr/>
            </a:pPr>
            <a:r>
              <a:rPr lang="en-US" dirty="0" smtClean="0"/>
              <a:t>The </a:t>
            </a:r>
            <a:r>
              <a:rPr lang="en-US" dirty="0"/>
              <a:t>units are modules that are related to </a:t>
            </a:r>
            <a:r>
              <a:rPr lang="en-US" dirty="0" smtClean="0"/>
              <a:t>each other </a:t>
            </a:r>
            <a:r>
              <a:rPr lang="en-US" dirty="0"/>
              <a:t>by the </a:t>
            </a:r>
            <a:r>
              <a:rPr lang="en-US" i="1" dirty="0"/>
              <a:t>is-a-submodule-of</a:t>
            </a:r>
            <a:r>
              <a:rPr lang="en-US" dirty="0"/>
              <a:t> </a:t>
            </a:r>
            <a:r>
              <a:rPr lang="en-US" dirty="0" smtClean="0"/>
              <a:t>relation.</a:t>
            </a:r>
          </a:p>
          <a:p>
            <a:pPr marL="0" indent="0">
              <a:defRPr/>
            </a:pPr>
            <a:r>
              <a:rPr lang="en-US" dirty="0"/>
              <a:t>Uses structure. </a:t>
            </a:r>
          </a:p>
          <a:p>
            <a:pPr>
              <a:buFont typeface="Wingdings" panose="05000000000000000000" pitchFamily="2" charset="2"/>
              <a:buChar char="§"/>
              <a:defRPr/>
            </a:pPr>
            <a:r>
              <a:rPr lang="en-US" dirty="0" smtClean="0"/>
              <a:t>A </a:t>
            </a:r>
            <a:r>
              <a:rPr lang="en-US" dirty="0"/>
              <a:t>unit of software </a:t>
            </a:r>
            <a:r>
              <a:rPr lang="en-US" i="1" dirty="0"/>
              <a:t>uses</a:t>
            </a:r>
            <a:r>
              <a:rPr lang="en-US" dirty="0"/>
              <a:t> another if the correctness of the first requires the presence of a correctly functioning version (as opposed to a stub) of the second</a:t>
            </a:r>
            <a:r>
              <a:rPr lang="en-US" dirty="0" smtClean="0"/>
              <a:t>.</a:t>
            </a:r>
          </a:p>
          <a:p>
            <a:pPr marL="0" indent="0">
              <a:defRPr/>
            </a:pPr>
            <a:r>
              <a:rPr lang="pl-PL" dirty="0"/>
              <a:t>Layer structure</a:t>
            </a:r>
          </a:p>
          <a:p>
            <a:pPr>
              <a:buFont typeface="Wingdings" panose="05000000000000000000" pitchFamily="2" charset="2"/>
              <a:buChar char="§"/>
              <a:defRPr/>
            </a:pPr>
            <a:r>
              <a:rPr lang="pl-PL" dirty="0" smtClean="0"/>
              <a:t>A </a:t>
            </a:r>
            <a:r>
              <a:rPr lang="pl-PL" dirty="0"/>
              <a:t>layer is an abstract “virtual machine” that provides a cohesive set of services through a managed interface. </a:t>
            </a:r>
          </a:p>
          <a:p>
            <a:pPr>
              <a:buFont typeface="Wingdings" panose="05000000000000000000" pitchFamily="2" charset="2"/>
              <a:buChar char="§"/>
              <a:defRPr/>
            </a:pPr>
            <a:endParaRPr lang="en-US" dirty="0"/>
          </a:p>
          <a:p>
            <a:pPr>
              <a:buFont typeface="Wingdings" panose="05000000000000000000" pitchFamily="2" charset="2"/>
              <a:buChar char="§"/>
              <a:defRPr/>
            </a:pPr>
            <a:endParaRPr lang="en-US" dirty="0"/>
          </a:p>
        </p:txBody>
      </p:sp>
      <p:sp>
        <p:nvSpPr>
          <p:cNvPr id="23556"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594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What is Software Architecture?</a:t>
            </a:r>
          </a:p>
        </p:txBody>
      </p:sp>
      <p:sp>
        <p:nvSpPr>
          <p:cNvPr id="3" name="Content Placeholder 2"/>
          <p:cNvSpPr>
            <a:spLocks noGrp="1"/>
          </p:cNvSpPr>
          <p:nvPr>
            <p:ph idx="1"/>
          </p:nvPr>
        </p:nvSpPr>
        <p:spPr/>
        <p:txBody>
          <a:bodyPr>
            <a:normAutofit/>
          </a:bodyPr>
          <a:lstStyle/>
          <a:p>
            <a:pPr>
              <a:defRPr/>
            </a:pPr>
            <a:endParaRPr lang="en-US" i="1" dirty="0" smtClean="0"/>
          </a:p>
          <a:p>
            <a:pPr>
              <a:defRPr/>
            </a:pPr>
            <a:endParaRPr lang="en-US" i="1" dirty="0"/>
          </a:p>
          <a:p>
            <a:pPr marL="0" indent="0">
              <a:defRPr/>
            </a:pPr>
            <a:r>
              <a:rPr lang="en-US" i="1" dirty="0" smtClean="0"/>
              <a:t>The </a:t>
            </a:r>
            <a:r>
              <a:rPr lang="en-US" i="1" dirty="0"/>
              <a:t>software architecture of a system is the set of structures needed </a:t>
            </a:r>
            <a:r>
              <a:rPr lang="en-US" i="1" dirty="0" smtClean="0"/>
              <a:t>to reason </a:t>
            </a:r>
            <a:r>
              <a:rPr lang="en-US" i="1" dirty="0"/>
              <a:t>about the system, which comprise software elements, </a:t>
            </a:r>
            <a:r>
              <a:rPr lang="en-US" i="1" dirty="0" smtClean="0"/>
              <a:t>relations among </a:t>
            </a:r>
            <a:r>
              <a:rPr lang="en-US" i="1" dirty="0"/>
              <a:t>them, and properties of both.</a:t>
            </a:r>
          </a:p>
        </p:txBody>
      </p:sp>
      <p:sp>
        <p:nvSpPr>
          <p:cNvPr id="6148" name="Footer Placeholder 3"/>
          <p:cNvSpPr>
            <a:spLocks noGrp="1"/>
          </p:cNvSpPr>
          <p:nvPr>
            <p:ph type="ftr" sz="quarter" idx="4294967295"/>
          </p:nvPr>
        </p:nvSpPr>
        <p:spPr bwMode="auto">
          <a:xfrm>
            <a:off x="533400" y="6500813"/>
            <a:ext cx="6705600" cy="280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ctr">
              <a:lnSpc>
                <a:spcPct val="90000"/>
              </a:lnSpc>
            </a:pPr>
            <a:r>
              <a:rPr lang="en-AU" altLang="en-US" sz="1200"/>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98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Some Useful Module Structures</a:t>
            </a:r>
          </a:p>
        </p:txBody>
      </p:sp>
      <p:sp>
        <p:nvSpPr>
          <p:cNvPr id="3" name="Content Placeholder 2"/>
          <p:cNvSpPr>
            <a:spLocks noGrp="1"/>
          </p:cNvSpPr>
          <p:nvPr>
            <p:ph idx="1"/>
          </p:nvPr>
        </p:nvSpPr>
        <p:spPr/>
        <p:txBody>
          <a:bodyPr>
            <a:normAutofit/>
          </a:bodyPr>
          <a:lstStyle/>
          <a:p>
            <a:pPr marL="0" indent="0">
              <a:defRPr/>
            </a:pPr>
            <a:r>
              <a:rPr lang="pl-PL" dirty="0" smtClean="0"/>
              <a:t>Class </a:t>
            </a:r>
            <a:r>
              <a:rPr lang="pl-PL" dirty="0"/>
              <a:t>(</a:t>
            </a:r>
            <a:r>
              <a:rPr lang="pl-PL" dirty="0" err="1"/>
              <a:t>or</a:t>
            </a:r>
            <a:r>
              <a:rPr lang="pl-PL" dirty="0"/>
              <a:t> </a:t>
            </a:r>
            <a:r>
              <a:rPr lang="pl-PL" dirty="0" err="1"/>
              <a:t>generalization</a:t>
            </a:r>
            <a:r>
              <a:rPr lang="pl-PL" dirty="0"/>
              <a:t>) </a:t>
            </a:r>
            <a:r>
              <a:rPr lang="pl-PL" dirty="0" err="1" smtClean="0"/>
              <a:t>structure</a:t>
            </a:r>
            <a:endParaRPr lang="pl-PL" dirty="0" smtClean="0"/>
          </a:p>
          <a:p>
            <a:pPr>
              <a:defRPr/>
            </a:pPr>
            <a:r>
              <a:rPr lang="pl-PL" dirty="0" smtClean="0"/>
              <a:t>The </a:t>
            </a:r>
            <a:r>
              <a:rPr lang="pl-PL" dirty="0"/>
              <a:t>module </a:t>
            </a:r>
            <a:r>
              <a:rPr lang="pl-PL" dirty="0" err="1"/>
              <a:t>units</a:t>
            </a:r>
            <a:r>
              <a:rPr lang="pl-PL" dirty="0"/>
              <a:t> in </a:t>
            </a:r>
            <a:r>
              <a:rPr lang="pl-PL" dirty="0" err="1"/>
              <a:t>this</a:t>
            </a:r>
            <a:r>
              <a:rPr lang="pl-PL" dirty="0"/>
              <a:t> </a:t>
            </a:r>
            <a:r>
              <a:rPr lang="pl-PL" dirty="0" err="1"/>
              <a:t>structure</a:t>
            </a:r>
            <a:r>
              <a:rPr lang="pl-PL" dirty="0"/>
              <a:t> </a:t>
            </a:r>
            <a:r>
              <a:rPr lang="pl-PL" dirty="0" err="1" smtClean="0"/>
              <a:t>are</a:t>
            </a:r>
            <a:r>
              <a:rPr lang="pl-PL" dirty="0"/>
              <a:t> </a:t>
            </a:r>
            <a:r>
              <a:rPr lang="pl-PL" dirty="0" err="1" smtClean="0"/>
              <a:t>called</a:t>
            </a:r>
            <a:r>
              <a:rPr lang="pl-PL" dirty="0" smtClean="0"/>
              <a:t> </a:t>
            </a:r>
            <a:r>
              <a:rPr lang="pl-PL" i="1" dirty="0" err="1"/>
              <a:t>classes</a:t>
            </a:r>
            <a:r>
              <a:rPr lang="pl-PL" dirty="0" smtClean="0"/>
              <a:t>.</a:t>
            </a:r>
          </a:p>
          <a:p>
            <a:pPr>
              <a:defRPr/>
            </a:pPr>
            <a:r>
              <a:rPr lang="pl-PL" dirty="0" smtClean="0"/>
              <a:t>The </a:t>
            </a:r>
            <a:r>
              <a:rPr lang="pl-PL" dirty="0" err="1"/>
              <a:t>relation</a:t>
            </a:r>
            <a:r>
              <a:rPr lang="pl-PL" dirty="0"/>
              <a:t> </a:t>
            </a:r>
            <a:r>
              <a:rPr lang="pl-PL" dirty="0" err="1"/>
              <a:t>is</a:t>
            </a:r>
            <a:r>
              <a:rPr lang="pl-PL" dirty="0"/>
              <a:t> </a:t>
            </a:r>
            <a:r>
              <a:rPr lang="pl-PL" i="1" dirty="0" err="1"/>
              <a:t>inherits</a:t>
            </a:r>
            <a:r>
              <a:rPr lang="pl-PL" i="1" dirty="0"/>
              <a:t> from </a:t>
            </a:r>
            <a:r>
              <a:rPr lang="pl-PL" dirty="0" err="1"/>
              <a:t>or</a:t>
            </a:r>
            <a:r>
              <a:rPr lang="pl-PL" dirty="0"/>
              <a:t> </a:t>
            </a:r>
            <a:r>
              <a:rPr lang="pl-PL" i="1" dirty="0" err="1"/>
              <a:t>is</a:t>
            </a:r>
            <a:r>
              <a:rPr lang="pl-PL" i="1" dirty="0"/>
              <a:t> </a:t>
            </a:r>
            <a:r>
              <a:rPr lang="pl-PL" i="1" dirty="0" err="1"/>
              <a:t>an</a:t>
            </a:r>
            <a:r>
              <a:rPr lang="pl-PL" i="1" dirty="0"/>
              <a:t> </a:t>
            </a:r>
            <a:r>
              <a:rPr lang="pl-PL" i="1" dirty="0" err="1"/>
              <a:t>instance</a:t>
            </a:r>
            <a:r>
              <a:rPr lang="pl-PL" i="1" dirty="0"/>
              <a:t> of</a:t>
            </a:r>
            <a:r>
              <a:rPr lang="pl-PL" dirty="0"/>
              <a:t>. </a:t>
            </a:r>
            <a:endParaRPr lang="pl-PL" dirty="0" smtClean="0"/>
          </a:p>
          <a:p>
            <a:pPr>
              <a:defRPr/>
            </a:pPr>
            <a:r>
              <a:rPr lang="pl-PL" dirty="0" err="1" smtClean="0"/>
              <a:t>This</a:t>
            </a:r>
            <a:r>
              <a:rPr lang="pl-PL" dirty="0" smtClean="0"/>
              <a:t> </a:t>
            </a:r>
            <a:r>
              <a:rPr lang="pl-PL" dirty="0" err="1" smtClean="0"/>
              <a:t>view</a:t>
            </a:r>
            <a:r>
              <a:rPr lang="pl-PL" dirty="0"/>
              <a:t> </a:t>
            </a:r>
            <a:r>
              <a:rPr lang="pl-PL" dirty="0" err="1" smtClean="0"/>
              <a:t>supports</a:t>
            </a:r>
            <a:r>
              <a:rPr lang="pl-PL" dirty="0" smtClean="0"/>
              <a:t> </a:t>
            </a:r>
            <a:r>
              <a:rPr lang="pl-PL" dirty="0" err="1"/>
              <a:t>reasoning</a:t>
            </a:r>
            <a:r>
              <a:rPr lang="pl-PL" dirty="0"/>
              <a:t> </a:t>
            </a:r>
            <a:r>
              <a:rPr lang="pl-PL" dirty="0" err="1"/>
              <a:t>about</a:t>
            </a:r>
            <a:r>
              <a:rPr lang="pl-PL" dirty="0"/>
              <a:t> </a:t>
            </a:r>
            <a:r>
              <a:rPr lang="pl-PL" dirty="0" err="1"/>
              <a:t>collections</a:t>
            </a:r>
            <a:r>
              <a:rPr lang="pl-PL" dirty="0"/>
              <a:t> of </a:t>
            </a:r>
            <a:r>
              <a:rPr lang="pl-PL" dirty="0" err="1"/>
              <a:t>similar</a:t>
            </a:r>
            <a:r>
              <a:rPr lang="pl-PL" dirty="0"/>
              <a:t> </a:t>
            </a:r>
            <a:r>
              <a:rPr lang="pl-PL" dirty="0" err="1"/>
              <a:t>behavior</a:t>
            </a:r>
            <a:r>
              <a:rPr lang="pl-PL" dirty="0"/>
              <a:t> </a:t>
            </a:r>
            <a:r>
              <a:rPr lang="pl-PL" dirty="0" err="1"/>
              <a:t>or</a:t>
            </a:r>
            <a:r>
              <a:rPr lang="pl-PL" dirty="0"/>
              <a:t> </a:t>
            </a:r>
            <a:r>
              <a:rPr lang="pl-PL" dirty="0" err="1" smtClean="0"/>
              <a:t>capability</a:t>
            </a:r>
            <a:endParaRPr lang="pl-PL" dirty="0"/>
          </a:p>
          <a:p>
            <a:pPr lvl="1">
              <a:defRPr/>
            </a:pPr>
            <a:r>
              <a:rPr lang="pl-PL" dirty="0" err="1" smtClean="0"/>
              <a:t>e.g</a:t>
            </a:r>
            <a:r>
              <a:rPr lang="pl-PL" dirty="0" err="1"/>
              <a:t>.</a:t>
            </a:r>
            <a:r>
              <a:rPr lang="pl-PL" dirty="0" err="1" smtClean="0"/>
              <a:t>,the</a:t>
            </a:r>
            <a:r>
              <a:rPr lang="pl-PL" dirty="0" smtClean="0"/>
              <a:t> </a:t>
            </a:r>
            <a:r>
              <a:rPr lang="pl-PL" dirty="0" err="1"/>
              <a:t>classes</a:t>
            </a:r>
            <a:r>
              <a:rPr lang="pl-PL" dirty="0"/>
              <a:t> </a:t>
            </a:r>
            <a:r>
              <a:rPr lang="pl-PL" dirty="0" err="1"/>
              <a:t>that</a:t>
            </a:r>
            <a:r>
              <a:rPr lang="pl-PL" dirty="0"/>
              <a:t> </a:t>
            </a:r>
            <a:r>
              <a:rPr lang="pl-PL" dirty="0" err="1"/>
              <a:t>other</a:t>
            </a:r>
            <a:r>
              <a:rPr lang="pl-PL" dirty="0"/>
              <a:t> </a:t>
            </a:r>
            <a:r>
              <a:rPr lang="pl-PL" dirty="0" err="1"/>
              <a:t>classes</a:t>
            </a:r>
            <a:r>
              <a:rPr lang="pl-PL" dirty="0"/>
              <a:t> </a:t>
            </a:r>
            <a:r>
              <a:rPr lang="pl-PL" dirty="0" err="1"/>
              <a:t>inherit</a:t>
            </a:r>
            <a:r>
              <a:rPr lang="pl-PL" dirty="0"/>
              <a:t> </a:t>
            </a:r>
            <a:r>
              <a:rPr lang="pl-PL" dirty="0" smtClean="0"/>
              <a:t>from </a:t>
            </a:r>
            <a:r>
              <a:rPr lang="pl-PL" dirty="0"/>
              <a:t>and </a:t>
            </a:r>
            <a:r>
              <a:rPr lang="pl-PL" dirty="0" err="1"/>
              <a:t>parameterized</a:t>
            </a:r>
            <a:r>
              <a:rPr lang="pl-PL" dirty="0"/>
              <a:t> </a:t>
            </a:r>
            <a:r>
              <a:rPr lang="pl-PL" dirty="0" err="1" smtClean="0"/>
              <a:t>differences</a:t>
            </a:r>
            <a:endParaRPr lang="pl-PL" dirty="0"/>
          </a:p>
          <a:p>
            <a:pPr>
              <a:defRPr/>
            </a:pPr>
            <a:r>
              <a:rPr lang="pl-PL" dirty="0"/>
              <a:t>The </a:t>
            </a:r>
            <a:r>
              <a:rPr lang="pl-PL" dirty="0" err="1"/>
              <a:t>class</a:t>
            </a:r>
            <a:r>
              <a:rPr lang="pl-PL" dirty="0"/>
              <a:t> </a:t>
            </a:r>
            <a:r>
              <a:rPr lang="pl-PL" dirty="0" err="1"/>
              <a:t>structure</a:t>
            </a:r>
            <a:r>
              <a:rPr lang="pl-PL" dirty="0"/>
              <a:t> </a:t>
            </a:r>
            <a:r>
              <a:rPr lang="pl-PL" dirty="0" err="1"/>
              <a:t>allows</a:t>
            </a:r>
            <a:r>
              <a:rPr lang="pl-PL" dirty="0"/>
              <a:t> one to </a:t>
            </a:r>
            <a:r>
              <a:rPr lang="pl-PL" dirty="0" err="1"/>
              <a:t>reason</a:t>
            </a:r>
            <a:r>
              <a:rPr lang="pl-PL" dirty="0"/>
              <a:t> </a:t>
            </a:r>
            <a:r>
              <a:rPr lang="pl-PL" dirty="0" err="1"/>
              <a:t>about</a:t>
            </a:r>
            <a:r>
              <a:rPr lang="pl-PL" dirty="0"/>
              <a:t> </a:t>
            </a:r>
            <a:r>
              <a:rPr lang="pl-PL" dirty="0" err="1"/>
              <a:t>reuse</a:t>
            </a:r>
            <a:r>
              <a:rPr lang="pl-PL" dirty="0"/>
              <a:t> and the </a:t>
            </a:r>
            <a:r>
              <a:rPr lang="pl-PL" dirty="0" err="1" smtClean="0"/>
              <a:t>incremental</a:t>
            </a:r>
            <a:r>
              <a:rPr lang="pl-PL" dirty="0"/>
              <a:t> </a:t>
            </a:r>
            <a:r>
              <a:rPr lang="pl-PL" dirty="0" err="1" smtClean="0"/>
              <a:t>addition</a:t>
            </a:r>
            <a:r>
              <a:rPr lang="pl-PL" dirty="0" smtClean="0"/>
              <a:t> </a:t>
            </a:r>
            <a:r>
              <a:rPr lang="pl-PL" dirty="0"/>
              <a:t>of </a:t>
            </a:r>
            <a:r>
              <a:rPr lang="pl-PL" dirty="0" err="1"/>
              <a:t>functionality</a:t>
            </a:r>
            <a:r>
              <a:rPr lang="pl-PL" dirty="0"/>
              <a:t>. </a:t>
            </a:r>
            <a:endParaRPr lang="pl-PL" dirty="0" smtClean="0"/>
          </a:p>
          <a:p>
            <a:pPr>
              <a:defRPr/>
            </a:pPr>
            <a:r>
              <a:rPr lang="pl-PL" dirty="0" err="1" smtClean="0"/>
              <a:t>If</a:t>
            </a:r>
            <a:r>
              <a:rPr lang="pl-PL" dirty="0" smtClean="0"/>
              <a:t> </a:t>
            </a:r>
            <a:r>
              <a:rPr lang="pl-PL" dirty="0" err="1"/>
              <a:t>any</a:t>
            </a:r>
            <a:r>
              <a:rPr lang="pl-PL" dirty="0"/>
              <a:t> </a:t>
            </a:r>
            <a:r>
              <a:rPr lang="pl-PL" dirty="0" err="1"/>
              <a:t>documentation</a:t>
            </a:r>
            <a:r>
              <a:rPr lang="pl-PL" dirty="0"/>
              <a:t> </a:t>
            </a:r>
            <a:r>
              <a:rPr lang="pl-PL" dirty="0" err="1"/>
              <a:t>exists</a:t>
            </a:r>
            <a:r>
              <a:rPr lang="pl-PL" dirty="0"/>
              <a:t> for a </a:t>
            </a:r>
            <a:r>
              <a:rPr lang="pl-PL" dirty="0" err="1"/>
              <a:t>project</a:t>
            </a:r>
            <a:r>
              <a:rPr lang="pl-PL" dirty="0"/>
              <a:t> </a:t>
            </a:r>
            <a:r>
              <a:rPr lang="pl-PL" dirty="0" err="1"/>
              <a:t>that</a:t>
            </a:r>
            <a:r>
              <a:rPr lang="pl-PL" dirty="0"/>
              <a:t> </a:t>
            </a:r>
            <a:r>
              <a:rPr lang="pl-PL" dirty="0" err="1" smtClean="0"/>
              <a:t>has</a:t>
            </a:r>
            <a:r>
              <a:rPr lang="pl-PL" dirty="0"/>
              <a:t> </a:t>
            </a:r>
            <a:r>
              <a:rPr lang="pl-PL" dirty="0" err="1" smtClean="0"/>
              <a:t>followed</a:t>
            </a:r>
            <a:r>
              <a:rPr lang="pl-PL" dirty="0" smtClean="0"/>
              <a:t> </a:t>
            </a:r>
            <a:r>
              <a:rPr lang="pl-PL" dirty="0" err="1"/>
              <a:t>an</a:t>
            </a:r>
            <a:r>
              <a:rPr lang="pl-PL" dirty="0"/>
              <a:t> </a:t>
            </a:r>
            <a:r>
              <a:rPr lang="pl-PL" dirty="0" err="1"/>
              <a:t>object-oriented</a:t>
            </a:r>
            <a:r>
              <a:rPr lang="pl-PL" dirty="0"/>
              <a:t> </a:t>
            </a:r>
            <a:r>
              <a:rPr lang="pl-PL" dirty="0" err="1"/>
              <a:t>analysis</a:t>
            </a:r>
            <a:r>
              <a:rPr lang="pl-PL" dirty="0"/>
              <a:t> and design </a:t>
            </a:r>
            <a:r>
              <a:rPr lang="pl-PL" dirty="0" err="1"/>
              <a:t>process</a:t>
            </a:r>
            <a:r>
              <a:rPr lang="pl-PL" dirty="0"/>
              <a:t>, </a:t>
            </a:r>
            <a:r>
              <a:rPr lang="pl-PL" dirty="0" err="1"/>
              <a:t>it</a:t>
            </a:r>
            <a:r>
              <a:rPr lang="pl-PL" dirty="0"/>
              <a:t> </a:t>
            </a:r>
            <a:r>
              <a:rPr lang="pl-PL" dirty="0" err="1"/>
              <a:t>is</a:t>
            </a:r>
            <a:r>
              <a:rPr lang="pl-PL" dirty="0"/>
              <a:t> </a:t>
            </a:r>
            <a:r>
              <a:rPr lang="pl-PL" dirty="0" err="1"/>
              <a:t>typically</a:t>
            </a:r>
            <a:r>
              <a:rPr lang="pl-PL" dirty="0"/>
              <a:t> </a:t>
            </a:r>
            <a:r>
              <a:rPr lang="pl-PL" dirty="0" err="1" smtClean="0"/>
              <a:t>this</a:t>
            </a:r>
            <a:r>
              <a:rPr lang="pl-PL" dirty="0"/>
              <a:t> </a:t>
            </a:r>
            <a:r>
              <a:rPr lang="pl-PL" dirty="0" err="1" smtClean="0"/>
              <a:t>structure</a:t>
            </a:r>
            <a:r>
              <a:rPr lang="pl-PL" dirty="0" smtClean="0"/>
              <a:t>.</a:t>
            </a:r>
            <a:endParaRPr lang="pl-PL" dirty="0"/>
          </a:p>
        </p:txBody>
      </p:sp>
      <p:sp>
        <p:nvSpPr>
          <p:cNvPr id="24580"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38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More Useful Module Structures</a:t>
            </a:r>
          </a:p>
        </p:txBody>
      </p:sp>
      <p:sp>
        <p:nvSpPr>
          <p:cNvPr id="3" name="Content Placeholder 2"/>
          <p:cNvSpPr>
            <a:spLocks noGrp="1"/>
          </p:cNvSpPr>
          <p:nvPr>
            <p:ph idx="1"/>
          </p:nvPr>
        </p:nvSpPr>
        <p:spPr/>
        <p:txBody>
          <a:bodyPr>
            <a:normAutofit/>
          </a:bodyPr>
          <a:lstStyle/>
          <a:p>
            <a:pPr marL="0" indent="0">
              <a:defRPr/>
            </a:pPr>
            <a:r>
              <a:rPr lang="pl-PL" dirty="0"/>
              <a:t>Class (or generalization) </a:t>
            </a:r>
            <a:r>
              <a:rPr lang="pl-PL" dirty="0" smtClean="0"/>
              <a:t>structure</a:t>
            </a:r>
            <a:endParaRPr lang="pl-PL" dirty="0"/>
          </a:p>
          <a:p>
            <a:pPr>
              <a:buFont typeface="Wingdings" panose="05000000000000000000" pitchFamily="2" charset="2"/>
              <a:buChar char="§"/>
              <a:defRPr/>
            </a:pPr>
            <a:r>
              <a:rPr lang="pl-PL" dirty="0"/>
              <a:t>The relation is </a:t>
            </a:r>
            <a:r>
              <a:rPr lang="pl-PL" i="1" dirty="0"/>
              <a:t>inherits from </a:t>
            </a:r>
            <a:r>
              <a:rPr lang="pl-PL" dirty="0"/>
              <a:t>or </a:t>
            </a:r>
            <a:r>
              <a:rPr lang="pl-PL" i="1" dirty="0"/>
              <a:t>is an instance of</a:t>
            </a:r>
            <a:r>
              <a:rPr lang="pl-PL" dirty="0"/>
              <a:t>. </a:t>
            </a:r>
          </a:p>
          <a:p>
            <a:pPr marL="0" indent="0">
              <a:defRPr/>
            </a:pPr>
            <a:r>
              <a:rPr lang="pl-PL" dirty="0" smtClean="0"/>
              <a:t>Data model </a:t>
            </a:r>
          </a:p>
          <a:p>
            <a:pPr>
              <a:defRPr/>
            </a:pPr>
            <a:r>
              <a:rPr lang="pl-PL" dirty="0" smtClean="0"/>
              <a:t>The </a:t>
            </a:r>
            <a:r>
              <a:rPr lang="pl-PL" dirty="0"/>
              <a:t>data model </a:t>
            </a:r>
            <a:r>
              <a:rPr lang="pl-PL" dirty="0" err="1"/>
              <a:t>describes</a:t>
            </a:r>
            <a:r>
              <a:rPr lang="pl-PL" dirty="0"/>
              <a:t> the </a:t>
            </a:r>
            <a:r>
              <a:rPr lang="pl-PL" dirty="0" err="1"/>
              <a:t>static</a:t>
            </a:r>
            <a:r>
              <a:rPr lang="pl-PL" dirty="0"/>
              <a:t> </a:t>
            </a:r>
            <a:r>
              <a:rPr lang="pl-PL" dirty="0" err="1"/>
              <a:t>information</a:t>
            </a:r>
            <a:r>
              <a:rPr lang="pl-PL" dirty="0"/>
              <a:t> </a:t>
            </a:r>
            <a:r>
              <a:rPr lang="pl-PL" dirty="0" err="1"/>
              <a:t>structure</a:t>
            </a:r>
            <a:r>
              <a:rPr lang="pl-PL" dirty="0"/>
              <a:t> </a:t>
            </a:r>
            <a:r>
              <a:rPr lang="pl-PL" dirty="0" smtClean="0"/>
              <a:t>in </a:t>
            </a:r>
            <a:r>
              <a:rPr lang="pl-PL" dirty="0" err="1" smtClean="0"/>
              <a:t>terms</a:t>
            </a:r>
            <a:r>
              <a:rPr lang="pl-PL" dirty="0" smtClean="0"/>
              <a:t> </a:t>
            </a:r>
            <a:r>
              <a:rPr lang="pl-PL" dirty="0"/>
              <a:t>of data </a:t>
            </a:r>
            <a:r>
              <a:rPr lang="pl-PL" dirty="0" err="1"/>
              <a:t>entities</a:t>
            </a:r>
            <a:r>
              <a:rPr lang="pl-PL" dirty="0"/>
              <a:t> and </a:t>
            </a:r>
            <a:r>
              <a:rPr lang="pl-PL" dirty="0" err="1"/>
              <a:t>their</a:t>
            </a:r>
            <a:r>
              <a:rPr lang="pl-PL" dirty="0"/>
              <a:t> </a:t>
            </a:r>
            <a:r>
              <a:rPr lang="pl-PL" dirty="0" err="1"/>
              <a:t>relationships</a:t>
            </a:r>
            <a:r>
              <a:rPr lang="pl-PL" dirty="0"/>
              <a:t>. </a:t>
            </a:r>
            <a:endParaRPr lang="pl-PL" dirty="0" smtClean="0"/>
          </a:p>
          <a:p>
            <a:pPr lvl="1">
              <a:defRPr/>
            </a:pPr>
            <a:r>
              <a:rPr lang="pl-PL" dirty="0" smtClean="0"/>
              <a:t>For </a:t>
            </a:r>
            <a:r>
              <a:rPr lang="pl-PL" dirty="0" err="1"/>
              <a:t>example</a:t>
            </a:r>
            <a:r>
              <a:rPr lang="pl-PL" dirty="0"/>
              <a:t>, in a </a:t>
            </a:r>
            <a:r>
              <a:rPr lang="pl-PL" dirty="0" smtClean="0"/>
              <a:t>banking system</a:t>
            </a:r>
            <a:r>
              <a:rPr lang="pl-PL" dirty="0"/>
              <a:t>, </a:t>
            </a:r>
            <a:r>
              <a:rPr lang="pl-PL" dirty="0" err="1"/>
              <a:t>entities</a:t>
            </a:r>
            <a:r>
              <a:rPr lang="pl-PL" dirty="0"/>
              <a:t> </a:t>
            </a:r>
            <a:r>
              <a:rPr lang="pl-PL" dirty="0" err="1"/>
              <a:t>will</a:t>
            </a:r>
            <a:r>
              <a:rPr lang="pl-PL" dirty="0"/>
              <a:t> </a:t>
            </a:r>
            <a:r>
              <a:rPr lang="pl-PL" dirty="0" err="1"/>
              <a:t>typically</a:t>
            </a:r>
            <a:r>
              <a:rPr lang="pl-PL" dirty="0"/>
              <a:t> </a:t>
            </a:r>
            <a:r>
              <a:rPr lang="pl-PL" dirty="0" err="1"/>
              <a:t>include</a:t>
            </a:r>
            <a:r>
              <a:rPr lang="pl-PL" dirty="0"/>
              <a:t> </a:t>
            </a:r>
            <a:r>
              <a:rPr lang="pl-PL" dirty="0" err="1"/>
              <a:t>Account</a:t>
            </a:r>
            <a:r>
              <a:rPr lang="pl-PL" dirty="0"/>
              <a:t>, </a:t>
            </a:r>
            <a:r>
              <a:rPr lang="pl-PL" dirty="0" err="1"/>
              <a:t>Customer</a:t>
            </a:r>
            <a:r>
              <a:rPr lang="pl-PL" dirty="0"/>
              <a:t>, and </a:t>
            </a:r>
            <a:r>
              <a:rPr lang="pl-PL" dirty="0" err="1"/>
              <a:t>Loan</a:t>
            </a:r>
            <a:r>
              <a:rPr lang="pl-PL" dirty="0"/>
              <a:t>.</a:t>
            </a:r>
          </a:p>
          <a:p>
            <a:pPr lvl="1">
              <a:defRPr/>
            </a:pPr>
            <a:r>
              <a:rPr lang="pl-PL" dirty="0" err="1"/>
              <a:t>Account</a:t>
            </a:r>
            <a:r>
              <a:rPr lang="pl-PL" dirty="0"/>
              <a:t> </a:t>
            </a:r>
            <a:r>
              <a:rPr lang="pl-PL" dirty="0" err="1"/>
              <a:t>has</a:t>
            </a:r>
            <a:r>
              <a:rPr lang="pl-PL" dirty="0"/>
              <a:t> </a:t>
            </a:r>
            <a:r>
              <a:rPr lang="pl-PL" dirty="0" err="1"/>
              <a:t>several</a:t>
            </a:r>
            <a:r>
              <a:rPr lang="pl-PL" dirty="0"/>
              <a:t> </a:t>
            </a:r>
            <a:r>
              <a:rPr lang="pl-PL" dirty="0" err="1"/>
              <a:t>attributes</a:t>
            </a:r>
            <a:r>
              <a:rPr lang="pl-PL" dirty="0"/>
              <a:t>, </a:t>
            </a:r>
            <a:r>
              <a:rPr lang="pl-PL" dirty="0" err="1"/>
              <a:t>such</a:t>
            </a:r>
            <a:r>
              <a:rPr lang="pl-PL" dirty="0"/>
              <a:t> as </a:t>
            </a:r>
            <a:r>
              <a:rPr lang="pl-PL" dirty="0" err="1"/>
              <a:t>account</a:t>
            </a:r>
            <a:r>
              <a:rPr lang="pl-PL" dirty="0"/>
              <a:t> </a:t>
            </a:r>
            <a:r>
              <a:rPr lang="pl-PL" dirty="0" err="1"/>
              <a:t>number</a:t>
            </a:r>
            <a:r>
              <a:rPr lang="pl-PL" dirty="0"/>
              <a:t>, </a:t>
            </a:r>
            <a:r>
              <a:rPr lang="pl-PL" dirty="0" err="1"/>
              <a:t>type</a:t>
            </a:r>
            <a:r>
              <a:rPr lang="pl-PL" dirty="0"/>
              <a:t> (</a:t>
            </a:r>
            <a:r>
              <a:rPr lang="pl-PL" dirty="0" err="1"/>
              <a:t>savings</a:t>
            </a:r>
            <a:r>
              <a:rPr lang="pl-PL" dirty="0"/>
              <a:t> </a:t>
            </a:r>
            <a:r>
              <a:rPr lang="pl-PL" dirty="0" err="1" smtClean="0"/>
              <a:t>or</a:t>
            </a:r>
            <a:r>
              <a:rPr lang="pl-PL" dirty="0"/>
              <a:t> </a:t>
            </a:r>
            <a:r>
              <a:rPr lang="pl-PL" dirty="0" err="1" smtClean="0"/>
              <a:t>checking</a:t>
            </a:r>
            <a:r>
              <a:rPr lang="pl-PL" dirty="0"/>
              <a:t>), status, and </a:t>
            </a:r>
            <a:r>
              <a:rPr lang="pl-PL" dirty="0" err="1"/>
              <a:t>current</a:t>
            </a:r>
            <a:r>
              <a:rPr lang="pl-PL" dirty="0"/>
              <a:t> </a:t>
            </a:r>
            <a:r>
              <a:rPr lang="pl-PL" dirty="0" err="1"/>
              <a:t>balance</a:t>
            </a:r>
            <a:r>
              <a:rPr lang="pl-PL" dirty="0"/>
              <a:t>. </a:t>
            </a:r>
            <a:endParaRPr lang="en-US" dirty="0"/>
          </a:p>
        </p:txBody>
      </p:sp>
      <p:sp>
        <p:nvSpPr>
          <p:cNvPr id="25604"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219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Some Useful C&amp;C Structures</a:t>
            </a:r>
          </a:p>
        </p:txBody>
      </p:sp>
      <p:sp>
        <p:nvSpPr>
          <p:cNvPr id="3" name="Content Placeholder 2"/>
          <p:cNvSpPr>
            <a:spLocks noGrp="1"/>
          </p:cNvSpPr>
          <p:nvPr>
            <p:ph idx="1"/>
          </p:nvPr>
        </p:nvSpPr>
        <p:spPr>
          <a:xfrm>
            <a:off x="457200" y="1268413"/>
            <a:ext cx="8362950" cy="5113337"/>
          </a:xfrm>
        </p:spPr>
        <p:txBody>
          <a:bodyPr>
            <a:normAutofit fontScale="55000" lnSpcReduction="20000"/>
          </a:bodyPr>
          <a:lstStyle/>
          <a:p>
            <a:pPr>
              <a:defRPr/>
            </a:pPr>
            <a:r>
              <a:rPr lang="en-US" sz="3800" dirty="0" smtClean="0"/>
              <a:t>The relation </a:t>
            </a:r>
            <a:r>
              <a:rPr lang="en-US" sz="3800" dirty="0"/>
              <a:t>in all component-and-connector structures is attachment, showing </a:t>
            </a:r>
            <a:r>
              <a:rPr lang="en-US" sz="3800" dirty="0" smtClean="0"/>
              <a:t>how the </a:t>
            </a:r>
            <a:r>
              <a:rPr lang="en-US" sz="3800" dirty="0"/>
              <a:t>components and the connectors are hooked together. </a:t>
            </a:r>
            <a:endParaRPr lang="en-US" sz="3800" dirty="0" smtClean="0"/>
          </a:p>
          <a:p>
            <a:pPr>
              <a:defRPr/>
            </a:pPr>
            <a:r>
              <a:rPr lang="en-US" sz="3800" dirty="0" smtClean="0"/>
              <a:t>The </a:t>
            </a:r>
            <a:r>
              <a:rPr lang="en-US" sz="3800" dirty="0"/>
              <a:t>connectors </a:t>
            </a:r>
            <a:r>
              <a:rPr lang="en-US" sz="3800" dirty="0" smtClean="0"/>
              <a:t>can </a:t>
            </a:r>
            <a:r>
              <a:rPr lang="en-US" sz="3800" dirty="0"/>
              <a:t>be familiar constructs such as “invokes.</a:t>
            </a:r>
            <a:r>
              <a:rPr lang="en-US" sz="3800" dirty="0" smtClean="0"/>
              <a:t>” </a:t>
            </a:r>
          </a:p>
          <a:p>
            <a:pPr>
              <a:defRPr/>
            </a:pPr>
            <a:r>
              <a:rPr lang="en-US" sz="3800" dirty="0" smtClean="0"/>
              <a:t>Useful </a:t>
            </a:r>
            <a:r>
              <a:rPr lang="en-US" sz="3800" dirty="0"/>
              <a:t>C&amp;C structures </a:t>
            </a:r>
            <a:r>
              <a:rPr lang="en-US" sz="3800" dirty="0" smtClean="0"/>
              <a:t>include:</a:t>
            </a:r>
            <a:endParaRPr lang="en-US" sz="3800" dirty="0"/>
          </a:p>
          <a:p>
            <a:pPr lvl="1">
              <a:defRPr/>
            </a:pPr>
            <a:r>
              <a:rPr lang="en-US" sz="3200" dirty="0" smtClean="0"/>
              <a:t>Service structure</a:t>
            </a:r>
          </a:p>
          <a:p>
            <a:pPr lvl="2">
              <a:defRPr/>
            </a:pPr>
            <a:r>
              <a:rPr lang="en-US" sz="2900" dirty="0" smtClean="0"/>
              <a:t>The </a:t>
            </a:r>
            <a:r>
              <a:rPr lang="en-US" sz="2900" dirty="0"/>
              <a:t>units </a:t>
            </a:r>
            <a:r>
              <a:rPr lang="en-US" sz="2900" dirty="0" smtClean="0"/>
              <a:t>are </a:t>
            </a:r>
            <a:r>
              <a:rPr lang="en-US" sz="2900" dirty="0"/>
              <a:t>services that interoperate with </a:t>
            </a:r>
            <a:r>
              <a:rPr lang="en-US" sz="2900" dirty="0" smtClean="0"/>
              <a:t>each other </a:t>
            </a:r>
            <a:r>
              <a:rPr lang="en-US" sz="2900" dirty="0"/>
              <a:t>by service coordination mechanisms such as </a:t>
            </a:r>
            <a:r>
              <a:rPr lang="en-US" sz="2900" dirty="0" smtClean="0"/>
              <a:t>SOAP.</a:t>
            </a:r>
            <a:endParaRPr lang="en-US" sz="2900" dirty="0"/>
          </a:p>
          <a:p>
            <a:pPr lvl="2">
              <a:defRPr/>
            </a:pPr>
            <a:r>
              <a:rPr lang="en-US" sz="2900" dirty="0"/>
              <a:t>The service structure </a:t>
            </a:r>
            <a:r>
              <a:rPr lang="en-US" sz="2900" dirty="0" smtClean="0"/>
              <a:t>helps to engineer </a:t>
            </a:r>
            <a:r>
              <a:rPr lang="en-US" sz="2900" dirty="0"/>
              <a:t>a </a:t>
            </a:r>
            <a:r>
              <a:rPr lang="en-US" sz="2900" dirty="0" smtClean="0"/>
              <a:t>system composed </a:t>
            </a:r>
            <a:r>
              <a:rPr lang="en-US" sz="2900" dirty="0"/>
              <a:t>of </a:t>
            </a:r>
            <a:r>
              <a:rPr lang="en-US" sz="2900" dirty="0" smtClean="0"/>
              <a:t>components </a:t>
            </a:r>
            <a:r>
              <a:rPr lang="en-US" sz="2900" dirty="0"/>
              <a:t>that may have been developed anonymously </a:t>
            </a:r>
            <a:r>
              <a:rPr lang="en-US" sz="2900" dirty="0" smtClean="0"/>
              <a:t>and independently </a:t>
            </a:r>
            <a:r>
              <a:rPr lang="en-US" sz="2900" dirty="0"/>
              <a:t>of each other.</a:t>
            </a:r>
          </a:p>
          <a:p>
            <a:pPr lvl="1">
              <a:defRPr/>
            </a:pPr>
            <a:r>
              <a:rPr lang="en-US" sz="3200" dirty="0" smtClean="0"/>
              <a:t>Concurrency structure</a:t>
            </a:r>
          </a:p>
          <a:p>
            <a:pPr lvl="2">
              <a:defRPr/>
            </a:pPr>
            <a:r>
              <a:rPr lang="en-US" sz="2900" dirty="0" smtClean="0"/>
              <a:t>This structure helps determine </a:t>
            </a:r>
            <a:r>
              <a:rPr lang="en-US" sz="2900" dirty="0"/>
              <a:t>opportunities for parallelism and the locations </a:t>
            </a:r>
            <a:r>
              <a:rPr lang="en-US" sz="2900" dirty="0" smtClean="0"/>
              <a:t>where resource </a:t>
            </a:r>
            <a:r>
              <a:rPr lang="en-US" sz="2900" dirty="0"/>
              <a:t>contention may occur. </a:t>
            </a:r>
            <a:endParaRPr lang="en-US" sz="2900" dirty="0" smtClean="0"/>
          </a:p>
          <a:p>
            <a:pPr lvl="2">
              <a:defRPr/>
            </a:pPr>
            <a:r>
              <a:rPr lang="en-US" sz="2900" dirty="0" smtClean="0"/>
              <a:t>The </a:t>
            </a:r>
            <a:r>
              <a:rPr lang="en-US" sz="2900" dirty="0"/>
              <a:t>units are </a:t>
            </a:r>
            <a:r>
              <a:rPr lang="en-US" sz="2900" dirty="0" smtClean="0"/>
              <a:t>components</a:t>
            </a:r>
          </a:p>
          <a:p>
            <a:pPr lvl="2">
              <a:defRPr/>
            </a:pPr>
            <a:r>
              <a:rPr lang="en-US" sz="2900" dirty="0" smtClean="0"/>
              <a:t>The connectors are </a:t>
            </a:r>
            <a:r>
              <a:rPr lang="en-US" sz="2900" dirty="0"/>
              <a:t>their communication mechanisms. </a:t>
            </a:r>
            <a:endParaRPr lang="en-US" sz="2900" dirty="0" smtClean="0"/>
          </a:p>
          <a:p>
            <a:pPr lvl="2">
              <a:defRPr/>
            </a:pPr>
            <a:r>
              <a:rPr lang="en-US" sz="2900" dirty="0" smtClean="0"/>
              <a:t>The </a:t>
            </a:r>
            <a:r>
              <a:rPr lang="en-US" sz="2900" dirty="0"/>
              <a:t>components are </a:t>
            </a:r>
            <a:r>
              <a:rPr lang="en-US" sz="2900" dirty="0" smtClean="0"/>
              <a:t>arranged into </a:t>
            </a:r>
            <a:r>
              <a:rPr lang="en-US" sz="2900" dirty="0"/>
              <a:t>logical </a:t>
            </a:r>
            <a:r>
              <a:rPr lang="en-US" sz="2900" dirty="0" smtClean="0"/>
              <a:t>threads.</a:t>
            </a:r>
          </a:p>
        </p:txBody>
      </p:sp>
      <p:sp>
        <p:nvSpPr>
          <p:cNvPr id="26628"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19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Some Useful Allocation Structures</a:t>
            </a:r>
          </a:p>
        </p:txBody>
      </p:sp>
      <p:sp>
        <p:nvSpPr>
          <p:cNvPr id="3" name="Content Placeholder 2"/>
          <p:cNvSpPr>
            <a:spLocks noGrp="1"/>
          </p:cNvSpPr>
          <p:nvPr>
            <p:ph idx="1"/>
          </p:nvPr>
        </p:nvSpPr>
        <p:spPr/>
        <p:txBody>
          <a:bodyPr>
            <a:normAutofit fontScale="92500"/>
          </a:bodyPr>
          <a:lstStyle/>
          <a:p>
            <a:pPr marL="0" indent="0">
              <a:defRPr/>
            </a:pPr>
            <a:r>
              <a:rPr lang="en-US" dirty="0" smtClean="0"/>
              <a:t>Deployment structure</a:t>
            </a:r>
          </a:p>
          <a:p>
            <a:pPr>
              <a:defRPr/>
            </a:pPr>
            <a:r>
              <a:rPr lang="en-US" dirty="0" smtClean="0"/>
              <a:t>The </a:t>
            </a:r>
            <a:r>
              <a:rPr lang="en-US" dirty="0"/>
              <a:t>deployment structure shows how software </a:t>
            </a:r>
            <a:r>
              <a:rPr lang="en-US" dirty="0" smtClean="0"/>
              <a:t>is assigned </a:t>
            </a:r>
            <a:r>
              <a:rPr lang="en-US" dirty="0"/>
              <a:t>to hardware processing and communication elements. </a:t>
            </a:r>
            <a:endParaRPr lang="en-US" dirty="0" smtClean="0"/>
          </a:p>
          <a:p>
            <a:pPr>
              <a:defRPr/>
            </a:pPr>
            <a:r>
              <a:rPr lang="en-US" dirty="0" smtClean="0"/>
              <a:t>The elements are </a:t>
            </a:r>
            <a:r>
              <a:rPr lang="en-US" dirty="0"/>
              <a:t>software elements (usually a process from a C&amp;C view), </a:t>
            </a:r>
            <a:r>
              <a:rPr lang="en-US" dirty="0" smtClean="0"/>
              <a:t>hardware entities </a:t>
            </a:r>
            <a:r>
              <a:rPr lang="en-US" dirty="0"/>
              <a:t>(processors), and communication pathways. </a:t>
            </a:r>
            <a:endParaRPr lang="en-US" dirty="0" smtClean="0"/>
          </a:p>
          <a:p>
            <a:pPr>
              <a:defRPr/>
            </a:pPr>
            <a:r>
              <a:rPr lang="en-US" dirty="0" smtClean="0"/>
              <a:t>Relations are allocated</a:t>
            </a:r>
            <a:r>
              <a:rPr lang="en-US" dirty="0"/>
              <a:t>-to, showing on which physical units the software elements reside</a:t>
            </a:r>
            <a:r>
              <a:rPr lang="en-US" dirty="0" smtClean="0"/>
              <a:t>, and </a:t>
            </a:r>
            <a:r>
              <a:rPr lang="en-US" dirty="0"/>
              <a:t>migrates-to if the allocation is dynamic. </a:t>
            </a:r>
            <a:endParaRPr lang="en-US" dirty="0" smtClean="0"/>
          </a:p>
          <a:p>
            <a:pPr>
              <a:defRPr/>
            </a:pPr>
            <a:r>
              <a:rPr lang="en-US" dirty="0" smtClean="0"/>
              <a:t>This </a:t>
            </a:r>
            <a:r>
              <a:rPr lang="en-US" dirty="0"/>
              <a:t>structure can be used </a:t>
            </a:r>
            <a:r>
              <a:rPr lang="en-US" dirty="0" smtClean="0"/>
              <a:t>to reason </a:t>
            </a:r>
            <a:r>
              <a:rPr lang="en-US" dirty="0"/>
              <a:t>about performance, data integrity, security, and availability. </a:t>
            </a:r>
            <a:endParaRPr lang="en-US" dirty="0" smtClean="0"/>
          </a:p>
          <a:p>
            <a:pPr>
              <a:defRPr/>
            </a:pPr>
            <a:r>
              <a:rPr lang="en-US" dirty="0" smtClean="0"/>
              <a:t>It </a:t>
            </a:r>
            <a:r>
              <a:rPr lang="en-US" dirty="0"/>
              <a:t>is </a:t>
            </a:r>
            <a:r>
              <a:rPr lang="en-US" dirty="0" smtClean="0"/>
              <a:t>of particular </a:t>
            </a:r>
            <a:r>
              <a:rPr lang="en-US" dirty="0"/>
              <a:t>interest in distributed and parallel systems</a:t>
            </a:r>
            <a:r>
              <a:rPr lang="en-US" dirty="0" smtClean="0"/>
              <a:t>.</a:t>
            </a:r>
            <a:endParaRPr lang="en-US" dirty="0"/>
          </a:p>
        </p:txBody>
      </p:sp>
      <p:sp>
        <p:nvSpPr>
          <p:cNvPr id="27652"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53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Some Useful Allocation Structures</a:t>
            </a:r>
          </a:p>
        </p:txBody>
      </p:sp>
      <p:sp>
        <p:nvSpPr>
          <p:cNvPr id="3" name="Content Placeholder 2"/>
          <p:cNvSpPr>
            <a:spLocks noGrp="1"/>
          </p:cNvSpPr>
          <p:nvPr>
            <p:ph idx="1"/>
          </p:nvPr>
        </p:nvSpPr>
        <p:spPr/>
        <p:txBody>
          <a:bodyPr>
            <a:normAutofit fontScale="85000" lnSpcReduction="20000"/>
          </a:bodyPr>
          <a:lstStyle/>
          <a:p>
            <a:pPr marL="0" indent="0">
              <a:defRPr/>
            </a:pPr>
            <a:r>
              <a:rPr lang="en-US" dirty="0" smtClean="0"/>
              <a:t>Implementation structure </a:t>
            </a:r>
          </a:p>
          <a:p>
            <a:pPr>
              <a:buFont typeface="Wingdings" panose="05000000000000000000" pitchFamily="2" charset="2"/>
              <a:buChar char="§"/>
              <a:defRPr/>
            </a:pPr>
            <a:r>
              <a:rPr lang="en-US" dirty="0" smtClean="0"/>
              <a:t>This </a:t>
            </a:r>
            <a:r>
              <a:rPr lang="en-US" dirty="0"/>
              <a:t>structure shows how software </a:t>
            </a:r>
            <a:r>
              <a:rPr lang="en-US" dirty="0" smtClean="0"/>
              <a:t>elements (</a:t>
            </a:r>
            <a:r>
              <a:rPr lang="en-US" dirty="0"/>
              <a:t>usually modules) are mapped to the file structure(s) in the system’s development</a:t>
            </a:r>
            <a:r>
              <a:rPr lang="en-US" dirty="0" smtClean="0"/>
              <a:t>, integration</a:t>
            </a:r>
            <a:r>
              <a:rPr lang="en-US" dirty="0"/>
              <a:t>, or configuration control environments. </a:t>
            </a:r>
            <a:endParaRPr lang="en-US" dirty="0" smtClean="0"/>
          </a:p>
          <a:p>
            <a:pPr>
              <a:buFont typeface="Wingdings" panose="05000000000000000000" pitchFamily="2" charset="2"/>
              <a:buChar char="§"/>
              <a:defRPr/>
            </a:pPr>
            <a:r>
              <a:rPr lang="en-US" dirty="0" smtClean="0"/>
              <a:t>This </a:t>
            </a:r>
            <a:r>
              <a:rPr lang="en-US" dirty="0"/>
              <a:t>is </a:t>
            </a:r>
            <a:r>
              <a:rPr lang="en-US" dirty="0" smtClean="0"/>
              <a:t>critical for </a:t>
            </a:r>
            <a:r>
              <a:rPr lang="en-US" dirty="0"/>
              <a:t>the management of development activities and build processes. </a:t>
            </a:r>
          </a:p>
          <a:p>
            <a:pPr marL="0" indent="0">
              <a:defRPr/>
            </a:pPr>
            <a:r>
              <a:rPr lang="en-US" dirty="0" smtClean="0"/>
              <a:t>Work </a:t>
            </a:r>
            <a:r>
              <a:rPr lang="en-US" dirty="0"/>
              <a:t>assignment </a:t>
            </a:r>
            <a:r>
              <a:rPr lang="en-US" dirty="0" smtClean="0"/>
              <a:t>structure</a:t>
            </a:r>
          </a:p>
          <a:p>
            <a:pPr>
              <a:buFont typeface="Wingdings" panose="05000000000000000000" pitchFamily="2" charset="2"/>
              <a:buChar char="§"/>
              <a:defRPr/>
            </a:pPr>
            <a:r>
              <a:rPr lang="en-US" dirty="0" smtClean="0"/>
              <a:t>This </a:t>
            </a:r>
            <a:r>
              <a:rPr lang="en-US" dirty="0"/>
              <a:t>structure assigns responsibility for </a:t>
            </a:r>
            <a:r>
              <a:rPr lang="en-US" dirty="0" smtClean="0"/>
              <a:t>implementing and </a:t>
            </a:r>
            <a:r>
              <a:rPr lang="en-US" dirty="0"/>
              <a:t>integrating the modules to the teams who will carry it </a:t>
            </a:r>
            <a:r>
              <a:rPr lang="en-US" dirty="0" smtClean="0"/>
              <a:t>out. </a:t>
            </a:r>
          </a:p>
          <a:p>
            <a:pPr>
              <a:buFont typeface="Wingdings" panose="05000000000000000000" pitchFamily="2" charset="2"/>
              <a:buChar char="§"/>
              <a:defRPr/>
            </a:pPr>
            <a:r>
              <a:rPr lang="en-US" dirty="0" smtClean="0"/>
              <a:t>Having </a:t>
            </a:r>
            <a:r>
              <a:rPr lang="en-US" dirty="0"/>
              <a:t>a work assignment structure be part of the architecture makes </a:t>
            </a:r>
            <a:r>
              <a:rPr lang="en-US" dirty="0" smtClean="0"/>
              <a:t>it clear </a:t>
            </a:r>
            <a:r>
              <a:rPr lang="en-US" dirty="0"/>
              <a:t>that the decision about who does the work has architectural as well </a:t>
            </a:r>
            <a:r>
              <a:rPr lang="en-US" dirty="0" smtClean="0"/>
              <a:t>as management </a:t>
            </a:r>
            <a:r>
              <a:rPr lang="en-US" dirty="0"/>
              <a:t>implications. </a:t>
            </a:r>
            <a:endParaRPr lang="en-US" dirty="0" smtClean="0"/>
          </a:p>
          <a:p>
            <a:pPr>
              <a:buFont typeface="Wingdings" panose="05000000000000000000" pitchFamily="2" charset="2"/>
              <a:buChar char="§"/>
              <a:defRPr/>
            </a:pPr>
            <a:r>
              <a:rPr lang="en-US" dirty="0" smtClean="0"/>
              <a:t>The </a:t>
            </a:r>
            <a:r>
              <a:rPr lang="en-US" dirty="0"/>
              <a:t>architect will know the expertise </a:t>
            </a:r>
            <a:r>
              <a:rPr lang="en-US" dirty="0" smtClean="0"/>
              <a:t>required on </a:t>
            </a:r>
            <a:r>
              <a:rPr lang="en-US" dirty="0"/>
              <a:t>each team. </a:t>
            </a:r>
            <a:endParaRPr lang="en-US" dirty="0" smtClean="0"/>
          </a:p>
          <a:p>
            <a:pPr>
              <a:buFont typeface="Wingdings" panose="05000000000000000000" pitchFamily="2" charset="2"/>
              <a:buChar char="§"/>
              <a:defRPr/>
            </a:pPr>
            <a:r>
              <a:rPr lang="en-US" dirty="0" smtClean="0"/>
              <a:t>This </a:t>
            </a:r>
            <a:r>
              <a:rPr lang="en-US" dirty="0"/>
              <a:t>structure </a:t>
            </a:r>
            <a:r>
              <a:rPr lang="en-US" dirty="0" smtClean="0"/>
              <a:t>will also </a:t>
            </a:r>
            <a:r>
              <a:rPr lang="en-US" dirty="0"/>
              <a:t>determine the major communication pathways among the teams: </a:t>
            </a:r>
            <a:r>
              <a:rPr lang="en-US" dirty="0" smtClean="0"/>
              <a:t>regular teleconferences</a:t>
            </a:r>
            <a:r>
              <a:rPr lang="en-US" dirty="0"/>
              <a:t>, wikis, email lists, and so forth.</a:t>
            </a:r>
          </a:p>
        </p:txBody>
      </p:sp>
      <p:sp>
        <p:nvSpPr>
          <p:cNvPr id="28676"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222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Relating Structures to Each Other</a:t>
            </a:r>
          </a:p>
        </p:txBody>
      </p:sp>
      <p:sp>
        <p:nvSpPr>
          <p:cNvPr id="3" name="Content Placeholder 2"/>
          <p:cNvSpPr>
            <a:spLocks noGrp="1"/>
          </p:cNvSpPr>
          <p:nvPr>
            <p:ph idx="1"/>
          </p:nvPr>
        </p:nvSpPr>
        <p:spPr/>
        <p:txBody>
          <a:bodyPr>
            <a:normAutofit/>
          </a:bodyPr>
          <a:lstStyle/>
          <a:p>
            <a:pPr>
              <a:defRPr/>
            </a:pPr>
            <a:r>
              <a:rPr lang="en-US" dirty="0" smtClean="0"/>
              <a:t>Elements </a:t>
            </a:r>
            <a:r>
              <a:rPr lang="en-US" dirty="0"/>
              <a:t>of one </a:t>
            </a:r>
            <a:r>
              <a:rPr lang="en-US" dirty="0" smtClean="0"/>
              <a:t>structure will </a:t>
            </a:r>
            <a:r>
              <a:rPr lang="en-US" dirty="0"/>
              <a:t>be related to elements of other structures, and we need to reason about </a:t>
            </a:r>
            <a:r>
              <a:rPr lang="en-US" dirty="0" smtClean="0"/>
              <a:t>these relations</a:t>
            </a:r>
            <a:r>
              <a:rPr lang="en-US" dirty="0"/>
              <a:t>. </a:t>
            </a:r>
            <a:endParaRPr lang="en-US" dirty="0" smtClean="0"/>
          </a:p>
          <a:p>
            <a:pPr lvl="1">
              <a:defRPr/>
            </a:pPr>
            <a:r>
              <a:rPr lang="en-US" dirty="0"/>
              <a:t>A</a:t>
            </a:r>
            <a:r>
              <a:rPr lang="en-US" dirty="0" smtClean="0"/>
              <a:t> </a:t>
            </a:r>
            <a:r>
              <a:rPr lang="en-US" dirty="0"/>
              <a:t>module in a decomposition structure may be </a:t>
            </a:r>
            <a:r>
              <a:rPr lang="en-US" dirty="0" smtClean="0"/>
              <a:t>manifested as </a:t>
            </a:r>
            <a:r>
              <a:rPr lang="en-US" dirty="0"/>
              <a:t>one, part of one, or several components in one of the component-and-</a:t>
            </a:r>
            <a:r>
              <a:rPr lang="en-US" dirty="0" smtClean="0"/>
              <a:t>connector structures. </a:t>
            </a:r>
          </a:p>
          <a:p>
            <a:pPr>
              <a:defRPr/>
            </a:pPr>
            <a:r>
              <a:rPr lang="en-US" dirty="0" smtClean="0"/>
              <a:t>In </a:t>
            </a:r>
            <a:r>
              <a:rPr lang="en-US" dirty="0"/>
              <a:t>general, mappings </a:t>
            </a:r>
            <a:r>
              <a:rPr lang="en-US" dirty="0" smtClean="0"/>
              <a:t>between structures </a:t>
            </a:r>
            <a:r>
              <a:rPr lang="en-US" dirty="0"/>
              <a:t>are many to many</a:t>
            </a:r>
            <a:r>
              <a:rPr lang="en-US" dirty="0" smtClean="0"/>
              <a:t>.</a:t>
            </a:r>
            <a:endParaRPr lang="en-US" dirty="0"/>
          </a:p>
        </p:txBody>
      </p:sp>
      <p:sp>
        <p:nvSpPr>
          <p:cNvPr id="29700"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40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Modules vs. Components</a:t>
            </a:r>
          </a:p>
        </p:txBody>
      </p:sp>
      <p:pic>
        <p:nvPicPr>
          <p:cNvPr id="30723" name="Picture 4" descr="fig 1 2.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341438"/>
            <a:ext cx="83439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cSld>
  <p:clrMapOvr>
    <a:masterClrMapping/>
  </p:clrMapOvr>
  <p:transition spd="med" advTm="1368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Architectural Patterns</a:t>
            </a:r>
          </a:p>
        </p:txBody>
      </p:sp>
      <p:sp>
        <p:nvSpPr>
          <p:cNvPr id="3" name="Content Placeholder 2"/>
          <p:cNvSpPr>
            <a:spLocks noGrp="1"/>
          </p:cNvSpPr>
          <p:nvPr>
            <p:ph idx="1"/>
          </p:nvPr>
        </p:nvSpPr>
        <p:spPr/>
        <p:txBody>
          <a:bodyPr>
            <a:normAutofit fontScale="85000" lnSpcReduction="20000"/>
          </a:bodyPr>
          <a:lstStyle/>
          <a:p>
            <a:pPr>
              <a:defRPr/>
            </a:pPr>
            <a:r>
              <a:rPr lang="en-US" dirty="0" smtClean="0"/>
              <a:t>Architectural </a:t>
            </a:r>
            <a:r>
              <a:rPr lang="en-US" dirty="0"/>
              <a:t>elements </a:t>
            </a:r>
            <a:r>
              <a:rPr lang="en-US" dirty="0" smtClean="0"/>
              <a:t>can be composed </a:t>
            </a:r>
            <a:r>
              <a:rPr lang="en-US" dirty="0"/>
              <a:t>in ways that solve </a:t>
            </a:r>
            <a:r>
              <a:rPr lang="en-US" dirty="0" smtClean="0"/>
              <a:t>particular problems</a:t>
            </a:r>
            <a:r>
              <a:rPr lang="en-US" dirty="0"/>
              <a:t>. </a:t>
            </a:r>
            <a:endParaRPr lang="en-US" dirty="0" smtClean="0"/>
          </a:p>
          <a:p>
            <a:pPr lvl="1">
              <a:defRPr/>
            </a:pPr>
            <a:r>
              <a:rPr lang="en-US" dirty="0" smtClean="0"/>
              <a:t>The </a:t>
            </a:r>
            <a:r>
              <a:rPr lang="en-US" dirty="0"/>
              <a:t>compositions have been found useful over time, and over </a:t>
            </a:r>
            <a:r>
              <a:rPr lang="en-US" dirty="0" smtClean="0"/>
              <a:t>many different domains</a:t>
            </a:r>
          </a:p>
          <a:p>
            <a:pPr lvl="1">
              <a:defRPr/>
            </a:pPr>
            <a:r>
              <a:rPr lang="en-US" dirty="0"/>
              <a:t>T</a:t>
            </a:r>
            <a:r>
              <a:rPr lang="en-US" dirty="0" smtClean="0"/>
              <a:t>hey </a:t>
            </a:r>
            <a:r>
              <a:rPr lang="en-US" dirty="0"/>
              <a:t>have been documented and disseminated. </a:t>
            </a:r>
            <a:endParaRPr lang="en-US" dirty="0" smtClean="0"/>
          </a:p>
          <a:p>
            <a:pPr lvl="1">
              <a:defRPr/>
            </a:pPr>
            <a:r>
              <a:rPr lang="en-US" dirty="0" smtClean="0"/>
              <a:t>These compositions </a:t>
            </a:r>
            <a:r>
              <a:rPr lang="en-US" dirty="0"/>
              <a:t>of architectural elements, called architectural </a:t>
            </a:r>
            <a:r>
              <a:rPr lang="en-US" dirty="0" smtClean="0"/>
              <a:t>patterns.</a:t>
            </a:r>
          </a:p>
          <a:p>
            <a:pPr lvl="1">
              <a:defRPr/>
            </a:pPr>
            <a:r>
              <a:rPr lang="en-US" dirty="0" smtClean="0"/>
              <a:t>Patterns provide packaged </a:t>
            </a:r>
            <a:r>
              <a:rPr lang="en-US" dirty="0"/>
              <a:t>strategies for solving some of the problems facing a system.</a:t>
            </a:r>
          </a:p>
          <a:p>
            <a:pPr>
              <a:defRPr/>
            </a:pPr>
            <a:r>
              <a:rPr lang="pl-PL" dirty="0" err="1" smtClean="0"/>
              <a:t>An</a:t>
            </a:r>
            <a:r>
              <a:rPr lang="pl-PL" dirty="0" smtClean="0"/>
              <a:t> </a:t>
            </a:r>
            <a:r>
              <a:rPr lang="pl-PL" dirty="0" err="1"/>
              <a:t>architectural</a:t>
            </a:r>
            <a:r>
              <a:rPr lang="pl-PL" dirty="0"/>
              <a:t> </a:t>
            </a:r>
            <a:r>
              <a:rPr lang="pl-PL" dirty="0" err="1"/>
              <a:t>pattern</a:t>
            </a:r>
            <a:r>
              <a:rPr lang="pl-PL" dirty="0"/>
              <a:t> </a:t>
            </a:r>
            <a:r>
              <a:rPr lang="pl-PL" dirty="0" err="1"/>
              <a:t>delineates</a:t>
            </a:r>
            <a:r>
              <a:rPr lang="pl-PL" dirty="0"/>
              <a:t> the element </a:t>
            </a:r>
            <a:r>
              <a:rPr lang="pl-PL" dirty="0" err="1"/>
              <a:t>types</a:t>
            </a:r>
            <a:r>
              <a:rPr lang="pl-PL" dirty="0"/>
              <a:t> and </a:t>
            </a:r>
            <a:r>
              <a:rPr lang="pl-PL" dirty="0" err="1"/>
              <a:t>their</a:t>
            </a:r>
            <a:r>
              <a:rPr lang="pl-PL" dirty="0"/>
              <a:t> </a:t>
            </a:r>
            <a:r>
              <a:rPr lang="pl-PL" dirty="0" err="1"/>
              <a:t>forms</a:t>
            </a:r>
            <a:r>
              <a:rPr lang="pl-PL" dirty="0"/>
              <a:t> of </a:t>
            </a:r>
            <a:r>
              <a:rPr lang="pl-PL" dirty="0" err="1" smtClean="0"/>
              <a:t>interaction</a:t>
            </a:r>
            <a:r>
              <a:rPr lang="pl-PL" dirty="0" smtClean="0"/>
              <a:t> </a:t>
            </a:r>
            <a:r>
              <a:rPr lang="pl-PL" dirty="0" err="1" smtClean="0"/>
              <a:t>used</a:t>
            </a:r>
            <a:r>
              <a:rPr lang="pl-PL" dirty="0" smtClean="0"/>
              <a:t> </a:t>
            </a:r>
            <a:r>
              <a:rPr lang="pl-PL" dirty="0"/>
              <a:t>in </a:t>
            </a:r>
            <a:r>
              <a:rPr lang="pl-PL" dirty="0" err="1"/>
              <a:t>solving</a:t>
            </a:r>
            <a:r>
              <a:rPr lang="pl-PL" dirty="0"/>
              <a:t> the problem</a:t>
            </a:r>
            <a:r>
              <a:rPr lang="pl-PL" dirty="0" smtClean="0"/>
              <a:t>.</a:t>
            </a:r>
          </a:p>
          <a:p>
            <a:pPr>
              <a:defRPr/>
            </a:pPr>
            <a:endParaRPr lang="pl-PL" dirty="0" smtClean="0"/>
          </a:p>
          <a:p>
            <a:pPr>
              <a:defRPr/>
            </a:pPr>
            <a:r>
              <a:rPr lang="pl-PL" dirty="0" smtClean="0"/>
              <a:t>A </a:t>
            </a:r>
            <a:r>
              <a:rPr lang="pl-PL" dirty="0" err="1" smtClean="0"/>
              <a:t>common</a:t>
            </a:r>
            <a:r>
              <a:rPr lang="pl-PL" dirty="0" smtClean="0"/>
              <a:t> </a:t>
            </a:r>
            <a:r>
              <a:rPr lang="pl-PL" dirty="0"/>
              <a:t>module </a:t>
            </a:r>
            <a:r>
              <a:rPr lang="pl-PL" dirty="0" err="1" smtClean="0"/>
              <a:t>type</a:t>
            </a:r>
            <a:r>
              <a:rPr lang="pl-PL" dirty="0"/>
              <a:t> </a:t>
            </a:r>
            <a:r>
              <a:rPr lang="pl-PL" dirty="0" err="1" smtClean="0"/>
              <a:t>pattern</a:t>
            </a:r>
            <a:r>
              <a:rPr lang="pl-PL" dirty="0" smtClean="0"/>
              <a:t> </a:t>
            </a:r>
            <a:r>
              <a:rPr lang="pl-PL" dirty="0" err="1"/>
              <a:t>is</a:t>
            </a:r>
            <a:r>
              <a:rPr lang="pl-PL" dirty="0"/>
              <a:t> </a:t>
            </a:r>
            <a:r>
              <a:rPr lang="pl-PL" dirty="0" smtClean="0"/>
              <a:t>the </a:t>
            </a:r>
            <a:r>
              <a:rPr lang="pl-PL" dirty="0" err="1" smtClean="0"/>
              <a:t>Layered</a:t>
            </a:r>
            <a:r>
              <a:rPr lang="pl-PL" dirty="0" smtClean="0"/>
              <a:t> </a:t>
            </a:r>
            <a:r>
              <a:rPr lang="pl-PL" dirty="0" err="1"/>
              <a:t>pattern</a:t>
            </a:r>
            <a:r>
              <a:rPr lang="pl-PL" dirty="0"/>
              <a:t>. </a:t>
            </a:r>
            <a:endParaRPr lang="pl-PL" dirty="0" smtClean="0"/>
          </a:p>
          <a:p>
            <a:pPr lvl="1">
              <a:defRPr/>
            </a:pPr>
            <a:r>
              <a:rPr lang="pl-PL" dirty="0" err="1" smtClean="0"/>
              <a:t>When</a:t>
            </a:r>
            <a:r>
              <a:rPr lang="pl-PL" dirty="0" smtClean="0"/>
              <a:t> </a:t>
            </a:r>
            <a:r>
              <a:rPr lang="pl-PL" dirty="0"/>
              <a:t>the </a:t>
            </a:r>
            <a:r>
              <a:rPr lang="pl-PL" dirty="0" err="1"/>
              <a:t>uses</a:t>
            </a:r>
            <a:r>
              <a:rPr lang="pl-PL" dirty="0"/>
              <a:t> </a:t>
            </a:r>
            <a:r>
              <a:rPr lang="pl-PL" dirty="0" err="1"/>
              <a:t>relation</a:t>
            </a:r>
            <a:r>
              <a:rPr lang="pl-PL" dirty="0"/>
              <a:t> </a:t>
            </a:r>
            <a:r>
              <a:rPr lang="pl-PL" dirty="0" err="1"/>
              <a:t>among</a:t>
            </a:r>
            <a:r>
              <a:rPr lang="pl-PL" dirty="0"/>
              <a:t> software </a:t>
            </a:r>
            <a:r>
              <a:rPr lang="pl-PL" dirty="0" err="1"/>
              <a:t>elements</a:t>
            </a:r>
            <a:r>
              <a:rPr lang="pl-PL" dirty="0"/>
              <a:t> </a:t>
            </a:r>
            <a:r>
              <a:rPr lang="pl-PL" dirty="0" err="1" smtClean="0"/>
              <a:t>is</a:t>
            </a:r>
            <a:r>
              <a:rPr lang="pl-PL" dirty="0"/>
              <a:t> </a:t>
            </a:r>
            <a:r>
              <a:rPr lang="pl-PL" dirty="0" err="1" smtClean="0"/>
              <a:t>strictly</a:t>
            </a:r>
            <a:r>
              <a:rPr lang="pl-PL" dirty="0" smtClean="0"/>
              <a:t> </a:t>
            </a:r>
            <a:r>
              <a:rPr lang="pl-PL" dirty="0" err="1"/>
              <a:t>unidirectional</a:t>
            </a:r>
            <a:r>
              <a:rPr lang="pl-PL" dirty="0"/>
              <a:t>, a system of </a:t>
            </a:r>
            <a:r>
              <a:rPr lang="pl-PL" dirty="0" err="1"/>
              <a:t>layers</a:t>
            </a:r>
            <a:r>
              <a:rPr lang="pl-PL" dirty="0"/>
              <a:t> </a:t>
            </a:r>
            <a:r>
              <a:rPr lang="pl-PL" dirty="0" err="1"/>
              <a:t>emerges</a:t>
            </a:r>
            <a:r>
              <a:rPr lang="pl-PL" dirty="0"/>
              <a:t>. </a:t>
            </a:r>
            <a:endParaRPr lang="pl-PL" dirty="0" smtClean="0"/>
          </a:p>
          <a:p>
            <a:pPr lvl="1">
              <a:defRPr/>
            </a:pPr>
            <a:r>
              <a:rPr lang="pl-PL" dirty="0" smtClean="0"/>
              <a:t>A </a:t>
            </a:r>
            <a:r>
              <a:rPr lang="pl-PL" dirty="0" err="1"/>
              <a:t>layer</a:t>
            </a:r>
            <a:r>
              <a:rPr lang="pl-PL" dirty="0"/>
              <a:t> </a:t>
            </a:r>
            <a:r>
              <a:rPr lang="pl-PL" dirty="0" err="1"/>
              <a:t>is</a:t>
            </a:r>
            <a:r>
              <a:rPr lang="pl-PL" dirty="0"/>
              <a:t> a </a:t>
            </a:r>
            <a:r>
              <a:rPr lang="pl-PL" dirty="0" err="1" smtClean="0"/>
              <a:t>coherent</a:t>
            </a:r>
            <a:r>
              <a:rPr lang="pl-PL" dirty="0"/>
              <a:t> </a:t>
            </a:r>
            <a:r>
              <a:rPr lang="pl-PL" dirty="0" smtClean="0"/>
              <a:t>set </a:t>
            </a:r>
            <a:r>
              <a:rPr lang="pl-PL" dirty="0"/>
              <a:t>of </a:t>
            </a:r>
            <a:r>
              <a:rPr lang="pl-PL" dirty="0" err="1"/>
              <a:t>related</a:t>
            </a:r>
            <a:r>
              <a:rPr lang="pl-PL" dirty="0"/>
              <a:t> </a:t>
            </a:r>
            <a:r>
              <a:rPr lang="pl-PL" dirty="0" err="1"/>
              <a:t>functionality</a:t>
            </a:r>
            <a:r>
              <a:rPr lang="pl-PL" dirty="0"/>
              <a:t>. </a:t>
            </a:r>
          </a:p>
          <a:p>
            <a:pPr lvl="1">
              <a:defRPr/>
            </a:pPr>
            <a:r>
              <a:rPr lang="pl-PL" dirty="0" smtClean="0"/>
              <a:t>Many </a:t>
            </a:r>
            <a:r>
              <a:rPr lang="pl-PL" dirty="0" err="1"/>
              <a:t>variations</a:t>
            </a:r>
            <a:r>
              <a:rPr lang="pl-PL" dirty="0"/>
              <a:t> of </a:t>
            </a:r>
            <a:r>
              <a:rPr lang="pl-PL" dirty="0" err="1" smtClean="0"/>
              <a:t>this</a:t>
            </a:r>
            <a:r>
              <a:rPr lang="pl-PL" dirty="0"/>
              <a:t> </a:t>
            </a:r>
            <a:r>
              <a:rPr lang="pl-PL" dirty="0" err="1" smtClean="0"/>
              <a:t>pattern</a:t>
            </a:r>
            <a:r>
              <a:rPr lang="pl-PL" dirty="0"/>
              <a:t>, </a:t>
            </a:r>
            <a:r>
              <a:rPr lang="pl-PL" dirty="0" err="1"/>
              <a:t>lessening</a:t>
            </a:r>
            <a:r>
              <a:rPr lang="pl-PL" dirty="0"/>
              <a:t> the </a:t>
            </a:r>
            <a:r>
              <a:rPr lang="pl-PL" dirty="0" err="1"/>
              <a:t>structural</a:t>
            </a:r>
            <a:r>
              <a:rPr lang="pl-PL" dirty="0"/>
              <a:t> </a:t>
            </a:r>
            <a:r>
              <a:rPr lang="pl-PL" dirty="0" err="1"/>
              <a:t>restriction</a:t>
            </a:r>
            <a:r>
              <a:rPr lang="pl-PL" dirty="0"/>
              <a:t>, </a:t>
            </a:r>
            <a:r>
              <a:rPr lang="pl-PL" dirty="0" err="1"/>
              <a:t>occur</a:t>
            </a:r>
            <a:r>
              <a:rPr lang="pl-PL" dirty="0"/>
              <a:t> in </a:t>
            </a:r>
            <a:r>
              <a:rPr lang="pl-PL" dirty="0" err="1"/>
              <a:t>practice</a:t>
            </a:r>
            <a:r>
              <a:rPr lang="pl-PL" dirty="0"/>
              <a:t>. </a:t>
            </a:r>
            <a:endParaRPr lang="pl-PL" dirty="0" smtClean="0"/>
          </a:p>
        </p:txBody>
      </p:sp>
      <p:sp>
        <p:nvSpPr>
          <p:cNvPr id="31748"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580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Architectural Patterns</a:t>
            </a:r>
          </a:p>
        </p:txBody>
      </p:sp>
      <p:sp>
        <p:nvSpPr>
          <p:cNvPr id="3" name="Content Placeholder 2"/>
          <p:cNvSpPr>
            <a:spLocks noGrp="1"/>
          </p:cNvSpPr>
          <p:nvPr>
            <p:ph idx="1"/>
          </p:nvPr>
        </p:nvSpPr>
        <p:spPr/>
        <p:txBody>
          <a:bodyPr>
            <a:normAutofit/>
          </a:bodyPr>
          <a:lstStyle/>
          <a:p>
            <a:pPr marL="0" indent="0">
              <a:defRPr/>
            </a:pPr>
            <a:r>
              <a:rPr lang="pl-PL" dirty="0" err="1" smtClean="0"/>
              <a:t>Common</a:t>
            </a:r>
            <a:r>
              <a:rPr lang="pl-PL" dirty="0" smtClean="0"/>
              <a:t> </a:t>
            </a:r>
            <a:r>
              <a:rPr lang="pl-PL" dirty="0"/>
              <a:t>component-and-</a:t>
            </a:r>
            <a:r>
              <a:rPr lang="pl-PL" dirty="0" err="1"/>
              <a:t>connector</a:t>
            </a:r>
            <a:r>
              <a:rPr lang="pl-PL" dirty="0"/>
              <a:t> </a:t>
            </a:r>
            <a:r>
              <a:rPr lang="pl-PL" dirty="0" err="1"/>
              <a:t>type</a:t>
            </a:r>
            <a:r>
              <a:rPr lang="pl-PL" dirty="0"/>
              <a:t> </a:t>
            </a:r>
            <a:r>
              <a:rPr lang="pl-PL" dirty="0" err="1" smtClean="0"/>
              <a:t>patterns</a:t>
            </a:r>
            <a:r>
              <a:rPr lang="pl-PL" dirty="0" smtClean="0"/>
              <a:t>:</a:t>
            </a:r>
            <a:endParaRPr lang="pl-PL" dirty="0"/>
          </a:p>
          <a:p>
            <a:pPr>
              <a:defRPr/>
            </a:pPr>
            <a:r>
              <a:rPr lang="pl-PL" dirty="0" err="1" smtClean="0"/>
              <a:t>Shared</a:t>
            </a:r>
            <a:r>
              <a:rPr lang="pl-PL" dirty="0"/>
              <a:t>-data (</a:t>
            </a:r>
            <a:r>
              <a:rPr lang="pl-PL" dirty="0" err="1"/>
              <a:t>or</a:t>
            </a:r>
            <a:r>
              <a:rPr lang="pl-PL" dirty="0"/>
              <a:t> </a:t>
            </a:r>
            <a:r>
              <a:rPr lang="pl-PL" dirty="0" err="1"/>
              <a:t>repository</a:t>
            </a:r>
            <a:r>
              <a:rPr lang="pl-PL" dirty="0"/>
              <a:t>) </a:t>
            </a:r>
            <a:r>
              <a:rPr lang="pl-PL" dirty="0" err="1"/>
              <a:t>pattern</a:t>
            </a:r>
            <a:r>
              <a:rPr lang="pl-PL" dirty="0"/>
              <a:t>. </a:t>
            </a:r>
            <a:endParaRPr lang="pl-PL" dirty="0" smtClean="0"/>
          </a:p>
          <a:p>
            <a:pPr lvl="1">
              <a:defRPr/>
            </a:pPr>
            <a:r>
              <a:rPr lang="pl-PL" dirty="0" err="1" smtClean="0"/>
              <a:t>This</a:t>
            </a:r>
            <a:r>
              <a:rPr lang="pl-PL" dirty="0" smtClean="0"/>
              <a:t> </a:t>
            </a:r>
            <a:r>
              <a:rPr lang="pl-PL" dirty="0" err="1"/>
              <a:t>pattern</a:t>
            </a:r>
            <a:r>
              <a:rPr lang="pl-PL" dirty="0"/>
              <a:t> </a:t>
            </a:r>
            <a:r>
              <a:rPr lang="pl-PL" dirty="0" err="1"/>
              <a:t>comprises</a:t>
            </a:r>
            <a:r>
              <a:rPr lang="pl-PL" dirty="0"/>
              <a:t> </a:t>
            </a:r>
            <a:r>
              <a:rPr lang="pl-PL" dirty="0" err="1" smtClean="0"/>
              <a:t>components</a:t>
            </a:r>
            <a:r>
              <a:rPr lang="pl-PL" dirty="0"/>
              <a:t> </a:t>
            </a:r>
            <a:r>
              <a:rPr lang="pl-PL" dirty="0" smtClean="0"/>
              <a:t>and </a:t>
            </a:r>
            <a:r>
              <a:rPr lang="pl-PL" dirty="0" err="1"/>
              <a:t>connectors</a:t>
            </a:r>
            <a:r>
              <a:rPr lang="pl-PL" dirty="0"/>
              <a:t> </a:t>
            </a:r>
            <a:r>
              <a:rPr lang="pl-PL" dirty="0" err="1"/>
              <a:t>that</a:t>
            </a:r>
            <a:r>
              <a:rPr lang="pl-PL" dirty="0"/>
              <a:t> </a:t>
            </a:r>
            <a:r>
              <a:rPr lang="pl-PL" dirty="0" err="1"/>
              <a:t>create</a:t>
            </a:r>
            <a:r>
              <a:rPr lang="pl-PL" dirty="0"/>
              <a:t>, </a:t>
            </a:r>
            <a:r>
              <a:rPr lang="pl-PL" dirty="0" err="1"/>
              <a:t>store</a:t>
            </a:r>
            <a:r>
              <a:rPr lang="pl-PL" dirty="0"/>
              <a:t>, and </a:t>
            </a:r>
            <a:r>
              <a:rPr lang="pl-PL" dirty="0" err="1"/>
              <a:t>access</a:t>
            </a:r>
            <a:r>
              <a:rPr lang="pl-PL" dirty="0"/>
              <a:t> </a:t>
            </a:r>
            <a:r>
              <a:rPr lang="pl-PL" dirty="0" err="1"/>
              <a:t>persistent</a:t>
            </a:r>
            <a:r>
              <a:rPr lang="pl-PL" dirty="0"/>
              <a:t> data. </a:t>
            </a:r>
            <a:endParaRPr lang="pl-PL" dirty="0" smtClean="0"/>
          </a:p>
          <a:p>
            <a:pPr lvl="1">
              <a:defRPr/>
            </a:pPr>
            <a:r>
              <a:rPr lang="pl-PL" dirty="0" smtClean="0"/>
              <a:t>The </a:t>
            </a:r>
            <a:r>
              <a:rPr lang="pl-PL" dirty="0" err="1" smtClean="0"/>
              <a:t>repository</a:t>
            </a:r>
            <a:r>
              <a:rPr lang="pl-PL" dirty="0"/>
              <a:t> </a:t>
            </a:r>
            <a:r>
              <a:rPr lang="pl-PL" dirty="0" err="1" smtClean="0"/>
              <a:t>usually</a:t>
            </a:r>
            <a:r>
              <a:rPr lang="pl-PL" dirty="0" smtClean="0"/>
              <a:t> </a:t>
            </a:r>
            <a:r>
              <a:rPr lang="pl-PL" dirty="0" err="1"/>
              <a:t>takes</a:t>
            </a:r>
            <a:r>
              <a:rPr lang="pl-PL" dirty="0"/>
              <a:t> the form of a (</a:t>
            </a:r>
            <a:r>
              <a:rPr lang="pl-PL" dirty="0" err="1"/>
              <a:t>commercial</a:t>
            </a:r>
            <a:r>
              <a:rPr lang="pl-PL" dirty="0"/>
              <a:t>) </a:t>
            </a:r>
            <a:r>
              <a:rPr lang="pl-PL" dirty="0" err="1"/>
              <a:t>database</a:t>
            </a:r>
            <a:r>
              <a:rPr lang="pl-PL" dirty="0"/>
              <a:t>. </a:t>
            </a:r>
            <a:endParaRPr lang="pl-PL" dirty="0" smtClean="0"/>
          </a:p>
          <a:p>
            <a:pPr lvl="1">
              <a:defRPr/>
            </a:pPr>
            <a:r>
              <a:rPr lang="pl-PL" dirty="0" smtClean="0"/>
              <a:t>The </a:t>
            </a:r>
            <a:r>
              <a:rPr lang="pl-PL" dirty="0" err="1"/>
              <a:t>connectors</a:t>
            </a:r>
            <a:r>
              <a:rPr lang="pl-PL" dirty="0"/>
              <a:t> </a:t>
            </a:r>
            <a:r>
              <a:rPr lang="pl-PL" dirty="0" err="1" smtClean="0"/>
              <a:t>are</a:t>
            </a:r>
            <a:r>
              <a:rPr lang="pl-PL" dirty="0"/>
              <a:t> </a:t>
            </a:r>
            <a:r>
              <a:rPr lang="pl-PL" dirty="0" err="1" smtClean="0"/>
              <a:t>protocols</a:t>
            </a:r>
            <a:r>
              <a:rPr lang="pl-PL" dirty="0" smtClean="0"/>
              <a:t> </a:t>
            </a:r>
            <a:r>
              <a:rPr lang="pl-PL" dirty="0"/>
              <a:t>for </a:t>
            </a:r>
            <a:r>
              <a:rPr lang="pl-PL" dirty="0" err="1"/>
              <a:t>managing</a:t>
            </a:r>
            <a:r>
              <a:rPr lang="pl-PL" dirty="0"/>
              <a:t> the data, </a:t>
            </a:r>
            <a:r>
              <a:rPr lang="pl-PL" dirty="0" err="1"/>
              <a:t>such</a:t>
            </a:r>
            <a:r>
              <a:rPr lang="pl-PL" dirty="0"/>
              <a:t> as SQL.</a:t>
            </a:r>
          </a:p>
          <a:p>
            <a:pPr>
              <a:defRPr/>
            </a:pPr>
            <a:r>
              <a:rPr lang="pl-PL" dirty="0" err="1" smtClean="0"/>
              <a:t>Client</a:t>
            </a:r>
            <a:r>
              <a:rPr lang="pl-PL" dirty="0" err="1"/>
              <a:t>-server</a:t>
            </a:r>
            <a:r>
              <a:rPr lang="pl-PL" dirty="0"/>
              <a:t> </a:t>
            </a:r>
            <a:r>
              <a:rPr lang="pl-PL" dirty="0" err="1"/>
              <a:t>pattern</a:t>
            </a:r>
            <a:r>
              <a:rPr lang="pl-PL" dirty="0"/>
              <a:t>. </a:t>
            </a:r>
            <a:endParaRPr lang="pl-PL" dirty="0" smtClean="0"/>
          </a:p>
          <a:p>
            <a:pPr lvl="1">
              <a:defRPr/>
            </a:pPr>
            <a:r>
              <a:rPr lang="pl-PL" dirty="0" smtClean="0"/>
              <a:t>The </a:t>
            </a:r>
            <a:r>
              <a:rPr lang="pl-PL" dirty="0" err="1"/>
              <a:t>components</a:t>
            </a:r>
            <a:r>
              <a:rPr lang="pl-PL" dirty="0"/>
              <a:t> </a:t>
            </a:r>
            <a:r>
              <a:rPr lang="pl-PL" dirty="0" err="1"/>
              <a:t>are</a:t>
            </a:r>
            <a:r>
              <a:rPr lang="pl-PL" dirty="0"/>
              <a:t> the </a:t>
            </a:r>
            <a:r>
              <a:rPr lang="pl-PL" dirty="0" err="1"/>
              <a:t>clients</a:t>
            </a:r>
            <a:r>
              <a:rPr lang="pl-PL" dirty="0"/>
              <a:t> and the </a:t>
            </a:r>
            <a:r>
              <a:rPr lang="pl-PL" dirty="0" err="1" smtClean="0"/>
              <a:t>servers</a:t>
            </a:r>
            <a:r>
              <a:rPr lang="pl-PL" dirty="0" smtClean="0"/>
              <a:t>.</a:t>
            </a:r>
          </a:p>
          <a:p>
            <a:pPr lvl="1">
              <a:defRPr/>
            </a:pPr>
            <a:r>
              <a:rPr lang="pl-PL" dirty="0" smtClean="0"/>
              <a:t>The </a:t>
            </a:r>
            <a:r>
              <a:rPr lang="pl-PL" dirty="0" err="1"/>
              <a:t>connectors</a:t>
            </a:r>
            <a:r>
              <a:rPr lang="pl-PL" dirty="0"/>
              <a:t> </a:t>
            </a:r>
            <a:r>
              <a:rPr lang="pl-PL" dirty="0" err="1"/>
              <a:t>are</a:t>
            </a:r>
            <a:r>
              <a:rPr lang="pl-PL" dirty="0"/>
              <a:t> </a:t>
            </a:r>
            <a:r>
              <a:rPr lang="pl-PL" dirty="0" err="1"/>
              <a:t>protocols</a:t>
            </a:r>
            <a:r>
              <a:rPr lang="pl-PL" dirty="0"/>
              <a:t> and </a:t>
            </a:r>
            <a:r>
              <a:rPr lang="pl-PL" dirty="0" err="1"/>
              <a:t>messages</a:t>
            </a:r>
            <a:r>
              <a:rPr lang="pl-PL" dirty="0"/>
              <a:t> </a:t>
            </a:r>
            <a:r>
              <a:rPr lang="pl-PL" dirty="0" err="1"/>
              <a:t>they</a:t>
            </a:r>
            <a:r>
              <a:rPr lang="pl-PL" dirty="0"/>
              <a:t> </a:t>
            </a:r>
            <a:r>
              <a:rPr lang="pl-PL" dirty="0" err="1"/>
              <a:t>share</a:t>
            </a:r>
            <a:r>
              <a:rPr lang="pl-PL" dirty="0"/>
              <a:t> </a:t>
            </a:r>
            <a:r>
              <a:rPr lang="pl-PL" dirty="0" err="1"/>
              <a:t>among</a:t>
            </a:r>
            <a:r>
              <a:rPr lang="pl-PL" dirty="0"/>
              <a:t> </a:t>
            </a:r>
            <a:r>
              <a:rPr lang="pl-PL" dirty="0" err="1"/>
              <a:t>each</a:t>
            </a:r>
            <a:r>
              <a:rPr lang="pl-PL" dirty="0"/>
              <a:t> </a:t>
            </a:r>
            <a:r>
              <a:rPr lang="pl-PL" dirty="0" err="1"/>
              <a:t>other</a:t>
            </a:r>
            <a:r>
              <a:rPr lang="pl-PL" dirty="0"/>
              <a:t> </a:t>
            </a:r>
            <a:r>
              <a:rPr lang="pl-PL" dirty="0" smtClean="0"/>
              <a:t>to </a:t>
            </a:r>
            <a:r>
              <a:rPr lang="pl-PL" dirty="0" err="1" smtClean="0"/>
              <a:t>carry</a:t>
            </a:r>
            <a:r>
              <a:rPr lang="pl-PL" dirty="0" smtClean="0"/>
              <a:t> </a:t>
            </a:r>
            <a:r>
              <a:rPr lang="pl-PL" dirty="0"/>
              <a:t>out the </a:t>
            </a:r>
            <a:r>
              <a:rPr lang="pl-PL" dirty="0" err="1"/>
              <a:t>system’s</a:t>
            </a:r>
            <a:r>
              <a:rPr lang="pl-PL" dirty="0"/>
              <a:t> </a:t>
            </a:r>
            <a:r>
              <a:rPr lang="pl-PL" dirty="0" err="1"/>
              <a:t>work</a:t>
            </a:r>
            <a:r>
              <a:rPr lang="pl-PL" dirty="0" smtClean="0"/>
              <a:t>.</a:t>
            </a:r>
            <a:endParaRPr lang="pl-PL" dirty="0"/>
          </a:p>
        </p:txBody>
      </p:sp>
      <p:sp>
        <p:nvSpPr>
          <p:cNvPr id="32772"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03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Architectural Patterns</a:t>
            </a:r>
          </a:p>
        </p:txBody>
      </p:sp>
      <p:sp>
        <p:nvSpPr>
          <p:cNvPr id="3" name="Content Placeholder 2"/>
          <p:cNvSpPr>
            <a:spLocks noGrp="1"/>
          </p:cNvSpPr>
          <p:nvPr>
            <p:ph idx="1"/>
          </p:nvPr>
        </p:nvSpPr>
        <p:spPr/>
        <p:txBody>
          <a:bodyPr>
            <a:normAutofit lnSpcReduction="10000"/>
          </a:bodyPr>
          <a:lstStyle/>
          <a:p>
            <a:pPr marL="0" indent="0">
              <a:defRPr/>
            </a:pPr>
            <a:r>
              <a:rPr lang="pl-PL" dirty="0" err="1"/>
              <a:t>Common</a:t>
            </a:r>
            <a:r>
              <a:rPr lang="pl-PL" dirty="0"/>
              <a:t> </a:t>
            </a:r>
            <a:r>
              <a:rPr lang="pl-PL" dirty="0" err="1"/>
              <a:t>allocation</a:t>
            </a:r>
            <a:r>
              <a:rPr lang="pl-PL" dirty="0"/>
              <a:t> </a:t>
            </a:r>
            <a:r>
              <a:rPr lang="pl-PL" dirty="0" err="1" smtClean="0"/>
              <a:t>patterns</a:t>
            </a:r>
            <a:r>
              <a:rPr lang="pl-PL" dirty="0" smtClean="0"/>
              <a:t>:</a:t>
            </a:r>
            <a:endParaRPr lang="pl-PL" dirty="0"/>
          </a:p>
          <a:p>
            <a:pPr>
              <a:defRPr/>
            </a:pPr>
            <a:r>
              <a:rPr lang="pl-PL" dirty="0"/>
              <a:t>Multi-</a:t>
            </a:r>
            <a:r>
              <a:rPr lang="pl-PL" dirty="0" err="1"/>
              <a:t>tier</a:t>
            </a:r>
            <a:r>
              <a:rPr lang="pl-PL" dirty="0"/>
              <a:t> </a:t>
            </a:r>
            <a:r>
              <a:rPr lang="pl-PL" dirty="0" err="1" smtClean="0"/>
              <a:t>pattern</a:t>
            </a:r>
            <a:endParaRPr lang="pl-PL" dirty="0"/>
          </a:p>
          <a:p>
            <a:pPr lvl="1">
              <a:defRPr/>
            </a:pPr>
            <a:r>
              <a:rPr lang="pl-PL" dirty="0" err="1"/>
              <a:t>D</a:t>
            </a:r>
            <a:r>
              <a:rPr lang="pl-PL" dirty="0" err="1" smtClean="0"/>
              <a:t>escribes</a:t>
            </a:r>
            <a:r>
              <a:rPr lang="pl-PL" dirty="0" smtClean="0"/>
              <a:t> </a:t>
            </a:r>
            <a:r>
              <a:rPr lang="pl-PL" dirty="0" err="1"/>
              <a:t>how</a:t>
            </a:r>
            <a:r>
              <a:rPr lang="pl-PL" dirty="0"/>
              <a:t> to </a:t>
            </a:r>
            <a:r>
              <a:rPr lang="pl-PL" dirty="0" err="1"/>
              <a:t>distribute</a:t>
            </a:r>
            <a:r>
              <a:rPr lang="pl-PL" dirty="0"/>
              <a:t> and </a:t>
            </a:r>
            <a:r>
              <a:rPr lang="pl-PL" dirty="0" err="1"/>
              <a:t>allocate</a:t>
            </a:r>
            <a:r>
              <a:rPr lang="pl-PL" dirty="0"/>
              <a:t> the </a:t>
            </a:r>
            <a:r>
              <a:rPr lang="pl-PL" dirty="0" err="1"/>
              <a:t>components</a:t>
            </a:r>
            <a:r>
              <a:rPr lang="pl-PL" dirty="0"/>
              <a:t> of a system in </a:t>
            </a:r>
            <a:r>
              <a:rPr lang="pl-PL" dirty="0" err="1"/>
              <a:t>distinct</a:t>
            </a:r>
            <a:r>
              <a:rPr lang="pl-PL" dirty="0"/>
              <a:t> </a:t>
            </a:r>
            <a:r>
              <a:rPr lang="pl-PL" dirty="0" err="1"/>
              <a:t>subsets</a:t>
            </a:r>
            <a:r>
              <a:rPr lang="pl-PL" dirty="0"/>
              <a:t> of hardware and software, </a:t>
            </a:r>
            <a:r>
              <a:rPr lang="pl-PL" dirty="0" err="1"/>
              <a:t>connected</a:t>
            </a:r>
            <a:r>
              <a:rPr lang="pl-PL" dirty="0"/>
              <a:t> by </a:t>
            </a:r>
            <a:r>
              <a:rPr lang="pl-PL" dirty="0" err="1"/>
              <a:t>some</a:t>
            </a:r>
            <a:r>
              <a:rPr lang="pl-PL" dirty="0"/>
              <a:t> </a:t>
            </a:r>
            <a:r>
              <a:rPr lang="pl-PL" dirty="0" err="1"/>
              <a:t>communication</a:t>
            </a:r>
            <a:r>
              <a:rPr lang="pl-PL" dirty="0"/>
              <a:t> medium. </a:t>
            </a:r>
            <a:endParaRPr lang="pl-PL" dirty="0" smtClean="0"/>
          </a:p>
          <a:p>
            <a:pPr lvl="1">
              <a:defRPr/>
            </a:pPr>
            <a:r>
              <a:rPr lang="pl-PL" dirty="0" err="1" smtClean="0"/>
              <a:t>This</a:t>
            </a:r>
            <a:r>
              <a:rPr lang="pl-PL" dirty="0" smtClean="0"/>
              <a:t> </a:t>
            </a:r>
            <a:r>
              <a:rPr lang="pl-PL" dirty="0" err="1"/>
              <a:t>pattern</a:t>
            </a:r>
            <a:r>
              <a:rPr lang="pl-PL" dirty="0"/>
              <a:t> </a:t>
            </a:r>
            <a:r>
              <a:rPr lang="pl-PL" dirty="0" err="1"/>
              <a:t>specializes</a:t>
            </a:r>
            <a:r>
              <a:rPr lang="pl-PL" dirty="0"/>
              <a:t> the </a:t>
            </a:r>
            <a:r>
              <a:rPr lang="pl-PL" dirty="0" err="1"/>
              <a:t>generic</a:t>
            </a:r>
            <a:r>
              <a:rPr lang="pl-PL" dirty="0"/>
              <a:t> </a:t>
            </a:r>
            <a:r>
              <a:rPr lang="pl-PL" dirty="0" err="1"/>
              <a:t>deployment</a:t>
            </a:r>
            <a:r>
              <a:rPr lang="pl-PL" dirty="0"/>
              <a:t> (software-to-hardware </a:t>
            </a:r>
            <a:r>
              <a:rPr lang="pl-PL" dirty="0" err="1"/>
              <a:t>allocation</a:t>
            </a:r>
            <a:r>
              <a:rPr lang="pl-PL" dirty="0"/>
              <a:t>) </a:t>
            </a:r>
            <a:r>
              <a:rPr lang="pl-PL" dirty="0" err="1"/>
              <a:t>structure</a:t>
            </a:r>
            <a:r>
              <a:rPr lang="pl-PL" dirty="0"/>
              <a:t>.</a:t>
            </a:r>
          </a:p>
          <a:p>
            <a:pPr>
              <a:defRPr/>
            </a:pPr>
            <a:r>
              <a:rPr lang="pl-PL" dirty="0" err="1"/>
              <a:t>Competence</a:t>
            </a:r>
            <a:r>
              <a:rPr lang="pl-PL" dirty="0"/>
              <a:t> </a:t>
            </a:r>
            <a:r>
              <a:rPr lang="pl-PL" dirty="0" err="1" smtClean="0"/>
              <a:t>center</a:t>
            </a:r>
            <a:r>
              <a:rPr lang="pl-PL" dirty="0" smtClean="0"/>
              <a:t> </a:t>
            </a:r>
            <a:r>
              <a:rPr lang="pl-PL" dirty="0" err="1" smtClean="0"/>
              <a:t>pattern</a:t>
            </a:r>
            <a:r>
              <a:rPr lang="pl-PL" dirty="0" smtClean="0"/>
              <a:t> </a:t>
            </a:r>
            <a:r>
              <a:rPr lang="pl-PL" dirty="0"/>
              <a:t>and </a:t>
            </a:r>
            <a:r>
              <a:rPr lang="pl-PL" dirty="0" smtClean="0"/>
              <a:t>platform</a:t>
            </a:r>
            <a:r>
              <a:rPr lang="pl-PL" dirty="0"/>
              <a:t> </a:t>
            </a:r>
            <a:r>
              <a:rPr lang="pl-PL" dirty="0" err="1" smtClean="0"/>
              <a:t>pattern</a:t>
            </a:r>
            <a:endParaRPr lang="pl-PL" dirty="0" smtClean="0"/>
          </a:p>
          <a:p>
            <a:pPr lvl="1">
              <a:defRPr/>
            </a:pPr>
            <a:r>
              <a:rPr lang="pl-PL" dirty="0" err="1" smtClean="0"/>
              <a:t>These</a:t>
            </a:r>
            <a:r>
              <a:rPr lang="pl-PL" dirty="0" smtClean="0"/>
              <a:t> </a:t>
            </a:r>
            <a:r>
              <a:rPr lang="pl-PL" dirty="0" err="1" smtClean="0"/>
              <a:t>patterns</a:t>
            </a:r>
            <a:r>
              <a:rPr lang="pl-PL" dirty="0" smtClean="0"/>
              <a:t> </a:t>
            </a:r>
            <a:r>
              <a:rPr lang="pl-PL" dirty="0" err="1" smtClean="0"/>
              <a:t>specialize</a:t>
            </a:r>
            <a:r>
              <a:rPr lang="pl-PL" dirty="0" smtClean="0"/>
              <a:t> </a:t>
            </a:r>
            <a:r>
              <a:rPr lang="pl-PL" dirty="0"/>
              <a:t>a software </a:t>
            </a:r>
            <a:r>
              <a:rPr lang="pl-PL" dirty="0" err="1"/>
              <a:t>system’s</a:t>
            </a:r>
            <a:r>
              <a:rPr lang="pl-PL" dirty="0"/>
              <a:t> </a:t>
            </a:r>
            <a:r>
              <a:rPr lang="pl-PL" dirty="0" err="1"/>
              <a:t>work</a:t>
            </a:r>
            <a:r>
              <a:rPr lang="pl-PL" dirty="0"/>
              <a:t> </a:t>
            </a:r>
            <a:r>
              <a:rPr lang="pl-PL" dirty="0" err="1"/>
              <a:t>assignment</a:t>
            </a:r>
            <a:r>
              <a:rPr lang="pl-PL" dirty="0"/>
              <a:t> </a:t>
            </a:r>
            <a:r>
              <a:rPr lang="pl-PL" dirty="0" err="1"/>
              <a:t>structure</a:t>
            </a:r>
            <a:r>
              <a:rPr lang="pl-PL" dirty="0"/>
              <a:t>. </a:t>
            </a:r>
            <a:endParaRPr lang="pl-PL" dirty="0" smtClean="0"/>
          </a:p>
          <a:p>
            <a:pPr lvl="1">
              <a:defRPr/>
            </a:pPr>
            <a:r>
              <a:rPr lang="pl-PL" dirty="0" smtClean="0"/>
              <a:t>In </a:t>
            </a:r>
            <a:r>
              <a:rPr lang="pl-PL" dirty="0" err="1"/>
              <a:t>competence</a:t>
            </a:r>
            <a:r>
              <a:rPr lang="pl-PL" dirty="0"/>
              <a:t> </a:t>
            </a:r>
            <a:r>
              <a:rPr lang="pl-PL" dirty="0" err="1"/>
              <a:t>center</a:t>
            </a:r>
            <a:r>
              <a:rPr lang="pl-PL" dirty="0"/>
              <a:t>, </a:t>
            </a:r>
            <a:r>
              <a:rPr lang="pl-PL" dirty="0" err="1"/>
              <a:t>work</a:t>
            </a:r>
            <a:r>
              <a:rPr lang="pl-PL" dirty="0"/>
              <a:t> </a:t>
            </a:r>
            <a:r>
              <a:rPr lang="pl-PL" dirty="0" err="1"/>
              <a:t>is</a:t>
            </a:r>
            <a:r>
              <a:rPr lang="pl-PL" dirty="0"/>
              <a:t> </a:t>
            </a:r>
            <a:r>
              <a:rPr lang="pl-PL" dirty="0" err="1"/>
              <a:t>allocated</a:t>
            </a:r>
            <a:r>
              <a:rPr lang="pl-PL" dirty="0"/>
              <a:t> to </a:t>
            </a:r>
            <a:r>
              <a:rPr lang="pl-PL" dirty="0" err="1"/>
              <a:t>sites</a:t>
            </a:r>
            <a:r>
              <a:rPr lang="pl-PL" dirty="0"/>
              <a:t> </a:t>
            </a:r>
            <a:r>
              <a:rPr lang="pl-PL" dirty="0" err="1"/>
              <a:t>depending</a:t>
            </a:r>
            <a:r>
              <a:rPr lang="pl-PL" dirty="0"/>
              <a:t> on the </a:t>
            </a:r>
            <a:r>
              <a:rPr lang="pl-PL" dirty="0" err="1"/>
              <a:t>technical</a:t>
            </a:r>
            <a:r>
              <a:rPr lang="pl-PL" dirty="0"/>
              <a:t> </a:t>
            </a:r>
            <a:r>
              <a:rPr lang="pl-PL" dirty="0" err="1"/>
              <a:t>or</a:t>
            </a:r>
            <a:r>
              <a:rPr lang="pl-PL" dirty="0"/>
              <a:t> </a:t>
            </a:r>
            <a:r>
              <a:rPr lang="pl-PL" dirty="0" err="1"/>
              <a:t>domain</a:t>
            </a:r>
            <a:r>
              <a:rPr lang="pl-PL" dirty="0"/>
              <a:t> </a:t>
            </a:r>
            <a:r>
              <a:rPr lang="pl-PL" dirty="0" err="1"/>
              <a:t>expertise</a:t>
            </a:r>
            <a:r>
              <a:rPr lang="pl-PL" dirty="0"/>
              <a:t> </a:t>
            </a:r>
            <a:r>
              <a:rPr lang="pl-PL" dirty="0" err="1"/>
              <a:t>located</a:t>
            </a:r>
            <a:r>
              <a:rPr lang="pl-PL" dirty="0"/>
              <a:t> </a:t>
            </a:r>
            <a:r>
              <a:rPr lang="pl-PL" dirty="0" err="1"/>
              <a:t>at</a:t>
            </a:r>
            <a:r>
              <a:rPr lang="pl-PL" dirty="0"/>
              <a:t> a </a:t>
            </a:r>
            <a:r>
              <a:rPr lang="pl-PL" dirty="0" err="1"/>
              <a:t>site</a:t>
            </a:r>
            <a:r>
              <a:rPr lang="pl-PL" dirty="0"/>
              <a:t>. </a:t>
            </a:r>
            <a:endParaRPr lang="pl-PL" dirty="0" smtClean="0"/>
          </a:p>
          <a:p>
            <a:pPr lvl="1">
              <a:defRPr/>
            </a:pPr>
            <a:r>
              <a:rPr lang="pl-PL" dirty="0" smtClean="0"/>
              <a:t>In </a:t>
            </a:r>
            <a:r>
              <a:rPr lang="pl-PL" dirty="0"/>
              <a:t>platform, one </a:t>
            </a:r>
            <a:r>
              <a:rPr lang="pl-PL" dirty="0" err="1"/>
              <a:t>site</a:t>
            </a:r>
            <a:r>
              <a:rPr lang="pl-PL" dirty="0"/>
              <a:t> </a:t>
            </a:r>
            <a:r>
              <a:rPr lang="pl-PL" dirty="0" err="1"/>
              <a:t>is</a:t>
            </a:r>
            <a:r>
              <a:rPr lang="pl-PL" dirty="0"/>
              <a:t> </a:t>
            </a:r>
            <a:r>
              <a:rPr lang="pl-PL" dirty="0" err="1"/>
              <a:t>tasked</a:t>
            </a:r>
            <a:r>
              <a:rPr lang="pl-PL" dirty="0"/>
              <a:t> with developing </a:t>
            </a:r>
            <a:r>
              <a:rPr lang="pl-PL" dirty="0" err="1"/>
              <a:t>reusable</a:t>
            </a:r>
            <a:r>
              <a:rPr lang="pl-PL" dirty="0"/>
              <a:t> </a:t>
            </a:r>
            <a:r>
              <a:rPr lang="pl-PL" dirty="0" err="1"/>
              <a:t>core</a:t>
            </a:r>
            <a:r>
              <a:rPr lang="pl-PL" dirty="0"/>
              <a:t> </a:t>
            </a:r>
            <a:r>
              <a:rPr lang="pl-PL" dirty="0" err="1"/>
              <a:t>assets</a:t>
            </a:r>
            <a:r>
              <a:rPr lang="pl-PL" dirty="0"/>
              <a:t> of a software </a:t>
            </a:r>
            <a:r>
              <a:rPr lang="pl-PL" dirty="0" err="1"/>
              <a:t>product</a:t>
            </a:r>
            <a:r>
              <a:rPr lang="pl-PL" dirty="0"/>
              <a:t> </a:t>
            </a:r>
            <a:r>
              <a:rPr lang="pl-PL" dirty="0" err="1" smtClean="0"/>
              <a:t>line</a:t>
            </a:r>
            <a:r>
              <a:rPr lang="pl-PL" dirty="0" smtClean="0"/>
              <a:t>, </a:t>
            </a:r>
            <a:r>
              <a:rPr lang="pl-PL" dirty="0"/>
              <a:t>and </a:t>
            </a:r>
            <a:r>
              <a:rPr lang="pl-PL" dirty="0" err="1"/>
              <a:t>other</a:t>
            </a:r>
            <a:r>
              <a:rPr lang="pl-PL" dirty="0"/>
              <a:t> </a:t>
            </a:r>
            <a:r>
              <a:rPr lang="pl-PL" dirty="0" err="1"/>
              <a:t>sites</a:t>
            </a:r>
            <a:r>
              <a:rPr lang="pl-PL" dirty="0"/>
              <a:t> </a:t>
            </a:r>
            <a:r>
              <a:rPr lang="pl-PL" dirty="0" err="1"/>
              <a:t>develop</a:t>
            </a:r>
            <a:r>
              <a:rPr lang="pl-PL" dirty="0"/>
              <a:t> </a:t>
            </a:r>
            <a:r>
              <a:rPr lang="pl-PL" dirty="0" err="1"/>
              <a:t>applications</a:t>
            </a:r>
            <a:r>
              <a:rPr lang="pl-PL" dirty="0"/>
              <a:t> </a:t>
            </a:r>
            <a:r>
              <a:rPr lang="pl-PL" dirty="0" err="1"/>
              <a:t>that</a:t>
            </a:r>
            <a:r>
              <a:rPr lang="pl-PL" dirty="0"/>
              <a:t> </a:t>
            </a:r>
            <a:r>
              <a:rPr lang="pl-PL" dirty="0" err="1"/>
              <a:t>use</a:t>
            </a:r>
            <a:r>
              <a:rPr lang="pl-PL" dirty="0"/>
              <a:t> the </a:t>
            </a:r>
            <a:r>
              <a:rPr lang="pl-PL" dirty="0" err="1"/>
              <a:t>core</a:t>
            </a:r>
            <a:r>
              <a:rPr lang="pl-PL" dirty="0"/>
              <a:t> </a:t>
            </a:r>
            <a:r>
              <a:rPr lang="pl-PL" dirty="0" err="1"/>
              <a:t>assets</a:t>
            </a:r>
            <a:r>
              <a:rPr lang="pl-PL" dirty="0"/>
              <a:t>.</a:t>
            </a:r>
          </a:p>
          <a:p>
            <a:pPr>
              <a:defRPr/>
            </a:pPr>
            <a:endParaRPr lang="en-US" dirty="0"/>
          </a:p>
        </p:txBody>
      </p:sp>
      <p:sp>
        <p:nvSpPr>
          <p:cNvPr id="33796"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372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Example</a:t>
            </a:r>
          </a:p>
        </p:txBody>
      </p:sp>
      <p:pic>
        <p:nvPicPr>
          <p:cNvPr id="7171"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990600"/>
            <a:ext cx="8153400" cy="5408613"/>
          </a:xfrm>
        </p:spPr>
      </p:pic>
      <p:sp>
        <p:nvSpPr>
          <p:cNvPr id="7172" name="TextBox 4"/>
          <p:cNvSpPr txBox="1">
            <a:spLocks noChangeArrowheads="1"/>
          </p:cNvSpPr>
          <p:nvPr/>
        </p:nvSpPr>
        <p:spPr bwMode="auto">
          <a:xfrm>
            <a:off x="1709738" y="6419850"/>
            <a:ext cx="519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r>
              <a:rPr lang="en-US" altLang="en-US"/>
              <a:t>Incremental Software Architecture – Bell 2016</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cSld>
  <p:clrMapOvr>
    <a:masterClrMapping/>
  </p:clrMapOvr>
  <p:transition spd="med" advTm="12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What Makes a “Good” Architecture?</a:t>
            </a:r>
          </a:p>
        </p:txBody>
      </p:sp>
      <p:sp>
        <p:nvSpPr>
          <p:cNvPr id="3" name="Content Placeholder 2"/>
          <p:cNvSpPr>
            <a:spLocks noGrp="1"/>
          </p:cNvSpPr>
          <p:nvPr>
            <p:ph idx="1"/>
          </p:nvPr>
        </p:nvSpPr>
        <p:spPr/>
        <p:txBody>
          <a:bodyPr>
            <a:normAutofit/>
          </a:bodyPr>
          <a:lstStyle/>
          <a:p>
            <a:pPr>
              <a:defRPr/>
            </a:pPr>
            <a:r>
              <a:rPr lang="en-US" dirty="0" smtClean="0"/>
              <a:t>There </a:t>
            </a:r>
            <a:r>
              <a:rPr lang="en-US" dirty="0"/>
              <a:t>is no such thing as an inherently good or bad architecture. </a:t>
            </a:r>
            <a:endParaRPr lang="en-US" dirty="0" smtClean="0"/>
          </a:p>
          <a:p>
            <a:pPr>
              <a:defRPr/>
            </a:pPr>
            <a:r>
              <a:rPr lang="en-US" dirty="0" smtClean="0"/>
              <a:t>Architectures</a:t>
            </a:r>
            <a:r>
              <a:rPr lang="en-US" dirty="0"/>
              <a:t> </a:t>
            </a:r>
            <a:r>
              <a:rPr lang="en-US" dirty="0" smtClean="0"/>
              <a:t>are </a:t>
            </a:r>
            <a:r>
              <a:rPr lang="en-US" dirty="0"/>
              <a:t>either more or less fit for some </a:t>
            </a:r>
            <a:r>
              <a:rPr lang="en-US" dirty="0" smtClean="0"/>
              <a:t>purpose</a:t>
            </a:r>
          </a:p>
          <a:p>
            <a:pPr>
              <a:defRPr/>
            </a:pPr>
            <a:r>
              <a:rPr lang="pl-PL" dirty="0" err="1" smtClean="0"/>
              <a:t>Architectures</a:t>
            </a:r>
            <a:r>
              <a:rPr lang="pl-PL" dirty="0" smtClean="0"/>
              <a:t> </a:t>
            </a:r>
            <a:r>
              <a:rPr lang="pl-PL" dirty="0" err="1" smtClean="0"/>
              <a:t>can</a:t>
            </a:r>
            <a:r>
              <a:rPr lang="pl-PL" dirty="0"/>
              <a:t> </a:t>
            </a:r>
            <a:r>
              <a:rPr lang="pl-PL" dirty="0" smtClean="0"/>
              <a:t>be </a:t>
            </a:r>
            <a:r>
              <a:rPr lang="pl-PL" dirty="0" err="1" smtClean="0"/>
              <a:t>evaluated</a:t>
            </a:r>
            <a:r>
              <a:rPr lang="pl-PL" dirty="0"/>
              <a:t> </a:t>
            </a:r>
            <a:r>
              <a:rPr lang="pl-PL" dirty="0" smtClean="0"/>
              <a:t>but </a:t>
            </a:r>
            <a:r>
              <a:rPr lang="pl-PL" dirty="0" err="1" smtClean="0"/>
              <a:t>only</a:t>
            </a:r>
            <a:r>
              <a:rPr lang="pl-PL" dirty="0" smtClean="0"/>
              <a:t> </a:t>
            </a:r>
            <a:r>
              <a:rPr lang="pl-PL" dirty="0"/>
              <a:t>in the </a:t>
            </a:r>
            <a:r>
              <a:rPr lang="pl-PL" dirty="0" err="1"/>
              <a:t>context</a:t>
            </a:r>
            <a:r>
              <a:rPr lang="pl-PL" dirty="0"/>
              <a:t> of </a:t>
            </a:r>
            <a:r>
              <a:rPr lang="pl-PL" dirty="0" err="1"/>
              <a:t>specific</a:t>
            </a:r>
            <a:r>
              <a:rPr lang="pl-PL" dirty="0"/>
              <a:t> </a:t>
            </a:r>
            <a:r>
              <a:rPr lang="pl-PL" dirty="0" err="1"/>
              <a:t>stated</a:t>
            </a:r>
            <a:r>
              <a:rPr lang="pl-PL" dirty="0"/>
              <a:t> </a:t>
            </a:r>
            <a:r>
              <a:rPr lang="pl-PL" dirty="0" err="1"/>
              <a:t>goals</a:t>
            </a:r>
            <a:r>
              <a:rPr lang="pl-PL" dirty="0" smtClean="0"/>
              <a:t>.</a:t>
            </a:r>
          </a:p>
          <a:p>
            <a:pPr>
              <a:defRPr/>
            </a:pPr>
            <a:endParaRPr lang="pl-PL" dirty="0"/>
          </a:p>
          <a:p>
            <a:pPr>
              <a:defRPr/>
            </a:pPr>
            <a:r>
              <a:rPr lang="pl-PL" dirty="0" err="1" smtClean="0"/>
              <a:t>There</a:t>
            </a:r>
            <a:r>
              <a:rPr lang="pl-PL" dirty="0" smtClean="0"/>
              <a:t> </a:t>
            </a:r>
            <a:r>
              <a:rPr lang="pl-PL" dirty="0" err="1" smtClean="0"/>
              <a:t>are</a:t>
            </a:r>
            <a:r>
              <a:rPr lang="pl-PL" dirty="0" smtClean="0"/>
              <a:t>, </a:t>
            </a:r>
            <a:r>
              <a:rPr lang="pl-PL" dirty="0" err="1" smtClean="0"/>
              <a:t>however</a:t>
            </a:r>
            <a:r>
              <a:rPr lang="pl-PL" dirty="0" smtClean="0"/>
              <a:t>, </a:t>
            </a:r>
            <a:r>
              <a:rPr lang="pl-PL" dirty="0" err="1" smtClean="0"/>
              <a:t>good</a:t>
            </a:r>
            <a:r>
              <a:rPr lang="pl-PL" dirty="0" smtClean="0"/>
              <a:t> </a:t>
            </a:r>
            <a:r>
              <a:rPr lang="pl-PL" dirty="0" err="1" smtClean="0"/>
              <a:t>rules</a:t>
            </a:r>
            <a:r>
              <a:rPr lang="pl-PL" dirty="0" smtClean="0"/>
              <a:t> of </a:t>
            </a:r>
            <a:r>
              <a:rPr lang="pl-PL" dirty="0" err="1" smtClean="0"/>
              <a:t>thumb</a:t>
            </a:r>
            <a:r>
              <a:rPr lang="pl-PL" dirty="0" smtClean="0"/>
              <a:t>.</a:t>
            </a:r>
            <a:endParaRPr lang="pl-PL" dirty="0"/>
          </a:p>
        </p:txBody>
      </p:sp>
      <p:sp>
        <p:nvSpPr>
          <p:cNvPr id="34820"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598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Process “Rules of Thumb”</a:t>
            </a:r>
          </a:p>
        </p:txBody>
      </p:sp>
      <p:sp>
        <p:nvSpPr>
          <p:cNvPr id="3" name="Content Placeholder 2"/>
          <p:cNvSpPr>
            <a:spLocks noGrp="1"/>
          </p:cNvSpPr>
          <p:nvPr>
            <p:ph idx="1"/>
          </p:nvPr>
        </p:nvSpPr>
        <p:spPr>
          <a:xfrm>
            <a:off x="457200" y="1268413"/>
            <a:ext cx="8229600" cy="5113337"/>
          </a:xfrm>
        </p:spPr>
        <p:txBody>
          <a:bodyPr>
            <a:normAutofit fontScale="92500" lnSpcReduction="20000"/>
          </a:bodyPr>
          <a:lstStyle/>
          <a:p>
            <a:pPr>
              <a:defRPr/>
            </a:pPr>
            <a:r>
              <a:rPr lang="pl-PL" sz="2000" dirty="0" smtClean="0"/>
              <a:t>The </a:t>
            </a:r>
            <a:r>
              <a:rPr lang="pl-PL" sz="2000" dirty="0" err="1"/>
              <a:t>architecture</a:t>
            </a:r>
            <a:r>
              <a:rPr lang="pl-PL" sz="2000" dirty="0"/>
              <a:t> </a:t>
            </a:r>
            <a:r>
              <a:rPr lang="pl-PL" sz="2000" dirty="0" err="1"/>
              <a:t>should</a:t>
            </a:r>
            <a:r>
              <a:rPr lang="pl-PL" sz="2000" dirty="0"/>
              <a:t> be the </a:t>
            </a:r>
            <a:r>
              <a:rPr lang="pl-PL" sz="2000" dirty="0" err="1"/>
              <a:t>product</a:t>
            </a:r>
            <a:r>
              <a:rPr lang="pl-PL" sz="2000" dirty="0"/>
              <a:t> of a single </a:t>
            </a:r>
            <a:r>
              <a:rPr lang="pl-PL" sz="2000" dirty="0" err="1"/>
              <a:t>architect</a:t>
            </a:r>
            <a:r>
              <a:rPr lang="pl-PL" sz="2000" dirty="0"/>
              <a:t> </a:t>
            </a:r>
            <a:r>
              <a:rPr lang="pl-PL" sz="2000" dirty="0" err="1"/>
              <a:t>or</a:t>
            </a:r>
            <a:r>
              <a:rPr lang="pl-PL" sz="2000" dirty="0"/>
              <a:t> a </a:t>
            </a:r>
            <a:r>
              <a:rPr lang="pl-PL" sz="2000" dirty="0" smtClean="0"/>
              <a:t>small </a:t>
            </a:r>
            <a:r>
              <a:rPr lang="pl-PL" sz="2000" dirty="0" err="1" smtClean="0"/>
              <a:t>group</a:t>
            </a:r>
            <a:r>
              <a:rPr lang="pl-PL" sz="2000" dirty="0" smtClean="0"/>
              <a:t> </a:t>
            </a:r>
            <a:r>
              <a:rPr lang="pl-PL" sz="2000" dirty="0"/>
              <a:t>of </a:t>
            </a:r>
            <a:r>
              <a:rPr lang="pl-PL" sz="2000" dirty="0" err="1"/>
              <a:t>architects</a:t>
            </a:r>
            <a:r>
              <a:rPr lang="pl-PL" sz="2000" dirty="0"/>
              <a:t> with </a:t>
            </a:r>
            <a:r>
              <a:rPr lang="pl-PL" sz="2000" dirty="0" err="1"/>
              <a:t>an</a:t>
            </a:r>
            <a:r>
              <a:rPr lang="pl-PL" sz="2000" dirty="0"/>
              <a:t> </a:t>
            </a:r>
            <a:r>
              <a:rPr lang="pl-PL" sz="2000" dirty="0" err="1"/>
              <a:t>identified</a:t>
            </a:r>
            <a:r>
              <a:rPr lang="pl-PL" sz="2000" dirty="0"/>
              <a:t> </a:t>
            </a:r>
            <a:r>
              <a:rPr lang="pl-PL" sz="2000" dirty="0" err="1"/>
              <a:t>technical</a:t>
            </a:r>
            <a:r>
              <a:rPr lang="pl-PL" sz="2000" dirty="0"/>
              <a:t> leader. </a:t>
            </a:r>
            <a:endParaRPr lang="pl-PL" sz="2000" dirty="0" smtClean="0"/>
          </a:p>
          <a:p>
            <a:pPr lvl="1">
              <a:defRPr/>
            </a:pPr>
            <a:r>
              <a:rPr lang="pl-PL" sz="1600" dirty="0" err="1" smtClean="0"/>
              <a:t>This</a:t>
            </a:r>
            <a:r>
              <a:rPr lang="pl-PL" sz="1600" dirty="0" smtClean="0"/>
              <a:t> </a:t>
            </a:r>
            <a:r>
              <a:rPr lang="pl-PL" sz="1600" dirty="0" err="1" smtClean="0"/>
              <a:t>approach</a:t>
            </a:r>
            <a:r>
              <a:rPr lang="pl-PL" sz="1600" dirty="0" smtClean="0"/>
              <a:t> </a:t>
            </a:r>
            <a:r>
              <a:rPr lang="pl-PL" sz="1600" dirty="0" err="1" smtClean="0"/>
              <a:t>gives</a:t>
            </a:r>
            <a:r>
              <a:rPr lang="pl-PL" sz="1600" dirty="0" smtClean="0"/>
              <a:t> </a:t>
            </a:r>
            <a:r>
              <a:rPr lang="pl-PL" sz="1600" dirty="0"/>
              <a:t>the </a:t>
            </a:r>
            <a:r>
              <a:rPr lang="pl-PL" sz="1600" dirty="0" err="1"/>
              <a:t>architecture</a:t>
            </a:r>
            <a:r>
              <a:rPr lang="pl-PL" sz="1600" dirty="0"/>
              <a:t> </a:t>
            </a:r>
            <a:r>
              <a:rPr lang="pl-PL" sz="1600" dirty="0" err="1"/>
              <a:t>its</a:t>
            </a:r>
            <a:r>
              <a:rPr lang="pl-PL" sz="1600" dirty="0"/>
              <a:t> </a:t>
            </a:r>
            <a:r>
              <a:rPr lang="pl-PL" sz="1600" dirty="0" err="1"/>
              <a:t>conceptual</a:t>
            </a:r>
            <a:r>
              <a:rPr lang="pl-PL" sz="1600" dirty="0"/>
              <a:t> </a:t>
            </a:r>
            <a:r>
              <a:rPr lang="pl-PL" sz="1600" dirty="0" err="1"/>
              <a:t>integrity</a:t>
            </a:r>
            <a:r>
              <a:rPr lang="pl-PL" sz="1600" dirty="0"/>
              <a:t> and </a:t>
            </a:r>
            <a:r>
              <a:rPr lang="pl-PL" sz="1600" dirty="0" err="1"/>
              <a:t>technical</a:t>
            </a:r>
            <a:r>
              <a:rPr lang="pl-PL" sz="1600" dirty="0"/>
              <a:t> </a:t>
            </a:r>
            <a:r>
              <a:rPr lang="pl-PL" sz="1600" dirty="0" err="1" smtClean="0"/>
              <a:t>consistency</a:t>
            </a:r>
            <a:r>
              <a:rPr lang="pl-PL" sz="1600" dirty="0" smtClean="0"/>
              <a:t>. </a:t>
            </a:r>
          </a:p>
          <a:p>
            <a:pPr lvl="1">
              <a:defRPr/>
            </a:pPr>
            <a:r>
              <a:rPr lang="pl-PL" sz="1600" dirty="0" err="1" smtClean="0"/>
              <a:t>This</a:t>
            </a:r>
            <a:r>
              <a:rPr lang="pl-PL" sz="1600" dirty="0" smtClean="0"/>
              <a:t> </a:t>
            </a:r>
            <a:r>
              <a:rPr lang="pl-PL" sz="1600" dirty="0" err="1"/>
              <a:t>recommendation</a:t>
            </a:r>
            <a:r>
              <a:rPr lang="pl-PL" sz="1600" dirty="0"/>
              <a:t> </a:t>
            </a:r>
            <a:r>
              <a:rPr lang="pl-PL" sz="1600" dirty="0" err="1"/>
              <a:t>holds</a:t>
            </a:r>
            <a:r>
              <a:rPr lang="pl-PL" sz="1600" dirty="0"/>
              <a:t> for Agile and open </a:t>
            </a:r>
            <a:r>
              <a:rPr lang="pl-PL" sz="1600" dirty="0" err="1"/>
              <a:t>source</a:t>
            </a:r>
            <a:r>
              <a:rPr lang="pl-PL" sz="1600" dirty="0"/>
              <a:t> </a:t>
            </a:r>
            <a:r>
              <a:rPr lang="pl-PL" sz="1600" dirty="0" err="1"/>
              <a:t>projects</a:t>
            </a:r>
            <a:r>
              <a:rPr lang="pl-PL" sz="1600" dirty="0"/>
              <a:t> as </a:t>
            </a:r>
            <a:r>
              <a:rPr lang="pl-PL" sz="1600" dirty="0" err="1" smtClean="0"/>
              <a:t>well</a:t>
            </a:r>
            <a:r>
              <a:rPr lang="pl-PL" sz="1600" dirty="0" smtClean="0"/>
              <a:t> as </a:t>
            </a:r>
            <a:r>
              <a:rPr lang="pl-PL" sz="1600" dirty="0"/>
              <a:t>“</a:t>
            </a:r>
            <a:r>
              <a:rPr lang="pl-PL" sz="1600" dirty="0" err="1"/>
              <a:t>traditional</a:t>
            </a:r>
            <a:r>
              <a:rPr lang="pl-PL" sz="1600" dirty="0"/>
              <a:t>” </a:t>
            </a:r>
            <a:r>
              <a:rPr lang="pl-PL" sz="1600" dirty="0" err="1"/>
              <a:t>ones</a:t>
            </a:r>
            <a:r>
              <a:rPr lang="pl-PL" sz="1600" dirty="0"/>
              <a:t>. </a:t>
            </a:r>
            <a:endParaRPr lang="pl-PL" sz="1600" dirty="0" smtClean="0"/>
          </a:p>
          <a:p>
            <a:pPr lvl="1">
              <a:defRPr/>
            </a:pPr>
            <a:r>
              <a:rPr lang="pl-PL" sz="1600" dirty="0" err="1" smtClean="0"/>
              <a:t>There</a:t>
            </a:r>
            <a:r>
              <a:rPr lang="pl-PL" sz="1600" dirty="0" smtClean="0"/>
              <a:t> </a:t>
            </a:r>
            <a:r>
              <a:rPr lang="pl-PL" sz="1600" dirty="0" err="1" smtClean="0"/>
              <a:t>should</a:t>
            </a:r>
            <a:r>
              <a:rPr lang="pl-PL" sz="1600" dirty="0" smtClean="0"/>
              <a:t> be a </a:t>
            </a:r>
            <a:r>
              <a:rPr lang="pl-PL" sz="1600" dirty="0" err="1" smtClean="0"/>
              <a:t>strong</a:t>
            </a:r>
            <a:r>
              <a:rPr lang="pl-PL" sz="1600" dirty="0" smtClean="0"/>
              <a:t> </a:t>
            </a:r>
            <a:r>
              <a:rPr lang="pl-PL" sz="1600" dirty="0" err="1" smtClean="0"/>
              <a:t>connection</a:t>
            </a:r>
            <a:r>
              <a:rPr lang="pl-PL" sz="1600" dirty="0" smtClean="0"/>
              <a:t> </a:t>
            </a:r>
            <a:r>
              <a:rPr lang="pl-PL" sz="1600" dirty="0" err="1" smtClean="0"/>
              <a:t>between</a:t>
            </a:r>
            <a:r>
              <a:rPr lang="pl-PL" sz="1600" dirty="0" smtClean="0"/>
              <a:t> the </a:t>
            </a:r>
            <a:r>
              <a:rPr lang="pl-PL" sz="1600" dirty="0" err="1" smtClean="0"/>
              <a:t>architect</a:t>
            </a:r>
            <a:r>
              <a:rPr lang="pl-PL" sz="1600" dirty="0" smtClean="0"/>
              <a:t>(s) and the development team.</a:t>
            </a:r>
          </a:p>
          <a:p>
            <a:pPr>
              <a:defRPr/>
            </a:pPr>
            <a:r>
              <a:rPr lang="pl-PL" sz="2000" dirty="0" smtClean="0"/>
              <a:t>The </a:t>
            </a:r>
            <a:r>
              <a:rPr lang="pl-PL" sz="2000" dirty="0" err="1" smtClean="0"/>
              <a:t>architect</a:t>
            </a:r>
            <a:r>
              <a:rPr lang="pl-PL" sz="2000" dirty="0" smtClean="0"/>
              <a:t> (</a:t>
            </a:r>
            <a:r>
              <a:rPr lang="pl-PL" sz="2000" dirty="0" err="1" smtClean="0"/>
              <a:t>or</a:t>
            </a:r>
            <a:r>
              <a:rPr lang="pl-PL" sz="2000" dirty="0" smtClean="0"/>
              <a:t> </a:t>
            </a:r>
            <a:r>
              <a:rPr lang="pl-PL" sz="2000" dirty="0" err="1" smtClean="0"/>
              <a:t>architecture</a:t>
            </a:r>
            <a:r>
              <a:rPr lang="pl-PL" sz="2000" dirty="0" smtClean="0"/>
              <a:t> team) </a:t>
            </a:r>
            <a:r>
              <a:rPr lang="pl-PL" sz="2000" dirty="0" err="1" smtClean="0"/>
              <a:t>should</a:t>
            </a:r>
            <a:r>
              <a:rPr lang="pl-PL" sz="2000" dirty="0" smtClean="0"/>
              <a:t> </a:t>
            </a:r>
            <a:r>
              <a:rPr lang="pl-PL" sz="2000" dirty="0" err="1" smtClean="0"/>
              <a:t>base</a:t>
            </a:r>
            <a:r>
              <a:rPr lang="pl-PL" sz="2000" dirty="0" smtClean="0"/>
              <a:t> the </a:t>
            </a:r>
            <a:r>
              <a:rPr lang="pl-PL" sz="2000" dirty="0" err="1" smtClean="0"/>
              <a:t>architecture</a:t>
            </a:r>
            <a:r>
              <a:rPr lang="pl-PL" sz="2000" dirty="0" smtClean="0"/>
              <a:t> </a:t>
            </a:r>
            <a:r>
              <a:rPr lang="pl-PL" sz="2000" dirty="0"/>
              <a:t>on a </a:t>
            </a:r>
            <a:r>
              <a:rPr lang="pl-PL" sz="2000" dirty="0" err="1"/>
              <a:t>prioritized</a:t>
            </a:r>
            <a:r>
              <a:rPr lang="pl-PL" sz="2000" dirty="0"/>
              <a:t> list of </a:t>
            </a:r>
            <a:r>
              <a:rPr lang="pl-PL" sz="2000" dirty="0" err="1"/>
              <a:t>well-specified</a:t>
            </a:r>
            <a:r>
              <a:rPr lang="pl-PL" sz="2000" dirty="0"/>
              <a:t> </a:t>
            </a:r>
            <a:r>
              <a:rPr lang="pl-PL" sz="2000" dirty="0" err="1"/>
              <a:t>quality</a:t>
            </a:r>
            <a:r>
              <a:rPr lang="pl-PL" sz="2000" dirty="0"/>
              <a:t> </a:t>
            </a:r>
            <a:r>
              <a:rPr lang="pl-PL" sz="2000" dirty="0" err="1"/>
              <a:t>attribute</a:t>
            </a:r>
            <a:r>
              <a:rPr lang="pl-PL" sz="2000" dirty="0"/>
              <a:t> </a:t>
            </a:r>
            <a:r>
              <a:rPr lang="pl-PL" sz="2000" dirty="0" err="1" smtClean="0"/>
              <a:t>requirements</a:t>
            </a:r>
            <a:r>
              <a:rPr lang="pl-PL" sz="2000" dirty="0" smtClean="0"/>
              <a:t>. </a:t>
            </a:r>
          </a:p>
          <a:p>
            <a:pPr>
              <a:defRPr/>
            </a:pPr>
            <a:r>
              <a:rPr lang="pl-PL" sz="2000" dirty="0" smtClean="0"/>
              <a:t>The </a:t>
            </a:r>
            <a:r>
              <a:rPr lang="pl-PL" sz="2000" dirty="0" err="1"/>
              <a:t>architecture</a:t>
            </a:r>
            <a:r>
              <a:rPr lang="pl-PL" sz="2000" dirty="0"/>
              <a:t> </a:t>
            </a:r>
            <a:r>
              <a:rPr lang="pl-PL" sz="2000" dirty="0" err="1"/>
              <a:t>should</a:t>
            </a:r>
            <a:r>
              <a:rPr lang="pl-PL" sz="2000" dirty="0"/>
              <a:t> be </a:t>
            </a:r>
            <a:r>
              <a:rPr lang="pl-PL" sz="2000" dirty="0" err="1"/>
              <a:t>documented</a:t>
            </a:r>
            <a:r>
              <a:rPr lang="pl-PL" sz="2000" dirty="0"/>
              <a:t> </a:t>
            </a:r>
            <a:r>
              <a:rPr lang="pl-PL" sz="2000" dirty="0" err="1"/>
              <a:t>using</a:t>
            </a:r>
            <a:r>
              <a:rPr lang="pl-PL" sz="2000" dirty="0"/>
              <a:t> </a:t>
            </a:r>
            <a:r>
              <a:rPr lang="pl-PL" sz="2000" dirty="0" err="1"/>
              <a:t>views</a:t>
            </a:r>
            <a:r>
              <a:rPr lang="pl-PL" sz="2000" dirty="0"/>
              <a:t>. The </a:t>
            </a:r>
            <a:r>
              <a:rPr lang="pl-PL" sz="2000" dirty="0" err="1"/>
              <a:t>views</a:t>
            </a:r>
            <a:r>
              <a:rPr lang="pl-PL" sz="2000" dirty="0"/>
              <a:t> </a:t>
            </a:r>
            <a:r>
              <a:rPr lang="pl-PL" sz="2000" dirty="0" err="1" smtClean="0"/>
              <a:t>should</a:t>
            </a:r>
            <a:r>
              <a:rPr lang="pl-PL" sz="2000" dirty="0" smtClean="0"/>
              <a:t> </a:t>
            </a:r>
            <a:r>
              <a:rPr lang="pl-PL" sz="2000" dirty="0" err="1" smtClean="0"/>
              <a:t>address</a:t>
            </a:r>
            <a:r>
              <a:rPr lang="pl-PL" sz="2000" dirty="0" smtClean="0"/>
              <a:t> </a:t>
            </a:r>
            <a:r>
              <a:rPr lang="pl-PL" sz="2000" dirty="0"/>
              <a:t>the </a:t>
            </a:r>
            <a:r>
              <a:rPr lang="pl-PL" sz="2000" dirty="0" err="1"/>
              <a:t>concerns</a:t>
            </a:r>
            <a:r>
              <a:rPr lang="pl-PL" sz="2000" dirty="0"/>
              <a:t> of the most </a:t>
            </a:r>
            <a:r>
              <a:rPr lang="pl-PL" sz="2000" dirty="0" err="1"/>
              <a:t>important</a:t>
            </a:r>
            <a:r>
              <a:rPr lang="pl-PL" sz="2000" dirty="0"/>
              <a:t> </a:t>
            </a:r>
            <a:r>
              <a:rPr lang="pl-PL" sz="2000" dirty="0" err="1"/>
              <a:t>stakeholders</a:t>
            </a:r>
            <a:r>
              <a:rPr lang="pl-PL" sz="2000" dirty="0"/>
              <a:t> in </a:t>
            </a:r>
            <a:r>
              <a:rPr lang="pl-PL" sz="2000" dirty="0" err="1"/>
              <a:t>support</a:t>
            </a:r>
            <a:r>
              <a:rPr lang="pl-PL" sz="2000" dirty="0"/>
              <a:t> of </a:t>
            </a:r>
            <a:r>
              <a:rPr lang="pl-PL" sz="2000" dirty="0" smtClean="0"/>
              <a:t>the </a:t>
            </a:r>
            <a:r>
              <a:rPr lang="pl-PL" sz="2000" dirty="0" err="1" smtClean="0"/>
              <a:t>project</a:t>
            </a:r>
            <a:r>
              <a:rPr lang="pl-PL" sz="2000" dirty="0" smtClean="0"/>
              <a:t> </a:t>
            </a:r>
            <a:r>
              <a:rPr lang="pl-PL" sz="2000" dirty="0" err="1"/>
              <a:t>timeline</a:t>
            </a:r>
            <a:r>
              <a:rPr lang="pl-PL" sz="2000" dirty="0"/>
              <a:t>. </a:t>
            </a:r>
          </a:p>
          <a:p>
            <a:pPr>
              <a:defRPr/>
            </a:pPr>
            <a:r>
              <a:rPr lang="pl-PL" sz="2000" dirty="0" smtClean="0"/>
              <a:t>The </a:t>
            </a:r>
            <a:r>
              <a:rPr lang="pl-PL" sz="2000" dirty="0" err="1"/>
              <a:t>architecture</a:t>
            </a:r>
            <a:r>
              <a:rPr lang="pl-PL" sz="2000" dirty="0"/>
              <a:t> </a:t>
            </a:r>
            <a:r>
              <a:rPr lang="pl-PL" sz="2000" dirty="0" err="1"/>
              <a:t>should</a:t>
            </a:r>
            <a:r>
              <a:rPr lang="pl-PL" sz="2000" dirty="0"/>
              <a:t> be </a:t>
            </a:r>
            <a:r>
              <a:rPr lang="pl-PL" sz="2000" dirty="0" err="1"/>
              <a:t>evaluated</a:t>
            </a:r>
            <a:r>
              <a:rPr lang="pl-PL" sz="2000" dirty="0"/>
              <a:t> for </a:t>
            </a:r>
            <a:r>
              <a:rPr lang="pl-PL" sz="2000" dirty="0" err="1"/>
              <a:t>its</a:t>
            </a:r>
            <a:r>
              <a:rPr lang="pl-PL" sz="2000" dirty="0"/>
              <a:t> </a:t>
            </a:r>
            <a:r>
              <a:rPr lang="pl-PL" sz="2000" dirty="0" err="1"/>
              <a:t>ability</a:t>
            </a:r>
            <a:r>
              <a:rPr lang="pl-PL" sz="2000" dirty="0"/>
              <a:t> to </a:t>
            </a:r>
            <a:r>
              <a:rPr lang="pl-PL" sz="2000" dirty="0" err="1"/>
              <a:t>deliver</a:t>
            </a:r>
            <a:r>
              <a:rPr lang="pl-PL" sz="2000" dirty="0"/>
              <a:t> the </a:t>
            </a:r>
            <a:r>
              <a:rPr lang="pl-PL" sz="2000" dirty="0" err="1" smtClean="0"/>
              <a:t>system’s</a:t>
            </a:r>
            <a:r>
              <a:rPr lang="pl-PL" sz="2000" dirty="0" smtClean="0"/>
              <a:t> </a:t>
            </a:r>
            <a:r>
              <a:rPr lang="pl-PL" sz="2000" dirty="0" err="1" smtClean="0"/>
              <a:t>important</a:t>
            </a:r>
            <a:r>
              <a:rPr lang="pl-PL" sz="2000" dirty="0" smtClean="0"/>
              <a:t> </a:t>
            </a:r>
            <a:r>
              <a:rPr lang="pl-PL" sz="2000" dirty="0" err="1"/>
              <a:t>quality</a:t>
            </a:r>
            <a:r>
              <a:rPr lang="pl-PL" sz="2000" dirty="0"/>
              <a:t> </a:t>
            </a:r>
            <a:r>
              <a:rPr lang="pl-PL" sz="2000" dirty="0" err="1"/>
              <a:t>attributes</a:t>
            </a:r>
            <a:r>
              <a:rPr lang="pl-PL" sz="2000" dirty="0"/>
              <a:t>. </a:t>
            </a:r>
            <a:endParaRPr lang="pl-PL" sz="2000" dirty="0" smtClean="0"/>
          </a:p>
          <a:p>
            <a:pPr lvl="1">
              <a:defRPr/>
            </a:pPr>
            <a:r>
              <a:rPr lang="pl-PL" sz="1600" dirty="0" err="1" smtClean="0"/>
              <a:t>This</a:t>
            </a:r>
            <a:r>
              <a:rPr lang="pl-PL" sz="1600" dirty="0" smtClean="0"/>
              <a:t> </a:t>
            </a:r>
            <a:r>
              <a:rPr lang="pl-PL" sz="1600" dirty="0" err="1"/>
              <a:t>should</a:t>
            </a:r>
            <a:r>
              <a:rPr lang="pl-PL" sz="1600" dirty="0"/>
              <a:t> </a:t>
            </a:r>
            <a:r>
              <a:rPr lang="pl-PL" sz="1600" dirty="0" err="1"/>
              <a:t>occur</a:t>
            </a:r>
            <a:r>
              <a:rPr lang="pl-PL" sz="1600" dirty="0"/>
              <a:t> </a:t>
            </a:r>
            <a:r>
              <a:rPr lang="pl-PL" sz="1600" dirty="0" err="1"/>
              <a:t>early</a:t>
            </a:r>
            <a:r>
              <a:rPr lang="pl-PL" sz="1600" dirty="0"/>
              <a:t> in the life </a:t>
            </a:r>
            <a:r>
              <a:rPr lang="pl-PL" sz="1600" dirty="0" err="1" smtClean="0"/>
              <a:t>cycle</a:t>
            </a:r>
            <a:r>
              <a:rPr lang="pl-PL" sz="1600" dirty="0" smtClean="0"/>
              <a:t> </a:t>
            </a:r>
            <a:r>
              <a:rPr lang="pl-PL" sz="1600" dirty="0"/>
              <a:t>and </a:t>
            </a:r>
            <a:r>
              <a:rPr lang="pl-PL" sz="1600" dirty="0" err="1"/>
              <a:t>repeated</a:t>
            </a:r>
            <a:r>
              <a:rPr lang="pl-PL" sz="1600" dirty="0"/>
              <a:t> as </a:t>
            </a:r>
            <a:r>
              <a:rPr lang="pl-PL" sz="1600" dirty="0" err="1" smtClean="0"/>
              <a:t>appropriate</a:t>
            </a:r>
            <a:r>
              <a:rPr lang="pl-PL" sz="1600" dirty="0" smtClean="0"/>
              <a:t>.</a:t>
            </a:r>
          </a:p>
          <a:p>
            <a:pPr>
              <a:defRPr/>
            </a:pPr>
            <a:r>
              <a:rPr lang="pl-PL" sz="2000" dirty="0" smtClean="0"/>
              <a:t>The </a:t>
            </a:r>
            <a:r>
              <a:rPr lang="pl-PL" sz="2000" dirty="0" err="1"/>
              <a:t>architecture</a:t>
            </a:r>
            <a:r>
              <a:rPr lang="pl-PL" sz="2000" dirty="0"/>
              <a:t> </a:t>
            </a:r>
            <a:r>
              <a:rPr lang="pl-PL" sz="2000" dirty="0" err="1"/>
              <a:t>should</a:t>
            </a:r>
            <a:r>
              <a:rPr lang="pl-PL" sz="2000" dirty="0"/>
              <a:t> </a:t>
            </a:r>
            <a:r>
              <a:rPr lang="pl-PL" sz="2000" dirty="0" err="1"/>
              <a:t>lend</a:t>
            </a:r>
            <a:r>
              <a:rPr lang="pl-PL" sz="2000" dirty="0"/>
              <a:t> </a:t>
            </a:r>
            <a:r>
              <a:rPr lang="pl-PL" sz="2000" dirty="0" err="1"/>
              <a:t>itself</a:t>
            </a:r>
            <a:r>
              <a:rPr lang="pl-PL" sz="2000" dirty="0"/>
              <a:t> to </a:t>
            </a:r>
            <a:r>
              <a:rPr lang="pl-PL" sz="2000" dirty="0" err="1"/>
              <a:t>incremental</a:t>
            </a:r>
            <a:r>
              <a:rPr lang="pl-PL" sz="2000" dirty="0"/>
              <a:t> </a:t>
            </a:r>
            <a:r>
              <a:rPr lang="pl-PL" sz="2000" dirty="0" err="1"/>
              <a:t>implementation</a:t>
            </a:r>
            <a:r>
              <a:rPr lang="pl-PL" sz="2000" dirty="0"/>
              <a:t>, </a:t>
            </a:r>
            <a:endParaRPr lang="pl-PL" sz="2000" dirty="0" smtClean="0"/>
          </a:p>
          <a:p>
            <a:pPr lvl="1">
              <a:defRPr/>
            </a:pPr>
            <a:r>
              <a:rPr lang="pl-PL" sz="1600" dirty="0" err="1"/>
              <a:t>C</a:t>
            </a:r>
            <a:r>
              <a:rPr lang="pl-PL" sz="1600" dirty="0" err="1" smtClean="0"/>
              <a:t>reate</a:t>
            </a:r>
            <a:r>
              <a:rPr lang="pl-PL" sz="1600" dirty="0" smtClean="0"/>
              <a:t> </a:t>
            </a:r>
            <a:r>
              <a:rPr lang="pl-PL" sz="1600" dirty="0"/>
              <a:t>a “</a:t>
            </a:r>
            <a:r>
              <a:rPr lang="pl-PL" sz="1600" dirty="0" err="1"/>
              <a:t>skeletal</a:t>
            </a:r>
            <a:r>
              <a:rPr lang="pl-PL" sz="1600" dirty="0" smtClean="0"/>
              <a:t>” system </a:t>
            </a:r>
            <a:r>
              <a:rPr lang="pl-PL" sz="1600" dirty="0"/>
              <a:t>in </a:t>
            </a:r>
            <a:r>
              <a:rPr lang="pl-PL" sz="1600" dirty="0" err="1"/>
              <a:t>which</a:t>
            </a:r>
            <a:r>
              <a:rPr lang="pl-PL" sz="1600" dirty="0"/>
              <a:t> the </a:t>
            </a:r>
            <a:r>
              <a:rPr lang="pl-PL" sz="1600" dirty="0" err="1"/>
              <a:t>communication</a:t>
            </a:r>
            <a:r>
              <a:rPr lang="pl-PL" sz="1600" dirty="0"/>
              <a:t> </a:t>
            </a:r>
            <a:r>
              <a:rPr lang="pl-PL" sz="1600" dirty="0" err="1"/>
              <a:t>paths</a:t>
            </a:r>
            <a:r>
              <a:rPr lang="pl-PL" sz="1600" dirty="0"/>
              <a:t> </a:t>
            </a:r>
            <a:r>
              <a:rPr lang="pl-PL" sz="1600" dirty="0" err="1"/>
              <a:t>are</a:t>
            </a:r>
            <a:r>
              <a:rPr lang="pl-PL" sz="1600" dirty="0"/>
              <a:t> </a:t>
            </a:r>
            <a:r>
              <a:rPr lang="pl-PL" sz="1600" dirty="0" err="1"/>
              <a:t>exercised</a:t>
            </a:r>
            <a:r>
              <a:rPr lang="pl-PL" sz="1600" dirty="0"/>
              <a:t> but </a:t>
            </a:r>
            <a:r>
              <a:rPr lang="pl-PL" sz="1600" dirty="0" err="1"/>
              <a:t>which</a:t>
            </a:r>
            <a:r>
              <a:rPr lang="pl-PL" sz="1600" dirty="0"/>
              <a:t> </a:t>
            </a:r>
            <a:r>
              <a:rPr lang="pl-PL" sz="1600" dirty="0" err="1"/>
              <a:t>at</a:t>
            </a:r>
            <a:r>
              <a:rPr lang="pl-PL" sz="1600" dirty="0"/>
              <a:t> </a:t>
            </a:r>
            <a:r>
              <a:rPr lang="pl-PL" sz="1600" dirty="0" err="1" smtClean="0"/>
              <a:t>first</a:t>
            </a:r>
            <a:r>
              <a:rPr lang="pl-PL" sz="1600" dirty="0" smtClean="0"/>
              <a:t> </a:t>
            </a:r>
            <a:r>
              <a:rPr lang="pl-PL" sz="1600" dirty="0" err="1" smtClean="0"/>
              <a:t>has</a:t>
            </a:r>
            <a:r>
              <a:rPr lang="pl-PL" sz="1600" dirty="0" smtClean="0"/>
              <a:t> </a:t>
            </a:r>
            <a:r>
              <a:rPr lang="pl-PL" sz="1600" dirty="0" err="1"/>
              <a:t>minimal</a:t>
            </a:r>
            <a:r>
              <a:rPr lang="pl-PL" sz="1600" dirty="0"/>
              <a:t> </a:t>
            </a:r>
            <a:r>
              <a:rPr lang="pl-PL" sz="1600" dirty="0" err="1"/>
              <a:t>functionality</a:t>
            </a:r>
            <a:r>
              <a:rPr lang="pl-PL" sz="1600" dirty="0" smtClean="0"/>
              <a:t>.</a:t>
            </a:r>
            <a:endParaRPr lang="pl-PL" sz="1600" dirty="0"/>
          </a:p>
        </p:txBody>
      </p:sp>
      <p:sp>
        <p:nvSpPr>
          <p:cNvPr id="35844"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cSld>
  <p:clrMapOvr>
    <a:masterClrMapping/>
  </p:clrMapOvr>
  <p:transition spd="med" advTm="1484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Structural “Rules of Thumb”</a:t>
            </a:r>
          </a:p>
        </p:txBody>
      </p:sp>
      <p:sp>
        <p:nvSpPr>
          <p:cNvPr id="3" name="Content Placeholder 2"/>
          <p:cNvSpPr>
            <a:spLocks noGrp="1"/>
          </p:cNvSpPr>
          <p:nvPr>
            <p:ph idx="1"/>
          </p:nvPr>
        </p:nvSpPr>
        <p:spPr/>
        <p:txBody>
          <a:bodyPr>
            <a:normAutofit fontScale="85000" lnSpcReduction="20000"/>
          </a:bodyPr>
          <a:lstStyle/>
          <a:p>
            <a:pPr>
              <a:defRPr/>
            </a:pPr>
            <a:r>
              <a:rPr lang="pl-PL" dirty="0" smtClean="0"/>
              <a:t>The </a:t>
            </a:r>
            <a:r>
              <a:rPr lang="pl-PL" dirty="0" err="1"/>
              <a:t>architecture</a:t>
            </a:r>
            <a:r>
              <a:rPr lang="pl-PL" dirty="0"/>
              <a:t> </a:t>
            </a:r>
            <a:r>
              <a:rPr lang="pl-PL" dirty="0" err="1"/>
              <a:t>should</a:t>
            </a:r>
            <a:r>
              <a:rPr lang="pl-PL" dirty="0"/>
              <a:t> </a:t>
            </a:r>
            <a:r>
              <a:rPr lang="pl-PL" dirty="0" err="1"/>
              <a:t>feature</a:t>
            </a:r>
            <a:r>
              <a:rPr lang="pl-PL" dirty="0"/>
              <a:t> </a:t>
            </a:r>
            <a:r>
              <a:rPr lang="pl-PL" dirty="0" err="1"/>
              <a:t>well-defined</a:t>
            </a:r>
            <a:r>
              <a:rPr lang="pl-PL" dirty="0"/>
              <a:t> </a:t>
            </a:r>
            <a:r>
              <a:rPr lang="pl-PL" dirty="0" err="1"/>
              <a:t>modules</a:t>
            </a:r>
            <a:r>
              <a:rPr lang="pl-PL" dirty="0"/>
              <a:t> </a:t>
            </a:r>
            <a:r>
              <a:rPr lang="pl-PL" dirty="0" err="1"/>
              <a:t>whose</a:t>
            </a:r>
            <a:r>
              <a:rPr lang="pl-PL" dirty="0"/>
              <a:t> </a:t>
            </a:r>
            <a:r>
              <a:rPr lang="pl-PL" dirty="0" err="1" smtClean="0"/>
              <a:t>functional</a:t>
            </a:r>
            <a:r>
              <a:rPr lang="pl-PL" dirty="0" smtClean="0"/>
              <a:t> </a:t>
            </a:r>
            <a:r>
              <a:rPr lang="pl-PL" dirty="0" err="1" smtClean="0"/>
              <a:t>responsibilities</a:t>
            </a:r>
            <a:r>
              <a:rPr lang="pl-PL" dirty="0" smtClean="0"/>
              <a:t> </a:t>
            </a:r>
            <a:r>
              <a:rPr lang="pl-PL" dirty="0" err="1"/>
              <a:t>are</a:t>
            </a:r>
            <a:r>
              <a:rPr lang="pl-PL" dirty="0"/>
              <a:t> </a:t>
            </a:r>
            <a:r>
              <a:rPr lang="pl-PL" dirty="0" err="1"/>
              <a:t>assigned</a:t>
            </a:r>
            <a:r>
              <a:rPr lang="pl-PL" dirty="0"/>
              <a:t> on the </a:t>
            </a:r>
            <a:r>
              <a:rPr lang="pl-PL" dirty="0" err="1"/>
              <a:t>principles</a:t>
            </a:r>
            <a:r>
              <a:rPr lang="pl-PL" dirty="0"/>
              <a:t> of </a:t>
            </a:r>
            <a:r>
              <a:rPr lang="pl-PL" dirty="0" err="1"/>
              <a:t>information</a:t>
            </a:r>
            <a:r>
              <a:rPr lang="pl-PL" dirty="0"/>
              <a:t> </a:t>
            </a:r>
            <a:r>
              <a:rPr lang="pl-PL" dirty="0" err="1"/>
              <a:t>hiding</a:t>
            </a:r>
            <a:r>
              <a:rPr lang="pl-PL" dirty="0"/>
              <a:t> </a:t>
            </a:r>
            <a:r>
              <a:rPr lang="pl-PL" dirty="0" smtClean="0"/>
              <a:t>and </a:t>
            </a:r>
            <a:r>
              <a:rPr lang="en-US" dirty="0" smtClean="0"/>
              <a:t>separation </a:t>
            </a:r>
            <a:r>
              <a:rPr lang="en-US" dirty="0"/>
              <a:t>of concerns. </a:t>
            </a:r>
            <a:endParaRPr lang="en-US" dirty="0" smtClean="0"/>
          </a:p>
          <a:p>
            <a:pPr lvl="1">
              <a:defRPr/>
            </a:pPr>
            <a:r>
              <a:rPr lang="en-US" dirty="0" smtClean="0"/>
              <a:t>The </a:t>
            </a:r>
            <a:r>
              <a:rPr lang="en-US" dirty="0"/>
              <a:t>information-hiding modules should </a:t>
            </a:r>
            <a:r>
              <a:rPr lang="en-US" dirty="0" smtClean="0"/>
              <a:t>encapsulate things </a:t>
            </a:r>
            <a:r>
              <a:rPr lang="en-US" dirty="0"/>
              <a:t>likely to </a:t>
            </a:r>
            <a:r>
              <a:rPr lang="en-US" dirty="0" smtClean="0"/>
              <a:t>change</a:t>
            </a:r>
          </a:p>
          <a:p>
            <a:pPr lvl="1">
              <a:defRPr/>
            </a:pPr>
            <a:r>
              <a:rPr lang="en-US" dirty="0" smtClean="0"/>
              <a:t>Each </a:t>
            </a:r>
            <a:r>
              <a:rPr lang="en-US" dirty="0"/>
              <a:t>module should have a well-defined interface </a:t>
            </a:r>
            <a:r>
              <a:rPr lang="en-US" dirty="0" smtClean="0"/>
              <a:t>that encapsulates </a:t>
            </a:r>
            <a:r>
              <a:rPr lang="en-US" dirty="0"/>
              <a:t>or “hides” the changeable aspects from other </a:t>
            </a:r>
            <a:r>
              <a:rPr lang="en-US" dirty="0" smtClean="0"/>
              <a:t>software </a:t>
            </a:r>
          </a:p>
          <a:p>
            <a:pPr>
              <a:defRPr/>
            </a:pPr>
            <a:r>
              <a:rPr lang="en-US" dirty="0" smtClean="0"/>
              <a:t>Unless </a:t>
            </a:r>
            <a:r>
              <a:rPr lang="en-US" dirty="0"/>
              <a:t>your requirements are </a:t>
            </a:r>
            <a:r>
              <a:rPr lang="en-US" dirty="0" smtClean="0"/>
              <a:t>unprecedented your quality </a:t>
            </a:r>
            <a:r>
              <a:rPr lang="en-US" dirty="0"/>
              <a:t>attributes should be achieved using well-known architectural </a:t>
            </a:r>
            <a:r>
              <a:rPr lang="en-US" dirty="0" smtClean="0"/>
              <a:t>patterns and tactics specific </a:t>
            </a:r>
            <a:r>
              <a:rPr lang="en-US" dirty="0"/>
              <a:t>to each attribute.</a:t>
            </a:r>
          </a:p>
          <a:p>
            <a:pPr>
              <a:defRPr/>
            </a:pPr>
            <a:r>
              <a:rPr lang="en-US" dirty="0" smtClean="0"/>
              <a:t>The </a:t>
            </a:r>
            <a:r>
              <a:rPr lang="en-US" dirty="0"/>
              <a:t>architecture should never depend on a particular version of a </a:t>
            </a:r>
            <a:r>
              <a:rPr lang="en-US" dirty="0" smtClean="0"/>
              <a:t>commercial product </a:t>
            </a:r>
            <a:r>
              <a:rPr lang="en-US" dirty="0"/>
              <a:t>or tool. If it must, it should be structured so that changing to </a:t>
            </a:r>
            <a:r>
              <a:rPr lang="en-US" dirty="0" smtClean="0"/>
              <a:t>a different </a:t>
            </a:r>
            <a:r>
              <a:rPr lang="en-US" dirty="0"/>
              <a:t>version is straightforward and inexpensive.</a:t>
            </a:r>
          </a:p>
          <a:p>
            <a:pPr>
              <a:defRPr/>
            </a:pPr>
            <a:r>
              <a:rPr lang="en-US" dirty="0" smtClean="0"/>
              <a:t>Modules </a:t>
            </a:r>
            <a:r>
              <a:rPr lang="en-US" dirty="0"/>
              <a:t>that produce data should be separate from modules that </a:t>
            </a:r>
            <a:r>
              <a:rPr lang="en-US" dirty="0" smtClean="0"/>
              <a:t>consume data</a:t>
            </a:r>
            <a:r>
              <a:rPr lang="en-US" dirty="0"/>
              <a:t>. </a:t>
            </a:r>
            <a:endParaRPr lang="en-US" dirty="0" smtClean="0"/>
          </a:p>
          <a:p>
            <a:pPr lvl="1">
              <a:defRPr/>
            </a:pPr>
            <a:r>
              <a:rPr lang="en-US" dirty="0" smtClean="0"/>
              <a:t>This </a:t>
            </a:r>
            <a:r>
              <a:rPr lang="en-US" dirty="0"/>
              <a:t>tends to increase modifiability </a:t>
            </a:r>
            <a:endParaRPr lang="en-US" dirty="0" smtClean="0"/>
          </a:p>
          <a:p>
            <a:pPr lvl="1">
              <a:defRPr/>
            </a:pPr>
            <a:r>
              <a:rPr lang="en-US" dirty="0"/>
              <a:t>C</a:t>
            </a:r>
            <a:r>
              <a:rPr lang="en-US" dirty="0" smtClean="0"/>
              <a:t>hanges </a:t>
            </a:r>
            <a:r>
              <a:rPr lang="en-US" dirty="0"/>
              <a:t>are </a:t>
            </a:r>
            <a:r>
              <a:rPr lang="en-US" dirty="0" smtClean="0"/>
              <a:t>frequently confined </a:t>
            </a:r>
            <a:r>
              <a:rPr lang="en-US" dirty="0"/>
              <a:t>to either the production or the consumption side of data. </a:t>
            </a:r>
            <a:endParaRPr lang="en-US" dirty="0" smtClean="0"/>
          </a:p>
        </p:txBody>
      </p:sp>
      <p:sp>
        <p:nvSpPr>
          <p:cNvPr id="37892"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336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Structural “Rules of Thumb”</a:t>
            </a:r>
          </a:p>
        </p:txBody>
      </p:sp>
      <p:sp>
        <p:nvSpPr>
          <p:cNvPr id="3" name="Content Placeholder 2"/>
          <p:cNvSpPr>
            <a:spLocks noGrp="1"/>
          </p:cNvSpPr>
          <p:nvPr>
            <p:ph idx="1"/>
          </p:nvPr>
        </p:nvSpPr>
        <p:spPr/>
        <p:txBody>
          <a:bodyPr>
            <a:normAutofit lnSpcReduction="10000"/>
          </a:bodyPr>
          <a:lstStyle/>
          <a:p>
            <a:pPr>
              <a:defRPr/>
            </a:pPr>
            <a:r>
              <a:rPr lang="en-US" dirty="0"/>
              <a:t>Don’t expect a one-to-one correspondence between modules and components. </a:t>
            </a:r>
            <a:endParaRPr lang="en-US" dirty="0" smtClean="0"/>
          </a:p>
          <a:p>
            <a:pPr>
              <a:defRPr/>
            </a:pPr>
            <a:r>
              <a:rPr lang="en-US" dirty="0" smtClean="0"/>
              <a:t>Every </a:t>
            </a:r>
            <a:r>
              <a:rPr lang="en-US" dirty="0"/>
              <a:t>process should be written so that its assignment to a specific processor can be easily changed, perhaps even at runtime.</a:t>
            </a:r>
          </a:p>
          <a:p>
            <a:pPr>
              <a:defRPr/>
            </a:pPr>
            <a:r>
              <a:rPr lang="en-US" dirty="0"/>
              <a:t>The architecture should feature a small number of ways for components to interact. </a:t>
            </a:r>
            <a:endParaRPr lang="en-US" dirty="0" smtClean="0"/>
          </a:p>
          <a:p>
            <a:pPr lvl="1">
              <a:defRPr/>
            </a:pPr>
            <a:r>
              <a:rPr lang="en-US" dirty="0" smtClean="0"/>
              <a:t>The </a:t>
            </a:r>
            <a:r>
              <a:rPr lang="en-US" dirty="0"/>
              <a:t>system should do the same things in the same way throughout. </a:t>
            </a:r>
            <a:endParaRPr lang="en-US" dirty="0" smtClean="0"/>
          </a:p>
          <a:p>
            <a:pPr lvl="1">
              <a:defRPr/>
            </a:pPr>
            <a:r>
              <a:rPr lang="en-US" dirty="0" smtClean="0"/>
              <a:t>This </a:t>
            </a:r>
            <a:r>
              <a:rPr lang="en-US" dirty="0"/>
              <a:t>will aid in understandability, reduce development time, increase reliability, and enhance modifiability.</a:t>
            </a:r>
          </a:p>
          <a:p>
            <a:pPr>
              <a:defRPr/>
            </a:pPr>
            <a:r>
              <a:rPr lang="en-US" dirty="0"/>
              <a:t>The architecture should contain a specific (and small) set of resource contention areas, the resolution of which is clearly specified and maintained. </a:t>
            </a:r>
          </a:p>
          <a:p>
            <a:pPr>
              <a:defRPr/>
            </a:pPr>
            <a:endParaRPr lang="en-US" dirty="0"/>
          </a:p>
        </p:txBody>
      </p:sp>
      <p:sp>
        <p:nvSpPr>
          <p:cNvPr id="38916"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40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Summary</a:t>
            </a:r>
          </a:p>
        </p:txBody>
      </p:sp>
      <p:sp>
        <p:nvSpPr>
          <p:cNvPr id="3" name="Content Placeholder 2"/>
          <p:cNvSpPr>
            <a:spLocks noGrp="1"/>
          </p:cNvSpPr>
          <p:nvPr>
            <p:ph idx="1"/>
          </p:nvPr>
        </p:nvSpPr>
        <p:spPr/>
        <p:txBody>
          <a:bodyPr>
            <a:normAutofit/>
          </a:bodyPr>
          <a:lstStyle/>
          <a:p>
            <a:pPr>
              <a:defRPr/>
            </a:pPr>
            <a:r>
              <a:rPr lang="en-US" dirty="0" smtClean="0"/>
              <a:t>The </a:t>
            </a:r>
            <a:r>
              <a:rPr lang="en-US" dirty="0"/>
              <a:t>software architecture of a system is the set of structures needed to </a:t>
            </a:r>
            <a:r>
              <a:rPr lang="en-US" dirty="0" smtClean="0"/>
              <a:t>reason about </a:t>
            </a:r>
            <a:r>
              <a:rPr lang="en-US" dirty="0"/>
              <a:t>the system, which comprise software elements, relations among them, </a:t>
            </a:r>
            <a:r>
              <a:rPr lang="en-US" dirty="0" smtClean="0"/>
              <a:t>and properties </a:t>
            </a:r>
            <a:r>
              <a:rPr lang="en-US" dirty="0"/>
              <a:t>of both.</a:t>
            </a:r>
          </a:p>
          <a:p>
            <a:pPr>
              <a:defRPr/>
            </a:pPr>
            <a:r>
              <a:rPr lang="pl-PL" dirty="0" smtClean="0"/>
              <a:t>A </a:t>
            </a:r>
            <a:r>
              <a:rPr lang="pl-PL" dirty="0" err="1"/>
              <a:t>structure</a:t>
            </a:r>
            <a:r>
              <a:rPr lang="pl-PL" dirty="0"/>
              <a:t> </a:t>
            </a:r>
            <a:r>
              <a:rPr lang="pl-PL" dirty="0" err="1"/>
              <a:t>is</a:t>
            </a:r>
            <a:r>
              <a:rPr lang="pl-PL" dirty="0"/>
              <a:t> a set of </a:t>
            </a:r>
            <a:r>
              <a:rPr lang="pl-PL" dirty="0" err="1"/>
              <a:t>elements</a:t>
            </a:r>
            <a:r>
              <a:rPr lang="pl-PL" dirty="0"/>
              <a:t> and the relations </a:t>
            </a:r>
            <a:r>
              <a:rPr lang="pl-PL" dirty="0" err="1"/>
              <a:t>among</a:t>
            </a:r>
            <a:r>
              <a:rPr lang="pl-PL" dirty="0"/>
              <a:t> </a:t>
            </a:r>
            <a:r>
              <a:rPr lang="pl-PL" dirty="0" err="1"/>
              <a:t>them</a:t>
            </a:r>
            <a:r>
              <a:rPr lang="pl-PL" dirty="0"/>
              <a:t>.</a:t>
            </a:r>
          </a:p>
          <a:p>
            <a:pPr>
              <a:defRPr/>
            </a:pPr>
            <a:r>
              <a:rPr lang="pl-PL" dirty="0"/>
              <a:t>A </a:t>
            </a:r>
            <a:r>
              <a:rPr lang="pl-PL" dirty="0" err="1"/>
              <a:t>view</a:t>
            </a:r>
            <a:r>
              <a:rPr lang="pl-PL" dirty="0"/>
              <a:t> </a:t>
            </a:r>
            <a:r>
              <a:rPr lang="pl-PL" dirty="0" err="1"/>
              <a:t>is</a:t>
            </a:r>
            <a:r>
              <a:rPr lang="pl-PL" dirty="0"/>
              <a:t> a </a:t>
            </a:r>
            <a:r>
              <a:rPr lang="pl-PL" dirty="0" err="1"/>
              <a:t>representation</a:t>
            </a:r>
            <a:r>
              <a:rPr lang="pl-PL" dirty="0"/>
              <a:t> of a </a:t>
            </a:r>
            <a:r>
              <a:rPr lang="pl-PL" dirty="0" err="1"/>
              <a:t>coherent</a:t>
            </a:r>
            <a:r>
              <a:rPr lang="pl-PL" dirty="0"/>
              <a:t> set of </a:t>
            </a:r>
            <a:r>
              <a:rPr lang="pl-PL" dirty="0" err="1"/>
              <a:t>architectural</a:t>
            </a:r>
            <a:r>
              <a:rPr lang="pl-PL" dirty="0"/>
              <a:t> </a:t>
            </a:r>
            <a:r>
              <a:rPr lang="pl-PL" dirty="0" err="1" smtClean="0"/>
              <a:t>elements</a:t>
            </a:r>
            <a:r>
              <a:rPr lang="pl-PL" dirty="0" smtClean="0"/>
              <a:t>. A </a:t>
            </a:r>
            <a:r>
              <a:rPr lang="pl-PL" dirty="0" err="1"/>
              <a:t>view</a:t>
            </a:r>
            <a:r>
              <a:rPr lang="pl-PL" dirty="0"/>
              <a:t> </a:t>
            </a:r>
            <a:r>
              <a:rPr lang="pl-PL" dirty="0" err="1"/>
              <a:t>is</a:t>
            </a:r>
            <a:r>
              <a:rPr lang="pl-PL" dirty="0"/>
              <a:t> a </a:t>
            </a:r>
            <a:r>
              <a:rPr lang="pl-PL" dirty="0" err="1"/>
              <a:t>representation</a:t>
            </a:r>
            <a:r>
              <a:rPr lang="pl-PL" dirty="0"/>
              <a:t> of one </a:t>
            </a:r>
            <a:r>
              <a:rPr lang="pl-PL" dirty="0" err="1" smtClean="0"/>
              <a:t>or</a:t>
            </a:r>
            <a:r>
              <a:rPr lang="pl-PL" dirty="0"/>
              <a:t> </a:t>
            </a:r>
            <a:r>
              <a:rPr lang="pl-PL" dirty="0" err="1" smtClean="0"/>
              <a:t>more</a:t>
            </a:r>
            <a:r>
              <a:rPr lang="pl-PL" dirty="0" smtClean="0"/>
              <a:t> </a:t>
            </a:r>
            <a:r>
              <a:rPr lang="pl-PL" dirty="0" err="1"/>
              <a:t>structures</a:t>
            </a:r>
            <a:r>
              <a:rPr lang="pl-PL" dirty="0" smtClean="0"/>
              <a:t>.</a:t>
            </a:r>
            <a:endParaRPr lang="pl-PL" dirty="0"/>
          </a:p>
        </p:txBody>
      </p:sp>
      <p:sp>
        <p:nvSpPr>
          <p:cNvPr id="39940"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72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Summary</a:t>
            </a:r>
          </a:p>
        </p:txBody>
      </p:sp>
      <p:sp>
        <p:nvSpPr>
          <p:cNvPr id="3" name="Content Placeholder 2"/>
          <p:cNvSpPr>
            <a:spLocks noGrp="1"/>
          </p:cNvSpPr>
          <p:nvPr>
            <p:ph idx="1"/>
          </p:nvPr>
        </p:nvSpPr>
        <p:spPr/>
        <p:txBody>
          <a:bodyPr>
            <a:normAutofit fontScale="92500" lnSpcReduction="10000"/>
          </a:bodyPr>
          <a:lstStyle/>
          <a:p>
            <a:pPr>
              <a:defRPr/>
            </a:pPr>
            <a:r>
              <a:rPr lang="pl-PL" dirty="0" err="1"/>
              <a:t>There</a:t>
            </a:r>
            <a:r>
              <a:rPr lang="pl-PL" dirty="0"/>
              <a:t> </a:t>
            </a:r>
            <a:r>
              <a:rPr lang="pl-PL" dirty="0" err="1"/>
              <a:t>are</a:t>
            </a:r>
            <a:r>
              <a:rPr lang="pl-PL" dirty="0"/>
              <a:t> </a:t>
            </a:r>
            <a:r>
              <a:rPr lang="pl-PL" dirty="0" err="1"/>
              <a:t>three</a:t>
            </a:r>
            <a:r>
              <a:rPr lang="pl-PL" dirty="0"/>
              <a:t> </a:t>
            </a:r>
            <a:r>
              <a:rPr lang="pl-PL" dirty="0" err="1"/>
              <a:t>categories</a:t>
            </a:r>
            <a:r>
              <a:rPr lang="pl-PL" dirty="0"/>
              <a:t> of </a:t>
            </a:r>
            <a:r>
              <a:rPr lang="pl-PL" dirty="0" err="1"/>
              <a:t>structures</a:t>
            </a:r>
            <a:r>
              <a:rPr lang="pl-PL" dirty="0"/>
              <a:t>:</a:t>
            </a:r>
          </a:p>
          <a:p>
            <a:pPr lvl="1">
              <a:defRPr/>
            </a:pPr>
            <a:r>
              <a:rPr lang="pl-PL" sz="1800" dirty="0"/>
              <a:t> Module </a:t>
            </a:r>
            <a:r>
              <a:rPr lang="pl-PL" sz="1800" dirty="0" err="1"/>
              <a:t>structures</a:t>
            </a:r>
            <a:r>
              <a:rPr lang="pl-PL" sz="1800" dirty="0"/>
              <a:t> show </a:t>
            </a:r>
            <a:r>
              <a:rPr lang="pl-PL" sz="1800" dirty="0" err="1"/>
              <a:t>how</a:t>
            </a:r>
            <a:r>
              <a:rPr lang="pl-PL" sz="1800" dirty="0"/>
              <a:t> a system </a:t>
            </a:r>
            <a:r>
              <a:rPr lang="pl-PL" sz="1800" dirty="0" err="1"/>
              <a:t>is</a:t>
            </a:r>
            <a:r>
              <a:rPr lang="pl-PL" sz="1800" dirty="0"/>
              <a:t> to be </a:t>
            </a:r>
            <a:r>
              <a:rPr lang="pl-PL" sz="1800" dirty="0" err="1"/>
              <a:t>structured</a:t>
            </a:r>
            <a:r>
              <a:rPr lang="pl-PL" sz="1800" dirty="0"/>
              <a:t> as a set of </a:t>
            </a:r>
            <a:r>
              <a:rPr lang="pl-PL" sz="1800" dirty="0" err="1"/>
              <a:t>code</a:t>
            </a:r>
            <a:r>
              <a:rPr lang="pl-PL" sz="1800" dirty="0"/>
              <a:t> </a:t>
            </a:r>
            <a:r>
              <a:rPr lang="pl-PL" sz="1800" dirty="0" err="1"/>
              <a:t>or</a:t>
            </a:r>
            <a:r>
              <a:rPr lang="pl-PL" sz="1800" dirty="0"/>
              <a:t> data </a:t>
            </a:r>
            <a:r>
              <a:rPr lang="pl-PL" sz="1800" dirty="0" err="1"/>
              <a:t>units</a:t>
            </a:r>
            <a:r>
              <a:rPr lang="pl-PL" sz="1800" dirty="0"/>
              <a:t> </a:t>
            </a:r>
            <a:r>
              <a:rPr lang="pl-PL" sz="1800" dirty="0" err="1"/>
              <a:t>that</a:t>
            </a:r>
            <a:r>
              <a:rPr lang="pl-PL" sz="1800" dirty="0"/>
              <a:t> </a:t>
            </a:r>
            <a:r>
              <a:rPr lang="pl-PL" sz="1800" dirty="0" err="1"/>
              <a:t>have</a:t>
            </a:r>
            <a:r>
              <a:rPr lang="pl-PL" sz="1800" dirty="0"/>
              <a:t> to be </a:t>
            </a:r>
            <a:r>
              <a:rPr lang="pl-PL" sz="1800" dirty="0" err="1"/>
              <a:t>constructed</a:t>
            </a:r>
            <a:r>
              <a:rPr lang="pl-PL" sz="1800" dirty="0"/>
              <a:t> </a:t>
            </a:r>
            <a:r>
              <a:rPr lang="pl-PL" sz="1800" dirty="0" err="1"/>
              <a:t>or</a:t>
            </a:r>
            <a:r>
              <a:rPr lang="pl-PL" sz="1800" dirty="0"/>
              <a:t> </a:t>
            </a:r>
            <a:r>
              <a:rPr lang="pl-PL" sz="1800" dirty="0" err="1"/>
              <a:t>procured</a:t>
            </a:r>
            <a:r>
              <a:rPr lang="pl-PL" sz="1800" dirty="0"/>
              <a:t>.</a:t>
            </a:r>
          </a:p>
          <a:p>
            <a:pPr lvl="1">
              <a:defRPr/>
            </a:pPr>
            <a:r>
              <a:rPr lang="pl-PL" sz="1800" dirty="0"/>
              <a:t>Component-and-</a:t>
            </a:r>
            <a:r>
              <a:rPr lang="pl-PL" sz="1800" dirty="0" err="1"/>
              <a:t>connector</a:t>
            </a:r>
            <a:r>
              <a:rPr lang="pl-PL" sz="1800" dirty="0"/>
              <a:t> </a:t>
            </a:r>
            <a:r>
              <a:rPr lang="pl-PL" sz="1800" dirty="0" err="1"/>
              <a:t>structures</a:t>
            </a:r>
            <a:r>
              <a:rPr lang="pl-PL" sz="1800" dirty="0"/>
              <a:t> show </a:t>
            </a:r>
            <a:r>
              <a:rPr lang="pl-PL" sz="1800" dirty="0" err="1"/>
              <a:t>how</a:t>
            </a:r>
            <a:r>
              <a:rPr lang="pl-PL" sz="1800" dirty="0"/>
              <a:t> the system </a:t>
            </a:r>
            <a:r>
              <a:rPr lang="pl-PL" sz="1800" dirty="0" err="1"/>
              <a:t>is</a:t>
            </a:r>
            <a:r>
              <a:rPr lang="pl-PL" sz="1800" dirty="0"/>
              <a:t> to be </a:t>
            </a:r>
            <a:r>
              <a:rPr lang="pl-PL" sz="1800" dirty="0" err="1"/>
              <a:t>structured</a:t>
            </a:r>
            <a:r>
              <a:rPr lang="pl-PL" sz="1800" dirty="0"/>
              <a:t> as a set of </a:t>
            </a:r>
            <a:r>
              <a:rPr lang="pl-PL" sz="1800" dirty="0" err="1"/>
              <a:t>elements</a:t>
            </a:r>
            <a:r>
              <a:rPr lang="pl-PL" sz="1800" dirty="0"/>
              <a:t> </a:t>
            </a:r>
            <a:r>
              <a:rPr lang="pl-PL" sz="1800" dirty="0" err="1"/>
              <a:t>that</a:t>
            </a:r>
            <a:r>
              <a:rPr lang="pl-PL" sz="1800" dirty="0"/>
              <a:t> </a:t>
            </a:r>
            <a:r>
              <a:rPr lang="pl-PL" sz="1800" dirty="0" err="1"/>
              <a:t>have</a:t>
            </a:r>
            <a:r>
              <a:rPr lang="pl-PL" sz="1800" dirty="0"/>
              <a:t> </a:t>
            </a:r>
            <a:r>
              <a:rPr lang="pl-PL" sz="1800" dirty="0" err="1"/>
              <a:t>runtime</a:t>
            </a:r>
            <a:r>
              <a:rPr lang="pl-PL" sz="1800" dirty="0"/>
              <a:t> </a:t>
            </a:r>
            <a:r>
              <a:rPr lang="pl-PL" sz="1800" dirty="0" err="1"/>
              <a:t>behavior</a:t>
            </a:r>
            <a:r>
              <a:rPr lang="pl-PL" sz="1800" dirty="0"/>
              <a:t> (</a:t>
            </a:r>
            <a:r>
              <a:rPr lang="pl-PL" sz="1800" dirty="0" err="1"/>
              <a:t>components</a:t>
            </a:r>
            <a:r>
              <a:rPr lang="pl-PL" sz="1800" dirty="0"/>
              <a:t>) and </a:t>
            </a:r>
            <a:r>
              <a:rPr lang="pl-PL" sz="1800" dirty="0" err="1"/>
              <a:t>interactions</a:t>
            </a:r>
            <a:r>
              <a:rPr lang="pl-PL" sz="1800" dirty="0"/>
              <a:t> (</a:t>
            </a:r>
            <a:r>
              <a:rPr lang="pl-PL" sz="1800" dirty="0" err="1"/>
              <a:t>connectors</a:t>
            </a:r>
            <a:r>
              <a:rPr lang="pl-PL" sz="1800" dirty="0"/>
              <a:t>).</a:t>
            </a:r>
          </a:p>
          <a:p>
            <a:pPr lvl="1">
              <a:defRPr/>
            </a:pPr>
            <a:r>
              <a:rPr lang="pl-PL" sz="1800" dirty="0" err="1"/>
              <a:t>Allocation</a:t>
            </a:r>
            <a:r>
              <a:rPr lang="pl-PL" sz="1800" dirty="0"/>
              <a:t> </a:t>
            </a:r>
            <a:r>
              <a:rPr lang="pl-PL" sz="1800" dirty="0" err="1"/>
              <a:t>structures</a:t>
            </a:r>
            <a:r>
              <a:rPr lang="pl-PL" sz="1800" dirty="0"/>
              <a:t> show </a:t>
            </a:r>
            <a:r>
              <a:rPr lang="pl-PL" sz="1800" dirty="0" err="1"/>
              <a:t>how</a:t>
            </a:r>
            <a:r>
              <a:rPr lang="pl-PL" sz="1800" dirty="0"/>
              <a:t> the system </a:t>
            </a:r>
            <a:r>
              <a:rPr lang="pl-PL" sz="1800" dirty="0" err="1"/>
              <a:t>will</a:t>
            </a:r>
            <a:r>
              <a:rPr lang="pl-PL" sz="1800" dirty="0"/>
              <a:t> </a:t>
            </a:r>
            <a:r>
              <a:rPr lang="pl-PL" sz="1800" dirty="0" err="1"/>
              <a:t>relate</a:t>
            </a:r>
            <a:r>
              <a:rPr lang="pl-PL" sz="1800" dirty="0"/>
              <a:t> to </a:t>
            </a:r>
            <a:r>
              <a:rPr lang="pl-PL" sz="1800" dirty="0" err="1"/>
              <a:t>nonsoftware</a:t>
            </a:r>
            <a:r>
              <a:rPr lang="pl-PL" sz="1800" dirty="0"/>
              <a:t> </a:t>
            </a:r>
            <a:r>
              <a:rPr lang="pl-PL" sz="1800" dirty="0" err="1"/>
              <a:t>structures</a:t>
            </a:r>
            <a:r>
              <a:rPr lang="pl-PL" sz="1800" dirty="0"/>
              <a:t> in </a:t>
            </a:r>
            <a:r>
              <a:rPr lang="pl-PL" sz="1800" dirty="0" err="1"/>
              <a:t>its</a:t>
            </a:r>
            <a:r>
              <a:rPr lang="pl-PL" sz="1800" dirty="0"/>
              <a:t> environment (</a:t>
            </a:r>
            <a:r>
              <a:rPr lang="pl-PL" sz="1800" dirty="0" err="1"/>
              <a:t>such</a:t>
            </a:r>
            <a:r>
              <a:rPr lang="pl-PL" sz="1800" dirty="0"/>
              <a:t> as </a:t>
            </a:r>
            <a:r>
              <a:rPr lang="pl-PL" sz="1800" dirty="0" err="1"/>
              <a:t>CPUs</a:t>
            </a:r>
            <a:r>
              <a:rPr lang="pl-PL" sz="1800" dirty="0"/>
              <a:t>, file </a:t>
            </a:r>
            <a:r>
              <a:rPr lang="pl-PL" sz="1800" dirty="0" err="1"/>
              <a:t>systems</a:t>
            </a:r>
            <a:r>
              <a:rPr lang="pl-PL" sz="1800" dirty="0"/>
              <a:t>, networks, development </a:t>
            </a:r>
            <a:r>
              <a:rPr lang="pl-PL" sz="1800" dirty="0" err="1"/>
              <a:t>teams</a:t>
            </a:r>
            <a:r>
              <a:rPr lang="pl-PL" sz="1800" dirty="0"/>
              <a:t>, etc.).</a:t>
            </a:r>
          </a:p>
          <a:p>
            <a:pPr>
              <a:defRPr/>
            </a:pPr>
            <a:r>
              <a:rPr lang="pl-PL" dirty="0" err="1"/>
              <a:t>Structures</a:t>
            </a:r>
            <a:r>
              <a:rPr lang="pl-PL" dirty="0"/>
              <a:t> </a:t>
            </a:r>
            <a:r>
              <a:rPr lang="pl-PL" dirty="0" err="1"/>
              <a:t>represent</a:t>
            </a:r>
            <a:r>
              <a:rPr lang="pl-PL" dirty="0"/>
              <a:t> the </a:t>
            </a:r>
            <a:r>
              <a:rPr lang="pl-PL" dirty="0" err="1"/>
              <a:t>primary</a:t>
            </a:r>
            <a:r>
              <a:rPr lang="pl-PL" dirty="0"/>
              <a:t> engineering </a:t>
            </a:r>
            <a:r>
              <a:rPr lang="pl-PL" dirty="0" err="1"/>
              <a:t>leverage</a:t>
            </a:r>
            <a:r>
              <a:rPr lang="pl-PL" dirty="0"/>
              <a:t> </a:t>
            </a:r>
            <a:r>
              <a:rPr lang="pl-PL" dirty="0" err="1"/>
              <a:t>points</a:t>
            </a:r>
            <a:r>
              <a:rPr lang="pl-PL" dirty="0"/>
              <a:t> of </a:t>
            </a:r>
            <a:r>
              <a:rPr lang="pl-PL" dirty="0" err="1"/>
              <a:t>an</a:t>
            </a:r>
            <a:r>
              <a:rPr lang="pl-PL" dirty="0"/>
              <a:t> </a:t>
            </a:r>
            <a:r>
              <a:rPr lang="pl-PL" dirty="0" err="1"/>
              <a:t>architecture</a:t>
            </a:r>
            <a:r>
              <a:rPr lang="pl-PL" dirty="0"/>
              <a:t>.</a:t>
            </a:r>
          </a:p>
          <a:p>
            <a:pPr>
              <a:defRPr/>
            </a:pPr>
            <a:r>
              <a:rPr lang="pl-PL" dirty="0" err="1"/>
              <a:t>Every</a:t>
            </a:r>
            <a:r>
              <a:rPr lang="pl-PL" dirty="0"/>
              <a:t> system </a:t>
            </a:r>
            <a:r>
              <a:rPr lang="pl-PL" dirty="0" err="1"/>
              <a:t>has</a:t>
            </a:r>
            <a:r>
              <a:rPr lang="pl-PL" dirty="0"/>
              <a:t> a software </a:t>
            </a:r>
            <a:r>
              <a:rPr lang="pl-PL" dirty="0" err="1"/>
              <a:t>architecture</a:t>
            </a:r>
            <a:r>
              <a:rPr lang="pl-PL" dirty="0"/>
              <a:t>, but </a:t>
            </a:r>
            <a:r>
              <a:rPr lang="pl-PL" dirty="0" err="1"/>
              <a:t>this</a:t>
            </a:r>
            <a:r>
              <a:rPr lang="pl-PL" dirty="0"/>
              <a:t> </a:t>
            </a:r>
            <a:r>
              <a:rPr lang="pl-PL" dirty="0" err="1"/>
              <a:t>architecture</a:t>
            </a:r>
            <a:r>
              <a:rPr lang="pl-PL" dirty="0"/>
              <a:t> </a:t>
            </a:r>
            <a:r>
              <a:rPr lang="pl-PL" dirty="0" err="1"/>
              <a:t>may</a:t>
            </a:r>
            <a:r>
              <a:rPr lang="pl-PL" dirty="0"/>
              <a:t> be </a:t>
            </a:r>
            <a:r>
              <a:rPr lang="pl-PL" dirty="0" err="1"/>
              <a:t>documented</a:t>
            </a:r>
            <a:r>
              <a:rPr lang="pl-PL" dirty="0"/>
              <a:t> and </a:t>
            </a:r>
            <a:r>
              <a:rPr lang="pl-PL" dirty="0" err="1"/>
              <a:t>disseminated</a:t>
            </a:r>
            <a:r>
              <a:rPr lang="pl-PL" dirty="0"/>
              <a:t>, </a:t>
            </a:r>
            <a:r>
              <a:rPr lang="pl-PL" dirty="0" err="1"/>
              <a:t>or</a:t>
            </a:r>
            <a:r>
              <a:rPr lang="pl-PL" dirty="0"/>
              <a:t> </a:t>
            </a:r>
            <a:r>
              <a:rPr lang="pl-PL" dirty="0" err="1"/>
              <a:t>it</a:t>
            </a:r>
            <a:r>
              <a:rPr lang="pl-PL" dirty="0"/>
              <a:t> </a:t>
            </a:r>
            <a:r>
              <a:rPr lang="pl-PL" dirty="0" err="1"/>
              <a:t>may</a:t>
            </a:r>
            <a:r>
              <a:rPr lang="pl-PL" dirty="0"/>
              <a:t> not be.</a:t>
            </a:r>
          </a:p>
          <a:p>
            <a:pPr>
              <a:defRPr/>
            </a:pPr>
            <a:r>
              <a:rPr lang="pl-PL" dirty="0" err="1"/>
              <a:t>There</a:t>
            </a:r>
            <a:r>
              <a:rPr lang="pl-PL" dirty="0"/>
              <a:t> </a:t>
            </a:r>
            <a:r>
              <a:rPr lang="pl-PL" dirty="0" err="1"/>
              <a:t>is</a:t>
            </a:r>
            <a:r>
              <a:rPr lang="pl-PL" dirty="0"/>
              <a:t> no </a:t>
            </a:r>
            <a:r>
              <a:rPr lang="pl-PL" dirty="0" err="1"/>
              <a:t>such</a:t>
            </a:r>
            <a:r>
              <a:rPr lang="pl-PL" dirty="0"/>
              <a:t> </a:t>
            </a:r>
            <a:r>
              <a:rPr lang="pl-PL" dirty="0" err="1"/>
              <a:t>thing</a:t>
            </a:r>
            <a:r>
              <a:rPr lang="pl-PL" dirty="0"/>
              <a:t> as </a:t>
            </a:r>
            <a:r>
              <a:rPr lang="pl-PL" dirty="0" err="1"/>
              <a:t>an</a:t>
            </a:r>
            <a:r>
              <a:rPr lang="pl-PL" dirty="0"/>
              <a:t> </a:t>
            </a:r>
            <a:r>
              <a:rPr lang="pl-PL" dirty="0" err="1"/>
              <a:t>inherently</a:t>
            </a:r>
            <a:r>
              <a:rPr lang="pl-PL" dirty="0"/>
              <a:t> </a:t>
            </a:r>
            <a:r>
              <a:rPr lang="pl-PL" dirty="0" err="1"/>
              <a:t>good</a:t>
            </a:r>
            <a:r>
              <a:rPr lang="pl-PL" dirty="0"/>
              <a:t> </a:t>
            </a:r>
            <a:r>
              <a:rPr lang="pl-PL" dirty="0" err="1"/>
              <a:t>or</a:t>
            </a:r>
            <a:r>
              <a:rPr lang="pl-PL" dirty="0"/>
              <a:t> </a:t>
            </a:r>
            <a:r>
              <a:rPr lang="pl-PL" dirty="0" err="1"/>
              <a:t>bad</a:t>
            </a:r>
            <a:r>
              <a:rPr lang="pl-PL" dirty="0"/>
              <a:t> </a:t>
            </a:r>
            <a:r>
              <a:rPr lang="pl-PL" dirty="0" err="1"/>
              <a:t>architecture</a:t>
            </a:r>
            <a:r>
              <a:rPr lang="pl-PL" dirty="0"/>
              <a:t>. </a:t>
            </a:r>
            <a:r>
              <a:rPr lang="pl-PL" dirty="0" err="1"/>
              <a:t>Architectures</a:t>
            </a:r>
            <a:r>
              <a:rPr lang="pl-PL" dirty="0"/>
              <a:t> </a:t>
            </a:r>
            <a:r>
              <a:rPr lang="pl-PL" dirty="0" err="1"/>
              <a:t>are</a:t>
            </a:r>
            <a:r>
              <a:rPr lang="pl-PL" dirty="0"/>
              <a:t> </a:t>
            </a:r>
            <a:r>
              <a:rPr lang="pl-PL" dirty="0" err="1"/>
              <a:t>either</a:t>
            </a:r>
            <a:r>
              <a:rPr lang="pl-PL" dirty="0"/>
              <a:t> </a:t>
            </a:r>
            <a:r>
              <a:rPr lang="pl-PL" dirty="0" err="1"/>
              <a:t>more</a:t>
            </a:r>
            <a:r>
              <a:rPr lang="pl-PL" dirty="0"/>
              <a:t> </a:t>
            </a:r>
            <a:r>
              <a:rPr lang="pl-PL" dirty="0" err="1"/>
              <a:t>or</a:t>
            </a:r>
            <a:r>
              <a:rPr lang="pl-PL" dirty="0"/>
              <a:t> less </a:t>
            </a:r>
            <a:r>
              <a:rPr lang="pl-PL" dirty="0" err="1"/>
              <a:t>fit</a:t>
            </a:r>
            <a:r>
              <a:rPr lang="pl-PL" dirty="0"/>
              <a:t> for </a:t>
            </a:r>
            <a:r>
              <a:rPr lang="pl-PL" dirty="0" err="1"/>
              <a:t>some</a:t>
            </a:r>
            <a:r>
              <a:rPr lang="pl-PL" dirty="0"/>
              <a:t> </a:t>
            </a:r>
            <a:r>
              <a:rPr lang="pl-PL" dirty="0" err="1"/>
              <a:t>purpose</a:t>
            </a:r>
            <a:r>
              <a:rPr lang="pl-PL" dirty="0" smtClean="0"/>
              <a:t>.</a:t>
            </a:r>
            <a:endParaRPr lang="en-US" dirty="0"/>
          </a:p>
        </p:txBody>
      </p:sp>
      <p:sp>
        <p:nvSpPr>
          <p:cNvPr id="40964"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913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Logical View</a:t>
            </a:r>
          </a:p>
        </p:txBody>
      </p:sp>
      <p:pic>
        <p:nvPicPr>
          <p:cNvPr id="8195"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609600" y="1227138"/>
            <a:ext cx="7848600" cy="5332412"/>
          </a:xfrm>
        </p:spPr>
      </p:pic>
      <p:sp>
        <p:nvSpPr>
          <p:cNvPr id="8196" name="TextBox 4"/>
          <p:cNvSpPr txBox="1">
            <a:spLocks noChangeArrowheads="1"/>
          </p:cNvSpPr>
          <p:nvPr/>
        </p:nvSpPr>
        <p:spPr bwMode="auto">
          <a:xfrm>
            <a:off x="1709738" y="6419850"/>
            <a:ext cx="519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r>
              <a:rPr lang="en-US" altLang="en-US"/>
              <a:t>Incremental Software Architecture – Bell 2016</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cSld>
  <p:clrMapOvr>
    <a:masterClrMapping/>
  </p:clrMapOvr>
  <p:transition spd="med" advTm="43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Process View</a:t>
            </a:r>
          </a:p>
        </p:txBody>
      </p:sp>
      <p:pic>
        <p:nvPicPr>
          <p:cNvPr id="9219"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04813" y="914400"/>
            <a:ext cx="7977187" cy="5514975"/>
          </a:xfrm>
        </p:spPr>
      </p:pic>
      <p:sp>
        <p:nvSpPr>
          <p:cNvPr id="9220" name="TextBox 4"/>
          <p:cNvSpPr txBox="1">
            <a:spLocks noChangeArrowheads="1"/>
          </p:cNvSpPr>
          <p:nvPr/>
        </p:nvSpPr>
        <p:spPr bwMode="auto">
          <a:xfrm>
            <a:off x="1709738" y="6419850"/>
            <a:ext cx="519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r>
              <a:rPr lang="en-US" altLang="en-US"/>
              <a:t>Incremental Software Architecture – Bell 2016</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cSld>
  <p:clrMapOvr>
    <a:masterClrMapping/>
  </p:clrMapOvr>
  <p:transition spd="med" advTm="56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p:txBody>
          <a:bodyPr/>
          <a:lstStyle/>
          <a:p>
            <a:pPr>
              <a:defRPr/>
            </a:pPr>
            <a:endParaRPr lang="en-US" dirty="0"/>
          </a:p>
        </p:txBody>
      </p:sp>
      <p:pic>
        <p:nvPicPr>
          <p:cNvPr id="102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813" y="1371600"/>
            <a:ext cx="8250237"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685800" y="6419850"/>
            <a:ext cx="6494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r>
              <a:rPr lang="en-US" altLang="en-US"/>
              <a:t>Software Systems Architecture – Rozanski &amp; Woods 2012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cSld>
  <p:clrMapOvr>
    <a:masterClrMapping/>
  </p:clrMapOvr>
  <p:transition spd="med" advTm="130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Architecture Is a Set of Software Structures </a:t>
            </a:r>
          </a:p>
        </p:txBody>
      </p:sp>
      <p:sp>
        <p:nvSpPr>
          <p:cNvPr id="3" name="Content Placeholder 2"/>
          <p:cNvSpPr>
            <a:spLocks noGrp="1"/>
          </p:cNvSpPr>
          <p:nvPr>
            <p:ph idx="1"/>
          </p:nvPr>
        </p:nvSpPr>
        <p:spPr/>
        <p:txBody>
          <a:bodyPr>
            <a:normAutofit/>
          </a:bodyPr>
          <a:lstStyle/>
          <a:p>
            <a:pPr>
              <a:defRPr/>
            </a:pPr>
            <a:r>
              <a:rPr lang="en-US" dirty="0" smtClean="0"/>
              <a:t>A </a:t>
            </a:r>
            <a:r>
              <a:rPr lang="en-US" dirty="0"/>
              <a:t>structure </a:t>
            </a:r>
            <a:r>
              <a:rPr lang="en-US" dirty="0" smtClean="0"/>
              <a:t>is a </a:t>
            </a:r>
            <a:r>
              <a:rPr lang="en-US" dirty="0"/>
              <a:t>set of elements held together by a relation. </a:t>
            </a:r>
            <a:endParaRPr lang="en-US" dirty="0" smtClean="0"/>
          </a:p>
          <a:p>
            <a:pPr>
              <a:defRPr/>
            </a:pPr>
            <a:r>
              <a:rPr lang="en-US" dirty="0" smtClean="0"/>
              <a:t>Software </a:t>
            </a:r>
            <a:r>
              <a:rPr lang="en-US" dirty="0"/>
              <a:t>systems are </a:t>
            </a:r>
            <a:r>
              <a:rPr lang="en-US" dirty="0" smtClean="0"/>
              <a:t>composed of </a:t>
            </a:r>
            <a:r>
              <a:rPr lang="en-US" dirty="0"/>
              <a:t>many structures, and no single structure holds claim to being the  architecture.</a:t>
            </a:r>
          </a:p>
          <a:p>
            <a:pPr>
              <a:defRPr/>
            </a:pPr>
            <a:r>
              <a:rPr lang="en-US" dirty="0"/>
              <a:t>There are three </a:t>
            </a:r>
            <a:r>
              <a:rPr lang="en-US" dirty="0" smtClean="0"/>
              <a:t>important categories </a:t>
            </a:r>
            <a:r>
              <a:rPr lang="en-US" dirty="0"/>
              <a:t>of architectural </a:t>
            </a:r>
            <a:r>
              <a:rPr lang="en-US" dirty="0" smtClean="0"/>
              <a:t>structures.</a:t>
            </a:r>
          </a:p>
          <a:p>
            <a:pPr marL="971550" lvl="1" indent="-514350">
              <a:buFont typeface="+mj-lt"/>
              <a:buAutoNum type="arabicPeriod"/>
              <a:defRPr/>
            </a:pPr>
            <a:r>
              <a:rPr lang="en-US" dirty="0" smtClean="0"/>
              <a:t>Module</a:t>
            </a:r>
          </a:p>
          <a:p>
            <a:pPr marL="971550" lvl="1" indent="-514350">
              <a:buFont typeface="+mj-lt"/>
              <a:buAutoNum type="arabicPeriod"/>
              <a:defRPr/>
            </a:pPr>
            <a:r>
              <a:rPr lang="en-US" dirty="0" smtClean="0"/>
              <a:t>Component and Connector</a:t>
            </a:r>
          </a:p>
          <a:p>
            <a:pPr marL="971550" lvl="1" indent="-514350">
              <a:buFont typeface="+mj-lt"/>
              <a:buAutoNum type="arabicPeriod"/>
              <a:defRPr/>
            </a:pPr>
            <a:r>
              <a:rPr lang="en-US" dirty="0" smtClean="0"/>
              <a:t>Allocation</a:t>
            </a:r>
            <a:endParaRPr lang="en-US" dirty="0"/>
          </a:p>
        </p:txBody>
      </p:sp>
      <p:sp>
        <p:nvSpPr>
          <p:cNvPr id="11268"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358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Allocation Structures</a:t>
            </a:r>
          </a:p>
        </p:txBody>
      </p:sp>
      <p:sp>
        <p:nvSpPr>
          <p:cNvPr id="3" name="Content Placeholder 2"/>
          <p:cNvSpPr>
            <a:spLocks noGrp="1"/>
          </p:cNvSpPr>
          <p:nvPr>
            <p:ph idx="1"/>
          </p:nvPr>
        </p:nvSpPr>
        <p:spPr/>
        <p:txBody>
          <a:bodyPr>
            <a:normAutofit/>
          </a:bodyPr>
          <a:lstStyle/>
          <a:p>
            <a:pPr>
              <a:defRPr/>
            </a:pPr>
            <a:r>
              <a:rPr lang="en-US" dirty="0" smtClean="0"/>
              <a:t>Allocation structures describe </a:t>
            </a:r>
            <a:r>
              <a:rPr lang="en-US" dirty="0"/>
              <a:t>the mapping from software </a:t>
            </a:r>
            <a:r>
              <a:rPr lang="en-US" dirty="0" smtClean="0"/>
              <a:t>structures to </a:t>
            </a:r>
            <a:r>
              <a:rPr lang="en-US" dirty="0"/>
              <a:t>the system’s </a:t>
            </a:r>
            <a:r>
              <a:rPr lang="en-US" dirty="0" smtClean="0"/>
              <a:t>environments</a:t>
            </a:r>
          </a:p>
          <a:p>
            <a:pPr lvl="1">
              <a:defRPr/>
            </a:pPr>
            <a:r>
              <a:rPr lang="en-US" dirty="0" smtClean="0"/>
              <a:t>organizational</a:t>
            </a:r>
            <a:endParaRPr lang="en-US" dirty="0"/>
          </a:p>
          <a:p>
            <a:pPr lvl="1">
              <a:defRPr/>
            </a:pPr>
            <a:r>
              <a:rPr lang="en-US" dirty="0" smtClean="0"/>
              <a:t>developmental</a:t>
            </a:r>
          </a:p>
          <a:p>
            <a:pPr lvl="1">
              <a:defRPr/>
            </a:pPr>
            <a:r>
              <a:rPr lang="en-US" dirty="0" smtClean="0"/>
              <a:t>installation</a:t>
            </a:r>
            <a:endParaRPr lang="en-US" dirty="0"/>
          </a:p>
          <a:p>
            <a:pPr lvl="1">
              <a:defRPr/>
            </a:pPr>
            <a:r>
              <a:rPr lang="en-US" dirty="0" smtClean="0"/>
              <a:t>Execution</a:t>
            </a:r>
            <a:endParaRPr lang="en-US" dirty="0"/>
          </a:p>
          <a:p>
            <a:pPr>
              <a:defRPr/>
            </a:pPr>
            <a:r>
              <a:rPr lang="en-US" dirty="0" smtClean="0"/>
              <a:t>For example</a:t>
            </a:r>
            <a:endParaRPr lang="en-US" dirty="0"/>
          </a:p>
          <a:p>
            <a:pPr lvl="1">
              <a:defRPr/>
            </a:pPr>
            <a:r>
              <a:rPr lang="en-US" dirty="0"/>
              <a:t>M</a:t>
            </a:r>
            <a:r>
              <a:rPr lang="en-US" dirty="0" smtClean="0"/>
              <a:t>odules </a:t>
            </a:r>
            <a:r>
              <a:rPr lang="en-US" dirty="0"/>
              <a:t>are assigned to teams to develop, </a:t>
            </a:r>
            <a:r>
              <a:rPr lang="en-US" dirty="0" smtClean="0"/>
              <a:t>and assigned </a:t>
            </a:r>
            <a:r>
              <a:rPr lang="en-US" dirty="0"/>
              <a:t>to places in a file structure for implementation, integration, </a:t>
            </a:r>
            <a:r>
              <a:rPr lang="en-US" dirty="0" smtClean="0"/>
              <a:t>and testing</a:t>
            </a:r>
            <a:r>
              <a:rPr lang="en-US" dirty="0"/>
              <a:t>. </a:t>
            </a:r>
            <a:endParaRPr lang="en-US" dirty="0" smtClean="0"/>
          </a:p>
          <a:p>
            <a:pPr lvl="1">
              <a:defRPr/>
            </a:pPr>
            <a:r>
              <a:rPr lang="en-US" dirty="0" smtClean="0"/>
              <a:t>Components </a:t>
            </a:r>
            <a:r>
              <a:rPr lang="en-US" dirty="0"/>
              <a:t>are deployed onto hardware in order to execute. </a:t>
            </a:r>
          </a:p>
        </p:txBody>
      </p:sp>
      <p:sp>
        <p:nvSpPr>
          <p:cNvPr id="12292"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802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Which Structures are Architectural?</a:t>
            </a:r>
          </a:p>
        </p:txBody>
      </p:sp>
      <p:sp>
        <p:nvSpPr>
          <p:cNvPr id="3" name="Content Placeholder 2"/>
          <p:cNvSpPr>
            <a:spLocks noGrp="1"/>
          </p:cNvSpPr>
          <p:nvPr>
            <p:ph idx="1"/>
          </p:nvPr>
        </p:nvSpPr>
        <p:spPr/>
        <p:txBody>
          <a:bodyPr>
            <a:normAutofit/>
          </a:bodyPr>
          <a:lstStyle/>
          <a:p>
            <a:pPr>
              <a:defRPr/>
            </a:pPr>
            <a:r>
              <a:rPr lang="en-US" dirty="0" smtClean="0"/>
              <a:t>A </a:t>
            </a:r>
            <a:r>
              <a:rPr lang="en-US" dirty="0"/>
              <a:t>structure is </a:t>
            </a:r>
            <a:r>
              <a:rPr lang="en-US" dirty="0" smtClean="0"/>
              <a:t>architectural if </a:t>
            </a:r>
            <a:r>
              <a:rPr lang="en-US" dirty="0"/>
              <a:t>it supports reasoning about the system and the system’s properties. </a:t>
            </a:r>
            <a:endParaRPr lang="en-US" dirty="0" smtClean="0"/>
          </a:p>
          <a:p>
            <a:pPr>
              <a:defRPr/>
            </a:pPr>
            <a:r>
              <a:rPr lang="en-US" dirty="0" smtClean="0"/>
              <a:t>The</a:t>
            </a:r>
            <a:r>
              <a:rPr lang="en-US" dirty="0"/>
              <a:t> </a:t>
            </a:r>
            <a:r>
              <a:rPr lang="en-US" dirty="0" smtClean="0"/>
              <a:t>reasoning </a:t>
            </a:r>
            <a:r>
              <a:rPr lang="en-US" dirty="0"/>
              <a:t>should be about an attribute of the system that is important to </a:t>
            </a:r>
            <a:r>
              <a:rPr lang="en-US" dirty="0" smtClean="0"/>
              <a:t>some stakeholder</a:t>
            </a:r>
            <a:r>
              <a:rPr lang="en-US" dirty="0"/>
              <a:t>. </a:t>
            </a:r>
          </a:p>
          <a:p>
            <a:pPr>
              <a:defRPr/>
            </a:pPr>
            <a:r>
              <a:rPr lang="en-US" dirty="0" smtClean="0"/>
              <a:t>These </a:t>
            </a:r>
            <a:r>
              <a:rPr lang="en-US" dirty="0"/>
              <a:t>include </a:t>
            </a:r>
            <a:endParaRPr lang="en-US" dirty="0" smtClean="0"/>
          </a:p>
          <a:p>
            <a:pPr lvl="1">
              <a:defRPr/>
            </a:pPr>
            <a:r>
              <a:rPr lang="en-US" dirty="0" smtClean="0"/>
              <a:t>functionality </a:t>
            </a:r>
            <a:r>
              <a:rPr lang="en-US" dirty="0"/>
              <a:t>achieved by the </a:t>
            </a:r>
            <a:r>
              <a:rPr lang="en-US" dirty="0" smtClean="0"/>
              <a:t>system</a:t>
            </a:r>
            <a:endParaRPr lang="en-US" dirty="0"/>
          </a:p>
          <a:p>
            <a:pPr lvl="1">
              <a:defRPr/>
            </a:pPr>
            <a:r>
              <a:rPr lang="en-US" dirty="0" smtClean="0"/>
              <a:t>the availability of </a:t>
            </a:r>
            <a:r>
              <a:rPr lang="en-US" dirty="0"/>
              <a:t>the system in the face of </a:t>
            </a:r>
            <a:r>
              <a:rPr lang="en-US" dirty="0" smtClean="0"/>
              <a:t>faults</a:t>
            </a:r>
            <a:endParaRPr lang="en-US" dirty="0"/>
          </a:p>
          <a:p>
            <a:pPr lvl="1">
              <a:defRPr/>
            </a:pPr>
            <a:r>
              <a:rPr lang="en-US" dirty="0" smtClean="0"/>
              <a:t>the </a:t>
            </a:r>
            <a:r>
              <a:rPr lang="en-US" dirty="0"/>
              <a:t>difficulty of making specific changes to </a:t>
            </a:r>
            <a:r>
              <a:rPr lang="en-US" dirty="0" smtClean="0"/>
              <a:t>the system</a:t>
            </a:r>
          </a:p>
          <a:p>
            <a:pPr lvl="1">
              <a:defRPr/>
            </a:pPr>
            <a:r>
              <a:rPr lang="en-US" dirty="0" smtClean="0"/>
              <a:t>the </a:t>
            </a:r>
            <a:r>
              <a:rPr lang="en-US" dirty="0"/>
              <a:t>responsiveness of the system to user requests, </a:t>
            </a:r>
            <a:endParaRPr lang="en-US" dirty="0" smtClean="0"/>
          </a:p>
          <a:p>
            <a:pPr lvl="1">
              <a:defRPr/>
            </a:pPr>
            <a:r>
              <a:rPr lang="en-US" dirty="0" smtClean="0"/>
              <a:t>many </a:t>
            </a:r>
            <a:r>
              <a:rPr lang="en-US" dirty="0"/>
              <a:t>others.</a:t>
            </a:r>
          </a:p>
        </p:txBody>
      </p:sp>
      <p:sp>
        <p:nvSpPr>
          <p:cNvPr id="13316" name="Footer Placeholder 3"/>
          <p:cNvSpPr txBox="1">
            <a:spLocks/>
          </p:cNvSpPr>
          <p:nvPr/>
        </p:nvSpPr>
        <p:spPr bwMode="auto">
          <a:xfrm>
            <a:off x="533400" y="6500813"/>
            <a:ext cx="6705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50000"/>
              </a:spcBef>
              <a:buClr>
                <a:schemeClr val="hlink"/>
              </a:buClr>
              <a:buFont typeface="Wingdings" panose="05000000000000000000" pitchFamily="2" charset="2"/>
              <a:defRPr sz="2400" b="1">
                <a:solidFill>
                  <a:schemeClr val="tx2"/>
                </a:solidFill>
                <a:latin typeface="Helvetica" panose="020B0604020202020204" pitchFamily="34" charset="0"/>
              </a:defRPr>
            </a:lvl1pPr>
            <a:lvl2pPr marL="742950" indent="-285750">
              <a:spcBef>
                <a:spcPct val="25000"/>
              </a:spcBef>
              <a:buClr>
                <a:schemeClr val="hlink"/>
              </a:buClr>
              <a:buSzPct val="75000"/>
              <a:buFont typeface="Wingdings" panose="05000000000000000000" pitchFamily="2" charset="2"/>
              <a:buChar char="n"/>
              <a:defRPr sz="2000" b="1">
                <a:solidFill>
                  <a:schemeClr val="tx1"/>
                </a:solidFill>
                <a:latin typeface="Helvetica" panose="020B0604020202020204" pitchFamily="34" charset="0"/>
              </a:defRPr>
            </a:lvl2pPr>
            <a:lvl3pPr marL="1143000" indent="-228600">
              <a:lnSpc>
                <a:spcPct val="107000"/>
              </a:lnSpc>
              <a:spcBef>
                <a:spcPct val="10000"/>
              </a:spcBef>
              <a:buClr>
                <a:srgbClr val="005400"/>
              </a:buClr>
              <a:buSzPct val="90000"/>
              <a:buFont typeface="Wingdings" panose="05000000000000000000" pitchFamily="2" charset="2"/>
              <a:buChar char="l"/>
              <a:defRPr b="1">
                <a:solidFill>
                  <a:schemeClr val="folHlink"/>
                </a:solidFill>
                <a:latin typeface="Helvetica" panose="020B0604020202020204" pitchFamily="34" charset="0"/>
              </a:defRPr>
            </a:lvl3pPr>
            <a:lvl4pPr marL="1600200" indent="-228600">
              <a:spcBef>
                <a:spcPct val="20000"/>
              </a:spcBef>
              <a:buChar char="»"/>
              <a:defRPr b="1">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ClrTx/>
              <a:buFontTx/>
              <a:buNone/>
            </a:pPr>
            <a:r>
              <a:rPr lang="en-AU" altLang="en-US" sz="1200">
                <a:solidFill>
                  <a:schemeClr val="tx1"/>
                </a:solidFill>
              </a:rPr>
              <a:t>© 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29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white212">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white21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none" w="sm" len="sm"/>
        </a:ln>
        <a:effec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none" w="sm" len="sm"/>
        </a:ln>
        <a:effec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white21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21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21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21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21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21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21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white212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Settings\mmm\Application Data\Microsoft\Templates\white212.pot</Template>
  <TotalTime>23213</TotalTime>
  <Pages>35</Pages>
  <Words>3483</Words>
  <Application>Microsoft Office PowerPoint</Application>
  <PresentationFormat>Letter Paper (8.5x11 in)</PresentationFormat>
  <Paragraphs>285</Paragraphs>
  <Slides>35</Slides>
  <Notes>1</Notes>
  <HiddenSlides>0</HiddenSlides>
  <MMClips>35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Helvetica</vt:lpstr>
      <vt:lpstr>Arial</vt:lpstr>
      <vt:lpstr>Wingdings</vt:lpstr>
      <vt:lpstr>Times New Roman</vt:lpstr>
      <vt:lpstr>Century Gothic</vt:lpstr>
      <vt:lpstr>Courier New</vt:lpstr>
      <vt:lpstr>white212</vt:lpstr>
      <vt:lpstr>Lecture 02 Software Architecture          </vt:lpstr>
      <vt:lpstr>What is Software Architecture?</vt:lpstr>
      <vt:lpstr>Example</vt:lpstr>
      <vt:lpstr>Logical View</vt:lpstr>
      <vt:lpstr>Process View</vt:lpstr>
      <vt:lpstr>PowerPoint Presentation</vt:lpstr>
      <vt:lpstr>Architecture Is a Set of Software Structures </vt:lpstr>
      <vt:lpstr>Allocation Structures</vt:lpstr>
      <vt:lpstr>Which Structures are Architectural?</vt:lpstr>
      <vt:lpstr>Architecture is an Abstraction</vt:lpstr>
      <vt:lpstr>Architecture is an Abstraction</vt:lpstr>
      <vt:lpstr>Every System has a Software Architecture </vt:lpstr>
      <vt:lpstr>Architecture Includes Behavior</vt:lpstr>
      <vt:lpstr>Structures and Views</vt:lpstr>
      <vt:lpstr>Module Structures</vt:lpstr>
      <vt:lpstr>Component-and-connector Structures</vt:lpstr>
      <vt:lpstr>Allocation structures</vt:lpstr>
      <vt:lpstr>Structures/Views Provide Insight</vt:lpstr>
      <vt:lpstr>Some Useful Module Structures</vt:lpstr>
      <vt:lpstr>Some Useful Module Structures</vt:lpstr>
      <vt:lpstr>More Useful Module Structures</vt:lpstr>
      <vt:lpstr>Some Useful C&amp;C Structures</vt:lpstr>
      <vt:lpstr>Some Useful Allocation Structures</vt:lpstr>
      <vt:lpstr>Some Useful Allocation Structures</vt:lpstr>
      <vt:lpstr>Relating Structures to Each Other</vt:lpstr>
      <vt:lpstr>Modules vs. Components</vt:lpstr>
      <vt:lpstr>Architectural Patterns</vt:lpstr>
      <vt:lpstr>Architectural Patterns</vt:lpstr>
      <vt:lpstr>Architectural Patterns</vt:lpstr>
      <vt:lpstr>What Makes a “Good” Architecture?</vt:lpstr>
      <vt:lpstr>Process “Rules of Thumb”</vt:lpstr>
      <vt:lpstr>Structural “Rules of Thumb”</vt:lpstr>
      <vt:lpstr>Structural “Rules of Thumb”</vt:lpstr>
      <vt:lpstr>Summary</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CSCE 212 Computer Architecture</dc:title>
  <dc:creator>Manton Matthews</dc:creator>
  <cp:lastModifiedBy>matthews</cp:lastModifiedBy>
  <cp:revision>154</cp:revision>
  <cp:lastPrinted>2016-06-01T15:31:13Z</cp:lastPrinted>
  <dcterms:created xsi:type="dcterms:W3CDTF">1998-08-11T09:19:24Z</dcterms:created>
  <dcterms:modified xsi:type="dcterms:W3CDTF">2017-05-10T20:24:19Z</dcterms:modified>
</cp:coreProperties>
</file>