
<file path=[Content_Types].xml><?xml version="1.0" encoding="utf-8"?>
<Types xmlns="http://schemas.openxmlformats.org/package/2006/content-types">
  <Default Extension="png" ContentType="image/png"/>
  <Default Extension="m4a" ContentType="audio/mp4"/>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9"/>
  </p:notesMasterIdLst>
  <p:handoutMasterIdLst>
    <p:handoutMasterId r:id="rId50"/>
  </p:handoutMasterIdLst>
  <p:sldIdLst>
    <p:sldId id="453" r:id="rId2"/>
    <p:sldId id="456" r:id="rId3"/>
    <p:sldId id="457" r:id="rId4"/>
    <p:sldId id="458" r:id="rId5"/>
    <p:sldId id="459" r:id="rId6"/>
    <p:sldId id="460" r:id="rId7"/>
    <p:sldId id="463" r:id="rId8"/>
    <p:sldId id="464" r:id="rId9"/>
    <p:sldId id="465" r:id="rId10"/>
    <p:sldId id="466" r:id="rId11"/>
    <p:sldId id="467" r:id="rId12"/>
    <p:sldId id="468" r:id="rId13"/>
    <p:sldId id="469" r:id="rId14"/>
    <p:sldId id="470" r:id="rId15"/>
    <p:sldId id="471" r:id="rId16"/>
    <p:sldId id="472" r:id="rId17"/>
    <p:sldId id="473" r:id="rId18"/>
    <p:sldId id="474" r:id="rId19"/>
    <p:sldId id="475" r:id="rId20"/>
    <p:sldId id="476" r:id="rId21"/>
    <p:sldId id="477" r:id="rId22"/>
    <p:sldId id="478" r:id="rId23"/>
    <p:sldId id="479" r:id="rId24"/>
    <p:sldId id="501" r:id="rId25"/>
    <p:sldId id="480" r:id="rId26"/>
    <p:sldId id="481" r:id="rId27"/>
    <p:sldId id="482" r:id="rId28"/>
    <p:sldId id="483" r:id="rId29"/>
    <p:sldId id="484" r:id="rId30"/>
    <p:sldId id="485" r:id="rId31"/>
    <p:sldId id="486" r:id="rId32"/>
    <p:sldId id="487" r:id="rId33"/>
    <p:sldId id="488" r:id="rId34"/>
    <p:sldId id="503" r:id="rId35"/>
    <p:sldId id="502" r:id="rId36"/>
    <p:sldId id="489" r:id="rId37"/>
    <p:sldId id="490" r:id="rId38"/>
    <p:sldId id="491" r:id="rId39"/>
    <p:sldId id="492" r:id="rId40"/>
    <p:sldId id="493" r:id="rId41"/>
    <p:sldId id="494" r:id="rId42"/>
    <p:sldId id="495" r:id="rId43"/>
    <p:sldId id="496" r:id="rId44"/>
    <p:sldId id="497" r:id="rId45"/>
    <p:sldId id="498" r:id="rId46"/>
    <p:sldId id="499" r:id="rId47"/>
    <p:sldId id="500" r:id="rId48"/>
  </p:sldIdLst>
  <p:sldSz cx="9144000" cy="6858000" type="letter"/>
  <p:notesSz cx="9296400" cy="7010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5pPr>
    <a:lvl6pPr marL="2286000" algn="l" defTabSz="914400" rtl="0" eaLnBrk="1" latinLnBrk="0" hangingPunct="1">
      <a:defRPr b="1" kern="1200">
        <a:solidFill>
          <a:schemeClr val="tx1"/>
        </a:solidFill>
        <a:latin typeface="Helvetica" panose="020B0604020202020204" pitchFamily="34" charset="0"/>
        <a:ea typeface="+mn-ea"/>
        <a:cs typeface="+mn-cs"/>
      </a:defRPr>
    </a:lvl6pPr>
    <a:lvl7pPr marL="2743200" algn="l" defTabSz="914400" rtl="0" eaLnBrk="1" latinLnBrk="0" hangingPunct="1">
      <a:defRPr b="1" kern="1200">
        <a:solidFill>
          <a:schemeClr val="tx1"/>
        </a:solidFill>
        <a:latin typeface="Helvetica" panose="020B0604020202020204" pitchFamily="34" charset="0"/>
        <a:ea typeface="+mn-ea"/>
        <a:cs typeface="+mn-cs"/>
      </a:defRPr>
    </a:lvl7pPr>
    <a:lvl8pPr marL="3200400" algn="l" defTabSz="914400" rtl="0" eaLnBrk="1" latinLnBrk="0" hangingPunct="1">
      <a:defRPr b="1" kern="1200">
        <a:solidFill>
          <a:schemeClr val="tx1"/>
        </a:solidFill>
        <a:latin typeface="Helvetica" panose="020B0604020202020204" pitchFamily="34" charset="0"/>
        <a:ea typeface="+mn-ea"/>
        <a:cs typeface="+mn-cs"/>
      </a:defRPr>
    </a:lvl8pPr>
    <a:lvl9pPr marL="3657600" algn="l" defTabSz="914400" rtl="0" eaLnBrk="1" latinLnBrk="0" hangingPunct="1">
      <a:defRPr b="1"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p15:guide id="1" orient="horz" pos="96">
          <p15:clr>
            <a:srgbClr val="A4A3A4"/>
          </p15:clr>
        </p15:guide>
        <p15:guide id="2" pos="5568">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0000"/>
    <a:srgbClr val="FFCCCC"/>
    <a:srgbClr val="CCCCFF"/>
    <a:srgbClr val="CCECFF"/>
    <a:srgbClr val="9999FF"/>
    <a:srgbClr val="FF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8265" autoAdjust="0"/>
  </p:normalViewPr>
  <p:slideViewPr>
    <p:cSldViewPr>
      <p:cViewPr varScale="1">
        <p:scale>
          <a:sx n="26" d="100"/>
          <a:sy n="26" d="100"/>
        </p:scale>
        <p:origin x="1282" y="27"/>
      </p:cViewPr>
      <p:guideLst>
        <p:guide orient="horz" pos="96"/>
        <p:guide pos="55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38"/>
    </p:cViewPr>
  </p:sorterViewPr>
  <p:notesViewPr>
    <p:cSldViewPr>
      <p:cViewPr varScale="1">
        <p:scale>
          <a:sx n="77" d="100"/>
          <a:sy n="77" d="100"/>
        </p:scale>
        <p:origin x="-1584" y="-10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267200" y="6677025"/>
            <a:ext cx="765175" cy="257175"/>
          </a:xfrm>
          <a:prstGeom prst="rect">
            <a:avLst/>
          </a:prstGeom>
          <a:noFill/>
          <a:ln w="12700">
            <a:noFill/>
            <a:miter lim="800000"/>
            <a:headEnd/>
            <a:tailEnd/>
          </a:ln>
          <a:effectLst/>
        </p:spPr>
        <p:txBody>
          <a:bodyPr wrap="none" lIns="87312" tIns="44450" rIns="87312" bIns="44450">
            <a:spAutoFit/>
          </a:bodyPr>
          <a:lstStyle>
            <a:lvl1pPr defTabSz="868363">
              <a:defRPr b="1">
                <a:solidFill>
                  <a:schemeClr val="tx1"/>
                </a:solidFill>
                <a:latin typeface="Helvetica" panose="020B0604020202020204" pitchFamily="34" charset="0"/>
              </a:defRPr>
            </a:lvl1pPr>
            <a:lvl2pPr marL="742950" indent="-285750" defTabSz="868363">
              <a:defRPr b="1">
                <a:solidFill>
                  <a:schemeClr val="tx1"/>
                </a:solidFill>
                <a:latin typeface="Helvetica" panose="020B0604020202020204" pitchFamily="34" charset="0"/>
              </a:defRPr>
            </a:lvl2pPr>
            <a:lvl3pPr marL="1143000" indent="-228600" defTabSz="868363">
              <a:defRPr b="1">
                <a:solidFill>
                  <a:schemeClr val="tx1"/>
                </a:solidFill>
                <a:latin typeface="Helvetica" panose="020B0604020202020204" pitchFamily="34" charset="0"/>
              </a:defRPr>
            </a:lvl3pPr>
            <a:lvl4pPr marL="1600200" indent="-228600" defTabSz="868363">
              <a:defRPr b="1">
                <a:solidFill>
                  <a:schemeClr val="tx1"/>
                </a:solidFill>
                <a:latin typeface="Helvetica" panose="020B0604020202020204" pitchFamily="34" charset="0"/>
              </a:defRPr>
            </a:lvl4pPr>
            <a:lvl5pPr marL="2057400" indent="-228600" defTabSz="868363">
              <a:defRPr b="1">
                <a:solidFill>
                  <a:schemeClr val="tx1"/>
                </a:solidFill>
                <a:latin typeface="Helvetica" panose="020B0604020202020204" pitchFamily="34" charset="0"/>
              </a:defRPr>
            </a:lvl5pPr>
            <a:lvl6pPr marL="25146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smtClean="0"/>
              <a:t>Page </a:t>
            </a:r>
            <a:fld id="{091B75A9-212F-4869-9CD6-AD0A57ACB542}" type="slidenum">
              <a:rPr lang="en-US" altLang="en-US" sz="1200" b="0" smtClean="0"/>
              <a:pPr algn="ctr">
                <a:lnSpc>
                  <a:spcPct val="90000"/>
                </a:lnSpc>
                <a:defRPr/>
              </a:pPr>
              <a:t>‹#›</a:t>
            </a:fld>
            <a:endParaRPr lang="en-US" altLang="en-US" sz="1200" b="0" smtClean="0"/>
          </a:p>
        </p:txBody>
      </p:sp>
    </p:spTree>
    <p:extLst>
      <p:ext uri="{BB962C8B-B14F-4D97-AF65-F5344CB8AC3E}">
        <p14:creationId xmlns:p14="http://schemas.microsoft.com/office/powerpoint/2010/main" val="222812452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0" timeString="2017-05-15T15:06:38.262"/>
    </inkml:context>
    <inkml:brush xml:id="br0">
      <inkml:brushProperty name="width" value="0.05292" units="cm"/>
      <inkml:brushProperty name="height" value="0.05292" units="cm"/>
      <inkml:brushProperty name="color" value="#000066"/>
    </inkml:brush>
  </inkml:definitions>
  <inkml:trace contextRef="#ctx0" brushRef="#br0">2248 15351 7 0,'13'-50'3'0,"9"6"2"0,-17 30 4 15,-1 1-7 1,1-1 1-16,-1 5 0 16,-4 0 1-16,0 9-6 15,0-9 1-15,0 9 3 0,5 9 1 16,4 9-1-16,-5 5 0 0,1 17 0 16,4 18 1-16,0 32 0 15,4 18 0-15,-4 8-1 16,5 10 1-16,4-5-1 15,-9 0 1-15,-5-4-2 32,0-14 1-32,-4-18-1 15,0-22 1-15,0-32-1 0,0-26 0 16,5-23 0-16,-1-27 0 16,10-18 0-16,-5-27 0 15,0-35-2-15,4-5 1 16,14-9-1-16,5 4 1 0,-1 14-1 15,-4 13 0-15,4 5 0 16,1 9 0-16,4 13 0 16,-10 14 0-16,1 13 0 15,0 18 0-15,-4 19-1 0,-1 26 1 16,-4 22 0-16,-4 27 0 16,-6 32 2-16,-3 40 0 15,-1 27 1-15,-8 4 0 16,-1 14 0-16,1-4 0 0,0-28 0 15,-5-17 0-15,9-32 0 16,0-27 0-16,0-35 0 16,0-32 0-16,13-41 0 15,5-26 1-15,13-27-2 16,10-36 1-16,4-18-3 31,8-5 1-31,15-4-2 16,8 23 1-16,-4 26-1 0,4 27 0 15,-13 41 2-15,-14 40 0 16,-9 45 2-16,-8 63 0 0,-5 26 1 16,-14 19 1-16,-4 21-2 15,4-8 0-15,-8-4-3 16,-1-23 0-16,1-32-2 16,-1-21 0-16,14-37-5 15,5-27 1-15,13-44-5 16,13-32 1-16</inkml:trace>
  <inkml:trace contextRef="#ctx0" brushRef="#br0" timeOffset="532.921">4144 16010 22 0,'-35'81'11'0,"-1"71"-8"16,36-107 14-16,0 9-17 15,0 4 0-15,4-4 0 16,14-14 1-16,5-8-1 0,3-14 1 16,6-18 0-16,4-14 0 15,4-31 0-15,0-17 0 16,5-10-1-16,0-13 1 0,-4-5-2 16,-10 14 1-16,-9 17 0 15,1 19 0-15,-5 27 3 16,0 4 0-16,-9 58 0 15,-5 41 1-15,5 31 0 16,-4 18 0-16,8 13-1 16,0 23 1-16,1 0-3 15,-10-18 0-15,-13-14-1 0,-13-26 0 16,-14-18 0-16,-4-19 1 16,-19-30-2-16,-8-32 1 15,-5-45-4-15,1-49 0 16,3-37-5-16,1-26 1 0,13-18-3 31,23 14 0-31,13 17 0 16,18 23 1-16</inkml:trace>
  <inkml:trace contextRef="#ctx0" brushRef="#br0" timeOffset="869.6233">4997 14961 18 0,'-9'-9'9'0,"9"94"-9"0,4-72 19 15,1 23-18-15,-1 18 1 16,5 22 1-16,9 23 0 16,-9 22-4-16,4 23 0 15,1-10 2-15,-1 5 1 16,10 0-2-16,-10 0 1 0,1-27-3 16,4-22 1-16,-5-27-2 15,-4-27 1-15,-5-27-5 16,-8-36 0-16</inkml:trace>
  <inkml:trace contextRef="#ctx0" brushRef="#br0" timeOffset="1083.3079">4261 15884 8 0,'-40'77'4'0,"76"8"6"15,-14-76 1-15,9-5-8 16,19 1 0-16,26-10 2 15,27-4 1-15,23 5-8 32,4-5 1-32,22 0 4 15,-8 0 0-15,13 0-5 0,-14 5 1 16,-13-5-6-16,-18-9 1 16</inkml:trace>
  <inkml:trace contextRef="#ctx0" brushRef="#br0" timeOffset="1502.382">5548 15239 26 0,'-54'125'13'0,"14"135"-10"15,35-183 22-15,-8 12-25 16,4 5 1-16,-4 1 0 15,8-1 0-15,5-4-2 16,5-10 1-16,4-17 2 16,0-18 0-16,4-14 0 15,9-31 0-15,-4-18 0 16,9-22 0-16,9-9 0 16,4-28 0-16,10-3-2 0,-1 3 1 15,0 15-2-15,1 17 0 16,-5 27 1-16,-1 22 0 15,-3 32 2-15,-5 36 0 16,0 27 1-16,-9 13 0 0,-1 0 0 16,-8-9 1-16,5-13-3 15,-10-23 0-15,10-13-4 16,-1-27 1-16,9-36-4 16,5-32 0-16,9-30-3 15,-4-19 0-15,3-22-3 0,1-14 0 31</inkml:trace>
  <inkml:trace contextRef="#ctx0" brushRef="#br0" timeOffset="1703.3828">6521 16068 12 0,'-58'121'6'0,"0"5"7"16,49-95 3-16,-5-8-10 15,10 4 1-15,-1-9 2 16,5-5 0-16,9-4-12 15,9-9 0-15,0 0 7 16,9-9 1-16,4-4-8 16,-13 8 0-16,5-8-6 0,-10-1 0 15,10-4-2-15,-19-4 1 16</inkml:trace>
  <inkml:trace contextRef="#ctx0" brushRef="#br0" timeOffset="2520.9022">6732 15503 20 0,'-9'-4'10'0,"-18"17"-9"0,23-13 18 0,-5 0-19 16,4 5 0-16,1-5 0 16,4 0 0-16,0 0 0 15,13 0 0-15,-4-5 0 16,0-4 1-16,5 0-5 15,-5-4 0-15,0 4-2 16,8 0 0-16</inkml:trace>
  <inkml:trace contextRef="#ctx0" brushRef="#br0" timeOffset="3088.0033">7683 15902 10 0,'-14'-62'5'0,"-8"17"2"0,8 27 4 0,5-5-11 16,-4 19 1-16,-14 13 0 16,-4 13 0-16,-1 19-1 15,-22 13 1-15,5 13 0 0,9-13 1 31,-5 31 0-31,9 0 0 16,5 0-1-16,13-4 1 16,13-18-1-16,14-9 0 15,18-10 0-15,13-12 0 16,10-23-5-16,8-18 0 16,18-9-2-16,5-5 0 0</inkml:trace>
  <inkml:trace contextRef="#ctx0" brushRef="#br0" timeOffset="3738.4152">7992 16046 11 0,'-36'-5'5'0,"14"41"1"0,13-31 6 0,-9 13-11 31,0 13 1-31,-9 14 1 16,0 0 0-16,9 0-4 0,5-1 1 16,-5 1 3-16,13-9 0 15,5-9-1-15,9-9 1 16,9-9-2-16,0-9 1 0,9-18-1 15,-4-4 0-15,8-5-1 16,0 4 1-16,1 10 0 16,-10 8 0-16,1 28 1 15,-1 22 1-15,5 13-1 16,0 14 1-16,0 4 0 16,9-4 1-16,-1-18-2 0,6-14 0 31,-1-18-1-31,10-17 0 15,12-28-1-15,6-17 0 0,-10-36-1 16,5-18 1-16,-5-14-2 16,5-13 1-16,-5-18-3 15,-4-27 0-15,0 9-1 16,-9 5 0-16,-10 21 1 16,-12 28 0-16,-5 27 1 15,-18 40 0-15,-18 23 3 0,-9 35 1 16,-13 32 2-16,-1 36 1 15,1 17 0-15,4 10 1 16,14 13-1-16,17-4 1 0,27-10-1 16,19-4 0-16,17-22-2 15,9-23 1-15,14-26-6 16,4-15 0-16,9-21-7 16,5-27 1-16,-5-14-2 31,-8-9 1-31</inkml:trace>
  <inkml:trace contextRef="#ctx0" brushRef="#br0" timeOffset="4655.8139">10831 14988 16 0,'-14'-45'8'0,"10"49"-4"15,8 5 12-15,-4 9-14 16,0 14 1-16,-9 21 3 15,0 19 1-15,-9 22-8 16,10 27 1-16,-1 5 4 16,0 4 1-16,-5-4-2 15,5-1 1-15,0-22-2 16,5 5 0-16,-1-18-1 0,1-5 0 16,-5-22 0-16,4-19 0 31,5-12 0-31,-4-19 0 15,4-17 0-15,-5-19 1 0,5-22-2 16,5-31 1-16,4-22-2 16,4-41 1-16,1-23-4 15,17-31 0-15,9-13-1 16,5 9 0-16,0 35 0 16,-5 37 1-16,1 31 2 15,-5 49 0-15,-5 45 4 0,-13 49 1 16,-9 50 1-16,-9 40 0 15,-4 40 0-15,-10 5 0 16,1 4-2-16,-5-4 1 0,9-13-2 16,0-32 0-16,4-27 2 15,-4-32 1-15,9-26-1 16,14-49 1-16,-1-32 0 31,10-36 0-31,-1-31-2 16,14-50 1-16,9-26-6 0,18-23 1 15,-5 9-2-15,9 23 0 16,-13 40 0-16,4 53 0 16,-8 46 4-16,-10 44 0 15,-9 37 3-15,-13 53 1 0,-4 18 0 16,-1 13 0-16,-8 14-1 16,-1-4 0-16,5-19-6 15,0-31 0-15,5-13-2 16,-1-45 0-16,14-41-5 15,9-39 1-15,9-33-5 16,8-39 0-16</inkml:trace>
  <inkml:trace contextRef="#ctx0" brushRef="#br0" timeOffset="5056.1149">12145 15929 25 0,'-14'-4'12'0,"-4"94"-5"15,14-55 17-15,-5 15-23 16,4 13 0-16,1 8 0 15,4 1 1-15,9 0-3 16,4-23 1-16,19-9 1 0,-10-17 1 16,1-14-1-16,8-27 0 15,0-18 0-15,5-22 0 0,-9-5-1 16,-4-27 1-16,-19-26-2 0,-13-10 1 16,-9 5-2-16,-9 22 1 31,-18 28 0-31,-13 30 0 15,0 50 0-15,-9 32 0 16,-1 26-1-16,6 5 1 0,17 8-3 16,13 6 0-16,19-1-5 15,13-5 0-15</inkml:trace>
  <inkml:trace contextRef="#ctx0" brushRef="#br0" timeOffset="5705.617">12427 15867 13 0,'-13'4'6'0,"-14"77"5"0,18-59 4 16,0 5-13-16,-4 13 1 16,8 10 2-16,5-1 1 15,14 9-7-15,-1 1 1 16,9-6 4-16,5-8 1 0,9-9-2 15,5-18 1-15,8-9-2 16,-4-18 0-16,4-9-2 16,-4-4 1-16,0-10-7 15,-14-8 1-15,-13 0-5 16,-4 8 0-16</inkml:trace>
  <inkml:trace contextRef="#ctx0" brushRef="#br0" timeOffset="6338.2049">12620 15790 12 0,'5'-27'6'0,"-1"5"1"0,-4 22 1 15,0 0-7-15,0 0 0 16,0 13 3-16,0 10 0 16,-4 4-3-16,4 22 1 15,-5 9 4-15,1 19 0 16,-1 8-1-16,5 9 1 0,0 5-2 16,0-5 1-16,0-22-2 15,5-10 1-15,-5-17-1 16,4-9 1-16,1-22-1 15,13-10 0-15,-1-22 0 16,10-18 0-16,18-18-2 16,-9-17 1-16,9-10-4 0,4-13 1 15,1 4-2-15,-1 14 1 32,5 22 0-32,-5 23 0 0,-9 17 2 15,-4 28 1-15,-4 17 2 16,-14 23 0-16,9 18 1 15,-23 8 0-15,9-3-1 16,5-1 1-16,-4-9-3 16,-1-13 1-16,5-14-5 15,5-17 1-15,-1-14-8 0,5-23 1 16,13-31-6-16,10-13 0 16</inkml:trace>
  <inkml:trace contextRef="#ctx0" brushRef="#br0" timeOffset="7257.7705">14244 15023 23 0,'-5'27'11'0,"10"36"-4"0,-5-31 12 16,0 17-16 0,0 23 0-16,0 31 1 15,0 13 1-15,0 10-6 16,8-5 0-16,1 5 4 15,5-19 1-15,-1-8-1 0,1-14 1 16,-1-18 0-16,1-17 1 16,-14-23-1-16,0-18 0 15,0-27-1-15,-14-18 1 0,5-23-3 16,-9-12 0-16,-4-32-4 16,8-28 0-16,1-21-2 15,13-5 0-15,13 5-1 16,10 8 1-16,-5 36 1 15,18 32 1-15,0 36 2 16,4 31 0-16,0 31 3 0,-4 23 0 16,0 27 2-16,-18 31 0 31,9 32 0-31,-5 8 1 16,-8-13-2-16,-1 14 1 0,1-14-2 15,-5-9 1-15,-5-9 0 16,-4-31 0-16,0-14 0 15,-4-27 0-15,4-26 0 16,-9-28 0-16,9-22 0 16,9-22 0-16,-5-27-3 15,5-41 0-15,18-26-3 0,22-19 0 16,1-17-1-16,26-14 1 16,14 14-1-16,-1 31 0 15,-8 31 1-15,-5 32 1 0,-4 36 3 16,-14 44 0-16,-13 41 2 15,-5 45 0-15,-26 36 1 16,-5 26 0-16,-5 37 0 16,-4 8 1-16,0-18-2 15,-4-4 0-15,4-9-3 16,0-22 1-16,13-18-2 16,-8-23 1-1,8-27-6-15,10-26 0 16,4-28-7-16,9-22 1 15,13-22-5-15,-18-23 0 16</inkml:trace>
  <inkml:trace contextRef="#ctx0" brushRef="#br0" timeOffset="7657.3887">16118 15992 35 0,'-76'103'17'0,"-27"95"-16"0,85-136 27 15,-5 6-28-15,1 8 1 0,8-4 0 16,10-10 0-16,17-12-2 31,14-23 1-31,23-14 1 16,3-17 0-16,10-19-1 15,13-26 0-15,-8-18-1 0,8-14 1 16,-13-13-2-16,-14-18 1 16,-22-14-1-16,-18-9 1 15,-32 19 0-15,-12 31 0 0,-10 31 0 16,-31 54 0-16,-23 31 0 16,-4 28 1-16,0 26-2 15,4 13 1-15,9 10-3 16,23 0 0-16,18-28-5 15,22-3 1-15,31-19-1 16,32-22 1-16</inkml:trace>
  <inkml:trace contextRef="#ctx0" brushRef="#br0" timeOffset="8207.4653">16647 15633 24 0,'67'5'12'0,"59"147"-10"15,-95-111 26-15,5 12-25 0,5 24 0 16,-5 8 0-16,4 14 1 16,-18 8-6-16,-8-8 1 15,-19-9 3-15,-8-5 0 16,-5-22-2-16,4-19 1 15,1-21-1-15,8-23 1 16,5-23-1-16,5-44 1 0,22-32-2 16,9-26 1-16,13-41-3 15,18-9 0-15,10 18-1 16,8 27 1-16,-5 36 2 16,-17 36 0-16,0 44 4 15,-23 59 0-15,1 49 2 0,-10 32 1 16,-13 22-1-16,-4 4 1 15,-1 10-5-15,-4-19 0 16,-5-22-4-16,1-22 0 16,-5-36-3-16,4-27 0 0,19-50-5 15,-5-31 1 1</inkml:trace>
  <inkml:trace contextRef="#ctx0" brushRef="#br0" timeOffset="8774.6592">18638 14705 24 0,'-9'9'12'0,"-18"135"-1"0,18-68 12 0,-17 36-21 31,-15 54 0-31,-4 31 0 16,-8 0 0-16,12 19-3 16,19-23 0-16,13-19 2 0,13-12 1 15,23-23-1-15,9-31 0 16,18-23-2-16,18-36 1 15,8-22-7-15,10-36 1 16,-9-18-4-16,-1-27 0 16</inkml:trace>
  <inkml:trace contextRef="#ctx0" brushRef="#br0" timeOffset="9040.4673">17356 15624 38 0,'36'-85'19'0,"165"76"-22"0,-133 0 36 16,53 0-32-16,13 0 1 16,19 0-2-16,13-4 0 15,0-1-5-15,22 5 1 16,-22-4-2-16,-14 0 0 15,-17-1-4-15,-10 1 1 16,-30-1-2-16,-19 5 1 16</inkml:trace>
  <inkml:trace contextRef="#ctx0" brushRef="#br0" timeOffset="9392.7092">19078 14808 29 0,'-50'148'14'0,"32"85"-11"16,18-156 30-16,-8 44-32 15,3 13 1-15,5 10 0 16,0 8 0 0,-9 1-2-16,9-10 0 15,0-13 3-15,0-18 0 0,0-26 0 16,0-15 0-16,9-21 0 15,0-32 1-15,13-32-1 16,5-26 0-16,14-32-1 16,4-22 0-16,13-18-2 15,-9 13 0-15,0 32 1 0,10 22 0 16,-5 31 3-16,-1 28 1 16,10 49 0-16,-5 40 0 15,10 18-4-15,4 9 0 16,-10-4-13-16,6-5 0 0,-15-27-7 15,-17-31 1-15</inkml:trace>
  <inkml:trace contextRef="#ctx0" brushRef="#br0" timeOffset="329097.3881">20934 14494 11 0,'-9'9'5'0,"-4"-49"2"0,13 31 5 0,0-5-10 15,0 1 0-15,-5 9 1 16,5-5 1-16,-4 0-5 0,4 0 1 15,0 9 3-15,0 9 0 16,0 9 1-16,4 4 0 16,1 27-1-16,-1 10 1 15,10 17-2 1,-1 14 1-16,-4-1-1 16,5 10 1-1,-10-14-3-15,1-9 1 0,-1-13 0 16,-4-14 1-16,0-13 0 15,-4-18 0-15,-5-13 0 16,-5-23 1-16,1-18-1 0,-10-31 0 16,1-14-2-16,-5-13 1 15,9-9-2-15,-4 22 0 16,4 9-1-16,4 9 1 0,5 10-1 16,0 12 1-16,9 10-1 15,9-1 1-15,9 5 0 16,5 5 0-16,8 0 0 15,9-1 1-15,14-4 0 16,14 0 0-16,-1 0-1 16,-4 1 1-16,4-1-4 0,-4 9 1 31,-1 0-4-31,-8 4 0 16,-13 10-3-16,-10 13 0 15</inkml:trace>
  <inkml:trace contextRef="#ctx0" brushRef="#br0" timeOffset="329293.321">20934 14768 26 0,'14'-9'13'0,"53"-31"-17"16,-45 22 25-16,19-9-21 15,8-5 0-15,0 1 0 16,5 4 0-16,9 5-5 16,-5 8 1-16,-8 1-3 0,-10 8 1 0</inkml:trace>
  <inkml:trace contextRef="#ctx0" brushRef="#br0" timeOffset="329766.9889">21598 14804 18 0,'-9'-14'9'0,"14"59"-9"0,-1-36 14 0,1 9-13 15,3 0 0-15,1 18 0 16,0-14 1-16,0 19-3 16,-4-1 1-16,4 0 1 15,-5 1 0-15,1-10 1 16,-5-8 0-16,0-6 0 15,0-12 1-15,0-14 0 16,0-9 0-16,0-18 0 16,0-18 0-16,4-13-1 15,-4 0 0-15,5 0-2 0,4 8 0 16,9 5-1-16,-5 10 1 0,1 8-3 16,8 9 1-16,-4 4-3 15,9 5 1-15,0 0-3 16,-5 1 1-16,5-1-3 15,0 9 1-15</inkml:trace>
  <inkml:trace contextRef="#ctx0" brushRef="#br0" timeOffset="330200.6013">21831 14750 27 0,'-18'-5'13'0,"9"19"-12"0,9-14 26 0,9 4-27 16,5-4 1-16,4 0 0 15,9 0 0-15,4-4-2 0,5-1 1 16,4-4 1-16,5-4 0 15,13-9-1-15,1-5 0 0,-6-5-2 16,1-4 1-16,-4-8-1 16,-10-1 0-16,-9-5-1 15,-4 10 1-15,-13 4-1 32,-1 23 1-32,-17 17 1 15,-19 19 0-15,-17 30 0 16,-5 15 1-16,-4 17 0 0,-5 9 0 15,9-9 0-15,5-4 1 16,13 0 0-16,4-28 0 16,19-26-1-16,13-18 0 15,22-18-5-15,14-22 1 0,9-14-3 16,18-27 1-16</inkml:trace>
  <inkml:trace contextRef="#ctx0" brushRef="#br0">22840 14508 20 0,'-13'-41'10'0,"13"-57"-13"0,0 71 17 0,-5 0-16 15,-4 0 1-15,0 14 0 16,0 8 0-16,-13 19 3 16,0 12 0-16,-14 15 0 15,4 17 0-15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0" timeString="2017-05-15T15:16:57.313"/>
    </inkml:context>
    <inkml:brush xml:id="br0">
      <inkml:brushProperty name="width" value="0.05292" units="cm"/>
      <inkml:brushProperty name="height" value="0.05292" units="cm"/>
      <inkml:brushProperty name="color" value="#000066"/>
    </inkml:brush>
  </inkml:definitions>
  <inkml:trace contextRef="#ctx0" brushRef="#br0">21957 4956 11 0,'-5'-5'5'0,"-4"1"-2"0,9 4 5 0,0 0-7 15,-4-5 1-15,4 1 1 16,-5 4 1-16,5 0-5 31,0 4 0-31,0 1 4 16,0-1 0-16,0 10-1 16,-9 8 0-16,5 14 0 0,-5 13 0 15,-5 28 0-15,-8 8 0 16,0 9-1-16,-5-9 1 31,0 5-1-31,4 4 0 0,1-13 0 0,9-5 0 16,4-13 0-16,-9-5 0 15,9-13 0-15,4-14 1 16,1-8-1-16,-1-19 1 16,5-13-1-16,0-22 1 15,5-9-1-15,4-5 0 16,4-18-1-16,5-9 1 15,-5-17-1-15,10-10 0 0,-1 0 0 16,5-4 1-16,5 18-2 16,-5-5 0-16,4-4 0 15,-4 22 0-15,-5 5-1 16,5 9 1-16,-9-1-1 16,9 19 1-16,-5 4-1 15,-8 14 1-15,-1 13 0 16,5 4 0-16,-9 14 0 15,0 14 0-15,0 13 1 0,5-1 0 16,-5 19 0-16,-5 13 1 16,1 19 0-16,4 17 0 15,4 9 0-15,-4 0 0 0,0-13 0 16,0-1 0-16,9 1 0 16,-5-9 0-16,5-5-1 15,-9-9 1-15,0-13 0 16,-9-9 0-16,0-23 0 15,-4-13 1-15,-1-22-4 0,-13-14 0 16,5-14-2-16,-1-13 0 31,-8 5-6-31,4-9 1 16</inkml:trace>
  <inkml:trace contextRef="#ctx0" brushRef="#br0" timeOffset="180.2972">21876 5463 7 0,'-36'-5'3'0,"9"23"7"15,27-9-2-15,0 4-5 16,9-4 1-16,14 0 1 0,17-4 1 16,14-1-8-16,22-8 1 15,14-1 5-15,-5 1 0 16,0-5-6-16,-4 4 0 16,-14 5-5-16,-13-4 1 15</inkml:trace>
  <inkml:trace contextRef="#ctx0" brushRef="#br0" timeOffset="783.9288">23127 4942 12 0,'5'-22'6'0,"-14"26"1"0,9-8 5 15,-5 4-11-15,-4 0 0 0,-4 0 1 16,-5 0 1-16,-9 9-4 16,9-9 1-16,-9 9 1 15,5 4 1-15,-10 5-2 16,1 9 1-16,-5 0 0 16,-4 4 0-16,-5 10-1 15,4 8 0-15,1 1 0 16,9-1 1-16,13-9 0 15,9-4 0-15,13 0 0 16,14-9 0-16,18-9 1 0,13-5 1 16,14 1-1-16,9-5 1 15,-5 0-1-15,1-5 1 16,-1 1-1-16,-9 4 0 0,-13 4-1 16,-18 14 1-16,-27 9-2 15,-36 4 1-15,-31-4-1 16,-23 4 0-16,-18 1 0 15,10-1 0-15,-10-8-4 16,18-6 1-16,19-8-2 16,26-4 1-16,27-10-2 15,18-4 0 1,27-13-1-16,36-5 0 16,22 0 0-16,36 5 1 0</inkml:trace>
  <inkml:trace contextRef="#ctx0" brushRef="#br0" timeOffset="1434.408">23670 4951 13 0,'-9'-4'6'0,"-5"13"-2"15,10-9 10-15,-1-5-13 16,-12 1 0-16,8 4 2 31,-5 9 0-31,-4 13-3 16,5 14 0-16,-5 18 2 0,-9 31 0 15,0 5 0-15,0 17 0 0,-13-3-1 16,8 8 0-16,1-5 0 16,4-12 1-16,0-15 0 15,0-21 0-15,9-28 0 16,5-31 1-16,13-31-1 16,4-23 1-16,19-18-1 15,8-36 0-15,18-22-2 0,19-4 0 16,-1 4-1-16,9 9 1 15,0 4-3-15,1 14 1 16,-6 13 1-16,-8 14 0 16,4 13 0-16,-8 14 1 0,-1 22-1 15,-9 18 1-15,-13 13 1 32,-18 5 1-32,-9 14-2 15,-22 13 1-15,-10 13-1 16,-22 5 1-16,-13 9-1 15,0 8 1-15,0 19-2 0,8 13 1 16,10-4 0-16,22 0 0 16,9-10 1-16,36-13 0 15,22 1 0-15,14-19 1 0,22-4 0 16,14-9 1-16,8-9-5 16,1-5 1-16,-9-4-9 15,-10-9 0-15</inkml:trace>
  <inkml:trace contextRef="#ctx0" brushRef="#br0" timeOffset="2200.6279">24925 5355 19 0,'-26'-18'9'0,"-6"45"-5"0,28-14 6 31,-5 1-10-31,-5 8 0 0,-8 1 1 16,-5 8 1-16,5 5-2 15,-1 4 0-15,10-13 1 16,8 0 1-16,10 0 0 15,8-9 0-15,10-5-1 0,-1 1 1 16,9-5 0-16,1 4 0 16,-1-4 0-16,-4-4 1 15,-14 13-2-15,-17 4 1 0,-18 9 0 16,-28 1 1-16,-13-1-2 16,5-4 1-16,9-4-6 15,13-10 0-15,31-13-5 16,32-22 1-16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425.34338" units="1/cm"/>
          <inkml:channelProperty channel="Y" name="resolution" value="425.28058" units="1/cm"/>
          <inkml:channelProperty channel="T" name="resolution" value="1" units="1/dev"/>
        </inkml:channelProperties>
      </inkml:inkSource>
      <inkml:timestamp xml:id="ts0" timeString="2017-05-15T15:23:44.924"/>
    </inkml:context>
    <inkml:brush xml:id="br0">
      <inkml:brushProperty name="width" value="0.05292" units="cm"/>
      <inkml:brushProperty name="height" value="0.05292" units="cm"/>
      <inkml:brushProperty name="color" value="#000066"/>
    </inkml:brush>
    <inkml:context xml:id="ctx1">
      <inkml:inkSource xml:id="inkSrc2">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1" timeString="2017-05-15T15:23:45.987"/>
    </inkml:context>
  </inkml:definitions>
  <inkml:trace contextRef="#ctx0" brushRef="#br0">23952 12351 0,'0'0'0,"0"0"16,-323 112-16,167-108 16,151-13-16,-49-4 15,32-5 1,-5 0-16,13 9 15,10 5 1,4 4 0,0 0-16,0 0 15</inkml:trace>
  <inkml:trace contextRef="#ctx0" brushRef="#br0" timeOffset="545.9776">24733 12750 0,'0'0'0,"0"0"16,0 0-16,0 0 15,0 0 17,0 0-32,0 0 15,0 0-15,0 0 16,0 0 0,0 0-16,0 0 15</inkml:trace>
  <inkml:trace contextRef="#ctx1" brushRef="#br0">16459 4705 16 0,'-23'-5'8'0,"-4"28"-3"16,27-14 8-16,-13 0-13 16,0 4 1-16,-1 5 1 15,1 4 0-15,-10 10-2 16,10 4 1-16,-1 22 1 15,-8 27 0-15,8 36-1 16,10 18 1-16,-5-4-1 16,9 4 0-16,0-5-1 15,0-13 1-15,0-31 0 0,0-32 1 16,0-31 0-16,0-40 0 16,9-32-1-16,9-27 1 15,-5-22-3-15,10-40 0 16,-1-19-4-16,-4-13 1 15,5-4-2-15,-1-1 0 0,-4 28 0 16,-5 17 1-16,1 28 3 16,-5 26 0-16,4 27 2 15,1 14 1-15,-1 17 1 16,1 5 0-16,8 9-1 16,0 14 1-16,19-5-1 15,13-5 0-15,8 1 0 16,6-5 1-16,17-9-1 0,-4-5 1 15,8 5-1-15,-26 9 1 16,-27 18-2-16,-36 14 1 16,-27 12-1-16,-27 10 0 0,-31 0-1 31,-14 4 0-31,10 5-2 16,-1-23 0-16,14-4-3 15,9-9 0-15</inkml:trace>
  <inkml:trace contextRef="#ctx1" brushRef="#br0" timeOffset="400.3331">17100 4871 20 0,'14'27'10'0,"44"26"-12"0,-45-35 17 16,14 9-15-16,-4 5 0 15,-5 3 1-15,4 1 0 0,-4 5-1 16,-9-14 0-16,4-27 2 15,14-5 1-15,-13-17 0 16,8-23 0-16,-8-4-1 16,12-14 1-16,10-9-2 0,-9-9 1 15,0-4-2-15,9 9 0 16,-9 27-2-16,0 8 1 16,9 10-1-16,-9 4 0 15,9 18-5-15,-14 9 0 16,9 4 0-16,5 1 0 0</inkml:trace>
  <inkml:trace contextRef="#ctx1" brushRef="#br0" timeOffset="582.8169">17961 4404 23 0,'-13'-9'11'0,"8"14"-12"31,5 13 21-31,0 9-19 15,0 13 0-15,5 5 0 0,4 13 1 0,0 0-3 16,-5 10 1-16,-4-19-4 16,-4 5 1-16,-10-5-4 15,1 0 0-15</inkml:trace>
  <inkml:trace contextRef="#ctx1" brushRef="#br0" timeOffset="749.5312">17903 4682 8 0,'36'-89'4'0,"26"-19"-2"0,-44 86-1 16,0-5-3-16,5-9 0 16,-5-5 0-16,0-3 1 15,0 8 3 1,-5-14 0-16,0 6-2 16,-8-1 0-16,4 4-1 15,-5 14 1-15</inkml:trace>
  <inkml:trace contextRef="#ctx1" brushRef="#br0" timeOffset="1217.5725">18454 4844 23 0,'-26'58'11'0,"34"-4"-15"0,6-50 24 15,4-4-20-15,-5 0 0 0,10 0 0 16,-1 0 1-16,10-4-2 16,3-14 1-16,6-9 0 15,-5-4 0-15,4-10 0 0,-4-8 1 16,-9-18-1-16,0-10 0 16,-14 10 0-16,-8 0 0 15,-10 9 0-15,-13 17 1 16,-13 23-1-16,-5 18 0 0,-4 18 0 15,-5 27 0-15,0 13 0 16,5 14 0-16,4 0-2 16,4-9 0-16,28-10-5 31,4-8 1-31</inkml:trace>
  <inkml:trace contextRef="#ctx1" brushRef="#br0" timeOffset="1683.58">19118 4440 17 0,'-18'27'8'0,"36"31"-4"0,-18-44 10 0,5 4-14 16,4 9 1-16,0 0 0 31,0-5 0-31,-5 5-2 16,5 13 1-16,-9-13 1 15,4 0 0-15,1-5 0 0,-5-8 0 16,0-10-1-16,9-22 1 0,9-17 0 16,0-42 1-16,4 1-1 15,1-5 0-15,4 10-1 16,4 12 0-16,-9 14-5 15,5 19 0-15,-13 26-2 32,4 18 1-32</inkml:trace>
  <inkml:trace contextRef="#ctx1" brushRef="#br0" timeOffset="2166.9352">19800 4440 36 0,'-23'23'18'0,"14"98"-27"0,9-90 37 16,0 5-35-16,-4 18 1 15,-1-9-12-15,-8-5 0 0</inkml:trace>
  <inkml:trace contextRef="#ctx1" brushRef="#br0" timeOffset="2366.9707">20145 3602 35 0,'-40'-27'17'0,"40"45"-30"16,0-9 29-16,0 13-30 16,-5 9 1-16</inkml:trace>
  <inkml:trace contextRef="#ctx1" brushRef="#br0" timeOffset="2685.3643">20602 3808 27 0,'-76'211'13'0,"13"8"-18"0,46-129 26 16,-10 13-26-16,0 5 0 16,0 4-8-16,-5 0 1 15,5-22 15-15,10-23 0 16,-1-18-9-16,9-31 1 0,9-27 2 15,4-13 0-15,10-27 2 32,4-23 1-32</inkml:trace>
  <inkml:trace contextRef="#ctx1" brushRef="#br0" timeOffset="2885.5398">19957 4489 28 0,'-117'18'14'0,"104"-13"-23"0,35-5 32 0,14-5-23 16,9 1 0-16,9-10-4 16,26-3 1-16,19-1-2 15,4-5 0-15</inkml:trace>
  <inkml:trace contextRef="#ctx1" brushRef="#br0" timeOffset="3102.3606">20912 4602 43 0,'-54'44'21'0,"32"82"-29"0,31-99 41 15,-5 4-38-15,1 1 1 16,-1 8-18-16,1 0 1 0</inkml:trace>
  <inkml:trace contextRef="#ctx1" brushRef="#br0" timeOffset="3321.1438">20822 4153 38 0,'-13'32'19'0,"58"-41"-50"0,-32 9 27 16,18 4-1-16,5-13 0 16</inkml:trace>
  <inkml:trace contextRef="#ctx1" brushRef="#br0" timeOffset="3652.7651">21481 4359 38 0,'-103'23'19'0,"58"22"-26"15,41-36 38-15,4 4-32 16,0 5 1-16,9 0-8 16,13 0 1-16,28-5 6 0,3-13 0 15,6 0-4-15,4-9 0 16,-5 5 0-16,9 8 1 15,-4 10 6-15,-14 17 1 16,-13 10 2-16,-13 12 0 16,-1 10 1-16,-13-9 0 15,0 4-1-15,-5-4 0 0,-4-5-4 16,0-8 1-16,9-5-6 16,-4-14 1-16,4-13-4 15,0-13 0-15,9-10-4 16,-9-4 1-16</inkml:trace>
  <inkml:trace contextRef="#ctx1" brushRef="#br0" timeOffset="3834.1052">21275 4915 37 0,'-40'18'18'0,"58"-4"-26"15,-5-14 36-15,10 0-28 16,8 0 1-16,9-9-11 16,14-5 1-16,4-3 4 15,10-6 0-15</inkml:trace>
  <inkml:trace contextRef="#ctx1" brushRef="#br0" timeOffset="4150.8967">21903 4821 36 0,'-9'36'18'0,"76"-27"-20"0,-40-13 31 16,9 8-29-16,18-4 1 0,13-9 0 15,5 5 0-15,0-10-6 16,8-13 0-16,10 0-1 0,-5-8 1 16,-9-6-1-16,-13-13 1 15,-13 10 0-15,-10 3 0 16,-18 10-1-16,-17-1 0 0</inkml:trace>
  <inkml:trace contextRef="#ctx1" brushRef="#br0" timeOffset="4286.547">22450 4611 37 0,'-90'107'18'0,"-8"-17"-21"31,80-63 36-31,0 4-33 16,9 5 0-16,0 4 0 0,22 1 1 15,10-5-2-15,22-9 0 16,13-10-5-16,18-8 1 15,18-18-6-15,14-8 1 16</inkml:trace>
  <inkml:trace contextRef="#ctx1" brushRef="#br0" timeOffset="4750.4139">23329 4566 26 0,'9'-14'13'0,"13"-4"-15"0,-22 23 17 31,-4 13-14-31,-14 18 1 0,0 8 3 16,-9 19 0-16,5-9-5 15,-5 4 0-15,0 5 3 16,13-5 0-16,5-8 0 16,5-10 0-16,8-9-2 15,10-13 1-15,13-22-1 16,18-18 1-16,26-5-2 0,6-27 1 0,12-4 0 16,10-37 0-16,0-17-3 15,-5-18 1-15,9-18-2 31,-18-13 0-31,-22-1 2 16,-23 32 0-16,-26 32 0 16,-32 30 0-16,-22 50 1 15,-32 45 1-15,-13 36 1 0,-19 31 1 16,-3 45-5-16,17 32 0 16,18 8-8-16,45-4 1 15</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0" timeString="2017-05-15T15:43:08.350"/>
    </inkml:context>
    <inkml:brush xml:id="br0">
      <inkml:brushProperty name="width" value="0.05292" units="cm"/>
      <inkml:brushProperty name="height" value="0.05292" units="cm"/>
      <inkml:brushProperty name="color" value="#000066"/>
    </inkml:brush>
  </inkml:definitions>
  <inkml:trace contextRef="#ctx0" brushRef="#br0">14226 4480 7 0,'-50'27'3'0,"-17"27"3"15,45-40 3-15,-1 4-7 16,-4 0 1-16,-4-1 1 16,8-3 1-16,-12-10-5 15,8 5 0-15,4-9 4 16,5-9 0-16,5-4 0 15,-5-9 1-15,9-1-1 16,4-22 0-16,14 9-1 16,18-22 0-16,27-14 0 15,27-31 1-15,35-36-2 16,23-22 1-16,27-14-1 0,14-9 0 16,4-13-1-16,-9-1 1 15,-10 32-1-15,-21 5 0 16,-19 22-1-16,-21 22 0 15,-6 10-1-15,-35 22 0 0,-9 13-2 16,-27 9 0-16,-5 18-2 16,-17 5 1-16,4 13-2 15,-9 9 1-15,0 5-3 16,0-5 1-16,13 9-2 16,1 0 1-16</inkml:trace>
  <inkml:trace contextRef="#ctx0" brushRef="#br0" timeOffset="744.0409">16652 1427 18 0,'-36'121'9'0,"-5"116"-10"0,23-160 15 0,-4 39-12 15,-14 10 0-15,-4 17 0 16,4-8 1-16,5-14-4 15,8-27 1-15,1-31 4 0,17-36 0 16,-4-23-1-16,18-31 0 16,5-18 0-16,13-22 0 15,-1-36-1-15,10-14 0 32,-9-8-5-32,14-19 1 0,-5 1-1 15,4-10 0-15,5 14 0 16,-14 23 0-16,9 22 0 15,-8 26 0-15,-14 28 3 16,18 31 1-16,-14 45 2 16,-8 31 1-16,-10 18-1 15,9 23 1-15,-13 35-1 16,9 1 1-16,-4-1-2 16,4-17 1-16,-5-18-3 0,19-19 1 15,-14-17-1-15,-5-14 1 16,10-13-4-16,-1-4 0 15,-4-14-2-15,-4-5 0 16,-5-4-3-16,0-9 0 16,-14-9 0-16,1-14 0 0,-5-8 2 31,-14-18 1-31,-8-14 1 0,-9-9 0 16</inkml:trace>
  <inkml:trace contextRef="#ctx0" brushRef="#br0" timeOffset="926.1844">16203 2081 13 0,'-22'50'6'0,"44"48"-3"0,1-80 13 0,8 5-15 16,18 4 1-16,5-10 1 15,9 1 0-15,13-4-4 16,0-1 1-16,10-4 0 16,-10-13 0-16,-13-5-4 0,-5-18 1 15,0-13-2-15,-4-23 0 16,-14 5-1-16,-8-14 0 15</inkml:trace>
  <inkml:trace contextRef="#ctx0" brushRef="#br0" timeOffset="1194.6413">17172 1749 17 0,'4'32'8'16,"-4"98"-7"-16,0-94 18 0,9 22-17 16,-4 9 0-16,8 10 2 15,1-15 0-15,-5-3-4 16,4-6 0-16,14-8 4 31,-14-18 1-31,19-9-2 16,-5-13 0-16,0-23 0 0,0-14 0 15,8-22-2-15,-3-26 0 0,4-14-2 16,-9-5 1-16,4 9-1 16,0 14 0-16,-8 13-2 15,8 18 0-15,-8 14-3 16,-1 13 1-16,1 14-3 15,-6 13 0-15,6 0-1 16,-10 4 0-16</inkml:trace>
  <inkml:trace contextRef="#ctx0" brushRef="#br0" timeOffset="1779.1735">18078 1543 9 0,'-9'0'4'0,"-18"58"3"0,18-26 5 0,-18 8-10 31,9 23 1-31,-9 9 1 16,-4 17 1-16,13 1-6 16,4-5 0-16,-4-8 4 15,9-10 0-15,9-18-1 16,5-17 0-16,8-15-1 0,14-12 1 15,5-23 0-15,-1-22 0 0,14-19-2 16,-5-12 0-16,-8-10-2 16,12 5 1-16,-3-1-1 31,-10 24 0-31,-8 12-1 16,4 23 1-16,-27 18 2 0,0 23 1 15,0 17 1-15,-14 23 1 16,10 13 1-16,-5 0 0 0,4-4 0 15,5-5 0-15,0-8-1 16,5-10 1-16,22-18-2 16,-1-13 0-16,6-13-5 15,8-23 1-15,1-22-3 16,-6-28 1-16,6-17-4 16,-1-9 1-16,1-5-1 15,-6 5 0-15,-3 13 2 0,-5 10 1 16,0 21 2-16,-9 28 0 15,-5 22 5-15,-13 22 1 16,-4 32 1-16,-10 4 1 16,5 19 0-16,5 3 0 15,-5 6-1 1,9-10 0-16,9-4-4 16,-5-23 0-16,10-13-4 15,8-14 0-15,5-8-3 16,13-14 1-16</inkml:trace>
  <inkml:trace contextRef="#ctx0" brushRef="#br0" timeOffset="1976.1558">18836 897 24 0,'-50'5'12'0,"19"8"-3"0,22-17 23 16,-5-5-33-16,14 9 1 0,0-5-10 0,0-4 1 31,14 0 4-31,4 0 1 16</inkml:trace>
  <inkml:trace contextRef="#ctx0" brushRef="#br0" timeOffset="2277.9016">19208 960 14 0,'-14'9'7'0,"-4"14"6"16,18-10 4-16,0 14-16 16,-4 18 0-16,-5 22 1 15,9 18 1-15,-9 14-4 16,-9 0 0-16,9-1 2 0,0-4 0 16,5-4-3-16,-1-14 1 15,-4-13-2-15,18-18 0 16,0-18-5-16,0-14 1 15</inkml:trace>
  <inkml:trace contextRef="#ctx0" brushRef="#br0" timeOffset="2817.0255">19679 1480 8 0,'0'-22'4'0,"0"-5"2"16,0 23 1-16,-5 8-5 15,-8 5 1-15,-1 13 1 0,-8 14 1 16,-5 14-5-16,-9 3 0 16,0 15 4-16,0 3 0 15,9-3-1-15,5-1 0 0,4-9-1 16,9-4 0-16,5-18 0 16,8-23 1-16,14-17-2 15,4-14 1-15,14-13 0 16,5-19 0-16,4-4-2 15,-1-8 1-15,1 3-1 16,5 6 0-16,-10 17-2 16,-9 13 1-16,-4 19 0 0,-13 17 0 15,-5 10 0-15,-9 13 0 16,-9 4 0-16,4 0 0 16,1-4 1-16,4-4 0 15,4-6-2-15,10-8 0 16,4-9-5-16,17-18 1 15,1-4-2-15,9-9 1 16</inkml:trace>
  <inkml:trace contextRef="#ctx0" brushRef="#br0" timeOffset="3213.5754">20248 1005 24 0,'-31'22'12'0,"13"28"-14"16,18-32 23-16,-9 13-21 16,4 14 1-16,5 13-1 15,0 10 1-15,0-1-2 32,-4 5 1-32,-1-5 0 15,1-13 1-15,4-10-1 16,0-8 1-16,4-9-1 0,5-9 1 15,9 0 0-15,0-18 1 16,9-22-1-16,9-10 0 16,4-4-1-16,1 1 1 15,-1 8-2-15,1 13 1 0,3 10 0 16,-8 17 0-16,-13 19 0 16,-10 8 1-16,-13 5 0 0,-13 13 0 15,-5 0 0-15,-14-4 1 16,-4-9-1-16,5-9 0 15,9-14-3-15,4-13 0 16,18-22-5-16,22-19 1 0,5-8-3 16,18-14 1-16</inkml:trace>
  <inkml:trace contextRef="#ctx0" brushRef="#br0" timeOffset="3413.7259">20975 1539 22 0,'-18'62'11'0,"-9"37"-3"16,22-85 19-16,-8 4-25 0,8 4 0 16,1 0 0-16,-1 1 1 15,5-5-4-15,0 0 0 0,0-5-1 16,5 1 1-16,8-10-4 16,5-13 0-16,0-4-3 15,9-5 0-15,5-18-2 16,-6-14 0-16</inkml:trace>
  <inkml:trace contextRef="#ctx0" brushRef="#br0" timeOffset="3562.8137">21168 879 21 0,'-27'-26'10'0,"4"-6"-14"16,19 28 21-16,-1-1-17 15,1 5 0-15,4 0 0 16,4-4 1-16,5 4-4 15,9 0 0-15,0 4-2 16,4 10 0-16</inkml:trace>
  <inkml:trace contextRef="#ctx0" brushRef="#br0" timeOffset="3847.3855">21459 808 17 0,'-18'-5'8'0,"14"5"1"0,4 9 12 0,-5 9-17 15,-4 9 1-15,0 18 1 16,-4 13 1-16,4 18-10 16,0 10 1-16,-5 8 5 15,1-5 1-15,4-3-3 16,4-15 1-16,5-8-2 15,5-9 1-15,-1-9-4 0,19-14 0 16,4-8-5-16,4-19 1 31,5-13-4-31,4-9 1 16</inkml:trace>
  <inkml:trace contextRef="#ctx0" brushRef="#br0" timeOffset="4047.5422">21674 1579 26 0,'-9'54'13'0,"-13"-5"-15"0,22-31 23 15,-5-4-21 1,5 4 0-16,0 4-2 16,0 5 1-16,0 4-2 15,0-4 0-15,5-4-4 16,8-10 0-16,-4-13 0 15,9-18 0-15</inkml:trace>
  <inkml:trace contextRef="#ctx0" brushRef="#br0" timeOffset="4247.6861">22136 557 17 0,'5'-86'8'0,"-19"1"-4"15,10 67 17-15,-1-4-18 16,-4-1 0-16,0 5 2 15,-4 5 1-15,8-5-8 16,1 9 1 0,4 9 4-16,0 9 0 15,4 13-6-15,1 10 1 16,8 22-7-16,-4 22 0 16,5 0 0-16,8 5 1 15</inkml:trace>
  <inkml:trace contextRef="#ctx0" brushRef="#br0" timeOffset="5147.3516">22141 1018 11 0,'-23'45'5'0,"-17"72"5"0,31-72 9 0,-5 31-16 16,-8 5 0-16,-9-1 4 31,8-8 0-31,1-5-8 16,4-8 0-16,0-5 6 15,9-19 0-15,9-17-2 16,4-18 0-16,14-4-1 0,0-23 0 16,9-18-2-16,0-4 0 15,9-18-2-15,0-14 0 16,-5 14-1-16,1 8 0 15,-10 14-1-15,-4 19 1 0,-14 17 2 16,-8 18 1-16,-9 22 2 16,-5 14 0-16,-5 4 1 15,5 9 1-15,-4 1 0 16,8-14 0-16,5-1-2 16,5-3 1-16,8-5-1 15,10-14 0-15,8-9-1 0,14-4 1 16,9-13-1-16,9-18 1 15,0-14-1-15,4-9 0 16,-4-22-1-16,9-14 0 16,-10 14-1-16,-3 8 0 15,-5 10 0 1,-5 18 0-16,-9 17-1 16,-8 28 1-16,-14 21 1 15,-5 15 0-15,-8 8 0 16,-1 9 1-16,-4-17-1 15,0-1 0-15,5 0 0 16,4-8 1-16,0-1 0 16,18-18 0-16,4-13 0 15,18-9 1-15,1-4-1 16,13-14 0-16,-1-9-1 16,15-9 0-16,-10 9-1 15,5 5 1-15,-5 4-1 16,-4 13 0-16,4 14 1 15,-13 18 1-15,0 5 0 16,-5 26 0-16,1 5 1 16,-6 26 1-16,-17 15 0 0,-9-1 0 15,-31 4-2-15,-32-3 1 16,-31-6-2-16,-45-13 1 16,-32-8-1-16,-12-19 0 15,-15-31-1-15,10-36 1 0,13-23-2 16,27-35 1-16,31-22 0 15,23-24 0-15,45-8-1 16,40 14 0-16,31-1 1 16,59 23 0-16,8 0 2 0,28 8 1 15,18 15 0-15,4 3 1 16,4 15-6-16,-22 3 0 16,-9 5-8-16,-27 14 0 15,-31 8-4-15,-27 14 1 16</inkml:trace>
  <inkml:trace contextRef="#ctx0" brushRef="#br0" timeOffset="5859.353">15705 2758 19 0,'-98'27'9'0,"48"72"-8"0,59-72 11 16,14 0-12-16,22-5 0 15,40-4 2-15,45-31 1 16,72-23 0-16,67-22 0 16,76-19 1-16,77-8 0 15,71-9 1-15,72-23 0 0,58-4-1 16,50 0 0-16,13 9-2 15,0 4 0-15,-4 28 0 16,-59 12 1-16,-58 6-3 16,-40 8 1-16,-59 9-7 15,-67 18 0-15,-49 9-5 16,-45 14 0-16</inkml:trace>
  <inkml:trace contextRef="#ctx0" brushRef="#br0" timeOffset="180536.5563">21064 7252 7 0,'-13'-9'3'0,"13"0"0"16,0 9 3-16,4-14-5 15,1 1 1-15,4 0 2 16,9-10 0-16,0 1-4 16,9-10 0-16,0 1 3 15,13-9 1-15,14-10-1 16,22 1 0-16,-4-9-1 0,22-14 1 16,9-4-2-16,14-10 1 15,8-8-1 1,10-9 1-16,-14-9-1 0,-14 4 0 15,-3 5 0-15,-10 9 0 0,-14 27-1 16,-12 0 1-16,-19 17-1 16,-9 19 0-16,-8-1 0 15,-14 23 0-15,-14 0-1 16,-4 1 1-16,-4 8-3 16,4 0 1-16,4 4-4 15,14 0 0-15,5-4-1 16,12 0 0-16</inkml:trace>
  <inkml:trace contextRef="#ctx0" brushRef="#br0" timeOffset="181864.5911">22773 4646 7 0,'-5'-18'3'0,"1"5"1"0,4 4 2 15,0 0-5-15,0 5 0 16,-5 4 0-16,1-9 1 0,0 0-2 16,-5 0 0-16,0 4 2 15,9-4 0-15,0 9 0 16,0 0 1-16,0 5-1 15,9 8 1 1,0 10-1-16,-1 8 1 16,-3 9-1-16,-5 23 1 15,0-14-1-15,0 14 0 16,-5 0-2-16,-3-5 1 0,-10 1-1 16,9-6 1-16,0-21 1 15,0-14 0-15,-5-9 0 16,10-23 0-16,4-17 0 15,4-1 0-15,10-17-1 16,-1-14 1-16,10-17-3 16,3-19 0-16,6 0-1 0,4 5 0 15,9 9 1-15,8 4 0 16,15 1-1-16,-6-6 1 16,-3 19 0-16,4 9 1 0,-5 8 0 15,-4 10 0-15,-1 9-1 16,-12 13 1-16,-19 13 0 31,-8 19 0-31,-23 22 0 16,-14 8 0-16,-8 19-1 15,-5 22 1-15,-4 19-1 16,-1-6 0-16,1 1 0 16,4-5 0-16,9-18 0 15,5-13 0-15,17-9 0 0,19-5 1 16,8-17 1-16,1-14 0 0,12-9 0 15,10-5 1-15,14-4-1 16,-6 0 0-16,6 9-2 16,-1 4 1-16,-13 19-4 15,-5 8 0-15,-4 5-3 16,-5 4 0-16</inkml:trace>
  <inkml:trace contextRef="#ctx0" brushRef="#br0" timeOffset="182348.1968">23576 4732 21 0,'-5'53'10'0,"32"-21"-9"15,-18-23 17-15,5-5-16 16,8 1 0-16,9-5 1 16,10-5 1-16,-1-4-6 15,5-9 1-15,4-9 3 16,-8 1 0-16,-6-10-3 15,-8-14 1 1,-9 1-3-16,-4 4 1 16,-1 5-1-16,-8 4 0 15,-5 9 0-15,-18 9 0 16,0 18 1-16,-9 23 0 0,-9 17 2 16,-4 9 0-16,-1 14 0 15,14 9 1-15,0-18 0 16,14-1 0-16,0-3 0 15,13-10 0-15,22-9-1 16,9-13 0-16,14-13-4 16,0-5 1-16,4-14-3 0,14-12 1 15</inkml:trace>
  <inkml:trace contextRef="#ctx0" brushRef="#br0" timeOffset="182947.5012">24239 4561 14 0,'-4'-22'7'0,"26"-59"-5"0,-4 63 11 0,0-4-13 32,5-5 0-32,-5 4 0 15,4 1 0-15,-9 4-1 0,-4 9 1 16,-9 9 0-16,0 13 1 0,-9 23 0 15,0-9 1-15,-17 54-1 16,-6 9 1-16,5-10 0 16,0 6 1-16,5-10-2 15,8-9 1-15,5-9-1 16,9-13 1-16,9-13-1 0,14-19 0 16,4-13-1-16,13-9 1 15,1-4-1-15,-6-1 1 16,-3 5-1-16,-5 14 0 31,-14 17-1-31,-4 19 1 0,-9 35-1 16,-4 9 1-16,-1 14 0 15,-4-1 0-15,5-4 2 16,-5 1 0-16,4-15 0 16,5-17 0-16,5-14 1 15,8-8 1-15,1-23-1 16,8-18 0-16,5-18-2 15,9-9 1-15,4-22-4 0,-4-14 1 16,-5-31-3-16,-13-14 0 16,-4 0-2-16,-28 14 1 0,-8 13 0 15,-14 19 0-15,-13 12 3 16,-19 37 0-16,-12 22 1 16,4 18 1-16,17 0-1 15,1 13 1-15,9 0-3 31,13-8 1-31,18-1-3 0,4-17 0 16,19-28-1-16,22-8 1 16</inkml:trace>
  <inkml:trace contextRef="#ctx0" brushRef="#br0" timeOffset="183382.2989">25132 4812 46 0,'-67'32'23'0,"44"-10"-37"16,23-17 56-16,0-1-47 15,-9 1 1-15,9-1-19 16,0 1 1-16,9-5 23 16,-4-14 1-16</inkml:trace>
  <inkml:trace contextRef="#ctx0" brushRef="#br0" timeOffset="186197.8362">22903 5772 10 0,'0'-13'5'0,"4"-5"1"0,-4 18 6 16,0 0-11-16,0 0 0 0,0-9 1 16,5 0 1-16,-5 0-3 15,0 9 0-15,0 0 2 16,0 0 0-16,0 0 0 15,4 9 1 1,1 36 0-16,-1 4 1 16,-4 18-1-16,0 0 0 15,0 10-1-15,0-15 1 16,-4-8-1-16,4-9 0 31,0-14-2-31,0-4 1 0,0-18-3 16,9-13 1-16,4-14-3 15,-4-13 0-15,5-10-4 16,4-8 0-16,0-5-1 16,4-4 0-16</inkml:trace>
  <inkml:trace contextRef="#ctx0" brushRef="#br0" timeOffset="186551.421">22804 5575 12 0,'9'9'6'0,"41"-5"-2"0,-28-4 10 16,14 0-13-16,9 5 0 16,13-1 2-16,0-4 0 15,5 9-3-15,0 0 0 16,4 5 3-16,-8 12 0 15,-1-8-1-15,-18 14 1 16,-17 13 0-16,-23 13 0 0,-23 18-1 16,-17 14 1-16,-23 0-1 15,-22-5 0-15,-5-9-1 16,0-9 0-16,-4-13-4 16,27-9 1-16,4-18-3 15,23-14 1-15,13-13-4 16,9 0 1-16,31-22-2 15,19-19 1-15</inkml:trace>
  <inkml:trace contextRef="#ctx0" brushRef="#br0" timeOffset="187001.7214">23598 6117 10 0,'-22'23'5'0,"13"17"3"0,9-35 7 16,4 4-13-16,-4 4 0 16,9-4 2-16,5 0 1 0,-1-9-5 15,9-5 1-15,5-4 3 16,9-8 1-16,0-6-2 15,4 1 1-15,-4-10-2 16,0 1 1-16,-13 4-5 16,-5 0 0-16,-14 0-1 0,-8 9 0 15,-14 9 0-15,-5 9 0 16,-8 14-1-16,-10 26 1 31,1 9 2-31,-9 10 0 0,4 4 1 0,5 4 0 16,4-13 0-1,9-10 0-15,13 1 0 16,10-13 1-16,17-10 0 16,14-13 0-16,9 0-2 15,9-18 1-15,13-9-5 16,10-9 0-16,3 0-2 0,1-18 1 16</inkml:trace>
  <inkml:trace contextRef="#ctx0" brushRef="#br0" timeOffset="187324.4392">24172 5974 22 0,'-13'-18'11'0,"35"0"-12"16,-8 13 22-16,-6-4-20 16,6 5 1-16,8 4 1 31,-4 0 1-31,9 4-5 0,-4 5 1 15,4 0 3-15,-5 0 0 16,-9 23-1-16,-4-1 1 16,-9 14-2-16,-9 4 1 0,-17 1-1 15,-15 8 0-15,-8-4 0 16,-1 0 0-16,-12-14-1 16,12-4 0-16,1-14-4 15,9-8 1-15,8-10-3 16,19-4 0-16,8-13-2 15,10-5 0-15,13-9-2 16,9 9 1-16,9-4 3 16,8-1 0-16</inkml:trace>
  <inkml:trace contextRef="#ctx0" brushRef="#br0" timeOffset="187535.5119">24571 6126 18 0,'-27'5'9'0,"9"17"-6"0,14-13 20 16,-1 9-21-16,-4 5 0 16,5-1 2-16,-1 5 0 15,1 4-5-15,-1 5 0 16,5 0 3-16,0 4 0 16,0-13-3-16,0-4 0 0,5-10-6 15,-1-13 0-15,5-9-2 16,18-9 1-16</inkml:trace>
  <inkml:trace contextRef="#ctx0" brushRef="#br0" timeOffset="187700.1447">24656 5812 18 0,'0'9'9'0,"9"0"-17"0,9-4 15 0,-4-1-12 16,8 1 1-16,-8-1-2 16,4 1 0-16</inkml:trace>
  <inkml:trace contextRef="#ctx0" brushRef="#br0" timeOffset="188261.9933">24773 6108 17 0,'-40'41'8'0,"26"-5"-8"0,14-27 18 0,-9 0-18 16,9 8 0-16,9 1 0 15,-4 0 1-15,-1-4-1 32,5-5 0-32,5-9 0 15,4-5 0-15,-5-8 0 0,5-5 0 16,-5 0-1-16,1 0 1 15,4 0 0-15,-9 9 0 16,0 5 0-16,0 4 1 16,4 9 1-16,1 13 0 0,-5 9 0 15,-9 19 1-15,0-1-1 16,-5 5 0-16,1 4 0 16,-10 0 1-16,1-4-1 15,-1-9 0-15,5 0-1 16,0-14 1-16,-4-13-1 0,8-9 0 15,5-18-2-15,0-18 0 16,5-4-2-16,13-14 1 16,0-4 0-16,4-5 0 0,1 9 0 15,-1 9 1-15,-4 5 2 32,4 17 1-32,-8 10 1 15,4 8 1-15,-9 5-1 16,-5 18 1-16,1 0-2 15,-5-4 1-15,0-5-3 16,4-9 1-16,1 4-1 0,-5-4 1 16,18 0-1-16,0-5 0 15,8-17-3-15,6 0 1 16,-5-5-6-16,0-5 1 16,0 14-3-16,4 5 0 15</inkml:trace>
  <inkml:trace contextRef="#ctx0" brushRef="#br0" timeOffset="188916.8633">23414 7005 12 0,'-9'14'6'0,"0"22"3"16,5-18 5-16,-10 8-12 0,1 24 0 15,-1 4 0-15,-8 17 1 16,9 1-5-16,4 4 1 16,-5 5 2-16,5-9 1 0,5-9-2 31,-5-10 1-31,-5-12-3 16,5-14 1-16,5-9-3 15,-1-14 0-15,1-22-2 16,-1-22 1-16,1-5-1 15,4-9 0-15</inkml:trace>
  <inkml:trace contextRef="#ctx0" brushRef="#br0" timeOffset="189120.0465">22724 7212 8 0,'-32'40'4'0,"32"-22"4"0,14-14 7 15,4-4-12-15,22-9 1 0,18-4 2 16,23-14 1-16,9-4-8 16,13-14 1-16,18 0 4 0,-4 0 0 47,22 23-10-47,-36 8 0 15</inkml:trace>
  <inkml:trace contextRef="#ctx0" brushRef="#br0" timeOffset="189718.4293">23293 7158 10 0,'-9'-18'5'0,"14"-5"8"0,-1 14-4 15,10 0-7-15,4 0 0 0,17 5 2 16,10-1 1-16,18 10-5 0,-5-1 1 16,5 10 3-16,0 13 1 15,4 13-1 1,-9 9 0-16,-17 19-1 16,-28 8 0-16,-35 18-3 15,-23 5 1-15,-31-1-1 16,-14 10 0-16,-9-23-1 15,-8-13 1-15,-1-18-5 16,18-14 1-16,10-17-4 16,17-5 1-16,18-23-2 0,23-13 0 15</inkml:trace>
  <inkml:trace contextRef="#ctx0" brushRef="#br0" timeOffset="190187.506">23697 7669 22 0,'-14'36'11'0,"19"-14"-10"0,-1-22 20 16,5 0-20-16,14-4 1 16,8-5 2-16,9-9 0 31,5-5-5-31,-4-12 1 0,3 3 2 16,-3-8 0-16,-1-5-3 0,-4 0 1 15,-14 9-4-15,5 0 1 16,-13 5-1-16,-5 0 1 0,-9 13-1 15,-14 9 0-15,5 9 2 16,-9 22 1-16,-13 23 1 31,-5 13 1-31,0 23 0 16,0 4 1-16,14 9-1 16,0-8 1-16,13-15-1 15,9-8 1-15,9-14-2 0,17-13 1 16,-3-13-3-16,13-14 1 15,4-18-5-15,5-18 1 16,0-14-2-16,13-21 1 0</inkml:trace>
  <inkml:trace contextRef="#ctx0" brushRef="#br0" timeOffset="190453.59">24464 7310 19 0,'-23'45'9'0,"-22"40"-5"16,32-58 18-16,-1 18-18 15,5 9 0-15,-4 9 2 16,9-5 0-16,4-9-7 16,13-4 0-16,-4-9 5 15,4-9 1-15,5-9-2 16,0-9 1-16,5-18-2 16,-5-9 0-16,4-18 0 0,-4-18 0 15,4-9-3-15,1-13 0 16,8 13-3-16,-13 5 1 0,5 9-4 15,-5 13 0-15,-5 13-5 16,0 10 0-16</inkml:trace>
  <inkml:trace contextRef="#ctx0" brushRef="#br0" timeOffset="190904.5485">24540 7974 25 0,'-54'36'12'0,"54"9"-4"0,4-41 17 0,1 1-25 15,8-10 1-15,19-4 0 16,4-13 0-16,4-10-2 16,0-4 1-16,1-13-2 15,-1-9 0-15,1 4-2 16,-1-9 0-16,0 0-2 0,-8-4 1 16,-1 9-1-16,-18 9 0 15,-13 17 4-15,-9 19 0 16,-8 22 2-16,-6 13 0 15,-8 36 2-15,-5 5 1 0,0 13-1 16,5-13 1-16,8 4-2 31,14-4 1-31,0-9-1 16,18-18 0-16,0-9-1 16,14-9 0-16,8-23-4 15,9-13 0-15,10-9-2 0,12-8 1 16</inkml:trace>
  <inkml:trace contextRef="#ctx0" brushRef="#br0" timeOffset="191570.8703">25091 7409 25 0,'-44'76'12'0,"12"59"-16"15,28-95 23-15,-1 14-19 16,1 4 0 0,-5 5 2-16,4 0 0 15,5-14-2-15,5-13 0 16,8-5 2-16,1-8 1 0,8-5-1 16,-4-5 0-16,9-13-3 15,-5-18 1-15,1-9-3 16,-5-13 0-16,0-14-3 15,-5-13 1-15,-4 4 0 16,-4 14 1-16,-5 8 2 16,0 14 1-16,-5 18 3 0,1 14 0 15,-1 13 2-15,-4 13 0 16,0 5-1-16,0 0 0 16,5-5-1-16,4 1 1 0,0-10-1 15,13-4 0-15,1-9 0 16,4-4 0-16,13-14-1 15,0 0 1-15,5-9-1 16,0 4 0-16,-9 10-1 16,-5 8 0-16,-8 10-1 15,-14 22 1-15,-14 4-1 16,-12 18 1-16,-1 10 0 16,-14 3 0-16,-8 1-1 0,0 4 1 15,4-4-1-15,4-18 0 31,10-14 0-31,9-17 0 16,4-19-1-16,18-31 1 0,18-13-1 16,4-18 1-16,18-10 0 15,5-8 1-15,13 0 1 16,1 0 0-16,-1 22 2 0,-4 22 0 16,-9 19 0-16,-14 8 0 31,-17 23 0-31,-23 9 0 0,-27 5-4 0,-9 4 0 15,-9 8-5-15,-13 1 1 0,9-4-5 16,8-15 0-16</inkml:trace>
  <inkml:trace contextRef="#ctx0" brushRef="#br0" timeOffset="192289.096">23558 8687 11 0,'-5'-27'5'0,"-17"31"7"0,17 5 2 0,-4 9-11 16,-13 27 0-1,-32 94 1 1,14 5 0-16,-1 4-6 16,-3-14 0-16,-1-8 3 15,4-23 0-15,10-22-2 16,9-23 1-16,13-22-2 16,4-18 1-16,5-18-3 0,9-18 1 15,9-22-3-15,-9-14 1 16,0-9-1-16,0-22 0 15</inkml:trace>
  <inkml:trace contextRef="#ctx0" brushRef="#br0" timeOffset="192505.916">22952 8705 9 0,'-76'4'4'0,"13"10"-1"16,54-10 7-16,-4 1-7 15,4 4 1-15,-5 0 2 16,14 4 1-16,18-4-7 15,5-9 1-15,31-4 6 32,17-5 0-32,10-9-2 15,13-9 1-15,9-9-3 0,5 5 1 0,-14 4-9 16,5 13 1-16,-23 10-6 16,-18 4 0-16</inkml:trace>
  <inkml:trace contextRef="#ctx0" brushRef="#br0" timeOffset="192939.5854">23365 9373 27 0,'0'18'13'0,"45"-45"-13"0,-23 18 20 16,14-4-21-16,-5-5 1 15,10-5 0-15,-1-8 1 16,9 0-1-16,-4-1 0 16,-4-4-1-16,-5 5 1 0,-14-1-1 15,0 1 1-15,-17 4-1 16,-10 9 0-16,-13 9 0 31,-4 14 1-31,-14 17 0 16,-9 19 0-16,-8 12 2 15,8 15 0-15,4-6 0 16,5 1 0-16,14 4 0 16,0-13 0-16,22-9-1 0,22-9 1 15,9-9-4-15,10-14 1 16,13-13-4-16,13-9 0 0,0-13-3 15,5-5 0-15,0-4-1 16,4-14 1-16</inkml:trace>
  <inkml:trace contextRef="#ctx0" brushRef="#br0" timeOffset="193189.7702">24163 9059 11 0,'-31'-27'5'0,"4"14"4"0,27 8 8 16,0 5-16-16,0 0 1 15,0 9 3-15,13 5 0 16,-4 4-5-16,5 4 1 16,4 14 3-1,4 9 1-15,-4 4-2 16,-5 5 1-16,-8 0-2 16,-10 4 0-16,-12 5-1 15,-19-5 0-15,-5 0-2 0,-4-4 0 16,-4-9-4-16,4-18 1 15,9-14-5-15,18-13 0 16,14-22-1-16,26-27 1 16</inkml:trace>
  <inkml:trace contextRef="#ctx0" brushRef="#br0" timeOffset="193489.9896">24580 8584 24 0,'-31'0'12'0,"31"45"-8"15,0-32 25-15,-5 14-29 16,5 18 1-16,-4 4 0 16,-5 18 0-16,-5 10-1 0,-4 21 0 15,1 1 0-15,-6 0 1 16,5-10-1-16,0 5 1 15,9-22-1-15,5-18 1 16,13-14-1-16,9-17 1 16,0-14-4-16,13-18 0 15,9-14-5-15,1-8 1 16,-5-14-2-16,4-13 0 16</inkml:trace>
  <inkml:trace contextRef="#ctx0" brushRef="#br0" timeOffset="193683.4605">24047 9167 21 0,'-27'36'10'0,"40"-18"-5"16,1-14 18-16,12 1-20 16,15-10 1-16,13-4-1 15,13 5 1-15,-9-5-11 16,14 0 1-16,0 4-1 0,-1-4 0 31</inkml:trace>
  <inkml:trace contextRef="#ctx0" brushRef="#br0" timeOffset="193890.3366">24778 9239 45 0,'-36'40'22'0,"36"5"-24"0,4-32 42 16,10 10-47-16,-5 3 0 15,-5-3-10-15,5-1 0 16,-9 1 16-16,0-5 1 16,9-9-13-16,13-9 1 0</inkml:trace>
  <inkml:trace contextRef="#ctx0" brushRef="#br0" timeOffset="194049.6138">24849 8934 19 0,'0'13'9'0,"14"-31"-31"0,-5 18 19 0</inkml:trace>
  <inkml:trace contextRef="#ctx0" brushRef="#br0" timeOffset="194355.298">24885 9458 21 0,'-31'32'10'0,"17"-19"-8"16,14-17 20-16,0-1-22 0,0 1 0 16,0-5-3-16,5-5 1 15,-1 1 1-15,5-10 1 16,5 5-2-16,4-4 1 16,4 4 0-16,5 5 1 0,0 8 1 15,-9 14 1-15,4 9 0 16,-4 4 1-16,0 5-1 31,-9 5 0-31,-4 4-3 16,-1-5 0-16,1-9-3 15,3 5 0-15,10-9-3 0,0-4 0 16</inkml:trace>
  <inkml:trace contextRef="#ctx0" brushRef="#br0" timeOffset="194724.2607">25325 9274 35 0,'-32'18'17'0,"28"-4"-26"15,4-1 35-15,-5 5-30 16,-4 9 1-16,0 4-1 15,0 5 0 1,0-4 5-16,5-1 1 0,4-8-4 16,0-1 0-16,4-9 2 15,10-4 0-15,13-4 0 16,0-5 1-16,4 9 1 16,5 4 0-16,-5 10 0 0,5 4 1 15,-13 8 0-15,-5 15 0 16,-18 13-1-1,-23 13 1-15,-17 5-2 0,-14 4 0 16,-13-5-3-16,-14 6 0 16,0-10-6-16,5-13 0 15,22-5-2-15,5-18 1 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425.34338" units="1/cm"/>
          <inkml:channelProperty channel="Y" name="resolution" value="425.28058" units="1/cm"/>
          <inkml:channelProperty channel="T" name="resolution" value="1" units="1/dev"/>
        </inkml:channelProperties>
      </inkml:inkSource>
      <inkml:timestamp xml:id="ts0" timeString="2017-05-15T15:56:59.851"/>
    </inkml:context>
    <inkml:brush xml:id="br0">
      <inkml:brushProperty name="width" value="0.05292" units="cm"/>
      <inkml:brushProperty name="height" value="0.05292" units="cm"/>
      <inkml:brushProperty name="color" value="#000066"/>
    </inkml:brush>
    <inkml:context xml:id="ctx1">
      <inkml:inkSource xml:id="inkSrc1">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1" timeString="2017-05-15T15:56:59.986"/>
    </inkml:context>
  </inkml:definitions>
  <inkml:trace contextRef="#ctx0" brushRef="#br0">24647 18683 0,'99'-112'16,"964"-1054"-16,-1054 1157 15,40-36 1,-8 5-16,-15 13 16,-3 4-1,-5 5 1,-5 5-16,-228 197 16,493-444-16,-273 260 15</inkml:trace>
  <inkml:trace contextRef="#ctx1" brushRef="#br0">16329 11790 27 0,'0'0'13'0,"-14"103"-12"16,5-71 13-16,0 8-15 16,-4 0 1-16,-1 10-4 15,10-1 1 1,-5-4 2-16,9-9 0 16,0-14-5-16,0-17 0 15,13-23 0-15,14-23 0 16</inkml:trace>
  <inkml:trace contextRef="#ctx1" brushRef="#br0" timeOffset="184.5251">16064 11028 30 0,'-40'4'15'0,"44"14"-19"15,19-18 32-15,-10-4-36 16,14-1 0-16,9-4-9 0,4 0 1 16</inkml:trace>
  <inkml:trace contextRef="#ctx1" brushRef="#br0" timeOffset="582.6408">16831 11342 20 0,'-18'4'10'0,"-4"72"-7"0,22-49 12 16,-9 32-15-16,9 17 1 0,-5 9 1 15,-4 5 1-15,-4-10-2 16,-1-12 0-16,14-10 3 15,0-27 1-15,0-17-1 16,27-28 0-16,-13-21 0 0,22-37 0 0,-1-9-2 16,6-13 0-16,-1 4-3 31,10 14 1-31,12 9-1 16,-8 22 0-16,-5 31 1 15,-8 41 0-15,4 54 0 16,-14 31 1-16,-18 9 0 15,10 9 0-15,-10 9-1 16,-4-31 1-16,-4-23-2 0,4-36 0 16,-5-31-4-16,5-27 0 15,5-26-6-15,13-19 1 16</inkml:trace>
  <inkml:trace contextRef="#ctx1" brushRef="#br0" timeOffset="1118.5706">17948 11714 20 0,'-18'-9'10'0,"18"-58"-8"16,0 44 10-16,9-13-12 16,-9-13 0-16,0 0 0 15,-9 8 0-15,4 10-1 16,-8 4 1-16,-1 9 0 15,-8 23 1-15,-1 26 1 0,10 27 0 16,0 28 1-16,8 12 1 16,-4 1-1-16,9-1 1 15,9-3-1-15,-4-15 0 16,17-17-1-16,9-18 0 16,5-18-1-16,14-18 1 15,3-14-1-15,-3-8 0 16,8-18-1-16,-4-23 0 0,-9-27-2 15,-23-31 0-15,14-14-2 16,-14-22 1-16,-4-22-1 16,-9 9 1-16,-4 30 3 15,-5 33 0-15,-5 44 3 16,-8 45 0-16,-5 36 0 16,-4 40 1-16,4 23 0 15,-9 31 0-15,18 13-3 31,-5 10 1-31,5-14-2 0,5-4 1 16,8-10-1-16,1-8 0 0,13-14-1 16,4-13 0-16,14-23-3 15,4-31 0-15,10-23-4 16,4-30 0-16,4-24-2 16,9-35 0-16</inkml:trace>
  <inkml:trace contextRef="#ctx1" brushRef="#br0" timeOffset="1869.1314">18158 12100 27 0,'-31'26'13'0,"49"-21"-9"15,-9-14 24-15,18 0-29 16,13-9 1-16,19-13-1 15,12-14 1-15,10-4-2 16,13-23 1-16,-4-4-1 0,-9 4 0 16,-10 0-1-16,-8 0 1 15,-14 5 0-15,-8 13 0 16,-23 18 1-16,-9 32 1 0,-23 22 0 16,-8 36 0-16,-10 17 1 15,-12 19 0-15,-6 0 0 16,-4 4 0-16,19 0 0 15,8-9 1-15,4-17 0 16,14-10 0-16,9-13 0 0,9-14 0 31,14-13 0-31,22-13 1 16,4-19-2-16,5-17 0 16,13-19-2-16,-4-12 0 15,-5-10-1-15,-9-4 0 0,-8 8 0 16,-1 19 1-16,-4 22 0 15,-14 27 0-15,-8 22 2 16,-10 32 1-16,-8 23 0 16,-14 8 1-16,0 36-1 15,-13 9 0-15,4 9-1 16,0 0 1-16,0-5-2 16,4 5 1-16,1-26-1 0,4-15 1 15,0-26 1-15,5-32 0 16,4-31 0-16,0-40 0 0,0-32-1 15,9-49 1-15,13-49-3 16,10-32 0-16,12-5-2 16,15-12 1-16,8 35-1 31,5 27 1-31,4 36 1 16,9 31 1-16,5 32 2 0,-5 26 1 15,-4 37-1-15,-14 17 1 16,-17 18-2-16,-19 19 1 15,-31-1-4-15,-36 18 0 16,-17 0-2-16,-33-4 1 16,-3-18 0-16,4-18 0 15,13-27 0-15,9-32 1 16,27-22-4-16,18-22 1 0,36-5-4 16,27 0 1-16</inkml:trace>
  <inkml:trace contextRef="#ctx1" brushRef="#br0">19410 12140 34 0,'-77'76'17'0,"73"0"-20"15,13-62 31-15,13-5-27 16,14 0 1-16,13-5 0 16,19-8 1-16,-1-14-4 0,18-14 1 15,9-3 0-15,-8-24 1 0,-6-8-2 16,-17-9 0-16,-9-18-1 16,-14-1 1-16,-17 15-1 15,-10 17 0-15,-13 23 1 16,-13 31 0-16,-14 36 1 15,-23 17 0-15,-3 28 0 16,-6 4 1-16,-8 19-1 16,18-10 1-16,8 4 1 0,14-12 0 31,19-15 1-31,12-17 1 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0" timeString="2017-05-15T16:00:48.274"/>
    </inkml:context>
    <inkml:brush xml:id="br0">
      <inkml:brushProperty name="width" value="0.05292" units="cm"/>
      <inkml:brushProperty name="height" value="0.05292" units="cm"/>
      <inkml:brushProperty name="color" value="#000066"/>
    </inkml:brush>
  </inkml:definitions>
  <inkml:trace contextRef="#ctx0" brushRef="#br0">24091 5346 8 0,'45'-36'4'0,"31"-18"1"16,-53 41 4-16,-1-1-7 15,5 1 0-15,-4-5 2 16,-1 0 0-16,-4-9-5 16,0-4 1-16,-14-5 3 15,-8 4 0-15,-14 10-1 31,-4 0 1-31,-19-1-2 16,-4-8 1-16,-13 4-2 0,-23-4 1 16,-8-5-1-16,-19 4 0 15,-18 1 0-15,-13 4 0 16,-22 5 0-16,-27-10 0 16,4 14 0-16,-31-9 0 0,-5 5 0 15,-13 13 0-15,-14 0 0 16,-9-4 0-16,-4 4 0 15,-4-9 1-15,-32 0-1 16,9 9 0-16,-14-14 0 16,1 10 1-16,-10-10-1 15,-26-4 0-15,4 5 0 0,-27 0 1 16,1 4-1-16,-28 0 1 16,0 4-1-16,-17 5 0 0,-19 0 0 15,-4 9 1-15,-27 0-1 16,5 0 1-16,-1 5-1 15,1-5 0-15,13 4 0 32,-31 1 1-32,8 17-1 15,5-13 0-15,-18 18-1 16,14-9 1-16,8 0 0 0,-8 18 0 16,-5-9 0-16,-18 4 0 15,9 1 0-15,14-6 1 16,9 10-1-16,-1 0 0 15,14 0 0-15,5 0 0 0,22 9 0 16,4-18 0-16,18 9 0 16,10-1 0-16,8 6-1 15,9 4 1-15,14 0 0 16,13 22 0-16,9 9 0 16,5 5 0-16,8 8 0 15,19 1 0-15,13 18 0 0,27 4 0 31,8 18 0-31,28 4 0 16,13 14-1-16,18-9 1 16,23 5 0-16,9 22 0 15,13-14-1-15,8-4 1 0,19-4-1 16,5-1 1-16,13 28-1 16,17-14 1-16,19-5-1 15,22 5 1-15,23-9-1 16,22 14 1-16,27-1-1 0,35-9 1 15,15 1-1-15,35-10 1 16,36 1 0-16,31-1 0 16,36-8-1-16,36-5 1 15,32-13 0-15,31-14 1 0,17-22 0 16,37-5 0-16,13-18 0 16,18 0 0-16,36-8 0 15,18-5 1-15,5-10-2 31,8-3 1-31,18-5-1 16,18 0 1-16,5-5-1 16,4-9 1-16,5 1-1 0,9-10 0 15,4 1 1-15,-9-1 0 16,18-4-1-16,-4-9 0 16,4 0 0-16,13 5 1 0,-4-10-1 15,10-8 1-15,3 0-1 16,5-10 0-16,0-4 0 15,-9-4 0-15,9 4 1 16,0 0 0-16,0-9-1 16,-13 5 0-16,-10 4 0 15,-4-9 0-15,-13-8 1 0,-9 8 0 16,-10-18-1-16,-30-4 0 16,-19 4 0-16,-31 5 1 15,-9-5-1-15,-36 0 1 0,-31 0-1 31,-18-9 1-31,-18-4-1 16,-27-4 1-16,-14-10-1 16,-26-4 0-16,-27-5 0 15,-32 5 1-15,-27-5-1 16,-22-4 1-16,-31-5-1 16,-27-22 1-16,-41 5 0 0,-27 13 0 15,-26-14-1-15,-32 5 1 16,-45-22-1-16,-31-10 1 15,-36 1-1-15,-36 8 0 16,-44-4 0-16,-33 0 0 16,-43-13 0-16,-37-1 0 15,-36 19 0-15,-27 4 0 0,-26-5-1 16,-50-8 1-16,-27 4 0 16,-35 9 1-16,-23 18-1 0,-41 13 0 15,-39 0 0-15,-33 19 0 31,-30 3-1-31,-28 1 1 16,-30 0 0-16,-24 22 0 16,-17-4 0-16,-36 27 0 0,-36 8-1 15,-9 28 1-15,-31 17-1 16,-27 28 0-16,-14 26 0 16,-27 27 0-16,-40 18-2 15,5 45 0-15,-32 40-1 16,-31 23 1-16,0 58-2 0,-19 23 1 15,-8 57-2-15,23 24 0 16,3 53-1 0,1086-435 14-16</inkml:trace>
  <inkml:trace contextRef="#ctx0" brushRef="#br0" timeOffset="111789.4183">18064 8454 5 0,'-18'-50'2'0,"14"-39"3"0,4 62 3 16,0-5-5-16,-5 5 1 0,5 5 2 16,-4 0 0-16,4 4-8 15,0 4 1-15,0 14 5 16,0 0 1-16,9 18-1 15,9 23 0-15,0 17-1 16,9 32 1-16,13 31-1 16,0 18 1-16,5 13-2 15,9 27 1-15,-5-8-2 0,1-28 0 16,-19-22 0-16,0-35 0 16,-8-37 0-16,-10-49 0 15,-4-58 0 1,5-50 0-16,-5-49-1 15,-5-40 1-15,1-45-3 16,-1-27 1-16,19 17-2 16,3 37 1-16,15 63-1 15,8 40 0-15,1 62 2 16,3 68 0-16,15 67 2 16,-6 45 0-16,10 81 1 15,4 27 0-15,-13 4 0 16,-9 0 1-16,-18-26-2 15,-5-46 1-15,-13-40-2 0,-4-31 1 16,8-86-5-16,-9-49 1 16,5-40-7-16,5-41 1 15</inkml:trace>
  <inkml:trace contextRef="#ctx0" brushRef="#br0" timeOffset="112235.4075">19638 8732 26 0,'-4'63'13'0,"44"17"-6"0,-22-71 17 0,9-13-24 16,18-10 1-16,9-13 0 16,13-17 0-16,-18-19-1 0,1-13 0 0,3-14 1 15,-3-13 0-15,-5-23-3 16,-18-17 0-16,-19 4-2 16,-12 22 1-16,-9 32-1 15,4 27 1-15,-5 58 0 31,-8 44 1-31,-1 46 4 16,-4 36 0-16,9 40 2 0,-4 4 0 16,13 9 0-16,9-35 1 15,9-23-2-15,13-31 1 16,-8-28-3-16,13-26 1 16,13-40-3-16,14-32 1 0,13-40-10 15,-4-23 1-15,9-22-1 16,0-23 0-16</inkml:trace>
  <inkml:trace contextRef="#ctx0" brushRef="#br0" timeOffset="112601.2176">20374 8839 30 0,'13'32'15'0,"54"-91"-16"0,-49 33 27 0,23-6-26 16,8-13 1-16,5-13-1 15,0 0 1-15,-9-14-4 16,-5-13 1-16,0-9-3 0,-13-5 1 16,-13-4-1-16,-14 4 1 15,-9 36 0-15,-9 27 0 16,-18 36 4-16,-9 41 0 15,-9 53 4-15,5 41 1 16,-5 22 1-16,9 22 1 0,9-27-1 16,14-8 0-16,13-19-1 15,9-26 0-15,9-32-1 16,22-40 1-16,14-27-6 16,22-27 0-1,-8-22-11-15,17-36 1 16</inkml:trace>
  <inkml:trace contextRef="#ctx0" brushRef="#br0" timeOffset="113083.2968">21410 7866 12 0,'-54'-13'6'0,"13"102"6"15,28-53-7-15,0 36-1 16,-5 31 1-16,4 23 4 16,-4 17 1-16,9-4-11 0,5-9 0 15,4-22 8-15,9-27 1 16,9-14-2-1,4-31 1-15,18-32-3 16,19-31 0-16,4-40-1 0,-5-49 1 16,-4-10-2-16,8-35 0 15,-8-28-5-15,-13-26 0 16,-14-14-2-16,-27-13 1 0,-14 22-2 16,5 41 1-16,-9 62 1 15,-13 55 1-15,-5 71 5 16,-13 58 0-16,-5 85 3 15,22 46 0-15,10 26 1 16,22 14 1-16,22-5-4 16,19-27 1-16,-1-36-10 15,18-48 1-15,23-51-8 0,13-39 0 16,36-68-2-16,5-49 1 31</inkml:trace>
  <inkml:trace contextRef="#ctx0" brushRef="#br0" timeOffset="114103.0646">21302 9409 19 0,'0'-58'9'0,"13"-5"-5"16,-8 45 17-16,4 4-19 15,0 5 0-15,4 9 5 16,5 23 0-16,0 22-8 16,5 35 0-16,-1 19 5 0,5 4 1 15,4 23-2-15,-4 8 0 16,-4-8-2-16,-5-14 0 0,0-22 0 16,-9-19 1-16,-5-35-1 15,5-40 0-15,-4-36 0 16,-5-37 0-16,-5-30-1 15,5-46 1-15,-4-22-1 16,4-9 0-16,4 10-1 16,9 21 0-16,1 41 0 15,-1 40 0-15,10 41 0 16,-1 40 0-16,14 36 0 16,9 44 1-1,-5 32 0-15,-4 36 1 16,0-4 0-16,-5 4 0 0,-13 0-1 15,-4-23 1-15,-5-35 1 16,0-32 0-16,9-35-1 16,-9-50 1-16,0-27 0 15,0-49 0-15,4-41-1 16,-8-40 1-16,8-22-3 0,0 9 0 16,10 22-1-16,13 45 1 15,13 44 0-15,5 55 0 16,0 40 0-16,-9 31 1 15,4 45 1-15,-9 27 1 16,-4 27 0-16,-9-18 1 0,-9 9-2 16,-5-13 1-16,1-32 0 15,-5-31 0-15,-5-36-5 32,-4-27 1-32,9-45-6 15,9-36 0-15,-4-35-6 16,8-14 1-16</inkml:trace>
  <inkml:trace contextRef="#ctx0" brushRef="#br0" timeOffset="114503.7799">22688 9754 28 0,'-5'32'14'0,"55"-32"-9"0,-24-9 18 16,1-5-23-16,0-8 1 16,14-23 1-16,8-13 0 31,9-63-3-15,-8-1 1-16,-14 1-2 0,-10 9 1 0,-17 5-1 31,-13 12 1-31,-10 19-2 15,-12 36 0-15,-1 31 0 16,0 27 1-16,-5 49 2 16,5 32 0-16,9 31 1 0,1 13 1 15,12 14 0-15,5-36 0 16,9-9 0-16,18-17 1 16,4-24-1-16,10-30 0 0,8-19-1 15,-4-31 1-15,4-31-7 16,14-36 0-16,-5-19-5 15,5-21 1-15</inkml:trace>
  <inkml:trace contextRef="#ctx0" brushRef="#br0" timeOffset="115103.2198">23280 7830 31 0,'0'81'15'0,"4"54"-11"0,1-95 25 16,13 27-28-16,4 41 0 0,9 26 0 16,1 23 1-16,4-4-2 15,4 13 0-15,-9 4 1 16,5-22 0-16,-4-36 0 0,-10-18 0 16,-8-26-1-16,-5-28 1 15,-5-31-3-15,-13-31 1 16,-18-37-5-16,-13-17 0 15,-14-27-4-15,-18-32 1 0,-13-31 0 16,-5 27 1-16,10 32 4 16,8 26 1-16,18 32 4 15,9 31 1-15,9 36 3 32,9 31 1-32,14 14-1 15,8 9 0-15,10 4-2 16,4-9 0-16,18-9 1 0,13-17 0 15,5-23-1-15,0-23 1 16,9-13 0-16,17-31 0 0,15-14-2 16,-6 0 1-16,6 5-3 15,8 18 1-15,-9 22-2 16,0 31 1-16,-22 28 0 16,-9 26 0-16,-14 14-1 15,-4 22 1-15,-18 4 1 16,-14 6 0-16,-8-10 2 0,-5-14 0 15,-9-26 1-15,5-27 0 16,-1-31 0-16,1-28 0 16,4-35-1-16,4-27 1 15,10-19-5 1,13-12 0-16,0-5-4 16,8 4 0-16,-3 27-6 15,4 19 1-15,0 21-5 16,0 15 1-16</inkml:trace>
  <inkml:trace contextRef="#ctx0" brushRef="#br0" timeOffset="115304.1413">24159 9037 44 0,'9'80'22'0,"40"-12"-30"0,-31-41 40 15,-5 4-36-15,1 5 1 16,-1 0-8-16,-4-9 1 16,-4-14 6-16,-5-13 1 15,9-31-8-15,-5-10 0 16</inkml:trace>
  <inkml:trace contextRef="#ctx0" brushRef="#br0" timeOffset="115453.5055">24154 8342 39 0,'-31'35'19'0,"26"55"-25"16,10-67 42-16,4 8-37 15,0-4 0-15,9-5-13 16,4-4 1-16,5-4 9 0,4-14 1 16</inkml:trace>
  <inkml:trace contextRef="#ctx0" brushRef="#br0" timeOffset="115668.1602">24616 8404 42 0,'-72'32'21'0,"27"98"-24"15,41-103 39-15,4 22-36 16,0 9 0-16,4-4-6 31,1 0 1-31,8 4 1 0,-4-13 1 16,14 0-7-16,8-23 1 0,5-13-3 15,-5-13 0-15</inkml:trace>
  <inkml:trace contextRef="#ctx0" brushRef="#br0" timeOffset="116038.3147">24921 8095 25 0,'-40'13'12'0,"8"5"-7"0,28-9 23 15,-1 14-24 1,-8 8 0-16,4 5 1 0,9 0 1 15,0 4-7-15,4-4 1 16,14-9 4-16,5-9 0 16,26-14-1-16,14-4 1 15,9 0-2-15,13 0 1 16,4 0-2-16,-8 9 0 16,-18 14 0-16,-18 17 1 0,-32 10-2 15,-40 26 1 1,-26-4-1-16,-28 8 0 0,-9 1-2 15,9-14 0-15,10-17-6 16,17-19 0-16,22-18-7 16,32-13 1-16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0" timeString="2017-05-15T16:03:07.680"/>
    </inkml:context>
    <inkml:brush xml:id="br0">
      <inkml:brushProperty name="width" value="0.05292" units="cm"/>
      <inkml:brushProperty name="height" value="0.05292" units="cm"/>
      <inkml:brushProperty name="color" value="#000066"/>
    </inkml:brush>
  </inkml:definitions>
  <inkml:trace contextRef="#ctx0" brushRef="#br0">11530 6790 9 0,'0'-13'4'0,"9"39"-1"0,-4-26 5 0,-1 5-6 16,10 13 0-16,-10 4 0 31,1 10 1-31,-1-1-4 16,1 0 0-16,-1 1 2 15,1-5 0-15,8 0 0 0,1-5 0 16,13-8 0-16,8-1 0 0,6-9 0 15,4 1 1-15,13-10-1 16,9 1 1-16,5 4-1 31,0 0 1-31,-1-4-1 0,6-5 1 16,3 4-1-16,6 5 0 16,3 5-1-16,10-1 1 15,9 1-1-15,-5-5 1 16,9 4-1-16,18-4 1 0,0 0-1 15,27-4 0-15,9-10 0 16,18-4 1-16,8 0-1 16,1-4 0-16,23-5 0 15,-15 9 0-15,19 0 0 16,-14 0 1-16,14 5-2 0,-9 8 1 16,-5 1 0-16,9-5 0 15,5 9 0-15,-18 9 1 16,0-5-1-16,-5-4 0 15,-9 5 0-15,5-5 1 16,9-9-1-16,0-9 0 0,4-5 0 16,14 5 0-16,-9-13 0 15,8 0 0-15,-17 4 0 32,4 0 0-32,-35 0-1 15,-23 4 1-15,-27 5 0 16,-22 5 0-16,-32 9-1 0,-27 8 1 15,-17 9-3-15,-28 10 1 16,-26 4-3-16,-14 13 0 16,-22 9-2-16,-1 10 1 15</inkml:trace>
  <inkml:trace contextRef="#ctx0" brushRef="#br0" timeOffset="752.201">2091 8508 1 0,'9'-18'0'0</inkml:trace>
  <inkml:trace contextRef="#ctx0" brushRef="#br0" timeOffset="971.8788">2458 8395 9 0,'90'-22'4'0,"130"13"-1"15,-144 0 4 1,27 0-6-16,45-4 0 0,23-10 1 15,26 1 1-15,18-1-4 16,23 1 0-16,22 4 2 16,-9-4 1-1,27 4-1-15,9 4 0 0,5-4-1 0,17-9 1 16,-4-4 0-16,4 0 0 16,-4-1-1-16,-31 5 0 15,-14 9-3-15,-58 9 1 16,-50 9-2-16,-58 18 0 15</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25.34338" units="1/cm"/>
          <inkml:channelProperty channel="Y" name="resolution" value="425.28058" units="1/cm"/>
          <inkml:channelProperty channel="F" name="resolution" value="0" units="1/dev"/>
          <inkml:channelProperty channel="T" name="resolution" value="1" units="1/dev"/>
        </inkml:channelProperties>
      </inkml:inkSource>
      <inkml:timestamp xml:id="ts0" timeString="2017-05-15T16:16:29.516"/>
    </inkml:context>
    <inkml:brush xml:id="br0">
      <inkml:brushProperty name="width" value="0.05292" units="cm"/>
      <inkml:brushProperty name="height" value="0.05292" units="cm"/>
      <inkml:brushProperty name="color" value="#000066"/>
    </inkml:brush>
  </inkml:definitions>
  <inkml:trace contextRef="#ctx0" brushRef="#br0">20535 16082 17 0,'-246'121'8'0,"-59"76"-9"0,206-139 9 15,-45 37-8 1,-35 17 0-16,-32 9 0 16,-17 31 1-16,-10 1-1 15,0-10 0-15,19-4 0 16,-1-4 0-16,31-14 1 16,19-13 0-16,27-23 0 15,30-18 0-15,28-13 0 0,45-27 0 16,26-23 0-16,37-17 1 15,40-28-2-15,35-21 1 16,55-28-1-16,35-40 1 0,41-23-1 16,53-26 1-16,28-14-1 15,31-27 1-15,35-4-1 16,10 0 1-16,9-9 0 16,8-5 0-16,-4 27-1 0,-4 10 1 15,-18-1-1-15,-10 9 0 16,-12 23 0-16,-19 17 1 31,-36 14-1-31,-22 13 0 16,-44 5 0-16,-24 27 0 0,-39 18 0 15,-37 13 0-15,-31 18 0 16,-44 14 1-16,-37 22-1 16,-40 18 0-16,-40 27 0 15,-45 22 0-15,-45 14 0 16,-54 27 1-16,-40 40-1 0,-54 13 0 15,-27 10 0-15,-40 30 1 16,-27 19-1-16,-36 9 0 16,-18 4 0-16,-14 23 1 15,14-5-1-15,0-4 0 0,18 4 0 16,27-27 0-16,27-22-1 16,54-23 1-16,35-26 0 15,68-23 1-15,49-32-1 16,54-30 1-16,35-23-1 31,60-27 0-31,30-18 0 16,59-36 1-16,44-31-1 15,37-37 0-15,58-35 0 0,62-17 0 16,37-42 0-16,39-8 0 16,33-14-1-16,21-8 1 15,19-6 0-15,8 6 0 16,5-5 0-16,-18 4 0 15,0 23 0-15,-45 17 0 0,-22 32 0 16,-45 14 1-16,-36 17-1 16,-31 28 0-16,-50 26 0 0,-40 23 0 15,-45 31 0-15,-49 22 1 16,-45 28-1-16,-40 26 1 16,-59 18-1-16,-67 32 1 15,-58 49-1-15,-68 27 1 0,-44 22-1 16,-63 32 0-16,-45 13 1 31,-31 23 0-31,-19 26 0 16,-26 5 1-16,18 0-1 15,13 5 0-15,22-19 0 16,37-13 1-16,53-31-2 16,45-36 1-16,63-41-1 0,54-40 0 15,53-36 0-15,64-31 1 16,53-18-1-16,45-45 1 15,45-40-1-15,71-50 0 16,68-35 0-16,63-64 0 0,58-30-1 16,67-32 1-16,40-28-1 15,32 10 1-15,27-26-1 16,18 3 1-16,0 28-1 16,-10 8 1-16,-21 23 0 15,-23 13 0-15,-36 50-1 0,-45 13 1 16,-40 31 0-16,-63 32 1 15,-49 18-1-15,-50 27 0 16,-53 17 1-16,-59 23 0 31,-53 23-1-31,-55 17 1 16,-62 36-1-16,-71 37 1 16,-55 39-1-16,-76 19 1 0,-63 35-1 15,-44 27 0-15,-46 27 0 16,-44 5 0-16,-13 36 0 15,12-1 1-15,-21 5-1 0,31-4 0 16,31-32 0-16,54-31 0 16,54-10 0-16,71-44 1 15,72-40-2-15,63-32 1 0,63-40-1 16,76-45 0-16,54-36-2 16,72-45 1-16,85-54-1 15,76-57 1-15,76-46 0 16,72-36 1-16,54-17 0 31,23-23 0-31,44-5 1 16,4 10 0-16,-12-14 0 0,17 23 0 15,-36 30 0-15,-45 10 0 16,-44 32 0-16,-41 26 0 16,-58 36 0-16,-54 36 0 0,-54 22 0 15,-62 32 0-15,-59 17 1 16,-49 33 1-16,-63 26-2 15,-81 31 0-15,-75 45 1 16,-77 45 1-16,-108 36-3 16,-81 54 1-16,-75 26-1 15,-55 50 0-15,-35 9 1 16,-23 32 0-16,0 4-1 0,36-19 0 16,63-3 1-16,76-50 0 15,86-40-2-15,107-46 0 0,116-44-5 31,117-58 0-31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026"/>
          <p:cNvSpPr>
            <a:spLocks noGrp="1" noChangeArrowheads="1"/>
          </p:cNvSpPr>
          <p:nvPr>
            <p:ph type="body" sz="quarter" idx="3"/>
          </p:nvPr>
        </p:nvSpPr>
        <p:spPr bwMode="auto">
          <a:xfrm>
            <a:off x="1239838" y="3330575"/>
            <a:ext cx="6816725" cy="3154363"/>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1" name="Rectangle 1027"/>
          <p:cNvSpPr>
            <a:spLocks noChangeArrowheads="1"/>
          </p:cNvSpPr>
          <p:nvPr/>
        </p:nvSpPr>
        <p:spPr bwMode="auto">
          <a:xfrm>
            <a:off x="4244975" y="6677025"/>
            <a:ext cx="806450" cy="257175"/>
          </a:xfrm>
          <a:prstGeom prst="rect">
            <a:avLst/>
          </a:prstGeom>
          <a:noFill/>
          <a:ln w="12700">
            <a:noFill/>
            <a:miter lim="800000"/>
            <a:headEnd/>
            <a:tailEnd/>
          </a:ln>
          <a:effectLst/>
        </p:spPr>
        <p:txBody>
          <a:bodyPr wrap="none" lIns="87312" tIns="44450" rIns="87312" bIns="44450">
            <a:spAutoFit/>
          </a:bodyPr>
          <a:lstStyle>
            <a:lvl1pPr defTabSz="868363">
              <a:defRPr b="1">
                <a:solidFill>
                  <a:schemeClr val="tx1"/>
                </a:solidFill>
                <a:latin typeface="Helvetica" panose="020B0604020202020204" pitchFamily="34" charset="0"/>
              </a:defRPr>
            </a:lvl1pPr>
            <a:lvl2pPr marL="742950" indent="-285750" defTabSz="868363">
              <a:defRPr b="1">
                <a:solidFill>
                  <a:schemeClr val="tx1"/>
                </a:solidFill>
                <a:latin typeface="Helvetica" panose="020B0604020202020204" pitchFamily="34" charset="0"/>
              </a:defRPr>
            </a:lvl2pPr>
            <a:lvl3pPr marL="1143000" indent="-228600" defTabSz="868363">
              <a:defRPr b="1">
                <a:solidFill>
                  <a:schemeClr val="tx1"/>
                </a:solidFill>
                <a:latin typeface="Helvetica" panose="020B0604020202020204" pitchFamily="34" charset="0"/>
              </a:defRPr>
            </a:lvl3pPr>
            <a:lvl4pPr marL="1600200" indent="-228600" defTabSz="868363">
              <a:defRPr b="1">
                <a:solidFill>
                  <a:schemeClr val="tx1"/>
                </a:solidFill>
                <a:latin typeface="Helvetica" panose="020B0604020202020204" pitchFamily="34" charset="0"/>
              </a:defRPr>
            </a:lvl4pPr>
            <a:lvl5pPr marL="2057400" indent="-228600" defTabSz="868363">
              <a:defRPr b="1">
                <a:solidFill>
                  <a:schemeClr val="tx1"/>
                </a:solidFill>
                <a:latin typeface="Helvetica" panose="020B0604020202020204" pitchFamily="34" charset="0"/>
              </a:defRPr>
            </a:lvl5pPr>
            <a:lvl6pPr marL="25146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smtClean="0">
                <a:latin typeface="Century Gothic" panose="020B0502020202020204" pitchFamily="34" charset="0"/>
              </a:rPr>
              <a:t>Page </a:t>
            </a:r>
            <a:fld id="{5F18B1EA-3B92-4ACA-9FDE-155E83312554}" type="slidenum">
              <a:rPr lang="en-US" altLang="en-US" sz="1200" b="0" smtClean="0">
                <a:latin typeface="Century Gothic" panose="020B0502020202020204" pitchFamily="34" charset="0"/>
              </a:rPr>
              <a:pPr algn="ctr">
                <a:lnSpc>
                  <a:spcPct val="90000"/>
                </a:lnSpc>
                <a:defRPr/>
              </a:pPr>
              <a:t>‹#›</a:t>
            </a:fld>
            <a:endParaRPr lang="en-US" altLang="en-US" sz="1200" b="0" smtClean="0">
              <a:latin typeface="Century Gothic" panose="020B0502020202020204" pitchFamily="34" charset="0"/>
            </a:endParaRPr>
          </a:p>
        </p:txBody>
      </p:sp>
      <p:sp>
        <p:nvSpPr>
          <p:cNvPr id="4100" name="Rectangle 1028"/>
          <p:cNvSpPr>
            <a:spLocks noChangeArrowheads="1" noTextEdit="1"/>
          </p:cNvSpPr>
          <p:nvPr>
            <p:ph type="sldImg" idx="2"/>
          </p:nvPr>
        </p:nvSpPr>
        <p:spPr bwMode="auto">
          <a:xfrm>
            <a:off x="2901950" y="530225"/>
            <a:ext cx="3492500" cy="2619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416674613"/>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55237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00800"/>
            <a:ext cx="3657600" cy="304800"/>
          </a:xfrm>
          <a:prstGeom prst="rect">
            <a:avLst/>
          </a:prstGeom>
          <a:noFill/>
          <a:ln w="9525">
            <a:noFill/>
            <a:miter lim="800000"/>
            <a:headEnd/>
            <a:tailEnd/>
          </a:ln>
          <a:effectLst/>
        </p:spPr>
        <p:txBody>
          <a:bodyPr lIns="90479" tIns="44446" rIns="90479" bIns="44446"/>
          <a:lstStyle/>
          <a:p>
            <a:pPr algn="ctr" eaLnBrk="1" hangingPunct="1">
              <a:lnSpc>
                <a:spcPct val="95000"/>
              </a:lnSpc>
              <a:spcBef>
                <a:spcPct val="50000"/>
              </a:spcBef>
              <a:buClr>
                <a:schemeClr val="hlink"/>
              </a:buClr>
              <a:buFont typeface="Wingdings" pitchFamily="2" charset="2"/>
              <a:buNone/>
              <a:defRPr/>
            </a:pPr>
            <a:r>
              <a:rPr lang="en-US">
                <a:solidFill>
                  <a:schemeClr val="tx2"/>
                </a:solidFill>
                <a:effectLst>
                  <a:outerShdw blurRad="38100" dist="38100" dir="2700000" algn="tl">
                    <a:srgbClr val="C0C0C0"/>
                  </a:outerShdw>
                </a:effectLst>
                <a:latin typeface="Times New Roman" pitchFamily="18" charset="0"/>
              </a:rPr>
              <a:t>Click to edit Master subtitle style</a:t>
            </a:r>
          </a:p>
        </p:txBody>
      </p:sp>
      <p:sp>
        <p:nvSpPr>
          <p:cNvPr id="348162" name="Rectangle 2"/>
          <p:cNvSpPr>
            <a:spLocks noGrp="1" noChangeArrowheads="1"/>
          </p:cNvSpPr>
          <p:nvPr>
            <p:ph type="subTitle" sz="quarter" idx="1"/>
          </p:nvPr>
        </p:nvSpPr>
        <p:spPr>
          <a:xfrm>
            <a:off x="1371600" y="2501900"/>
            <a:ext cx="6400800" cy="1752600"/>
          </a:xfrm>
        </p:spPr>
        <p:txBody>
          <a:bodyPr/>
          <a:lstStyle>
            <a:lvl1pPr marL="0" indent="0" algn="ctr">
              <a:defRPr/>
            </a:lvl1pPr>
          </a:lstStyle>
          <a:p>
            <a:r>
              <a:rPr lang="en-US"/>
              <a:t>Click to edit Master subtitle style</a:t>
            </a:r>
          </a:p>
        </p:txBody>
      </p:sp>
      <p:sp>
        <p:nvSpPr>
          <p:cNvPr id="348163" name="Rectangle 3"/>
          <p:cNvSpPr>
            <a:spLocks noGrp="1" noChangeArrowheads="1"/>
          </p:cNvSpPr>
          <p:nvPr>
            <p:ph type="ctrTitle" sz="quarter"/>
          </p:nvPr>
        </p:nvSpPr>
        <p:spPr>
          <a:xfrm>
            <a:off x="685800" y="365125"/>
            <a:ext cx="7772400" cy="1143000"/>
          </a:xfrm>
          <a:effectLst>
            <a:outerShdw dist="71842" dir="2700000" algn="ctr" rotWithShape="0">
              <a:schemeClr val="bg2"/>
            </a:outerShdw>
          </a:effectLst>
        </p:spPr>
        <p:txBody>
          <a:bodyPr lIns="92066" tIns="46033" rIns="92066" bIns="46033"/>
          <a:lstStyle>
            <a:lvl1pPr>
              <a:defRPr>
                <a:effectLst>
                  <a:outerShdw blurRad="38100" dist="38100" dir="2700000" algn="tl">
                    <a:srgbClr val="C0C0C0"/>
                  </a:outerShdw>
                </a:effectLst>
              </a:defRPr>
            </a:lvl1pPr>
          </a:lstStyle>
          <a:p>
            <a:r>
              <a:rPr lang="en-US"/>
              <a:t>Click to edit Master title style</a:t>
            </a:r>
          </a:p>
        </p:txBody>
      </p:sp>
    </p:spTree>
    <p:extLst>
      <p:ext uri="{BB962C8B-B14F-4D97-AF65-F5344CB8AC3E}">
        <p14:creationId xmlns:p14="http://schemas.microsoft.com/office/powerpoint/2010/main" val="293748332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74198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066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7223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480328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bwMode="auto">
          <a:xfrm>
            <a:off x="533400" y="6500813"/>
            <a:ext cx="6705600" cy="2809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lnSpc>
                <a:spcPct val="90000"/>
              </a:lnSpc>
              <a:defRPr sz="1100"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defRPr/>
            </a:pPr>
            <a:r>
              <a:rPr lang="en-AU" altLang="en-US"/>
              <a:t>© Len Bass, Paul Clements, Rick </a:t>
            </a:r>
            <a:r>
              <a:rPr lang="en-AU" altLang="en-US" err="1"/>
              <a:t>Kazman</a:t>
            </a:r>
            <a:r>
              <a:rPr lang="en-AU" altLang="en-US"/>
              <a:t>, under Creative Commons Attribution License</a:t>
            </a:r>
          </a:p>
        </p:txBody>
      </p:sp>
    </p:spTree>
    <p:extLst>
      <p:ext uri="{BB962C8B-B14F-4D97-AF65-F5344CB8AC3E}">
        <p14:creationId xmlns:p14="http://schemas.microsoft.com/office/powerpoint/2010/main" val="88664278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4646527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613" y="1220788"/>
            <a:ext cx="4078287"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098509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302980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779159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00911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414936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1074923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bwMode="auto">
          <a:xfrm>
            <a:off x="290513" y="1220788"/>
            <a:ext cx="8307387" cy="5224462"/>
          </a:xfrm>
          <a:prstGeom prst="rect">
            <a:avLst/>
          </a:prstGeom>
          <a:no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7" name="Rectangle 3"/>
          <p:cNvSpPr>
            <a:spLocks noGrp="1" noChangeArrowheads="1"/>
          </p:cNvSpPr>
          <p:nvPr>
            <p:ph type="title"/>
          </p:nvPr>
        </p:nvSpPr>
        <p:spPr bwMode="auto">
          <a:xfrm>
            <a:off x="404813" y="247650"/>
            <a:ext cx="8716962"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347140" name="Text Box 4"/>
          <p:cNvSpPr txBox="1">
            <a:spLocks noChangeArrowheads="1"/>
          </p:cNvSpPr>
          <p:nvPr/>
        </p:nvSpPr>
        <p:spPr bwMode="auto">
          <a:xfrm>
            <a:off x="219075" y="6400800"/>
            <a:ext cx="604838" cy="285750"/>
          </a:xfrm>
          <a:prstGeom prst="rect">
            <a:avLst/>
          </a:prstGeom>
          <a:noFill/>
          <a:ln w="19050">
            <a:noFill/>
            <a:miter lim="800000"/>
            <a:headEnd/>
            <a:tailEnd type="none" w="sm" len="sm"/>
          </a:ln>
          <a:effectLst/>
        </p:spPr>
        <p:txBody>
          <a:bodyPr wrap="none" lIns="45715" tIns="45715" rIns="45715" bIns="45715" anchor="ctr">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400" b="0" smtClean="0">
                <a:solidFill>
                  <a:schemeClr val="hlink"/>
                </a:solidFill>
              </a:rPr>
              <a:t>– </a:t>
            </a:r>
            <a:fld id="{EE2F56D5-0B29-4E54-84AB-C01A1B4757B6}" type="slidenum">
              <a:rPr lang="en-US" altLang="en-US" sz="1400" b="0" smtClean="0">
                <a:solidFill>
                  <a:schemeClr val="hlink"/>
                </a:solidFill>
              </a:rPr>
              <a:pPr algn="ctr">
                <a:lnSpc>
                  <a:spcPct val="90000"/>
                </a:lnSpc>
                <a:defRPr/>
              </a:pPr>
              <a:t>‹#›</a:t>
            </a:fld>
            <a:r>
              <a:rPr lang="en-US" altLang="en-US" sz="1400" b="0" smtClean="0">
                <a:solidFill>
                  <a:schemeClr val="hlink"/>
                </a:solidFill>
              </a:rPr>
              <a:t> –</a:t>
            </a:r>
            <a:endParaRPr lang="en-US" altLang="en-US" sz="1400" b="0" smtClean="0"/>
          </a:p>
        </p:txBody>
      </p:sp>
      <p:sp>
        <p:nvSpPr>
          <p:cNvPr id="1029" name="Rectangle 5"/>
          <p:cNvSpPr>
            <a:spLocks noChangeArrowheads="1"/>
          </p:cNvSpPr>
          <p:nvPr/>
        </p:nvSpPr>
        <p:spPr bwMode="auto">
          <a:xfrm>
            <a:off x="7007225" y="6391275"/>
            <a:ext cx="21145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15" tIns="45715" rIns="45715" bIns="45715" anchor="ctr">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defRPr/>
            </a:pPr>
            <a:r>
              <a:rPr lang="en-US" altLang="en-US" sz="1400" b="0" dirty="0" smtClean="0">
                <a:solidFill>
                  <a:schemeClr val="hlink"/>
                </a:solidFill>
              </a:rPr>
              <a:t>CSCE 742 Summer 2017</a:t>
            </a: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spd="med"/>
  <p:txStyles>
    <p:titleStyle>
      <a:lvl1pPr algn="l" rtl="0" eaLnBrk="0" fontAlgn="base" hangingPunct="0">
        <a:lnSpc>
          <a:spcPct val="87000"/>
        </a:lnSpc>
        <a:spcBef>
          <a:spcPct val="0"/>
        </a:spcBef>
        <a:spcAft>
          <a:spcPct val="0"/>
        </a:spcAft>
        <a:defRPr sz="3800" b="1">
          <a:solidFill>
            <a:schemeClr val="hlink"/>
          </a:solidFill>
          <a:latin typeface="+mj-lt"/>
          <a:ea typeface="+mj-ea"/>
          <a:cs typeface="+mj-cs"/>
        </a:defRPr>
      </a:lvl1pPr>
      <a:lvl2pPr algn="l" rtl="0" eaLnBrk="0" fontAlgn="base" hangingPunct="0">
        <a:lnSpc>
          <a:spcPct val="87000"/>
        </a:lnSpc>
        <a:spcBef>
          <a:spcPct val="0"/>
        </a:spcBef>
        <a:spcAft>
          <a:spcPct val="0"/>
        </a:spcAft>
        <a:defRPr sz="3800" b="1">
          <a:solidFill>
            <a:schemeClr val="hlink"/>
          </a:solidFill>
          <a:latin typeface="Helvetica" pitchFamily="34" charset="0"/>
        </a:defRPr>
      </a:lvl2pPr>
      <a:lvl3pPr algn="l" rtl="0" eaLnBrk="0" fontAlgn="base" hangingPunct="0">
        <a:lnSpc>
          <a:spcPct val="87000"/>
        </a:lnSpc>
        <a:spcBef>
          <a:spcPct val="0"/>
        </a:spcBef>
        <a:spcAft>
          <a:spcPct val="0"/>
        </a:spcAft>
        <a:defRPr sz="3800" b="1">
          <a:solidFill>
            <a:schemeClr val="hlink"/>
          </a:solidFill>
          <a:latin typeface="Helvetica" pitchFamily="34" charset="0"/>
        </a:defRPr>
      </a:lvl3pPr>
      <a:lvl4pPr algn="l" rtl="0" eaLnBrk="0" fontAlgn="base" hangingPunct="0">
        <a:lnSpc>
          <a:spcPct val="87000"/>
        </a:lnSpc>
        <a:spcBef>
          <a:spcPct val="0"/>
        </a:spcBef>
        <a:spcAft>
          <a:spcPct val="0"/>
        </a:spcAft>
        <a:defRPr sz="3800" b="1">
          <a:solidFill>
            <a:schemeClr val="hlink"/>
          </a:solidFill>
          <a:latin typeface="Helvetica" pitchFamily="34" charset="0"/>
        </a:defRPr>
      </a:lvl4pPr>
      <a:lvl5pPr algn="l" rtl="0" eaLnBrk="0" fontAlgn="base" hangingPunct="0">
        <a:lnSpc>
          <a:spcPct val="87000"/>
        </a:lnSpc>
        <a:spcBef>
          <a:spcPct val="0"/>
        </a:spcBef>
        <a:spcAft>
          <a:spcPct val="0"/>
        </a:spcAft>
        <a:defRPr sz="3800" b="1">
          <a:solidFill>
            <a:schemeClr val="hlink"/>
          </a:solidFill>
          <a:latin typeface="Helvetica" pitchFamily="34" charset="0"/>
        </a:defRPr>
      </a:lvl5pPr>
      <a:lvl6pPr marL="457200" algn="l" rtl="0" fontAlgn="base">
        <a:lnSpc>
          <a:spcPct val="87000"/>
        </a:lnSpc>
        <a:spcBef>
          <a:spcPct val="0"/>
        </a:spcBef>
        <a:spcAft>
          <a:spcPct val="0"/>
        </a:spcAft>
        <a:defRPr sz="3800" b="1">
          <a:solidFill>
            <a:schemeClr val="hlink"/>
          </a:solidFill>
          <a:latin typeface="Helvetica" pitchFamily="34" charset="0"/>
        </a:defRPr>
      </a:lvl6pPr>
      <a:lvl7pPr marL="914400" algn="l" rtl="0" fontAlgn="base">
        <a:lnSpc>
          <a:spcPct val="87000"/>
        </a:lnSpc>
        <a:spcBef>
          <a:spcPct val="0"/>
        </a:spcBef>
        <a:spcAft>
          <a:spcPct val="0"/>
        </a:spcAft>
        <a:defRPr sz="3800" b="1">
          <a:solidFill>
            <a:schemeClr val="hlink"/>
          </a:solidFill>
          <a:latin typeface="Helvetica" pitchFamily="34" charset="0"/>
        </a:defRPr>
      </a:lvl7pPr>
      <a:lvl8pPr marL="1371600" algn="l" rtl="0" fontAlgn="base">
        <a:lnSpc>
          <a:spcPct val="87000"/>
        </a:lnSpc>
        <a:spcBef>
          <a:spcPct val="0"/>
        </a:spcBef>
        <a:spcAft>
          <a:spcPct val="0"/>
        </a:spcAft>
        <a:defRPr sz="3800" b="1">
          <a:solidFill>
            <a:schemeClr val="hlink"/>
          </a:solidFill>
          <a:latin typeface="Helvetica" pitchFamily="34" charset="0"/>
        </a:defRPr>
      </a:lvl8pPr>
      <a:lvl9pPr marL="1828800" algn="l" rtl="0" fontAlgn="base">
        <a:lnSpc>
          <a:spcPct val="87000"/>
        </a:lnSpc>
        <a:spcBef>
          <a:spcPct val="0"/>
        </a:spcBef>
        <a:spcAft>
          <a:spcPct val="0"/>
        </a:spcAft>
        <a:defRPr sz="3800" b="1">
          <a:solidFill>
            <a:schemeClr val="hlink"/>
          </a:solidFill>
          <a:latin typeface="Helvetica" pitchFamily="34" charset="0"/>
        </a:defRPr>
      </a:lvl9pPr>
    </p:titleStyle>
    <p:body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1836738"/>
            <a:ext cx="7772400" cy="1565275"/>
          </a:xfrm>
        </p:spPr>
        <p:txBody>
          <a:bodyPr/>
          <a:lstStyle/>
          <a:p>
            <a:pPr marL="342900" indent="-342900" algn="ctr" eaLnBrk="1" hangingPunct="1"/>
            <a:r>
              <a:rPr lang="en-US" altLang="en-US" smtClean="0"/>
              <a:t>Lecture 03</a:t>
            </a:r>
            <a:br>
              <a:rPr lang="en-US" altLang="en-US" smtClean="0"/>
            </a:br>
            <a:r>
              <a:rPr lang="en-US" altLang="en-US" smtClean="0"/>
              <a:t>Quality Attributes</a:t>
            </a:r>
          </a:p>
        </p:txBody>
      </p:sp>
      <p:sp>
        <p:nvSpPr>
          <p:cNvPr id="418819" name="Rectangle 3"/>
          <p:cNvSpPr>
            <a:spLocks noGrp="1" noChangeArrowheads="1"/>
          </p:cNvSpPr>
          <p:nvPr>
            <p:ph type="body" idx="1"/>
          </p:nvPr>
        </p:nvSpPr>
        <p:spPr>
          <a:xfrm>
            <a:off x="1676400" y="3402013"/>
            <a:ext cx="6629400" cy="2905125"/>
          </a:xfrm>
        </p:spPr>
        <p:txBody>
          <a:bodyPr lIns="90487" tIns="44450" rIns="90487" bIns="44450"/>
          <a:lstStyle/>
          <a:p>
            <a:pPr eaLnBrk="1" hangingPunct="1">
              <a:defRPr/>
            </a:pPr>
            <a:r>
              <a:rPr lang="en-US" dirty="0" smtClean="0"/>
              <a:t>Topics</a:t>
            </a:r>
          </a:p>
          <a:p>
            <a:pPr lvl="1" eaLnBrk="1" hangingPunct="1">
              <a:defRPr/>
            </a:pPr>
            <a:r>
              <a:rPr lang="en-US" dirty="0" smtClean="0"/>
              <a:t>Chapter 3 – Why Software Architecture?</a:t>
            </a:r>
          </a:p>
          <a:p>
            <a:pPr lvl="1" eaLnBrk="1" hangingPunct="1">
              <a:defRPr/>
            </a:pPr>
            <a:r>
              <a:rPr lang="en-US" dirty="0" smtClean="0"/>
              <a:t>Chapter 4 – Quality Attributes</a:t>
            </a:r>
          </a:p>
          <a:p>
            <a:pPr lvl="1" eaLnBrk="1" hangingPunct="1">
              <a:defRPr/>
            </a:pPr>
            <a:endParaRPr lang="en-US" dirty="0" smtClean="0"/>
          </a:p>
          <a:p>
            <a:pPr lvl="1" eaLnBrk="1" hangingPunct="1">
              <a:defRPr/>
            </a:pPr>
            <a:endParaRPr lang="en-US" dirty="0" smtClean="0"/>
          </a:p>
          <a:p>
            <a:pPr lvl="1" eaLnBrk="1" hangingPunct="1">
              <a:defRPr/>
            </a:pPr>
            <a:endParaRPr lang="en-US" dirty="0" smtClean="0"/>
          </a:p>
        </p:txBody>
      </p:sp>
      <p:sp>
        <p:nvSpPr>
          <p:cNvPr id="6148" name="Rectangle 4"/>
          <p:cNvSpPr>
            <a:spLocks noChangeArrowheads="1"/>
          </p:cNvSpPr>
          <p:nvPr/>
        </p:nvSpPr>
        <p:spPr bwMode="auto">
          <a:xfrm>
            <a:off x="747713" y="6500813"/>
            <a:ext cx="1471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sz="1400">
                <a:latin typeface="Courier New" panose="02070309020205020404" pitchFamily="49" charset="0"/>
              </a:rPr>
              <a:t>May 10, 2017</a:t>
            </a:r>
          </a:p>
        </p:txBody>
      </p:sp>
      <p:sp>
        <p:nvSpPr>
          <p:cNvPr id="6149" name="Rectangle 5"/>
          <p:cNvSpPr>
            <a:spLocks noChangeArrowheads="1"/>
          </p:cNvSpPr>
          <p:nvPr/>
        </p:nvSpPr>
        <p:spPr bwMode="auto">
          <a:xfrm>
            <a:off x="774700" y="762000"/>
            <a:ext cx="78216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eaLnBrk="1" hangingPunct="1">
              <a:lnSpc>
                <a:spcPct val="87000"/>
              </a:lnSpc>
            </a:pPr>
            <a:r>
              <a:rPr lang="en-US" altLang="en-US" sz="3800"/>
              <a:t>CSCE 742 Software Architectures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43938" y="6357938"/>
            <a:ext cx="347662" cy="347662"/>
          </a:xfrm>
          <a:prstGeom prst="rect">
            <a:avLst/>
          </a:prstGeom>
        </p:spPr>
      </p:pic>
    </p:spTree>
  </p:cSld>
  <p:clrMapOvr>
    <a:masterClrMapping/>
  </p:clrMapOvr>
  <p:transition advTm="407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Architecture and Business Goals</a:t>
            </a:r>
          </a:p>
        </p:txBody>
      </p:sp>
      <p:sp>
        <p:nvSpPr>
          <p:cNvPr id="3" name="Content Placeholder 2"/>
          <p:cNvSpPr>
            <a:spLocks noGrp="1"/>
          </p:cNvSpPr>
          <p:nvPr>
            <p:ph idx="1"/>
          </p:nvPr>
        </p:nvSpPr>
        <p:spPr/>
        <p:txBody>
          <a:bodyPr>
            <a:normAutofit fontScale="92500"/>
          </a:bodyPr>
          <a:lstStyle/>
          <a:p>
            <a:pPr>
              <a:defRPr/>
            </a:pPr>
            <a:r>
              <a:rPr lang="en-US" dirty="0"/>
              <a:t>Every quality attribute—such as a user-visible response time or platform flexibility or ironclad security or any of a dozen other needs—should originate from some higher purpose that can be described in terms of added value. </a:t>
            </a:r>
          </a:p>
          <a:p>
            <a:pPr lvl="1">
              <a:defRPr/>
            </a:pPr>
            <a:r>
              <a:rPr lang="en-US" dirty="0"/>
              <a:t>“Why  do you want this system to have a really fast response time?” </a:t>
            </a:r>
          </a:p>
          <a:p>
            <a:pPr lvl="1">
              <a:defRPr/>
            </a:pPr>
            <a:r>
              <a:rPr lang="en-US" dirty="0"/>
              <a:t>This differentiate the product from its competition and let the developing organization capture market share.</a:t>
            </a:r>
          </a:p>
          <a:p>
            <a:pPr>
              <a:defRPr/>
            </a:pPr>
            <a:r>
              <a:rPr lang="en-US" dirty="0"/>
              <a:t>Some business goals will not show up in the form of requirements.</a:t>
            </a:r>
          </a:p>
          <a:p>
            <a:pPr>
              <a:defRPr/>
            </a:pPr>
            <a:r>
              <a:rPr lang="en-US" dirty="0"/>
              <a:t>Still other business goals have no effect on the architecture whatsoever. </a:t>
            </a:r>
          </a:p>
          <a:p>
            <a:pPr lvl="1">
              <a:defRPr/>
            </a:pPr>
            <a:r>
              <a:rPr lang="en-US" dirty="0"/>
              <a:t>A business goal to lower costs might be realized by asking employees to work from home, or turn the office thermostats down in the winter, or using less paper in the printers.</a:t>
            </a:r>
          </a:p>
          <a:p>
            <a:pPr>
              <a:defRPr/>
            </a:pPr>
            <a:endParaRPr lang="en-US" dirty="0"/>
          </a:p>
        </p:txBody>
      </p:sp>
      <p:sp>
        <p:nvSpPr>
          <p:cNvPr id="1638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Architecture and business goals</a:t>
            </a:r>
          </a:p>
        </p:txBody>
      </p:sp>
      <p:pic>
        <p:nvPicPr>
          <p:cNvPr id="17411" name="Picture 4" descr="BG.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00213"/>
            <a:ext cx="87503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5852520" y="1287000"/>
              <a:ext cx="3051720" cy="3303360"/>
            </p14:xfrm>
          </p:contentPart>
        </mc:Choice>
        <mc:Fallback>
          <p:pic>
            <p:nvPicPr>
              <p:cNvPr id="2" name="Ink 1"/>
              <p:cNvPicPr/>
              <p:nvPr/>
            </p:nvPicPr>
            <p:blipFill>
              <a:blip r:embed="rId4"/>
              <a:stretch>
                <a:fillRect/>
              </a:stretch>
            </p:blipFill>
            <p:spPr>
              <a:xfrm>
                <a:off x="5846400" y="1281600"/>
                <a:ext cx="3067200" cy="3318120"/>
              </a:xfrm>
              <a:prstGeom prst="rect">
                <a:avLst/>
              </a:prstGeom>
            </p:spPr>
          </p:pic>
        </mc:Fallback>
      </mc:AlternateContent>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Professional Context</a:t>
            </a:r>
          </a:p>
        </p:txBody>
      </p:sp>
      <p:sp>
        <p:nvSpPr>
          <p:cNvPr id="3" name="Content Placeholder 2"/>
          <p:cNvSpPr>
            <a:spLocks noGrp="1"/>
          </p:cNvSpPr>
          <p:nvPr>
            <p:ph idx="1"/>
          </p:nvPr>
        </p:nvSpPr>
        <p:spPr/>
        <p:txBody>
          <a:bodyPr>
            <a:normAutofit fontScale="85000" lnSpcReduction="10000"/>
          </a:bodyPr>
          <a:lstStyle/>
          <a:p>
            <a:pPr>
              <a:defRPr/>
            </a:pPr>
            <a:r>
              <a:rPr lang="en-US" dirty="0"/>
              <a:t>You will perform many </a:t>
            </a:r>
            <a:r>
              <a:rPr lang="en-US" i="1" dirty="0"/>
              <a:t>duties</a:t>
            </a:r>
            <a:r>
              <a:rPr lang="en-US" dirty="0"/>
              <a:t> beyond directly producing an architecture.</a:t>
            </a:r>
          </a:p>
          <a:p>
            <a:pPr lvl="1">
              <a:defRPr/>
            </a:pPr>
            <a:r>
              <a:rPr lang="en-US" dirty="0"/>
              <a:t>You will need to be involved in supporting management and dealing with customers. </a:t>
            </a:r>
          </a:p>
          <a:p>
            <a:pPr>
              <a:defRPr/>
            </a:pPr>
            <a:r>
              <a:rPr lang="en-US" dirty="0" smtClean="0"/>
              <a:t>Architects </a:t>
            </a:r>
            <a:r>
              <a:rPr lang="en-US" dirty="0"/>
              <a:t>need more than just </a:t>
            </a:r>
            <a:r>
              <a:rPr lang="en-US" dirty="0" smtClean="0"/>
              <a:t>technical </a:t>
            </a:r>
            <a:r>
              <a:rPr lang="en-US" i="1" dirty="0" smtClean="0"/>
              <a:t>skills</a:t>
            </a:r>
            <a:r>
              <a:rPr lang="en-US" dirty="0"/>
              <a:t>. </a:t>
            </a:r>
            <a:endParaRPr lang="en-US" dirty="0" smtClean="0"/>
          </a:p>
          <a:p>
            <a:pPr lvl="1">
              <a:defRPr/>
            </a:pPr>
            <a:r>
              <a:rPr lang="en-US" dirty="0" smtClean="0"/>
              <a:t>Architects </a:t>
            </a:r>
            <a:r>
              <a:rPr lang="en-US" dirty="0"/>
              <a:t>need to explain to one stakeholder or another the chosen </a:t>
            </a:r>
            <a:r>
              <a:rPr lang="en-US" dirty="0" smtClean="0"/>
              <a:t>priorities of </a:t>
            </a:r>
            <a:r>
              <a:rPr lang="en-US" dirty="0"/>
              <a:t>different properties, and why particular stakeholders are not having all </a:t>
            </a:r>
            <a:r>
              <a:rPr lang="en-US" dirty="0" smtClean="0"/>
              <a:t>of their </a:t>
            </a:r>
            <a:r>
              <a:rPr lang="en-US" dirty="0"/>
              <a:t>expectations fulfilled. </a:t>
            </a:r>
            <a:endParaRPr lang="en-US" dirty="0" smtClean="0"/>
          </a:p>
          <a:p>
            <a:pPr lvl="1">
              <a:defRPr/>
            </a:pPr>
            <a:r>
              <a:rPr lang="en-US" dirty="0" smtClean="0"/>
              <a:t>Architects need </a:t>
            </a:r>
            <a:r>
              <a:rPr lang="en-US" dirty="0"/>
              <a:t>diplomatic</a:t>
            </a:r>
            <a:r>
              <a:rPr lang="en-US" dirty="0" smtClean="0"/>
              <a:t>, negotiation</a:t>
            </a:r>
            <a:r>
              <a:rPr lang="en-US" dirty="0"/>
              <a:t>, and communication skills.</a:t>
            </a:r>
          </a:p>
          <a:p>
            <a:pPr lvl="1">
              <a:defRPr/>
            </a:pPr>
            <a:r>
              <a:rPr lang="en-US" dirty="0"/>
              <a:t>Architects need the ability to communicate ideas clearly </a:t>
            </a:r>
            <a:endParaRPr lang="en-US" dirty="0" smtClean="0"/>
          </a:p>
          <a:p>
            <a:pPr lvl="1">
              <a:defRPr/>
            </a:pPr>
            <a:r>
              <a:rPr lang="en-US" dirty="0"/>
              <a:t>You will need to manage a diverse workload and be able to switch contexts frequently. </a:t>
            </a:r>
            <a:endParaRPr lang="en-US" dirty="0" smtClean="0"/>
          </a:p>
          <a:p>
            <a:pPr lvl="1">
              <a:defRPr/>
            </a:pPr>
            <a:r>
              <a:rPr lang="en-US" dirty="0"/>
              <a:t>You will need to be a leader in the eyes of developers and management. </a:t>
            </a:r>
          </a:p>
          <a:p>
            <a:pPr>
              <a:defRPr/>
            </a:pPr>
            <a:r>
              <a:rPr lang="en-US" dirty="0" smtClean="0"/>
              <a:t>Architects need up</a:t>
            </a:r>
            <a:r>
              <a:rPr lang="en-US" dirty="0"/>
              <a:t>-to-date </a:t>
            </a:r>
            <a:r>
              <a:rPr lang="en-US" i="1" dirty="0" smtClean="0"/>
              <a:t>knowledge. </a:t>
            </a:r>
          </a:p>
          <a:p>
            <a:pPr lvl="1">
              <a:defRPr/>
            </a:pPr>
            <a:r>
              <a:rPr lang="en-US" dirty="0" smtClean="0"/>
              <a:t>You will need to know about </a:t>
            </a:r>
            <a:r>
              <a:rPr lang="en-US" dirty="0"/>
              <a:t>(</a:t>
            </a:r>
            <a:r>
              <a:rPr lang="en-US" dirty="0" smtClean="0"/>
              <a:t>for example</a:t>
            </a:r>
            <a:r>
              <a:rPr lang="en-US" dirty="0"/>
              <a:t>) patterns, or database platforms, or web services </a:t>
            </a:r>
            <a:r>
              <a:rPr lang="en-US" dirty="0" smtClean="0"/>
              <a:t>standards.</a:t>
            </a:r>
          </a:p>
          <a:p>
            <a:pPr lvl="1">
              <a:defRPr/>
            </a:pPr>
            <a:r>
              <a:rPr lang="en-US" dirty="0" smtClean="0"/>
              <a:t>You </a:t>
            </a:r>
            <a:r>
              <a:rPr lang="en-US" dirty="0"/>
              <a:t>will need to know business considerations. </a:t>
            </a:r>
          </a:p>
        </p:txBody>
      </p:sp>
      <p:sp>
        <p:nvSpPr>
          <p:cNvPr id="1843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Stakeholders</a:t>
            </a:r>
          </a:p>
        </p:txBody>
      </p:sp>
      <p:sp>
        <p:nvSpPr>
          <p:cNvPr id="3" name="Content Placeholder 2"/>
          <p:cNvSpPr>
            <a:spLocks noGrp="1"/>
          </p:cNvSpPr>
          <p:nvPr>
            <p:ph idx="1"/>
          </p:nvPr>
        </p:nvSpPr>
        <p:spPr/>
        <p:txBody>
          <a:bodyPr>
            <a:normAutofit/>
          </a:bodyPr>
          <a:lstStyle/>
          <a:p>
            <a:pPr>
              <a:defRPr/>
            </a:pPr>
            <a:r>
              <a:rPr lang="en-US" dirty="0"/>
              <a:t> A stakeholder is anyone who has a stake in the success </a:t>
            </a:r>
            <a:r>
              <a:rPr lang="en-US" dirty="0" smtClean="0"/>
              <a:t>of the system</a:t>
            </a:r>
          </a:p>
          <a:p>
            <a:pPr>
              <a:defRPr/>
            </a:pPr>
            <a:r>
              <a:rPr lang="en-US" dirty="0" smtClean="0"/>
              <a:t>Stakeholders typically have different </a:t>
            </a:r>
            <a:r>
              <a:rPr lang="en-US" dirty="0"/>
              <a:t>specific concerns that they wish the system to guarantee or optimize.</a:t>
            </a:r>
          </a:p>
          <a:p>
            <a:pPr>
              <a:defRPr/>
            </a:pPr>
            <a:r>
              <a:rPr lang="en-US" dirty="0" smtClean="0"/>
              <a:t>Early engagement of </a:t>
            </a:r>
            <a:r>
              <a:rPr lang="en-US" dirty="0"/>
              <a:t>stakeholders allows you to understand the constraints of the task</a:t>
            </a:r>
            <a:r>
              <a:rPr lang="en-US" dirty="0" smtClean="0"/>
              <a:t>, manage </a:t>
            </a:r>
            <a:r>
              <a:rPr lang="en-US" dirty="0"/>
              <a:t>expectations, negotiate priorities, and make tradeoffs. </a:t>
            </a:r>
            <a:endParaRPr lang="en-US" dirty="0" smtClean="0"/>
          </a:p>
        </p:txBody>
      </p:sp>
      <p:sp>
        <p:nvSpPr>
          <p:cNvPr id="1946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Stakeholders </a:t>
            </a:r>
          </a:p>
        </p:txBody>
      </p:sp>
      <p:pic>
        <p:nvPicPr>
          <p:cNvPr id="20483" name="Picture 4" descr="SH.tiff"/>
          <p:cNvPicPr>
            <a:picLocks noChangeAspect="1"/>
          </p:cNvPicPr>
          <p:nvPr/>
        </p:nvPicPr>
        <p:blipFill>
          <a:blip r:embed="rId2">
            <a:extLst>
              <a:ext uri="{28A0092B-C50C-407E-A947-70E740481C1C}">
                <a14:useLocalDpi xmlns:a14="http://schemas.microsoft.com/office/drawing/2010/main" val="0"/>
              </a:ext>
            </a:extLst>
          </a:blip>
          <a:srcRect b="9180"/>
          <a:stretch>
            <a:fillRect/>
          </a:stretch>
        </p:blipFill>
        <p:spPr bwMode="auto">
          <a:xfrm>
            <a:off x="900113" y="1052513"/>
            <a:ext cx="7488237"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Stakeholders</a:t>
            </a:r>
          </a:p>
        </p:txBody>
      </p:sp>
      <p:sp>
        <p:nvSpPr>
          <p:cNvPr id="3" name="Content Placeholder 2"/>
          <p:cNvSpPr>
            <a:spLocks noGrp="1"/>
          </p:cNvSpPr>
          <p:nvPr>
            <p:ph idx="1"/>
          </p:nvPr>
        </p:nvSpPr>
        <p:spPr/>
        <p:txBody>
          <a:bodyPr/>
          <a:lstStyle/>
          <a:p>
            <a:pPr>
              <a:defRPr/>
            </a:pPr>
            <a:r>
              <a:rPr lang="en-US" dirty="0" smtClean="0"/>
              <a:t>Know </a:t>
            </a:r>
            <a:r>
              <a:rPr lang="en-US" dirty="0"/>
              <a:t>your </a:t>
            </a:r>
            <a:r>
              <a:rPr lang="en-US" dirty="0" smtClean="0"/>
              <a:t>stakeholders! </a:t>
            </a:r>
          </a:p>
          <a:p>
            <a:pPr>
              <a:defRPr/>
            </a:pPr>
            <a:r>
              <a:rPr lang="en-US" dirty="0" smtClean="0"/>
              <a:t>Talk </a:t>
            </a:r>
            <a:r>
              <a:rPr lang="en-US" dirty="0"/>
              <a:t>to them, engage them, listen to them, and put </a:t>
            </a:r>
            <a:r>
              <a:rPr lang="en-US" dirty="0" smtClean="0"/>
              <a:t>yourself in </a:t>
            </a:r>
            <a:r>
              <a:rPr lang="en-US" dirty="0"/>
              <a:t>their shoes</a:t>
            </a:r>
            <a:r>
              <a:rPr lang="en-US" dirty="0" smtClean="0"/>
              <a:t>.</a:t>
            </a:r>
          </a:p>
          <a:p>
            <a:pPr>
              <a:defRPr/>
            </a:pPr>
            <a:endParaRPr lang="en-US" dirty="0"/>
          </a:p>
          <a:p>
            <a:pPr>
              <a:defRPr/>
            </a:pPr>
            <a:endParaRPr lang="en-US" dirty="0" smtClean="0"/>
          </a:p>
          <a:p>
            <a:pPr>
              <a:defRPr/>
            </a:pPr>
            <a:r>
              <a:rPr lang="en-US" dirty="0" smtClean="0"/>
              <a:t>See Table 3.1 for a list of example stakeholders and their interests and concerns.</a:t>
            </a:r>
            <a:endParaRPr lang="en-US" dirty="0"/>
          </a:p>
        </p:txBody>
      </p:sp>
      <p:sp>
        <p:nvSpPr>
          <p:cNvPr id="2150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How is Architecture Influenced?</a:t>
            </a:r>
          </a:p>
        </p:txBody>
      </p:sp>
      <p:sp>
        <p:nvSpPr>
          <p:cNvPr id="3" name="Content Placeholder 2"/>
          <p:cNvSpPr>
            <a:spLocks noGrp="1"/>
          </p:cNvSpPr>
          <p:nvPr>
            <p:ph idx="1"/>
          </p:nvPr>
        </p:nvSpPr>
        <p:spPr/>
        <p:txBody>
          <a:bodyPr>
            <a:normAutofit/>
          </a:bodyPr>
          <a:lstStyle/>
          <a:p>
            <a:pPr>
              <a:defRPr/>
            </a:pPr>
            <a:r>
              <a:rPr lang="en-US" dirty="0" smtClean="0"/>
              <a:t>Requirements influence the architecture, of course.</a:t>
            </a:r>
          </a:p>
          <a:p>
            <a:pPr>
              <a:defRPr/>
            </a:pPr>
            <a:r>
              <a:rPr lang="en-US" dirty="0" smtClean="0"/>
              <a:t>But the </a:t>
            </a:r>
            <a:r>
              <a:rPr lang="en-US" dirty="0"/>
              <a:t>requirements </a:t>
            </a:r>
            <a:r>
              <a:rPr lang="en-US" dirty="0" smtClean="0"/>
              <a:t>specification only </a:t>
            </a:r>
            <a:r>
              <a:rPr lang="en-US" dirty="0"/>
              <a:t>begins to tell the story. </a:t>
            </a:r>
            <a:endParaRPr lang="en-US" dirty="0" smtClean="0"/>
          </a:p>
          <a:p>
            <a:pPr>
              <a:defRPr/>
            </a:pPr>
            <a:r>
              <a:rPr lang="en-US" dirty="0" smtClean="0"/>
              <a:t>A </a:t>
            </a:r>
            <a:r>
              <a:rPr lang="en-US" dirty="0"/>
              <a:t>software architecture is a result of business and social influences, as </a:t>
            </a:r>
            <a:r>
              <a:rPr lang="en-US" dirty="0" smtClean="0"/>
              <a:t>well as </a:t>
            </a:r>
            <a:r>
              <a:rPr lang="en-US" dirty="0"/>
              <a:t>technical ones. </a:t>
            </a:r>
            <a:endParaRPr lang="en-US" dirty="0" smtClean="0"/>
          </a:p>
          <a:p>
            <a:pPr>
              <a:defRPr/>
            </a:pPr>
            <a:r>
              <a:rPr lang="en-US" dirty="0" smtClean="0"/>
              <a:t>The </a:t>
            </a:r>
            <a:r>
              <a:rPr lang="en-US" dirty="0"/>
              <a:t>existence of an architecture in turn affects the technical</a:t>
            </a:r>
            <a:r>
              <a:rPr lang="en-US" dirty="0" smtClean="0"/>
              <a:t>, business</a:t>
            </a:r>
            <a:r>
              <a:rPr lang="en-US" dirty="0"/>
              <a:t>, and social environments that subsequently influence future architectures.</a:t>
            </a:r>
          </a:p>
          <a:p>
            <a:pPr>
              <a:defRPr/>
            </a:pPr>
            <a:r>
              <a:rPr lang="en-US" dirty="0"/>
              <a:t>In particular, each of the contexts for </a:t>
            </a:r>
            <a:r>
              <a:rPr lang="en-US" dirty="0" smtClean="0"/>
              <a:t>architecture plays </a:t>
            </a:r>
            <a:r>
              <a:rPr lang="en-US" dirty="0"/>
              <a:t>a role in influencing an </a:t>
            </a:r>
            <a:r>
              <a:rPr lang="en-US" dirty="0" smtClean="0"/>
              <a:t>architect and </a:t>
            </a:r>
            <a:r>
              <a:rPr lang="en-US" dirty="0"/>
              <a:t>the </a:t>
            </a:r>
            <a:r>
              <a:rPr lang="en-US" dirty="0" smtClean="0"/>
              <a:t>architecture.</a:t>
            </a:r>
            <a:endParaRPr lang="en-US" dirty="0"/>
          </a:p>
        </p:txBody>
      </p:sp>
      <p:sp>
        <p:nvSpPr>
          <p:cNvPr id="22532"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How is Architecture Influenced?</a:t>
            </a:r>
          </a:p>
        </p:txBody>
      </p:sp>
      <p:pic>
        <p:nvPicPr>
          <p:cNvPr id="23555" name="Picture 4" descr="archinf.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3550" y="1479550"/>
            <a:ext cx="81407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What Do Architectures Influence?</a:t>
            </a:r>
          </a:p>
        </p:txBody>
      </p:sp>
      <p:sp>
        <p:nvSpPr>
          <p:cNvPr id="3" name="Content Placeholder 2"/>
          <p:cNvSpPr>
            <a:spLocks noGrp="1"/>
          </p:cNvSpPr>
          <p:nvPr>
            <p:ph idx="1"/>
          </p:nvPr>
        </p:nvSpPr>
        <p:spPr/>
        <p:txBody>
          <a:bodyPr>
            <a:normAutofit/>
          </a:bodyPr>
          <a:lstStyle/>
          <a:p>
            <a:pPr>
              <a:defRPr/>
            </a:pPr>
            <a:r>
              <a:rPr lang="en-US" dirty="0" smtClean="0"/>
              <a:t>Technical context</a:t>
            </a:r>
          </a:p>
          <a:p>
            <a:pPr lvl="1">
              <a:defRPr/>
            </a:pPr>
            <a:r>
              <a:rPr lang="en-US" dirty="0" smtClean="0"/>
              <a:t>The </a:t>
            </a:r>
            <a:r>
              <a:rPr lang="en-US" dirty="0"/>
              <a:t>architecture can affect stakeholder </a:t>
            </a:r>
            <a:r>
              <a:rPr lang="en-US" dirty="0" smtClean="0"/>
              <a:t>requirements for </a:t>
            </a:r>
            <a:r>
              <a:rPr lang="en-US" dirty="0"/>
              <a:t>the next system </a:t>
            </a:r>
            <a:endParaRPr lang="en-US" dirty="0" smtClean="0"/>
          </a:p>
          <a:p>
            <a:pPr lvl="1">
              <a:defRPr/>
            </a:pPr>
            <a:r>
              <a:rPr lang="en-US" dirty="0" smtClean="0"/>
              <a:t>It gives </a:t>
            </a:r>
            <a:r>
              <a:rPr lang="en-US" dirty="0"/>
              <a:t>the customer the opportunity to receive </a:t>
            </a:r>
            <a:r>
              <a:rPr lang="en-US" dirty="0" smtClean="0"/>
              <a:t>a system </a:t>
            </a:r>
            <a:r>
              <a:rPr lang="en-US" dirty="0"/>
              <a:t>(based on the same architecture) in a more reliable, timely, </a:t>
            </a:r>
            <a:r>
              <a:rPr lang="en-US" dirty="0" smtClean="0"/>
              <a:t>and economical </a:t>
            </a:r>
            <a:r>
              <a:rPr lang="en-US" dirty="0"/>
              <a:t>manner than if </a:t>
            </a:r>
            <a:r>
              <a:rPr lang="en-US" dirty="0" smtClean="0"/>
              <a:t>built from scratch.</a:t>
            </a:r>
          </a:p>
          <a:p>
            <a:pPr lvl="1">
              <a:defRPr/>
            </a:pPr>
            <a:r>
              <a:rPr lang="en-US" dirty="0" smtClean="0"/>
              <a:t>A </a:t>
            </a:r>
            <a:r>
              <a:rPr lang="en-US" dirty="0"/>
              <a:t>customer may in fact be </a:t>
            </a:r>
            <a:r>
              <a:rPr lang="en-US" dirty="0" smtClean="0"/>
              <a:t>willing to </a:t>
            </a:r>
            <a:r>
              <a:rPr lang="en-US" dirty="0"/>
              <a:t>relax some of their requirements to gain these economies. </a:t>
            </a:r>
            <a:endParaRPr lang="en-US" dirty="0" smtClean="0"/>
          </a:p>
          <a:p>
            <a:pPr lvl="1">
              <a:defRPr/>
            </a:pPr>
            <a:r>
              <a:rPr lang="en-US" dirty="0" err="1" smtClean="0"/>
              <a:t>Shrinkwrapped</a:t>
            </a:r>
            <a:r>
              <a:rPr lang="en-US" dirty="0"/>
              <a:t> </a:t>
            </a:r>
            <a:r>
              <a:rPr lang="en-US" dirty="0" smtClean="0"/>
              <a:t>software </a:t>
            </a:r>
            <a:r>
              <a:rPr lang="en-US" dirty="0"/>
              <a:t>has clearly affected people’s requirements by </a:t>
            </a:r>
            <a:r>
              <a:rPr lang="en-US" dirty="0" smtClean="0"/>
              <a:t>providing solutions </a:t>
            </a:r>
            <a:r>
              <a:rPr lang="en-US" dirty="0"/>
              <a:t>that are not tailored to any individual’s precise needs but </a:t>
            </a:r>
            <a:r>
              <a:rPr lang="en-US" dirty="0" smtClean="0"/>
              <a:t>are instead </a:t>
            </a:r>
            <a:r>
              <a:rPr lang="en-US" dirty="0"/>
              <a:t>inexpensive and (in the best of all possible worlds) of high quality</a:t>
            </a:r>
            <a:r>
              <a:rPr lang="en-US" dirty="0" smtClean="0"/>
              <a:t>.</a:t>
            </a:r>
            <a:endParaRPr lang="en-US" dirty="0"/>
          </a:p>
        </p:txBody>
      </p:sp>
      <p:sp>
        <p:nvSpPr>
          <p:cNvPr id="2458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What Do Architectures Influence?</a:t>
            </a:r>
          </a:p>
        </p:txBody>
      </p:sp>
      <p:sp>
        <p:nvSpPr>
          <p:cNvPr id="3" name="Content Placeholder 2"/>
          <p:cNvSpPr>
            <a:spLocks noGrp="1"/>
          </p:cNvSpPr>
          <p:nvPr>
            <p:ph idx="1"/>
          </p:nvPr>
        </p:nvSpPr>
        <p:spPr/>
        <p:txBody>
          <a:bodyPr>
            <a:normAutofit/>
          </a:bodyPr>
          <a:lstStyle/>
          <a:p>
            <a:pPr>
              <a:defRPr/>
            </a:pPr>
            <a:r>
              <a:rPr lang="en-US" dirty="0" smtClean="0"/>
              <a:t>Project context</a:t>
            </a:r>
          </a:p>
          <a:p>
            <a:pPr lvl="1">
              <a:defRPr/>
            </a:pPr>
            <a:r>
              <a:rPr lang="en-US" dirty="0" smtClean="0"/>
              <a:t>The </a:t>
            </a:r>
            <a:r>
              <a:rPr lang="en-US" dirty="0"/>
              <a:t>architecture affects the structure of the </a:t>
            </a:r>
            <a:r>
              <a:rPr lang="en-US" dirty="0" smtClean="0"/>
              <a:t>developing organization</a:t>
            </a:r>
            <a:r>
              <a:rPr lang="en-US" dirty="0"/>
              <a:t>. </a:t>
            </a:r>
            <a:endParaRPr lang="en-US" dirty="0" smtClean="0"/>
          </a:p>
          <a:p>
            <a:pPr lvl="1">
              <a:defRPr/>
            </a:pPr>
            <a:r>
              <a:rPr lang="en-US" dirty="0" smtClean="0"/>
              <a:t>An </a:t>
            </a:r>
            <a:r>
              <a:rPr lang="en-US" dirty="0"/>
              <a:t>architecture </a:t>
            </a:r>
            <a:r>
              <a:rPr lang="en-US" dirty="0" smtClean="0"/>
              <a:t>prescribes </a:t>
            </a:r>
            <a:r>
              <a:rPr lang="en-US" dirty="0"/>
              <a:t>the units of software that must be </a:t>
            </a:r>
            <a:r>
              <a:rPr lang="en-US" dirty="0" smtClean="0"/>
              <a:t>implemented (</a:t>
            </a:r>
            <a:r>
              <a:rPr lang="en-US" dirty="0"/>
              <a:t>or otherwise obtained) and integrated to form the system. </a:t>
            </a:r>
            <a:endParaRPr lang="en-US" dirty="0" smtClean="0"/>
          </a:p>
          <a:p>
            <a:pPr lvl="1">
              <a:defRPr/>
            </a:pPr>
            <a:r>
              <a:rPr lang="en-US" dirty="0" smtClean="0"/>
              <a:t>These units are </a:t>
            </a:r>
            <a:r>
              <a:rPr lang="en-US" dirty="0"/>
              <a:t>the basis for the development project’s structure. </a:t>
            </a:r>
            <a:endParaRPr lang="en-US" dirty="0" smtClean="0"/>
          </a:p>
          <a:p>
            <a:pPr lvl="1">
              <a:defRPr/>
            </a:pPr>
            <a:r>
              <a:rPr lang="en-US" dirty="0" smtClean="0"/>
              <a:t>Teams </a:t>
            </a:r>
            <a:r>
              <a:rPr lang="en-US" dirty="0"/>
              <a:t>are </a:t>
            </a:r>
            <a:r>
              <a:rPr lang="en-US" dirty="0" smtClean="0"/>
              <a:t>formed for </a:t>
            </a:r>
            <a:r>
              <a:rPr lang="en-US" dirty="0"/>
              <a:t>individual software units; and the development, test, and </a:t>
            </a:r>
            <a:r>
              <a:rPr lang="en-US" dirty="0" smtClean="0"/>
              <a:t>integration activities </a:t>
            </a:r>
            <a:r>
              <a:rPr lang="en-US" dirty="0"/>
              <a:t>all revolve around the units. </a:t>
            </a:r>
            <a:endParaRPr lang="en-US" dirty="0" smtClean="0"/>
          </a:p>
          <a:p>
            <a:pPr lvl="1">
              <a:defRPr/>
            </a:pPr>
            <a:r>
              <a:rPr lang="en-US" dirty="0" smtClean="0"/>
              <a:t>Teams </a:t>
            </a:r>
            <a:r>
              <a:rPr lang="en-US" dirty="0"/>
              <a:t>become </a:t>
            </a:r>
            <a:r>
              <a:rPr lang="en-US" dirty="0" smtClean="0"/>
              <a:t>embedded in </a:t>
            </a:r>
            <a:r>
              <a:rPr lang="en-US" dirty="0"/>
              <a:t>the organization’s structure. </a:t>
            </a:r>
          </a:p>
        </p:txBody>
      </p:sp>
      <p:sp>
        <p:nvSpPr>
          <p:cNvPr id="2560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What is Software Architecture?</a:t>
            </a:r>
          </a:p>
        </p:txBody>
      </p:sp>
      <p:sp>
        <p:nvSpPr>
          <p:cNvPr id="3" name="Content Placeholder 2"/>
          <p:cNvSpPr>
            <a:spLocks noGrp="1"/>
          </p:cNvSpPr>
          <p:nvPr>
            <p:ph idx="1"/>
          </p:nvPr>
        </p:nvSpPr>
        <p:spPr/>
        <p:txBody>
          <a:bodyPr>
            <a:normAutofit/>
          </a:bodyPr>
          <a:lstStyle/>
          <a:p>
            <a:pPr>
              <a:defRPr/>
            </a:pPr>
            <a:endParaRPr lang="en-US" i="1" dirty="0" smtClean="0"/>
          </a:p>
          <a:p>
            <a:pPr>
              <a:defRPr/>
            </a:pPr>
            <a:endParaRPr lang="en-US" i="1" dirty="0"/>
          </a:p>
          <a:p>
            <a:pPr marL="0" indent="0">
              <a:defRPr/>
            </a:pPr>
            <a:r>
              <a:rPr lang="en-US" i="1" dirty="0" smtClean="0"/>
              <a:t>The </a:t>
            </a:r>
            <a:r>
              <a:rPr lang="en-US" i="1" dirty="0"/>
              <a:t>software architecture of a system is the set of structures needed </a:t>
            </a:r>
            <a:r>
              <a:rPr lang="en-US" i="1" dirty="0" smtClean="0"/>
              <a:t>to reason </a:t>
            </a:r>
            <a:r>
              <a:rPr lang="en-US" i="1" dirty="0"/>
              <a:t>about the system, which comprise software elements, </a:t>
            </a:r>
            <a:r>
              <a:rPr lang="en-US" i="1" dirty="0" smtClean="0"/>
              <a:t>relations among </a:t>
            </a:r>
            <a:r>
              <a:rPr lang="en-US" i="1" dirty="0"/>
              <a:t>them, and properties of both.</a:t>
            </a:r>
          </a:p>
        </p:txBody>
      </p:sp>
      <p:sp>
        <p:nvSpPr>
          <p:cNvPr id="7172"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z="1200"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What Do Architectures Influence?</a:t>
            </a:r>
          </a:p>
        </p:txBody>
      </p:sp>
      <p:sp>
        <p:nvSpPr>
          <p:cNvPr id="3" name="Content Placeholder 2"/>
          <p:cNvSpPr>
            <a:spLocks noGrp="1"/>
          </p:cNvSpPr>
          <p:nvPr>
            <p:ph idx="1"/>
          </p:nvPr>
        </p:nvSpPr>
        <p:spPr/>
        <p:txBody>
          <a:bodyPr>
            <a:normAutofit/>
          </a:bodyPr>
          <a:lstStyle/>
          <a:p>
            <a:pPr>
              <a:defRPr/>
            </a:pPr>
            <a:r>
              <a:rPr lang="en-US" dirty="0" smtClean="0"/>
              <a:t>Business context</a:t>
            </a:r>
          </a:p>
          <a:p>
            <a:pPr lvl="1">
              <a:defRPr/>
            </a:pPr>
            <a:r>
              <a:rPr lang="en-US" dirty="0" smtClean="0"/>
              <a:t>The </a:t>
            </a:r>
            <a:r>
              <a:rPr lang="en-US" dirty="0"/>
              <a:t>architecture can affect the business goals of </a:t>
            </a:r>
            <a:r>
              <a:rPr lang="en-US" dirty="0" smtClean="0"/>
              <a:t>the developing </a:t>
            </a:r>
            <a:r>
              <a:rPr lang="en-US" dirty="0"/>
              <a:t>organization. </a:t>
            </a:r>
            <a:endParaRPr lang="en-US" dirty="0" smtClean="0"/>
          </a:p>
          <a:p>
            <a:pPr lvl="1">
              <a:defRPr/>
            </a:pPr>
            <a:r>
              <a:rPr lang="en-US" dirty="0" smtClean="0"/>
              <a:t>A </a:t>
            </a:r>
            <a:r>
              <a:rPr lang="en-US" dirty="0"/>
              <a:t>successful system built from an architecture </a:t>
            </a:r>
            <a:r>
              <a:rPr lang="en-US" dirty="0" smtClean="0"/>
              <a:t>can enable </a:t>
            </a:r>
            <a:r>
              <a:rPr lang="en-US" dirty="0"/>
              <a:t>a company to establish a foothold in a particular market </a:t>
            </a:r>
            <a:r>
              <a:rPr lang="en-US" dirty="0" smtClean="0"/>
              <a:t>segment.</a:t>
            </a:r>
          </a:p>
          <a:p>
            <a:pPr lvl="1">
              <a:defRPr/>
            </a:pPr>
            <a:r>
              <a:rPr lang="en-US" dirty="0" smtClean="0"/>
              <a:t>The architecture can </a:t>
            </a:r>
            <a:r>
              <a:rPr lang="en-US" dirty="0"/>
              <a:t>provide opportunities for the efficient production and deployment </a:t>
            </a:r>
            <a:r>
              <a:rPr lang="en-US" dirty="0" smtClean="0"/>
              <a:t>of similar </a:t>
            </a:r>
            <a:r>
              <a:rPr lang="en-US" dirty="0"/>
              <a:t>systems, and the organization may adjust its goals to take </a:t>
            </a:r>
            <a:r>
              <a:rPr lang="en-US" dirty="0" smtClean="0"/>
              <a:t>advantage of </a:t>
            </a:r>
            <a:r>
              <a:rPr lang="en-US" dirty="0"/>
              <a:t>its newfound expertise to plumb the market. </a:t>
            </a:r>
            <a:endParaRPr lang="en-US" dirty="0" smtClean="0"/>
          </a:p>
        </p:txBody>
      </p:sp>
      <p:sp>
        <p:nvSpPr>
          <p:cNvPr id="2662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What Do Architectures Influence?</a:t>
            </a:r>
          </a:p>
        </p:txBody>
      </p:sp>
      <p:sp>
        <p:nvSpPr>
          <p:cNvPr id="3" name="Content Placeholder 2"/>
          <p:cNvSpPr>
            <a:spLocks noGrp="1"/>
          </p:cNvSpPr>
          <p:nvPr>
            <p:ph idx="1"/>
          </p:nvPr>
        </p:nvSpPr>
        <p:spPr/>
        <p:txBody>
          <a:bodyPr>
            <a:normAutofit/>
          </a:bodyPr>
          <a:lstStyle/>
          <a:p>
            <a:pPr>
              <a:defRPr/>
            </a:pPr>
            <a:r>
              <a:rPr lang="en-US" dirty="0" smtClean="0"/>
              <a:t>Professional context</a:t>
            </a:r>
          </a:p>
          <a:p>
            <a:pPr lvl="1">
              <a:defRPr/>
            </a:pPr>
            <a:r>
              <a:rPr lang="en-US" dirty="0" smtClean="0"/>
              <a:t>The </a:t>
            </a:r>
            <a:r>
              <a:rPr lang="en-US" dirty="0"/>
              <a:t>process of system building will affect </a:t>
            </a:r>
            <a:r>
              <a:rPr lang="en-US" dirty="0" smtClean="0"/>
              <a:t>the architect’s </a:t>
            </a:r>
            <a:r>
              <a:rPr lang="en-US" dirty="0"/>
              <a:t>experience with </a:t>
            </a:r>
            <a:r>
              <a:rPr lang="en-US" dirty="0" smtClean="0"/>
              <a:t>subsequent.</a:t>
            </a:r>
          </a:p>
          <a:p>
            <a:pPr lvl="1">
              <a:defRPr/>
            </a:pPr>
            <a:r>
              <a:rPr lang="en-US" dirty="0" smtClean="0"/>
              <a:t>A </a:t>
            </a:r>
            <a:r>
              <a:rPr lang="en-US" dirty="0"/>
              <a:t>system that was successfully built around a </a:t>
            </a:r>
            <a:r>
              <a:rPr lang="en-US" dirty="0" smtClean="0"/>
              <a:t>particular technical </a:t>
            </a:r>
            <a:r>
              <a:rPr lang="en-US" dirty="0"/>
              <a:t>approach will make the architect more inclined to build </a:t>
            </a:r>
            <a:r>
              <a:rPr lang="en-US" dirty="0" smtClean="0"/>
              <a:t>systems using </a:t>
            </a:r>
            <a:r>
              <a:rPr lang="en-US" dirty="0"/>
              <a:t>the same approach in the future. </a:t>
            </a:r>
            <a:endParaRPr lang="en-US" dirty="0" smtClean="0"/>
          </a:p>
          <a:p>
            <a:pPr lvl="1">
              <a:defRPr/>
            </a:pPr>
            <a:r>
              <a:rPr lang="en-US" dirty="0"/>
              <a:t>A</a:t>
            </a:r>
            <a:r>
              <a:rPr lang="en-US" dirty="0" smtClean="0"/>
              <a:t>rchitectures that fail </a:t>
            </a:r>
            <a:r>
              <a:rPr lang="en-US" dirty="0"/>
              <a:t>are less likely to be chosen for future projects.</a:t>
            </a:r>
          </a:p>
        </p:txBody>
      </p:sp>
      <p:sp>
        <p:nvSpPr>
          <p:cNvPr id="27652"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Architecture Influence Cycle</a:t>
            </a:r>
          </a:p>
        </p:txBody>
      </p:sp>
      <p:pic>
        <p:nvPicPr>
          <p:cNvPr id="28675" name="Picture 3" descr="AIC.tiff"/>
          <p:cNvPicPr>
            <a:picLocks noChangeAspect="1"/>
          </p:cNvPicPr>
          <p:nvPr/>
        </p:nvPicPr>
        <p:blipFill>
          <a:blip r:embed="rId2">
            <a:extLst>
              <a:ext uri="{28A0092B-C50C-407E-A947-70E740481C1C}">
                <a14:useLocalDpi xmlns:a14="http://schemas.microsoft.com/office/drawing/2010/main" val="0"/>
              </a:ext>
            </a:extLst>
          </a:blip>
          <a:srcRect t="6979"/>
          <a:stretch>
            <a:fillRect/>
          </a:stretch>
        </p:blipFill>
        <p:spPr bwMode="auto">
          <a:xfrm>
            <a:off x="684213" y="1198563"/>
            <a:ext cx="78486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Footer Placeholder 3"/>
          <p:cNvSpPr txBox="1">
            <a:spLocks/>
          </p:cNvSpPr>
          <p:nvPr/>
        </p:nvSpPr>
        <p:spPr bwMode="auto">
          <a:xfrm>
            <a:off x="533400" y="6500813"/>
            <a:ext cx="67056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r>
              <a:rPr lang="en-AU" altLang="en-US" sz="1100">
                <a:solidFill>
                  <a:schemeClr val="tx1"/>
                </a:solidFill>
              </a:rPr>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Chapter 3 Summary</a:t>
            </a:r>
          </a:p>
        </p:txBody>
      </p:sp>
      <p:sp>
        <p:nvSpPr>
          <p:cNvPr id="4" name="Content Placeholder 3"/>
          <p:cNvSpPr>
            <a:spLocks noGrp="1"/>
          </p:cNvSpPr>
          <p:nvPr>
            <p:ph idx="1"/>
          </p:nvPr>
        </p:nvSpPr>
        <p:spPr>
          <a:xfrm>
            <a:off x="457200" y="1268413"/>
            <a:ext cx="8229600" cy="4968875"/>
          </a:xfrm>
        </p:spPr>
        <p:txBody>
          <a:bodyPr>
            <a:normAutofit/>
          </a:bodyPr>
          <a:lstStyle/>
          <a:p>
            <a:pPr>
              <a:defRPr/>
            </a:pPr>
            <a:r>
              <a:rPr lang="en-US" sz="2000" dirty="0"/>
              <a:t> Architectures exist in four different contexts.</a:t>
            </a:r>
          </a:p>
          <a:p>
            <a:pPr lvl="1">
              <a:defRPr/>
            </a:pPr>
            <a:r>
              <a:rPr lang="en-US" sz="1800" dirty="0" smtClean="0"/>
              <a:t>Technical. The </a:t>
            </a:r>
            <a:r>
              <a:rPr lang="en-US" sz="1800" dirty="0"/>
              <a:t>technical context includes the achievement of quality </a:t>
            </a:r>
            <a:r>
              <a:rPr lang="en-US" sz="1800" dirty="0" smtClean="0"/>
              <a:t>attribute requirements.</a:t>
            </a:r>
          </a:p>
          <a:p>
            <a:pPr lvl="1">
              <a:defRPr/>
            </a:pPr>
            <a:r>
              <a:rPr lang="en-US" sz="1800" dirty="0" smtClean="0"/>
              <a:t>Project </a:t>
            </a:r>
            <a:r>
              <a:rPr lang="en-US" sz="1800" dirty="0"/>
              <a:t>life cycle.  Regardless of the software development </a:t>
            </a:r>
            <a:r>
              <a:rPr lang="en-US" sz="1800" dirty="0" smtClean="0"/>
              <a:t>methodology you </a:t>
            </a:r>
            <a:r>
              <a:rPr lang="en-US" sz="1800" dirty="0"/>
              <a:t>use, you </a:t>
            </a:r>
            <a:r>
              <a:rPr lang="en-US" sz="1800" dirty="0" smtClean="0"/>
              <a:t>must perform specific activities.</a:t>
            </a:r>
          </a:p>
          <a:p>
            <a:pPr lvl="1">
              <a:defRPr/>
            </a:pPr>
            <a:r>
              <a:rPr lang="en-US" sz="1800" dirty="0" smtClean="0"/>
              <a:t> Business</a:t>
            </a:r>
            <a:r>
              <a:rPr lang="en-US" sz="1800" dirty="0"/>
              <a:t>.  The system created from the architecture must satisfy the </a:t>
            </a:r>
            <a:r>
              <a:rPr lang="en-US" sz="1800" dirty="0" smtClean="0"/>
              <a:t>business goals </a:t>
            </a:r>
            <a:r>
              <a:rPr lang="en-US" sz="1800" dirty="0"/>
              <a:t>of a wide variety of </a:t>
            </a:r>
            <a:r>
              <a:rPr lang="en-US" sz="1800" dirty="0" smtClean="0"/>
              <a:t>stakeholders.</a:t>
            </a:r>
          </a:p>
          <a:p>
            <a:pPr lvl="1">
              <a:defRPr/>
            </a:pPr>
            <a:r>
              <a:rPr lang="en-US" sz="1800" dirty="0" smtClean="0"/>
              <a:t>Professional</a:t>
            </a:r>
            <a:r>
              <a:rPr lang="en-US" sz="1800" dirty="0"/>
              <a:t>.  You must have certain skills and knowledge to be an architect</a:t>
            </a:r>
            <a:r>
              <a:rPr lang="en-US" sz="1800" dirty="0" smtClean="0"/>
              <a:t>, and </a:t>
            </a:r>
            <a:r>
              <a:rPr lang="en-US" sz="1800" dirty="0"/>
              <a:t>there are certain duties that you must perform as an architect. </a:t>
            </a:r>
          </a:p>
          <a:p>
            <a:pPr>
              <a:defRPr/>
            </a:pPr>
            <a:r>
              <a:rPr lang="en-US" sz="2000" dirty="0"/>
              <a:t>An architecture has </a:t>
            </a:r>
            <a:r>
              <a:rPr lang="en-US" sz="2000" dirty="0" smtClean="0"/>
              <a:t>influences </a:t>
            </a:r>
            <a:r>
              <a:rPr lang="en-US" sz="2000" dirty="0"/>
              <a:t>that lead to its creation, and its </a:t>
            </a:r>
            <a:r>
              <a:rPr lang="en-US" sz="2000" dirty="0" smtClean="0"/>
              <a:t>existence has </a:t>
            </a:r>
            <a:r>
              <a:rPr lang="en-US" sz="2000" dirty="0"/>
              <a:t>an impact on the architect, the organization, and, potentially, the </a:t>
            </a:r>
            <a:r>
              <a:rPr lang="en-US" sz="2000" dirty="0" smtClean="0"/>
              <a:t>industry. </a:t>
            </a:r>
          </a:p>
          <a:p>
            <a:pPr>
              <a:defRPr/>
            </a:pPr>
            <a:r>
              <a:rPr lang="en-US" sz="2000" dirty="0" smtClean="0"/>
              <a:t>We </a:t>
            </a:r>
            <a:r>
              <a:rPr lang="en-US" sz="2000" dirty="0"/>
              <a:t>call this cycle the Architecture Influence Cycle.</a:t>
            </a:r>
          </a:p>
        </p:txBody>
      </p:sp>
      <p:sp>
        <p:nvSpPr>
          <p:cNvPr id="2970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4980600" y="95400"/>
              <a:ext cx="4196520" cy="3660120"/>
            </p14:xfrm>
          </p:contentPart>
        </mc:Choice>
        <mc:Fallback>
          <p:pic>
            <p:nvPicPr>
              <p:cNvPr id="2" name="Ink 1"/>
              <p:cNvPicPr/>
              <p:nvPr/>
            </p:nvPicPr>
            <p:blipFill>
              <a:blip r:embed="rId3"/>
              <a:stretch>
                <a:fillRect/>
              </a:stretch>
            </p:blipFill>
            <p:spPr>
              <a:xfrm>
                <a:off x="4974480" y="89280"/>
                <a:ext cx="4209120" cy="3670560"/>
              </a:xfrm>
              <a:prstGeom prst="rect">
                <a:avLst/>
              </a:prstGeom>
            </p:spPr>
          </p:pic>
        </mc:Fallback>
      </mc:AlternateContent>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AU" altLang="en-US" smtClean="0"/>
              <a:t>Chapter 4 Outline</a:t>
            </a:r>
          </a:p>
        </p:txBody>
      </p:sp>
      <p:sp>
        <p:nvSpPr>
          <p:cNvPr id="3" name="Content Placeholder 2"/>
          <p:cNvSpPr>
            <a:spLocks noGrp="1"/>
          </p:cNvSpPr>
          <p:nvPr>
            <p:ph idx="1"/>
          </p:nvPr>
        </p:nvSpPr>
        <p:spPr/>
        <p:txBody>
          <a:bodyPr/>
          <a:lstStyle/>
          <a:p>
            <a:pPr>
              <a:defRPr/>
            </a:pPr>
            <a:r>
              <a:rPr lang="en-US" sz="3200" b="0" kern="1200" dirty="0" smtClean="0">
                <a:solidFill>
                  <a:schemeClr val="tx1"/>
                </a:solidFill>
              </a:rPr>
              <a:t>Architecture and Requirements</a:t>
            </a:r>
          </a:p>
          <a:p>
            <a:pPr>
              <a:defRPr/>
            </a:pPr>
            <a:r>
              <a:rPr lang="en-US" dirty="0" smtClean="0"/>
              <a:t>Functionality</a:t>
            </a:r>
            <a:endParaRPr lang="en-US" sz="3200" b="0" kern="1200" dirty="0" smtClean="0">
              <a:solidFill>
                <a:schemeClr val="tx1"/>
              </a:solidFill>
            </a:endParaRPr>
          </a:p>
          <a:p>
            <a:pPr>
              <a:defRPr/>
            </a:pPr>
            <a:r>
              <a:rPr lang="en-US" sz="3200" b="0" kern="1200" dirty="0" smtClean="0">
                <a:solidFill>
                  <a:schemeClr val="tx1"/>
                </a:solidFill>
              </a:rPr>
              <a:t>Quality Attribute Considerations</a:t>
            </a:r>
          </a:p>
          <a:p>
            <a:pPr>
              <a:defRPr/>
            </a:pPr>
            <a:r>
              <a:rPr lang="en-US" dirty="0"/>
              <a:t>Specifying Quality Attribute </a:t>
            </a:r>
            <a:r>
              <a:rPr lang="en-US" dirty="0" smtClean="0"/>
              <a:t>Requirements</a:t>
            </a:r>
          </a:p>
          <a:p>
            <a:pPr>
              <a:defRPr/>
            </a:pPr>
            <a:r>
              <a:rPr lang="en-US" dirty="0"/>
              <a:t>Achieving Quality </a:t>
            </a:r>
            <a:r>
              <a:rPr lang="en-US" dirty="0" smtClean="0"/>
              <a:t>Attributes through Tactics</a:t>
            </a:r>
          </a:p>
          <a:p>
            <a:pPr>
              <a:defRPr/>
            </a:pPr>
            <a:r>
              <a:rPr lang="en-US" sz="3200" b="0" kern="1200" dirty="0" smtClean="0">
                <a:solidFill>
                  <a:schemeClr val="tx1"/>
                </a:solidFill>
              </a:rPr>
              <a:t>Guiding Quality Design Decisions</a:t>
            </a:r>
          </a:p>
          <a:p>
            <a:pPr>
              <a:defRPr/>
            </a:pPr>
            <a:r>
              <a:rPr lang="en-US" dirty="0" smtClean="0"/>
              <a:t>Summary </a:t>
            </a:r>
            <a:endParaRPr lang="en-US" sz="3200" b="0" kern="1200" dirty="0" smtClean="0">
              <a:solidFill>
                <a:schemeClr val="tx1"/>
              </a:solidFill>
            </a:endParaRPr>
          </a:p>
        </p:txBody>
      </p:sp>
      <p:sp>
        <p:nvSpPr>
          <p:cNvPr id="3072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Chapter 4 – Quality Attributes</a:t>
            </a:r>
          </a:p>
        </p:txBody>
      </p:sp>
      <p:sp>
        <p:nvSpPr>
          <p:cNvPr id="3" name="Content Placeholder 2"/>
          <p:cNvSpPr>
            <a:spLocks noGrp="1"/>
          </p:cNvSpPr>
          <p:nvPr>
            <p:ph idx="1"/>
          </p:nvPr>
        </p:nvSpPr>
        <p:spPr/>
        <p:txBody>
          <a:bodyPr>
            <a:normAutofit/>
          </a:bodyPr>
          <a:lstStyle/>
          <a:p>
            <a:pPr>
              <a:defRPr/>
            </a:pPr>
            <a:r>
              <a:rPr lang="en-US" dirty="0" smtClean="0"/>
              <a:t>System requirements can be categorized as:</a:t>
            </a:r>
          </a:p>
          <a:p>
            <a:pPr lvl="1">
              <a:defRPr/>
            </a:pPr>
            <a:r>
              <a:rPr lang="en-US" dirty="0"/>
              <a:t>Functional requirements.  These requirements state what the system must do, how it must behave or react to run-time stimuli.  </a:t>
            </a:r>
          </a:p>
          <a:p>
            <a:pPr lvl="1">
              <a:defRPr/>
            </a:pPr>
            <a:r>
              <a:rPr lang="en-US" dirty="0"/>
              <a:t>Quality attribute requirements. These requirements </a:t>
            </a:r>
            <a:r>
              <a:rPr lang="en-US" dirty="0" smtClean="0"/>
              <a:t>annotate (qualify) functional requirements. </a:t>
            </a:r>
            <a:r>
              <a:rPr lang="en-US" dirty="0"/>
              <a:t>Qualification </a:t>
            </a:r>
            <a:r>
              <a:rPr lang="en-US" dirty="0" smtClean="0"/>
              <a:t>might be how </a:t>
            </a:r>
            <a:r>
              <a:rPr lang="en-US" dirty="0"/>
              <a:t>fast the function must be performed, </a:t>
            </a:r>
            <a:r>
              <a:rPr lang="en-US" dirty="0" smtClean="0"/>
              <a:t>how </a:t>
            </a:r>
            <a:r>
              <a:rPr lang="en-US" dirty="0"/>
              <a:t>resilient it must be to erroneous </a:t>
            </a:r>
            <a:r>
              <a:rPr lang="en-US" dirty="0" smtClean="0"/>
              <a:t>input, how easy the function is to learn, etc. </a:t>
            </a:r>
          </a:p>
          <a:p>
            <a:pPr lvl="1">
              <a:defRPr/>
            </a:pPr>
            <a:r>
              <a:rPr lang="en-US" dirty="0" smtClean="0"/>
              <a:t>Constraints</a:t>
            </a:r>
            <a:r>
              <a:rPr lang="en-US" dirty="0"/>
              <a:t>. A constraint is a design decision with zero degrees of freedom.  That is, it’s a design decision </a:t>
            </a:r>
            <a:r>
              <a:rPr lang="en-US" dirty="0" smtClean="0"/>
              <a:t>that has </a:t>
            </a:r>
            <a:r>
              <a:rPr lang="en-US" dirty="0"/>
              <a:t>already been </a:t>
            </a:r>
            <a:r>
              <a:rPr lang="en-US" dirty="0" smtClean="0"/>
              <a:t>made for you.  </a:t>
            </a:r>
            <a:endParaRPr lang="en-US" dirty="0"/>
          </a:p>
          <a:p>
            <a:pPr>
              <a:defRPr/>
            </a:pPr>
            <a:endParaRPr lang="en-US" dirty="0" smtClean="0"/>
          </a:p>
          <a:p>
            <a:pPr>
              <a:defRPr/>
            </a:pPr>
            <a:endParaRPr lang="en-US" dirty="0"/>
          </a:p>
          <a:p>
            <a:pPr>
              <a:defRPr/>
            </a:pPr>
            <a:endParaRPr lang="en-US" dirty="0"/>
          </a:p>
        </p:txBody>
      </p:sp>
      <p:sp>
        <p:nvSpPr>
          <p:cNvPr id="3174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Functionality </a:t>
            </a:r>
          </a:p>
        </p:txBody>
      </p:sp>
      <p:sp>
        <p:nvSpPr>
          <p:cNvPr id="3" name="Content Placeholder 2"/>
          <p:cNvSpPr>
            <a:spLocks noGrp="1"/>
          </p:cNvSpPr>
          <p:nvPr>
            <p:ph idx="1"/>
          </p:nvPr>
        </p:nvSpPr>
        <p:spPr/>
        <p:txBody>
          <a:bodyPr/>
          <a:lstStyle/>
          <a:p>
            <a:pPr>
              <a:defRPr/>
            </a:pPr>
            <a:r>
              <a:rPr lang="en-US" dirty="0"/>
              <a:t>Functionality is the ability of the system to do the work for which it was intended.  </a:t>
            </a:r>
            <a:endParaRPr lang="en-US" dirty="0" smtClean="0"/>
          </a:p>
          <a:p>
            <a:pPr>
              <a:defRPr/>
            </a:pPr>
            <a:r>
              <a:rPr lang="en-US" dirty="0" smtClean="0"/>
              <a:t>Functionality </a:t>
            </a:r>
            <a:r>
              <a:rPr lang="en-US" dirty="0"/>
              <a:t>has </a:t>
            </a:r>
            <a:r>
              <a:rPr lang="en-US" dirty="0" smtClean="0"/>
              <a:t>a strange </a:t>
            </a:r>
            <a:r>
              <a:rPr lang="en-US" dirty="0"/>
              <a:t>relationship to </a:t>
            </a:r>
            <a:r>
              <a:rPr lang="en-US" dirty="0" smtClean="0"/>
              <a:t>architecture:</a:t>
            </a:r>
            <a:endParaRPr lang="en-US" dirty="0"/>
          </a:p>
          <a:p>
            <a:pPr lvl="1">
              <a:defRPr/>
            </a:pPr>
            <a:r>
              <a:rPr lang="en-US" dirty="0"/>
              <a:t>functionality does not determine </a:t>
            </a:r>
            <a:r>
              <a:rPr lang="en-US" dirty="0" smtClean="0"/>
              <a:t>architecture; given </a:t>
            </a:r>
            <a:r>
              <a:rPr lang="en-US" dirty="0"/>
              <a:t>a set of required functionality, there is no end to the architectures you could create to satisfy that </a:t>
            </a:r>
            <a:r>
              <a:rPr lang="en-US" dirty="0" smtClean="0"/>
              <a:t>functionality</a:t>
            </a:r>
          </a:p>
          <a:p>
            <a:pPr lvl="1">
              <a:defRPr/>
            </a:pPr>
            <a:r>
              <a:rPr lang="en-US" smtClean="0"/>
              <a:t>functionality </a:t>
            </a:r>
            <a:r>
              <a:rPr lang="en-US" dirty="0" smtClean="0"/>
              <a:t>and quality attributes are orthogonal</a:t>
            </a:r>
            <a:endParaRPr lang="en-US" dirty="0"/>
          </a:p>
        </p:txBody>
      </p:sp>
      <p:sp>
        <p:nvSpPr>
          <p:cNvPr id="32772"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5768640" y="3947400"/>
              <a:ext cx="3611880" cy="2778840"/>
            </p14:xfrm>
          </p:contentPart>
        </mc:Choice>
        <mc:Fallback>
          <p:pic>
            <p:nvPicPr>
              <p:cNvPr id="2" name="Ink 1"/>
              <p:cNvPicPr/>
              <p:nvPr/>
            </p:nvPicPr>
            <p:blipFill>
              <a:blip r:embed="rId3"/>
              <a:stretch>
                <a:fillRect/>
              </a:stretch>
            </p:blipFill>
            <p:spPr>
              <a:xfrm>
                <a:off x="5763600" y="3941280"/>
                <a:ext cx="3626280" cy="2794320"/>
              </a:xfrm>
              <a:prstGeom prst="rect">
                <a:avLst/>
              </a:prstGeom>
            </p:spPr>
          </p:pic>
        </mc:Fallback>
      </mc:AlternateContent>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Quality Attribute Considerations</a:t>
            </a:r>
          </a:p>
        </p:txBody>
      </p:sp>
      <p:sp>
        <p:nvSpPr>
          <p:cNvPr id="3" name="Content Placeholder 2"/>
          <p:cNvSpPr>
            <a:spLocks noGrp="1"/>
          </p:cNvSpPr>
          <p:nvPr>
            <p:ph idx="1"/>
          </p:nvPr>
        </p:nvSpPr>
        <p:spPr/>
        <p:txBody>
          <a:bodyPr>
            <a:normAutofit/>
          </a:bodyPr>
          <a:lstStyle/>
          <a:p>
            <a:pPr>
              <a:defRPr/>
            </a:pPr>
            <a:r>
              <a:rPr lang="en-US" dirty="0"/>
              <a:t>If a functional requirement is "when the user presses the green button the Options dialog </a:t>
            </a:r>
            <a:r>
              <a:rPr lang="en-US" dirty="0" smtClean="0"/>
              <a:t>appears”:</a:t>
            </a:r>
          </a:p>
          <a:p>
            <a:pPr lvl="1">
              <a:defRPr/>
            </a:pPr>
            <a:r>
              <a:rPr lang="en-US" dirty="0" smtClean="0"/>
              <a:t>a </a:t>
            </a:r>
            <a:r>
              <a:rPr lang="en-US" dirty="0"/>
              <a:t>performance QA annotation might describe how quickly the dialog will appear; </a:t>
            </a:r>
            <a:endParaRPr lang="en-US" dirty="0" smtClean="0"/>
          </a:p>
          <a:p>
            <a:pPr lvl="1">
              <a:defRPr/>
            </a:pPr>
            <a:r>
              <a:rPr lang="en-US" dirty="0" smtClean="0"/>
              <a:t>an </a:t>
            </a:r>
            <a:r>
              <a:rPr lang="en-US" dirty="0"/>
              <a:t>availability QA annotation might describe how often this function will fail, and how quickly it will be repaired; </a:t>
            </a:r>
            <a:endParaRPr lang="en-US" dirty="0" smtClean="0"/>
          </a:p>
          <a:p>
            <a:pPr lvl="1">
              <a:defRPr/>
            </a:pPr>
            <a:r>
              <a:rPr lang="en-US" dirty="0" smtClean="0"/>
              <a:t>a </a:t>
            </a:r>
            <a:r>
              <a:rPr lang="en-US" dirty="0"/>
              <a:t>usability QA annotation might describe how easy it is to learn this function.</a:t>
            </a:r>
          </a:p>
          <a:p>
            <a:pPr>
              <a:defRPr/>
            </a:pPr>
            <a:endParaRPr lang="en-US" dirty="0"/>
          </a:p>
        </p:txBody>
      </p:sp>
      <p:sp>
        <p:nvSpPr>
          <p:cNvPr id="3379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Quality Attribute Considerations</a:t>
            </a:r>
          </a:p>
        </p:txBody>
      </p:sp>
      <p:sp>
        <p:nvSpPr>
          <p:cNvPr id="3" name="Content Placeholder 2"/>
          <p:cNvSpPr>
            <a:spLocks noGrp="1"/>
          </p:cNvSpPr>
          <p:nvPr>
            <p:ph idx="1"/>
          </p:nvPr>
        </p:nvSpPr>
        <p:spPr/>
        <p:txBody>
          <a:bodyPr>
            <a:normAutofit lnSpcReduction="10000"/>
          </a:bodyPr>
          <a:lstStyle/>
          <a:p>
            <a:pPr>
              <a:defRPr/>
            </a:pPr>
            <a:r>
              <a:rPr lang="en-US" dirty="0" smtClean="0"/>
              <a:t>There </a:t>
            </a:r>
            <a:r>
              <a:rPr lang="en-US" dirty="0"/>
              <a:t>are three problems with previous discussions of </a:t>
            </a:r>
            <a:r>
              <a:rPr lang="en-US" dirty="0" smtClean="0"/>
              <a:t>quality </a:t>
            </a:r>
            <a:r>
              <a:rPr lang="en-US" dirty="0"/>
              <a:t>attributes: </a:t>
            </a:r>
            <a:endParaRPr lang="en-US" dirty="0" smtClean="0"/>
          </a:p>
          <a:p>
            <a:pPr marL="514350" indent="-514350">
              <a:buFont typeface="+mj-lt"/>
              <a:buAutoNum type="arabicPeriod"/>
              <a:defRPr/>
            </a:pPr>
            <a:r>
              <a:rPr lang="en-US" sz="2800" dirty="0"/>
              <a:t>The definitions provided for an attribute are not testable. It is meaningless to say that a system will be “modifiable”. </a:t>
            </a:r>
            <a:endParaRPr lang="en-US" sz="2800" dirty="0" smtClean="0"/>
          </a:p>
          <a:p>
            <a:pPr marL="514350" indent="-514350">
              <a:buFont typeface="+mj-lt"/>
              <a:buAutoNum type="arabicPeriod"/>
              <a:defRPr/>
            </a:pPr>
            <a:r>
              <a:rPr lang="en-US" sz="2800" dirty="0" smtClean="0"/>
              <a:t>Endless time is wasted on arguing over </a:t>
            </a:r>
            <a:r>
              <a:rPr lang="en-US" sz="2800" dirty="0"/>
              <a:t>which quality a </a:t>
            </a:r>
            <a:r>
              <a:rPr lang="en-US" sz="2800" dirty="0" smtClean="0"/>
              <a:t>concern </a:t>
            </a:r>
            <a:r>
              <a:rPr lang="en-US" sz="2800" dirty="0"/>
              <a:t>belongs to. Is a system failure due to a denial of service attack an aspect of availability, </a:t>
            </a:r>
            <a:r>
              <a:rPr lang="en-US" sz="2800" dirty="0" smtClean="0"/>
              <a:t>performance, security, </a:t>
            </a:r>
            <a:r>
              <a:rPr lang="en-US" sz="2800" dirty="0"/>
              <a:t>or </a:t>
            </a:r>
            <a:r>
              <a:rPr lang="en-US" sz="2800" dirty="0" smtClean="0"/>
              <a:t>usability</a:t>
            </a:r>
            <a:r>
              <a:rPr lang="en-US" sz="2800" dirty="0"/>
              <a:t>? </a:t>
            </a:r>
            <a:endParaRPr lang="en-US" sz="2800" dirty="0" smtClean="0"/>
          </a:p>
          <a:p>
            <a:pPr marL="514350" indent="-514350">
              <a:buFont typeface="+mj-lt"/>
              <a:buAutoNum type="arabicPeriod"/>
              <a:defRPr/>
            </a:pPr>
            <a:r>
              <a:rPr lang="en-US" sz="2800" dirty="0"/>
              <a:t>Each attribute community has developed its own </a:t>
            </a:r>
            <a:r>
              <a:rPr lang="en-US" sz="2800" dirty="0" smtClean="0"/>
              <a:t>vocabulary.</a:t>
            </a:r>
            <a:endParaRPr lang="en-US" sz="2800" dirty="0"/>
          </a:p>
        </p:txBody>
      </p:sp>
      <p:sp>
        <p:nvSpPr>
          <p:cNvPr id="3482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408240" y="1572480"/>
              <a:ext cx="9657720" cy="2133000"/>
            </p14:xfrm>
          </p:contentPart>
        </mc:Choice>
        <mc:Fallback>
          <p:pic>
            <p:nvPicPr>
              <p:cNvPr id="2" name="Ink 1"/>
              <p:cNvPicPr/>
              <p:nvPr/>
            </p:nvPicPr>
            <p:blipFill>
              <a:blip r:embed="rId3"/>
              <a:stretch>
                <a:fillRect/>
              </a:stretch>
            </p:blipFill>
            <p:spPr>
              <a:xfrm>
                <a:off x="-412920" y="1566720"/>
                <a:ext cx="9669240" cy="2146320"/>
              </a:xfrm>
              <a:prstGeom prst="rect">
                <a:avLst/>
              </a:prstGeom>
            </p:spPr>
          </p:pic>
        </mc:Fallback>
      </mc:AlternateContent>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Quality Attribute Considerations</a:t>
            </a:r>
          </a:p>
        </p:txBody>
      </p:sp>
      <p:sp>
        <p:nvSpPr>
          <p:cNvPr id="3" name="Content Placeholder 2"/>
          <p:cNvSpPr>
            <a:spLocks noGrp="1"/>
          </p:cNvSpPr>
          <p:nvPr>
            <p:ph idx="1"/>
          </p:nvPr>
        </p:nvSpPr>
        <p:spPr/>
        <p:txBody>
          <a:bodyPr>
            <a:normAutofit/>
          </a:bodyPr>
          <a:lstStyle/>
          <a:p>
            <a:pPr>
              <a:defRPr/>
            </a:pPr>
            <a:r>
              <a:rPr lang="en-US" sz="2800" dirty="0"/>
              <a:t>A solution to the first two of these problems (untestable definitions and overlapping concerns) is to use </a:t>
            </a:r>
            <a:r>
              <a:rPr lang="en-US" sz="2800" i="1" dirty="0"/>
              <a:t>quality attribute scenarios</a:t>
            </a:r>
            <a:r>
              <a:rPr lang="en-US" sz="2800" dirty="0"/>
              <a:t> as a means of characterizing quality </a:t>
            </a:r>
            <a:r>
              <a:rPr lang="en-US" sz="2800" dirty="0" smtClean="0"/>
              <a:t>attributes.</a:t>
            </a:r>
          </a:p>
          <a:p>
            <a:pPr>
              <a:defRPr/>
            </a:pPr>
            <a:r>
              <a:rPr lang="en-US" sz="2800" dirty="0" smtClean="0"/>
              <a:t>A </a:t>
            </a:r>
            <a:r>
              <a:rPr lang="en-US" sz="2800" dirty="0"/>
              <a:t>solution to the third problem is to provide a discussion of each attribute—concentrating on its underlying concerns—to illustrate the concepts that are fundamental to that attribute community.</a:t>
            </a:r>
          </a:p>
          <a:p>
            <a:pPr>
              <a:defRPr/>
            </a:pPr>
            <a:endParaRPr lang="en-US" sz="2800" dirty="0"/>
          </a:p>
        </p:txBody>
      </p:sp>
      <p:sp>
        <p:nvSpPr>
          <p:cNvPr id="3584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752760" y="2389680"/>
              <a:ext cx="6175440" cy="673560"/>
            </p14:xfrm>
          </p:contentPart>
        </mc:Choice>
        <mc:Fallback>
          <p:pic>
            <p:nvPicPr>
              <p:cNvPr id="2" name="Ink 1"/>
              <p:cNvPicPr/>
              <p:nvPr/>
            </p:nvPicPr>
            <p:blipFill>
              <a:blip r:embed="rId3"/>
              <a:stretch>
                <a:fillRect/>
              </a:stretch>
            </p:blipFill>
            <p:spPr>
              <a:xfrm>
                <a:off x="750240" y="2383920"/>
                <a:ext cx="6183360" cy="681840"/>
              </a:xfrm>
              <a:prstGeom prst="rect">
                <a:avLst/>
              </a:prstGeom>
            </p:spPr>
          </p:pic>
        </mc:Fallback>
      </mc:AlternateContent>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AU" altLang="en-US" smtClean="0"/>
              <a:t>Why is Software Architecture Important?</a:t>
            </a:r>
            <a:endParaRPr lang="en-US" altLang="en-US" smtClean="0"/>
          </a:p>
        </p:txBody>
      </p:sp>
      <p:sp>
        <p:nvSpPr>
          <p:cNvPr id="3" name="Content Placeholder 2"/>
          <p:cNvSpPr>
            <a:spLocks noGrp="1"/>
          </p:cNvSpPr>
          <p:nvPr>
            <p:ph idx="1"/>
          </p:nvPr>
        </p:nvSpPr>
        <p:spPr/>
        <p:txBody>
          <a:bodyPr/>
          <a:lstStyle/>
          <a:p>
            <a:pPr marL="514350" indent="-514350">
              <a:buFont typeface="+mj-lt"/>
              <a:buAutoNum type="arabicPeriod"/>
              <a:defRPr/>
            </a:pPr>
            <a:r>
              <a:rPr lang="en-US" dirty="0" smtClean="0"/>
              <a:t>An architecture will inhibit or enable a system’s driving quality attributes.</a:t>
            </a:r>
          </a:p>
          <a:p>
            <a:pPr marL="514350" indent="-514350">
              <a:buFont typeface="+mj-lt"/>
              <a:buAutoNum type="arabicPeriod"/>
              <a:defRPr/>
            </a:pPr>
            <a:r>
              <a:rPr lang="en-US" dirty="0" smtClean="0"/>
              <a:t>The decisions made in an architecture allow you to reason about and manage change as the system evolves.</a:t>
            </a:r>
          </a:p>
          <a:p>
            <a:pPr marL="514350" indent="-514350">
              <a:buFont typeface="+mj-lt"/>
              <a:buAutoNum type="arabicPeriod"/>
              <a:defRPr/>
            </a:pPr>
            <a:r>
              <a:rPr lang="en-US" dirty="0" smtClean="0"/>
              <a:t>The analysis of an architecture enables early prediction of a system’s qualities.</a:t>
            </a:r>
          </a:p>
          <a:p>
            <a:pPr marL="514350" indent="-514350">
              <a:buFont typeface="+mj-lt"/>
              <a:buAutoNum type="arabicPeriod"/>
              <a:defRPr/>
            </a:pPr>
            <a:r>
              <a:rPr lang="en-US" dirty="0" smtClean="0"/>
              <a:t>A documented architecture enhances communication among stakeholders.</a:t>
            </a:r>
          </a:p>
          <a:p>
            <a:pPr marL="514350" indent="-514350">
              <a:buFont typeface="+mj-lt"/>
              <a:buAutoNum type="arabicPeriod"/>
              <a:defRPr/>
            </a:pPr>
            <a:r>
              <a:rPr lang="en-US" dirty="0" smtClean="0"/>
              <a:t>The architecture is a carrier of the earliest and hence most fundamental, hardest-to-change design decisions.</a:t>
            </a:r>
          </a:p>
        </p:txBody>
      </p:sp>
      <p:sp>
        <p:nvSpPr>
          <p:cNvPr id="819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Specifying Quality Attribute Requirements</a:t>
            </a:r>
            <a:endParaRPr lang="en-US" dirty="0"/>
          </a:p>
        </p:txBody>
      </p:sp>
      <p:sp>
        <p:nvSpPr>
          <p:cNvPr id="3" name="Content Placeholder 2"/>
          <p:cNvSpPr>
            <a:spLocks noGrp="1"/>
          </p:cNvSpPr>
          <p:nvPr>
            <p:ph idx="1"/>
          </p:nvPr>
        </p:nvSpPr>
        <p:spPr/>
        <p:txBody>
          <a:bodyPr>
            <a:normAutofit/>
          </a:bodyPr>
          <a:lstStyle/>
          <a:p>
            <a:pPr>
              <a:defRPr/>
            </a:pPr>
            <a:r>
              <a:rPr lang="en-US" sz="2800" dirty="0"/>
              <a:t>We use a common form to specify all quality attribute </a:t>
            </a:r>
            <a:r>
              <a:rPr lang="en-US" sz="2800" dirty="0" smtClean="0"/>
              <a:t>requirements as scenarios.</a:t>
            </a:r>
          </a:p>
          <a:p>
            <a:pPr>
              <a:defRPr/>
            </a:pPr>
            <a:r>
              <a:rPr lang="en-US" sz="2800" dirty="0"/>
              <a:t>Our </a:t>
            </a:r>
            <a:r>
              <a:rPr lang="en-US" sz="2800" dirty="0" smtClean="0"/>
              <a:t>representation of quality attribute scenarios has </a:t>
            </a:r>
            <a:r>
              <a:rPr lang="en-US" sz="2800" dirty="0"/>
              <a:t>these parts:</a:t>
            </a:r>
          </a:p>
          <a:p>
            <a:pPr marL="914400" lvl="1" indent="-457200">
              <a:buFont typeface="+mj-lt"/>
              <a:buAutoNum type="arabicPeriod"/>
              <a:defRPr/>
            </a:pPr>
            <a:r>
              <a:rPr lang="en-US" sz="2400" dirty="0" smtClean="0"/>
              <a:t>Stimulus</a:t>
            </a:r>
          </a:p>
          <a:p>
            <a:pPr marL="914400" lvl="1" indent="-457200">
              <a:buFont typeface="+mj-lt"/>
              <a:buAutoNum type="arabicPeriod"/>
              <a:defRPr/>
            </a:pPr>
            <a:r>
              <a:rPr lang="en-US" sz="2400" dirty="0" smtClean="0"/>
              <a:t>Stimulus source</a:t>
            </a:r>
          </a:p>
          <a:p>
            <a:pPr marL="914400" lvl="1" indent="-457200">
              <a:buFont typeface="+mj-lt"/>
              <a:buAutoNum type="arabicPeriod"/>
              <a:defRPr/>
            </a:pPr>
            <a:r>
              <a:rPr lang="en-US" sz="2400" dirty="0" smtClean="0"/>
              <a:t>Response</a:t>
            </a:r>
          </a:p>
          <a:p>
            <a:pPr marL="914400" lvl="1" indent="-457200">
              <a:buFont typeface="+mj-lt"/>
              <a:buAutoNum type="arabicPeriod"/>
              <a:defRPr/>
            </a:pPr>
            <a:r>
              <a:rPr lang="en-US" sz="2400" dirty="0" smtClean="0"/>
              <a:t>Response measure</a:t>
            </a:r>
          </a:p>
          <a:p>
            <a:pPr marL="914400" lvl="1" indent="-457200">
              <a:buFont typeface="+mj-lt"/>
              <a:buAutoNum type="arabicPeriod"/>
              <a:defRPr/>
            </a:pPr>
            <a:r>
              <a:rPr lang="en-US" sz="2400" dirty="0" smtClean="0"/>
              <a:t>Environment</a:t>
            </a:r>
          </a:p>
          <a:p>
            <a:pPr marL="914400" lvl="1" indent="-457200">
              <a:buFont typeface="+mj-lt"/>
              <a:buAutoNum type="arabicPeriod"/>
              <a:defRPr/>
            </a:pPr>
            <a:r>
              <a:rPr lang="en-US" sz="2400" dirty="0" smtClean="0"/>
              <a:t>Artifact</a:t>
            </a:r>
          </a:p>
          <a:p>
            <a:pPr lvl="1">
              <a:defRPr/>
            </a:pPr>
            <a:endParaRPr lang="en-US" sz="2400" dirty="0"/>
          </a:p>
          <a:p>
            <a:pPr>
              <a:defRPr/>
            </a:pPr>
            <a:endParaRPr lang="en-US" sz="2800" dirty="0"/>
          </a:p>
        </p:txBody>
      </p:sp>
      <p:sp>
        <p:nvSpPr>
          <p:cNvPr id="3686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Specifying Quality Attribute Requirements</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defRPr/>
            </a:pPr>
            <a:r>
              <a:rPr lang="en-US" dirty="0"/>
              <a:t>Source of stimulus. This is some entity (a human, a computer system, or any other actuator) that generated the stimulus.</a:t>
            </a:r>
          </a:p>
          <a:p>
            <a:pPr marL="514350" indent="-514350">
              <a:buFont typeface="+mj-lt"/>
              <a:buAutoNum type="arabicPeriod"/>
              <a:defRPr/>
            </a:pPr>
            <a:r>
              <a:rPr lang="en-US" dirty="0"/>
              <a:t>Stimulus. The stimulus is a condition that requires a response when it arrives at a system.</a:t>
            </a:r>
          </a:p>
          <a:p>
            <a:pPr marL="514350" indent="-514350">
              <a:buFont typeface="+mj-lt"/>
              <a:buAutoNum type="arabicPeriod"/>
              <a:defRPr/>
            </a:pPr>
            <a:r>
              <a:rPr lang="en-US" dirty="0"/>
              <a:t>Environment. The stimulus occurs under certain conditions. The system may be in an overload condition or in normal operation, or some other relevant state.  For many systems, “normal” operation can refer to one of a number of modes. </a:t>
            </a:r>
            <a:endParaRPr lang="en-US" dirty="0" smtClean="0"/>
          </a:p>
          <a:p>
            <a:pPr marL="514350" indent="-514350">
              <a:buFont typeface="+mj-lt"/>
              <a:buAutoNum type="arabicPeriod"/>
              <a:defRPr/>
            </a:pPr>
            <a:r>
              <a:rPr lang="en-US" dirty="0" smtClean="0"/>
              <a:t>Artifact</a:t>
            </a:r>
            <a:r>
              <a:rPr lang="en-US" dirty="0"/>
              <a:t>. Some artifact is stimulated. This may be a collection of systems, the whole system, or some piece or pieces of it.</a:t>
            </a:r>
          </a:p>
          <a:p>
            <a:pPr marL="514350" indent="-514350">
              <a:buFont typeface="+mj-lt"/>
              <a:buAutoNum type="arabicPeriod"/>
              <a:defRPr/>
            </a:pPr>
            <a:r>
              <a:rPr lang="en-US" dirty="0"/>
              <a:t>Response. The response is the activity undertaken as the result of the arrival of the stimulus. </a:t>
            </a:r>
          </a:p>
          <a:p>
            <a:pPr marL="514350" indent="-514350">
              <a:buFont typeface="+mj-lt"/>
              <a:buAutoNum type="arabicPeriod"/>
              <a:defRPr/>
            </a:pPr>
            <a:r>
              <a:rPr lang="en-US" dirty="0"/>
              <a:t>Response measure. When the response occurs, it should be measurable in some fashion so that the requirement can be tested. </a:t>
            </a:r>
          </a:p>
          <a:p>
            <a:pPr>
              <a:defRPr/>
            </a:pPr>
            <a:endParaRPr lang="en-US" dirty="0"/>
          </a:p>
          <a:p>
            <a:pPr>
              <a:defRPr/>
            </a:pPr>
            <a:endParaRPr lang="en-US" sz="2800" dirty="0"/>
          </a:p>
        </p:txBody>
      </p:sp>
      <p:sp>
        <p:nvSpPr>
          <p:cNvPr id="37892"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Specifying Quality Attribute Requirements</a:t>
            </a:r>
            <a:endParaRPr lang="en-US" dirty="0"/>
          </a:p>
        </p:txBody>
      </p:sp>
      <p:sp>
        <p:nvSpPr>
          <p:cNvPr id="3" name="Content Placeholder 2"/>
          <p:cNvSpPr>
            <a:spLocks noGrp="1"/>
          </p:cNvSpPr>
          <p:nvPr>
            <p:ph idx="1"/>
          </p:nvPr>
        </p:nvSpPr>
        <p:spPr>
          <a:xfrm>
            <a:off x="457200" y="1268413"/>
            <a:ext cx="8229600" cy="4752975"/>
          </a:xfrm>
        </p:spPr>
        <p:txBody>
          <a:bodyPr>
            <a:normAutofit/>
          </a:bodyPr>
          <a:lstStyle/>
          <a:p>
            <a:pPr>
              <a:defRPr/>
            </a:pPr>
            <a:r>
              <a:rPr lang="en-US" dirty="0"/>
              <a:t>We distinguish </a:t>
            </a:r>
            <a:r>
              <a:rPr lang="en-US" i="1" dirty="0">
                <a:solidFill>
                  <a:srgbClr val="C00000"/>
                </a:solidFill>
              </a:rPr>
              <a:t>general</a:t>
            </a:r>
            <a:r>
              <a:rPr lang="en-US" dirty="0">
                <a:solidFill>
                  <a:srgbClr val="C00000"/>
                </a:solidFill>
              </a:rPr>
              <a:t> quality attribute </a:t>
            </a:r>
            <a:r>
              <a:rPr lang="en-US" dirty="0" smtClean="0">
                <a:solidFill>
                  <a:srgbClr val="C00000"/>
                </a:solidFill>
              </a:rPr>
              <a:t>scenarios </a:t>
            </a:r>
            <a:r>
              <a:rPr lang="en-US" dirty="0" smtClean="0"/>
              <a:t>— (general scenarios) those </a:t>
            </a:r>
            <a:r>
              <a:rPr lang="en-US" dirty="0"/>
              <a:t>that are system independent and can, potentially, pertain to any system</a:t>
            </a:r>
            <a:r>
              <a:rPr lang="en-US" dirty="0" smtClean="0"/>
              <a:t>—</a:t>
            </a:r>
          </a:p>
          <a:p>
            <a:pPr>
              <a:defRPr/>
            </a:pPr>
            <a:r>
              <a:rPr lang="en-US" dirty="0" smtClean="0"/>
              <a:t>from </a:t>
            </a:r>
            <a:r>
              <a:rPr lang="en-US" i="1" dirty="0">
                <a:solidFill>
                  <a:srgbClr val="C00000"/>
                </a:solidFill>
              </a:rPr>
              <a:t>concrete</a:t>
            </a:r>
            <a:r>
              <a:rPr lang="en-US" dirty="0">
                <a:solidFill>
                  <a:srgbClr val="C00000"/>
                </a:solidFill>
              </a:rPr>
              <a:t> quality attribute scenarios </a:t>
            </a:r>
            <a:r>
              <a:rPr lang="en-US" dirty="0" smtClean="0"/>
              <a:t>(concrete scenarios)—those </a:t>
            </a:r>
            <a:r>
              <a:rPr lang="en-US" dirty="0"/>
              <a:t>that are specific to the particular system under consideration. </a:t>
            </a:r>
          </a:p>
          <a:p>
            <a:pPr>
              <a:defRPr/>
            </a:pPr>
            <a:endParaRPr lang="en-US" dirty="0"/>
          </a:p>
          <a:p>
            <a:pPr>
              <a:defRPr/>
            </a:pPr>
            <a:endParaRPr lang="en-US" sz="2800" dirty="0"/>
          </a:p>
        </p:txBody>
      </p:sp>
      <p:sp>
        <p:nvSpPr>
          <p:cNvPr id="3891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Specifying Quality Attribute Requirements</a:t>
            </a:r>
            <a:endParaRPr lang="en-US" dirty="0"/>
          </a:p>
        </p:txBody>
      </p:sp>
      <p:sp>
        <p:nvSpPr>
          <p:cNvPr id="3" name="Content Placeholder 2"/>
          <p:cNvSpPr>
            <a:spLocks noGrp="1"/>
          </p:cNvSpPr>
          <p:nvPr>
            <p:ph idx="1"/>
          </p:nvPr>
        </p:nvSpPr>
        <p:spPr>
          <a:xfrm>
            <a:off x="457200" y="1268413"/>
            <a:ext cx="8229600" cy="2447925"/>
          </a:xfrm>
        </p:spPr>
        <p:txBody>
          <a:bodyPr>
            <a:normAutofit/>
          </a:bodyPr>
          <a:lstStyle/>
          <a:p>
            <a:pPr>
              <a:defRPr/>
            </a:pPr>
            <a:r>
              <a:rPr lang="en-US" dirty="0" smtClean="0"/>
              <a:t>Example general scenario for availability:</a:t>
            </a:r>
            <a:endParaRPr lang="en-US" dirty="0"/>
          </a:p>
          <a:p>
            <a:pPr>
              <a:defRPr/>
            </a:pPr>
            <a:endParaRPr lang="en-US" dirty="0"/>
          </a:p>
          <a:p>
            <a:pPr>
              <a:defRPr/>
            </a:pPr>
            <a:endParaRPr lang="en-US" sz="2800" dirty="0"/>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420938"/>
            <a:ext cx="8208963"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2nd Edition Figure 4.1 - Scenario</a:t>
            </a:r>
          </a:p>
        </p:txBody>
      </p:sp>
      <p:sp>
        <p:nvSpPr>
          <p:cNvPr id="3" name="Content Placeholder 2"/>
          <p:cNvSpPr>
            <a:spLocks noGrp="1"/>
          </p:cNvSpPr>
          <p:nvPr>
            <p:ph idx="1"/>
          </p:nvPr>
        </p:nvSpPr>
        <p:spPr/>
        <p:txBody>
          <a:bodyPr/>
          <a:lstStyle/>
          <a:p>
            <a:pPr>
              <a:defRPr/>
            </a:pPr>
            <a:r>
              <a:rPr lang="en-US" dirty="0" smtClean="0"/>
              <a:t>.</a:t>
            </a:r>
            <a:endParaRPr lang="en-US" dirty="0"/>
          </a:p>
        </p:txBody>
      </p:sp>
      <p:pic>
        <p:nvPicPr>
          <p:cNvPr id="409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1828800"/>
            <a:ext cx="88820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General Scenario for Availability</a:t>
            </a:r>
          </a:p>
        </p:txBody>
      </p:sp>
      <p:sp>
        <p:nvSpPr>
          <p:cNvPr id="3" name="Content Placeholder 2"/>
          <p:cNvSpPr>
            <a:spLocks noGrp="1"/>
          </p:cNvSpPr>
          <p:nvPr>
            <p:ph idx="1"/>
          </p:nvPr>
        </p:nvSpPr>
        <p:spPr/>
        <p:txBody>
          <a:bodyPr/>
          <a:lstStyle/>
          <a:p>
            <a:pPr>
              <a:defRPr/>
            </a:pPr>
            <a:r>
              <a:rPr lang="en-US" dirty="0" smtClean="0"/>
              <a:t>.</a:t>
            </a:r>
            <a:endParaRPr lang="en-US" dirty="0"/>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1828800"/>
            <a:ext cx="88820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pic>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Achieving Quality Attributes Through Tactics</a:t>
            </a:r>
            <a:endParaRPr lang="en-US" dirty="0"/>
          </a:p>
        </p:txBody>
      </p:sp>
      <p:sp>
        <p:nvSpPr>
          <p:cNvPr id="3" name="Content Placeholder 2"/>
          <p:cNvSpPr>
            <a:spLocks noGrp="1"/>
          </p:cNvSpPr>
          <p:nvPr>
            <p:ph idx="1"/>
          </p:nvPr>
        </p:nvSpPr>
        <p:spPr>
          <a:xfrm>
            <a:off x="457200" y="1268413"/>
            <a:ext cx="8229600" cy="4752975"/>
          </a:xfrm>
        </p:spPr>
        <p:txBody>
          <a:bodyPr>
            <a:normAutofit/>
          </a:bodyPr>
          <a:lstStyle/>
          <a:p>
            <a:pPr>
              <a:defRPr/>
            </a:pPr>
            <a:r>
              <a:rPr lang="en-US" dirty="0" smtClean="0"/>
              <a:t>There are a collection of primitive design techniques that an architect can use to achieve a quality attribute response. </a:t>
            </a:r>
          </a:p>
          <a:p>
            <a:pPr>
              <a:defRPr/>
            </a:pPr>
            <a:r>
              <a:rPr lang="en-US" dirty="0" smtClean="0"/>
              <a:t>We call these architectural design primitives </a:t>
            </a:r>
            <a:r>
              <a:rPr lang="en-US" i="1" dirty="0" smtClean="0"/>
              <a:t>tactics</a:t>
            </a:r>
            <a:r>
              <a:rPr lang="en-US" dirty="0" smtClean="0"/>
              <a:t>.</a:t>
            </a:r>
          </a:p>
          <a:p>
            <a:pPr>
              <a:defRPr/>
            </a:pPr>
            <a:r>
              <a:rPr lang="en-US" dirty="0" smtClean="0"/>
              <a:t>Tactics</a:t>
            </a:r>
            <a:r>
              <a:rPr lang="en-US" dirty="0"/>
              <a:t>, like design patterns, are </a:t>
            </a:r>
            <a:r>
              <a:rPr lang="en-US" dirty="0" smtClean="0"/>
              <a:t>techniques </a:t>
            </a:r>
            <a:r>
              <a:rPr lang="en-US" dirty="0"/>
              <a:t>that architects have been using for years. </a:t>
            </a:r>
            <a:r>
              <a:rPr lang="en-US" dirty="0" smtClean="0"/>
              <a:t>We do not </a:t>
            </a:r>
            <a:r>
              <a:rPr lang="en-US" i="1" dirty="0" smtClean="0"/>
              <a:t>invent</a:t>
            </a:r>
            <a:r>
              <a:rPr lang="en-US" dirty="0" smtClean="0"/>
              <a:t> tactics, </a:t>
            </a:r>
            <a:r>
              <a:rPr lang="en-US" dirty="0"/>
              <a:t>we </a:t>
            </a:r>
            <a:r>
              <a:rPr lang="en-US" dirty="0" smtClean="0"/>
              <a:t>simply capture </a:t>
            </a:r>
            <a:r>
              <a:rPr lang="en-US" dirty="0"/>
              <a:t>what architects do in practice. </a:t>
            </a:r>
          </a:p>
          <a:p>
            <a:pPr>
              <a:defRPr/>
            </a:pPr>
            <a:endParaRPr lang="en-US" dirty="0"/>
          </a:p>
          <a:p>
            <a:pPr>
              <a:defRPr/>
            </a:pPr>
            <a:endParaRPr lang="en-US" dirty="0"/>
          </a:p>
          <a:p>
            <a:pPr>
              <a:defRPr/>
            </a:pPr>
            <a:endParaRPr lang="en-US" sz="2800" dirty="0"/>
          </a:p>
        </p:txBody>
      </p:sp>
      <p:sp>
        <p:nvSpPr>
          <p:cNvPr id="43012"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Achieving Quality Attributes Through Tactics</a:t>
            </a:r>
            <a:endParaRPr lang="en-US" dirty="0"/>
          </a:p>
        </p:txBody>
      </p:sp>
      <p:sp>
        <p:nvSpPr>
          <p:cNvPr id="3" name="Content Placeholder 2"/>
          <p:cNvSpPr>
            <a:spLocks noGrp="1"/>
          </p:cNvSpPr>
          <p:nvPr>
            <p:ph idx="1"/>
          </p:nvPr>
        </p:nvSpPr>
        <p:spPr>
          <a:xfrm>
            <a:off x="457200" y="1268413"/>
            <a:ext cx="8229600" cy="4752975"/>
          </a:xfrm>
        </p:spPr>
        <p:txBody>
          <a:bodyPr>
            <a:normAutofit lnSpcReduction="10000"/>
          </a:bodyPr>
          <a:lstStyle/>
          <a:p>
            <a:pPr>
              <a:defRPr/>
            </a:pPr>
            <a:r>
              <a:rPr lang="en-US" dirty="0"/>
              <a:t>Why do we do this?  There are three reasons: </a:t>
            </a:r>
          </a:p>
          <a:p>
            <a:pPr marL="971550" lvl="1" indent="-514350">
              <a:buFont typeface="+mj-lt"/>
              <a:buAutoNum type="arabicPeriod"/>
              <a:defRPr/>
            </a:pPr>
            <a:r>
              <a:rPr lang="en-US" dirty="0"/>
              <a:t>Design patterns are complex; they </a:t>
            </a:r>
            <a:r>
              <a:rPr lang="en-US" dirty="0" smtClean="0"/>
              <a:t>are a </a:t>
            </a:r>
            <a:r>
              <a:rPr lang="en-US" dirty="0"/>
              <a:t>bundle of design decisions. But patterns are often difficult to apply as is; architects need to modify and adapt them. By understanding </a:t>
            </a:r>
            <a:r>
              <a:rPr lang="en-US" dirty="0" smtClean="0"/>
              <a:t>tactics</a:t>
            </a:r>
            <a:r>
              <a:rPr lang="en-US" dirty="0"/>
              <a:t>, an architect can </a:t>
            </a:r>
            <a:r>
              <a:rPr lang="en-US" dirty="0" smtClean="0"/>
              <a:t>assess </a:t>
            </a:r>
            <a:r>
              <a:rPr lang="en-US" dirty="0"/>
              <a:t>the options for augmenting an existing pattern to achieve a quality attribute goal. </a:t>
            </a:r>
          </a:p>
          <a:p>
            <a:pPr marL="971550" lvl="1" indent="-514350">
              <a:buFont typeface="+mj-lt"/>
              <a:buAutoNum type="arabicPeriod"/>
              <a:defRPr/>
            </a:pPr>
            <a:r>
              <a:rPr lang="en-US" dirty="0"/>
              <a:t>If no pattern exists to realize the architect’s design goal, tactics allow the architect to construct a design fragment from “first principles”. </a:t>
            </a:r>
            <a:endParaRPr lang="en-US" dirty="0" smtClean="0"/>
          </a:p>
          <a:p>
            <a:pPr marL="971550" lvl="1" indent="-514350">
              <a:buFont typeface="+mj-lt"/>
              <a:buAutoNum type="arabicPeriod"/>
              <a:defRPr/>
            </a:pPr>
            <a:r>
              <a:rPr lang="en-US" dirty="0" smtClean="0"/>
              <a:t>By </a:t>
            </a:r>
            <a:r>
              <a:rPr lang="en-US" dirty="0"/>
              <a:t>cataloguing tactics, we </a:t>
            </a:r>
            <a:r>
              <a:rPr lang="en-US" dirty="0" smtClean="0"/>
              <a:t>make </a:t>
            </a:r>
            <a:r>
              <a:rPr lang="en-US" dirty="0"/>
              <a:t>design more </a:t>
            </a:r>
            <a:r>
              <a:rPr lang="en-US" dirty="0" smtClean="0"/>
              <a:t>systematic. You </a:t>
            </a:r>
            <a:r>
              <a:rPr lang="en-US" dirty="0"/>
              <a:t>frequently will have a choice </a:t>
            </a:r>
            <a:r>
              <a:rPr lang="en-US" dirty="0" smtClean="0"/>
              <a:t>of multiple </a:t>
            </a:r>
            <a:r>
              <a:rPr lang="en-US" dirty="0"/>
              <a:t>tactics to improve a particular quality attribute. The choice of which tactic to use depends on factors such as tradeoffs among other quality attributes and the cost to implement. </a:t>
            </a:r>
          </a:p>
          <a:p>
            <a:pPr>
              <a:defRPr/>
            </a:pPr>
            <a:endParaRPr lang="en-US" sz="2800" dirty="0"/>
          </a:p>
        </p:txBody>
      </p:sp>
      <p:sp>
        <p:nvSpPr>
          <p:cNvPr id="4403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6283440" y="4982400"/>
              <a:ext cx="2581920" cy="1604880"/>
            </p14:xfrm>
          </p:contentPart>
        </mc:Choice>
        <mc:Fallback>
          <p:pic>
            <p:nvPicPr>
              <p:cNvPr id="4" name="Ink 3"/>
              <p:cNvPicPr/>
              <p:nvPr/>
            </p:nvPicPr>
            <p:blipFill>
              <a:blip r:embed="rId3"/>
              <a:stretch>
                <a:fillRect/>
              </a:stretch>
            </p:blipFill>
            <p:spPr>
              <a:xfrm>
                <a:off x="6276960" y="4976640"/>
                <a:ext cx="2594160" cy="1617120"/>
              </a:xfrm>
              <a:prstGeom prst="rect">
                <a:avLst/>
              </a:prstGeom>
            </p:spPr>
          </p:pic>
        </mc:Fallback>
      </mc:AlternateContent>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Guiding Quality Design Decisions</a:t>
            </a:r>
          </a:p>
        </p:txBody>
      </p:sp>
      <p:sp>
        <p:nvSpPr>
          <p:cNvPr id="3" name="Content Placeholder 2"/>
          <p:cNvSpPr>
            <a:spLocks noGrp="1"/>
          </p:cNvSpPr>
          <p:nvPr>
            <p:ph idx="1"/>
          </p:nvPr>
        </p:nvSpPr>
        <p:spPr>
          <a:xfrm>
            <a:off x="457200" y="1268413"/>
            <a:ext cx="8229600" cy="4752975"/>
          </a:xfrm>
        </p:spPr>
        <p:txBody>
          <a:bodyPr>
            <a:normAutofit/>
          </a:bodyPr>
          <a:lstStyle/>
          <a:p>
            <a:pPr>
              <a:defRPr/>
            </a:pPr>
            <a:r>
              <a:rPr lang="en-US" dirty="0" smtClean="0"/>
              <a:t>Architecture design is a systematic approach to making design decisions.</a:t>
            </a:r>
          </a:p>
          <a:p>
            <a:pPr>
              <a:defRPr/>
            </a:pPr>
            <a:r>
              <a:rPr lang="en-US" sz="2800" dirty="0" smtClean="0"/>
              <a:t>We categorize the design decisions that an architect needs to make as follows:</a:t>
            </a:r>
          </a:p>
          <a:p>
            <a:pPr marL="914400" lvl="1" indent="-514350">
              <a:buFont typeface="+mj-lt"/>
              <a:buAutoNum type="arabicPeriod"/>
              <a:defRPr/>
            </a:pPr>
            <a:r>
              <a:rPr lang="en-US" dirty="0"/>
              <a:t>Allocation of responsibilities</a:t>
            </a:r>
          </a:p>
          <a:p>
            <a:pPr marL="914400" lvl="1" indent="-514350">
              <a:buFont typeface="+mj-lt"/>
              <a:buAutoNum type="arabicPeriod"/>
              <a:defRPr/>
            </a:pPr>
            <a:r>
              <a:rPr lang="en-US" dirty="0"/>
              <a:t>Coordination model</a:t>
            </a:r>
          </a:p>
          <a:p>
            <a:pPr marL="914400" lvl="1" indent="-514350">
              <a:buFont typeface="+mj-lt"/>
              <a:buAutoNum type="arabicPeriod"/>
              <a:defRPr/>
            </a:pPr>
            <a:r>
              <a:rPr lang="en-US" dirty="0"/>
              <a:t>Data model</a:t>
            </a:r>
          </a:p>
          <a:p>
            <a:pPr marL="914400" lvl="1" indent="-514350">
              <a:buFont typeface="+mj-lt"/>
              <a:buAutoNum type="arabicPeriod"/>
              <a:defRPr/>
            </a:pPr>
            <a:r>
              <a:rPr lang="en-US" dirty="0"/>
              <a:t>Management of resources</a:t>
            </a:r>
          </a:p>
          <a:p>
            <a:pPr marL="914400" lvl="1" indent="-514350">
              <a:buFont typeface="+mj-lt"/>
              <a:buAutoNum type="arabicPeriod"/>
              <a:defRPr/>
            </a:pPr>
            <a:r>
              <a:rPr lang="en-US" dirty="0"/>
              <a:t>Mapping among architectural elements</a:t>
            </a:r>
          </a:p>
          <a:p>
            <a:pPr marL="914400" lvl="1" indent="-514350">
              <a:buFont typeface="+mj-lt"/>
              <a:buAutoNum type="arabicPeriod"/>
              <a:defRPr/>
            </a:pPr>
            <a:r>
              <a:rPr lang="en-US" dirty="0"/>
              <a:t>Binding time decisions</a:t>
            </a:r>
          </a:p>
          <a:p>
            <a:pPr marL="914400" lvl="1" indent="-514350">
              <a:buFont typeface="+mj-lt"/>
              <a:buAutoNum type="arabicPeriod"/>
              <a:defRPr/>
            </a:pPr>
            <a:r>
              <a:rPr lang="en-US" dirty="0"/>
              <a:t>Choice of technology</a:t>
            </a:r>
          </a:p>
          <a:p>
            <a:pPr lvl="1">
              <a:defRPr/>
            </a:pPr>
            <a:endParaRPr lang="en-US" sz="2400" dirty="0"/>
          </a:p>
        </p:txBody>
      </p:sp>
      <p:sp>
        <p:nvSpPr>
          <p:cNvPr id="4506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Allocation of Responsibilities</a:t>
            </a:r>
          </a:p>
        </p:txBody>
      </p:sp>
      <p:sp>
        <p:nvSpPr>
          <p:cNvPr id="3" name="Content Placeholder 2"/>
          <p:cNvSpPr>
            <a:spLocks noGrp="1"/>
          </p:cNvSpPr>
          <p:nvPr>
            <p:ph idx="1"/>
          </p:nvPr>
        </p:nvSpPr>
        <p:spPr/>
        <p:txBody>
          <a:bodyPr>
            <a:normAutofit/>
          </a:bodyPr>
          <a:lstStyle/>
          <a:p>
            <a:pPr>
              <a:defRPr/>
            </a:pPr>
            <a:r>
              <a:rPr lang="en-US" dirty="0"/>
              <a:t>Decisions involving allocation of responsibilities </a:t>
            </a:r>
            <a:r>
              <a:rPr lang="en-US" dirty="0" smtClean="0"/>
              <a:t>include:</a:t>
            </a:r>
            <a:endParaRPr lang="en-US" dirty="0"/>
          </a:p>
          <a:p>
            <a:pPr lvl="1">
              <a:defRPr/>
            </a:pPr>
            <a:r>
              <a:rPr lang="en-US" dirty="0"/>
              <a:t>identifying the important responsibilities including basic system functions, architectural infrastructure, and satisfaction of quality attributes. </a:t>
            </a:r>
          </a:p>
          <a:p>
            <a:pPr lvl="1">
              <a:defRPr/>
            </a:pPr>
            <a:r>
              <a:rPr lang="en-US" dirty="0"/>
              <a:t>determining how these responsibilities are allocated to non-runtime and runtime elements (namely, modules, components, and connectors). </a:t>
            </a:r>
          </a:p>
          <a:p>
            <a:pPr>
              <a:defRPr/>
            </a:pPr>
            <a:endParaRPr lang="en-US" dirty="0"/>
          </a:p>
        </p:txBody>
      </p:sp>
      <p:sp>
        <p:nvSpPr>
          <p:cNvPr id="4608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AU" altLang="en-US" smtClean="0"/>
              <a:t>Why is Software Architecture Important?</a:t>
            </a:r>
            <a:endParaRPr lang="en-US" altLang="en-US" smtClean="0"/>
          </a:p>
        </p:txBody>
      </p:sp>
      <p:sp>
        <p:nvSpPr>
          <p:cNvPr id="3" name="Content Placeholder 2"/>
          <p:cNvSpPr>
            <a:spLocks noGrp="1"/>
          </p:cNvSpPr>
          <p:nvPr>
            <p:ph idx="1"/>
          </p:nvPr>
        </p:nvSpPr>
        <p:spPr/>
        <p:txBody>
          <a:bodyPr/>
          <a:lstStyle/>
          <a:p>
            <a:pPr marL="457200" indent="-457200">
              <a:buFont typeface="Wingdings" panose="05000000000000000000" pitchFamily="2" charset="2"/>
              <a:buAutoNum type="arabicPeriod" startAt="6"/>
              <a:defRPr/>
            </a:pPr>
            <a:r>
              <a:rPr lang="en-US" dirty="0" smtClean="0"/>
              <a:t>An architecture defines a set of constraints on subsequent implementation.</a:t>
            </a:r>
          </a:p>
          <a:p>
            <a:pPr marL="457200" indent="-457200">
              <a:buFont typeface="Wingdings" panose="05000000000000000000" pitchFamily="2" charset="2"/>
              <a:buAutoNum type="arabicPeriod" startAt="6"/>
              <a:defRPr/>
            </a:pPr>
            <a:r>
              <a:rPr lang="en-US" dirty="0" smtClean="0"/>
              <a:t>The architecture dictates the structure of an organization, or vice versa.</a:t>
            </a:r>
          </a:p>
          <a:p>
            <a:pPr marL="457200" indent="-457200">
              <a:buFont typeface="Wingdings" panose="05000000000000000000" pitchFamily="2" charset="2"/>
              <a:buAutoNum type="arabicPeriod" startAt="6"/>
              <a:defRPr/>
            </a:pPr>
            <a:r>
              <a:rPr lang="en-US" dirty="0" smtClean="0"/>
              <a:t>An architecture can provide the basis for evolutionary prototyping.</a:t>
            </a:r>
          </a:p>
          <a:p>
            <a:pPr marL="457200" indent="-457200">
              <a:buFont typeface="Wingdings" panose="05000000000000000000" pitchFamily="2" charset="2"/>
              <a:buAutoNum type="arabicPeriod" startAt="6"/>
              <a:defRPr/>
            </a:pPr>
            <a:r>
              <a:rPr lang="en-US" dirty="0" smtClean="0"/>
              <a:t>An architecture is the key artifact that allows the architect and project manager to reason about cost and schedule.</a:t>
            </a:r>
          </a:p>
          <a:p>
            <a:pPr marL="457200" indent="-457200">
              <a:buFont typeface="Wingdings" panose="05000000000000000000" pitchFamily="2" charset="2"/>
              <a:buAutoNum type="arabicPeriod" startAt="6"/>
              <a:defRPr/>
            </a:pPr>
            <a:r>
              <a:rPr lang="en-US" dirty="0" smtClean="0"/>
              <a:t>An architecture can be created as a transferable, reusable model that form the heart of a product line.</a:t>
            </a:r>
          </a:p>
        </p:txBody>
      </p:sp>
      <p:sp>
        <p:nvSpPr>
          <p:cNvPr id="1024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t>Coordination Model</a:t>
            </a:r>
          </a:p>
        </p:txBody>
      </p:sp>
      <p:sp>
        <p:nvSpPr>
          <p:cNvPr id="3" name="Content Placeholder 2"/>
          <p:cNvSpPr>
            <a:spLocks noGrp="1"/>
          </p:cNvSpPr>
          <p:nvPr>
            <p:ph idx="1"/>
          </p:nvPr>
        </p:nvSpPr>
        <p:spPr/>
        <p:txBody>
          <a:bodyPr>
            <a:normAutofit/>
          </a:bodyPr>
          <a:lstStyle/>
          <a:p>
            <a:pPr>
              <a:defRPr/>
            </a:pPr>
            <a:r>
              <a:rPr lang="en-US" dirty="0"/>
              <a:t>Decisions about the coordination model </a:t>
            </a:r>
            <a:r>
              <a:rPr lang="en-US" dirty="0" smtClean="0"/>
              <a:t>include:</a:t>
            </a:r>
            <a:endParaRPr lang="en-US" dirty="0"/>
          </a:p>
          <a:p>
            <a:pPr lvl="1">
              <a:defRPr/>
            </a:pPr>
            <a:r>
              <a:rPr lang="en-US" dirty="0"/>
              <a:t>identify the elements of the system that must coordinate, or are prohibited from coordinating</a:t>
            </a:r>
          </a:p>
          <a:p>
            <a:pPr lvl="1">
              <a:defRPr/>
            </a:pPr>
            <a:r>
              <a:rPr lang="en-US" dirty="0"/>
              <a:t>determining the properties of the coordination, such as timeliness, currency, completeness, correctness, and consistency</a:t>
            </a:r>
          </a:p>
          <a:p>
            <a:pPr lvl="1">
              <a:defRPr/>
            </a:pPr>
            <a:r>
              <a:rPr lang="en-US" dirty="0"/>
              <a:t>choosing the communication mechanisms </a:t>
            </a:r>
            <a:r>
              <a:rPr lang="en-US" dirty="0" smtClean="0"/>
              <a:t>that </a:t>
            </a:r>
            <a:r>
              <a:rPr lang="en-US" dirty="0"/>
              <a:t>realize those properties.  Important properties of the communication mechanisms include </a:t>
            </a:r>
            <a:r>
              <a:rPr lang="en-US" dirty="0" err="1"/>
              <a:t>stateful</a:t>
            </a:r>
            <a:r>
              <a:rPr lang="en-US" dirty="0"/>
              <a:t> vs. stateless, synchronous vs. asynchronous, guaranteed vs. non-guaranteed delivery, and performance-related properties such as throughput and latency</a:t>
            </a:r>
          </a:p>
        </p:txBody>
      </p:sp>
      <p:sp>
        <p:nvSpPr>
          <p:cNvPr id="4710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Data Model</a:t>
            </a:r>
          </a:p>
        </p:txBody>
      </p:sp>
      <p:sp>
        <p:nvSpPr>
          <p:cNvPr id="3" name="Content Placeholder 2"/>
          <p:cNvSpPr>
            <a:spLocks noGrp="1"/>
          </p:cNvSpPr>
          <p:nvPr>
            <p:ph idx="1"/>
          </p:nvPr>
        </p:nvSpPr>
        <p:spPr/>
        <p:txBody>
          <a:bodyPr>
            <a:normAutofit/>
          </a:bodyPr>
          <a:lstStyle/>
          <a:p>
            <a:pPr>
              <a:defRPr/>
            </a:pPr>
            <a:r>
              <a:rPr lang="en-US" dirty="0"/>
              <a:t>Decisions about the data model </a:t>
            </a:r>
            <a:r>
              <a:rPr lang="en-US" dirty="0" smtClean="0"/>
              <a:t>include:</a:t>
            </a:r>
            <a:endParaRPr lang="en-US" dirty="0"/>
          </a:p>
          <a:p>
            <a:pPr lvl="1">
              <a:defRPr/>
            </a:pPr>
            <a:r>
              <a:rPr lang="en-US" dirty="0"/>
              <a:t>choosing the major data abstractions, their operations, and their properties. This includes determining how the data items are created, initialized, accessed, persisted, manipulated, translated, and destroyed.</a:t>
            </a:r>
          </a:p>
          <a:p>
            <a:pPr lvl="1">
              <a:defRPr/>
            </a:pPr>
            <a:r>
              <a:rPr lang="en-US" dirty="0"/>
              <a:t>metadata needed for consistent interpretation of the data</a:t>
            </a:r>
          </a:p>
          <a:p>
            <a:pPr lvl="1">
              <a:defRPr/>
            </a:pPr>
            <a:r>
              <a:rPr lang="en-US" dirty="0"/>
              <a:t>organization of the data. This includes determining whether the data is going to be kept in a relational data base, a collection of objects or both </a:t>
            </a:r>
          </a:p>
        </p:txBody>
      </p:sp>
      <p:sp>
        <p:nvSpPr>
          <p:cNvPr id="48132"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Management of Resources</a:t>
            </a:r>
          </a:p>
        </p:txBody>
      </p:sp>
      <p:sp>
        <p:nvSpPr>
          <p:cNvPr id="3" name="Content Placeholder 2"/>
          <p:cNvSpPr>
            <a:spLocks noGrp="1"/>
          </p:cNvSpPr>
          <p:nvPr>
            <p:ph idx="1"/>
          </p:nvPr>
        </p:nvSpPr>
        <p:spPr/>
        <p:txBody>
          <a:bodyPr>
            <a:normAutofit/>
          </a:bodyPr>
          <a:lstStyle/>
          <a:p>
            <a:pPr>
              <a:defRPr/>
            </a:pPr>
            <a:r>
              <a:rPr lang="en-US" dirty="0"/>
              <a:t>Decisions for management of resources </a:t>
            </a:r>
            <a:r>
              <a:rPr lang="en-US" dirty="0" smtClean="0"/>
              <a:t>include:</a:t>
            </a:r>
            <a:endParaRPr lang="en-US" dirty="0"/>
          </a:p>
          <a:p>
            <a:pPr lvl="1">
              <a:defRPr/>
            </a:pPr>
            <a:r>
              <a:rPr lang="en-US" dirty="0"/>
              <a:t>identifying the resources that must be managed and determining the limits for each</a:t>
            </a:r>
          </a:p>
          <a:p>
            <a:pPr lvl="1">
              <a:defRPr/>
            </a:pPr>
            <a:r>
              <a:rPr lang="en-US" dirty="0"/>
              <a:t>determining which system element(s) manage each resource </a:t>
            </a:r>
          </a:p>
          <a:p>
            <a:pPr lvl="1">
              <a:defRPr/>
            </a:pPr>
            <a:r>
              <a:rPr lang="en-US" dirty="0"/>
              <a:t>determining how resources are shared and the arbitration strategies employed when there is contention</a:t>
            </a:r>
          </a:p>
          <a:p>
            <a:pPr lvl="1">
              <a:defRPr/>
            </a:pPr>
            <a:r>
              <a:rPr lang="en-US" dirty="0"/>
              <a:t>determining the impact of saturation on different resources. </a:t>
            </a:r>
          </a:p>
        </p:txBody>
      </p:sp>
      <p:sp>
        <p:nvSpPr>
          <p:cNvPr id="4915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Mapping Among Architectural Elements</a:t>
            </a:r>
            <a:endParaRPr lang="en-US" dirty="0"/>
          </a:p>
        </p:txBody>
      </p:sp>
      <p:sp>
        <p:nvSpPr>
          <p:cNvPr id="3" name="Content Placeholder 2"/>
          <p:cNvSpPr>
            <a:spLocks noGrp="1"/>
          </p:cNvSpPr>
          <p:nvPr>
            <p:ph idx="1"/>
          </p:nvPr>
        </p:nvSpPr>
        <p:spPr/>
        <p:txBody>
          <a:bodyPr>
            <a:normAutofit/>
          </a:bodyPr>
          <a:lstStyle/>
          <a:p>
            <a:pPr>
              <a:defRPr/>
            </a:pPr>
            <a:r>
              <a:rPr lang="en-US" dirty="0"/>
              <a:t>Useful mappings </a:t>
            </a:r>
            <a:r>
              <a:rPr lang="en-US" dirty="0" smtClean="0"/>
              <a:t>include:</a:t>
            </a:r>
            <a:endParaRPr lang="en-US" dirty="0"/>
          </a:p>
          <a:p>
            <a:pPr lvl="1">
              <a:defRPr/>
            </a:pPr>
            <a:r>
              <a:rPr lang="en-US" dirty="0"/>
              <a:t>the mapping of modules and runtime elements to each other—that is, the runtime elements that are created from each module; the modules that contain the code for each runtime element</a:t>
            </a:r>
          </a:p>
          <a:p>
            <a:pPr lvl="1">
              <a:defRPr/>
            </a:pPr>
            <a:r>
              <a:rPr lang="en-US" dirty="0"/>
              <a:t>the assignment of runtime elements to processors</a:t>
            </a:r>
          </a:p>
          <a:p>
            <a:pPr lvl="1">
              <a:defRPr/>
            </a:pPr>
            <a:r>
              <a:rPr lang="en-US" dirty="0"/>
              <a:t>the assignment of items in the data model to data stores</a:t>
            </a:r>
          </a:p>
          <a:p>
            <a:pPr lvl="1">
              <a:defRPr/>
            </a:pPr>
            <a:r>
              <a:rPr lang="en-US" dirty="0"/>
              <a:t>the mapping of modules and runtime elements to units of delivery </a:t>
            </a:r>
          </a:p>
        </p:txBody>
      </p:sp>
      <p:sp>
        <p:nvSpPr>
          <p:cNvPr id="5018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Binding Time</a:t>
            </a:r>
          </a:p>
        </p:txBody>
      </p:sp>
      <p:sp>
        <p:nvSpPr>
          <p:cNvPr id="3" name="Content Placeholder 2"/>
          <p:cNvSpPr>
            <a:spLocks noGrp="1"/>
          </p:cNvSpPr>
          <p:nvPr>
            <p:ph idx="1"/>
          </p:nvPr>
        </p:nvSpPr>
        <p:spPr/>
        <p:txBody>
          <a:bodyPr>
            <a:normAutofit/>
          </a:bodyPr>
          <a:lstStyle/>
          <a:p>
            <a:pPr>
              <a:defRPr/>
            </a:pPr>
            <a:r>
              <a:rPr lang="en-US" dirty="0"/>
              <a:t>The decisions in the other </a:t>
            </a:r>
            <a:r>
              <a:rPr lang="en-US" dirty="0" smtClean="0"/>
              <a:t>categories </a:t>
            </a:r>
            <a:r>
              <a:rPr lang="en-US" dirty="0"/>
              <a:t>have an associated binding time decision. Examples of such binding time decisions </a:t>
            </a:r>
            <a:r>
              <a:rPr lang="en-US" dirty="0" smtClean="0"/>
              <a:t>include:</a:t>
            </a:r>
          </a:p>
          <a:p>
            <a:pPr lvl="1">
              <a:defRPr/>
            </a:pPr>
            <a:r>
              <a:rPr lang="en-US" dirty="0" smtClean="0"/>
              <a:t>For </a:t>
            </a:r>
            <a:r>
              <a:rPr lang="en-US" dirty="0"/>
              <a:t>allocation of responsibilities you can have build-time selection of modules via a parameterized </a:t>
            </a:r>
            <a:r>
              <a:rPr lang="en-US" dirty="0" smtClean="0"/>
              <a:t>build script. </a:t>
            </a:r>
            <a:endParaRPr lang="en-US" dirty="0"/>
          </a:p>
          <a:p>
            <a:pPr lvl="1">
              <a:defRPr/>
            </a:pPr>
            <a:r>
              <a:rPr lang="en-US" dirty="0"/>
              <a:t>For choice of coordination model you can design run-time negotiation of protocols.</a:t>
            </a:r>
          </a:p>
          <a:p>
            <a:pPr lvl="1">
              <a:defRPr/>
            </a:pPr>
            <a:r>
              <a:rPr lang="en-US" dirty="0"/>
              <a:t>For resource management you can design a system to accept new peripheral devices plugged in at run-</a:t>
            </a:r>
            <a:r>
              <a:rPr lang="en-US" dirty="0" smtClean="0"/>
              <a:t>time.</a:t>
            </a:r>
            <a:endParaRPr lang="en-US" dirty="0"/>
          </a:p>
          <a:p>
            <a:pPr lvl="1">
              <a:defRPr/>
            </a:pPr>
            <a:r>
              <a:rPr lang="en-US" dirty="0"/>
              <a:t>For choice of technology you can build an app-store for a smart phone that automatically downloads the </a:t>
            </a:r>
            <a:r>
              <a:rPr lang="en-US" dirty="0" smtClean="0"/>
              <a:t>appropriate version </a:t>
            </a:r>
            <a:r>
              <a:rPr lang="en-US" dirty="0"/>
              <a:t>of the </a:t>
            </a:r>
            <a:r>
              <a:rPr lang="en-US" dirty="0" smtClean="0"/>
              <a:t>app.</a:t>
            </a:r>
            <a:endParaRPr lang="en-US" dirty="0"/>
          </a:p>
        </p:txBody>
      </p:sp>
      <p:sp>
        <p:nvSpPr>
          <p:cNvPr id="5120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Choice of Technology</a:t>
            </a:r>
          </a:p>
        </p:txBody>
      </p:sp>
      <p:sp>
        <p:nvSpPr>
          <p:cNvPr id="3" name="Content Placeholder 2"/>
          <p:cNvSpPr>
            <a:spLocks noGrp="1"/>
          </p:cNvSpPr>
          <p:nvPr>
            <p:ph idx="1"/>
          </p:nvPr>
        </p:nvSpPr>
        <p:spPr>
          <a:xfrm>
            <a:off x="457200" y="1268413"/>
            <a:ext cx="8229600" cy="4968875"/>
          </a:xfrm>
        </p:spPr>
        <p:txBody>
          <a:bodyPr>
            <a:normAutofit/>
          </a:bodyPr>
          <a:lstStyle/>
          <a:p>
            <a:pPr>
              <a:defRPr/>
            </a:pPr>
            <a:r>
              <a:rPr lang="en-US" dirty="0"/>
              <a:t>Choice of technology decisions </a:t>
            </a:r>
            <a:r>
              <a:rPr lang="en-US" dirty="0" smtClean="0"/>
              <a:t>involve:</a:t>
            </a:r>
            <a:endParaRPr lang="en-US" dirty="0"/>
          </a:p>
          <a:p>
            <a:pPr lvl="1">
              <a:defRPr/>
            </a:pPr>
            <a:r>
              <a:rPr lang="en-US" dirty="0"/>
              <a:t>deciding which technologies are available to realize the decisions made in the other categories</a:t>
            </a:r>
          </a:p>
          <a:p>
            <a:pPr lvl="1">
              <a:defRPr/>
            </a:pPr>
            <a:r>
              <a:rPr lang="en-US" dirty="0"/>
              <a:t>determining whether the </a:t>
            </a:r>
            <a:r>
              <a:rPr lang="en-US" dirty="0" smtClean="0"/>
              <a:t>tools </a:t>
            </a:r>
            <a:r>
              <a:rPr lang="en-US" dirty="0"/>
              <a:t>to support this technology </a:t>
            </a:r>
            <a:r>
              <a:rPr lang="en-US" dirty="0" smtClean="0"/>
              <a:t>(</a:t>
            </a:r>
            <a:r>
              <a:rPr lang="en-US" dirty="0"/>
              <a:t>IDEs, simulators, testing tools, etc.) are </a:t>
            </a:r>
            <a:r>
              <a:rPr lang="en-US" dirty="0" smtClean="0"/>
              <a:t>adequate</a:t>
            </a:r>
            <a:endParaRPr lang="en-US" dirty="0"/>
          </a:p>
          <a:p>
            <a:pPr lvl="1">
              <a:defRPr/>
            </a:pPr>
            <a:r>
              <a:rPr lang="en-US" dirty="0"/>
              <a:t>determining the extent of internal familiarity </a:t>
            </a:r>
            <a:r>
              <a:rPr lang="en-US" dirty="0" smtClean="0"/>
              <a:t>and external </a:t>
            </a:r>
            <a:r>
              <a:rPr lang="en-US" dirty="0"/>
              <a:t>support </a:t>
            </a:r>
            <a:r>
              <a:rPr lang="en-US" dirty="0" smtClean="0"/>
              <a:t>for </a:t>
            </a:r>
            <a:r>
              <a:rPr lang="en-US" dirty="0"/>
              <a:t>the technology (such as courses, tutorials, examples, </a:t>
            </a:r>
            <a:r>
              <a:rPr lang="en-US" dirty="0" smtClean="0"/>
              <a:t>availability </a:t>
            </a:r>
            <a:r>
              <a:rPr lang="en-US" dirty="0"/>
              <a:t>of </a:t>
            </a:r>
            <a:r>
              <a:rPr lang="en-US" dirty="0" smtClean="0"/>
              <a:t>contractors)</a:t>
            </a:r>
            <a:endParaRPr lang="en-US" dirty="0"/>
          </a:p>
          <a:p>
            <a:pPr lvl="1">
              <a:defRPr/>
            </a:pPr>
            <a:r>
              <a:rPr lang="en-US" dirty="0"/>
              <a:t>determining the side effects of choosing a technology such as a required coordination model or constrained resource management </a:t>
            </a:r>
            <a:r>
              <a:rPr lang="en-US" dirty="0" smtClean="0"/>
              <a:t>opportunities</a:t>
            </a:r>
            <a:endParaRPr lang="en-US" dirty="0"/>
          </a:p>
          <a:p>
            <a:pPr lvl="1">
              <a:defRPr/>
            </a:pPr>
            <a:r>
              <a:rPr lang="en-US" dirty="0"/>
              <a:t>d</a:t>
            </a:r>
            <a:r>
              <a:rPr lang="en-US" dirty="0" smtClean="0"/>
              <a:t>etermining </a:t>
            </a:r>
            <a:r>
              <a:rPr lang="en-US" dirty="0"/>
              <a:t>whether a new technology is compatible with the existing technology stack </a:t>
            </a:r>
          </a:p>
        </p:txBody>
      </p:sp>
      <p:sp>
        <p:nvSpPr>
          <p:cNvPr id="5222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Summary</a:t>
            </a:r>
          </a:p>
        </p:txBody>
      </p:sp>
      <p:sp>
        <p:nvSpPr>
          <p:cNvPr id="3" name="Content Placeholder 2"/>
          <p:cNvSpPr>
            <a:spLocks noGrp="1"/>
          </p:cNvSpPr>
          <p:nvPr>
            <p:ph idx="1"/>
          </p:nvPr>
        </p:nvSpPr>
        <p:spPr/>
        <p:txBody>
          <a:bodyPr>
            <a:normAutofit fontScale="92500" lnSpcReduction="10000"/>
          </a:bodyPr>
          <a:lstStyle/>
          <a:p>
            <a:pPr>
              <a:defRPr/>
            </a:pPr>
            <a:r>
              <a:rPr lang="en-US" dirty="0"/>
              <a:t>Requirements for a system come in three categories.</a:t>
            </a:r>
          </a:p>
          <a:p>
            <a:pPr marL="971550" lvl="1" indent="-514350">
              <a:buFont typeface="+mj-lt"/>
              <a:buAutoNum type="arabicPeriod"/>
              <a:defRPr/>
            </a:pPr>
            <a:r>
              <a:rPr lang="en-US" dirty="0"/>
              <a:t>Functional. These requirements are satisfied by including an appropriate set of responsibilities within the design.</a:t>
            </a:r>
          </a:p>
          <a:p>
            <a:pPr marL="971550" lvl="1" indent="-514350">
              <a:buFont typeface="+mj-lt"/>
              <a:buAutoNum type="arabicPeriod"/>
              <a:defRPr/>
            </a:pPr>
            <a:r>
              <a:rPr lang="en-US" dirty="0"/>
              <a:t>Quality attribute. These requirements are satisfied by the structures and behaviors of the architecture.</a:t>
            </a:r>
          </a:p>
          <a:p>
            <a:pPr marL="971550" lvl="1" indent="-514350">
              <a:buFont typeface="+mj-lt"/>
              <a:buAutoNum type="arabicPeriod"/>
              <a:defRPr/>
            </a:pPr>
            <a:r>
              <a:rPr lang="en-US" dirty="0"/>
              <a:t>Constraints. A constraint is a design decision that’s already been </a:t>
            </a:r>
            <a:r>
              <a:rPr lang="en-US" dirty="0" smtClean="0"/>
              <a:t>made.</a:t>
            </a:r>
            <a:endParaRPr lang="en-US" dirty="0"/>
          </a:p>
          <a:p>
            <a:pPr>
              <a:defRPr/>
            </a:pPr>
            <a:r>
              <a:rPr lang="en-US" dirty="0"/>
              <a:t>To express a quality attribute requirement we use a quality attribute scenario.  The parts of the scenario are:</a:t>
            </a:r>
          </a:p>
          <a:p>
            <a:pPr marL="971550" lvl="1" indent="-514350">
              <a:buFont typeface="+mj-lt"/>
              <a:buAutoNum type="arabicPeriod"/>
              <a:defRPr/>
            </a:pPr>
            <a:r>
              <a:rPr lang="en-US" dirty="0"/>
              <a:t>Source of stimulus. </a:t>
            </a:r>
          </a:p>
          <a:p>
            <a:pPr marL="971550" lvl="1" indent="-514350">
              <a:buFont typeface="+mj-lt"/>
              <a:buAutoNum type="arabicPeriod"/>
              <a:defRPr/>
            </a:pPr>
            <a:r>
              <a:rPr lang="en-US" dirty="0"/>
              <a:t>Stimulus</a:t>
            </a:r>
          </a:p>
          <a:p>
            <a:pPr marL="971550" lvl="1" indent="-514350">
              <a:buFont typeface="+mj-lt"/>
              <a:buAutoNum type="arabicPeriod"/>
              <a:defRPr/>
            </a:pPr>
            <a:r>
              <a:rPr lang="en-US" dirty="0"/>
              <a:t>Environment. </a:t>
            </a:r>
          </a:p>
          <a:p>
            <a:pPr marL="971550" lvl="1" indent="-514350">
              <a:buFont typeface="+mj-lt"/>
              <a:buAutoNum type="arabicPeriod"/>
              <a:defRPr/>
            </a:pPr>
            <a:r>
              <a:rPr lang="en-US" dirty="0"/>
              <a:t>Artifact. </a:t>
            </a:r>
          </a:p>
          <a:p>
            <a:pPr marL="971550" lvl="1" indent="-514350">
              <a:buFont typeface="+mj-lt"/>
              <a:buAutoNum type="arabicPeriod"/>
              <a:defRPr/>
            </a:pPr>
            <a:r>
              <a:rPr lang="en-US" dirty="0"/>
              <a:t>Response. </a:t>
            </a:r>
          </a:p>
          <a:p>
            <a:pPr marL="971550" lvl="1" indent="-514350">
              <a:buFont typeface="+mj-lt"/>
              <a:buAutoNum type="arabicPeriod"/>
              <a:defRPr/>
            </a:pPr>
            <a:r>
              <a:rPr lang="en-US" dirty="0"/>
              <a:t>Response measure.  </a:t>
            </a:r>
          </a:p>
          <a:p>
            <a:pPr>
              <a:defRPr/>
            </a:pPr>
            <a:endParaRPr lang="en-US" dirty="0"/>
          </a:p>
        </p:txBody>
      </p:sp>
      <p:sp>
        <p:nvSpPr>
          <p:cNvPr id="53252"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Summary</a:t>
            </a:r>
          </a:p>
        </p:txBody>
      </p:sp>
      <p:sp>
        <p:nvSpPr>
          <p:cNvPr id="3" name="Content Placeholder 2"/>
          <p:cNvSpPr>
            <a:spLocks noGrp="1"/>
          </p:cNvSpPr>
          <p:nvPr>
            <p:ph idx="1"/>
          </p:nvPr>
        </p:nvSpPr>
        <p:spPr/>
        <p:txBody>
          <a:bodyPr>
            <a:normAutofit lnSpcReduction="10000"/>
          </a:bodyPr>
          <a:lstStyle/>
          <a:p>
            <a:pPr>
              <a:defRPr/>
            </a:pPr>
            <a:r>
              <a:rPr lang="en-US" dirty="0" smtClean="0"/>
              <a:t>An </a:t>
            </a:r>
            <a:r>
              <a:rPr lang="en-US" dirty="0"/>
              <a:t>architectural tactic is a design decision that affects a quality attribute response. The focus of a tactic is on a single quality attribute response.  </a:t>
            </a:r>
            <a:endParaRPr lang="en-US" dirty="0" smtClean="0"/>
          </a:p>
          <a:p>
            <a:pPr>
              <a:defRPr/>
            </a:pPr>
            <a:r>
              <a:rPr lang="en-US" dirty="0" smtClean="0"/>
              <a:t>Architectural </a:t>
            </a:r>
            <a:r>
              <a:rPr lang="en-US" dirty="0"/>
              <a:t>patterns can be seen as “packages” of tactics.</a:t>
            </a:r>
          </a:p>
          <a:p>
            <a:pPr>
              <a:defRPr/>
            </a:pPr>
            <a:r>
              <a:rPr lang="en-US" dirty="0"/>
              <a:t>The seven categories of architectural design decisions </a:t>
            </a:r>
            <a:r>
              <a:rPr lang="en-US" dirty="0" smtClean="0"/>
              <a:t>are:</a:t>
            </a:r>
            <a:endParaRPr lang="en-US" dirty="0"/>
          </a:p>
          <a:p>
            <a:pPr marL="971550" lvl="1" indent="-514350">
              <a:buFont typeface="+mj-lt"/>
              <a:buAutoNum type="arabicPeriod"/>
              <a:defRPr/>
            </a:pPr>
            <a:r>
              <a:rPr lang="en-US" dirty="0" smtClean="0"/>
              <a:t>Allocation </a:t>
            </a:r>
            <a:r>
              <a:rPr lang="en-US" dirty="0"/>
              <a:t>of responsibilities</a:t>
            </a:r>
          </a:p>
          <a:p>
            <a:pPr marL="971550" lvl="1" indent="-514350">
              <a:buFont typeface="+mj-lt"/>
              <a:buAutoNum type="arabicPeriod"/>
              <a:defRPr/>
            </a:pPr>
            <a:r>
              <a:rPr lang="en-US" dirty="0" smtClean="0"/>
              <a:t>Coordination </a:t>
            </a:r>
            <a:r>
              <a:rPr lang="en-US" dirty="0"/>
              <a:t>model</a:t>
            </a:r>
          </a:p>
          <a:p>
            <a:pPr marL="971550" lvl="1" indent="-514350">
              <a:buFont typeface="+mj-lt"/>
              <a:buAutoNum type="arabicPeriod"/>
              <a:defRPr/>
            </a:pPr>
            <a:r>
              <a:rPr lang="en-US" dirty="0" smtClean="0"/>
              <a:t>Data </a:t>
            </a:r>
            <a:r>
              <a:rPr lang="en-US" dirty="0"/>
              <a:t>model</a:t>
            </a:r>
          </a:p>
          <a:p>
            <a:pPr marL="971550" lvl="1" indent="-514350">
              <a:buFont typeface="+mj-lt"/>
              <a:buAutoNum type="arabicPeriod"/>
              <a:defRPr/>
            </a:pPr>
            <a:r>
              <a:rPr lang="en-US" dirty="0" smtClean="0"/>
              <a:t>Management </a:t>
            </a:r>
            <a:r>
              <a:rPr lang="en-US" dirty="0"/>
              <a:t>of resources</a:t>
            </a:r>
          </a:p>
          <a:p>
            <a:pPr marL="971550" lvl="1" indent="-514350">
              <a:buFont typeface="+mj-lt"/>
              <a:buAutoNum type="arabicPeriod"/>
              <a:defRPr/>
            </a:pPr>
            <a:r>
              <a:rPr lang="en-US" dirty="0" smtClean="0"/>
              <a:t>Mapping </a:t>
            </a:r>
            <a:r>
              <a:rPr lang="en-US" dirty="0"/>
              <a:t>among architectural elements</a:t>
            </a:r>
          </a:p>
          <a:p>
            <a:pPr marL="971550" lvl="1" indent="-514350">
              <a:buFont typeface="+mj-lt"/>
              <a:buAutoNum type="arabicPeriod"/>
              <a:defRPr/>
            </a:pPr>
            <a:r>
              <a:rPr lang="en-US" dirty="0" smtClean="0"/>
              <a:t>Binding </a:t>
            </a:r>
            <a:r>
              <a:rPr lang="en-US" dirty="0"/>
              <a:t>time decisions</a:t>
            </a:r>
          </a:p>
          <a:p>
            <a:pPr marL="971550" lvl="1" indent="-514350">
              <a:buFont typeface="+mj-lt"/>
              <a:buAutoNum type="arabicPeriod"/>
              <a:defRPr/>
            </a:pPr>
            <a:r>
              <a:rPr lang="en-US" dirty="0" smtClean="0"/>
              <a:t>Choice </a:t>
            </a:r>
            <a:r>
              <a:rPr lang="en-US" dirty="0"/>
              <a:t>of technology</a:t>
            </a:r>
          </a:p>
          <a:p>
            <a:pPr marL="514350" indent="-514350">
              <a:buFont typeface="+mj-lt"/>
              <a:buAutoNum type="arabicPeriod"/>
              <a:defRPr/>
            </a:pPr>
            <a:endParaRPr lang="en-US" dirty="0"/>
          </a:p>
        </p:txBody>
      </p:sp>
      <p:sp>
        <p:nvSpPr>
          <p:cNvPr id="5427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AU" altLang="en-US" smtClean="0"/>
              <a:t>Why is Software Architecture Important?</a:t>
            </a:r>
            <a:endParaRPr lang="en-US" altLang="en-US" smtClean="0"/>
          </a:p>
        </p:txBody>
      </p:sp>
      <p:sp>
        <p:nvSpPr>
          <p:cNvPr id="3" name="Content Placeholder 2"/>
          <p:cNvSpPr>
            <a:spLocks noGrp="1"/>
          </p:cNvSpPr>
          <p:nvPr>
            <p:ph idx="1"/>
          </p:nvPr>
        </p:nvSpPr>
        <p:spPr/>
        <p:txBody>
          <a:bodyPr/>
          <a:lstStyle/>
          <a:p>
            <a:pPr marL="457200" indent="-457200">
              <a:buFont typeface="Wingdings" panose="05000000000000000000" pitchFamily="2" charset="2"/>
              <a:buAutoNum type="arabicPeriod" startAt="10"/>
              <a:defRPr/>
            </a:pPr>
            <a:r>
              <a:rPr lang="en-US" dirty="0" smtClean="0"/>
              <a:t>An architecture can be created as a transferable, reusable model that form the heart of a product line.</a:t>
            </a:r>
          </a:p>
          <a:p>
            <a:pPr marL="457200" indent="-457200">
              <a:buFont typeface="Wingdings" panose="05000000000000000000" pitchFamily="2" charset="2"/>
              <a:buAutoNum type="arabicPeriod" startAt="10"/>
              <a:defRPr/>
            </a:pPr>
            <a:r>
              <a:rPr lang="en-US" dirty="0" smtClean="0"/>
              <a:t>Architecture-based development focuses attention on the assembly of components, rather than simply on their creation.</a:t>
            </a:r>
          </a:p>
          <a:p>
            <a:pPr marL="457200" indent="-457200">
              <a:buFont typeface="Wingdings" panose="05000000000000000000" pitchFamily="2" charset="2"/>
              <a:buAutoNum type="arabicPeriod" startAt="10"/>
              <a:defRPr/>
            </a:pPr>
            <a:r>
              <a:rPr lang="en-US" dirty="0" smtClean="0"/>
              <a:t>By restricting design alternatives, architecture channels the creativity of developers, reducing design and system complexity.</a:t>
            </a:r>
          </a:p>
          <a:p>
            <a:pPr marL="457200" indent="-457200">
              <a:buFont typeface="Wingdings" panose="05000000000000000000" pitchFamily="2" charset="2"/>
              <a:buAutoNum type="arabicPeriod" startAt="10"/>
              <a:defRPr/>
            </a:pPr>
            <a:r>
              <a:rPr lang="en-US" dirty="0" smtClean="0"/>
              <a:t>An architecture can be the foundation for training a new team member.</a:t>
            </a:r>
            <a:endParaRPr lang="en-AU" dirty="0" smtClean="0"/>
          </a:p>
          <a:p>
            <a:pPr>
              <a:defRPr/>
            </a:pPr>
            <a:endParaRPr lang="en-US" dirty="0"/>
          </a:p>
        </p:txBody>
      </p:sp>
      <p:sp>
        <p:nvSpPr>
          <p:cNvPr id="11268"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809280" y="5106600"/>
              <a:ext cx="7413480" cy="1209600"/>
            </p14:xfrm>
          </p:contentPart>
        </mc:Choice>
        <mc:Fallback>
          <p:pic>
            <p:nvPicPr>
              <p:cNvPr id="2" name="Ink 1"/>
              <p:cNvPicPr/>
              <p:nvPr/>
            </p:nvPicPr>
            <p:blipFill>
              <a:blip r:embed="rId3"/>
              <a:stretch>
                <a:fillRect/>
              </a:stretch>
            </p:blipFill>
            <p:spPr>
              <a:xfrm>
                <a:off x="806400" y="5101560"/>
                <a:ext cx="7419960" cy="1221840"/>
              </a:xfrm>
              <a:prstGeom prst="rect">
                <a:avLst/>
              </a:prstGeom>
            </p:spPr>
          </p:pic>
        </mc:Fallback>
      </mc:AlternateContent>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AU" altLang="en-US" smtClean="0"/>
              <a:t>Contexts of Software Architecture</a:t>
            </a:r>
          </a:p>
        </p:txBody>
      </p:sp>
      <p:sp>
        <p:nvSpPr>
          <p:cNvPr id="3" name="Content Placeholder 2"/>
          <p:cNvSpPr>
            <a:spLocks noGrp="1"/>
          </p:cNvSpPr>
          <p:nvPr>
            <p:ph idx="1"/>
          </p:nvPr>
        </p:nvSpPr>
        <p:spPr>
          <a:xfrm>
            <a:off x="457200" y="1268413"/>
            <a:ext cx="8229600" cy="5113337"/>
          </a:xfrm>
        </p:spPr>
        <p:txBody>
          <a:bodyPr>
            <a:normAutofit/>
          </a:bodyPr>
          <a:lstStyle/>
          <a:p>
            <a:pPr>
              <a:defRPr/>
            </a:pPr>
            <a:r>
              <a:rPr lang="en-AU" dirty="0" smtClean="0"/>
              <a:t>Sometimes we consider software architecture the </a:t>
            </a:r>
            <a:r>
              <a:rPr lang="en-AU" dirty="0" err="1" smtClean="0"/>
              <a:t>center</a:t>
            </a:r>
            <a:r>
              <a:rPr lang="en-AU" dirty="0" smtClean="0"/>
              <a:t> of the universe!</a:t>
            </a:r>
          </a:p>
          <a:p>
            <a:pPr>
              <a:defRPr/>
            </a:pPr>
            <a:r>
              <a:rPr lang="en-AU" dirty="0" smtClean="0"/>
              <a:t>Here, though, we put it in its place relative to four contexts:</a:t>
            </a:r>
          </a:p>
          <a:p>
            <a:pPr lvl="1">
              <a:defRPr/>
            </a:pPr>
            <a:r>
              <a:rPr lang="en-US" dirty="0" smtClean="0"/>
              <a:t>Technical</a:t>
            </a:r>
            <a:r>
              <a:rPr lang="en-US" dirty="0"/>
              <a:t>.  What technical role does the software architecture play in </a:t>
            </a:r>
            <a:r>
              <a:rPr lang="en-US" dirty="0" smtClean="0"/>
              <a:t>the system </a:t>
            </a:r>
            <a:r>
              <a:rPr lang="en-US" dirty="0"/>
              <a:t>or systems of which it’s a part?</a:t>
            </a:r>
          </a:p>
          <a:p>
            <a:pPr lvl="1">
              <a:defRPr/>
            </a:pPr>
            <a:r>
              <a:rPr lang="en-US" dirty="0" smtClean="0"/>
              <a:t>Project </a:t>
            </a:r>
            <a:r>
              <a:rPr lang="en-US" dirty="0"/>
              <a:t>life cycle.  How does a software architecture relate to the </a:t>
            </a:r>
            <a:r>
              <a:rPr lang="en-US" dirty="0" smtClean="0"/>
              <a:t>other phases </a:t>
            </a:r>
            <a:r>
              <a:rPr lang="en-US" dirty="0"/>
              <a:t>of a software development life cycle?</a:t>
            </a:r>
          </a:p>
          <a:p>
            <a:pPr lvl="1">
              <a:defRPr/>
            </a:pPr>
            <a:r>
              <a:rPr lang="en-US" dirty="0" smtClean="0"/>
              <a:t>Business</a:t>
            </a:r>
            <a:r>
              <a:rPr lang="en-US" dirty="0"/>
              <a:t>.  How does the presence of a software architecture affect an </a:t>
            </a:r>
            <a:r>
              <a:rPr lang="en-US" dirty="0" smtClean="0"/>
              <a:t>organization’s business </a:t>
            </a:r>
            <a:r>
              <a:rPr lang="en-US" dirty="0"/>
              <a:t>environment?</a:t>
            </a:r>
          </a:p>
          <a:p>
            <a:pPr lvl="1">
              <a:defRPr/>
            </a:pPr>
            <a:r>
              <a:rPr lang="pl-PL" dirty="0" smtClean="0"/>
              <a:t>Professional</a:t>
            </a:r>
            <a:r>
              <a:rPr lang="pl-PL" dirty="0"/>
              <a:t>.  </a:t>
            </a:r>
            <a:r>
              <a:rPr lang="pl-PL" dirty="0" err="1"/>
              <a:t>What</a:t>
            </a:r>
            <a:r>
              <a:rPr lang="pl-PL" dirty="0"/>
              <a:t> </a:t>
            </a:r>
            <a:r>
              <a:rPr lang="pl-PL" dirty="0" err="1"/>
              <a:t>is</a:t>
            </a:r>
            <a:r>
              <a:rPr lang="pl-PL" dirty="0"/>
              <a:t> the role of a software </a:t>
            </a:r>
            <a:r>
              <a:rPr lang="pl-PL" dirty="0" err="1"/>
              <a:t>architect</a:t>
            </a:r>
            <a:r>
              <a:rPr lang="pl-PL" dirty="0"/>
              <a:t> in </a:t>
            </a:r>
            <a:r>
              <a:rPr lang="pl-PL" dirty="0" err="1"/>
              <a:t>an</a:t>
            </a:r>
            <a:r>
              <a:rPr lang="pl-PL" dirty="0"/>
              <a:t> </a:t>
            </a:r>
            <a:r>
              <a:rPr lang="pl-PL" dirty="0" err="1"/>
              <a:t>organization</a:t>
            </a:r>
            <a:r>
              <a:rPr lang="pl-PL" dirty="0"/>
              <a:t> </a:t>
            </a:r>
            <a:r>
              <a:rPr lang="pl-PL" dirty="0" err="1"/>
              <a:t>or</a:t>
            </a:r>
            <a:r>
              <a:rPr lang="pl-PL" dirty="0"/>
              <a:t> </a:t>
            </a:r>
            <a:r>
              <a:rPr lang="pl-PL" dirty="0" smtClean="0"/>
              <a:t>a development </a:t>
            </a:r>
            <a:r>
              <a:rPr lang="pl-PL" dirty="0" err="1"/>
              <a:t>project</a:t>
            </a:r>
            <a:r>
              <a:rPr lang="pl-PL" dirty="0"/>
              <a:t>?</a:t>
            </a:r>
            <a:endParaRPr lang="en-AU" dirty="0"/>
          </a:p>
        </p:txBody>
      </p:sp>
      <p:sp>
        <p:nvSpPr>
          <p:cNvPr id="12292"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Architecture Activities</a:t>
            </a:r>
          </a:p>
        </p:txBody>
      </p:sp>
      <p:sp>
        <p:nvSpPr>
          <p:cNvPr id="3" name="Content Placeholder 2"/>
          <p:cNvSpPr>
            <a:spLocks noGrp="1"/>
          </p:cNvSpPr>
          <p:nvPr>
            <p:ph idx="1"/>
          </p:nvPr>
        </p:nvSpPr>
        <p:spPr/>
        <p:txBody>
          <a:bodyPr>
            <a:normAutofit/>
          </a:bodyPr>
          <a:lstStyle/>
          <a:p>
            <a:pPr>
              <a:defRPr/>
            </a:pPr>
            <a:r>
              <a:rPr lang="en-US" dirty="0" smtClean="0"/>
              <a:t>1</a:t>
            </a:r>
            <a:r>
              <a:rPr lang="en-US" dirty="0"/>
              <a:t>. Making a business case for the system</a:t>
            </a:r>
          </a:p>
          <a:p>
            <a:pPr>
              <a:defRPr/>
            </a:pPr>
            <a:r>
              <a:rPr lang="en-US" dirty="0"/>
              <a:t>2. Understanding the architecturally significant requirements</a:t>
            </a:r>
          </a:p>
          <a:p>
            <a:pPr>
              <a:defRPr/>
            </a:pPr>
            <a:r>
              <a:rPr lang="en-US" dirty="0"/>
              <a:t>3. Creating or selecting the architecture</a:t>
            </a:r>
          </a:p>
          <a:p>
            <a:pPr>
              <a:defRPr/>
            </a:pPr>
            <a:r>
              <a:rPr lang="en-US" dirty="0"/>
              <a:t>4. Documenting and communicating the architecture</a:t>
            </a:r>
          </a:p>
          <a:p>
            <a:pPr>
              <a:defRPr/>
            </a:pPr>
            <a:r>
              <a:rPr lang="en-US" dirty="0"/>
              <a:t>5. Analyzing or evaluating the architecture</a:t>
            </a:r>
          </a:p>
          <a:p>
            <a:pPr>
              <a:defRPr/>
            </a:pPr>
            <a:r>
              <a:rPr lang="en-US" dirty="0"/>
              <a:t>6. Implementing and testing the system based on the architecture</a:t>
            </a:r>
          </a:p>
          <a:p>
            <a:pPr>
              <a:defRPr/>
            </a:pPr>
            <a:r>
              <a:rPr lang="en-US" dirty="0"/>
              <a:t>7. Ensuring that the implementation conforms to the </a:t>
            </a:r>
            <a:r>
              <a:rPr lang="en-US" dirty="0" smtClean="0"/>
              <a:t>architecture</a:t>
            </a:r>
            <a:endParaRPr lang="en-US" dirty="0"/>
          </a:p>
        </p:txBody>
      </p:sp>
      <p:sp>
        <p:nvSpPr>
          <p:cNvPr id="13316"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7809120" y="1664640"/>
              <a:ext cx="1164240" cy="510480"/>
            </p14:xfrm>
          </p:contentPart>
        </mc:Choice>
        <mc:Fallback>
          <p:pic>
            <p:nvPicPr>
              <p:cNvPr id="2" name="Ink 1"/>
              <p:cNvPicPr/>
              <p:nvPr/>
            </p:nvPicPr>
            <p:blipFill>
              <a:blip r:embed="rId3"/>
              <a:stretch>
                <a:fillRect/>
              </a:stretch>
            </p:blipFill>
            <p:spPr>
              <a:xfrm>
                <a:off x="7802640" y="1658520"/>
                <a:ext cx="1176840" cy="523080"/>
              </a:xfrm>
              <a:prstGeom prst="rect">
                <a:avLst/>
              </a:prstGeom>
            </p:spPr>
          </p:pic>
        </mc:Fallback>
      </mc:AlternateContent>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Business Context</a:t>
            </a:r>
          </a:p>
        </p:txBody>
      </p:sp>
      <p:sp>
        <p:nvSpPr>
          <p:cNvPr id="3" name="Content Placeholder 2"/>
          <p:cNvSpPr>
            <a:spLocks noGrp="1"/>
          </p:cNvSpPr>
          <p:nvPr>
            <p:ph idx="1"/>
          </p:nvPr>
        </p:nvSpPr>
        <p:spPr/>
        <p:txBody>
          <a:bodyPr/>
          <a:lstStyle/>
          <a:p>
            <a:pPr>
              <a:defRPr/>
            </a:pPr>
            <a:r>
              <a:rPr lang="en-US" dirty="0"/>
              <a:t> Architectures and systems are not constructed frivolously. </a:t>
            </a:r>
            <a:endParaRPr lang="en-US" dirty="0" smtClean="0"/>
          </a:p>
          <a:p>
            <a:pPr>
              <a:defRPr/>
            </a:pPr>
            <a:r>
              <a:rPr lang="en-US" dirty="0" smtClean="0"/>
              <a:t>They </a:t>
            </a:r>
            <a:r>
              <a:rPr lang="en-US" dirty="0"/>
              <a:t>serve some </a:t>
            </a:r>
            <a:r>
              <a:rPr lang="en-US" dirty="0" smtClean="0"/>
              <a:t>business purposes</a:t>
            </a:r>
            <a:r>
              <a:rPr lang="en-US" dirty="0"/>
              <a:t>.</a:t>
            </a:r>
            <a:r>
              <a:rPr lang="en-US" dirty="0" smtClean="0"/>
              <a:t> </a:t>
            </a:r>
          </a:p>
          <a:p>
            <a:pPr>
              <a:defRPr/>
            </a:pPr>
            <a:r>
              <a:rPr lang="en-US" dirty="0"/>
              <a:t>T</a:t>
            </a:r>
            <a:r>
              <a:rPr lang="en-US" dirty="0" smtClean="0"/>
              <a:t>hese </a:t>
            </a:r>
            <a:r>
              <a:rPr lang="en-US" dirty="0"/>
              <a:t>purposes may change over time.</a:t>
            </a:r>
          </a:p>
        </p:txBody>
      </p:sp>
      <p:sp>
        <p:nvSpPr>
          <p:cNvPr id="14340"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Architecture and Business Goals</a:t>
            </a:r>
          </a:p>
        </p:txBody>
      </p:sp>
      <p:sp>
        <p:nvSpPr>
          <p:cNvPr id="3" name="Content Placeholder 2"/>
          <p:cNvSpPr>
            <a:spLocks noGrp="1"/>
          </p:cNvSpPr>
          <p:nvPr>
            <p:ph idx="1"/>
          </p:nvPr>
        </p:nvSpPr>
        <p:spPr/>
        <p:txBody>
          <a:bodyPr>
            <a:normAutofit lnSpcReduction="10000"/>
          </a:bodyPr>
          <a:lstStyle/>
          <a:p>
            <a:pPr>
              <a:defRPr/>
            </a:pPr>
            <a:r>
              <a:rPr lang="en-US" dirty="0" smtClean="0"/>
              <a:t>Systems </a:t>
            </a:r>
            <a:r>
              <a:rPr lang="en-US" dirty="0"/>
              <a:t>are created to satisfy the business goals of one or more organizations.</a:t>
            </a:r>
          </a:p>
          <a:p>
            <a:pPr lvl="1">
              <a:defRPr/>
            </a:pPr>
            <a:r>
              <a:rPr lang="en-US" dirty="0"/>
              <a:t>Development organizations want to make a profit, or capture market, or stay </a:t>
            </a:r>
            <a:r>
              <a:rPr lang="en-US" dirty="0" smtClean="0"/>
              <a:t>in business</a:t>
            </a:r>
            <a:r>
              <a:rPr lang="en-US" dirty="0"/>
              <a:t>, or help their customers do their jobs better, or keep their staff </a:t>
            </a:r>
            <a:r>
              <a:rPr lang="en-US" dirty="0" smtClean="0"/>
              <a:t>gainfully employed</a:t>
            </a:r>
            <a:r>
              <a:rPr lang="en-US" dirty="0"/>
              <a:t>, or make their stockholders happy, or a little bit of each. </a:t>
            </a:r>
          </a:p>
          <a:p>
            <a:pPr lvl="1">
              <a:defRPr/>
            </a:pPr>
            <a:r>
              <a:rPr lang="en-US" dirty="0" smtClean="0"/>
              <a:t>Customers have </a:t>
            </a:r>
            <a:r>
              <a:rPr lang="en-US" dirty="0"/>
              <a:t>their own goals for acquiring a system, usually involving some aspect </a:t>
            </a:r>
            <a:r>
              <a:rPr lang="en-US" dirty="0" smtClean="0"/>
              <a:t>of making </a:t>
            </a:r>
            <a:r>
              <a:rPr lang="en-US" dirty="0"/>
              <a:t>their lives easier or more productive. Other organizations involved in </a:t>
            </a:r>
            <a:r>
              <a:rPr lang="en-US" dirty="0" smtClean="0"/>
              <a:t>a project’s </a:t>
            </a:r>
            <a:r>
              <a:rPr lang="en-US" dirty="0"/>
              <a:t>life cycle, such as subcontractors or government regulatory agencies</a:t>
            </a:r>
            <a:r>
              <a:rPr lang="en-US" dirty="0" smtClean="0"/>
              <a:t>, have </a:t>
            </a:r>
            <a:r>
              <a:rPr lang="en-US" dirty="0"/>
              <a:t>their own goals dealing with the system.</a:t>
            </a:r>
          </a:p>
          <a:p>
            <a:pPr>
              <a:defRPr/>
            </a:pPr>
            <a:r>
              <a:rPr lang="en-US" dirty="0"/>
              <a:t>A</a:t>
            </a:r>
            <a:r>
              <a:rPr lang="en-US" dirty="0" smtClean="0"/>
              <a:t>rchitects </a:t>
            </a:r>
            <a:r>
              <a:rPr lang="en-US" dirty="0"/>
              <a:t>need to understand who the vested organizations are and what </a:t>
            </a:r>
            <a:r>
              <a:rPr lang="en-US" dirty="0" smtClean="0"/>
              <a:t>their goals </a:t>
            </a:r>
            <a:r>
              <a:rPr lang="en-US" dirty="0"/>
              <a:t>are. Many of these goals will have a profound influence on the architecture</a:t>
            </a:r>
            <a:r>
              <a:rPr lang="en-US" dirty="0" smtClean="0"/>
              <a:t>.</a:t>
            </a:r>
            <a:endParaRPr lang="en-US" dirty="0"/>
          </a:p>
        </p:txBody>
      </p:sp>
      <p:sp>
        <p:nvSpPr>
          <p:cNvPr id="15364" name="Footer Placeholder 3"/>
          <p:cNvSpPr>
            <a:spLocks noGrp="1"/>
          </p:cNvSpPr>
          <p:nvPr>
            <p:ph type="ftr" sz="quarter" idx="10"/>
          </p:nvPr>
        </p:nvSpPr>
        <p:spPr>
          <a:noFill/>
        </p:spPr>
        <p:txBody>
          <a:bodyPr vert="horz" wrap="square" lIns="91440" tIns="45720" rIns="91440" bIns="45720" numCol="1" anchor="t" anchorCtr="0" compatLnSpc="1">
            <a:prstTxWarp prst="textNoShape">
              <a:avLst/>
            </a:prstTxWarp>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AU" altLang="en-US" b="0" smtClean="0"/>
              <a:t>© Len Bass, Paul Clements, Rick Kazman, under Creative Commons Attribution License</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212">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white2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white2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2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2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2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21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Settings\mmm\Application Data\Microsoft\Templates\white212.pot</Template>
  <TotalTime>23071</TotalTime>
  <Pages>35</Pages>
  <Words>3655</Words>
  <Application>Microsoft Office PowerPoint</Application>
  <PresentationFormat>Letter Paper (8.5x11 in)</PresentationFormat>
  <Paragraphs>305</Paragraphs>
  <Slides>47</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Helvetica</vt:lpstr>
      <vt:lpstr>Arial</vt:lpstr>
      <vt:lpstr>Wingdings</vt:lpstr>
      <vt:lpstr>Times New Roman</vt:lpstr>
      <vt:lpstr>Century Gothic</vt:lpstr>
      <vt:lpstr>Courier New</vt:lpstr>
      <vt:lpstr>white212</vt:lpstr>
      <vt:lpstr>Lecture 03 Quality Attributes</vt:lpstr>
      <vt:lpstr>What is Software Architecture?</vt:lpstr>
      <vt:lpstr>Why is Software Architecture Important?</vt:lpstr>
      <vt:lpstr>Why is Software Architecture Important?</vt:lpstr>
      <vt:lpstr>Why is Software Architecture Important?</vt:lpstr>
      <vt:lpstr>Contexts of Software Architecture</vt:lpstr>
      <vt:lpstr>Architecture Activities</vt:lpstr>
      <vt:lpstr>Business Context</vt:lpstr>
      <vt:lpstr>Architecture and Business Goals</vt:lpstr>
      <vt:lpstr>Architecture and Business Goals</vt:lpstr>
      <vt:lpstr>Architecture and business goals</vt:lpstr>
      <vt:lpstr>Professional Context</vt:lpstr>
      <vt:lpstr>Stakeholders</vt:lpstr>
      <vt:lpstr>Stakeholders </vt:lpstr>
      <vt:lpstr>Stakeholders</vt:lpstr>
      <vt:lpstr>How is Architecture Influenced?</vt:lpstr>
      <vt:lpstr>How is Architecture Influenced?</vt:lpstr>
      <vt:lpstr>What Do Architectures Influence?</vt:lpstr>
      <vt:lpstr>What Do Architectures Influence?</vt:lpstr>
      <vt:lpstr>What Do Architectures Influence?</vt:lpstr>
      <vt:lpstr>What Do Architectures Influence?</vt:lpstr>
      <vt:lpstr>Architecture Influence Cycle</vt:lpstr>
      <vt:lpstr>Chapter 3 Summary</vt:lpstr>
      <vt:lpstr>Chapter 4 Outline</vt:lpstr>
      <vt:lpstr>Chapter 4 – Quality Attributes</vt:lpstr>
      <vt:lpstr>Functionality </vt:lpstr>
      <vt:lpstr>Quality Attribute Considerations</vt:lpstr>
      <vt:lpstr>Quality Attribute Considerations</vt:lpstr>
      <vt:lpstr>Quality Attribute Considerations</vt:lpstr>
      <vt:lpstr>Specifying Quality Attribute Requirements</vt:lpstr>
      <vt:lpstr>Specifying Quality Attribute Requirements</vt:lpstr>
      <vt:lpstr>Specifying Quality Attribute Requirements</vt:lpstr>
      <vt:lpstr>Specifying Quality Attribute Requirements</vt:lpstr>
      <vt:lpstr>2nd Edition Figure 4.1 - Scenario</vt:lpstr>
      <vt:lpstr>General Scenario for Availability</vt:lpstr>
      <vt:lpstr>Achieving Quality Attributes Through Tactics</vt:lpstr>
      <vt:lpstr>Achieving Quality Attributes Through Tactics</vt:lpstr>
      <vt:lpstr>Guiding Quality Design Decisions</vt:lpstr>
      <vt:lpstr>Allocation of Responsibilities</vt:lpstr>
      <vt:lpstr>Coordination Model</vt:lpstr>
      <vt:lpstr>Data Model</vt:lpstr>
      <vt:lpstr>Management of Resources</vt:lpstr>
      <vt:lpstr>Mapping Among Architectural Elements</vt:lpstr>
      <vt:lpstr>Binding Time</vt:lpstr>
      <vt:lpstr>Choice of Technology</vt:lpstr>
      <vt:lpstr>Summary</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212 Computer Architecture</dc:title>
  <dc:creator>Manton Matthews</dc:creator>
  <cp:lastModifiedBy>matthews</cp:lastModifiedBy>
  <cp:revision>157</cp:revision>
  <cp:lastPrinted>2017-05-10T14:36:09Z</cp:lastPrinted>
  <dcterms:created xsi:type="dcterms:W3CDTF">1998-08-11T09:19:24Z</dcterms:created>
  <dcterms:modified xsi:type="dcterms:W3CDTF">2017-05-15T17:04:08Z</dcterms:modified>
</cp:coreProperties>
</file>