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5"/>
  </p:notesMasterIdLst>
  <p:handoutMasterIdLst>
    <p:handoutMasterId r:id="rId66"/>
  </p:handoutMasterIdLst>
  <p:sldIdLst>
    <p:sldId id="453" r:id="rId2"/>
    <p:sldId id="883" r:id="rId3"/>
    <p:sldId id="884" r:id="rId4"/>
    <p:sldId id="885" r:id="rId5"/>
    <p:sldId id="814" r:id="rId6"/>
    <p:sldId id="886" r:id="rId7"/>
    <p:sldId id="824" r:id="rId8"/>
    <p:sldId id="887" r:id="rId9"/>
    <p:sldId id="825" r:id="rId10"/>
    <p:sldId id="805" r:id="rId11"/>
    <p:sldId id="888" r:id="rId12"/>
    <p:sldId id="890" r:id="rId13"/>
    <p:sldId id="826" r:id="rId14"/>
    <p:sldId id="891" r:id="rId15"/>
    <p:sldId id="892" r:id="rId16"/>
    <p:sldId id="894" r:id="rId17"/>
    <p:sldId id="893" r:id="rId18"/>
    <p:sldId id="827" r:id="rId19"/>
    <p:sldId id="815" r:id="rId20"/>
    <p:sldId id="816" r:id="rId21"/>
    <p:sldId id="828" r:id="rId22"/>
    <p:sldId id="829" r:id="rId23"/>
    <p:sldId id="897" r:id="rId24"/>
    <p:sldId id="898" r:id="rId25"/>
    <p:sldId id="902" r:id="rId26"/>
    <p:sldId id="899" r:id="rId27"/>
    <p:sldId id="905" r:id="rId28"/>
    <p:sldId id="903" r:id="rId29"/>
    <p:sldId id="904" r:id="rId30"/>
    <p:sldId id="900" r:id="rId31"/>
    <p:sldId id="806" r:id="rId32"/>
    <p:sldId id="832" r:id="rId33"/>
    <p:sldId id="907" r:id="rId34"/>
    <p:sldId id="906" r:id="rId35"/>
    <p:sldId id="908" r:id="rId36"/>
    <p:sldId id="831" r:id="rId37"/>
    <p:sldId id="840" r:id="rId38"/>
    <p:sldId id="833" r:id="rId39"/>
    <p:sldId id="830" r:id="rId40"/>
    <p:sldId id="895" r:id="rId41"/>
    <p:sldId id="896" r:id="rId42"/>
    <p:sldId id="909" r:id="rId43"/>
    <p:sldId id="914" r:id="rId44"/>
    <p:sldId id="839" r:id="rId45"/>
    <p:sldId id="915" r:id="rId46"/>
    <p:sldId id="910" r:id="rId47"/>
    <p:sldId id="838" r:id="rId48"/>
    <p:sldId id="834" r:id="rId49"/>
    <p:sldId id="841" r:id="rId50"/>
    <p:sldId id="911" r:id="rId51"/>
    <p:sldId id="916" r:id="rId52"/>
    <p:sldId id="917" r:id="rId53"/>
    <p:sldId id="918" r:id="rId54"/>
    <p:sldId id="920" r:id="rId55"/>
    <p:sldId id="921" r:id="rId56"/>
    <p:sldId id="922" r:id="rId57"/>
    <p:sldId id="919" r:id="rId58"/>
    <p:sldId id="912" r:id="rId59"/>
    <p:sldId id="913" r:id="rId60"/>
    <p:sldId id="835" r:id="rId61"/>
    <p:sldId id="836" r:id="rId62"/>
    <p:sldId id="837" r:id="rId63"/>
    <p:sldId id="842" r:id="rId64"/>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5759">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964" autoAdjust="0"/>
  </p:normalViewPr>
  <p:slideViewPr>
    <p:cSldViewPr>
      <p:cViewPr varScale="1">
        <p:scale>
          <a:sx n="58" d="100"/>
          <a:sy n="58" d="100"/>
        </p:scale>
        <p:origin x="792" y="40"/>
      </p:cViewPr>
      <p:guideLst>
        <p:guide orient="horz" pos="9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22"/>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0" y="6677025"/>
            <a:ext cx="765175" cy="255588"/>
          </a:xfrm>
          <a:prstGeom prst="rect">
            <a:avLst/>
          </a:prstGeom>
          <a:noFill/>
          <a:ln w="12700">
            <a:noFill/>
            <a:miter lim="800000"/>
            <a:headEnd/>
            <a:tailEnd/>
          </a:ln>
          <a:effectLst/>
        </p:spPr>
        <p:txBody>
          <a:bodyPr wrap="none" lIns="87312" tIns="44450" rIns="87312" bIns="44450">
            <a:spAutoFit/>
          </a:bodyPr>
          <a:lstStyle>
            <a:lvl1pPr defTabSz="868363" eaLnBrk="0" hangingPunct="0">
              <a:defRPr b="1">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smtClean="0"/>
              <a:t>Page </a:t>
            </a:r>
            <a:fld id="{7D6E84C5-F6B9-4A86-9673-B65FD2310664}" type="slidenum">
              <a:rPr lang="en-US" altLang="en-US" sz="1200" b="0" smtClean="0"/>
              <a:pPr algn="ctr">
                <a:lnSpc>
                  <a:spcPct val="90000"/>
                </a:lnSpc>
                <a:defRPr/>
              </a:pPr>
              <a:t>‹#›</a:t>
            </a:fld>
            <a:endParaRPr lang="en-US" altLang="en-US" sz="1200" b="0" smtClean="0"/>
          </a:p>
        </p:txBody>
      </p:sp>
    </p:spTree>
    <p:extLst>
      <p:ext uri="{BB962C8B-B14F-4D97-AF65-F5344CB8AC3E}">
        <p14:creationId xmlns:p14="http://schemas.microsoft.com/office/powerpoint/2010/main" val="1743170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9838" y="3330575"/>
            <a:ext cx="6816725" cy="315436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3"/>
          <p:cNvSpPr>
            <a:spLocks noChangeArrowheads="1"/>
          </p:cNvSpPr>
          <p:nvPr/>
        </p:nvSpPr>
        <p:spPr bwMode="auto">
          <a:xfrm>
            <a:off x="4244975" y="6677025"/>
            <a:ext cx="806450" cy="255588"/>
          </a:xfrm>
          <a:prstGeom prst="rect">
            <a:avLst/>
          </a:prstGeom>
          <a:noFill/>
          <a:ln w="12700">
            <a:noFill/>
            <a:miter lim="800000"/>
            <a:headEnd/>
            <a:tailEnd/>
          </a:ln>
          <a:effectLst/>
        </p:spPr>
        <p:txBody>
          <a:bodyPr wrap="none" lIns="87312" tIns="44450" rIns="87312" bIns="44450">
            <a:spAutoFit/>
          </a:bodyPr>
          <a:lstStyle>
            <a:lvl1pPr defTabSz="868363" eaLnBrk="0" hangingPunct="0">
              <a:defRPr b="1">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B5218F3C-40CA-4A5F-9EE6-CE4CF3CFF649}"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3076" name="Rectangle 4"/>
          <p:cNvSpPr>
            <a:spLocks noGrp="1" noRot="1" noChangeAspect="1" noChangeArrowheads="1" noTextEdit="1"/>
          </p:cNvSpPr>
          <p:nvPr>
            <p:ph type="sldImg" idx="2"/>
          </p:nvPr>
        </p:nvSpPr>
        <p:spPr bwMode="auto">
          <a:xfrm>
            <a:off x="2901950" y="530225"/>
            <a:ext cx="3490913"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74876081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25421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9540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05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2343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0317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8517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005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3408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4848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05097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6487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4311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9825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88597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9460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29809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1614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8850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5634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1934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0560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3632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5976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8914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2025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cs typeface="+mn-cs"/>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330913874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803433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95838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24802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721740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42457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206972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54053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16273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431676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552494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eaLnBrk="0" hangingPunct="0">
              <a:defRPr b="1">
                <a:solidFill>
                  <a:schemeClr val="tx1"/>
                </a:solidFill>
                <a:latin typeface="Helvetica" panose="020B0604020202020204" pitchFamily="34" charset="0"/>
                <a:cs typeface="Arial" panose="020B0604020202020204" pitchFamily="34" charset="0"/>
              </a:defRPr>
            </a:lvl1pPr>
            <a:lvl2pPr marL="742950" indent="-285750" eaLnBrk="0" hangingPunct="0">
              <a:defRPr b="1">
                <a:solidFill>
                  <a:schemeClr val="tx1"/>
                </a:solidFill>
                <a:latin typeface="Helvetica" panose="020B0604020202020204" pitchFamily="34" charset="0"/>
                <a:cs typeface="Arial" panose="020B0604020202020204" pitchFamily="34" charset="0"/>
              </a:defRPr>
            </a:lvl2pPr>
            <a:lvl3pPr marL="1143000" indent="-228600" eaLnBrk="0" hangingPunct="0">
              <a:defRPr b="1">
                <a:solidFill>
                  <a:schemeClr val="tx1"/>
                </a:solidFill>
                <a:latin typeface="Helvetica" panose="020B0604020202020204" pitchFamily="34" charset="0"/>
                <a:cs typeface="Arial" panose="020B0604020202020204" pitchFamily="34" charset="0"/>
              </a:defRPr>
            </a:lvl3pPr>
            <a:lvl4pPr marL="1600200" indent="-228600" eaLnBrk="0" hangingPunct="0">
              <a:defRPr b="1">
                <a:solidFill>
                  <a:schemeClr val="tx1"/>
                </a:solidFill>
                <a:latin typeface="Helvetica" panose="020B0604020202020204" pitchFamily="34" charset="0"/>
                <a:cs typeface="Arial" panose="020B0604020202020204" pitchFamily="34" charset="0"/>
              </a:defRPr>
            </a:lvl4pPr>
            <a:lvl5pPr marL="2057400" indent="-228600" eaLnBrk="0" hangingPunct="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400" b="0" smtClean="0">
                <a:solidFill>
                  <a:schemeClr val="hlink"/>
                </a:solidFill>
              </a:rPr>
              <a:t>– </a:t>
            </a:r>
            <a:fld id="{4D33B11A-327C-40EE-8A85-EC00F1FD3A3A}"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6781979" y="6495814"/>
            <a:ext cx="2163404"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pPr>
            <a:r>
              <a:rPr lang="en-US" altLang="en-US" sz="1400" b="0" dirty="0">
                <a:solidFill>
                  <a:schemeClr val="hlink"/>
                </a:solidFill>
              </a:rPr>
              <a:t>CSCE 742  Summer </a:t>
            </a:r>
            <a:r>
              <a:rPr lang="en-US" altLang="en-US" sz="1400" b="0" dirty="0" smtClean="0">
                <a:solidFill>
                  <a:schemeClr val="hlink"/>
                </a:solidFill>
              </a:rPr>
              <a:t>2017</a:t>
            </a:r>
            <a:endParaRPr lang="en-US" altLang="en-US" sz="1400" b="0" dirty="0">
              <a:solidFill>
                <a:schemeClr val="hlink"/>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1524000"/>
            <a:ext cx="8382000" cy="1676400"/>
          </a:xfrm>
        </p:spPr>
        <p:txBody>
          <a:bodyPr/>
          <a:lstStyle/>
          <a:p>
            <a:pPr algn="ctr" eaLnBrk="1" hangingPunct="1"/>
            <a:r>
              <a:rPr lang="en-US" altLang="en-US" sz="3400" smtClean="0"/>
              <a:t>Lecture 14</a:t>
            </a:r>
            <a:br>
              <a:rPr lang="en-US" altLang="en-US" sz="3400" smtClean="0"/>
            </a:br>
            <a:r>
              <a:rPr lang="en-US" altLang="en-US" sz="3400" smtClean="0"/>
              <a:t>ATAM  Case Study II  </a:t>
            </a:r>
            <a:br>
              <a:rPr lang="en-US" altLang="en-US" sz="3400" smtClean="0"/>
            </a:br>
            <a:r>
              <a:rPr lang="en-US" altLang="en-US" sz="3400" smtClean="0"/>
              <a:t>Earth Observing System            </a:t>
            </a:r>
          </a:p>
        </p:txBody>
      </p:sp>
      <p:sp>
        <p:nvSpPr>
          <p:cNvPr id="418819" name="Rectangle 3"/>
          <p:cNvSpPr>
            <a:spLocks noGrp="1" noChangeArrowheads="1"/>
          </p:cNvSpPr>
          <p:nvPr>
            <p:ph type="body" idx="1"/>
          </p:nvPr>
        </p:nvSpPr>
        <p:spPr>
          <a:xfrm>
            <a:off x="1143000" y="3429000"/>
            <a:ext cx="7772400" cy="2971800"/>
          </a:xfrm>
        </p:spPr>
        <p:txBody>
          <a:bodyPr lIns="90487" tIns="44450" rIns="90487" bIns="44450"/>
          <a:lstStyle/>
          <a:p>
            <a:pPr eaLnBrk="1" hangingPunct="1">
              <a:defRPr/>
            </a:pPr>
            <a:r>
              <a:rPr lang="en-US" dirty="0" smtClean="0"/>
              <a:t>Topics</a:t>
            </a:r>
          </a:p>
          <a:p>
            <a:pPr lvl="1" eaLnBrk="1" hangingPunct="1">
              <a:defRPr/>
            </a:pPr>
            <a:endParaRPr lang="en-US" dirty="0" smtClean="0"/>
          </a:p>
          <a:p>
            <a:pPr lvl="1" eaLnBrk="1" hangingPunct="1">
              <a:defRPr/>
            </a:pPr>
            <a:r>
              <a:rPr lang="en-US" dirty="0" smtClean="0"/>
              <a:t>ATAM Case Study Continued</a:t>
            </a:r>
          </a:p>
          <a:p>
            <a:pPr eaLnBrk="1" hangingPunct="1">
              <a:defRPr/>
            </a:pPr>
            <a:endParaRPr lang="en-US" dirty="0" smtClean="0"/>
          </a:p>
          <a:p>
            <a:pPr eaLnBrk="1" hangingPunct="1">
              <a:defRPr/>
            </a:pPr>
            <a:r>
              <a:rPr lang="en-US" dirty="0" smtClean="0"/>
              <a:t>Ref: The “Evaluating Architectures” book Chap 6</a:t>
            </a:r>
          </a:p>
          <a:p>
            <a:pPr lvl="1" eaLnBrk="1" hangingPunct="1">
              <a:defRPr/>
            </a:pPr>
            <a:endParaRPr lang="en-US" dirty="0" smtClean="0"/>
          </a:p>
        </p:txBody>
      </p:sp>
      <p:sp>
        <p:nvSpPr>
          <p:cNvPr id="5124" name="Rectangle 4"/>
          <p:cNvSpPr>
            <a:spLocks noChangeArrowheads="1"/>
          </p:cNvSpPr>
          <p:nvPr/>
        </p:nvSpPr>
        <p:spPr bwMode="auto">
          <a:xfrm>
            <a:off x="747713" y="6500813"/>
            <a:ext cx="157895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dirty="0">
                <a:solidFill>
                  <a:schemeClr val="tx1"/>
                </a:solidFill>
                <a:latin typeface="Courier New" panose="02070309020205020404" pitchFamily="49" charset="0"/>
              </a:rPr>
              <a:t>June </a:t>
            </a:r>
            <a:r>
              <a:rPr lang="en-US" altLang="en-US" sz="1400" dirty="0" smtClean="0">
                <a:solidFill>
                  <a:schemeClr val="tx1"/>
                </a:solidFill>
                <a:latin typeface="Courier New" panose="02070309020205020404" pitchFamily="49" charset="0"/>
              </a:rPr>
              <a:t>28, 2017</a:t>
            </a:r>
            <a:endParaRPr lang="en-US" altLang="en-US" sz="1400" dirty="0">
              <a:solidFill>
                <a:schemeClr val="tx1"/>
              </a:solidFill>
              <a:latin typeface="Courier New" panose="02070309020205020404" pitchFamily="49" charset="0"/>
            </a:endParaRPr>
          </a:p>
        </p:txBody>
      </p:sp>
      <p:sp>
        <p:nvSpPr>
          <p:cNvPr id="5125" name="Rectangle 5"/>
          <p:cNvSpPr>
            <a:spLocks noChangeArrowheads="1"/>
          </p:cNvSpPr>
          <p:nvPr/>
        </p:nvSpPr>
        <p:spPr bwMode="auto">
          <a:xfrm>
            <a:off x="774700" y="762000"/>
            <a:ext cx="78216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7000"/>
              </a:lnSpc>
              <a:spcBef>
                <a:spcPct val="0"/>
              </a:spcBef>
              <a:buClrTx/>
              <a:buFontTx/>
              <a:buNone/>
            </a:pPr>
            <a:r>
              <a:rPr lang="en-US" altLang="en-US" sz="3800">
                <a:solidFill>
                  <a:schemeClr val="tx1"/>
                </a:solidFill>
              </a:rPr>
              <a:t>CSCE 742 Software Architectures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27038" y="0"/>
            <a:ext cx="8716962" cy="533400"/>
          </a:xfrm>
        </p:spPr>
        <p:txBody>
          <a:bodyPr/>
          <a:lstStyle/>
          <a:p>
            <a:pPr eaLnBrk="1" hangingPunct="1"/>
            <a:r>
              <a:rPr lang="en-US" altLang="en-US" sz="2600" smtClean="0"/>
              <a:t>Phase 1 Step 4 Identify Architectural Approaches</a:t>
            </a:r>
          </a:p>
        </p:txBody>
      </p:sp>
      <p:sp>
        <p:nvSpPr>
          <p:cNvPr id="1472515" name="Rectangle 3"/>
          <p:cNvSpPr>
            <a:spLocks noGrp="1" noChangeArrowheads="1"/>
          </p:cNvSpPr>
          <p:nvPr>
            <p:ph type="body" idx="1"/>
          </p:nvPr>
        </p:nvSpPr>
        <p:spPr>
          <a:xfrm>
            <a:off x="290513" y="609600"/>
            <a:ext cx="8853487" cy="6248400"/>
          </a:xfrm>
        </p:spPr>
        <p:txBody>
          <a:bodyPr/>
          <a:lstStyle/>
          <a:p>
            <a:pPr eaLnBrk="1" hangingPunct="1">
              <a:lnSpc>
                <a:spcPct val="85000"/>
              </a:lnSpc>
              <a:defRPr/>
            </a:pPr>
            <a:r>
              <a:rPr lang="en-US" smtClean="0"/>
              <a:t>Step Summary Checklists (page 162)</a:t>
            </a:r>
          </a:p>
          <a:p>
            <a:pPr lvl="1" eaLnBrk="1" hangingPunct="1">
              <a:lnSpc>
                <a:spcPct val="90000"/>
              </a:lnSpc>
              <a:defRPr/>
            </a:pPr>
            <a:r>
              <a:rPr lang="en-US" smtClean="0"/>
              <a:t>Inputs: </a:t>
            </a:r>
          </a:p>
          <a:p>
            <a:pPr lvl="2" eaLnBrk="1" hangingPunct="1">
              <a:lnSpc>
                <a:spcPct val="97000"/>
              </a:lnSpc>
              <a:defRPr/>
            </a:pPr>
            <a:r>
              <a:rPr lang="en-US" smtClean="0"/>
              <a:t>Important attribute-specific requirements from step 2 of phases 0 and 1</a:t>
            </a:r>
          </a:p>
          <a:p>
            <a:pPr lvl="2" eaLnBrk="1" hangingPunct="1">
              <a:lnSpc>
                <a:spcPct val="97000"/>
              </a:lnSpc>
              <a:defRPr/>
            </a:pPr>
            <a:r>
              <a:rPr lang="en-US" smtClean="0"/>
              <a:t>Architecture presentation material</a:t>
            </a:r>
          </a:p>
          <a:p>
            <a:pPr lvl="2" eaLnBrk="1" hangingPunct="1">
              <a:lnSpc>
                <a:spcPct val="97000"/>
              </a:lnSpc>
              <a:defRPr/>
            </a:pPr>
            <a:r>
              <a:rPr lang="en-US" smtClean="0"/>
              <a:t>Attribute-specific architectural approaches</a:t>
            </a:r>
          </a:p>
          <a:p>
            <a:pPr lvl="2" eaLnBrk="1" hangingPunct="1">
              <a:lnSpc>
                <a:spcPct val="97000"/>
              </a:lnSpc>
              <a:defRPr/>
            </a:pPr>
            <a:r>
              <a:rPr lang="en-US" smtClean="0"/>
              <a:t>Architectural approaches identified by the team during the presentation</a:t>
            </a:r>
          </a:p>
          <a:p>
            <a:pPr lvl="2" eaLnBrk="1" hangingPunct="1">
              <a:lnSpc>
                <a:spcPct val="97000"/>
              </a:lnSpc>
              <a:defRPr/>
            </a:pPr>
            <a:r>
              <a:rPr lang="en-US" smtClean="0"/>
              <a:t>Sample quality attribute characterizations</a:t>
            </a:r>
          </a:p>
          <a:p>
            <a:pPr lvl="1" eaLnBrk="1" hangingPunct="1">
              <a:lnSpc>
                <a:spcPct val="90000"/>
              </a:lnSpc>
              <a:defRPr/>
            </a:pPr>
            <a:r>
              <a:rPr lang="en-US" smtClean="0"/>
              <a:t>Activities: </a:t>
            </a:r>
          </a:p>
          <a:p>
            <a:pPr lvl="2" eaLnBrk="1" hangingPunct="1">
              <a:lnSpc>
                <a:spcPct val="97000"/>
              </a:lnSpc>
              <a:defRPr/>
            </a:pPr>
            <a:r>
              <a:rPr lang="en-US" smtClean="0"/>
              <a:t>Evaluation team identifies approaches</a:t>
            </a:r>
          </a:p>
          <a:p>
            <a:pPr lvl="3" eaLnBrk="1" hangingPunct="1">
              <a:lnSpc>
                <a:spcPct val="90000"/>
              </a:lnSpc>
              <a:defRPr/>
            </a:pPr>
            <a:r>
              <a:rPr lang="en-US" smtClean="0"/>
              <a:t>Either ask the architect to identify major approaches, or</a:t>
            </a:r>
          </a:p>
          <a:p>
            <a:pPr lvl="3" eaLnBrk="1" hangingPunct="1">
              <a:lnSpc>
                <a:spcPct val="90000"/>
              </a:lnSpc>
              <a:defRPr/>
            </a:pPr>
            <a:r>
              <a:rPr lang="en-US" smtClean="0"/>
              <a:t>Poll the team</a:t>
            </a:r>
          </a:p>
          <a:p>
            <a:pPr lvl="2" eaLnBrk="1" hangingPunct="1">
              <a:lnSpc>
                <a:spcPct val="97000"/>
              </a:lnSpc>
              <a:defRPr/>
            </a:pPr>
            <a:r>
              <a:rPr lang="en-US" smtClean="0"/>
              <a:t>Ask the architect to validate the list gathered</a:t>
            </a:r>
          </a:p>
          <a:p>
            <a:pPr lvl="2" eaLnBrk="1" hangingPunct="1">
              <a:lnSpc>
                <a:spcPct val="97000"/>
              </a:lnSpc>
              <a:defRPr/>
            </a:pPr>
            <a:r>
              <a:rPr lang="en-US" smtClean="0"/>
              <a:t>Scenario scribe records the list of approaches</a:t>
            </a:r>
          </a:p>
          <a:p>
            <a:pPr lvl="1" eaLnBrk="1" hangingPunct="1">
              <a:lnSpc>
                <a:spcPct val="90000"/>
              </a:lnSpc>
              <a:defRPr/>
            </a:pPr>
            <a:r>
              <a:rPr lang="en-US" smtClean="0"/>
              <a:t>Outputs: list of approaches recorded by both scribes</a:t>
            </a:r>
          </a:p>
          <a:p>
            <a:pPr eaLnBrk="1" hangingPunct="1">
              <a:lnSpc>
                <a:spcPct val="85000"/>
              </a:lnSpc>
              <a:defRPr/>
            </a:pPr>
            <a:r>
              <a:rPr lang="en-US" smtClean="0"/>
              <a:t>Step Description - the purpose for looking for approaches is to start formulating questions and conclusions about how the architecture is realizing key goals.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i="1" smtClean="0"/>
              <a:t>Inputs</a:t>
            </a:r>
            <a:endParaRPr lang="en-US" altLang="en-US" smtClean="0"/>
          </a:p>
        </p:txBody>
      </p:sp>
      <p:sp>
        <p:nvSpPr>
          <p:cNvPr id="3" name="Content Placeholder 2"/>
          <p:cNvSpPr>
            <a:spLocks noGrp="1"/>
          </p:cNvSpPr>
          <p:nvPr>
            <p:ph idx="1"/>
          </p:nvPr>
        </p:nvSpPr>
        <p:spPr/>
        <p:txBody>
          <a:bodyPr/>
          <a:lstStyle/>
          <a:p>
            <a:pPr>
              <a:defRPr/>
            </a:pPr>
            <a:r>
              <a:rPr lang="en-US" dirty="0" smtClean="0"/>
              <a:t>[ ] Description of important attribute-specific requirements from Phase 0, Step 2, and Phase 1, Step 2.</a:t>
            </a:r>
          </a:p>
          <a:p>
            <a:pPr>
              <a:defRPr/>
            </a:pPr>
            <a:r>
              <a:rPr lang="en-US" dirty="0" smtClean="0"/>
              <a:t>[ ] Architecture presentation materials from Step 3.</a:t>
            </a:r>
          </a:p>
          <a:p>
            <a:pPr>
              <a:defRPr/>
            </a:pPr>
            <a:r>
              <a:rPr lang="en-US" dirty="0" smtClean="0"/>
              <a:t>[ ] Description of any attribute-specific architectural approaches from Phase 0, Step 2.</a:t>
            </a:r>
          </a:p>
          <a:p>
            <a:pPr>
              <a:defRPr/>
            </a:pPr>
            <a:r>
              <a:rPr lang="en-US" dirty="0" smtClean="0"/>
              <a:t>[ ] Architectural approaches identified by team members during presentation </a:t>
            </a:r>
            <a:r>
              <a:rPr lang="en-US" dirty="0" smtClean="0"/>
              <a:t>of the </a:t>
            </a:r>
            <a:r>
              <a:rPr lang="en-US" dirty="0" smtClean="0"/>
              <a:t>architecture.</a:t>
            </a:r>
          </a:p>
          <a:p>
            <a:pPr>
              <a:defRPr/>
            </a:pPr>
            <a:r>
              <a:rPr lang="en-US" dirty="0" smtClean="0"/>
              <a:t>[ ] Sample quality attribute characterizations, such as those shown in Chapter 5.</a:t>
            </a:r>
          </a:p>
          <a:p>
            <a:pPr>
              <a:defRPr/>
            </a:pP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a:xfrm>
            <a:off x="290513" y="0"/>
            <a:ext cx="8307387" cy="6445250"/>
          </a:xfrm>
        </p:spPr>
        <p:txBody>
          <a:bodyPr/>
          <a:lstStyle/>
          <a:p>
            <a:pPr>
              <a:defRPr/>
            </a:pPr>
            <a:r>
              <a:rPr lang="en-US" i="1" dirty="0" smtClean="0"/>
              <a:t>Activities</a:t>
            </a:r>
          </a:p>
          <a:p>
            <a:pPr>
              <a:defRPr/>
            </a:pPr>
            <a:r>
              <a:rPr lang="en-US" dirty="0" smtClean="0"/>
              <a:t>[ ] Evaluation team identifies approaches inherent in the architecture as presented.</a:t>
            </a:r>
          </a:p>
          <a:p>
            <a:pPr>
              <a:defRPr/>
            </a:pPr>
            <a:r>
              <a:rPr lang="en-US" dirty="0" smtClean="0"/>
              <a:t>Options:</a:t>
            </a:r>
          </a:p>
          <a:p>
            <a:pPr>
              <a:defRPr/>
            </a:pPr>
            <a:r>
              <a:rPr lang="en-US" dirty="0" smtClean="0"/>
              <a:t>[ ] Evaluation leader asks architect to quickly identify the major approaches he thinks were used</a:t>
            </a:r>
          </a:p>
          <a:p>
            <a:pPr>
              <a:defRPr/>
            </a:pPr>
            <a:r>
              <a:rPr lang="en-US" dirty="0" smtClean="0"/>
              <a:t>[ ] Evaluation leader polls team to gather the approaches identified by each member.</a:t>
            </a:r>
          </a:p>
          <a:p>
            <a:pPr>
              <a:defRPr/>
            </a:pPr>
            <a:r>
              <a:rPr lang="en-US" dirty="0" smtClean="0"/>
              <a:t>[ ] Evaluation leader asks architect to validate the list gathered.</a:t>
            </a:r>
          </a:p>
          <a:p>
            <a:pPr>
              <a:defRPr/>
            </a:pPr>
            <a:r>
              <a:rPr lang="en-US" dirty="0" smtClean="0"/>
              <a:t>[ ] Scenario scribe records the list of approaches for all to see.</a:t>
            </a:r>
          </a:p>
          <a:p>
            <a:pPr>
              <a:defRPr/>
            </a:pPr>
            <a:r>
              <a:rPr lang="en-US" i="1" dirty="0" smtClean="0"/>
              <a:t>Outputs</a:t>
            </a:r>
          </a:p>
          <a:p>
            <a:pPr>
              <a:defRPr/>
            </a:pPr>
            <a:r>
              <a:rPr lang="en-US" dirty="0" smtClean="0"/>
              <a:t>[ ] List of approaches recorded by scenario and proceedings scribes.</a:t>
            </a:r>
          </a:p>
          <a:p>
            <a:pPr>
              <a:defRPr/>
            </a:pPr>
            <a:endParaRPr lang="en-US" dirty="0" smtClean="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7038" y="0"/>
            <a:ext cx="8716962" cy="533400"/>
          </a:xfrm>
        </p:spPr>
        <p:txBody>
          <a:bodyPr/>
          <a:lstStyle/>
          <a:p>
            <a:pPr eaLnBrk="1" hangingPunct="1"/>
            <a:r>
              <a:rPr lang="en-US" altLang="en-US" sz="2600" smtClean="0"/>
              <a:t>Phase 1 Step 4 Identify Architectural Approaches</a:t>
            </a:r>
          </a:p>
        </p:txBody>
      </p:sp>
      <p:sp>
        <p:nvSpPr>
          <p:cNvPr id="1497091" name="Rectangle 3"/>
          <p:cNvSpPr>
            <a:spLocks noGrp="1" noChangeArrowheads="1"/>
          </p:cNvSpPr>
          <p:nvPr>
            <p:ph type="body" idx="1"/>
          </p:nvPr>
        </p:nvSpPr>
        <p:spPr>
          <a:xfrm>
            <a:off x="290513" y="609600"/>
            <a:ext cx="8853487" cy="6248400"/>
          </a:xfrm>
        </p:spPr>
        <p:txBody>
          <a:bodyPr/>
          <a:lstStyle/>
          <a:p>
            <a:pPr eaLnBrk="1" hangingPunct="1">
              <a:defRPr/>
            </a:pPr>
            <a:endParaRPr lang="en-US" smtClean="0"/>
          </a:p>
          <a:p>
            <a:pPr eaLnBrk="1" hangingPunct="1">
              <a:defRPr/>
            </a:pPr>
            <a:r>
              <a:rPr lang="en-US" smtClean="0"/>
              <a:t>Step Description - the purpose for looking for approaches is to start formulating questions and conclusions about how the architecture is realizing key goals.</a:t>
            </a:r>
          </a:p>
          <a:p>
            <a:pPr eaLnBrk="1" hangingPunct="1">
              <a:defRPr/>
            </a:pPr>
            <a:r>
              <a:rPr lang="en-US" smtClean="0"/>
              <a:t>How it went</a:t>
            </a:r>
          </a:p>
          <a:p>
            <a:pPr eaLnBrk="1" hangingPunct="1">
              <a:defRPr/>
            </a:pPr>
            <a:r>
              <a:rPr lang="en-US" smtClean="0"/>
              <a:t>Architectural approaches identified</a:t>
            </a:r>
          </a:p>
          <a:p>
            <a:pPr lvl="1" eaLnBrk="1" hangingPunct="1">
              <a:defRPr/>
            </a:pPr>
            <a:r>
              <a:rPr lang="en-US" smtClean="0"/>
              <a:t>Client-server since heavily data-centric</a:t>
            </a:r>
          </a:p>
          <a:p>
            <a:pPr lvl="1" eaLnBrk="1" hangingPunct="1">
              <a:defRPr/>
            </a:pPr>
            <a:r>
              <a:rPr lang="en-US" smtClean="0"/>
              <a:t>Distributed data repositories to enhance reliability and performance</a:t>
            </a:r>
          </a:p>
          <a:p>
            <a:pPr lvl="1" eaLnBrk="1" hangingPunct="1">
              <a:defRPr/>
            </a:pPr>
            <a:r>
              <a:rPr lang="en-US" smtClean="0"/>
              <a:t>Distributed objects with transparency  are used to achieve modifiability in a distributed setting</a:t>
            </a:r>
          </a:p>
          <a:p>
            <a:pPr lvl="1" eaLnBrk="1" hangingPunct="1">
              <a:defRPr/>
            </a:pPr>
            <a:r>
              <a:rPr lang="en-US" smtClean="0"/>
              <a:t>Three-tiered layered approach for higher level data generation</a:t>
            </a:r>
          </a:p>
          <a:p>
            <a:pPr lvl="1" eaLnBrk="1" hangingPunct="1">
              <a:defRPr/>
            </a:pPr>
            <a:r>
              <a:rPr lang="en-US" smtClean="0"/>
              <a:t>Metadata “supports” usability by interpreting terabytes of data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a:xfrm>
            <a:off x="290513" y="0"/>
            <a:ext cx="8307387" cy="6445250"/>
          </a:xfrm>
        </p:spPr>
        <p:txBody>
          <a:bodyPr/>
          <a:lstStyle/>
          <a:p>
            <a:pPr>
              <a:defRPr/>
            </a:pPr>
            <a:r>
              <a:rPr lang="en-US" i="1" dirty="0" smtClean="0"/>
              <a:t>Activities</a:t>
            </a:r>
          </a:p>
          <a:p>
            <a:pPr>
              <a:defRPr/>
            </a:pPr>
            <a:r>
              <a:rPr lang="en-US" dirty="0" smtClean="0"/>
              <a:t>[ ] Evaluation leader facilitates the identification, prioritization, and refinement (to scenarios) of the most important quality attributes. Address the </a:t>
            </a:r>
            <a:r>
              <a:rPr lang="en-US" dirty="0" err="1" smtClean="0"/>
              <a:t>followingsteps</a:t>
            </a:r>
            <a:endParaRPr lang="en-US" dirty="0" smtClean="0"/>
          </a:p>
          <a:p>
            <a:pPr>
              <a:defRPr/>
            </a:pPr>
            <a:r>
              <a:rPr lang="en-US" dirty="0" smtClean="0"/>
              <a:t>[ ] Assign "Utility" as root.</a:t>
            </a:r>
          </a:p>
          <a:p>
            <a:pPr>
              <a:defRPr/>
            </a:pPr>
            <a:r>
              <a:rPr lang="en-US" dirty="0" smtClean="0"/>
              <a:t>[ ] Assign quality attributes identified as important to this system as children of root.</a:t>
            </a:r>
          </a:p>
          <a:p>
            <a:pPr>
              <a:defRPr/>
            </a:pPr>
            <a:r>
              <a:rPr lang="en-US" dirty="0" smtClean="0"/>
              <a:t>[ ] Facilitate identification of third-level nodes as refinements of second level nodes, for example, "latency" might be a refinement of "performance“ or "resistance to spoofing" might be a refinement of "security."</a:t>
            </a:r>
          </a:p>
          <a:p>
            <a:pPr>
              <a:defRPr/>
            </a:pPr>
            <a:r>
              <a:rPr lang="en-US" dirty="0" smtClean="0"/>
              <a:t>Use sample quality attribute characterizations to stimulate discussion.</a:t>
            </a:r>
          </a:p>
          <a:p>
            <a:pPr>
              <a:defRPr/>
            </a:pPr>
            <a:endParaRPr lang="en-US" dirty="0" smtClean="0"/>
          </a:p>
          <a:p>
            <a:pPr>
              <a:defRPr/>
            </a:pPr>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 ] Facilitate identification of quality attribute scenarios as fourth-level nodes.</a:t>
            </a:r>
          </a:p>
          <a:p>
            <a:pPr>
              <a:defRPr/>
            </a:pPr>
            <a:r>
              <a:rPr lang="en-US" dirty="0" smtClean="0"/>
              <a:t>[ ] Ask development organization participants to assign importance to the scenarios, using H/M/L scale.</a:t>
            </a:r>
          </a:p>
          <a:p>
            <a:pPr>
              <a:defRPr/>
            </a:pPr>
            <a:r>
              <a:rPr lang="en-US" dirty="0" smtClean="0"/>
              <a:t>[ ] For those scenarios rated "H," ask the architect to rate them in terms of how difficult he or she believes they will be to achieve. Use H/M/L scale.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 ] Questioners make sure that important quality attributes are represented in the tree or point out differences between what has been generated and what was presented as drivers or what appeared in requirements specification. Questioners also listen for additional stakeholder roles mentioned.</a:t>
            </a:r>
          </a:p>
          <a:p>
            <a:pPr>
              <a:defRPr/>
            </a:pPr>
            <a:r>
              <a:rPr lang="en-US" dirty="0" smtClean="0"/>
              <a:t>[ ] Scenario scribe records the utility tree publicly.</a:t>
            </a:r>
          </a:p>
          <a:p>
            <a:pPr>
              <a:defRPr/>
            </a:pPr>
            <a:r>
              <a:rPr lang="en-US" dirty="0" smtClean="0"/>
              <a:t>[ ] Proceedings scribe records the utility tree in the electronic record.</a:t>
            </a:r>
          </a:p>
          <a:p>
            <a:pPr>
              <a:defRPr/>
            </a:pPr>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i="1" dirty="0" smtClean="0"/>
              <a:t>Inputs</a:t>
            </a:r>
          </a:p>
          <a:p>
            <a:pPr>
              <a:defRPr/>
            </a:pPr>
            <a:r>
              <a:rPr lang="en-US" dirty="0" smtClean="0"/>
              <a:t>[ ] Business drivers and quality attributes from Step 2.</a:t>
            </a:r>
          </a:p>
          <a:p>
            <a:pPr>
              <a:defRPr/>
            </a:pPr>
            <a:r>
              <a:rPr lang="en-US" dirty="0" smtClean="0"/>
              <a:t>[ ] List of architectural approaches recorded during Step 4.</a:t>
            </a:r>
          </a:p>
          <a:p>
            <a:pPr>
              <a:defRPr/>
            </a:pPr>
            <a:r>
              <a:rPr lang="en-US" dirty="0" smtClean="0"/>
              <a:t>[ ] Template for the utility tree for the proceedings scribe to use when capturing the utility tree. The template can be a table such as Table 6.2 on page 156 with the entries blanked out.</a:t>
            </a:r>
          </a:p>
          <a:p>
            <a:pPr>
              <a:defRPr/>
            </a:pPr>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27038" y="0"/>
            <a:ext cx="8716962" cy="533400"/>
          </a:xfrm>
        </p:spPr>
        <p:txBody>
          <a:bodyPr/>
          <a:lstStyle/>
          <a:p>
            <a:pPr eaLnBrk="1" hangingPunct="1"/>
            <a:r>
              <a:rPr lang="en-US" altLang="en-US" sz="2600" smtClean="0"/>
              <a:t>Phase 1 Step 4 Identify Architectural Approaches</a:t>
            </a:r>
          </a:p>
        </p:txBody>
      </p:sp>
      <p:sp>
        <p:nvSpPr>
          <p:cNvPr id="1498115" name="Rectangle 3"/>
          <p:cNvSpPr>
            <a:spLocks noGrp="1" noChangeArrowheads="1"/>
          </p:cNvSpPr>
          <p:nvPr>
            <p:ph type="body" idx="1"/>
          </p:nvPr>
        </p:nvSpPr>
        <p:spPr>
          <a:xfrm>
            <a:off x="0" y="609600"/>
            <a:ext cx="9144000" cy="6248400"/>
          </a:xfrm>
        </p:spPr>
        <p:txBody>
          <a:bodyPr/>
          <a:lstStyle/>
          <a:p>
            <a:pPr eaLnBrk="1" hangingPunct="1">
              <a:defRPr/>
            </a:pPr>
            <a:r>
              <a:rPr lang="en-US" smtClean="0"/>
              <a:t>Issues from Architectural approaches identified</a:t>
            </a:r>
          </a:p>
          <a:p>
            <a:pPr lvl="1" eaLnBrk="1" hangingPunct="1">
              <a:defRPr/>
            </a:pPr>
            <a:r>
              <a:rPr lang="en-US" smtClean="0"/>
              <a:t>Client-server – contention issues for DB and throughput questions</a:t>
            </a:r>
          </a:p>
          <a:p>
            <a:pPr lvl="1" eaLnBrk="1" hangingPunct="1">
              <a:defRPr/>
            </a:pPr>
            <a:r>
              <a:rPr lang="en-US" smtClean="0"/>
              <a:t>Distributed data repositories – DB consistency; modifiability </a:t>
            </a:r>
          </a:p>
          <a:p>
            <a:pPr lvl="1" eaLnBrk="1" hangingPunct="1">
              <a:defRPr/>
            </a:pPr>
            <a:r>
              <a:rPr lang="en-US" smtClean="0"/>
              <a:t>Distributed objects with transparency  - a plus for modifiability potential negative for performance</a:t>
            </a:r>
          </a:p>
          <a:p>
            <a:pPr lvl="1" eaLnBrk="1" hangingPunct="1">
              <a:defRPr/>
            </a:pPr>
            <a:r>
              <a:rPr lang="en-US" smtClean="0"/>
              <a:t>Three-tiered layered approach – ditto + modifiability ? performance</a:t>
            </a:r>
          </a:p>
          <a:p>
            <a:pPr lvl="1" eaLnBrk="1" hangingPunct="1">
              <a:defRPr/>
            </a:pPr>
            <a:r>
              <a:rPr lang="en-US" smtClean="0"/>
              <a:t>Metadata - + usability; ? Modifiability</a:t>
            </a:r>
          </a:p>
          <a:p>
            <a:pPr eaLnBrk="1" hangingPunct="1">
              <a:defRPr/>
            </a:pPr>
            <a:r>
              <a:rPr lang="en-US" smtClean="0"/>
              <a:t>Speaking from Experience</a:t>
            </a:r>
          </a:p>
          <a:p>
            <a:pPr lvl="1" eaLnBrk="1" hangingPunct="1">
              <a:defRPr/>
            </a:pPr>
            <a:r>
              <a:rPr lang="en-US" smtClean="0"/>
              <a:t>Straightforward step </a:t>
            </a:r>
          </a:p>
          <a:p>
            <a:pPr lvl="1" eaLnBrk="1" hangingPunct="1">
              <a:defRPr/>
            </a:pPr>
            <a:r>
              <a:rPr lang="en-US" smtClean="0"/>
              <a:t>Usually 30 minutes or less</a:t>
            </a:r>
          </a:p>
          <a:p>
            <a:pPr lvl="1" eaLnBrk="1" hangingPunct="1">
              <a:defRPr/>
            </a:pPr>
            <a:r>
              <a:rPr lang="en-US" smtClean="0"/>
              <a:t>Difficulties if the architect has not thought of architectural approaches ahead of time!!!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27038" y="0"/>
            <a:ext cx="8716962" cy="533400"/>
          </a:xfrm>
        </p:spPr>
        <p:txBody>
          <a:bodyPr/>
          <a:lstStyle/>
          <a:p>
            <a:pPr eaLnBrk="1" hangingPunct="1"/>
            <a:r>
              <a:rPr lang="en-US" altLang="en-US" sz="2600" smtClean="0"/>
              <a:t>Phase 1 Step 5 Generate Quality Attribute Utility Tree</a:t>
            </a:r>
          </a:p>
        </p:txBody>
      </p:sp>
      <p:sp>
        <p:nvSpPr>
          <p:cNvPr id="1484803" name="Rectangle 3"/>
          <p:cNvSpPr>
            <a:spLocks noGrp="1" noChangeArrowheads="1"/>
          </p:cNvSpPr>
          <p:nvPr>
            <p:ph type="body" idx="1"/>
          </p:nvPr>
        </p:nvSpPr>
        <p:spPr>
          <a:xfrm>
            <a:off x="290513" y="609600"/>
            <a:ext cx="8853487" cy="5835650"/>
          </a:xfrm>
        </p:spPr>
        <p:txBody>
          <a:bodyPr/>
          <a:lstStyle/>
          <a:p>
            <a:pPr eaLnBrk="1" hangingPunct="1">
              <a:defRPr/>
            </a:pPr>
            <a:r>
              <a:rPr lang="en-US" smtClean="0"/>
              <a:t>Step Summary Checklists (page 164)</a:t>
            </a:r>
          </a:p>
          <a:p>
            <a:pPr lvl="1" eaLnBrk="1" hangingPunct="1">
              <a:defRPr/>
            </a:pPr>
            <a:r>
              <a:rPr lang="en-US" smtClean="0"/>
              <a:t>Inputs: </a:t>
            </a:r>
          </a:p>
          <a:p>
            <a:pPr lvl="2" eaLnBrk="1" hangingPunct="1">
              <a:defRPr/>
            </a:pPr>
            <a:r>
              <a:rPr lang="en-US" smtClean="0"/>
              <a:t>Business drivers and quality attributes from step 2</a:t>
            </a:r>
          </a:p>
          <a:p>
            <a:pPr lvl="2" eaLnBrk="1" hangingPunct="1">
              <a:defRPr/>
            </a:pPr>
            <a:r>
              <a:rPr lang="en-US" smtClean="0"/>
              <a:t>List of architectural approaches from step 4</a:t>
            </a:r>
          </a:p>
          <a:p>
            <a:pPr lvl="2" eaLnBrk="1" hangingPunct="1">
              <a:defRPr/>
            </a:pPr>
            <a:r>
              <a:rPr lang="en-US" smtClean="0"/>
              <a:t>Template for utility tree (table 6.2 page 156)</a:t>
            </a:r>
          </a:p>
          <a:p>
            <a:pPr lvl="1" eaLnBrk="1" hangingPunct="1">
              <a:defRPr/>
            </a:pPr>
            <a:r>
              <a:rPr lang="en-US" smtClean="0"/>
              <a:t>Activities:  Team leader facilitates the identification, prioritization and refinement (to scenarios) of important quality attributes</a:t>
            </a:r>
          </a:p>
          <a:p>
            <a:pPr lvl="2" eaLnBrk="1" hangingPunct="1">
              <a:defRPr/>
            </a:pPr>
            <a:r>
              <a:rPr lang="en-US" smtClean="0"/>
              <a:t>Assign “Utility” as root</a:t>
            </a:r>
          </a:p>
          <a:p>
            <a:pPr lvl="2" eaLnBrk="1" hangingPunct="1">
              <a:defRPr/>
            </a:pPr>
            <a:r>
              <a:rPr lang="en-US" smtClean="0"/>
              <a:t>Assign quality attributes identified as important as children of root</a:t>
            </a:r>
          </a:p>
          <a:p>
            <a:pPr lvl="2" eaLnBrk="1" hangingPunct="1">
              <a:defRPr/>
            </a:pPr>
            <a:r>
              <a:rPr lang="en-US" smtClean="0"/>
              <a:t>Facilitate identification of third level nodes, refining second level</a:t>
            </a:r>
          </a:p>
          <a:p>
            <a:pPr lvl="2" eaLnBrk="1" hangingPunct="1">
              <a:defRPr/>
            </a:pPr>
            <a:r>
              <a:rPr lang="en-US" smtClean="0"/>
              <a:t>Facilitate identification of quality attribute scenarios</a:t>
            </a:r>
          </a:p>
          <a:p>
            <a:pPr lvl="2" eaLnBrk="1" hangingPunct="1">
              <a:defRPr/>
            </a:pPr>
            <a:r>
              <a:rPr lang="en-US" smtClean="0"/>
              <a:t>Ask development organization to assign importance priorities</a:t>
            </a:r>
          </a:p>
          <a:p>
            <a:pPr lvl="2" eaLnBrk="1" hangingPunct="1">
              <a:defRPr/>
            </a:pPr>
            <a:r>
              <a:rPr lang="en-US" smtClean="0"/>
              <a:t>For high importance qualities ask  architect to rate as to difficulty to achieve</a:t>
            </a:r>
          </a:p>
          <a:p>
            <a:pPr lvl="2" eaLnBrk="1" hangingPunct="1">
              <a:defRPr/>
            </a:pPr>
            <a:r>
              <a:rPr lang="en-US" smtClean="0"/>
              <a:t>Questioners: </a:t>
            </a:r>
          </a:p>
          <a:p>
            <a:pPr lvl="2" eaLnBrk="1" hangingPunct="1">
              <a:defRPr/>
            </a:pPr>
            <a:r>
              <a:rPr lang="en-US" smtClean="0"/>
              <a:t>Scribes: record everything</a:t>
            </a:r>
          </a:p>
          <a:p>
            <a:pPr lvl="1" eaLnBrk="1" hangingPunct="1">
              <a:defRPr/>
            </a:pPr>
            <a:r>
              <a:rPr lang="en-US" smtClean="0"/>
              <a:t>Outputs: utility tree prioritized by importance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i="1" dirty="0" smtClean="0"/>
              <a:t>Inputs</a:t>
            </a:r>
          </a:p>
          <a:p>
            <a:pPr>
              <a:defRPr/>
            </a:pPr>
            <a:r>
              <a:rPr lang="en-US" dirty="0" smtClean="0"/>
              <a:t>[ ] Description of important attribute-specific requirements from Phase 0, Step 2, and Phase 1, Step 2.</a:t>
            </a:r>
          </a:p>
          <a:p>
            <a:pPr>
              <a:defRPr/>
            </a:pPr>
            <a:r>
              <a:rPr lang="en-US" dirty="0" smtClean="0"/>
              <a:t>] All available documentation for architecture being evaluated.</a:t>
            </a:r>
          </a:p>
          <a:p>
            <a:pPr>
              <a:defRPr/>
            </a:pPr>
            <a:r>
              <a:rPr lang="en-US" dirty="0" smtClean="0"/>
              <a:t>[ ] Description of any attribute-specific architectural approaches from Phase:0, Step 2.</a:t>
            </a:r>
          </a:p>
          <a:p>
            <a:pPr>
              <a:defRPr/>
            </a:pPr>
            <a:r>
              <a:rPr lang="en-US" dirty="0" smtClean="0"/>
              <a:t>[ ] Sample quality attribute characterizations, such as those shown in Chapter 5.</a:t>
            </a:r>
          </a:p>
          <a:p>
            <a:pPr>
              <a:defRPr/>
            </a:pPr>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27038" y="0"/>
            <a:ext cx="8716962" cy="533400"/>
          </a:xfrm>
        </p:spPr>
        <p:txBody>
          <a:bodyPr/>
          <a:lstStyle/>
          <a:p>
            <a:pPr eaLnBrk="1" hangingPunct="1"/>
            <a:r>
              <a:rPr lang="en-US" altLang="en-US" sz="2600" smtClean="0"/>
              <a:t>Phase 1 Step 5 Generate Quality Attribute Utility Tree</a:t>
            </a:r>
          </a:p>
        </p:txBody>
      </p:sp>
      <p:sp>
        <p:nvSpPr>
          <p:cNvPr id="1485827" name="Rectangle 3"/>
          <p:cNvSpPr>
            <a:spLocks noGrp="1" noChangeArrowheads="1"/>
          </p:cNvSpPr>
          <p:nvPr>
            <p:ph type="body" idx="1"/>
          </p:nvPr>
        </p:nvSpPr>
        <p:spPr>
          <a:xfrm>
            <a:off x="290513" y="609600"/>
            <a:ext cx="8853487" cy="5835650"/>
          </a:xfrm>
        </p:spPr>
        <p:txBody>
          <a:bodyPr/>
          <a:lstStyle/>
          <a:p>
            <a:pPr eaLnBrk="1" hangingPunct="1">
              <a:defRPr/>
            </a:pPr>
            <a:r>
              <a:rPr lang="en-US" smtClean="0"/>
              <a:t>How it Went</a:t>
            </a:r>
          </a:p>
          <a:p>
            <a:pPr eaLnBrk="1" hangingPunct="1">
              <a:buFont typeface="Wingdings" panose="05000000000000000000" pitchFamily="2" charset="2"/>
              <a:buChar char="l"/>
              <a:defRPr/>
            </a:pPr>
            <a:r>
              <a:rPr lang="en-US" smtClean="0"/>
              <a:t>For ECS had prototype utility tree to start from</a:t>
            </a:r>
          </a:p>
          <a:p>
            <a:pPr eaLnBrk="1" hangingPunct="1">
              <a:buFont typeface="Wingdings" panose="05000000000000000000" pitchFamily="2" charset="2"/>
              <a:buChar char="l"/>
              <a:defRPr/>
            </a:pPr>
            <a:r>
              <a:rPr lang="en-US" smtClean="0"/>
              <a:t>Working at the top – 50 “study goals” abstracted to</a:t>
            </a:r>
          </a:p>
          <a:p>
            <a:pPr lvl="1" eaLnBrk="1" hangingPunct="1">
              <a:defRPr/>
            </a:pPr>
            <a:r>
              <a:rPr lang="en-US" smtClean="0"/>
              <a:t>Operability</a:t>
            </a:r>
          </a:p>
          <a:p>
            <a:pPr lvl="1" eaLnBrk="1" hangingPunct="1">
              <a:defRPr/>
            </a:pPr>
            <a:r>
              <a:rPr lang="en-US" smtClean="0"/>
              <a:t>Maintainability</a:t>
            </a:r>
          </a:p>
          <a:p>
            <a:pPr lvl="1" eaLnBrk="1" hangingPunct="1">
              <a:defRPr/>
            </a:pPr>
            <a:r>
              <a:rPr lang="en-US" smtClean="0"/>
              <a:t>Scalability</a:t>
            </a:r>
          </a:p>
          <a:p>
            <a:pPr lvl="1" eaLnBrk="1" hangingPunct="1">
              <a:defRPr/>
            </a:pPr>
            <a:r>
              <a:rPr lang="en-US" smtClean="0"/>
              <a:t>Performance</a:t>
            </a:r>
          </a:p>
          <a:p>
            <a:pPr lvl="1" eaLnBrk="1" hangingPunct="1">
              <a:defRPr/>
            </a:pPr>
            <a:r>
              <a:rPr lang="en-US" smtClean="0"/>
              <a:t>Flexibility/extensibility</a:t>
            </a:r>
          </a:p>
          <a:p>
            <a:pPr lvl="1" eaLnBrk="1" hangingPunct="1">
              <a:defRPr/>
            </a:pPr>
            <a:r>
              <a:rPr lang="en-US" smtClean="0"/>
              <a:t>Reliability/availability</a:t>
            </a:r>
          </a:p>
          <a:p>
            <a:pPr lvl="1" eaLnBrk="1" hangingPunct="1">
              <a:defRPr/>
            </a:pPr>
            <a:r>
              <a:rPr lang="en-US" smtClean="0"/>
              <a:t>Security</a:t>
            </a:r>
          </a:p>
          <a:p>
            <a:pPr lvl="1" eaLnBrk="1" hangingPunct="1">
              <a:defRPr/>
            </a:pPr>
            <a:r>
              <a:rPr lang="en-US" smtClean="0"/>
              <a:t>Usability</a:t>
            </a:r>
          </a:p>
          <a:p>
            <a:pPr lvl="1" eaLnBrk="1" hangingPunct="1">
              <a:defRPr/>
            </a:pPr>
            <a:r>
              <a:rPr lang="en-US" smtClean="0"/>
              <a:t>Table 6.3</a:t>
            </a:r>
          </a:p>
          <a:p>
            <a:pPr eaLnBrk="1" hangingPunct="1">
              <a:buFont typeface="Wingdings" panose="05000000000000000000" pitchFamily="2" charset="2"/>
              <a:buChar char="l"/>
              <a:defRPr/>
            </a:pPr>
            <a:r>
              <a:rPr lang="en-US" smtClean="0"/>
              <a:t>Crafting scenarios</a:t>
            </a:r>
          </a:p>
          <a:p>
            <a:pPr eaLnBrk="1" hangingPunct="1">
              <a:defRPr/>
            </a:pPr>
            <a:endParaRPr lang="en-US" smtClean="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27038" y="0"/>
            <a:ext cx="8716962" cy="533400"/>
          </a:xfrm>
        </p:spPr>
        <p:txBody>
          <a:bodyPr/>
          <a:lstStyle/>
          <a:p>
            <a:pPr eaLnBrk="1" hangingPunct="1"/>
            <a:r>
              <a:rPr lang="en-US" altLang="en-US" sz="2600" smtClean="0"/>
              <a:t>Phase 1 Step 5 Generate Quality Attribute Utility Tree</a:t>
            </a:r>
          </a:p>
        </p:txBody>
      </p:sp>
      <p:sp>
        <p:nvSpPr>
          <p:cNvPr id="1499139" name="Rectangle 3"/>
          <p:cNvSpPr>
            <a:spLocks noGrp="1" noChangeArrowheads="1"/>
          </p:cNvSpPr>
          <p:nvPr>
            <p:ph type="body" idx="1"/>
          </p:nvPr>
        </p:nvSpPr>
        <p:spPr>
          <a:xfrm>
            <a:off x="290513" y="609600"/>
            <a:ext cx="8853487" cy="5835650"/>
          </a:xfrm>
        </p:spPr>
        <p:txBody>
          <a:bodyPr/>
          <a:lstStyle/>
          <a:p>
            <a:pPr eaLnBrk="1" hangingPunct="1">
              <a:lnSpc>
                <a:spcPct val="85000"/>
              </a:lnSpc>
              <a:defRPr/>
            </a:pPr>
            <a:r>
              <a:rPr lang="en-US" smtClean="0"/>
              <a:t>How it Went</a:t>
            </a:r>
          </a:p>
          <a:p>
            <a:pPr eaLnBrk="1" hangingPunct="1">
              <a:lnSpc>
                <a:spcPct val="85000"/>
              </a:lnSpc>
              <a:buFont typeface="Wingdings" panose="05000000000000000000" pitchFamily="2" charset="2"/>
              <a:buChar char="l"/>
              <a:defRPr/>
            </a:pPr>
            <a:r>
              <a:rPr lang="en-US" smtClean="0"/>
              <a:t>Crafting scenarios – to fill out fourth level of utility tree        “refine quality attributes into analyzable quality attribute scenarios”</a:t>
            </a:r>
          </a:p>
          <a:p>
            <a:pPr lvl="1" eaLnBrk="1" hangingPunct="1">
              <a:lnSpc>
                <a:spcPct val="90000"/>
              </a:lnSpc>
              <a:defRPr/>
            </a:pPr>
            <a:r>
              <a:rPr lang="en-US" smtClean="0"/>
              <a:t>Quality Attribute refinement (level 3): Changes to one subsystem require no changes to other subsystems</a:t>
            </a:r>
          </a:p>
          <a:p>
            <a:pPr lvl="1" eaLnBrk="1" hangingPunct="1">
              <a:lnSpc>
                <a:spcPct val="90000"/>
              </a:lnSpc>
              <a:buFont typeface="Wingdings" panose="05000000000000000000" pitchFamily="2" charset="2"/>
              <a:buNone/>
              <a:defRPr/>
            </a:pPr>
            <a:endParaRPr lang="en-US" smtClean="0"/>
          </a:p>
          <a:p>
            <a:pPr lvl="1" eaLnBrk="1" hangingPunct="1">
              <a:lnSpc>
                <a:spcPct val="90000"/>
              </a:lnSpc>
              <a:defRPr/>
            </a:pPr>
            <a:r>
              <a:rPr lang="en-US" smtClean="0"/>
              <a:t>Quality Attribute refinement (level 4): Deploy the next version(5B) of the science data server with an update to the earth science data types and the latitude/longitude box support into the current (5A) baseline in less than 8 hours with no impact on the other subsystems or search, browse, and order availability</a:t>
            </a:r>
          </a:p>
          <a:p>
            <a:pPr lvl="1" eaLnBrk="1" hangingPunct="1">
              <a:lnSpc>
                <a:spcPct val="90000"/>
              </a:lnSpc>
              <a:defRPr/>
            </a:pPr>
            <a:endParaRPr lang="en-US" smtClean="0"/>
          </a:p>
          <a:p>
            <a:pPr eaLnBrk="1" hangingPunct="1">
              <a:lnSpc>
                <a:spcPct val="85000"/>
              </a:lnSpc>
              <a:buFont typeface="Wingdings" panose="05000000000000000000" pitchFamily="2" charset="2"/>
              <a:buChar char="l"/>
              <a:defRPr/>
            </a:pPr>
            <a:r>
              <a:rPr lang="en-US" smtClean="0"/>
              <a:t>Other examples page 167</a:t>
            </a:r>
          </a:p>
          <a:p>
            <a:pPr eaLnBrk="1" hangingPunct="1">
              <a:lnSpc>
                <a:spcPct val="85000"/>
              </a:lnSpc>
              <a:buFont typeface="Wingdings" panose="05000000000000000000" pitchFamily="2" charset="2"/>
              <a:buChar char="l"/>
              <a:defRPr/>
            </a:pPr>
            <a:r>
              <a:rPr lang="en-US" smtClean="0"/>
              <a:t>Prioritizing Utility Tree – adding importance and difficulty ratings Table 6.3</a:t>
            </a:r>
          </a:p>
          <a:p>
            <a:pPr eaLnBrk="1" hangingPunct="1">
              <a:lnSpc>
                <a:spcPct val="85000"/>
              </a:lnSpc>
              <a:defRPr/>
            </a:pPr>
            <a:endParaRPr lang="en-US" smtClean="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27038" y="0"/>
            <a:ext cx="8716962" cy="533400"/>
          </a:xfrm>
        </p:spPr>
        <p:txBody>
          <a:bodyPr/>
          <a:lstStyle/>
          <a:p>
            <a:pPr eaLnBrk="1" hangingPunct="1"/>
            <a:r>
              <a:rPr lang="en-US" altLang="en-US" sz="2600" smtClean="0"/>
              <a:t>Phase 1 Step 5 Generate Quality Attribute Utility Tree</a:t>
            </a:r>
          </a:p>
        </p:txBody>
      </p:sp>
      <p:sp>
        <p:nvSpPr>
          <p:cNvPr id="1500163" name="Rectangle 3"/>
          <p:cNvSpPr>
            <a:spLocks noGrp="1" noChangeArrowheads="1"/>
          </p:cNvSpPr>
          <p:nvPr>
            <p:ph type="body" idx="1"/>
          </p:nvPr>
        </p:nvSpPr>
        <p:spPr>
          <a:xfrm>
            <a:off x="290513" y="609600"/>
            <a:ext cx="8853487" cy="5835650"/>
          </a:xfrm>
        </p:spPr>
        <p:txBody>
          <a:bodyPr/>
          <a:lstStyle/>
          <a:p>
            <a:pPr eaLnBrk="1" hangingPunct="1">
              <a:defRPr/>
            </a:pPr>
            <a:r>
              <a:rPr lang="en-US" smtClean="0"/>
              <a:t>Speaking from Experience</a:t>
            </a:r>
          </a:p>
          <a:p>
            <a:pPr eaLnBrk="1" hangingPunct="1">
              <a:buFont typeface="Wingdings" panose="05000000000000000000" pitchFamily="2" charset="2"/>
              <a:buChar char="l"/>
              <a:defRPr/>
            </a:pPr>
            <a:r>
              <a:rPr lang="en-US" smtClean="0"/>
              <a:t>Quality Attribute names – different meanings in different communities</a:t>
            </a:r>
          </a:p>
          <a:p>
            <a:pPr eaLnBrk="1" hangingPunct="1">
              <a:buFont typeface="Wingdings" panose="05000000000000000000" pitchFamily="2" charset="2"/>
              <a:buChar char="l"/>
              <a:defRPr/>
            </a:pPr>
            <a:r>
              <a:rPr lang="en-US" smtClean="0"/>
              <a:t>Missing leaves</a:t>
            </a:r>
          </a:p>
          <a:p>
            <a:pPr eaLnBrk="1" hangingPunct="1">
              <a:buFont typeface="Wingdings" panose="05000000000000000000" pitchFamily="2" charset="2"/>
              <a:buChar char="l"/>
              <a:defRPr/>
            </a:pPr>
            <a:r>
              <a:rPr lang="en-US" smtClean="0"/>
              <a:t>Well-formed scenarios –  encourage but don’t inhibit to “stimulus-environment- response” form</a:t>
            </a:r>
          </a:p>
          <a:p>
            <a:pPr eaLnBrk="1" hangingPunct="1">
              <a:buFont typeface="Wingdings" panose="05000000000000000000" pitchFamily="2" charset="2"/>
              <a:buChar char="l"/>
              <a:defRPr/>
            </a:pPr>
            <a:r>
              <a:rPr lang="en-US" smtClean="0"/>
              <a:t>Scenarios versus requirements don’t duplicate functional requirements</a:t>
            </a:r>
          </a:p>
          <a:p>
            <a:pPr eaLnBrk="1" hangingPunct="1">
              <a:buFont typeface="Wingdings" panose="05000000000000000000" pitchFamily="2" charset="2"/>
              <a:buChar char="l"/>
              <a:defRPr/>
            </a:pPr>
            <a:r>
              <a:rPr lang="en-US" smtClean="0"/>
              <a:t>Rank assignment – numbers versus High, Medium, Low</a:t>
            </a:r>
          </a:p>
          <a:p>
            <a:pPr eaLnBrk="1" hangingPunct="1">
              <a:buFont typeface="Wingdings" panose="05000000000000000000" pitchFamily="2" charset="2"/>
              <a:buChar char="l"/>
              <a:defRPr/>
            </a:pPr>
            <a:endParaRPr lang="en-US" smtClean="0"/>
          </a:p>
          <a:p>
            <a:pPr eaLnBrk="1" hangingPunct="1">
              <a:defRPr/>
            </a:pPr>
            <a:endParaRPr lang="en-US" smtClean="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endParaRPr lang="en-US" altLang="en-US" smtClean="0"/>
          </a:p>
        </p:txBody>
      </p:sp>
      <p:pic>
        <p:nvPicPr>
          <p:cNvPr id="1064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 y="2133600"/>
            <a:ext cx="8774113" cy="3505200"/>
          </a:xfrm>
          <a:noFill/>
          <a:extLst>
            <a:ext uri="{909E8E84-426E-40DD-AFC4-6F175D3DCCD1}">
              <a14:hiddenFill xmlns:a14="http://schemas.microsoft.com/office/drawing/2010/main">
                <a:solidFill>
                  <a:srgbClr val="FFFFFF"/>
                </a:solidFill>
              </a14:hiddenFill>
            </a:ext>
          </a:extLst>
        </p:spPr>
      </p:pic>
      <p:pic>
        <p:nvPicPr>
          <p:cNvPr id="1065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349250"/>
            <a:ext cx="19431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altLang="en-US" smtClean="0"/>
          </a:p>
        </p:txBody>
      </p:sp>
      <p:pic>
        <p:nvPicPr>
          <p:cNvPr id="1075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8138" y="2057400"/>
            <a:ext cx="8281987" cy="3581400"/>
          </a:xfrm>
          <a:noFill/>
          <a:extLst>
            <a:ext uri="{909E8E84-426E-40DD-AFC4-6F175D3DCCD1}">
              <a14:hiddenFill xmlns:a14="http://schemas.microsoft.com/office/drawing/2010/main">
                <a:solidFill>
                  <a:srgbClr val="FFFFFF"/>
                </a:solidFill>
              </a14:hiddenFill>
            </a:ext>
          </a:extLst>
        </p:spPr>
      </p:pic>
      <p:pic>
        <p:nvPicPr>
          <p:cNvPr id="1075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49250"/>
            <a:ext cx="19431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sz="3600" smtClean="0"/>
              <a:t>Table 6.3 Subset of the ECS Utility Tree</a:t>
            </a:r>
          </a:p>
        </p:txBody>
      </p:sp>
      <p:pic>
        <p:nvPicPr>
          <p:cNvPr id="1085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275" y="1524000"/>
            <a:ext cx="8721725" cy="4573588"/>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smtClean="0"/>
              <a:t>Operability</a:t>
            </a:r>
          </a:p>
        </p:txBody>
      </p:sp>
      <p:pic>
        <p:nvPicPr>
          <p:cNvPr id="1095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08150"/>
            <a:ext cx="8091488" cy="431165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smtClean="0"/>
              <a:t>Reliability/Availability</a:t>
            </a:r>
          </a:p>
        </p:txBody>
      </p:sp>
      <p:pic>
        <p:nvPicPr>
          <p:cNvPr id="1105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9550" y="1828800"/>
            <a:ext cx="8694738" cy="41148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endParaRPr lang="en-US" altLang="en-US" smtClean="0"/>
          </a:p>
        </p:txBody>
      </p:sp>
      <p:pic>
        <p:nvPicPr>
          <p:cNvPr id="1116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800" y="1676400"/>
            <a:ext cx="8813800" cy="445452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smtClean="0"/>
              <a:t>Scalability</a:t>
            </a:r>
          </a:p>
        </p:txBody>
      </p:sp>
      <p:sp>
        <p:nvSpPr>
          <p:cNvPr id="3" name="Content Placeholder 2"/>
          <p:cNvSpPr>
            <a:spLocks noGrp="1"/>
          </p:cNvSpPr>
          <p:nvPr>
            <p:ph idx="1"/>
          </p:nvPr>
        </p:nvSpPr>
        <p:spPr/>
        <p:txBody>
          <a:bodyPr/>
          <a:lstStyle/>
          <a:p>
            <a:pPr>
              <a:defRPr/>
            </a:pPr>
            <a:endParaRPr lang="en-US"/>
          </a:p>
        </p:txBody>
      </p:sp>
      <p:pic>
        <p:nvPicPr>
          <p:cNvPr id="1126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241425"/>
            <a:ext cx="9043987"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i="1" dirty="0" smtClean="0"/>
              <a:t>Activities</a:t>
            </a:r>
          </a:p>
          <a:p>
            <a:pPr>
              <a:defRPr/>
            </a:pPr>
            <a:r>
              <a:rPr lang="en-US" dirty="0" smtClean="0"/>
              <a:t>[ ] Architect describes technical constraints, other systems with which the system must interact, and attribute-specific architectural approaches.</a:t>
            </a:r>
          </a:p>
          <a:p>
            <a:pPr>
              <a:defRPr/>
            </a:pPr>
            <a:r>
              <a:rPr lang="en-US" dirty="0" smtClean="0"/>
              <a:t>[ ] Proceedings scribe records highlights of architect's explanations.</a:t>
            </a:r>
          </a:p>
          <a:p>
            <a:pPr>
              <a:defRPr/>
            </a:pPr>
            <a:r>
              <a:rPr lang="en-US" dirty="0" smtClean="0"/>
              <a:t>[ ] All evaluation team members note architectural approaches used/mentioned, potential risks in light of drivers, and additional stakeholder roles mentioned.</a:t>
            </a:r>
          </a:p>
          <a:p>
            <a:pPr>
              <a:defRPr/>
            </a:pPr>
            <a:endParaRPr lang="en-US"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smtClean="0"/>
              <a:t>Performance</a:t>
            </a:r>
          </a:p>
        </p:txBody>
      </p:sp>
      <p:sp>
        <p:nvSpPr>
          <p:cNvPr id="3" name="Content Placeholder 2"/>
          <p:cNvSpPr>
            <a:spLocks noGrp="1"/>
          </p:cNvSpPr>
          <p:nvPr>
            <p:ph idx="1"/>
          </p:nvPr>
        </p:nvSpPr>
        <p:spPr/>
        <p:txBody>
          <a:bodyPr/>
          <a:lstStyle/>
          <a:p>
            <a:pPr>
              <a:defRPr/>
            </a:pPr>
            <a:endParaRPr lang="en-US"/>
          </a:p>
        </p:txBody>
      </p:sp>
      <p:pic>
        <p:nvPicPr>
          <p:cNvPr id="1136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2590800"/>
            <a:ext cx="8588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27038" y="0"/>
            <a:ext cx="8716962" cy="914400"/>
          </a:xfrm>
        </p:spPr>
        <p:txBody>
          <a:bodyPr/>
          <a:lstStyle/>
          <a:p>
            <a:pPr eaLnBrk="1" hangingPunct="1"/>
            <a:r>
              <a:rPr lang="en-US" altLang="en-US" sz="3400" smtClean="0"/>
              <a:t>Phase 1 Step 6 </a:t>
            </a:r>
            <a:br>
              <a:rPr lang="en-US" altLang="en-US" sz="3400" smtClean="0"/>
            </a:br>
            <a:r>
              <a:rPr lang="en-US" altLang="en-US" sz="3400" smtClean="0"/>
              <a:t>Analyze the architectural Approaches</a:t>
            </a:r>
          </a:p>
        </p:txBody>
      </p:sp>
      <p:sp>
        <p:nvSpPr>
          <p:cNvPr id="1473539" name="Rectangle 3"/>
          <p:cNvSpPr>
            <a:spLocks noGrp="1" noChangeArrowheads="1"/>
          </p:cNvSpPr>
          <p:nvPr>
            <p:ph type="body" idx="1"/>
          </p:nvPr>
        </p:nvSpPr>
        <p:spPr>
          <a:xfrm>
            <a:off x="290513" y="990600"/>
            <a:ext cx="8853487" cy="5867400"/>
          </a:xfrm>
        </p:spPr>
        <p:txBody>
          <a:bodyPr/>
          <a:lstStyle/>
          <a:p>
            <a:pPr eaLnBrk="1" hangingPunct="1">
              <a:lnSpc>
                <a:spcPct val="85000"/>
              </a:lnSpc>
              <a:defRPr/>
            </a:pPr>
            <a:r>
              <a:rPr lang="en-US" smtClean="0"/>
              <a:t>Step Summary Checklists (page 173)</a:t>
            </a:r>
          </a:p>
          <a:p>
            <a:pPr lvl="1" eaLnBrk="1" hangingPunct="1">
              <a:lnSpc>
                <a:spcPct val="90000"/>
              </a:lnSpc>
              <a:defRPr/>
            </a:pPr>
            <a:r>
              <a:rPr lang="en-US" smtClean="0"/>
              <a:t>Inputs: </a:t>
            </a:r>
          </a:p>
          <a:p>
            <a:pPr lvl="2" eaLnBrk="1" hangingPunct="1">
              <a:lnSpc>
                <a:spcPct val="97000"/>
              </a:lnSpc>
              <a:defRPr/>
            </a:pPr>
            <a:r>
              <a:rPr lang="en-US" smtClean="0"/>
              <a:t>utility tree</a:t>
            </a:r>
          </a:p>
          <a:p>
            <a:pPr lvl="2" eaLnBrk="1" hangingPunct="1">
              <a:lnSpc>
                <a:spcPct val="97000"/>
              </a:lnSpc>
              <a:defRPr/>
            </a:pPr>
            <a:r>
              <a:rPr lang="en-US" smtClean="0"/>
              <a:t>list of architectural approaches</a:t>
            </a:r>
          </a:p>
          <a:p>
            <a:pPr lvl="2" eaLnBrk="1" hangingPunct="1">
              <a:lnSpc>
                <a:spcPct val="97000"/>
              </a:lnSpc>
              <a:defRPr/>
            </a:pPr>
            <a:r>
              <a:rPr lang="en-US" smtClean="0"/>
              <a:t>analysis of architectural approaches template</a:t>
            </a:r>
          </a:p>
          <a:p>
            <a:pPr lvl="2" eaLnBrk="1" hangingPunct="1">
              <a:lnSpc>
                <a:spcPct val="97000"/>
              </a:lnSpc>
              <a:defRPr/>
            </a:pPr>
            <a:r>
              <a:rPr lang="en-US" smtClean="0"/>
              <a:t>Sample quality attribute characterizations</a:t>
            </a:r>
          </a:p>
          <a:p>
            <a:pPr lvl="1" eaLnBrk="1" hangingPunct="1">
              <a:lnSpc>
                <a:spcPct val="90000"/>
              </a:lnSpc>
              <a:defRPr/>
            </a:pPr>
            <a:r>
              <a:rPr lang="en-US" smtClean="0"/>
              <a:t>Activities: </a:t>
            </a:r>
          </a:p>
          <a:p>
            <a:pPr lvl="2" eaLnBrk="1" hangingPunct="1">
              <a:lnSpc>
                <a:spcPct val="97000"/>
              </a:lnSpc>
              <a:defRPr/>
            </a:pPr>
            <a:r>
              <a:rPr lang="en-US" smtClean="0"/>
              <a:t>Architect identifies components, connectors, constraints  relative to important nodes in utility tree</a:t>
            </a:r>
          </a:p>
          <a:p>
            <a:pPr lvl="2" eaLnBrk="1" hangingPunct="1">
              <a:lnSpc>
                <a:spcPct val="97000"/>
              </a:lnSpc>
              <a:defRPr/>
            </a:pPr>
            <a:r>
              <a:rPr lang="en-US" smtClean="0"/>
              <a:t>Evaluation team generates questions</a:t>
            </a:r>
          </a:p>
          <a:p>
            <a:pPr lvl="3" eaLnBrk="1" hangingPunct="1">
              <a:lnSpc>
                <a:spcPct val="90000"/>
              </a:lnSpc>
              <a:defRPr/>
            </a:pPr>
            <a:r>
              <a:rPr lang="en-US" smtClean="0"/>
              <a:t>Style specific questions</a:t>
            </a:r>
          </a:p>
          <a:p>
            <a:pPr lvl="3" eaLnBrk="1" hangingPunct="1">
              <a:lnSpc>
                <a:spcPct val="90000"/>
              </a:lnSpc>
              <a:defRPr/>
            </a:pPr>
            <a:r>
              <a:rPr lang="en-US" smtClean="0"/>
              <a:t>Quality attribute specific questions</a:t>
            </a:r>
          </a:p>
          <a:p>
            <a:pPr lvl="2" eaLnBrk="1" hangingPunct="1">
              <a:lnSpc>
                <a:spcPct val="97000"/>
              </a:lnSpc>
              <a:defRPr/>
            </a:pPr>
            <a:r>
              <a:rPr lang="en-US" smtClean="0"/>
              <a:t>Proceedings scribe records discussions, risks, nonrisks, sensitivity points and tradeoff points</a:t>
            </a:r>
          </a:p>
          <a:p>
            <a:pPr lvl="2" eaLnBrk="1" hangingPunct="1">
              <a:lnSpc>
                <a:spcPct val="97000"/>
              </a:lnSpc>
              <a:defRPr/>
            </a:pPr>
            <a:r>
              <a:rPr lang="en-US" smtClean="0"/>
              <a:t>Scenarios scribes records risks, nonrisks, … open issues as identified by evaluation leader</a:t>
            </a:r>
          </a:p>
          <a:p>
            <a:pPr lvl="1" eaLnBrk="1" hangingPunct="1">
              <a:lnSpc>
                <a:spcPct val="90000"/>
              </a:lnSpc>
              <a:defRPr/>
            </a:pPr>
            <a:r>
              <a:rPr lang="en-US" smtClean="0"/>
              <a:t>Outputs: List of sensitivity points, tradeoff points, risks and   non-risks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endParaRPr lang="en-US" altLang="en-US" smtClean="0"/>
          </a:p>
        </p:txBody>
      </p:sp>
      <p:sp>
        <p:nvSpPr>
          <p:cNvPr id="1503235" name="Rectangle 3"/>
          <p:cNvSpPr>
            <a:spLocks noGrp="1" noChangeArrowheads="1"/>
          </p:cNvSpPr>
          <p:nvPr>
            <p:ph type="body" idx="1"/>
          </p:nvPr>
        </p:nvSpPr>
        <p:spPr/>
        <p:txBody>
          <a:bodyPr/>
          <a:lstStyle/>
          <a:p>
            <a:pPr eaLnBrk="1" hangingPunct="1">
              <a:defRPr/>
            </a:pPr>
            <a:r>
              <a:rPr lang="en-US" smtClean="0"/>
              <a:t>Step Description</a:t>
            </a:r>
          </a:p>
          <a:p>
            <a:pPr lvl="1" eaLnBrk="1" hangingPunct="1">
              <a:defRPr/>
            </a:pPr>
            <a:r>
              <a:rPr lang="en-US" smtClean="0"/>
              <a:t>Analysis does not entail “detailed simulation” or mathematical modeling – more of a qualitative analysis</a:t>
            </a:r>
          </a:p>
          <a:p>
            <a:pPr lvl="1" eaLnBrk="1" hangingPunct="1">
              <a:defRPr/>
            </a:pPr>
            <a:r>
              <a:rPr lang="en-US" smtClean="0"/>
              <a:t>Use Architectural Analysis Approach Template (fig 3.5)</a:t>
            </a:r>
          </a:p>
          <a:p>
            <a:pPr eaLnBrk="1" hangingPunct="1">
              <a:defRPr/>
            </a:pPr>
            <a:endParaRPr lang="en-US" smtClean="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smtClean="0"/>
              <a:t>Phase 1 Step 6 Checklist</a:t>
            </a:r>
          </a:p>
        </p:txBody>
      </p:sp>
      <p:sp>
        <p:nvSpPr>
          <p:cNvPr id="3" name="Content Placeholder 2"/>
          <p:cNvSpPr>
            <a:spLocks noGrp="1"/>
          </p:cNvSpPr>
          <p:nvPr>
            <p:ph idx="1"/>
          </p:nvPr>
        </p:nvSpPr>
        <p:spPr/>
        <p:txBody>
          <a:bodyPr/>
          <a:lstStyle/>
          <a:p>
            <a:pPr>
              <a:defRPr/>
            </a:pPr>
            <a:r>
              <a:rPr lang="en-US" i="1" dirty="0" smtClean="0"/>
              <a:t>Inputs</a:t>
            </a:r>
          </a:p>
          <a:p>
            <a:pPr>
              <a:defRPr/>
            </a:pPr>
            <a:r>
              <a:rPr lang="en-US" dirty="0" smtClean="0"/>
              <a:t>[ ] Utility tree from Step 5.</a:t>
            </a:r>
          </a:p>
          <a:p>
            <a:pPr>
              <a:defRPr/>
            </a:pPr>
            <a:r>
              <a:rPr lang="en-US" dirty="0" smtClean="0"/>
              <a:t>[ ] List of architectural approaches from Step 4.</a:t>
            </a:r>
          </a:p>
          <a:p>
            <a:pPr>
              <a:defRPr/>
            </a:pPr>
            <a:r>
              <a:rPr lang="en-US" dirty="0" smtClean="0"/>
              <a:t>[ ] Analysis of architectural approach template (see Figure 3.5).</a:t>
            </a:r>
          </a:p>
          <a:p>
            <a:pPr>
              <a:defRPr/>
            </a:pPr>
            <a:r>
              <a:rPr lang="en-US" dirty="0" smtClean="0"/>
              <a:t>[ ] Sample quality attribute characterizations such as those shown in Chapter 5.</a:t>
            </a:r>
          </a:p>
          <a:p>
            <a:pPr>
              <a:defRPr/>
            </a:pPr>
            <a:endParaRPr lang="en-US"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i="1" smtClean="0"/>
              <a:t>Activities</a:t>
            </a:r>
            <a:endParaRPr lang="en-US" altLang="en-US" smtClean="0"/>
          </a:p>
        </p:txBody>
      </p:sp>
      <p:sp>
        <p:nvSpPr>
          <p:cNvPr id="3" name="Content Placeholder 2"/>
          <p:cNvSpPr>
            <a:spLocks noGrp="1"/>
          </p:cNvSpPr>
          <p:nvPr>
            <p:ph idx="1"/>
          </p:nvPr>
        </p:nvSpPr>
        <p:spPr/>
        <p:txBody>
          <a:bodyPr/>
          <a:lstStyle/>
          <a:p>
            <a:pPr>
              <a:defRPr/>
            </a:pPr>
            <a:r>
              <a:rPr lang="en-US" dirty="0" smtClean="0"/>
              <a:t>[ ] Architect identifies components, connectors, configuration, and constraints relevant to the highest-priority utility tree scenario nodes.</a:t>
            </a:r>
          </a:p>
          <a:p>
            <a:pPr>
              <a:defRPr/>
            </a:pPr>
            <a:r>
              <a:rPr lang="en-US" dirty="0" smtClean="0"/>
              <a:t>[ ] Evaluation team generates style-specific and quality-attribute-specific questions as starting points for discussion. Use the architectural mechanisms in the sample quality attribute characterizations as a guide.</a:t>
            </a:r>
          </a:p>
          <a:p>
            <a:pPr>
              <a:defRPr/>
            </a:pPr>
            <a:r>
              <a:rPr lang="en-US" dirty="0" smtClean="0"/>
              <a:t>[ ] Proceedings scribe records discussion and records risks, </a:t>
            </a:r>
            <a:r>
              <a:rPr lang="en-US" dirty="0" err="1" smtClean="0"/>
              <a:t>nonrisks</a:t>
            </a:r>
            <a:r>
              <a:rPr lang="en-US" dirty="0" smtClean="0"/>
              <a:t>, sensitivity points, and tradeoff points.</a:t>
            </a:r>
          </a:p>
          <a:p>
            <a:pPr>
              <a:defRPr/>
            </a:pPr>
            <a:r>
              <a:rPr lang="en-US" dirty="0" smtClean="0"/>
              <a:t>[ ] Scenario scribe records risks, non risks, sensitivities, tradeoffs, and open issues as they arise, as identified by evaluation leader.</a:t>
            </a:r>
          </a:p>
          <a:p>
            <a:pPr>
              <a:defRPr/>
            </a:pPr>
            <a:endParaRPr lang="en-US"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i="1" smtClean="0"/>
              <a:t>Outputs</a:t>
            </a:r>
            <a:endParaRPr lang="en-US" altLang="en-US" smtClean="0"/>
          </a:p>
        </p:txBody>
      </p:sp>
      <p:sp>
        <p:nvSpPr>
          <p:cNvPr id="3" name="Content Placeholder 2"/>
          <p:cNvSpPr>
            <a:spLocks noGrp="1"/>
          </p:cNvSpPr>
          <p:nvPr>
            <p:ph idx="1"/>
          </p:nvPr>
        </p:nvSpPr>
        <p:spPr/>
        <p:txBody>
          <a:bodyPr/>
          <a:lstStyle/>
          <a:p>
            <a:pPr>
              <a:defRPr/>
            </a:pPr>
            <a:r>
              <a:rPr lang="en-US" dirty="0" smtClean="0"/>
              <a:t>[ ] Analysis of architectural approach templates, filled out for analyzed scenario.</a:t>
            </a:r>
          </a:p>
          <a:p>
            <a:pPr>
              <a:defRPr/>
            </a:pPr>
            <a:r>
              <a:rPr lang="en-US" dirty="0" smtClean="0"/>
              <a:t>[ ] List of sensitivity points, tradeoff points, risks, and </a:t>
            </a:r>
            <a:r>
              <a:rPr lang="en-US" dirty="0" err="1" smtClean="0"/>
              <a:t>nonrisks</a:t>
            </a:r>
            <a:r>
              <a:rPr lang="en-US" dirty="0" smtClean="0"/>
              <a:t>.</a:t>
            </a:r>
          </a:p>
          <a:p>
            <a:pPr>
              <a:defRPr/>
            </a:pPr>
            <a:endParaRPr lang="en-US"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2"/>
          <p:cNvSpPr>
            <a:spLocks noGrp="1" noChangeArrowheads="1"/>
          </p:cNvSpPr>
          <p:nvPr>
            <p:ph type="title"/>
          </p:nvPr>
        </p:nvSpPr>
        <p:spPr>
          <a:xfrm>
            <a:off x="0" y="0"/>
            <a:ext cx="9144000" cy="685800"/>
          </a:xfrm>
        </p:spPr>
        <p:txBody>
          <a:bodyPr/>
          <a:lstStyle/>
          <a:p>
            <a:pPr eaLnBrk="1" hangingPunct="1">
              <a:defRPr/>
            </a:pPr>
            <a:r>
              <a:rPr lang="en-US" sz="3400" dirty="0" smtClean="0"/>
              <a:t> </a:t>
            </a:r>
            <a:r>
              <a:rPr lang="en-US" sz="2600" dirty="0" smtClean="0">
                <a:effectLst>
                  <a:outerShdw blurRad="38100" dist="38100" dir="2700000" algn="tl">
                    <a:srgbClr val="000000">
                      <a:alpha val="43137"/>
                    </a:srgbClr>
                  </a:outerShdw>
                </a:effectLst>
              </a:rPr>
              <a:t>Analysis of Architectural Approach Template fig3.5</a:t>
            </a:r>
            <a:r>
              <a:rPr lang="en-US" sz="3400" dirty="0" smtClean="0">
                <a:effectLst>
                  <a:outerShdw blurRad="38100" dist="38100" dir="2700000" algn="tl">
                    <a:srgbClr val="000000">
                      <a:alpha val="43137"/>
                    </a:srgbClr>
                  </a:outerShdw>
                </a:effectLst>
              </a:rPr>
              <a:t> </a:t>
            </a:r>
          </a:p>
        </p:txBody>
      </p:sp>
      <p:sp>
        <p:nvSpPr>
          <p:cNvPr id="1502211" name="Rectangle 3"/>
          <p:cNvSpPr>
            <a:spLocks noGrp="1" noChangeArrowheads="1"/>
          </p:cNvSpPr>
          <p:nvPr>
            <p:ph type="body" idx="1"/>
          </p:nvPr>
        </p:nvSpPr>
        <p:spPr>
          <a:xfrm>
            <a:off x="152400" y="762000"/>
            <a:ext cx="8991600" cy="6096000"/>
          </a:xfrm>
        </p:spPr>
        <p:txBody>
          <a:bodyPr/>
          <a:lstStyle/>
          <a:p>
            <a:pPr eaLnBrk="1" hangingPunct="1">
              <a:lnSpc>
                <a:spcPct val="85000"/>
              </a:lnSpc>
              <a:defRPr/>
            </a:pPr>
            <a:r>
              <a:rPr lang="en-US" dirty="0" smtClean="0"/>
              <a:t>Scenario #:  </a:t>
            </a:r>
            <a:r>
              <a:rPr lang="en-US" sz="2000" dirty="0" smtClean="0">
                <a:solidFill>
                  <a:srgbClr val="FF0000"/>
                </a:solidFill>
              </a:rPr>
              <a:t>number</a:t>
            </a:r>
            <a:r>
              <a:rPr lang="en-US" sz="2000" dirty="0" smtClean="0"/>
              <a:t> </a:t>
            </a:r>
            <a:r>
              <a:rPr lang="en-US" dirty="0" smtClean="0"/>
              <a:t> Scenario: </a:t>
            </a:r>
            <a:r>
              <a:rPr lang="en-US" sz="2000" dirty="0" smtClean="0">
                <a:solidFill>
                  <a:srgbClr val="FF0000"/>
                </a:solidFill>
              </a:rPr>
              <a:t>Text of scenario from utility tree</a:t>
            </a:r>
          </a:p>
          <a:p>
            <a:pPr eaLnBrk="1" hangingPunct="1">
              <a:lnSpc>
                <a:spcPct val="85000"/>
              </a:lnSpc>
              <a:defRPr/>
            </a:pPr>
            <a:r>
              <a:rPr lang="en-US" dirty="0" smtClean="0"/>
              <a:t>Attribute(s)		 </a:t>
            </a:r>
            <a:r>
              <a:rPr lang="en-US" sz="2000" dirty="0" smtClean="0">
                <a:solidFill>
                  <a:srgbClr val="FF0000"/>
                </a:solidFill>
              </a:rPr>
              <a:t>Quality attribute(s) which scenario covers	</a:t>
            </a:r>
            <a:endParaRPr lang="en-US" dirty="0" smtClean="0"/>
          </a:p>
          <a:p>
            <a:pPr eaLnBrk="1" hangingPunct="1">
              <a:lnSpc>
                <a:spcPct val="85000"/>
              </a:lnSpc>
              <a:defRPr/>
            </a:pPr>
            <a:r>
              <a:rPr lang="en-US" dirty="0" smtClean="0"/>
              <a:t>Environment:	 </a:t>
            </a:r>
            <a:r>
              <a:rPr lang="en-US" sz="2000" dirty="0" smtClean="0">
                <a:solidFill>
                  <a:srgbClr val="FF0000"/>
                </a:solidFill>
              </a:rPr>
              <a:t>Relevant assumptions about the system environ.</a:t>
            </a:r>
            <a:endParaRPr lang="en-US" dirty="0" smtClean="0"/>
          </a:p>
          <a:p>
            <a:pPr eaLnBrk="1" hangingPunct="1">
              <a:lnSpc>
                <a:spcPct val="85000"/>
              </a:lnSpc>
              <a:defRPr/>
            </a:pPr>
            <a:r>
              <a:rPr lang="en-US" dirty="0" smtClean="0"/>
              <a:t>Stimulus:		 </a:t>
            </a:r>
            <a:r>
              <a:rPr lang="en-US" sz="2000" dirty="0" smtClean="0">
                <a:solidFill>
                  <a:srgbClr val="FF0000"/>
                </a:solidFill>
              </a:rPr>
              <a:t>Precise statement of the stimulus</a:t>
            </a:r>
            <a:endParaRPr lang="en-US" dirty="0" smtClean="0"/>
          </a:p>
          <a:p>
            <a:pPr eaLnBrk="1" hangingPunct="1">
              <a:lnSpc>
                <a:spcPct val="85000"/>
              </a:lnSpc>
              <a:defRPr/>
            </a:pPr>
            <a:r>
              <a:rPr lang="en-US" dirty="0" smtClean="0"/>
              <a:t>Response:		 </a:t>
            </a:r>
            <a:r>
              <a:rPr lang="en-US" sz="2000" dirty="0" smtClean="0">
                <a:solidFill>
                  <a:srgbClr val="FF0000"/>
                </a:solidFill>
              </a:rPr>
              <a:t>Precise statement of quality attribute response</a:t>
            </a:r>
            <a:endParaRPr lang="en-US" dirty="0" smtClean="0"/>
          </a:p>
          <a:p>
            <a:pPr eaLnBrk="1" hangingPunct="1">
              <a:lnSpc>
                <a:spcPct val="85000"/>
              </a:lnSpc>
              <a:defRPr/>
            </a:pPr>
            <a:r>
              <a:rPr lang="en-US" dirty="0" smtClean="0"/>
              <a:t>Architectural 	Sensitivity     Tradeoff     Risk     </a:t>
            </a:r>
            <a:r>
              <a:rPr lang="en-US" dirty="0" err="1" smtClean="0"/>
              <a:t>Nonrisk</a:t>
            </a:r>
            <a:r>
              <a:rPr lang="en-US" dirty="0" smtClean="0"/>
              <a:t> Decisions</a:t>
            </a:r>
          </a:p>
          <a:p>
            <a:pPr eaLnBrk="1" hangingPunct="1">
              <a:lnSpc>
                <a:spcPct val="85000"/>
              </a:lnSpc>
              <a:defRPr/>
            </a:pPr>
            <a:r>
              <a:rPr lang="en-US" sz="2000" dirty="0" smtClean="0">
                <a:solidFill>
                  <a:srgbClr val="FF0000"/>
                </a:solidFill>
              </a:rPr>
              <a:t>Relevant Arch. Dec.	Sens. Point#        Tradeoff#      Risk#     </a:t>
            </a:r>
            <a:r>
              <a:rPr lang="en-US" sz="2000" dirty="0" err="1" smtClean="0">
                <a:solidFill>
                  <a:srgbClr val="FF0000"/>
                </a:solidFill>
              </a:rPr>
              <a:t>nonrisk</a:t>
            </a:r>
            <a:r>
              <a:rPr lang="en-US" sz="2000" dirty="0" smtClean="0">
                <a:solidFill>
                  <a:srgbClr val="FF0000"/>
                </a:solidFill>
              </a:rPr>
              <a:t>#</a:t>
            </a:r>
            <a:endParaRPr lang="en-US" dirty="0" smtClean="0"/>
          </a:p>
          <a:p>
            <a:pPr eaLnBrk="1" hangingPunct="1">
              <a:lnSpc>
                <a:spcPct val="85000"/>
              </a:lnSpc>
              <a:defRPr/>
            </a:pPr>
            <a:r>
              <a:rPr lang="en-US" dirty="0" smtClean="0"/>
              <a:t>Reasoning		</a:t>
            </a:r>
            <a:r>
              <a:rPr lang="en-US" sz="2000" dirty="0" smtClean="0">
                <a:solidFill>
                  <a:srgbClr val="FF0000"/>
                </a:solidFill>
              </a:rPr>
              <a:t>Rationale for why the list of architectural 				decisions contribute to meeting the quality 				attribute requirement of this scenario</a:t>
            </a:r>
            <a:endParaRPr lang="en-US" dirty="0" smtClean="0"/>
          </a:p>
          <a:p>
            <a:pPr eaLnBrk="1" hangingPunct="1">
              <a:lnSpc>
                <a:spcPct val="85000"/>
              </a:lnSpc>
              <a:defRPr/>
            </a:pPr>
            <a:r>
              <a:rPr lang="en-US" dirty="0" smtClean="0"/>
              <a:t>Architectural 	</a:t>
            </a:r>
            <a:r>
              <a:rPr lang="en-US" sz="2000" dirty="0" smtClean="0">
                <a:solidFill>
                  <a:srgbClr val="FF0000"/>
                </a:solidFill>
              </a:rPr>
              <a:t>Diagram or diagrams of architectural views </a:t>
            </a:r>
            <a:r>
              <a:rPr lang="en-US" dirty="0" smtClean="0"/>
              <a:t>Diagram		</a:t>
            </a:r>
            <a:r>
              <a:rPr lang="en-US" sz="2000" dirty="0" smtClean="0">
                <a:solidFill>
                  <a:srgbClr val="FF0000"/>
                </a:solidFill>
              </a:rPr>
              <a:t>annotated with architectural information to 				support the above reasoning</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0"/>
            <a:ext cx="9144000" cy="685800"/>
          </a:xfrm>
        </p:spPr>
        <p:txBody>
          <a:bodyPr/>
          <a:lstStyle/>
          <a:p>
            <a:pPr eaLnBrk="1" hangingPunct="1"/>
            <a:r>
              <a:rPr lang="en-US" altLang="en-US" sz="3400" smtClean="0"/>
              <a:t> </a:t>
            </a:r>
            <a:r>
              <a:rPr lang="en-US" altLang="en-US" sz="2600" smtClean="0"/>
              <a:t>Example Analysis of Architectural Approach fig 3.6</a:t>
            </a:r>
            <a:r>
              <a:rPr lang="en-US" altLang="en-US" sz="3400" smtClean="0"/>
              <a:t> </a:t>
            </a:r>
          </a:p>
        </p:txBody>
      </p:sp>
      <p:sp>
        <p:nvSpPr>
          <p:cNvPr id="1511427" name="Rectangle 3"/>
          <p:cNvSpPr>
            <a:spLocks noGrp="1" noChangeArrowheads="1"/>
          </p:cNvSpPr>
          <p:nvPr>
            <p:ph type="body" idx="1"/>
          </p:nvPr>
        </p:nvSpPr>
        <p:spPr>
          <a:xfrm>
            <a:off x="76200" y="762000"/>
            <a:ext cx="9067800" cy="6096000"/>
          </a:xfrm>
        </p:spPr>
        <p:txBody>
          <a:bodyPr/>
          <a:lstStyle/>
          <a:p>
            <a:pPr eaLnBrk="1" hangingPunct="1">
              <a:defRPr/>
            </a:pPr>
            <a:r>
              <a:rPr lang="en-US" smtClean="0"/>
              <a:t>Scenario #:  </a:t>
            </a:r>
            <a:r>
              <a:rPr lang="en-US" sz="2000" smtClean="0">
                <a:solidFill>
                  <a:srgbClr val="FF0000"/>
                </a:solidFill>
              </a:rPr>
              <a:t>A12	</a:t>
            </a:r>
            <a:r>
              <a:rPr lang="en-US" smtClean="0"/>
              <a:t>Scenario: </a:t>
            </a:r>
            <a:r>
              <a:rPr lang="en-US" sz="2000" smtClean="0">
                <a:solidFill>
                  <a:srgbClr val="FF0000"/>
                </a:solidFill>
              </a:rPr>
              <a:t>Detect and Recover from CPU failure</a:t>
            </a:r>
          </a:p>
          <a:p>
            <a:pPr eaLnBrk="1" hangingPunct="1">
              <a:defRPr/>
            </a:pPr>
            <a:r>
              <a:rPr lang="en-US" smtClean="0"/>
              <a:t>Attribute(s)		 </a:t>
            </a:r>
            <a:r>
              <a:rPr lang="en-US" sz="2000" smtClean="0">
                <a:solidFill>
                  <a:srgbClr val="FF0000"/>
                </a:solidFill>
              </a:rPr>
              <a:t>Availability	</a:t>
            </a:r>
            <a:endParaRPr lang="en-US" smtClean="0"/>
          </a:p>
          <a:p>
            <a:pPr eaLnBrk="1" hangingPunct="1">
              <a:defRPr/>
            </a:pPr>
            <a:r>
              <a:rPr lang="en-US" smtClean="0"/>
              <a:t>Environment:	 </a:t>
            </a:r>
            <a:r>
              <a:rPr lang="en-US" sz="2000" smtClean="0">
                <a:solidFill>
                  <a:srgbClr val="FF0000"/>
                </a:solidFill>
              </a:rPr>
              <a:t>Normal Operations</a:t>
            </a:r>
            <a:endParaRPr lang="en-US" smtClean="0"/>
          </a:p>
          <a:p>
            <a:pPr eaLnBrk="1" hangingPunct="1">
              <a:defRPr/>
            </a:pPr>
            <a:r>
              <a:rPr lang="en-US" smtClean="0"/>
              <a:t>Stimulus:		 </a:t>
            </a:r>
            <a:r>
              <a:rPr lang="en-US" sz="2000" smtClean="0">
                <a:solidFill>
                  <a:srgbClr val="FF0000"/>
                </a:solidFill>
              </a:rPr>
              <a:t>One of the CPUs fails</a:t>
            </a:r>
            <a:endParaRPr lang="en-US" smtClean="0"/>
          </a:p>
          <a:p>
            <a:pPr eaLnBrk="1" hangingPunct="1">
              <a:defRPr/>
            </a:pPr>
            <a:r>
              <a:rPr lang="en-US" smtClean="0"/>
              <a:t>Response:		 </a:t>
            </a:r>
            <a:r>
              <a:rPr lang="en-US" sz="2000" smtClean="0">
                <a:solidFill>
                  <a:srgbClr val="FF0000"/>
                </a:solidFill>
              </a:rPr>
              <a:t>.99999 availability of the switch</a:t>
            </a:r>
            <a:endParaRPr lang="en-US" smtClean="0"/>
          </a:p>
          <a:p>
            <a:pPr eaLnBrk="1" hangingPunct="1">
              <a:defRPr/>
            </a:pPr>
            <a:r>
              <a:rPr lang="en-US" smtClean="0"/>
              <a:t>Architectural 	Sensitivity     Tradeoff     Risk     Nonrisk Decisions</a:t>
            </a:r>
          </a:p>
          <a:p>
            <a:pPr eaLnBrk="1" hangingPunct="1">
              <a:defRPr/>
            </a:pPr>
            <a:r>
              <a:rPr lang="en-US" sz="2000" smtClean="0">
                <a:solidFill>
                  <a:srgbClr val="FF0000"/>
                </a:solidFill>
              </a:rPr>
              <a:t>Backup CPUs			S2			R8		</a:t>
            </a:r>
          </a:p>
          <a:p>
            <a:pPr eaLnBrk="1" hangingPunct="1">
              <a:defRPr/>
            </a:pPr>
            <a:r>
              <a:rPr lang="en-US" sz="2000" smtClean="0">
                <a:solidFill>
                  <a:srgbClr val="FF0000"/>
                </a:solidFill>
              </a:rPr>
              <a:t>No backup data channel	S3	         T3             R9	     </a:t>
            </a:r>
          </a:p>
          <a:p>
            <a:pPr eaLnBrk="1" hangingPunct="1">
              <a:defRPr/>
            </a:pPr>
            <a:r>
              <a:rPr lang="en-US" sz="2000" smtClean="0">
                <a:solidFill>
                  <a:srgbClr val="FF0000"/>
                </a:solidFill>
              </a:rPr>
              <a:t>Watchdog			S4				       N12</a:t>
            </a:r>
          </a:p>
          <a:p>
            <a:pPr eaLnBrk="1" hangingPunct="1">
              <a:defRPr/>
            </a:pPr>
            <a:r>
              <a:rPr lang="en-US" sz="2000" smtClean="0">
                <a:solidFill>
                  <a:srgbClr val="FF0000"/>
                </a:solidFill>
              </a:rPr>
              <a:t>Heartbeat			S5	  			       N13</a:t>
            </a:r>
          </a:p>
          <a:p>
            <a:pPr eaLnBrk="1" hangingPunct="1">
              <a:defRPr/>
            </a:pPr>
            <a:r>
              <a:rPr lang="en-US" sz="2000" smtClean="0">
                <a:solidFill>
                  <a:srgbClr val="FF0000"/>
                </a:solidFill>
              </a:rPr>
              <a:t>Failover routing		S6				       N14</a:t>
            </a:r>
            <a:endParaRPr lang="en-US" smtClean="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76200"/>
            <a:ext cx="9121775" cy="742950"/>
          </a:xfrm>
        </p:spPr>
        <p:txBody>
          <a:bodyPr/>
          <a:lstStyle/>
          <a:p>
            <a:pPr eaLnBrk="1" hangingPunct="1"/>
            <a:r>
              <a:rPr lang="en-US" altLang="en-US" sz="3400" smtClean="0"/>
              <a:t>Analysis of Architectural Approach (cont)</a:t>
            </a:r>
          </a:p>
        </p:txBody>
      </p:sp>
      <p:sp>
        <p:nvSpPr>
          <p:cNvPr id="1504259" name="Rectangle 3"/>
          <p:cNvSpPr>
            <a:spLocks noGrp="1" noChangeArrowheads="1"/>
          </p:cNvSpPr>
          <p:nvPr>
            <p:ph type="body" idx="1"/>
          </p:nvPr>
        </p:nvSpPr>
        <p:spPr>
          <a:xfrm>
            <a:off x="290513" y="838200"/>
            <a:ext cx="8307387" cy="3733800"/>
          </a:xfrm>
        </p:spPr>
        <p:txBody>
          <a:bodyPr/>
          <a:lstStyle/>
          <a:p>
            <a:pPr eaLnBrk="1" hangingPunct="1">
              <a:defRPr/>
            </a:pPr>
            <a:r>
              <a:rPr lang="en-US" smtClean="0"/>
              <a:t>Reasoning</a:t>
            </a:r>
          </a:p>
          <a:p>
            <a:pPr lvl="1" eaLnBrk="1" hangingPunct="1">
              <a:defRPr/>
            </a:pPr>
            <a:r>
              <a:rPr lang="en-US" smtClean="0"/>
              <a:t>Ensures no common mode failure by using different hardware and operating system	 (see risk R8)</a:t>
            </a:r>
          </a:p>
          <a:p>
            <a:pPr lvl="1" eaLnBrk="1" hangingPunct="1">
              <a:defRPr/>
            </a:pPr>
            <a:r>
              <a:rPr lang="en-US" smtClean="0"/>
              <a:t>Worst case rollover is accomplished in 4 seconds as computing state takes that long at worst</a:t>
            </a:r>
          </a:p>
          <a:p>
            <a:pPr lvl="1" eaLnBrk="1" hangingPunct="1">
              <a:defRPr/>
            </a:pPr>
            <a:r>
              <a:rPr lang="en-US" smtClean="0"/>
              <a:t>Guaranteed to detect failure within 2 seconds based on rates of heartbeat and watchdog</a:t>
            </a:r>
          </a:p>
          <a:p>
            <a:pPr lvl="1" eaLnBrk="1" hangingPunct="1">
              <a:defRPr/>
            </a:pPr>
            <a:r>
              <a:rPr lang="en-US" smtClean="0"/>
              <a:t>Availability requirement might be at risk due to lack of backup data channel (see risk R9)</a:t>
            </a:r>
          </a:p>
          <a:p>
            <a:pPr eaLnBrk="1" hangingPunct="1">
              <a:defRPr/>
            </a:pPr>
            <a:r>
              <a:rPr lang="en-US" smtClean="0"/>
              <a:t>Architectural</a:t>
            </a:r>
            <a:r>
              <a:rPr lang="en-US" sz="2000" smtClean="0">
                <a:solidFill>
                  <a:srgbClr val="FF0000"/>
                </a:solidFill>
              </a:rPr>
              <a:t> </a:t>
            </a:r>
            <a:r>
              <a:rPr lang="en-US" smtClean="0"/>
              <a:t>Diagram</a:t>
            </a:r>
          </a:p>
        </p:txBody>
      </p:sp>
      <p:sp>
        <p:nvSpPr>
          <p:cNvPr id="125956" name="Text Box 4"/>
          <p:cNvSpPr txBox="1">
            <a:spLocks noChangeArrowheads="1"/>
          </p:cNvSpPr>
          <p:nvPr/>
        </p:nvSpPr>
        <p:spPr bwMode="auto">
          <a:xfrm>
            <a:off x="3370263" y="4648200"/>
            <a:ext cx="14890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r>
              <a:rPr lang="en-US" altLang="en-US" sz="1800">
                <a:solidFill>
                  <a:schemeClr val="tx1"/>
                </a:solidFill>
              </a:rPr>
              <a:t>Primary CPU</a:t>
            </a:r>
          </a:p>
          <a:p>
            <a:pPr algn="ctr">
              <a:lnSpc>
                <a:spcPct val="90000"/>
              </a:lnSpc>
              <a:spcBef>
                <a:spcPct val="0"/>
              </a:spcBef>
              <a:buClrTx/>
              <a:buFontTx/>
              <a:buNone/>
            </a:pPr>
            <a:r>
              <a:rPr lang="en-US" altLang="en-US" sz="1800">
                <a:solidFill>
                  <a:schemeClr val="tx1"/>
                </a:solidFill>
              </a:rPr>
              <a:t>OS1</a:t>
            </a:r>
          </a:p>
        </p:txBody>
      </p:sp>
      <p:sp>
        <p:nvSpPr>
          <p:cNvPr id="125957" name="Text Box 5"/>
          <p:cNvSpPr txBox="1">
            <a:spLocks noChangeArrowheads="1"/>
          </p:cNvSpPr>
          <p:nvPr/>
        </p:nvSpPr>
        <p:spPr bwMode="auto">
          <a:xfrm>
            <a:off x="3271838" y="5870575"/>
            <a:ext cx="172243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r>
              <a:rPr lang="en-US" altLang="en-US" sz="1800">
                <a:solidFill>
                  <a:schemeClr val="tx1"/>
                </a:solidFill>
              </a:rPr>
              <a:t>Backup CPU</a:t>
            </a:r>
          </a:p>
          <a:p>
            <a:pPr algn="ctr">
              <a:lnSpc>
                <a:spcPct val="90000"/>
              </a:lnSpc>
              <a:spcBef>
                <a:spcPct val="0"/>
              </a:spcBef>
              <a:buClrTx/>
              <a:buFontTx/>
              <a:buNone/>
            </a:pPr>
            <a:r>
              <a:rPr lang="en-US" altLang="en-US" sz="1800">
                <a:solidFill>
                  <a:schemeClr val="tx1"/>
                </a:solidFill>
              </a:rPr>
              <a:t>With watchdog</a:t>
            </a:r>
          </a:p>
          <a:p>
            <a:pPr algn="ctr">
              <a:lnSpc>
                <a:spcPct val="90000"/>
              </a:lnSpc>
              <a:spcBef>
                <a:spcPct val="0"/>
              </a:spcBef>
              <a:buClrTx/>
              <a:buFontTx/>
              <a:buNone/>
            </a:pPr>
            <a:r>
              <a:rPr lang="en-US" altLang="en-US" sz="1800">
                <a:solidFill>
                  <a:schemeClr val="tx1"/>
                </a:solidFill>
              </a:rPr>
              <a:t>OS2</a:t>
            </a:r>
          </a:p>
        </p:txBody>
      </p:sp>
      <p:sp>
        <p:nvSpPr>
          <p:cNvPr id="125958" name="Text Box 6"/>
          <p:cNvSpPr txBox="1">
            <a:spLocks noChangeArrowheads="1"/>
          </p:cNvSpPr>
          <p:nvPr/>
        </p:nvSpPr>
        <p:spPr bwMode="auto">
          <a:xfrm>
            <a:off x="6719888" y="5257800"/>
            <a:ext cx="13795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r>
              <a:rPr lang="en-US" altLang="en-US" sz="1800">
                <a:solidFill>
                  <a:schemeClr val="tx1"/>
                </a:solidFill>
              </a:rPr>
              <a:t>Switch CPU</a:t>
            </a:r>
          </a:p>
          <a:p>
            <a:pPr algn="ctr">
              <a:lnSpc>
                <a:spcPct val="90000"/>
              </a:lnSpc>
              <a:spcBef>
                <a:spcPct val="0"/>
              </a:spcBef>
              <a:buClrTx/>
              <a:buFontTx/>
              <a:buNone/>
            </a:pPr>
            <a:r>
              <a:rPr lang="en-US" altLang="en-US" sz="1800">
                <a:solidFill>
                  <a:schemeClr val="tx1"/>
                </a:solidFill>
              </a:rPr>
              <a:t>OS1</a:t>
            </a:r>
          </a:p>
        </p:txBody>
      </p:sp>
      <p:sp>
        <p:nvSpPr>
          <p:cNvPr id="125959" name="Rectangle 7"/>
          <p:cNvSpPr>
            <a:spLocks noChangeArrowheads="1"/>
          </p:cNvSpPr>
          <p:nvPr/>
        </p:nvSpPr>
        <p:spPr bwMode="auto">
          <a:xfrm>
            <a:off x="3200400" y="5791200"/>
            <a:ext cx="1905000" cy="1066800"/>
          </a:xfrm>
          <a:prstGeom prst="rect">
            <a:avLst/>
          </a:prstGeom>
          <a:noFill/>
          <a:ln w="19050">
            <a:solidFill>
              <a:schemeClr val="tx2"/>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45720" rIns="45720"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5960" name="Rectangle 9"/>
          <p:cNvSpPr>
            <a:spLocks noChangeArrowheads="1"/>
          </p:cNvSpPr>
          <p:nvPr/>
        </p:nvSpPr>
        <p:spPr bwMode="auto">
          <a:xfrm>
            <a:off x="6400800" y="5181600"/>
            <a:ext cx="1981200" cy="685800"/>
          </a:xfrm>
          <a:prstGeom prst="rect">
            <a:avLst/>
          </a:prstGeom>
          <a:noFill/>
          <a:ln w="19050">
            <a:solidFill>
              <a:schemeClr val="tx2"/>
            </a:solidFill>
            <a:miter lim="800000"/>
            <a:headEnd/>
            <a:tailEnd type="none" w="sm" len="sm"/>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5961" name="Rectangle 10"/>
          <p:cNvSpPr>
            <a:spLocks noChangeArrowheads="1"/>
          </p:cNvSpPr>
          <p:nvPr/>
        </p:nvSpPr>
        <p:spPr bwMode="auto">
          <a:xfrm>
            <a:off x="3200400" y="4572000"/>
            <a:ext cx="1905000" cy="685800"/>
          </a:xfrm>
          <a:prstGeom prst="rect">
            <a:avLst/>
          </a:prstGeom>
          <a:noFill/>
          <a:ln w="19050">
            <a:solidFill>
              <a:schemeClr val="tx2"/>
            </a:solidFill>
            <a:miter lim="800000"/>
            <a:headEnd/>
            <a:tailEnd type="none" w="sm" len="sm"/>
          </a:ln>
          <a:extLst>
            <a:ext uri="{909E8E84-426E-40DD-AFC4-6F175D3DCCD1}">
              <a14:hiddenFill xmlns:a14="http://schemas.microsoft.com/office/drawing/2010/main">
                <a:solidFill>
                  <a:srgbClr val="FFFFFF"/>
                </a:solidFill>
              </a14:hiddenFill>
            </a:ext>
          </a:extLst>
        </p:spPr>
        <p:txBody>
          <a:bodyPr lIns="45720" rIns="45720" anchor="ctr">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endParaRPr lang="en-US" altLang="en-US" sz="1800">
              <a:solidFill>
                <a:schemeClr val="tx1"/>
              </a:solidFill>
            </a:endParaRPr>
          </a:p>
        </p:txBody>
      </p:sp>
      <p:sp>
        <p:nvSpPr>
          <p:cNvPr id="125962" name="Line 11"/>
          <p:cNvSpPr>
            <a:spLocks noChangeShapeType="1"/>
          </p:cNvSpPr>
          <p:nvPr/>
        </p:nvSpPr>
        <p:spPr bwMode="auto">
          <a:xfrm>
            <a:off x="990600" y="5562600"/>
            <a:ext cx="762000" cy="0"/>
          </a:xfrm>
          <a:prstGeom prst="line">
            <a:avLst/>
          </a:prstGeom>
          <a:noFill/>
          <a:ln w="28575">
            <a:solidFill>
              <a:schemeClr val="tx2"/>
            </a:solidFill>
            <a:round/>
            <a:headEnd/>
            <a:tailEnd type="none" w="sm" len="sm"/>
          </a:ln>
          <a:extLst>
            <a:ext uri="{909E8E84-426E-40DD-AFC4-6F175D3DCCD1}">
              <a14:hiddenFill xmlns:a14="http://schemas.microsoft.com/office/drawing/2010/main">
                <a:noFill/>
              </a14:hiddenFill>
            </a:ext>
          </a:extLst>
        </p:spPr>
        <p:txBody>
          <a:bodyPr wrap="none" lIns="45720" rIns="45720" anchor="ctr">
            <a:spAutoFit/>
          </a:bodyPr>
          <a:lstStyle/>
          <a:p>
            <a:endParaRPr lang="en-US"/>
          </a:p>
        </p:txBody>
      </p:sp>
      <p:sp>
        <p:nvSpPr>
          <p:cNvPr id="125963" name="Line 12"/>
          <p:cNvSpPr>
            <a:spLocks noChangeShapeType="1"/>
          </p:cNvSpPr>
          <p:nvPr/>
        </p:nvSpPr>
        <p:spPr bwMode="auto">
          <a:xfrm>
            <a:off x="1752600" y="5562600"/>
            <a:ext cx="1447800" cy="838200"/>
          </a:xfrm>
          <a:prstGeom prst="line">
            <a:avLst/>
          </a:prstGeom>
          <a:noFill/>
          <a:ln w="19050">
            <a:solidFill>
              <a:schemeClr val="tx2"/>
            </a:solidFill>
            <a:round/>
            <a:headEnd/>
            <a:tailEnd type="triangle" w="sm" len="sm"/>
          </a:ln>
          <a:extLst>
            <a:ext uri="{909E8E84-426E-40DD-AFC4-6F175D3DCCD1}">
              <a14:hiddenFill xmlns:a14="http://schemas.microsoft.com/office/drawing/2010/main">
                <a:noFill/>
              </a14:hiddenFill>
            </a:ext>
          </a:extLst>
        </p:spPr>
        <p:txBody>
          <a:bodyPr wrap="none" lIns="45720" rIns="45720" anchor="ctr">
            <a:spAutoFit/>
          </a:bodyPr>
          <a:lstStyle/>
          <a:p>
            <a:endParaRPr lang="en-US"/>
          </a:p>
        </p:txBody>
      </p:sp>
      <p:sp>
        <p:nvSpPr>
          <p:cNvPr id="125964" name="Line 13"/>
          <p:cNvSpPr>
            <a:spLocks noChangeShapeType="1"/>
          </p:cNvSpPr>
          <p:nvPr/>
        </p:nvSpPr>
        <p:spPr bwMode="auto">
          <a:xfrm flipV="1">
            <a:off x="1752600" y="4876800"/>
            <a:ext cx="1447800" cy="685800"/>
          </a:xfrm>
          <a:prstGeom prst="line">
            <a:avLst/>
          </a:prstGeom>
          <a:noFill/>
          <a:ln w="19050">
            <a:solidFill>
              <a:schemeClr val="tx2"/>
            </a:solidFill>
            <a:round/>
            <a:headEnd/>
            <a:tailEnd type="triangle" w="sm" len="sm"/>
          </a:ln>
          <a:extLst>
            <a:ext uri="{909E8E84-426E-40DD-AFC4-6F175D3DCCD1}">
              <a14:hiddenFill xmlns:a14="http://schemas.microsoft.com/office/drawing/2010/main">
                <a:noFill/>
              </a14:hiddenFill>
            </a:ext>
          </a:extLst>
        </p:spPr>
        <p:txBody>
          <a:bodyPr wrap="none" lIns="45720" rIns="45720" anchor="ctr">
            <a:spAutoFit/>
          </a:bodyPr>
          <a:lstStyle/>
          <a:p>
            <a:endParaRPr lang="en-US"/>
          </a:p>
        </p:txBody>
      </p:sp>
      <p:sp>
        <p:nvSpPr>
          <p:cNvPr id="125965" name="Line 14"/>
          <p:cNvSpPr>
            <a:spLocks noChangeShapeType="1"/>
          </p:cNvSpPr>
          <p:nvPr/>
        </p:nvSpPr>
        <p:spPr bwMode="auto">
          <a:xfrm>
            <a:off x="4114800" y="5257800"/>
            <a:ext cx="0" cy="533400"/>
          </a:xfrm>
          <a:prstGeom prst="line">
            <a:avLst/>
          </a:prstGeom>
          <a:noFill/>
          <a:ln w="19050">
            <a:solidFill>
              <a:schemeClr val="tx2"/>
            </a:solidFill>
            <a:round/>
            <a:headEnd/>
            <a:tailEnd type="triangle" w="sm" len="sm"/>
          </a:ln>
          <a:extLst>
            <a:ext uri="{909E8E84-426E-40DD-AFC4-6F175D3DCCD1}">
              <a14:hiddenFill xmlns:a14="http://schemas.microsoft.com/office/drawing/2010/main">
                <a:noFill/>
              </a14:hiddenFill>
            </a:ext>
          </a:extLst>
        </p:spPr>
        <p:txBody>
          <a:bodyPr wrap="none" lIns="45720" rIns="45720" anchor="ctr">
            <a:spAutoFit/>
          </a:bodyPr>
          <a:lstStyle/>
          <a:p>
            <a:endParaRPr lang="en-US"/>
          </a:p>
        </p:txBody>
      </p:sp>
      <p:sp>
        <p:nvSpPr>
          <p:cNvPr id="125966" name="Line 15"/>
          <p:cNvSpPr>
            <a:spLocks noChangeShapeType="1"/>
          </p:cNvSpPr>
          <p:nvPr/>
        </p:nvSpPr>
        <p:spPr bwMode="auto">
          <a:xfrm>
            <a:off x="5105400" y="4876800"/>
            <a:ext cx="1295400" cy="685800"/>
          </a:xfrm>
          <a:prstGeom prst="line">
            <a:avLst/>
          </a:prstGeom>
          <a:noFill/>
          <a:ln w="19050">
            <a:solidFill>
              <a:schemeClr val="tx2"/>
            </a:solidFill>
            <a:round/>
            <a:headEnd/>
            <a:tailEnd type="triangle" w="sm" len="sm"/>
          </a:ln>
          <a:extLst>
            <a:ext uri="{909E8E84-426E-40DD-AFC4-6F175D3DCCD1}">
              <a14:hiddenFill xmlns:a14="http://schemas.microsoft.com/office/drawing/2010/main">
                <a:noFill/>
              </a14:hiddenFill>
            </a:ext>
          </a:extLst>
        </p:spPr>
        <p:txBody>
          <a:bodyPr wrap="none" lIns="45720" rIns="45720" anchor="ctr">
            <a:spAutoFit/>
          </a:bodyPr>
          <a:lstStyle/>
          <a:p>
            <a:endParaRPr lang="en-US"/>
          </a:p>
        </p:txBody>
      </p:sp>
      <p:sp>
        <p:nvSpPr>
          <p:cNvPr id="125967" name="Line 16"/>
          <p:cNvSpPr>
            <a:spLocks noChangeShapeType="1"/>
          </p:cNvSpPr>
          <p:nvPr/>
        </p:nvSpPr>
        <p:spPr bwMode="auto">
          <a:xfrm flipV="1">
            <a:off x="5105400" y="5562600"/>
            <a:ext cx="1295400" cy="762000"/>
          </a:xfrm>
          <a:prstGeom prst="line">
            <a:avLst/>
          </a:prstGeom>
          <a:noFill/>
          <a:ln w="19050">
            <a:solidFill>
              <a:schemeClr val="tx2"/>
            </a:solidFill>
            <a:round/>
            <a:headEnd/>
            <a:tailEnd type="triangle" w="sm" len="sm"/>
          </a:ln>
          <a:extLst>
            <a:ext uri="{909E8E84-426E-40DD-AFC4-6F175D3DCCD1}">
              <a14:hiddenFill xmlns:a14="http://schemas.microsoft.com/office/drawing/2010/main">
                <a:noFill/>
              </a14:hiddenFill>
            </a:ext>
          </a:extLst>
        </p:spPr>
        <p:txBody>
          <a:bodyPr wrap="none" lIns="45720" rIns="45720" anchor="ctr">
            <a:spAutoFit/>
          </a:bodyPr>
          <a:lstStyle/>
          <a:p>
            <a:endParaRPr lang="en-US"/>
          </a:p>
        </p:txBody>
      </p:sp>
      <p:sp>
        <p:nvSpPr>
          <p:cNvPr id="125968" name="Line 17"/>
          <p:cNvSpPr>
            <a:spLocks noChangeShapeType="1"/>
          </p:cNvSpPr>
          <p:nvPr/>
        </p:nvSpPr>
        <p:spPr bwMode="auto">
          <a:xfrm>
            <a:off x="8382000" y="5486400"/>
            <a:ext cx="609600" cy="0"/>
          </a:xfrm>
          <a:prstGeom prst="line">
            <a:avLst/>
          </a:prstGeom>
          <a:noFill/>
          <a:ln w="19050">
            <a:solidFill>
              <a:schemeClr val="tx2"/>
            </a:solidFill>
            <a:round/>
            <a:headEnd/>
            <a:tailEnd type="triangle" w="sm" len="sm"/>
          </a:ln>
          <a:extLst>
            <a:ext uri="{909E8E84-426E-40DD-AFC4-6F175D3DCCD1}">
              <a14:hiddenFill xmlns:a14="http://schemas.microsoft.com/office/drawing/2010/main">
                <a:noFill/>
              </a14:hiddenFill>
            </a:ext>
          </a:extLst>
        </p:spPr>
        <p:txBody>
          <a:bodyPr wrap="none" lIns="45720" rIns="45720" anchor="ctr">
            <a:spAutoFit/>
          </a:bodyPr>
          <a:lstStyle/>
          <a:p>
            <a:endParaRPr lang="en-US"/>
          </a:p>
        </p:txBody>
      </p:sp>
      <p:sp>
        <p:nvSpPr>
          <p:cNvPr id="125969" name="Text Box 18"/>
          <p:cNvSpPr txBox="1">
            <a:spLocks noChangeArrowheads="1"/>
          </p:cNvSpPr>
          <p:nvPr/>
        </p:nvSpPr>
        <p:spPr bwMode="auto">
          <a:xfrm>
            <a:off x="4297363" y="5362575"/>
            <a:ext cx="15192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ClrTx/>
              <a:buFontTx/>
              <a:buNone/>
            </a:pPr>
            <a:r>
              <a:rPr lang="en-US" altLang="en-US" sz="1400">
                <a:solidFill>
                  <a:schemeClr val="tx1"/>
                </a:solidFill>
              </a:rPr>
              <a:t>Heartbeat (1 sec)</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27038" y="0"/>
            <a:ext cx="8716962" cy="914400"/>
          </a:xfrm>
        </p:spPr>
        <p:txBody>
          <a:bodyPr/>
          <a:lstStyle/>
          <a:p>
            <a:pPr eaLnBrk="1" hangingPunct="1"/>
            <a:r>
              <a:rPr lang="en-US" altLang="en-US" sz="3400" smtClean="0"/>
              <a:t>Phase 1 Step 6 </a:t>
            </a:r>
            <a:br>
              <a:rPr lang="en-US" altLang="en-US" sz="3400" smtClean="0"/>
            </a:br>
            <a:r>
              <a:rPr lang="en-US" altLang="en-US" sz="3400" smtClean="0"/>
              <a:t>Analyze the architectural Approaches</a:t>
            </a:r>
          </a:p>
        </p:txBody>
      </p:sp>
      <p:sp>
        <p:nvSpPr>
          <p:cNvPr id="1501187" name="Rectangle 3"/>
          <p:cNvSpPr>
            <a:spLocks noGrp="1" noChangeArrowheads="1"/>
          </p:cNvSpPr>
          <p:nvPr>
            <p:ph type="body" idx="1"/>
          </p:nvPr>
        </p:nvSpPr>
        <p:spPr>
          <a:xfrm>
            <a:off x="290513" y="1219200"/>
            <a:ext cx="8853487" cy="5226050"/>
          </a:xfrm>
        </p:spPr>
        <p:txBody>
          <a:bodyPr/>
          <a:lstStyle/>
          <a:p>
            <a:pPr eaLnBrk="1" hangingPunct="1">
              <a:defRPr/>
            </a:pPr>
            <a:r>
              <a:rPr lang="en-US" dirty="0" smtClean="0"/>
              <a:t>How it went</a:t>
            </a:r>
          </a:p>
          <a:p>
            <a:pPr lvl="1" eaLnBrk="1" hangingPunct="1">
              <a:defRPr/>
            </a:pPr>
            <a:r>
              <a:rPr lang="en-US" dirty="0" smtClean="0"/>
              <a:t>Table 6.4 (next slide)</a:t>
            </a:r>
          </a:p>
          <a:p>
            <a:pPr lvl="1" eaLnBrk="1" hangingPunct="1">
              <a:defRPr/>
            </a:pPr>
            <a:r>
              <a:rPr lang="en-US" dirty="0" smtClean="0"/>
              <a:t>Figure 6.10</a:t>
            </a:r>
          </a:p>
          <a:p>
            <a:pPr eaLnBrk="1" hangingPunct="1">
              <a:defRPr/>
            </a:pPr>
            <a:r>
              <a:rPr lang="en-US" dirty="0" smtClean="0"/>
              <a:t>Speaking from experience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i="1" dirty="0" smtClean="0"/>
              <a:t>Outputs</a:t>
            </a:r>
          </a:p>
          <a:p>
            <a:pPr>
              <a:defRPr/>
            </a:pPr>
            <a:r>
              <a:rPr lang="en-US" dirty="0" smtClean="0"/>
              <a:t>[ ] Summary of architecture presentation, recorded by proceedings scribe.</a:t>
            </a:r>
          </a:p>
          <a:p>
            <a:pPr>
              <a:defRPr/>
            </a:pPr>
            <a:r>
              <a:rPr lang="en-US" dirty="0" smtClean="0"/>
              <a:t>[ ] Architecture presentation materials.</a:t>
            </a:r>
          </a:p>
          <a:p>
            <a:pPr>
              <a:defRPr/>
            </a:pPr>
            <a:endParaRPr 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endParaRPr lang="en-US" altLang="en-US" smtClean="0"/>
          </a:p>
        </p:txBody>
      </p:sp>
      <p:pic>
        <p:nvPicPr>
          <p:cNvPr id="1300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07950"/>
            <a:ext cx="8763000" cy="5637213"/>
          </a:xfr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endParaRPr lang="en-US" altLang="en-US" smtClean="0"/>
          </a:p>
        </p:txBody>
      </p:sp>
      <p:pic>
        <p:nvPicPr>
          <p:cNvPr id="1310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968375"/>
            <a:ext cx="7467600" cy="5810250"/>
          </a:xfrm>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en-US" smtClean="0"/>
              <a:t>Fig 6.10</a:t>
            </a:r>
          </a:p>
        </p:txBody>
      </p:sp>
      <p:sp>
        <p:nvSpPr>
          <p:cNvPr id="3" name="Content Placeholder 2"/>
          <p:cNvSpPr>
            <a:spLocks noGrp="1"/>
          </p:cNvSpPr>
          <p:nvPr>
            <p:ph idx="1"/>
          </p:nvPr>
        </p:nvSpPr>
        <p:spPr/>
        <p:txBody>
          <a:bodyPr/>
          <a:lstStyle/>
          <a:p>
            <a:pPr>
              <a:defRPr/>
            </a:pPr>
            <a:endParaRPr lang="en-US"/>
          </a:p>
        </p:txBody>
      </p:sp>
      <p:pic>
        <p:nvPicPr>
          <p:cNvPr id="132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62050"/>
            <a:ext cx="813435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ltLang="en-US" smtClean="0"/>
              <a:t>Phase 2, Step 0: Prepare for Phase 2</a:t>
            </a:r>
          </a:p>
        </p:txBody>
      </p:sp>
      <p:sp>
        <p:nvSpPr>
          <p:cNvPr id="3" name="Content Placeholder 2"/>
          <p:cNvSpPr>
            <a:spLocks noGrp="1"/>
          </p:cNvSpPr>
          <p:nvPr>
            <p:ph idx="1"/>
          </p:nvPr>
        </p:nvSpPr>
        <p:spPr>
          <a:xfrm>
            <a:off x="290513" y="990600"/>
            <a:ext cx="8307387" cy="5454650"/>
          </a:xfrm>
        </p:spPr>
        <p:txBody>
          <a:bodyPr/>
          <a:lstStyle/>
          <a:p>
            <a:pPr>
              <a:defRPr/>
            </a:pPr>
            <a:r>
              <a:rPr lang="en-US" i="1" dirty="0" smtClean="0"/>
              <a:t>Inputs</a:t>
            </a:r>
          </a:p>
          <a:p>
            <a:pPr>
              <a:defRPr/>
            </a:pPr>
            <a:r>
              <a:rPr lang="en-US" dirty="0" smtClean="0"/>
              <a:t>[ ] All outputs generated during Phase 1.</a:t>
            </a:r>
          </a:p>
          <a:p>
            <a:pPr>
              <a:defRPr/>
            </a:pPr>
            <a:r>
              <a:rPr lang="en-US" dirty="0" smtClean="0"/>
              <a:t>[ ] Team role definitions </a:t>
            </a:r>
          </a:p>
          <a:p>
            <a:pPr>
              <a:defRPr/>
            </a:pPr>
            <a:r>
              <a:rPr lang="en-US" i="1" dirty="0" smtClean="0"/>
              <a:t>Activities</a:t>
            </a:r>
          </a:p>
          <a:p>
            <a:pPr>
              <a:defRPr/>
            </a:pPr>
            <a:r>
              <a:rPr lang="en-US" dirty="0" smtClean="0"/>
              <a:t>[ ] Team leader addresses these points:</a:t>
            </a:r>
          </a:p>
          <a:p>
            <a:pPr>
              <a:defRPr/>
            </a:pPr>
            <a:r>
              <a:rPr lang="en-US" dirty="0" smtClean="0"/>
              <a:t>	[ ] 	Augment the evaluation team, if necessary, by adding questioners expert in quality attribute areas identified during Step 2 and Step 5 during Phase 1. Add team members to fill open roles, if any.</a:t>
            </a:r>
          </a:p>
          <a:p>
            <a:pPr>
              <a:defRPr/>
            </a:pPr>
            <a:r>
              <a:rPr lang="en-US" dirty="0" smtClean="0"/>
              <a:t>	[ ] Ascertain team members' availability during the evaluation period so that Phase 2 can be scheduled with the client.</a:t>
            </a:r>
          </a:p>
          <a:p>
            <a:pPr>
              <a:defRPr/>
            </a:pPr>
            <a:r>
              <a:rPr lang="en-US" dirty="0" smtClean="0"/>
              <a:t>	[ ] Make travel arrangements as necessary.</a:t>
            </a:r>
          </a:p>
          <a:p>
            <a:pPr>
              <a:defRPr/>
            </a:pPr>
            <a:endParaRPr lang="en-US" dirty="0" smtClean="0"/>
          </a:p>
          <a:p>
            <a:pPr>
              <a:defRPr/>
            </a:pPr>
            <a:endParaRPr lang="en-US" dirty="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mtClean="0"/>
              <a:t>Evaluation leader communicates these points to the client:</a:t>
            </a:r>
          </a:p>
        </p:txBody>
      </p:sp>
      <p:sp>
        <p:nvSpPr>
          <p:cNvPr id="1510403" name="Rectangle 3"/>
          <p:cNvSpPr>
            <a:spLocks noGrp="1" noChangeArrowheads="1"/>
          </p:cNvSpPr>
          <p:nvPr>
            <p:ph type="body" idx="1"/>
          </p:nvPr>
        </p:nvSpPr>
        <p:spPr/>
        <p:txBody>
          <a:bodyPr/>
          <a:lstStyle/>
          <a:p>
            <a:pPr>
              <a:defRPr/>
            </a:pPr>
            <a:r>
              <a:rPr lang="en-US" dirty="0" smtClean="0"/>
              <a:t>[ ] Reiterate the scope of the system being evaluated.</a:t>
            </a:r>
          </a:p>
          <a:p>
            <a:pPr>
              <a:defRPr/>
            </a:pPr>
            <a:r>
              <a:rPr lang="en-US" dirty="0" smtClean="0"/>
              <a:t>[ ] Send copy of utility tree generated in Phase 1.</a:t>
            </a:r>
          </a:p>
          <a:p>
            <a:pPr>
              <a:defRPr/>
            </a:pPr>
            <a:r>
              <a:rPr lang="en-US" dirty="0" smtClean="0"/>
              <a:t>[ ] Make sure client invites to Phase 2 the stakeholders who will represent the stakeholder roles identified in Phase 1 and vouches for their attendance. Aim for roughly 10-12.</a:t>
            </a:r>
          </a:p>
          <a:p>
            <a:pPr>
              <a:defRPr/>
            </a:pPr>
            <a:r>
              <a:rPr lang="en-US" dirty="0" smtClean="0"/>
              <a:t>[ ] Have client send stakeholders read-ahead material for Phase 2: business drivers presentation, architecture presentation, and scenarios from the utility tree from Phase 1 (optional).</a:t>
            </a:r>
          </a:p>
          <a:p>
            <a:pPr>
              <a:defRPr/>
            </a:pPr>
            <a:r>
              <a:rPr lang="en-US" dirty="0" smtClean="0"/>
              <a:t>[ ] Send the client any read-ahead material you agreed to provide about the evaluation method.</a:t>
            </a:r>
          </a:p>
          <a:p>
            <a:pPr eaLnBrk="1" hangingPunct="1">
              <a:defRPr/>
            </a:pPr>
            <a:endParaRPr lang="en-US" dirty="0" smtClean="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a:xfrm>
            <a:off x="290513" y="228600"/>
            <a:ext cx="8307387" cy="6216650"/>
          </a:xfrm>
        </p:spPr>
        <p:txBody>
          <a:bodyPr/>
          <a:lstStyle/>
          <a:p>
            <a:pPr>
              <a:defRPr/>
            </a:pPr>
            <a:r>
              <a:rPr lang="en-US" dirty="0" smtClean="0"/>
              <a:t>[ ] Ask for architecture documentation that was needed but missing during Phase 1.</a:t>
            </a:r>
          </a:p>
          <a:p>
            <a:pPr>
              <a:defRPr/>
            </a:pPr>
            <a:r>
              <a:rPr lang="en-US" dirty="0" smtClean="0"/>
              <a:t>[ ] Send an agenda for Phase 2.</a:t>
            </a:r>
          </a:p>
          <a:p>
            <a:pPr>
              <a:defRPr/>
            </a:pPr>
            <a:r>
              <a:rPr lang="en-US" dirty="0" smtClean="0"/>
              <a:t>[ ] Make sure person hosting Phase 2 has responsibility for arranging for site facilities, meals, and supplies.</a:t>
            </a:r>
          </a:p>
          <a:p>
            <a:pPr>
              <a:defRPr/>
            </a:pPr>
            <a:r>
              <a:rPr lang="en-US" dirty="0" smtClean="0"/>
              <a:t>[ ] Have team members who are assigned to produce presentation of results (see Phase 0, Step 6: Hold Evaluation Team Kick-off Meeting) draft the sections on business drivers, architecture, utility tree, and architecture analysis using results of Phase 1</a:t>
            </a:r>
          </a:p>
          <a:p>
            <a:pPr>
              <a:defRPr/>
            </a:pPr>
            <a:r>
              <a:rPr lang="en-US" dirty="0" smtClean="0"/>
              <a:t>[ ] Have team members who are assigned to write final report draft the sections on business drivers, architecture, utility tree, and architecture analysis using results of Phase 1</a:t>
            </a:r>
          </a:p>
          <a:p>
            <a:pPr>
              <a:defRPr/>
            </a:pPr>
            <a:r>
              <a:rPr lang="en-US" dirty="0" smtClean="0"/>
              <a:t>[ ] All agree on dates, time, and venue for Phase 2. Plan for consecutive days if possible.</a:t>
            </a:r>
          </a:p>
          <a:p>
            <a:pPr>
              <a:defRPr/>
            </a:pPr>
            <a:endParaRPr lang="en-US"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04813" y="247650"/>
            <a:ext cx="8716962" cy="590550"/>
          </a:xfrm>
        </p:spPr>
        <p:txBody>
          <a:bodyPr/>
          <a:lstStyle/>
          <a:p>
            <a:r>
              <a:rPr lang="en-US" altLang="en-US" i="1" smtClean="0"/>
              <a:t>Outputs of Phase 2 Step 0</a:t>
            </a:r>
            <a:endParaRPr lang="en-US" altLang="en-US" smtClean="0"/>
          </a:p>
        </p:txBody>
      </p:sp>
      <p:sp>
        <p:nvSpPr>
          <p:cNvPr id="3" name="Content Placeholder 2"/>
          <p:cNvSpPr>
            <a:spLocks noGrp="1"/>
          </p:cNvSpPr>
          <p:nvPr>
            <p:ph idx="1"/>
          </p:nvPr>
        </p:nvSpPr>
        <p:spPr>
          <a:xfrm>
            <a:off x="290513" y="990600"/>
            <a:ext cx="8307387" cy="5378450"/>
          </a:xfrm>
        </p:spPr>
        <p:txBody>
          <a:bodyPr/>
          <a:lstStyle/>
          <a:p>
            <a:pPr>
              <a:defRPr/>
            </a:pPr>
            <a:r>
              <a:rPr lang="en-US" dirty="0" smtClean="0"/>
              <a:t>[ ] Action item list and assignments, including</a:t>
            </a:r>
          </a:p>
          <a:p>
            <a:pPr>
              <a:defRPr/>
            </a:pPr>
            <a:r>
              <a:rPr lang="en-US" dirty="0" smtClean="0"/>
              <a:t>[ ] Evaluation leader-summary of Phase 1.</a:t>
            </a:r>
          </a:p>
          <a:p>
            <a:pPr>
              <a:defRPr/>
            </a:pPr>
            <a:r>
              <a:rPr lang="en-US" dirty="0" smtClean="0"/>
              <a:t>[ ] Client-list of stakeholders who will participate in the next phase.</a:t>
            </a:r>
          </a:p>
          <a:p>
            <a:pPr>
              <a:defRPr/>
            </a:pPr>
            <a:r>
              <a:rPr lang="en-US" dirty="0" smtClean="0"/>
              <a:t>[ ] Architect-missing architecture documentation, if any.</a:t>
            </a:r>
          </a:p>
          <a:p>
            <a:pPr>
              <a:defRPr/>
            </a:pPr>
            <a:r>
              <a:rPr lang="en-US" dirty="0" smtClean="0"/>
              <a:t>[ ] All-dates, times, venue for next step(s).</a:t>
            </a:r>
          </a:p>
          <a:p>
            <a:pPr>
              <a:defRPr/>
            </a:pPr>
            <a:r>
              <a:rPr lang="en-US" dirty="0" smtClean="0"/>
              <a:t>[ ] Host of Phase 2- Arrange site facilities, meals, and supplies for next step(s).</a:t>
            </a:r>
          </a:p>
          <a:p>
            <a:pPr>
              <a:defRPr/>
            </a:pPr>
            <a:r>
              <a:rPr lang="en-US" dirty="0" smtClean="0"/>
              <a:t>[ ] Updated list of team role assignments.</a:t>
            </a:r>
          </a:p>
          <a:p>
            <a:pPr>
              <a:defRPr/>
            </a:pPr>
            <a:r>
              <a:rPr lang="en-US" dirty="0" smtClean="0"/>
              <a:t>[ ] First draft of business drivers, architecture, utility tree, and analysis portions of results presentation and final report</a:t>
            </a:r>
          </a:p>
          <a:p>
            <a:pPr>
              <a:defRPr/>
            </a:pPr>
            <a:endParaRPr lang="en-US" dirty="0" smtClean="0"/>
          </a:p>
          <a:p>
            <a:pPr>
              <a:defRPr/>
            </a:pPr>
            <a:endParaRPr lang="en-US" dirty="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altLang="en-US" sz="4000" smtClean="0"/>
              <a:t>Phase 2 Steps 1-6</a:t>
            </a:r>
            <a:endParaRPr lang="en-US" altLang="en-US" smtClean="0"/>
          </a:p>
        </p:txBody>
      </p:sp>
      <p:sp>
        <p:nvSpPr>
          <p:cNvPr id="1509379" name="Rectangle 3"/>
          <p:cNvSpPr>
            <a:spLocks noGrp="1" noChangeArrowheads="1"/>
          </p:cNvSpPr>
          <p:nvPr>
            <p:ph type="body" idx="1"/>
          </p:nvPr>
        </p:nvSpPr>
        <p:spPr/>
        <p:txBody>
          <a:bodyPr/>
          <a:lstStyle/>
          <a:p>
            <a:pPr eaLnBrk="1" hangingPunct="1">
              <a:buFont typeface="Arial" pitchFamily="34" charset="0"/>
              <a:buChar char="•"/>
              <a:defRPr/>
            </a:pPr>
            <a:r>
              <a:rPr lang="en-US" dirty="0" smtClean="0"/>
              <a:t>Summary handouts from phase 1 provided</a:t>
            </a:r>
          </a:p>
          <a:p>
            <a:pPr lvl="1" eaLnBrk="1" hangingPunct="1">
              <a:buFont typeface="Arial" pitchFamily="34" charset="0"/>
              <a:buChar char="•"/>
              <a:defRPr/>
            </a:pPr>
            <a:r>
              <a:rPr lang="en-US" dirty="0" smtClean="0"/>
              <a:t>Business drivers</a:t>
            </a:r>
          </a:p>
          <a:p>
            <a:pPr lvl="1" eaLnBrk="1" hangingPunct="1">
              <a:buFont typeface="Arial" pitchFamily="34" charset="0"/>
              <a:buChar char="•"/>
              <a:defRPr/>
            </a:pPr>
            <a:r>
              <a:rPr lang="en-US" dirty="0" smtClean="0"/>
              <a:t>List of architectural approaches</a:t>
            </a:r>
          </a:p>
          <a:p>
            <a:pPr lvl="1" eaLnBrk="1" hangingPunct="1">
              <a:buFont typeface="Arial" pitchFamily="34" charset="0"/>
              <a:buChar char="•"/>
              <a:defRPr/>
            </a:pPr>
            <a:r>
              <a:rPr lang="en-US" dirty="0" smtClean="0"/>
              <a:t>Utility tree</a:t>
            </a:r>
          </a:p>
          <a:p>
            <a:pPr eaLnBrk="1" hangingPunct="1">
              <a:buFont typeface="Arial" pitchFamily="34" charset="0"/>
              <a:buChar char="•"/>
              <a:defRPr/>
            </a:pPr>
            <a:r>
              <a:rPr lang="en-US" dirty="0" smtClean="0"/>
              <a:t>Current lists on flip-charts on conference room wall</a:t>
            </a:r>
          </a:p>
          <a:p>
            <a:pPr lvl="1" eaLnBrk="1" hangingPunct="1">
              <a:buFont typeface="Arial" pitchFamily="34" charset="0"/>
              <a:buChar char="•"/>
              <a:defRPr/>
            </a:pPr>
            <a:r>
              <a:rPr lang="en-US" dirty="0" smtClean="0"/>
              <a:t>Risks</a:t>
            </a:r>
          </a:p>
          <a:p>
            <a:pPr lvl="1" eaLnBrk="1" hangingPunct="1">
              <a:buFont typeface="Arial" pitchFamily="34" charset="0"/>
              <a:buChar char="•"/>
              <a:defRPr/>
            </a:pPr>
            <a:r>
              <a:rPr lang="en-US" dirty="0" smtClean="0"/>
              <a:t>Non-risks</a:t>
            </a:r>
          </a:p>
          <a:p>
            <a:pPr lvl="1" eaLnBrk="1" hangingPunct="1">
              <a:buFont typeface="Arial" pitchFamily="34" charset="0"/>
              <a:buChar char="•"/>
              <a:defRPr/>
            </a:pPr>
            <a:r>
              <a:rPr lang="en-US" dirty="0" smtClean="0"/>
              <a:t>Sensitivity points</a:t>
            </a:r>
          </a:p>
          <a:p>
            <a:pPr lvl="1" eaLnBrk="1" hangingPunct="1">
              <a:buFont typeface="Arial" pitchFamily="34" charset="0"/>
              <a:buChar char="•"/>
              <a:defRPr/>
            </a:pPr>
            <a:r>
              <a:rPr lang="en-US" dirty="0" smtClean="0"/>
              <a:t>Tradeoffs</a:t>
            </a:r>
          </a:p>
          <a:p>
            <a:pPr eaLnBrk="1" hangingPunct="1">
              <a:buFont typeface="Arial" pitchFamily="34" charset="0"/>
              <a:buChar char="•"/>
              <a:defRPr/>
            </a:pPr>
            <a:r>
              <a:rPr lang="en-US" dirty="0" smtClean="0"/>
              <a:t>Stakeholders had questions about meaning of specific scenarios</a:t>
            </a:r>
          </a:p>
          <a:p>
            <a:pPr lvl="1" eaLnBrk="1" hangingPunct="1">
              <a:buFont typeface="Arial" pitchFamily="34" charset="0"/>
              <a:buChar char="•"/>
              <a:defRPr/>
            </a:pPr>
            <a:endParaRPr lang="en-US" dirty="0" smtClean="0"/>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altLang="en-US" sz="3400" smtClean="0"/>
              <a:t>Phase 2 Step 7 </a:t>
            </a:r>
            <a:br>
              <a:rPr lang="en-US" altLang="en-US" sz="3400" smtClean="0"/>
            </a:br>
            <a:r>
              <a:rPr lang="en-US" altLang="en-US" sz="3400" smtClean="0"/>
              <a:t>Brainstorm and Prioritize Scenarios</a:t>
            </a:r>
          </a:p>
        </p:txBody>
      </p:sp>
      <p:sp>
        <p:nvSpPr>
          <p:cNvPr id="1505283" name="Rectangle 3"/>
          <p:cNvSpPr>
            <a:spLocks noGrp="1" noChangeArrowheads="1"/>
          </p:cNvSpPr>
          <p:nvPr>
            <p:ph type="body" idx="1"/>
          </p:nvPr>
        </p:nvSpPr>
        <p:spPr>
          <a:xfrm>
            <a:off x="0" y="1220788"/>
            <a:ext cx="9144000" cy="5224462"/>
          </a:xfrm>
        </p:spPr>
        <p:txBody>
          <a:bodyPr/>
          <a:lstStyle/>
          <a:p>
            <a:pPr eaLnBrk="1" hangingPunct="1">
              <a:defRPr/>
            </a:pPr>
            <a:r>
              <a:rPr lang="en-US" smtClean="0"/>
              <a:t>Scenarios drive the testing phase of the ATAM</a:t>
            </a:r>
          </a:p>
          <a:p>
            <a:pPr eaLnBrk="1" hangingPunct="1">
              <a:defRPr/>
            </a:pPr>
            <a:r>
              <a:rPr lang="en-US" smtClean="0"/>
              <a:t>Scenarios are used to:</a:t>
            </a:r>
          </a:p>
          <a:p>
            <a:pPr eaLnBrk="1" hangingPunct="1">
              <a:buFont typeface="Wingdings" panose="05000000000000000000" pitchFamily="2" charset="2"/>
              <a:buChar char="l"/>
              <a:defRPr/>
            </a:pPr>
            <a:r>
              <a:rPr lang="en-US" smtClean="0"/>
              <a:t>Represent stakeholders’ interests</a:t>
            </a:r>
          </a:p>
          <a:p>
            <a:pPr eaLnBrk="1" hangingPunct="1">
              <a:buFont typeface="Wingdings" panose="05000000000000000000" pitchFamily="2" charset="2"/>
              <a:buChar char="l"/>
              <a:defRPr/>
            </a:pPr>
            <a:r>
              <a:rPr lang="en-US" smtClean="0"/>
              <a:t>Understand quality attribute requirements</a:t>
            </a:r>
          </a:p>
          <a:p>
            <a:pPr eaLnBrk="1" hangingPunct="1">
              <a:buFont typeface="Wingdings" panose="05000000000000000000" pitchFamily="2" charset="2"/>
              <a:buChar char="l"/>
              <a:defRPr/>
            </a:pPr>
            <a:endParaRPr lang="en-US" smtClean="0"/>
          </a:p>
          <a:p>
            <a:pPr eaLnBrk="1" hangingPunct="1">
              <a:defRPr/>
            </a:pPr>
            <a:r>
              <a:rPr lang="en-US" smtClean="0"/>
              <a:t>The Goal of construction of Quality Attribute Utility Tree is  to understand how the architect handled quality attr. Drivers</a:t>
            </a:r>
          </a:p>
          <a:p>
            <a:pPr eaLnBrk="1" hangingPunct="1">
              <a:defRPr/>
            </a:pPr>
            <a:r>
              <a:rPr lang="en-US" smtClean="0"/>
              <a:t>The purpose of scenario brainstorming is to “take the pulse” of the larger stakeholder community</a:t>
            </a:r>
          </a:p>
          <a:p>
            <a:pPr eaLnBrk="1" hangingPunct="1">
              <a:defRPr/>
            </a:pPr>
            <a:endParaRPr lang="en-US" smtClean="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6200" y="247650"/>
            <a:ext cx="9067800" cy="781050"/>
          </a:xfrm>
        </p:spPr>
        <p:txBody>
          <a:bodyPr/>
          <a:lstStyle/>
          <a:p>
            <a:pPr eaLnBrk="1" hangingPunct="1"/>
            <a:r>
              <a:rPr lang="en-US" altLang="en-US" sz="3400" smtClean="0"/>
              <a:t>Phase 2 Step 7 Checklist page 188</a:t>
            </a:r>
            <a:br>
              <a:rPr lang="en-US" altLang="en-US" sz="3400" smtClean="0"/>
            </a:br>
            <a:r>
              <a:rPr lang="en-US" altLang="en-US" sz="3400" smtClean="0"/>
              <a:t>Brainstorm and Prioritize Scenarios</a:t>
            </a:r>
          </a:p>
        </p:txBody>
      </p:sp>
      <p:sp>
        <p:nvSpPr>
          <p:cNvPr id="1512451" name="Rectangle 3"/>
          <p:cNvSpPr>
            <a:spLocks noGrp="1" noChangeArrowheads="1"/>
          </p:cNvSpPr>
          <p:nvPr>
            <p:ph type="body" idx="1"/>
          </p:nvPr>
        </p:nvSpPr>
        <p:spPr>
          <a:xfrm>
            <a:off x="0" y="1220788"/>
            <a:ext cx="9144000" cy="5637212"/>
          </a:xfrm>
        </p:spPr>
        <p:txBody>
          <a:bodyPr/>
          <a:lstStyle/>
          <a:p>
            <a:pPr eaLnBrk="1" hangingPunct="1">
              <a:lnSpc>
                <a:spcPct val="85000"/>
              </a:lnSpc>
              <a:defRPr/>
            </a:pPr>
            <a:r>
              <a:rPr lang="en-US" smtClean="0"/>
              <a:t>Inputs: Scenarios from the leaves of the utility tree</a:t>
            </a:r>
          </a:p>
          <a:p>
            <a:pPr eaLnBrk="1" hangingPunct="1">
              <a:lnSpc>
                <a:spcPct val="85000"/>
              </a:lnSpc>
              <a:defRPr/>
            </a:pPr>
            <a:r>
              <a:rPr lang="en-US" smtClean="0"/>
              <a:t>Activities:</a:t>
            </a:r>
          </a:p>
          <a:p>
            <a:pPr eaLnBrk="1" hangingPunct="1">
              <a:lnSpc>
                <a:spcPct val="85000"/>
              </a:lnSpc>
              <a:buFont typeface="Wingdings" panose="05000000000000000000" pitchFamily="2" charset="2"/>
              <a:buChar char="l"/>
              <a:defRPr/>
            </a:pPr>
            <a:r>
              <a:rPr lang="en-US" smtClean="0"/>
              <a:t>Evaluation leader facilitates brainstorming activity</a:t>
            </a:r>
          </a:p>
          <a:p>
            <a:pPr eaLnBrk="1" hangingPunct="1">
              <a:lnSpc>
                <a:spcPct val="85000"/>
              </a:lnSpc>
              <a:buFont typeface="Wingdings" panose="05000000000000000000" pitchFamily="2" charset="2"/>
              <a:buChar char="l"/>
              <a:defRPr/>
            </a:pPr>
            <a:r>
              <a:rPr lang="en-US" smtClean="0"/>
              <a:t>Evaluation leader facilitates prioritizing of scenarios</a:t>
            </a:r>
          </a:p>
          <a:p>
            <a:pPr eaLnBrk="1" hangingPunct="1">
              <a:lnSpc>
                <a:spcPct val="85000"/>
              </a:lnSpc>
              <a:buFont typeface="Wingdings" panose="05000000000000000000" pitchFamily="2" charset="2"/>
              <a:buChar char="l"/>
              <a:defRPr/>
            </a:pPr>
            <a:r>
              <a:rPr lang="en-US" smtClean="0"/>
              <a:t>Questioners make sure that scenarios represent the desired mix of quality attributes and/or stakeholder roles</a:t>
            </a:r>
          </a:p>
          <a:p>
            <a:pPr eaLnBrk="1" hangingPunct="1">
              <a:lnSpc>
                <a:spcPct val="85000"/>
              </a:lnSpc>
              <a:defRPr/>
            </a:pPr>
            <a:r>
              <a:rPr lang="en-US" smtClean="0"/>
              <a:t>Outputs</a:t>
            </a:r>
          </a:p>
          <a:p>
            <a:pPr eaLnBrk="1" hangingPunct="1">
              <a:lnSpc>
                <a:spcPct val="85000"/>
              </a:lnSpc>
              <a:buFont typeface="Wingdings" panose="05000000000000000000" pitchFamily="2" charset="2"/>
              <a:buChar char="l"/>
              <a:defRPr/>
            </a:pPr>
            <a:r>
              <a:rPr lang="en-US" smtClean="0"/>
              <a:t>List of high priority scenarios</a:t>
            </a:r>
          </a:p>
          <a:p>
            <a:pPr eaLnBrk="1" hangingPunct="1">
              <a:lnSpc>
                <a:spcPct val="85000"/>
              </a:lnSpc>
              <a:buFont typeface="Wingdings" panose="05000000000000000000" pitchFamily="2" charset="2"/>
              <a:buChar char="l"/>
              <a:defRPr/>
            </a:pPr>
            <a:r>
              <a:rPr lang="en-US" smtClean="0"/>
              <a:t>List of remaining scenarios</a:t>
            </a:r>
          </a:p>
          <a:p>
            <a:pPr eaLnBrk="1" hangingPunct="1">
              <a:lnSpc>
                <a:spcPct val="85000"/>
              </a:lnSpc>
              <a:buFont typeface="Wingdings" panose="05000000000000000000" pitchFamily="2" charset="2"/>
              <a:buChar char="l"/>
              <a:defRPr/>
            </a:pPr>
            <a:r>
              <a:rPr lang="en-US" smtClean="0"/>
              <a:t>Augmented utility tree</a:t>
            </a:r>
          </a:p>
          <a:p>
            <a:pPr eaLnBrk="1" hangingPunct="1">
              <a:lnSpc>
                <a:spcPct val="85000"/>
              </a:lnSpc>
              <a:buFont typeface="Wingdings" panose="05000000000000000000" pitchFamily="2" charset="2"/>
              <a:buChar char="l"/>
              <a:defRPr/>
            </a:pPr>
            <a:r>
              <a:rPr lang="en-US" smtClean="0"/>
              <a:t>Lists of risks, if any, arising from mismatch of high priority scenarios and utility tree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27038" y="0"/>
            <a:ext cx="8716962" cy="533400"/>
          </a:xfrm>
        </p:spPr>
        <p:txBody>
          <a:bodyPr/>
          <a:lstStyle/>
          <a:p>
            <a:pPr eaLnBrk="1" hangingPunct="1"/>
            <a:r>
              <a:rPr lang="en-US" altLang="en-US" sz="3400" smtClean="0"/>
              <a:t>Phase 1 Step 3 Present the Architecture</a:t>
            </a:r>
          </a:p>
        </p:txBody>
      </p:sp>
      <p:sp>
        <p:nvSpPr>
          <p:cNvPr id="1483779" name="Rectangle 3"/>
          <p:cNvSpPr>
            <a:spLocks noGrp="1" noChangeArrowheads="1"/>
          </p:cNvSpPr>
          <p:nvPr>
            <p:ph type="body" idx="1"/>
          </p:nvPr>
        </p:nvSpPr>
        <p:spPr>
          <a:xfrm>
            <a:off x="290513" y="609600"/>
            <a:ext cx="8853487" cy="5835650"/>
          </a:xfrm>
        </p:spPr>
        <p:txBody>
          <a:bodyPr/>
          <a:lstStyle/>
          <a:p>
            <a:pPr eaLnBrk="1" hangingPunct="1">
              <a:defRPr/>
            </a:pPr>
            <a:r>
              <a:rPr lang="en-US" smtClean="0"/>
              <a:t>How it Went</a:t>
            </a:r>
          </a:p>
          <a:p>
            <a:pPr eaLnBrk="1" hangingPunct="1">
              <a:buFont typeface="Wingdings" panose="05000000000000000000" pitchFamily="2" charset="2"/>
              <a:buChar char="l"/>
              <a:defRPr/>
            </a:pPr>
            <a:r>
              <a:rPr lang="en-US" smtClean="0"/>
              <a:t>Project manager and one of architects took turns</a:t>
            </a:r>
          </a:p>
          <a:p>
            <a:pPr eaLnBrk="1" hangingPunct="1">
              <a:buFont typeface="Wingdings" panose="05000000000000000000" pitchFamily="2" charset="2"/>
              <a:buChar char="l"/>
              <a:defRPr/>
            </a:pPr>
            <a:r>
              <a:rPr lang="en-US" smtClean="0"/>
              <a:t>Key subsystems of ECS are</a:t>
            </a:r>
          </a:p>
          <a:p>
            <a:pPr lvl="1" eaLnBrk="1" hangingPunct="1">
              <a:defRPr/>
            </a:pPr>
            <a:r>
              <a:rPr lang="en-US" smtClean="0"/>
              <a:t>Data management</a:t>
            </a:r>
          </a:p>
          <a:p>
            <a:pPr lvl="1" eaLnBrk="1" hangingPunct="1">
              <a:defRPr/>
            </a:pPr>
            <a:r>
              <a:rPr lang="en-US" smtClean="0"/>
              <a:t>Data server</a:t>
            </a:r>
          </a:p>
          <a:p>
            <a:pPr lvl="1" eaLnBrk="1" hangingPunct="1">
              <a:defRPr/>
            </a:pPr>
            <a:r>
              <a:rPr lang="en-US" smtClean="0"/>
              <a:t>Data ingestion</a:t>
            </a:r>
          </a:p>
          <a:p>
            <a:pPr lvl="1" eaLnBrk="1" hangingPunct="1">
              <a:defRPr/>
            </a:pPr>
            <a:r>
              <a:rPr lang="en-US" smtClean="0"/>
              <a:t>Data processing and planning</a:t>
            </a:r>
          </a:p>
          <a:p>
            <a:pPr lvl="1" eaLnBrk="1" hangingPunct="1">
              <a:defRPr/>
            </a:pPr>
            <a:r>
              <a:rPr lang="en-US" smtClean="0"/>
              <a:t>Management interoperability</a:t>
            </a:r>
          </a:p>
          <a:p>
            <a:pPr lvl="1" eaLnBrk="1" hangingPunct="1">
              <a:defRPr/>
            </a:pPr>
            <a:r>
              <a:rPr lang="en-US" smtClean="0"/>
              <a:t>User interface</a:t>
            </a:r>
          </a:p>
          <a:p>
            <a:pPr eaLnBrk="1" hangingPunct="1">
              <a:buFont typeface="Wingdings" panose="05000000000000000000" pitchFamily="2" charset="2"/>
              <a:buChar char="l"/>
              <a:defRPr/>
            </a:pPr>
            <a:r>
              <a:rPr lang="en-US" smtClean="0"/>
              <a:t>Automatic “pushing” of data  into system</a:t>
            </a:r>
          </a:p>
          <a:p>
            <a:pPr eaLnBrk="1" hangingPunct="1">
              <a:buFont typeface="Wingdings" panose="05000000000000000000" pitchFamily="2" charset="2"/>
              <a:buChar char="l"/>
              <a:defRPr/>
            </a:pPr>
            <a:r>
              <a:rPr lang="en-US" smtClean="0"/>
              <a:t>“Pulling” selected pieces of data for scientific community</a:t>
            </a:r>
          </a:p>
          <a:p>
            <a:pPr eaLnBrk="1" hangingPunct="1">
              <a:buFont typeface="Wingdings" panose="05000000000000000000" pitchFamily="2" charset="2"/>
              <a:buChar char="l"/>
              <a:defRPr/>
            </a:pPr>
            <a:r>
              <a:rPr lang="en-US" smtClean="0"/>
              <a:t>Common metamodel for ECS data (fig 6.9)</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a:xfrm>
            <a:off x="290513" y="0"/>
            <a:ext cx="8307387" cy="6445250"/>
          </a:xfrm>
        </p:spPr>
        <p:txBody>
          <a:bodyPr/>
          <a:lstStyle/>
          <a:p>
            <a:pPr>
              <a:defRPr/>
            </a:pPr>
            <a:r>
              <a:rPr lang="en-US" i="1" dirty="0" smtClean="0"/>
              <a:t>Input</a:t>
            </a:r>
          </a:p>
          <a:p>
            <a:pPr>
              <a:defRPr/>
            </a:pPr>
            <a:r>
              <a:rPr lang="en-US" dirty="0" smtClean="0"/>
              <a:t>[ ] Scenarios from the leaves of the utility tree developed during Step 5.</a:t>
            </a:r>
          </a:p>
          <a:p>
            <a:pPr>
              <a:defRPr/>
            </a:pPr>
            <a:r>
              <a:rPr lang="en-US" i="1" dirty="0" smtClean="0"/>
              <a:t>Activities</a:t>
            </a:r>
          </a:p>
          <a:p>
            <a:pPr>
              <a:defRPr/>
            </a:pPr>
            <a:r>
              <a:rPr lang="en-US" dirty="0" smtClean="0"/>
              <a:t>[ ] Evaluation leader facilitates brainstorming activity.</a:t>
            </a:r>
          </a:p>
          <a:p>
            <a:pPr>
              <a:defRPr/>
            </a:pPr>
            <a:r>
              <a:rPr lang="en-US" dirty="0" smtClean="0"/>
              <a:t>[ ] Use the scenarios at the leaves of the utility tree to help facilitate this step by providing stakeholders with examples of relevant scenarios. Tell stakeholders that the leaves of the utility tree that were not analyzed are valid candidates for inclusion in this step.</a:t>
            </a:r>
          </a:p>
          <a:p>
            <a:pPr>
              <a:defRPr/>
            </a:pPr>
            <a:r>
              <a:rPr lang="en-US" dirty="0" smtClean="0"/>
              <a:t>[ ] Put up the list of stakeholders to stimulate scenario brainstorming.</a:t>
            </a:r>
          </a:p>
          <a:p>
            <a:pPr>
              <a:defRPr/>
            </a:pPr>
            <a:r>
              <a:rPr lang="en-US" dirty="0" smtClean="0"/>
              <a:t>[ ] Ask each stakeholder to contribute a scenario in a round-robin fashion.</a:t>
            </a:r>
          </a:p>
          <a:p>
            <a:pPr>
              <a:defRPr/>
            </a:pPr>
            <a:endParaRPr lang="en-US" dirty="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 ] Tell participants not to be constrained by the utility tree structure, attributes in the utility tree, or scenarios at the leaves of the utility tree.</a:t>
            </a:r>
          </a:p>
          <a:p>
            <a:pPr>
              <a:defRPr/>
            </a:pPr>
            <a:r>
              <a:rPr lang="en-US" dirty="0" smtClean="0"/>
              <a:t>[ ] Encourage participants to submit exploratory scenarios as well as use cases and growth scenarios.</a:t>
            </a:r>
          </a:p>
          <a:p>
            <a:pPr>
              <a:defRPr/>
            </a:pPr>
            <a:r>
              <a:rPr lang="en-US" dirty="0" smtClean="0"/>
              <a:t>[ ] Open the floor for spontaneous contributions from any stakeholder.</a:t>
            </a:r>
          </a:p>
          <a:p>
            <a:pPr>
              <a:defRPr/>
            </a:pPr>
            <a:endParaRPr lang="en-US"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Don't let one or two people dominate. Don't let people propose solutions to the scenarios. Don't let people disparage or dismiss a particular scenario. Aim for around 30-60 scenarios.</a:t>
            </a:r>
          </a:p>
          <a:p>
            <a:pPr>
              <a:defRPr/>
            </a:pPr>
            <a:r>
              <a:rPr lang="en-US" dirty="0" smtClean="0"/>
              <a:t>[ ] Questioners are responsible for brainstorming scenarios that address their assigned quality attributes. Make sure there are scenarios that represent each stakeholder.</a:t>
            </a:r>
          </a:p>
          <a:p>
            <a:pPr>
              <a:defRPr/>
            </a:pPr>
            <a:r>
              <a:rPr lang="en-US" dirty="0" smtClean="0"/>
              <a:t>[ ] Scenario scribe records each scenario for all to see, being careful to use the exact wording proposed or adopted by consensus.</a:t>
            </a:r>
          </a:p>
          <a:p>
            <a:pPr>
              <a:defRPr/>
            </a:pPr>
            <a:endParaRPr lang="en-US" dirty="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altLang="en-US" smtClean="0"/>
              <a:t>Evaluation leader facilitates prioritizing of scenarios.</a:t>
            </a:r>
          </a:p>
        </p:txBody>
      </p:sp>
      <p:sp>
        <p:nvSpPr>
          <p:cNvPr id="3" name="Content Placeholder 2"/>
          <p:cNvSpPr>
            <a:spLocks noGrp="1"/>
          </p:cNvSpPr>
          <p:nvPr>
            <p:ph idx="1"/>
          </p:nvPr>
        </p:nvSpPr>
        <p:spPr>
          <a:xfrm>
            <a:off x="290513" y="1447800"/>
            <a:ext cx="8307387" cy="4997450"/>
          </a:xfrm>
        </p:spPr>
        <p:txBody>
          <a:bodyPr/>
          <a:lstStyle/>
          <a:p>
            <a:pPr>
              <a:defRPr/>
            </a:pPr>
            <a:r>
              <a:rPr lang="en-US" dirty="0" smtClean="0"/>
              <a:t>[ ] Allow 5 minutes for the consideration of voting.</a:t>
            </a:r>
          </a:p>
          <a:p>
            <a:pPr>
              <a:defRPr/>
            </a:pPr>
            <a:r>
              <a:rPr lang="en-US" dirty="0" smtClean="0"/>
              <a:t>[ ] Allow people to walk around the posted flipcharts and propose consolidation (a person places an adhesive note next to a scenario with the number of another scenario that he or she believes is similar).</a:t>
            </a:r>
          </a:p>
          <a:p>
            <a:pPr>
              <a:defRPr/>
            </a:pPr>
            <a:r>
              <a:rPr lang="en-US" dirty="0" smtClean="0"/>
              <a:t>[ ] After everyone sits down, the group adopts or rejects each consolidation proposal.</a:t>
            </a:r>
          </a:p>
          <a:p>
            <a:pPr>
              <a:defRPr/>
            </a:pPr>
            <a:r>
              <a:rPr lang="en-US" dirty="0" smtClean="0"/>
              <a:t>[ ] Write the scenario numbers on the whiteboard (leaving the posted scenarios up where people can see them).</a:t>
            </a:r>
          </a:p>
          <a:p>
            <a:pPr>
              <a:defRPr/>
            </a:pPr>
            <a:endParaRPr lang="en-US"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 ] Assign </a:t>
            </a:r>
            <a:r>
              <a:rPr lang="en-US" i="1" dirty="0" smtClean="0"/>
              <a:t>n votes to each participating member of the audience (including </a:t>
            </a:r>
            <a:r>
              <a:rPr lang="en-US" dirty="0" smtClean="0"/>
              <a:t>evaluation team members other than the team leader), where </a:t>
            </a:r>
            <a:r>
              <a:rPr lang="en-US" i="1" dirty="0" smtClean="0"/>
              <a:t>n is </a:t>
            </a:r>
            <a:r>
              <a:rPr lang="en-US" dirty="0" smtClean="0"/>
              <a:t>30 percent of the number of scenarios. Each person may assign their </a:t>
            </a:r>
            <a:r>
              <a:rPr lang="en-US" i="1" dirty="0" smtClean="0"/>
              <a:t>n </a:t>
            </a:r>
            <a:r>
              <a:rPr lang="en-US" dirty="0" smtClean="0"/>
              <a:t>votes however they please: all for one scenario, one each to </a:t>
            </a:r>
            <a:r>
              <a:rPr lang="en-US" i="1" dirty="0" smtClean="0"/>
              <a:t>n scenarios, </a:t>
            </a:r>
            <a:r>
              <a:rPr lang="en-US" dirty="0" smtClean="0"/>
              <a:t>or any combination.</a:t>
            </a:r>
          </a:p>
          <a:p>
            <a:pPr>
              <a:defRPr/>
            </a:pPr>
            <a:r>
              <a:rPr lang="en-US" dirty="0" smtClean="0"/>
              <a:t>[ ] Go around the room and have each person publicly assign </a:t>
            </a:r>
            <a:r>
              <a:rPr lang="en-US" i="1" dirty="0" smtClean="0"/>
              <a:t>one half of </a:t>
            </a:r>
            <a:r>
              <a:rPr lang="en-US" dirty="0" smtClean="0"/>
              <a:t>their votes. Then go around the room in the opposite direction and have each person publicly assign the other half of their votes. (This prevents anyone from having undue influence on the voting merely by accident of their seating location.)</a:t>
            </a:r>
          </a:p>
          <a:p>
            <a:pPr>
              <a:defRPr/>
            </a:pPr>
            <a:r>
              <a:rPr lang="en-US" dirty="0" smtClean="0"/>
              <a:t>[ ] Tally votes in front of the users.</a:t>
            </a:r>
          </a:p>
          <a:p>
            <a:pPr>
              <a:defRPr/>
            </a:pPr>
            <a:endParaRPr lang="en-US"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 ] Use any naturally occurring break in the tallies to separate the high priority scenarios from the lower ones. Only the high-priority ones are considered in future evaluation steps.</a:t>
            </a:r>
          </a:p>
          <a:p>
            <a:pPr>
              <a:defRPr/>
            </a:pPr>
            <a:r>
              <a:rPr lang="en-US" dirty="0" smtClean="0"/>
              <a:t>[ ] Allow anyone in the group to make impassioned pleas to include a scenario that would otherwise be excluded.</a:t>
            </a:r>
          </a:p>
          <a:p>
            <a:pPr>
              <a:defRPr/>
            </a:pPr>
            <a:r>
              <a:rPr lang="en-US" dirty="0" smtClean="0"/>
              <a:t>[ ] Exercise discretion to add scenarios that have not been voted "above the line," such as exploratory scenarios.</a:t>
            </a:r>
          </a:p>
          <a:p>
            <a:pPr>
              <a:defRPr/>
            </a:pPr>
            <a:endParaRPr lang="en-US"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 ] After prioritization, facilitate assignment of each high-priority scenario to a place in the utility tree. A scenario will already be present, will constitute a new leaf, or will constitute a new branch. If a whole new branch, have scribe record a possible risk that the relevant quality attribute was not considered by the architect.</a:t>
            </a:r>
          </a:p>
          <a:p>
            <a:pPr>
              <a:defRPr/>
            </a:pPr>
            <a:r>
              <a:rPr lang="en-US" dirty="0" smtClean="0"/>
              <a:t>[ ] Questioners make sure that scenarios represent the desired mix of quality attributes and/or stakeholder roles.</a:t>
            </a:r>
          </a:p>
          <a:p>
            <a:pPr>
              <a:defRPr/>
            </a:pPr>
            <a:endParaRPr lang="en-US" dirty="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altLang="en-US" i="1" smtClean="0"/>
              <a:t>Outputs of Phase 2 Step 7</a:t>
            </a:r>
            <a:endParaRPr lang="en-US" altLang="en-US" smtClean="0"/>
          </a:p>
        </p:txBody>
      </p:sp>
      <p:sp>
        <p:nvSpPr>
          <p:cNvPr id="3" name="Content Placeholder 2"/>
          <p:cNvSpPr>
            <a:spLocks noGrp="1"/>
          </p:cNvSpPr>
          <p:nvPr>
            <p:ph idx="1"/>
          </p:nvPr>
        </p:nvSpPr>
        <p:spPr/>
        <p:txBody>
          <a:bodyPr/>
          <a:lstStyle/>
          <a:p>
            <a:pPr>
              <a:defRPr/>
            </a:pPr>
            <a:r>
              <a:rPr lang="en-US" dirty="0" smtClean="0"/>
              <a:t>[ ] List of high-priority scenarios.</a:t>
            </a:r>
          </a:p>
          <a:p>
            <a:pPr>
              <a:defRPr/>
            </a:pPr>
            <a:r>
              <a:rPr lang="en-US" dirty="0" smtClean="0"/>
              <a:t>[ ] List of remaining scenarios.</a:t>
            </a:r>
          </a:p>
          <a:p>
            <a:pPr>
              <a:defRPr/>
            </a:pPr>
            <a:r>
              <a:rPr lang="en-US" dirty="0" smtClean="0"/>
              <a:t>[ ] Augmented utility tree.</a:t>
            </a:r>
          </a:p>
          <a:p>
            <a:pPr>
              <a:defRPr/>
            </a:pPr>
            <a:r>
              <a:rPr lang="en-US" dirty="0" smtClean="0"/>
              <a:t>[ ] List of risks, if any, arising from mismatch between high-priority scenarios and utility tree.</a:t>
            </a:r>
          </a:p>
          <a:p>
            <a:pPr>
              <a:defRPr/>
            </a:pPr>
            <a:endParaRPr lang="en-US" dirty="0"/>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altLang="en-US" i="1" smtClean="0"/>
              <a:t>Phase 2 Step 7</a:t>
            </a:r>
            <a:endParaRPr lang="en-US" altLang="en-US" smtClean="0"/>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View of ECS Components</a:t>
            </a:r>
          </a:p>
        </p:txBody>
      </p:sp>
      <p:sp>
        <p:nvSpPr>
          <p:cNvPr id="3" name="Content Placeholder 2"/>
          <p:cNvSpPr>
            <a:spLocks noGrp="1"/>
          </p:cNvSpPr>
          <p:nvPr>
            <p:ph idx="1"/>
          </p:nvPr>
        </p:nvSpPr>
        <p:spPr/>
        <p:txBody>
          <a:bodyPr/>
          <a:lstStyle/>
          <a:p>
            <a:pPr>
              <a:defRPr/>
            </a:pPr>
            <a:endParaRPr lang="en-US"/>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295400"/>
            <a:ext cx="8315325"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ltLang="en-US" sz="3400" smtClean="0"/>
              <a:t>Evaluation leader facilitates brainstorming activity</a:t>
            </a:r>
          </a:p>
        </p:txBody>
      </p:sp>
      <p:sp>
        <p:nvSpPr>
          <p:cNvPr id="150630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tLang="en-US" sz="3400" smtClean="0"/>
              <a:t>Evaluation leader facilitates prioritizing of scenarios</a:t>
            </a:r>
          </a:p>
        </p:txBody>
      </p:sp>
      <p:sp>
        <p:nvSpPr>
          <p:cNvPr id="150733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tLang="en-US" sz="3400" smtClean="0"/>
              <a:t>Phase 2 Step 8 Analyze Architectural Approaches</a:t>
            </a:r>
          </a:p>
        </p:txBody>
      </p:sp>
      <p:sp>
        <p:nvSpPr>
          <p:cNvPr id="150835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tLang="en-US" sz="3400" smtClean="0"/>
              <a:t>Phase 2 Step 8 Checklist page 196 Analyze Architectural Approaches </a:t>
            </a:r>
            <a:br>
              <a:rPr lang="en-US" altLang="en-US" sz="3400" smtClean="0"/>
            </a:br>
            <a:endParaRPr lang="en-US" altLang="en-US" sz="3400" smtClean="0"/>
          </a:p>
        </p:txBody>
      </p:sp>
      <p:sp>
        <p:nvSpPr>
          <p:cNvPr id="151347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27038" y="0"/>
            <a:ext cx="8716962" cy="533400"/>
          </a:xfrm>
        </p:spPr>
        <p:txBody>
          <a:bodyPr/>
          <a:lstStyle/>
          <a:p>
            <a:pPr eaLnBrk="1" hangingPunct="1"/>
            <a:r>
              <a:rPr lang="en-US" altLang="en-US" sz="3400" smtClean="0"/>
              <a:t>Phase 1 Step 3 Present the Architecture</a:t>
            </a:r>
          </a:p>
        </p:txBody>
      </p:sp>
      <p:sp>
        <p:nvSpPr>
          <p:cNvPr id="1495043" name="Rectangle 3"/>
          <p:cNvSpPr>
            <a:spLocks noGrp="1" noChangeArrowheads="1"/>
          </p:cNvSpPr>
          <p:nvPr>
            <p:ph type="body" idx="1"/>
          </p:nvPr>
        </p:nvSpPr>
        <p:spPr>
          <a:xfrm>
            <a:off x="290513" y="609600"/>
            <a:ext cx="8853487" cy="5835650"/>
          </a:xfrm>
        </p:spPr>
        <p:txBody>
          <a:bodyPr/>
          <a:lstStyle/>
          <a:p>
            <a:pPr eaLnBrk="1" hangingPunct="1">
              <a:defRPr/>
            </a:pPr>
            <a:r>
              <a:rPr lang="en-US" smtClean="0"/>
              <a:t>How it Went continued</a:t>
            </a:r>
          </a:p>
          <a:p>
            <a:pPr eaLnBrk="1" hangingPunct="1">
              <a:buFont typeface="Wingdings" panose="05000000000000000000" pitchFamily="2" charset="2"/>
              <a:buChar char="l"/>
              <a:defRPr/>
            </a:pPr>
            <a:r>
              <a:rPr lang="en-US" smtClean="0"/>
              <a:t>Data Management and Data Server Subsystems</a:t>
            </a:r>
          </a:p>
          <a:p>
            <a:pPr lvl="1" eaLnBrk="1" hangingPunct="1">
              <a:defRPr/>
            </a:pPr>
            <a:r>
              <a:rPr lang="en-US" smtClean="0"/>
              <a:t>Data Management Subsystems - incoming</a:t>
            </a:r>
          </a:p>
          <a:p>
            <a:pPr lvl="1" eaLnBrk="1" hangingPunct="1">
              <a:defRPr/>
            </a:pPr>
            <a:r>
              <a:rPr lang="en-US" smtClean="0"/>
              <a:t>Data Server Subsystems – handle queries and distribution</a:t>
            </a:r>
          </a:p>
          <a:p>
            <a:pPr lvl="1" eaLnBrk="1" hangingPunct="1">
              <a:defRPr/>
            </a:pPr>
            <a:r>
              <a:rPr lang="en-US" smtClean="0"/>
              <a:t>Metamodel figure 6.9</a:t>
            </a:r>
          </a:p>
          <a:p>
            <a:pPr eaLnBrk="1" hangingPunct="1">
              <a:buFont typeface="Wingdings" panose="05000000000000000000" pitchFamily="2" charset="2"/>
              <a:buChar char="l"/>
              <a:defRPr/>
            </a:pPr>
            <a:r>
              <a:rPr lang="en-US" smtClean="0"/>
              <a:t>Data Ingestion Subsystem</a:t>
            </a:r>
          </a:p>
          <a:p>
            <a:pPr eaLnBrk="1" hangingPunct="1">
              <a:buFont typeface="Wingdings" panose="05000000000000000000" pitchFamily="2" charset="2"/>
              <a:buChar char="l"/>
              <a:defRPr/>
            </a:pPr>
            <a:r>
              <a:rPr lang="en-US" smtClean="0"/>
              <a:t>Data Processing and Planning Subsystems</a:t>
            </a:r>
          </a:p>
          <a:p>
            <a:pPr lvl="1" eaLnBrk="1" hangingPunct="1">
              <a:defRPr/>
            </a:pPr>
            <a:r>
              <a:rPr lang="en-US" smtClean="0"/>
              <a:t>Data products – higher level abstractions of raw data</a:t>
            </a:r>
          </a:p>
          <a:p>
            <a:pPr lvl="1" eaLnBrk="1" hangingPunct="1">
              <a:defRPr/>
            </a:pPr>
            <a:r>
              <a:rPr lang="en-US" smtClean="0"/>
              <a:t>Routine production requests</a:t>
            </a:r>
          </a:p>
          <a:p>
            <a:pPr lvl="1" eaLnBrk="1" hangingPunct="1">
              <a:defRPr/>
            </a:pPr>
            <a:r>
              <a:rPr lang="en-US" smtClean="0"/>
              <a:t>On-demand requests</a:t>
            </a:r>
          </a:p>
          <a:p>
            <a:pPr lvl="1" eaLnBrk="1" hangingPunct="1">
              <a:defRPr/>
            </a:pPr>
            <a:r>
              <a:rPr lang="en-US" smtClean="0"/>
              <a:t>In the future product requests (e.g., a data acquisition request)</a:t>
            </a:r>
          </a:p>
          <a:p>
            <a:pPr eaLnBrk="1" hangingPunct="1">
              <a:buFont typeface="Wingdings" panose="05000000000000000000" pitchFamily="2" charset="2"/>
              <a:buChar char="l"/>
              <a:defRPr/>
            </a:pPr>
            <a:r>
              <a:rPr lang="en-US" smtClean="0"/>
              <a:t>Management and Interoperability Subsystems</a:t>
            </a:r>
          </a:p>
          <a:p>
            <a:pPr eaLnBrk="1" hangingPunct="1">
              <a:buFont typeface="Wingdings" panose="05000000000000000000" pitchFamily="2" charset="2"/>
              <a:buChar char="l"/>
              <a:defRPr/>
            </a:pPr>
            <a:r>
              <a:rPr lang="en-US" smtClean="0"/>
              <a:t>User Interface Subsystem</a:t>
            </a:r>
          </a:p>
          <a:p>
            <a:pPr eaLnBrk="1" hangingPunct="1">
              <a:buFont typeface="Wingdings" panose="05000000000000000000" pitchFamily="2" charset="2"/>
              <a:buChar char="l"/>
              <a:defRPr/>
            </a:pPr>
            <a:endParaRPr lang="en-US" smtClean="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ECS Data Pyramid</a:t>
            </a:r>
          </a:p>
        </p:txBody>
      </p:sp>
      <p:pic>
        <p:nvPicPr>
          <p:cNvPr id="829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5763" y="1371600"/>
            <a:ext cx="8461375" cy="4876800"/>
          </a:xfr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7038" y="0"/>
            <a:ext cx="8716962" cy="533400"/>
          </a:xfrm>
        </p:spPr>
        <p:txBody>
          <a:bodyPr/>
          <a:lstStyle/>
          <a:p>
            <a:pPr eaLnBrk="1" hangingPunct="1"/>
            <a:r>
              <a:rPr lang="en-US" altLang="en-US" sz="3400" smtClean="0"/>
              <a:t>Phase 1 Step 3 Present the Architecture</a:t>
            </a:r>
          </a:p>
        </p:txBody>
      </p:sp>
      <p:sp>
        <p:nvSpPr>
          <p:cNvPr id="1496067" name="Rectangle 3"/>
          <p:cNvSpPr>
            <a:spLocks noGrp="1" noChangeArrowheads="1"/>
          </p:cNvSpPr>
          <p:nvPr>
            <p:ph type="body" idx="1"/>
          </p:nvPr>
        </p:nvSpPr>
        <p:spPr>
          <a:xfrm>
            <a:off x="290513" y="609600"/>
            <a:ext cx="8853487" cy="5835650"/>
          </a:xfrm>
        </p:spPr>
        <p:txBody>
          <a:bodyPr/>
          <a:lstStyle/>
          <a:p>
            <a:pPr eaLnBrk="1" hangingPunct="1">
              <a:defRPr/>
            </a:pPr>
            <a:r>
              <a:rPr lang="en-US" smtClean="0"/>
              <a:t>Speaking From Experience</a:t>
            </a:r>
          </a:p>
          <a:p>
            <a:pPr eaLnBrk="1" hangingPunct="1">
              <a:buFont typeface="Wingdings" panose="05000000000000000000" pitchFamily="2" charset="2"/>
              <a:buChar char="l"/>
              <a:defRPr/>
            </a:pPr>
            <a:r>
              <a:rPr lang="en-US" smtClean="0"/>
              <a:t>One hour presentation! – condensing this is useful to the project</a:t>
            </a:r>
          </a:p>
          <a:p>
            <a:pPr eaLnBrk="1" hangingPunct="1">
              <a:buFont typeface="Wingdings" panose="05000000000000000000" pitchFamily="2" charset="2"/>
              <a:buChar char="l"/>
              <a:defRPr/>
            </a:pPr>
            <a:r>
              <a:rPr lang="en-US" smtClean="0"/>
              <a:t>This provides better information than a multi-hour presentation. It focuses at the right level.</a:t>
            </a:r>
          </a:p>
          <a:p>
            <a:pPr eaLnBrk="1" hangingPunct="1">
              <a:buFont typeface="Wingdings" panose="05000000000000000000" pitchFamily="2" charset="2"/>
              <a:buChar char="l"/>
              <a:defRPr/>
            </a:pPr>
            <a:r>
              <a:rPr lang="en-US" smtClean="0"/>
              <a:t>The architect will talk for 20 hours if you let him!</a:t>
            </a:r>
          </a:p>
          <a:p>
            <a:pPr eaLnBrk="1" hangingPunct="1">
              <a:buFont typeface="Wingdings" panose="05000000000000000000" pitchFamily="2" charset="2"/>
              <a:buChar char="l"/>
              <a:defRPr/>
            </a:pPr>
            <a:r>
              <a:rPr lang="en-US" smtClean="0"/>
              <a:t>Evaluation team looks for and urges architect to present the key architectural approaches</a:t>
            </a:r>
          </a:p>
          <a:p>
            <a:pPr eaLnBrk="1" hangingPunct="1">
              <a:defRPr/>
            </a:pPr>
            <a:endParaRPr lang="en-US" smtClean="0"/>
          </a:p>
          <a:p>
            <a:pPr eaLnBrk="1" hangingPunct="1">
              <a:buFont typeface="Wingdings" panose="05000000000000000000" pitchFamily="2" charset="2"/>
              <a:buChar char="l"/>
              <a:defRPr/>
            </a:pPr>
            <a:endParaRPr lang="en-US" smtClean="0"/>
          </a:p>
        </p:txBody>
      </p:sp>
    </p:spTree>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28839</TotalTime>
  <Pages>35</Pages>
  <Words>3121</Words>
  <Application>Microsoft Office PowerPoint</Application>
  <PresentationFormat>Letter Paper (8.5x11 in)</PresentationFormat>
  <Paragraphs>345</Paragraphs>
  <Slides>63</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Helvetica</vt:lpstr>
      <vt:lpstr>Arial</vt:lpstr>
      <vt:lpstr>Wingdings</vt:lpstr>
      <vt:lpstr>Times New Roman</vt:lpstr>
      <vt:lpstr>Century Gothic</vt:lpstr>
      <vt:lpstr>Courier New</vt:lpstr>
      <vt:lpstr>Tahoma</vt:lpstr>
      <vt:lpstr>Times</vt:lpstr>
      <vt:lpstr>white212</vt:lpstr>
      <vt:lpstr>Lecture 14 ATAM  Case Study II   Earth Observing System            </vt:lpstr>
      <vt:lpstr>PowerPoint Presentation</vt:lpstr>
      <vt:lpstr>PowerPoint Presentation</vt:lpstr>
      <vt:lpstr>PowerPoint Presentation</vt:lpstr>
      <vt:lpstr>Phase 1 Step 3 Present the Architecture</vt:lpstr>
      <vt:lpstr>View of ECS Components</vt:lpstr>
      <vt:lpstr>Phase 1 Step 3 Present the Architecture</vt:lpstr>
      <vt:lpstr>ECS Data Pyramid</vt:lpstr>
      <vt:lpstr>Phase 1 Step 3 Present the Architecture</vt:lpstr>
      <vt:lpstr>Phase 1 Step 4 Identify Architectural Approaches</vt:lpstr>
      <vt:lpstr>Inputs</vt:lpstr>
      <vt:lpstr>PowerPoint Presentation</vt:lpstr>
      <vt:lpstr>Phase 1 Step 4 Identify Architectural Approaches</vt:lpstr>
      <vt:lpstr>PowerPoint Presentation</vt:lpstr>
      <vt:lpstr>PowerPoint Presentation</vt:lpstr>
      <vt:lpstr>PowerPoint Presentation</vt:lpstr>
      <vt:lpstr>PowerPoint Presentation</vt:lpstr>
      <vt:lpstr>Phase 1 Step 4 Identify Architectural Approaches</vt:lpstr>
      <vt:lpstr>Phase 1 Step 5 Generate Quality Attribute Utility Tree</vt:lpstr>
      <vt:lpstr>Phase 1 Step 5 Generate Quality Attribute Utility Tree</vt:lpstr>
      <vt:lpstr>Phase 1 Step 5 Generate Quality Attribute Utility Tree</vt:lpstr>
      <vt:lpstr>Phase 1 Step 5 Generate Quality Attribute Utility Tree</vt:lpstr>
      <vt:lpstr>PowerPoint Presentation</vt:lpstr>
      <vt:lpstr>PowerPoint Presentation</vt:lpstr>
      <vt:lpstr>Table 6.3 Subset of the ECS Utility Tree</vt:lpstr>
      <vt:lpstr>Operability</vt:lpstr>
      <vt:lpstr>Reliability/Availability</vt:lpstr>
      <vt:lpstr>PowerPoint Presentation</vt:lpstr>
      <vt:lpstr>Scalability</vt:lpstr>
      <vt:lpstr>Performance</vt:lpstr>
      <vt:lpstr>Phase 1 Step 6  Analyze the architectural Approaches</vt:lpstr>
      <vt:lpstr>PowerPoint Presentation</vt:lpstr>
      <vt:lpstr>Phase 1 Step 6 Checklist</vt:lpstr>
      <vt:lpstr>Activities</vt:lpstr>
      <vt:lpstr>Outputs</vt:lpstr>
      <vt:lpstr> Analysis of Architectural Approach Template fig3.5 </vt:lpstr>
      <vt:lpstr> Example Analysis of Architectural Approach fig 3.6 </vt:lpstr>
      <vt:lpstr>Analysis of Architectural Approach (cont)</vt:lpstr>
      <vt:lpstr>Phase 1 Step 6  Analyze the architectural Approaches</vt:lpstr>
      <vt:lpstr>PowerPoint Presentation</vt:lpstr>
      <vt:lpstr>PowerPoint Presentation</vt:lpstr>
      <vt:lpstr>Fig 6.10</vt:lpstr>
      <vt:lpstr>Phase 2, Step 0: Prepare for Phase 2</vt:lpstr>
      <vt:lpstr>Evaluation leader communicates these points to the client:</vt:lpstr>
      <vt:lpstr>PowerPoint Presentation</vt:lpstr>
      <vt:lpstr>Outputs of Phase 2 Step 0</vt:lpstr>
      <vt:lpstr>Phase 2 Steps 1-6</vt:lpstr>
      <vt:lpstr>Phase 2 Step 7  Brainstorm and Prioritize Scenarios</vt:lpstr>
      <vt:lpstr>Phase 2 Step 7 Checklist page 188 Brainstorm and Prioritize Scenarios</vt:lpstr>
      <vt:lpstr>PowerPoint Presentation</vt:lpstr>
      <vt:lpstr>PowerPoint Presentation</vt:lpstr>
      <vt:lpstr>PowerPoint Presentation</vt:lpstr>
      <vt:lpstr>Evaluation leader facilitates prioritizing of scenarios.</vt:lpstr>
      <vt:lpstr>PowerPoint Presentation</vt:lpstr>
      <vt:lpstr>PowerPoint Presentation</vt:lpstr>
      <vt:lpstr>PowerPoint Presentation</vt:lpstr>
      <vt:lpstr>Outputs of Phase 2 Step 7</vt:lpstr>
      <vt:lpstr>Phase 2 Step 7</vt:lpstr>
      <vt:lpstr>PowerPoint Presentation</vt:lpstr>
      <vt:lpstr>Evaluation leader facilitates brainstorming activity</vt:lpstr>
      <vt:lpstr>Evaluation leader facilitates prioritizing of scenarios</vt:lpstr>
      <vt:lpstr>Phase 2 Step 8 Analyze Architectural Approaches</vt:lpstr>
      <vt:lpstr>Phase 2 Step 8 Checklist page 196 Analyze Architectural Approaches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212</cp:revision>
  <cp:lastPrinted>2016-06-21T15:33:24Z</cp:lastPrinted>
  <dcterms:created xsi:type="dcterms:W3CDTF">1998-08-11T09:19:24Z</dcterms:created>
  <dcterms:modified xsi:type="dcterms:W3CDTF">2017-06-28T14:15:35Z</dcterms:modified>
</cp:coreProperties>
</file>