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63"/>
  </p:notesMasterIdLst>
  <p:handoutMasterIdLst>
    <p:handoutMasterId r:id="rId64"/>
  </p:handoutMasterIdLst>
  <p:sldIdLst>
    <p:sldId id="453" r:id="rId2"/>
    <p:sldId id="780" r:id="rId3"/>
    <p:sldId id="877" r:id="rId4"/>
    <p:sldId id="784" r:id="rId5"/>
    <p:sldId id="843" r:id="rId6"/>
    <p:sldId id="844" r:id="rId7"/>
    <p:sldId id="845" r:id="rId8"/>
    <p:sldId id="846" r:id="rId9"/>
    <p:sldId id="848" r:id="rId10"/>
    <p:sldId id="849" r:id="rId11"/>
    <p:sldId id="850" r:id="rId12"/>
    <p:sldId id="851" r:id="rId13"/>
    <p:sldId id="856" r:id="rId14"/>
    <p:sldId id="847" r:id="rId15"/>
    <p:sldId id="852" r:id="rId16"/>
    <p:sldId id="853" r:id="rId17"/>
    <p:sldId id="854" r:id="rId18"/>
    <p:sldId id="867" r:id="rId19"/>
    <p:sldId id="861" r:id="rId20"/>
    <p:sldId id="855" r:id="rId21"/>
    <p:sldId id="857" r:id="rId22"/>
    <p:sldId id="858" r:id="rId23"/>
    <p:sldId id="859" r:id="rId24"/>
    <p:sldId id="860" r:id="rId25"/>
    <p:sldId id="863" r:id="rId26"/>
    <p:sldId id="864" r:id="rId27"/>
    <p:sldId id="865" r:id="rId28"/>
    <p:sldId id="862" r:id="rId29"/>
    <p:sldId id="866" r:id="rId30"/>
    <p:sldId id="794" r:id="rId31"/>
    <p:sldId id="868" r:id="rId32"/>
    <p:sldId id="802" r:id="rId33"/>
    <p:sldId id="872" r:id="rId34"/>
    <p:sldId id="870" r:id="rId35"/>
    <p:sldId id="869" r:id="rId36"/>
    <p:sldId id="871" r:id="rId37"/>
    <p:sldId id="810" r:id="rId38"/>
    <p:sldId id="803" r:id="rId39"/>
    <p:sldId id="874" r:id="rId40"/>
    <p:sldId id="873" r:id="rId41"/>
    <p:sldId id="875" r:id="rId42"/>
    <p:sldId id="811" r:id="rId43"/>
    <p:sldId id="876" r:id="rId44"/>
    <p:sldId id="812" r:id="rId45"/>
    <p:sldId id="822" r:id="rId46"/>
    <p:sldId id="804" r:id="rId47"/>
    <p:sldId id="878" r:id="rId48"/>
    <p:sldId id="879" r:id="rId49"/>
    <p:sldId id="880" r:id="rId50"/>
    <p:sldId id="881" r:id="rId51"/>
    <p:sldId id="882" r:id="rId52"/>
    <p:sldId id="813" r:id="rId53"/>
    <p:sldId id="883" r:id="rId54"/>
    <p:sldId id="884" r:id="rId55"/>
    <p:sldId id="885" r:id="rId56"/>
    <p:sldId id="814" r:id="rId57"/>
    <p:sldId id="886" r:id="rId58"/>
    <p:sldId id="824" r:id="rId59"/>
    <p:sldId id="887" r:id="rId60"/>
    <p:sldId id="825" r:id="rId61"/>
    <p:sldId id="805" r:id="rId62"/>
  </p:sldIdLst>
  <p:sldSz cx="9144000" cy="6858000" type="letter"/>
  <p:notesSz cx="9296400" cy="7010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Helvetica"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Helvetica"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Helvetica"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Helvetica"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Helvetica"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6">
          <p15:clr>
            <a:srgbClr val="A4A3A4"/>
          </p15:clr>
        </p15:guide>
        <p15:guide id="2" pos="5759">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0000"/>
    <a:srgbClr val="FFCCCC"/>
    <a:srgbClr val="CCCCFF"/>
    <a:srgbClr val="CCECFF"/>
    <a:srgbClr val="9999FF"/>
    <a:srgbClr val="FF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964" autoAdjust="0"/>
  </p:normalViewPr>
  <p:slideViewPr>
    <p:cSldViewPr>
      <p:cViewPr varScale="1">
        <p:scale>
          <a:sx n="58" d="100"/>
          <a:sy n="58" d="100"/>
        </p:scale>
        <p:origin x="792" y="40"/>
      </p:cViewPr>
      <p:guideLst>
        <p:guide orient="horz" pos="96"/>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622"/>
    </p:cViewPr>
  </p:sorterViewPr>
  <p:notesViewPr>
    <p:cSldViewPr>
      <p:cViewPr varScale="1">
        <p:scale>
          <a:sx n="77" d="100"/>
          <a:sy n="77" d="100"/>
        </p:scale>
        <p:origin x="-1584" y="-10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267200" y="6677025"/>
            <a:ext cx="765175" cy="255588"/>
          </a:xfrm>
          <a:prstGeom prst="rect">
            <a:avLst/>
          </a:prstGeom>
          <a:noFill/>
          <a:ln w="12700">
            <a:noFill/>
            <a:miter lim="800000"/>
            <a:headEnd/>
            <a:tailEnd/>
          </a:ln>
          <a:effectLst/>
        </p:spPr>
        <p:txBody>
          <a:bodyPr wrap="none" lIns="87312" tIns="44450" rIns="87312" bIns="44450">
            <a:spAutoFit/>
          </a:bodyPr>
          <a:lstStyle>
            <a:lvl1pPr defTabSz="868363" eaLnBrk="0" hangingPunct="0">
              <a:defRPr b="1">
                <a:solidFill>
                  <a:schemeClr val="tx1"/>
                </a:solidFill>
                <a:latin typeface="Helvetica" panose="020B0604020202020204" pitchFamily="34" charset="0"/>
                <a:cs typeface="Arial" panose="020B0604020202020204" pitchFamily="34" charset="0"/>
              </a:defRPr>
            </a:lvl1pPr>
            <a:lvl2pPr marL="742950" indent="-285750" defTabSz="868363" eaLnBrk="0" hangingPunct="0">
              <a:defRPr b="1">
                <a:solidFill>
                  <a:schemeClr val="tx1"/>
                </a:solidFill>
                <a:latin typeface="Helvetica" panose="020B0604020202020204" pitchFamily="34" charset="0"/>
                <a:cs typeface="Arial" panose="020B0604020202020204" pitchFamily="34" charset="0"/>
              </a:defRPr>
            </a:lvl2pPr>
            <a:lvl3pPr marL="1143000" indent="-228600" defTabSz="868363" eaLnBrk="0" hangingPunct="0">
              <a:defRPr b="1">
                <a:solidFill>
                  <a:schemeClr val="tx1"/>
                </a:solidFill>
                <a:latin typeface="Helvetica" panose="020B0604020202020204" pitchFamily="34" charset="0"/>
                <a:cs typeface="Arial" panose="020B0604020202020204" pitchFamily="34" charset="0"/>
              </a:defRPr>
            </a:lvl3pPr>
            <a:lvl4pPr marL="1600200" indent="-228600" defTabSz="868363" eaLnBrk="0" hangingPunct="0">
              <a:defRPr b="1">
                <a:solidFill>
                  <a:schemeClr val="tx1"/>
                </a:solidFill>
                <a:latin typeface="Helvetica" panose="020B0604020202020204" pitchFamily="34" charset="0"/>
                <a:cs typeface="Arial" panose="020B0604020202020204" pitchFamily="34" charset="0"/>
              </a:defRPr>
            </a:lvl4pPr>
            <a:lvl5pPr marL="2057400" indent="-228600" defTabSz="868363" eaLnBrk="0" hangingPunct="0">
              <a:defRPr b="1">
                <a:solidFill>
                  <a:schemeClr val="tx1"/>
                </a:solidFill>
                <a:latin typeface="Helvetica" panose="020B0604020202020204" pitchFamily="34" charset="0"/>
                <a:cs typeface="Arial" panose="020B0604020202020204" pitchFamily="34" charset="0"/>
              </a:defRPr>
            </a:lvl5pPr>
            <a:lvl6pPr marL="25146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defRPr/>
            </a:pPr>
            <a:r>
              <a:rPr lang="en-US" altLang="en-US" sz="1200" b="0" smtClean="0"/>
              <a:t>Page </a:t>
            </a:r>
            <a:fld id="{E1D4411D-DC6B-466B-93C6-082015AF4A5C}" type="slidenum">
              <a:rPr lang="en-US" altLang="en-US" sz="1200" b="0" smtClean="0"/>
              <a:pPr algn="ctr">
                <a:lnSpc>
                  <a:spcPct val="90000"/>
                </a:lnSpc>
                <a:defRPr/>
              </a:pPr>
              <a:t>‹#›</a:t>
            </a:fld>
            <a:endParaRPr lang="en-US" altLang="en-US" sz="1200" b="0" smtClean="0"/>
          </a:p>
        </p:txBody>
      </p:sp>
    </p:spTree>
    <p:extLst>
      <p:ext uri="{BB962C8B-B14F-4D97-AF65-F5344CB8AC3E}">
        <p14:creationId xmlns:p14="http://schemas.microsoft.com/office/powerpoint/2010/main" val="675610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39838" y="3330575"/>
            <a:ext cx="6816725" cy="3154363"/>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1" name="Rectangle 3"/>
          <p:cNvSpPr>
            <a:spLocks noChangeArrowheads="1"/>
          </p:cNvSpPr>
          <p:nvPr/>
        </p:nvSpPr>
        <p:spPr bwMode="auto">
          <a:xfrm>
            <a:off x="4244975" y="6677025"/>
            <a:ext cx="806450" cy="255588"/>
          </a:xfrm>
          <a:prstGeom prst="rect">
            <a:avLst/>
          </a:prstGeom>
          <a:noFill/>
          <a:ln w="12700">
            <a:noFill/>
            <a:miter lim="800000"/>
            <a:headEnd/>
            <a:tailEnd/>
          </a:ln>
          <a:effectLst/>
        </p:spPr>
        <p:txBody>
          <a:bodyPr wrap="none" lIns="87312" tIns="44450" rIns="87312" bIns="44450">
            <a:spAutoFit/>
          </a:bodyPr>
          <a:lstStyle>
            <a:lvl1pPr defTabSz="868363" eaLnBrk="0" hangingPunct="0">
              <a:defRPr b="1">
                <a:solidFill>
                  <a:schemeClr val="tx1"/>
                </a:solidFill>
                <a:latin typeface="Helvetica" panose="020B0604020202020204" pitchFamily="34" charset="0"/>
                <a:cs typeface="Arial" panose="020B0604020202020204" pitchFamily="34" charset="0"/>
              </a:defRPr>
            </a:lvl1pPr>
            <a:lvl2pPr marL="742950" indent="-285750" defTabSz="868363" eaLnBrk="0" hangingPunct="0">
              <a:defRPr b="1">
                <a:solidFill>
                  <a:schemeClr val="tx1"/>
                </a:solidFill>
                <a:latin typeface="Helvetica" panose="020B0604020202020204" pitchFamily="34" charset="0"/>
                <a:cs typeface="Arial" panose="020B0604020202020204" pitchFamily="34" charset="0"/>
              </a:defRPr>
            </a:lvl2pPr>
            <a:lvl3pPr marL="1143000" indent="-228600" defTabSz="868363" eaLnBrk="0" hangingPunct="0">
              <a:defRPr b="1">
                <a:solidFill>
                  <a:schemeClr val="tx1"/>
                </a:solidFill>
                <a:latin typeface="Helvetica" panose="020B0604020202020204" pitchFamily="34" charset="0"/>
                <a:cs typeface="Arial" panose="020B0604020202020204" pitchFamily="34" charset="0"/>
              </a:defRPr>
            </a:lvl3pPr>
            <a:lvl4pPr marL="1600200" indent="-228600" defTabSz="868363" eaLnBrk="0" hangingPunct="0">
              <a:defRPr b="1">
                <a:solidFill>
                  <a:schemeClr val="tx1"/>
                </a:solidFill>
                <a:latin typeface="Helvetica" panose="020B0604020202020204" pitchFamily="34" charset="0"/>
                <a:cs typeface="Arial" panose="020B0604020202020204" pitchFamily="34" charset="0"/>
              </a:defRPr>
            </a:lvl4pPr>
            <a:lvl5pPr marL="2057400" indent="-228600" defTabSz="868363" eaLnBrk="0" hangingPunct="0">
              <a:defRPr b="1">
                <a:solidFill>
                  <a:schemeClr val="tx1"/>
                </a:solidFill>
                <a:latin typeface="Helvetica" panose="020B0604020202020204" pitchFamily="34" charset="0"/>
                <a:cs typeface="Arial" panose="020B0604020202020204" pitchFamily="34" charset="0"/>
              </a:defRPr>
            </a:lvl5pPr>
            <a:lvl6pPr marL="25146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defTabSz="868363"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defRPr/>
            </a:pPr>
            <a:r>
              <a:rPr lang="en-US" altLang="en-US" sz="1200" b="0" smtClean="0">
                <a:latin typeface="Century Gothic" panose="020B0502020202020204" pitchFamily="34" charset="0"/>
              </a:rPr>
              <a:t>Page </a:t>
            </a:r>
            <a:fld id="{1C89822F-8B10-4D8E-95B9-89E0397BCF4D}" type="slidenum">
              <a:rPr lang="en-US" altLang="en-US" sz="1200" b="0" smtClean="0">
                <a:latin typeface="Century Gothic" panose="020B0502020202020204" pitchFamily="34" charset="0"/>
              </a:rPr>
              <a:pPr algn="ctr">
                <a:lnSpc>
                  <a:spcPct val="90000"/>
                </a:lnSpc>
                <a:defRPr/>
              </a:pPr>
              <a:t>‹#›</a:t>
            </a:fld>
            <a:endParaRPr lang="en-US" altLang="en-US" sz="1200" b="0" smtClean="0">
              <a:latin typeface="Century Gothic" panose="020B0502020202020204" pitchFamily="34" charset="0"/>
            </a:endParaRPr>
          </a:p>
        </p:txBody>
      </p:sp>
      <p:sp>
        <p:nvSpPr>
          <p:cNvPr id="3076" name="Rectangle 4"/>
          <p:cNvSpPr>
            <a:spLocks noGrp="1" noRot="1" noChangeAspect="1" noChangeArrowheads="1" noTextEdit="1"/>
          </p:cNvSpPr>
          <p:nvPr>
            <p:ph type="sldImg" idx="2"/>
          </p:nvPr>
        </p:nvSpPr>
        <p:spPr bwMode="auto">
          <a:xfrm>
            <a:off x="2901950" y="530225"/>
            <a:ext cx="3490913" cy="2619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131462422"/>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3042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62969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95489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12357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31561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03107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3988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22653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8567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0763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56789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69358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22246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19477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75560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2075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w="9525">
            <a:noFill/>
            <a:miter lim="800000"/>
            <a:headEnd/>
            <a:tailEnd/>
          </a:ln>
          <a:effectLst/>
        </p:spPr>
        <p:txBody>
          <a:bodyPr lIns="90479" tIns="44446" rIns="90479" bIns="44446"/>
          <a:lstStyle/>
          <a:p>
            <a:pPr algn="ctr" eaLnBrk="1" hangingPunct="1">
              <a:lnSpc>
                <a:spcPct val="95000"/>
              </a:lnSpc>
              <a:spcBef>
                <a:spcPct val="50000"/>
              </a:spcBef>
              <a:buClr>
                <a:schemeClr val="hlink"/>
              </a:buClr>
              <a:buFont typeface="Wingdings" pitchFamily="2" charset="2"/>
              <a:buNone/>
              <a:defRPr/>
            </a:pPr>
            <a:r>
              <a:rPr lang="en-US">
                <a:solidFill>
                  <a:schemeClr val="tx2"/>
                </a:solidFill>
                <a:effectLst>
                  <a:outerShdw blurRad="38100" dist="38100" dir="2700000" algn="tl">
                    <a:srgbClr val="C0C0C0"/>
                  </a:outerShdw>
                </a:effectLst>
                <a:latin typeface="Times New Roman" pitchFamily="18" charset="0"/>
                <a:cs typeface="+mn-cs"/>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p:spPr>
        <p:txBody>
          <a:bodyPr/>
          <a:lstStyle>
            <a:lvl1pPr marL="0" indent="0" algn="ctr">
              <a:defRPr/>
            </a:lvl1pPr>
          </a:lstStyle>
          <a:p>
            <a:r>
              <a:rPr lang="en-US"/>
              <a:t>Click to edit Master subtitle style</a:t>
            </a:r>
          </a:p>
        </p:txBody>
      </p:sp>
      <p:sp>
        <p:nvSpPr>
          <p:cNvPr id="348163" name="Rectangle 3"/>
          <p:cNvSpPr>
            <a:spLocks noGrp="1" noChangeArrowheads="1"/>
          </p:cNvSpPr>
          <p:nvPr>
            <p:ph type="ctrTitle" sz="quarter"/>
          </p:nvPr>
        </p:nvSpPr>
        <p:spPr>
          <a:xfrm>
            <a:off x="685800" y="365125"/>
            <a:ext cx="7772400" cy="1143000"/>
          </a:xfrm>
          <a:effectLst>
            <a:outerShdw dist="71842" dir="2700000" algn="ctr" rotWithShape="0">
              <a:schemeClr val="bg2"/>
            </a:outerShdw>
          </a:effectLst>
        </p:spPr>
        <p:txBody>
          <a:bodyPr lIns="92066" tIns="46033" rIns="92066" bIns="46033"/>
          <a:lstStyle>
            <a:lvl1pPr>
              <a:defRPr>
                <a:effectLst>
                  <a:outerShdw blurRad="38100" dist="38100" dir="2700000" algn="tl">
                    <a:srgbClr val="C0C0C0"/>
                  </a:outerShdw>
                </a:effectLst>
              </a:defRPr>
            </a:lvl1pPr>
          </a:lstStyle>
          <a:p>
            <a:r>
              <a:rPr lang="en-US"/>
              <a:t>Click to edit Master title style</a:t>
            </a:r>
          </a:p>
        </p:txBody>
      </p:sp>
    </p:spTree>
    <p:extLst>
      <p:ext uri="{BB962C8B-B14F-4D97-AF65-F5344CB8AC3E}">
        <p14:creationId xmlns:p14="http://schemas.microsoft.com/office/powerpoint/2010/main" val="173912952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17156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066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722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967062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642724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8491852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376956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362118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5596545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61219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010973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192319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290513" y="1220788"/>
            <a:ext cx="8307387" cy="5224462"/>
          </a:xfrm>
          <a:prstGeom prst="rect">
            <a:avLst/>
          </a:prstGeom>
          <a:no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7" name="Rectangle 3"/>
          <p:cNvSpPr>
            <a:spLocks noGrp="1" noChangeArrowheads="1"/>
          </p:cNvSpPr>
          <p:nvPr>
            <p:ph type="title"/>
          </p:nvPr>
        </p:nvSpPr>
        <p:spPr bwMode="auto">
          <a:xfrm>
            <a:off x="404813" y="247650"/>
            <a:ext cx="8716962"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347140" name="Text Box 4"/>
          <p:cNvSpPr txBox="1">
            <a:spLocks noChangeArrowheads="1"/>
          </p:cNvSpPr>
          <p:nvPr/>
        </p:nvSpPr>
        <p:spPr bwMode="auto">
          <a:xfrm>
            <a:off x="219075" y="6400800"/>
            <a:ext cx="604838" cy="285750"/>
          </a:xfrm>
          <a:prstGeom prst="rect">
            <a:avLst/>
          </a:prstGeom>
          <a:noFill/>
          <a:ln w="19050">
            <a:noFill/>
            <a:miter lim="800000"/>
            <a:headEnd/>
            <a:tailEnd type="none" w="sm" len="sm"/>
          </a:ln>
          <a:effectLst/>
        </p:spPr>
        <p:txBody>
          <a:bodyPr wrap="none" lIns="45715" tIns="45715" rIns="45715" bIns="45715" anchor="ctr">
            <a:spAutoFit/>
          </a:bodyPr>
          <a:lstStyle>
            <a:lvl1pPr eaLnBrk="0" hangingPunct="0">
              <a:defRPr b="1">
                <a:solidFill>
                  <a:schemeClr val="tx1"/>
                </a:solidFill>
                <a:latin typeface="Helvetica" panose="020B0604020202020204" pitchFamily="34" charset="0"/>
                <a:cs typeface="Arial" panose="020B0604020202020204" pitchFamily="34" charset="0"/>
              </a:defRPr>
            </a:lvl1pPr>
            <a:lvl2pPr marL="742950" indent="-285750" eaLnBrk="0" hangingPunct="0">
              <a:defRPr b="1">
                <a:solidFill>
                  <a:schemeClr val="tx1"/>
                </a:solidFill>
                <a:latin typeface="Helvetica" panose="020B0604020202020204" pitchFamily="34" charset="0"/>
                <a:cs typeface="Arial" panose="020B0604020202020204" pitchFamily="34" charset="0"/>
              </a:defRPr>
            </a:lvl2pPr>
            <a:lvl3pPr marL="1143000" indent="-228600" eaLnBrk="0" hangingPunct="0">
              <a:defRPr b="1">
                <a:solidFill>
                  <a:schemeClr val="tx1"/>
                </a:solidFill>
                <a:latin typeface="Helvetica" panose="020B0604020202020204" pitchFamily="34" charset="0"/>
                <a:cs typeface="Arial" panose="020B0604020202020204" pitchFamily="34" charset="0"/>
              </a:defRPr>
            </a:lvl3pPr>
            <a:lvl4pPr marL="1600200" indent="-228600" eaLnBrk="0" hangingPunct="0">
              <a:defRPr b="1">
                <a:solidFill>
                  <a:schemeClr val="tx1"/>
                </a:solidFill>
                <a:latin typeface="Helvetica" panose="020B0604020202020204" pitchFamily="34" charset="0"/>
                <a:cs typeface="Arial" panose="020B0604020202020204" pitchFamily="34" charset="0"/>
              </a:defRPr>
            </a:lvl4pPr>
            <a:lvl5pPr marL="2057400" indent="-228600" eaLnBrk="0" hangingPunct="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defRPr/>
            </a:pPr>
            <a:r>
              <a:rPr lang="en-US" altLang="en-US" sz="1400" b="0" smtClean="0">
                <a:solidFill>
                  <a:schemeClr val="hlink"/>
                </a:solidFill>
              </a:rPr>
              <a:t>– </a:t>
            </a:r>
            <a:fld id="{13BA9303-2701-45BD-853C-1EC1CB23E94E}" type="slidenum">
              <a:rPr lang="en-US" altLang="en-US" sz="1400" b="0" smtClean="0">
                <a:solidFill>
                  <a:schemeClr val="hlink"/>
                </a:solidFill>
              </a:rPr>
              <a:pPr algn="ctr">
                <a:lnSpc>
                  <a:spcPct val="90000"/>
                </a:lnSpc>
                <a:defRPr/>
              </a:pPr>
              <a:t>‹#›</a:t>
            </a:fld>
            <a:r>
              <a:rPr lang="en-US" altLang="en-US" sz="1400" b="0" smtClean="0">
                <a:solidFill>
                  <a:schemeClr val="hlink"/>
                </a:solidFill>
              </a:rPr>
              <a:t> –</a:t>
            </a:r>
            <a:endParaRPr lang="en-US" altLang="en-US" sz="1400" b="0" smtClean="0"/>
          </a:p>
        </p:txBody>
      </p:sp>
      <p:sp>
        <p:nvSpPr>
          <p:cNvPr id="1029" name="Rectangle 5"/>
          <p:cNvSpPr>
            <a:spLocks noChangeArrowheads="1"/>
          </p:cNvSpPr>
          <p:nvPr/>
        </p:nvSpPr>
        <p:spPr bwMode="auto">
          <a:xfrm>
            <a:off x="6781979" y="6495814"/>
            <a:ext cx="2163404" cy="2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15" tIns="45715" rIns="45715" bIns="45715" anchor="ctr">
            <a:spAutoFit/>
          </a:bodyPr>
          <a:lstStyle>
            <a:lvl1pPr>
              <a:defRPr b="1">
                <a:solidFill>
                  <a:schemeClr val="tx1"/>
                </a:solidFill>
                <a:latin typeface="Helvetica" panose="020B0604020202020204" pitchFamily="34" charset="0"/>
                <a:cs typeface="Arial" panose="020B0604020202020204" pitchFamily="34" charset="0"/>
              </a:defRPr>
            </a:lvl1pPr>
            <a:lvl2pPr marL="742950" indent="-285750">
              <a:defRPr b="1">
                <a:solidFill>
                  <a:schemeClr val="tx1"/>
                </a:solidFill>
                <a:latin typeface="Helvetica" panose="020B0604020202020204" pitchFamily="34" charset="0"/>
                <a:cs typeface="Arial" panose="020B0604020202020204" pitchFamily="34" charset="0"/>
              </a:defRPr>
            </a:lvl2pPr>
            <a:lvl3pPr marL="1143000" indent="-228600">
              <a:defRPr b="1">
                <a:solidFill>
                  <a:schemeClr val="tx1"/>
                </a:solidFill>
                <a:latin typeface="Helvetica" panose="020B0604020202020204" pitchFamily="34" charset="0"/>
                <a:cs typeface="Arial" panose="020B0604020202020204" pitchFamily="34" charset="0"/>
              </a:defRPr>
            </a:lvl3pPr>
            <a:lvl4pPr marL="1600200" indent="-228600">
              <a:defRPr b="1">
                <a:solidFill>
                  <a:schemeClr val="tx1"/>
                </a:solidFill>
                <a:latin typeface="Helvetica" panose="020B0604020202020204" pitchFamily="34" charset="0"/>
                <a:cs typeface="Arial" panose="020B0604020202020204" pitchFamily="34" charset="0"/>
              </a:defRPr>
            </a:lvl4pPr>
            <a:lvl5pPr marL="2057400" indent="-228600">
              <a:defRPr b="1">
                <a:solidFill>
                  <a:schemeClr val="tx1"/>
                </a:solidFill>
                <a:latin typeface="Helvetica"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cs typeface="Arial" panose="020B0604020202020204" pitchFamily="34" charset="0"/>
              </a:defRPr>
            </a:lvl9pPr>
          </a:lstStyle>
          <a:p>
            <a:pPr algn="ctr">
              <a:lnSpc>
                <a:spcPct val="90000"/>
              </a:lnSpc>
              <a:defRPr/>
            </a:pPr>
            <a:r>
              <a:rPr lang="en-US" altLang="en-US" sz="1400" b="0" dirty="0" smtClean="0">
                <a:solidFill>
                  <a:schemeClr val="hlink"/>
                </a:solidFill>
              </a:rPr>
              <a:t>CSCE 742  Summer </a:t>
            </a:r>
            <a:r>
              <a:rPr lang="en-US" altLang="en-US" sz="1400" b="0" dirty="0" smtClean="0">
                <a:solidFill>
                  <a:schemeClr val="hlink"/>
                </a:solidFill>
              </a:rPr>
              <a:t>2017</a:t>
            </a:r>
            <a:endParaRPr lang="en-US" altLang="en-US" sz="1400" b="0" dirty="0" smtClean="0">
              <a:solidFill>
                <a:schemeClr val="hlink"/>
              </a:solidFill>
            </a:endParaRPr>
          </a:p>
        </p:txBody>
      </p:sp>
    </p:spTree>
  </p:cSld>
  <p:clrMap bg1="lt1" tx1="dk1" bg2="lt2" tx2="dk2" accent1="accent1" accent2="accent2" accent3="accent3" accent4="accent4" accent5="accent5" accent6="accent6" hlink="hlink" folHlink="folHlink"/>
  <p:sldLayoutIdLst>
    <p:sldLayoutId id="2147483734"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spd="med"/>
  <p:txStyles>
    <p:titleStyle>
      <a:lvl1pPr algn="l" rtl="0" eaLnBrk="0" fontAlgn="base" hangingPunct="0">
        <a:lnSpc>
          <a:spcPct val="87000"/>
        </a:lnSpc>
        <a:spcBef>
          <a:spcPct val="0"/>
        </a:spcBef>
        <a:spcAft>
          <a:spcPct val="0"/>
        </a:spcAft>
        <a:defRPr sz="3800" b="1">
          <a:solidFill>
            <a:schemeClr val="hlink"/>
          </a:solidFill>
          <a:latin typeface="+mj-lt"/>
          <a:ea typeface="+mj-ea"/>
          <a:cs typeface="+mj-cs"/>
        </a:defRPr>
      </a:lvl1pPr>
      <a:lvl2pPr algn="l" rtl="0" eaLnBrk="0" fontAlgn="base" hangingPunct="0">
        <a:lnSpc>
          <a:spcPct val="87000"/>
        </a:lnSpc>
        <a:spcBef>
          <a:spcPct val="0"/>
        </a:spcBef>
        <a:spcAft>
          <a:spcPct val="0"/>
        </a:spcAft>
        <a:defRPr sz="3800" b="1">
          <a:solidFill>
            <a:schemeClr val="hlink"/>
          </a:solidFill>
          <a:latin typeface="Helvetica" pitchFamily="34" charset="0"/>
        </a:defRPr>
      </a:lvl2pPr>
      <a:lvl3pPr algn="l" rtl="0" eaLnBrk="0" fontAlgn="base" hangingPunct="0">
        <a:lnSpc>
          <a:spcPct val="87000"/>
        </a:lnSpc>
        <a:spcBef>
          <a:spcPct val="0"/>
        </a:spcBef>
        <a:spcAft>
          <a:spcPct val="0"/>
        </a:spcAft>
        <a:defRPr sz="3800" b="1">
          <a:solidFill>
            <a:schemeClr val="hlink"/>
          </a:solidFill>
          <a:latin typeface="Helvetica" pitchFamily="34" charset="0"/>
        </a:defRPr>
      </a:lvl3pPr>
      <a:lvl4pPr algn="l" rtl="0" eaLnBrk="0" fontAlgn="base" hangingPunct="0">
        <a:lnSpc>
          <a:spcPct val="87000"/>
        </a:lnSpc>
        <a:spcBef>
          <a:spcPct val="0"/>
        </a:spcBef>
        <a:spcAft>
          <a:spcPct val="0"/>
        </a:spcAft>
        <a:defRPr sz="3800" b="1">
          <a:solidFill>
            <a:schemeClr val="hlink"/>
          </a:solidFill>
          <a:latin typeface="Helvetica" pitchFamily="34" charset="0"/>
        </a:defRPr>
      </a:lvl4pPr>
      <a:lvl5pPr algn="l"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rtl="0" fontAlgn="base">
        <a:lnSpc>
          <a:spcPct val="87000"/>
        </a:lnSpc>
        <a:spcBef>
          <a:spcPct val="0"/>
        </a:spcBef>
        <a:spcAft>
          <a:spcPct val="0"/>
        </a:spcAft>
        <a:defRPr sz="3800" b="1">
          <a:solidFill>
            <a:schemeClr val="hlink"/>
          </a:solidFill>
          <a:latin typeface="Helvetica" pitchFamily="34" charset="0"/>
        </a:defRPr>
      </a:lvl6pPr>
      <a:lvl7pPr marL="914400" algn="l" rtl="0" fontAlgn="base">
        <a:lnSpc>
          <a:spcPct val="87000"/>
        </a:lnSpc>
        <a:spcBef>
          <a:spcPct val="0"/>
        </a:spcBef>
        <a:spcAft>
          <a:spcPct val="0"/>
        </a:spcAft>
        <a:defRPr sz="3800" b="1">
          <a:solidFill>
            <a:schemeClr val="hlink"/>
          </a:solidFill>
          <a:latin typeface="Helvetica" pitchFamily="34" charset="0"/>
        </a:defRPr>
      </a:lvl7pPr>
      <a:lvl8pPr marL="1371600" algn="l" rtl="0" fontAlgn="base">
        <a:lnSpc>
          <a:spcPct val="87000"/>
        </a:lnSpc>
        <a:spcBef>
          <a:spcPct val="0"/>
        </a:spcBef>
        <a:spcAft>
          <a:spcPct val="0"/>
        </a:spcAft>
        <a:defRPr sz="3800" b="1">
          <a:solidFill>
            <a:schemeClr val="hlink"/>
          </a:solidFill>
          <a:latin typeface="Helvetica" pitchFamily="34" charset="0"/>
        </a:defRPr>
      </a:lvl8pPr>
      <a:lvl9pPr marL="1828800" algn="l" rtl="0" fontAlgn="base">
        <a:lnSpc>
          <a:spcPct val="87000"/>
        </a:lnSpc>
        <a:spcBef>
          <a:spcPct val="0"/>
        </a:spcBef>
        <a:spcAft>
          <a:spcPct val="0"/>
        </a:spcAft>
        <a:defRPr sz="3800" b="1">
          <a:solidFill>
            <a:schemeClr val="hlink"/>
          </a:solidFill>
          <a:latin typeface="Helvetica"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1524000"/>
            <a:ext cx="8382000" cy="1676400"/>
          </a:xfrm>
        </p:spPr>
        <p:txBody>
          <a:bodyPr/>
          <a:lstStyle/>
          <a:p>
            <a:pPr algn="ctr" eaLnBrk="1" hangingPunct="1"/>
            <a:r>
              <a:rPr lang="en-US" altLang="en-US" sz="3400" dirty="0" smtClean="0"/>
              <a:t>Lecture </a:t>
            </a:r>
            <a:r>
              <a:rPr lang="en-US" altLang="en-US" sz="3400" dirty="0" smtClean="0"/>
              <a:t>13a</a:t>
            </a:r>
            <a:r>
              <a:rPr lang="en-US" altLang="en-US" sz="3400" dirty="0" smtClean="0"/>
              <a:t/>
            </a:r>
            <a:br>
              <a:rPr lang="en-US" altLang="en-US" sz="3400" dirty="0" smtClean="0"/>
            </a:br>
            <a:r>
              <a:rPr lang="en-US" altLang="en-US" sz="3400" dirty="0" smtClean="0"/>
              <a:t>ATAM  Case Study II  </a:t>
            </a:r>
            <a:br>
              <a:rPr lang="en-US" altLang="en-US" sz="3400" dirty="0" smtClean="0"/>
            </a:br>
            <a:r>
              <a:rPr lang="en-US" altLang="en-US" sz="3400" dirty="0" smtClean="0"/>
              <a:t>Earth Observing System            </a:t>
            </a:r>
          </a:p>
        </p:txBody>
      </p:sp>
      <p:sp>
        <p:nvSpPr>
          <p:cNvPr id="418819" name="Rectangle 3"/>
          <p:cNvSpPr>
            <a:spLocks noGrp="1" noChangeArrowheads="1"/>
          </p:cNvSpPr>
          <p:nvPr>
            <p:ph type="body" idx="1"/>
          </p:nvPr>
        </p:nvSpPr>
        <p:spPr>
          <a:xfrm>
            <a:off x="1143000" y="3518857"/>
            <a:ext cx="7772400" cy="2971800"/>
          </a:xfrm>
        </p:spPr>
        <p:txBody>
          <a:bodyPr lIns="90487" tIns="44450" rIns="90487" bIns="44450"/>
          <a:lstStyle/>
          <a:p>
            <a:pPr eaLnBrk="1" hangingPunct="1">
              <a:defRPr/>
            </a:pPr>
            <a:r>
              <a:rPr lang="en-US" dirty="0" smtClean="0"/>
              <a:t>Topics</a:t>
            </a:r>
          </a:p>
          <a:p>
            <a:pPr lvl="1" eaLnBrk="1" hangingPunct="1">
              <a:defRPr/>
            </a:pPr>
            <a:endParaRPr lang="en-US" dirty="0" smtClean="0"/>
          </a:p>
          <a:p>
            <a:pPr lvl="1" eaLnBrk="1" hangingPunct="1">
              <a:defRPr/>
            </a:pPr>
            <a:r>
              <a:rPr lang="en-US" dirty="0" smtClean="0"/>
              <a:t>ATAM Case Study Continued</a:t>
            </a:r>
          </a:p>
          <a:p>
            <a:pPr eaLnBrk="1" hangingPunct="1">
              <a:defRPr/>
            </a:pPr>
            <a:endParaRPr lang="en-US" dirty="0" smtClean="0"/>
          </a:p>
          <a:p>
            <a:pPr eaLnBrk="1" hangingPunct="1">
              <a:defRPr/>
            </a:pPr>
            <a:r>
              <a:rPr lang="en-US" dirty="0" smtClean="0"/>
              <a:t>Ref: The “Evaluating Architectures” book Chap 6</a:t>
            </a:r>
          </a:p>
          <a:p>
            <a:pPr lvl="1" eaLnBrk="1" hangingPunct="1">
              <a:defRPr/>
            </a:pPr>
            <a:endParaRPr lang="en-US" dirty="0" smtClean="0"/>
          </a:p>
        </p:txBody>
      </p:sp>
      <p:sp>
        <p:nvSpPr>
          <p:cNvPr id="5124" name="Rectangle 4"/>
          <p:cNvSpPr>
            <a:spLocks noChangeArrowheads="1"/>
          </p:cNvSpPr>
          <p:nvPr/>
        </p:nvSpPr>
        <p:spPr bwMode="auto">
          <a:xfrm>
            <a:off x="747713" y="6500813"/>
            <a:ext cx="1578957"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0"/>
              </a:spcBef>
              <a:buClrTx/>
              <a:buFontTx/>
              <a:buNone/>
            </a:pPr>
            <a:r>
              <a:rPr lang="en-US" altLang="en-US" sz="1400" dirty="0">
                <a:solidFill>
                  <a:schemeClr val="tx1"/>
                </a:solidFill>
                <a:latin typeface="Courier New" panose="02070309020205020404" pitchFamily="49" charset="0"/>
              </a:rPr>
              <a:t>June </a:t>
            </a:r>
            <a:r>
              <a:rPr lang="en-US" altLang="en-US" sz="1400" dirty="0" smtClean="0">
                <a:solidFill>
                  <a:schemeClr val="tx1"/>
                </a:solidFill>
                <a:latin typeface="Courier New" panose="02070309020205020404" pitchFamily="49" charset="0"/>
              </a:rPr>
              <a:t>28, 2017</a:t>
            </a:r>
            <a:endParaRPr lang="en-US" altLang="en-US" sz="1400" dirty="0">
              <a:solidFill>
                <a:schemeClr val="tx1"/>
              </a:solidFill>
              <a:latin typeface="Courier New" panose="02070309020205020404" pitchFamily="49" charset="0"/>
            </a:endParaRPr>
          </a:p>
        </p:txBody>
      </p:sp>
      <p:sp>
        <p:nvSpPr>
          <p:cNvPr id="5125" name="Rectangle 5"/>
          <p:cNvSpPr>
            <a:spLocks noChangeArrowheads="1"/>
          </p:cNvSpPr>
          <p:nvPr/>
        </p:nvSpPr>
        <p:spPr bwMode="auto">
          <a:xfrm>
            <a:off x="774700" y="762000"/>
            <a:ext cx="78216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7000"/>
              </a:lnSpc>
              <a:spcBef>
                <a:spcPct val="0"/>
              </a:spcBef>
              <a:buClrTx/>
              <a:buFontTx/>
              <a:buNone/>
            </a:pPr>
            <a:r>
              <a:rPr lang="en-US" altLang="en-US" sz="3800">
                <a:solidFill>
                  <a:schemeClr val="tx1"/>
                </a:solidFill>
              </a:rPr>
              <a:t>CSCE 742 Software Architectures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US" altLang="en-US" smtClean="0"/>
          </a:p>
        </p:txBody>
      </p:sp>
      <p:sp>
        <p:nvSpPr>
          <p:cNvPr id="3" name="Content Placeholder 2"/>
          <p:cNvSpPr>
            <a:spLocks noGrp="1"/>
          </p:cNvSpPr>
          <p:nvPr>
            <p:ph idx="1"/>
          </p:nvPr>
        </p:nvSpPr>
        <p:spPr/>
        <p:txBody>
          <a:bodyPr/>
          <a:lstStyle/>
          <a:p>
            <a:pPr eaLnBrk="1" hangingPunct="1">
              <a:defRPr/>
            </a:pPr>
            <a:r>
              <a:rPr lang="en-US" i="1" dirty="0" smtClean="0"/>
              <a:t>Outputs</a:t>
            </a:r>
          </a:p>
          <a:p>
            <a:pPr eaLnBrk="1" hangingPunct="1">
              <a:defRPr/>
            </a:pPr>
            <a:r>
              <a:rPr lang="en-US" dirty="0" smtClean="0"/>
              <a:t>[ ] List of business goals and architectural constraints.</a:t>
            </a:r>
          </a:p>
          <a:p>
            <a:pPr eaLnBrk="1" hangingPunct="1">
              <a:defRPr/>
            </a:pPr>
            <a:r>
              <a:rPr lang="en-US" dirty="0" smtClean="0"/>
              <a:t>[ ] List of architecture documentation that will be delivered to the evaluation team.</a:t>
            </a:r>
          </a:p>
          <a:p>
            <a:pPr eaLnBrk="1" hangingPunct="1">
              <a:defRPr/>
            </a:pPr>
            <a:r>
              <a:rPr lang="en-US" dirty="0" smtClean="0"/>
              <a:t>[ ] Client nondisclosure forms, to be signed by the evaluation team (optional-if required by client organization).</a:t>
            </a:r>
          </a:p>
          <a:p>
            <a:pPr eaLnBrk="1" hangingPunct="1">
              <a:defRPr/>
            </a:pPr>
            <a:endParaRPr lang="en-US" dirty="0" smtClean="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i="1" smtClean="0"/>
              <a:t>Step Description</a:t>
            </a:r>
            <a:endParaRPr lang="en-US" altLang="en-US" smtClean="0"/>
          </a:p>
        </p:txBody>
      </p:sp>
      <p:sp>
        <p:nvSpPr>
          <p:cNvPr id="3" name="Content Placeholder 2"/>
          <p:cNvSpPr>
            <a:spLocks noGrp="1"/>
          </p:cNvSpPr>
          <p:nvPr>
            <p:ph idx="1"/>
          </p:nvPr>
        </p:nvSpPr>
        <p:spPr/>
        <p:txBody>
          <a:bodyPr/>
          <a:lstStyle/>
          <a:p>
            <a:pPr eaLnBrk="1" hangingPunct="1">
              <a:defRPr/>
            </a:pPr>
            <a:r>
              <a:rPr lang="en-US" dirty="0" smtClean="0"/>
              <a:t>A primary purpose of this step is to feed the go/no-go decision in the next step:</a:t>
            </a:r>
          </a:p>
          <a:p>
            <a:pPr eaLnBrk="1" hangingPunct="1">
              <a:defRPr/>
            </a:pPr>
            <a:r>
              <a:rPr lang="en-US" dirty="0" smtClean="0"/>
              <a:t>• Listen for ways to define the scope of the system being evaluated. Does the evaluation include the software to generate or build the system? </a:t>
            </a:r>
          </a:p>
          <a:p>
            <a:pPr eaLnBrk="1" hangingPunct="1">
              <a:defRPr/>
            </a:pPr>
            <a:r>
              <a:rPr lang="en-US" dirty="0" smtClean="0"/>
              <a:t>• Listen for stakeholders or stakeholder roles to be mentioned.</a:t>
            </a:r>
          </a:p>
          <a:p>
            <a:pPr eaLnBrk="1" hangingPunct="1">
              <a:defRPr/>
            </a:pPr>
            <a:r>
              <a:rPr lang="en-US" dirty="0" smtClean="0"/>
              <a:t>• Listen for quality attributes of importance to be mentioned. </a:t>
            </a:r>
          </a:p>
          <a:p>
            <a:pPr eaLnBrk="1" hangingPunct="1">
              <a:defRPr/>
            </a:pPr>
            <a:r>
              <a:rPr lang="en-US" dirty="0" smtClean="0"/>
              <a:t>• Listen for any mention of commercial off-the-shelf software packages </a:t>
            </a:r>
          </a:p>
          <a:p>
            <a:pPr eaLnBrk="1" hangingPunct="1">
              <a:defRPr/>
            </a:pPr>
            <a:r>
              <a:rPr lang="en-US" dirty="0" smtClean="0"/>
              <a:t>• Listen for the status of the architecture. </a:t>
            </a:r>
          </a:p>
          <a:p>
            <a:pPr eaLnBrk="1" hangingPunct="1">
              <a:defRPr/>
            </a:pPr>
            <a:endParaRPr lang="en-US" dirty="0" smtClean="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mtClean="0"/>
              <a:t>Phase 0, Step 3: Make a Go/No-Go Decision</a:t>
            </a:r>
          </a:p>
        </p:txBody>
      </p:sp>
      <p:sp>
        <p:nvSpPr>
          <p:cNvPr id="3" name="Content Placeholder 2"/>
          <p:cNvSpPr>
            <a:spLocks noGrp="1"/>
          </p:cNvSpPr>
          <p:nvPr>
            <p:ph idx="1"/>
          </p:nvPr>
        </p:nvSpPr>
        <p:spPr/>
        <p:txBody>
          <a:bodyPr/>
          <a:lstStyle/>
          <a:p>
            <a:pPr eaLnBrk="1" hangingPunct="1">
              <a:defRPr/>
            </a:pPr>
            <a:r>
              <a:rPr lang="en-US" i="1" dirty="0" smtClean="0"/>
              <a:t>Inputs</a:t>
            </a:r>
          </a:p>
          <a:p>
            <a:pPr eaLnBrk="1" hangingPunct="1">
              <a:defRPr/>
            </a:pPr>
            <a:r>
              <a:rPr lang="en-US" dirty="0" smtClean="0"/>
              <a:t>[ ] ATAM go/no-go decision criteria specific to your organization.</a:t>
            </a:r>
          </a:p>
          <a:p>
            <a:pPr eaLnBrk="1" hangingPunct="1">
              <a:defRPr/>
            </a:pPr>
            <a:r>
              <a:rPr lang="en-US" dirty="0" smtClean="0"/>
              <a:t>[ ] Candidate system documents from Step 2.</a:t>
            </a:r>
          </a:p>
          <a:p>
            <a:pPr eaLnBrk="1" hangingPunct="1">
              <a:defRPr/>
            </a:pPr>
            <a:r>
              <a:rPr lang="en-US" i="1" dirty="0" smtClean="0"/>
              <a:t>Activities</a:t>
            </a:r>
          </a:p>
          <a:p>
            <a:pPr eaLnBrk="1" hangingPunct="1">
              <a:defRPr/>
            </a:pPr>
            <a:r>
              <a:rPr lang="en-US" dirty="0" smtClean="0"/>
              <a:t>[ ] Apply go/no-go decision criteria.</a:t>
            </a:r>
          </a:p>
          <a:p>
            <a:pPr eaLnBrk="1" hangingPunct="1">
              <a:defRPr/>
            </a:pPr>
            <a:r>
              <a:rPr lang="en-US" i="1" dirty="0" smtClean="0"/>
              <a:t>Output</a:t>
            </a:r>
          </a:p>
          <a:p>
            <a:pPr eaLnBrk="1" hangingPunct="1">
              <a:defRPr/>
            </a:pPr>
            <a:r>
              <a:rPr lang="en-US" dirty="0" smtClean="0"/>
              <a:t>[ ] If "no go," letter sent to client explaining the reasons for declining the work and suggesting remediation steps to enable future work.</a:t>
            </a:r>
          </a:p>
          <a:p>
            <a:pPr eaLnBrk="1" hangingPunct="1">
              <a:defRPr/>
            </a:pPr>
            <a:endParaRPr lang="en-US" dirty="0" smtClean="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t>Phase 0, Step 4: Negotiate the Statement of Work</a:t>
            </a:r>
          </a:p>
        </p:txBody>
      </p:sp>
      <p:sp>
        <p:nvSpPr>
          <p:cNvPr id="3" name="Content Placeholder 2"/>
          <p:cNvSpPr>
            <a:spLocks noGrp="1"/>
          </p:cNvSpPr>
          <p:nvPr>
            <p:ph idx="1"/>
          </p:nvPr>
        </p:nvSpPr>
        <p:spPr/>
        <p:txBody>
          <a:bodyPr/>
          <a:lstStyle/>
          <a:p>
            <a:pPr eaLnBrk="1" hangingPunct="1">
              <a:defRPr/>
            </a:pPr>
            <a:r>
              <a:rPr lang="en-US" dirty="0" smtClean="0"/>
              <a:t>Agree on the contractual framework for the evaluation</a:t>
            </a:r>
          </a:p>
          <a:p>
            <a:pPr eaLnBrk="1" hangingPunct="1">
              <a:defRPr/>
            </a:pPr>
            <a:r>
              <a:rPr lang="en-US" i="1" dirty="0" smtClean="0"/>
              <a:t>Inputs</a:t>
            </a:r>
          </a:p>
          <a:p>
            <a:pPr eaLnBrk="1" hangingPunct="1">
              <a:defRPr/>
            </a:pPr>
            <a:r>
              <a:rPr lang="en-US" dirty="0" smtClean="0"/>
              <a:t>[ ] ATAM documents used in Step 1, with emphasis on cost, effort, and benefit data.</a:t>
            </a:r>
          </a:p>
          <a:p>
            <a:pPr eaLnBrk="1" hangingPunct="1">
              <a:defRPr/>
            </a:pPr>
            <a:r>
              <a:rPr lang="en-US" dirty="0" smtClean="0"/>
              <a:t>[ ] Candidate system documents from Step 2.</a:t>
            </a:r>
          </a:p>
          <a:p>
            <a:pPr eaLnBrk="1" hangingPunct="1">
              <a:defRPr/>
            </a:pPr>
            <a:r>
              <a:rPr lang="en-US" dirty="0" smtClean="0"/>
              <a:t>[ ] Sample statement of work from a previous exercise, or using a template specific to your organization.</a:t>
            </a:r>
          </a:p>
          <a:p>
            <a:pPr eaLnBrk="1" hangingPunct="1">
              <a:defRPr/>
            </a:pPr>
            <a:endParaRPr lang="en-US" dirty="0" smtClean="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513" y="107950"/>
            <a:ext cx="8307387" cy="6445250"/>
          </a:xfrm>
        </p:spPr>
        <p:txBody>
          <a:bodyPr/>
          <a:lstStyle/>
          <a:p>
            <a:pPr eaLnBrk="1" hangingPunct="1">
              <a:defRPr/>
            </a:pPr>
            <a:r>
              <a:rPr lang="en-US" i="1" dirty="0" smtClean="0"/>
              <a:t>Activities</a:t>
            </a:r>
          </a:p>
          <a:p>
            <a:pPr eaLnBrk="1" hangingPunct="1">
              <a:defRPr/>
            </a:pPr>
            <a:r>
              <a:rPr lang="en-US" dirty="0" smtClean="0"/>
              <a:t>These activities might take place over a span of time involving multiple meetings.</a:t>
            </a:r>
          </a:p>
          <a:p>
            <a:pPr eaLnBrk="1" hangingPunct="1">
              <a:defRPr/>
            </a:pPr>
            <a:r>
              <a:rPr lang="en-US" dirty="0" smtClean="0"/>
              <a:t>[ ] Evaluation organization representatives negotiate a contract or statement of work with the client. </a:t>
            </a:r>
          </a:p>
          <a:p>
            <a:pPr eaLnBrk="1" hangingPunct="1">
              <a:defRPr/>
            </a:pPr>
            <a:r>
              <a:rPr lang="en-US" dirty="0" smtClean="0"/>
              <a:t>Issues:</a:t>
            </a:r>
          </a:p>
          <a:p>
            <a:pPr eaLnBrk="1" hangingPunct="1">
              <a:defRPr/>
            </a:pPr>
            <a:r>
              <a:rPr lang="en-US" dirty="0" smtClean="0"/>
              <a:t>[ ] Period of performance.</a:t>
            </a:r>
          </a:p>
          <a:p>
            <a:pPr eaLnBrk="1" hangingPunct="1">
              <a:defRPr/>
            </a:pPr>
            <a:r>
              <a:rPr lang="en-US" dirty="0" smtClean="0"/>
              <a:t>[ ] Scope of work.</a:t>
            </a:r>
          </a:p>
          <a:p>
            <a:pPr eaLnBrk="1" hangingPunct="1">
              <a:defRPr/>
            </a:pPr>
            <a:r>
              <a:rPr lang="en-US" dirty="0" smtClean="0"/>
              <a:t>[ ] Scope of system to be evaluated.</a:t>
            </a:r>
          </a:p>
          <a:p>
            <a:pPr eaLnBrk="1" hangingPunct="1">
              <a:defRPr/>
            </a:pPr>
            <a:r>
              <a:rPr lang="en-US" dirty="0" smtClean="0"/>
              <a:t>[ ] Costs.</a:t>
            </a:r>
          </a:p>
          <a:p>
            <a:pPr eaLnBrk="1" hangingPunct="1">
              <a:defRPr/>
            </a:pPr>
            <a:r>
              <a:rPr lang="en-US" dirty="0" smtClean="0"/>
              <a:t>[ ] Deliverables.</a:t>
            </a:r>
          </a:p>
          <a:p>
            <a:pPr eaLnBrk="1" hangingPunct="1">
              <a:defRPr/>
            </a:pPr>
            <a:r>
              <a:rPr lang="en-US" dirty="0" smtClean="0"/>
              <a:t>[ ] Candidate schedule.</a:t>
            </a:r>
          </a:p>
          <a:p>
            <a:pPr eaLnBrk="1" hangingPunct="1">
              <a:defRPr/>
            </a:pPr>
            <a:endParaRPr lang="en-US" dirty="0" smtClean="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513" y="228600"/>
            <a:ext cx="8307387" cy="6216650"/>
          </a:xfrm>
        </p:spPr>
        <p:txBody>
          <a:bodyPr/>
          <a:lstStyle/>
          <a:p>
            <a:pPr eaLnBrk="1" hangingPunct="1">
              <a:defRPr/>
            </a:pPr>
            <a:r>
              <a:rPr lang="en-US" dirty="0" smtClean="0"/>
              <a:t>[ ] Responsibility for providing resources such as supplies, facilities, food, presence of stakeholders. and presence of architect and other project representatives.</a:t>
            </a:r>
          </a:p>
          <a:p>
            <a:pPr eaLnBrk="1" hangingPunct="1">
              <a:defRPr/>
            </a:pPr>
            <a:r>
              <a:rPr lang="en-US" dirty="0" smtClean="0"/>
              <a:t>[ ] The evaluation organization's availability (or </a:t>
            </a:r>
            <a:r>
              <a:rPr lang="en-US" dirty="0" err="1" smtClean="0"/>
              <a:t>nonavailability</a:t>
            </a:r>
            <a:r>
              <a:rPr lang="en-US" dirty="0" smtClean="0"/>
              <a:t>) for </a:t>
            </a:r>
            <a:r>
              <a:rPr lang="en-US" dirty="0" err="1" smtClean="0"/>
              <a:t>followup</a:t>
            </a:r>
            <a:r>
              <a:rPr lang="en-US" dirty="0" smtClean="0"/>
              <a:t> work.</a:t>
            </a:r>
          </a:p>
          <a:p>
            <a:pPr eaLnBrk="1" hangingPunct="1">
              <a:defRPr/>
            </a:pPr>
            <a:r>
              <a:rPr lang="en-US" dirty="0" smtClean="0"/>
              <a:t>[ ] Outline, contents, and disposition of the final report.</a:t>
            </a:r>
          </a:p>
          <a:p>
            <a:pPr eaLnBrk="1" hangingPunct="1">
              <a:defRPr/>
            </a:pPr>
            <a:r>
              <a:rPr lang="en-US" dirty="0" smtClean="0"/>
              <a:t>[ ] Client's agreement to participate in near-term and follow-up surveys.</a:t>
            </a:r>
          </a:p>
          <a:p>
            <a:pPr eaLnBrk="1" hangingPunct="1">
              <a:defRPr/>
            </a:pPr>
            <a:r>
              <a:rPr lang="en-US" dirty="0" smtClean="0"/>
              <a:t>[ ] Record questions asked about the method or the process for possible inclusion in a Frequently Asked Questions list.</a:t>
            </a:r>
          </a:p>
          <a:p>
            <a:pPr eaLnBrk="1" hangingPunct="1">
              <a:defRPr/>
            </a:pPr>
            <a:endParaRPr lang="en-US" dirty="0" smtClean="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altLang="en-US" smtClean="0"/>
          </a:p>
        </p:txBody>
      </p:sp>
      <p:sp>
        <p:nvSpPr>
          <p:cNvPr id="3" name="Content Placeholder 2"/>
          <p:cNvSpPr>
            <a:spLocks noGrp="1"/>
          </p:cNvSpPr>
          <p:nvPr>
            <p:ph idx="1"/>
          </p:nvPr>
        </p:nvSpPr>
        <p:spPr/>
        <p:txBody>
          <a:bodyPr/>
          <a:lstStyle/>
          <a:p>
            <a:pPr eaLnBrk="1" hangingPunct="1">
              <a:defRPr/>
            </a:pPr>
            <a:r>
              <a:rPr lang="en-US" i="1" dirty="0" smtClean="0"/>
              <a:t>Outputs</a:t>
            </a:r>
          </a:p>
          <a:p>
            <a:pPr eaLnBrk="1" hangingPunct="1">
              <a:defRPr/>
            </a:pPr>
            <a:r>
              <a:rPr lang="en-US" dirty="0" smtClean="0"/>
              <a:t>[ ] Statement of work as described above.</a:t>
            </a:r>
          </a:p>
          <a:p>
            <a:pPr eaLnBrk="1" hangingPunct="1">
              <a:defRPr/>
            </a:pPr>
            <a:r>
              <a:rPr lang="en-US" dirty="0" smtClean="0"/>
              <a:t>[ ] Agreed dates for Phase 1 and Phase 2 steps.</a:t>
            </a:r>
          </a:p>
          <a:p>
            <a:pPr eaLnBrk="1" hangingPunct="1">
              <a:defRPr/>
            </a:pPr>
            <a:endParaRPr lang="en-US" dirty="0" smtClean="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t>Phase 0, Step 5: Form the Core Evaluation Team</a:t>
            </a:r>
          </a:p>
        </p:txBody>
      </p:sp>
      <p:sp>
        <p:nvSpPr>
          <p:cNvPr id="3" name="Content Placeholder 2"/>
          <p:cNvSpPr>
            <a:spLocks noGrp="1"/>
          </p:cNvSpPr>
          <p:nvPr>
            <p:ph idx="1"/>
          </p:nvPr>
        </p:nvSpPr>
        <p:spPr/>
        <p:txBody>
          <a:bodyPr/>
          <a:lstStyle/>
          <a:p>
            <a:pPr eaLnBrk="1" hangingPunct="1">
              <a:defRPr/>
            </a:pPr>
            <a:r>
              <a:rPr lang="en-US" i="1" dirty="0" smtClean="0"/>
              <a:t>Inputs</a:t>
            </a:r>
          </a:p>
          <a:p>
            <a:pPr eaLnBrk="1" hangingPunct="1">
              <a:defRPr/>
            </a:pPr>
            <a:r>
              <a:rPr lang="en-US" dirty="0" smtClean="0"/>
              <a:t>[ ] Candidate evaluation schedule (from Step 4 and client's desire).</a:t>
            </a:r>
          </a:p>
          <a:p>
            <a:pPr eaLnBrk="1" hangingPunct="1">
              <a:defRPr/>
            </a:pPr>
            <a:r>
              <a:rPr lang="en-US" dirty="0" smtClean="0"/>
              <a:t>[ ] Potential team members' availability (from internal schedules).</a:t>
            </a:r>
          </a:p>
          <a:p>
            <a:pPr eaLnBrk="1" hangingPunct="1">
              <a:defRPr/>
            </a:pPr>
            <a:r>
              <a:rPr lang="en-US" dirty="0" smtClean="0"/>
              <a:t>[ ] Candidate quality attributes of interest (for example, performance, modifiability,</a:t>
            </a:r>
          </a:p>
          <a:p>
            <a:pPr eaLnBrk="1" hangingPunct="1">
              <a:defRPr/>
            </a:pPr>
            <a:r>
              <a:rPr lang="en-US" dirty="0" smtClean="0"/>
              <a:t>security, dependability) from client's description of the system in Step 2.</a:t>
            </a:r>
          </a:p>
          <a:p>
            <a:pPr eaLnBrk="1" hangingPunct="1">
              <a:defRPr/>
            </a:pPr>
            <a:r>
              <a:rPr lang="en-US" dirty="0" smtClean="0"/>
              <a:t>[ ] Team role definitions, given in Table 3.3.</a:t>
            </a:r>
          </a:p>
          <a:p>
            <a:pPr eaLnBrk="1" hangingPunct="1">
              <a:defRPr/>
            </a:pPr>
            <a:endParaRPr lang="en-US" dirty="0" smtClean="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altLang="en-US" smtClean="0"/>
          </a:p>
        </p:txBody>
      </p:sp>
      <p:pic>
        <p:nvPicPr>
          <p:cNvPr id="296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1763" y="1447800"/>
            <a:ext cx="8816975" cy="4876800"/>
          </a:xfr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endParaRPr lang="en-US" altLang="en-US" smtClean="0"/>
          </a:p>
        </p:txBody>
      </p:sp>
      <p:sp>
        <p:nvSpPr>
          <p:cNvPr id="3" name="Content Placeholder 2"/>
          <p:cNvSpPr>
            <a:spLocks noGrp="1"/>
          </p:cNvSpPr>
          <p:nvPr>
            <p:ph idx="1"/>
          </p:nvPr>
        </p:nvSpPr>
        <p:spPr/>
        <p:txBody>
          <a:bodyPr/>
          <a:lstStyle/>
          <a:p>
            <a:pPr eaLnBrk="1" hangingPunct="1">
              <a:defRPr/>
            </a:pPr>
            <a:r>
              <a:rPr lang="en-US" i="1" dirty="0" smtClean="0"/>
              <a:t>Activities</a:t>
            </a:r>
          </a:p>
          <a:p>
            <a:pPr eaLnBrk="1" hangingPunct="1">
              <a:defRPr/>
            </a:pPr>
            <a:r>
              <a:rPr lang="en-US" dirty="0" smtClean="0"/>
              <a:t>These activities might take place over a span of time, including negotiation for services of domain/attribute experts.</a:t>
            </a:r>
          </a:p>
          <a:p>
            <a:pPr eaLnBrk="1" hangingPunct="1">
              <a:defRPr/>
            </a:pPr>
            <a:r>
              <a:rPr lang="en-US" dirty="0" smtClean="0"/>
              <a:t>[ ] Evaluation organization management (or designee):</a:t>
            </a:r>
          </a:p>
          <a:p>
            <a:pPr eaLnBrk="1" hangingPunct="1">
              <a:defRPr/>
            </a:pPr>
            <a:r>
              <a:rPr lang="en-US" dirty="0" smtClean="0"/>
              <a:t>[ ] Form the evaluation team. Aim for an overall team size of four to six members. Participants discuss scheduling options and assign roles.</a:t>
            </a:r>
          </a:p>
          <a:p>
            <a:pPr eaLnBrk="1" hangingPunct="1">
              <a:defRPr/>
            </a:pPr>
            <a:r>
              <a:rPr lang="en-US" dirty="0" smtClean="0"/>
              <a:t>Assign as many of the roles as practical at this time. Questioners may be assigned based on initial understanding of what the driving quality attributes will be.</a:t>
            </a:r>
          </a:p>
          <a:p>
            <a:pPr eaLnBrk="1" hangingPunct="1">
              <a:defRPr/>
            </a:pPr>
            <a:endParaRPr lang="en-US" dirty="0" smtClean="0"/>
          </a:p>
          <a:p>
            <a:pPr eaLnBrk="1" hangingPunct="1">
              <a:defRPr/>
            </a:pPr>
            <a:endParaRPr lang="en-US" dirty="0" smtClean="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a:xfrm>
            <a:off x="427038" y="0"/>
            <a:ext cx="8716962" cy="781050"/>
          </a:xfrm>
        </p:spPr>
        <p:txBody>
          <a:bodyPr/>
          <a:lstStyle/>
          <a:p>
            <a:pPr eaLnBrk="1" hangingPunct="1"/>
            <a:r>
              <a:rPr lang="en-US" altLang="en-US" smtClean="0"/>
              <a:t>Conceptual Flow ATAM</a:t>
            </a:r>
          </a:p>
        </p:txBody>
      </p:sp>
      <p:pic>
        <p:nvPicPr>
          <p:cNvPr id="11267" name="Picture 4" descr="atam_flo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914400"/>
            <a:ext cx="8915400" cy="5421313"/>
          </a:xfrm>
        </p:spPr>
      </p:pic>
      <p:sp>
        <p:nvSpPr>
          <p:cNvPr id="11268" name="Text Box 7"/>
          <p:cNvSpPr txBox="1">
            <a:spLocks noChangeArrowheads="1"/>
          </p:cNvSpPr>
          <p:nvPr/>
        </p:nvSpPr>
        <p:spPr bwMode="auto">
          <a:xfrm>
            <a:off x="722313" y="6307138"/>
            <a:ext cx="69389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txBody>
          <a:bodyPr wrap="none" lIns="45720" rIns="45720">
            <a:spAutoFit/>
          </a:bodyPr>
          <a:lstStyle>
            <a:lvl1pPr>
              <a:lnSpc>
                <a:spcPct val="95000"/>
              </a:lnSpc>
              <a:spcBef>
                <a:spcPct val="50000"/>
              </a:spcBef>
              <a:buClr>
                <a:schemeClr val="hlink"/>
              </a:buClr>
              <a:buFont typeface="Wingdings" panose="05000000000000000000" pitchFamily="2" charset="2"/>
              <a:defRPr sz="2400" b="1">
                <a:solidFill>
                  <a:schemeClr val="tx2"/>
                </a:solidFill>
                <a:latin typeface="Helvetica" panose="020B0604020202020204" pitchFamily="34" charset="0"/>
              </a:defRPr>
            </a:lvl1pPr>
            <a:lvl2pPr marL="742950" indent="-285750">
              <a:spcBef>
                <a:spcPct val="25000"/>
              </a:spcBef>
              <a:buClr>
                <a:schemeClr val="hlink"/>
              </a:buClr>
              <a:buSzPct val="75000"/>
              <a:buFont typeface="Wingdings" panose="05000000000000000000" pitchFamily="2" charset="2"/>
              <a:buChar char="n"/>
              <a:defRPr sz="2000" b="1">
                <a:solidFill>
                  <a:schemeClr val="tx1"/>
                </a:solidFill>
                <a:latin typeface="Helvetica" panose="020B0604020202020204" pitchFamily="34" charset="0"/>
              </a:defRPr>
            </a:lvl2pPr>
            <a:lvl3pPr marL="1143000" indent="-228600">
              <a:lnSpc>
                <a:spcPct val="107000"/>
              </a:lnSpc>
              <a:spcBef>
                <a:spcPct val="10000"/>
              </a:spcBef>
              <a:buClr>
                <a:srgbClr val="005400"/>
              </a:buClr>
              <a:buSzPct val="90000"/>
              <a:buFont typeface="Wingdings" panose="05000000000000000000" pitchFamily="2" charset="2"/>
              <a:buChar char="l"/>
              <a:defRPr b="1">
                <a:solidFill>
                  <a:schemeClr val="folHlink"/>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ClrTx/>
              <a:buFontTx/>
              <a:buNone/>
            </a:pPr>
            <a:r>
              <a:rPr lang="en-US" altLang="en-US" sz="1800">
                <a:solidFill>
                  <a:schemeClr val="tx1"/>
                </a:solidFill>
              </a:rPr>
              <a:t>Figure taken from http://www.sei.cmu.edu/ata/ata_method.html</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endParaRPr lang="en-US" altLang="en-US" smtClean="0"/>
          </a:p>
        </p:txBody>
      </p:sp>
      <p:sp>
        <p:nvSpPr>
          <p:cNvPr id="3" name="Content Placeholder 2"/>
          <p:cNvSpPr>
            <a:spLocks noGrp="1"/>
          </p:cNvSpPr>
          <p:nvPr>
            <p:ph idx="1"/>
          </p:nvPr>
        </p:nvSpPr>
        <p:spPr/>
        <p:txBody>
          <a:bodyPr/>
          <a:lstStyle/>
          <a:p>
            <a:pPr eaLnBrk="1" hangingPunct="1">
              <a:defRPr/>
            </a:pPr>
            <a:r>
              <a:rPr lang="en-US" dirty="0" smtClean="0"/>
              <a:t>[ ] Ascertain team members' availability during the evaluation period so that the evaluation can be scheduled with the client.</a:t>
            </a:r>
          </a:p>
          <a:p>
            <a:pPr eaLnBrk="1" hangingPunct="1">
              <a:defRPr/>
            </a:pPr>
            <a:r>
              <a:rPr lang="en-US" dirty="0" smtClean="0"/>
              <a:t>[ ] Make travel arrangements as necessary.</a:t>
            </a:r>
          </a:p>
          <a:p>
            <a:pPr eaLnBrk="1" hangingPunct="1">
              <a:defRPr/>
            </a:pPr>
            <a:r>
              <a:rPr lang="en-US" dirty="0" smtClean="0"/>
              <a:t>[ ] If team members' schedules do not support the schedule previously proposed to client, produce a revised schedule.</a:t>
            </a:r>
          </a:p>
          <a:p>
            <a:pPr eaLnBrk="1" hangingPunct="1">
              <a:defRPr/>
            </a:pPr>
            <a:r>
              <a:rPr lang="en-US" i="1" dirty="0" smtClean="0"/>
              <a:t>Outputs</a:t>
            </a:r>
          </a:p>
          <a:p>
            <a:pPr eaLnBrk="1" hangingPunct="1">
              <a:defRPr/>
            </a:pPr>
            <a:r>
              <a:rPr lang="en-US" dirty="0" smtClean="0"/>
              <a:t>[ ] Revised schedule to be proposed to client, if applicable.</a:t>
            </a:r>
          </a:p>
          <a:p>
            <a:pPr eaLnBrk="1" hangingPunct="1">
              <a:defRPr/>
            </a:pPr>
            <a:r>
              <a:rPr lang="en-US" dirty="0" smtClean="0"/>
              <a:t>[ ] List of team role assignments.</a:t>
            </a:r>
          </a:p>
          <a:p>
            <a:pPr eaLnBrk="1" hangingPunct="1">
              <a:defRPr/>
            </a:pPr>
            <a:endParaRPr lang="en-US" dirty="0" smtClean="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t>Phase 0, Step 6: Hold Evaluation Team</a:t>
            </a:r>
          </a:p>
        </p:txBody>
      </p:sp>
      <p:sp>
        <p:nvSpPr>
          <p:cNvPr id="3" name="Content Placeholder 2"/>
          <p:cNvSpPr>
            <a:spLocks noGrp="1"/>
          </p:cNvSpPr>
          <p:nvPr>
            <p:ph idx="1"/>
          </p:nvPr>
        </p:nvSpPr>
        <p:spPr/>
        <p:txBody>
          <a:bodyPr/>
          <a:lstStyle/>
          <a:p>
            <a:pPr eaLnBrk="1" hangingPunct="1">
              <a:defRPr/>
            </a:pPr>
            <a:r>
              <a:rPr lang="en-US" i="1" dirty="0" smtClean="0"/>
              <a:t>Inputs</a:t>
            </a:r>
          </a:p>
          <a:p>
            <a:pPr eaLnBrk="1" hangingPunct="1">
              <a:defRPr/>
            </a:pPr>
            <a:r>
              <a:rPr lang="en-US" dirty="0" smtClean="0"/>
              <a:t>[ ] List of team role assignments from Step 5.</a:t>
            </a:r>
          </a:p>
          <a:p>
            <a:pPr eaLnBrk="1" hangingPunct="1">
              <a:defRPr/>
            </a:pPr>
            <a:r>
              <a:rPr lang="en-US" dirty="0" smtClean="0"/>
              <a:t>[ ] Sample scenarios from your own repository of scenarios from previous evaluations.</a:t>
            </a:r>
          </a:p>
          <a:p>
            <a:pPr eaLnBrk="1" hangingPunct="1">
              <a:defRPr/>
            </a:pPr>
            <a:r>
              <a:rPr lang="en-US" dirty="0" smtClean="0"/>
              <a:t>[ ] Candidate quality attributes of interest (derived business goals and architectural drivers) recorded during Step 2.</a:t>
            </a:r>
          </a:p>
          <a:p>
            <a:pPr eaLnBrk="1" hangingPunct="1">
              <a:defRPr/>
            </a:pPr>
            <a:endParaRPr lang="en-US" dirty="0" smtClean="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mtClean="0"/>
              <a:t>Phase 0, Step 7: Prepare for Phase 1</a:t>
            </a:r>
          </a:p>
        </p:txBody>
      </p:sp>
      <p:sp>
        <p:nvSpPr>
          <p:cNvPr id="3" name="Content Placeholder 2"/>
          <p:cNvSpPr>
            <a:spLocks noGrp="1"/>
          </p:cNvSpPr>
          <p:nvPr>
            <p:ph idx="1"/>
          </p:nvPr>
        </p:nvSpPr>
        <p:spPr/>
        <p:txBody>
          <a:bodyPr/>
          <a:lstStyle/>
          <a:p>
            <a:pPr eaLnBrk="1" hangingPunct="1">
              <a:defRPr/>
            </a:pPr>
            <a:r>
              <a:rPr lang="en-US" dirty="0" smtClean="0"/>
              <a:t>The evaluation team leader communicates with the client to arrange the necessary logistics for the Phase 1 meeting.</a:t>
            </a:r>
          </a:p>
          <a:p>
            <a:pPr eaLnBrk="1" hangingPunct="1">
              <a:defRPr/>
            </a:pPr>
            <a:r>
              <a:rPr lang="en-US" i="1" dirty="0" smtClean="0"/>
              <a:t>Inputs</a:t>
            </a:r>
          </a:p>
          <a:p>
            <a:pPr eaLnBrk="1" hangingPunct="1">
              <a:defRPr/>
            </a:pPr>
            <a:r>
              <a:rPr lang="en-US" dirty="0" smtClean="0"/>
              <a:t>[ ] Sample Phase 1 agenda (see Figure 6.4).</a:t>
            </a:r>
          </a:p>
          <a:p>
            <a:pPr eaLnBrk="1" hangingPunct="1">
              <a:defRPr/>
            </a:pPr>
            <a:r>
              <a:rPr lang="en-US" dirty="0" smtClean="0"/>
              <a:t>[ ] Sample scenarios produced from Step 6.</a:t>
            </a:r>
          </a:p>
          <a:p>
            <a:pPr eaLnBrk="1" hangingPunct="1">
              <a:defRPr/>
            </a:pPr>
            <a:r>
              <a:rPr lang="en-US" dirty="0" smtClean="0"/>
              <a:t>[ ] Supply list. such as the one in Figure 6.2.</a:t>
            </a:r>
          </a:p>
          <a:p>
            <a:pPr eaLnBrk="1" hangingPunct="1">
              <a:defRPr/>
            </a:pPr>
            <a:r>
              <a:rPr lang="en-US" dirty="0" smtClean="0"/>
              <a:t>[ ] Template for presentation of architecture (see Figure 3.2).</a:t>
            </a:r>
          </a:p>
          <a:p>
            <a:pPr eaLnBrk="1" hangingPunct="1">
              <a:defRPr/>
            </a:pPr>
            <a:r>
              <a:rPr lang="en-US" dirty="0" smtClean="0"/>
              <a:t>[ ] Template for presentation of business drivers (see Figure 3.1).</a:t>
            </a:r>
          </a:p>
          <a:p>
            <a:pPr eaLnBrk="1" hangingPunct="1">
              <a:defRPr/>
            </a:pPr>
            <a:endParaRPr lang="en-US" dirty="0" smtClean="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513" y="107950"/>
            <a:ext cx="8307387" cy="6445250"/>
          </a:xfrm>
        </p:spPr>
        <p:txBody>
          <a:bodyPr/>
          <a:lstStyle/>
          <a:p>
            <a:pPr eaLnBrk="1" hangingPunct="1">
              <a:defRPr/>
            </a:pPr>
            <a:r>
              <a:rPr lang="en-US" i="1" dirty="0" smtClean="0"/>
              <a:t>Activities</a:t>
            </a:r>
          </a:p>
          <a:p>
            <a:pPr eaLnBrk="1" hangingPunct="1">
              <a:defRPr/>
            </a:pPr>
            <a:r>
              <a:rPr lang="en-US" dirty="0" smtClean="0"/>
              <a:t>[ ] Evaluation team leader communicates with client about Phase 1 to:</a:t>
            </a:r>
          </a:p>
          <a:p>
            <a:pPr eaLnBrk="1" hangingPunct="1">
              <a:defRPr/>
            </a:pPr>
            <a:r>
              <a:rPr lang="en-US" dirty="0" smtClean="0"/>
              <a:t>[ ] Outline the purpose of the meeting.</a:t>
            </a:r>
          </a:p>
          <a:p>
            <a:pPr eaLnBrk="1" hangingPunct="1">
              <a:defRPr/>
            </a:pPr>
            <a:r>
              <a:rPr lang="en-US" dirty="0" smtClean="0"/>
              <a:t>[ ] Confirm the time and place.</a:t>
            </a:r>
          </a:p>
          <a:p>
            <a:pPr eaLnBrk="1" hangingPunct="1">
              <a:defRPr/>
            </a:pPr>
            <a:r>
              <a:rPr lang="en-US" dirty="0" smtClean="0"/>
              <a:t>[ ] Include an agenda.</a:t>
            </a:r>
          </a:p>
          <a:p>
            <a:pPr eaLnBrk="1" hangingPunct="1">
              <a:defRPr/>
            </a:pPr>
            <a:r>
              <a:rPr lang="en-US" dirty="0" smtClean="0"/>
              <a:t>[ ] Ask the client to arrange a presentation of a system overview and context</a:t>
            </a:r>
          </a:p>
          <a:p>
            <a:pPr eaLnBrk="1" hangingPunct="1">
              <a:defRPr/>
            </a:pPr>
            <a:r>
              <a:rPr lang="en-US" dirty="0" smtClean="0"/>
              <a:t>presentation, including business goals and constraints of the system.</a:t>
            </a:r>
          </a:p>
          <a:p>
            <a:pPr eaLnBrk="1" hangingPunct="1">
              <a:defRPr/>
            </a:pPr>
            <a:r>
              <a:rPr lang="en-US" dirty="0" smtClean="0"/>
              <a:t>(Send Template for Presentation of Business Drivers.)</a:t>
            </a:r>
          </a:p>
          <a:p>
            <a:pPr eaLnBrk="1" hangingPunct="1">
              <a:defRPr/>
            </a:pPr>
            <a:r>
              <a:rPr lang="en-US" dirty="0" smtClean="0"/>
              <a:t>[ ] Ask the architect (or ask the client to ask the architect) to present the architecture. (Send Template for Presentation of Architecture.)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513" y="0"/>
            <a:ext cx="8307387" cy="6445250"/>
          </a:xfrm>
        </p:spPr>
        <p:txBody>
          <a:bodyPr/>
          <a:lstStyle/>
          <a:p>
            <a:pPr eaLnBrk="1" hangingPunct="1">
              <a:defRPr/>
            </a:pPr>
            <a:r>
              <a:rPr lang="en-US" dirty="0" smtClean="0"/>
              <a:t>[ ] Include a list of applicable scenarios that may help stimulate thinking.</a:t>
            </a:r>
          </a:p>
          <a:p>
            <a:pPr eaLnBrk="1" hangingPunct="1">
              <a:defRPr/>
            </a:pPr>
            <a:r>
              <a:rPr lang="en-US" dirty="0" smtClean="0"/>
              <a:t>[ ] Optional: Ask the client to bring an organizational chart showing the development team structure and the client's relationship to it.</a:t>
            </a:r>
          </a:p>
          <a:p>
            <a:pPr eaLnBrk="1" hangingPunct="1">
              <a:defRPr/>
            </a:pPr>
            <a:r>
              <a:rPr lang="en-US" dirty="0" smtClean="0"/>
              <a:t>[ ] Assure the presence of the architect and any other project representative(s) whose presence is appropriate.</a:t>
            </a:r>
          </a:p>
          <a:p>
            <a:pPr eaLnBrk="1" hangingPunct="1">
              <a:defRPr/>
            </a:pPr>
            <a:r>
              <a:rPr lang="en-US" dirty="0" smtClean="0"/>
              <a:t>[ ] Arrange for food and necessary supplies (overhead projector, flipchart, markers, whiteboard, and so on) at the place of the meeting.</a:t>
            </a:r>
          </a:p>
          <a:p>
            <a:pPr eaLnBrk="1" hangingPunct="1">
              <a:defRPr/>
            </a:pPr>
            <a:r>
              <a:rPr lang="en-US" dirty="0" smtClean="0"/>
              <a:t>[ ] Assure the presence of the core evaluation team.</a:t>
            </a:r>
          </a:p>
          <a:p>
            <a:pPr eaLnBrk="1" hangingPunct="1">
              <a:defRPr/>
            </a:pPr>
            <a:r>
              <a:rPr lang="en-US" i="1" dirty="0" smtClean="0"/>
              <a:t>Output</a:t>
            </a:r>
          </a:p>
          <a:p>
            <a:pPr eaLnBrk="1" hangingPunct="1">
              <a:defRPr/>
            </a:pPr>
            <a:r>
              <a:rPr lang="en-US" dirty="0" smtClean="0"/>
              <a:t>[ ] Communication to client.</a:t>
            </a:r>
          </a:p>
          <a:p>
            <a:pPr eaLnBrk="1" hangingPunct="1">
              <a:defRPr/>
            </a:pPr>
            <a:endParaRPr lang="en-US" dirty="0" smtClean="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mtClean="0"/>
              <a:t>Phase 0, Step 8: Review the Architecture</a:t>
            </a:r>
          </a:p>
        </p:txBody>
      </p:sp>
      <p:sp>
        <p:nvSpPr>
          <p:cNvPr id="3" name="Content Placeholder 2"/>
          <p:cNvSpPr>
            <a:spLocks noGrp="1"/>
          </p:cNvSpPr>
          <p:nvPr>
            <p:ph idx="1"/>
          </p:nvPr>
        </p:nvSpPr>
        <p:spPr/>
        <p:txBody>
          <a:bodyPr/>
          <a:lstStyle/>
          <a:p>
            <a:pPr eaLnBrk="1" hangingPunct="1">
              <a:defRPr/>
            </a:pPr>
            <a:r>
              <a:rPr lang="en-US" dirty="0" smtClean="0"/>
              <a:t>The evaluation team walks through the architecture documentation.</a:t>
            </a:r>
          </a:p>
          <a:p>
            <a:pPr eaLnBrk="1" hangingPunct="1">
              <a:defRPr/>
            </a:pPr>
            <a:r>
              <a:rPr lang="en-US" i="1" dirty="0" smtClean="0"/>
              <a:t>Input</a:t>
            </a:r>
          </a:p>
          <a:p>
            <a:pPr eaLnBrk="1" hangingPunct="1">
              <a:defRPr/>
            </a:pPr>
            <a:r>
              <a:rPr lang="en-US" dirty="0" smtClean="0"/>
              <a:t>[ ] Architecture documentation identified in Step 2.</a:t>
            </a:r>
          </a:p>
          <a:p>
            <a:pPr eaLnBrk="1" hangingPunct="1">
              <a:defRPr/>
            </a:pPr>
            <a:r>
              <a:rPr lang="en-US" i="1" dirty="0" smtClean="0"/>
              <a:t>Activities</a:t>
            </a:r>
          </a:p>
          <a:p>
            <a:pPr eaLnBrk="1" hangingPunct="1">
              <a:defRPr/>
            </a:pPr>
            <a:r>
              <a:rPr lang="en-US" dirty="0" smtClean="0"/>
              <a:t>[ ] Evaluation leader facilitates a meeting with the evaluation team in which the architecture documentation is examined and team members</a:t>
            </a:r>
          </a:p>
          <a:p>
            <a:pPr eaLnBrk="1" hangingPunct="1">
              <a:defRPr/>
            </a:pPr>
            <a:r>
              <a:rPr lang="en-US" dirty="0" smtClean="0"/>
              <a:t>[ ] Proceedings scribe captures a list of questions to present to architect either during or before Phase 1.</a:t>
            </a:r>
          </a:p>
          <a:p>
            <a:pPr eaLnBrk="1" hangingPunct="1">
              <a:defRPr/>
            </a:pPr>
            <a:r>
              <a:rPr lang="en-US" i="1" dirty="0" smtClean="0"/>
              <a:t>Output</a:t>
            </a:r>
          </a:p>
          <a:p>
            <a:pPr eaLnBrk="1" hangingPunct="1">
              <a:defRPr/>
            </a:pPr>
            <a:r>
              <a:rPr lang="en-US" dirty="0" smtClean="0"/>
              <a:t>[ ] List of questions for architect.</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04813" y="247650"/>
            <a:ext cx="3709987" cy="2190750"/>
          </a:xfrm>
        </p:spPr>
        <p:txBody>
          <a:bodyPr/>
          <a:lstStyle/>
          <a:p>
            <a:pPr eaLnBrk="1" hangingPunct="1"/>
            <a:r>
              <a:rPr lang="en-US" altLang="en-US" smtClean="0"/>
              <a:t>Materials Checklist</a:t>
            </a:r>
          </a:p>
        </p:txBody>
      </p:sp>
      <p:sp>
        <p:nvSpPr>
          <p:cNvPr id="3" name="Content Placeholder 2"/>
          <p:cNvSpPr>
            <a:spLocks noGrp="1"/>
          </p:cNvSpPr>
          <p:nvPr>
            <p:ph idx="1"/>
          </p:nvPr>
        </p:nvSpPr>
        <p:spPr/>
        <p:txBody>
          <a:bodyPr/>
          <a:lstStyle/>
          <a:p>
            <a:pPr eaLnBrk="1" hangingPunct="1">
              <a:defRPr/>
            </a:pPr>
            <a:endParaRPr lang="en-US" dirty="0" smtClean="0"/>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87325"/>
            <a:ext cx="44196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04813" y="247650"/>
            <a:ext cx="8205787" cy="971550"/>
          </a:xfrm>
        </p:spPr>
        <p:txBody>
          <a:bodyPr/>
          <a:lstStyle/>
          <a:p>
            <a:pPr eaLnBrk="1" hangingPunct="1"/>
            <a:r>
              <a:rPr lang="en-US" altLang="en-US" smtClean="0"/>
              <a:t>Questions Checklist</a:t>
            </a:r>
          </a:p>
        </p:txBody>
      </p:sp>
      <p:sp>
        <p:nvSpPr>
          <p:cNvPr id="3" name="Content Placeholder 2"/>
          <p:cNvSpPr>
            <a:spLocks noGrp="1"/>
          </p:cNvSpPr>
          <p:nvPr>
            <p:ph idx="1"/>
          </p:nvPr>
        </p:nvSpPr>
        <p:spPr/>
        <p:txBody>
          <a:bodyPr/>
          <a:lstStyle/>
          <a:p>
            <a:pPr eaLnBrk="1" hangingPunct="1">
              <a:defRPr/>
            </a:pPr>
            <a:endParaRPr lang="en-US" dirty="0" smtClean="0"/>
          </a:p>
        </p:txBody>
      </p:sp>
      <p:pic>
        <p:nvPicPr>
          <p:cNvPr id="389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7162800"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endParaRPr lang="en-US" altLang="en-US" smtClean="0"/>
          </a:p>
        </p:txBody>
      </p:sp>
      <p:pic>
        <p:nvPicPr>
          <p:cNvPr id="399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1288" y="1524000"/>
            <a:ext cx="9383712" cy="4495800"/>
          </a:xfr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endParaRPr lang="en-US" altLang="en-US" smtClean="0"/>
          </a:p>
        </p:txBody>
      </p:sp>
      <p:pic>
        <p:nvPicPr>
          <p:cNvPr id="409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 y="2235200"/>
            <a:ext cx="8743950" cy="3403600"/>
          </a:xfr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Figure 6.7 ECS in Context</a:t>
            </a:r>
          </a:p>
        </p:txBody>
      </p:sp>
      <p:sp>
        <p:nvSpPr>
          <p:cNvPr id="3" name="Content Placeholder 2"/>
          <p:cNvSpPr>
            <a:spLocks noGrp="1"/>
          </p:cNvSpPr>
          <p:nvPr>
            <p:ph idx="1"/>
          </p:nvPr>
        </p:nvSpPr>
        <p:spPr/>
        <p:txBody>
          <a:bodyPr/>
          <a:lstStyle/>
          <a:p>
            <a:pPr>
              <a:defRPr/>
            </a:pPr>
            <a:endParaRPr lang="en-US"/>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143000"/>
            <a:ext cx="84201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Phase 1 Initial Evaluation Steps</a:t>
            </a:r>
          </a:p>
        </p:txBody>
      </p:sp>
      <p:sp>
        <p:nvSpPr>
          <p:cNvPr id="1461251" name="Rectangle 3"/>
          <p:cNvSpPr>
            <a:spLocks noGrp="1" noChangeArrowheads="1"/>
          </p:cNvSpPr>
          <p:nvPr>
            <p:ph type="body" idx="1"/>
          </p:nvPr>
        </p:nvSpPr>
        <p:spPr>
          <a:xfrm>
            <a:off x="290513" y="1220788"/>
            <a:ext cx="8853487" cy="5224462"/>
          </a:xfrm>
        </p:spPr>
        <p:txBody>
          <a:bodyPr/>
          <a:lstStyle/>
          <a:p>
            <a:pPr eaLnBrk="1" hangingPunct="1">
              <a:defRPr/>
            </a:pPr>
            <a:r>
              <a:rPr lang="en-US" smtClean="0"/>
              <a:t>Step 1. Present the ATAM</a:t>
            </a:r>
          </a:p>
          <a:p>
            <a:pPr eaLnBrk="1" hangingPunct="1">
              <a:defRPr/>
            </a:pPr>
            <a:r>
              <a:rPr lang="en-US" smtClean="0"/>
              <a:t>Step 2. Present the business drivers</a:t>
            </a:r>
          </a:p>
          <a:p>
            <a:pPr eaLnBrk="1" hangingPunct="1">
              <a:defRPr/>
            </a:pPr>
            <a:r>
              <a:rPr lang="en-US" smtClean="0"/>
              <a:t>Step 3. Present the architecture</a:t>
            </a:r>
          </a:p>
          <a:p>
            <a:pPr eaLnBrk="1" hangingPunct="1">
              <a:defRPr/>
            </a:pPr>
            <a:r>
              <a:rPr lang="en-US" smtClean="0"/>
              <a:t>Step 4. Identify Architectural approaches</a:t>
            </a:r>
          </a:p>
          <a:p>
            <a:pPr eaLnBrk="1" hangingPunct="1">
              <a:defRPr/>
            </a:pPr>
            <a:r>
              <a:rPr lang="en-US" smtClean="0"/>
              <a:t>Step 5. Generate Quality Attribute utility tree</a:t>
            </a:r>
          </a:p>
          <a:p>
            <a:pPr eaLnBrk="1" hangingPunct="1">
              <a:defRPr/>
            </a:pPr>
            <a:r>
              <a:rPr lang="en-US" smtClean="0"/>
              <a:t>Step 6. Analyze Architectural approaches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endParaRPr lang="en-US"/>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9688"/>
            <a:ext cx="7696200" cy="666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27038" y="0"/>
            <a:ext cx="8716962" cy="533400"/>
          </a:xfrm>
        </p:spPr>
        <p:txBody>
          <a:bodyPr/>
          <a:lstStyle/>
          <a:p>
            <a:pPr eaLnBrk="1" hangingPunct="1"/>
            <a:r>
              <a:rPr lang="en-US" altLang="en-US" smtClean="0"/>
              <a:t>Phase 1 Step 1 Present the ATAM</a:t>
            </a:r>
          </a:p>
        </p:txBody>
      </p:sp>
      <p:sp>
        <p:nvSpPr>
          <p:cNvPr id="1469443" name="Rectangle 3"/>
          <p:cNvSpPr>
            <a:spLocks noGrp="1" noChangeArrowheads="1"/>
          </p:cNvSpPr>
          <p:nvPr>
            <p:ph type="body" idx="1"/>
          </p:nvPr>
        </p:nvSpPr>
        <p:spPr>
          <a:xfrm>
            <a:off x="0" y="609600"/>
            <a:ext cx="9144000" cy="5835650"/>
          </a:xfrm>
        </p:spPr>
        <p:txBody>
          <a:bodyPr/>
          <a:lstStyle/>
          <a:p>
            <a:pPr eaLnBrk="1" hangingPunct="1">
              <a:defRPr/>
            </a:pPr>
            <a:r>
              <a:rPr lang="en-US" dirty="0" smtClean="0"/>
              <a:t>Step Summary Checklists (page 150 next slide)</a:t>
            </a:r>
          </a:p>
          <a:p>
            <a:pPr lvl="1" eaLnBrk="1" hangingPunct="1">
              <a:defRPr/>
            </a:pPr>
            <a:r>
              <a:rPr lang="en-US" dirty="0" smtClean="0"/>
              <a:t>Inputs: ATAM viewgraphs (generic not specific to this system)</a:t>
            </a:r>
          </a:p>
          <a:p>
            <a:pPr lvl="1" eaLnBrk="1" hangingPunct="1">
              <a:defRPr/>
            </a:pPr>
            <a:r>
              <a:rPr lang="en-US" dirty="0" smtClean="0"/>
              <a:t>Activities:  </a:t>
            </a:r>
          </a:p>
          <a:p>
            <a:pPr lvl="2" eaLnBrk="1" hangingPunct="1">
              <a:defRPr/>
            </a:pPr>
            <a:r>
              <a:rPr lang="en-US" dirty="0" smtClean="0"/>
              <a:t>Evaluation leader presents the ATAM</a:t>
            </a:r>
          </a:p>
          <a:p>
            <a:pPr lvl="2" eaLnBrk="1" hangingPunct="1">
              <a:defRPr/>
            </a:pPr>
            <a:r>
              <a:rPr lang="en-US" dirty="0" smtClean="0"/>
              <a:t>Emphasizing the rules of engagement</a:t>
            </a:r>
          </a:p>
          <a:p>
            <a:pPr lvl="2" eaLnBrk="1" hangingPunct="1">
              <a:defRPr/>
            </a:pPr>
            <a:r>
              <a:rPr lang="en-US" dirty="0" smtClean="0"/>
              <a:t>Ask participants what there expectations are</a:t>
            </a:r>
          </a:p>
          <a:p>
            <a:pPr lvl="2" eaLnBrk="1" hangingPunct="1">
              <a:defRPr/>
            </a:pPr>
            <a:r>
              <a:rPr lang="en-US" dirty="0" smtClean="0"/>
              <a:t>Clarifies team members roles and roles of others</a:t>
            </a:r>
          </a:p>
          <a:p>
            <a:pPr lvl="1" eaLnBrk="1" hangingPunct="1">
              <a:defRPr/>
            </a:pPr>
            <a:r>
              <a:rPr lang="en-US" dirty="0" smtClean="0"/>
              <a:t>Outputs: None</a:t>
            </a:r>
          </a:p>
          <a:p>
            <a:pPr eaLnBrk="1" hangingPunct="1">
              <a:defRPr/>
            </a:pPr>
            <a:r>
              <a:rPr lang="en-US" dirty="0" smtClean="0"/>
              <a:t>Step Description</a:t>
            </a:r>
          </a:p>
          <a:p>
            <a:pPr lvl="1" eaLnBrk="1" hangingPunct="1">
              <a:defRPr/>
            </a:pPr>
            <a:r>
              <a:rPr lang="en-US" dirty="0" smtClean="0"/>
              <a:t>Have client start the meeting</a:t>
            </a:r>
          </a:p>
          <a:p>
            <a:pPr lvl="1" eaLnBrk="1" hangingPunct="1">
              <a:defRPr/>
            </a:pPr>
            <a:r>
              <a:rPr lang="en-US" dirty="0" smtClean="0"/>
              <a:t>Evaluation leader presents the ATAM, tries to set their expectations and answer questions</a:t>
            </a:r>
          </a:p>
          <a:p>
            <a:pPr lvl="1" eaLnBrk="1" hangingPunct="1">
              <a:defRPr/>
            </a:pPr>
            <a:r>
              <a:rPr lang="en-US" dirty="0" smtClean="0"/>
              <a:t>Introduce the team </a:t>
            </a:r>
            <a:r>
              <a:rPr lang="en-US" dirty="0" err="1" smtClean="0"/>
              <a:t>emphacizing</a:t>
            </a:r>
            <a:r>
              <a:rPr lang="en-US" dirty="0" smtClean="0"/>
              <a:t> roles</a:t>
            </a:r>
          </a:p>
          <a:p>
            <a:pPr lvl="1" eaLnBrk="1" hangingPunct="1">
              <a:defRPr/>
            </a:pPr>
            <a:r>
              <a:rPr lang="en-US" dirty="0" smtClean="0"/>
              <a:t>Team leader presents agenda (handout)</a:t>
            </a:r>
          </a:p>
          <a:p>
            <a:pPr lvl="1" eaLnBrk="1" hangingPunct="1">
              <a:defRPr/>
            </a:pPr>
            <a:r>
              <a:rPr lang="en-US" dirty="0" smtClean="0"/>
              <a:t>Team leader explains rules of engagement</a:t>
            </a:r>
          </a:p>
          <a:p>
            <a:pPr eaLnBrk="1" hangingPunct="1">
              <a:defRPr/>
            </a:pPr>
            <a:endParaRPr lang="en-US" dirty="0" smtClean="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28600" y="247650"/>
            <a:ext cx="8893175" cy="590550"/>
          </a:xfrm>
        </p:spPr>
        <p:txBody>
          <a:bodyPr/>
          <a:lstStyle/>
          <a:p>
            <a:r>
              <a:rPr lang="en-US" altLang="en-US" sz="3600" smtClean="0"/>
              <a:t>Outline of ATAM Presentation Fig 6.6</a:t>
            </a:r>
          </a:p>
        </p:txBody>
      </p:sp>
      <p:sp>
        <p:nvSpPr>
          <p:cNvPr id="3" name="Content Placeholder 2"/>
          <p:cNvSpPr>
            <a:spLocks noGrp="1"/>
          </p:cNvSpPr>
          <p:nvPr>
            <p:ph idx="1"/>
          </p:nvPr>
        </p:nvSpPr>
        <p:spPr/>
        <p:txBody>
          <a:bodyPr/>
          <a:lstStyle/>
          <a:p>
            <a:pPr>
              <a:defRPr/>
            </a:pPr>
            <a:endParaRPr lang="en-US"/>
          </a:p>
        </p:txBody>
      </p:sp>
      <p:pic>
        <p:nvPicPr>
          <p:cNvPr id="47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838200"/>
            <a:ext cx="86852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a:xfrm>
            <a:off x="290513" y="0"/>
            <a:ext cx="8307387" cy="6445250"/>
          </a:xfrm>
        </p:spPr>
        <p:txBody>
          <a:bodyPr/>
          <a:lstStyle/>
          <a:p>
            <a:pPr>
              <a:defRPr/>
            </a:pPr>
            <a:r>
              <a:rPr lang="en-US" i="1" dirty="0" smtClean="0"/>
              <a:t>Input</a:t>
            </a:r>
          </a:p>
          <a:p>
            <a:pPr>
              <a:defRPr/>
            </a:pPr>
            <a:r>
              <a:rPr lang="en-US" dirty="0" smtClean="0"/>
              <a:t>[ ] ATAM presentation viewgraphs.</a:t>
            </a:r>
          </a:p>
          <a:p>
            <a:pPr>
              <a:defRPr/>
            </a:pPr>
            <a:r>
              <a:rPr lang="en-US" i="1" dirty="0" smtClean="0"/>
              <a:t>Activities</a:t>
            </a:r>
          </a:p>
          <a:p>
            <a:pPr>
              <a:defRPr/>
            </a:pPr>
            <a:r>
              <a:rPr lang="en-US" dirty="0" smtClean="0"/>
              <a:t>The evaluation leader may designate another qualified member of the team to conduct the activities of this step.</a:t>
            </a:r>
          </a:p>
          <a:p>
            <a:pPr>
              <a:defRPr/>
            </a:pPr>
            <a:r>
              <a:rPr lang="en-US" dirty="0" smtClean="0"/>
              <a:t>[ ] Evaluation leader presents the ATAM, describing the techniques that will be used for elicitation and analysis and the outputs from the evaluation. The team entertains and answers questions, making sure all of the stakeholders have a clear understanding of the method and its goals. This can eliminate or avoid hostility among, for example, the project representatives who may view the evaluation as an intrusion. The object is discovery and communication, not criticism.</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r>
              <a:rPr lang="en-US" dirty="0" smtClean="0"/>
              <a:t>[ ] Evaluation leader emphasizes the importance of the rules of engagement:</a:t>
            </a:r>
          </a:p>
          <a:p>
            <a:pPr>
              <a:defRPr/>
            </a:pPr>
            <a:r>
              <a:rPr lang="en-US" dirty="0" smtClean="0"/>
              <a:t>[ ] No side conversations.</a:t>
            </a:r>
          </a:p>
          <a:p>
            <a:pPr>
              <a:defRPr/>
            </a:pPr>
            <a:r>
              <a:rPr lang="en-US" dirty="0" smtClean="0"/>
              <a:t>[ ] No hidden agendas.</a:t>
            </a:r>
          </a:p>
          <a:p>
            <a:pPr>
              <a:defRPr/>
            </a:pPr>
            <a:r>
              <a:rPr lang="en-US" dirty="0" smtClean="0"/>
              <a:t>[ ] No wandering in/out of proceedings.</a:t>
            </a:r>
          </a:p>
          <a:p>
            <a:pPr>
              <a:defRPr/>
            </a:pPr>
            <a:r>
              <a:rPr lang="en-US" dirty="0" smtClean="0"/>
              <a:t>[ ] No value judgments about contributions of others.</a:t>
            </a:r>
          </a:p>
          <a:p>
            <a:pPr>
              <a:defRPr/>
            </a:pPr>
            <a:r>
              <a:rPr lang="en-US" dirty="0" smtClean="0"/>
              <a:t>[ ] During brainstorming, all scenarios are fair game-choosing and refining come later.</a:t>
            </a:r>
          </a:p>
          <a:p>
            <a:pPr>
              <a:defRPr/>
            </a:pPr>
            <a:r>
              <a:rPr lang="en-US" dirty="0" smtClean="0"/>
              <a:t>[ ] During brainstorming, don't propose answers.</a:t>
            </a:r>
          </a:p>
          <a:p>
            <a:pPr>
              <a:defRPr/>
            </a:pPr>
            <a:endParaRPr lang="en-US"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r>
              <a:rPr lang="en-US" dirty="0" smtClean="0"/>
              <a:t>[ ] Evaluation leader asks the participants what their expectations are of the ATAM. Scenario scribe records them where all can see. Leader identifies those expectations that are </a:t>
            </a:r>
            <a:r>
              <a:rPr lang="en-US" i="1" dirty="0" smtClean="0"/>
              <a:t>unlikely to be met by the ATAM (perhaps because </a:t>
            </a:r>
            <a:r>
              <a:rPr lang="en-US" dirty="0" smtClean="0"/>
              <a:t>of the limitations of the method, the quality of </a:t>
            </a:r>
            <a:r>
              <a:rPr lang="en-US" dirty="0" err="1" smtClean="0"/>
              <a:t>prework</a:t>
            </a:r>
            <a:r>
              <a:rPr lang="en-US" dirty="0" smtClean="0"/>
              <a:t>, and so on) ,to avoid disappointment and misunderstanding later.</a:t>
            </a:r>
          </a:p>
          <a:p>
            <a:pPr>
              <a:defRPr/>
            </a:pPr>
            <a:r>
              <a:rPr lang="en-US" dirty="0" smtClean="0"/>
              <a:t>[ ] Evaluation leader clarifies the team members' roles and the roles of other participants.</a:t>
            </a:r>
          </a:p>
          <a:p>
            <a:pPr>
              <a:defRPr/>
            </a:pPr>
            <a:r>
              <a:rPr lang="en-US" i="1" dirty="0" smtClean="0"/>
              <a:t>Output</a:t>
            </a:r>
          </a:p>
          <a:p>
            <a:pPr>
              <a:defRPr/>
            </a:pPr>
            <a:r>
              <a:rPr lang="en-US" dirty="0" smtClean="0"/>
              <a:t>[ ] None.</a:t>
            </a:r>
          </a:p>
          <a:p>
            <a:pPr>
              <a:defRPr/>
            </a:pPr>
            <a:endParaRPr lang="en-US" dirty="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27038" y="0"/>
            <a:ext cx="8716962" cy="533400"/>
          </a:xfrm>
        </p:spPr>
        <p:txBody>
          <a:bodyPr/>
          <a:lstStyle/>
          <a:p>
            <a:pPr eaLnBrk="1" hangingPunct="1"/>
            <a:r>
              <a:rPr lang="en-US" altLang="en-US" smtClean="0"/>
              <a:t>Phase 1 Step 1 How it went</a:t>
            </a:r>
          </a:p>
        </p:txBody>
      </p:sp>
      <p:sp>
        <p:nvSpPr>
          <p:cNvPr id="1477635" name="Rectangle 3"/>
          <p:cNvSpPr>
            <a:spLocks noGrp="1" noChangeArrowheads="1"/>
          </p:cNvSpPr>
          <p:nvPr>
            <p:ph type="body" idx="1"/>
          </p:nvPr>
        </p:nvSpPr>
        <p:spPr>
          <a:xfrm>
            <a:off x="290513" y="914400"/>
            <a:ext cx="8853487" cy="5530850"/>
          </a:xfrm>
        </p:spPr>
        <p:txBody>
          <a:bodyPr/>
          <a:lstStyle/>
          <a:p>
            <a:pPr eaLnBrk="1" hangingPunct="1">
              <a:defRPr/>
            </a:pPr>
            <a:r>
              <a:rPr lang="en-US" dirty="0" smtClean="0"/>
              <a:t>How it went</a:t>
            </a:r>
          </a:p>
          <a:p>
            <a:pPr lvl="1" eaLnBrk="1" hangingPunct="1">
              <a:defRPr/>
            </a:pPr>
            <a:r>
              <a:rPr lang="en-US" dirty="0" smtClean="0"/>
              <a:t>Evaluation leader emphasized “the purpose of the ATAM is to assess the consequences of architectural decisions in the light of quality attribute requirements derived from the business goals”</a:t>
            </a:r>
          </a:p>
          <a:p>
            <a:pPr lvl="1" eaLnBrk="1" hangingPunct="1">
              <a:defRPr/>
            </a:pPr>
            <a:r>
              <a:rPr lang="en-US" dirty="0" smtClean="0"/>
              <a:t>Evaluation leader introduced team then gave standard ATAM presentation</a:t>
            </a:r>
          </a:p>
          <a:p>
            <a:pPr eaLnBrk="1" hangingPunct="1">
              <a:defRPr/>
            </a:pPr>
            <a:r>
              <a:rPr lang="en-US" dirty="0" smtClean="0"/>
              <a:t>Speaking from experience</a:t>
            </a:r>
          </a:p>
          <a:p>
            <a:pPr lvl="1" eaLnBrk="1" hangingPunct="1">
              <a:defRPr/>
            </a:pPr>
            <a:r>
              <a:rPr lang="en-US" dirty="0" smtClean="0"/>
              <a:t>Questions on particular steps</a:t>
            </a:r>
          </a:p>
          <a:p>
            <a:pPr lvl="1" eaLnBrk="1" hangingPunct="1">
              <a:defRPr/>
            </a:pPr>
            <a:r>
              <a:rPr lang="en-US" dirty="0" smtClean="0"/>
              <a:t>But most questions are on what results the evaluation will produce</a:t>
            </a:r>
          </a:p>
          <a:p>
            <a:pPr lvl="1" eaLnBrk="1" hangingPunct="1">
              <a:defRPr/>
            </a:pPr>
            <a:r>
              <a:rPr lang="en-US" dirty="0" smtClean="0"/>
              <a:t>Emphasize:</a:t>
            </a:r>
          </a:p>
          <a:p>
            <a:pPr lvl="2" eaLnBrk="1" hangingPunct="1">
              <a:defRPr/>
            </a:pPr>
            <a:r>
              <a:rPr lang="en-US" dirty="0" smtClean="0"/>
              <a:t>Express appreciation for the participants attendance especially the architect</a:t>
            </a:r>
          </a:p>
          <a:p>
            <a:pPr lvl="2" eaLnBrk="1" hangingPunct="1">
              <a:defRPr/>
            </a:pPr>
            <a:r>
              <a:rPr lang="en-US" dirty="0" smtClean="0"/>
              <a:t>Avoid “us versus them” statements; one big team</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27038" y="0"/>
            <a:ext cx="8716962" cy="533400"/>
          </a:xfrm>
        </p:spPr>
        <p:txBody>
          <a:bodyPr/>
          <a:lstStyle/>
          <a:p>
            <a:pPr eaLnBrk="1" hangingPunct="1"/>
            <a:r>
              <a:rPr lang="en-US" altLang="en-US" sz="3000" smtClean="0"/>
              <a:t>Phase 1 Step 2 Present the Business Drivers</a:t>
            </a:r>
          </a:p>
        </p:txBody>
      </p:sp>
      <p:sp>
        <p:nvSpPr>
          <p:cNvPr id="1470467" name="Rectangle 3"/>
          <p:cNvSpPr>
            <a:spLocks noGrp="1" noChangeArrowheads="1"/>
          </p:cNvSpPr>
          <p:nvPr>
            <p:ph type="body" idx="1"/>
          </p:nvPr>
        </p:nvSpPr>
        <p:spPr>
          <a:xfrm>
            <a:off x="290513" y="609600"/>
            <a:ext cx="8853487" cy="5835650"/>
          </a:xfrm>
        </p:spPr>
        <p:txBody>
          <a:bodyPr/>
          <a:lstStyle/>
          <a:p>
            <a:pPr eaLnBrk="1" hangingPunct="1">
              <a:lnSpc>
                <a:spcPct val="85000"/>
              </a:lnSpc>
              <a:defRPr/>
            </a:pPr>
            <a:r>
              <a:rPr lang="en-US" smtClean="0"/>
              <a:t>Step Summary Checklists (page 153)</a:t>
            </a:r>
          </a:p>
          <a:p>
            <a:pPr lvl="1" eaLnBrk="1" hangingPunct="1">
              <a:lnSpc>
                <a:spcPct val="90000"/>
              </a:lnSpc>
              <a:defRPr/>
            </a:pPr>
            <a:r>
              <a:rPr lang="en-US" smtClean="0"/>
              <a:t>Inputs: System overview presentation documents (if available)</a:t>
            </a:r>
          </a:p>
          <a:p>
            <a:pPr lvl="1" eaLnBrk="1" hangingPunct="1">
              <a:lnSpc>
                <a:spcPct val="90000"/>
              </a:lnSpc>
              <a:defRPr/>
            </a:pPr>
            <a:r>
              <a:rPr lang="en-US" smtClean="0"/>
              <a:t>Activities: Client or project manager presents an overview incl.</a:t>
            </a:r>
          </a:p>
          <a:p>
            <a:pPr lvl="2" eaLnBrk="1" hangingPunct="1">
              <a:lnSpc>
                <a:spcPct val="97000"/>
              </a:lnSpc>
              <a:defRPr/>
            </a:pPr>
            <a:r>
              <a:rPr lang="en-US" smtClean="0"/>
              <a:t>Scope, business goals, constraints, quality attributes</a:t>
            </a:r>
          </a:p>
          <a:p>
            <a:pPr lvl="1" eaLnBrk="1" hangingPunct="1">
              <a:lnSpc>
                <a:spcPct val="90000"/>
              </a:lnSpc>
              <a:defRPr/>
            </a:pPr>
            <a:r>
              <a:rPr lang="en-US" smtClean="0"/>
              <a:t>Activities (Team Members): </a:t>
            </a:r>
          </a:p>
          <a:p>
            <a:pPr lvl="2" eaLnBrk="1" hangingPunct="1">
              <a:lnSpc>
                <a:spcPct val="97000"/>
              </a:lnSpc>
              <a:defRPr/>
            </a:pPr>
            <a:r>
              <a:rPr lang="en-US" smtClean="0"/>
              <a:t>Look for ways to define the scope of the system</a:t>
            </a:r>
          </a:p>
          <a:p>
            <a:pPr lvl="2" eaLnBrk="1" hangingPunct="1">
              <a:lnSpc>
                <a:spcPct val="97000"/>
              </a:lnSpc>
              <a:defRPr/>
            </a:pPr>
            <a:r>
              <a:rPr lang="en-US" smtClean="0"/>
              <a:t>Listen for stakeholders</a:t>
            </a:r>
          </a:p>
          <a:p>
            <a:pPr lvl="2" eaLnBrk="1" hangingPunct="1">
              <a:lnSpc>
                <a:spcPct val="97000"/>
              </a:lnSpc>
              <a:defRPr/>
            </a:pPr>
            <a:r>
              <a:rPr lang="en-US" smtClean="0"/>
              <a:t>Listen for quality attributes</a:t>
            </a:r>
          </a:p>
          <a:p>
            <a:pPr lvl="2" eaLnBrk="1" hangingPunct="1">
              <a:lnSpc>
                <a:spcPct val="97000"/>
              </a:lnSpc>
              <a:defRPr/>
            </a:pPr>
            <a:r>
              <a:rPr lang="en-US" smtClean="0"/>
              <a:t>Identify business goals and constraints</a:t>
            </a:r>
          </a:p>
          <a:p>
            <a:pPr lvl="1" eaLnBrk="1" hangingPunct="1">
              <a:lnSpc>
                <a:spcPct val="90000"/>
              </a:lnSpc>
              <a:defRPr/>
            </a:pPr>
            <a:r>
              <a:rPr lang="en-US" smtClean="0"/>
              <a:t>Outputs:</a:t>
            </a:r>
          </a:p>
          <a:p>
            <a:pPr lvl="2" eaLnBrk="1" hangingPunct="1">
              <a:lnSpc>
                <a:spcPct val="97000"/>
              </a:lnSpc>
              <a:defRPr/>
            </a:pPr>
            <a:r>
              <a:rPr lang="en-US" smtClean="0"/>
              <a:t>List of business goals</a:t>
            </a:r>
          </a:p>
          <a:p>
            <a:pPr lvl="2" eaLnBrk="1" hangingPunct="1">
              <a:lnSpc>
                <a:spcPct val="97000"/>
              </a:lnSpc>
              <a:defRPr/>
            </a:pPr>
            <a:r>
              <a:rPr lang="en-US" smtClean="0"/>
              <a:t>List of quality attributes</a:t>
            </a:r>
          </a:p>
          <a:p>
            <a:pPr lvl="2" eaLnBrk="1" hangingPunct="1">
              <a:lnSpc>
                <a:spcPct val="97000"/>
              </a:lnSpc>
              <a:defRPr/>
            </a:pPr>
            <a:r>
              <a:rPr lang="en-US" smtClean="0"/>
              <a:t>Preliminary list of stakeholders needed for phase 2</a:t>
            </a:r>
          </a:p>
          <a:p>
            <a:pPr lvl="2" eaLnBrk="1" hangingPunct="1">
              <a:lnSpc>
                <a:spcPct val="97000"/>
              </a:lnSpc>
              <a:defRPr/>
            </a:pPr>
            <a:r>
              <a:rPr lang="en-US" smtClean="0"/>
              <a:t>Definition of scope (maybe)</a:t>
            </a:r>
          </a:p>
          <a:p>
            <a:pPr eaLnBrk="1" hangingPunct="1">
              <a:lnSpc>
                <a:spcPct val="85000"/>
              </a:lnSpc>
              <a:defRPr/>
            </a:pPr>
            <a:r>
              <a:rPr lang="en-US" smtClean="0"/>
              <a:t>Step Description focus on those aspects of the architecture that are important for achieving the business goals of the system</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Checklist Phase 1 Step 1</a:t>
            </a:r>
          </a:p>
        </p:txBody>
      </p:sp>
      <p:sp>
        <p:nvSpPr>
          <p:cNvPr id="3" name="Content Placeholder 2"/>
          <p:cNvSpPr>
            <a:spLocks noGrp="1"/>
          </p:cNvSpPr>
          <p:nvPr>
            <p:ph idx="1"/>
          </p:nvPr>
        </p:nvSpPr>
        <p:spPr>
          <a:xfrm>
            <a:off x="290513" y="914400"/>
            <a:ext cx="8307387" cy="5530850"/>
          </a:xfrm>
        </p:spPr>
        <p:txBody>
          <a:bodyPr/>
          <a:lstStyle/>
          <a:p>
            <a:pPr>
              <a:defRPr/>
            </a:pPr>
            <a:r>
              <a:rPr lang="en-US" i="1" dirty="0" smtClean="0"/>
              <a:t>Inputs</a:t>
            </a:r>
          </a:p>
          <a:p>
            <a:pPr>
              <a:defRPr/>
            </a:pPr>
            <a:r>
              <a:rPr lang="en-US" dirty="0" smtClean="0"/>
              <a:t>[ ] System overview presentation documents, if available from client.</a:t>
            </a:r>
          </a:p>
          <a:p>
            <a:pPr>
              <a:defRPr/>
            </a:pPr>
            <a:r>
              <a:rPr lang="en-US" i="1" dirty="0" smtClean="0"/>
              <a:t>Activities</a:t>
            </a:r>
          </a:p>
          <a:p>
            <a:pPr>
              <a:defRPr/>
            </a:pPr>
            <a:r>
              <a:rPr lang="en-US" dirty="0" smtClean="0"/>
              <a:t>[ ] Client or project manager presents the system's overview, including scope, business goals, constraints, and quality attributes of interest.</a:t>
            </a:r>
          </a:p>
          <a:p>
            <a:pPr>
              <a:defRPr/>
            </a:pPr>
            <a:r>
              <a:rPr lang="en-US" dirty="0" smtClean="0"/>
              <a:t>[ ] During the presentation, all evaluation team members will</a:t>
            </a:r>
          </a:p>
          <a:p>
            <a:pPr>
              <a:defRPr/>
            </a:pPr>
            <a:r>
              <a:rPr lang="en-US" dirty="0" smtClean="0"/>
              <a:t>[ ] Look for ways to define the scope of the system being evaluated. Is software to generate or build the system included? What about software with which the primary system interacts?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Notes on Case Study from Chapter 6</a:t>
            </a:r>
          </a:p>
        </p:txBody>
      </p:sp>
      <p:sp>
        <p:nvSpPr>
          <p:cNvPr id="1416195" name="Rectangle 3"/>
          <p:cNvSpPr>
            <a:spLocks noGrp="1" noChangeArrowheads="1"/>
          </p:cNvSpPr>
          <p:nvPr>
            <p:ph type="body" idx="1"/>
          </p:nvPr>
        </p:nvSpPr>
        <p:spPr/>
        <p:txBody>
          <a:bodyPr/>
          <a:lstStyle/>
          <a:p>
            <a:pPr eaLnBrk="1" hangingPunct="1">
              <a:defRPr/>
            </a:pPr>
            <a:r>
              <a:rPr lang="en-US" smtClean="0"/>
              <a:t>Step Descriptions Template</a:t>
            </a:r>
          </a:p>
          <a:p>
            <a:pPr eaLnBrk="1" hangingPunct="1">
              <a:defRPr/>
            </a:pPr>
            <a:r>
              <a:rPr lang="en-US" smtClean="0"/>
              <a:t>Phase 0 Steps</a:t>
            </a:r>
          </a:p>
          <a:p>
            <a:pPr eaLnBrk="1" hangingPunct="1">
              <a:defRPr/>
            </a:pPr>
            <a:r>
              <a:rPr lang="en-US" smtClean="0"/>
              <a:t>Phase 0 Step 1 Present the ATAM</a:t>
            </a:r>
          </a:p>
          <a:p>
            <a:pPr eaLnBrk="1" hangingPunct="1">
              <a:defRPr/>
            </a:pPr>
            <a:r>
              <a:rPr lang="en-US" smtClean="0"/>
              <a:t>Phase 0 Step 2 Describe Candidate System (2 slides)</a:t>
            </a:r>
          </a:p>
          <a:p>
            <a:pPr eaLnBrk="1" hangingPunct="1">
              <a:defRPr/>
            </a:pPr>
            <a:r>
              <a:rPr lang="en-US" smtClean="0"/>
              <a:t>Phase 0 Step 3 Make Go/No-go Decision</a:t>
            </a:r>
          </a:p>
          <a:p>
            <a:pPr eaLnBrk="1" hangingPunct="1">
              <a:defRPr/>
            </a:pPr>
            <a:r>
              <a:rPr lang="en-US" smtClean="0"/>
              <a:t>Phase 0 Step 4 Negotiate Statement of Work</a:t>
            </a:r>
          </a:p>
          <a:p>
            <a:pPr eaLnBrk="1" hangingPunct="1">
              <a:defRPr/>
            </a:pPr>
            <a:r>
              <a:rPr lang="en-US" smtClean="0"/>
              <a:t>Phase 0 Step 5 Form the Core Evaluation Team</a:t>
            </a:r>
          </a:p>
          <a:p>
            <a:pPr eaLnBrk="1" hangingPunct="1">
              <a:defRPr/>
            </a:pPr>
            <a:r>
              <a:rPr lang="en-US" smtClean="0"/>
              <a:t>Phase 0 Step 6 Hold Evaluation Team Kick-off Meeting</a:t>
            </a:r>
          </a:p>
          <a:p>
            <a:pPr eaLnBrk="1" hangingPunct="1">
              <a:defRPr/>
            </a:pPr>
            <a:r>
              <a:rPr lang="en-US" smtClean="0"/>
              <a:t>Phase 0 Step 7 Prepare for Phase 1 (3 slides)</a:t>
            </a:r>
          </a:p>
          <a:p>
            <a:pPr eaLnBrk="1" hangingPunct="1">
              <a:defRPr/>
            </a:pPr>
            <a:r>
              <a:rPr lang="en-US" smtClean="0"/>
              <a:t>Phase 0 Step 8 Review the Architecture</a:t>
            </a:r>
          </a:p>
          <a:p>
            <a:pPr lvl="1" eaLnBrk="1" hangingPunct="1">
              <a:defRPr/>
            </a:pPr>
            <a:endParaRPr lang="en-US" smtClean="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a:xfrm>
            <a:off x="290513" y="609600"/>
            <a:ext cx="8307387" cy="5835650"/>
          </a:xfrm>
        </p:spPr>
        <p:txBody>
          <a:bodyPr/>
          <a:lstStyle/>
          <a:p>
            <a:pPr>
              <a:defRPr/>
            </a:pPr>
            <a:r>
              <a:rPr lang="en-US" dirty="0" err="1" smtClean="0"/>
              <a:t>Listen·for</a:t>
            </a:r>
            <a:r>
              <a:rPr lang="en-US" dirty="0" smtClean="0"/>
              <a:t> stakeholder roles to be mentioned.</a:t>
            </a:r>
          </a:p>
          <a:p>
            <a:pPr>
              <a:defRPr/>
            </a:pPr>
            <a:r>
              <a:rPr lang="en-US" dirty="0" smtClean="0"/>
              <a:t>[ ] Listen for quality attributes of importance to be mentioned.</a:t>
            </a:r>
          </a:p>
          <a:p>
            <a:pPr>
              <a:defRPr/>
            </a:pPr>
            <a:r>
              <a:rPr lang="en-US" dirty="0" smtClean="0"/>
              <a:t>[ ] Identify business goals and constraints.</a:t>
            </a:r>
          </a:p>
          <a:p>
            <a:pPr>
              <a:defRPr/>
            </a:pPr>
            <a:r>
              <a:rPr lang="en-US" dirty="0" smtClean="0"/>
              <a:t>[ ] After the presentation, evaluation leader recaps the list of business drivers. </a:t>
            </a:r>
          </a:p>
          <a:p>
            <a:pPr>
              <a:buFont typeface="Arial" pitchFamily="34" charset="0"/>
              <a:buChar char="•"/>
              <a:defRPr/>
            </a:pPr>
            <a:r>
              <a:rPr lang="en-US" dirty="0" smtClean="0"/>
              <a:t>If desired, leader polls participants to ask for their lists of stakeholder roles, quality attributes, goals, and constraints. </a:t>
            </a:r>
          </a:p>
          <a:p>
            <a:pPr>
              <a:buFont typeface="Arial" pitchFamily="34" charset="0"/>
              <a:buChar char="•"/>
              <a:defRPr/>
            </a:pPr>
            <a:r>
              <a:rPr lang="en-US" dirty="0" smtClean="0"/>
              <a:t>Proceedings scribe records the lists. </a:t>
            </a:r>
          </a:p>
          <a:p>
            <a:pPr>
              <a:buFont typeface="Arial" pitchFamily="34" charset="0"/>
              <a:buChar char="•"/>
              <a:defRPr/>
            </a:pPr>
            <a:r>
              <a:rPr lang="en-US" dirty="0" smtClean="0"/>
              <a:t>Scenario scribe records the list of business drivers publicly.</a:t>
            </a:r>
          </a:p>
          <a:p>
            <a:pPr>
              <a:defRPr/>
            </a:pPr>
            <a:endParaRPr lang="en-US" dirty="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i="1" smtClean="0"/>
              <a:t>Phase 1 Step 1 Outputs</a:t>
            </a:r>
            <a:endParaRPr lang="en-US" altLang="en-US" smtClean="0"/>
          </a:p>
        </p:txBody>
      </p:sp>
      <p:sp>
        <p:nvSpPr>
          <p:cNvPr id="3" name="Content Placeholder 2"/>
          <p:cNvSpPr>
            <a:spLocks noGrp="1"/>
          </p:cNvSpPr>
          <p:nvPr>
            <p:ph idx="1"/>
          </p:nvPr>
        </p:nvSpPr>
        <p:spPr/>
        <p:txBody>
          <a:bodyPr/>
          <a:lstStyle/>
          <a:p>
            <a:pPr>
              <a:defRPr/>
            </a:pPr>
            <a:r>
              <a:rPr lang="en-US" dirty="0" smtClean="0"/>
              <a:t>[ ] List of business goals.</a:t>
            </a:r>
          </a:p>
          <a:p>
            <a:pPr>
              <a:defRPr/>
            </a:pPr>
            <a:r>
              <a:rPr lang="en-US" dirty="0" smtClean="0"/>
              <a:t>[ ] List of quality attributes of interest.</a:t>
            </a:r>
          </a:p>
          <a:p>
            <a:pPr>
              <a:defRPr/>
            </a:pPr>
            <a:r>
              <a:rPr lang="en-US" dirty="0" smtClean="0"/>
              <a:t>[ ] Preliminary list of stakeholder roles that need to be represented during Phase 2.</a:t>
            </a:r>
          </a:p>
          <a:p>
            <a:pPr>
              <a:defRPr/>
            </a:pPr>
            <a:r>
              <a:rPr lang="en-US" dirty="0" smtClean="0"/>
              <a:t>[ ] Definition of scope of system. </a:t>
            </a:r>
          </a:p>
          <a:p>
            <a:pPr>
              <a:defRPr/>
            </a:pPr>
            <a:endParaRPr lang="en-US" dirty="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27038" y="0"/>
            <a:ext cx="8716962" cy="533400"/>
          </a:xfrm>
        </p:spPr>
        <p:txBody>
          <a:bodyPr/>
          <a:lstStyle/>
          <a:p>
            <a:pPr eaLnBrk="1" hangingPunct="1"/>
            <a:r>
              <a:rPr lang="en-US" altLang="en-US" sz="3000" smtClean="0"/>
              <a:t>Phase 1 Step 2 Present the Business Drivers</a:t>
            </a:r>
          </a:p>
        </p:txBody>
      </p:sp>
      <p:sp>
        <p:nvSpPr>
          <p:cNvPr id="1478659" name="Rectangle 3"/>
          <p:cNvSpPr>
            <a:spLocks noGrp="1" noChangeArrowheads="1"/>
          </p:cNvSpPr>
          <p:nvPr>
            <p:ph type="body" idx="1"/>
          </p:nvPr>
        </p:nvSpPr>
        <p:spPr>
          <a:xfrm>
            <a:off x="0" y="609600"/>
            <a:ext cx="9144000" cy="5835650"/>
          </a:xfrm>
        </p:spPr>
        <p:txBody>
          <a:bodyPr/>
          <a:lstStyle/>
          <a:p>
            <a:pPr lvl="2" eaLnBrk="1" hangingPunct="1">
              <a:buFont typeface="Wingdings" pitchFamily="2" charset="2"/>
              <a:buNone/>
              <a:defRPr/>
            </a:pPr>
            <a:endParaRPr lang="en-US" smtClean="0"/>
          </a:p>
          <a:p>
            <a:pPr eaLnBrk="1" hangingPunct="1">
              <a:defRPr/>
            </a:pPr>
            <a:r>
              <a:rPr lang="en-US" smtClean="0"/>
              <a:t>Step Description (continued) 1 Hour presentation including</a:t>
            </a:r>
          </a:p>
          <a:p>
            <a:pPr lvl="1" eaLnBrk="1" hangingPunct="1">
              <a:defRPr/>
            </a:pPr>
            <a:r>
              <a:rPr lang="en-US" smtClean="0"/>
              <a:t>Business environment, market differentiators, driving requirements, stakeholders, the need and how the system will meet the need</a:t>
            </a:r>
          </a:p>
          <a:p>
            <a:pPr lvl="1" eaLnBrk="1" hangingPunct="1">
              <a:defRPr/>
            </a:pPr>
            <a:r>
              <a:rPr lang="en-US" smtClean="0"/>
              <a:t>Description of business constraints</a:t>
            </a:r>
          </a:p>
          <a:p>
            <a:pPr lvl="1" eaLnBrk="1" hangingPunct="1">
              <a:defRPr/>
            </a:pPr>
            <a:r>
              <a:rPr lang="en-US" smtClean="0"/>
              <a:t>Description of technical constraints</a:t>
            </a:r>
          </a:p>
          <a:p>
            <a:pPr lvl="1" eaLnBrk="1" hangingPunct="1">
              <a:defRPr/>
            </a:pPr>
            <a:r>
              <a:rPr lang="en-US" smtClean="0"/>
              <a:t>Quality attributes and which business needs they are derived from</a:t>
            </a:r>
          </a:p>
          <a:p>
            <a:pPr eaLnBrk="1" hangingPunct="1">
              <a:defRPr/>
            </a:pPr>
            <a:r>
              <a:rPr lang="en-US" smtClean="0"/>
              <a:t>How it went Summarized</a:t>
            </a:r>
          </a:p>
          <a:p>
            <a:pPr lvl="1" eaLnBrk="1" hangingPunct="1">
              <a:defRPr/>
            </a:pPr>
            <a:r>
              <a:rPr lang="en-US" smtClean="0"/>
              <a:t>Four major data centers, numerous satellites, various types of data</a:t>
            </a:r>
          </a:p>
          <a:p>
            <a:pPr lvl="1" eaLnBrk="1" hangingPunct="1">
              <a:defRPr/>
            </a:pPr>
            <a:r>
              <a:rPr lang="en-US" smtClean="0"/>
              <a:t>ECS in Context (figure 6.7)</a:t>
            </a:r>
          </a:p>
          <a:p>
            <a:pPr lvl="1" eaLnBrk="1" hangingPunct="1">
              <a:defRPr/>
            </a:pPr>
            <a:r>
              <a:rPr lang="en-US" smtClean="0"/>
              <a:t>Intended operational life: 1999-2013</a:t>
            </a:r>
          </a:p>
          <a:p>
            <a:pPr lvl="1" eaLnBrk="1" hangingPunct="1">
              <a:defRPr/>
            </a:pPr>
            <a:r>
              <a:rPr lang="en-US" smtClean="0"/>
              <a:t>Large system:</a:t>
            </a:r>
          </a:p>
          <a:p>
            <a:pPr lvl="2" eaLnBrk="1" hangingPunct="1">
              <a:defRPr/>
            </a:pPr>
            <a:r>
              <a:rPr lang="en-US" smtClean="0"/>
              <a:t>1.2 million lines of code, 50 COTS products, deployed on ~20 Unix servers per site</a:t>
            </a:r>
          </a:p>
          <a:p>
            <a:pPr lvl="1" eaLnBrk="1" hangingPunct="1">
              <a:defRPr/>
            </a:pPr>
            <a:r>
              <a:rPr lang="en-US" smtClean="0"/>
              <a:t>Large Geospatial database: adding about 1.5 terabytes per day</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Figure 6.7 ECS in Context</a:t>
            </a:r>
          </a:p>
        </p:txBody>
      </p:sp>
      <p:sp>
        <p:nvSpPr>
          <p:cNvPr id="3" name="Content Placeholder 2"/>
          <p:cNvSpPr>
            <a:spLocks noGrp="1"/>
          </p:cNvSpPr>
          <p:nvPr>
            <p:ph idx="1"/>
          </p:nvPr>
        </p:nvSpPr>
        <p:spPr/>
        <p:txBody>
          <a:bodyPr/>
          <a:lstStyle/>
          <a:p>
            <a:pPr>
              <a:defRPr/>
            </a:pPr>
            <a:endParaRPr lang="en-US"/>
          </a:p>
        </p:txBody>
      </p:sp>
      <p:pic>
        <p:nvPicPr>
          <p:cNvPr id="60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143000"/>
            <a:ext cx="84201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27038" y="0"/>
            <a:ext cx="8716962" cy="533400"/>
          </a:xfrm>
        </p:spPr>
        <p:txBody>
          <a:bodyPr/>
          <a:lstStyle/>
          <a:p>
            <a:pPr eaLnBrk="1" hangingPunct="1"/>
            <a:r>
              <a:rPr lang="en-US" altLang="en-US" sz="3000" smtClean="0"/>
              <a:t>Phase 1 Step 2 Present the Business Drivers</a:t>
            </a:r>
          </a:p>
        </p:txBody>
      </p:sp>
      <p:sp>
        <p:nvSpPr>
          <p:cNvPr id="1479683" name="Rectangle 3"/>
          <p:cNvSpPr>
            <a:spLocks noGrp="1" noChangeArrowheads="1"/>
          </p:cNvSpPr>
          <p:nvPr>
            <p:ph type="body" idx="1"/>
          </p:nvPr>
        </p:nvSpPr>
        <p:spPr>
          <a:xfrm>
            <a:off x="0" y="0"/>
            <a:ext cx="9144000" cy="6445250"/>
          </a:xfrm>
        </p:spPr>
        <p:txBody>
          <a:bodyPr/>
          <a:lstStyle/>
          <a:p>
            <a:pPr lvl="2" eaLnBrk="1" hangingPunct="1">
              <a:lnSpc>
                <a:spcPct val="97000"/>
              </a:lnSpc>
              <a:buFont typeface="Wingdings" pitchFamily="2" charset="2"/>
              <a:buNone/>
              <a:defRPr/>
            </a:pPr>
            <a:endParaRPr lang="en-US" smtClean="0"/>
          </a:p>
          <a:p>
            <a:pPr eaLnBrk="1" hangingPunct="1">
              <a:lnSpc>
                <a:spcPct val="85000"/>
              </a:lnSpc>
              <a:defRPr/>
            </a:pPr>
            <a:r>
              <a:rPr lang="en-US" smtClean="0"/>
              <a:t>How it went continued</a:t>
            </a:r>
          </a:p>
          <a:p>
            <a:pPr lvl="1" eaLnBrk="1" hangingPunct="1">
              <a:lnSpc>
                <a:spcPct val="90000"/>
              </a:lnSpc>
              <a:defRPr/>
            </a:pPr>
            <a:r>
              <a:rPr lang="en-US" smtClean="0"/>
              <a:t>ECS team present a “utility tree” in the business drivers (table 6.2)</a:t>
            </a:r>
          </a:p>
          <a:p>
            <a:pPr lvl="2" eaLnBrk="1" hangingPunct="1">
              <a:lnSpc>
                <a:spcPct val="97000"/>
              </a:lnSpc>
              <a:defRPr/>
            </a:pPr>
            <a:r>
              <a:rPr lang="en-US" smtClean="0"/>
              <a:t>Emphasis on maintainability and operational concerns</a:t>
            </a:r>
          </a:p>
          <a:p>
            <a:pPr eaLnBrk="1" hangingPunct="1">
              <a:lnSpc>
                <a:spcPct val="85000"/>
              </a:lnSpc>
              <a:buFont typeface="Wingdings" panose="05000000000000000000" pitchFamily="2" charset="2"/>
              <a:buChar char="l"/>
              <a:defRPr/>
            </a:pPr>
            <a:r>
              <a:rPr lang="en-US" smtClean="0"/>
              <a:t>Business Goals</a:t>
            </a:r>
          </a:p>
          <a:p>
            <a:pPr lvl="1" eaLnBrk="1" hangingPunct="1">
              <a:lnSpc>
                <a:spcPct val="90000"/>
              </a:lnSpc>
              <a:defRPr/>
            </a:pPr>
            <a:r>
              <a:rPr lang="en-US" smtClean="0"/>
              <a:t>Support interdisciplinary earth science research</a:t>
            </a:r>
          </a:p>
          <a:p>
            <a:pPr lvl="1" eaLnBrk="1" hangingPunct="1">
              <a:lnSpc>
                <a:spcPct val="90000"/>
              </a:lnSpc>
              <a:defRPr/>
            </a:pPr>
            <a:r>
              <a:rPr lang="en-US" smtClean="0"/>
              <a:t>Concurrent ingestion, production and distribution of high volumes of data</a:t>
            </a:r>
          </a:p>
          <a:p>
            <a:pPr lvl="1" eaLnBrk="1" hangingPunct="1">
              <a:lnSpc>
                <a:spcPct val="90000"/>
              </a:lnSpc>
              <a:defRPr/>
            </a:pPr>
            <a:r>
              <a:rPr lang="en-US" smtClean="0"/>
              <a:t>One-stop shopping</a:t>
            </a:r>
          </a:p>
          <a:p>
            <a:pPr eaLnBrk="1" hangingPunct="1">
              <a:lnSpc>
                <a:spcPct val="85000"/>
              </a:lnSpc>
              <a:buFont typeface="Wingdings" panose="05000000000000000000" pitchFamily="2" charset="2"/>
              <a:buChar char="l"/>
              <a:defRPr/>
            </a:pPr>
            <a:r>
              <a:rPr lang="en-US" smtClean="0"/>
              <a:t>Secondary Business goals</a:t>
            </a:r>
          </a:p>
          <a:p>
            <a:pPr lvl="1" eaLnBrk="1" hangingPunct="1">
              <a:lnSpc>
                <a:spcPct val="90000"/>
              </a:lnSpc>
              <a:defRPr/>
            </a:pPr>
            <a:r>
              <a:rPr lang="en-US" smtClean="0"/>
              <a:t>Support for externally developed science algorithms and applications</a:t>
            </a:r>
          </a:p>
          <a:p>
            <a:pPr lvl="1" eaLnBrk="1" hangingPunct="1">
              <a:lnSpc>
                <a:spcPct val="90000"/>
              </a:lnSpc>
              <a:defRPr/>
            </a:pPr>
            <a:r>
              <a:rPr lang="en-US" smtClean="0"/>
              <a:t>Science data reprocessing – version </a:t>
            </a:r>
          </a:p>
          <a:p>
            <a:pPr eaLnBrk="1" hangingPunct="1">
              <a:lnSpc>
                <a:spcPct val="85000"/>
              </a:lnSpc>
              <a:buFont typeface="Wingdings" panose="05000000000000000000" pitchFamily="2" charset="2"/>
              <a:buChar char="l"/>
              <a:defRPr/>
            </a:pPr>
            <a:r>
              <a:rPr lang="en-US" smtClean="0"/>
              <a:t>Other business Goals</a:t>
            </a:r>
          </a:p>
          <a:p>
            <a:pPr lvl="1" eaLnBrk="1" hangingPunct="1">
              <a:lnSpc>
                <a:spcPct val="90000"/>
              </a:lnSpc>
              <a:defRPr/>
            </a:pPr>
            <a:r>
              <a:rPr lang="en-US" smtClean="0"/>
              <a:t>Assurance of data integrity for archive</a:t>
            </a:r>
          </a:p>
          <a:p>
            <a:pPr lvl="1" eaLnBrk="1" hangingPunct="1">
              <a:lnSpc>
                <a:spcPct val="90000"/>
              </a:lnSpc>
              <a:defRPr/>
            </a:pPr>
            <a:r>
              <a:rPr lang="en-US" smtClean="0"/>
              <a:t>Automated operations to minimize costs</a:t>
            </a:r>
          </a:p>
          <a:p>
            <a:pPr lvl="1" eaLnBrk="1" hangingPunct="1">
              <a:lnSpc>
                <a:spcPct val="90000"/>
              </a:lnSpc>
              <a:defRPr/>
            </a:pPr>
            <a:r>
              <a:rPr lang="en-US" smtClean="0"/>
              <a:t>Management of geospatial data</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27038" y="0"/>
            <a:ext cx="8716962" cy="533400"/>
          </a:xfrm>
        </p:spPr>
        <p:txBody>
          <a:bodyPr/>
          <a:lstStyle/>
          <a:p>
            <a:pPr eaLnBrk="1" hangingPunct="1"/>
            <a:r>
              <a:rPr lang="en-US" altLang="en-US" sz="3000" smtClean="0"/>
              <a:t>Phase 1 Step 2 Present the Business Drivers</a:t>
            </a:r>
          </a:p>
        </p:txBody>
      </p:sp>
      <p:sp>
        <p:nvSpPr>
          <p:cNvPr id="1492995" name="Rectangle 3"/>
          <p:cNvSpPr>
            <a:spLocks noGrp="1" noChangeArrowheads="1"/>
          </p:cNvSpPr>
          <p:nvPr>
            <p:ph type="body" idx="1"/>
          </p:nvPr>
        </p:nvSpPr>
        <p:spPr>
          <a:xfrm>
            <a:off x="0" y="457200"/>
            <a:ext cx="9144000" cy="5988050"/>
          </a:xfrm>
        </p:spPr>
        <p:txBody>
          <a:bodyPr/>
          <a:lstStyle/>
          <a:p>
            <a:pPr lvl="2" eaLnBrk="1" hangingPunct="1">
              <a:buFont typeface="Wingdings" pitchFamily="2" charset="2"/>
              <a:buNone/>
              <a:defRPr/>
            </a:pPr>
            <a:endParaRPr lang="en-US" smtClean="0"/>
          </a:p>
          <a:p>
            <a:pPr eaLnBrk="1" hangingPunct="1">
              <a:defRPr/>
            </a:pPr>
            <a:r>
              <a:rPr lang="en-US" smtClean="0"/>
              <a:t>Speaking from Experience</a:t>
            </a:r>
          </a:p>
          <a:p>
            <a:pPr eaLnBrk="1" hangingPunct="1">
              <a:buFont typeface="Wingdings" panose="05000000000000000000" pitchFamily="2" charset="2"/>
              <a:buChar char="l"/>
              <a:defRPr/>
            </a:pPr>
            <a:r>
              <a:rPr lang="en-US" smtClean="0"/>
              <a:t>Organization being well prepared is the exception not the rule</a:t>
            </a:r>
          </a:p>
          <a:p>
            <a:pPr eaLnBrk="1" hangingPunct="1">
              <a:buFont typeface="Wingdings" panose="05000000000000000000" pitchFamily="2" charset="2"/>
              <a:buChar char="l"/>
              <a:defRPr/>
            </a:pPr>
            <a:r>
              <a:rPr lang="en-US" smtClean="0"/>
              <a:t>Make sure the templates for the business drivers and architecture presentations reach the right people</a:t>
            </a:r>
          </a:p>
          <a:p>
            <a:pPr eaLnBrk="1" hangingPunct="1">
              <a:buFont typeface="Wingdings" panose="05000000000000000000" pitchFamily="2" charset="2"/>
              <a:buChar char="l"/>
              <a:defRPr/>
            </a:pPr>
            <a:r>
              <a:rPr lang="en-US" smtClean="0"/>
              <a:t>Talk with them ahead of time also to make sure you get what you need.</a:t>
            </a:r>
          </a:p>
          <a:p>
            <a:pPr eaLnBrk="1" hangingPunct="1">
              <a:buFont typeface="Wingdings" panose="05000000000000000000" pitchFamily="2" charset="2"/>
              <a:buChar char="l"/>
              <a:defRPr/>
            </a:pPr>
            <a:r>
              <a:rPr lang="en-US" smtClean="0"/>
              <a:t>Identify 5 to 10 key business drivers</a:t>
            </a:r>
          </a:p>
          <a:p>
            <a:pPr eaLnBrk="1" hangingPunct="1">
              <a:buFont typeface="Wingdings" panose="05000000000000000000" pitchFamily="2" charset="2"/>
              <a:buChar char="l"/>
              <a:defRPr/>
            </a:pPr>
            <a:r>
              <a:rPr lang="en-US" smtClean="0"/>
              <a:t>One key thing is the link between risk themes and the business drivers</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27038" y="0"/>
            <a:ext cx="8716962" cy="533400"/>
          </a:xfrm>
        </p:spPr>
        <p:txBody>
          <a:bodyPr/>
          <a:lstStyle/>
          <a:p>
            <a:pPr eaLnBrk="1" hangingPunct="1"/>
            <a:r>
              <a:rPr lang="en-US" altLang="en-US" sz="3400" smtClean="0"/>
              <a:t>Phase 1 Step 3 Present the Architecture</a:t>
            </a:r>
          </a:p>
        </p:txBody>
      </p:sp>
      <p:sp>
        <p:nvSpPr>
          <p:cNvPr id="1471491" name="Rectangle 3"/>
          <p:cNvSpPr>
            <a:spLocks noGrp="1" noChangeArrowheads="1"/>
          </p:cNvSpPr>
          <p:nvPr>
            <p:ph type="body" idx="1"/>
          </p:nvPr>
        </p:nvSpPr>
        <p:spPr>
          <a:xfrm>
            <a:off x="290513" y="609600"/>
            <a:ext cx="8853487" cy="5835650"/>
          </a:xfrm>
        </p:spPr>
        <p:txBody>
          <a:bodyPr/>
          <a:lstStyle/>
          <a:p>
            <a:pPr eaLnBrk="1" hangingPunct="1">
              <a:defRPr/>
            </a:pPr>
            <a:r>
              <a:rPr lang="en-US" smtClean="0"/>
              <a:t>Step Summary Checklists (page 157)</a:t>
            </a:r>
          </a:p>
          <a:p>
            <a:pPr lvl="1" eaLnBrk="1" hangingPunct="1">
              <a:defRPr/>
            </a:pPr>
            <a:r>
              <a:rPr lang="en-US" smtClean="0"/>
              <a:t>Inputs: </a:t>
            </a:r>
          </a:p>
          <a:p>
            <a:pPr lvl="2" eaLnBrk="1" hangingPunct="1">
              <a:defRPr/>
            </a:pPr>
            <a:r>
              <a:rPr lang="en-US" smtClean="0"/>
              <a:t>Description of important attribute specific requirements from    Phase 0 step 2</a:t>
            </a:r>
          </a:p>
          <a:p>
            <a:pPr lvl="2" eaLnBrk="1" hangingPunct="1">
              <a:defRPr/>
            </a:pPr>
            <a:r>
              <a:rPr lang="en-US" smtClean="0"/>
              <a:t>All documentation</a:t>
            </a:r>
          </a:p>
          <a:p>
            <a:pPr lvl="2" eaLnBrk="1" hangingPunct="1">
              <a:defRPr/>
            </a:pPr>
            <a:r>
              <a:rPr lang="en-US" smtClean="0"/>
              <a:t>Attribute specific architectural approaches from phase 0</a:t>
            </a:r>
          </a:p>
          <a:p>
            <a:pPr lvl="2" eaLnBrk="1" hangingPunct="1">
              <a:defRPr/>
            </a:pPr>
            <a:r>
              <a:rPr lang="en-US" smtClean="0"/>
              <a:t>Sample quality attributes</a:t>
            </a:r>
          </a:p>
          <a:p>
            <a:pPr lvl="1" eaLnBrk="1" hangingPunct="1">
              <a:defRPr/>
            </a:pPr>
            <a:r>
              <a:rPr lang="en-US" smtClean="0"/>
              <a:t>Activities: </a:t>
            </a:r>
          </a:p>
          <a:p>
            <a:pPr lvl="2" eaLnBrk="1" hangingPunct="1">
              <a:defRPr/>
            </a:pPr>
            <a:r>
              <a:rPr lang="en-US" smtClean="0"/>
              <a:t>Architect describes technical constraints and attribute-specific architectural approaches</a:t>
            </a:r>
          </a:p>
          <a:p>
            <a:pPr lvl="1" eaLnBrk="1" hangingPunct="1">
              <a:defRPr/>
            </a:pPr>
            <a:r>
              <a:rPr lang="en-US" smtClean="0"/>
              <a:t>Outputs: </a:t>
            </a:r>
          </a:p>
          <a:p>
            <a:pPr lvl="2" eaLnBrk="1" hangingPunct="1">
              <a:defRPr/>
            </a:pPr>
            <a:r>
              <a:rPr lang="en-US" smtClean="0"/>
              <a:t>Summary of presentation recorded by proceedings scribe</a:t>
            </a:r>
          </a:p>
          <a:p>
            <a:pPr lvl="2" eaLnBrk="1" hangingPunct="1">
              <a:defRPr/>
            </a:pPr>
            <a:r>
              <a:rPr lang="en-US" smtClean="0"/>
              <a:t>Architecture presentation materials</a:t>
            </a:r>
          </a:p>
          <a:p>
            <a:pPr eaLnBrk="1" hangingPunct="1">
              <a:defRPr/>
            </a:pPr>
            <a:r>
              <a:rPr lang="en-US" smtClean="0"/>
              <a:t>Step Description – the architects spends from 1 to 3 hours presenting the architecture</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ECS Quality Attributes of Interest </a:t>
            </a:r>
            <a:br>
              <a:rPr lang="en-US" altLang="en-US" smtClean="0"/>
            </a:br>
            <a:r>
              <a:rPr lang="en-US" altLang="en-US" smtClean="0"/>
              <a:t>table 6.2</a:t>
            </a:r>
          </a:p>
        </p:txBody>
      </p:sp>
      <p:sp>
        <p:nvSpPr>
          <p:cNvPr id="3" name="Content Placeholder 2"/>
          <p:cNvSpPr>
            <a:spLocks noGrp="1"/>
          </p:cNvSpPr>
          <p:nvPr>
            <p:ph idx="1"/>
          </p:nvPr>
        </p:nvSpPr>
        <p:spPr/>
        <p:txBody>
          <a:bodyPr/>
          <a:lstStyle/>
          <a:p>
            <a:pPr>
              <a:defRPr/>
            </a:pPr>
            <a:r>
              <a:rPr lang="en-US" dirty="0" smtClean="0"/>
              <a:t>Maintainability</a:t>
            </a:r>
          </a:p>
          <a:p>
            <a:pPr>
              <a:defRPr/>
            </a:pPr>
            <a:r>
              <a:rPr lang="en-US" dirty="0" smtClean="0"/>
              <a:t>Operability</a:t>
            </a:r>
          </a:p>
          <a:p>
            <a:pPr>
              <a:defRPr/>
            </a:pPr>
            <a:r>
              <a:rPr lang="en-US" dirty="0" smtClean="0"/>
              <a:t>Reliability</a:t>
            </a:r>
          </a:p>
          <a:p>
            <a:pPr>
              <a:defRPr/>
            </a:pPr>
            <a:r>
              <a:rPr lang="en-US" dirty="0" smtClean="0"/>
              <a:t>Scalability</a:t>
            </a:r>
          </a:p>
          <a:p>
            <a:pPr>
              <a:defRPr/>
            </a:pPr>
            <a:r>
              <a:rPr lang="en-US" dirty="0" smtClean="0"/>
              <a:t>Performance</a:t>
            </a:r>
            <a:endParaRPr lang="en-US" dirty="0"/>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Maintainability</a:t>
            </a:r>
          </a:p>
        </p:txBody>
      </p:sp>
      <p:pic>
        <p:nvPicPr>
          <p:cNvPr id="686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163" y="2286000"/>
            <a:ext cx="8815388" cy="3048000"/>
          </a:xfrm>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Operability</a:t>
            </a:r>
          </a:p>
        </p:txBody>
      </p:sp>
      <p:pic>
        <p:nvPicPr>
          <p:cNvPr id="696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13" y="1804988"/>
            <a:ext cx="8723313" cy="2566987"/>
          </a:xfr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Phase 0</a:t>
            </a:r>
          </a:p>
        </p:txBody>
      </p:sp>
      <p:sp>
        <p:nvSpPr>
          <p:cNvPr id="3" name="Content Placeholder 2"/>
          <p:cNvSpPr>
            <a:spLocks noGrp="1"/>
          </p:cNvSpPr>
          <p:nvPr>
            <p:ph idx="1"/>
          </p:nvPr>
        </p:nvSpPr>
        <p:spPr/>
        <p:txBody>
          <a:bodyPr/>
          <a:lstStyle/>
          <a:p>
            <a:pPr eaLnBrk="1" hangingPunct="1">
              <a:defRPr/>
            </a:pPr>
            <a:r>
              <a:rPr lang="en-US" i="1" dirty="0" smtClean="0"/>
              <a:t>Inputs</a:t>
            </a:r>
          </a:p>
          <a:p>
            <a:pPr eaLnBrk="1" hangingPunct="1">
              <a:buFont typeface="Arial" panose="020B0604020202020204" pitchFamily="34" charset="0"/>
              <a:buChar char="•"/>
              <a:defRPr/>
            </a:pPr>
            <a:r>
              <a:rPr lang="en-US" dirty="0" smtClean="0"/>
              <a:t>Viewgraphs for a presentation about the </a:t>
            </a:r>
            <a:r>
              <a:rPr lang="en-US" dirty="0" err="1" smtClean="0"/>
              <a:t>ATAM.Figure</a:t>
            </a:r>
            <a:r>
              <a:rPr lang="en-US" dirty="0" smtClean="0"/>
              <a:t> 6.6 on page 151 gives an outline for such a presentation.</a:t>
            </a:r>
          </a:p>
          <a:p>
            <a:pPr eaLnBrk="1" hangingPunct="1">
              <a:buFont typeface="Arial" panose="020B0604020202020204" pitchFamily="34" charset="0"/>
              <a:buChar char="•"/>
              <a:defRPr/>
            </a:pPr>
            <a:r>
              <a:rPr lang="en-US" dirty="0" smtClean="0"/>
              <a:t>A written description of the ATAM, to leave behind with the client for further reading.</a:t>
            </a:r>
          </a:p>
          <a:p>
            <a:pPr eaLnBrk="1" hangingPunct="1">
              <a:buFont typeface="Arial" panose="020B0604020202020204" pitchFamily="34" charset="0"/>
              <a:buChar char="•"/>
              <a:defRPr/>
            </a:pPr>
            <a:r>
              <a:rPr lang="en-US" dirty="0" smtClean="0"/>
              <a:t>Published ATAM papers. (Optional-some clients may find the papers too technical or overwhelming.)</a:t>
            </a:r>
          </a:p>
          <a:p>
            <a:pPr eaLnBrk="1" hangingPunct="1">
              <a:buFont typeface="Arial" panose="020B0604020202020204" pitchFamily="34" charset="0"/>
              <a:buChar char="•"/>
              <a:defRPr/>
            </a:pPr>
            <a:r>
              <a:rPr lang="en-US" dirty="0" smtClean="0"/>
              <a:t>ATAM effort data from previous exercises.</a:t>
            </a:r>
          </a:p>
          <a:p>
            <a:pPr eaLnBrk="1" hangingPunct="1">
              <a:buFont typeface="Arial" panose="020B0604020202020204" pitchFamily="34" charset="0"/>
              <a:buChar char="•"/>
              <a:defRPr/>
            </a:pPr>
            <a:r>
              <a:rPr lang="en-US" dirty="0" smtClean="0"/>
              <a:t>Anecdotal benefit data</a:t>
            </a:r>
          </a:p>
          <a:p>
            <a:pPr eaLnBrk="1" hangingPunct="1">
              <a:defRPr/>
            </a:pPr>
            <a:endParaRPr lang="en-US" dirty="0" smtClean="0"/>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Reliability</a:t>
            </a:r>
          </a:p>
        </p:txBody>
      </p:sp>
      <p:sp>
        <p:nvSpPr>
          <p:cNvPr id="3" name="Content Placeholder 2"/>
          <p:cNvSpPr>
            <a:spLocks noGrp="1"/>
          </p:cNvSpPr>
          <p:nvPr>
            <p:ph idx="1"/>
          </p:nvPr>
        </p:nvSpPr>
        <p:spPr/>
        <p:txBody>
          <a:bodyPr/>
          <a:lstStyle/>
          <a:p>
            <a:pPr>
              <a:defRPr/>
            </a:pPr>
            <a:endParaRPr lang="en-US"/>
          </a:p>
        </p:txBody>
      </p:sp>
      <p:pic>
        <p:nvPicPr>
          <p:cNvPr id="706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524000"/>
            <a:ext cx="88566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mtClean="0"/>
              <a:t>Scalability and Performance</a:t>
            </a:r>
          </a:p>
        </p:txBody>
      </p:sp>
      <p:pic>
        <p:nvPicPr>
          <p:cNvPr id="716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1143000"/>
            <a:ext cx="8794750" cy="2057400"/>
          </a:xfrm>
        </p:spPr>
      </p:pic>
      <p:pic>
        <p:nvPicPr>
          <p:cNvPr id="716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4248150"/>
            <a:ext cx="826611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27038" y="0"/>
            <a:ext cx="8716962" cy="533400"/>
          </a:xfrm>
        </p:spPr>
        <p:txBody>
          <a:bodyPr/>
          <a:lstStyle/>
          <a:p>
            <a:pPr eaLnBrk="1" hangingPunct="1"/>
            <a:r>
              <a:rPr lang="en-US" altLang="en-US" smtClean="0"/>
              <a:t>Present the Architecture Template</a:t>
            </a:r>
          </a:p>
        </p:txBody>
      </p:sp>
      <p:sp>
        <p:nvSpPr>
          <p:cNvPr id="1482755" name="Rectangle 3"/>
          <p:cNvSpPr>
            <a:spLocks noGrp="1" noChangeArrowheads="1"/>
          </p:cNvSpPr>
          <p:nvPr>
            <p:ph type="body" idx="1"/>
          </p:nvPr>
        </p:nvSpPr>
        <p:spPr>
          <a:xfrm>
            <a:off x="290513" y="609600"/>
            <a:ext cx="8853487" cy="5835650"/>
          </a:xfrm>
        </p:spPr>
        <p:txBody>
          <a:bodyPr/>
          <a:lstStyle/>
          <a:p>
            <a:pPr eaLnBrk="1" hangingPunct="1">
              <a:defRPr/>
            </a:pPr>
            <a:r>
              <a:rPr lang="en-US" smtClean="0"/>
              <a:t>Architect should cover (page 158)</a:t>
            </a:r>
          </a:p>
          <a:p>
            <a:pPr lvl="1" eaLnBrk="1" hangingPunct="1">
              <a:defRPr/>
            </a:pPr>
            <a:r>
              <a:rPr lang="en-US" smtClean="0"/>
              <a:t>Driving architectural requirements</a:t>
            </a:r>
          </a:p>
          <a:p>
            <a:pPr lvl="1" eaLnBrk="1" hangingPunct="1">
              <a:defRPr/>
            </a:pPr>
            <a:r>
              <a:rPr lang="en-US" smtClean="0"/>
              <a:t>Major functions, domain elements and data flow</a:t>
            </a:r>
          </a:p>
          <a:p>
            <a:pPr lvl="1" eaLnBrk="1" hangingPunct="1">
              <a:defRPr/>
            </a:pPr>
            <a:r>
              <a:rPr lang="en-US" smtClean="0"/>
              <a:t>Subsystem, layers and modules that describe system’s decomposition of functionality</a:t>
            </a:r>
          </a:p>
          <a:p>
            <a:pPr lvl="1" eaLnBrk="1" hangingPunct="1">
              <a:defRPr/>
            </a:pPr>
            <a:r>
              <a:rPr lang="en-US" smtClean="0"/>
              <a:t>Processes, threads, synchronization, and events</a:t>
            </a:r>
          </a:p>
          <a:p>
            <a:pPr lvl="1" eaLnBrk="1" hangingPunct="1">
              <a:defRPr/>
            </a:pPr>
            <a:r>
              <a:rPr lang="en-US" smtClean="0"/>
              <a:t>Hardware involved</a:t>
            </a:r>
          </a:p>
          <a:p>
            <a:pPr lvl="1" eaLnBrk="1" hangingPunct="1">
              <a:defRPr/>
            </a:pPr>
            <a:r>
              <a:rPr lang="en-US" smtClean="0"/>
              <a:t>Architectural approaches, styles, patterns employed (linked to attributes)</a:t>
            </a:r>
          </a:p>
          <a:p>
            <a:pPr lvl="1" eaLnBrk="1" hangingPunct="1">
              <a:defRPr/>
            </a:pPr>
            <a:r>
              <a:rPr lang="en-US" smtClean="0"/>
              <a:t>Use of COTS</a:t>
            </a:r>
          </a:p>
          <a:p>
            <a:pPr lvl="1" eaLnBrk="1" hangingPunct="1">
              <a:defRPr/>
            </a:pPr>
            <a:r>
              <a:rPr lang="en-US" smtClean="0"/>
              <a:t>Trace of one to three major use case scenarios including run-time resources discussion</a:t>
            </a:r>
          </a:p>
          <a:p>
            <a:pPr lvl="1" eaLnBrk="1" hangingPunct="1">
              <a:defRPr/>
            </a:pPr>
            <a:r>
              <a:rPr lang="en-US" smtClean="0"/>
              <a:t>Trace of one to three major change use case scenarios</a:t>
            </a:r>
          </a:p>
          <a:p>
            <a:pPr lvl="1" eaLnBrk="1" hangingPunct="1">
              <a:defRPr/>
            </a:pPr>
            <a:r>
              <a:rPr lang="en-US" smtClean="0"/>
              <a:t>Architectural issues and risks with respect to meeting the driving requirements</a:t>
            </a:r>
          </a:p>
          <a:p>
            <a:pPr lvl="1" eaLnBrk="1" hangingPunct="1">
              <a:defRPr/>
            </a:pPr>
            <a:endParaRPr lang="en-US" smtClean="0"/>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r>
              <a:rPr lang="en-US" i="1" dirty="0" smtClean="0"/>
              <a:t>Inputs</a:t>
            </a:r>
          </a:p>
          <a:p>
            <a:pPr>
              <a:defRPr/>
            </a:pPr>
            <a:r>
              <a:rPr lang="en-US" dirty="0" smtClean="0"/>
              <a:t>[ ] Description of important attribute-specific requirements from Phase 0, Step 2, and Phase 1, Step 2.</a:t>
            </a:r>
          </a:p>
          <a:p>
            <a:pPr>
              <a:defRPr/>
            </a:pPr>
            <a:r>
              <a:rPr lang="en-US" dirty="0" smtClean="0"/>
              <a:t>] All available documentation for architecture being evaluated.</a:t>
            </a:r>
          </a:p>
          <a:p>
            <a:pPr>
              <a:defRPr/>
            </a:pPr>
            <a:r>
              <a:rPr lang="en-US" dirty="0" smtClean="0"/>
              <a:t>[ ] Description of any attribute-specific architectural approaches from Phase:0, Step 2.</a:t>
            </a:r>
          </a:p>
          <a:p>
            <a:pPr>
              <a:defRPr/>
            </a:pPr>
            <a:r>
              <a:rPr lang="en-US" dirty="0" smtClean="0"/>
              <a:t>[ ] Sample quality attribute characterizations, such as those shown in Chapter 5.</a:t>
            </a:r>
          </a:p>
          <a:p>
            <a:pPr>
              <a:defRPr/>
            </a:pPr>
            <a:endParaRPr lang="en-US" dirty="0"/>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r>
              <a:rPr lang="en-US" i="1" dirty="0" smtClean="0"/>
              <a:t>Activities</a:t>
            </a:r>
          </a:p>
          <a:p>
            <a:pPr>
              <a:defRPr/>
            </a:pPr>
            <a:r>
              <a:rPr lang="en-US" dirty="0" smtClean="0"/>
              <a:t>[ ] Architect describes technical constraints, other systems with which the system must interact, and attribute-specific architectural approaches.</a:t>
            </a:r>
          </a:p>
          <a:p>
            <a:pPr>
              <a:defRPr/>
            </a:pPr>
            <a:r>
              <a:rPr lang="en-US" dirty="0" smtClean="0"/>
              <a:t>[ ] Proceedings scribe records highlights of architect's explanations.</a:t>
            </a:r>
          </a:p>
          <a:p>
            <a:pPr>
              <a:defRPr/>
            </a:pPr>
            <a:r>
              <a:rPr lang="en-US" dirty="0" smtClean="0"/>
              <a:t>[ ] All evaluation team members note architectural approaches used/mentioned, potential risks in light of drivers, and additional stakeholder roles mentioned.</a:t>
            </a:r>
          </a:p>
          <a:p>
            <a:pPr>
              <a:defRPr/>
            </a:pPr>
            <a:endParaRPr lang="en-US" dirty="0"/>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endParaRPr lang="en-US" altLang="en-US" smtClean="0"/>
          </a:p>
        </p:txBody>
      </p:sp>
      <p:sp>
        <p:nvSpPr>
          <p:cNvPr id="3" name="Content Placeholder 2"/>
          <p:cNvSpPr>
            <a:spLocks noGrp="1"/>
          </p:cNvSpPr>
          <p:nvPr>
            <p:ph idx="1"/>
          </p:nvPr>
        </p:nvSpPr>
        <p:spPr/>
        <p:txBody>
          <a:bodyPr/>
          <a:lstStyle/>
          <a:p>
            <a:pPr>
              <a:defRPr/>
            </a:pPr>
            <a:r>
              <a:rPr lang="en-US" i="1" dirty="0" smtClean="0"/>
              <a:t>Outputs</a:t>
            </a:r>
          </a:p>
          <a:p>
            <a:pPr>
              <a:defRPr/>
            </a:pPr>
            <a:r>
              <a:rPr lang="en-US" dirty="0" smtClean="0"/>
              <a:t>[ ] Summary of architecture presentation, recorded by proceedings scribe.</a:t>
            </a:r>
          </a:p>
          <a:p>
            <a:pPr>
              <a:defRPr/>
            </a:pPr>
            <a:r>
              <a:rPr lang="en-US" dirty="0" smtClean="0"/>
              <a:t>[ ] Architecture presentation materials.</a:t>
            </a:r>
          </a:p>
          <a:p>
            <a:pPr>
              <a:defRPr/>
            </a:pPr>
            <a:endParaRPr lang="en-US" dirty="0"/>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27038" y="0"/>
            <a:ext cx="8716962" cy="533400"/>
          </a:xfrm>
        </p:spPr>
        <p:txBody>
          <a:bodyPr/>
          <a:lstStyle/>
          <a:p>
            <a:pPr eaLnBrk="1" hangingPunct="1"/>
            <a:r>
              <a:rPr lang="en-US" altLang="en-US" sz="3400" smtClean="0"/>
              <a:t>Phase 1 Step 3 Present the Architecture</a:t>
            </a:r>
          </a:p>
        </p:txBody>
      </p:sp>
      <p:sp>
        <p:nvSpPr>
          <p:cNvPr id="1483779" name="Rectangle 3"/>
          <p:cNvSpPr>
            <a:spLocks noGrp="1" noChangeArrowheads="1"/>
          </p:cNvSpPr>
          <p:nvPr>
            <p:ph type="body" idx="1"/>
          </p:nvPr>
        </p:nvSpPr>
        <p:spPr>
          <a:xfrm>
            <a:off x="290513" y="609600"/>
            <a:ext cx="8853487" cy="5835650"/>
          </a:xfrm>
        </p:spPr>
        <p:txBody>
          <a:bodyPr/>
          <a:lstStyle/>
          <a:p>
            <a:pPr eaLnBrk="1" hangingPunct="1">
              <a:defRPr/>
            </a:pPr>
            <a:r>
              <a:rPr lang="en-US" smtClean="0"/>
              <a:t>How it Went</a:t>
            </a:r>
          </a:p>
          <a:p>
            <a:pPr eaLnBrk="1" hangingPunct="1">
              <a:buFont typeface="Wingdings" panose="05000000000000000000" pitchFamily="2" charset="2"/>
              <a:buChar char="l"/>
              <a:defRPr/>
            </a:pPr>
            <a:r>
              <a:rPr lang="en-US" smtClean="0"/>
              <a:t>Project manager and one of architects took turns</a:t>
            </a:r>
          </a:p>
          <a:p>
            <a:pPr eaLnBrk="1" hangingPunct="1">
              <a:buFont typeface="Wingdings" panose="05000000000000000000" pitchFamily="2" charset="2"/>
              <a:buChar char="l"/>
              <a:defRPr/>
            </a:pPr>
            <a:r>
              <a:rPr lang="en-US" smtClean="0"/>
              <a:t>Key subsystems of ECS are</a:t>
            </a:r>
          </a:p>
          <a:p>
            <a:pPr lvl="1" eaLnBrk="1" hangingPunct="1">
              <a:defRPr/>
            </a:pPr>
            <a:r>
              <a:rPr lang="en-US" smtClean="0"/>
              <a:t>Data management</a:t>
            </a:r>
          </a:p>
          <a:p>
            <a:pPr lvl="1" eaLnBrk="1" hangingPunct="1">
              <a:defRPr/>
            </a:pPr>
            <a:r>
              <a:rPr lang="en-US" smtClean="0"/>
              <a:t>Data server</a:t>
            </a:r>
          </a:p>
          <a:p>
            <a:pPr lvl="1" eaLnBrk="1" hangingPunct="1">
              <a:defRPr/>
            </a:pPr>
            <a:r>
              <a:rPr lang="en-US" smtClean="0"/>
              <a:t>Data ingestion</a:t>
            </a:r>
          </a:p>
          <a:p>
            <a:pPr lvl="1" eaLnBrk="1" hangingPunct="1">
              <a:defRPr/>
            </a:pPr>
            <a:r>
              <a:rPr lang="en-US" smtClean="0"/>
              <a:t>Data processing and planning</a:t>
            </a:r>
          </a:p>
          <a:p>
            <a:pPr lvl="1" eaLnBrk="1" hangingPunct="1">
              <a:defRPr/>
            </a:pPr>
            <a:r>
              <a:rPr lang="en-US" smtClean="0"/>
              <a:t>Management interoperability</a:t>
            </a:r>
          </a:p>
          <a:p>
            <a:pPr lvl="1" eaLnBrk="1" hangingPunct="1">
              <a:defRPr/>
            </a:pPr>
            <a:r>
              <a:rPr lang="en-US" smtClean="0"/>
              <a:t>User interface</a:t>
            </a:r>
          </a:p>
          <a:p>
            <a:pPr eaLnBrk="1" hangingPunct="1">
              <a:buFont typeface="Wingdings" panose="05000000000000000000" pitchFamily="2" charset="2"/>
              <a:buChar char="l"/>
              <a:defRPr/>
            </a:pPr>
            <a:r>
              <a:rPr lang="en-US" smtClean="0"/>
              <a:t>Automatic “pushing” of data  into system</a:t>
            </a:r>
          </a:p>
          <a:p>
            <a:pPr eaLnBrk="1" hangingPunct="1">
              <a:buFont typeface="Wingdings" panose="05000000000000000000" pitchFamily="2" charset="2"/>
              <a:buChar char="l"/>
              <a:defRPr/>
            </a:pPr>
            <a:r>
              <a:rPr lang="en-US" smtClean="0"/>
              <a:t>“Pulling” selected pieces of data for scientific community</a:t>
            </a:r>
          </a:p>
          <a:p>
            <a:pPr eaLnBrk="1" hangingPunct="1">
              <a:buFont typeface="Wingdings" panose="05000000000000000000" pitchFamily="2" charset="2"/>
              <a:buChar char="l"/>
              <a:defRPr/>
            </a:pPr>
            <a:r>
              <a:rPr lang="en-US" smtClean="0"/>
              <a:t>Common metamodel for ECS data (fig 6.9)</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mtClean="0"/>
              <a:t>View of ECS Components</a:t>
            </a:r>
          </a:p>
        </p:txBody>
      </p:sp>
      <p:sp>
        <p:nvSpPr>
          <p:cNvPr id="3" name="Content Placeholder 2"/>
          <p:cNvSpPr>
            <a:spLocks noGrp="1"/>
          </p:cNvSpPr>
          <p:nvPr>
            <p:ph idx="1"/>
          </p:nvPr>
        </p:nvSpPr>
        <p:spPr/>
        <p:txBody>
          <a:bodyPr/>
          <a:lstStyle/>
          <a:p>
            <a:pPr>
              <a:defRPr/>
            </a:pPr>
            <a:endParaRPr lang="en-US"/>
          </a:p>
        </p:txBody>
      </p:sp>
      <p:pic>
        <p:nvPicPr>
          <p:cNvPr id="798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295400"/>
            <a:ext cx="8315325" cy="5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sm"/>
              </a14:hiddenLine>
            </a:ext>
          </a:extLst>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27038" y="0"/>
            <a:ext cx="8716962" cy="533400"/>
          </a:xfrm>
        </p:spPr>
        <p:txBody>
          <a:bodyPr/>
          <a:lstStyle/>
          <a:p>
            <a:pPr eaLnBrk="1" hangingPunct="1"/>
            <a:r>
              <a:rPr lang="en-US" altLang="en-US" sz="3400" smtClean="0"/>
              <a:t>Phase 1 Step 3 Present the Architecture</a:t>
            </a:r>
          </a:p>
        </p:txBody>
      </p:sp>
      <p:sp>
        <p:nvSpPr>
          <p:cNvPr id="1495043" name="Rectangle 3"/>
          <p:cNvSpPr>
            <a:spLocks noGrp="1" noChangeArrowheads="1"/>
          </p:cNvSpPr>
          <p:nvPr>
            <p:ph type="body" idx="1"/>
          </p:nvPr>
        </p:nvSpPr>
        <p:spPr>
          <a:xfrm>
            <a:off x="290513" y="609600"/>
            <a:ext cx="8853487" cy="5835650"/>
          </a:xfrm>
        </p:spPr>
        <p:txBody>
          <a:bodyPr/>
          <a:lstStyle/>
          <a:p>
            <a:pPr eaLnBrk="1" hangingPunct="1">
              <a:defRPr/>
            </a:pPr>
            <a:r>
              <a:rPr lang="en-US" smtClean="0"/>
              <a:t>How it Went continued</a:t>
            </a:r>
          </a:p>
          <a:p>
            <a:pPr eaLnBrk="1" hangingPunct="1">
              <a:buFont typeface="Wingdings" panose="05000000000000000000" pitchFamily="2" charset="2"/>
              <a:buChar char="l"/>
              <a:defRPr/>
            </a:pPr>
            <a:r>
              <a:rPr lang="en-US" smtClean="0"/>
              <a:t>Data Management and Data Server Subsystems</a:t>
            </a:r>
          </a:p>
          <a:p>
            <a:pPr lvl="1" eaLnBrk="1" hangingPunct="1">
              <a:defRPr/>
            </a:pPr>
            <a:r>
              <a:rPr lang="en-US" smtClean="0"/>
              <a:t>Data Management Subsystems - incoming</a:t>
            </a:r>
          </a:p>
          <a:p>
            <a:pPr lvl="1" eaLnBrk="1" hangingPunct="1">
              <a:defRPr/>
            </a:pPr>
            <a:r>
              <a:rPr lang="en-US" smtClean="0"/>
              <a:t>Data Server Subsystems – handle queries and distribution</a:t>
            </a:r>
          </a:p>
          <a:p>
            <a:pPr lvl="1" eaLnBrk="1" hangingPunct="1">
              <a:defRPr/>
            </a:pPr>
            <a:r>
              <a:rPr lang="en-US" smtClean="0"/>
              <a:t>Metamodel figure 6.9</a:t>
            </a:r>
          </a:p>
          <a:p>
            <a:pPr eaLnBrk="1" hangingPunct="1">
              <a:buFont typeface="Wingdings" panose="05000000000000000000" pitchFamily="2" charset="2"/>
              <a:buChar char="l"/>
              <a:defRPr/>
            </a:pPr>
            <a:r>
              <a:rPr lang="en-US" smtClean="0"/>
              <a:t>Data Ingestion Subsystem</a:t>
            </a:r>
          </a:p>
          <a:p>
            <a:pPr eaLnBrk="1" hangingPunct="1">
              <a:buFont typeface="Wingdings" panose="05000000000000000000" pitchFamily="2" charset="2"/>
              <a:buChar char="l"/>
              <a:defRPr/>
            </a:pPr>
            <a:r>
              <a:rPr lang="en-US" smtClean="0"/>
              <a:t>Data Processing and Planning Subsystems</a:t>
            </a:r>
          </a:p>
          <a:p>
            <a:pPr lvl="1" eaLnBrk="1" hangingPunct="1">
              <a:defRPr/>
            </a:pPr>
            <a:r>
              <a:rPr lang="en-US" smtClean="0"/>
              <a:t>Data products – higher level abstractions of raw data</a:t>
            </a:r>
          </a:p>
          <a:p>
            <a:pPr lvl="1" eaLnBrk="1" hangingPunct="1">
              <a:defRPr/>
            </a:pPr>
            <a:r>
              <a:rPr lang="en-US" smtClean="0"/>
              <a:t>Routine production requests</a:t>
            </a:r>
          </a:p>
          <a:p>
            <a:pPr lvl="1" eaLnBrk="1" hangingPunct="1">
              <a:defRPr/>
            </a:pPr>
            <a:r>
              <a:rPr lang="en-US" smtClean="0"/>
              <a:t>On-demand requests</a:t>
            </a:r>
          </a:p>
          <a:p>
            <a:pPr lvl="1" eaLnBrk="1" hangingPunct="1">
              <a:defRPr/>
            </a:pPr>
            <a:r>
              <a:rPr lang="en-US" smtClean="0"/>
              <a:t>In the future product requests (e.g., a data acquisition request)</a:t>
            </a:r>
          </a:p>
          <a:p>
            <a:pPr eaLnBrk="1" hangingPunct="1">
              <a:buFont typeface="Wingdings" panose="05000000000000000000" pitchFamily="2" charset="2"/>
              <a:buChar char="l"/>
              <a:defRPr/>
            </a:pPr>
            <a:r>
              <a:rPr lang="en-US" smtClean="0"/>
              <a:t>Management and Interoperability Subsystems</a:t>
            </a:r>
          </a:p>
          <a:p>
            <a:pPr eaLnBrk="1" hangingPunct="1">
              <a:buFont typeface="Wingdings" panose="05000000000000000000" pitchFamily="2" charset="2"/>
              <a:buChar char="l"/>
              <a:defRPr/>
            </a:pPr>
            <a:r>
              <a:rPr lang="en-US" smtClean="0"/>
              <a:t>User Interface Subsystem</a:t>
            </a:r>
          </a:p>
          <a:p>
            <a:pPr eaLnBrk="1" hangingPunct="1">
              <a:buFont typeface="Wingdings" panose="05000000000000000000" pitchFamily="2" charset="2"/>
              <a:buChar char="l"/>
              <a:defRPr/>
            </a:pPr>
            <a:endParaRPr lang="en-US" smtClean="0"/>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mtClean="0"/>
              <a:t>ECS Data Pyramid</a:t>
            </a:r>
          </a:p>
        </p:txBody>
      </p:sp>
      <p:pic>
        <p:nvPicPr>
          <p:cNvPr id="829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5763" y="1371600"/>
            <a:ext cx="8461375" cy="4876800"/>
          </a:xfr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513" y="0"/>
            <a:ext cx="8307387" cy="6445250"/>
          </a:xfrm>
        </p:spPr>
        <p:txBody>
          <a:bodyPr/>
          <a:lstStyle/>
          <a:p>
            <a:pPr eaLnBrk="1" hangingPunct="1">
              <a:defRPr/>
            </a:pPr>
            <a:r>
              <a:rPr lang="en-US" i="1" dirty="0" smtClean="0"/>
              <a:t>Activities</a:t>
            </a:r>
          </a:p>
          <a:p>
            <a:pPr eaLnBrk="1" hangingPunct="1">
              <a:defRPr/>
            </a:pPr>
            <a:r>
              <a:rPr lang="en-US" dirty="0" smtClean="0"/>
              <a:t>[ ] Evaluation organization representative makes sure the client understands the mechanics of the evaluation method to his or her satisfaction through one or more of the following activities:</a:t>
            </a:r>
          </a:p>
          <a:p>
            <a:pPr eaLnBrk="1" hangingPunct="1">
              <a:defRPr/>
            </a:pPr>
            <a:r>
              <a:rPr lang="en-US" dirty="0" smtClean="0"/>
              <a:t>[ ] Making a presentation about the method.</a:t>
            </a:r>
          </a:p>
          <a:p>
            <a:pPr eaLnBrk="1" hangingPunct="1">
              <a:defRPr/>
            </a:pPr>
            <a:r>
              <a:rPr lang="en-US" dirty="0" smtClean="0"/>
              <a:t>[ ] Giving the client a product/service description.</a:t>
            </a:r>
          </a:p>
          <a:p>
            <a:pPr eaLnBrk="1" hangingPunct="1">
              <a:defRPr/>
            </a:pPr>
            <a:r>
              <a:rPr lang="en-US" dirty="0" smtClean="0"/>
              <a:t>[ ] Giving the client a copy of this book and pointing out those sections listed in the Reader's Guide as pertaining to evaluation clients.</a:t>
            </a:r>
          </a:p>
          <a:p>
            <a:pPr eaLnBrk="1" hangingPunct="1">
              <a:defRPr/>
            </a:pPr>
            <a:r>
              <a:rPr lang="en-US" dirty="0" smtClean="0"/>
              <a:t>[ ] Referring the client to any of the published papers on the ATAM listed in the</a:t>
            </a:r>
          </a:p>
          <a:p>
            <a:pPr eaLnBrk="1" hangingPunct="1">
              <a:defRPr/>
            </a:pPr>
            <a:r>
              <a:rPr lang="en-US" dirty="0" smtClean="0"/>
              <a:t>References section of this book. Mail them if requested.</a:t>
            </a:r>
          </a:p>
          <a:p>
            <a:pPr eaLnBrk="1" hangingPunct="1">
              <a:defRPr/>
            </a:pPr>
            <a:endParaRPr lang="en-US" dirty="0" smtClean="0"/>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27038" y="0"/>
            <a:ext cx="8716962" cy="533400"/>
          </a:xfrm>
        </p:spPr>
        <p:txBody>
          <a:bodyPr/>
          <a:lstStyle/>
          <a:p>
            <a:pPr eaLnBrk="1" hangingPunct="1"/>
            <a:r>
              <a:rPr lang="en-US" altLang="en-US" sz="3400" smtClean="0"/>
              <a:t>Phase 1 Step 3 Present the Architecture</a:t>
            </a:r>
          </a:p>
        </p:txBody>
      </p:sp>
      <p:sp>
        <p:nvSpPr>
          <p:cNvPr id="1496067" name="Rectangle 3"/>
          <p:cNvSpPr>
            <a:spLocks noGrp="1" noChangeArrowheads="1"/>
          </p:cNvSpPr>
          <p:nvPr>
            <p:ph type="body" idx="1"/>
          </p:nvPr>
        </p:nvSpPr>
        <p:spPr>
          <a:xfrm>
            <a:off x="290513" y="609600"/>
            <a:ext cx="8853487" cy="5835650"/>
          </a:xfrm>
        </p:spPr>
        <p:txBody>
          <a:bodyPr/>
          <a:lstStyle/>
          <a:p>
            <a:pPr eaLnBrk="1" hangingPunct="1">
              <a:defRPr/>
            </a:pPr>
            <a:r>
              <a:rPr lang="en-US" smtClean="0"/>
              <a:t>Speaking From Experience</a:t>
            </a:r>
          </a:p>
          <a:p>
            <a:pPr eaLnBrk="1" hangingPunct="1">
              <a:buFont typeface="Wingdings" panose="05000000000000000000" pitchFamily="2" charset="2"/>
              <a:buChar char="l"/>
              <a:defRPr/>
            </a:pPr>
            <a:r>
              <a:rPr lang="en-US" smtClean="0"/>
              <a:t>One hour presentation! – condensing this is useful to the project</a:t>
            </a:r>
          </a:p>
          <a:p>
            <a:pPr eaLnBrk="1" hangingPunct="1">
              <a:buFont typeface="Wingdings" panose="05000000000000000000" pitchFamily="2" charset="2"/>
              <a:buChar char="l"/>
              <a:defRPr/>
            </a:pPr>
            <a:r>
              <a:rPr lang="en-US" smtClean="0"/>
              <a:t>This provides better information than a multi-hour presentation. It focuses at the right level.</a:t>
            </a:r>
          </a:p>
          <a:p>
            <a:pPr eaLnBrk="1" hangingPunct="1">
              <a:buFont typeface="Wingdings" panose="05000000000000000000" pitchFamily="2" charset="2"/>
              <a:buChar char="l"/>
              <a:defRPr/>
            </a:pPr>
            <a:r>
              <a:rPr lang="en-US" smtClean="0"/>
              <a:t>The architect will talk for 20 hours if you let him!</a:t>
            </a:r>
          </a:p>
          <a:p>
            <a:pPr eaLnBrk="1" hangingPunct="1">
              <a:buFont typeface="Wingdings" panose="05000000000000000000" pitchFamily="2" charset="2"/>
              <a:buChar char="l"/>
              <a:defRPr/>
            </a:pPr>
            <a:r>
              <a:rPr lang="en-US" smtClean="0"/>
              <a:t>Evaluation team looks for and urges architect to present the key architectural approaches</a:t>
            </a:r>
          </a:p>
          <a:p>
            <a:pPr eaLnBrk="1" hangingPunct="1">
              <a:defRPr/>
            </a:pPr>
            <a:endParaRPr lang="en-US" smtClean="0"/>
          </a:p>
          <a:p>
            <a:pPr eaLnBrk="1" hangingPunct="1">
              <a:buFont typeface="Wingdings" panose="05000000000000000000" pitchFamily="2" charset="2"/>
              <a:buChar char="l"/>
              <a:defRPr/>
            </a:pPr>
            <a:endParaRPr lang="en-US" smtClean="0"/>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27038" y="0"/>
            <a:ext cx="8716962" cy="533400"/>
          </a:xfrm>
        </p:spPr>
        <p:txBody>
          <a:bodyPr/>
          <a:lstStyle/>
          <a:p>
            <a:pPr eaLnBrk="1" hangingPunct="1"/>
            <a:r>
              <a:rPr lang="en-US" altLang="en-US" sz="2600" smtClean="0"/>
              <a:t>Phase 1 Step 4 Identify Architectural Approaches</a:t>
            </a:r>
          </a:p>
        </p:txBody>
      </p:sp>
      <p:sp>
        <p:nvSpPr>
          <p:cNvPr id="1472515" name="Rectangle 3"/>
          <p:cNvSpPr>
            <a:spLocks noGrp="1" noChangeArrowheads="1"/>
          </p:cNvSpPr>
          <p:nvPr>
            <p:ph type="body" idx="1"/>
          </p:nvPr>
        </p:nvSpPr>
        <p:spPr>
          <a:xfrm>
            <a:off x="290513" y="609600"/>
            <a:ext cx="8853487" cy="6248400"/>
          </a:xfrm>
        </p:spPr>
        <p:txBody>
          <a:bodyPr/>
          <a:lstStyle/>
          <a:p>
            <a:pPr eaLnBrk="1" hangingPunct="1">
              <a:lnSpc>
                <a:spcPct val="85000"/>
              </a:lnSpc>
              <a:defRPr/>
            </a:pPr>
            <a:r>
              <a:rPr lang="en-US" smtClean="0"/>
              <a:t>Step Summary Checklists (page 162)</a:t>
            </a:r>
          </a:p>
          <a:p>
            <a:pPr lvl="1" eaLnBrk="1" hangingPunct="1">
              <a:lnSpc>
                <a:spcPct val="90000"/>
              </a:lnSpc>
              <a:defRPr/>
            </a:pPr>
            <a:r>
              <a:rPr lang="en-US" smtClean="0"/>
              <a:t>Inputs: </a:t>
            </a:r>
          </a:p>
          <a:p>
            <a:pPr lvl="2" eaLnBrk="1" hangingPunct="1">
              <a:lnSpc>
                <a:spcPct val="97000"/>
              </a:lnSpc>
              <a:defRPr/>
            </a:pPr>
            <a:r>
              <a:rPr lang="en-US" smtClean="0"/>
              <a:t>Important attribute-specific requirements from step 2 of phases 0 and 1</a:t>
            </a:r>
          </a:p>
          <a:p>
            <a:pPr lvl="2" eaLnBrk="1" hangingPunct="1">
              <a:lnSpc>
                <a:spcPct val="97000"/>
              </a:lnSpc>
              <a:defRPr/>
            </a:pPr>
            <a:r>
              <a:rPr lang="en-US" smtClean="0"/>
              <a:t>Architecture presentation material</a:t>
            </a:r>
          </a:p>
          <a:p>
            <a:pPr lvl="2" eaLnBrk="1" hangingPunct="1">
              <a:lnSpc>
                <a:spcPct val="97000"/>
              </a:lnSpc>
              <a:defRPr/>
            </a:pPr>
            <a:r>
              <a:rPr lang="en-US" smtClean="0"/>
              <a:t>Attribute-specific architectural approaches</a:t>
            </a:r>
          </a:p>
          <a:p>
            <a:pPr lvl="2" eaLnBrk="1" hangingPunct="1">
              <a:lnSpc>
                <a:spcPct val="97000"/>
              </a:lnSpc>
              <a:defRPr/>
            </a:pPr>
            <a:r>
              <a:rPr lang="en-US" smtClean="0"/>
              <a:t>Architectural approaches identified by the team during the presentation</a:t>
            </a:r>
          </a:p>
          <a:p>
            <a:pPr lvl="2" eaLnBrk="1" hangingPunct="1">
              <a:lnSpc>
                <a:spcPct val="97000"/>
              </a:lnSpc>
              <a:defRPr/>
            </a:pPr>
            <a:r>
              <a:rPr lang="en-US" smtClean="0"/>
              <a:t>Sample quality attribute characterizations</a:t>
            </a:r>
          </a:p>
          <a:p>
            <a:pPr lvl="1" eaLnBrk="1" hangingPunct="1">
              <a:lnSpc>
                <a:spcPct val="90000"/>
              </a:lnSpc>
              <a:defRPr/>
            </a:pPr>
            <a:r>
              <a:rPr lang="en-US" smtClean="0"/>
              <a:t>Activities: </a:t>
            </a:r>
          </a:p>
          <a:p>
            <a:pPr lvl="2" eaLnBrk="1" hangingPunct="1">
              <a:lnSpc>
                <a:spcPct val="97000"/>
              </a:lnSpc>
              <a:defRPr/>
            </a:pPr>
            <a:r>
              <a:rPr lang="en-US" smtClean="0"/>
              <a:t>Evaluation team identifies approaches</a:t>
            </a:r>
          </a:p>
          <a:p>
            <a:pPr lvl="3" eaLnBrk="1" hangingPunct="1">
              <a:lnSpc>
                <a:spcPct val="90000"/>
              </a:lnSpc>
              <a:defRPr/>
            </a:pPr>
            <a:r>
              <a:rPr lang="en-US" smtClean="0"/>
              <a:t>Either ask the architect to identify major approaches, or</a:t>
            </a:r>
          </a:p>
          <a:p>
            <a:pPr lvl="3" eaLnBrk="1" hangingPunct="1">
              <a:lnSpc>
                <a:spcPct val="90000"/>
              </a:lnSpc>
              <a:defRPr/>
            </a:pPr>
            <a:r>
              <a:rPr lang="en-US" smtClean="0"/>
              <a:t>Poll the team</a:t>
            </a:r>
          </a:p>
          <a:p>
            <a:pPr lvl="2" eaLnBrk="1" hangingPunct="1">
              <a:lnSpc>
                <a:spcPct val="97000"/>
              </a:lnSpc>
              <a:defRPr/>
            </a:pPr>
            <a:r>
              <a:rPr lang="en-US" smtClean="0"/>
              <a:t>Ask the architect to validate the list gathered</a:t>
            </a:r>
          </a:p>
          <a:p>
            <a:pPr lvl="2" eaLnBrk="1" hangingPunct="1">
              <a:lnSpc>
                <a:spcPct val="97000"/>
              </a:lnSpc>
              <a:defRPr/>
            </a:pPr>
            <a:r>
              <a:rPr lang="en-US" smtClean="0"/>
              <a:t>Scenario scribe records the list of approaches</a:t>
            </a:r>
          </a:p>
          <a:p>
            <a:pPr lvl="1" eaLnBrk="1" hangingPunct="1">
              <a:lnSpc>
                <a:spcPct val="90000"/>
              </a:lnSpc>
              <a:defRPr/>
            </a:pPr>
            <a:r>
              <a:rPr lang="en-US" smtClean="0"/>
              <a:t>Outputs: list of approaches recorded by both scribes</a:t>
            </a:r>
          </a:p>
          <a:p>
            <a:pPr eaLnBrk="1" hangingPunct="1">
              <a:lnSpc>
                <a:spcPct val="85000"/>
              </a:lnSpc>
              <a:defRPr/>
            </a:pPr>
            <a:r>
              <a:rPr lang="en-US" smtClean="0"/>
              <a:t>Step Description - the purpose for looking for approaches is to start formulating questions and conclusions about how the architecture is realizing key goals.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US" altLang="en-US" smtClean="0"/>
          </a:p>
        </p:txBody>
      </p:sp>
      <p:sp>
        <p:nvSpPr>
          <p:cNvPr id="3" name="Content Placeholder 2"/>
          <p:cNvSpPr>
            <a:spLocks noGrp="1"/>
          </p:cNvSpPr>
          <p:nvPr>
            <p:ph idx="1"/>
          </p:nvPr>
        </p:nvSpPr>
        <p:spPr/>
        <p:txBody>
          <a:bodyPr/>
          <a:lstStyle/>
          <a:p>
            <a:pPr eaLnBrk="1" hangingPunct="1">
              <a:defRPr/>
            </a:pPr>
            <a:r>
              <a:rPr lang="en-US" dirty="0" smtClean="0"/>
              <a:t>[ ] Evaluation organization representative makes sure the client understands the costs and benefits of an architecture evaluation by providing the client with cost/benefit data.</a:t>
            </a:r>
          </a:p>
          <a:p>
            <a:pPr eaLnBrk="1" hangingPunct="1">
              <a:defRPr/>
            </a:pPr>
            <a:r>
              <a:rPr lang="en-US" dirty="0" smtClean="0"/>
              <a:t>[ ] Evaluation organization representative records questions asked about the method or the process for possible inclusion in a Frequently Asked Questions list. Duration and depth vary depending on the interest and background of the audience. This activity might take place any number of times with diverse audiences.</a:t>
            </a:r>
          </a:p>
          <a:p>
            <a:pPr eaLnBrk="1" hangingPunct="1">
              <a:defRPr/>
            </a:pPr>
            <a:r>
              <a:rPr lang="en-US" i="1" dirty="0" smtClean="0"/>
              <a:t>Output(s)</a:t>
            </a:r>
          </a:p>
          <a:p>
            <a:pPr eaLnBrk="1" hangingPunct="1">
              <a:defRPr/>
            </a:pPr>
            <a:r>
              <a:rPr lang="en-US" dirty="0" smtClean="0"/>
              <a:t>[ ] Names and addresses of contacts interested in pursuing the ATAM.</a:t>
            </a:r>
          </a:p>
          <a:p>
            <a:pPr eaLnBrk="1" hangingPunct="1">
              <a:defRPr/>
            </a:pPr>
            <a:endParaRPr lang="en-US" dirty="0" smtClean="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Phase 0: Step 2 Describe Candidate System </a:t>
            </a:r>
          </a:p>
        </p:txBody>
      </p:sp>
      <p:sp>
        <p:nvSpPr>
          <p:cNvPr id="3" name="Content Placeholder 2"/>
          <p:cNvSpPr>
            <a:spLocks noGrp="1"/>
          </p:cNvSpPr>
          <p:nvPr>
            <p:ph idx="1"/>
          </p:nvPr>
        </p:nvSpPr>
        <p:spPr/>
        <p:txBody>
          <a:bodyPr/>
          <a:lstStyle/>
          <a:p>
            <a:pPr eaLnBrk="1" hangingPunct="1">
              <a:defRPr/>
            </a:pPr>
            <a:r>
              <a:rPr lang="en-US" i="1" dirty="0" smtClean="0"/>
              <a:t>Inputs</a:t>
            </a:r>
          </a:p>
          <a:p>
            <a:pPr eaLnBrk="1" hangingPunct="1">
              <a:defRPr/>
            </a:pPr>
            <a:r>
              <a:rPr lang="en-US" dirty="0" smtClean="0"/>
              <a:t>[ ] Candidate system viewgraphs (desirable but optional).</a:t>
            </a:r>
          </a:p>
          <a:p>
            <a:pPr eaLnBrk="1" hangingPunct="1">
              <a:defRPr/>
            </a:pPr>
            <a:r>
              <a:rPr lang="en-US" dirty="0" smtClean="0"/>
              <a:t>[ ] Other candidate system documents, especially architecture documents (desirable but optional).</a:t>
            </a:r>
          </a:p>
          <a:p>
            <a:pPr eaLnBrk="1" hangingPunct="1">
              <a:defRPr/>
            </a:pPr>
            <a:r>
              <a:rPr lang="en-US" dirty="0" smtClean="0"/>
              <a:t>[ ] Client organization nondisclosure forms, to be left for signature by evaluation team members when assigned. (Optional-use if required by client.)</a:t>
            </a:r>
          </a:p>
          <a:p>
            <a:pPr eaLnBrk="1" hangingPunct="1">
              <a:defRPr/>
            </a:pPr>
            <a:endParaRPr lang="en-US" dirty="0" smtClean="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altLang="en-US" smtClean="0"/>
          </a:p>
        </p:txBody>
      </p:sp>
      <p:sp>
        <p:nvSpPr>
          <p:cNvPr id="3" name="Content Placeholder 2"/>
          <p:cNvSpPr>
            <a:spLocks noGrp="1"/>
          </p:cNvSpPr>
          <p:nvPr>
            <p:ph idx="1"/>
          </p:nvPr>
        </p:nvSpPr>
        <p:spPr>
          <a:xfrm>
            <a:off x="290513" y="762000"/>
            <a:ext cx="8307387" cy="5683250"/>
          </a:xfrm>
        </p:spPr>
        <p:txBody>
          <a:bodyPr/>
          <a:lstStyle/>
          <a:p>
            <a:pPr eaLnBrk="1" hangingPunct="1">
              <a:defRPr/>
            </a:pPr>
            <a:r>
              <a:rPr lang="en-US" i="1" dirty="0" smtClean="0"/>
              <a:t>Activities</a:t>
            </a:r>
          </a:p>
          <a:p>
            <a:pPr eaLnBrk="1" hangingPunct="1">
              <a:defRPr/>
            </a:pPr>
            <a:r>
              <a:rPr lang="en-US" dirty="0" smtClean="0"/>
              <a:t>[ ] Client representatives describe the candidate system with sufficient detail to convey the main architectural drivers (for example, business goals, requirements, constraints).</a:t>
            </a:r>
          </a:p>
          <a:p>
            <a:pPr eaLnBrk="1" hangingPunct="1">
              <a:defRPr/>
            </a:pPr>
            <a:r>
              <a:rPr lang="en-US" dirty="0" smtClean="0"/>
              <a:t>[ ] Client and evaluation organization representatives agree on necessary architecture documentation.</a:t>
            </a:r>
          </a:p>
          <a:p>
            <a:pPr eaLnBrk="1" hangingPunct="1">
              <a:defRPr/>
            </a:pPr>
            <a:r>
              <a:rPr lang="en-US" dirty="0" smtClean="0"/>
              <a:t>[ ] Work out issues of proprietary information. If necessary, have the client obtain nondisclosure forms for the evaluation team to sign.</a:t>
            </a:r>
          </a:p>
          <a:p>
            <a:pPr eaLnBrk="1" hangingPunct="1">
              <a:defRPr/>
            </a:pPr>
            <a:r>
              <a:rPr lang="en-US" dirty="0" smtClean="0"/>
              <a:t>[ ] Evaluation organization representative records business goals, architectural constraints, and a list of architecture documentation to be delivered to the evaluation team.</a:t>
            </a:r>
          </a:p>
          <a:p>
            <a:pPr eaLnBrk="1" hangingPunct="1">
              <a:defRPr/>
            </a:pPr>
            <a:endParaRPr lang="en-US" dirty="0" smtClean="0"/>
          </a:p>
        </p:txBody>
      </p:sp>
    </p:spTree>
  </p:cSld>
  <p:clrMapOvr>
    <a:masterClrMapping/>
  </p:clrMapOvr>
  <p:transition spd="med"/>
</p:sld>
</file>

<file path=ppt/theme/theme1.xml><?xml version="1.0" encoding="utf-8"?>
<a:theme xmlns:a="http://schemas.openxmlformats.org/drawingml/2006/main" name="white212">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28833</TotalTime>
  <Pages>35</Pages>
  <Words>3397</Words>
  <Application>Microsoft Office PowerPoint</Application>
  <PresentationFormat>Letter Paper (8.5x11 in)</PresentationFormat>
  <Paragraphs>372</Paragraphs>
  <Slides>61</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Helvetica</vt:lpstr>
      <vt:lpstr>Arial</vt:lpstr>
      <vt:lpstr>Wingdings</vt:lpstr>
      <vt:lpstr>Times New Roman</vt:lpstr>
      <vt:lpstr>Century Gothic</vt:lpstr>
      <vt:lpstr>Courier New</vt:lpstr>
      <vt:lpstr>Tahoma</vt:lpstr>
      <vt:lpstr>Times</vt:lpstr>
      <vt:lpstr>white212</vt:lpstr>
      <vt:lpstr>Lecture 13a ATAM  Case Study II   Earth Observing System            </vt:lpstr>
      <vt:lpstr>Conceptual Flow ATAM</vt:lpstr>
      <vt:lpstr>Figure 6.7 ECS in Context</vt:lpstr>
      <vt:lpstr>Notes on Case Study from Chapter 6</vt:lpstr>
      <vt:lpstr>Phase 0</vt:lpstr>
      <vt:lpstr>PowerPoint Presentation</vt:lpstr>
      <vt:lpstr>PowerPoint Presentation</vt:lpstr>
      <vt:lpstr>Phase 0: Step 2 Describe Candidate System </vt:lpstr>
      <vt:lpstr>PowerPoint Presentation</vt:lpstr>
      <vt:lpstr>PowerPoint Presentation</vt:lpstr>
      <vt:lpstr>Step Description</vt:lpstr>
      <vt:lpstr>Phase 0, Step 3: Make a Go/No-Go Decision</vt:lpstr>
      <vt:lpstr>Phase 0, Step 4: Negotiate the Statement of Work</vt:lpstr>
      <vt:lpstr>PowerPoint Presentation</vt:lpstr>
      <vt:lpstr>PowerPoint Presentation</vt:lpstr>
      <vt:lpstr>PowerPoint Presentation</vt:lpstr>
      <vt:lpstr>Phase 0, Step 5: Form the Core Evaluation Team</vt:lpstr>
      <vt:lpstr>PowerPoint Presentation</vt:lpstr>
      <vt:lpstr>PowerPoint Presentation</vt:lpstr>
      <vt:lpstr>PowerPoint Presentation</vt:lpstr>
      <vt:lpstr>Phase 0, Step 6: Hold Evaluation Team</vt:lpstr>
      <vt:lpstr>Phase 0, Step 7: Prepare for Phase 1</vt:lpstr>
      <vt:lpstr>PowerPoint Presentation</vt:lpstr>
      <vt:lpstr>PowerPoint Presentation</vt:lpstr>
      <vt:lpstr>Phase 0, Step 8: Review the Architecture</vt:lpstr>
      <vt:lpstr>Materials Checklist</vt:lpstr>
      <vt:lpstr>Questions Checklist</vt:lpstr>
      <vt:lpstr>PowerPoint Presentation</vt:lpstr>
      <vt:lpstr>PowerPoint Presentation</vt:lpstr>
      <vt:lpstr>Phase 1 Initial Evaluation Steps</vt:lpstr>
      <vt:lpstr>PowerPoint Presentation</vt:lpstr>
      <vt:lpstr>Phase 1 Step 1 Present the ATAM</vt:lpstr>
      <vt:lpstr>Outline of ATAM Presentation Fig 6.6</vt:lpstr>
      <vt:lpstr>PowerPoint Presentation</vt:lpstr>
      <vt:lpstr>PowerPoint Presentation</vt:lpstr>
      <vt:lpstr>PowerPoint Presentation</vt:lpstr>
      <vt:lpstr>Phase 1 Step 1 How it went</vt:lpstr>
      <vt:lpstr>Phase 1 Step 2 Present the Business Drivers</vt:lpstr>
      <vt:lpstr>Checklist Phase 1 Step 1</vt:lpstr>
      <vt:lpstr>PowerPoint Presentation</vt:lpstr>
      <vt:lpstr>Phase 1 Step 1 Outputs</vt:lpstr>
      <vt:lpstr>Phase 1 Step 2 Present the Business Drivers</vt:lpstr>
      <vt:lpstr>Figure 6.7 ECS in Context</vt:lpstr>
      <vt:lpstr>Phase 1 Step 2 Present the Business Drivers</vt:lpstr>
      <vt:lpstr>Phase 1 Step 2 Present the Business Drivers</vt:lpstr>
      <vt:lpstr>Phase 1 Step 3 Present the Architecture</vt:lpstr>
      <vt:lpstr>ECS Quality Attributes of Interest  table 6.2</vt:lpstr>
      <vt:lpstr>Maintainability</vt:lpstr>
      <vt:lpstr>Operability</vt:lpstr>
      <vt:lpstr>Reliability</vt:lpstr>
      <vt:lpstr>Scalability and Performance</vt:lpstr>
      <vt:lpstr>Present the Architecture Template</vt:lpstr>
      <vt:lpstr>PowerPoint Presentation</vt:lpstr>
      <vt:lpstr>PowerPoint Presentation</vt:lpstr>
      <vt:lpstr>PowerPoint Presentation</vt:lpstr>
      <vt:lpstr>Phase 1 Step 3 Present the Architecture</vt:lpstr>
      <vt:lpstr>View of ECS Components</vt:lpstr>
      <vt:lpstr>Phase 1 Step 3 Present the Architecture</vt:lpstr>
      <vt:lpstr>ECS Data Pyramid</vt:lpstr>
      <vt:lpstr>Phase 1 Step 3 Present the Architecture</vt:lpstr>
      <vt:lpstr>Phase 1 Step 4 Identify Architectural Approaches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creator>Manton Matthews</dc:creator>
  <cp:lastModifiedBy>MATTHEWS, MANTON M</cp:lastModifiedBy>
  <cp:revision>211</cp:revision>
  <cp:lastPrinted>2017-06-28T14:13:08Z</cp:lastPrinted>
  <dcterms:created xsi:type="dcterms:W3CDTF">1998-08-11T09:19:24Z</dcterms:created>
  <dcterms:modified xsi:type="dcterms:W3CDTF">2017-06-28T14:14:16Z</dcterms:modified>
</cp:coreProperties>
</file>