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5"/>
  </p:notesMasterIdLst>
  <p:handoutMasterIdLst>
    <p:handoutMasterId r:id="rId26"/>
  </p:handoutMasterIdLst>
  <p:sldIdLst>
    <p:sldId id="453" r:id="rId2"/>
    <p:sldId id="687" r:id="rId3"/>
    <p:sldId id="688" r:id="rId4"/>
    <p:sldId id="689" r:id="rId5"/>
    <p:sldId id="690" r:id="rId6"/>
    <p:sldId id="708" r:id="rId7"/>
    <p:sldId id="705" r:id="rId8"/>
    <p:sldId id="691" r:id="rId9"/>
    <p:sldId id="697" r:id="rId10"/>
    <p:sldId id="706" r:id="rId11"/>
    <p:sldId id="707" r:id="rId12"/>
    <p:sldId id="692" r:id="rId13"/>
    <p:sldId id="693" r:id="rId14"/>
    <p:sldId id="694" r:id="rId15"/>
    <p:sldId id="695" r:id="rId16"/>
    <p:sldId id="696" r:id="rId17"/>
    <p:sldId id="698" r:id="rId18"/>
    <p:sldId id="699" r:id="rId19"/>
    <p:sldId id="700" r:id="rId20"/>
    <p:sldId id="701" r:id="rId21"/>
    <p:sldId id="702" r:id="rId22"/>
    <p:sldId id="703" r:id="rId23"/>
    <p:sldId id="704" r:id="rId24"/>
  </p:sldIdLst>
  <p:sldSz cx="9144000" cy="6858000" type="letter"/>
  <p:notesSz cx="9296400" cy="7010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5pPr>
    <a:lvl6pPr marL="2286000" algn="l" defTabSz="914400" rtl="0" eaLnBrk="1" latinLnBrk="0" hangingPunct="1">
      <a:defRPr b="1" kern="1200">
        <a:solidFill>
          <a:schemeClr val="tx1"/>
        </a:solidFill>
        <a:latin typeface="Helvetica" panose="020B0604020202020204" pitchFamily="34" charset="0"/>
        <a:ea typeface="+mn-ea"/>
        <a:cs typeface="+mn-cs"/>
      </a:defRPr>
    </a:lvl6pPr>
    <a:lvl7pPr marL="2743200" algn="l" defTabSz="914400" rtl="0" eaLnBrk="1" latinLnBrk="0" hangingPunct="1">
      <a:defRPr b="1" kern="1200">
        <a:solidFill>
          <a:schemeClr val="tx1"/>
        </a:solidFill>
        <a:latin typeface="Helvetica" panose="020B0604020202020204" pitchFamily="34" charset="0"/>
        <a:ea typeface="+mn-ea"/>
        <a:cs typeface="+mn-cs"/>
      </a:defRPr>
    </a:lvl7pPr>
    <a:lvl8pPr marL="3200400" algn="l" defTabSz="914400" rtl="0" eaLnBrk="1" latinLnBrk="0" hangingPunct="1">
      <a:defRPr b="1" kern="1200">
        <a:solidFill>
          <a:schemeClr val="tx1"/>
        </a:solidFill>
        <a:latin typeface="Helvetica" panose="020B0604020202020204" pitchFamily="34" charset="0"/>
        <a:ea typeface="+mn-ea"/>
        <a:cs typeface="+mn-cs"/>
      </a:defRPr>
    </a:lvl8pPr>
    <a:lvl9pPr marL="3657600" algn="l" defTabSz="914400" rtl="0" eaLnBrk="1" latinLnBrk="0" hangingPunct="1">
      <a:defRPr b="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96">
          <p15:clr>
            <a:srgbClr val="A4A3A4"/>
          </p15:clr>
        </p15:guide>
        <p15:guide id="2" pos="5568">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B2B2B2"/>
    <a:srgbClr val="FFCC00"/>
    <a:srgbClr val="FF0000"/>
    <a:srgbClr val="FFCCCC"/>
    <a:srgbClr val="CCCCFF"/>
    <a:srgbClr val="CCE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8265" autoAdjust="0"/>
  </p:normalViewPr>
  <p:slideViewPr>
    <p:cSldViewPr>
      <p:cViewPr varScale="1">
        <p:scale>
          <a:sx n="45" d="100"/>
          <a:sy n="45" d="100"/>
        </p:scale>
        <p:origin x="900" y="48"/>
      </p:cViewPr>
      <p:guideLst>
        <p:guide orient="horz" pos="96"/>
        <p:guide pos="55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8"/>
    </p:cViewPr>
  </p:sorterViewPr>
  <p:notesViewPr>
    <p:cSldViewPr>
      <p:cViewPr varScale="1">
        <p:scale>
          <a:sx n="77" d="100"/>
          <a:sy n="77" d="100"/>
        </p:scale>
        <p:origin x="-1584" y="-10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67200" y="6677025"/>
            <a:ext cx="765175" cy="257175"/>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t>Page </a:t>
            </a:r>
            <a:fld id="{105FC417-8ED1-4F8F-A3BC-FC481A8CCA81}" type="slidenum">
              <a:rPr lang="en-US" altLang="en-US" sz="1200" b="0" smtClean="0"/>
              <a:pPr algn="ctr">
                <a:lnSpc>
                  <a:spcPct val="90000"/>
                </a:lnSpc>
                <a:defRPr/>
              </a:pPr>
              <a:t>‹#›</a:t>
            </a:fld>
            <a:endParaRPr lang="en-US" altLang="en-US" sz="1200" b="0" smtClean="0"/>
          </a:p>
        </p:txBody>
      </p:sp>
    </p:spTree>
    <p:extLst>
      <p:ext uri="{BB962C8B-B14F-4D97-AF65-F5344CB8AC3E}">
        <p14:creationId xmlns:p14="http://schemas.microsoft.com/office/powerpoint/2010/main" val="2231335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body" sz="quarter" idx="3"/>
          </p:nvPr>
        </p:nvSpPr>
        <p:spPr bwMode="auto">
          <a:xfrm>
            <a:off x="1239838" y="3330575"/>
            <a:ext cx="6816725" cy="3154363"/>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1027"/>
          <p:cNvSpPr>
            <a:spLocks noChangeArrowheads="1"/>
          </p:cNvSpPr>
          <p:nvPr/>
        </p:nvSpPr>
        <p:spPr bwMode="auto">
          <a:xfrm>
            <a:off x="4244975" y="6677025"/>
            <a:ext cx="806450" cy="257175"/>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latin typeface="Century Gothic" panose="020B0502020202020204" pitchFamily="34" charset="0"/>
              </a:rPr>
              <a:t>Page </a:t>
            </a:r>
            <a:fld id="{58A0C479-FC35-4F17-897D-D1BAFCF5FFE4}" type="slidenum">
              <a:rPr lang="en-US" altLang="en-US" sz="1200" b="0" smtClean="0">
                <a:latin typeface="Century Gothic" panose="020B0502020202020204" pitchFamily="34" charset="0"/>
              </a:rPr>
              <a:pPr algn="ctr">
                <a:lnSpc>
                  <a:spcPct val="90000"/>
                </a:lnSpc>
                <a:defRPr/>
              </a:pPr>
              <a:t>‹#›</a:t>
            </a:fld>
            <a:endParaRPr lang="en-US" altLang="en-US" sz="1200" b="0" smtClean="0">
              <a:latin typeface="Century Gothic" panose="020B0502020202020204" pitchFamily="34" charset="0"/>
            </a:endParaRPr>
          </a:p>
        </p:txBody>
      </p:sp>
      <p:sp>
        <p:nvSpPr>
          <p:cNvPr id="4100" name="Rectangle 1028"/>
          <p:cNvSpPr>
            <a:spLocks noGrp="1" noRot="1" noChangeAspect="1" noChangeArrowheads="1" noTextEdit="1"/>
          </p:cNvSpPr>
          <p:nvPr>
            <p:ph type="sldImg" idx="2"/>
          </p:nvPr>
        </p:nvSpPr>
        <p:spPr bwMode="auto">
          <a:xfrm>
            <a:off x="2901950" y="530225"/>
            <a:ext cx="3492500" cy="2619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9698583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9244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6400800"/>
            <a:ext cx="3657600" cy="304800"/>
          </a:xfrm>
          <a:prstGeom prst="rect">
            <a:avLst/>
          </a:prstGeom>
          <a:noFill/>
          <a:ln w="9525">
            <a:noFill/>
            <a:miter lim="800000"/>
            <a:headEnd/>
            <a:tailEnd/>
          </a:ln>
          <a:effectLst/>
        </p:spPr>
        <p:txBody>
          <a:bodyPr lIns="90479" tIns="44446" rIns="90479" bIns="44446"/>
          <a:lstStyle/>
          <a:p>
            <a:pPr algn="ctr" eaLnBrk="1" hangingPunct="1">
              <a:lnSpc>
                <a:spcPct val="95000"/>
              </a:lnSpc>
              <a:spcBef>
                <a:spcPct val="50000"/>
              </a:spcBef>
              <a:buClr>
                <a:schemeClr val="hlink"/>
              </a:buClr>
              <a:buFont typeface="Wingdings" pitchFamily="2" charset="2"/>
              <a:buNone/>
              <a:defRPr/>
            </a:pPr>
            <a:r>
              <a:rPr lang="en-US">
                <a:solidFill>
                  <a:schemeClr val="tx2"/>
                </a:solidFill>
                <a:effectLst>
                  <a:outerShdw blurRad="38100" dist="38100" dir="2700000" algn="tl">
                    <a:srgbClr val="C0C0C0"/>
                  </a:outerShdw>
                </a:effectLst>
                <a:latin typeface="Times New Roman" pitchFamily="18" charset="0"/>
              </a:rPr>
              <a:t>Click to edit Master subtitle style</a:t>
            </a:r>
          </a:p>
        </p:txBody>
      </p:sp>
      <p:sp>
        <p:nvSpPr>
          <p:cNvPr id="348162" name="Rectangle 2"/>
          <p:cNvSpPr>
            <a:spLocks noGrp="1" noChangeArrowheads="1"/>
          </p:cNvSpPr>
          <p:nvPr>
            <p:ph type="subTitle" sz="quarter" idx="1"/>
          </p:nvPr>
        </p:nvSpPr>
        <p:spPr>
          <a:xfrm>
            <a:off x="1371600" y="2501900"/>
            <a:ext cx="6400800" cy="1752600"/>
          </a:xfrm>
        </p:spPr>
        <p:txBody>
          <a:bodyPr/>
          <a:lstStyle>
            <a:lvl1pPr marL="0" indent="0" algn="ctr">
              <a:defRPr/>
            </a:lvl1pPr>
          </a:lstStyle>
          <a:p>
            <a:r>
              <a:rPr lang="en-US"/>
              <a:t>Click to edit Master subtitle style</a:t>
            </a:r>
          </a:p>
        </p:txBody>
      </p:sp>
      <p:sp>
        <p:nvSpPr>
          <p:cNvPr id="348163" name="Rectangle 3"/>
          <p:cNvSpPr>
            <a:spLocks noGrp="1" noChangeArrowheads="1"/>
          </p:cNvSpPr>
          <p:nvPr>
            <p:ph type="ctrTitle" sz="quarter"/>
          </p:nvPr>
        </p:nvSpPr>
        <p:spPr>
          <a:xfrm>
            <a:off x="685800" y="365125"/>
            <a:ext cx="7772400" cy="1143000"/>
          </a:xfrm>
          <a:effectLst>
            <a:outerShdw dist="71842" dir="2700000" algn="ctr" rotWithShape="0">
              <a:schemeClr val="bg2"/>
            </a:outerShdw>
          </a:effectLst>
        </p:spPr>
        <p:txBody>
          <a:bodyPr lIns="92066" tIns="46033" rIns="92066" bIns="46033"/>
          <a:lstStyle>
            <a:lvl1pPr>
              <a:defRPr>
                <a:effectLst>
                  <a:outerShdw blurRad="38100" dist="38100" dir="2700000" algn="tl">
                    <a:srgbClr val="C0C0C0"/>
                  </a:outerShdw>
                </a:effectLst>
              </a:defRPr>
            </a:lvl1pPr>
          </a:lstStyle>
          <a:p>
            <a:r>
              <a:rPr lang="en-US"/>
              <a:t>Click to edit Master title style</a:t>
            </a:r>
          </a:p>
        </p:txBody>
      </p:sp>
    </p:spTree>
    <p:extLst>
      <p:ext uri="{BB962C8B-B14F-4D97-AF65-F5344CB8AC3E}">
        <p14:creationId xmlns:p14="http://schemas.microsoft.com/office/powerpoint/2010/main" val="222284811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473449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47650"/>
            <a:ext cx="2206625"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72237"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44402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bwMode="auto">
          <a:xfrm>
            <a:off x="533400" y="6500813"/>
            <a:ext cx="6705600" cy="28098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lnSpc>
                <a:spcPct val="90000"/>
              </a:lnSpc>
              <a:defRPr sz="1100"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AU" altLang="en-US"/>
              <a:t>© Len Bass, Paul Clements, Rick </a:t>
            </a:r>
            <a:r>
              <a:rPr lang="en-AU" altLang="en-US" err="1"/>
              <a:t>Kazman</a:t>
            </a:r>
            <a:r>
              <a:rPr lang="en-AU" altLang="en-US"/>
              <a:t>, under Creative Commons Attribution License</a:t>
            </a:r>
          </a:p>
        </p:txBody>
      </p:sp>
    </p:spTree>
    <p:extLst>
      <p:ext uri="{BB962C8B-B14F-4D97-AF65-F5344CB8AC3E}">
        <p14:creationId xmlns:p14="http://schemas.microsoft.com/office/powerpoint/2010/main" val="143058811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7244295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20788"/>
            <a:ext cx="40767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839976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202555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905666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664107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5662502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32508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bwMode="auto">
          <a:xfrm>
            <a:off x="290513" y="1220788"/>
            <a:ext cx="8307387" cy="5224462"/>
          </a:xfrm>
          <a:prstGeom prst="rect">
            <a:avLst/>
          </a:prstGeom>
          <a:noFill/>
          <a:ln w="9525">
            <a:noFill/>
            <a:miter lim="800000"/>
            <a:headEnd/>
            <a:tailEnd/>
          </a:ln>
          <a:effectLst/>
        </p:spPr>
        <p:txBody>
          <a:bodyPr vert="horz" wrap="square" lIns="90479" tIns="44446" rIns="90479" bIns="4444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7" name="Rectangle 3"/>
          <p:cNvSpPr>
            <a:spLocks noGrp="1" noChangeArrowheads="1"/>
          </p:cNvSpPr>
          <p:nvPr>
            <p:ph type="title"/>
          </p:nvPr>
        </p:nvSpPr>
        <p:spPr bwMode="auto">
          <a:xfrm>
            <a:off x="404813" y="247650"/>
            <a:ext cx="8716962"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347140" name="Text Box 4"/>
          <p:cNvSpPr txBox="1">
            <a:spLocks noChangeArrowheads="1"/>
          </p:cNvSpPr>
          <p:nvPr/>
        </p:nvSpPr>
        <p:spPr bwMode="auto">
          <a:xfrm>
            <a:off x="219075" y="6400800"/>
            <a:ext cx="604838" cy="285750"/>
          </a:xfrm>
          <a:prstGeom prst="rect">
            <a:avLst/>
          </a:prstGeom>
          <a:noFill/>
          <a:ln w="19050">
            <a:noFill/>
            <a:miter lim="800000"/>
            <a:headEnd/>
            <a:tailEnd type="none" w="sm" len="sm"/>
          </a:ln>
          <a:effectLst/>
        </p:spPr>
        <p:txBody>
          <a:bodyPr wrap="none" lIns="45715" tIns="45715" rIns="45715" bIns="45715"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400" b="0" smtClean="0">
                <a:solidFill>
                  <a:schemeClr val="hlink"/>
                </a:solidFill>
              </a:rPr>
              <a:t>– </a:t>
            </a:r>
            <a:fld id="{AEBFCC42-6F49-4F25-9927-F8C47DE3D4D2}" type="slidenum">
              <a:rPr lang="en-US" altLang="en-US" sz="1400" b="0" smtClean="0">
                <a:solidFill>
                  <a:schemeClr val="hlink"/>
                </a:solidFill>
              </a:rPr>
              <a:pPr algn="ctr">
                <a:lnSpc>
                  <a:spcPct val="90000"/>
                </a:lnSpc>
                <a:defRPr/>
              </a:pPr>
              <a:t>‹#›</a:t>
            </a:fld>
            <a:r>
              <a:rPr lang="en-US" altLang="en-US" sz="1400" b="0" smtClean="0">
                <a:solidFill>
                  <a:schemeClr val="hlink"/>
                </a:solidFill>
              </a:rPr>
              <a:t> –</a:t>
            </a:r>
            <a:endParaRPr lang="en-US" altLang="en-US" sz="1400" b="0" smtClean="0"/>
          </a:p>
        </p:txBody>
      </p:sp>
      <p:sp>
        <p:nvSpPr>
          <p:cNvPr id="1029" name="Rectangle 5"/>
          <p:cNvSpPr>
            <a:spLocks noChangeArrowheads="1"/>
          </p:cNvSpPr>
          <p:nvPr/>
        </p:nvSpPr>
        <p:spPr bwMode="auto">
          <a:xfrm>
            <a:off x="7007645" y="6391039"/>
            <a:ext cx="2113710" cy="28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45715" tIns="45715" rIns="45715" bIns="45715" anchor="ctr">
            <a:spAutoFit/>
          </a:bodyPr>
          <a:lstStyle>
            <a:lvl1pPr algn="ctr">
              <a:lnSpc>
                <a:spcPct val="90000"/>
              </a:lnSpc>
              <a:defRPr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US" altLang="en-US" sz="1400" b="0" dirty="0" smtClean="0">
                <a:solidFill>
                  <a:schemeClr val="hlink"/>
                </a:solidFill>
              </a:rPr>
              <a:t>CSCE 742 Summer 2017</a:t>
            </a:r>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34" charset="0"/>
        </a:defRPr>
      </a:lvl2pPr>
      <a:lvl3pPr algn="l" rtl="0" eaLnBrk="0" fontAlgn="base" hangingPunct="0">
        <a:lnSpc>
          <a:spcPct val="87000"/>
        </a:lnSpc>
        <a:spcBef>
          <a:spcPct val="0"/>
        </a:spcBef>
        <a:spcAft>
          <a:spcPct val="0"/>
        </a:spcAft>
        <a:defRPr sz="3800" b="1">
          <a:solidFill>
            <a:schemeClr val="hlink"/>
          </a:solidFill>
          <a:latin typeface="Helvetica" pitchFamily="34" charset="0"/>
        </a:defRPr>
      </a:lvl3pPr>
      <a:lvl4pPr algn="l" rtl="0" eaLnBrk="0" fontAlgn="base" hangingPunct="0">
        <a:lnSpc>
          <a:spcPct val="87000"/>
        </a:lnSpc>
        <a:spcBef>
          <a:spcPct val="0"/>
        </a:spcBef>
        <a:spcAft>
          <a:spcPct val="0"/>
        </a:spcAft>
        <a:defRPr sz="3800" b="1">
          <a:solidFill>
            <a:schemeClr val="hlink"/>
          </a:solidFill>
          <a:latin typeface="Helvetica" pitchFamily="34" charset="0"/>
        </a:defRPr>
      </a:lvl4pPr>
      <a:lvl5pPr algn="l" rtl="0" eaLnBrk="0" fontAlgn="base" hangingPunct="0">
        <a:lnSpc>
          <a:spcPct val="87000"/>
        </a:lnSpc>
        <a:spcBef>
          <a:spcPct val="0"/>
        </a:spcBef>
        <a:spcAft>
          <a:spcPct val="0"/>
        </a:spcAft>
        <a:defRPr sz="3800" b="1">
          <a:solidFill>
            <a:schemeClr val="hlink"/>
          </a:solidFill>
          <a:latin typeface="Helvetica" pitchFamily="34" charset="0"/>
        </a:defRPr>
      </a:lvl5pPr>
      <a:lvl6pPr marL="457200" algn="l" rtl="0" fontAlgn="base">
        <a:lnSpc>
          <a:spcPct val="87000"/>
        </a:lnSpc>
        <a:spcBef>
          <a:spcPct val="0"/>
        </a:spcBef>
        <a:spcAft>
          <a:spcPct val="0"/>
        </a:spcAft>
        <a:defRPr sz="3800" b="1">
          <a:solidFill>
            <a:schemeClr val="hlink"/>
          </a:solidFill>
          <a:latin typeface="Helvetica" pitchFamily="34" charset="0"/>
        </a:defRPr>
      </a:lvl6pPr>
      <a:lvl7pPr marL="914400" algn="l" rtl="0" fontAlgn="base">
        <a:lnSpc>
          <a:spcPct val="87000"/>
        </a:lnSpc>
        <a:spcBef>
          <a:spcPct val="0"/>
        </a:spcBef>
        <a:spcAft>
          <a:spcPct val="0"/>
        </a:spcAft>
        <a:defRPr sz="3800" b="1">
          <a:solidFill>
            <a:schemeClr val="hlink"/>
          </a:solidFill>
          <a:latin typeface="Helvetica" pitchFamily="34" charset="0"/>
        </a:defRPr>
      </a:lvl7pPr>
      <a:lvl8pPr marL="1371600" algn="l" rtl="0" fontAlgn="base">
        <a:lnSpc>
          <a:spcPct val="87000"/>
        </a:lnSpc>
        <a:spcBef>
          <a:spcPct val="0"/>
        </a:spcBef>
        <a:spcAft>
          <a:spcPct val="0"/>
        </a:spcAft>
        <a:defRPr sz="3800" b="1">
          <a:solidFill>
            <a:schemeClr val="hlink"/>
          </a:solidFill>
          <a:latin typeface="Helvetica" pitchFamily="34" charset="0"/>
        </a:defRPr>
      </a:lvl8pPr>
      <a:lvl9pPr marL="1828800" algn="l"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anose="05000000000000000000" pitchFamily="2" charset="2"/>
        <a:defRPr sz="2400" b="1">
          <a:solidFill>
            <a:schemeClr val="tx2"/>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anose="05000000000000000000" pitchFamily="2" charset="2"/>
        <a:buChar char="n"/>
        <a:defRPr sz="2000" b="1">
          <a:solidFill>
            <a:schemeClr val="tx1"/>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Proxy_server" TargetMode="External"/><Relationship Id="rId7" Type="http://schemas.openxmlformats.org/officeDocument/2006/relationships/hyperlink" Target="https://en.wikipedia.org/wiki/Representational_state_transfer#cite_note-Fielding-Ch5-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Web_cache" TargetMode="External"/><Relationship Id="rId5" Type="http://schemas.openxmlformats.org/officeDocument/2006/relationships/hyperlink" Target="https://en.wikipedia.org/wiki/Firewall_(computing)" TargetMode="External"/><Relationship Id="rId4" Type="http://schemas.openxmlformats.org/officeDocument/2006/relationships/hyperlink" Target="https://en.wikipedia.org/wiki/Gateway_(telecommunication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1836738"/>
            <a:ext cx="7772400" cy="1565275"/>
          </a:xfrm>
        </p:spPr>
        <p:txBody>
          <a:bodyPr/>
          <a:lstStyle/>
          <a:p>
            <a:pPr marL="342900" indent="-342900" algn="ctr" eaLnBrk="1" hangingPunct="1"/>
            <a:r>
              <a:rPr lang="en-US" altLang="en-US" dirty="0" smtClean="0"/>
              <a:t>Lecture 92</a:t>
            </a:r>
            <a:br>
              <a:rPr lang="en-US" altLang="en-US" dirty="0" smtClean="0"/>
            </a:br>
            <a:r>
              <a:rPr lang="en-US" altLang="en-US" dirty="0" smtClean="0"/>
              <a:t>Test 1 – Take Home</a:t>
            </a:r>
            <a:br>
              <a:rPr lang="en-US" altLang="en-US" dirty="0" smtClean="0"/>
            </a:br>
            <a:r>
              <a:rPr lang="en-US" altLang="en-US" dirty="0" smtClean="0"/>
              <a:t>Post mortem</a:t>
            </a:r>
          </a:p>
        </p:txBody>
      </p:sp>
      <p:sp>
        <p:nvSpPr>
          <p:cNvPr id="418819" name="Rectangle 3"/>
          <p:cNvSpPr>
            <a:spLocks noGrp="1" noChangeArrowheads="1"/>
          </p:cNvSpPr>
          <p:nvPr>
            <p:ph type="body" idx="1"/>
          </p:nvPr>
        </p:nvSpPr>
        <p:spPr>
          <a:xfrm>
            <a:off x="1676400" y="3402013"/>
            <a:ext cx="6629400" cy="2905125"/>
          </a:xfrm>
        </p:spPr>
        <p:txBody>
          <a:bodyPr lIns="90487" tIns="44450" rIns="90487" bIns="44450"/>
          <a:lstStyle/>
          <a:p>
            <a:pPr eaLnBrk="1" hangingPunct="1">
              <a:defRPr/>
            </a:pPr>
            <a:r>
              <a:rPr lang="en-US" dirty="0" smtClean="0"/>
              <a:t>Topics</a:t>
            </a:r>
          </a:p>
          <a:p>
            <a:pPr marL="955675" lvl="1" indent="-457200" eaLnBrk="1" hangingPunct="1">
              <a:buFont typeface="+mj-lt"/>
              <a:buAutoNum type="arabicPeriod"/>
              <a:defRPr/>
            </a:pPr>
            <a:r>
              <a:rPr lang="en-US" dirty="0" smtClean="0"/>
              <a:t>Questions</a:t>
            </a:r>
          </a:p>
          <a:p>
            <a:pPr marL="955675" lvl="1" indent="-457200" eaLnBrk="1" hangingPunct="1">
              <a:buFont typeface="+mj-lt"/>
              <a:buAutoNum type="arabicPeriod"/>
              <a:defRPr/>
            </a:pPr>
            <a:r>
              <a:rPr lang="en-US" dirty="0" smtClean="0"/>
              <a:t>Grades on take home</a:t>
            </a:r>
          </a:p>
          <a:p>
            <a:pPr marL="955675" lvl="1" indent="-457200" eaLnBrk="1" hangingPunct="1">
              <a:buFont typeface="+mj-lt"/>
              <a:buAutoNum type="arabicPeriod"/>
              <a:defRPr/>
            </a:pPr>
            <a:r>
              <a:rPr lang="en-US" dirty="0" smtClean="0"/>
              <a:t>Grades combined with in-class</a:t>
            </a:r>
          </a:p>
          <a:p>
            <a:pPr marL="955675" lvl="1" indent="-457200" eaLnBrk="1" hangingPunct="1">
              <a:buFont typeface="+mj-lt"/>
              <a:buAutoNum type="arabicPeriod"/>
              <a:defRPr/>
            </a:pPr>
            <a:r>
              <a:rPr lang="en-US" dirty="0" smtClean="0"/>
              <a:t>Comments on each question</a:t>
            </a:r>
          </a:p>
          <a:p>
            <a:pPr marL="498475" lvl="1" indent="0" eaLnBrk="1" hangingPunct="1">
              <a:buFont typeface="Wingdings" panose="05000000000000000000" pitchFamily="2" charset="2"/>
              <a:buNone/>
              <a:defRPr/>
            </a:pPr>
            <a:endParaRPr lang="en-US" dirty="0" smtClean="0"/>
          </a:p>
          <a:p>
            <a:pPr lvl="1" eaLnBrk="1" hangingPunct="1">
              <a:defRPr/>
            </a:pPr>
            <a:endParaRPr lang="en-US" dirty="0" smtClean="0"/>
          </a:p>
          <a:p>
            <a:pPr lvl="1" eaLnBrk="1" hangingPunct="1">
              <a:defRPr/>
            </a:pPr>
            <a:endParaRPr lang="en-US" dirty="0" smtClean="0"/>
          </a:p>
        </p:txBody>
      </p:sp>
      <p:sp>
        <p:nvSpPr>
          <p:cNvPr id="6148" name="Rectangle 4"/>
          <p:cNvSpPr>
            <a:spLocks noChangeArrowheads="1"/>
          </p:cNvSpPr>
          <p:nvPr/>
        </p:nvSpPr>
        <p:spPr bwMode="auto">
          <a:xfrm>
            <a:off x="747713" y="6500813"/>
            <a:ext cx="1578957"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7" tIns="44450" rIns="90487" bIns="44450">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r>
              <a:rPr lang="en-US" altLang="en-US" sz="1400" dirty="0" smtClean="0">
                <a:latin typeface="Courier New" panose="02070309020205020404" pitchFamily="49" charset="0"/>
              </a:rPr>
              <a:t>June 15, 2017</a:t>
            </a:r>
            <a:endParaRPr lang="en-US" altLang="en-US" sz="1400" dirty="0">
              <a:latin typeface="Courier New" panose="02070309020205020404" pitchFamily="49" charset="0"/>
            </a:endParaRPr>
          </a:p>
        </p:txBody>
      </p:sp>
      <p:sp>
        <p:nvSpPr>
          <p:cNvPr id="6149" name="Rectangle 5"/>
          <p:cNvSpPr>
            <a:spLocks noChangeArrowheads="1"/>
          </p:cNvSpPr>
          <p:nvPr/>
        </p:nvSpPr>
        <p:spPr bwMode="auto">
          <a:xfrm>
            <a:off x="774700" y="762000"/>
            <a:ext cx="782161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eaLnBrk="1" hangingPunct="1">
              <a:lnSpc>
                <a:spcPct val="87000"/>
              </a:lnSpc>
            </a:pPr>
            <a:r>
              <a:rPr lang="en-US" altLang="en-US" sz="3800"/>
              <a:t>CSCE 742 Software Architectures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t>
            </a:r>
            <a:r>
              <a:rPr lang="en-US" dirty="0"/>
              <a:t> </a:t>
            </a:r>
            <a:r>
              <a:rPr lang="en-US" dirty="0" smtClean="0"/>
              <a:t>-- </a:t>
            </a:r>
            <a:r>
              <a:rPr lang="en-US" dirty="0" err="1" smtClean="0"/>
              <a:t>wikipedia</a:t>
            </a:r>
            <a:r>
              <a:rPr lang="en-US" dirty="0" smtClean="0"/>
              <a:t> </a:t>
            </a:r>
            <a:endParaRPr lang="en-US" dirty="0"/>
          </a:p>
        </p:txBody>
      </p:sp>
      <p:sp>
        <p:nvSpPr>
          <p:cNvPr id="3" name="Content Placeholder 2"/>
          <p:cNvSpPr>
            <a:spLocks noGrp="1"/>
          </p:cNvSpPr>
          <p:nvPr>
            <p:ph idx="1"/>
          </p:nvPr>
        </p:nvSpPr>
        <p:spPr>
          <a:xfrm>
            <a:off x="290513" y="1220788"/>
            <a:ext cx="8701087" cy="5224462"/>
          </a:xfrm>
        </p:spPr>
        <p:txBody>
          <a:bodyPr/>
          <a:lstStyle/>
          <a:p>
            <a:pPr>
              <a:buFont typeface="Wingdings" panose="05000000000000000000" pitchFamily="2" charset="2"/>
              <a:buChar char="§"/>
            </a:pPr>
            <a:r>
              <a:rPr lang="en-US" dirty="0" smtClean="0"/>
              <a:t>client–server </a:t>
            </a:r>
            <a:r>
              <a:rPr lang="en-US" dirty="0"/>
              <a:t>separation of concerns simplifies component implementation, </a:t>
            </a:r>
            <a:endParaRPr lang="en-US" dirty="0" smtClean="0"/>
          </a:p>
          <a:p>
            <a:pPr>
              <a:buFont typeface="Wingdings" panose="05000000000000000000" pitchFamily="2" charset="2"/>
              <a:buChar char="§"/>
            </a:pPr>
            <a:r>
              <a:rPr lang="en-US" dirty="0" smtClean="0"/>
              <a:t>reduces </a:t>
            </a:r>
            <a:r>
              <a:rPr lang="en-US" dirty="0"/>
              <a:t>the complexity of connector semantics, improves the effectiveness of performance tuning, and </a:t>
            </a:r>
            <a:endParaRPr lang="en-US" dirty="0" smtClean="0"/>
          </a:p>
          <a:p>
            <a:pPr>
              <a:buFont typeface="Wingdings" panose="05000000000000000000" pitchFamily="2" charset="2"/>
              <a:buChar char="§"/>
            </a:pPr>
            <a:r>
              <a:rPr lang="en-US" dirty="0" smtClean="0"/>
              <a:t>increases </a:t>
            </a:r>
            <a:r>
              <a:rPr lang="en-US" dirty="0"/>
              <a:t>the scalability of pure server components. </a:t>
            </a:r>
            <a:endParaRPr lang="en-US" dirty="0" smtClean="0"/>
          </a:p>
          <a:p>
            <a:pPr>
              <a:buFont typeface="Wingdings" panose="05000000000000000000" pitchFamily="2" charset="2"/>
              <a:buChar char="§"/>
            </a:pPr>
            <a:r>
              <a:rPr lang="en-US" dirty="0" smtClean="0"/>
              <a:t>Layered </a:t>
            </a:r>
            <a:r>
              <a:rPr lang="en-US" dirty="0"/>
              <a:t>system constraints allow intermediaries—</a:t>
            </a:r>
            <a:r>
              <a:rPr lang="en-US" dirty="0">
                <a:hlinkClick r:id="rId3" tooltip="Proxy server"/>
              </a:rPr>
              <a:t>proxies</a:t>
            </a:r>
            <a:r>
              <a:rPr lang="en-US" dirty="0"/>
              <a:t>, </a:t>
            </a:r>
            <a:r>
              <a:rPr lang="en-US" dirty="0">
                <a:hlinkClick r:id="rId4" tooltip="Gateway (telecommunications)"/>
              </a:rPr>
              <a:t>gateways</a:t>
            </a:r>
            <a:r>
              <a:rPr lang="en-US" dirty="0"/>
              <a:t>, and </a:t>
            </a:r>
            <a:r>
              <a:rPr lang="en-US" dirty="0">
                <a:hlinkClick r:id="rId5" tooltip="Firewall (computing)"/>
              </a:rPr>
              <a:t>firewalls</a:t>
            </a:r>
            <a:r>
              <a:rPr lang="en-US" dirty="0"/>
              <a:t>—to be introduced at various points in the communication without changing the interfaces between </a:t>
            </a:r>
            <a:r>
              <a:rPr lang="en-US" dirty="0" smtClean="0"/>
              <a:t>components</a:t>
            </a:r>
          </a:p>
          <a:p>
            <a:pPr>
              <a:buFont typeface="Wingdings" panose="05000000000000000000" pitchFamily="2" charset="2"/>
              <a:buChar char="§"/>
            </a:pPr>
            <a:r>
              <a:rPr lang="en-US" dirty="0" smtClean="0"/>
              <a:t>REST </a:t>
            </a:r>
            <a:r>
              <a:rPr lang="en-US" dirty="0"/>
              <a:t>enables intermediate processing by constraining messages to be self-descriptive: </a:t>
            </a:r>
            <a:r>
              <a:rPr lang="en-US" dirty="0">
                <a:solidFill>
                  <a:srgbClr val="FF0000"/>
                </a:solidFill>
              </a:rPr>
              <a:t>interaction is stateless between requests,</a:t>
            </a:r>
            <a:r>
              <a:rPr lang="en-US" dirty="0"/>
              <a:t> </a:t>
            </a:r>
            <a:endParaRPr lang="en-US" dirty="0" smtClean="0"/>
          </a:p>
          <a:p>
            <a:pPr>
              <a:buFont typeface="Wingdings" panose="05000000000000000000" pitchFamily="2" charset="2"/>
              <a:buChar char="§"/>
            </a:pPr>
            <a:r>
              <a:rPr lang="en-US" dirty="0" smtClean="0"/>
              <a:t>responses </a:t>
            </a:r>
            <a:r>
              <a:rPr lang="en-US" dirty="0"/>
              <a:t>explicitly indicate </a:t>
            </a:r>
            <a:r>
              <a:rPr lang="en-US" dirty="0" err="1">
                <a:hlinkClick r:id="rId6" tooltip="Web cache"/>
              </a:rPr>
              <a:t>cacheability</a:t>
            </a:r>
            <a:r>
              <a:rPr lang="en-US" dirty="0"/>
              <a:t>.</a:t>
            </a:r>
            <a:r>
              <a:rPr lang="en-US" baseline="30000" dirty="0">
                <a:hlinkClick r:id="rId7"/>
              </a:rPr>
              <a:t>[2]</a:t>
            </a:r>
            <a:endParaRPr lang="en-US" dirty="0"/>
          </a:p>
        </p:txBody>
      </p:sp>
    </p:spTree>
    <p:extLst>
      <p:ext uri="{BB962C8B-B14F-4D97-AF65-F5344CB8AC3E}">
        <p14:creationId xmlns:p14="http://schemas.microsoft.com/office/powerpoint/2010/main" val="128941597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 </a:t>
            </a:r>
            <a:r>
              <a:rPr lang="en-US" dirty="0"/>
              <a:t>Architectural </a:t>
            </a:r>
            <a:r>
              <a:rPr lang="en-US" dirty="0" smtClean="0"/>
              <a:t>constraints (Wiki)</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Client-server</a:t>
            </a:r>
          </a:p>
          <a:p>
            <a:pPr>
              <a:buFont typeface="Wingdings" panose="05000000000000000000" pitchFamily="2" charset="2"/>
              <a:buChar char="§"/>
            </a:pPr>
            <a:r>
              <a:rPr lang="en-US" dirty="0"/>
              <a:t>Stateless - The client–server communication is constrained by no client context being stored on the server between requests. Each request from any client contains all the information necessary to service the request, and session state is held in the client.</a:t>
            </a:r>
            <a:endParaRPr lang="en-US" dirty="0" smtClean="0"/>
          </a:p>
          <a:p>
            <a:pPr>
              <a:buFont typeface="Wingdings" panose="05000000000000000000" pitchFamily="2" charset="2"/>
              <a:buChar char="§"/>
            </a:pPr>
            <a:r>
              <a:rPr lang="en-US" dirty="0" smtClean="0"/>
              <a:t>Cacheable</a:t>
            </a:r>
          </a:p>
          <a:p>
            <a:pPr>
              <a:buFont typeface="Wingdings" panose="05000000000000000000" pitchFamily="2" charset="2"/>
              <a:buChar char="§"/>
            </a:pPr>
            <a:r>
              <a:rPr lang="en-US" dirty="0" smtClean="0"/>
              <a:t>Layered System</a:t>
            </a:r>
          </a:p>
          <a:p>
            <a:pPr>
              <a:buFont typeface="Wingdings" panose="05000000000000000000" pitchFamily="2" charset="2"/>
              <a:buChar char="§"/>
            </a:pPr>
            <a:r>
              <a:rPr lang="en-US" dirty="0" smtClean="0"/>
              <a:t>Code on demand (client-side scripting)</a:t>
            </a:r>
          </a:p>
          <a:p>
            <a:pPr>
              <a:buFont typeface="Wingdings" panose="05000000000000000000" pitchFamily="2" charset="2"/>
              <a:buChar char="§"/>
            </a:pPr>
            <a:r>
              <a:rPr lang="en-US" dirty="0" smtClean="0"/>
              <a:t>Uniform interfaces</a:t>
            </a:r>
            <a:endParaRPr lang="en-US" dirty="0"/>
          </a:p>
        </p:txBody>
      </p:sp>
    </p:spTree>
    <p:extLst>
      <p:ext uri="{BB962C8B-B14F-4D97-AF65-F5344CB8AC3E}">
        <p14:creationId xmlns:p14="http://schemas.microsoft.com/office/powerpoint/2010/main" val="333147703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247650"/>
            <a:ext cx="8716962" cy="2952750"/>
          </a:xfrm>
        </p:spPr>
        <p:txBody>
          <a:bodyPr/>
          <a:lstStyle/>
          <a:p>
            <a:r>
              <a:rPr lang="en-US" sz="4000" dirty="0"/>
              <a:t>4)      What are the sections of  the checklist for the design and analysis process for a quality attribute? (just the names of the 7 sections)</a:t>
            </a:r>
            <a:br>
              <a:rPr lang="en-US" sz="4000" dirty="0"/>
            </a:br>
            <a:endParaRPr lang="en-US" dirty="0"/>
          </a:p>
        </p:txBody>
      </p:sp>
      <p:sp>
        <p:nvSpPr>
          <p:cNvPr id="3" name="Content Placeholder 2"/>
          <p:cNvSpPr>
            <a:spLocks noGrp="1"/>
          </p:cNvSpPr>
          <p:nvPr>
            <p:ph idx="1"/>
          </p:nvPr>
        </p:nvSpPr>
        <p:spPr>
          <a:xfrm>
            <a:off x="290513" y="2971800"/>
            <a:ext cx="8307387" cy="3473450"/>
          </a:xfrm>
        </p:spPr>
        <p:txBody>
          <a:bodyPr/>
          <a:lstStyle/>
          <a:p>
            <a:endParaRPr lang="en-US"/>
          </a:p>
        </p:txBody>
      </p:sp>
    </p:spTree>
    <p:extLst>
      <p:ext uri="{BB962C8B-B14F-4D97-AF65-F5344CB8AC3E}">
        <p14:creationId xmlns:p14="http://schemas.microsoft.com/office/powerpoint/2010/main" val="218249841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What do the annotations used in the Spring Boot tutorial mean?</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0154280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247650"/>
            <a:ext cx="8716962" cy="1809750"/>
          </a:xfrm>
        </p:spPr>
        <p:txBody>
          <a:bodyPr/>
          <a:lstStyle/>
          <a:p>
            <a:r>
              <a:rPr lang="en-US" dirty="0"/>
              <a:t>6)      Unix/Linux</a:t>
            </a:r>
            <a:br>
              <a:rPr lang="en-US" dirty="0"/>
            </a:br>
            <a:r>
              <a:rPr lang="en-US" dirty="0"/>
              <a:t/>
            </a:r>
            <a:br>
              <a:rPr lang="en-US" dirty="0"/>
            </a:br>
            <a:endParaRPr lang="en-US" dirty="0"/>
          </a:p>
        </p:txBody>
      </p:sp>
      <p:sp>
        <p:nvSpPr>
          <p:cNvPr id="3" name="Content Placeholder 2"/>
          <p:cNvSpPr>
            <a:spLocks noGrp="1"/>
          </p:cNvSpPr>
          <p:nvPr>
            <p:ph idx="1"/>
          </p:nvPr>
        </p:nvSpPr>
        <p:spPr>
          <a:xfrm>
            <a:off x="290513" y="1219200"/>
            <a:ext cx="8307387" cy="5226050"/>
          </a:xfrm>
        </p:spPr>
        <p:txBody>
          <a:bodyPr/>
          <a:lstStyle/>
          <a:p>
            <a:pPr marL="457200" indent="-457200">
              <a:buFont typeface="+mj-lt"/>
              <a:buAutoNum type="alphaLcPeriod"/>
            </a:pPr>
            <a:r>
              <a:rPr lang="en-US" dirty="0" smtClean="0"/>
              <a:t>What </a:t>
            </a:r>
            <a:r>
              <a:rPr lang="en-US" dirty="0"/>
              <a:t>does the “tree” Linux command </a:t>
            </a:r>
            <a:r>
              <a:rPr lang="en-US" dirty="0" smtClean="0"/>
              <a:t>do?</a:t>
            </a:r>
          </a:p>
          <a:p>
            <a:pPr marL="457200" indent="-457200">
              <a:buFont typeface="+mj-lt"/>
              <a:buAutoNum type="alphaLcPeriod"/>
            </a:pPr>
            <a:r>
              <a:rPr lang="en-US" dirty="0" smtClean="0"/>
              <a:t>What </a:t>
            </a:r>
            <a:r>
              <a:rPr lang="en-US" dirty="0"/>
              <a:t>is a Filter (in </a:t>
            </a:r>
            <a:r>
              <a:rPr lang="en-US" dirty="0" smtClean="0"/>
              <a:t>Unix/Linux)?</a:t>
            </a:r>
          </a:p>
          <a:p>
            <a:pPr marL="457200" indent="-457200">
              <a:buFont typeface="+mj-lt"/>
              <a:buAutoNum type="alphaLcPeriod"/>
            </a:pPr>
            <a:r>
              <a:rPr lang="en-US" dirty="0" smtClean="0"/>
              <a:t>What </a:t>
            </a:r>
            <a:r>
              <a:rPr lang="en-US" dirty="0"/>
              <a:t>is a pipe?</a:t>
            </a:r>
          </a:p>
        </p:txBody>
      </p:sp>
    </p:spTree>
    <p:extLst>
      <p:ext uri="{BB962C8B-B14F-4D97-AF65-F5344CB8AC3E}">
        <p14:creationId xmlns:p14="http://schemas.microsoft.com/office/powerpoint/2010/main" val="65153129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0527224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742950"/>
            <a:ext cx="8716962" cy="781050"/>
          </a:xfrm>
        </p:spPr>
        <p:txBody>
          <a:bodyPr/>
          <a:lstStyle/>
          <a:p>
            <a:r>
              <a:rPr lang="en-US" sz="4000" dirty="0"/>
              <a:t>7)      What is meant by the term “instrumentation” and why  might you do this?</a:t>
            </a:r>
            <a:br>
              <a:rPr lang="en-US" sz="4000" dirty="0"/>
            </a:br>
            <a:endParaRPr lang="en-US" dirty="0"/>
          </a:p>
        </p:txBody>
      </p:sp>
      <p:sp>
        <p:nvSpPr>
          <p:cNvPr id="3" name="Content Placeholder 2"/>
          <p:cNvSpPr>
            <a:spLocks noGrp="1"/>
          </p:cNvSpPr>
          <p:nvPr>
            <p:ph idx="1"/>
          </p:nvPr>
        </p:nvSpPr>
        <p:spPr>
          <a:xfrm>
            <a:off x="290513" y="2438400"/>
            <a:ext cx="8307387" cy="4006850"/>
          </a:xfrm>
        </p:spPr>
        <p:txBody>
          <a:bodyPr/>
          <a:lstStyle/>
          <a:p>
            <a:endParaRPr lang="en-US" dirty="0"/>
          </a:p>
        </p:txBody>
      </p:sp>
    </p:spTree>
    <p:extLst>
      <p:ext uri="{BB962C8B-B14F-4D97-AF65-F5344CB8AC3E}">
        <p14:creationId xmlns:p14="http://schemas.microsoft.com/office/powerpoint/2010/main" val="65327812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742267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271060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5017423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0"/>
            <a:ext cx="8716962" cy="781050"/>
          </a:xfrm>
        </p:spPr>
        <p:txBody>
          <a:bodyPr/>
          <a:lstStyle/>
          <a:p>
            <a:r>
              <a:rPr lang="en-US" dirty="0" smtClean="0"/>
              <a:t>Test 1 – Take Home Summer 2017</a:t>
            </a:r>
            <a:endParaRPr lang="en-US" dirty="0"/>
          </a:p>
        </p:txBody>
      </p:sp>
      <p:sp>
        <p:nvSpPr>
          <p:cNvPr id="3" name="Content Placeholder 2"/>
          <p:cNvSpPr>
            <a:spLocks noGrp="1"/>
          </p:cNvSpPr>
          <p:nvPr>
            <p:ph idx="1"/>
          </p:nvPr>
        </p:nvSpPr>
        <p:spPr>
          <a:xfrm>
            <a:off x="290513" y="973138"/>
            <a:ext cx="8853487" cy="5224462"/>
          </a:xfrm>
        </p:spPr>
        <p:txBody>
          <a:bodyPr/>
          <a:lstStyle/>
          <a:p>
            <a:pPr>
              <a:spcBef>
                <a:spcPts val="600"/>
              </a:spcBef>
            </a:pPr>
            <a:r>
              <a:rPr lang="en-US" sz="2000" dirty="0"/>
              <a:t>1)      What is the maximum amount of downtime in a year if one is going to achieve 99.999% (five nines) availability?</a:t>
            </a:r>
          </a:p>
          <a:p>
            <a:r>
              <a:rPr lang="en-US" sz="2000" dirty="0"/>
              <a:t>2)     </a:t>
            </a:r>
            <a:r>
              <a:rPr lang="en-US" sz="2000" dirty="0" smtClean="0"/>
              <a:t>Page </a:t>
            </a:r>
            <a:r>
              <a:rPr lang="en-US" sz="2000" dirty="0"/>
              <a:t>100 5.1 Write two concrete scenarios: </a:t>
            </a:r>
          </a:p>
          <a:p>
            <a:r>
              <a:rPr lang="en-US" sz="2000" dirty="0"/>
              <a:t>a.     </a:t>
            </a:r>
            <a:r>
              <a:rPr lang="en-US" sz="2000" dirty="0" smtClean="0"/>
              <a:t>one </a:t>
            </a:r>
            <a:r>
              <a:rPr lang="en-US" sz="2000" dirty="0"/>
              <a:t>for response measure: Availability percentage  and </a:t>
            </a:r>
          </a:p>
          <a:p>
            <a:r>
              <a:rPr lang="en-US" sz="2000" dirty="0"/>
              <a:t>b.     </a:t>
            </a:r>
            <a:r>
              <a:rPr lang="en-US" sz="2000" dirty="0" smtClean="0"/>
              <a:t>one </a:t>
            </a:r>
            <a:r>
              <a:rPr lang="en-US" sz="2000" dirty="0"/>
              <a:t>for response measure: time interval when the system must be </a:t>
            </a:r>
            <a:r>
              <a:rPr lang="en-US" sz="2000" dirty="0" smtClean="0"/>
              <a:t>available</a:t>
            </a:r>
            <a:endParaRPr lang="en-US" sz="2000" dirty="0"/>
          </a:p>
          <a:p>
            <a:pPr>
              <a:spcBef>
                <a:spcPts val="600"/>
              </a:spcBef>
            </a:pPr>
            <a:r>
              <a:rPr lang="en-US" sz="2000" dirty="0"/>
              <a:t>3)      Give a 3 or 4 sentence description of REST  &lt;Chapter 6&gt;</a:t>
            </a:r>
          </a:p>
          <a:p>
            <a:pPr>
              <a:spcBef>
                <a:spcPts val="600"/>
              </a:spcBef>
            </a:pPr>
            <a:r>
              <a:rPr lang="en-US" sz="2000" dirty="0"/>
              <a:t>4)      What are the sections of  the checklist for the design and analysis process for a quality attribute? (just the names of the 7 sections)</a:t>
            </a:r>
          </a:p>
          <a:p>
            <a:pPr>
              <a:spcBef>
                <a:spcPts val="600"/>
              </a:spcBef>
            </a:pPr>
            <a:r>
              <a:rPr lang="en-US" sz="2000" dirty="0"/>
              <a:t>5)      What do the annotations used in the Spring Boot tutorial mean?</a:t>
            </a:r>
          </a:p>
          <a:p>
            <a:pPr>
              <a:spcBef>
                <a:spcPts val="600"/>
              </a:spcBef>
            </a:pPr>
            <a:r>
              <a:rPr lang="en-US" sz="2000" dirty="0"/>
              <a:t>6)      Unix/Linux</a:t>
            </a:r>
          </a:p>
          <a:p>
            <a:pPr>
              <a:spcBef>
                <a:spcPts val="600"/>
              </a:spcBef>
            </a:pPr>
            <a:r>
              <a:rPr lang="en-US" sz="2000" dirty="0"/>
              <a:t>a.       What does the “tree” Linux command do?</a:t>
            </a:r>
          </a:p>
          <a:p>
            <a:pPr>
              <a:spcBef>
                <a:spcPts val="600"/>
              </a:spcBef>
            </a:pPr>
            <a:r>
              <a:rPr lang="en-US" sz="2000" dirty="0"/>
              <a:t>b.      What is a Filter (in Unix/Linux)?</a:t>
            </a:r>
          </a:p>
          <a:p>
            <a:pPr>
              <a:spcBef>
                <a:spcPts val="600"/>
              </a:spcBef>
            </a:pPr>
            <a:r>
              <a:rPr lang="en-US" sz="2000" dirty="0"/>
              <a:t>c.       What is a pipe?</a:t>
            </a:r>
          </a:p>
          <a:p>
            <a:pPr>
              <a:spcBef>
                <a:spcPts val="600"/>
              </a:spcBef>
            </a:pPr>
            <a:r>
              <a:rPr lang="en-US" sz="2000" dirty="0"/>
              <a:t>7)      What is meant by the term “instrumentation” and why  might you do this?</a:t>
            </a:r>
          </a:p>
          <a:p>
            <a:pPr marL="0" indent="0">
              <a:spcBef>
                <a:spcPts val="600"/>
              </a:spcBef>
            </a:pPr>
            <a:endParaRPr lang="en-US" sz="2000" dirty="0"/>
          </a:p>
        </p:txBody>
      </p:sp>
    </p:spTree>
    <p:extLst>
      <p:ext uri="{BB962C8B-B14F-4D97-AF65-F5344CB8AC3E}">
        <p14:creationId xmlns:p14="http://schemas.microsoft.com/office/powerpoint/2010/main" val="1493829909"/>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191647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021381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8092358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578132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895350"/>
            <a:ext cx="8716962" cy="781050"/>
          </a:xfrm>
        </p:spPr>
        <p:txBody>
          <a:bodyPr/>
          <a:lstStyle/>
          <a:p>
            <a:r>
              <a:rPr lang="en-US" sz="4000" dirty="0" smtClean="0"/>
              <a:t>1. What </a:t>
            </a:r>
            <a:r>
              <a:rPr lang="en-US" sz="4000" dirty="0"/>
              <a:t>is the maximum amount of downtime in a year if one is going to achieve 99.999% (five nines) availability?</a:t>
            </a:r>
            <a:br>
              <a:rPr lang="en-US" sz="4000" dirty="0"/>
            </a:br>
            <a:endParaRPr lang="en-US" dirty="0"/>
          </a:p>
        </p:txBody>
      </p:sp>
      <p:sp>
        <p:nvSpPr>
          <p:cNvPr id="3" name="Content Placeholder 2"/>
          <p:cNvSpPr>
            <a:spLocks noGrp="1"/>
          </p:cNvSpPr>
          <p:nvPr>
            <p:ph idx="1"/>
          </p:nvPr>
        </p:nvSpPr>
        <p:spPr>
          <a:xfrm>
            <a:off x="290513" y="2514600"/>
            <a:ext cx="8307387" cy="3930650"/>
          </a:xfrm>
        </p:spPr>
        <p:txBody>
          <a:bodyPr/>
          <a:lstStyle/>
          <a:p>
            <a:r>
              <a:rPr lang="en-US" dirty="0" smtClean="0"/>
              <a:t>Downtime % max = 1-.99999 = 0.00001</a:t>
            </a:r>
            <a:endParaRPr lang="en-US" dirty="0"/>
          </a:p>
          <a:p>
            <a:r>
              <a:rPr lang="en-US" dirty="0" smtClean="0"/>
              <a:t>Minutes in year = 365 days * 24(hours/day) * 60 (min/</a:t>
            </a:r>
            <a:r>
              <a:rPr lang="en-US" dirty="0" err="1" smtClean="0"/>
              <a:t>hr</a:t>
            </a:r>
            <a:r>
              <a:rPr lang="en-US" dirty="0" smtClean="0"/>
              <a:t>)</a:t>
            </a:r>
          </a:p>
          <a:p>
            <a:r>
              <a:rPr lang="en-US" dirty="0"/>
              <a:t>	</a:t>
            </a:r>
            <a:r>
              <a:rPr lang="en-US" dirty="0" smtClean="0"/>
              <a:t>	=  525600 minutes</a:t>
            </a:r>
            <a:endParaRPr lang="en-US" dirty="0"/>
          </a:p>
          <a:p>
            <a:r>
              <a:rPr lang="en-US" dirty="0" smtClean="0"/>
              <a:t>So max downtime in minutes = 0.00001 * 525600  = 5.256 minutes</a:t>
            </a:r>
          </a:p>
          <a:p>
            <a:r>
              <a:rPr lang="en-US" dirty="0" smtClean="0"/>
              <a:t>Comments:</a:t>
            </a:r>
          </a:p>
          <a:p>
            <a:pPr marL="457200" indent="-457200">
              <a:buFont typeface="+mj-lt"/>
              <a:buAutoNum type="arabicPeriod"/>
            </a:pPr>
            <a:r>
              <a:rPr lang="en-US" dirty="0"/>
              <a:t> </a:t>
            </a:r>
            <a:r>
              <a:rPr lang="en-US" dirty="0" smtClean="0"/>
              <a:t>should days/</a:t>
            </a:r>
            <a:r>
              <a:rPr lang="en-US" dirty="0" err="1" smtClean="0"/>
              <a:t>yr</a:t>
            </a:r>
            <a:r>
              <a:rPr lang="en-US" dirty="0" smtClean="0"/>
              <a:t> be 365.25 to average in leap year?</a:t>
            </a:r>
          </a:p>
          <a:p>
            <a:endParaRPr lang="en-US" dirty="0" smtClean="0"/>
          </a:p>
        </p:txBody>
      </p:sp>
    </p:spTree>
    <p:extLst>
      <p:ext uri="{BB962C8B-B14F-4D97-AF65-F5344CB8AC3E}">
        <p14:creationId xmlns:p14="http://schemas.microsoft.com/office/powerpoint/2010/main" val="99407344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247650"/>
            <a:ext cx="8716962" cy="4248150"/>
          </a:xfrm>
        </p:spPr>
        <p:txBody>
          <a:bodyPr/>
          <a:lstStyle/>
          <a:p>
            <a:r>
              <a:rPr lang="en-US" sz="4000" dirty="0"/>
              <a:t>2)     Page 100 5.1 Write two concrete scenarios: </a:t>
            </a:r>
            <a:br>
              <a:rPr lang="en-US" sz="4000" dirty="0"/>
            </a:br>
            <a:r>
              <a:rPr lang="en-US" sz="4000" dirty="0"/>
              <a:t>a.     one for response measure: Availability percentage  and </a:t>
            </a:r>
            <a:br>
              <a:rPr lang="en-US" sz="4000" dirty="0"/>
            </a:br>
            <a:r>
              <a:rPr lang="en-US" sz="4000" dirty="0"/>
              <a:t>b.     one for response measure: time interval when the system must be available</a:t>
            </a:r>
            <a:br>
              <a:rPr lang="en-US" sz="4000" dirty="0"/>
            </a:br>
            <a:endParaRPr lang="en-US" dirty="0"/>
          </a:p>
        </p:txBody>
      </p:sp>
      <p:sp>
        <p:nvSpPr>
          <p:cNvPr id="3" name="Content Placeholder 2"/>
          <p:cNvSpPr>
            <a:spLocks noGrp="1"/>
          </p:cNvSpPr>
          <p:nvPr>
            <p:ph idx="1"/>
          </p:nvPr>
        </p:nvSpPr>
        <p:spPr>
          <a:xfrm>
            <a:off x="290513" y="3200400"/>
            <a:ext cx="8307387" cy="3244850"/>
          </a:xfrm>
        </p:spPr>
        <p:txBody>
          <a:bodyPr/>
          <a:lstStyle/>
          <a:p>
            <a:endParaRPr lang="en-US" dirty="0"/>
          </a:p>
        </p:txBody>
      </p:sp>
    </p:spTree>
    <p:extLst>
      <p:ext uri="{BB962C8B-B14F-4D97-AF65-F5344CB8AC3E}">
        <p14:creationId xmlns:p14="http://schemas.microsoft.com/office/powerpoint/2010/main" val="22481704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 </a:t>
            </a:r>
            <a:r>
              <a:rPr lang="en-US" sz="3600" dirty="0" smtClean="0"/>
              <a:t>concrete scenario </a:t>
            </a:r>
            <a:r>
              <a:rPr lang="en-US" sz="3600" dirty="0"/>
              <a:t>for response measure: Availability percentage </a:t>
            </a:r>
            <a:endParaRPr lang="en-US" dirty="0"/>
          </a:p>
        </p:txBody>
      </p:sp>
      <p:sp>
        <p:nvSpPr>
          <p:cNvPr id="3" name="Content Placeholder 2"/>
          <p:cNvSpPr>
            <a:spLocks noGrp="1"/>
          </p:cNvSpPr>
          <p:nvPr>
            <p:ph idx="1"/>
          </p:nvPr>
        </p:nvSpPr>
        <p:spPr>
          <a:xfrm>
            <a:off x="290513" y="1447800"/>
            <a:ext cx="8307387" cy="4997450"/>
          </a:xfrm>
        </p:spPr>
        <p:txBody>
          <a:bodyPr/>
          <a:lstStyle/>
          <a:p>
            <a:r>
              <a:rPr lang="en-US" sz="2000" dirty="0"/>
              <a:t>Any valid user requesting a document printed should have this request satisfied by the document being successfully printed or notified why the request could not be </a:t>
            </a:r>
            <a:r>
              <a:rPr lang="en-US" sz="2000" dirty="0" err="1"/>
              <a:t>satistifed</a:t>
            </a:r>
            <a:r>
              <a:rPr lang="en-US" sz="2000" dirty="0"/>
              <a:t> at least 49 our of 50 requests, i.e. 98% of the time, when the printer is online.</a:t>
            </a:r>
          </a:p>
          <a:p>
            <a:r>
              <a:rPr lang="en-US" sz="2000" dirty="0"/>
              <a:t>  </a:t>
            </a:r>
            <a:r>
              <a:rPr lang="en-US" sz="2000" dirty="0" err="1"/>
              <a:t>i</a:t>
            </a:r>
            <a:r>
              <a:rPr lang="en-US" sz="2000" dirty="0"/>
              <a:t>. Source of Stimulus - Any valid User</a:t>
            </a:r>
          </a:p>
          <a:p>
            <a:r>
              <a:rPr lang="en-US" sz="2000" dirty="0"/>
              <a:t> ii. Stimulus - Request to print document</a:t>
            </a:r>
          </a:p>
          <a:p>
            <a:r>
              <a:rPr lang="en-US" sz="2000" dirty="0"/>
              <a:t>iii. Artifact - Printer</a:t>
            </a:r>
          </a:p>
          <a:p>
            <a:r>
              <a:rPr lang="en-US" sz="2000" dirty="0"/>
              <a:t> iv. Environment - Printer is Online</a:t>
            </a:r>
          </a:p>
          <a:p>
            <a:r>
              <a:rPr lang="en-US" sz="2000" dirty="0"/>
              <a:t>  v. Response - Document is printed or appropriate error message returned, e.g. "printer out of paper"</a:t>
            </a:r>
          </a:p>
          <a:p>
            <a:r>
              <a:rPr lang="en-US" sz="2000" dirty="0"/>
              <a:t> vi. Response Measurement - Document must be printed at least 98.0% of the time (49 out of 50 requests)</a:t>
            </a:r>
            <a:endParaRPr lang="en-US" sz="2000" dirty="0"/>
          </a:p>
        </p:txBody>
      </p:sp>
    </p:spTree>
    <p:extLst>
      <p:ext uri="{BB962C8B-B14F-4D97-AF65-F5344CB8AC3E}">
        <p14:creationId xmlns:p14="http://schemas.microsoft.com/office/powerpoint/2010/main" val="279981951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 scenario with availability as response measure!</a:t>
            </a:r>
            <a:endParaRPr lang="en-US" dirty="0"/>
          </a:p>
        </p:txBody>
      </p:sp>
      <p:sp>
        <p:nvSpPr>
          <p:cNvPr id="3" name="Content Placeholder 2"/>
          <p:cNvSpPr>
            <a:spLocks noGrp="1"/>
          </p:cNvSpPr>
          <p:nvPr>
            <p:ph idx="1"/>
          </p:nvPr>
        </p:nvSpPr>
        <p:spPr/>
        <p:txBody>
          <a:bodyPr/>
          <a:lstStyle/>
          <a:p>
            <a:r>
              <a:rPr lang="en-US" dirty="0">
                <a:effectLst/>
              </a:rPr>
              <a:t>A manager asks the development lead what the availability percentage was over the last year of operation for a system. The lead checks the records and gets the cumulative total downtime from the time measured between crashes and successful restarts. The availability percentage was 99.99%. This is reported to the manager. This within the accepted range of availability for the manager.</a:t>
            </a:r>
            <a:endParaRPr lang="en-US" dirty="0"/>
          </a:p>
        </p:txBody>
      </p:sp>
    </p:spTree>
    <p:extLst>
      <p:ext uri="{BB962C8B-B14F-4D97-AF65-F5344CB8AC3E}">
        <p14:creationId xmlns:p14="http://schemas.microsoft.com/office/powerpoint/2010/main" val="337641353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2b</a:t>
            </a:r>
            <a:r>
              <a:rPr lang="en-US" sz="3200" dirty="0"/>
              <a:t>.     one for response measure: time interval when the system must be </a:t>
            </a:r>
            <a:r>
              <a:rPr lang="en-US" sz="3200" dirty="0" smtClean="0"/>
              <a:t>available</a:t>
            </a:r>
            <a:endParaRPr lang="en-US" sz="3600" dirty="0"/>
          </a:p>
        </p:txBody>
      </p:sp>
      <p:sp>
        <p:nvSpPr>
          <p:cNvPr id="3" name="Content Placeholder 2"/>
          <p:cNvSpPr>
            <a:spLocks noGrp="1"/>
          </p:cNvSpPr>
          <p:nvPr>
            <p:ph idx="1"/>
          </p:nvPr>
        </p:nvSpPr>
        <p:spPr>
          <a:xfrm>
            <a:off x="290513" y="1219200"/>
            <a:ext cx="8307387" cy="5226050"/>
          </a:xfrm>
        </p:spPr>
        <p:txBody>
          <a:bodyPr/>
          <a:lstStyle/>
          <a:p>
            <a:r>
              <a:rPr lang="en-US" sz="2000" dirty="0"/>
              <a:t>A user submits an online banking </a:t>
            </a:r>
            <a:r>
              <a:rPr lang="en-US" sz="2000" dirty="0" err="1"/>
              <a:t>depoist</a:t>
            </a:r>
            <a:r>
              <a:rPr lang="en-US" sz="2000" dirty="0"/>
              <a:t> between the hours of 9am and 5pm EDT and should result in being credited to their account as deposited that same day, the user is notified of the deposit, and the transaction is logged. Online banking </a:t>
            </a:r>
            <a:r>
              <a:rPr lang="en-US" sz="2000" dirty="0" err="1"/>
              <a:t>deposts</a:t>
            </a:r>
            <a:r>
              <a:rPr lang="en-US" sz="2000" dirty="0"/>
              <a:t> outside of this window will be rejected.</a:t>
            </a:r>
          </a:p>
          <a:p>
            <a:r>
              <a:rPr lang="en-US" sz="2000" dirty="0"/>
              <a:t>  </a:t>
            </a:r>
            <a:r>
              <a:rPr lang="en-US" sz="2000" dirty="0" err="1"/>
              <a:t>i</a:t>
            </a:r>
            <a:r>
              <a:rPr lang="en-US" sz="2000" dirty="0"/>
              <a:t>. Source of Stimulus - online banking user</a:t>
            </a:r>
          </a:p>
          <a:p>
            <a:r>
              <a:rPr lang="en-US" sz="2000" dirty="0"/>
              <a:t> ii. Stimulus - Submitting a deposit</a:t>
            </a:r>
          </a:p>
          <a:p>
            <a:r>
              <a:rPr lang="en-US" sz="2000" dirty="0"/>
              <a:t>iii. Artifact - Online banking system</a:t>
            </a:r>
          </a:p>
          <a:p>
            <a:r>
              <a:rPr lang="en-US" sz="2000" dirty="0"/>
              <a:t> iv. Environment - Normal banking mode</a:t>
            </a:r>
          </a:p>
          <a:p>
            <a:r>
              <a:rPr lang="en-US" sz="2000" dirty="0"/>
              <a:t>  v. Response - If between 9am - 5pm EDT, users account is credited using current date, user is notified, transaction is logged. </a:t>
            </a:r>
            <a:r>
              <a:rPr lang="en-US" sz="2000" dirty="0" err="1"/>
              <a:t>Othersie</a:t>
            </a:r>
            <a:r>
              <a:rPr lang="en-US" sz="2000" dirty="0"/>
              <a:t> deposit request rejected.</a:t>
            </a:r>
          </a:p>
          <a:p>
            <a:r>
              <a:rPr lang="en-US" sz="2000" dirty="0"/>
              <a:t> vi. Response Measurement - System must function properly with no rejected deposits between 9am-5pm EDT. Rejections allowed </a:t>
            </a:r>
            <a:r>
              <a:rPr lang="en-US" sz="2000" dirty="0" err="1"/>
              <a:t>outise</a:t>
            </a:r>
            <a:r>
              <a:rPr lang="en-US" sz="2000" dirty="0"/>
              <a:t> </a:t>
            </a:r>
            <a:r>
              <a:rPr lang="en-US" sz="2000" dirty="0" err="1"/>
              <a:t>fo</a:t>
            </a:r>
            <a:r>
              <a:rPr lang="en-US" sz="2000" dirty="0"/>
              <a:t> 9am-5pm EDT when system is unavailable.</a:t>
            </a:r>
            <a:endParaRPr lang="en-US" sz="2000" dirty="0"/>
          </a:p>
        </p:txBody>
      </p:sp>
    </p:spTree>
    <p:extLst>
      <p:ext uri="{BB962C8B-B14F-4D97-AF65-F5344CB8AC3E}">
        <p14:creationId xmlns:p14="http://schemas.microsoft.com/office/powerpoint/2010/main" val="390375736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Give a 3 or 4 sentence description of REST  &lt;Chapter 6&gt;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979961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0513" y="1220788"/>
            <a:ext cx="8307387" cy="4418012"/>
          </a:xfrm>
        </p:spPr>
        <p:txBody>
          <a:bodyPr/>
          <a:lstStyle/>
          <a:p>
            <a:endParaRPr lang="en-US" dirty="0"/>
          </a:p>
        </p:txBody>
      </p:sp>
      <p:pic>
        <p:nvPicPr>
          <p:cNvPr id="4" name="Picture 3"/>
          <p:cNvPicPr>
            <a:picLocks noChangeAspect="1"/>
          </p:cNvPicPr>
          <p:nvPr/>
        </p:nvPicPr>
        <p:blipFill>
          <a:blip r:embed="rId2"/>
          <a:stretch>
            <a:fillRect/>
          </a:stretch>
        </p:blipFill>
        <p:spPr>
          <a:xfrm>
            <a:off x="457200" y="113845"/>
            <a:ext cx="8306603" cy="5905955"/>
          </a:xfrm>
          <a:prstGeom prst="rect">
            <a:avLst/>
          </a:prstGeom>
        </p:spPr>
      </p:pic>
      <p:sp>
        <p:nvSpPr>
          <p:cNvPr id="5" name="TextBox 4"/>
          <p:cNvSpPr txBox="1"/>
          <p:nvPr/>
        </p:nvSpPr>
        <p:spPr>
          <a:xfrm>
            <a:off x="685800" y="6400800"/>
            <a:ext cx="7773201" cy="369332"/>
          </a:xfrm>
          <a:prstGeom prst="rect">
            <a:avLst/>
          </a:prstGeom>
          <a:noFill/>
        </p:spPr>
        <p:txBody>
          <a:bodyPr wrap="square" rtlCol="0">
            <a:spAutoFit/>
          </a:bodyPr>
          <a:lstStyle/>
          <a:p>
            <a:r>
              <a:rPr lang="en-US" dirty="0"/>
              <a:t>https://en.wikipedia.org/wiki/Representational_state_transfer</a:t>
            </a:r>
          </a:p>
        </p:txBody>
      </p:sp>
    </p:spTree>
    <p:extLst>
      <p:ext uri="{BB962C8B-B14F-4D97-AF65-F5344CB8AC3E}">
        <p14:creationId xmlns:p14="http://schemas.microsoft.com/office/powerpoint/2010/main" val="3870147667"/>
      </p:ext>
    </p:extLst>
  </p:cSld>
  <p:clrMapOvr>
    <a:masterClrMapping/>
  </p:clrMapOvr>
  <p:transition spd="med"/>
</p:sld>
</file>

<file path=ppt/theme/theme1.xml><?xml version="1.0" encoding="utf-8"?>
<a:theme xmlns:a="http://schemas.openxmlformats.org/drawingml/2006/main" name="white21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white21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white2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2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2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2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2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2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2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21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Settings\mmm\Application Data\Microsoft\Templates\white212.pot</Template>
  <TotalTime>33375</TotalTime>
  <Pages>35</Pages>
  <Words>627</Words>
  <Application>Microsoft Office PowerPoint</Application>
  <PresentationFormat>Letter Paper (8.5x11 in)</PresentationFormat>
  <Paragraphs>71</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Century Gothic</vt:lpstr>
      <vt:lpstr>Courier New</vt:lpstr>
      <vt:lpstr>Helvetica</vt:lpstr>
      <vt:lpstr>Times New Roman</vt:lpstr>
      <vt:lpstr>Wingdings</vt:lpstr>
      <vt:lpstr>white212</vt:lpstr>
      <vt:lpstr>Lecture 92 Test 1 – Take Home Post mortem</vt:lpstr>
      <vt:lpstr>Test 1 – Take Home Summer 2017</vt:lpstr>
      <vt:lpstr>1. What is the maximum amount of downtime in a year if one is going to achieve 99.999% (five nines) availability? </vt:lpstr>
      <vt:lpstr>2)     Page 100 5.1 Write two concrete scenarios:  a.     one for response measure: Availability percentage  and  b.     one for response measure: time interval when the system must be available </vt:lpstr>
      <vt:lpstr>2a concrete scenario for response measure: Availability percentage </vt:lpstr>
      <vt:lpstr>Not a scenario with availability as response measure!</vt:lpstr>
      <vt:lpstr>2b.     one for response measure: time interval when the system must be available</vt:lpstr>
      <vt:lpstr>3)      Give a 3 or 4 sentence description of REST  &lt;Chapter 6&gt;</vt:lpstr>
      <vt:lpstr>PowerPoint Presentation</vt:lpstr>
      <vt:lpstr>REST -- wikipedia </vt:lpstr>
      <vt:lpstr>REST Architectural constraints (Wiki)</vt:lpstr>
      <vt:lpstr>4)      What are the sections of  the checklist for the design and analysis process for a quality attribute? (just the names of the 7 sections) </vt:lpstr>
      <vt:lpstr>5)      What do the annotations used in the Spring Boot tutorial mean?</vt:lpstr>
      <vt:lpstr>6)      Unix/Linux  </vt:lpstr>
      <vt:lpstr>PowerPoint Presentation</vt:lpstr>
      <vt:lpstr>7)      What is meant by the term “instrumentation” and why  might you do this?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212 Computer Architecture</dc:title>
  <dc:creator>Manton Matthews</dc:creator>
  <cp:lastModifiedBy>mmm</cp:lastModifiedBy>
  <cp:revision>204</cp:revision>
  <cp:lastPrinted>2016-06-09T15:24:43Z</cp:lastPrinted>
  <dcterms:created xsi:type="dcterms:W3CDTF">1998-08-11T09:19:24Z</dcterms:created>
  <dcterms:modified xsi:type="dcterms:W3CDTF">2017-07-05T13:25:19Z</dcterms:modified>
</cp:coreProperties>
</file>