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1"/>
  </p:notesMasterIdLst>
  <p:handoutMasterIdLst>
    <p:handoutMasterId r:id="rId32"/>
  </p:handoutMasterIdLst>
  <p:sldIdLst>
    <p:sldId id="453" r:id="rId2"/>
    <p:sldId id="762" r:id="rId3"/>
    <p:sldId id="764" r:id="rId4"/>
    <p:sldId id="766" r:id="rId5"/>
    <p:sldId id="767" r:id="rId6"/>
    <p:sldId id="768" r:id="rId7"/>
    <p:sldId id="769" r:id="rId8"/>
    <p:sldId id="737" r:id="rId9"/>
    <p:sldId id="761" r:id="rId10"/>
    <p:sldId id="738" r:id="rId11"/>
    <p:sldId id="695" r:id="rId12"/>
    <p:sldId id="739" r:id="rId13"/>
    <p:sldId id="745" r:id="rId14"/>
    <p:sldId id="741" r:id="rId15"/>
    <p:sldId id="742" r:id="rId16"/>
    <p:sldId id="743" r:id="rId17"/>
    <p:sldId id="740" r:id="rId18"/>
    <p:sldId id="744" r:id="rId19"/>
    <p:sldId id="746" r:id="rId20"/>
    <p:sldId id="763" r:id="rId21"/>
    <p:sldId id="747" r:id="rId22"/>
    <p:sldId id="748" r:id="rId23"/>
    <p:sldId id="749" r:id="rId24"/>
    <p:sldId id="750" r:id="rId25"/>
    <p:sldId id="752" r:id="rId26"/>
    <p:sldId id="753" r:id="rId27"/>
    <p:sldId id="754" r:id="rId28"/>
    <p:sldId id="755" r:id="rId29"/>
    <p:sldId id="756" r:id="rId30"/>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B2B2B2"/>
    <a:srgbClr val="FFCC00"/>
    <a:srgbClr val="FF0000"/>
    <a:srgbClr val="FFCCCC"/>
    <a:srgbClr val="CCCCFF"/>
    <a:srgbClr val="CCE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95" autoAdjust="0"/>
  </p:normalViewPr>
  <p:slideViewPr>
    <p:cSldViewPr>
      <p:cViewPr varScale="1">
        <p:scale>
          <a:sx n="62" d="100"/>
          <a:sy n="62" d="100"/>
        </p:scale>
        <p:origin x="672" y="48"/>
      </p:cViewPr>
      <p:guideLst>
        <p:guide orient="horz" pos="96"/>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0" y="6677025"/>
            <a:ext cx="765175" cy="257175"/>
          </a:xfrm>
          <a:prstGeom prst="rect">
            <a:avLst/>
          </a:prstGeom>
          <a:noFill/>
          <a:ln w="12700">
            <a:noFill/>
            <a:miter lim="800000"/>
            <a:headEnd/>
            <a:tailEnd/>
          </a:ln>
          <a:effectLst/>
        </p:spPr>
        <p:txBody>
          <a:bodyPr wrap="none" lIns="87312" tIns="44450" rIns="87312" bIns="44450">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t>Page </a:t>
            </a:r>
            <a:fld id="{105FC417-8ED1-4F8F-A3BC-FC481A8CCA81}"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223133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8" y="3330575"/>
            <a:ext cx="6816725" cy="31543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5"/>
            <a:ext cx="806450" cy="257175"/>
          </a:xfrm>
          <a:prstGeom prst="rect">
            <a:avLst/>
          </a:prstGeom>
          <a:noFill/>
          <a:ln w="12700">
            <a:noFill/>
            <a:miter lim="800000"/>
            <a:headEnd/>
            <a:tailEnd/>
          </a:ln>
          <a:effectLst/>
        </p:spPr>
        <p:txBody>
          <a:bodyPr wrap="none" lIns="87312" tIns="44450" rIns="87312" bIns="44450">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58A0C479-FC35-4F17-897D-D1BAFCF5FFE4}"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9698583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222284811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47344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44440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4305881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24429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3997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20255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90566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64107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66250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250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AEBFCC42-6F49-4F25-9927-F8C47DE3D4D2}"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007645" y="6391039"/>
            <a:ext cx="2113710"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742 Summer 2017</a:t>
            </a:r>
          </a:p>
        </p:txBody>
      </p:sp>
      <p:sp>
        <p:nvSpPr>
          <p:cNvPr id="2" name="TextBox 1"/>
          <p:cNvSpPr txBox="1"/>
          <p:nvPr userDrawn="1"/>
        </p:nvSpPr>
        <p:spPr>
          <a:xfrm>
            <a:off x="1695647" y="6445250"/>
            <a:ext cx="4267387" cy="338554"/>
          </a:xfrm>
          <a:prstGeom prst="rect">
            <a:avLst/>
          </a:prstGeom>
          <a:noFill/>
        </p:spPr>
        <p:txBody>
          <a:bodyPr wrap="none" rtlCol="0">
            <a:spAutoFit/>
          </a:bodyPr>
          <a:lstStyle/>
          <a:p>
            <a:r>
              <a:rPr lang="en-US" sz="1600" dirty="0" smtClean="0"/>
              <a:t>Spring </a:t>
            </a:r>
            <a:r>
              <a:rPr lang="en-US" sz="1600" dirty="0" err="1" smtClean="0"/>
              <a:t>Microservices</a:t>
            </a:r>
            <a:r>
              <a:rPr lang="en-US" sz="1600" dirty="0" smtClean="0"/>
              <a:t> by Rajesh RV, </a:t>
            </a:r>
            <a:r>
              <a:rPr lang="en-US" sz="1600" dirty="0" err="1" smtClean="0"/>
              <a:t>Packt</a:t>
            </a:r>
            <a:endParaRPr lang="en-US" sz="1600"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Lec19 </a:t>
            </a:r>
            <a:r>
              <a:rPr lang="en-US" altLang="en-US" dirty="0" err="1" smtClean="0"/>
              <a:t>Microservices</a:t>
            </a:r>
            <a:r>
              <a:rPr lang="en-US" altLang="en-US" dirty="0" smtClean="0"/>
              <a:t/>
            </a:r>
            <a:br>
              <a:rPr lang="en-US" altLang="en-US" dirty="0" smtClean="0"/>
            </a:br>
            <a:endParaRPr lang="en-US" altLang="en-US" dirty="0" smtClean="0"/>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err="1" smtClean="0"/>
              <a:t>Microservices</a:t>
            </a:r>
            <a:r>
              <a:rPr lang="en-US" dirty="0" smtClean="0"/>
              <a:t> </a:t>
            </a:r>
          </a:p>
          <a:p>
            <a:pPr lvl="1" eaLnBrk="1" hangingPunct="1">
              <a:defRPr/>
            </a:pPr>
            <a:endParaRPr lang="en-US" dirty="0" smtClean="0"/>
          </a:p>
        </p:txBody>
      </p:sp>
      <p:sp>
        <p:nvSpPr>
          <p:cNvPr id="6148" name="Rectangle 4"/>
          <p:cNvSpPr>
            <a:spLocks noChangeArrowheads="1"/>
          </p:cNvSpPr>
          <p:nvPr/>
        </p:nvSpPr>
        <p:spPr bwMode="auto">
          <a:xfrm>
            <a:off x="747713" y="6500813"/>
            <a:ext cx="157895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July 31, 2017</a:t>
            </a:r>
            <a:endParaRPr lang="en-US" altLang="en-US" sz="1400" dirty="0">
              <a:latin typeface="Courier New" panose="02070309020205020404" pitchFamily="49" charset="0"/>
            </a:endParaRPr>
          </a:p>
        </p:txBody>
      </p:sp>
      <p:sp>
        <p:nvSpPr>
          <p:cNvPr id="6149" name="Rectangle 5"/>
          <p:cNvSpPr>
            <a:spLocks noChangeArrowheads="1"/>
          </p:cNvSpPr>
          <p:nvPr/>
        </p:nvSpPr>
        <p:spPr bwMode="auto">
          <a:xfrm>
            <a:off x="774700" y="762000"/>
            <a:ext cx="78216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a:t>CSCE 742 Software Architectures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Microservices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r>
              <a:rPr lang="en-US" dirty="0" err="1" smtClean="0"/>
              <a:t>Microservice</a:t>
            </a:r>
            <a:r>
              <a:rPr lang="en-US" dirty="0" smtClean="0"/>
              <a:t> </a:t>
            </a:r>
            <a:r>
              <a:rPr lang="en-US" dirty="0"/>
              <a:t>is an architecture style and pattern in which complex systems are decomposed into smaller services that work together to form larger business services. </a:t>
            </a:r>
            <a:endParaRPr lang="en-US" dirty="0" smtClean="0"/>
          </a:p>
          <a:p>
            <a:pPr>
              <a:buFont typeface="Wingdings" panose="05000000000000000000" pitchFamily="2" charset="2"/>
              <a:buChar char="§"/>
            </a:pPr>
            <a:r>
              <a:rPr lang="en-US" dirty="0" err="1" smtClean="0"/>
              <a:t>Microservices</a:t>
            </a:r>
            <a:r>
              <a:rPr lang="en-US" dirty="0" smtClean="0"/>
              <a:t> </a:t>
            </a:r>
            <a:r>
              <a:rPr lang="en-US" dirty="0"/>
              <a:t>are services that </a:t>
            </a:r>
            <a:r>
              <a:rPr lang="en-US" dirty="0" smtClean="0"/>
              <a:t>are:</a:t>
            </a:r>
          </a:p>
          <a:p>
            <a:pPr lvl="1">
              <a:buFont typeface="Wingdings" panose="05000000000000000000" pitchFamily="2" charset="2"/>
              <a:buChar char="§"/>
            </a:pPr>
            <a:r>
              <a:rPr lang="en-US" dirty="0" smtClean="0"/>
              <a:t>autonomous</a:t>
            </a:r>
            <a:r>
              <a:rPr lang="en-US" dirty="0"/>
              <a:t>, </a:t>
            </a:r>
            <a:endParaRPr lang="en-US" dirty="0" smtClean="0"/>
          </a:p>
          <a:p>
            <a:pPr lvl="1">
              <a:buFont typeface="Wingdings" panose="05000000000000000000" pitchFamily="2" charset="2"/>
              <a:buChar char="§"/>
            </a:pPr>
            <a:r>
              <a:rPr lang="en-US" dirty="0" smtClean="0"/>
              <a:t>self-contained</a:t>
            </a:r>
            <a:r>
              <a:rPr lang="en-US" dirty="0"/>
              <a:t>, and </a:t>
            </a:r>
          </a:p>
          <a:p>
            <a:pPr lvl="1">
              <a:buFont typeface="Wingdings" panose="05000000000000000000" pitchFamily="2" charset="2"/>
              <a:buChar char="§"/>
            </a:pPr>
            <a:r>
              <a:rPr lang="en-US" dirty="0" smtClean="0"/>
              <a:t>independently </a:t>
            </a:r>
            <a:r>
              <a:rPr lang="en-US" dirty="0"/>
              <a:t>deployable. </a:t>
            </a:r>
            <a:endParaRPr lang="en-US" dirty="0" smtClean="0"/>
          </a:p>
          <a:p>
            <a:pPr>
              <a:buFont typeface="Wingdings" panose="05000000000000000000" pitchFamily="2" charset="2"/>
              <a:buChar char="§"/>
            </a:pPr>
            <a:r>
              <a:rPr lang="en-US" dirty="0" smtClean="0"/>
              <a:t>In </a:t>
            </a:r>
            <a:r>
              <a:rPr lang="en-US" dirty="0"/>
              <a:t>today's world, many enterprises use </a:t>
            </a:r>
            <a:r>
              <a:rPr lang="en-US" dirty="0" err="1"/>
              <a:t>microservices</a:t>
            </a:r>
            <a:r>
              <a:rPr lang="en-US" dirty="0"/>
              <a:t> as the default standard for building large, service-oriented enterprise applications</a:t>
            </a:r>
            <a:r>
              <a:rPr lang="en-US" dirty="0" smtClean="0"/>
              <a:t>.”</a:t>
            </a:r>
            <a:endParaRPr lang="en-US" dirty="0"/>
          </a:p>
          <a:p>
            <a:r>
              <a:rPr lang="en-US" dirty="0"/>
              <a:t>RV, Rajesh. Spring </a:t>
            </a:r>
            <a:r>
              <a:rPr lang="en-US" dirty="0" err="1"/>
              <a:t>Microservices</a:t>
            </a:r>
            <a:r>
              <a:rPr lang="en-US" dirty="0"/>
              <a:t> (Kindle Locations 395-398). </a:t>
            </a:r>
            <a:r>
              <a:rPr lang="en-US" dirty="0" err="1"/>
              <a:t>Packt</a:t>
            </a:r>
            <a:r>
              <a:rPr lang="en-US" dirty="0"/>
              <a:t> Publishing. Kindle Edition. </a:t>
            </a:r>
          </a:p>
        </p:txBody>
      </p:sp>
    </p:spTree>
    <p:extLst>
      <p:ext uri="{BB962C8B-B14F-4D97-AF65-F5344CB8AC3E}">
        <p14:creationId xmlns:p14="http://schemas.microsoft.com/office/powerpoint/2010/main" val="31081913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Chapter 1 - </a:t>
            </a:r>
            <a:r>
              <a:rPr lang="en-US" sz="3600" dirty="0"/>
              <a:t>Demystifying </a:t>
            </a:r>
            <a:r>
              <a:rPr lang="en-US" sz="3600" dirty="0" err="1"/>
              <a:t>Microservices</a:t>
            </a:r>
            <a:endParaRPr lang="en-US" sz="3600" dirty="0"/>
          </a:p>
        </p:txBody>
      </p:sp>
      <p:sp>
        <p:nvSpPr>
          <p:cNvPr id="3" name="Content Placeholder 2"/>
          <p:cNvSpPr>
            <a:spLocks noGrp="1"/>
          </p:cNvSpPr>
          <p:nvPr>
            <p:ph idx="1"/>
          </p:nvPr>
        </p:nvSpPr>
        <p:spPr>
          <a:xfrm>
            <a:off x="290513" y="914400"/>
            <a:ext cx="4603860" cy="5530850"/>
          </a:xfrm>
        </p:spPr>
        <p:txBody>
          <a:bodyPr/>
          <a:lstStyle/>
          <a:p>
            <a:pPr>
              <a:buFont typeface="Wingdings" panose="05000000000000000000" pitchFamily="2" charset="2"/>
              <a:buChar char="§"/>
            </a:pPr>
            <a:r>
              <a:rPr lang="en-US" dirty="0" smtClean="0"/>
              <a:t>Evolution of </a:t>
            </a:r>
            <a:r>
              <a:rPr lang="en-US" dirty="0" err="1" smtClean="0"/>
              <a:t>Microservices</a:t>
            </a:r>
            <a:endParaRPr lang="en-US" dirty="0" smtClean="0"/>
          </a:p>
          <a:p>
            <a:pPr>
              <a:buFont typeface="Wingdings" panose="05000000000000000000" pitchFamily="2" charset="2"/>
              <a:buChar char="§"/>
            </a:pPr>
            <a:r>
              <a:rPr lang="en-US" dirty="0" smtClean="0"/>
              <a:t>What are </a:t>
            </a:r>
            <a:r>
              <a:rPr lang="en-US" dirty="0" err="1" smtClean="0"/>
              <a:t>Microservices</a:t>
            </a:r>
            <a:endParaRPr lang="en-US" dirty="0"/>
          </a:p>
          <a:p>
            <a:pPr>
              <a:buFont typeface="Wingdings" panose="05000000000000000000" pitchFamily="2" charset="2"/>
              <a:buChar char="§"/>
            </a:pPr>
            <a:r>
              <a:rPr lang="en-US" dirty="0" smtClean="0"/>
              <a:t>The honeycomb analogy</a:t>
            </a:r>
          </a:p>
          <a:p>
            <a:pPr>
              <a:buFont typeface="Wingdings" panose="05000000000000000000" pitchFamily="2" charset="2"/>
              <a:buChar char="§"/>
            </a:pPr>
            <a:r>
              <a:rPr lang="en-US" dirty="0" smtClean="0"/>
              <a:t>Principles of </a:t>
            </a:r>
            <a:r>
              <a:rPr lang="en-US" dirty="0" err="1" smtClean="0"/>
              <a:t>microservices</a:t>
            </a:r>
            <a:endParaRPr lang="en-US" dirty="0" smtClean="0"/>
          </a:p>
          <a:p>
            <a:pPr>
              <a:buFont typeface="Wingdings" panose="05000000000000000000" pitchFamily="2" charset="2"/>
              <a:buChar char="§"/>
            </a:pPr>
            <a:r>
              <a:rPr lang="en-US" dirty="0"/>
              <a:t>Characteristics of </a:t>
            </a:r>
            <a:r>
              <a:rPr lang="en-US" dirty="0" err="1" smtClean="0"/>
              <a:t>microservices</a:t>
            </a:r>
            <a:endParaRPr lang="en-US" dirty="0" smtClean="0"/>
          </a:p>
          <a:p>
            <a:pPr>
              <a:buFont typeface="Wingdings" panose="05000000000000000000" pitchFamily="2" charset="2"/>
              <a:buChar char="§"/>
            </a:pPr>
            <a:r>
              <a:rPr lang="en-US" dirty="0" smtClean="0"/>
              <a:t>Examples of </a:t>
            </a:r>
            <a:r>
              <a:rPr lang="en-US" dirty="0" err="1" smtClean="0"/>
              <a:t>microservices</a:t>
            </a:r>
            <a:endParaRPr lang="en-US" dirty="0" smtClean="0"/>
          </a:p>
          <a:p>
            <a:pPr>
              <a:buFont typeface="Wingdings" panose="05000000000000000000" pitchFamily="2" charset="2"/>
              <a:buChar char="§"/>
            </a:pPr>
            <a:r>
              <a:rPr lang="en-US" dirty="0" err="1" smtClean="0"/>
              <a:t>Microservices</a:t>
            </a:r>
            <a:r>
              <a:rPr lang="en-US" dirty="0" smtClean="0"/>
              <a:t> </a:t>
            </a:r>
            <a:r>
              <a:rPr lang="en-US" dirty="0"/>
              <a:t>b</a:t>
            </a:r>
            <a:r>
              <a:rPr lang="en-US" dirty="0" smtClean="0"/>
              <a:t>enefits</a:t>
            </a:r>
          </a:p>
          <a:p>
            <a:pPr>
              <a:buFont typeface="Wingdings" panose="05000000000000000000" pitchFamily="2" charset="2"/>
              <a:buChar char="§"/>
            </a:pPr>
            <a:r>
              <a:rPr lang="en-US" dirty="0" smtClean="0"/>
              <a:t>Relationships with other architectural styles</a:t>
            </a:r>
          </a:p>
          <a:p>
            <a:pPr>
              <a:buFont typeface="Wingdings" panose="05000000000000000000" pitchFamily="2" charset="2"/>
              <a:buChar char="§"/>
            </a:pPr>
            <a:r>
              <a:rPr lang="en-US" dirty="0" err="1" smtClean="0"/>
              <a:t>Microservice</a:t>
            </a:r>
            <a:r>
              <a:rPr lang="en-US" dirty="0" smtClean="0"/>
              <a:t> use cases</a:t>
            </a:r>
          </a:p>
        </p:txBody>
      </p:sp>
      <p:pic>
        <p:nvPicPr>
          <p:cNvPr id="4" name="Picture 3"/>
          <p:cNvPicPr>
            <a:picLocks noChangeAspect="1"/>
          </p:cNvPicPr>
          <p:nvPr/>
        </p:nvPicPr>
        <p:blipFill>
          <a:blip r:embed="rId2"/>
          <a:stretch>
            <a:fillRect/>
          </a:stretch>
        </p:blipFill>
        <p:spPr>
          <a:xfrm>
            <a:off x="4884180" y="1028700"/>
            <a:ext cx="4249627" cy="5240337"/>
          </a:xfrm>
          <a:prstGeom prst="rect">
            <a:avLst/>
          </a:prstGeom>
        </p:spPr>
      </p:pic>
    </p:spTree>
    <p:extLst>
      <p:ext uri="{BB962C8B-B14F-4D97-AF65-F5344CB8AC3E}">
        <p14:creationId xmlns:p14="http://schemas.microsoft.com/office/powerpoint/2010/main" val="41052722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t>
            </a:r>
            <a:r>
              <a:rPr lang="en-US" dirty="0" err="1"/>
              <a:t>Microservices</a:t>
            </a:r>
            <a:endParaRPr lang="en-US" dirty="0"/>
          </a:p>
        </p:txBody>
      </p:sp>
      <p:sp>
        <p:nvSpPr>
          <p:cNvPr id="3" name="Content Placeholder 2"/>
          <p:cNvSpPr>
            <a:spLocks noGrp="1"/>
          </p:cNvSpPr>
          <p:nvPr>
            <p:ph idx="1"/>
          </p:nvPr>
        </p:nvSpPr>
        <p:spPr/>
        <p:txBody>
          <a:bodyPr/>
          <a:lstStyle/>
          <a:p>
            <a:r>
              <a:rPr lang="en-US" dirty="0"/>
              <a:t>“</a:t>
            </a:r>
            <a:r>
              <a:rPr lang="en-US" dirty="0" err="1"/>
              <a:t>Microservices</a:t>
            </a:r>
            <a:r>
              <a:rPr lang="en-US" dirty="0"/>
              <a:t> are one of the increasingly popular architecture patterns next to SOA, complemented by DevOps and </a:t>
            </a:r>
            <a:r>
              <a:rPr lang="en-US" dirty="0" smtClean="0"/>
              <a:t>cloud”</a:t>
            </a:r>
            <a:endParaRPr lang="en-US" dirty="0"/>
          </a:p>
          <a:p>
            <a:endParaRPr lang="en-US" dirty="0"/>
          </a:p>
          <a:p>
            <a:r>
              <a:rPr lang="en-US" dirty="0"/>
              <a:t>RV, Rajesh. Spring </a:t>
            </a:r>
            <a:r>
              <a:rPr lang="en-US" dirty="0" err="1"/>
              <a:t>Microservices</a:t>
            </a:r>
            <a:r>
              <a:rPr lang="en-US" dirty="0"/>
              <a:t> (Kindle Locations 534-535). </a:t>
            </a:r>
            <a:r>
              <a:rPr lang="en-US" dirty="0" err="1"/>
              <a:t>Packt</a:t>
            </a:r>
            <a:r>
              <a:rPr lang="en-US" dirty="0"/>
              <a:t> Publishing. Kindle Edition. </a:t>
            </a:r>
          </a:p>
        </p:txBody>
      </p:sp>
    </p:spTree>
    <p:extLst>
      <p:ext uri="{BB962C8B-B14F-4D97-AF65-F5344CB8AC3E}">
        <p14:creationId xmlns:p14="http://schemas.microsoft.com/office/powerpoint/2010/main" val="42487704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demand as catalyst</a:t>
            </a:r>
            <a:endParaRPr lang="en-US" dirty="0"/>
          </a:p>
        </p:txBody>
      </p:sp>
      <p:sp>
        <p:nvSpPr>
          <p:cNvPr id="3" name="Content Placeholder 2"/>
          <p:cNvSpPr>
            <a:spLocks noGrp="1"/>
          </p:cNvSpPr>
          <p:nvPr>
            <p:ph idx="1"/>
          </p:nvPr>
        </p:nvSpPr>
        <p:spPr/>
        <p:txBody>
          <a:bodyPr/>
          <a:lstStyle/>
          <a:p>
            <a:r>
              <a:rPr lang="en-US" dirty="0" smtClean="0"/>
              <a:t>Business demands on software development</a:t>
            </a:r>
          </a:p>
          <a:p>
            <a:r>
              <a:rPr lang="en-US" dirty="0" smtClean="0"/>
              <a:t>Dimensions:</a:t>
            </a:r>
          </a:p>
          <a:p>
            <a:pPr lvl="1">
              <a:buFont typeface="Wingdings" panose="05000000000000000000" pitchFamily="2" charset="2"/>
              <a:buChar char="§"/>
            </a:pPr>
            <a:r>
              <a:rPr lang="en-US" dirty="0" smtClean="0"/>
              <a:t>Speed of delivery, agility, turn around time, cost</a:t>
            </a:r>
          </a:p>
          <a:p>
            <a:endParaRPr lang="en-US" dirty="0"/>
          </a:p>
        </p:txBody>
      </p:sp>
      <p:pic>
        <p:nvPicPr>
          <p:cNvPr id="5" name="Picture 4"/>
          <p:cNvPicPr>
            <a:picLocks noChangeAspect="1"/>
          </p:cNvPicPr>
          <p:nvPr/>
        </p:nvPicPr>
        <p:blipFill>
          <a:blip r:embed="rId2"/>
          <a:stretch>
            <a:fillRect/>
          </a:stretch>
        </p:blipFill>
        <p:spPr>
          <a:xfrm>
            <a:off x="553244" y="2971800"/>
            <a:ext cx="3924300" cy="2790825"/>
          </a:xfrm>
          <a:prstGeom prst="rect">
            <a:avLst/>
          </a:prstGeom>
        </p:spPr>
      </p:pic>
      <p:pic>
        <p:nvPicPr>
          <p:cNvPr id="6" name="Picture 5"/>
          <p:cNvPicPr>
            <a:picLocks noChangeAspect="1"/>
          </p:cNvPicPr>
          <p:nvPr/>
        </p:nvPicPr>
        <p:blipFill>
          <a:blip r:embed="rId3"/>
          <a:stretch>
            <a:fillRect/>
          </a:stretch>
        </p:blipFill>
        <p:spPr>
          <a:xfrm>
            <a:off x="5181600" y="3000375"/>
            <a:ext cx="3705225" cy="2790825"/>
          </a:xfrm>
          <a:prstGeom prst="rect">
            <a:avLst/>
          </a:prstGeom>
        </p:spPr>
      </p:pic>
    </p:spTree>
    <p:extLst>
      <p:ext uri="{BB962C8B-B14F-4D97-AF65-F5344CB8AC3E}">
        <p14:creationId xmlns:p14="http://schemas.microsoft.com/office/powerpoint/2010/main" val="41627481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err="1"/>
              <a:t>Microservices</a:t>
            </a:r>
            <a:r>
              <a:rPr lang="en-US" dirty="0"/>
              <a:t> provide an approach for developing quick and agile applications, resulting in less overall cost. </a:t>
            </a:r>
            <a:endParaRPr lang="en-US" dirty="0" smtClean="0"/>
          </a:p>
          <a:p>
            <a:pPr>
              <a:buFont typeface="Wingdings" panose="05000000000000000000" pitchFamily="2" charset="2"/>
              <a:buChar char="§"/>
            </a:pPr>
            <a:r>
              <a:rPr lang="en-US" dirty="0" smtClean="0"/>
              <a:t>airlines </a:t>
            </a:r>
            <a:r>
              <a:rPr lang="en-US" dirty="0"/>
              <a:t>or financial institutions do not invest in rebuilding their core mainframe systems as another monolithic monster. </a:t>
            </a:r>
            <a:endParaRPr lang="en-US" dirty="0" smtClean="0"/>
          </a:p>
          <a:p>
            <a:pPr>
              <a:buFont typeface="Wingdings" panose="05000000000000000000" pitchFamily="2" charset="2"/>
              <a:buChar char="§"/>
            </a:pPr>
            <a:r>
              <a:rPr lang="en-US" dirty="0" smtClean="0"/>
              <a:t>Retailers </a:t>
            </a:r>
            <a:r>
              <a:rPr lang="en-US" dirty="0"/>
              <a:t>and other industries do not rebuild heavyweight supply chain management applications, such as their traditional ERPs. </a:t>
            </a:r>
            <a:endParaRPr lang="en-US" dirty="0" smtClean="0"/>
          </a:p>
          <a:p>
            <a:pPr>
              <a:buFont typeface="Wingdings" panose="05000000000000000000" pitchFamily="2" charset="2"/>
              <a:buChar char="§"/>
            </a:pPr>
            <a:r>
              <a:rPr lang="en-US" dirty="0" smtClean="0"/>
              <a:t>Focus </a:t>
            </a:r>
            <a:r>
              <a:rPr lang="en-US" dirty="0"/>
              <a:t>has shifted to building quick-win point solutions that cater to specific needs of the business in the most agile way possible.</a:t>
            </a:r>
          </a:p>
          <a:p>
            <a:endParaRPr lang="en-US" dirty="0"/>
          </a:p>
          <a:p>
            <a:r>
              <a:rPr lang="en-US" dirty="0"/>
              <a:t>RV, Rajesh. Spring </a:t>
            </a:r>
            <a:r>
              <a:rPr lang="en-US" dirty="0" err="1"/>
              <a:t>Microservices</a:t>
            </a:r>
            <a:r>
              <a:rPr lang="en-US" dirty="0"/>
              <a:t> (Kindle Locations 551-555). </a:t>
            </a:r>
            <a:r>
              <a:rPr lang="en-US" dirty="0" err="1"/>
              <a:t>Packt</a:t>
            </a:r>
            <a:r>
              <a:rPr lang="en-US" dirty="0"/>
              <a:t> Publishing. Kindle Edition. </a:t>
            </a:r>
          </a:p>
        </p:txBody>
      </p:sp>
    </p:spTree>
    <p:extLst>
      <p:ext uri="{BB962C8B-B14F-4D97-AF65-F5344CB8AC3E}">
        <p14:creationId xmlns:p14="http://schemas.microsoft.com/office/powerpoint/2010/main" val="26618628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650"/>
            <a:ext cx="9143999" cy="781050"/>
          </a:xfrm>
        </p:spPr>
        <p:txBody>
          <a:bodyPr/>
          <a:lstStyle/>
          <a:p>
            <a:r>
              <a:rPr lang="en-US" sz="3600" dirty="0" smtClean="0"/>
              <a:t>Adding new services to existing systems</a:t>
            </a:r>
            <a:endParaRPr lang="en-US" sz="3600" dirty="0"/>
          </a:p>
        </p:txBody>
      </p:sp>
      <p:pic>
        <p:nvPicPr>
          <p:cNvPr id="4" name="Content Placeholder 3"/>
          <p:cNvPicPr>
            <a:picLocks noGrp="1" noChangeAspect="1"/>
          </p:cNvPicPr>
          <p:nvPr>
            <p:ph idx="1"/>
          </p:nvPr>
        </p:nvPicPr>
        <p:blipFill>
          <a:blip r:embed="rId2"/>
          <a:stretch>
            <a:fillRect/>
          </a:stretch>
        </p:blipFill>
        <p:spPr>
          <a:xfrm>
            <a:off x="386666" y="1077760"/>
            <a:ext cx="8523572" cy="5170640"/>
          </a:xfrm>
          <a:prstGeom prst="rect">
            <a:avLst/>
          </a:prstGeom>
        </p:spPr>
      </p:pic>
    </p:spTree>
    <p:extLst>
      <p:ext uri="{BB962C8B-B14F-4D97-AF65-F5344CB8AC3E}">
        <p14:creationId xmlns:p14="http://schemas.microsoft.com/office/powerpoint/2010/main" val="37414796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as catalyst</a:t>
            </a:r>
            <a:endParaRPr lang="en-US" dirty="0"/>
          </a:p>
        </p:txBody>
      </p:sp>
      <p:sp>
        <p:nvSpPr>
          <p:cNvPr id="3" name="Content Placeholder 2"/>
          <p:cNvSpPr>
            <a:spLocks noGrp="1"/>
          </p:cNvSpPr>
          <p:nvPr>
            <p:ph idx="1"/>
          </p:nvPr>
        </p:nvSpPr>
        <p:spPr/>
        <p:txBody>
          <a:bodyPr/>
          <a:lstStyle/>
          <a:p>
            <a:r>
              <a:rPr lang="en-US" dirty="0" smtClean="0"/>
              <a:t>Relational </a:t>
            </a:r>
            <a:r>
              <a:rPr lang="en-US" dirty="0" smtClean="0">
                <a:sym typeface="Wingdings" panose="05000000000000000000" pitchFamily="2" charset="2"/>
              </a:rPr>
              <a:t> NoSQL DBs</a:t>
            </a:r>
          </a:p>
          <a:p>
            <a:r>
              <a:rPr lang="en-US" dirty="0" smtClean="0">
                <a:sym typeface="Wingdings" panose="05000000000000000000" pitchFamily="2" charset="2"/>
              </a:rPr>
              <a:t>SaaS</a:t>
            </a:r>
          </a:p>
          <a:p>
            <a:r>
              <a:rPr lang="en-US" dirty="0" smtClean="0">
                <a:sym typeface="Wingdings" panose="05000000000000000000" pitchFamily="2" charset="2"/>
              </a:rPr>
              <a:t>PaaS</a:t>
            </a:r>
            <a:endParaRPr lang="en-US" dirty="0"/>
          </a:p>
        </p:txBody>
      </p:sp>
    </p:spTree>
    <p:extLst>
      <p:ext uri="{BB962C8B-B14F-4D97-AF65-F5344CB8AC3E}">
        <p14:creationId xmlns:p14="http://schemas.microsoft.com/office/powerpoint/2010/main" val="10553528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err="1" smtClean="0"/>
              <a:t>Microservices</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r>
              <a:rPr lang="en-US" dirty="0" err="1" smtClean="0"/>
              <a:t>Microservices</a:t>
            </a:r>
            <a:r>
              <a:rPr lang="en-US" dirty="0" smtClean="0"/>
              <a:t> </a:t>
            </a:r>
            <a:r>
              <a:rPr lang="en-US" dirty="0"/>
              <a:t>are an architecture style used by many organizations today as a game changer to achieve a high degree </a:t>
            </a:r>
            <a:r>
              <a:rPr lang="en-US" dirty="0" smtClean="0"/>
              <a:t>of:</a:t>
            </a:r>
          </a:p>
          <a:p>
            <a:pPr lvl="1">
              <a:buFont typeface="Wingdings" panose="05000000000000000000" pitchFamily="2" charset="2"/>
              <a:buChar char="§"/>
            </a:pPr>
            <a:r>
              <a:rPr lang="en-US" dirty="0" smtClean="0"/>
              <a:t>agility</a:t>
            </a:r>
            <a:r>
              <a:rPr lang="en-US" dirty="0"/>
              <a:t>, </a:t>
            </a:r>
            <a:endParaRPr lang="en-US" dirty="0" smtClean="0"/>
          </a:p>
          <a:p>
            <a:pPr lvl="1">
              <a:buFont typeface="Wingdings" panose="05000000000000000000" pitchFamily="2" charset="2"/>
              <a:buChar char="§"/>
            </a:pPr>
            <a:r>
              <a:rPr lang="en-US" dirty="0" smtClean="0"/>
              <a:t>speed </a:t>
            </a:r>
            <a:r>
              <a:rPr lang="en-US" dirty="0"/>
              <a:t>of delivery, and </a:t>
            </a:r>
            <a:endParaRPr lang="en-US" dirty="0" smtClean="0"/>
          </a:p>
          <a:p>
            <a:pPr lvl="1">
              <a:buFont typeface="Wingdings" panose="05000000000000000000" pitchFamily="2" charset="2"/>
              <a:buChar char="§"/>
            </a:pPr>
            <a:r>
              <a:rPr lang="en-US" dirty="0" smtClean="0"/>
              <a:t>scale</a:t>
            </a:r>
            <a:r>
              <a:rPr lang="en-US" dirty="0"/>
              <a:t>. </a:t>
            </a:r>
            <a:endParaRPr lang="en-US" dirty="0" smtClean="0"/>
          </a:p>
          <a:p>
            <a:pPr>
              <a:buFont typeface="Wingdings" panose="05000000000000000000" pitchFamily="2" charset="2"/>
              <a:buChar char="§"/>
            </a:pPr>
            <a:r>
              <a:rPr lang="en-US" dirty="0" err="1" smtClean="0"/>
              <a:t>Microservices</a:t>
            </a:r>
            <a:r>
              <a:rPr lang="en-US" dirty="0" smtClean="0"/>
              <a:t> </a:t>
            </a:r>
            <a:r>
              <a:rPr lang="en-US" dirty="0"/>
              <a:t>give us a way to develop more physically separated modular applications</a:t>
            </a:r>
            <a:r>
              <a:rPr lang="en-US" dirty="0" smtClean="0"/>
              <a:t>.”</a:t>
            </a:r>
            <a:endParaRPr lang="en-US" dirty="0"/>
          </a:p>
          <a:p>
            <a:endParaRPr lang="en-US" dirty="0"/>
          </a:p>
          <a:p>
            <a:r>
              <a:rPr lang="en-US" dirty="0"/>
              <a:t>RV, Rajesh. Spring </a:t>
            </a:r>
            <a:r>
              <a:rPr lang="en-US" dirty="0" err="1"/>
              <a:t>Microservices</a:t>
            </a:r>
            <a:r>
              <a:rPr lang="en-US" dirty="0"/>
              <a:t> (Kindle Locations 597-599). </a:t>
            </a:r>
            <a:r>
              <a:rPr lang="en-US" dirty="0" err="1"/>
              <a:t>Packt</a:t>
            </a:r>
            <a:r>
              <a:rPr lang="en-US" dirty="0"/>
              <a:t> Publishing. Kindle Edition. </a:t>
            </a:r>
          </a:p>
        </p:txBody>
      </p:sp>
    </p:spTree>
    <p:extLst>
      <p:ext uri="{BB962C8B-B14F-4D97-AF65-F5344CB8AC3E}">
        <p14:creationId xmlns:p14="http://schemas.microsoft.com/office/powerpoint/2010/main" val="35018404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247650"/>
            <a:ext cx="8831262" cy="781050"/>
          </a:xfrm>
        </p:spPr>
        <p:txBody>
          <a:bodyPr/>
          <a:lstStyle/>
          <a:p>
            <a:r>
              <a:rPr lang="en-US" dirty="0" smtClean="0"/>
              <a:t>Monolithic Structure vs </a:t>
            </a:r>
            <a:r>
              <a:rPr lang="en-US" dirty="0" err="1" smtClean="0"/>
              <a:t>Microservices</a:t>
            </a:r>
            <a:endParaRPr lang="en-US" dirty="0"/>
          </a:p>
        </p:txBody>
      </p:sp>
      <p:sp>
        <p:nvSpPr>
          <p:cNvPr id="3" name="Content Placeholder 2"/>
          <p:cNvSpPr>
            <a:spLocks noGrp="1"/>
          </p:cNvSpPr>
          <p:nvPr>
            <p:ph idx="1"/>
          </p:nvPr>
        </p:nvSpPr>
        <p:spPr/>
        <p:txBody>
          <a:bodyPr/>
          <a:lstStyle/>
          <a:p>
            <a:r>
              <a:rPr lang="en-US" dirty="0" smtClean="0"/>
              <a:t>.</a:t>
            </a:r>
          </a:p>
          <a:p>
            <a:endParaRPr lang="en-US" dirty="0"/>
          </a:p>
        </p:txBody>
      </p:sp>
      <p:pic>
        <p:nvPicPr>
          <p:cNvPr id="4" name="Picture 3"/>
          <p:cNvPicPr>
            <a:picLocks noChangeAspect="1"/>
          </p:cNvPicPr>
          <p:nvPr/>
        </p:nvPicPr>
        <p:blipFill>
          <a:blip r:embed="rId2"/>
          <a:stretch>
            <a:fillRect/>
          </a:stretch>
        </p:blipFill>
        <p:spPr>
          <a:xfrm>
            <a:off x="448002" y="1905000"/>
            <a:ext cx="2942897" cy="4267200"/>
          </a:xfrm>
          <a:prstGeom prst="rect">
            <a:avLst/>
          </a:prstGeom>
        </p:spPr>
      </p:pic>
      <p:pic>
        <p:nvPicPr>
          <p:cNvPr id="5" name="Picture 4"/>
          <p:cNvPicPr>
            <a:picLocks noChangeAspect="1"/>
          </p:cNvPicPr>
          <p:nvPr/>
        </p:nvPicPr>
        <p:blipFill>
          <a:blip r:embed="rId3"/>
          <a:stretch>
            <a:fillRect/>
          </a:stretch>
        </p:blipFill>
        <p:spPr>
          <a:xfrm>
            <a:off x="4157506" y="2133600"/>
            <a:ext cx="4986494" cy="4024312"/>
          </a:xfrm>
          <a:prstGeom prst="rect">
            <a:avLst/>
          </a:prstGeom>
        </p:spPr>
      </p:pic>
    </p:spTree>
    <p:extLst>
      <p:ext uri="{BB962C8B-B14F-4D97-AF65-F5344CB8AC3E}">
        <p14:creationId xmlns:p14="http://schemas.microsoft.com/office/powerpoint/2010/main" val="11790393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Honeycomb Analogy </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052637" y="1905000"/>
            <a:ext cx="5038725" cy="3048000"/>
          </a:xfrm>
          <a:prstGeom prst="rect">
            <a:avLst/>
          </a:prstGeom>
        </p:spPr>
      </p:pic>
    </p:spTree>
    <p:extLst>
      <p:ext uri="{BB962C8B-B14F-4D97-AF65-F5344CB8AC3E}">
        <p14:creationId xmlns:p14="http://schemas.microsoft.com/office/powerpoint/2010/main" val="14870769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revisited</a:t>
            </a:r>
            <a:endParaRPr lang="en-US" dirty="0"/>
          </a:p>
        </p:txBody>
      </p:sp>
      <p:sp>
        <p:nvSpPr>
          <p:cNvPr id="3" name="Content Placeholder 2"/>
          <p:cNvSpPr>
            <a:spLocks noGrp="1"/>
          </p:cNvSpPr>
          <p:nvPr>
            <p:ph idx="1"/>
          </p:nvPr>
        </p:nvSpPr>
        <p:spPr/>
        <p:txBody>
          <a:bodyPr/>
          <a:lstStyle/>
          <a:p>
            <a:r>
              <a:rPr lang="en-US" dirty="0" smtClean="0"/>
              <a:t>July 31, Today – </a:t>
            </a:r>
            <a:r>
              <a:rPr lang="en-US" dirty="0" err="1" smtClean="0"/>
              <a:t>microservices</a:t>
            </a:r>
            <a:r>
              <a:rPr lang="en-US" dirty="0" smtClean="0"/>
              <a:t> and </a:t>
            </a:r>
            <a:r>
              <a:rPr lang="en-US" dirty="0" err="1" smtClean="0"/>
              <a:t>docker</a:t>
            </a:r>
            <a:endParaRPr lang="en-US" dirty="0"/>
          </a:p>
          <a:p>
            <a:r>
              <a:rPr lang="en-US" dirty="0" smtClean="0"/>
              <a:t>Aug 2, Wednesday – exam review</a:t>
            </a:r>
          </a:p>
          <a:p>
            <a:r>
              <a:rPr lang="en-US" dirty="0" smtClean="0"/>
              <a:t>August 7 – evaluation 1</a:t>
            </a:r>
          </a:p>
          <a:p>
            <a:r>
              <a:rPr lang="en-US" dirty="0" smtClean="0"/>
              <a:t>August 9 – evaluation 2</a:t>
            </a:r>
          </a:p>
          <a:p>
            <a:r>
              <a:rPr lang="en-US" dirty="0" smtClean="0"/>
              <a:t>August 11 – early offering of exam</a:t>
            </a:r>
          </a:p>
          <a:p>
            <a:endParaRPr lang="en-US" dirty="0"/>
          </a:p>
          <a:p>
            <a:r>
              <a:rPr lang="en-US" dirty="0" smtClean="0"/>
              <a:t>August 15 – official offering of exam</a:t>
            </a:r>
          </a:p>
          <a:p>
            <a:endParaRPr lang="en-US" dirty="0"/>
          </a:p>
        </p:txBody>
      </p:sp>
    </p:spTree>
    <p:extLst>
      <p:ext uri="{BB962C8B-B14F-4D97-AF65-F5344CB8AC3E}">
        <p14:creationId xmlns:p14="http://schemas.microsoft.com/office/powerpoint/2010/main" val="139729745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t>
            </a:r>
            <a:r>
              <a:rPr lang="en-US" dirty="0" err="1" smtClean="0"/>
              <a:t>Microservices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Single responsibility</a:t>
            </a:r>
          </a:p>
          <a:p>
            <a:pPr lvl="1">
              <a:buFont typeface="Wingdings" panose="05000000000000000000" pitchFamily="2" charset="2"/>
              <a:buChar char="§"/>
            </a:pPr>
            <a:r>
              <a:rPr lang="en-US" dirty="0" smtClean="0"/>
              <a:t>SOLID design pattern - </a:t>
            </a:r>
          </a:p>
          <a:p>
            <a:pPr>
              <a:buFont typeface="Wingdings" panose="05000000000000000000" pitchFamily="2" charset="2"/>
              <a:buChar char="§"/>
            </a:pPr>
            <a:r>
              <a:rPr lang="en-US" dirty="0" err="1" smtClean="0"/>
              <a:t>Microservices</a:t>
            </a:r>
            <a:r>
              <a:rPr lang="en-US" dirty="0" smtClean="0"/>
              <a:t> are autonomous</a:t>
            </a:r>
          </a:p>
          <a:p>
            <a:pPr>
              <a:buFont typeface="Wingdings" panose="05000000000000000000" pitchFamily="2" charset="2"/>
              <a:buChar char="§"/>
            </a:pPr>
            <a:r>
              <a:rPr lang="en-US" dirty="0" err="1" smtClean="0"/>
              <a:t>Microservices</a:t>
            </a:r>
            <a:r>
              <a:rPr lang="en-US" dirty="0" smtClean="0"/>
              <a:t> are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001799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t>
            </a:r>
            <a:r>
              <a:rPr lang="en-US" dirty="0" err="1" smtClean="0"/>
              <a:t>Microservices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Single responsibility</a:t>
            </a:r>
          </a:p>
          <a:p>
            <a:pPr lvl="1">
              <a:buFont typeface="Wingdings" panose="05000000000000000000" pitchFamily="2" charset="2"/>
              <a:buChar char="§"/>
            </a:pPr>
            <a:r>
              <a:rPr lang="en-US" dirty="0" smtClean="0"/>
              <a:t>SOLID design pattern - </a:t>
            </a:r>
          </a:p>
          <a:p>
            <a:pPr>
              <a:buFont typeface="Wingdings" panose="05000000000000000000" pitchFamily="2" charset="2"/>
              <a:buChar char="§"/>
            </a:pPr>
            <a:r>
              <a:rPr lang="en-US" dirty="0" err="1" smtClean="0"/>
              <a:t>Microservices</a:t>
            </a:r>
            <a:r>
              <a:rPr lang="en-US" dirty="0" smtClean="0"/>
              <a:t> are autonomous</a:t>
            </a:r>
          </a:p>
          <a:p>
            <a:pPr>
              <a:buFont typeface="Wingdings" panose="05000000000000000000" pitchFamily="2" charset="2"/>
              <a:buChar char="§"/>
            </a:pPr>
            <a:endParaRPr lang="en-US" dirty="0"/>
          </a:p>
        </p:txBody>
      </p:sp>
      <p:pic>
        <p:nvPicPr>
          <p:cNvPr id="4" name="Picture 3"/>
          <p:cNvPicPr>
            <a:picLocks noChangeAspect="1"/>
          </p:cNvPicPr>
          <p:nvPr/>
        </p:nvPicPr>
        <p:blipFill>
          <a:blip r:embed="rId2"/>
          <a:stretch>
            <a:fillRect/>
          </a:stretch>
        </p:blipFill>
        <p:spPr>
          <a:xfrm>
            <a:off x="1143000" y="2574990"/>
            <a:ext cx="7239000" cy="3521010"/>
          </a:xfrm>
          <a:prstGeom prst="rect">
            <a:avLst/>
          </a:prstGeom>
        </p:spPr>
      </p:pic>
    </p:spTree>
    <p:extLst>
      <p:ext uri="{BB962C8B-B14F-4D97-AF65-F5344CB8AC3E}">
        <p14:creationId xmlns:p14="http://schemas.microsoft.com/office/powerpoint/2010/main" val="187321518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3487" y="1281112"/>
            <a:ext cx="7731788" cy="4967288"/>
          </a:xfrm>
          <a:prstGeom prst="rect">
            <a:avLst/>
          </a:prstGeom>
        </p:spPr>
      </p:pic>
    </p:spTree>
    <p:extLst>
      <p:ext uri="{BB962C8B-B14F-4D97-AF65-F5344CB8AC3E}">
        <p14:creationId xmlns:p14="http://schemas.microsoft.com/office/powerpoint/2010/main" val="424557581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Microservices</a:t>
            </a:r>
            <a:r>
              <a:rPr lang="en-US" dirty="0" smtClean="0"/>
              <a:t> versus SOA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“One </a:t>
            </a:r>
            <a:r>
              <a:rPr lang="en-US" dirty="0"/>
              <a:t>of the major differences between </a:t>
            </a:r>
            <a:r>
              <a:rPr lang="en-US" dirty="0" err="1"/>
              <a:t>microservices</a:t>
            </a:r>
            <a:r>
              <a:rPr lang="en-US" dirty="0"/>
              <a:t> and SOA is in their level of autonomy. </a:t>
            </a:r>
            <a:endParaRPr lang="en-US" dirty="0" smtClean="0"/>
          </a:p>
          <a:p>
            <a:pPr>
              <a:buFont typeface="Wingdings" panose="05000000000000000000" pitchFamily="2" charset="2"/>
              <a:buChar char="§"/>
            </a:pPr>
            <a:r>
              <a:rPr lang="en-US" dirty="0" smtClean="0"/>
              <a:t>While </a:t>
            </a:r>
            <a:r>
              <a:rPr lang="en-US" dirty="0"/>
              <a:t>most SOA implementations provide service-level abstraction, </a:t>
            </a:r>
            <a:r>
              <a:rPr lang="en-US" dirty="0" err="1"/>
              <a:t>microservices</a:t>
            </a:r>
            <a:r>
              <a:rPr lang="en-US" dirty="0"/>
              <a:t> go further and abstract the realization and execution environment. </a:t>
            </a:r>
            <a:endParaRPr lang="en-US" dirty="0" smtClean="0"/>
          </a:p>
          <a:p>
            <a:pPr>
              <a:buFont typeface="Wingdings" panose="05000000000000000000" pitchFamily="2" charset="2"/>
              <a:buChar char="§"/>
            </a:pPr>
            <a:r>
              <a:rPr lang="en-US" dirty="0" smtClean="0"/>
              <a:t>In </a:t>
            </a:r>
            <a:r>
              <a:rPr lang="en-US" dirty="0"/>
              <a:t>traditional application developments, we build a WAR or an EAR, then deploy it into a JEE application server, such as with </a:t>
            </a:r>
            <a:r>
              <a:rPr lang="en-US" dirty="0" err="1"/>
              <a:t>JBoss</a:t>
            </a:r>
            <a:r>
              <a:rPr lang="en-US" dirty="0"/>
              <a:t>, WebLogic, WebSphere, and so on. We may deploy multiple applications into the same JEE container. </a:t>
            </a:r>
            <a:endParaRPr lang="en-US" dirty="0" smtClean="0"/>
          </a:p>
          <a:p>
            <a:pPr>
              <a:buFont typeface="Wingdings" panose="05000000000000000000" pitchFamily="2" charset="2"/>
              <a:buChar char="§"/>
            </a:pPr>
            <a:r>
              <a:rPr lang="en-US" dirty="0" smtClean="0"/>
              <a:t>In </a:t>
            </a:r>
            <a:r>
              <a:rPr lang="en-US" dirty="0"/>
              <a:t>the </a:t>
            </a:r>
            <a:r>
              <a:rPr lang="en-US" dirty="0" err="1"/>
              <a:t>microservices</a:t>
            </a:r>
            <a:r>
              <a:rPr lang="en-US" dirty="0"/>
              <a:t> approach, each </a:t>
            </a:r>
            <a:r>
              <a:rPr lang="en-US" dirty="0" err="1"/>
              <a:t>microservice</a:t>
            </a:r>
            <a:r>
              <a:rPr lang="en-US" dirty="0"/>
              <a:t> will be built as a fat Jar, embedding all dependencies and run as a standalone Java process</a:t>
            </a:r>
            <a:r>
              <a:rPr lang="en-US" dirty="0" smtClean="0"/>
              <a:t>.”</a:t>
            </a:r>
            <a:endParaRPr lang="en-US" dirty="0"/>
          </a:p>
        </p:txBody>
      </p:sp>
    </p:spTree>
    <p:extLst>
      <p:ext uri="{BB962C8B-B14F-4D97-AF65-F5344CB8AC3E}">
        <p14:creationId xmlns:p14="http://schemas.microsoft.com/office/powerpoint/2010/main" val="11459495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err="1" smtClean="0"/>
              <a:t>microservices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Services are first class citizens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1203810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services in a </a:t>
            </a:r>
            <a:r>
              <a:rPr lang="en-US" dirty="0" err="1" smtClean="0"/>
              <a:t>microservice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Service contract</a:t>
            </a:r>
          </a:p>
          <a:p>
            <a:pPr>
              <a:buFont typeface="Wingdings" panose="05000000000000000000" pitchFamily="2" charset="2"/>
              <a:buChar char="§"/>
            </a:pPr>
            <a:r>
              <a:rPr lang="en-US" dirty="0" smtClean="0"/>
              <a:t>Loose coupling</a:t>
            </a:r>
          </a:p>
          <a:p>
            <a:pPr>
              <a:buFont typeface="Wingdings" panose="05000000000000000000" pitchFamily="2" charset="2"/>
              <a:buChar char="§"/>
            </a:pPr>
            <a:r>
              <a:rPr lang="en-US" dirty="0" smtClean="0"/>
              <a:t>Service abstraction</a:t>
            </a:r>
          </a:p>
          <a:p>
            <a:pPr>
              <a:buFont typeface="Wingdings" panose="05000000000000000000" pitchFamily="2" charset="2"/>
              <a:buChar char="§"/>
            </a:pPr>
            <a:r>
              <a:rPr lang="en-US" dirty="0" smtClean="0"/>
              <a:t>Service reuse</a:t>
            </a:r>
          </a:p>
          <a:p>
            <a:pPr>
              <a:buFont typeface="Wingdings" panose="05000000000000000000" pitchFamily="2" charset="2"/>
              <a:buChar char="§"/>
            </a:pPr>
            <a:r>
              <a:rPr lang="en-US" dirty="0" smtClean="0"/>
              <a:t>Statelessness</a:t>
            </a:r>
          </a:p>
          <a:p>
            <a:pPr>
              <a:buFont typeface="Wingdings" panose="05000000000000000000" pitchFamily="2" charset="2"/>
              <a:buChar char="§"/>
            </a:pPr>
            <a:r>
              <a:rPr lang="en-US" dirty="0" smtClean="0"/>
              <a:t>Services are discoverable</a:t>
            </a:r>
          </a:p>
          <a:p>
            <a:pPr>
              <a:buFont typeface="Wingdings" panose="05000000000000000000" pitchFamily="2" charset="2"/>
              <a:buChar char="§"/>
            </a:pPr>
            <a:r>
              <a:rPr lang="en-US" dirty="0" smtClean="0"/>
              <a:t>Service interoperability</a:t>
            </a:r>
          </a:p>
          <a:p>
            <a:pPr>
              <a:buFont typeface="Wingdings" panose="05000000000000000000" pitchFamily="2" charset="2"/>
              <a:buChar char="§"/>
            </a:pPr>
            <a:r>
              <a:rPr lang="en-US" dirty="0" smtClean="0"/>
              <a:t>Service </a:t>
            </a:r>
            <a:r>
              <a:rPr lang="en-US" dirty="0" err="1" smtClean="0"/>
              <a:t>composeability</a:t>
            </a:r>
            <a:endParaRPr lang="en-US" dirty="0"/>
          </a:p>
        </p:txBody>
      </p:sp>
    </p:spTree>
    <p:extLst>
      <p:ext uri="{BB962C8B-B14F-4D97-AF65-F5344CB8AC3E}">
        <p14:creationId xmlns:p14="http://schemas.microsoft.com/office/powerpoint/2010/main" val="291491740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Microservices</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p:cNvPicPr>
            <a:picLocks noChangeAspect="1"/>
          </p:cNvPicPr>
          <p:nvPr/>
        </p:nvPicPr>
        <p:blipFill>
          <a:blip r:embed="rId2"/>
          <a:stretch>
            <a:fillRect/>
          </a:stretch>
        </p:blipFill>
        <p:spPr>
          <a:xfrm>
            <a:off x="1290637" y="1223962"/>
            <a:ext cx="6562725" cy="4410075"/>
          </a:xfrm>
          <a:prstGeom prst="rect">
            <a:avLst/>
          </a:prstGeom>
        </p:spPr>
      </p:pic>
    </p:spTree>
    <p:extLst>
      <p:ext uri="{BB962C8B-B14F-4D97-AF65-F5344CB8AC3E}">
        <p14:creationId xmlns:p14="http://schemas.microsoft.com/office/powerpoint/2010/main" val="3453258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90800" y="928083"/>
            <a:ext cx="4686300" cy="5915629"/>
          </a:xfrm>
          <a:prstGeom prst="rect">
            <a:avLst/>
          </a:prstGeom>
        </p:spPr>
      </p:pic>
    </p:spTree>
    <p:extLst>
      <p:ext uri="{BB962C8B-B14F-4D97-AF65-F5344CB8AC3E}">
        <p14:creationId xmlns:p14="http://schemas.microsoft.com/office/powerpoint/2010/main" val="178305016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38250" y="990600"/>
            <a:ext cx="6667500" cy="4876800"/>
          </a:xfrm>
          <a:prstGeom prst="rect">
            <a:avLst/>
          </a:prstGeom>
        </p:spPr>
      </p:pic>
    </p:spTree>
    <p:extLst>
      <p:ext uri="{BB962C8B-B14F-4D97-AF65-F5344CB8AC3E}">
        <p14:creationId xmlns:p14="http://schemas.microsoft.com/office/powerpoint/2010/main" val="7971508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the presentation layer is developed using a client-side JavaScript MVC framework such as Angular JS</a:t>
            </a:r>
            <a:r>
              <a:rPr lang="en-US"/>
              <a:t>. </a:t>
            </a:r>
            <a:endParaRPr lang="en-US" smtClean="0"/>
          </a:p>
          <a:p>
            <a:pPr>
              <a:buFont typeface="Wingdings" panose="05000000000000000000" pitchFamily="2" charset="2"/>
              <a:buChar char="§"/>
            </a:pPr>
            <a:r>
              <a:rPr lang="en-US" smtClean="0"/>
              <a:t>These </a:t>
            </a:r>
            <a:r>
              <a:rPr lang="en-US" dirty="0"/>
              <a:t>client-side frameworks are capable of invoking REST calls directly.</a:t>
            </a:r>
          </a:p>
          <a:p>
            <a:endParaRPr lang="en-US" dirty="0"/>
          </a:p>
          <a:p>
            <a:r>
              <a:rPr lang="en-US" dirty="0"/>
              <a:t>RV, Rajesh. Spring </a:t>
            </a:r>
            <a:r>
              <a:rPr lang="en-US" dirty="0" err="1"/>
              <a:t>Microservices</a:t>
            </a:r>
            <a:r>
              <a:rPr lang="en-US" dirty="0"/>
              <a:t> (Kindle Locations 799-801). </a:t>
            </a:r>
            <a:r>
              <a:rPr lang="en-US" dirty="0" err="1"/>
              <a:t>Packt</a:t>
            </a:r>
            <a:r>
              <a:rPr lang="en-US" dirty="0"/>
              <a:t> Publishing. Kindle Edition. </a:t>
            </a:r>
          </a:p>
        </p:txBody>
      </p:sp>
    </p:spTree>
    <p:extLst>
      <p:ext uri="{BB962C8B-B14F-4D97-AF65-F5344CB8AC3E}">
        <p14:creationId xmlns:p14="http://schemas.microsoft.com/office/powerpoint/2010/main" val="25248308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00200" y="269242"/>
            <a:ext cx="4724399" cy="6512558"/>
          </a:xfrm>
          <a:prstGeom prst="rect">
            <a:avLst/>
          </a:prstGeom>
        </p:spPr>
      </p:pic>
    </p:spTree>
    <p:extLst>
      <p:ext uri="{BB962C8B-B14F-4D97-AF65-F5344CB8AC3E}">
        <p14:creationId xmlns:p14="http://schemas.microsoft.com/office/powerpoint/2010/main" val="39191367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Participants in the ATAM</a:t>
            </a:r>
          </a:p>
        </p:txBody>
      </p:sp>
      <p:sp>
        <p:nvSpPr>
          <p:cNvPr id="3" name="Content Placeholder 2"/>
          <p:cNvSpPr>
            <a:spLocks noGrp="1"/>
          </p:cNvSpPr>
          <p:nvPr>
            <p:ph idx="1"/>
          </p:nvPr>
        </p:nvSpPr>
        <p:spPr/>
        <p:txBody>
          <a:bodyPr>
            <a:normAutofit fontScale="92500" lnSpcReduction="20000"/>
          </a:bodyPr>
          <a:lstStyle/>
          <a:p>
            <a:pPr>
              <a:defRPr/>
            </a:pPr>
            <a:r>
              <a:rPr lang="en-US" sz="2200" i="1" dirty="0" smtClean="0"/>
              <a:t>The </a:t>
            </a:r>
            <a:r>
              <a:rPr lang="en-US" sz="2200" i="1" dirty="0"/>
              <a:t>evaluation team.</a:t>
            </a:r>
            <a:r>
              <a:rPr lang="en-US" sz="2200" dirty="0"/>
              <a:t> </a:t>
            </a:r>
            <a:endParaRPr lang="en-US" sz="2200" dirty="0" smtClean="0"/>
          </a:p>
          <a:p>
            <a:pPr lvl="1">
              <a:defRPr/>
            </a:pPr>
            <a:r>
              <a:rPr lang="en-US" sz="1600" dirty="0"/>
              <a:t>E</a:t>
            </a:r>
            <a:r>
              <a:rPr lang="en-US" sz="1600" dirty="0" smtClean="0"/>
              <a:t>xternal </a:t>
            </a:r>
            <a:r>
              <a:rPr lang="en-US" sz="1600" dirty="0"/>
              <a:t>to the project whose architecture is being evaluated. </a:t>
            </a:r>
            <a:endParaRPr lang="en-US" sz="1600" dirty="0" smtClean="0"/>
          </a:p>
          <a:p>
            <a:pPr lvl="1">
              <a:defRPr/>
            </a:pPr>
            <a:r>
              <a:rPr lang="en-US" sz="1600" dirty="0" smtClean="0"/>
              <a:t>Three to five people; a </a:t>
            </a:r>
            <a:r>
              <a:rPr lang="en-US" sz="1600" dirty="0"/>
              <a:t>single person may adopt several roles in an ATAM</a:t>
            </a:r>
            <a:r>
              <a:rPr lang="en-US" sz="1600" dirty="0" smtClean="0"/>
              <a:t>. </a:t>
            </a:r>
          </a:p>
          <a:p>
            <a:pPr lvl="1">
              <a:defRPr/>
            </a:pPr>
            <a:r>
              <a:rPr lang="en-US" sz="1600" dirty="0" smtClean="0"/>
              <a:t>They need to be recognized as competent, unbiased outsiders. </a:t>
            </a:r>
          </a:p>
          <a:p>
            <a:pPr>
              <a:defRPr/>
            </a:pPr>
            <a:r>
              <a:rPr lang="en-US" sz="2200" i="1" dirty="0" smtClean="0"/>
              <a:t>Project </a:t>
            </a:r>
            <a:r>
              <a:rPr lang="en-US" sz="2200" i="1" dirty="0"/>
              <a:t>decision makers.</a:t>
            </a:r>
            <a:r>
              <a:rPr lang="en-US" sz="2200" dirty="0"/>
              <a:t> </a:t>
            </a:r>
            <a:endParaRPr lang="en-US" sz="2200" dirty="0" smtClean="0"/>
          </a:p>
          <a:p>
            <a:pPr lvl="1">
              <a:defRPr/>
            </a:pPr>
            <a:r>
              <a:rPr lang="en-US" sz="1600" dirty="0" smtClean="0"/>
              <a:t>These </a:t>
            </a:r>
            <a:r>
              <a:rPr lang="en-US" sz="1600" dirty="0"/>
              <a:t>people are empowered to speak for the development project or have the authority to mandate changes to it. </a:t>
            </a:r>
          </a:p>
          <a:p>
            <a:pPr lvl="1">
              <a:defRPr/>
            </a:pPr>
            <a:r>
              <a:rPr lang="en-US" sz="1600" dirty="0" smtClean="0"/>
              <a:t>They </a:t>
            </a:r>
            <a:r>
              <a:rPr lang="en-US" sz="1600" dirty="0"/>
              <a:t>usually include the project manager, and if there is an identifiable customer who is footing the bill for the development, he or she may be present (or represented) as well. </a:t>
            </a:r>
            <a:endParaRPr lang="en-US" sz="1600" dirty="0" smtClean="0"/>
          </a:p>
          <a:p>
            <a:pPr lvl="1">
              <a:defRPr/>
            </a:pPr>
            <a:r>
              <a:rPr lang="en-US" sz="1600" dirty="0" smtClean="0"/>
              <a:t>The </a:t>
            </a:r>
            <a:r>
              <a:rPr lang="en-US" sz="1600" dirty="0"/>
              <a:t>architect is always </a:t>
            </a:r>
            <a:r>
              <a:rPr lang="en-US" sz="1600" dirty="0" smtClean="0"/>
              <a:t>included – the </a:t>
            </a:r>
            <a:r>
              <a:rPr lang="en-US" sz="1600" dirty="0"/>
              <a:t>architect must willingly participate.</a:t>
            </a:r>
          </a:p>
          <a:p>
            <a:pPr>
              <a:defRPr/>
            </a:pPr>
            <a:r>
              <a:rPr lang="en-US" sz="2200" i="1" dirty="0" smtClean="0"/>
              <a:t>Architecture </a:t>
            </a:r>
            <a:r>
              <a:rPr lang="en-US" sz="2200" i="1" dirty="0"/>
              <a:t>stakeholders.</a:t>
            </a:r>
            <a:r>
              <a:rPr lang="en-US" sz="2200" dirty="0"/>
              <a:t> </a:t>
            </a:r>
            <a:endParaRPr lang="en-US" sz="2200" dirty="0" smtClean="0"/>
          </a:p>
          <a:p>
            <a:pPr lvl="1">
              <a:defRPr/>
            </a:pPr>
            <a:r>
              <a:rPr lang="en-US" sz="1600" dirty="0" smtClean="0"/>
              <a:t>Stakeholders </a:t>
            </a:r>
            <a:r>
              <a:rPr lang="en-US" sz="1600" dirty="0"/>
              <a:t>have a vested interest in the architecture performing as advertised. </a:t>
            </a:r>
            <a:endParaRPr lang="en-US" sz="1600" dirty="0" smtClean="0"/>
          </a:p>
          <a:p>
            <a:pPr lvl="1">
              <a:defRPr/>
            </a:pPr>
            <a:r>
              <a:rPr lang="en-US" sz="1600" dirty="0" smtClean="0"/>
              <a:t>Stakeholders </a:t>
            </a:r>
            <a:r>
              <a:rPr lang="en-US" sz="1600" dirty="0"/>
              <a:t>include developers, testers, integrators, maintainers, performance engineers, users, builders of systems interacting with the one under consideration, </a:t>
            </a:r>
            <a:r>
              <a:rPr lang="en-US" sz="1600" dirty="0" smtClean="0"/>
              <a:t>and, possibly, others.</a:t>
            </a:r>
          </a:p>
          <a:p>
            <a:pPr lvl="1">
              <a:defRPr/>
            </a:pPr>
            <a:r>
              <a:rPr lang="en-US" sz="1600" dirty="0" smtClean="0"/>
              <a:t>Their </a:t>
            </a:r>
            <a:r>
              <a:rPr lang="en-US" sz="1600" dirty="0"/>
              <a:t>job </a:t>
            </a:r>
            <a:r>
              <a:rPr lang="en-US" sz="1600" dirty="0" smtClean="0"/>
              <a:t>is </a:t>
            </a:r>
            <a:r>
              <a:rPr lang="en-US" sz="1600" dirty="0"/>
              <a:t>to articulate the specific quality attribute goals that the architecture should </a:t>
            </a:r>
            <a:r>
              <a:rPr lang="en-US" sz="1600" dirty="0" smtClean="0"/>
              <a:t>meet. </a:t>
            </a:r>
          </a:p>
          <a:p>
            <a:pPr lvl="1">
              <a:defRPr/>
            </a:pPr>
            <a:r>
              <a:rPr lang="en-US" sz="1600" dirty="0"/>
              <a:t>E</a:t>
            </a:r>
            <a:r>
              <a:rPr lang="en-US" sz="1600" dirty="0" smtClean="0"/>
              <a:t>xpect </a:t>
            </a:r>
            <a:r>
              <a:rPr lang="en-US" sz="1600" dirty="0"/>
              <a:t>to enlist 12 to 15 stakeholders for the evaluation of a large enterprise-critical architecture. </a:t>
            </a:r>
          </a:p>
        </p:txBody>
      </p:sp>
      <p:sp>
        <p:nvSpPr>
          <p:cNvPr id="29700"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extLst>
      <p:ext uri="{BB962C8B-B14F-4D97-AF65-F5344CB8AC3E}">
        <p14:creationId xmlns:p14="http://schemas.microsoft.com/office/powerpoint/2010/main" val="1701161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ATAM Evaluation Team Roles</a:t>
            </a:r>
          </a:p>
        </p:txBody>
      </p:sp>
      <p:graphicFrame>
        <p:nvGraphicFramePr>
          <p:cNvPr id="4" name="Table 3"/>
          <p:cNvGraphicFramePr>
            <a:graphicFrameLocks noGrp="1"/>
          </p:cNvGraphicFramePr>
          <p:nvPr/>
        </p:nvGraphicFramePr>
        <p:xfrm>
          <a:off x="395288" y="1397000"/>
          <a:ext cx="8353425" cy="5300972"/>
        </p:xfrm>
        <a:graphic>
          <a:graphicData uri="http://schemas.openxmlformats.org/drawingml/2006/table">
            <a:tbl>
              <a:tblPr firstRow="1" bandRow="1">
                <a:tableStyleId>{5C22544A-7EE6-4342-B048-85BDC9FD1C3A}</a:tableStyleId>
              </a:tblPr>
              <a:tblGrid>
                <a:gridCol w="1368233"/>
                <a:gridCol w="6985192"/>
              </a:tblGrid>
              <a:tr h="593086">
                <a:tc>
                  <a:txBody>
                    <a:bodyPr/>
                    <a:lstStyle/>
                    <a:p>
                      <a:r>
                        <a:rPr lang="en-US" sz="1800" dirty="0" smtClean="0"/>
                        <a:t>Role</a:t>
                      </a:r>
                      <a:endParaRPr lang="en-US" sz="1800" dirty="0"/>
                    </a:p>
                  </a:txBody>
                  <a:tcPr marL="91445" marR="91445" marT="45717" marB="45717"/>
                </a:tc>
                <a:tc>
                  <a:txBody>
                    <a:bodyPr/>
                    <a:lstStyle/>
                    <a:p>
                      <a:r>
                        <a:rPr lang="en-US" sz="1800" dirty="0" smtClean="0"/>
                        <a:t>Responsibilities</a:t>
                      </a:r>
                      <a:endParaRPr lang="en-US" sz="1800" dirty="0"/>
                    </a:p>
                  </a:txBody>
                  <a:tcPr marL="91445" marR="91445" marT="45717" marB="45717"/>
                </a:tc>
              </a:tr>
              <a:tr h="1097197">
                <a:tc>
                  <a:txBody>
                    <a:bodyPr/>
                    <a:lstStyle/>
                    <a:p>
                      <a:r>
                        <a:rPr lang="en-US" sz="1800" dirty="0" smtClean="0"/>
                        <a:t>Team leader</a:t>
                      </a:r>
                      <a:endParaRPr lang="en-US" sz="1800" dirty="0"/>
                    </a:p>
                  </a:txBody>
                  <a:tcPr marL="91445" marR="91445" marT="45717" marB="45717"/>
                </a:tc>
                <a:tc>
                  <a:txBody>
                    <a:bodyPr/>
                    <a:lstStyle/>
                    <a:p>
                      <a:pPr marL="0" marR="0">
                        <a:spcBef>
                          <a:spcPts val="600"/>
                        </a:spcBef>
                        <a:spcAft>
                          <a:spcPts val="400"/>
                        </a:spcAft>
                      </a:pPr>
                      <a:r>
                        <a:rPr lang="en-US" sz="1800" dirty="0">
                          <a:solidFill>
                            <a:srgbClr val="000000"/>
                          </a:solidFill>
                          <a:effectLst/>
                          <a:latin typeface="+mn-lt"/>
                          <a:ea typeface="SimSun"/>
                        </a:rPr>
                        <a:t>Sets up the evaluation; coordinates with client, making sure client’s needs are met; establishes evaluation contract; forms evaluation team; sees that final report is produced and delivered (although the writing may be delegated)</a:t>
                      </a:r>
                      <a:endParaRPr lang="en-US" sz="1800" dirty="0">
                        <a:solidFill>
                          <a:srgbClr val="000000"/>
                        </a:solidFill>
                        <a:effectLst/>
                        <a:latin typeface="+mn-lt"/>
                        <a:ea typeface="Times New Roman"/>
                      </a:endParaRPr>
                    </a:p>
                  </a:txBody>
                  <a:tcPr marL="68584" marR="68584" marT="0" marB="0"/>
                </a:tc>
              </a:tr>
              <a:tr h="822898">
                <a:tc>
                  <a:txBody>
                    <a:bodyPr/>
                    <a:lstStyle/>
                    <a:p>
                      <a:r>
                        <a:rPr lang="en-US" sz="1800" dirty="0" smtClean="0"/>
                        <a:t>Evaluation leader</a:t>
                      </a:r>
                      <a:endParaRPr lang="en-US" sz="1800" dirty="0"/>
                    </a:p>
                  </a:txBody>
                  <a:tcPr marL="91445" marR="91445" marT="45717" marB="45717"/>
                </a:tc>
                <a:tc>
                  <a:txBody>
                    <a:bodyPr/>
                    <a:lstStyle/>
                    <a:p>
                      <a:pPr marL="0" marR="0">
                        <a:spcBef>
                          <a:spcPts val="0"/>
                        </a:spcBef>
                        <a:spcAft>
                          <a:spcPts val="400"/>
                        </a:spcAft>
                      </a:pPr>
                      <a:r>
                        <a:rPr lang="en-US" sz="1800" dirty="0">
                          <a:solidFill>
                            <a:srgbClr val="000000"/>
                          </a:solidFill>
                          <a:effectLst/>
                          <a:latin typeface="+mn-lt"/>
                          <a:ea typeface="SimSun"/>
                        </a:rPr>
                        <a:t>Runs evaluation; facilitates elicitation of scenarios; administers scenario selection/prioritization process; facilitates evaluation of scenarios against architecture; facilitates on-site analysis</a:t>
                      </a:r>
                      <a:endParaRPr lang="en-US" sz="1800" dirty="0">
                        <a:solidFill>
                          <a:srgbClr val="000000"/>
                        </a:solidFill>
                        <a:effectLst/>
                        <a:latin typeface="+mn-lt"/>
                        <a:ea typeface="Times New Roman"/>
                      </a:endParaRPr>
                    </a:p>
                  </a:txBody>
                  <a:tcPr marL="68584" marR="68584" marT="0" marB="0"/>
                </a:tc>
              </a:tr>
              <a:tr h="822898">
                <a:tc>
                  <a:txBody>
                    <a:bodyPr/>
                    <a:lstStyle/>
                    <a:p>
                      <a:r>
                        <a:rPr lang="en-US" sz="1800" dirty="0" smtClean="0"/>
                        <a:t>Scenario scribe</a:t>
                      </a:r>
                      <a:endParaRPr lang="en-US" sz="1800" dirty="0"/>
                    </a:p>
                  </a:txBody>
                  <a:tcPr marL="91445" marR="91445" marT="45717" marB="45717"/>
                </a:tc>
                <a:tc>
                  <a:txBody>
                    <a:bodyPr/>
                    <a:lstStyle/>
                    <a:p>
                      <a:pPr marL="0" marR="0">
                        <a:spcBef>
                          <a:spcPts val="0"/>
                        </a:spcBef>
                        <a:spcAft>
                          <a:spcPts val="400"/>
                        </a:spcAft>
                      </a:pPr>
                      <a:r>
                        <a:rPr lang="en-US" sz="1800" dirty="0">
                          <a:solidFill>
                            <a:srgbClr val="000000"/>
                          </a:solidFill>
                          <a:effectLst/>
                          <a:latin typeface="+mn-lt"/>
                          <a:ea typeface="SimSun"/>
                        </a:rPr>
                        <a:t>Writes scenarios on flipchart or whiteboard during scenario elicitation; captures agreed-on wording of each scenario, halting discussion until exact wording is captured</a:t>
                      </a:r>
                      <a:endParaRPr lang="en-US" sz="1800" dirty="0">
                        <a:solidFill>
                          <a:srgbClr val="000000"/>
                        </a:solidFill>
                        <a:effectLst/>
                        <a:latin typeface="+mn-lt"/>
                        <a:ea typeface="Times New Roman"/>
                      </a:endParaRPr>
                    </a:p>
                  </a:txBody>
                  <a:tcPr marL="68584" marR="68584" marT="0" marB="0"/>
                </a:tc>
              </a:tr>
              <a:tr h="1371497">
                <a:tc>
                  <a:txBody>
                    <a:bodyPr/>
                    <a:lstStyle/>
                    <a:p>
                      <a:r>
                        <a:rPr lang="en-US" sz="1800" dirty="0" smtClean="0"/>
                        <a:t>Proceedings scribe</a:t>
                      </a:r>
                      <a:endParaRPr lang="en-US" sz="1800" dirty="0"/>
                    </a:p>
                  </a:txBody>
                  <a:tcPr marL="91445" marR="91445" marT="45717" marB="45717"/>
                </a:tc>
                <a:tc>
                  <a:txBody>
                    <a:bodyPr/>
                    <a:lstStyle/>
                    <a:p>
                      <a:pPr marL="0" marR="0">
                        <a:spcBef>
                          <a:spcPts val="0"/>
                        </a:spcBef>
                        <a:spcAft>
                          <a:spcPts val="400"/>
                        </a:spcAft>
                      </a:pPr>
                      <a:r>
                        <a:rPr lang="en-US" sz="1800" dirty="0">
                          <a:solidFill>
                            <a:srgbClr val="000000"/>
                          </a:solidFill>
                          <a:effectLst/>
                          <a:latin typeface="+mn-lt"/>
                          <a:ea typeface="SimSun"/>
                        </a:rPr>
                        <a:t>Captures proceedings in electronic form on laptop or workstation: raw scenarios, issue(s) that motivate each scenario (often lost in the wording of the scenario itself), and resolution of each scenario when applied to architecture(s); also generates a printed list of adopted scenarios for handout to all participants</a:t>
                      </a:r>
                      <a:endParaRPr lang="en-US" sz="1800" dirty="0">
                        <a:solidFill>
                          <a:srgbClr val="000000"/>
                        </a:solidFill>
                        <a:effectLst/>
                        <a:latin typeface="+mn-lt"/>
                        <a:ea typeface="Times New Roman"/>
                      </a:endParaRPr>
                    </a:p>
                  </a:txBody>
                  <a:tcPr marL="68584" marR="68584" marT="0" marB="0"/>
                </a:tc>
              </a:tr>
              <a:tr h="593086">
                <a:tc>
                  <a:txBody>
                    <a:bodyPr/>
                    <a:lstStyle/>
                    <a:p>
                      <a:r>
                        <a:rPr lang="en-US" sz="1800" dirty="0" smtClean="0"/>
                        <a:t>Questioner</a:t>
                      </a:r>
                      <a:endParaRPr lang="en-US" sz="1800" dirty="0"/>
                    </a:p>
                  </a:txBody>
                  <a:tcPr marL="91445" marR="91445" marT="45717" marB="45717"/>
                </a:tc>
                <a:tc>
                  <a:txBody>
                    <a:bodyPr/>
                    <a:lstStyle/>
                    <a:p>
                      <a:pPr marL="0" marR="0">
                        <a:spcBef>
                          <a:spcPts val="0"/>
                        </a:spcBef>
                        <a:spcAft>
                          <a:spcPts val="600"/>
                        </a:spcAft>
                      </a:pPr>
                      <a:r>
                        <a:rPr lang="en-US" sz="1800" dirty="0">
                          <a:solidFill>
                            <a:srgbClr val="000000"/>
                          </a:solidFill>
                          <a:effectLst/>
                          <a:latin typeface="+mn-lt"/>
                          <a:ea typeface="SimSun"/>
                        </a:rPr>
                        <a:t>Raises issues of architectural interest, usually related to the quality attributes in which he or she has expertise</a:t>
                      </a:r>
                      <a:endParaRPr lang="en-US" sz="1800" dirty="0">
                        <a:solidFill>
                          <a:srgbClr val="000000"/>
                        </a:solidFill>
                        <a:effectLst/>
                        <a:latin typeface="+mn-lt"/>
                        <a:ea typeface="Times New Roman"/>
                      </a:endParaRPr>
                    </a:p>
                  </a:txBody>
                  <a:tcPr marL="68584" marR="68584" marT="0" marB="0"/>
                </a:tc>
              </a:tr>
            </a:tbl>
          </a:graphicData>
        </a:graphic>
      </p:graphicFrame>
      <p:sp>
        <p:nvSpPr>
          <p:cNvPr id="30746"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extLst>
      <p:ext uri="{BB962C8B-B14F-4D97-AF65-F5344CB8AC3E}">
        <p14:creationId xmlns:p14="http://schemas.microsoft.com/office/powerpoint/2010/main" val="36818678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04813" y="111125"/>
            <a:ext cx="8716962" cy="781050"/>
          </a:xfrm>
        </p:spPr>
        <p:txBody>
          <a:bodyPr/>
          <a:lstStyle/>
          <a:p>
            <a:r>
              <a:rPr lang="en-US" altLang="en-US" smtClean="0"/>
              <a:t>Outputs of the ATAM</a:t>
            </a:r>
          </a:p>
        </p:txBody>
      </p:sp>
      <p:sp>
        <p:nvSpPr>
          <p:cNvPr id="4" name="Content Placeholder 3"/>
          <p:cNvSpPr>
            <a:spLocks noGrp="1"/>
          </p:cNvSpPr>
          <p:nvPr>
            <p:ph idx="1"/>
          </p:nvPr>
        </p:nvSpPr>
        <p:spPr>
          <a:xfrm>
            <a:off x="457200" y="914400"/>
            <a:ext cx="8229600" cy="5040313"/>
          </a:xfrm>
        </p:spPr>
        <p:txBody>
          <a:bodyPr>
            <a:noAutofit/>
          </a:bodyPr>
          <a:lstStyle/>
          <a:p>
            <a:pPr marL="514350" indent="-514350">
              <a:buFont typeface="+mj-lt"/>
              <a:buAutoNum type="arabicPeriod"/>
              <a:defRPr/>
            </a:pPr>
            <a:r>
              <a:rPr lang="en-US" sz="2000" i="1" dirty="0" smtClean="0"/>
              <a:t>A </a:t>
            </a:r>
            <a:r>
              <a:rPr lang="en-US" sz="2000" i="1" dirty="0"/>
              <a:t>concise presentation of the architecture.</a:t>
            </a:r>
            <a:r>
              <a:rPr lang="en-US" sz="2000" dirty="0"/>
              <a:t> </a:t>
            </a:r>
            <a:r>
              <a:rPr lang="en-US" sz="2000" dirty="0" smtClean="0"/>
              <a:t> The </a:t>
            </a:r>
            <a:r>
              <a:rPr lang="en-US" sz="2000" dirty="0"/>
              <a:t>architecture </a:t>
            </a:r>
            <a:r>
              <a:rPr lang="en-US" sz="2000" dirty="0" smtClean="0"/>
              <a:t>is presented </a:t>
            </a:r>
            <a:r>
              <a:rPr lang="en-US" sz="2000" dirty="0"/>
              <a:t>in one </a:t>
            </a:r>
            <a:r>
              <a:rPr lang="en-US" sz="2000" dirty="0" smtClean="0"/>
              <a:t>hour</a:t>
            </a:r>
            <a:endParaRPr lang="en-US" sz="2000" dirty="0"/>
          </a:p>
          <a:p>
            <a:pPr marL="514350" indent="-514350">
              <a:buFont typeface="+mj-lt"/>
              <a:buAutoNum type="arabicPeriod"/>
              <a:defRPr/>
            </a:pPr>
            <a:r>
              <a:rPr lang="en-US" sz="2000" i="1" dirty="0" smtClean="0"/>
              <a:t>Articulation </a:t>
            </a:r>
            <a:r>
              <a:rPr lang="en-US" sz="2000" i="1" dirty="0"/>
              <a:t>of the business goals.</a:t>
            </a:r>
            <a:r>
              <a:rPr lang="en-US" sz="2000" dirty="0"/>
              <a:t> Frequently, the business goals presented in the ATAM are being seen by some of the assembled participants for the first time and</a:t>
            </a:r>
            <a:r>
              <a:rPr lang="x-none" sz="2000" dirty="0"/>
              <a:t> </a:t>
            </a:r>
            <a:r>
              <a:rPr lang="en-US" sz="2000" dirty="0"/>
              <a:t> these are captured in the </a:t>
            </a:r>
            <a:r>
              <a:rPr lang="en-US" sz="2000" dirty="0" smtClean="0"/>
              <a:t>outputs.</a:t>
            </a:r>
          </a:p>
          <a:p>
            <a:pPr marL="514350" indent="-514350">
              <a:buFont typeface="+mj-lt"/>
              <a:buAutoNum type="arabicPeriod"/>
              <a:defRPr/>
            </a:pPr>
            <a:r>
              <a:rPr lang="en-US" sz="2000" i="1" dirty="0" smtClean="0"/>
              <a:t>Prioritized </a:t>
            </a:r>
            <a:r>
              <a:rPr lang="en-US" sz="2000" i="1" dirty="0"/>
              <a:t>quality attribute requirements expressed as quality attribute scenarios.</a:t>
            </a:r>
            <a:r>
              <a:rPr lang="en-US" sz="2000" dirty="0"/>
              <a:t> These quality attribute scenarios take the form described in Chapter </a:t>
            </a:r>
            <a:r>
              <a:rPr lang="en-US" sz="2000" dirty="0" smtClean="0"/>
              <a:t>4.</a:t>
            </a:r>
            <a:endParaRPr lang="en-US" sz="2000" dirty="0"/>
          </a:p>
          <a:p>
            <a:pPr marL="514350" indent="-514350">
              <a:buFont typeface="+mj-lt"/>
              <a:buAutoNum type="arabicPeriod"/>
              <a:defRPr/>
            </a:pPr>
            <a:r>
              <a:rPr lang="en-US" sz="2000" i="1" dirty="0" smtClean="0"/>
              <a:t>A </a:t>
            </a:r>
            <a:r>
              <a:rPr lang="en-US" sz="2000" i="1" dirty="0"/>
              <a:t>set of risks and </a:t>
            </a:r>
            <a:r>
              <a:rPr lang="en-US" sz="2000" i="1" dirty="0" err="1"/>
              <a:t>nonrisks</a:t>
            </a:r>
            <a:r>
              <a:rPr lang="en-US" sz="2000" i="1" dirty="0"/>
              <a:t>.</a:t>
            </a:r>
            <a:r>
              <a:rPr lang="en-US" sz="2000" dirty="0"/>
              <a:t> </a:t>
            </a:r>
            <a:endParaRPr lang="en-US" sz="2000" dirty="0" smtClean="0"/>
          </a:p>
          <a:p>
            <a:pPr lvl="1">
              <a:defRPr/>
            </a:pPr>
            <a:r>
              <a:rPr lang="en-US" dirty="0"/>
              <a:t>A risk is defined </a:t>
            </a:r>
            <a:r>
              <a:rPr lang="en-US" dirty="0" smtClean="0"/>
              <a:t>as </a:t>
            </a:r>
            <a:r>
              <a:rPr lang="en-US" dirty="0"/>
              <a:t>an architectural decision that may lead to undesirable consequences in light of </a:t>
            </a:r>
            <a:r>
              <a:rPr lang="en-US" dirty="0" smtClean="0"/>
              <a:t>quality </a:t>
            </a:r>
            <a:r>
              <a:rPr lang="en-US" dirty="0"/>
              <a:t>attribute requirements. </a:t>
            </a:r>
          </a:p>
          <a:p>
            <a:pPr lvl="1">
              <a:defRPr/>
            </a:pPr>
            <a:r>
              <a:rPr lang="en-US" dirty="0"/>
              <a:t>A </a:t>
            </a:r>
            <a:r>
              <a:rPr lang="en-US" dirty="0" err="1"/>
              <a:t>nonrisk</a:t>
            </a:r>
            <a:r>
              <a:rPr lang="en-US" dirty="0"/>
              <a:t> is an architectural decision that, upon analysis, is deemed safe. </a:t>
            </a:r>
          </a:p>
          <a:p>
            <a:pPr lvl="1">
              <a:lnSpc>
                <a:spcPct val="90000"/>
              </a:lnSpc>
              <a:defRPr/>
            </a:pPr>
            <a:r>
              <a:rPr lang="en-US" dirty="0"/>
              <a:t>The identified risks form the basis for an architectural risk mitigation plan</a:t>
            </a:r>
            <a:r>
              <a:rPr lang="en-US" dirty="0" smtClean="0"/>
              <a:t>.</a:t>
            </a:r>
            <a:endParaRPr lang="en-US" dirty="0"/>
          </a:p>
        </p:txBody>
      </p:sp>
      <p:sp>
        <p:nvSpPr>
          <p:cNvPr id="31748"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extLst>
      <p:ext uri="{BB962C8B-B14F-4D97-AF65-F5344CB8AC3E}">
        <p14:creationId xmlns:p14="http://schemas.microsoft.com/office/powerpoint/2010/main" val="10689785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Outputs of the ATAM</a:t>
            </a:r>
          </a:p>
        </p:txBody>
      </p:sp>
      <p:sp>
        <p:nvSpPr>
          <p:cNvPr id="4" name="Content Placeholder 3"/>
          <p:cNvSpPr>
            <a:spLocks noGrp="1"/>
          </p:cNvSpPr>
          <p:nvPr>
            <p:ph idx="1"/>
          </p:nvPr>
        </p:nvSpPr>
        <p:spPr>
          <a:xfrm>
            <a:off x="457200" y="1268413"/>
            <a:ext cx="8229600" cy="5040312"/>
          </a:xfrm>
        </p:spPr>
        <p:txBody>
          <a:bodyPr>
            <a:normAutofit/>
          </a:bodyPr>
          <a:lstStyle/>
          <a:p>
            <a:pPr marL="514350" indent="-514350">
              <a:buFont typeface="+mj-lt"/>
              <a:buAutoNum type="arabicPeriod" startAt="5"/>
              <a:defRPr/>
            </a:pPr>
            <a:r>
              <a:rPr lang="en-US" sz="2000" i="1" dirty="0" smtClean="0"/>
              <a:t>A </a:t>
            </a:r>
            <a:r>
              <a:rPr lang="en-US" sz="2000" i="1" dirty="0"/>
              <a:t>set of risk themes.</a:t>
            </a:r>
            <a:r>
              <a:rPr lang="en-US" sz="2000" dirty="0"/>
              <a:t> When the analysis is complete, the evaluation team examines the full set of discovered risks to look for overarching themes that identify systemic weaknesses in the architecture or even in the architecture process and team. If left untreated, these risk themes will threaten the project’s business goals. </a:t>
            </a:r>
          </a:p>
          <a:p>
            <a:pPr marL="514350" indent="-514350">
              <a:buFont typeface="+mj-lt"/>
              <a:buAutoNum type="arabicPeriod" startAt="5"/>
              <a:defRPr/>
            </a:pPr>
            <a:r>
              <a:rPr lang="en-US" sz="2000" i="1" dirty="0" smtClean="0"/>
              <a:t>Mapping </a:t>
            </a:r>
            <a:r>
              <a:rPr lang="en-US" sz="2000" i="1" dirty="0"/>
              <a:t>of architectural decisions to quality requirements.</a:t>
            </a:r>
            <a:r>
              <a:rPr lang="en-US" sz="2000" dirty="0"/>
              <a:t> </a:t>
            </a:r>
            <a:r>
              <a:rPr lang="en-US" sz="2000" dirty="0" smtClean="0"/>
              <a:t>For </a:t>
            </a:r>
            <a:r>
              <a:rPr lang="en-US" sz="2000" dirty="0"/>
              <a:t>each quality attribute scenario examined during an ATAM, those architectural decisions that help to achieve it are determined and </a:t>
            </a:r>
            <a:r>
              <a:rPr lang="en-US" sz="2000" dirty="0" smtClean="0"/>
              <a:t>captured.</a:t>
            </a:r>
            <a:endParaRPr lang="en-US" sz="2000" dirty="0"/>
          </a:p>
          <a:p>
            <a:pPr marL="514350" indent="-514350">
              <a:buFont typeface="+mj-lt"/>
              <a:buAutoNum type="arabicPeriod" startAt="5"/>
              <a:defRPr/>
            </a:pPr>
            <a:r>
              <a:rPr lang="en-US" sz="2000" i="1" dirty="0" smtClean="0"/>
              <a:t>A </a:t>
            </a:r>
            <a:r>
              <a:rPr lang="en-US" sz="2000" i="1" dirty="0"/>
              <a:t>set of identified sensitivity and tradeoff points</a:t>
            </a:r>
            <a:r>
              <a:rPr lang="en-US" sz="2000" dirty="0"/>
              <a:t>. These are architectural decisions that have a marked effect on one or more quality attributes. </a:t>
            </a:r>
          </a:p>
        </p:txBody>
      </p:sp>
      <p:sp>
        <p:nvSpPr>
          <p:cNvPr id="32772"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extLst>
      <p:ext uri="{BB962C8B-B14F-4D97-AF65-F5344CB8AC3E}">
        <p14:creationId xmlns:p14="http://schemas.microsoft.com/office/powerpoint/2010/main" val="4212473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Microservices</a:t>
            </a:r>
            <a:r>
              <a:rPr lang="en-US" dirty="0" smtClean="0"/>
              <a:t> and Docker</a:t>
            </a:r>
            <a:endParaRPr lang="en-US" dirty="0"/>
          </a:p>
        </p:txBody>
      </p:sp>
      <p:pic>
        <p:nvPicPr>
          <p:cNvPr id="4" name="Picture 3"/>
          <p:cNvPicPr>
            <a:picLocks noChangeAspect="1"/>
          </p:cNvPicPr>
          <p:nvPr/>
        </p:nvPicPr>
        <p:blipFill>
          <a:blip r:embed="rId2"/>
          <a:stretch>
            <a:fillRect/>
          </a:stretch>
        </p:blipFill>
        <p:spPr>
          <a:xfrm>
            <a:off x="4708488" y="1220788"/>
            <a:ext cx="3978312" cy="5184407"/>
          </a:xfrm>
          <a:prstGeom prst="rect">
            <a:avLst/>
          </a:prstGeom>
        </p:spPr>
      </p:pic>
      <p:pic>
        <p:nvPicPr>
          <p:cNvPr id="5" name="Content Placeholder 4"/>
          <p:cNvPicPr>
            <a:picLocks noGrp="1" noChangeAspect="1"/>
          </p:cNvPicPr>
          <p:nvPr>
            <p:ph idx="1"/>
          </p:nvPr>
        </p:nvPicPr>
        <p:blipFill>
          <a:blip r:embed="rId3"/>
          <a:stretch>
            <a:fillRect/>
          </a:stretch>
        </p:blipFill>
        <p:spPr>
          <a:xfrm>
            <a:off x="259048" y="1252538"/>
            <a:ext cx="4236752" cy="5224462"/>
          </a:xfrm>
          <a:prstGeom prst="rect">
            <a:avLst/>
          </a:prstGeom>
        </p:spPr>
      </p:pic>
    </p:spTree>
    <p:extLst>
      <p:ext uri="{BB962C8B-B14F-4D97-AF65-F5344CB8AC3E}">
        <p14:creationId xmlns:p14="http://schemas.microsoft.com/office/powerpoint/2010/main" val="11587162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 warmup</a:t>
            </a:r>
            <a:endParaRPr lang="en-US" dirty="0"/>
          </a:p>
        </p:txBody>
      </p:sp>
      <p:sp>
        <p:nvSpPr>
          <p:cNvPr id="3" name="Content Placeholder 2"/>
          <p:cNvSpPr>
            <a:spLocks noGrp="1"/>
          </p:cNvSpPr>
          <p:nvPr>
            <p:ph idx="1"/>
          </p:nvPr>
        </p:nvSpPr>
        <p:spPr/>
        <p:txBody>
          <a:bodyPr/>
          <a:lstStyle/>
          <a:p>
            <a:r>
              <a:rPr lang="en-US" dirty="0" smtClean="0"/>
              <a:t>SaaS</a:t>
            </a:r>
          </a:p>
          <a:p>
            <a:r>
              <a:rPr lang="en-US" dirty="0" smtClean="0"/>
              <a:t>PaaS</a:t>
            </a:r>
          </a:p>
          <a:p>
            <a:r>
              <a:rPr lang="en-US" dirty="0" smtClean="0"/>
              <a:t>IaaS</a:t>
            </a:r>
          </a:p>
          <a:p>
            <a:r>
              <a:rPr lang="en-US" dirty="0" smtClean="0"/>
              <a:t>SOA</a:t>
            </a:r>
          </a:p>
          <a:p>
            <a:r>
              <a:rPr lang="en-US" dirty="0" smtClean="0"/>
              <a:t>SOLID design pattern</a:t>
            </a:r>
          </a:p>
          <a:p>
            <a:r>
              <a:rPr lang="en-US" dirty="0" smtClean="0"/>
              <a:t>JEE</a:t>
            </a:r>
          </a:p>
          <a:p>
            <a:r>
              <a:rPr lang="en-US" dirty="0" smtClean="0"/>
              <a:t>ERP</a:t>
            </a:r>
          </a:p>
          <a:p>
            <a:endParaRPr lang="en-US" dirty="0"/>
          </a:p>
        </p:txBody>
      </p:sp>
    </p:spTree>
    <p:extLst>
      <p:ext uri="{BB962C8B-B14F-4D97-AF65-F5344CB8AC3E}">
        <p14:creationId xmlns:p14="http://schemas.microsoft.com/office/powerpoint/2010/main" val="2123689233"/>
      </p:ext>
    </p:extLst>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37839</TotalTime>
  <Pages>35</Pages>
  <Words>1229</Words>
  <Application>Microsoft Office PowerPoint</Application>
  <PresentationFormat>Letter Paper (8.5x11 in)</PresentationFormat>
  <Paragraphs>144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SimSun</vt:lpstr>
      <vt:lpstr>Century Gothic</vt:lpstr>
      <vt:lpstr>Courier New</vt:lpstr>
      <vt:lpstr>Helvetica</vt:lpstr>
      <vt:lpstr>Times New Roman</vt:lpstr>
      <vt:lpstr>Wingdings</vt:lpstr>
      <vt:lpstr>white212</vt:lpstr>
      <vt:lpstr>Lec19 Microservices </vt:lpstr>
      <vt:lpstr>Calendar revisited</vt:lpstr>
      <vt:lpstr>PowerPoint Presentation</vt:lpstr>
      <vt:lpstr>Participants in the ATAM</vt:lpstr>
      <vt:lpstr>ATAM Evaluation Team Roles</vt:lpstr>
      <vt:lpstr>Outputs of the ATAM</vt:lpstr>
      <vt:lpstr>Outputs of the ATAM</vt:lpstr>
      <vt:lpstr>Microservices and Docker</vt:lpstr>
      <vt:lpstr>Acronym warmup</vt:lpstr>
      <vt:lpstr>Microservices</vt:lpstr>
      <vt:lpstr>Chapter 1 - Demystifying Microservices</vt:lpstr>
      <vt:lpstr>Evolution of Microservices</vt:lpstr>
      <vt:lpstr>Business demand as catalyst</vt:lpstr>
      <vt:lpstr>PowerPoint Presentation</vt:lpstr>
      <vt:lpstr>Adding new services to existing systems</vt:lpstr>
      <vt:lpstr>Technology as catalyst</vt:lpstr>
      <vt:lpstr>What are Microservices?</vt:lpstr>
      <vt:lpstr>Monolithic Structure vs Microservices</vt:lpstr>
      <vt:lpstr>The Honeycomb Analogy </vt:lpstr>
      <vt:lpstr>Principles of Microservices</vt:lpstr>
      <vt:lpstr>Principles of Microservices</vt:lpstr>
      <vt:lpstr>PowerPoint Presentation</vt:lpstr>
      <vt:lpstr>Microservices versus SOA</vt:lpstr>
      <vt:lpstr>Characteristics of microservices</vt:lpstr>
      <vt:lpstr>Characteristics of services in a microservice</vt:lpstr>
      <vt:lpstr>Microservices example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256</cp:revision>
  <cp:lastPrinted>2017-07-31T14:43:10Z</cp:lastPrinted>
  <dcterms:created xsi:type="dcterms:W3CDTF">1998-08-11T09:19:24Z</dcterms:created>
  <dcterms:modified xsi:type="dcterms:W3CDTF">2017-08-01T18:58:15Z</dcterms:modified>
</cp:coreProperties>
</file>