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4"/>
  </p:notesMasterIdLst>
  <p:handoutMasterIdLst>
    <p:handoutMasterId r:id="rId45"/>
  </p:handoutMasterIdLst>
  <p:sldIdLst>
    <p:sldId id="453" r:id="rId2"/>
    <p:sldId id="695" r:id="rId3"/>
    <p:sldId id="725" r:id="rId4"/>
    <p:sldId id="724" r:id="rId5"/>
    <p:sldId id="726" r:id="rId6"/>
    <p:sldId id="727" r:id="rId7"/>
    <p:sldId id="696" r:id="rId8"/>
    <p:sldId id="697" r:id="rId9"/>
    <p:sldId id="698" r:id="rId10"/>
    <p:sldId id="699" r:id="rId11"/>
    <p:sldId id="700" r:id="rId12"/>
    <p:sldId id="701" r:id="rId13"/>
    <p:sldId id="702" r:id="rId14"/>
    <p:sldId id="703" r:id="rId15"/>
    <p:sldId id="704" r:id="rId16"/>
    <p:sldId id="705" r:id="rId17"/>
    <p:sldId id="706" r:id="rId18"/>
    <p:sldId id="707" r:id="rId19"/>
    <p:sldId id="708" r:id="rId20"/>
    <p:sldId id="709" r:id="rId21"/>
    <p:sldId id="710" r:id="rId22"/>
    <p:sldId id="711" r:id="rId23"/>
    <p:sldId id="712" r:id="rId24"/>
    <p:sldId id="713" r:id="rId25"/>
    <p:sldId id="714" r:id="rId26"/>
    <p:sldId id="715" r:id="rId27"/>
    <p:sldId id="716" r:id="rId28"/>
    <p:sldId id="728" r:id="rId29"/>
    <p:sldId id="717" r:id="rId30"/>
    <p:sldId id="718" r:id="rId31"/>
    <p:sldId id="719" r:id="rId32"/>
    <p:sldId id="720" r:id="rId33"/>
    <p:sldId id="721" r:id="rId34"/>
    <p:sldId id="722" r:id="rId35"/>
    <p:sldId id="723" r:id="rId36"/>
    <p:sldId id="730" r:id="rId37"/>
    <p:sldId id="731" r:id="rId38"/>
    <p:sldId id="732" r:id="rId39"/>
    <p:sldId id="733" r:id="rId40"/>
    <p:sldId id="734" r:id="rId41"/>
    <p:sldId id="735" r:id="rId42"/>
    <p:sldId id="736" r:id="rId43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B2B2B2"/>
    <a:srgbClr val="FFCC00"/>
    <a:srgbClr val="FF0000"/>
    <a:srgbClr val="FFCCCC"/>
    <a:srgbClr val="CCCCFF"/>
    <a:srgbClr val="CCE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95" autoAdjust="0"/>
  </p:normalViewPr>
  <p:slideViewPr>
    <p:cSldViewPr>
      <p:cViewPr varScale="1">
        <p:scale>
          <a:sx n="62" d="100"/>
          <a:sy n="62" d="100"/>
        </p:scale>
        <p:origin x="672" y="48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67200" y="6677025"/>
            <a:ext cx="7651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105FC417-8ED1-4F8F-A3BC-FC481A8CCA81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2231335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4244975" y="6677025"/>
            <a:ext cx="8064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58A0C479-FC35-4F17-897D-D1BAFCF5FFE4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96985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28481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3449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440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33400" y="6500813"/>
            <a:ext cx="6705600" cy="280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sz="11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AU" altLang="en-US"/>
              <a:t>© Len Bass, Paul Clements, Rick </a:t>
            </a:r>
            <a:r>
              <a:rPr lang="en-AU" altLang="en-US" err="1"/>
              <a:t>Kazman</a:t>
            </a:r>
            <a:r>
              <a:rPr lang="en-AU" altLang="en-US"/>
              <a:t>, under Creative Commons Attribution License</a:t>
            </a:r>
          </a:p>
        </p:txBody>
      </p:sp>
    </p:spTree>
    <p:extLst>
      <p:ext uri="{BB962C8B-B14F-4D97-AF65-F5344CB8AC3E}">
        <p14:creationId xmlns:p14="http://schemas.microsoft.com/office/powerpoint/2010/main" val="14305881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4429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76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2555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566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6410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62502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250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AEBFCC42-6F49-4F25-9927-F8C47DE3D4D2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007645" y="6391039"/>
            <a:ext cx="2113710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742 Summer 2017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695647" y="6445250"/>
            <a:ext cx="4267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Spring </a:t>
            </a:r>
            <a:r>
              <a:rPr lang="en-US" sz="1600" dirty="0" err="1" smtClean="0"/>
              <a:t>Microservices</a:t>
            </a:r>
            <a:r>
              <a:rPr lang="en-US" sz="1600" dirty="0" smtClean="0"/>
              <a:t> by Rajesh RV, </a:t>
            </a:r>
            <a:r>
              <a:rPr lang="en-US" sz="1600" dirty="0" err="1" smtClean="0"/>
              <a:t>Packt</a:t>
            </a:r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eto_principle#cite_note-NYT-2" TargetMode="External"/><Relationship Id="rId2" Type="http://schemas.openxmlformats.org/officeDocument/2006/relationships/hyperlink" Target="https://en.wikipedia.org/wiki/Pareto_principle#cite_note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ule_of_thumb" TargetMode="External"/><Relationship Id="rId5" Type="http://schemas.openxmlformats.org/officeDocument/2006/relationships/hyperlink" Target="https://en.wikipedia.org/wiki/Pareto_principle#cite_note-3" TargetMode="External"/><Relationship Id="rId4" Type="http://schemas.openxmlformats.org/officeDocument/2006/relationships/hyperlink" Target="https://en.wikipedia.org/wiki/Pea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acker_(computer_security)" TargetMode="External"/><Relationship Id="rId13" Type="http://schemas.openxmlformats.org/officeDocument/2006/relationships/hyperlink" Target="https://en.wikipedia.org/wiki/Chroot#cite_note-3" TargetMode="External"/><Relationship Id="rId18" Type="http://schemas.openxmlformats.org/officeDocument/2006/relationships/hyperlink" Target="https://en.wikipedia.org/wiki/Chroot#cite_note-5" TargetMode="External"/><Relationship Id="rId3" Type="http://schemas.openxmlformats.org/officeDocument/2006/relationships/hyperlink" Target="https://en.wikipedia.org/wiki/Bill_Joy" TargetMode="External"/><Relationship Id="rId21" Type="http://schemas.openxmlformats.org/officeDocument/2006/relationships/hyperlink" Target="https://en.wikipedia.org/wiki/Chroot#cite_note-6" TargetMode="External"/><Relationship Id="rId7" Type="http://schemas.openxmlformats.org/officeDocument/2006/relationships/hyperlink" Target="https://en.wikipedia.org/wiki/Honeypot_(computing)" TargetMode="External"/><Relationship Id="rId12" Type="http://schemas.openxmlformats.org/officeDocument/2006/relationships/hyperlink" Target="https://en.wikipedia.org/wiki/FreeBSD_jail" TargetMode="External"/><Relationship Id="rId17" Type="http://schemas.openxmlformats.org/officeDocument/2006/relationships/hyperlink" Target="https://en.wikipedia.org/wiki/Solaris_Containers" TargetMode="External"/><Relationship Id="rId2" Type="http://schemas.openxmlformats.org/officeDocument/2006/relationships/hyperlink" Target="https://en.wikipedia.org/wiki/Version_7_Unix" TargetMode="External"/><Relationship Id="rId16" Type="http://schemas.openxmlformats.org/officeDocument/2006/relationships/hyperlink" Target="https://en.wikipedia.org/wiki/Sun_Microsystems" TargetMode="External"/><Relationship Id="rId20" Type="http://schemas.openxmlformats.org/officeDocument/2006/relationships/hyperlink" Target="https://en.wikipedia.org/wiki/Docker_(softwar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William_Cheswick" TargetMode="External"/><Relationship Id="rId11" Type="http://schemas.openxmlformats.org/officeDocument/2006/relationships/hyperlink" Target="https://en.wikipedia.org/wiki/FreeBSD" TargetMode="External"/><Relationship Id="rId24" Type="http://schemas.openxmlformats.org/officeDocument/2006/relationships/hyperlink" Target="https://en.wikipedia.org/wiki/Chroot#cite_note-7" TargetMode="External"/><Relationship Id="rId5" Type="http://schemas.openxmlformats.org/officeDocument/2006/relationships/hyperlink" Target="https://en.wikipedia.org/wiki/Chroot#cite_note-1" TargetMode="External"/><Relationship Id="rId15" Type="http://schemas.openxmlformats.org/officeDocument/2006/relationships/hyperlink" Target="https://en.wikipedia.org/wiki/Chroot#cite_note-4" TargetMode="External"/><Relationship Id="rId23" Type="http://schemas.openxmlformats.org/officeDocument/2006/relationships/hyperlink" Target="https://en.wikipedia.org/wiki/Linux_namespaces" TargetMode="External"/><Relationship Id="rId10" Type="http://schemas.openxmlformats.org/officeDocument/2006/relationships/hyperlink" Target="https://en.wikipedia.org/wiki/Operating_system%E2%80%93level_virtualization" TargetMode="External"/><Relationship Id="rId19" Type="http://schemas.openxmlformats.org/officeDocument/2006/relationships/hyperlink" Target="https://en.wikipedia.org/wiki/LXC" TargetMode="External"/><Relationship Id="rId4" Type="http://schemas.openxmlformats.org/officeDocument/2006/relationships/hyperlink" Target="https://en.wikipedia.org/wiki/BSD" TargetMode="External"/><Relationship Id="rId9" Type="http://schemas.openxmlformats.org/officeDocument/2006/relationships/hyperlink" Target="https://en.wikipedia.org/wiki/Chroot#cite_note-2" TargetMode="External"/><Relationship Id="rId14" Type="http://schemas.openxmlformats.org/officeDocument/2006/relationships/hyperlink" Target="https://en.wikipedia.org/wiki/Jailbreak_(computer_science)" TargetMode="External"/><Relationship Id="rId22" Type="http://schemas.openxmlformats.org/officeDocument/2006/relationships/hyperlink" Target="https://en.wikipedia.org/wiki/Linux_kerne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architectures" TargetMode="External"/><Relationship Id="rId2" Type="http://schemas.openxmlformats.org/officeDocument/2006/relationships/hyperlink" Target="https://en.wikipedia.org/wiki/Emula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36738"/>
            <a:ext cx="7772400" cy="1565275"/>
          </a:xfrm>
        </p:spPr>
        <p:txBody>
          <a:bodyPr/>
          <a:lstStyle/>
          <a:p>
            <a:pPr marL="342900" indent="-342900" algn="ctr" eaLnBrk="1" hangingPunct="1"/>
            <a:r>
              <a:rPr lang="en-US" altLang="en-US" dirty="0" smtClean="0"/>
              <a:t>Lec17 </a:t>
            </a:r>
            <a:r>
              <a:rPr lang="en-US" altLang="en-US" dirty="0" err="1" smtClean="0"/>
              <a:t>Microservices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with Spring Boot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402013"/>
            <a:ext cx="6629400" cy="2905125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</a:t>
            </a:r>
          </a:p>
          <a:p>
            <a:pPr lvl="1" eaLnBrk="1" hangingPunct="1">
              <a:defRPr/>
            </a:pPr>
            <a:r>
              <a:rPr lang="en-US" dirty="0" err="1" smtClean="0"/>
              <a:t>Microservices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47713" y="6500813"/>
            <a:ext cx="147155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 dirty="0" smtClean="0">
                <a:latin typeface="Courier New" panose="02070309020205020404" pitchFamily="49" charset="0"/>
              </a:rPr>
              <a:t>July 5, 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74700" y="762000"/>
            <a:ext cx="78216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/>
              <a:t>CSCE 742 Software Architectures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58021"/>
            <a:ext cx="5486400" cy="53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113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109" y="428625"/>
            <a:ext cx="4917803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104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247650"/>
            <a:ext cx="8307387" cy="6197600"/>
          </a:xfrm>
        </p:spPr>
        <p:txBody>
          <a:bodyPr/>
          <a:lstStyle/>
          <a:p>
            <a:pPr>
              <a:buAutoNum type="arabicPeriod" startAt="5"/>
            </a:pPr>
            <a:r>
              <a:rPr lang="en-US" sz="1800" dirty="0" smtClean="0"/>
              <a:t>Select </a:t>
            </a:r>
            <a:r>
              <a:rPr lang="en-US" sz="1800" dirty="0"/>
              <a:t>a top-level package name of choice. This example uses org.rvslab.chapter2.legacyrest as the top-level package. </a:t>
            </a:r>
            <a:endParaRPr lang="en-US" sz="1800" dirty="0" smtClean="0"/>
          </a:p>
          <a:p>
            <a:pPr>
              <a:buAutoNum type="arabicPeriod" startAt="5"/>
            </a:pPr>
            <a:r>
              <a:rPr lang="en-US" sz="1800" dirty="0" smtClean="0"/>
              <a:t>Then</a:t>
            </a:r>
            <a:r>
              <a:rPr lang="en-US" sz="1800" dirty="0"/>
              <a:t>, click on Finish. </a:t>
            </a:r>
            <a:endParaRPr lang="en-US" sz="1800" dirty="0" smtClean="0"/>
          </a:p>
          <a:p>
            <a:pPr>
              <a:buAutoNum type="arabicPeriod" startAt="5"/>
            </a:pPr>
            <a:r>
              <a:rPr lang="en-US" sz="1800" dirty="0" smtClean="0"/>
              <a:t>This </a:t>
            </a:r>
            <a:r>
              <a:rPr lang="en-US" sz="1800" dirty="0"/>
              <a:t>will create a project in the STS workspace with the name </a:t>
            </a:r>
            <a:r>
              <a:rPr lang="en-US" sz="1800" dirty="0" err="1"/>
              <a:t>legacyrest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indent="0"/>
            <a:r>
              <a:rPr lang="en-US" sz="1800" dirty="0"/>
              <a:t> </a:t>
            </a:r>
            <a:r>
              <a:rPr lang="en-US" sz="1800" dirty="0" smtClean="0"/>
              <a:t>     Before </a:t>
            </a:r>
            <a:r>
              <a:rPr lang="en-US" sz="1800" dirty="0"/>
              <a:t>proceeding further, pom.xml needs editing. </a:t>
            </a:r>
            <a:endParaRPr lang="en-US" sz="1800" dirty="0" smtClean="0"/>
          </a:p>
          <a:p>
            <a:pPr marL="0" indent="0">
              <a:spcBef>
                <a:spcPts val="400"/>
              </a:spcBef>
            </a:pPr>
            <a:r>
              <a:rPr lang="en-US" sz="1800" dirty="0" smtClean="0"/>
              <a:t>8.   Change </a:t>
            </a:r>
            <a:r>
              <a:rPr lang="en-US" sz="1800" dirty="0"/>
              <a:t>the Spring version to 4.2.6.RELEASE, as follows: </a:t>
            </a:r>
            <a:r>
              <a:rPr lang="en-US" sz="1800" dirty="0" smtClean="0"/>
              <a:t>	&lt;</a:t>
            </a:r>
            <a:r>
              <a:rPr lang="en-US" sz="1800" dirty="0" err="1" smtClean="0"/>
              <a:t>org.springframework</a:t>
            </a:r>
            <a:r>
              <a:rPr lang="en-US" sz="1800" dirty="0" smtClean="0"/>
              <a:t>-version&gt;</a:t>
            </a:r>
          </a:p>
          <a:p>
            <a:pPr marL="0" indent="0">
              <a:spcBef>
                <a:spcPts val="400"/>
              </a:spcBef>
            </a:pPr>
            <a:r>
              <a:rPr lang="en-US" sz="1800" dirty="0" smtClean="0"/>
              <a:t>		4.2.6.RELEASE</a:t>
            </a:r>
          </a:p>
          <a:p>
            <a:pPr marL="0" indent="0">
              <a:spcBef>
                <a:spcPts val="400"/>
              </a:spcBef>
            </a:pPr>
            <a:r>
              <a:rPr lang="en-US" sz="1800" dirty="0"/>
              <a:t> 	</a:t>
            </a:r>
            <a:r>
              <a:rPr lang="en-US" sz="1800" dirty="0" smtClean="0"/>
              <a:t>&lt;/</a:t>
            </a:r>
            <a:r>
              <a:rPr lang="en-US" sz="1800" dirty="0" err="1"/>
              <a:t>org.springframework</a:t>
            </a:r>
            <a:r>
              <a:rPr lang="en-US" sz="1800" dirty="0"/>
              <a:t>-version&gt; </a:t>
            </a:r>
          </a:p>
          <a:p>
            <a:pPr marL="0" indent="0">
              <a:spcBef>
                <a:spcPts val="400"/>
              </a:spcBef>
            </a:pPr>
            <a:r>
              <a:rPr lang="en-US" sz="1800" dirty="0" smtClean="0"/>
              <a:t>9.   Add </a:t>
            </a:r>
            <a:r>
              <a:rPr lang="en-US" sz="1800" dirty="0"/>
              <a:t>Jackson dependencies in the pom.xml file for JSON-to-POJO and POJO-to-JSON conversions. Note that the 2.*.* version is used to ensure compatibility with Spring 4. </a:t>
            </a:r>
            <a:endParaRPr lang="en-US" sz="1800" dirty="0" smtClean="0"/>
          </a:p>
          <a:p>
            <a:pPr marL="0" indent="0"/>
            <a:r>
              <a:rPr lang="en-US" sz="1800" dirty="0"/>
              <a:t> </a:t>
            </a:r>
            <a:r>
              <a:rPr lang="en-US" sz="1800" dirty="0" smtClean="0"/>
              <a:t>    &lt;</a:t>
            </a:r>
            <a:r>
              <a:rPr lang="en-US" sz="1800" dirty="0"/>
              <a:t>dependency&gt;</a:t>
            </a:r>
          </a:p>
          <a:p>
            <a:r>
              <a:rPr lang="en-US" sz="1800" dirty="0"/>
              <a:t>    </a:t>
            </a:r>
            <a:r>
              <a:rPr lang="en-US" sz="1800" dirty="0" smtClean="0"/>
              <a:t>		&lt;</a:t>
            </a:r>
            <a:r>
              <a:rPr lang="en-US" sz="1800" dirty="0" err="1"/>
              <a:t>groupId</a:t>
            </a:r>
            <a:r>
              <a:rPr lang="en-US" sz="1800" dirty="0"/>
              <a:t>&gt;</a:t>
            </a:r>
            <a:r>
              <a:rPr lang="en-US" sz="1800" dirty="0" err="1"/>
              <a:t>com.fasterxml.jackson.core</a:t>
            </a:r>
            <a:r>
              <a:rPr lang="en-US" sz="1800" dirty="0"/>
              <a:t>&lt;/</a:t>
            </a:r>
            <a:r>
              <a:rPr lang="en-US" sz="1800" dirty="0" err="1"/>
              <a:t>groupId</a:t>
            </a:r>
            <a:r>
              <a:rPr lang="en-US" sz="1800" dirty="0"/>
              <a:t>&gt;</a:t>
            </a:r>
          </a:p>
          <a:p>
            <a:r>
              <a:rPr lang="en-US" sz="1800" dirty="0"/>
              <a:t>    </a:t>
            </a:r>
            <a:r>
              <a:rPr lang="en-US" sz="1800" dirty="0" smtClean="0"/>
              <a:t>		&lt;</a:t>
            </a:r>
            <a:r>
              <a:rPr lang="en-US" sz="1800" dirty="0" err="1"/>
              <a:t>artifactId</a:t>
            </a:r>
            <a:r>
              <a:rPr lang="en-US" sz="1800" dirty="0"/>
              <a:t>&gt;</a:t>
            </a:r>
            <a:r>
              <a:rPr lang="en-US" sz="1800" dirty="0" err="1"/>
              <a:t>jackson-databind</a:t>
            </a:r>
            <a:r>
              <a:rPr lang="en-US" sz="1800" dirty="0"/>
              <a:t>&lt;/</a:t>
            </a:r>
            <a:r>
              <a:rPr lang="en-US" sz="1800" dirty="0" err="1"/>
              <a:t>artifactId</a:t>
            </a:r>
            <a:r>
              <a:rPr lang="en-US" sz="1800" dirty="0"/>
              <a:t>&gt;</a:t>
            </a:r>
          </a:p>
          <a:p>
            <a:r>
              <a:rPr lang="en-US" sz="1800" dirty="0"/>
              <a:t>    </a:t>
            </a:r>
            <a:r>
              <a:rPr lang="en-US" sz="1800" dirty="0" smtClean="0"/>
              <a:t>		&lt;</a:t>
            </a:r>
            <a:r>
              <a:rPr lang="en-US" sz="1800" dirty="0"/>
              <a:t>version&gt;2.6.4&lt;/version&gt;</a:t>
            </a:r>
          </a:p>
          <a:p>
            <a:r>
              <a:rPr lang="en-US" sz="1800" dirty="0" smtClean="0"/>
              <a:t>	&lt;/</a:t>
            </a:r>
            <a:r>
              <a:rPr lang="en-US" sz="1800" dirty="0"/>
              <a:t>dependency&gt; </a:t>
            </a:r>
            <a:endParaRPr lang="en-US" sz="1800" dirty="0" smtClean="0"/>
          </a:p>
          <a:p>
            <a:r>
              <a:rPr lang="en-US" sz="1800" dirty="0" smtClean="0"/>
              <a:t>Some </a:t>
            </a:r>
            <a:r>
              <a:rPr lang="en-US" sz="1800" dirty="0"/>
              <a:t>Java code needs to be added. In Java Resources, under </a:t>
            </a:r>
            <a:r>
              <a:rPr lang="en-US" sz="1800" dirty="0" err="1"/>
              <a:t>legacyrest</a:t>
            </a:r>
            <a:r>
              <a:rPr lang="en-US" sz="1800" dirty="0"/>
              <a:t>, expand the package and open the default </a:t>
            </a:r>
            <a:r>
              <a:rPr lang="en-US" sz="1800" dirty="0" smtClean="0"/>
              <a:t>HomeController.java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63830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Spring Boot to build RESTful </a:t>
            </a:r>
            <a:r>
              <a:rPr lang="en-US" dirty="0" err="1"/>
              <a:t>microservices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Spring </a:t>
            </a:r>
            <a:r>
              <a:rPr lang="en-US" dirty="0"/>
              <a:t>Boot is a utility framework from the Spring team to bootstrap Spring-based applications and </a:t>
            </a:r>
            <a:r>
              <a:rPr lang="en-US" dirty="0" err="1"/>
              <a:t>microservices</a:t>
            </a:r>
            <a:r>
              <a:rPr lang="en-US" dirty="0"/>
              <a:t> quickly and easily.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framework uses an opinionated approach over configurations for decision making, thereby reducing the effort required in writing a lot of boilerplate code and configurations.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Using </a:t>
            </a:r>
            <a:r>
              <a:rPr lang="en-US" dirty="0"/>
              <a:t>the 80-20 principle, developers should be able to </a:t>
            </a:r>
            <a:r>
              <a:rPr lang="en-US" dirty="0" err="1"/>
              <a:t>kickstart</a:t>
            </a:r>
            <a:r>
              <a:rPr lang="en-US" dirty="0"/>
              <a:t> a variety of Spring applications with many default values. </a:t>
            </a:r>
          </a:p>
        </p:txBody>
      </p:sp>
    </p:spTree>
    <p:extLst>
      <p:ext uri="{BB962C8B-B14F-4D97-AF65-F5344CB8AC3E}">
        <p14:creationId xmlns:p14="http://schemas.microsoft.com/office/powerpoint/2010/main" val="311060277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Spring Boot further presents opportunities for the developers to customize applications by overriding the </a:t>
            </a:r>
            <a:r>
              <a:rPr lang="en-US" dirty="0" err="1"/>
              <a:t>autoconfigured</a:t>
            </a:r>
            <a:r>
              <a:rPr lang="en-US" dirty="0"/>
              <a:t> values.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Spring </a:t>
            </a:r>
            <a:r>
              <a:rPr lang="en-US" dirty="0"/>
              <a:t>Boot not only increases the speed of development but also provides a set of production-ready ops features such as health checks and metrics collection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 Spring Boot masks many configuration parameters and abstracts many lower-level implementations, it minimizes the chance of error to a certain extent.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Spring </a:t>
            </a:r>
            <a:r>
              <a:rPr lang="en-US" dirty="0"/>
              <a:t>Boot recognizes the nature of the application based on the libraries available in the class path and runs the </a:t>
            </a:r>
            <a:r>
              <a:rPr lang="en-US" dirty="0" err="1" smtClean="0"/>
              <a:t>autoconfiguration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6617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&lt;dependency&gt;</a:t>
            </a:r>
          </a:p>
          <a:p>
            <a:r>
              <a:rPr lang="en-US" dirty="0"/>
              <a:t>    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org.springframework.boot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artifactId</a:t>
            </a:r>
            <a:r>
              <a:rPr lang="en-US" dirty="0"/>
              <a:t>&gt;spring-boot-starter-data-</a:t>
            </a:r>
            <a:r>
              <a:rPr lang="en-US" dirty="0" err="1"/>
              <a:t>jpa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&lt;/dependency&gt;</a:t>
            </a:r>
          </a:p>
          <a:p>
            <a:r>
              <a:rPr lang="en-US" dirty="0"/>
              <a:t>&lt;dependency&gt;</a:t>
            </a:r>
          </a:p>
          <a:p>
            <a:r>
              <a:rPr lang="en-US" dirty="0"/>
              <a:t>    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org.hsqldb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artifactId</a:t>
            </a:r>
            <a:r>
              <a:rPr lang="en-US" dirty="0"/>
              <a:t>&gt;</a:t>
            </a:r>
            <a:r>
              <a:rPr lang="en-US" dirty="0" err="1"/>
              <a:t>hsqldb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    &lt;scope&gt;runtime&lt;/scope&gt;</a:t>
            </a:r>
          </a:p>
          <a:p>
            <a:r>
              <a:rPr lang="en-US" dirty="0"/>
              <a:t>&lt;/dependency&gt;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0283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Spring Boot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are different ways that Spring Boot-based application development can be started: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Using </a:t>
            </a:r>
            <a:r>
              <a:rPr lang="en-US" dirty="0"/>
              <a:t>the Spring Boot CLI as a command-line tool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Using </a:t>
            </a:r>
            <a:r>
              <a:rPr lang="en-US" dirty="0"/>
              <a:t>IDEs such as STS to provide Spring Boot, which are supported out of the box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Using </a:t>
            </a:r>
            <a:r>
              <a:rPr lang="en-US" dirty="0"/>
              <a:t>the Spring </a:t>
            </a:r>
            <a:r>
              <a:rPr lang="en-US" dirty="0" err="1"/>
              <a:t>Initializr</a:t>
            </a:r>
            <a:r>
              <a:rPr lang="en-US" dirty="0"/>
              <a:t> project at http://start.spring.io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7057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1581150"/>
          </a:xfrm>
        </p:spPr>
        <p:txBody>
          <a:bodyPr/>
          <a:lstStyle/>
          <a:p>
            <a:r>
              <a:rPr lang="en-US" dirty="0"/>
              <a:t>Developing the Spring Boot </a:t>
            </a:r>
            <a:r>
              <a:rPr lang="en-US" dirty="0" err="1"/>
              <a:t>microservice</a:t>
            </a:r>
            <a:r>
              <a:rPr lang="en-US" dirty="0"/>
              <a:t> using Spring </a:t>
            </a:r>
            <a:r>
              <a:rPr lang="en-US" dirty="0" err="1"/>
              <a:t>Initializr</a:t>
            </a:r>
            <a:r>
              <a:rPr lang="en-US" dirty="0"/>
              <a:t> – the HATEOAS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905000"/>
            <a:ext cx="8307387" cy="454025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next example, Spring </a:t>
            </a:r>
            <a:r>
              <a:rPr lang="en-US" dirty="0" err="1"/>
              <a:t>Initializr</a:t>
            </a:r>
            <a:r>
              <a:rPr lang="en-US" dirty="0"/>
              <a:t> will be used to create a Spring Boot project. Spring </a:t>
            </a:r>
            <a:r>
              <a:rPr lang="en-US" dirty="0" err="1"/>
              <a:t>Initializr</a:t>
            </a:r>
            <a:r>
              <a:rPr lang="en-US" dirty="0"/>
              <a:t> is a drop-in replacement for the STS project wizard and provides a web UI to configure and generate a Spring Boot project. One of the advantages of Spring </a:t>
            </a:r>
            <a:r>
              <a:rPr lang="en-US" dirty="0" err="1"/>
              <a:t>Initializr</a:t>
            </a:r>
            <a:r>
              <a:rPr lang="en-US" dirty="0"/>
              <a:t> is that it can generate a project through the website that then can be imported into any IDE. In this example, the concept of HATEOAS (short for Hypertext As The Engine Of Application State) for REST-based services and the HAL (Hypertext Application Language) browser will be examined. HATEOAS is a REST service pattern in which navigation links are provided as part of the payload metadata.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2341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</a:t>
            </a:r>
            <a:r>
              <a:rPr lang="en-US" dirty="0" err="1" smtClean="0"/>
              <a:t>Initializr</a:t>
            </a:r>
            <a:r>
              <a:rPr lang="en-US" dirty="0" smtClean="0"/>
              <a:t>: https://start.spring.io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3" y="1220788"/>
            <a:ext cx="8448019" cy="43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0148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2986087" cy="5224462"/>
          </a:xfrm>
        </p:spPr>
        <p:txBody>
          <a:bodyPr/>
          <a:lstStyle/>
          <a:p>
            <a:pPr marL="457200" indent="-457200">
              <a:buAutoNum type="arabicPeriod" startAt="3"/>
            </a:pPr>
            <a:r>
              <a:rPr lang="en-US" dirty="0" smtClean="0"/>
              <a:t>After selecting hit generate project</a:t>
            </a:r>
          </a:p>
          <a:p>
            <a:pPr marL="457200" indent="-457200">
              <a:buAutoNum type="arabicPeriod" startAt="3"/>
            </a:pPr>
            <a:r>
              <a:rPr lang="en-US" dirty="0" smtClean="0"/>
              <a:t>Unzip generated project</a:t>
            </a:r>
          </a:p>
          <a:p>
            <a:pPr marL="457200" indent="-457200">
              <a:buAutoNum type="arabicPeriod" startAt="3"/>
            </a:pPr>
            <a:r>
              <a:rPr lang="en-US" dirty="0" smtClean="0"/>
              <a:t>Open STS File Menu </a:t>
            </a:r>
            <a:r>
              <a:rPr lang="en-US" dirty="0" smtClean="0">
                <a:sym typeface="Wingdings" panose="05000000000000000000" pitchFamily="2" charset="2"/>
              </a:rPr>
              <a:t> import “existing maven projects”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200150"/>
            <a:ext cx="60388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229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2 -  Building </a:t>
            </a:r>
            <a:r>
              <a:rPr lang="en-US" dirty="0" err="1" smtClean="0"/>
              <a:t>Microservices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4603860" cy="5224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Development Environment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RESTful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Using Spring Boot Restful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Spring Boot CLI, STS, </a:t>
            </a:r>
            <a:r>
              <a:rPr lang="en-US" dirty="0" err="1" smtClean="0"/>
              <a:t>Initializr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Spring Boot </a:t>
            </a:r>
            <a:r>
              <a:rPr lang="en-US" dirty="0" err="1" smtClean="0"/>
              <a:t>configuaration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Implementing security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Implementing SB messaging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Spring Boot Actuators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373" y="1060450"/>
            <a:ext cx="4249627" cy="5240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477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RV, Rajesh. Spring </a:t>
            </a:r>
            <a:r>
              <a:rPr lang="en-US" sz="1600" dirty="0" err="1" smtClean="0"/>
              <a:t>Microservices</a:t>
            </a:r>
            <a:r>
              <a:rPr lang="en-US" dirty="0" smtClean="0"/>
              <a:t>. </a:t>
            </a:r>
            <a:r>
              <a:rPr lang="en-US" dirty="0" err="1" smtClean="0"/>
              <a:t>Packt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527224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777287" cy="5224462"/>
          </a:xfrm>
        </p:spPr>
        <p:txBody>
          <a:bodyPr/>
          <a:lstStyle/>
          <a:p>
            <a:pPr marL="457200" indent="-457200">
              <a:buAutoNum type="arabicPeriod" startAt="6"/>
            </a:pPr>
            <a:r>
              <a:rPr lang="en-US" sz="2000" dirty="0" smtClean="0"/>
              <a:t>Navigate </a:t>
            </a:r>
            <a:r>
              <a:rPr lang="en-US" sz="2000" dirty="0"/>
              <a:t>to Maven | Existing Maven Projects and click on Next. </a:t>
            </a:r>
            <a:endParaRPr lang="en-US" sz="2000" dirty="0" smtClean="0"/>
          </a:p>
          <a:p>
            <a:pPr marL="457200" indent="-457200">
              <a:buAutoNum type="arabicPeriod" startAt="6"/>
            </a:pPr>
            <a:r>
              <a:rPr lang="en-US" sz="2000" dirty="0" smtClean="0"/>
              <a:t>Click </a:t>
            </a:r>
            <a:r>
              <a:rPr lang="en-US" sz="2000" dirty="0"/>
              <a:t>on Browse next to Root Directory and select the unzipped folder. Click on Finish. This will load the generated Maven project into STS' Project Explorer. </a:t>
            </a:r>
            <a:endParaRPr lang="en-US" sz="2000" dirty="0" smtClean="0"/>
          </a:p>
          <a:p>
            <a:pPr marL="457200" indent="-457200">
              <a:buAutoNum type="arabicPeriod" startAt="6"/>
            </a:pPr>
            <a:r>
              <a:rPr lang="en-US" sz="2000" dirty="0" smtClean="0"/>
              <a:t>Edit </a:t>
            </a:r>
            <a:r>
              <a:rPr lang="en-US" sz="2000" dirty="0"/>
              <a:t>the Application.java file to add a new REST endpoint, as follows: </a:t>
            </a:r>
            <a:endParaRPr lang="en-US" sz="2000" dirty="0" smtClean="0"/>
          </a:p>
          <a:p>
            <a:pPr marL="0" indent="0"/>
            <a:r>
              <a:rPr lang="en-US" sz="2000" dirty="0"/>
              <a:t>	</a:t>
            </a:r>
            <a:r>
              <a:rPr lang="en-US" sz="2000" dirty="0" smtClean="0"/>
              <a:t>@</a:t>
            </a:r>
            <a:r>
              <a:rPr lang="en-US" sz="2000" dirty="0" err="1"/>
              <a:t>RequestMapping</a:t>
            </a:r>
            <a:r>
              <a:rPr lang="en-US" sz="2000" dirty="0"/>
              <a:t>("/greeting")</a:t>
            </a:r>
          </a:p>
          <a:p>
            <a:r>
              <a:rPr lang="en-US" sz="2000" dirty="0" smtClean="0"/>
              <a:t>		@</a:t>
            </a:r>
            <a:r>
              <a:rPr lang="en-US" sz="2000" dirty="0" err="1"/>
              <a:t>ResponseBody</a:t>
            </a:r>
            <a:endParaRPr lang="en-US" sz="2000" dirty="0"/>
          </a:p>
          <a:p>
            <a:r>
              <a:rPr lang="en-US" sz="2000" dirty="0" smtClean="0"/>
              <a:t>		public </a:t>
            </a:r>
            <a:r>
              <a:rPr lang="en-US" sz="2000" dirty="0" err="1"/>
              <a:t>HttpEntity</a:t>
            </a:r>
            <a:r>
              <a:rPr lang="en-US" sz="2000" dirty="0"/>
              <a:t>&lt;Greet&gt; greeting(@</a:t>
            </a:r>
            <a:r>
              <a:rPr lang="en-US" sz="2000" dirty="0" err="1"/>
              <a:t>RequestParam</a:t>
            </a:r>
            <a:r>
              <a:rPr lang="en-US" sz="2000" dirty="0"/>
              <a:t>(value = </a:t>
            </a:r>
            <a:r>
              <a:rPr lang="en-US" sz="2000" dirty="0" smtClean="0"/>
              <a:t>	"</a:t>
            </a:r>
            <a:r>
              <a:rPr lang="en-US" sz="2000" dirty="0"/>
              <a:t>name", required = false, </a:t>
            </a:r>
            <a:r>
              <a:rPr lang="en-US" sz="2000" dirty="0" err="1"/>
              <a:t>defaultValue</a:t>
            </a:r>
            <a:r>
              <a:rPr lang="en-US" sz="2000" dirty="0"/>
              <a:t> = "HATEOAS") </a:t>
            </a:r>
            <a:r>
              <a:rPr lang="en-US" sz="2000" dirty="0" smtClean="0"/>
              <a:t>	String </a:t>
            </a:r>
            <a:r>
              <a:rPr lang="en-US" sz="2000" dirty="0"/>
              <a:t>name) {</a:t>
            </a:r>
          </a:p>
          <a:p>
            <a:r>
              <a:rPr lang="en-US" sz="2000" dirty="0"/>
              <a:t>       </a:t>
            </a:r>
            <a:r>
              <a:rPr lang="en-US" sz="2000" dirty="0" smtClean="0"/>
              <a:t>		Greet </a:t>
            </a:r>
            <a:r>
              <a:rPr lang="en-US" sz="2000" dirty="0" err="1"/>
              <a:t>greet</a:t>
            </a:r>
            <a:r>
              <a:rPr lang="en-US" sz="2000" dirty="0"/>
              <a:t> = new Greet("Hello " + name</a:t>
            </a:r>
            <a:r>
              <a:rPr lang="en-US" sz="2000" dirty="0" smtClean="0"/>
              <a:t>); 				</a:t>
            </a:r>
            <a:r>
              <a:rPr lang="en-US" sz="2000" dirty="0" err="1" smtClean="0"/>
              <a:t>greet.add</a:t>
            </a:r>
            <a:r>
              <a:rPr lang="en-US" sz="2000" dirty="0" smtClean="0"/>
              <a:t>(</a:t>
            </a:r>
            <a:r>
              <a:rPr lang="en-US" sz="2000" dirty="0" err="1" smtClean="0"/>
              <a:t>linkTo</a:t>
            </a:r>
            <a:r>
              <a:rPr lang="en-US" sz="2000" dirty="0" smtClean="0"/>
              <a:t>(</a:t>
            </a:r>
            <a:r>
              <a:rPr lang="en-US" sz="2000" dirty="0" err="1" smtClean="0"/>
              <a:t>methodOn</a:t>
            </a:r>
            <a:r>
              <a:rPr lang="en-US" sz="2000" dirty="0" smtClean="0"/>
              <a:t>(</a:t>
            </a:r>
            <a:r>
              <a:rPr lang="en-US" sz="2000" dirty="0" err="1" smtClean="0"/>
              <a:t>GreetingController.class</a:t>
            </a:r>
            <a:r>
              <a:rPr lang="en-US" sz="2000" dirty="0" smtClean="0"/>
              <a:t>). 			greeting(name</a:t>
            </a:r>
            <a:r>
              <a:rPr lang="en-US" sz="2000" dirty="0"/>
              <a:t>)).</a:t>
            </a:r>
            <a:r>
              <a:rPr lang="en-US" sz="2000" dirty="0" err="1"/>
              <a:t>withSelfRel</a:t>
            </a:r>
            <a:r>
              <a:rPr lang="en-US" sz="2000" dirty="0" smtClean="0"/>
              <a:t>());</a:t>
            </a:r>
            <a:endParaRPr lang="en-US" sz="2000" dirty="0"/>
          </a:p>
          <a:p>
            <a:r>
              <a:rPr lang="en-US" sz="2000" dirty="0"/>
              <a:t>       return new </a:t>
            </a:r>
            <a:r>
              <a:rPr lang="en-US" sz="2000" dirty="0" err="1"/>
              <a:t>ResponseEntity</a:t>
            </a:r>
            <a:r>
              <a:rPr lang="en-US" sz="2000" dirty="0"/>
              <a:t>&lt;Greet&gt;(greet, </a:t>
            </a:r>
            <a:r>
              <a:rPr lang="en-US" sz="2000" dirty="0" err="1"/>
              <a:t>HttpStatus.OK</a:t>
            </a:r>
            <a:r>
              <a:rPr lang="en-US" sz="2000" dirty="0"/>
              <a:t>);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61747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Note that this is the same </a:t>
            </a:r>
            <a:r>
              <a:rPr lang="en-US" sz="2000" dirty="0" err="1"/>
              <a:t>GreetingController</a:t>
            </a:r>
            <a:r>
              <a:rPr lang="en-US" sz="2000" dirty="0"/>
              <a:t> class as in the previous example. </a:t>
            </a:r>
            <a:endParaRPr lang="en-US" sz="2000" dirty="0" smtClean="0"/>
          </a:p>
          <a:p>
            <a:r>
              <a:rPr lang="en-US" sz="2000" dirty="0" smtClean="0"/>
              <a:t>However</a:t>
            </a:r>
            <a:r>
              <a:rPr lang="en-US" sz="2000" dirty="0"/>
              <a:t>, a method was added this </a:t>
            </a:r>
            <a:r>
              <a:rPr lang="en-US" sz="2000" dirty="0" smtClean="0"/>
              <a:t>time named </a:t>
            </a:r>
            <a:r>
              <a:rPr lang="en-US" sz="2000" dirty="0"/>
              <a:t>greeting. In this new method, an additional optional request parameter is defined and defaulted to HATEOAS.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following code adds a link to the resulting JSON code. In this case, it adds the link to the same API: </a:t>
            </a:r>
            <a:r>
              <a:rPr lang="en-US" sz="2000" dirty="0" err="1"/>
              <a:t>greet.add</a:t>
            </a:r>
            <a:r>
              <a:rPr lang="en-US" sz="2000" dirty="0"/>
              <a:t>(</a:t>
            </a:r>
            <a:r>
              <a:rPr lang="en-US" sz="2000" dirty="0" err="1"/>
              <a:t>linkTo</a:t>
            </a:r>
            <a:r>
              <a:rPr lang="en-US" sz="2000" dirty="0"/>
              <a:t>(</a:t>
            </a:r>
            <a:r>
              <a:rPr lang="en-US" sz="2000" dirty="0" err="1"/>
              <a:t>methodOn</a:t>
            </a:r>
            <a:r>
              <a:rPr lang="en-US" sz="2000" dirty="0"/>
              <a:t>(</a:t>
            </a:r>
            <a:r>
              <a:rPr lang="en-US" sz="2000" dirty="0" err="1"/>
              <a:t>GreetingController.class</a:t>
            </a:r>
            <a:r>
              <a:rPr lang="en-US" sz="2000" dirty="0"/>
              <a:t>).greeting(name)).</a:t>
            </a:r>
            <a:r>
              <a:rPr lang="en-US" sz="2000" dirty="0" err="1"/>
              <a:t>withSelfRel</a:t>
            </a:r>
            <a:r>
              <a:rPr lang="en-US" sz="2000" dirty="0"/>
              <a:t>());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order to do this, we need to extend the Greet class from </a:t>
            </a:r>
            <a:r>
              <a:rPr lang="en-US" sz="2000" dirty="0" err="1"/>
              <a:t>ResourceSupport</a:t>
            </a:r>
            <a:r>
              <a:rPr lang="en-US" sz="2000" dirty="0"/>
              <a:t>, as shown here. The rest of the code remains the same: class Greet extends </a:t>
            </a:r>
            <a:r>
              <a:rPr lang="en-US" sz="2000" dirty="0" err="1"/>
              <a:t>ResourceSupport</a:t>
            </a:r>
            <a:r>
              <a:rPr lang="en-US" sz="2000" dirty="0"/>
              <a:t>{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3776157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10"/>
            </a:pPr>
            <a:r>
              <a:rPr lang="en-US" sz="2000" dirty="0" smtClean="0"/>
              <a:t>The </a:t>
            </a:r>
            <a:r>
              <a:rPr lang="en-US" sz="2000" dirty="0"/>
              <a:t>add method is a method in </a:t>
            </a:r>
            <a:r>
              <a:rPr lang="en-US" sz="2000" dirty="0" err="1"/>
              <a:t>ResourceSupport</a:t>
            </a:r>
            <a:r>
              <a:rPr lang="en-US" sz="2000" dirty="0"/>
              <a:t>. The </a:t>
            </a:r>
            <a:r>
              <a:rPr lang="en-US" sz="2000" dirty="0" err="1"/>
              <a:t>linkTo</a:t>
            </a:r>
            <a:r>
              <a:rPr lang="en-US" sz="2000" dirty="0"/>
              <a:t> and </a:t>
            </a:r>
            <a:r>
              <a:rPr lang="en-US" sz="2000" dirty="0" err="1"/>
              <a:t>methodOn</a:t>
            </a:r>
            <a:r>
              <a:rPr lang="en-US" sz="2000" dirty="0"/>
              <a:t> methods are static methods of </a:t>
            </a:r>
            <a:r>
              <a:rPr lang="en-US" sz="2000" dirty="0" err="1"/>
              <a:t>ControllerLinkBuilder</a:t>
            </a:r>
            <a:r>
              <a:rPr lang="en-US" sz="2000" dirty="0"/>
              <a:t>, a utility class for creating links on controller classes. The </a:t>
            </a:r>
            <a:r>
              <a:rPr lang="en-US" sz="2000" dirty="0" err="1"/>
              <a:t>methodOn</a:t>
            </a:r>
            <a:r>
              <a:rPr lang="en-US" sz="2000" dirty="0"/>
              <a:t> method will do a dummy method invocation, and </a:t>
            </a:r>
            <a:r>
              <a:rPr lang="en-US" sz="2000" dirty="0" err="1"/>
              <a:t>linkTo</a:t>
            </a:r>
            <a:r>
              <a:rPr lang="en-US" sz="2000" dirty="0"/>
              <a:t> will create a link to the controller class. In this case, we will use </a:t>
            </a:r>
            <a:r>
              <a:rPr lang="en-US" sz="2000" dirty="0" err="1"/>
              <a:t>withSelfRel</a:t>
            </a:r>
            <a:r>
              <a:rPr lang="en-US" sz="2000" dirty="0"/>
              <a:t> to point it to itself. </a:t>
            </a:r>
            <a:endParaRPr lang="en-US" sz="2000" dirty="0" smtClean="0"/>
          </a:p>
          <a:p>
            <a:pPr marL="457200" indent="-457200">
              <a:buAutoNum type="arabicPeriod" startAt="10"/>
            </a:pPr>
            <a:r>
              <a:rPr lang="en-US" sz="2000" dirty="0" smtClean="0"/>
              <a:t>This </a:t>
            </a:r>
            <a:r>
              <a:rPr lang="en-US" sz="2000" dirty="0"/>
              <a:t>will essentially produce a link, /</a:t>
            </a:r>
            <a:r>
              <a:rPr lang="en-US" sz="2000" dirty="0" err="1"/>
              <a:t>greeting?name</a:t>
            </a:r>
            <a:r>
              <a:rPr lang="en-US" sz="2000" dirty="0"/>
              <a:t>=HATEOAS, by default. A client can read the link and initiate another call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 startAt="10"/>
            </a:pPr>
            <a:r>
              <a:rPr lang="en-US" sz="2000" dirty="0"/>
              <a:t>Run this as a Spring Boot app. Once the server startup is complete, point the browser to http://localhost:8080. </a:t>
            </a:r>
            <a:endParaRPr lang="en-US" sz="2000" dirty="0" smtClean="0"/>
          </a:p>
          <a:p>
            <a:pPr marL="457200" indent="-457200">
              <a:buAutoNum type="arabicPeriod" startAt="10"/>
            </a:pPr>
            <a:r>
              <a:rPr lang="en-US" sz="2000" dirty="0" smtClean="0"/>
              <a:t>This </a:t>
            </a:r>
            <a:r>
              <a:rPr lang="en-US" sz="2000" dirty="0"/>
              <a:t>will open the HAL browser window. In the Explorer field, type /</a:t>
            </a:r>
            <a:r>
              <a:rPr lang="en-US" sz="2000" dirty="0" err="1"/>
              <a:t>greeting?name</a:t>
            </a:r>
            <a:r>
              <a:rPr lang="en-US" sz="2000" dirty="0"/>
              <a:t>=World! and click on the Go button. If everything is fine, the HAL browser will show the response details as shown in the following screenshot</a:t>
            </a:r>
            <a:r>
              <a:rPr lang="en-US" sz="2000" dirty="0" smtClean="0"/>
              <a:t>: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200959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13682"/>
            <a:ext cx="8453207" cy="387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0926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Boot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80%-20% principle</a:t>
            </a:r>
          </a:p>
          <a:p>
            <a:r>
              <a:rPr lang="en-US" dirty="0"/>
              <a:t>We use 80-20 Rule. We discuss 20% things used 80% of time in depth. We touch upon other things briefly equipping you with enough knowledge to find out more on your own</a:t>
            </a:r>
            <a:r>
              <a:rPr lang="en-US" dirty="0" smtClean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http://www.springboottutorial.com/about/</a:t>
            </a:r>
          </a:p>
        </p:txBody>
      </p:sp>
    </p:spTree>
    <p:extLst>
      <p:ext uri="{BB962C8B-B14F-4D97-AF65-F5344CB8AC3E}">
        <p14:creationId xmlns:p14="http://schemas.microsoft.com/office/powerpoint/2010/main" val="336299633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80%-</a:t>
            </a:r>
            <a:r>
              <a:rPr lang="en-US" dirty="0"/>
              <a:t>20% </a:t>
            </a:r>
            <a:r>
              <a:rPr lang="en-US" dirty="0" smtClean="0"/>
              <a:t>principle = Pareto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Pareto principle (also known as the 81/19 rule, the law of the vital few, or the principle of factor sparsity)</a:t>
            </a:r>
            <a:r>
              <a:rPr lang="en-US" baseline="30000" dirty="0">
                <a:hlinkClick r:id="rId2"/>
              </a:rPr>
              <a:t>[1]</a:t>
            </a:r>
            <a:r>
              <a:rPr lang="en-US" dirty="0"/>
              <a:t> states that, for many events, roughly 80% of the effects come from 20% of the causes.</a:t>
            </a:r>
            <a:r>
              <a:rPr lang="en-US" baseline="30000" dirty="0">
                <a:hlinkClick r:id="rId3"/>
              </a:rPr>
              <a:t>[2]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Essentially</a:t>
            </a:r>
            <a:r>
              <a:rPr lang="en-US" dirty="0"/>
              <a:t>, Pareto showed that approximately 80% of the land in Italy was owned by 20% of the population growth;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Pareto </a:t>
            </a:r>
            <a:r>
              <a:rPr lang="en-US" dirty="0"/>
              <a:t>developed an application of the principle by observing that about 20% of the </a:t>
            </a:r>
            <a:r>
              <a:rPr lang="en-US" dirty="0">
                <a:hlinkClick r:id="rId4" tooltip="Pea"/>
              </a:rPr>
              <a:t>peapods</a:t>
            </a:r>
            <a:r>
              <a:rPr lang="en-US" dirty="0"/>
              <a:t> in his garden contained 80% of the peas.</a:t>
            </a:r>
            <a:r>
              <a:rPr lang="en-US" baseline="30000" dirty="0">
                <a:hlinkClick r:id="rId5"/>
              </a:rPr>
              <a:t>[</a:t>
            </a:r>
            <a:r>
              <a:rPr lang="en-US" baseline="30000" dirty="0" smtClean="0">
                <a:hlinkClick r:id="rId5"/>
              </a:rPr>
              <a:t>3]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It </a:t>
            </a:r>
            <a:r>
              <a:rPr lang="en-US" dirty="0"/>
              <a:t>is a common </a:t>
            </a:r>
            <a:r>
              <a:rPr lang="en-US" dirty="0" err="1"/>
              <a:t>pakyow</a:t>
            </a:r>
            <a:r>
              <a:rPr lang="en-US" dirty="0"/>
              <a:t> </a:t>
            </a:r>
            <a:r>
              <a:rPr lang="en-US" dirty="0">
                <a:hlinkClick r:id="rId6" tooltip="Rule of thumb"/>
              </a:rPr>
              <a:t>rule of thumb</a:t>
            </a:r>
            <a:r>
              <a:rPr lang="en-US" dirty="0"/>
              <a:t> in business; e.g., "80% of your sales come from 20% of your clients."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8250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Autoconfiguration</a:t>
            </a:r>
            <a:r>
              <a:rPr lang="en-US" dirty="0" smtClean="0"/>
              <a:t>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are some examples of the </a:t>
            </a:r>
            <a:r>
              <a:rPr lang="en-US" dirty="0" err="1"/>
              <a:t>autoconfiguration</a:t>
            </a:r>
            <a:r>
              <a:rPr lang="en-US" dirty="0"/>
              <a:t> classes: </a:t>
            </a:r>
            <a:r>
              <a:rPr lang="en-US" dirty="0" err="1"/>
              <a:t>ServerPropertiesAutoConfiguration</a:t>
            </a:r>
            <a:r>
              <a:rPr lang="en-US" dirty="0"/>
              <a:t> </a:t>
            </a:r>
            <a:r>
              <a:rPr lang="en-US" dirty="0" err="1"/>
              <a:t>RepositoryRestMvcAutoConfiguration</a:t>
            </a:r>
            <a:r>
              <a:rPr lang="en-US" dirty="0"/>
              <a:t> </a:t>
            </a:r>
            <a:r>
              <a:rPr lang="en-US" dirty="0" err="1"/>
              <a:t>JpaRepositoriesAutoConfiguration</a:t>
            </a:r>
            <a:r>
              <a:rPr lang="en-US" dirty="0"/>
              <a:t> </a:t>
            </a:r>
            <a:r>
              <a:rPr lang="en-US" dirty="0" err="1"/>
              <a:t>JmsAutoConfiguration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RV, Rajesh. Spring </a:t>
            </a:r>
            <a:r>
              <a:rPr lang="en-US" dirty="0" err="1"/>
              <a:t>Microservices</a:t>
            </a:r>
            <a:r>
              <a:rPr lang="en-US" dirty="0"/>
              <a:t> (Kindle Locations 1592-1594). </a:t>
            </a:r>
            <a:r>
              <a:rPr lang="en-US" dirty="0" err="1"/>
              <a:t>Packt</a:t>
            </a:r>
            <a:r>
              <a:rPr lang="en-US" dirty="0"/>
              <a:t> Publishing. Kindle Edition. </a:t>
            </a:r>
          </a:p>
        </p:txBody>
      </p:sp>
    </p:spTree>
    <p:extLst>
      <p:ext uri="{BB962C8B-B14F-4D97-AF65-F5344CB8AC3E}">
        <p14:creationId xmlns:p14="http://schemas.microsoft.com/office/powerpoint/2010/main" val="130067167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7650"/>
            <a:ext cx="9045575" cy="781050"/>
          </a:xfrm>
        </p:spPr>
        <p:txBody>
          <a:bodyPr/>
          <a:lstStyle/>
          <a:p>
            <a:r>
              <a:rPr lang="en-US" sz="3600" dirty="0" smtClean="0"/>
              <a:t>Overriding conventions via configuration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applications.properties</a:t>
            </a:r>
            <a:r>
              <a:rPr lang="en-US" dirty="0" smtClean="0"/>
              <a:t>  file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662112"/>
            <a:ext cx="64293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9713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Custom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624887" cy="5224462"/>
          </a:xfrm>
        </p:spPr>
        <p:txBody>
          <a:bodyPr/>
          <a:lstStyle/>
          <a:p>
            <a:r>
              <a:rPr lang="en-US" sz="2000" dirty="0"/>
              <a:t>Perform the following steps to do this: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Add </a:t>
            </a:r>
            <a:r>
              <a:rPr lang="en-US" sz="2000" dirty="0"/>
              <a:t>the following property to the </a:t>
            </a:r>
            <a:r>
              <a:rPr lang="en-US" sz="2000" dirty="0" err="1"/>
              <a:t>application.properties</a:t>
            </a:r>
            <a:r>
              <a:rPr lang="en-US" sz="2000" dirty="0"/>
              <a:t> file: </a:t>
            </a:r>
            <a:r>
              <a:rPr lang="en-US" sz="2000" dirty="0" err="1"/>
              <a:t>bootrest.customproperty</a:t>
            </a:r>
            <a:r>
              <a:rPr lang="en-US" sz="2000" dirty="0"/>
              <a:t>=hello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</a:t>
            </a:r>
            <a:r>
              <a:rPr lang="en-US" sz="2000" dirty="0" smtClean="0"/>
              <a:t>hen</a:t>
            </a:r>
            <a:r>
              <a:rPr lang="en-US" sz="2000" dirty="0"/>
              <a:t>, edit the </a:t>
            </a:r>
            <a:r>
              <a:rPr lang="en-US" sz="2000" dirty="0" err="1"/>
              <a:t>GreetingController</a:t>
            </a:r>
            <a:r>
              <a:rPr lang="en-US" sz="2000" dirty="0"/>
              <a:t> class as follows: </a:t>
            </a:r>
            <a:endParaRPr lang="en-US" sz="2000" dirty="0" smtClean="0"/>
          </a:p>
          <a:p>
            <a:pPr marL="0" indent="0"/>
            <a:r>
              <a:rPr lang="en-US" sz="2000" dirty="0"/>
              <a:t>	</a:t>
            </a:r>
            <a:r>
              <a:rPr lang="en-US" sz="2000" dirty="0" smtClean="0"/>
              <a:t>@</a:t>
            </a:r>
            <a:r>
              <a:rPr lang="en-US" sz="2000" dirty="0" err="1"/>
              <a:t>Autowired</a:t>
            </a:r>
            <a:endParaRPr lang="en-US" sz="2000" dirty="0"/>
          </a:p>
          <a:p>
            <a:r>
              <a:rPr lang="en-US" sz="2000" dirty="0" smtClean="0"/>
              <a:t>		Environment </a:t>
            </a:r>
            <a:r>
              <a:rPr lang="en-US" sz="2000" dirty="0" err="1" smtClean="0"/>
              <a:t>env;Reading</a:t>
            </a:r>
            <a:r>
              <a:rPr lang="en-US" sz="2000" dirty="0" smtClean="0"/>
              <a:t> Custom Properties</a:t>
            </a:r>
            <a:endParaRPr lang="en-US" sz="2000" dirty="0"/>
          </a:p>
          <a:p>
            <a:r>
              <a:rPr lang="en-US" sz="2000" dirty="0" smtClean="0"/>
              <a:t>		Greet </a:t>
            </a:r>
            <a:r>
              <a:rPr lang="en-US" sz="2000" dirty="0"/>
              <a:t>greet(){</a:t>
            </a:r>
          </a:p>
          <a:p>
            <a:r>
              <a:rPr lang="en-US" sz="2000" dirty="0"/>
              <a:t>   </a:t>
            </a:r>
            <a:r>
              <a:rPr lang="en-US" sz="2000" dirty="0" smtClean="0"/>
              <a:t>			 </a:t>
            </a:r>
            <a:r>
              <a:rPr lang="en-US" sz="2000" dirty="0"/>
              <a:t>logger.info("</a:t>
            </a:r>
            <a:r>
              <a:rPr lang="en-US" sz="2000" dirty="0" err="1"/>
              <a:t>bootrest.customproperty</a:t>
            </a:r>
            <a:r>
              <a:rPr lang="en-US" sz="2000" dirty="0"/>
              <a:t> "+ </a:t>
            </a:r>
            <a:r>
              <a:rPr lang="en-US" sz="2000" dirty="0" smtClean="0"/>
              <a:t>		                                     		              </a:t>
            </a:r>
            <a:r>
              <a:rPr lang="en-US" sz="2000" dirty="0" err="1" smtClean="0"/>
              <a:t>env.getProperty</a:t>
            </a:r>
            <a:r>
              <a:rPr lang="en-US" sz="2000" dirty="0"/>
              <a:t>("</a:t>
            </a:r>
            <a:r>
              <a:rPr lang="en-US" sz="2000" dirty="0" err="1"/>
              <a:t>bootrest.customproperty</a:t>
            </a:r>
            <a:r>
              <a:rPr lang="en-US" sz="2000" dirty="0"/>
              <a:t>"));</a:t>
            </a:r>
          </a:p>
          <a:p>
            <a:r>
              <a:rPr lang="en-US" sz="2000" dirty="0"/>
              <a:t>    </a:t>
            </a:r>
            <a:r>
              <a:rPr lang="en-US" sz="2000" dirty="0" smtClean="0"/>
              <a:t>			return </a:t>
            </a:r>
            <a:r>
              <a:rPr lang="en-US" sz="2000" dirty="0"/>
              <a:t>new Greet("Hello World!");</a:t>
            </a:r>
          </a:p>
          <a:p>
            <a:r>
              <a:rPr lang="en-US" sz="2000" dirty="0" smtClean="0"/>
              <a:t>		} </a:t>
            </a:r>
          </a:p>
          <a:p>
            <a:r>
              <a:rPr lang="en-US" sz="2000" dirty="0" smtClean="0"/>
              <a:t>3,	Rerun </a:t>
            </a:r>
            <a:r>
              <a:rPr lang="en-US" sz="2000" dirty="0"/>
              <a:t>the application.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295324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.</a:t>
            </a:r>
            <a:r>
              <a:rPr lang="en-US" dirty="0" err="1"/>
              <a:t>yaml</a:t>
            </a:r>
            <a:r>
              <a:rPr lang="en-US" dirty="0"/>
              <a:t> file for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an alternate to </a:t>
            </a:r>
            <a:r>
              <a:rPr lang="en-US" dirty="0" err="1"/>
              <a:t>application.properties</a:t>
            </a:r>
            <a:r>
              <a:rPr lang="en-US" dirty="0"/>
              <a:t>, one may use a .</a:t>
            </a:r>
            <a:r>
              <a:rPr lang="en-US" dirty="0" err="1"/>
              <a:t>yaml</a:t>
            </a:r>
            <a:r>
              <a:rPr lang="en-US" dirty="0"/>
              <a:t> file. YAML provides a JSON-like structured configuration compared to the flat properties file.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see this in action, simply replace </a:t>
            </a:r>
            <a:r>
              <a:rPr lang="en-US" dirty="0" err="1"/>
              <a:t>application.properties</a:t>
            </a:r>
            <a:r>
              <a:rPr lang="en-US" dirty="0"/>
              <a:t> with </a:t>
            </a:r>
            <a:r>
              <a:rPr lang="en-US" dirty="0" err="1"/>
              <a:t>application.yaml</a:t>
            </a:r>
            <a:r>
              <a:rPr lang="en-US" dirty="0"/>
              <a:t> and add the following property: </a:t>
            </a:r>
            <a:endParaRPr lang="en-US" dirty="0" smtClean="0"/>
          </a:p>
          <a:p>
            <a:pPr>
              <a:spcBef>
                <a:spcPts val="400"/>
              </a:spcBef>
            </a:pPr>
            <a:r>
              <a:rPr lang="en-US" dirty="0"/>
              <a:t>	</a:t>
            </a:r>
            <a:r>
              <a:rPr lang="en-US" dirty="0" smtClean="0"/>
              <a:t>server</a:t>
            </a:r>
            <a:endParaRPr lang="en-US" dirty="0"/>
          </a:p>
          <a:p>
            <a:pPr>
              <a:spcBef>
                <a:spcPts val="400"/>
              </a:spcBef>
            </a:pPr>
            <a:r>
              <a:rPr lang="en-US" dirty="0"/>
              <a:t>  </a:t>
            </a:r>
            <a:r>
              <a:rPr lang="en-US" dirty="0" smtClean="0"/>
              <a:t>		port</a:t>
            </a:r>
            <a:r>
              <a:rPr lang="en-US" dirty="0"/>
              <a:t>: 9080 </a:t>
            </a:r>
            <a:endParaRPr lang="en-US" dirty="0" smtClean="0"/>
          </a:p>
          <a:p>
            <a:r>
              <a:rPr lang="en-US" dirty="0" smtClean="0"/>
              <a:t>Rerun </a:t>
            </a:r>
            <a:r>
              <a:rPr lang="en-US" dirty="0"/>
              <a:t>the application to see the port printed in the console.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006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environments for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effectLst/>
              </a:rPr>
              <a:t>Unix make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effectLst/>
              </a:rPr>
              <a:t>Unix configure script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effectLst/>
              </a:rPr>
              <a:t>Java: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effectLst/>
              </a:rPr>
              <a:t>Maven (</a:t>
            </a:r>
            <a:r>
              <a:rPr lang="en-US" dirty="0" err="1" smtClean="0">
                <a:effectLst/>
              </a:rPr>
              <a:t>mvn</a:t>
            </a:r>
            <a:r>
              <a:rPr lang="en-US" dirty="0" smtClean="0">
                <a:effectLst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>
                <a:effectLst/>
              </a:rPr>
              <a:t>Gradle</a:t>
            </a:r>
            <a:endParaRPr lang="en-US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effectLst/>
              </a:rPr>
              <a:t>Python: </a:t>
            </a:r>
            <a:r>
              <a:rPr lang="en-US" dirty="0" err="1" smtClean="0">
                <a:effectLst/>
              </a:rPr>
              <a:t>virtualenv</a:t>
            </a:r>
            <a:endParaRPr lang="en-US" dirty="0">
              <a:effectLst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Load </a:t>
            </a:r>
            <a:r>
              <a:rPr lang="en-US" dirty="0" smtClean="0"/>
              <a:t>specific libraries for this project; create a specialized environment.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0107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Configuration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spring:</a:t>
            </a:r>
          </a:p>
          <a:p>
            <a:r>
              <a:rPr lang="en-US" sz="2000" dirty="0"/>
              <a:t>    profiles: development</a:t>
            </a:r>
          </a:p>
          <a:p>
            <a:r>
              <a:rPr lang="en-US" sz="2000" dirty="0"/>
              <a:t>server:</a:t>
            </a:r>
          </a:p>
          <a:p>
            <a:r>
              <a:rPr lang="en-US" sz="2000" dirty="0"/>
              <a:t>      port: 9090</a:t>
            </a:r>
          </a:p>
          <a:p>
            <a:r>
              <a:rPr lang="en-US" sz="2000" dirty="0" smtClean="0"/>
              <a:t>-----------------------------------------------------------------------------</a:t>
            </a:r>
            <a:endParaRPr lang="en-US" sz="2000" dirty="0"/>
          </a:p>
          <a:p>
            <a:r>
              <a:rPr lang="en-US" sz="2000" dirty="0"/>
              <a:t>spring:</a:t>
            </a:r>
          </a:p>
          <a:p>
            <a:r>
              <a:rPr lang="en-US" sz="2000" dirty="0"/>
              <a:t>    profiles: production</a:t>
            </a:r>
          </a:p>
          <a:p>
            <a:r>
              <a:rPr lang="en-US" sz="2000" dirty="0"/>
              <a:t>server:</a:t>
            </a:r>
          </a:p>
          <a:p>
            <a:r>
              <a:rPr lang="en-US" sz="2000" dirty="0"/>
              <a:t>      port: 8080 </a:t>
            </a:r>
            <a:endParaRPr lang="en-US" sz="2000" dirty="0" smtClean="0"/>
          </a:p>
          <a:p>
            <a:r>
              <a:rPr lang="en-US" sz="2000" dirty="0" smtClean="0"/>
              <a:t>Run </a:t>
            </a:r>
            <a:r>
              <a:rPr lang="en-US" sz="2000" dirty="0"/>
              <a:t>the Spring Boot application as follows to see the use of profiles: </a:t>
            </a:r>
            <a:r>
              <a:rPr lang="en-US" sz="2000" dirty="0" err="1"/>
              <a:t>mvn</a:t>
            </a:r>
            <a:r>
              <a:rPr lang="en-US" sz="2000" dirty="0"/>
              <a:t> -</a:t>
            </a:r>
            <a:r>
              <a:rPr lang="en-US" sz="2000" dirty="0" err="1"/>
              <a:t>Dspring.profiles.active</a:t>
            </a:r>
            <a:r>
              <a:rPr lang="en-US" sz="2000" dirty="0"/>
              <a:t>=production install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48208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profile programmatically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profiles can be specified programmatically using the @</a:t>
            </a:r>
            <a:r>
              <a:rPr lang="en-US" dirty="0" err="1"/>
              <a:t>ActiveProfiles</a:t>
            </a:r>
            <a:r>
              <a:rPr lang="en-US" dirty="0"/>
              <a:t> annotation, which is especially useful when running test cases, as follows: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@</a:t>
            </a:r>
            <a:r>
              <a:rPr lang="en-US" dirty="0" err="1"/>
              <a:t>ActiveProfiles</a:t>
            </a:r>
            <a:r>
              <a:rPr lang="en-US" dirty="0"/>
              <a:t>("test")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7074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Webserver: Tomcat </a:t>
            </a:r>
            <a:r>
              <a:rPr lang="en-US" dirty="0" smtClean="0">
                <a:sym typeface="Wingdings" panose="05000000000000000000" pitchFamily="2" charset="2"/>
              </a:rPr>
              <a:t> Undertow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Spring Boot supports Tomcat, Jetty, and Undertow. </a:t>
            </a:r>
            <a:endParaRPr lang="en-US" sz="2000" dirty="0" smtClean="0"/>
          </a:p>
          <a:p>
            <a:r>
              <a:rPr lang="en-US" sz="2000" dirty="0" smtClean="0"/>
              <a:t>&lt;</a:t>
            </a:r>
            <a:r>
              <a:rPr lang="en-US" sz="2000" dirty="0"/>
              <a:t>dependency&gt;</a:t>
            </a:r>
          </a:p>
          <a:p>
            <a:r>
              <a:rPr lang="en-US" sz="2000" dirty="0"/>
              <a:t>    &lt;</a:t>
            </a:r>
            <a:r>
              <a:rPr lang="en-US" sz="2000" dirty="0" err="1"/>
              <a:t>groupId</a:t>
            </a:r>
            <a:r>
              <a:rPr lang="en-US" sz="2000" dirty="0"/>
              <a:t>&gt;</a:t>
            </a:r>
            <a:r>
              <a:rPr lang="en-US" sz="2000" dirty="0" err="1"/>
              <a:t>org.springframework.boot</a:t>
            </a:r>
            <a:r>
              <a:rPr lang="en-US" sz="2000" dirty="0"/>
              <a:t>&lt;/</a:t>
            </a:r>
            <a:r>
              <a:rPr lang="en-US" sz="2000" dirty="0" err="1"/>
              <a:t>groupId</a:t>
            </a:r>
            <a:r>
              <a:rPr lang="en-US" sz="2000" dirty="0"/>
              <a:t>&gt;</a:t>
            </a:r>
          </a:p>
          <a:p>
            <a:r>
              <a:rPr lang="en-US" sz="2000" dirty="0"/>
              <a:t>    &lt;</a:t>
            </a:r>
            <a:r>
              <a:rPr lang="en-US" sz="2000" dirty="0" err="1"/>
              <a:t>artifactId</a:t>
            </a:r>
            <a:r>
              <a:rPr lang="en-US" sz="2000" dirty="0"/>
              <a:t>&gt;spring-boot-starter-web&lt;/</a:t>
            </a:r>
            <a:r>
              <a:rPr lang="en-US" sz="2000" dirty="0" err="1"/>
              <a:t>artifactId</a:t>
            </a:r>
            <a:r>
              <a:rPr lang="en-US" sz="2000" dirty="0"/>
              <a:t>&gt;</a:t>
            </a:r>
          </a:p>
          <a:p>
            <a:r>
              <a:rPr lang="en-US" sz="2000" dirty="0"/>
              <a:t>    &lt;exclusions&gt;</a:t>
            </a:r>
          </a:p>
          <a:p>
            <a:r>
              <a:rPr lang="en-US" sz="2000" dirty="0"/>
              <a:t>        &lt;exclusion&gt;</a:t>
            </a:r>
          </a:p>
          <a:p>
            <a:r>
              <a:rPr lang="en-US" sz="2000" dirty="0"/>
              <a:t>            &lt;</a:t>
            </a:r>
            <a:r>
              <a:rPr lang="en-US" sz="2000" dirty="0" err="1"/>
              <a:t>groupId</a:t>
            </a:r>
            <a:r>
              <a:rPr lang="en-US" sz="2000" dirty="0"/>
              <a:t>&gt;</a:t>
            </a:r>
            <a:r>
              <a:rPr lang="en-US" sz="2000" dirty="0" err="1"/>
              <a:t>org.springframework.boot</a:t>
            </a:r>
            <a:r>
              <a:rPr lang="en-US" sz="2000" dirty="0"/>
              <a:t>&lt;/</a:t>
            </a:r>
            <a:r>
              <a:rPr lang="en-US" sz="2000" dirty="0" err="1"/>
              <a:t>groupId</a:t>
            </a:r>
            <a:r>
              <a:rPr lang="en-US" sz="2000" dirty="0"/>
              <a:t>&gt;</a:t>
            </a:r>
          </a:p>
          <a:p>
            <a:r>
              <a:rPr lang="en-US" sz="2000" dirty="0"/>
              <a:t>            &lt;</a:t>
            </a:r>
            <a:r>
              <a:rPr lang="en-US" sz="2000" dirty="0" err="1"/>
              <a:t>artifactId</a:t>
            </a:r>
            <a:r>
              <a:rPr lang="en-US" sz="2000" dirty="0"/>
              <a:t>&gt;spring-boot-starter-tomcat&lt;/</a:t>
            </a:r>
            <a:r>
              <a:rPr lang="en-US" sz="2000" dirty="0" err="1"/>
              <a:t>artifactId</a:t>
            </a:r>
            <a:r>
              <a:rPr lang="en-US" sz="2000" dirty="0"/>
              <a:t>&gt;</a:t>
            </a:r>
          </a:p>
          <a:p>
            <a:r>
              <a:rPr lang="en-US" sz="2000" dirty="0"/>
              <a:t>        &lt;/exclusion&gt;</a:t>
            </a:r>
          </a:p>
          <a:p>
            <a:r>
              <a:rPr lang="en-US" sz="2000" dirty="0"/>
              <a:t>    &lt;/exclusions&gt;</a:t>
            </a:r>
          </a:p>
          <a:p>
            <a:r>
              <a:rPr lang="en-US" sz="2000" dirty="0"/>
              <a:t>&lt;/dependency</a:t>
            </a:r>
            <a:r>
              <a:rPr lang="en-US" sz="2000" dirty="0" smtClean="0"/>
              <a:t>&gt;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525780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spring-boot-starter-undertow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4267200" y="4648200"/>
            <a:ext cx="1447800" cy="60960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8987884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Spring Boot Security for </a:t>
            </a:r>
            <a:r>
              <a:rPr lang="en-US" dirty="0" err="1" smtClean="0"/>
              <a:t>Microservices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Securing </a:t>
            </a:r>
            <a:r>
              <a:rPr lang="en-US" dirty="0" err="1"/>
              <a:t>microservices</a:t>
            </a:r>
            <a:r>
              <a:rPr lang="en-US" dirty="0"/>
              <a:t> with basic security Adding basic authentication to Spring Boot is pretty simple.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Add </a:t>
            </a:r>
            <a:r>
              <a:rPr lang="en-US" dirty="0"/>
              <a:t>the following dependency to pom.xml. </a:t>
            </a:r>
            <a:endParaRPr lang="en-US" dirty="0" smtClean="0"/>
          </a:p>
          <a:p>
            <a:pPr marL="0" indent="0"/>
            <a:r>
              <a:rPr lang="en-US" dirty="0" smtClean="0"/>
              <a:t>&lt;</a:t>
            </a:r>
            <a:r>
              <a:rPr lang="en-US" dirty="0"/>
              <a:t>dependency&gt;</a:t>
            </a:r>
          </a:p>
          <a:p>
            <a:r>
              <a:rPr lang="en-US" dirty="0"/>
              <a:t>  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org.springframework.boot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 </a:t>
            </a:r>
          </a:p>
          <a:p>
            <a:r>
              <a:rPr lang="en-US" dirty="0"/>
              <a:t>  &lt;</a:t>
            </a:r>
            <a:r>
              <a:rPr lang="en-US" dirty="0" err="1"/>
              <a:t>artifactId</a:t>
            </a:r>
            <a:r>
              <a:rPr lang="en-US" dirty="0"/>
              <a:t>&gt;spring-boot-starter-security&lt;/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&lt;/dependency&gt;</a:t>
            </a:r>
          </a:p>
          <a:p>
            <a:endParaRPr lang="en-US" dirty="0" smtClean="0"/>
          </a:p>
          <a:p>
            <a:r>
              <a:rPr lang="en-US" dirty="0" smtClean="0"/>
              <a:t>What does this do for us?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1278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 smtClean="0"/>
              <a:t>EnableGlobalMethodSecurity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Application.java and add @</a:t>
            </a:r>
            <a:r>
              <a:rPr lang="en-US" dirty="0" err="1"/>
              <a:t>EnableGlobalMethodSecurity</a:t>
            </a:r>
            <a:r>
              <a:rPr lang="en-US" dirty="0"/>
              <a:t> to the Application class. This annotation will enable method-level security: 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/>
              <a:t>EnableGlobalMethodSecurity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SpringBootApplication</a:t>
            </a:r>
            <a:endParaRPr lang="en-US" dirty="0"/>
          </a:p>
          <a:p>
            <a:r>
              <a:rPr lang="en-US" dirty="0"/>
              <a:t>public class Application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</a:t>
            </a:r>
            <a:r>
              <a:rPr lang="en-US" dirty="0" err="1"/>
              <a:t>SpringApplication.run</a:t>
            </a:r>
            <a:r>
              <a:rPr lang="en-US" dirty="0"/>
              <a:t>(</a:t>
            </a:r>
            <a:r>
              <a:rPr lang="en-US" dirty="0" err="1"/>
              <a:t>Application.class</a:t>
            </a:r>
            <a:r>
              <a:rPr lang="en-US" dirty="0"/>
              <a:t>, 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6028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OAuth2 logins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default basic authentication assumes the user as being user. The default password will be printed in the console at startup.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Alternately</a:t>
            </a:r>
            <a:r>
              <a:rPr lang="en-US" dirty="0"/>
              <a:t>, the username and password can be added in </a:t>
            </a:r>
            <a:r>
              <a:rPr lang="en-US" dirty="0" err="1"/>
              <a:t>application.properties</a:t>
            </a:r>
            <a:r>
              <a:rPr lang="en-US" dirty="0"/>
              <a:t>, as shown here: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security.user.name=guest</a:t>
            </a:r>
            <a:endParaRPr lang="en-US" dirty="0"/>
          </a:p>
          <a:p>
            <a:r>
              <a:rPr lang="en-US" dirty="0" err="1"/>
              <a:t>security.user.password</a:t>
            </a:r>
            <a:r>
              <a:rPr lang="en-US" dirty="0"/>
              <a:t>=guest123</a:t>
            </a:r>
          </a:p>
          <a:p>
            <a:endParaRPr lang="en-US" dirty="0"/>
          </a:p>
          <a:p>
            <a:r>
              <a:rPr lang="en-US" dirty="0" smtClean="0"/>
              <a:t>Test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985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new test case in </a:t>
            </a:r>
            <a:r>
              <a:rPr lang="en-US" sz="4000" dirty="0" err="1"/>
              <a:t>ApplicationTests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r>
              <a:rPr lang="en-US" sz="1800" dirty="0" smtClean="0"/>
              <a:t>@</a:t>
            </a:r>
            <a:r>
              <a:rPr lang="en-US" sz="1800" dirty="0"/>
              <a:t>Test</a:t>
            </a:r>
          </a:p>
          <a:p>
            <a:r>
              <a:rPr lang="en-US" sz="1800" dirty="0"/>
              <a:t>  public void </a:t>
            </a:r>
            <a:r>
              <a:rPr lang="en-US" sz="1800" dirty="0" err="1"/>
              <a:t>testSecureService</a:t>
            </a:r>
            <a:r>
              <a:rPr lang="en-US" sz="1800" dirty="0"/>
              <a:t>() {  </a:t>
            </a:r>
          </a:p>
          <a:p>
            <a:r>
              <a:rPr lang="en-US" sz="1800" dirty="0"/>
              <a:t>    String </a:t>
            </a:r>
            <a:r>
              <a:rPr lang="en-US" sz="1800" dirty="0" err="1"/>
              <a:t>plainCreds</a:t>
            </a:r>
            <a:r>
              <a:rPr lang="en-US" sz="1800" dirty="0"/>
              <a:t> = "guest:guest123";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HttpHeaders</a:t>
            </a:r>
            <a:r>
              <a:rPr lang="en-US" sz="1800" dirty="0"/>
              <a:t> headers = new </a:t>
            </a:r>
            <a:r>
              <a:rPr lang="en-US" sz="1800" dirty="0" err="1"/>
              <a:t>HttpHeaders</a:t>
            </a:r>
            <a:r>
              <a:rPr lang="en-US" sz="1800" dirty="0"/>
              <a:t>();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headers.add</a:t>
            </a:r>
            <a:r>
              <a:rPr lang="en-US" sz="1800" dirty="0"/>
              <a:t>("Authorization", "Basic " + new String(Base64.encode(</a:t>
            </a:r>
            <a:r>
              <a:rPr lang="en-US" sz="1800" dirty="0" err="1"/>
              <a:t>plainCreds.getBytes</a:t>
            </a:r>
            <a:r>
              <a:rPr lang="en-US" sz="1800" dirty="0"/>
              <a:t>())));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HttpEntity</a:t>
            </a:r>
            <a:r>
              <a:rPr lang="en-US" sz="1800" dirty="0"/>
              <a:t>&lt;String&gt; request = new </a:t>
            </a:r>
            <a:r>
              <a:rPr lang="en-US" sz="1800" dirty="0" err="1"/>
              <a:t>HttpEntity</a:t>
            </a:r>
            <a:r>
              <a:rPr lang="en-US" sz="1800" dirty="0"/>
              <a:t>&lt;String&gt;(headers);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RestTemplate</a:t>
            </a:r>
            <a:r>
              <a:rPr lang="en-US" sz="1800" dirty="0"/>
              <a:t> </a:t>
            </a:r>
            <a:r>
              <a:rPr lang="en-US" sz="1800" dirty="0" err="1"/>
              <a:t>restTemplate</a:t>
            </a:r>
            <a:r>
              <a:rPr lang="en-US" sz="1800" dirty="0"/>
              <a:t> = new </a:t>
            </a:r>
            <a:r>
              <a:rPr lang="en-US" sz="1800" dirty="0" err="1"/>
              <a:t>RestTemplate</a:t>
            </a:r>
            <a:r>
              <a:rPr lang="en-US" sz="1800" dirty="0" smtClean="0"/>
              <a:t>();</a:t>
            </a:r>
            <a:endParaRPr lang="en-US" sz="1800" dirty="0"/>
          </a:p>
          <a:p>
            <a:r>
              <a:rPr lang="en-US" sz="1800" dirty="0"/>
              <a:t>    </a:t>
            </a:r>
            <a:r>
              <a:rPr lang="en-US" sz="1800" dirty="0" err="1"/>
              <a:t>ResponseEntity</a:t>
            </a:r>
            <a:r>
              <a:rPr lang="en-US" sz="1800" dirty="0"/>
              <a:t>&lt;Greet&gt; response = </a:t>
            </a:r>
            <a:r>
              <a:rPr lang="en-US" sz="1800" dirty="0" err="1"/>
              <a:t>restTemplate.exchange</a:t>
            </a:r>
            <a:r>
              <a:rPr lang="en-US" sz="1800" dirty="0"/>
              <a:t>("http://localhost:8080", </a:t>
            </a:r>
            <a:r>
              <a:rPr lang="en-US" sz="1800" dirty="0" err="1"/>
              <a:t>HttpMethod.GET</a:t>
            </a:r>
            <a:r>
              <a:rPr lang="en-US" sz="1800" dirty="0"/>
              <a:t>, request, </a:t>
            </a:r>
            <a:r>
              <a:rPr lang="en-US" sz="1800" dirty="0" err="1"/>
              <a:t>Greet.class</a:t>
            </a:r>
            <a:r>
              <a:rPr lang="en-US" sz="1800" dirty="0"/>
              <a:t>);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Assert.assertEquals</a:t>
            </a:r>
            <a:r>
              <a:rPr lang="en-US" sz="1800" dirty="0"/>
              <a:t>("Hello World</a:t>
            </a:r>
            <a:r>
              <a:rPr lang="en-US" sz="1800" dirty="0" smtClean="0"/>
              <a:t>!", </a:t>
            </a:r>
            <a:r>
              <a:rPr lang="en-US" sz="1800" dirty="0" err="1" smtClean="0"/>
              <a:t>response.getBody</a:t>
            </a:r>
            <a:r>
              <a:rPr lang="en-US" sz="1800" dirty="0"/>
              <a:t>().</a:t>
            </a:r>
            <a:r>
              <a:rPr lang="en-US" sz="1800" dirty="0" err="1"/>
              <a:t>getMessage</a:t>
            </a:r>
            <a:r>
              <a:rPr lang="en-US" sz="1800" dirty="0"/>
              <a:t>());</a:t>
            </a:r>
          </a:p>
          <a:p>
            <a:r>
              <a:rPr lang="en-US" sz="2000" dirty="0"/>
              <a:t>  }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8844596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a </a:t>
            </a:r>
            <a:r>
              <a:rPr lang="en-US" dirty="0" err="1"/>
              <a:t>microservice</a:t>
            </a:r>
            <a:r>
              <a:rPr lang="en-US" dirty="0"/>
              <a:t> with OAuth2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When </a:t>
            </a:r>
            <a:r>
              <a:rPr lang="en-US" dirty="0"/>
              <a:t>a client application requires access to a protected resource, the client sends a request to an authorization server.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authorization server validates the request and provides an access token.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access token is validated for every client-to-server request.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request and response sent back and forth depends on the grant type.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Tip </a:t>
            </a:r>
            <a:r>
              <a:rPr lang="en-US" dirty="0"/>
              <a:t>Read more about OAuth and grant types at http://oauth.net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8374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49" y="1438274"/>
            <a:ext cx="8527862" cy="47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2561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to service: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831262" cy="5224462"/>
          </a:xfrm>
        </p:spPr>
        <p:txBody>
          <a:bodyPr/>
          <a:lstStyle/>
          <a:p>
            <a:r>
              <a:rPr lang="en-US" dirty="0"/>
              <a:t>As a first step, update pom.xml with the OAuth2 dependency, as follows: 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/>
              <a:t>dependency&gt;</a:t>
            </a:r>
          </a:p>
          <a:p>
            <a:r>
              <a:rPr lang="en-US" dirty="0"/>
              <a:t>  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org.springframework.security.oauth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  &lt;</a:t>
            </a:r>
            <a:r>
              <a:rPr lang="en-US" dirty="0" err="1"/>
              <a:t>artifactId</a:t>
            </a:r>
            <a:r>
              <a:rPr lang="en-US" dirty="0"/>
              <a:t>&gt;spring-security-oauth2&lt;/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  &lt;version&gt;2.0.9.RELEASE&lt;/version&gt;</a:t>
            </a:r>
          </a:p>
          <a:p>
            <a:r>
              <a:rPr lang="en-US" dirty="0"/>
              <a:t>&lt;/dependency&gt;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69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– </a:t>
            </a:r>
            <a:r>
              <a:rPr lang="en-US" dirty="0" err="1" smtClean="0"/>
              <a:t>chroot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err="1" smtClean="0">
                <a:sym typeface="Wingdings" panose="05000000000000000000" pitchFamily="2" charset="2"/>
              </a:rPr>
              <a:t>docker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028700"/>
            <a:ext cx="8307387" cy="5416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 err="1"/>
              <a:t>chroot</a:t>
            </a:r>
            <a:r>
              <a:rPr lang="en-US" sz="2000" dirty="0"/>
              <a:t> system call was introduced during development of </a:t>
            </a:r>
            <a:r>
              <a:rPr lang="en-US" sz="2000" dirty="0">
                <a:hlinkClick r:id="rId2" tooltip="Version 7 Unix"/>
              </a:rPr>
              <a:t>Version 7 Unix</a:t>
            </a:r>
            <a:r>
              <a:rPr lang="en-US" sz="2000" dirty="0"/>
              <a:t> in 1979, and added to BSD by </a:t>
            </a:r>
            <a:r>
              <a:rPr lang="en-US" sz="2000" dirty="0">
                <a:hlinkClick r:id="rId3" tooltip="Bill Joy"/>
              </a:rPr>
              <a:t>Bill Joy</a:t>
            </a:r>
            <a:r>
              <a:rPr lang="en-US" sz="2000" dirty="0"/>
              <a:t> on 18 March 1982 – 17 months before </a:t>
            </a:r>
            <a:r>
              <a:rPr lang="en-US" sz="2000" dirty="0">
                <a:hlinkClick r:id="rId4" tooltip="BSD"/>
              </a:rPr>
              <a:t>4.2BSD</a:t>
            </a:r>
            <a:r>
              <a:rPr lang="en-US" sz="2000" dirty="0"/>
              <a:t> was released – in order to test its installation and build system.</a:t>
            </a:r>
            <a:r>
              <a:rPr lang="en-US" sz="2000" baseline="30000" dirty="0">
                <a:hlinkClick r:id="rId5"/>
              </a:rPr>
              <a:t>[1]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An </a:t>
            </a:r>
            <a:r>
              <a:rPr lang="en-US" sz="2000" dirty="0"/>
              <a:t>early use of the term "jail" as applied to </a:t>
            </a:r>
            <a:r>
              <a:rPr lang="en-US" sz="2000" dirty="0" err="1"/>
              <a:t>chroot</a:t>
            </a:r>
            <a:r>
              <a:rPr lang="en-US" sz="2000" dirty="0"/>
              <a:t> comes from </a:t>
            </a:r>
            <a:r>
              <a:rPr lang="en-US" sz="2000" dirty="0">
                <a:hlinkClick r:id="rId6" tooltip="William Cheswick"/>
              </a:rPr>
              <a:t>Bill Cheswick</a:t>
            </a:r>
            <a:r>
              <a:rPr lang="en-US" sz="2000" dirty="0"/>
              <a:t> creating a </a:t>
            </a:r>
            <a:r>
              <a:rPr lang="en-US" sz="2000" dirty="0">
                <a:hlinkClick r:id="rId7" tooltip="Honeypot (computing)"/>
              </a:rPr>
              <a:t>honeypot</a:t>
            </a:r>
            <a:r>
              <a:rPr lang="en-US" sz="2000" dirty="0"/>
              <a:t> to monitor a </a:t>
            </a:r>
            <a:r>
              <a:rPr lang="en-US" sz="2000" dirty="0">
                <a:hlinkClick r:id="rId8" tooltip="Hacker (computer security)"/>
              </a:rPr>
              <a:t>cracker</a:t>
            </a:r>
            <a:r>
              <a:rPr lang="en-US" sz="2000" dirty="0"/>
              <a:t> in 1991.</a:t>
            </a:r>
            <a:r>
              <a:rPr lang="en-US" sz="2000" baseline="30000" dirty="0">
                <a:hlinkClick r:id="rId9"/>
              </a:rPr>
              <a:t>[2]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To </a:t>
            </a:r>
            <a:r>
              <a:rPr lang="en-US" sz="2000" dirty="0"/>
              <a:t>make it useful for </a:t>
            </a:r>
            <a:r>
              <a:rPr lang="en-US" sz="2000" dirty="0">
                <a:hlinkClick r:id="rId10" tooltip="Operating system–level virtualization"/>
              </a:rPr>
              <a:t>virtualization</a:t>
            </a:r>
            <a:r>
              <a:rPr lang="en-US" sz="2000" dirty="0"/>
              <a:t>, </a:t>
            </a:r>
            <a:r>
              <a:rPr lang="en-US" sz="2000" dirty="0">
                <a:hlinkClick r:id="rId11" tooltip="FreeBSD"/>
              </a:rPr>
              <a:t>FreeBSD</a:t>
            </a:r>
            <a:r>
              <a:rPr lang="en-US" sz="2000" dirty="0"/>
              <a:t> expanded the concept and in its 4.0 release in 2000 introduced the </a:t>
            </a:r>
            <a:r>
              <a:rPr lang="en-US" sz="2000" dirty="0">
                <a:hlinkClick r:id="rId12" tooltip="FreeBSD jail"/>
              </a:rPr>
              <a:t>jail</a:t>
            </a:r>
            <a:r>
              <a:rPr lang="en-US" sz="2000" dirty="0"/>
              <a:t> command.</a:t>
            </a:r>
            <a:r>
              <a:rPr lang="en-US" sz="2000" baseline="30000" dirty="0">
                <a:hlinkClick r:id="rId13"/>
              </a:rPr>
              <a:t>[3]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By </a:t>
            </a:r>
            <a:r>
              <a:rPr lang="en-US" sz="2000" dirty="0"/>
              <a:t>2004 this had led to the coining of the term </a:t>
            </a:r>
            <a:r>
              <a:rPr lang="en-US" sz="2000" dirty="0">
                <a:hlinkClick r:id="rId14" tooltip="Jailbreak (computer science)"/>
              </a:rPr>
              <a:t>jailbreak</a:t>
            </a:r>
            <a:r>
              <a:rPr lang="en-US" sz="2000" dirty="0"/>
              <a:t>.</a:t>
            </a:r>
            <a:r>
              <a:rPr lang="en-US" sz="2000" baseline="30000" dirty="0">
                <a:hlinkClick r:id="rId15"/>
              </a:rPr>
              <a:t>[4]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In </a:t>
            </a:r>
            <a:r>
              <a:rPr lang="en-US" sz="2000" dirty="0"/>
              <a:t>2005, </a:t>
            </a:r>
            <a:r>
              <a:rPr lang="en-US" sz="2000" dirty="0">
                <a:hlinkClick r:id="rId16" tooltip="Sun Microsystems"/>
              </a:rPr>
              <a:t>Sun</a:t>
            </a:r>
            <a:r>
              <a:rPr lang="en-US" sz="2000" dirty="0"/>
              <a:t> released </a:t>
            </a:r>
            <a:r>
              <a:rPr lang="en-US" sz="2000" dirty="0">
                <a:hlinkClick r:id="rId17" tooltip="Solaris Containers"/>
              </a:rPr>
              <a:t>Solaris Containers</a:t>
            </a:r>
            <a:r>
              <a:rPr lang="en-US" sz="2000" dirty="0"/>
              <a:t>, described as "</a:t>
            </a:r>
            <a:r>
              <a:rPr lang="en-US" sz="2000" dirty="0" err="1"/>
              <a:t>chroot</a:t>
            </a:r>
            <a:r>
              <a:rPr lang="en-US" sz="2000" dirty="0"/>
              <a:t> on steroids."</a:t>
            </a:r>
            <a:r>
              <a:rPr lang="en-US" sz="2000" baseline="30000" dirty="0">
                <a:hlinkClick r:id="rId18"/>
              </a:rPr>
              <a:t>[5]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In </a:t>
            </a:r>
            <a:r>
              <a:rPr lang="en-US" sz="2000" dirty="0"/>
              <a:t>2008, </a:t>
            </a:r>
            <a:r>
              <a:rPr lang="en-US" sz="2000" dirty="0">
                <a:hlinkClick r:id="rId19" tooltip="LXC"/>
              </a:rPr>
              <a:t>LXC</a:t>
            </a:r>
            <a:r>
              <a:rPr lang="en-US" sz="2000" dirty="0"/>
              <a:t> (upon which </a:t>
            </a:r>
            <a:r>
              <a:rPr lang="en-US" sz="2000" dirty="0">
                <a:hlinkClick r:id="rId20" tooltip="Docker (software)"/>
              </a:rPr>
              <a:t>Docker</a:t>
            </a:r>
            <a:r>
              <a:rPr lang="en-US" sz="2000" dirty="0"/>
              <a:t> was later built) adopted the "container" terminology</a:t>
            </a:r>
            <a:r>
              <a:rPr lang="en-US" sz="2000" baseline="30000" dirty="0">
                <a:hlinkClick r:id="rId21"/>
              </a:rPr>
              <a:t>[6]</a:t>
            </a:r>
            <a:r>
              <a:rPr lang="en-US" sz="2000" dirty="0"/>
              <a:t> and gained popularity in 2013 due to inclusion into </a:t>
            </a:r>
            <a:r>
              <a:rPr lang="en-US" sz="2000" dirty="0">
                <a:hlinkClick r:id="rId22" tooltip="Linux kernel"/>
              </a:rPr>
              <a:t>Linux kernel</a:t>
            </a:r>
            <a:r>
              <a:rPr lang="en-US" sz="2000" dirty="0"/>
              <a:t> 3.8 of </a:t>
            </a:r>
            <a:r>
              <a:rPr lang="en-US" sz="2000" dirty="0">
                <a:hlinkClick r:id="rId23" tooltip="Linux namespaces"/>
              </a:rPr>
              <a:t>user namespaces</a:t>
            </a:r>
            <a:r>
              <a:rPr lang="en-US" sz="2000" dirty="0"/>
              <a:t>.</a:t>
            </a:r>
            <a:r>
              <a:rPr lang="en-US" sz="2000" baseline="30000" dirty="0">
                <a:hlinkClick r:id="rId24"/>
              </a:rPr>
              <a:t>[7]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6400800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https://en.wikipedia.org/wiki/Chroot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6031" y="6488668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https://en.wikipedia.org/wiki/Chroot</a:t>
            </a:r>
          </a:p>
        </p:txBody>
      </p:sp>
    </p:spTree>
    <p:extLst>
      <p:ext uri="{BB962C8B-B14F-4D97-AF65-F5344CB8AC3E}">
        <p14:creationId xmlns:p14="http://schemas.microsoft.com/office/powerpoint/2010/main" val="316408744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to service: Step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Add </a:t>
            </a:r>
            <a:r>
              <a:rPr lang="en-US" dirty="0"/>
              <a:t>two new </a:t>
            </a:r>
            <a:r>
              <a:rPr lang="en-US" dirty="0" smtClean="0"/>
              <a:t>annotations </a:t>
            </a:r>
            <a:r>
              <a:rPr lang="en-US" dirty="0"/>
              <a:t>to the Application.java file</a:t>
            </a:r>
            <a:r>
              <a:rPr lang="en-US" dirty="0" smtClean="0"/>
              <a:t>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@</a:t>
            </a:r>
            <a:r>
              <a:rPr lang="en-US" dirty="0" err="1"/>
              <a:t>EnableAuthorizationServer</a:t>
            </a:r>
            <a:r>
              <a:rPr lang="en-US" dirty="0"/>
              <a:t> and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@</a:t>
            </a:r>
            <a:r>
              <a:rPr lang="en-US" dirty="0" err="1" smtClean="0"/>
              <a:t>EnableResourceServer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@</a:t>
            </a:r>
            <a:r>
              <a:rPr lang="en-US" dirty="0" err="1"/>
              <a:t>EnableAuthorizationServer</a:t>
            </a:r>
            <a:r>
              <a:rPr lang="en-US" dirty="0"/>
              <a:t> annotation creates an authorization server with an in-memory repository to store client tokens and provide clients with a username, password, client ID, and secret.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@</a:t>
            </a:r>
            <a:r>
              <a:rPr lang="en-US" dirty="0" err="1"/>
              <a:t>EnableResourceServer</a:t>
            </a:r>
            <a:r>
              <a:rPr lang="en-US" dirty="0"/>
              <a:t> annotation is used to access the tokens.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enables a spring security filter that is authenticated via an incoming OAuth2 token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3755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3" y="228600"/>
            <a:ext cx="8716962" cy="781050"/>
          </a:xfrm>
        </p:spPr>
        <p:txBody>
          <a:bodyPr/>
          <a:lstStyle/>
          <a:p>
            <a:r>
              <a:rPr lang="en-US" dirty="0" smtClean="0"/>
              <a:t>Separate Servers for Resources &amp;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@</a:t>
            </a:r>
            <a:r>
              <a:rPr lang="en-US" sz="2000" dirty="0" err="1"/>
              <a:t>EnableResourceServer</a:t>
            </a:r>
            <a:endParaRPr lang="en-US" sz="2000" dirty="0"/>
          </a:p>
          <a:p>
            <a:r>
              <a:rPr lang="en-US" sz="2000" dirty="0"/>
              <a:t>@</a:t>
            </a:r>
            <a:r>
              <a:rPr lang="en-US" sz="2000" dirty="0" err="1"/>
              <a:t>EnableAuthorizationServer</a:t>
            </a:r>
            <a:endParaRPr lang="en-US" sz="2000" dirty="0"/>
          </a:p>
          <a:p>
            <a:r>
              <a:rPr lang="en-US" sz="2000" dirty="0"/>
              <a:t>@</a:t>
            </a:r>
            <a:r>
              <a:rPr lang="en-US" sz="2000" dirty="0" err="1"/>
              <a:t>SpringBootApplication</a:t>
            </a:r>
            <a:endParaRPr lang="en-US" sz="2000" dirty="0"/>
          </a:p>
          <a:p>
            <a:r>
              <a:rPr lang="en-US" sz="2000" dirty="0"/>
              <a:t>public class Application { </a:t>
            </a:r>
            <a:r>
              <a:rPr lang="en-US" sz="2000" dirty="0" smtClean="0"/>
              <a:t>…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Add </a:t>
            </a:r>
            <a:r>
              <a:rPr lang="en-US" sz="2000" dirty="0"/>
              <a:t>the following properties to the </a:t>
            </a:r>
            <a:r>
              <a:rPr lang="en-US" sz="2000" dirty="0" err="1"/>
              <a:t>application.properties</a:t>
            </a:r>
            <a:r>
              <a:rPr lang="en-US" sz="2000" dirty="0"/>
              <a:t> </a:t>
            </a:r>
            <a:r>
              <a:rPr lang="en-US" sz="2000" dirty="0" smtClean="0"/>
              <a:t>file: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security.user.name=guest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err="1"/>
              <a:t>security.user.password</a:t>
            </a:r>
            <a:r>
              <a:rPr lang="en-US" sz="1600" dirty="0"/>
              <a:t>=guest123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security.oauth2.client.clientId: </a:t>
            </a:r>
            <a:r>
              <a:rPr lang="en-US" sz="1600" dirty="0" err="1"/>
              <a:t>trustedclient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security.oauth2.client.clientSecret: trustedclient123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security.oauth2.client.authorized-grant-types: </a:t>
            </a:r>
            <a:r>
              <a:rPr lang="en-US" sz="1600" dirty="0" err="1"/>
              <a:t>authorization_code,refresh_token,password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security.oauth2.client.scope: </a:t>
            </a:r>
            <a:r>
              <a:rPr lang="en-US" sz="1600" dirty="0" err="1"/>
              <a:t>openid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Then</a:t>
            </a:r>
            <a:r>
              <a:rPr lang="en-US" dirty="0"/>
              <a:t>, add another test case to test OAuth2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44805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52400"/>
            <a:ext cx="8929687" cy="629285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800" dirty="0"/>
              <a:t>@Test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  public void </a:t>
            </a:r>
            <a:r>
              <a:rPr lang="en-US" sz="1800" dirty="0" err="1"/>
              <a:t>testOAuthService</a:t>
            </a:r>
            <a:r>
              <a:rPr lang="en-US" sz="1800" dirty="0"/>
              <a:t>() {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        </a:t>
            </a:r>
            <a:r>
              <a:rPr lang="en-US" sz="1800" dirty="0" err="1"/>
              <a:t>ResourceOwnerPasswordResourceDetails</a:t>
            </a:r>
            <a:r>
              <a:rPr lang="en-US" sz="1800" dirty="0"/>
              <a:t> resource = new </a:t>
            </a:r>
            <a:r>
              <a:rPr lang="en-US" sz="1800" dirty="0" err="1"/>
              <a:t>ResourceOwnerPasswordResourceDetails</a:t>
            </a:r>
            <a:r>
              <a:rPr lang="en-US" sz="1800" dirty="0"/>
              <a:t>();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        </a:t>
            </a:r>
            <a:r>
              <a:rPr lang="en-US" sz="1800" dirty="0" err="1"/>
              <a:t>resource.setUsername</a:t>
            </a:r>
            <a:r>
              <a:rPr lang="en-US" sz="1800" dirty="0"/>
              <a:t>("guest");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	  </a:t>
            </a:r>
            <a:r>
              <a:rPr lang="en-US" sz="1800" dirty="0" err="1" smtClean="0"/>
              <a:t>resource.setPassword</a:t>
            </a:r>
            <a:r>
              <a:rPr lang="en-US" sz="1800" dirty="0"/>
              <a:t>("guest123");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        </a:t>
            </a:r>
            <a:r>
              <a:rPr lang="en-US" sz="1800" dirty="0" err="1" smtClean="0"/>
              <a:t>resource.setAccessTokenUri</a:t>
            </a:r>
            <a:r>
              <a:rPr lang="en-US" sz="1800" dirty="0"/>
              <a:t>("http://localhost:8080/</a:t>
            </a:r>
            <a:r>
              <a:rPr lang="en-US" sz="1800" dirty="0" err="1"/>
              <a:t>oauth</a:t>
            </a:r>
            <a:r>
              <a:rPr lang="en-US" sz="1800" dirty="0"/>
              <a:t>/token");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        </a:t>
            </a:r>
            <a:r>
              <a:rPr lang="en-US" sz="1800" dirty="0" err="1"/>
              <a:t>resource.setClientId</a:t>
            </a:r>
            <a:r>
              <a:rPr lang="en-US" sz="1800" dirty="0"/>
              <a:t>("</a:t>
            </a:r>
            <a:r>
              <a:rPr lang="en-US" sz="1800" dirty="0" err="1"/>
              <a:t>trustedclient</a:t>
            </a:r>
            <a:r>
              <a:rPr lang="en-US" sz="1800" dirty="0"/>
              <a:t>");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        </a:t>
            </a:r>
            <a:r>
              <a:rPr lang="en-US" sz="1800" dirty="0" err="1"/>
              <a:t>resource.setClientSecret</a:t>
            </a:r>
            <a:r>
              <a:rPr lang="en-US" sz="1800" dirty="0"/>
              <a:t>("trustedclient123");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        </a:t>
            </a:r>
            <a:r>
              <a:rPr lang="en-US" sz="1800" dirty="0" err="1"/>
              <a:t>resource.setGrantType</a:t>
            </a:r>
            <a:r>
              <a:rPr lang="en-US" sz="1800" dirty="0"/>
              <a:t>("password");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  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        DefaultOAuth2ClientContext </a:t>
            </a:r>
            <a:r>
              <a:rPr lang="en-US" sz="1800" dirty="0" err="1"/>
              <a:t>clientContext</a:t>
            </a:r>
            <a:r>
              <a:rPr lang="en-US" sz="1800" dirty="0"/>
              <a:t> = new DefaultOAuth2ClientContext();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        OAuth2RestTemplate </a:t>
            </a:r>
            <a:r>
              <a:rPr lang="en-US" sz="1800" dirty="0" err="1"/>
              <a:t>restTemplate</a:t>
            </a:r>
            <a:r>
              <a:rPr lang="en-US" sz="1800" dirty="0"/>
              <a:t> = new OAuth2RestTemplate(resource, </a:t>
            </a:r>
            <a:r>
              <a:rPr lang="en-US" sz="1800" dirty="0" err="1"/>
              <a:t>clientContext</a:t>
            </a:r>
            <a:r>
              <a:rPr lang="en-US" sz="1800" dirty="0"/>
              <a:t>);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 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        Greet </a:t>
            </a:r>
            <a:r>
              <a:rPr lang="en-US" sz="1800" dirty="0" err="1"/>
              <a:t>greet</a:t>
            </a:r>
            <a:r>
              <a:rPr lang="en-US" sz="1800" dirty="0"/>
              <a:t> = </a:t>
            </a:r>
            <a:r>
              <a:rPr lang="en-US" sz="1800" dirty="0" err="1"/>
              <a:t>restTemplate.getForObject</a:t>
            </a:r>
            <a:r>
              <a:rPr lang="en-US" sz="1800" dirty="0"/>
              <a:t>("http://localhost:8080", </a:t>
            </a:r>
            <a:r>
              <a:rPr lang="en-US" sz="1800" dirty="0" err="1"/>
              <a:t>Greet.class</a:t>
            </a:r>
            <a:r>
              <a:rPr lang="en-US" sz="1800" dirty="0"/>
              <a:t>);</a:t>
            </a:r>
          </a:p>
          <a:p>
            <a:pPr>
              <a:spcBef>
                <a:spcPts val="300"/>
              </a:spcBef>
            </a:pPr>
            <a:endParaRPr lang="en-US" sz="1800" dirty="0"/>
          </a:p>
          <a:p>
            <a:pPr>
              <a:spcBef>
                <a:spcPts val="300"/>
              </a:spcBef>
            </a:pPr>
            <a:r>
              <a:rPr lang="en-US" sz="1800" dirty="0"/>
              <a:t>        </a:t>
            </a:r>
            <a:r>
              <a:rPr lang="en-US" sz="1800" dirty="0" err="1"/>
              <a:t>Assert.assertEquals</a:t>
            </a:r>
            <a:r>
              <a:rPr lang="en-US" sz="1800" dirty="0"/>
              <a:t>("Hello World!", </a:t>
            </a:r>
            <a:r>
              <a:rPr lang="en-US" sz="1800" dirty="0" err="1"/>
              <a:t>greet.getMessage</a:t>
            </a:r>
            <a:r>
              <a:rPr lang="en-US" sz="1800" dirty="0"/>
              <a:t>());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  </a:t>
            </a:r>
            <a:r>
              <a:rPr lang="en-US" sz="1800" dirty="0" smtClean="0"/>
              <a:t>}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0976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 - VMWare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5653087" cy="5224462"/>
          </a:xfrm>
        </p:spPr>
        <p:txBody>
          <a:bodyPr/>
          <a:lstStyle/>
          <a:p>
            <a:r>
              <a:rPr lang="en-US" dirty="0" smtClean="0"/>
              <a:t>Emulators: running windows under </a:t>
            </a:r>
            <a:r>
              <a:rPr lang="en-US" dirty="0" err="1" smtClean="0"/>
              <a:t>unix</a:t>
            </a:r>
            <a:r>
              <a:rPr lang="en-US" dirty="0" smtClean="0"/>
              <a:t> or vice versa</a:t>
            </a:r>
          </a:p>
          <a:p>
            <a:r>
              <a:rPr lang="en-US" dirty="0" smtClean="0"/>
              <a:t>WINE</a:t>
            </a:r>
          </a:p>
          <a:p>
            <a:r>
              <a:rPr lang="en-US" dirty="0" smtClean="0"/>
              <a:t>CYGWIN</a:t>
            </a:r>
          </a:p>
          <a:p>
            <a:r>
              <a:rPr lang="en-US" dirty="0"/>
              <a:t>In computing, a virtual machine (VM) is an </a:t>
            </a:r>
            <a:r>
              <a:rPr lang="en-US" dirty="0">
                <a:hlinkClick r:id="rId2" tooltip="Emulator"/>
              </a:rPr>
              <a:t>emulation</a:t>
            </a:r>
            <a:r>
              <a:rPr lang="en-US" dirty="0"/>
              <a:t> of a computer system. Virtual machines are based on </a:t>
            </a:r>
            <a:r>
              <a:rPr lang="en-US" dirty="0">
                <a:hlinkClick r:id="rId3" tooltip="Computer architectures"/>
              </a:rPr>
              <a:t>computer architectures</a:t>
            </a:r>
            <a:r>
              <a:rPr lang="en-US" dirty="0"/>
              <a:t> and provide functionality of a physical computer. Their implementations may involve specialized hardware, software, or a combination.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600200"/>
            <a:ext cx="3143250" cy="4124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737" y="6075918"/>
            <a:ext cx="510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https://en.wikipedia.org/wiki/Virtual_machine</a:t>
            </a:r>
          </a:p>
        </p:txBody>
      </p:sp>
    </p:spTree>
    <p:extLst>
      <p:ext uri="{BB962C8B-B14F-4D97-AF65-F5344CB8AC3E}">
        <p14:creationId xmlns:p14="http://schemas.microsoft.com/office/powerpoint/2010/main" val="16106016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VM vs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of  VMs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?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Goal of containers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569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JDK 1.8: http://www.oracle.com/technetwork/java/javase/downloads/jdk8-downloads-2133151.html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Spring </a:t>
            </a:r>
            <a:r>
              <a:rPr lang="en-US" sz="2000" dirty="0"/>
              <a:t>Tool Suite 3.7.2 (STS): https://spring.io/tools/sts/all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Maven </a:t>
            </a:r>
            <a:r>
              <a:rPr lang="en-US" sz="2000" dirty="0"/>
              <a:t>3.3.1: https://maven.apache.org/download.cgi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Alternately</a:t>
            </a:r>
            <a:r>
              <a:rPr lang="en-US" sz="2000" dirty="0"/>
              <a:t>, other IDEs such as IntelliJ IDEA, NetBeans, or Eclipse could be used.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Similarly</a:t>
            </a:r>
            <a:r>
              <a:rPr lang="en-US" sz="2000" dirty="0"/>
              <a:t>, alternate build tools such as </a:t>
            </a:r>
            <a:r>
              <a:rPr lang="en-US" sz="2000" dirty="0" err="1"/>
              <a:t>Gradle</a:t>
            </a:r>
            <a:r>
              <a:rPr lang="en-US" sz="2000" dirty="0"/>
              <a:t> can be used.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Maven repository, class path, and other path variables are set properly to run STS and Maven projects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52800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chapter is based on the following versions of Spring libraries: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Spring </a:t>
            </a:r>
            <a:r>
              <a:rPr lang="en-US" dirty="0"/>
              <a:t>Framework 4.2.6.RELEASE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Spring </a:t>
            </a:r>
            <a:r>
              <a:rPr lang="en-US" dirty="0"/>
              <a:t>Boot 1.3.5.RELEASE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318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RESTful service: Start STS and set a workspace of choice for this project. Navigate to File | New | Project. Select Spring Legacy Project as shown in the following screenshot and click on Next:</a:t>
            </a:r>
          </a:p>
          <a:p>
            <a:endParaRPr lang="en-US" dirty="0"/>
          </a:p>
          <a:p>
            <a:r>
              <a:rPr lang="en-US" dirty="0"/>
              <a:t>RV, Rajesh. Spring </a:t>
            </a:r>
            <a:r>
              <a:rPr lang="en-US" dirty="0" err="1"/>
              <a:t>Microservices</a:t>
            </a:r>
            <a:r>
              <a:rPr lang="en-US" dirty="0"/>
              <a:t> (Kindle Locations 1301-1305). </a:t>
            </a:r>
            <a:r>
              <a:rPr lang="en-US" dirty="0" err="1"/>
              <a:t>Packt</a:t>
            </a:r>
            <a:r>
              <a:rPr lang="en-US" dirty="0"/>
              <a:t> Publishing. Kindle Edition.</a:t>
            </a:r>
          </a:p>
        </p:txBody>
      </p:sp>
    </p:spTree>
    <p:extLst>
      <p:ext uri="{BB962C8B-B14F-4D97-AF65-F5344CB8AC3E}">
        <p14:creationId xmlns:p14="http://schemas.microsoft.com/office/powerpoint/2010/main" val="13633891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35976</TotalTime>
  <Pages>35</Pages>
  <Words>2077</Words>
  <Application>Microsoft Office PowerPoint</Application>
  <PresentationFormat>Letter Paper (8.5x11 in)</PresentationFormat>
  <Paragraphs>274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Century Gothic</vt:lpstr>
      <vt:lpstr>Courier New</vt:lpstr>
      <vt:lpstr>Helvetica</vt:lpstr>
      <vt:lpstr>Times New Roman</vt:lpstr>
      <vt:lpstr>Wingdings</vt:lpstr>
      <vt:lpstr>white212</vt:lpstr>
      <vt:lpstr>Lec17 Microservices  with Spring Boot </vt:lpstr>
      <vt:lpstr>Chapter 2 -  Building Microservices</vt:lpstr>
      <vt:lpstr>Special environments for Systems</vt:lpstr>
      <vt:lpstr>History – chroot  docker </vt:lpstr>
      <vt:lpstr>Virtual Machines - VMWare</vt:lpstr>
      <vt:lpstr>Goals VM vs containers</vt:lpstr>
      <vt:lpstr>Development Environment</vt:lpstr>
      <vt:lpstr>Spring Versions</vt:lpstr>
      <vt:lpstr>PowerPoint Presentation</vt:lpstr>
      <vt:lpstr>PowerPoint Presentation</vt:lpstr>
      <vt:lpstr>PowerPoint Presentation</vt:lpstr>
      <vt:lpstr>PowerPoint Presentation</vt:lpstr>
      <vt:lpstr>Using Spring Boot to build RESTful microservices</vt:lpstr>
      <vt:lpstr>PowerPoint Presentation</vt:lpstr>
      <vt:lpstr>Pom.xml</vt:lpstr>
      <vt:lpstr>Getting started with Spring Boot</vt:lpstr>
      <vt:lpstr>Developing the Spring Boot microservice using Spring Initializr – the HATEOAS example</vt:lpstr>
      <vt:lpstr>Spring Initializr: https://start.spring.io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Spring Boot Configuration</vt:lpstr>
      <vt:lpstr>80%-20% principle = Pareto Principle</vt:lpstr>
      <vt:lpstr>Autoconfiguration classes</vt:lpstr>
      <vt:lpstr>Overriding conventions via configuration</vt:lpstr>
      <vt:lpstr>Reading Custom Properties</vt:lpstr>
      <vt:lpstr>Using a .yaml file for configuration</vt:lpstr>
      <vt:lpstr>Multiple Configuration Profiles</vt:lpstr>
      <vt:lpstr>Setting profile programmatically </vt:lpstr>
      <vt:lpstr>Webserver: Tomcat  Undertow</vt:lpstr>
      <vt:lpstr>Implementing Spring Boot Security for Microservices</vt:lpstr>
      <vt:lpstr>@EnableGlobalMethodSecurity</vt:lpstr>
      <vt:lpstr>OAuth2 logins</vt:lpstr>
      <vt:lpstr>new test case in ApplicationTests</vt:lpstr>
      <vt:lpstr>Securing a microservice with OAuth2</vt:lpstr>
      <vt:lpstr>PowerPoint Presentation</vt:lpstr>
      <vt:lpstr>Authentication to service: Step 1</vt:lpstr>
      <vt:lpstr>Authentication to service: Step 2</vt:lpstr>
      <vt:lpstr>Separate Servers for Resources &amp; Authorization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MATTHEWS, MANTON M</cp:lastModifiedBy>
  <cp:revision>241</cp:revision>
  <cp:lastPrinted>2017-07-05T14:36:19Z</cp:lastPrinted>
  <dcterms:created xsi:type="dcterms:W3CDTF">1998-08-11T09:19:24Z</dcterms:created>
  <dcterms:modified xsi:type="dcterms:W3CDTF">2017-07-05T14:40:47Z</dcterms:modified>
</cp:coreProperties>
</file>