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0"/>
  </p:notesMasterIdLst>
  <p:handoutMasterIdLst>
    <p:handoutMasterId r:id="rId61"/>
  </p:handoutMasterIdLst>
  <p:sldIdLst>
    <p:sldId id="453" r:id="rId2"/>
    <p:sldId id="469" r:id="rId3"/>
    <p:sldId id="470"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96" r:id="rId21"/>
    <p:sldId id="487" r:id="rId22"/>
    <p:sldId id="497" r:id="rId23"/>
    <p:sldId id="502" r:id="rId24"/>
    <p:sldId id="488" r:id="rId25"/>
    <p:sldId id="489" r:id="rId26"/>
    <p:sldId id="490" r:id="rId27"/>
    <p:sldId id="491" r:id="rId28"/>
    <p:sldId id="492" r:id="rId29"/>
    <p:sldId id="493" r:id="rId30"/>
    <p:sldId id="494" r:id="rId31"/>
    <p:sldId id="495"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20" r:id="rId48"/>
    <p:sldId id="529" r:id="rId49"/>
    <p:sldId id="518" r:id="rId50"/>
    <p:sldId id="519" r:id="rId51"/>
    <p:sldId id="521" r:id="rId52"/>
    <p:sldId id="522" r:id="rId53"/>
    <p:sldId id="523" r:id="rId54"/>
    <p:sldId id="524" r:id="rId55"/>
    <p:sldId id="525" r:id="rId56"/>
    <p:sldId id="526" r:id="rId57"/>
    <p:sldId id="527" r:id="rId58"/>
    <p:sldId id="528" r:id="rId59"/>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pos="5759">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964" autoAdjust="0"/>
  </p:normalViewPr>
  <p:slideViewPr>
    <p:cSldViewPr>
      <p:cViewPr varScale="1">
        <p:scale>
          <a:sx n="58" d="100"/>
          <a:sy n="58" d="100"/>
        </p:scale>
        <p:origin x="792" y="32"/>
      </p:cViewPr>
      <p:guideLst>
        <p:guide orient="horz" pos="9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22"/>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0" y="6677025"/>
            <a:ext cx="765175" cy="257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a:defRPr sz="2400">
                <a:solidFill>
                  <a:schemeClr val="tx1"/>
                </a:solidFill>
                <a:latin typeface="Times" panose="02020603050405020304" pitchFamily="18" charset="0"/>
              </a:defRPr>
            </a:lvl1pPr>
            <a:lvl2pPr marL="434975" algn="l" defTabSz="868363">
              <a:defRPr sz="2400">
                <a:solidFill>
                  <a:schemeClr val="tx1"/>
                </a:solidFill>
                <a:latin typeface="Times" panose="02020603050405020304" pitchFamily="18" charset="0"/>
              </a:defRPr>
            </a:lvl2pPr>
            <a:lvl3pPr marL="868363" algn="l" defTabSz="868363">
              <a:defRPr sz="2400">
                <a:solidFill>
                  <a:schemeClr val="tx1"/>
                </a:solidFill>
                <a:latin typeface="Times" panose="02020603050405020304" pitchFamily="18" charset="0"/>
              </a:defRPr>
            </a:lvl3pPr>
            <a:lvl4pPr marL="1303338" algn="l" defTabSz="868363">
              <a:defRPr sz="2400">
                <a:solidFill>
                  <a:schemeClr val="tx1"/>
                </a:solidFill>
                <a:latin typeface="Times" panose="02020603050405020304" pitchFamily="18" charset="0"/>
              </a:defRPr>
            </a:lvl4pPr>
            <a:lvl5pPr marL="1736725" algn="l" defTabSz="868363">
              <a:defRPr sz="2400">
                <a:solidFill>
                  <a:schemeClr val="tx1"/>
                </a:solidFill>
                <a:latin typeface="Times" panose="02020603050405020304" pitchFamily="18" charset="0"/>
              </a:defRPr>
            </a:lvl5pPr>
            <a:lvl6pPr marL="2193925" defTabSz="868363" eaLnBrk="0" fontAlgn="base" hangingPunct="0">
              <a:spcBef>
                <a:spcPct val="0"/>
              </a:spcBef>
              <a:spcAft>
                <a:spcPct val="0"/>
              </a:spcAft>
              <a:defRPr sz="2400">
                <a:solidFill>
                  <a:schemeClr val="tx1"/>
                </a:solidFill>
                <a:latin typeface="Times" panose="02020603050405020304" pitchFamily="18" charset="0"/>
              </a:defRPr>
            </a:lvl6pPr>
            <a:lvl7pPr marL="2651125" defTabSz="868363" eaLnBrk="0" fontAlgn="base" hangingPunct="0">
              <a:spcBef>
                <a:spcPct val="0"/>
              </a:spcBef>
              <a:spcAft>
                <a:spcPct val="0"/>
              </a:spcAft>
              <a:defRPr sz="2400">
                <a:solidFill>
                  <a:schemeClr val="tx1"/>
                </a:solidFill>
                <a:latin typeface="Times" panose="02020603050405020304" pitchFamily="18" charset="0"/>
              </a:defRPr>
            </a:lvl7pPr>
            <a:lvl8pPr marL="3108325" defTabSz="868363" eaLnBrk="0" fontAlgn="base" hangingPunct="0">
              <a:spcBef>
                <a:spcPct val="0"/>
              </a:spcBef>
              <a:spcAft>
                <a:spcPct val="0"/>
              </a:spcAft>
              <a:defRPr sz="2400">
                <a:solidFill>
                  <a:schemeClr val="tx1"/>
                </a:solidFill>
                <a:latin typeface="Times" panose="02020603050405020304" pitchFamily="18" charset="0"/>
              </a:defRPr>
            </a:lvl8pPr>
            <a:lvl9pPr marL="3565525" defTabSz="868363"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defRPr/>
            </a:pPr>
            <a:r>
              <a:rPr lang="en-US" altLang="en-US" sz="1200" b="0" smtClean="0">
                <a:latin typeface="Helvetica" panose="020B0604020202020204" pitchFamily="34" charset="0"/>
              </a:rPr>
              <a:t>Page </a:t>
            </a:r>
            <a:fld id="{A9A96CAD-133C-40D4-9701-76AD2EA800FD}" type="slidenum">
              <a:rPr lang="en-US" altLang="en-US" sz="1200" b="0" smtClean="0">
                <a:latin typeface="Helvetica" panose="020B0604020202020204" pitchFamily="34" charset="0"/>
              </a:rPr>
              <a:pPr algn="ctr">
                <a:lnSpc>
                  <a:spcPct val="90000"/>
                </a:lnSpc>
                <a:defRPr/>
              </a:pPr>
              <a:t>‹#›</a:t>
            </a:fld>
            <a:endParaRPr lang="en-US" altLang="en-US" sz="1200" b="0" smtClean="0">
              <a:latin typeface="Helvetica" panose="020B0604020202020204" pitchFamily="34" charset="0"/>
            </a:endParaRPr>
          </a:p>
        </p:txBody>
      </p:sp>
    </p:spTree>
    <p:extLst>
      <p:ext uri="{BB962C8B-B14F-4D97-AF65-F5344CB8AC3E}">
        <p14:creationId xmlns:p14="http://schemas.microsoft.com/office/powerpoint/2010/main" val="3809294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9838" y="3330575"/>
            <a:ext cx="6816725" cy="3154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noProof="0" smtClean="0"/>
              <a:t>Body Text</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1" name="Rectangle 3"/>
          <p:cNvSpPr>
            <a:spLocks noChangeArrowheads="1"/>
          </p:cNvSpPr>
          <p:nvPr/>
        </p:nvSpPr>
        <p:spPr bwMode="auto">
          <a:xfrm>
            <a:off x="4244975" y="6677025"/>
            <a:ext cx="806450" cy="257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a:defRPr sz="2400">
                <a:solidFill>
                  <a:schemeClr val="tx1"/>
                </a:solidFill>
                <a:latin typeface="Times" panose="02020603050405020304" pitchFamily="18" charset="0"/>
              </a:defRPr>
            </a:lvl1pPr>
            <a:lvl2pPr marL="434975" algn="l" defTabSz="868363">
              <a:defRPr sz="2400">
                <a:solidFill>
                  <a:schemeClr val="tx1"/>
                </a:solidFill>
                <a:latin typeface="Times" panose="02020603050405020304" pitchFamily="18" charset="0"/>
              </a:defRPr>
            </a:lvl2pPr>
            <a:lvl3pPr marL="868363" algn="l" defTabSz="868363">
              <a:defRPr sz="2400">
                <a:solidFill>
                  <a:schemeClr val="tx1"/>
                </a:solidFill>
                <a:latin typeface="Times" panose="02020603050405020304" pitchFamily="18" charset="0"/>
              </a:defRPr>
            </a:lvl3pPr>
            <a:lvl4pPr marL="1303338" algn="l" defTabSz="868363">
              <a:defRPr sz="2400">
                <a:solidFill>
                  <a:schemeClr val="tx1"/>
                </a:solidFill>
                <a:latin typeface="Times" panose="02020603050405020304" pitchFamily="18" charset="0"/>
              </a:defRPr>
            </a:lvl4pPr>
            <a:lvl5pPr marL="1736725" algn="l" defTabSz="868363">
              <a:defRPr sz="2400">
                <a:solidFill>
                  <a:schemeClr val="tx1"/>
                </a:solidFill>
                <a:latin typeface="Times" panose="02020603050405020304" pitchFamily="18" charset="0"/>
              </a:defRPr>
            </a:lvl5pPr>
            <a:lvl6pPr marL="2193925" defTabSz="868363" eaLnBrk="0" fontAlgn="base" hangingPunct="0">
              <a:spcBef>
                <a:spcPct val="0"/>
              </a:spcBef>
              <a:spcAft>
                <a:spcPct val="0"/>
              </a:spcAft>
              <a:defRPr sz="2400">
                <a:solidFill>
                  <a:schemeClr val="tx1"/>
                </a:solidFill>
                <a:latin typeface="Times" panose="02020603050405020304" pitchFamily="18" charset="0"/>
              </a:defRPr>
            </a:lvl6pPr>
            <a:lvl7pPr marL="2651125" defTabSz="868363" eaLnBrk="0" fontAlgn="base" hangingPunct="0">
              <a:spcBef>
                <a:spcPct val="0"/>
              </a:spcBef>
              <a:spcAft>
                <a:spcPct val="0"/>
              </a:spcAft>
              <a:defRPr sz="2400">
                <a:solidFill>
                  <a:schemeClr val="tx1"/>
                </a:solidFill>
                <a:latin typeface="Times" panose="02020603050405020304" pitchFamily="18" charset="0"/>
              </a:defRPr>
            </a:lvl7pPr>
            <a:lvl8pPr marL="3108325" defTabSz="868363" eaLnBrk="0" fontAlgn="base" hangingPunct="0">
              <a:spcBef>
                <a:spcPct val="0"/>
              </a:spcBef>
              <a:spcAft>
                <a:spcPct val="0"/>
              </a:spcAft>
              <a:defRPr sz="2400">
                <a:solidFill>
                  <a:schemeClr val="tx1"/>
                </a:solidFill>
                <a:latin typeface="Times" panose="02020603050405020304" pitchFamily="18" charset="0"/>
              </a:defRPr>
            </a:lvl8pPr>
            <a:lvl9pPr marL="3565525" defTabSz="868363"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defRPr/>
            </a:pPr>
            <a:r>
              <a:rPr lang="en-US" altLang="en-US" sz="1200" b="0" smtClean="0">
                <a:latin typeface="Century Gothic" panose="020B0502020202020204" pitchFamily="34" charset="0"/>
              </a:rPr>
              <a:t>Page </a:t>
            </a:r>
            <a:fld id="{71F22B5D-8D05-4AB8-86AC-A151DCF74F05}"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4"/>
          <p:cNvSpPr>
            <a:spLocks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01299569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anose="020B0502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anose="020B0502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anose="020B0502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anose="020B0502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lstStyle>
            <a:lvl1pPr algn="l">
              <a:defRPr sz="2400">
                <a:solidFill>
                  <a:schemeClr val="tx1"/>
                </a:solidFill>
                <a:latin typeface="Times" panose="02020603050405020304" pitchFamily="18" charset="0"/>
              </a:defRPr>
            </a:lvl1pPr>
            <a:lvl2pPr indent="41275" algn="l">
              <a:defRPr sz="2400">
                <a:solidFill>
                  <a:schemeClr val="tx1"/>
                </a:solidFill>
                <a:latin typeface="Times" panose="02020603050405020304" pitchFamily="18" charset="0"/>
              </a:defRPr>
            </a:lvl2pPr>
            <a:lvl3pPr marL="908050" algn="l">
              <a:defRPr sz="2400">
                <a:solidFill>
                  <a:schemeClr val="tx1"/>
                </a:solidFill>
                <a:latin typeface="Times" panose="02020603050405020304" pitchFamily="18" charset="0"/>
              </a:defRPr>
            </a:lvl3pPr>
            <a:lvl4pPr algn="l">
              <a:defRPr sz="2400">
                <a:solidFill>
                  <a:schemeClr val="tx1"/>
                </a:solidFill>
                <a:latin typeface="Times" panose="02020603050405020304" pitchFamily="18" charset="0"/>
              </a:defRPr>
            </a:lvl4pPr>
            <a:lvl5pPr marL="1917700" indent="304800" algn="l">
              <a:defRPr sz="2400">
                <a:solidFill>
                  <a:schemeClr val="tx1"/>
                </a:solidFill>
                <a:latin typeface="Times" panose="02020603050405020304" pitchFamily="18" charset="0"/>
              </a:defRPr>
            </a:lvl5pPr>
            <a:lvl6pPr marL="2374900" indent="304800" eaLnBrk="0" fontAlgn="base" hangingPunct="0">
              <a:spcBef>
                <a:spcPct val="0"/>
              </a:spcBef>
              <a:spcAft>
                <a:spcPct val="0"/>
              </a:spcAft>
              <a:defRPr sz="2400">
                <a:solidFill>
                  <a:schemeClr val="tx1"/>
                </a:solidFill>
                <a:latin typeface="Times" panose="02020603050405020304" pitchFamily="18" charset="0"/>
              </a:defRPr>
            </a:lvl6pPr>
            <a:lvl7pPr marL="2832100" indent="304800" eaLnBrk="0" fontAlgn="base" hangingPunct="0">
              <a:spcBef>
                <a:spcPct val="0"/>
              </a:spcBef>
              <a:spcAft>
                <a:spcPct val="0"/>
              </a:spcAft>
              <a:defRPr sz="2400">
                <a:solidFill>
                  <a:schemeClr val="tx1"/>
                </a:solidFill>
                <a:latin typeface="Times" panose="02020603050405020304" pitchFamily="18" charset="0"/>
              </a:defRPr>
            </a:lvl7pPr>
            <a:lvl8pPr marL="3289300" indent="304800" eaLnBrk="0" fontAlgn="base" hangingPunct="0">
              <a:spcBef>
                <a:spcPct val="0"/>
              </a:spcBef>
              <a:spcAft>
                <a:spcPct val="0"/>
              </a:spcAft>
              <a:defRPr sz="2400">
                <a:solidFill>
                  <a:schemeClr val="tx1"/>
                </a:solidFill>
                <a:latin typeface="Times" panose="02020603050405020304" pitchFamily="18" charset="0"/>
              </a:defRPr>
            </a:lvl8pPr>
            <a:lvl9pPr marL="3746500" indent="3048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lnSpc>
                <a:spcPct val="95000"/>
              </a:lnSpc>
              <a:spcBef>
                <a:spcPct val="50000"/>
              </a:spcBef>
              <a:buClr>
                <a:schemeClr val="hlink"/>
              </a:buClr>
              <a:buFont typeface="Wingdings" panose="05000000000000000000" pitchFamily="2" charset="2"/>
              <a:buNone/>
              <a:defRPr/>
            </a:pPr>
            <a:r>
              <a:rPr lang="en-US" altLang="en-US" sz="1800" smtClean="0">
                <a:solidFill>
                  <a:schemeClr val="tx2"/>
                </a:solidFill>
                <a:effectLst>
                  <a:outerShdw blurRad="38100" dist="38100" dir="2700000" algn="tl">
                    <a:srgbClr val="C0C0C0"/>
                  </a:outerShdw>
                </a:effectLst>
                <a:latin typeface="Times New Roman" panose="02020603050405020304"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pPr lvl="0"/>
            <a:r>
              <a:rPr lang="en-US" altLang="en-US" noProof="0" smtClean="0"/>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pPr lvl="0"/>
            <a:r>
              <a:rPr lang="en-US" altLang="en-US" noProof="0" smtClean="0"/>
              <a:t>Click to edit Master title style</a:t>
            </a:r>
          </a:p>
        </p:txBody>
      </p:sp>
    </p:spTree>
    <p:extLst>
      <p:ext uri="{BB962C8B-B14F-4D97-AF65-F5344CB8AC3E}">
        <p14:creationId xmlns:p14="http://schemas.microsoft.com/office/powerpoint/2010/main" val="27476596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242860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137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85800" y="6529388"/>
            <a:ext cx="6764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defRPr/>
            </a:pPr>
            <a:r>
              <a:rPr lang="en-US" altLang="en-US" sz="1400" smtClean="0"/>
              <a:t>Cervantes; Kazman, Designing Software Architectures: A Practical Approach</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2627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017554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30894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531399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138077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49642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4985969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8006477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9" tIns="44446" rIns="90479" bIns="4444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smtClean="0">
                <a:solidFill>
                  <a:schemeClr val="hlink"/>
                </a:solidFill>
              </a:rPr>
              <a:t>– </a:t>
            </a:r>
            <a:fld id="{B46801BC-2073-44A1-A7EC-EA5348F692CB}" type="slidenum">
              <a:rPr lang="en-US" altLang="en-US" sz="1400" b="0" smtClean="0">
                <a:solidFill>
                  <a:schemeClr val="hlink"/>
                </a:solidFill>
              </a:rPr>
              <a:pPr>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337425" y="6496050"/>
            <a:ext cx="18065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742 Sum 2017</a:t>
            </a:r>
          </a:p>
        </p:txBody>
      </p:sp>
      <p:sp>
        <p:nvSpPr>
          <p:cNvPr id="1030" name="TextBox 5"/>
          <p:cNvSpPr txBox="1">
            <a:spLocks noChangeArrowheads="1"/>
          </p:cNvSpPr>
          <p:nvPr userDrawn="1"/>
        </p:nvSpPr>
        <p:spPr bwMode="auto">
          <a:xfrm>
            <a:off x="685800" y="6529388"/>
            <a:ext cx="6764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defRPr/>
            </a:pPr>
            <a:r>
              <a:rPr lang="en-US" altLang="en-US" sz="1400" smtClean="0"/>
              <a:t>Cervantes; Kazman, Designing Software Architectures: A Practical Approach</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med"/>
  <p:txStyles>
    <p:titleStyle>
      <a:lvl1pPr algn="l" rtl="0" eaLnBrk="0" fontAlgn="base" hangingPunct="0">
        <a:lnSpc>
          <a:spcPct val="87000"/>
        </a:lnSpc>
        <a:spcBef>
          <a:spcPct val="0"/>
        </a:spcBef>
        <a:spcAft>
          <a:spcPct val="0"/>
        </a:spcAft>
        <a:defRPr sz="3800" b="1" kern="1200">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anose="020B0604020202020204" pitchFamily="34" charset="0"/>
        </a:defRPr>
      </a:lvl2pPr>
      <a:lvl3pPr algn="l" rtl="0" eaLnBrk="0" fontAlgn="base" hangingPunct="0">
        <a:lnSpc>
          <a:spcPct val="87000"/>
        </a:lnSpc>
        <a:spcBef>
          <a:spcPct val="0"/>
        </a:spcBef>
        <a:spcAft>
          <a:spcPct val="0"/>
        </a:spcAft>
        <a:defRPr sz="3800" b="1">
          <a:solidFill>
            <a:schemeClr val="hlink"/>
          </a:solidFill>
          <a:latin typeface="Helvetica" panose="020B0604020202020204" pitchFamily="34" charset="0"/>
        </a:defRPr>
      </a:lvl3pPr>
      <a:lvl4pPr algn="l" rtl="0" eaLnBrk="0" fontAlgn="base" hangingPunct="0">
        <a:lnSpc>
          <a:spcPct val="87000"/>
        </a:lnSpc>
        <a:spcBef>
          <a:spcPct val="0"/>
        </a:spcBef>
        <a:spcAft>
          <a:spcPct val="0"/>
        </a:spcAft>
        <a:defRPr sz="3800" b="1">
          <a:solidFill>
            <a:schemeClr val="hlink"/>
          </a:solidFill>
          <a:latin typeface="Helvetica" panose="020B0604020202020204" pitchFamily="34" charset="0"/>
        </a:defRPr>
      </a:lvl4pPr>
      <a:lvl5pPr algn="l" rtl="0" eaLnBrk="0" fontAlgn="base" hangingPunct="0">
        <a:lnSpc>
          <a:spcPct val="87000"/>
        </a:lnSpc>
        <a:spcBef>
          <a:spcPct val="0"/>
        </a:spcBef>
        <a:spcAft>
          <a:spcPct val="0"/>
        </a:spcAft>
        <a:defRPr sz="3800" b="1">
          <a:solidFill>
            <a:schemeClr val="hlink"/>
          </a:solidFill>
          <a:latin typeface="Helvetica" panose="020B0604020202020204" pitchFamily="34" charset="0"/>
        </a:defRPr>
      </a:lvl5pPr>
      <a:lvl6pPr marL="457200" algn="l" rtl="0" fontAlgn="base">
        <a:lnSpc>
          <a:spcPct val="87000"/>
        </a:lnSpc>
        <a:spcBef>
          <a:spcPct val="0"/>
        </a:spcBef>
        <a:spcAft>
          <a:spcPct val="0"/>
        </a:spcAft>
        <a:defRPr sz="3800" b="1">
          <a:solidFill>
            <a:schemeClr val="hlink"/>
          </a:solidFill>
          <a:latin typeface="Helvetica" panose="020B0604020202020204" pitchFamily="34" charset="0"/>
        </a:defRPr>
      </a:lvl6pPr>
      <a:lvl7pPr marL="914400" algn="l" rtl="0" fontAlgn="base">
        <a:lnSpc>
          <a:spcPct val="87000"/>
        </a:lnSpc>
        <a:spcBef>
          <a:spcPct val="0"/>
        </a:spcBef>
        <a:spcAft>
          <a:spcPct val="0"/>
        </a:spcAft>
        <a:defRPr sz="3800" b="1">
          <a:solidFill>
            <a:schemeClr val="hlink"/>
          </a:solidFill>
          <a:latin typeface="Helvetica" panose="020B0604020202020204" pitchFamily="34" charset="0"/>
        </a:defRPr>
      </a:lvl7pPr>
      <a:lvl8pPr marL="1371600" algn="l" rtl="0" fontAlgn="base">
        <a:lnSpc>
          <a:spcPct val="87000"/>
        </a:lnSpc>
        <a:spcBef>
          <a:spcPct val="0"/>
        </a:spcBef>
        <a:spcAft>
          <a:spcPct val="0"/>
        </a:spcAft>
        <a:defRPr sz="3800" b="1">
          <a:solidFill>
            <a:schemeClr val="hlink"/>
          </a:solidFill>
          <a:latin typeface="Helvetica" panose="020B0604020202020204" pitchFamily="34" charset="0"/>
        </a:defRPr>
      </a:lvl8pPr>
      <a:lvl9pPr marL="1828800" algn="l" rtl="0" fontAlgn="base">
        <a:lnSpc>
          <a:spcPct val="87000"/>
        </a:lnSpc>
        <a:spcBef>
          <a:spcPct val="0"/>
        </a:spcBef>
        <a:spcAft>
          <a:spcPct val="0"/>
        </a:spcAft>
        <a:defRPr sz="3800" b="1">
          <a:solidFill>
            <a:schemeClr val="hlink"/>
          </a:solidFill>
          <a:latin typeface="Helvetica" panose="020B0604020202020204"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kern="1200">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kern="1200">
          <a:solidFill>
            <a:schemeClr val="tx1"/>
          </a:solidFill>
          <a:latin typeface="+mn-lt"/>
          <a:ea typeface="+mn-ea"/>
          <a:cs typeface="+mn-cs"/>
        </a:defRPr>
      </a:lvl2pPr>
      <a:lvl3pPr marL="1146175" indent="-238125" algn="l" rtl="0" eaLnBrk="0" fontAlgn="base" hangingPunct="0">
        <a:lnSpc>
          <a:spcPct val="107000"/>
        </a:lnSpc>
        <a:spcBef>
          <a:spcPct val="10000"/>
        </a:spcBef>
        <a:spcAft>
          <a:spcPct val="0"/>
        </a:spcAft>
        <a:buClr>
          <a:srgbClr val="005400"/>
        </a:buClr>
        <a:buSzPct val="90000"/>
        <a:buFont typeface="Wingdings" panose="05000000000000000000" pitchFamily="2" charset="2"/>
        <a:buChar char="l"/>
        <a:defRPr b="1" kern="1200">
          <a:solidFill>
            <a:schemeClr val="folHlink"/>
          </a:solidFill>
          <a:latin typeface="+mn-lt"/>
          <a:ea typeface="+mn-ea"/>
          <a:cs typeface="+mn-cs"/>
        </a:defRPr>
      </a:lvl3pPr>
      <a:lvl4pPr marL="1600200" indent="-228600" algn="l" rtl="0" eaLnBrk="0" fontAlgn="base" hangingPunct="0">
        <a:spcBef>
          <a:spcPct val="20000"/>
        </a:spcBef>
        <a:spcAft>
          <a:spcPct val="0"/>
        </a:spcAft>
        <a:buChar char="»"/>
        <a:defRPr b="1" kern="1200">
          <a:solidFill>
            <a:schemeClr val="tx1"/>
          </a:solidFill>
          <a:latin typeface="+mn-lt"/>
          <a:ea typeface="+mn-ea"/>
          <a:cs typeface="+mn-cs"/>
        </a:defRPr>
      </a:lvl4pPr>
      <a:lvl5pPr marL="24511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1524000"/>
            <a:ext cx="8382000" cy="16764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gn="ctr" eaLnBrk="1" hangingPunct="1"/>
            <a:r>
              <a:rPr lang="en-US" altLang="en-US" smtClean="0"/>
              <a:t>Lecture 12</a:t>
            </a:r>
            <a:br>
              <a:rPr lang="en-US" altLang="en-US" smtClean="0"/>
            </a:br>
            <a:r>
              <a:rPr lang="en-US" altLang="en-US" smtClean="0"/>
              <a:t>Attribute Driven Design Again</a:t>
            </a:r>
          </a:p>
        </p:txBody>
      </p:sp>
      <p:sp>
        <p:nvSpPr>
          <p:cNvPr id="418819" name="Rectangle 3"/>
          <p:cNvSpPr>
            <a:spLocks noGrp="1" noChangeArrowheads="1"/>
          </p:cNvSpPr>
          <p:nvPr>
            <p:ph type="body" idx="1"/>
          </p:nvPr>
        </p:nvSpPr>
        <p:spPr>
          <a:xfrm>
            <a:off x="1143000" y="3429000"/>
            <a:ext cx="7772400" cy="29718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eaLnBrk="1" hangingPunct="1">
              <a:defRPr/>
            </a:pPr>
            <a:r>
              <a:rPr lang="en-US" altLang="en-US" sz="2000" dirty="0" smtClean="0"/>
              <a:t>Topics</a:t>
            </a:r>
          </a:p>
          <a:p>
            <a:pPr lvl="1" eaLnBrk="1" hangingPunct="1">
              <a:defRPr/>
            </a:pPr>
            <a:r>
              <a:rPr lang="en-US" altLang="en-US" sz="1800" dirty="0" smtClean="0"/>
              <a:t>ATAM – team expertise and experience needed</a:t>
            </a:r>
          </a:p>
          <a:p>
            <a:pPr lvl="1" eaLnBrk="1" hangingPunct="1">
              <a:defRPr/>
            </a:pPr>
            <a:r>
              <a:rPr lang="en-US" altLang="en-US" sz="1800" dirty="0" smtClean="0"/>
              <a:t>Chapter 24</a:t>
            </a:r>
          </a:p>
          <a:p>
            <a:pPr eaLnBrk="1" hangingPunct="1">
              <a:defRPr/>
            </a:pPr>
            <a:r>
              <a:rPr lang="en-US" altLang="en-US" sz="2000" dirty="0" smtClean="0"/>
              <a:t>Next Time:</a:t>
            </a:r>
            <a:endParaRPr lang="en-US" altLang="en-US" sz="1800" dirty="0" smtClean="0"/>
          </a:p>
        </p:txBody>
      </p:sp>
      <p:sp>
        <p:nvSpPr>
          <p:cNvPr id="6148" name="Rectangle 4"/>
          <p:cNvSpPr>
            <a:spLocks noChangeArrowheads="1"/>
          </p:cNvSpPr>
          <p:nvPr/>
        </p:nvSpPr>
        <p:spPr bwMode="auto">
          <a:xfrm>
            <a:off x="747713" y="6500813"/>
            <a:ext cx="1579562"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a:latin typeface="Courier New" panose="02070309020205020404" pitchFamily="49" charset="0"/>
              </a:rPr>
              <a:t>June 25, 2017</a:t>
            </a:r>
          </a:p>
        </p:txBody>
      </p:sp>
      <p:sp>
        <p:nvSpPr>
          <p:cNvPr id="6149" name="Rectangle 5"/>
          <p:cNvSpPr>
            <a:spLocks noChangeArrowheads="1"/>
          </p:cNvSpPr>
          <p:nvPr/>
        </p:nvSpPr>
        <p:spPr bwMode="auto">
          <a:xfrm>
            <a:off x="774700" y="762000"/>
            <a:ext cx="7821613" cy="555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4538" indent="-246063">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6175" indent="-238125">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451100" indent="-228600">
              <a:spcBef>
                <a:spcPct val="20000"/>
              </a:spcBef>
              <a:buChar char="•"/>
              <a:defRPr sz="2000">
                <a:solidFill>
                  <a:schemeClr val="tx1"/>
                </a:solidFill>
                <a:latin typeface="Times New Roman" panose="02020603050405020304" pitchFamily="18" charset="0"/>
              </a:defRPr>
            </a:lvl5pPr>
            <a:lvl6pPr marL="29083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3655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8227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799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7000"/>
              </a:lnSpc>
              <a:spcBef>
                <a:spcPct val="0"/>
              </a:spcBef>
              <a:buClrTx/>
              <a:buFontTx/>
              <a:buNone/>
            </a:pPr>
            <a:r>
              <a:rPr lang="en-US" altLang="en-US" sz="3800">
                <a:solidFill>
                  <a:schemeClr val="tx1"/>
                </a:solidFill>
              </a:rPr>
              <a:t>CSCE 742 Software Architecture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758238"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600" smtClean="0"/>
              <a:t>Active Reviews for Intermediate Design</a:t>
            </a:r>
          </a:p>
        </p:txBody>
      </p:sp>
      <p:sp>
        <p:nvSpPr>
          <p:cNvPr id="3" name="Content Placeholder 2"/>
          <p:cNvSpPr>
            <a:spLocks noGrp="1"/>
          </p:cNvSpPr>
          <p:nvPr>
            <p:ph idx="1"/>
          </p:nvPr>
        </p:nvSpPr>
        <p:spPr/>
        <p:txBody>
          <a:bodyPr/>
          <a:lstStyle/>
          <a:p>
            <a:pPr marL="0" indent="0">
              <a:defRPr/>
            </a:pPr>
            <a:r>
              <a:rPr lang="en-US" sz="2800" dirty="0" smtClean="0"/>
              <a:t>ARID</a:t>
            </a:r>
          </a:p>
          <a:p>
            <a:pPr>
              <a:buFont typeface="Wingdings" panose="05000000000000000000" pitchFamily="2" charset="2"/>
              <a:buChar char="§"/>
              <a:defRPr/>
            </a:pPr>
            <a:r>
              <a:rPr lang="en-US" dirty="0" smtClean="0"/>
              <a:t>the architecture design (or part of it) is presented to a group of reviewers</a:t>
            </a:r>
          </a:p>
          <a:p>
            <a:pPr>
              <a:buFont typeface="Wingdings" panose="05000000000000000000" pitchFamily="2" charset="2"/>
              <a:buChar char="§"/>
              <a:defRPr/>
            </a:pPr>
            <a:r>
              <a:rPr lang="en-US" dirty="0" smtClean="0"/>
              <a:t>engineers who will make use of this design. </a:t>
            </a:r>
          </a:p>
          <a:p>
            <a:pPr>
              <a:buFont typeface="Wingdings" panose="05000000000000000000" pitchFamily="2" charset="2"/>
              <a:buChar char="§"/>
              <a:defRPr/>
            </a:pPr>
            <a:r>
              <a:rPr lang="en-US" dirty="0" smtClean="0"/>
              <a:t>After the design presentation, a set of scenarios is selected by the participants. The selected scenarios are used for the core of the exercise, where the reviewers use the elements present in the architecture to satisfy them. </a:t>
            </a:r>
          </a:p>
          <a:p>
            <a:pPr>
              <a:buFont typeface="Wingdings" panose="05000000000000000000" pitchFamily="2" charset="2"/>
              <a:buChar char="§"/>
              <a:defRPr/>
            </a:pPr>
            <a:r>
              <a:rPr lang="en-US" dirty="0" smtClean="0"/>
              <a:t>In standard ARID, the reviewers are asked to write code or pseudo-code or perhaps sequence diagrams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pic>
        <p:nvPicPr>
          <p:cNvPr id="174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7805738"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1"/>
          <p:cNvSpPr txBox="1">
            <a:spLocks/>
          </p:cNvSpPr>
          <p:nvPr/>
        </p:nvSpPr>
        <p:spPr bwMode="auto">
          <a:xfrm>
            <a:off x="228600" y="0"/>
            <a:ext cx="2109788" cy="15811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4538" indent="-246063">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6175" indent="-238125">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451100" indent="-228600">
              <a:spcBef>
                <a:spcPct val="20000"/>
              </a:spcBef>
              <a:buChar char="•"/>
              <a:defRPr sz="2000">
                <a:solidFill>
                  <a:schemeClr val="tx1"/>
                </a:solidFill>
                <a:latin typeface="Times New Roman" panose="02020603050405020304" pitchFamily="18" charset="0"/>
              </a:defRPr>
            </a:lvl5pPr>
            <a:lvl6pPr marL="29083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3655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8227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799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7000"/>
              </a:lnSpc>
              <a:spcBef>
                <a:spcPct val="0"/>
              </a:spcBef>
              <a:buClrTx/>
              <a:buFontTx/>
              <a:buNone/>
            </a:pPr>
            <a:r>
              <a:rPr lang="en-US" altLang="en-US" sz="3800">
                <a:solidFill>
                  <a:schemeClr val="hlink"/>
                </a:solidFill>
              </a:rPr>
              <a:t>Picture Plus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5" y="1847850"/>
            <a:ext cx="86836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SA with Agile: Architectural Backlog</a:t>
            </a:r>
          </a:p>
        </p:txBody>
      </p:sp>
      <p:sp>
        <p:nvSpPr>
          <p:cNvPr id="3" name="Content Placeholder 2"/>
          <p:cNvSpPr>
            <a:spLocks noGrp="1"/>
          </p:cNvSpPr>
          <p:nvPr>
            <p:ph idx="1"/>
          </p:nvPr>
        </p:nvSpPr>
        <p:spPr/>
        <p:txBody>
          <a:bodyPr/>
          <a:lstStyle/>
          <a:p>
            <a:pPr>
              <a:defRPr/>
            </a:pPr>
            <a:r>
              <a:rPr lang="en-US" dirty="0" smtClean="0"/>
              <a:t>Pivotal Tracker – Kanban board</a:t>
            </a:r>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r>
              <a:rPr lang="en-US" dirty="0" smtClean="0"/>
              <a:t>…</a:t>
            </a:r>
          </a:p>
          <a:p>
            <a:pPr>
              <a:defRPr/>
            </a:pPr>
            <a:endParaRPr lang="en-US" dirty="0"/>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9154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Case Study: FCAPS System (Chap 4)</a:t>
            </a:r>
          </a:p>
        </p:txBody>
      </p:sp>
      <p:sp>
        <p:nvSpPr>
          <p:cNvPr id="3" name="Content Placeholder 2"/>
          <p:cNvSpPr>
            <a:spLocks noGrp="1"/>
          </p:cNvSpPr>
          <p:nvPr>
            <p:ph idx="1"/>
          </p:nvPr>
        </p:nvSpPr>
        <p:spPr/>
        <p:txBody>
          <a:bodyPr/>
          <a:lstStyle/>
          <a:p>
            <a:pPr>
              <a:buFont typeface="Wingdings" panose="05000000000000000000" pitchFamily="2" charset="2"/>
              <a:buChar char="§"/>
              <a:defRPr/>
            </a:pPr>
            <a:r>
              <a:rPr lang="en-US" dirty="0" smtClean="0"/>
              <a:t>Greenfield system in a mature domain</a:t>
            </a:r>
          </a:p>
          <a:p>
            <a:pPr>
              <a:buFont typeface="Wingdings" panose="05000000000000000000" pitchFamily="2" charset="2"/>
              <a:buChar char="§"/>
              <a:defRPr/>
            </a:pPr>
            <a:r>
              <a:rPr lang="en-US" dirty="0" smtClean="0"/>
              <a:t>Business case</a:t>
            </a:r>
          </a:p>
          <a:p>
            <a:pPr>
              <a:buFont typeface="Wingdings" panose="05000000000000000000" pitchFamily="2" charset="2"/>
              <a:buChar char="§"/>
              <a:defRPr/>
            </a:pPr>
            <a:r>
              <a:rPr lang="en-US" dirty="0" smtClean="0"/>
              <a:t>Time servers – 100 of them to supply consistent time</a:t>
            </a:r>
          </a:p>
          <a:p>
            <a:pPr lvl="1">
              <a:buFont typeface="Wingdings" panose="05000000000000000000" pitchFamily="2" charset="2"/>
              <a:buChar char="§"/>
              <a:defRPr/>
            </a:pPr>
            <a:r>
              <a:rPr lang="en-US" dirty="0" smtClean="0"/>
              <a:t>Fault management. The goal of fault management is to recognize, isolate, correct, and log faults that occur in the network. </a:t>
            </a:r>
          </a:p>
          <a:p>
            <a:pPr lvl="1">
              <a:buFont typeface="Wingdings" panose="05000000000000000000" pitchFamily="2" charset="2"/>
              <a:buChar char="§"/>
              <a:defRPr/>
            </a:pPr>
            <a:r>
              <a:rPr lang="en-US" dirty="0" smtClean="0"/>
              <a:t>Configuration management includes gathering and storing configurations from network devices, </a:t>
            </a:r>
          </a:p>
          <a:p>
            <a:pPr lvl="1">
              <a:buFont typeface="Wingdings" panose="05000000000000000000" pitchFamily="2" charset="2"/>
              <a:buChar char="§"/>
              <a:defRPr/>
            </a:pPr>
            <a:r>
              <a:rPr lang="en-US" dirty="0" smtClean="0"/>
              <a:t>Accounting. The goal here is to gather device information. </a:t>
            </a:r>
          </a:p>
          <a:p>
            <a:pPr lvl="1">
              <a:buFont typeface="Wingdings" panose="05000000000000000000" pitchFamily="2" charset="2"/>
              <a:buChar char="§"/>
              <a:defRPr/>
            </a:pPr>
            <a:r>
              <a:rPr lang="en-US" dirty="0" smtClean="0"/>
              <a:t>Performance management. This category focuses on determining the efficiency of the current network. </a:t>
            </a:r>
          </a:p>
          <a:p>
            <a:pPr lvl="1">
              <a:buFont typeface="Wingdings" panose="05000000000000000000" pitchFamily="2" charset="2"/>
              <a:buChar char="§"/>
              <a:defRPr/>
            </a:pPr>
            <a:r>
              <a:rPr lang="en-US" dirty="0" smtClean="0"/>
              <a:t>Security management. This is the process of controlling access to assets in the network.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04813" y="247650"/>
            <a:ext cx="1957387" cy="1657350"/>
          </a:xfrm>
        </p:spPr>
        <p:txBody>
          <a:bodyPr/>
          <a:lstStyle/>
          <a:p>
            <a:r>
              <a:rPr lang="en-US" altLang="en-US" smtClean="0"/>
              <a:t>Use-Case Model</a:t>
            </a:r>
          </a:p>
        </p:txBody>
      </p:sp>
      <p:sp>
        <p:nvSpPr>
          <p:cNvPr id="3" name="Content Placeholder 2"/>
          <p:cNvSpPr>
            <a:spLocks noGrp="1"/>
          </p:cNvSpPr>
          <p:nvPr>
            <p:ph idx="1"/>
          </p:nvPr>
        </p:nvSpPr>
        <p:spPr/>
        <p:txBody>
          <a:bodyPr/>
          <a:lstStyle/>
          <a:p>
            <a:pPr>
              <a:defRPr/>
            </a:pPr>
            <a:endParaRPr lang="en-US"/>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0550" y="152400"/>
            <a:ext cx="720725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Use-Case Table</a:t>
            </a:r>
          </a:p>
        </p:txBody>
      </p:sp>
      <p:sp>
        <p:nvSpPr>
          <p:cNvPr id="3" name="Content Placeholder 2"/>
          <p:cNvSpPr>
            <a:spLocks noGrp="1"/>
          </p:cNvSpPr>
          <p:nvPr>
            <p:ph idx="1"/>
          </p:nvPr>
        </p:nvSpPr>
        <p:spPr/>
        <p:txBody>
          <a:bodyPr/>
          <a:lstStyle/>
          <a:p>
            <a:pPr>
              <a:defRPr/>
            </a:pPr>
            <a:endParaRPr lang="en-US"/>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028700"/>
            <a:ext cx="85994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247650"/>
            <a:ext cx="2505075" cy="2266950"/>
          </a:xfrm>
        </p:spPr>
        <p:txBody>
          <a:bodyPr/>
          <a:lstStyle/>
          <a:p>
            <a:r>
              <a:rPr lang="en-US" altLang="en-US" smtClean="0"/>
              <a:t>Quality Attribute Scenarios</a:t>
            </a:r>
          </a:p>
        </p:txBody>
      </p:sp>
      <p:sp>
        <p:nvSpPr>
          <p:cNvPr id="3" name="Content Placeholder 2"/>
          <p:cNvSpPr>
            <a:spLocks noGrp="1"/>
          </p:cNvSpPr>
          <p:nvPr>
            <p:ph idx="1"/>
          </p:nvPr>
        </p:nvSpPr>
        <p:spPr/>
        <p:txBody>
          <a:bodyPr/>
          <a:lstStyle/>
          <a:p>
            <a:pPr>
              <a:defRPr/>
            </a:pPr>
            <a:endParaRPr lang="en-US"/>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76200"/>
            <a:ext cx="6486525"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Concerns</a:t>
            </a:r>
            <a:endParaRPr lang="en-US" altLang="en-US" dirty="0" smtClean="0"/>
          </a:p>
        </p:txBody>
      </p:sp>
      <p:pic>
        <p:nvPicPr>
          <p:cNvPr id="245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325" y="2209800"/>
            <a:ext cx="9167813" cy="2528888"/>
          </a:xfr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SEI series on Software Architecture</a:t>
            </a:r>
          </a:p>
        </p:txBody>
      </p:sp>
      <p:sp>
        <p:nvSpPr>
          <p:cNvPr id="3" name="Content Placeholder 2"/>
          <p:cNvSpPr>
            <a:spLocks noGrp="1"/>
          </p:cNvSpPr>
          <p:nvPr>
            <p:ph idx="1"/>
          </p:nvPr>
        </p:nvSpPr>
        <p:spPr/>
        <p:txBody>
          <a:bodyPr/>
          <a:lstStyle/>
          <a:p>
            <a:pPr>
              <a:defRPr/>
            </a:pPr>
            <a:endParaRPr lang="en-US"/>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600200"/>
            <a:ext cx="29337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4813"/>
            <a:ext cx="27178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803400"/>
            <a:ext cx="274637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4.3.1 ADD Step 1:</a:t>
            </a:r>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76425" y="989013"/>
            <a:ext cx="5362575" cy="5456237"/>
          </a:xfr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ADD Step 2: Select Drivers</a:t>
            </a:r>
          </a:p>
        </p:txBody>
      </p:sp>
      <p:sp>
        <p:nvSpPr>
          <p:cNvPr id="3" name="Content Placeholder 2"/>
          <p:cNvSpPr>
            <a:spLocks noGrp="1"/>
          </p:cNvSpPr>
          <p:nvPr>
            <p:ph idx="1"/>
          </p:nvPr>
        </p:nvSpPr>
        <p:spPr/>
        <p:txBody>
          <a:bodyPr/>
          <a:lstStyle/>
          <a:p>
            <a:pPr>
              <a:defRPr/>
            </a:pPr>
            <a:endParaRPr lang="en-US"/>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15240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ADD Step 3:</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600" smtClean="0"/>
              <a:t>ADD Step 3: Choose Element to Refine</a:t>
            </a:r>
          </a:p>
        </p:txBody>
      </p:sp>
      <p:sp>
        <p:nvSpPr>
          <p:cNvPr id="3" name="Content Placeholder 2"/>
          <p:cNvSpPr>
            <a:spLocks noGrp="1"/>
          </p:cNvSpPr>
          <p:nvPr>
            <p:ph idx="1"/>
          </p:nvPr>
        </p:nvSpPr>
        <p:spPr/>
        <p:txBody>
          <a:bodyPr/>
          <a:lstStyle/>
          <a:p>
            <a:pPr>
              <a:defRPr/>
            </a:pPr>
            <a:r>
              <a:rPr lang="en-US" dirty="0" smtClean="0"/>
              <a:t>Start with entire system</a:t>
            </a:r>
            <a:endParaRPr lang="en-US" dirty="0"/>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1914525"/>
            <a:ext cx="74390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200" smtClean="0"/>
              <a:t>Step 4: Choose One or More Design Concepts That Satisfy the Selected Drivers</a:t>
            </a:r>
          </a:p>
        </p:txBody>
      </p:sp>
      <p:sp>
        <p:nvSpPr>
          <p:cNvPr id="3" name="Content Placeholder 2"/>
          <p:cNvSpPr>
            <a:spLocks noGrp="1"/>
          </p:cNvSpPr>
          <p:nvPr>
            <p:ph idx="1"/>
          </p:nvPr>
        </p:nvSpPr>
        <p:spPr/>
        <p:txBody>
          <a:bodyPr/>
          <a:lstStyle/>
          <a:p>
            <a:pPr>
              <a:defRPr/>
            </a:pPr>
            <a:endParaRPr lang="en-US" dirty="0"/>
          </a:p>
        </p:txBody>
      </p:sp>
      <p:pic>
        <p:nvPicPr>
          <p:cNvPr id="297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1162050"/>
            <a:ext cx="65341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04813" y="874713"/>
            <a:ext cx="3624262" cy="1428750"/>
          </a:xfrm>
        </p:spPr>
        <p:txBody>
          <a:bodyPr/>
          <a:lstStyle/>
          <a:p>
            <a:r>
              <a:rPr lang="en-US" altLang="en-US" smtClean="0"/>
              <a:t>Rich Internet Application</a:t>
            </a:r>
          </a:p>
        </p:txBody>
      </p:sp>
      <p:sp>
        <p:nvSpPr>
          <p:cNvPr id="3" name="Content Placeholder 2"/>
          <p:cNvSpPr>
            <a:spLocks noGrp="1"/>
          </p:cNvSpPr>
          <p:nvPr>
            <p:ph idx="1"/>
          </p:nvPr>
        </p:nvSpPr>
        <p:spPr>
          <a:xfrm>
            <a:off x="404813" y="2317750"/>
            <a:ext cx="3405187" cy="4768850"/>
          </a:xfrm>
        </p:spPr>
        <p:txBody>
          <a:bodyPr/>
          <a:lstStyle/>
          <a:p>
            <a:pPr>
              <a:defRPr/>
            </a:pPr>
            <a:r>
              <a:rPr lang="en-US" dirty="0" smtClean="0"/>
              <a:t> from the catalog in appendix A</a:t>
            </a:r>
          </a:p>
          <a:p>
            <a:pPr marL="457200" indent="-457200">
              <a:buFont typeface="+mj-lt"/>
              <a:buAutoNum type="arabicPeriod"/>
              <a:defRPr/>
            </a:pPr>
            <a:r>
              <a:rPr lang="en-US" dirty="0" smtClean="0"/>
              <a:t>Web App</a:t>
            </a:r>
          </a:p>
          <a:p>
            <a:pPr marL="457200" indent="-457200">
              <a:buFont typeface="+mj-lt"/>
              <a:buAutoNum type="arabicPeriod"/>
              <a:defRPr/>
            </a:pPr>
            <a:r>
              <a:rPr lang="en-US" dirty="0" smtClean="0"/>
              <a:t>Rich Inter. App</a:t>
            </a:r>
          </a:p>
          <a:p>
            <a:pPr marL="457200" indent="-457200">
              <a:buFont typeface="+mj-lt"/>
              <a:buAutoNum type="arabicPeriod"/>
              <a:defRPr/>
            </a:pPr>
            <a:r>
              <a:rPr lang="en-US" dirty="0" smtClean="0"/>
              <a:t>Mobile App</a:t>
            </a:r>
          </a:p>
          <a:p>
            <a:pPr marL="457200" indent="-457200">
              <a:buFont typeface="+mj-lt"/>
              <a:buAutoNum type="arabicPeriod"/>
              <a:defRPr/>
            </a:pPr>
            <a:r>
              <a:rPr lang="en-US" dirty="0" smtClean="0"/>
              <a:t>Service App</a:t>
            </a:r>
            <a:endParaRPr lang="en-US" dirty="0"/>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52463"/>
            <a:ext cx="4648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itle 1"/>
          <p:cNvSpPr txBox="1">
            <a:spLocks/>
          </p:cNvSpPr>
          <p:nvPr/>
        </p:nvSpPr>
        <p:spPr bwMode="auto">
          <a:xfrm>
            <a:off x="0" y="0"/>
            <a:ext cx="9144000" cy="757238"/>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4538" indent="-246063">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6175" indent="-238125">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451100" indent="-228600">
              <a:spcBef>
                <a:spcPct val="20000"/>
              </a:spcBef>
              <a:buChar char="•"/>
              <a:defRPr sz="2000">
                <a:solidFill>
                  <a:schemeClr val="tx1"/>
                </a:solidFill>
                <a:latin typeface="Times New Roman" panose="02020603050405020304" pitchFamily="18" charset="0"/>
              </a:defRPr>
            </a:lvl5pPr>
            <a:lvl6pPr marL="29083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3655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8227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799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7000"/>
              </a:lnSpc>
              <a:spcBef>
                <a:spcPct val="0"/>
              </a:spcBef>
              <a:buClrTx/>
              <a:buFontTx/>
              <a:buNone/>
            </a:pPr>
            <a:r>
              <a:rPr lang="en-US" altLang="en-US" sz="3200">
                <a:solidFill>
                  <a:schemeClr val="hlink"/>
                </a:solidFill>
              </a:rPr>
              <a:t>Step 5: Instantiate Architectural Elements, Allocate Responsibilities, and Define Interfaces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938" y="-77788"/>
            <a:ext cx="7700962" cy="670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txBox="1">
            <a:spLocks/>
          </p:cNvSpPr>
          <p:nvPr/>
        </p:nvSpPr>
        <p:spPr bwMode="auto">
          <a:xfrm>
            <a:off x="176213" y="152400"/>
            <a:ext cx="2490787" cy="16573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4538" indent="-246063">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6175" indent="-238125">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451100" indent="-228600">
              <a:spcBef>
                <a:spcPct val="20000"/>
              </a:spcBef>
              <a:buChar char="•"/>
              <a:defRPr sz="2000">
                <a:solidFill>
                  <a:schemeClr val="tx1"/>
                </a:solidFill>
                <a:latin typeface="Times New Roman" panose="02020603050405020304" pitchFamily="18" charset="0"/>
              </a:defRPr>
            </a:lvl5pPr>
            <a:lvl6pPr marL="29083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3655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8227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799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7000"/>
              </a:lnSpc>
              <a:spcBef>
                <a:spcPct val="0"/>
              </a:spcBef>
              <a:buClrTx/>
              <a:buFontTx/>
              <a:buNone/>
            </a:pPr>
            <a:r>
              <a:rPr lang="en-US" altLang="en-US" sz="3800">
                <a:solidFill>
                  <a:schemeClr val="hlink"/>
                </a:solidFill>
              </a:rPr>
              <a:t>Design Decisions</a:t>
            </a:r>
          </a:p>
          <a:p>
            <a:pPr>
              <a:lnSpc>
                <a:spcPct val="87000"/>
              </a:lnSpc>
              <a:spcBef>
                <a:spcPct val="0"/>
              </a:spcBef>
              <a:buClrTx/>
              <a:buFontTx/>
              <a:buNone/>
            </a:pPr>
            <a:r>
              <a:rPr lang="en-US" altLang="en-US" sz="3800">
                <a:solidFill>
                  <a:schemeClr val="hlink"/>
                </a:solidFill>
              </a:rPr>
              <a:t>continued</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531813"/>
            <a:ext cx="7315200" cy="6173787"/>
          </a:xfrm>
        </p:spPr>
      </p:pic>
      <p:sp>
        <p:nvSpPr>
          <p:cNvPr id="32771" name="Title 1"/>
          <p:cNvSpPr txBox="1">
            <a:spLocks/>
          </p:cNvSpPr>
          <p:nvPr/>
        </p:nvSpPr>
        <p:spPr bwMode="auto">
          <a:xfrm>
            <a:off x="176213" y="95250"/>
            <a:ext cx="2490787" cy="16573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4538" indent="-246063">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6175" indent="-238125">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451100" indent="-228600">
              <a:spcBef>
                <a:spcPct val="20000"/>
              </a:spcBef>
              <a:buChar char="•"/>
              <a:defRPr sz="2000">
                <a:solidFill>
                  <a:schemeClr val="tx1"/>
                </a:solidFill>
                <a:latin typeface="Times New Roman" panose="02020603050405020304" pitchFamily="18" charset="0"/>
              </a:defRPr>
            </a:lvl5pPr>
            <a:lvl6pPr marL="29083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3655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8227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799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7000"/>
              </a:lnSpc>
              <a:spcBef>
                <a:spcPct val="0"/>
              </a:spcBef>
              <a:buClrTx/>
              <a:buFontTx/>
              <a:buNone/>
            </a:pPr>
            <a:r>
              <a:rPr lang="en-US" altLang="en-US" sz="3800">
                <a:solidFill>
                  <a:schemeClr val="hlink"/>
                </a:solidFill>
              </a:rPr>
              <a:t>Design Decisions</a:t>
            </a:r>
          </a:p>
          <a:p>
            <a:pPr>
              <a:lnSpc>
                <a:spcPct val="87000"/>
              </a:lnSpc>
              <a:spcBef>
                <a:spcPct val="0"/>
              </a:spcBef>
              <a:buClrTx/>
              <a:buFontTx/>
              <a:buNone/>
            </a:pPr>
            <a:r>
              <a:rPr lang="en-US" altLang="en-US" sz="3800">
                <a:solidFill>
                  <a:schemeClr val="hlink"/>
                </a:solidFill>
              </a:rPr>
              <a:t>continued</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Step 6: Sketch Views and Record Design Decisions</a:t>
            </a:r>
          </a:p>
        </p:txBody>
      </p:sp>
      <p:sp>
        <p:nvSpPr>
          <p:cNvPr id="3" name="Content Placeholder 2"/>
          <p:cNvSpPr>
            <a:spLocks noGrp="1"/>
          </p:cNvSpPr>
          <p:nvPr>
            <p:ph idx="1"/>
          </p:nvPr>
        </p:nvSpPr>
        <p:spPr/>
        <p:txBody>
          <a:bodyPr/>
          <a:lstStyle/>
          <a:p>
            <a:pPr>
              <a:defRPr/>
            </a:pPr>
            <a:endParaRPr lang="en-US" dirty="0"/>
          </a:p>
        </p:txBody>
      </p:sp>
      <p:pic>
        <p:nvPicPr>
          <p:cNvPr id="337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762000"/>
            <a:ext cx="306228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04813" y="247650"/>
            <a:ext cx="1976437" cy="1657350"/>
          </a:xfrm>
        </p:spPr>
        <p:txBody>
          <a:bodyPr/>
          <a:lstStyle/>
          <a:p>
            <a:r>
              <a:rPr lang="en-US" altLang="en-US" smtClean="0"/>
              <a:t>The words</a:t>
            </a:r>
          </a:p>
        </p:txBody>
      </p:sp>
      <p:sp>
        <p:nvSpPr>
          <p:cNvPr id="3" name="Content Placeholder 2"/>
          <p:cNvSpPr>
            <a:spLocks noGrp="1"/>
          </p:cNvSpPr>
          <p:nvPr>
            <p:ph idx="1"/>
          </p:nvPr>
        </p:nvSpPr>
        <p:spPr/>
        <p:txBody>
          <a:bodyPr/>
          <a:lstStyle/>
          <a:p>
            <a:pPr>
              <a:defRPr/>
            </a:pPr>
            <a:endParaRPr lang="en-US"/>
          </a:p>
        </p:txBody>
      </p:sp>
      <p:pic>
        <p:nvPicPr>
          <p:cNvPr id="348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542925"/>
            <a:ext cx="661035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0738" y="1220788"/>
            <a:ext cx="7246937" cy="5224462"/>
          </a:xfr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Initial Deployment Diagram</a:t>
            </a:r>
          </a:p>
        </p:txBody>
      </p:sp>
      <p:sp>
        <p:nvSpPr>
          <p:cNvPr id="3" name="Content Placeholder 2"/>
          <p:cNvSpPr>
            <a:spLocks noGrp="1"/>
          </p:cNvSpPr>
          <p:nvPr>
            <p:ph idx="1"/>
          </p:nvPr>
        </p:nvSpPr>
        <p:spPr/>
        <p:txBody>
          <a:bodyPr/>
          <a:lstStyle/>
          <a:p>
            <a:pPr>
              <a:defRPr/>
            </a:pPr>
            <a:endParaRPr lang="en-US"/>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562100"/>
            <a:ext cx="66103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368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57200"/>
            <a:ext cx="85693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04813" y="514350"/>
            <a:ext cx="8716962" cy="781050"/>
          </a:xfrm>
        </p:spPr>
        <p:txBody>
          <a:bodyPr/>
          <a:lstStyle/>
          <a:p>
            <a:r>
              <a:rPr lang="en-US" altLang="en-US" smtClean="0"/>
              <a:t>Step 7: Perform Analysis of Current Design and Review Iteration Goal and Achievement of Design Purpose</a:t>
            </a:r>
          </a:p>
        </p:txBody>
      </p:sp>
      <p:sp>
        <p:nvSpPr>
          <p:cNvPr id="3" name="Content Placeholder 2"/>
          <p:cNvSpPr>
            <a:spLocks noGrp="1"/>
          </p:cNvSpPr>
          <p:nvPr>
            <p:ph idx="1"/>
          </p:nvPr>
        </p:nvSpPr>
        <p:spPr>
          <a:xfrm>
            <a:off x="290513" y="1676400"/>
            <a:ext cx="8307387" cy="4768850"/>
          </a:xfrm>
        </p:spPr>
        <p:txBody>
          <a:bodyPr/>
          <a:lstStyle/>
          <a:p>
            <a:pPr>
              <a:defRPr/>
            </a:pPr>
            <a:r>
              <a:rPr lang="en-US" dirty="0" smtClean="0"/>
              <a:t>Kanban Board</a:t>
            </a:r>
            <a:endParaRPr lang="en-US" dirty="0"/>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676400"/>
            <a:ext cx="652462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Iteration 2: Identifying Structures to Support Primary Functionality</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Step 2: Establish Iteration Goal by Selecting Drivers</a:t>
            </a:r>
          </a:p>
        </p:txBody>
      </p:sp>
      <p:sp>
        <p:nvSpPr>
          <p:cNvPr id="3" name="Content Placeholder 2"/>
          <p:cNvSpPr>
            <a:spLocks noGrp="1"/>
          </p:cNvSpPr>
          <p:nvPr>
            <p:ph idx="1"/>
          </p:nvPr>
        </p:nvSpPr>
        <p:spPr/>
        <p:txBody>
          <a:bodyPr/>
          <a:lstStyle/>
          <a:p>
            <a:pPr>
              <a:defRPr/>
            </a:pPr>
            <a:r>
              <a:rPr lang="en-US" dirty="0" smtClean="0"/>
              <a:t>The goal of this iteration is to address the general architectural concern of identifying structures to support primary functionality. </a:t>
            </a:r>
          </a:p>
          <a:p>
            <a:pPr>
              <a:defRPr/>
            </a:pPr>
            <a:r>
              <a:rPr lang="en-US" dirty="0" smtClean="0"/>
              <a:t>Identifying these elements is useful not only for understanding how functionality is supported, but also for addressing CRN-3, the allocation of work to members of the development team. </a:t>
            </a:r>
          </a:p>
          <a:p>
            <a:pPr>
              <a:defRPr/>
            </a:pPr>
            <a:r>
              <a:rPr lang="en-US" dirty="0" smtClean="0"/>
              <a:t>In this second iteration, besides CRN-3, the architect considers the system’s primary use cases: </a:t>
            </a:r>
          </a:p>
          <a:p>
            <a:pPr>
              <a:buFont typeface="Wingdings" panose="05000000000000000000" pitchFamily="2" charset="2"/>
              <a:buChar char="§"/>
              <a:defRPr/>
            </a:pPr>
            <a:r>
              <a:rPr lang="en-US" dirty="0" smtClean="0"/>
              <a:t>UC-1 </a:t>
            </a:r>
          </a:p>
          <a:p>
            <a:pPr>
              <a:buFont typeface="Wingdings" panose="05000000000000000000" pitchFamily="2" charset="2"/>
              <a:buChar char="§"/>
              <a:defRPr/>
            </a:pPr>
            <a:r>
              <a:rPr lang="en-US" dirty="0" smtClean="0"/>
              <a:t>UC-2 </a:t>
            </a:r>
          </a:p>
          <a:p>
            <a:pPr>
              <a:buFont typeface="Wingdings" panose="05000000000000000000" pitchFamily="2" charset="2"/>
              <a:buChar char="§"/>
              <a:defRPr/>
            </a:pPr>
            <a:r>
              <a:rPr lang="en-US" dirty="0" smtClean="0"/>
              <a:t>UC-7</a:t>
            </a:r>
          </a:p>
          <a:p>
            <a:pPr>
              <a:defRPr/>
            </a:pPr>
            <a:endParaRPr lang="en-US" dirty="0" smtClean="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Step 3: Choose One or More Elements of the System to Refine</a:t>
            </a:r>
          </a:p>
        </p:txBody>
      </p:sp>
      <p:sp>
        <p:nvSpPr>
          <p:cNvPr id="3" name="Content Placeholder 2"/>
          <p:cNvSpPr>
            <a:spLocks noGrp="1"/>
          </p:cNvSpPr>
          <p:nvPr>
            <p:ph idx="1"/>
          </p:nvPr>
        </p:nvSpPr>
        <p:spPr/>
        <p:txBody>
          <a:bodyPr/>
          <a:lstStyle/>
          <a:p>
            <a:pPr>
              <a:defRPr/>
            </a:pPr>
            <a:r>
              <a:rPr lang="en-US" dirty="0" smtClean="0"/>
              <a:t>The elements that will be refined in this iteration are the modules located in the different layers defined by the two reference architectures from the previous iteration. </a:t>
            </a:r>
          </a:p>
          <a:p>
            <a:pPr>
              <a:defRPr/>
            </a:pPr>
            <a:r>
              <a:rPr lang="en-US" dirty="0" smtClean="0"/>
              <a:t>In general, the support of functionality in this system requires the collaboration of components associated with modules that are located in the different layers.</a:t>
            </a:r>
          </a:p>
          <a:p>
            <a:pPr>
              <a:defRPr/>
            </a:pPr>
            <a:endParaRPr lang="en-US" dirty="0" smtClean="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350" y="304800"/>
            <a:ext cx="9296400" cy="781050"/>
          </a:xfrm>
        </p:spPr>
        <p:txBody>
          <a:bodyPr/>
          <a:lstStyle/>
          <a:p>
            <a:r>
              <a:rPr lang="en-US" altLang="en-US" sz="3600" smtClean="0"/>
              <a:t>Step 4: Choose One or More Design Concepts That Satisfy the Selected Drivers</a:t>
            </a:r>
          </a:p>
        </p:txBody>
      </p:sp>
      <p:sp>
        <p:nvSpPr>
          <p:cNvPr id="3" name="Content Placeholder 2"/>
          <p:cNvSpPr>
            <a:spLocks noGrp="1"/>
          </p:cNvSpPr>
          <p:nvPr>
            <p:ph idx="1"/>
          </p:nvPr>
        </p:nvSpPr>
        <p:spPr/>
        <p:txBody>
          <a:bodyPr/>
          <a:lstStyle/>
          <a:p>
            <a:pPr>
              <a:defRPr/>
            </a:pPr>
            <a:r>
              <a:rPr lang="en-US" dirty="0" smtClean="0"/>
              <a:t>In this iteration, several design concepts— in this case, architectural design patterns— are selected from the book Pattern Oriented Software Architecture, Volume 4.</a:t>
            </a:r>
          </a:p>
          <a:p>
            <a:pPr>
              <a:defRPr/>
            </a:pPr>
            <a:endParaRPr lang="en-US" dirty="0" smtClean="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3663"/>
            <a:ext cx="5938838" cy="657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Step 6: Sketch Views and Record Design Decisions</a:t>
            </a:r>
          </a:p>
        </p:txBody>
      </p:sp>
      <p:sp>
        <p:nvSpPr>
          <p:cNvPr id="3" name="Content Placeholder 2"/>
          <p:cNvSpPr>
            <a:spLocks noGrp="1"/>
          </p:cNvSpPr>
          <p:nvPr>
            <p:ph idx="1"/>
          </p:nvPr>
        </p:nvSpPr>
        <p:spPr/>
        <p:txBody>
          <a:bodyPr/>
          <a:lstStyle/>
          <a:p>
            <a:pPr>
              <a:defRPr/>
            </a:pPr>
            <a:endParaRPr lang="en-US"/>
          </a:p>
        </p:txBody>
      </p:sp>
      <p:pic>
        <p:nvPicPr>
          <p:cNvPr id="440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257300"/>
            <a:ext cx="673417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450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795338"/>
            <a:ext cx="65722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Meaning of Analysis</a:t>
            </a:r>
          </a:p>
        </p:txBody>
      </p:sp>
      <p:sp>
        <p:nvSpPr>
          <p:cNvPr id="3" name="Content Placeholder 2"/>
          <p:cNvSpPr>
            <a:spLocks noGrp="1"/>
          </p:cNvSpPr>
          <p:nvPr>
            <p:ph idx="1"/>
          </p:nvPr>
        </p:nvSpPr>
        <p:spPr/>
        <p:txBody>
          <a:bodyPr/>
          <a:lstStyle/>
          <a:p>
            <a:pPr>
              <a:defRPr/>
            </a:pPr>
            <a:r>
              <a:rPr lang="en-US" dirty="0" smtClean="0"/>
              <a:t>The Meaning of Analysis In the Merriam-Webster Dictionary, the word analysis is defined as follows: </a:t>
            </a:r>
          </a:p>
          <a:p>
            <a:pPr>
              <a:buFont typeface="Wingdings" panose="05000000000000000000" pitchFamily="2" charset="2"/>
              <a:buChar char="§"/>
              <a:defRPr/>
            </a:pPr>
            <a:r>
              <a:rPr lang="en-US" dirty="0" smtClean="0"/>
              <a:t>The careful study of something to learn about its parts, what they do, and how they are related to each other </a:t>
            </a:r>
          </a:p>
          <a:p>
            <a:pPr>
              <a:buFont typeface="Wingdings" panose="05000000000000000000" pitchFamily="2" charset="2"/>
              <a:buChar char="§"/>
              <a:defRPr/>
            </a:pPr>
            <a:r>
              <a:rPr lang="en-US" dirty="0" smtClean="0"/>
              <a:t>An explanation of the nature and meaning of something</a:t>
            </a:r>
            <a:endParaRPr lang="en-US" dirty="0"/>
          </a:p>
          <a:p>
            <a:pPr>
              <a:defRPr/>
            </a:pPr>
            <a:endParaRPr lang="en-US" dirty="0" smtClean="0"/>
          </a:p>
          <a:p>
            <a:pPr>
              <a:defRPr/>
            </a:pPr>
            <a:endParaRPr lang="en-US" dirty="0" smtClean="0"/>
          </a:p>
          <a:p>
            <a:pPr>
              <a:defRPr/>
            </a:pPr>
            <a:r>
              <a:rPr lang="en-US" sz="1800" dirty="0" smtClean="0"/>
              <a:t>Cervantes, Humberto; </a:t>
            </a:r>
            <a:r>
              <a:rPr lang="en-US" sz="1800" dirty="0" err="1" smtClean="0"/>
              <a:t>Kazman</a:t>
            </a:r>
            <a:r>
              <a:rPr lang="en-US" sz="1800" dirty="0" smtClean="0"/>
              <a:t>, Rick. Designing Software Architectures: A Practical Approach (SEI Series in Software Engineering) (Kindle Locations 474-478). Pearson Education. Kindle Edition. </a:t>
            </a:r>
            <a:endParaRPr lang="en-US" sz="1800" dirty="0"/>
          </a:p>
        </p:txBody>
      </p:sp>
      <p:sp>
        <p:nvSpPr>
          <p:cNvPr id="9220" name="TextBox 4"/>
          <p:cNvSpPr txBox="1">
            <a:spLocks noChangeArrowheads="1"/>
          </p:cNvSpPr>
          <p:nvPr/>
        </p:nvSpPr>
        <p:spPr bwMode="auto">
          <a:xfrm>
            <a:off x="685800" y="6529388"/>
            <a:ext cx="6764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a:t>Cervantes; Kazman, Designing Software Architectures: A Practical Approach</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460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0863" y="-4763"/>
            <a:ext cx="4376737"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Plus words table</a:t>
            </a:r>
          </a:p>
        </p:txBody>
      </p:sp>
      <p:sp>
        <p:nvSpPr>
          <p:cNvPr id="3" name="Content Placeholder 2"/>
          <p:cNvSpPr>
            <a:spLocks noGrp="1"/>
          </p:cNvSpPr>
          <p:nvPr>
            <p:ph idx="1"/>
          </p:nvPr>
        </p:nvSpPr>
        <p:spPr/>
        <p:txBody>
          <a:bodyPr/>
          <a:lstStyle/>
          <a:p>
            <a:pPr>
              <a:defRPr/>
            </a:pPr>
            <a:endParaRPr lang="en-US"/>
          </a:p>
        </p:txBody>
      </p:sp>
      <p:pic>
        <p:nvPicPr>
          <p:cNvPr id="471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3" y="954088"/>
            <a:ext cx="774858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481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271463"/>
            <a:ext cx="657225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491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762000"/>
            <a:ext cx="65817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04813" y="247650"/>
            <a:ext cx="1500187" cy="1352550"/>
          </a:xfrm>
        </p:spPr>
        <p:txBody>
          <a:bodyPr/>
          <a:lstStyle/>
          <a:p>
            <a:r>
              <a:rPr lang="en-US" altLang="en-US" smtClean="0"/>
              <a:t>UC-2 Detect Fault</a:t>
            </a:r>
          </a:p>
        </p:txBody>
      </p:sp>
      <p:sp>
        <p:nvSpPr>
          <p:cNvPr id="3" name="Content Placeholder 2"/>
          <p:cNvSpPr>
            <a:spLocks noGrp="1"/>
          </p:cNvSpPr>
          <p:nvPr>
            <p:ph idx="1"/>
          </p:nvPr>
        </p:nvSpPr>
        <p:spPr/>
        <p:txBody>
          <a:bodyPr/>
          <a:lstStyle/>
          <a:p>
            <a:pPr>
              <a:defRPr/>
            </a:pPr>
            <a:endParaRPr lang="en-US"/>
          </a:p>
        </p:txBody>
      </p:sp>
      <p:pic>
        <p:nvPicPr>
          <p:cNvPr id="501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57213"/>
            <a:ext cx="6477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altLang="en-US" smtClean="0"/>
          </a:p>
        </p:txBody>
      </p:sp>
      <p:pic>
        <p:nvPicPr>
          <p:cNvPr id="512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87438" y="1684338"/>
            <a:ext cx="6715125" cy="4295775"/>
          </a:xfr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04813" y="438150"/>
            <a:ext cx="8716962" cy="781050"/>
          </a:xfrm>
        </p:spPr>
        <p:txBody>
          <a:bodyPr/>
          <a:lstStyle/>
          <a:p>
            <a:r>
              <a:rPr lang="en-US" altLang="en-US" smtClean="0"/>
              <a:t>Step 7: Perform Analysis of Current Design and Review Iteration Goal and Achievement of Design Purpose</a:t>
            </a:r>
          </a:p>
        </p:txBody>
      </p:sp>
      <p:pic>
        <p:nvPicPr>
          <p:cNvPr id="522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95325" y="1793875"/>
            <a:ext cx="7015163" cy="4378325"/>
          </a:xfr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532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2133600"/>
            <a:ext cx="92138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Iteration 3: Addressing Quality Attribute Scenario Driver (QA-3)</a:t>
            </a:r>
          </a:p>
        </p:txBody>
      </p:sp>
      <p:sp>
        <p:nvSpPr>
          <p:cNvPr id="6" name="Content Placeholder 5"/>
          <p:cNvSpPr>
            <a:spLocks noGrp="1"/>
          </p:cNvSpPr>
          <p:nvPr>
            <p:ph idx="1"/>
          </p:nvPr>
        </p:nvSpPr>
        <p:spPr/>
        <p:txBody>
          <a:bodyPr/>
          <a:lstStyle/>
          <a:p>
            <a:pPr>
              <a:defRPr/>
            </a:pPr>
            <a:r>
              <a:rPr lang="en-US" dirty="0" smtClean="0"/>
              <a:t>4.3.4 Iteration 3: Addressing Quality Attribute Scenario Driver (QA-3) This section presents the results of the activities that are performed in each of the steps of ADD in the third iteration of the design process. Building on the fundamental structural decisions made in iterations 1 and 2, we can now start to reason about the fulfillment of some of the more important quality attributes. This iteration focuses on just one of these quality attribute scenarios.</a:t>
            </a:r>
          </a:p>
          <a:p>
            <a:pPr>
              <a:defRPr/>
            </a:pPr>
            <a:endParaRPr lang="en-US" dirty="0" smtClean="0"/>
          </a:p>
          <a:p>
            <a:pPr>
              <a:defRPr/>
            </a:pPr>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33413" y="247650"/>
            <a:ext cx="2262187" cy="1962150"/>
          </a:xfrm>
        </p:spPr>
        <p:txBody>
          <a:bodyPr/>
          <a:lstStyle/>
          <a:p>
            <a:r>
              <a:rPr lang="en-US" altLang="en-US" smtClean="0"/>
              <a:t>Attribute Driven Design  (3.0)</a:t>
            </a:r>
          </a:p>
        </p:txBody>
      </p:sp>
      <p:sp>
        <p:nvSpPr>
          <p:cNvPr id="3" name="Content Placeholder 2"/>
          <p:cNvSpPr>
            <a:spLocks noGrp="1"/>
          </p:cNvSpPr>
          <p:nvPr>
            <p:ph idx="1"/>
          </p:nvPr>
        </p:nvSpPr>
        <p:spPr/>
        <p:txBody>
          <a:bodyPr/>
          <a:lstStyle/>
          <a:p>
            <a:pPr>
              <a:defRPr/>
            </a:pPr>
            <a:endParaRPr lang="en-US" dirty="0"/>
          </a:p>
        </p:txBody>
      </p:sp>
      <p:pic>
        <p:nvPicPr>
          <p:cNvPr id="102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52750"/>
            <a:ext cx="21717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153150"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4.3.4.1 Step 2: Establish Iteration Goal by Selecting Drivers For this iteration, the architect focuses on the QA-3 quality attribute scenario: A failure occurs in the management system during operation. The management system resumes operation in less than 30 seconds. </a:t>
            </a:r>
          </a:p>
          <a:p>
            <a:pPr>
              <a:defRPr/>
            </a:pPr>
            <a:r>
              <a:rPr lang="en-US" dirty="0" smtClean="0"/>
              <a:t>4.3.4.2 Step 3: Choose One or More Elements of the System to Refine For this availability scenario, the elements that will be refined are the physical nodes that were identified during the first iteration:</a:t>
            </a:r>
          </a:p>
          <a:p>
            <a:pPr lvl="1">
              <a:buFont typeface="Wingdings" panose="05000000000000000000" pitchFamily="2" charset="2"/>
              <a:buChar char="§"/>
              <a:defRPr/>
            </a:pPr>
            <a:r>
              <a:rPr lang="en-US" dirty="0" smtClean="0"/>
              <a:t>Application server</a:t>
            </a:r>
          </a:p>
          <a:p>
            <a:pPr lvl="1">
              <a:buFont typeface="Wingdings" panose="05000000000000000000" pitchFamily="2" charset="2"/>
              <a:buChar char="§"/>
              <a:defRPr/>
            </a:pPr>
            <a:r>
              <a:rPr lang="en-US" dirty="0" smtClean="0"/>
              <a:t>Database server</a:t>
            </a:r>
          </a:p>
          <a:p>
            <a:pPr>
              <a:defRPr/>
            </a:pPr>
            <a:endParaRPr lang="en-US" dirty="0" smtClean="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z="3600" smtClean="0"/>
              <a:t>4.3.4.4 Step 5: Instantiate Architectural Elements, Allocate Responsibilities, and Define Interfaces</a:t>
            </a:r>
          </a:p>
        </p:txBody>
      </p:sp>
      <p:sp>
        <p:nvSpPr>
          <p:cNvPr id="3" name="Content Placeholder 2"/>
          <p:cNvSpPr>
            <a:spLocks noGrp="1"/>
          </p:cNvSpPr>
          <p:nvPr>
            <p:ph idx="1"/>
          </p:nvPr>
        </p:nvSpPr>
        <p:spPr>
          <a:xfrm>
            <a:off x="304800" y="1676400"/>
            <a:ext cx="8307388" cy="4814888"/>
          </a:xfrm>
        </p:spPr>
        <p:txBody>
          <a:bodyPr/>
          <a:lstStyle/>
          <a:p>
            <a:pPr>
              <a:defRPr/>
            </a:pPr>
            <a:r>
              <a:rPr lang="en-US" dirty="0" smtClean="0"/>
              <a:t>The instantiation design decisions are summarized in the following table:</a:t>
            </a:r>
          </a:p>
          <a:p>
            <a:pPr>
              <a:defRPr/>
            </a:pPr>
            <a:endParaRPr lang="en-US" dirty="0" smtClean="0"/>
          </a:p>
        </p:txBody>
      </p:sp>
      <p:pic>
        <p:nvPicPr>
          <p:cNvPr id="573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408238"/>
            <a:ext cx="6577012"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Step 6: Sketch Views and Record Design Decisions</a:t>
            </a:r>
          </a:p>
        </p:txBody>
      </p:sp>
      <p:sp>
        <p:nvSpPr>
          <p:cNvPr id="3" name="Content Placeholder 2"/>
          <p:cNvSpPr>
            <a:spLocks noGrp="1"/>
          </p:cNvSpPr>
          <p:nvPr>
            <p:ph idx="1"/>
          </p:nvPr>
        </p:nvSpPr>
        <p:spPr/>
        <p:txBody>
          <a:bodyPr/>
          <a:lstStyle/>
          <a:p>
            <a:pPr>
              <a:defRPr/>
            </a:pPr>
            <a:endParaRPr lang="en-US" dirty="0" smtClean="0"/>
          </a:p>
        </p:txBody>
      </p:sp>
      <p:pic>
        <p:nvPicPr>
          <p:cNvPr id="583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8575"/>
            <a:ext cx="9144000"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3600" smtClean="0"/>
              <a:t>New responsibilities – not listed before</a:t>
            </a:r>
          </a:p>
        </p:txBody>
      </p:sp>
      <p:sp>
        <p:nvSpPr>
          <p:cNvPr id="3" name="Content Placeholder 2"/>
          <p:cNvSpPr>
            <a:spLocks noGrp="1"/>
          </p:cNvSpPr>
          <p:nvPr>
            <p:ph idx="1"/>
          </p:nvPr>
        </p:nvSpPr>
        <p:spPr/>
        <p:txBody>
          <a:bodyPr/>
          <a:lstStyle/>
          <a:p>
            <a:pPr>
              <a:defRPr/>
            </a:pPr>
            <a:endParaRPr lang="en-US"/>
          </a:p>
        </p:txBody>
      </p:sp>
      <p:pic>
        <p:nvPicPr>
          <p:cNvPr id="593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2538413"/>
            <a:ext cx="67818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604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391650"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04813" y="247650"/>
            <a:ext cx="8716962" cy="1123950"/>
          </a:xfrm>
        </p:spPr>
        <p:txBody>
          <a:bodyPr/>
          <a:lstStyle/>
          <a:p>
            <a:r>
              <a:rPr lang="en-US" altLang="en-US" smtClean="0"/>
              <a:t>Step 7: Perform Analysis of Current Design and Review Iteration Goal and Achievement of Design Purpose</a:t>
            </a:r>
          </a:p>
        </p:txBody>
      </p:sp>
      <p:pic>
        <p:nvPicPr>
          <p:cNvPr id="6144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075" y="2057400"/>
            <a:ext cx="8391525" cy="4130675"/>
          </a:xfrm>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624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752600"/>
            <a:ext cx="925195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634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20788"/>
            <a:ext cx="901382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Summary</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228600"/>
            <a:ext cx="7977187"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538288"/>
            <a:ext cx="894080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Cost Benefit Analysis Method (CBAM)</a:t>
            </a:r>
          </a:p>
        </p:txBody>
      </p:sp>
      <p:sp>
        <p:nvSpPr>
          <p:cNvPr id="3" name="Content Placeholder 2"/>
          <p:cNvSpPr>
            <a:spLocks noGrp="1"/>
          </p:cNvSpPr>
          <p:nvPr>
            <p:ph idx="1"/>
          </p:nvPr>
        </p:nvSpPr>
        <p:spPr>
          <a:xfrm>
            <a:off x="290513" y="1219200"/>
            <a:ext cx="8307387" cy="5226050"/>
          </a:xfrm>
        </p:spPr>
        <p:txBody>
          <a:bodyPr/>
          <a:lstStyle/>
          <a:p>
            <a:pPr>
              <a:defRPr/>
            </a:pPr>
            <a:r>
              <a:rPr lang="en-US" dirty="0" smtClean="0"/>
              <a:t>CBAM is a method that guides the selection of design alternatives using a quantitative approach. </a:t>
            </a:r>
          </a:p>
          <a:p>
            <a:pPr>
              <a:buFont typeface="Wingdings" panose="05000000000000000000" pitchFamily="2" charset="2"/>
              <a:buChar char="§"/>
              <a:defRPr/>
            </a:pPr>
            <a:r>
              <a:rPr lang="en-US" sz="2000" dirty="0" smtClean="0"/>
              <a:t>It considers that architectural strategies (i.e., combinations of design concepts) affect quality attribute responses, and</a:t>
            </a:r>
          </a:p>
          <a:p>
            <a:pPr>
              <a:buFont typeface="Wingdings" panose="05000000000000000000" pitchFamily="2" charset="2"/>
              <a:buChar char="§"/>
              <a:defRPr/>
            </a:pPr>
            <a:r>
              <a:rPr lang="en-US" sz="2000" dirty="0" smtClean="0"/>
              <a:t> that the level of each response in turn provides system stakeholders with some benefit called utility. </a:t>
            </a:r>
          </a:p>
          <a:p>
            <a:pPr>
              <a:buFont typeface="Wingdings" panose="05000000000000000000" pitchFamily="2" charset="2"/>
              <a:buChar char="§"/>
              <a:defRPr/>
            </a:pPr>
            <a:r>
              <a:rPr lang="en-US" sz="2000" dirty="0" smtClean="0"/>
              <a:t>Each architectural strategy provides a different level of utility, but also has a cost and takes time to implement. </a:t>
            </a:r>
          </a:p>
          <a:p>
            <a:pPr>
              <a:buFont typeface="Wingdings" panose="05000000000000000000" pitchFamily="2" charset="2"/>
              <a:buChar char="§"/>
              <a:defRPr/>
            </a:pPr>
            <a:r>
              <a:rPr lang="en-US" sz="2000" dirty="0" smtClean="0"/>
              <a:t>The idea behind the CBAM is that by studying levels of utility and costs of implementation, particular architectural strategies can be selected based on their associated return on investment (ROI).</a:t>
            </a:r>
          </a:p>
          <a:p>
            <a:pPr>
              <a:defRPr/>
            </a:pPr>
            <a:endParaRPr lang="en-US" dirty="0" smtClean="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levels of response for each scenario</a:t>
            </a:r>
          </a:p>
        </p:txBody>
      </p:sp>
      <p:sp>
        <p:nvSpPr>
          <p:cNvPr id="3" name="Content Placeholder 2"/>
          <p:cNvSpPr>
            <a:spLocks noGrp="1"/>
          </p:cNvSpPr>
          <p:nvPr>
            <p:ph idx="1"/>
          </p:nvPr>
        </p:nvSpPr>
        <p:spPr/>
        <p:txBody>
          <a:bodyPr/>
          <a:lstStyle/>
          <a:p>
            <a:pPr>
              <a:buFont typeface="Wingdings" panose="05000000000000000000" pitchFamily="2" charset="2"/>
              <a:buChar char="§"/>
              <a:defRPr/>
            </a:pPr>
            <a:r>
              <a:rPr lang="en-US" dirty="0" smtClean="0"/>
              <a:t>The worst-case scenario, which represents the minimum threshold at which a system must perform (utility = 0) </a:t>
            </a:r>
          </a:p>
          <a:p>
            <a:pPr>
              <a:buFont typeface="Wingdings" panose="05000000000000000000" pitchFamily="2" charset="2"/>
              <a:buChar char="§"/>
              <a:defRPr/>
            </a:pPr>
            <a:r>
              <a:rPr lang="en-US" dirty="0" smtClean="0"/>
              <a:t>The best-case scenario, which represents the level after which stakeholders foresee no further utility (utility = 100) </a:t>
            </a:r>
          </a:p>
          <a:p>
            <a:pPr>
              <a:buFont typeface="Wingdings" panose="05000000000000000000" pitchFamily="2" charset="2"/>
              <a:buChar char="§"/>
              <a:defRPr/>
            </a:pPr>
            <a:r>
              <a:rPr lang="en-US" dirty="0" smtClean="0"/>
              <a:t>The current scenario, which represents the level at which the system is already performing (the utility of the current scenario is estimated by stakeholders) </a:t>
            </a:r>
          </a:p>
          <a:p>
            <a:pPr>
              <a:buFont typeface="Wingdings" panose="05000000000000000000" pitchFamily="2" charset="2"/>
              <a:buChar char="§"/>
              <a:defRPr/>
            </a:pPr>
            <a:r>
              <a:rPr lang="en-US" dirty="0" smtClean="0"/>
              <a:t>The desired scenario, which represents the level of response that the stakeholders are hoping to achieve (the utility of the desired scenario is estimated by stakeholders)</a:t>
            </a:r>
          </a:p>
          <a:p>
            <a:pPr>
              <a:defRPr/>
            </a:pPr>
            <a:endParaRPr lang="en-US" dirty="0" smtClean="0"/>
          </a:p>
        </p:txBody>
      </p:sp>
    </p:spTree>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tx2"/>
                </a:outerShdw>
              </a:effectLst>
            </a14:hiddenEffects>
          </a:ext>
        </a:ex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anose="020B0604020202020204"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tx2"/>
                </a:outerShdw>
              </a:effectLst>
            </a14:hiddenEffects>
          </a:ext>
        </a:ex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anose="020B0604020202020204"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33063</TotalTime>
  <Pages>35</Pages>
  <Words>1143</Words>
  <Application>Microsoft Office PowerPoint</Application>
  <PresentationFormat>Letter Paper (8.5x11 in)</PresentationFormat>
  <Paragraphs>109</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Helvetica</vt:lpstr>
      <vt:lpstr>Arial</vt:lpstr>
      <vt:lpstr>Wingdings</vt:lpstr>
      <vt:lpstr>Times New Roman</vt:lpstr>
      <vt:lpstr>Century Gothic</vt:lpstr>
      <vt:lpstr>Courier New</vt:lpstr>
      <vt:lpstr>white212</vt:lpstr>
      <vt:lpstr>Lecture 12 Attribute Driven Design Again</vt:lpstr>
      <vt:lpstr>SEI series on Software Architecture</vt:lpstr>
      <vt:lpstr>PowerPoint Presentation</vt:lpstr>
      <vt:lpstr>Meaning of Analysis</vt:lpstr>
      <vt:lpstr>Attribute Driven Design  (3.0)</vt:lpstr>
      <vt:lpstr>PowerPoint Presentation</vt:lpstr>
      <vt:lpstr>PowerPoint Presentation</vt:lpstr>
      <vt:lpstr>Cost Benefit Analysis Method (CBAM)</vt:lpstr>
      <vt:lpstr>levels of response for each scenario</vt:lpstr>
      <vt:lpstr>PowerPoint Presentation</vt:lpstr>
      <vt:lpstr>Active Reviews for Intermediate Design</vt:lpstr>
      <vt:lpstr>PowerPoint Presentation</vt:lpstr>
      <vt:lpstr>PowerPoint Presentation</vt:lpstr>
      <vt:lpstr>SA with Agile: Architectural Backlog</vt:lpstr>
      <vt:lpstr>Case Study: FCAPS System (Chap 4)</vt:lpstr>
      <vt:lpstr>Use-Case Model</vt:lpstr>
      <vt:lpstr>Use-Case Table</vt:lpstr>
      <vt:lpstr>Quality Attribute Scenarios</vt:lpstr>
      <vt:lpstr>Concerns</vt:lpstr>
      <vt:lpstr>4.3.1 ADD Step 1:</vt:lpstr>
      <vt:lpstr>ADD Step 2: Select Drivers</vt:lpstr>
      <vt:lpstr>ADD Step 3:</vt:lpstr>
      <vt:lpstr>ADD Step 3: Choose Element to Refine</vt:lpstr>
      <vt:lpstr>Step 4: Choose One or More Design Concepts That Satisfy the Selected Drivers</vt:lpstr>
      <vt:lpstr>Rich Internet Application</vt:lpstr>
      <vt:lpstr>PowerPoint Presentation</vt:lpstr>
      <vt:lpstr>PowerPoint Presentation</vt:lpstr>
      <vt:lpstr>Step 6: Sketch Views and Record Design Decisions</vt:lpstr>
      <vt:lpstr>The words</vt:lpstr>
      <vt:lpstr>Initial Deployment Diagram</vt:lpstr>
      <vt:lpstr>PowerPoint Presentation</vt:lpstr>
      <vt:lpstr>Step 7: Perform Analysis of Current Design and Review Iteration Goal and Achievement of Design Purpose</vt:lpstr>
      <vt:lpstr>Iteration 2: Identifying Structures to Support Primary Functionality</vt:lpstr>
      <vt:lpstr>Step 2: Establish Iteration Goal by Selecting Drivers</vt:lpstr>
      <vt:lpstr>Step 3: Choose One or More Elements of the System to Refine</vt:lpstr>
      <vt:lpstr>Step 4: Choose One or More Design Concepts That Satisfy the Selected Drivers</vt:lpstr>
      <vt:lpstr>PowerPoint Presentation</vt:lpstr>
      <vt:lpstr>Step 6: Sketch Views and Record Design Decisions</vt:lpstr>
      <vt:lpstr>PowerPoint Presentation</vt:lpstr>
      <vt:lpstr>PowerPoint Presentation</vt:lpstr>
      <vt:lpstr>Plus words table</vt:lpstr>
      <vt:lpstr>PowerPoint Presentation</vt:lpstr>
      <vt:lpstr>PowerPoint Presentation</vt:lpstr>
      <vt:lpstr>UC-2 Detect Fault</vt:lpstr>
      <vt:lpstr>PowerPoint Presentation</vt:lpstr>
      <vt:lpstr>Step 7: Perform Analysis of Current Design and Review Iteration Goal and Achievement of Design Purpose</vt:lpstr>
      <vt:lpstr>PowerPoint Presentation</vt:lpstr>
      <vt:lpstr>PowerPoint Presentation</vt:lpstr>
      <vt:lpstr>Iteration 3: Addressing Quality Attribute Scenario Driver (QA-3)</vt:lpstr>
      <vt:lpstr>PowerPoint Presentation</vt:lpstr>
      <vt:lpstr>4.3.4.4 Step 5: Instantiate Architectural Elements, Allocate Responsibilities, and Define Interfaces</vt:lpstr>
      <vt:lpstr>Step 6: Sketch Views and Record Design Decisions</vt:lpstr>
      <vt:lpstr>New responsibilities – not listed before</vt:lpstr>
      <vt:lpstr>PowerPoint Presentation</vt:lpstr>
      <vt:lpstr>Step 7: Perform Analysis of Current Design and Review Iteration Goal and Achievement of Design Purpose</vt:lpstr>
      <vt:lpstr>PowerPoint Presentation</vt:lpstr>
      <vt:lpstr>PowerPoint 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subject/>
  <dc:creator>Manton Matthews</dc:creator>
  <cp:keywords/>
  <dc:description/>
  <cp:lastModifiedBy>MATTHEWS, MANTON M</cp:lastModifiedBy>
  <cp:revision>195</cp:revision>
  <cp:lastPrinted>2017-06-26T14:35:21Z</cp:lastPrinted>
  <dcterms:created xsi:type="dcterms:W3CDTF">1998-08-11T09:19:24Z</dcterms:created>
  <dcterms:modified xsi:type="dcterms:W3CDTF">2017-06-28T13:42:31Z</dcterms:modified>
</cp:coreProperties>
</file>