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6"/>
  </p:notesMasterIdLst>
  <p:handoutMasterIdLst>
    <p:handoutMasterId r:id="rId47"/>
  </p:handoutMasterIdLst>
  <p:sldIdLst>
    <p:sldId id="453" r:id="rId2"/>
    <p:sldId id="709" r:id="rId3"/>
    <p:sldId id="771" r:id="rId4"/>
    <p:sldId id="770" r:id="rId5"/>
    <p:sldId id="772" r:id="rId6"/>
    <p:sldId id="773" r:id="rId7"/>
    <p:sldId id="774" r:id="rId8"/>
    <p:sldId id="775" r:id="rId9"/>
    <p:sldId id="776" r:id="rId10"/>
    <p:sldId id="777" r:id="rId11"/>
    <p:sldId id="778" r:id="rId12"/>
    <p:sldId id="779" r:id="rId13"/>
    <p:sldId id="781" r:id="rId14"/>
    <p:sldId id="783" r:id="rId15"/>
    <p:sldId id="782" r:id="rId16"/>
    <p:sldId id="780" r:id="rId17"/>
    <p:sldId id="769" r:id="rId18"/>
    <p:sldId id="786" r:id="rId19"/>
    <p:sldId id="787" r:id="rId20"/>
    <p:sldId id="788" r:id="rId21"/>
    <p:sldId id="789" r:id="rId22"/>
    <p:sldId id="790" r:id="rId23"/>
    <p:sldId id="791" r:id="rId24"/>
    <p:sldId id="792" r:id="rId25"/>
    <p:sldId id="793" r:id="rId26"/>
    <p:sldId id="794" r:id="rId27"/>
    <p:sldId id="795" r:id="rId28"/>
    <p:sldId id="796" r:id="rId29"/>
    <p:sldId id="797" r:id="rId30"/>
    <p:sldId id="798" r:id="rId31"/>
    <p:sldId id="799" r:id="rId32"/>
    <p:sldId id="800" r:id="rId33"/>
    <p:sldId id="801" r:id="rId34"/>
    <p:sldId id="802" r:id="rId35"/>
    <p:sldId id="803" r:id="rId36"/>
    <p:sldId id="804" r:id="rId37"/>
    <p:sldId id="805" r:id="rId38"/>
    <p:sldId id="806" r:id="rId39"/>
    <p:sldId id="807" r:id="rId40"/>
    <p:sldId id="808" r:id="rId41"/>
    <p:sldId id="809" r:id="rId42"/>
    <p:sldId id="810" r:id="rId43"/>
    <p:sldId id="811" r:id="rId44"/>
    <p:sldId id="812" r:id="rId45"/>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Helvetica"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Helvetica"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Helvetica"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Helvetica"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Helvetica"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Helvetica"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Helvetica"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Helvetica"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Helvetica"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6">
          <p15:clr>
            <a:srgbClr val="A4A3A4"/>
          </p15:clr>
        </p15:guide>
        <p15:guide id="2" pos="5759">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a:srgbClr val="FFCCCC"/>
    <a:srgbClr val="CCCCFF"/>
    <a:srgbClr val="CCECFF"/>
    <a:srgbClr val="9999FF"/>
    <a:srgbClr val="FF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6964" autoAdjust="0"/>
  </p:normalViewPr>
  <p:slideViewPr>
    <p:cSldViewPr>
      <p:cViewPr varScale="1">
        <p:scale>
          <a:sx n="58" d="100"/>
          <a:sy n="58" d="100"/>
        </p:scale>
        <p:origin x="792" y="40"/>
      </p:cViewPr>
      <p:guideLst>
        <p:guide orient="horz" pos="96"/>
        <p:guide pos="5759"/>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1584" y="-10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67200" y="6677025"/>
            <a:ext cx="765175" cy="257175"/>
          </a:xfrm>
          <a:prstGeom prst="rect">
            <a:avLst/>
          </a:prstGeom>
          <a:noFill/>
          <a:ln w="12700">
            <a:noFill/>
            <a:miter lim="800000"/>
            <a:headEnd/>
            <a:tailEnd/>
          </a:ln>
          <a:effectLst/>
        </p:spPr>
        <p:txBody>
          <a:bodyPr wrap="none" lIns="87312" tIns="44450" rIns="87312" bIns="44450">
            <a:spAutoFit/>
          </a:bodyPr>
          <a:lstStyle>
            <a:lvl1pPr algn="ctr" defTabSz="868363" eaLnBrk="0" hangingPunct="0">
              <a:lnSpc>
                <a:spcPct val="90000"/>
              </a:lnSpc>
              <a:defRPr b="1">
                <a:solidFill>
                  <a:schemeClr val="tx1"/>
                </a:solidFill>
                <a:latin typeface="Helvetica" panose="020B0604020202020204" pitchFamily="34" charset="0"/>
              </a:defRPr>
            </a:lvl1pPr>
            <a:lvl2pPr marL="742950" indent="-285750" algn="ctr" defTabSz="868363" eaLnBrk="0" hangingPunct="0">
              <a:lnSpc>
                <a:spcPct val="90000"/>
              </a:lnSpc>
              <a:defRPr b="1">
                <a:solidFill>
                  <a:schemeClr val="tx1"/>
                </a:solidFill>
                <a:latin typeface="Helvetica" panose="020B0604020202020204" pitchFamily="34" charset="0"/>
              </a:defRPr>
            </a:lvl2pPr>
            <a:lvl3pPr marL="1143000" indent="-228600" algn="ctr" defTabSz="868363" eaLnBrk="0" hangingPunct="0">
              <a:lnSpc>
                <a:spcPct val="90000"/>
              </a:lnSpc>
              <a:defRPr b="1">
                <a:solidFill>
                  <a:schemeClr val="tx1"/>
                </a:solidFill>
                <a:latin typeface="Helvetica" panose="020B0604020202020204" pitchFamily="34" charset="0"/>
              </a:defRPr>
            </a:lvl3pPr>
            <a:lvl4pPr marL="1600200" indent="-228600" algn="ctr" defTabSz="868363" eaLnBrk="0" hangingPunct="0">
              <a:lnSpc>
                <a:spcPct val="90000"/>
              </a:lnSpc>
              <a:defRPr b="1">
                <a:solidFill>
                  <a:schemeClr val="tx1"/>
                </a:solidFill>
                <a:latin typeface="Helvetica" panose="020B0604020202020204" pitchFamily="34" charset="0"/>
              </a:defRPr>
            </a:lvl4pPr>
            <a:lvl5pPr marL="2057400" indent="-228600" algn="ctr" defTabSz="868363" eaLnBrk="0" hangingPunct="0">
              <a:lnSpc>
                <a:spcPct val="90000"/>
              </a:lnSpc>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200" b="0" smtClean="0"/>
              <a:t>Page </a:t>
            </a:r>
            <a:fld id="{90808A60-1F45-461B-A195-8DD6B7550F56}" type="slidenum">
              <a:rPr lang="en-US" altLang="en-US" sz="1200" b="0" smtClean="0"/>
              <a:pPr>
                <a:defRPr/>
              </a:pPr>
              <a:t>‹#›</a:t>
            </a:fld>
            <a:endParaRPr lang="en-US" altLang="en-US" sz="1200" b="0" smtClean="0"/>
          </a:p>
        </p:txBody>
      </p:sp>
    </p:spTree>
    <p:extLst>
      <p:ext uri="{BB962C8B-B14F-4D97-AF65-F5344CB8AC3E}">
        <p14:creationId xmlns:p14="http://schemas.microsoft.com/office/powerpoint/2010/main" val="1043562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838" y="3330575"/>
            <a:ext cx="6816725" cy="315436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1" name="Rectangle 3"/>
          <p:cNvSpPr>
            <a:spLocks noChangeArrowheads="1"/>
          </p:cNvSpPr>
          <p:nvPr/>
        </p:nvSpPr>
        <p:spPr bwMode="auto">
          <a:xfrm>
            <a:off x="4244975" y="6677025"/>
            <a:ext cx="806450" cy="257175"/>
          </a:xfrm>
          <a:prstGeom prst="rect">
            <a:avLst/>
          </a:prstGeom>
          <a:noFill/>
          <a:ln w="12700">
            <a:noFill/>
            <a:miter lim="800000"/>
            <a:headEnd/>
            <a:tailEnd/>
          </a:ln>
          <a:effectLst/>
        </p:spPr>
        <p:txBody>
          <a:bodyPr wrap="none" lIns="87312" tIns="44450" rIns="87312" bIns="44450">
            <a:spAutoFit/>
          </a:bodyPr>
          <a:lstStyle>
            <a:lvl1pPr algn="ctr" defTabSz="868363" eaLnBrk="0" hangingPunct="0">
              <a:lnSpc>
                <a:spcPct val="90000"/>
              </a:lnSpc>
              <a:defRPr b="1">
                <a:solidFill>
                  <a:schemeClr val="tx1"/>
                </a:solidFill>
                <a:latin typeface="Helvetica" panose="020B0604020202020204" pitchFamily="34" charset="0"/>
              </a:defRPr>
            </a:lvl1pPr>
            <a:lvl2pPr marL="742950" indent="-285750" algn="ctr" defTabSz="868363" eaLnBrk="0" hangingPunct="0">
              <a:lnSpc>
                <a:spcPct val="90000"/>
              </a:lnSpc>
              <a:defRPr b="1">
                <a:solidFill>
                  <a:schemeClr val="tx1"/>
                </a:solidFill>
                <a:latin typeface="Helvetica" panose="020B0604020202020204" pitchFamily="34" charset="0"/>
              </a:defRPr>
            </a:lvl2pPr>
            <a:lvl3pPr marL="1143000" indent="-228600" algn="ctr" defTabSz="868363" eaLnBrk="0" hangingPunct="0">
              <a:lnSpc>
                <a:spcPct val="90000"/>
              </a:lnSpc>
              <a:defRPr b="1">
                <a:solidFill>
                  <a:schemeClr val="tx1"/>
                </a:solidFill>
                <a:latin typeface="Helvetica" panose="020B0604020202020204" pitchFamily="34" charset="0"/>
              </a:defRPr>
            </a:lvl3pPr>
            <a:lvl4pPr marL="1600200" indent="-228600" algn="ctr" defTabSz="868363" eaLnBrk="0" hangingPunct="0">
              <a:lnSpc>
                <a:spcPct val="90000"/>
              </a:lnSpc>
              <a:defRPr b="1">
                <a:solidFill>
                  <a:schemeClr val="tx1"/>
                </a:solidFill>
                <a:latin typeface="Helvetica" panose="020B0604020202020204" pitchFamily="34" charset="0"/>
              </a:defRPr>
            </a:lvl4pPr>
            <a:lvl5pPr marL="2057400" indent="-228600" algn="ctr" defTabSz="868363" eaLnBrk="0" hangingPunct="0">
              <a:lnSpc>
                <a:spcPct val="90000"/>
              </a:lnSpc>
              <a:defRPr b="1">
                <a:solidFill>
                  <a:schemeClr val="tx1"/>
                </a:solidFill>
                <a:latin typeface="Helvetica" panose="020B0604020202020204" pitchFamily="34" charset="0"/>
              </a:defRPr>
            </a:lvl5pPr>
            <a:lvl6pPr marL="25146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defTabSz="868363"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200" b="0" smtClean="0">
                <a:latin typeface="Century Gothic" panose="020B0502020202020204" pitchFamily="34" charset="0"/>
              </a:rPr>
              <a:t>Page </a:t>
            </a:r>
            <a:fld id="{CC47705C-2DF1-426D-9C26-048AB9705032}" type="slidenum">
              <a:rPr lang="en-US" altLang="en-US" sz="1200" b="0" smtClean="0">
                <a:latin typeface="Century Gothic" panose="020B0502020202020204" pitchFamily="34" charset="0"/>
              </a:rPr>
              <a:pPr>
                <a:defRPr/>
              </a:pPr>
              <a:t>‹#›</a:t>
            </a:fld>
            <a:endParaRPr lang="en-US" altLang="en-US" sz="1200" b="0" smtClean="0">
              <a:latin typeface="Century Gothic" panose="020B0502020202020204" pitchFamily="34" charset="0"/>
            </a:endParaRPr>
          </a:p>
        </p:txBody>
      </p:sp>
      <p:sp>
        <p:nvSpPr>
          <p:cNvPr id="3076" name="Rectangle 4"/>
          <p:cNvSpPr>
            <a:spLocks noGrp="1" noRot="1" noChangeAspect="1" noChangeArrowheads="1" noTextEdit="1"/>
          </p:cNvSpPr>
          <p:nvPr>
            <p:ph type="sldImg" idx="2"/>
          </p:nvPr>
        </p:nvSpPr>
        <p:spPr bwMode="auto">
          <a:xfrm>
            <a:off x="2901950" y="530225"/>
            <a:ext cx="3492500" cy="26193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86772708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a:solidFill>
                  <a:schemeClr val="tx2"/>
                </a:solidFill>
                <a:effectLst>
                  <a:outerShdw blurRad="38100" dist="38100" dir="2700000" algn="tl">
                    <a:srgbClr val="C0C0C0"/>
                  </a:outerShdw>
                </a:effectLst>
                <a:latin typeface="Times New Roman" pitchFamily="18" charset="0"/>
                <a:cs typeface="+mn-cs"/>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173923415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817731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684532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212451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1683078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128527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4447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663644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837575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4183373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958547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w="19050">
            <a:noFill/>
            <a:miter lim="800000"/>
            <a:headEnd/>
            <a:tailEnd type="none" w="sm" len="sm"/>
          </a:ln>
          <a:effectLst/>
        </p:spPr>
        <p:txBody>
          <a:bodyPr wrap="none" lIns="45715" tIns="45715" rIns="45715" bIns="45715" anchor="ctr">
            <a:spAutoFit/>
          </a:bodyPr>
          <a:lstStyle>
            <a:lvl1pPr algn="ctr" eaLnBrk="0" hangingPunct="0">
              <a:lnSpc>
                <a:spcPct val="90000"/>
              </a:lnSpc>
              <a:defRPr b="1">
                <a:solidFill>
                  <a:schemeClr val="tx1"/>
                </a:solidFill>
                <a:latin typeface="Helvetica" panose="020B0604020202020204" pitchFamily="34" charset="0"/>
              </a:defRPr>
            </a:lvl1pPr>
            <a:lvl2pPr marL="742950" indent="-285750" algn="ctr" eaLnBrk="0" hangingPunct="0">
              <a:lnSpc>
                <a:spcPct val="90000"/>
              </a:lnSpc>
              <a:defRPr b="1">
                <a:solidFill>
                  <a:schemeClr val="tx1"/>
                </a:solidFill>
                <a:latin typeface="Helvetica" panose="020B0604020202020204" pitchFamily="34" charset="0"/>
              </a:defRPr>
            </a:lvl2pPr>
            <a:lvl3pPr marL="1143000" indent="-228600" algn="ctr" eaLnBrk="0" hangingPunct="0">
              <a:lnSpc>
                <a:spcPct val="90000"/>
              </a:lnSpc>
              <a:defRPr b="1">
                <a:solidFill>
                  <a:schemeClr val="tx1"/>
                </a:solidFill>
                <a:latin typeface="Helvetica" panose="020B0604020202020204" pitchFamily="34" charset="0"/>
              </a:defRPr>
            </a:lvl3pPr>
            <a:lvl4pPr marL="1600200" indent="-228600" algn="ctr" eaLnBrk="0" hangingPunct="0">
              <a:lnSpc>
                <a:spcPct val="90000"/>
              </a:lnSpc>
              <a:defRPr b="1">
                <a:solidFill>
                  <a:schemeClr val="tx1"/>
                </a:solidFill>
                <a:latin typeface="Helvetica" panose="020B0604020202020204" pitchFamily="34" charset="0"/>
              </a:defRPr>
            </a:lvl4pPr>
            <a:lvl5pPr marL="2057400" indent="-228600" algn="ctr" eaLnBrk="0" hangingPunct="0">
              <a:lnSpc>
                <a:spcPct val="90000"/>
              </a:lnSpc>
              <a:defRPr b="1">
                <a:solidFill>
                  <a:schemeClr val="tx1"/>
                </a:solidFill>
                <a:latin typeface="Helvetica" panose="020B0604020202020204" pitchFamily="34" charset="0"/>
              </a:defRPr>
            </a:lvl5pPr>
            <a:lvl6pPr marL="25146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6pPr>
            <a:lvl7pPr marL="29718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7pPr>
            <a:lvl8pPr marL="34290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8pPr>
            <a:lvl9pPr marL="3886200" indent="-228600" algn="ctr" eaLnBrk="0" fontAlgn="base" hangingPunct="0">
              <a:lnSpc>
                <a:spcPct val="90000"/>
              </a:lnSpc>
              <a:spcBef>
                <a:spcPct val="0"/>
              </a:spcBef>
              <a:spcAft>
                <a:spcPct val="0"/>
              </a:spcAft>
              <a:defRPr b="1">
                <a:solidFill>
                  <a:schemeClr val="tx1"/>
                </a:solidFill>
                <a:latin typeface="Helvetica" panose="020B0604020202020204" pitchFamily="34" charset="0"/>
              </a:defRPr>
            </a:lvl9pPr>
          </a:lstStyle>
          <a:p>
            <a:pPr>
              <a:defRPr/>
            </a:pPr>
            <a:r>
              <a:rPr lang="en-US" altLang="en-US" sz="1400" b="0" smtClean="0">
                <a:solidFill>
                  <a:schemeClr val="hlink"/>
                </a:solidFill>
              </a:rPr>
              <a:t>– </a:t>
            </a:r>
            <a:fld id="{931F16CF-494D-4E84-A42A-A78C18143593}" type="slidenum">
              <a:rPr lang="en-US" altLang="en-US" sz="1400" b="0" smtClean="0">
                <a:solidFill>
                  <a:schemeClr val="hlink"/>
                </a:solidFill>
              </a:rPr>
              <a:pPr>
                <a:defRPr/>
              </a:pPr>
              <a:t>‹#›</a:t>
            </a:fld>
            <a:r>
              <a:rPr lang="en-US" altLang="en-US" sz="1400" b="0" smtClean="0">
                <a:solidFill>
                  <a:schemeClr val="hlink"/>
                </a:solidFill>
              </a:rPr>
              <a:t> –</a:t>
            </a:r>
            <a:endParaRPr lang="en-US" altLang="en-US" sz="1400" b="0" smtClean="0"/>
          </a:p>
        </p:txBody>
      </p:sp>
      <p:sp>
        <p:nvSpPr>
          <p:cNvPr id="1029" name="Rectangle 5"/>
          <p:cNvSpPr>
            <a:spLocks noChangeArrowheads="1"/>
          </p:cNvSpPr>
          <p:nvPr/>
        </p:nvSpPr>
        <p:spPr bwMode="auto">
          <a:xfrm>
            <a:off x="6954090" y="6495578"/>
            <a:ext cx="2113710"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a:defRPr b="1">
                <a:solidFill>
                  <a:schemeClr val="tx1"/>
                </a:solidFill>
                <a:latin typeface="Helvetica" panose="020B0604020202020204" pitchFamily="34" charset="0"/>
                <a:cs typeface="Arial" panose="020B0604020202020204" pitchFamily="34" charset="0"/>
              </a:defRPr>
            </a:lvl1pPr>
            <a:lvl2pPr marL="742950" indent="-285750">
              <a:defRPr b="1">
                <a:solidFill>
                  <a:schemeClr val="tx1"/>
                </a:solidFill>
                <a:latin typeface="Helvetica" panose="020B0604020202020204" pitchFamily="34" charset="0"/>
                <a:cs typeface="Arial" panose="020B0604020202020204" pitchFamily="34" charset="0"/>
              </a:defRPr>
            </a:lvl2pPr>
            <a:lvl3pPr marL="1143000" indent="-228600">
              <a:defRPr b="1">
                <a:solidFill>
                  <a:schemeClr val="tx1"/>
                </a:solidFill>
                <a:latin typeface="Helvetica" panose="020B0604020202020204" pitchFamily="34" charset="0"/>
                <a:cs typeface="Arial" panose="020B0604020202020204" pitchFamily="34" charset="0"/>
              </a:defRPr>
            </a:lvl3pPr>
            <a:lvl4pPr marL="1600200" indent="-228600">
              <a:defRPr b="1">
                <a:solidFill>
                  <a:schemeClr val="tx1"/>
                </a:solidFill>
                <a:latin typeface="Helvetica" panose="020B0604020202020204" pitchFamily="34" charset="0"/>
                <a:cs typeface="Arial" panose="020B0604020202020204" pitchFamily="34" charset="0"/>
              </a:defRPr>
            </a:lvl4pPr>
            <a:lvl5pPr marL="2057400" indent="-228600">
              <a:defRPr b="1">
                <a:solidFill>
                  <a:schemeClr val="tx1"/>
                </a:solidFill>
                <a:latin typeface="Helvetica"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Helvetica"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Helvetica"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Helvetica"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Helvetica" panose="020B0604020202020204" pitchFamily="34" charset="0"/>
                <a:cs typeface="Arial" panose="020B0604020202020204" pitchFamily="34" charset="0"/>
              </a:defRPr>
            </a:lvl9pPr>
          </a:lstStyle>
          <a:p>
            <a:pPr algn="ctr">
              <a:lnSpc>
                <a:spcPct val="90000"/>
              </a:lnSpc>
            </a:pPr>
            <a:r>
              <a:rPr lang="en-US" altLang="en-US" sz="1400" b="0" dirty="0">
                <a:solidFill>
                  <a:schemeClr val="hlink"/>
                </a:solidFill>
              </a:rPr>
              <a:t>CSCE 742 </a:t>
            </a:r>
            <a:r>
              <a:rPr lang="en-US" altLang="en-US" sz="1400" b="0" dirty="0" smtClean="0">
                <a:solidFill>
                  <a:schemeClr val="hlink"/>
                </a:solidFill>
              </a:rPr>
              <a:t>Summer 2017</a:t>
            </a:r>
            <a:endParaRPr lang="en-US" altLang="en-US" sz="1400" b="0" dirty="0">
              <a:solidFill>
                <a:schemeClr val="hlink"/>
              </a:solidFill>
            </a:endParaRPr>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2"/>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1"/>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folHlink"/>
          </a:solidFill>
          <a:latin typeface="+mn-lt"/>
        </a:defRPr>
      </a:lvl3pPr>
      <a:lvl4pPr marL="1600200" indent="-228600" algn="l" rtl="0" eaLnBrk="0" fontAlgn="base" hangingPunct="0">
        <a:spcBef>
          <a:spcPct val="20000"/>
        </a:spcBef>
        <a:spcAft>
          <a:spcPct val="0"/>
        </a:spcAft>
        <a:buChar char="»"/>
        <a:defRPr b="1">
          <a:solidFill>
            <a:schemeClr val="tx1"/>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wprofessional.com/catalog/product.asp?product_id=%7b368507C5-77EB-4638-979F-08D995F165F4%7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1524000"/>
            <a:ext cx="8610600" cy="1676400"/>
          </a:xfrm>
        </p:spPr>
        <p:txBody>
          <a:bodyPr/>
          <a:lstStyle/>
          <a:p>
            <a:pPr algn="ctr" eaLnBrk="1" hangingPunct="1"/>
            <a:r>
              <a:rPr lang="en-US" altLang="en-US" sz="3400" dirty="0" smtClean="0"/>
              <a:t>Lecture </a:t>
            </a:r>
            <a:r>
              <a:rPr lang="en-US" altLang="en-US" sz="3400" dirty="0" smtClean="0"/>
              <a:t>10</a:t>
            </a:r>
            <a:r>
              <a:rPr lang="en-US" altLang="en-US" sz="3400" dirty="0" smtClean="0"/>
              <a:t/>
            </a:r>
            <a:br>
              <a:rPr lang="en-US" altLang="en-US" sz="3400" dirty="0" smtClean="0"/>
            </a:br>
            <a:r>
              <a:rPr lang="en-US" altLang="en-US" sz="3400" dirty="0" smtClean="0"/>
              <a:t> </a:t>
            </a:r>
            <a:r>
              <a:rPr lang="en-US" altLang="en-US" dirty="0" smtClean="0"/>
              <a:t>Analysis of  Software Architectures</a:t>
            </a:r>
            <a:br>
              <a:rPr lang="en-US" altLang="en-US" dirty="0" smtClean="0"/>
            </a:br>
            <a:r>
              <a:rPr lang="en-US" altLang="en-US" sz="3600" dirty="0" smtClean="0"/>
              <a:t>Architecture Tradeoff</a:t>
            </a:r>
            <a:r>
              <a:rPr lang="en-US" altLang="en-US" sz="3200" dirty="0" smtClean="0"/>
              <a:t> &amp; Analysis Method</a:t>
            </a:r>
            <a:br>
              <a:rPr lang="en-US" altLang="en-US" sz="3200" dirty="0" smtClean="0"/>
            </a:br>
            <a:r>
              <a:rPr lang="en-US" altLang="en-US" sz="3200" dirty="0" smtClean="0"/>
              <a:t>(ATAM)</a:t>
            </a:r>
            <a:br>
              <a:rPr lang="en-US" altLang="en-US" sz="3200" dirty="0" smtClean="0"/>
            </a:br>
            <a:r>
              <a:rPr lang="en-US" altLang="en-US" sz="3400" dirty="0" smtClean="0"/>
              <a:t>              </a:t>
            </a:r>
          </a:p>
        </p:txBody>
      </p:sp>
      <p:sp>
        <p:nvSpPr>
          <p:cNvPr id="418819" name="Rectangle 3"/>
          <p:cNvSpPr>
            <a:spLocks noGrp="1" noChangeArrowheads="1"/>
          </p:cNvSpPr>
          <p:nvPr>
            <p:ph type="body" idx="1"/>
          </p:nvPr>
        </p:nvSpPr>
        <p:spPr>
          <a:xfrm>
            <a:off x="1143000" y="3429000"/>
            <a:ext cx="7772400" cy="2971800"/>
          </a:xfrm>
        </p:spPr>
        <p:txBody>
          <a:bodyPr lIns="90487" tIns="44450" rIns="90487" bIns="44450"/>
          <a:lstStyle/>
          <a:p>
            <a:pPr eaLnBrk="1" hangingPunct="1">
              <a:lnSpc>
                <a:spcPct val="75000"/>
              </a:lnSpc>
              <a:defRPr/>
            </a:pPr>
            <a:r>
              <a:rPr lang="en-US" sz="2000" dirty="0" smtClean="0"/>
              <a:t>Topics</a:t>
            </a:r>
          </a:p>
          <a:p>
            <a:pPr eaLnBrk="1" hangingPunct="1">
              <a:lnSpc>
                <a:spcPct val="75000"/>
              </a:lnSpc>
              <a:buFont typeface="Wingdings" panose="05000000000000000000" pitchFamily="2" charset="2"/>
              <a:buChar char="§"/>
              <a:defRPr/>
            </a:pPr>
            <a:r>
              <a:rPr lang="en-US" sz="2000" dirty="0" smtClean="0"/>
              <a:t>Why and when Evaluate </a:t>
            </a:r>
            <a:r>
              <a:rPr lang="en-US" sz="2000" dirty="0" err="1" smtClean="0"/>
              <a:t>Archiectures</a:t>
            </a:r>
            <a:endParaRPr lang="en-US" sz="2000" dirty="0" smtClean="0"/>
          </a:p>
          <a:p>
            <a:pPr eaLnBrk="1" hangingPunct="1">
              <a:lnSpc>
                <a:spcPct val="75000"/>
              </a:lnSpc>
              <a:buFont typeface="Wingdings" panose="05000000000000000000" pitchFamily="2" charset="2"/>
              <a:buChar char="§"/>
              <a:defRPr/>
            </a:pPr>
            <a:r>
              <a:rPr lang="en-US" sz="2000" dirty="0" smtClean="0"/>
              <a:t>Analysis </a:t>
            </a:r>
            <a:r>
              <a:rPr lang="en-US" sz="2000" dirty="0"/>
              <a:t>of Software </a:t>
            </a:r>
            <a:r>
              <a:rPr lang="en-US" sz="2000" dirty="0" smtClean="0"/>
              <a:t>Architectures</a:t>
            </a:r>
          </a:p>
          <a:p>
            <a:pPr eaLnBrk="1" hangingPunct="1">
              <a:lnSpc>
                <a:spcPct val="75000"/>
              </a:lnSpc>
              <a:buFont typeface="Wingdings" panose="05000000000000000000" pitchFamily="2" charset="2"/>
              <a:buChar char="§"/>
              <a:defRPr/>
            </a:pPr>
            <a:r>
              <a:rPr lang="en-US" sz="2000" dirty="0"/>
              <a:t>Architecture Tradeoff</a:t>
            </a:r>
            <a:r>
              <a:rPr lang="en-US" sz="1800" dirty="0"/>
              <a:t> &amp; Analysis Method</a:t>
            </a:r>
            <a:endParaRPr lang="en-US" sz="2000" dirty="0"/>
          </a:p>
          <a:p>
            <a:pPr eaLnBrk="1" hangingPunct="1">
              <a:lnSpc>
                <a:spcPct val="75000"/>
              </a:lnSpc>
              <a:defRPr/>
            </a:pPr>
            <a:r>
              <a:rPr lang="en-US" sz="2000" dirty="0" smtClean="0"/>
              <a:t>Next Time:</a:t>
            </a:r>
            <a:endParaRPr lang="en-US" sz="1800" dirty="0" smtClean="0"/>
          </a:p>
        </p:txBody>
      </p:sp>
      <p:sp>
        <p:nvSpPr>
          <p:cNvPr id="5124" name="Rectangle 4"/>
          <p:cNvSpPr>
            <a:spLocks noChangeArrowheads="1"/>
          </p:cNvSpPr>
          <p:nvPr/>
        </p:nvSpPr>
        <p:spPr bwMode="auto">
          <a:xfrm>
            <a:off x="747713" y="6500813"/>
            <a:ext cx="1578957"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ClrTx/>
              <a:buFontTx/>
              <a:buNone/>
            </a:pPr>
            <a:r>
              <a:rPr lang="en-US" altLang="en-US" sz="1400" dirty="0">
                <a:solidFill>
                  <a:schemeClr val="tx1"/>
                </a:solidFill>
                <a:latin typeface="Courier New" panose="02070309020205020404" pitchFamily="49" charset="0"/>
              </a:rPr>
              <a:t>June </a:t>
            </a:r>
            <a:r>
              <a:rPr lang="en-US" altLang="en-US" sz="1400" dirty="0" smtClean="0">
                <a:solidFill>
                  <a:schemeClr val="tx1"/>
                </a:solidFill>
                <a:latin typeface="Courier New" panose="02070309020205020404" pitchFamily="49" charset="0"/>
              </a:rPr>
              <a:t>19, 2017</a:t>
            </a:r>
            <a:endParaRPr lang="en-US" altLang="en-US" sz="1400" dirty="0">
              <a:solidFill>
                <a:schemeClr val="tx1"/>
              </a:solidFill>
              <a:latin typeface="Courier New" panose="02070309020205020404" pitchFamily="49" charset="0"/>
            </a:endParaRPr>
          </a:p>
        </p:txBody>
      </p:sp>
      <p:sp>
        <p:nvSpPr>
          <p:cNvPr id="5125" name="Rectangle 5"/>
          <p:cNvSpPr>
            <a:spLocks noChangeArrowheads="1"/>
          </p:cNvSpPr>
          <p:nvPr/>
        </p:nvSpPr>
        <p:spPr bwMode="auto">
          <a:xfrm>
            <a:off x="774700" y="381000"/>
            <a:ext cx="782161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87000"/>
              </a:lnSpc>
              <a:spcBef>
                <a:spcPct val="0"/>
              </a:spcBef>
              <a:buClrTx/>
              <a:buFontTx/>
              <a:buNone/>
            </a:pPr>
            <a:r>
              <a:rPr lang="en-US" altLang="en-US" sz="3800">
                <a:solidFill>
                  <a:schemeClr val="tx1"/>
                </a:solidFill>
              </a:rPr>
              <a:t>CSCE 742 Software Architectures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Properties of Successful Evaluations</a:t>
            </a:r>
          </a:p>
        </p:txBody>
      </p:sp>
      <p:sp>
        <p:nvSpPr>
          <p:cNvPr id="1361923" name="Rectangle 3"/>
          <p:cNvSpPr>
            <a:spLocks noGrp="1" noChangeArrowheads="1"/>
          </p:cNvSpPr>
          <p:nvPr>
            <p:ph type="body" idx="1"/>
          </p:nvPr>
        </p:nvSpPr>
        <p:spPr/>
        <p:txBody>
          <a:bodyPr/>
          <a:lstStyle/>
          <a:p>
            <a:pPr marL="457200" indent="-457200" eaLnBrk="1" hangingPunct="1">
              <a:buFont typeface="Wingdings" panose="05000000000000000000" pitchFamily="2" charset="2"/>
              <a:buAutoNum type="arabicPeriod"/>
              <a:defRPr/>
            </a:pPr>
            <a:r>
              <a:rPr lang="en-US" smtClean="0"/>
              <a:t>Clearly articulated goals and requirements</a:t>
            </a:r>
          </a:p>
          <a:p>
            <a:pPr marL="457200" indent="-457200" eaLnBrk="1" hangingPunct="1">
              <a:buFont typeface="Wingdings" panose="05000000000000000000" pitchFamily="2" charset="2"/>
              <a:buAutoNum type="arabicPeriod"/>
              <a:defRPr/>
            </a:pPr>
            <a:r>
              <a:rPr lang="en-US" smtClean="0"/>
              <a:t>Controlled Scope</a:t>
            </a:r>
          </a:p>
          <a:p>
            <a:pPr marL="457200" indent="-457200" eaLnBrk="1" hangingPunct="1">
              <a:buFont typeface="Wingdings" panose="05000000000000000000" pitchFamily="2" charset="2"/>
              <a:buAutoNum type="arabicPeriod"/>
              <a:defRPr/>
            </a:pPr>
            <a:r>
              <a:rPr lang="en-US" smtClean="0"/>
              <a:t>Cost-effectiveness</a:t>
            </a:r>
          </a:p>
          <a:p>
            <a:pPr marL="457200" indent="-457200" eaLnBrk="1" hangingPunct="1">
              <a:buFont typeface="Wingdings" panose="05000000000000000000" pitchFamily="2" charset="2"/>
              <a:buAutoNum type="arabicPeriod"/>
              <a:defRPr/>
            </a:pPr>
            <a:r>
              <a:rPr lang="en-US" smtClean="0"/>
              <a:t>Key personnel availability</a:t>
            </a:r>
          </a:p>
          <a:p>
            <a:pPr marL="457200" indent="-457200" eaLnBrk="1" hangingPunct="1">
              <a:buFont typeface="Wingdings" panose="05000000000000000000" pitchFamily="2" charset="2"/>
              <a:buAutoNum type="arabicPeriod"/>
              <a:defRPr/>
            </a:pPr>
            <a:r>
              <a:rPr lang="en-US" smtClean="0"/>
              <a:t>Competent Evaluation Team</a:t>
            </a:r>
          </a:p>
          <a:p>
            <a:pPr marL="457200" indent="-457200" eaLnBrk="1" hangingPunct="1">
              <a:buFont typeface="Wingdings" panose="05000000000000000000" pitchFamily="2" charset="2"/>
              <a:buAutoNum type="arabicPeriod"/>
              <a:defRPr/>
            </a:pPr>
            <a:r>
              <a:rPr lang="en-US" smtClean="0"/>
              <a:t>Managed Expectations</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Results of an Evaluation</a:t>
            </a:r>
          </a:p>
        </p:txBody>
      </p:sp>
      <p:sp>
        <p:nvSpPr>
          <p:cNvPr id="1362947"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Principles behind the Agile Manifesto</a:t>
            </a:r>
          </a:p>
        </p:txBody>
      </p:sp>
      <p:sp>
        <p:nvSpPr>
          <p:cNvPr id="1363971" name="Rectangle 3"/>
          <p:cNvSpPr>
            <a:spLocks noGrp="1" noChangeArrowheads="1"/>
          </p:cNvSpPr>
          <p:nvPr>
            <p:ph type="body" idx="1"/>
          </p:nvPr>
        </p:nvSpPr>
        <p:spPr/>
        <p:txBody>
          <a:bodyPr/>
          <a:lstStyle/>
          <a:p>
            <a:pPr eaLnBrk="1" hangingPunct="1">
              <a:defRPr/>
            </a:pPr>
            <a:r>
              <a:rPr lang="en-US" i="1" smtClean="0"/>
              <a:t>We follow these principles:</a:t>
            </a:r>
            <a:r>
              <a:rPr lang="en-US" smtClean="0"/>
              <a:t> Our highest priority is to satisfy the customer through early and continuous delivery of valuable software. </a:t>
            </a:r>
          </a:p>
          <a:p>
            <a:pPr eaLnBrk="1" hangingPunct="1">
              <a:defRPr/>
            </a:pPr>
            <a:r>
              <a:rPr lang="en-US" smtClean="0"/>
              <a:t>Welcome changing requirements, even late in </a:t>
            </a:r>
            <a:br>
              <a:rPr lang="en-US" smtClean="0"/>
            </a:br>
            <a:r>
              <a:rPr lang="en-US" smtClean="0"/>
              <a:t>development. Agile processes harness change for </a:t>
            </a:r>
            <a:br>
              <a:rPr lang="en-US" smtClean="0"/>
            </a:br>
            <a:r>
              <a:rPr lang="en-US" smtClean="0"/>
              <a:t>the customer's competitive advantage. </a:t>
            </a:r>
          </a:p>
          <a:p>
            <a:pPr eaLnBrk="1" hangingPunct="1">
              <a:defRPr/>
            </a:pPr>
            <a:r>
              <a:rPr lang="en-US" smtClean="0"/>
              <a:t>Deliver working software frequently, from a </a:t>
            </a:r>
            <a:br>
              <a:rPr lang="en-US" smtClean="0"/>
            </a:br>
            <a:r>
              <a:rPr lang="en-US" smtClean="0"/>
              <a:t>couple of weeks to a couple of months, with a </a:t>
            </a:r>
            <a:br>
              <a:rPr lang="en-US" smtClean="0"/>
            </a:br>
            <a:r>
              <a:rPr lang="en-US" smtClean="0"/>
              <a:t>preference to the shorter timescale.</a:t>
            </a:r>
          </a:p>
          <a:p>
            <a:pPr eaLnBrk="1" hangingPunct="1">
              <a:defRPr/>
            </a:pPr>
            <a:r>
              <a:rPr lang="en-US" smtClean="0"/>
              <a:t>…</a:t>
            </a:r>
          </a:p>
          <a:p>
            <a:pPr eaLnBrk="1" hangingPunct="1">
              <a:defRPr/>
            </a:pPr>
            <a:r>
              <a:rPr lang="en-US" smtClean="0"/>
              <a:t>http://www.agilemanifesto.org/ </a:t>
            </a:r>
          </a:p>
          <a:p>
            <a:pPr eaLnBrk="1" hangingPunct="1">
              <a:defRPr/>
            </a:pPr>
            <a:endParaRPr lang="en-US" smtClean="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z="3000" smtClean="0"/>
              <a:t>Architecture Tradeoff Analysis Method (ATAM)</a:t>
            </a:r>
          </a:p>
        </p:txBody>
      </p:sp>
      <p:sp>
        <p:nvSpPr>
          <p:cNvPr id="1366019" name="Rectangle 3"/>
          <p:cNvSpPr>
            <a:spLocks noGrp="1" noChangeArrowheads="1"/>
          </p:cNvSpPr>
          <p:nvPr>
            <p:ph type="body" idx="1"/>
          </p:nvPr>
        </p:nvSpPr>
        <p:spPr>
          <a:xfrm>
            <a:off x="290513" y="1220788"/>
            <a:ext cx="8624887" cy="5224462"/>
          </a:xfrm>
        </p:spPr>
        <p:txBody>
          <a:bodyPr/>
          <a:lstStyle/>
          <a:p>
            <a:pPr eaLnBrk="1" hangingPunct="1">
              <a:defRPr/>
            </a:pPr>
            <a:r>
              <a:rPr lang="en-US" smtClean="0"/>
              <a:t>“We evaluate the services that anyone renders to us according to the value he puts on them, not according to the value they have for us.”                   				---   Friedrich Nietzche</a:t>
            </a:r>
          </a:p>
          <a:p>
            <a:pPr eaLnBrk="1" hangingPunct="1">
              <a:defRPr/>
            </a:pPr>
            <a:r>
              <a:rPr lang="en-US" smtClean="0"/>
              <a:t>Evaluating an architecture is a complicated undertaking.</a:t>
            </a:r>
          </a:p>
          <a:p>
            <a:pPr lvl="1" eaLnBrk="1" hangingPunct="1">
              <a:defRPr/>
            </a:pPr>
            <a:r>
              <a:rPr lang="en-US" smtClean="0"/>
              <a:t>Large system </a:t>
            </a:r>
            <a:r>
              <a:rPr lang="en-US" smtClean="0">
                <a:sym typeface="Wingdings" pitchFamily="2" charset="2"/>
              </a:rPr>
              <a:t> large architecture</a:t>
            </a:r>
          </a:p>
          <a:p>
            <a:pPr lvl="1" eaLnBrk="1" hangingPunct="1">
              <a:defRPr/>
            </a:pPr>
            <a:r>
              <a:rPr lang="en-US" smtClean="0">
                <a:sym typeface="Wingdings" pitchFamily="2" charset="2"/>
              </a:rPr>
              <a:t>ABC + </a:t>
            </a:r>
            <a:r>
              <a:rPr lang="en-US" smtClean="0"/>
              <a:t>Nietzche’s quote yields: </a:t>
            </a:r>
          </a:p>
          <a:p>
            <a:pPr lvl="2" eaLnBrk="1" hangingPunct="1">
              <a:defRPr/>
            </a:pPr>
            <a:r>
              <a:rPr lang="en-US" smtClean="0"/>
              <a:t>a computer system is intended to support business goals and </a:t>
            </a:r>
          </a:p>
          <a:p>
            <a:pPr lvl="2" eaLnBrk="1" hangingPunct="1">
              <a:defRPr/>
            </a:pPr>
            <a:r>
              <a:rPr lang="en-US" smtClean="0"/>
              <a:t>Evaluation needs to make connections between goals and design decisions</a:t>
            </a:r>
          </a:p>
          <a:p>
            <a:pPr lvl="1" eaLnBrk="1" hangingPunct="1">
              <a:defRPr/>
            </a:pPr>
            <a:r>
              <a:rPr lang="en-US" smtClean="0"/>
              <a:t>Multiple stakeholders </a:t>
            </a:r>
            <a:r>
              <a:rPr lang="en-US" smtClean="0">
                <a:sym typeface="Wingdings" pitchFamily="2" charset="2"/>
              </a:rPr>
              <a:t> acquiring all perspectives requires careful management</a:t>
            </a:r>
            <a:r>
              <a:rPr lang="en-US" smtClean="0"/>
              <a:t> </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ATAM Overview</a:t>
            </a:r>
          </a:p>
        </p:txBody>
      </p:sp>
      <p:sp>
        <p:nvSpPr>
          <p:cNvPr id="1368067" name="Rectangle 3"/>
          <p:cNvSpPr>
            <a:spLocks noGrp="1" noChangeArrowheads="1"/>
          </p:cNvSpPr>
          <p:nvPr>
            <p:ph type="body" idx="1"/>
          </p:nvPr>
        </p:nvSpPr>
        <p:spPr/>
        <p:txBody>
          <a:bodyPr/>
          <a:lstStyle/>
          <a:p>
            <a:pPr eaLnBrk="1" hangingPunct="1">
              <a:defRPr/>
            </a:pPr>
            <a:r>
              <a:rPr lang="en-US" smtClean="0"/>
              <a:t>ATAM is based upon a set of attribute-specific measures of the system</a:t>
            </a:r>
          </a:p>
          <a:p>
            <a:pPr eaLnBrk="1" hangingPunct="1">
              <a:buFont typeface="Wingdings" panose="05000000000000000000" pitchFamily="2" charset="2"/>
              <a:buChar char="l"/>
              <a:defRPr/>
            </a:pPr>
            <a:r>
              <a:rPr lang="en-US" smtClean="0"/>
              <a:t>Analytic measures, based upon formal models </a:t>
            </a:r>
          </a:p>
          <a:p>
            <a:pPr lvl="1" eaLnBrk="1" hangingPunct="1">
              <a:defRPr/>
            </a:pPr>
            <a:r>
              <a:rPr lang="en-US" smtClean="0"/>
              <a:t>Performance</a:t>
            </a:r>
          </a:p>
          <a:p>
            <a:pPr lvl="1" eaLnBrk="1" hangingPunct="1">
              <a:defRPr/>
            </a:pPr>
            <a:r>
              <a:rPr lang="en-US" smtClean="0"/>
              <a:t>Availability </a:t>
            </a:r>
          </a:p>
          <a:p>
            <a:pPr eaLnBrk="1" hangingPunct="1">
              <a:buFont typeface="Wingdings" panose="05000000000000000000" pitchFamily="2" charset="2"/>
              <a:buChar char="l"/>
              <a:defRPr/>
            </a:pPr>
            <a:r>
              <a:rPr lang="en-US" smtClean="0"/>
              <a:t>Qualitative measures, based upon formal inspections</a:t>
            </a:r>
          </a:p>
          <a:p>
            <a:pPr lvl="1" eaLnBrk="1" hangingPunct="1">
              <a:defRPr/>
            </a:pPr>
            <a:r>
              <a:rPr lang="en-US" smtClean="0"/>
              <a:t>Modifiability</a:t>
            </a:r>
          </a:p>
          <a:p>
            <a:pPr lvl="1" eaLnBrk="1" hangingPunct="1">
              <a:defRPr/>
            </a:pPr>
            <a:r>
              <a:rPr lang="en-US" smtClean="0"/>
              <a:t>Safety</a:t>
            </a:r>
          </a:p>
          <a:p>
            <a:pPr lvl="1" eaLnBrk="1" hangingPunct="1">
              <a:defRPr/>
            </a:pPr>
            <a:r>
              <a:rPr lang="en-US" smtClean="0"/>
              <a:t>security </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ATAM Benefits</a:t>
            </a:r>
          </a:p>
        </p:txBody>
      </p:sp>
      <p:sp>
        <p:nvSpPr>
          <p:cNvPr id="1367043" name="Rectangle 3"/>
          <p:cNvSpPr>
            <a:spLocks noGrp="1" noChangeArrowheads="1"/>
          </p:cNvSpPr>
          <p:nvPr>
            <p:ph type="body" idx="1"/>
          </p:nvPr>
        </p:nvSpPr>
        <p:spPr/>
        <p:txBody>
          <a:bodyPr/>
          <a:lstStyle/>
          <a:p>
            <a:pPr eaLnBrk="1" hangingPunct="1">
              <a:buFont typeface="Wingdings" panose="05000000000000000000" pitchFamily="2" charset="2"/>
              <a:buChar char="l"/>
              <a:defRPr/>
            </a:pPr>
            <a:r>
              <a:rPr lang="en-US" smtClean="0"/>
              <a:t>clarified quality attribute requirements </a:t>
            </a:r>
          </a:p>
          <a:p>
            <a:pPr eaLnBrk="1" hangingPunct="1">
              <a:buFont typeface="Wingdings" panose="05000000000000000000" pitchFamily="2" charset="2"/>
              <a:buChar char="l"/>
              <a:defRPr/>
            </a:pPr>
            <a:r>
              <a:rPr lang="en-US" smtClean="0"/>
              <a:t>improved architecture documentation </a:t>
            </a:r>
          </a:p>
          <a:p>
            <a:pPr eaLnBrk="1" hangingPunct="1">
              <a:buFont typeface="Wingdings" panose="05000000000000000000" pitchFamily="2" charset="2"/>
              <a:buChar char="l"/>
              <a:defRPr/>
            </a:pPr>
            <a:r>
              <a:rPr lang="en-US" smtClean="0"/>
              <a:t>documented basis for architectural decisions </a:t>
            </a:r>
          </a:p>
          <a:p>
            <a:pPr eaLnBrk="1" hangingPunct="1">
              <a:buFont typeface="Wingdings" panose="05000000000000000000" pitchFamily="2" charset="2"/>
              <a:buChar char="l"/>
              <a:defRPr/>
            </a:pPr>
            <a:r>
              <a:rPr lang="en-US" smtClean="0"/>
              <a:t>identified risks early in the life-cycle </a:t>
            </a:r>
          </a:p>
          <a:p>
            <a:pPr eaLnBrk="1" hangingPunct="1">
              <a:buFont typeface="Wingdings" panose="05000000000000000000" pitchFamily="2" charset="2"/>
              <a:buChar char="l"/>
              <a:defRPr/>
            </a:pPr>
            <a:r>
              <a:rPr lang="en-US" smtClean="0"/>
              <a:t>increased communication among stakeholders </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a:xfrm>
            <a:off x="427038" y="0"/>
            <a:ext cx="8716962" cy="781050"/>
          </a:xfrm>
        </p:spPr>
        <p:txBody>
          <a:bodyPr/>
          <a:lstStyle/>
          <a:p>
            <a:pPr eaLnBrk="1" hangingPunct="1"/>
            <a:r>
              <a:rPr lang="en-US" altLang="en-US" smtClean="0"/>
              <a:t>Conceptual Flow ATAM</a:t>
            </a:r>
          </a:p>
        </p:txBody>
      </p:sp>
      <p:pic>
        <p:nvPicPr>
          <p:cNvPr id="20483" name="Picture 4" descr="atam_flo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914400"/>
            <a:ext cx="8915400" cy="5421313"/>
          </a:xfrm>
        </p:spPr>
      </p:pic>
      <p:sp>
        <p:nvSpPr>
          <p:cNvPr id="20484" name="Text Box 7"/>
          <p:cNvSpPr txBox="1">
            <a:spLocks noChangeArrowheads="1"/>
          </p:cNvSpPr>
          <p:nvPr/>
        </p:nvSpPr>
        <p:spPr bwMode="auto">
          <a:xfrm>
            <a:off x="722313" y="6307138"/>
            <a:ext cx="69389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sm" len="sm"/>
              </a14:hiddenLine>
            </a:ext>
          </a:extLst>
        </p:spPr>
        <p:txBody>
          <a:bodyPr wrap="none" lIns="45720" rIns="45720">
            <a:spAutoFit/>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ClrTx/>
              <a:buFontTx/>
              <a:buNone/>
            </a:pPr>
            <a:r>
              <a:rPr lang="en-US" altLang="en-US" sz="1800">
                <a:solidFill>
                  <a:schemeClr val="tx1"/>
                </a:solidFill>
              </a:rPr>
              <a:t>Figure taken from http://www.sei.cmu.edu/ata/ata_method.html</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References</a:t>
            </a:r>
          </a:p>
        </p:txBody>
      </p:sp>
      <p:sp>
        <p:nvSpPr>
          <p:cNvPr id="1216515" name="Rectangle 3"/>
          <p:cNvSpPr>
            <a:spLocks noGrp="1" noChangeArrowheads="1"/>
          </p:cNvSpPr>
          <p:nvPr>
            <p:ph sz="half" idx="1"/>
          </p:nvPr>
        </p:nvSpPr>
        <p:spPr>
          <a:xfrm>
            <a:off x="152400" y="1220788"/>
            <a:ext cx="4648200" cy="5224462"/>
          </a:xfrm>
        </p:spPr>
        <p:txBody>
          <a:bodyPr/>
          <a:lstStyle/>
          <a:p>
            <a:pPr marL="0" indent="0" eaLnBrk="1" hangingPunct="1"/>
            <a:r>
              <a:rPr lang="en-US" altLang="en-US" sz="2400" smtClean="0">
                <a:effectLst/>
              </a:rPr>
              <a:t>“Recommended Best Industrial Practice for Software Architecture Evaluation” by Abowd et al (google)</a:t>
            </a:r>
            <a:endParaRPr lang="en-US" altLang="en-US" sz="2400" b="0" smtClean="0">
              <a:effectLst/>
            </a:endParaRPr>
          </a:p>
          <a:p>
            <a:pPr marL="0" indent="0" eaLnBrk="1" hangingPunct="1"/>
            <a:r>
              <a:rPr lang="en-US" altLang="en-US" sz="2400" smtClean="0"/>
              <a:t>“</a:t>
            </a:r>
            <a:r>
              <a:rPr lang="en-US" altLang="en-US" sz="2400" smtClean="0">
                <a:effectLst/>
              </a:rPr>
              <a:t>Active Design Reviews: Principles and Practices,” by David L. Parnas and David M. Weiss</a:t>
            </a:r>
            <a:endParaRPr lang="en-US" altLang="en-US" sz="2400" smtClean="0"/>
          </a:p>
          <a:p>
            <a:pPr marL="0" indent="0" eaLnBrk="1" hangingPunct="1"/>
            <a:r>
              <a:rPr lang="en-US" altLang="en-US" sz="2400" smtClean="0"/>
              <a:t>SEI Software Architecture publications</a:t>
            </a:r>
          </a:p>
          <a:p>
            <a:pPr lvl="1" eaLnBrk="1" hangingPunct="1"/>
            <a:r>
              <a:rPr lang="en-US" altLang="en-US" sz="2000" smtClean="0"/>
              <a:t>www.sei.cmu.edu/architecture/</a:t>
            </a:r>
          </a:p>
        </p:txBody>
      </p:sp>
      <p:pic>
        <p:nvPicPr>
          <p:cNvPr id="21508"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43463" y="1676400"/>
            <a:ext cx="4310062" cy="3581400"/>
          </a:xfrm>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AU" altLang="en-US" smtClean="0"/>
              <a:t>Three Forms of Evaluation</a:t>
            </a:r>
          </a:p>
        </p:txBody>
      </p:sp>
      <p:sp>
        <p:nvSpPr>
          <p:cNvPr id="3" name="Content Placeholder 2"/>
          <p:cNvSpPr>
            <a:spLocks noGrp="1"/>
          </p:cNvSpPr>
          <p:nvPr>
            <p:ph idx="1"/>
          </p:nvPr>
        </p:nvSpPr>
        <p:spPr>
          <a:xfrm>
            <a:off x="457200" y="1268413"/>
            <a:ext cx="8229600" cy="5113337"/>
          </a:xfrm>
        </p:spPr>
        <p:txBody>
          <a:bodyPr>
            <a:normAutofit/>
          </a:bodyPr>
          <a:lstStyle/>
          <a:p>
            <a:pPr>
              <a:defRPr/>
            </a:pPr>
            <a:r>
              <a:rPr lang="en-US" dirty="0" smtClean="0"/>
              <a:t>Evaluation </a:t>
            </a:r>
            <a:r>
              <a:rPr lang="en-US" dirty="0"/>
              <a:t>by the designer within the design </a:t>
            </a:r>
            <a:r>
              <a:rPr lang="en-US" dirty="0" smtClean="0"/>
              <a:t>process.</a:t>
            </a:r>
            <a:endParaRPr lang="en-US" dirty="0"/>
          </a:p>
          <a:p>
            <a:pPr>
              <a:defRPr/>
            </a:pPr>
            <a:r>
              <a:rPr lang="en-US" dirty="0" smtClean="0"/>
              <a:t>Evaluation </a:t>
            </a:r>
            <a:r>
              <a:rPr lang="en-US" dirty="0"/>
              <a:t>by peers within the design </a:t>
            </a:r>
            <a:r>
              <a:rPr lang="en-US" dirty="0" smtClean="0"/>
              <a:t>process. </a:t>
            </a:r>
            <a:endParaRPr lang="en-US" dirty="0"/>
          </a:p>
          <a:p>
            <a:pPr>
              <a:defRPr/>
            </a:pPr>
            <a:r>
              <a:rPr lang="en-US" dirty="0" smtClean="0"/>
              <a:t>Analysis </a:t>
            </a:r>
            <a:r>
              <a:rPr lang="en-US" dirty="0"/>
              <a:t>by outsiders once the architecture has been </a:t>
            </a:r>
            <a:r>
              <a:rPr lang="en-US" dirty="0" smtClean="0"/>
              <a:t>designed.</a:t>
            </a:r>
            <a:endParaRPr lang="en-US" dirty="0"/>
          </a:p>
          <a:p>
            <a:pPr>
              <a:defRPr/>
            </a:pPr>
            <a:endParaRPr lang="en-AU" dirty="0"/>
          </a:p>
        </p:txBody>
      </p:sp>
      <p:sp>
        <p:nvSpPr>
          <p:cNvPr id="22532"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Evaluation by the Designer</a:t>
            </a:r>
          </a:p>
        </p:txBody>
      </p:sp>
      <p:sp>
        <p:nvSpPr>
          <p:cNvPr id="3" name="Content Placeholder 2"/>
          <p:cNvSpPr>
            <a:spLocks noGrp="1"/>
          </p:cNvSpPr>
          <p:nvPr>
            <p:ph idx="1"/>
          </p:nvPr>
        </p:nvSpPr>
        <p:spPr/>
        <p:txBody>
          <a:bodyPr>
            <a:normAutofit fontScale="85000" lnSpcReduction="10000"/>
          </a:bodyPr>
          <a:lstStyle/>
          <a:p>
            <a:pPr>
              <a:defRPr/>
            </a:pPr>
            <a:r>
              <a:rPr lang="en-US" dirty="0" smtClean="0"/>
              <a:t>Every </a:t>
            </a:r>
            <a:r>
              <a:rPr lang="en-US" dirty="0"/>
              <a:t>time the designer makes a key design decision or completes a design milestone, the chosen and competing alternatives should be </a:t>
            </a:r>
            <a:r>
              <a:rPr lang="en-US" dirty="0" smtClean="0"/>
              <a:t>evaluated.</a:t>
            </a:r>
          </a:p>
          <a:p>
            <a:pPr>
              <a:defRPr/>
            </a:pPr>
            <a:r>
              <a:rPr lang="en-US" dirty="0" smtClean="0"/>
              <a:t>Evaluation </a:t>
            </a:r>
            <a:r>
              <a:rPr lang="en-US" dirty="0"/>
              <a:t>by the designer is the “test” part of the “generate-and-test” approach to architecture </a:t>
            </a:r>
            <a:r>
              <a:rPr lang="en-US" dirty="0" smtClean="0"/>
              <a:t>design.</a:t>
            </a:r>
            <a:endParaRPr lang="en-US" dirty="0"/>
          </a:p>
          <a:p>
            <a:pPr>
              <a:defRPr/>
            </a:pPr>
            <a:r>
              <a:rPr lang="en-US" dirty="0"/>
              <a:t>How much analysis? This depends on the importance of the decision. </a:t>
            </a:r>
            <a:r>
              <a:rPr lang="en-US" dirty="0" smtClean="0"/>
              <a:t> Factors include:</a:t>
            </a:r>
          </a:p>
          <a:p>
            <a:pPr lvl="1">
              <a:defRPr/>
            </a:pPr>
            <a:r>
              <a:rPr lang="en-US" i="1" dirty="0" smtClean="0"/>
              <a:t>The </a:t>
            </a:r>
            <a:r>
              <a:rPr lang="en-US" i="1" dirty="0"/>
              <a:t>importance of the decision</a:t>
            </a:r>
            <a:r>
              <a:rPr lang="en-US" dirty="0"/>
              <a:t>. The more important the decision, the more care should be taken in making it and making sure it’s right.</a:t>
            </a:r>
          </a:p>
          <a:p>
            <a:pPr lvl="1">
              <a:defRPr/>
            </a:pPr>
            <a:r>
              <a:rPr lang="en-US" i="1" dirty="0" smtClean="0"/>
              <a:t>The </a:t>
            </a:r>
            <a:r>
              <a:rPr lang="en-US" i="1" dirty="0"/>
              <a:t>number of potential alternatives.</a:t>
            </a:r>
            <a:r>
              <a:rPr lang="en-US" dirty="0"/>
              <a:t> The more alternatives, the more time could be spent in evaluating them. Try to eliminate alternatives quickly so that the number of viable potential alternatives is small.</a:t>
            </a:r>
          </a:p>
          <a:p>
            <a:pPr lvl="1">
              <a:defRPr/>
            </a:pPr>
            <a:r>
              <a:rPr lang="en-US" i="1" dirty="0" smtClean="0"/>
              <a:t>Good </a:t>
            </a:r>
            <a:r>
              <a:rPr lang="en-US" i="1" dirty="0"/>
              <a:t>enough as opposed to perfect.</a:t>
            </a:r>
            <a:r>
              <a:rPr lang="en-US" dirty="0"/>
              <a:t> Many times, two possible alternatives do not differ dramatically in their consequences. In such a case, it is more important to make a choice and move on with the design process than it is to be absolutely certain that the best choice is being made. Again, do not spend more time on a decision than it is worth.</a:t>
            </a:r>
          </a:p>
          <a:p>
            <a:pPr>
              <a:defRPr/>
            </a:pPr>
            <a:endParaRPr lang="en-US" dirty="0"/>
          </a:p>
        </p:txBody>
      </p:sp>
      <p:sp>
        <p:nvSpPr>
          <p:cNvPr id="2355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Overview</a:t>
            </a:r>
          </a:p>
        </p:txBody>
      </p:sp>
      <p:sp>
        <p:nvSpPr>
          <p:cNvPr id="1107971" name="Rectangle 3"/>
          <p:cNvSpPr>
            <a:spLocks noGrp="1" noChangeArrowheads="1"/>
          </p:cNvSpPr>
          <p:nvPr>
            <p:ph type="body" idx="1"/>
          </p:nvPr>
        </p:nvSpPr>
        <p:spPr/>
        <p:txBody>
          <a:bodyPr/>
          <a:lstStyle/>
          <a:p>
            <a:pPr eaLnBrk="1" hangingPunct="1">
              <a:lnSpc>
                <a:spcPct val="85000"/>
              </a:lnSpc>
              <a:defRPr/>
            </a:pPr>
            <a:r>
              <a:rPr lang="en-US" sz="2000" dirty="0" smtClean="0"/>
              <a:t>Last Time</a:t>
            </a:r>
          </a:p>
          <a:p>
            <a:pPr lvl="1" eaLnBrk="1" hangingPunct="1">
              <a:lnSpc>
                <a:spcPct val="90000"/>
              </a:lnSpc>
              <a:defRPr/>
            </a:pPr>
            <a:r>
              <a:rPr lang="en-US" sz="1800" dirty="0" smtClean="0"/>
              <a:t>SA </a:t>
            </a:r>
            <a:r>
              <a:rPr lang="en-US" sz="1800" dirty="0" smtClean="0"/>
              <a:t>Design</a:t>
            </a:r>
          </a:p>
          <a:p>
            <a:pPr eaLnBrk="1" hangingPunct="1">
              <a:lnSpc>
                <a:spcPct val="90000"/>
              </a:lnSpc>
              <a:defRPr/>
            </a:pPr>
            <a:r>
              <a:rPr lang="en-US" sz="2200" dirty="0" smtClean="0"/>
              <a:t>What we did not get to last time</a:t>
            </a:r>
          </a:p>
          <a:p>
            <a:pPr lvl="1" eaLnBrk="1" hangingPunct="1">
              <a:lnSpc>
                <a:spcPct val="90000"/>
              </a:lnSpc>
              <a:defRPr/>
            </a:pPr>
            <a:r>
              <a:rPr lang="en-US" sz="1800" dirty="0" smtClean="0"/>
              <a:t>Garage door SA design example slides “Lec9z”</a:t>
            </a:r>
          </a:p>
          <a:p>
            <a:pPr lvl="1" eaLnBrk="1" hangingPunct="1">
              <a:lnSpc>
                <a:spcPct val="90000"/>
              </a:lnSpc>
              <a:defRPr/>
            </a:pPr>
            <a:r>
              <a:rPr lang="en-US" sz="1800" dirty="0" smtClean="0"/>
              <a:t>SaaS slides</a:t>
            </a:r>
            <a:endParaRPr lang="en-US" sz="1800" dirty="0" smtClean="0"/>
          </a:p>
          <a:p>
            <a:pPr eaLnBrk="1" hangingPunct="1">
              <a:lnSpc>
                <a:spcPct val="85000"/>
              </a:lnSpc>
              <a:defRPr/>
            </a:pPr>
            <a:r>
              <a:rPr lang="en-US" sz="2000" dirty="0" smtClean="0"/>
              <a:t>New</a:t>
            </a:r>
            <a:r>
              <a:rPr lang="en-US" sz="2000" dirty="0" smtClean="0"/>
              <a:t>: Analysis of Architectures</a:t>
            </a:r>
          </a:p>
          <a:p>
            <a:pPr lvl="1" eaLnBrk="1" hangingPunct="1">
              <a:lnSpc>
                <a:spcPct val="90000"/>
              </a:lnSpc>
              <a:defRPr/>
            </a:pPr>
            <a:r>
              <a:rPr lang="en-US" sz="1800" dirty="0" smtClean="0"/>
              <a:t>Why, When, Cost/Benefits</a:t>
            </a:r>
          </a:p>
          <a:p>
            <a:pPr lvl="1" eaLnBrk="1" hangingPunct="1">
              <a:lnSpc>
                <a:spcPct val="90000"/>
              </a:lnSpc>
              <a:defRPr/>
            </a:pPr>
            <a:r>
              <a:rPr lang="en-US" sz="1800" dirty="0" smtClean="0"/>
              <a:t>Techniques</a:t>
            </a:r>
          </a:p>
          <a:p>
            <a:pPr lvl="1" eaLnBrk="1" hangingPunct="1">
              <a:lnSpc>
                <a:spcPct val="90000"/>
              </a:lnSpc>
              <a:defRPr/>
            </a:pPr>
            <a:r>
              <a:rPr lang="en-US" sz="1800" dirty="0" smtClean="0"/>
              <a:t>Properties of Successful Evaluations</a:t>
            </a:r>
          </a:p>
          <a:p>
            <a:pPr lvl="1" eaLnBrk="1" hangingPunct="1">
              <a:lnSpc>
                <a:spcPct val="90000"/>
              </a:lnSpc>
              <a:defRPr/>
            </a:pPr>
            <a:r>
              <a:rPr lang="en-US" sz="1800" dirty="0" smtClean="0"/>
              <a:t>ATAM – Chapter 21</a:t>
            </a:r>
          </a:p>
          <a:p>
            <a:pPr eaLnBrk="1" hangingPunct="1">
              <a:lnSpc>
                <a:spcPct val="85000"/>
              </a:lnSpc>
              <a:defRPr/>
            </a:pPr>
            <a:r>
              <a:rPr lang="en-US" sz="2000" dirty="0" smtClean="0"/>
              <a:t>Next time: </a:t>
            </a:r>
          </a:p>
          <a:p>
            <a:pPr eaLnBrk="1" hangingPunct="1">
              <a:lnSpc>
                <a:spcPct val="85000"/>
              </a:lnSpc>
              <a:defRPr/>
            </a:pPr>
            <a:r>
              <a:rPr lang="en-US" sz="2000" dirty="0" smtClean="0"/>
              <a:t>References:</a:t>
            </a:r>
          </a:p>
          <a:p>
            <a:pPr eaLnBrk="1" hangingPunct="1">
              <a:lnSpc>
                <a:spcPct val="85000"/>
              </a:lnSpc>
              <a:buFont typeface="Wingdings" panose="05000000000000000000" pitchFamily="2" charset="2"/>
              <a:buChar char="l"/>
              <a:defRPr/>
            </a:pPr>
            <a:r>
              <a:rPr lang="en-US" sz="2000" dirty="0" smtClean="0"/>
              <a:t>Bibliography</a:t>
            </a:r>
            <a:r>
              <a:rPr lang="en-US" sz="2000" dirty="0" smtClean="0"/>
              <a:t>:</a:t>
            </a:r>
            <a:endParaRPr lang="en-US" sz="2000" dirty="0" smtClean="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Peer Review</a:t>
            </a:r>
          </a:p>
        </p:txBody>
      </p:sp>
      <p:sp>
        <p:nvSpPr>
          <p:cNvPr id="3" name="Content Placeholder 2"/>
          <p:cNvSpPr>
            <a:spLocks noGrp="1"/>
          </p:cNvSpPr>
          <p:nvPr>
            <p:ph idx="1"/>
          </p:nvPr>
        </p:nvSpPr>
        <p:spPr/>
        <p:txBody>
          <a:bodyPr/>
          <a:lstStyle/>
          <a:p>
            <a:pPr>
              <a:defRPr/>
            </a:pPr>
            <a:r>
              <a:rPr lang="en-US" dirty="0" smtClean="0"/>
              <a:t>Architectural designs can be peer reviewed, just as code can. </a:t>
            </a:r>
          </a:p>
          <a:p>
            <a:pPr>
              <a:defRPr/>
            </a:pPr>
            <a:r>
              <a:rPr lang="en-US" dirty="0" smtClean="0"/>
              <a:t>A peer review can be carried out at any point of the design process where a candidate architecture, or at least a coherent reviewable part of one, exists. </a:t>
            </a:r>
          </a:p>
          <a:p>
            <a:pPr>
              <a:defRPr/>
            </a:pPr>
            <a:r>
              <a:rPr lang="en-US" dirty="0" smtClean="0"/>
              <a:t>Allocate at least several hours and possibly half a day. </a:t>
            </a:r>
          </a:p>
        </p:txBody>
      </p:sp>
      <p:sp>
        <p:nvSpPr>
          <p:cNvPr id="24580"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Peer Review Steps</a:t>
            </a:r>
          </a:p>
        </p:txBody>
      </p:sp>
      <p:sp>
        <p:nvSpPr>
          <p:cNvPr id="3" name="Content Placeholder 2"/>
          <p:cNvSpPr>
            <a:spLocks noGrp="1"/>
          </p:cNvSpPr>
          <p:nvPr>
            <p:ph idx="1"/>
          </p:nvPr>
        </p:nvSpPr>
        <p:spPr/>
        <p:txBody>
          <a:bodyPr>
            <a:noAutofit/>
          </a:bodyPr>
          <a:lstStyle/>
          <a:p>
            <a:pPr marL="0" indent="0">
              <a:defRPr/>
            </a:pPr>
            <a:r>
              <a:rPr lang="en-US" dirty="0" smtClean="0"/>
              <a:t>Steps:</a:t>
            </a:r>
          </a:p>
          <a:p>
            <a:pPr marL="571500" indent="-514350">
              <a:buFont typeface="+mj-lt"/>
              <a:buAutoNum type="arabicPeriod"/>
              <a:defRPr/>
            </a:pPr>
            <a:r>
              <a:rPr lang="en-US" sz="2000" i="1" dirty="0" smtClean="0"/>
              <a:t>The </a:t>
            </a:r>
            <a:r>
              <a:rPr lang="en-US" sz="2000" i="1" dirty="0"/>
              <a:t>reviewers determine a number of quality attribute scenarios to drive the review.</a:t>
            </a:r>
            <a:r>
              <a:rPr lang="en-US" sz="2000" dirty="0"/>
              <a:t> </a:t>
            </a:r>
            <a:r>
              <a:rPr lang="en-US" sz="2000" dirty="0" smtClean="0"/>
              <a:t>These </a:t>
            </a:r>
            <a:r>
              <a:rPr lang="en-US" sz="2000" dirty="0"/>
              <a:t>scenarios can be developed by the review team or by additional stakeholders.</a:t>
            </a:r>
          </a:p>
          <a:p>
            <a:pPr marL="571500" indent="-514350">
              <a:buFont typeface="+mj-lt"/>
              <a:buAutoNum type="arabicPeriod"/>
              <a:defRPr/>
            </a:pPr>
            <a:r>
              <a:rPr lang="en-US" sz="2000" i="1" dirty="0" smtClean="0"/>
              <a:t>The </a:t>
            </a:r>
            <a:r>
              <a:rPr lang="en-US" sz="2000" i="1" dirty="0"/>
              <a:t>architect presents the portion of the architecture to be </a:t>
            </a:r>
            <a:r>
              <a:rPr lang="en-US" sz="2000" i="1" dirty="0" smtClean="0"/>
              <a:t>evaluated. </a:t>
            </a:r>
            <a:r>
              <a:rPr lang="en-US" sz="2000" dirty="0" smtClean="0"/>
              <a:t>The </a:t>
            </a:r>
            <a:r>
              <a:rPr lang="en-US" sz="2000" dirty="0"/>
              <a:t>reviewers individually ensure that they understand the architecture. Questions at this point are specifically for </a:t>
            </a:r>
            <a:r>
              <a:rPr lang="en-US" sz="2000" dirty="0" smtClean="0"/>
              <a:t>understanding.</a:t>
            </a:r>
            <a:endParaRPr lang="en-US" sz="2000" dirty="0"/>
          </a:p>
          <a:p>
            <a:pPr marL="571500" indent="-514350">
              <a:buFont typeface="+mj-lt"/>
              <a:buAutoNum type="arabicPeriod"/>
              <a:defRPr/>
            </a:pPr>
            <a:r>
              <a:rPr lang="en-US" sz="2000" i="1" dirty="0" smtClean="0"/>
              <a:t>For </a:t>
            </a:r>
            <a:r>
              <a:rPr lang="en-US" sz="2000" i="1" dirty="0"/>
              <a:t>each scenario, the designer walks through the architecture and explains how the scenario is satisfied.</a:t>
            </a:r>
            <a:r>
              <a:rPr lang="en-US" sz="2000" dirty="0"/>
              <a:t> </a:t>
            </a:r>
            <a:r>
              <a:rPr lang="en-US" sz="2000" dirty="0" smtClean="0"/>
              <a:t>The </a:t>
            </a:r>
            <a:r>
              <a:rPr lang="en-US" sz="2000" dirty="0"/>
              <a:t>reviewers ask questions to determine </a:t>
            </a:r>
            <a:r>
              <a:rPr lang="en-US" sz="2000" dirty="0" smtClean="0"/>
              <a:t>(a) that </a:t>
            </a:r>
            <a:r>
              <a:rPr lang="en-US" sz="2000" dirty="0"/>
              <a:t>the scenario is, in fact, </a:t>
            </a:r>
            <a:r>
              <a:rPr lang="en-US" sz="2000" dirty="0" smtClean="0"/>
              <a:t>satisfied and (b) whether </a:t>
            </a:r>
            <a:r>
              <a:rPr lang="en-US" sz="2000" dirty="0"/>
              <a:t>any of the other scenarios being considered will not be </a:t>
            </a:r>
            <a:r>
              <a:rPr lang="en-US" sz="2000" dirty="0" smtClean="0"/>
              <a:t>satisfied.</a:t>
            </a:r>
            <a:endParaRPr lang="en-US" sz="2000" dirty="0"/>
          </a:p>
          <a:p>
            <a:pPr marL="571500" indent="-514350">
              <a:buFont typeface="+mj-lt"/>
              <a:buAutoNum type="arabicPeriod"/>
              <a:defRPr/>
            </a:pPr>
            <a:r>
              <a:rPr lang="en-US" sz="2000" i="1" dirty="0" smtClean="0"/>
              <a:t>Potential </a:t>
            </a:r>
            <a:r>
              <a:rPr lang="en-US" sz="2000" i="1" dirty="0"/>
              <a:t>problems are captured.</a:t>
            </a:r>
            <a:r>
              <a:rPr lang="en-US" sz="2000" dirty="0"/>
              <a:t> </a:t>
            </a:r>
            <a:r>
              <a:rPr lang="en-US" sz="2000" dirty="0" smtClean="0"/>
              <a:t> Real problems must either </a:t>
            </a:r>
            <a:r>
              <a:rPr lang="en-US" sz="2000" dirty="0"/>
              <a:t>must be fixed or a decision must be explicitly made by the designers and the project manager that they are willing to accept the </a:t>
            </a:r>
            <a:r>
              <a:rPr lang="en-US" sz="2000" dirty="0" smtClean="0"/>
              <a:t>problems </a:t>
            </a:r>
            <a:r>
              <a:rPr lang="en-US" sz="2000" dirty="0"/>
              <a:t>and its probability of occurrence</a:t>
            </a:r>
            <a:r>
              <a:rPr lang="en-US" sz="2000" dirty="0" smtClean="0"/>
              <a:t>.</a:t>
            </a:r>
            <a:endParaRPr lang="en-US" sz="2000"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Analysis by Outsiders</a:t>
            </a:r>
          </a:p>
        </p:txBody>
      </p:sp>
      <p:sp>
        <p:nvSpPr>
          <p:cNvPr id="3" name="Content Placeholder 2"/>
          <p:cNvSpPr>
            <a:spLocks noGrp="1"/>
          </p:cNvSpPr>
          <p:nvPr>
            <p:ph idx="1"/>
          </p:nvPr>
        </p:nvSpPr>
        <p:spPr/>
        <p:txBody>
          <a:bodyPr>
            <a:normAutofit fontScale="92500" lnSpcReduction="10000"/>
          </a:bodyPr>
          <a:lstStyle/>
          <a:p>
            <a:pPr>
              <a:defRPr/>
            </a:pPr>
            <a:r>
              <a:rPr lang="en-US" dirty="0"/>
              <a:t>Outside evaluators can cast an objective eye on an architecture. </a:t>
            </a:r>
            <a:endParaRPr lang="en-US" dirty="0" smtClean="0"/>
          </a:p>
          <a:p>
            <a:pPr>
              <a:defRPr/>
            </a:pPr>
            <a:r>
              <a:rPr lang="en-US" dirty="0" smtClean="0"/>
              <a:t>“</a:t>
            </a:r>
            <a:r>
              <a:rPr lang="en-US" dirty="0"/>
              <a:t>Outside” is relative; this may mean </a:t>
            </a:r>
            <a:endParaRPr lang="en-US" dirty="0" smtClean="0"/>
          </a:p>
          <a:p>
            <a:pPr lvl="1">
              <a:defRPr/>
            </a:pPr>
            <a:r>
              <a:rPr lang="en-US" dirty="0" smtClean="0"/>
              <a:t>outside </a:t>
            </a:r>
            <a:r>
              <a:rPr lang="en-US" dirty="0"/>
              <a:t>the development </a:t>
            </a:r>
            <a:r>
              <a:rPr lang="en-US" dirty="0" smtClean="0"/>
              <a:t>project</a:t>
            </a:r>
            <a:endParaRPr lang="en-US" dirty="0"/>
          </a:p>
          <a:p>
            <a:pPr lvl="1">
              <a:defRPr/>
            </a:pPr>
            <a:r>
              <a:rPr lang="en-US" dirty="0" smtClean="0"/>
              <a:t>outside </a:t>
            </a:r>
            <a:r>
              <a:rPr lang="en-US" dirty="0"/>
              <a:t>the business unit where the project resides but within the same </a:t>
            </a:r>
            <a:r>
              <a:rPr lang="en-US" dirty="0" smtClean="0"/>
              <a:t>company </a:t>
            </a:r>
          </a:p>
          <a:p>
            <a:pPr lvl="1">
              <a:defRPr/>
            </a:pPr>
            <a:r>
              <a:rPr lang="en-US" dirty="0" smtClean="0"/>
              <a:t>outside </a:t>
            </a:r>
            <a:r>
              <a:rPr lang="en-US" dirty="0"/>
              <a:t>the company altogether. </a:t>
            </a:r>
            <a:endParaRPr lang="en-US" dirty="0" smtClean="0"/>
          </a:p>
          <a:p>
            <a:pPr>
              <a:defRPr/>
            </a:pPr>
            <a:r>
              <a:rPr lang="en-US" dirty="0"/>
              <a:t>O</a:t>
            </a:r>
            <a:r>
              <a:rPr lang="en-US" dirty="0" smtClean="0"/>
              <a:t>utsiders </a:t>
            </a:r>
            <a:r>
              <a:rPr lang="en-US" dirty="0"/>
              <a:t>are chosen because they possess specialized knowledge or </a:t>
            </a:r>
            <a:r>
              <a:rPr lang="en-US" dirty="0" smtClean="0"/>
              <a:t>experience, </a:t>
            </a:r>
            <a:r>
              <a:rPr lang="en-US" dirty="0"/>
              <a:t>or long experience </a:t>
            </a:r>
            <a:r>
              <a:rPr lang="en-US" dirty="0" smtClean="0"/>
              <a:t>successfully </a:t>
            </a:r>
            <a:r>
              <a:rPr lang="en-US" dirty="0"/>
              <a:t>evaluating architectures.</a:t>
            </a:r>
          </a:p>
          <a:p>
            <a:pPr>
              <a:defRPr/>
            </a:pPr>
            <a:r>
              <a:rPr lang="en-US" dirty="0"/>
              <a:t>M</a:t>
            </a:r>
            <a:r>
              <a:rPr lang="en-US" dirty="0" smtClean="0"/>
              <a:t>anagers </a:t>
            </a:r>
            <a:r>
              <a:rPr lang="en-US" dirty="0"/>
              <a:t>tend to be more inclined to listen to problems uncovered by an outside </a:t>
            </a:r>
            <a:r>
              <a:rPr lang="en-US" dirty="0" smtClean="0"/>
              <a:t>team. </a:t>
            </a:r>
          </a:p>
          <a:p>
            <a:pPr>
              <a:defRPr/>
            </a:pPr>
            <a:r>
              <a:rPr lang="en-US" dirty="0" smtClean="0"/>
              <a:t>An outside </a:t>
            </a:r>
            <a:r>
              <a:rPr lang="en-US" dirty="0"/>
              <a:t>team </a:t>
            </a:r>
            <a:r>
              <a:rPr lang="en-US" dirty="0" smtClean="0"/>
              <a:t>tends </a:t>
            </a:r>
            <a:r>
              <a:rPr lang="en-US" dirty="0"/>
              <a:t>to be used to evaluate complete architectures. </a:t>
            </a:r>
          </a:p>
          <a:p>
            <a:pPr>
              <a:defRPr/>
            </a:pPr>
            <a:endParaRPr lang="en-US" dirty="0"/>
          </a:p>
        </p:txBody>
      </p:sp>
      <p:sp>
        <p:nvSpPr>
          <p:cNvPr id="26628"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Contextual Factors for Evaluation</a:t>
            </a:r>
          </a:p>
        </p:txBody>
      </p:sp>
      <p:sp>
        <p:nvSpPr>
          <p:cNvPr id="3" name="Content Placeholder 2"/>
          <p:cNvSpPr>
            <a:spLocks noGrp="1"/>
          </p:cNvSpPr>
          <p:nvPr>
            <p:ph idx="1"/>
          </p:nvPr>
        </p:nvSpPr>
        <p:spPr/>
        <p:txBody>
          <a:bodyPr>
            <a:normAutofit fontScale="92500" lnSpcReduction="10000"/>
          </a:bodyPr>
          <a:lstStyle/>
          <a:p>
            <a:pPr>
              <a:defRPr/>
            </a:pPr>
            <a:r>
              <a:rPr lang="en-US" i="1" dirty="0" smtClean="0"/>
              <a:t>What </a:t>
            </a:r>
            <a:r>
              <a:rPr lang="en-US" i="1" dirty="0"/>
              <a:t>artifacts are available?</a:t>
            </a:r>
            <a:r>
              <a:rPr lang="en-US" dirty="0"/>
              <a:t> To perform an architectural evaluation, there must be an artifact that describes the architecture. </a:t>
            </a:r>
          </a:p>
          <a:p>
            <a:pPr>
              <a:defRPr/>
            </a:pPr>
            <a:r>
              <a:rPr lang="en-US" i="1" dirty="0" smtClean="0"/>
              <a:t>Who </a:t>
            </a:r>
            <a:r>
              <a:rPr lang="en-US" i="1" dirty="0"/>
              <a:t>sees the results?</a:t>
            </a:r>
            <a:r>
              <a:rPr lang="en-US" dirty="0"/>
              <a:t> Some evaluations are performed with the full knowledge and participation of all of the stakeholders. Others are performed more </a:t>
            </a:r>
            <a:r>
              <a:rPr lang="en-US" dirty="0" smtClean="0"/>
              <a:t>privately.</a:t>
            </a:r>
            <a:endParaRPr lang="en-US" dirty="0"/>
          </a:p>
          <a:p>
            <a:pPr>
              <a:defRPr/>
            </a:pPr>
            <a:r>
              <a:rPr lang="en-US" i="1" dirty="0" smtClean="0"/>
              <a:t>Who </a:t>
            </a:r>
            <a:r>
              <a:rPr lang="en-US" i="1" dirty="0"/>
              <a:t>performs the evaluation?</a:t>
            </a:r>
            <a:r>
              <a:rPr lang="en-US" dirty="0"/>
              <a:t> Evaluations can be carried out by an individual or a </a:t>
            </a:r>
            <a:r>
              <a:rPr lang="en-US" dirty="0" smtClean="0"/>
              <a:t>team.</a:t>
            </a:r>
            <a:endParaRPr lang="en-US" dirty="0"/>
          </a:p>
          <a:p>
            <a:pPr>
              <a:defRPr/>
            </a:pPr>
            <a:r>
              <a:rPr lang="en-US" i="1" dirty="0" smtClean="0"/>
              <a:t>Which </a:t>
            </a:r>
            <a:r>
              <a:rPr lang="en-US" i="1" dirty="0"/>
              <a:t>stakeholders will participate?</a:t>
            </a:r>
            <a:r>
              <a:rPr lang="en-US" dirty="0"/>
              <a:t> The evaluation process should provide a method to elicit the goals and concerns that the important stakeholders have regarding the system. Identifying the individuals who are needed and assuring their participation in the evaluation is critical.</a:t>
            </a:r>
          </a:p>
          <a:p>
            <a:pPr>
              <a:defRPr/>
            </a:pPr>
            <a:r>
              <a:rPr lang="en-US" i="1" dirty="0" smtClean="0"/>
              <a:t>What </a:t>
            </a:r>
            <a:r>
              <a:rPr lang="en-US" i="1" dirty="0"/>
              <a:t>are the business goals?</a:t>
            </a:r>
            <a:r>
              <a:rPr lang="en-US" dirty="0"/>
              <a:t> The evaluation should answer whether the system will satisfy the business goals. </a:t>
            </a:r>
          </a:p>
        </p:txBody>
      </p:sp>
      <p:sp>
        <p:nvSpPr>
          <p:cNvPr id="27652"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mtClean="0"/>
              <a:t>The Architecture Tradeoff Analysis Method</a:t>
            </a:r>
            <a:endParaRPr lang="en-US" dirty="0"/>
          </a:p>
        </p:txBody>
      </p:sp>
      <p:sp>
        <p:nvSpPr>
          <p:cNvPr id="3" name="Content Placeholder 2"/>
          <p:cNvSpPr>
            <a:spLocks noGrp="1"/>
          </p:cNvSpPr>
          <p:nvPr>
            <p:ph idx="1"/>
          </p:nvPr>
        </p:nvSpPr>
        <p:spPr/>
        <p:txBody>
          <a:bodyPr>
            <a:normAutofit/>
          </a:bodyPr>
          <a:lstStyle/>
          <a:p>
            <a:pPr>
              <a:defRPr/>
            </a:pPr>
            <a:r>
              <a:rPr lang="en-US" smtClean="0"/>
              <a:t>The Architecture Tradeoff Analysis Method (ATAM) has been used for over a decade to evaluate software architectures in domains ranging from automotive to financial to defense. </a:t>
            </a:r>
          </a:p>
          <a:p>
            <a:pPr>
              <a:defRPr/>
            </a:pPr>
            <a:r>
              <a:rPr lang="en-US" smtClean="0"/>
              <a:t>The ATAM is designed so that evaluators need not be familiar with the architecture or its business goals, the system need not yet be constructed, and there may be a large number of stakeholders. </a:t>
            </a:r>
          </a:p>
          <a:p>
            <a:pPr>
              <a:defRPr/>
            </a:pPr>
            <a:endParaRPr lang="en-US" dirty="0"/>
          </a:p>
        </p:txBody>
      </p:sp>
      <p:sp>
        <p:nvSpPr>
          <p:cNvPr id="2867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Participants in the ATAM</a:t>
            </a:r>
          </a:p>
        </p:txBody>
      </p:sp>
      <p:sp>
        <p:nvSpPr>
          <p:cNvPr id="3" name="Content Placeholder 2"/>
          <p:cNvSpPr>
            <a:spLocks noGrp="1"/>
          </p:cNvSpPr>
          <p:nvPr>
            <p:ph idx="1"/>
          </p:nvPr>
        </p:nvSpPr>
        <p:spPr/>
        <p:txBody>
          <a:bodyPr>
            <a:normAutofit fontScale="92500" lnSpcReduction="20000"/>
          </a:bodyPr>
          <a:lstStyle/>
          <a:p>
            <a:pPr>
              <a:defRPr/>
            </a:pPr>
            <a:r>
              <a:rPr lang="en-US" sz="2200" i="1" dirty="0" smtClean="0"/>
              <a:t>The </a:t>
            </a:r>
            <a:r>
              <a:rPr lang="en-US" sz="2200" i="1" dirty="0"/>
              <a:t>evaluation team.</a:t>
            </a:r>
            <a:r>
              <a:rPr lang="en-US" sz="2200" dirty="0"/>
              <a:t> </a:t>
            </a:r>
            <a:endParaRPr lang="en-US" sz="2200" dirty="0" smtClean="0"/>
          </a:p>
          <a:p>
            <a:pPr lvl="1">
              <a:defRPr/>
            </a:pPr>
            <a:r>
              <a:rPr lang="en-US" sz="1600" dirty="0"/>
              <a:t>E</a:t>
            </a:r>
            <a:r>
              <a:rPr lang="en-US" sz="1600" dirty="0" smtClean="0"/>
              <a:t>xternal </a:t>
            </a:r>
            <a:r>
              <a:rPr lang="en-US" sz="1600" dirty="0"/>
              <a:t>to the project whose architecture is being evaluated. </a:t>
            </a:r>
            <a:endParaRPr lang="en-US" sz="1600" dirty="0" smtClean="0"/>
          </a:p>
          <a:p>
            <a:pPr lvl="1">
              <a:defRPr/>
            </a:pPr>
            <a:r>
              <a:rPr lang="en-US" sz="1600" dirty="0" smtClean="0"/>
              <a:t>Three to five people; a </a:t>
            </a:r>
            <a:r>
              <a:rPr lang="en-US" sz="1600" dirty="0"/>
              <a:t>single person may adopt several roles in an ATAM</a:t>
            </a:r>
            <a:r>
              <a:rPr lang="en-US" sz="1600" dirty="0" smtClean="0"/>
              <a:t>. </a:t>
            </a:r>
          </a:p>
          <a:p>
            <a:pPr lvl="1">
              <a:defRPr/>
            </a:pPr>
            <a:r>
              <a:rPr lang="en-US" sz="1600" dirty="0" smtClean="0"/>
              <a:t>They need to be recognized as competent, unbiased outsiders. </a:t>
            </a:r>
          </a:p>
          <a:p>
            <a:pPr>
              <a:defRPr/>
            </a:pPr>
            <a:r>
              <a:rPr lang="en-US" sz="2200" i="1" dirty="0" smtClean="0"/>
              <a:t>Project </a:t>
            </a:r>
            <a:r>
              <a:rPr lang="en-US" sz="2200" i="1" dirty="0"/>
              <a:t>decision makers.</a:t>
            </a:r>
            <a:r>
              <a:rPr lang="en-US" sz="2200" dirty="0"/>
              <a:t> </a:t>
            </a:r>
            <a:endParaRPr lang="en-US" sz="2200" dirty="0" smtClean="0"/>
          </a:p>
          <a:p>
            <a:pPr lvl="1">
              <a:defRPr/>
            </a:pPr>
            <a:r>
              <a:rPr lang="en-US" sz="1600" dirty="0" smtClean="0"/>
              <a:t>These </a:t>
            </a:r>
            <a:r>
              <a:rPr lang="en-US" sz="1600" dirty="0"/>
              <a:t>people are empowered to speak for the development project or have the authority to mandate changes to it. </a:t>
            </a:r>
          </a:p>
          <a:p>
            <a:pPr lvl="1">
              <a:defRPr/>
            </a:pPr>
            <a:r>
              <a:rPr lang="en-US" sz="1600" dirty="0" smtClean="0"/>
              <a:t>They </a:t>
            </a:r>
            <a:r>
              <a:rPr lang="en-US" sz="1600" dirty="0"/>
              <a:t>usually include the project manager, and if there is an identifiable customer who is footing the bill for the development, he or she may be present (or represented) as well. </a:t>
            </a:r>
            <a:endParaRPr lang="en-US" sz="1600" dirty="0" smtClean="0"/>
          </a:p>
          <a:p>
            <a:pPr lvl="1">
              <a:defRPr/>
            </a:pPr>
            <a:r>
              <a:rPr lang="en-US" sz="1600" dirty="0" smtClean="0"/>
              <a:t>The </a:t>
            </a:r>
            <a:r>
              <a:rPr lang="en-US" sz="1600" dirty="0"/>
              <a:t>architect is always </a:t>
            </a:r>
            <a:r>
              <a:rPr lang="en-US" sz="1600" dirty="0" smtClean="0"/>
              <a:t>included – the </a:t>
            </a:r>
            <a:r>
              <a:rPr lang="en-US" sz="1600" dirty="0"/>
              <a:t>architect must willingly participate.</a:t>
            </a:r>
          </a:p>
          <a:p>
            <a:pPr>
              <a:defRPr/>
            </a:pPr>
            <a:r>
              <a:rPr lang="en-US" sz="2200" i="1" dirty="0" smtClean="0"/>
              <a:t>Architecture </a:t>
            </a:r>
            <a:r>
              <a:rPr lang="en-US" sz="2200" i="1" dirty="0"/>
              <a:t>stakeholders.</a:t>
            </a:r>
            <a:r>
              <a:rPr lang="en-US" sz="2200" dirty="0"/>
              <a:t> </a:t>
            </a:r>
            <a:endParaRPr lang="en-US" sz="2200" dirty="0" smtClean="0"/>
          </a:p>
          <a:p>
            <a:pPr lvl="1">
              <a:defRPr/>
            </a:pPr>
            <a:r>
              <a:rPr lang="en-US" sz="1600" dirty="0" smtClean="0"/>
              <a:t>Stakeholders </a:t>
            </a:r>
            <a:r>
              <a:rPr lang="en-US" sz="1600" dirty="0"/>
              <a:t>have a vested interest in the architecture performing as advertised. </a:t>
            </a:r>
            <a:endParaRPr lang="en-US" sz="1600" dirty="0" smtClean="0"/>
          </a:p>
          <a:p>
            <a:pPr lvl="1">
              <a:defRPr/>
            </a:pPr>
            <a:r>
              <a:rPr lang="en-US" sz="1600" dirty="0" smtClean="0"/>
              <a:t>Stakeholders </a:t>
            </a:r>
            <a:r>
              <a:rPr lang="en-US" sz="1600" dirty="0"/>
              <a:t>include developers, testers, integrators, maintainers, performance engineers, users, builders of systems interacting with the one under consideration, </a:t>
            </a:r>
            <a:r>
              <a:rPr lang="en-US" sz="1600" dirty="0" smtClean="0"/>
              <a:t>and, possibly, others.</a:t>
            </a:r>
          </a:p>
          <a:p>
            <a:pPr lvl="1">
              <a:defRPr/>
            </a:pPr>
            <a:r>
              <a:rPr lang="en-US" sz="1600" dirty="0" smtClean="0"/>
              <a:t>Their </a:t>
            </a:r>
            <a:r>
              <a:rPr lang="en-US" sz="1600" dirty="0"/>
              <a:t>job </a:t>
            </a:r>
            <a:r>
              <a:rPr lang="en-US" sz="1600" dirty="0" smtClean="0"/>
              <a:t>is </a:t>
            </a:r>
            <a:r>
              <a:rPr lang="en-US" sz="1600" dirty="0"/>
              <a:t>to articulate the specific quality attribute goals that the architecture should </a:t>
            </a:r>
            <a:r>
              <a:rPr lang="en-US" sz="1600" dirty="0" smtClean="0"/>
              <a:t>meet. </a:t>
            </a:r>
          </a:p>
          <a:p>
            <a:pPr lvl="1">
              <a:defRPr/>
            </a:pPr>
            <a:r>
              <a:rPr lang="en-US" sz="1600" dirty="0"/>
              <a:t>E</a:t>
            </a:r>
            <a:r>
              <a:rPr lang="en-US" sz="1600" dirty="0" smtClean="0"/>
              <a:t>xpect </a:t>
            </a:r>
            <a:r>
              <a:rPr lang="en-US" sz="1600" dirty="0"/>
              <a:t>to enlist 12 to 15 stakeholders for the evaluation of a large enterprise-critical architecture. </a:t>
            </a:r>
          </a:p>
        </p:txBody>
      </p:sp>
      <p:sp>
        <p:nvSpPr>
          <p:cNvPr id="29700"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ATAM Evaluation Team Roles</a:t>
            </a:r>
          </a:p>
        </p:txBody>
      </p:sp>
      <p:graphicFrame>
        <p:nvGraphicFramePr>
          <p:cNvPr id="4" name="Table 3"/>
          <p:cNvGraphicFramePr>
            <a:graphicFrameLocks noGrp="1"/>
          </p:cNvGraphicFramePr>
          <p:nvPr/>
        </p:nvGraphicFramePr>
        <p:xfrm>
          <a:off x="395288" y="1397000"/>
          <a:ext cx="8353425" cy="5300972"/>
        </p:xfrm>
        <a:graphic>
          <a:graphicData uri="http://schemas.openxmlformats.org/drawingml/2006/table">
            <a:tbl>
              <a:tblPr firstRow="1" bandRow="1">
                <a:tableStyleId>{5C22544A-7EE6-4342-B048-85BDC9FD1C3A}</a:tableStyleId>
              </a:tblPr>
              <a:tblGrid>
                <a:gridCol w="1368233"/>
                <a:gridCol w="6985192"/>
              </a:tblGrid>
              <a:tr h="593086">
                <a:tc>
                  <a:txBody>
                    <a:bodyPr/>
                    <a:lstStyle/>
                    <a:p>
                      <a:r>
                        <a:rPr lang="en-US" sz="1800" dirty="0" smtClean="0"/>
                        <a:t>Role</a:t>
                      </a:r>
                      <a:endParaRPr lang="en-US" sz="1800" dirty="0"/>
                    </a:p>
                  </a:txBody>
                  <a:tcPr marL="91445" marR="91445" marT="45717" marB="45717"/>
                </a:tc>
                <a:tc>
                  <a:txBody>
                    <a:bodyPr/>
                    <a:lstStyle/>
                    <a:p>
                      <a:r>
                        <a:rPr lang="en-US" sz="1800" dirty="0" smtClean="0"/>
                        <a:t>Responsibilities</a:t>
                      </a:r>
                      <a:endParaRPr lang="en-US" sz="1800" dirty="0"/>
                    </a:p>
                  </a:txBody>
                  <a:tcPr marL="91445" marR="91445" marT="45717" marB="45717"/>
                </a:tc>
              </a:tr>
              <a:tr h="1097197">
                <a:tc>
                  <a:txBody>
                    <a:bodyPr/>
                    <a:lstStyle/>
                    <a:p>
                      <a:r>
                        <a:rPr lang="en-US" sz="1800" dirty="0" smtClean="0"/>
                        <a:t>Team leader</a:t>
                      </a:r>
                      <a:endParaRPr lang="en-US" sz="1800" dirty="0"/>
                    </a:p>
                  </a:txBody>
                  <a:tcPr marL="91445" marR="91445" marT="45717" marB="45717"/>
                </a:tc>
                <a:tc>
                  <a:txBody>
                    <a:bodyPr/>
                    <a:lstStyle/>
                    <a:p>
                      <a:pPr marL="0" marR="0">
                        <a:spcBef>
                          <a:spcPts val="600"/>
                        </a:spcBef>
                        <a:spcAft>
                          <a:spcPts val="400"/>
                        </a:spcAft>
                      </a:pPr>
                      <a:r>
                        <a:rPr lang="en-US" sz="1800" dirty="0">
                          <a:solidFill>
                            <a:srgbClr val="000000"/>
                          </a:solidFill>
                          <a:effectLst/>
                          <a:latin typeface="+mn-lt"/>
                          <a:ea typeface="SimSun"/>
                        </a:rPr>
                        <a:t>Sets up the evaluation; coordinates with client, making sure client’s needs are met; establishes evaluation contract; forms evaluation team; sees that final report is produced and delivered (although the writing may be delegated)</a:t>
                      </a:r>
                      <a:endParaRPr lang="en-US" sz="1800" dirty="0">
                        <a:solidFill>
                          <a:srgbClr val="000000"/>
                        </a:solidFill>
                        <a:effectLst/>
                        <a:latin typeface="+mn-lt"/>
                        <a:ea typeface="Times New Roman"/>
                      </a:endParaRPr>
                    </a:p>
                  </a:txBody>
                  <a:tcPr marL="68584" marR="68584" marT="0" marB="0"/>
                </a:tc>
              </a:tr>
              <a:tr h="822898">
                <a:tc>
                  <a:txBody>
                    <a:bodyPr/>
                    <a:lstStyle/>
                    <a:p>
                      <a:r>
                        <a:rPr lang="en-US" sz="1800" dirty="0" smtClean="0"/>
                        <a:t>Evaluation leader</a:t>
                      </a:r>
                      <a:endParaRPr lang="en-US" sz="1800" dirty="0"/>
                    </a:p>
                  </a:txBody>
                  <a:tcPr marL="91445" marR="91445" marT="45717" marB="45717"/>
                </a:tc>
                <a:tc>
                  <a:txBody>
                    <a:bodyPr/>
                    <a:lstStyle/>
                    <a:p>
                      <a:pPr marL="0" marR="0">
                        <a:spcBef>
                          <a:spcPts val="0"/>
                        </a:spcBef>
                        <a:spcAft>
                          <a:spcPts val="400"/>
                        </a:spcAft>
                      </a:pPr>
                      <a:r>
                        <a:rPr lang="en-US" sz="1800" dirty="0">
                          <a:solidFill>
                            <a:srgbClr val="000000"/>
                          </a:solidFill>
                          <a:effectLst/>
                          <a:latin typeface="+mn-lt"/>
                          <a:ea typeface="SimSun"/>
                        </a:rPr>
                        <a:t>Runs evaluation; facilitates elicitation of scenarios; administers scenario selection/prioritization process; facilitates evaluation of scenarios against architecture; facilitates on-site analysis</a:t>
                      </a:r>
                      <a:endParaRPr lang="en-US" sz="1800" dirty="0">
                        <a:solidFill>
                          <a:srgbClr val="000000"/>
                        </a:solidFill>
                        <a:effectLst/>
                        <a:latin typeface="+mn-lt"/>
                        <a:ea typeface="Times New Roman"/>
                      </a:endParaRPr>
                    </a:p>
                  </a:txBody>
                  <a:tcPr marL="68584" marR="68584" marT="0" marB="0"/>
                </a:tc>
              </a:tr>
              <a:tr h="822898">
                <a:tc>
                  <a:txBody>
                    <a:bodyPr/>
                    <a:lstStyle/>
                    <a:p>
                      <a:r>
                        <a:rPr lang="en-US" sz="1800" dirty="0" smtClean="0"/>
                        <a:t>Scenario scribe</a:t>
                      </a:r>
                      <a:endParaRPr lang="en-US" sz="1800" dirty="0"/>
                    </a:p>
                  </a:txBody>
                  <a:tcPr marL="91445" marR="91445" marT="45717" marB="45717"/>
                </a:tc>
                <a:tc>
                  <a:txBody>
                    <a:bodyPr/>
                    <a:lstStyle/>
                    <a:p>
                      <a:pPr marL="0" marR="0">
                        <a:spcBef>
                          <a:spcPts val="0"/>
                        </a:spcBef>
                        <a:spcAft>
                          <a:spcPts val="400"/>
                        </a:spcAft>
                      </a:pPr>
                      <a:r>
                        <a:rPr lang="en-US" sz="1800" dirty="0">
                          <a:solidFill>
                            <a:srgbClr val="000000"/>
                          </a:solidFill>
                          <a:effectLst/>
                          <a:latin typeface="+mn-lt"/>
                          <a:ea typeface="SimSun"/>
                        </a:rPr>
                        <a:t>Writes scenarios on flipchart or whiteboard during scenario elicitation; captures agreed-on wording of each scenario, halting discussion until exact wording is captured</a:t>
                      </a:r>
                      <a:endParaRPr lang="en-US" sz="1800" dirty="0">
                        <a:solidFill>
                          <a:srgbClr val="000000"/>
                        </a:solidFill>
                        <a:effectLst/>
                        <a:latin typeface="+mn-lt"/>
                        <a:ea typeface="Times New Roman"/>
                      </a:endParaRPr>
                    </a:p>
                  </a:txBody>
                  <a:tcPr marL="68584" marR="68584" marT="0" marB="0"/>
                </a:tc>
              </a:tr>
              <a:tr h="1371497">
                <a:tc>
                  <a:txBody>
                    <a:bodyPr/>
                    <a:lstStyle/>
                    <a:p>
                      <a:r>
                        <a:rPr lang="en-US" sz="1800" dirty="0" smtClean="0"/>
                        <a:t>Proceedings scribe</a:t>
                      </a:r>
                      <a:endParaRPr lang="en-US" sz="1800" dirty="0"/>
                    </a:p>
                  </a:txBody>
                  <a:tcPr marL="91445" marR="91445" marT="45717" marB="45717"/>
                </a:tc>
                <a:tc>
                  <a:txBody>
                    <a:bodyPr/>
                    <a:lstStyle/>
                    <a:p>
                      <a:pPr marL="0" marR="0">
                        <a:spcBef>
                          <a:spcPts val="0"/>
                        </a:spcBef>
                        <a:spcAft>
                          <a:spcPts val="400"/>
                        </a:spcAft>
                      </a:pPr>
                      <a:r>
                        <a:rPr lang="en-US" sz="1800" dirty="0">
                          <a:solidFill>
                            <a:srgbClr val="000000"/>
                          </a:solidFill>
                          <a:effectLst/>
                          <a:latin typeface="+mn-lt"/>
                          <a:ea typeface="SimSun"/>
                        </a:rPr>
                        <a:t>Captures proceedings in electronic form on laptop or workstation: raw scenarios, issue(s) that motivate each scenario (often lost in the wording of the scenario itself), and resolution of each scenario when applied to architecture(s); also generates a printed list of adopted scenarios for handout to all participants</a:t>
                      </a:r>
                      <a:endParaRPr lang="en-US" sz="1800" dirty="0">
                        <a:solidFill>
                          <a:srgbClr val="000000"/>
                        </a:solidFill>
                        <a:effectLst/>
                        <a:latin typeface="+mn-lt"/>
                        <a:ea typeface="Times New Roman"/>
                      </a:endParaRPr>
                    </a:p>
                  </a:txBody>
                  <a:tcPr marL="68584" marR="68584" marT="0" marB="0"/>
                </a:tc>
              </a:tr>
              <a:tr h="593086">
                <a:tc>
                  <a:txBody>
                    <a:bodyPr/>
                    <a:lstStyle/>
                    <a:p>
                      <a:r>
                        <a:rPr lang="en-US" sz="1800" dirty="0" smtClean="0"/>
                        <a:t>Questioner</a:t>
                      </a:r>
                      <a:endParaRPr lang="en-US" sz="1800" dirty="0"/>
                    </a:p>
                  </a:txBody>
                  <a:tcPr marL="91445" marR="91445" marT="45717" marB="45717"/>
                </a:tc>
                <a:tc>
                  <a:txBody>
                    <a:bodyPr/>
                    <a:lstStyle/>
                    <a:p>
                      <a:pPr marL="0" marR="0">
                        <a:spcBef>
                          <a:spcPts val="0"/>
                        </a:spcBef>
                        <a:spcAft>
                          <a:spcPts val="600"/>
                        </a:spcAft>
                      </a:pPr>
                      <a:r>
                        <a:rPr lang="en-US" sz="1800" dirty="0">
                          <a:solidFill>
                            <a:srgbClr val="000000"/>
                          </a:solidFill>
                          <a:effectLst/>
                          <a:latin typeface="+mn-lt"/>
                          <a:ea typeface="SimSun"/>
                        </a:rPr>
                        <a:t>Raises issues of architectural interest, usually related to the quality attributes in which he or she has expertise</a:t>
                      </a:r>
                      <a:endParaRPr lang="en-US" sz="1800" dirty="0">
                        <a:solidFill>
                          <a:srgbClr val="000000"/>
                        </a:solidFill>
                        <a:effectLst/>
                        <a:latin typeface="+mn-lt"/>
                        <a:ea typeface="Times New Roman"/>
                      </a:endParaRPr>
                    </a:p>
                  </a:txBody>
                  <a:tcPr marL="68584" marR="68584" marT="0" marB="0"/>
                </a:tc>
              </a:tr>
            </a:tbl>
          </a:graphicData>
        </a:graphic>
      </p:graphicFrame>
      <p:sp>
        <p:nvSpPr>
          <p:cNvPr id="3074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04813" y="111125"/>
            <a:ext cx="8716962" cy="781050"/>
          </a:xfrm>
        </p:spPr>
        <p:txBody>
          <a:bodyPr/>
          <a:lstStyle/>
          <a:p>
            <a:r>
              <a:rPr lang="en-US" altLang="en-US" smtClean="0"/>
              <a:t>Outputs of the ATAM</a:t>
            </a:r>
          </a:p>
        </p:txBody>
      </p:sp>
      <p:sp>
        <p:nvSpPr>
          <p:cNvPr id="4" name="Content Placeholder 3"/>
          <p:cNvSpPr>
            <a:spLocks noGrp="1"/>
          </p:cNvSpPr>
          <p:nvPr>
            <p:ph idx="1"/>
          </p:nvPr>
        </p:nvSpPr>
        <p:spPr>
          <a:xfrm>
            <a:off x="457200" y="914400"/>
            <a:ext cx="8229600" cy="5040313"/>
          </a:xfrm>
        </p:spPr>
        <p:txBody>
          <a:bodyPr>
            <a:noAutofit/>
          </a:bodyPr>
          <a:lstStyle/>
          <a:p>
            <a:pPr marL="514350" indent="-514350">
              <a:buFont typeface="+mj-lt"/>
              <a:buAutoNum type="arabicPeriod"/>
              <a:defRPr/>
            </a:pPr>
            <a:r>
              <a:rPr lang="en-US" sz="2000" i="1" dirty="0" smtClean="0"/>
              <a:t>A </a:t>
            </a:r>
            <a:r>
              <a:rPr lang="en-US" sz="2000" i="1" dirty="0"/>
              <a:t>concise presentation of the architecture.</a:t>
            </a:r>
            <a:r>
              <a:rPr lang="en-US" sz="2000" dirty="0"/>
              <a:t> </a:t>
            </a:r>
            <a:r>
              <a:rPr lang="en-US" sz="2000" dirty="0" smtClean="0"/>
              <a:t> The </a:t>
            </a:r>
            <a:r>
              <a:rPr lang="en-US" sz="2000" dirty="0"/>
              <a:t>architecture </a:t>
            </a:r>
            <a:r>
              <a:rPr lang="en-US" sz="2000" dirty="0" smtClean="0"/>
              <a:t>is presented </a:t>
            </a:r>
            <a:r>
              <a:rPr lang="en-US" sz="2000" dirty="0"/>
              <a:t>in one </a:t>
            </a:r>
            <a:r>
              <a:rPr lang="en-US" sz="2000" dirty="0" smtClean="0"/>
              <a:t>hour</a:t>
            </a:r>
            <a:endParaRPr lang="en-US" sz="2000" dirty="0"/>
          </a:p>
          <a:p>
            <a:pPr marL="514350" indent="-514350">
              <a:buFont typeface="+mj-lt"/>
              <a:buAutoNum type="arabicPeriod"/>
              <a:defRPr/>
            </a:pPr>
            <a:r>
              <a:rPr lang="en-US" sz="2000" i="1" dirty="0" smtClean="0"/>
              <a:t>Articulation </a:t>
            </a:r>
            <a:r>
              <a:rPr lang="en-US" sz="2000" i="1" dirty="0"/>
              <a:t>of the business goals.</a:t>
            </a:r>
            <a:r>
              <a:rPr lang="en-US" sz="2000" dirty="0"/>
              <a:t> Frequently, the business goals presented in the ATAM are being seen by some of the assembled participants for the first time and</a:t>
            </a:r>
            <a:r>
              <a:rPr lang="x-none" sz="2000" dirty="0"/>
              <a:t> </a:t>
            </a:r>
            <a:r>
              <a:rPr lang="en-US" sz="2000" dirty="0"/>
              <a:t> these are captured in the </a:t>
            </a:r>
            <a:r>
              <a:rPr lang="en-US" sz="2000" dirty="0" smtClean="0"/>
              <a:t>outputs.</a:t>
            </a:r>
          </a:p>
          <a:p>
            <a:pPr marL="514350" indent="-514350">
              <a:buFont typeface="+mj-lt"/>
              <a:buAutoNum type="arabicPeriod"/>
              <a:defRPr/>
            </a:pPr>
            <a:r>
              <a:rPr lang="en-US" sz="2000" i="1" dirty="0" smtClean="0"/>
              <a:t>Prioritized </a:t>
            </a:r>
            <a:r>
              <a:rPr lang="en-US" sz="2000" i="1" dirty="0"/>
              <a:t>quality attribute requirements expressed as quality attribute scenarios.</a:t>
            </a:r>
            <a:r>
              <a:rPr lang="en-US" sz="2000" dirty="0"/>
              <a:t> These quality attribute scenarios take the form described in Chapter </a:t>
            </a:r>
            <a:r>
              <a:rPr lang="en-US" sz="2000" dirty="0" smtClean="0"/>
              <a:t>4.</a:t>
            </a:r>
            <a:endParaRPr lang="en-US" sz="2000" dirty="0"/>
          </a:p>
          <a:p>
            <a:pPr marL="514350" indent="-514350">
              <a:buFont typeface="+mj-lt"/>
              <a:buAutoNum type="arabicPeriod"/>
              <a:defRPr/>
            </a:pPr>
            <a:r>
              <a:rPr lang="en-US" sz="2000" i="1" dirty="0" smtClean="0"/>
              <a:t>A </a:t>
            </a:r>
            <a:r>
              <a:rPr lang="en-US" sz="2000" i="1" dirty="0"/>
              <a:t>set of risks and </a:t>
            </a:r>
            <a:r>
              <a:rPr lang="en-US" sz="2000" i="1" dirty="0" err="1"/>
              <a:t>nonrisks</a:t>
            </a:r>
            <a:r>
              <a:rPr lang="en-US" sz="2000" i="1" dirty="0"/>
              <a:t>.</a:t>
            </a:r>
            <a:r>
              <a:rPr lang="en-US" sz="2000" dirty="0"/>
              <a:t> </a:t>
            </a:r>
            <a:endParaRPr lang="en-US" sz="2000" dirty="0" smtClean="0"/>
          </a:p>
          <a:p>
            <a:pPr lvl="1">
              <a:defRPr/>
            </a:pPr>
            <a:r>
              <a:rPr lang="en-US" dirty="0"/>
              <a:t>A risk is defined </a:t>
            </a:r>
            <a:r>
              <a:rPr lang="en-US" dirty="0" smtClean="0"/>
              <a:t>as </a:t>
            </a:r>
            <a:r>
              <a:rPr lang="en-US" dirty="0"/>
              <a:t>an architectural decision that may lead to undesirable consequences in light of </a:t>
            </a:r>
            <a:r>
              <a:rPr lang="en-US" dirty="0" smtClean="0"/>
              <a:t>quality </a:t>
            </a:r>
            <a:r>
              <a:rPr lang="en-US" dirty="0"/>
              <a:t>attribute requirements. </a:t>
            </a:r>
          </a:p>
          <a:p>
            <a:pPr lvl="1">
              <a:defRPr/>
            </a:pPr>
            <a:r>
              <a:rPr lang="en-US" dirty="0"/>
              <a:t>A </a:t>
            </a:r>
            <a:r>
              <a:rPr lang="en-US" dirty="0" err="1"/>
              <a:t>nonrisk</a:t>
            </a:r>
            <a:r>
              <a:rPr lang="en-US" dirty="0"/>
              <a:t> is an architectural decision that, upon analysis, is deemed safe. </a:t>
            </a:r>
          </a:p>
          <a:p>
            <a:pPr lvl="1">
              <a:lnSpc>
                <a:spcPct val="90000"/>
              </a:lnSpc>
              <a:defRPr/>
            </a:pPr>
            <a:r>
              <a:rPr lang="en-US" dirty="0"/>
              <a:t>The identified risks form the basis for an architectural risk mitigation plan</a:t>
            </a:r>
            <a:r>
              <a:rPr lang="en-US" dirty="0" smtClean="0"/>
              <a:t>.</a:t>
            </a:r>
            <a:endParaRPr lang="en-US" dirty="0"/>
          </a:p>
        </p:txBody>
      </p:sp>
      <p:sp>
        <p:nvSpPr>
          <p:cNvPr id="31748"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t>Outputs of the ATAM</a:t>
            </a:r>
          </a:p>
        </p:txBody>
      </p:sp>
      <p:sp>
        <p:nvSpPr>
          <p:cNvPr id="4" name="Content Placeholder 3"/>
          <p:cNvSpPr>
            <a:spLocks noGrp="1"/>
          </p:cNvSpPr>
          <p:nvPr>
            <p:ph idx="1"/>
          </p:nvPr>
        </p:nvSpPr>
        <p:spPr>
          <a:xfrm>
            <a:off x="457200" y="1268413"/>
            <a:ext cx="8229600" cy="5040312"/>
          </a:xfrm>
        </p:spPr>
        <p:txBody>
          <a:bodyPr>
            <a:normAutofit/>
          </a:bodyPr>
          <a:lstStyle/>
          <a:p>
            <a:pPr marL="514350" indent="-514350">
              <a:buFont typeface="+mj-lt"/>
              <a:buAutoNum type="arabicPeriod" startAt="5"/>
              <a:defRPr/>
            </a:pPr>
            <a:r>
              <a:rPr lang="en-US" sz="2000" i="1" dirty="0" smtClean="0"/>
              <a:t>A </a:t>
            </a:r>
            <a:r>
              <a:rPr lang="en-US" sz="2000" i="1" dirty="0"/>
              <a:t>set of risk themes.</a:t>
            </a:r>
            <a:r>
              <a:rPr lang="en-US" sz="2000" dirty="0"/>
              <a:t> When the analysis is complete, the evaluation team examines the full set of discovered risks to look for overarching themes that identify systemic weaknesses in the architecture or even in the architecture process and team. If left untreated, these risk themes will threaten the project’s business goals. </a:t>
            </a:r>
          </a:p>
          <a:p>
            <a:pPr marL="514350" indent="-514350">
              <a:buFont typeface="+mj-lt"/>
              <a:buAutoNum type="arabicPeriod" startAt="5"/>
              <a:defRPr/>
            </a:pPr>
            <a:r>
              <a:rPr lang="en-US" sz="2000" i="1" dirty="0" smtClean="0"/>
              <a:t>Mapping </a:t>
            </a:r>
            <a:r>
              <a:rPr lang="en-US" sz="2000" i="1" dirty="0"/>
              <a:t>of architectural decisions to quality requirements.</a:t>
            </a:r>
            <a:r>
              <a:rPr lang="en-US" sz="2000" dirty="0"/>
              <a:t> </a:t>
            </a:r>
            <a:r>
              <a:rPr lang="en-US" sz="2000" dirty="0" smtClean="0"/>
              <a:t>For </a:t>
            </a:r>
            <a:r>
              <a:rPr lang="en-US" sz="2000" dirty="0"/>
              <a:t>each quality attribute scenario examined during an ATAM, those architectural decisions that help to achieve it are determined and </a:t>
            </a:r>
            <a:r>
              <a:rPr lang="en-US" sz="2000" dirty="0" smtClean="0"/>
              <a:t>captured.</a:t>
            </a:r>
            <a:endParaRPr lang="en-US" sz="2000" dirty="0"/>
          </a:p>
          <a:p>
            <a:pPr marL="514350" indent="-514350">
              <a:buFont typeface="+mj-lt"/>
              <a:buAutoNum type="arabicPeriod" startAt="5"/>
              <a:defRPr/>
            </a:pPr>
            <a:r>
              <a:rPr lang="en-US" sz="2000" i="1" dirty="0" smtClean="0"/>
              <a:t>A </a:t>
            </a:r>
            <a:r>
              <a:rPr lang="en-US" sz="2000" i="1" dirty="0"/>
              <a:t>set of identified sensitivity and tradeoff points</a:t>
            </a:r>
            <a:r>
              <a:rPr lang="en-US" sz="2000" dirty="0"/>
              <a:t>. These are architectural decisions that have a marked effect on one or more quality attributes. </a:t>
            </a:r>
          </a:p>
        </p:txBody>
      </p:sp>
      <p:sp>
        <p:nvSpPr>
          <p:cNvPr id="32772"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mtClean="0"/>
              <a:t>Intangible Outputs</a:t>
            </a:r>
          </a:p>
        </p:txBody>
      </p:sp>
      <p:sp>
        <p:nvSpPr>
          <p:cNvPr id="3" name="Content Placeholder 2"/>
          <p:cNvSpPr>
            <a:spLocks noGrp="1"/>
          </p:cNvSpPr>
          <p:nvPr>
            <p:ph idx="1"/>
          </p:nvPr>
        </p:nvSpPr>
        <p:spPr/>
        <p:txBody>
          <a:bodyPr>
            <a:normAutofit/>
          </a:bodyPr>
          <a:lstStyle/>
          <a:p>
            <a:pPr>
              <a:defRPr/>
            </a:pPr>
            <a:r>
              <a:rPr lang="en-US" dirty="0"/>
              <a:t>There </a:t>
            </a:r>
            <a:r>
              <a:rPr lang="en-US" dirty="0" smtClean="0"/>
              <a:t>are also </a:t>
            </a:r>
            <a:r>
              <a:rPr lang="en-US" i="1" dirty="0"/>
              <a:t>intangible</a:t>
            </a:r>
            <a:r>
              <a:rPr lang="en-US" dirty="0"/>
              <a:t> results of an ATAM-based evaluation. These include </a:t>
            </a:r>
            <a:endParaRPr lang="en-US" dirty="0" smtClean="0"/>
          </a:p>
          <a:p>
            <a:pPr lvl="1">
              <a:defRPr/>
            </a:pPr>
            <a:r>
              <a:rPr lang="en-US" dirty="0" smtClean="0"/>
              <a:t>a sense </a:t>
            </a:r>
            <a:r>
              <a:rPr lang="en-US" dirty="0"/>
              <a:t>of community on the part of the </a:t>
            </a:r>
            <a:r>
              <a:rPr lang="en-US" dirty="0" smtClean="0"/>
              <a:t>stakeholders</a:t>
            </a:r>
            <a:endParaRPr lang="en-US" dirty="0"/>
          </a:p>
          <a:p>
            <a:pPr lvl="1">
              <a:defRPr/>
            </a:pPr>
            <a:r>
              <a:rPr lang="en-US" dirty="0" smtClean="0"/>
              <a:t>open </a:t>
            </a:r>
            <a:r>
              <a:rPr lang="en-US" dirty="0"/>
              <a:t>communication channels between the architect and the </a:t>
            </a:r>
            <a:r>
              <a:rPr lang="en-US" dirty="0" smtClean="0"/>
              <a:t>stakeholders</a:t>
            </a:r>
            <a:endParaRPr lang="en-US" dirty="0"/>
          </a:p>
          <a:p>
            <a:pPr lvl="1">
              <a:defRPr/>
            </a:pPr>
            <a:r>
              <a:rPr lang="en-US" dirty="0" smtClean="0"/>
              <a:t>a </a:t>
            </a:r>
            <a:r>
              <a:rPr lang="en-US" dirty="0"/>
              <a:t>better overall understanding on the part of all participants of the architecture and its strengths and weaknesses. </a:t>
            </a:r>
            <a:endParaRPr lang="en-US" dirty="0" smtClean="0"/>
          </a:p>
          <a:p>
            <a:pPr>
              <a:defRPr/>
            </a:pPr>
            <a:r>
              <a:rPr lang="en-US" dirty="0" smtClean="0"/>
              <a:t>While </a:t>
            </a:r>
            <a:r>
              <a:rPr lang="en-US" dirty="0"/>
              <a:t>these results are hard to measure, they are no less important than the others and often are the longest-lasting.</a:t>
            </a:r>
          </a:p>
          <a:p>
            <a:pPr>
              <a:defRPr/>
            </a:pPr>
            <a:endParaRPr lang="en-US" dirty="0"/>
          </a:p>
        </p:txBody>
      </p:sp>
      <p:sp>
        <p:nvSpPr>
          <p:cNvPr id="3379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Quiz</a:t>
            </a:r>
          </a:p>
        </p:txBody>
      </p:sp>
      <p:sp>
        <p:nvSpPr>
          <p:cNvPr id="1355779" name="Rectangle 3"/>
          <p:cNvSpPr>
            <a:spLocks noGrp="1" noChangeArrowheads="1"/>
          </p:cNvSpPr>
          <p:nvPr>
            <p:ph type="body" idx="1"/>
          </p:nvPr>
        </p:nvSpPr>
        <p:spPr>
          <a:xfrm>
            <a:off x="290513" y="1220788"/>
            <a:ext cx="3976687" cy="5224462"/>
          </a:xfrm>
        </p:spPr>
        <p:txBody>
          <a:bodyPr/>
          <a:lstStyle/>
          <a:p>
            <a:pPr eaLnBrk="1" hangingPunct="1">
              <a:defRPr/>
            </a:pPr>
            <a:r>
              <a:rPr lang="en-US" dirty="0" smtClean="0"/>
              <a:t>Business Goals for </a:t>
            </a:r>
            <a:endParaRPr lang="en-US" dirty="0" smtClean="0"/>
          </a:p>
          <a:p>
            <a:pPr eaLnBrk="1" hangingPunct="1">
              <a:defRPr/>
            </a:pPr>
            <a:r>
              <a:rPr lang="en-US" dirty="0" smtClean="0"/>
              <a:t>Self-Service Carolina</a:t>
            </a:r>
            <a:endParaRPr lang="en-US" dirty="0" smtClean="0"/>
          </a:p>
          <a:p>
            <a:pPr marL="457200" indent="-457200" eaLnBrk="1" hangingPunct="1">
              <a:buFont typeface="+mj-lt"/>
              <a:buAutoNum type="arabicPeriod"/>
              <a:defRPr/>
            </a:pPr>
            <a:r>
              <a:rPr lang="en-US" dirty="0" smtClean="0"/>
              <a:t>.</a:t>
            </a:r>
          </a:p>
          <a:p>
            <a:pPr marL="457200" indent="-457200" eaLnBrk="1" hangingPunct="1">
              <a:buFont typeface="+mj-lt"/>
              <a:buAutoNum type="arabicPeriod"/>
              <a:defRPr/>
            </a:pPr>
            <a:r>
              <a:rPr lang="en-US" dirty="0" smtClean="0"/>
              <a:t>.</a:t>
            </a:r>
          </a:p>
          <a:p>
            <a:pPr marL="457200" indent="-457200" eaLnBrk="1" hangingPunct="1">
              <a:buFont typeface="+mj-lt"/>
              <a:buAutoNum type="arabicPeriod"/>
              <a:defRPr/>
            </a:pPr>
            <a:r>
              <a:rPr lang="en-US" dirty="0" smtClean="0"/>
              <a:t>.</a:t>
            </a:r>
          </a:p>
          <a:p>
            <a:pPr marL="457200" indent="-457200" eaLnBrk="1" hangingPunct="1">
              <a:buFont typeface="+mj-lt"/>
              <a:buAutoNum type="arabicPeriod"/>
              <a:defRPr/>
            </a:pPr>
            <a:r>
              <a:rPr lang="en-US" dirty="0" smtClean="0"/>
              <a:t>.</a:t>
            </a:r>
          </a:p>
          <a:p>
            <a:pPr marL="0" indent="0" eaLnBrk="1" hangingPunct="1">
              <a:defRPr/>
            </a:pPr>
            <a:r>
              <a:rPr lang="en-US" dirty="0" smtClean="0"/>
              <a:t>User Stories</a:t>
            </a:r>
          </a:p>
          <a:p>
            <a:pPr marL="0" indent="0" eaLnBrk="1" hangingPunct="1">
              <a:defRPr/>
            </a:pPr>
            <a:r>
              <a:rPr lang="en-US" dirty="0" smtClean="0"/>
              <a:t>As a __________________</a:t>
            </a:r>
          </a:p>
          <a:p>
            <a:pPr marL="0" indent="0" eaLnBrk="1" hangingPunct="1">
              <a:defRPr/>
            </a:pPr>
            <a:r>
              <a:rPr lang="en-US" dirty="0" smtClean="0"/>
              <a:t>I want to  ______________</a:t>
            </a:r>
          </a:p>
          <a:p>
            <a:pPr marL="0" indent="0" eaLnBrk="1" hangingPunct="1">
              <a:defRPr/>
            </a:pPr>
            <a:r>
              <a:rPr lang="en-US" dirty="0" smtClean="0"/>
              <a:t>So that I can ___________</a:t>
            </a:r>
            <a:endParaRPr lang="en-US" dirty="0"/>
          </a:p>
        </p:txBody>
      </p:sp>
      <p:pic>
        <p:nvPicPr>
          <p:cNvPr id="7172" name="Picture 3" descr="BGs.tif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71988" y="1143000"/>
            <a:ext cx="4519612" cy="370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Phases of the ATAM</a:t>
            </a:r>
          </a:p>
        </p:txBody>
      </p:sp>
      <p:graphicFrame>
        <p:nvGraphicFramePr>
          <p:cNvPr id="4" name="Table 3"/>
          <p:cNvGraphicFramePr>
            <a:graphicFrameLocks noGrp="1"/>
          </p:cNvGraphicFramePr>
          <p:nvPr/>
        </p:nvGraphicFramePr>
        <p:xfrm>
          <a:off x="250825" y="1397000"/>
          <a:ext cx="8424864" cy="4572000"/>
        </p:xfrm>
        <a:graphic>
          <a:graphicData uri="http://schemas.openxmlformats.org/drawingml/2006/table">
            <a:tbl>
              <a:tblPr firstRow="1" bandRow="1">
                <a:tableStyleId>{5C22544A-7EE6-4342-B048-85BDC9FD1C3A}</a:tableStyleId>
              </a:tblPr>
              <a:tblGrid>
                <a:gridCol w="792081"/>
                <a:gridCol w="3168325"/>
                <a:gridCol w="2358242"/>
                <a:gridCol w="2106216"/>
              </a:tblGrid>
              <a:tr h="370840">
                <a:tc>
                  <a:txBody>
                    <a:bodyPr/>
                    <a:lstStyle/>
                    <a:p>
                      <a:r>
                        <a:rPr lang="en-US" dirty="0" smtClean="0"/>
                        <a:t>Phase</a:t>
                      </a:r>
                      <a:endParaRPr lang="en-US" dirty="0"/>
                    </a:p>
                  </a:txBody>
                  <a:tcPr marL="91439" marR="91439"/>
                </a:tc>
                <a:tc>
                  <a:txBody>
                    <a:bodyPr/>
                    <a:lstStyle/>
                    <a:p>
                      <a:r>
                        <a:rPr lang="en-US" dirty="0" smtClean="0"/>
                        <a:t>Activity</a:t>
                      </a:r>
                      <a:endParaRPr lang="en-US" dirty="0"/>
                    </a:p>
                  </a:txBody>
                  <a:tcPr marL="91439" marR="91439"/>
                </a:tc>
                <a:tc>
                  <a:txBody>
                    <a:bodyPr/>
                    <a:lstStyle/>
                    <a:p>
                      <a:r>
                        <a:rPr lang="en-US" dirty="0" smtClean="0"/>
                        <a:t>Participants</a:t>
                      </a:r>
                      <a:endParaRPr lang="en-US" dirty="0"/>
                    </a:p>
                  </a:txBody>
                  <a:tcPr marL="91439" marR="91439"/>
                </a:tc>
                <a:tc>
                  <a:txBody>
                    <a:bodyPr/>
                    <a:lstStyle/>
                    <a:p>
                      <a:r>
                        <a:rPr lang="en-US" dirty="0" smtClean="0"/>
                        <a:t>Typical duration</a:t>
                      </a:r>
                      <a:endParaRPr lang="en-US" dirty="0"/>
                    </a:p>
                  </a:txBody>
                  <a:tcPr marL="91439" marR="91439"/>
                </a:tc>
              </a:tr>
              <a:tr h="370840">
                <a:tc>
                  <a:txBody>
                    <a:bodyPr/>
                    <a:lstStyle/>
                    <a:p>
                      <a:r>
                        <a:rPr lang="en-US" dirty="0" smtClean="0"/>
                        <a:t>0</a:t>
                      </a:r>
                      <a:endParaRPr lang="en-US" dirty="0"/>
                    </a:p>
                  </a:txBody>
                  <a:tcPr marL="91439" marR="91439"/>
                </a:tc>
                <a:tc>
                  <a:txBody>
                    <a:bodyPr/>
                    <a:lstStyle/>
                    <a:p>
                      <a:r>
                        <a:rPr lang="en-US" dirty="0" smtClean="0"/>
                        <a:t>Partnership and preparation:  Logistics, planning, stakeholder recruitment, team formation</a:t>
                      </a:r>
                      <a:endParaRPr lang="en-US" dirty="0"/>
                    </a:p>
                  </a:txBody>
                  <a:tcPr marL="91439" marR="91439"/>
                </a:tc>
                <a:tc>
                  <a:txBody>
                    <a:bodyPr/>
                    <a:lstStyle/>
                    <a:p>
                      <a:r>
                        <a:rPr lang="en-US" dirty="0" smtClean="0"/>
                        <a:t>Evaluation team leadership</a:t>
                      </a:r>
                      <a:r>
                        <a:rPr lang="en-US" baseline="0" dirty="0" smtClean="0"/>
                        <a:t> and key project decision-makers</a:t>
                      </a:r>
                      <a:endParaRPr lang="en-US" dirty="0"/>
                    </a:p>
                  </a:txBody>
                  <a:tcPr marL="91439" marR="91439"/>
                </a:tc>
                <a:tc>
                  <a:txBody>
                    <a:bodyPr/>
                    <a:lstStyle/>
                    <a:p>
                      <a:r>
                        <a:rPr lang="en-US" dirty="0" smtClean="0"/>
                        <a:t>Proceeds informally as required, perhaps over a few weeks</a:t>
                      </a:r>
                      <a:endParaRPr lang="en-US" dirty="0"/>
                    </a:p>
                  </a:txBody>
                  <a:tcPr marL="91439" marR="91439"/>
                </a:tc>
              </a:tr>
              <a:tr h="370840">
                <a:tc>
                  <a:txBody>
                    <a:bodyPr/>
                    <a:lstStyle/>
                    <a:p>
                      <a:r>
                        <a:rPr lang="en-US" dirty="0" smtClean="0"/>
                        <a:t>1</a:t>
                      </a:r>
                      <a:endParaRPr lang="en-US" dirty="0"/>
                    </a:p>
                  </a:txBody>
                  <a:tcPr marL="91439" marR="91439"/>
                </a:tc>
                <a:tc>
                  <a:txBody>
                    <a:bodyPr/>
                    <a:lstStyle/>
                    <a:p>
                      <a:r>
                        <a:rPr lang="en-US" dirty="0" smtClean="0"/>
                        <a:t>Evaluation</a:t>
                      </a:r>
                      <a:r>
                        <a:rPr lang="en-US" baseline="0" dirty="0" smtClean="0"/>
                        <a:t>:  Steps 1-6</a:t>
                      </a:r>
                      <a:endParaRPr lang="en-US" dirty="0"/>
                    </a:p>
                  </a:txBody>
                  <a:tcPr marL="91439" marR="91439"/>
                </a:tc>
                <a:tc>
                  <a:txBody>
                    <a:bodyPr/>
                    <a:lstStyle/>
                    <a:p>
                      <a:r>
                        <a:rPr lang="en-US" dirty="0" smtClean="0"/>
                        <a:t>Evaluation</a:t>
                      </a:r>
                      <a:r>
                        <a:rPr lang="en-US" baseline="0" dirty="0" smtClean="0"/>
                        <a:t> team and project decision-makers</a:t>
                      </a:r>
                      <a:endParaRPr lang="en-US" dirty="0"/>
                    </a:p>
                  </a:txBody>
                  <a:tcPr marL="91439" marR="91439"/>
                </a:tc>
                <a:tc>
                  <a:txBody>
                    <a:bodyPr/>
                    <a:lstStyle/>
                    <a:p>
                      <a:r>
                        <a:rPr lang="en-US" dirty="0" smtClean="0"/>
                        <a:t>1-2 days followed by a hiatus of 2-3 weeks</a:t>
                      </a:r>
                      <a:endParaRPr lang="en-US" dirty="0"/>
                    </a:p>
                  </a:txBody>
                  <a:tcPr marL="91439" marR="91439"/>
                </a:tc>
              </a:tr>
              <a:tr h="370840">
                <a:tc>
                  <a:txBody>
                    <a:bodyPr/>
                    <a:lstStyle/>
                    <a:p>
                      <a:r>
                        <a:rPr lang="en-US" dirty="0" smtClean="0"/>
                        <a:t>2</a:t>
                      </a:r>
                      <a:endParaRPr lang="en-US" dirty="0"/>
                    </a:p>
                  </a:txBody>
                  <a:tcPr marL="91439" marR="91439"/>
                </a:tc>
                <a:tc>
                  <a:txBody>
                    <a:bodyPr/>
                    <a:lstStyle/>
                    <a:p>
                      <a:r>
                        <a:rPr lang="en-US" dirty="0" smtClean="0"/>
                        <a:t>Evaluation:  Steps 7-9</a:t>
                      </a:r>
                      <a:endParaRPr lang="en-US" dirty="0"/>
                    </a:p>
                  </a:txBody>
                  <a:tcPr marL="91439" marR="91439"/>
                </a:tc>
                <a:tc>
                  <a:txBody>
                    <a:bodyPr/>
                    <a:lstStyle/>
                    <a:p>
                      <a:r>
                        <a:rPr lang="en-US" dirty="0" smtClean="0"/>
                        <a:t>Evaluation</a:t>
                      </a:r>
                      <a:r>
                        <a:rPr lang="en-US" baseline="0" dirty="0" smtClean="0"/>
                        <a:t> team, project decision makers, stakeholders</a:t>
                      </a:r>
                      <a:endParaRPr lang="en-US" dirty="0"/>
                    </a:p>
                  </a:txBody>
                  <a:tcPr marL="91439" marR="91439"/>
                </a:tc>
                <a:tc>
                  <a:txBody>
                    <a:bodyPr/>
                    <a:lstStyle/>
                    <a:p>
                      <a:r>
                        <a:rPr lang="en-US" dirty="0" smtClean="0"/>
                        <a:t>2 days</a:t>
                      </a:r>
                      <a:endParaRPr lang="en-US" dirty="0"/>
                    </a:p>
                  </a:txBody>
                  <a:tcPr marL="91439" marR="91439"/>
                </a:tc>
              </a:tr>
              <a:tr h="370840">
                <a:tc>
                  <a:txBody>
                    <a:bodyPr/>
                    <a:lstStyle/>
                    <a:p>
                      <a:r>
                        <a:rPr lang="en-US" dirty="0" smtClean="0"/>
                        <a:t>3</a:t>
                      </a:r>
                      <a:endParaRPr lang="en-US" dirty="0"/>
                    </a:p>
                  </a:txBody>
                  <a:tcPr marL="91439" marR="91439"/>
                </a:tc>
                <a:tc>
                  <a:txBody>
                    <a:bodyPr/>
                    <a:lstStyle/>
                    <a:p>
                      <a:r>
                        <a:rPr lang="en-US" dirty="0" smtClean="0"/>
                        <a:t>Follow-up:  Report generation</a:t>
                      </a:r>
                      <a:r>
                        <a:rPr lang="en-US" baseline="0" dirty="0" smtClean="0"/>
                        <a:t> and delivery, process improvement</a:t>
                      </a:r>
                      <a:endParaRPr lang="en-US" dirty="0"/>
                    </a:p>
                  </a:txBody>
                  <a:tcPr marL="91439" marR="91439"/>
                </a:tc>
                <a:tc>
                  <a:txBody>
                    <a:bodyPr/>
                    <a:lstStyle/>
                    <a:p>
                      <a:r>
                        <a:rPr lang="en-US" dirty="0" smtClean="0"/>
                        <a:t>Evaluation</a:t>
                      </a:r>
                      <a:r>
                        <a:rPr lang="en-US" baseline="0" dirty="0" smtClean="0"/>
                        <a:t> team and evaluation client</a:t>
                      </a:r>
                      <a:endParaRPr lang="en-US" dirty="0"/>
                    </a:p>
                  </a:txBody>
                  <a:tcPr marL="91439" marR="91439"/>
                </a:tc>
                <a:tc>
                  <a:txBody>
                    <a:bodyPr/>
                    <a:lstStyle/>
                    <a:p>
                      <a:r>
                        <a:rPr lang="en-US" dirty="0" smtClean="0"/>
                        <a:t>1</a:t>
                      </a:r>
                      <a:r>
                        <a:rPr lang="en-US" baseline="0" dirty="0" smtClean="0"/>
                        <a:t> week</a:t>
                      </a:r>
                      <a:endParaRPr lang="en-US" dirty="0"/>
                    </a:p>
                  </a:txBody>
                  <a:tcPr marL="91439" marR="91439"/>
                </a:tc>
              </a:tr>
            </a:tbl>
          </a:graphicData>
        </a:graphic>
      </p:graphicFrame>
      <p:sp>
        <p:nvSpPr>
          <p:cNvPr id="34851"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Step 1:  Present the ATAM</a:t>
            </a:r>
          </a:p>
        </p:txBody>
      </p:sp>
      <p:sp>
        <p:nvSpPr>
          <p:cNvPr id="3" name="Content Placeholder 2"/>
          <p:cNvSpPr>
            <a:spLocks noGrp="1"/>
          </p:cNvSpPr>
          <p:nvPr>
            <p:ph idx="1"/>
          </p:nvPr>
        </p:nvSpPr>
        <p:spPr/>
        <p:txBody>
          <a:bodyPr>
            <a:normAutofit/>
          </a:bodyPr>
          <a:lstStyle/>
          <a:p>
            <a:pPr>
              <a:defRPr/>
            </a:pPr>
            <a:r>
              <a:rPr lang="en-US" dirty="0"/>
              <a:t>T</a:t>
            </a:r>
            <a:r>
              <a:rPr lang="en-US" dirty="0" smtClean="0"/>
              <a:t>he </a:t>
            </a:r>
            <a:r>
              <a:rPr lang="en-US" dirty="0"/>
              <a:t>evaluation leader </a:t>
            </a:r>
            <a:r>
              <a:rPr lang="en-US" dirty="0" smtClean="0"/>
              <a:t>presents </a:t>
            </a:r>
            <a:r>
              <a:rPr lang="en-US" dirty="0"/>
              <a:t>the ATAM to the assembled project representatives. </a:t>
            </a:r>
            <a:endParaRPr lang="en-US" dirty="0" smtClean="0"/>
          </a:p>
          <a:p>
            <a:pPr>
              <a:defRPr/>
            </a:pPr>
            <a:r>
              <a:rPr lang="en-US" dirty="0" smtClean="0"/>
              <a:t>This </a:t>
            </a:r>
            <a:r>
              <a:rPr lang="en-US" dirty="0"/>
              <a:t>time is used to explain the process that everyone will be following, to answer questions, and to set the context and expectations for the remainder of the activities. </a:t>
            </a:r>
            <a:endParaRPr lang="en-US" dirty="0" smtClean="0"/>
          </a:p>
          <a:p>
            <a:pPr>
              <a:defRPr/>
            </a:pPr>
            <a:r>
              <a:rPr lang="en-US" dirty="0" smtClean="0"/>
              <a:t>Using </a:t>
            </a:r>
            <a:r>
              <a:rPr lang="en-US" dirty="0"/>
              <a:t>a standard presentation, the leader describes the ATAM steps in brief and the outputs of the evaluation.</a:t>
            </a:r>
          </a:p>
          <a:p>
            <a:pPr>
              <a:defRPr/>
            </a:pPr>
            <a:endParaRPr lang="en-US" dirty="0"/>
          </a:p>
        </p:txBody>
      </p:sp>
      <p:sp>
        <p:nvSpPr>
          <p:cNvPr id="35844"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Step 2: Present Business Drivers</a:t>
            </a:r>
          </a:p>
        </p:txBody>
      </p:sp>
      <p:sp>
        <p:nvSpPr>
          <p:cNvPr id="3" name="Content Placeholder 2"/>
          <p:cNvSpPr>
            <a:spLocks noGrp="1"/>
          </p:cNvSpPr>
          <p:nvPr>
            <p:ph idx="1"/>
          </p:nvPr>
        </p:nvSpPr>
        <p:spPr/>
        <p:txBody>
          <a:bodyPr>
            <a:normAutofit lnSpcReduction="10000"/>
          </a:bodyPr>
          <a:lstStyle/>
          <a:p>
            <a:pPr>
              <a:defRPr/>
            </a:pPr>
            <a:r>
              <a:rPr lang="en-US" dirty="0" smtClean="0"/>
              <a:t>Everyone </a:t>
            </a:r>
            <a:r>
              <a:rPr lang="en-US" dirty="0"/>
              <a:t>involved in the </a:t>
            </a:r>
            <a:r>
              <a:rPr lang="en-US" dirty="0" smtClean="0"/>
              <a:t>evaluation needs </a:t>
            </a:r>
            <a:r>
              <a:rPr lang="en-US" dirty="0"/>
              <a:t>to understand the context for the system and the primary business drivers motivating its development. </a:t>
            </a:r>
            <a:endParaRPr lang="en-US" dirty="0" smtClean="0"/>
          </a:p>
          <a:p>
            <a:pPr>
              <a:defRPr/>
            </a:pPr>
            <a:r>
              <a:rPr lang="en-US" dirty="0" smtClean="0"/>
              <a:t>In </a:t>
            </a:r>
            <a:r>
              <a:rPr lang="en-US" dirty="0"/>
              <a:t>this step, a project decision maker (ideally the project manager or the system’s customer) presents a system overview from a business perspective. </a:t>
            </a:r>
            <a:endParaRPr lang="en-US" dirty="0" smtClean="0"/>
          </a:p>
          <a:p>
            <a:pPr>
              <a:defRPr/>
            </a:pPr>
            <a:r>
              <a:rPr lang="en-US" dirty="0" smtClean="0"/>
              <a:t>The </a:t>
            </a:r>
            <a:r>
              <a:rPr lang="en-US" dirty="0"/>
              <a:t>presentation should describe the following:</a:t>
            </a:r>
          </a:p>
          <a:p>
            <a:pPr lvl="1">
              <a:defRPr/>
            </a:pPr>
            <a:r>
              <a:rPr lang="en-US" dirty="0" smtClean="0"/>
              <a:t>The </a:t>
            </a:r>
            <a:r>
              <a:rPr lang="en-US" dirty="0"/>
              <a:t>system’s most important functions</a:t>
            </a:r>
          </a:p>
          <a:p>
            <a:pPr lvl="1">
              <a:defRPr/>
            </a:pPr>
            <a:r>
              <a:rPr lang="en-US" dirty="0" smtClean="0"/>
              <a:t>Any </a:t>
            </a:r>
            <a:r>
              <a:rPr lang="en-US" dirty="0"/>
              <a:t>relevant technical, managerial, economic, or political constraints </a:t>
            </a:r>
          </a:p>
          <a:p>
            <a:pPr lvl="1">
              <a:defRPr/>
            </a:pPr>
            <a:r>
              <a:rPr lang="en-US" dirty="0" smtClean="0"/>
              <a:t>The </a:t>
            </a:r>
            <a:r>
              <a:rPr lang="en-US" dirty="0"/>
              <a:t>business goals and context as they relate to the project</a:t>
            </a:r>
          </a:p>
          <a:p>
            <a:pPr lvl="1">
              <a:defRPr/>
            </a:pPr>
            <a:r>
              <a:rPr lang="en-US" dirty="0" smtClean="0"/>
              <a:t>The </a:t>
            </a:r>
            <a:r>
              <a:rPr lang="en-US" dirty="0"/>
              <a:t>major stakeholders</a:t>
            </a:r>
          </a:p>
          <a:p>
            <a:pPr lvl="1">
              <a:defRPr/>
            </a:pPr>
            <a:r>
              <a:rPr lang="en-US" dirty="0" smtClean="0"/>
              <a:t>The </a:t>
            </a:r>
            <a:r>
              <a:rPr lang="en-US" dirty="0"/>
              <a:t>architectural drivers (that is, the architecturally significant requirements)</a:t>
            </a:r>
          </a:p>
          <a:p>
            <a:pPr>
              <a:defRPr/>
            </a:pPr>
            <a:endParaRPr lang="en-US" dirty="0"/>
          </a:p>
        </p:txBody>
      </p:sp>
      <p:sp>
        <p:nvSpPr>
          <p:cNvPr id="36868"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Step 3:  Present the Architecture</a:t>
            </a:r>
          </a:p>
        </p:txBody>
      </p:sp>
      <p:sp>
        <p:nvSpPr>
          <p:cNvPr id="3" name="Content Placeholder 2"/>
          <p:cNvSpPr>
            <a:spLocks noGrp="1"/>
          </p:cNvSpPr>
          <p:nvPr>
            <p:ph idx="1"/>
          </p:nvPr>
        </p:nvSpPr>
        <p:spPr>
          <a:xfrm>
            <a:off x="457200" y="1268413"/>
            <a:ext cx="8229600" cy="5113337"/>
          </a:xfrm>
        </p:spPr>
        <p:txBody>
          <a:bodyPr>
            <a:normAutofit fontScale="92500" lnSpcReduction="20000"/>
          </a:bodyPr>
          <a:lstStyle/>
          <a:p>
            <a:pPr>
              <a:defRPr/>
            </a:pPr>
            <a:r>
              <a:rPr lang="en-US" dirty="0" smtClean="0"/>
              <a:t>The </a:t>
            </a:r>
            <a:r>
              <a:rPr lang="en-US" dirty="0"/>
              <a:t>lead architect (or architecture team) makes a presentation describing the </a:t>
            </a:r>
            <a:r>
              <a:rPr lang="en-US" dirty="0" smtClean="0"/>
              <a:t>architecture.</a:t>
            </a:r>
          </a:p>
          <a:p>
            <a:pPr>
              <a:defRPr/>
            </a:pPr>
            <a:r>
              <a:rPr lang="en-US" dirty="0" smtClean="0"/>
              <a:t>The architect </a:t>
            </a:r>
            <a:r>
              <a:rPr lang="en-US" dirty="0"/>
              <a:t>covers technical constraints such as operating system, hardware, or middleware prescribed for use, and other systems with which the system must interact. </a:t>
            </a:r>
            <a:endParaRPr lang="en-US" dirty="0" smtClean="0"/>
          </a:p>
          <a:p>
            <a:pPr>
              <a:defRPr/>
            </a:pPr>
            <a:r>
              <a:rPr lang="en-US" dirty="0"/>
              <a:t>T</a:t>
            </a:r>
            <a:r>
              <a:rPr lang="en-US" dirty="0" smtClean="0"/>
              <a:t>he </a:t>
            </a:r>
            <a:r>
              <a:rPr lang="en-US" dirty="0"/>
              <a:t>architect describes the architectural approaches (or patterns, or tactics, if the architect is fluent in that vocabulary) used to meet the requirements.</a:t>
            </a:r>
          </a:p>
          <a:p>
            <a:pPr>
              <a:defRPr/>
            </a:pPr>
            <a:r>
              <a:rPr lang="en-US" dirty="0" smtClean="0"/>
              <a:t>The architect’s </a:t>
            </a:r>
            <a:r>
              <a:rPr lang="en-US" dirty="0"/>
              <a:t>presentation should </a:t>
            </a:r>
            <a:r>
              <a:rPr lang="en-US" dirty="0" smtClean="0"/>
              <a:t>convey </a:t>
            </a:r>
            <a:r>
              <a:rPr lang="en-US" dirty="0"/>
              <a:t>the essence of the architecture and not stray into ancillary areas or delve too deeply into the details of just a few aspects. </a:t>
            </a:r>
            <a:endParaRPr lang="en-US" dirty="0" smtClean="0"/>
          </a:p>
          <a:p>
            <a:pPr>
              <a:defRPr/>
            </a:pPr>
            <a:r>
              <a:rPr lang="en-US" dirty="0" smtClean="0"/>
              <a:t>The architect </a:t>
            </a:r>
            <a:r>
              <a:rPr lang="en-US" dirty="0"/>
              <a:t>should present the views that he or she found most important during the creation of the architecture and the views that help to reason about the most important quality attribute concerns of the system</a:t>
            </a:r>
            <a:r>
              <a:rPr lang="en-US" dirty="0" smtClean="0"/>
              <a:t>.</a:t>
            </a:r>
            <a:endParaRPr lang="en-US" dirty="0"/>
          </a:p>
        </p:txBody>
      </p:sp>
      <p:sp>
        <p:nvSpPr>
          <p:cNvPr id="37892"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Step 4: Identify Architectural Approaches </a:t>
            </a:r>
            <a:endParaRPr lang="en-US" dirty="0"/>
          </a:p>
        </p:txBody>
      </p:sp>
      <p:sp>
        <p:nvSpPr>
          <p:cNvPr id="3" name="Content Placeholder 2"/>
          <p:cNvSpPr>
            <a:spLocks noGrp="1"/>
          </p:cNvSpPr>
          <p:nvPr>
            <p:ph idx="1"/>
          </p:nvPr>
        </p:nvSpPr>
        <p:spPr>
          <a:xfrm>
            <a:off x="457200" y="1484313"/>
            <a:ext cx="8229600" cy="4641850"/>
          </a:xfrm>
        </p:spPr>
        <p:txBody>
          <a:bodyPr>
            <a:normAutofit fontScale="62500" lnSpcReduction="20000"/>
          </a:bodyPr>
          <a:lstStyle/>
          <a:p>
            <a:pPr>
              <a:defRPr/>
            </a:pPr>
            <a:r>
              <a:rPr lang="en-US" sz="3400" dirty="0"/>
              <a:t>The ATAM focuses on analyzing an architecture by understanding its architectural </a:t>
            </a:r>
            <a:r>
              <a:rPr lang="en-US" sz="3400" dirty="0" smtClean="0"/>
              <a:t>approaches, especially patterns and tactics.</a:t>
            </a:r>
          </a:p>
          <a:p>
            <a:pPr>
              <a:defRPr/>
            </a:pPr>
            <a:r>
              <a:rPr lang="en-US" sz="3400" dirty="0" smtClean="0"/>
              <a:t>By </a:t>
            </a:r>
            <a:r>
              <a:rPr lang="en-US" sz="3400" dirty="0"/>
              <a:t>now, the evaluation team will have a good idea of what patterns and tactics the architect used in designing the system. </a:t>
            </a:r>
            <a:endParaRPr lang="en-US" sz="3400" dirty="0" smtClean="0"/>
          </a:p>
          <a:p>
            <a:pPr lvl="1">
              <a:defRPr/>
            </a:pPr>
            <a:r>
              <a:rPr lang="en-US" sz="3400" dirty="0" smtClean="0"/>
              <a:t>They </a:t>
            </a:r>
            <a:r>
              <a:rPr lang="en-US" sz="3400" dirty="0"/>
              <a:t>will have studied the architecture </a:t>
            </a:r>
            <a:r>
              <a:rPr lang="en-US" sz="3400" dirty="0" smtClean="0"/>
              <a:t>documentation</a:t>
            </a:r>
            <a:endParaRPr lang="en-US" sz="3400" dirty="0"/>
          </a:p>
          <a:p>
            <a:pPr lvl="1">
              <a:defRPr/>
            </a:pPr>
            <a:r>
              <a:rPr lang="en-US" sz="3400" dirty="0" smtClean="0"/>
              <a:t>They </a:t>
            </a:r>
            <a:r>
              <a:rPr lang="en-US" sz="3400" dirty="0"/>
              <a:t>will have heard the architect’s presentation in step 3. </a:t>
            </a:r>
            <a:endParaRPr lang="en-US" sz="3400" dirty="0" smtClean="0"/>
          </a:p>
          <a:p>
            <a:pPr lvl="1">
              <a:defRPr/>
            </a:pPr>
            <a:r>
              <a:rPr lang="en-US" sz="3400" dirty="0" smtClean="0"/>
              <a:t>The team </a:t>
            </a:r>
            <a:r>
              <a:rPr lang="en-US" sz="3400" dirty="0"/>
              <a:t>should also be adept at spotting </a:t>
            </a:r>
            <a:r>
              <a:rPr lang="en-US" sz="3400" dirty="0" smtClean="0"/>
              <a:t>approaches not mentioned explicitly</a:t>
            </a:r>
            <a:endParaRPr lang="en-US" sz="3400" dirty="0"/>
          </a:p>
          <a:p>
            <a:pPr>
              <a:defRPr/>
            </a:pPr>
            <a:r>
              <a:rPr lang="en-US" sz="3400" dirty="0"/>
              <a:t>T</a:t>
            </a:r>
            <a:r>
              <a:rPr lang="en-US" sz="3400" dirty="0" smtClean="0"/>
              <a:t>he </a:t>
            </a:r>
            <a:r>
              <a:rPr lang="en-US" sz="3400" dirty="0"/>
              <a:t>evaluation team simply catalogs the patterns and tactics that have been identified. </a:t>
            </a:r>
            <a:endParaRPr lang="en-US" sz="3400" dirty="0" smtClean="0"/>
          </a:p>
          <a:p>
            <a:pPr>
              <a:defRPr/>
            </a:pPr>
            <a:r>
              <a:rPr lang="en-US" sz="3400" dirty="0" smtClean="0"/>
              <a:t>The </a:t>
            </a:r>
            <a:r>
              <a:rPr lang="en-US" sz="3400" dirty="0"/>
              <a:t>list is publicly captured </a:t>
            </a:r>
            <a:r>
              <a:rPr lang="en-US" sz="3400" dirty="0" smtClean="0"/>
              <a:t>and </a:t>
            </a:r>
            <a:r>
              <a:rPr lang="en-US" sz="3400" dirty="0"/>
              <a:t>will serve as the basis for later analysis.</a:t>
            </a:r>
          </a:p>
          <a:p>
            <a:pPr>
              <a:defRPr/>
            </a:pPr>
            <a:endParaRPr lang="en-US" dirty="0"/>
          </a:p>
        </p:txBody>
      </p:sp>
      <p:sp>
        <p:nvSpPr>
          <p:cNvPr id="3891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Step 5: Generate Utility Tree</a:t>
            </a:r>
          </a:p>
        </p:txBody>
      </p:sp>
      <p:sp>
        <p:nvSpPr>
          <p:cNvPr id="3" name="Content Placeholder 2"/>
          <p:cNvSpPr>
            <a:spLocks noGrp="1"/>
          </p:cNvSpPr>
          <p:nvPr>
            <p:ph idx="1"/>
          </p:nvPr>
        </p:nvSpPr>
        <p:spPr/>
        <p:txBody>
          <a:bodyPr>
            <a:normAutofit fontScale="92500" lnSpcReduction="10000"/>
          </a:bodyPr>
          <a:lstStyle/>
          <a:p>
            <a:pPr>
              <a:defRPr/>
            </a:pPr>
            <a:r>
              <a:rPr lang="en-US" dirty="0"/>
              <a:t>T</a:t>
            </a:r>
            <a:r>
              <a:rPr lang="en-US" dirty="0" smtClean="0"/>
              <a:t>he </a:t>
            </a:r>
            <a:r>
              <a:rPr lang="en-US" dirty="0"/>
              <a:t>quality attribute goals are articulated in detail via a quality attribute utility tree. </a:t>
            </a:r>
            <a:endParaRPr lang="en-US" dirty="0" smtClean="0"/>
          </a:p>
          <a:p>
            <a:pPr>
              <a:defRPr/>
            </a:pPr>
            <a:r>
              <a:rPr lang="en-US" dirty="0" smtClean="0"/>
              <a:t>Utility trees </a:t>
            </a:r>
            <a:r>
              <a:rPr lang="en-US" dirty="0"/>
              <a:t>serve to make the requirements concrete by defining precisely the relevant quality attribute requirements that the architects were working to provide. </a:t>
            </a:r>
          </a:p>
          <a:p>
            <a:pPr>
              <a:defRPr/>
            </a:pPr>
            <a:r>
              <a:rPr lang="en-US" dirty="0"/>
              <a:t>The important quality attribute goals for the architecture under consideration were named in step </a:t>
            </a:r>
            <a:r>
              <a:rPr lang="en-US" dirty="0" smtClean="0"/>
              <a:t>2.</a:t>
            </a:r>
          </a:p>
          <a:p>
            <a:pPr>
              <a:defRPr/>
            </a:pPr>
            <a:r>
              <a:rPr lang="en-US" dirty="0" smtClean="0"/>
              <a:t>In </a:t>
            </a:r>
            <a:r>
              <a:rPr lang="en-US" dirty="0"/>
              <a:t>this step, the evaluation team works with the project decision makers to identify, prioritize, and refine the system’s most important quality attribute goals. </a:t>
            </a:r>
            <a:endParaRPr lang="en-US" dirty="0" smtClean="0"/>
          </a:p>
          <a:p>
            <a:pPr>
              <a:defRPr/>
            </a:pPr>
            <a:r>
              <a:rPr lang="en-US" dirty="0" smtClean="0"/>
              <a:t>These </a:t>
            </a:r>
            <a:r>
              <a:rPr lang="en-US" dirty="0"/>
              <a:t>are expressed as scenarios</a:t>
            </a:r>
            <a:r>
              <a:rPr lang="en-US" dirty="0" smtClean="0"/>
              <a:t>, </a:t>
            </a:r>
            <a:r>
              <a:rPr lang="en-US" dirty="0"/>
              <a:t>which populate the leaves of the utility tree</a:t>
            </a:r>
            <a:r>
              <a:rPr lang="en-US" dirty="0" smtClean="0"/>
              <a:t>.  </a:t>
            </a:r>
          </a:p>
          <a:p>
            <a:pPr>
              <a:defRPr/>
            </a:pPr>
            <a:r>
              <a:rPr lang="en-US" dirty="0" smtClean="0"/>
              <a:t>The scenarios are assigned a rank of importance (High, Medium, Low).</a:t>
            </a:r>
            <a:endParaRPr lang="en-US" dirty="0"/>
          </a:p>
          <a:p>
            <a:pPr>
              <a:defRPr/>
            </a:pPr>
            <a:endParaRPr lang="en-US" dirty="0"/>
          </a:p>
        </p:txBody>
      </p:sp>
      <p:sp>
        <p:nvSpPr>
          <p:cNvPr id="39940"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152400"/>
            <a:ext cx="8915400" cy="777875"/>
          </a:xfrm>
        </p:spPr>
        <p:txBody>
          <a:bodyPr/>
          <a:lstStyle/>
          <a:p>
            <a:r>
              <a:rPr lang="en-US" altLang="en-US" sz="3200" smtClean="0"/>
              <a:t>Step 6: Analyze Architectural Approaches</a:t>
            </a:r>
          </a:p>
        </p:txBody>
      </p:sp>
      <p:sp>
        <p:nvSpPr>
          <p:cNvPr id="3" name="Content Placeholder 2"/>
          <p:cNvSpPr>
            <a:spLocks noGrp="1"/>
          </p:cNvSpPr>
          <p:nvPr>
            <p:ph idx="1"/>
          </p:nvPr>
        </p:nvSpPr>
        <p:spPr>
          <a:xfrm>
            <a:off x="457200" y="1196975"/>
            <a:ext cx="8229600" cy="5545138"/>
          </a:xfrm>
        </p:spPr>
        <p:txBody>
          <a:bodyPr>
            <a:normAutofit fontScale="70000" lnSpcReduction="20000"/>
          </a:bodyPr>
          <a:lstStyle/>
          <a:p>
            <a:pPr>
              <a:defRPr/>
            </a:pPr>
            <a:r>
              <a:rPr lang="en-US" dirty="0"/>
              <a:t>T</a:t>
            </a:r>
            <a:r>
              <a:rPr lang="en-US" dirty="0" smtClean="0"/>
              <a:t>he </a:t>
            </a:r>
            <a:r>
              <a:rPr lang="en-US" dirty="0"/>
              <a:t>evaluation team examines the highest-ranked </a:t>
            </a:r>
            <a:r>
              <a:rPr lang="en-US" dirty="0" smtClean="0"/>
              <a:t>scenarios one </a:t>
            </a:r>
            <a:r>
              <a:rPr lang="en-US" dirty="0"/>
              <a:t>at a time; the architect is asked to explain how the architecture supports each one. </a:t>
            </a:r>
            <a:endParaRPr lang="en-US" dirty="0" smtClean="0"/>
          </a:p>
          <a:p>
            <a:pPr>
              <a:defRPr/>
            </a:pPr>
            <a:r>
              <a:rPr lang="en-US" dirty="0" smtClean="0"/>
              <a:t>Evaluation </a:t>
            </a:r>
            <a:r>
              <a:rPr lang="en-US" dirty="0"/>
              <a:t>team members—especially the questioners—probe for the architectural approaches that the architect used to carry out the scenario. </a:t>
            </a:r>
            <a:endParaRPr lang="en-US" dirty="0" smtClean="0"/>
          </a:p>
          <a:p>
            <a:pPr>
              <a:defRPr/>
            </a:pPr>
            <a:r>
              <a:rPr lang="en-US" dirty="0" smtClean="0"/>
              <a:t>Along </a:t>
            </a:r>
            <a:r>
              <a:rPr lang="en-US" dirty="0"/>
              <a:t>the way, the evaluation team documents the relevant architectural decisions and identifies and catalogs their risks, </a:t>
            </a:r>
            <a:r>
              <a:rPr lang="en-US" dirty="0" err="1"/>
              <a:t>nonrisks</a:t>
            </a:r>
            <a:r>
              <a:rPr lang="en-US" dirty="0"/>
              <a:t>, sensitivity points, and tradeoffs. </a:t>
            </a:r>
            <a:r>
              <a:rPr lang="en-US" dirty="0" smtClean="0"/>
              <a:t>  Examples:</a:t>
            </a:r>
          </a:p>
          <a:p>
            <a:pPr lvl="1">
              <a:defRPr/>
            </a:pPr>
            <a:r>
              <a:rPr lang="en-US" dirty="0" smtClean="0"/>
              <a:t>Risk:  The </a:t>
            </a:r>
            <a:r>
              <a:rPr lang="en-US" dirty="0"/>
              <a:t>frequency of heartbeats affects the time in which the system can detect a failed component. Some assignments will result in unacceptable values of this </a:t>
            </a:r>
            <a:r>
              <a:rPr lang="en-US" dirty="0" smtClean="0"/>
              <a:t>response. </a:t>
            </a:r>
            <a:endParaRPr lang="en-US" dirty="0"/>
          </a:p>
          <a:p>
            <a:pPr lvl="1">
              <a:defRPr/>
            </a:pPr>
            <a:r>
              <a:rPr lang="en-US" dirty="0" smtClean="0"/>
              <a:t>Sensitivity point: The </a:t>
            </a:r>
            <a:r>
              <a:rPr lang="en-US" dirty="0"/>
              <a:t>number of simultaneous database clients will affect the number of transactions that a database can process per </a:t>
            </a:r>
            <a:r>
              <a:rPr lang="en-US" dirty="0" smtClean="0"/>
              <a:t>second. </a:t>
            </a:r>
            <a:endParaRPr lang="en-US" dirty="0"/>
          </a:p>
          <a:p>
            <a:pPr lvl="1">
              <a:defRPr/>
            </a:pPr>
            <a:r>
              <a:rPr lang="en-US" dirty="0" smtClean="0"/>
              <a:t>Tradeoff: The heartbeat </a:t>
            </a:r>
            <a:r>
              <a:rPr lang="en-US" dirty="0"/>
              <a:t>frequency </a:t>
            </a:r>
            <a:r>
              <a:rPr lang="en-US" dirty="0" smtClean="0"/>
              <a:t>determines </a:t>
            </a:r>
            <a:r>
              <a:rPr lang="en-US" dirty="0"/>
              <a:t>the time for </a:t>
            </a:r>
            <a:r>
              <a:rPr lang="en-US" dirty="0" smtClean="0"/>
              <a:t>detecting </a:t>
            </a:r>
            <a:r>
              <a:rPr lang="en-US" dirty="0"/>
              <a:t>a fault. Higher frequency leads to </a:t>
            </a:r>
            <a:r>
              <a:rPr lang="en-US" dirty="0" smtClean="0"/>
              <a:t>better availability </a:t>
            </a:r>
            <a:r>
              <a:rPr lang="en-US" dirty="0"/>
              <a:t>but </a:t>
            </a:r>
            <a:r>
              <a:rPr lang="en-US" dirty="0" smtClean="0"/>
              <a:t>consumes </a:t>
            </a:r>
            <a:r>
              <a:rPr lang="en-US" dirty="0"/>
              <a:t>more processing time and communication bandwidth (potentially </a:t>
            </a:r>
            <a:r>
              <a:rPr lang="en-US" dirty="0" smtClean="0"/>
              <a:t>reducing performance). </a:t>
            </a:r>
            <a:endParaRPr lang="en-US" dirty="0"/>
          </a:p>
          <a:p>
            <a:pPr>
              <a:defRPr/>
            </a:pPr>
            <a:r>
              <a:rPr lang="en-US" dirty="0"/>
              <a:t>These, in turn, may catalyze a deeper </a:t>
            </a:r>
            <a:r>
              <a:rPr lang="en-US" dirty="0" smtClean="0"/>
              <a:t>analysis.</a:t>
            </a:r>
          </a:p>
          <a:p>
            <a:pPr>
              <a:defRPr/>
            </a:pPr>
            <a:r>
              <a:rPr lang="en-US" dirty="0" smtClean="0"/>
              <a:t>The </a:t>
            </a:r>
            <a:r>
              <a:rPr lang="en-US" dirty="0"/>
              <a:t>analysis is not meant to be comprehensive. </a:t>
            </a:r>
            <a:r>
              <a:rPr lang="en-US" dirty="0" smtClean="0"/>
              <a:t>The </a:t>
            </a:r>
            <a:r>
              <a:rPr lang="en-US" dirty="0"/>
              <a:t>key is to elicit sufficient architectural information to establish </a:t>
            </a:r>
            <a:r>
              <a:rPr lang="en-US" dirty="0" smtClean="0"/>
              <a:t>a link </a:t>
            </a:r>
            <a:r>
              <a:rPr lang="en-US" dirty="0"/>
              <a:t>between the architectural decisions </a:t>
            </a:r>
            <a:r>
              <a:rPr lang="en-US" dirty="0" smtClean="0"/>
              <a:t>made </a:t>
            </a:r>
            <a:r>
              <a:rPr lang="en-US" dirty="0"/>
              <a:t>and the quality attribute requirements that need to be satisfied. </a:t>
            </a:r>
          </a:p>
          <a:p>
            <a:pPr>
              <a:defRPr/>
            </a:pPr>
            <a:endParaRPr lang="en-US" dirty="0"/>
          </a:p>
        </p:txBody>
      </p:sp>
      <p:sp>
        <p:nvSpPr>
          <p:cNvPr id="40964"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60350"/>
            <a:ext cx="2160588" cy="1800225"/>
          </a:xfrm>
        </p:spPr>
        <p:txBody>
          <a:bodyPr/>
          <a:lstStyle/>
          <a:p>
            <a:r>
              <a:rPr lang="en-US" altLang="en-US" smtClean="0"/>
              <a:t>Example of an Analysis</a:t>
            </a:r>
          </a:p>
        </p:txBody>
      </p:sp>
      <p:pic>
        <p:nvPicPr>
          <p:cNvPr id="41987" name="Picture 4" descr="Bas_fig_21.1_3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222250"/>
            <a:ext cx="5207000" cy="605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p:cNvSpPr>
            <a:spLocks noGrp="1"/>
          </p:cNvSpPr>
          <p:nvPr>
            <p:ph type="title"/>
          </p:nvPr>
        </p:nvSpPr>
        <p:spPr/>
        <p:txBody>
          <a:bodyPr/>
          <a:lstStyle/>
          <a:p>
            <a:r>
              <a:rPr lang="en-US" altLang="en-US" sz="3200" smtClean="0"/>
              <a:t>Step 7:  Brainstorm and Prioritize Scenarios</a:t>
            </a:r>
          </a:p>
        </p:txBody>
      </p:sp>
      <p:sp>
        <p:nvSpPr>
          <p:cNvPr id="5" name="Content Placeholder 4"/>
          <p:cNvSpPr>
            <a:spLocks noGrp="1"/>
          </p:cNvSpPr>
          <p:nvPr>
            <p:ph idx="1"/>
          </p:nvPr>
        </p:nvSpPr>
        <p:spPr>
          <a:xfrm>
            <a:off x="457200" y="1028700"/>
            <a:ext cx="8229600" cy="5097463"/>
          </a:xfrm>
        </p:spPr>
        <p:txBody>
          <a:bodyPr>
            <a:normAutofit fontScale="47500" lnSpcReduction="20000"/>
          </a:bodyPr>
          <a:lstStyle/>
          <a:p>
            <a:pPr>
              <a:defRPr/>
            </a:pPr>
            <a:r>
              <a:rPr lang="en-US" sz="3800" dirty="0"/>
              <a:t>T</a:t>
            </a:r>
            <a:r>
              <a:rPr lang="en-US" sz="3800" dirty="0" smtClean="0"/>
              <a:t>he stakeholders </a:t>
            </a:r>
            <a:r>
              <a:rPr lang="en-US" sz="3800" dirty="0"/>
              <a:t>brainstorm scenarios that are operationally meaningful with respect to the stakeholders’ individual roles. </a:t>
            </a:r>
            <a:endParaRPr lang="en-US" sz="3800" dirty="0" smtClean="0"/>
          </a:p>
          <a:p>
            <a:pPr lvl="1">
              <a:defRPr/>
            </a:pPr>
            <a:r>
              <a:rPr lang="en-US" sz="3400" dirty="0" smtClean="0"/>
              <a:t>A </a:t>
            </a:r>
            <a:r>
              <a:rPr lang="en-US" sz="3400" dirty="0"/>
              <a:t>maintainer will likely propose a modifiability </a:t>
            </a:r>
            <a:r>
              <a:rPr lang="en-US" sz="3400" dirty="0" smtClean="0"/>
              <a:t>scenario</a:t>
            </a:r>
            <a:endParaRPr lang="en-US" sz="3400" dirty="0"/>
          </a:p>
          <a:p>
            <a:pPr lvl="1">
              <a:defRPr/>
            </a:pPr>
            <a:r>
              <a:rPr lang="en-US" sz="3400" dirty="0"/>
              <a:t>A</a:t>
            </a:r>
            <a:r>
              <a:rPr lang="en-US" sz="3400" dirty="0" smtClean="0"/>
              <a:t> </a:t>
            </a:r>
            <a:r>
              <a:rPr lang="en-US" sz="3400" dirty="0"/>
              <a:t>user will probably come up with a scenario that expresses useful functionality or ease of </a:t>
            </a:r>
            <a:r>
              <a:rPr lang="en-US" sz="3400" dirty="0" smtClean="0"/>
              <a:t>operation</a:t>
            </a:r>
            <a:endParaRPr lang="en-US" sz="3400" dirty="0"/>
          </a:p>
          <a:p>
            <a:pPr lvl="1">
              <a:defRPr/>
            </a:pPr>
            <a:r>
              <a:rPr lang="en-US" sz="3400" dirty="0" smtClean="0"/>
              <a:t>A </a:t>
            </a:r>
            <a:r>
              <a:rPr lang="en-US" sz="3400" dirty="0"/>
              <a:t>quality assurance person will propose a scenario about testing the system or being able to replicate the state of the system leading up to a fault. </a:t>
            </a:r>
          </a:p>
          <a:p>
            <a:pPr>
              <a:defRPr/>
            </a:pPr>
            <a:r>
              <a:rPr lang="en-US" sz="3800" dirty="0"/>
              <a:t>T</a:t>
            </a:r>
            <a:r>
              <a:rPr lang="en-US" sz="3800" dirty="0" smtClean="0"/>
              <a:t>he </a:t>
            </a:r>
            <a:r>
              <a:rPr lang="en-US" sz="3800" dirty="0"/>
              <a:t>purpose of scenario brainstorming is to take the pulse of the larger stakeholder community: to understand what system success means for them. </a:t>
            </a:r>
            <a:endParaRPr lang="en-US" sz="3800" dirty="0" smtClean="0"/>
          </a:p>
          <a:p>
            <a:pPr>
              <a:defRPr/>
            </a:pPr>
            <a:r>
              <a:rPr lang="en-US" sz="3800" dirty="0" smtClean="0"/>
              <a:t>Once </a:t>
            </a:r>
            <a:r>
              <a:rPr lang="en-US" sz="3800" dirty="0"/>
              <a:t>the scenarios have been collected, </a:t>
            </a:r>
            <a:r>
              <a:rPr lang="en-US" sz="3800" dirty="0" smtClean="0"/>
              <a:t>they are prioritized by voting.</a:t>
            </a:r>
            <a:endParaRPr lang="en-US" sz="3800" dirty="0"/>
          </a:p>
          <a:p>
            <a:pPr>
              <a:defRPr/>
            </a:pPr>
            <a:r>
              <a:rPr lang="en-US" sz="3800" dirty="0"/>
              <a:t>The list of prioritized scenarios is compared with those from the utility tree exercise. </a:t>
            </a:r>
          </a:p>
          <a:p>
            <a:pPr lvl="1">
              <a:defRPr/>
            </a:pPr>
            <a:r>
              <a:rPr lang="en-US" sz="3400" dirty="0" smtClean="0"/>
              <a:t>If </a:t>
            </a:r>
            <a:r>
              <a:rPr lang="en-US" sz="3400" dirty="0"/>
              <a:t>they agree, it indicates good alignment between what the architect had in mind and what the stakeholders actually wanted. </a:t>
            </a:r>
            <a:endParaRPr lang="en-US" sz="3400" dirty="0" smtClean="0"/>
          </a:p>
          <a:p>
            <a:pPr lvl="1">
              <a:defRPr/>
            </a:pPr>
            <a:r>
              <a:rPr lang="en-US" sz="3400" dirty="0" smtClean="0"/>
              <a:t>If </a:t>
            </a:r>
            <a:r>
              <a:rPr lang="en-US" sz="3400" dirty="0"/>
              <a:t>additional driving scenarios are discovered—and they usually are—this may itself be a risk, if the discrepancy is large. This would indicate that there was some disagreement in the system’s important goals between the stakeholders and the architect. </a:t>
            </a:r>
          </a:p>
          <a:p>
            <a:pPr>
              <a:defRPr/>
            </a:pPr>
            <a:endParaRPr lang="en-US" dirty="0"/>
          </a:p>
        </p:txBody>
      </p:sp>
      <p:sp>
        <p:nvSpPr>
          <p:cNvPr id="43012"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Step 8: Analyze Architectural Approaches</a:t>
            </a:r>
            <a:endParaRPr lang="en-US" dirty="0"/>
          </a:p>
        </p:txBody>
      </p:sp>
      <p:sp>
        <p:nvSpPr>
          <p:cNvPr id="3" name="Content Placeholder 2"/>
          <p:cNvSpPr>
            <a:spLocks noGrp="1"/>
          </p:cNvSpPr>
          <p:nvPr>
            <p:ph idx="1"/>
          </p:nvPr>
        </p:nvSpPr>
        <p:spPr>
          <a:xfrm>
            <a:off x="457200" y="1484313"/>
            <a:ext cx="8229600" cy="4641850"/>
          </a:xfrm>
        </p:spPr>
        <p:txBody>
          <a:bodyPr>
            <a:normAutofit/>
          </a:bodyPr>
          <a:lstStyle/>
          <a:p>
            <a:pPr>
              <a:defRPr/>
            </a:pPr>
            <a:r>
              <a:rPr lang="en-US" dirty="0"/>
              <a:t>In this step the evaluation team performs the same activities as in step 6, using the highest-ranked, newly generated scenarios. </a:t>
            </a:r>
          </a:p>
          <a:p>
            <a:pPr>
              <a:defRPr/>
            </a:pPr>
            <a:r>
              <a:rPr lang="en-US" dirty="0" smtClean="0"/>
              <a:t>The evaluation </a:t>
            </a:r>
            <a:r>
              <a:rPr lang="en-US" dirty="0"/>
              <a:t>team guides the architect in the process of carrying out the </a:t>
            </a:r>
            <a:r>
              <a:rPr lang="en-US" dirty="0" smtClean="0"/>
              <a:t>highest </a:t>
            </a:r>
            <a:r>
              <a:rPr lang="en-US" dirty="0"/>
              <a:t>ranked </a:t>
            </a:r>
            <a:r>
              <a:rPr lang="en-US" dirty="0" smtClean="0"/>
              <a:t>new scenarios</a:t>
            </a:r>
            <a:r>
              <a:rPr lang="en-US" dirty="0"/>
              <a:t>. </a:t>
            </a:r>
            <a:endParaRPr lang="en-US" dirty="0" smtClean="0"/>
          </a:p>
          <a:p>
            <a:pPr>
              <a:defRPr/>
            </a:pPr>
            <a:r>
              <a:rPr lang="en-US" dirty="0" smtClean="0"/>
              <a:t>The </a:t>
            </a:r>
            <a:r>
              <a:rPr lang="en-US" dirty="0"/>
              <a:t>architect explains how relevant architectural decisions contribute to realizing each one. </a:t>
            </a:r>
            <a:endParaRPr lang="en-US" dirty="0" smtClean="0"/>
          </a:p>
          <a:p>
            <a:pPr>
              <a:defRPr/>
            </a:pPr>
            <a:r>
              <a:rPr lang="en-US" dirty="0"/>
              <a:t>T</a:t>
            </a:r>
            <a:r>
              <a:rPr lang="en-US" dirty="0" smtClean="0"/>
              <a:t>his </a:t>
            </a:r>
            <a:r>
              <a:rPr lang="en-US" dirty="0"/>
              <a:t>step might cover the top </a:t>
            </a:r>
            <a:r>
              <a:rPr lang="en-US" dirty="0" smtClean="0"/>
              <a:t>5-10 </a:t>
            </a:r>
            <a:r>
              <a:rPr lang="en-US" dirty="0"/>
              <a:t>scenarios, as time permits.</a:t>
            </a:r>
          </a:p>
          <a:p>
            <a:pPr>
              <a:defRPr/>
            </a:pPr>
            <a:endParaRPr lang="en-US" dirty="0"/>
          </a:p>
        </p:txBody>
      </p:sp>
      <p:sp>
        <p:nvSpPr>
          <p:cNvPr id="4403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Analyzing Architectures</a:t>
            </a:r>
          </a:p>
        </p:txBody>
      </p:sp>
      <p:sp>
        <p:nvSpPr>
          <p:cNvPr id="1354755" name="Rectangle 3"/>
          <p:cNvSpPr>
            <a:spLocks noGrp="1" noChangeArrowheads="1"/>
          </p:cNvSpPr>
          <p:nvPr>
            <p:ph type="body" idx="1"/>
          </p:nvPr>
        </p:nvSpPr>
        <p:spPr/>
        <p:txBody>
          <a:bodyPr/>
          <a:lstStyle/>
          <a:p>
            <a:pPr eaLnBrk="1" hangingPunct="1">
              <a:defRPr/>
            </a:pPr>
            <a:r>
              <a:rPr lang="en-US" smtClean="0"/>
              <a:t>Before we consider specific methods for evaluating software architectures will consider some context</a:t>
            </a:r>
          </a:p>
          <a:p>
            <a:pPr eaLnBrk="1" hangingPunct="1">
              <a:buFont typeface="Wingdings" panose="05000000000000000000" pitchFamily="2" charset="2"/>
              <a:buChar char="l"/>
              <a:defRPr/>
            </a:pPr>
            <a:r>
              <a:rPr lang="en-US" smtClean="0"/>
              <a:t>SA will tell you important properties of a system even before it exists</a:t>
            </a:r>
          </a:p>
          <a:p>
            <a:pPr eaLnBrk="1" hangingPunct="1">
              <a:buFont typeface="Wingdings" panose="05000000000000000000" pitchFamily="2" charset="2"/>
              <a:buChar char="l"/>
              <a:defRPr/>
            </a:pPr>
            <a:r>
              <a:rPr lang="en-US" smtClean="0"/>
              <a:t>Architects know the effects (or can estimate) of design (architectural) decisions</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Step 9: Present Results</a:t>
            </a:r>
          </a:p>
        </p:txBody>
      </p:sp>
      <p:sp>
        <p:nvSpPr>
          <p:cNvPr id="3" name="Content Placeholder 2"/>
          <p:cNvSpPr>
            <a:spLocks noGrp="1"/>
          </p:cNvSpPr>
          <p:nvPr>
            <p:ph idx="1"/>
          </p:nvPr>
        </p:nvSpPr>
        <p:spPr/>
        <p:txBody>
          <a:bodyPr>
            <a:normAutofit lnSpcReduction="10000"/>
          </a:bodyPr>
          <a:lstStyle/>
          <a:p>
            <a:pPr>
              <a:defRPr/>
            </a:pPr>
            <a:r>
              <a:rPr lang="en-US" dirty="0" smtClean="0"/>
              <a:t>The evaluation </a:t>
            </a:r>
            <a:r>
              <a:rPr lang="en-US" dirty="0"/>
              <a:t>team </a:t>
            </a:r>
            <a:r>
              <a:rPr lang="en-US" dirty="0" smtClean="0"/>
              <a:t>confers privately to group </a:t>
            </a:r>
            <a:r>
              <a:rPr lang="en-US" dirty="0"/>
              <a:t>risks into risk themes, based on some common underlying concern or systemic deficiency. </a:t>
            </a:r>
            <a:endParaRPr lang="en-US" dirty="0" smtClean="0"/>
          </a:p>
          <a:p>
            <a:pPr lvl="1">
              <a:defRPr/>
            </a:pPr>
            <a:r>
              <a:rPr lang="en-US" dirty="0" smtClean="0"/>
              <a:t>For </a:t>
            </a:r>
            <a:r>
              <a:rPr lang="en-US" dirty="0"/>
              <a:t>example, a group of risks about inadequate or out-of-date documentation might be grouped into a risk theme stating that documentation is given insufficient consideration. </a:t>
            </a:r>
            <a:endParaRPr lang="en-US" dirty="0" smtClean="0"/>
          </a:p>
          <a:p>
            <a:pPr lvl="1">
              <a:defRPr/>
            </a:pPr>
            <a:r>
              <a:rPr lang="en-US" dirty="0" smtClean="0"/>
              <a:t>A </a:t>
            </a:r>
            <a:r>
              <a:rPr lang="en-US" dirty="0"/>
              <a:t>group of risks about the system’s inability to function in the face of various hardware and/or software failures might lead to a risk theme about insufficient attention to backup capability or providing high availability. </a:t>
            </a:r>
          </a:p>
          <a:p>
            <a:pPr>
              <a:defRPr/>
            </a:pPr>
            <a:r>
              <a:rPr lang="en-US" dirty="0"/>
              <a:t>For each risk theme, the evaluation team identifies which of the business drivers listed in step 2 are affected. </a:t>
            </a:r>
            <a:endParaRPr lang="en-US" dirty="0" smtClean="0"/>
          </a:p>
          <a:p>
            <a:pPr lvl="1">
              <a:defRPr/>
            </a:pPr>
            <a:r>
              <a:rPr lang="en-US" dirty="0" smtClean="0"/>
              <a:t>This elevates </a:t>
            </a:r>
            <a:r>
              <a:rPr lang="en-US" dirty="0"/>
              <a:t>the risks that were uncovered to the attention of </a:t>
            </a:r>
            <a:r>
              <a:rPr lang="en-US" dirty="0" smtClean="0"/>
              <a:t>management, who cares about the business drivers.</a:t>
            </a:r>
          </a:p>
        </p:txBody>
      </p:sp>
      <p:sp>
        <p:nvSpPr>
          <p:cNvPr id="45060"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Step 9: Present Results</a:t>
            </a:r>
          </a:p>
        </p:txBody>
      </p:sp>
      <p:sp>
        <p:nvSpPr>
          <p:cNvPr id="3" name="Content Placeholder 2"/>
          <p:cNvSpPr>
            <a:spLocks noGrp="1"/>
          </p:cNvSpPr>
          <p:nvPr>
            <p:ph idx="1"/>
          </p:nvPr>
        </p:nvSpPr>
        <p:spPr/>
        <p:txBody>
          <a:bodyPr>
            <a:normAutofit/>
          </a:bodyPr>
          <a:lstStyle/>
          <a:p>
            <a:pPr>
              <a:defRPr/>
            </a:pPr>
            <a:r>
              <a:rPr lang="en-US" dirty="0" smtClean="0"/>
              <a:t>The </a:t>
            </a:r>
            <a:r>
              <a:rPr lang="en-US" dirty="0"/>
              <a:t>collected information from the evaluation is summarized and presented to stakeholders. </a:t>
            </a:r>
            <a:endParaRPr lang="en-US" dirty="0" smtClean="0"/>
          </a:p>
          <a:p>
            <a:pPr>
              <a:defRPr/>
            </a:pPr>
            <a:r>
              <a:rPr lang="en-US" dirty="0"/>
              <a:t>T</a:t>
            </a:r>
            <a:r>
              <a:rPr lang="en-US" dirty="0" smtClean="0"/>
              <a:t>he </a:t>
            </a:r>
            <a:r>
              <a:rPr lang="en-US" dirty="0"/>
              <a:t>following outputs are presented:</a:t>
            </a:r>
          </a:p>
          <a:p>
            <a:pPr lvl="1">
              <a:defRPr/>
            </a:pPr>
            <a:r>
              <a:rPr lang="en-US" dirty="0" smtClean="0"/>
              <a:t>The </a:t>
            </a:r>
            <a:r>
              <a:rPr lang="en-US" dirty="0"/>
              <a:t>architectural approaches documented</a:t>
            </a:r>
          </a:p>
          <a:p>
            <a:pPr lvl="1">
              <a:defRPr/>
            </a:pPr>
            <a:r>
              <a:rPr lang="en-US" dirty="0" smtClean="0"/>
              <a:t>The </a:t>
            </a:r>
            <a:r>
              <a:rPr lang="en-US" dirty="0"/>
              <a:t>set of scenarios and their prioritization from the brainstorming</a:t>
            </a:r>
          </a:p>
          <a:p>
            <a:pPr lvl="1">
              <a:defRPr/>
            </a:pPr>
            <a:r>
              <a:rPr lang="en-US" dirty="0" smtClean="0"/>
              <a:t>The </a:t>
            </a:r>
            <a:r>
              <a:rPr lang="en-US" dirty="0"/>
              <a:t>utility tree </a:t>
            </a:r>
          </a:p>
          <a:p>
            <a:pPr lvl="1">
              <a:defRPr/>
            </a:pPr>
            <a:r>
              <a:rPr lang="en-US" dirty="0" smtClean="0"/>
              <a:t>The </a:t>
            </a:r>
            <a:r>
              <a:rPr lang="en-US" dirty="0"/>
              <a:t>risks discovered</a:t>
            </a:r>
          </a:p>
          <a:p>
            <a:pPr lvl="1">
              <a:defRPr/>
            </a:pPr>
            <a:r>
              <a:rPr lang="en-US" dirty="0" smtClean="0"/>
              <a:t>The </a:t>
            </a:r>
            <a:r>
              <a:rPr lang="en-US" dirty="0" err="1"/>
              <a:t>nonrisks</a:t>
            </a:r>
            <a:r>
              <a:rPr lang="en-US" dirty="0"/>
              <a:t> documented</a:t>
            </a:r>
          </a:p>
          <a:p>
            <a:pPr lvl="1">
              <a:defRPr/>
            </a:pPr>
            <a:r>
              <a:rPr lang="en-US" dirty="0" smtClean="0"/>
              <a:t>The </a:t>
            </a:r>
            <a:r>
              <a:rPr lang="en-US" dirty="0"/>
              <a:t>sensitivity points and tradeoff points found</a:t>
            </a:r>
          </a:p>
          <a:p>
            <a:pPr lvl="1">
              <a:defRPr/>
            </a:pPr>
            <a:r>
              <a:rPr lang="en-US" dirty="0" smtClean="0"/>
              <a:t>Risk </a:t>
            </a:r>
            <a:r>
              <a:rPr lang="en-US" dirty="0"/>
              <a:t>themes and the business drivers threatened by each one</a:t>
            </a:r>
          </a:p>
          <a:p>
            <a:pPr>
              <a:defRPr/>
            </a:pPr>
            <a:endParaRPr lang="en-US" dirty="0"/>
          </a:p>
        </p:txBody>
      </p:sp>
      <p:sp>
        <p:nvSpPr>
          <p:cNvPr id="46084"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Lightweight Architectural Evaluation</a:t>
            </a:r>
          </a:p>
        </p:txBody>
      </p:sp>
      <p:sp>
        <p:nvSpPr>
          <p:cNvPr id="3" name="Content Placeholder 2"/>
          <p:cNvSpPr>
            <a:spLocks noGrp="1"/>
          </p:cNvSpPr>
          <p:nvPr>
            <p:ph idx="1"/>
          </p:nvPr>
        </p:nvSpPr>
        <p:spPr/>
        <p:txBody>
          <a:bodyPr>
            <a:normAutofit fontScale="85000" lnSpcReduction="10000"/>
          </a:bodyPr>
          <a:lstStyle/>
          <a:p>
            <a:pPr>
              <a:defRPr/>
            </a:pPr>
            <a:r>
              <a:rPr lang="en-US" dirty="0"/>
              <a:t>A</a:t>
            </a:r>
            <a:r>
              <a:rPr lang="en-US" dirty="0" smtClean="0"/>
              <a:t>n </a:t>
            </a:r>
            <a:r>
              <a:rPr lang="en-US" dirty="0"/>
              <a:t>ATAM </a:t>
            </a:r>
            <a:r>
              <a:rPr lang="en-US" dirty="0" smtClean="0"/>
              <a:t>is a </a:t>
            </a:r>
            <a:r>
              <a:rPr lang="en-US" dirty="0"/>
              <a:t>substantial undertaking. </a:t>
            </a:r>
          </a:p>
          <a:p>
            <a:pPr lvl="1">
              <a:defRPr/>
            </a:pPr>
            <a:r>
              <a:rPr lang="en-US" dirty="0" smtClean="0"/>
              <a:t>It </a:t>
            </a:r>
            <a:r>
              <a:rPr lang="en-US" dirty="0"/>
              <a:t>requires some 20 to 30 person-days of effort from an evaluation team, plus even more for the architect and stakeholders. </a:t>
            </a:r>
            <a:endParaRPr lang="en-US" dirty="0" smtClean="0"/>
          </a:p>
          <a:p>
            <a:pPr lvl="1">
              <a:defRPr/>
            </a:pPr>
            <a:r>
              <a:rPr lang="en-US" dirty="0" smtClean="0"/>
              <a:t>Investing </a:t>
            </a:r>
            <a:r>
              <a:rPr lang="en-US" dirty="0"/>
              <a:t>this amount of time </a:t>
            </a:r>
            <a:r>
              <a:rPr lang="en-US" dirty="0" smtClean="0"/>
              <a:t>makes </a:t>
            </a:r>
            <a:r>
              <a:rPr lang="en-US" dirty="0"/>
              <a:t>sense on a large and costly project, where the risks of making a major mistake in the architecture are unacceptable. </a:t>
            </a:r>
          </a:p>
          <a:p>
            <a:pPr>
              <a:defRPr/>
            </a:pPr>
            <a:r>
              <a:rPr lang="en-US" dirty="0"/>
              <a:t>W</a:t>
            </a:r>
            <a:r>
              <a:rPr lang="en-US" dirty="0" smtClean="0"/>
              <a:t>e </a:t>
            </a:r>
            <a:r>
              <a:rPr lang="en-US" dirty="0"/>
              <a:t>have developed a Lightweight Architecture Evaluation method, based on the ATAM, for smaller, less risky projects. </a:t>
            </a:r>
            <a:endParaRPr lang="en-US" dirty="0" smtClean="0"/>
          </a:p>
          <a:p>
            <a:pPr lvl="1">
              <a:defRPr/>
            </a:pPr>
            <a:r>
              <a:rPr lang="en-US" dirty="0"/>
              <a:t>M</a:t>
            </a:r>
            <a:r>
              <a:rPr lang="en-US" dirty="0" smtClean="0"/>
              <a:t>ay </a:t>
            </a:r>
            <a:r>
              <a:rPr lang="en-US" dirty="0"/>
              <a:t>take place in a single day, or even a half-day meeting. </a:t>
            </a:r>
            <a:endParaRPr lang="en-US" dirty="0" smtClean="0"/>
          </a:p>
          <a:p>
            <a:pPr lvl="1">
              <a:defRPr/>
            </a:pPr>
            <a:r>
              <a:rPr lang="en-US" dirty="0"/>
              <a:t>M</a:t>
            </a:r>
            <a:r>
              <a:rPr lang="en-US" dirty="0" smtClean="0"/>
              <a:t>ay </a:t>
            </a:r>
            <a:r>
              <a:rPr lang="en-US" dirty="0"/>
              <a:t>be carried out entirely by members internal to the organization. </a:t>
            </a:r>
            <a:endParaRPr lang="en-US" dirty="0" smtClean="0"/>
          </a:p>
          <a:p>
            <a:pPr lvl="1">
              <a:defRPr/>
            </a:pPr>
            <a:r>
              <a:rPr lang="en-US" dirty="0" smtClean="0"/>
              <a:t>Of </a:t>
            </a:r>
            <a:r>
              <a:rPr lang="en-US" dirty="0"/>
              <a:t>course this lower level of scrutiny and objectivity may not probe the architecture as </a:t>
            </a:r>
            <a:r>
              <a:rPr lang="en-US" dirty="0" smtClean="0"/>
              <a:t>deeply.</a:t>
            </a:r>
            <a:endParaRPr lang="en-US" dirty="0"/>
          </a:p>
          <a:p>
            <a:pPr>
              <a:defRPr/>
            </a:pPr>
            <a:r>
              <a:rPr lang="en-US" dirty="0"/>
              <a:t>Because the participants are all internal to the organization and fewer in number than for the ATAM, giving everyone their say and achieving a shared understanding takes much less time. </a:t>
            </a:r>
          </a:p>
          <a:p>
            <a:pPr>
              <a:defRPr/>
            </a:pPr>
            <a:r>
              <a:rPr lang="en-US" dirty="0" smtClean="0"/>
              <a:t>The </a:t>
            </a:r>
            <a:r>
              <a:rPr lang="en-US" dirty="0"/>
              <a:t>steps and phases of a Lightweight Architecture Evaluation can be carried out more quickly. </a:t>
            </a:r>
          </a:p>
        </p:txBody>
      </p:sp>
      <p:sp>
        <p:nvSpPr>
          <p:cNvPr id="47108"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Typical Agenda: 4-6 Hours</a:t>
            </a:r>
          </a:p>
        </p:txBody>
      </p:sp>
      <p:graphicFrame>
        <p:nvGraphicFramePr>
          <p:cNvPr id="5" name="Table 4"/>
          <p:cNvGraphicFramePr>
            <a:graphicFrameLocks noGrp="1"/>
          </p:cNvGraphicFramePr>
          <p:nvPr/>
        </p:nvGraphicFramePr>
        <p:xfrm>
          <a:off x="179388" y="1341438"/>
          <a:ext cx="8736012" cy="5012480"/>
        </p:xfrm>
        <a:graphic>
          <a:graphicData uri="http://schemas.openxmlformats.org/drawingml/2006/table">
            <a:tbl>
              <a:tblPr firstRow="1" bandRow="1">
                <a:tableStyleId>{5C22544A-7EE6-4342-B048-85BDC9FD1C3A}</a:tableStyleId>
              </a:tblPr>
              <a:tblGrid>
                <a:gridCol w="1728070"/>
                <a:gridCol w="720029"/>
                <a:gridCol w="6287913"/>
              </a:tblGrid>
              <a:tr h="304724">
                <a:tc>
                  <a:txBody>
                    <a:bodyPr/>
                    <a:lstStyle/>
                    <a:p>
                      <a:r>
                        <a:rPr lang="en-US" sz="1400" dirty="0" smtClean="0"/>
                        <a:t>Step</a:t>
                      </a:r>
                      <a:endParaRPr lang="en-US" sz="1400" dirty="0"/>
                    </a:p>
                  </a:txBody>
                  <a:tcPr marL="91434" marR="91434" marT="45709" marB="45709"/>
                </a:tc>
                <a:tc>
                  <a:txBody>
                    <a:bodyPr/>
                    <a:lstStyle/>
                    <a:p>
                      <a:r>
                        <a:rPr lang="en-US" sz="1400" dirty="0" smtClean="0"/>
                        <a:t>Time</a:t>
                      </a:r>
                      <a:endParaRPr lang="en-US" sz="1400" dirty="0"/>
                    </a:p>
                  </a:txBody>
                  <a:tcPr marL="91434" marR="91434" marT="45709" marB="45709"/>
                </a:tc>
                <a:tc>
                  <a:txBody>
                    <a:bodyPr/>
                    <a:lstStyle/>
                    <a:p>
                      <a:r>
                        <a:rPr lang="en-US" sz="1400" dirty="0" smtClean="0"/>
                        <a:t>Notes</a:t>
                      </a:r>
                      <a:endParaRPr lang="en-US" sz="1400" dirty="0"/>
                    </a:p>
                  </a:txBody>
                  <a:tcPr marL="91434" marR="91434" marT="45709" marB="45709"/>
                </a:tc>
              </a:tr>
              <a:tr h="343186">
                <a:tc>
                  <a:txBody>
                    <a:bodyPr/>
                    <a:lstStyle/>
                    <a:p>
                      <a:r>
                        <a:rPr lang="en-US" sz="1200" dirty="0" smtClean="0">
                          <a:latin typeface="+mn-lt"/>
                        </a:rPr>
                        <a:t>1. Present the ATAM</a:t>
                      </a:r>
                      <a:endParaRPr lang="en-US" sz="1200" dirty="0">
                        <a:latin typeface="+mn-lt"/>
                      </a:endParaRPr>
                    </a:p>
                  </a:txBody>
                  <a:tcPr marL="91434" marR="91434" marT="45709" marB="45709"/>
                </a:tc>
                <a:tc>
                  <a:txBody>
                    <a:bodyPr/>
                    <a:lstStyle/>
                    <a:p>
                      <a:r>
                        <a:rPr lang="en-US" sz="1200" dirty="0" smtClean="0">
                          <a:latin typeface="+mn-lt"/>
                        </a:rPr>
                        <a:t>0 hours</a:t>
                      </a:r>
                      <a:endParaRPr lang="en-US" sz="1200" dirty="0">
                        <a:latin typeface="+mn-lt"/>
                      </a:endParaRPr>
                    </a:p>
                  </a:txBody>
                  <a:tcPr marL="91434" marR="91434" marT="45709" marB="45709"/>
                </a:tc>
                <a:tc>
                  <a:txBody>
                    <a:bodyPr/>
                    <a:lstStyle/>
                    <a:p>
                      <a:r>
                        <a:rPr lang="en-US" sz="1200" dirty="0" smtClean="0">
                          <a:latin typeface="+mn-lt"/>
                        </a:rPr>
                        <a:t>Participants already familiar with process.</a:t>
                      </a:r>
                      <a:endParaRPr lang="en-US" sz="1200" dirty="0">
                        <a:latin typeface="+mn-lt"/>
                      </a:endParaRPr>
                    </a:p>
                  </a:txBody>
                  <a:tcPr marL="91434" marR="91434" marT="45709" marB="45709"/>
                </a:tc>
              </a:tr>
              <a:tr h="548503">
                <a:tc>
                  <a:txBody>
                    <a:bodyPr/>
                    <a:lstStyle/>
                    <a:p>
                      <a:r>
                        <a:rPr lang="en-US" sz="1200" dirty="0" smtClean="0">
                          <a:latin typeface="+mn-lt"/>
                        </a:rPr>
                        <a:t>2. Present business</a:t>
                      </a:r>
                      <a:r>
                        <a:rPr lang="en-US" sz="1200" baseline="0" dirty="0" smtClean="0">
                          <a:latin typeface="+mn-lt"/>
                        </a:rPr>
                        <a:t> drivers</a:t>
                      </a:r>
                      <a:endParaRPr lang="en-US" sz="1200" dirty="0">
                        <a:latin typeface="+mn-lt"/>
                      </a:endParaRPr>
                    </a:p>
                  </a:txBody>
                  <a:tcPr marL="91434" marR="91434" marT="45709" marB="45709"/>
                </a:tc>
                <a:tc>
                  <a:txBody>
                    <a:bodyPr/>
                    <a:lstStyle/>
                    <a:p>
                      <a:r>
                        <a:rPr lang="en-US" sz="1200" dirty="0" smtClean="0">
                          <a:latin typeface="+mn-lt"/>
                        </a:rPr>
                        <a:t>0.25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The participants are expected to understand the system and its business goals and their priorities. </a:t>
                      </a:r>
                      <a:r>
                        <a:rPr lang="en-US" sz="1200" dirty="0" smtClean="0">
                          <a:solidFill>
                            <a:srgbClr val="000000"/>
                          </a:solidFill>
                          <a:effectLst/>
                          <a:latin typeface="+mn-lt"/>
                          <a:ea typeface="SimSun"/>
                        </a:rPr>
                        <a:t>A </a:t>
                      </a:r>
                      <a:r>
                        <a:rPr lang="en-US" sz="1200" dirty="0">
                          <a:solidFill>
                            <a:srgbClr val="000000"/>
                          </a:solidFill>
                          <a:effectLst/>
                          <a:latin typeface="+mn-lt"/>
                          <a:ea typeface="SimSun"/>
                        </a:rPr>
                        <a:t>brief </a:t>
                      </a:r>
                      <a:r>
                        <a:rPr lang="en-US" sz="1200" dirty="0" smtClean="0">
                          <a:solidFill>
                            <a:srgbClr val="000000"/>
                          </a:solidFill>
                          <a:effectLst/>
                          <a:latin typeface="+mn-lt"/>
                          <a:ea typeface="SimSun"/>
                        </a:rPr>
                        <a:t>review ensures </a:t>
                      </a:r>
                      <a:r>
                        <a:rPr lang="en-US" sz="1200" dirty="0">
                          <a:solidFill>
                            <a:srgbClr val="000000"/>
                          </a:solidFill>
                          <a:effectLst/>
                          <a:latin typeface="+mn-lt"/>
                          <a:ea typeface="SimSun"/>
                        </a:rPr>
                        <a:t>that these are fresh in everyone’s mind and that there are no surprises.</a:t>
                      </a:r>
                      <a:endParaRPr lang="en-US" sz="1200" dirty="0">
                        <a:solidFill>
                          <a:srgbClr val="000000"/>
                        </a:solidFill>
                        <a:effectLst/>
                        <a:latin typeface="+mn-lt"/>
                        <a:ea typeface="Times New Roman"/>
                      </a:endParaRPr>
                    </a:p>
                  </a:txBody>
                  <a:tcPr marL="68575" marR="68575" marT="0" marB="0"/>
                </a:tc>
              </a:tr>
              <a:tr h="548503">
                <a:tc>
                  <a:txBody>
                    <a:bodyPr/>
                    <a:lstStyle/>
                    <a:p>
                      <a:r>
                        <a:rPr lang="en-US" sz="1200" dirty="0" smtClean="0">
                          <a:latin typeface="+mn-lt"/>
                        </a:rPr>
                        <a:t>3. Present architecture</a:t>
                      </a:r>
                      <a:endParaRPr lang="en-US" sz="1200" dirty="0">
                        <a:latin typeface="+mn-lt"/>
                      </a:endParaRPr>
                    </a:p>
                  </a:txBody>
                  <a:tcPr marL="91434" marR="91434" marT="45709" marB="45709"/>
                </a:tc>
                <a:tc>
                  <a:txBody>
                    <a:bodyPr/>
                    <a:lstStyle/>
                    <a:p>
                      <a:r>
                        <a:rPr lang="en-US" sz="1200" dirty="0" smtClean="0">
                          <a:latin typeface="+mn-lt"/>
                        </a:rPr>
                        <a:t>0.5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smtClean="0">
                          <a:solidFill>
                            <a:srgbClr val="000000"/>
                          </a:solidFill>
                          <a:effectLst/>
                          <a:latin typeface="+mn-lt"/>
                          <a:ea typeface="SimSun"/>
                        </a:rPr>
                        <a:t>All </a:t>
                      </a:r>
                      <a:r>
                        <a:rPr lang="en-US" sz="1200" dirty="0">
                          <a:solidFill>
                            <a:srgbClr val="000000"/>
                          </a:solidFill>
                          <a:effectLst/>
                          <a:latin typeface="+mn-lt"/>
                          <a:ea typeface="SimSun"/>
                        </a:rPr>
                        <a:t>participants are expected to be familiar with the </a:t>
                      </a:r>
                      <a:r>
                        <a:rPr lang="en-US" sz="1200" dirty="0" smtClean="0">
                          <a:solidFill>
                            <a:srgbClr val="000000"/>
                          </a:solidFill>
                          <a:effectLst/>
                          <a:latin typeface="+mn-lt"/>
                          <a:ea typeface="SimSun"/>
                        </a:rPr>
                        <a:t>system. A brief </a:t>
                      </a:r>
                      <a:r>
                        <a:rPr lang="en-US" sz="1200" dirty="0">
                          <a:solidFill>
                            <a:srgbClr val="000000"/>
                          </a:solidFill>
                          <a:effectLst/>
                          <a:latin typeface="+mn-lt"/>
                          <a:ea typeface="SimSun"/>
                        </a:rPr>
                        <a:t>overview of the architecture, using at least module and C&amp;C views, is </a:t>
                      </a:r>
                      <a:r>
                        <a:rPr lang="en-US" sz="1200" dirty="0" smtClean="0">
                          <a:solidFill>
                            <a:srgbClr val="000000"/>
                          </a:solidFill>
                          <a:effectLst/>
                          <a:latin typeface="+mn-lt"/>
                          <a:ea typeface="SimSun"/>
                        </a:rPr>
                        <a:t>presented.  1-2 </a:t>
                      </a:r>
                      <a:r>
                        <a:rPr lang="en-US" sz="1200" dirty="0">
                          <a:solidFill>
                            <a:srgbClr val="000000"/>
                          </a:solidFill>
                          <a:effectLst/>
                          <a:latin typeface="+mn-lt"/>
                          <a:ea typeface="SimSun"/>
                        </a:rPr>
                        <a:t>scenarios are traced through these views.</a:t>
                      </a:r>
                      <a:endParaRPr lang="en-US" sz="1200" dirty="0">
                        <a:solidFill>
                          <a:srgbClr val="000000"/>
                        </a:solidFill>
                        <a:effectLst/>
                        <a:latin typeface="+mn-lt"/>
                        <a:ea typeface="Times New Roman"/>
                      </a:endParaRPr>
                    </a:p>
                  </a:txBody>
                  <a:tcPr marL="68575" marR="68575" marT="0" marB="0"/>
                </a:tc>
              </a:tr>
              <a:tr h="461508">
                <a:tc>
                  <a:txBody>
                    <a:bodyPr/>
                    <a:lstStyle/>
                    <a:p>
                      <a:r>
                        <a:rPr lang="en-US" sz="1200" dirty="0" smtClean="0">
                          <a:latin typeface="+mn-lt"/>
                        </a:rPr>
                        <a:t>4. Identify architectural approaches</a:t>
                      </a:r>
                      <a:endParaRPr lang="en-US" sz="1200" dirty="0">
                        <a:latin typeface="+mn-lt"/>
                      </a:endParaRPr>
                    </a:p>
                  </a:txBody>
                  <a:tcPr marL="91434" marR="91434" marT="45709" marB="45709"/>
                </a:tc>
                <a:tc>
                  <a:txBody>
                    <a:bodyPr/>
                    <a:lstStyle/>
                    <a:p>
                      <a:r>
                        <a:rPr lang="en-US" sz="1200" dirty="0" smtClean="0">
                          <a:latin typeface="+mn-lt"/>
                        </a:rPr>
                        <a:t>0.25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The architecture approaches for specific quality attribute concerns are identified by the architect. This may be done as a portion of step 3.</a:t>
                      </a:r>
                      <a:endParaRPr lang="en-US" sz="1200" dirty="0">
                        <a:solidFill>
                          <a:srgbClr val="000000"/>
                        </a:solidFill>
                        <a:effectLst/>
                        <a:latin typeface="+mn-lt"/>
                        <a:ea typeface="Times New Roman"/>
                      </a:endParaRPr>
                    </a:p>
                  </a:txBody>
                  <a:tcPr marL="68575" marR="68575" marT="0" marB="0"/>
                </a:tc>
              </a:tr>
              <a:tr h="488486">
                <a:tc>
                  <a:txBody>
                    <a:bodyPr/>
                    <a:lstStyle/>
                    <a:p>
                      <a:r>
                        <a:rPr lang="en-US" sz="1200" dirty="0" smtClean="0">
                          <a:latin typeface="+mn-lt"/>
                        </a:rPr>
                        <a:t>5. Generate QA</a:t>
                      </a:r>
                      <a:r>
                        <a:rPr lang="en-US" sz="1200" baseline="0" dirty="0" smtClean="0">
                          <a:latin typeface="+mn-lt"/>
                        </a:rPr>
                        <a:t> </a:t>
                      </a:r>
                      <a:r>
                        <a:rPr lang="en-US" sz="1200" dirty="0" smtClean="0">
                          <a:latin typeface="+mn-lt"/>
                        </a:rPr>
                        <a:t>utility tree</a:t>
                      </a:r>
                      <a:endParaRPr lang="en-US" sz="1200" dirty="0">
                        <a:latin typeface="+mn-lt"/>
                      </a:endParaRPr>
                    </a:p>
                  </a:txBody>
                  <a:tcPr marL="91434" marR="91434" marT="45709" marB="45709"/>
                </a:tc>
                <a:tc>
                  <a:txBody>
                    <a:bodyPr/>
                    <a:lstStyle/>
                    <a:p>
                      <a:r>
                        <a:rPr lang="en-US" sz="1200" dirty="0" smtClean="0">
                          <a:latin typeface="+mn-lt"/>
                        </a:rPr>
                        <a:t>0.5- 1.5</a:t>
                      </a:r>
                      <a:r>
                        <a:rPr lang="en-US" sz="1200" baseline="0" dirty="0" smtClean="0">
                          <a:latin typeface="+mn-lt"/>
                        </a:rPr>
                        <a:t> hours</a:t>
                      </a:r>
                      <a:endParaRPr lang="en-US" sz="1200" dirty="0">
                        <a:latin typeface="+mn-lt"/>
                      </a:endParaRPr>
                    </a:p>
                  </a:txBody>
                  <a:tcPr marL="91434" marR="91434"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Scenarios might exist: part of previous evaluations, part of design, part of requirements elicitation.  Put these in a tree.  Or, a utility tree may already exist.</a:t>
                      </a:r>
                    </a:p>
                  </a:txBody>
                  <a:tcPr marL="91434" marR="91434" marT="45709" marB="45709"/>
                </a:tc>
              </a:tr>
              <a:tr h="639920">
                <a:tc>
                  <a:txBody>
                    <a:bodyPr/>
                    <a:lstStyle/>
                    <a:p>
                      <a:r>
                        <a:rPr lang="en-US" sz="1200" dirty="0" smtClean="0">
                          <a:latin typeface="+mn-lt"/>
                        </a:rPr>
                        <a:t>6. Analyze architectural approaches</a:t>
                      </a:r>
                      <a:endParaRPr lang="en-US" sz="1200" dirty="0">
                        <a:latin typeface="+mn-lt"/>
                      </a:endParaRPr>
                    </a:p>
                  </a:txBody>
                  <a:tcPr marL="91434" marR="91434" marT="45709" marB="45709"/>
                </a:tc>
                <a:tc>
                  <a:txBody>
                    <a:bodyPr/>
                    <a:lstStyle/>
                    <a:p>
                      <a:r>
                        <a:rPr lang="en-US" sz="1200" dirty="0" smtClean="0">
                          <a:latin typeface="+mn-lt"/>
                        </a:rPr>
                        <a:t>2-3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This step—mapping the highly ranked scenarios onto the architecture—consumes the bulk of the time and can be expanded or contracted as needed.</a:t>
                      </a:r>
                      <a:endParaRPr lang="en-US" sz="1200" dirty="0">
                        <a:solidFill>
                          <a:srgbClr val="000000"/>
                        </a:solidFill>
                        <a:effectLst/>
                        <a:latin typeface="+mn-lt"/>
                        <a:ea typeface="Times New Roman"/>
                      </a:endParaRPr>
                    </a:p>
                  </a:txBody>
                  <a:tcPr marL="68575" marR="68575" marT="0" marB="0"/>
                </a:tc>
              </a:tr>
              <a:tr h="488486">
                <a:tc>
                  <a:txBody>
                    <a:bodyPr/>
                    <a:lstStyle/>
                    <a:p>
                      <a:r>
                        <a:rPr lang="en-US" sz="1200" dirty="0" smtClean="0">
                          <a:latin typeface="+mn-lt"/>
                        </a:rPr>
                        <a:t>7. Brainstorm scenarios</a:t>
                      </a:r>
                      <a:endParaRPr lang="en-US" sz="1200" dirty="0">
                        <a:latin typeface="+mn-lt"/>
                      </a:endParaRPr>
                    </a:p>
                  </a:txBody>
                  <a:tcPr marL="91434" marR="91434" marT="45709" marB="45709"/>
                </a:tc>
                <a:tc>
                  <a:txBody>
                    <a:bodyPr/>
                    <a:lstStyle/>
                    <a:p>
                      <a:r>
                        <a:rPr lang="en-US" sz="1200" dirty="0" smtClean="0">
                          <a:latin typeface="+mn-lt"/>
                        </a:rPr>
                        <a:t>0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This step can be omitted as the assembled (internal) stakeholders are expected to contribute scenarios expressing their concerns in step 5.</a:t>
                      </a:r>
                      <a:endParaRPr lang="en-US" sz="1200" dirty="0">
                        <a:solidFill>
                          <a:srgbClr val="000000"/>
                        </a:solidFill>
                        <a:effectLst/>
                        <a:latin typeface="+mn-lt"/>
                        <a:ea typeface="Times New Roman"/>
                      </a:endParaRPr>
                    </a:p>
                  </a:txBody>
                  <a:tcPr marL="68575" marR="68575" marT="0" marB="0"/>
                </a:tc>
              </a:tr>
              <a:tr h="639920">
                <a:tc>
                  <a:txBody>
                    <a:bodyPr/>
                    <a:lstStyle/>
                    <a:p>
                      <a:r>
                        <a:rPr lang="en-US" sz="1200" dirty="0" smtClean="0">
                          <a:latin typeface="+mn-lt"/>
                        </a:rPr>
                        <a:t>8. Analyze architectural approaches</a:t>
                      </a:r>
                      <a:endParaRPr lang="en-US" sz="1200" dirty="0">
                        <a:latin typeface="+mn-lt"/>
                      </a:endParaRPr>
                    </a:p>
                  </a:txBody>
                  <a:tcPr marL="91434" marR="91434" marT="45709" marB="45709"/>
                </a:tc>
                <a:tc>
                  <a:txBody>
                    <a:bodyPr/>
                    <a:lstStyle/>
                    <a:p>
                      <a:r>
                        <a:rPr lang="en-US" sz="1200" dirty="0" smtClean="0">
                          <a:latin typeface="+mn-lt"/>
                        </a:rPr>
                        <a:t>0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This step is also omitted, since all analysis is done in step 6.</a:t>
                      </a:r>
                      <a:endParaRPr lang="en-US" sz="1200" dirty="0">
                        <a:solidFill>
                          <a:srgbClr val="000000"/>
                        </a:solidFill>
                        <a:effectLst/>
                        <a:latin typeface="+mn-lt"/>
                        <a:ea typeface="Times New Roman"/>
                      </a:endParaRPr>
                    </a:p>
                  </a:txBody>
                  <a:tcPr marL="68575" marR="68575" marT="0" marB="0"/>
                </a:tc>
              </a:tr>
              <a:tr h="548503">
                <a:tc>
                  <a:txBody>
                    <a:bodyPr/>
                    <a:lstStyle/>
                    <a:p>
                      <a:r>
                        <a:rPr lang="en-US" sz="1200" dirty="0" smtClean="0">
                          <a:latin typeface="+mn-lt"/>
                        </a:rPr>
                        <a:t>9.</a:t>
                      </a:r>
                      <a:r>
                        <a:rPr lang="en-US" sz="1200" baseline="0" dirty="0" smtClean="0">
                          <a:latin typeface="+mn-lt"/>
                        </a:rPr>
                        <a:t> Present results</a:t>
                      </a:r>
                      <a:endParaRPr lang="en-US" sz="1200" dirty="0">
                        <a:latin typeface="+mn-lt"/>
                      </a:endParaRPr>
                    </a:p>
                  </a:txBody>
                  <a:tcPr marL="91434" marR="91434" marT="45709" marB="45709"/>
                </a:tc>
                <a:tc>
                  <a:txBody>
                    <a:bodyPr/>
                    <a:lstStyle/>
                    <a:p>
                      <a:r>
                        <a:rPr lang="en-US" sz="1200" dirty="0" smtClean="0">
                          <a:latin typeface="+mn-lt"/>
                        </a:rPr>
                        <a:t>0.5 hours</a:t>
                      </a:r>
                      <a:endParaRPr lang="en-US" sz="1200" dirty="0">
                        <a:latin typeface="+mn-lt"/>
                      </a:endParaRPr>
                    </a:p>
                  </a:txBody>
                  <a:tcPr marL="91434" marR="91434" marT="45709" marB="45709"/>
                </a:tc>
                <a:tc>
                  <a:txBody>
                    <a:bodyPr/>
                    <a:lstStyle/>
                    <a:p>
                      <a:pPr marL="0" marR="0">
                        <a:spcBef>
                          <a:spcPts val="0"/>
                        </a:spcBef>
                        <a:spcAft>
                          <a:spcPts val="400"/>
                        </a:spcAft>
                      </a:pPr>
                      <a:r>
                        <a:rPr lang="en-US" sz="1200" dirty="0">
                          <a:solidFill>
                            <a:srgbClr val="000000"/>
                          </a:solidFill>
                          <a:effectLst/>
                          <a:latin typeface="+mn-lt"/>
                          <a:ea typeface="SimSun"/>
                        </a:rPr>
                        <a:t>At the end of an evaluation, the team reviews the existing and newly discovered risks, </a:t>
                      </a:r>
                      <a:r>
                        <a:rPr lang="en-US" sz="1200" dirty="0" err="1">
                          <a:solidFill>
                            <a:srgbClr val="000000"/>
                          </a:solidFill>
                          <a:effectLst/>
                          <a:latin typeface="+mn-lt"/>
                          <a:ea typeface="SimSun"/>
                        </a:rPr>
                        <a:t>nonrisks</a:t>
                      </a:r>
                      <a:r>
                        <a:rPr lang="en-US" sz="1200" dirty="0">
                          <a:solidFill>
                            <a:srgbClr val="000000"/>
                          </a:solidFill>
                          <a:effectLst/>
                          <a:latin typeface="+mn-lt"/>
                          <a:ea typeface="SimSun"/>
                        </a:rPr>
                        <a:t>, sensitivities, and tradeoffs and discusses whether any new risk themes have arisen. </a:t>
                      </a:r>
                      <a:endParaRPr lang="en-US" sz="1200" dirty="0">
                        <a:solidFill>
                          <a:srgbClr val="000000"/>
                        </a:solidFill>
                        <a:effectLst/>
                        <a:latin typeface="+mn-lt"/>
                        <a:ea typeface="Times New Roman"/>
                      </a:endParaRPr>
                    </a:p>
                  </a:txBody>
                  <a:tcPr marL="68575" marR="68575" marT="0" marB="0"/>
                </a:tc>
              </a:tr>
            </a:tbl>
          </a:graphicData>
        </a:graphic>
      </p:graphicFrame>
      <p:sp>
        <p:nvSpPr>
          <p:cNvPr id="48177"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mtClean="0"/>
              <a:t>Summary</a:t>
            </a:r>
          </a:p>
        </p:txBody>
      </p:sp>
      <p:sp>
        <p:nvSpPr>
          <p:cNvPr id="4" name="Content Placeholder 3"/>
          <p:cNvSpPr>
            <a:spLocks noGrp="1"/>
          </p:cNvSpPr>
          <p:nvPr>
            <p:ph idx="1"/>
          </p:nvPr>
        </p:nvSpPr>
        <p:spPr>
          <a:xfrm>
            <a:off x="290513" y="1028700"/>
            <a:ext cx="8472487" cy="5416550"/>
          </a:xfrm>
        </p:spPr>
        <p:txBody>
          <a:bodyPr>
            <a:normAutofit fontScale="85000" lnSpcReduction="10000"/>
          </a:bodyPr>
          <a:lstStyle/>
          <a:p>
            <a:pPr>
              <a:defRPr/>
            </a:pPr>
            <a:r>
              <a:rPr lang="en-US" dirty="0"/>
              <a:t>If a system is important enough for you to explicitly design its architecture, then that architecture should be evaluated. </a:t>
            </a:r>
          </a:p>
          <a:p>
            <a:pPr>
              <a:defRPr/>
            </a:pPr>
            <a:r>
              <a:rPr lang="en-US" dirty="0"/>
              <a:t>The number of evaluations and the extent of each evaluation may vary from project to project. </a:t>
            </a:r>
            <a:endParaRPr lang="en-US" dirty="0" smtClean="0"/>
          </a:p>
          <a:p>
            <a:pPr lvl="1">
              <a:defRPr/>
            </a:pPr>
            <a:r>
              <a:rPr lang="en-US" dirty="0" smtClean="0"/>
              <a:t>A </a:t>
            </a:r>
            <a:r>
              <a:rPr lang="en-US" dirty="0"/>
              <a:t>designer should perform an evaluation during the process of making an important decision. </a:t>
            </a:r>
            <a:endParaRPr lang="en-US" dirty="0" smtClean="0"/>
          </a:p>
          <a:p>
            <a:pPr lvl="1">
              <a:defRPr/>
            </a:pPr>
            <a:r>
              <a:rPr lang="en-US" dirty="0" smtClean="0"/>
              <a:t>Lightweight </a:t>
            </a:r>
            <a:r>
              <a:rPr lang="en-US" dirty="0"/>
              <a:t>evaluations can be performed several times during a project as a peer review exercise. </a:t>
            </a:r>
          </a:p>
          <a:p>
            <a:pPr>
              <a:defRPr/>
            </a:pPr>
            <a:r>
              <a:rPr lang="en-US" dirty="0"/>
              <a:t>The ATAM is a comprehensive method for evaluating software architectures. It works by having project decision makers and stakeholders articulate a precise list of quality attribute requirements (in the form of scenarios) and by illuminating the architectural decisions relevant to carrying out each high-priority scenario. The decisions can then be understood in terms of risks or </a:t>
            </a:r>
            <a:r>
              <a:rPr lang="en-US" dirty="0" err="1"/>
              <a:t>nonrisks</a:t>
            </a:r>
            <a:r>
              <a:rPr lang="en-US" dirty="0"/>
              <a:t> to find any trouble spots in the architecture.</a:t>
            </a:r>
          </a:p>
          <a:p>
            <a:pPr>
              <a:defRPr/>
            </a:pPr>
            <a:r>
              <a:rPr lang="en-US" dirty="0"/>
              <a:t>Lightweight Architecture Evaluation, based on the ATAM, provides an inexpensive, low-ceremony architecture evaluation that can be carried out in an afternoon.</a:t>
            </a:r>
          </a:p>
          <a:p>
            <a:pPr>
              <a:defRPr/>
            </a:pPr>
            <a:endParaRPr lang="en-US" dirty="0"/>
          </a:p>
        </p:txBody>
      </p:sp>
      <p:sp>
        <p:nvSpPr>
          <p:cNvPr id="49156" name="Footer Placeholder 3"/>
          <p:cNvSpPr txBox="1">
            <a:spLocks/>
          </p:cNvSpPr>
          <p:nvPr/>
        </p:nvSpPr>
        <p:spPr bwMode="auto">
          <a:xfrm>
            <a:off x="533400" y="6500813"/>
            <a:ext cx="67056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5000"/>
              </a:lnSpc>
              <a:spcBef>
                <a:spcPct val="50000"/>
              </a:spcBef>
              <a:buClr>
                <a:schemeClr val="hlink"/>
              </a:buClr>
              <a:buFont typeface="Wingdings" panose="05000000000000000000" pitchFamily="2" charset="2"/>
              <a:defRPr sz="2400" b="1">
                <a:solidFill>
                  <a:schemeClr val="tx2"/>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1"/>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folHlink"/>
                </a:solidFill>
                <a:latin typeface="Helvetica" panose="020B0604020202020204" pitchFamily="34" charset="0"/>
              </a:defRPr>
            </a:lvl3pPr>
            <a:lvl4pPr marL="1600200" indent="-228600">
              <a:spcBef>
                <a:spcPct val="20000"/>
              </a:spcBef>
              <a:buChar char="»"/>
              <a:defRPr b="1">
                <a:solidFill>
                  <a:schemeClr val="tx1"/>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lnSpc>
                <a:spcPct val="100000"/>
              </a:lnSpc>
              <a:spcBef>
                <a:spcPct val="0"/>
              </a:spcBef>
              <a:buClrTx/>
              <a:buFontTx/>
              <a:buNone/>
            </a:pPr>
            <a:r>
              <a:rPr lang="en-AU" altLang="en-US" sz="1800">
                <a:solidFill>
                  <a:schemeClr val="tx1"/>
                </a:solidFill>
              </a:rPr>
              <a:t>© </a:t>
            </a:r>
            <a:r>
              <a:rPr lang="en-AU" altLang="en-US" sz="1200">
                <a:solidFill>
                  <a:schemeClr val="tx1"/>
                </a:solidFill>
              </a:rPr>
              <a:t>Len Bass, Paul Clements, Rick Kazman, under Creative Commons Attribution License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Why and When do we Evaluate? </a:t>
            </a:r>
          </a:p>
        </p:txBody>
      </p:sp>
      <p:sp>
        <p:nvSpPr>
          <p:cNvPr id="1356803" name="Rectangle 3"/>
          <p:cNvSpPr>
            <a:spLocks noGrp="1" noChangeArrowheads="1"/>
          </p:cNvSpPr>
          <p:nvPr>
            <p:ph type="body" idx="1"/>
          </p:nvPr>
        </p:nvSpPr>
        <p:spPr/>
        <p:txBody>
          <a:bodyPr/>
          <a:lstStyle/>
          <a:p>
            <a:pPr eaLnBrk="1" hangingPunct="1">
              <a:lnSpc>
                <a:spcPct val="85000"/>
              </a:lnSpc>
              <a:defRPr/>
            </a:pPr>
            <a:r>
              <a:rPr lang="en-US" smtClean="0"/>
              <a:t>Why evaluate architectures?</a:t>
            </a:r>
          </a:p>
          <a:p>
            <a:pPr lvl="1" eaLnBrk="1" hangingPunct="1">
              <a:lnSpc>
                <a:spcPct val="90000"/>
              </a:lnSpc>
              <a:defRPr/>
            </a:pPr>
            <a:r>
              <a:rPr lang="en-US" smtClean="0"/>
              <a:t>Because so much is riding on it</a:t>
            </a:r>
          </a:p>
          <a:p>
            <a:pPr lvl="1" eaLnBrk="1" hangingPunct="1">
              <a:lnSpc>
                <a:spcPct val="90000"/>
              </a:lnSpc>
              <a:defRPr/>
            </a:pPr>
            <a:r>
              <a:rPr lang="en-US" smtClean="0"/>
              <a:t>Before it becomes the blueprint for the project</a:t>
            </a:r>
          </a:p>
          <a:p>
            <a:pPr lvl="1" eaLnBrk="1" hangingPunct="1">
              <a:lnSpc>
                <a:spcPct val="90000"/>
              </a:lnSpc>
              <a:defRPr/>
            </a:pPr>
            <a:r>
              <a:rPr lang="en-US" smtClean="0"/>
              <a:t>$$$, flaws detected in the architecture development stage save big bucks</a:t>
            </a:r>
          </a:p>
          <a:p>
            <a:pPr eaLnBrk="1" hangingPunct="1">
              <a:lnSpc>
                <a:spcPct val="85000"/>
              </a:lnSpc>
              <a:defRPr/>
            </a:pPr>
            <a:r>
              <a:rPr lang="en-US" smtClean="0"/>
              <a:t>When do we Evaluate?</a:t>
            </a:r>
          </a:p>
          <a:p>
            <a:pPr lvl="1" eaLnBrk="1" hangingPunct="1">
              <a:lnSpc>
                <a:spcPct val="90000"/>
              </a:lnSpc>
              <a:defRPr/>
            </a:pPr>
            <a:r>
              <a:rPr lang="en-US" smtClean="0"/>
              <a:t>As early as possible, even during actual development of SA</a:t>
            </a:r>
          </a:p>
          <a:p>
            <a:pPr lvl="1" eaLnBrk="1" hangingPunct="1">
              <a:lnSpc>
                <a:spcPct val="90000"/>
              </a:lnSpc>
              <a:defRPr/>
            </a:pPr>
            <a:r>
              <a:rPr lang="en-US" smtClean="0"/>
              <a:t>The earlier problems are found the earlier and cheaper they can be fixed</a:t>
            </a:r>
          </a:p>
          <a:p>
            <a:pPr lvl="1" eaLnBrk="1" hangingPunct="1">
              <a:lnSpc>
                <a:spcPct val="90000"/>
              </a:lnSpc>
              <a:defRPr/>
            </a:pPr>
            <a:r>
              <a:rPr lang="en-US" smtClean="0"/>
              <a:t>Certainly after the architecture is completed, you should validate it before development</a:t>
            </a:r>
          </a:p>
          <a:p>
            <a:pPr lvl="1" eaLnBrk="1" hangingPunct="1">
              <a:lnSpc>
                <a:spcPct val="90000"/>
              </a:lnSpc>
              <a:defRPr/>
            </a:pPr>
            <a:r>
              <a:rPr lang="en-US" smtClean="0"/>
              <a:t>Later to ensure consistency between design and implementation especially for legacy systems</a:t>
            </a:r>
          </a:p>
          <a:p>
            <a:pPr lvl="1" eaLnBrk="1" hangingPunct="1">
              <a:lnSpc>
                <a:spcPct val="90000"/>
              </a:lnSpc>
              <a:defRPr/>
            </a:pPr>
            <a:r>
              <a:rPr lang="en-US" smtClean="0"/>
              <a:t>Before acquiring a new system.</a:t>
            </a:r>
          </a:p>
          <a:p>
            <a:pPr lvl="1" eaLnBrk="1" hangingPunct="1">
              <a:lnSpc>
                <a:spcPct val="90000"/>
              </a:lnSpc>
              <a:defRPr/>
            </a:pPr>
            <a:r>
              <a:rPr lang="en-US" smtClean="0"/>
              <a:t>The real answer is early and often!</a:t>
            </a:r>
          </a:p>
          <a:p>
            <a:pPr eaLnBrk="1" hangingPunct="1">
              <a:lnSpc>
                <a:spcPct val="85000"/>
              </a:lnSpc>
              <a:defRPr/>
            </a:pPr>
            <a:endParaRPr lang="en-US"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t>Cost / Benefits of Evaluation of SA</a:t>
            </a:r>
          </a:p>
        </p:txBody>
      </p:sp>
      <p:sp>
        <p:nvSpPr>
          <p:cNvPr id="1357827" name="Rectangle 3"/>
          <p:cNvSpPr>
            <a:spLocks noGrp="1" noChangeArrowheads="1"/>
          </p:cNvSpPr>
          <p:nvPr>
            <p:ph type="body" idx="1"/>
          </p:nvPr>
        </p:nvSpPr>
        <p:spPr>
          <a:xfrm>
            <a:off x="290513" y="914400"/>
            <a:ext cx="8307387" cy="5530850"/>
          </a:xfrm>
        </p:spPr>
        <p:txBody>
          <a:bodyPr/>
          <a:lstStyle/>
          <a:p>
            <a:pPr eaLnBrk="1" hangingPunct="1">
              <a:lnSpc>
                <a:spcPct val="85000"/>
              </a:lnSpc>
              <a:defRPr/>
            </a:pPr>
            <a:r>
              <a:rPr lang="en-US" smtClean="0"/>
              <a:t>Cost – is the staff time that is required of the participants</a:t>
            </a:r>
          </a:p>
          <a:p>
            <a:pPr lvl="1" eaLnBrk="1" hangingPunct="1">
              <a:lnSpc>
                <a:spcPct val="90000"/>
              </a:lnSpc>
              <a:defRPr/>
            </a:pPr>
            <a:r>
              <a:rPr lang="en-US" smtClean="0"/>
              <a:t>AT&amp;T performed ~300 full scale SA Evaluations</a:t>
            </a:r>
          </a:p>
          <a:p>
            <a:pPr lvl="1" eaLnBrk="1" hangingPunct="1">
              <a:lnSpc>
                <a:spcPct val="90000"/>
              </a:lnSpc>
              <a:defRPr/>
            </a:pPr>
            <a:r>
              <a:rPr lang="en-US" smtClean="0"/>
              <a:t>Average cost 70 staff-days (Mythical Man Month again)</a:t>
            </a:r>
          </a:p>
          <a:p>
            <a:pPr lvl="1" eaLnBrk="1" hangingPunct="1">
              <a:lnSpc>
                <a:spcPct val="90000"/>
              </a:lnSpc>
              <a:defRPr/>
            </a:pPr>
            <a:r>
              <a:rPr lang="en-US" smtClean="0"/>
              <a:t>SEI ATAM method averages 36 staff-days + stakeholders</a:t>
            </a:r>
          </a:p>
          <a:p>
            <a:pPr eaLnBrk="1" hangingPunct="1">
              <a:lnSpc>
                <a:spcPct val="85000"/>
              </a:lnSpc>
              <a:defRPr/>
            </a:pPr>
            <a:r>
              <a:rPr lang="en-US" smtClean="0"/>
              <a:t>Benefit</a:t>
            </a:r>
          </a:p>
          <a:p>
            <a:pPr lvl="1" eaLnBrk="1" hangingPunct="1">
              <a:lnSpc>
                <a:spcPct val="90000"/>
              </a:lnSpc>
              <a:defRPr/>
            </a:pPr>
            <a:r>
              <a:rPr lang="en-US" smtClean="0"/>
              <a:t>AT&amp;T estimated that the 300 Evaluations saved 10% in project costs</a:t>
            </a:r>
          </a:p>
          <a:p>
            <a:pPr lvl="1" eaLnBrk="1" hangingPunct="1">
              <a:lnSpc>
                <a:spcPct val="90000"/>
              </a:lnSpc>
              <a:defRPr/>
            </a:pPr>
            <a:r>
              <a:rPr lang="en-US" smtClean="0"/>
              <a:t>Anecdotal information of Evaluations savings</a:t>
            </a:r>
          </a:p>
          <a:p>
            <a:pPr lvl="2" eaLnBrk="1" hangingPunct="1">
              <a:lnSpc>
                <a:spcPct val="97000"/>
              </a:lnSpc>
              <a:defRPr/>
            </a:pPr>
            <a:r>
              <a:rPr lang="en-US" smtClean="0"/>
              <a:t>Company avoided multi-million dollar purchase when evaluation showed inadequacy </a:t>
            </a:r>
          </a:p>
          <a:p>
            <a:pPr lvl="1" eaLnBrk="1" hangingPunct="1">
              <a:lnSpc>
                <a:spcPct val="90000"/>
              </a:lnSpc>
              <a:defRPr/>
            </a:pPr>
            <a:r>
              <a:rPr lang="en-US" smtClean="0"/>
              <a:t>Anecdotes on Evaluations that should have been done</a:t>
            </a:r>
          </a:p>
          <a:p>
            <a:pPr lvl="2" eaLnBrk="1" hangingPunct="1">
              <a:lnSpc>
                <a:spcPct val="97000"/>
              </a:lnSpc>
              <a:defRPr/>
            </a:pPr>
            <a:r>
              <a:rPr lang="en-US" smtClean="0"/>
              <a:t>Estimate of rewrite of system would take two years;  it took three rewrites and seven years</a:t>
            </a:r>
          </a:p>
          <a:p>
            <a:pPr lvl="2" eaLnBrk="1" hangingPunct="1">
              <a:lnSpc>
                <a:spcPct val="97000"/>
              </a:lnSpc>
              <a:defRPr/>
            </a:pPr>
            <a:r>
              <a:rPr lang="en-US" smtClean="0"/>
              <a:t>Large engineering DB system; design decisions prevented integration testing. Cancelled after $20,000,000 invested</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7038" y="0"/>
            <a:ext cx="8716962" cy="590550"/>
          </a:xfrm>
        </p:spPr>
        <p:txBody>
          <a:bodyPr/>
          <a:lstStyle/>
          <a:p>
            <a:pPr eaLnBrk="1" hangingPunct="1"/>
            <a:r>
              <a:rPr lang="en-US" altLang="en-US" smtClean="0"/>
              <a:t>Non-Financial Benefits</a:t>
            </a:r>
          </a:p>
        </p:txBody>
      </p:sp>
      <p:sp>
        <p:nvSpPr>
          <p:cNvPr id="1358851" name="Rectangle 3"/>
          <p:cNvSpPr>
            <a:spLocks noGrp="1" noChangeArrowheads="1"/>
          </p:cNvSpPr>
          <p:nvPr>
            <p:ph type="body" idx="1"/>
          </p:nvPr>
        </p:nvSpPr>
        <p:spPr>
          <a:xfrm>
            <a:off x="290513" y="914400"/>
            <a:ext cx="8853487" cy="5530850"/>
          </a:xfrm>
        </p:spPr>
        <p:txBody>
          <a:bodyPr/>
          <a:lstStyle/>
          <a:p>
            <a:pPr eaLnBrk="1" hangingPunct="1">
              <a:lnSpc>
                <a:spcPct val="85000"/>
              </a:lnSpc>
              <a:defRPr/>
            </a:pPr>
            <a:r>
              <a:rPr lang="en-US" smtClean="0"/>
              <a:t>Forced Preparation for the review</a:t>
            </a:r>
          </a:p>
          <a:p>
            <a:pPr lvl="1" eaLnBrk="1" hangingPunct="1">
              <a:lnSpc>
                <a:spcPct val="90000"/>
              </a:lnSpc>
              <a:defRPr/>
            </a:pPr>
            <a:r>
              <a:rPr lang="en-US" smtClean="0"/>
              <a:t>Presenters will focus on clarity</a:t>
            </a:r>
          </a:p>
          <a:p>
            <a:pPr eaLnBrk="1" hangingPunct="1">
              <a:lnSpc>
                <a:spcPct val="85000"/>
              </a:lnSpc>
              <a:defRPr/>
            </a:pPr>
            <a:r>
              <a:rPr lang="en-US" smtClean="0"/>
              <a:t>Captured Rationale</a:t>
            </a:r>
          </a:p>
          <a:p>
            <a:pPr lvl="1" eaLnBrk="1" hangingPunct="1">
              <a:lnSpc>
                <a:spcPct val="90000"/>
              </a:lnSpc>
              <a:defRPr/>
            </a:pPr>
            <a:r>
              <a:rPr lang="en-US" smtClean="0"/>
              <a:t>Evaluation will focus on questions</a:t>
            </a:r>
          </a:p>
          <a:p>
            <a:pPr lvl="1" eaLnBrk="1" hangingPunct="1">
              <a:lnSpc>
                <a:spcPct val="90000"/>
              </a:lnSpc>
              <a:defRPr/>
            </a:pPr>
            <a:r>
              <a:rPr lang="en-US" smtClean="0"/>
              <a:t>Answering yields “explanations of design decisions”</a:t>
            </a:r>
          </a:p>
          <a:p>
            <a:pPr lvl="1" eaLnBrk="1" hangingPunct="1">
              <a:lnSpc>
                <a:spcPct val="90000"/>
              </a:lnSpc>
              <a:defRPr/>
            </a:pPr>
            <a:r>
              <a:rPr lang="en-US" smtClean="0"/>
              <a:t>Useful throughout the software life cycle</a:t>
            </a:r>
          </a:p>
          <a:p>
            <a:pPr lvl="1" eaLnBrk="1" hangingPunct="1">
              <a:lnSpc>
                <a:spcPct val="90000"/>
              </a:lnSpc>
              <a:defRPr/>
            </a:pPr>
            <a:r>
              <a:rPr lang="en-US" smtClean="0"/>
              <a:t>After the fact capturing rationale much more difficult “why was that done?”</a:t>
            </a:r>
          </a:p>
          <a:p>
            <a:pPr eaLnBrk="1" hangingPunct="1">
              <a:lnSpc>
                <a:spcPct val="85000"/>
              </a:lnSpc>
              <a:defRPr/>
            </a:pPr>
            <a:r>
              <a:rPr lang="en-US" smtClean="0"/>
              <a:t>Early detection of problems with the architecture</a:t>
            </a:r>
          </a:p>
          <a:p>
            <a:pPr eaLnBrk="1" hangingPunct="1">
              <a:lnSpc>
                <a:spcPct val="85000"/>
              </a:lnSpc>
              <a:defRPr/>
            </a:pPr>
            <a:r>
              <a:rPr lang="en-US" smtClean="0"/>
              <a:t>Validation of requirements</a:t>
            </a:r>
          </a:p>
          <a:p>
            <a:pPr lvl="1" eaLnBrk="1" hangingPunct="1">
              <a:lnSpc>
                <a:spcPct val="90000"/>
              </a:lnSpc>
              <a:defRPr/>
            </a:pPr>
            <a:r>
              <a:rPr lang="en-US" smtClean="0"/>
              <a:t>Discussion of how well a requirement is met opens discussion</a:t>
            </a:r>
          </a:p>
          <a:p>
            <a:pPr lvl="1" eaLnBrk="1" hangingPunct="1">
              <a:lnSpc>
                <a:spcPct val="90000"/>
              </a:lnSpc>
              <a:defRPr/>
            </a:pPr>
            <a:r>
              <a:rPr lang="en-US" smtClean="0"/>
              <a:t>Some requirements easy to demand, hard to satisfy</a:t>
            </a:r>
          </a:p>
          <a:p>
            <a:pPr eaLnBrk="1" hangingPunct="1">
              <a:lnSpc>
                <a:spcPct val="85000"/>
              </a:lnSpc>
              <a:defRPr/>
            </a:pPr>
            <a:r>
              <a:rPr lang="en-US" smtClean="0"/>
              <a:t>Improved architectures</a:t>
            </a:r>
          </a:p>
          <a:p>
            <a:pPr lvl="1" eaLnBrk="1" hangingPunct="1">
              <a:lnSpc>
                <a:spcPct val="90000"/>
              </a:lnSpc>
              <a:defRPr/>
            </a:pPr>
            <a:r>
              <a:rPr lang="en-US" smtClean="0"/>
              <a:t>Iterative improvement</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EvaluationTechniques</a:t>
            </a:r>
          </a:p>
        </p:txBody>
      </p:sp>
      <p:sp>
        <p:nvSpPr>
          <p:cNvPr id="1359875" name="Rectangle 3"/>
          <p:cNvSpPr>
            <a:spLocks noGrp="1" noChangeArrowheads="1"/>
          </p:cNvSpPr>
          <p:nvPr>
            <p:ph type="body" idx="1"/>
          </p:nvPr>
        </p:nvSpPr>
        <p:spPr/>
        <p:txBody>
          <a:bodyPr/>
          <a:lstStyle/>
          <a:p>
            <a:pPr eaLnBrk="1" hangingPunct="1">
              <a:buFont typeface="Wingdings" panose="05000000000000000000" pitchFamily="2" charset="2"/>
              <a:buChar char="l"/>
              <a:defRPr/>
            </a:pPr>
            <a:r>
              <a:rPr lang="en-US" dirty="0" smtClean="0"/>
              <a:t>“Active Design Review,” (1985) </a:t>
            </a:r>
            <a:r>
              <a:rPr lang="en-US" dirty="0" err="1" smtClean="0"/>
              <a:t>Parnas</a:t>
            </a:r>
            <a:endParaRPr lang="en-US" dirty="0" smtClean="0"/>
          </a:p>
          <a:p>
            <a:pPr lvl="1" eaLnBrk="1" hangingPunct="1">
              <a:defRPr/>
            </a:pPr>
            <a:r>
              <a:rPr lang="en-US" dirty="0" smtClean="0"/>
              <a:t>Pre-architecture</a:t>
            </a:r>
          </a:p>
          <a:p>
            <a:pPr eaLnBrk="1" hangingPunct="1">
              <a:buFont typeface="Wingdings" panose="05000000000000000000" pitchFamily="2" charset="2"/>
              <a:buChar char="l"/>
              <a:defRPr/>
            </a:pPr>
            <a:r>
              <a:rPr lang="en-US" dirty="0" smtClean="0"/>
              <a:t>SAAM (1994/SEI) – SA Analysis Method</a:t>
            </a:r>
          </a:p>
          <a:p>
            <a:pPr eaLnBrk="1" hangingPunct="1">
              <a:buFont typeface="Wingdings" panose="05000000000000000000" pitchFamily="2" charset="2"/>
              <a:buChar char="l"/>
              <a:defRPr/>
            </a:pPr>
            <a:r>
              <a:rPr lang="en-US" dirty="0" smtClean="0"/>
              <a:t>ATAM ( / SEI) – Architecture Tradeoff Analysis Method </a:t>
            </a:r>
          </a:p>
          <a:p>
            <a:pPr lvl="1" eaLnBrk="1" hangingPunct="1">
              <a:defRPr/>
            </a:pPr>
            <a:r>
              <a:rPr lang="en-US" i="1" dirty="0" smtClean="0">
                <a:hlinkClick r:id="rId2"/>
              </a:rPr>
              <a:t>Evaluating Software Architectures: Methods and Case Studies</a:t>
            </a:r>
            <a:r>
              <a:rPr lang="en-US" dirty="0" smtClean="0"/>
              <a:t>, by Paul Clements, Rick </a:t>
            </a:r>
            <a:r>
              <a:rPr lang="en-US" dirty="0" err="1" smtClean="0"/>
              <a:t>Kazman</a:t>
            </a:r>
            <a:r>
              <a:rPr lang="en-US" dirty="0" smtClean="0"/>
              <a:t>, and Mark Klein.</a:t>
            </a:r>
          </a:p>
          <a:p>
            <a:pPr eaLnBrk="1" hangingPunct="1">
              <a:buFont typeface="Wingdings" panose="05000000000000000000" pitchFamily="2" charset="2"/>
              <a:buChar char="l"/>
              <a:defRPr/>
            </a:pPr>
            <a:r>
              <a:rPr lang="en-US" dirty="0" smtClean="0"/>
              <a:t>CBAM (2001/SEI) – Cost Benefit Analysis Method</a:t>
            </a:r>
          </a:p>
          <a:p>
            <a:pPr eaLnBrk="1" hangingPunct="1">
              <a:buFont typeface="Wingdings" panose="05000000000000000000" pitchFamily="2" charset="2"/>
              <a:buChar char="l"/>
              <a:defRPr/>
            </a:pPr>
            <a:endParaRPr lang="en-US"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Planned or Unplanned Evaluations</a:t>
            </a:r>
          </a:p>
        </p:txBody>
      </p:sp>
      <p:sp>
        <p:nvSpPr>
          <p:cNvPr id="1360899" name="Rectangle 3"/>
          <p:cNvSpPr>
            <a:spLocks noGrp="1" noChangeArrowheads="1"/>
          </p:cNvSpPr>
          <p:nvPr>
            <p:ph type="body" idx="1"/>
          </p:nvPr>
        </p:nvSpPr>
        <p:spPr/>
        <p:txBody>
          <a:bodyPr/>
          <a:lstStyle/>
          <a:p>
            <a:pPr eaLnBrk="1" hangingPunct="1">
              <a:defRPr/>
            </a:pPr>
            <a:r>
              <a:rPr lang="en-US" smtClean="0"/>
              <a:t>Planned</a:t>
            </a:r>
          </a:p>
          <a:p>
            <a:pPr lvl="1" eaLnBrk="1" hangingPunct="1">
              <a:defRPr/>
            </a:pPr>
            <a:r>
              <a:rPr lang="en-US" smtClean="0"/>
              <a:t>Normal part of software life cycle</a:t>
            </a:r>
          </a:p>
          <a:p>
            <a:pPr lvl="1" eaLnBrk="1" hangingPunct="1">
              <a:defRPr/>
            </a:pPr>
            <a:r>
              <a:rPr lang="en-US" smtClean="0"/>
              <a:t>Built into the project’s work plans, budget and schedule</a:t>
            </a:r>
          </a:p>
          <a:p>
            <a:pPr lvl="1" eaLnBrk="1" hangingPunct="1">
              <a:defRPr/>
            </a:pPr>
            <a:r>
              <a:rPr lang="en-US" smtClean="0"/>
              <a:t>Scheduled right after completion of SA (or ???)</a:t>
            </a:r>
          </a:p>
          <a:p>
            <a:pPr lvl="1" eaLnBrk="1" hangingPunct="1">
              <a:defRPr/>
            </a:pPr>
            <a:r>
              <a:rPr lang="en-US" smtClean="0"/>
              <a:t>Planned evaluations are “proactive” and “team-building”</a:t>
            </a:r>
          </a:p>
          <a:p>
            <a:pPr lvl="1" eaLnBrk="1" hangingPunct="1">
              <a:defRPr/>
            </a:pPr>
            <a:endParaRPr lang="en-US" smtClean="0"/>
          </a:p>
          <a:p>
            <a:pPr eaLnBrk="1" hangingPunct="1">
              <a:defRPr/>
            </a:pPr>
            <a:r>
              <a:rPr lang="en-US" smtClean="0"/>
              <a:t>Unplanned</a:t>
            </a:r>
          </a:p>
          <a:p>
            <a:pPr lvl="1" eaLnBrk="1" hangingPunct="1">
              <a:defRPr/>
            </a:pPr>
            <a:r>
              <a:rPr lang="en-US" smtClean="0"/>
              <a:t>As a result of some serious problem</a:t>
            </a:r>
          </a:p>
          <a:p>
            <a:pPr lvl="1" eaLnBrk="1" hangingPunct="1">
              <a:defRPr/>
            </a:pPr>
            <a:r>
              <a:rPr lang="en-US" smtClean="0"/>
              <a:t>“mid-course correction”</a:t>
            </a:r>
          </a:p>
          <a:p>
            <a:pPr lvl="1" eaLnBrk="1" hangingPunct="1">
              <a:defRPr/>
            </a:pPr>
            <a:r>
              <a:rPr lang="en-US" smtClean="0"/>
              <a:t>Challenge to technical authority of Team</a:t>
            </a:r>
          </a:p>
          <a:p>
            <a:pPr lvl="1" eaLnBrk="1" hangingPunct="1">
              <a:defRPr/>
            </a:pPr>
            <a:r>
              <a:rPr lang="en-US" smtClean="0"/>
              <a:t>Unplanned evaluations are “reactive” and “tension-filled”</a:t>
            </a:r>
          </a:p>
          <a:p>
            <a:pPr lvl="1" eaLnBrk="1" hangingPunct="1">
              <a:defRPr/>
            </a:pPr>
            <a:endParaRPr lang="en-US"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25303</TotalTime>
  <Pages>35</Pages>
  <Words>4453</Words>
  <Application>Microsoft Office PowerPoint</Application>
  <PresentationFormat>Letter Paper (8.5x11 in)</PresentationFormat>
  <Paragraphs>392</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Helvetica</vt:lpstr>
      <vt:lpstr>Arial</vt:lpstr>
      <vt:lpstr>Wingdings</vt:lpstr>
      <vt:lpstr>Times New Roman</vt:lpstr>
      <vt:lpstr>Century Gothic</vt:lpstr>
      <vt:lpstr>Courier New</vt:lpstr>
      <vt:lpstr>SimSun</vt:lpstr>
      <vt:lpstr>white212</vt:lpstr>
      <vt:lpstr>Lecture 10  Analysis of  Software Architectures Architecture Tradeoff &amp; Analysis Method (ATAM)               </vt:lpstr>
      <vt:lpstr>Overview</vt:lpstr>
      <vt:lpstr>Quiz</vt:lpstr>
      <vt:lpstr>Analyzing Architectures</vt:lpstr>
      <vt:lpstr>Why and When do we Evaluate? </vt:lpstr>
      <vt:lpstr>Cost / Benefits of Evaluation of SA</vt:lpstr>
      <vt:lpstr>Non-Financial Benefits</vt:lpstr>
      <vt:lpstr>EvaluationTechniques</vt:lpstr>
      <vt:lpstr>Planned or Unplanned Evaluations</vt:lpstr>
      <vt:lpstr>Properties of Successful Evaluations</vt:lpstr>
      <vt:lpstr>Results of an Evaluation</vt:lpstr>
      <vt:lpstr>Principles behind the Agile Manifesto</vt:lpstr>
      <vt:lpstr>Architecture Tradeoff Analysis Method (ATAM)</vt:lpstr>
      <vt:lpstr>ATAM Overview</vt:lpstr>
      <vt:lpstr>ATAM Benefits</vt:lpstr>
      <vt:lpstr>Conceptual Flow ATAM</vt:lpstr>
      <vt:lpstr>References</vt:lpstr>
      <vt:lpstr>Three Forms of Evaluation</vt:lpstr>
      <vt:lpstr>Evaluation by the Designer</vt:lpstr>
      <vt:lpstr>Peer Review</vt:lpstr>
      <vt:lpstr>Peer Review Steps</vt:lpstr>
      <vt:lpstr>Analysis by Outsiders</vt:lpstr>
      <vt:lpstr>Contextual Factors for Evaluation</vt:lpstr>
      <vt:lpstr>The Architecture Tradeoff Analysis Method</vt:lpstr>
      <vt:lpstr>Participants in the ATAM</vt:lpstr>
      <vt:lpstr>ATAM Evaluation Team Roles</vt:lpstr>
      <vt:lpstr>Outputs of the ATAM</vt:lpstr>
      <vt:lpstr>Outputs of the ATAM</vt:lpstr>
      <vt:lpstr>Intangible Outputs</vt:lpstr>
      <vt:lpstr>Phases of the ATAM</vt:lpstr>
      <vt:lpstr>Step 1:  Present the ATAM</vt:lpstr>
      <vt:lpstr>Step 2: Present Business Drivers</vt:lpstr>
      <vt:lpstr>Step 3:  Present the Architecture</vt:lpstr>
      <vt:lpstr>Step 4: Identify Architectural Approaches </vt:lpstr>
      <vt:lpstr>Step 5: Generate Utility Tree</vt:lpstr>
      <vt:lpstr>Step 6: Analyze Architectural Approaches</vt:lpstr>
      <vt:lpstr>Example of an Analysis</vt:lpstr>
      <vt:lpstr>Step 7:  Brainstorm and Prioritize Scenarios</vt:lpstr>
      <vt:lpstr>Step 8: Analyze Architectural Approaches</vt:lpstr>
      <vt:lpstr>Step 9: Present Results</vt:lpstr>
      <vt:lpstr>Step 9: Present Results</vt:lpstr>
      <vt:lpstr>Lightweight Architectural Evaluation</vt:lpstr>
      <vt:lpstr>Typical Agenda: 4-6 Hours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182</cp:revision>
  <cp:lastPrinted>2017-06-16T23:27:45Z</cp:lastPrinted>
  <dcterms:created xsi:type="dcterms:W3CDTF">1998-08-11T09:19:24Z</dcterms:created>
  <dcterms:modified xsi:type="dcterms:W3CDTF">2017-06-16T23:29:17Z</dcterms:modified>
</cp:coreProperties>
</file>