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453" r:id="rId2"/>
    <p:sldId id="764" r:id="rId3"/>
    <p:sldId id="770" r:id="rId4"/>
    <p:sldId id="765" r:id="rId5"/>
    <p:sldId id="766" r:id="rId6"/>
    <p:sldId id="772" r:id="rId7"/>
    <p:sldId id="773" r:id="rId8"/>
    <p:sldId id="774" r:id="rId9"/>
    <p:sldId id="778" r:id="rId10"/>
    <p:sldId id="775" r:id="rId11"/>
    <p:sldId id="777" r:id="rId12"/>
    <p:sldId id="779" r:id="rId13"/>
    <p:sldId id="780" r:id="rId14"/>
    <p:sldId id="801" r:id="rId15"/>
    <p:sldId id="802" r:id="rId16"/>
    <p:sldId id="804" r:id="rId17"/>
    <p:sldId id="803" r:id="rId18"/>
    <p:sldId id="800" r:id="rId19"/>
    <p:sldId id="809" r:id="rId20"/>
    <p:sldId id="810" r:id="rId21"/>
    <p:sldId id="811" r:id="rId22"/>
    <p:sldId id="812" r:id="rId23"/>
    <p:sldId id="813" r:id="rId24"/>
    <p:sldId id="807" r:id="rId25"/>
    <p:sldId id="808" r:id="rId26"/>
    <p:sldId id="769" r:id="rId27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6964" autoAdjust="0"/>
  </p:normalViewPr>
  <p:slideViewPr>
    <p:cSldViewPr>
      <p:cViewPr varScale="1">
        <p:scale>
          <a:sx n="58" d="100"/>
          <a:sy n="58" d="100"/>
        </p:scale>
        <p:origin x="604" y="4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67200" y="6677025"/>
            <a:ext cx="7651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>
            <a:lvl1pPr algn="ctr" defTabSz="868363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defTabSz="868363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defTabSz="868363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defTabSz="868363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defTabSz="868363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/>
              <a:t>Page </a:t>
            </a:r>
            <a:fld id="{85F9BF5E-6575-4847-ABA8-58DB6DE3DD00}" type="slidenum">
              <a:rPr lang="en-US" altLang="en-US" sz="1200" b="0" smtClean="0"/>
              <a:pPr>
                <a:defRPr/>
              </a:pPr>
              <a:t>‹#›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700873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44975" y="6677025"/>
            <a:ext cx="80645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>
            <a:lvl1pPr algn="ctr" defTabSz="868363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defTabSz="868363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defTabSz="868363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defTabSz="868363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defTabSz="868363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anose="020B0502020202020204" pitchFamily="34" charset="0"/>
              </a:rPr>
              <a:t>Page </a:t>
            </a:r>
            <a:fld id="{C2EF042A-1A4E-4B5F-B380-6AAFA4077E30}" type="slidenum">
              <a:rPr lang="en-US" altLang="en-US" sz="1200" b="0" smtClean="0">
                <a:latin typeface="Century Gothic" panose="020B0502020202020204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anose="020B0502020202020204" pitchFamily="34" charset="0"/>
            </a:endParaRP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1950" y="530225"/>
            <a:ext cx="3492500" cy="2619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011625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905983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9327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2975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523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374351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182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1937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099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87326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758357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859710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5" tIns="45715" rIns="45715" bIns="45715" anchor="ctr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EF592B2E-ABBB-4FE6-BB24-4FCD3C6F09BE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931445" y="6391039"/>
            <a:ext cx="2113710" cy="28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400" b="0" dirty="0">
                <a:solidFill>
                  <a:schemeClr val="hlink"/>
                </a:solidFill>
              </a:rPr>
              <a:t>CSCE 742 Summer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2017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columbus.rr.com/lusch/blharris.html" TargetMode="External"/><Relationship Id="rId2" Type="http://schemas.openxmlformats.org/officeDocument/2006/relationships/hyperlink" Target="http://www.tc.faa.gov/atclabs/essf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secasemaps.org/pub/UCM_book95.pdf" TargetMode="External"/><Relationship Id="rId5" Type="http://schemas.openxmlformats.org/officeDocument/2006/relationships/hyperlink" Target="http://www.usecasemaps.org/pub/oopslaUCwrkshp.pdf" TargetMode="External"/><Relationship Id="rId4" Type="http://schemas.openxmlformats.org/officeDocument/2006/relationships/hyperlink" Target="http://www.usecasemaps.org/pub/index.s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</p:spPr>
        <p:txBody>
          <a:bodyPr/>
          <a:lstStyle/>
          <a:p>
            <a:pPr algn="ctr" eaLnBrk="1" hangingPunct="1"/>
            <a:r>
              <a:rPr lang="en-US" altLang="en-US" sz="3400" dirty="0" smtClean="0"/>
              <a:t>Lecture </a:t>
            </a:r>
            <a:r>
              <a:rPr lang="en-US" altLang="en-US" sz="3400" dirty="0" smtClean="0"/>
              <a:t>9z </a:t>
            </a:r>
            <a:r>
              <a:rPr lang="en-US" altLang="en-US" sz="3400" dirty="0" smtClean="0"/>
              <a:t>Case Study </a:t>
            </a:r>
            <a:br>
              <a:rPr lang="en-US" altLang="en-US" sz="3400" dirty="0" smtClean="0"/>
            </a:br>
            <a:r>
              <a:rPr lang="en-US" altLang="en-US" sz="3400" dirty="0" smtClean="0"/>
              <a:t>ADD: Garage Door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br>
              <a:rPr lang="en-US" altLang="en-US" sz="3400" dirty="0" smtClean="0"/>
            </a:br>
            <a:r>
              <a:rPr lang="en-US" altLang="en-US" sz="3400" dirty="0" smtClean="0"/>
              <a:t>              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429000"/>
            <a:ext cx="6629400" cy="2600325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Garage Door case Study</a:t>
            </a:r>
          </a:p>
          <a:p>
            <a:pPr lvl="1" eaLnBrk="1" hangingPunct="1">
              <a:defRPr/>
            </a:pPr>
            <a:r>
              <a:rPr lang="en-US" dirty="0" smtClean="0"/>
              <a:t>Flight Simulator (next Time)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47713" y="6500813"/>
            <a:ext cx="157895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June 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14, 2017</a:t>
            </a:r>
            <a:endParaRPr lang="en-US" altLang="en-US" sz="1400" dirty="0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74700" y="762000"/>
            <a:ext cx="78216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800">
                <a:solidFill>
                  <a:schemeClr val="tx1"/>
                </a:solidFill>
              </a:rPr>
              <a:t>CSCE 742 Software Architectures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 Overview</a:t>
            </a:r>
          </a:p>
        </p:txBody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5000"/>
              </a:lnSpc>
              <a:defRPr/>
            </a:pPr>
            <a:r>
              <a:rPr lang="en-US" smtClean="0"/>
              <a:t>Steps involved in Attribute Driven Design (ADD)</a:t>
            </a:r>
          </a:p>
          <a:p>
            <a:pPr marL="457200" indent="-457200" eaLnBrk="1" hangingPunct="1">
              <a:lnSpc>
                <a:spcPct val="85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mtClean="0"/>
              <a:t>Choose the module to decompose </a:t>
            </a:r>
          </a:p>
          <a:p>
            <a:pPr marL="879475" lvl="1" indent="-381000" eaLnBrk="1" hangingPunct="1">
              <a:lnSpc>
                <a:spcPct val="90000"/>
              </a:lnSpc>
              <a:defRPr/>
            </a:pPr>
            <a:r>
              <a:rPr lang="en-US" smtClean="0"/>
              <a:t>start with entire system</a:t>
            </a:r>
          </a:p>
          <a:p>
            <a:pPr marL="879475" lvl="1" indent="-381000" eaLnBrk="1" hangingPunct="1">
              <a:lnSpc>
                <a:spcPct val="90000"/>
              </a:lnSpc>
              <a:defRPr/>
            </a:pPr>
            <a:r>
              <a:rPr lang="en-US" smtClean="0"/>
              <a:t>Inputs for this module need to be available</a:t>
            </a:r>
          </a:p>
          <a:p>
            <a:pPr marL="1250950" lvl="2" indent="-342900" eaLnBrk="1" hangingPunct="1">
              <a:lnSpc>
                <a:spcPct val="97000"/>
              </a:lnSpc>
              <a:defRPr/>
            </a:pPr>
            <a:r>
              <a:rPr lang="en-US" smtClean="0"/>
              <a:t>Constraints, functional and quality requirements</a:t>
            </a:r>
          </a:p>
          <a:p>
            <a:pPr marL="457200" indent="-457200" eaLnBrk="1" hangingPunct="1">
              <a:lnSpc>
                <a:spcPct val="85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mtClean="0"/>
              <a:t>Refine the module</a:t>
            </a:r>
          </a:p>
          <a:p>
            <a:pPr marL="879475" lvl="1" indent="-3810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smtClean="0"/>
              <a:t>Choose architectural drivers relevant to this decomposition</a:t>
            </a:r>
          </a:p>
          <a:p>
            <a:pPr marL="879475" lvl="1" indent="-3810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smtClean="0"/>
              <a:t>Choose architectural pattern that satisfies these drivers</a:t>
            </a:r>
          </a:p>
          <a:p>
            <a:pPr marL="879475" lvl="1" indent="-3810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smtClean="0"/>
              <a:t>Instantiate modules and allocate functionality from use cases representing using multiple views</a:t>
            </a:r>
          </a:p>
          <a:p>
            <a:pPr marL="879475" lvl="1" indent="-3810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smtClean="0"/>
              <a:t>Define interfaces of child modules</a:t>
            </a:r>
          </a:p>
          <a:p>
            <a:pPr marL="879475" lvl="1" indent="-3810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smtClean="0"/>
              <a:t>Verify and refine use cases and quality scenarios</a:t>
            </a:r>
          </a:p>
          <a:p>
            <a:pPr marL="457200" indent="-457200" eaLnBrk="1" hangingPunct="1">
              <a:lnSpc>
                <a:spcPct val="85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mtClean="0"/>
              <a:t>Repeat for every module that needs further decomposition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Choose the Module to Decompose</a:t>
            </a:r>
          </a:p>
        </p:txBody>
      </p:sp>
      <p:sp>
        <p:nvSpPr>
          <p:cNvPr id="125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r>
              <a:rPr lang="en-US" smtClean="0"/>
              <a:t>System </a:t>
            </a:r>
            <a:r>
              <a:rPr lang="en-US" smtClean="0">
                <a:sym typeface="Wingdings" pitchFamily="2" charset="2"/>
              </a:rPr>
              <a:t> subsytem  submodule</a:t>
            </a:r>
          </a:p>
          <a:p>
            <a:pPr marL="457200" indent="-457200" eaLnBrk="1" hangingPunct="1">
              <a:defRPr/>
            </a:pPr>
            <a:r>
              <a:rPr lang="en-US" smtClean="0">
                <a:sym typeface="Wingdings" pitchFamily="2" charset="2"/>
              </a:rPr>
              <a:t>Example constraint for the Garage Door opener system</a:t>
            </a:r>
          </a:p>
          <a:p>
            <a:pPr marL="879475" lvl="1" indent="-381000" eaLnBrk="1" hangingPunct="1">
              <a:defRPr/>
            </a:pPr>
            <a:r>
              <a:rPr lang="en-US" smtClean="0"/>
              <a:t>Interoperate with the Home Information System</a:t>
            </a:r>
          </a:p>
          <a:p>
            <a:pPr marL="457200" indent="-457200" eaLnBrk="1" hangingPunct="1">
              <a:defRPr/>
            </a:pPr>
            <a:endParaRPr lang="en-US" smtClean="0"/>
          </a:p>
          <a:p>
            <a:pPr marL="457200" indent="-457200" eaLnBrk="1" hangingPunct="1">
              <a:defRPr/>
            </a:pPr>
            <a:r>
              <a:rPr lang="en-US" smtClean="0"/>
              <a:t>Steps in example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mtClean="0"/>
              <a:t>Start with the entire system as the module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mtClean="0"/>
              <a:t>Refine the module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mtClean="0"/>
              <a:t>Repeats for every module that needs further refining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Refine the module 2a: Applied to the Garage Door Opener System</a:t>
            </a:r>
          </a:p>
        </p:txBody>
      </p:sp>
      <p:sp>
        <p:nvSpPr>
          <p:cNvPr id="126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2a. Choose the architectural drivers from the quality scenarios and functional requirements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l"/>
              <a:defRPr/>
            </a:pPr>
            <a:r>
              <a:rPr lang="en-US" smtClean="0"/>
              <a:t>The drivers will be among the top priority requirements for the module.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l"/>
              <a:defRPr/>
            </a:pPr>
            <a:r>
              <a:rPr lang="en-US" smtClean="0"/>
              <a:t>In the Garage System, the 4 scenarios were architectural drivers, lots more not given (e.g., usability)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l"/>
              <a:defRPr/>
            </a:pPr>
            <a:r>
              <a:rPr lang="en-US" smtClean="0"/>
              <a:t>Examining them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Real-time performance requirement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Modifiability requirement 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l"/>
              <a:defRPr/>
            </a:pPr>
            <a:r>
              <a:rPr lang="en-US" smtClean="0"/>
              <a:t>Requirements are not treated as equals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Less important requirements are satisfied within constraints obtained by satisfying more important requirements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This is a difference of ADD from other SA design methods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" y="228600"/>
            <a:ext cx="9121775" cy="781050"/>
          </a:xfrm>
        </p:spPr>
        <p:txBody>
          <a:bodyPr/>
          <a:lstStyle/>
          <a:p>
            <a:pPr eaLnBrk="1" hangingPunct="1"/>
            <a:r>
              <a:rPr lang="en-US" altLang="en-US" sz="3400" smtClean="0"/>
              <a:t>Refine Module 2b: Choose Arch. Pattern</a:t>
            </a:r>
          </a:p>
        </p:txBody>
      </p:sp>
      <p:sp>
        <p:nvSpPr>
          <p:cNvPr id="126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Recall an architectural pattern is determined by:</a:t>
            </a:r>
          </a:p>
          <a:p>
            <a:pPr lvl="1" eaLnBrk="1" hangingPunct="1">
              <a:defRPr/>
            </a:pPr>
            <a:r>
              <a:rPr lang="en-US" smtClean="0"/>
              <a:t>A set of elements</a:t>
            </a:r>
          </a:p>
          <a:p>
            <a:pPr lvl="1" eaLnBrk="1" hangingPunct="1">
              <a:defRPr/>
            </a:pPr>
            <a:r>
              <a:rPr lang="en-US" smtClean="0"/>
              <a:t>A topological layout of the elements indicating relationships</a:t>
            </a:r>
          </a:p>
          <a:p>
            <a:pPr lvl="1" eaLnBrk="1" hangingPunct="1">
              <a:defRPr/>
            </a:pPr>
            <a:r>
              <a:rPr lang="en-US" smtClean="0"/>
              <a:t>A set of semantic constraints</a:t>
            </a:r>
          </a:p>
          <a:p>
            <a:pPr lvl="1" eaLnBrk="1" hangingPunct="1">
              <a:defRPr/>
            </a:pPr>
            <a:r>
              <a:rPr lang="en-US" smtClean="0"/>
              <a:t>A set of interaction mechanisms</a:t>
            </a:r>
          </a:p>
          <a:p>
            <a:pPr eaLnBrk="1" hangingPunct="1">
              <a:defRPr/>
            </a:pPr>
            <a:r>
              <a:rPr lang="en-US" smtClean="0"/>
              <a:t>Shaw and Garlan’s list  of architectural patterns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For each quality requirement there are identifiable tactics and then identifiable patterns that implement these tactics.</a:t>
            </a:r>
          </a:p>
          <a:p>
            <a:pPr eaLnBrk="1" hangingPunct="1">
              <a:defRPr/>
            </a:pPr>
            <a:r>
              <a:rPr lang="en-US" smtClean="0"/>
              <a:t>However, patterns have an impact of several quality attributes. How do we balance?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" y="0"/>
            <a:ext cx="9121775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Refine Module2b: Choose Arch. Pattern</a:t>
            </a:r>
          </a:p>
        </p:txBody>
      </p:sp>
      <p:sp>
        <p:nvSpPr>
          <p:cNvPr id="128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853487" cy="60198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The goal of this step is to establish an overall architectural Pattern for the module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The pattern needs to satisfy the architectural drivers and is built by “composing” the tactics selected to satisfy the drivers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Two factors involved in selecting tactics: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Architectural drivers themselves of course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Side effects of  the pattern implementing the tactic on other requirements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Example: to achieve Modifiability Quality Attribute use “Generalize the module” Tactic yielding “Interpreter” pattern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Examples of interpreters:  HTML, macro recording/playback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Note use of interpreters adversely affects performance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We might use interpreter for portion of the design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" y="228600"/>
            <a:ext cx="9121775" cy="781050"/>
          </a:xfrm>
        </p:spPr>
        <p:txBody>
          <a:bodyPr/>
          <a:lstStyle/>
          <a:p>
            <a:pPr eaLnBrk="1" hangingPunct="1"/>
            <a:r>
              <a:rPr lang="en-US" altLang="en-US" smtClean="0"/>
              <a:t>Refine Module2b: Choose Arch. Pattern</a:t>
            </a:r>
          </a:p>
        </p:txBody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Reexamine performance and modifiability tactics (chap 5)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Modifiability Tactic categories</a:t>
            </a:r>
          </a:p>
          <a:p>
            <a:pPr lvl="1" eaLnBrk="1" hangingPunct="1">
              <a:defRPr/>
            </a:pPr>
            <a:r>
              <a:rPr lang="en-US" smtClean="0"/>
              <a:t>Localize changes</a:t>
            </a:r>
          </a:p>
          <a:p>
            <a:pPr lvl="1" eaLnBrk="1" hangingPunct="1">
              <a:defRPr/>
            </a:pPr>
            <a:r>
              <a:rPr lang="en-US" smtClean="0"/>
              <a:t>Prevent ripple effects</a:t>
            </a:r>
          </a:p>
          <a:p>
            <a:pPr lvl="1" eaLnBrk="1" hangingPunct="1">
              <a:defRPr/>
            </a:pPr>
            <a:r>
              <a:rPr lang="en-US" smtClean="0"/>
              <a:t>Defer binding time</a:t>
            </a:r>
          </a:p>
          <a:p>
            <a:pPr lvl="1" eaLnBrk="1" hangingPunct="1">
              <a:defRPr/>
            </a:pPr>
            <a:r>
              <a:rPr lang="en-US" smtClean="0"/>
              <a:t>Since the modifiability scenarios are primarily concerned with design time changes </a:t>
            </a:r>
            <a:r>
              <a:rPr lang="en-US" smtClean="0">
                <a:sym typeface="Wingdings" pitchFamily="2" charset="2"/>
              </a:rPr>
              <a:t> primary tactic is “localize changes”</a:t>
            </a:r>
            <a:endParaRPr lang="en-US" smtClean="0"/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Performance Tactic categories</a:t>
            </a:r>
          </a:p>
          <a:p>
            <a:pPr lvl="1" eaLnBrk="1" hangingPunct="1">
              <a:defRPr/>
            </a:pPr>
            <a:r>
              <a:rPr lang="en-US" smtClean="0"/>
              <a:t>Resource demand category</a:t>
            </a:r>
          </a:p>
          <a:p>
            <a:pPr lvl="1" eaLnBrk="1" hangingPunct="1">
              <a:defRPr/>
            </a:pPr>
            <a:r>
              <a:rPr lang="en-US" smtClean="0"/>
              <a:t>Resource arbitration category</a:t>
            </a:r>
          </a:p>
          <a:p>
            <a:pPr lvl="1" eaLnBrk="1" hangingPunct="1">
              <a:defRPr/>
            </a:pPr>
            <a:r>
              <a:rPr lang="en-US" smtClean="0"/>
              <a:t>Why not Resource Management?</a:t>
            </a:r>
          </a:p>
          <a:p>
            <a:pPr eaLnBrk="1" hangingPunct="1">
              <a:defRPr/>
            </a:pPr>
            <a:r>
              <a:rPr lang="en-US" smtClean="0"/>
              <a:t>From each primary category select one tactic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" y="228600"/>
            <a:ext cx="9121775" cy="781050"/>
          </a:xfrm>
        </p:spPr>
        <p:txBody>
          <a:bodyPr/>
          <a:lstStyle/>
          <a:p>
            <a:pPr eaLnBrk="1" hangingPunct="1"/>
            <a:r>
              <a:rPr lang="en-US" altLang="en-US" smtClean="0"/>
              <a:t>Refine Module2b: Choose Arch. Pattern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From each primary category select one tactic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Localize changes</a:t>
            </a:r>
          </a:p>
          <a:p>
            <a:pPr lvl="1" eaLnBrk="1" hangingPunct="1">
              <a:defRPr/>
            </a:pPr>
            <a:r>
              <a:rPr lang="en-US" smtClean="0"/>
              <a:t>Semantic coherence and information hiding</a:t>
            </a:r>
          </a:p>
          <a:p>
            <a:pPr lvl="1" eaLnBrk="1" hangingPunct="1">
              <a:defRPr/>
            </a:pPr>
            <a:r>
              <a:rPr lang="en-US" smtClean="0"/>
              <a:t>Separate responsibilities dealing with</a:t>
            </a:r>
          </a:p>
          <a:p>
            <a:pPr lvl="2" eaLnBrk="1" hangingPunct="1">
              <a:defRPr/>
            </a:pPr>
            <a:r>
              <a:rPr lang="en-US" smtClean="0"/>
              <a:t>User interface</a:t>
            </a:r>
          </a:p>
          <a:p>
            <a:pPr lvl="2" eaLnBrk="1" hangingPunct="1">
              <a:defRPr/>
            </a:pPr>
            <a:r>
              <a:rPr lang="en-US" smtClean="0"/>
              <a:t>Communication</a:t>
            </a:r>
          </a:p>
          <a:p>
            <a:pPr lvl="2" eaLnBrk="1" hangingPunct="1">
              <a:defRPr/>
            </a:pPr>
            <a:r>
              <a:rPr lang="en-US" smtClean="0"/>
              <a:t>Sensors</a:t>
            </a:r>
          </a:p>
          <a:p>
            <a:pPr lvl="1" eaLnBrk="1" hangingPunct="1">
              <a:defRPr/>
            </a:pPr>
            <a:r>
              <a:rPr lang="en-US" smtClean="0"/>
              <a:t>Call each of these virtual machines and expect variation within product line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Resource demand category</a:t>
            </a:r>
          </a:p>
          <a:p>
            <a:pPr lvl="1" eaLnBrk="1" hangingPunct="1">
              <a:defRPr/>
            </a:pPr>
            <a:r>
              <a:rPr lang="en-US" smtClean="0"/>
              <a:t>Increase computational efficiency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Resource arbitration category</a:t>
            </a:r>
          </a:p>
          <a:p>
            <a:pPr lvl="1" eaLnBrk="1" hangingPunct="1">
              <a:defRPr/>
            </a:pPr>
            <a:r>
              <a:rPr lang="en-US" smtClean="0"/>
              <a:t>Schedule wisely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" y="228600"/>
            <a:ext cx="9121775" cy="781050"/>
          </a:xfrm>
        </p:spPr>
        <p:txBody>
          <a:bodyPr/>
          <a:lstStyle/>
          <a:p>
            <a:pPr eaLnBrk="1" hangingPunct="1"/>
            <a:r>
              <a:rPr lang="en-US" altLang="en-US" smtClean="0"/>
              <a:t>Refine Module2b: Figure 7.2</a:t>
            </a:r>
          </a:p>
        </p:txBody>
      </p:sp>
      <p:sp>
        <p:nvSpPr>
          <p:cNvPr id="128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8366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One Architectural Pattern that utilizes tactics to achieve garage door architectural drivers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76400" y="3886200"/>
            <a:ext cx="18288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Non-performance Critical Computation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600200" y="3810000"/>
            <a:ext cx="19812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00200" y="3581400"/>
            <a:ext cx="685800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676400" y="5867400"/>
            <a:ext cx="182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Virtual Machine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600200" y="5486400"/>
            <a:ext cx="19812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600200" y="5257800"/>
            <a:ext cx="685800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14" name="Text Box 13"/>
          <p:cNvSpPr txBox="1">
            <a:spLocks noChangeArrowheads="1"/>
          </p:cNvSpPr>
          <p:nvPr/>
        </p:nvSpPr>
        <p:spPr bwMode="auto">
          <a:xfrm>
            <a:off x="4800600" y="3886200"/>
            <a:ext cx="1828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Performance Critical Computation</a:t>
            </a:r>
          </a:p>
        </p:txBody>
      </p:sp>
      <p:sp>
        <p:nvSpPr>
          <p:cNvPr id="21515" name="Rectangle 14"/>
          <p:cNvSpPr>
            <a:spLocks noChangeArrowheads="1"/>
          </p:cNvSpPr>
          <p:nvPr/>
        </p:nvSpPr>
        <p:spPr bwMode="auto">
          <a:xfrm>
            <a:off x="4724400" y="3810000"/>
            <a:ext cx="19812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16" name="Rectangle 15"/>
          <p:cNvSpPr>
            <a:spLocks noChangeArrowheads="1"/>
          </p:cNvSpPr>
          <p:nvPr/>
        </p:nvSpPr>
        <p:spPr bwMode="auto">
          <a:xfrm>
            <a:off x="4724400" y="3581400"/>
            <a:ext cx="685800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17" name="Text Box 16"/>
          <p:cNvSpPr txBox="1">
            <a:spLocks noChangeArrowheads="1"/>
          </p:cNvSpPr>
          <p:nvPr/>
        </p:nvSpPr>
        <p:spPr bwMode="auto">
          <a:xfrm>
            <a:off x="1752600" y="2590800"/>
            <a:ext cx="182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User Interface</a:t>
            </a:r>
          </a:p>
        </p:txBody>
      </p:sp>
      <p:sp>
        <p:nvSpPr>
          <p:cNvPr id="21518" name="Rectangle 17"/>
          <p:cNvSpPr>
            <a:spLocks noChangeArrowheads="1"/>
          </p:cNvSpPr>
          <p:nvPr/>
        </p:nvSpPr>
        <p:spPr bwMode="auto">
          <a:xfrm>
            <a:off x="1676400" y="2209800"/>
            <a:ext cx="19812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19" name="Rectangle 18"/>
          <p:cNvSpPr>
            <a:spLocks noChangeArrowheads="1"/>
          </p:cNvSpPr>
          <p:nvPr/>
        </p:nvSpPr>
        <p:spPr bwMode="auto">
          <a:xfrm>
            <a:off x="1676400" y="1981200"/>
            <a:ext cx="685800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20" name="Text Box 19"/>
          <p:cNvSpPr txBox="1">
            <a:spLocks noChangeArrowheads="1"/>
          </p:cNvSpPr>
          <p:nvPr/>
        </p:nvSpPr>
        <p:spPr bwMode="auto">
          <a:xfrm>
            <a:off x="4876800" y="5638800"/>
            <a:ext cx="1828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Scheduler that Guarantees Deadlines</a:t>
            </a:r>
          </a:p>
        </p:txBody>
      </p:sp>
      <p:sp>
        <p:nvSpPr>
          <p:cNvPr id="21521" name="Rectangle 20"/>
          <p:cNvSpPr>
            <a:spLocks noChangeArrowheads="1"/>
          </p:cNvSpPr>
          <p:nvPr/>
        </p:nvSpPr>
        <p:spPr bwMode="auto">
          <a:xfrm>
            <a:off x="4800600" y="5486400"/>
            <a:ext cx="19812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22" name="Rectangle 21"/>
          <p:cNvSpPr>
            <a:spLocks noChangeArrowheads="1"/>
          </p:cNvSpPr>
          <p:nvPr/>
        </p:nvSpPr>
        <p:spPr bwMode="auto">
          <a:xfrm>
            <a:off x="4800600" y="5257800"/>
            <a:ext cx="685800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23" name="Line 22"/>
          <p:cNvSpPr>
            <a:spLocks noChangeShapeType="1"/>
          </p:cNvSpPr>
          <p:nvPr/>
        </p:nvSpPr>
        <p:spPr bwMode="auto">
          <a:xfrm flipV="1">
            <a:off x="2590800" y="3352800"/>
            <a:ext cx="0" cy="457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524" name="Line 23"/>
          <p:cNvSpPr>
            <a:spLocks noChangeShapeType="1"/>
          </p:cNvSpPr>
          <p:nvPr/>
        </p:nvSpPr>
        <p:spPr bwMode="auto">
          <a:xfrm flipV="1">
            <a:off x="2590800" y="4953000"/>
            <a:ext cx="0" cy="533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525" name="Line 24"/>
          <p:cNvSpPr>
            <a:spLocks noChangeShapeType="1"/>
          </p:cNvSpPr>
          <p:nvPr/>
        </p:nvSpPr>
        <p:spPr bwMode="auto">
          <a:xfrm flipH="1">
            <a:off x="3581400" y="4343400"/>
            <a:ext cx="1143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526" name="Line 26"/>
          <p:cNvSpPr>
            <a:spLocks noChangeShapeType="1"/>
          </p:cNvSpPr>
          <p:nvPr/>
        </p:nvSpPr>
        <p:spPr bwMode="auto">
          <a:xfrm flipV="1">
            <a:off x="5715000" y="4953000"/>
            <a:ext cx="0" cy="533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First level Decomposition Figure 7.3</a:t>
            </a:r>
          </a:p>
        </p:txBody>
      </p:sp>
      <p:sp>
        <p:nvSpPr>
          <p:cNvPr id="128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User Interface</a:t>
            </a:r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Non-performance-critical computation</a:t>
            </a:r>
          </a:p>
          <a:p>
            <a:pPr lvl="1" eaLnBrk="1" hangingPunct="1">
              <a:defRPr/>
            </a:pPr>
            <a:r>
              <a:rPr lang="en-US" smtClean="0"/>
              <a:t>Applications running on top of virtual machine</a:t>
            </a:r>
          </a:p>
          <a:p>
            <a:pPr lvl="1" eaLnBrk="1" hangingPunct="1">
              <a:defRPr/>
            </a:pPr>
            <a:r>
              <a:rPr lang="en-US" smtClean="0"/>
              <a:t>E.g. normal raising/lowering the door</a:t>
            </a:r>
          </a:p>
          <a:p>
            <a:pPr eaLnBrk="1" hangingPunct="1">
              <a:defRPr/>
            </a:pPr>
            <a:r>
              <a:rPr lang="en-US" smtClean="0"/>
              <a:t>Virtual machine</a:t>
            </a:r>
          </a:p>
          <a:p>
            <a:pPr lvl="1" eaLnBrk="1" hangingPunct="1">
              <a:defRPr/>
            </a:pPr>
            <a:r>
              <a:rPr lang="en-US" smtClean="0"/>
              <a:t>This  manages communication and sensor interactions</a:t>
            </a:r>
          </a:p>
          <a:p>
            <a:pPr eaLnBrk="1" hangingPunct="1">
              <a:defRPr/>
            </a:pPr>
            <a:r>
              <a:rPr lang="en-US" smtClean="0"/>
              <a:t>Performance-critical computation</a:t>
            </a:r>
          </a:p>
          <a:p>
            <a:pPr lvl="1" eaLnBrk="1" hangingPunct="1">
              <a:defRPr/>
            </a:pPr>
            <a:r>
              <a:rPr lang="en-US" smtClean="0"/>
              <a:t>e.g., Managing obstacle detection</a:t>
            </a:r>
          </a:p>
          <a:p>
            <a:pPr eaLnBrk="1" hangingPunct="1">
              <a:defRPr/>
            </a:pPr>
            <a:r>
              <a:rPr lang="en-US" smtClean="0">
                <a:effectLst/>
              </a:rPr>
              <a:t>Scheduler that Guarantees Deadlines</a:t>
            </a:r>
          </a:p>
          <a:p>
            <a:pPr eaLnBrk="1" hangingPunct="1">
              <a:defRPr/>
            </a:pPr>
            <a:endParaRPr lang="en-US" smtClean="0"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Refine Module 2c: Instantiate Modules and Allocate Functionality using Multiple Views</a:t>
            </a:r>
          </a:p>
        </p:txBody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 the previous step (2b) we established the module types of the decomposition</a:t>
            </a:r>
          </a:p>
          <a:p>
            <a:pPr eaLnBrk="1" hangingPunct="1">
              <a:defRPr/>
            </a:pPr>
            <a:r>
              <a:rPr lang="en-US" smtClean="0"/>
              <a:t>In this step we instantiate these module types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The criterion we use for allocating functionality is similar to that used in traditional OO designs</a:t>
            </a:r>
          </a:p>
          <a:p>
            <a:pPr eaLnBrk="1" hangingPunct="1">
              <a:defRPr/>
            </a:pPr>
            <a:r>
              <a:rPr lang="en-US" smtClean="0"/>
              <a:t>Functionality to be provided</a:t>
            </a:r>
          </a:p>
          <a:p>
            <a:pPr lvl="1" eaLnBrk="1" hangingPunct="1">
              <a:defRPr/>
            </a:pPr>
            <a:r>
              <a:rPr lang="en-US" smtClean="0"/>
              <a:t>Raising/lower door (normal mode) - non-critical</a:t>
            </a:r>
          </a:p>
          <a:p>
            <a:pPr lvl="1" eaLnBrk="1" hangingPunct="1">
              <a:defRPr/>
            </a:pPr>
            <a:r>
              <a:rPr lang="en-US" smtClean="0"/>
              <a:t>Managing obstacle detection  - critical</a:t>
            </a:r>
          </a:p>
          <a:p>
            <a:pPr lvl="1" eaLnBrk="1" hangingPunct="1">
              <a:defRPr/>
            </a:pPr>
            <a:r>
              <a:rPr lang="en-US" smtClean="0"/>
              <a:t>Virtual machine sensors</a:t>
            </a:r>
          </a:p>
          <a:p>
            <a:pPr lvl="1" eaLnBrk="1" hangingPunct="1">
              <a:defRPr/>
            </a:pPr>
            <a:r>
              <a:rPr lang="en-US" smtClean="0"/>
              <a:t>Virtual machine communication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Traits of Successful OO Systems</a:t>
            </a:r>
          </a:p>
        </p:txBody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r>
              <a:rPr lang="en-US" smtClean="0"/>
              <a:t>Grady Booch on traits of successful OO Systems</a:t>
            </a:r>
          </a:p>
          <a:p>
            <a:pPr marL="457200" indent="-457200" eaLnBrk="1" hangingPunct="1">
              <a:defRPr/>
            </a:pPr>
            <a:r>
              <a:rPr lang="en-US" smtClean="0"/>
              <a:t>“We have observed two traits common to virtually all of the successful OO systems we have encountered, and noticeably absent from the ones that we count as failures: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mtClean="0"/>
              <a:t>The existence of a strong architectural vision and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mtClean="0"/>
              <a:t>The application of a well-managed iterative and incremental development cycle.”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" y="228600"/>
            <a:ext cx="9121775" cy="781050"/>
          </a:xfrm>
        </p:spPr>
        <p:txBody>
          <a:bodyPr/>
          <a:lstStyle/>
          <a:p>
            <a:pPr eaLnBrk="1" hangingPunct="1"/>
            <a:r>
              <a:rPr lang="en-US" altLang="en-US" sz="3400" smtClean="0"/>
              <a:t>Refine Module2c: Instantiate Modules </a:t>
            </a:r>
            <a:r>
              <a:rPr lang="en-US" altLang="en-US" sz="3000" smtClean="0"/>
              <a:t>Fig</a:t>
            </a:r>
            <a:r>
              <a:rPr lang="en-US" altLang="en-US" sz="3400" smtClean="0"/>
              <a:t> </a:t>
            </a:r>
            <a:r>
              <a:rPr lang="en-US" altLang="en-US" sz="3000" smtClean="0"/>
              <a:t>7.3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533400" y="3429000"/>
            <a:ext cx="182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Diagnosis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457200" y="3048000"/>
            <a:ext cx="19812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457200" y="2819400"/>
            <a:ext cx="685800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609600" y="5334000"/>
            <a:ext cx="18288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Communication Virtual Machine</a:t>
            </a:r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533400" y="4953000"/>
            <a:ext cx="19812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4584" name="Rectangle 9"/>
          <p:cNvSpPr>
            <a:spLocks noChangeArrowheads="1"/>
          </p:cNvSpPr>
          <p:nvPr/>
        </p:nvSpPr>
        <p:spPr bwMode="auto">
          <a:xfrm>
            <a:off x="533400" y="4724400"/>
            <a:ext cx="685800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5943600" y="3298825"/>
            <a:ext cx="18288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Obstacle Detection</a:t>
            </a:r>
          </a:p>
        </p:txBody>
      </p:sp>
      <p:sp>
        <p:nvSpPr>
          <p:cNvPr id="24586" name="Rectangle 11"/>
          <p:cNvSpPr>
            <a:spLocks noChangeArrowheads="1"/>
          </p:cNvSpPr>
          <p:nvPr/>
        </p:nvSpPr>
        <p:spPr bwMode="auto">
          <a:xfrm>
            <a:off x="5867400" y="3048000"/>
            <a:ext cx="19812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4587" name="Rectangle 12"/>
          <p:cNvSpPr>
            <a:spLocks noChangeArrowheads="1"/>
          </p:cNvSpPr>
          <p:nvPr/>
        </p:nvSpPr>
        <p:spPr bwMode="auto">
          <a:xfrm>
            <a:off x="5867400" y="2819400"/>
            <a:ext cx="685800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3048000" y="1600200"/>
            <a:ext cx="182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User Interface</a:t>
            </a:r>
          </a:p>
        </p:txBody>
      </p:sp>
      <p:sp>
        <p:nvSpPr>
          <p:cNvPr id="24589" name="Rectangle 14"/>
          <p:cNvSpPr>
            <a:spLocks noChangeArrowheads="1"/>
          </p:cNvSpPr>
          <p:nvPr/>
        </p:nvSpPr>
        <p:spPr bwMode="auto">
          <a:xfrm>
            <a:off x="2971800" y="1219200"/>
            <a:ext cx="19812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4590" name="Rectangle 15"/>
          <p:cNvSpPr>
            <a:spLocks noChangeArrowheads="1"/>
          </p:cNvSpPr>
          <p:nvPr/>
        </p:nvSpPr>
        <p:spPr bwMode="auto">
          <a:xfrm>
            <a:off x="2971800" y="990600"/>
            <a:ext cx="685800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4591" name="Text Box 16"/>
          <p:cNvSpPr txBox="1">
            <a:spLocks noChangeArrowheads="1"/>
          </p:cNvSpPr>
          <p:nvPr/>
        </p:nvSpPr>
        <p:spPr bwMode="auto">
          <a:xfrm>
            <a:off x="5943600" y="5181600"/>
            <a:ext cx="1828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Scheduler that Guarantees Deadlines</a:t>
            </a:r>
          </a:p>
        </p:txBody>
      </p:sp>
      <p:sp>
        <p:nvSpPr>
          <p:cNvPr id="24592" name="Rectangle 17"/>
          <p:cNvSpPr>
            <a:spLocks noChangeArrowheads="1"/>
          </p:cNvSpPr>
          <p:nvPr/>
        </p:nvSpPr>
        <p:spPr bwMode="auto">
          <a:xfrm>
            <a:off x="5867400" y="5029200"/>
            <a:ext cx="19812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4593" name="Rectangle 18"/>
          <p:cNvSpPr>
            <a:spLocks noChangeArrowheads="1"/>
          </p:cNvSpPr>
          <p:nvPr/>
        </p:nvSpPr>
        <p:spPr bwMode="auto">
          <a:xfrm>
            <a:off x="5867400" y="4800600"/>
            <a:ext cx="685800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4594" name="Line 19"/>
          <p:cNvSpPr>
            <a:spLocks noChangeShapeType="1"/>
          </p:cNvSpPr>
          <p:nvPr/>
        </p:nvSpPr>
        <p:spPr bwMode="auto">
          <a:xfrm flipV="1">
            <a:off x="1981200" y="4191000"/>
            <a:ext cx="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4595" name="Line 20"/>
          <p:cNvSpPr>
            <a:spLocks noChangeShapeType="1"/>
          </p:cNvSpPr>
          <p:nvPr/>
        </p:nvSpPr>
        <p:spPr bwMode="auto">
          <a:xfrm flipV="1">
            <a:off x="1524000" y="4572000"/>
            <a:ext cx="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4596" name="Line 22"/>
          <p:cNvSpPr>
            <a:spLocks noChangeShapeType="1"/>
          </p:cNvSpPr>
          <p:nvPr/>
        </p:nvSpPr>
        <p:spPr bwMode="auto">
          <a:xfrm flipV="1">
            <a:off x="6858000" y="4191000"/>
            <a:ext cx="0" cy="838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4597" name="Text Box 24"/>
          <p:cNvSpPr txBox="1">
            <a:spLocks noChangeArrowheads="1"/>
          </p:cNvSpPr>
          <p:nvPr/>
        </p:nvSpPr>
        <p:spPr bwMode="auto">
          <a:xfrm>
            <a:off x="3048000" y="3298825"/>
            <a:ext cx="18288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Raising-Lowering Door</a:t>
            </a:r>
          </a:p>
        </p:txBody>
      </p:sp>
      <p:sp>
        <p:nvSpPr>
          <p:cNvPr id="24598" name="Rectangle 25"/>
          <p:cNvSpPr>
            <a:spLocks noChangeArrowheads="1"/>
          </p:cNvSpPr>
          <p:nvPr/>
        </p:nvSpPr>
        <p:spPr bwMode="auto">
          <a:xfrm>
            <a:off x="2971800" y="3048000"/>
            <a:ext cx="19812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4599" name="Rectangle 26"/>
          <p:cNvSpPr>
            <a:spLocks noChangeArrowheads="1"/>
          </p:cNvSpPr>
          <p:nvPr/>
        </p:nvSpPr>
        <p:spPr bwMode="auto">
          <a:xfrm>
            <a:off x="2971800" y="2819400"/>
            <a:ext cx="685800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4600" name="Text Box 27"/>
          <p:cNvSpPr txBox="1">
            <a:spLocks noChangeArrowheads="1"/>
          </p:cNvSpPr>
          <p:nvPr/>
        </p:nvSpPr>
        <p:spPr bwMode="auto">
          <a:xfrm>
            <a:off x="3124200" y="5334000"/>
            <a:ext cx="19050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Sensor/Actuator</a:t>
            </a:r>
          </a:p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Virtual Machine</a:t>
            </a:r>
          </a:p>
        </p:txBody>
      </p:sp>
      <p:sp>
        <p:nvSpPr>
          <p:cNvPr id="24601" name="Rectangle 28"/>
          <p:cNvSpPr>
            <a:spLocks noChangeArrowheads="1"/>
          </p:cNvSpPr>
          <p:nvPr/>
        </p:nvSpPr>
        <p:spPr bwMode="auto">
          <a:xfrm>
            <a:off x="3048000" y="4953000"/>
            <a:ext cx="19812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4602" name="Rectangle 29"/>
          <p:cNvSpPr>
            <a:spLocks noChangeArrowheads="1"/>
          </p:cNvSpPr>
          <p:nvPr/>
        </p:nvSpPr>
        <p:spPr bwMode="auto">
          <a:xfrm>
            <a:off x="3048000" y="4724400"/>
            <a:ext cx="685800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4603" name="Line 30"/>
          <p:cNvSpPr>
            <a:spLocks noChangeShapeType="1"/>
          </p:cNvSpPr>
          <p:nvPr/>
        </p:nvSpPr>
        <p:spPr bwMode="auto">
          <a:xfrm flipV="1">
            <a:off x="4038600" y="4572000"/>
            <a:ext cx="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4604" name="Line 31"/>
          <p:cNvSpPr>
            <a:spLocks noChangeShapeType="1"/>
          </p:cNvSpPr>
          <p:nvPr/>
        </p:nvSpPr>
        <p:spPr bwMode="auto">
          <a:xfrm>
            <a:off x="1524000" y="4572000"/>
            <a:ext cx="2514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4605" name="Line 32"/>
          <p:cNvSpPr>
            <a:spLocks noChangeShapeType="1"/>
          </p:cNvSpPr>
          <p:nvPr/>
        </p:nvSpPr>
        <p:spPr bwMode="auto">
          <a:xfrm flipV="1">
            <a:off x="3657600" y="4191000"/>
            <a:ext cx="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4606" name="Line 33"/>
          <p:cNvSpPr>
            <a:spLocks noChangeShapeType="1"/>
          </p:cNvSpPr>
          <p:nvPr/>
        </p:nvSpPr>
        <p:spPr bwMode="auto">
          <a:xfrm flipV="1">
            <a:off x="4800600" y="4572000"/>
            <a:ext cx="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4607" name="Line 34"/>
          <p:cNvSpPr>
            <a:spLocks noChangeShapeType="1"/>
          </p:cNvSpPr>
          <p:nvPr/>
        </p:nvSpPr>
        <p:spPr bwMode="auto">
          <a:xfrm flipV="1">
            <a:off x="4800600" y="3962400"/>
            <a:ext cx="1066800" cy="609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4608" name="Line 35"/>
          <p:cNvSpPr>
            <a:spLocks noChangeShapeType="1"/>
          </p:cNvSpPr>
          <p:nvPr/>
        </p:nvSpPr>
        <p:spPr bwMode="auto">
          <a:xfrm flipH="1">
            <a:off x="4953000" y="3581400"/>
            <a:ext cx="914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4609" name="Line 36"/>
          <p:cNvSpPr>
            <a:spLocks noChangeShapeType="1"/>
          </p:cNvSpPr>
          <p:nvPr/>
        </p:nvSpPr>
        <p:spPr bwMode="auto">
          <a:xfrm flipV="1">
            <a:off x="3962400" y="2362200"/>
            <a:ext cx="0" cy="685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Refine Module 2c: Instantiate Modules and Allocate Functionality using Multiple Views</a:t>
            </a:r>
          </a:p>
        </p:txBody>
      </p:sp>
      <p:sp>
        <p:nvSpPr>
          <p:cNvPr id="129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Next step is to verify  the decomposition achieves the desired functionality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Allocate functionality</a:t>
            </a:r>
          </a:p>
          <a:p>
            <a:pPr lvl="1" eaLnBrk="1" hangingPunct="1">
              <a:defRPr/>
            </a:pPr>
            <a:r>
              <a:rPr lang="en-US" smtClean="0"/>
              <a:t>Applying use cases may modify decomposition</a:t>
            </a:r>
          </a:p>
          <a:p>
            <a:pPr lvl="1" eaLnBrk="1" hangingPunct="1">
              <a:defRPr/>
            </a:pPr>
            <a:r>
              <a:rPr lang="en-US" smtClean="0"/>
              <a:t>In the end every use case of the parent module must be representable by sequence of responsibilities within children</a:t>
            </a:r>
          </a:p>
          <a:p>
            <a:pPr lvl="1" eaLnBrk="1" hangingPunct="1">
              <a:defRPr/>
            </a:pPr>
            <a:r>
              <a:rPr lang="en-US" smtClean="0"/>
              <a:t>Assigning these responsibilities to the children will also determine communications: producer/consumer relationship</a:t>
            </a:r>
          </a:p>
          <a:p>
            <a:pPr lvl="1" eaLnBrk="1" hangingPunct="1">
              <a:defRPr/>
            </a:pPr>
            <a:r>
              <a:rPr lang="en-US" smtClean="0"/>
              <a:t>How the information is exchanged is not critical at this point</a:t>
            </a:r>
          </a:p>
          <a:p>
            <a:pPr lvl="1" eaLnBrk="1" hangingPunct="1">
              <a:defRPr/>
            </a:pPr>
            <a:r>
              <a:rPr lang="en-US" smtClean="0"/>
              <a:t>Some tactics will introduce specific patterns of interaction</a:t>
            </a:r>
          </a:p>
          <a:p>
            <a:pPr lvl="2" eaLnBrk="1" hangingPunct="1">
              <a:defRPr/>
            </a:pPr>
            <a:r>
              <a:rPr lang="en-US" smtClean="0"/>
              <a:t>E.g. use of a “publish-subscribe” intermediary introduces pattern “publish” for one module “subscribe” for the other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Represent the Architecture with Multiple Views</a:t>
            </a:r>
          </a:p>
        </p:txBody>
      </p:sp>
      <p:sp>
        <p:nvSpPr>
          <p:cNvPr id="129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Views: module decomposition, concurrency, and deployment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Module decomposition view</a:t>
            </a:r>
          </a:p>
          <a:p>
            <a:pPr lvl="1" eaLnBrk="1" hangingPunct="1">
              <a:defRPr/>
            </a:pPr>
            <a:r>
              <a:rPr lang="en-US" smtClean="0"/>
              <a:t>Provide containers for functionality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Concurrency view</a:t>
            </a:r>
          </a:p>
          <a:p>
            <a:pPr lvl="1" eaLnBrk="1" hangingPunct="1">
              <a:defRPr/>
            </a:pPr>
            <a:r>
              <a:rPr lang="en-US" smtClean="0"/>
              <a:t>Parallel activities such as resource contention, deadlock</a:t>
            </a:r>
          </a:p>
          <a:p>
            <a:pPr lvl="1" eaLnBrk="1" hangingPunct="1">
              <a:defRPr/>
            </a:pPr>
            <a:r>
              <a:rPr lang="en-US" smtClean="0"/>
              <a:t>Likely will lead to the discovery of new responsibilities</a:t>
            </a:r>
          </a:p>
          <a:p>
            <a:pPr lvl="1" eaLnBrk="1" hangingPunct="1">
              <a:defRPr/>
            </a:pPr>
            <a:r>
              <a:rPr lang="en-US" smtClean="0"/>
              <a:t>Possibly new modules – e.g. a resource manager </a:t>
            </a:r>
          </a:p>
          <a:p>
            <a:pPr lvl="1" eaLnBrk="1" hangingPunct="1">
              <a:defRPr/>
            </a:pPr>
            <a:r>
              <a:rPr lang="en-US" smtClean="0"/>
              <a:t>Virtual threads describe execution paths through the system</a:t>
            </a:r>
          </a:p>
          <a:p>
            <a:pPr lvl="1" eaLnBrk="1" hangingPunct="1">
              <a:defRPr/>
            </a:pPr>
            <a:r>
              <a:rPr lang="en-US" smtClean="0"/>
              <a:t>Synchronization: “starts,”  “stops,” “synchronizes with,” “cancels,”  “communicates with”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Deployment view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 cases Illustrating Concurrency</a:t>
            </a:r>
          </a:p>
        </p:txBody>
      </p:sp>
      <p:sp>
        <p:nvSpPr>
          <p:cNvPr id="129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Two uses doing similar things at the same time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One user performing multiple activities simultaneously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Starting up the system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Shutting down the system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47650"/>
            <a:ext cx="8893175" cy="78105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Refine Module 2d: Define interfaces of child modules</a:t>
            </a:r>
          </a:p>
        </p:txBody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47650"/>
            <a:ext cx="8893175" cy="781050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Refine Module 2e: Verify and refine use cases and quality scenarios as constraints for the child modules</a:t>
            </a:r>
          </a:p>
        </p:txBody>
      </p:sp>
      <p:sp>
        <p:nvSpPr>
          <p:cNvPr id="129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121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ISSS References</a:t>
            </a:r>
          </a:p>
          <a:p>
            <a:pPr lvl="1" eaLnBrk="1" hangingPunct="1">
              <a:defRPr/>
            </a:pPr>
            <a:r>
              <a:rPr lang="en-US" dirty="0" smtClean="0">
                <a:hlinkClick r:id="rId2"/>
              </a:rPr>
              <a:t>http://www.tc.faa.gov/atclabs/essf.html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>
                <a:hlinkClick r:id="rId3"/>
              </a:rPr>
              <a:t>http://home.columbus.rr.com/lusch/blharris.html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Use Case Maps</a:t>
            </a:r>
          </a:p>
          <a:p>
            <a:pPr lvl="1" eaLnBrk="1" hangingPunct="1">
              <a:defRPr/>
            </a:pPr>
            <a:r>
              <a:rPr lang="en-US" dirty="0" smtClean="0">
                <a:hlinkClick r:id="rId4"/>
              </a:rPr>
              <a:t>http://www.usecasemaps.org/pub/index.shtml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>
                <a:hlinkClick r:id="rId5"/>
              </a:rPr>
              <a:t>http://www.usecasemaps.org/pub/oopslaUCwrkshp.pdf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>
                <a:hlinkClick r:id="rId6"/>
              </a:rPr>
              <a:t>http://www.usecasemaps.org/pub/UCM_book95.pdf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Context Review</a:t>
            </a:r>
          </a:p>
        </p:txBody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Previously we have examined: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Architecture views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Quality attributes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Documenting Software Architectures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Architectural tactics and patterns for achieving quality attributes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Case Studies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Now Focus on Design of an Architecture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Architecture in the software life cycle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Designing the architecture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 Teams and their relationship to the architecture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Creating a skeletal system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Future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Use-Case Maps, Reconstructing SA, Evaluating SA, Case Studies including Web-based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Software Life Cycle</a:t>
            </a:r>
          </a:p>
        </p:txBody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Software Life Cycle Models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Waterfall model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Spiral model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Others?</a:t>
            </a:r>
          </a:p>
          <a:p>
            <a:pPr eaLnBrk="1" hangingPunct="1">
              <a:defRPr/>
            </a:pPr>
            <a:r>
              <a:rPr lang="en-US" smtClean="0"/>
              <a:t>Where does the architecture fit in?</a:t>
            </a:r>
          </a:p>
          <a:p>
            <a:pPr eaLnBrk="1" hangingPunct="1">
              <a:defRPr/>
            </a:pPr>
            <a:r>
              <a:rPr lang="en-US" smtClean="0"/>
              <a:t>What is the place for the software architecture?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Evolutionary Delivery Life cycle</a:t>
            </a:r>
            <a:endParaRPr lang="en-US" altLang="en-US" sz="2600" smtClean="0"/>
          </a:p>
        </p:txBody>
      </p:sp>
      <p:sp>
        <p:nvSpPr>
          <p:cNvPr id="9219" name="Text Box 2052"/>
          <p:cNvSpPr txBox="1">
            <a:spLocks noChangeArrowheads="1"/>
          </p:cNvSpPr>
          <p:nvPr/>
        </p:nvSpPr>
        <p:spPr bwMode="auto">
          <a:xfrm>
            <a:off x="304800" y="1582738"/>
            <a:ext cx="10620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Software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Concept</a:t>
            </a:r>
          </a:p>
        </p:txBody>
      </p:sp>
      <p:sp>
        <p:nvSpPr>
          <p:cNvPr id="9220" name="Text Box 2053"/>
          <p:cNvSpPr txBox="1">
            <a:spLocks noChangeArrowheads="1"/>
          </p:cNvSpPr>
          <p:nvPr/>
        </p:nvSpPr>
        <p:spPr bwMode="auto">
          <a:xfrm>
            <a:off x="1752600" y="2155825"/>
            <a:ext cx="167957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Preliminary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Requirements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Analysis</a:t>
            </a:r>
          </a:p>
        </p:txBody>
      </p:sp>
      <p:sp>
        <p:nvSpPr>
          <p:cNvPr id="9221" name="Text Box 2054"/>
          <p:cNvSpPr txBox="1">
            <a:spLocks noChangeArrowheads="1"/>
          </p:cNvSpPr>
          <p:nvPr/>
        </p:nvSpPr>
        <p:spPr bwMode="auto">
          <a:xfrm>
            <a:off x="3559175" y="2667000"/>
            <a:ext cx="147002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Design of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Architecture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And System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Core</a:t>
            </a:r>
          </a:p>
        </p:txBody>
      </p:sp>
      <p:sp>
        <p:nvSpPr>
          <p:cNvPr id="9222" name="Text Box 2055"/>
          <p:cNvSpPr txBox="1">
            <a:spLocks noChangeArrowheads="1"/>
          </p:cNvSpPr>
          <p:nvPr/>
        </p:nvSpPr>
        <p:spPr bwMode="auto">
          <a:xfrm>
            <a:off x="7223125" y="1905000"/>
            <a:ext cx="109537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Deliver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The Final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Version</a:t>
            </a:r>
          </a:p>
        </p:txBody>
      </p:sp>
      <p:sp>
        <p:nvSpPr>
          <p:cNvPr id="9223" name="Text Box 2056"/>
          <p:cNvSpPr txBox="1">
            <a:spLocks noChangeArrowheads="1"/>
          </p:cNvSpPr>
          <p:nvPr/>
        </p:nvSpPr>
        <p:spPr bwMode="auto">
          <a:xfrm>
            <a:off x="5746750" y="5562600"/>
            <a:ext cx="115887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Elicit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Customer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Feedback</a:t>
            </a:r>
          </a:p>
        </p:txBody>
      </p:sp>
      <p:sp>
        <p:nvSpPr>
          <p:cNvPr id="9224" name="Text Box 2057"/>
          <p:cNvSpPr txBox="1">
            <a:spLocks noChangeArrowheads="1"/>
          </p:cNvSpPr>
          <p:nvPr/>
        </p:nvSpPr>
        <p:spPr bwMode="auto">
          <a:xfrm>
            <a:off x="5826125" y="3429000"/>
            <a:ext cx="11525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Develop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A Version</a:t>
            </a:r>
          </a:p>
        </p:txBody>
      </p:sp>
      <p:sp>
        <p:nvSpPr>
          <p:cNvPr id="9225" name="Text Box 2058"/>
          <p:cNvSpPr txBox="1">
            <a:spLocks noChangeArrowheads="1"/>
          </p:cNvSpPr>
          <p:nvPr/>
        </p:nvSpPr>
        <p:spPr bwMode="auto">
          <a:xfrm>
            <a:off x="3817938" y="4495800"/>
            <a:ext cx="134937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Incorporate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Customer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Feedback</a:t>
            </a:r>
          </a:p>
        </p:txBody>
      </p:sp>
      <p:sp>
        <p:nvSpPr>
          <p:cNvPr id="9226" name="Text Box 2059"/>
          <p:cNvSpPr txBox="1">
            <a:spLocks noChangeArrowheads="1"/>
          </p:cNvSpPr>
          <p:nvPr/>
        </p:nvSpPr>
        <p:spPr bwMode="auto">
          <a:xfrm>
            <a:off x="7362825" y="4572000"/>
            <a:ext cx="14001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Deliver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The Version</a:t>
            </a:r>
          </a:p>
        </p:txBody>
      </p:sp>
      <p:sp>
        <p:nvSpPr>
          <p:cNvPr id="9227" name="Rectangle 2060"/>
          <p:cNvSpPr>
            <a:spLocks noChangeArrowheads="1"/>
          </p:cNvSpPr>
          <p:nvPr/>
        </p:nvSpPr>
        <p:spPr bwMode="auto">
          <a:xfrm>
            <a:off x="3535363" y="2667000"/>
            <a:ext cx="1447800" cy="1066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8" name="Rectangle 2061"/>
          <p:cNvSpPr>
            <a:spLocks noChangeArrowheads="1"/>
          </p:cNvSpPr>
          <p:nvPr/>
        </p:nvSpPr>
        <p:spPr bwMode="auto">
          <a:xfrm>
            <a:off x="5638800" y="3200400"/>
            <a:ext cx="1447800" cy="1066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9" name="Rectangle 2062"/>
          <p:cNvSpPr>
            <a:spLocks noChangeArrowheads="1"/>
          </p:cNvSpPr>
          <p:nvPr/>
        </p:nvSpPr>
        <p:spPr bwMode="auto">
          <a:xfrm>
            <a:off x="3810000" y="4343400"/>
            <a:ext cx="1447800" cy="1066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30" name="Rectangle 2063"/>
          <p:cNvSpPr>
            <a:spLocks noChangeArrowheads="1"/>
          </p:cNvSpPr>
          <p:nvPr/>
        </p:nvSpPr>
        <p:spPr bwMode="auto">
          <a:xfrm>
            <a:off x="7391400" y="4343400"/>
            <a:ext cx="1447800" cy="1066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31" name="Rectangle 2064"/>
          <p:cNvSpPr>
            <a:spLocks noChangeArrowheads="1"/>
          </p:cNvSpPr>
          <p:nvPr/>
        </p:nvSpPr>
        <p:spPr bwMode="auto">
          <a:xfrm>
            <a:off x="5638800" y="5410200"/>
            <a:ext cx="1447800" cy="1066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32" name="Rectangle 2065"/>
          <p:cNvSpPr>
            <a:spLocks noChangeArrowheads="1"/>
          </p:cNvSpPr>
          <p:nvPr/>
        </p:nvSpPr>
        <p:spPr bwMode="auto">
          <a:xfrm>
            <a:off x="1752600" y="2057400"/>
            <a:ext cx="1600200" cy="1066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33" name="Rectangle 2066"/>
          <p:cNvSpPr>
            <a:spLocks noChangeArrowheads="1"/>
          </p:cNvSpPr>
          <p:nvPr/>
        </p:nvSpPr>
        <p:spPr bwMode="auto">
          <a:xfrm>
            <a:off x="152400" y="1371600"/>
            <a:ext cx="1447800" cy="1066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34" name="Rectangle 2067"/>
          <p:cNvSpPr>
            <a:spLocks noChangeArrowheads="1"/>
          </p:cNvSpPr>
          <p:nvPr/>
        </p:nvSpPr>
        <p:spPr bwMode="auto">
          <a:xfrm>
            <a:off x="7010400" y="1752600"/>
            <a:ext cx="1447800" cy="1066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35" name="Line 2068"/>
          <p:cNvSpPr>
            <a:spLocks noChangeShapeType="1"/>
          </p:cNvSpPr>
          <p:nvPr/>
        </p:nvSpPr>
        <p:spPr bwMode="auto">
          <a:xfrm>
            <a:off x="7086600" y="3733800"/>
            <a:ext cx="990600" cy="609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36" name="Line 2069"/>
          <p:cNvSpPr>
            <a:spLocks noChangeShapeType="1"/>
          </p:cNvSpPr>
          <p:nvPr/>
        </p:nvSpPr>
        <p:spPr bwMode="auto">
          <a:xfrm flipH="1">
            <a:off x="7086600" y="5410200"/>
            <a:ext cx="990600" cy="533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37" name="Line 2070"/>
          <p:cNvSpPr>
            <a:spLocks noChangeShapeType="1"/>
          </p:cNvSpPr>
          <p:nvPr/>
        </p:nvSpPr>
        <p:spPr bwMode="auto">
          <a:xfrm flipV="1">
            <a:off x="4495800" y="3810000"/>
            <a:ext cx="1143000" cy="533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9238" name="Line 2071"/>
          <p:cNvSpPr>
            <a:spLocks noChangeShapeType="1"/>
          </p:cNvSpPr>
          <p:nvPr/>
        </p:nvSpPr>
        <p:spPr bwMode="auto">
          <a:xfrm flipH="1" flipV="1">
            <a:off x="4495800" y="5410200"/>
            <a:ext cx="1143000" cy="533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9239" name="Line 2072"/>
          <p:cNvSpPr>
            <a:spLocks noChangeShapeType="1"/>
          </p:cNvSpPr>
          <p:nvPr/>
        </p:nvSpPr>
        <p:spPr bwMode="auto">
          <a:xfrm>
            <a:off x="4953000" y="3124200"/>
            <a:ext cx="68580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9240" name="Line 2073"/>
          <p:cNvSpPr>
            <a:spLocks noChangeShapeType="1"/>
          </p:cNvSpPr>
          <p:nvPr/>
        </p:nvSpPr>
        <p:spPr bwMode="auto">
          <a:xfrm>
            <a:off x="3352800" y="2362200"/>
            <a:ext cx="91440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9241" name="Line 2074"/>
          <p:cNvSpPr>
            <a:spLocks noChangeShapeType="1"/>
          </p:cNvSpPr>
          <p:nvPr/>
        </p:nvSpPr>
        <p:spPr bwMode="auto">
          <a:xfrm>
            <a:off x="1600200" y="1676400"/>
            <a:ext cx="91440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9242" name="Line 2075"/>
          <p:cNvSpPr>
            <a:spLocks noChangeShapeType="1"/>
          </p:cNvSpPr>
          <p:nvPr/>
        </p:nvSpPr>
        <p:spPr bwMode="auto">
          <a:xfrm flipH="1" flipV="1">
            <a:off x="762000" y="2438400"/>
            <a:ext cx="99060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9243" name="Line 2076"/>
          <p:cNvSpPr>
            <a:spLocks noChangeShapeType="1"/>
          </p:cNvSpPr>
          <p:nvPr/>
        </p:nvSpPr>
        <p:spPr bwMode="auto">
          <a:xfrm flipH="1" flipV="1">
            <a:off x="2514600" y="3124200"/>
            <a:ext cx="99060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9244" name="Line 2077"/>
          <p:cNvSpPr>
            <a:spLocks noChangeShapeType="1"/>
          </p:cNvSpPr>
          <p:nvPr/>
        </p:nvSpPr>
        <p:spPr bwMode="auto">
          <a:xfrm flipV="1">
            <a:off x="6324600" y="2819400"/>
            <a:ext cx="137160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do we start Developing the SA?</a:t>
            </a:r>
          </a:p>
        </p:txBody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Requirements come first</a:t>
            </a:r>
          </a:p>
          <a:p>
            <a:pPr lvl="1" eaLnBrk="1" hangingPunct="1">
              <a:defRPr/>
            </a:pPr>
            <a:r>
              <a:rPr lang="en-US" dirty="0" smtClean="0"/>
              <a:t>But not all requirements are necessary to get started</a:t>
            </a:r>
          </a:p>
          <a:p>
            <a:pPr eaLnBrk="1" hangingPunct="1">
              <a:defRPr/>
            </a:pPr>
            <a:r>
              <a:rPr lang="en-US" dirty="0" smtClean="0"/>
              <a:t>Architecture shaped by 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Functional requirements</a:t>
            </a:r>
          </a:p>
          <a:p>
            <a:pPr lvl="1" eaLnBrk="1" hangingPunct="1">
              <a:defRPr/>
            </a:pPr>
            <a:r>
              <a:rPr lang="en-US" dirty="0" smtClean="0"/>
              <a:t>Quality </a:t>
            </a:r>
            <a:r>
              <a:rPr lang="en-US" dirty="0" smtClean="0"/>
              <a:t>requirements</a:t>
            </a:r>
          </a:p>
          <a:p>
            <a:pPr lvl="1" eaLnBrk="1" hangingPunct="1">
              <a:defRPr/>
            </a:pPr>
            <a:r>
              <a:rPr lang="en-US" dirty="0" smtClean="0"/>
              <a:t>Business requirements</a:t>
            </a:r>
          </a:p>
          <a:p>
            <a:pPr lvl="1" eaLnBrk="1" hangingPunct="1">
              <a:defRPr/>
            </a:pPr>
            <a:r>
              <a:rPr lang="en-US" dirty="0" smtClean="0"/>
              <a:t>Expertise and experience of architects</a:t>
            </a:r>
          </a:p>
          <a:p>
            <a:pPr eaLnBrk="1" hangingPunct="1">
              <a:defRPr/>
            </a:pPr>
            <a:r>
              <a:rPr lang="en-US" dirty="0" smtClean="0"/>
              <a:t>We call these requirements “architectural drivers”</a:t>
            </a:r>
          </a:p>
          <a:p>
            <a:pPr lvl="1" eaLnBrk="1" hangingPunct="1">
              <a:defRPr/>
            </a:pPr>
            <a:r>
              <a:rPr lang="en-US" dirty="0" smtClean="0"/>
              <a:t>The A-7E architecture shaped by modifiability and performance requirements</a:t>
            </a:r>
          </a:p>
          <a:p>
            <a:pPr lvl="1" eaLnBrk="1" hangingPunct="1">
              <a:defRPr/>
            </a:pPr>
            <a:r>
              <a:rPr lang="en-US" dirty="0" smtClean="0"/>
              <a:t>The architecture of the ATC  was driven by its … requirement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Determining Architectural Drivers</a:t>
            </a:r>
          </a:p>
        </p:txBody>
      </p:sp>
      <p:sp>
        <p:nvSpPr>
          <p:cNvPr id="125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 identify the Architectural Drivers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Identify the highest priority Business Goals</a:t>
            </a:r>
          </a:p>
          <a:p>
            <a:pPr lvl="1" eaLnBrk="1" hangingPunct="1">
              <a:defRPr/>
            </a:pPr>
            <a:r>
              <a:rPr lang="en-US" dirty="0" smtClean="0"/>
              <a:t>Only a few of these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Turn these into scenarios or use cases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Choose the ones that have the most impact on the architecture</a:t>
            </a:r>
          </a:p>
          <a:p>
            <a:pPr lvl="1" eaLnBrk="1" hangingPunct="1">
              <a:defRPr/>
            </a:pPr>
            <a:r>
              <a:rPr lang="en-US" dirty="0" smtClean="0"/>
              <a:t>These are the architectural drivers</a:t>
            </a:r>
          </a:p>
          <a:p>
            <a:pPr lvl="1" eaLnBrk="1" hangingPunct="1">
              <a:defRPr/>
            </a:pPr>
            <a:r>
              <a:rPr lang="en-US" dirty="0" smtClean="0"/>
              <a:t>There should be less than 10 of these</a:t>
            </a:r>
          </a:p>
          <a:p>
            <a:pPr eaLnBrk="1" hangingPunct="1">
              <a:defRPr/>
            </a:pPr>
            <a:r>
              <a:rPr lang="en-US" dirty="0" smtClean="0"/>
              <a:t>Architecture Tradeoff Analysis Method uses a utility tree to map business drivers into quality scenarios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Attribute Driven Design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Design architecture to support both functional requirements and quality requirements.</a:t>
            </a:r>
          </a:p>
          <a:p>
            <a:pPr eaLnBrk="1" hangingPunct="1">
              <a:defRPr/>
            </a:pPr>
            <a:r>
              <a:rPr lang="en-US" smtClean="0"/>
              <a:t>The authors call their methods Attribute Driven Design ADD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Alternatives, Rational Unified Process (RUP) Kruchten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Hybrid: ADD for SA then following RUP for the rest of the design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Garage Door Opener Example</a:t>
            </a:r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637212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Example: Design a product line architecture for a garage door opener with a larger home information system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Input to ADD: a set of requirements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Functional requirements as use cases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Quality requirements expressed as system-specific quality scenarios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Scenarios for Garage door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Device and controls are different for the various products in the product line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The processor will differ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If an obstacle is perceived during descent it must stop within .1 seconds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The door opener system needs to be accessible from the home information system for diagnosis and control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25099</TotalTime>
  <Pages>35</Pages>
  <Words>1443</Words>
  <Application>Microsoft Office PowerPoint</Application>
  <PresentationFormat>Letter Paper (8.5x11 in)</PresentationFormat>
  <Paragraphs>243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Helvetica</vt:lpstr>
      <vt:lpstr>Arial</vt:lpstr>
      <vt:lpstr>Wingdings</vt:lpstr>
      <vt:lpstr>Times New Roman</vt:lpstr>
      <vt:lpstr>Century Gothic</vt:lpstr>
      <vt:lpstr>Courier New</vt:lpstr>
      <vt:lpstr>white212</vt:lpstr>
      <vt:lpstr>Lecture 9z Case Study  ADD: Garage Door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Traits of Successful OO Systems</vt:lpstr>
      <vt:lpstr>Context Review</vt:lpstr>
      <vt:lpstr>Software Life Cycle</vt:lpstr>
      <vt:lpstr>Evolutionary Delivery Life cycle</vt:lpstr>
      <vt:lpstr>When do we start Developing the SA?</vt:lpstr>
      <vt:lpstr>Determining Architectural Drivers</vt:lpstr>
      <vt:lpstr>Attribute Driven Design</vt:lpstr>
      <vt:lpstr>Garage Door Opener Example</vt:lpstr>
      <vt:lpstr>ADD Overview</vt:lpstr>
      <vt:lpstr>Choose the Module to Decompose</vt:lpstr>
      <vt:lpstr>Refine the module 2a: Applied to the Garage Door Opener System</vt:lpstr>
      <vt:lpstr>Refine Module 2b: Choose Arch. Pattern</vt:lpstr>
      <vt:lpstr>Refine Module2b: Choose Arch. Pattern</vt:lpstr>
      <vt:lpstr>Refine Module2b: Choose Arch. Pattern</vt:lpstr>
      <vt:lpstr>Refine Module2b: Choose Arch. Pattern</vt:lpstr>
      <vt:lpstr>Refine Module2b: Figure 7.2</vt:lpstr>
      <vt:lpstr>First level Decomposition Figure 7.3</vt:lpstr>
      <vt:lpstr>Refine Module 2c: Instantiate Modules and Allocate Functionality using Multiple Views</vt:lpstr>
      <vt:lpstr>Refine Module2c: Instantiate Modules Fig 7.3</vt:lpstr>
      <vt:lpstr>Refine Module 2c: Instantiate Modules and Allocate Functionality using Multiple Views</vt:lpstr>
      <vt:lpstr>Represent the Architecture with Multiple Views</vt:lpstr>
      <vt:lpstr>Use cases Illustrating Concurrency</vt:lpstr>
      <vt:lpstr>Refine Module 2d: Define interfaces of child modules</vt:lpstr>
      <vt:lpstr>Refine Module 2e: Verify and refine use cases and quality scenarios as constraints for the child modules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MATTHEWS, MANTON M</cp:lastModifiedBy>
  <cp:revision>172</cp:revision>
  <cp:lastPrinted>2017-06-14T14:17:13Z</cp:lastPrinted>
  <dcterms:created xsi:type="dcterms:W3CDTF">1998-08-11T09:19:24Z</dcterms:created>
  <dcterms:modified xsi:type="dcterms:W3CDTF">2017-06-14T14:24:10Z</dcterms:modified>
</cp:coreProperties>
</file>