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9"/>
  </p:notesMasterIdLst>
  <p:handoutMasterIdLst>
    <p:handoutMasterId r:id="rId40"/>
  </p:handoutMasterIdLst>
  <p:sldIdLst>
    <p:sldId id="453" r:id="rId2"/>
    <p:sldId id="721" r:id="rId3"/>
    <p:sldId id="720" r:id="rId4"/>
    <p:sldId id="723" r:id="rId5"/>
    <p:sldId id="724" r:id="rId6"/>
    <p:sldId id="725" r:id="rId7"/>
    <p:sldId id="722" r:id="rId8"/>
    <p:sldId id="689" r:id="rId9"/>
    <p:sldId id="690" r:id="rId10"/>
    <p:sldId id="691" r:id="rId11"/>
    <p:sldId id="692" r:id="rId12"/>
    <p:sldId id="693" r:id="rId13"/>
    <p:sldId id="694" r:id="rId14"/>
    <p:sldId id="695" r:id="rId15"/>
    <p:sldId id="696" r:id="rId16"/>
    <p:sldId id="697" r:id="rId17"/>
    <p:sldId id="698" r:id="rId18"/>
    <p:sldId id="699" r:id="rId19"/>
    <p:sldId id="700" r:id="rId20"/>
    <p:sldId id="701" r:id="rId21"/>
    <p:sldId id="702" r:id="rId22"/>
    <p:sldId id="703" r:id="rId23"/>
    <p:sldId id="704" r:id="rId24"/>
    <p:sldId id="705" r:id="rId25"/>
    <p:sldId id="706" r:id="rId26"/>
    <p:sldId id="707" r:id="rId27"/>
    <p:sldId id="708" r:id="rId28"/>
    <p:sldId id="709" r:id="rId29"/>
    <p:sldId id="710" r:id="rId30"/>
    <p:sldId id="711" r:id="rId31"/>
    <p:sldId id="712" r:id="rId32"/>
    <p:sldId id="713" r:id="rId33"/>
    <p:sldId id="714" r:id="rId34"/>
    <p:sldId id="715" r:id="rId35"/>
    <p:sldId id="716" r:id="rId36"/>
    <p:sldId id="718" r:id="rId37"/>
    <p:sldId id="726" r:id="rId38"/>
  </p:sldIdLst>
  <p:sldSz cx="9144000" cy="6858000" type="letter"/>
  <p:notesSz cx="9296400" cy="7010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5pPr>
    <a:lvl6pPr marL="2286000" algn="l" defTabSz="914400" rtl="0" eaLnBrk="1" latinLnBrk="0" hangingPunct="1">
      <a:defRPr b="1" kern="1200">
        <a:solidFill>
          <a:schemeClr val="tx1"/>
        </a:solidFill>
        <a:latin typeface="Helvetica" panose="020B0604020202020204" pitchFamily="34" charset="0"/>
        <a:ea typeface="+mn-ea"/>
        <a:cs typeface="+mn-cs"/>
      </a:defRPr>
    </a:lvl6pPr>
    <a:lvl7pPr marL="2743200" algn="l" defTabSz="914400" rtl="0" eaLnBrk="1" latinLnBrk="0" hangingPunct="1">
      <a:defRPr b="1" kern="1200">
        <a:solidFill>
          <a:schemeClr val="tx1"/>
        </a:solidFill>
        <a:latin typeface="Helvetica" panose="020B0604020202020204" pitchFamily="34" charset="0"/>
        <a:ea typeface="+mn-ea"/>
        <a:cs typeface="+mn-cs"/>
      </a:defRPr>
    </a:lvl7pPr>
    <a:lvl8pPr marL="3200400" algn="l" defTabSz="914400" rtl="0" eaLnBrk="1" latinLnBrk="0" hangingPunct="1">
      <a:defRPr b="1" kern="1200">
        <a:solidFill>
          <a:schemeClr val="tx1"/>
        </a:solidFill>
        <a:latin typeface="Helvetica" panose="020B0604020202020204" pitchFamily="34" charset="0"/>
        <a:ea typeface="+mn-ea"/>
        <a:cs typeface="+mn-cs"/>
      </a:defRPr>
    </a:lvl8pPr>
    <a:lvl9pPr marL="3657600" algn="l" defTabSz="914400" rtl="0" eaLnBrk="1" latinLnBrk="0" hangingPunct="1">
      <a:defRPr b="1"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96">
          <p15:clr>
            <a:srgbClr val="A4A3A4"/>
          </p15:clr>
        </p15:guide>
        <p15:guide id="2" pos="5568">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800000"/>
    <a:srgbClr val="B2B2B2"/>
    <a:srgbClr val="FFCC00"/>
    <a:srgbClr val="FF0000"/>
    <a:srgbClr val="FFCCCC"/>
    <a:srgbClr val="CCCC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9" autoAdjust="0"/>
    <p:restoredTop sz="68265" autoAdjust="0"/>
  </p:normalViewPr>
  <p:slideViewPr>
    <p:cSldViewPr>
      <p:cViewPr varScale="1">
        <p:scale>
          <a:sx n="66" d="100"/>
          <a:sy n="66" d="100"/>
        </p:scale>
        <p:origin x="568" y="52"/>
      </p:cViewPr>
      <p:guideLst>
        <p:guide orient="horz" pos="96"/>
        <p:guide pos="55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38"/>
    </p:cViewPr>
  </p:sorterViewPr>
  <p:notesViewPr>
    <p:cSldViewPr>
      <p:cViewPr varScale="1">
        <p:scale>
          <a:sx n="77" d="100"/>
          <a:sy n="77" d="100"/>
        </p:scale>
        <p:origin x="-1584" y="-10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67200" y="6677025"/>
            <a:ext cx="765175" cy="257175"/>
          </a:xfrm>
          <a:prstGeom prst="rect">
            <a:avLst/>
          </a:prstGeom>
          <a:noFill/>
          <a:ln w="12700">
            <a:noFill/>
            <a:miter lim="800000"/>
            <a:headEnd/>
            <a:tailEnd/>
          </a:ln>
          <a:effectLst/>
        </p:spPr>
        <p:txBody>
          <a:bodyPr wrap="none" lIns="87312" tIns="44450" rIns="87312" bIns="44450">
            <a:spAutoFit/>
          </a:bodyPr>
          <a:lstStyle>
            <a:lvl1pPr defTabSz="868363">
              <a:defRPr b="1">
                <a:solidFill>
                  <a:schemeClr val="tx1"/>
                </a:solidFill>
                <a:latin typeface="Helvetica" panose="020B0604020202020204" pitchFamily="34" charset="0"/>
              </a:defRPr>
            </a:lvl1pPr>
            <a:lvl2pPr marL="742950" indent="-285750" defTabSz="868363">
              <a:defRPr b="1">
                <a:solidFill>
                  <a:schemeClr val="tx1"/>
                </a:solidFill>
                <a:latin typeface="Helvetica" panose="020B0604020202020204" pitchFamily="34" charset="0"/>
              </a:defRPr>
            </a:lvl2pPr>
            <a:lvl3pPr marL="1143000" indent="-228600" defTabSz="868363">
              <a:defRPr b="1">
                <a:solidFill>
                  <a:schemeClr val="tx1"/>
                </a:solidFill>
                <a:latin typeface="Helvetica" panose="020B0604020202020204" pitchFamily="34" charset="0"/>
              </a:defRPr>
            </a:lvl3pPr>
            <a:lvl4pPr marL="1600200" indent="-228600" defTabSz="868363">
              <a:defRPr b="1">
                <a:solidFill>
                  <a:schemeClr val="tx1"/>
                </a:solidFill>
                <a:latin typeface="Helvetica" panose="020B0604020202020204" pitchFamily="34" charset="0"/>
              </a:defRPr>
            </a:lvl4pPr>
            <a:lvl5pPr marL="2057400" indent="-228600" defTabSz="868363">
              <a:defRPr b="1">
                <a:solidFill>
                  <a:schemeClr val="tx1"/>
                </a:solidFill>
                <a:latin typeface="Helvetica" panose="020B0604020202020204" pitchFamily="34" charset="0"/>
              </a:defRPr>
            </a:lvl5pPr>
            <a:lvl6pPr marL="25146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200" b="0" smtClean="0"/>
              <a:t>Page </a:t>
            </a:r>
            <a:fld id="{7FE11CD3-F1DD-4242-A225-3DBD5E755D68}" type="slidenum">
              <a:rPr lang="en-US" altLang="en-US" sz="1200" b="0" smtClean="0"/>
              <a:pPr algn="ctr">
                <a:lnSpc>
                  <a:spcPct val="90000"/>
                </a:lnSpc>
                <a:defRPr/>
              </a:pPr>
              <a:t>‹#›</a:t>
            </a:fld>
            <a:endParaRPr lang="en-US" altLang="en-US" sz="1200" b="0" smtClean="0"/>
          </a:p>
        </p:txBody>
      </p:sp>
    </p:spTree>
    <p:extLst>
      <p:ext uri="{BB962C8B-B14F-4D97-AF65-F5344CB8AC3E}">
        <p14:creationId xmlns:p14="http://schemas.microsoft.com/office/powerpoint/2010/main" val="3625633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026"/>
          <p:cNvSpPr>
            <a:spLocks noGrp="1" noChangeArrowheads="1"/>
          </p:cNvSpPr>
          <p:nvPr>
            <p:ph type="body" sz="quarter" idx="3"/>
          </p:nvPr>
        </p:nvSpPr>
        <p:spPr bwMode="auto">
          <a:xfrm>
            <a:off x="1239838" y="3330575"/>
            <a:ext cx="6816725" cy="3154363"/>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1" name="Rectangle 1027"/>
          <p:cNvSpPr>
            <a:spLocks noChangeArrowheads="1"/>
          </p:cNvSpPr>
          <p:nvPr/>
        </p:nvSpPr>
        <p:spPr bwMode="auto">
          <a:xfrm>
            <a:off x="4244975" y="6677025"/>
            <a:ext cx="806450" cy="257175"/>
          </a:xfrm>
          <a:prstGeom prst="rect">
            <a:avLst/>
          </a:prstGeom>
          <a:noFill/>
          <a:ln w="12700">
            <a:noFill/>
            <a:miter lim="800000"/>
            <a:headEnd/>
            <a:tailEnd/>
          </a:ln>
          <a:effectLst/>
        </p:spPr>
        <p:txBody>
          <a:bodyPr wrap="none" lIns="87312" tIns="44450" rIns="87312" bIns="44450">
            <a:spAutoFit/>
          </a:bodyPr>
          <a:lstStyle>
            <a:lvl1pPr defTabSz="868363">
              <a:defRPr b="1">
                <a:solidFill>
                  <a:schemeClr val="tx1"/>
                </a:solidFill>
                <a:latin typeface="Helvetica" panose="020B0604020202020204" pitchFamily="34" charset="0"/>
              </a:defRPr>
            </a:lvl1pPr>
            <a:lvl2pPr marL="742950" indent="-285750" defTabSz="868363">
              <a:defRPr b="1">
                <a:solidFill>
                  <a:schemeClr val="tx1"/>
                </a:solidFill>
                <a:latin typeface="Helvetica" panose="020B0604020202020204" pitchFamily="34" charset="0"/>
              </a:defRPr>
            </a:lvl2pPr>
            <a:lvl3pPr marL="1143000" indent="-228600" defTabSz="868363">
              <a:defRPr b="1">
                <a:solidFill>
                  <a:schemeClr val="tx1"/>
                </a:solidFill>
                <a:latin typeface="Helvetica" panose="020B0604020202020204" pitchFamily="34" charset="0"/>
              </a:defRPr>
            </a:lvl3pPr>
            <a:lvl4pPr marL="1600200" indent="-228600" defTabSz="868363">
              <a:defRPr b="1">
                <a:solidFill>
                  <a:schemeClr val="tx1"/>
                </a:solidFill>
                <a:latin typeface="Helvetica" panose="020B0604020202020204" pitchFamily="34" charset="0"/>
              </a:defRPr>
            </a:lvl4pPr>
            <a:lvl5pPr marL="2057400" indent="-228600" defTabSz="868363">
              <a:defRPr b="1">
                <a:solidFill>
                  <a:schemeClr val="tx1"/>
                </a:solidFill>
                <a:latin typeface="Helvetica" panose="020B0604020202020204" pitchFamily="34" charset="0"/>
              </a:defRPr>
            </a:lvl5pPr>
            <a:lvl6pPr marL="25146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200" b="0" smtClean="0">
                <a:latin typeface="Century Gothic" panose="020B0502020202020204" pitchFamily="34" charset="0"/>
              </a:rPr>
              <a:t>Page </a:t>
            </a:r>
            <a:fld id="{31674A07-0F9B-4C9E-9EFA-5C9821555AD3}" type="slidenum">
              <a:rPr lang="en-US" altLang="en-US" sz="1200" b="0" smtClean="0">
                <a:latin typeface="Century Gothic" panose="020B0502020202020204" pitchFamily="34" charset="0"/>
              </a:rPr>
              <a:pPr algn="ctr">
                <a:lnSpc>
                  <a:spcPct val="90000"/>
                </a:lnSpc>
                <a:defRPr/>
              </a:pPr>
              <a:t>‹#›</a:t>
            </a:fld>
            <a:endParaRPr lang="en-US" altLang="en-US" sz="1200" b="0" smtClean="0">
              <a:latin typeface="Century Gothic" panose="020B0502020202020204" pitchFamily="34" charset="0"/>
            </a:endParaRPr>
          </a:p>
        </p:txBody>
      </p:sp>
      <p:sp>
        <p:nvSpPr>
          <p:cNvPr id="4100" name="Rectangle 1028"/>
          <p:cNvSpPr>
            <a:spLocks noGrp="1" noRot="1" noChangeAspect="1" noChangeArrowheads="1" noTextEdit="1"/>
          </p:cNvSpPr>
          <p:nvPr>
            <p:ph type="sldImg" idx="2"/>
          </p:nvPr>
        </p:nvSpPr>
        <p:spPr bwMode="auto">
          <a:xfrm>
            <a:off x="2901950" y="530225"/>
            <a:ext cx="3492500" cy="2619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037626953"/>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6400800"/>
            <a:ext cx="3657600" cy="304800"/>
          </a:xfrm>
          <a:prstGeom prst="rect">
            <a:avLst/>
          </a:prstGeom>
          <a:noFill/>
          <a:ln w="9525">
            <a:noFill/>
            <a:miter lim="800000"/>
            <a:headEnd/>
            <a:tailEnd/>
          </a:ln>
          <a:effectLst/>
        </p:spPr>
        <p:txBody>
          <a:bodyPr lIns="90479" tIns="44446" rIns="90479" bIns="44446"/>
          <a:lstStyle/>
          <a:p>
            <a:pPr algn="ctr" eaLnBrk="1" hangingPunct="1">
              <a:lnSpc>
                <a:spcPct val="95000"/>
              </a:lnSpc>
              <a:spcBef>
                <a:spcPct val="50000"/>
              </a:spcBef>
              <a:buClr>
                <a:schemeClr val="hlink"/>
              </a:buClr>
              <a:buFont typeface="Wingdings" pitchFamily="2" charset="2"/>
              <a:buNone/>
              <a:defRPr/>
            </a:pPr>
            <a:r>
              <a:rPr lang="en-US">
                <a:solidFill>
                  <a:schemeClr val="tx2"/>
                </a:solidFill>
                <a:effectLst>
                  <a:outerShdw blurRad="38100" dist="38100" dir="2700000" algn="tl">
                    <a:srgbClr val="C0C0C0"/>
                  </a:outerShdw>
                </a:effectLst>
                <a:latin typeface="Times New Roman" pitchFamily="18" charset="0"/>
              </a:rPr>
              <a:t>Click to edit Master subtitle style</a:t>
            </a:r>
          </a:p>
        </p:txBody>
      </p:sp>
      <p:sp>
        <p:nvSpPr>
          <p:cNvPr id="348162" name="Rectangle 2"/>
          <p:cNvSpPr>
            <a:spLocks noGrp="1" noChangeArrowheads="1"/>
          </p:cNvSpPr>
          <p:nvPr>
            <p:ph type="subTitle" sz="quarter" idx="1"/>
          </p:nvPr>
        </p:nvSpPr>
        <p:spPr>
          <a:xfrm>
            <a:off x="1371600" y="2501900"/>
            <a:ext cx="6400800" cy="1752600"/>
          </a:xfrm>
        </p:spPr>
        <p:txBody>
          <a:bodyPr/>
          <a:lstStyle>
            <a:lvl1pPr marL="0" indent="0" algn="ctr">
              <a:defRPr/>
            </a:lvl1pPr>
          </a:lstStyle>
          <a:p>
            <a:r>
              <a:rPr lang="en-US"/>
              <a:t>Click to edit Master subtitle style</a:t>
            </a:r>
          </a:p>
        </p:txBody>
      </p:sp>
      <p:sp>
        <p:nvSpPr>
          <p:cNvPr id="348163" name="Rectangle 3"/>
          <p:cNvSpPr>
            <a:spLocks noGrp="1" noChangeArrowheads="1"/>
          </p:cNvSpPr>
          <p:nvPr>
            <p:ph type="ctrTitle" sz="quarter"/>
          </p:nvPr>
        </p:nvSpPr>
        <p:spPr>
          <a:xfrm>
            <a:off x="685800" y="365125"/>
            <a:ext cx="7772400" cy="1143000"/>
          </a:xfrm>
          <a:effectLst>
            <a:outerShdw dist="71842" dir="2700000" algn="ctr" rotWithShape="0">
              <a:schemeClr val="bg2"/>
            </a:outerShdw>
          </a:effectLst>
        </p:spPr>
        <p:txBody>
          <a:bodyPr lIns="92066" tIns="46033" rIns="92066" bIns="46033"/>
          <a:lstStyle>
            <a:lvl1pPr>
              <a:defRPr>
                <a:effectLst>
                  <a:outerShdw blurRad="38100" dist="38100" dir="2700000" algn="tl">
                    <a:srgbClr val="C0C0C0"/>
                  </a:outerShdw>
                </a:effectLst>
              </a:defRPr>
            </a:lvl1pPr>
          </a:lstStyle>
          <a:p>
            <a:r>
              <a:rPr lang="en-US"/>
              <a:t>Click to edit Master title style</a:t>
            </a:r>
          </a:p>
        </p:txBody>
      </p:sp>
    </p:spTree>
    <p:extLst>
      <p:ext uri="{BB962C8B-B14F-4D97-AF65-F5344CB8AC3E}">
        <p14:creationId xmlns:p14="http://schemas.microsoft.com/office/powerpoint/2010/main" val="179384787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052016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47650"/>
            <a:ext cx="2206625" cy="619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0513" y="247650"/>
            <a:ext cx="6472237" cy="619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355884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bwMode="auto">
          <a:xfrm>
            <a:off x="533400" y="6400800"/>
            <a:ext cx="6705600" cy="28098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lnSpc>
                <a:spcPct val="90000"/>
              </a:lnSpc>
              <a:defRPr sz="1100" b="1">
                <a:solidFill>
                  <a:schemeClr val="tx1"/>
                </a:solidFill>
                <a:latin typeface="Helvetica" panose="020B0604020202020204" pitchFamily="34" charset="0"/>
              </a:defRPr>
            </a:lvl1pPr>
            <a:lvl2pPr marL="742950" indent="-285750" algn="ctr">
              <a:lnSpc>
                <a:spcPct val="90000"/>
              </a:lnSpc>
              <a:defRPr b="1">
                <a:solidFill>
                  <a:schemeClr val="tx1"/>
                </a:solidFill>
                <a:latin typeface="Helvetica" panose="020B0604020202020204" pitchFamily="34" charset="0"/>
              </a:defRPr>
            </a:lvl2pPr>
            <a:lvl3pPr marL="1143000" indent="-228600" algn="ctr">
              <a:lnSpc>
                <a:spcPct val="90000"/>
              </a:lnSpc>
              <a:defRPr b="1">
                <a:solidFill>
                  <a:schemeClr val="tx1"/>
                </a:solidFill>
                <a:latin typeface="Helvetica" panose="020B0604020202020204" pitchFamily="34" charset="0"/>
              </a:defRPr>
            </a:lvl3pPr>
            <a:lvl4pPr marL="1600200" indent="-228600" algn="ctr">
              <a:lnSpc>
                <a:spcPct val="90000"/>
              </a:lnSpc>
              <a:defRPr b="1">
                <a:solidFill>
                  <a:schemeClr val="tx1"/>
                </a:solidFill>
                <a:latin typeface="Helvetica" panose="020B0604020202020204" pitchFamily="34" charset="0"/>
              </a:defRPr>
            </a:lvl4pPr>
            <a:lvl5pPr marL="2057400" indent="-228600" algn="ctr">
              <a:lnSpc>
                <a:spcPct val="90000"/>
              </a:lnSpc>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defRPr/>
            </a:pPr>
            <a:r>
              <a:rPr lang="en-AU" altLang="en-US"/>
              <a:t>© Len Bass, Paul Clements, Rick </a:t>
            </a:r>
            <a:r>
              <a:rPr lang="en-AU" altLang="en-US" err="1"/>
              <a:t>Kazman</a:t>
            </a:r>
            <a:r>
              <a:rPr lang="en-AU" altLang="en-US"/>
              <a:t>, under Creative Commons Attribution License</a:t>
            </a:r>
          </a:p>
        </p:txBody>
      </p:sp>
    </p:spTree>
    <p:extLst>
      <p:ext uri="{BB962C8B-B14F-4D97-AF65-F5344CB8AC3E}">
        <p14:creationId xmlns:p14="http://schemas.microsoft.com/office/powerpoint/2010/main" val="325020242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9367576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0513" y="1220788"/>
            <a:ext cx="4076700"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9613" y="1220788"/>
            <a:ext cx="4078287"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051807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038769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374865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793915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37800206"/>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3403472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7138" name="Rectangle 2"/>
          <p:cNvSpPr>
            <a:spLocks noGrp="1" noChangeArrowheads="1"/>
          </p:cNvSpPr>
          <p:nvPr>
            <p:ph type="body" idx="1"/>
          </p:nvPr>
        </p:nvSpPr>
        <p:spPr bwMode="auto">
          <a:xfrm>
            <a:off x="290513" y="1220788"/>
            <a:ext cx="8307387" cy="5224462"/>
          </a:xfrm>
          <a:prstGeom prst="rect">
            <a:avLst/>
          </a:prstGeom>
          <a:noFill/>
          <a:ln w="9525">
            <a:noFill/>
            <a:miter lim="800000"/>
            <a:headEnd/>
            <a:tailEnd/>
          </a:ln>
          <a:effectLst/>
        </p:spPr>
        <p:txBody>
          <a:bodyPr vert="horz" wrap="square" lIns="90479" tIns="44446" rIns="90479" bIns="444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7" name="Rectangle 3"/>
          <p:cNvSpPr>
            <a:spLocks noGrp="1" noChangeArrowheads="1"/>
          </p:cNvSpPr>
          <p:nvPr>
            <p:ph type="title"/>
          </p:nvPr>
        </p:nvSpPr>
        <p:spPr bwMode="auto">
          <a:xfrm>
            <a:off x="404813" y="247650"/>
            <a:ext cx="8716962" cy="781050"/>
          </a:xfrm>
          <a:prstGeom prst="rect">
            <a:avLst/>
          </a:prstGeom>
          <a:noFill/>
          <a:ln>
            <a:noFill/>
          </a:ln>
          <a:effectLst>
            <a:outerShdw dist="53882" dir="2700000" algn="ctr" rotWithShape="0">
              <a:srgbClr val="969696"/>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347140" name="Text Box 4"/>
          <p:cNvSpPr txBox="1">
            <a:spLocks noChangeArrowheads="1"/>
          </p:cNvSpPr>
          <p:nvPr/>
        </p:nvSpPr>
        <p:spPr bwMode="auto">
          <a:xfrm>
            <a:off x="219075" y="6400800"/>
            <a:ext cx="604838" cy="285750"/>
          </a:xfrm>
          <a:prstGeom prst="rect">
            <a:avLst/>
          </a:prstGeom>
          <a:noFill/>
          <a:ln w="19050">
            <a:noFill/>
            <a:miter lim="800000"/>
            <a:headEnd/>
            <a:tailEnd type="none" w="sm" len="sm"/>
          </a:ln>
          <a:effectLst/>
        </p:spPr>
        <p:txBody>
          <a:bodyPr wrap="none" lIns="45715" tIns="45715" rIns="45715" bIns="45715" anchor="ctr">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400" b="0" smtClean="0">
                <a:solidFill>
                  <a:schemeClr val="hlink"/>
                </a:solidFill>
              </a:rPr>
              <a:t>– </a:t>
            </a:r>
            <a:fld id="{D61424C5-4EE2-4CFB-A2EF-1F7AF4E34C7A}" type="slidenum">
              <a:rPr lang="en-US" altLang="en-US" sz="1400" b="0" smtClean="0">
                <a:solidFill>
                  <a:schemeClr val="hlink"/>
                </a:solidFill>
              </a:rPr>
              <a:pPr algn="ctr">
                <a:lnSpc>
                  <a:spcPct val="90000"/>
                </a:lnSpc>
                <a:defRPr/>
              </a:pPr>
              <a:t>‹#›</a:t>
            </a:fld>
            <a:r>
              <a:rPr lang="en-US" altLang="en-US" sz="1400" b="0" smtClean="0">
                <a:solidFill>
                  <a:schemeClr val="hlink"/>
                </a:solidFill>
              </a:rPr>
              <a:t> –</a:t>
            </a:r>
            <a:endParaRPr lang="en-US" altLang="en-US" sz="1400" b="0" smtClean="0"/>
          </a:p>
        </p:txBody>
      </p:sp>
      <p:sp>
        <p:nvSpPr>
          <p:cNvPr id="1029" name="Rectangle 5"/>
          <p:cNvSpPr>
            <a:spLocks noChangeArrowheads="1"/>
          </p:cNvSpPr>
          <p:nvPr/>
        </p:nvSpPr>
        <p:spPr bwMode="auto">
          <a:xfrm>
            <a:off x="6934200" y="6495578"/>
            <a:ext cx="2113710" cy="28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45715" tIns="45715" rIns="45715" bIns="45715" anchor="ctr">
            <a:spAutoFit/>
          </a:bodyPr>
          <a:lstStyle>
            <a:lvl1pPr algn="ctr">
              <a:lnSpc>
                <a:spcPct val="90000"/>
              </a:lnSpc>
              <a:defRPr b="1">
                <a:solidFill>
                  <a:schemeClr val="tx1"/>
                </a:solidFill>
                <a:latin typeface="Helvetica" panose="020B0604020202020204" pitchFamily="34" charset="0"/>
              </a:defRPr>
            </a:lvl1pPr>
            <a:lvl2pPr marL="742950" indent="-285750" algn="ctr">
              <a:lnSpc>
                <a:spcPct val="90000"/>
              </a:lnSpc>
              <a:defRPr b="1">
                <a:solidFill>
                  <a:schemeClr val="tx1"/>
                </a:solidFill>
                <a:latin typeface="Helvetica" panose="020B0604020202020204" pitchFamily="34" charset="0"/>
              </a:defRPr>
            </a:lvl2pPr>
            <a:lvl3pPr marL="1143000" indent="-228600" algn="ctr">
              <a:lnSpc>
                <a:spcPct val="90000"/>
              </a:lnSpc>
              <a:defRPr b="1">
                <a:solidFill>
                  <a:schemeClr val="tx1"/>
                </a:solidFill>
                <a:latin typeface="Helvetica" panose="020B0604020202020204" pitchFamily="34" charset="0"/>
              </a:defRPr>
            </a:lvl3pPr>
            <a:lvl4pPr marL="1600200" indent="-228600" algn="ctr">
              <a:lnSpc>
                <a:spcPct val="90000"/>
              </a:lnSpc>
              <a:defRPr b="1">
                <a:solidFill>
                  <a:schemeClr val="tx1"/>
                </a:solidFill>
                <a:latin typeface="Helvetica" panose="020B0604020202020204" pitchFamily="34" charset="0"/>
              </a:defRPr>
            </a:lvl4pPr>
            <a:lvl5pPr marL="2057400" indent="-228600" algn="ctr">
              <a:lnSpc>
                <a:spcPct val="90000"/>
              </a:lnSpc>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defRPr/>
            </a:pPr>
            <a:r>
              <a:rPr lang="en-US" altLang="en-US" sz="1400" b="0" dirty="0" smtClean="0">
                <a:solidFill>
                  <a:schemeClr val="hlink"/>
                </a:solidFill>
              </a:rPr>
              <a:t>CSCE 742 Summer 2017</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spd="med"/>
  <p:txStyles>
    <p:titleStyle>
      <a:lvl1pPr algn="l" rtl="0" eaLnBrk="0" fontAlgn="base" hangingPunct="0">
        <a:lnSpc>
          <a:spcPct val="87000"/>
        </a:lnSpc>
        <a:spcBef>
          <a:spcPct val="0"/>
        </a:spcBef>
        <a:spcAft>
          <a:spcPct val="0"/>
        </a:spcAft>
        <a:defRPr sz="3800" b="1">
          <a:solidFill>
            <a:schemeClr val="hlink"/>
          </a:solidFill>
          <a:latin typeface="+mj-lt"/>
          <a:ea typeface="+mj-ea"/>
          <a:cs typeface="+mj-cs"/>
        </a:defRPr>
      </a:lvl1pPr>
      <a:lvl2pPr algn="l" rtl="0" eaLnBrk="0" fontAlgn="base" hangingPunct="0">
        <a:lnSpc>
          <a:spcPct val="87000"/>
        </a:lnSpc>
        <a:spcBef>
          <a:spcPct val="0"/>
        </a:spcBef>
        <a:spcAft>
          <a:spcPct val="0"/>
        </a:spcAft>
        <a:defRPr sz="3800" b="1">
          <a:solidFill>
            <a:schemeClr val="hlink"/>
          </a:solidFill>
          <a:latin typeface="Helvetica" pitchFamily="34" charset="0"/>
        </a:defRPr>
      </a:lvl2pPr>
      <a:lvl3pPr algn="l" rtl="0" eaLnBrk="0" fontAlgn="base" hangingPunct="0">
        <a:lnSpc>
          <a:spcPct val="87000"/>
        </a:lnSpc>
        <a:spcBef>
          <a:spcPct val="0"/>
        </a:spcBef>
        <a:spcAft>
          <a:spcPct val="0"/>
        </a:spcAft>
        <a:defRPr sz="3800" b="1">
          <a:solidFill>
            <a:schemeClr val="hlink"/>
          </a:solidFill>
          <a:latin typeface="Helvetica" pitchFamily="34" charset="0"/>
        </a:defRPr>
      </a:lvl3pPr>
      <a:lvl4pPr algn="l" rtl="0" eaLnBrk="0" fontAlgn="base" hangingPunct="0">
        <a:lnSpc>
          <a:spcPct val="87000"/>
        </a:lnSpc>
        <a:spcBef>
          <a:spcPct val="0"/>
        </a:spcBef>
        <a:spcAft>
          <a:spcPct val="0"/>
        </a:spcAft>
        <a:defRPr sz="3800" b="1">
          <a:solidFill>
            <a:schemeClr val="hlink"/>
          </a:solidFill>
          <a:latin typeface="Helvetica" pitchFamily="34" charset="0"/>
        </a:defRPr>
      </a:lvl4pPr>
      <a:lvl5pPr algn="l" rtl="0" eaLnBrk="0" fontAlgn="base" hangingPunct="0">
        <a:lnSpc>
          <a:spcPct val="87000"/>
        </a:lnSpc>
        <a:spcBef>
          <a:spcPct val="0"/>
        </a:spcBef>
        <a:spcAft>
          <a:spcPct val="0"/>
        </a:spcAft>
        <a:defRPr sz="3800" b="1">
          <a:solidFill>
            <a:schemeClr val="hlink"/>
          </a:solidFill>
          <a:latin typeface="Helvetica" pitchFamily="34" charset="0"/>
        </a:defRPr>
      </a:lvl5pPr>
      <a:lvl6pPr marL="457200" algn="l" rtl="0" fontAlgn="base">
        <a:lnSpc>
          <a:spcPct val="87000"/>
        </a:lnSpc>
        <a:spcBef>
          <a:spcPct val="0"/>
        </a:spcBef>
        <a:spcAft>
          <a:spcPct val="0"/>
        </a:spcAft>
        <a:defRPr sz="3800" b="1">
          <a:solidFill>
            <a:schemeClr val="hlink"/>
          </a:solidFill>
          <a:latin typeface="Helvetica" pitchFamily="34" charset="0"/>
        </a:defRPr>
      </a:lvl6pPr>
      <a:lvl7pPr marL="914400" algn="l" rtl="0" fontAlgn="base">
        <a:lnSpc>
          <a:spcPct val="87000"/>
        </a:lnSpc>
        <a:spcBef>
          <a:spcPct val="0"/>
        </a:spcBef>
        <a:spcAft>
          <a:spcPct val="0"/>
        </a:spcAft>
        <a:defRPr sz="3800" b="1">
          <a:solidFill>
            <a:schemeClr val="hlink"/>
          </a:solidFill>
          <a:latin typeface="Helvetica" pitchFamily="34" charset="0"/>
        </a:defRPr>
      </a:lvl7pPr>
      <a:lvl8pPr marL="1371600" algn="l" rtl="0" fontAlgn="base">
        <a:lnSpc>
          <a:spcPct val="87000"/>
        </a:lnSpc>
        <a:spcBef>
          <a:spcPct val="0"/>
        </a:spcBef>
        <a:spcAft>
          <a:spcPct val="0"/>
        </a:spcAft>
        <a:defRPr sz="3800" b="1">
          <a:solidFill>
            <a:schemeClr val="hlink"/>
          </a:solidFill>
          <a:latin typeface="Helvetica" pitchFamily="34" charset="0"/>
        </a:defRPr>
      </a:lvl8pPr>
      <a:lvl9pPr marL="1828800" algn="l" rtl="0" fontAlgn="base">
        <a:lnSpc>
          <a:spcPct val="87000"/>
        </a:lnSpc>
        <a:spcBef>
          <a:spcPct val="0"/>
        </a:spcBef>
        <a:spcAft>
          <a:spcPct val="0"/>
        </a:spcAft>
        <a:defRPr sz="3800" b="1">
          <a:solidFill>
            <a:schemeClr val="hlink"/>
          </a:solidFill>
          <a:latin typeface="Helvetica" pitchFamily="34" charset="0"/>
        </a:defRPr>
      </a:lvl9pPr>
    </p:titleStyle>
    <p:bodyStyle>
      <a:lvl1pPr marL="385763" indent="-385763" algn="l" rtl="0" eaLnBrk="0" fontAlgn="base" hangingPunct="0">
        <a:lnSpc>
          <a:spcPct val="95000"/>
        </a:lnSpc>
        <a:spcBef>
          <a:spcPct val="50000"/>
        </a:spcBef>
        <a:spcAft>
          <a:spcPct val="0"/>
        </a:spcAft>
        <a:buClr>
          <a:schemeClr val="hlink"/>
        </a:buClr>
        <a:buFont typeface="Wingdings" panose="05000000000000000000" pitchFamily="2" charset="2"/>
        <a:defRPr sz="2400" b="1">
          <a:solidFill>
            <a:schemeClr val="tx2"/>
          </a:solidFill>
          <a:effectLst>
            <a:outerShdw blurRad="38100" dist="38100" dir="2700000" algn="tl">
              <a:srgbClr val="C0C0C0"/>
            </a:outerShdw>
          </a:effectLst>
          <a:latin typeface="+mn-lt"/>
          <a:ea typeface="+mn-ea"/>
          <a:cs typeface="+mn-cs"/>
        </a:defRPr>
      </a:lvl1pPr>
      <a:lvl2pPr marL="744538" indent="-246063" algn="l" rtl="0" eaLnBrk="0" fontAlgn="base" hangingPunct="0">
        <a:spcBef>
          <a:spcPct val="25000"/>
        </a:spcBef>
        <a:spcAft>
          <a:spcPct val="0"/>
        </a:spcAft>
        <a:buClr>
          <a:schemeClr val="hlink"/>
        </a:buClr>
        <a:buSzPct val="75000"/>
        <a:buFont typeface="Wingdings" panose="05000000000000000000" pitchFamily="2" charset="2"/>
        <a:buChar char="n"/>
        <a:defRPr sz="2000" b="1">
          <a:solidFill>
            <a:schemeClr val="tx1"/>
          </a:solidFill>
          <a:latin typeface="+mn-lt"/>
        </a:defRPr>
      </a:lvl2pPr>
      <a:lvl3pPr marL="1146175" indent="-238125" algn="l" rtl="0" eaLnBrk="0" fontAlgn="base" hangingPunct="0">
        <a:lnSpc>
          <a:spcPct val="107000"/>
        </a:lnSpc>
        <a:spcBef>
          <a:spcPct val="10000"/>
        </a:spcBef>
        <a:spcAft>
          <a:spcPct val="0"/>
        </a:spcAft>
        <a:buClr>
          <a:srgbClr val="005400"/>
        </a:buClr>
        <a:buSzPct val="90000"/>
        <a:buFont typeface="Wingdings" pitchFamily="2" charset="2"/>
        <a:buChar char="l"/>
        <a:defRPr b="1">
          <a:solidFill>
            <a:schemeClr val="folHlink"/>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451100" indent="-228600" algn="l" rtl="0" eaLnBrk="0" fontAlgn="base" hangingPunct="0">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Service-oriented_architecture#cite_note-25" TargetMode="External"/><Relationship Id="rId2" Type="http://schemas.openxmlformats.org/officeDocument/2006/relationships/hyperlink" Target="https://en.wikipedia.org/wiki/Enterprise_architect"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1836738"/>
            <a:ext cx="7772400" cy="1565275"/>
          </a:xfrm>
        </p:spPr>
        <p:txBody>
          <a:bodyPr/>
          <a:lstStyle/>
          <a:p>
            <a:pPr marL="342900" indent="-342900" algn="ctr" eaLnBrk="1" hangingPunct="1"/>
            <a:r>
              <a:rPr lang="en-US" altLang="en-US" smtClean="0"/>
              <a:t>Lecture 09</a:t>
            </a:r>
            <a:br>
              <a:rPr lang="en-US" altLang="en-US" smtClean="0"/>
            </a:br>
            <a:r>
              <a:rPr lang="en-US" altLang="en-US" smtClean="0"/>
              <a:t>Designing to Satisfy Quality Requirements</a:t>
            </a:r>
          </a:p>
        </p:txBody>
      </p:sp>
      <p:sp>
        <p:nvSpPr>
          <p:cNvPr id="418819" name="Rectangle 3"/>
          <p:cNvSpPr>
            <a:spLocks noGrp="1" noChangeArrowheads="1"/>
          </p:cNvSpPr>
          <p:nvPr>
            <p:ph type="body" idx="1"/>
          </p:nvPr>
        </p:nvSpPr>
        <p:spPr>
          <a:xfrm>
            <a:off x="1676400" y="3402013"/>
            <a:ext cx="6629400" cy="2905125"/>
          </a:xfrm>
        </p:spPr>
        <p:txBody>
          <a:bodyPr lIns="90487" tIns="44450" rIns="90487" bIns="44450"/>
          <a:lstStyle/>
          <a:p>
            <a:pPr eaLnBrk="1" hangingPunct="1">
              <a:defRPr/>
            </a:pPr>
            <a:r>
              <a:rPr lang="en-US" dirty="0" smtClean="0"/>
              <a:t>Topics</a:t>
            </a:r>
          </a:p>
          <a:p>
            <a:pPr lvl="1" eaLnBrk="1" hangingPunct="1">
              <a:defRPr/>
            </a:pPr>
            <a:r>
              <a:rPr lang="en-US" dirty="0" smtClean="0"/>
              <a:t>Chapter 17 </a:t>
            </a:r>
            <a:r>
              <a:rPr lang="en-AU" dirty="0"/>
              <a:t>Designing an Architecture</a:t>
            </a:r>
            <a:endParaRPr lang="en-US" dirty="0" smtClean="0"/>
          </a:p>
          <a:p>
            <a:pPr marL="498475" lvl="1" indent="0" eaLnBrk="1" hangingPunct="1">
              <a:buFont typeface="Wingdings" panose="05000000000000000000" pitchFamily="2" charset="2"/>
              <a:buNone/>
              <a:defRPr/>
            </a:pPr>
            <a:endParaRPr lang="en-US" dirty="0" smtClean="0"/>
          </a:p>
          <a:p>
            <a:pPr lvl="1" eaLnBrk="1" hangingPunct="1">
              <a:defRPr/>
            </a:pPr>
            <a:endParaRPr lang="en-US" dirty="0" smtClean="0"/>
          </a:p>
          <a:p>
            <a:pPr lvl="1" eaLnBrk="1" hangingPunct="1">
              <a:defRPr/>
            </a:pPr>
            <a:endParaRPr lang="en-US" dirty="0" smtClean="0"/>
          </a:p>
        </p:txBody>
      </p:sp>
      <p:sp>
        <p:nvSpPr>
          <p:cNvPr id="6148" name="Rectangle 4"/>
          <p:cNvSpPr>
            <a:spLocks noChangeArrowheads="1"/>
          </p:cNvSpPr>
          <p:nvPr/>
        </p:nvSpPr>
        <p:spPr bwMode="auto">
          <a:xfrm>
            <a:off x="747713" y="6500813"/>
            <a:ext cx="1578957"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7" tIns="44450" rIns="90487" bIns="44450">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r>
              <a:rPr lang="en-US" altLang="en-US" sz="1400" dirty="0">
                <a:latin typeface="Courier New" panose="02070309020205020404" pitchFamily="49" charset="0"/>
              </a:rPr>
              <a:t>June </a:t>
            </a:r>
            <a:r>
              <a:rPr lang="en-US" altLang="en-US" sz="1400" dirty="0" smtClean="0">
                <a:latin typeface="Courier New" panose="02070309020205020404" pitchFamily="49" charset="0"/>
              </a:rPr>
              <a:t>14, 2017</a:t>
            </a:r>
            <a:endParaRPr lang="en-US" altLang="en-US" sz="1400" dirty="0">
              <a:latin typeface="Courier New" panose="02070309020205020404" pitchFamily="49" charset="0"/>
            </a:endParaRPr>
          </a:p>
        </p:txBody>
      </p:sp>
      <p:sp>
        <p:nvSpPr>
          <p:cNvPr id="6149" name="Rectangle 5"/>
          <p:cNvSpPr>
            <a:spLocks noChangeArrowheads="1"/>
          </p:cNvSpPr>
          <p:nvPr/>
        </p:nvSpPr>
        <p:spPr bwMode="auto">
          <a:xfrm>
            <a:off x="774700" y="762000"/>
            <a:ext cx="7821613"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ctr" eaLnBrk="1" hangingPunct="1">
              <a:lnSpc>
                <a:spcPct val="87000"/>
              </a:lnSpc>
            </a:pPr>
            <a:r>
              <a:rPr lang="en-US" altLang="en-US" sz="3800"/>
              <a:t>CSCE 742 Software Architectures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71550" y="274638"/>
            <a:ext cx="7848600" cy="777875"/>
          </a:xfrm>
        </p:spPr>
        <p:txBody>
          <a:bodyPr/>
          <a:lstStyle/>
          <a:p>
            <a:r>
              <a:rPr lang="en-US" altLang="en-US" smtClean="0"/>
              <a:t>Design Doesn’t Mean Green Field</a:t>
            </a:r>
          </a:p>
        </p:txBody>
      </p:sp>
      <p:sp>
        <p:nvSpPr>
          <p:cNvPr id="3" name="Content Placeholder 2"/>
          <p:cNvSpPr>
            <a:spLocks noGrp="1"/>
          </p:cNvSpPr>
          <p:nvPr>
            <p:ph idx="1"/>
          </p:nvPr>
        </p:nvSpPr>
        <p:spPr>
          <a:xfrm>
            <a:off x="312738" y="1408113"/>
            <a:ext cx="8229600" cy="4857750"/>
          </a:xfrm>
        </p:spPr>
        <p:txBody>
          <a:bodyPr/>
          <a:lstStyle/>
          <a:p>
            <a:pPr>
              <a:defRPr/>
            </a:pPr>
            <a:r>
              <a:rPr lang="en-US" dirty="0" smtClean="0"/>
              <a:t>If you are given components to be used in the final design, then the decomposition must accommodate those components.</a:t>
            </a:r>
          </a:p>
        </p:txBody>
      </p:sp>
      <p:sp>
        <p:nvSpPr>
          <p:cNvPr id="10244" name="Footer Placeholder 3"/>
          <p:cNvSpPr>
            <a:spLocks noGrp="1"/>
          </p:cNvSpPr>
          <p:nvPr>
            <p:ph type="ftr" sz="quarter" idx="10"/>
          </p:nvPr>
        </p:nvSpPr>
        <p:spPr>
          <a:xfrm>
            <a:off x="1219200" y="617220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dirty="0" smtClean="0"/>
              <a:t>© Len Bass, Paul Clements, Rick </a:t>
            </a:r>
            <a:r>
              <a:rPr lang="en-AU" altLang="en-US" sz="1800" dirty="0" err="1" smtClean="0"/>
              <a:t>Kazman</a:t>
            </a:r>
            <a:r>
              <a:rPr lang="en-AU" altLang="en-US" sz="1800" dirty="0" smtClean="0"/>
              <a:t>, distributed under Creative Commons Attribution License</a:t>
            </a:r>
          </a:p>
        </p:txBody>
      </p:sp>
      <p:sp>
        <p:nvSpPr>
          <p:cNvPr id="5" name="Rounded Rectangle 4"/>
          <p:cNvSpPr/>
          <p:nvPr/>
        </p:nvSpPr>
        <p:spPr>
          <a:xfrm>
            <a:off x="3132138" y="3903662"/>
            <a:ext cx="2016125" cy="865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Given components</a:t>
            </a:r>
          </a:p>
        </p:txBody>
      </p:sp>
      <p:sp>
        <p:nvSpPr>
          <p:cNvPr id="6" name="Rounded Rectangle 5"/>
          <p:cNvSpPr/>
          <p:nvPr/>
        </p:nvSpPr>
        <p:spPr>
          <a:xfrm>
            <a:off x="1763713" y="2916237"/>
            <a:ext cx="1944687" cy="7921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New component</a:t>
            </a:r>
          </a:p>
        </p:txBody>
      </p:sp>
      <p:sp>
        <p:nvSpPr>
          <p:cNvPr id="7" name="Rounded Rectangle 6"/>
          <p:cNvSpPr/>
          <p:nvPr/>
        </p:nvSpPr>
        <p:spPr>
          <a:xfrm>
            <a:off x="2447925" y="4868862"/>
            <a:ext cx="1800225" cy="7921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rPr>
              <a:t>New </a:t>
            </a:r>
          </a:p>
          <a:p>
            <a:pPr algn="ctr">
              <a:defRPr/>
            </a:pPr>
            <a:r>
              <a:rPr lang="en-US" sz="2000" dirty="0">
                <a:solidFill>
                  <a:schemeClr val="tx1"/>
                </a:solidFill>
              </a:rPr>
              <a:t>Component</a:t>
            </a:r>
          </a:p>
        </p:txBody>
      </p:sp>
      <p:sp>
        <p:nvSpPr>
          <p:cNvPr id="8" name="Rounded Rectangle 7"/>
          <p:cNvSpPr/>
          <p:nvPr/>
        </p:nvSpPr>
        <p:spPr>
          <a:xfrm>
            <a:off x="5435600" y="3811587"/>
            <a:ext cx="1800225" cy="7921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rPr>
              <a:t>New </a:t>
            </a:r>
          </a:p>
          <a:p>
            <a:pPr algn="ctr">
              <a:defRPr/>
            </a:pPr>
            <a:r>
              <a:rPr lang="en-US" sz="2000" dirty="0">
                <a:solidFill>
                  <a:schemeClr val="tx1"/>
                </a:solidFill>
              </a:rPr>
              <a:t>Component</a:t>
            </a:r>
          </a:p>
        </p:txBody>
      </p:sp>
      <p:sp>
        <p:nvSpPr>
          <p:cNvPr id="12" name="Rounded Rectangle 11"/>
          <p:cNvSpPr/>
          <p:nvPr/>
        </p:nvSpPr>
        <p:spPr>
          <a:xfrm>
            <a:off x="4427538" y="2895600"/>
            <a:ext cx="1800225" cy="79216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rPr>
              <a:t>New </a:t>
            </a:r>
          </a:p>
          <a:p>
            <a:pPr algn="ctr">
              <a:defRPr/>
            </a:pPr>
            <a:r>
              <a:rPr lang="en-US" sz="2000" dirty="0">
                <a:solidFill>
                  <a:schemeClr val="tx1"/>
                </a:solidFill>
              </a:rPr>
              <a:t>Component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Designing to Architecturally Significant Requirements</a:t>
            </a:r>
            <a:endParaRPr lang="en-US" dirty="0"/>
          </a:p>
        </p:txBody>
      </p:sp>
      <p:sp>
        <p:nvSpPr>
          <p:cNvPr id="3" name="Content Placeholder 2"/>
          <p:cNvSpPr>
            <a:spLocks noGrp="1"/>
          </p:cNvSpPr>
          <p:nvPr>
            <p:ph idx="1"/>
          </p:nvPr>
        </p:nvSpPr>
        <p:spPr/>
        <p:txBody>
          <a:bodyPr/>
          <a:lstStyle/>
          <a:p>
            <a:pPr>
              <a:defRPr/>
            </a:pPr>
            <a:r>
              <a:rPr lang="en-US" dirty="0" smtClean="0"/>
              <a:t>Remember architecturally significant requirements (ASRs)?</a:t>
            </a:r>
          </a:p>
          <a:p>
            <a:pPr>
              <a:defRPr/>
            </a:pPr>
            <a:r>
              <a:rPr lang="en-US" dirty="0" smtClean="0"/>
              <a:t>These are the requirements that you must satisfy with the design</a:t>
            </a:r>
          </a:p>
          <a:p>
            <a:pPr lvl="1">
              <a:defRPr/>
            </a:pPr>
            <a:r>
              <a:rPr lang="en-US" dirty="0" smtClean="0"/>
              <a:t>There are a small number of these</a:t>
            </a:r>
          </a:p>
          <a:p>
            <a:pPr lvl="1">
              <a:defRPr/>
            </a:pPr>
            <a:r>
              <a:rPr lang="en-US" dirty="0" smtClean="0"/>
              <a:t>They are the most important (by definition)</a:t>
            </a:r>
          </a:p>
        </p:txBody>
      </p:sp>
      <p:sp>
        <p:nvSpPr>
          <p:cNvPr id="11268" name="Footer Placeholder 3"/>
          <p:cNvSpPr>
            <a:spLocks noGrp="1"/>
          </p:cNvSpPr>
          <p:nvPr>
            <p:ph type="ftr" sz="quarter" idx="10"/>
          </p:nvPr>
        </p:nvSpPr>
        <p:spPr>
          <a:xfrm>
            <a:off x="990600" y="601980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dirty="0" smtClean="0"/>
              <a:t>© Len Bass, Paul Clements, Rick </a:t>
            </a:r>
            <a:r>
              <a:rPr lang="en-AU" altLang="en-US" sz="1800" dirty="0" err="1" smtClean="0"/>
              <a:t>Kazman</a:t>
            </a:r>
            <a:r>
              <a:rPr lang="en-AU" altLang="en-US" sz="1800" dirty="0" smtClean="0"/>
              <a:t>, distributed under Creative Commons Attribution License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How Many ASRs Simultaneously?</a:t>
            </a:r>
          </a:p>
        </p:txBody>
      </p:sp>
      <p:sp>
        <p:nvSpPr>
          <p:cNvPr id="3" name="Content Placeholder 2"/>
          <p:cNvSpPr>
            <a:spLocks noGrp="1"/>
          </p:cNvSpPr>
          <p:nvPr>
            <p:ph idx="1"/>
          </p:nvPr>
        </p:nvSpPr>
        <p:spPr/>
        <p:txBody>
          <a:bodyPr/>
          <a:lstStyle/>
          <a:p>
            <a:pPr>
              <a:defRPr/>
            </a:pPr>
            <a:r>
              <a:rPr lang="en-US" dirty="0" smtClean="0"/>
              <a:t>If you are inexperienced in design then design for the ASRs one at a time beginning with the most important.</a:t>
            </a:r>
          </a:p>
          <a:p>
            <a:pPr>
              <a:defRPr/>
            </a:pPr>
            <a:r>
              <a:rPr lang="en-US" dirty="0" smtClean="0"/>
              <a:t>As you gain experience, you will be able to design for multiple ASRs simultaneously.</a:t>
            </a:r>
            <a:endParaRPr lang="en-US" dirty="0"/>
          </a:p>
        </p:txBody>
      </p:sp>
      <p:sp>
        <p:nvSpPr>
          <p:cNvPr id="12292" name="Footer Placeholder 3"/>
          <p:cNvSpPr>
            <a:spLocks noGrp="1"/>
          </p:cNvSpPr>
          <p:nvPr>
            <p:ph type="ftr" sz="quarter" idx="10"/>
          </p:nvPr>
        </p:nvSpPr>
        <p:spPr>
          <a:xfrm>
            <a:off x="1219200" y="617220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dirty="0" smtClean="0"/>
              <a:t>© Len Bass, Paul Clements, Rick </a:t>
            </a:r>
            <a:r>
              <a:rPr lang="en-AU" altLang="en-US" sz="1800" dirty="0" err="1" smtClean="0"/>
              <a:t>Kazman</a:t>
            </a:r>
            <a:r>
              <a:rPr lang="en-AU" altLang="en-US" sz="1800" dirty="0" smtClean="0"/>
              <a:t>, distributed under Creative Commons Attribution License</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What About Other Quality Requirements?</a:t>
            </a:r>
            <a:endParaRPr lang="en-US" dirty="0"/>
          </a:p>
        </p:txBody>
      </p:sp>
      <p:sp>
        <p:nvSpPr>
          <p:cNvPr id="3" name="Content Placeholder 2"/>
          <p:cNvSpPr>
            <a:spLocks noGrp="1"/>
          </p:cNvSpPr>
          <p:nvPr>
            <p:ph idx="1"/>
          </p:nvPr>
        </p:nvSpPr>
        <p:spPr/>
        <p:txBody>
          <a:bodyPr>
            <a:normAutofit/>
          </a:bodyPr>
          <a:lstStyle/>
          <a:p>
            <a:pPr>
              <a:defRPr/>
            </a:pPr>
            <a:r>
              <a:rPr lang="en-US" dirty="0" smtClean="0"/>
              <a:t>If your design does not satisfy a particular non ASR quality requirement then either</a:t>
            </a:r>
          </a:p>
          <a:p>
            <a:pPr lvl="1">
              <a:defRPr/>
            </a:pPr>
            <a:r>
              <a:rPr lang="en-US" dirty="0" smtClean="0"/>
              <a:t>Adjust your design so that the ASRs are still satisfied and so is this additional requirement or</a:t>
            </a:r>
          </a:p>
          <a:p>
            <a:pPr lvl="1">
              <a:defRPr/>
            </a:pPr>
            <a:r>
              <a:rPr lang="en-US" dirty="0" smtClean="0"/>
              <a:t>Weaken the additional requirement so that it can be  satisfied either by the current design or by a modification of the current design or</a:t>
            </a:r>
          </a:p>
          <a:p>
            <a:pPr lvl="1">
              <a:defRPr/>
            </a:pPr>
            <a:r>
              <a:rPr lang="en-US" dirty="0" smtClean="0"/>
              <a:t>Change the priorities so that the one not satisfied becomes one of the ASRs or</a:t>
            </a:r>
          </a:p>
          <a:p>
            <a:pPr lvl="1">
              <a:defRPr/>
            </a:pPr>
            <a:r>
              <a:rPr lang="en-US" dirty="0" smtClean="0"/>
              <a:t>Declare the additional requirement non-</a:t>
            </a:r>
            <a:r>
              <a:rPr lang="en-US" dirty="0" err="1" smtClean="0"/>
              <a:t>satisfiable</a:t>
            </a:r>
            <a:r>
              <a:rPr lang="en-US" dirty="0" smtClean="0"/>
              <a:t> in conjunction with the ASRs.</a:t>
            </a:r>
          </a:p>
        </p:txBody>
      </p:sp>
      <p:sp>
        <p:nvSpPr>
          <p:cNvPr id="13316"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Generate and Test</a:t>
            </a:r>
          </a:p>
        </p:txBody>
      </p:sp>
      <p:sp>
        <p:nvSpPr>
          <p:cNvPr id="3" name="Content Placeholder 2"/>
          <p:cNvSpPr>
            <a:spLocks noGrp="1"/>
          </p:cNvSpPr>
          <p:nvPr>
            <p:ph idx="1"/>
          </p:nvPr>
        </p:nvSpPr>
        <p:spPr/>
        <p:txBody>
          <a:bodyPr/>
          <a:lstStyle/>
          <a:p>
            <a:pPr>
              <a:defRPr/>
            </a:pPr>
            <a:r>
              <a:rPr lang="en-US" dirty="0" smtClean="0"/>
              <a:t>View the current design as a hypothesis.</a:t>
            </a:r>
          </a:p>
          <a:p>
            <a:pPr>
              <a:defRPr/>
            </a:pPr>
            <a:r>
              <a:rPr lang="en-US" dirty="0" smtClean="0"/>
              <a:t>Ask whether the current design satisfies the requirements (test)</a:t>
            </a:r>
          </a:p>
          <a:p>
            <a:pPr>
              <a:defRPr/>
            </a:pPr>
            <a:r>
              <a:rPr lang="en-US" dirty="0" smtClean="0"/>
              <a:t>If not, then generate a new hypothesis</a:t>
            </a:r>
          </a:p>
        </p:txBody>
      </p:sp>
      <p:sp>
        <p:nvSpPr>
          <p:cNvPr id="14340"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
        <p:nvSpPr>
          <p:cNvPr id="14341" name="Oval 5"/>
          <p:cNvSpPr>
            <a:spLocks noChangeArrowheads="1"/>
          </p:cNvSpPr>
          <p:nvPr/>
        </p:nvSpPr>
        <p:spPr bwMode="auto">
          <a:xfrm>
            <a:off x="468313" y="4232275"/>
            <a:ext cx="2473325" cy="1933575"/>
          </a:xfrm>
          <a:prstGeom prst="ellipse">
            <a:avLst/>
          </a:prstGeom>
          <a:solidFill>
            <a:srgbClr val="CCECFF"/>
          </a:solidFill>
          <a:ln w="9525" algn="ctr">
            <a:solidFill>
              <a:schemeClr val="tx1"/>
            </a:solidFill>
            <a:round/>
            <a:headEnd/>
            <a:tailEnd/>
          </a:ln>
        </p:spPr>
        <p:txBody>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ctr" eaLnBrk="1" hangingPunct="1"/>
            <a:r>
              <a:rPr lang="en-US" altLang="en-US" sz="2400" b="0">
                <a:latin typeface="Arial" panose="020B0604020202020204" pitchFamily="34" charset="0"/>
              </a:rPr>
              <a:t>Generate Initial Hypothesis</a:t>
            </a:r>
          </a:p>
        </p:txBody>
      </p:sp>
      <p:sp>
        <p:nvSpPr>
          <p:cNvPr id="14342" name="Oval 7"/>
          <p:cNvSpPr>
            <a:spLocks noChangeArrowheads="1"/>
          </p:cNvSpPr>
          <p:nvPr/>
        </p:nvSpPr>
        <p:spPr bwMode="auto">
          <a:xfrm>
            <a:off x="6273800" y="4232275"/>
            <a:ext cx="2474913" cy="1933575"/>
          </a:xfrm>
          <a:prstGeom prst="ellipse">
            <a:avLst/>
          </a:prstGeom>
          <a:solidFill>
            <a:srgbClr val="CCECFF"/>
          </a:solidFill>
          <a:ln w="9525" algn="ctr">
            <a:solidFill>
              <a:schemeClr val="tx1"/>
            </a:solidFill>
            <a:round/>
            <a:headEnd/>
            <a:tailEnd/>
          </a:ln>
        </p:spPr>
        <p:txBody>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ctr" eaLnBrk="1" hangingPunct="1"/>
            <a:r>
              <a:rPr lang="en-US" altLang="en-US" sz="2400" b="0" dirty="0">
                <a:latin typeface="Arial" panose="020B0604020202020204" pitchFamily="34" charset="0"/>
              </a:rPr>
              <a:t>Generate </a:t>
            </a:r>
            <a:r>
              <a:rPr lang="en-US" altLang="en-US" sz="2400" dirty="0"/>
              <a:t>Next </a:t>
            </a:r>
            <a:r>
              <a:rPr lang="en-US" altLang="en-US" sz="2400" b="0" dirty="0">
                <a:latin typeface="Arial" panose="020B0604020202020204" pitchFamily="34" charset="0"/>
              </a:rPr>
              <a:t>Hypothesis</a:t>
            </a:r>
          </a:p>
        </p:txBody>
      </p:sp>
      <p:cxnSp>
        <p:nvCxnSpPr>
          <p:cNvPr id="14343" name="Straight Arrow Connector 8"/>
          <p:cNvCxnSpPr>
            <a:cxnSpLocks noChangeShapeType="1"/>
          </p:cNvCxnSpPr>
          <p:nvPr/>
        </p:nvCxnSpPr>
        <p:spPr bwMode="auto">
          <a:xfrm>
            <a:off x="2941638" y="5133975"/>
            <a:ext cx="476250" cy="3175"/>
          </a:xfrm>
          <a:prstGeom prst="straightConnector1">
            <a:avLst/>
          </a:prstGeom>
          <a:noFill/>
          <a:ln w="9525" algn="ctr">
            <a:solidFill>
              <a:schemeClr val="tx1"/>
            </a:solidFill>
            <a:round/>
            <a:headEnd/>
            <a:tailEnd type="arrow" w="med" len="med"/>
          </a:ln>
        </p:spPr>
      </p:cxnSp>
      <p:cxnSp>
        <p:nvCxnSpPr>
          <p:cNvPr id="14344" name="Straight Arrow Connector 9"/>
          <p:cNvCxnSpPr>
            <a:cxnSpLocks noChangeShapeType="1"/>
          </p:cNvCxnSpPr>
          <p:nvPr/>
        </p:nvCxnSpPr>
        <p:spPr bwMode="auto">
          <a:xfrm>
            <a:off x="5702300" y="5133975"/>
            <a:ext cx="571500" cy="3175"/>
          </a:xfrm>
          <a:prstGeom prst="straightConnector1">
            <a:avLst/>
          </a:prstGeom>
          <a:noFill/>
          <a:ln w="9525" algn="ctr">
            <a:solidFill>
              <a:schemeClr val="tx1"/>
            </a:solidFill>
            <a:round/>
            <a:headEnd/>
            <a:tailEnd type="arrow" w="med" len="med"/>
          </a:ln>
        </p:spPr>
      </p:cxnSp>
      <p:cxnSp>
        <p:nvCxnSpPr>
          <p:cNvPr id="14345" name="Straight Connector 10"/>
          <p:cNvCxnSpPr>
            <a:cxnSpLocks noChangeShapeType="1"/>
            <a:stCxn id="14342" idx="0"/>
          </p:cNvCxnSpPr>
          <p:nvPr/>
        </p:nvCxnSpPr>
        <p:spPr bwMode="auto">
          <a:xfrm flipV="1">
            <a:off x="7510463" y="3716338"/>
            <a:ext cx="0" cy="515937"/>
          </a:xfrm>
          <a:prstGeom prst="line">
            <a:avLst/>
          </a:prstGeom>
          <a:noFill/>
          <a:ln w="9525" algn="ctr">
            <a:solidFill>
              <a:schemeClr val="tx1"/>
            </a:solidFill>
            <a:round/>
            <a:headEnd/>
            <a:tailEnd/>
          </a:ln>
        </p:spPr>
      </p:cxnSp>
      <p:cxnSp>
        <p:nvCxnSpPr>
          <p:cNvPr id="14346" name="Straight Connector 11"/>
          <p:cNvCxnSpPr>
            <a:cxnSpLocks noChangeShapeType="1"/>
          </p:cNvCxnSpPr>
          <p:nvPr/>
        </p:nvCxnSpPr>
        <p:spPr bwMode="auto">
          <a:xfrm flipH="1">
            <a:off x="4643438" y="3716338"/>
            <a:ext cx="2867025" cy="0"/>
          </a:xfrm>
          <a:prstGeom prst="line">
            <a:avLst/>
          </a:prstGeom>
          <a:noFill/>
          <a:ln w="9525" algn="ctr">
            <a:solidFill>
              <a:schemeClr val="tx1"/>
            </a:solidFill>
            <a:round/>
            <a:headEnd/>
            <a:tailEnd/>
          </a:ln>
        </p:spPr>
      </p:cxnSp>
      <p:cxnSp>
        <p:nvCxnSpPr>
          <p:cNvPr id="14347" name="Straight Arrow Connector 12"/>
          <p:cNvCxnSpPr>
            <a:cxnSpLocks noChangeShapeType="1"/>
            <a:endCxn id="14348" idx="0"/>
          </p:cNvCxnSpPr>
          <p:nvPr/>
        </p:nvCxnSpPr>
        <p:spPr bwMode="auto">
          <a:xfrm>
            <a:off x="4643438" y="3716338"/>
            <a:ext cx="0" cy="515937"/>
          </a:xfrm>
          <a:prstGeom prst="straightConnector1">
            <a:avLst/>
          </a:prstGeom>
          <a:noFill/>
          <a:ln w="9525" algn="ctr">
            <a:solidFill>
              <a:schemeClr val="tx1"/>
            </a:solidFill>
            <a:round/>
            <a:headEnd/>
            <a:tailEnd type="arrow" w="med" len="med"/>
          </a:ln>
        </p:spPr>
      </p:cxnSp>
      <p:sp>
        <p:nvSpPr>
          <p:cNvPr id="14348" name="Oval 6"/>
          <p:cNvSpPr>
            <a:spLocks noChangeArrowheads="1"/>
          </p:cNvSpPr>
          <p:nvPr/>
        </p:nvSpPr>
        <p:spPr bwMode="auto">
          <a:xfrm>
            <a:off x="3417888" y="4232275"/>
            <a:ext cx="2449512" cy="1933575"/>
          </a:xfrm>
          <a:prstGeom prst="ellipse">
            <a:avLst/>
          </a:prstGeom>
          <a:solidFill>
            <a:srgbClr val="CCECFF"/>
          </a:solidFill>
          <a:ln w="9525" algn="ctr">
            <a:solidFill>
              <a:schemeClr val="tx1"/>
            </a:solidFill>
            <a:round/>
            <a:headEnd/>
            <a:tailEnd/>
          </a:ln>
        </p:spPr>
        <p:txBody>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ctr" eaLnBrk="1" hangingPunct="1"/>
            <a:r>
              <a:rPr lang="en-US" altLang="en-US" sz="2400" b="0">
                <a:latin typeface="Arial" panose="020B0604020202020204" pitchFamily="34" charset="0"/>
              </a:rPr>
              <a:t>Test hypothesis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Raises the Following Questions</a:t>
            </a:r>
          </a:p>
        </p:txBody>
      </p:sp>
      <p:sp>
        <p:nvSpPr>
          <p:cNvPr id="3" name="Content Placeholder 2"/>
          <p:cNvSpPr>
            <a:spLocks noGrp="1"/>
          </p:cNvSpPr>
          <p:nvPr>
            <p:ph idx="1"/>
          </p:nvPr>
        </p:nvSpPr>
        <p:spPr/>
        <p:txBody>
          <a:bodyPr>
            <a:normAutofit/>
          </a:bodyPr>
          <a:lstStyle/>
          <a:p>
            <a:pPr>
              <a:defRPr/>
            </a:pPr>
            <a:r>
              <a:rPr lang="en-US" dirty="0" smtClean="0"/>
              <a:t>Where does initial hypothesis come from?</a:t>
            </a:r>
          </a:p>
          <a:p>
            <a:pPr>
              <a:defRPr/>
            </a:pPr>
            <a:r>
              <a:rPr lang="en-US" dirty="0" smtClean="0"/>
              <a:t>How do I test a hypothesis?</a:t>
            </a:r>
          </a:p>
          <a:p>
            <a:pPr>
              <a:defRPr/>
            </a:pPr>
            <a:r>
              <a:rPr lang="en-US" dirty="0" smtClean="0"/>
              <a:t>When am I done?</a:t>
            </a:r>
          </a:p>
          <a:p>
            <a:pPr>
              <a:defRPr/>
            </a:pPr>
            <a:r>
              <a:rPr lang="en-US" dirty="0" smtClean="0"/>
              <a:t>How do I generate the next hypothesis?</a:t>
            </a:r>
          </a:p>
          <a:p>
            <a:pPr>
              <a:defRPr/>
            </a:pPr>
            <a:endParaRPr lang="en-US" dirty="0" smtClean="0"/>
          </a:p>
          <a:p>
            <a:pPr>
              <a:defRPr/>
            </a:pPr>
            <a:r>
              <a:rPr lang="en-US" dirty="0" smtClean="0"/>
              <a:t>You already know most of the answers; it is just a matter of organizing your knowledge.</a:t>
            </a:r>
          </a:p>
        </p:txBody>
      </p:sp>
      <p:sp>
        <p:nvSpPr>
          <p:cNvPr id="15364"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en-US" sz="4400" kern="1200" dirty="0" smtClean="0">
                <a:solidFill>
                  <a:schemeClr val="tx1"/>
                </a:solidFill>
                <a:latin typeface="+mn-lt"/>
                <a:ea typeface="+mn-ea"/>
                <a:cs typeface="+mn-cs"/>
              </a:rPr>
              <a:t>Where Does the Initial Hypothesis Come From?</a:t>
            </a:r>
            <a:endParaRPr lang="en-US" sz="4400" dirty="0"/>
          </a:p>
        </p:txBody>
      </p:sp>
      <p:sp>
        <p:nvSpPr>
          <p:cNvPr id="3" name="Content Placeholder 2"/>
          <p:cNvSpPr>
            <a:spLocks noGrp="1"/>
          </p:cNvSpPr>
          <p:nvPr>
            <p:ph idx="1"/>
          </p:nvPr>
        </p:nvSpPr>
        <p:spPr/>
        <p:txBody>
          <a:bodyPr>
            <a:normAutofit/>
          </a:bodyPr>
          <a:lstStyle/>
          <a:p>
            <a:pPr>
              <a:defRPr/>
            </a:pPr>
            <a:r>
              <a:rPr lang="en-US" dirty="0" smtClean="0"/>
              <a:t>Desirable sources</a:t>
            </a:r>
          </a:p>
          <a:p>
            <a:pPr lvl="1">
              <a:defRPr/>
            </a:pPr>
            <a:r>
              <a:rPr lang="en-US" dirty="0" smtClean="0"/>
              <a:t>Existing systems</a:t>
            </a:r>
          </a:p>
          <a:p>
            <a:pPr lvl="1">
              <a:defRPr/>
            </a:pPr>
            <a:r>
              <a:rPr lang="en-US" dirty="0" smtClean="0"/>
              <a:t>Frameworks</a:t>
            </a:r>
          </a:p>
          <a:p>
            <a:pPr>
              <a:defRPr/>
            </a:pPr>
            <a:r>
              <a:rPr lang="en-US" dirty="0" smtClean="0"/>
              <a:t>Less desirable sources</a:t>
            </a:r>
          </a:p>
          <a:p>
            <a:pPr lvl="1">
              <a:defRPr/>
            </a:pPr>
            <a:r>
              <a:rPr lang="en-US" dirty="0" smtClean="0"/>
              <a:t>Patterns and tactics</a:t>
            </a:r>
          </a:p>
          <a:p>
            <a:pPr lvl="1">
              <a:defRPr/>
            </a:pPr>
            <a:r>
              <a:rPr lang="en-US" dirty="0" smtClean="0"/>
              <a:t>Domain decomposition</a:t>
            </a:r>
          </a:p>
          <a:p>
            <a:pPr lvl="1">
              <a:defRPr/>
            </a:pPr>
            <a:r>
              <a:rPr lang="en-US" dirty="0" smtClean="0"/>
              <a:t>Design checklists</a:t>
            </a:r>
          </a:p>
          <a:p>
            <a:pPr>
              <a:defRPr/>
            </a:pPr>
            <a:r>
              <a:rPr lang="en-US" dirty="0" smtClean="0"/>
              <a:t>Why “less desirable”? </a:t>
            </a:r>
          </a:p>
          <a:p>
            <a:pPr lvl="1">
              <a:defRPr/>
            </a:pPr>
            <a:r>
              <a:rPr lang="en-US" dirty="0" smtClean="0"/>
              <a:t>The less desirable ones do not cover all of the requirements. They typically omit many of the quality attribute requirements.</a:t>
            </a:r>
          </a:p>
          <a:p>
            <a:pPr lvl="1">
              <a:defRPr/>
            </a:pPr>
            <a:endParaRPr lang="en-US" dirty="0"/>
          </a:p>
        </p:txBody>
      </p:sp>
      <p:sp>
        <p:nvSpPr>
          <p:cNvPr id="16388"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400" kern="1200" dirty="0" smtClean="0">
                <a:solidFill>
                  <a:schemeClr val="tx1"/>
                </a:solidFill>
                <a:latin typeface="+mn-lt"/>
                <a:ea typeface="+mn-ea"/>
                <a:cs typeface="+mn-cs"/>
              </a:rPr>
              <a:t>How Do I Test a Hypothesis?</a:t>
            </a:r>
            <a:endParaRPr lang="en-US" sz="4400" dirty="0"/>
          </a:p>
        </p:txBody>
      </p:sp>
      <p:sp>
        <p:nvSpPr>
          <p:cNvPr id="3" name="Content Placeholder 2"/>
          <p:cNvSpPr>
            <a:spLocks noGrp="1"/>
          </p:cNvSpPr>
          <p:nvPr>
            <p:ph idx="1"/>
          </p:nvPr>
        </p:nvSpPr>
        <p:spPr/>
        <p:txBody>
          <a:bodyPr/>
          <a:lstStyle/>
          <a:p>
            <a:pPr>
              <a:defRPr/>
            </a:pPr>
            <a:r>
              <a:rPr lang="en-US" dirty="0" smtClean="0"/>
              <a:t>Use the analysis techniques already covered</a:t>
            </a:r>
          </a:p>
          <a:p>
            <a:pPr>
              <a:defRPr/>
            </a:pPr>
            <a:r>
              <a:rPr lang="en-US" dirty="0" smtClean="0"/>
              <a:t>Design checklists from quality attribute discussion.</a:t>
            </a:r>
          </a:p>
          <a:p>
            <a:pPr>
              <a:defRPr/>
            </a:pPr>
            <a:r>
              <a:rPr lang="en-US" dirty="0" smtClean="0"/>
              <a:t>Architecturally significant requirements</a:t>
            </a:r>
          </a:p>
          <a:p>
            <a:pPr>
              <a:defRPr/>
            </a:pPr>
            <a:endParaRPr lang="en-US" dirty="0" smtClean="0"/>
          </a:p>
          <a:p>
            <a:pPr>
              <a:defRPr/>
            </a:pPr>
            <a:r>
              <a:rPr lang="en-US" dirty="0" smtClean="0"/>
              <a:t>What is the output of the tests?</a:t>
            </a:r>
          </a:p>
          <a:p>
            <a:pPr lvl="1">
              <a:defRPr/>
            </a:pPr>
            <a:r>
              <a:rPr lang="en-US" dirty="0" smtClean="0"/>
              <a:t>List of requirements – either responsibilities or quality – not met by current design.</a:t>
            </a:r>
            <a:endParaRPr lang="en-US" dirty="0"/>
          </a:p>
        </p:txBody>
      </p:sp>
      <p:sp>
        <p:nvSpPr>
          <p:cNvPr id="17412"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en-US" sz="4400" kern="1200" dirty="0" smtClean="0">
                <a:solidFill>
                  <a:schemeClr val="tx1"/>
                </a:solidFill>
                <a:latin typeface="+mn-lt"/>
                <a:ea typeface="+mn-ea"/>
                <a:cs typeface="+mn-cs"/>
              </a:rPr>
              <a:t>How Do I Generate the Next Hypothesis?</a:t>
            </a:r>
            <a:endParaRPr lang="en-US" sz="4400" dirty="0"/>
          </a:p>
        </p:txBody>
      </p:sp>
      <p:sp>
        <p:nvSpPr>
          <p:cNvPr id="3" name="Content Placeholder 2"/>
          <p:cNvSpPr>
            <a:spLocks noGrp="1"/>
          </p:cNvSpPr>
          <p:nvPr>
            <p:ph idx="1"/>
          </p:nvPr>
        </p:nvSpPr>
        <p:spPr/>
        <p:txBody>
          <a:bodyPr/>
          <a:lstStyle/>
          <a:p>
            <a:pPr>
              <a:defRPr/>
            </a:pPr>
            <a:r>
              <a:rPr lang="en-US" dirty="0" smtClean="0"/>
              <a:t>Add missing responsibilities.</a:t>
            </a:r>
          </a:p>
          <a:p>
            <a:pPr>
              <a:defRPr/>
            </a:pPr>
            <a:r>
              <a:rPr lang="en-US" dirty="0" smtClean="0"/>
              <a:t>Use tactics to adjust quality attribute behavior of hypothesis.</a:t>
            </a:r>
          </a:p>
          <a:p>
            <a:pPr lvl="1">
              <a:defRPr/>
            </a:pPr>
            <a:r>
              <a:rPr lang="en-US" dirty="0" smtClean="0"/>
              <a:t>The choice of tactics will depend on which quality attribute requirements are not met.</a:t>
            </a:r>
          </a:p>
          <a:p>
            <a:pPr lvl="1">
              <a:defRPr/>
            </a:pPr>
            <a:r>
              <a:rPr lang="en-US" dirty="0" smtClean="0"/>
              <a:t>Be mindful of the side effects of a tactic.</a:t>
            </a:r>
            <a:endParaRPr lang="en-US" dirty="0"/>
          </a:p>
        </p:txBody>
      </p:sp>
      <p:sp>
        <p:nvSpPr>
          <p:cNvPr id="18436"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400" kern="1200" dirty="0" smtClean="0">
                <a:solidFill>
                  <a:schemeClr val="tx1"/>
                </a:solidFill>
                <a:latin typeface="+mn-lt"/>
                <a:ea typeface="+mn-ea"/>
                <a:cs typeface="+mn-cs"/>
              </a:rPr>
              <a:t>When Am I Done?</a:t>
            </a:r>
            <a:endParaRPr lang="en-US" sz="4400" dirty="0"/>
          </a:p>
        </p:txBody>
      </p:sp>
      <p:sp>
        <p:nvSpPr>
          <p:cNvPr id="3" name="Content Placeholder 2"/>
          <p:cNvSpPr>
            <a:spLocks noGrp="1"/>
          </p:cNvSpPr>
          <p:nvPr>
            <p:ph idx="1"/>
          </p:nvPr>
        </p:nvSpPr>
        <p:spPr/>
        <p:txBody>
          <a:bodyPr/>
          <a:lstStyle/>
          <a:p>
            <a:pPr marL="0" indent="0">
              <a:defRPr/>
            </a:pPr>
            <a:r>
              <a:rPr lang="en-US" dirty="0" smtClean="0"/>
              <a:t>When…</a:t>
            </a:r>
          </a:p>
          <a:p>
            <a:pPr>
              <a:defRPr/>
            </a:pPr>
            <a:r>
              <a:rPr lang="en-US" dirty="0" smtClean="0"/>
              <a:t>All ASRs are satisfied and/or…</a:t>
            </a:r>
          </a:p>
          <a:p>
            <a:pPr>
              <a:defRPr/>
            </a:pPr>
            <a:r>
              <a:rPr lang="en-US" dirty="0" smtClean="0"/>
              <a:t>You run out of budget for design activity</a:t>
            </a:r>
          </a:p>
          <a:p>
            <a:pPr lvl="1">
              <a:defRPr/>
            </a:pPr>
            <a:r>
              <a:rPr lang="en-US" dirty="0" smtClean="0"/>
              <a:t>In this case, use the best hypothesis so far.</a:t>
            </a:r>
            <a:endParaRPr lang="en-US" dirty="0"/>
          </a:p>
          <a:p>
            <a:pPr lvl="1">
              <a:defRPr/>
            </a:pPr>
            <a:r>
              <a:rPr lang="en-US" dirty="0" smtClean="0"/>
              <a:t>Begin implementation</a:t>
            </a:r>
          </a:p>
          <a:p>
            <a:pPr lvl="1">
              <a:defRPr/>
            </a:pPr>
            <a:r>
              <a:rPr lang="en-US" dirty="0" smtClean="0"/>
              <a:t>Continue with the design effort although it will now be constrained by implementation choices.</a:t>
            </a:r>
          </a:p>
        </p:txBody>
      </p:sp>
      <p:sp>
        <p:nvSpPr>
          <p:cNvPr id="19460"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half" idx="1"/>
          </p:nvPr>
        </p:nvSpPr>
        <p:spPr/>
        <p:txBody>
          <a:bodyPr/>
          <a:lstStyle/>
          <a:p>
            <a:r>
              <a:rPr lang="en-US" sz="2400" dirty="0" smtClean="0"/>
              <a:t>Last Time</a:t>
            </a:r>
          </a:p>
          <a:p>
            <a:pPr>
              <a:buFont typeface="Wingdings" panose="05000000000000000000" pitchFamily="2" charset="2"/>
              <a:buChar char="§"/>
            </a:pPr>
            <a:r>
              <a:rPr lang="en-US" sz="2400" dirty="0" smtClean="0"/>
              <a:t>Agile[Ch15]</a:t>
            </a:r>
          </a:p>
          <a:p>
            <a:pPr>
              <a:buFont typeface="Wingdings" panose="05000000000000000000" pitchFamily="2" charset="2"/>
              <a:buChar char="§"/>
            </a:pPr>
            <a:r>
              <a:rPr lang="en-US" sz="2400" dirty="0" smtClean="0"/>
              <a:t>ASRs[Ch16]</a:t>
            </a:r>
          </a:p>
          <a:p>
            <a:r>
              <a:rPr lang="en-US" sz="2400" dirty="0" smtClean="0"/>
              <a:t>Today</a:t>
            </a:r>
          </a:p>
          <a:p>
            <a:pPr>
              <a:buFont typeface="Wingdings" panose="05000000000000000000" pitchFamily="2" charset="2"/>
              <a:buChar char="§"/>
            </a:pPr>
            <a:r>
              <a:rPr lang="en-US" sz="2400" dirty="0" smtClean="0"/>
              <a:t>Designing SA[Ch17]</a:t>
            </a:r>
          </a:p>
          <a:p>
            <a:pPr>
              <a:buFont typeface="Wingdings" panose="05000000000000000000" pitchFamily="2" charset="2"/>
              <a:buChar char="§"/>
            </a:pPr>
            <a:r>
              <a:rPr lang="en-US" sz="2400" dirty="0" smtClean="0"/>
              <a:t>SA example</a:t>
            </a:r>
          </a:p>
          <a:p>
            <a:pPr lvl="1">
              <a:buFont typeface="Wingdings" panose="05000000000000000000" pitchFamily="2" charset="2"/>
              <a:buChar char="§"/>
            </a:pPr>
            <a:r>
              <a:rPr lang="en-US" sz="2000" dirty="0" smtClean="0"/>
              <a:t>Garage Door</a:t>
            </a:r>
          </a:p>
          <a:p>
            <a:r>
              <a:rPr lang="en-US" sz="2400" dirty="0" smtClean="0"/>
              <a:t>Future</a:t>
            </a:r>
          </a:p>
          <a:p>
            <a:pPr>
              <a:buFont typeface="Wingdings" panose="05000000000000000000" pitchFamily="2" charset="2"/>
              <a:buChar char="§"/>
            </a:pPr>
            <a:r>
              <a:rPr lang="en-US" sz="2400" dirty="0" smtClean="0"/>
              <a:t>Test 2 – July 10</a:t>
            </a:r>
          </a:p>
          <a:p>
            <a:pPr>
              <a:buFont typeface="Wingdings" panose="05000000000000000000" pitchFamily="2" charset="2"/>
              <a:buChar char="§"/>
            </a:pPr>
            <a:r>
              <a:rPr lang="en-US" sz="2400" dirty="0" smtClean="0"/>
              <a:t>ATAM meetings</a:t>
            </a:r>
          </a:p>
          <a:p>
            <a:pPr>
              <a:buFont typeface="Wingdings" panose="05000000000000000000" pitchFamily="2" charset="2"/>
              <a:buChar char="§"/>
            </a:pPr>
            <a:endParaRPr lang="en-US" sz="2400" dirty="0"/>
          </a:p>
        </p:txBody>
      </p:sp>
      <p:sp>
        <p:nvSpPr>
          <p:cNvPr id="4" name="Content Placeholder 3"/>
          <p:cNvSpPr>
            <a:spLocks noGrp="1"/>
          </p:cNvSpPr>
          <p:nvPr>
            <p:ph sz="half" idx="2"/>
          </p:nvPr>
        </p:nvSpPr>
        <p:spPr/>
        <p:txBody>
          <a:bodyPr/>
          <a:lstStyle/>
          <a:p>
            <a:r>
              <a:rPr lang="en-US" dirty="0" smtClean="0"/>
              <a:t>Scores on in-class</a:t>
            </a:r>
          </a:p>
          <a:p>
            <a:pPr marL="457200" indent="-457200">
              <a:buFont typeface="Wingdings" panose="05000000000000000000" pitchFamily="2" charset="2"/>
              <a:buChar char="§"/>
            </a:pPr>
            <a:r>
              <a:rPr lang="en-US" dirty="0" smtClean="0"/>
              <a:t>48/50 several</a:t>
            </a:r>
          </a:p>
          <a:p>
            <a:pPr marL="0" indent="0"/>
            <a:endParaRPr lang="en-US" dirty="0"/>
          </a:p>
          <a:p>
            <a:pPr marL="0" indent="0"/>
            <a:r>
              <a:rPr lang="en-US" dirty="0" smtClean="0"/>
              <a:t>Teams</a:t>
            </a:r>
          </a:p>
          <a:p>
            <a:pPr marL="457200" indent="-457200">
              <a:buFont typeface="Wingdings" panose="05000000000000000000" pitchFamily="2" charset="2"/>
              <a:buChar char="§"/>
            </a:pPr>
            <a:r>
              <a:rPr lang="en-US" dirty="0" smtClean="0"/>
              <a:t>TBD and emailed</a:t>
            </a:r>
            <a:endParaRPr lang="en-US" dirty="0"/>
          </a:p>
        </p:txBody>
      </p:sp>
    </p:spTree>
    <p:extLst>
      <p:ext uri="{BB962C8B-B14F-4D97-AF65-F5344CB8AC3E}">
        <p14:creationId xmlns:p14="http://schemas.microsoft.com/office/powerpoint/2010/main" val="3047762837"/>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400" b="0" kern="1200" dirty="0" smtClean="0">
                <a:solidFill>
                  <a:schemeClr val="tx1"/>
                </a:solidFill>
              </a:rPr>
              <a:t>The Attribute-Driven Design Method </a:t>
            </a:r>
            <a:endParaRPr lang="en-US" dirty="0"/>
          </a:p>
        </p:txBody>
      </p:sp>
      <p:sp>
        <p:nvSpPr>
          <p:cNvPr id="3" name="Content Placeholder 2"/>
          <p:cNvSpPr>
            <a:spLocks noGrp="1"/>
          </p:cNvSpPr>
          <p:nvPr>
            <p:ph idx="1"/>
          </p:nvPr>
        </p:nvSpPr>
        <p:spPr/>
        <p:txBody>
          <a:bodyPr>
            <a:normAutofit/>
          </a:bodyPr>
          <a:lstStyle/>
          <a:p>
            <a:pPr>
              <a:defRPr/>
            </a:pPr>
            <a:r>
              <a:rPr lang="en-US" dirty="0" smtClean="0"/>
              <a:t>Packaging of many of the techniques already discussed.</a:t>
            </a:r>
          </a:p>
          <a:p>
            <a:pPr>
              <a:defRPr/>
            </a:pPr>
            <a:r>
              <a:rPr lang="en-US" dirty="0" smtClean="0"/>
              <a:t>An iterative method. At each iteration you</a:t>
            </a:r>
          </a:p>
          <a:p>
            <a:pPr lvl="1">
              <a:defRPr/>
            </a:pPr>
            <a:r>
              <a:rPr lang="en-US" sz="2800" b="0" kern="1200" dirty="0" smtClean="0">
                <a:ea typeface="+mn-ea"/>
                <a:cs typeface="+mn-cs"/>
              </a:rPr>
              <a:t>Choose a part of the system to design.</a:t>
            </a:r>
          </a:p>
          <a:p>
            <a:pPr lvl="1">
              <a:defRPr/>
            </a:pPr>
            <a:r>
              <a:rPr lang="en-US" sz="2800" b="0" kern="1200" dirty="0" smtClean="0">
                <a:ea typeface="+mn-ea"/>
                <a:cs typeface="+mn-cs"/>
              </a:rPr>
              <a:t>Marshal all the architecturally significant requirements for that part.</a:t>
            </a:r>
          </a:p>
          <a:p>
            <a:pPr lvl="1">
              <a:defRPr/>
            </a:pPr>
            <a:r>
              <a:rPr lang="en-US" sz="2800" b="0" kern="1200" dirty="0" smtClean="0">
                <a:ea typeface="+mn-ea"/>
                <a:cs typeface="+mn-cs"/>
              </a:rPr>
              <a:t>Generate and test a design for that part.</a:t>
            </a:r>
          </a:p>
          <a:p>
            <a:pPr>
              <a:defRPr/>
            </a:pPr>
            <a:r>
              <a:rPr lang="en-US" dirty="0" smtClean="0"/>
              <a:t>ADD does not result in a complete design</a:t>
            </a:r>
          </a:p>
          <a:p>
            <a:pPr lvl="1">
              <a:defRPr/>
            </a:pPr>
            <a:r>
              <a:rPr lang="en-US" dirty="0" smtClean="0"/>
              <a:t>Set of containers with responsibilities</a:t>
            </a:r>
          </a:p>
          <a:p>
            <a:pPr lvl="1">
              <a:defRPr/>
            </a:pPr>
            <a:r>
              <a:rPr lang="en-US" dirty="0" smtClean="0"/>
              <a:t>Interactions and information flow among containers</a:t>
            </a:r>
          </a:p>
          <a:p>
            <a:pPr>
              <a:defRPr/>
            </a:pPr>
            <a:r>
              <a:rPr lang="en-US" dirty="0" smtClean="0"/>
              <a:t>Does not produce an API or signature for containers.</a:t>
            </a:r>
          </a:p>
        </p:txBody>
      </p:sp>
      <p:sp>
        <p:nvSpPr>
          <p:cNvPr id="20484"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ADD Inputs and Outputs</a:t>
            </a:r>
          </a:p>
        </p:txBody>
      </p:sp>
      <p:sp>
        <p:nvSpPr>
          <p:cNvPr id="21507"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
        <p:nvSpPr>
          <p:cNvPr id="5" name="Rounded Rectangle 4"/>
          <p:cNvSpPr/>
          <p:nvPr/>
        </p:nvSpPr>
        <p:spPr>
          <a:xfrm>
            <a:off x="2700338" y="2779712"/>
            <a:ext cx="3024187" cy="1944688"/>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rPr>
              <a:t>ADD Process</a:t>
            </a:r>
          </a:p>
        </p:txBody>
      </p:sp>
      <p:sp>
        <p:nvSpPr>
          <p:cNvPr id="6" name="TextBox 5"/>
          <p:cNvSpPr txBox="1"/>
          <p:nvPr/>
        </p:nvSpPr>
        <p:spPr>
          <a:xfrm>
            <a:off x="190500" y="2781300"/>
            <a:ext cx="1933575" cy="1570038"/>
          </a:xfrm>
          <a:prstGeom prst="rect">
            <a:avLst/>
          </a:prstGeom>
          <a:noFill/>
        </p:spPr>
        <p:txBody>
          <a:bodyPr wrap="none">
            <a:spAutoFit/>
          </a:bodyPr>
          <a:lstStyle/>
          <a:p>
            <a:pPr>
              <a:defRPr/>
            </a:pPr>
            <a:r>
              <a:rPr lang="en-US" sz="2400" dirty="0"/>
              <a:t>Requirements</a:t>
            </a:r>
          </a:p>
          <a:p>
            <a:pPr marL="285750" indent="-285750">
              <a:buFont typeface="Arial" pitchFamily="34" charset="0"/>
              <a:buChar char="•"/>
              <a:defRPr/>
            </a:pPr>
            <a:r>
              <a:rPr lang="en-US" sz="2400" dirty="0"/>
              <a:t>Functional</a:t>
            </a:r>
          </a:p>
          <a:p>
            <a:pPr marL="285750" indent="-285750">
              <a:buFont typeface="Arial" pitchFamily="34" charset="0"/>
              <a:buChar char="•"/>
              <a:defRPr/>
            </a:pPr>
            <a:r>
              <a:rPr lang="en-US" sz="2400" dirty="0"/>
              <a:t>Quality</a:t>
            </a:r>
          </a:p>
          <a:p>
            <a:pPr marL="285750" indent="-285750">
              <a:buFont typeface="Arial" pitchFamily="34" charset="0"/>
              <a:buChar char="•"/>
              <a:defRPr/>
            </a:pPr>
            <a:r>
              <a:rPr lang="en-US" sz="2400" dirty="0"/>
              <a:t>Constraints</a:t>
            </a:r>
          </a:p>
        </p:txBody>
      </p:sp>
      <p:sp>
        <p:nvSpPr>
          <p:cNvPr id="9" name="TextBox 8"/>
          <p:cNvSpPr txBox="1"/>
          <p:nvPr/>
        </p:nvSpPr>
        <p:spPr>
          <a:xfrm>
            <a:off x="6443663" y="2781300"/>
            <a:ext cx="2846387" cy="1570038"/>
          </a:xfrm>
          <a:prstGeom prst="rect">
            <a:avLst/>
          </a:prstGeom>
          <a:noFill/>
        </p:spPr>
        <p:txBody>
          <a:bodyPr>
            <a:spAutoFit/>
          </a:bodyPr>
          <a:lstStyle/>
          <a:p>
            <a:pPr>
              <a:defRPr/>
            </a:pPr>
            <a:r>
              <a:rPr lang="en-US" sz="2400" dirty="0"/>
              <a:t>Containers</a:t>
            </a:r>
          </a:p>
          <a:p>
            <a:pPr marL="285750" indent="-285750">
              <a:buFont typeface="Arial" pitchFamily="34" charset="0"/>
              <a:buChar char="•"/>
              <a:defRPr/>
            </a:pPr>
            <a:r>
              <a:rPr lang="en-US" sz="2400" dirty="0"/>
              <a:t>Responsibilities </a:t>
            </a:r>
          </a:p>
          <a:p>
            <a:pPr marL="285750" indent="-285750">
              <a:buFont typeface="Arial" pitchFamily="34" charset="0"/>
              <a:buChar char="•"/>
              <a:defRPr/>
            </a:pPr>
            <a:r>
              <a:rPr lang="en-US" sz="2400" dirty="0"/>
              <a:t>Interactions</a:t>
            </a:r>
          </a:p>
          <a:p>
            <a:pPr marL="285750" indent="-285750">
              <a:buFont typeface="Arial" pitchFamily="34" charset="0"/>
              <a:buChar char="•"/>
              <a:defRPr/>
            </a:pPr>
            <a:r>
              <a:rPr lang="en-US" sz="2400" dirty="0"/>
              <a:t>Information flow</a:t>
            </a:r>
          </a:p>
        </p:txBody>
      </p:sp>
      <p:sp>
        <p:nvSpPr>
          <p:cNvPr id="11" name="Right Arrow 10"/>
          <p:cNvSpPr/>
          <p:nvPr/>
        </p:nvSpPr>
        <p:spPr>
          <a:xfrm>
            <a:off x="5724525" y="3357563"/>
            <a:ext cx="719138" cy="7191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ight Arrow 11"/>
          <p:cNvSpPr/>
          <p:nvPr/>
        </p:nvSpPr>
        <p:spPr>
          <a:xfrm>
            <a:off x="1979613" y="3357563"/>
            <a:ext cx="720725" cy="7191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400" b="0" kern="1200" dirty="0" smtClean="0">
                <a:solidFill>
                  <a:schemeClr val="tx1"/>
                </a:solidFill>
              </a:rPr>
              <a:t>The Steps of ADD </a:t>
            </a:r>
            <a:endParaRPr lang="en-US" dirty="0"/>
          </a:p>
        </p:txBody>
      </p:sp>
      <p:sp>
        <p:nvSpPr>
          <p:cNvPr id="3" name="Content Placeholder 2"/>
          <p:cNvSpPr>
            <a:spLocks noGrp="1"/>
          </p:cNvSpPr>
          <p:nvPr>
            <p:ph idx="1"/>
          </p:nvPr>
        </p:nvSpPr>
        <p:spPr>
          <a:xfrm>
            <a:off x="290513" y="1220788"/>
            <a:ext cx="8831262" cy="5224462"/>
          </a:xfrm>
        </p:spPr>
        <p:txBody>
          <a:bodyPr/>
          <a:lstStyle/>
          <a:p>
            <a:pPr marL="514350" indent="-514350">
              <a:buFont typeface="+mj-lt"/>
              <a:buAutoNum type="arabicPeriod"/>
              <a:defRPr/>
            </a:pPr>
            <a:r>
              <a:rPr lang="en-US" sz="3200" b="0" kern="1200" dirty="0" smtClean="0">
                <a:solidFill>
                  <a:schemeClr val="tx1"/>
                </a:solidFill>
              </a:rPr>
              <a:t>Choose an element of the system to design.</a:t>
            </a:r>
          </a:p>
          <a:p>
            <a:pPr marL="514350" indent="-514350">
              <a:buFont typeface="+mj-lt"/>
              <a:buAutoNum type="arabicPeriod"/>
              <a:defRPr/>
            </a:pPr>
            <a:r>
              <a:rPr lang="en-US" sz="3200" b="0" kern="1200" dirty="0" smtClean="0">
                <a:solidFill>
                  <a:schemeClr val="tx1"/>
                </a:solidFill>
              </a:rPr>
              <a:t>Identify the ASRs for the chosen element.</a:t>
            </a:r>
          </a:p>
          <a:p>
            <a:pPr marL="514350" indent="-514350">
              <a:buFont typeface="+mj-lt"/>
              <a:buAutoNum type="arabicPeriod"/>
              <a:defRPr/>
            </a:pPr>
            <a:r>
              <a:rPr lang="en-US" sz="3200" b="0" kern="1200" dirty="0" smtClean="0">
                <a:solidFill>
                  <a:schemeClr val="tx1"/>
                </a:solidFill>
              </a:rPr>
              <a:t>Generate a design solution for the chosen element.</a:t>
            </a:r>
          </a:p>
          <a:p>
            <a:pPr marL="514350" indent="-514350">
              <a:buFont typeface="+mj-lt"/>
              <a:buAutoNum type="arabicPeriod"/>
              <a:defRPr/>
            </a:pPr>
            <a:r>
              <a:rPr lang="en-US" sz="3200" b="0" kern="1200" dirty="0" smtClean="0">
                <a:solidFill>
                  <a:schemeClr val="tx1"/>
                </a:solidFill>
              </a:rPr>
              <a:t>Inventory remaining requirements and select the input for the next iteration.</a:t>
            </a:r>
          </a:p>
          <a:p>
            <a:pPr marL="514350" indent="-514350">
              <a:buFont typeface="+mj-lt"/>
              <a:buAutoNum type="arabicPeriod"/>
              <a:defRPr/>
            </a:pPr>
            <a:r>
              <a:rPr lang="en-US" sz="3200" b="0" kern="1200" dirty="0" smtClean="0">
                <a:solidFill>
                  <a:schemeClr val="tx1"/>
                </a:solidFill>
              </a:rPr>
              <a:t>Repeat steps 1–4 until all the ASRs have been satisfied.</a:t>
            </a:r>
          </a:p>
        </p:txBody>
      </p:sp>
      <p:sp>
        <p:nvSpPr>
          <p:cNvPr id="22532"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Step 1: </a:t>
            </a:r>
            <a:r>
              <a:rPr lang="en-US" sz="4400" b="0" kern="1200" dirty="0" smtClean="0">
                <a:solidFill>
                  <a:schemeClr val="tx1"/>
                </a:solidFill>
              </a:rPr>
              <a:t>Choose an Element of the System to Design</a:t>
            </a:r>
            <a:endParaRPr lang="en-US" dirty="0"/>
          </a:p>
        </p:txBody>
      </p:sp>
      <p:sp>
        <p:nvSpPr>
          <p:cNvPr id="3" name="Content Placeholder 2"/>
          <p:cNvSpPr>
            <a:spLocks noGrp="1"/>
          </p:cNvSpPr>
          <p:nvPr>
            <p:ph idx="1"/>
          </p:nvPr>
        </p:nvSpPr>
        <p:spPr>
          <a:xfrm>
            <a:off x="395288" y="1268413"/>
            <a:ext cx="8229600" cy="4857750"/>
          </a:xfrm>
        </p:spPr>
        <p:txBody>
          <a:bodyPr/>
          <a:lstStyle/>
          <a:p>
            <a:pPr>
              <a:defRPr/>
            </a:pPr>
            <a:r>
              <a:rPr lang="en-US" dirty="0" smtClean="0"/>
              <a:t>For green field designs, the element chosen is usually the whole system.</a:t>
            </a:r>
          </a:p>
          <a:p>
            <a:pPr>
              <a:defRPr/>
            </a:pPr>
            <a:r>
              <a:rPr lang="en-US" dirty="0" smtClean="0"/>
              <a:t>For legacy designs, the element is the portion to be added.</a:t>
            </a:r>
          </a:p>
          <a:p>
            <a:pPr>
              <a:defRPr/>
            </a:pPr>
            <a:r>
              <a:rPr lang="en-US" dirty="0" smtClean="0"/>
              <a:t>After the first iteration:</a:t>
            </a:r>
            <a:endParaRPr lang="en-US" i="1" dirty="0" smtClean="0"/>
          </a:p>
          <a:p>
            <a:pPr>
              <a:defRPr/>
            </a:pPr>
            <a:endParaRPr lang="en-US" dirty="0"/>
          </a:p>
        </p:txBody>
      </p:sp>
      <p:sp>
        <p:nvSpPr>
          <p:cNvPr id="23556"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
        <p:nvSpPr>
          <p:cNvPr id="23557" name="Rectangle 6"/>
          <p:cNvSpPr>
            <a:spLocks noChangeArrowheads="1"/>
          </p:cNvSpPr>
          <p:nvPr/>
        </p:nvSpPr>
        <p:spPr bwMode="auto">
          <a:xfrm>
            <a:off x="4572000" y="5226050"/>
            <a:ext cx="1709738" cy="434975"/>
          </a:xfrm>
          <a:prstGeom prst="rect">
            <a:avLst/>
          </a:prstGeom>
          <a:solidFill>
            <a:srgbClr val="FFFF99"/>
          </a:solidFill>
          <a:ln w="9525">
            <a:solidFill>
              <a:schemeClr val="tx1"/>
            </a:solidFill>
            <a:miter lim="800000"/>
            <a:headEnd/>
            <a:tailEnd/>
          </a:ln>
        </p:spPr>
        <p:txBody>
          <a:bodyPr wrap="none" anchor="ct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ctr"/>
            <a:r>
              <a:rPr lang="en-US" altLang="en-US">
                <a:solidFill>
                  <a:srgbClr val="000000"/>
                </a:solidFill>
                <a:latin typeface="Times New Roman" panose="02020603050405020304" pitchFamily="18" charset="0"/>
              </a:rPr>
              <a:t>Element 1</a:t>
            </a:r>
            <a:endParaRPr lang="en-US" altLang="en-US" baseline="-25000">
              <a:solidFill>
                <a:srgbClr val="000000"/>
              </a:solidFill>
              <a:latin typeface="Times New Roman" panose="02020603050405020304" pitchFamily="18" charset="0"/>
            </a:endParaRPr>
          </a:p>
        </p:txBody>
      </p:sp>
      <p:sp>
        <p:nvSpPr>
          <p:cNvPr id="23558" name="Rectangle 5"/>
          <p:cNvSpPr>
            <a:spLocks noChangeArrowheads="1"/>
          </p:cNvSpPr>
          <p:nvPr/>
        </p:nvSpPr>
        <p:spPr bwMode="auto">
          <a:xfrm>
            <a:off x="5508625" y="3716338"/>
            <a:ext cx="1524000" cy="531812"/>
          </a:xfrm>
          <a:prstGeom prst="rect">
            <a:avLst/>
          </a:prstGeom>
          <a:solidFill>
            <a:srgbClr val="FFFF99"/>
          </a:solidFill>
          <a:ln w="9525">
            <a:solidFill>
              <a:schemeClr val="tx1"/>
            </a:solidFill>
            <a:miter lim="800000"/>
            <a:headEnd/>
            <a:tailEnd/>
          </a:ln>
        </p:spPr>
        <p:txBody>
          <a:bodyPr wrap="none" anchor="ct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ctr"/>
            <a:r>
              <a:rPr lang="en-US" altLang="en-US">
                <a:solidFill>
                  <a:srgbClr val="000000"/>
                </a:solidFill>
                <a:latin typeface="Times New Roman" panose="02020603050405020304" pitchFamily="18" charset="0"/>
              </a:rPr>
              <a:t>Whole System</a:t>
            </a:r>
          </a:p>
        </p:txBody>
      </p:sp>
      <p:sp>
        <p:nvSpPr>
          <p:cNvPr id="23559" name="Rectangle 7"/>
          <p:cNvSpPr>
            <a:spLocks noChangeArrowheads="1"/>
          </p:cNvSpPr>
          <p:nvPr/>
        </p:nvSpPr>
        <p:spPr bwMode="auto">
          <a:xfrm>
            <a:off x="6453188" y="5214938"/>
            <a:ext cx="1574800" cy="446087"/>
          </a:xfrm>
          <a:prstGeom prst="rect">
            <a:avLst/>
          </a:prstGeom>
          <a:solidFill>
            <a:srgbClr val="FFFF99"/>
          </a:solidFill>
          <a:ln w="9525">
            <a:solidFill>
              <a:schemeClr val="tx1"/>
            </a:solidFill>
            <a:miter lim="800000"/>
            <a:headEnd/>
            <a:tailEnd/>
          </a:ln>
        </p:spPr>
        <p:txBody>
          <a:bodyPr wrap="none" anchor="ct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ctr"/>
            <a:r>
              <a:rPr lang="en-US" altLang="en-US">
                <a:solidFill>
                  <a:srgbClr val="000000"/>
                </a:solidFill>
                <a:latin typeface="Times New Roman" panose="02020603050405020304" pitchFamily="18" charset="0"/>
              </a:rPr>
              <a:t>Element N</a:t>
            </a:r>
            <a:endParaRPr lang="en-US" altLang="en-US" baseline="-25000">
              <a:latin typeface="Times New Roman" panose="02020603050405020304" pitchFamily="18" charset="0"/>
            </a:endParaRPr>
          </a:p>
        </p:txBody>
      </p:sp>
      <p:sp>
        <p:nvSpPr>
          <p:cNvPr id="23560" name="Freeform 8"/>
          <p:cNvSpPr>
            <a:spLocks/>
          </p:cNvSpPr>
          <p:nvPr/>
        </p:nvSpPr>
        <p:spPr bwMode="auto">
          <a:xfrm>
            <a:off x="5562600" y="4899025"/>
            <a:ext cx="1447800" cy="304800"/>
          </a:xfrm>
          <a:custGeom>
            <a:avLst/>
            <a:gdLst>
              <a:gd name="T0" fmla="*/ 0 w 1824"/>
              <a:gd name="T1" fmla="*/ 304800 h 96"/>
              <a:gd name="T2" fmla="*/ 0 w 1824"/>
              <a:gd name="T3" fmla="*/ 0 h 96"/>
              <a:gd name="T4" fmla="*/ 1447800 w 1824"/>
              <a:gd name="T5" fmla="*/ 0 h 96"/>
              <a:gd name="T6" fmla="*/ 1447800 w 1824"/>
              <a:gd name="T7" fmla="*/ 304800 h 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4" h="96">
                <a:moveTo>
                  <a:pt x="0" y="96"/>
                </a:moveTo>
                <a:lnTo>
                  <a:pt x="0" y="0"/>
                </a:lnTo>
                <a:lnTo>
                  <a:pt x="1824" y="0"/>
                </a:lnTo>
                <a:lnTo>
                  <a:pt x="1824" y="96"/>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3561" name="Group 9"/>
          <p:cNvGrpSpPr>
            <a:grpSpLocks/>
          </p:cNvGrpSpPr>
          <p:nvPr/>
        </p:nvGrpSpPr>
        <p:grpSpPr bwMode="auto">
          <a:xfrm>
            <a:off x="6167438" y="4257675"/>
            <a:ext cx="228600" cy="641350"/>
            <a:chOff x="4480" y="1304"/>
            <a:chExt cx="144" cy="404"/>
          </a:xfrm>
        </p:grpSpPr>
        <p:sp>
          <p:nvSpPr>
            <p:cNvPr id="23562" name="Line 10"/>
            <p:cNvSpPr>
              <a:spLocks noChangeShapeType="1"/>
            </p:cNvSpPr>
            <p:nvPr/>
          </p:nvSpPr>
          <p:spPr bwMode="auto">
            <a:xfrm>
              <a:off x="4552" y="1488"/>
              <a:ext cx="4" cy="2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3" name="AutoShape 11"/>
            <p:cNvSpPr>
              <a:spLocks noChangeArrowheads="1"/>
            </p:cNvSpPr>
            <p:nvPr/>
          </p:nvSpPr>
          <p:spPr bwMode="auto">
            <a:xfrm>
              <a:off x="4480" y="1304"/>
              <a:ext cx="144" cy="192"/>
            </a:xfrm>
            <a:prstGeom prst="diamond">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endParaRPr lang="en-US" altLang="en-US"/>
            </a:p>
          </p:txBody>
        </p:sp>
      </p:gr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400" b="0" kern="1200" dirty="0" smtClean="0">
                <a:solidFill>
                  <a:schemeClr val="tx1"/>
                </a:solidFill>
              </a:rPr>
              <a:t>Which Element Comes Next?</a:t>
            </a:r>
            <a:endParaRPr lang="en-US" dirty="0"/>
          </a:p>
        </p:txBody>
      </p:sp>
      <p:sp>
        <p:nvSpPr>
          <p:cNvPr id="3" name="Content Placeholder 2"/>
          <p:cNvSpPr>
            <a:spLocks noGrp="1"/>
          </p:cNvSpPr>
          <p:nvPr>
            <p:ph idx="1"/>
          </p:nvPr>
        </p:nvSpPr>
        <p:spPr/>
        <p:txBody>
          <a:bodyPr>
            <a:normAutofit/>
          </a:bodyPr>
          <a:lstStyle/>
          <a:p>
            <a:pPr>
              <a:defRPr/>
            </a:pPr>
            <a:r>
              <a:rPr lang="en-US" dirty="0" smtClean="0"/>
              <a:t>Two basic refinement strategies:</a:t>
            </a:r>
          </a:p>
          <a:p>
            <a:pPr lvl="1">
              <a:defRPr/>
            </a:pPr>
            <a:r>
              <a:rPr lang="en-US" dirty="0" smtClean="0"/>
              <a:t>Breadth first</a:t>
            </a:r>
          </a:p>
          <a:p>
            <a:pPr lvl="1">
              <a:defRPr/>
            </a:pPr>
            <a:r>
              <a:rPr lang="en-US" dirty="0" smtClean="0"/>
              <a:t>Depth first</a:t>
            </a:r>
          </a:p>
          <a:p>
            <a:pPr>
              <a:defRPr/>
            </a:pPr>
            <a:r>
              <a:rPr lang="en-US" dirty="0" smtClean="0"/>
              <a:t>Which one to choose?</a:t>
            </a:r>
          </a:p>
          <a:p>
            <a:pPr lvl="1">
              <a:defRPr/>
            </a:pPr>
            <a:r>
              <a:rPr lang="en-US" dirty="0" smtClean="0"/>
              <a:t>It depends </a:t>
            </a:r>
            <a:r>
              <a:rPr lang="en-US" dirty="0" smtClean="0">
                <a:sym typeface="Wingdings" pitchFamily="2" charset="2"/>
              </a:rPr>
              <a:t></a:t>
            </a:r>
          </a:p>
          <a:p>
            <a:pPr>
              <a:defRPr/>
            </a:pPr>
            <a:r>
              <a:rPr lang="en-US" dirty="0" smtClean="0">
                <a:sym typeface="Wingdings" pitchFamily="2" charset="2"/>
              </a:rPr>
              <a:t>If using new technology =&gt; depth first: explore the implications of using that technology.</a:t>
            </a:r>
          </a:p>
          <a:p>
            <a:pPr>
              <a:defRPr/>
            </a:pPr>
            <a:r>
              <a:rPr lang="en-US" dirty="0" smtClean="0">
                <a:sym typeface="Wingdings" pitchFamily="2" charset="2"/>
              </a:rPr>
              <a:t>If a team needs work =&gt; depth first: generate requirements for that team.</a:t>
            </a:r>
          </a:p>
          <a:p>
            <a:pPr>
              <a:defRPr/>
            </a:pPr>
            <a:r>
              <a:rPr lang="en-US" dirty="0" smtClean="0">
                <a:sym typeface="Wingdings" pitchFamily="2" charset="2"/>
              </a:rPr>
              <a:t>Otherwise =&gt; breadth first.</a:t>
            </a:r>
          </a:p>
          <a:p>
            <a:pPr>
              <a:defRPr/>
            </a:pPr>
            <a:endParaRPr lang="en-US" dirty="0"/>
          </a:p>
        </p:txBody>
      </p:sp>
      <p:sp>
        <p:nvSpPr>
          <p:cNvPr id="24580"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4400" b="0" kern="1200" dirty="0" smtClean="0">
                <a:solidFill>
                  <a:schemeClr val="tx1"/>
                </a:solidFill>
              </a:rPr>
              <a:t>Step 2: Identify the ASRs for the </a:t>
            </a:r>
            <a:r>
              <a:rPr lang="en-US" dirty="0"/>
              <a:t>C</a:t>
            </a:r>
            <a:r>
              <a:rPr lang="en-US" sz="4400" b="0" kern="1200" dirty="0" smtClean="0">
                <a:solidFill>
                  <a:schemeClr val="tx1"/>
                </a:solidFill>
              </a:rPr>
              <a:t>hosen </a:t>
            </a:r>
            <a:r>
              <a:rPr lang="en-US" dirty="0"/>
              <a:t>E</a:t>
            </a:r>
            <a:r>
              <a:rPr lang="en-US" sz="4400" b="0" kern="1200" dirty="0" smtClean="0">
                <a:solidFill>
                  <a:schemeClr val="tx1"/>
                </a:solidFill>
              </a:rPr>
              <a:t>lement</a:t>
            </a:r>
            <a:endParaRPr lang="en-US" dirty="0"/>
          </a:p>
        </p:txBody>
      </p:sp>
      <p:sp>
        <p:nvSpPr>
          <p:cNvPr id="3" name="Content Placeholder 2"/>
          <p:cNvSpPr>
            <a:spLocks noGrp="1"/>
          </p:cNvSpPr>
          <p:nvPr>
            <p:ph idx="1"/>
          </p:nvPr>
        </p:nvSpPr>
        <p:spPr/>
        <p:txBody>
          <a:bodyPr/>
          <a:lstStyle/>
          <a:p>
            <a:pPr>
              <a:defRPr/>
            </a:pPr>
            <a:r>
              <a:rPr lang="en-US" dirty="0" smtClean="0"/>
              <a:t>If the chosen element is the whole system, then use a utility tree (as described earlier).</a:t>
            </a:r>
          </a:p>
          <a:p>
            <a:pPr>
              <a:defRPr/>
            </a:pPr>
            <a:r>
              <a:rPr lang="en-US" dirty="0" smtClean="0"/>
              <a:t>If the chosen element is further down the decomposition tree, then generate a utility tree from the requirements for that element.</a:t>
            </a:r>
            <a:endParaRPr lang="en-US" dirty="0"/>
          </a:p>
        </p:txBody>
      </p:sp>
      <p:sp>
        <p:nvSpPr>
          <p:cNvPr id="25604"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400" b="0" kern="1200" dirty="0" smtClean="0">
                <a:solidFill>
                  <a:schemeClr val="tx1"/>
                </a:solidFill>
              </a:rPr>
              <a:t>Step 3: Generate a Design Solution for the Chosen </a:t>
            </a:r>
            <a:r>
              <a:rPr lang="en-US" dirty="0" smtClean="0"/>
              <a:t>E</a:t>
            </a:r>
            <a:r>
              <a:rPr lang="en-US" sz="4400" b="0" kern="1200" dirty="0" smtClean="0">
                <a:solidFill>
                  <a:schemeClr val="tx1"/>
                </a:solidFill>
              </a:rPr>
              <a:t>lement</a:t>
            </a:r>
            <a:endParaRPr lang="en-US" dirty="0"/>
          </a:p>
        </p:txBody>
      </p:sp>
      <p:sp>
        <p:nvSpPr>
          <p:cNvPr id="3" name="Content Placeholder 2"/>
          <p:cNvSpPr>
            <a:spLocks noGrp="1"/>
          </p:cNvSpPr>
          <p:nvPr>
            <p:ph idx="1"/>
          </p:nvPr>
        </p:nvSpPr>
        <p:spPr/>
        <p:txBody>
          <a:bodyPr/>
          <a:lstStyle/>
          <a:p>
            <a:pPr>
              <a:defRPr/>
            </a:pPr>
            <a:r>
              <a:rPr lang="en-US" dirty="0" smtClean="0"/>
              <a:t>Apply generate and test to the chosen element with its ASRs</a:t>
            </a:r>
          </a:p>
        </p:txBody>
      </p:sp>
      <p:sp>
        <p:nvSpPr>
          <p:cNvPr id="26628"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274638"/>
            <a:ext cx="7489825" cy="777875"/>
          </a:xfrm>
        </p:spPr>
        <p:txBody>
          <a:bodyPr>
            <a:normAutofit fontScale="90000"/>
          </a:bodyPr>
          <a:lstStyle/>
          <a:p>
            <a:pPr>
              <a:defRPr/>
            </a:pPr>
            <a:r>
              <a:rPr lang="en-US" sz="4400" b="0" kern="1200" dirty="0" smtClean="0">
                <a:solidFill>
                  <a:schemeClr val="tx1"/>
                </a:solidFill>
              </a:rPr>
              <a:t>Step 4: Select the Input for the Next </a:t>
            </a:r>
            <a:r>
              <a:rPr lang="en-US" dirty="0" smtClean="0"/>
              <a:t>I</a:t>
            </a:r>
            <a:r>
              <a:rPr lang="en-US" sz="4400" b="0" kern="1200" dirty="0" smtClean="0">
                <a:solidFill>
                  <a:schemeClr val="tx1"/>
                </a:solidFill>
              </a:rPr>
              <a:t>teration</a:t>
            </a:r>
            <a:endParaRPr lang="en-US" dirty="0"/>
          </a:p>
        </p:txBody>
      </p:sp>
      <p:sp>
        <p:nvSpPr>
          <p:cNvPr id="3" name="Content Placeholder 2"/>
          <p:cNvSpPr>
            <a:spLocks noGrp="1"/>
          </p:cNvSpPr>
          <p:nvPr>
            <p:ph idx="1"/>
          </p:nvPr>
        </p:nvSpPr>
        <p:spPr/>
        <p:txBody>
          <a:bodyPr/>
          <a:lstStyle/>
          <a:p>
            <a:pPr>
              <a:defRPr/>
            </a:pPr>
            <a:r>
              <a:rPr lang="en-US" dirty="0" smtClean="0"/>
              <a:t>For each functional requirement </a:t>
            </a:r>
          </a:p>
          <a:p>
            <a:pPr lvl="1">
              <a:defRPr/>
            </a:pPr>
            <a:r>
              <a:rPr lang="en-US" dirty="0" smtClean="0"/>
              <a:t>Ensure that requirement has been satisfied.</a:t>
            </a:r>
          </a:p>
          <a:p>
            <a:pPr lvl="1">
              <a:defRPr/>
            </a:pPr>
            <a:r>
              <a:rPr lang="en-US" dirty="0" smtClean="0"/>
              <a:t>If not, then add responsibilities to satisfy the requirement.</a:t>
            </a:r>
          </a:p>
          <a:p>
            <a:pPr lvl="2">
              <a:defRPr/>
            </a:pPr>
            <a:r>
              <a:rPr lang="en-US" dirty="0" smtClean="0"/>
              <a:t>Add them to container with similar requirements</a:t>
            </a:r>
          </a:p>
          <a:p>
            <a:pPr lvl="2">
              <a:defRPr/>
            </a:pPr>
            <a:r>
              <a:rPr lang="en-US" dirty="0" smtClean="0"/>
              <a:t>If no such container may need to create new one or add to container with dissimilar responsibilities (coherence)</a:t>
            </a:r>
          </a:p>
          <a:p>
            <a:pPr lvl="2">
              <a:defRPr/>
            </a:pPr>
            <a:r>
              <a:rPr lang="en-US" dirty="0" smtClean="0"/>
              <a:t>If container has too many requirements for a team, split it into two portions. Try to achieve loose coupling when splitting.</a:t>
            </a:r>
          </a:p>
        </p:txBody>
      </p:sp>
      <p:sp>
        <p:nvSpPr>
          <p:cNvPr id="27652"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Quality Attribute Requirements </a:t>
            </a:r>
          </a:p>
        </p:txBody>
      </p:sp>
      <p:sp>
        <p:nvSpPr>
          <p:cNvPr id="3" name="Content Placeholder 2"/>
          <p:cNvSpPr>
            <a:spLocks noGrp="1"/>
          </p:cNvSpPr>
          <p:nvPr>
            <p:ph idx="1"/>
          </p:nvPr>
        </p:nvSpPr>
        <p:spPr/>
        <p:txBody>
          <a:bodyPr>
            <a:normAutofit/>
          </a:bodyPr>
          <a:lstStyle/>
          <a:p>
            <a:pPr marL="0" indent="0">
              <a:defRPr/>
            </a:pPr>
            <a:r>
              <a:rPr lang="en-US" dirty="0" smtClean="0"/>
              <a:t>If the quality attribute requirement has been satisfied, it does not need to be further considered.</a:t>
            </a:r>
          </a:p>
          <a:p>
            <a:pPr marL="0" indent="0">
              <a:defRPr/>
            </a:pPr>
            <a:r>
              <a:rPr lang="en-US" dirty="0" smtClean="0"/>
              <a:t>If the quality attribute requirement has not been satisfied then either</a:t>
            </a:r>
          </a:p>
          <a:p>
            <a:pPr marL="857250" lvl="1" indent="-457200">
              <a:defRPr/>
            </a:pPr>
            <a:r>
              <a:rPr lang="en-US" dirty="0" smtClean="0"/>
              <a:t>Delegate it to one of the child elements</a:t>
            </a:r>
          </a:p>
          <a:p>
            <a:pPr marL="857250" lvl="1" indent="-457200">
              <a:defRPr/>
            </a:pPr>
            <a:r>
              <a:rPr lang="en-US" dirty="0" smtClean="0"/>
              <a:t>Split it among the child elements</a:t>
            </a:r>
          </a:p>
          <a:p>
            <a:pPr marL="0" indent="0">
              <a:defRPr/>
            </a:pPr>
            <a:r>
              <a:rPr lang="en-US" dirty="0" smtClean="0"/>
              <a:t>If the quality attribute cannot be satisfied, see if it can be weakened. If it cannot be satisfied or weakened then it cannot be met.</a:t>
            </a:r>
          </a:p>
        </p:txBody>
      </p:sp>
      <p:sp>
        <p:nvSpPr>
          <p:cNvPr id="28676"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Constraints</a:t>
            </a:r>
          </a:p>
        </p:txBody>
      </p:sp>
      <p:sp>
        <p:nvSpPr>
          <p:cNvPr id="3" name="Content Placeholder 2"/>
          <p:cNvSpPr>
            <a:spLocks noGrp="1"/>
          </p:cNvSpPr>
          <p:nvPr>
            <p:ph idx="1"/>
          </p:nvPr>
        </p:nvSpPr>
        <p:spPr/>
        <p:txBody>
          <a:bodyPr/>
          <a:lstStyle/>
          <a:p>
            <a:pPr>
              <a:defRPr/>
            </a:pPr>
            <a:r>
              <a:rPr lang="en-US" dirty="0" smtClean="0"/>
              <a:t>Constraints are treated as quality attribute requirements have been treated.</a:t>
            </a:r>
          </a:p>
          <a:p>
            <a:pPr lvl="1">
              <a:defRPr/>
            </a:pPr>
            <a:r>
              <a:rPr lang="en-US" dirty="0" smtClean="0"/>
              <a:t>Satisfied</a:t>
            </a:r>
          </a:p>
          <a:p>
            <a:pPr lvl="1">
              <a:defRPr/>
            </a:pPr>
            <a:r>
              <a:rPr lang="en-US" dirty="0" smtClean="0"/>
              <a:t>Delegated</a:t>
            </a:r>
          </a:p>
          <a:p>
            <a:pPr lvl="1">
              <a:defRPr/>
            </a:pPr>
            <a:r>
              <a:rPr lang="en-US" dirty="0" smtClean="0"/>
              <a:t>Split</a:t>
            </a:r>
          </a:p>
          <a:p>
            <a:pPr lvl="1">
              <a:defRPr/>
            </a:pPr>
            <a:r>
              <a:rPr lang="en-US" dirty="0" err="1" smtClean="0"/>
              <a:t>Unsatisfiable</a:t>
            </a:r>
            <a:r>
              <a:rPr lang="en-US" dirty="0" smtClean="0"/>
              <a:t> </a:t>
            </a:r>
            <a:endParaRPr lang="en-US" dirty="0"/>
          </a:p>
        </p:txBody>
      </p:sp>
      <p:sp>
        <p:nvSpPr>
          <p:cNvPr id="29700"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7083027"/>
              </p:ext>
            </p:extLst>
          </p:nvPr>
        </p:nvGraphicFramePr>
        <p:xfrm>
          <a:off x="533399" y="152400"/>
          <a:ext cx="8305802" cy="6553206"/>
        </p:xfrm>
        <a:graphic>
          <a:graphicData uri="http://schemas.openxmlformats.org/drawingml/2006/table">
            <a:tbl>
              <a:tblPr>
                <a:tableStyleId>{5C22544A-7EE6-4342-B048-85BDC9FD1C3A}</a:tableStyleId>
              </a:tblPr>
              <a:tblGrid>
                <a:gridCol w="780509"/>
                <a:gridCol w="561967"/>
                <a:gridCol w="3686725"/>
                <a:gridCol w="762000"/>
                <a:gridCol w="152401"/>
                <a:gridCol w="1737792"/>
                <a:gridCol w="624408"/>
              </a:tblGrid>
              <a:tr h="243458">
                <a:tc>
                  <a:txBody>
                    <a:bodyPr/>
                    <a:lstStyle/>
                    <a:p>
                      <a:pPr algn="ctr" fontAlgn="b"/>
                      <a:r>
                        <a:rPr lang="en-US" sz="1200" b="1" u="none" strike="noStrike">
                          <a:effectLst/>
                        </a:rPr>
                        <a:t>7-Jun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Wed</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Test 1</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85</a:t>
                      </a:r>
                      <a:endParaRPr lang="en-US" sz="1200" b="1" i="0" u="none" strike="noStrike">
                        <a:effectLst/>
                        <a:latin typeface="Calibri" panose="020F0502020204030204" pitchFamily="34" charset="0"/>
                      </a:endParaRPr>
                    </a:p>
                  </a:txBody>
                  <a:tcPr marL="6121" marR="6121" marT="6121" marB="0" anchor="b"/>
                </a:tc>
              </a:tr>
              <a:tr h="747684">
                <a:tc>
                  <a:txBody>
                    <a:bodyPr/>
                    <a:lstStyle/>
                    <a:p>
                      <a:pPr algn="ctr" fontAlgn="b"/>
                      <a:r>
                        <a:rPr lang="en-US" sz="1200" b="1" u="none" strike="noStrike">
                          <a:effectLst/>
                        </a:rPr>
                        <a:t>12-Jun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Mon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Arch. Significant Requirements; SA in Agile projects</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sv-SE" sz="1200" b="1" u="none" strike="noStrike">
                          <a:effectLst/>
                        </a:rPr>
                        <a:t>Chap 16-17, + Designing SA text</a:t>
                      </a:r>
                      <a:endParaRPr lang="sv-SE"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85</a:t>
                      </a:r>
                      <a:endParaRPr lang="en-US" sz="1200" b="1" i="0" u="none" strike="noStrike">
                        <a:effectLst/>
                        <a:latin typeface="Calibri" panose="020F0502020204030204" pitchFamily="34" charset="0"/>
                      </a:endParaRPr>
                    </a:p>
                  </a:txBody>
                  <a:tcPr marL="6121" marR="6121" marT="6121" marB="0" anchor="b"/>
                </a:tc>
              </a:tr>
              <a:tr h="377224">
                <a:tc>
                  <a:txBody>
                    <a:bodyPr/>
                    <a:lstStyle/>
                    <a:p>
                      <a:pPr algn="ctr" fontAlgn="b"/>
                      <a:r>
                        <a:rPr lang="en-US" sz="1200" b="1" u="none" strike="noStrike">
                          <a:effectLst/>
                        </a:rPr>
                        <a:t>14-Jun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Wed</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Designing Architecture; Case Study</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Self-Service Carolina Design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85</a:t>
                      </a:r>
                      <a:endParaRPr lang="en-US" sz="1200" b="1" i="0" u="none" strike="noStrike">
                        <a:effectLst/>
                        <a:latin typeface="Calibri" panose="020F0502020204030204" pitchFamily="34" charset="0"/>
                      </a:endParaRPr>
                    </a:p>
                  </a:txBody>
                  <a:tcPr marL="6121" marR="6121" marT="6121" marB="0" anchor="b"/>
                </a:tc>
              </a:tr>
              <a:tr h="243458">
                <a:tc>
                  <a:txBody>
                    <a:bodyPr/>
                    <a:lstStyle/>
                    <a:p>
                      <a:pPr algn="ctr" fontAlgn="b"/>
                      <a:r>
                        <a:rPr lang="en-US" sz="1200" b="1" u="none" strike="noStrike">
                          <a:effectLst/>
                        </a:rPr>
                        <a:t>19-Jun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Mon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Architecture Evaluation - ATAM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Chap 21</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ATAM homework</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85</a:t>
                      </a:r>
                      <a:endParaRPr lang="en-US" sz="1200" b="1" i="0" u="none" strike="noStrike">
                        <a:effectLst/>
                        <a:latin typeface="Calibri" panose="020F0502020204030204" pitchFamily="34" charset="0"/>
                      </a:endParaRPr>
                    </a:p>
                  </a:txBody>
                  <a:tcPr marL="6121" marR="6121" marT="6121" marB="0" anchor="b"/>
                </a:tc>
              </a:tr>
              <a:tr h="243458">
                <a:tc>
                  <a:txBody>
                    <a:bodyPr/>
                    <a:lstStyle/>
                    <a:p>
                      <a:pPr algn="ctr" fontAlgn="b"/>
                      <a:r>
                        <a:rPr lang="en-US" sz="1200" b="1" u="none" strike="noStrike">
                          <a:effectLst/>
                        </a:rPr>
                        <a:t>21-Jun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Wed</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ATAM Case Study - BCS</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Chap 18</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85</a:t>
                      </a:r>
                      <a:endParaRPr lang="en-US" sz="1200" b="1" i="0" u="none" strike="noStrike">
                        <a:effectLst/>
                        <a:latin typeface="Calibri" panose="020F0502020204030204" pitchFamily="34" charset="0"/>
                      </a:endParaRPr>
                    </a:p>
                  </a:txBody>
                  <a:tcPr marL="6121" marR="6121" marT="6121" marB="0" anchor="b"/>
                </a:tc>
              </a:tr>
              <a:tr h="243458">
                <a:tc>
                  <a:txBody>
                    <a:bodyPr/>
                    <a:lstStyle/>
                    <a:p>
                      <a:pPr algn="ctr" fontAlgn="b"/>
                      <a:r>
                        <a:rPr lang="en-US" sz="1200" b="1" u="none" strike="noStrike">
                          <a:effectLst/>
                        </a:rPr>
                        <a:t>24-Jun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Sat</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Last Day W can be assigned</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 </a:t>
                      </a:r>
                      <a:endParaRPr lang="en-US" sz="1200" b="1" i="0" u="none" strike="noStrike">
                        <a:effectLst/>
                        <a:latin typeface="Calibri" panose="020F0502020204030204" pitchFamily="34" charset="0"/>
                      </a:endParaRPr>
                    </a:p>
                  </a:txBody>
                  <a:tcPr marL="6121" marR="6121" marT="6121" marB="0" anchor="b"/>
                </a:tc>
              </a:tr>
              <a:tr h="243458">
                <a:tc>
                  <a:txBody>
                    <a:bodyPr/>
                    <a:lstStyle/>
                    <a:p>
                      <a:pPr algn="ctr" fontAlgn="b"/>
                      <a:r>
                        <a:rPr lang="en-US" sz="1200" b="1" u="none" strike="noStrike">
                          <a:effectLst/>
                        </a:rPr>
                        <a:t>26-Jun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Mon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Documenting Software Architectures</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Documenting Project</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85</a:t>
                      </a:r>
                      <a:endParaRPr lang="en-US" sz="1200" b="1" i="0" u="none" strike="noStrike">
                        <a:effectLst/>
                        <a:latin typeface="Calibri" panose="020F0502020204030204" pitchFamily="34" charset="0"/>
                      </a:endParaRPr>
                    </a:p>
                  </a:txBody>
                  <a:tcPr marL="6121" marR="6121" marT="6121" marB="0" anchor="b"/>
                </a:tc>
              </a:tr>
              <a:tr h="377224">
                <a:tc>
                  <a:txBody>
                    <a:bodyPr/>
                    <a:lstStyle/>
                    <a:p>
                      <a:pPr algn="ctr" fontAlgn="b"/>
                      <a:r>
                        <a:rPr lang="en-US" sz="1200" b="1" u="none" strike="noStrike">
                          <a:effectLst/>
                        </a:rPr>
                        <a:t>28-Jun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Wed</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ATAM Case Study - Earth Observing System</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85</a:t>
                      </a:r>
                      <a:endParaRPr lang="en-US" sz="1200" b="1" i="0" u="none" strike="noStrike">
                        <a:effectLst/>
                        <a:latin typeface="Calibri" panose="020F0502020204030204" pitchFamily="34" charset="0"/>
                      </a:endParaRPr>
                    </a:p>
                  </a:txBody>
                  <a:tcPr marL="6121" marR="6121" marT="6121" marB="0" anchor="b"/>
                </a:tc>
              </a:tr>
              <a:tr h="243458">
                <a:tc>
                  <a:txBody>
                    <a:bodyPr/>
                    <a:lstStyle/>
                    <a:p>
                      <a:pPr algn="ctr" fontAlgn="b"/>
                      <a:r>
                        <a:rPr lang="en-US" sz="1200" b="1" u="none" strike="noStrike">
                          <a:effectLst/>
                        </a:rPr>
                        <a:t>3-Jul</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Mon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No classes</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 </a:t>
                      </a:r>
                      <a:endParaRPr lang="en-US" sz="1200" b="1" i="0" u="none" strike="noStrike">
                        <a:effectLst/>
                        <a:latin typeface="Calibri" panose="020F0502020204030204" pitchFamily="34" charset="0"/>
                      </a:endParaRPr>
                    </a:p>
                  </a:txBody>
                  <a:tcPr marL="6121" marR="6121" marT="6121" marB="0" anchor="b"/>
                </a:tc>
              </a:tr>
              <a:tr h="377224">
                <a:tc>
                  <a:txBody>
                    <a:bodyPr/>
                    <a:lstStyle/>
                    <a:p>
                      <a:pPr algn="ctr" fontAlgn="b"/>
                      <a:r>
                        <a:rPr lang="en-US" sz="1200" b="1" u="none" strike="noStrike">
                          <a:effectLst/>
                        </a:rPr>
                        <a:t>5-Jul</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Wed</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Designing Architectures Again; ATAM again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85</a:t>
                      </a:r>
                      <a:endParaRPr lang="en-US" sz="1200" b="1" i="0" u="none" strike="noStrike">
                        <a:effectLst/>
                        <a:latin typeface="Calibri" panose="020F0502020204030204" pitchFamily="34" charset="0"/>
                      </a:endParaRPr>
                    </a:p>
                  </a:txBody>
                  <a:tcPr marL="6121" marR="6121" marT="6121" marB="0" anchor="b"/>
                </a:tc>
              </a:tr>
              <a:tr h="243458">
                <a:tc>
                  <a:txBody>
                    <a:bodyPr/>
                    <a:lstStyle/>
                    <a:p>
                      <a:pPr algn="ctr" fontAlgn="b"/>
                      <a:r>
                        <a:rPr lang="en-US" sz="1200" b="1" u="none" strike="noStrike">
                          <a:effectLst/>
                        </a:rPr>
                        <a:t>10-Jul</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solidFill>
                            <a:srgbClr val="FF0000"/>
                          </a:solidFill>
                          <a:effectLst/>
                        </a:rPr>
                        <a:t>Mon</a:t>
                      </a:r>
                      <a:endParaRPr lang="en-US" sz="1200" b="1" i="0" u="none" strike="noStrike">
                        <a:solidFill>
                          <a:srgbClr val="FF0000"/>
                        </a:solidFill>
                        <a:effectLst/>
                        <a:latin typeface="Calibri" panose="020F0502020204030204" pitchFamily="34" charset="0"/>
                      </a:endParaRPr>
                    </a:p>
                  </a:txBody>
                  <a:tcPr marL="6121" marR="6121" marT="6121" marB="0" anchor="b"/>
                </a:tc>
                <a:tc>
                  <a:txBody>
                    <a:bodyPr/>
                    <a:lstStyle/>
                    <a:p>
                      <a:pPr algn="l" fontAlgn="b"/>
                      <a:r>
                        <a:rPr lang="en-US" sz="1200" b="1" u="none" strike="noStrike" dirty="0">
                          <a:solidFill>
                            <a:srgbClr val="FF0000"/>
                          </a:solidFill>
                          <a:effectLst/>
                        </a:rPr>
                        <a:t>Test 2</a:t>
                      </a:r>
                      <a:endParaRPr lang="en-US" sz="1200" b="1" i="0" u="none" strike="noStrike" dirty="0">
                        <a:solidFill>
                          <a:srgbClr val="FF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85</a:t>
                      </a:r>
                      <a:endParaRPr lang="en-US" sz="1200" b="1" i="0" u="none" strike="noStrike">
                        <a:effectLst/>
                        <a:latin typeface="Calibri" panose="020F0502020204030204" pitchFamily="34" charset="0"/>
                      </a:endParaRPr>
                    </a:p>
                  </a:txBody>
                  <a:tcPr marL="6121" marR="6121" marT="6121" marB="0" anchor="b"/>
                </a:tc>
              </a:tr>
              <a:tr h="243458">
                <a:tc>
                  <a:txBody>
                    <a:bodyPr/>
                    <a:lstStyle/>
                    <a:p>
                      <a:pPr algn="ctr" fontAlgn="b"/>
                      <a:r>
                        <a:rPr lang="en-US" sz="1200" b="1" u="none" strike="noStrike">
                          <a:effectLst/>
                        </a:rPr>
                        <a:t>12-Jul</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dirty="0">
                          <a:solidFill>
                            <a:srgbClr val="FF0000"/>
                          </a:solidFill>
                          <a:effectLst/>
                        </a:rPr>
                        <a:t>Wed</a:t>
                      </a:r>
                      <a:endParaRPr lang="en-US" sz="1200" b="1" i="0" u="none" strike="noStrike" dirty="0">
                        <a:solidFill>
                          <a:srgbClr val="FF0000"/>
                        </a:solidFill>
                        <a:effectLst/>
                        <a:latin typeface="Calibri" panose="020F0502020204030204" pitchFamily="34" charset="0"/>
                      </a:endParaRPr>
                    </a:p>
                  </a:txBody>
                  <a:tcPr marL="6121" marR="6121" marT="6121" marB="0" anchor="b"/>
                </a:tc>
                <a:tc>
                  <a:txBody>
                    <a:bodyPr/>
                    <a:lstStyle/>
                    <a:p>
                      <a:pPr algn="l" fontAlgn="b"/>
                      <a:r>
                        <a:rPr lang="en-US" sz="1200" b="1" u="none" strike="noStrike" dirty="0">
                          <a:solidFill>
                            <a:srgbClr val="FF0000"/>
                          </a:solidFill>
                          <a:effectLst/>
                        </a:rPr>
                        <a:t>No class</a:t>
                      </a:r>
                      <a:endParaRPr lang="en-US" sz="1200" b="1" i="0" u="none" strike="noStrike" dirty="0">
                        <a:solidFill>
                          <a:srgbClr val="FF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 </a:t>
                      </a:r>
                      <a:endParaRPr lang="en-US" sz="1200" b="1" i="0" u="none" strike="noStrike">
                        <a:effectLst/>
                        <a:latin typeface="Calibri" panose="020F0502020204030204" pitchFamily="34" charset="0"/>
                      </a:endParaRPr>
                    </a:p>
                  </a:txBody>
                  <a:tcPr marL="6121" marR="6121" marT="6121" marB="0" anchor="b"/>
                </a:tc>
              </a:tr>
              <a:tr h="377224">
                <a:tc>
                  <a:txBody>
                    <a:bodyPr/>
                    <a:lstStyle/>
                    <a:p>
                      <a:pPr algn="ctr" fontAlgn="b"/>
                      <a:r>
                        <a:rPr lang="en-US" sz="1200" b="1" u="none" strike="noStrike">
                          <a:effectLst/>
                        </a:rPr>
                        <a:t>17-Jul</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Mon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out  (Team meeting - Finalize Architecture)</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Architecture meeting Report</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85</a:t>
                      </a:r>
                      <a:endParaRPr lang="en-US" sz="1200" b="1" i="0" u="none" strike="noStrike">
                        <a:effectLst/>
                        <a:latin typeface="Calibri" panose="020F0502020204030204" pitchFamily="34" charset="0"/>
                      </a:endParaRPr>
                    </a:p>
                  </a:txBody>
                  <a:tcPr marL="6121" marR="6121" marT="6121" marB="0" anchor="b"/>
                </a:tc>
              </a:tr>
              <a:tr h="243458">
                <a:tc>
                  <a:txBody>
                    <a:bodyPr/>
                    <a:lstStyle/>
                    <a:p>
                      <a:pPr algn="ctr" fontAlgn="b"/>
                      <a:r>
                        <a:rPr lang="en-US" sz="1200" b="1" u="none" strike="noStrike">
                          <a:effectLst/>
                        </a:rPr>
                        <a:t>19-Jul</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dirty="0">
                          <a:solidFill>
                            <a:srgbClr val="FF0000"/>
                          </a:solidFill>
                          <a:effectLst/>
                        </a:rPr>
                        <a:t>Wed</a:t>
                      </a:r>
                      <a:endParaRPr lang="en-US" sz="1200" b="1" i="0" u="none" strike="noStrike" dirty="0">
                        <a:solidFill>
                          <a:srgbClr val="FF0000"/>
                        </a:solidFill>
                        <a:effectLst/>
                        <a:latin typeface="Calibri" panose="020F0502020204030204" pitchFamily="34" charset="0"/>
                      </a:endParaRPr>
                    </a:p>
                  </a:txBody>
                  <a:tcPr marL="6121" marR="6121" marT="6121" marB="0" anchor="b"/>
                </a:tc>
                <a:tc>
                  <a:txBody>
                    <a:bodyPr/>
                    <a:lstStyle/>
                    <a:p>
                      <a:pPr algn="l" fontAlgn="b"/>
                      <a:r>
                        <a:rPr lang="en-US" sz="1200" b="1" u="none" strike="noStrike" dirty="0">
                          <a:solidFill>
                            <a:srgbClr val="FF0000"/>
                          </a:solidFill>
                          <a:effectLst/>
                        </a:rPr>
                        <a:t>No class</a:t>
                      </a:r>
                      <a:endParaRPr lang="en-US" sz="1200" b="1" i="0" u="none" strike="noStrike" dirty="0">
                        <a:solidFill>
                          <a:srgbClr val="FF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Software Architecture</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 </a:t>
                      </a:r>
                      <a:endParaRPr lang="en-US" sz="1200" b="1" i="0" u="none" strike="noStrike">
                        <a:effectLst/>
                        <a:latin typeface="Calibri" panose="020F0502020204030204" pitchFamily="34" charset="0"/>
                      </a:endParaRPr>
                    </a:p>
                  </a:txBody>
                  <a:tcPr marL="6121" marR="6121" marT="6121" marB="0" anchor="b"/>
                </a:tc>
              </a:tr>
              <a:tr h="243458">
                <a:tc>
                  <a:txBody>
                    <a:bodyPr/>
                    <a:lstStyle/>
                    <a:p>
                      <a:pPr algn="ctr" fontAlgn="b"/>
                      <a:r>
                        <a:rPr lang="en-US" sz="1200" b="1" u="none" strike="noStrike">
                          <a:effectLst/>
                        </a:rPr>
                        <a:t>24-Jul</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Mon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out  (Team meeting - ATAM 0)</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ATAM 0 - minutes</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85</a:t>
                      </a:r>
                      <a:endParaRPr lang="en-US" sz="1200" b="1" i="0" u="none" strike="noStrike">
                        <a:effectLst/>
                        <a:latin typeface="Calibri" panose="020F0502020204030204" pitchFamily="34" charset="0"/>
                      </a:endParaRPr>
                    </a:p>
                  </a:txBody>
                  <a:tcPr marL="6121" marR="6121" marT="6121" marB="0" anchor="b"/>
                </a:tc>
              </a:tr>
              <a:tr h="243458">
                <a:tc>
                  <a:txBody>
                    <a:bodyPr/>
                    <a:lstStyle/>
                    <a:p>
                      <a:pPr algn="ctr" fontAlgn="b"/>
                      <a:r>
                        <a:rPr lang="en-US" sz="1200" b="1" u="none" strike="noStrike">
                          <a:effectLst/>
                        </a:rPr>
                        <a:t>26-Jul</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dirty="0">
                          <a:solidFill>
                            <a:srgbClr val="FF0000"/>
                          </a:solidFill>
                          <a:effectLst/>
                        </a:rPr>
                        <a:t>Wed</a:t>
                      </a:r>
                      <a:endParaRPr lang="en-US" sz="1200" b="1" i="0" u="none" strike="noStrike" dirty="0">
                        <a:solidFill>
                          <a:srgbClr val="FF0000"/>
                        </a:solidFill>
                        <a:effectLst/>
                        <a:latin typeface="Calibri" panose="020F0502020204030204" pitchFamily="34" charset="0"/>
                      </a:endParaRPr>
                    </a:p>
                  </a:txBody>
                  <a:tcPr marL="6121" marR="6121" marT="6121" marB="0" anchor="b"/>
                </a:tc>
                <a:tc>
                  <a:txBody>
                    <a:bodyPr/>
                    <a:lstStyle/>
                    <a:p>
                      <a:pPr algn="l" fontAlgn="b"/>
                      <a:r>
                        <a:rPr lang="en-US" sz="1200" b="1" u="none" strike="noStrike" dirty="0">
                          <a:solidFill>
                            <a:srgbClr val="FF0000"/>
                          </a:solidFill>
                          <a:effectLst/>
                        </a:rPr>
                        <a:t>No class</a:t>
                      </a:r>
                      <a:endParaRPr lang="en-US" sz="1200" b="1" i="0" u="none" strike="noStrike" dirty="0">
                        <a:solidFill>
                          <a:srgbClr val="FF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ATAM plan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 </a:t>
                      </a:r>
                      <a:endParaRPr lang="en-US" sz="1200" b="1" i="0" u="none" strike="noStrike">
                        <a:effectLst/>
                        <a:latin typeface="Calibri" panose="020F0502020204030204" pitchFamily="34" charset="0"/>
                      </a:endParaRPr>
                    </a:p>
                  </a:txBody>
                  <a:tcPr marL="6121" marR="6121" marT="6121" marB="0" anchor="b"/>
                </a:tc>
              </a:tr>
              <a:tr h="243458">
                <a:tc>
                  <a:txBody>
                    <a:bodyPr/>
                    <a:lstStyle/>
                    <a:p>
                      <a:pPr algn="ctr" fontAlgn="b"/>
                      <a:r>
                        <a:rPr lang="en-US" sz="1200" b="1" u="none" strike="noStrike">
                          <a:effectLst/>
                        </a:rPr>
                        <a:t>31-Jul</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Mon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Cloud Computing Architectures</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Chap 26</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endParaRPr lang="en-US" sz="1200" b="1" i="0" u="none" strike="noStrike">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85</a:t>
                      </a:r>
                      <a:endParaRPr lang="en-US" sz="1200" b="1" i="0" u="none" strike="noStrike">
                        <a:effectLst/>
                        <a:latin typeface="Calibri" panose="020F0502020204030204" pitchFamily="34" charset="0"/>
                      </a:endParaRPr>
                    </a:p>
                  </a:txBody>
                  <a:tcPr marL="6121" marR="6121" marT="6121" marB="0" anchor="b"/>
                </a:tc>
              </a:tr>
              <a:tr h="377224">
                <a:tc>
                  <a:txBody>
                    <a:bodyPr/>
                    <a:lstStyle/>
                    <a:p>
                      <a:pPr algn="ctr" fontAlgn="b"/>
                      <a:r>
                        <a:rPr lang="en-US" sz="1200" b="1" u="none" strike="noStrike">
                          <a:effectLst/>
                        </a:rPr>
                        <a:t>2-Aug</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Wed</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dirty="0">
                          <a:solidFill>
                            <a:srgbClr val="FF0000"/>
                          </a:solidFill>
                          <a:effectLst/>
                        </a:rPr>
                        <a:t>ATAM Evaluation Team1 evaluates Team 3's SA</a:t>
                      </a:r>
                      <a:endParaRPr lang="en-US" sz="1200" b="1" i="0" u="none" strike="noStrike" dirty="0">
                        <a:solidFill>
                          <a:srgbClr val="FF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180</a:t>
                      </a:r>
                      <a:endParaRPr lang="en-US" sz="1200" b="1" i="0" u="none" strike="noStrike">
                        <a:effectLst/>
                        <a:latin typeface="Calibri" panose="020F0502020204030204" pitchFamily="34" charset="0"/>
                      </a:endParaRPr>
                    </a:p>
                  </a:txBody>
                  <a:tcPr marL="6121" marR="6121" marT="6121" marB="0" anchor="b"/>
                </a:tc>
              </a:tr>
              <a:tr h="377224">
                <a:tc>
                  <a:txBody>
                    <a:bodyPr/>
                    <a:lstStyle/>
                    <a:p>
                      <a:pPr algn="ctr" fontAlgn="b"/>
                      <a:r>
                        <a:rPr lang="en-US" sz="1200" b="1" u="none" strike="noStrike">
                          <a:effectLst/>
                        </a:rPr>
                        <a:t>7-Aug</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Mon</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ATAM Evaluation Team2 evaluates Team 1's SA</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180</a:t>
                      </a:r>
                      <a:endParaRPr lang="en-US" sz="1200" b="1" i="0" u="none" strike="noStrike">
                        <a:effectLst/>
                        <a:latin typeface="Calibri" panose="020F0502020204030204" pitchFamily="34" charset="0"/>
                      </a:endParaRPr>
                    </a:p>
                  </a:txBody>
                  <a:tcPr marL="6121" marR="6121" marT="6121" marB="0" anchor="b"/>
                </a:tc>
              </a:tr>
              <a:tr h="377224">
                <a:tc>
                  <a:txBody>
                    <a:bodyPr/>
                    <a:lstStyle/>
                    <a:p>
                      <a:pPr algn="ctr" fontAlgn="b"/>
                      <a:r>
                        <a:rPr lang="en-US" sz="1200" b="1" u="none" strike="noStrike">
                          <a:effectLst/>
                        </a:rPr>
                        <a:t>9-Aug</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Wed</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ATAM Evaluation Team3 evaluates Team 2's SA</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180</a:t>
                      </a:r>
                      <a:endParaRPr lang="en-US" sz="1200" b="1" i="0" u="none" strike="noStrike">
                        <a:effectLst/>
                        <a:latin typeface="Calibri" panose="020F0502020204030204" pitchFamily="34" charset="0"/>
                      </a:endParaRPr>
                    </a:p>
                  </a:txBody>
                  <a:tcPr marL="6121" marR="6121" marT="6121" marB="0" anchor="b"/>
                </a:tc>
              </a:tr>
              <a:tr h="243458">
                <a:tc>
                  <a:txBody>
                    <a:bodyPr/>
                    <a:lstStyle/>
                    <a:p>
                      <a:pPr algn="ctr" fontAlgn="b"/>
                      <a:r>
                        <a:rPr lang="en-US" sz="1200" b="1" u="none" strike="noStrike">
                          <a:effectLst/>
                        </a:rPr>
                        <a:t>15-Aug</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a:effectLst/>
                        </a:rPr>
                        <a:t>Tue</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Exam -   Aug. 15, Tuesday - 12:30 p.m.</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l" fontAlgn="b"/>
                      <a:r>
                        <a:rPr lang="en-US" sz="1200" b="1" u="none" strike="noStrike">
                          <a:effectLst/>
                        </a:rPr>
                        <a:t> </a:t>
                      </a:r>
                      <a:endParaRPr lang="en-US" sz="1200" b="1" i="0" u="none" strike="noStrike">
                        <a:solidFill>
                          <a:srgbClr val="000000"/>
                        </a:solidFill>
                        <a:effectLst/>
                        <a:latin typeface="Calibri" panose="020F0502020204030204" pitchFamily="34" charset="0"/>
                      </a:endParaRPr>
                    </a:p>
                  </a:txBody>
                  <a:tcPr marL="6121" marR="6121" marT="6121" marB="0" anchor="b"/>
                </a:tc>
                <a:tc>
                  <a:txBody>
                    <a:bodyPr/>
                    <a:lstStyle/>
                    <a:p>
                      <a:pPr algn="ctr" fontAlgn="b"/>
                      <a:r>
                        <a:rPr lang="en-US" sz="1200" b="1" u="none" strike="noStrike" dirty="0">
                          <a:effectLst/>
                        </a:rPr>
                        <a:t> </a:t>
                      </a:r>
                      <a:endParaRPr lang="en-US" sz="1200" b="1" i="0" u="none" strike="noStrike" dirty="0">
                        <a:effectLst/>
                        <a:latin typeface="Calibri" panose="020F0502020204030204" pitchFamily="34" charset="0"/>
                      </a:endParaRPr>
                    </a:p>
                  </a:txBody>
                  <a:tcPr marL="6121" marR="6121" marT="6121" marB="0" anchor="b"/>
                </a:tc>
              </a:tr>
            </a:tbl>
          </a:graphicData>
        </a:graphic>
      </p:graphicFrame>
    </p:spTree>
    <p:extLst>
      <p:ext uri="{BB962C8B-B14F-4D97-AF65-F5344CB8AC3E}">
        <p14:creationId xmlns:p14="http://schemas.microsoft.com/office/powerpoint/2010/main" val="4115570458"/>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400" b="0" kern="1200" dirty="0" smtClean="0">
                <a:solidFill>
                  <a:schemeClr val="tx1"/>
                </a:solidFill>
              </a:rPr>
              <a:t>Repeat Steps 1–4 Until All ASRs are Satisfied</a:t>
            </a:r>
            <a:endParaRPr lang="en-US" dirty="0"/>
          </a:p>
        </p:txBody>
      </p:sp>
      <p:sp>
        <p:nvSpPr>
          <p:cNvPr id="3" name="Content Placeholder 2"/>
          <p:cNvSpPr>
            <a:spLocks noGrp="1"/>
          </p:cNvSpPr>
          <p:nvPr>
            <p:ph idx="1"/>
          </p:nvPr>
        </p:nvSpPr>
        <p:spPr/>
        <p:txBody>
          <a:bodyPr/>
          <a:lstStyle/>
          <a:p>
            <a:pPr eaLnBrk="1" hangingPunct="1">
              <a:defRPr/>
            </a:pPr>
            <a:r>
              <a:rPr lang="en-US" dirty="0" smtClean="0">
                <a:effectLst/>
              </a:rPr>
              <a:t>At end of step 3, each child element will have associated with it a set of: </a:t>
            </a:r>
          </a:p>
          <a:p>
            <a:pPr lvl="1">
              <a:defRPr/>
            </a:pPr>
            <a:r>
              <a:rPr lang="en-US" dirty="0" smtClean="0"/>
              <a:t>functional requirements, </a:t>
            </a:r>
          </a:p>
          <a:p>
            <a:pPr lvl="1">
              <a:defRPr/>
            </a:pPr>
            <a:r>
              <a:rPr lang="en-US" dirty="0" smtClean="0"/>
              <a:t>quality attribute requirements, and </a:t>
            </a:r>
          </a:p>
          <a:p>
            <a:pPr lvl="1">
              <a:defRPr/>
            </a:pPr>
            <a:r>
              <a:rPr lang="en-US" dirty="0" smtClean="0"/>
              <a:t>constraints.</a:t>
            </a:r>
          </a:p>
          <a:p>
            <a:pPr eaLnBrk="1" hangingPunct="1">
              <a:defRPr/>
            </a:pPr>
            <a:r>
              <a:rPr lang="en-US" dirty="0" smtClean="0">
                <a:effectLst/>
              </a:rPr>
              <a:t>This sets up the child element for the next iteration of the method.</a:t>
            </a:r>
          </a:p>
          <a:p>
            <a:pPr>
              <a:defRPr/>
            </a:pPr>
            <a:endParaRPr lang="en-US" dirty="0"/>
          </a:p>
        </p:txBody>
      </p:sp>
      <p:sp>
        <p:nvSpPr>
          <p:cNvPr id="30724"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400" b="0" kern="1200" dirty="0" smtClean="0">
                <a:solidFill>
                  <a:schemeClr val="tx1"/>
                </a:solidFill>
              </a:rPr>
              <a:t>Summary </a:t>
            </a:r>
            <a:endParaRPr lang="en-US" dirty="0"/>
          </a:p>
        </p:txBody>
      </p:sp>
      <p:sp>
        <p:nvSpPr>
          <p:cNvPr id="3" name="Content Placeholder 2"/>
          <p:cNvSpPr>
            <a:spLocks noGrp="1"/>
          </p:cNvSpPr>
          <p:nvPr>
            <p:ph idx="1"/>
          </p:nvPr>
        </p:nvSpPr>
        <p:spPr/>
        <p:txBody>
          <a:bodyPr/>
          <a:lstStyle/>
          <a:p>
            <a:pPr eaLnBrk="1" hangingPunct="1">
              <a:defRPr/>
            </a:pPr>
            <a:r>
              <a:rPr lang="en-US" dirty="0" smtClean="0">
                <a:effectLst/>
              </a:rPr>
              <a:t>Designing the architecture is a matter of</a:t>
            </a:r>
          </a:p>
          <a:p>
            <a:pPr lvl="1" eaLnBrk="1" hangingPunct="1">
              <a:defRPr/>
            </a:pPr>
            <a:r>
              <a:rPr lang="en-US" dirty="0" smtClean="0"/>
              <a:t>Determining the ASRs</a:t>
            </a:r>
          </a:p>
          <a:p>
            <a:pPr lvl="1" eaLnBrk="1" hangingPunct="1">
              <a:defRPr/>
            </a:pPr>
            <a:r>
              <a:rPr lang="en-US" dirty="0" smtClean="0"/>
              <a:t>Performing generate and test one an element to decompose it to satisfy the ASRs</a:t>
            </a:r>
          </a:p>
          <a:p>
            <a:pPr lvl="1" eaLnBrk="1" hangingPunct="1">
              <a:defRPr/>
            </a:pPr>
            <a:r>
              <a:rPr lang="en-US" dirty="0" smtClean="0"/>
              <a:t>Iterating until requirements are satisfied.</a:t>
            </a:r>
          </a:p>
          <a:p>
            <a:pPr>
              <a:defRPr/>
            </a:pPr>
            <a:endParaRPr lang="en-US" dirty="0"/>
          </a:p>
        </p:txBody>
      </p:sp>
      <p:sp>
        <p:nvSpPr>
          <p:cNvPr id="31748"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SaaS book</a:t>
            </a:r>
          </a:p>
        </p:txBody>
      </p:sp>
      <p:sp>
        <p:nvSpPr>
          <p:cNvPr id="3" name="Content Placeholder 2"/>
          <p:cNvSpPr>
            <a:spLocks noGrp="1"/>
          </p:cNvSpPr>
          <p:nvPr>
            <p:ph idx="1"/>
          </p:nvPr>
        </p:nvSpPr>
        <p:spPr>
          <a:xfrm>
            <a:off x="290514" y="1220788"/>
            <a:ext cx="4652962" cy="5224462"/>
          </a:xfrm>
        </p:spPr>
        <p:txBody>
          <a:bodyPr/>
          <a:lstStyle/>
          <a:p>
            <a:pPr>
              <a:buFont typeface="Wingdings" panose="05000000000000000000" pitchFamily="2" charset="2"/>
              <a:buChar char="§"/>
              <a:defRPr/>
            </a:pPr>
            <a:r>
              <a:rPr lang="en-US" dirty="0" smtClean="0"/>
              <a:t>Fox and Patterson</a:t>
            </a:r>
          </a:p>
          <a:p>
            <a:pPr>
              <a:buFont typeface="Wingdings" panose="05000000000000000000" pitchFamily="2" charset="2"/>
              <a:buChar char="§"/>
              <a:defRPr/>
            </a:pPr>
            <a:r>
              <a:rPr lang="en-US" dirty="0" smtClean="0"/>
              <a:t>Contributor to Architecture and Software Engineering?</a:t>
            </a:r>
          </a:p>
          <a:p>
            <a:pPr lvl="1">
              <a:buFont typeface="Wingdings" panose="05000000000000000000" pitchFamily="2" charset="2"/>
              <a:buChar char="§"/>
              <a:defRPr/>
            </a:pPr>
            <a:r>
              <a:rPr lang="en-US" dirty="0" smtClean="0"/>
              <a:t>IBM 360 / Mythical Man-month</a:t>
            </a:r>
          </a:p>
          <a:p>
            <a:pPr lvl="1">
              <a:buFont typeface="Wingdings" panose="05000000000000000000" pitchFamily="2" charset="2"/>
              <a:buChar char="§"/>
              <a:defRPr/>
            </a:pPr>
            <a:r>
              <a:rPr lang="en-US" dirty="0" smtClean="0"/>
              <a:t>MIPS/</a:t>
            </a:r>
            <a:endParaRPr lang="en-US" dirty="0"/>
          </a:p>
        </p:txBody>
      </p:sp>
      <p:pic>
        <p:nvPicPr>
          <p:cNvPr id="4" name="Picture 3"/>
          <p:cNvPicPr>
            <a:picLocks noChangeAspect="1"/>
          </p:cNvPicPr>
          <p:nvPr/>
        </p:nvPicPr>
        <p:blipFill>
          <a:blip r:embed="rId2"/>
          <a:stretch>
            <a:fillRect/>
          </a:stretch>
        </p:blipFill>
        <p:spPr>
          <a:xfrm>
            <a:off x="4943475" y="358452"/>
            <a:ext cx="3743325" cy="5813748"/>
          </a:xfrm>
          <a:prstGeom prst="rect">
            <a:avLst/>
          </a:prstGeom>
        </p:spPr>
      </p:pic>
      <p:sp>
        <p:nvSpPr>
          <p:cNvPr id="5" name="TextBox 4"/>
          <p:cNvSpPr txBox="1"/>
          <p:nvPr/>
        </p:nvSpPr>
        <p:spPr>
          <a:xfrm>
            <a:off x="685800" y="6394450"/>
            <a:ext cx="6365845" cy="369332"/>
          </a:xfrm>
          <a:prstGeom prst="rect">
            <a:avLst/>
          </a:prstGeom>
          <a:noFill/>
        </p:spPr>
        <p:txBody>
          <a:bodyPr wrap="none" rtlCol="0">
            <a:spAutoFit/>
          </a:bodyPr>
          <a:lstStyle/>
          <a:p>
            <a:r>
              <a:rPr lang="en-US" dirty="0" smtClean="0"/>
              <a:t>Engineering Software as a Service by Fox and Patterson</a:t>
            </a:r>
            <a:endParaRPr lang="en-US" dirty="0"/>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52400" y="247650"/>
            <a:ext cx="8969375" cy="781050"/>
          </a:xfrm>
        </p:spPr>
        <p:txBody>
          <a:bodyPr/>
          <a:lstStyle/>
          <a:p>
            <a:r>
              <a:rPr lang="en-US" altLang="en-US" dirty="0" smtClean="0"/>
              <a:t>Patterson and Fox’s def. of Soft. Arch.</a:t>
            </a:r>
            <a:endParaRPr lang="en-US" altLang="en-US" dirty="0" smtClean="0"/>
          </a:p>
        </p:txBody>
      </p:sp>
      <p:pic>
        <p:nvPicPr>
          <p:cNvPr id="3379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90513" y="1371600"/>
            <a:ext cx="8986941" cy="4576763"/>
          </a:xfrm>
        </p:spPr>
      </p:pic>
      <p:sp>
        <p:nvSpPr>
          <p:cNvPr id="4" name="TextBox 3"/>
          <p:cNvSpPr txBox="1"/>
          <p:nvPr/>
        </p:nvSpPr>
        <p:spPr>
          <a:xfrm>
            <a:off x="685800" y="6394450"/>
            <a:ext cx="6365845" cy="369332"/>
          </a:xfrm>
          <a:prstGeom prst="rect">
            <a:avLst/>
          </a:prstGeom>
          <a:noFill/>
        </p:spPr>
        <p:txBody>
          <a:bodyPr wrap="none" rtlCol="0">
            <a:spAutoFit/>
          </a:bodyPr>
          <a:lstStyle/>
          <a:p>
            <a:r>
              <a:rPr lang="en-US" dirty="0" smtClean="0"/>
              <a:t>Engineering Software as a Service by Fox and Patterson</a:t>
            </a:r>
            <a:endParaRPr lang="en-US" dirty="0"/>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04813" y="76200"/>
            <a:ext cx="8716962" cy="571500"/>
          </a:xfrm>
        </p:spPr>
        <p:txBody>
          <a:bodyPr/>
          <a:lstStyle/>
          <a:p>
            <a:r>
              <a:rPr lang="en-US" altLang="en-US" dirty="0" smtClean="0"/>
              <a:t>Views 100,000 </a:t>
            </a:r>
            <a:r>
              <a:rPr lang="en-US" altLang="en-US" dirty="0" err="1" smtClean="0"/>
              <a:t>ft</a:t>
            </a:r>
            <a:r>
              <a:rPr lang="en-US" altLang="en-US" dirty="0" smtClean="0"/>
              <a:t> view </a:t>
            </a:r>
            <a:r>
              <a:rPr lang="en-US" altLang="en-US" dirty="0" smtClean="0">
                <a:sym typeface="Wingdings" panose="05000000000000000000" pitchFamily="2" charset="2"/>
              </a:rPr>
              <a:t> 500 </a:t>
            </a:r>
            <a:r>
              <a:rPr lang="en-US" altLang="en-US" dirty="0" err="1" smtClean="0">
                <a:sym typeface="Wingdings" panose="05000000000000000000" pitchFamily="2" charset="2"/>
              </a:rPr>
              <a:t>ft</a:t>
            </a:r>
            <a:r>
              <a:rPr lang="en-US" altLang="en-US" dirty="0" smtClean="0">
                <a:sym typeface="Wingdings" panose="05000000000000000000" pitchFamily="2" charset="2"/>
              </a:rPr>
              <a:t> view</a:t>
            </a:r>
            <a:endParaRPr lang="en-US" altLang="en-US" dirty="0" smtClean="0"/>
          </a:p>
        </p:txBody>
      </p:sp>
      <p:sp>
        <p:nvSpPr>
          <p:cNvPr id="3" name="Content Placeholder 2"/>
          <p:cNvSpPr>
            <a:spLocks noGrp="1"/>
          </p:cNvSpPr>
          <p:nvPr>
            <p:ph idx="1"/>
          </p:nvPr>
        </p:nvSpPr>
        <p:spPr/>
        <p:txBody>
          <a:bodyPr/>
          <a:lstStyle/>
          <a:p>
            <a:pPr>
              <a:defRPr/>
            </a:pPr>
            <a:endParaRPr lang="en-US"/>
          </a:p>
        </p:txBody>
      </p:sp>
      <p:pic>
        <p:nvPicPr>
          <p:cNvPr id="3482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19150"/>
            <a:ext cx="8839200"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685800" y="6394450"/>
            <a:ext cx="6365845" cy="369332"/>
          </a:xfrm>
          <a:prstGeom prst="rect">
            <a:avLst/>
          </a:prstGeom>
          <a:noFill/>
        </p:spPr>
        <p:txBody>
          <a:bodyPr wrap="none" rtlCol="0">
            <a:spAutoFit/>
          </a:bodyPr>
          <a:lstStyle/>
          <a:p>
            <a:r>
              <a:rPr lang="en-US" dirty="0" smtClean="0"/>
              <a:t>Engineering Software as a Service by Fox and Patterson</a:t>
            </a:r>
            <a:endParaRPr lang="en-US" dirty="0"/>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User </a:t>
            </a:r>
            <a:r>
              <a:rPr lang="en-US" altLang="en-US" dirty="0"/>
              <a:t>Stories </a:t>
            </a:r>
            <a:r>
              <a:rPr lang="en-US" altLang="en-US" dirty="0" err="1"/>
              <a:t>Connextra</a:t>
            </a:r>
            <a:r>
              <a:rPr lang="en-US" altLang="en-US" dirty="0"/>
              <a:t> format</a:t>
            </a:r>
            <a:endParaRPr lang="en-US" altLang="en-US" dirty="0" smtClean="0"/>
          </a:p>
        </p:txBody>
      </p:sp>
      <p:pic>
        <p:nvPicPr>
          <p:cNvPr id="35843"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8613" y="2052638"/>
            <a:ext cx="8229600" cy="3562350"/>
          </a:xfrm>
        </p:spPr>
      </p:pic>
      <p:sp>
        <p:nvSpPr>
          <p:cNvPr id="4" name="TextBox 3"/>
          <p:cNvSpPr txBox="1"/>
          <p:nvPr/>
        </p:nvSpPr>
        <p:spPr>
          <a:xfrm>
            <a:off x="685800" y="6394450"/>
            <a:ext cx="6365845" cy="369332"/>
          </a:xfrm>
          <a:prstGeom prst="rect">
            <a:avLst/>
          </a:prstGeom>
          <a:noFill/>
        </p:spPr>
        <p:txBody>
          <a:bodyPr wrap="none" rtlCol="0">
            <a:spAutoFit/>
          </a:bodyPr>
          <a:lstStyle/>
          <a:p>
            <a:r>
              <a:rPr lang="en-US" dirty="0" smtClean="0"/>
              <a:t>Engineering Software as a Service by Fox and Patterson</a:t>
            </a:r>
            <a:endParaRPr lang="en-US" dirty="0"/>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t>Example User Story </a:t>
            </a:r>
            <a:r>
              <a:rPr lang="en-US" altLang="en-US" dirty="0" err="1"/>
              <a:t>Connextra</a:t>
            </a:r>
            <a:r>
              <a:rPr lang="en-US" altLang="en-US" dirty="0"/>
              <a:t> format</a:t>
            </a:r>
            <a:endParaRPr lang="en-US" altLang="en-US" dirty="0" smtClean="0"/>
          </a:p>
        </p:txBody>
      </p:sp>
      <p:sp>
        <p:nvSpPr>
          <p:cNvPr id="3" name="Content Placeholder 2"/>
          <p:cNvSpPr>
            <a:spLocks noGrp="1"/>
          </p:cNvSpPr>
          <p:nvPr>
            <p:ph idx="1"/>
          </p:nvPr>
        </p:nvSpPr>
        <p:spPr/>
        <p:txBody>
          <a:bodyPr/>
          <a:lstStyle/>
          <a:p>
            <a:pPr>
              <a:defRPr/>
            </a:pPr>
            <a:r>
              <a:rPr lang="en-US" dirty="0" smtClean="0"/>
              <a:t>Feature: Add a movie to </a:t>
            </a:r>
            <a:r>
              <a:rPr lang="en-US" dirty="0" err="1" smtClean="0"/>
              <a:t>RottenPotatoes</a:t>
            </a:r>
            <a:endParaRPr lang="en-US" dirty="0" smtClean="0"/>
          </a:p>
          <a:p>
            <a:pPr>
              <a:defRPr/>
            </a:pPr>
            <a:r>
              <a:rPr lang="en-US" dirty="0" smtClean="0"/>
              <a:t>  As a movie fan</a:t>
            </a:r>
          </a:p>
          <a:p>
            <a:pPr>
              <a:defRPr/>
            </a:pPr>
            <a:r>
              <a:rPr lang="en-US" dirty="0" smtClean="0"/>
              <a:t>  So that I can share a movie with other movie fans</a:t>
            </a:r>
          </a:p>
          <a:p>
            <a:pPr>
              <a:defRPr/>
            </a:pPr>
            <a:r>
              <a:rPr lang="en-US" dirty="0" smtClean="0"/>
              <a:t>  I want to add a movie to </a:t>
            </a:r>
            <a:r>
              <a:rPr lang="en-US" dirty="0" err="1" smtClean="0"/>
              <a:t>RottenPotatoes</a:t>
            </a:r>
            <a:r>
              <a:rPr lang="en-US" dirty="0" smtClean="0"/>
              <a:t> database</a:t>
            </a:r>
            <a:endParaRPr lang="en-US" dirty="0"/>
          </a:p>
        </p:txBody>
      </p:sp>
      <p:sp>
        <p:nvSpPr>
          <p:cNvPr id="4" name="TextBox 3"/>
          <p:cNvSpPr txBox="1"/>
          <p:nvPr/>
        </p:nvSpPr>
        <p:spPr>
          <a:xfrm>
            <a:off x="685800" y="6394450"/>
            <a:ext cx="6365845" cy="369332"/>
          </a:xfrm>
          <a:prstGeom prst="rect">
            <a:avLst/>
          </a:prstGeom>
          <a:noFill/>
        </p:spPr>
        <p:txBody>
          <a:bodyPr wrap="none" rtlCol="0">
            <a:spAutoFit/>
          </a:bodyPr>
          <a:lstStyle/>
          <a:p>
            <a:r>
              <a:rPr lang="en-US" dirty="0" smtClean="0"/>
              <a:t>Engineering Software as a Service by Fox and Patterson</a:t>
            </a:r>
            <a:endParaRPr lang="en-US" dirty="0"/>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 Soup</a:t>
            </a:r>
            <a:endParaRPr lang="en-US" dirty="0"/>
          </a:p>
        </p:txBody>
      </p:sp>
      <p:sp>
        <p:nvSpPr>
          <p:cNvPr id="3" name="Content Placeholder 2"/>
          <p:cNvSpPr>
            <a:spLocks noGrp="1"/>
          </p:cNvSpPr>
          <p:nvPr>
            <p:ph idx="1"/>
          </p:nvPr>
        </p:nvSpPr>
        <p:spPr/>
        <p:txBody>
          <a:bodyPr/>
          <a:lstStyle/>
          <a:p>
            <a:r>
              <a:rPr lang="en-US" dirty="0"/>
              <a:t>ASRs</a:t>
            </a:r>
          </a:p>
          <a:p>
            <a:r>
              <a:rPr lang="en-US" dirty="0"/>
              <a:t>Agile – well not an acronym</a:t>
            </a:r>
          </a:p>
          <a:p>
            <a:r>
              <a:rPr lang="en-US" dirty="0"/>
              <a:t>QAs</a:t>
            </a:r>
          </a:p>
          <a:p>
            <a:r>
              <a:rPr lang="en-US" dirty="0"/>
              <a:t>QAW</a:t>
            </a:r>
          </a:p>
          <a:p>
            <a:r>
              <a:rPr lang="en-US" dirty="0"/>
              <a:t>PALM - Pedigreed Attribute </a:t>
            </a:r>
            <a:r>
              <a:rPr lang="en-US" dirty="0" err="1"/>
              <a:t>eLictation</a:t>
            </a:r>
            <a:r>
              <a:rPr lang="en-US" dirty="0"/>
              <a:t> Method</a:t>
            </a:r>
          </a:p>
          <a:p>
            <a:r>
              <a:rPr lang="en-US" dirty="0"/>
              <a:t>ADD – Attribute Driven Design</a:t>
            </a:r>
          </a:p>
          <a:p>
            <a:r>
              <a:rPr lang="en-US"/>
              <a:t>…</a:t>
            </a:r>
          </a:p>
          <a:p>
            <a:endParaRPr lang="en-US" dirty="0"/>
          </a:p>
        </p:txBody>
      </p:sp>
    </p:spTree>
    <p:extLst>
      <p:ext uri="{BB962C8B-B14F-4D97-AF65-F5344CB8AC3E}">
        <p14:creationId xmlns:p14="http://schemas.microsoft.com/office/powerpoint/2010/main" val="308698220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SOAP</a:t>
            </a:r>
            <a:endParaRPr lang="en-US" dirty="0"/>
          </a:p>
        </p:txBody>
      </p:sp>
      <p:sp>
        <p:nvSpPr>
          <p:cNvPr id="3" name="Content Placeholder 2"/>
          <p:cNvSpPr>
            <a:spLocks noGrp="1"/>
          </p:cNvSpPr>
          <p:nvPr>
            <p:ph idx="1"/>
          </p:nvPr>
        </p:nvSpPr>
        <p:spPr>
          <a:xfrm>
            <a:off x="152401" y="1220788"/>
            <a:ext cx="8915400" cy="5224462"/>
          </a:xfrm>
        </p:spPr>
        <p:txBody>
          <a:bodyPr/>
          <a:lstStyle/>
          <a:p>
            <a:r>
              <a:rPr lang="en-US" sz="2000" dirty="0"/>
              <a:t>SOAP is a protocol specification for XML-based information that distributed applications can use to exchange information and hence interoperate. </a:t>
            </a:r>
            <a:endParaRPr lang="en-US" sz="2000" dirty="0" smtClean="0"/>
          </a:p>
          <a:p>
            <a:r>
              <a:rPr lang="en-US" sz="2000" dirty="0" smtClean="0"/>
              <a:t>It </a:t>
            </a:r>
            <a:r>
              <a:rPr lang="en-US" sz="2000" dirty="0"/>
              <a:t>is most often accompanied by a set of SOA middleware interoperability standards and compliant implementations, referred to (collectively) as WS*. </a:t>
            </a:r>
            <a:endParaRPr lang="en-US" sz="2000" dirty="0" smtClean="0"/>
          </a:p>
          <a:p>
            <a:r>
              <a:rPr lang="en-US" sz="2000" dirty="0" smtClean="0"/>
              <a:t>SOAP </a:t>
            </a:r>
            <a:r>
              <a:rPr lang="en-US" sz="2000" dirty="0"/>
              <a:t>and WS* together define many standards, including the following: </a:t>
            </a:r>
          </a:p>
          <a:p>
            <a:pPr lvl="1">
              <a:buFont typeface="Wingdings" panose="05000000000000000000" pitchFamily="2" charset="2"/>
              <a:buChar char="§"/>
            </a:pPr>
            <a:r>
              <a:rPr lang="en-US" sz="1600" dirty="0" smtClean="0"/>
              <a:t>An </a:t>
            </a:r>
            <a:r>
              <a:rPr lang="en-US" sz="1600" dirty="0"/>
              <a:t>infrastructure for </a:t>
            </a:r>
            <a:r>
              <a:rPr lang="en-US" sz="1600" dirty="0">
                <a:solidFill>
                  <a:srgbClr val="FF0000"/>
                </a:solidFill>
              </a:rPr>
              <a:t>service composition</a:t>
            </a:r>
            <a:r>
              <a:rPr lang="en-US" sz="1600" dirty="0"/>
              <a:t>. SOAP can employ the Business Process Execution Language (BPEL) as a way to let developers express business processes that are implemented as WS* services. </a:t>
            </a:r>
          </a:p>
          <a:p>
            <a:pPr lvl="1">
              <a:buFont typeface="Wingdings" panose="05000000000000000000" pitchFamily="2" charset="2"/>
              <a:buChar char="§"/>
            </a:pPr>
            <a:r>
              <a:rPr lang="en-US" sz="1600" dirty="0" smtClean="0">
                <a:solidFill>
                  <a:srgbClr val="FF0000"/>
                </a:solidFill>
              </a:rPr>
              <a:t>Transactions</a:t>
            </a:r>
            <a:r>
              <a:rPr lang="en-US" sz="1600" dirty="0"/>
              <a:t>. There are several web-service standards for ensuring that transactions are properly managed: WS-AT, WS-BA, WS-CAF, and WS-Transaction. </a:t>
            </a:r>
          </a:p>
          <a:p>
            <a:pPr lvl="1">
              <a:buFont typeface="Wingdings" panose="05000000000000000000" pitchFamily="2" charset="2"/>
              <a:buChar char="§"/>
            </a:pPr>
            <a:r>
              <a:rPr lang="en-US" sz="1600" dirty="0" smtClean="0">
                <a:solidFill>
                  <a:srgbClr val="FF0000"/>
                </a:solidFill>
              </a:rPr>
              <a:t>Service </a:t>
            </a:r>
            <a:r>
              <a:rPr lang="en-US" sz="1600" dirty="0">
                <a:solidFill>
                  <a:srgbClr val="FF0000"/>
                </a:solidFill>
              </a:rPr>
              <a:t>discovery</a:t>
            </a:r>
            <a:r>
              <a:rPr lang="en-US" sz="1600" dirty="0"/>
              <a:t>. The Universal Description, Discovery and Integration (UDDI) language enables businesses to publish service listings and discover each other. </a:t>
            </a:r>
          </a:p>
          <a:p>
            <a:pPr lvl="1">
              <a:buFont typeface="Wingdings" panose="05000000000000000000" pitchFamily="2" charset="2"/>
              <a:buChar char="§"/>
            </a:pPr>
            <a:r>
              <a:rPr lang="en-US" sz="1600" dirty="0" smtClean="0">
                <a:solidFill>
                  <a:srgbClr val="FF0000"/>
                </a:solidFill>
              </a:rPr>
              <a:t>Reliability</a:t>
            </a:r>
            <a:r>
              <a:rPr lang="en-US" sz="1600" dirty="0"/>
              <a:t>. SOAP, by itself, does not ensure reliable message delivery. Applications that require such guarantees must use services compliant with SOAP’s reliability standard: WS-Reliability</a:t>
            </a:r>
            <a:r>
              <a:rPr lang="en-US" sz="1600" dirty="0" smtClean="0"/>
              <a:t>.</a:t>
            </a:r>
            <a:endParaRPr lang="en-US" sz="1600" dirty="0"/>
          </a:p>
        </p:txBody>
      </p:sp>
    </p:spTree>
    <p:extLst>
      <p:ext uri="{BB962C8B-B14F-4D97-AF65-F5344CB8AC3E}">
        <p14:creationId xmlns:p14="http://schemas.microsoft.com/office/powerpoint/2010/main" val="75514949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813" y="76200"/>
            <a:ext cx="8716962" cy="781050"/>
          </a:xfrm>
        </p:spPr>
        <p:txBody>
          <a:bodyPr/>
          <a:lstStyle/>
          <a:p>
            <a:r>
              <a:rPr lang="en-US" dirty="0" smtClean="0"/>
              <a:t>Service Oriented Architecture (SOA)</a:t>
            </a:r>
            <a:endParaRPr lang="en-US" dirty="0"/>
          </a:p>
        </p:txBody>
      </p:sp>
      <p:sp>
        <p:nvSpPr>
          <p:cNvPr id="3" name="Content Placeholder 2"/>
          <p:cNvSpPr>
            <a:spLocks noGrp="1"/>
          </p:cNvSpPr>
          <p:nvPr>
            <p:ph idx="1"/>
          </p:nvPr>
        </p:nvSpPr>
        <p:spPr>
          <a:xfrm>
            <a:off x="290513" y="915988"/>
            <a:ext cx="8307387" cy="5224462"/>
          </a:xfrm>
        </p:spPr>
        <p:txBody>
          <a:bodyPr/>
          <a:lstStyle/>
          <a:p>
            <a:r>
              <a:rPr lang="en-US" dirty="0"/>
              <a:t>Some </a:t>
            </a:r>
            <a:r>
              <a:rPr lang="en-US" dirty="0">
                <a:hlinkClick r:id="rId2" tooltip="Enterprise architect"/>
              </a:rPr>
              <a:t>enterprise architects</a:t>
            </a:r>
            <a:r>
              <a:rPr lang="en-US" dirty="0"/>
              <a:t> believe that SOA can help businesses respond more quickly and more cost-effectively to changing market conditions.</a:t>
            </a:r>
            <a:r>
              <a:rPr lang="en-US" baseline="30000" dirty="0">
                <a:hlinkClick r:id="rId3"/>
              </a:rPr>
              <a:t>[25]</a:t>
            </a:r>
            <a:r>
              <a:rPr lang="en-US" dirty="0"/>
              <a:t> </a:t>
            </a:r>
            <a:endParaRPr lang="en-US" dirty="0" smtClean="0"/>
          </a:p>
          <a:p>
            <a:r>
              <a:rPr lang="en-US" dirty="0" smtClean="0"/>
              <a:t>This </a:t>
            </a:r>
            <a:r>
              <a:rPr lang="en-US" dirty="0"/>
              <a:t>style of </a:t>
            </a:r>
            <a:r>
              <a:rPr lang="en-US" i="1" dirty="0"/>
              <a:t>architecture</a:t>
            </a:r>
            <a:r>
              <a:rPr lang="en-US" dirty="0"/>
              <a:t> promotes reuse at the macro (service) level rather than micro (classes) level. It can also simplify interconnection to—and usage of—existing IT (legacy) assets.</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4200" y="3750548"/>
            <a:ext cx="4495800" cy="2955052"/>
          </a:xfrm>
          <a:prstGeom prst="rect">
            <a:avLst/>
          </a:prstGeom>
        </p:spPr>
      </p:pic>
      <p:sp>
        <p:nvSpPr>
          <p:cNvPr id="5" name="TextBox 4"/>
          <p:cNvSpPr txBox="1"/>
          <p:nvPr/>
        </p:nvSpPr>
        <p:spPr>
          <a:xfrm>
            <a:off x="0" y="5486400"/>
            <a:ext cx="3581400" cy="738664"/>
          </a:xfrm>
          <a:prstGeom prst="rect">
            <a:avLst/>
          </a:prstGeom>
          <a:noFill/>
        </p:spPr>
        <p:txBody>
          <a:bodyPr wrap="square" rtlCol="0">
            <a:spAutoFit/>
          </a:bodyPr>
          <a:lstStyle/>
          <a:p>
            <a:r>
              <a:rPr lang="en-US" sz="1400" dirty="0"/>
              <a:t>https://en.wikipedia.org/wiki/Service-oriented_architecture#/media/File:SOA_Elements.png</a:t>
            </a:r>
          </a:p>
        </p:txBody>
      </p:sp>
    </p:spTree>
    <p:extLst>
      <p:ext uri="{BB962C8B-B14F-4D97-AF65-F5344CB8AC3E}">
        <p14:creationId xmlns:p14="http://schemas.microsoft.com/office/powerpoint/2010/main" val="232873191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Machines vs Containers</a:t>
            </a:r>
            <a:endParaRPr lang="en-US" dirty="0"/>
          </a:p>
        </p:txBody>
      </p:sp>
      <p:sp>
        <p:nvSpPr>
          <p:cNvPr id="3" name="Content Placeholder 2"/>
          <p:cNvSpPr>
            <a:spLocks noGrp="1"/>
          </p:cNvSpPr>
          <p:nvPr>
            <p:ph idx="1"/>
          </p:nvPr>
        </p:nvSpPr>
        <p:spPr>
          <a:xfrm>
            <a:off x="290513" y="1220788"/>
            <a:ext cx="8831262" cy="5224462"/>
          </a:xfrm>
        </p:spPr>
        <p:txBody>
          <a:bodyPr/>
          <a:lstStyle/>
          <a:p>
            <a:r>
              <a:rPr lang="en-US" dirty="0" err="1"/>
              <a:t>c</a:t>
            </a:r>
            <a:r>
              <a:rPr lang="en-US" dirty="0" err="1" smtClean="0"/>
              <a:t>hroot</a:t>
            </a:r>
            <a:r>
              <a:rPr lang="en-US" dirty="0" smtClean="0"/>
              <a:t>() jail</a:t>
            </a:r>
          </a:p>
          <a:p>
            <a:pPr>
              <a:buFont typeface="Wingdings" panose="05000000000000000000" pitchFamily="2" charset="2"/>
              <a:buChar char="§"/>
            </a:pPr>
            <a:r>
              <a:rPr lang="en-US" dirty="0" smtClean="0"/>
              <a:t>Way to restrict access to a process to a portion of file hierarchy</a:t>
            </a:r>
          </a:p>
          <a:p>
            <a:pPr>
              <a:buFont typeface="Wingdings" panose="05000000000000000000" pitchFamily="2" charset="2"/>
              <a:buChar char="§"/>
            </a:pPr>
            <a:r>
              <a:rPr lang="en-US" dirty="0" smtClean="0"/>
              <a:t>Only use for processes that run as non-root (e.g., nobody)</a:t>
            </a:r>
          </a:p>
          <a:p>
            <a:pPr marL="0" indent="0"/>
            <a:r>
              <a:rPr lang="en-US" dirty="0" smtClean="0"/>
              <a:t>Virtual Machines</a:t>
            </a:r>
          </a:p>
          <a:p>
            <a:pPr>
              <a:buFont typeface="Wingdings" panose="05000000000000000000" pitchFamily="2" charset="2"/>
              <a:buChar char="§"/>
            </a:pPr>
            <a:r>
              <a:rPr lang="en-US" dirty="0" err="1" smtClean="0"/>
              <a:t>Vmware</a:t>
            </a:r>
            <a:endParaRPr lang="en-US" dirty="0" smtClean="0"/>
          </a:p>
          <a:p>
            <a:pPr>
              <a:buFont typeface="Wingdings" panose="05000000000000000000" pitchFamily="2" charset="2"/>
              <a:buChar char="§"/>
            </a:pPr>
            <a:r>
              <a:rPr lang="en-US" dirty="0" err="1" smtClean="0"/>
              <a:t>VirtualBox</a:t>
            </a:r>
            <a:endParaRPr lang="en-US" dirty="0" smtClean="0"/>
          </a:p>
          <a:p>
            <a:pPr marL="0" indent="0"/>
            <a:r>
              <a:rPr lang="en-US" dirty="0" smtClean="0"/>
              <a:t>Containers – “lightweight” VMs</a:t>
            </a:r>
          </a:p>
          <a:p>
            <a:pPr>
              <a:buFont typeface="Wingdings" panose="05000000000000000000" pitchFamily="2" charset="2"/>
              <a:buChar char="§"/>
            </a:pPr>
            <a:r>
              <a:rPr lang="en-US" dirty="0"/>
              <a:t>Docker [https://www.docker.com</a:t>
            </a:r>
            <a:r>
              <a:rPr lang="en-US" dirty="0" smtClean="0"/>
              <a:t>/]</a:t>
            </a:r>
          </a:p>
          <a:p>
            <a:pPr>
              <a:buFont typeface="Wingdings" panose="05000000000000000000" pitchFamily="2" charset="2"/>
              <a:buChar char="§"/>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3581400"/>
            <a:ext cx="3143250" cy="2895600"/>
          </a:xfrm>
          <a:prstGeom prst="rect">
            <a:avLst/>
          </a:prstGeom>
        </p:spPr>
      </p:pic>
    </p:spTree>
    <p:extLst>
      <p:ext uri="{BB962C8B-B14F-4D97-AF65-F5344CB8AC3E}">
        <p14:creationId xmlns:p14="http://schemas.microsoft.com/office/powerpoint/2010/main" val="324229992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an Architecture – Chap 17</a:t>
            </a:r>
            <a:endParaRPr lang="en-US" dirty="0"/>
          </a:p>
        </p:txBody>
      </p:sp>
      <p:sp>
        <p:nvSpPr>
          <p:cNvPr id="3" name="Content Placeholder 2"/>
          <p:cNvSpPr>
            <a:spLocks noGrp="1"/>
          </p:cNvSpPr>
          <p:nvPr>
            <p:ph idx="1"/>
          </p:nvPr>
        </p:nvSpPr>
        <p:spPr/>
        <p:txBody>
          <a:bodyPr/>
          <a:lstStyle/>
          <a:p>
            <a:r>
              <a:rPr lang="en-US" dirty="0"/>
              <a:t>In most people’s vocabularies, design means veneer. It’s interior decorating. It’s the fabric of the curtains or the sofa. But to me, nothing could be further from the meaning of design. Design is the fundamental soul of a human-made creation that ends up expressing itself in successive outer layers of the product or service. —Steve Jobs</a:t>
            </a:r>
          </a:p>
          <a:p>
            <a:endParaRPr lang="en-US" dirty="0"/>
          </a:p>
          <a:p>
            <a:r>
              <a:rPr lang="en-US" dirty="0"/>
              <a:t>Bass, Len. Software Architecture in Practice (3rd Edition) (SEI Series in Software Engineering) (Kindle Locations 5814-5818). Pearson Education. Kindle Edition. </a:t>
            </a:r>
          </a:p>
        </p:txBody>
      </p:sp>
      <p:sp>
        <p:nvSpPr>
          <p:cNvPr id="4" name="Footer Placeholder 3"/>
          <p:cNvSpPr>
            <a:spLocks noGrp="1"/>
          </p:cNvSpPr>
          <p:nvPr>
            <p:ph type="ftr" sz="quarter" idx="10"/>
          </p:nvPr>
        </p:nvSpPr>
        <p:spPr>
          <a:xfrm>
            <a:off x="1403350" y="624840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dirty="0" smtClean="0"/>
              <a:t>© Len Bass, Paul Clements, Rick </a:t>
            </a:r>
            <a:r>
              <a:rPr lang="en-AU" altLang="en-US" sz="1800" dirty="0" err="1" smtClean="0"/>
              <a:t>Kazman</a:t>
            </a:r>
            <a:r>
              <a:rPr lang="en-AU" altLang="en-US" sz="1800" dirty="0" smtClean="0"/>
              <a:t>, distributed under Creative Commons Attribution License</a:t>
            </a:r>
          </a:p>
        </p:txBody>
      </p:sp>
    </p:spTree>
    <p:extLst>
      <p:ext uri="{BB962C8B-B14F-4D97-AF65-F5344CB8AC3E}">
        <p14:creationId xmlns:p14="http://schemas.microsoft.com/office/powerpoint/2010/main" val="118898255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Design Strategy</a:t>
            </a:r>
          </a:p>
        </p:txBody>
      </p:sp>
      <p:sp>
        <p:nvSpPr>
          <p:cNvPr id="3" name="Content Placeholder 2"/>
          <p:cNvSpPr>
            <a:spLocks noGrp="1"/>
          </p:cNvSpPr>
          <p:nvPr>
            <p:ph idx="1"/>
          </p:nvPr>
        </p:nvSpPr>
        <p:spPr>
          <a:xfrm>
            <a:off x="290513" y="1220788"/>
            <a:ext cx="8548687" cy="5224462"/>
          </a:xfrm>
        </p:spPr>
        <p:txBody>
          <a:bodyPr/>
          <a:lstStyle/>
          <a:p>
            <a:pPr>
              <a:buFont typeface="Wingdings" panose="05000000000000000000" pitchFamily="2" charset="2"/>
              <a:buChar char="§"/>
              <a:defRPr/>
            </a:pPr>
            <a:r>
              <a:rPr lang="en-US" dirty="0" smtClean="0"/>
              <a:t>Decomposition</a:t>
            </a:r>
          </a:p>
          <a:p>
            <a:pPr>
              <a:buFont typeface="Wingdings" panose="05000000000000000000" pitchFamily="2" charset="2"/>
              <a:buChar char="§"/>
              <a:defRPr/>
            </a:pPr>
            <a:r>
              <a:rPr lang="en-US" dirty="0" smtClean="0"/>
              <a:t>Designing to Architecturally Significant Requirements</a:t>
            </a:r>
          </a:p>
          <a:p>
            <a:pPr>
              <a:buFont typeface="Wingdings" panose="05000000000000000000" pitchFamily="2" charset="2"/>
              <a:buChar char="§"/>
              <a:defRPr/>
            </a:pPr>
            <a:r>
              <a:rPr lang="en-US" dirty="0" smtClean="0"/>
              <a:t>Generate and Test</a:t>
            </a:r>
          </a:p>
        </p:txBody>
      </p:sp>
      <p:sp>
        <p:nvSpPr>
          <p:cNvPr id="8196"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dirty="0" smtClean="0"/>
              <a:t>© Len Bass, Paul Clements, Rick </a:t>
            </a:r>
            <a:r>
              <a:rPr lang="en-AU" altLang="en-US" sz="1800" dirty="0" err="1" smtClean="0"/>
              <a:t>Kazman</a:t>
            </a:r>
            <a:r>
              <a:rPr lang="en-AU" altLang="en-US" sz="1800" dirty="0" smtClean="0"/>
              <a:t>, distributed under Creative Commons Attribution License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Decomposition</a:t>
            </a:r>
          </a:p>
        </p:txBody>
      </p:sp>
      <p:sp>
        <p:nvSpPr>
          <p:cNvPr id="3" name="Content Placeholder 2"/>
          <p:cNvSpPr>
            <a:spLocks noGrp="1"/>
          </p:cNvSpPr>
          <p:nvPr>
            <p:ph idx="1"/>
          </p:nvPr>
        </p:nvSpPr>
        <p:spPr/>
        <p:txBody>
          <a:bodyPr/>
          <a:lstStyle/>
          <a:p>
            <a:pPr>
              <a:defRPr/>
            </a:pPr>
            <a:r>
              <a:rPr lang="en-US" dirty="0" smtClean="0"/>
              <a:t>Architecture determines quality attributes</a:t>
            </a:r>
          </a:p>
          <a:p>
            <a:pPr>
              <a:defRPr/>
            </a:pPr>
            <a:r>
              <a:rPr lang="en-US" dirty="0" smtClean="0"/>
              <a:t>Important quality attributes are characteristics of the </a:t>
            </a:r>
            <a:r>
              <a:rPr lang="en-US" i="1" dirty="0" smtClean="0"/>
              <a:t>whole</a:t>
            </a:r>
            <a:r>
              <a:rPr lang="en-US" dirty="0" smtClean="0"/>
              <a:t> system.</a:t>
            </a:r>
          </a:p>
          <a:p>
            <a:pPr>
              <a:defRPr/>
            </a:pPr>
            <a:r>
              <a:rPr lang="en-US" dirty="0" smtClean="0"/>
              <a:t>Design therefore begins with the whole system</a:t>
            </a:r>
          </a:p>
          <a:p>
            <a:pPr lvl="1">
              <a:defRPr/>
            </a:pPr>
            <a:r>
              <a:rPr lang="en-US" dirty="0" smtClean="0"/>
              <a:t>The whole system is decomposed into parts</a:t>
            </a:r>
          </a:p>
          <a:p>
            <a:pPr lvl="1">
              <a:defRPr/>
            </a:pPr>
            <a:r>
              <a:rPr lang="en-US" dirty="0" smtClean="0"/>
              <a:t>Each part may inherit </a:t>
            </a:r>
          </a:p>
          <a:p>
            <a:pPr marL="1250950" lvl="2" indent="-342900">
              <a:buFont typeface="+mj-lt"/>
              <a:buAutoNum type="arabicPeriod"/>
              <a:defRPr/>
            </a:pPr>
            <a:r>
              <a:rPr lang="en-US" dirty="0" smtClean="0"/>
              <a:t>all of  or </a:t>
            </a:r>
          </a:p>
          <a:p>
            <a:pPr marL="1250950" lvl="2" indent="-342900">
              <a:buFont typeface="+mj-lt"/>
              <a:buAutoNum type="arabicPeriod"/>
              <a:defRPr/>
            </a:pPr>
            <a:r>
              <a:rPr lang="en-US" dirty="0" smtClean="0"/>
              <a:t>part of the quality attribute requirements </a:t>
            </a:r>
          </a:p>
          <a:p>
            <a:pPr marL="506413" lvl="1" indent="0">
              <a:buNone/>
              <a:defRPr/>
            </a:pPr>
            <a:r>
              <a:rPr lang="en-US" dirty="0" smtClean="0"/>
              <a:t>from the whole</a:t>
            </a:r>
          </a:p>
        </p:txBody>
      </p:sp>
      <p:sp>
        <p:nvSpPr>
          <p:cNvPr id="9220" name="Footer Placeholder 3"/>
          <p:cNvSpPr>
            <a:spLocks noGrp="1"/>
          </p:cNvSpPr>
          <p:nvPr>
            <p:ph type="ftr" sz="quarter" idx="10"/>
          </p:nvPr>
        </p:nvSpPr>
        <p:spPr>
          <a:xfrm>
            <a:off x="1403350" y="6356350"/>
            <a:ext cx="6337300" cy="365125"/>
          </a:xfrm>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Len Bass, Paul Clements, Rick Kazman, distributed under Creative Commons Attribution License</a:t>
            </a:r>
          </a:p>
        </p:txBody>
      </p:sp>
    </p:spTree>
  </p:cSld>
  <p:clrMapOvr>
    <a:masterClrMapping/>
  </p:clrMapOvr>
  <p:transition spd="med"/>
</p:sld>
</file>

<file path=ppt/theme/theme1.xml><?xml version="1.0" encoding="utf-8"?>
<a:theme xmlns:a="http://schemas.openxmlformats.org/drawingml/2006/main" name="white212">
  <a:themeElements>
    <a:clrScheme name="">
      <a:dk1>
        <a:srgbClr val="000066"/>
      </a:dk1>
      <a:lt1>
        <a:srgbClr val="FFFFFF"/>
      </a:lt1>
      <a:dk2>
        <a:srgbClr val="003300"/>
      </a:dk2>
      <a:lt2>
        <a:srgbClr val="00FF99"/>
      </a:lt2>
      <a:accent1>
        <a:srgbClr val="800000"/>
      </a:accent1>
      <a:accent2>
        <a:srgbClr val="33CCCC"/>
      </a:accent2>
      <a:accent3>
        <a:srgbClr val="FFFFFF"/>
      </a:accent3>
      <a:accent4>
        <a:srgbClr val="000056"/>
      </a:accent4>
      <a:accent5>
        <a:srgbClr val="C0AAAA"/>
      </a:accent5>
      <a:accent6>
        <a:srgbClr val="2DB9B9"/>
      </a:accent6>
      <a:hlink>
        <a:srgbClr val="660033"/>
      </a:hlink>
      <a:folHlink>
        <a:srgbClr val="000099"/>
      </a:folHlink>
    </a:clrScheme>
    <a:fontScheme name="white212">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lnDef>
  </a:objectDefaults>
  <a:extraClrSchemeLst>
    <a:extraClrScheme>
      <a:clrScheme name="white21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21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hite21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te21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te21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te21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hite21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hite212 8">
        <a:dk1>
          <a:srgbClr val="000000"/>
        </a:dk1>
        <a:lt1>
          <a:srgbClr val="FFFFFF"/>
        </a:lt1>
        <a:dk2>
          <a:srgbClr val="002396"/>
        </a:dk2>
        <a:lt2>
          <a:srgbClr val="00FF64"/>
        </a:lt2>
        <a:accent1>
          <a:srgbClr val="DC0A00"/>
        </a:accent1>
        <a:accent2>
          <a:srgbClr val="00FFFF"/>
        </a:accent2>
        <a:accent3>
          <a:srgbClr val="AAACC9"/>
        </a:accent3>
        <a:accent4>
          <a:srgbClr val="DADADA"/>
        </a:accent4>
        <a:accent5>
          <a:srgbClr val="EBAAAA"/>
        </a:accent5>
        <a:accent6>
          <a:srgbClr val="00E7E7"/>
        </a:accent6>
        <a:hlink>
          <a:srgbClr val="E1E100"/>
        </a:hlink>
        <a:folHlink>
          <a:srgbClr val="FF963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Settings\mmm\Application Data\Microsoft\Templates\white212.pot</Template>
  <TotalTime>34031</TotalTime>
  <Pages>35</Pages>
  <Words>2301</Words>
  <Application>Microsoft Office PowerPoint</Application>
  <PresentationFormat>Letter Paper (8.5x11 in)</PresentationFormat>
  <Paragraphs>401</Paragraphs>
  <Slides>37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Century Gothic</vt:lpstr>
      <vt:lpstr>Courier New</vt:lpstr>
      <vt:lpstr>Helvetica</vt:lpstr>
      <vt:lpstr>Times New Roman</vt:lpstr>
      <vt:lpstr>Wingdings</vt:lpstr>
      <vt:lpstr>white212</vt:lpstr>
      <vt:lpstr>Lecture 09 Designing to Satisfy Quality Requirements</vt:lpstr>
      <vt:lpstr>Overview</vt:lpstr>
      <vt:lpstr>PowerPoint Presentation</vt:lpstr>
      <vt:lpstr>SOAP</vt:lpstr>
      <vt:lpstr>Service Oriented Architecture (SOA)</vt:lpstr>
      <vt:lpstr>Virtual Machines vs Containers</vt:lpstr>
      <vt:lpstr>Designing an Architecture – Chap 17</vt:lpstr>
      <vt:lpstr>Design Strategy</vt:lpstr>
      <vt:lpstr>Decomposition</vt:lpstr>
      <vt:lpstr>Design Doesn’t Mean Green Field</vt:lpstr>
      <vt:lpstr>Designing to Architecturally Significant Requirements</vt:lpstr>
      <vt:lpstr>How Many ASRs Simultaneously?</vt:lpstr>
      <vt:lpstr>What About Other Quality Requirements?</vt:lpstr>
      <vt:lpstr>Generate and Test</vt:lpstr>
      <vt:lpstr>Raises the Following Questions</vt:lpstr>
      <vt:lpstr>Where Does the Initial Hypothesis Come From?</vt:lpstr>
      <vt:lpstr>How Do I Test a Hypothesis?</vt:lpstr>
      <vt:lpstr>How Do I Generate the Next Hypothesis?</vt:lpstr>
      <vt:lpstr>When Am I Done?</vt:lpstr>
      <vt:lpstr>The Attribute-Driven Design Method </vt:lpstr>
      <vt:lpstr>ADD Inputs and Outputs</vt:lpstr>
      <vt:lpstr>The Steps of ADD </vt:lpstr>
      <vt:lpstr>Step 1: Choose an Element of the System to Design</vt:lpstr>
      <vt:lpstr>Which Element Comes Next?</vt:lpstr>
      <vt:lpstr>Step 2: Identify the ASRs for the Chosen Element</vt:lpstr>
      <vt:lpstr>Step 3: Generate a Design Solution for the Chosen Element</vt:lpstr>
      <vt:lpstr>Step 4: Select the Input for the Next Iteration</vt:lpstr>
      <vt:lpstr>Quality Attribute Requirements </vt:lpstr>
      <vt:lpstr>Constraints</vt:lpstr>
      <vt:lpstr>Repeat Steps 1–4 Until All ASRs are Satisfied</vt:lpstr>
      <vt:lpstr>Summary </vt:lpstr>
      <vt:lpstr>SaaS book</vt:lpstr>
      <vt:lpstr>Patterson and Fox’s def. of Soft. Arch.</vt:lpstr>
      <vt:lpstr>Views 100,000 ft view  500 ft view</vt:lpstr>
      <vt:lpstr>User Stories Connextra format</vt:lpstr>
      <vt:lpstr>Example User Story Connextra format</vt:lpstr>
      <vt:lpstr>Acronym Soup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212 Computer Architecture</dc:title>
  <dc:creator>Manton Matthews</dc:creator>
  <cp:lastModifiedBy>MATTHEWS, MANTON M</cp:lastModifiedBy>
  <cp:revision>206</cp:revision>
  <cp:lastPrinted>2017-06-14T14:16:19Z</cp:lastPrinted>
  <dcterms:created xsi:type="dcterms:W3CDTF">1998-08-11T09:19:24Z</dcterms:created>
  <dcterms:modified xsi:type="dcterms:W3CDTF">2017-06-14T17:25:06Z</dcterms:modified>
</cp:coreProperties>
</file>