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24"/>
  </p:notesMasterIdLst>
  <p:handoutMasterIdLst>
    <p:handoutMasterId r:id="rId125"/>
  </p:handoutMasterIdLst>
  <p:sldIdLst>
    <p:sldId id="453" r:id="rId2"/>
    <p:sldId id="646" r:id="rId3"/>
    <p:sldId id="744" r:id="rId4"/>
    <p:sldId id="745" r:id="rId5"/>
    <p:sldId id="746" r:id="rId6"/>
    <p:sldId id="747" r:id="rId7"/>
    <p:sldId id="748" r:id="rId8"/>
    <p:sldId id="749" r:id="rId9"/>
    <p:sldId id="750" r:id="rId10"/>
    <p:sldId id="751" r:id="rId11"/>
    <p:sldId id="752" r:id="rId12"/>
    <p:sldId id="753" r:id="rId13"/>
    <p:sldId id="754" r:id="rId14"/>
    <p:sldId id="755" r:id="rId15"/>
    <p:sldId id="756" r:id="rId16"/>
    <p:sldId id="757" r:id="rId17"/>
    <p:sldId id="758" r:id="rId18"/>
    <p:sldId id="759" r:id="rId19"/>
    <p:sldId id="760" r:id="rId20"/>
    <p:sldId id="761" r:id="rId21"/>
    <p:sldId id="762" r:id="rId22"/>
    <p:sldId id="763" r:id="rId23"/>
    <p:sldId id="764" r:id="rId24"/>
    <p:sldId id="765" r:id="rId25"/>
    <p:sldId id="766" r:id="rId26"/>
    <p:sldId id="767" r:id="rId27"/>
    <p:sldId id="768" r:id="rId28"/>
    <p:sldId id="647" r:id="rId29"/>
    <p:sldId id="648" r:id="rId30"/>
    <p:sldId id="649" r:id="rId31"/>
    <p:sldId id="650" r:id="rId32"/>
    <p:sldId id="651" r:id="rId33"/>
    <p:sldId id="652" r:id="rId34"/>
    <p:sldId id="653" r:id="rId35"/>
    <p:sldId id="654" r:id="rId36"/>
    <p:sldId id="655" r:id="rId37"/>
    <p:sldId id="656" r:id="rId38"/>
    <p:sldId id="657" r:id="rId39"/>
    <p:sldId id="659" r:id="rId40"/>
    <p:sldId id="660" r:id="rId41"/>
    <p:sldId id="661" r:id="rId42"/>
    <p:sldId id="662" r:id="rId43"/>
    <p:sldId id="663" r:id="rId44"/>
    <p:sldId id="664" r:id="rId45"/>
    <p:sldId id="665" r:id="rId46"/>
    <p:sldId id="666" r:id="rId47"/>
    <p:sldId id="667" r:id="rId48"/>
    <p:sldId id="668" r:id="rId49"/>
    <p:sldId id="669" r:id="rId50"/>
    <p:sldId id="670" r:id="rId51"/>
    <p:sldId id="671" r:id="rId52"/>
    <p:sldId id="672" r:id="rId53"/>
    <p:sldId id="673" r:id="rId54"/>
    <p:sldId id="674" r:id="rId55"/>
    <p:sldId id="675" r:id="rId56"/>
    <p:sldId id="676" r:id="rId57"/>
    <p:sldId id="677" r:id="rId58"/>
    <p:sldId id="678" r:id="rId59"/>
    <p:sldId id="679" r:id="rId60"/>
    <p:sldId id="680" r:id="rId61"/>
    <p:sldId id="681" r:id="rId62"/>
    <p:sldId id="682" r:id="rId63"/>
    <p:sldId id="683" r:id="rId64"/>
    <p:sldId id="684" r:id="rId65"/>
    <p:sldId id="685" r:id="rId66"/>
    <p:sldId id="686" r:id="rId67"/>
    <p:sldId id="687" r:id="rId68"/>
    <p:sldId id="688" r:id="rId69"/>
    <p:sldId id="689" r:id="rId70"/>
    <p:sldId id="690" r:id="rId71"/>
    <p:sldId id="691" r:id="rId72"/>
    <p:sldId id="692" r:id="rId73"/>
    <p:sldId id="693" r:id="rId74"/>
    <p:sldId id="694" r:id="rId75"/>
    <p:sldId id="695" r:id="rId76"/>
    <p:sldId id="696" r:id="rId77"/>
    <p:sldId id="697" r:id="rId78"/>
    <p:sldId id="698" r:id="rId79"/>
    <p:sldId id="699" r:id="rId80"/>
    <p:sldId id="700" r:id="rId81"/>
    <p:sldId id="701" r:id="rId82"/>
    <p:sldId id="702" r:id="rId83"/>
    <p:sldId id="703" r:id="rId84"/>
    <p:sldId id="704" r:id="rId85"/>
    <p:sldId id="705" r:id="rId86"/>
    <p:sldId id="706" r:id="rId87"/>
    <p:sldId id="707" r:id="rId88"/>
    <p:sldId id="708" r:id="rId89"/>
    <p:sldId id="709" r:id="rId90"/>
    <p:sldId id="710" r:id="rId91"/>
    <p:sldId id="711" r:id="rId92"/>
    <p:sldId id="712" r:id="rId93"/>
    <p:sldId id="713" r:id="rId94"/>
    <p:sldId id="714" r:id="rId95"/>
    <p:sldId id="715" r:id="rId96"/>
    <p:sldId id="716" r:id="rId97"/>
    <p:sldId id="717" r:id="rId98"/>
    <p:sldId id="718" r:id="rId99"/>
    <p:sldId id="719" r:id="rId100"/>
    <p:sldId id="720" r:id="rId101"/>
    <p:sldId id="721" r:id="rId102"/>
    <p:sldId id="722" r:id="rId103"/>
    <p:sldId id="723" r:id="rId104"/>
    <p:sldId id="724" r:id="rId105"/>
    <p:sldId id="725" r:id="rId106"/>
    <p:sldId id="726" r:id="rId107"/>
    <p:sldId id="727" r:id="rId108"/>
    <p:sldId id="728" r:id="rId109"/>
    <p:sldId id="729" r:id="rId110"/>
    <p:sldId id="730" r:id="rId111"/>
    <p:sldId id="731" r:id="rId112"/>
    <p:sldId id="732" r:id="rId113"/>
    <p:sldId id="733" r:id="rId114"/>
    <p:sldId id="734" r:id="rId115"/>
    <p:sldId id="735" r:id="rId116"/>
    <p:sldId id="736" r:id="rId117"/>
    <p:sldId id="737" r:id="rId118"/>
    <p:sldId id="738" r:id="rId119"/>
    <p:sldId id="739" r:id="rId120"/>
    <p:sldId id="740" r:id="rId121"/>
    <p:sldId id="741" r:id="rId122"/>
    <p:sldId id="742" r:id="rId123"/>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96">
          <p15:clr>
            <a:srgbClr val="A4A3A4"/>
          </p15:clr>
        </p15:guide>
        <p15:guide id="2" pos="5568">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B2B2B2"/>
    <a:srgbClr val="FFCC00"/>
    <a:srgbClr val="FF0000"/>
    <a:srgbClr val="FFCCCC"/>
    <a:srgbClr val="CCCCFF"/>
    <a:srgbClr val="CCE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265" autoAdjust="0"/>
  </p:normalViewPr>
  <p:slideViewPr>
    <p:cSldViewPr>
      <p:cViewPr varScale="1">
        <p:scale>
          <a:sx n="45" d="100"/>
          <a:sy n="45" d="100"/>
        </p:scale>
        <p:origin x="984" y="48"/>
      </p:cViewPr>
      <p:guideLst>
        <p:guide orient="horz" pos="96"/>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38"/>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0" y="6677025"/>
            <a:ext cx="765175" cy="257175"/>
          </a:xfrm>
          <a:prstGeom prst="rect">
            <a:avLst/>
          </a:prstGeom>
          <a:noFill/>
          <a:ln w="12700">
            <a:noFill/>
            <a:miter lim="800000"/>
            <a:headEnd/>
            <a:tailEnd/>
          </a:ln>
          <a:effectLst/>
        </p:spPr>
        <p:txBody>
          <a:bodyPr wrap="none" lIns="87312" tIns="44450" rIns="87312" bIns="44450">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t>Page </a:t>
            </a:r>
            <a:fld id="{1F21B325-C41A-467E-8422-3F0917AF2732}" type="slidenum">
              <a:rPr lang="en-US" altLang="en-US" sz="1200" b="0" smtClean="0"/>
              <a:pPr algn="ctr">
                <a:lnSpc>
                  <a:spcPct val="90000"/>
                </a:lnSpc>
                <a:defRPr/>
              </a:pPr>
              <a:t>‹#›</a:t>
            </a:fld>
            <a:endParaRPr lang="en-US" altLang="en-US" sz="1200" b="0" smtClean="0"/>
          </a:p>
        </p:txBody>
      </p:sp>
    </p:spTree>
    <p:extLst>
      <p:ext uri="{BB962C8B-B14F-4D97-AF65-F5344CB8AC3E}">
        <p14:creationId xmlns:p14="http://schemas.microsoft.com/office/powerpoint/2010/main" val="1206898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body" sz="quarter" idx="3"/>
          </p:nvPr>
        </p:nvSpPr>
        <p:spPr bwMode="auto">
          <a:xfrm>
            <a:off x="1239838" y="3330575"/>
            <a:ext cx="6816725" cy="3154363"/>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1027"/>
          <p:cNvSpPr>
            <a:spLocks noChangeArrowheads="1"/>
          </p:cNvSpPr>
          <p:nvPr/>
        </p:nvSpPr>
        <p:spPr bwMode="auto">
          <a:xfrm>
            <a:off x="4244975" y="6677025"/>
            <a:ext cx="806450" cy="257175"/>
          </a:xfrm>
          <a:prstGeom prst="rect">
            <a:avLst/>
          </a:prstGeom>
          <a:noFill/>
          <a:ln w="12700">
            <a:noFill/>
            <a:miter lim="800000"/>
            <a:headEnd/>
            <a:tailEnd/>
          </a:ln>
          <a:effectLst/>
        </p:spPr>
        <p:txBody>
          <a:bodyPr wrap="none" lIns="87312" tIns="44450" rIns="87312" bIns="44450">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C93F5448-5E24-4032-84F1-3963EFF38405}"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4100" name="Rectangle 1028"/>
          <p:cNvSpPr>
            <a:spLocks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42106163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fld id="{0AC82E5D-6497-4CA3-B0DD-5EC9A67AD2B5}" type="slidenum">
              <a:rPr lang="en-US" altLang="en-US"/>
              <a:pPr/>
              <a:t>86</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87388" y="4341813"/>
            <a:ext cx="5483225"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Tactic is fine grain adjustment of quality attributes within a pattern</a:t>
            </a:r>
          </a:p>
        </p:txBody>
      </p:sp>
    </p:spTree>
    <p:extLst>
      <p:ext uri="{BB962C8B-B14F-4D97-AF65-F5344CB8AC3E}">
        <p14:creationId xmlns:p14="http://schemas.microsoft.com/office/powerpoint/2010/main" val="28944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fld id="{44526D62-498D-465A-B0DD-335EC20C83B1}" type="slidenum">
              <a:rPr lang="en-US" altLang="en-US"/>
              <a:pPr/>
              <a:t>87</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87388" y="4341813"/>
            <a:ext cx="5483225"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Tactic is fine grain adjustment of quality attributes within a pattern</a:t>
            </a:r>
          </a:p>
        </p:txBody>
      </p:sp>
    </p:spTree>
    <p:extLst>
      <p:ext uri="{BB962C8B-B14F-4D97-AF65-F5344CB8AC3E}">
        <p14:creationId xmlns:p14="http://schemas.microsoft.com/office/powerpoint/2010/main" val="97047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fld id="{020FFA7E-4017-4CC2-94E8-7BE7BDE68E96}" type="slidenum">
              <a:rPr lang="en-US" altLang="en-US"/>
              <a:pPr/>
              <a:t>88</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687388" y="4341813"/>
            <a:ext cx="5483225"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Tactic is fine grain adjustment of quality attributes within a pattern</a:t>
            </a:r>
          </a:p>
        </p:txBody>
      </p:sp>
    </p:spTree>
    <p:extLst>
      <p:ext uri="{BB962C8B-B14F-4D97-AF65-F5344CB8AC3E}">
        <p14:creationId xmlns:p14="http://schemas.microsoft.com/office/powerpoint/2010/main" val="6905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fld id="{4AEA5D3D-D021-4D71-BBCE-D863C0F65B54}" type="slidenum">
              <a:rPr lang="en-US" altLang="en-US"/>
              <a:pPr/>
              <a:t>89</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687388" y="4341813"/>
            <a:ext cx="5483225"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Tactic is fine grain adjustment of quality attributes within a pattern</a:t>
            </a:r>
          </a:p>
        </p:txBody>
      </p:sp>
    </p:spTree>
    <p:extLst>
      <p:ext uri="{BB962C8B-B14F-4D97-AF65-F5344CB8AC3E}">
        <p14:creationId xmlns:p14="http://schemas.microsoft.com/office/powerpoint/2010/main" val="213581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fld id="{A9EE3795-460A-463F-A680-8F88E5D3B653}" type="slidenum">
              <a:rPr lang="en-US" altLang="en-US"/>
              <a:pPr/>
              <a:t>90</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7388" y="4341813"/>
            <a:ext cx="5483225"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Tactic is fine grain adjustment of quality attributes within a pattern</a:t>
            </a:r>
          </a:p>
        </p:txBody>
      </p:sp>
    </p:spTree>
    <p:extLst>
      <p:ext uri="{BB962C8B-B14F-4D97-AF65-F5344CB8AC3E}">
        <p14:creationId xmlns:p14="http://schemas.microsoft.com/office/powerpoint/2010/main" val="389552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fld id="{44A4F419-FEB7-4FA5-BFB6-597B299626C5}" type="slidenum">
              <a:rPr lang="en-US" altLang="en-US"/>
              <a:pPr/>
              <a:t>91</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687388" y="4341813"/>
            <a:ext cx="5483225"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Tactic is fine grain adjustment of quality attributes within a pattern</a:t>
            </a:r>
          </a:p>
        </p:txBody>
      </p:sp>
    </p:spTree>
    <p:extLst>
      <p:ext uri="{BB962C8B-B14F-4D97-AF65-F5344CB8AC3E}">
        <p14:creationId xmlns:p14="http://schemas.microsoft.com/office/powerpoint/2010/main" val="275011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fld id="{D6821345-ADEB-4243-8EF7-44F4EFD98AE4}" type="slidenum">
              <a:rPr lang="en-US" altLang="en-US"/>
              <a:pPr/>
              <a:t>92</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687388" y="4341813"/>
            <a:ext cx="5483225"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Tactic is fine grain adjustment of quality attributes within a pattern</a:t>
            </a:r>
          </a:p>
        </p:txBody>
      </p:sp>
    </p:spTree>
    <p:extLst>
      <p:ext uri="{BB962C8B-B14F-4D97-AF65-F5344CB8AC3E}">
        <p14:creationId xmlns:p14="http://schemas.microsoft.com/office/powerpoint/2010/main" val="206384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fld id="{0B90A064-4B57-4AE4-BC2C-C3DB6FC408D6}" type="slidenum">
              <a:rPr lang="en-US" altLang="en-US"/>
              <a:pPr/>
              <a:t>93</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687388" y="4341813"/>
            <a:ext cx="5483225"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Tactic is fine grain adjustment of quality attributes within a pattern</a:t>
            </a:r>
          </a:p>
        </p:txBody>
      </p:sp>
    </p:spTree>
    <p:extLst>
      <p:ext uri="{BB962C8B-B14F-4D97-AF65-F5344CB8AC3E}">
        <p14:creationId xmlns:p14="http://schemas.microsoft.com/office/powerpoint/2010/main" val="2068524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fld id="{D1DAAE0F-F422-42DA-956A-C996C76AD3A5}" type="slidenum">
              <a:rPr lang="en-US" altLang="en-US"/>
              <a:pPr/>
              <a:t>94</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687388" y="4341813"/>
            <a:ext cx="5483225"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t>Tactic is fine grain adjustment of quality attributes within a pattern</a:t>
            </a:r>
          </a:p>
        </p:txBody>
      </p:sp>
    </p:spTree>
    <p:extLst>
      <p:ext uri="{BB962C8B-B14F-4D97-AF65-F5344CB8AC3E}">
        <p14:creationId xmlns:p14="http://schemas.microsoft.com/office/powerpoint/2010/main" val="197226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49788083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16195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31747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bwMode="auto">
          <a:xfrm>
            <a:off x="533400" y="6500813"/>
            <a:ext cx="6705600" cy="280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90000"/>
              </a:lnSpc>
              <a:defRPr sz="1100"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AU" altLang="en-US"/>
              <a:t>© Len Bass, Paul Clements, Rick </a:t>
            </a:r>
            <a:r>
              <a:rPr lang="en-AU" altLang="en-US" err="1"/>
              <a:t>Kazman</a:t>
            </a:r>
            <a:r>
              <a:rPr lang="en-AU" altLang="en-US"/>
              <a:t>, under Creative Commons Attribution License</a:t>
            </a:r>
          </a:p>
        </p:txBody>
      </p:sp>
    </p:spTree>
    <p:extLst>
      <p:ext uri="{BB962C8B-B14F-4D97-AF65-F5344CB8AC3E}">
        <p14:creationId xmlns:p14="http://schemas.microsoft.com/office/powerpoint/2010/main" val="292684830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8841658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052581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68129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009898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69892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524490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419505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47140" name="Text Box 4"/>
          <p:cNvSpPr txBox="1">
            <a:spLocks noChangeArrowheads="1"/>
          </p:cNvSpPr>
          <p:nvPr/>
        </p:nvSpPr>
        <p:spPr bwMode="auto">
          <a:xfrm>
            <a:off x="219075" y="6400800"/>
            <a:ext cx="604838" cy="285750"/>
          </a:xfrm>
          <a:prstGeom prst="rect">
            <a:avLst/>
          </a:prstGeom>
          <a:noFill/>
          <a:ln w="19050">
            <a:noFill/>
            <a:miter lim="800000"/>
            <a:headEnd/>
            <a:tailEnd type="none" w="sm" len="sm"/>
          </a:ln>
          <a:effectLst/>
        </p:spPr>
        <p:txBody>
          <a:bodyPr wrap="none" lIns="45715" tIns="45715" rIns="45715" bIns="45715" anchor="ct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400" b="0" smtClean="0">
                <a:solidFill>
                  <a:schemeClr val="hlink"/>
                </a:solidFill>
              </a:rPr>
              <a:t>– </a:t>
            </a:r>
            <a:fld id="{BA9E5A65-478B-4495-AC24-CAAE93CDD6EF}"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007645" y="6391039"/>
            <a:ext cx="2113710"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US" altLang="en-US" sz="1400" b="0" dirty="0" smtClean="0">
                <a:solidFill>
                  <a:schemeClr val="hlink"/>
                </a:solidFill>
              </a:rPr>
              <a:t>CSCE 742 Summer </a:t>
            </a:r>
            <a:r>
              <a:rPr lang="en-US" altLang="en-US" sz="1400" b="0" dirty="0" smtClean="0">
                <a:solidFill>
                  <a:schemeClr val="hlink"/>
                </a:solidFill>
              </a:rPr>
              <a:t>2017</a:t>
            </a:r>
            <a:endParaRPr lang="en-US" altLang="en-US" sz="1400" b="0" dirty="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package" Target="../embeddings/Microsoft_Word_Document2.docx"/></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1836738"/>
            <a:ext cx="7772400" cy="1565275"/>
          </a:xfrm>
        </p:spPr>
        <p:txBody>
          <a:bodyPr/>
          <a:lstStyle/>
          <a:p>
            <a:pPr marL="342900" indent="-342900" algn="ctr" eaLnBrk="1" hangingPunct="1"/>
            <a:r>
              <a:rPr lang="en-US" altLang="en-US" smtClean="0"/>
              <a:t>Lecture 07</a:t>
            </a:r>
            <a:br>
              <a:rPr lang="en-US" altLang="en-US" smtClean="0"/>
            </a:br>
            <a:r>
              <a:rPr lang="en-US" altLang="en-US" smtClean="0"/>
              <a:t>Tactics, Patterns and Modelling </a:t>
            </a:r>
          </a:p>
        </p:txBody>
      </p:sp>
      <p:sp>
        <p:nvSpPr>
          <p:cNvPr id="418819" name="Rectangle 3"/>
          <p:cNvSpPr>
            <a:spLocks noGrp="1" noChangeArrowheads="1"/>
          </p:cNvSpPr>
          <p:nvPr>
            <p:ph type="body" idx="1"/>
          </p:nvPr>
        </p:nvSpPr>
        <p:spPr>
          <a:xfrm>
            <a:off x="1676400" y="3402013"/>
            <a:ext cx="6629400" cy="2905125"/>
          </a:xfrm>
        </p:spPr>
        <p:txBody>
          <a:bodyPr lIns="90487" tIns="44450" rIns="90487" bIns="44450"/>
          <a:lstStyle/>
          <a:p>
            <a:pPr eaLnBrk="1" hangingPunct="1">
              <a:defRPr/>
            </a:pPr>
            <a:r>
              <a:rPr lang="en-US" dirty="0" smtClean="0"/>
              <a:t>Topics</a:t>
            </a:r>
          </a:p>
          <a:p>
            <a:pPr lvl="1" eaLnBrk="1" hangingPunct="1">
              <a:defRPr/>
            </a:pPr>
            <a:r>
              <a:rPr lang="en-US" dirty="0"/>
              <a:t>Chapter </a:t>
            </a:r>
            <a:r>
              <a:rPr lang="en-US" dirty="0" smtClean="0"/>
              <a:t>12 Other Quality attributes</a:t>
            </a:r>
          </a:p>
          <a:p>
            <a:pPr lvl="1" eaLnBrk="1" hangingPunct="1">
              <a:defRPr/>
            </a:pPr>
            <a:r>
              <a:rPr lang="en-US" dirty="0" smtClean="0"/>
              <a:t>Chapter 13 Tactics and </a:t>
            </a:r>
          </a:p>
          <a:p>
            <a:pPr lvl="1" eaLnBrk="1" hangingPunct="1">
              <a:defRPr/>
            </a:pPr>
            <a:r>
              <a:rPr lang="en-US" dirty="0" smtClean="0"/>
              <a:t>Chapter 14 Usability</a:t>
            </a:r>
          </a:p>
          <a:p>
            <a:pPr lvl="1" eaLnBrk="1" hangingPunct="1">
              <a:defRPr/>
            </a:pPr>
            <a:endParaRPr lang="en-US" dirty="0" smtClean="0"/>
          </a:p>
          <a:p>
            <a:pPr lvl="1" eaLnBrk="1" hangingPunct="1">
              <a:defRPr/>
            </a:pPr>
            <a:endParaRPr lang="en-US" dirty="0" smtClean="0"/>
          </a:p>
          <a:p>
            <a:pPr lvl="1" eaLnBrk="1" hangingPunct="1">
              <a:defRPr/>
            </a:pPr>
            <a:endParaRPr lang="en-US" dirty="0" smtClean="0"/>
          </a:p>
        </p:txBody>
      </p:sp>
      <p:sp>
        <p:nvSpPr>
          <p:cNvPr id="6148" name="Rectangle 4"/>
          <p:cNvSpPr>
            <a:spLocks noChangeArrowheads="1"/>
          </p:cNvSpPr>
          <p:nvPr/>
        </p:nvSpPr>
        <p:spPr bwMode="auto">
          <a:xfrm>
            <a:off x="747713" y="6500813"/>
            <a:ext cx="147155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sz="1400" smtClean="0">
                <a:latin typeface="Courier New" panose="02070309020205020404" pitchFamily="49" charset="0"/>
              </a:rPr>
              <a:t>May 31, 2017</a:t>
            </a:r>
            <a:endParaRPr lang="en-US" altLang="en-US" sz="1400" dirty="0">
              <a:latin typeface="Courier New" panose="02070309020205020404" pitchFamily="49" charset="0"/>
            </a:endParaRPr>
          </a:p>
        </p:txBody>
      </p:sp>
      <p:sp>
        <p:nvSpPr>
          <p:cNvPr id="6149" name="Rectangle 5"/>
          <p:cNvSpPr>
            <a:spLocks noChangeArrowheads="1"/>
          </p:cNvSpPr>
          <p:nvPr/>
        </p:nvSpPr>
        <p:spPr bwMode="auto">
          <a:xfrm>
            <a:off x="774700" y="762000"/>
            <a:ext cx="78216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eaLnBrk="1" hangingPunct="1">
              <a:lnSpc>
                <a:spcPct val="87000"/>
              </a:lnSpc>
            </a:pPr>
            <a:r>
              <a:rPr lang="en-US" altLang="en-US" sz="3800"/>
              <a:t>CSCE 742 Software Architectures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Availability Modeling</a:t>
            </a:r>
          </a:p>
        </p:txBody>
      </p:sp>
      <p:sp>
        <p:nvSpPr>
          <p:cNvPr id="3" name="Content Placeholder 2"/>
          <p:cNvSpPr>
            <a:spLocks noGrp="1"/>
          </p:cNvSpPr>
          <p:nvPr>
            <p:ph idx="1"/>
          </p:nvPr>
        </p:nvSpPr>
        <p:spPr/>
        <p:txBody>
          <a:bodyPr>
            <a:normAutofit/>
          </a:bodyPr>
          <a:lstStyle/>
          <a:p>
            <a:pPr>
              <a:defRPr/>
            </a:pPr>
            <a:r>
              <a:rPr lang="en-US" dirty="0"/>
              <a:t>Another quality attribute with a well-understood analytic framework is availability. </a:t>
            </a:r>
          </a:p>
          <a:p>
            <a:pPr>
              <a:defRPr/>
            </a:pPr>
            <a:r>
              <a:rPr lang="en-US" dirty="0"/>
              <a:t>Modeling an architecture for availability—or to put it more carefully, modeling an architecture to determine the availability of a system based on that architecture—is a matter of determining the failure </a:t>
            </a:r>
            <a:r>
              <a:rPr lang="en-US" dirty="0" smtClean="0"/>
              <a:t>rates </a:t>
            </a:r>
            <a:r>
              <a:rPr lang="en-US" dirty="0"/>
              <a:t>and the recovery </a:t>
            </a:r>
            <a:r>
              <a:rPr lang="en-US" dirty="0" smtClean="0"/>
              <a:t>times of the components.</a:t>
            </a:r>
          </a:p>
          <a:p>
            <a:pPr>
              <a:defRPr/>
            </a:pPr>
            <a:r>
              <a:rPr lang="en-US" dirty="0"/>
              <a:t>Just as for performance, to model an architecture for availability, we need an architecture to </a:t>
            </a:r>
            <a:r>
              <a:rPr lang="en-US" dirty="0" smtClean="0"/>
              <a:t>analyze.</a:t>
            </a:r>
          </a:p>
          <a:p>
            <a:pPr>
              <a:defRPr/>
            </a:pPr>
            <a:r>
              <a:rPr lang="en-US" dirty="0" smtClean="0"/>
              <a:t>Suppose </a:t>
            </a:r>
            <a:r>
              <a:rPr lang="en-US" dirty="0"/>
              <a:t>we want to increase the availability of a system that uses the </a:t>
            </a:r>
            <a:r>
              <a:rPr lang="en-US" dirty="0" smtClean="0"/>
              <a:t>Broker </a:t>
            </a:r>
            <a:r>
              <a:rPr lang="en-US" dirty="0"/>
              <a:t>pattern, by applying redundancy tactics. </a:t>
            </a:r>
            <a:r>
              <a:rPr lang="en-US" dirty="0" smtClean="0"/>
              <a:t> </a:t>
            </a:r>
            <a:endParaRPr lang="en-US" dirty="0"/>
          </a:p>
          <a:p>
            <a:pPr>
              <a:defRPr/>
            </a:pPr>
            <a:endParaRPr lang="en-US" dirty="0"/>
          </a:p>
        </p:txBody>
      </p:sp>
      <p:sp>
        <p:nvSpPr>
          <p:cNvPr id="2048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smtClean="0"/>
              <a:t>Performance Models</a:t>
            </a:r>
          </a:p>
        </p:txBody>
      </p:sp>
      <p:sp>
        <p:nvSpPr>
          <p:cNvPr id="3" name="Content Placeholder 2"/>
          <p:cNvSpPr>
            <a:spLocks noGrp="1"/>
          </p:cNvSpPr>
          <p:nvPr>
            <p:ph idx="1"/>
          </p:nvPr>
        </p:nvSpPr>
        <p:spPr>
          <a:xfrm>
            <a:off x="457200" y="4292600"/>
            <a:ext cx="8229600" cy="1833563"/>
          </a:xfrm>
        </p:spPr>
        <p:txBody>
          <a:bodyPr>
            <a:normAutofit fontScale="92500"/>
          </a:bodyPr>
          <a:lstStyle/>
          <a:p>
            <a:pPr>
              <a:defRPr/>
            </a:pPr>
            <a:r>
              <a:rPr lang="en-US" dirty="0" smtClean="0"/>
              <a:t>Parameters: </a:t>
            </a:r>
            <a:r>
              <a:rPr lang="en-US" sz="3200" b="0" kern="1200" dirty="0" smtClean="0">
                <a:solidFill>
                  <a:schemeClr val="tx1"/>
                </a:solidFill>
              </a:rPr>
              <a:t>arrival rate of events, chosen queuing discipline, chosen scheduling algorithm, service time for events, network topology,  network bandwidth, routing algorithm chosen</a:t>
            </a:r>
          </a:p>
        </p:txBody>
      </p:sp>
      <p:grpSp>
        <p:nvGrpSpPr>
          <p:cNvPr id="122884" name="Group 4"/>
          <p:cNvGrpSpPr>
            <a:grpSpLocks/>
          </p:cNvGrpSpPr>
          <p:nvPr/>
        </p:nvGrpSpPr>
        <p:grpSpPr bwMode="auto">
          <a:xfrm>
            <a:off x="609600" y="1125538"/>
            <a:ext cx="7848600" cy="2978150"/>
            <a:chOff x="76200" y="1371600"/>
            <a:chExt cx="7848600" cy="2978150"/>
          </a:xfrm>
        </p:grpSpPr>
        <p:sp>
          <p:nvSpPr>
            <p:cNvPr id="122885" name="Text Box 4"/>
            <p:cNvSpPr txBox="1">
              <a:spLocks noChangeArrowheads="1"/>
            </p:cNvSpPr>
            <p:nvPr/>
          </p:nvSpPr>
          <p:spPr bwMode="auto">
            <a:xfrm>
              <a:off x="76200" y="298608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t>arrivals</a:t>
              </a:r>
            </a:p>
          </p:txBody>
        </p:sp>
        <p:sp>
          <p:nvSpPr>
            <p:cNvPr id="122886" name="Line 3"/>
            <p:cNvSpPr>
              <a:spLocks noChangeShapeType="1"/>
            </p:cNvSpPr>
            <p:nvPr/>
          </p:nvSpPr>
          <p:spPr bwMode="auto">
            <a:xfrm>
              <a:off x="168275" y="2895600"/>
              <a:ext cx="1143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22887" name="Group 5"/>
            <p:cNvGrpSpPr>
              <a:grpSpLocks/>
            </p:cNvGrpSpPr>
            <p:nvPr/>
          </p:nvGrpSpPr>
          <p:grpSpPr bwMode="auto">
            <a:xfrm>
              <a:off x="1341438" y="2446338"/>
              <a:ext cx="527050" cy="682625"/>
              <a:chOff x="1200" y="1488"/>
              <a:chExt cx="480" cy="480"/>
            </a:xfrm>
          </p:grpSpPr>
          <p:sp>
            <p:nvSpPr>
              <p:cNvPr id="122917" name="Rectangle 6"/>
              <p:cNvSpPr>
                <a:spLocks noChangeArrowheads="1"/>
              </p:cNvSpPr>
              <p:nvPr/>
            </p:nvSpPr>
            <p:spPr bwMode="auto">
              <a:xfrm>
                <a:off x="1200"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2918" name="Rectangle 7"/>
              <p:cNvSpPr>
                <a:spLocks noChangeArrowheads="1"/>
              </p:cNvSpPr>
              <p:nvPr/>
            </p:nvSpPr>
            <p:spPr bwMode="auto">
              <a:xfrm>
                <a:off x="1296"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2919" name="Rectangle 8"/>
              <p:cNvSpPr>
                <a:spLocks noChangeArrowheads="1"/>
              </p:cNvSpPr>
              <p:nvPr/>
            </p:nvSpPr>
            <p:spPr bwMode="auto">
              <a:xfrm>
                <a:off x="1392"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2920" name="Rectangle 9"/>
              <p:cNvSpPr>
                <a:spLocks noChangeArrowheads="1"/>
              </p:cNvSpPr>
              <p:nvPr/>
            </p:nvSpPr>
            <p:spPr bwMode="auto">
              <a:xfrm>
                <a:off x="1488"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2921" name="Rectangle 10"/>
              <p:cNvSpPr>
                <a:spLocks noChangeArrowheads="1"/>
              </p:cNvSpPr>
              <p:nvPr/>
            </p:nvSpPr>
            <p:spPr bwMode="auto">
              <a:xfrm>
                <a:off x="1584"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22888" name="Text Box 11"/>
            <p:cNvSpPr txBox="1">
              <a:spLocks noChangeArrowheads="1"/>
            </p:cNvSpPr>
            <p:nvPr/>
          </p:nvSpPr>
          <p:spPr bwMode="auto">
            <a:xfrm>
              <a:off x="1009650" y="3230563"/>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t>queue</a:t>
              </a:r>
            </a:p>
          </p:txBody>
        </p:sp>
        <p:sp>
          <p:nvSpPr>
            <p:cNvPr id="122889" name="Rectangle 12"/>
            <p:cNvSpPr>
              <a:spLocks noChangeArrowheads="1"/>
            </p:cNvSpPr>
            <p:nvPr/>
          </p:nvSpPr>
          <p:spPr bwMode="auto">
            <a:xfrm>
              <a:off x="1868488" y="2035175"/>
              <a:ext cx="1636712" cy="150495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2890" name="Text Box 13"/>
            <p:cNvSpPr txBox="1">
              <a:spLocks noChangeArrowheads="1"/>
            </p:cNvSpPr>
            <p:nvPr/>
          </p:nvSpPr>
          <p:spPr bwMode="auto">
            <a:xfrm>
              <a:off x="2057400" y="3516313"/>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t>server</a:t>
              </a:r>
            </a:p>
          </p:txBody>
        </p:sp>
        <p:sp>
          <p:nvSpPr>
            <p:cNvPr id="122891" name="Text Box 14"/>
            <p:cNvSpPr txBox="1">
              <a:spLocks noChangeArrowheads="1"/>
            </p:cNvSpPr>
            <p:nvPr/>
          </p:nvSpPr>
          <p:spPr bwMode="auto">
            <a:xfrm>
              <a:off x="6883400" y="304800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r"/>
              <a:r>
                <a:rPr lang="en-US" altLang="en-US"/>
                <a:t>results</a:t>
              </a:r>
            </a:p>
          </p:txBody>
        </p:sp>
        <p:sp>
          <p:nvSpPr>
            <p:cNvPr id="122892" name="Text Box 17"/>
            <p:cNvSpPr txBox="1">
              <a:spLocks noChangeArrowheads="1"/>
            </p:cNvSpPr>
            <p:nvPr/>
          </p:nvSpPr>
          <p:spPr bwMode="auto">
            <a:xfrm>
              <a:off x="1889125" y="2438400"/>
              <a:ext cx="1463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solidFill>
                    <a:srgbClr val="FFFFFF"/>
                  </a:solidFill>
                </a:rPr>
                <a:t>Scheduling algorithm</a:t>
              </a:r>
            </a:p>
          </p:txBody>
        </p:sp>
        <p:grpSp>
          <p:nvGrpSpPr>
            <p:cNvPr id="122893" name="Group 18"/>
            <p:cNvGrpSpPr>
              <a:grpSpLocks/>
            </p:cNvGrpSpPr>
            <p:nvPr/>
          </p:nvGrpSpPr>
          <p:grpSpPr bwMode="auto">
            <a:xfrm>
              <a:off x="3505200" y="2133600"/>
              <a:ext cx="762000" cy="1296988"/>
              <a:chOff x="3744" y="1344"/>
              <a:chExt cx="480" cy="816"/>
            </a:xfrm>
          </p:grpSpPr>
          <p:sp>
            <p:nvSpPr>
              <p:cNvPr id="122913" name="Line 19"/>
              <p:cNvSpPr>
                <a:spLocks noChangeShapeType="1"/>
              </p:cNvSpPr>
              <p:nvPr/>
            </p:nvSpPr>
            <p:spPr bwMode="auto">
              <a:xfrm>
                <a:off x="3744" y="177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14" name="Line 20"/>
              <p:cNvSpPr>
                <a:spLocks noChangeShapeType="1"/>
              </p:cNvSpPr>
              <p:nvPr/>
            </p:nvSpPr>
            <p:spPr bwMode="auto">
              <a:xfrm>
                <a:off x="3936" y="1344"/>
                <a:ext cx="0" cy="8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15" name="Line 21"/>
              <p:cNvSpPr>
                <a:spLocks noChangeShapeType="1"/>
              </p:cNvSpPr>
              <p:nvPr/>
            </p:nvSpPr>
            <p:spPr bwMode="auto">
              <a:xfrm>
                <a:off x="3936" y="1344"/>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16" name="Line 22"/>
              <p:cNvSpPr>
                <a:spLocks noChangeShapeType="1"/>
              </p:cNvSpPr>
              <p:nvPr/>
            </p:nvSpPr>
            <p:spPr bwMode="auto">
              <a:xfrm>
                <a:off x="3936" y="2160"/>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22894" name="Group 23"/>
            <p:cNvGrpSpPr>
              <a:grpSpLocks/>
            </p:cNvGrpSpPr>
            <p:nvPr/>
          </p:nvGrpSpPr>
          <p:grpSpPr bwMode="auto">
            <a:xfrm>
              <a:off x="4238625" y="1371600"/>
              <a:ext cx="2543175" cy="1373188"/>
              <a:chOff x="2670" y="966"/>
              <a:chExt cx="1602" cy="865"/>
            </a:xfrm>
          </p:grpSpPr>
          <p:grpSp>
            <p:nvGrpSpPr>
              <p:cNvPr id="122906" name="Group 24"/>
              <p:cNvGrpSpPr>
                <a:grpSpLocks/>
              </p:cNvGrpSpPr>
              <p:nvPr/>
            </p:nvGrpSpPr>
            <p:grpSpPr bwMode="auto">
              <a:xfrm>
                <a:off x="2668" y="1202"/>
                <a:ext cx="390" cy="393"/>
                <a:chOff x="1200" y="1488"/>
                <a:chExt cx="480" cy="480"/>
              </a:xfrm>
            </p:grpSpPr>
            <p:sp>
              <p:nvSpPr>
                <p:cNvPr id="122908" name="Rectangle 25"/>
                <p:cNvSpPr>
                  <a:spLocks noChangeArrowheads="1"/>
                </p:cNvSpPr>
                <p:nvPr/>
              </p:nvSpPr>
              <p:spPr bwMode="auto">
                <a:xfrm>
                  <a:off x="1200"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2909" name="Rectangle 26"/>
                <p:cNvSpPr>
                  <a:spLocks noChangeArrowheads="1"/>
                </p:cNvSpPr>
                <p:nvPr/>
              </p:nvSpPr>
              <p:spPr bwMode="auto">
                <a:xfrm>
                  <a:off x="1296"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2910" name="Rectangle 27"/>
                <p:cNvSpPr>
                  <a:spLocks noChangeArrowheads="1"/>
                </p:cNvSpPr>
                <p:nvPr/>
              </p:nvSpPr>
              <p:spPr bwMode="auto">
                <a:xfrm>
                  <a:off x="1392"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2911" name="Rectangle 28"/>
                <p:cNvSpPr>
                  <a:spLocks noChangeArrowheads="1"/>
                </p:cNvSpPr>
                <p:nvPr/>
              </p:nvSpPr>
              <p:spPr bwMode="auto">
                <a:xfrm>
                  <a:off x="1488"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2912" name="Rectangle 29"/>
                <p:cNvSpPr>
                  <a:spLocks noChangeArrowheads="1"/>
                </p:cNvSpPr>
                <p:nvPr/>
              </p:nvSpPr>
              <p:spPr bwMode="auto">
                <a:xfrm>
                  <a:off x="1584"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22907" name="Rectangle 30"/>
              <p:cNvSpPr>
                <a:spLocks noChangeArrowheads="1"/>
              </p:cNvSpPr>
              <p:nvPr/>
            </p:nvSpPr>
            <p:spPr bwMode="auto">
              <a:xfrm>
                <a:off x="3061" y="966"/>
                <a:ext cx="1211" cy="865"/>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grpSp>
          <p:nvGrpSpPr>
            <p:cNvPr id="122895" name="Group 31"/>
            <p:cNvGrpSpPr>
              <a:grpSpLocks/>
            </p:cNvGrpSpPr>
            <p:nvPr/>
          </p:nvGrpSpPr>
          <p:grpSpPr bwMode="auto">
            <a:xfrm>
              <a:off x="4238625" y="2894013"/>
              <a:ext cx="2543175" cy="1373187"/>
              <a:chOff x="2670" y="966"/>
              <a:chExt cx="1602" cy="865"/>
            </a:xfrm>
          </p:grpSpPr>
          <p:grpSp>
            <p:nvGrpSpPr>
              <p:cNvPr id="122899" name="Group 32"/>
              <p:cNvGrpSpPr>
                <a:grpSpLocks/>
              </p:cNvGrpSpPr>
              <p:nvPr/>
            </p:nvGrpSpPr>
            <p:grpSpPr bwMode="auto">
              <a:xfrm>
                <a:off x="2668" y="1202"/>
                <a:ext cx="390" cy="393"/>
                <a:chOff x="1200" y="1488"/>
                <a:chExt cx="480" cy="480"/>
              </a:xfrm>
            </p:grpSpPr>
            <p:sp>
              <p:nvSpPr>
                <p:cNvPr id="122901" name="Rectangle 33"/>
                <p:cNvSpPr>
                  <a:spLocks noChangeArrowheads="1"/>
                </p:cNvSpPr>
                <p:nvPr/>
              </p:nvSpPr>
              <p:spPr bwMode="auto">
                <a:xfrm>
                  <a:off x="1200"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2902" name="Rectangle 34"/>
                <p:cNvSpPr>
                  <a:spLocks noChangeArrowheads="1"/>
                </p:cNvSpPr>
                <p:nvPr/>
              </p:nvSpPr>
              <p:spPr bwMode="auto">
                <a:xfrm>
                  <a:off x="1296"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2903" name="Rectangle 35"/>
                <p:cNvSpPr>
                  <a:spLocks noChangeArrowheads="1"/>
                </p:cNvSpPr>
                <p:nvPr/>
              </p:nvSpPr>
              <p:spPr bwMode="auto">
                <a:xfrm>
                  <a:off x="1392"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2904" name="Rectangle 36"/>
                <p:cNvSpPr>
                  <a:spLocks noChangeArrowheads="1"/>
                </p:cNvSpPr>
                <p:nvPr/>
              </p:nvSpPr>
              <p:spPr bwMode="auto">
                <a:xfrm>
                  <a:off x="1488"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2905" name="Rectangle 37"/>
                <p:cNvSpPr>
                  <a:spLocks noChangeArrowheads="1"/>
                </p:cNvSpPr>
                <p:nvPr/>
              </p:nvSpPr>
              <p:spPr bwMode="auto">
                <a:xfrm>
                  <a:off x="1584"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22900" name="Rectangle 38"/>
              <p:cNvSpPr>
                <a:spLocks noChangeArrowheads="1"/>
              </p:cNvSpPr>
              <p:nvPr/>
            </p:nvSpPr>
            <p:spPr bwMode="auto">
              <a:xfrm>
                <a:off x="3061" y="966"/>
                <a:ext cx="1211" cy="865"/>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22896" name="Line 39"/>
            <p:cNvSpPr>
              <a:spLocks noChangeShapeType="1"/>
            </p:cNvSpPr>
            <p:nvPr/>
          </p:nvSpPr>
          <p:spPr bwMode="auto">
            <a:xfrm>
              <a:off x="6781800" y="1827213"/>
              <a:ext cx="1143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97" name="Line 40"/>
            <p:cNvSpPr>
              <a:spLocks noChangeShapeType="1"/>
            </p:cNvSpPr>
            <p:nvPr/>
          </p:nvSpPr>
          <p:spPr bwMode="auto">
            <a:xfrm>
              <a:off x="6781800" y="3810000"/>
              <a:ext cx="1143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98" name="Text Box 41"/>
            <p:cNvSpPr txBox="1">
              <a:spLocks noChangeArrowheads="1"/>
            </p:cNvSpPr>
            <p:nvPr/>
          </p:nvSpPr>
          <p:spPr bwMode="auto">
            <a:xfrm>
              <a:off x="3086100" y="3708400"/>
              <a:ext cx="1373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t>Routing of messages</a:t>
              </a:r>
            </a:p>
          </p:txBody>
        </p:sp>
      </p:gr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ltLang="en-US" smtClean="0"/>
              <a:t>Allocation Model for MVC</a:t>
            </a:r>
          </a:p>
        </p:txBody>
      </p:sp>
      <p:pic>
        <p:nvPicPr>
          <p:cNvPr id="1239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8772525"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tLang="en-US" smtClean="0"/>
              <a:t>Queuing Model for MVC</a:t>
            </a:r>
          </a:p>
        </p:txBody>
      </p:sp>
      <p:sp>
        <p:nvSpPr>
          <p:cNvPr id="3" name="Content Placeholder 2"/>
          <p:cNvSpPr>
            <a:spLocks noGrp="1"/>
          </p:cNvSpPr>
          <p:nvPr>
            <p:ph idx="1"/>
          </p:nvPr>
        </p:nvSpPr>
        <p:spPr>
          <a:xfrm>
            <a:off x="457200" y="4365625"/>
            <a:ext cx="4267200" cy="1760538"/>
          </a:xfrm>
        </p:spPr>
        <p:txBody>
          <a:bodyPr>
            <a:noAutofit/>
          </a:bodyPr>
          <a:lstStyle/>
          <a:p>
            <a:pPr marL="514350" indent="-514350">
              <a:buFont typeface="+mj-lt"/>
              <a:buAutoNum type="arabicPeriod"/>
              <a:defRPr/>
            </a:pPr>
            <a:r>
              <a:rPr lang="en-US" dirty="0" smtClean="0"/>
              <a:t>Arrivals</a:t>
            </a:r>
          </a:p>
          <a:p>
            <a:pPr marL="514350" indent="-514350">
              <a:buFont typeface="+mj-lt"/>
              <a:buAutoNum type="arabicPeriod"/>
              <a:defRPr/>
            </a:pPr>
            <a:r>
              <a:rPr lang="en-US" dirty="0" smtClean="0"/>
              <a:t>View sends requests to Controller</a:t>
            </a:r>
          </a:p>
          <a:p>
            <a:pPr marL="514350" indent="-514350">
              <a:buFont typeface="+mj-lt"/>
              <a:buAutoNum type="arabicPeriod"/>
              <a:defRPr/>
            </a:pPr>
            <a:r>
              <a:rPr lang="en-US" dirty="0" smtClean="0"/>
              <a:t>Actions returned to View</a:t>
            </a:r>
          </a:p>
        </p:txBody>
      </p:sp>
      <p:grpSp>
        <p:nvGrpSpPr>
          <p:cNvPr id="124932" name="Group 4"/>
          <p:cNvGrpSpPr>
            <a:grpSpLocks/>
          </p:cNvGrpSpPr>
          <p:nvPr/>
        </p:nvGrpSpPr>
        <p:grpSpPr bwMode="auto">
          <a:xfrm>
            <a:off x="1187450" y="1306513"/>
            <a:ext cx="6978650" cy="2770187"/>
            <a:chOff x="52473" y="76200"/>
            <a:chExt cx="7262727" cy="4565650"/>
          </a:xfrm>
        </p:grpSpPr>
        <p:sp>
          <p:nvSpPr>
            <p:cNvPr id="124935" name="Line 3"/>
            <p:cNvSpPr>
              <a:spLocks noChangeShapeType="1"/>
            </p:cNvSpPr>
            <p:nvPr/>
          </p:nvSpPr>
          <p:spPr bwMode="auto">
            <a:xfrm>
              <a:off x="990601" y="3268664"/>
              <a:ext cx="93694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24936" name="Group 5"/>
            <p:cNvGrpSpPr>
              <a:grpSpLocks/>
            </p:cNvGrpSpPr>
            <p:nvPr/>
          </p:nvGrpSpPr>
          <p:grpSpPr bwMode="auto">
            <a:xfrm>
              <a:off x="1874838" y="2820988"/>
              <a:ext cx="527050" cy="682625"/>
              <a:chOff x="1200" y="1488"/>
              <a:chExt cx="480" cy="480"/>
            </a:xfrm>
          </p:grpSpPr>
          <p:sp>
            <p:nvSpPr>
              <p:cNvPr id="124971" name="Rectangle 6"/>
              <p:cNvSpPr>
                <a:spLocks noChangeArrowheads="1"/>
              </p:cNvSpPr>
              <p:nvPr/>
            </p:nvSpPr>
            <p:spPr bwMode="auto">
              <a:xfrm>
                <a:off x="1200"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72" name="Rectangle 7"/>
              <p:cNvSpPr>
                <a:spLocks noChangeArrowheads="1"/>
              </p:cNvSpPr>
              <p:nvPr/>
            </p:nvSpPr>
            <p:spPr bwMode="auto">
              <a:xfrm>
                <a:off x="1296"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73" name="Rectangle 8"/>
              <p:cNvSpPr>
                <a:spLocks noChangeArrowheads="1"/>
              </p:cNvSpPr>
              <p:nvPr/>
            </p:nvSpPr>
            <p:spPr bwMode="auto">
              <a:xfrm>
                <a:off x="1392"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74" name="Rectangle 9"/>
              <p:cNvSpPr>
                <a:spLocks noChangeArrowheads="1"/>
              </p:cNvSpPr>
              <p:nvPr/>
            </p:nvSpPr>
            <p:spPr bwMode="auto">
              <a:xfrm>
                <a:off x="1488"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75" name="Rectangle 10"/>
              <p:cNvSpPr>
                <a:spLocks noChangeArrowheads="1"/>
              </p:cNvSpPr>
              <p:nvPr/>
            </p:nvSpPr>
            <p:spPr bwMode="auto">
              <a:xfrm>
                <a:off x="1584"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24937" name="Rectangle 12"/>
            <p:cNvSpPr>
              <a:spLocks noChangeArrowheads="1"/>
            </p:cNvSpPr>
            <p:nvPr/>
          </p:nvSpPr>
          <p:spPr bwMode="auto">
            <a:xfrm>
              <a:off x="2401888" y="2409825"/>
              <a:ext cx="1636712" cy="150495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38" name="Text Box 17"/>
            <p:cNvSpPr txBox="1">
              <a:spLocks noChangeArrowheads="1"/>
            </p:cNvSpPr>
            <p:nvPr/>
          </p:nvSpPr>
          <p:spPr bwMode="auto">
            <a:xfrm>
              <a:off x="2850593" y="2977640"/>
              <a:ext cx="731837"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solidFill>
                    <a:srgbClr val="FFFFFF"/>
                  </a:solidFill>
                </a:rPr>
                <a:t>View</a:t>
              </a:r>
            </a:p>
          </p:txBody>
        </p:sp>
        <p:sp>
          <p:nvSpPr>
            <p:cNvPr id="124939" name="Line 22"/>
            <p:cNvSpPr>
              <a:spLocks noChangeShapeType="1"/>
            </p:cNvSpPr>
            <p:nvPr/>
          </p:nvSpPr>
          <p:spPr bwMode="auto">
            <a:xfrm>
              <a:off x="4038600" y="3886200"/>
              <a:ext cx="762000" cy="1666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24940" name="Group 31"/>
            <p:cNvGrpSpPr>
              <a:grpSpLocks/>
            </p:cNvGrpSpPr>
            <p:nvPr/>
          </p:nvGrpSpPr>
          <p:grpSpPr bwMode="auto">
            <a:xfrm>
              <a:off x="4772025" y="3268663"/>
              <a:ext cx="2543175" cy="1373187"/>
              <a:chOff x="2670" y="966"/>
              <a:chExt cx="1602" cy="865"/>
            </a:xfrm>
          </p:grpSpPr>
          <p:grpSp>
            <p:nvGrpSpPr>
              <p:cNvPr id="124964" name="Group 32"/>
              <p:cNvGrpSpPr>
                <a:grpSpLocks/>
              </p:cNvGrpSpPr>
              <p:nvPr/>
            </p:nvGrpSpPr>
            <p:grpSpPr bwMode="auto">
              <a:xfrm>
                <a:off x="2668" y="1202"/>
                <a:ext cx="390" cy="393"/>
                <a:chOff x="1200" y="1488"/>
                <a:chExt cx="480" cy="480"/>
              </a:xfrm>
            </p:grpSpPr>
            <p:sp>
              <p:nvSpPr>
                <p:cNvPr id="124966" name="Rectangle 33"/>
                <p:cNvSpPr>
                  <a:spLocks noChangeArrowheads="1"/>
                </p:cNvSpPr>
                <p:nvPr/>
              </p:nvSpPr>
              <p:spPr bwMode="auto">
                <a:xfrm>
                  <a:off x="1200"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67" name="Rectangle 34"/>
                <p:cNvSpPr>
                  <a:spLocks noChangeArrowheads="1"/>
                </p:cNvSpPr>
                <p:nvPr/>
              </p:nvSpPr>
              <p:spPr bwMode="auto">
                <a:xfrm>
                  <a:off x="1296"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68" name="Rectangle 35"/>
                <p:cNvSpPr>
                  <a:spLocks noChangeArrowheads="1"/>
                </p:cNvSpPr>
                <p:nvPr/>
              </p:nvSpPr>
              <p:spPr bwMode="auto">
                <a:xfrm>
                  <a:off x="1392"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69" name="Rectangle 36"/>
                <p:cNvSpPr>
                  <a:spLocks noChangeArrowheads="1"/>
                </p:cNvSpPr>
                <p:nvPr/>
              </p:nvSpPr>
              <p:spPr bwMode="auto">
                <a:xfrm>
                  <a:off x="1488"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70" name="Rectangle 37"/>
                <p:cNvSpPr>
                  <a:spLocks noChangeArrowheads="1"/>
                </p:cNvSpPr>
                <p:nvPr/>
              </p:nvSpPr>
              <p:spPr bwMode="auto">
                <a:xfrm>
                  <a:off x="1584"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24965" name="Rectangle 38"/>
              <p:cNvSpPr>
                <a:spLocks noChangeArrowheads="1"/>
              </p:cNvSpPr>
              <p:nvPr/>
            </p:nvSpPr>
            <p:spPr bwMode="auto">
              <a:xfrm>
                <a:off x="3061" y="966"/>
                <a:ext cx="1211" cy="865"/>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pic>
          <p:nvPicPr>
            <p:cNvPr id="124941" name="Picture 2" descr="C:\Users\lbass\AppData\Local\Microsoft\Windows\Temporary Internet Files\Content.IE5\SO1TGOFZ\MP9004006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4" y="2014038"/>
              <a:ext cx="632707" cy="79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42" name="Picture 3" descr="C:\Users\lbass\AppData\Local\Microsoft\Windows\Temporary Internet Files\Content.IE5\RKU5GRI5\MC9004326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3" y="2909094"/>
              <a:ext cx="8794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43" name="Picture 2" descr="C:\Users\lbass\AppData\Local\Microsoft\Windows\Temporary Internet Files\Content.IE5\SO1TGOFZ\MP9004006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84" y="3727449"/>
              <a:ext cx="632707" cy="79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44" name="TextBox 14"/>
            <p:cNvSpPr txBox="1">
              <a:spLocks noChangeArrowheads="1"/>
            </p:cNvSpPr>
            <p:nvPr/>
          </p:nvSpPr>
          <p:spPr bwMode="auto">
            <a:xfrm flipH="1">
              <a:off x="147886" y="425041"/>
              <a:ext cx="1097281" cy="197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a:t>Users </a:t>
              </a:r>
              <a:r>
                <a:rPr lang="en-US" altLang="en-US"/>
                <a:t>Generate Requests</a:t>
              </a:r>
            </a:p>
            <a:p>
              <a:endParaRPr lang="en-AU" altLang="en-US"/>
            </a:p>
          </p:txBody>
        </p:sp>
        <p:sp>
          <p:nvSpPr>
            <p:cNvPr id="124945" name="Text Box 17"/>
            <p:cNvSpPr txBox="1">
              <a:spLocks noChangeArrowheads="1"/>
            </p:cNvSpPr>
            <p:nvPr/>
          </p:nvSpPr>
          <p:spPr bwMode="auto">
            <a:xfrm>
              <a:off x="5715001" y="3669280"/>
              <a:ext cx="1371600"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solidFill>
                    <a:srgbClr val="FFFFFF"/>
                  </a:solidFill>
                </a:rPr>
                <a:t>Controller</a:t>
              </a:r>
            </a:p>
          </p:txBody>
        </p:sp>
        <p:sp>
          <p:nvSpPr>
            <p:cNvPr id="124946" name="Line 22"/>
            <p:cNvSpPr>
              <a:spLocks noChangeShapeType="1"/>
            </p:cNvSpPr>
            <p:nvPr/>
          </p:nvSpPr>
          <p:spPr bwMode="auto">
            <a:xfrm rot="-5400000">
              <a:off x="6088062" y="2669381"/>
              <a:ext cx="120173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47" name="Line 22"/>
            <p:cNvSpPr>
              <a:spLocks noChangeShapeType="1"/>
            </p:cNvSpPr>
            <p:nvPr/>
          </p:nvSpPr>
          <p:spPr bwMode="auto">
            <a:xfrm flipH="1">
              <a:off x="1295398" y="2133599"/>
              <a:ext cx="4296171" cy="63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48" name="Line 22"/>
            <p:cNvSpPr>
              <a:spLocks noChangeShapeType="1"/>
            </p:cNvSpPr>
            <p:nvPr/>
          </p:nvSpPr>
          <p:spPr bwMode="auto">
            <a:xfrm rot="5400000" flipV="1">
              <a:off x="5033201" y="2710293"/>
              <a:ext cx="1116742" cy="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24949" name="Line 22"/>
            <p:cNvSpPr>
              <a:spLocks noChangeShapeType="1"/>
            </p:cNvSpPr>
            <p:nvPr/>
          </p:nvSpPr>
          <p:spPr bwMode="auto">
            <a:xfrm rot="5400000" flipV="1">
              <a:off x="711991" y="2685257"/>
              <a:ext cx="1166813"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4950" name="Rectangle 30"/>
            <p:cNvSpPr>
              <a:spLocks noChangeArrowheads="1"/>
            </p:cNvSpPr>
            <p:nvPr/>
          </p:nvSpPr>
          <p:spPr bwMode="auto">
            <a:xfrm>
              <a:off x="5116513" y="76200"/>
              <a:ext cx="1922463" cy="1373188"/>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51" name="Text Box 17"/>
            <p:cNvSpPr txBox="1">
              <a:spLocks noChangeArrowheads="1"/>
            </p:cNvSpPr>
            <p:nvPr/>
          </p:nvSpPr>
          <p:spPr bwMode="auto">
            <a:xfrm>
              <a:off x="5562600" y="699068"/>
              <a:ext cx="914400"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solidFill>
                    <a:srgbClr val="FFFFFF"/>
                  </a:solidFill>
                </a:rPr>
                <a:t>Model</a:t>
              </a:r>
            </a:p>
          </p:txBody>
        </p:sp>
        <p:grpSp>
          <p:nvGrpSpPr>
            <p:cNvPr id="124952" name="Group 24"/>
            <p:cNvGrpSpPr>
              <a:grpSpLocks/>
            </p:cNvGrpSpPr>
            <p:nvPr/>
          </p:nvGrpSpPr>
          <p:grpSpPr bwMode="auto">
            <a:xfrm rot="5400000">
              <a:off x="6409489" y="1447007"/>
              <a:ext cx="619125" cy="623888"/>
              <a:chOff x="1200" y="1488"/>
              <a:chExt cx="480" cy="480"/>
            </a:xfrm>
          </p:grpSpPr>
          <p:sp>
            <p:nvSpPr>
              <p:cNvPr id="124959" name="Rectangle 25"/>
              <p:cNvSpPr>
                <a:spLocks noChangeArrowheads="1"/>
              </p:cNvSpPr>
              <p:nvPr/>
            </p:nvSpPr>
            <p:spPr bwMode="auto">
              <a:xfrm>
                <a:off x="1200"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60" name="Rectangle 26"/>
              <p:cNvSpPr>
                <a:spLocks noChangeArrowheads="1"/>
              </p:cNvSpPr>
              <p:nvPr/>
            </p:nvSpPr>
            <p:spPr bwMode="auto">
              <a:xfrm>
                <a:off x="1296"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61" name="Rectangle 27"/>
              <p:cNvSpPr>
                <a:spLocks noChangeArrowheads="1"/>
              </p:cNvSpPr>
              <p:nvPr/>
            </p:nvSpPr>
            <p:spPr bwMode="auto">
              <a:xfrm>
                <a:off x="1392"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62" name="Rectangle 28"/>
              <p:cNvSpPr>
                <a:spLocks noChangeArrowheads="1"/>
              </p:cNvSpPr>
              <p:nvPr/>
            </p:nvSpPr>
            <p:spPr bwMode="auto">
              <a:xfrm>
                <a:off x="1488"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24963" name="Rectangle 29"/>
              <p:cNvSpPr>
                <a:spLocks noChangeArrowheads="1"/>
              </p:cNvSpPr>
              <p:nvPr/>
            </p:nvSpPr>
            <p:spPr bwMode="auto">
              <a:xfrm>
                <a:off x="1584"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24953" name="Line 22"/>
            <p:cNvSpPr>
              <a:spLocks noChangeShapeType="1"/>
            </p:cNvSpPr>
            <p:nvPr/>
          </p:nvSpPr>
          <p:spPr bwMode="auto">
            <a:xfrm rot="5400000" flipV="1">
              <a:off x="5265341" y="1825691"/>
              <a:ext cx="652462"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4954" name="TextBox 24"/>
            <p:cNvSpPr txBox="1">
              <a:spLocks noChangeArrowheads="1"/>
            </p:cNvSpPr>
            <p:nvPr/>
          </p:nvSpPr>
          <p:spPr bwMode="auto">
            <a:xfrm>
              <a:off x="952749" y="327398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a:t>1</a:t>
              </a:r>
            </a:p>
          </p:txBody>
        </p:sp>
        <p:sp>
          <p:nvSpPr>
            <p:cNvPr id="124955" name="TextBox 25"/>
            <p:cNvSpPr txBox="1">
              <a:spLocks noChangeArrowheads="1"/>
            </p:cNvSpPr>
            <p:nvPr/>
          </p:nvSpPr>
          <p:spPr bwMode="auto">
            <a:xfrm>
              <a:off x="5337114" y="2526268"/>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a:t>3</a:t>
              </a:r>
            </a:p>
          </p:txBody>
        </p:sp>
        <p:sp>
          <p:nvSpPr>
            <p:cNvPr id="124956" name="TextBox 26"/>
            <p:cNvSpPr txBox="1">
              <a:spLocks noChangeArrowheads="1"/>
            </p:cNvSpPr>
            <p:nvPr/>
          </p:nvSpPr>
          <p:spPr bwMode="auto">
            <a:xfrm>
              <a:off x="4194114" y="3821668"/>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a:t>2</a:t>
              </a:r>
            </a:p>
          </p:txBody>
        </p:sp>
        <p:sp>
          <p:nvSpPr>
            <p:cNvPr id="124957" name="TextBox 27"/>
            <p:cNvSpPr txBox="1">
              <a:spLocks noChangeArrowheads="1"/>
            </p:cNvSpPr>
            <p:nvPr/>
          </p:nvSpPr>
          <p:spPr bwMode="auto">
            <a:xfrm>
              <a:off x="6708714" y="2590800"/>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a:t>4</a:t>
              </a:r>
            </a:p>
          </p:txBody>
        </p:sp>
        <p:sp>
          <p:nvSpPr>
            <p:cNvPr id="124958" name="TextBox 28"/>
            <p:cNvSpPr txBox="1">
              <a:spLocks noChangeArrowheads="1"/>
            </p:cNvSpPr>
            <p:nvPr/>
          </p:nvSpPr>
          <p:spPr bwMode="auto">
            <a:xfrm>
              <a:off x="5296912" y="137431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a:t>5</a:t>
              </a:r>
            </a:p>
          </p:txBody>
        </p:sp>
      </p:grpSp>
      <p:sp>
        <p:nvSpPr>
          <p:cNvPr id="124933" name="Content Placeholder 2"/>
          <p:cNvSpPr txBox="1">
            <a:spLocks/>
          </p:cNvSpPr>
          <p:nvPr/>
        </p:nvSpPr>
        <p:spPr bwMode="auto">
          <a:xfrm>
            <a:off x="4624388" y="4365625"/>
            <a:ext cx="42687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20000"/>
              </a:spcBef>
              <a:buClrTx/>
              <a:buFont typeface="Helvetica" panose="020B0604020202020204" pitchFamily="34" charset="0"/>
              <a:buAutoNum type="arabicPeriod" startAt="4"/>
            </a:pPr>
            <a:r>
              <a:rPr lang="en-US" altLang="en-US">
                <a:solidFill>
                  <a:schemeClr val="tx1"/>
                </a:solidFill>
              </a:rPr>
              <a:t>Actions returned to model</a:t>
            </a:r>
          </a:p>
          <a:p>
            <a:pPr eaLnBrk="1" hangingPunct="1">
              <a:lnSpc>
                <a:spcPct val="100000"/>
              </a:lnSpc>
              <a:spcBef>
                <a:spcPct val="20000"/>
              </a:spcBef>
              <a:buClrTx/>
              <a:buFont typeface="Helvetica" panose="020B0604020202020204" pitchFamily="34" charset="0"/>
              <a:buAutoNum type="arabicPeriod" startAt="4"/>
            </a:pPr>
            <a:r>
              <a:rPr lang="en-US" altLang="en-US">
                <a:solidFill>
                  <a:schemeClr val="tx1"/>
                </a:solidFill>
              </a:rPr>
              <a:t>Model sends actions to View</a:t>
            </a:r>
          </a:p>
        </p:txBody>
      </p:sp>
      <p:sp>
        <p:nvSpPr>
          <p:cNvPr id="12493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tLang="en-US" smtClean="0"/>
              <a:t>Parameters</a:t>
            </a:r>
          </a:p>
        </p:txBody>
      </p:sp>
      <p:sp>
        <p:nvSpPr>
          <p:cNvPr id="3" name="Content Placeholder 2"/>
          <p:cNvSpPr>
            <a:spLocks noGrp="1"/>
          </p:cNvSpPr>
          <p:nvPr>
            <p:ph idx="1"/>
          </p:nvPr>
        </p:nvSpPr>
        <p:spPr/>
        <p:txBody>
          <a:bodyPr>
            <a:normAutofit fontScale="62500" lnSpcReduction="20000"/>
          </a:bodyPr>
          <a:lstStyle/>
          <a:p>
            <a:pPr>
              <a:defRPr/>
            </a:pPr>
            <a:r>
              <a:rPr lang="en-US" dirty="0" smtClean="0"/>
              <a:t>To solve a queuing model for MVC performance, the following parameters must be known or estimated:</a:t>
            </a:r>
          </a:p>
          <a:p>
            <a:pPr lvl="1">
              <a:defRPr/>
            </a:pPr>
            <a:r>
              <a:rPr lang="en-US" sz="2800" b="0" kern="1200" dirty="0" smtClean="0">
                <a:ea typeface="+mn-ea"/>
                <a:cs typeface="+mn-cs"/>
              </a:rPr>
              <a:t>The frequency of arrivals from outside the system</a:t>
            </a:r>
          </a:p>
          <a:p>
            <a:pPr lvl="1">
              <a:defRPr/>
            </a:pPr>
            <a:r>
              <a:rPr lang="en-US" sz="2800" b="0" kern="1200" dirty="0" smtClean="0">
                <a:ea typeface="+mn-ea"/>
                <a:cs typeface="+mn-cs"/>
              </a:rPr>
              <a:t>The queuing discipline used at the view queue</a:t>
            </a:r>
          </a:p>
          <a:p>
            <a:pPr lvl="1">
              <a:defRPr/>
            </a:pPr>
            <a:r>
              <a:rPr lang="en-US" sz="2800" b="0" kern="1200" dirty="0" smtClean="0">
                <a:ea typeface="+mn-ea"/>
                <a:cs typeface="+mn-cs"/>
              </a:rPr>
              <a:t>The time to process a message within the view</a:t>
            </a:r>
          </a:p>
          <a:p>
            <a:pPr lvl="1">
              <a:defRPr/>
            </a:pPr>
            <a:r>
              <a:rPr lang="en-US" sz="2800" b="0" kern="1200" dirty="0" smtClean="0">
                <a:ea typeface="+mn-ea"/>
                <a:cs typeface="+mn-cs"/>
              </a:rPr>
              <a:t>The number and size of messages that the view sends to the controller</a:t>
            </a:r>
          </a:p>
          <a:p>
            <a:pPr lvl="1">
              <a:defRPr/>
            </a:pPr>
            <a:r>
              <a:rPr lang="en-US" sz="2800" b="0" kern="1200" dirty="0" smtClean="0">
                <a:ea typeface="+mn-ea"/>
                <a:cs typeface="+mn-cs"/>
              </a:rPr>
              <a:t>The bandwidth of the network that connects the view and the controller</a:t>
            </a:r>
          </a:p>
          <a:p>
            <a:pPr lvl="1">
              <a:defRPr/>
            </a:pPr>
            <a:r>
              <a:rPr lang="en-US" sz="2800" b="0" kern="1200" dirty="0" smtClean="0">
                <a:ea typeface="+mn-ea"/>
                <a:cs typeface="+mn-cs"/>
              </a:rPr>
              <a:t>The queuing discipline used by the controller</a:t>
            </a:r>
          </a:p>
          <a:p>
            <a:pPr lvl="1">
              <a:defRPr/>
            </a:pPr>
            <a:r>
              <a:rPr lang="en-US" sz="2800" b="0" kern="1200" dirty="0" smtClean="0">
                <a:ea typeface="+mn-ea"/>
                <a:cs typeface="+mn-cs"/>
              </a:rPr>
              <a:t>The time to process a message within the controller</a:t>
            </a:r>
          </a:p>
          <a:p>
            <a:pPr lvl="1">
              <a:defRPr/>
            </a:pPr>
            <a:r>
              <a:rPr lang="en-US" sz="2800" b="0" kern="1200" dirty="0" smtClean="0">
                <a:ea typeface="+mn-ea"/>
                <a:cs typeface="+mn-cs"/>
              </a:rPr>
              <a:t>The number and size of messages that the controller sends back to the view</a:t>
            </a:r>
          </a:p>
          <a:p>
            <a:pPr lvl="1">
              <a:defRPr/>
            </a:pPr>
            <a:r>
              <a:rPr lang="en-US" sz="2800" b="0" kern="1200" dirty="0" smtClean="0">
                <a:ea typeface="+mn-ea"/>
                <a:cs typeface="+mn-cs"/>
              </a:rPr>
              <a:t>The bandwidth of the network from the controller to the view</a:t>
            </a:r>
          </a:p>
          <a:p>
            <a:pPr lvl="1">
              <a:defRPr/>
            </a:pPr>
            <a:r>
              <a:rPr lang="en-US" sz="2800" b="0" kern="1200" dirty="0" smtClean="0">
                <a:ea typeface="+mn-ea"/>
                <a:cs typeface="+mn-cs"/>
              </a:rPr>
              <a:t>The number and size of messages that the controller sends to the model</a:t>
            </a:r>
          </a:p>
          <a:p>
            <a:pPr lvl="1">
              <a:defRPr/>
            </a:pPr>
            <a:r>
              <a:rPr lang="en-US" sz="2800" b="0" kern="1200" dirty="0" smtClean="0">
                <a:ea typeface="+mn-ea"/>
                <a:cs typeface="+mn-cs"/>
              </a:rPr>
              <a:t>The queuing discipline used by the model</a:t>
            </a:r>
          </a:p>
          <a:p>
            <a:pPr lvl="1">
              <a:defRPr/>
            </a:pPr>
            <a:r>
              <a:rPr lang="en-US" sz="2800" b="0" kern="1200" dirty="0" smtClean="0">
                <a:ea typeface="+mn-ea"/>
                <a:cs typeface="+mn-cs"/>
              </a:rPr>
              <a:t>The time to process a message within the model</a:t>
            </a:r>
          </a:p>
          <a:p>
            <a:pPr lvl="1">
              <a:defRPr/>
            </a:pPr>
            <a:r>
              <a:rPr lang="en-US" sz="2800" b="0" kern="1200" dirty="0" smtClean="0">
                <a:ea typeface="+mn-ea"/>
                <a:cs typeface="+mn-cs"/>
              </a:rPr>
              <a:t>The number and size of messages the model sends to the view</a:t>
            </a:r>
          </a:p>
          <a:p>
            <a:pPr lvl="1">
              <a:defRPr/>
            </a:pPr>
            <a:r>
              <a:rPr lang="en-US" sz="2800" b="0" kern="1200" dirty="0" smtClean="0">
                <a:ea typeface="+mn-ea"/>
                <a:cs typeface="+mn-cs"/>
              </a:rPr>
              <a:t>The bandwidth of the network connecting the model and the view</a:t>
            </a:r>
          </a:p>
        </p:txBody>
      </p:sp>
      <p:sp>
        <p:nvSpPr>
          <p:cNvPr id="12595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tLang="en-US" smtClean="0"/>
              <a:t>Cost/benefit of Performance Modeling</a:t>
            </a:r>
          </a:p>
        </p:txBody>
      </p:sp>
      <p:sp>
        <p:nvSpPr>
          <p:cNvPr id="3" name="Content Placeholder 2"/>
          <p:cNvSpPr>
            <a:spLocks noGrp="1"/>
          </p:cNvSpPr>
          <p:nvPr>
            <p:ph idx="1"/>
          </p:nvPr>
        </p:nvSpPr>
        <p:spPr/>
        <p:txBody>
          <a:bodyPr>
            <a:normAutofit/>
          </a:bodyPr>
          <a:lstStyle/>
          <a:p>
            <a:pPr>
              <a:defRPr/>
            </a:pPr>
            <a:r>
              <a:rPr lang="en-US" dirty="0" smtClean="0"/>
              <a:t>Cost: determining the parameters previously mentioned</a:t>
            </a:r>
          </a:p>
          <a:p>
            <a:pPr>
              <a:defRPr/>
            </a:pPr>
            <a:r>
              <a:rPr lang="en-US" dirty="0" smtClean="0"/>
              <a:t>Benefit: estimate of the latency</a:t>
            </a:r>
          </a:p>
          <a:p>
            <a:pPr>
              <a:defRPr/>
            </a:pPr>
            <a:r>
              <a:rPr lang="en-US" dirty="0" smtClean="0"/>
              <a:t>The more accurately the parameters can be estimated, the better the predication of latency.</a:t>
            </a:r>
          </a:p>
          <a:p>
            <a:pPr>
              <a:defRPr/>
            </a:pPr>
            <a:r>
              <a:rPr lang="en-US" dirty="0" smtClean="0"/>
              <a:t>This is worthwhile when latency is important and questionable.</a:t>
            </a:r>
          </a:p>
          <a:p>
            <a:pPr>
              <a:defRPr/>
            </a:pPr>
            <a:r>
              <a:rPr lang="en-US" dirty="0" smtClean="0"/>
              <a:t>This is not worthwhile when it is obvious there is sufficient capacity to satisfy the demand.</a:t>
            </a:r>
          </a:p>
        </p:txBody>
      </p:sp>
      <p:sp>
        <p:nvSpPr>
          <p:cNvPr id="12698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smtClean="0"/>
              <a:t>Availability Modeling</a:t>
            </a:r>
          </a:p>
        </p:txBody>
      </p:sp>
      <p:sp>
        <p:nvSpPr>
          <p:cNvPr id="3" name="Content Placeholder 2"/>
          <p:cNvSpPr>
            <a:spLocks noGrp="1"/>
          </p:cNvSpPr>
          <p:nvPr>
            <p:ph idx="1"/>
          </p:nvPr>
        </p:nvSpPr>
        <p:spPr/>
        <p:txBody>
          <a:bodyPr>
            <a:normAutofit/>
          </a:bodyPr>
          <a:lstStyle/>
          <a:p>
            <a:pPr>
              <a:defRPr/>
            </a:pPr>
            <a:r>
              <a:rPr lang="en-US" dirty="0"/>
              <a:t>Another quality attribute with a well-understood analytic framework is availability. </a:t>
            </a:r>
          </a:p>
          <a:p>
            <a:pPr>
              <a:defRPr/>
            </a:pPr>
            <a:r>
              <a:rPr lang="en-US" dirty="0"/>
              <a:t>Modeling an architecture for availability—or to put it more carefully, modeling an architecture to determine the availability of a system based on that architecture—is a matter of determining the failure </a:t>
            </a:r>
            <a:r>
              <a:rPr lang="en-US" dirty="0" smtClean="0"/>
              <a:t>rates </a:t>
            </a:r>
            <a:r>
              <a:rPr lang="en-US" dirty="0"/>
              <a:t>and the recovery </a:t>
            </a:r>
            <a:r>
              <a:rPr lang="en-US" dirty="0" smtClean="0"/>
              <a:t>times of the components.</a:t>
            </a:r>
          </a:p>
          <a:p>
            <a:pPr>
              <a:defRPr/>
            </a:pPr>
            <a:r>
              <a:rPr lang="en-US" dirty="0"/>
              <a:t>Just as for performance, to model an architecture for availability, we need an architecture to </a:t>
            </a:r>
            <a:r>
              <a:rPr lang="en-US" dirty="0" smtClean="0"/>
              <a:t>analyze.</a:t>
            </a:r>
          </a:p>
          <a:p>
            <a:pPr>
              <a:defRPr/>
            </a:pPr>
            <a:r>
              <a:rPr lang="en-US" dirty="0" smtClean="0"/>
              <a:t>Suppose </a:t>
            </a:r>
            <a:r>
              <a:rPr lang="en-US" dirty="0"/>
              <a:t>we want to increase the availability of a system that uses the </a:t>
            </a:r>
            <a:r>
              <a:rPr lang="en-US" dirty="0" smtClean="0"/>
              <a:t>Broker </a:t>
            </a:r>
            <a:r>
              <a:rPr lang="en-US" dirty="0"/>
              <a:t>pattern, by applying redundancy tactics. </a:t>
            </a:r>
            <a:r>
              <a:rPr lang="en-US" dirty="0" smtClean="0"/>
              <a:t> </a:t>
            </a:r>
            <a:endParaRPr lang="en-US" dirty="0"/>
          </a:p>
          <a:p>
            <a:pPr>
              <a:defRPr/>
            </a:pPr>
            <a:endParaRPr lang="en-US" dirty="0"/>
          </a:p>
        </p:txBody>
      </p:sp>
      <p:sp>
        <p:nvSpPr>
          <p:cNvPr id="12800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tLang="en-US" smtClean="0"/>
              <a:t>Availability Modeling</a:t>
            </a:r>
          </a:p>
        </p:txBody>
      </p:sp>
      <p:sp>
        <p:nvSpPr>
          <p:cNvPr id="3" name="Content Placeholder 2"/>
          <p:cNvSpPr>
            <a:spLocks noGrp="1"/>
          </p:cNvSpPr>
          <p:nvPr>
            <p:ph idx="1"/>
          </p:nvPr>
        </p:nvSpPr>
        <p:spPr/>
        <p:txBody>
          <a:bodyPr>
            <a:normAutofit/>
          </a:bodyPr>
          <a:lstStyle/>
          <a:p>
            <a:pPr>
              <a:defRPr/>
            </a:pPr>
            <a:r>
              <a:rPr lang="en-US" dirty="0" smtClean="0"/>
              <a:t>Three different tactics for increasing the availability of the broker are:</a:t>
            </a:r>
          </a:p>
          <a:p>
            <a:pPr lvl="1">
              <a:defRPr/>
            </a:pPr>
            <a:r>
              <a:rPr lang="en-US" sz="2800" b="0" kern="1200" dirty="0" smtClean="0">
                <a:ea typeface="+mn-ea"/>
                <a:cs typeface="+mn-cs"/>
              </a:rPr>
              <a:t>active redundancy (hot spare)</a:t>
            </a:r>
          </a:p>
          <a:p>
            <a:pPr lvl="1">
              <a:defRPr/>
            </a:pPr>
            <a:r>
              <a:rPr lang="en-US" sz="2800" b="0" kern="1200" dirty="0" smtClean="0">
                <a:ea typeface="+mn-ea"/>
                <a:cs typeface="+mn-cs"/>
              </a:rPr>
              <a:t>passive redundancy</a:t>
            </a:r>
            <a:r>
              <a:rPr lang="en-US" dirty="0"/>
              <a:t> </a:t>
            </a:r>
            <a:r>
              <a:rPr lang="en-US" dirty="0" smtClean="0"/>
              <a:t>(warm spare)</a:t>
            </a:r>
            <a:endParaRPr lang="en-US" sz="2800" b="0" kern="1200" dirty="0" smtClean="0">
              <a:ea typeface="+mn-ea"/>
              <a:cs typeface="+mn-cs"/>
            </a:endParaRPr>
          </a:p>
          <a:p>
            <a:pPr lvl="1">
              <a:defRPr/>
            </a:pPr>
            <a:r>
              <a:rPr lang="en-US" sz="2800" b="0" kern="1200" dirty="0" smtClean="0">
                <a:ea typeface="+mn-ea"/>
                <a:cs typeface="+mn-cs"/>
              </a:rPr>
              <a:t>spare (cold spare).</a:t>
            </a:r>
          </a:p>
        </p:txBody>
      </p:sp>
      <p:sp>
        <p:nvSpPr>
          <p:cNvPr id="12902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971550" y="274638"/>
            <a:ext cx="8172450" cy="777875"/>
          </a:xfrm>
        </p:spPr>
        <p:txBody>
          <a:bodyPr/>
          <a:lstStyle/>
          <a:p>
            <a:r>
              <a:rPr lang="en-US" altLang="en-US" smtClean="0"/>
              <a:t>Making Broker More Available</a:t>
            </a:r>
          </a:p>
        </p:txBody>
      </p:sp>
      <p:pic>
        <p:nvPicPr>
          <p:cNvPr id="130051" name="Picture 4"/>
          <p:cNvPicPr>
            <a:picLocks noChangeAspect="1" noChangeArrowheads="1"/>
          </p:cNvPicPr>
          <p:nvPr/>
        </p:nvPicPr>
        <p:blipFill>
          <a:blip r:embed="rId2">
            <a:extLst>
              <a:ext uri="{28A0092B-C50C-407E-A947-70E740481C1C}">
                <a14:useLocalDpi xmlns:a14="http://schemas.microsoft.com/office/drawing/2010/main" val="0"/>
              </a:ext>
            </a:extLst>
          </a:blip>
          <a:srcRect l="26439" r="26593"/>
          <a:stretch>
            <a:fillRect/>
          </a:stretch>
        </p:blipFill>
        <p:spPr bwMode="auto">
          <a:xfrm>
            <a:off x="1481138" y="1125538"/>
            <a:ext cx="4314825"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Text Box 2"/>
          <p:cNvSpPr txBox="1">
            <a:spLocks noChangeArrowheads="1"/>
          </p:cNvSpPr>
          <p:nvPr/>
        </p:nvSpPr>
        <p:spPr bwMode="auto">
          <a:xfrm>
            <a:off x="6770688" y="1557338"/>
            <a:ext cx="1978025" cy="1255712"/>
          </a:xfrm>
          <a:prstGeom prst="rect">
            <a:avLst/>
          </a:prstGeom>
          <a:solidFill>
            <a:srgbClr val="FFFFFF"/>
          </a:solidFill>
          <a:ln w="9525">
            <a:solidFill>
              <a:srgbClr val="000000"/>
            </a:solidFill>
            <a:miter lim="800000"/>
            <a:headEnd/>
            <a:tailEnd/>
          </a:ln>
        </p:spPr>
        <p:txBody>
          <a:bodyP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nSpc>
                <a:spcPct val="115000"/>
              </a:lnSpc>
              <a:spcAft>
                <a:spcPts val="1000"/>
              </a:spcAft>
            </a:pPr>
            <a:r>
              <a:rPr lang="en-AU" altLang="en-US" sz="1100">
                <a:latin typeface="Calibri" panose="020F0502020204030204" pitchFamily="34" charset="0"/>
                <a:ea typeface="Calibri" panose="020F0502020204030204" pitchFamily="34" charset="0"/>
                <a:cs typeface="Times New Roman" panose="02020603050405020304" pitchFamily="18" charset="0"/>
              </a:rPr>
              <a:t>Key:</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altLang="en-US" sz="1100">
                <a:latin typeface="Calibri" panose="020F0502020204030204" pitchFamily="34" charset="0"/>
                <a:ea typeface="Calibri" panose="020F0502020204030204" pitchFamily="34" charset="0"/>
                <a:cs typeface="Times New Roman" panose="02020603050405020304" pitchFamily="18" charset="0"/>
              </a:rPr>
              <a:t>process: </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altLang="en-US" sz="1100">
                <a:latin typeface="Calibri" panose="020F0502020204030204" pitchFamily="34" charset="0"/>
                <a:ea typeface="Calibri" panose="020F0502020204030204" pitchFamily="34" charset="0"/>
                <a:cs typeface="Times New Roman" panose="02020603050405020304" pitchFamily="18" charset="0"/>
              </a:rPr>
              <a:t>message: </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altLang="en-US" sz="1100">
                <a:latin typeface="Calibri" panose="020F0502020204030204" pitchFamily="34" charset="0"/>
                <a:ea typeface="Calibri" panose="020F0502020204030204" pitchFamily="34" charset="0"/>
                <a:cs typeface="Times New Roman" panose="02020603050405020304" pitchFamily="18" charset="0"/>
              </a:rPr>
              <a:t> </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596188" y="1916113"/>
            <a:ext cx="576262" cy="268287"/>
          </a:xfrm>
          <a:prstGeom prst="rect">
            <a:avLst/>
          </a:prstGeom>
          <a:solidFill>
            <a:schemeClr val="accent1">
              <a:lumMod val="40000"/>
              <a:lumOff val="60000"/>
            </a:schemeClr>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a:off x="7596188" y="2420938"/>
            <a:ext cx="739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0055"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ltLang="en-US" smtClean="0"/>
              <a:t>Applying Probabilities to Tactics</a:t>
            </a:r>
          </a:p>
        </p:txBody>
      </p:sp>
      <p:sp>
        <p:nvSpPr>
          <p:cNvPr id="3" name="Content Placeholder 2"/>
          <p:cNvSpPr>
            <a:spLocks noGrp="1"/>
          </p:cNvSpPr>
          <p:nvPr>
            <p:ph idx="1"/>
          </p:nvPr>
        </p:nvSpPr>
        <p:spPr/>
        <p:txBody>
          <a:bodyPr>
            <a:normAutofit lnSpcReduction="10000"/>
          </a:bodyPr>
          <a:lstStyle/>
          <a:p>
            <a:pPr>
              <a:defRPr/>
            </a:pPr>
            <a:r>
              <a:rPr lang="en-US" dirty="0"/>
              <a:t>Using probabilities to model different tactics</a:t>
            </a:r>
          </a:p>
          <a:p>
            <a:pPr lvl="1">
              <a:defRPr/>
            </a:pPr>
            <a:r>
              <a:rPr lang="en-US" sz="2600" dirty="0"/>
              <a:t>When two events A and B are independent, the probability that A or B will occur is the sum of the probability of each event: P(A or B) = P(A)+ P(B).</a:t>
            </a:r>
          </a:p>
          <a:p>
            <a:pPr lvl="1">
              <a:defRPr/>
            </a:pPr>
            <a:r>
              <a:rPr lang="en-US" sz="2600" dirty="0"/>
              <a:t>When two events A and B are independent, the probability of both occurring is P(A and B) = P(A) • P(B).</a:t>
            </a:r>
          </a:p>
          <a:p>
            <a:pPr lvl="1">
              <a:defRPr/>
            </a:pPr>
            <a:r>
              <a:rPr lang="en-US" sz="2600" dirty="0"/>
              <a:t>When two events A and B are dependent, the probability of both occurring is P(A and B) = P(A) • P(B|A), where the last term means “the probability of B occurring, given that A occurs</a:t>
            </a:r>
            <a:r>
              <a:rPr lang="en-US" sz="2600" dirty="0" smtClean="0"/>
              <a:t>.”</a:t>
            </a:r>
          </a:p>
        </p:txBody>
      </p:sp>
      <p:sp>
        <p:nvSpPr>
          <p:cNvPr id="13107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ltLang="en-US" smtClean="0"/>
              <a:t>Passive Redundancy</a:t>
            </a:r>
          </a:p>
        </p:txBody>
      </p:sp>
      <p:sp>
        <p:nvSpPr>
          <p:cNvPr id="3" name="Content Placeholder 2"/>
          <p:cNvSpPr>
            <a:spLocks noGrp="1"/>
          </p:cNvSpPr>
          <p:nvPr>
            <p:ph idx="1"/>
          </p:nvPr>
        </p:nvSpPr>
        <p:spPr/>
        <p:txBody>
          <a:bodyPr>
            <a:normAutofit/>
          </a:bodyPr>
          <a:lstStyle/>
          <a:p>
            <a:pPr>
              <a:defRPr/>
            </a:pPr>
            <a:r>
              <a:rPr lang="en-US" dirty="0" smtClean="0"/>
              <a:t>Assume </a:t>
            </a:r>
          </a:p>
          <a:p>
            <a:pPr lvl="1">
              <a:defRPr/>
            </a:pPr>
            <a:r>
              <a:rPr lang="en-US" dirty="0" smtClean="0"/>
              <a:t>failure of a component (primary or backup) is independent of the failure of its counterpart </a:t>
            </a:r>
          </a:p>
          <a:p>
            <a:pPr lvl="1">
              <a:defRPr/>
            </a:pPr>
            <a:r>
              <a:rPr lang="en-US" dirty="0" smtClean="0"/>
              <a:t>assume failure probability of both is the same:  P(F)</a:t>
            </a:r>
          </a:p>
          <a:p>
            <a:pPr>
              <a:defRPr/>
            </a:pPr>
            <a:r>
              <a:rPr lang="en-US" dirty="0" smtClean="0"/>
              <a:t>Then probability that both will fail is: 1 - P(F)</a:t>
            </a:r>
            <a:r>
              <a:rPr lang="en-US" baseline="30000" dirty="0" smtClean="0"/>
              <a:t>2</a:t>
            </a:r>
          </a:p>
          <a:p>
            <a:pPr>
              <a:defRPr/>
            </a:pPr>
            <a:r>
              <a:rPr lang="en-US" dirty="0"/>
              <a:t>Can </a:t>
            </a:r>
            <a:r>
              <a:rPr lang="en-US" dirty="0" smtClean="0"/>
              <a:t>also estimate probability of failure given  other tactics.</a:t>
            </a:r>
          </a:p>
          <a:p>
            <a:pPr>
              <a:defRPr/>
            </a:pPr>
            <a:r>
              <a:rPr lang="en-US" dirty="0" smtClean="0"/>
              <a:t>Then given a cost of implementing appropriate tactic we can do cost/benefit analysis</a:t>
            </a:r>
          </a:p>
        </p:txBody>
      </p:sp>
      <p:sp>
        <p:nvSpPr>
          <p:cNvPr id="13210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Availability Modeling</a:t>
            </a:r>
          </a:p>
        </p:txBody>
      </p:sp>
      <p:sp>
        <p:nvSpPr>
          <p:cNvPr id="3" name="Content Placeholder 2"/>
          <p:cNvSpPr>
            <a:spLocks noGrp="1"/>
          </p:cNvSpPr>
          <p:nvPr>
            <p:ph idx="1"/>
          </p:nvPr>
        </p:nvSpPr>
        <p:spPr/>
        <p:txBody>
          <a:bodyPr>
            <a:normAutofit/>
          </a:bodyPr>
          <a:lstStyle/>
          <a:p>
            <a:pPr>
              <a:defRPr/>
            </a:pPr>
            <a:r>
              <a:rPr lang="en-US" dirty="0" smtClean="0"/>
              <a:t>Three different tactics for increasing the availability of the broker are:</a:t>
            </a:r>
          </a:p>
          <a:p>
            <a:pPr lvl="1">
              <a:defRPr/>
            </a:pPr>
            <a:r>
              <a:rPr lang="en-US" sz="2800" b="0" kern="1200" dirty="0" smtClean="0">
                <a:ea typeface="+mn-ea"/>
                <a:cs typeface="+mn-cs"/>
              </a:rPr>
              <a:t>active redundancy (hot spare)</a:t>
            </a:r>
          </a:p>
          <a:p>
            <a:pPr lvl="1">
              <a:defRPr/>
            </a:pPr>
            <a:r>
              <a:rPr lang="en-US" sz="2800" b="0" kern="1200" dirty="0" smtClean="0">
                <a:ea typeface="+mn-ea"/>
                <a:cs typeface="+mn-cs"/>
              </a:rPr>
              <a:t>passive redundancy</a:t>
            </a:r>
            <a:r>
              <a:rPr lang="en-US" dirty="0"/>
              <a:t> </a:t>
            </a:r>
            <a:r>
              <a:rPr lang="en-US" dirty="0" smtClean="0"/>
              <a:t>(warm spare)</a:t>
            </a:r>
            <a:endParaRPr lang="en-US" sz="2800" b="0" kern="1200" dirty="0" smtClean="0">
              <a:ea typeface="+mn-ea"/>
              <a:cs typeface="+mn-cs"/>
            </a:endParaRPr>
          </a:p>
          <a:p>
            <a:pPr lvl="1">
              <a:defRPr/>
            </a:pPr>
            <a:r>
              <a:rPr lang="en-US" sz="2800" b="0" kern="1200" dirty="0" smtClean="0">
                <a:ea typeface="+mn-ea"/>
                <a:cs typeface="+mn-cs"/>
              </a:rPr>
              <a:t>spare (cold spare).</a:t>
            </a:r>
          </a:p>
        </p:txBody>
      </p:sp>
      <p:sp>
        <p:nvSpPr>
          <p:cNvPr id="2150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Calculated Availability for an Availability-Enhanced Broker</a:t>
            </a:r>
            <a:endParaRPr lang="en-US" dirty="0"/>
          </a:p>
        </p:txBody>
      </p:sp>
      <p:graphicFrame>
        <p:nvGraphicFramePr>
          <p:cNvPr id="133123" name="Object 4"/>
          <p:cNvGraphicFramePr>
            <a:graphicFrameLocks noChangeAspect="1"/>
          </p:cNvGraphicFramePr>
          <p:nvPr/>
        </p:nvGraphicFramePr>
        <p:xfrm>
          <a:off x="207963" y="2208213"/>
          <a:ext cx="8756650" cy="3021012"/>
        </p:xfrm>
        <a:graphic>
          <a:graphicData uri="http://schemas.openxmlformats.org/presentationml/2006/ole">
            <mc:AlternateContent xmlns:mc="http://schemas.openxmlformats.org/markup-compatibility/2006">
              <mc:Choice xmlns:v="urn:schemas-microsoft-com:vml" Requires="v">
                <p:oleObj spid="_x0000_s133125" name="Document" r:id="rId4" imgW="5410001" imgH="1866831" progId="Word.Document.12">
                  <p:embed/>
                </p:oleObj>
              </mc:Choice>
              <mc:Fallback>
                <p:oleObj name="Document" r:id="rId4" imgW="5410001" imgH="1866831" progId="Word.Documen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3" y="2208213"/>
                        <a:ext cx="875665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2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7"/>
          <p:cNvSpPr>
            <a:spLocks noGrp="1"/>
          </p:cNvSpPr>
          <p:nvPr>
            <p:ph type="title"/>
          </p:nvPr>
        </p:nvSpPr>
        <p:spPr/>
        <p:txBody>
          <a:bodyPr/>
          <a:lstStyle/>
          <a:p>
            <a:r>
              <a:rPr lang="en-US" altLang="en-US" smtClean="0"/>
              <a:t>Maturity of Quality Attribute Models</a:t>
            </a:r>
          </a:p>
        </p:txBody>
      </p:sp>
      <p:graphicFrame>
        <p:nvGraphicFramePr>
          <p:cNvPr id="10" name="Content Placeholder 9"/>
          <p:cNvGraphicFramePr>
            <a:graphicFrameLocks noGrp="1"/>
          </p:cNvGraphicFramePr>
          <p:nvPr>
            <p:ph idx="1"/>
          </p:nvPr>
        </p:nvGraphicFramePr>
        <p:xfrm>
          <a:off x="539750" y="1452563"/>
          <a:ext cx="8064501" cy="5216828"/>
        </p:xfrm>
        <a:graphic>
          <a:graphicData uri="http://schemas.openxmlformats.org/drawingml/2006/table">
            <a:tbl>
              <a:tblPr firstRow="1" firstCol="1" bandRow="1">
                <a:tableStyleId>{5C22544A-7EE6-4342-B048-85BDC9FD1C3A}</a:tableStyleId>
              </a:tblPr>
              <a:tblGrid>
                <a:gridCol w="1800112"/>
                <a:gridCol w="2304143"/>
                <a:gridCol w="3960246"/>
              </a:tblGrid>
              <a:tr h="438826">
                <a:tc>
                  <a:txBody>
                    <a:bodyPr/>
                    <a:lstStyle/>
                    <a:p>
                      <a:pPr marL="0" marR="0">
                        <a:lnSpc>
                          <a:spcPct val="80000"/>
                        </a:lnSpc>
                        <a:spcBef>
                          <a:spcPts val="400"/>
                        </a:spcBef>
                        <a:spcAft>
                          <a:spcPts val="400"/>
                        </a:spcAft>
                      </a:pPr>
                      <a:r>
                        <a:rPr lang="en-US" sz="1800" b="1" dirty="0">
                          <a:effectLst/>
                        </a:rPr>
                        <a:t>Quality Attribute</a:t>
                      </a:r>
                      <a:endParaRPr lang="en-US" sz="1000" b="1" dirty="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b="1" dirty="0">
                          <a:effectLst/>
                        </a:rPr>
                        <a:t>Intellectual Basis</a:t>
                      </a:r>
                      <a:endParaRPr lang="en-US" sz="1000" b="1" dirty="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b="1" dirty="0">
                          <a:effectLst/>
                        </a:rPr>
                        <a:t>Maturity / Gaps</a:t>
                      </a:r>
                      <a:endParaRPr lang="en-US" sz="1000" b="1" dirty="0">
                        <a:effectLst/>
                        <a:latin typeface="Times"/>
                        <a:ea typeface="Times New Roman"/>
                        <a:cs typeface="Times New Roman"/>
                      </a:endParaRPr>
                    </a:p>
                  </a:txBody>
                  <a:tcPr marL="56410" marR="56410" marT="0" marB="0"/>
                </a:tc>
              </a:tr>
              <a:tr h="1323201">
                <a:tc>
                  <a:txBody>
                    <a:bodyPr/>
                    <a:lstStyle/>
                    <a:p>
                      <a:pPr marL="0" marR="0">
                        <a:lnSpc>
                          <a:spcPct val="80000"/>
                        </a:lnSpc>
                        <a:spcBef>
                          <a:spcPts val="400"/>
                        </a:spcBef>
                        <a:spcAft>
                          <a:spcPts val="400"/>
                        </a:spcAft>
                      </a:pPr>
                      <a:r>
                        <a:rPr lang="en-US" sz="1800" dirty="0">
                          <a:effectLst/>
                        </a:rPr>
                        <a:t>Availability</a:t>
                      </a:r>
                      <a:endParaRPr lang="en-US" sz="1000" dirty="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Markov models; Statistical models</a:t>
                      </a:r>
                      <a:endParaRPr lang="en-US" sz="1000" dirty="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Moderate </a:t>
                      </a:r>
                      <a:r>
                        <a:rPr lang="en-US" sz="1800" dirty="0" smtClean="0">
                          <a:effectLst/>
                        </a:rPr>
                        <a:t>maturity in </a:t>
                      </a:r>
                      <a:r>
                        <a:rPr lang="en-US" sz="1800" dirty="0">
                          <a:effectLst/>
                        </a:rPr>
                        <a:t>the hardware reliability domain, less mature in the software domain. Requires models that speak to state recovery and for which failure percentages can be attributed to software.</a:t>
                      </a:r>
                      <a:endParaRPr lang="en-US" sz="1000" dirty="0">
                        <a:effectLst/>
                        <a:latin typeface="Times"/>
                        <a:ea typeface="Times New Roman"/>
                        <a:cs typeface="Times New Roman"/>
                      </a:endParaRPr>
                    </a:p>
                  </a:txBody>
                  <a:tcPr marL="56410" marR="56410" marT="0" marB="0"/>
                </a:tc>
              </a:tr>
              <a:tr h="701304">
                <a:tc>
                  <a:txBody>
                    <a:bodyPr/>
                    <a:lstStyle/>
                    <a:p>
                      <a:pPr marL="0" marR="0">
                        <a:lnSpc>
                          <a:spcPct val="80000"/>
                        </a:lnSpc>
                        <a:spcBef>
                          <a:spcPts val="400"/>
                        </a:spcBef>
                        <a:spcAft>
                          <a:spcPts val="400"/>
                        </a:spcAft>
                      </a:pPr>
                      <a:r>
                        <a:rPr lang="en-US" sz="1800">
                          <a:effectLst/>
                        </a:rPr>
                        <a:t>Interoperability</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a:effectLst/>
                        </a:rPr>
                        <a:t>Conceptual framework</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tabLst>
                          <a:tab pos="830580" algn="ctr"/>
                        </a:tabLst>
                      </a:pPr>
                      <a:r>
                        <a:rPr lang="en-US" sz="1800">
                          <a:effectLst/>
                        </a:rPr>
                        <a:t>Low maturity; models require substantial human interpretation and input.</a:t>
                      </a:r>
                      <a:endParaRPr lang="en-US" sz="1000">
                        <a:effectLst/>
                        <a:latin typeface="Times"/>
                        <a:ea typeface="Times New Roman"/>
                        <a:cs typeface="Times New Roman"/>
                      </a:endParaRPr>
                    </a:p>
                  </a:txBody>
                  <a:tcPr marL="56410" marR="56410" marT="0" marB="0"/>
                </a:tc>
              </a:tr>
              <a:tr h="749093">
                <a:tc>
                  <a:txBody>
                    <a:bodyPr/>
                    <a:lstStyle/>
                    <a:p>
                      <a:pPr marL="0" marR="0">
                        <a:lnSpc>
                          <a:spcPct val="80000"/>
                        </a:lnSpc>
                        <a:spcBef>
                          <a:spcPts val="400"/>
                        </a:spcBef>
                        <a:spcAft>
                          <a:spcPts val="400"/>
                        </a:spcAft>
                      </a:pPr>
                      <a:r>
                        <a:rPr lang="en-US" sz="1800">
                          <a:effectLst/>
                        </a:rPr>
                        <a:t>Modifiability</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a:effectLst/>
                        </a:rPr>
                        <a:t>Coupling and cohesion metrics; Cost models</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Substantial research in academia; still requires more empirical support in real-world environments.</a:t>
                      </a:r>
                      <a:endParaRPr lang="en-US" sz="1000" dirty="0">
                        <a:effectLst/>
                        <a:latin typeface="Times"/>
                        <a:ea typeface="Times New Roman"/>
                        <a:cs typeface="Times New Roman"/>
                      </a:endParaRPr>
                    </a:p>
                  </a:txBody>
                  <a:tcPr marL="56410" marR="56410" marT="0" marB="0"/>
                </a:tc>
              </a:tr>
              <a:tr h="658239">
                <a:tc>
                  <a:txBody>
                    <a:bodyPr/>
                    <a:lstStyle/>
                    <a:p>
                      <a:pPr marL="0" marR="0">
                        <a:lnSpc>
                          <a:spcPct val="80000"/>
                        </a:lnSpc>
                        <a:spcBef>
                          <a:spcPts val="400"/>
                        </a:spcBef>
                        <a:spcAft>
                          <a:spcPts val="400"/>
                        </a:spcAft>
                      </a:pPr>
                      <a:r>
                        <a:rPr lang="en-US" sz="1800">
                          <a:effectLst/>
                        </a:rPr>
                        <a:t>Performance</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a:effectLst/>
                        </a:rPr>
                        <a:t>Queuing theory; Real time scheduling theory</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High maturity; requires considerable education and training to use properly.</a:t>
                      </a:r>
                      <a:endParaRPr lang="en-US" sz="1000" dirty="0">
                        <a:effectLst/>
                        <a:latin typeface="Times"/>
                        <a:ea typeface="Times New Roman"/>
                        <a:cs typeface="Times New Roman"/>
                      </a:endParaRPr>
                    </a:p>
                  </a:txBody>
                  <a:tcPr marL="56410" marR="56410" marT="0" marB="0"/>
                </a:tc>
              </a:tr>
              <a:tr h="439502">
                <a:tc>
                  <a:txBody>
                    <a:bodyPr/>
                    <a:lstStyle/>
                    <a:p>
                      <a:pPr marL="0" marR="0">
                        <a:lnSpc>
                          <a:spcPct val="80000"/>
                        </a:lnSpc>
                        <a:spcBef>
                          <a:spcPts val="400"/>
                        </a:spcBef>
                        <a:spcAft>
                          <a:spcPts val="400"/>
                        </a:spcAft>
                      </a:pPr>
                      <a:r>
                        <a:rPr lang="en-US" sz="1800">
                          <a:effectLst/>
                        </a:rPr>
                        <a:t>Security</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a:effectLst/>
                        </a:rPr>
                        <a:t>No architectural models</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 </a:t>
                      </a:r>
                      <a:endParaRPr lang="en-US" sz="1000" dirty="0">
                        <a:effectLst/>
                        <a:latin typeface="Times"/>
                        <a:ea typeface="Times New Roman"/>
                        <a:cs typeface="Times New Roman"/>
                      </a:endParaRPr>
                    </a:p>
                  </a:txBody>
                  <a:tcPr marL="56410" marR="56410" marT="0" marB="0"/>
                </a:tc>
              </a:tr>
              <a:tr h="467536">
                <a:tc>
                  <a:txBody>
                    <a:bodyPr/>
                    <a:lstStyle/>
                    <a:p>
                      <a:pPr marL="0" marR="0">
                        <a:lnSpc>
                          <a:spcPct val="80000"/>
                        </a:lnSpc>
                        <a:spcBef>
                          <a:spcPts val="400"/>
                        </a:spcBef>
                        <a:spcAft>
                          <a:spcPts val="400"/>
                        </a:spcAft>
                      </a:pPr>
                      <a:r>
                        <a:rPr lang="en-US" sz="1800">
                          <a:effectLst/>
                        </a:rPr>
                        <a:t>Testability</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a:effectLst/>
                        </a:rPr>
                        <a:t>Component Interaction Metrics</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smtClean="0">
                          <a:effectLst/>
                        </a:rPr>
                        <a:t>Low </a:t>
                      </a:r>
                      <a:r>
                        <a:rPr lang="en-US" sz="1800" dirty="0">
                          <a:effectLst/>
                        </a:rPr>
                        <a:t>maturity; little empirical validation.</a:t>
                      </a:r>
                      <a:endParaRPr lang="en-US" sz="1000" dirty="0">
                        <a:effectLst/>
                        <a:latin typeface="Times"/>
                        <a:ea typeface="Times New Roman"/>
                        <a:cs typeface="Times New Roman"/>
                      </a:endParaRPr>
                    </a:p>
                  </a:txBody>
                  <a:tcPr marL="56410" marR="56410" marT="0" marB="0"/>
                </a:tc>
              </a:tr>
              <a:tr h="438826">
                <a:tc>
                  <a:txBody>
                    <a:bodyPr/>
                    <a:lstStyle/>
                    <a:p>
                      <a:pPr marL="0" marR="0">
                        <a:lnSpc>
                          <a:spcPct val="80000"/>
                        </a:lnSpc>
                        <a:spcBef>
                          <a:spcPts val="400"/>
                        </a:spcBef>
                        <a:spcAft>
                          <a:spcPts val="400"/>
                        </a:spcAft>
                      </a:pPr>
                      <a:r>
                        <a:rPr lang="en-US" sz="1800">
                          <a:effectLst/>
                        </a:rPr>
                        <a:t>Usability</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No architectural models</a:t>
                      </a:r>
                      <a:endParaRPr lang="en-US" sz="1000" dirty="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 </a:t>
                      </a:r>
                      <a:endParaRPr lang="en-US" sz="1000" dirty="0">
                        <a:effectLst/>
                        <a:latin typeface="Times"/>
                        <a:ea typeface="Times New Roman"/>
                        <a:cs typeface="Times New Roman"/>
                      </a:endParaRPr>
                    </a:p>
                  </a:txBody>
                  <a:tcPr marL="56410" marR="56410" marT="0" marB="0"/>
                </a:tc>
              </a:tr>
            </a:tbl>
          </a:graphicData>
        </a:graphic>
      </p:graphicFrame>
      <p:sp>
        <p:nvSpPr>
          <p:cNvPr id="134185"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ltLang="en-US" smtClean="0"/>
              <a:t>Quality Attribute Checklists</a:t>
            </a:r>
          </a:p>
        </p:txBody>
      </p:sp>
      <p:sp>
        <p:nvSpPr>
          <p:cNvPr id="3" name="Content Placeholder 2"/>
          <p:cNvSpPr>
            <a:spLocks noGrp="1"/>
          </p:cNvSpPr>
          <p:nvPr>
            <p:ph idx="1"/>
          </p:nvPr>
        </p:nvSpPr>
        <p:spPr/>
        <p:txBody>
          <a:bodyPr/>
          <a:lstStyle/>
          <a:p>
            <a:pPr>
              <a:defRPr/>
            </a:pPr>
            <a:r>
              <a:rPr lang="en-US" dirty="0" smtClean="0"/>
              <a:t>A quality attribute checklist provides a means of:</a:t>
            </a:r>
          </a:p>
          <a:p>
            <a:pPr lvl="1">
              <a:defRPr/>
            </a:pPr>
            <a:r>
              <a:rPr lang="en-US" dirty="0" smtClean="0"/>
              <a:t>Checking requirements.  Do the requirements capture all of the nuances of a particular quality attribute?</a:t>
            </a:r>
          </a:p>
          <a:p>
            <a:pPr lvl="1">
              <a:defRPr/>
            </a:pPr>
            <a:r>
              <a:rPr lang="en-US" dirty="0" smtClean="0"/>
              <a:t>Auditing. Does the design satisfy all of the aspects necessary for a certification process.</a:t>
            </a:r>
          </a:p>
        </p:txBody>
      </p:sp>
      <p:sp>
        <p:nvSpPr>
          <p:cNvPr id="13517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ltLang="en-US" smtClean="0"/>
              <a:t>Security Checklists</a:t>
            </a:r>
          </a:p>
        </p:txBody>
      </p:sp>
      <p:sp>
        <p:nvSpPr>
          <p:cNvPr id="3" name="Content Placeholder 2"/>
          <p:cNvSpPr>
            <a:spLocks noGrp="1"/>
          </p:cNvSpPr>
          <p:nvPr>
            <p:ph idx="1"/>
          </p:nvPr>
        </p:nvSpPr>
        <p:spPr/>
        <p:txBody>
          <a:bodyPr>
            <a:normAutofit/>
          </a:bodyPr>
          <a:lstStyle/>
          <a:p>
            <a:pPr>
              <a:defRPr/>
            </a:pPr>
            <a:r>
              <a:rPr lang="en-US" dirty="0" smtClean="0"/>
              <a:t>Security checklists are common.</a:t>
            </a:r>
          </a:p>
          <a:p>
            <a:pPr lvl="1">
              <a:defRPr/>
            </a:pPr>
            <a:r>
              <a:rPr lang="en-US" dirty="0" smtClean="0"/>
              <a:t>Vendors who accept credit cards should conform to the PCI (Personal Credit Information) standard</a:t>
            </a:r>
          </a:p>
          <a:p>
            <a:pPr lvl="1">
              <a:defRPr/>
            </a:pPr>
            <a:r>
              <a:rPr lang="en-US" dirty="0" smtClean="0"/>
              <a:t>Electricity producers have security checklists to prevent attacks on critical infrastructure</a:t>
            </a:r>
          </a:p>
          <a:p>
            <a:pPr>
              <a:defRPr/>
            </a:pPr>
            <a:r>
              <a:rPr lang="en-US" dirty="0" smtClean="0"/>
              <a:t>Checklists have both:</a:t>
            </a:r>
          </a:p>
          <a:p>
            <a:pPr lvl="1">
              <a:defRPr/>
            </a:pPr>
            <a:r>
              <a:rPr lang="en-US" i="1" dirty="0" smtClean="0"/>
              <a:t>Product requirements</a:t>
            </a:r>
            <a:r>
              <a:rPr lang="en-US" dirty="0" smtClean="0"/>
              <a:t>. E.g. the PCI checklist states that the security code on the back of the credit card should never be stored.</a:t>
            </a:r>
          </a:p>
          <a:p>
            <a:pPr lvl="1">
              <a:defRPr/>
            </a:pPr>
            <a:r>
              <a:rPr lang="en-US" i="1" dirty="0" smtClean="0"/>
              <a:t>Process requirements</a:t>
            </a:r>
            <a:r>
              <a:rPr lang="en-US" dirty="0" smtClean="0"/>
              <a:t>. E.g. patches should be applied promptly and there should be someone who has the organizational responsibility to ensure that they are.</a:t>
            </a:r>
            <a:endParaRPr lang="en-US" dirty="0"/>
          </a:p>
        </p:txBody>
      </p:sp>
      <p:sp>
        <p:nvSpPr>
          <p:cNvPr id="13619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400" kern="1200" dirty="0" smtClean="0">
                <a:solidFill>
                  <a:schemeClr val="tx1"/>
                </a:solidFill>
              </a:rPr>
              <a:t>Thought Experiments  </a:t>
            </a:r>
            <a:endParaRPr lang="en-US" dirty="0"/>
          </a:p>
        </p:txBody>
      </p:sp>
      <p:sp>
        <p:nvSpPr>
          <p:cNvPr id="3" name="Content Placeholder 2"/>
          <p:cNvSpPr>
            <a:spLocks noGrp="1"/>
          </p:cNvSpPr>
          <p:nvPr>
            <p:ph idx="1"/>
          </p:nvPr>
        </p:nvSpPr>
        <p:spPr/>
        <p:txBody>
          <a:bodyPr/>
          <a:lstStyle/>
          <a:p>
            <a:pPr>
              <a:defRPr/>
            </a:pPr>
            <a:r>
              <a:rPr lang="en-US" dirty="0" smtClean="0"/>
              <a:t>A thought experiment is </a:t>
            </a:r>
            <a:r>
              <a:rPr lang="en-US" dirty="0"/>
              <a:t>mentally or verbally working </a:t>
            </a:r>
            <a:r>
              <a:rPr lang="en-US" dirty="0" smtClean="0"/>
              <a:t>through a particular scenario.</a:t>
            </a:r>
          </a:p>
          <a:p>
            <a:pPr lvl="1">
              <a:defRPr/>
            </a:pPr>
            <a:r>
              <a:rPr lang="en-US" dirty="0" smtClean="0"/>
              <a:t>Commonly done by the architect during design to explore alternatives. </a:t>
            </a:r>
          </a:p>
          <a:p>
            <a:pPr lvl="1">
              <a:defRPr/>
            </a:pPr>
            <a:r>
              <a:rPr lang="en-US" dirty="0" smtClean="0"/>
              <a:t>Also done during evaluation/documentation to convince third parties of the wisdom of particular design choices</a:t>
            </a:r>
          </a:p>
        </p:txBody>
      </p:sp>
      <p:sp>
        <p:nvSpPr>
          <p:cNvPr id="13722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ltLang="en-US" smtClean="0"/>
              <a:t>Thought Experiment Steps</a:t>
            </a:r>
          </a:p>
        </p:txBody>
      </p:sp>
      <p:sp>
        <p:nvSpPr>
          <p:cNvPr id="3" name="Content Placeholder 2"/>
          <p:cNvSpPr>
            <a:spLocks noGrp="1"/>
          </p:cNvSpPr>
          <p:nvPr>
            <p:ph idx="1"/>
          </p:nvPr>
        </p:nvSpPr>
        <p:spPr/>
        <p:txBody>
          <a:bodyPr/>
          <a:lstStyle/>
          <a:p>
            <a:pPr>
              <a:defRPr/>
            </a:pPr>
            <a:r>
              <a:rPr lang="en-US" dirty="0" smtClean="0"/>
              <a:t>Enumerate the steps of a use case</a:t>
            </a:r>
          </a:p>
          <a:p>
            <a:pPr>
              <a:defRPr/>
            </a:pPr>
            <a:r>
              <a:rPr lang="en-US" dirty="0" smtClean="0"/>
              <a:t>At each step, ask {yourself, the architect}</a:t>
            </a:r>
          </a:p>
          <a:p>
            <a:pPr lvl="1">
              <a:defRPr/>
            </a:pPr>
            <a:r>
              <a:rPr lang="en-US" dirty="0" smtClean="0"/>
              <a:t>What mechanism is being implemented to support the achievement of which particular quality requirement?</a:t>
            </a:r>
          </a:p>
          <a:p>
            <a:pPr lvl="1">
              <a:defRPr/>
            </a:pPr>
            <a:r>
              <a:rPr lang="en-US" dirty="0" smtClean="0"/>
              <a:t>Does this mechanism hinder the achievement of other quality attribute requirements?</a:t>
            </a:r>
          </a:p>
          <a:p>
            <a:pPr>
              <a:defRPr/>
            </a:pPr>
            <a:r>
              <a:rPr lang="en-US" dirty="0" smtClean="0"/>
              <a:t>Record problems for later deeper analysis or prototype building</a:t>
            </a:r>
            <a:endParaRPr lang="en-US" dirty="0"/>
          </a:p>
        </p:txBody>
      </p:sp>
      <p:sp>
        <p:nvSpPr>
          <p:cNvPr id="13824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tLang="en-US" smtClean="0"/>
              <a:t>Back-of-the-Envelope Analysis</a:t>
            </a:r>
          </a:p>
        </p:txBody>
      </p:sp>
      <p:sp>
        <p:nvSpPr>
          <p:cNvPr id="3" name="Content Placeholder 2"/>
          <p:cNvSpPr>
            <a:spLocks noGrp="1"/>
          </p:cNvSpPr>
          <p:nvPr>
            <p:ph idx="1"/>
          </p:nvPr>
        </p:nvSpPr>
        <p:spPr/>
        <p:txBody>
          <a:bodyPr/>
          <a:lstStyle/>
          <a:p>
            <a:pPr>
              <a:defRPr/>
            </a:pPr>
            <a:r>
              <a:rPr lang="en-US" dirty="0" smtClean="0"/>
              <a:t>Analysis does not need to be precise or detailed.</a:t>
            </a:r>
          </a:p>
          <a:p>
            <a:pPr>
              <a:defRPr/>
            </a:pPr>
            <a:r>
              <a:rPr lang="en-US" dirty="0" smtClean="0"/>
              <a:t>Rough analysis serves for many purposes. E.g. “the volume of traffic generated by this source should be well within the bounds handled by modern infrastructure”</a:t>
            </a:r>
          </a:p>
          <a:p>
            <a:pPr>
              <a:defRPr/>
            </a:pPr>
            <a:r>
              <a:rPr lang="en-US" dirty="0" smtClean="0"/>
              <a:t>Only do deeper analysis for questionable areas or important requirements.</a:t>
            </a:r>
          </a:p>
          <a:p>
            <a:pPr>
              <a:defRPr/>
            </a:pPr>
            <a:endParaRPr lang="en-US" dirty="0"/>
          </a:p>
        </p:txBody>
      </p:sp>
      <p:sp>
        <p:nvSpPr>
          <p:cNvPr id="13926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400" kern="1200" dirty="0" smtClean="0">
                <a:solidFill>
                  <a:schemeClr val="tx1"/>
                </a:solidFill>
              </a:rPr>
              <a:t>Experiments, Simulations, and Prototypes</a:t>
            </a:r>
            <a:endParaRPr lang="en-US" dirty="0"/>
          </a:p>
        </p:txBody>
      </p:sp>
      <p:sp>
        <p:nvSpPr>
          <p:cNvPr id="3" name="Content Placeholder 2"/>
          <p:cNvSpPr>
            <a:spLocks noGrp="1"/>
          </p:cNvSpPr>
          <p:nvPr>
            <p:ph idx="1"/>
          </p:nvPr>
        </p:nvSpPr>
        <p:spPr/>
        <p:txBody>
          <a:bodyPr>
            <a:normAutofit/>
          </a:bodyPr>
          <a:lstStyle/>
          <a:p>
            <a:pPr>
              <a:defRPr/>
            </a:pPr>
            <a:r>
              <a:rPr lang="en-US" dirty="0" smtClean="0"/>
              <a:t>Many tools can help perform experiments to determine behavior of a design</a:t>
            </a:r>
          </a:p>
          <a:p>
            <a:pPr lvl="1">
              <a:defRPr/>
            </a:pPr>
            <a:r>
              <a:rPr lang="en-US" dirty="0" smtClean="0"/>
              <a:t>Request generators can create synthetic loads to test scalability</a:t>
            </a:r>
          </a:p>
          <a:p>
            <a:pPr lvl="1">
              <a:defRPr/>
            </a:pPr>
            <a:r>
              <a:rPr lang="en-US" dirty="0" smtClean="0"/>
              <a:t>Monitors can perform non-intrusive resource usage detection.</a:t>
            </a:r>
          </a:p>
          <a:p>
            <a:pPr>
              <a:defRPr/>
            </a:pPr>
            <a:r>
              <a:rPr lang="en-US" dirty="0" smtClean="0"/>
              <a:t>These depend on having a partial or prototype implementation.</a:t>
            </a:r>
          </a:p>
          <a:p>
            <a:pPr lvl="1">
              <a:defRPr/>
            </a:pPr>
            <a:r>
              <a:rPr lang="en-US" dirty="0" smtClean="0"/>
              <a:t>Prototype alternatives for the most important decisions</a:t>
            </a:r>
          </a:p>
          <a:p>
            <a:pPr lvl="1">
              <a:defRPr/>
            </a:pPr>
            <a:r>
              <a:rPr lang="en-US" dirty="0" smtClean="0"/>
              <a:t>If possible, implement prototype in a fashion so that some of it can be re-used.</a:t>
            </a:r>
          </a:p>
          <a:p>
            <a:pPr lvl="1">
              <a:defRPr/>
            </a:pPr>
            <a:r>
              <a:rPr lang="en-US" dirty="0" smtClean="0"/>
              <a:t>Fault injection tools can induce faults to determine response of system under failure conditions.</a:t>
            </a:r>
          </a:p>
        </p:txBody>
      </p:sp>
      <p:sp>
        <p:nvSpPr>
          <p:cNvPr id="14029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altLang="en-US" smtClean="0"/>
              <a:t>Simulations</a:t>
            </a:r>
          </a:p>
        </p:txBody>
      </p:sp>
      <p:sp>
        <p:nvSpPr>
          <p:cNvPr id="3" name="Content Placeholder 2"/>
          <p:cNvSpPr>
            <a:spLocks noGrp="1"/>
          </p:cNvSpPr>
          <p:nvPr>
            <p:ph idx="1"/>
          </p:nvPr>
        </p:nvSpPr>
        <p:spPr/>
        <p:txBody>
          <a:bodyPr/>
          <a:lstStyle/>
          <a:p>
            <a:pPr>
              <a:defRPr/>
            </a:pPr>
            <a:r>
              <a:rPr lang="en-US" dirty="0" smtClean="0"/>
              <a:t>Event based simulators exist that can be used to simulate behavior of system under various loads</a:t>
            </a:r>
          </a:p>
          <a:p>
            <a:pPr lvl="1">
              <a:defRPr/>
            </a:pPr>
            <a:r>
              <a:rPr lang="en-US" dirty="0" smtClean="0"/>
              <a:t>Must create the simulation.</a:t>
            </a:r>
          </a:p>
          <a:p>
            <a:pPr lvl="1">
              <a:defRPr/>
            </a:pPr>
            <a:r>
              <a:rPr lang="en-US" dirty="0" smtClean="0"/>
              <a:t>Must have a variety of different loads and responses to check for. </a:t>
            </a:r>
            <a:endParaRPr lang="en-US" dirty="0"/>
          </a:p>
        </p:txBody>
      </p:sp>
      <p:sp>
        <p:nvSpPr>
          <p:cNvPr id="14131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400" kern="1200" dirty="0" smtClean="0">
                <a:solidFill>
                  <a:schemeClr val="tx1"/>
                </a:solidFill>
              </a:rPr>
              <a:t>Analysis During Requirements and Design </a:t>
            </a:r>
            <a:endParaRPr lang="en-US" dirty="0"/>
          </a:p>
        </p:txBody>
      </p:sp>
      <p:sp>
        <p:nvSpPr>
          <p:cNvPr id="3" name="Content Placeholder 2"/>
          <p:cNvSpPr>
            <a:spLocks noGrp="1"/>
          </p:cNvSpPr>
          <p:nvPr>
            <p:ph idx="1"/>
          </p:nvPr>
        </p:nvSpPr>
        <p:spPr/>
        <p:txBody>
          <a:bodyPr>
            <a:normAutofit/>
          </a:bodyPr>
          <a:lstStyle/>
          <a:p>
            <a:pPr>
              <a:defRPr/>
            </a:pPr>
            <a:r>
              <a:rPr lang="en-US" dirty="0" smtClean="0"/>
              <a:t>Different types of analysis are done at different stages of the life cycle</a:t>
            </a:r>
          </a:p>
          <a:p>
            <a:pPr>
              <a:defRPr/>
            </a:pPr>
            <a:r>
              <a:rPr lang="en-US" dirty="0" smtClean="0"/>
              <a:t>Requirements:</a:t>
            </a:r>
          </a:p>
          <a:p>
            <a:pPr lvl="1">
              <a:defRPr/>
            </a:pPr>
            <a:r>
              <a:rPr lang="en-US" dirty="0" smtClean="0"/>
              <a:t>Analytic models/back of the envelope analysis can help capacity planning</a:t>
            </a:r>
          </a:p>
          <a:p>
            <a:pPr lvl="1">
              <a:defRPr/>
            </a:pPr>
            <a:r>
              <a:rPr lang="en-US" dirty="0" smtClean="0"/>
              <a:t>Checklists can help ensure capture correct set of requirements</a:t>
            </a:r>
          </a:p>
          <a:p>
            <a:pPr>
              <a:defRPr/>
            </a:pPr>
            <a:r>
              <a:rPr lang="en-US" dirty="0" smtClean="0"/>
              <a:t>Design:</a:t>
            </a:r>
          </a:p>
          <a:p>
            <a:pPr lvl="1">
              <a:defRPr/>
            </a:pPr>
            <a:r>
              <a:rPr lang="en-US" dirty="0" smtClean="0"/>
              <a:t>Prototypes can help explore design options</a:t>
            </a:r>
          </a:p>
          <a:p>
            <a:pPr lvl="1">
              <a:defRPr/>
            </a:pPr>
            <a:r>
              <a:rPr lang="en-US" dirty="0" smtClean="0"/>
              <a:t>Analytic models or simulation can help understand potential bottlenecks</a:t>
            </a:r>
          </a:p>
          <a:p>
            <a:pPr lvl="1">
              <a:defRPr/>
            </a:pPr>
            <a:r>
              <a:rPr lang="en-US" dirty="0" smtClean="0"/>
              <a:t>Checklists can help determine if used a correct mechanism</a:t>
            </a:r>
          </a:p>
        </p:txBody>
      </p:sp>
      <p:sp>
        <p:nvSpPr>
          <p:cNvPr id="14234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71550" y="274638"/>
            <a:ext cx="8172450" cy="777875"/>
          </a:xfrm>
        </p:spPr>
        <p:txBody>
          <a:bodyPr/>
          <a:lstStyle/>
          <a:p>
            <a:r>
              <a:rPr lang="en-US" altLang="en-US" smtClean="0"/>
              <a:t>Making Broker More Available</a:t>
            </a:r>
          </a:p>
        </p:txBody>
      </p:sp>
      <p:pic>
        <p:nvPicPr>
          <p:cNvPr id="22531" name="Picture 4"/>
          <p:cNvPicPr>
            <a:picLocks noChangeAspect="1" noChangeArrowheads="1"/>
          </p:cNvPicPr>
          <p:nvPr/>
        </p:nvPicPr>
        <p:blipFill>
          <a:blip r:embed="rId2">
            <a:extLst>
              <a:ext uri="{28A0092B-C50C-407E-A947-70E740481C1C}">
                <a14:useLocalDpi xmlns:a14="http://schemas.microsoft.com/office/drawing/2010/main" val="0"/>
              </a:ext>
            </a:extLst>
          </a:blip>
          <a:srcRect l="26439" r="26593"/>
          <a:stretch>
            <a:fillRect/>
          </a:stretch>
        </p:blipFill>
        <p:spPr bwMode="auto">
          <a:xfrm>
            <a:off x="1481138" y="1125538"/>
            <a:ext cx="4314825"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2"/>
          <p:cNvSpPr txBox="1">
            <a:spLocks noChangeArrowheads="1"/>
          </p:cNvSpPr>
          <p:nvPr/>
        </p:nvSpPr>
        <p:spPr bwMode="auto">
          <a:xfrm>
            <a:off x="6770688" y="1557338"/>
            <a:ext cx="1978025" cy="1255712"/>
          </a:xfrm>
          <a:prstGeom prst="rect">
            <a:avLst/>
          </a:prstGeom>
          <a:solidFill>
            <a:srgbClr val="FFFFFF"/>
          </a:solidFill>
          <a:ln w="9525">
            <a:solidFill>
              <a:srgbClr val="000000"/>
            </a:solidFill>
            <a:miter lim="800000"/>
            <a:headEnd/>
            <a:tailEnd/>
          </a:ln>
        </p:spPr>
        <p:txBody>
          <a:bodyP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nSpc>
                <a:spcPct val="115000"/>
              </a:lnSpc>
              <a:spcAft>
                <a:spcPts val="1000"/>
              </a:spcAft>
            </a:pPr>
            <a:r>
              <a:rPr lang="en-AU" altLang="en-US" sz="1100">
                <a:latin typeface="Calibri" panose="020F0502020204030204" pitchFamily="34" charset="0"/>
                <a:ea typeface="Calibri" panose="020F0502020204030204" pitchFamily="34" charset="0"/>
                <a:cs typeface="Times New Roman" panose="02020603050405020304" pitchFamily="18" charset="0"/>
              </a:rPr>
              <a:t>Key:</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altLang="en-US" sz="1100">
                <a:latin typeface="Calibri" panose="020F0502020204030204" pitchFamily="34" charset="0"/>
                <a:ea typeface="Calibri" panose="020F0502020204030204" pitchFamily="34" charset="0"/>
                <a:cs typeface="Times New Roman" panose="02020603050405020304" pitchFamily="18" charset="0"/>
              </a:rPr>
              <a:t>process: </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altLang="en-US" sz="1100">
                <a:latin typeface="Calibri" panose="020F0502020204030204" pitchFamily="34" charset="0"/>
                <a:ea typeface="Calibri" panose="020F0502020204030204" pitchFamily="34" charset="0"/>
                <a:cs typeface="Times New Roman" panose="02020603050405020304" pitchFamily="18" charset="0"/>
              </a:rPr>
              <a:t>message: </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altLang="en-US" sz="1100">
                <a:latin typeface="Calibri" panose="020F0502020204030204" pitchFamily="34" charset="0"/>
                <a:ea typeface="Calibri" panose="020F0502020204030204" pitchFamily="34" charset="0"/>
                <a:cs typeface="Times New Roman" panose="02020603050405020304" pitchFamily="18" charset="0"/>
              </a:rPr>
              <a:t> </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596188" y="1916113"/>
            <a:ext cx="576262" cy="268287"/>
          </a:xfrm>
          <a:prstGeom prst="rect">
            <a:avLst/>
          </a:prstGeom>
          <a:solidFill>
            <a:schemeClr val="accent1">
              <a:lumMod val="40000"/>
              <a:lumOff val="60000"/>
            </a:schemeClr>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a:off x="7596188" y="2420938"/>
            <a:ext cx="739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535"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Analysis During Implementation or Fielding</a:t>
            </a:r>
            <a:endParaRPr lang="en-US" dirty="0"/>
          </a:p>
        </p:txBody>
      </p:sp>
      <p:sp>
        <p:nvSpPr>
          <p:cNvPr id="3" name="Content Placeholder 2"/>
          <p:cNvSpPr>
            <a:spLocks noGrp="1"/>
          </p:cNvSpPr>
          <p:nvPr>
            <p:ph idx="1"/>
          </p:nvPr>
        </p:nvSpPr>
        <p:spPr/>
        <p:txBody>
          <a:bodyPr/>
          <a:lstStyle/>
          <a:p>
            <a:pPr>
              <a:defRPr/>
            </a:pPr>
            <a:r>
              <a:rPr lang="en-US" dirty="0" smtClean="0"/>
              <a:t>Experiments and synthetic load tests can be used during the implementation process or after fielding</a:t>
            </a:r>
          </a:p>
          <a:p>
            <a:pPr>
              <a:defRPr/>
            </a:pPr>
            <a:r>
              <a:rPr lang="en-US" dirty="0" smtClean="0"/>
              <a:t>Monitors can be used after fielding to determine actual behavior and find bottlenecks.</a:t>
            </a:r>
            <a:endParaRPr lang="en-US" dirty="0"/>
          </a:p>
        </p:txBody>
      </p:sp>
      <p:sp>
        <p:nvSpPr>
          <p:cNvPr id="14336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Analysis at Different Stages of the Lifecycle</a:t>
            </a:r>
            <a:endParaRPr lang="en-US" dirty="0"/>
          </a:p>
        </p:txBody>
      </p:sp>
      <p:graphicFrame>
        <p:nvGraphicFramePr>
          <p:cNvPr id="6" name="Table 5"/>
          <p:cNvGraphicFramePr>
            <a:graphicFrameLocks noGrp="1"/>
          </p:cNvGraphicFramePr>
          <p:nvPr/>
        </p:nvGraphicFramePr>
        <p:xfrm>
          <a:off x="611188" y="1989138"/>
          <a:ext cx="7993063" cy="3972060"/>
        </p:xfrm>
        <a:graphic>
          <a:graphicData uri="http://schemas.openxmlformats.org/drawingml/2006/table">
            <a:tbl>
              <a:tblPr firstRow="1" bandRow="1">
                <a:tableStyleId>{5C22544A-7EE6-4342-B048-85BDC9FD1C3A}</a:tableStyleId>
              </a:tblPr>
              <a:tblGrid>
                <a:gridCol w="2136548"/>
                <a:gridCol w="2649320"/>
                <a:gridCol w="1550975"/>
                <a:gridCol w="1656220"/>
              </a:tblGrid>
              <a:tr h="365702">
                <a:tc>
                  <a:txBody>
                    <a:bodyPr/>
                    <a:lstStyle/>
                    <a:p>
                      <a:r>
                        <a:rPr lang="en-US" sz="1800" dirty="0" smtClean="0"/>
                        <a:t>Life-Cycle</a:t>
                      </a:r>
                      <a:r>
                        <a:rPr lang="en-US" sz="1800" baseline="0" dirty="0" smtClean="0"/>
                        <a:t> Stage</a:t>
                      </a:r>
                      <a:endParaRPr lang="en-US" sz="1800" dirty="0"/>
                    </a:p>
                  </a:txBody>
                  <a:tcPr marL="91442" marR="91442" marT="45713" marB="45713"/>
                </a:tc>
                <a:tc>
                  <a:txBody>
                    <a:bodyPr/>
                    <a:lstStyle/>
                    <a:p>
                      <a:r>
                        <a:rPr lang="en-US" sz="1800" dirty="0" smtClean="0"/>
                        <a:t>Form of Analysis</a:t>
                      </a:r>
                      <a:endParaRPr lang="en-US" sz="1800" dirty="0"/>
                    </a:p>
                  </a:txBody>
                  <a:tcPr marL="91442" marR="91442" marT="45713" marB="45713"/>
                </a:tc>
                <a:tc>
                  <a:txBody>
                    <a:bodyPr/>
                    <a:lstStyle/>
                    <a:p>
                      <a:r>
                        <a:rPr lang="en-US" sz="1800" dirty="0" smtClean="0"/>
                        <a:t>Cost</a:t>
                      </a:r>
                      <a:endParaRPr lang="en-US" sz="1800" dirty="0"/>
                    </a:p>
                  </a:txBody>
                  <a:tcPr marL="91442" marR="91442" marT="45713" marB="45713"/>
                </a:tc>
                <a:tc>
                  <a:txBody>
                    <a:bodyPr/>
                    <a:lstStyle/>
                    <a:p>
                      <a:r>
                        <a:rPr lang="en-US" sz="1800" dirty="0" smtClean="0"/>
                        <a:t>Confidence</a:t>
                      </a:r>
                      <a:endParaRPr lang="en-US" sz="1800" dirty="0"/>
                    </a:p>
                  </a:txBody>
                  <a:tcPr marL="91442" marR="91442" marT="45713" marB="45713"/>
                </a:tc>
              </a:tr>
              <a:tr h="639978">
                <a:tc>
                  <a:txBody>
                    <a:bodyPr/>
                    <a:lstStyle/>
                    <a:p>
                      <a:r>
                        <a:rPr lang="en-US" sz="1800" dirty="0" smtClean="0"/>
                        <a:t>Requirements</a:t>
                      </a:r>
                      <a:endParaRPr lang="en-US" sz="1800" dirty="0"/>
                    </a:p>
                  </a:txBody>
                  <a:tcPr marL="91442" marR="91442" marT="45713" marB="45713"/>
                </a:tc>
                <a:tc>
                  <a:txBody>
                    <a:bodyPr/>
                    <a:lstStyle/>
                    <a:p>
                      <a:r>
                        <a:rPr lang="en-US" sz="1800" dirty="0" smtClean="0"/>
                        <a:t>Experience-based analogy</a:t>
                      </a:r>
                      <a:endParaRPr lang="en-US" sz="1800" dirty="0"/>
                    </a:p>
                  </a:txBody>
                  <a:tcPr marL="91442" marR="91442" marT="45713" marB="45713"/>
                </a:tc>
                <a:tc>
                  <a:txBody>
                    <a:bodyPr/>
                    <a:lstStyle/>
                    <a:p>
                      <a:r>
                        <a:rPr lang="en-US" sz="1800" dirty="0" smtClean="0"/>
                        <a:t>Low</a:t>
                      </a:r>
                      <a:endParaRPr lang="en-US" sz="1800" dirty="0"/>
                    </a:p>
                  </a:txBody>
                  <a:tcPr marL="91442" marR="91442" marT="45713" marB="45713"/>
                </a:tc>
                <a:tc>
                  <a:txBody>
                    <a:bodyPr/>
                    <a:lstStyle/>
                    <a:p>
                      <a:r>
                        <a:rPr lang="en-US" sz="1800" dirty="0" smtClean="0"/>
                        <a:t>Low-High</a:t>
                      </a:r>
                      <a:endParaRPr lang="en-US" sz="1800" dirty="0"/>
                    </a:p>
                  </a:txBody>
                  <a:tcPr marL="91442" marR="91442" marT="45713" marB="45713"/>
                </a:tc>
              </a:tr>
              <a:tr h="370781">
                <a:tc>
                  <a:txBody>
                    <a:bodyPr/>
                    <a:lstStyle/>
                    <a:p>
                      <a:r>
                        <a:rPr lang="en-US" sz="1800" dirty="0" smtClean="0"/>
                        <a:t>Requirements</a:t>
                      </a:r>
                      <a:endParaRPr lang="en-US" sz="1800" dirty="0"/>
                    </a:p>
                  </a:txBody>
                  <a:tcPr marL="91442" marR="91442" marT="45713" marB="45713"/>
                </a:tc>
                <a:tc>
                  <a:txBody>
                    <a:bodyPr/>
                    <a:lstStyle/>
                    <a:p>
                      <a:r>
                        <a:rPr lang="en-US" sz="1800" dirty="0" smtClean="0"/>
                        <a:t>Back-of-the-envelope</a:t>
                      </a:r>
                      <a:endParaRPr lang="en-US" sz="1800" dirty="0"/>
                    </a:p>
                  </a:txBody>
                  <a:tcPr marL="91442" marR="91442" marT="45713" marB="45713"/>
                </a:tc>
                <a:tc>
                  <a:txBody>
                    <a:bodyPr/>
                    <a:lstStyle/>
                    <a:p>
                      <a:r>
                        <a:rPr lang="en-US" sz="1800" dirty="0" smtClean="0"/>
                        <a:t>Low</a:t>
                      </a:r>
                      <a:endParaRPr lang="en-US" sz="1800" dirty="0"/>
                    </a:p>
                  </a:txBody>
                  <a:tcPr marL="91442" marR="91442" marT="45713" marB="45713"/>
                </a:tc>
                <a:tc>
                  <a:txBody>
                    <a:bodyPr/>
                    <a:lstStyle/>
                    <a:p>
                      <a:r>
                        <a:rPr lang="en-US" sz="1800" dirty="0" smtClean="0"/>
                        <a:t>Low-Medium</a:t>
                      </a:r>
                      <a:endParaRPr lang="en-US" sz="1800" dirty="0"/>
                    </a:p>
                  </a:txBody>
                  <a:tcPr marL="91442" marR="91442" marT="45713" marB="45713"/>
                </a:tc>
              </a:tr>
              <a:tr h="370781">
                <a:tc>
                  <a:txBody>
                    <a:bodyPr/>
                    <a:lstStyle/>
                    <a:p>
                      <a:r>
                        <a:rPr lang="en-US" sz="1800" dirty="0" smtClean="0"/>
                        <a:t>Architecture</a:t>
                      </a:r>
                      <a:endParaRPr lang="en-US" sz="1800" dirty="0"/>
                    </a:p>
                  </a:txBody>
                  <a:tcPr marL="91442" marR="91442" marT="45713" marB="45713"/>
                </a:tc>
                <a:tc>
                  <a:txBody>
                    <a:bodyPr/>
                    <a:lstStyle/>
                    <a:p>
                      <a:r>
                        <a:rPr lang="en-US" sz="1800" dirty="0" smtClean="0"/>
                        <a:t>Thought</a:t>
                      </a:r>
                      <a:r>
                        <a:rPr lang="en-US" sz="1800" baseline="0" dirty="0" smtClean="0"/>
                        <a:t> experiment</a:t>
                      </a:r>
                      <a:endParaRPr lang="en-US" sz="1800" dirty="0"/>
                    </a:p>
                  </a:txBody>
                  <a:tcPr marL="91442" marR="91442" marT="45713" marB="45713"/>
                </a:tc>
                <a:tc>
                  <a:txBody>
                    <a:bodyPr/>
                    <a:lstStyle/>
                    <a:p>
                      <a:r>
                        <a:rPr lang="en-US" sz="1800" dirty="0" smtClean="0"/>
                        <a:t>Low</a:t>
                      </a:r>
                      <a:endParaRPr lang="en-US" sz="1800" dirty="0"/>
                    </a:p>
                  </a:txBody>
                  <a:tcPr marL="91442" marR="91442" marT="45713" marB="45713"/>
                </a:tc>
                <a:tc>
                  <a:txBody>
                    <a:bodyPr/>
                    <a:lstStyle/>
                    <a:p>
                      <a:r>
                        <a:rPr lang="en-US" sz="1800" dirty="0" smtClean="0"/>
                        <a:t>Low-Medium</a:t>
                      </a:r>
                      <a:endParaRPr lang="en-US" sz="1800" dirty="0"/>
                    </a:p>
                  </a:txBody>
                  <a:tcPr marL="91442" marR="91442" marT="45713" marB="45713"/>
                </a:tc>
              </a:tr>
              <a:tr h="370781">
                <a:tc>
                  <a:txBody>
                    <a:bodyPr/>
                    <a:lstStyle/>
                    <a:p>
                      <a:r>
                        <a:rPr lang="en-US" sz="1800" dirty="0" smtClean="0"/>
                        <a:t>Architecture</a:t>
                      </a:r>
                      <a:endParaRPr lang="en-US" sz="1800" dirty="0"/>
                    </a:p>
                  </a:txBody>
                  <a:tcPr marL="91442" marR="91442" marT="45713" marB="45713"/>
                </a:tc>
                <a:tc>
                  <a:txBody>
                    <a:bodyPr/>
                    <a:lstStyle/>
                    <a:p>
                      <a:r>
                        <a:rPr lang="en-US" sz="1800" dirty="0" smtClean="0"/>
                        <a:t>Checklist</a:t>
                      </a:r>
                      <a:endParaRPr lang="en-US" sz="1800" dirty="0"/>
                    </a:p>
                  </a:txBody>
                  <a:tcPr marL="91442" marR="91442" marT="45713" marB="45713"/>
                </a:tc>
                <a:tc>
                  <a:txBody>
                    <a:bodyPr/>
                    <a:lstStyle/>
                    <a:p>
                      <a:r>
                        <a:rPr lang="en-US" sz="1800" dirty="0" smtClean="0"/>
                        <a:t>Low</a:t>
                      </a:r>
                      <a:endParaRPr lang="en-US" sz="1800" dirty="0"/>
                    </a:p>
                  </a:txBody>
                  <a:tcPr marL="91442" marR="91442" marT="45713" marB="45713"/>
                </a:tc>
                <a:tc>
                  <a:txBody>
                    <a:bodyPr/>
                    <a:lstStyle/>
                    <a:p>
                      <a:r>
                        <a:rPr lang="en-US" sz="1800" dirty="0" smtClean="0"/>
                        <a:t>Medium</a:t>
                      </a:r>
                      <a:endParaRPr lang="en-US" sz="1800" dirty="0"/>
                    </a:p>
                  </a:txBody>
                  <a:tcPr marL="91442" marR="91442" marT="45713" marB="45713"/>
                </a:tc>
              </a:tr>
              <a:tr h="370781">
                <a:tc>
                  <a:txBody>
                    <a:bodyPr/>
                    <a:lstStyle/>
                    <a:p>
                      <a:r>
                        <a:rPr lang="en-US" sz="1800" dirty="0" smtClean="0"/>
                        <a:t>Architecture</a:t>
                      </a:r>
                      <a:endParaRPr lang="en-US" sz="1800" dirty="0"/>
                    </a:p>
                  </a:txBody>
                  <a:tcPr marL="91442" marR="91442" marT="45713" marB="45713"/>
                </a:tc>
                <a:tc>
                  <a:txBody>
                    <a:bodyPr/>
                    <a:lstStyle/>
                    <a:p>
                      <a:r>
                        <a:rPr lang="en-US" sz="1800" dirty="0" smtClean="0"/>
                        <a:t>Analytic Model</a:t>
                      </a:r>
                      <a:endParaRPr lang="en-US" sz="1800" dirty="0"/>
                    </a:p>
                  </a:txBody>
                  <a:tcPr marL="91442" marR="91442" marT="45713" marB="45713"/>
                </a:tc>
                <a:tc>
                  <a:txBody>
                    <a:bodyPr/>
                    <a:lstStyle/>
                    <a:p>
                      <a:r>
                        <a:rPr lang="en-US" sz="1800" dirty="0" smtClean="0"/>
                        <a:t>Low-Medium</a:t>
                      </a:r>
                      <a:endParaRPr lang="en-US" sz="1800" dirty="0"/>
                    </a:p>
                  </a:txBody>
                  <a:tcPr marL="91442" marR="91442" marT="45713" marB="45713"/>
                </a:tc>
                <a:tc>
                  <a:txBody>
                    <a:bodyPr/>
                    <a:lstStyle/>
                    <a:p>
                      <a:r>
                        <a:rPr lang="en-US" sz="1800" dirty="0" smtClean="0"/>
                        <a:t>Medium</a:t>
                      </a:r>
                      <a:endParaRPr lang="en-US" sz="1800" dirty="0"/>
                    </a:p>
                  </a:txBody>
                  <a:tcPr marL="91442" marR="91442" marT="45713" marB="45713"/>
                </a:tc>
              </a:tr>
              <a:tr h="370781">
                <a:tc>
                  <a:txBody>
                    <a:bodyPr/>
                    <a:lstStyle/>
                    <a:p>
                      <a:r>
                        <a:rPr lang="en-US" sz="1800" dirty="0" smtClean="0"/>
                        <a:t>Architecture</a:t>
                      </a:r>
                      <a:endParaRPr lang="en-US" sz="1800" dirty="0"/>
                    </a:p>
                  </a:txBody>
                  <a:tcPr marL="91442" marR="91442" marT="45713" marB="45713"/>
                </a:tc>
                <a:tc>
                  <a:txBody>
                    <a:bodyPr/>
                    <a:lstStyle/>
                    <a:p>
                      <a:r>
                        <a:rPr lang="en-US" sz="1800" dirty="0" smtClean="0"/>
                        <a:t>Simulation</a:t>
                      </a:r>
                      <a:endParaRPr lang="en-US" sz="1800" dirty="0"/>
                    </a:p>
                  </a:txBody>
                  <a:tcPr marL="91442" marR="91442" marT="45713" marB="45713"/>
                </a:tc>
                <a:tc>
                  <a:txBody>
                    <a:bodyPr/>
                    <a:lstStyle/>
                    <a:p>
                      <a:r>
                        <a:rPr lang="en-US" sz="1800" dirty="0" smtClean="0"/>
                        <a:t>Medium</a:t>
                      </a:r>
                      <a:endParaRPr lang="en-US" sz="1800" dirty="0"/>
                    </a:p>
                  </a:txBody>
                  <a:tcPr marL="91442" marR="91442" marT="45713" marB="45713"/>
                </a:tc>
                <a:tc>
                  <a:txBody>
                    <a:bodyPr/>
                    <a:lstStyle/>
                    <a:p>
                      <a:r>
                        <a:rPr lang="en-US" sz="1800" dirty="0" smtClean="0"/>
                        <a:t>Medium</a:t>
                      </a:r>
                      <a:endParaRPr lang="en-US" sz="1800" dirty="0"/>
                    </a:p>
                  </a:txBody>
                  <a:tcPr marL="91442" marR="91442" marT="45713" marB="45713"/>
                </a:tc>
              </a:tr>
              <a:tr h="370781">
                <a:tc>
                  <a:txBody>
                    <a:bodyPr/>
                    <a:lstStyle/>
                    <a:p>
                      <a:r>
                        <a:rPr lang="en-US" sz="1800" dirty="0" smtClean="0"/>
                        <a:t>Architecture</a:t>
                      </a:r>
                      <a:endParaRPr lang="en-US" sz="1800" dirty="0"/>
                    </a:p>
                  </a:txBody>
                  <a:tcPr marL="91442" marR="91442" marT="45713" marB="45713"/>
                </a:tc>
                <a:tc>
                  <a:txBody>
                    <a:bodyPr/>
                    <a:lstStyle/>
                    <a:p>
                      <a:r>
                        <a:rPr lang="en-US" sz="1800" dirty="0" smtClean="0"/>
                        <a:t>Prototype</a:t>
                      </a:r>
                      <a:endParaRPr lang="en-US" sz="1800" dirty="0"/>
                    </a:p>
                  </a:txBody>
                  <a:tcPr marL="91442" marR="91442" marT="45713" marB="45713"/>
                </a:tc>
                <a:tc>
                  <a:txBody>
                    <a:bodyPr/>
                    <a:lstStyle/>
                    <a:p>
                      <a:r>
                        <a:rPr lang="en-US" sz="1800" dirty="0" smtClean="0"/>
                        <a:t>Medium</a:t>
                      </a:r>
                      <a:endParaRPr lang="en-US" sz="1800" dirty="0"/>
                    </a:p>
                  </a:txBody>
                  <a:tcPr marL="91442" marR="91442" marT="45713" marB="45713"/>
                </a:tc>
                <a:tc>
                  <a:txBody>
                    <a:bodyPr/>
                    <a:lstStyle/>
                    <a:p>
                      <a:r>
                        <a:rPr lang="en-US" sz="1800" dirty="0" smtClean="0"/>
                        <a:t>Medium-High</a:t>
                      </a:r>
                      <a:endParaRPr lang="en-US" sz="1800" dirty="0"/>
                    </a:p>
                  </a:txBody>
                  <a:tcPr marL="91442" marR="91442" marT="45713" marB="45713"/>
                </a:tc>
              </a:tr>
              <a:tr h="370781">
                <a:tc>
                  <a:txBody>
                    <a:bodyPr/>
                    <a:lstStyle/>
                    <a:p>
                      <a:r>
                        <a:rPr lang="en-US" sz="1800" dirty="0" smtClean="0"/>
                        <a:t>Implementation</a:t>
                      </a:r>
                      <a:endParaRPr lang="en-US" sz="1800" dirty="0"/>
                    </a:p>
                  </a:txBody>
                  <a:tcPr marL="91442" marR="91442" marT="45713" marB="45713"/>
                </a:tc>
                <a:tc>
                  <a:txBody>
                    <a:bodyPr/>
                    <a:lstStyle/>
                    <a:p>
                      <a:r>
                        <a:rPr lang="en-US" sz="1800" dirty="0" smtClean="0"/>
                        <a:t>Experiment</a:t>
                      </a:r>
                      <a:endParaRPr lang="en-US" sz="1800" dirty="0"/>
                    </a:p>
                  </a:txBody>
                  <a:tcPr marL="91442" marR="91442" marT="45713" marB="45713"/>
                </a:tc>
                <a:tc>
                  <a:txBody>
                    <a:bodyPr/>
                    <a:lstStyle/>
                    <a:p>
                      <a:r>
                        <a:rPr lang="en-US" sz="1800" dirty="0" smtClean="0"/>
                        <a:t>Medium-High</a:t>
                      </a:r>
                      <a:endParaRPr lang="en-US" sz="1800" dirty="0"/>
                    </a:p>
                  </a:txBody>
                  <a:tcPr marL="91442" marR="91442" marT="45713" marB="45713"/>
                </a:tc>
                <a:tc>
                  <a:txBody>
                    <a:bodyPr/>
                    <a:lstStyle/>
                    <a:p>
                      <a:r>
                        <a:rPr lang="en-US" sz="1800" dirty="0" smtClean="0"/>
                        <a:t>Medium-High</a:t>
                      </a:r>
                      <a:endParaRPr lang="en-US" sz="1800" dirty="0"/>
                    </a:p>
                  </a:txBody>
                  <a:tcPr marL="91442" marR="91442" marT="45713" marB="45713"/>
                </a:tc>
              </a:tr>
              <a:tr h="370781">
                <a:tc>
                  <a:txBody>
                    <a:bodyPr/>
                    <a:lstStyle/>
                    <a:p>
                      <a:r>
                        <a:rPr lang="en-US" sz="1800" dirty="0" smtClean="0"/>
                        <a:t>Fielded System</a:t>
                      </a:r>
                      <a:endParaRPr lang="en-US" sz="1800" dirty="0"/>
                    </a:p>
                  </a:txBody>
                  <a:tcPr marL="91442" marR="91442" marT="45713" marB="45713"/>
                </a:tc>
                <a:tc>
                  <a:txBody>
                    <a:bodyPr/>
                    <a:lstStyle/>
                    <a:p>
                      <a:r>
                        <a:rPr lang="en-US" sz="1800" dirty="0" smtClean="0"/>
                        <a:t>Instrumentation</a:t>
                      </a:r>
                      <a:endParaRPr lang="en-US" sz="1800" dirty="0"/>
                    </a:p>
                  </a:txBody>
                  <a:tcPr marL="91442" marR="91442" marT="45713" marB="45713"/>
                </a:tc>
                <a:tc>
                  <a:txBody>
                    <a:bodyPr/>
                    <a:lstStyle/>
                    <a:p>
                      <a:r>
                        <a:rPr lang="en-US" sz="1800" dirty="0" smtClean="0"/>
                        <a:t>Medium-High</a:t>
                      </a:r>
                      <a:endParaRPr lang="en-US" sz="1800" dirty="0"/>
                    </a:p>
                  </a:txBody>
                  <a:tcPr marL="91442" marR="91442" marT="45713" marB="45713"/>
                </a:tc>
                <a:tc>
                  <a:txBody>
                    <a:bodyPr/>
                    <a:lstStyle/>
                    <a:p>
                      <a:r>
                        <a:rPr lang="en-US" sz="1800" dirty="0" smtClean="0"/>
                        <a:t>High</a:t>
                      </a:r>
                      <a:endParaRPr lang="en-US" sz="1800" dirty="0"/>
                    </a:p>
                  </a:txBody>
                  <a:tcPr marL="91442" marR="91442" marT="45713" marB="45713"/>
                </a:tc>
              </a:tr>
            </a:tbl>
          </a:graphicData>
        </a:graphic>
      </p:graphicFrame>
      <p:sp>
        <p:nvSpPr>
          <p:cNvPr id="14444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eaLnBrk="1" hangingPunct="1"/>
            <a:r>
              <a:rPr lang="en-US" altLang="en-US" smtClean="0"/>
              <a:t>Summary</a:t>
            </a:r>
          </a:p>
        </p:txBody>
      </p:sp>
      <p:sp>
        <p:nvSpPr>
          <p:cNvPr id="3" name="Content Placeholder 2"/>
          <p:cNvSpPr>
            <a:spLocks noGrp="1"/>
          </p:cNvSpPr>
          <p:nvPr>
            <p:ph idx="1"/>
          </p:nvPr>
        </p:nvSpPr>
        <p:spPr/>
        <p:txBody>
          <a:bodyPr>
            <a:normAutofit/>
          </a:bodyPr>
          <a:lstStyle/>
          <a:p>
            <a:pPr eaLnBrk="1" hangingPunct="1">
              <a:defRPr/>
            </a:pPr>
            <a:r>
              <a:rPr lang="en-US" dirty="0" smtClean="0">
                <a:effectLst/>
              </a:rPr>
              <a:t>Analysis is always a cost/benefit activity</a:t>
            </a:r>
          </a:p>
          <a:p>
            <a:pPr lvl="1" eaLnBrk="1" hangingPunct="1">
              <a:defRPr/>
            </a:pPr>
            <a:r>
              <a:rPr lang="en-US" dirty="0" smtClean="0"/>
              <a:t>Cost is measure of creating and executing the analysis models and tools</a:t>
            </a:r>
          </a:p>
          <a:p>
            <a:pPr lvl="1" eaLnBrk="1" hangingPunct="1">
              <a:defRPr/>
            </a:pPr>
            <a:r>
              <a:rPr lang="en-US" dirty="0" smtClean="0"/>
              <a:t>Benefit depends on</a:t>
            </a:r>
          </a:p>
          <a:p>
            <a:pPr lvl="2" eaLnBrk="1" hangingPunct="1">
              <a:defRPr/>
            </a:pPr>
            <a:r>
              <a:rPr lang="en-US" dirty="0" smtClean="0"/>
              <a:t>Accuracy of analysis</a:t>
            </a:r>
          </a:p>
          <a:p>
            <a:pPr lvl="2" eaLnBrk="1" hangingPunct="1">
              <a:defRPr/>
            </a:pPr>
            <a:r>
              <a:rPr lang="en-US" dirty="0" smtClean="0"/>
              <a:t>Importance of what is being analyzed</a:t>
            </a:r>
          </a:p>
          <a:p>
            <a:pPr eaLnBrk="1" hangingPunct="1">
              <a:defRPr/>
            </a:pPr>
            <a:r>
              <a:rPr lang="en-US" dirty="0" smtClean="0">
                <a:effectLst/>
              </a:rPr>
              <a:t>Analysis can be done through</a:t>
            </a:r>
          </a:p>
          <a:p>
            <a:pPr lvl="1" eaLnBrk="1" hangingPunct="1">
              <a:defRPr/>
            </a:pPr>
            <a:r>
              <a:rPr lang="en-US" dirty="0" smtClean="0"/>
              <a:t>Models for some attributes</a:t>
            </a:r>
          </a:p>
          <a:p>
            <a:pPr lvl="1" eaLnBrk="1" hangingPunct="1">
              <a:defRPr/>
            </a:pPr>
            <a:r>
              <a:rPr lang="en-US" dirty="0" smtClean="0"/>
              <a:t>Measurement</a:t>
            </a:r>
          </a:p>
          <a:p>
            <a:pPr lvl="1" eaLnBrk="1" hangingPunct="1">
              <a:defRPr/>
            </a:pPr>
            <a:r>
              <a:rPr lang="en-US" dirty="0" smtClean="0"/>
              <a:t>Thought experiments</a:t>
            </a:r>
          </a:p>
          <a:p>
            <a:pPr lvl="1" eaLnBrk="1" hangingPunct="1">
              <a:defRPr/>
            </a:pPr>
            <a:r>
              <a:rPr lang="en-US" dirty="0" smtClean="0"/>
              <a:t>Simulations</a:t>
            </a:r>
          </a:p>
          <a:p>
            <a:pPr lvl="1" eaLnBrk="1" hangingPunct="1">
              <a:defRPr/>
            </a:pPr>
            <a:r>
              <a:rPr lang="en-US" dirty="0" smtClean="0"/>
              <a:t>Prototypes</a:t>
            </a:r>
          </a:p>
          <a:p>
            <a:pPr>
              <a:defRPr/>
            </a:pPr>
            <a:endParaRPr lang="en-US" dirty="0"/>
          </a:p>
        </p:txBody>
      </p:sp>
      <p:sp>
        <p:nvSpPr>
          <p:cNvPr id="145412" name="TextBox 4"/>
          <p:cNvSpPr txBox="1">
            <a:spLocks noChangeArrowheads="1"/>
          </p:cNvSpPr>
          <p:nvPr/>
        </p:nvSpPr>
        <p:spPr bwMode="auto">
          <a:xfrm>
            <a:off x="9615488" y="32416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45413"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Applying Probabilities to Tactics</a:t>
            </a:r>
          </a:p>
        </p:txBody>
      </p:sp>
      <p:sp>
        <p:nvSpPr>
          <p:cNvPr id="3" name="Content Placeholder 2"/>
          <p:cNvSpPr>
            <a:spLocks noGrp="1"/>
          </p:cNvSpPr>
          <p:nvPr>
            <p:ph idx="1"/>
          </p:nvPr>
        </p:nvSpPr>
        <p:spPr/>
        <p:txBody>
          <a:bodyPr>
            <a:normAutofit lnSpcReduction="10000"/>
          </a:bodyPr>
          <a:lstStyle/>
          <a:p>
            <a:pPr>
              <a:defRPr/>
            </a:pPr>
            <a:r>
              <a:rPr lang="en-US" dirty="0"/>
              <a:t>Using probabilities to model different tactics</a:t>
            </a:r>
          </a:p>
          <a:p>
            <a:pPr lvl="1">
              <a:defRPr/>
            </a:pPr>
            <a:r>
              <a:rPr lang="en-US" sz="2600" dirty="0"/>
              <a:t>When two events A and B are independent, the probability that A or B will occur is the sum of the probability of each event: P(A or B) = P(A)+ P(B).</a:t>
            </a:r>
          </a:p>
          <a:p>
            <a:pPr lvl="1">
              <a:defRPr/>
            </a:pPr>
            <a:r>
              <a:rPr lang="en-US" sz="2600" dirty="0"/>
              <a:t>When two events A and B are independent, the probability of both occurring is P(A and B) = P(A) • P(B).</a:t>
            </a:r>
          </a:p>
          <a:p>
            <a:pPr lvl="1">
              <a:defRPr/>
            </a:pPr>
            <a:r>
              <a:rPr lang="en-US" sz="2600" dirty="0"/>
              <a:t>When two events A and B are dependent, the probability of both occurring is P(A and B) = P(A) • P(B|A), where the last term means “the probability of B occurring, given that A occurs</a:t>
            </a:r>
            <a:r>
              <a:rPr lang="en-US" sz="2600" dirty="0" smtClean="0"/>
              <a:t>.”</a:t>
            </a:r>
          </a:p>
        </p:txBody>
      </p:sp>
      <p:sp>
        <p:nvSpPr>
          <p:cNvPr id="2355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Passive Redundancy</a:t>
            </a:r>
          </a:p>
        </p:txBody>
      </p:sp>
      <p:sp>
        <p:nvSpPr>
          <p:cNvPr id="3" name="Content Placeholder 2"/>
          <p:cNvSpPr>
            <a:spLocks noGrp="1"/>
          </p:cNvSpPr>
          <p:nvPr>
            <p:ph idx="1"/>
          </p:nvPr>
        </p:nvSpPr>
        <p:spPr/>
        <p:txBody>
          <a:bodyPr>
            <a:normAutofit/>
          </a:bodyPr>
          <a:lstStyle/>
          <a:p>
            <a:pPr>
              <a:defRPr/>
            </a:pPr>
            <a:r>
              <a:rPr lang="en-US" dirty="0" smtClean="0"/>
              <a:t>Assume </a:t>
            </a:r>
          </a:p>
          <a:p>
            <a:pPr lvl="1">
              <a:defRPr/>
            </a:pPr>
            <a:r>
              <a:rPr lang="en-US" dirty="0" smtClean="0"/>
              <a:t>failure of a component (primary or backup) is independent of the failure of its counterpart </a:t>
            </a:r>
          </a:p>
          <a:p>
            <a:pPr lvl="1">
              <a:defRPr/>
            </a:pPr>
            <a:r>
              <a:rPr lang="en-US" dirty="0" smtClean="0"/>
              <a:t>assume failure probability of both is the same:  P(F)</a:t>
            </a:r>
          </a:p>
          <a:p>
            <a:pPr>
              <a:defRPr/>
            </a:pPr>
            <a:r>
              <a:rPr lang="en-US" dirty="0" smtClean="0"/>
              <a:t>Then probability that both will fail is: 1 - P(F)</a:t>
            </a:r>
            <a:r>
              <a:rPr lang="en-US" baseline="30000" dirty="0" smtClean="0"/>
              <a:t>2</a:t>
            </a:r>
          </a:p>
          <a:p>
            <a:pPr>
              <a:defRPr/>
            </a:pPr>
            <a:r>
              <a:rPr lang="en-US" dirty="0"/>
              <a:t>Can </a:t>
            </a:r>
            <a:r>
              <a:rPr lang="en-US" dirty="0" smtClean="0"/>
              <a:t>also estimate probability of failure given  other tactics.</a:t>
            </a:r>
          </a:p>
          <a:p>
            <a:pPr>
              <a:defRPr/>
            </a:pPr>
            <a:r>
              <a:rPr lang="en-US" dirty="0" smtClean="0"/>
              <a:t>Then given a cost of implementing appropriate tactic we can do cost/benefit analysis</a:t>
            </a:r>
          </a:p>
        </p:txBody>
      </p:sp>
      <p:sp>
        <p:nvSpPr>
          <p:cNvPr id="2458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Calculated Availability for an Availability-Enhanced Broker</a:t>
            </a:r>
            <a:endParaRPr lang="en-US" dirty="0"/>
          </a:p>
        </p:txBody>
      </p:sp>
      <p:graphicFrame>
        <p:nvGraphicFramePr>
          <p:cNvPr id="25603" name="Object 4"/>
          <p:cNvGraphicFramePr>
            <a:graphicFrameLocks noChangeAspect="1"/>
          </p:cNvGraphicFramePr>
          <p:nvPr/>
        </p:nvGraphicFramePr>
        <p:xfrm>
          <a:off x="207963" y="2208213"/>
          <a:ext cx="8756650" cy="3021012"/>
        </p:xfrm>
        <a:graphic>
          <a:graphicData uri="http://schemas.openxmlformats.org/presentationml/2006/ole">
            <mc:AlternateContent xmlns:mc="http://schemas.openxmlformats.org/markup-compatibility/2006">
              <mc:Choice xmlns:v="urn:schemas-microsoft-com:vml" Requires="v">
                <p:oleObj spid="_x0000_s25605" name="Document" r:id="rId4" imgW="5410001" imgH="1866831" progId="Word.Document.12">
                  <p:embed/>
                </p:oleObj>
              </mc:Choice>
              <mc:Fallback>
                <p:oleObj name="Document" r:id="rId4" imgW="5410001" imgH="1866831" progId="Word.Documen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3" y="2208213"/>
                        <a:ext cx="875665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7"/>
          <p:cNvSpPr>
            <a:spLocks noGrp="1"/>
          </p:cNvSpPr>
          <p:nvPr>
            <p:ph type="title"/>
          </p:nvPr>
        </p:nvSpPr>
        <p:spPr/>
        <p:txBody>
          <a:bodyPr/>
          <a:lstStyle/>
          <a:p>
            <a:r>
              <a:rPr lang="en-US" altLang="en-US" smtClean="0"/>
              <a:t>Maturity of Quality Attribute Models</a:t>
            </a:r>
          </a:p>
        </p:txBody>
      </p:sp>
      <p:graphicFrame>
        <p:nvGraphicFramePr>
          <p:cNvPr id="10" name="Content Placeholder 9"/>
          <p:cNvGraphicFramePr>
            <a:graphicFrameLocks noGrp="1"/>
          </p:cNvGraphicFramePr>
          <p:nvPr>
            <p:ph idx="1"/>
          </p:nvPr>
        </p:nvGraphicFramePr>
        <p:xfrm>
          <a:off x="539750" y="1452563"/>
          <a:ext cx="8064501" cy="5216828"/>
        </p:xfrm>
        <a:graphic>
          <a:graphicData uri="http://schemas.openxmlformats.org/drawingml/2006/table">
            <a:tbl>
              <a:tblPr firstRow="1" firstCol="1" bandRow="1">
                <a:tableStyleId>{5C22544A-7EE6-4342-B048-85BDC9FD1C3A}</a:tableStyleId>
              </a:tblPr>
              <a:tblGrid>
                <a:gridCol w="1800112"/>
                <a:gridCol w="2304143"/>
                <a:gridCol w="3960246"/>
              </a:tblGrid>
              <a:tr h="438826">
                <a:tc>
                  <a:txBody>
                    <a:bodyPr/>
                    <a:lstStyle/>
                    <a:p>
                      <a:pPr marL="0" marR="0">
                        <a:lnSpc>
                          <a:spcPct val="80000"/>
                        </a:lnSpc>
                        <a:spcBef>
                          <a:spcPts val="400"/>
                        </a:spcBef>
                        <a:spcAft>
                          <a:spcPts val="400"/>
                        </a:spcAft>
                      </a:pPr>
                      <a:r>
                        <a:rPr lang="en-US" sz="1800" b="1" dirty="0">
                          <a:effectLst/>
                        </a:rPr>
                        <a:t>Quality Attribute</a:t>
                      </a:r>
                      <a:endParaRPr lang="en-US" sz="1000" b="1" dirty="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b="1" dirty="0">
                          <a:effectLst/>
                        </a:rPr>
                        <a:t>Intellectual Basis</a:t>
                      </a:r>
                      <a:endParaRPr lang="en-US" sz="1000" b="1" dirty="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b="1" dirty="0">
                          <a:effectLst/>
                        </a:rPr>
                        <a:t>Maturity / Gaps</a:t>
                      </a:r>
                      <a:endParaRPr lang="en-US" sz="1000" b="1" dirty="0">
                        <a:effectLst/>
                        <a:latin typeface="Times"/>
                        <a:ea typeface="Times New Roman"/>
                        <a:cs typeface="Times New Roman"/>
                      </a:endParaRPr>
                    </a:p>
                  </a:txBody>
                  <a:tcPr marL="56410" marR="56410" marT="0" marB="0"/>
                </a:tc>
              </a:tr>
              <a:tr h="1323201">
                <a:tc>
                  <a:txBody>
                    <a:bodyPr/>
                    <a:lstStyle/>
                    <a:p>
                      <a:pPr marL="0" marR="0">
                        <a:lnSpc>
                          <a:spcPct val="80000"/>
                        </a:lnSpc>
                        <a:spcBef>
                          <a:spcPts val="400"/>
                        </a:spcBef>
                        <a:spcAft>
                          <a:spcPts val="400"/>
                        </a:spcAft>
                      </a:pPr>
                      <a:r>
                        <a:rPr lang="en-US" sz="1800" dirty="0">
                          <a:effectLst/>
                        </a:rPr>
                        <a:t>Availability</a:t>
                      </a:r>
                      <a:endParaRPr lang="en-US" sz="1000" dirty="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Markov models; Statistical models</a:t>
                      </a:r>
                      <a:endParaRPr lang="en-US" sz="1000" dirty="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Moderate </a:t>
                      </a:r>
                      <a:r>
                        <a:rPr lang="en-US" sz="1800" dirty="0" smtClean="0">
                          <a:effectLst/>
                        </a:rPr>
                        <a:t>maturity in </a:t>
                      </a:r>
                      <a:r>
                        <a:rPr lang="en-US" sz="1800" dirty="0">
                          <a:effectLst/>
                        </a:rPr>
                        <a:t>the hardware reliability domain, less mature in the software domain. Requires models that speak to state recovery and for which failure percentages can be attributed to software.</a:t>
                      </a:r>
                      <a:endParaRPr lang="en-US" sz="1000" dirty="0">
                        <a:effectLst/>
                        <a:latin typeface="Times"/>
                        <a:ea typeface="Times New Roman"/>
                        <a:cs typeface="Times New Roman"/>
                      </a:endParaRPr>
                    </a:p>
                  </a:txBody>
                  <a:tcPr marL="56410" marR="56410" marT="0" marB="0"/>
                </a:tc>
              </a:tr>
              <a:tr h="701304">
                <a:tc>
                  <a:txBody>
                    <a:bodyPr/>
                    <a:lstStyle/>
                    <a:p>
                      <a:pPr marL="0" marR="0">
                        <a:lnSpc>
                          <a:spcPct val="80000"/>
                        </a:lnSpc>
                        <a:spcBef>
                          <a:spcPts val="400"/>
                        </a:spcBef>
                        <a:spcAft>
                          <a:spcPts val="400"/>
                        </a:spcAft>
                      </a:pPr>
                      <a:r>
                        <a:rPr lang="en-US" sz="1800">
                          <a:effectLst/>
                        </a:rPr>
                        <a:t>Interoperability</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a:effectLst/>
                        </a:rPr>
                        <a:t>Conceptual framework</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tabLst>
                          <a:tab pos="830580" algn="ctr"/>
                        </a:tabLst>
                      </a:pPr>
                      <a:r>
                        <a:rPr lang="en-US" sz="1800">
                          <a:effectLst/>
                        </a:rPr>
                        <a:t>Low maturity; models require substantial human interpretation and input.</a:t>
                      </a:r>
                      <a:endParaRPr lang="en-US" sz="1000">
                        <a:effectLst/>
                        <a:latin typeface="Times"/>
                        <a:ea typeface="Times New Roman"/>
                        <a:cs typeface="Times New Roman"/>
                      </a:endParaRPr>
                    </a:p>
                  </a:txBody>
                  <a:tcPr marL="56410" marR="56410" marT="0" marB="0"/>
                </a:tc>
              </a:tr>
              <a:tr h="749093">
                <a:tc>
                  <a:txBody>
                    <a:bodyPr/>
                    <a:lstStyle/>
                    <a:p>
                      <a:pPr marL="0" marR="0">
                        <a:lnSpc>
                          <a:spcPct val="80000"/>
                        </a:lnSpc>
                        <a:spcBef>
                          <a:spcPts val="400"/>
                        </a:spcBef>
                        <a:spcAft>
                          <a:spcPts val="400"/>
                        </a:spcAft>
                      </a:pPr>
                      <a:r>
                        <a:rPr lang="en-US" sz="1800">
                          <a:effectLst/>
                        </a:rPr>
                        <a:t>Modifiability</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a:effectLst/>
                        </a:rPr>
                        <a:t>Coupling and cohesion metrics; Cost models</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Substantial research in academia; still requires more empirical support in real-world environments.</a:t>
                      </a:r>
                      <a:endParaRPr lang="en-US" sz="1000" dirty="0">
                        <a:effectLst/>
                        <a:latin typeface="Times"/>
                        <a:ea typeface="Times New Roman"/>
                        <a:cs typeface="Times New Roman"/>
                      </a:endParaRPr>
                    </a:p>
                  </a:txBody>
                  <a:tcPr marL="56410" marR="56410" marT="0" marB="0"/>
                </a:tc>
              </a:tr>
              <a:tr h="658239">
                <a:tc>
                  <a:txBody>
                    <a:bodyPr/>
                    <a:lstStyle/>
                    <a:p>
                      <a:pPr marL="0" marR="0">
                        <a:lnSpc>
                          <a:spcPct val="80000"/>
                        </a:lnSpc>
                        <a:spcBef>
                          <a:spcPts val="400"/>
                        </a:spcBef>
                        <a:spcAft>
                          <a:spcPts val="400"/>
                        </a:spcAft>
                      </a:pPr>
                      <a:r>
                        <a:rPr lang="en-US" sz="1800">
                          <a:effectLst/>
                        </a:rPr>
                        <a:t>Performance</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a:effectLst/>
                        </a:rPr>
                        <a:t>Queuing theory; Real time scheduling theory</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High maturity; requires considerable education and training to use properly.</a:t>
                      </a:r>
                      <a:endParaRPr lang="en-US" sz="1000" dirty="0">
                        <a:effectLst/>
                        <a:latin typeface="Times"/>
                        <a:ea typeface="Times New Roman"/>
                        <a:cs typeface="Times New Roman"/>
                      </a:endParaRPr>
                    </a:p>
                  </a:txBody>
                  <a:tcPr marL="56410" marR="56410" marT="0" marB="0"/>
                </a:tc>
              </a:tr>
              <a:tr h="439502">
                <a:tc>
                  <a:txBody>
                    <a:bodyPr/>
                    <a:lstStyle/>
                    <a:p>
                      <a:pPr marL="0" marR="0">
                        <a:lnSpc>
                          <a:spcPct val="80000"/>
                        </a:lnSpc>
                        <a:spcBef>
                          <a:spcPts val="400"/>
                        </a:spcBef>
                        <a:spcAft>
                          <a:spcPts val="400"/>
                        </a:spcAft>
                      </a:pPr>
                      <a:r>
                        <a:rPr lang="en-US" sz="1800">
                          <a:effectLst/>
                        </a:rPr>
                        <a:t>Security</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a:effectLst/>
                        </a:rPr>
                        <a:t>No architectural models</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 </a:t>
                      </a:r>
                      <a:endParaRPr lang="en-US" sz="1000" dirty="0">
                        <a:effectLst/>
                        <a:latin typeface="Times"/>
                        <a:ea typeface="Times New Roman"/>
                        <a:cs typeface="Times New Roman"/>
                      </a:endParaRPr>
                    </a:p>
                  </a:txBody>
                  <a:tcPr marL="56410" marR="56410" marT="0" marB="0"/>
                </a:tc>
              </a:tr>
              <a:tr h="467536">
                <a:tc>
                  <a:txBody>
                    <a:bodyPr/>
                    <a:lstStyle/>
                    <a:p>
                      <a:pPr marL="0" marR="0">
                        <a:lnSpc>
                          <a:spcPct val="80000"/>
                        </a:lnSpc>
                        <a:spcBef>
                          <a:spcPts val="400"/>
                        </a:spcBef>
                        <a:spcAft>
                          <a:spcPts val="400"/>
                        </a:spcAft>
                      </a:pPr>
                      <a:r>
                        <a:rPr lang="en-US" sz="1800">
                          <a:effectLst/>
                        </a:rPr>
                        <a:t>Testability</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a:effectLst/>
                        </a:rPr>
                        <a:t>Component Interaction Metrics</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smtClean="0">
                          <a:effectLst/>
                        </a:rPr>
                        <a:t>Low </a:t>
                      </a:r>
                      <a:r>
                        <a:rPr lang="en-US" sz="1800" dirty="0">
                          <a:effectLst/>
                        </a:rPr>
                        <a:t>maturity; little empirical validation.</a:t>
                      </a:r>
                      <a:endParaRPr lang="en-US" sz="1000" dirty="0">
                        <a:effectLst/>
                        <a:latin typeface="Times"/>
                        <a:ea typeface="Times New Roman"/>
                        <a:cs typeface="Times New Roman"/>
                      </a:endParaRPr>
                    </a:p>
                  </a:txBody>
                  <a:tcPr marL="56410" marR="56410" marT="0" marB="0"/>
                </a:tc>
              </a:tr>
              <a:tr h="438826">
                <a:tc>
                  <a:txBody>
                    <a:bodyPr/>
                    <a:lstStyle/>
                    <a:p>
                      <a:pPr marL="0" marR="0">
                        <a:lnSpc>
                          <a:spcPct val="80000"/>
                        </a:lnSpc>
                        <a:spcBef>
                          <a:spcPts val="400"/>
                        </a:spcBef>
                        <a:spcAft>
                          <a:spcPts val="400"/>
                        </a:spcAft>
                      </a:pPr>
                      <a:r>
                        <a:rPr lang="en-US" sz="1800">
                          <a:effectLst/>
                        </a:rPr>
                        <a:t>Usability</a:t>
                      </a:r>
                      <a:endParaRPr lang="en-US" sz="100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No architectural models</a:t>
                      </a:r>
                      <a:endParaRPr lang="en-US" sz="1000" dirty="0">
                        <a:effectLst/>
                        <a:latin typeface="Times"/>
                        <a:ea typeface="Times New Roman"/>
                        <a:cs typeface="Times New Roman"/>
                      </a:endParaRPr>
                    </a:p>
                  </a:txBody>
                  <a:tcPr marL="56410" marR="56410" marT="0" marB="0"/>
                </a:tc>
                <a:tc>
                  <a:txBody>
                    <a:bodyPr/>
                    <a:lstStyle/>
                    <a:p>
                      <a:pPr marL="0" marR="0">
                        <a:lnSpc>
                          <a:spcPct val="80000"/>
                        </a:lnSpc>
                        <a:spcBef>
                          <a:spcPts val="400"/>
                        </a:spcBef>
                        <a:spcAft>
                          <a:spcPts val="400"/>
                        </a:spcAft>
                      </a:pPr>
                      <a:r>
                        <a:rPr lang="en-US" sz="1800" dirty="0">
                          <a:effectLst/>
                        </a:rPr>
                        <a:t> </a:t>
                      </a:r>
                      <a:endParaRPr lang="en-US" sz="1000" dirty="0">
                        <a:effectLst/>
                        <a:latin typeface="Times"/>
                        <a:ea typeface="Times New Roman"/>
                        <a:cs typeface="Times New Roman"/>
                      </a:endParaRPr>
                    </a:p>
                  </a:txBody>
                  <a:tcPr marL="56410" marR="56410" marT="0" marB="0"/>
                </a:tc>
              </a:tr>
            </a:tbl>
          </a:graphicData>
        </a:graphic>
      </p:graphicFrame>
      <p:sp>
        <p:nvSpPr>
          <p:cNvPr id="26665"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Quality Attribute Checklists</a:t>
            </a:r>
          </a:p>
        </p:txBody>
      </p:sp>
      <p:sp>
        <p:nvSpPr>
          <p:cNvPr id="3" name="Content Placeholder 2"/>
          <p:cNvSpPr>
            <a:spLocks noGrp="1"/>
          </p:cNvSpPr>
          <p:nvPr>
            <p:ph idx="1"/>
          </p:nvPr>
        </p:nvSpPr>
        <p:spPr/>
        <p:txBody>
          <a:bodyPr/>
          <a:lstStyle/>
          <a:p>
            <a:pPr>
              <a:defRPr/>
            </a:pPr>
            <a:r>
              <a:rPr lang="en-US" dirty="0" smtClean="0"/>
              <a:t>A quality attribute checklist provides a means of:</a:t>
            </a:r>
          </a:p>
          <a:p>
            <a:pPr lvl="1">
              <a:defRPr/>
            </a:pPr>
            <a:r>
              <a:rPr lang="en-US" dirty="0" smtClean="0"/>
              <a:t>Checking requirements.  Do the requirements capture all of the nuances of a particular quality attribute?</a:t>
            </a:r>
          </a:p>
          <a:p>
            <a:pPr lvl="1">
              <a:defRPr/>
            </a:pPr>
            <a:r>
              <a:rPr lang="en-US" dirty="0" smtClean="0"/>
              <a:t>Auditing. Does the design satisfy all of the aspects necessary for a certification process.</a:t>
            </a:r>
          </a:p>
        </p:txBody>
      </p:sp>
      <p:sp>
        <p:nvSpPr>
          <p:cNvPr id="2765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Security Checklists</a:t>
            </a:r>
          </a:p>
        </p:txBody>
      </p:sp>
      <p:sp>
        <p:nvSpPr>
          <p:cNvPr id="3" name="Content Placeholder 2"/>
          <p:cNvSpPr>
            <a:spLocks noGrp="1"/>
          </p:cNvSpPr>
          <p:nvPr>
            <p:ph idx="1"/>
          </p:nvPr>
        </p:nvSpPr>
        <p:spPr/>
        <p:txBody>
          <a:bodyPr>
            <a:normAutofit/>
          </a:bodyPr>
          <a:lstStyle/>
          <a:p>
            <a:pPr>
              <a:defRPr/>
            </a:pPr>
            <a:r>
              <a:rPr lang="en-US" dirty="0" smtClean="0"/>
              <a:t>Security checklists are common.</a:t>
            </a:r>
          </a:p>
          <a:p>
            <a:pPr lvl="1">
              <a:defRPr/>
            </a:pPr>
            <a:r>
              <a:rPr lang="en-US" dirty="0" smtClean="0"/>
              <a:t>Vendors who accept credit cards should conform to the PCI (Personal Credit Information) standard</a:t>
            </a:r>
          </a:p>
          <a:p>
            <a:pPr lvl="1">
              <a:defRPr/>
            </a:pPr>
            <a:r>
              <a:rPr lang="en-US" dirty="0" smtClean="0"/>
              <a:t>Electricity producers have security checklists to prevent attacks on critical infrastructure</a:t>
            </a:r>
          </a:p>
          <a:p>
            <a:pPr>
              <a:defRPr/>
            </a:pPr>
            <a:r>
              <a:rPr lang="en-US" dirty="0" smtClean="0"/>
              <a:t>Checklists have both:</a:t>
            </a:r>
          </a:p>
          <a:p>
            <a:pPr lvl="1">
              <a:defRPr/>
            </a:pPr>
            <a:r>
              <a:rPr lang="en-US" i="1" dirty="0" smtClean="0"/>
              <a:t>Product requirements</a:t>
            </a:r>
            <a:r>
              <a:rPr lang="en-US" dirty="0" smtClean="0"/>
              <a:t>. E.g. the PCI checklist states that the security code on the back of the credit card should never be stored.</a:t>
            </a:r>
          </a:p>
          <a:p>
            <a:pPr lvl="1">
              <a:defRPr/>
            </a:pPr>
            <a:r>
              <a:rPr lang="en-US" i="1" dirty="0" smtClean="0"/>
              <a:t>Process requirements</a:t>
            </a:r>
            <a:r>
              <a:rPr lang="en-US" dirty="0" smtClean="0"/>
              <a:t>. E.g. patches should be applied promptly and there should be someone who has the organizational responsibility to ensure that they are.</a:t>
            </a:r>
            <a:endParaRPr lang="en-US" dirty="0"/>
          </a:p>
        </p:txBody>
      </p:sp>
      <p:sp>
        <p:nvSpPr>
          <p:cNvPr id="2867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400" kern="1200" dirty="0" smtClean="0">
                <a:solidFill>
                  <a:schemeClr val="tx1"/>
                </a:solidFill>
              </a:rPr>
              <a:t>Thought Experiments  </a:t>
            </a:r>
            <a:endParaRPr lang="en-US" dirty="0"/>
          </a:p>
        </p:txBody>
      </p:sp>
      <p:sp>
        <p:nvSpPr>
          <p:cNvPr id="3" name="Content Placeholder 2"/>
          <p:cNvSpPr>
            <a:spLocks noGrp="1"/>
          </p:cNvSpPr>
          <p:nvPr>
            <p:ph idx="1"/>
          </p:nvPr>
        </p:nvSpPr>
        <p:spPr/>
        <p:txBody>
          <a:bodyPr/>
          <a:lstStyle/>
          <a:p>
            <a:pPr>
              <a:defRPr/>
            </a:pPr>
            <a:r>
              <a:rPr lang="en-US" dirty="0" smtClean="0"/>
              <a:t>A thought experiment is </a:t>
            </a:r>
            <a:r>
              <a:rPr lang="en-US" dirty="0"/>
              <a:t>mentally or verbally working </a:t>
            </a:r>
            <a:r>
              <a:rPr lang="en-US" dirty="0" smtClean="0"/>
              <a:t>through a particular scenario.</a:t>
            </a:r>
          </a:p>
          <a:p>
            <a:pPr lvl="1">
              <a:defRPr/>
            </a:pPr>
            <a:r>
              <a:rPr lang="en-US" dirty="0" smtClean="0"/>
              <a:t>Commonly done by the architect during design to explore alternatives. </a:t>
            </a:r>
          </a:p>
          <a:p>
            <a:pPr lvl="1">
              <a:defRPr/>
            </a:pPr>
            <a:r>
              <a:rPr lang="en-US" dirty="0" smtClean="0"/>
              <a:t>Also done during evaluation/documentation to convince third parties of the wisdom of particular design choices</a:t>
            </a:r>
          </a:p>
        </p:txBody>
      </p:sp>
      <p:sp>
        <p:nvSpPr>
          <p:cNvPr id="2970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AU" altLang="en-US" dirty="0" smtClean="0"/>
              <a:t>Chapter </a:t>
            </a:r>
            <a:r>
              <a:rPr lang="en-AU" altLang="en-US" dirty="0" smtClean="0"/>
              <a:t>12 Outline</a:t>
            </a:r>
            <a:endParaRPr lang="en-AU" altLang="en-US" dirty="0" smtClean="0"/>
          </a:p>
        </p:txBody>
      </p:sp>
      <p:sp>
        <p:nvSpPr>
          <p:cNvPr id="3" name="Content Placeholder 2"/>
          <p:cNvSpPr>
            <a:spLocks noGrp="1"/>
          </p:cNvSpPr>
          <p:nvPr>
            <p:ph idx="1"/>
          </p:nvPr>
        </p:nvSpPr>
        <p:spPr/>
        <p:txBody>
          <a:bodyPr/>
          <a:lstStyle/>
          <a:p>
            <a:pPr>
              <a:defRPr/>
            </a:pPr>
            <a:r>
              <a:rPr lang="en-US" sz="3200" b="0" kern="1200" dirty="0" smtClean="0">
                <a:solidFill>
                  <a:schemeClr val="tx1"/>
                </a:solidFill>
              </a:rPr>
              <a:t>Other Important Quality Attributes</a:t>
            </a:r>
          </a:p>
          <a:p>
            <a:pPr>
              <a:defRPr/>
            </a:pPr>
            <a:r>
              <a:rPr lang="en-US" dirty="0"/>
              <a:t>Other </a:t>
            </a:r>
            <a:r>
              <a:rPr lang="en-US" dirty="0" smtClean="0"/>
              <a:t>Categories of Quality Attributes</a:t>
            </a:r>
            <a:endParaRPr lang="en-US" sz="3200" b="0" kern="1200" dirty="0" smtClean="0">
              <a:solidFill>
                <a:schemeClr val="tx1"/>
              </a:solidFill>
            </a:endParaRPr>
          </a:p>
          <a:p>
            <a:pPr>
              <a:defRPr/>
            </a:pPr>
            <a:r>
              <a:rPr lang="en-US" dirty="0"/>
              <a:t>Software Quality </a:t>
            </a:r>
            <a:r>
              <a:rPr lang="en-US" dirty="0" smtClean="0"/>
              <a:t>Attributes and System </a:t>
            </a:r>
            <a:r>
              <a:rPr lang="en-US" dirty="0"/>
              <a:t>Quality Attributes</a:t>
            </a:r>
          </a:p>
          <a:p>
            <a:pPr>
              <a:defRPr/>
            </a:pPr>
            <a:r>
              <a:rPr lang="en-US" dirty="0"/>
              <a:t>Using Standard Lists of Quality Attributes </a:t>
            </a:r>
            <a:endParaRPr lang="en-US" dirty="0" smtClean="0"/>
          </a:p>
          <a:p>
            <a:pPr>
              <a:defRPr/>
            </a:pPr>
            <a:r>
              <a:rPr lang="en-US" dirty="0"/>
              <a:t>Dealing with “X-</a:t>
            </a:r>
            <a:r>
              <a:rPr lang="en-US" dirty="0" smtClean="0"/>
              <a:t>ability”</a:t>
            </a:r>
          </a:p>
          <a:p>
            <a:pPr>
              <a:defRPr/>
            </a:pPr>
            <a:r>
              <a:rPr lang="en-US" dirty="0" smtClean="0"/>
              <a:t>Summary </a:t>
            </a:r>
          </a:p>
        </p:txBody>
      </p:sp>
      <p:sp>
        <p:nvSpPr>
          <p:cNvPr id="1126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Thought Experiment Steps</a:t>
            </a:r>
          </a:p>
        </p:txBody>
      </p:sp>
      <p:sp>
        <p:nvSpPr>
          <p:cNvPr id="3" name="Content Placeholder 2"/>
          <p:cNvSpPr>
            <a:spLocks noGrp="1"/>
          </p:cNvSpPr>
          <p:nvPr>
            <p:ph idx="1"/>
          </p:nvPr>
        </p:nvSpPr>
        <p:spPr/>
        <p:txBody>
          <a:bodyPr/>
          <a:lstStyle/>
          <a:p>
            <a:pPr>
              <a:defRPr/>
            </a:pPr>
            <a:r>
              <a:rPr lang="en-US" dirty="0" smtClean="0"/>
              <a:t>Enumerate the steps of a use case</a:t>
            </a:r>
          </a:p>
          <a:p>
            <a:pPr>
              <a:defRPr/>
            </a:pPr>
            <a:r>
              <a:rPr lang="en-US" dirty="0" smtClean="0"/>
              <a:t>At each step, ask {yourself, the architect}</a:t>
            </a:r>
          </a:p>
          <a:p>
            <a:pPr lvl="1">
              <a:defRPr/>
            </a:pPr>
            <a:r>
              <a:rPr lang="en-US" dirty="0" smtClean="0"/>
              <a:t>What mechanism is being implemented to support the achievement of which particular quality requirement?</a:t>
            </a:r>
          </a:p>
          <a:p>
            <a:pPr lvl="1">
              <a:defRPr/>
            </a:pPr>
            <a:r>
              <a:rPr lang="en-US" dirty="0" smtClean="0"/>
              <a:t>Does this mechanism hinder the achievement of other quality attribute requirements?</a:t>
            </a:r>
          </a:p>
          <a:p>
            <a:pPr>
              <a:defRPr/>
            </a:pPr>
            <a:r>
              <a:rPr lang="en-US" dirty="0" smtClean="0"/>
              <a:t>Record problems for later deeper analysis or prototype building</a:t>
            </a:r>
            <a:endParaRPr lang="en-US" dirty="0"/>
          </a:p>
        </p:txBody>
      </p:sp>
      <p:sp>
        <p:nvSpPr>
          <p:cNvPr id="3072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Back-of-the-Envelope Analysis</a:t>
            </a:r>
          </a:p>
        </p:txBody>
      </p:sp>
      <p:sp>
        <p:nvSpPr>
          <p:cNvPr id="3" name="Content Placeholder 2"/>
          <p:cNvSpPr>
            <a:spLocks noGrp="1"/>
          </p:cNvSpPr>
          <p:nvPr>
            <p:ph idx="1"/>
          </p:nvPr>
        </p:nvSpPr>
        <p:spPr/>
        <p:txBody>
          <a:bodyPr/>
          <a:lstStyle/>
          <a:p>
            <a:pPr>
              <a:defRPr/>
            </a:pPr>
            <a:r>
              <a:rPr lang="en-US" dirty="0" smtClean="0"/>
              <a:t>Analysis does not need to be precise or detailed.</a:t>
            </a:r>
          </a:p>
          <a:p>
            <a:pPr>
              <a:defRPr/>
            </a:pPr>
            <a:r>
              <a:rPr lang="en-US" dirty="0" smtClean="0"/>
              <a:t>Rough analysis serves for many purposes. E.g. “the volume of traffic generated by this source should be well within the bounds handled by modern infrastructure”</a:t>
            </a:r>
          </a:p>
          <a:p>
            <a:pPr>
              <a:defRPr/>
            </a:pPr>
            <a:r>
              <a:rPr lang="en-US" dirty="0" smtClean="0"/>
              <a:t>Only do deeper analysis for questionable areas or important requirements.</a:t>
            </a:r>
          </a:p>
          <a:p>
            <a:pPr>
              <a:defRPr/>
            </a:pPr>
            <a:endParaRPr lang="en-US" dirty="0"/>
          </a:p>
        </p:txBody>
      </p:sp>
      <p:sp>
        <p:nvSpPr>
          <p:cNvPr id="3174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400" kern="1200" dirty="0" smtClean="0">
                <a:solidFill>
                  <a:schemeClr val="tx1"/>
                </a:solidFill>
              </a:rPr>
              <a:t>Experiments, Simulations, and Prototypes</a:t>
            </a:r>
            <a:endParaRPr lang="en-US" dirty="0"/>
          </a:p>
        </p:txBody>
      </p:sp>
      <p:sp>
        <p:nvSpPr>
          <p:cNvPr id="3" name="Content Placeholder 2"/>
          <p:cNvSpPr>
            <a:spLocks noGrp="1"/>
          </p:cNvSpPr>
          <p:nvPr>
            <p:ph idx="1"/>
          </p:nvPr>
        </p:nvSpPr>
        <p:spPr/>
        <p:txBody>
          <a:bodyPr>
            <a:normAutofit/>
          </a:bodyPr>
          <a:lstStyle/>
          <a:p>
            <a:pPr>
              <a:defRPr/>
            </a:pPr>
            <a:r>
              <a:rPr lang="en-US" dirty="0" smtClean="0"/>
              <a:t>Many tools can help perform experiments to determine behavior of a design</a:t>
            </a:r>
          </a:p>
          <a:p>
            <a:pPr lvl="1">
              <a:defRPr/>
            </a:pPr>
            <a:r>
              <a:rPr lang="en-US" dirty="0" smtClean="0"/>
              <a:t>Request generators can create synthetic loads to test scalability</a:t>
            </a:r>
          </a:p>
          <a:p>
            <a:pPr lvl="1">
              <a:defRPr/>
            </a:pPr>
            <a:r>
              <a:rPr lang="en-US" dirty="0" smtClean="0"/>
              <a:t>Monitors can perform non-intrusive resource usage detection.</a:t>
            </a:r>
          </a:p>
          <a:p>
            <a:pPr>
              <a:defRPr/>
            </a:pPr>
            <a:r>
              <a:rPr lang="en-US" dirty="0" smtClean="0"/>
              <a:t>These depend on having a partial or prototype implementation.</a:t>
            </a:r>
          </a:p>
          <a:p>
            <a:pPr lvl="1">
              <a:defRPr/>
            </a:pPr>
            <a:r>
              <a:rPr lang="en-US" dirty="0" smtClean="0"/>
              <a:t>Prototype alternatives for the most important decisions</a:t>
            </a:r>
          </a:p>
          <a:p>
            <a:pPr lvl="1">
              <a:defRPr/>
            </a:pPr>
            <a:r>
              <a:rPr lang="en-US" dirty="0" smtClean="0"/>
              <a:t>If possible, implement prototype in a fashion so that some of it can be re-used.</a:t>
            </a:r>
          </a:p>
          <a:p>
            <a:pPr lvl="1">
              <a:defRPr/>
            </a:pPr>
            <a:r>
              <a:rPr lang="en-US" dirty="0" smtClean="0"/>
              <a:t>Fault injection tools can induce faults to determine response of system under failure conditions.</a:t>
            </a:r>
          </a:p>
        </p:txBody>
      </p:sp>
      <p:sp>
        <p:nvSpPr>
          <p:cNvPr id="3277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Simulations</a:t>
            </a:r>
          </a:p>
        </p:txBody>
      </p:sp>
      <p:sp>
        <p:nvSpPr>
          <p:cNvPr id="3" name="Content Placeholder 2"/>
          <p:cNvSpPr>
            <a:spLocks noGrp="1"/>
          </p:cNvSpPr>
          <p:nvPr>
            <p:ph idx="1"/>
          </p:nvPr>
        </p:nvSpPr>
        <p:spPr/>
        <p:txBody>
          <a:bodyPr/>
          <a:lstStyle/>
          <a:p>
            <a:pPr>
              <a:defRPr/>
            </a:pPr>
            <a:r>
              <a:rPr lang="en-US" dirty="0" smtClean="0"/>
              <a:t>Event based simulators exist that can be used to simulate behavior of system under various loads</a:t>
            </a:r>
          </a:p>
          <a:p>
            <a:pPr lvl="1">
              <a:defRPr/>
            </a:pPr>
            <a:r>
              <a:rPr lang="en-US" dirty="0" smtClean="0"/>
              <a:t>Must create the simulation.</a:t>
            </a:r>
          </a:p>
          <a:p>
            <a:pPr lvl="1">
              <a:defRPr/>
            </a:pPr>
            <a:r>
              <a:rPr lang="en-US" dirty="0" smtClean="0"/>
              <a:t>Must have a variety of different loads and responses to check for. </a:t>
            </a:r>
            <a:endParaRPr lang="en-US" dirty="0"/>
          </a:p>
        </p:txBody>
      </p:sp>
      <p:sp>
        <p:nvSpPr>
          <p:cNvPr id="3379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400" kern="1200" dirty="0" smtClean="0">
                <a:solidFill>
                  <a:schemeClr val="tx1"/>
                </a:solidFill>
              </a:rPr>
              <a:t>Analysis During Requirements and Design </a:t>
            </a:r>
            <a:endParaRPr lang="en-US" dirty="0"/>
          </a:p>
        </p:txBody>
      </p:sp>
      <p:sp>
        <p:nvSpPr>
          <p:cNvPr id="3" name="Content Placeholder 2"/>
          <p:cNvSpPr>
            <a:spLocks noGrp="1"/>
          </p:cNvSpPr>
          <p:nvPr>
            <p:ph idx="1"/>
          </p:nvPr>
        </p:nvSpPr>
        <p:spPr/>
        <p:txBody>
          <a:bodyPr>
            <a:normAutofit/>
          </a:bodyPr>
          <a:lstStyle/>
          <a:p>
            <a:pPr>
              <a:defRPr/>
            </a:pPr>
            <a:r>
              <a:rPr lang="en-US" dirty="0" smtClean="0"/>
              <a:t>Different types of analysis are done at different stages of the life cycle</a:t>
            </a:r>
          </a:p>
          <a:p>
            <a:pPr>
              <a:defRPr/>
            </a:pPr>
            <a:r>
              <a:rPr lang="en-US" dirty="0" smtClean="0"/>
              <a:t>Requirements:</a:t>
            </a:r>
          </a:p>
          <a:p>
            <a:pPr lvl="1">
              <a:defRPr/>
            </a:pPr>
            <a:r>
              <a:rPr lang="en-US" dirty="0" smtClean="0"/>
              <a:t>Analytic models/back of the envelope analysis can help capacity planning</a:t>
            </a:r>
          </a:p>
          <a:p>
            <a:pPr lvl="1">
              <a:defRPr/>
            </a:pPr>
            <a:r>
              <a:rPr lang="en-US" dirty="0" smtClean="0"/>
              <a:t>Checklists can help ensure capture correct set of requirements</a:t>
            </a:r>
          </a:p>
          <a:p>
            <a:pPr>
              <a:defRPr/>
            </a:pPr>
            <a:r>
              <a:rPr lang="en-US" dirty="0" smtClean="0"/>
              <a:t>Design:</a:t>
            </a:r>
          </a:p>
          <a:p>
            <a:pPr lvl="1">
              <a:defRPr/>
            </a:pPr>
            <a:r>
              <a:rPr lang="en-US" dirty="0" smtClean="0"/>
              <a:t>Prototypes can help explore design options</a:t>
            </a:r>
          </a:p>
          <a:p>
            <a:pPr lvl="1">
              <a:defRPr/>
            </a:pPr>
            <a:r>
              <a:rPr lang="en-US" dirty="0" smtClean="0"/>
              <a:t>Analytic models or simulation can help understand potential bottlenecks</a:t>
            </a:r>
          </a:p>
          <a:p>
            <a:pPr lvl="1">
              <a:defRPr/>
            </a:pPr>
            <a:r>
              <a:rPr lang="en-US" dirty="0" smtClean="0"/>
              <a:t>Checklists can help determine if used a correct mechanism</a:t>
            </a:r>
          </a:p>
        </p:txBody>
      </p:sp>
      <p:sp>
        <p:nvSpPr>
          <p:cNvPr id="3482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Analysis During Implementation or Fielding</a:t>
            </a:r>
            <a:endParaRPr lang="en-US" dirty="0"/>
          </a:p>
        </p:txBody>
      </p:sp>
      <p:sp>
        <p:nvSpPr>
          <p:cNvPr id="3" name="Content Placeholder 2"/>
          <p:cNvSpPr>
            <a:spLocks noGrp="1"/>
          </p:cNvSpPr>
          <p:nvPr>
            <p:ph idx="1"/>
          </p:nvPr>
        </p:nvSpPr>
        <p:spPr/>
        <p:txBody>
          <a:bodyPr/>
          <a:lstStyle/>
          <a:p>
            <a:pPr>
              <a:defRPr/>
            </a:pPr>
            <a:r>
              <a:rPr lang="en-US" dirty="0" smtClean="0"/>
              <a:t>Experiments and synthetic load tests can be used during the implementation process or after fielding</a:t>
            </a:r>
          </a:p>
          <a:p>
            <a:pPr>
              <a:defRPr/>
            </a:pPr>
            <a:r>
              <a:rPr lang="en-US" dirty="0" smtClean="0"/>
              <a:t>Monitors can be used after fielding to determine actual behavior and find bottlenecks.</a:t>
            </a:r>
            <a:endParaRPr lang="en-US" dirty="0"/>
          </a:p>
        </p:txBody>
      </p:sp>
      <p:sp>
        <p:nvSpPr>
          <p:cNvPr id="3584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Analysis at Different Stages of the Lifecycle</a:t>
            </a:r>
            <a:endParaRPr lang="en-US" dirty="0"/>
          </a:p>
        </p:txBody>
      </p:sp>
      <p:graphicFrame>
        <p:nvGraphicFramePr>
          <p:cNvPr id="6" name="Table 5"/>
          <p:cNvGraphicFramePr>
            <a:graphicFrameLocks noGrp="1"/>
          </p:cNvGraphicFramePr>
          <p:nvPr/>
        </p:nvGraphicFramePr>
        <p:xfrm>
          <a:off x="611188" y="1989138"/>
          <a:ext cx="7993063" cy="3972060"/>
        </p:xfrm>
        <a:graphic>
          <a:graphicData uri="http://schemas.openxmlformats.org/drawingml/2006/table">
            <a:tbl>
              <a:tblPr firstRow="1" bandRow="1">
                <a:tableStyleId>{5C22544A-7EE6-4342-B048-85BDC9FD1C3A}</a:tableStyleId>
              </a:tblPr>
              <a:tblGrid>
                <a:gridCol w="2136548"/>
                <a:gridCol w="2649320"/>
                <a:gridCol w="1550975"/>
                <a:gridCol w="1656220"/>
              </a:tblGrid>
              <a:tr h="365702">
                <a:tc>
                  <a:txBody>
                    <a:bodyPr/>
                    <a:lstStyle/>
                    <a:p>
                      <a:r>
                        <a:rPr lang="en-US" sz="1800" dirty="0" smtClean="0"/>
                        <a:t>Life-Cycle</a:t>
                      </a:r>
                      <a:r>
                        <a:rPr lang="en-US" sz="1800" baseline="0" dirty="0" smtClean="0"/>
                        <a:t> Stage</a:t>
                      </a:r>
                      <a:endParaRPr lang="en-US" sz="1800" dirty="0"/>
                    </a:p>
                  </a:txBody>
                  <a:tcPr marL="91442" marR="91442" marT="45713" marB="45713"/>
                </a:tc>
                <a:tc>
                  <a:txBody>
                    <a:bodyPr/>
                    <a:lstStyle/>
                    <a:p>
                      <a:r>
                        <a:rPr lang="en-US" sz="1800" dirty="0" smtClean="0"/>
                        <a:t>Form of Analysis</a:t>
                      </a:r>
                      <a:endParaRPr lang="en-US" sz="1800" dirty="0"/>
                    </a:p>
                  </a:txBody>
                  <a:tcPr marL="91442" marR="91442" marT="45713" marB="45713"/>
                </a:tc>
                <a:tc>
                  <a:txBody>
                    <a:bodyPr/>
                    <a:lstStyle/>
                    <a:p>
                      <a:r>
                        <a:rPr lang="en-US" sz="1800" dirty="0" smtClean="0"/>
                        <a:t>Cost</a:t>
                      </a:r>
                      <a:endParaRPr lang="en-US" sz="1800" dirty="0"/>
                    </a:p>
                  </a:txBody>
                  <a:tcPr marL="91442" marR="91442" marT="45713" marB="45713"/>
                </a:tc>
                <a:tc>
                  <a:txBody>
                    <a:bodyPr/>
                    <a:lstStyle/>
                    <a:p>
                      <a:r>
                        <a:rPr lang="en-US" sz="1800" dirty="0" smtClean="0"/>
                        <a:t>Confidence</a:t>
                      </a:r>
                      <a:endParaRPr lang="en-US" sz="1800" dirty="0"/>
                    </a:p>
                  </a:txBody>
                  <a:tcPr marL="91442" marR="91442" marT="45713" marB="45713"/>
                </a:tc>
              </a:tr>
              <a:tr h="639978">
                <a:tc>
                  <a:txBody>
                    <a:bodyPr/>
                    <a:lstStyle/>
                    <a:p>
                      <a:r>
                        <a:rPr lang="en-US" sz="1800" dirty="0" smtClean="0"/>
                        <a:t>Requirements</a:t>
                      </a:r>
                      <a:endParaRPr lang="en-US" sz="1800" dirty="0"/>
                    </a:p>
                  </a:txBody>
                  <a:tcPr marL="91442" marR="91442" marT="45713" marB="45713"/>
                </a:tc>
                <a:tc>
                  <a:txBody>
                    <a:bodyPr/>
                    <a:lstStyle/>
                    <a:p>
                      <a:r>
                        <a:rPr lang="en-US" sz="1800" dirty="0" smtClean="0"/>
                        <a:t>Experience-based analogy</a:t>
                      </a:r>
                      <a:endParaRPr lang="en-US" sz="1800" dirty="0"/>
                    </a:p>
                  </a:txBody>
                  <a:tcPr marL="91442" marR="91442" marT="45713" marB="45713"/>
                </a:tc>
                <a:tc>
                  <a:txBody>
                    <a:bodyPr/>
                    <a:lstStyle/>
                    <a:p>
                      <a:r>
                        <a:rPr lang="en-US" sz="1800" dirty="0" smtClean="0"/>
                        <a:t>Low</a:t>
                      </a:r>
                      <a:endParaRPr lang="en-US" sz="1800" dirty="0"/>
                    </a:p>
                  </a:txBody>
                  <a:tcPr marL="91442" marR="91442" marT="45713" marB="45713"/>
                </a:tc>
                <a:tc>
                  <a:txBody>
                    <a:bodyPr/>
                    <a:lstStyle/>
                    <a:p>
                      <a:r>
                        <a:rPr lang="en-US" sz="1800" dirty="0" smtClean="0"/>
                        <a:t>Low-High</a:t>
                      </a:r>
                      <a:endParaRPr lang="en-US" sz="1800" dirty="0"/>
                    </a:p>
                  </a:txBody>
                  <a:tcPr marL="91442" marR="91442" marT="45713" marB="45713"/>
                </a:tc>
              </a:tr>
              <a:tr h="370781">
                <a:tc>
                  <a:txBody>
                    <a:bodyPr/>
                    <a:lstStyle/>
                    <a:p>
                      <a:r>
                        <a:rPr lang="en-US" sz="1800" dirty="0" smtClean="0"/>
                        <a:t>Requirements</a:t>
                      </a:r>
                      <a:endParaRPr lang="en-US" sz="1800" dirty="0"/>
                    </a:p>
                  </a:txBody>
                  <a:tcPr marL="91442" marR="91442" marT="45713" marB="45713"/>
                </a:tc>
                <a:tc>
                  <a:txBody>
                    <a:bodyPr/>
                    <a:lstStyle/>
                    <a:p>
                      <a:r>
                        <a:rPr lang="en-US" sz="1800" dirty="0" smtClean="0"/>
                        <a:t>Back-of-the-envelope</a:t>
                      </a:r>
                      <a:endParaRPr lang="en-US" sz="1800" dirty="0"/>
                    </a:p>
                  </a:txBody>
                  <a:tcPr marL="91442" marR="91442" marT="45713" marB="45713"/>
                </a:tc>
                <a:tc>
                  <a:txBody>
                    <a:bodyPr/>
                    <a:lstStyle/>
                    <a:p>
                      <a:r>
                        <a:rPr lang="en-US" sz="1800" dirty="0" smtClean="0"/>
                        <a:t>Low</a:t>
                      </a:r>
                      <a:endParaRPr lang="en-US" sz="1800" dirty="0"/>
                    </a:p>
                  </a:txBody>
                  <a:tcPr marL="91442" marR="91442" marT="45713" marB="45713"/>
                </a:tc>
                <a:tc>
                  <a:txBody>
                    <a:bodyPr/>
                    <a:lstStyle/>
                    <a:p>
                      <a:r>
                        <a:rPr lang="en-US" sz="1800" dirty="0" smtClean="0"/>
                        <a:t>Low-Medium</a:t>
                      </a:r>
                      <a:endParaRPr lang="en-US" sz="1800" dirty="0"/>
                    </a:p>
                  </a:txBody>
                  <a:tcPr marL="91442" marR="91442" marT="45713" marB="45713"/>
                </a:tc>
              </a:tr>
              <a:tr h="370781">
                <a:tc>
                  <a:txBody>
                    <a:bodyPr/>
                    <a:lstStyle/>
                    <a:p>
                      <a:r>
                        <a:rPr lang="en-US" sz="1800" dirty="0" smtClean="0"/>
                        <a:t>Architecture</a:t>
                      </a:r>
                      <a:endParaRPr lang="en-US" sz="1800" dirty="0"/>
                    </a:p>
                  </a:txBody>
                  <a:tcPr marL="91442" marR="91442" marT="45713" marB="45713"/>
                </a:tc>
                <a:tc>
                  <a:txBody>
                    <a:bodyPr/>
                    <a:lstStyle/>
                    <a:p>
                      <a:r>
                        <a:rPr lang="en-US" sz="1800" dirty="0" smtClean="0"/>
                        <a:t>Thought</a:t>
                      </a:r>
                      <a:r>
                        <a:rPr lang="en-US" sz="1800" baseline="0" dirty="0" smtClean="0"/>
                        <a:t> experiment</a:t>
                      </a:r>
                      <a:endParaRPr lang="en-US" sz="1800" dirty="0"/>
                    </a:p>
                  </a:txBody>
                  <a:tcPr marL="91442" marR="91442" marT="45713" marB="45713"/>
                </a:tc>
                <a:tc>
                  <a:txBody>
                    <a:bodyPr/>
                    <a:lstStyle/>
                    <a:p>
                      <a:r>
                        <a:rPr lang="en-US" sz="1800" dirty="0" smtClean="0"/>
                        <a:t>Low</a:t>
                      </a:r>
                      <a:endParaRPr lang="en-US" sz="1800" dirty="0"/>
                    </a:p>
                  </a:txBody>
                  <a:tcPr marL="91442" marR="91442" marT="45713" marB="45713"/>
                </a:tc>
                <a:tc>
                  <a:txBody>
                    <a:bodyPr/>
                    <a:lstStyle/>
                    <a:p>
                      <a:r>
                        <a:rPr lang="en-US" sz="1800" dirty="0" smtClean="0"/>
                        <a:t>Low-Medium</a:t>
                      </a:r>
                      <a:endParaRPr lang="en-US" sz="1800" dirty="0"/>
                    </a:p>
                  </a:txBody>
                  <a:tcPr marL="91442" marR="91442" marT="45713" marB="45713"/>
                </a:tc>
              </a:tr>
              <a:tr h="370781">
                <a:tc>
                  <a:txBody>
                    <a:bodyPr/>
                    <a:lstStyle/>
                    <a:p>
                      <a:r>
                        <a:rPr lang="en-US" sz="1800" dirty="0" smtClean="0"/>
                        <a:t>Architecture</a:t>
                      </a:r>
                      <a:endParaRPr lang="en-US" sz="1800" dirty="0"/>
                    </a:p>
                  </a:txBody>
                  <a:tcPr marL="91442" marR="91442" marT="45713" marB="45713"/>
                </a:tc>
                <a:tc>
                  <a:txBody>
                    <a:bodyPr/>
                    <a:lstStyle/>
                    <a:p>
                      <a:r>
                        <a:rPr lang="en-US" sz="1800" dirty="0" smtClean="0"/>
                        <a:t>Checklist</a:t>
                      </a:r>
                      <a:endParaRPr lang="en-US" sz="1800" dirty="0"/>
                    </a:p>
                  </a:txBody>
                  <a:tcPr marL="91442" marR="91442" marT="45713" marB="45713"/>
                </a:tc>
                <a:tc>
                  <a:txBody>
                    <a:bodyPr/>
                    <a:lstStyle/>
                    <a:p>
                      <a:r>
                        <a:rPr lang="en-US" sz="1800" dirty="0" smtClean="0"/>
                        <a:t>Low</a:t>
                      </a:r>
                      <a:endParaRPr lang="en-US" sz="1800" dirty="0"/>
                    </a:p>
                  </a:txBody>
                  <a:tcPr marL="91442" marR="91442" marT="45713" marB="45713"/>
                </a:tc>
                <a:tc>
                  <a:txBody>
                    <a:bodyPr/>
                    <a:lstStyle/>
                    <a:p>
                      <a:r>
                        <a:rPr lang="en-US" sz="1800" dirty="0" smtClean="0"/>
                        <a:t>Medium</a:t>
                      </a:r>
                      <a:endParaRPr lang="en-US" sz="1800" dirty="0"/>
                    </a:p>
                  </a:txBody>
                  <a:tcPr marL="91442" marR="91442" marT="45713" marB="45713"/>
                </a:tc>
              </a:tr>
              <a:tr h="370781">
                <a:tc>
                  <a:txBody>
                    <a:bodyPr/>
                    <a:lstStyle/>
                    <a:p>
                      <a:r>
                        <a:rPr lang="en-US" sz="1800" dirty="0" smtClean="0"/>
                        <a:t>Architecture</a:t>
                      </a:r>
                      <a:endParaRPr lang="en-US" sz="1800" dirty="0"/>
                    </a:p>
                  </a:txBody>
                  <a:tcPr marL="91442" marR="91442" marT="45713" marB="45713"/>
                </a:tc>
                <a:tc>
                  <a:txBody>
                    <a:bodyPr/>
                    <a:lstStyle/>
                    <a:p>
                      <a:r>
                        <a:rPr lang="en-US" sz="1800" dirty="0" smtClean="0"/>
                        <a:t>Analytic Model</a:t>
                      </a:r>
                      <a:endParaRPr lang="en-US" sz="1800" dirty="0"/>
                    </a:p>
                  </a:txBody>
                  <a:tcPr marL="91442" marR="91442" marT="45713" marB="45713"/>
                </a:tc>
                <a:tc>
                  <a:txBody>
                    <a:bodyPr/>
                    <a:lstStyle/>
                    <a:p>
                      <a:r>
                        <a:rPr lang="en-US" sz="1800" dirty="0" smtClean="0"/>
                        <a:t>Low-Medium</a:t>
                      </a:r>
                      <a:endParaRPr lang="en-US" sz="1800" dirty="0"/>
                    </a:p>
                  </a:txBody>
                  <a:tcPr marL="91442" marR="91442" marT="45713" marB="45713"/>
                </a:tc>
                <a:tc>
                  <a:txBody>
                    <a:bodyPr/>
                    <a:lstStyle/>
                    <a:p>
                      <a:r>
                        <a:rPr lang="en-US" sz="1800" dirty="0" smtClean="0"/>
                        <a:t>Medium</a:t>
                      </a:r>
                      <a:endParaRPr lang="en-US" sz="1800" dirty="0"/>
                    </a:p>
                  </a:txBody>
                  <a:tcPr marL="91442" marR="91442" marT="45713" marB="45713"/>
                </a:tc>
              </a:tr>
              <a:tr h="370781">
                <a:tc>
                  <a:txBody>
                    <a:bodyPr/>
                    <a:lstStyle/>
                    <a:p>
                      <a:r>
                        <a:rPr lang="en-US" sz="1800" dirty="0" smtClean="0"/>
                        <a:t>Architecture</a:t>
                      </a:r>
                      <a:endParaRPr lang="en-US" sz="1800" dirty="0"/>
                    </a:p>
                  </a:txBody>
                  <a:tcPr marL="91442" marR="91442" marT="45713" marB="45713"/>
                </a:tc>
                <a:tc>
                  <a:txBody>
                    <a:bodyPr/>
                    <a:lstStyle/>
                    <a:p>
                      <a:r>
                        <a:rPr lang="en-US" sz="1800" dirty="0" smtClean="0"/>
                        <a:t>Simulation</a:t>
                      </a:r>
                      <a:endParaRPr lang="en-US" sz="1800" dirty="0"/>
                    </a:p>
                  </a:txBody>
                  <a:tcPr marL="91442" marR="91442" marT="45713" marB="45713"/>
                </a:tc>
                <a:tc>
                  <a:txBody>
                    <a:bodyPr/>
                    <a:lstStyle/>
                    <a:p>
                      <a:r>
                        <a:rPr lang="en-US" sz="1800" dirty="0" smtClean="0"/>
                        <a:t>Medium</a:t>
                      </a:r>
                      <a:endParaRPr lang="en-US" sz="1800" dirty="0"/>
                    </a:p>
                  </a:txBody>
                  <a:tcPr marL="91442" marR="91442" marT="45713" marB="45713"/>
                </a:tc>
                <a:tc>
                  <a:txBody>
                    <a:bodyPr/>
                    <a:lstStyle/>
                    <a:p>
                      <a:r>
                        <a:rPr lang="en-US" sz="1800" dirty="0" smtClean="0"/>
                        <a:t>Medium</a:t>
                      </a:r>
                      <a:endParaRPr lang="en-US" sz="1800" dirty="0"/>
                    </a:p>
                  </a:txBody>
                  <a:tcPr marL="91442" marR="91442" marT="45713" marB="45713"/>
                </a:tc>
              </a:tr>
              <a:tr h="370781">
                <a:tc>
                  <a:txBody>
                    <a:bodyPr/>
                    <a:lstStyle/>
                    <a:p>
                      <a:r>
                        <a:rPr lang="en-US" sz="1800" dirty="0" smtClean="0"/>
                        <a:t>Architecture</a:t>
                      </a:r>
                      <a:endParaRPr lang="en-US" sz="1800" dirty="0"/>
                    </a:p>
                  </a:txBody>
                  <a:tcPr marL="91442" marR="91442" marT="45713" marB="45713"/>
                </a:tc>
                <a:tc>
                  <a:txBody>
                    <a:bodyPr/>
                    <a:lstStyle/>
                    <a:p>
                      <a:r>
                        <a:rPr lang="en-US" sz="1800" dirty="0" smtClean="0"/>
                        <a:t>Prototype</a:t>
                      </a:r>
                      <a:endParaRPr lang="en-US" sz="1800" dirty="0"/>
                    </a:p>
                  </a:txBody>
                  <a:tcPr marL="91442" marR="91442" marT="45713" marB="45713"/>
                </a:tc>
                <a:tc>
                  <a:txBody>
                    <a:bodyPr/>
                    <a:lstStyle/>
                    <a:p>
                      <a:r>
                        <a:rPr lang="en-US" sz="1800" dirty="0" smtClean="0"/>
                        <a:t>Medium</a:t>
                      </a:r>
                      <a:endParaRPr lang="en-US" sz="1800" dirty="0"/>
                    </a:p>
                  </a:txBody>
                  <a:tcPr marL="91442" marR="91442" marT="45713" marB="45713"/>
                </a:tc>
                <a:tc>
                  <a:txBody>
                    <a:bodyPr/>
                    <a:lstStyle/>
                    <a:p>
                      <a:r>
                        <a:rPr lang="en-US" sz="1800" dirty="0" smtClean="0"/>
                        <a:t>Medium-High</a:t>
                      </a:r>
                      <a:endParaRPr lang="en-US" sz="1800" dirty="0"/>
                    </a:p>
                  </a:txBody>
                  <a:tcPr marL="91442" marR="91442" marT="45713" marB="45713"/>
                </a:tc>
              </a:tr>
              <a:tr h="370781">
                <a:tc>
                  <a:txBody>
                    <a:bodyPr/>
                    <a:lstStyle/>
                    <a:p>
                      <a:r>
                        <a:rPr lang="en-US" sz="1800" dirty="0" smtClean="0"/>
                        <a:t>Implementation</a:t>
                      </a:r>
                      <a:endParaRPr lang="en-US" sz="1800" dirty="0"/>
                    </a:p>
                  </a:txBody>
                  <a:tcPr marL="91442" marR="91442" marT="45713" marB="45713"/>
                </a:tc>
                <a:tc>
                  <a:txBody>
                    <a:bodyPr/>
                    <a:lstStyle/>
                    <a:p>
                      <a:r>
                        <a:rPr lang="en-US" sz="1800" dirty="0" smtClean="0"/>
                        <a:t>Experiment</a:t>
                      </a:r>
                      <a:endParaRPr lang="en-US" sz="1800" dirty="0"/>
                    </a:p>
                  </a:txBody>
                  <a:tcPr marL="91442" marR="91442" marT="45713" marB="45713"/>
                </a:tc>
                <a:tc>
                  <a:txBody>
                    <a:bodyPr/>
                    <a:lstStyle/>
                    <a:p>
                      <a:r>
                        <a:rPr lang="en-US" sz="1800" dirty="0" smtClean="0"/>
                        <a:t>Medium-High</a:t>
                      </a:r>
                      <a:endParaRPr lang="en-US" sz="1800" dirty="0"/>
                    </a:p>
                  </a:txBody>
                  <a:tcPr marL="91442" marR="91442" marT="45713" marB="45713"/>
                </a:tc>
                <a:tc>
                  <a:txBody>
                    <a:bodyPr/>
                    <a:lstStyle/>
                    <a:p>
                      <a:r>
                        <a:rPr lang="en-US" sz="1800" dirty="0" smtClean="0"/>
                        <a:t>Medium-High</a:t>
                      </a:r>
                      <a:endParaRPr lang="en-US" sz="1800" dirty="0"/>
                    </a:p>
                  </a:txBody>
                  <a:tcPr marL="91442" marR="91442" marT="45713" marB="45713"/>
                </a:tc>
              </a:tr>
              <a:tr h="370781">
                <a:tc>
                  <a:txBody>
                    <a:bodyPr/>
                    <a:lstStyle/>
                    <a:p>
                      <a:r>
                        <a:rPr lang="en-US" sz="1800" dirty="0" smtClean="0"/>
                        <a:t>Fielded System</a:t>
                      </a:r>
                      <a:endParaRPr lang="en-US" sz="1800" dirty="0"/>
                    </a:p>
                  </a:txBody>
                  <a:tcPr marL="91442" marR="91442" marT="45713" marB="45713"/>
                </a:tc>
                <a:tc>
                  <a:txBody>
                    <a:bodyPr/>
                    <a:lstStyle/>
                    <a:p>
                      <a:r>
                        <a:rPr lang="en-US" sz="1800" dirty="0" smtClean="0"/>
                        <a:t>Instrumentation</a:t>
                      </a:r>
                      <a:endParaRPr lang="en-US" sz="1800" dirty="0"/>
                    </a:p>
                  </a:txBody>
                  <a:tcPr marL="91442" marR="91442" marT="45713" marB="45713"/>
                </a:tc>
                <a:tc>
                  <a:txBody>
                    <a:bodyPr/>
                    <a:lstStyle/>
                    <a:p>
                      <a:r>
                        <a:rPr lang="en-US" sz="1800" dirty="0" smtClean="0"/>
                        <a:t>Medium-High</a:t>
                      </a:r>
                      <a:endParaRPr lang="en-US" sz="1800" dirty="0"/>
                    </a:p>
                  </a:txBody>
                  <a:tcPr marL="91442" marR="91442" marT="45713" marB="45713"/>
                </a:tc>
                <a:tc>
                  <a:txBody>
                    <a:bodyPr/>
                    <a:lstStyle/>
                    <a:p>
                      <a:r>
                        <a:rPr lang="en-US" sz="1800" dirty="0" smtClean="0"/>
                        <a:t>High</a:t>
                      </a:r>
                      <a:endParaRPr lang="en-US" sz="1800" dirty="0"/>
                    </a:p>
                  </a:txBody>
                  <a:tcPr marL="91442" marR="91442" marT="45713" marB="45713"/>
                </a:tc>
              </a:tr>
            </a:tbl>
          </a:graphicData>
        </a:graphic>
      </p:graphicFrame>
      <p:sp>
        <p:nvSpPr>
          <p:cNvPr id="3692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mtClean="0"/>
              <a:t>Summary</a:t>
            </a:r>
          </a:p>
        </p:txBody>
      </p:sp>
      <p:sp>
        <p:nvSpPr>
          <p:cNvPr id="3" name="Content Placeholder 2"/>
          <p:cNvSpPr>
            <a:spLocks noGrp="1"/>
          </p:cNvSpPr>
          <p:nvPr>
            <p:ph idx="1"/>
          </p:nvPr>
        </p:nvSpPr>
        <p:spPr/>
        <p:txBody>
          <a:bodyPr>
            <a:normAutofit/>
          </a:bodyPr>
          <a:lstStyle/>
          <a:p>
            <a:pPr eaLnBrk="1" hangingPunct="1">
              <a:defRPr/>
            </a:pPr>
            <a:r>
              <a:rPr lang="en-US" dirty="0" smtClean="0">
                <a:effectLst/>
              </a:rPr>
              <a:t>Analysis is always a cost/benefit activity</a:t>
            </a:r>
          </a:p>
          <a:p>
            <a:pPr lvl="1" eaLnBrk="1" hangingPunct="1">
              <a:defRPr/>
            </a:pPr>
            <a:r>
              <a:rPr lang="en-US" dirty="0" smtClean="0"/>
              <a:t>Cost is measure of creating and executing the analysis models and tools</a:t>
            </a:r>
          </a:p>
          <a:p>
            <a:pPr lvl="1" eaLnBrk="1" hangingPunct="1">
              <a:defRPr/>
            </a:pPr>
            <a:r>
              <a:rPr lang="en-US" dirty="0" smtClean="0"/>
              <a:t>Benefit depends on</a:t>
            </a:r>
          </a:p>
          <a:p>
            <a:pPr lvl="2" eaLnBrk="1" hangingPunct="1">
              <a:defRPr/>
            </a:pPr>
            <a:r>
              <a:rPr lang="en-US" dirty="0" smtClean="0"/>
              <a:t>Accuracy of analysis</a:t>
            </a:r>
          </a:p>
          <a:p>
            <a:pPr lvl="2" eaLnBrk="1" hangingPunct="1">
              <a:defRPr/>
            </a:pPr>
            <a:r>
              <a:rPr lang="en-US" dirty="0" smtClean="0"/>
              <a:t>Importance of what is being analyzed</a:t>
            </a:r>
          </a:p>
          <a:p>
            <a:pPr eaLnBrk="1" hangingPunct="1">
              <a:defRPr/>
            </a:pPr>
            <a:r>
              <a:rPr lang="en-US" dirty="0" smtClean="0">
                <a:effectLst/>
              </a:rPr>
              <a:t>Analysis can be done through</a:t>
            </a:r>
          </a:p>
          <a:p>
            <a:pPr lvl="1" eaLnBrk="1" hangingPunct="1">
              <a:defRPr/>
            </a:pPr>
            <a:r>
              <a:rPr lang="en-US" dirty="0" smtClean="0"/>
              <a:t>Models for some attributes</a:t>
            </a:r>
          </a:p>
          <a:p>
            <a:pPr lvl="1" eaLnBrk="1" hangingPunct="1">
              <a:defRPr/>
            </a:pPr>
            <a:r>
              <a:rPr lang="en-US" dirty="0" smtClean="0"/>
              <a:t>Measurement</a:t>
            </a:r>
          </a:p>
          <a:p>
            <a:pPr lvl="1" eaLnBrk="1" hangingPunct="1">
              <a:defRPr/>
            </a:pPr>
            <a:r>
              <a:rPr lang="en-US" dirty="0" smtClean="0"/>
              <a:t>Thought experiments</a:t>
            </a:r>
          </a:p>
          <a:p>
            <a:pPr lvl="1" eaLnBrk="1" hangingPunct="1">
              <a:defRPr/>
            </a:pPr>
            <a:r>
              <a:rPr lang="en-US" dirty="0" smtClean="0"/>
              <a:t>Simulations</a:t>
            </a:r>
          </a:p>
          <a:p>
            <a:pPr lvl="1" eaLnBrk="1" hangingPunct="1">
              <a:defRPr/>
            </a:pPr>
            <a:r>
              <a:rPr lang="en-US" dirty="0" smtClean="0"/>
              <a:t>Prototypes</a:t>
            </a:r>
          </a:p>
          <a:p>
            <a:pPr>
              <a:defRPr/>
            </a:pPr>
            <a:endParaRPr lang="en-US" dirty="0"/>
          </a:p>
        </p:txBody>
      </p:sp>
      <p:sp>
        <p:nvSpPr>
          <p:cNvPr id="37892" name="TextBox 4"/>
          <p:cNvSpPr txBox="1">
            <a:spLocks noChangeArrowheads="1"/>
          </p:cNvSpPr>
          <p:nvPr/>
        </p:nvSpPr>
        <p:spPr bwMode="auto">
          <a:xfrm>
            <a:off x="9615488" y="32416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37893"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Other Important Quality Attributes</a:t>
            </a:r>
          </a:p>
        </p:txBody>
      </p:sp>
      <p:sp>
        <p:nvSpPr>
          <p:cNvPr id="3" name="Content Placeholder 2"/>
          <p:cNvSpPr>
            <a:spLocks noGrp="1"/>
          </p:cNvSpPr>
          <p:nvPr>
            <p:ph idx="1"/>
          </p:nvPr>
        </p:nvSpPr>
        <p:spPr/>
        <p:txBody>
          <a:bodyPr>
            <a:normAutofit/>
          </a:bodyPr>
          <a:lstStyle/>
          <a:p>
            <a:pPr>
              <a:defRPr/>
            </a:pPr>
            <a:r>
              <a:rPr lang="en-US" dirty="0" smtClean="0"/>
              <a:t>Variability: is </a:t>
            </a:r>
            <a:r>
              <a:rPr lang="en-US" dirty="0"/>
              <a:t>a special form of modifiability. It refers to the ability of a system and its supporting artifacts </a:t>
            </a:r>
            <a:r>
              <a:rPr lang="en-US" dirty="0" smtClean="0"/>
              <a:t>to </a:t>
            </a:r>
            <a:r>
              <a:rPr lang="en-US" dirty="0"/>
              <a:t>support the production of a set of variants that differ from each other in a preplanned fashion.  </a:t>
            </a:r>
            <a:endParaRPr lang="en-US" dirty="0" smtClean="0"/>
          </a:p>
          <a:p>
            <a:pPr>
              <a:defRPr/>
            </a:pPr>
            <a:r>
              <a:rPr lang="en-US" dirty="0" smtClean="0"/>
              <a:t>Portability: is </a:t>
            </a:r>
            <a:r>
              <a:rPr lang="en-US" dirty="0"/>
              <a:t>also a special form of modifiability.  Portability refers to the ease with which software that built to run on one platform can be changed to run on a different platform. </a:t>
            </a:r>
            <a:endParaRPr lang="en-US" dirty="0" smtClean="0"/>
          </a:p>
          <a:p>
            <a:pPr>
              <a:defRPr/>
            </a:pPr>
            <a:r>
              <a:rPr lang="en-US" dirty="0" smtClean="0"/>
              <a:t>Development </a:t>
            </a:r>
            <a:r>
              <a:rPr lang="en-US" dirty="0" err="1" smtClean="0"/>
              <a:t>Distributability</a:t>
            </a:r>
            <a:r>
              <a:rPr lang="en-US" dirty="0" smtClean="0"/>
              <a:t>: </a:t>
            </a:r>
            <a:r>
              <a:rPr lang="en-US" dirty="0"/>
              <a:t>is the quality of designing the software to support distributed software development. </a:t>
            </a:r>
          </a:p>
          <a:p>
            <a:pPr>
              <a:defRPr/>
            </a:pPr>
            <a:endParaRPr lang="en-US" dirty="0"/>
          </a:p>
          <a:p>
            <a:pPr>
              <a:defRPr/>
            </a:pPr>
            <a:endParaRPr lang="en-US" dirty="0"/>
          </a:p>
        </p:txBody>
      </p:sp>
      <p:sp>
        <p:nvSpPr>
          <p:cNvPr id="3891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Other Important Quality Attributes</a:t>
            </a:r>
          </a:p>
        </p:txBody>
      </p:sp>
      <p:sp>
        <p:nvSpPr>
          <p:cNvPr id="3" name="Content Placeholder 2"/>
          <p:cNvSpPr>
            <a:spLocks noGrp="1"/>
          </p:cNvSpPr>
          <p:nvPr>
            <p:ph idx="1"/>
          </p:nvPr>
        </p:nvSpPr>
        <p:spPr/>
        <p:txBody>
          <a:bodyPr>
            <a:normAutofit/>
          </a:bodyPr>
          <a:lstStyle/>
          <a:p>
            <a:pPr>
              <a:defRPr/>
            </a:pPr>
            <a:r>
              <a:rPr lang="en-US" dirty="0" smtClean="0"/>
              <a:t>Scalability: Horizontal </a:t>
            </a:r>
            <a:r>
              <a:rPr lang="en-US" dirty="0"/>
              <a:t>scalability (scaling out) refers to adding more resources to logical units such as adding another server to a </a:t>
            </a:r>
            <a:r>
              <a:rPr lang="en-US" dirty="0" smtClean="0"/>
              <a:t>cluster. </a:t>
            </a:r>
            <a:r>
              <a:rPr lang="en-US" dirty="0"/>
              <a:t>Vertical scalability (scaling up) refers to adding more resources to a physical unit such as adding more memory to a </a:t>
            </a:r>
            <a:r>
              <a:rPr lang="en-US" dirty="0" smtClean="0"/>
              <a:t>computer</a:t>
            </a:r>
            <a:r>
              <a:rPr lang="en-US" dirty="0"/>
              <a:t>. </a:t>
            </a:r>
            <a:endParaRPr lang="en-US" dirty="0" smtClean="0"/>
          </a:p>
          <a:p>
            <a:pPr>
              <a:defRPr/>
            </a:pPr>
            <a:r>
              <a:rPr lang="en-US" dirty="0" smtClean="0"/>
              <a:t>Deployability: </a:t>
            </a:r>
            <a:r>
              <a:rPr lang="en-US" dirty="0"/>
              <a:t>is concerned with how an executable arrives at a host platform and how it is </a:t>
            </a:r>
            <a:r>
              <a:rPr lang="en-US" dirty="0" smtClean="0"/>
              <a:t>invoked.</a:t>
            </a:r>
          </a:p>
          <a:p>
            <a:pPr>
              <a:defRPr/>
            </a:pPr>
            <a:r>
              <a:rPr lang="en-US" dirty="0" smtClean="0"/>
              <a:t>Mobility: </a:t>
            </a:r>
            <a:r>
              <a:rPr lang="en-US" dirty="0"/>
              <a:t>deals with the problems of movement and affordances of a platform (e.g. size, type of display, type of input devices, availability and volume of bandwidth, and battery life). </a:t>
            </a:r>
          </a:p>
          <a:p>
            <a:pPr>
              <a:defRPr/>
            </a:pPr>
            <a:endParaRPr lang="en-US" dirty="0"/>
          </a:p>
          <a:p>
            <a:pPr>
              <a:defRPr/>
            </a:pPr>
            <a:endParaRPr lang="en-US" dirty="0"/>
          </a:p>
        </p:txBody>
      </p:sp>
      <p:sp>
        <p:nvSpPr>
          <p:cNvPr id="3994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AU" altLang="en-US" smtClean="0"/>
              <a:t>Outline</a:t>
            </a:r>
          </a:p>
        </p:txBody>
      </p:sp>
      <p:sp>
        <p:nvSpPr>
          <p:cNvPr id="3" name="Content Placeholder 2"/>
          <p:cNvSpPr>
            <a:spLocks noGrp="1"/>
          </p:cNvSpPr>
          <p:nvPr>
            <p:ph idx="1"/>
          </p:nvPr>
        </p:nvSpPr>
        <p:spPr/>
        <p:txBody>
          <a:bodyPr>
            <a:normAutofit/>
          </a:bodyPr>
          <a:lstStyle/>
          <a:p>
            <a:pPr>
              <a:defRPr/>
            </a:pPr>
            <a:r>
              <a:rPr lang="en-US" dirty="0"/>
              <a:t>Modeling Architectures to Enable </a:t>
            </a:r>
            <a:r>
              <a:rPr lang="en-US" dirty="0" smtClean="0"/>
              <a:t>Quality Attribute </a:t>
            </a:r>
            <a:r>
              <a:rPr lang="en-US" dirty="0"/>
              <a:t>Analysis </a:t>
            </a:r>
          </a:p>
          <a:p>
            <a:pPr>
              <a:defRPr/>
            </a:pPr>
            <a:r>
              <a:rPr lang="en-US" dirty="0" smtClean="0"/>
              <a:t>Quality </a:t>
            </a:r>
            <a:r>
              <a:rPr lang="en-US" dirty="0"/>
              <a:t>Attribute </a:t>
            </a:r>
            <a:r>
              <a:rPr lang="en-US" dirty="0" smtClean="0"/>
              <a:t>Checklists</a:t>
            </a:r>
            <a:endParaRPr lang="en-US" dirty="0"/>
          </a:p>
          <a:p>
            <a:pPr>
              <a:defRPr/>
            </a:pPr>
            <a:r>
              <a:rPr lang="en-US" dirty="0" smtClean="0"/>
              <a:t>Thought </a:t>
            </a:r>
            <a:r>
              <a:rPr lang="en-US" dirty="0"/>
              <a:t>Experiments </a:t>
            </a:r>
            <a:r>
              <a:rPr lang="en-US" dirty="0" smtClean="0"/>
              <a:t>and Back-of-the-Envelope </a:t>
            </a:r>
            <a:r>
              <a:rPr lang="en-US" dirty="0"/>
              <a:t>Analysis </a:t>
            </a:r>
          </a:p>
          <a:p>
            <a:pPr>
              <a:defRPr/>
            </a:pPr>
            <a:r>
              <a:rPr lang="en-US" dirty="0" smtClean="0"/>
              <a:t>Experiments</a:t>
            </a:r>
            <a:r>
              <a:rPr lang="en-US" dirty="0"/>
              <a:t>, Simulations, </a:t>
            </a:r>
            <a:r>
              <a:rPr lang="en-US" dirty="0" smtClean="0"/>
              <a:t>and Prototypes</a:t>
            </a:r>
            <a:endParaRPr lang="en-US" dirty="0"/>
          </a:p>
          <a:p>
            <a:pPr>
              <a:defRPr/>
            </a:pPr>
            <a:r>
              <a:rPr lang="en-US" dirty="0" smtClean="0"/>
              <a:t>Analysis </a:t>
            </a:r>
            <a:r>
              <a:rPr lang="en-US" dirty="0"/>
              <a:t>at Different Stages of the </a:t>
            </a:r>
            <a:r>
              <a:rPr lang="en-US" dirty="0" smtClean="0"/>
              <a:t>Life Cycle</a:t>
            </a:r>
          </a:p>
        </p:txBody>
      </p:sp>
      <p:sp>
        <p:nvSpPr>
          <p:cNvPr id="1331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Other Important Quality Attributes</a:t>
            </a:r>
          </a:p>
        </p:txBody>
      </p:sp>
      <p:sp>
        <p:nvSpPr>
          <p:cNvPr id="3" name="Content Placeholder 2"/>
          <p:cNvSpPr>
            <a:spLocks noGrp="1"/>
          </p:cNvSpPr>
          <p:nvPr>
            <p:ph idx="1"/>
          </p:nvPr>
        </p:nvSpPr>
        <p:spPr/>
        <p:txBody>
          <a:bodyPr>
            <a:normAutofit/>
          </a:bodyPr>
          <a:lstStyle/>
          <a:p>
            <a:pPr>
              <a:defRPr/>
            </a:pPr>
            <a:r>
              <a:rPr lang="en-US" dirty="0" err="1" smtClean="0"/>
              <a:t>Monitorability</a:t>
            </a:r>
            <a:r>
              <a:rPr lang="en-US" dirty="0" smtClean="0"/>
              <a:t>: </a:t>
            </a:r>
            <a:r>
              <a:rPr lang="en-US" dirty="0"/>
              <a:t>deals with the ability of the operations staff to monitor the system while it is </a:t>
            </a:r>
            <a:r>
              <a:rPr lang="en-US" dirty="0" smtClean="0"/>
              <a:t>executing.</a:t>
            </a:r>
          </a:p>
          <a:p>
            <a:pPr>
              <a:defRPr/>
            </a:pPr>
            <a:r>
              <a:rPr lang="en-US" dirty="0" smtClean="0"/>
              <a:t>Safety: </a:t>
            </a:r>
            <a:r>
              <a:rPr lang="en-US" dirty="0"/>
              <a:t>Software safety is about the software’s ability to avoid entering states that cause or lead to damage, injury, or loss of </a:t>
            </a:r>
            <a:r>
              <a:rPr lang="en-US" dirty="0" smtClean="0"/>
              <a:t>life, </a:t>
            </a:r>
            <a:r>
              <a:rPr lang="en-US" dirty="0"/>
              <a:t>and to recover and limit the damage when it does enter into bad states. </a:t>
            </a:r>
            <a:r>
              <a:rPr lang="en-US" dirty="0" smtClean="0"/>
              <a:t>The </a:t>
            </a:r>
            <a:r>
              <a:rPr lang="en-US" dirty="0"/>
              <a:t>architectural concerns with safety are almost identical with those for </a:t>
            </a:r>
            <a:r>
              <a:rPr lang="en-US" dirty="0" smtClean="0"/>
              <a:t>availability  (i.e. preventing, detecting, </a:t>
            </a:r>
            <a:r>
              <a:rPr lang="en-US" dirty="0"/>
              <a:t>and </a:t>
            </a:r>
            <a:r>
              <a:rPr lang="en-US" dirty="0" smtClean="0"/>
              <a:t>recovering </a:t>
            </a:r>
            <a:r>
              <a:rPr lang="en-US" dirty="0"/>
              <a:t>from </a:t>
            </a:r>
            <a:r>
              <a:rPr lang="en-US" dirty="0" smtClean="0"/>
              <a:t>failures).</a:t>
            </a:r>
            <a:endParaRPr lang="en-US" dirty="0"/>
          </a:p>
          <a:p>
            <a:pPr>
              <a:defRPr/>
            </a:pPr>
            <a:endParaRPr lang="en-US" dirty="0" smtClean="0"/>
          </a:p>
          <a:p>
            <a:pPr>
              <a:defRPr/>
            </a:pPr>
            <a:endParaRPr lang="en-US" dirty="0"/>
          </a:p>
          <a:p>
            <a:pPr>
              <a:defRPr/>
            </a:pPr>
            <a:endParaRPr lang="en-US" dirty="0"/>
          </a:p>
          <a:p>
            <a:pPr>
              <a:defRPr/>
            </a:pPr>
            <a:endParaRPr lang="en-US" dirty="0"/>
          </a:p>
        </p:txBody>
      </p:sp>
      <p:sp>
        <p:nvSpPr>
          <p:cNvPr id="4096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Other Categories of Quality Attributes</a:t>
            </a:r>
          </a:p>
        </p:txBody>
      </p:sp>
      <p:sp>
        <p:nvSpPr>
          <p:cNvPr id="3" name="Content Placeholder 2"/>
          <p:cNvSpPr>
            <a:spLocks noGrp="1"/>
          </p:cNvSpPr>
          <p:nvPr>
            <p:ph idx="1"/>
          </p:nvPr>
        </p:nvSpPr>
        <p:spPr/>
        <p:txBody>
          <a:bodyPr>
            <a:normAutofit/>
          </a:bodyPr>
          <a:lstStyle/>
          <a:p>
            <a:pPr>
              <a:defRPr/>
            </a:pPr>
            <a:r>
              <a:rPr lang="en-US" dirty="0" smtClean="0"/>
              <a:t>Conceptual Integrity: </a:t>
            </a:r>
            <a:r>
              <a:rPr lang="en-US" dirty="0"/>
              <a:t>refers to consistency in the design of the </a:t>
            </a:r>
            <a:r>
              <a:rPr lang="en-US" dirty="0" smtClean="0"/>
              <a:t>architecture</a:t>
            </a:r>
            <a:r>
              <a:rPr lang="en-US" dirty="0"/>
              <a:t>.</a:t>
            </a:r>
            <a:r>
              <a:rPr lang="en-US" dirty="0" smtClean="0"/>
              <a:t> It </a:t>
            </a:r>
            <a:r>
              <a:rPr lang="en-US" dirty="0"/>
              <a:t>contributes to the understandability of the </a:t>
            </a:r>
            <a:r>
              <a:rPr lang="en-US" dirty="0" smtClean="0"/>
              <a:t>architecture.   </a:t>
            </a:r>
            <a:r>
              <a:rPr lang="en-US" dirty="0"/>
              <a:t>Conceptual integrity demands that the same thing is done in the same way through the architecture. </a:t>
            </a:r>
            <a:endParaRPr lang="en-US" dirty="0" smtClean="0"/>
          </a:p>
          <a:p>
            <a:pPr>
              <a:defRPr/>
            </a:pPr>
            <a:r>
              <a:rPr lang="en-US" dirty="0" smtClean="0"/>
              <a:t>Marketability: Some </a:t>
            </a:r>
            <a:r>
              <a:rPr lang="en-US" dirty="0"/>
              <a:t>systems are </a:t>
            </a:r>
            <a:r>
              <a:rPr lang="en-US" dirty="0" smtClean="0"/>
              <a:t>marketed by </a:t>
            </a:r>
            <a:r>
              <a:rPr lang="en-US" dirty="0"/>
              <a:t>their architectures, and these architectures sometimes carry a meaning all their own, independent of what other quality attributes they bring to the </a:t>
            </a:r>
            <a:r>
              <a:rPr lang="en-US" dirty="0" smtClean="0"/>
              <a:t>system (e.g. service-oriented or cloud-based).</a:t>
            </a:r>
            <a:endParaRPr lang="en-US" dirty="0"/>
          </a:p>
        </p:txBody>
      </p:sp>
      <p:sp>
        <p:nvSpPr>
          <p:cNvPr id="4198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Other Categories of Quality Attributes</a:t>
            </a:r>
          </a:p>
        </p:txBody>
      </p:sp>
      <p:sp>
        <p:nvSpPr>
          <p:cNvPr id="3" name="Content Placeholder 2"/>
          <p:cNvSpPr>
            <a:spLocks noGrp="1"/>
          </p:cNvSpPr>
          <p:nvPr>
            <p:ph idx="1"/>
          </p:nvPr>
        </p:nvSpPr>
        <p:spPr/>
        <p:txBody>
          <a:bodyPr>
            <a:normAutofit/>
          </a:bodyPr>
          <a:lstStyle/>
          <a:p>
            <a:pPr>
              <a:defRPr/>
            </a:pPr>
            <a:r>
              <a:rPr lang="en-US" dirty="0"/>
              <a:t>Quality in Use: qualities that pertain to the use of the system by various stakeholders. For example </a:t>
            </a:r>
          </a:p>
          <a:p>
            <a:pPr lvl="1">
              <a:defRPr/>
            </a:pPr>
            <a:r>
              <a:rPr lang="en-US" dirty="0"/>
              <a:t>Effectiveness: a measure whether the system is correct </a:t>
            </a:r>
          </a:p>
          <a:p>
            <a:pPr lvl="1">
              <a:defRPr/>
            </a:pPr>
            <a:r>
              <a:rPr lang="en-US" dirty="0"/>
              <a:t>Efficiency: the effort and time required to develop a system </a:t>
            </a:r>
          </a:p>
          <a:p>
            <a:pPr lvl="1">
              <a:defRPr/>
            </a:pPr>
            <a:r>
              <a:rPr lang="en-US" dirty="0"/>
              <a:t>Freedom from risk: degree to which a product or system affects economic status, human life, health, or the environment </a:t>
            </a:r>
          </a:p>
        </p:txBody>
      </p:sp>
      <p:sp>
        <p:nvSpPr>
          <p:cNvPr id="4301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Software Quality Attributes </a:t>
            </a:r>
            <a:r>
              <a:rPr lang="en-US" dirty="0"/>
              <a:t>and </a:t>
            </a:r>
            <a:r>
              <a:rPr lang="en-US" dirty="0" smtClean="0"/>
              <a:t>System Quality </a:t>
            </a:r>
            <a:r>
              <a:rPr lang="en-US" dirty="0"/>
              <a:t>Attributes </a:t>
            </a:r>
          </a:p>
        </p:txBody>
      </p:sp>
      <p:sp>
        <p:nvSpPr>
          <p:cNvPr id="3" name="Content Placeholder 2"/>
          <p:cNvSpPr>
            <a:spLocks noGrp="1"/>
          </p:cNvSpPr>
          <p:nvPr>
            <p:ph idx="1"/>
          </p:nvPr>
        </p:nvSpPr>
        <p:spPr/>
        <p:txBody>
          <a:bodyPr>
            <a:normAutofit/>
          </a:bodyPr>
          <a:lstStyle/>
          <a:p>
            <a:pPr>
              <a:defRPr/>
            </a:pPr>
            <a:r>
              <a:rPr lang="en-US" dirty="0"/>
              <a:t>Physical systems, such as aircraft or automobiles or kitchen appliances, that rely on software embedded within are designed to meet a whole other litany of quality attributes:  </a:t>
            </a:r>
            <a:r>
              <a:rPr lang="en-US" dirty="0" smtClean="0"/>
              <a:t>weight</a:t>
            </a:r>
            <a:r>
              <a:rPr lang="en-US" dirty="0"/>
              <a:t>, size, electric consumption, power output, pollution output, weather resistance, battery life, and on and on. </a:t>
            </a:r>
            <a:endParaRPr lang="en-US" dirty="0" smtClean="0"/>
          </a:p>
          <a:p>
            <a:pPr>
              <a:defRPr/>
            </a:pPr>
            <a:r>
              <a:rPr lang="en-US" dirty="0" smtClean="0"/>
              <a:t>The </a:t>
            </a:r>
            <a:r>
              <a:rPr lang="en-US" dirty="0"/>
              <a:t>software architecture can have a </a:t>
            </a:r>
            <a:r>
              <a:rPr lang="en-US" dirty="0" smtClean="0"/>
              <a:t>substantial effect </a:t>
            </a:r>
            <a:r>
              <a:rPr lang="en-US" dirty="0"/>
              <a:t>on the system’s quality attributes. </a:t>
            </a:r>
          </a:p>
        </p:txBody>
      </p:sp>
      <p:sp>
        <p:nvSpPr>
          <p:cNvPr id="4403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Standard Lists of Quality Attributes</a:t>
            </a:r>
          </a:p>
        </p:txBody>
      </p:sp>
      <p:pic>
        <p:nvPicPr>
          <p:cNvPr id="450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842486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79388" y="4868863"/>
            <a:ext cx="3600450" cy="1152525"/>
          </a:xfrm>
        </p:spPr>
        <p:txBody>
          <a:bodyPr>
            <a:normAutofit/>
          </a:bodyPr>
          <a:lstStyle/>
          <a:p>
            <a:pPr marL="0" indent="0">
              <a:defRPr/>
            </a:pPr>
            <a:r>
              <a:rPr lang="en-US" dirty="0" smtClean="0"/>
              <a:t>ISO/IEC FCD 25010 </a:t>
            </a:r>
            <a:br>
              <a:rPr lang="en-US" dirty="0" smtClean="0"/>
            </a:br>
            <a:r>
              <a:rPr lang="en-US" dirty="0" smtClean="0"/>
              <a:t>Product Quality Standard</a:t>
            </a:r>
            <a:endParaRPr lang="en-US" dirty="0"/>
          </a:p>
        </p:txBody>
      </p:sp>
      <p:sp>
        <p:nvSpPr>
          <p:cNvPr id="45061"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Standard Lists of Quality Attributes</a:t>
            </a:r>
          </a:p>
        </p:txBody>
      </p:sp>
      <p:sp>
        <p:nvSpPr>
          <p:cNvPr id="3" name="Content Placeholder 2"/>
          <p:cNvSpPr>
            <a:spLocks noGrp="1"/>
          </p:cNvSpPr>
          <p:nvPr>
            <p:ph idx="1"/>
          </p:nvPr>
        </p:nvSpPr>
        <p:spPr/>
        <p:txBody>
          <a:bodyPr/>
          <a:lstStyle/>
          <a:p>
            <a:pPr>
              <a:defRPr/>
            </a:pPr>
            <a:r>
              <a:rPr lang="en-US" dirty="0" smtClean="0"/>
              <a:t>Advantages:</a:t>
            </a:r>
          </a:p>
          <a:p>
            <a:pPr lvl="1">
              <a:defRPr/>
            </a:pPr>
            <a:r>
              <a:rPr lang="en-US" dirty="0" smtClean="0"/>
              <a:t>Can </a:t>
            </a:r>
            <a:r>
              <a:rPr lang="en-US" dirty="0"/>
              <a:t>be helpful checklists to assist requirements gatherers in making sure that no important needs were overlooked.  </a:t>
            </a:r>
            <a:endParaRPr lang="en-US" dirty="0" smtClean="0"/>
          </a:p>
          <a:p>
            <a:pPr lvl="1">
              <a:defRPr/>
            </a:pPr>
            <a:r>
              <a:rPr lang="en-US" dirty="0" smtClean="0"/>
              <a:t>Can </a:t>
            </a:r>
            <a:r>
              <a:rPr lang="en-US" dirty="0"/>
              <a:t>serve as the basis for creating your own checklist that contains the quality attributes of concern in your domain, your industry, your organization, your </a:t>
            </a:r>
            <a:r>
              <a:rPr lang="en-US" dirty="0" smtClean="0"/>
              <a:t>products, …</a:t>
            </a:r>
          </a:p>
          <a:p>
            <a:pPr>
              <a:defRPr/>
            </a:pPr>
            <a:endParaRPr lang="en-US" dirty="0"/>
          </a:p>
        </p:txBody>
      </p:sp>
      <p:sp>
        <p:nvSpPr>
          <p:cNvPr id="4608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Standard Lists of Quality Attributes</a:t>
            </a:r>
          </a:p>
        </p:txBody>
      </p:sp>
      <p:sp>
        <p:nvSpPr>
          <p:cNvPr id="3" name="Content Placeholder 2"/>
          <p:cNvSpPr>
            <a:spLocks noGrp="1"/>
          </p:cNvSpPr>
          <p:nvPr>
            <p:ph idx="1"/>
          </p:nvPr>
        </p:nvSpPr>
        <p:spPr/>
        <p:txBody>
          <a:bodyPr/>
          <a:lstStyle/>
          <a:p>
            <a:pPr>
              <a:defRPr/>
            </a:pPr>
            <a:r>
              <a:rPr lang="en-US" dirty="0" smtClean="0"/>
              <a:t>Disadvantages:</a:t>
            </a:r>
          </a:p>
          <a:p>
            <a:pPr lvl="1">
              <a:defRPr/>
            </a:pPr>
            <a:r>
              <a:rPr lang="en-US" dirty="0" smtClean="0"/>
              <a:t>No </a:t>
            </a:r>
            <a:r>
              <a:rPr lang="en-US" dirty="0"/>
              <a:t>list will ever be </a:t>
            </a:r>
            <a:r>
              <a:rPr lang="en-US" dirty="0" smtClean="0"/>
              <a:t>complete.  </a:t>
            </a:r>
          </a:p>
          <a:p>
            <a:pPr lvl="1">
              <a:defRPr/>
            </a:pPr>
            <a:r>
              <a:rPr lang="en-US" dirty="0" smtClean="0"/>
              <a:t>Lists </a:t>
            </a:r>
            <a:r>
              <a:rPr lang="en-US" dirty="0"/>
              <a:t>often generate more controversy than </a:t>
            </a:r>
            <a:r>
              <a:rPr lang="en-US" dirty="0" smtClean="0"/>
              <a:t>understanding.</a:t>
            </a:r>
          </a:p>
          <a:p>
            <a:pPr lvl="1">
              <a:defRPr/>
            </a:pPr>
            <a:r>
              <a:rPr lang="en-US" dirty="0" smtClean="0"/>
              <a:t> Lists </a:t>
            </a:r>
            <a:r>
              <a:rPr lang="en-US" dirty="0"/>
              <a:t>often purport to be </a:t>
            </a:r>
            <a:r>
              <a:rPr lang="en-US" i="1" dirty="0" smtClean="0"/>
              <a:t>taxonomies</a:t>
            </a:r>
            <a:r>
              <a:rPr lang="en-US" dirty="0" smtClean="0"/>
              <a:t>. But what is a denial-of-service attack?</a:t>
            </a:r>
          </a:p>
          <a:p>
            <a:pPr lvl="1">
              <a:defRPr/>
            </a:pPr>
            <a:r>
              <a:rPr lang="en-US" dirty="0" smtClean="0"/>
              <a:t>They force </a:t>
            </a:r>
            <a:r>
              <a:rPr lang="en-US" dirty="0"/>
              <a:t>architects to pay attention to every quality attribute on the list, even if only to finally decide that the particular quality attribute is irrelevant to their </a:t>
            </a:r>
            <a:r>
              <a:rPr lang="en-US" dirty="0" smtClean="0"/>
              <a:t>system. </a:t>
            </a:r>
            <a:endParaRPr lang="en-US" dirty="0"/>
          </a:p>
        </p:txBody>
      </p:sp>
      <p:sp>
        <p:nvSpPr>
          <p:cNvPr id="4710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Dealing with “X-ability”</a:t>
            </a:r>
          </a:p>
        </p:txBody>
      </p:sp>
      <p:sp>
        <p:nvSpPr>
          <p:cNvPr id="3" name="Content Placeholder 2"/>
          <p:cNvSpPr>
            <a:spLocks noGrp="1"/>
          </p:cNvSpPr>
          <p:nvPr>
            <p:ph idx="1"/>
          </p:nvPr>
        </p:nvSpPr>
        <p:spPr/>
        <p:txBody>
          <a:bodyPr/>
          <a:lstStyle/>
          <a:p>
            <a:pPr>
              <a:defRPr/>
            </a:pPr>
            <a:r>
              <a:rPr lang="en-US" dirty="0" smtClean="0"/>
              <a:t>Suppose you </a:t>
            </a:r>
            <a:r>
              <a:rPr lang="en-US" dirty="0"/>
              <a:t>must deal with a quality attribute for which there is no compact body of </a:t>
            </a:r>
            <a:r>
              <a:rPr lang="en-US" dirty="0" smtClean="0"/>
              <a:t>knowledge, e.g. green computing.  </a:t>
            </a:r>
            <a:endParaRPr lang="en-US" dirty="0"/>
          </a:p>
          <a:p>
            <a:pPr>
              <a:defRPr/>
            </a:pPr>
            <a:r>
              <a:rPr lang="en-US" dirty="0" smtClean="0"/>
              <a:t>What do you do?</a:t>
            </a:r>
          </a:p>
          <a:p>
            <a:pPr marL="914400" lvl="1" indent="-514350">
              <a:buFont typeface="+mj-lt"/>
              <a:buAutoNum type="arabicPeriod"/>
              <a:defRPr/>
            </a:pPr>
            <a:r>
              <a:rPr lang="en-US" dirty="0" smtClean="0"/>
              <a:t>Model the quality attribute</a:t>
            </a:r>
          </a:p>
          <a:p>
            <a:pPr marL="914400" lvl="1" indent="-514350">
              <a:buFont typeface="+mj-lt"/>
              <a:buAutoNum type="arabicPeriod"/>
              <a:defRPr/>
            </a:pPr>
            <a:r>
              <a:rPr lang="en-US" dirty="0" smtClean="0"/>
              <a:t>Assemble a set of tactics for the quality attribute</a:t>
            </a:r>
          </a:p>
          <a:p>
            <a:pPr marL="914400" lvl="1" indent="-514350">
              <a:buFont typeface="+mj-lt"/>
              <a:buAutoNum type="arabicPeriod"/>
              <a:defRPr/>
            </a:pPr>
            <a:r>
              <a:rPr lang="en-US" dirty="0" smtClean="0"/>
              <a:t>Construct design checklists</a:t>
            </a:r>
          </a:p>
        </p:txBody>
      </p:sp>
      <p:sp>
        <p:nvSpPr>
          <p:cNvPr id="4813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Summary</a:t>
            </a:r>
          </a:p>
        </p:txBody>
      </p:sp>
      <p:sp>
        <p:nvSpPr>
          <p:cNvPr id="3" name="Content Placeholder 2"/>
          <p:cNvSpPr>
            <a:spLocks noGrp="1"/>
          </p:cNvSpPr>
          <p:nvPr>
            <p:ph idx="1"/>
          </p:nvPr>
        </p:nvSpPr>
        <p:spPr/>
        <p:txBody>
          <a:bodyPr>
            <a:normAutofit/>
          </a:bodyPr>
          <a:lstStyle/>
          <a:p>
            <a:pPr>
              <a:defRPr/>
            </a:pPr>
            <a:r>
              <a:rPr lang="en-US" dirty="0" smtClean="0"/>
              <a:t>There are many other quality attributes than </a:t>
            </a:r>
            <a:r>
              <a:rPr lang="en-US" smtClean="0"/>
              <a:t>the seven </a:t>
            </a:r>
            <a:r>
              <a:rPr lang="en-US" dirty="0" smtClean="0"/>
              <a:t>that we cover in detail.</a:t>
            </a:r>
          </a:p>
          <a:p>
            <a:pPr>
              <a:defRPr/>
            </a:pPr>
            <a:r>
              <a:rPr lang="en-US" dirty="0" smtClean="0"/>
              <a:t>Taxonomies of attributes may offer some help, but their disadvantages often outweigh their advantages.</a:t>
            </a:r>
          </a:p>
          <a:p>
            <a:pPr>
              <a:defRPr/>
            </a:pPr>
            <a:r>
              <a:rPr lang="en-US" dirty="0" smtClean="0"/>
              <a:t>You may need to design or analyze a system for a “new” quality attribute. While this may be challenging, it is doable.</a:t>
            </a:r>
            <a:endParaRPr lang="en-US" dirty="0"/>
          </a:p>
          <a:p>
            <a:pPr>
              <a:defRPr/>
            </a:pPr>
            <a:endParaRPr lang="en-US" dirty="0"/>
          </a:p>
          <a:p>
            <a:pPr>
              <a:defRPr/>
            </a:pPr>
            <a:endParaRPr lang="en-US" dirty="0"/>
          </a:p>
        </p:txBody>
      </p:sp>
      <p:sp>
        <p:nvSpPr>
          <p:cNvPr id="4915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AU" dirty="0" smtClean="0"/>
              <a:t>Chapter 13: Patterns and Tactics </a:t>
            </a:r>
            <a:r>
              <a:rPr lang="en-AU" altLang="en-US" dirty="0" smtClean="0"/>
              <a:t>Outline</a:t>
            </a:r>
            <a:endParaRPr lang="en-AU" altLang="en-US" dirty="0" smtClean="0"/>
          </a:p>
        </p:txBody>
      </p:sp>
      <p:sp>
        <p:nvSpPr>
          <p:cNvPr id="3" name="Content Placeholder 2"/>
          <p:cNvSpPr>
            <a:spLocks noGrp="1"/>
          </p:cNvSpPr>
          <p:nvPr>
            <p:ph idx="1"/>
          </p:nvPr>
        </p:nvSpPr>
        <p:spPr/>
        <p:txBody>
          <a:bodyPr/>
          <a:lstStyle/>
          <a:p>
            <a:pPr>
              <a:defRPr/>
            </a:pPr>
            <a:r>
              <a:rPr lang="en-AU" dirty="0" smtClean="0"/>
              <a:t>What is a Pattern?</a:t>
            </a:r>
          </a:p>
          <a:p>
            <a:pPr>
              <a:defRPr/>
            </a:pPr>
            <a:r>
              <a:rPr lang="en-AU" dirty="0" smtClean="0"/>
              <a:t>Pattern Catalogue</a:t>
            </a:r>
          </a:p>
          <a:p>
            <a:pPr lvl="1">
              <a:defRPr/>
            </a:pPr>
            <a:r>
              <a:rPr lang="en-AU" dirty="0" smtClean="0"/>
              <a:t>Module patterns</a:t>
            </a:r>
          </a:p>
          <a:p>
            <a:pPr lvl="1">
              <a:defRPr/>
            </a:pPr>
            <a:r>
              <a:rPr lang="en-AU" dirty="0" smtClean="0"/>
              <a:t>Component and Connector Patterns</a:t>
            </a:r>
          </a:p>
          <a:p>
            <a:pPr lvl="1">
              <a:defRPr/>
            </a:pPr>
            <a:r>
              <a:rPr lang="en-AU" dirty="0" smtClean="0"/>
              <a:t>Allocation Patterns</a:t>
            </a:r>
          </a:p>
          <a:p>
            <a:pPr>
              <a:defRPr/>
            </a:pPr>
            <a:r>
              <a:rPr lang="en-AU" dirty="0" smtClean="0"/>
              <a:t>Relation Between Tactics and Patterns</a:t>
            </a:r>
          </a:p>
          <a:p>
            <a:pPr>
              <a:defRPr/>
            </a:pPr>
            <a:r>
              <a:rPr lang="en-AU" dirty="0" smtClean="0"/>
              <a:t>Using tactics together</a:t>
            </a:r>
          </a:p>
          <a:p>
            <a:pPr>
              <a:defRPr/>
            </a:pPr>
            <a:r>
              <a:rPr lang="en-AU" dirty="0" smtClean="0"/>
              <a:t>Summary</a:t>
            </a:r>
          </a:p>
        </p:txBody>
      </p:sp>
      <p:sp>
        <p:nvSpPr>
          <p:cNvPr id="5120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71550" y="490538"/>
            <a:ext cx="7715250" cy="777875"/>
          </a:xfrm>
        </p:spPr>
        <p:txBody>
          <a:bodyPr/>
          <a:lstStyle/>
          <a:p>
            <a:r>
              <a:rPr lang="en-US" altLang="en-US" sz="3600" smtClean="0"/>
              <a:t>Modeling Architectures to Enable Quality Attribute Analysis </a:t>
            </a:r>
            <a:br>
              <a:rPr lang="en-US" altLang="en-US" sz="3600" smtClean="0"/>
            </a:br>
            <a:endParaRPr lang="en-US" altLang="en-US" sz="3600" smtClean="0"/>
          </a:p>
        </p:txBody>
      </p:sp>
      <p:sp>
        <p:nvSpPr>
          <p:cNvPr id="3" name="Content Placeholder 2"/>
          <p:cNvSpPr>
            <a:spLocks noGrp="1"/>
          </p:cNvSpPr>
          <p:nvPr>
            <p:ph idx="1"/>
          </p:nvPr>
        </p:nvSpPr>
        <p:spPr/>
        <p:txBody>
          <a:bodyPr/>
          <a:lstStyle/>
          <a:p>
            <a:pPr>
              <a:defRPr/>
            </a:pPr>
            <a:r>
              <a:rPr lang="en-US" dirty="0"/>
              <a:t>Some quality attributes, most notably performance and availability, have well-understood, time-tested analytic models that can be used to assist in an analysis. </a:t>
            </a:r>
            <a:endParaRPr lang="en-US" dirty="0" smtClean="0"/>
          </a:p>
          <a:p>
            <a:pPr>
              <a:defRPr/>
            </a:pPr>
            <a:r>
              <a:rPr lang="en-US" dirty="0" smtClean="0"/>
              <a:t>By </a:t>
            </a:r>
            <a:r>
              <a:rPr lang="en-US" i="1" dirty="0"/>
              <a:t>analytic model</a:t>
            </a:r>
            <a:r>
              <a:rPr lang="en-US" dirty="0"/>
              <a:t>, we mean one that supports quantitative analysis. Let us first consider performance.</a:t>
            </a:r>
          </a:p>
          <a:p>
            <a:pPr>
              <a:defRPr/>
            </a:pPr>
            <a:endParaRPr lang="en-US" dirty="0"/>
          </a:p>
        </p:txBody>
      </p:sp>
      <p:sp>
        <p:nvSpPr>
          <p:cNvPr id="1434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What is a Pattern?</a:t>
            </a:r>
          </a:p>
        </p:txBody>
      </p:sp>
      <p:sp>
        <p:nvSpPr>
          <p:cNvPr id="3" name="Content Placeholder 2"/>
          <p:cNvSpPr>
            <a:spLocks noGrp="1"/>
          </p:cNvSpPr>
          <p:nvPr>
            <p:ph idx="1"/>
          </p:nvPr>
        </p:nvSpPr>
        <p:spPr/>
        <p:txBody>
          <a:bodyPr>
            <a:normAutofit fontScale="62500" lnSpcReduction="20000"/>
          </a:bodyPr>
          <a:lstStyle/>
          <a:p>
            <a:pPr marL="0" indent="0">
              <a:defRPr/>
            </a:pPr>
            <a:r>
              <a:rPr lang="en-US" sz="3800" b="0" kern="1200" dirty="0" smtClean="0">
                <a:solidFill>
                  <a:schemeClr val="tx1"/>
                </a:solidFill>
              </a:rPr>
              <a:t>An architectural pattern establishes a relationship between:</a:t>
            </a:r>
          </a:p>
          <a:p>
            <a:pPr>
              <a:defRPr/>
            </a:pPr>
            <a:r>
              <a:rPr lang="en-US" sz="3800" b="0" i="1" kern="1200" dirty="0" smtClean="0">
                <a:solidFill>
                  <a:schemeClr val="tx1"/>
                </a:solidFill>
              </a:rPr>
              <a:t>A context</a:t>
            </a:r>
            <a:r>
              <a:rPr lang="en-US" sz="3800" b="0" kern="1200" dirty="0" smtClean="0">
                <a:solidFill>
                  <a:schemeClr val="tx1"/>
                </a:solidFill>
              </a:rPr>
              <a:t>. A recurring, common situation in the world that gives rise to a problem.</a:t>
            </a:r>
          </a:p>
          <a:p>
            <a:pPr>
              <a:defRPr/>
            </a:pPr>
            <a:r>
              <a:rPr lang="en-US" sz="3800" b="0" i="1" kern="1200" dirty="0" smtClean="0">
                <a:solidFill>
                  <a:schemeClr val="tx1"/>
                </a:solidFill>
              </a:rPr>
              <a:t>A problem. </a:t>
            </a:r>
            <a:r>
              <a:rPr lang="en-US" sz="3800" b="0" kern="1200" dirty="0" smtClean="0">
                <a:solidFill>
                  <a:schemeClr val="tx1"/>
                </a:solidFill>
              </a:rPr>
              <a:t>The problem, appropriately generalized, that arises in the given context.</a:t>
            </a:r>
          </a:p>
          <a:p>
            <a:pPr>
              <a:defRPr/>
            </a:pPr>
            <a:r>
              <a:rPr lang="en-US" sz="3800" b="0" i="1" kern="1200" dirty="0" smtClean="0">
                <a:solidFill>
                  <a:schemeClr val="tx1"/>
                </a:solidFill>
              </a:rPr>
              <a:t>A solution. </a:t>
            </a:r>
            <a:r>
              <a:rPr lang="en-US" sz="3800" b="0" kern="1200" dirty="0" smtClean="0">
                <a:solidFill>
                  <a:schemeClr val="tx1"/>
                </a:solidFill>
              </a:rPr>
              <a:t>A successful architectural resolution to the problem, appropriately abstracted. The solution for a pattern is determined and described by:</a:t>
            </a:r>
          </a:p>
          <a:p>
            <a:pPr lvl="1">
              <a:defRPr/>
            </a:pPr>
            <a:r>
              <a:rPr lang="en-US" sz="3400" b="0" kern="1200" dirty="0" smtClean="0"/>
              <a:t>A set of element types (for example, data repositories, processes, and objects)</a:t>
            </a:r>
          </a:p>
          <a:p>
            <a:pPr lvl="1">
              <a:defRPr/>
            </a:pPr>
            <a:r>
              <a:rPr lang="en-US" sz="3400" b="0" kern="1200" dirty="0" smtClean="0"/>
              <a:t>A set of interaction mechanisms or connectors (for example, method calls, events, or message bus)</a:t>
            </a:r>
          </a:p>
          <a:p>
            <a:pPr lvl="1">
              <a:defRPr/>
            </a:pPr>
            <a:r>
              <a:rPr lang="en-US" sz="3400" b="0" kern="1200" dirty="0" smtClean="0"/>
              <a:t>A topological layout of the components</a:t>
            </a:r>
          </a:p>
          <a:p>
            <a:pPr lvl="1">
              <a:defRPr/>
            </a:pPr>
            <a:r>
              <a:rPr lang="en-US" sz="3400" b="0" kern="1200" dirty="0" smtClean="0"/>
              <a:t>A set of semantic constraints covering topology, element behavior, and interaction mechanisms</a:t>
            </a:r>
          </a:p>
        </p:txBody>
      </p:sp>
      <p:sp>
        <p:nvSpPr>
          <p:cNvPr id="5222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Layer Pattern</a:t>
            </a:r>
          </a:p>
        </p:txBody>
      </p:sp>
      <p:sp>
        <p:nvSpPr>
          <p:cNvPr id="3" name="Content Placeholder 2"/>
          <p:cNvSpPr>
            <a:spLocks noGrp="1"/>
          </p:cNvSpPr>
          <p:nvPr>
            <p:ph idx="1"/>
          </p:nvPr>
        </p:nvSpPr>
        <p:spPr/>
        <p:txBody>
          <a:bodyPr>
            <a:normAutofit fontScale="70000" lnSpcReduction="20000"/>
          </a:bodyPr>
          <a:lstStyle/>
          <a:p>
            <a:pPr>
              <a:defRPr/>
            </a:pPr>
            <a:r>
              <a:rPr lang="en-US" sz="3400" kern="1200" dirty="0" smtClean="0">
                <a:solidFill>
                  <a:schemeClr val="tx1"/>
                </a:solidFill>
              </a:rPr>
              <a:t>Context: </a:t>
            </a:r>
            <a:r>
              <a:rPr lang="en-US" sz="3400" b="0" kern="1200" dirty="0" smtClean="0">
                <a:solidFill>
                  <a:schemeClr val="tx1"/>
                </a:solidFill>
              </a:rPr>
              <a:t>All complex systems experience the need to develop and evolve portions of the system independently. For this reason the developers of the system need a clear and well-documented separation of concerns, so that modules of the system may be independently developed and maintained.</a:t>
            </a:r>
          </a:p>
          <a:p>
            <a:pPr>
              <a:defRPr/>
            </a:pPr>
            <a:r>
              <a:rPr lang="en-US" sz="3400" kern="1200" dirty="0" smtClean="0">
                <a:solidFill>
                  <a:schemeClr val="tx1"/>
                </a:solidFill>
              </a:rPr>
              <a:t>Problem: </a:t>
            </a:r>
            <a:r>
              <a:rPr lang="en-US" sz="3400" b="0" kern="1200" dirty="0" smtClean="0">
                <a:solidFill>
                  <a:schemeClr val="tx1"/>
                </a:solidFill>
              </a:rPr>
              <a:t>The software needs to be segmented in such a way that the modules can be developed and evolved separately with little interaction among the parts, supporting portability, modifiability, and reuse.</a:t>
            </a:r>
          </a:p>
          <a:p>
            <a:pPr>
              <a:defRPr/>
            </a:pPr>
            <a:r>
              <a:rPr lang="en-US" sz="3400" kern="1200" dirty="0" smtClean="0">
                <a:solidFill>
                  <a:schemeClr val="tx1"/>
                </a:solidFill>
              </a:rPr>
              <a:t>Solution: </a:t>
            </a:r>
            <a:r>
              <a:rPr lang="en-US" sz="3400" b="0" kern="1200" dirty="0" smtClean="0">
                <a:solidFill>
                  <a:schemeClr val="tx1"/>
                </a:solidFill>
              </a:rPr>
              <a:t>To achieve this separation of concerns, the layered pattern divides the software into units called layers. Each layer is a grouping of modules that offers a cohesive set of services. The usage must be unidirectional. Layers completely partition a set of software, and each partition is exposed through a public interface.</a:t>
            </a:r>
            <a:r>
              <a:rPr lang="en-US" sz="3200" b="0" kern="1200" dirty="0" smtClean="0">
                <a:solidFill>
                  <a:schemeClr val="tx1"/>
                </a:solidFill>
              </a:rPr>
              <a:t> </a:t>
            </a:r>
          </a:p>
        </p:txBody>
      </p:sp>
      <p:sp>
        <p:nvSpPr>
          <p:cNvPr id="5325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Layer Pattern Example</a:t>
            </a:r>
          </a:p>
        </p:txBody>
      </p:sp>
      <p:pic>
        <p:nvPicPr>
          <p:cNvPr id="542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119313"/>
            <a:ext cx="8448675" cy="3397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27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Layer Pattern Solution</a:t>
            </a:r>
          </a:p>
        </p:txBody>
      </p:sp>
      <p:sp>
        <p:nvSpPr>
          <p:cNvPr id="3" name="Content Placeholder 2"/>
          <p:cNvSpPr>
            <a:spLocks noGrp="1"/>
          </p:cNvSpPr>
          <p:nvPr>
            <p:ph idx="1"/>
          </p:nvPr>
        </p:nvSpPr>
        <p:spPr>
          <a:xfrm>
            <a:off x="290513" y="1220788"/>
            <a:ext cx="8701087" cy="5224462"/>
          </a:xfrm>
        </p:spPr>
        <p:txBody>
          <a:bodyPr>
            <a:noAutofit/>
          </a:bodyPr>
          <a:lstStyle/>
          <a:p>
            <a:pPr>
              <a:defRPr/>
            </a:pPr>
            <a:r>
              <a:rPr lang="en-US" sz="2000" b="0" kern="1200" dirty="0" smtClean="0">
                <a:solidFill>
                  <a:schemeClr val="tx1"/>
                </a:solidFill>
              </a:rPr>
              <a:t>Overview: The layered pattern defines layers (groupings of modules that offer a cohesive set of services) and a unidirectional </a:t>
            </a:r>
            <a:r>
              <a:rPr lang="en-US" sz="2000" b="0" i="1" kern="1200" dirty="0" smtClean="0">
                <a:solidFill>
                  <a:schemeClr val="tx1"/>
                </a:solidFill>
              </a:rPr>
              <a:t>allowed-to-use </a:t>
            </a:r>
            <a:r>
              <a:rPr lang="en-US" sz="2000" b="0" kern="1200" dirty="0" smtClean="0">
                <a:solidFill>
                  <a:schemeClr val="tx1"/>
                </a:solidFill>
              </a:rPr>
              <a:t>relation among the layers. </a:t>
            </a:r>
          </a:p>
          <a:p>
            <a:pPr>
              <a:defRPr/>
            </a:pPr>
            <a:r>
              <a:rPr lang="en-US" sz="2000" b="0" kern="1200" dirty="0" smtClean="0">
                <a:solidFill>
                  <a:schemeClr val="tx1"/>
                </a:solidFill>
              </a:rPr>
              <a:t>Elements: </a:t>
            </a:r>
            <a:r>
              <a:rPr lang="en-US" sz="2000" b="0" i="1" kern="1200" dirty="0" smtClean="0">
                <a:solidFill>
                  <a:schemeClr val="tx1"/>
                </a:solidFill>
              </a:rPr>
              <a:t>Layer</a:t>
            </a:r>
            <a:r>
              <a:rPr lang="en-US" sz="2000" b="0" kern="1200" dirty="0" smtClean="0">
                <a:solidFill>
                  <a:schemeClr val="tx1"/>
                </a:solidFill>
              </a:rPr>
              <a:t>, a kind of module. The description of a layer should define what modules the layer contains.</a:t>
            </a:r>
          </a:p>
          <a:p>
            <a:pPr>
              <a:defRPr/>
            </a:pPr>
            <a:r>
              <a:rPr lang="en-US" sz="2000" b="0" kern="1200" dirty="0" smtClean="0">
                <a:solidFill>
                  <a:schemeClr val="tx1"/>
                </a:solidFill>
              </a:rPr>
              <a:t>Relations: </a:t>
            </a:r>
            <a:r>
              <a:rPr lang="en-US" sz="2000" b="0" i="1" kern="1200" dirty="0" smtClean="0">
                <a:solidFill>
                  <a:schemeClr val="tx1"/>
                </a:solidFill>
              </a:rPr>
              <a:t>Allowed to use. </a:t>
            </a:r>
            <a:r>
              <a:rPr lang="en-US" sz="2000" b="0" kern="1200" dirty="0" smtClean="0">
                <a:solidFill>
                  <a:schemeClr val="tx1"/>
                </a:solidFill>
              </a:rPr>
              <a:t>The design should define what the layer usage rules are and any allowable exceptions.</a:t>
            </a:r>
          </a:p>
          <a:p>
            <a:pPr>
              <a:defRPr/>
            </a:pPr>
            <a:r>
              <a:rPr lang="en-US" sz="2000" b="0" kern="1200" dirty="0" smtClean="0">
                <a:solidFill>
                  <a:schemeClr val="tx1"/>
                </a:solidFill>
              </a:rPr>
              <a:t>Constraints: </a:t>
            </a:r>
          </a:p>
          <a:p>
            <a:pPr lvl="1">
              <a:spcBef>
                <a:spcPts val="0"/>
              </a:spcBef>
              <a:defRPr/>
            </a:pPr>
            <a:r>
              <a:rPr lang="en-US" b="0" kern="1200" dirty="0" smtClean="0"/>
              <a:t>Every piece of software is allocated to exactly one layer.</a:t>
            </a:r>
          </a:p>
          <a:p>
            <a:pPr lvl="1">
              <a:spcBef>
                <a:spcPts val="0"/>
              </a:spcBef>
              <a:defRPr/>
            </a:pPr>
            <a:r>
              <a:rPr lang="en-US" b="0" kern="1200" dirty="0" smtClean="0"/>
              <a:t>There are at least two layers (but usually there are three or more).</a:t>
            </a:r>
          </a:p>
          <a:p>
            <a:pPr lvl="1">
              <a:spcBef>
                <a:spcPts val="0"/>
              </a:spcBef>
              <a:defRPr/>
            </a:pPr>
            <a:r>
              <a:rPr lang="en-US" b="0" kern="1200" dirty="0" smtClean="0"/>
              <a:t>The </a:t>
            </a:r>
            <a:r>
              <a:rPr lang="en-US" b="0" i="1" kern="1200" dirty="0" smtClean="0"/>
              <a:t>allowed-to-use </a:t>
            </a:r>
            <a:r>
              <a:rPr lang="en-US" b="0" kern="1200" dirty="0" smtClean="0"/>
              <a:t>relations should not be circular (i.e., a lower layer cannot use a layer above).</a:t>
            </a:r>
          </a:p>
          <a:p>
            <a:pPr>
              <a:defRPr/>
            </a:pPr>
            <a:r>
              <a:rPr lang="en-US" sz="2000" b="0" kern="1200" dirty="0" smtClean="0">
                <a:solidFill>
                  <a:schemeClr val="tx1"/>
                </a:solidFill>
              </a:rPr>
              <a:t>Weaknesses: </a:t>
            </a:r>
          </a:p>
          <a:p>
            <a:pPr lvl="1">
              <a:spcBef>
                <a:spcPts val="0"/>
              </a:spcBef>
              <a:defRPr/>
            </a:pPr>
            <a:r>
              <a:rPr lang="en-US" b="0" kern="1200" dirty="0" smtClean="0"/>
              <a:t>The addition of layers adds up-front cost and complexity to a system.</a:t>
            </a:r>
          </a:p>
          <a:p>
            <a:pPr lvl="1">
              <a:spcBef>
                <a:spcPts val="0"/>
              </a:spcBef>
              <a:defRPr/>
            </a:pPr>
            <a:r>
              <a:rPr lang="en-US" b="0" kern="1200" dirty="0" smtClean="0"/>
              <a:t>Layers contribute a performance penalty.</a:t>
            </a:r>
            <a:endParaRPr lang="en-US" dirty="0"/>
          </a:p>
        </p:txBody>
      </p:sp>
      <p:sp>
        <p:nvSpPr>
          <p:cNvPr id="5530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Broker Pattern</a:t>
            </a:r>
          </a:p>
        </p:txBody>
      </p:sp>
      <p:sp>
        <p:nvSpPr>
          <p:cNvPr id="3" name="Content Placeholder 2"/>
          <p:cNvSpPr>
            <a:spLocks noGrp="1"/>
          </p:cNvSpPr>
          <p:nvPr>
            <p:ph idx="1"/>
          </p:nvPr>
        </p:nvSpPr>
        <p:spPr/>
        <p:txBody>
          <a:bodyPr>
            <a:noAutofit/>
          </a:bodyPr>
          <a:lstStyle/>
          <a:p>
            <a:pPr>
              <a:defRPr/>
            </a:pPr>
            <a:r>
              <a:rPr lang="en-US" sz="2000" dirty="0" smtClean="0"/>
              <a:t>Context: Many systems are constructed from a collection of services distributed across multiple servers. Implementing these systems is complex because you need to worry about how the systems will interoperate—how they will connect to each other and how they will exchange information—as well as the availability of the component services.</a:t>
            </a:r>
          </a:p>
          <a:p>
            <a:pPr>
              <a:defRPr/>
            </a:pPr>
            <a:r>
              <a:rPr lang="en-US" sz="2000" dirty="0" smtClean="0"/>
              <a:t>Problem: How do we structure distributed software so that service users do not need to know the nature and location of service providers, making it easy to dynamically change the bindings between users and providers?</a:t>
            </a:r>
          </a:p>
          <a:p>
            <a:pPr>
              <a:defRPr/>
            </a:pPr>
            <a:r>
              <a:rPr lang="en-US" sz="2000" dirty="0" smtClean="0"/>
              <a:t>Solution: The broker pattern separates users of services (clients) from providers of services (servers) by inserting an intermediary, called a broker. When a client needs a service, it queries a broker via a service interface. The broker then forwards the client’s service request to a server, which processes the request. </a:t>
            </a:r>
          </a:p>
        </p:txBody>
      </p:sp>
      <p:sp>
        <p:nvSpPr>
          <p:cNvPr id="5632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Broker Example</a:t>
            </a:r>
          </a:p>
        </p:txBody>
      </p:sp>
      <p:pic>
        <p:nvPicPr>
          <p:cNvPr id="57347" name="Picture 2"/>
          <p:cNvPicPr>
            <a:picLocks noChangeAspect="1"/>
          </p:cNvPicPr>
          <p:nvPr/>
        </p:nvPicPr>
        <p:blipFill>
          <a:blip r:embed="rId2">
            <a:extLst>
              <a:ext uri="{28A0092B-C50C-407E-A947-70E740481C1C}">
                <a14:useLocalDpi xmlns:a14="http://schemas.microsoft.com/office/drawing/2010/main" val="0"/>
              </a:ext>
            </a:extLst>
          </a:blip>
          <a:srcRect l="18741" t="16022" r="7230" b="45695"/>
          <a:stretch>
            <a:fillRect/>
          </a:stretch>
        </p:blipFill>
        <p:spPr bwMode="auto">
          <a:xfrm>
            <a:off x="827088" y="1196975"/>
            <a:ext cx="8004175"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Broker Solution – 1</a:t>
            </a:r>
          </a:p>
        </p:txBody>
      </p:sp>
      <p:sp>
        <p:nvSpPr>
          <p:cNvPr id="3" name="Content Placeholder 2"/>
          <p:cNvSpPr>
            <a:spLocks noGrp="1"/>
          </p:cNvSpPr>
          <p:nvPr>
            <p:ph idx="1"/>
          </p:nvPr>
        </p:nvSpPr>
        <p:spPr/>
        <p:txBody>
          <a:bodyPr>
            <a:noAutofit/>
          </a:bodyPr>
          <a:lstStyle/>
          <a:p>
            <a:pPr>
              <a:defRPr/>
            </a:pPr>
            <a:r>
              <a:rPr lang="en-US" sz="2000" b="0" kern="1200" dirty="0" smtClean="0">
                <a:solidFill>
                  <a:schemeClr val="tx1"/>
                </a:solidFill>
              </a:rPr>
              <a:t>Overview: The broker pattern defines a runtime component, called a broker, that mediates the communication between a number of clients and servers.</a:t>
            </a:r>
          </a:p>
          <a:p>
            <a:pPr>
              <a:defRPr/>
            </a:pPr>
            <a:r>
              <a:rPr lang="en-US" sz="2000" b="0" kern="1200" dirty="0" smtClean="0">
                <a:solidFill>
                  <a:schemeClr val="tx1"/>
                </a:solidFill>
              </a:rPr>
              <a:t>Elements: </a:t>
            </a:r>
          </a:p>
          <a:p>
            <a:pPr lvl="1">
              <a:defRPr/>
            </a:pPr>
            <a:r>
              <a:rPr lang="en-US" b="0" i="1" kern="1200" dirty="0" smtClean="0">
                <a:ea typeface="+mn-ea"/>
                <a:cs typeface="+mn-cs"/>
              </a:rPr>
              <a:t>Client, </a:t>
            </a:r>
            <a:r>
              <a:rPr lang="en-US" b="0" kern="1200" dirty="0" smtClean="0">
                <a:ea typeface="+mn-ea"/>
                <a:cs typeface="+mn-cs"/>
              </a:rPr>
              <a:t>a requester of services</a:t>
            </a:r>
          </a:p>
          <a:p>
            <a:pPr lvl="1">
              <a:defRPr/>
            </a:pPr>
            <a:r>
              <a:rPr lang="en-US" b="0" i="1" kern="1200" dirty="0" smtClean="0">
                <a:ea typeface="+mn-ea"/>
                <a:cs typeface="+mn-cs"/>
              </a:rPr>
              <a:t>Server, </a:t>
            </a:r>
            <a:r>
              <a:rPr lang="en-US" b="0" kern="1200" dirty="0" smtClean="0">
                <a:ea typeface="+mn-ea"/>
                <a:cs typeface="+mn-cs"/>
              </a:rPr>
              <a:t>a provider of services</a:t>
            </a:r>
          </a:p>
          <a:p>
            <a:pPr lvl="1">
              <a:defRPr/>
            </a:pPr>
            <a:r>
              <a:rPr lang="en-US" b="0" i="1" kern="1200" dirty="0" smtClean="0">
                <a:ea typeface="+mn-ea"/>
                <a:cs typeface="+mn-cs"/>
              </a:rPr>
              <a:t>Broker, </a:t>
            </a:r>
            <a:r>
              <a:rPr lang="en-US" b="0" kern="1200" dirty="0" smtClean="0">
                <a:ea typeface="+mn-ea"/>
                <a:cs typeface="+mn-cs"/>
              </a:rPr>
              <a:t>an intermediary that locates an appropriate server to fulfill a client’s request, forwards the request to the server, and returns the results to the client</a:t>
            </a:r>
          </a:p>
          <a:p>
            <a:pPr lvl="1">
              <a:defRPr/>
            </a:pPr>
            <a:r>
              <a:rPr lang="en-US" b="0" i="1" kern="1200" dirty="0" smtClean="0">
                <a:ea typeface="+mn-ea"/>
                <a:cs typeface="+mn-cs"/>
              </a:rPr>
              <a:t>Client-side proxy, </a:t>
            </a:r>
            <a:r>
              <a:rPr lang="en-US" b="0" kern="1200" dirty="0" smtClean="0">
                <a:ea typeface="+mn-ea"/>
                <a:cs typeface="+mn-cs"/>
              </a:rPr>
              <a:t>an intermediary that manages the actual communication with the broker, including marshaling, sending, and </a:t>
            </a:r>
            <a:r>
              <a:rPr lang="en-US" b="0" kern="1200" dirty="0" err="1" smtClean="0">
                <a:ea typeface="+mn-ea"/>
                <a:cs typeface="+mn-cs"/>
              </a:rPr>
              <a:t>unmarshaling</a:t>
            </a:r>
            <a:r>
              <a:rPr lang="en-US" b="0" kern="1200" dirty="0" smtClean="0">
                <a:ea typeface="+mn-ea"/>
                <a:cs typeface="+mn-cs"/>
              </a:rPr>
              <a:t> of messages</a:t>
            </a:r>
          </a:p>
          <a:p>
            <a:pPr lvl="1">
              <a:defRPr/>
            </a:pPr>
            <a:r>
              <a:rPr lang="en-US" b="0" i="1" kern="1200" dirty="0" smtClean="0">
                <a:ea typeface="+mn-ea"/>
                <a:cs typeface="+mn-cs"/>
              </a:rPr>
              <a:t>Server-side proxy, </a:t>
            </a:r>
            <a:r>
              <a:rPr lang="en-US" b="0" kern="1200" dirty="0" smtClean="0">
                <a:ea typeface="+mn-ea"/>
                <a:cs typeface="+mn-cs"/>
              </a:rPr>
              <a:t>an intermediary that manages the actual communication with the broker, including marshaling, sending, and </a:t>
            </a:r>
            <a:r>
              <a:rPr lang="en-US" b="0" kern="1200" dirty="0" err="1" smtClean="0">
                <a:ea typeface="+mn-ea"/>
                <a:cs typeface="+mn-cs"/>
              </a:rPr>
              <a:t>unmarshaling</a:t>
            </a:r>
            <a:r>
              <a:rPr lang="en-US" b="0" kern="1200" dirty="0" smtClean="0">
                <a:ea typeface="+mn-ea"/>
                <a:cs typeface="+mn-cs"/>
              </a:rPr>
              <a:t> of messages</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Broker Solution - 2</a:t>
            </a:r>
          </a:p>
        </p:txBody>
      </p:sp>
      <p:sp>
        <p:nvSpPr>
          <p:cNvPr id="3" name="Content Placeholder 2"/>
          <p:cNvSpPr>
            <a:spLocks noGrp="1"/>
          </p:cNvSpPr>
          <p:nvPr>
            <p:ph idx="1"/>
          </p:nvPr>
        </p:nvSpPr>
        <p:spPr/>
        <p:txBody>
          <a:bodyPr>
            <a:normAutofit fontScale="77500" lnSpcReduction="20000"/>
          </a:bodyPr>
          <a:lstStyle/>
          <a:p>
            <a:pPr>
              <a:defRPr/>
            </a:pPr>
            <a:r>
              <a:rPr lang="en-US" sz="3200" b="0" kern="1200" dirty="0" smtClean="0">
                <a:solidFill>
                  <a:schemeClr val="tx1"/>
                </a:solidFill>
              </a:rPr>
              <a:t>Relations: The </a:t>
            </a:r>
            <a:r>
              <a:rPr lang="en-US" sz="3200" b="0" i="1" kern="1200" dirty="0" smtClean="0">
                <a:solidFill>
                  <a:schemeClr val="tx1"/>
                </a:solidFill>
              </a:rPr>
              <a:t>attachment </a:t>
            </a:r>
            <a:r>
              <a:rPr lang="en-US" sz="3200" b="0" kern="1200" dirty="0" smtClean="0">
                <a:solidFill>
                  <a:schemeClr val="tx1"/>
                </a:solidFill>
              </a:rPr>
              <a:t>relation associates clients (and, optionally, client-side proxies) and servers (and, optionally, server-side proxies) with brokers.</a:t>
            </a:r>
          </a:p>
          <a:p>
            <a:pPr>
              <a:defRPr/>
            </a:pPr>
            <a:r>
              <a:rPr lang="en-US" sz="3200" b="0" kern="1200" dirty="0" smtClean="0">
                <a:solidFill>
                  <a:schemeClr val="tx1"/>
                </a:solidFill>
              </a:rPr>
              <a:t>Constraints: The client can only attach to a broker (potentially via a client-side proxy). The server can only attach to a broker (potentially via a server-side proxy).</a:t>
            </a:r>
          </a:p>
          <a:p>
            <a:pPr>
              <a:defRPr/>
            </a:pPr>
            <a:r>
              <a:rPr lang="en-US" sz="3200" b="0" kern="1200" dirty="0" smtClean="0">
                <a:solidFill>
                  <a:schemeClr val="tx1"/>
                </a:solidFill>
              </a:rPr>
              <a:t>Weaknesses: </a:t>
            </a:r>
          </a:p>
          <a:p>
            <a:pPr lvl="1">
              <a:defRPr/>
            </a:pPr>
            <a:r>
              <a:rPr lang="en-US" sz="2800" b="0" kern="1200" dirty="0" smtClean="0">
                <a:ea typeface="+mn-ea"/>
                <a:cs typeface="+mn-cs"/>
              </a:rPr>
              <a:t>Brokers add a layer of indirection, and hence latency, between clients and servers, and that layer may be a communication bottleneck.</a:t>
            </a:r>
          </a:p>
          <a:p>
            <a:pPr lvl="1">
              <a:defRPr/>
            </a:pPr>
            <a:r>
              <a:rPr lang="en-US" sz="2800" b="0" kern="1200" dirty="0" smtClean="0">
                <a:ea typeface="+mn-ea"/>
                <a:cs typeface="+mn-cs"/>
              </a:rPr>
              <a:t>The broker can be a single point of failure.</a:t>
            </a:r>
          </a:p>
          <a:p>
            <a:pPr lvl="1">
              <a:defRPr/>
            </a:pPr>
            <a:r>
              <a:rPr lang="en-US" sz="2800" b="0" kern="1200" dirty="0" smtClean="0">
                <a:ea typeface="+mn-ea"/>
                <a:cs typeface="+mn-cs"/>
              </a:rPr>
              <a:t>A broker adds up-front complexity.</a:t>
            </a:r>
          </a:p>
          <a:p>
            <a:pPr lvl="1">
              <a:defRPr/>
            </a:pPr>
            <a:r>
              <a:rPr lang="en-US" sz="2800" b="0" kern="1200" dirty="0" smtClean="0">
                <a:ea typeface="+mn-ea"/>
                <a:cs typeface="+mn-cs"/>
              </a:rPr>
              <a:t>A broker may be a target for security attacks.</a:t>
            </a:r>
          </a:p>
          <a:p>
            <a:pPr lvl="1">
              <a:defRPr/>
            </a:pPr>
            <a:r>
              <a:rPr lang="en-US" sz="2800" b="0" kern="1200" dirty="0" smtClean="0">
                <a:ea typeface="+mn-ea"/>
                <a:cs typeface="+mn-cs"/>
              </a:rPr>
              <a:t>A broker may be difficult to test.</a:t>
            </a:r>
            <a:endParaRPr lang="en-US" dirty="0"/>
          </a:p>
        </p:txBody>
      </p:sp>
      <p:sp>
        <p:nvSpPr>
          <p:cNvPr id="5939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Model-View-Controller Pattern</a:t>
            </a:r>
          </a:p>
        </p:txBody>
      </p:sp>
      <p:sp>
        <p:nvSpPr>
          <p:cNvPr id="3" name="Content Placeholder 2"/>
          <p:cNvSpPr>
            <a:spLocks noGrp="1"/>
          </p:cNvSpPr>
          <p:nvPr>
            <p:ph idx="1"/>
          </p:nvPr>
        </p:nvSpPr>
        <p:spPr>
          <a:xfrm>
            <a:off x="457200" y="1196975"/>
            <a:ext cx="8229600" cy="4857750"/>
          </a:xfrm>
        </p:spPr>
        <p:txBody>
          <a:bodyPr>
            <a:noAutofit/>
          </a:bodyPr>
          <a:lstStyle/>
          <a:p>
            <a:pPr>
              <a:defRPr/>
            </a:pPr>
            <a:r>
              <a:rPr lang="en-US" sz="2000" dirty="0" smtClean="0"/>
              <a:t>Context: User interface software is typically the most frequently modified portion of an interactive application.  Users often wish to look at data from different perspectives, such as a bar graph or a pie chart. These representations should both reflect the current state of the data.</a:t>
            </a:r>
          </a:p>
          <a:p>
            <a:pPr>
              <a:defRPr/>
            </a:pPr>
            <a:r>
              <a:rPr lang="en-US" sz="2000" dirty="0" smtClean="0"/>
              <a:t>Problem: How can user interface functionality be kept separate from application functionality and yet still be responsive to user input, or to changes in the underlying application’s data? And how can multiple views of the user interface be created, maintained, and coordinated when the underlying application data changes?</a:t>
            </a:r>
          </a:p>
          <a:p>
            <a:pPr>
              <a:defRPr/>
            </a:pPr>
            <a:r>
              <a:rPr lang="en-US" sz="2000" dirty="0" smtClean="0"/>
              <a:t>Solution: The model-view-controller (MVC) pattern separates application functionality into three kinds of components:</a:t>
            </a:r>
          </a:p>
          <a:p>
            <a:pPr lvl="1">
              <a:spcBef>
                <a:spcPts val="0"/>
              </a:spcBef>
              <a:defRPr/>
            </a:pPr>
            <a:r>
              <a:rPr lang="en-US" dirty="0" smtClean="0"/>
              <a:t>A model, which contains the application’s data</a:t>
            </a:r>
          </a:p>
          <a:p>
            <a:pPr lvl="1">
              <a:spcBef>
                <a:spcPts val="0"/>
              </a:spcBef>
              <a:defRPr/>
            </a:pPr>
            <a:r>
              <a:rPr lang="en-US" dirty="0" smtClean="0"/>
              <a:t>A view, which displays some portion of the underlying data and interacts with the user</a:t>
            </a:r>
          </a:p>
          <a:p>
            <a:pPr lvl="1">
              <a:spcBef>
                <a:spcPts val="0"/>
              </a:spcBef>
              <a:defRPr/>
            </a:pPr>
            <a:r>
              <a:rPr lang="en-US" dirty="0" smtClean="0"/>
              <a:t>A controller, which mediates between the model and the view and manages the notifications of state changes</a:t>
            </a:r>
          </a:p>
        </p:txBody>
      </p:sp>
      <p:sp>
        <p:nvSpPr>
          <p:cNvPr id="6042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MVC Example</a:t>
            </a:r>
          </a:p>
        </p:txBody>
      </p:sp>
      <p:pic>
        <p:nvPicPr>
          <p:cNvPr id="61443" name="Picture 4" descr="Description: Description: Description: http://java.sun.com/blueprints/patterns/images/mvc-structure-gener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28738"/>
            <a:ext cx="8208962"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Performance Models</a:t>
            </a:r>
          </a:p>
        </p:txBody>
      </p:sp>
      <p:sp>
        <p:nvSpPr>
          <p:cNvPr id="3" name="Content Placeholder 2"/>
          <p:cNvSpPr>
            <a:spLocks noGrp="1"/>
          </p:cNvSpPr>
          <p:nvPr>
            <p:ph idx="1"/>
          </p:nvPr>
        </p:nvSpPr>
        <p:spPr>
          <a:xfrm>
            <a:off x="457200" y="4292600"/>
            <a:ext cx="8229600" cy="1833563"/>
          </a:xfrm>
        </p:spPr>
        <p:txBody>
          <a:bodyPr>
            <a:normAutofit fontScale="92500"/>
          </a:bodyPr>
          <a:lstStyle/>
          <a:p>
            <a:pPr>
              <a:defRPr/>
            </a:pPr>
            <a:r>
              <a:rPr lang="en-US" dirty="0" smtClean="0"/>
              <a:t>Parameters: </a:t>
            </a:r>
            <a:r>
              <a:rPr lang="en-US" sz="3200" b="0" kern="1200" dirty="0" smtClean="0">
                <a:solidFill>
                  <a:schemeClr val="tx1"/>
                </a:solidFill>
              </a:rPr>
              <a:t>arrival rate of events, chosen queuing discipline, chosen scheduling algorithm, service time for events, network topology,  network bandwidth, routing algorithm chosen</a:t>
            </a:r>
          </a:p>
        </p:txBody>
      </p:sp>
      <p:grpSp>
        <p:nvGrpSpPr>
          <p:cNvPr id="15364" name="Group 4"/>
          <p:cNvGrpSpPr>
            <a:grpSpLocks/>
          </p:cNvGrpSpPr>
          <p:nvPr/>
        </p:nvGrpSpPr>
        <p:grpSpPr bwMode="auto">
          <a:xfrm>
            <a:off x="609600" y="1125538"/>
            <a:ext cx="7848600" cy="2978150"/>
            <a:chOff x="76200" y="1371600"/>
            <a:chExt cx="7848600" cy="2978150"/>
          </a:xfrm>
        </p:grpSpPr>
        <p:sp>
          <p:nvSpPr>
            <p:cNvPr id="15366" name="Text Box 4"/>
            <p:cNvSpPr txBox="1">
              <a:spLocks noChangeArrowheads="1"/>
            </p:cNvSpPr>
            <p:nvPr/>
          </p:nvSpPr>
          <p:spPr bwMode="auto">
            <a:xfrm>
              <a:off x="76200" y="298608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t>arrivals</a:t>
              </a:r>
            </a:p>
          </p:txBody>
        </p:sp>
        <p:sp>
          <p:nvSpPr>
            <p:cNvPr id="15367" name="Line 3"/>
            <p:cNvSpPr>
              <a:spLocks noChangeShapeType="1"/>
            </p:cNvSpPr>
            <p:nvPr/>
          </p:nvSpPr>
          <p:spPr bwMode="auto">
            <a:xfrm>
              <a:off x="168275" y="2895600"/>
              <a:ext cx="1143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5368" name="Group 5"/>
            <p:cNvGrpSpPr>
              <a:grpSpLocks/>
            </p:cNvGrpSpPr>
            <p:nvPr/>
          </p:nvGrpSpPr>
          <p:grpSpPr bwMode="auto">
            <a:xfrm>
              <a:off x="1341438" y="2446338"/>
              <a:ext cx="527050" cy="682625"/>
              <a:chOff x="1200" y="1488"/>
              <a:chExt cx="480" cy="480"/>
            </a:xfrm>
          </p:grpSpPr>
          <p:sp>
            <p:nvSpPr>
              <p:cNvPr id="15398" name="Rectangle 6"/>
              <p:cNvSpPr>
                <a:spLocks noChangeArrowheads="1"/>
              </p:cNvSpPr>
              <p:nvPr/>
            </p:nvSpPr>
            <p:spPr bwMode="auto">
              <a:xfrm>
                <a:off x="1200"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5399" name="Rectangle 7"/>
              <p:cNvSpPr>
                <a:spLocks noChangeArrowheads="1"/>
              </p:cNvSpPr>
              <p:nvPr/>
            </p:nvSpPr>
            <p:spPr bwMode="auto">
              <a:xfrm>
                <a:off x="1296"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5400" name="Rectangle 8"/>
              <p:cNvSpPr>
                <a:spLocks noChangeArrowheads="1"/>
              </p:cNvSpPr>
              <p:nvPr/>
            </p:nvSpPr>
            <p:spPr bwMode="auto">
              <a:xfrm>
                <a:off x="1392"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5401" name="Rectangle 9"/>
              <p:cNvSpPr>
                <a:spLocks noChangeArrowheads="1"/>
              </p:cNvSpPr>
              <p:nvPr/>
            </p:nvSpPr>
            <p:spPr bwMode="auto">
              <a:xfrm>
                <a:off x="1488"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5402" name="Rectangle 10"/>
              <p:cNvSpPr>
                <a:spLocks noChangeArrowheads="1"/>
              </p:cNvSpPr>
              <p:nvPr/>
            </p:nvSpPr>
            <p:spPr bwMode="auto">
              <a:xfrm>
                <a:off x="1584"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5369" name="Text Box 11"/>
            <p:cNvSpPr txBox="1">
              <a:spLocks noChangeArrowheads="1"/>
            </p:cNvSpPr>
            <p:nvPr/>
          </p:nvSpPr>
          <p:spPr bwMode="auto">
            <a:xfrm>
              <a:off x="1009650" y="3230563"/>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t>queue</a:t>
              </a:r>
            </a:p>
          </p:txBody>
        </p:sp>
        <p:sp>
          <p:nvSpPr>
            <p:cNvPr id="15370" name="Rectangle 12"/>
            <p:cNvSpPr>
              <a:spLocks noChangeArrowheads="1"/>
            </p:cNvSpPr>
            <p:nvPr/>
          </p:nvSpPr>
          <p:spPr bwMode="auto">
            <a:xfrm>
              <a:off x="1868488" y="2035175"/>
              <a:ext cx="1636712" cy="150495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5371" name="Text Box 13"/>
            <p:cNvSpPr txBox="1">
              <a:spLocks noChangeArrowheads="1"/>
            </p:cNvSpPr>
            <p:nvPr/>
          </p:nvSpPr>
          <p:spPr bwMode="auto">
            <a:xfrm>
              <a:off x="2057400" y="3516313"/>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t>server</a:t>
              </a:r>
            </a:p>
          </p:txBody>
        </p:sp>
        <p:sp>
          <p:nvSpPr>
            <p:cNvPr id="15372" name="Text Box 14"/>
            <p:cNvSpPr txBox="1">
              <a:spLocks noChangeArrowheads="1"/>
            </p:cNvSpPr>
            <p:nvPr/>
          </p:nvSpPr>
          <p:spPr bwMode="auto">
            <a:xfrm>
              <a:off x="6883400" y="304800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r"/>
              <a:r>
                <a:rPr lang="en-US" altLang="en-US"/>
                <a:t>results</a:t>
              </a:r>
            </a:p>
          </p:txBody>
        </p:sp>
        <p:sp>
          <p:nvSpPr>
            <p:cNvPr id="15373" name="Text Box 17"/>
            <p:cNvSpPr txBox="1">
              <a:spLocks noChangeArrowheads="1"/>
            </p:cNvSpPr>
            <p:nvPr/>
          </p:nvSpPr>
          <p:spPr bwMode="auto">
            <a:xfrm>
              <a:off x="1889125" y="2438400"/>
              <a:ext cx="1463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solidFill>
                    <a:srgbClr val="FFFFFF"/>
                  </a:solidFill>
                </a:rPr>
                <a:t>Scheduling algorithm</a:t>
              </a:r>
            </a:p>
          </p:txBody>
        </p:sp>
        <p:grpSp>
          <p:nvGrpSpPr>
            <p:cNvPr id="15374" name="Group 18"/>
            <p:cNvGrpSpPr>
              <a:grpSpLocks/>
            </p:cNvGrpSpPr>
            <p:nvPr/>
          </p:nvGrpSpPr>
          <p:grpSpPr bwMode="auto">
            <a:xfrm>
              <a:off x="3505200" y="2133600"/>
              <a:ext cx="762000" cy="1296988"/>
              <a:chOff x="3744" y="1344"/>
              <a:chExt cx="480" cy="816"/>
            </a:xfrm>
          </p:grpSpPr>
          <p:sp>
            <p:nvSpPr>
              <p:cNvPr id="15394" name="Line 19"/>
              <p:cNvSpPr>
                <a:spLocks noChangeShapeType="1"/>
              </p:cNvSpPr>
              <p:nvPr/>
            </p:nvSpPr>
            <p:spPr bwMode="auto">
              <a:xfrm>
                <a:off x="3744" y="1776"/>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20"/>
              <p:cNvSpPr>
                <a:spLocks noChangeShapeType="1"/>
              </p:cNvSpPr>
              <p:nvPr/>
            </p:nvSpPr>
            <p:spPr bwMode="auto">
              <a:xfrm>
                <a:off x="3936" y="1344"/>
                <a:ext cx="0" cy="81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21"/>
              <p:cNvSpPr>
                <a:spLocks noChangeShapeType="1"/>
              </p:cNvSpPr>
              <p:nvPr/>
            </p:nvSpPr>
            <p:spPr bwMode="auto">
              <a:xfrm>
                <a:off x="3936" y="1344"/>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7" name="Line 22"/>
              <p:cNvSpPr>
                <a:spLocks noChangeShapeType="1"/>
              </p:cNvSpPr>
              <p:nvPr/>
            </p:nvSpPr>
            <p:spPr bwMode="auto">
              <a:xfrm>
                <a:off x="3936" y="2160"/>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5375" name="Group 23"/>
            <p:cNvGrpSpPr>
              <a:grpSpLocks/>
            </p:cNvGrpSpPr>
            <p:nvPr/>
          </p:nvGrpSpPr>
          <p:grpSpPr bwMode="auto">
            <a:xfrm>
              <a:off x="4238625" y="1371600"/>
              <a:ext cx="2543175" cy="1373188"/>
              <a:chOff x="2670" y="966"/>
              <a:chExt cx="1602" cy="865"/>
            </a:xfrm>
          </p:grpSpPr>
          <p:grpSp>
            <p:nvGrpSpPr>
              <p:cNvPr id="15387" name="Group 24"/>
              <p:cNvGrpSpPr>
                <a:grpSpLocks/>
              </p:cNvGrpSpPr>
              <p:nvPr/>
            </p:nvGrpSpPr>
            <p:grpSpPr bwMode="auto">
              <a:xfrm>
                <a:off x="2668" y="1202"/>
                <a:ext cx="390" cy="393"/>
                <a:chOff x="1200" y="1488"/>
                <a:chExt cx="480" cy="480"/>
              </a:xfrm>
            </p:grpSpPr>
            <p:sp>
              <p:nvSpPr>
                <p:cNvPr id="15389" name="Rectangle 25"/>
                <p:cNvSpPr>
                  <a:spLocks noChangeArrowheads="1"/>
                </p:cNvSpPr>
                <p:nvPr/>
              </p:nvSpPr>
              <p:spPr bwMode="auto">
                <a:xfrm>
                  <a:off x="1200"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5390" name="Rectangle 26"/>
                <p:cNvSpPr>
                  <a:spLocks noChangeArrowheads="1"/>
                </p:cNvSpPr>
                <p:nvPr/>
              </p:nvSpPr>
              <p:spPr bwMode="auto">
                <a:xfrm>
                  <a:off x="1296"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5391" name="Rectangle 27"/>
                <p:cNvSpPr>
                  <a:spLocks noChangeArrowheads="1"/>
                </p:cNvSpPr>
                <p:nvPr/>
              </p:nvSpPr>
              <p:spPr bwMode="auto">
                <a:xfrm>
                  <a:off x="1392"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5392" name="Rectangle 28"/>
                <p:cNvSpPr>
                  <a:spLocks noChangeArrowheads="1"/>
                </p:cNvSpPr>
                <p:nvPr/>
              </p:nvSpPr>
              <p:spPr bwMode="auto">
                <a:xfrm>
                  <a:off x="1488"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5393" name="Rectangle 29"/>
                <p:cNvSpPr>
                  <a:spLocks noChangeArrowheads="1"/>
                </p:cNvSpPr>
                <p:nvPr/>
              </p:nvSpPr>
              <p:spPr bwMode="auto">
                <a:xfrm>
                  <a:off x="1584"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5388" name="Rectangle 30"/>
              <p:cNvSpPr>
                <a:spLocks noChangeArrowheads="1"/>
              </p:cNvSpPr>
              <p:nvPr/>
            </p:nvSpPr>
            <p:spPr bwMode="auto">
              <a:xfrm>
                <a:off x="3061" y="966"/>
                <a:ext cx="1211" cy="865"/>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grpSp>
          <p:nvGrpSpPr>
            <p:cNvPr id="15376" name="Group 31"/>
            <p:cNvGrpSpPr>
              <a:grpSpLocks/>
            </p:cNvGrpSpPr>
            <p:nvPr/>
          </p:nvGrpSpPr>
          <p:grpSpPr bwMode="auto">
            <a:xfrm>
              <a:off x="4238625" y="2894013"/>
              <a:ext cx="2543175" cy="1373187"/>
              <a:chOff x="2670" y="966"/>
              <a:chExt cx="1602" cy="865"/>
            </a:xfrm>
          </p:grpSpPr>
          <p:grpSp>
            <p:nvGrpSpPr>
              <p:cNvPr id="15380" name="Group 32"/>
              <p:cNvGrpSpPr>
                <a:grpSpLocks/>
              </p:cNvGrpSpPr>
              <p:nvPr/>
            </p:nvGrpSpPr>
            <p:grpSpPr bwMode="auto">
              <a:xfrm>
                <a:off x="2668" y="1202"/>
                <a:ext cx="390" cy="393"/>
                <a:chOff x="1200" y="1488"/>
                <a:chExt cx="480" cy="480"/>
              </a:xfrm>
            </p:grpSpPr>
            <p:sp>
              <p:nvSpPr>
                <p:cNvPr id="15382" name="Rectangle 33"/>
                <p:cNvSpPr>
                  <a:spLocks noChangeArrowheads="1"/>
                </p:cNvSpPr>
                <p:nvPr/>
              </p:nvSpPr>
              <p:spPr bwMode="auto">
                <a:xfrm>
                  <a:off x="1200"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5383" name="Rectangle 34"/>
                <p:cNvSpPr>
                  <a:spLocks noChangeArrowheads="1"/>
                </p:cNvSpPr>
                <p:nvPr/>
              </p:nvSpPr>
              <p:spPr bwMode="auto">
                <a:xfrm>
                  <a:off x="1296"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5384" name="Rectangle 35"/>
                <p:cNvSpPr>
                  <a:spLocks noChangeArrowheads="1"/>
                </p:cNvSpPr>
                <p:nvPr/>
              </p:nvSpPr>
              <p:spPr bwMode="auto">
                <a:xfrm>
                  <a:off x="1392"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5385" name="Rectangle 36"/>
                <p:cNvSpPr>
                  <a:spLocks noChangeArrowheads="1"/>
                </p:cNvSpPr>
                <p:nvPr/>
              </p:nvSpPr>
              <p:spPr bwMode="auto">
                <a:xfrm>
                  <a:off x="1488"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5386" name="Rectangle 37"/>
                <p:cNvSpPr>
                  <a:spLocks noChangeArrowheads="1"/>
                </p:cNvSpPr>
                <p:nvPr/>
              </p:nvSpPr>
              <p:spPr bwMode="auto">
                <a:xfrm>
                  <a:off x="1584"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5381" name="Rectangle 38"/>
              <p:cNvSpPr>
                <a:spLocks noChangeArrowheads="1"/>
              </p:cNvSpPr>
              <p:nvPr/>
            </p:nvSpPr>
            <p:spPr bwMode="auto">
              <a:xfrm>
                <a:off x="3061" y="966"/>
                <a:ext cx="1211" cy="865"/>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5377" name="Line 39"/>
            <p:cNvSpPr>
              <a:spLocks noChangeShapeType="1"/>
            </p:cNvSpPr>
            <p:nvPr/>
          </p:nvSpPr>
          <p:spPr bwMode="auto">
            <a:xfrm>
              <a:off x="6781800" y="1827213"/>
              <a:ext cx="1143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8" name="Line 40"/>
            <p:cNvSpPr>
              <a:spLocks noChangeShapeType="1"/>
            </p:cNvSpPr>
            <p:nvPr/>
          </p:nvSpPr>
          <p:spPr bwMode="auto">
            <a:xfrm>
              <a:off x="6781800" y="3810000"/>
              <a:ext cx="1143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9" name="Text Box 41"/>
            <p:cNvSpPr txBox="1">
              <a:spLocks noChangeArrowheads="1"/>
            </p:cNvSpPr>
            <p:nvPr/>
          </p:nvSpPr>
          <p:spPr bwMode="auto">
            <a:xfrm>
              <a:off x="3086100" y="3708400"/>
              <a:ext cx="1373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t>Routing of messages</a:t>
              </a:r>
            </a:p>
          </p:txBody>
        </p:sp>
      </p:grpSp>
      <p:sp>
        <p:nvSpPr>
          <p:cNvPr id="15365"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MVC Solution - 1</a:t>
            </a:r>
          </a:p>
        </p:txBody>
      </p:sp>
      <p:sp>
        <p:nvSpPr>
          <p:cNvPr id="3" name="Content Placeholder 2"/>
          <p:cNvSpPr>
            <a:spLocks noGrp="1"/>
          </p:cNvSpPr>
          <p:nvPr>
            <p:ph idx="1"/>
          </p:nvPr>
        </p:nvSpPr>
        <p:spPr/>
        <p:txBody>
          <a:bodyPr>
            <a:normAutofit fontScale="85000" lnSpcReduction="20000"/>
          </a:bodyPr>
          <a:lstStyle/>
          <a:p>
            <a:pPr>
              <a:defRPr/>
            </a:pPr>
            <a:r>
              <a:rPr lang="en-US" sz="3200" b="0" kern="1200" dirty="0" smtClean="0">
                <a:solidFill>
                  <a:schemeClr val="tx1"/>
                </a:solidFill>
              </a:rPr>
              <a:t>Overview: The MVC pattern breaks system functionality into three components: a model, a view, and a controller that mediates between the model and the view.</a:t>
            </a:r>
          </a:p>
          <a:p>
            <a:pPr>
              <a:defRPr/>
            </a:pPr>
            <a:r>
              <a:rPr lang="en-US" sz="3200" b="0" kern="1200" dirty="0" smtClean="0">
                <a:solidFill>
                  <a:schemeClr val="tx1"/>
                </a:solidFill>
              </a:rPr>
              <a:t>Elements: </a:t>
            </a:r>
          </a:p>
          <a:p>
            <a:pPr lvl="1">
              <a:defRPr/>
            </a:pPr>
            <a:r>
              <a:rPr lang="en-US" sz="2800" b="0" kern="1200" dirty="0" smtClean="0">
                <a:ea typeface="+mn-ea"/>
                <a:cs typeface="+mn-cs"/>
              </a:rPr>
              <a:t>The </a:t>
            </a:r>
            <a:r>
              <a:rPr lang="en-US" sz="2800" b="0" i="1" kern="1200" dirty="0" smtClean="0">
                <a:ea typeface="+mn-ea"/>
                <a:cs typeface="+mn-cs"/>
              </a:rPr>
              <a:t>model </a:t>
            </a:r>
            <a:r>
              <a:rPr lang="en-US" sz="2800" b="0" kern="1200" dirty="0" smtClean="0">
                <a:ea typeface="+mn-ea"/>
                <a:cs typeface="+mn-cs"/>
              </a:rPr>
              <a:t>is a representation of the application data or state, and it contains (or provides an interface  to) application logic.</a:t>
            </a:r>
          </a:p>
          <a:p>
            <a:pPr lvl="1">
              <a:defRPr/>
            </a:pPr>
            <a:r>
              <a:rPr lang="en-US" sz="2800" b="0" kern="1200" dirty="0" smtClean="0">
                <a:ea typeface="+mn-ea"/>
                <a:cs typeface="+mn-cs"/>
              </a:rPr>
              <a:t>The </a:t>
            </a:r>
            <a:r>
              <a:rPr lang="en-US" sz="2800" b="0" i="1" kern="1200" dirty="0" smtClean="0">
                <a:ea typeface="+mn-ea"/>
                <a:cs typeface="+mn-cs"/>
              </a:rPr>
              <a:t>view </a:t>
            </a:r>
            <a:r>
              <a:rPr lang="en-US" sz="2800" b="0" kern="1200" dirty="0" smtClean="0">
                <a:ea typeface="+mn-ea"/>
                <a:cs typeface="+mn-cs"/>
              </a:rPr>
              <a:t>is a user interface component that either produces a representation of the model for the user or allows for some form of user input, or both.</a:t>
            </a:r>
          </a:p>
          <a:p>
            <a:pPr lvl="1">
              <a:defRPr/>
            </a:pPr>
            <a:r>
              <a:rPr lang="en-US" sz="2800" b="0" kern="1200" dirty="0" smtClean="0">
                <a:ea typeface="+mn-ea"/>
                <a:cs typeface="+mn-cs"/>
              </a:rPr>
              <a:t>The </a:t>
            </a:r>
            <a:r>
              <a:rPr lang="en-US" sz="2800" b="0" i="1" kern="1200" dirty="0" smtClean="0">
                <a:ea typeface="+mn-ea"/>
                <a:cs typeface="+mn-cs"/>
              </a:rPr>
              <a:t>controller </a:t>
            </a:r>
            <a:r>
              <a:rPr lang="en-US" sz="2800" b="0" kern="1200" dirty="0" smtClean="0">
                <a:ea typeface="+mn-ea"/>
                <a:cs typeface="+mn-cs"/>
              </a:rPr>
              <a:t>manages the interaction between the model and the view, translating user actions into changes to the model or changes to the view.</a:t>
            </a:r>
          </a:p>
        </p:txBody>
      </p:sp>
      <p:sp>
        <p:nvSpPr>
          <p:cNvPr id="6246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MVC Solution - 2</a:t>
            </a:r>
          </a:p>
        </p:txBody>
      </p:sp>
      <p:sp>
        <p:nvSpPr>
          <p:cNvPr id="3" name="Content Placeholder 2"/>
          <p:cNvSpPr>
            <a:spLocks noGrp="1"/>
          </p:cNvSpPr>
          <p:nvPr>
            <p:ph idx="1"/>
          </p:nvPr>
        </p:nvSpPr>
        <p:spPr/>
        <p:txBody>
          <a:bodyPr>
            <a:normAutofit fontScale="85000" lnSpcReduction="20000"/>
          </a:bodyPr>
          <a:lstStyle/>
          <a:p>
            <a:pPr>
              <a:defRPr/>
            </a:pPr>
            <a:r>
              <a:rPr lang="en-US" sz="3200" b="0" kern="1200" dirty="0" smtClean="0">
                <a:solidFill>
                  <a:schemeClr val="tx1"/>
                </a:solidFill>
              </a:rPr>
              <a:t>Relations: The </a:t>
            </a:r>
            <a:r>
              <a:rPr lang="en-US" sz="3200" b="0" i="1" kern="1200" dirty="0" smtClean="0">
                <a:solidFill>
                  <a:schemeClr val="tx1"/>
                </a:solidFill>
              </a:rPr>
              <a:t>notifies </a:t>
            </a:r>
            <a:r>
              <a:rPr lang="en-US" sz="3200" b="0" kern="1200" dirty="0" smtClean="0">
                <a:solidFill>
                  <a:schemeClr val="tx1"/>
                </a:solidFill>
              </a:rPr>
              <a:t>relation connects instances of model, view, and controller, notifying elements of relevant state changes.</a:t>
            </a:r>
          </a:p>
          <a:p>
            <a:pPr>
              <a:defRPr/>
            </a:pPr>
            <a:r>
              <a:rPr lang="en-US" sz="3200" b="0" kern="1200" dirty="0" smtClean="0">
                <a:solidFill>
                  <a:schemeClr val="tx1"/>
                </a:solidFill>
              </a:rPr>
              <a:t>Constraints: </a:t>
            </a:r>
          </a:p>
          <a:p>
            <a:pPr lvl="1">
              <a:defRPr/>
            </a:pPr>
            <a:r>
              <a:rPr lang="en-US" sz="2800" b="0" kern="1200" dirty="0" smtClean="0">
                <a:ea typeface="+mn-ea"/>
                <a:cs typeface="+mn-cs"/>
              </a:rPr>
              <a:t>There must be at least one instance each of model, view, and controller.</a:t>
            </a:r>
          </a:p>
          <a:p>
            <a:pPr lvl="1">
              <a:defRPr/>
            </a:pPr>
            <a:r>
              <a:rPr lang="en-US" sz="2800" b="0" kern="1200" dirty="0" smtClean="0">
                <a:ea typeface="+mn-ea"/>
                <a:cs typeface="+mn-cs"/>
              </a:rPr>
              <a:t>The model component should not interact directly with the controller.</a:t>
            </a:r>
          </a:p>
          <a:p>
            <a:pPr>
              <a:defRPr/>
            </a:pPr>
            <a:r>
              <a:rPr lang="en-US" sz="3200" b="0" kern="1200" dirty="0" smtClean="0">
                <a:solidFill>
                  <a:schemeClr val="tx1"/>
                </a:solidFill>
              </a:rPr>
              <a:t>Weaknesses:</a:t>
            </a:r>
          </a:p>
          <a:p>
            <a:pPr lvl="1">
              <a:defRPr/>
            </a:pPr>
            <a:r>
              <a:rPr lang="en-US" sz="2800" b="0" kern="1200" dirty="0" smtClean="0">
                <a:ea typeface="+mn-ea"/>
                <a:cs typeface="+mn-cs"/>
              </a:rPr>
              <a:t>The complexity may not be worth it for simple user interfaces.</a:t>
            </a:r>
          </a:p>
          <a:p>
            <a:pPr lvl="1">
              <a:defRPr/>
            </a:pPr>
            <a:r>
              <a:rPr lang="en-US" sz="2800" b="0" kern="1200" dirty="0" smtClean="0">
                <a:ea typeface="+mn-ea"/>
                <a:cs typeface="+mn-cs"/>
              </a:rPr>
              <a:t>The model, view, and controller abstractions may not be good fits for some user interface toolkits.</a:t>
            </a:r>
            <a:endParaRPr lang="en-US" dirty="0"/>
          </a:p>
        </p:txBody>
      </p:sp>
      <p:sp>
        <p:nvSpPr>
          <p:cNvPr id="6349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Pipe and Filter Pattern</a:t>
            </a:r>
          </a:p>
        </p:txBody>
      </p:sp>
      <p:sp>
        <p:nvSpPr>
          <p:cNvPr id="3" name="Content Placeholder 2"/>
          <p:cNvSpPr>
            <a:spLocks noGrp="1"/>
          </p:cNvSpPr>
          <p:nvPr>
            <p:ph idx="1"/>
          </p:nvPr>
        </p:nvSpPr>
        <p:spPr/>
        <p:txBody>
          <a:bodyPr>
            <a:normAutofit fontScale="70000" lnSpcReduction="20000"/>
          </a:bodyPr>
          <a:lstStyle/>
          <a:p>
            <a:pPr>
              <a:defRPr/>
            </a:pPr>
            <a:r>
              <a:rPr lang="en-US" sz="3200" kern="1200" dirty="0" smtClean="0">
                <a:solidFill>
                  <a:schemeClr val="tx1"/>
                </a:solidFill>
              </a:rPr>
              <a:t>Context: </a:t>
            </a:r>
            <a:r>
              <a:rPr lang="en-US" sz="3200" b="0" kern="1200" dirty="0" smtClean="0">
                <a:solidFill>
                  <a:schemeClr val="tx1"/>
                </a:solidFill>
              </a:rPr>
              <a:t>Many systems are required to transform streams of discrete data items, from input to output. Many types of transformations occur repeatedly in practice, and so it is desirable to create these as independent, reusable parts.</a:t>
            </a:r>
          </a:p>
          <a:p>
            <a:pPr>
              <a:defRPr/>
            </a:pPr>
            <a:r>
              <a:rPr lang="en-US" sz="3200" kern="1200" dirty="0" smtClean="0">
                <a:solidFill>
                  <a:schemeClr val="tx1"/>
                </a:solidFill>
              </a:rPr>
              <a:t>Problem: </a:t>
            </a:r>
            <a:r>
              <a:rPr lang="en-US" sz="3200" b="0" kern="1200" dirty="0" smtClean="0">
                <a:solidFill>
                  <a:schemeClr val="tx1"/>
                </a:solidFill>
              </a:rPr>
              <a:t>Such systems need to be divided into reusable, loosely coupled components with simple, generic interaction mechanisms. In this way they can be flexibly combined with each other. The components, being generic and loosely coupled, are easily reused. The components, being independent, can execute in parallel.</a:t>
            </a:r>
          </a:p>
          <a:p>
            <a:pPr>
              <a:defRPr/>
            </a:pPr>
            <a:r>
              <a:rPr lang="en-US" sz="3200" kern="1200" dirty="0" smtClean="0">
                <a:solidFill>
                  <a:schemeClr val="tx1"/>
                </a:solidFill>
              </a:rPr>
              <a:t>Solution: </a:t>
            </a:r>
            <a:r>
              <a:rPr lang="en-US" sz="3200" b="0" kern="1200" dirty="0" smtClean="0">
                <a:solidFill>
                  <a:schemeClr val="tx1"/>
                </a:solidFill>
              </a:rPr>
              <a:t>The pattern of interaction in the pipe-and-filter pattern is characterized by successive transformations of streams of data. Data arrives at a filter’s input port(s), is transformed, and then is passed via its output port(s) through a pipe to the next filter. A single filter can consume data from, or produce data to, one or more ports.</a:t>
            </a:r>
          </a:p>
        </p:txBody>
      </p:sp>
      <p:sp>
        <p:nvSpPr>
          <p:cNvPr id="6451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Pipe and Filter Example</a:t>
            </a:r>
          </a:p>
        </p:txBody>
      </p:sp>
      <p:pic>
        <p:nvPicPr>
          <p:cNvPr id="65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33525"/>
            <a:ext cx="8424862"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516688" y="5276850"/>
            <a:ext cx="1368425" cy="1031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41"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Pipe and Filter Solution</a:t>
            </a:r>
          </a:p>
        </p:txBody>
      </p:sp>
      <p:sp>
        <p:nvSpPr>
          <p:cNvPr id="3" name="Content Placeholder 2"/>
          <p:cNvSpPr>
            <a:spLocks noGrp="1"/>
          </p:cNvSpPr>
          <p:nvPr>
            <p:ph idx="1"/>
          </p:nvPr>
        </p:nvSpPr>
        <p:spPr/>
        <p:txBody>
          <a:bodyPr>
            <a:normAutofit fontScale="70000" lnSpcReduction="20000"/>
          </a:bodyPr>
          <a:lstStyle/>
          <a:p>
            <a:pPr>
              <a:defRPr/>
            </a:pPr>
            <a:r>
              <a:rPr lang="en-US" sz="3200" b="0" kern="1200" dirty="0" smtClean="0">
                <a:solidFill>
                  <a:schemeClr val="tx1"/>
                </a:solidFill>
              </a:rPr>
              <a:t>Overview: Data is transformed from a system’s external inputs to its external outputs through a series of transformations performed by its filters connected by pipes.</a:t>
            </a:r>
          </a:p>
          <a:p>
            <a:pPr>
              <a:defRPr/>
            </a:pPr>
            <a:r>
              <a:rPr lang="en-US" sz="3200" b="0" kern="1200" dirty="0" smtClean="0">
                <a:solidFill>
                  <a:schemeClr val="tx1"/>
                </a:solidFill>
              </a:rPr>
              <a:t>Elements: </a:t>
            </a:r>
          </a:p>
          <a:p>
            <a:pPr lvl="1">
              <a:defRPr/>
            </a:pPr>
            <a:r>
              <a:rPr lang="en-US" sz="2800" b="0" i="1" kern="1200" dirty="0" smtClean="0">
                <a:ea typeface="+mn-ea"/>
                <a:cs typeface="+mn-cs"/>
              </a:rPr>
              <a:t>Filter, </a:t>
            </a:r>
            <a:r>
              <a:rPr lang="en-US" sz="2800" b="0" kern="1200" dirty="0" smtClean="0">
                <a:ea typeface="+mn-ea"/>
                <a:cs typeface="+mn-cs"/>
              </a:rPr>
              <a:t>which is a component that transforms data read on its input port(s) to data written on its output port(s). </a:t>
            </a:r>
          </a:p>
          <a:p>
            <a:pPr lvl="1">
              <a:defRPr/>
            </a:pPr>
            <a:r>
              <a:rPr lang="en-US" sz="2800" b="0" i="1" kern="1200" dirty="0" smtClean="0">
                <a:ea typeface="+mn-ea"/>
                <a:cs typeface="+mn-cs"/>
              </a:rPr>
              <a:t>Pipe, </a:t>
            </a:r>
            <a:r>
              <a:rPr lang="en-US" sz="2800" b="0" kern="1200" dirty="0" smtClean="0">
                <a:ea typeface="+mn-ea"/>
                <a:cs typeface="+mn-cs"/>
              </a:rPr>
              <a:t>which is a connector that conveys data from a filter’s output port(s) to another filter’s input port(s). A pipe has a single source for its input and a single target for its output. A pipe preserves the sequence of data items, and it does not alter the data passing through. </a:t>
            </a:r>
          </a:p>
          <a:p>
            <a:pPr>
              <a:defRPr/>
            </a:pPr>
            <a:r>
              <a:rPr lang="en-US" sz="3200" b="0" kern="1200" dirty="0" smtClean="0">
                <a:solidFill>
                  <a:schemeClr val="tx1"/>
                </a:solidFill>
              </a:rPr>
              <a:t>Relations: The </a:t>
            </a:r>
            <a:r>
              <a:rPr lang="en-US" sz="3200" b="0" i="1" kern="1200" dirty="0" smtClean="0">
                <a:solidFill>
                  <a:schemeClr val="tx1"/>
                </a:solidFill>
              </a:rPr>
              <a:t>attachment </a:t>
            </a:r>
            <a:r>
              <a:rPr lang="en-US" sz="3200" b="0" kern="1200" dirty="0" smtClean="0">
                <a:solidFill>
                  <a:schemeClr val="tx1"/>
                </a:solidFill>
              </a:rPr>
              <a:t>relation associates the output of filters with the input of pipes and vice versa.</a:t>
            </a:r>
          </a:p>
          <a:p>
            <a:pPr>
              <a:defRPr/>
            </a:pPr>
            <a:r>
              <a:rPr lang="en-US" sz="3200" b="0" kern="1200" dirty="0" smtClean="0">
                <a:solidFill>
                  <a:schemeClr val="tx1"/>
                </a:solidFill>
              </a:rPr>
              <a:t>Constraints:</a:t>
            </a:r>
          </a:p>
          <a:p>
            <a:pPr lvl="1">
              <a:defRPr/>
            </a:pPr>
            <a:r>
              <a:rPr lang="en-US" sz="2800" b="0" kern="1200" dirty="0" smtClean="0">
                <a:ea typeface="+mn-ea"/>
                <a:cs typeface="+mn-cs"/>
              </a:rPr>
              <a:t>Pipes connect filter output ports to filter input ports.</a:t>
            </a:r>
          </a:p>
          <a:p>
            <a:pPr lvl="1">
              <a:defRPr/>
            </a:pPr>
            <a:r>
              <a:rPr lang="en-US" sz="2800" b="0" kern="1200" dirty="0" smtClean="0">
                <a:ea typeface="+mn-ea"/>
                <a:cs typeface="+mn-cs"/>
              </a:rPr>
              <a:t>Connected filters must agree on the type of data being passed along </a:t>
            </a:r>
            <a:r>
              <a:rPr lang="en-US" sz="2900" b="0" kern="1200" dirty="0" smtClean="0">
                <a:ea typeface="+mn-ea"/>
                <a:cs typeface="+mn-cs"/>
              </a:rPr>
              <a:t>the connecting pipe.</a:t>
            </a:r>
          </a:p>
        </p:txBody>
      </p:sp>
      <p:sp>
        <p:nvSpPr>
          <p:cNvPr id="6656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Client-Server Pattern</a:t>
            </a:r>
          </a:p>
        </p:txBody>
      </p:sp>
      <p:sp>
        <p:nvSpPr>
          <p:cNvPr id="3" name="Content Placeholder 2"/>
          <p:cNvSpPr>
            <a:spLocks noGrp="1"/>
          </p:cNvSpPr>
          <p:nvPr>
            <p:ph idx="1"/>
          </p:nvPr>
        </p:nvSpPr>
        <p:spPr/>
        <p:txBody>
          <a:bodyPr>
            <a:normAutofit fontScale="70000" lnSpcReduction="20000"/>
          </a:bodyPr>
          <a:lstStyle/>
          <a:p>
            <a:pPr>
              <a:defRPr/>
            </a:pPr>
            <a:r>
              <a:rPr lang="en-US" sz="3200" kern="1200" dirty="0" smtClean="0">
                <a:solidFill>
                  <a:schemeClr val="tx1"/>
                </a:solidFill>
              </a:rPr>
              <a:t>Context: </a:t>
            </a:r>
            <a:r>
              <a:rPr lang="en-US" sz="3200" b="0" kern="1200" dirty="0" smtClean="0">
                <a:solidFill>
                  <a:schemeClr val="tx1"/>
                </a:solidFill>
              </a:rPr>
              <a:t>There are shared resources and services that large numbers of distributed clients wish to access, and for which we wish to control access or quality of service.</a:t>
            </a:r>
          </a:p>
          <a:p>
            <a:pPr>
              <a:defRPr/>
            </a:pPr>
            <a:r>
              <a:rPr lang="en-US" sz="3200" kern="1200" dirty="0" smtClean="0">
                <a:solidFill>
                  <a:schemeClr val="tx1"/>
                </a:solidFill>
              </a:rPr>
              <a:t>Problem: </a:t>
            </a:r>
            <a:r>
              <a:rPr lang="en-US" sz="3200" b="0" kern="1200" dirty="0" smtClean="0">
                <a:solidFill>
                  <a:schemeClr val="tx1"/>
                </a:solidFill>
              </a:rPr>
              <a:t>By managing a set of shared resources and services, we can promote modifiability and reuse, by factoring out common services and having to modify these in a single location, or a small number of locations. We want to improve scalability and availability by centralizing the control of these resources and services, while distributing the resources themselves across multiple physical servers.</a:t>
            </a:r>
          </a:p>
          <a:p>
            <a:pPr>
              <a:defRPr/>
            </a:pPr>
            <a:r>
              <a:rPr lang="en-US" sz="3200" kern="1200" dirty="0" smtClean="0">
                <a:solidFill>
                  <a:schemeClr val="tx1"/>
                </a:solidFill>
              </a:rPr>
              <a:t>Solution: </a:t>
            </a:r>
            <a:r>
              <a:rPr lang="en-US" sz="3200" b="0" kern="1200" dirty="0" smtClean="0">
                <a:solidFill>
                  <a:schemeClr val="tx1"/>
                </a:solidFill>
              </a:rPr>
              <a:t>Clients interact by requesting services of servers, which provide a set of services. Some components may act as both clients and servers. There may be one central server or multiple distributed ones.</a:t>
            </a:r>
          </a:p>
        </p:txBody>
      </p:sp>
      <p:sp>
        <p:nvSpPr>
          <p:cNvPr id="6758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Client-Server Example</a:t>
            </a:r>
          </a:p>
        </p:txBody>
      </p:sp>
      <p:pic>
        <p:nvPicPr>
          <p:cNvPr id="68611" name="Picture 2"/>
          <p:cNvPicPr>
            <a:picLocks noChangeAspect="1" noChangeArrowheads="1"/>
          </p:cNvPicPr>
          <p:nvPr/>
        </p:nvPicPr>
        <p:blipFill>
          <a:blip r:embed="rId2">
            <a:extLst>
              <a:ext uri="{28A0092B-C50C-407E-A947-70E740481C1C}">
                <a14:useLocalDpi xmlns:a14="http://schemas.microsoft.com/office/drawing/2010/main" val="0"/>
              </a:ext>
            </a:extLst>
          </a:blip>
          <a:srcRect t="2" r="316" b="-1343"/>
          <a:stretch>
            <a:fillRect/>
          </a:stretch>
        </p:blipFill>
        <p:spPr bwMode="auto">
          <a:xfrm>
            <a:off x="900113" y="1196975"/>
            <a:ext cx="7392987"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Client-Server Solution - 1</a:t>
            </a:r>
          </a:p>
        </p:txBody>
      </p:sp>
      <p:sp>
        <p:nvSpPr>
          <p:cNvPr id="3" name="Content Placeholder 2"/>
          <p:cNvSpPr>
            <a:spLocks noGrp="1"/>
          </p:cNvSpPr>
          <p:nvPr>
            <p:ph idx="1"/>
          </p:nvPr>
        </p:nvSpPr>
        <p:spPr/>
        <p:txBody>
          <a:bodyPr>
            <a:normAutofit fontScale="85000" lnSpcReduction="20000"/>
          </a:bodyPr>
          <a:lstStyle/>
          <a:p>
            <a:pPr>
              <a:defRPr/>
            </a:pPr>
            <a:r>
              <a:rPr lang="en-US" sz="3200" b="0" kern="1200" dirty="0" smtClean="0">
                <a:solidFill>
                  <a:schemeClr val="tx1"/>
                </a:solidFill>
              </a:rPr>
              <a:t>Overview: Clients initiate interactions with servers, invoking services as needed from those servers and waiting for the results of those requests.</a:t>
            </a:r>
          </a:p>
          <a:p>
            <a:pPr>
              <a:defRPr/>
            </a:pPr>
            <a:r>
              <a:rPr lang="en-US" sz="3200" b="0" kern="1200" dirty="0" smtClean="0">
                <a:solidFill>
                  <a:schemeClr val="tx1"/>
                </a:solidFill>
              </a:rPr>
              <a:t>Elements: </a:t>
            </a:r>
          </a:p>
          <a:p>
            <a:pPr lvl="1">
              <a:defRPr/>
            </a:pPr>
            <a:r>
              <a:rPr lang="en-US" sz="2800" b="0" i="1" kern="1200" dirty="0" smtClean="0">
                <a:ea typeface="+mn-ea"/>
                <a:cs typeface="+mn-cs"/>
              </a:rPr>
              <a:t>Client, </a:t>
            </a:r>
            <a:r>
              <a:rPr lang="en-US" sz="2800" b="0" kern="1200" dirty="0" smtClean="0">
                <a:ea typeface="+mn-ea"/>
                <a:cs typeface="+mn-cs"/>
              </a:rPr>
              <a:t>a component that invokes services of a server component. Clients have ports that describe the services they require.</a:t>
            </a:r>
          </a:p>
          <a:p>
            <a:pPr lvl="1">
              <a:defRPr/>
            </a:pPr>
            <a:r>
              <a:rPr lang="en-US" sz="2800" b="0" i="1" kern="1200" dirty="0" smtClean="0">
                <a:ea typeface="+mn-ea"/>
                <a:cs typeface="+mn-cs"/>
              </a:rPr>
              <a:t>Server: </a:t>
            </a:r>
            <a:r>
              <a:rPr lang="en-US" sz="2800" b="0" kern="1200" dirty="0" smtClean="0">
                <a:ea typeface="+mn-ea"/>
                <a:cs typeface="+mn-cs"/>
              </a:rPr>
              <a:t>a component that provides services to clients. Servers have ports that describe the services they provide. </a:t>
            </a:r>
          </a:p>
          <a:p>
            <a:pPr>
              <a:defRPr/>
            </a:pPr>
            <a:r>
              <a:rPr lang="en-US" sz="3200" b="0" i="1" kern="1200" dirty="0" smtClean="0">
                <a:solidFill>
                  <a:schemeClr val="tx1"/>
                </a:solidFill>
              </a:rPr>
              <a:t>Request/reply connector: </a:t>
            </a:r>
            <a:r>
              <a:rPr lang="en-US" sz="3200" b="0" kern="1200" dirty="0" smtClean="0">
                <a:solidFill>
                  <a:schemeClr val="tx1"/>
                </a:solidFill>
              </a:rPr>
              <a:t>a data connector employing a request/reply protocol, used by a client to invoke services on a server. Important characteristics include whether the calls are local or remote, and whether data is encrypted.</a:t>
            </a:r>
          </a:p>
        </p:txBody>
      </p:sp>
      <p:sp>
        <p:nvSpPr>
          <p:cNvPr id="6963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Client-Server Solution- 2</a:t>
            </a:r>
          </a:p>
        </p:txBody>
      </p:sp>
      <p:sp>
        <p:nvSpPr>
          <p:cNvPr id="3" name="Content Placeholder 2"/>
          <p:cNvSpPr>
            <a:spLocks noGrp="1"/>
          </p:cNvSpPr>
          <p:nvPr>
            <p:ph idx="1"/>
          </p:nvPr>
        </p:nvSpPr>
        <p:spPr/>
        <p:txBody>
          <a:bodyPr>
            <a:normAutofit fontScale="92500" lnSpcReduction="20000"/>
          </a:bodyPr>
          <a:lstStyle/>
          <a:p>
            <a:pPr>
              <a:defRPr/>
            </a:pPr>
            <a:r>
              <a:rPr lang="en-US" sz="3200" b="0" kern="1200" dirty="0" smtClean="0">
                <a:solidFill>
                  <a:schemeClr val="tx1"/>
                </a:solidFill>
              </a:rPr>
              <a:t>Relations: The </a:t>
            </a:r>
            <a:r>
              <a:rPr lang="en-US" sz="3200" b="0" i="1" kern="1200" dirty="0" smtClean="0">
                <a:solidFill>
                  <a:schemeClr val="tx1"/>
                </a:solidFill>
              </a:rPr>
              <a:t>attachment </a:t>
            </a:r>
            <a:r>
              <a:rPr lang="en-US" sz="3200" b="0" kern="1200" dirty="0" smtClean="0">
                <a:solidFill>
                  <a:schemeClr val="tx1"/>
                </a:solidFill>
              </a:rPr>
              <a:t>relation associates clients with servers.</a:t>
            </a:r>
          </a:p>
          <a:p>
            <a:pPr>
              <a:defRPr/>
            </a:pPr>
            <a:r>
              <a:rPr lang="en-US" sz="3200" b="0" kern="1200" dirty="0" smtClean="0">
                <a:solidFill>
                  <a:schemeClr val="tx1"/>
                </a:solidFill>
              </a:rPr>
              <a:t>Constraints: </a:t>
            </a:r>
          </a:p>
          <a:p>
            <a:pPr lvl="1">
              <a:defRPr/>
            </a:pPr>
            <a:r>
              <a:rPr lang="en-US" sz="2800" b="0" kern="1200" dirty="0" smtClean="0">
                <a:ea typeface="+mn-ea"/>
                <a:cs typeface="+mn-cs"/>
              </a:rPr>
              <a:t>Clients are connected to servers through request/reply </a:t>
            </a:r>
            <a:r>
              <a:rPr lang="en-US" dirty="0"/>
              <a:t>connectors.</a:t>
            </a:r>
          </a:p>
          <a:p>
            <a:pPr lvl="1">
              <a:defRPr/>
            </a:pPr>
            <a:r>
              <a:rPr lang="en-US" sz="2800" b="0" kern="1200" dirty="0" smtClean="0">
                <a:ea typeface="+mn-ea"/>
                <a:cs typeface="+mn-cs"/>
              </a:rPr>
              <a:t>Server components can be clients to other servers.</a:t>
            </a:r>
          </a:p>
          <a:p>
            <a:pPr>
              <a:defRPr/>
            </a:pPr>
            <a:r>
              <a:rPr lang="en-US" sz="3200" b="0" kern="1200" dirty="0" smtClean="0">
                <a:solidFill>
                  <a:schemeClr val="tx1"/>
                </a:solidFill>
              </a:rPr>
              <a:t>Weaknesses: </a:t>
            </a:r>
          </a:p>
          <a:p>
            <a:pPr lvl="1">
              <a:defRPr/>
            </a:pPr>
            <a:r>
              <a:rPr lang="en-US" dirty="0"/>
              <a:t>Server can be a performance bottleneck.</a:t>
            </a:r>
          </a:p>
          <a:p>
            <a:pPr lvl="1">
              <a:defRPr/>
            </a:pPr>
            <a:r>
              <a:rPr lang="en-US" dirty="0"/>
              <a:t>Server can be a single point of failure.</a:t>
            </a:r>
          </a:p>
          <a:p>
            <a:pPr lvl="1">
              <a:defRPr/>
            </a:pPr>
            <a:r>
              <a:rPr lang="en-US" dirty="0"/>
              <a:t>Decisions about where to locate functionality (in the client or in the server) are often complex and costly to change after a system has been built.</a:t>
            </a:r>
          </a:p>
        </p:txBody>
      </p:sp>
      <p:sp>
        <p:nvSpPr>
          <p:cNvPr id="7066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Peer-to-Peer Pattern</a:t>
            </a:r>
          </a:p>
        </p:txBody>
      </p:sp>
      <p:sp>
        <p:nvSpPr>
          <p:cNvPr id="3" name="Content Placeholder 2"/>
          <p:cNvSpPr>
            <a:spLocks noGrp="1"/>
          </p:cNvSpPr>
          <p:nvPr>
            <p:ph idx="1"/>
          </p:nvPr>
        </p:nvSpPr>
        <p:spPr/>
        <p:txBody>
          <a:bodyPr>
            <a:normAutofit fontScale="77500" lnSpcReduction="20000"/>
          </a:bodyPr>
          <a:lstStyle/>
          <a:p>
            <a:pPr>
              <a:defRPr/>
            </a:pPr>
            <a:r>
              <a:rPr lang="en-US" sz="3200" kern="1200" dirty="0" smtClean="0">
                <a:solidFill>
                  <a:schemeClr val="tx1"/>
                </a:solidFill>
              </a:rPr>
              <a:t>Context: </a:t>
            </a:r>
            <a:r>
              <a:rPr lang="en-US" sz="3200" b="0" kern="1200" dirty="0" smtClean="0">
                <a:solidFill>
                  <a:schemeClr val="tx1"/>
                </a:solidFill>
              </a:rPr>
              <a:t>Distributed computational entities—each of which is considered equally important in terms of initiating an interaction and each of which provides its own resources—need to cooperate and collaborate to provide a service to a distributed community of users.</a:t>
            </a:r>
          </a:p>
          <a:p>
            <a:pPr>
              <a:defRPr/>
            </a:pPr>
            <a:r>
              <a:rPr lang="en-US" sz="3200" kern="1200" dirty="0" smtClean="0">
                <a:solidFill>
                  <a:schemeClr val="tx1"/>
                </a:solidFill>
              </a:rPr>
              <a:t>Problem: </a:t>
            </a:r>
            <a:r>
              <a:rPr lang="en-US" sz="3200" b="0" kern="1200" dirty="0" smtClean="0">
                <a:solidFill>
                  <a:schemeClr val="tx1"/>
                </a:solidFill>
              </a:rPr>
              <a:t>How can a set of “equal” distributed computational entities be connected to each other via a common protocol so that they can organize and share their services with high availability and scalability?</a:t>
            </a:r>
          </a:p>
          <a:p>
            <a:pPr>
              <a:defRPr/>
            </a:pPr>
            <a:r>
              <a:rPr lang="en-US" sz="3200" kern="1200" dirty="0" smtClean="0">
                <a:solidFill>
                  <a:schemeClr val="tx1"/>
                </a:solidFill>
              </a:rPr>
              <a:t>Solution: </a:t>
            </a:r>
            <a:r>
              <a:rPr lang="en-US" sz="3200" b="0" kern="1200" dirty="0" smtClean="0">
                <a:solidFill>
                  <a:schemeClr val="tx1"/>
                </a:solidFill>
              </a:rPr>
              <a:t>In the peer-to-peer (P2P) pattern, components directly interact as peers. All peers are “equal” and no peer or group of peers can be critical for the health of the system. Peer-to-peer communication is typically a request/reply interaction without the asymmetry found in the client-server pattern.</a:t>
            </a:r>
          </a:p>
        </p:txBody>
      </p:sp>
      <p:sp>
        <p:nvSpPr>
          <p:cNvPr id="7168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Allocation Model for MVC</a:t>
            </a:r>
          </a:p>
        </p:txBody>
      </p:sp>
      <p:sp>
        <p:nvSpPr>
          <p:cNvPr id="16387" name="Footer Placeholder 3"/>
          <p:cNvSpPr>
            <a:spLocks noGrp="1"/>
          </p:cNvSpPr>
          <p:nvPr>
            <p:ph type="ftr" sz="quarter" idx="10"/>
          </p:nvPr>
        </p:nvSpPr>
        <p:spPr>
          <a:xfrm>
            <a:off x="1403350" y="6356350"/>
            <a:ext cx="6337300" cy="365125"/>
          </a:xfrm>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Len Bass, Paul Clements, Rick Kazman, distributed under Creative Commons Attribution License</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8772525"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Peer-to-Peer Example</a:t>
            </a:r>
          </a:p>
        </p:txBody>
      </p:sp>
      <p:pic>
        <p:nvPicPr>
          <p:cNvPr id="727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96975"/>
            <a:ext cx="76200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Peer-to-Peer Solution - 1</a:t>
            </a:r>
          </a:p>
        </p:txBody>
      </p:sp>
      <p:sp>
        <p:nvSpPr>
          <p:cNvPr id="3" name="Content Placeholder 2"/>
          <p:cNvSpPr>
            <a:spLocks noGrp="1"/>
          </p:cNvSpPr>
          <p:nvPr>
            <p:ph idx="1"/>
          </p:nvPr>
        </p:nvSpPr>
        <p:spPr/>
        <p:txBody>
          <a:bodyPr>
            <a:normAutofit fontScale="85000" lnSpcReduction="10000"/>
          </a:bodyPr>
          <a:lstStyle/>
          <a:p>
            <a:pPr>
              <a:defRPr/>
            </a:pPr>
            <a:r>
              <a:rPr lang="en-US" sz="3200" b="0" kern="1200" dirty="0" smtClean="0">
                <a:solidFill>
                  <a:schemeClr val="tx1"/>
                </a:solidFill>
              </a:rPr>
              <a:t>Overview: Computation is achieved by cooperating peers that request service from and provide services to one another across a network.</a:t>
            </a:r>
          </a:p>
          <a:p>
            <a:pPr>
              <a:defRPr/>
            </a:pPr>
            <a:r>
              <a:rPr lang="en-US" sz="3200" b="0" kern="1200" dirty="0" smtClean="0">
                <a:solidFill>
                  <a:schemeClr val="tx1"/>
                </a:solidFill>
              </a:rPr>
              <a:t>Elements: </a:t>
            </a:r>
          </a:p>
          <a:p>
            <a:pPr lvl="1">
              <a:defRPr/>
            </a:pPr>
            <a:r>
              <a:rPr lang="en-US" sz="2800" b="0" i="1" kern="1200" dirty="0" smtClean="0">
                <a:ea typeface="+mn-ea"/>
                <a:cs typeface="+mn-cs"/>
              </a:rPr>
              <a:t>Peer, </a:t>
            </a:r>
            <a:r>
              <a:rPr lang="en-US" sz="2800" b="0" kern="1200" dirty="0" smtClean="0">
                <a:ea typeface="+mn-ea"/>
                <a:cs typeface="+mn-cs"/>
              </a:rPr>
              <a:t>which is an independent component running on a network node. Special peer components can provide routing, indexing, and peer search capability.</a:t>
            </a:r>
          </a:p>
          <a:p>
            <a:pPr lvl="1">
              <a:defRPr/>
            </a:pPr>
            <a:r>
              <a:rPr lang="en-US" sz="2800" b="0" i="1" kern="1200" dirty="0" smtClean="0">
                <a:ea typeface="+mn-ea"/>
                <a:cs typeface="+mn-cs"/>
              </a:rPr>
              <a:t>Request/reply connector, </a:t>
            </a:r>
            <a:r>
              <a:rPr lang="en-US" sz="2800" b="0" kern="1200" dirty="0" smtClean="0">
                <a:ea typeface="+mn-ea"/>
                <a:cs typeface="+mn-cs"/>
              </a:rPr>
              <a:t>which is used to connect to the peer network, search for other peers, and invoke services from other peers. In some cases, the need for a reply is done away with.</a:t>
            </a:r>
          </a:p>
          <a:p>
            <a:pPr>
              <a:defRPr/>
            </a:pPr>
            <a:r>
              <a:rPr lang="en-US" sz="3200" b="0" kern="1200" dirty="0" smtClean="0">
                <a:solidFill>
                  <a:schemeClr val="tx1"/>
                </a:solidFill>
              </a:rPr>
              <a:t>Relations: The relation associates peers with their connectors. Attachments may change at runtime.</a:t>
            </a:r>
          </a:p>
        </p:txBody>
      </p:sp>
      <p:sp>
        <p:nvSpPr>
          <p:cNvPr id="7373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Peer-to-Peer Solution - 2</a:t>
            </a:r>
          </a:p>
        </p:txBody>
      </p:sp>
      <p:sp>
        <p:nvSpPr>
          <p:cNvPr id="3" name="Content Placeholder 2"/>
          <p:cNvSpPr>
            <a:spLocks noGrp="1"/>
          </p:cNvSpPr>
          <p:nvPr>
            <p:ph idx="1"/>
          </p:nvPr>
        </p:nvSpPr>
        <p:spPr/>
        <p:txBody>
          <a:bodyPr>
            <a:normAutofit fontScale="92500" lnSpcReduction="20000"/>
          </a:bodyPr>
          <a:lstStyle/>
          <a:p>
            <a:pPr>
              <a:defRPr/>
            </a:pPr>
            <a:r>
              <a:rPr lang="en-US" sz="3200" b="0" kern="1200" dirty="0" smtClean="0">
                <a:solidFill>
                  <a:schemeClr val="tx1"/>
                </a:solidFill>
              </a:rPr>
              <a:t>Constraints: Restrictions may be placed on the following:</a:t>
            </a:r>
          </a:p>
          <a:p>
            <a:pPr lvl="1">
              <a:defRPr/>
            </a:pPr>
            <a:r>
              <a:rPr lang="en-US" b="0" kern="1200" dirty="0" smtClean="0">
                <a:ea typeface="+mn-ea"/>
                <a:cs typeface="+mn-cs"/>
              </a:rPr>
              <a:t>The number of allowable attachments to any given peer</a:t>
            </a:r>
          </a:p>
          <a:p>
            <a:pPr lvl="1">
              <a:defRPr/>
            </a:pPr>
            <a:r>
              <a:rPr lang="en-US" b="0" kern="1200" dirty="0" smtClean="0">
                <a:ea typeface="+mn-ea"/>
                <a:cs typeface="+mn-cs"/>
              </a:rPr>
              <a:t>The number of hops used for searching for a peer</a:t>
            </a:r>
          </a:p>
          <a:p>
            <a:pPr lvl="1">
              <a:defRPr/>
            </a:pPr>
            <a:r>
              <a:rPr lang="en-US" b="0" kern="1200" dirty="0" smtClean="0">
                <a:ea typeface="+mn-ea"/>
                <a:cs typeface="+mn-cs"/>
              </a:rPr>
              <a:t>Which peers know about which other peers</a:t>
            </a:r>
          </a:p>
          <a:p>
            <a:pPr lvl="1">
              <a:defRPr/>
            </a:pPr>
            <a:r>
              <a:rPr lang="en-US" b="0" kern="1200" dirty="0" smtClean="0">
                <a:ea typeface="+mn-ea"/>
                <a:cs typeface="+mn-cs"/>
              </a:rPr>
              <a:t>Some P2P networks are organized with star topologies, in which peers only connect to </a:t>
            </a:r>
            <a:r>
              <a:rPr lang="en-US" b="0" kern="1200" dirty="0" err="1" smtClean="0">
                <a:ea typeface="+mn-ea"/>
                <a:cs typeface="+mn-cs"/>
              </a:rPr>
              <a:t>supernodes</a:t>
            </a:r>
            <a:r>
              <a:rPr lang="en-US" b="0" kern="1200" dirty="0" smtClean="0">
                <a:ea typeface="+mn-ea"/>
                <a:cs typeface="+mn-cs"/>
              </a:rPr>
              <a:t>.</a:t>
            </a:r>
          </a:p>
          <a:p>
            <a:pPr>
              <a:defRPr/>
            </a:pPr>
            <a:r>
              <a:rPr lang="en-US" sz="3200" b="0" kern="1200" dirty="0" smtClean="0">
                <a:solidFill>
                  <a:schemeClr val="tx1"/>
                </a:solidFill>
              </a:rPr>
              <a:t>Weaknesses: </a:t>
            </a:r>
          </a:p>
          <a:p>
            <a:pPr lvl="1">
              <a:defRPr/>
            </a:pPr>
            <a:r>
              <a:rPr lang="en-US" sz="2800" b="0" kern="1200" dirty="0" smtClean="0">
                <a:ea typeface="+mn-ea"/>
                <a:cs typeface="+mn-cs"/>
              </a:rPr>
              <a:t>Managing security, data consistency, data/service availability, backup, and recovery are all more complex.</a:t>
            </a:r>
          </a:p>
          <a:p>
            <a:pPr lvl="1">
              <a:defRPr/>
            </a:pPr>
            <a:r>
              <a:rPr lang="en-US" sz="2800" b="0" kern="1200" dirty="0" smtClean="0">
                <a:ea typeface="+mn-ea"/>
                <a:cs typeface="+mn-cs"/>
              </a:rPr>
              <a:t>Small peer-to-peer systems may not be able to consistently achieve quality goals such as performance and availability.</a:t>
            </a:r>
            <a:endParaRPr lang="en-US" dirty="0"/>
          </a:p>
        </p:txBody>
      </p:sp>
      <p:sp>
        <p:nvSpPr>
          <p:cNvPr id="7475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Service Oriented Architecture Pattern</a:t>
            </a:r>
          </a:p>
        </p:txBody>
      </p:sp>
      <p:sp>
        <p:nvSpPr>
          <p:cNvPr id="3" name="Content Placeholder 2"/>
          <p:cNvSpPr>
            <a:spLocks noGrp="1"/>
          </p:cNvSpPr>
          <p:nvPr>
            <p:ph idx="1"/>
          </p:nvPr>
        </p:nvSpPr>
        <p:spPr/>
        <p:txBody>
          <a:bodyPr>
            <a:noAutofit/>
          </a:bodyPr>
          <a:lstStyle/>
          <a:p>
            <a:pPr marL="342900" indent="-342900" eaLnBrk="1" fontAlgn="auto" hangingPunct="1">
              <a:lnSpc>
                <a:spcPct val="100000"/>
              </a:lnSpc>
              <a:spcBef>
                <a:spcPct val="20000"/>
              </a:spcBef>
              <a:spcAft>
                <a:spcPts val="0"/>
              </a:spcAft>
              <a:buClrTx/>
              <a:buFont typeface="Arial" pitchFamily="34" charset="0"/>
              <a:buChar char="•"/>
              <a:defRPr/>
            </a:pPr>
            <a:r>
              <a:rPr lang="en-US" dirty="0" smtClean="0"/>
              <a:t>Context: A number of services are offered (and described) by service providers </a:t>
            </a:r>
            <a:r>
              <a:rPr lang="en-US" kern="1200" dirty="0" smtClean="0">
                <a:solidFill>
                  <a:schemeClr val="tx1"/>
                </a:solidFill>
                <a:effectLst/>
              </a:rPr>
              <a:t>and consumed by service consumers. Service consumers need to be able to understand and use these services without any detailed knowledge of their </a:t>
            </a:r>
            <a:r>
              <a:rPr lang="en-US" dirty="0" smtClean="0"/>
              <a:t>implementation.</a:t>
            </a:r>
          </a:p>
          <a:p>
            <a:pPr>
              <a:defRPr/>
            </a:pPr>
            <a:r>
              <a:rPr lang="en-US" dirty="0" smtClean="0"/>
              <a:t>Problem: How can we support interoperability of distributed components running on different platforms and written in different implementation languages, provided by different organizations, and distributed across the Internet? </a:t>
            </a:r>
          </a:p>
          <a:p>
            <a:pPr>
              <a:defRPr/>
            </a:pPr>
            <a:r>
              <a:rPr lang="en-US" dirty="0" smtClean="0"/>
              <a:t>Solution: The service-oriented architecture (SOA) pattern describes a collection of distributed components that provide and/or consume services.</a:t>
            </a:r>
          </a:p>
        </p:txBody>
      </p:sp>
      <p:sp>
        <p:nvSpPr>
          <p:cNvPr id="7578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Service Oriented Architecture Example</a:t>
            </a:r>
            <a:endParaRPr lang="en-US" dirty="0"/>
          </a:p>
        </p:txBody>
      </p:sp>
      <p:pic>
        <p:nvPicPr>
          <p:cNvPr id="76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46323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400175"/>
            <a:ext cx="388620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Service Oriented Architecture Solution - 1</a:t>
            </a:r>
            <a:endParaRPr lang="en-US" dirty="0"/>
          </a:p>
        </p:txBody>
      </p:sp>
      <p:sp>
        <p:nvSpPr>
          <p:cNvPr id="3" name="Content Placeholder 2"/>
          <p:cNvSpPr>
            <a:spLocks noGrp="1"/>
          </p:cNvSpPr>
          <p:nvPr>
            <p:ph idx="1"/>
          </p:nvPr>
        </p:nvSpPr>
        <p:spPr/>
        <p:txBody>
          <a:bodyPr>
            <a:noAutofit/>
          </a:bodyPr>
          <a:lstStyle/>
          <a:p>
            <a:pPr>
              <a:defRPr/>
            </a:pPr>
            <a:r>
              <a:rPr lang="en-US" sz="2000" b="0" kern="1200" dirty="0" smtClean="0">
                <a:solidFill>
                  <a:schemeClr val="tx1"/>
                </a:solidFill>
              </a:rPr>
              <a:t>Overview: Computation is achieved by a set of cooperating components that provide and/or consume services over a network. </a:t>
            </a:r>
          </a:p>
          <a:p>
            <a:pPr>
              <a:defRPr/>
            </a:pPr>
            <a:r>
              <a:rPr lang="en-US" sz="2000" b="0" kern="1200" dirty="0" smtClean="0">
                <a:solidFill>
                  <a:schemeClr val="tx1"/>
                </a:solidFill>
              </a:rPr>
              <a:t>Elements: </a:t>
            </a:r>
          </a:p>
          <a:p>
            <a:pPr lvl="1">
              <a:spcBef>
                <a:spcPts val="0"/>
              </a:spcBef>
              <a:defRPr/>
            </a:pPr>
            <a:r>
              <a:rPr lang="en-US" b="0" kern="1200" dirty="0" smtClean="0">
                <a:ea typeface="+mn-ea"/>
                <a:cs typeface="+mn-cs"/>
              </a:rPr>
              <a:t>Components:</a:t>
            </a:r>
          </a:p>
          <a:p>
            <a:pPr lvl="2">
              <a:spcBef>
                <a:spcPts val="0"/>
              </a:spcBef>
              <a:defRPr/>
            </a:pPr>
            <a:r>
              <a:rPr lang="en-US" sz="2000" b="0" i="1" kern="1200" dirty="0" smtClean="0">
                <a:solidFill>
                  <a:schemeClr val="tx1"/>
                </a:solidFill>
                <a:ea typeface="+mn-ea"/>
                <a:cs typeface="+mn-cs"/>
              </a:rPr>
              <a:t>Service providers, </a:t>
            </a:r>
            <a:r>
              <a:rPr lang="en-US" sz="2000" b="0" kern="1200" dirty="0" smtClean="0">
                <a:solidFill>
                  <a:schemeClr val="tx1"/>
                </a:solidFill>
                <a:ea typeface="+mn-ea"/>
                <a:cs typeface="+mn-cs"/>
              </a:rPr>
              <a:t>which provide one or more services through published interfaces. </a:t>
            </a:r>
          </a:p>
          <a:p>
            <a:pPr lvl="2">
              <a:spcBef>
                <a:spcPts val="0"/>
              </a:spcBef>
              <a:defRPr/>
            </a:pPr>
            <a:r>
              <a:rPr lang="en-US" sz="2000" b="0" i="1" kern="1200" dirty="0" smtClean="0">
                <a:solidFill>
                  <a:schemeClr val="tx1"/>
                </a:solidFill>
                <a:ea typeface="+mn-ea"/>
                <a:cs typeface="+mn-cs"/>
              </a:rPr>
              <a:t>Service consumers, </a:t>
            </a:r>
            <a:r>
              <a:rPr lang="en-US" sz="2000" b="0" kern="1200" dirty="0" smtClean="0">
                <a:solidFill>
                  <a:schemeClr val="tx1"/>
                </a:solidFill>
                <a:ea typeface="+mn-ea"/>
                <a:cs typeface="+mn-cs"/>
              </a:rPr>
              <a:t>which invoke services directly or through an intermediary.</a:t>
            </a:r>
          </a:p>
          <a:p>
            <a:pPr lvl="2">
              <a:spcBef>
                <a:spcPts val="0"/>
              </a:spcBef>
              <a:defRPr/>
            </a:pPr>
            <a:r>
              <a:rPr lang="en-US" sz="2000" b="0" i="1" kern="1200" dirty="0" smtClean="0">
                <a:solidFill>
                  <a:schemeClr val="tx1"/>
                </a:solidFill>
                <a:ea typeface="+mn-ea"/>
                <a:cs typeface="+mn-cs"/>
              </a:rPr>
              <a:t>Service providers </a:t>
            </a:r>
            <a:r>
              <a:rPr lang="en-US" sz="2000" b="0" kern="1200" dirty="0" smtClean="0">
                <a:solidFill>
                  <a:schemeClr val="tx1"/>
                </a:solidFill>
                <a:ea typeface="+mn-ea"/>
                <a:cs typeface="+mn-cs"/>
              </a:rPr>
              <a:t>may also be service consumers.</a:t>
            </a:r>
          </a:p>
          <a:p>
            <a:pPr lvl="1">
              <a:spcBef>
                <a:spcPts val="0"/>
              </a:spcBef>
              <a:defRPr/>
            </a:pPr>
            <a:r>
              <a:rPr lang="en-US" b="0" i="1" kern="1200" dirty="0" smtClean="0">
                <a:ea typeface="+mn-ea"/>
                <a:cs typeface="+mn-cs"/>
              </a:rPr>
              <a:t>ESB, </a:t>
            </a:r>
            <a:r>
              <a:rPr lang="en-US" b="0" kern="1200" dirty="0" smtClean="0">
                <a:ea typeface="+mn-ea"/>
                <a:cs typeface="+mn-cs"/>
              </a:rPr>
              <a:t>which is an intermediary element that can route and transform messages between service providers and consumers.</a:t>
            </a:r>
          </a:p>
          <a:p>
            <a:pPr lvl="1">
              <a:spcBef>
                <a:spcPts val="0"/>
              </a:spcBef>
              <a:defRPr/>
            </a:pPr>
            <a:r>
              <a:rPr lang="en-US" b="0" i="1" kern="1200" dirty="0" smtClean="0">
                <a:ea typeface="+mn-ea"/>
                <a:cs typeface="+mn-cs"/>
              </a:rPr>
              <a:t>Registry of services, </a:t>
            </a:r>
            <a:r>
              <a:rPr lang="en-US" b="0" kern="1200" dirty="0" smtClean="0">
                <a:ea typeface="+mn-ea"/>
                <a:cs typeface="+mn-cs"/>
              </a:rPr>
              <a:t>which may be used by providers to register their services and by consumers to discover services at runtime.</a:t>
            </a:r>
          </a:p>
          <a:p>
            <a:pPr lvl="1">
              <a:spcBef>
                <a:spcPts val="0"/>
              </a:spcBef>
              <a:defRPr/>
            </a:pPr>
            <a:r>
              <a:rPr lang="en-US" b="0" i="1" kern="1200" dirty="0" smtClean="0">
                <a:ea typeface="+mn-ea"/>
                <a:cs typeface="+mn-cs"/>
              </a:rPr>
              <a:t>Orchestration server, </a:t>
            </a:r>
            <a:r>
              <a:rPr lang="en-US" b="0" kern="1200" dirty="0" smtClean="0">
                <a:ea typeface="+mn-ea"/>
                <a:cs typeface="+mn-cs"/>
              </a:rPr>
              <a:t>which coordinates the interactions between service consumers and providers based on languages for business processes and workflows.</a:t>
            </a:r>
          </a:p>
        </p:txBody>
      </p:sp>
      <p:sp>
        <p:nvSpPr>
          <p:cNvPr id="7782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Service Oriented Architecture Solution - 2</a:t>
            </a:r>
            <a:endParaRPr lang="en-US" dirty="0"/>
          </a:p>
        </p:txBody>
      </p:sp>
      <p:sp>
        <p:nvSpPr>
          <p:cNvPr id="3" name="Content Placeholder 2"/>
          <p:cNvSpPr>
            <a:spLocks noGrp="1"/>
          </p:cNvSpPr>
          <p:nvPr>
            <p:ph idx="1"/>
          </p:nvPr>
        </p:nvSpPr>
        <p:spPr/>
        <p:txBody>
          <a:bodyPr>
            <a:normAutofit/>
          </a:bodyPr>
          <a:lstStyle/>
          <a:p>
            <a:pPr lvl="1">
              <a:defRPr/>
            </a:pPr>
            <a:r>
              <a:rPr lang="en-US" sz="2800" b="0" kern="1200" dirty="0" smtClean="0">
                <a:ea typeface="+mn-ea"/>
                <a:cs typeface="+mn-cs"/>
              </a:rPr>
              <a:t>Connectors:</a:t>
            </a:r>
          </a:p>
          <a:p>
            <a:pPr lvl="2">
              <a:defRPr/>
            </a:pPr>
            <a:r>
              <a:rPr lang="en-US" sz="2400" b="0" i="1" kern="1200" dirty="0" smtClean="0">
                <a:solidFill>
                  <a:schemeClr val="tx1"/>
                </a:solidFill>
                <a:ea typeface="+mn-ea"/>
                <a:cs typeface="+mn-cs"/>
              </a:rPr>
              <a:t>SOAP connector, </a:t>
            </a:r>
            <a:r>
              <a:rPr lang="en-US" sz="2400" b="0" kern="1200" dirty="0" smtClean="0">
                <a:solidFill>
                  <a:schemeClr val="tx1"/>
                </a:solidFill>
                <a:ea typeface="+mn-ea"/>
                <a:cs typeface="+mn-cs"/>
              </a:rPr>
              <a:t>which uses the SOAP protocol for </a:t>
            </a:r>
            <a:r>
              <a:rPr lang="en-US" b="0" kern="1200" dirty="0" smtClean="0">
                <a:solidFill>
                  <a:schemeClr val="tx1"/>
                </a:solidFill>
                <a:ea typeface="+mn-ea"/>
                <a:cs typeface="+mn-cs"/>
              </a:rPr>
              <a:t>synchronous communication between web services, typically over HTTP.</a:t>
            </a:r>
          </a:p>
          <a:p>
            <a:pPr lvl="2">
              <a:defRPr/>
            </a:pPr>
            <a:r>
              <a:rPr lang="en-US" sz="2400" b="0" i="1" kern="1200" dirty="0" smtClean="0">
                <a:solidFill>
                  <a:schemeClr val="tx1"/>
                </a:solidFill>
                <a:ea typeface="+mn-ea"/>
                <a:cs typeface="+mn-cs"/>
              </a:rPr>
              <a:t>REST connector, </a:t>
            </a:r>
            <a:r>
              <a:rPr lang="en-US" sz="2400" b="0" kern="1200" dirty="0" smtClean="0">
                <a:solidFill>
                  <a:schemeClr val="tx1"/>
                </a:solidFill>
                <a:ea typeface="+mn-ea"/>
                <a:cs typeface="+mn-cs"/>
              </a:rPr>
              <a:t>which relies on the basic request/reply </a:t>
            </a:r>
            <a:r>
              <a:rPr lang="en-US" b="0" kern="1200" dirty="0" smtClean="0">
                <a:solidFill>
                  <a:schemeClr val="tx1"/>
                </a:solidFill>
                <a:ea typeface="+mn-ea"/>
                <a:cs typeface="+mn-cs"/>
              </a:rPr>
              <a:t>operations of the HTTP protocol.</a:t>
            </a:r>
          </a:p>
          <a:p>
            <a:pPr lvl="2">
              <a:defRPr/>
            </a:pPr>
            <a:r>
              <a:rPr lang="en-US" sz="2400" b="0" i="1" kern="1200" dirty="0" smtClean="0">
                <a:solidFill>
                  <a:schemeClr val="tx1"/>
                </a:solidFill>
                <a:ea typeface="+mn-ea"/>
                <a:cs typeface="+mn-cs"/>
              </a:rPr>
              <a:t>Asynchronous messaging connector, </a:t>
            </a:r>
            <a:r>
              <a:rPr lang="en-US" sz="2400" b="0" kern="1200" dirty="0" smtClean="0">
                <a:solidFill>
                  <a:schemeClr val="tx1"/>
                </a:solidFill>
                <a:ea typeface="+mn-ea"/>
                <a:cs typeface="+mn-cs"/>
              </a:rPr>
              <a:t>which uses a </a:t>
            </a:r>
            <a:r>
              <a:rPr lang="en-US" b="0" kern="1200" dirty="0" smtClean="0">
                <a:solidFill>
                  <a:schemeClr val="tx1"/>
                </a:solidFill>
                <a:ea typeface="+mn-ea"/>
                <a:cs typeface="+mn-cs"/>
              </a:rPr>
              <a:t>messaging system to offer point-to-point or publish-subscribe asynchronous message exchanges.</a:t>
            </a:r>
          </a:p>
        </p:txBody>
      </p:sp>
      <p:sp>
        <p:nvSpPr>
          <p:cNvPr id="7885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Service Oriented Architecture Solution - 3</a:t>
            </a:r>
            <a:endParaRPr lang="en-US" dirty="0"/>
          </a:p>
        </p:txBody>
      </p:sp>
      <p:sp>
        <p:nvSpPr>
          <p:cNvPr id="3" name="Content Placeholder 2"/>
          <p:cNvSpPr>
            <a:spLocks noGrp="1"/>
          </p:cNvSpPr>
          <p:nvPr>
            <p:ph idx="1"/>
          </p:nvPr>
        </p:nvSpPr>
        <p:spPr/>
        <p:txBody>
          <a:bodyPr>
            <a:normAutofit lnSpcReduction="10000"/>
          </a:bodyPr>
          <a:lstStyle/>
          <a:p>
            <a:pPr>
              <a:defRPr/>
            </a:pPr>
            <a:r>
              <a:rPr lang="en-US" b="0" kern="1200" dirty="0" smtClean="0">
                <a:solidFill>
                  <a:schemeClr val="tx1"/>
                </a:solidFill>
              </a:rPr>
              <a:t>Relations: Attachment of the different kinds of components available to the respective connectors</a:t>
            </a:r>
          </a:p>
          <a:p>
            <a:pPr>
              <a:defRPr/>
            </a:pPr>
            <a:r>
              <a:rPr lang="en-US" b="0" kern="1200" dirty="0" smtClean="0">
                <a:solidFill>
                  <a:schemeClr val="tx1"/>
                </a:solidFill>
              </a:rPr>
              <a:t>Constraints: Service consumers are connected to service providers, but intermediary components (e.g., ESB, registry, orchestration server) may be used.</a:t>
            </a:r>
          </a:p>
          <a:p>
            <a:pPr>
              <a:defRPr/>
            </a:pPr>
            <a:r>
              <a:rPr lang="en-US" b="0" kern="1200" dirty="0" smtClean="0">
                <a:solidFill>
                  <a:schemeClr val="tx1"/>
                </a:solidFill>
              </a:rPr>
              <a:t>Weaknesses: </a:t>
            </a:r>
          </a:p>
          <a:p>
            <a:pPr lvl="1">
              <a:defRPr/>
            </a:pPr>
            <a:r>
              <a:rPr lang="en-US" sz="2400" b="0" kern="1200" dirty="0" smtClean="0"/>
              <a:t>SOA-based systems are typically complex to build.</a:t>
            </a:r>
          </a:p>
          <a:p>
            <a:pPr lvl="1">
              <a:defRPr/>
            </a:pPr>
            <a:r>
              <a:rPr lang="en-US" sz="2400" b="0" kern="1200" dirty="0" smtClean="0"/>
              <a:t>You don’t control the evolution of independent services.</a:t>
            </a:r>
          </a:p>
          <a:p>
            <a:pPr lvl="1">
              <a:defRPr/>
            </a:pPr>
            <a:r>
              <a:rPr lang="en-US" sz="2400" b="0" kern="1200" dirty="0" smtClean="0"/>
              <a:t>There is a performance overhead associated with the middleware, and services may be performance bottlenecks, and typically do not provide performance guarantees.</a:t>
            </a:r>
            <a:endParaRPr lang="en-US" sz="2400" dirty="0"/>
          </a:p>
        </p:txBody>
      </p:sp>
      <p:sp>
        <p:nvSpPr>
          <p:cNvPr id="7987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Publish-Subscribe Pattern</a:t>
            </a:r>
          </a:p>
        </p:txBody>
      </p:sp>
      <p:sp>
        <p:nvSpPr>
          <p:cNvPr id="3" name="Content Placeholder 2"/>
          <p:cNvSpPr>
            <a:spLocks noGrp="1"/>
          </p:cNvSpPr>
          <p:nvPr>
            <p:ph idx="1"/>
          </p:nvPr>
        </p:nvSpPr>
        <p:spPr>
          <a:xfrm>
            <a:off x="457200" y="1196975"/>
            <a:ext cx="8229600" cy="4857750"/>
          </a:xfrm>
        </p:spPr>
        <p:txBody>
          <a:bodyPr>
            <a:noAutofit/>
          </a:bodyPr>
          <a:lstStyle/>
          <a:p>
            <a:pPr>
              <a:defRPr/>
            </a:pPr>
            <a:r>
              <a:rPr lang="en-US" kern="1200" dirty="0" smtClean="0">
                <a:solidFill>
                  <a:schemeClr val="tx1"/>
                </a:solidFill>
              </a:rPr>
              <a:t>Context: </a:t>
            </a:r>
            <a:r>
              <a:rPr lang="en-US" b="0" kern="1200" dirty="0" smtClean="0">
                <a:solidFill>
                  <a:schemeClr val="tx1"/>
                </a:solidFill>
              </a:rPr>
              <a:t>There are a number of independent producers and consumers of data that must interact. The precise number and nature of the data producers and consumers are not predetermined or fixed, nor is the data that they share.</a:t>
            </a:r>
          </a:p>
          <a:p>
            <a:pPr>
              <a:defRPr/>
            </a:pPr>
            <a:r>
              <a:rPr lang="en-US" kern="1200" dirty="0" smtClean="0">
                <a:solidFill>
                  <a:schemeClr val="tx1"/>
                </a:solidFill>
              </a:rPr>
              <a:t>Problem: </a:t>
            </a:r>
            <a:r>
              <a:rPr lang="en-US" b="0" kern="1200" dirty="0" smtClean="0">
                <a:solidFill>
                  <a:schemeClr val="tx1"/>
                </a:solidFill>
              </a:rPr>
              <a:t>How can we create integration mechanisms that support the ability to transmit messages among the producers and consumers so they are unaware of each other’s identity, or potentially even their existence?</a:t>
            </a:r>
          </a:p>
          <a:p>
            <a:pPr>
              <a:defRPr/>
            </a:pPr>
            <a:r>
              <a:rPr lang="en-US" kern="1200" dirty="0" smtClean="0">
                <a:solidFill>
                  <a:schemeClr val="tx1"/>
                </a:solidFill>
              </a:rPr>
              <a:t>Solution: </a:t>
            </a:r>
            <a:r>
              <a:rPr lang="en-US" b="0" kern="1200" dirty="0" smtClean="0">
                <a:solidFill>
                  <a:schemeClr val="tx1"/>
                </a:solidFill>
              </a:rPr>
              <a:t>In the publish-subscribe pattern, components interact via announced messages, or events. Components may subscribe to a set of events.  Publisher components place events on the bus by announcing them; the connector then delivers those events to the subscriber components that have registered an interest in those events.</a:t>
            </a:r>
          </a:p>
        </p:txBody>
      </p:sp>
      <p:sp>
        <p:nvSpPr>
          <p:cNvPr id="8090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Publish-Subscribe Example</a:t>
            </a:r>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1196975"/>
            <a:ext cx="733425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Queuing Model for MVC</a:t>
            </a:r>
          </a:p>
        </p:txBody>
      </p:sp>
      <p:sp>
        <p:nvSpPr>
          <p:cNvPr id="3" name="Content Placeholder 2"/>
          <p:cNvSpPr>
            <a:spLocks noGrp="1"/>
          </p:cNvSpPr>
          <p:nvPr>
            <p:ph idx="1"/>
          </p:nvPr>
        </p:nvSpPr>
        <p:spPr>
          <a:xfrm>
            <a:off x="457200" y="4365625"/>
            <a:ext cx="4267200" cy="1760538"/>
          </a:xfrm>
        </p:spPr>
        <p:txBody>
          <a:bodyPr>
            <a:noAutofit/>
          </a:bodyPr>
          <a:lstStyle/>
          <a:p>
            <a:pPr marL="514350" indent="-514350">
              <a:buFont typeface="+mj-lt"/>
              <a:buAutoNum type="arabicPeriod"/>
              <a:defRPr/>
            </a:pPr>
            <a:r>
              <a:rPr lang="en-US" dirty="0" smtClean="0"/>
              <a:t>Arrivals</a:t>
            </a:r>
          </a:p>
          <a:p>
            <a:pPr marL="514350" indent="-514350">
              <a:buFont typeface="+mj-lt"/>
              <a:buAutoNum type="arabicPeriod"/>
              <a:defRPr/>
            </a:pPr>
            <a:r>
              <a:rPr lang="en-US" dirty="0" smtClean="0"/>
              <a:t>View sends requests to Controller</a:t>
            </a:r>
          </a:p>
          <a:p>
            <a:pPr marL="514350" indent="-514350">
              <a:buFont typeface="+mj-lt"/>
              <a:buAutoNum type="arabicPeriod"/>
              <a:defRPr/>
            </a:pPr>
            <a:r>
              <a:rPr lang="en-US" dirty="0" smtClean="0"/>
              <a:t>Actions returned to View</a:t>
            </a:r>
          </a:p>
        </p:txBody>
      </p:sp>
      <p:grpSp>
        <p:nvGrpSpPr>
          <p:cNvPr id="17412" name="Group 4"/>
          <p:cNvGrpSpPr>
            <a:grpSpLocks/>
          </p:cNvGrpSpPr>
          <p:nvPr/>
        </p:nvGrpSpPr>
        <p:grpSpPr bwMode="auto">
          <a:xfrm>
            <a:off x="1187450" y="1306513"/>
            <a:ext cx="6978650" cy="2770187"/>
            <a:chOff x="52473" y="76200"/>
            <a:chExt cx="7262727" cy="4565650"/>
          </a:xfrm>
        </p:grpSpPr>
        <p:sp>
          <p:nvSpPr>
            <p:cNvPr id="17415" name="Line 3"/>
            <p:cNvSpPr>
              <a:spLocks noChangeShapeType="1"/>
            </p:cNvSpPr>
            <p:nvPr/>
          </p:nvSpPr>
          <p:spPr bwMode="auto">
            <a:xfrm>
              <a:off x="990601" y="3268664"/>
              <a:ext cx="93694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7416" name="Group 5"/>
            <p:cNvGrpSpPr>
              <a:grpSpLocks/>
            </p:cNvGrpSpPr>
            <p:nvPr/>
          </p:nvGrpSpPr>
          <p:grpSpPr bwMode="auto">
            <a:xfrm>
              <a:off x="1874838" y="2820988"/>
              <a:ext cx="527050" cy="682625"/>
              <a:chOff x="1200" y="1488"/>
              <a:chExt cx="480" cy="480"/>
            </a:xfrm>
          </p:grpSpPr>
          <p:sp>
            <p:nvSpPr>
              <p:cNvPr id="17451" name="Rectangle 6"/>
              <p:cNvSpPr>
                <a:spLocks noChangeArrowheads="1"/>
              </p:cNvSpPr>
              <p:nvPr/>
            </p:nvSpPr>
            <p:spPr bwMode="auto">
              <a:xfrm>
                <a:off x="1200"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52" name="Rectangle 7"/>
              <p:cNvSpPr>
                <a:spLocks noChangeArrowheads="1"/>
              </p:cNvSpPr>
              <p:nvPr/>
            </p:nvSpPr>
            <p:spPr bwMode="auto">
              <a:xfrm>
                <a:off x="1296"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53" name="Rectangle 8"/>
              <p:cNvSpPr>
                <a:spLocks noChangeArrowheads="1"/>
              </p:cNvSpPr>
              <p:nvPr/>
            </p:nvSpPr>
            <p:spPr bwMode="auto">
              <a:xfrm>
                <a:off x="1392"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54" name="Rectangle 9"/>
              <p:cNvSpPr>
                <a:spLocks noChangeArrowheads="1"/>
              </p:cNvSpPr>
              <p:nvPr/>
            </p:nvSpPr>
            <p:spPr bwMode="auto">
              <a:xfrm>
                <a:off x="1488"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55" name="Rectangle 10"/>
              <p:cNvSpPr>
                <a:spLocks noChangeArrowheads="1"/>
              </p:cNvSpPr>
              <p:nvPr/>
            </p:nvSpPr>
            <p:spPr bwMode="auto">
              <a:xfrm>
                <a:off x="1584"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7417" name="Rectangle 12"/>
            <p:cNvSpPr>
              <a:spLocks noChangeArrowheads="1"/>
            </p:cNvSpPr>
            <p:nvPr/>
          </p:nvSpPr>
          <p:spPr bwMode="auto">
            <a:xfrm>
              <a:off x="2401888" y="2409825"/>
              <a:ext cx="1636712" cy="150495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18" name="Text Box 17"/>
            <p:cNvSpPr txBox="1">
              <a:spLocks noChangeArrowheads="1"/>
            </p:cNvSpPr>
            <p:nvPr/>
          </p:nvSpPr>
          <p:spPr bwMode="auto">
            <a:xfrm>
              <a:off x="2850593" y="2977640"/>
              <a:ext cx="731837"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solidFill>
                    <a:srgbClr val="FFFFFF"/>
                  </a:solidFill>
                </a:rPr>
                <a:t>View</a:t>
              </a:r>
            </a:p>
          </p:txBody>
        </p:sp>
        <p:sp>
          <p:nvSpPr>
            <p:cNvPr id="17419" name="Line 22"/>
            <p:cNvSpPr>
              <a:spLocks noChangeShapeType="1"/>
            </p:cNvSpPr>
            <p:nvPr/>
          </p:nvSpPr>
          <p:spPr bwMode="auto">
            <a:xfrm>
              <a:off x="4038600" y="3886200"/>
              <a:ext cx="762000" cy="1666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7420" name="Group 31"/>
            <p:cNvGrpSpPr>
              <a:grpSpLocks/>
            </p:cNvGrpSpPr>
            <p:nvPr/>
          </p:nvGrpSpPr>
          <p:grpSpPr bwMode="auto">
            <a:xfrm>
              <a:off x="4772025" y="3268663"/>
              <a:ext cx="2543175" cy="1373187"/>
              <a:chOff x="2670" y="966"/>
              <a:chExt cx="1602" cy="865"/>
            </a:xfrm>
          </p:grpSpPr>
          <p:grpSp>
            <p:nvGrpSpPr>
              <p:cNvPr id="17444" name="Group 32"/>
              <p:cNvGrpSpPr>
                <a:grpSpLocks/>
              </p:cNvGrpSpPr>
              <p:nvPr/>
            </p:nvGrpSpPr>
            <p:grpSpPr bwMode="auto">
              <a:xfrm>
                <a:off x="2668" y="1202"/>
                <a:ext cx="390" cy="393"/>
                <a:chOff x="1200" y="1488"/>
                <a:chExt cx="480" cy="480"/>
              </a:xfrm>
            </p:grpSpPr>
            <p:sp>
              <p:nvSpPr>
                <p:cNvPr id="17446" name="Rectangle 33"/>
                <p:cNvSpPr>
                  <a:spLocks noChangeArrowheads="1"/>
                </p:cNvSpPr>
                <p:nvPr/>
              </p:nvSpPr>
              <p:spPr bwMode="auto">
                <a:xfrm>
                  <a:off x="1200"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47" name="Rectangle 34"/>
                <p:cNvSpPr>
                  <a:spLocks noChangeArrowheads="1"/>
                </p:cNvSpPr>
                <p:nvPr/>
              </p:nvSpPr>
              <p:spPr bwMode="auto">
                <a:xfrm>
                  <a:off x="1296"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48" name="Rectangle 35"/>
                <p:cNvSpPr>
                  <a:spLocks noChangeArrowheads="1"/>
                </p:cNvSpPr>
                <p:nvPr/>
              </p:nvSpPr>
              <p:spPr bwMode="auto">
                <a:xfrm>
                  <a:off x="1392"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49" name="Rectangle 36"/>
                <p:cNvSpPr>
                  <a:spLocks noChangeArrowheads="1"/>
                </p:cNvSpPr>
                <p:nvPr/>
              </p:nvSpPr>
              <p:spPr bwMode="auto">
                <a:xfrm>
                  <a:off x="1488"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50" name="Rectangle 37"/>
                <p:cNvSpPr>
                  <a:spLocks noChangeArrowheads="1"/>
                </p:cNvSpPr>
                <p:nvPr/>
              </p:nvSpPr>
              <p:spPr bwMode="auto">
                <a:xfrm>
                  <a:off x="1584"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7445" name="Rectangle 38"/>
              <p:cNvSpPr>
                <a:spLocks noChangeArrowheads="1"/>
              </p:cNvSpPr>
              <p:nvPr/>
            </p:nvSpPr>
            <p:spPr bwMode="auto">
              <a:xfrm>
                <a:off x="3061" y="966"/>
                <a:ext cx="1211" cy="865"/>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pic>
          <p:nvPicPr>
            <p:cNvPr id="17421" name="Picture 2" descr="C:\Users\lbass\AppData\Local\Microsoft\Windows\Temporary Internet Files\Content.IE5\SO1TGOFZ\MP9004006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4" y="2014038"/>
              <a:ext cx="632707" cy="79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3" descr="C:\Users\lbass\AppData\Local\Microsoft\Windows\Temporary Internet Files\Content.IE5\RKU5GRI5\MC9004326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3" y="2909094"/>
              <a:ext cx="8794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2" descr="C:\Users\lbass\AppData\Local\Microsoft\Windows\Temporary Internet Files\Content.IE5\SO1TGOFZ\MP9004006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84" y="3727449"/>
              <a:ext cx="632707" cy="79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Box 14"/>
            <p:cNvSpPr txBox="1">
              <a:spLocks noChangeArrowheads="1"/>
            </p:cNvSpPr>
            <p:nvPr/>
          </p:nvSpPr>
          <p:spPr bwMode="auto">
            <a:xfrm flipH="1">
              <a:off x="147886" y="425041"/>
              <a:ext cx="1097281" cy="197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a:t>Users </a:t>
              </a:r>
              <a:r>
                <a:rPr lang="en-US" altLang="en-US"/>
                <a:t>Generate Requests</a:t>
              </a:r>
            </a:p>
            <a:p>
              <a:endParaRPr lang="en-AU" altLang="en-US"/>
            </a:p>
          </p:txBody>
        </p:sp>
        <p:sp>
          <p:nvSpPr>
            <p:cNvPr id="17425" name="Text Box 17"/>
            <p:cNvSpPr txBox="1">
              <a:spLocks noChangeArrowheads="1"/>
            </p:cNvSpPr>
            <p:nvPr/>
          </p:nvSpPr>
          <p:spPr bwMode="auto">
            <a:xfrm>
              <a:off x="5715001" y="3669280"/>
              <a:ext cx="1371600"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solidFill>
                    <a:srgbClr val="FFFFFF"/>
                  </a:solidFill>
                </a:rPr>
                <a:t>Controller</a:t>
              </a:r>
            </a:p>
          </p:txBody>
        </p:sp>
        <p:sp>
          <p:nvSpPr>
            <p:cNvPr id="17426" name="Line 22"/>
            <p:cNvSpPr>
              <a:spLocks noChangeShapeType="1"/>
            </p:cNvSpPr>
            <p:nvPr/>
          </p:nvSpPr>
          <p:spPr bwMode="auto">
            <a:xfrm rot="-5400000">
              <a:off x="6088062" y="2669381"/>
              <a:ext cx="120173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7" name="Line 22"/>
            <p:cNvSpPr>
              <a:spLocks noChangeShapeType="1"/>
            </p:cNvSpPr>
            <p:nvPr/>
          </p:nvSpPr>
          <p:spPr bwMode="auto">
            <a:xfrm flipH="1">
              <a:off x="1295398" y="2133599"/>
              <a:ext cx="4296171" cy="63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22"/>
            <p:cNvSpPr>
              <a:spLocks noChangeShapeType="1"/>
            </p:cNvSpPr>
            <p:nvPr/>
          </p:nvSpPr>
          <p:spPr bwMode="auto">
            <a:xfrm rot="5400000" flipV="1">
              <a:off x="5033201" y="2710293"/>
              <a:ext cx="1116742" cy="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7429" name="Line 22"/>
            <p:cNvSpPr>
              <a:spLocks noChangeShapeType="1"/>
            </p:cNvSpPr>
            <p:nvPr/>
          </p:nvSpPr>
          <p:spPr bwMode="auto">
            <a:xfrm rot="5400000" flipV="1">
              <a:off x="711991" y="2685257"/>
              <a:ext cx="1166813"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30" name="Rectangle 30"/>
            <p:cNvSpPr>
              <a:spLocks noChangeArrowheads="1"/>
            </p:cNvSpPr>
            <p:nvPr/>
          </p:nvSpPr>
          <p:spPr bwMode="auto">
            <a:xfrm>
              <a:off x="5116513" y="76200"/>
              <a:ext cx="1922463" cy="1373188"/>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31" name="Text Box 17"/>
            <p:cNvSpPr txBox="1">
              <a:spLocks noChangeArrowheads="1"/>
            </p:cNvSpPr>
            <p:nvPr/>
          </p:nvSpPr>
          <p:spPr bwMode="auto">
            <a:xfrm>
              <a:off x="5562600" y="699068"/>
              <a:ext cx="914400"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a:solidFill>
                    <a:srgbClr val="FFFFFF"/>
                  </a:solidFill>
                </a:rPr>
                <a:t>Model</a:t>
              </a:r>
            </a:p>
          </p:txBody>
        </p:sp>
        <p:grpSp>
          <p:nvGrpSpPr>
            <p:cNvPr id="17432" name="Group 24"/>
            <p:cNvGrpSpPr>
              <a:grpSpLocks/>
            </p:cNvGrpSpPr>
            <p:nvPr/>
          </p:nvGrpSpPr>
          <p:grpSpPr bwMode="auto">
            <a:xfrm rot="5400000">
              <a:off x="6409489" y="1447007"/>
              <a:ext cx="619125" cy="623888"/>
              <a:chOff x="1200" y="1488"/>
              <a:chExt cx="480" cy="480"/>
            </a:xfrm>
          </p:grpSpPr>
          <p:sp>
            <p:nvSpPr>
              <p:cNvPr id="17439" name="Rectangle 25"/>
              <p:cNvSpPr>
                <a:spLocks noChangeArrowheads="1"/>
              </p:cNvSpPr>
              <p:nvPr/>
            </p:nvSpPr>
            <p:spPr bwMode="auto">
              <a:xfrm>
                <a:off x="1200"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40" name="Rectangle 26"/>
              <p:cNvSpPr>
                <a:spLocks noChangeArrowheads="1"/>
              </p:cNvSpPr>
              <p:nvPr/>
            </p:nvSpPr>
            <p:spPr bwMode="auto">
              <a:xfrm>
                <a:off x="1296"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41" name="Rectangle 27"/>
              <p:cNvSpPr>
                <a:spLocks noChangeArrowheads="1"/>
              </p:cNvSpPr>
              <p:nvPr/>
            </p:nvSpPr>
            <p:spPr bwMode="auto">
              <a:xfrm>
                <a:off x="1392"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42" name="Rectangle 28"/>
              <p:cNvSpPr>
                <a:spLocks noChangeArrowheads="1"/>
              </p:cNvSpPr>
              <p:nvPr/>
            </p:nvSpPr>
            <p:spPr bwMode="auto">
              <a:xfrm>
                <a:off x="1488"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sp>
            <p:nvSpPr>
              <p:cNvPr id="17443" name="Rectangle 29"/>
              <p:cNvSpPr>
                <a:spLocks noChangeArrowheads="1"/>
              </p:cNvSpPr>
              <p:nvPr/>
            </p:nvSpPr>
            <p:spPr bwMode="auto">
              <a:xfrm>
                <a:off x="1584" y="1488"/>
                <a:ext cx="96" cy="48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endParaRPr lang="en-US" altLang="en-US"/>
              </a:p>
            </p:txBody>
          </p:sp>
        </p:grpSp>
        <p:sp>
          <p:nvSpPr>
            <p:cNvPr id="17433" name="Line 22"/>
            <p:cNvSpPr>
              <a:spLocks noChangeShapeType="1"/>
            </p:cNvSpPr>
            <p:nvPr/>
          </p:nvSpPr>
          <p:spPr bwMode="auto">
            <a:xfrm rot="5400000" flipV="1">
              <a:off x="5265341" y="1825691"/>
              <a:ext cx="652462"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34" name="TextBox 24"/>
            <p:cNvSpPr txBox="1">
              <a:spLocks noChangeArrowheads="1"/>
            </p:cNvSpPr>
            <p:nvPr/>
          </p:nvSpPr>
          <p:spPr bwMode="auto">
            <a:xfrm>
              <a:off x="952749" y="327398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a:t>1</a:t>
              </a:r>
            </a:p>
          </p:txBody>
        </p:sp>
        <p:sp>
          <p:nvSpPr>
            <p:cNvPr id="17435" name="TextBox 25"/>
            <p:cNvSpPr txBox="1">
              <a:spLocks noChangeArrowheads="1"/>
            </p:cNvSpPr>
            <p:nvPr/>
          </p:nvSpPr>
          <p:spPr bwMode="auto">
            <a:xfrm>
              <a:off x="5337114" y="2526268"/>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a:t>3</a:t>
              </a:r>
            </a:p>
          </p:txBody>
        </p:sp>
        <p:sp>
          <p:nvSpPr>
            <p:cNvPr id="17436" name="TextBox 26"/>
            <p:cNvSpPr txBox="1">
              <a:spLocks noChangeArrowheads="1"/>
            </p:cNvSpPr>
            <p:nvPr/>
          </p:nvSpPr>
          <p:spPr bwMode="auto">
            <a:xfrm>
              <a:off x="4194114" y="3821668"/>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a:t>2</a:t>
              </a:r>
            </a:p>
          </p:txBody>
        </p:sp>
        <p:sp>
          <p:nvSpPr>
            <p:cNvPr id="17437" name="TextBox 27"/>
            <p:cNvSpPr txBox="1">
              <a:spLocks noChangeArrowheads="1"/>
            </p:cNvSpPr>
            <p:nvPr/>
          </p:nvSpPr>
          <p:spPr bwMode="auto">
            <a:xfrm>
              <a:off x="6708714" y="2590800"/>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a:t>4</a:t>
              </a:r>
            </a:p>
          </p:txBody>
        </p:sp>
        <p:sp>
          <p:nvSpPr>
            <p:cNvPr id="17438" name="TextBox 28"/>
            <p:cNvSpPr txBox="1">
              <a:spLocks noChangeArrowheads="1"/>
            </p:cNvSpPr>
            <p:nvPr/>
          </p:nvSpPr>
          <p:spPr bwMode="auto">
            <a:xfrm>
              <a:off x="5296912" y="137431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a:t>5</a:t>
              </a:r>
            </a:p>
          </p:txBody>
        </p:sp>
      </p:grpSp>
      <p:sp>
        <p:nvSpPr>
          <p:cNvPr id="17413" name="Content Placeholder 2"/>
          <p:cNvSpPr txBox="1">
            <a:spLocks/>
          </p:cNvSpPr>
          <p:nvPr/>
        </p:nvSpPr>
        <p:spPr bwMode="auto">
          <a:xfrm>
            <a:off x="4624388" y="4365625"/>
            <a:ext cx="42687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00000"/>
              </a:lnSpc>
              <a:spcBef>
                <a:spcPct val="20000"/>
              </a:spcBef>
              <a:buClrTx/>
              <a:buFont typeface="Helvetica" panose="020B0604020202020204" pitchFamily="34" charset="0"/>
              <a:buAutoNum type="arabicPeriod" startAt="4"/>
            </a:pPr>
            <a:r>
              <a:rPr lang="en-US" altLang="en-US">
                <a:solidFill>
                  <a:schemeClr val="tx1"/>
                </a:solidFill>
              </a:rPr>
              <a:t>Actions returned to model</a:t>
            </a:r>
          </a:p>
          <a:p>
            <a:pPr eaLnBrk="1" hangingPunct="1">
              <a:lnSpc>
                <a:spcPct val="100000"/>
              </a:lnSpc>
              <a:spcBef>
                <a:spcPct val="20000"/>
              </a:spcBef>
              <a:buClrTx/>
              <a:buFont typeface="Helvetica" panose="020B0604020202020204" pitchFamily="34" charset="0"/>
              <a:buAutoNum type="arabicPeriod" startAt="4"/>
            </a:pPr>
            <a:r>
              <a:rPr lang="en-US" altLang="en-US">
                <a:solidFill>
                  <a:schemeClr val="tx1"/>
                </a:solidFill>
              </a:rPr>
              <a:t>Model sends actions to View</a:t>
            </a:r>
          </a:p>
        </p:txBody>
      </p:sp>
      <p:sp>
        <p:nvSpPr>
          <p:cNvPr id="1741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Publish-Subscribe Solution – 1</a:t>
            </a:r>
          </a:p>
        </p:txBody>
      </p:sp>
      <p:sp>
        <p:nvSpPr>
          <p:cNvPr id="3" name="Content Placeholder 2"/>
          <p:cNvSpPr>
            <a:spLocks noGrp="1"/>
          </p:cNvSpPr>
          <p:nvPr>
            <p:ph idx="1"/>
          </p:nvPr>
        </p:nvSpPr>
        <p:spPr/>
        <p:txBody>
          <a:bodyPr>
            <a:normAutofit fontScale="77500" lnSpcReduction="20000"/>
          </a:bodyPr>
          <a:lstStyle/>
          <a:p>
            <a:pPr>
              <a:defRPr/>
            </a:pPr>
            <a:r>
              <a:rPr lang="en-US" sz="3200" b="0" kern="1200" dirty="0" smtClean="0">
                <a:solidFill>
                  <a:schemeClr val="tx1"/>
                </a:solidFill>
              </a:rPr>
              <a:t>Overview: Components publish and subscribe to events. When an event is announced by a component, the connector infrastructure dispatches the event to all registered subscribers.</a:t>
            </a:r>
          </a:p>
          <a:p>
            <a:pPr>
              <a:defRPr/>
            </a:pPr>
            <a:r>
              <a:rPr lang="en-US" sz="3200" b="0" kern="1200" dirty="0" smtClean="0">
                <a:solidFill>
                  <a:schemeClr val="tx1"/>
                </a:solidFill>
              </a:rPr>
              <a:t>Elements: </a:t>
            </a:r>
          </a:p>
          <a:p>
            <a:pPr lvl="1">
              <a:defRPr/>
            </a:pPr>
            <a:r>
              <a:rPr lang="en-US" sz="2800" b="0" i="1" kern="1200" dirty="0" smtClean="0">
                <a:ea typeface="+mn-ea"/>
                <a:cs typeface="+mn-cs"/>
              </a:rPr>
              <a:t>Any C&amp;C component </a:t>
            </a:r>
            <a:r>
              <a:rPr lang="en-US" sz="2800" b="0" kern="1200" dirty="0" smtClean="0">
                <a:ea typeface="+mn-ea"/>
                <a:cs typeface="+mn-cs"/>
              </a:rPr>
              <a:t>with at least one publish or subscribe port.</a:t>
            </a:r>
            <a:endParaRPr lang="en-US" sz="3200" b="0" kern="1200" dirty="0" smtClean="0">
              <a:ea typeface="+mn-ea"/>
              <a:cs typeface="+mn-cs"/>
            </a:endParaRPr>
          </a:p>
          <a:p>
            <a:pPr lvl="1">
              <a:defRPr/>
            </a:pPr>
            <a:r>
              <a:rPr lang="en-US" sz="2800" b="0" i="1" kern="1200" dirty="0" smtClean="0">
                <a:ea typeface="+mn-ea"/>
                <a:cs typeface="+mn-cs"/>
              </a:rPr>
              <a:t>The publish-subscribe connector</a:t>
            </a:r>
            <a:r>
              <a:rPr lang="en-US" sz="2800" b="0" kern="1200" dirty="0" smtClean="0">
                <a:ea typeface="+mn-ea"/>
                <a:cs typeface="+mn-cs"/>
              </a:rPr>
              <a:t>, which will have </a:t>
            </a:r>
            <a:r>
              <a:rPr lang="en-US" sz="2800" b="0" i="1" kern="1200" dirty="0" smtClean="0">
                <a:ea typeface="+mn-ea"/>
                <a:cs typeface="+mn-cs"/>
              </a:rPr>
              <a:t>announce </a:t>
            </a:r>
            <a:r>
              <a:rPr lang="en-US" sz="2800" b="0" kern="1200" dirty="0" smtClean="0">
                <a:ea typeface="+mn-ea"/>
                <a:cs typeface="+mn-cs"/>
              </a:rPr>
              <a:t>and </a:t>
            </a:r>
            <a:r>
              <a:rPr lang="en-US" sz="2800" b="0" i="1" kern="1200" dirty="0" smtClean="0">
                <a:ea typeface="+mn-ea"/>
                <a:cs typeface="+mn-cs"/>
              </a:rPr>
              <a:t>listen </a:t>
            </a:r>
            <a:r>
              <a:rPr lang="en-US" sz="3200" b="0" kern="1200" dirty="0" smtClean="0">
                <a:ea typeface="+mn-ea"/>
                <a:cs typeface="+mn-cs"/>
              </a:rPr>
              <a:t>roles for components that wish to publish and subscribe to events.</a:t>
            </a:r>
          </a:p>
          <a:p>
            <a:pPr>
              <a:defRPr/>
            </a:pPr>
            <a:r>
              <a:rPr lang="en-US" sz="3200" b="0" kern="1200" dirty="0" smtClean="0">
                <a:solidFill>
                  <a:schemeClr val="tx1"/>
                </a:solidFill>
              </a:rPr>
              <a:t>Relations: The </a:t>
            </a:r>
            <a:r>
              <a:rPr lang="en-US" sz="3200" b="0" i="1" kern="1200" dirty="0" smtClean="0">
                <a:solidFill>
                  <a:schemeClr val="tx1"/>
                </a:solidFill>
              </a:rPr>
              <a:t>attachment </a:t>
            </a:r>
            <a:r>
              <a:rPr lang="en-US" sz="3200" b="0" kern="1200" dirty="0" smtClean="0">
                <a:solidFill>
                  <a:schemeClr val="tx1"/>
                </a:solidFill>
              </a:rPr>
              <a:t>relation associates components with the publish-subscribe connector by prescribing which components announce events and which components are registered to receive events.</a:t>
            </a:r>
          </a:p>
        </p:txBody>
      </p:sp>
      <p:sp>
        <p:nvSpPr>
          <p:cNvPr id="8294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mtClean="0"/>
              <a:t>Publish-Subscribe Solution - 2</a:t>
            </a:r>
          </a:p>
        </p:txBody>
      </p:sp>
      <p:sp>
        <p:nvSpPr>
          <p:cNvPr id="3" name="Content Placeholder 2"/>
          <p:cNvSpPr>
            <a:spLocks noGrp="1"/>
          </p:cNvSpPr>
          <p:nvPr>
            <p:ph idx="1"/>
          </p:nvPr>
        </p:nvSpPr>
        <p:spPr/>
        <p:txBody>
          <a:bodyPr>
            <a:normAutofit fontScale="92500" lnSpcReduction="10000"/>
          </a:bodyPr>
          <a:lstStyle/>
          <a:p>
            <a:pPr>
              <a:defRPr/>
            </a:pPr>
            <a:r>
              <a:rPr lang="en-US" sz="3200" b="0" kern="1200" dirty="0" smtClean="0">
                <a:solidFill>
                  <a:schemeClr val="tx1"/>
                </a:solidFill>
              </a:rPr>
              <a:t>Constraints: All components are connected to an event distributor that may be viewed as either a bus—connector—or a component. Publish ports are attached to announce roles and subscribe ports are attached to listen roles. </a:t>
            </a:r>
          </a:p>
          <a:p>
            <a:pPr>
              <a:defRPr/>
            </a:pPr>
            <a:r>
              <a:rPr lang="en-US" sz="3200" b="0" kern="1200" dirty="0" smtClean="0">
                <a:solidFill>
                  <a:schemeClr val="tx1"/>
                </a:solidFill>
              </a:rPr>
              <a:t>Weaknesses: </a:t>
            </a:r>
          </a:p>
          <a:p>
            <a:pPr lvl="1">
              <a:defRPr/>
            </a:pPr>
            <a:r>
              <a:rPr lang="en-US" sz="2800" b="0" kern="1200" dirty="0" smtClean="0">
                <a:ea typeface="+mn-ea"/>
                <a:cs typeface="+mn-cs"/>
              </a:rPr>
              <a:t>Typically increases latency and has a negative effect on scalability and predictability of message delivery time.</a:t>
            </a:r>
          </a:p>
          <a:p>
            <a:pPr lvl="1">
              <a:defRPr/>
            </a:pPr>
            <a:r>
              <a:rPr lang="en-US" sz="2800" b="0" kern="1200" dirty="0" smtClean="0">
                <a:ea typeface="+mn-ea"/>
                <a:cs typeface="+mn-cs"/>
              </a:rPr>
              <a:t>Le</a:t>
            </a:r>
            <a:r>
              <a:rPr lang="en-US" b="0" kern="1200" dirty="0" smtClean="0"/>
              <a:t>ss control over ordering of messages, and delivery of messages is not guaranteed.</a:t>
            </a:r>
            <a:endParaRPr lang="en-US" dirty="0"/>
          </a:p>
        </p:txBody>
      </p:sp>
      <p:sp>
        <p:nvSpPr>
          <p:cNvPr id="8397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mtClean="0"/>
              <a:t>Shared-Data Pattern</a:t>
            </a:r>
          </a:p>
        </p:txBody>
      </p:sp>
      <p:sp>
        <p:nvSpPr>
          <p:cNvPr id="3" name="Content Placeholder 2"/>
          <p:cNvSpPr>
            <a:spLocks noGrp="1"/>
          </p:cNvSpPr>
          <p:nvPr>
            <p:ph idx="1"/>
          </p:nvPr>
        </p:nvSpPr>
        <p:spPr/>
        <p:txBody>
          <a:bodyPr>
            <a:normAutofit fontScale="85000" lnSpcReduction="10000"/>
          </a:bodyPr>
          <a:lstStyle/>
          <a:p>
            <a:pPr>
              <a:defRPr/>
            </a:pPr>
            <a:r>
              <a:rPr lang="en-US" sz="3200" kern="1200" dirty="0" smtClean="0">
                <a:solidFill>
                  <a:schemeClr val="tx1"/>
                </a:solidFill>
              </a:rPr>
              <a:t>Context: </a:t>
            </a:r>
            <a:r>
              <a:rPr lang="en-US" sz="3200" b="0" kern="1200" dirty="0" smtClean="0">
                <a:solidFill>
                  <a:schemeClr val="tx1"/>
                </a:solidFill>
              </a:rPr>
              <a:t>Various computational components need to share and manipulate large amounts of data. This data does not belong solely to any one of those components.</a:t>
            </a:r>
          </a:p>
          <a:p>
            <a:pPr>
              <a:defRPr/>
            </a:pPr>
            <a:r>
              <a:rPr lang="en-US" sz="3200" kern="1200" dirty="0" smtClean="0">
                <a:solidFill>
                  <a:schemeClr val="tx1"/>
                </a:solidFill>
              </a:rPr>
              <a:t>Problem: </a:t>
            </a:r>
            <a:r>
              <a:rPr lang="en-US" sz="3200" b="0" kern="1200" dirty="0" smtClean="0">
                <a:solidFill>
                  <a:schemeClr val="tx1"/>
                </a:solidFill>
              </a:rPr>
              <a:t>How can systems store and manipulate persistent data that is accessed by multiple independent components?</a:t>
            </a:r>
          </a:p>
          <a:p>
            <a:pPr>
              <a:defRPr/>
            </a:pPr>
            <a:r>
              <a:rPr lang="en-US" sz="3200" kern="1200" dirty="0" smtClean="0">
                <a:solidFill>
                  <a:schemeClr val="tx1"/>
                </a:solidFill>
              </a:rPr>
              <a:t>Solution: </a:t>
            </a:r>
            <a:r>
              <a:rPr lang="en-US" sz="3200" b="0" kern="1200" dirty="0" smtClean="0">
                <a:solidFill>
                  <a:schemeClr val="tx1"/>
                </a:solidFill>
              </a:rPr>
              <a:t>In the shared-data pattern, interaction is dominated by the exchange of persistent data between multiple </a:t>
            </a:r>
            <a:r>
              <a:rPr lang="en-US" sz="3200" b="0" i="1" kern="1200" dirty="0" smtClean="0">
                <a:solidFill>
                  <a:schemeClr val="tx1"/>
                </a:solidFill>
              </a:rPr>
              <a:t>data accessors </a:t>
            </a:r>
            <a:r>
              <a:rPr lang="en-US" sz="3200" b="0" kern="1200" dirty="0" smtClean="0">
                <a:solidFill>
                  <a:schemeClr val="tx1"/>
                </a:solidFill>
              </a:rPr>
              <a:t>and at least one </a:t>
            </a:r>
            <a:r>
              <a:rPr lang="en-US" sz="3200" b="0" i="1" kern="1200" dirty="0" smtClean="0">
                <a:solidFill>
                  <a:schemeClr val="tx1"/>
                </a:solidFill>
              </a:rPr>
              <a:t>shared-data store</a:t>
            </a:r>
            <a:r>
              <a:rPr lang="en-US" sz="3200" b="0" kern="1200" dirty="0" smtClean="0">
                <a:solidFill>
                  <a:schemeClr val="tx1"/>
                </a:solidFill>
              </a:rPr>
              <a:t>. Exchange may be initiated by the accessors or the data store. The connector type is </a:t>
            </a:r>
            <a:r>
              <a:rPr lang="en-US" sz="3200" b="0" i="1" kern="1200" dirty="0" smtClean="0">
                <a:solidFill>
                  <a:schemeClr val="tx1"/>
                </a:solidFill>
              </a:rPr>
              <a:t>data reading and writing</a:t>
            </a:r>
            <a:r>
              <a:rPr lang="en-US" sz="3200" b="0" kern="1200" dirty="0" smtClean="0">
                <a:solidFill>
                  <a:schemeClr val="tx1"/>
                </a:solidFill>
              </a:rPr>
              <a:t>. </a:t>
            </a:r>
            <a:endParaRPr lang="en-US" dirty="0" smtClean="0"/>
          </a:p>
        </p:txBody>
      </p:sp>
      <p:sp>
        <p:nvSpPr>
          <p:cNvPr id="8499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Shared Data Example</a:t>
            </a:r>
          </a:p>
        </p:txBody>
      </p:sp>
      <p:pic>
        <p:nvPicPr>
          <p:cNvPr id="860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341438"/>
            <a:ext cx="592455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mtClean="0"/>
              <a:t>Shared Data Solution - 1</a:t>
            </a:r>
          </a:p>
        </p:txBody>
      </p:sp>
      <p:sp>
        <p:nvSpPr>
          <p:cNvPr id="3" name="Content Placeholder 2"/>
          <p:cNvSpPr>
            <a:spLocks noGrp="1"/>
          </p:cNvSpPr>
          <p:nvPr>
            <p:ph idx="1"/>
          </p:nvPr>
        </p:nvSpPr>
        <p:spPr/>
        <p:txBody>
          <a:bodyPr>
            <a:normAutofit/>
          </a:bodyPr>
          <a:lstStyle/>
          <a:p>
            <a:pPr>
              <a:defRPr/>
            </a:pPr>
            <a:r>
              <a:rPr lang="en-US" sz="3200" b="0" kern="1200" dirty="0" smtClean="0">
                <a:solidFill>
                  <a:schemeClr val="tx1"/>
                </a:solidFill>
              </a:rPr>
              <a:t>Overview: Communication between data accessors is mediated by a shared data store. Control may be initiated by the data accessors or the data store. Data is made persistent by the data store.</a:t>
            </a:r>
          </a:p>
          <a:p>
            <a:pPr>
              <a:defRPr/>
            </a:pPr>
            <a:r>
              <a:rPr lang="en-US" sz="3200" b="0" kern="1200" dirty="0" smtClean="0">
                <a:solidFill>
                  <a:schemeClr val="tx1"/>
                </a:solidFill>
              </a:rPr>
              <a:t>Elements:</a:t>
            </a:r>
          </a:p>
          <a:p>
            <a:pPr lvl="1">
              <a:defRPr/>
            </a:pPr>
            <a:r>
              <a:rPr lang="en-US" b="0" i="1" kern="1200" dirty="0" smtClean="0">
                <a:ea typeface="+mn-ea"/>
                <a:cs typeface="+mn-cs"/>
              </a:rPr>
              <a:t>Shared-data store. </a:t>
            </a:r>
            <a:r>
              <a:rPr lang="en-US" b="0" kern="1200" dirty="0" smtClean="0">
                <a:ea typeface="+mn-ea"/>
                <a:cs typeface="+mn-cs"/>
              </a:rPr>
              <a:t>Concerns include types of data stored, data performance-oriented properties, data distribution, and number of accessors permitted.</a:t>
            </a:r>
          </a:p>
          <a:p>
            <a:pPr lvl="1">
              <a:defRPr/>
            </a:pPr>
            <a:r>
              <a:rPr lang="en-US" sz="2800" b="0" i="1" kern="1200" dirty="0" smtClean="0">
                <a:ea typeface="+mn-ea"/>
                <a:cs typeface="+mn-cs"/>
              </a:rPr>
              <a:t>Data </a:t>
            </a:r>
            <a:r>
              <a:rPr lang="en-US" sz="2800" b="0" i="1" kern="1200" dirty="0" err="1" smtClean="0">
                <a:ea typeface="+mn-ea"/>
                <a:cs typeface="+mn-cs"/>
              </a:rPr>
              <a:t>accessor</a:t>
            </a:r>
            <a:r>
              <a:rPr lang="en-US" sz="2800" b="0" i="1" kern="1200" dirty="0" smtClean="0">
                <a:ea typeface="+mn-ea"/>
                <a:cs typeface="+mn-cs"/>
              </a:rPr>
              <a:t> component</a:t>
            </a:r>
            <a:r>
              <a:rPr lang="en-US" sz="2800" b="0" kern="1200" dirty="0" smtClean="0">
                <a:ea typeface="+mn-ea"/>
                <a:cs typeface="+mn-cs"/>
              </a:rPr>
              <a:t>.</a:t>
            </a:r>
          </a:p>
          <a:p>
            <a:pPr lvl="1">
              <a:defRPr/>
            </a:pPr>
            <a:r>
              <a:rPr lang="en-US" sz="2800" b="0" i="1" kern="1200" dirty="0" smtClean="0">
                <a:ea typeface="+mn-ea"/>
                <a:cs typeface="+mn-cs"/>
              </a:rPr>
              <a:t>Data reading and writing connector</a:t>
            </a:r>
            <a:r>
              <a:rPr lang="en-US" sz="2800" b="0" kern="1200" dirty="0" smtClean="0">
                <a:ea typeface="+mn-ea"/>
                <a:cs typeface="+mn-cs"/>
              </a:rPr>
              <a:t>. </a:t>
            </a:r>
          </a:p>
        </p:txBody>
      </p:sp>
      <p:sp>
        <p:nvSpPr>
          <p:cNvPr id="8704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mtClean="0"/>
              <a:t>Shared Data Solution - 2</a:t>
            </a:r>
          </a:p>
        </p:txBody>
      </p:sp>
      <p:sp>
        <p:nvSpPr>
          <p:cNvPr id="3" name="Content Placeholder 2"/>
          <p:cNvSpPr>
            <a:spLocks noGrp="1"/>
          </p:cNvSpPr>
          <p:nvPr>
            <p:ph idx="1"/>
          </p:nvPr>
        </p:nvSpPr>
        <p:spPr/>
        <p:txBody>
          <a:bodyPr>
            <a:normAutofit fontScale="92500" lnSpcReduction="20000"/>
          </a:bodyPr>
          <a:lstStyle/>
          <a:p>
            <a:pPr>
              <a:defRPr/>
            </a:pPr>
            <a:r>
              <a:rPr lang="en-US" sz="3600" b="0" kern="1200" dirty="0" smtClean="0">
                <a:solidFill>
                  <a:schemeClr val="tx1"/>
                </a:solidFill>
              </a:rPr>
              <a:t>Relations: </a:t>
            </a:r>
            <a:r>
              <a:rPr lang="en-US" sz="3600" b="0" i="1" kern="1200" dirty="0" smtClean="0">
                <a:solidFill>
                  <a:schemeClr val="tx1"/>
                </a:solidFill>
              </a:rPr>
              <a:t>Attachment </a:t>
            </a:r>
            <a:r>
              <a:rPr lang="en-US" sz="3600" b="0" kern="1200" dirty="0" smtClean="0">
                <a:solidFill>
                  <a:schemeClr val="tx1"/>
                </a:solidFill>
              </a:rPr>
              <a:t>relation determines which data accessors are </a:t>
            </a:r>
            <a:r>
              <a:rPr lang="en-US" sz="3200" b="0" kern="1200" dirty="0" smtClean="0">
                <a:solidFill>
                  <a:schemeClr val="tx1"/>
                </a:solidFill>
              </a:rPr>
              <a:t>connected to which data stores.</a:t>
            </a:r>
          </a:p>
          <a:p>
            <a:pPr>
              <a:defRPr/>
            </a:pPr>
            <a:r>
              <a:rPr lang="en-US" sz="3200" b="0" kern="1200" dirty="0" smtClean="0">
                <a:solidFill>
                  <a:schemeClr val="tx1"/>
                </a:solidFill>
              </a:rPr>
              <a:t>Constraints: Data accessors interact only with the data store(s).</a:t>
            </a:r>
          </a:p>
          <a:p>
            <a:pPr>
              <a:defRPr/>
            </a:pPr>
            <a:r>
              <a:rPr lang="en-US" sz="3200" b="0" kern="1200" dirty="0" smtClean="0">
                <a:solidFill>
                  <a:schemeClr val="tx1"/>
                </a:solidFill>
              </a:rPr>
              <a:t>Weaknesses: </a:t>
            </a:r>
          </a:p>
          <a:p>
            <a:pPr lvl="1">
              <a:defRPr/>
            </a:pPr>
            <a:r>
              <a:rPr lang="en-US" sz="2800" b="0" kern="1200" dirty="0" smtClean="0">
                <a:ea typeface="+mn-ea"/>
                <a:cs typeface="+mn-cs"/>
              </a:rPr>
              <a:t>The shared-data store may be a performance bottleneck.</a:t>
            </a:r>
          </a:p>
          <a:p>
            <a:pPr lvl="1">
              <a:defRPr/>
            </a:pPr>
            <a:r>
              <a:rPr lang="en-US" sz="2800" b="0" kern="1200" dirty="0" smtClean="0">
                <a:ea typeface="+mn-ea"/>
                <a:cs typeface="+mn-cs"/>
              </a:rPr>
              <a:t>The shared-data store may be a single point of failure.</a:t>
            </a:r>
          </a:p>
          <a:p>
            <a:pPr lvl="1">
              <a:defRPr/>
            </a:pPr>
            <a:r>
              <a:rPr lang="en-US" sz="2800" b="0" kern="1200" dirty="0" smtClean="0">
                <a:ea typeface="+mn-ea"/>
                <a:cs typeface="+mn-cs"/>
              </a:rPr>
              <a:t>Producers and consumers of data may be tightly coupled.</a:t>
            </a:r>
            <a:endParaRPr lang="en-US" dirty="0"/>
          </a:p>
        </p:txBody>
      </p:sp>
      <p:sp>
        <p:nvSpPr>
          <p:cNvPr id="8806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t>Map-Reduce Pattern</a:t>
            </a:r>
          </a:p>
        </p:txBody>
      </p:sp>
      <p:sp>
        <p:nvSpPr>
          <p:cNvPr id="3" name="Content Placeholder 2"/>
          <p:cNvSpPr>
            <a:spLocks noGrp="1"/>
          </p:cNvSpPr>
          <p:nvPr>
            <p:ph idx="1"/>
          </p:nvPr>
        </p:nvSpPr>
        <p:spPr/>
        <p:txBody>
          <a:bodyPr>
            <a:normAutofit fontScale="70000" lnSpcReduction="20000"/>
          </a:bodyPr>
          <a:lstStyle/>
          <a:p>
            <a:pPr>
              <a:defRPr/>
            </a:pPr>
            <a:r>
              <a:rPr lang="en-US" sz="3200" kern="1200" dirty="0" smtClean="0">
                <a:solidFill>
                  <a:schemeClr val="tx1"/>
                </a:solidFill>
              </a:rPr>
              <a:t>Context: </a:t>
            </a:r>
            <a:r>
              <a:rPr lang="en-US" sz="3200" b="0" kern="1200" dirty="0" smtClean="0">
                <a:solidFill>
                  <a:schemeClr val="tx1"/>
                </a:solidFill>
              </a:rPr>
              <a:t>Businesses have a pressing need to quickly analyze enormous volumes of data they generate or access, at petabyte scale. </a:t>
            </a:r>
          </a:p>
          <a:p>
            <a:pPr>
              <a:defRPr/>
            </a:pPr>
            <a:r>
              <a:rPr lang="en-US" sz="3200" kern="1200" dirty="0" smtClean="0">
                <a:solidFill>
                  <a:schemeClr val="tx1"/>
                </a:solidFill>
              </a:rPr>
              <a:t>Problem: </a:t>
            </a:r>
            <a:r>
              <a:rPr lang="en-US" sz="3200" b="0" kern="1200" dirty="0" smtClean="0">
                <a:solidFill>
                  <a:schemeClr val="tx1"/>
                </a:solidFill>
              </a:rPr>
              <a:t>For many applications with ultra-large data sets, sorting the data and then analyzing the grouped data is sufficient. The problem the map-reduce pattern solves is to efficiently perform a distributed and parallel sort of a large data set and provide a simple means for the programmer to specify the analysis to be done.</a:t>
            </a:r>
          </a:p>
          <a:p>
            <a:pPr>
              <a:defRPr/>
            </a:pPr>
            <a:r>
              <a:rPr lang="en-US" sz="3200" kern="1200" dirty="0" smtClean="0">
                <a:solidFill>
                  <a:schemeClr val="tx1"/>
                </a:solidFill>
              </a:rPr>
              <a:t>Solution: </a:t>
            </a:r>
            <a:r>
              <a:rPr lang="en-US" sz="3200" b="0" kern="1200" dirty="0" smtClean="0">
                <a:solidFill>
                  <a:schemeClr val="tx1"/>
                </a:solidFill>
              </a:rPr>
              <a:t>The map-reduce pattern requires three parts: </a:t>
            </a:r>
          </a:p>
          <a:p>
            <a:pPr lvl="1">
              <a:defRPr/>
            </a:pPr>
            <a:r>
              <a:rPr lang="en-US" sz="2800" b="0" kern="1200" dirty="0" smtClean="0">
                <a:ea typeface="+mn-ea"/>
                <a:cs typeface="+mn-cs"/>
              </a:rPr>
              <a:t>A specialized infrastructure </a:t>
            </a:r>
            <a:r>
              <a:rPr lang="en-US" sz="3200" b="0" kern="1200" dirty="0" smtClean="0">
                <a:ea typeface="+mn-ea"/>
                <a:cs typeface="+mn-cs"/>
              </a:rPr>
              <a:t>takes care of allocating software to the hardware nodes in a massively parallel computing environment and handles sorting the data as needed. </a:t>
            </a:r>
          </a:p>
          <a:p>
            <a:pPr lvl="1">
              <a:defRPr/>
            </a:pPr>
            <a:r>
              <a:rPr lang="en-US" sz="3200" b="0" kern="1200" dirty="0" smtClean="0">
                <a:ea typeface="+mn-ea"/>
                <a:cs typeface="+mn-cs"/>
              </a:rPr>
              <a:t>A programmer specified component called the map which filters the data to retrieve those items to be combined.</a:t>
            </a:r>
          </a:p>
          <a:p>
            <a:pPr lvl="1">
              <a:defRPr/>
            </a:pPr>
            <a:r>
              <a:rPr lang="en-US" sz="3200" b="0" kern="1200" dirty="0" smtClean="0">
                <a:ea typeface="+mn-ea"/>
                <a:cs typeface="+mn-cs"/>
              </a:rPr>
              <a:t>A programmer specified component called reduce which combines the results of the map</a:t>
            </a:r>
            <a:endParaRPr lang="en-US" dirty="0"/>
          </a:p>
        </p:txBody>
      </p:sp>
      <p:sp>
        <p:nvSpPr>
          <p:cNvPr id="8909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t>Map-Reduce Example</a:t>
            </a:r>
          </a:p>
        </p:txBody>
      </p:sp>
      <p:pic>
        <p:nvPicPr>
          <p:cNvPr id="901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279525"/>
            <a:ext cx="86201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mtClean="0"/>
              <a:t>Map-Reduce Solution - 1</a:t>
            </a:r>
          </a:p>
        </p:txBody>
      </p:sp>
      <p:sp>
        <p:nvSpPr>
          <p:cNvPr id="3" name="Content Placeholder 2"/>
          <p:cNvSpPr>
            <a:spLocks noGrp="1"/>
          </p:cNvSpPr>
          <p:nvPr>
            <p:ph idx="1"/>
          </p:nvPr>
        </p:nvSpPr>
        <p:spPr/>
        <p:txBody>
          <a:bodyPr>
            <a:normAutofit fontScale="92500" lnSpcReduction="10000"/>
          </a:bodyPr>
          <a:lstStyle/>
          <a:p>
            <a:pPr>
              <a:defRPr/>
            </a:pPr>
            <a:r>
              <a:rPr lang="en-US" dirty="0" smtClean="0"/>
              <a:t>Overview: The map-reduce pattern provides a framework for analyzing a large distributed set of data that will execute in parallel, on a set of processors. This parallelization allows for low latency and high availability. The map performs the extract and transform portions of the analysis and the reduce performs the loading of the results.</a:t>
            </a:r>
          </a:p>
          <a:p>
            <a:pPr>
              <a:defRPr/>
            </a:pPr>
            <a:r>
              <a:rPr lang="en-US" dirty="0" smtClean="0"/>
              <a:t>Elements: </a:t>
            </a:r>
          </a:p>
          <a:p>
            <a:pPr lvl="1">
              <a:defRPr/>
            </a:pPr>
            <a:r>
              <a:rPr lang="en-US" dirty="0" smtClean="0"/>
              <a:t>Map is a function with multiple instances deployed across multiple processors that performs the extract and transformation portions of the analysis.</a:t>
            </a:r>
          </a:p>
          <a:p>
            <a:pPr lvl="1">
              <a:defRPr/>
            </a:pPr>
            <a:r>
              <a:rPr lang="en-US" dirty="0" smtClean="0"/>
              <a:t>Reduce is a function that may be deployed as a single instance or as multiple instances across processors to perform the load portion of extract-transform-load.</a:t>
            </a:r>
          </a:p>
          <a:p>
            <a:pPr lvl="1">
              <a:defRPr/>
            </a:pPr>
            <a:r>
              <a:rPr lang="en-US" dirty="0" smtClean="0"/>
              <a:t>The infrastructure is the framework responsible for deploying map and reduce instances, shepherding the data between them, and detecting and recovering from failure.</a:t>
            </a:r>
          </a:p>
        </p:txBody>
      </p:sp>
      <p:sp>
        <p:nvSpPr>
          <p:cNvPr id="9114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163638"/>
            <a:ext cx="8229600" cy="4857750"/>
          </a:xfrm>
        </p:spPr>
        <p:txBody>
          <a:bodyPr>
            <a:noAutofit/>
          </a:bodyPr>
          <a:lstStyle/>
          <a:p>
            <a:pPr>
              <a:defRPr/>
            </a:pPr>
            <a:r>
              <a:rPr lang="en-US" sz="2000" dirty="0" smtClean="0"/>
              <a:t>Relations: </a:t>
            </a:r>
          </a:p>
          <a:p>
            <a:pPr lvl="1">
              <a:spcBef>
                <a:spcPts val="0"/>
              </a:spcBef>
              <a:defRPr/>
            </a:pPr>
            <a:r>
              <a:rPr lang="en-US" dirty="0" smtClean="0"/>
              <a:t>Deploy on is the relation between an instance of a map or reduce function and the processor onto which it is installed.</a:t>
            </a:r>
          </a:p>
          <a:p>
            <a:pPr lvl="1">
              <a:spcBef>
                <a:spcPts val="0"/>
              </a:spcBef>
              <a:defRPr/>
            </a:pPr>
            <a:r>
              <a:rPr lang="en-US" dirty="0" smtClean="0"/>
              <a:t>Instantiate, monitor, and control is the relation between the infrastructure and the instances of map and reduce.</a:t>
            </a:r>
          </a:p>
          <a:p>
            <a:pPr>
              <a:spcBef>
                <a:spcPts val="0"/>
              </a:spcBef>
              <a:defRPr/>
            </a:pPr>
            <a:r>
              <a:rPr lang="en-US" sz="2000" dirty="0" smtClean="0"/>
              <a:t>Constraints: </a:t>
            </a:r>
          </a:p>
          <a:p>
            <a:pPr lvl="1">
              <a:spcBef>
                <a:spcPts val="0"/>
              </a:spcBef>
              <a:defRPr/>
            </a:pPr>
            <a:r>
              <a:rPr lang="en-US" dirty="0" smtClean="0"/>
              <a:t>The data to be analyzed must exist as a set of files.</a:t>
            </a:r>
          </a:p>
          <a:p>
            <a:pPr lvl="1">
              <a:spcBef>
                <a:spcPts val="0"/>
              </a:spcBef>
              <a:defRPr/>
            </a:pPr>
            <a:r>
              <a:rPr lang="en-US" dirty="0"/>
              <a:t>M</a:t>
            </a:r>
            <a:r>
              <a:rPr lang="en-US" dirty="0" smtClean="0"/>
              <a:t>ap functions are stateless and do not communicate with each other.</a:t>
            </a:r>
          </a:p>
          <a:p>
            <a:pPr lvl="1">
              <a:spcBef>
                <a:spcPts val="0"/>
              </a:spcBef>
              <a:defRPr/>
            </a:pPr>
            <a:r>
              <a:rPr lang="en-US" dirty="0" smtClean="0"/>
              <a:t>The only communication between map reduce instances is the data emitted from the map instances as &lt;key, value&gt; pairs.</a:t>
            </a:r>
          </a:p>
          <a:p>
            <a:pPr>
              <a:spcBef>
                <a:spcPts val="0"/>
              </a:spcBef>
              <a:defRPr/>
            </a:pPr>
            <a:r>
              <a:rPr lang="en-US" sz="2000" dirty="0" smtClean="0"/>
              <a:t>Weaknesses: </a:t>
            </a:r>
          </a:p>
          <a:p>
            <a:pPr lvl="1">
              <a:spcBef>
                <a:spcPts val="0"/>
              </a:spcBef>
              <a:defRPr/>
            </a:pPr>
            <a:r>
              <a:rPr lang="en-US" dirty="0" smtClean="0"/>
              <a:t>If you do not have large data sets, the overhead of map-reduce is not justified.</a:t>
            </a:r>
          </a:p>
          <a:p>
            <a:pPr lvl="1">
              <a:spcBef>
                <a:spcPts val="0"/>
              </a:spcBef>
              <a:defRPr/>
            </a:pPr>
            <a:r>
              <a:rPr lang="en-US" dirty="0" smtClean="0"/>
              <a:t>If you cannot divide your data set into similar sized subsets, the advantages of parallelism are lost.</a:t>
            </a:r>
          </a:p>
          <a:p>
            <a:pPr lvl="1">
              <a:spcBef>
                <a:spcPts val="0"/>
              </a:spcBef>
              <a:defRPr/>
            </a:pPr>
            <a:r>
              <a:rPr lang="en-US" dirty="0" smtClean="0"/>
              <a:t>Operations that require multiple reduces are complex to orchestrate.</a:t>
            </a:r>
            <a:endParaRPr lang="en-US" dirty="0"/>
          </a:p>
        </p:txBody>
      </p:sp>
      <p:sp>
        <p:nvSpPr>
          <p:cNvPr id="92163" name="Title 1"/>
          <p:cNvSpPr>
            <a:spLocks noGrp="1"/>
          </p:cNvSpPr>
          <p:nvPr>
            <p:ph type="title"/>
          </p:nvPr>
        </p:nvSpPr>
        <p:spPr>
          <a:xfrm>
            <a:off x="971550" y="274638"/>
            <a:ext cx="7715250" cy="777875"/>
          </a:xfrm>
        </p:spPr>
        <p:txBody>
          <a:bodyPr/>
          <a:lstStyle/>
          <a:p>
            <a:r>
              <a:rPr lang="en-US" altLang="en-US" smtClean="0"/>
              <a:t>Map-Reduce Solution - 2</a:t>
            </a:r>
          </a:p>
        </p:txBody>
      </p:sp>
      <p:sp>
        <p:nvSpPr>
          <p:cNvPr id="9216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Parameters</a:t>
            </a:r>
          </a:p>
        </p:txBody>
      </p:sp>
      <p:sp>
        <p:nvSpPr>
          <p:cNvPr id="3" name="Content Placeholder 2"/>
          <p:cNvSpPr>
            <a:spLocks noGrp="1"/>
          </p:cNvSpPr>
          <p:nvPr>
            <p:ph idx="1"/>
          </p:nvPr>
        </p:nvSpPr>
        <p:spPr/>
        <p:txBody>
          <a:bodyPr>
            <a:normAutofit fontScale="62500" lnSpcReduction="20000"/>
          </a:bodyPr>
          <a:lstStyle/>
          <a:p>
            <a:pPr>
              <a:defRPr/>
            </a:pPr>
            <a:r>
              <a:rPr lang="en-US" dirty="0" smtClean="0"/>
              <a:t>To solve a queuing model for MVC performance, the following parameters must be known or estimated:</a:t>
            </a:r>
          </a:p>
          <a:p>
            <a:pPr lvl="1">
              <a:defRPr/>
            </a:pPr>
            <a:r>
              <a:rPr lang="en-US" sz="2800" b="0" kern="1200" dirty="0" smtClean="0">
                <a:ea typeface="+mn-ea"/>
                <a:cs typeface="+mn-cs"/>
              </a:rPr>
              <a:t>The frequency of arrivals from outside the system</a:t>
            </a:r>
          </a:p>
          <a:p>
            <a:pPr lvl="1">
              <a:defRPr/>
            </a:pPr>
            <a:r>
              <a:rPr lang="en-US" sz="2800" b="0" kern="1200" dirty="0" smtClean="0">
                <a:ea typeface="+mn-ea"/>
                <a:cs typeface="+mn-cs"/>
              </a:rPr>
              <a:t>The queuing discipline used at the view queue</a:t>
            </a:r>
          </a:p>
          <a:p>
            <a:pPr lvl="1">
              <a:defRPr/>
            </a:pPr>
            <a:r>
              <a:rPr lang="en-US" sz="2800" b="0" kern="1200" dirty="0" smtClean="0">
                <a:ea typeface="+mn-ea"/>
                <a:cs typeface="+mn-cs"/>
              </a:rPr>
              <a:t>The time to process a message within the view</a:t>
            </a:r>
          </a:p>
          <a:p>
            <a:pPr lvl="1">
              <a:defRPr/>
            </a:pPr>
            <a:r>
              <a:rPr lang="en-US" sz="2800" b="0" kern="1200" dirty="0" smtClean="0">
                <a:ea typeface="+mn-ea"/>
                <a:cs typeface="+mn-cs"/>
              </a:rPr>
              <a:t>The number and size of messages that the view sends to the controller</a:t>
            </a:r>
          </a:p>
          <a:p>
            <a:pPr lvl="1">
              <a:defRPr/>
            </a:pPr>
            <a:r>
              <a:rPr lang="en-US" sz="2800" b="0" kern="1200" dirty="0" smtClean="0">
                <a:ea typeface="+mn-ea"/>
                <a:cs typeface="+mn-cs"/>
              </a:rPr>
              <a:t>The bandwidth of the network that connects the view and the controller</a:t>
            </a:r>
          </a:p>
          <a:p>
            <a:pPr lvl="1">
              <a:defRPr/>
            </a:pPr>
            <a:r>
              <a:rPr lang="en-US" sz="2800" b="0" kern="1200" dirty="0" smtClean="0">
                <a:ea typeface="+mn-ea"/>
                <a:cs typeface="+mn-cs"/>
              </a:rPr>
              <a:t>The queuing discipline used by the controller</a:t>
            </a:r>
          </a:p>
          <a:p>
            <a:pPr lvl="1">
              <a:defRPr/>
            </a:pPr>
            <a:r>
              <a:rPr lang="en-US" sz="2800" b="0" kern="1200" dirty="0" smtClean="0">
                <a:ea typeface="+mn-ea"/>
                <a:cs typeface="+mn-cs"/>
              </a:rPr>
              <a:t>The time to process a message within the controller</a:t>
            </a:r>
          </a:p>
          <a:p>
            <a:pPr lvl="1">
              <a:defRPr/>
            </a:pPr>
            <a:r>
              <a:rPr lang="en-US" sz="2800" b="0" kern="1200" dirty="0" smtClean="0">
                <a:ea typeface="+mn-ea"/>
                <a:cs typeface="+mn-cs"/>
              </a:rPr>
              <a:t>The number and size of messages that the controller sends back to the view</a:t>
            </a:r>
          </a:p>
          <a:p>
            <a:pPr lvl="1">
              <a:defRPr/>
            </a:pPr>
            <a:r>
              <a:rPr lang="en-US" sz="2800" b="0" kern="1200" dirty="0" smtClean="0">
                <a:ea typeface="+mn-ea"/>
                <a:cs typeface="+mn-cs"/>
              </a:rPr>
              <a:t>The bandwidth of the network from the controller to the view</a:t>
            </a:r>
          </a:p>
          <a:p>
            <a:pPr lvl="1">
              <a:defRPr/>
            </a:pPr>
            <a:r>
              <a:rPr lang="en-US" sz="2800" b="0" kern="1200" dirty="0" smtClean="0">
                <a:ea typeface="+mn-ea"/>
                <a:cs typeface="+mn-cs"/>
              </a:rPr>
              <a:t>The number and size of messages that the controller sends to the model</a:t>
            </a:r>
          </a:p>
          <a:p>
            <a:pPr lvl="1">
              <a:defRPr/>
            </a:pPr>
            <a:r>
              <a:rPr lang="en-US" sz="2800" b="0" kern="1200" dirty="0" smtClean="0">
                <a:ea typeface="+mn-ea"/>
                <a:cs typeface="+mn-cs"/>
              </a:rPr>
              <a:t>The queuing discipline used by the model</a:t>
            </a:r>
          </a:p>
          <a:p>
            <a:pPr lvl="1">
              <a:defRPr/>
            </a:pPr>
            <a:r>
              <a:rPr lang="en-US" sz="2800" b="0" kern="1200" dirty="0" smtClean="0">
                <a:ea typeface="+mn-ea"/>
                <a:cs typeface="+mn-cs"/>
              </a:rPr>
              <a:t>The time to process a message within the model</a:t>
            </a:r>
          </a:p>
          <a:p>
            <a:pPr lvl="1">
              <a:defRPr/>
            </a:pPr>
            <a:r>
              <a:rPr lang="en-US" sz="2800" b="0" kern="1200" dirty="0" smtClean="0">
                <a:ea typeface="+mn-ea"/>
                <a:cs typeface="+mn-cs"/>
              </a:rPr>
              <a:t>The number and size of messages the model sends to the view</a:t>
            </a:r>
          </a:p>
          <a:p>
            <a:pPr lvl="1">
              <a:defRPr/>
            </a:pPr>
            <a:r>
              <a:rPr lang="en-US" sz="2800" b="0" kern="1200" dirty="0" smtClean="0">
                <a:ea typeface="+mn-ea"/>
                <a:cs typeface="+mn-cs"/>
              </a:rPr>
              <a:t>The bandwidth of the network connecting the model and the view</a:t>
            </a:r>
          </a:p>
        </p:txBody>
      </p:sp>
      <p:sp>
        <p:nvSpPr>
          <p:cNvPr id="1843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t>Multi-Tier Pattern</a:t>
            </a:r>
          </a:p>
        </p:txBody>
      </p:sp>
      <p:sp>
        <p:nvSpPr>
          <p:cNvPr id="3" name="Content Placeholder 2"/>
          <p:cNvSpPr>
            <a:spLocks noGrp="1"/>
          </p:cNvSpPr>
          <p:nvPr>
            <p:ph idx="1"/>
          </p:nvPr>
        </p:nvSpPr>
        <p:spPr/>
        <p:txBody>
          <a:bodyPr>
            <a:normAutofit/>
          </a:bodyPr>
          <a:lstStyle/>
          <a:p>
            <a:pPr>
              <a:defRPr/>
            </a:pPr>
            <a:r>
              <a:rPr lang="en-US" dirty="0" smtClean="0"/>
              <a:t>Context: In a distributed deployment, there is often a need to distribute a system’s infrastructure into distinct subsets. </a:t>
            </a:r>
          </a:p>
          <a:p>
            <a:pPr>
              <a:defRPr/>
            </a:pPr>
            <a:r>
              <a:rPr lang="en-US" dirty="0" smtClean="0"/>
              <a:t>Problem: How can we split the system into a number of computationally independent execution structures—groups of software and hardware—connected by some communications media? </a:t>
            </a:r>
          </a:p>
          <a:p>
            <a:pPr>
              <a:defRPr/>
            </a:pPr>
            <a:r>
              <a:rPr lang="en-US" dirty="0" smtClean="0"/>
              <a:t>Solution: The execution structures of many systems are organized as a set of logical groupings of components. Each grouping is termed a tier. </a:t>
            </a:r>
            <a:endParaRPr lang="en-US" dirty="0"/>
          </a:p>
        </p:txBody>
      </p:sp>
      <p:sp>
        <p:nvSpPr>
          <p:cNvPr id="9318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Multi-Tier Example</a:t>
            </a:r>
          </a:p>
        </p:txBody>
      </p:sp>
      <p:pic>
        <p:nvPicPr>
          <p:cNvPr id="942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098550"/>
            <a:ext cx="707072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t>Multi-Tier Solution</a:t>
            </a:r>
          </a:p>
        </p:txBody>
      </p:sp>
      <p:sp>
        <p:nvSpPr>
          <p:cNvPr id="3" name="Content Placeholder 2"/>
          <p:cNvSpPr>
            <a:spLocks noGrp="1"/>
          </p:cNvSpPr>
          <p:nvPr>
            <p:ph idx="1"/>
          </p:nvPr>
        </p:nvSpPr>
        <p:spPr/>
        <p:txBody>
          <a:bodyPr>
            <a:normAutofit fontScale="77500" lnSpcReduction="20000"/>
          </a:bodyPr>
          <a:lstStyle/>
          <a:p>
            <a:pPr>
              <a:defRPr/>
            </a:pPr>
            <a:r>
              <a:rPr lang="en-US" sz="3200" b="0" kern="1200" dirty="0" smtClean="0">
                <a:solidFill>
                  <a:schemeClr val="tx1"/>
                </a:solidFill>
              </a:rPr>
              <a:t>Overview: The execution structures of many systems are organized as a set of logical groupings of components. Each grouping is termed a </a:t>
            </a:r>
            <a:r>
              <a:rPr lang="en-US" sz="3200" b="0" i="1" kern="1200" dirty="0" smtClean="0">
                <a:solidFill>
                  <a:schemeClr val="tx1"/>
                </a:solidFill>
              </a:rPr>
              <a:t>tier</a:t>
            </a:r>
            <a:r>
              <a:rPr lang="en-US" sz="3200" b="0" kern="1200" dirty="0" smtClean="0">
                <a:solidFill>
                  <a:schemeClr val="tx1"/>
                </a:solidFill>
              </a:rPr>
              <a:t>. </a:t>
            </a:r>
          </a:p>
          <a:p>
            <a:pPr>
              <a:defRPr/>
            </a:pPr>
            <a:r>
              <a:rPr lang="en-US" sz="3200" b="0" kern="1200" dirty="0" smtClean="0">
                <a:solidFill>
                  <a:schemeClr val="tx1"/>
                </a:solidFill>
              </a:rPr>
              <a:t>Elements: </a:t>
            </a:r>
          </a:p>
          <a:p>
            <a:pPr lvl="1">
              <a:defRPr/>
            </a:pPr>
            <a:r>
              <a:rPr lang="en-US" sz="2400" b="0" i="1" kern="1200" dirty="0" smtClean="0">
                <a:ea typeface="+mn-ea"/>
                <a:cs typeface="+mn-cs"/>
              </a:rPr>
              <a:t>Tier, </a:t>
            </a:r>
            <a:r>
              <a:rPr lang="en-US" sz="2400" b="0" kern="1200" dirty="0" smtClean="0">
                <a:ea typeface="+mn-ea"/>
                <a:cs typeface="+mn-cs"/>
              </a:rPr>
              <a:t>which is a logical grouping of software components.</a:t>
            </a:r>
          </a:p>
          <a:p>
            <a:pPr>
              <a:defRPr/>
            </a:pPr>
            <a:r>
              <a:rPr lang="en-US" sz="3200" b="0" kern="1200" dirty="0" smtClean="0">
                <a:solidFill>
                  <a:schemeClr val="tx1"/>
                </a:solidFill>
              </a:rPr>
              <a:t>Relations: </a:t>
            </a:r>
          </a:p>
          <a:p>
            <a:pPr lvl="1">
              <a:defRPr/>
            </a:pPr>
            <a:r>
              <a:rPr lang="en-US" sz="2800" b="0" i="1" kern="1200" dirty="0" smtClean="0">
                <a:ea typeface="+mn-ea"/>
                <a:cs typeface="+mn-cs"/>
              </a:rPr>
              <a:t>Is part of, </a:t>
            </a:r>
            <a:r>
              <a:rPr lang="en-US" sz="2800" b="0" kern="1200" dirty="0" smtClean="0">
                <a:ea typeface="+mn-ea"/>
                <a:cs typeface="+mn-cs"/>
              </a:rPr>
              <a:t>to group components into tiers.</a:t>
            </a:r>
          </a:p>
          <a:p>
            <a:pPr lvl="1">
              <a:defRPr/>
            </a:pPr>
            <a:r>
              <a:rPr lang="en-US" sz="2800" b="0" i="1" kern="1200" dirty="0" smtClean="0">
                <a:ea typeface="+mn-ea"/>
                <a:cs typeface="+mn-cs"/>
              </a:rPr>
              <a:t>Communicates with, </a:t>
            </a:r>
            <a:r>
              <a:rPr lang="en-US" sz="2800" b="0" kern="1200" dirty="0" smtClean="0">
                <a:ea typeface="+mn-ea"/>
                <a:cs typeface="+mn-cs"/>
              </a:rPr>
              <a:t>to show how tiers and the components they </a:t>
            </a:r>
            <a:r>
              <a:rPr lang="en-US" sz="3200" b="0" kern="1200" dirty="0" smtClean="0">
                <a:ea typeface="+mn-ea"/>
                <a:cs typeface="+mn-cs"/>
              </a:rPr>
              <a:t>contain interact with each other.</a:t>
            </a:r>
          </a:p>
          <a:p>
            <a:pPr lvl="1">
              <a:defRPr/>
            </a:pPr>
            <a:r>
              <a:rPr lang="en-US" sz="2800" b="0" i="1" kern="1200" dirty="0" smtClean="0">
                <a:ea typeface="+mn-ea"/>
                <a:cs typeface="+mn-cs"/>
              </a:rPr>
              <a:t>Allocated to, </a:t>
            </a:r>
            <a:r>
              <a:rPr lang="en-US" sz="2800" b="0" kern="1200" dirty="0" smtClean="0">
                <a:ea typeface="+mn-ea"/>
                <a:cs typeface="+mn-cs"/>
              </a:rPr>
              <a:t>in the case that tiers map to computing platforms.</a:t>
            </a:r>
          </a:p>
          <a:p>
            <a:pPr>
              <a:defRPr/>
            </a:pPr>
            <a:r>
              <a:rPr lang="en-US" sz="3200" b="0" kern="1200" dirty="0" smtClean="0">
                <a:solidFill>
                  <a:schemeClr val="tx1"/>
                </a:solidFill>
              </a:rPr>
              <a:t>Constraints: A software component belongs to exactly one tier.</a:t>
            </a:r>
          </a:p>
          <a:p>
            <a:pPr>
              <a:defRPr/>
            </a:pPr>
            <a:r>
              <a:rPr lang="en-US" sz="3200" b="0" kern="1200" dirty="0" smtClean="0">
                <a:solidFill>
                  <a:schemeClr val="tx1"/>
                </a:solidFill>
              </a:rPr>
              <a:t>Weaknesses: Substantial up-front cost and complexity.</a:t>
            </a:r>
            <a:endParaRPr lang="en-US" dirty="0"/>
          </a:p>
        </p:txBody>
      </p:sp>
      <p:sp>
        <p:nvSpPr>
          <p:cNvPr id="9523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Relationships Between Tactics and Patterns</a:t>
            </a:r>
            <a:endParaRPr lang="en-US" dirty="0"/>
          </a:p>
        </p:txBody>
      </p:sp>
      <p:sp>
        <p:nvSpPr>
          <p:cNvPr id="3" name="Content Placeholder 2"/>
          <p:cNvSpPr>
            <a:spLocks noGrp="1"/>
          </p:cNvSpPr>
          <p:nvPr>
            <p:ph idx="1"/>
          </p:nvPr>
        </p:nvSpPr>
        <p:spPr/>
        <p:txBody>
          <a:bodyPr/>
          <a:lstStyle/>
          <a:p>
            <a:pPr>
              <a:defRPr/>
            </a:pPr>
            <a:r>
              <a:rPr lang="en-US" dirty="0" smtClean="0"/>
              <a:t>Patterns are built from tactics; if a pattern is a molecule, a tactic is an atom.</a:t>
            </a:r>
          </a:p>
          <a:p>
            <a:pPr>
              <a:defRPr/>
            </a:pPr>
            <a:r>
              <a:rPr lang="en-US" dirty="0" smtClean="0"/>
              <a:t>MVC, for example utilizes the tactics:</a:t>
            </a:r>
          </a:p>
          <a:p>
            <a:pPr lvl="1">
              <a:defRPr/>
            </a:pPr>
            <a:r>
              <a:rPr lang="en-US" dirty="0" smtClean="0"/>
              <a:t>Increase semantic coherence</a:t>
            </a:r>
          </a:p>
          <a:p>
            <a:pPr lvl="1">
              <a:defRPr/>
            </a:pPr>
            <a:r>
              <a:rPr lang="en-US" dirty="0" smtClean="0"/>
              <a:t>Encapsulation</a:t>
            </a:r>
          </a:p>
          <a:p>
            <a:pPr lvl="1">
              <a:defRPr/>
            </a:pPr>
            <a:r>
              <a:rPr lang="en-US" dirty="0" smtClean="0"/>
              <a:t>Use an intermediary</a:t>
            </a:r>
          </a:p>
          <a:p>
            <a:pPr lvl="1">
              <a:defRPr/>
            </a:pPr>
            <a:r>
              <a:rPr lang="en-US" dirty="0" smtClean="0"/>
              <a:t>Use run time binding </a:t>
            </a:r>
          </a:p>
        </p:txBody>
      </p:sp>
      <p:sp>
        <p:nvSpPr>
          <p:cNvPr id="9626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mtClean="0"/>
              <a:t>Tactics Augment Patterns</a:t>
            </a:r>
          </a:p>
        </p:txBody>
      </p:sp>
      <p:sp>
        <p:nvSpPr>
          <p:cNvPr id="3" name="Content Placeholder 2"/>
          <p:cNvSpPr>
            <a:spLocks noGrp="1"/>
          </p:cNvSpPr>
          <p:nvPr>
            <p:ph idx="1"/>
          </p:nvPr>
        </p:nvSpPr>
        <p:spPr/>
        <p:txBody>
          <a:bodyPr/>
          <a:lstStyle/>
          <a:p>
            <a:pPr>
              <a:defRPr/>
            </a:pPr>
            <a:r>
              <a:rPr lang="en-US" dirty="0" smtClean="0"/>
              <a:t>Patterns solve a specific problem but are neutral or have weaknesses with respect to other qualities.</a:t>
            </a:r>
          </a:p>
          <a:p>
            <a:pPr>
              <a:defRPr/>
            </a:pPr>
            <a:r>
              <a:rPr lang="en-US" dirty="0" smtClean="0"/>
              <a:t>Consider the broker pattern</a:t>
            </a:r>
          </a:p>
          <a:p>
            <a:pPr lvl="1">
              <a:defRPr/>
            </a:pPr>
            <a:r>
              <a:rPr lang="en-US" dirty="0" smtClean="0"/>
              <a:t>May have performance bottlenecks</a:t>
            </a:r>
          </a:p>
          <a:p>
            <a:pPr lvl="1">
              <a:defRPr/>
            </a:pPr>
            <a:r>
              <a:rPr lang="en-US" dirty="0" smtClean="0"/>
              <a:t>May have a single point of failure</a:t>
            </a:r>
          </a:p>
          <a:p>
            <a:pPr>
              <a:defRPr/>
            </a:pPr>
            <a:r>
              <a:rPr lang="en-US" dirty="0" smtClean="0"/>
              <a:t>Using tactics such as</a:t>
            </a:r>
          </a:p>
          <a:p>
            <a:pPr lvl="1">
              <a:defRPr/>
            </a:pPr>
            <a:r>
              <a:rPr lang="en-US" dirty="0" smtClean="0"/>
              <a:t>Increase resources will help performance</a:t>
            </a:r>
          </a:p>
          <a:p>
            <a:pPr lvl="1">
              <a:defRPr/>
            </a:pPr>
            <a:r>
              <a:rPr lang="en-US" dirty="0" smtClean="0"/>
              <a:t>Maintain multiple copies will help availability</a:t>
            </a:r>
          </a:p>
        </p:txBody>
      </p:sp>
      <p:sp>
        <p:nvSpPr>
          <p:cNvPr id="9728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smtClean="0"/>
              <a:t>Tactics and Interactions</a:t>
            </a:r>
          </a:p>
        </p:txBody>
      </p:sp>
      <p:sp>
        <p:nvSpPr>
          <p:cNvPr id="3" name="Content Placeholder 2"/>
          <p:cNvSpPr>
            <a:spLocks noGrp="1"/>
          </p:cNvSpPr>
          <p:nvPr>
            <p:ph idx="1"/>
          </p:nvPr>
        </p:nvSpPr>
        <p:spPr/>
        <p:txBody>
          <a:bodyPr/>
          <a:lstStyle/>
          <a:p>
            <a:pPr>
              <a:defRPr/>
            </a:pPr>
            <a:r>
              <a:rPr lang="en-US" dirty="0" smtClean="0"/>
              <a:t>Each tactic has pluses (its reason for being) and minuses – side effects.</a:t>
            </a:r>
          </a:p>
          <a:p>
            <a:pPr>
              <a:defRPr/>
            </a:pPr>
            <a:r>
              <a:rPr lang="en-US" dirty="0"/>
              <a:t>U</a:t>
            </a:r>
            <a:r>
              <a:rPr lang="en-US" dirty="0" smtClean="0"/>
              <a:t>se of tactics can help alleviate the minuses.</a:t>
            </a:r>
          </a:p>
          <a:p>
            <a:pPr>
              <a:defRPr/>
            </a:pPr>
            <a:r>
              <a:rPr lang="en-US" dirty="0" smtClean="0"/>
              <a:t>But nothing is free…</a:t>
            </a:r>
          </a:p>
        </p:txBody>
      </p:sp>
      <p:sp>
        <p:nvSpPr>
          <p:cNvPr id="9830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smtClean="0"/>
              <a:t>Tactics and Interactions - 2</a:t>
            </a:r>
          </a:p>
        </p:txBody>
      </p:sp>
      <p:sp>
        <p:nvSpPr>
          <p:cNvPr id="797699" name="Rectangle 3"/>
          <p:cNvSpPr>
            <a:spLocks noGrp="1" noChangeArrowheads="1"/>
          </p:cNvSpPr>
          <p:nvPr>
            <p:ph type="body" idx="1"/>
          </p:nvPr>
        </p:nvSpPr>
        <p:spPr/>
        <p:txBody>
          <a:bodyPr/>
          <a:lstStyle/>
          <a:p>
            <a:pPr>
              <a:spcBef>
                <a:spcPct val="25000"/>
              </a:spcBef>
              <a:defRPr/>
            </a:pPr>
            <a:r>
              <a:rPr lang="en-US" dirty="0"/>
              <a:t>A common tactic for detecting faults is Ping/Echo.</a:t>
            </a:r>
          </a:p>
          <a:p>
            <a:pPr>
              <a:spcBef>
                <a:spcPct val="25000"/>
              </a:spcBef>
              <a:defRPr/>
            </a:pPr>
            <a:r>
              <a:rPr lang="en-US" dirty="0"/>
              <a:t>Common side-effects of Ping/Echo are:</a:t>
            </a:r>
          </a:p>
          <a:p>
            <a:pPr>
              <a:spcBef>
                <a:spcPct val="25000"/>
              </a:spcBef>
              <a:defRPr/>
            </a:pPr>
            <a:r>
              <a:rPr lang="en-US" dirty="0"/>
              <a:t>security: how to prevent a ping flood attack?</a:t>
            </a:r>
          </a:p>
          <a:p>
            <a:pPr>
              <a:spcBef>
                <a:spcPct val="25000"/>
              </a:spcBef>
              <a:defRPr/>
            </a:pPr>
            <a:r>
              <a:rPr lang="en-US" dirty="0"/>
              <a:t>performance: how to ensure that the performance overhead of ping/echo is small?</a:t>
            </a:r>
          </a:p>
          <a:p>
            <a:pPr>
              <a:spcBef>
                <a:spcPct val="25000"/>
              </a:spcBef>
              <a:defRPr/>
            </a:pPr>
            <a:r>
              <a:rPr lang="en-US" dirty="0"/>
              <a:t>modifiability: how to add ping/echo to the existing architecture?</a:t>
            </a:r>
          </a:p>
        </p:txBody>
      </p:sp>
      <p:sp>
        <p:nvSpPr>
          <p:cNvPr id="9933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p:txBody>
          <a:bodyPr/>
          <a:lstStyle/>
          <a:p>
            <a:r>
              <a:rPr lang="en-US" altLang="en-US" smtClean="0"/>
              <a:t>Tactics and Interactions - 3</a:t>
            </a:r>
          </a:p>
        </p:txBody>
      </p:sp>
      <p:grpSp>
        <p:nvGrpSpPr>
          <p:cNvPr id="101379" name="Group 12"/>
          <p:cNvGrpSpPr>
            <a:grpSpLocks/>
          </p:cNvGrpSpPr>
          <p:nvPr/>
        </p:nvGrpSpPr>
        <p:grpSpPr bwMode="auto">
          <a:xfrm>
            <a:off x="2133600" y="1676400"/>
            <a:ext cx="4419600" cy="3657600"/>
            <a:chOff x="2133600" y="1676400"/>
            <a:chExt cx="4419600" cy="3657600"/>
          </a:xfrm>
        </p:grpSpPr>
        <p:sp>
          <p:nvSpPr>
            <p:cNvPr id="101381" name="Rectangle 5"/>
            <p:cNvSpPr>
              <a:spLocks noChangeArrowheads="1"/>
            </p:cNvSpPr>
            <p:nvPr/>
          </p:nvSpPr>
          <p:spPr bwMode="auto">
            <a:xfrm>
              <a:off x="3276600" y="1676400"/>
              <a:ext cx="2057400" cy="99060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a:t>System</a:t>
              </a:r>
            </a:p>
          </p:txBody>
        </p:sp>
        <p:sp>
          <p:nvSpPr>
            <p:cNvPr id="101382" name="Line 7"/>
            <p:cNvSpPr>
              <a:spLocks noChangeShapeType="1"/>
            </p:cNvSpPr>
            <p:nvPr/>
          </p:nvSpPr>
          <p:spPr bwMode="auto">
            <a:xfrm>
              <a:off x="4343400" y="26670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3" name="Oval 8"/>
            <p:cNvSpPr>
              <a:spLocks noChangeArrowheads="1"/>
            </p:cNvSpPr>
            <p:nvPr/>
          </p:nvSpPr>
          <p:spPr bwMode="auto">
            <a:xfrm>
              <a:off x="3352800" y="3276600"/>
              <a:ext cx="1981200" cy="457200"/>
            </a:xfrm>
            <a:prstGeom prst="ellipse">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a:t>Ping/Echo</a:t>
              </a:r>
            </a:p>
          </p:txBody>
        </p:sp>
        <p:sp>
          <p:nvSpPr>
            <p:cNvPr id="101384" name="AutoShape 11"/>
            <p:cNvSpPr>
              <a:spLocks noChangeArrowheads="1"/>
            </p:cNvSpPr>
            <p:nvPr/>
          </p:nvSpPr>
          <p:spPr bwMode="auto">
            <a:xfrm>
              <a:off x="2133600" y="4572000"/>
              <a:ext cx="1295400" cy="762000"/>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a:t>Add to </a:t>
              </a:r>
            </a:p>
            <a:p>
              <a:pPr algn="ctr"/>
              <a:r>
                <a:rPr lang="en-US" altLang="en-US"/>
                <a:t>system</a:t>
              </a:r>
            </a:p>
          </p:txBody>
        </p:sp>
        <p:sp>
          <p:nvSpPr>
            <p:cNvPr id="101385" name="Line 13"/>
            <p:cNvSpPr>
              <a:spLocks noChangeShapeType="1"/>
            </p:cNvSpPr>
            <p:nvPr/>
          </p:nvSpPr>
          <p:spPr bwMode="auto">
            <a:xfrm flipH="1">
              <a:off x="2819400" y="3733800"/>
              <a:ext cx="15240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6" name="AutoShape 14"/>
            <p:cNvSpPr>
              <a:spLocks noChangeArrowheads="1"/>
            </p:cNvSpPr>
            <p:nvPr/>
          </p:nvSpPr>
          <p:spPr bwMode="auto">
            <a:xfrm>
              <a:off x="3695700" y="4572000"/>
              <a:ext cx="1295400" cy="762000"/>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a:t>Ping</a:t>
              </a:r>
            </a:p>
            <a:p>
              <a:pPr algn="ctr"/>
              <a:r>
                <a:rPr lang="en-US" altLang="en-US"/>
                <a:t>flood</a:t>
              </a:r>
            </a:p>
          </p:txBody>
        </p:sp>
        <p:sp>
          <p:nvSpPr>
            <p:cNvPr id="101387" name="Line 15"/>
            <p:cNvSpPr>
              <a:spLocks noChangeShapeType="1"/>
            </p:cNvSpPr>
            <p:nvPr/>
          </p:nvSpPr>
          <p:spPr bwMode="auto">
            <a:xfrm>
              <a:off x="4343400" y="37338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8" name="AutoShape 16"/>
            <p:cNvSpPr>
              <a:spLocks noChangeArrowheads="1"/>
            </p:cNvSpPr>
            <p:nvPr/>
          </p:nvSpPr>
          <p:spPr bwMode="auto">
            <a:xfrm>
              <a:off x="5257800" y="4572000"/>
              <a:ext cx="1295400" cy="762000"/>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a:t>Performance</a:t>
              </a:r>
            </a:p>
            <a:p>
              <a:pPr algn="ctr"/>
              <a:r>
                <a:rPr lang="en-US" altLang="en-US"/>
                <a:t>overhead</a:t>
              </a:r>
            </a:p>
          </p:txBody>
        </p:sp>
        <p:sp>
          <p:nvSpPr>
            <p:cNvPr id="101389" name="Line 17"/>
            <p:cNvSpPr>
              <a:spLocks noChangeShapeType="1"/>
            </p:cNvSpPr>
            <p:nvPr/>
          </p:nvSpPr>
          <p:spPr bwMode="auto">
            <a:xfrm>
              <a:off x="4343400" y="3733800"/>
              <a:ext cx="160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1380" name="Footer Placeholder 3"/>
          <p:cNvSpPr txBox="1">
            <a:spLocks/>
          </p:cNvSpPr>
          <p:nvPr/>
        </p:nvSpPr>
        <p:spPr bwMode="auto">
          <a:xfrm>
            <a:off x="533400" y="6500813"/>
            <a:ext cx="67056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AU" altLang="en-US" sz="1800">
                <a:solidFill>
                  <a:schemeClr val="tx1"/>
                </a:solidFill>
              </a:rPr>
              <a:t>© </a:t>
            </a:r>
            <a:r>
              <a:rPr lang="en-AU" altLang="en-US" sz="1200">
                <a:solidFill>
                  <a:schemeClr val="tx1"/>
                </a:solidFill>
              </a:rPr>
              <a:t>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smtClean="0"/>
              <a:t>Tactics and Interactions - 4</a:t>
            </a:r>
          </a:p>
        </p:txBody>
      </p:sp>
      <p:sp>
        <p:nvSpPr>
          <p:cNvPr id="802819" name="Rectangle 3"/>
          <p:cNvSpPr>
            <a:spLocks noGrp="1" noChangeArrowheads="1"/>
          </p:cNvSpPr>
          <p:nvPr>
            <p:ph type="body" idx="1"/>
          </p:nvPr>
        </p:nvSpPr>
        <p:spPr/>
        <p:txBody>
          <a:bodyPr/>
          <a:lstStyle/>
          <a:p>
            <a:pPr>
              <a:spcBef>
                <a:spcPct val="25000"/>
              </a:spcBef>
              <a:defRPr/>
            </a:pPr>
            <a:r>
              <a:rPr lang="en-US" dirty="0"/>
              <a:t>A tactic to address the performance side-effect is “Increase Available Resources”.</a:t>
            </a:r>
          </a:p>
          <a:p>
            <a:pPr>
              <a:spcBef>
                <a:spcPct val="25000"/>
              </a:spcBef>
              <a:defRPr/>
            </a:pPr>
            <a:r>
              <a:rPr lang="en-US" dirty="0"/>
              <a:t>Common side effects of Increase Available Resources are:</a:t>
            </a:r>
          </a:p>
          <a:p>
            <a:pPr>
              <a:spcBef>
                <a:spcPct val="25000"/>
              </a:spcBef>
              <a:defRPr/>
            </a:pPr>
            <a:r>
              <a:rPr lang="en-US" dirty="0"/>
              <a:t>cost: increased resources cost more</a:t>
            </a:r>
          </a:p>
          <a:p>
            <a:pPr>
              <a:spcBef>
                <a:spcPct val="25000"/>
              </a:spcBef>
              <a:defRPr/>
            </a:pPr>
            <a:r>
              <a:rPr lang="en-US" dirty="0"/>
              <a:t>performance: how to utilize the increase resources efficiently?</a:t>
            </a:r>
          </a:p>
        </p:txBody>
      </p:sp>
      <p:sp>
        <p:nvSpPr>
          <p:cNvPr id="10342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smtClean="0"/>
              <a:t>Tactics and Interactions - 5</a:t>
            </a:r>
          </a:p>
        </p:txBody>
      </p:sp>
      <p:grpSp>
        <p:nvGrpSpPr>
          <p:cNvPr id="105475" name="Group 17"/>
          <p:cNvGrpSpPr>
            <a:grpSpLocks/>
          </p:cNvGrpSpPr>
          <p:nvPr/>
        </p:nvGrpSpPr>
        <p:grpSpPr bwMode="auto">
          <a:xfrm>
            <a:off x="2209800" y="1143000"/>
            <a:ext cx="5257800" cy="4533900"/>
            <a:chOff x="2209800" y="1143000"/>
            <a:chExt cx="5257800" cy="4533900"/>
          </a:xfrm>
        </p:grpSpPr>
        <p:sp>
          <p:nvSpPr>
            <p:cNvPr id="105477" name="Rectangle 3"/>
            <p:cNvSpPr>
              <a:spLocks noChangeArrowheads="1"/>
            </p:cNvSpPr>
            <p:nvPr/>
          </p:nvSpPr>
          <p:spPr bwMode="auto">
            <a:xfrm>
              <a:off x="3352800" y="1143000"/>
              <a:ext cx="2057400" cy="74295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600"/>
                <a:t>System</a:t>
              </a:r>
            </a:p>
          </p:txBody>
        </p:sp>
        <p:sp>
          <p:nvSpPr>
            <p:cNvPr id="105478" name="Line 4"/>
            <p:cNvSpPr>
              <a:spLocks noChangeShapeType="1"/>
            </p:cNvSpPr>
            <p:nvPr/>
          </p:nvSpPr>
          <p:spPr bwMode="auto">
            <a:xfrm>
              <a:off x="4419600" y="188595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79" name="Oval 5"/>
            <p:cNvSpPr>
              <a:spLocks noChangeArrowheads="1"/>
            </p:cNvSpPr>
            <p:nvPr/>
          </p:nvSpPr>
          <p:spPr bwMode="auto">
            <a:xfrm>
              <a:off x="3429000" y="2343150"/>
              <a:ext cx="1981200" cy="342900"/>
            </a:xfrm>
            <a:prstGeom prst="ellipse">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600"/>
                <a:t>Ping/Echo</a:t>
              </a:r>
            </a:p>
          </p:txBody>
        </p:sp>
        <p:sp>
          <p:nvSpPr>
            <p:cNvPr id="105480" name="AutoShape 7"/>
            <p:cNvSpPr>
              <a:spLocks noChangeArrowheads="1"/>
            </p:cNvSpPr>
            <p:nvPr/>
          </p:nvSpPr>
          <p:spPr bwMode="auto">
            <a:xfrm>
              <a:off x="2209800" y="3314700"/>
              <a:ext cx="1295400" cy="571500"/>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600"/>
                <a:t>Add to </a:t>
              </a:r>
            </a:p>
            <a:p>
              <a:pPr algn="ctr"/>
              <a:r>
                <a:rPr lang="en-US" altLang="en-US" sz="1600"/>
                <a:t>system</a:t>
              </a:r>
            </a:p>
          </p:txBody>
        </p:sp>
        <p:sp>
          <p:nvSpPr>
            <p:cNvPr id="105481" name="Line 8"/>
            <p:cNvSpPr>
              <a:spLocks noChangeShapeType="1"/>
            </p:cNvSpPr>
            <p:nvPr/>
          </p:nvSpPr>
          <p:spPr bwMode="auto">
            <a:xfrm flipH="1">
              <a:off x="2895600" y="2686050"/>
              <a:ext cx="1524000" cy="62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2" name="AutoShape 9"/>
            <p:cNvSpPr>
              <a:spLocks noChangeArrowheads="1"/>
            </p:cNvSpPr>
            <p:nvPr/>
          </p:nvSpPr>
          <p:spPr bwMode="auto">
            <a:xfrm>
              <a:off x="3771900" y="3314700"/>
              <a:ext cx="1295400" cy="571500"/>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600"/>
                <a:t>Ping</a:t>
              </a:r>
            </a:p>
            <a:p>
              <a:pPr algn="ctr"/>
              <a:r>
                <a:rPr lang="en-US" altLang="en-US" sz="1600"/>
                <a:t>flood</a:t>
              </a:r>
            </a:p>
          </p:txBody>
        </p:sp>
        <p:sp>
          <p:nvSpPr>
            <p:cNvPr id="105483" name="Line 10"/>
            <p:cNvSpPr>
              <a:spLocks noChangeShapeType="1"/>
            </p:cNvSpPr>
            <p:nvPr/>
          </p:nvSpPr>
          <p:spPr bwMode="auto">
            <a:xfrm>
              <a:off x="4419600" y="2686050"/>
              <a:ext cx="0" cy="62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4" name="AutoShape 11"/>
            <p:cNvSpPr>
              <a:spLocks noChangeArrowheads="1"/>
            </p:cNvSpPr>
            <p:nvPr/>
          </p:nvSpPr>
          <p:spPr bwMode="auto">
            <a:xfrm>
              <a:off x="5334000" y="3314700"/>
              <a:ext cx="1295400" cy="571500"/>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600"/>
                <a:t>Performance</a:t>
              </a:r>
            </a:p>
            <a:p>
              <a:pPr algn="ctr"/>
              <a:r>
                <a:rPr lang="en-US" altLang="en-US" sz="1600"/>
                <a:t>overhead</a:t>
              </a:r>
            </a:p>
          </p:txBody>
        </p:sp>
        <p:sp>
          <p:nvSpPr>
            <p:cNvPr id="105485" name="Line 12"/>
            <p:cNvSpPr>
              <a:spLocks noChangeShapeType="1"/>
            </p:cNvSpPr>
            <p:nvPr/>
          </p:nvSpPr>
          <p:spPr bwMode="auto">
            <a:xfrm>
              <a:off x="4419600" y="2686050"/>
              <a:ext cx="1600200" cy="62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6" name="Line 14"/>
            <p:cNvSpPr>
              <a:spLocks noChangeShapeType="1"/>
            </p:cNvSpPr>
            <p:nvPr/>
          </p:nvSpPr>
          <p:spPr bwMode="auto">
            <a:xfrm>
              <a:off x="6019800" y="386715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7" name="Oval 15"/>
            <p:cNvSpPr>
              <a:spLocks noChangeArrowheads="1"/>
            </p:cNvSpPr>
            <p:nvPr/>
          </p:nvSpPr>
          <p:spPr bwMode="auto">
            <a:xfrm>
              <a:off x="5029200" y="4038600"/>
              <a:ext cx="2057400" cy="609600"/>
            </a:xfrm>
            <a:prstGeom prst="ellipse">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600"/>
                <a:t>Increase Available</a:t>
              </a:r>
            </a:p>
            <a:p>
              <a:pPr algn="ctr"/>
              <a:r>
                <a:rPr lang="en-US" altLang="en-US" sz="1600"/>
                <a:t>Resources</a:t>
              </a:r>
            </a:p>
          </p:txBody>
        </p:sp>
        <p:sp>
          <p:nvSpPr>
            <p:cNvPr id="105488" name="AutoShape 17"/>
            <p:cNvSpPr>
              <a:spLocks noChangeArrowheads="1"/>
            </p:cNvSpPr>
            <p:nvPr/>
          </p:nvSpPr>
          <p:spPr bwMode="auto">
            <a:xfrm>
              <a:off x="4724400" y="5105400"/>
              <a:ext cx="1295400" cy="571500"/>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600"/>
                <a:t>Cost</a:t>
              </a:r>
            </a:p>
          </p:txBody>
        </p:sp>
        <p:sp>
          <p:nvSpPr>
            <p:cNvPr id="105489" name="Line 18"/>
            <p:cNvSpPr>
              <a:spLocks noChangeShapeType="1"/>
            </p:cNvSpPr>
            <p:nvPr/>
          </p:nvSpPr>
          <p:spPr bwMode="auto">
            <a:xfrm flipH="1">
              <a:off x="5410200" y="4667250"/>
              <a:ext cx="609600" cy="438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0" name="AutoShape 21"/>
            <p:cNvSpPr>
              <a:spLocks noChangeArrowheads="1"/>
            </p:cNvSpPr>
            <p:nvPr/>
          </p:nvSpPr>
          <p:spPr bwMode="auto">
            <a:xfrm>
              <a:off x="6172200" y="5105400"/>
              <a:ext cx="1295400" cy="571500"/>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600"/>
                <a:t>Resource</a:t>
              </a:r>
            </a:p>
            <a:p>
              <a:pPr algn="ctr"/>
              <a:r>
                <a:rPr lang="en-US" altLang="en-US" sz="1600"/>
                <a:t>Utilization</a:t>
              </a:r>
            </a:p>
          </p:txBody>
        </p:sp>
        <p:sp>
          <p:nvSpPr>
            <p:cNvPr id="105491" name="Line 22"/>
            <p:cNvSpPr>
              <a:spLocks noChangeShapeType="1"/>
            </p:cNvSpPr>
            <p:nvPr/>
          </p:nvSpPr>
          <p:spPr bwMode="auto">
            <a:xfrm>
              <a:off x="6019800" y="4667250"/>
              <a:ext cx="838200" cy="438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5476" name="Footer Placeholder 3"/>
          <p:cNvSpPr txBox="1">
            <a:spLocks/>
          </p:cNvSpPr>
          <p:nvPr/>
        </p:nvSpPr>
        <p:spPr bwMode="auto">
          <a:xfrm>
            <a:off x="533400" y="6500813"/>
            <a:ext cx="67056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AU" altLang="en-US" sz="1800">
                <a:solidFill>
                  <a:schemeClr val="tx1"/>
                </a:solidFill>
              </a:rPr>
              <a:t>© </a:t>
            </a:r>
            <a:r>
              <a:rPr lang="en-AU" altLang="en-US" sz="1200">
                <a:solidFill>
                  <a:schemeClr val="tx1"/>
                </a:solidFill>
              </a:rPr>
              <a:t>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Cost/benefit of Performance Modeling</a:t>
            </a:r>
          </a:p>
        </p:txBody>
      </p:sp>
      <p:sp>
        <p:nvSpPr>
          <p:cNvPr id="3" name="Content Placeholder 2"/>
          <p:cNvSpPr>
            <a:spLocks noGrp="1"/>
          </p:cNvSpPr>
          <p:nvPr>
            <p:ph idx="1"/>
          </p:nvPr>
        </p:nvSpPr>
        <p:spPr/>
        <p:txBody>
          <a:bodyPr>
            <a:normAutofit/>
          </a:bodyPr>
          <a:lstStyle/>
          <a:p>
            <a:pPr>
              <a:defRPr/>
            </a:pPr>
            <a:r>
              <a:rPr lang="en-US" dirty="0" smtClean="0"/>
              <a:t>Cost: determining the parameters previously mentioned</a:t>
            </a:r>
          </a:p>
          <a:p>
            <a:pPr>
              <a:defRPr/>
            </a:pPr>
            <a:r>
              <a:rPr lang="en-US" dirty="0" smtClean="0"/>
              <a:t>Benefit: estimate of the latency</a:t>
            </a:r>
          </a:p>
          <a:p>
            <a:pPr>
              <a:defRPr/>
            </a:pPr>
            <a:r>
              <a:rPr lang="en-US" dirty="0" smtClean="0"/>
              <a:t>The more accurately the parameters can be estimated, the better the predication of latency.</a:t>
            </a:r>
          </a:p>
          <a:p>
            <a:pPr>
              <a:defRPr/>
            </a:pPr>
            <a:r>
              <a:rPr lang="en-US" dirty="0" smtClean="0"/>
              <a:t>This is worthwhile when latency is important and questionable.</a:t>
            </a:r>
          </a:p>
          <a:p>
            <a:pPr>
              <a:defRPr/>
            </a:pPr>
            <a:r>
              <a:rPr lang="en-US" dirty="0" smtClean="0"/>
              <a:t>This is not worthwhile when it is obvious there is sufficient capacity to satisfy the demand.</a:t>
            </a:r>
          </a:p>
        </p:txBody>
      </p:sp>
      <p:sp>
        <p:nvSpPr>
          <p:cNvPr id="1946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smtClean="0"/>
              <a:t>Tactics and Interactions - 6</a:t>
            </a:r>
          </a:p>
        </p:txBody>
      </p:sp>
      <p:sp>
        <p:nvSpPr>
          <p:cNvPr id="806915" name="Rectangle 3"/>
          <p:cNvSpPr>
            <a:spLocks noGrp="1" noChangeArrowheads="1"/>
          </p:cNvSpPr>
          <p:nvPr>
            <p:ph type="body" idx="1"/>
          </p:nvPr>
        </p:nvSpPr>
        <p:spPr/>
        <p:txBody>
          <a:bodyPr/>
          <a:lstStyle/>
          <a:p>
            <a:pPr>
              <a:spcBef>
                <a:spcPct val="25000"/>
              </a:spcBef>
              <a:defRPr/>
            </a:pPr>
            <a:r>
              <a:rPr lang="en-US" dirty="0"/>
              <a:t>A tactic to address the efficient use of resources side-effect is “Scheduling Policy”.</a:t>
            </a:r>
          </a:p>
          <a:p>
            <a:pPr>
              <a:spcBef>
                <a:spcPct val="25000"/>
              </a:spcBef>
              <a:defRPr/>
            </a:pPr>
            <a:r>
              <a:rPr lang="en-US" dirty="0"/>
              <a:t>Common side effects of Scheduling Policy are:</a:t>
            </a:r>
          </a:p>
          <a:p>
            <a:pPr>
              <a:spcBef>
                <a:spcPct val="25000"/>
              </a:spcBef>
              <a:defRPr/>
            </a:pPr>
            <a:r>
              <a:rPr lang="en-US" dirty="0"/>
              <a:t>modifiability: how to add the scheduling policy to the existing architecture</a:t>
            </a:r>
          </a:p>
          <a:p>
            <a:pPr>
              <a:spcBef>
                <a:spcPct val="25000"/>
              </a:spcBef>
              <a:defRPr/>
            </a:pPr>
            <a:r>
              <a:rPr lang="en-US" dirty="0"/>
              <a:t>modifiability: how to change the scheduling policy in the future?</a:t>
            </a:r>
          </a:p>
        </p:txBody>
      </p:sp>
      <p:sp>
        <p:nvSpPr>
          <p:cNvPr id="10752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mtClean="0"/>
              <a:t>Tactics and Interactions - 7</a:t>
            </a:r>
          </a:p>
        </p:txBody>
      </p:sp>
      <p:grpSp>
        <p:nvGrpSpPr>
          <p:cNvPr id="109571" name="Group 23"/>
          <p:cNvGrpSpPr>
            <a:grpSpLocks/>
          </p:cNvGrpSpPr>
          <p:nvPr/>
        </p:nvGrpSpPr>
        <p:grpSpPr bwMode="auto">
          <a:xfrm>
            <a:off x="2209800" y="1295400"/>
            <a:ext cx="6067425" cy="4737100"/>
            <a:chOff x="2209800" y="1295400"/>
            <a:chExt cx="6067425" cy="4737100"/>
          </a:xfrm>
        </p:grpSpPr>
        <p:sp>
          <p:nvSpPr>
            <p:cNvPr id="109573" name="Rectangle 3"/>
            <p:cNvSpPr>
              <a:spLocks noChangeArrowheads="1"/>
            </p:cNvSpPr>
            <p:nvPr/>
          </p:nvSpPr>
          <p:spPr bwMode="auto">
            <a:xfrm>
              <a:off x="3352800" y="1295400"/>
              <a:ext cx="2057400" cy="523875"/>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400"/>
                <a:t>System</a:t>
              </a:r>
            </a:p>
          </p:txBody>
        </p:sp>
        <p:sp>
          <p:nvSpPr>
            <p:cNvPr id="109574" name="Line 4"/>
            <p:cNvSpPr>
              <a:spLocks noChangeShapeType="1"/>
            </p:cNvSpPr>
            <p:nvPr/>
          </p:nvSpPr>
          <p:spPr bwMode="auto">
            <a:xfrm>
              <a:off x="4419600" y="1819275"/>
              <a:ext cx="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75" name="Oval 5"/>
            <p:cNvSpPr>
              <a:spLocks noChangeArrowheads="1"/>
            </p:cNvSpPr>
            <p:nvPr/>
          </p:nvSpPr>
          <p:spPr bwMode="auto">
            <a:xfrm>
              <a:off x="3429000" y="2049463"/>
              <a:ext cx="1981200" cy="277812"/>
            </a:xfrm>
            <a:prstGeom prst="ellipse">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400"/>
                <a:t>Ping/Echo</a:t>
              </a:r>
            </a:p>
          </p:txBody>
        </p:sp>
        <p:sp>
          <p:nvSpPr>
            <p:cNvPr id="109576" name="AutoShape 7"/>
            <p:cNvSpPr>
              <a:spLocks noChangeArrowheads="1"/>
            </p:cNvSpPr>
            <p:nvPr/>
          </p:nvSpPr>
          <p:spPr bwMode="auto">
            <a:xfrm>
              <a:off x="2209800" y="2665413"/>
              <a:ext cx="1295400" cy="460375"/>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400"/>
                <a:t>Add to </a:t>
              </a:r>
            </a:p>
            <a:p>
              <a:pPr algn="ctr"/>
              <a:r>
                <a:rPr lang="en-US" altLang="en-US" sz="1400"/>
                <a:t>system</a:t>
              </a:r>
            </a:p>
          </p:txBody>
        </p:sp>
        <p:sp>
          <p:nvSpPr>
            <p:cNvPr id="109577" name="Line 8"/>
            <p:cNvSpPr>
              <a:spLocks noChangeShapeType="1"/>
            </p:cNvSpPr>
            <p:nvPr/>
          </p:nvSpPr>
          <p:spPr bwMode="auto">
            <a:xfrm flipH="1">
              <a:off x="2895600" y="2327275"/>
              <a:ext cx="1524000" cy="338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78" name="AutoShape 9"/>
            <p:cNvSpPr>
              <a:spLocks noChangeArrowheads="1"/>
            </p:cNvSpPr>
            <p:nvPr/>
          </p:nvSpPr>
          <p:spPr bwMode="auto">
            <a:xfrm>
              <a:off x="3771900" y="2665413"/>
              <a:ext cx="1295400" cy="460375"/>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400"/>
                <a:t>Ping</a:t>
              </a:r>
            </a:p>
            <a:p>
              <a:pPr algn="ctr"/>
              <a:r>
                <a:rPr lang="en-US" altLang="en-US" sz="1400"/>
                <a:t>flood</a:t>
              </a:r>
            </a:p>
          </p:txBody>
        </p:sp>
        <p:sp>
          <p:nvSpPr>
            <p:cNvPr id="109579" name="Line 10"/>
            <p:cNvSpPr>
              <a:spLocks noChangeShapeType="1"/>
            </p:cNvSpPr>
            <p:nvPr/>
          </p:nvSpPr>
          <p:spPr bwMode="auto">
            <a:xfrm>
              <a:off x="4419600" y="2327275"/>
              <a:ext cx="0" cy="338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80" name="AutoShape 11"/>
            <p:cNvSpPr>
              <a:spLocks noChangeArrowheads="1"/>
            </p:cNvSpPr>
            <p:nvPr/>
          </p:nvSpPr>
          <p:spPr bwMode="auto">
            <a:xfrm>
              <a:off x="5334000" y="2665413"/>
              <a:ext cx="1295400" cy="460375"/>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400"/>
                <a:t>Performance</a:t>
              </a:r>
            </a:p>
            <a:p>
              <a:pPr algn="ctr"/>
              <a:r>
                <a:rPr lang="en-US" altLang="en-US" sz="1400"/>
                <a:t>overhead</a:t>
              </a:r>
            </a:p>
          </p:txBody>
        </p:sp>
        <p:sp>
          <p:nvSpPr>
            <p:cNvPr id="109581" name="Line 12"/>
            <p:cNvSpPr>
              <a:spLocks noChangeShapeType="1"/>
            </p:cNvSpPr>
            <p:nvPr/>
          </p:nvSpPr>
          <p:spPr bwMode="auto">
            <a:xfrm>
              <a:off x="4419600" y="2327275"/>
              <a:ext cx="1600200" cy="338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82" name="Line 13"/>
            <p:cNvSpPr>
              <a:spLocks noChangeShapeType="1"/>
            </p:cNvSpPr>
            <p:nvPr/>
          </p:nvSpPr>
          <p:spPr bwMode="auto">
            <a:xfrm>
              <a:off x="6019800" y="3111500"/>
              <a:ext cx="0" cy="368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83" name="Oval 14"/>
            <p:cNvSpPr>
              <a:spLocks noChangeArrowheads="1"/>
            </p:cNvSpPr>
            <p:nvPr/>
          </p:nvSpPr>
          <p:spPr bwMode="auto">
            <a:xfrm>
              <a:off x="5029200" y="3249613"/>
              <a:ext cx="2057400" cy="492125"/>
            </a:xfrm>
            <a:prstGeom prst="ellipse">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400"/>
                <a:t>Increase Available</a:t>
              </a:r>
            </a:p>
            <a:p>
              <a:pPr algn="ctr"/>
              <a:r>
                <a:rPr lang="en-US" altLang="en-US" sz="1400"/>
                <a:t>Resources</a:t>
              </a:r>
            </a:p>
          </p:txBody>
        </p:sp>
        <p:sp>
          <p:nvSpPr>
            <p:cNvPr id="109584" name="AutoShape 15"/>
            <p:cNvSpPr>
              <a:spLocks noChangeArrowheads="1"/>
            </p:cNvSpPr>
            <p:nvPr/>
          </p:nvSpPr>
          <p:spPr bwMode="auto">
            <a:xfrm>
              <a:off x="4724400" y="4110038"/>
              <a:ext cx="1295400" cy="461962"/>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400"/>
                <a:t>Cost</a:t>
              </a:r>
            </a:p>
          </p:txBody>
        </p:sp>
        <p:sp>
          <p:nvSpPr>
            <p:cNvPr id="109585" name="Line 16"/>
            <p:cNvSpPr>
              <a:spLocks noChangeShapeType="1"/>
            </p:cNvSpPr>
            <p:nvPr/>
          </p:nvSpPr>
          <p:spPr bwMode="auto">
            <a:xfrm flipH="1">
              <a:off x="5410200" y="3757613"/>
              <a:ext cx="609600" cy="352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86" name="AutoShape 17"/>
            <p:cNvSpPr>
              <a:spLocks noChangeArrowheads="1"/>
            </p:cNvSpPr>
            <p:nvPr/>
          </p:nvSpPr>
          <p:spPr bwMode="auto">
            <a:xfrm>
              <a:off x="6172200" y="4110038"/>
              <a:ext cx="1295400" cy="461962"/>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400"/>
                <a:t>Resource</a:t>
              </a:r>
            </a:p>
            <a:p>
              <a:pPr algn="ctr"/>
              <a:r>
                <a:rPr lang="en-US" altLang="en-US" sz="1400"/>
                <a:t>Utilization</a:t>
              </a:r>
            </a:p>
          </p:txBody>
        </p:sp>
        <p:sp>
          <p:nvSpPr>
            <p:cNvPr id="109587" name="Line 18"/>
            <p:cNvSpPr>
              <a:spLocks noChangeShapeType="1"/>
            </p:cNvSpPr>
            <p:nvPr/>
          </p:nvSpPr>
          <p:spPr bwMode="auto">
            <a:xfrm>
              <a:off x="6019800" y="3757613"/>
              <a:ext cx="838200" cy="352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88" name="Line 20"/>
            <p:cNvSpPr>
              <a:spLocks noChangeShapeType="1"/>
            </p:cNvSpPr>
            <p:nvPr/>
          </p:nvSpPr>
          <p:spPr bwMode="auto">
            <a:xfrm>
              <a:off x="6829425" y="4572000"/>
              <a:ext cx="0" cy="368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89" name="Oval 21"/>
            <p:cNvSpPr>
              <a:spLocks noChangeArrowheads="1"/>
            </p:cNvSpPr>
            <p:nvPr/>
          </p:nvSpPr>
          <p:spPr bwMode="auto">
            <a:xfrm>
              <a:off x="5838825" y="4710113"/>
              <a:ext cx="2057400" cy="492125"/>
            </a:xfrm>
            <a:prstGeom prst="ellipse">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400"/>
                <a:t>Scheduling</a:t>
              </a:r>
            </a:p>
            <a:p>
              <a:pPr algn="ctr"/>
              <a:r>
                <a:rPr lang="en-US" altLang="en-US" sz="1400"/>
                <a:t>Policy</a:t>
              </a:r>
            </a:p>
          </p:txBody>
        </p:sp>
        <p:sp>
          <p:nvSpPr>
            <p:cNvPr id="109590" name="AutoShape 22"/>
            <p:cNvSpPr>
              <a:spLocks noChangeArrowheads="1"/>
            </p:cNvSpPr>
            <p:nvPr/>
          </p:nvSpPr>
          <p:spPr bwMode="auto">
            <a:xfrm>
              <a:off x="5534025" y="5570538"/>
              <a:ext cx="1295400" cy="461962"/>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400"/>
                <a:t>Add to</a:t>
              </a:r>
            </a:p>
            <a:p>
              <a:pPr algn="ctr"/>
              <a:r>
                <a:rPr lang="en-US" altLang="en-US" sz="1400"/>
                <a:t>system</a:t>
              </a:r>
            </a:p>
          </p:txBody>
        </p:sp>
        <p:sp>
          <p:nvSpPr>
            <p:cNvPr id="109591" name="Line 23"/>
            <p:cNvSpPr>
              <a:spLocks noChangeShapeType="1"/>
            </p:cNvSpPr>
            <p:nvPr/>
          </p:nvSpPr>
          <p:spPr bwMode="auto">
            <a:xfrm flipH="1">
              <a:off x="6219825" y="5218113"/>
              <a:ext cx="609600" cy="352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92" name="AutoShape 24"/>
            <p:cNvSpPr>
              <a:spLocks noChangeArrowheads="1"/>
            </p:cNvSpPr>
            <p:nvPr/>
          </p:nvSpPr>
          <p:spPr bwMode="auto">
            <a:xfrm>
              <a:off x="6981825" y="5570538"/>
              <a:ext cx="1295400" cy="461962"/>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r>
                <a:rPr lang="en-US" altLang="en-US" sz="1400"/>
                <a:t>Modify</a:t>
              </a:r>
            </a:p>
            <a:p>
              <a:pPr algn="ctr"/>
              <a:r>
                <a:rPr lang="en-US" altLang="en-US" sz="1400"/>
                <a:t>policy</a:t>
              </a:r>
            </a:p>
          </p:txBody>
        </p:sp>
        <p:sp>
          <p:nvSpPr>
            <p:cNvPr id="109593" name="Line 25"/>
            <p:cNvSpPr>
              <a:spLocks noChangeShapeType="1"/>
            </p:cNvSpPr>
            <p:nvPr/>
          </p:nvSpPr>
          <p:spPr bwMode="auto">
            <a:xfrm>
              <a:off x="6829425" y="5218113"/>
              <a:ext cx="838200" cy="352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9572" name="Footer Placeholder 3"/>
          <p:cNvSpPr txBox="1">
            <a:spLocks/>
          </p:cNvSpPr>
          <p:nvPr/>
        </p:nvSpPr>
        <p:spPr bwMode="auto">
          <a:xfrm>
            <a:off x="533400" y="6500813"/>
            <a:ext cx="67056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AU" altLang="en-US" sz="1800">
                <a:solidFill>
                  <a:schemeClr val="tx1"/>
                </a:solidFill>
              </a:rPr>
              <a:t>© </a:t>
            </a:r>
            <a:r>
              <a:rPr lang="en-AU" altLang="en-US" sz="1200">
                <a:solidFill>
                  <a:schemeClr val="tx1"/>
                </a:solidFill>
              </a:rPr>
              <a:t>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mtClean="0"/>
              <a:t>Tactics and Interactions - 8</a:t>
            </a:r>
          </a:p>
        </p:txBody>
      </p:sp>
      <p:sp>
        <p:nvSpPr>
          <p:cNvPr id="811011" name="Rectangle 3"/>
          <p:cNvSpPr>
            <a:spLocks noGrp="1" noChangeArrowheads="1"/>
          </p:cNvSpPr>
          <p:nvPr>
            <p:ph type="body" idx="1"/>
          </p:nvPr>
        </p:nvSpPr>
        <p:spPr/>
        <p:txBody>
          <a:bodyPr/>
          <a:lstStyle/>
          <a:p>
            <a:pPr>
              <a:spcBef>
                <a:spcPct val="25000"/>
              </a:spcBef>
              <a:defRPr/>
            </a:pPr>
            <a:r>
              <a:rPr lang="en-US" dirty="0"/>
              <a:t>A tactic to address the addition of the scheduler to the system is “Use an Intermediary”.</a:t>
            </a:r>
          </a:p>
          <a:p>
            <a:pPr>
              <a:spcBef>
                <a:spcPct val="25000"/>
              </a:spcBef>
              <a:defRPr/>
            </a:pPr>
            <a:r>
              <a:rPr lang="en-US" dirty="0"/>
              <a:t>Common side effects of Use an Intermediary are:</a:t>
            </a:r>
          </a:p>
          <a:p>
            <a:pPr>
              <a:spcBef>
                <a:spcPct val="25000"/>
              </a:spcBef>
              <a:defRPr/>
            </a:pPr>
            <a:r>
              <a:rPr lang="en-US" dirty="0"/>
              <a:t>modifiability: how to ensure that all communication passes through the intermediary?</a:t>
            </a:r>
          </a:p>
        </p:txBody>
      </p:sp>
      <p:sp>
        <p:nvSpPr>
          <p:cNvPr id="11162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mtClean="0"/>
              <a:t>Tactics and Interactions - 9</a:t>
            </a:r>
          </a:p>
        </p:txBody>
      </p:sp>
      <p:grpSp>
        <p:nvGrpSpPr>
          <p:cNvPr id="113667" name="Group 27"/>
          <p:cNvGrpSpPr>
            <a:grpSpLocks/>
          </p:cNvGrpSpPr>
          <p:nvPr/>
        </p:nvGrpSpPr>
        <p:grpSpPr bwMode="auto">
          <a:xfrm>
            <a:off x="1676400" y="1066800"/>
            <a:ext cx="6067425" cy="4532313"/>
            <a:chOff x="1676400" y="1066800"/>
            <a:chExt cx="6067425" cy="4532313"/>
          </a:xfrm>
        </p:grpSpPr>
        <p:sp>
          <p:nvSpPr>
            <p:cNvPr id="113669" name="Rectangle 3"/>
            <p:cNvSpPr>
              <a:spLocks noChangeArrowheads="1"/>
            </p:cNvSpPr>
            <p:nvPr/>
          </p:nvSpPr>
          <p:spPr bwMode="auto">
            <a:xfrm>
              <a:off x="2819400" y="1066800"/>
              <a:ext cx="2057400" cy="387350"/>
            </a:xfrm>
            <a:prstGeom prst="rect">
              <a:avLst/>
            </a:prstGeom>
            <a:solidFill>
              <a:schemeClr val="accent1"/>
            </a:solidFill>
            <a:ln w="9525">
              <a:solidFill>
                <a:schemeClr val="tx1"/>
              </a:solidFill>
              <a:miter lim="800000"/>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lnSpc>
                  <a:spcPct val="80000"/>
                </a:lnSpc>
              </a:pPr>
              <a:r>
                <a:rPr lang="en-US" altLang="en-US" sz="1400"/>
                <a:t>System</a:t>
              </a:r>
            </a:p>
          </p:txBody>
        </p:sp>
        <p:sp>
          <p:nvSpPr>
            <p:cNvPr id="113670" name="Line 4"/>
            <p:cNvSpPr>
              <a:spLocks noChangeShapeType="1"/>
            </p:cNvSpPr>
            <p:nvPr/>
          </p:nvSpPr>
          <p:spPr bwMode="auto">
            <a:xfrm>
              <a:off x="3886200" y="1454150"/>
              <a:ext cx="0" cy="16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71" name="Oval 5"/>
            <p:cNvSpPr>
              <a:spLocks noChangeArrowheads="1"/>
            </p:cNvSpPr>
            <p:nvPr/>
          </p:nvSpPr>
          <p:spPr bwMode="auto">
            <a:xfrm>
              <a:off x="2895600" y="1624013"/>
              <a:ext cx="1981200" cy="206375"/>
            </a:xfrm>
            <a:prstGeom prst="ellipse">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lnSpc>
                  <a:spcPct val="80000"/>
                </a:lnSpc>
              </a:pPr>
              <a:r>
                <a:rPr lang="en-US" altLang="en-US" sz="1400"/>
                <a:t>Ping/Echo</a:t>
              </a:r>
            </a:p>
          </p:txBody>
        </p:sp>
        <p:sp>
          <p:nvSpPr>
            <p:cNvPr id="113672" name="AutoShape 6"/>
            <p:cNvSpPr>
              <a:spLocks noChangeArrowheads="1"/>
            </p:cNvSpPr>
            <p:nvPr/>
          </p:nvSpPr>
          <p:spPr bwMode="auto">
            <a:xfrm>
              <a:off x="1676400" y="2081213"/>
              <a:ext cx="1295400" cy="339725"/>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lnSpc>
                  <a:spcPct val="80000"/>
                </a:lnSpc>
              </a:pPr>
              <a:r>
                <a:rPr lang="en-US" altLang="en-US" sz="1400"/>
                <a:t>Add to </a:t>
              </a:r>
            </a:p>
            <a:p>
              <a:pPr algn="ctr">
                <a:lnSpc>
                  <a:spcPct val="80000"/>
                </a:lnSpc>
              </a:pPr>
              <a:r>
                <a:rPr lang="en-US" altLang="en-US" sz="1400"/>
                <a:t>system</a:t>
              </a:r>
            </a:p>
          </p:txBody>
        </p:sp>
        <p:sp>
          <p:nvSpPr>
            <p:cNvPr id="113673" name="Line 7"/>
            <p:cNvSpPr>
              <a:spLocks noChangeShapeType="1"/>
            </p:cNvSpPr>
            <p:nvPr/>
          </p:nvSpPr>
          <p:spPr bwMode="auto">
            <a:xfrm flipH="1">
              <a:off x="2362200" y="1830388"/>
              <a:ext cx="1524000" cy="250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74" name="AutoShape 8"/>
            <p:cNvSpPr>
              <a:spLocks noChangeArrowheads="1"/>
            </p:cNvSpPr>
            <p:nvPr/>
          </p:nvSpPr>
          <p:spPr bwMode="auto">
            <a:xfrm>
              <a:off x="3238500" y="2081213"/>
              <a:ext cx="1295400" cy="339725"/>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lnSpc>
                  <a:spcPct val="80000"/>
                </a:lnSpc>
              </a:pPr>
              <a:r>
                <a:rPr lang="en-US" altLang="en-US" sz="1400"/>
                <a:t>Ping</a:t>
              </a:r>
            </a:p>
            <a:p>
              <a:pPr algn="ctr">
                <a:lnSpc>
                  <a:spcPct val="80000"/>
                </a:lnSpc>
              </a:pPr>
              <a:r>
                <a:rPr lang="en-US" altLang="en-US" sz="1400"/>
                <a:t>flood</a:t>
              </a:r>
            </a:p>
          </p:txBody>
        </p:sp>
        <p:sp>
          <p:nvSpPr>
            <p:cNvPr id="113675" name="Line 9"/>
            <p:cNvSpPr>
              <a:spLocks noChangeShapeType="1"/>
            </p:cNvSpPr>
            <p:nvPr/>
          </p:nvSpPr>
          <p:spPr bwMode="auto">
            <a:xfrm>
              <a:off x="3886200" y="1830388"/>
              <a:ext cx="0" cy="250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76" name="AutoShape 10"/>
            <p:cNvSpPr>
              <a:spLocks noChangeArrowheads="1"/>
            </p:cNvSpPr>
            <p:nvPr/>
          </p:nvSpPr>
          <p:spPr bwMode="auto">
            <a:xfrm>
              <a:off x="4800600" y="2081213"/>
              <a:ext cx="1295400" cy="339725"/>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lnSpc>
                  <a:spcPct val="80000"/>
                </a:lnSpc>
              </a:pPr>
              <a:r>
                <a:rPr lang="en-US" altLang="en-US" sz="1400"/>
                <a:t>Performance</a:t>
              </a:r>
            </a:p>
            <a:p>
              <a:pPr algn="ctr">
                <a:lnSpc>
                  <a:spcPct val="80000"/>
                </a:lnSpc>
              </a:pPr>
              <a:r>
                <a:rPr lang="en-US" altLang="en-US" sz="1400"/>
                <a:t>overhead</a:t>
              </a:r>
            </a:p>
          </p:txBody>
        </p:sp>
        <p:sp>
          <p:nvSpPr>
            <p:cNvPr id="113677" name="Line 11"/>
            <p:cNvSpPr>
              <a:spLocks noChangeShapeType="1"/>
            </p:cNvSpPr>
            <p:nvPr/>
          </p:nvSpPr>
          <p:spPr bwMode="auto">
            <a:xfrm>
              <a:off x="3886200" y="1830388"/>
              <a:ext cx="1600200" cy="250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78" name="Line 12"/>
            <p:cNvSpPr>
              <a:spLocks noChangeShapeType="1"/>
            </p:cNvSpPr>
            <p:nvPr/>
          </p:nvSpPr>
          <p:spPr bwMode="auto">
            <a:xfrm>
              <a:off x="5486400" y="2409825"/>
              <a:ext cx="0" cy="273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79" name="Oval 13"/>
            <p:cNvSpPr>
              <a:spLocks noChangeArrowheads="1"/>
            </p:cNvSpPr>
            <p:nvPr/>
          </p:nvSpPr>
          <p:spPr bwMode="auto">
            <a:xfrm>
              <a:off x="4495800" y="2513013"/>
              <a:ext cx="2057400" cy="363537"/>
            </a:xfrm>
            <a:prstGeom prst="ellipse">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lnSpc>
                  <a:spcPct val="80000"/>
                </a:lnSpc>
              </a:pPr>
              <a:r>
                <a:rPr lang="en-US" altLang="en-US" sz="1400"/>
                <a:t>Increase Available</a:t>
              </a:r>
            </a:p>
            <a:p>
              <a:pPr algn="ctr">
                <a:lnSpc>
                  <a:spcPct val="80000"/>
                </a:lnSpc>
              </a:pPr>
              <a:r>
                <a:rPr lang="en-US" altLang="en-US" sz="1400"/>
                <a:t>Resources</a:t>
              </a:r>
            </a:p>
          </p:txBody>
        </p:sp>
        <p:sp>
          <p:nvSpPr>
            <p:cNvPr id="113680" name="AutoShape 14"/>
            <p:cNvSpPr>
              <a:spLocks noChangeArrowheads="1"/>
            </p:cNvSpPr>
            <p:nvPr/>
          </p:nvSpPr>
          <p:spPr bwMode="auto">
            <a:xfrm>
              <a:off x="4191000" y="3149600"/>
              <a:ext cx="1295400" cy="341313"/>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lnSpc>
                  <a:spcPct val="80000"/>
                </a:lnSpc>
              </a:pPr>
              <a:r>
                <a:rPr lang="en-US" altLang="en-US" sz="1400"/>
                <a:t>Cost</a:t>
              </a:r>
            </a:p>
          </p:txBody>
        </p:sp>
        <p:sp>
          <p:nvSpPr>
            <p:cNvPr id="113681" name="Line 15"/>
            <p:cNvSpPr>
              <a:spLocks noChangeShapeType="1"/>
            </p:cNvSpPr>
            <p:nvPr/>
          </p:nvSpPr>
          <p:spPr bwMode="auto">
            <a:xfrm flipH="1">
              <a:off x="4876800" y="2889250"/>
              <a:ext cx="609600" cy="260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82" name="AutoShape 16"/>
            <p:cNvSpPr>
              <a:spLocks noChangeArrowheads="1"/>
            </p:cNvSpPr>
            <p:nvPr/>
          </p:nvSpPr>
          <p:spPr bwMode="auto">
            <a:xfrm>
              <a:off x="5638800" y="3149600"/>
              <a:ext cx="1295400" cy="341313"/>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lnSpc>
                  <a:spcPct val="80000"/>
                </a:lnSpc>
              </a:pPr>
              <a:r>
                <a:rPr lang="en-US" altLang="en-US" sz="1400"/>
                <a:t>Resource</a:t>
              </a:r>
            </a:p>
            <a:p>
              <a:pPr algn="ctr">
                <a:lnSpc>
                  <a:spcPct val="80000"/>
                </a:lnSpc>
              </a:pPr>
              <a:r>
                <a:rPr lang="en-US" altLang="en-US" sz="1400"/>
                <a:t>Utilization</a:t>
              </a:r>
            </a:p>
          </p:txBody>
        </p:sp>
        <p:sp>
          <p:nvSpPr>
            <p:cNvPr id="113683" name="Line 17"/>
            <p:cNvSpPr>
              <a:spLocks noChangeShapeType="1"/>
            </p:cNvSpPr>
            <p:nvPr/>
          </p:nvSpPr>
          <p:spPr bwMode="auto">
            <a:xfrm>
              <a:off x="5486400" y="2889250"/>
              <a:ext cx="838200" cy="260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84" name="Line 18"/>
            <p:cNvSpPr>
              <a:spLocks noChangeShapeType="1"/>
            </p:cNvSpPr>
            <p:nvPr/>
          </p:nvSpPr>
          <p:spPr bwMode="auto">
            <a:xfrm>
              <a:off x="6296025" y="3490913"/>
              <a:ext cx="0" cy="273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85" name="Oval 19"/>
            <p:cNvSpPr>
              <a:spLocks noChangeArrowheads="1"/>
            </p:cNvSpPr>
            <p:nvPr/>
          </p:nvSpPr>
          <p:spPr bwMode="auto">
            <a:xfrm>
              <a:off x="5305425" y="3594100"/>
              <a:ext cx="2057400" cy="363538"/>
            </a:xfrm>
            <a:prstGeom prst="ellipse">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lnSpc>
                  <a:spcPct val="80000"/>
                </a:lnSpc>
              </a:pPr>
              <a:r>
                <a:rPr lang="en-US" altLang="en-US" sz="1400"/>
                <a:t>Scheduling</a:t>
              </a:r>
            </a:p>
            <a:p>
              <a:pPr algn="ctr">
                <a:lnSpc>
                  <a:spcPct val="80000"/>
                </a:lnSpc>
              </a:pPr>
              <a:r>
                <a:rPr lang="en-US" altLang="en-US" sz="1400"/>
                <a:t>Policy</a:t>
              </a:r>
            </a:p>
          </p:txBody>
        </p:sp>
        <p:sp>
          <p:nvSpPr>
            <p:cNvPr id="113686" name="AutoShape 20"/>
            <p:cNvSpPr>
              <a:spLocks noChangeArrowheads="1"/>
            </p:cNvSpPr>
            <p:nvPr/>
          </p:nvSpPr>
          <p:spPr bwMode="auto">
            <a:xfrm>
              <a:off x="5000625" y="4230688"/>
              <a:ext cx="1295400" cy="341312"/>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lnSpc>
                  <a:spcPct val="80000"/>
                </a:lnSpc>
              </a:pPr>
              <a:r>
                <a:rPr lang="en-US" altLang="en-US" sz="1400"/>
                <a:t>Add to</a:t>
              </a:r>
            </a:p>
            <a:p>
              <a:pPr algn="ctr">
                <a:lnSpc>
                  <a:spcPct val="80000"/>
                </a:lnSpc>
              </a:pPr>
              <a:r>
                <a:rPr lang="en-US" altLang="en-US" sz="1400"/>
                <a:t>system</a:t>
              </a:r>
            </a:p>
          </p:txBody>
        </p:sp>
        <p:sp>
          <p:nvSpPr>
            <p:cNvPr id="113687" name="Line 21"/>
            <p:cNvSpPr>
              <a:spLocks noChangeShapeType="1"/>
            </p:cNvSpPr>
            <p:nvPr/>
          </p:nvSpPr>
          <p:spPr bwMode="auto">
            <a:xfrm flipH="1">
              <a:off x="5686425" y="3968750"/>
              <a:ext cx="609600" cy="261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88" name="AutoShape 22"/>
            <p:cNvSpPr>
              <a:spLocks noChangeArrowheads="1"/>
            </p:cNvSpPr>
            <p:nvPr/>
          </p:nvSpPr>
          <p:spPr bwMode="auto">
            <a:xfrm>
              <a:off x="6448425" y="4230688"/>
              <a:ext cx="1295400" cy="341312"/>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lnSpc>
                  <a:spcPct val="80000"/>
                </a:lnSpc>
              </a:pPr>
              <a:r>
                <a:rPr lang="en-US" altLang="en-US" sz="1400"/>
                <a:t>Modify</a:t>
              </a:r>
            </a:p>
            <a:p>
              <a:pPr algn="ctr">
                <a:lnSpc>
                  <a:spcPct val="80000"/>
                </a:lnSpc>
              </a:pPr>
              <a:r>
                <a:rPr lang="en-US" altLang="en-US" sz="1400"/>
                <a:t>policy</a:t>
              </a:r>
            </a:p>
          </p:txBody>
        </p:sp>
        <p:sp>
          <p:nvSpPr>
            <p:cNvPr id="113689" name="Line 23"/>
            <p:cNvSpPr>
              <a:spLocks noChangeShapeType="1"/>
            </p:cNvSpPr>
            <p:nvPr/>
          </p:nvSpPr>
          <p:spPr bwMode="auto">
            <a:xfrm>
              <a:off x="6296025" y="3968750"/>
              <a:ext cx="838200" cy="261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90" name="Line 25"/>
            <p:cNvSpPr>
              <a:spLocks noChangeShapeType="1"/>
            </p:cNvSpPr>
            <p:nvPr/>
          </p:nvSpPr>
          <p:spPr bwMode="auto">
            <a:xfrm>
              <a:off x="5638800" y="4572000"/>
              <a:ext cx="0" cy="273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91" name="Oval 26"/>
            <p:cNvSpPr>
              <a:spLocks noChangeArrowheads="1"/>
            </p:cNvSpPr>
            <p:nvPr/>
          </p:nvSpPr>
          <p:spPr bwMode="auto">
            <a:xfrm>
              <a:off x="4648200" y="4675188"/>
              <a:ext cx="2057400" cy="363537"/>
            </a:xfrm>
            <a:prstGeom prst="ellipse">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lnSpc>
                  <a:spcPct val="80000"/>
                </a:lnSpc>
              </a:pPr>
              <a:r>
                <a:rPr lang="en-US" altLang="en-US" sz="1400"/>
                <a:t>Use an </a:t>
              </a:r>
            </a:p>
            <a:p>
              <a:pPr algn="ctr">
                <a:lnSpc>
                  <a:spcPct val="80000"/>
                </a:lnSpc>
              </a:pPr>
              <a:r>
                <a:rPr lang="en-US" altLang="en-US" sz="1400"/>
                <a:t>Intermediary</a:t>
              </a:r>
            </a:p>
          </p:txBody>
        </p:sp>
        <p:sp>
          <p:nvSpPr>
            <p:cNvPr id="113692" name="AutoShape 27"/>
            <p:cNvSpPr>
              <a:spLocks noChangeArrowheads="1"/>
            </p:cNvSpPr>
            <p:nvPr/>
          </p:nvSpPr>
          <p:spPr bwMode="auto">
            <a:xfrm>
              <a:off x="4953000" y="5257800"/>
              <a:ext cx="1295400" cy="341313"/>
            </a:xfrm>
            <a:prstGeom prst="roundRect">
              <a:avLst>
                <a:gd name="adj" fmla="val 16667"/>
              </a:avLst>
            </a:prstGeom>
            <a:solidFill>
              <a:schemeClr val="accent1"/>
            </a:solidFill>
            <a:ln w="9525">
              <a:solidFill>
                <a:schemeClr val="tx1"/>
              </a:solidFill>
              <a:round/>
              <a:headEnd/>
              <a:tailEnd/>
            </a:ln>
          </p:spPr>
          <p:txBody>
            <a:bodyPr wrap="none" anchor="ct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a:lnSpc>
                  <a:spcPct val="80000"/>
                </a:lnSpc>
              </a:pPr>
              <a:r>
                <a:rPr lang="en-US" altLang="en-US" sz="1400"/>
                <a:t>Ensure</a:t>
              </a:r>
            </a:p>
            <a:p>
              <a:pPr algn="ctr">
                <a:lnSpc>
                  <a:spcPct val="80000"/>
                </a:lnSpc>
              </a:pPr>
              <a:r>
                <a:rPr lang="en-US" altLang="en-US" sz="1400"/>
                <a:t>usage</a:t>
              </a:r>
            </a:p>
          </p:txBody>
        </p:sp>
        <p:sp>
          <p:nvSpPr>
            <p:cNvPr id="113693" name="Line 28"/>
            <p:cNvSpPr>
              <a:spLocks noChangeShapeType="1"/>
            </p:cNvSpPr>
            <p:nvPr/>
          </p:nvSpPr>
          <p:spPr bwMode="auto">
            <a:xfrm flipH="1">
              <a:off x="5638800" y="5049838"/>
              <a:ext cx="0" cy="207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668" name="Footer Placeholder 3"/>
          <p:cNvSpPr txBox="1">
            <a:spLocks/>
          </p:cNvSpPr>
          <p:nvPr/>
        </p:nvSpPr>
        <p:spPr bwMode="auto">
          <a:xfrm>
            <a:off x="533400" y="6500813"/>
            <a:ext cx="67056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AU" altLang="en-US" sz="1800">
                <a:solidFill>
                  <a:schemeClr val="tx1"/>
                </a:solidFill>
              </a:rPr>
              <a:t>© </a:t>
            </a:r>
            <a:r>
              <a:rPr lang="en-AU" altLang="en-US" sz="1200">
                <a:solidFill>
                  <a:schemeClr val="tx1"/>
                </a:solidFill>
              </a:rPr>
              <a:t>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smtClean="0"/>
              <a:t>Tactics and Interactions – 10.</a:t>
            </a:r>
          </a:p>
        </p:txBody>
      </p:sp>
      <p:sp>
        <p:nvSpPr>
          <p:cNvPr id="815107" name="Rectangle 3"/>
          <p:cNvSpPr>
            <a:spLocks noGrp="1" noChangeArrowheads="1"/>
          </p:cNvSpPr>
          <p:nvPr>
            <p:ph type="body" idx="1"/>
          </p:nvPr>
        </p:nvSpPr>
        <p:spPr/>
        <p:txBody>
          <a:bodyPr>
            <a:normAutofit/>
          </a:bodyPr>
          <a:lstStyle/>
          <a:p>
            <a:pPr>
              <a:spcBef>
                <a:spcPct val="25000"/>
              </a:spcBef>
              <a:defRPr/>
            </a:pPr>
            <a:r>
              <a:rPr lang="en-US" dirty="0"/>
              <a:t>A tactic to address the concern that all communication passes through the intermediary is “Restrict Communication Paths”.</a:t>
            </a:r>
          </a:p>
          <a:p>
            <a:pPr>
              <a:spcBef>
                <a:spcPct val="25000"/>
              </a:spcBef>
              <a:defRPr/>
            </a:pPr>
            <a:r>
              <a:rPr lang="en-US" dirty="0"/>
              <a:t>Common side effects of Restrict Communication Paths are:</a:t>
            </a:r>
          </a:p>
          <a:p>
            <a:pPr>
              <a:spcBef>
                <a:spcPct val="25000"/>
              </a:spcBef>
              <a:defRPr/>
            </a:pPr>
            <a:r>
              <a:rPr lang="en-US" dirty="0"/>
              <a:t>performance: how to ensure that the performance overhead of the intermediary are not excessive?</a:t>
            </a:r>
          </a:p>
          <a:p>
            <a:pPr>
              <a:spcBef>
                <a:spcPct val="25000"/>
              </a:spcBef>
              <a:defRPr/>
            </a:pPr>
            <a:endParaRPr lang="en-US" dirty="0"/>
          </a:p>
          <a:p>
            <a:pPr>
              <a:spcBef>
                <a:spcPct val="25000"/>
              </a:spcBef>
              <a:defRPr/>
            </a:pPr>
            <a:r>
              <a:rPr lang="en-US" dirty="0"/>
              <a:t>Note: this design problem has now become recursive!</a:t>
            </a:r>
          </a:p>
        </p:txBody>
      </p:sp>
      <p:sp>
        <p:nvSpPr>
          <p:cNvPr id="11571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smtClean="0"/>
              <a:t>How Does This Process End?</a:t>
            </a:r>
          </a:p>
        </p:txBody>
      </p:sp>
      <p:sp>
        <p:nvSpPr>
          <p:cNvPr id="3" name="Content Placeholder 2"/>
          <p:cNvSpPr>
            <a:spLocks noGrp="1"/>
          </p:cNvSpPr>
          <p:nvPr>
            <p:ph idx="1"/>
          </p:nvPr>
        </p:nvSpPr>
        <p:spPr/>
        <p:txBody>
          <a:bodyPr>
            <a:normAutofit/>
          </a:bodyPr>
          <a:lstStyle/>
          <a:p>
            <a:pPr>
              <a:defRPr/>
            </a:pPr>
            <a:r>
              <a:rPr lang="en-US" dirty="0" smtClean="0"/>
              <a:t>Each use of tactic introduces new concerns.</a:t>
            </a:r>
          </a:p>
          <a:p>
            <a:pPr>
              <a:defRPr/>
            </a:pPr>
            <a:r>
              <a:rPr lang="en-US" dirty="0" smtClean="0"/>
              <a:t>Each new concern causes new tactics to be added.</a:t>
            </a:r>
          </a:p>
          <a:p>
            <a:pPr>
              <a:defRPr/>
            </a:pPr>
            <a:r>
              <a:rPr lang="en-US" dirty="0" smtClean="0"/>
              <a:t>Are we in an infinite progression?</a:t>
            </a:r>
          </a:p>
          <a:p>
            <a:pPr>
              <a:defRPr/>
            </a:pPr>
            <a:r>
              <a:rPr lang="en-US" dirty="0" smtClean="0"/>
              <a:t>No.  Eventually the side-effects of each tactic become small enough to ignore. </a:t>
            </a:r>
          </a:p>
        </p:txBody>
      </p:sp>
      <p:sp>
        <p:nvSpPr>
          <p:cNvPr id="11776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tLang="en-US" smtClean="0"/>
              <a:t>Summary</a:t>
            </a:r>
          </a:p>
        </p:txBody>
      </p:sp>
      <p:sp>
        <p:nvSpPr>
          <p:cNvPr id="3" name="Content Placeholder 2"/>
          <p:cNvSpPr>
            <a:spLocks noGrp="1"/>
          </p:cNvSpPr>
          <p:nvPr>
            <p:ph idx="1"/>
          </p:nvPr>
        </p:nvSpPr>
        <p:spPr/>
        <p:txBody>
          <a:bodyPr>
            <a:normAutofit lnSpcReduction="10000"/>
          </a:bodyPr>
          <a:lstStyle/>
          <a:p>
            <a:pPr>
              <a:defRPr/>
            </a:pPr>
            <a:r>
              <a:rPr lang="en-US" sz="3200" b="0" kern="1200" dirty="0" smtClean="0">
                <a:solidFill>
                  <a:schemeClr val="tx1"/>
                </a:solidFill>
              </a:rPr>
              <a:t>An architectural pattern</a:t>
            </a:r>
          </a:p>
          <a:p>
            <a:pPr lvl="1">
              <a:defRPr/>
            </a:pPr>
            <a:r>
              <a:rPr lang="en-US" sz="3000" b="0" kern="1200" dirty="0" smtClean="0">
                <a:ea typeface="+mn-ea"/>
                <a:cs typeface="+mn-cs"/>
              </a:rPr>
              <a:t>is a package of design decisions that is found repeatedly in practice,</a:t>
            </a:r>
          </a:p>
          <a:p>
            <a:pPr lvl="1">
              <a:defRPr/>
            </a:pPr>
            <a:r>
              <a:rPr lang="en-US" sz="3000" b="0" kern="1200" dirty="0" smtClean="0">
                <a:ea typeface="+mn-ea"/>
                <a:cs typeface="+mn-cs"/>
              </a:rPr>
              <a:t>has known properties that permit reuse, and</a:t>
            </a:r>
          </a:p>
          <a:p>
            <a:pPr lvl="1">
              <a:defRPr/>
            </a:pPr>
            <a:r>
              <a:rPr lang="en-US" sz="3000" b="0" kern="1200" dirty="0" smtClean="0">
                <a:ea typeface="+mn-ea"/>
                <a:cs typeface="+mn-cs"/>
              </a:rPr>
              <a:t>describes a </a:t>
            </a:r>
            <a:r>
              <a:rPr lang="en-US" sz="3000" b="0" i="1" kern="1200" dirty="0" smtClean="0">
                <a:ea typeface="+mn-ea"/>
                <a:cs typeface="+mn-cs"/>
              </a:rPr>
              <a:t>class </a:t>
            </a:r>
            <a:r>
              <a:rPr lang="en-US" sz="3000" b="0" kern="1200" dirty="0" smtClean="0">
                <a:ea typeface="+mn-ea"/>
                <a:cs typeface="+mn-cs"/>
              </a:rPr>
              <a:t>of architectures.</a:t>
            </a:r>
            <a:endParaRPr lang="en-US" sz="2800" b="0" kern="1200" dirty="0" smtClean="0">
              <a:ea typeface="+mn-ea"/>
              <a:cs typeface="+mn-cs"/>
            </a:endParaRPr>
          </a:p>
          <a:p>
            <a:pPr>
              <a:defRPr/>
            </a:pPr>
            <a:r>
              <a:rPr lang="en-US" dirty="0" smtClean="0"/>
              <a:t>Tactics are simpler than patterns</a:t>
            </a:r>
          </a:p>
          <a:p>
            <a:pPr>
              <a:defRPr/>
            </a:pPr>
            <a:r>
              <a:rPr lang="en-US" dirty="0" smtClean="0"/>
              <a:t>Patterns are underspecified with respect to real systems so they have to be augmented with tactics.</a:t>
            </a:r>
          </a:p>
          <a:p>
            <a:pPr lvl="1">
              <a:defRPr/>
            </a:pPr>
            <a:r>
              <a:rPr lang="en-US" dirty="0" smtClean="0"/>
              <a:t>Augmentation ends when requirements for a specific system are satisfied.</a:t>
            </a:r>
            <a:endParaRPr lang="en-US" dirty="0"/>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AU" dirty="0" smtClean="0"/>
              <a:t>Quality Attribute </a:t>
            </a:r>
            <a:r>
              <a:rPr lang="en-AU" dirty="0" err="1" smtClean="0"/>
              <a:t>Modeling</a:t>
            </a:r>
            <a:r>
              <a:rPr lang="en-AU" dirty="0" smtClean="0"/>
              <a:t> and Analysis</a:t>
            </a:r>
            <a:endParaRPr lang="en-AU" dirty="0"/>
          </a:p>
        </p:txBody>
      </p:sp>
      <p:sp>
        <p:nvSpPr>
          <p:cNvPr id="3" name="Subtitle 2"/>
          <p:cNvSpPr>
            <a:spLocks noGrp="1"/>
          </p:cNvSpPr>
          <p:nvPr>
            <p:ph type="subTitle" idx="1"/>
          </p:nvPr>
        </p:nvSpPr>
        <p:spPr/>
        <p:txBody>
          <a:bodyPr/>
          <a:lstStyle/>
          <a:p>
            <a:pPr>
              <a:defRPr/>
            </a:pPr>
            <a:endParaRPr lang="en-AU"/>
          </a:p>
        </p:txBody>
      </p:sp>
      <p:sp>
        <p:nvSpPr>
          <p:cNvPr id="119812" name="Footer Placeholder 3"/>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a:t>© Len Bass, Paul Clements, Rick Kazman, distributed under Creative Commons Attribution License</a:t>
            </a:r>
          </a:p>
        </p:txBody>
      </p:sp>
      <p:sp>
        <p:nvSpPr>
          <p:cNvPr id="119813" name="Footer Placeholder 3"/>
          <p:cNvSpPr txBox="1">
            <a:spLocks/>
          </p:cNvSpPr>
          <p:nvPr/>
        </p:nvSpPr>
        <p:spPr bwMode="auto">
          <a:xfrm>
            <a:off x="533400" y="6500813"/>
            <a:ext cx="67056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AU" altLang="en-US" sz="1800">
                <a:solidFill>
                  <a:schemeClr val="tx1"/>
                </a:solidFill>
              </a:rPr>
              <a:t>© </a:t>
            </a:r>
            <a:r>
              <a:rPr lang="en-AU" altLang="en-US" sz="1200">
                <a:solidFill>
                  <a:schemeClr val="tx1"/>
                </a:solidFill>
              </a:rPr>
              <a:t>Len Bass, Paul Clements, Rick Kazman, under Creative Commons Attribution License</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152400" y="247650"/>
            <a:ext cx="8969375" cy="781050"/>
          </a:xfrm>
        </p:spPr>
        <p:txBody>
          <a:bodyPr/>
          <a:lstStyle/>
          <a:p>
            <a:r>
              <a:rPr lang="en-AU" sz="3600" dirty="0" smtClean="0"/>
              <a:t>Quality Attribute </a:t>
            </a:r>
            <a:r>
              <a:rPr lang="en-AU" sz="3600" dirty="0" err="1" smtClean="0"/>
              <a:t>Modeling</a:t>
            </a:r>
            <a:r>
              <a:rPr lang="en-AU" sz="3600" dirty="0" smtClean="0"/>
              <a:t> and Analysis</a:t>
            </a:r>
            <a:br>
              <a:rPr lang="en-AU" sz="3600" dirty="0" smtClean="0"/>
            </a:br>
            <a:r>
              <a:rPr lang="en-AU" altLang="en-US" sz="3600" dirty="0" smtClean="0"/>
              <a:t>Outline</a:t>
            </a:r>
            <a:endParaRPr lang="en-AU" altLang="en-US" sz="3600" dirty="0" smtClean="0"/>
          </a:p>
        </p:txBody>
      </p:sp>
      <p:sp>
        <p:nvSpPr>
          <p:cNvPr id="3" name="Content Placeholder 2"/>
          <p:cNvSpPr>
            <a:spLocks noGrp="1"/>
          </p:cNvSpPr>
          <p:nvPr>
            <p:ph idx="1"/>
          </p:nvPr>
        </p:nvSpPr>
        <p:spPr>
          <a:xfrm>
            <a:off x="290513" y="1600200"/>
            <a:ext cx="8307387" cy="4845050"/>
          </a:xfrm>
        </p:spPr>
        <p:txBody>
          <a:bodyPr>
            <a:normAutofit/>
          </a:bodyPr>
          <a:lstStyle/>
          <a:p>
            <a:pPr>
              <a:defRPr/>
            </a:pPr>
            <a:r>
              <a:rPr lang="en-US" dirty="0"/>
              <a:t>Modeling Architectures to Enable </a:t>
            </a:r>
            <a:r>
              <a:rPr lang="en-US" dirty="0" smtClean="0"/>
              <a:t>Quality Attribute </a:t>
            </a:r>
            <a:r>
              <a:rPr lang="en-US" dirty="0"/>
              <a:t>Analysis </a:t>
            </a:r>
          </a:p>
          <a:p>
            <a:pPr>
              <a:defRPr/>
            </a:pPr>
            <a:r>
              <a:rPr lang="en-US" dirty="0" smtClean="0"/>
              <a:t>Quality </a:t>
            </a:r>
            <a:r>
              <a:rPr lang="en-US" dirty="0"/>
              <a:t>Attribute </a:t>
            </a:r>
            <a:r>
              <a:rPr lang="en-US" dirty="0" smtClean="0"/>
              <a:t>Checklists</a:t>
            </a:r>
            <a:endParaRPr lang="en-US" dirty="0"/>
          </a:p>
          <a:p>
            <a:pPr>
              <a:defRPr/>
            </a:pPr>
            <a:r>
              <a:rPr lang="en-US" dirty="0" smtClean="0"/>
              <a:t>Thought </a:t>
            </a:r>
            <a:r>
              <a:rPr lang="en-US" dirty="0"/>
              <a:t>Experiments </a:t>
            </a:r>
            <a:r>
              <a:rPr lang="en-US" dirty="0" smtClean="0"/>
              <a:t>and Back-of-the-Envelope </a:t>
            </a:r>
            <a:r>
              <a:rPr lang="en-US" dirty="0"/>
              <a:t>Analysis </a:t>
            </a:r>
          </a:p>
          <a:p>
            <a:pPr>
              <a:defRPr/>
            </a:pPr>
            <a:r>
              <a:rPr lang="en-US" dirty="0" smtClean="0"/>
              <a:t>Experiments</a:t>
            </a:r>
            <a:r>
              <a:rPr lang="en-US" dirty="0"/>
              <a:t>, Simulations, </a:t>
            </a:r>
            <a:r>
              <a:rPr lang="en-US" dirty="0" smtClean="0"/>
              <a:t>and Prototypes</a:t>
            </a:r>
            <a:endParaRPr lang="en-US" dirty="0"/>
          </a:p>
          <a:p>
            <a:pPr>
              <a:defRPr/>
            </a:pPr>
            <a:r>
              <a:rPr lang="en-US" dirty="0" smtClean="0"/>
              <a:t>Analysis </a:t>
            </a:r>
            <a:r>
              <a:rPr lang="en-US" dirty="0"/>
              <a:t>at Different Stages of the </a:t>
            </a:r>
            <a:r>
              <a:rPr lang="en-US" dirty="0" smtClean="0"/>
              <a:t>Life Cycle</a:t>
            </a:r>
          </a:p>
        </p:txBody>
      </p:sp>
      <p:sp>
        <p:nvSpPr>
          <p:cNvPr id="12083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971550" y="490538"/>
            <a:ext cx="7715250" cy="777875"/>
          </a:xfrm>
        </p:spPr>
        <p:txBody>
          <a:bodyPr/>
          <a:lstStyle/>
          <a:p>
            <a:r>
              <a:rPr lang="en-US" altLang="en-US" sz="3600" smtClean="0"/>
              <a:t>Modeling Architectures to Enable Quality Attribute Analysis </a:t>
            </a:r>
            <a:br>
              <a:rPr lang="en-US" altLang="en-US" sz="3600" smtClean="0"/>
            </a:br>
            <a:endParaRPr lang="en-US" altLang="en-US" sz="3600" smtClean="0"/>
          </a:p>
        </p:txBody>
      </p:sp>
      <p:sp>
        <p:nvSpPr>
          <p:cNvPr id="3" name="Content Placeholder 2"/>
          <p:cNvSpPr>
            <a:spLocks noGrp="1"/>
          </p:cNvSpPr>
          <p:nvPr>
            <p:ph idx="1"/>
          </p:nvPr>
        </p:nvSpPr>
        <p:spPr/>
        <p:txBody>
          <a:bodyPr/>
          <a:lstStyle/>
          <a:p>
            <a:pPr>
              <a:defRPr/>
            </a:pPr>
            <a:r>
              <a:rPr lang="en-US" dirty="0"/>
              <a:t>Some quality attributes, most notably performance and availability, have well-understood, time-tested analytic models that can be used to assist in an analysis. </a:t>
            </a:r>
            <a:endParaRPr lang="en-US" dirty="0" smtClean="0"/>
          </a:p>
          <a:p>
            <a:pPr>
              <a:defRPr/>
            </a:pPr>
            <a:r>
              <a:rPr lang="en-US" dirty="0" smtClean="0"/>
              <a:t>By </a:t>
            </a:r>
            <a:r>
              <a:rPr lang="en-US" i="1" dirty="0"/>
              <a:t>analytic model</a:t>
            </a:r>
            <a:r>
              <a:rPr lang="en-US" dirty="0"/>
              <a:t>, we mean one that supports quantitative analysis. Let us first consider performance.</a:t>
            </a:r>
          </a:p>
          <a:p>
            <a:pPr>
              <a:defRPr/>
            </a:pPr>
            <a:endParaRPr lang="en-US" dirty="0"/>
          </a:p>
        </p:txBody>
      </p:sp>
      <p:sp>
        <p:nvSpPr>
          <p:cNvPr id="12186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l">
              <a:lnSpc>
                <a:spcPct val="100000"/>
              </a:lnSpc>
            </a:pPr>
            <a:r>
              <a:rPr lang="en-AU" altLang="en-US" sz="1800" smtClean="0"/>
              <a:t>© </a:t>
            </a:r>
            <a:r>
              <a:rPr lang="en-AU" altLang="en-US" sz="1200" smtClean="0"/>
              <a:t>Len Bass, Paul Clements, Rick Kazman, under Creative Commons Attribution License</a:t>
            </a:r>
          </a:p>
        </p:txBody>
      </p:sp>
    </p:spTree>
  </p:cSld>
  <p:clrMapOvr>
    <a:masterClrMapping/>
  </p:clrMapOvr>
  <p:transition spd="med"/>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30468</TotalTime>
  <Pages>35</Pages>
  <Words>9907</Words>
  <Application>Microsoft Office PowerPoint</Application>
  <PresentationFormat>Letter Paper (8.5x11 in)</PresentationFormat>
  <Paragraphs>977</Paragraphs>
  <Slides>122</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122</vt:i4>
      </vt:variant>
    </vt:vector>
  </HeadingPairs>
  <TitlesOfParts>
    <vt:vector size="132" baseType="lpstr">
      <vt:lpstr>Helvetica</vt:lpstr>
      <vt:lpstr>Arial</vt:lpstr>
      <vt:lpstr>Wingdings</vt:lpstr>
      <vt:lpstr>Times New Roman</vt:lpstr>
      <vt:lpstr>Century Gothic</vt:lpstr>
      <vt:lpstr>Courier New</vt:lpstr>
      <vt:lpstr>Calibri</vt:lpstr>
      <vt:lpstr>Times</vt:lpstr>
      <vt:lpstr>white212</vt:lpstr>
      <vt:lpstr>Document</vt:lpstr>
      <vt:lpstr>Lecture 07 Tactics, Patterns and Modelling </vt:lpstr>
      <vt:lpstr>Chapter 12 Outline</vt:lpstr>
      <vt:lpstr>Outline</vt:lpstr>
      <vt:lpstr>Modeling Architectures to Enable Quality Attribute Analysis  </vt:lpstr>
      <vt:lpstr>Performance Models</vt:lpstr>
      <vt:lpstr>Allocation Model for MVC</vt:lpstr>
      <vt:lpstr>Queuing Model for MVC</vt:lpstr>
      <vt:lpstr>Parameters</vt:lpstr>
      <vt:lpstr>Cost/benefit of Performance Modeling</vt:lpstr>
      <vt:lpstr>Availability Modeling</vt:lpstr>
      <vt:lpstr>Availability Modeling</vt:lpstr>
      <vt:lpstr>Making Broker More Available</vt:lpstr>
      <vt:lpstr>Applying Probabilities to Tactics</vt:lpstr>
      <vt:lpstr>Passive Redundancy</vt:lpstr>
      <vt:lpstr>Calculated Availability for an Availability-Enhanced Broker</vt:lpstr>
      <vt:lpstr>Maturity of Quality Attribute Models</vt:lpstr>
      <vt:lpstr>Quality Attribute Checklists</vt:lpstr>
      <vt:lpstr>Security Checklists</vt:lpstr>
      <vt:lpstr>Thought Experiments  </vt:lpstr>
      <vt:lpstr>Thought Experiment Steps</vt:lpstr>
      <vt:lpstr>Back-of-the-Envelope Analysis</vt:lpstr>
      <vt:lpstr>Experiments, Simulations, and Prototypes</vt:lpstr>
      <vt:lpstr>Simulations</vt:lpstr>
      <vt:lpstr>Analysis During Requirements and Design </vt:lpstr>
      <vt:lpstr>Analysis During Implementation or Fielding</vt:lpstr>
      <vt:lpstr>Analysis at Different Stages of the Lifecycle</vt:lpstr>
      <vt:lpstr>Summary</vt:lpstr>
      <vt:lpstr>Other Important Quality Attributes</vt:lpstr>
      <vt:lpstr>Other Important Quality Attributes</vt:lpstr>
      <vt:lpstr>Other Important Quality Attributes</vt:lpstr>
      <vt:lpstr>Other Categories of Quality Attributes</vt:lpstr>
      <vt:lpstr>Other Categories of Quality Attributes</vt:lpstr>
      <vt:lpstr>Software Quality Attributes and System Quality Attributes </vt:lpstr>
      <vt:lpstr>Standard Lists of Quality Attributes</vt:lpstr>
      <vt:lpstr>Standard Lists of Quality Attributes</vt:lpstr>
      <vt:lpstr>Standard Lists of Quality Attributes</vt:lpstr>
      <vt:lpstr>Dealing with “X-ability”</vt:lpstr>
      <vt:lpstr>Summary</vt:lpstr>
      <vt:lpstr>Chapter 13: Patterns and Tactics Outline</vt:lpstr>
      <vt:lpstr>What is a Pattern?</vt:lpstr>
      <vt:lpstr>Layer Pattern</vt:lpstr>
      <vt:lpstr>Layer Pattern Example</vt:lpstr>
      <vt:lpstr>Layer Pattern Solution</vt:lpstr>
      <vt:lpstr>Broker Pattern</vt:lpstr>
      <vt:lpstr>Broker Example</vt:lpstr>
      <vt:lpstr>Broker Solution – 1</vt:lpstr>
      <vt:lpstr>Broker Solution - 2</vt:lpstr>
      <vt:lpstr>Model-View-Controller Pattern</vt:lpstr>
      <vt:lpstr>MVC Example</vt:lpstr>
      <vt:lpstr>MVC Solution - 1</vt:lpstr>
      <vt:lpstr>MVC Solution - 2</vt:lpstr>
      <vt:lpstr>Pipe and Filter Pattern</vt:lpstr>
      <vt:lpstr>Pipe and Filter Example</vt:lpstr>
      <vt:lpstr>Pipe and Filter Solution</vt:lpstr>
      <vt:lpstr>Client-Server Pattern</vt:lpstr>
      <vt:lpstr>Client-Server Example</vt:lpstr>
      <vt:lpstr>Client-Server Solution - 1</vt:lpstr>
      <vt:lpstr>Client-Server Solution- 2</vt:lpstr>
      <vt:lpstr>Peer-to-Peer Pattern</vt:lpstr>
      <vt:lpstr>Peer-to-Peer Example</vt:lpstr>
      <vt:lpstr>Peer-to-Peer Solution - 1</vt:lpstr>
      <vt:lpstr>Peer-to-Peer Solution - 2</vt:lpstr>
      <vt:lpstr>Service Oriented Architecture Pattern</vt:lpstr>
      <vt:lpstr>Service Oriented Architecture Example</vt:lpstr>
      <vt:lpstr>Service Oriented Architecture Solution - 1</vt:lpstr>
      <vt:lpstr>Service Oriented Architecture Solution - 2</vt:lpstr>
      <vt:lpstr>Service Oriented Architecture Solution - 3</vt:lpstr>
      <vt:lpstr>Publish-Subscribe Pattern</vt:lpstr>
      <vt:lpstr>Publish-Subscribe Example</vt:lpstr>
      <vt:lpstr>Publish-Subscribe Solution – 1</vt:lpstr>
      <vt:lpstr>Publish-Subscribe Solution - 2</vt:lpstr>
      <vt:lpstr>Shared-Data Pattern</vt:lpstr>
      <vt:lpstr>Shared Data Example</vt:lpstr>
      <vt:lpstr>Shared Data Solution - 1</vt:lpstr>
      <vt:lpstr>Shared Data Solution - 2</vt:lpstr>
      <vt:lpstr>Map-Reduce Pattern</vt:lpstr>
      <vt:lpstr>Map-Reduce Example</vt:lpstr>
      <vt:lpstr>Map-Reduce Solution - 1</vt:lpstr>
      <vt:lpstr>Map-Reduce Solution - 2</vt:lpstr>
      <vt:lpstr>Multi-Tier Pattern</vt:lpstr>
      <vt:lpstr>Multi-Tier Example</vt:lpstr>
      <vt:lpstr>Multi-Tier Solution</vt:lpstr>
      <vt:lpstr>Relationships Between Tactics and Patterns</vt:lpstr>
      <vt:lpstr>Tactics Augment Patterns</vt:lpstr>
      <vt:lpstr>Tactics and Interactions</vt:lpstr>
      <vt:lpstr>Tactics and Interactions - 2</vt:lpstr>
      <vt:lpstr>Tactics and Interactions - 3</vt:lpstr>
      <vt:lpstr>Tactics and Interactions - 4</vt:lpstr>
      <vt:lpstr>Tactics and Interactions - 5</vt:lpstr>
      <vt:lpstr>Tactics and Interactions - 6</vt:lpstr>
      <vt:lpstr>Tactics and Interactions - 7</vt:lpstr>
      <vt:lpstr>Tactics and Interactions - 8</vt:lpstr>
      <vt:lpstr>Tactics and Interactions - 9</vt:lpstr>
      <vt:lpstr>Tactics and Interactions – 10.</vt:lpstr>
      <vt:lpstr>How Does This Process End?</vt:lpstr>
      <vt:lpstr>Summary</vt:lpstr>
      <vt:lpstr>Quality Attribute Modeling and Analysis</vt:lpstr>
      <vt:lpstr>Quality Attribute Modeling and Analysis Outline</vt:lpstr>
      <vt:lpstr>Modeling Architectures to Enable Quality Attribute Analysis  </vt:lpstr>
      <vt:lpstr>Performance Models</vt:lpstr>
      <vt:lpstr>Allocation Model for MVC</vt:lpstr>
      <vt:lpstr>Queuing Model for MVC</vt:lpstr>
      <vt:lpstr>Parameters</vt:lpstr>
      <vt:lpstr>Cost/benefit of Performance Modeling</vt:lpstr>
      <vt:lpstr>Availability Modeling</vt:lpstr>
      <vt:lpstr>Availability Modeling</vt:lpstr>
      <vt:lpstr>Making Broker More Available</vt:lpstr>
      <vt:lpstr>Applying Probabilities to Tactics</vt:lpstr>
      <vt:lpstr>Passive Redundancy</vt:lpstr>
      <vt:lpstr>Calculated Availability for an Availability-Enhanced Broker</vt:lpstr>
      <vt:lpstr>Maturity of Quality Attribute Models</vt:lpstr>
      <vt:lpstr>Quality Attribute Checklists</vt:lpstr>
      <vt:lpstr>Security Checklists</vt:lpstr>
      <vt:lpstr>Thought Experiments  </vt:lpstr>
      <vt:lpstr>Thought Experiment Steps</vt:lpstr>
      <vt:lpstr>Back-of-the-Envelope Analysis</vt:lpstr>
      <vt:lpstr>Experiments, Simulations, and Prototypes</vt:lpstr>
      <vt:lpstr>Simulations</vt:lpstr>
      <vt:lpstr>Analysis During Requirements and Design </vt:lpstr>
      <vt:lpstr>Analysis During Implementation or Fielding</vt:lpstr>
      <vt:lpstr>Analysis at Different Stages of the Lifecycle</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 MANTON M</cp:lastModifiedBy>
  <cp:revision>188</cp:revision>
  <cp:lastPrinted>2016-06-07T14:39:32Z</cp:lastPrinted>
  <dcterms:created xsi:type="dcterms:W3CDTF">1998-08-11T09:19:24Z</dcterms:created>
  <dcterms:modified xsi:type="dcterms:W3CDTF">2017-05-30T21:15:30Z</dcterms:modified>
</cp:coreProperties>
</file>