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453" r:id="rId2"/>
    <p:sldId id="632" r:id="rId3"/>
    <p:sldId id="689" r:id="rId4"/>
    <p:sldId id="660" r:id="rId5"/>
    <p:sldId id="662" r:id="rId6"/>
    <p:sldId id="690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2" r:id="rId15"/>
    <p:sldId id="683" r:id="rId16"/>
    <p:sldId id="684" r:id="rId17"/>
    <p:sldId id="685" r:id="rId18"/>
    <p:sldId id="686" r:id="rId19"/>
    <p:sldId id="687" r:id="rId20"/>
    <p:sldId id="688" r:id="rId21"/>
    <p:sldId id="691" r:id="rId22"/>
    <p:sldId id="692" r:id="rId23"/>
    <p:sldId id="693" r:id="rId24"/>
    <p:sldId id="694" r:id="rId25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64" autoAdjust="0"/>
  </p:normalViewPr>
  <p:slideViewPr>
    <p:cSldViewPr>
      <p:cViewPr varScale="1">
        <p:scale>
          <a:sx n="58" d="100"/>
          <a:sy n="58" d="100"/>
        </p:scale>
        <p:origin x="1224" y="4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7200" y="6677025"/>
            <a:ext cx="7651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B6E464E9-6D4D-49E7-80FA-177D13915B2C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8677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4975" y="6677025"/>
            <a:ext cx="8064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29CE0BF2-BBE9-4F4E-AD9A-EFF7A78E0B0E}" type="slidenum">
              <a:rPr lang="en-US" altLang="en-US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5318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610240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047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727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4642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9004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494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58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504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86403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1883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993569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F13D45CE-7089-4BAF-9E2F-C044BDC52D71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3827" y="6495814"/>
            <a:ext cx="2113710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 b="0" dirty="0">
                <a:solidFill>
                  <a:schemeClr val="hlink"/>
                </a:solidFill>
              </a:rPr>
              <a:t>CSCE 742 Summer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2017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smtClean="0"/>
              <a:t>Lecture 6z</a:t>
            </a:r>
            <a:br>
              <a:rPr lang="en-US" altLang="en-US" sz="3400" smtClean="0"/>
            </a:br>
            <a:r>
              <a:rPr lang="en-US" altLang="en-US" sz="3400" smtClean="0"/>
              <a:t>Case Study</a:t>
            </a:r>
            <a:br>
              <a:rPr lang="en-US" altLang="en-US" sz="3400" smtClean="0"/>
            </a:br>
            <a:r>
              <a:rPr lang="en-US" altLang="en-US" sz="3400" smtClean="0"/>
              <a:t>Interoperability</a:t>
            </a:r>
            <a:br>
              <a:rPr lang="en-US" altLang="en-US" sz="3400" smtClean="0"/>
            </a:br>
            <a:r>
              <a:rPr lang="en-US" altLang="en-US" sz="340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429000"/>
            <a:ext cx="6629400" cy="2600325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Case Study</a:t>
            </a:r>
          </a:p>
          <a:p>
            <a:pPr lvl="1" eaLnBrk="1" hangingPunct="1">
              <a:defRPr/>
            </a:pPr>
            <a:r>
              <a:rPr lang="en-US" dirty="0" smtClean="0"/>
              <a:t>Interoperability</a:t>
            </a:r>
          </a:p>
          <a:p>
            <a:pPr lvl="1" eaLnBrk="1" hangingPunct="1">
              <a:defRPr/>
            </a:pPr>
            <a:r>
              <a:rPr lang="en-US" dirty="0" smtClean="0"/>
              <a:t>Architecture for the system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4715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May 24, 2017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74700" y="762000"/>
            <a:ext cx="7821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CSCE 742 Software Architectures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15350" cy="724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dirty="0" smtClean="0"/>
          </a:p>
        </p:txBody>
      </p:sp>
      <p:sp>
        <p:nvSpPr>
          <p:cNvPr id="14341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LESSONS FROM libWWW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Formalized application programming interfaces (APIs) are required</a:t>
            </a:r>
            <a:r>
              <a:rPr lang="en-US" dirty="0" smtClean="0">
                <a:effectLst/>
              </a:rPr>
              <a:t>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Functionality and the APIs that present it must be </a:t>
            </a:r>
            <a:r>
              <a:rPr lang="en-US" i="1" dirty="0" smtClean="0">
                <a:effectLst/>
              </a:rPr>
              <a:t>layered</a:t>
            </a:r>
            <a:endParaRPr lang="en-US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The library must support a dynamic, open-ended set of features</a:t>
            </a:r>
            <a:r>
              <a:rPr lang="en-US" dirty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Processes built on the software must be thread safe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15364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624887" cy="5224463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>
                <a:effectLst/>
              </a:rPr>
              <a:t>It turns out that </a:t>
            </a:r>
            <a:r>
              <a:rPr lang="en-US" dirty="0" err="1">
                <a:effectLst/>
              </a:rPr>
              <a:t>libWWW</a:t>
            </a:r>
            <a:r>
              <a:rPr lang="en-US" dirty="0">
                <a:effectLst/>
              </a:rPr>
              <a:t> does not support all of these goals as well as </a:t>
            </a:r>
            <a:r>
              <a:rPr lang="en-US" dirty="0" smtClean="0">
                <a:effectLst/>
              </a:rPr>
              <a:t>it might</a:t>
            </a:r>
            <a:r>
              <a:rPr lang="en-US" dirty="0">
                <a:effectLst/>
              </a:rPr>
              <a:t>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example, the </a:t>
            </a:r>
            <a:r>
              <a:rPr lang="en-US" dirty="0" err="1">
                <a:effectLst/>
              </a:rPr>
              <a:t>libWWW</a:t>
            </a:r>
            <a:r>
              <a:rPr lang="en-US" dirty="0">
                <a:effectLst/>
              </a:rPr>
              <a:t> core makes some assumptions about </a:t>
            </a:r>
            <a:r>
              <a:rPr lang="en-US" dirty="0" smtClean="0">
                <a:effectLst/>
              </a:rPr>
              <a:t>essential services</a:t>
            </a:r>
            <a:r>
              <a:rPr lang="en-US" dirty="0">
                <a:effectLst/>
              </a:rPr>
              <a:t>, so not all features can be dynamically replaced.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Furthermore</a:t>
            </a:r>
            <a:r>
              <a:rPr lang="en-US" dirty="0">
                <a:effectLst/>
              </a:rPr>
              <a:t>, </a:t>
            </a:r>
            <a:r>
              <a:rPr lang="en-US" dirty="0" err="1" smtClean="0">
                <a:effectLst/>
              </a:rPr>
              <a:t>libWWW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is </a:t>
            </a:r>
            <a:r>
              <a:rPr lang="en-US" dirty="0">
                <a:effectLst/>
              </a:rPr>
              <a:t>meant to run on many different platforms, and so it can not depend on a </a:t>
            </a:r>
            <a:r>
              <a:rPr lang="en-US" dirty="0" smtClean="0">
                <a:effectLst/>
              </a:rPr>
              <a:t>single thread </a:t>
            </a:r>
            <a:r>
              <a:rPr lang="en-US" dirty="0">
                <a:effectLst/>
              </a:rPr>
              <a:t>model.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Thus</a:t>
            </a:r>
            <a:r>
              <a:rPr lang="en-US" dirty="0">
                <a:effectLst/>
              </a:rPr>
              <a:t>, it has implemented </a:t>
            </a:r>
            <a:r>
              <a:rPr lang="en-US" dirty="0" err="1">
                <a:effectLst/>
              </a:rPr>
              <a:t>pseudothreads</a:t>
            </a:r>
            <a:r>
              <a:rPr lang="en-US" dirty="0">
                <a:effectLst/>
              </a:rPr>
              <a:t>, which provide some, </a:t>
            </a:r>
            <a:r>
              <a:rPr lang="en-US" dirty="0" smtClean="0">
                <a:effectLst/>
              </a:rPr>
              <a:t>but not </a:t>
            </a:r>
            <a:r>
              <a:rPr lang="en-US" dirty="0">
                <a:effectLst/>
              </a:rPr>
              <a:t>all, of the required functionality.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Finally</a:t>
            </a:r>
            <a:r>
              <a:rPr lang="en-US" dirty="0">
                <a:effectLst/>
              </a:rPr>
              <a:t>, most current Web applications do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not support dynamic feature configuration; they require a restart before new services can be registered.</a:t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16388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smtClean="0"/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-152400"/>
            <a:ext cx="73215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GATEWAY INTERFACE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dirty="0">
                <a:effectLst/>
              </a:rPr>
              <a:t>Most information returned by a server is static, changing only when modified 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its home file system.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CGI </a:t>
            </a:r>
            <a:r>
              <a:rPr lang="en-US" dirty="0">
                <a:effectLst/>
              </a:rPr>
              <a:t>scripts, on the other hand, allow dynamic, </a:t>
            </a:r>
            <a:r>
              <a:rPr lang="en-US" dirty="0" smtClean="0">
                <a:effectLst/>
              </a:rPr>
              <a:t>request specific </a:t>
            </a:r>
            <a:r>
              <a:rPr lang="en-US" dirty="0">
                <a:effectLst/>
              </a:rPr>
              <a:t>information to be returned. </a:t>
            </a:r>
            <a:endParaRPr lang="en-US" dirty="0" smtClean="0">
              <a:effectLst/>
            </a:endParaRP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CGI </a:t>
            </a:r>
            <a:r>
              <a:rPr lang="en-US" dirty="0">
                <a:effectLst/>
              </a:rPr>
              <a:t>has historically been used to augment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server functionality: for input of information, for searches, for clickable images</a:t>
            </a:r>
            <a:r>
              <a:rPr lang="en-US" dirty="0" smtClean="0">
                <a:effectLst/>
              </a:rPr>
              <a:t>.</a:t>
            </a:r>
          </a:p>
          <a:p>
            <a:pPr marL="457200" indent="-457200" eaLnBrk="1" hangingPunct="1">
              <a:defRPr/>
            </a:pP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most common use of CGI, however, is to create </a:t>
            </a:r>
            <a:r>
              <a:rPr lang="en-US" i="1" dirty="0">
                <a:effectLst/>
              </a:rPr>
              <a:t>virtual documents</a:t>
            </a:r>
            <a:r>
              <a:rPr lang="en-US" dirty="0">
                <a:effectLst/>
              </a:rPr>
              <a:t>—documents that are dynamically synthesized in response to a user request</a:t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18436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ACHIEVING INITIAL QUALITY GOALS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smtClean="0"/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90650"/>
            <a:ext cx="84963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47650"/>
            <a:ext cx="9296400" cy="7810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Another Cycle through the ABC: The Evolution of Web-Based E-Commerce Architectures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Quality Attributes for E-commerce on web?</a:t>
            </a:r>
          </a:p>
        </p:txBody>
      </p:sp>
      <p:sp>
        <p:nvSpPr>
          <p:cNvPr id="20484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Quality Attributes for E-commerce on web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624887" cy="5224463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>
                <a:effectLst/>
              </a:rPr>
              <a:t>High performance</a:t>
            </a:r>
            <a:r>
              <a:rPr lang="en-US" sz="2000" dirty="0">
                <a:effectLst/>
              </a:rPr>
              <a:t>. A popular Web site will typically have tens of </a:t>
            </a:r>
            <a:r>
              <a:rPr lang="en-US" sz="2000" dirty="0" smtClean="0">
                <a:effectLst/>
              </a:rPr>
              <a:t>millions of </a:t>
            </a:r>
            <a:r>
              <a:rPr lang="en-US" sz="2000" dirty="0">
                <a:effectLst/>
              </a:rPr>
              <a:t>“hits” per day, and users expect low latency from it. Customers will </a:t>
            </a:r>
            <a:r>
              <a:rPr lang="en-US" sz="2000" dirty="0" smtClean="0">
                <a:effectLst/>
              </a:rPr>
              <a:t>not tolerate </a:t>
            </a:r>
            <a:r>
              <a:rPr lang="en-US" sz="2000" dirty="0">
                <a:effectLst/>
              </a:rPr>
              <a:t>the site simply refusing their </a:t>
            </a:r>
            <a:r>
              <a:rPr lang="en-US" sz="2000" dirty="0" smtClean="0">
                <a:effectLst/>
              </a:rPr>
              <a:t>requests.</a:t>
            </a:r>
            <a:endParaRPr lang="en-US" sz="2000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/>
              </a:rPr>
              <a:t>High </a:t>
            </a:r>
            <a:r>
              <a:rPr lang="en-US" sz="2000" i="1" dirty="0">
                <a:effectLst/>
              </a:rPr>
              <a:t>availability</a:t>
            </a:r>
            <a:r>
              <a:rPr lang="en-US" sz="2000" dirty="0">
                <a:effectLst/>
              </a:rPr>
              <a:t>. E-commerce sites are expected to be available “24/7.” </a:t>
            </a:r>
            <a:r>
              <a:rPr lang="en-US" sz="2000" dirty="0" smtClean="0">
                <a:effectLst/>
              </a:rPr>
              <a:t>They never </a:t>
            </a:r>
            <a:r>
              <a:rPr lang="en-US" sz="2000" dirty="0">
                <a:effectLst/>
              </a:rPr>
              <a:t>close, so must have minimal downtime—perhaps a few minutes per </a:t>
            </a:r>
            <a:r>
              <a:rPr lang="en-US" sz="2000" dirty="0" smtClean="0">
                <a:effectLst/>
              </a:rPr>
              <a:t>year.</a:t>
            </a:r>
            <a:endParaRPr lang="en-US" sz="2000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/>
              </a:rPr>
              <a:t>Scalability</a:t>
            </a:r>
            <a:r>
              <a:rPr lang="en-US" sz="2000" dirty="0">
                <a:effectLst/>
              </a:rPr>
              <a:t>. As Web sites grow in popularity, their processing capacity </a:t>
            </a:r>
            <a:r>
              <a:rPr lang="en-US" sz="2000" dirty="0" smtClean="0">
                <a:effectLst/>
              </a:rPr>
              <a:t>must be </a:t>
            </a:r>
            <a:r>
              <a:rPr lang="en-US" sz="2000" dirty="0">
                <a:effectLst/>
              </a:rPr>
              <a:t>able to similarly grow, to both expand the amount of data they can manage and maintain acceptable levels of customer </a:t>
            </a:r>
            <a:r>
              <a:rPr lang="en-US" sz="2000" dirty="0" smtClean="0">
                <a:effectLst/>
              </a:rPr>
              <a:t>service.</a:t>
            </a:r>
            <a:endParaRPr lang="en-US" sz="2000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/>
              </a:rPr>
              <a:t>Security</a:t>
            </a:r>
            <a:r>
              <a:rPr lang="en-US" sz="2000" dirty="0">
                <a:effectLst/>
              </a:rPr>
              <a:t>. Users must be assured that any sensitive information they </a:t>
            </a:r>
            <a:r>
              <a:rPr lang="en-US" sz="2000" dirty="0" smtClean="0">
                <a:effectLst/>
              </a:rPr>
              <a:t>send across </a:t>
            </a:r>
            <a:r>
              <a:rPr lang="en-US" sz="2000" dirty="0">
                <a:effectLst/>
              </a:rPr>
              <a:t>the Web is secure from snooping. Operators of Web sites must </a:t>
            </a:r>
            <a:r>
              <a:rPr lang="en-US" sz="2000" dirty="0" smtClean="0">
                <a:effectLst/>
              </a:rPr>
              <a:t>be assured </a:t>
            </a:r>
            <a:r>
              <a:rPr lang="en-US" sz="2000" dirty="0">
                <a:effectLst/>
              </a:rPr>
              <a:t>that their system is secure from attack (stealing or modifying </a:t>
            </a:r>
            <a:r>
              <a:rPr lang="en-US" sz="2000" dirty="0" smtClean="0">
                <a:effectLst/>
              </a:rPr>
              <a:t>data, rendering </a:t>
            </a:r>
            <a:r>
              <a:rPr lang="en-US" sz="2000" dirty="0">
                <a:effectLst/>
              </a:rPr>
              <a:t>data unusable by flooding it with requests, crashing it, etc</a:t>
            </a:r>
            <a:r>
              <a:rPr lang="en-US" sz="2000" dirty="0" smtClean="0">
                <a:effectLst/>
              </a:rPr>
              <a:t>.).</a:t>
            </a:r>
            <a:endParaRPr lang="en-US" sz="2000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>
                <a:effectLst/>
              </a:rPr>
              <a:t>Modifiability</a:t>
            </a:r>
            <a:r>
              <a:rPr lang="en-US" sz="2000" dirty="0">
                <a:effectLst/>
              </a:rPr>
              <a:t>. E-commerce Web sites change frequently, in many </a:t>
            </a:r>
            <a:r>
              <a:rPr lang="en-US" sz="2000" dirty="0" smtClean="0">
                <a:effectLst/>
              </a:rPr>
              <a:t>cases daily</a:t>
            </a:r>
            <a:r>
              <a:rPr lang="en-US" sz="2000" dirty="0">
                <a:effectLst/>
              </a:rPr>
              <a:t>, and so their content must be very simple to change.</a:t>
            </a:r>
            <a:br>
              <a:rPr lang="en-US" sz="2000" dirty="0">
                <a:effectLst/>
              </a:rPr>
            </a:br>
            <a:endParaRPr lang="en-US" sz="2000" dirty="0" smtClean="0"/>
          </a:p>
        </p:txBody>
      </p:sp>
      <p:sp>
        <p:nvSpPr>
          <p:cNvPr id="21508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431800"/>
            <a:ext cx="8716962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An e-commerce reference architecture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04938"/>
            <a:ext cx="8307387" cy="5224462"/>
          </a:xfrm>
        </p:spPr>
        <p:txBody>
          <a:bodyPr/>
          <a:lstStyle/>
          <a:p>
            <a:pPr marL="457200" indent="-457200" eaLnBrk="1" hangingPunct="1">
              <a:defRPr/>
            </a:pPr>
            <a:endParaRPr lang="en-US" smtClean="0"/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53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34425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dirty="0" smtClean="0"/>
          </a:p>
        </p:txBody>
      </p:sp>
      <p:sp>
        <p:nvSpPr>
          <p:cNvPr id="23557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Deja Vu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z="2000" dirty="0" smtClean="0"/>
              <a:t>Rediscovering principles laid out a quarter of a century ago by Brooks, Dijkstra, </a:t>
            </a:r>
            <a:r>
              <a:rPr lang="en-US" sz="2000" dirty="0" err="1" smtClean="0"/>
              <a:t>Parnas</a:t>
            </a:r>
            <a:endParaRPr lang="en-US" sz="2000" dirty="0" smtClean="0"/>
          </a:p>
          <a:p>
            <a:pPr marL="457200" indent="-457200" eaLnBrk="1" hangingPunct="1">
              <a:defRPr/>
            </a:pPr>
            <a:r>
              <a:rPr lang="en-US" sz="2000" dirty="0" smtClean="0"/>
              <a:t>Fred Brooks – 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1969 “architecture” of a computer system as “conceptual view of a computer … as seen by the programmer”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“Mythical Man-Month” essays on Software engineering</a:t>
            </a:r>
          </a:p>
          <a:p>
            <a:pPr marL="457200" indent="-457200" eaLnBrk="1" hangingPunct="1">
              <a:defRPr/>
            </a:pPr>
            <a:r>
              <a:rPr lang="en-US" sz="2000" dirty="0" smtClean="0"/>
              <a:t>Dijkstra 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told us to be concerned with modularity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layered approach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CSP</a:t>
            </a:r>
          </a:p>
          <a:p>
            <a:pPr marL="457200" indent="-457200" eaLnBrk="1" hangingPunct="1">
              <a:defRPr/>
            </a:pPr>
            <a:r>
              <a:rPr lang="en-US" sz="2000" dirty="0" err="1" smtClean="0"/>
              <a:t>Parnas</a:t>
            </a:r>
            <a:r>
              <a:rPr lang="en-US" sz="2000" dirty="0" smtClean="0"/>
              <a:t> – foundational contributions to SE field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Information hiding for maintainability and reusability 1972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Exception handling 1979</a:t>
            </a:r>
          </a:p>
          <a:p>
            <a:pPr marL="879475" lvl="1" indent="-381000" eaLnBrk="1" hangingPunct="1">
              <a:defRPr/>
            </a:pPr>
            <a:r>
              <a:rPr lang="en-US" sz="1800" dirty="0" smtClean="0"/>
              <a:t>Viewing program as member of family; abstracting </a:t>
            </a:r>
            <a:r>
              <a:rPr lang="en-US" sz="1800" dirty="0" err="1" smtClean="0"/>
              <a:t>qualitites</a:t>
            </a:r>
            <a:endParaRPr lang="en-US" sz="1800" dirty="0" smtClean="0"/>
          </a:p>
          <a:p>
            <a:pPr marL="457200" indent="-457200" eaLnBrk="1" hangingPunct="1">
              <a:defRPr/>
            </a:pPr>
            <a:endParaRPr lang="en-US" sz="2000" dirty="0" smtClean="0"/>
          </a:p>
        </p:txBody>
      </p:sp>
      <p:sp>
        <p:nvSpPr>
          <p:cNvPr id="6148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tactics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WEB BROWSERS FOR </a:t>
            </a:r>
            <a:r>
              <a:rPr lang="en-US" dirty="0" smtClean="0">
                <a:effectLst/>
              </a:rPr>
              <a:t>MODIFIABILITY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HTTPS FOR </a:t>
            </a:r>
            <a:r>
              <a:rPr lang="en-US" dirty="0" smtClean="0">
                <a:effectLst/>
              </a:rPr>
              <a:t>SECURITY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PROXY SERVERS FOR </a:t>
            </a:r>
            <a:r>
              <a:rPr lang="en-US" dirty="0" smtClean="0">
                <a:effectLst/>
              </a:rPr>
              <a:t>PERFORMANCE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ROUTERS AND FIREWALLS FOR </a:t>
            </a:r>
            <a:r>
              <a:rPr lang="en-US" dirty="0" smtClean="0">
                <a:effectLst/>
              </a:rPr>
              <a:t>SECURITY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LOAD BALANCING FOR PERFORMANCE, </a:t>
            </a:r>
            <a:r>
              <a:rPr lang="en-US" dirty="0" smtClean="0">
                <a:effectLst/>
              </a:rPr>
              <a:t>SCALABILITY, AND AVAILABILITY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WEB SERVERS FOR </a:t>
            </a:r>
            <a:r>
              <a:rPr lang="en-US" dirty="0" smtClean="0">
                <a:effectLst/>
              </a:rPr>
              <a:t>PERFORMANCE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APPLICATION SERVERS FOR MODIFIABILITY,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PERFORMANCE, AND </a:t>
            </a:r>
            <a:r>
              <a:rPr lang="en-US" dirty="0" smtClean="0">
                <a:effectLst/>
              </a:rPr>
              <a:t>SCALABILITY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DATABASES FOR PERFORMANCE, SCALABILITY,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AVAILABILITY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24580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933450"/>
            <a:ext cx="85915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00013"/>
            <a:ext cx="8391525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Readers </a:t>
            </a:r>
            <a:r>
              <a:rPr lang="en-US" dirty="0">
                <a:effectLst/>
              </a:rPr>
              <a:t>interested in discovering more about hypertext should see [Bush 45] </a:t>
            </a:r>
            <a:r>
              <a:rPr lang="en-US" dirty="0" smtClean="0">
                <a:effectLst/>
              </a:rPr>
              <a:t>and the </a:t>
            </a:r>
            <a:r>
              <a:rPr lang="en-US" dirty="0">
                <a:effectLst/>
              </a:rPr>
              <a:t>special issue of the CACM devoted to hypertext [CACM 88</a:t>
            </a:r>
            <a:r>
              <a:rPr lang="en-US" dirty="0" smtClean="0">
                <a:effectLst/>
              </a:rPr>
              <a:t>].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Information </a:t>
            </a:r>
            <a:r>
              <a:rPr lang="en-US" dirty="0">
                <a:effectLst/>
              </a:rPr>
              <a:t>on the Web’s history and growth can be found primarily on the </a:t>
            </a:r>
            <a:r>
              <a:rPr lang="en-US" dirty="0" smtClean="0">
                <a:effectLst/>
              </a:rPr>
              <a:t>Web</a:t>
            </a:r>
            <a:endParaRPr lang="en-US" dirty="0">
              <a:effectLst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[Berners-Lee </a:t>
            </a:r>
            <a:r>
              <a:rPr lang="en-US" dirty="0"/>
              <a:t>96</a:t>
            </a:r>
            <a:r>
              <a:rPr lang="en-US" i="1" dirty="0"/>
              <a:t>a</a:t>
            </a:r>
            <a:r>
              <a:rPr lang="en-US" dirty="0"/>
              <a:t>],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[</a:t>
            </a:r>
            <a:r>
              <a:rPr lang="en-US" dirty="0"/>
              <a:t>Gray (</a:t>
            </a:r>
            <a:r>
              <a:rPr lang="en-US" i="1" dirty="0"/>
              <a:t>http://www.mit.edu/people/mkgray/net</a:t>
            </a:r>
            <a:r>
              <a:rPr lang="en-US" dirty="0" smtClean="0"/>
              <a:t>)],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[</a:t>
            </a:r>
            <a:r>
              <a:rPr lang="en-US" dirty="0" err="1"/>
              <a:t>Zakon</a:t>
            </a:r>
            <a:r>
              <a:rPr lang="en-US" dirty="0"/>
              <a:t> (</a:t>
            </a:r>
            <a:r>
              <a:rPr lang="en-US" i="1" dirty="0"/>
              <a:t>http://www.zakon.com/robert/internet/timeline</a:t>
            </a:r>
            <a:r>
              <a:rPr lang="en-US" dirty="0"/>
              <a:t>)].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Much </a:t>
            </a:r>
            <a:r>
              <a:rPr lang="en-US" dirty="0">
                <a:effectLst/>
              </a:rPr>
              <a:t>of the detail about </a:t>
            </a:r>
            <a:r>
              <a:rPr lang="en-US" dirty="0" err="1">
                <a:effectLst/>
              </a:rPr>
              <a:t>libWWW</a:t>
            </a:r>
            <a:r>
              <a:rPr lang="en-US" dirty="0">
                <a:effectLst/>
              </a:rPr>
              <a:t> comes from the W3C Reference Library </a:t>
            </a:r>
            <a:r>
              <a:rPr lang="en-US" dirty="0" smtClean="0">
                <a:effectLst/>
              </a:rPr>
              <a:t>at </a:t>
            </a:r>
            <a:r>
              <a:rPr lang="en-US" i="1" dirty="0" smtClean="0">
                <a:effectLst/>
              </a:rPr>
              <a:t>http</a:t>
            </a:r>
            <a:r>
              <a:rPr lang="en-US" i="1" dirty="0">
                <a:effectLst/>
              </a:rPr>
              <a:t>://www.w3.org/pub/WWW/Library</a:t>
            </a:r>
            <a:r>
              <a:rPr lang="en-US" dirty="0">
                <a:effectLst/>
              </a:rPr>
              <a:t>.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27652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For a good general discussion of network security issues and cryptography, including all aspects of Web security, see [Stallings 99].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A good discussion of performance issues in e-commerce systems may be found in [</a:t>
            </a:r>
            <a:r>
              <a:rPr lang="en-US" dirty="0" err="1" smtClean="0">
                <a:effectLst/>
              </a:rPr>
              <a:t>Menasce</a:t>
            </a:r>
            <a:r>
              <a:rPr lang="en-US" dirty="0" smtClean="0">
                <a:effectLst/>
              </a:rPr>
              <a:t> 00]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The architectural style used in Web-based applications is treated in [Fielding 96].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A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comparison of modern Web server patterns may be found in [Hassan 00], from which we adapted the client-server architecture shown in Figure 13.5.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err="1" smtClean="0">
                <a:effectLst/>
              </a:rPr>
              <a:t>Netcraft’s</a:t>
            </a:r>
            <a:r>
              <a:rPr lang="en-US" dirty="0" smtClean="0">
                <a:effectLst/>
              </a:rPr>
              <a:t> May 2001 survey of Web server usage can be found at </a:t>
            </a:r>
            <a:r>
              <a:rPr lang="en-US" i="1" dirty="0" smtClean="0">
                <a:effectLst/>
              </a:rPr>
              <a:t>http://www.netcraft.com/survey/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28676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System with emphasis on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2057400"/>
            <a:ext cx="890905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ounded Rectangle 4"/>
          <p:cNvSpPr>
            <a:spLocks noChangeArrowheads="1"/>
          </p:cNvSpPr>
          <p:nvPr/>
        </p:nvSpPr>
        <p:spPr bwMode="auto">
          <a:xfrm>
            <a:off x="6019800" y="2438400"/>
            <a:ext cx="8382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495800" y="4114800"/>
            <a:ext cx="441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wrap="none"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5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05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Architecture Business Cycle for X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214687" cy="426561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Stakeholders 		</a:t>
            </a:r>
          </a:p>
          <a:p>
            <a:pPr lvl="1" eaLnBrk="1" hangingPunct="1">
              <a:defRPr/>
            </a:pPr>
            <a:r>
              <a:rPr lang="en-US" sz="1600" dirty="0" smtClean="0"/>
              <a:t>Management</a:t>
            </a:r>
          </a:p>
          <a:p>
            <a:pPr eaLnBrk="1" hangingPunct="1">
              <a:defRPr/>
            </a:pPr>
            <a:r>
              <a:rPr lang="en-US" sz="1800" dirty="0" smtClean="0"/>
              <a:t>Developing Organization </a:t>
            </a:r>
          </a:p>
          <a:p>
            <a:pPr lvl="1" eaLnBrk="1" hangingPunct="1">
              <a:defRPr/>
            </a:pPr>
            <a:r>
              <a:rPr lang="en-US" sz="1600" dirty="0"/>
              <a:t>R</a:t>
            </a:r>
            <a:r>
              <a:rPr lang="en-US" sz="1600" dirty="0" smtClean="0"/>
              <a:t>esearcher</a:t>
            </a:r>
          </a:p>
          <a:p>
            <a:pPr eaLnBrk="1" hangingPunct="1">
              <a:defRPr/>
            </a:pPr>
            <a:r>
              <a:rPr lang="en-US" sz="1800" dirty="0" smtClean="0"/>
              <a:t>Technical Environment </a:t>
            </a:r>
          </a:p>
          <a:p>
            <a:pPr lvl="1" eaLnBrk="1" hangingPunct="1">
              <a:defRPr/>
            </a:pPr>
            <a:r>
              <a:rPr lang="en-US" sz="1600" dirty="0" err="1" smtClean="0"/>
              <a:t>Heterogenous</a:t>
            </a:r>
            <a:r>
              <a:rPr lang="en-US" sz="1600" dirty="0" smtClean="0"/>
              <a:t> distributed computing</a:t>
            </a:r>
          </a:p>
          <a:p>
            <a:pPr eaLnBrk="1" hangingPunct="1">
              <a:defRPr/>
            </a:pPr>
            <a:r>
              <a:rPr lang="en-US" sz="1800" dirty="0" smtClean="0"/>
              <a:t>Architect’s experience</a:t>
            </a:r>
          </a:p>
          <a:p>
            <a:pPr lvl="1" eaLnBrk="1" hangingPunct="1">
              <a:defRPr/>
            </a:pPr>
            <a:r>
              <a:rPr lang="en-US" sz="1600" dirty="0" smtClean="0"/>
              <a:t>hypertext</a:t>
            </a:r>
          </a:p>
          <a:p>
            <a:pPr lvl="1" eaLnBrk="1" hangingPunct="1">
              <a:defRPr/>
            </a:pPr>
            <a:r>
              <a:rPr lang="en-US" sz="1600" dirty="0" smtClean="0"/>
              <a:t>networking</a:t>
            </a:r>
          </a:p>
          <a:p>
            <a:pPr lvl="1" eaLnBrk="1" hangingPunct="1">
              <a:defRPr/>
            </a:pPr>
            <a:endParaRPr lang="en-US" sz="1600" dirty="0" smtClean="0"/>
          </a:p>
        </p:txBody>
      </p:sp>
      <p:sp>
        <p:nvSpPr>
          <p:cNvPr id="1053700" name="Rectangle 4"/>
          <p:cNvSpPr>
            <a:spLocks noChangeArrowheads="1"/>
          </p:cNvSpPr>
          <p:nvPr/>
        </p:nvSpPr>
        <p:spPr bwMode="auto">
          <a:xfrm>
            <a:off x="3429000" y="13716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(Qualities)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Remote Access</a:t>
            </a:r>
            <a:endParaRPr lang="en-US" sz="1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Interoperability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Extensibility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Scalability</a:t>
            </a:r>
            <a:endParaRPr lang="en-US" sz="1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352800" y="17526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352800" y="13716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3200400" y="21336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905000" y="1371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04800" y="1143000"/>
            <a:ext cx="5029200" cy="4495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334000" y="32004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334000" y="37338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53708" name="Rectangle 12"/>
          <p:cNvSpPr>
            <a:spLocks noChangeArrowheads="1"/>
          </p:cNvSpPr>
          <p:nvPr/>
        </p:nvSpPr>
        <p:spPr bwMode="auto">
          <a:xfrm>
            <a:off x="6858000" y="1981200"/>
            <a:ext cx="21478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 </a:t>
            </a:r>
            <a:endParaRPr lang="en-US" sz="1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library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 Server</a:t>
            </a:r>
            <a:endParaRPr lang="en-US" sz="1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  <p:sp>
        <p:nvSpPr>
          <p:cNvPr id="1053709" name="Rectangle 13"/>
          <p:cNvSpPr>
            <a:spLocks noChangeArrowheads="1"/>
          </p:cNvSpPr>
          <p:nvPr/>
        </p:nvSpPr>
        <p:spPr bwMode="auto">
          <a:xfrm>
            <a:off x="6996113" y="3505200"/>
            <a:ext cx="21478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               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x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781800" y="1905000"/>
            <a:ext cx="21336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781800" y="3505200"/>
            <a:ext cx="2133600" cy="1219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001000" y="4724400"/>
            <a:ext cx="0" cy="137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819400" y="6096000"/>
            <a:ext cx="5181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819400" y="5715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8001000" y="31242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8001000" y="8382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2895600" y="83820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895600" y="838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6096000" y="2362200"/>
            <a:ext cx="228600" cy="6096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943600" y="30480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>
            <a:off x="6019800" y="48006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8" name="Line 27"/>
          <p:cNvSpPr>
            <a:spLocks noChangeShapeType="1"/>
          </p:cNvSpPr>
          <p:nvPr/>
        </p:nvSpPr>
        <p:spPr bwMode="auto">
          <a:xfrm flipH="1" flipV="1">
            <a:off x="5943600" y="3048000"/>
            <a:ext cx="76200" cy="1752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19" name="Line 29"/>
          <p:cNvSpPr>
            <a:spLocks noChangeShapeType="1"/>
          </p:cNvSpPr>
          <p:nvPr/>
        </p:nvSpPr>
        <p:spPr bwMode="auto">
          <a:xfrm flipV="1">
            <a:off x="6400800" y="3048000"/>
            <a:ext cx="76200" cy="1752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 flipV="1">
            <a:off x="6477000" y="3124200"/>
            <a:ext cx="3048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1" name="Text Box 31"/>
          <p:cNvSpPr txBox="1">
            <a:spLocks noChangeArrowheads="1"/>
          </p:cNvSpPr>
          <p:nvPr/>
        </p:nvSpPr>
        <p:spPr bwMode="auto">
          <a:xfrm>
            <a:off x="5686425" y="2062163"/>
            <a:ext cx="9699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600"/>
              <a:t>Architect</a:t>
            </a:r>
          </a:p>
        </p:txBody>
      </p:sp>
      <p:sp>
        <p:nvSpPr>
          <p:cNvPr id="8222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Original Requirements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701087" cy="4876800"/>
          </a:xfrm>
        </p:spPr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Remote access across networks</a:t>
            </a:r>
            <a:r>
              <a:rPr lang="en-US" dirty="0">
                <a:effectLst/>
              </a:rPr>
              <a:t>. Any information had to be accessible </a:t>
            </a:r>
            <a:r>
              <a:rPr lang="en-US" dirty="0" smtClean="0">
                <a:effectLst/>
              </a:rPr>
              <a:t>from any </a:t>
            </a:r>
            <a:r>
              <a:rPr lang="en-US" dirty="0">
                <a:effectLst/>
              </a:rPr>
              <a:t>machine on a </a:t>
            </a:r>
            <a:r>
              <a:rPr lang="en-US" dirty="0" smtClean="0">
                <a:effectLst/>
              </a:rPr>
              <a:t>network.</a:t>
            </a: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Heterogeneity</a:t>
            </a:r>
            <a:r>
              <a:rPr lang="en-US" dirty="0">
                <a:effectLst/>
              </a:rPr>
              <a:t>. The system could not be limited to run on any specific hardware or software </a:t>
            </a:r>
            <a:r>
              <a:rPr lang="en-US" dirty="0" smtClean="0">
                <a:effectLst/>
              </a:rPr>
              <a:t>platform.</a:t>
            </a: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err="1" smtClean="0">
                <a:effectLst/>
              </a:rPr>
              <a:t>Noncentralization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there could </a:t>
            </a:r>
            <a:r>
              <a:rPr lang="en-US" dirty="0">
                <a:effectLst/>
              </a:rPr>
              <a:t>not be any single source of data or services. </a:t>
            </a: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Access </a:t>
            </a:r>
            <a:r>
              <a:rPr lang="en-US" i="1" dirty="0">
                <a:effectLst/>
              </a:rPr>
              <a:t>to existing data</a:t>
            </a:r>
            <a:r>
              <a:rPr lang="en-US" dirty="0">
                <a:effectLst/>
              </a:rPr>
              <a:t>. Existing databases had to be </a:t>
            </a:r>
            <a:r>
              <a:rPr lang="en-US" dirty="0" smtClean="0">
                <a:effectLst/>
              </a:rPr>
              <a:t>accessible.</a:t>
            </a:r>
            <a:endParaRPr lang="en-US" dirty="0">
              <a:effectLst/>
            </a:endParaRP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Ability </a:t>
            </a:r>
            <a:r>
              <a:rPr lang="en-US" i="1" dirty="0">
                <a:effectLst/>
              </a:rPr>
              <a:t>for users to add data</a:t>
            </a:r>
            <a:r>
              <a:rPr lang="en-US" dirty="0">
                <a:effectLst/>
              </a:rPr>
              <a:t>. Users should be able to “publish” their </a:t>
            </a:r>
            <a:r>
              <a:rPr lang="en-US" dirty="0" smtClean="0">
                <a:effectLst/>
              </a:rPr>
              <a:t>own data using </a:t>
            </a:r>
            <a:r>
              <a:rPr lang="en-US" dirty="0">
                <a:effectLst/>
              </a:rPr>
              <a:t>the same interface used to read others’ </a:t>
            </a:r>
            <a:r>
              <a:rPr lang="en-US" dirty="0" smtClean="0">
                <a:effectLst/>
              </a:rPr>
              <a:t>data.</a:t>
            </a:r>
            <a:endParaRPr lang="en-US" dirty="0">
              <a:effectLst/>
            </a:endParaRP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Private </a:t>
            </a:r>
            <a:r>
              <a:rPr lang="en-US" i="1" dirty="0">
                <a:effectLst/>
              </a:rPr>
              <a:t>links</a:t>
            </a:r>
            <a:r>
              <a:rPr lang="en-US" dirty="0">
                <a:effectLst/>
              </a:rPr>
              <a:t>. Links and nodes had to be capable of being </a:t>
            </a:r>
            <a:r>
              <a:rPr lang="en-US" dirty="0" smtClean="0">
                <a:effectLst/>
              </a:rPr>
              <a:t>privately annotated.</a:t>
            </a:r>
            <a:endParaRPr lang="en-US" dirty="0">
              <a:effectLst/>
            </a:endParaRP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Bells </a:t>
            </a:r>
            <a:r>
              <a:rPr lang="en-US" i="1" dirty="0">
                <a:effectLst/>
              </a:rPr>
              <a:t>and whistles</a:t>
            </a:r>
            <a:r>
              <a:rPr lang="en-US" dirty="0">
                <a:effectLst/>
              </a:rPr>
              <a:t>. The only form of data display originally planned </a:t>
            </a:r>
            <a:r>
              <a:rPr lang="en-US" dirty="0" smtClean="0">
                <a:effectLst/>
              </a:rPr>
              <a:t>was display </a:t>
            </a:r>
            <a:r>
              <a:rPr lang="en-US" dirty="0">
                <a:effectLst/>
              </a:rPr>
              <a:t>on a 24 × 80 character ASCII terminal. Graphics were </a:t>
            </a:r>
            <a:r>
              <a:rPr lang="en-US" dirty="0" smtClean="0">
                <a:effectLst/>
              </a:rPr>
              <a:t>considered optional</a:t>
            </a:r>
            <a:r>
              <a:rPr lang="en-US" dirty="0">
                <a:effectLst/>
              </a:rPr>
              <a:t>.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sz="2000" dirty="0" smtClean="0"/>
          </a:p>
        </p:txBody>
      </p:sp>
      <p:sp>
        <p:nvSpPr>
          <p:cNvPr id="9220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Original Requirements (continued)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701087" cy="4876800"/>
          </a:xfrm>
        </p:spPr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Private </a:t>
            </a:r>
            <a:r>
              <a:rPr lang="en-US" i="1" dirty="0">
                <a:effectLst/>
              </a:rPr>
              <a:t>links</a:t>
            </a:r>
            <a:r>
              <a:rPr lang="en-US" dirty="0">
                <a:effectLst/>
              </a:rPr>
              <a:t>. Links and nodes had to be capable of being </a:t>
            </a:r>
            <a:r>
              <a:rPr lang="en-US" dirty="0" smtClean="0">
                <a:effectLst/>
              </a:rPr>
              <a:t>privately annotated.</a:t>
            </a:r>
            <a:endParaRPr lang="en-US" dirty="0">
              <a:effectLst/>
            </a:endParaRP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Bells </a:t>
            </a:r>
            <a:r>
              <a:rPr lang="en-US" i="1" dirty="0">
                <a:effectLst/>
              </a:rPr>
              <a:t>and whistles</a:t>
            </a:r>
            <a:r>
              <a:rPr lang="en-US" dirty="0">
                <a:effectLst/>
              </a:rPr>
              <a:t>. The only form of data display originally planned </a:t>
            </a:r>
            <a:r>
              <a:rPr lang="en-US" dirty="0" smtClean="0">
                <a:effectLst/>
              </a:rPr>
              <a:t>was display </a:t>
            </a:r>
            <a:r>
              <a:rPr lang="en-US" dirty="0">
                <a:effectLst/>
              </a:rPr>
              <a:t>on a 24 × 80 character ASCII terminal. Graphics were </a:t>
            </a:r>
            <a:r>
              <a:rPr lang="en-US" dirty="0" smtClean="0">
                <a:effectLst/>
              </a:rPr>
              <a:t>considered optional.</a:t>
            </a: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>
                <a:effectLst/>
              </a:rPr>
              <a:t>Data analysis</a:t>
            </a:r>
            <a:r>
              <a:rPr lang="en-US" dirty="0">
                <a:effectLst/>
              </a:rPr>
              <a:t>. Users should be able to search across the various databases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look for anomalies, regularities, irregularities, and so on. </a:t>
            </a:r>
          </a:p>
          <a:p>
            <a:pPr marL="420688" indent="-420688" defTabSz="841375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i="1" dirty="0" smtClean="0">
                <a:effectLst/>
              </a:rPr>
              <a:t>Live </a:t>
            </a:r>
            <a:r>
              <a:rPr lang="en-US" i="1" dirty="0">
                <a:effectLst/>
              </a:rPr>
              <a:t>links</a:t>
            </a:r>
            <a:r>
              <a:rPr lang="en-US" dirty="0">
                <a:effectLst/>
              </a:rPr>
              <a:t>. Given that information changes all the time, there should </a:t>
            </a:r>
            <a:r>
              <a:rPr lang="en-US" dirty="0" smtClean="0">
                <a:effectLst/>
              </a:rPr>
              <a:t>be some </a:t>
            </a:r>
            <a:r>
              <a:rPr lang="en-US" dirty="0">
                <a:effectLst/>
              </a:rPr>
              <a:t>way of updating a user’s view of it. This could be by simply retrieving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information every time the link is accessed or (in a more </a:t>
            </a:r>
            <a:r>
              <a:rPr lang="en-US" dirty="0" smtClean="0">
                <a:effectLst/>
              </a:rPr>
              <a:t>sophisticated fashion</a:t>
            </a:r>
            <a:r>
              <a:rPr lang="en-US" dirty="0">
                <a:effectLst/>
              </a:rPr>
              <a:t>) by notifying a user of a link whenever the information has changed.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sz="2000" dirty="0" smtClean="0"/>
          </a:p>
        </p:txBody>
      </p:sp>
      <p:sp>
        <p:nvSpPr>
          <p:cNvPr id="10244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Architectural Solution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client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server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US" dirty="0">
              <a:effectLst/>
            </a:endParaRPr>
          </a:p>
          <a:p>
            <a:pPr marL="0" indent="0" eaLnBrk="1" hangingPunct="1">
              <a:defRPr/>
            </a:pPr>
            <a:endParaRPr lang="en-US" dirty="0" smtClean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effectLst/>
              </a:rPr>
              <a:t>Special protocol for communication </a:t>
            </a:r>
            <a:r>
              <a:rPr lang="en-US" dirty="0" smtClean="0">
                <a:effectLst/>
              </a:rPr>
              <a:t>for transferring documents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endParaRPr lang="en-US" dirty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a library  to hide machine dependencies</a:t>
            </a:r>
          </a:p>
          <a:p>
            <a:pPr marL="0" indent="0" eaLnBrk="1" hangingPunct="1">
              <a:defRPr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 smtClean="0"/>
          </a:p>
        </p:txBody>
      </p:sp>
      <p:sp>
        <p:nvSpPr>
          <p:cNvPr id="11268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system are we talking about?</a:t>
            </a:r>
          </a:p>
        </p:txBody>
      </p:sp>
      <p:pic>
        <p:nvPicPr>
          <p:cNvPr id="1229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057400"/>
            <a:ext cx="84169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4572000" y="2495550"/>
            <a:ext cx="1219200" cy="3429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dirty="0">
                <a:solidFill>
                  <a:schemeClr val="bg1"/>
                </a:solidFill>
              </a:rPr>
              <a:t>Protocol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5410200" y="4038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6629400" y="38100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6553200" y="40386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1752600" y="38100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3352800" y="4038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99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04988"/>
            <a:ext cx="8131175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dirty="0" smtClean="0"/>
          </a:p>
        </p:txBody>
      </p:sp>
      <p:sp>
        <p:nvSpPr>
          <p:cNvPr id="13317" name="Footer Placeholder 3"/>
          <p:cNvSpPr txBox="1">
            <a:spLocks/>
          </p:cNvSpPr>
          <p:nvPr/>
        </p:nvSpPr>
        <p:spPr bwMode="auto">
          <a:xfrm>
            <a:off x="533400" y="6500813"/>
            <a:ext cx="67056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US" sz="1200">
                <a:solidFill>
                  <a:schemeClr val="tx1"/>
                </a:solidFill>
              </a:rPr>
              <a:t>Software Architecture in Practice 2</a:t>
            </a:r>
            <a:r>
              <a:rPr lang="en-AU" altLang="en-US" sz="1200" baseline="30000">
                <a:solidFill>
                  <a:schemeClr val="tx1"/>
                </a:solidFill>
              </a:rPr>
              <a:t>nd</a:t>
            </a:r>
            <a:r>
              <a:rPr lang="en-AU" altLang="en-US" sz="1200">
                <a:solidFill>
                  <a:schemeClr val="tx1"/>
                </a:solidFill>
              </a:rPr>
              <a:t> Ed  Bass, Clements, Kazman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29071</TotalTime>
  <Pages>35</Pages>
  <Words>1171</Words>
  <Application>Microsoft Office PowerPoint</Application>
  <PresentationFormat>Letter Paper (8.5x11 in)</PresentationFormat>
  <Paragraphs>136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Helvetica</vt:lpstr>
      <vt:lpstr>Arial</vt:lpstr>
      <vt:lpstr>Wingdings</vt:lpstr>
      <vt:lpstr>Times New Roman</vt:lpstr>
      <vt:lpstr>Century Gothic</vt:lpstr>
      <vt:lpstr>Courier New</vt:lpstr>
      <vt:lpstr>white212</vt:lpstr>
      <vt:lpstr>Lecture 6z Case Study Interoperability               </vt:lpstr>
      <vt:lpstr>Architecture Deja Vu</vt:lpstr>
      <vt:lpstr>Example of System with emphasis on Interoperability</vt:lpstr>
      <vt:lpstr>Architecture Business Cycle for X</vt:lpstr>
      <vt:lpstr>Original Requirements</vt:lpstr>
      <vt:lpstr>Original Requirements (continued)</vt:lpstr>
      <vt:lpstr>Architectural Solution</vt:lpstr>
      <vt:lpstr>What system are we talking about?</vt:lpstr>
      <vt:lpstr>PowerPoint Presentation</vt:lpstr>
      <vt:lpstr>PowerPoint Presentation</vt:lpstr>
      <vt:lpstr>LESSONS FROM libWWW</vt:lpstr>
      <vt:lpstr>PowerPoint Presentation</vt:lpstr>
      <vt:lpstr>PowerPoint Presentation</vt:lpstr>
      <vt:lpstr>COMMON GATEWAY INTERFACE</vt:lpstr>
      <vt:lpstr>ACHIEVING INITIAL QUALITY GOALS</vt:lpstr>
      <vt:lpstr>Another Cycle through the ABC: The Evolution of Web-Based E-Commerce Architectures </vt:lpstr>
      <vt:lpstr>Quality Attributes for E-commerce on web</vt:lpstr>
      <vt:lpstr>An e-commerce reference architecture </vt:lpstr>
      <vt:lpstr>PowerPoint Presentation</vt:lpstr>
      <vt:lpstr>Summary of tactics</vt:lpstr>
      <vt:lpstr>PowerPoint Presentation</vt:lpstr>
      <vt:lpstr>PowerPoint Presentation</vt:lpstr>
      <vt:lpstr>Further Reading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158</cp:revision>
  <cp:lastPrinted>2017-05-24T13:17:13Z</cp:lastPrinted>
  <dcterms:created xsi:type="dcterms:W3CDTF">1998-08-11T09:19:24Z</dcterms:created>
  <dcterms:modified xsi:type="dcterms:W3CDTF">2017-05-24T13:17:18Z</dcterms:modified>
</cp:coreProperties>
</file>