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60"/>
  </p:notesMasterIdLst>
  <p:handoutMasterIdLst>
    <p:handoutMasterId r:id="rId61"/>
  </p:handoutMasterIdLst>
  <p:sldIdLst>
    <p:sldId id="453" r:id="rId2"/>
    <p:sldId id="527" r:id="rId3"/>
    <p:sldId id="587" r:id="rId4"/>
    <p:sldId id="589" r:id="rId5"/>
    <p:sldId id="590" r:id="rId6"/>
    <p:sldId id="591" r:id="rId7"/>
    <p:sldId id="592" r:id="rId8"/>
    <p:sldId id="593" r:id="rId9"/>
    <p:sldId id="594" r:id="rId10"/>
    <p:sldId id="595" r:id="rId11"/>
    <p:sldId id="596" r:id="rId12"/>
    <p:sldId id="597" r:id="rId13"/>
    <p:sldId id="598" r:id="rId14"/>
    <p:sldId id="599" r:id="rId15"/>
    <p:sldId id="600" r:id="rId16"/>
    <p:sldId id="601" r:id="rId17"/>
    <p:sldId id="602" r:id="rId18"/>
    <p:sldId id="603" r:id="rId19"/>
    <p:sldId id="604" r:id="rId20"/>
    <p:sldId id="605" r:id="rId21"/>
    <p:sldId id="606" r:id="rId22"/>
    <p:sldId id="607" r:id="rId23"/>
    <p:sldId id="608" r:id="rId24"/>
    <p:sldId id="609" r:id="rId25"/>
    <p:sldId id="610" r:id="rId26"/>
    <p:sldId id="611" r:id="rId27"/>
    <p:sldId id="612" r:id="rId28"/>
    <p:sldId id="613" r:id="rId29"/>
    <p:sldId id="614" r:id="rId30"/>
    <p:sldId id="615" r:id="rId31"/>
    <p:sldId id="616" r:id="rId32"/>
    <p:sldId id="617" r:id="rId33"/>
    <p:sldId id="618" r:id="rId34"/>
    <p:sldId id="619" r:id="rId35"/>
    <p:sldId id="620" r:id="rId36"/>
    <p:sldId id="621" r:id="rId37"/>
    <p:sldId id="622" r:id="rId38"/>
    <p:sldId id="623" r:id="rId39"/>
    <p:sldId id="624" r:id="rId40"/>
    <p:sldId id="625" r:id="rId41"/>
    <p:sldId id="626" r:id="rId42"/>
    <p:sldId id="627" r:id="rId43"/>
    <p:sldId id="628" r:id="rId44"/>
    <p:sldId id="629" r:id="rId45"/>
    <p:sldId id="630" r:id="rId46"/>
    <p:sldId id="631" r:id="rId47"/>
    <p:sldId id="632" r:id="rId48"/>
    <p:sldId id="633" r:id="rId49"/>
    <p:sldId id="634" r:id="rId50"/>
    <p:sldId id="635" r:id="rId51"/>
    <p:sldId id="636" r:id="rId52"/>
    <p:sldId id="637" r:id="rId53"/>
    <p:sldId id="638" r:id="rId54"/>
    <p:sldId id="639" r:id="rId55"/>
    <p:sldId id="640" r:id="rId56"/>
    <p:sldId id="641" r:id="rId57"/>
    <p:sldId id="642" r:id="rId58"/>
    <p:sldId id="643" r:id="rId59"/>
  </p:sldIdLst>
  <p:sldSz cx="9144000" cy="6858000" type="letter"/>
  <p:notesSz cx="9296400" cy="7010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5pPr>
    <a:lvl6pPr marL="2286000" algn="l" defTabSz="914400" rtl="0" eaLnBrk="1" latinLnBrk="0" hangingPunct="1">
      <a:defRPr b="1" kern="1200">
        <a:solidFill>
          <a:schemeClr val="tx1"/>
        </a:solidFill>
        <a:latin typeface="Helvetica" panose="020B0604020202020204" pitchFamily="34" charset="0"/>
        <a:ea typeface="+mn-ea"/>
        <a:cs typeface="+mn-cs"/>
      </a:defRPr>
    </a:lvl6pPr>
    <a:lvl7pPr marL="2743200" algn="l" defTabSz="914400" rtl="0" eaLnBrk="1" latinLnBrk="0" hangingPunct="1">
      <a:defRPr b="1" kern="1200">
        <a:solidFill>
          <a:schemeClr val="tx1"/>
        </a:solidFill>
        <a:latin typeface="Helvetica" panose="020B0604020202020204" pitchFamily="34" charset="0"/>
        <a:ea typeface="+mn-ea"/>
        <a:cs typeface="+mn-cs"/>
      </a:defRPr>
    </a:lvl7pPr>
    <a:lvl8pPr marL="3200400" algn="l" defTabSz="914400" rtl="0" eaLnBrk="1" latinLnBrk="0" hangingPunct="1">
      <a:defRPr b="1" kern="1200">
        <a:solidFill>
          <a:schemeClr val="tx1"/>
        </a:solidFill>
        <a:latin typeface="Helvetica" panose="020B0604020202020204" pitchFamily="34" charset="0"/>
        <a:ea typeface="+mn-ea"/>
        <a:cs typeface="+mn-cs"/>
      </a:defRPr>
    </a:lvl8pPr>
    <a:lvl9pPr marL="3657600" algn="l" defTabSz="914400" rtl="0" eaLnBrk="1" latinLnBrk="0" hangingPunct="1">
      <a:defRPr b="1"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96">
          <p15:clr>
            <a:srgbClr val="A4A3A4"/>
          </p15:clr>
        </p15:guide>
        <p15:guide id="2" pos="5568">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B2B2B2"/>
    <a:srgbClr val="FFCC00"/>
    <a:srgbClr val="FF0000"/>
    <a:srgbClr val="FFCCCC"/>
    <a:srgbClr val="CCCCFF"/>
    <a:srgbClr val="CCEC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8265" autoAdjust="0"/>
  </p:normalViewPr>
  <p:slideViewPr>
    <p:cSldViewPr>
      <p:cViewPr varScale="1">
        <p:scale>
          <a:sx n="45" d="100"/>
          <a:sy n="45" d="100"/>
        </p:scale>
        <p:origin x="1604" y="48"/>
      </p:cViewPr>
      <p:guideLst>
        <p:guide orient="horz" pos="96"/>
        <p:guide pos="55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438"/>
    </p:cViewPr>
  </p:sorterViewPr>
  <p:notesViewPr>
    <p:cSldViewPr>
      <p:cViewPr varScale="1">
        <p:scale>
          <a:sx n="77" d="100"/>
          <a:sy n="77" d="100"/>
        </p:scale>
        <p:origin x="-1584" y="-10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67200" y="6677025"/>
            <a:ext cx="765175" cy="257175"/>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Helvetica" panose="020B0604020202020204" pitchFamily="34" charset="0"/>
              </a:defRPr>
            </a:lvl1pPr>
            <a:lvl2pPr marL="742950" indent="-285750" defTabSz="868363">
              <a:defRPr b="1">
                <a:solidFill>
                  <a:schemeClr val="tx1"/>
                </a:solidFill>
                <a:latin typeface="Helvetica" panose="020B0604020202020204" pitchFamily="34" charset="0"/>
              </a:defRPr>
            </a:lvl2pPr>
            <a:lvl3pPr marL="1143000" indent="-228600" defTabSz="868363">
              <a:defRPr b="1">
                <a:solidFill>
                  <a:schemeClr val="tx1"/>
                </a:solidFill>
                <a:latin typeface="Helvetica" panose="020B0604020202020204" pitchFamily="34" charset="0"/>
              </a:defRPr>
            </a:lvl3pPr>
            <a:lvl4pPr marL="1600200" indent="-228600" defTabSz="868363">
              <a:defRPr b="1">
                <a:solidFill>
                  <a:schemeClr val="tx1"/>
                </a:solidFill>
                <a:latin typeface="Helvetica" panose="020B0604020202020204" pitchFamily="34" charset="0"/>
              </a:defRPr>
            </a:lvl4pPr>
            <a:lvl5pPr marL="2057400" indent="-228600" defTabSz="868363">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200" b="0" smtClean="0"/>
              <a:t>Page </a:t>
            </a:r>
            <a:fld id="{051D0DDA-B6AB-4494-B47F-5F6F7B7A398D}" type="slidenum">
              <a:rPr lang="en-US" altLang="en-US" sz="1200" b="0" smtClean="0"/>
              <a:pPr algn="ctr">
                <a:lnSpc>
                  <a:spcPct val="90000"/>
                </a:lnSpc>
                <a:defRPr/>
              </a:pPr>
              <a:t>‹#›</a:t>
            </a:fld>
            <a:endParaRPr lang="en-US" altLang="en-US" sz="1200" b="0" smtClean="0"/>
          </a:p>
        </p:txBody>
      </p:sp>
    </p:spTree>
    <p:extLst>
      <p:ext uri="{BB962C8B-B14F-4D97-AF65-F5344CB8AC3E}">
        <p14:creationId xmlns:p14="http://schemas.microsoft.com/office/powerpoint/2010/main" val="3456876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026"/>
          <p:cNvSpPr>
            <a:spLocks noGrp="1" noChangeArrowheads="1"/>
          </p:cNvSpPr>
          <p:nvPr>
            <p:ph type="body" sz="quarter" idx="3"/>
          </p:nvPr>
        </p:nvSpPr>
        <p:spPr bwMode="auto">
          <a:xfrm>
            <a:off x="1239838" y="3330575"/>
            <a:ext cx="6816725" cy="3154363"/>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1" name="Rectangle 1027"/>
          <p:cNvSpPr>
            <a:spLocks noChangeArrowheads="1"/>
          </p:cNvSpPr>
          <p:nvPr/>
        </p:nvSpPr>
        <p:spPr bwMode="auto">
          <a:xfrm>
            <a:off x="4244975" y="6677025"/>
            <a:ext cx="806450" cy="257175"/>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Helvetica" panose="020B0604020202020204" pitchFamily="34" charset="0"/>
              </a:defRPr>
            </a:lvl1pPr>
            <a:lvl2pPr marL="742950" indent="-285750" defTabSz="868363">
              <a:defRPr b="1">
                <a:solidFill>
                  <a:schemeClr val="tx1"/>
                </a:solidFill>
                <a:latin typeface="Helvetica" panose="020B0604020202020204" pitchFamily="34" charset="0"/>
              </a:defRPr>
            </a:lvl2pPr>
            <a:lvl3pPr marL="1143000" indent="-228600" defTabSz="868363">
              <a:defRPr b="1">
                <a:solidFill>
                  <a:schemeClr val="tx1"/>
                </a:solidFill>
                <a:latin typeface="Helvetica" panose="020B0604020202020204" pitchFamily="34" charset="0"/>
              </a:defRPr>
            </a:lvl3pPr>
            <a:lvl4pPr marL="1600200" indent="-228600" defTabSz="868363">
              <a:defRPr b="1">
                <a:solidFill>
                  <a:schemeClr val="tx1"/>
                </a:solidFill>
                <a:latin typeface="Helvetica" panose="020B0604020202020204" pitchFamily="34" charset="0"/>
              </a:defRPr>
            </a:lvl4pPr>
            <a:lvl5pPr marL="2057400" indent="-228600" defTabSz="868363">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200" b="0" smtClean="0">
                <a:latin typeface="Century Gothic" panose="020B0502020202020204" pitchFamily="34" charset="0"/>
              </a:rPr>
              <a:t>Page </a:t>
            </a:r>
            <a:fld id="{9EA0F115-AFB7-4835-9834-BFAD8BF49925}" type="slidenum">
              <a:rPr lang="en-US" altLang="en-US" sz="1200" b="0" smtClean="0">
                <a:latin typeface="Century Gothic" panose="020B0502020202020204" pitchFamily="34" charset="0"/>
              </a:rPr>
              <a:pPr algn="ctr">
                <a:lnSpc>
                  <a:spcPct val="90000"/>
                </a:lnSpc>
                <a:defRPr/>
              </a:pPr>
              <a:t>‹#›</a:t>
            </a:fld>
            <a:endParaRPr lang="en-US" altLang="en-US" sz="1200" b="0" smtClean="0">
              <a:latin typeface="Century Gothic" panose="020B0502020202020204" pitchFamily="34" charset="0"/>
            </a:endParaRPr>
          </a:p>
        </p:txBody>
      </p:sp>
      <p:sp>
        <p:nvSpPr>
          <p:cNvPr id="4100" name="Rectangle 1028"/>
          <p:cNvSpPr>
            <a:spLocks noChangeArrowheads="1" noTextEdit="1"/>
          </p:cNvSpPr>
          <p:nvPr>
            <p:ph type="sldImg" idx="2"/>
          </p:nvPr>
        </p:nvSpPr>
        <p:spPr bwMode="auto">
          <a:xfrm>
            <a:off x="2901950" y="530225"/>
            <a:ext cx="3492500" cy="2619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508186542"/>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53427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50573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6247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6400800"/>
            <a:ext cx="3657600" cy="304800"/>
          </a:xfrm>
          <a:prstGeom prst="rect">
            <a:avLst/>
          </a:prstGeom>
          <a:noFill/>
          <a:ln w="9525">
            <a:noFill/>
            <a:miter lim="800000"/>
            <a:headEnd/>
            <a:tailEnd/>
          </a:ln>
          <a:effectLst/>
        </p:spPr>
        <p:txBody>
          <a:bodyPr lIns="90479" tIns="44446" rIns="90479" bIns="44446"/>
          <a:lstStyle/>
          <a:p>
            <a:pPr algn="ctr" eaLnBrk="1" hangingPunct="1">
              <a:lnSpc>
                <a:spcPct val="95000"/>
              </a:lnSpc>
              <a:spcBef>
                <a:spcPct val="50000"/>
              </a:spcBef>
              <a:buClr>
                <a:schemeClr val="hlink"/>
              </a:buClr>
              <a:buFont typeface="Wingdings" pitchFamily="2" charset="2"/>
              <a:buNone/>
              <a:defRPr/>
            </a:pPr>
            <a:r>
              <a:rPr lang="en-US">
                <a:solidFill>
                  <a:schemeClr val="tx2"/>
                </a:solidFill>
                <a:effectLst>
                  <a:outerShdw blurRad="38100" dist="38100" dir="2700000" algn="tl">
                    <a:srgbClr val="C0C0C0"/>
                  </a:outerShdw>
                </a:effectLst>
                <a:latin typeface="Times New Roman" pitchFamily="18" charset="0"/>
              </a:rPr>
              <a:t>Click to edit Master subtitle style</a:t>
            </a:r>
          </a:p>
        </p:txBody>
      </p:sp>
      <p:sp>
        <p:nvSpPr>
          <p:cNvPr id="348162" name="Rectangle 2"/>
          <p:cNvSpPr>
            <a:spLocks noGrp="1" noChangeArrowheads="1"/>
          </p:cNvSpPr>
          <p:nvPr>
            <p:ph type="subTitle" sz="quarter" idx="1"/>
          </p:nvPr>
        </p:nvSpPr>
        <p:spPr>
          <a:xfrm>
            <a:off x="1371600" y="2501900"/>
            <a:ext cx="6400800" cy="1752600"/>
          </a:xfrm>
        </p:spPr>
        <p:txBody>
          <a:bodyPr/>
          <a:lstStyle>
            <a:lvl1pPr marL="0" indent="0" algn="ctr">
              <a:defRPr/>
            </a:lvl1pPr>
          </a:lstStyle>
          <a:p>
            <a:r>
              <a:rPr lang="en-US"/>
              <a:t>Click to edit Master subtitle style</a:t>
            </a:r>
          </a:p>
        </p:txBody>
      </p:sp>
      <p:sp>
        <p:nvSpPr>
          <p:cNvPr id="348163" name="Rectangle 3"/>
          <p:cNvSpPr>
            <a:spLocks noGrp="1" noChangeArrowheads="1"/>
          </p:cNvSpPr>
          <p:nvPr>
            <p:ph type="ctrTitle" sz="quarter"/>
          </p:nvPr>
        </p:nvSpPr>
        <p:spPr>
          <a:xfrm>
            <a:off x="685800" y="365125"/>
            <a:ext cx="7772400" cy="1143000"/>
          </a:xfrm>
          <a:effectLst>
            <a:outerShdw dist="71842" dir="2700000" algn="ctr" rotWithShape="0">
              <a:schemeClr val="bg2"/>
            </a:outerShdw>
          </a:effectLst>
        </p:spPr>
        <p:txBody>
          <a:bodyPr lIns="92066" tIns="46033" rIns="92066" bIns="46033"/>
          <a:lstStyle>
            <a:lvl1pPr>
              <a:defRPr>
                <a:effectLst>
                  <a:outerShdw blurRad="38100" dist="38100" dir="2700000" algn="tl">
                    <a:srgbClr val="C0C0C0"/>
                  </a:outerShdw>
                </a:effectLst>
              </a:defRPr>
            </a:lvl1pPr>
          </a:lstStyle>
          <a:p>
            <a:r>
              <a:rPr lang="en-US"/>
              <a:t>Click to edit Master title style</a:t>
            </a:r>
          </a:p>
        </p:txBody>
      </p:sp>
    </p:spTree>
    <p:extLst>
      <p:ext uri="{BB962C8B-B14F-4D97-AF65-F5344CB8AC3E}">
        <p14:creationId xmlns:p14="http://schemas.microsoft.com/office/powerpoint/2010/main" val="339507088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173430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47650"/>
            <a:ext cx="2206625" cy="619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0513" y="247650"/>
            <a:ext cx="6472237" cy="619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772279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bwMode="auto">
          <a:xfrm>
            <a:off x="533400" y="6500813"/>
            <a:ext cx="6705600" cy="28098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lnSpc>
                <a:spcPct val="90000"/>
              </a:lnSpc>
              <a:defRPr sz="1100" b="1">
                <a:solidFill>
                  <a:schemeClr val="tx1"/>
                </a:solidFill>
                <a:latin typeface="Helvetica" panose="020B0604020202020204" pitchFamily="34" charset="0"/>
              </a:defRPr>
            </a:lvl1pPr>
            <a:lvl2pPr marL="742950" indent="-285750" algn="ctr">
              <a:lnSpc>
                <a:spcPct val="90000"/>
              </a:lnSpc>
              <a:defRPr b="1">
                <a:solidFill>
                  <a:schemeClr val="tx1"/>
                </a:solidFill>
                <a:latin typeface="Helvetica" panose="020B0604020202020204" pitchFamily="34" charset="0"/>
              </a:defRPr>
            </a:lvl2pPr>
            <a:lvl3pPr marL="1143000" indent="-228600" algn="ctr">
              <a:lnSpc>
                <a:spcPct val="90000"/>
              </a:lnSpc>
              <a:defRPr b="1">
                <a:solidFill>
                  <a:schemeClr val="tx1"/>
                </a:solidFill>
                <a:latin typeface="Helvetica" panose="020B0604020202020204" pitchFamily="34" charset="0"/>
              </a:defRPr>
            </a:lvl3pPr>
            <a:lvl4pPr marL="1600200" indent="-228600" algn="ctr">
              <a:lnSpc>
                <a:spcPct val="90000"/>
              </a:lnSpc>
              <a:defRPr b="1">
                <a:solidFill>
                  <a:schemeClr val="tx1"/>
                </a:solidFill>
                <a:latin typeface="Helvetica" panose="020B0604020202020204" pitchFamily="34" charset="0"/>
              </a:defRPr>
            </a:lvl4pPr>
            <a:lvl5pPr marL="2057400" indent="-228600" algn="ctr">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defRPr/>
            </a:pPr>
            <a:r>
              <a:rPr lang="en-AU" altLang="en-US"/>
              <a:t>© Len Bass, Paul Clements, Rick </a:t>
            </a:r>
            <a:r>
              <a:rPr lang="en-AU" altLang="en-US" err="1"/>
              <a:t>Kazman</a:t>
            </a:r>
            <a:r>
              <a:rPr lang="en-AU" altLang="en-US"/>
              <a:t>, under Creative Commons Attribution License</a:t>
            </a:r>
          </a:p>
        </p:txBody>
      </p:sp>
    </p:spTree>
    <p:extLst>
      <p:ext uri="{BB962C8B-B14F-4D97-AF65-F5344CB8AC3E}">
        <p14:creationId xmlns:p14="http://schemas.microsoft.com/office/powerpoint/2010/main" val="30808500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5327618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0513" y="1220788"/>
            <a:ext cx="4076700"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9613" y="1220788"/>
            <a:ext cx="4078287"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301061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608705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9166917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00224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7908944"/>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6875100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7138" name="Rectangle 2"/>
          <p:cNvSpPr>
            <a:spLocks noGrp="1" noChangeArrowheads="1"/>
          </p:cNvSpPr>
          <p:nvPr>
            <p:ph type="body" idx="1"/>
          </p:nvPr>
        </p:nvSpPr>
        <p:spPr bwMode="auto">
          <a:xfrm>
            <a:off x="290513" y="1220788"/>
            <a:ext cx="8307387" cy="5224462"/>
          </a:xfrm>
          <a:prstGeom prst="rect">
            <a:avLst/>
          </a:prstGeom>
          <a:noFill/>
          <a:ln w="9525">
            <a:noFill/>
            <a:miter lim="800000"/>
            <a:headEnd/>
            <a:tailEnd/>
          </a:ln>
          <a:effectLst/>
        </p:spPr>
        <p:txBody>
          <a:bodyPr vert="horz" wrap="square" lIns="90479" tIns="44446" rIns="90479" bIns="444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7" name="Rectangle 3"/>
          <p:cNvSpPr>
            <a:spLocks noGrp="1" noChangeArrowheads="1"/>
          </p:cNvSpPr>
          <p:nvPr>
            <p:ph type="title"/>
          </p:nvPr>
        </p:nvSpPr>
        <p:spPr bwMode="auto">
          <a:xfrm>
            <a:off x="404813" y="247650"/>
            <a:ext cx="8716962" cy="781050"/>
          </a:xfrm>
          <a:prstGeom prst="rect">
            <a:avLst/>
          </a:prstGeom>
          <a:noFill/>
          <a:ln>
            <a:noFill/>
          </a:ln>
          <a:effectLst>
            <a:outerShdw dist="53882" dir="2700000" algn="ctr" rotWithShape="0">
              <a:srgbClr val="969696"/>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347140" name="Text Box 4"/>
          <p:cNvSpPr txBox="1">
            <a:spLocks noChangeArrowheads="1"/>
          </p:cNvSpPr>
          <p:nvPr/>
        </p:nvSpPr>
        <p:spPr bwMode="auto">
          <a:xfrm>
            <a:off x="219075" y="6400800"/>
            <a:ext cx="604838" cy="285750"/>
          </a:xfrm>
          <a:prstGeom prst="rect">
            <a:avLst/>
          </a:prstGeom>
          <a:noFill/>
          <a:ln w="19050">
            <a:noFill/>
            <a:miter lim="800000"/>
            <a:headEnd/>
            <a:tailEnd type="none" w="sm" len="sm"/>
          </a:ln>
          <a:effectLst/>
        </p:spPr>
        <p:txBody>
          <a:bodyPr wrap="none" lIns="45715" tIns="45715" rIns="45715" bIns="45715"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400" b="0" smtClean="0">
                <a:solidFill>
                  <a:schemeClr val="hlink"/>
                </a:solidFill>
              </a:rPr>
              <a:t>– </a:t>
            </a:r>
            <a:fld id="{A6503098-E82C-403D-A937-BBEFE3EAFF65}" type="slidenum">
              <a:rPr lang="en-US" altLang="en-US" sz="1400" b="0" smtClean="0">
                <a:solidFill>
                  <a:schemeClr val="hlink"/>
                </a:solidFill>
              </a:rPr>
              <a:pPr algn="ctr">
                <a:lnSpc>
                  <a:spcPct val="90000"/>
                </a:lnSpc>
                <a:defRPr/>
              </a:pPr>
              <a:t>‹#›</a:t>
            </a:fld>
            <a:r>
              <a:rPr lang="en-US" altLang="en-US" sz="1400" b="0" smtClean="0">
                <a:solidFill>
                  <a:schemeClr val="hlink"/>
                </a:solidFill>
              </a:rPr>
              <a:t> –</a:t>
            </a:r>
            <a:endParaRPr lang="en-US" altLang="en-US" sz="1400" b="0" smtClean="0"/>
          </a:p>
        </p:txBody>
      </p:sp>
      <p:sp>
        <p:nvSpPr>
          <p:cNvPr id="1029" name="Rectangle 5"/>
          <p:cNvSpPr>
            <a:spLocks noChangeArrowheads="1"/>
          </p:cNvSpPr>
          <p:nvPr/>
        </p:nvSpPr>
        <p:spPr bwMode="auto">
          <a:xfrm>
            <a:off x="7007645" y="6391039"/>
            <a:ext cx="2113710" cy="28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45715" tIns="45715" rIns="45715" bIns="45715" anchor="ctr">
            <a:spAutoFit/>
          </a:bodyPr>
          <a:lstStyle>
            <a:lvl1pPr algn="ctr">
              <a:lnSpc>
                <a:spcPct val="90000"/>
              </a:lnSpc>
              <a:defRPr b="1">
                <a:solidFill>
                  <a:schemeClr val="tx1"/>
                </a:solidFill>
                <a:latin typeface="Helvetica" panose="020B0604020202020204" pitchFamily="34" charset="0"/>
              </a:defRPr>
            </a:lvl1pPr>
            <a:lvl2pPr marL="742950" indent="-285750" algn="ctr">
              <a:lnSpc>
                <a:spcPct val="90000"/>
              </a:lnSpc>
              <a:defRPr b="1">
                <a:solidFill>
                  <a:schemeClr val="tx1"/>
                </a:solidFill>
                <a:latin typeface="Helvetica" panose="020B0604020202020204" pitchFamily="34" charset="0"/>
              </a:defRPr>
            </a:lvl2pPr>
            <a:lvl3pPr marL="1143000" indent="-228600" algn="ctr">
              <a:lnSpc>
                <a:spcPct val="90000"/>
              </a:lnSpc>
              <a:defRPr b="1">
                <a:solidFill>
                  <a:schemeClr val="tx1"/>
                </a:solidFill>
                <a:latin typeface="Helvetica" panose="020B0604020202020204" pitchFamily="34" charset="0"/>
              </a:defRPr>
            </a:lvl3pPr>
            <a:lvl4pPr marL="1600200" indent="-228600" algn="ctr">
              <a:lnSpc>
                <a:spcPct val="90000"/>
              </a:lnSpc>
              <a:defRPr b="1">
                <a:solidFill>
                  <a:schemeClr val="tx1"/>
                </a:solidFill>
                <a:latin typeface="Helvetica" panose="020B0604020202020204" pitchFamily="34" charset="0"/>
              </a:defRPr>
            </a:lvl4pPr>
            <a:lvl5pPr marL="2057400" indent="-228600" algn="ctr">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defRPr/>
            </a:pPr>
            <a:r>
              <a:rPr lang="en-US" altLang="en-US" sz="1400" b="0" dirty="0" smtClean="0">
                <a:solidFill>
                  <a:schemeClr val="hlink"/>
                </a:solidFill>
              </a:rPr>
              <a:t>CSCE 742 Summer </a:t>
            </a:r>
            <a:r>
              <a:rPr lang="en-US" altLang="en-US" sz="1400" b="0" dirty="0" smtClean="0">
                <a:solidFill>
                  <a:schemeClr val="hlink"/>
                </a:solidFill>
              </a:rPr>
              <a:t>2017</a:t>
            </a:r>
            <a:endParaRPr lang="en-US" altLang="en-US" sz="1400" b="0" dirty="0" smtClean="0">
              <a:solidFill>
                <a:schemeClr val="hlink"/>
              </a:solidFill>
            </a:endParaRPr>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spd="med"/>
  <p:txStyles>
    <p:titleStyle>
      <a:lvl1pPr algn="l" rtl="0" eaLnBrk="0" fontAlgn="base" hangingPunct="0">
        <a:lnSpc>
          <a:spcPct val="87000"/>
        </a:lnSpc>
        <a:spcBef>
          <a:spcPct val="0"/>
        </a:spcBef>
        <a:spcAft>
          <a:spcPct val="0"/>
        </a:spcAft>
        <a:defRPr sz="3800" b="1">
          <a:solidFill>
            <a:schemeClr val="hlink"/>
          </a:solidFill>
          <a:latin typeface="+mj-lt"/>
          <a:ea typeface="+mj-ea"/>
          <a:cs typeface="+mj-cs"/>
        </a:defRPr>
      </a:lvl1pPr>
      <a:lvl2pPr algn="l" rtl="0" eaLnBrk="0" fontAlgn="base" hangingPunct="0">
        <a:lnSpc>
          <a:spcPct val="87000"/>
        </a:lnSpc>
        <a:spcBef>
          <a:spcPct val="0"/>
        </a:spcBef>
        <a:spcAft>
          <a:spcPct val="0"/>
        </a:spcAft>
        <a:defRPr sz="3800" b="1">
          <a:solidFill>
            <a:schemeClr val="hlink"/>
          </a:solidFill>
          <a:latin typeface="Helvetica" pitchFamily="34" charset="0"/>
        </a:defRPr>
      </a:lvl2pPr>
      <a:lvl3pPr algn="l" rtl="0" eaLnBrk="0" fontAlgn="base" hangingPunct="0">
        <a:lnSpc>
          <a:spcPct val="87000"/>
        </a:lnSpc>
        <a:spcBef>
          <a:spcPct val="0"/>
        </a:spcBef>
        <a:spcAft>
          <a:spcPct val="0"/>
        </a:spcAft>
        <a:defRPr sz="3800" b="1">
          <a:solidFill>
            <a:schemeClr val="hlink"/>
          </a:solidFill>
          <a:latin typeface="Helvetica" pitchFamily="34" charset="0"/>
        </a:defRPr>
      </a:lvl3pPr>
      <a:lvl4pPr algn="l" rtl="0" eaLnBrk="0" fontAlgn="base" hangingPunct="0">
        <a:lnSpc>
          <a:spcPct val="87000"/>
        </a:lnSpc>
        <a:spcBef>
          <a:spcPct val="0"/>
        </a:spcBef>
        <a:spcAft>
          <a:spcPct val="0"/>
        </a:spcAft>
        <a:defRPr sz="3800" b="1">
          <a:solidFill>
            <a:schemeClr val="hlink"/>
          </a:solidFill>
          <a:latin typeface="Helvetica" pitchFamily="34" charset="0"/>
        </a:defRPr>
      </a:lvl4pPr>
      <a:lvl5pPr algn="l" rtl="0" eaLnBrk="0" fontAlgn="base" hangingPunct="0">
        <a:lnSpc>
          <a:spcPct val="87000"/>
        </a:lnSpc>
        <a:spcBef>
          <a:spcPct val="0"/>
        </a:spcBef>
        <a:spcAft>
          <a:spcPct val="0"/>
        </a:spcAft>
        <a:defRPr sz="3800" b="1">
          <a:solidFill>
            <a:schemeClr val="hlink"/>
          </a:solidFill>
          <a:latin typeface="Helvetica" pitchFamily="34" charset="0"/>
        </a:defRPr>
      </a:lvl5pPr>
      <a:lvl6pPr marL="457200" algn="l" rtl="0" fontAlgn="base">
        <a:lnSpc>
          <a:spcPct val="87000"/>
        </a:lnSpc>
        <a:spcBef>
          <a:spcPct val="0"/>
        </a:spcBef>
        <a:spcAft>
          <a:spcPct val="0"/>
        </a:spcAft>
        <a:defRPr sz="3800" b="1">
          <a:solidFill>
            <a:schemeClr val="hlink"/>
          </a:solidFill>
          <a:latin typeface="Helvetica" pitchFamily="34" charset="0"/>
        </a:defRPr>
      </a:lvl6pPr>
      <a:lvl7pPr marL="914400" algn="l" rtl="0" fontAlgn="base">
        <a:lnSpc>
          <a:spcPct val="87000"/>
        </a:lnSpc>
        <a:spcBef>
          <a:spcPct val="0"/>
        </a:spcBef>
        <a:spcAft>
          <a:spcPct val="0"/>
        </a:spcAft>
        <a:defRPr sz="3800" b="1">
          <a:solidFill>
            <a:schemeClr val="hlink"/>
          </a:solidFill>
          <a:latin typeface="Helvetica" pitchFamily="34" charset="0"/>
        </a:defRPr>
      </a:lvl7pPr>
      <a:lvl8pPr marL="1371600" algn="l" rtl="0" fontAlgn="base">
        <a:lnSpc>
          <a:spcPct val="87000"/>
        </a:lnSpc>
        <a:spcBef>
          <a:spcPct val="0"/>
        </a:spcBef>
        <a:spcAft>
          <a:spcPct val="0"/>
        </a:spcAft>
        <a:defRPr sz="3800" b="1">
          <a:solidFill>
            <a:schemeClr val="hlink"/>
          </a:solidFill>
          <a:latin typeface="Helvetica" pitchFamily="34" charset="0"/>
        </a:defRPr>
      </a:lvl8pPr>
      <a:lvl9pPr marL="1828800" algn="l" rtl="0" fontAlgn="base">
        <a:lnSpc>
          <a:spcPct val="87000"/>
        </a:lnSpc>
        <a:spcBef>
          <a:spcPct val="0"/>
        </a:spcBef>
        <a:spcAft>
          <a:spcPct val="0"/>
        </a:spcAft>
        <a:defRPr sz="3800" b="1">
          <a:solidFill>
            <a:schemeClr val="hlink"/>
          </a:solidFill>
          <a:latin typeface="Helvetica" pitchFamily="34" charset="0"/>
        </a:defRPr>
      </a:lvl9pPr>
    </p:titleStyle>
    <p:bodyStyle>
      <a:lvl1pPr marL="385763" indent="-385763" algn="l" rtl="0" eaLnBrk="0" fontAlgn="base" hangingPunct="0">
        <a:lnSpc>
          <a:spcPct val="95000"/>
        </a:lnSpc>
        <a:spcBef>
          <a:spcPct val="50000"/>
        </a:spcBef>
        <a:spcAft>
          <a:spcPct val="0"/>
        </a:spcAft>
        <a:buClr>
          <a:schemeClr val="hlink"/>
        </a:buClr>
        <a:buFont typeface="Wingdings" panose="05000000000000000000" pitchFamily="2" charset="2"/>
        <a:defRPr sz="2400" b="1">
          <a:solidFill>
            <a:schemeClr val="tx2"/>
          </a:solidFill>
          <a:effectLst>
            <a:outerShdw blurRad="38100" dist="38100" dir="2700000" algn="tl">
              <a:srgbClr val="C0C0C0"/>
            </a:outerShdw>
          </a:effectLst>
          <a:latin typeface="+mn-lt"/>
          <a:ea typeface="+mn-ea"/>
          <a:cs typeface="+mn-cs"/>
        </a:defRPr>
      </a:lvl1pPr>
      <a:lvl2pPr marL="744538" indent="-246063" algn="l" rtl="0" eaLnBrk="0" fontAlgn="base" hangingPunct="0">
        <a:spcBef>
          <a:spcPct val="25000"/>
        </a:spcBef>
        <a:spcAft>
          <a:spcPct val="0"/>
        </a:spcAft>
        <a:buClr>
          <a:schemeClr val="hlink"/>
        </a:buClr>
        <a:buSzPct val="75000"/>
        <a:buFont typeface="Wingdings" panose="05000000000000000000" pitchFamily="2" charset="2"/>
        <a:buChar char="n"/>
        <a:defRPr sz="2000" b="1">
          <a:solidFill>
            <a:schemeClr val="tx1"/>
          </a:solidFill>
          <a:latin typeface="+mn-lt"/>
        </a:defRPr>
      </a:lvl2pPr>
      <a:lvl3pPr marL="1146175" indent="-238125" algn="l" rtl="0" eaLnBrk="0" fontAlgn="base" hangingPunct="0">
        <a:lnSpc>
          <a:spcPct val="107000"/>
        </a:lnSpc>
        <a:spcBef>
          <a:spcPct val="10000"/>
        </a:spcBef>
        <a:spcAft>
          <a:spcPct val="0"/>
        </a:spcAft>
        <a:buClr>
          <a:srgbClr val="005400"/>
        </a:buClr>
        <a:buSzPct val="90000"/>
        <a:buFont typeface="Wingdings" pitchFamily="2" charset="2"/>
        <a:buChar char="l"/>
        <a:defRPr b="1">
          <a:solidFill>
            <a:schemeClr val="folHlink"/>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1836738"/>
            <a:ext cx="7772400" cy="1565275"/>
          </a:xfrm>
        </p:spPr>
        <p:txBody>
          <a:bodyPr/>
          <a:lstStyle/>
          <a:p>
            <a:pPr marL="342900" indent="-342900" algn="ctr" eaLnBrk="1" hangingPunct="1"/>
            <a:r>
              <a:rPr lang="en-US" altLang="en-US" smtClean="0"/>
              <a:t>Lecture 06</a:t>
            </a:r>
            <a:br>
              <a:rPr lang="en-US" altLang="en-US" smtClean="0"/>
            </a:br>
            <a:r>
              <a:rPr lang="en-US" altLang="en-US" smtClean="0"/>
              <a:t>Security, Testability, Usability</a:t>
            </a:r>
          </a:p>
        </p:txBody>
      </p:sp>
      <p:sp>
        <p:nvSpPr>
          <p:cNvPr id="418819" name="Rectangle 3"/>
          <p:cNvSpPr>
            <a:spLocks noGrp="1" noChangeArrowheads="1"/>
          </p:cNvSpPr>
          <p:nvPr>
            <p:ph type="body" idx="1"/>
          </p:nvPr>
        </p:nvSpPr>
        <p:spPr>
          <a:xfrm>
            <a:off x="1676400" y="3402013"/>
            <a:ext cx="6629400" cy="2905125"/>
          </a:xfrm>
        </p:spPr>
        <p:txBody>
          <a:bodyPr lIns="90487" tIns="44450" rIns="90487" bIns="44450"/>
          <a:lstStyle/>
          <a:p>
            <a:pPr eaLnBrk="1" hangingPunct="1">
              <a:defRPr/>
            </a:pPr>
            <a:r>
              <a:rPr lang="en-US" dirty="0" smtClean="0"/>
              <a:t>Topics</a:t>
            </a:r>
          </a:p>
          <a:p>
            <a:pPr lvl="1" eaLnBrk="1" hangingPunct="1">
              <a:defRPr/>
            </a:pPr>
            <a:r>
              <a:rPr lang="en-US" dirty="0"/>
              <a:t>Chapter </a:t>
            </a:r>
            <a:r>
              <a:rPr lang="en-US" dirty="0" smtClean="0"/>
              <a:t>9 Security, </a:t>
            </a:r>
          </a:p>
          <a:p>
            <a:pPr lvl="1" eaLnBrk="1" hangingPunct="1">
              <a:defRPr/>
            </a:pPr>
            <a:r>
              <a:rPr lang="en-US" dirty="0" smtClean="0"/>
              <a:t>Chapter 10 Testability</a:t>
            </a:r>
            <a:r>
              <a:rPr lang="en-US" dirty="0"/>
              <a:t>, </a:t>
            </a:r>
            <a:endParaRPr lang="en-US" dirty="0" smtClean="0"/>
          </a:p>
          <a:p>
            <a:pPr lvl="1" eaLnBrk="1" hangingPunct="1">
              <a:defRPr/>
            </a:pPr>
            <a:r>
              <a:rPr lang="en-US" dirty="0" smtClean="0"/>
              <a:t>Chapter 11 Usability</a:t>
            </a:r>
          </a:p>
          <a:p>
            <a:pPr lvl="1" eaLnBrk="1" hangingPunct="1">
              <a:defRPr/>
            </a:pPr>
            <a:endParaRPr lang="en-US" dirty="0" smtClean="0"/>
          </a:p>
          <a:p>
            <a:pPr lvl="1" eaLnBrk="1" hangingPunct="1">
              <a:defRPr/>
            </a:pPr>
            <a:endParaRPr lang="en-US" dirty="0" smtClean="0"/>
          </a:p>
          <a:p>
            <a:pPr lvl="1" eaLnBrk="1" hangingPunct="1">
              <a:defRPr/>
            </a:pPr>
            <a:endParaRPr lang="en-US" dirty="0" smtClean="0"/>
          </a:p>
        </p:txBody>
      </p:sp>
      <p:sp>
        <p:nvSpPr>
          <p:cNvPr id="6148" name="Rectangle 4"/>
          <p:cNvSpPr>
            <a:spLocks noChangeArrowheads="1"/>
          </p:cNvSpPr>
          <p:nvPr/>
        </p:nvSpPr>
        <p:spPr bwMode="auto">
          <a:xfrm>
            <a:off x="747713" y="6500813"/>
            <a:ext cx="1471556"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7" tIns="44450" rIns="90487" bIns="44450">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r>
              <a:rPr lang="en-US" altLang="en-US" sz="1400" smtClean="0">
                <a:latin typeface="Courier New" panose="02070309020205020404" pitchFamily="49" charset="0"/>
              </a:rPr>
              <a:t>May 24, 2017</a:t>
            </a:r>
            <a:endParaRPr lang="en-US" altLang="en-US" sz="1400">
              <a:latin typeface="Courier New" panose="02070309020205020404" pitchFamily="49" charset="0"/>
            </a:endParaRPr>
          </a:p>
        </p:txBody>
      </p:sp>
      <p:sp>
        <p:nvSpPr>
          <p:cNvPr id="6149" name="Rectangle 5"/>
          <p:cNvSpPr>
            <a:spLocks noChangeArrowheads="1"/>
          </p:cNvSpPr>
          <p:nvPr/>
        </p:nvSpPr>
        <p:spPr bwMode="auto">
          <a:xfrm>
            <a:off x="774700" y="762000"/>
            <a:ext cx="782161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ctr" eaLnBrk="1" hangingPunct="1">
              <a:lnSpc>
                <a:spcPct val="87000"/>
              </a:lnSpc>
            </a:pPr>
            <a:r>
              <a:rPr lang="en-US" altLang="en-US" sz="3800"/>
              <a:t>CSCE 742 Software Architectures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Security Tactics</a:t>
            </a:r>
          </a:p>
        </p:txBody>
      </p:sp>
      <p:sp>
        <p:nvSpPr>
          <p:cNvPr id="163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endParaRPr lang="en-US" altLang="en-US"/>
          </a:p>
        </p:txBody>
      </p:sp>
      <p:sp>
        <p:nvSpPr>
          <p:cNvPr id="1638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endParaRPr lang="en-US" altLang="en-US"/>
          </a:p>
        </p:txBody>
      </p:sp>
      <p:graphicFrame>
        <p:nvGraphicFramePr>
          <p:cNvPr id="16389" name="Object 6"/>
          <p:cNvGraphicFramePr>
            <a:graphicFrameLocks noChangeAspect="1"/>
          </p:cNvGraphicFramePr>
          <p:nvPr/>
        </p:nvGraphicFramePr>
        <p:xfrm>
          <a:off x="935038" y="1412875"/>
          <a:ext cx="7273925" cy="4943475"/>
        </p:xfrm>
        <a:graphic>
          <a:graphicData uri="http://schemas.openxmlformats.org/presentationml/2006/ole">
            <mc:AlternateContent xmlns:mc="http://schemas.openxmlformats.org/markup-compatibility/2006">
              <mc:Choice xmlns:v="urn:schemas-microsoft-com:vml" Requires="v">
                <p:oleObj spid="_x0000_s16391" name="Visio" r:id="rId3" imgW="8734770" imgH="6020968" progId="Visio.Drawing.11">
                  <p:embed/>
                </p:oleObj>
              </mc:Choice>
              <mc:Fallback>
                <p:oleObj name="Visio" r:id="rId3" imgW="8734770" imgH="6020968" progId="Visio.Drawing.11">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5038" y="1412875"/>
                        <a:ext cx="7273925" cy="494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Detect Attacks</a:t>
            </a:r>
          </a:p>
        </p:txBody>
      </p:sp>
      <p:sp>
        <p:nvSpPr>
          <p:cNvPr id="3" name="Content Placeholder 2"/>
          <p:cNvSpPr>
            <a:spLocks noGrp="1"/>
          </p:cNvSpPr>
          <p:nvPr>
            <p:ph idx="1"/>
          </p:nvPr>
        </p:nvSpPr>
        <p:spPr>
          <a:xfrm>
            <a:off x="455613" y="914400"/>
            <a:ext cx="8307387" cy="5530850"/>
          </a:xfrm>
        </p:spPr>
        <p:txBody>
          <a:bodyPr>
            <a:noAutofit/>
          </a:bodyPr>
          <a:lstStyle/>
          <a:p>
            <a:pPr>
              <a:defRPr/>
            </a:pPr>
            <a:r>
              <a:rPr lang="en-US" dirty="0" smtClean="0"/>
              <a:t>Detect Intrusion: compare </a:t>
            </a:r>
            <a:r>
              <a:rPr lang="en-US" dirty="0"/>
              <a:t>network traffic or service request patterns </a:t>
            </a:r>
            <a:r>
              <a:rPr lang="en-US" i="1" dirty="0"/>
              <a:t>within</a:t>
            </a:r>
            <a:r>
              <a:rPr lang="en-US" dirty="0"/>
              <a:t> a system to a set of signatures or known patterns of malicious behavior stored in a database</a:t>
            </a:r>
            <a:r>
              <a:rPr lang="en-US" dirty="0" smtClean="0"/>
              <a:t>. </a:t>
            </a:r>
          </a:p>
          <a:p>
            <a:pPr>
              <a:defRPr/>
            </a:pPr>
            <a:r>
              <a:rPr lang="en-US" dirty="0" smtClean="0"/>
              <a:t>Detect Service Denial: </a:t>
            </a:r>
            <a:r>
              <a:rPr lang="en-US" dirty="0"/>
              <a:t>comparison of the pattern or signature of network traffic </a:t>
            </a:r>
            <a:r>
              <a:rPr lang="en-US" i="1" dirty="0"/>
              <a:t>coming</a:t>
            </a:r>
            <a:r>
              <a:rPr lang="en-US" dirty="0"/>
              <a:t> </a:t>
            </a:r>
            <a:r>
              <a:rPr lang="en-US" i="1" dirty="0"/>
              <a:t>into</a:t>
            </a:r>
            <a:r>
              <a:rPr lang="en-US" dirty="0"/>
              <a:t> a system to historic profiles of known Denial of Service (</a:t>
            </a:r>
            <a:r>
              <a:rPr lang="en-US" dirty="0" err="1"/>
              <a:t>DoS</a:t>
            </a:r>
            <a:r>
              <a:rPr lang="en-US" dirty="0"/>
              <a:t>) attacks</a:t>
            </a:r>
            <a:r>
              <a:rPr lang="en-US" dirty="0" smtClean="0"/>
              <a:t>.</a:t>
            </a:r>
          </a:p>
          <a:p>
            <a:pPr>
              <a:defRPr/>
            </a:pPr>
            <a:r>
              <a:rPr lang="en-US" dirty="0" smtClean="0"/>
              <a:t>Verify Message Integrity: use techniques </a:t>
            </a:r>
            <a:r>
              <a:rPr lang="en-US" dirty="0"/>
              <a:t>such as checksums or hash values to verify the integrity of messages, resource files, deployment files, and configuration files</a:t>
            </a:r>
            <a:r>
              <a:rPr lang="en-US" dirty="0" smtClean="0"/>
              <a:t>. </a:t>
            </a:r>
          </a:p>
          <a:p>
            <a:pPr>
              <a:defRPr/>
            </a:pPr>
            <a:r>
              <a:rPr lang="en-US" dirty="0" smtClean="0"/>
              <a:t>Detect Message Delay: </a:t>
            </a:r>
            <a:r>
              <a:rPr lang="en-US" dirty="0"/>
              <a:t>checking the time that it takes to deliver a message, it is possible to detect suspicious timing </a:t>
            </a:r>
            <a:r>
              <a:rPr lang="en-US" dirty="0" smtClean="0"/>
              <a:t>behavior.</a:t>
            </a:r>
          </a:p>
        </p:txBody>
      </p:sp>
      <p:sp>
        <p:nvSpPr>
          <p:cNvPr id="17412"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Resist Attacks</a:t>
            </a:r>
          </a:p>
        </p:txBody>
      </p:sp>
      <p:sp>
        <p:nvSpPr>
          <p:cNvPr id="3" name="Content Placeholder 2"/>
          <p:cNvSpPr>
            <a:spLocks noGrp="1"/>
          </p:cNvSpPr>
          <p:nvPr>
            <p:ph idx="1"/>
          </p:nvPr>
        </p:nvSpPr>
        <p:spPr/>
        <p:txBody>
          <a:bodyPr>
            <a:normAutofit/>
          </a:bodyPr>
          <a:lstStyle/>
          <a:p>
            <a:pPr>
              <a:defRPr/>
            </a:pPr>
            <a:r>
              <a:rPr lang="en-US" dirty="0" smtClean="0"/>
              <a:t>Identify Actors: identify </a:t>
            </a:r>
            <a:r>
              <a:rPr lang="en-US" dirty="0"/>
              <a:t>the source of any external input to the system</a:t>
            </a:r>
            <a:r>
              <a:rPr lang="en-US" dirty="0" smtClean="0"/>
              <a:t>. </a:t>
            </a:r>
          </a:p>
          <a:p>
            <a:pPr>
              <a:defRPr/>
            </a:pPr>
            <a:r>
              <a:rPr lang="en-US" dirty="0" smtClean="0"/>
              <a:t>Authenticate Actors: ensure </a:t>
            </a:r>
            <a:r>
              <a:rPr lang="en-US" dirty="0"/>
              <a:t>that an actor </a:t>
            </a:r>
            <a:r>
              <a:rPr lang="en-US" dirty="0" smtClean="0"/>
              <a:t>(user </a:t>
            </a:r>
            <a:r>
              <a:rPr lang="en-US" dirty="0"/>
              <a:t>or a remote computer) is actually who or what it purports to be</a:t>
            </a:r>
            <a:r>
              <a:rPr lang="en-US" dirty="0" smtClean="0"/>
              <a:t>.</a:t>
            </a:r>
          </a:p>
          <a:p>
            <a:pPr>
              <a:defRPr/>
            </a:pPr>
            <a:r>
              <a:rPr lang="en-US" dirty="0" smtClean="0"/>
              <a:t>Authorize Actors: </a:t>
            </a:r>
            <a:r>
              <a:rPr lang="en-US" dirty="0"/>
              <a:t>ensuring that an authenticated actor has the rights to access and modify either data or services</a:t>
            </a:r>
            <a:r>
              <a:rPr lang="en-US" dirty="0" smtClean="0"/>
              <a:t>. </a:t>
            </a:r>
          </a:p>
          <a:p>
            <a:pPr>
              <a:defRPr/>
            </a:pPr>
            <a:r>
              <a:rPr lang="en-US" dirty="0" smtClean="0"/>
              <a:t>Limit Access: </a:t>
            </a:r>
            <a:r>
              <a:rPr lang="en-US" dirty="0"/>
              <a:t>limiting access to resources such as memory, network connections, or access points</a:t>
            </a:r>
            <a:r>
              <a:rPr lang="en-US" dirty="0" smtClean="0"/>
              <a:t>.</a:t>
            </a:r>
          </a:p>
        </p:txBody>
      </p:sp>
      <p:sp>
        <p:nvSpPr>
          <p:cNvPr id="18436"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Resist Attacks</a:t>
            </a:r>
          </a:p>
        </p:txBody>
      </p:sp>
      <p:sp>
        <p:nvSpPr>
          <p:cNvPr id="3" name="Content Placeholder 2"/>
          <p:cNvSpPr>
            <a:spLocks noGrp="1"/>
          </p:cNvSpPr>
          <p:nvPr>
            <p:ph idx="1"/>
          </p:nvPr>
        </p:nvSpPr>
        <p:spPr/>
        <p:txBody>
          <a:bodyPr>
            <a:normAutofit/>
          </a:bodyPr>
          <a:lstStyle/>
          <a:p>
            <a:pPr>
              <a:defRPr/>
            </a:pPr>
            <a:r>
              <a:rPr lang="en-US" dirty="0" smtClean="0"/>
              <a:t>Limit Exposure: minimize </a:t>
            </a:r>
            <a:r>
              <a:rPr lang="en-US" dirty="0"/>
              <a:t>the attack surface of a </a:t>
            </a:r>
            <a:r>
              <a:rPr lang="en-US" dirty="0" smtClean="0"/>
              <a:t>system by having the fewest possible </a:t>
            </a:r>
            <a:r>
              <a:rPr lang="en-US" dirty="0"/>
              <a:t>number of access </a:t>
            </a:r>
            <a:r>
              <a:rPr lang="en-US" dirty="0" smtClean="0"/>
              <a:t>points.</a:t>
            </a:r>
          </a:p>
          <a:p>
            <a:pPr>
              <a:defRPr/>
            </a:pPr>
            <a:r>
              <a:rPr lang="en-US" dirty="0" smtClean="0"/>
              <a:t>Encrypt Data: apply </a:t>
            </a:r>
            <a:r>
              <a:rPr lang="en-US" dirty="0"/>
              <a:t>some form of encryption to data and to communication</a:t>
            </a:r>
            <a:r>
              <a:rPr lang="en-US" dirty="0" smtClean="0"/>
              <a:t>.</a:t>
            </a:r>
          </a:p>
          <a:p>
            <a:pPr>
              <a:defRPr/>
            </a:pPr>
            <a:r>
              <a:rPr lang="en-US" dirty="0" smtClean="0"/>
              <a:t>Separate Entities: can </a:t>
            </a:r>
            <a:r>
              <a:rPr lang="en-US" dirty="0"/>
              <a:t>be done through physical separation on different servers </a:t>
            </a:r>
            <a:r>
              <a:rPr lang="en-US" dirty="0" smtClean="0"/>
              <a:t>attached </a:t>
            </a:r>
            <a:r>
              <a:rPr lang="en-US" dirty="0"/>
              <a:t>to different networks, the use of virtual </a:t>
            </a:r>
            <a:r>
              <a:rPr lang="en-US" dirty="0" smtClean="0"/>
              <a:t>machines, </a:t>
            </a:r>
            <a:r>
              <a:rPr lang="en-US" dirty="0"/>
              <a:t>or an “</a:t>
            </a:r>
            <a:r>
              <a:rPr lang="en-US"/>
              <a:t>air </a:t>
            </a:r>
            <a:r>
              <a:rPr lang="en-US" smtClean="0"/>
              <a:t>gap”.</a:t>
            </a:r>
            <a:endParaRPr lang="en-US" dirty="0" smtClean="0"/>
          </a:p>
          <a:p>
            <a:pPr>
              <a:defRPr/>
            </a:pPr>
            <a:r>
              <a:rPr lang="en-US" dirty="0" smtClean="0"/>
              <a:t>Change Default Settings: Force </a:t>
            </a:r>
            <a:r>
              <a:rPr lang="en-US" dirty="0"/>
              <a:t>the user to change </a:t>
            </a:r>
            <a:r>
              <a:rPr lang="en-US" dirty="0" smtClean="0"/>
              <a:t>settings assigned by default.</a:t>
            </a:r>
            <a:endParaRPr lang="en-US" dirty="0"/>
          </a:p>
          <a:p>
            <a:pPr>
              <a:defRPr/>
            </a:pPr>
            <a:endParaRPr lang="en-US" dirty="0" smtClean="0"/>
          </a:p>
        </p:txBody>
      </p:sp>
      <p:sp>
        <p:nvSpPr>
          <p:cNvPr id="1946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React to Attacks</a:t>
            </a:r>
          </a:p>
        </p:txBody>
      </p:sp>
      <p:sp>
        <p:nvSpPr>
          <p:cNvPr id="3" name="Content Placeholder 2"/>
          <p:cNvSpPr>
            <a:spLocks noGrp="1"/>
          </p:cNvSpPr>
          <p:nvPr>
            <p:ph idx="1"/>
          </p:nvPr>
        </p:nvSpPr>
        <p:spPr/>
        <p:txBody>
          <a:bodyPr>
            <a:normAutofit/>
          </a:bodyPr>
          <a:lstStyle/>
          <a:p>
            <a:pPr>
              <a:defRPr/>
            </a:pPr>
            <a:r>
              <a:rPr lang="en-US" dirty="0" smtClean="0"/>
              <a:t>Revoke Access: limit access to </a:t>
            </a:r>
            <a:r>
              <a:rPr lang="en-US" dirty="0"/>
              <a:t>sensitive resources, even for normally legitimate users and </a:t>
            </a:r>
            <a:r>
              <a:rPr lang="en-US" dirty="0" smtClean="0"/>
              <a:t>uses, if an attack is suspected. </a:t>
            </a:r>
          </a:p>
          <a:p>
            <a:pPr>
              <a:defRPr/>
            </a:pPr>
            <a:r>
              <a:rPr lang="en-US" dirty="0" smtClean="0"/>
              <a:t>Lock Computer: </a:t>
            </a:r>
            <a:r>
              <a:rPr lang="en-US" dirty="0"/>
              <a:t>limit access </a:t>
            </a:r>
            <a:r>
              <a:rPr lang="en-US" dirty="0" smtClean="0"/>
              <a:t>to a resource if </a:t>
            </a:r>
            <a:r>
              <a:rPr lang="en-US" dirty="0"/>
              <a:t>there are repeated failed attempts to access </a:t>
            </a:r>
            <a:r>
              <a:rPr lang="en-US" dirty="0" smtClean="0"/>
              <a:t>it.</a:t>
            </a:r>
          </a:p>
          <a:p>
            <a:pPr>
              <a:defRPr/>
            </a:pPr>
            <a:r>
              <a:rPr lang="en-US" dirty="0" smtClean="0"/>
              <a:t>Inform Actors: notify operators</a:t>
            </a:r>
            <a:r>
              <a:rPr lang="en-US" dirty="0"/>
              <a:t>, other personnel, or cooperating </a:t>
            </a:r>
            <a:r>
              <a:rPr lang="en-US" dirty="0" smtClean="0"/>
              <a:t>systems when an attack is suspected or detected. </a:t>
            </a:r>
          </a:p>
        </p:txBody>
      </p:sp>
      <p:sp>
        <p:nvSpPr>
          <p:cNvPr id="20484"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Recover From Attacks</a:t>
            </a:r>
          </a:p>
        </p:txBody>
      </p:sp>
      <p:sp>
        <p:nvSpPr>
          <p:cNvPr id="3" name="Content Placeholder 2"/>
          <p:cNvSpPr>
            <a:spLocks noGrp="1"/>
          </p:cNvSpPr>
          <p:nvPr>
            <p:ph idx="1"/>
          </p:nvPr>
        </p:nvSpPr>
        <p:spPr/>
        <p:txBody>
          <a:bodyPr>
            <a:normAutofit/>
          </a:bodyPr>
          <a:lstStyle/>
          <a:p>
            <a:pPr>
              <a:defRPr/>
            </a:pPr>
            <a:r>
              <a:rPr lang="en-US" dirty="0" smtClean="0"/>
              <a:t>In addition to the Availability tactics for recovery of failed resources there is Audit.</a:t>
            </a:r>
          </a:p>
          <a:p>
            <a:pPr>
              <a:defRPr/>
            </a:pPr>
            <a:r>
              <a:rPr lang="en-US" dirty="0" smtClean="0"/>
              <a:t>Audit: </a:t>
            </a:r>
            <a:r>
              <a:rPr lang="en-US" dirty="0"/>
              <a:t>keep a record of user and system actions and their effects, to help trace the actions of, and to identify, an attacker</a:t>
            </a:r>
            <a:r>
              <a:rPr lang="en-US" dirty="0" smtClean="0"/>
              <a:t>. </a:t>
            </a:r>
          </a:p>
        </p:txBody>
      </p:sp>
      <p:sp>
        <p:nvSpPr>
          <p:cNvPr id="2150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Design Checklist for Security</a:t>
            </a:r>
          </a:p>
        </p:txBody>
      </p:sp>
      <p:graphicFrame>
        <p:nvGraphicFramePr>
          <p:cNvPr id="3" name="Table 2"/>
          <p:cNvGraphicFramePr>
            <a:graphicFrameLocks noGrp="1"/>
          </p:cNvGraphicFramePr>
          <p:nvPr/>
        </p:nvGraphicFramePr>
        <p:xfrm>
          <a:off x="539750" y="2090738"/>
          <a:ext cx="7993063" cy="4156075"/>
        </p:xfrm>
        <a:graphic>
          <a:graphicData uri="http://schemas.openxmlformats.org/drawingml/2006/table">
            <a:tbl>
              <a:tblPr firstRow="1" firstCol="1" bandRow="1">
                <a:tableStyleId>{5C22544A-7EE6-4342-B048-85BDC9FD1C3A}</a:tableStyleId>
              </a:tblPr>
              <a:tblGrid>
                <a:gridCol w="1800239"/>
                <a:gridCol w="6192824"/>
              </a:tblGrid>
              <a:tr h="4156075">
                <a:tc>
                  <a:txBody>
                    <a:bodyPr/>
                    <a:lstStyle/>
                    <a:p>
                      <a:pPr marL="0" marR="0">
                        <a:lnSpc>
                          <a:spcPct val="80000"/>
                        </a:lnSpc>
                        <a:spcBef>
                          <a:spcPts val="400"/>
                        </a:spcBef>
                        <a:spcAft>
                          <a:spcPts val="400"/>
                        </a:spcAft>
                      </a:pPr>
                      <a:r>
                        <a:rPr lang="en-US" sz="2000" dirty="0">
                          <a:effectLst/>
                        </a:rPr>
                        <a:t>Allocation of Responsibilities</a:t>
                      </a:r>
                      <a:endParaRPr lang="en-US" sz="2000" dirty="0">
                        <a:effectLst/>
                        <a:latin typeface="Times"/>
                        <a:ea typeface="Times New Roman"/>
                        <a:cs typeface="Times New Roman"/>
                      </a:endParaRPr>
                    </a:p>
                  </a:txBody>
                  <a:tcPr marL="68582" marR="68582" marT="0" marB="0"/>
                </a:tc>
                <a:tc>
                  <a:txBody>
                    <a:bodyPr/>
                    <a:lstStyle/>
                    <a:p>
                      <a:pPr marL="0" marR="0" indent="0">
                        <a:lnSpc>
                          <a:spcPct val="80000"/>
                        </a:lnSpc>
                        <a:spcBef>
                          <a:spcPts val="100"/>
                        </a:spcBef>
                        <a:spcAft>
                          <a:spcPts val="300"/>
                        </a:spcAft>
                        <a:tabLst>
                          <a:tab pos="228600" algn="l"/>
                          <a:tab pos="274320" algn="l"/>
                          <a:tab pos="274320" algn="l"/>
                        </a:tabLst>
                      </a:pPr>
                      <a:r>
                        <a:rPr lang="en-US" sz="2000" kern="1100" dirty="0">
                          <a:effectLst/>
                        </a:rPr>
                        <a:t>Determine which system responsibilities need to be secure. For each of these responsibilities ensure that additional responsibilities have been allocated to</a:t>
                      </a:r>
                      <a:r>
                        <a:rPr lang="en-US" sz="2000" kern="1100" dirty="0" smtClean="0">
                          <a:effectLst/>
                        </a:rPr>
                        <a:t>:</a:t>
                      </a:r>
                      <a:endParaRPr lang="en-US" sz="2000" dirty="0">
                        <a:effectLst/>
                      </a:endParaRPr>
                    </a:p>
                    <a:p>
                      <a:pPr marL="342900" marR="0" lvl="0" indent="-342900">
                        <a:lnSpc>
                          <a:spcPct val="80000"/>
                        </a:lnSpc>
                        <a:spcBef>
                          <a:spcPts val="100"/>
                        </a:spcBef>
                        <a:spcAft>
                          <a:spcPts val="100"/>
                        </a:spcAft>
                        <a:buFont typeface="Symbol"/>
                        <a:buChar char=""/>
                        <a:tabLst>
                          <a:tab pos="498475" algn="l"/>
                          <a:tab pos="457200" algn="l"/>
                        </a:tabLst>
                      </a:pPr>
                      <a:r>
                        <a:rPr lang="en-US" sz="2000" kern="1000" dirty="0">
                          <a:effectLst/>
                        </a:rPr>
                        <a:t>identify the actor</a:t>
                      </a:r>
                    </a:p>
                    <a:p>
                      <a:pPr marL="342900" marR="0" lvl="0" indent="-342900">
                        <a:lnSpc>
                          <a:spcPct val="80000"/>
                        </a:lnSpc>
                        <a:spcBef>
                          <a:spcPts val="100"/>
                        </a:spcBef>
                        <a:spcAft>
                          <a:spcPts val="100"/>
                        </a:spcAft>
                        <a:buFont typeface="Symbol"/>
                        <a:buChar char=""/>
                        <a:tabLst>
                          <a:tab pos="498475" algn="l"/>
                          <a:tab pos="457200" algn="l"/>
                        </a:tabLst>
                      </a:pPr>
                      <a:r>
                        <a:rPr lang="en-US" sz="2000" kern="1000" dirty="0">
                          <a:effectLst/>
                        </a:rPr>
                        <a:t>authenticate the actor</a:t>
                      </a:r>
                    </a:p>
                    <a:p>
                      <a:pPr marL="342900" marR="0" lvl="0" indent="-342900">
                        <a:lnSpc>
                          <a:spcPct val="80000"/>
                        </a:lnSpc>
                        <a:spcBef>
                          <a:spcPts val="100"/>
                        </a:spcBef>
                        <a:spcAft>
                          <a:spcPts val="100"/>
                        </a:spcAft>
                        <a:buFont typeface="Symbol"/>
                        <a:buChar char=""/>
                        <a:tabLst>
                          <a:tab pos="498475" algn="l"/>
                          <a:tab pos="457200" algn="l"/>
                        </a:tabLst>
                      </a:pPr>
                      <a:r>
                        <a:rPr lang="en-US" sz="2000" kern="1000" dirty="0">
                          <a:effectLst/>
                        </a:rPr>
                        <a:t>authorize actors</a:t>
                      </a:r>
                    </a:p>
                    <a:p>
                      <a:pPr marL="342900" marR="0" lvl="0" indent="-342900">
                        <a:lnSpc>
                          <a:spcPct val="80000"/>
                        </a:lnSpc>
                        <a:spcBef>
                          <a:spcPts val="100"/>
                        </a:spcBef>
                        <a:spcAft>
                          <a:spcPts val="100"/>
                        </a:spcAft>
                        <a:buFont typeface="Symbol"/>
                        <a:buChar char=""/>
                        <a:tabLst>
                          <a:tab pos="498475" algn="l"/>
                          <a:tab pos="457200" algn="l"/>
                        </a:tabLst>
                      </a:pPr>
                      <a:r>
                        <a:rPr lang="en-US" sz="2000" kern="1000" dirty="0">
                          <a:effectLst/>
                        </a:rPr>
                        <a:t>grant or deny access to data or services</a:t>
                      </a:r>
                    </a:p>
                    <a:p>
                      <a:pPr marL="342900" marR="0" lvl="0" indent="-342900">
                        <a:lnSpc>
                          <a:spcPct val="80000"/>
                        </a:lnSpc>
                        <a:spcBef>
                          <a:spcPts val="100"/>
                        </a:spcBef>
                        <a:spcAft>
                          <a:spcPts val="100"/>
                        </a:spcAft>
                        <a:buFont typeface="Symbol"/>
                        <a:buChar char=""/>
                        <a:tabLst>
                          <a:tab pos="498475" algn="l"/>
                          <a:tab pos="457200" algn="l"/>
                        </a:tabLst>
                      </a:pPr>
                      <a:r>
                        <a:rPr lang="en-US" sz="2000" kern="1000" dirty="0">
                          <a:effectLst/>
                        </a:rPr>
                        <a:t>record attempts to access or modify data or services</a:t>
                      </a:r>
                    </a:p>
                    <a:p>
                      <a:pPr marL="342900" marR="0" lvl="0" indent="-342900">
                        <a:lnSpc>
                          <a:spcPct val="80000"/>
                        </a:lnSpc>
                        <a:spcBef>
                          <a:spcPts val="100"/>
                        </a:spcBef>
                        <a:spcAft>
                          <a:spcPts val="100"/>
                        </a:spcAft>
                        <a:buFont typeface="Symbol"/>
                        <a:buChar char=""/>
                        <a:tabLst>
                          <a:tab pos="498475" algn="l"/>
                          <a:tab pos="457200" algn="l"/>
                        </a:tabLst>
                      </a:pPr>
                      <a:r>
                        <a:rPr lang="en-US" sz="2000" kern="1000" dirty="0">
                          <a:effectLst/>
                        </a:rPr>
                        <a:t>encrypt data</a:t>
                      </a:r>
                    </a:p>
                    <a:p>
                      <a:pPr marL="342900" marR="0" lvl="0" indent="-342900">
                        <a:lnSpc>
                          <a:spcPct val="80000"/>
                        </a:lnSpc>
                        <a:spcBef>
                          <a:spcPts val="100"/>
                        </a:spcBef>
                        <a:spcAft>
                          <a:spcPts val="100"/>
                        </a:spcAft>
                        <a:buFont typeface="Symbol"/>
                        <a:buChar char=""/>
                        <a:tabLst>
                          <a:tab pos="498475" algn="l"/>
                          <a:tab pos="457200" algn="l"/>
                        </a:tabLst>
                      </a:pPr>
                      <a:r>
                        <a:rPr lang="en-US" sz="2000" kern="1000" dirty="0">
                          <a:effectLst/>
                        </a:rPr>
                        <a:t>recognize reduced availability for resources or services and inform appropriate personnel and restrict access</a:t>
                      </a:r>
                    </a:p>
                    <a:p>
                      <a:pPr marL="342900" marR="0" lvl="0" indent="-342900">
                        <a:lnSpc>
                          <a:spcPct val="80000"/>
                        </a:lnSpc>
                        <a:spcBef>
                          <a:spcPts val="100"/>
                        </a:spcBef>
                        <a:spcAft>
                          <a:spcPts val="100"/>
                        </a:spcAft>
                        <a:buFont typeface="Symbol"/>
                        <a:buChar char=""/>
                        <a:tabLst>
                          <a:tab pos="498475" algn="l"/>
                          <a:tab pos="457200" algn="l"/>
                        </a:tabLst>
                      </a:pPr>
                      <a:r>
                        <a:rPr lang="en-US" sz="2000" kern="1000" dirty="0">
                          <a:effectLst/>
                        </a:rPr>
                        <a:t>recover from an attack</a:t>
                      </a:r>
                    </a:p>
                    <a:p>
                      <a:pPr marL="342900" marR="0" lvl="0" indent="-342900">
                        <a:lnSpc>
                          <a:spcPct val="80000"/>
                        </a:lnSpc>
                        <a:spcBef>
                          <a:spcPts val="100"/>
                        </a:spcBef>
                        <a:spcAft>
                          <a:spcPts val="100"/>
                        </a:spcAft>
                        <a:buFont typeface="Symbol"/>
                        <a:buChar char=""/>
                        <a:tabLst>
                          <a:tab pos="498475" algn="l"/>
                          <a:tab pos="457200" algn="l"/>
                        </a:tabLst>
                      </a:pPr>
                      <a:r>
                        <a:rPr lang="en-US" sz="2000" kern="1000" dirty="0">
                          <a:effectLst/>
                        </a:rPr>
                        <a:t>verify checksums and hash values</a:t>
                      </a:r>
                      <a:endParaRPr lang="en-US" sz="2000" kern="1000" dirty="0">
                        <a:effectLst/>
                        <a:latin typeface="Times New Roman"/>
                        <a:ea typeface="Times New Roman"/>
                      </a:endParaRPr>
                    </a:p>
                  </a:txBody>
                  <a:tcPr marL="68582" marR="68582" marT="0" marB="0"/>
                </a:tc>
              </a:tr>
            </a:tbl>
          </a:graphicData>
        </a:graphic>
      </p:graphicFrame>
      <p:sp>
        <p:nvSpPr>
          <p:cNvPr id="22539"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Design Checklist for Security</a:t>
            </a:r>
          </a:p>
        </p:txBody>
      </p:sp>
      <p:graphicFrame>
        <p:nvGraphicFramePr>
          <p:cNvPr id="5" name="Table 4"/>
          <p:cNvGraphicFramePr>
            <a:graphicFrameLocks noGrp="1"/>
          </p:cNvGraphicFramePr>
          <p:nvPr/>
        </p:nvGraphicFramePr>
        <p:xfrm>
          <a:off x="539750" y="2636838"/>
          <a:ext cx="7993063" cy="2879725"/>
        </p:xfrm>
        <a:graphic>
          <a:graphicData uri="http://schemas.openxmlformats.org/drawingml/2006/table">
            <a:tbl>
              <a:tblPr firstRow="1" firstCol="1" bandRow="1">
                <a:tableStyleId>{5C22544A-7EE6-4342-B048-85BDC9FD1C3A}</a:tableStyleId>
              </a:tblPr>
              <a:tblGrid>
                <a:gridCol w="1584211"/>
                <a:gridCol w="6408852"/>
              </a:tblGrid>
              <a:tr h="2879725">
                <a:tc>
                  <a:txBody>
                    <a:bodyPr/>
                    <a:lstStyle/>
                    <a:p>
                      <a:pPr marL="0" marR="0">
                        <a:lnSpc>
                          <a:spcPct val="80000"/>
                        </a:lnSpc>
                        <a:spcBef>
                          <a:spcPts val="400"/>
                        </a:spcBef>
                        <a:spcAft>
                          <a:spcPts val="400"/>
                        </a:spcAft>
                      </a:pPr>
                      <a:r>
                        <a:rPr lang="en-US" sz="2000" dirty="0">
                          <a:effectLst/>
                        </a:rPr>
                        <a:t>Coordination Model</a:t>
                      </a:r>
                      <a:endParaRPr lang="en-US" sz="2000" dirty="0">
                        <a:effectLst/>
                        <a:latin typeface="Times"/>
                        <a:ea typeface="Times New Roman"/>
                        <a:cs typeface="Times New Roman"/>
                      </a:endParaRPr>
                    </a:p>
                  </a:txBody>
                  <a:tcPr marL="68582" marR="68582" marT="0" marB="0"/>
                </a:tc>
                <a:tc>
                  <a:txBody>
                    <a:bodyPr/>
                    <a:lstStyle/>
                    <a:p>
                      <a:pPr marL="0" marR="0">
                        <a:lnSpc>
                          <a:spcPct val="80000"/>
                        </a:lnSpc>
                        <a:spcBef>
                          <a:spcPts val="400"/>
                        </a:spcBef>
                        <a:spcAft>
                          <a:spcPts val="400"/>
                        </a:spcAft>
                      </a:pPr>
                      <a:r>
                        <a:rPr lang="en-US" sz="2000" dirty="0">
                          <a:effectLst/>
                        </a:rPr>
                        <a:t>Determine mechanisms required to communicate and coordinate with other systems or individuals. For these communications, ensure that mechanisms for authenticating and authorizing the actor or system, and encrypting data for transmission across the connection are in place. </a:t>
                      </a:r>
                      <a:endParaRPr lang="en-US" sz="2000" dirty="0" smtClean="0">
                        <a:effectLst/>
                      </a:endParaRPr>
                    </a:p>
                    <a:p>
                      <a:pPr marL="0" marR="0">
                        <a:lnSpc>
                          <a:spcPct val="80000"/>
                        </a:lnSpc>
                        <a:spcBef>
                          <a:spcPts val="400"/>
                        </a:spcBef>
                        <a:spcAft>
                          <a:spcPts val="400"/>
                        </a:spcAft>
                      </a:pPr>
                      <a:r>
                        <a:rPr lang="en-US" sz="2000" dirty="0" smtClean="0">
                          <a:effectLst/>
                        </a:rPr>
                        <a:t>Ensure </a:t>
                      </a:r>
                      <a:r>
                        <a:rPr lang="en-US" sz="2000" dirty="0">
                          <a:effectLst/>
                        </a:rPr>
                        <a:t>also that mechanisms exist for monitoring and recognizing unexpectedly high demands for resources or services as well as mechanisms for restricting or terminating the connection.</a:t>
                      </a:r>
                      <a:endParaRPr lang="en-US" sz="2000" dirty="0">
                        <a:effectLst/>
                        <a:latin typeface="Times"/>
                        <a:ea typeface="Times New Roman"/>
                        <a:cs typeface="Times New Roman"/>
                      </a:endParaRPr>
                    </a:p>
                  </a:txBody>
                  <a:tcPr marL="68582" marR="68582" marT="0" marB="0"/>
                </a:tc>
              </a:tr>
            </a:tbl>
          </a:graphicData>
        </a:graphic>
      </p:graphicFrame>
      <p:sp>
        <p:nvSpPr>
          <p:cNvPr id="23563"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Design Checklist for Security</a:t>
            </a:r>
          </a:p>
        </p:txBody>
      </p:sp>
      <p:graphicFrame>
        <p:nvGraphicFramePr>
          <p:cNvPr id="5" name="Table 4"/>
          <p:cNvGraphicFramePr>
            <a:graphicFrameLocks noGrp="1"/>
          </p:cNvGraphicFramePr>
          <p:nvPr/>
        </p:nvGraphicFramePr>
        <p:xfrm>
          <a:off x="539750" y="2300288"/>
          <a:ext cx="7920038" cy="3678237"/>
        </p:xfrm>
        <a:graphic>
          <a:graphicData uri="http://schemas.openxmlformats.org/drawingml/2006/table">
            <a:tbl>
              <a:tblPr firstRow="1" firstCol="1" bandRow="1">
                <a:tableStyleId>{5C22544A-7EE6-4342-B048-85BDC9FD1C3A}</a:tableStyleId>
              </a:tblPr>
              <a:tblGrid>
                <a:gridCol w="1152006"/>
                <a:gridCol w="6768032"/>
              </a:tblGrid>
              <a:tr h="3678237">
                <a:tc>
                  <a:txBody>
                    <a:bodyPr/>
                    <a:lstStyle/>
                    <a:p>
                      <a:pPr marL="0" marR="0">
                        <a:lnSpc>
                          <a:spcPct val="80000"/>
                        </a:lnSpc>
                        <a:spcBef>
                          <a:spcPts val="400"/>
                        </a:spcBef>
                        <a:spcAft>
                          <a:spcPts val="400"/>
                        </a:spcAft>
                      </a:pPr>
                      <a:r>
                        <a:rPr lang="en-US" sz="2000" dirty="0">
                          <a:effectLst/>
                        </a:rPr>
                        <a:t>Data Model</a:t>
                      </a:r>
                    </a:p>
                    <a:p>
                      <a:pPr marL="0" marR="0" indent="457200">
                        <a:lnSpc>
                          <a:spcPts val="1450"/>
                        </a:lnSpc>
                        <a:spcBef>
                          <a:spcPts val="400"/>
                        </a:spcBef>
                        <a:spcAft>
                          <a:spcPts val="400"/>
                        </a:spcAft>
                      </a:pPr>
                      <a:r>
                        <a:rPr lang="en-US" sz="2000" dirty="0">
                          <a:effectLst/>
                        </a:rPr>
                        <a:t> </a:t>
                      </a:r>
                      <a:endParaRPr lang="en-US" sz="2000" dirty="0">
                        <a:effectLst/>
                        <a:latin typeface="Times"/>
                        <a:ea typeface="Times New Roman"/>
                        <a:cs typeface="Times New Roman"/>
                      </a:endParaRPr>
                    </a:p>
                  </a:txBody>
                  <a:tcPr marL="68573" marR="68573" marT="0" marB="0"/>
                </a:tc>
                <a:tc>
                  <a:txBody>
                    <a:bodyPr/>
                    <a:lstStyle/>
                    <a:p>
                      <a:pPr marL="0" marR="0">
                        <a:lnSpc>
                          <a:spcPct val="80000"/>
                        </a:lnSpc>
                        <a:spcBef>
                          <a:spcPts val="400"/>
                        </a:spcBef>
                        <a:spcAft>
                          <a:spcPts val="400"/>
                        </a:spcAft>
                      </a:pPr>
                      <a:r>
                        <a:rPr lang="en-US" sz="2000" dirty="0">
                          <a:effectLst/>
                        </a:rPr>
                        <a:t>Determine the sensitivity of different data fields. </a:t>
                      </a:r>
                      <a:r>
                        <a:rPr lang="en-US" sz="2000" dirty="0" smtClean="0">
                          <a:effectLst/>
                        </a:rPr>
                        <a:t> For </a:t>
                      </a:r>
                      <a:r>
                        <a:rPr lang="en-US" sz="2000" dirty="0">
                          <a:effectLst/>
                        </a:rPr>
                        <a:t>each data abstraction</a:t>
                      </a:r>
                    </a:p>
                    <a:p>
                      <a:pPr marL="342900" marR="0" lvl="0" indent="-342900">
                        <a:lnSpc>
                          <a:spcPct val="80000"/>
                        </a:lnSpc>
                        <a:spcBef>
                          <a:spcPts val="400"/>
                        </a:spcBef>
                        <a:spcAft>
                          <a:spcPts val="400"/>
                        </a:spcAft>
                        <a:buFont typeface="Symbol"/>
                        <a:buChar char=""/>
                      </a:pPr>
                      <a:r>
                        <a:rPr lang="en-US" sz="2000" dirty="0">
                          <a:effectLst/>
                        </a:rPr>
                        <a:t>Ensure that data of different sensitivity is separated.</a:t>
                      </a:r>
                    </a:p>
                    <a:p>
                      <a:pPr marL="342900" marR="0" lvl="0" indent="-342900">
                        <a:lnSpc>
                          <a:spcPct val="80000"/>
                        </a:lnSpc>
                        <a:spcBef>
                          <a:spcPts val="400"/>
                        </a:spcBef>
                        <a:spcAft>
                          <a:spcPts val="400"/>
                        </a:spcAft>
                        <a:buFont typeface="Symbol"/>
                        <a:buChar char=""/>
                      </a:pPr>
                      <a:r>
                        <a:rPr lang="en-US" sz="2000" dirty="0">
                          <a:effectLst/>
                        </a:rPr>
                        <a:t>Ensure that data of different sensitivity has different access rights and that access rights are checked prior to access.</a:t>
                      </a:r>
                    </a:p>
                    <a:p>
                      <a:pPr marL="342900" marR="0" lvl="0" indent="-342900">
                        <a:lnSpc>
                          <a:spcPct val="80000"/>
                        </a:lnSpc>
                        <a:spcBef>
                          <a:spcPts val="400"/>
                        </a:spcBef>
                        <a:spcAft>
                          <a:spcPts val="400"/>
                        </a:spcAft>
                        <a:buFont typeface="Symbol"/>
                        <a:buChar char=""/>
                      </a:pPr>
                      <a:r>
                        <a:rPr lang="en-US" sz="2000" dirty="0">
                          <a:effectLst/>
                        </a:rPr>
                        <a:t>Ensure that access to sensitive data is logged and that the log file is suitably protected.</a:t>
                      </a:r>
                    </a:p>
                    <a:p>
                      <a:pPr marL="342900" marR="0" lvl="0" indent="-342900">
                        <a:lnSpc>
                          <a:spcPct val="80000"/>
                        </a:lnSpc>
                        <a:spcBef>
                          <a:spcPts val="400"/>
                        </a:spcBef>
                        <a:spcAft>
                          <a:spcPts val="400"/>
                        </a:spcAft>
                        <a:buFont typeface="Symbol"/>
                        <a:buChar char=""/>
                      </a:pPr>
                      <a:r>
                        <a:rPr lang="en-US" sz="2000" dirty="0">
                          <a:effectLst/>
                        </a:rPr>
                        <a:t>Ensure that data is suitably encrypted and that keys are separated from the encrypted data.</a:t>
                      </a:r>
                    </a:p>
                    <a:p>
                      <a:pPr marL="342900" marR="0" lvl="0" indent="-342900">
                        <a:lnSpc>
                          <a:spcPct val="80000"/>
                        </a:lnSpc>
                        <a:spcBef>
                          <a:spcPts val="400"/>
                        </a:spcBef>
                        <a:spcAft>
                          <a:spcPts val="400"/>
                        </a:spcAft>
                        <a:buFont typeface="Symbol"/>
                        <a:buChar char=""/>
                      </a:pPr>
                      <a:r>
                        <a:rPr lang="en-US" sz="2000" dirty="0">
                          <a:effectLst/>
                        </a:rPr>
                        <a:t>Ensure that data can be restored if it is inappropriately modified.</a:t>
                      </a:r>
                      <a:endParaRPr lang="en-US" sz="2000" dirty="0">
                        <a:solidFill>
                          <a:srgbClr val="000080"/>
                        </a:solidFill>
                        <a:effectLst/>
                        <a:latin typeface="Times"/>
                        <a:ea typeface="Times New Roman"/>
                        <a:cs typeface="Times New Roman"/>
                      </a:endParaRPr>
                    </a:p>
                  </a:txBody>
                  <a:tcPr marL="68573" marR="68573" marT="0" marB="0"/>
                </a:tc>
              </a:tr>
            </a:tbl>
          </a:graphicData>
        </a:graphic>
      </p:graphicFrame>
      <p:sp>
        <p:nvSpPr>
          <p:cNvPr id="24587"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Design Checklist for Security</a:t>
            </a:r>
          </a:p>
        </p:txBody>
      </p:sp>
      <p:sp>
        <p:nvSpPr>
          <p:cNvPr id="25603"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graphicFrame>
        <p:nvGraphicFramePr>
          <p:cNvPr id="5" name="Table 4"/>
          <p:cNvGraphicFramePr>
            <a:graphicFrameLocks noGrp="1"/>
          </p:cNvGraphicFramePr>
          <p:nvPr/>
        </p:nvGraphicFramePr>
        <p:xfrm>
          <a:off x="539750" y="990600"/>
          <a:ext cx="8375650" cy="5791200"/>
        </p:xfrm>
        <a:graphic>
          <a:graphicData uri="http://schemas.openxmlformats.org/drawingml/2006/table">
            <a:tbl>
              <a:tblPr firstRow="1" firstCol="1" bandRow="1">
                <a:tableStyleId>{5C22544A-7EE6-4342-B048-85BDC9FD1C3A}</a:tableStyleId>
              </a:tblPr>
              <a:tblGrid>
                <a:gridCol w="1584139"/>
                <a:gridCol w="6791511"/>
              </a:tblGrid>
              <a:tr h="5413629">
                <a:tc>
                  <a:txBody>
                    <a:bodyPr/>
                    <a:lstStyle/>
                    <a:p>
                      <a:pPr marL="0" marR="0">
                        <a:lnSpc>
                          <a:spcPct val="80000"/>
                        </a:lnSpc>
                        <a:spcBef>
                          <a:spcPts val="400"/>
                        </a:spcBef>
                        <a:spcAft>
                          <a:spcPts val="400"/>
                        </a:spcAft>
                      </a:pPr>
                      <a:r>
                        <a:rPr lang="en-US" sz="2000" dirty="0">
                          <a:effectLst/>
                        </a:rPr>
                        <a:t>Mapping Among Architectural Elements</a:t>
                      </a:r>
                      <a:endParaRPr lang="en-US" sz="2000" dirty="0">
                        <a:effectLst/>
                        <a:latin typeface="Times"/>
                        <a:ea typeface="Times New Roman"/>
                        <a:cs typeface="Times New Roman"/>
                      </a:endParaRPr>
                    </a:p>
                  </a:txBody>
                  <a:tcPr marL="68578" marR="68578" marT="0" marB="0"/>
                </a:tc>
                <a:tc>
                  <a:txBody>
                    <a:bodyPr/>
                    <a:lstStyle/>
                    <a:p>
                      <a:pPr marL="0" marR="0">
                        <a:lnSpc>
                          <a:spcPct val="80000"/>
                        </a:lnSpc>
                        <a:spcBef>
                          <a:spcPts val="400"/>
                        </a:spcBef>
                        <a:spcAft>
                          <a:spcPts val="400"/>
                        </a:spcAft>
                      </a:pPr>
                      <a:r>
                        <a:rPr lang="en-US" sz="2000" dirty="0">
                          <a:effectLst/>
                        </a:rPr>
                        <a:t>Determine how alternative mappings of architectural elements </a:t>
                      </a:r>
                      <a:r>
                        <a:rPr lang="en-US" sz="2000" dirty="0" smtClean="0">
                          <a:effectLst/>
                        </a:rPr>
                        <a:t>may </a:t>
                      </a:r>
                      <a:r>
                        <a:rPr lang="en-US" sz="2000" dirty="0">
                          <a:effectLst/>
                        </a:rPr>
                        <a:t>change how an individual or system may read, write, or modify data, access system services or resources, or reduce </a:t>
                      </a:r>
                      <a:r>
                        <a:rPr lang="en-US" sz="2000" dirty="0" smtClean="0">
                          <a:effectLst/>
                        </a:rPr>
                        <a:t>their availability. </a:t>
                      </a:r>
                      <a:r>
                        <a:rPr lang="en-US" sz="2000" dirty="0">
                          <a:effectLst/>
                        </a:rPr>
                        <a:t>Determine how alternative mappings may affect the recording of access to data, services or resources and the recognition of </a:t>
                      </a:r>
                      <a:r>
                        <a:rPr lang="en-US" sz="2000" dirty="0" smtClean="0">
                          <a:effectLst/>
                        </a:rPr>
                        <a:t>high </a:t>
                      </a:r>
                      <a:r>
                        <a:rPr lang="en-US" sz="2000" dirty="0">
                          <a:effectLst/>
                        </a:rPr>
                        <a:t>demands for resources.</a:t>
                      </a:r>
                    </a:p>
                    <a:p>
                      <a:pPr marL="0" marR="0">
                        <a:lnSpc>
                          <a:spcPct val="80000"/>
                        </a:lnSpc>
                        <a:spcBef>
                          <a:spcPts val="400"/>
                        </a:spcBef>
                        <a:spcAft>
                          <a:spcPts val="400"/>
                        </a:spcAft>
                      </a:pPr>
                      <a:r>
                        <a:rPr lang="en-US" sz="2000" dirty="0">
                          <a:effectLst/>
                        </a:rPr>
                        <a:t>For each such mapping, ensure that there are responsibilities to</a:t>
                      </a:r>
                    </a:p>
                    <a:p>
                      <a:pPr marL="342900" marR="0" lvl="0" indent="-342900">
                        <a:lnSpc>
                          <a:spcPct val="80000"/>
                        </a:lnSpc>
                        <a:spcBef>
                          <a:spcPts val="400"/>
                        </a:spcBef>
                        <a:spcAft>
                          <a:spcPts val="400"/>
                        </a:spcAft>
                        <a:buFont typeface="Symbol"/>
                        <a:buChar char=""/>
                      </a:pPr>
                      <a:r>
                        <a:rPr lang="en-US" sz="2000" dirty="0">
                          <a:effectLst/>
                        </a:rPr>
                        <a:t>identify an actor</a:t>
                      </a:r>
                    </a:p>
                    <a:p>
                      <a:pPr marL="342900" marR="0" lvl="0" indent="-342900">
                        <a:lnSpc>
                          <a:spcPct val="80000"/>
                        </a:lnSpc>
                        <a:spcBef>
                          <a:spcPts val="400"/>
                        </a:spcBef>
                        <a:spcAft>
                          <a:spcPts val="400"/>
                        </a:spcAft>
                        <a:buFont typeface="Symbol"/>
                        <a:buChar char=""/>
                      </a:pPr>
                      <a:r>
                        <a:rPr lang="en-US" sz="2000" dirty="0">
                          <a:effectLst/>
                        </a:rPr>
                        <a:t>authenticate an actor</a:t>
                      </a:r>
                    </a:p>
                    <a:p>
                      <a:pPr marL="342900" marR="0" lvl="0" indent="-342900">
                        <a:lnSpc>
                          <a:spcPct val="80000"/>
                        </a:lnSpc>
                        <a:spcBef>
                          <a:spcPts val="400"/>
                        </a:spcBef>
                        <a:spcAft>
                          <a:spcPts val="400"/>
                        </a:spcAft>
                        <a:buFont typeface="Symbol"/>
                        <a:buChar char=""/>
                      </a:pPr>
                      <a:r>
                        <a:rPr lang="en-US" sz="2000" dirty="0">
                          <a:effectLst/>
                        </a:rPr>
                        <a:t>authorize actors</a:t>
                      </a:r>
                    </a:p>
                    <a:p>
                      <a:pPr marL="342900" marR="0" lvl="0" indent="-342900">
                        <a:lnSpc>
                          <a:spcPct val="80000"/>
                        </a:lnSpc>
                        <a:spcBef>
                          <a:spcPts val="400"/>
                        </a:spcBef>
                        <a:spcAft>
                          <a:spcPts val="400"/>
                        </a:spcAft>
                        <a:buFont typeface="Symbol"/>
                        <a:buChar char=""/>
                      </a:pPr>
                      <a:r>
                        <a:rPr lang="en-US" sz="2000" dirty="0">
                          <a:effectLst/>
                        </a:rPr>
                        <a:t>grant or deny access to data or services</a:t>
                      </a:r>
                    </a:p>
                    <a:p>
                      <a:pPr marL="342900" marR="0" lvl="0" indent="-342900">
                        <a:lnSpc>
                          <a:spcPct val="80000"/>
                        </a:lnSpc>
                        <a:spcBef>
                          <a:spcPts val="400"/>
                        </a:spcBef>
                        <a:spcAft>
                          <a:spcPts val="400"/>
                        </a:spcAft>
                        <a:buFont typeface="Symbol"/>
                        <a:buChar char=""/>
                      </a:pPr>
                      <a:r>
                        <a:rPr lang="en-US" sz="2000" dirty="0">
                          <a:effectLst/>
                        </a:rPr>
                        <a:t>record attempts to access or modify data or services</a:t>
                      </a:r>
                    </a:p>
                    <a:p>
                      <a:pPr marL="342900" marR="0" lvl="0" indent="-342900">
                        <a:lnSpc>
                          <a:spcPct val="80000"/>
                        </a:lnSpc>
                        <a:spcBef>
                          <a:spcPts val="400"/>
                        </a:spcBef>
                        <a:spcAft>
                          <a:spcPts val="400"/>
                        </a:spcAft>
                        <a:buFont typeface="Symbol"/>
                        <a:buChar char=""/>
                      </a:pPr>
                      <a:r>
                        <a:rPr lang="en-US" sz="2000" dirty="0">
                          <a:effectLst/>
                        </a:rPr>
                        <a:t>encrypt data</a:t>
                      </a:r>
                    </a:p>
                    <a:p>
                      <a:pPr marL="342900" marR="0" lvl="0" indent="-342900">
                        <a:lnSpc>
                          <a:spcPct val="80000"/>
                        </a:lnSpc>
                        <a:spcBef>
                          <a:spcPts val="400"/>
                        </a:spcBef>
                        <a:spcAft>
                          <a:spcPts val="400"/>
                        </a:spcAft>
                        <a:buFont typeface="Symbol"/>
                        <a:buChar char=""/>
                      </a:pPr>
                      <a:r>
                        <a:rPr lang="en-US" sz="2000" dirty="0">
                          <a:effectLst/>
                        </a:rPr>
                        <a:t>recognize reduced availability for resources or services, inform appropriate personnel, and restrict access</a:t>
                      </a:r>
                    </a:p>
                    <a:p>
                      <a:pPr marL="342900" marR="0" lvl="0" indent="-342900">
                        <a:lnSpc>
                          <a:spcPct val="80000"/>
                        </a:lnSpc>
                        <a:spcBef>
                          <a:spcPts val="400"/>
                        </a:spcBef>
                        <a:spcAft>
                          <a:spcPts val="400"/>
                        </a:spcAft>
                        <a:buFont typeface="Symbol"/>
                        <a:buChar char=""/>
                      </a:pPr>
                      <a:r>
                        <a:rPr lang="en-US" sz="2000" dirty="0">
                          <a:effectLst/>
                        </a:rPr>
                        <a:t>recover from an attack</a:t>
                      </a:r>
                      <a:endParaRPr lang="en-US" sz="2000" dirty="0">
                        <a:solidFill>
                          <a:srgbClr val="000080"/>
                        </a:solidFill>
                        <a:effectLst/>
                        <a:latin typeface="Times"/>
                        <a:ea typeface="Times New Roman"/>
                        <a:cs typeface="Times New Roman"/>
                      </a:endParaRPr>
                    </a:p>
                  </a:txBody>
                  <a:tcPr marL="68578" marR="68578" marT="0" marB="0"/>
                </a:tc>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Overview</a:t>
            </a:r>
          </a:p>
        </p:txBody>
      </p:sp>
      <p:sp>
        <p:nvSpPr>
          <p:cNvPr id="622595" name="Rectangle 3"/>
          <p:cNvSpPr>
            <a:spLocks noGrp="1" noChangeArrowheads="1"/>
          </p:cNvSpPr>
          <p:nvPr>
            <p:ph type="body" idx="1"/>
          </p:nvPr>
        </p:nvSpPr>
        <p:spPr/>
        <p:txBody>
          <a:bodyPr/>
          <a:lstStyle/>
          <a:p>
            <a:pPr eaLnBrk="1" hangingPunct="1">
              <a:lnSpc>
                <a:spcPct val="85000"/>
              </a:lnSpc>
              <a:defRPr/>
            </a:pPr>
            <a:r>
              <a:rPr lang="en-US" sz="2800" dirty="0" smtClean="0"/>
              <a:t>Last Time</a:t>
            </a:r>
          </a:p>
          <a:p>
            <a:pPr lvl="1" eaLnBrk="1" hangingPunct="1">
              <a:lnSpc>
                <a:spcPct val="90000"/>
              </a:lnSpc>
              <a:defRPr/>
            </a:pPr>
            <a:r>
              <a:rPr lang="en-US" sz="2400" dirty="0" smtClean="0"/>
              <a:t>Chapter </a:t>
            </a:r>
            <a:r>
              <a:rPr lang="en-US" sz="2400" dirty="0"/>
              <a:t>5</a:t>
            </a:r>
            <a:r>
              <a:rPr lang="en-US" sz="2400" dirty="0" smtClean="0"/>
              <a:t> – Availability</a:t>
            </a:r>
          </a:p>
          <a:p>
            <a:pPr lvl="1" eaLnBrk="1" hangingPunct="1">
              <a:lnSpc>
                <a:spcPct val="90000"/>
              </a:lnSpc>
              <a:defRPr/>
            </a:pPr>
            <a:r>
              <a:rPr lang="en-US" sz="2400" kern="1200" dirty="0" smtClean="0"/>
              <a:t>Availability General Scenario</a:t>
            </a:r>
          </a:p>
          <a:p>
            <a:pPr lvl="1" eaLnBrk="1" hangingPunct="1">
              <a:lnSpc>
                <a:spcPct val="90000"/>
              </a:lnSpc>
              <a:defRPr/>
            </a:pPr>
            <a:r>
              <a:rPr lang="en-US" sz="2400" kern="1200" dirty="0" smtClean="0"/>
              <a:t>Tactics for Availability</a:t>
            </a:r>
          </a:p>
          <a:p>
            <a:pPr lvl="1" eaLnBrk="1" hangingPunct="1">
              <a:lnSpc>
                <a:spcPct val="90000"/>
              </a:lnSpc>
              <a:defRPr/>
            </a:pPr>
            <a:r>
              <a:rPr lang="en-US" sz="2400" dirty="0" smtClean="0"/>
              <a:t>Linux Tools – call graphs</a:t>
            </a:r>
          </a:p>
          <a:p>
            <a:pPr lvl="1" eaLnBrk="1" hangingPunct="1">
              <a:lnSpc>
                <a:spcPct val="90000"/>
              </a:lnSpc>
              <a:defRPr/>
            </a:pPr>
            <a:r>
              <a:rPr lang="en-US" sz="2400" dirty="0" smtClean="0"/>
              <a:t>Chapter 6 – Interoperability (chap 7-8 not so much)</a:t>
            </a:r>
          </a:p>
          <a:p>
            <a:pPr lvl="1" eaLnBrk="1" hangingPunct="1">
              <a:lnSpc>
                <a:spcPct val="90000"/>
              </a:lnSpc>
              <a:defRPr/>
            </a:pPr>
            <a:r>
              <a:rPr lang="en-US" sz="2400" dirty="0"/>
              <a:t>Interoperability, </a:t>
            </a:r>
            <a:r>
              <a:rPr lang="en-US" sz="2400" dirty="0">
                <a:solidFill>
                  <a:schemeClr val="bg1">
                    <a:lumMod val="65000"/>
                  </a:schemeClr>
                </a:solidFill>
              </a:rPr>
              <a:t>Modifiability, </a:t>
            </a:r>
            <a:r>
              <a:rPr lang="en-US" sz="2400" dirty="0" smtClean="0">
                <a:solidFill>
                  <a:schemeClr val="bg1">
                    <a:lumMod val="65000"/>
                  </a:schemeClr>
                </a:solidFill>
              </a:rPr>
              <a:t>Performance</a:t>
            </a:r>
          </a:p>
          <a:p>
            <a:pPr eaLnBrk="1" hangingPunct="1">
              <a:lnSpc>
                <a:spcPct val="90000"/>
              </a:lnSpc>
              <a:defRPr/>
            </a:pPr>
            <a:r>
              <a:rPr lang="en-US" sz="3200" dirty="0" smtClean="0"/>
              <a:t>Not </a:t>
            </a:r>
            <a:r>
              <a:rPr lang="en-US" sz="3200" dirty="0" smtClean="0"/>
              <a:t>Covered last time</a:t>
            </a:r>
            <a:endParaRPr lang="en-US" sz="3200" dirty="0"/>
          </a:p>
          <a:p>
            <a:pPr lvl="1" eaLnBrk="1" hangingPunct="1">
              <a:lnSpc>
                <a:spcPct val="90000"/>
              </a:lnSpc>
              <a:defRPr/>
            </a:pPr>
            <a:r>
              <a:rPr lang="en-US" sz="2400" dirty="0" smtClean="0"/>
              <a:t>Availability checklist</a:t>
            </a:r>
          </a:p>
          <a:p>
            <a:pPr eaLnBrk="1" hangingPunct="1">
              <a:lnSpc>
                <a:spcPct val="85000"/>
              </a:lnSpc>
              <a:defRPr/>
            </a:pPr>
            <a:r>
              <a:rPr lang="en-US" sz="2800" dirty="0" smtClean="0"/>
              <a:t>New</a:t>
            </a:r>
          </a:p>
          <a:p>
            <a:pPr lvl="1" eaLnBrk="1" hangingPunct="1">
              <a:lnSpc>
                <a:spcPct val="90000"/>
              </a:lnSpc>
              <a:defRPr/>
            </a:pPr>
            <a:r>
              <a:rPr lang="en-US" sz="2400" dirty="0" smtClean="0"/>
              <a:t>Security, Testability, Usability</a:t>
            </a:r>
            <a:endParaRPr lang="en-US" sz="2400" dirty="0" smtClean="0"/>
          </a:p>
          <a:p>
            <a:pPr lvl="1" eaLnBrk="1" hangingPunct="1">
              <a:lnSpc>
                <a:spcPct val="90000"/>
              </a:lnSpc>
              <a:defRPr/>
            </a:pPr>
            <a:r>
              <a:rPr lang="en-US" sz="2400" dirty="0" smtClean="0"/>
              <a:t>Case Study</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Design Checklist for Security</a:t>
            </a:r>
          </a:p>
        </p:txBody>
      </p:sp>
      <p:sp>
        <p:nvSpPr>
          <p:cNvPr id="26627"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graphicFrame>
        <p:nvGraphicFramePr>
          <p:cNvPr id="5" name="Table 4"/>
          <p:cNvGraphicFramePr>
            <a:graphicFrameLocks noGrp="1"/>
          </p:cNvGraphicFramePr>
          <p:nvPr/>
        </p:nvGraphicFramePr>
        <p:xfrm>
          <a:off x="468313" y="1412875"/>
          <a:ext cx="8064500" cy="5527675"/>
        </p:xfrm>
        <a:graphic>
          <a:graphicData uri="http://schemas.openxmlformats.org/drawingml/2006/table">
            <a:tbl>
              <a:tblPr firstRow="1" firstCol="1" bandRow="1">
                <a:tableStyleId>{5C22544A-7EE6-4342-B048-85BDC9FD1C3A}</a:tableStyleId>
              </a:tblPr>
              <a:tblGrid>
                <a:gridCol w="1584098"/>
                <a:gridCol w="6480402"/>
              </a:tblGrid>
              <a:tr h="5527675">
                <a:tc>
                  <a:txBody>
                    <a:bodyPr/>
                    <a:lstStyle/>
                    <a:p>
                      <a:pPr marL="0" marR="0">
                        <a:lnSpc>
                          <a:spcPct val="80000"/>
                        </a:lnSpc>
                        <a:spcBef>
                          <a:spcPts val="400"/>
                        </a:spcBef>
                        <a:spcAft>
                          <a:spcPts val="400"/>
                        </a:spcAft>
                      </a:pPr>
                      <a:r>
                        <a:rPr lang="en-US" sz="2000" dirty="0">
                          <a:effectLst/>
                        </a:rPr>
                        <a:t>Resource Management</a:t>
                      </a:r>
                    </a:p>
                    <a:p>
                      <a:pPr marL="0" marR="0">
                        <a:lnSpc>
                          <a:spcPts val="1450"/>
                        </a:lnSpc>
                        <a:spcBef>
                          <a:spcPts val="400"/>
                        </a:spcBef>
                        <a:spcAft>
                          <a:spcPts val="400"/>
                        </a:spcAft>
                      </a:pPr>
                      <a:r>
                        <a:rPr lang="en-US" sz="2000" dirty="0">
                          <a:effectLst/>
                        </a:rPr>
                        <a:t> </a:t>
                      </a:r>
                      <a:endParaRPr lang="en-US" sz="2000" dirty="0">
                        <a:effectLst/>
                        <a:latin typeface="Times"/>
                        <a:ea typeface="Times New Roman"/>
                        <a:cs typeface="Times New Roman"/>
                      </a:endParaRPr>
                    </a:p>
                  </a:txBody>
                  <a:tcPr marL="68577" marR="68577" marT="0" marB="0"/>
                </a:tc>
                <a:tc>
                  <a:txBody>
                    <a:bodyPr/>
                    <a:lstStyle/>
                    <a:p>
                      <a:pPr marL="0" marR="0">
                        <a:lnSpc>
                          <a:spcPct val="80000"/>
                        </a:lnSpc>
                        <a:spcBef>
                          <a:spcPts val="400"/>
                        </a:spcBef>
                        <a:spcAft>
                          <a:spcPts val="400"/>
                        </a:spcAft>
                      </a:pPr>
                      <a:r>
                        <a:rPr lang="en-US" sz="2000" dirty="0">
                          <a:effectLst/>
                        </a:rPr>
                        <a:t>Determine the system resources required to identify and monitor a system or an individual who is internal or external, authorized or not authorized, with access to specific resources or all resources.</a:t>
                      </a:r>
                    </a:p>
                    <a:p>
                      <a:pPr marL="0" marR="0">
                        <a:lnSpc>
                          <a:spcPct val="80000"/>
                        </a:lnSpc>
                        <a:spcBef>
                          <a:spcPts val="400"/>
                        </a:spcBef>
                        <a:spcAft>
                          <a:spcPts val="400"/>
                        </a:spcAft>
                      </a:pPr>
                      <a:r>
                        <a:rPr lang="en-US" sz="2000" dirty="0">
                          <a:effectLst/>
                        </a:rPr>
                        <a:t>Determine the resources required to authenticate the actor, grant or deny access to data or resources, notify appropriate </a:t>
                      </a:r>
                      <a:r>
                        <a:rPr lang="en-US" sz="2000" dirty="0" smtClean="0">
                          <a:effectLst/>
                        </a:rPr>
                        <a:t>entities, </a:t>
                      </a:r>
                      <a:r>
                        <a:rPr lang="en-US" sz="2000" dirty="0">
                          <a:effectLst/>
                        </a:rPr>
                        <a:t>record attempts to access data or resources, encrypt data, recognize </a:t>
                      </a:r>
                      <a:r>
                        <a:rPr lang="en-US" sz="2000" dirty="0" smtClean="0">
                          <a:effectLst/>
                        </a:rPr>
                        <a:t>high </a:t>
                      </a:r>
                      <a:r>
                        <a:rPr lang="en-US" sz="2000" dirty="0">
                          <a:effectLst/>
                        </a:rPr>
                        <a:t>demand for resources, inform users or systems, and restrict access.  </a:t>
                      </a:r>
                    </a:p>
                    <a:p>
                      <a:pPr marL="0" marR="0">
                        <a:lnSpc>
                          <a:spcPct val="80000"/>
                        </a:lnSpc>
                        <a:spcBef>
                          <a:spcPts val="400"/>
                        </a:spcBef>
                        <a:spcAft>
                          <a:spcPts val="400"/>
                        </a:spcAft>
                      </a:pPr>
                      <a:r>
                        <a:rPr lang="en-US" sz="2000" dirty="0">
                          <a:effectLst/>
                        </a:rPr>
                        <a:t>For these resources consider whether an external entity can access </a:t>
                      </a:r>
                      <a:r>
                        <a:rPr lang="en-US" sz="2000" dirty="0" smtClean="0">
                          <a:effectLst/>
                        </a:rPr>
                        <a:t>or </a:t>
                      </a:r>
                      <a:r>
                        <a:rPr lang="en-US" sz="2000" dirty="0">
                          <a:effectLst/>
                        </a:rPr>
                        <a:t>exhaust a critical resource; how to monitor the resource; how to manage resource utilization; how to log resource utilization and ensure that there are sufficient resources to perform </a:t>
                      </a:r>
                      <a:r>
                        <a:rPr lang="en-US" sz="2000" dirty="0" smtClean="0">
                          <a:effectLst/>
                        </a:rPr>
                        <a:t>necessary </a:t>
                      </a:r>
                      <a:r>
                        <a:rPr lang="en-US" sz="2000" dirty="0">
                          <a:effectLst/>
                        </a:rPr>
                        <a:t>security operations.</a:t>
                      </a:r>
                    </a:p>
                    <a:p>
                      <a:pPr marL="0" marR="0">
                        <a:lnSpc>
                          <a:spcPct val="80000"/>
                        </a:lnSpc>
                        <a:spcBef>
                          <a:spcPts val="400"/>
                        </a:spcBef>
                        <a:spcAft>
                          <a:spcPts val="400"/>
                        </a:spcAft>
                      </a:pPr>
                      <a:r>
                        <a:rPr lang="en-US" sz="2000" dirty="0">
                          <a:effectLst/>
                        </a:rPr>
                        <a:t>Ensure that a contaminated element can be prevented from contaminating other elements.</a:t>
                      </a:r>
                    </a:p>
                    <a:p>
                      <a:pPr marL="0" marR="0">
                        <a:lnSpc>
                          <a:spcPct val="80000"/>
                        </a:lnSpc>
                        <a:spcBef>
                          <a:spcPts val="400"/>
                        </a:spcBef>
                        <a:spcAft>
                          <a:spcPts val="400"/>
                        </a:spcAft>
                      </a:pPr>
                      <a:r>
                        <a:rPr lang="en-US" sz="2000" dirty="0">
                          <a:effectLst/>
                        </a:rPr>
                        <a:t>Ensure that shared resources are not used for passing sensitive data from an actor with access rights to that data to an actor without access </a:t>
                      </a:r>
                      <a:r>
                        <a:rPr lang="en-US" sz="2000" dirty="0" smtClean="0">
                          <a:effectLst/>
                        </a:rPr>
                        <a:t>rights.</a:t>
                      </a:r>
                      <a:endParaRPr lang="en-US" sz="2000" dirty="0">
                        <a:effectLst/>
                        <a:latin typeface="Times"/>
                        <a:ea typeface="Times New Roman"/>
                        <a:cs typeface="Times New Roman"/>
                      </a:endParaRPr>
                    </a:p>
                  </a:txBody>
                  <a:tcPr marL="68577" marR="68577" marT="0" marB="0"/>
                </a:tc>
              </a:tr>
            </a:tbl>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Design Checklist for Security</a:t>
            </a:r>
          </a:p>
        </p:txBody>
      </p:sp>
      <p:graphicFrame>
        <p:nvGraphicFramePr>
          <p:cNvPr id="5" name="Table 4"/>
          <p:cNvGraphicFramePr>
            <a:graphicFrameLocks noGrp="1"/>
          </p:cNvGraphicFramePr>
          <p:nvPr/>
        </p:nvGraphicFramePr>
        <p:xfrm>
          <a:off x="539750" y="2276475"/>
          <a:ext cx="8064500" cy="3313113"/>
        </p:xfrm>
        <a:graphic>
          <a:graphicData uri="http://schemas.openxmlformats.org/drawingml/2006/table">
            <a:tbl>
              <a:tblPr firstRow="1" firstCol="1" bandRow="1">
                <a:tableStyleId>{5C22544A-7EE6-4342-B048-85BDC9FD1C3A}</a:tableStyleId>
              </a:tblPr>
              <a:tblGrid>
                <a:gridCol w="1008063"/>
                <a:gridCol w="7056438"/>
              </a:tblGrid>
              <a:tr h="3313113">
                <a:tc>
                  <a:txBody>
                    <a:bodyPr/>
                    <a:lstStyle/>
                    <a:p>
                      <a:pPr marL="0" marR="0">
                        <a:lnSpc>
                          <a:spcPct val="80000"/>
                        </a:lnSpc>
                        <a:spcBef>
                          <a:spcPts val="400"/>
                        </a:spcBef>
                        <a:spcAft>
                          <a:spcPts val="400"/>
                        </a:spcAft>
                      </a:pPr>
                      <a:r>
                        <a:rPr lang="en-US" sz="2000" dirty="0">
                          <a:effectLst/>
                        </a:rPr>
                        <a:t>Binding Time</a:t>
                      </a:r>
                      <a:endParaRPr lang="en-US" sz="2000" dirty="0">
                        <a:effectLst/>
                        <a:latin typeface="Times"/>
                        <a:ea typeface="Times New Roman"/>
                        <a:cs typeface="Times New Roman"/>
                      </a:endParaRPr>
                    </a:p>
                  </a:txBody>
                  <a:tcPr marL="68577" marR="68577" marT="0" marB="0"/>
                </a:tc>
                <a:tc>
                  <a:txBody>
                    <a:bodyPr/>
                    <a:lstStyle/>
                    <a:p>
                      <a:pPr marL="0" marR="0">
                        <a:lnSpc>
                          <a:spcPct val="80000"/>
                        </a:lnSpc>
                        <a:spcBef>
                          <a:spcPts val="400"/>
                        </a:spcBef>
                        <a:spcAft>
                          <a:spcPts val="400"/>
                        </a:spcAft>
                      </a:pPr>
                      <a:r>
                        <a:rPr lang="en-US" sz="2000" dirty="0">
                          <a:effectLst/>
                        </a:rPr>
                        <a:t>Determine cases where an instance of a late bound component may be untrusted. </a:t>
                      </a:r>
                      <a:endParaRPr lang="en-US" sz="2000" dirty="0" smtClean="0">
                        <a:effectLst/>
                      </a:endParaRPr>
                    </a:p>
                    <a:p>
                      <a:pPr marL="0" marR="0">
                        <a:lnSpc>
                          <a:spcPct val="80000"/>
                        </a:lnSpc>
                        <a:spcBef>
                          <a:spcPts val="400"/>
                        </a:spcBef>
                        <a:spcAft>
                          <a:spcPts val="400"/>
                        </a:spcAft>
                      </a:pPr>
                      <a:r>
                        <a:rPr lang="en-US" sz="2000" dirty="0" smtClean="0">
                          <a:effectLst/>
                        </a:rPr>
                        <a:t>For </a:t>
                      </a:r>
                      <a:r>
                        <a:rPr lang="en-US" sz="2000" dirty="0">
                          <a:effectLst/>
                        </a:rPr>
                        <a:t>such cases ensure that late bound components can be qualified, that is, if ownership certificates for late bound components are required, there are appropriate mechanisms to manage and validate them; that access to late bound data and services can be managed; that access by late bound components to data and services can be blocked; that mechanisms to record the access, modification, and attempts to access data or services by late bound components are in place; and that system data is encrypted where the keys are intentionally withheld for late bound components</a:t>
                      </a:r>
                      <a:endParaRPr lang="en-US" sz="2000" dirty="0">
                        <a:effectLst/>
                        <a:latin typeface="Times"/>
                        <a:ea typeface="Times New Roman"/>
                        <a:cs typeface="Times New Roman"/>
                      </a:endParaRPr>
                    </a:p>
                  </a:txBody>
                  <a:tcPr marL="68577" marR="68577" marT="0" marB="0"/>
                </a:tc>
              </a:tr>
            </a:tbl>
          </a:graphicData>
        </a:graphic>
      </p:graphicFrame>
      <p:sp>
        <p:nvSpPr>
          <p:cNvPr id="27659"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Design Checklist for Security</a:t>
            </a:r>
          </a:p>
        </p:txBody>
      </p:sp>
      <p:graphicFrame>
        <p:nvGraphicFramePr>
          <p:cNvPr id="5" name="Table 4"/>
          <p:cNvGraphicFramePr>
            <a:graphicFrameLocks noGrp="1"/>
          </p:cNvGraphicFramePr>
          <p:nvPr/>
        </p:nvGraphicFramePr>
        <p:xfrm>
          <a:off x="539750" y="2924175"/>
          <a:ext cx="7848600" cy="1584325"/>
        </p:xfrm>
        <a:graphic>
          <a:graphicData uri="http://schemas.openxmlformats.org/drawingml/2006/table">
            <a:tbl>
              <a:tblPr firstRow="1" firstCol="1" bandRow="1">
                <a:tableStyleId>{5C22544A-7EE6-4342-B048-85BDC9FD1C3A}</a:tableStyleId>
              </a:tblPr>
              <a:tblGrid>
                <a:gridCol w="1512116"/>
                <a:gridCol w="6336484"/>
              </a:tblGrid>
              <a:tr h="1584325">
                <a:tc>
                  <a:txBody>
                    <a:bodyPr/>
                    <a:lstStyle/>
                    <a:p>
                      <a:pPr marL="0" marR="0">
                        <a:lnSpc>
                          <a:spcPct val="80000"/>
                        </a:lnSpc>
                        <a:spcBef>
                          <a:spcPts val="400"/>
                        </a:spcBef>
                        <a:spcAft>
                          <a:spcPts val="400"/>
                        </a:spcAft>
                      </a:pPr>
                      <a:r>
                        <a:rPr lang="en-US" sz="2000" dirty="0">
                          <a:effectLst/>
                        </a:rPr>
                        <a:t>Choice of Technology</a:t>
                      </a:r>
                      <a:endParaRPr lang="en-US" sz="2000" dirty="0">
                        <a:effectLst/>
                        <a:latin typeface="Times"/>
                        <a:ea typeface="Times New Roman"/>
                        <a:cs typeface="Times New Roman"/>
                      </a:endParaRPr>
                    </a:p>
                  </a:txBody>
                  <a:tcPr marL="68578" marR="68578" marT="0" marB="0"/>
                </a:tc>
                <a:tc>
                  <a:txBody>
                    <a:bodyPr/>
                    <a:lstStyle/>
                    <a:p>
                      <a:pPr marL="0" marR="0">
                        <a:lnSpc>
                          <a:spcPct val="80000"/>
                        </a:lnSpc>
                        <a:spcBef>
                          <a:spcPts val="400"/>
                        </a:spcBef>
                        <a:spcAft>
                          <a:spcPts val="400"/>
                        </a:spcAft>
                      </a:pPr>
                      <a:r>
                        <a:rPr lang="en-US" sz="2000" dirty="0">
                          <a:effectLst/>
                        </a:rPr>
                        <a:t>Determine what technologies are available to help user authentication, data access rights, resource protection, data encryption.</a:t>
                      </a:r>
                    </a:p>
                    <a:p>
                      <a:pPr marL="0" marR="0">
                        <a:lnSpc>
                          <a:spcPct val="80000"/>
                        </a:lnSpc>
                        <a:spcBef>
                          <a:spcPts val="400"/>
                        </a:spcBef>
                        <a:spcAft>
                          <a:spcPts val="400"/>
                        </a:spcAft>
                      </a:pPr>
                      <a:r>
                        <a:rPr lang="en-US" sz="2000" dirty="0">
                          <a:effectLst/>
                        </a:rPr>
                        <a:t>Ensure that your chosen technologies support the tactics relevant for your security needs.</a:t>
                      </a:r>
                      <a:endParaRPr lang="en-US" sz="2000" dirty="0">
                        <a:effectLst/>
                        <a:latin typeface="Times"/>
                        <a:ea typeface="Times New Roman"/>
                        <a:cs typeface="Times New Roman"/>
                      </a:endParaRPr>
                    </a:p>
                  </a:txBody>
                  <a:tcPr marL="68578" marR="68578" marT="0" marB="0"/>
                </a:tc>
              </a:tr>
            </a:tbl>
          </a:graphicData>
        </a:graphic>
      </p:graphicFrame>
      <p:sp>
        <p:nvSpPr>
          <p:cNvPr id="28683"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Summary</a:t>
            </a:r>
          </a:p>
        </p:txBody>
      </p:sp>
      <p:sp>
        <p:nvSpPr>
          <p:cNvPr id="3" name="Content Placeholder 2"/>
          <p:cNvSpPr>
            <a:spLocks noGrp="1"/>
          </p:cNvSpPr>
          <p:nvPr>
            <p:ph idx="1"/>
          </p:nvPr>
        </p:nvSpPr>
        <p:spPr/>
        <p:txBody>
          <a:bodyPr>
            <a:normAutofit/>
          </a:bodyPr>
          <a:lstStyle/>
          <a:p>
            <a:pPr>
              <a:defRPr/>
            </a:pPr>
            <a:r>
              <a:rPr lang="x-none"/>
              <a:t>Attacks against a system can be characterized as attacks against the confidentiality, integrity, or availability of a system or its data. </a:t>
            </a:r>
            <a:endParaRPr lang="en-US" dirty="0" smtClean="0"/>
          </a:p>
          <a:p>
            <a:pPr>
              <a:defRPr/>
            </a:pPr>
            <a:r>
              <a:rPr lang="x-none" smtClean="0"/>
              <a:t>Th</a:t>
            </a:r>
            <a:r>
              <a:rPr lang="en-US" dirty="0" smtClean="0"/>
              <a:t>is</a:t>
            </a:r>
            <a:r>
              <a:rPr lang="x-none" smtClean="0"/>
              <a:t> leads </a:t>
            </a:r>
            <a:r>
              <a:rPr lang="x-none"/>
              <a:t>to many of the tactics used to achieve security. Identifying, authenticating, and authorizing </a:t>
            </a:r>
            <a:r>
              <a:rPr lang="en-US" dirty="0"/>
              <a:t>actors </a:t>
            </a:r>
            <a:r>
              <a:rPr lang="x-none"/>
              <a:t>are tactics intended to determine which users or systems are entitled to what kind of access to a system.</a:t>
            </a:r>
            <a:endParaRPr lang="en-US" dirty="0"/>
          </a:p>
          <a:p>
            <a:pPr>
              <a:defRPr/>
            </a:pPr>
            <a:r>
              <a:rPr lang="en-US" dirty="0" smtClean="0"/>
              <a:t>N</a:t>
            </a:r>
            <a:r>
              <a:rPr lang="x-none" smtClean="0"/>
              <a:t>o </a:t>
            </a:r>
            <a:r>
              <a:rPr lang="x-none"/>
              <a:t>security tactic is foolproof and </a:t>
            </a:r>
            <a:r>
              <a:rPr lang="x-none" smtClean="0"/>
              <a:t>systems </a:t>
            </a:r>
            <a:r>
              <a:rPr lang="x-none" i="1"/>
              <a:t>will</a:t>
            </a:r>
            <a:r>
              <a:rPr lang="x-none"/>
              <a:t> be compromised. Hence, tactics exist to detect an attack, limit the spread of any attack, and to react and recover from an attack.</a:t>
            </a:r>
            <a:endParaRPr lang="en-US" dirty="0"/>
          </a:p>
          <a:p>
            <a:pPr>
              <a:defRPr/>
            </a:pPr>
            <a:endParaRPr lang="en-US" dirty="0"/>
          </a:p>
        </p:txBody>
      </p:sp>
      <p:sp>
        <p:nvSpPr>
          <p:cNvPr id="2970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What is Testability?</a:t>
            </a:r>
          </a:p>
        </p:txBody>
      </p:sp>
      <p:sp>
        <p:nvSpPr>
          <p:cNvPr id="3" name="Content Placeholder 2"/>
          <p:cNvSpPr>
            <a:spLocks noGrp="1"/>
          </p:cNvSpPr>
          <p:nvPr>
            <p:ph idx="1"/>
          </p:nvPr>
        </p:nvSpPr>
        <p:spPr/>
        <p:txBody>
          <a:bodyPr>
            <a:normAutofit/>
          </a:bodyPr>
          <a:lstStyle/>
          <a:p>
            <a:pPr>
              <a:defRPr/>
            </a:pPr>
            <a:r>
              <a:rPr lang="en-US" dirty="0"/>
              <a:t>Software testability refers to the ease with which software can be made to demonstrate its faults through (typically execution-based) testing.  </a:t>
            </a:r>
            <a:endParaRPr lang="en-US" dirty="0" smtClean="0"/>
          </a:p>
          <a:p>
            <a:pPr>
              <a:defRPr/>
            </a:pPr>
            <a:r>
              <a:rPr lang="en-US" dirty="0" smtClean="0"/>
              <a:t>Specifically</a:t>
            </a:r>
            <a:r>
              <a:rPr lang="en-US" dirty="0"/>
              <a:t>, testability refers to the probability, assuming that the software has at least one fault, that it will fail on its </a:t>
            </a:r>
            <a:r>
              <a:rPr lang="en-US" i="1" dirty="0"/>
              <a:t>next</a:t>
            </a:r>
            <a:r>
              <a:rPr lang="en-US" dirty="0"/>
              <a:t> test execution</a:t>
            </a:r>
            <a:r>
              <a:rPr lang="en-US" dirty="0" smtClean="0"/>
              <a:t>. </a:t>
            </a:r>
          </a:p>
          <a:p>
            <a:pPr>
              <a:defRPr/>
            </a:pPr>
            <a:r>
              <a:rPr lang="en-US" dirty="0" smtClean="0"/>
              <a:t>If </a:t>
            </a:r>
            <a:r>
              <a:rPr lang="en-US" dirty="0"/>
              <a:t>a fault is present in a system, then we want it to fail during testing as quickly as possible.</a:t>
            </a:r>
          </a:p>
          <a:p>
            <a:pPr>
              <a:defRPr/>
            </a:pPr>
            <a:endParaRPr lang="en-US" dirty="0"/>
          </a:p>
          <a:p>
            <a:pPr>
              <a:defRPr/>
            </a:pPr>
            <a:endParaRPr lang="en-US" dirty="0"/>
          </a:p>
        </p:txBody>
      </p:sp>
      <p:sp>
        <p:nvSpPr>
          <p:cNvPr id="30724"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What is Testability?</a:t>
            </a:r>
          </a:p>
        </p:txBody>
      </p:sp>
      <p:sp>
        <p:nvSpPr>
          <p:cNvPr id="3" name="Content Placeholder 2"/>
          <p:cNvSpPr>
            <a:spLocks noGrp="1"/>
          </p:cNvSpPr>
          <p:nvPr>
            <p:ph idx="1"/>
          </p:nvPr>
        </p:nvSpPr>
        <p:spPr>
          <a:xfrm>
            <a:off x="457200" y="1268413"/>
            <a:ext cx="8229600" cy="5040312"/>
          </a:xfrm>
        </p:spPr>
        <p:txBody>
          <a:bodyPr>
            <a:normAutofit/>
          </a:bodyPr>
          <a:lstStyle/>
          <a:p>
            <a:pPr>
              <a:defRPr/>
            </a:pPr>
            <a:r>
              <a:rPr lang="en-US" dirty="0"/>
              <a:t>For a system to be properly testable, it must be possible to </a:t>
            </a:r>
            <a:r>
              <a:rPr lang="en-US" i="1" dirty="0"/>
              <a:t>control</a:t>
            </a:r>
            <a:r>
              <a:rPr lang="en-US" dirty="0"/>
              <a:t> each component’s inputs (and possibly manipulate its internal state) and then to </a:t>
            </a:r>
            <a:r>
              <a:rPr lang="en-US" i="1" dirty="0"/>
              <a:t>observe</a:t>
            </a:r>
            <a:r>
              <a:rPr lang="en-US" dirty="0"/>
              <a:t> its outputs (and possibly its internal </a:t>
            </a:r>
            <a:r>
              <a:rPr lang="en-US" dirty="0" smtClean="0"/>
              <a:t>state). </a:t>
            </a:r>
            <a:endParaRPr lang="en-US" dirty="0"/>
          </a:p>
        </p:txBody>
      </p:sp>
      <p:sp>
        <p:nvSpPr>
          <p:cNvPr id="3174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49250" y="0"/>
            <a:ext cx="8566150" cy="684213"/>
          </a:xfrm>
        </p:spPr>
        <p:txBody>
          <a:bodyPr/>
          <a:lstStyle/>
          <a:p>
            <a:r>
              <a:rPr lang="en-US" altLang="en-US" smtClean="0"/>
              <a:t>Testability General Scenario</a:t>
            </a:r>
          </a:p>
        </p:txBody>
      </p:sp>
      <p:graphicFrame>
        <p:nvGraphicFramePr>
          <p:cNvPr id="5" name="Table 4"/>
          <p:cNvGraphicFramePr>
            <a:graphicFrameLocks noGrp="1"/>
          </p:cNvGraphicFramePr>
          <p:nvPr/>
        </p:nvGraphicFramePr>
        <p:xfrm>
          <a:off x="304800" y="685800"/>
          <a:ext cx="8578850" cy="5608638"/>
        </p:xfrm>
        <a:graphic>
          <a:graphicData uri="http://schemas.openxmlformats.org/drawingml/2006/table">
            <a:tbl>
              <a:tblPr firstRow="1" firstCol="1" bandRow="1">
                <a:tableStyleId>{5C22544A-7EE6-4342-B048-85BDC9FD1C3A}</a:tableStyleId>
              </a:tblPr>
              <a:tblGrid>
                <a:gridCol w="1797629"/>
                <a:gridCol w="6781221"/>
              </a:tblGrid>
              <a:tr h="487708">
                <a:tc>
                  <a:txBody>
                    <a:bodyPr/>
                    <a:lstStyle/>
                    <a:p>
                      <a:pPr marL="0" marR="0">
                        <a:lnSpc>
                          <a:spcPct val="80000"/>
                        </a:lnSpc>
                        <a:spcBef>
                          <a:spcPts val="400"/>
                        </a:spcBef>
                        <a:spcAft>
                          <a:spcPts val="400"/>
                        </a:spcAft>
                      </a:pPr>
                      <a:r>
                        <a:rPr lang="en-US" sz="2000" b="1" dirty="0">
                          <a:solidFill>
                            <a:schemeClr val="tx1"/>
                          </a:solidFill>
                          <a:effectLst/>
                        </a:rPr>
                        <a:t>Portion of</a:t>
                      </a:r>
                      <a:br>
                        <a:rPr lang="en-US" sz="2000" b="1" dirty="0">
                          <a:solidFill>
                            <a:schemeClr val="tx1"/>
                          </a:solidFill>
                          <a:effectLst/>
                        </a:rPr>
                      </a:br>
                      <a:r>
                        <a:rPr lang="en-US" sz="2000" b="1" dirty="0">
                          <a:solidFill>
                            <a:schemeClr val="tx1"/>
                          </a:solidFill>
                          <a:effectLst/>
                        </a:rPr>
                        <a:t>Scenario</a:t>
                      </a:r>
                      <a:endParaRPr lang="en-US" sz="2000" b="1" dirty="0">
                        <a:solidFill>
                          <a:schemeClr val="tx1"/>
                        </a:solidFill>
                        <a:effectLst/>
                        <a:latin typeface="Times"/>
                        <a:ea typeface="Times New Roman"/>
                        <a:cs typeface="Times New Roman"/>
                      </a:endParaRPr>
                    </a:p>
                  </a:txBody>
                  <a:tcPr marL="68574" marR="68574" marT="0" marB="0">
                    <a:solidFill>
                      <a:srgbClr val="B2B2B2"/>
                    </a:solidFill>
                  </a:tcPr>
                </a:tc>
                <a:tc>
                  <a:txBody>
                    <a:bodyPr/>
                    <a:lstStyle/>
                    <a:p>
                      <a:pPr marL="0" marR="0">
                        <a:lnSpc>
                          <a:spcPct val="80000"/>
                        </a:lnSpc>
                        <a:spcBef>
                          <a:spcPts val="400"/>
                        </a:spcBef>
                        <a:spcAft>
                          <a:spcPts val="400"/>
                        </a:spcAft>
                      </a:pPr>
                      <a:r>
                        <a:rPr lang="en-US" sz="2000" b="1" dirty="0">
                          <a:solidFill>
                            <a:schemeClr val="tx1"/>
                          </a:solidFill>
                          <a:effectLst/>
                        </a:rPr>
                        <a:t>Possible Values</a:t>
                      </a:r>
                      <a:endParaRPr lang="en-US" sz="2000" b="1" dirty="0">
                        <a:solidFill>
                          <a:schemeClr val="tx1"/>
                        </a:solidFill>
                        <a:effectLst/>
                        <a:latin typeface="Times"/>
                        <a:ea typeface="Times New Roman"/>
                        <a:cs typeface="Times New Roman"/>
                      </a:endParaRPr>
                    </a:p>
                  </a:txBody>
                  <a:tcPr marL="68574" marR="68574" marT="0" marB="0">
                    <a:solidFill>
                      <a:srgbClr val="B2B2B2"/>
                    </a:solidFill>
                  </a:tcPr>
                </a:tc>
              </a:tr>
              <a:tr h="731561">
                <a:tc>
                  <a:txBody>
                    <a:bodyPr/>
                    <a:lstStyle/>
                    <a:p>
                      <a:pPr marL="0" marR="0">
                        <a:lnSpc>
                          <a:spcPct val="80000"/>
                        </a:lnSpc>
                        <a:spcBef>
                          <a:spcPts val="400"/>
                        </a:spcBef>
                        <a:spcAft>
                          <a:spcPts val="400"/>
                        </a:spcAft>
                      </a:pPr>
                      <a:r>
                        <a:rPr lang="en-US" sz="2000" dirty="0">
                          <a:solidFill>
                            <a:schemeClr val="tx1"/>
                          </a:solidFill>
                          <a:effectLst/>
                        </a:rPr>
                        <a:t>Source</a:t>
                      </a:r>
                      <a:endParaRPr lang="en-US" sz="2000" dirty="0">
                        <a:solidFill>
                          <a:schemeClr val="tx1"/>
                        </a:solidFill>
                        <a:effectLst/>
                        <a:latin typeface="Times"/>
                        <a:ea typeface="Times New Roman"/>
                        <a:cs typeface="Times New Roman"/>
                      </a:endParaRPr>
                    </a:p>
                  </a:txBody>
                  <a:tcPr marL="68574" marR="68574" marT="0" marB="0">
                    <a:solidFill>
                      <a:srgbClr val="B2B2B2"/>
                    </a:solidFill>
                  </a:tcPr>
                </a:tc>
                <a:tc>
                  <a:txBody>
                    <a:bodyPr/>
                    <a:lstStyle/>
                    <a:p>
                      <a:pPr marL="0" marR="0">
                        <a:lnSpc>
                          <a:spcPct val="80000"/>
                        </a:lnSpc>
                        <a:spcBef>
                          <a:spcPts val="400"/>
                        </a:spcBef>
                        <a:spcAft>
                          <a:spcPts val="400"/>
                        </a:spcAft>
                      </a:pPr>
                      <a:r>
                        <a:rPr lang="en-US" sz="2000" dirty="0" smtClean="0">
                          <a:effectLst/>
                        </a:rPr>
                        <a:t>Unit </a:t>
                      </a:r>
                      <a:r>
                        <a:rPr lang="en-US" sz="2000" dirty="0">
                          <a:effectLst/>
                        </a:rPr>
                        <a:t>testers, integration testers, system testers, acceptance testers, end users, either running tests manually or using automated testing tools</a:t>
                      </a:r>
                      <a:endParaRPr lang="en-US" sz="2000" dirty="0">
                        <a:effectLst/>
                        <a:latin typeface="Times"/>
                        <a:ea typeface="Times New Roman"/>
                        <a:cs typeface="Times New Roman"/>
                      </a:endParaRPr>
                    </a:p>
                  </a:txBody>
                  <a:tcPr marL="68574" marR="68574" marT="0" marB="0">
                    <a:solidFill>
                      <a:srgbClr val="B2B2B2"/>
                    </a:solidFill>
                  </a:tcPr>
                </a:tc>
              </a:tr>
              <a:tr h="1219269">
                <a:tc>
                  <a:txBody>
                    <a:bodyPr/>
                    <a:lstStyle/>
                    <a:p>
                      <a:pPr marL="0" marR="0">
                        <a:lnSpc>
                          <a:spcPct val="80000"/>
                        </a:lnSpc>
                        <a:spcBef>
                          <a:spcPts val="400"/>
                        </a:spcBef>
                        <a:spcAft>
                          <a:spcPts val="400"/>
                        </a:spcAft>
                      </a:pPr>
                      <a:r>
                        <a:rPr lang="en-US" sz="2000" dirty="0">
                          <a:solidFill>
                            <a:schemeClr val="tx1"/>
                          </a:solidFill>
                          <a:effectLst/>
                        </a:rPr>
                        <a:t>Stimulus </a:t>
                      </a:r>
                      <a:endParaRPr lang="en-US" sz="2000" dirty="0">
                        <a:solidFill>
                          <a:schemeClr val="tx1"/>
                        </a:solidFill>
                        <a:effectLst/>
                        <a:latin typeface="Times"/>
                        <a:ea typeface="Times New Roman"/>
                        <a:cs typeface="Times New Roman"/>
                      </a:endParaRPr>
                    </a:p>
                  </a:txBody>
                  <a:tcPr marL="68574" marR="68574" marT="0" marB="0">
                    <a:solidFill>
                      <a:srgbClr val="B2B2B2"/>
                    </a:solidFill>
                  </a:tcPr>
                </a:tc>
                <a:tc>
                  <a:txBody>
                    <a:bodyPr/>
                    <a:lstStyle/>
                    <a:p>
                      <a:pPr marL="0" marR="0" indent="0">
                        <a:lnSpc>
                          <a:spcPct val="80000"/>
                        </a:lnSpc>
                        <a:spcBef>
                          <a:spcPts val="100"/>
                        </a:spcBef>
                        <a:spcAft>
                          <a:spcPts val="300"/>
                        </a:spcAft>
                        <a:tabLst>
                          <a:tab pos="228600" algn="l"/>
                          <a:tab pos="274320" algn="l"/>
                          <a:tab pos="274320" algn="l"/>
                        </a:tabLst>
                      </a:pPr>
                      <a:r>
                        <a:rPr lang="en-US" sz="2000" kern="1100" dirty="0">
                          <a:effectLst/>
                        </a:rPr>
                        <a:t>A set of tests are executed due to the completion of a coding increment such as a </a:t>
                      </a:r>
                      <a:r>
                        <a:rPr lang="en-US" sz="2000" kern="1100" dirty="0" smtClean="0">
                          <a:effectLst/>
                        </a:rPr>
                        <a:t>class, </a:t>
                      </a:r>
                      <a:r>
                        <a:rPr lang="en-US" sz="2000" kern="1100" dirty="0">
                          <a:effectLst/>
                        </a:rPr>
                        <a:t>layer or service; the completed integration of a subsystem; the complete implementation of the </a:t>
                      </a:r>
                      <a:r>
                        <a:rPr lang="en-US" sz="2000" kern="1100" dirty="0" smtClean="0">
                          <a:effectLst/>
                        </a:rPr>
                        <a:t>system</a:t>
                      </a:r>
                      <a:r>
                        <a:rPr lang="en-US" sz="2000" kern="1100" dirty="0">
                          <a:effectLst/>
                        </a:rPr>
                        <a:t>; or the delivery of the system to the customer</a:t>
                      </a:r>
                      <a:r>
                        <a:rPr lang="en-US" sz="2000" kern="1100" dirty="0" smtClean="0">
                          <a:effectLst/>
                        </a:rPr>
                        <a:t>.</a:t>
                      </a:r>
                      <a:endParaRPr lang="en-US" sz="2000" kern="1100" dirty="0">
                        <a:effectLst/>
                      </a:endParaRPr>
                    </a:p>
                  </a:txBody>
                  <a:tcPr marL="68574" marR="68574" marT="0" marB="0">
                    <a:solidFill>
                      <a:srgbClr val="B2B2B2"/>
                    </a:solidFill>
                  </a:tcPr>
                </a:tc>
              </a:tr>
              <a:tr h="487708">
                <a:tc>
                  <a:txBody>
                    <a:bodyPr/>
                    <a:lstStyle/>
                    <a:p>
                      <a:pPr marL="0" marR="0">
                        <a:lnSpc>
                          <a:spcPct val="80000"/>
                        </a:lnSpc>
                        <a:spcBef>
                          <a:spcPts val="400"/>
                        </a:spcBef>
                        <a:spcAft>
                          <a:spcPts val="400"/>
                        </a:spcAft>
                      </a:pPr>
                      <a:r>
                        <a:rPr lang="en-US" sz="2000" dirty="0">
                          <a:solidFill>
                            <a:schemeClr val="tx1"/>
                          </a:solidFill>
                          <a:effectLst/>
                        </a:rPr>
                        <a:t>Environment </a:t>
                      </a:r>
                      <a:endParaRPr lang="en-US" sz="2000" dirty="0">
                        <a:solidFill>
                          <a:schemeClr val="tx1"/>
                        </a:solidFill>
                        <a:effectLst/>
                        <a:latin typeface="Times"/>
                        <a:ea typeface="Times New Roman"/>
                        <a:cs typeface="Times New Roman"/>
                      </a:endParaRPr>
                    </a:p>
                  </a:txBody>
                  <a:tcPr marL="68574" marR="68574" marT="0" marB="0">
                    <a:solidFill>
                      <a:srgbClr val="B2B2B2"/>
                    </a:solidFill>
                  </a:tcPr>
                </a:tc>
                <a:tc>
                  <a:txBody>
                    <a:bodyPr/>
                    <a:lstStyle/>
                    <a:p>
                      <a:pPr marL="0" marR="0">
                        <a:lnSpc>
                          <a:spcPct val="80000"/>
                        </a:lnSpc>
                        <a:spcBef>
                          <a:spcPts val="400"/>
                        </a:spcBef>
                        <a:spcAft>
                          <a:spcPts val="400"/>
                        </a:spcAft>
                      </a:pPr>
                      <a:r>
                        <a:rPr lang="en-US" sz="2000" dirty="0">
                          <a:effectLst/>
                        </a:rPr>
                        <a:t>Design time, development time, compile time, integration time, deployment time, run time</a:t>
                      </a:r>
                      <a:endParaRPr lang="en-US" sz="2000" dirty="0">
                        <a:effectLst/>
                        <a:latin typeface="Times"/>
                        <a:ea typeface="Times New Roman"/>
                        <a:cs typeface="Times New Roman"/>
                      </a:endParaRPr>
                    </a:p>
                  </a:txBody>
                  <a:tcPr marL="68574" marR="68574" marT="0" marB="0">
                    <a:solidFill>
                      <a:srgbClr val="B2B2B2"/>
                    </a:solidFill>
                  </a:tcPr>
                </a:tc>
              </a:tr>
              <a:tr h="243854">
                <a:tc>
                  <a:txBody>
                    <a:bodyPr/>
                    <a:lstStyle/>
                    <a:p>
                      <a:pPr marL="0" marR="0">
                        <a:lnSpc>
                          <a:spcPct val="80000"/>
                        </a:lnSpc>
                        <a:spcBef>
                          <a:spcPts val="400"/>
                        </a:spcBef>
                        <a:spcAft>
                          <a:spcPts val="400"/>
                        </a:spcAft>
                      </a:pPr>
                      <a:r>
                        <a:rPr lang="en-US" sz="2000" dirty="0">
                          <a:solidFill>
                            <a:schemeClr val="tx1"/>
                          </a:solidFill>
                          <a:effectLst/>
                        </a:rPr>
                        <a:t>Artifacts </a:t>
                      </a:r>
                      <a:endParaRPr lang="en-US" sz="2000" dirty="0">
                        <a:solidFill>
                          <a:schemeClr val="tx1"/>
                        </a:solidFill>
                        <a:effectLst/>
                        <a:latin typeface="Times"/>
                        <a:ea typeface="Times New Roman"/>
                        <a:cs typeface="Times New Roman"/>
                      </a:endParaRPr>
                    </a:p>
                  </a:txBody>
                  <a:tcPr marL="68574" marR="68574" marT="0" marB="0">
                    <a:solidFill>
                      <a:srgbClr val="B2B2B2"/>
                    </a:solidFill>
                  </a:tcPr>
                </a:tc>
                <a:tc>
                  <a:txBody>
                    <a:bodyPr/>
                    <a:lstStyle/>
                    <a:p>
                      <a:pPr marL="0" marR="0">
                        <a:lnSpc>
                          <a:spcPct val="80000"/>
                        </a:lnSpc>
                        <a:spcBef>
                          <a:spcPts val="400"/>
                        </a:spcBef>
                        <a:spcAft>
                          <a:spcPts val="400"/>
                        </a:spcAft>
                      </a:pPr>
                      <a:r>
                        <a:rPr lang="en-US" sz="2000" dirty="0">
                          <a:effectLst/>
                        </a:rPr>
                        <a:t>The portion of the system being tested</a:t>
                      </a:r>
                      <a:endParaRPr lang="en-US" sz="2000" dirty="0">
                        <a:effectLst/>
                        <a:latin typeface="Times"/>
                        <a:ea typeface="Times New Roman"/>
                        <a:cs typeface="Times New Roman"/>
                      </a:endParaRPr>
                    </a:p>
                  </a:txBody>
                  <a:tcPr marL="68574" marR="68574" marT="0" marB="0">
                    <a:solidFill>
                      <a:srgbClr val="B2B2B2"/>
                    </a:solidFill>
                  </a:tcPr>
                </a:tc>
              </a:tr>
              <a:tr h="731561">
                <a:tc>
                  <a:txBody>
                    <a:bodyPr/>
                    <a:lstStyle/>
                    <a:p>
                      <a:pPr marL="0" marR="0">
                        <a:lnSpc>
                          <a:spcPct val="80000"/>
                        </a:lnSpc>
                        <a:spcBef>
                          <a:spcPts val="400"/>
                        </a:spcBef>
                        <a:spcAft>
                          <a:spcPts val="400"/>
                        </a:spcAft>
                      </a:pPr>
                      <a:r>
                        <a:rPr lang="en-US" sz="2000" dirty="0">
                          <a:solidFill>
                            <a:schemeClr val="tx1"/>
                          </a:solidFill>
                          <a:effectLst/>
                        </a:rPr>
                        <a:t>Response </a:t>
                      </a:r>
                      <a:endParaRPr lang="en-US" sz="2000" dirty="0">
                        <a:solidFill>
                          <a:schemeClr val="tx1"/>
                        </a:solidFill>
                        <a:effectLst/>
                        <a:latin typeface="Times"/>
                        <a:ea typeface="Times New Roman"/>
                        <a:cs typeface="Times New Roman"/>
                      </a:endParaRPr>
                    </a:p>
                  </a:txBody>
                  <a:tcPr marL="68574" marR="68574" marT="0" marB="0">
                    <a:solidFill>
                      <a:srgbClr val="B2B2B2"/>
                    </a:solidFill>
                  </a:tcPr>
                </a:tc>
                <a:tc>
                  <a:txBody>
                    <a:bodyPr/>
                    <a:lstStyle/>
                    <a:p>
                      <a:pPr marL="0" marR="0">
                        <a:lnSpc>
                          <a:spcPct val="80000"/>
                        </a:lnSpc>
                        <a:spcBef>
                          <a:spcPts val="400"/>
                        </a:spcBef>
                        <a:spcAft>
                          <a:spcPts val="400"/>
                        </a:spcAft>
                      </a:pPr>
                      <a:r>
                        <a:rPr lang="en-US" sz="2000" dirty="0">
                          <a:effectLst/>
                        </a:rPr>
                        <a:t>One or more of the following: execute test suite and capture results; capture activity that resulted in the fault; control and monitor the state of the system </a:t>
                      </a:r>
                      <a:endParaRPr lang="en-US" sz="2000" dirty="0">
                        <a:effectLst/>
                        <a:latin typeface="Times"/>
                        <a:ea typeface="Times New Roman"/>
                        <a:cs typeface="Times New Roman"/>
                      </a:endParaRPr>
                    </a:p>
                  </a:txBody>
                  <a:tcPr marL="68574" marR="68574" marT="0" marB="0">
                    <a:solidFill>
                      <a:srgbClr val="B2B2B2"/>
                    </a:solidFill>
                  </a:tcPr>
                </a:tc>
              </a:tr>
              <a:tr h="1706977">
                <a:tc>
                  <a:txBody>
                    <a:bodyPr/>
                    <a:lstStyle/>
                    <a:p>
                      <a:pPr marL="0" marR="0">
                        <a:lnSpc>
                          <a:spcPct val="80000"/>
                        </a:lnSpc>
                        <a:spcBef>
                          <a:spcPts val="400"/>
                        </a:spcBef>
                        <a:spcAft>
                          <a:spcPts val="400"/>
                        </a:spcAft>
                      </a:pPr>
                      <a:r>
                        <a:rPr lang="en-US" sz="2000" dirty="0">
                          <a:solidFill>
                            <a:schemeClr val="tx1"/>
                          </a:solidFill>
                          <a:effectLst/>
                        </a:rPr>
                        <a:t>Response </a:t>
                      </a:r>
                      <a:br>
                        <a:rPr lang="en-US" sz="2000" dirty="0">
                          <a:solidFill>
                            <a:schemeClr val="tx1"/>
                          </a:solidFill>
                          <a:effectLst/>
                        </a:rPr>
                      </a:br>
                      <a:r>
                        <a:rPr lang="en-US" sz="2000" dirty="0">
                          <a:solidFill>
                            <a:schemeClr val="tx1"/>
                          </a:solidFill>
                          <a:effectLst/>
                        </a:rPr>
                        <a:t>Measure </a:t>
                      </a:r>
                      <a:endParaRPr lang="en-US" sz="2000" dirty="0">
                        <a:solidFill>
                          <a:schemeClr val="tx1"/>
                        </a:solidFill>
                        <a:effectLst/>
                        <a:latin typeface="Times"/>
                        <a:ea typeface="Times New Roman"/>
                        <a:cs typeface="Times New Roman"/>
                      </a:endParaRPr>
                    </a:p>
                  </a:txBody>
                  <a:tcPr marL="68574" marR="68574" marT="0" marB="0">
                    <a:solidFill>
                      <a:srgbClr val="B2B2B2"/>
                    </a:solidFill>
                  </a:tcPr>
                </a:tc>
                <a:tc>
                  <a:txBody>
                    <a:bodyPr/>
                    <a:lstStyle/>
                    <a:p>
                      <a:pPr marL="0" marR="0">
                        <a:lnSpc>
                          <a:spcPct val="80000"/>
                        </a:lnSpc>
                        <a:spcBef>
                          <a:spcPts val="400"/>
                        </a:spcBef>
                        <a:spcAft>
                          <a:spcPts val="400"/>
                        </a:spcAft>
                      </a:pPr>
                      <a:r>
                        <a:rPr lang="en-US" sz="2000" dirty="0">
                          <a:effectLst/>
                        </a:rPr>
                        <a:t>One or more of the following:  effort to find a fault or class of faults, effort to achieve a given percentage of state space coverage; probability of fault being revealed by the next test; time to perform tests; effort to detect faults; length of longest dependency chain in test; length of time to prepare test environment; reduction in risk exposure (size(loss) * </a:t>
                      </a:r>
                      <a:r>
                        <a:rPr lang="en-US" sz="2000" dirty="0" err="1">
                          <a:effectLst/>
                        </a:rPr>
                        <a:t>prob</a:t>
                      </a:r>
                      <a:r>
                        <a:rPr lang="en-US" sz="2000" dirty="0">
                          <a:effectLst/>
                        </a:rPr>
                        <a:t>(loss)</a:t>
                      </a:r>
                      <a:r>
                        <a:rPr lang="en-US" sz="2000" dirty="0" smtClean="0">
                          <a:effectLst/>
                        </a:rPr>
                        <a:t>)</a:t>
                      </a:r>
                      <a:endParaRPr lang="en-US" sz="2000" dirty="0">
                        <a:effectLst/>
                      </a:endParaRPr>
                    </a:p>
                  </a:txBody>
                  <a:tcPr marL="68574" marR="68574" marT="0" marB="0">
                    <a:solidFill>
                      <a:srgbClr val="B2B2B2"/>
                    </a:solidFill>
                  </a:tcPr>
                </a:tc>
              </a:tr>
            </a:tbl>
          </a:graphicData>
        </a:graphic>
      </p:graphicFrame>
      <p:sp>
        <p:nvSpPr>
          <p:cNvPr id="32797"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Sample Concrete Testability Scenario</a:t>
            </a:r>
          </a:p>
        </p:txBody>
      </p:sp>
      <p:sp>
        <p:nvSpPr>
          <p:cNvPr id="3" name="Content Placeholder 2"/>
          <p:cNvSpPr>
            <a:spLocks noGrp="1"/>
          </p:cNvSpPr>
          <p:nvPr>
            <p:ph idx="1"/>
          </p:nvPr>
        </p:nvSpPr>
        <p:spPr/>
        <p:txBody>
          <a:bodyPr/>
          <a:lstStyle/>
          <a:p>
            <a:pPr>
              <a:defRPr/>
            </a:pPr>
            <a:r>
              <a:rPr lang="en-US" dirty="0"/>
              <a:t>The unit tester completes a code unit during development and performs a test sequence whose results are captured and that gives 85% path coverage within 3 hours of testing.</a:t>
            </a:r>
          </a:p>
        </p:txBody>
      </p:sp>
      <p:sp>
        <p:nvSpPr>
          <p:cNvPr id="3482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Goal of Testability Tactics</a:t>
            </a:r>
          </a:p>
        </p:txBody>
      </p:sp>
      <p:sp>
        <p:nvSpPr>
          <p:cNvPr id="3" name="Content Placeholder 2"/>
          <p:cNvSpPr>
            <a:spLocks noGrp="1"/>
          </p:cNvSpPr>
          <p:nvPr>
            <p:ph idx="1"/>
          </p:nvPr>
        </p:nvSpPr>
        <p:spPr/>
        <p:txBody>
          <a:bodyPr>
            <a:normAutofit/>
          </a:bodyPr>
          <a:lstStyle/>
          <a:p>
            <a:pPr>
              <a:defRPr/>
            </a:pPr>
            <a:r>
              <a:rPr lang="en-US" dirty="0"/>
              <a:t>The goal of tactics for testability is to allow for easier testing when an increment of software </a:t>
            </a:r>
            <a:r>
              <a:rPr lang="en-US" dirty="0" smtClean="0"/>
              <a:t>development has completed.</a:t>
            </a:r>
          </a:p>
          <a:p>
            <a:pPr>
              <a:defRPr/>
            </a:pPr>
            <a:r>
              <a:rPr lang="en-US" dirty="0" smtClean="0"/>
              <a:t>Anything </a:t>
            </a:r>
            <a:r>
              <a:rPr lang="en-US" dirty="0"/>
              <a:t>the architect can do to reduce the high cost of testing will yield a significant benefit.</a:t>
            </a:r>
            <a:endParaRPr lang="en-US" dirty="0" smtClean="0"/>
          </a:p>
          <a:p>
            <a:pPr>
              <a:defRPr/>
            </a:pPr>
            <a:r>
              <a:rPr lang="en-US" dirty="0"/>
              <a:t>There are two categories of tactics for </a:t>
            </a:r>
            <a:r>
              <a:rPr lang="en-US" dirty="0" smtClean="0"/>
              <a:t>testability</a:t>
            </a:r>
            <a:r>
              <a:rPr lang="en-US" dirty="0"/>
              <a:t>:</a:t>
            </a:r>
            <a:endParaRPr lang="en-US" dirty="0" smtClean="0"/>
          </a:p>
          <a:p>
            <a:pPr lvl="1">
              <a:defRPr/>
            </a:pPr>
            <a:r>
              <a:rPr lang="en-US" dirty="0" smtClean="0"/>
              <a:t>The </a:t>
            </a:r>
            <a:r>
              <a:rPr lang="en-US" dirty="0"/>
              <a:t>first category deals with adding controllability and </a:t>
            </a:r>
            <a:r>
              <a:rPr lang="en-US" dirty="0" err="1"/>
              <a:t>observability</a:t>
            </a:r>
            <a:r>
              <a:rPr lang="en-US" dirty="0"/>
              <a:t> to the system.  </a:t>
            </a:r>
            <a:endParaRPr lang="en-US" dirty="0" smtClean="0"/>
          </a:p>
          <a:p>
            <a:pPr lvl="1">
              <a:defRPr/>
            </a:pPr>
            <a:r>
              <a:rPr lang="en-US" dirty="0" smtClean="0"/>
              <a:t>The </a:t>
            </a:r>
            <a:r>
              <a:rPr lang="en-US" dirty="0"/>
              <a:t>second deals with limiting complexity in the system’s design. </a:t>
            </a:r>
          </a:p>
          <a:p>
            <a:pPr>
              <a:defRPr/>
            </a:pPr>
            <a:endParaRPr lang="en-US" dirty="0"/>
          </a:p>
        </p:txBody>
      </p:sp>
      <p:sp>
        <p:nvSpPr>
          <p:cNvPr id="3686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Goal of Testability Tactics</a:t>
            </a:r>
          </a:p>
        </p:txBody>
      </p:sp>
      <p:pic>
        <p:nvPicPr>
          <p:cNvPr id="3789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636838"/>
            <a:ext cx="6662737" cy="232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Security Scenario</a:t>
            </a:r>
          </a:p>
        </p:txBody>
      </p:sp>
      <p:sp>
        <p:nvSpPr>
          <p:cNvPr id="3" name="Content Placeholder 2"/>
          <p:cNvSpPr>
            <a:spLocks noGrp="1"/>
          </p:cNvSpPr>
          <p:nvPr>
            <p:ph idx="1"/>
          </p:nvPr>
        </p:nvSpPr>
        <p:spPr/>
        <p:txBody>
          <a:bodyPr/>
          <a:lstStyle/>
          <a:p>
            <a:pPr>
              <a:defRPr/>
            </a:pPr>
            <a:endParaRPr lang="en-US"/>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219200"/>
            <a:ext cx="8716963"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type="none" w="sm" len="sm"/>
              </a14:hiddenLine>
            </a:ext>
          </a:extLst>
        </p:spPr>
      </p:pic>
      <p:sp>
        <p:nvSpPr>
          <p:cNvPr id="9221"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Testability Tactics</a:t>
            </a:r>
          </a:p>
        </p:txBody>
      </p:sp>
      <p:sp>
        <p:nvSpPr>
          <p:cNvPr id="3891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endParaRPr lang="en-US" altLang="en-US"/>
          </a:p>
        </p:txBody>
      </p:sp>
      <p:sp>
        <p:nvSpPr>
          <p:cNvPr id="3891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endParaRPr lang="en-US" altLang="en-US"/>
          </a:p>
        </p:txBody>
      </p:sp>
      <p:pic>
        <p:nvPicPr>
          <p:cNvPr id="38917"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484313"/>
            <a:ext cx="6840537"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Control and Observe System State</a:t>
            </a:r>
          </a:p>
        </p:txBody>
      </p:sp>
      <p:sp>
        <p:nvSpPr>
          <p:cNvPr id="3" name="Content Placeholder 2"/>
          <p:cNvSpPr>
            <a:spLocks noGrp="1"/>
          </p:cNvSpPr>
          <p:nvPr>
            <p:ph idx="1"/>
          </p:nvPr>
        </p:nvSpPr>
        <p:spPr/>
        <p:txBody>
          <a:bodyPr>
            <a:normAutofit/>
          </a:bodyPr>
          <a:lstStyle/>
          <a:p>
            <a:pPr>
              <a:defRPr/>
            </a:pPr>
            <a:r>
              <a:rPr lang="en-US" dirty="0" smtClean="0"/>
              <a:t>Specialized Interfaces: to control </a:t>
            </a:r>
            <a:r>
              <a:rPr lang="en-US" dirty="0"/>
              <a:t>or capture variable values for a component either through a test harness or through normal </a:t>
            </a:r>
            <a:r>
              <a:rPr lang="en-US" dirty="0" smtClean="0"/>
              <a:t>execution.</a:t>
            </a:r>
          </a:p>
          <a:p>
            <a:pPr>
              <a:defRPr/>
            </a:pPr>
            <a:r>
              <a:rPr lang="en-US" dirty="0" smtClean="0"/>
              <a:t>Record/Playback: </a:t>
            </a:r>
            <a:r>
              <a:rPr lang="en-US" dirty="0"/>
              <a:t>capturing information crossing an interface and using it as input for further </a:t>
            </a:r>
            <a:r>
              <a:rPr lang="en-US" dirty="0" smtClean="0"/>
              <a:t>testing.</a:t>
            </a:r>
          </a:p>
          <a:p>
            <a:pPr>
              <a:defRPr/>
            </a:pPr>
            <a:r>
              <a:rPr lang="en-US" dirty="0" smtClean="0"/>
              <a:t>Localize State Storage: </a:t>
            </a:r>
            <a:r>
              <a:rPr lang="en-US" dirty="0"/>
              <a:t>To start a system, subsystem, or module in an arbitrary state for a test, it is most convenient if that state is stored in a single </a:t>
            </a:r>
            <a:r>
              <a:rPr lang="en-US" dirty="0" smtClean="0"/>
              <a:t>place. </a:t>
            </a:r>
          </a:p>
        </p:txBody>
      </p:sp>
      <p:sp>
        <p:nvSpPr>
          <p:cNvPr id="3994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Control and Observe System State</a:t>
            </a:r>
          </a:p>
        </p:txBody>
      </p:sp>
      <p:sp>
        <p:nvSpPr>
          <p:cNvPr id="3" name="Content Placeholder 2"/>
          <p:cNvSpPr>
            <a:spLocks noGrp="1"/>
          </p:cNvSpPr>
          <p:nvPr>
            <p:ph idx="1"/>
          </p:nvPr>
        </p:nvSpPr>
        <p:spPr/>
        <p:txBody>
          <a:bodyPr>
            <a:normAutofit/>
          </a:bodyPr>
          <a:lstStyle/>
          <a:p>
            <a:pPr>
              <a:defRPr/>
            </a:pPr>
            <a:r>
              <a:rPr lang="en-US" dirty="0" smtClean="0"/>
              <a:t>Abstract Data Sources: </a:t>
            </a:r>
            <a:r>
              <a:rPr lang="en-US" dirty="0"/>
              <a:t>Abstracting the interfaces lets you substitute test data more </a:t>
            </a:r>
            <a:r>
              <a:rPr lang="en-US" dirty="0" smtClean="0"/>
              <a:t>easily. </a:t>
            </a:r>
          </a:p>
          <a:p>
            <a:pPr>
              <a:defRPr/>
            </a:pPr>
            <a:r>
              <a:rPr lang="en-US" dirty="0" smtClean="0"/>
              <a:t>Sandbox: isolate the </a:t>
            </a:r>
            <a:r>
              <a:rPr lang="en-US" dirty="0"/>
              <a:t>system from the real world to enable experimentation that is unconstrained by the worry about having to undo the consequences of the </a:t>
            </a:r>
            <a:r>
              <a:rPr lang="en-US" dirty="0" smtClean="0"/>
              <a:t>experiment.</a:t>
            </a:r>
          </a:p>
          <a:p>
            <a:pPr>
              <a:defRPr/>
            </a:pPr>
            <a:r>
              <a:rPr lang="en-US" dirty="0" smtClean="0"/>
              <a:t>Executable Assertions: </a:t>
            </a:r>
            <a:r>
              <a:rPr lang="en-US" dirty="0"/>
              <a:t>assertions are (usually) hand coded and placed at desired locations to indicate when and where a program is in a faulty </a:t>
            </a:r>
            <a:r>
              <a:rPr lang="en-US" dirty="0" smtClean="0"/>
              <a:t>state. </a:t>
            </a:r>
          </a:p>
        </p:txBody>
      </p:sp>
      <p:sp>
        <p:nvSpPr>
          <p:cNvPr id="40964"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Limit Complexity</a:t>
            </a:r>
          </a:p>
        </p:txBody>
      </p:sp>
      <p:sp>
        <p:nvSpPr>
          <p:cNvPr id="3" name="Content Placeholder 2"/>
          <p:cNvSpPr>
            <a:spLocks noGrp="1"/>
          </p:cNvSpPr>
          <p:nvPr>
            <p:ph idx="1"/>
          </p:nvPr>
        </p:nvSpPr>
        <p:spPr/>
        <p:txBody>
          <a:bodyPr>
            <a:normAutofit/>
          </a:bodyPr>
          <a:lstStyle/>
          <a:p>
            <a:pPr>
              <a:defRPr/>
            </a:pPr>
            <a:r>
              <a:rPr lang="en-US" dirty="0" smtClean="0"/>
              <a:t>Limit Structural Complexity: </a:t>
            </a:r>
            <a:r>
              <a:rPr lang="en-US" dirty="0"/>
              <a:t>avoiding or resolving cyclic dependencies between components, isolating and encapsulating dependencies on the external environment, and reducing dependencies between components in </a:t>
            </a:r>
            <a:r>
              <a:rPr lang="en-US" dirty="0" smtClean="0"/>
              <a:t>general.</a:t>
            </a:r>
          </a:p>
          <a:p>
            <a:pPr>
              <a:defRPr/>
            </a:pPr>
            <a:r>
              <a:rPr lang="en-US" dirty="0" smtClean="0"/>
              <a:t>Limit Non-determinism: </a:t>
            </a:r>
            <a:r>
              <a:rPr lang="en-US" dirty="0"/>
              <a:t>finding all the sources of non-determinism, such as unconstrained parallelism, and weeding them out as far as </a:t>
            </a:r>
            <a:r>
              <a:rPr lang="en-US" dirty="0" smtClean="0"/>
              <a:t>possible.</a:t>
            </a:r>
          </a:p>
        </p:txBody>
      </p:sp>
      <p:sp>
        <p:nvSpPr>
          <p:cNvPr id="4198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Design Checklist for Testability</a:t>
            </a:r>
          </a:p>
        </p:txBody>
      </p:sp>
      <p:graphicFrame>
        <p:nvGraphicFramePr>
          <p:cNvPr id="5" name="Table 4"/>
          <p:cNvGraphicFramePr>
            <a:graphicFrameLocks noGrp="1"/>
          </p:cNvGraphicFramePr>
          <p:nvPr/>
        </p:nvGraphicFramePr>
        <p:xfrm>
          <a:off x="468313" y="2060575"/>
          <a:ext cx="8064500" cy="4219575"/>
        </p:xfrm>
        <a:graphic>
          <a:graphicData uri="http://schemas.openxmlformats.org/drawingml/2006/table">
            <a:tbl>
              <a:tblPr firstRow="1" firstCol="1" bandRow="1">
                <a:tableStyleId>{5C22544A-7EE6-4342-B048-85BDC9FD1C3A}</a:tableStyleId>
              </a:tblPr>
              <a:tblGrid>
                <a:gridCol w="1800112"/>
                <a:gridCol w="6264388"/>
              </a:tblGrid>
              <a:tr h="4219575">
                <a:tc>
                  <a:txBody>
                    <a:bodyPr/>
                    <a:lstStyle/>
                    <a:p>
                      <a:pPr marL="0" marR="0">
                        <a:lnSpc>
                          <a:spcPct val="80000"/>
                        </a:lnSpc>
                        <a:spcBef>
                          <a:spcPts val="400"/>
                        </a:spcBef>
                        <a:spcAft>
                          <a:spcPts val="400"/>
                        </a:spcAft>
                      </a:pPr>
                      <a:r>
                        <a:rPr lang="en-US" sz="2000" dirty="0">
                          <a:effectLst/>
                        </a:rPr>
                        <a:t>Allocation of Responsibilities</a:t>
                      </a:r>
                      <a:endParaRPr lang="en-US" sz="2000" dirty="0">
                        <a:effectLst/>
                        <a:latin typeface="Times"/>
                        <a:ea typeface="Times New Roman"/>
                        <a:cs typeface="Times New Roman"/>
                      </a:endParaRPr>
                    </a:p>
                  </a:txBody>
                  <a:tcPr marL="68577" marR="68577" marT="0" marB="0"/>
                </a:tc>
                <a:tc>
                  <a:txBody>
                    <a:bodyPr/>
                    <a:lstStyle/>
                    <a:p>
                      <a:pPr marL="0" marR="0">
                        <a:lnSpc>
                          <a:spcPct val="80000"/>
                        </a:lnSpc>
                        <a:spcBef>
                          <a:spcPts val="400"/>
                        </a:spcBef>
                        <a:spcAft>
                          <a:spcPts val="400"/>
                        </a:spcAft>
                      </a:pPr>
                      <a:r>
                        <a:rPr lang="en-US" sz="2000" dirty="0">
                          <a:effectLst/>
                        </a:rPr>
                        <a:t>Determine which system responsibilities are most critical and hence need to be most thoroughly tested.</a:t>
                      </a:r>
                    </a:p>
                    <a:p>
                      <a:pPr marL="0" marR="0">
                        <a:lnSpc>
                          <a:spcPct val="80000"/>
                        </a:lnSpc>
                        <a:spcBef>
                          <a:spcPts val="400"/>
                        </a:spcBef>
                        <a:spcAft>
                          <a:spcPts val="400"/>
                        </a:spcAft>
                      </a:pPr>
                      <a:r>
                        <a:rPr lang="en-US" sz="2000" dirty="0">
                          <a:effectLst/>
                        </a:rPr>
                        <a:t>Ensure that additional system responsibilities have been allocated to do the following:</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execute test suite and capture results (external test or self-test)</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capture (log) the activity that resulted in a fault or that resulted in unexpected (perhaps emergent) behavior that was not necessarily a fault</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control and observe relevant system state for testing</a:t>
                      </a:r>
                    </a:p>
                    <a:p>
                      <a:pPr marL="0" marR="0" indent="0">
                        <a:lnSpc>
                          <a:spcPct val="80000"/>
                        </a:lnSpc>
                        <a:spcBef>
                          <a:spcPts val="100"/>
                        </a:spcBef>
                        <a:spcAft>
                          <a:spcPts val="300"/>
                        </a:spcAft>
                        <a:tabLst>
                          <a:tab pos="228600" algn="l"/>
                          <a:tab pos="274320" algn="l"/>
                          <a:tab pos="274320" algn="l"/>
                        </a:tabLst>
                      </a:pPr>
                      <a:r>
                        <a:rPr lang="en-US" sz="2000" kern="1100" dirty="0">
                          <a:effectLst/>
                        </a:rPr>
                        <a:t>Make sure the allocation of functionality provides high cohesion, low coupling, strong separation of concerns, and low structural complexity.</a:t>
                      </a:r>
                      <a:endParaRPr lang="en-US" sz="2000" kern="1100" dirty="0">
                        <a:effectLst/>
                        <a:latin typeface="Times New Roman"/>
                        <a:ea typeface="Times New Roman"/>
                      </a:endParaRPr>
                    </a:p>
                  </a:txBody>
                  <a:tcPr marL="68577" marR="68577" marT="0" marB="0"/>
                </a:tc>
              </a:tr>
            </a:tbl>
          </a:graphicData>
        </a:graphic>
      </p:graphicFrame>
      <p:sp>
        <p:nvSpPr>
          <p:cNvPr id="43019"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Design Checklist for Testability</a:t>
            </a:r>
          </a:p>
        </p:txBody>
      </p:sp>
      <p:graphicFrame>
        <p:nvGraphicFramePr>
          <p:cNvPr id="3" name="Table 2"/>
          <p:cNvGraphicFramePr>
            <a:graphicFrameLocks noGrp="1"/>
          </p:cNvGraphicFramePr>
          <p:nvPr/>
        </p:nvGraphicFramePr>
        <p:xfrm>
          <a:off x="468313" y="2565400"/>
          <a:ext cx="8135937" cy="2951163"/>
        </p:xfrm>
        <a:graphic>
          <a:graphicData uri="http://schemas.openxmlformats.org/drawingml/2006/table">
            <a:tbl>
              <a:tblPr firstRow="1" firstCol="1" bandRow="1">
                <a:tableStyleId>{5C22544A-7EE6-4342-B048-85BDC9FD1C3A}</a:tableStyleId>
              </a:tblPr>
              <a:tblGrid>
                <a:gridCol w="1669904"/>
                <a:gridCol w="6466033"/>
              </a:tblGrid>
              <a:tr h="2951163">
                <a:tc>
                  <a:txBody>
                    <a:bodyPr/>
                    <a:lstStyle/>
                    <a:p>
                      <a:pPr marL="0" marR="0">
                        <a:lnSpc>
                          <a:spcPct val="80000"/>
                        </a:lnSpc>
                        <a:spcBef>
                          <a:spcPts val="400"/>
                        </a:spcBef>
                        <a:spcAft>
                          <a:spcPts val="400"/>
                        </a:spcAft>
                      </a:pPr>
                      <a:r>
                        <a:rPr lang="en-US" sz="2000" dirty="0">
                          <a:effectLst/>
                        </a:rPr>
                        <a:t>Coordination Model</a:t>
                      </a:r>
                      <a:endParaRPr lang="en-US" sz="2000" dirty="0">
                        <a:effectLst/>
                        <a:latin typeface="Times"/>
                        <a:ea typeface="Times New Roman"/>
                        <a:cs typeface="Times New Roman"/>
                      </a:endParaRPr>
                    </a:p>
                  </a:txBody>
                  <a:tcPr marL="68572" marR="68572" marT="0" marB="0"/>
                </a:tc>
                <a:tc>
                  <a:txBody>
                    <a:bodyPr/>
                    <a:lstStyle/>
                    <a:p>
                      <a:pPr marL="0" marR="0">
                        <a:lnSpc>
                          <a:spcPct val="80000"/>
                        </a:lnSpc>
                        <a:spcBef>
                          <a:spcPts val="400"/>
                        </a:spcBef>
                        <a:spcAft>
                          <a:spcPts val="400"/>
                        </a:spcAft>
                      </a:pPr>
                      <a:r>
                        <a:rPr lang="en-US" sz="2000" dirty="0">
                          <a:effectLst/>
                        </a:rPr>
                        <a:t>Ensure the system’s coordination and communication mechanisms:</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support the execution of a test suite and capture of the results within a system or between systems</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support capturing activity that resulted in a fault within a system or between systems</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support injection and monitoring of state into the communication channels for use in testing, within a system or between systems</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do not introduce needless non-determinism</a:t>
                      </a:r>
                      <a:endParaRPr lang="en-US" sz="2000" kern="1100" dirty="0">
                        <a:effectLst/>
                        <a:latin typeface="Times New Roman"/>
                        <a:ea typeface="Times New Roman"/>
                      </a:endParaRPr>
                    </a:p>
                  </a:txBody>
                  <a:tcPr marL="68572" marR="68572" marT="0" marB="0"/>
                </a:tc>
              </a:tr>
            </a:tbl>
          </a:graphicData>
        </a:graphic>
      </p:graphicFrame>
      <p:sp>
        <p:nvSpPr>
          <p:cNvPr id="44043"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Design Checklist for Testability</a:t>
            </a:r>
          </a:p>
        </p:txBody>
      </p:sp>
      <p:graphicFrame>
        <p:nvGraphicFramePr>
          <p:cNvPr id="3" name="Table 2"/>
          <p:cNvGraphicFramePr>
            <a:graphicFrameLocks noGrp="1"/>
          </p:cNvGraphicFramePr>
          <p:nvPr/>
        </p:nvGraphicFramePr>
        <p:xfrm>
          <a:off x="539750" y="2332038"/>
          <a:ext cx="7848600" cy="3614737"/>
        </p:xfrm>
        <a:graphic>
          <a:graphicData uri="http://schemas.openxmlformats.org/drawingml/2006/table">
            <a:tbl>
              <a:tblPr firstRow="1" firstCol="1" bandRow="1">
                <a:tableStyleId>{5C22544A-7EE6-4342-B048-85BDC9FD1C3A}</a:tableStyleId>
              </a:tblPr>
              <a:tblGrid>
                <a:gridCol w="1440110"/>
                <a:gridCol w="6408490"/>
              </a:tblGrid>
              <a:tr h="3614737">
                <a:tc>
                  <a:txBody>
                    <a:bodyPr/>
                    <a:lstStyle/>
                    <a:p>
                      <a:pPr marL="0" marR="0">
                        <a:lnSpc>
                          <a:spcPct val="80000"/>
                        </a:lnSpc>
                        <a:spcBef>
                          <a:spcPts val="400"/>
                        </a:spcBef>
                        <a:spcAft>
                          <a:spcPts val="400"/>
                        </a:spcAft>
                      </a:pPr>
                      <a:r>
                        <a:rPr lang="en-US" sz="2000" dirty="0">
                          <a:effectLst/>
                        </a:rPr>
                        <a:t>Data Model</a:t>
                      </a:r>
                      <a:endParaRPr lang="en-US" sz="2000" dirty="0">
                        <a:effectLst/>
                        <a:latin typeface="Times"/>
                        <a:ea typeface="Times New Roman"/>
                        <a:cs typeface="Times New Roman"/>
                      </a:endParaRPr>
                    </a:p>
                  </a:txBody>
                  <a:tcPr marL="68578" marR="68578" marT="0" marB="0"/>
                </a:tc>
                <a:tc>
                  <a:txBody>
                    <a:bodyPr/>
                    <a:lstStyle/>
                    <a:p>
                      <a:pPr marL="0" marR="0">
                        <a:lnSpc>
                          <a:spcPct val="80000"/>
                        </a:lnSpc>
                        <a:spcBef>
                          <a:spcPts val="400"/>
                        </a:spcBef>
                        <a:spcAft>
                          <a:spcPts val="400"/>
                        </a:spcAft>
                      </a:pPr>
                      <a:r>
                        <a:rPr lang="en-US" sz="2000" dirty="0">
                          <a:effectLst/>
                        </a:rPr>
                        <a:t>Determine the major data abstractions that must be tested to ensure the correct operation of the system.</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Ensure that it is possible to capture the values of instances of these data abstractions.  </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Ensure that the values of instances of these data abstractions can be set when state is injected into the system, so that system state leading to a fault may be re-created.</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Ensure that the creation, initialization, persistence, manipulation, translation, and destruction of instances of these data abstractions can be exercised and captured </a:t>
                      </a:r>
                    </a:p>
                    <a:p>
                      <a:pPr marL="0" marR="0">
                        <a:lnSpc>
                          <a:spcPts val="1450"/>
                        </a:lnSpc>
                        <a:spcBef>
                          <a:spcPts val="400"/>
                        </a:spcBef>
                        <a:spcAft>
                          <a:spcPts val="400"/>
                        </a:spcAft>
                      </a:pPr>
                      <a:r>
                        <a:rPr lang="en-US" sz="2000" dirty="0">
                          <a:effectLst/>
                        </a:rPr>
                        <a:t> </a:t>
                      </a:r>
                      <a:endParaRPr lang="en-US" sz="2000" dirty="0">
                        <a:effectLst/>
                        <a:latin typeface="Times"/>
                        <a:ea typeface="Times New Roman"/>
                        <a:cs typeface="Times New Roman"/>
                      </a:endParaRPr>
                    </a:p>
                  </a:txBody>
                  <a:tcPr marL="68578" marR="68578" marT="0" marB="0"/>
                </a:tc>
              </a:tr>
            </a:tbl>
          </a:graphicData>
        </a:graphic>
      </p:graphicFrame>
      <p:sp>
        <p:nvSpPr>
          <p:cNvPr id="45067"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Design Checklist for Testability</a:t>
            </a:r>
          </a:p>
        </p:txBody>
      </p:sp>
      <p:graphicFrame>
        <p:nvGraphicFramePr>
          <p:cNvPr id="3" name="Table 2"/>
          <p:cNvGraphicFramePr>
            <a:graphicFrameLocks noGrp="1"/>
          </p:cNvGraphicFramePr>
          <p:nvPr/>
        </p:nvGraphicFramePr>
        <p:xfrm>
          <a:off x="611188" y="2565400"/>
          <a:ext cx="7921625" cy="2295525"/>
        </p:xfrm>
        <a:graphic>
          <a:graphicData uri="http://schemas.openxmlformats.org/drawingml/2006/table">
            <a:tbl>
              <a:tblPr firstRow="1" firstCol="1" bandRow="1">
                <a:tableStyleId>{5C22544A-7EE6-4342-B048-85BDC9FD1C3A}</a:tableStyleId>
              </a:tblPr>
              <a:tblGrid>
                <a:gridCol w="1904236"/>
                <a:gridCol w="6017389"/>
              </a:tblGrid>
              <a:tr h="2295525">
                <a:tc>
                  <a:txBody>
                    <a:bodyPr/>
                    <a:lstStyle/>
                    <a:p>
                      <a:pPr marL="0" marR="0">
                        <a:lnSpc>
                          <a:spcPct val="80000"/>
                        </a:lnSpc>
                        <a:spcBef>
                          <a:spcPts val="400"/>
                        </a:spcBef>
                        <a:spcAft>
                          <a:spcPts val="400"/>
                        </a:spcAft>
                      </a:pPr>
                      <a:r>
                        <a:rPr lang="en-US" sz="2000" dirty="0">
                          <a:effectLst/>
                        </a:rPr>
                        <a:t>Mapping Among Architectural Elements</a:t>
                      </a:r>
                      <a:endParaRPr lang="en-US" sz="2000" dirty="0">
                        <a:effectLst/>
                        <a:latin typeface="Times"/>
                        <a:ea typeface="Times New Roman"/>
                        <a:cs typeface="Times New Roman"/>
                      </a:endParaRPr>
                    </a:p>
                  </a:txBody>
                  <a:tcPr marL="68586" marR="68586" marT="0" marB="0"/>
                </a:tc>
                <a:tc>
                  <a:txBody>
                    <a:bodyPr/>
                    <a:lstStyle/>
                    <a:p>
                      <a:pPr marL="0" marR="0">
                        <a:lnSpc>
                          <a:spcPct val="80000"/>
                        </a:lnSpc>
                        <a:spcBef>
                          <a:spcPts val="400"/>
                        </a:spcBef>
                        <a:spcAft>
                          <a:spcPts val="400"/>
                        </a:spcAft>
                      </a:pPr>
                      <a:r>
                        <a:rPr lang="en-US" sz="2000" dirty="0" smtClean="0">
                          <a:effectLst/>
                        </a:rPr>
                        <a:t>Determine </a:t>
                      </a:r>
                      <a:r>
                        <a:rPr lang="en-US" sz="2000" dirty="0">
                          <a:effectLst/>
                        </a:rPr>
                        <a:t>how to test the possible mappings of architectural elements (especially mappings of processes to processors, threads to processes, modules to components) so that the desired test response is achieved and potential race conditions identified.</a:t>
                      </a:r>
                    </a:p>
                    <a:p>
                      <a:pPr marL="0" marR="0">
                        <a:lnSpc>
                          <a:spcPct val="80000"/>
                        </a:lnSpc>
                        <a:spcBef>
                          <a:spcPts val="400"/>
                        </a:spcBef>
                        <a:spcAft>
                          <a:spcPts val="400"/>
                        </a:spcAft>
                      </a:pPr>
                      <a:r>
                        <a:rPr lang="en-US" sz="2000" dirty="0">
                          <a:effectLst/>
                        </a:rPr>
                        <a:t>In addition, determine whether it is possible to test for illegal mappings of architectural elements.</a:t>
                      </a:r>
                      <a:endParaRPr lang="en-US" sz="2000" dirty="0">
                        <a:effectLst/>
                        <a:latin typeface="Times"/>
                        <a:ea typeface="Times New Roman"/>
                        <a:cs typeface="Times New Roman"/>
                      </a:endParaRPr>
                    </a:p>
                  </a:txBody>
                  <a:tcPr marL="68586" marR="68586" marT="0" marB="0"/>
                </a:tc>
              </a:tr>
            </a:tbl>
          </a:graphicData>
        </a:graphic>
      </p:graphicFrame>
      <p:sp>
        <p:nvSpPr>
          <p:cNvPr id="46091"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Design Checklist for Testability</a:t>
            </a:r>
          </a:p>
        </p:txBody>
      </p:sp>
      <p:graphicFrame>
        <p:nvGraphicFramePr>
          <p:cNvPr id="3" name="Table 2"/>
          <p:cNvGraphicFramePr>
            <a:graphicFrameLocks noGrp="1"/>
          </p:cNvGraphicFramePr>
          <p:nvPr/>
        </p:nvGraphicFramePr>
        <p:xfrm>
          <a:off x="611188" y="2303463"/>
          <a:ext cx="7848600" cy="3344862"/>
        </p:xfrm>
        <a:graphic>
          <a:graphicData uri="http://schemas.openxmlformats.org/drawingml/2006/table">
            <a:tbl>
              <a:tblPr firstRow="1" firstCol="1" bandRow="1">
                <a:tableStyleId>{5C22544A-7EE6-4342-B048-85BDC9FD1C3A}</a:tableStyleId>
              </a:tblPr>
              <a:tblGrid>
                <a:gridCol w="1584121"/>
                <a:gridCol w="6264479"/>
              </a:tblGrid>
              <a:tr h="3344862">
                <a:tc>
                  <a:txBody>
                    <a:bodyPr/>
                    <a:lstStyle/>
                    <a:p>
                      <a:pPr marL="0" marR="0">
                        <a:lnSpc>
                          <a:spcPct val="80000"/>
                        </a:lnSpc>
                        <a:spcBef>
                          <a:spcPts val="400"/>
                        </a:spcBef>
                        <a:spcAft>
                          <a:spcPts val="400"/>
                        </a:spcAft>
                      </a:pPr>
                      <a:r>
                        <a:rPr lang="en-US" sz="2000" dirty="0">
                          <a:effectLst/>
                        </a:rPr>
                        <a:t>Resource Management</a:t>
                      </a:r>
                      <a:endParaRPr lang="en-US" sz="2000" dirty="0">
                        <a:effectLst/>
                        <a:latin typeface="Times"/>
                        <a:ea typeface="Times New Roman"/>
                        <a:cs typeface="Times New Roman"/>
                      </a:endParaRPr>
                    </a:p>
                  </a:txBody>
                  <a:tcPr marL="68578" marR="68578" marT="0" marB="0"/>
                </a:tc>
                <a:tc>
                  <a:txBody>
                    <a:bodyPr/>
                    <a:lstStyle/>
                    <a:p>
                      <a:pPr marL="0" marR="0">
                        <a:lnSpc>
                          <a:spcPct val="80000"/>
                        </a:lnSpc>
                        <a:spcBef>
                          <a:spcPts val="400"/>
                        </a:spcBef>
                        <a:spcAft>
                          <a:spcPts val="400"/>
                        </a:spcAft>
                      </a:pPr>
                      <a:r>
                        <a:rPr lang="en-US" sz="2000" dirty="0">
                          <a:effectLst/>
                        </a:rPr>
                        <a:t>Ensure there are sufficient resources available to execute a test suite and capture the results. </a:t>
                      </a:r>
                      <a:endParaRPr lang="en-US" sz="2000" dirty="0" smtClean="0">
                        <a:effectLst/>
                      </a:endParaRPr>
                    </a:p>
                    <a:p>
                      <a:pPr marL="0" marR="0">
                        <a:lnSpc>
                          <a:spcPct val="80000"/>
                        </a:lnSpc>
                        <a:spcBef>
                          <a:spcPts val="400"/>
                        </a:spcBef>
                        <a:spcAft>
                          <a:spcPts val="400"/>
                        </a:spcAft>
                      </a:pPr>
                      <a:r>
                        <a:rPr lang="en-US" sz="2000" dirty="0" smtClean="0">
                          <a:effectLst/>
                        </a:rPr>
                        <a:t>Ensure </a:t>
                      </a:r>
                      <a:r>
                        <a:rPr lang="en-US" sz="2000" dirty="0">
                          <a:effectLst/>
                        </a:rPr>
                        <a:t>that your test environment is representative of (or better yet, identical to) the environment in which the system will run.   </a:t>
                      </a:r>
                      <a:endParaRPr lang="en-US" sz="2000" dirty="0" smtClean="0">
                        <a:effectLst/>
                      </a:endParaRPr>
                    </a:p>
                    <a:p>
                      <a:pPr marL="0" marR="0">
                        <a:lnSpc>
                          <a:spcPct val="80000"/>
                        </a:lnSpc>
                        <a:spcBef>
                          <a:spcPts val="400"/>
                        </a:spcBef>
                        <a:spcAft>
                          <a:spcPts val="400"/>
                        </a:spcAft>
                      </a:pPr>
                      <a:r>
                        <a:rPr lang="en-US" sz="2000" dirty="0" smtClean="0">
                          <a:effectLst/>
                        </a:rPr>
                        <a:t>Ensure </a:t>
                      </a:r>
                      <a:r>
                        <a:rPr lang="en-US" sz="2000" dirty="0">
                          <a:effectLst/>
                        </a:rPr>
                        <a:t>that the system provides the means to:</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test resource limits </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capture detailed resource usage for analysis in the event of a failure</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inject new resources limits into the system for the purposes of testing</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provide virtualized resources for testing</a:t>
                      </a:r>
                      <a:endParaRPr lang="en-US" sz="2000" kern="1100" dirty="0">
                        <a:effectLst/>
                        <a:latin typeface="Times New Roman"/>
                        <a:ea typeface="Times New Roman"/>
                      </a:endParaRPr>
                    </a:p>
                  </a:txBody>
                  <a:tcPr marL="68578" marR="68578" marT="0" marB="0"/>
                </a:tc>
              </a:tr>
            </a:tbl>
          </a:graphicData>
        </a:graphic>
      </p:graphicFrame>
      <p:sp>
        <p:nvSpPr>
          <p:cNvPr id="47115"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Design Checklist for Testability</a:t>
            </a:r>
          </a:p>
        </p:txBody>
      </p:sp>
      <p:graphicFrame>
        <p:nvGraphicFramePr>
          <p:cNvPr id="3" name="Table 2"/>
          <p:cNvGraphicFramePr>
            <a:graphicFrameLocks noGrp="1"/>
          </p:cNvGraphicFramePr>
          <p:nvPr/>
        </p:nvGraphicFramePr>
        <p:xfrm>
          <a:off x="684213" y="2636838"/>
          <a:ext cx="7775575" cy="2300287"/>
        </p:xfrm>
        <a:graphic>
          <a:graphicData uri="http://schemas.openxmlformats.org/drawingml/2006/table">
            <a:tbl>
              <a:tblPr firstRow="1" firstCol="1" bandRow="1">
                <a:tableStyleId>{5C22544A-7EE6-4342-B048-85BDC9FD1C3A}</a:tableStyleId>
              </a:tblPr>
              <a:tblGrid>
                <a:gridCol w="1079941"/>
                <a:gridCol w="6695634"/>
              </a:tblGrid>
              <a:tr h="2300287">
                <a:tc>
                  <a:txBody>
                    <a:bodyPr/>
                    <a:lstStyle/>
                    <a:p>
                      <a:pPr marL="0" marR="0">
                        <a:lnSpc>
                          <a:spcPct val="80000"/>
                        </a:lnSpc>
                        <a:spcBef>
                          <a:spcPts val="400"/>
                        </a:spcBef>
                        <a:spcAft>
                          <a:spcPts val="400"/>
                        </a:spcAft>
                      </a:pPr>
                      <a:r>
                        <a:rPr lang="en-US" sz="2000" dirty="0">
                          <a:effectLst/>
                        </a:rPr>
                        <a:t>Binding Time</a:t>
                      </a:r>
                      <a:endParaRPr lang="en-US" sz="2000" dirty="0">
                        <a:effectLst/>
                        <a:latin typeface="Times"/>
                        <a:ea typeface="Times New Roman"/>
                        <a:cs typeface="Times New Roman"/>
                      </a:endParaRPr>
                    </a:p>
                  </a:txBody>
                  <a:tcPr marL="68569" marR="68569" marT="0" marB="0"/>
                </a:tc>
                <a:tc>
                  <a:txBody>
                    <a:bodyPr/>
                    <a:lstStyle/>
                    <a:p>
                      <a:pPr marL="0" marR="0">
                        <a:lnSpc>
                          <a:spcPct val="80000"/>
                        </a:lnSpc>
                        <a:spcBef>
                          <a:spcPts val="400"/>
                        </a:spcBef>
                        <a:spcAft>
                          <a:spcPts val="400"/>
                        </a:spcAft>
                      </a:pPr>
                      <a:r>
                        <a:rPr lang="en-US" sz="2000" dirty="0">
                          <a:effectLst/>
                        </a:rPr>
                        <a:t>Ensure that components that are bound later than compile time can be tested in the late bound context. </a:t>
                      </a:r>
                    </a:p>
                    <a:p>
                      <a:pPr marL="0" marR="0">
                        <a:lnSpc>
                          <a:spcPct val="80000"/>
                        </a:lnSpc>
                        <a:spcBef>
                          <a:spcPts val="400"/>
                        </a:spcBef>
                        <a:spcAft>
                          <a:spcPts val="400"/>
                        </a:spcAft>
                      </a:pPr>
                      <a:r>
                        <a:rPr lang="en-US" sz="2000" dirty="0">
                          <a:effectLst/>
                        </a:rPr>
                        <a:t>Ensure that late bindings can be captured in the event of a failure, so that you can re-create the system’s state leading to the failure.  </a:t>
                      </a:r>
                    </a:p>
                    <a:p>
                      <a:pPr marL="0" marR="0">
                        <a:lnSpc>
                          <a:spcPct val="80000"/>
                        </a:lnSpc>
                        <a:spcBef>
                          <a:spcPts val="400"/>
                        </a:spcBef>
                        <a:spcAft>
                          <a:spcPts val="400"/>
                        </a:spcAft>
                      </a:pPr>
                      <a:r>
                        <a:rPr lang="en-US" sz="2000" dirty="0">
                          <a:effectLst/>
                        </a:rPr>
                        <a:t>Ensure that the full range of binding possibilities can be tested.</a:t>
                      </a:r>
                      <a:endParaRPr lang="en-US" sz="2000" dirty="0">
                        <a:effectLst/>
                        <a:latin typeface="Times"/>
                        <a:ea typeface="Times New Roman"/>
                        <a:cs typeface="Times New Roman"/>
                      </a:endParaRPr>
                    </a:p>
                  </a:txBody>
                  <a:tcPr marL="68569" marR="68569" marT="0" marB="0"/>
                </a:tc>
              </a:tr>
            </a:tbl>
          </a:graphicData>
        </a:graphic>
      </p:graphicFrame>
      <p:sp>
        <p:nvSpPr>
          <p:cNvPr id="48139"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What is Security?</a:t>
            </a:r>
          </a:p>
        </p:txBody>
      </p:sp>
      <p:sp>
        <p:nvSpPr>
          <p:cNvPr id="3" name="Content Placeholder 2"/>
          <p:cNvSpPr>
            <a:spLocks noGrp="1"/>
          </p:cNvSpPr>
          <p:nvPr>
            <p:ph idx="1"/>
          </p:nvPr>
        </p:nvSpPr>
        <p:spPr/>
        <p:txBody>
          <a:bodyPr>
            <a:normAutofit/>
          </a:bodyPr>
          <a:lstStyle/>
          <a:p>
            <a:pPr>
              <a:defRPr/>
            </a:pPr>
            <a:r>
              <a:rPr lang="x-none"/>
              <a:t>Security is a measure of the system’s ability to </a:t>
            </a:r>
            <a:r>
              <a:rPr lang="en-US" dirty="0"/>
              <a:t>protect data and information from unauthorized access while still providing access to people and systems that are authorized. </a:t>
            </a:r>
            <a:r>
              <a:rPr lang="x-none"/>
              <a:t> </a:t>
            </a:r>
            <a:endParaRPr lang="en-US" dirty="0" smtClean="0"/>
          </a:p>
          <a:p>
            <a:pPr>
              <a:defRPr/>
            </a:pPr>
            <a:r>
              <a:rPr lang="x-none" smtClean="0"/>
              <a:t>An </a:t>
            </a:r>
            <a:r>
              <a:rPr lang="x-none"/>
              <a:t>action taken against a computer system with the intention of doing harm is called an </a:t>
            </a:r>
            <a:r>
              <a:rPr lang="x-none" i="1"/>
              <a:t>attack</a:t>
            </a:r>
            <a:r>
              <a:rPr lang="x-none"/>
              <a:t> and can take a number of forms. </a:t>
            </a:r>
            <a:endParaRPr lang="en-US" dirty="0" smtClean="0"/>
          </a:p>
          <a:p>
            <a:pPr>
              <a:defRPr/>
            </a:pPr>
            <a:r>
              <a:rPr lang="x-none" smtClean="0"/>
              <a:t>It </a:t>
            </a:r>
            <a:r>
              <a:rPr lang="x-none"/>
              <a:t>may be an unauthorized attempt to access data or services or to modify data, or it may be intended to deny services to legitimate users.</a:t>
            </a:r>
            <a:endParaRPr lang="en-US" dirty="0"/>
          </a:p>
          <a:p>
            <a:pPr>
              <a:defRPr/>
            </a:pPr>
            <a:endParaRPr lang="en-US" dirty="0"/>
          </a:p>
          <a:p>
            <a:pPr>
              <a:defRPr/>
            </a:pPr>
            <a:endParaRPr lang="en-US" dirty="0"/>
          </a:p>
        </p:txBody>
      </p:sp>
      <p:sp>
        <p:nvSpPr>
          <p:cNvPr id="10244"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Design Checklist for Testability</a:t>
            </a:r>
          </a:p>
        </p:txBody>
      </p:sp>
      <p:graphicFrame>
        <p:nvGraphicFramePr>
          <p:cNvPr id="3" name="Table 2"/>
          <p:cNvGraphicFramePr>
            <a:graphicFrameLocks noGrp="1"/>
          </p:cNvGraphicFramePr>
          <p:nvPr/>
        </p:nvGraphicFramePr>
        <p:xfrm>
          <a:off x="755650" y="2276475"/>
          <a:ext cx="7632700" cy="3271838"/>
        </p:xfrm>
        <a:graphic>
          <a:graphicData uri="http://schemas.openxmlformats.org/drawingml/2006/table">
            <a:tbl>
              <a:tblPr firstRow="1" firstCol="1" bandRow="1">
                <a:tableStyleId>{5C22544A-7EE6-4342-B048-85BDC9FD1C3A}</a:tableStyleId>
              </a:tblPr>
              <a:tblGrid>
                <a:gridCol w="1440132"/>
                <a:gridCol w="6192568"/>
              </a:tblGrid>
              <a:tr h="3271838">
                <a:tc>
                  <a:txBody>
                    <a:bodyPr/>
                    <a:lstStyle/>
                    <a:p>
                      <a:pPr marL="0" marR="0">
                        <a:lnSpc>
                          <a:spcPct val="80000"/>
                        </a:lnSpc>
                        <a:spcBef>
                          <a:spcPts val="400"/>
                        </a:spcBef>
                        <a:spcAft>
                          <a:spcPts val="400"/>
                        </a:spcAft>
                      </a:pPr>
                      <a:r>
                        <a:rPr lang="en-US" sz="2000" dirty="0">
                          <a:effectLst/>
                        </a:rPr>
                        <a:t>Choice of Technology</a:t>
                      </a:r>
                      <a:endParaRPr lang="en-US" sz="2000" dirty="0">
                        <a:effectLst/>
                        <a:latin typeface="Times"/>
                        <a:ea typeface="Times New Roman"/>
                        <a:cs typeface="Times New Roman"/>
                      </a:endParaRPr>
                    </a:p>
                  </a:txBody>
                  <a:tcPr marL="68579" marR="68579" marT="0" marB="0"/>
                </a:tc>
                <a:tc>
                  <a:txBody>
                    <a:bodyPr/>
                    <a:lstStyle/>
                    <a:p>
                      <a:pPr marL="0" marR="0">
                        <a:lnSpc>
                          <a:spcPct val="80000"/>
                        </a:lnSpc>
                        <a:spcBef>
                          <a:spcPts val="400"/>
                        </a:spcBef>
                        <a:spcAft>
                          <a:spcPts val="400"/>
                        </a:spcAft>
                      </a:pPr>
                      <a:r>
                        <a:rPr lang="en-US" sz="2000" dirty="0">
                          <a:effectLst/>
                        </a:rPr>
                        <a:t>Determine what technologies are available to help achieve the testability scenarios that apply to your architecture.  Are technologies available to help with regression testing, fault injection, recording and playback, and so on?</a:t>
                      </a:r>
                    </a:p>
                    <a:p>
                      <a:pPr marL="0" marR="0">
                        <a:lnSpc>
                          <a:spcPct val="80000"/>
                        </a:lnSpc>
                        <a:spcBef>
                          <a:spcPts val="400"/>
                        </a:spcBef>
                        <a:spcAft>
                          <a:spcPts val="400"/>
                        </a:spcAft>
                      </a:pPr>
                      <a:r>
                        <a:rPr lang="en-US" sz="2000" dirty="0">
                          <a:effectLst/>
                        </a:rPr>
                        <a:t>Determine how testable the technologies are that you have chosen (or are considering choosing in the future) and ensure that your chosen technologies support the level of testing appropriate for your system. For example, if your chosen technologies do not make it possible to inject state, it may be difficult to re-create fault scenarios.</a:t>
                      </a:r>
                      <a:endParaRPr lang="en-US" sz="2000" dirty="0">
                        <a:effectLst/>
                        <a:latin typeface="Times"/>
                        <a:ea typeface="Times New Roman"/>
                        <a:cs typeface="Times New Roman"/>
                      </a:endParaRPr>
                    </a:p>
                  </a:txBody>
                  <a:tcPr marL="68579" marR="68579" marT="0" marB="0"/>
                </a:tc>
              </a:tr>
            </a:tbl>
          </a:graphicData>
        </a:graphic>
      </p:graphicFrame>
      <p:sp>
        <p:nvSpPr>
          <p:cNvPr id="49163"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Summary</a:t>
            </a:r>
          </a:p>
        </p:txBody>
      </p:sp>
      <p:sp>
        <p:nvSpPr>
          <p:cNvPr id="3" name="Content Placeholder 2"/>
          <p:cNvSpPr>
            <a:spLocks noGrp="1"/>
          </p:cNvSpPr>
          <p:nvPr>
            <p:ph idx="1"/>
          </p:nvPr>
        </p:nvSpPr>
        <p:spPr/>
        <p:txBody>
          <a:bodyPr>
            <a:normAutofit/>
          </a:bodyPr>
          <a:lstStyle/>
          <a:p>
            <a:pPr>
              <a:defRPr/>
            </a:pPr>
            <a:r>
              <a:rPr lang="en-US" dirty="0"/>
              <a:t>Ensuring that a system is easily testable has payoffs both in terms of the cost of testing and the reliability of the </a:t>
            </a:r>
            <a:r>
              <a:rPr lang="en-US" dirty="0" smtClean="0"/>
              <a:t>system</a:t>
            </a:r>
            <a:r>
              <a:rPr lang="x-none" dirty="0" smtClean="0"/>
              <a:t>.</a:t>
            </a:r>
            <a:endParaRPr lang="en-US" dirty="0" smtClean="0"/>
          </a:p>
          <a:p>
            <a:pPr>
              <a:defRPr/>
            </a:pPr>
            <a:r>
              <a:rPr lang="en-US" dirty="0"/>
              <a:t>Controlling and observing the system state are a major class of testability </a:t>
            </a:r>
            <a:r>
              <a:rPr lang="en-US" dirty="0" smtClean="0"/>
              <a:t>tactics.</a:t>
            </a:r>
            <a:endParaRPr lang="en-US" dirty="0"/>
          </a:p>
          <a:p>
            <a:pPr>
              <a:defRPr/>
            </a:pPr>
            <a:r>
              <a:rPr lang="en-US" dirty="0"/>
              <a:t>Complex systems are difficult to test because of the large state space in which their computations take place, and because of the larger number of interconnections among the elements of the system. Consequently, keeping the system simple is another class of tactics that supports testability.</a:t>
            </a:r>
          </a:p>
          <a:p>
            <a:pPr>
              <a:defRPr/>
            </a:pPr>
            <a:endParaRPr lang="en-US" dirty="0"/>
          </a:p>
          <a:p>
            <a:pPr>
              <a:defRPr/>
            </a:pPr>
            <a:endParaRPr lang="en-US" dirty="0"/>
          </a:p>
        </p:txBody>
      </p:sp>
      <p:sp>
        <p:nvSpPr>
          <p:cNvPr id="5018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What is Usability?</a:t>
            </a:r>
          </a:p>
        </p:txBody>
      </p:sp>
      <p:sp>
        <p:nvSpPr>
          <p:cNvPr id="3" name="Content Placeholder 2"/>
          <p:cNvSpPr>
            <a:spLocks noGrp="1"/>
          </p:cNvSpPr>
          <p:nvPr>
            <p:ph idx="1"/>
          </p:nvPr>
        </p:nvSpPr>
        <p:spPr/>
        <p:txBody>
          <a:bodyPr>
            <a:normAutofit/>
          </a:bodyPr>
          <a:lstStyle/>
          <a:p>
            <a:pPr>
              <a:defRPr/>
            </a:pPr>
            <a:r>
              <a:rPr lang="en-US" dirty="0"/>
              <a:t>Usability is concerned with how easy it is for the user to accomplish a desired task and the kind of user support the system provides. </a:t>
            </a:r>
            <a:endParaRPr lang="en-US" dirty="0" smtClean="0"/>
          </a:p>
          <a:p>
            <a:pPr>
              <a:defRPr/>
            </a:pPr>
            <a:r>
              <a:rPr lang="en-US" dirty="0" smtClean="0"/>
              <a:t>Over </a:t>
            </a:r>
            <a:r>
              <a:rPr lang="en-US" dirty="0"/>
              <a:t>the years, a focus on usability has shown itself to be one of the cheapest and easiest ways to improve a system’s quality (or, more precisely, the user’s </a:t>
            </a:r>
            <a:r>
              <a:rPr lang="en-US" i="1" dirty="0"/>
              <a:t>perception</a:t>
            </a:r>
            <a:r>
              <a:rPr lang="en-US" dirty="0"/>
              <a:t> of quality). </a:t>
            </a:r>
          </a:p>
          <a:p>
            <a:pPr marL="0" indent="0">
              <a:defRPr/>
            </a:pPr>
            <a:endParaRPr lang="en-US" dirty="0"/>
          </a:p>
          <a:p>
            <a:pPr>
              <a:defRPr/>
            </a:pPr>
            <a:endParaRPr lang="en-US" dirty="0"/>
          </a:p>
          <a:p>
            <a:pPr>
              <a:defRPr/>
            </a:pPr>
            <a:endParaRPr lang="en-US" dirty="0"/>
          </a:p>
        </p:txBody>
      </p:sp>
      <p:sp>
        <p:nvSpPr>
          <p:cNvPr id="51204"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t>What is Usability?</a:t>
            </a:r>
          </a:p>
        </p:txBody>
      </p:sp>
      <p:sp>
        <p:nvSpPr>
          <p:cNvPr id="3" name="Content Placeholder 2"/>
          <p:cNvSpPr>
            <a:spLocks noGrp="1"/>
          </p:cNvSpPr>
          <p:nvPr>
            <p:ph idx="1"/>
          </p:nvPr>
        </p:nvSpPr>
        <p:spPr/>
        <p:txBody>
          <a:bodyPr>
            <a:normAutofit/>
          </a:bodyPr>
          <a:lstStyle/>
          <a:p>
            <a:pPr>
              <a:defRPr/>
            </a:pPr>
            <a:r>
              <a:rPr lang="en-US" dirty="0"/>
              <a:t>Usability comprises the following areas:</a:t>
            </a:r>
          </a:p>
          <a:p>
            <a:pPr lvl="1">
              <a:defRPr/>
            </a:pPr>
            <a:r>
              <a:rPr lang="en-US" dirty="0"/>
              <a:t>Learning system features. </a:t>
            </a:r>
            <a:endParaRPr lang="en-US" dirty="0" smtClean="0"/>
          </a:p>
          <a:p>
            <a:pPr lvl="1">
              <a:defRPr/>
            </a:pPr>
            <a:r>
              <a:rPr lang="en-US" dirty="0" smtClean="0"/>
              <a:t>Using </a:t>
            </a:r>
            <a:r>
              <a:rPr lang="en-US" dirty="0"/>
              <a:t>a system efficiently. </a:t>
            </a:r>
          </a:p>
          <a:p>
            <a:pPr lvl="1">
              <a:defRPr/>
            </a:pPr>
            <a:r>
              <a:rPr lang="en-US" dirty="0"/>
              <a:t>Minimizing the impact of errors. </a:t>
            </a:r>
            <a:endParaRPr lang="en-US" dirty="0" smtClean="0"/>
          </a:p>
          <a:p>
            <a:pPr lvl="1">
              <a:defRPr/>
            </a:pPr>
            <a:r>
              <a:rPr lang="en-US" dirty="0" smtClean="0"/>
              <a:t>Adapting </a:t>
            </a:r>
            <a:r>
              <a:rPr lang="en-US" dirty="0"/>
              <a:t>the system to user needs. </a:t>
            </a:r>
          </a:p>
          <a:p>
            <a:pPr lvl="1">
              <a:defRPr/>
            </a:pPr>
            <a:r>
              <a:rPr lang="en-US" dirty="0"/>
              <a:t>Increasing confidence and satisfaction. </a:t>
            </a:r>
          </a:p>
          <a:p>
            <a:pPr>
              <a:defRPr/>
            </a:pPr>
            <a:endParaRPr lang="en-US" dirty="0"/>
          </a:p>
        </p:txBody>
      </p:sp>
      <p:sp>
        <p:nvSpPr>
          <p:cNvPr id="5222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Usability General Scenario</a:t>
            </a:r>
          </a:p>
        </p:txBody>
      </p:sp>
      <p:graphicFrame>
        <p:nvGraphicFramePr>
          <p:cNvPr id="6" name="Table 5"/>
          <p:cNvGraphicFramePr>
            <a:graphicFrameLocks noGrp="1"/>
          </p:cNvGraphicFramePr>
          <p:nvPr/>
        </p:nvGraphicFramePr>
        <p:xfrm>
          <a:off x="611188" y="1557338"/>
          <a:ext cx="7921625" cy="4275137"/>
        </p:xfrm>
        <a:graphic>
          <a:graphicData uri="http://schemas.openxmlformats.org/drawingml/2006/table">
            <a:tbl>
              <a:tblPr firstRow="1" firstCol="1" bandRow="1">
                <a:tableStyleId>{5C22544A-7EE6-4342-B048-85BDC9FD1C3A}</a:tableStyleId>
              </a:tblPr>
              <a:tblGrid>
                <a:gridCol w="1584325"/>
                <a:gridCol w="6337300"/>
              </a:tblGrid>
              <a:tr h="542935">
                <a:tc>
                  <a:txBody>
                    <a:bodyPr/>
                    <a:lstStyle/>
                    <a:p>
                      <a:pPr marL="0" marR="0">
                        <a:lnSpc>
                          <a:spcPct val="80000"/>
                        </a:lnSpc>
                        <a:spcBef>
                          <a:spcPts val="400"/>
                        </a:spcBef>
                        <a:spcAft>
                          <a:spcPts val="400"/>
                        </a:spcAft>
                      </a:pPr>
                      <a:r>
                        <a:rPr lang="en-US" sz="2000" dirty="0">
                          <a:solidFill>
                            <a:schemeClr val="tx1"/>
                          </a:solidFill>
                          <a:effectLst/>
                        </a:rPr>
                        <a:t>Portion of</a:t>
                      </a:r>
                      <a:br>
                        <a:rPr lang="en-US" sz="2000" dirty="0">
                          <a:solidFill>
                            <a:schemeClr val="tx1"/>
                          </a:solidFill>
                          <a:effectLst/>
                        </a:rPr>
                      </a:br>
                      <a:r>
                        <a:rPr lang="en-US" sz="2000" dirty="0">
                          <a:solidFill>
                            <a:schemeClr val="tx1"/>
                          </a:solidFill>
                          <a:effectLst/>
                        </a:rPr>
                        <a:t>Scenario</a:t>
                      </a:r>
                      <a:endParaRPr lang="en-US" sz="2000" dirty="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c>
                  <a:txBody>
                    <a:bodyPr/>
                    <a:lstStyle/>
                    <a:p>
                      <a:pPr marL="0" marR="0">
                        <a:lnSpc>
                          <a:spcPct val="80000"/>
                        </a:lnSpc>
                        <a:spcBef>
                          <a:spcPts val="400"/>
                        </a:spcBef>
                        <a:spcAft>
                          <a:spcPts val="400"/>
                        </a:spcAft>
                      </a:pPr>
                      <a:r>
                        <a:rPr lang="en-US" sz="2000" dirty="0">
                          <a:solidFill>
                            <a:schemeClr val="tx1"/>
                          </a:solidFill>
                          <a:effectLst/>
                        </a:rPr>
                        <a:t>Possible Values</a:t>
                      </a:r>
                      <a:endParaRPr lang="en-US" sz="2000" dirty="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r>
              <a:tr h="318940">
                <a:tc>
                  <a:txBody>
                    <a:bodyPr/>
                    <a:lstStyle/>
                    <a:p>
                      <a:pPr marL="0" marR="0">
                        <a:lnSpc>
                          <a:spcPct val="80000"/>
                        </a:lnSpc>
                        <a:spcBef>
                          <a:spcPts val="400"/>
                        </a:spcBef>
                        <a:spcAft>
                          <a:spcPts val="400"/>
                        </a:spcAft>
                      </a:pPr>
                      <a:r>
                        <a:rPr lang="en-US" sz="2000" dirty="0">
                          <a:solidFill>
                            <a:schemeClr val="tx1"/>
                          </a:solidFill>
                          <a:effectLst/>
                        </a:rPr>
                        <a:t>Source </a:t>
                      </a:r>
                      <a:endParaRPr lang="en-US" sz="2000" dirty="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c>
                  <a:txBody>
                    <a:bodyPr/>
                    <a:lstStyle/>
                    <a:p>
                      <a:pPr marL="0" marR="0">
                        <a:lnSpc>
                          <a:spcPct val="80000"/>
                        </a:lnSpc>
                        <a:spcBef>
                          <a:spcPts val="400"/>
                        </a:spcBef>
                        <a:spcAft>
                          <a:spcPts val="400"/>
                        </a:spcAft>
                      </a:pPr>
                      <a:r>
                        <a:rPr lang="en-US" sz="2000" dirty="0">
                          <a:solidFill>
                            <a:schemeClr val="tx1"/>
                          </a:solidFill>
                          <a:effectLst/>
                        </a:rPr>
                        <a:t>End user, possibly in a specialized role</a:t>
                      </a:r>
                      <a:endParaRPr lang="en-US" sz="2000" dirty="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r>
              <a:tr h="731413">
                <a:tc>
                  <a:txBody>
                    <a:bodyPr/>
                    <a:lstStyle/>
                    <a:p>
                      <a:pPr marL="0" marR="0">
                        <a:lnSpc>
                          <a:spcPct val="80000"/>
                        </a:lnSpc>
                        <a:spcBef>
                          <a:spcPts val="400"/>
                        </a:spcBef>
                        <a:spcAft>
                          <a:spcPts val="400"/>
                        </a:spcAft>
                      </a:pPr>
                      <a:r>
                        <a:rPr lang="en-US" sz="2000">
                          <a:solidFill>
                            <a:schemeClr val="tx1"/>
                          </a:solidFill>
                          <a:effectLst/>
                        </a:rPr>
                        <a:t>Stimulus</a:t>
                      </a:r>
                      <a:endParaRPr lang="en-US" sz="200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c>
                  <a:txBody>
                    <a:bodyPr/>
                    <a:lstStyle/>
                    <a:p>
                      <a:pPr marL="0" marR="0" indent="0">
                        <a:lnSpc>
                          <a:spcPct val="80000"/>
                        </a:lnSpc>
                        <a:spcBef>
                          <a:spcPts val="100"/>
                        </a:spcBef>
                        <a:spcAft>
                          <a:spcPts val="300"/>
                        </a:spcAft>
                        <a:tabLst>
                          <a:tab pos="228600" algn="l"/>
                          <a:tab pos="274320" algn="l"/>
                          <a:tab pos="274320" algn="l"/>
                        </a:tabLst>
                      </a:pPr>
                      <a:r>
                        <a:rPr lang="en-US" sz="2000" kern="1100" dirty="0">
                          <a:solidFill>
                            <a:schemeClr val="tx1"/>
                          </a:solidFill>
                          <a:effectLst/>
                        </a:rPr>
                        <a:t>End user tries to use a system efficiently, learn to use the system, minimize the impact of errors, adapt the system, or configure the system</a:t>
                      </a:r>
                      <a:endParaRPr lang="en-US" sz="2000" kern="1100" dirty="0">
                        <a:solidFill>
                          <a:schemeClr val="tx1"/>
                        </a:solidFill>
                        <a:effectLst/>
                        <a:latin typeface="Times New Roman"/>
                        <a:ea typeface="Times New Roman"/>
                      </a:endParaRPr>
                    </a:p>
                  </a:txBody>
                  <a:tcPr marL="60309" marR="60309" marT="0" marB="0">
                    <a:solidFill>
                      <a:schemeClr val="accent1">
                        <a:lumMod val="20000"/>
                        <a:lumOff val="80000"/>
                      </a:schemeClr>
                    </a:solidFill>
                  </a:tcPr>
                </a:tc>
              </a:tr>
              <a:tr h="487609">
                <a:tc>
                  <a:txBody>
                    <a:bodyPr/>
                    <a:lstStyle/>
                    <a:p>
                      <a:pPr marL="0" marR="0">
                        <a:lnSpc>
                          <a:spcPct val="80000"/>
                        </a:lnSpc>
                        <a:spcBef>
                          <a:spcPts val="400"/>
                        </a:spcBef>
                        <a:spcAft>
                          <a:spcPts val="400"/>
                        </a:spcAft>
                      </a:pPr>
                      <a:r>
                        <a:rPr lang="en-US" sz="2000">
                          <a:solidFill>
                            <a:schemeClr val="tx1"/>
                          </a:solidFill>
                          <a:effectLst/>
                        </a:rPr>
                        <a:t>Environment</a:t>
                      </a:r>
                      <a:endParaRPr lang="en-US" sz="200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c>
                  <a:txBody>
                    <a:bodyPr/>
                    <a:lstStyle/>
                    <a:p>
                      <a:pPr marL="0" marR="0">
                        <a:lnSpc>
                          <a:spcPct val="80000"/>
                        </a:lnSpc>
                        <a:spcBef>
                          <a:spcPts val="400"/>
                        </a:spcBef>
                        <a:spcAft>
                          <a:spcPts val="400"/>
                        </a:spcAft>
                      </a:pPr>
                      <a:r>
                        <a:rPr lang="en-US" sz="2000" dirty="0">
                          <a:solidFill>
                            <a:schemeClr val="tx1"/>
                          </a:solidFill>
                          <a:effectLst/>
                        </a:rPr>
                        <a:t>Runtime or configuration time </a:t>
                      </a:r>
                      <a:endParaRPr lang="en-US" sz="2000" dirty="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r>
              <a:tr h="487609">
                <a:tc>
                  <a:txBody>
                    <a:bodyPr/>
                    <a:lstStyle/>
                    <a:p>
                      <a:pPr marL="0" marR="0">
                        <a:lnSpc>
                          <a:spcPct val="80000"/>
                        </a:lnSpc>
                        <a:spcBef>
                          <a:spcPts val="400"/>
                        </a:spcBef>
                        <a:spcAft>
                          <a:spcPts val="400"/>
                        </a:spcAft>
                      </a:pPr>
                      <a:r>
                        <a:rPr lang="en-US" sz="2000">
                          <a:solidFill>
                            <a:schemeClr val="tx1"/>
                          </a:solidFill>
                          <a:effectLst/>
                        </a:rPr>
                        <a:t>Artifacts</a:t>
                      </a:r>
                      <a:endParaRPr lang="en-US" sz="200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c>
                  <a:txBody>
                    <a:bodyPr/>
                    <a:lstStyle/>
                    <a:p>
                      <a:pPr marL="0" marR="0">
                        <a:lnSpc>
                          <a:spcPct val="80000"/>
                        </a:lnSpc>
                        <a:spcBef>
                          <a:spcPts val="400"/>
                        </a:spcBef>
                        <a:spcAft>
                          <a:spcPts val="400"/>
                        </a:spcAft>
                      </a:pPr>
                      <a:r>
                        <a:rPr lang="en-US" sz="2000" dirty="0">
                          <a:solidFill>
                            <a:schemeClr val="tx1"/>
                          </a:solidFill>
                          <a:effectLst/>
                        </a:rPr>
                        <a:t>System or the specific portion of the system with which the user is interacting.</a:t>
                      </a:r>
                      <a:endParaRPr lang="en-US" sz="2000" dirty="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r>
              <a:tr h="487609">
                <a:tc>
                  <a:txBody>
                    <a:bodyPr/>
                    <a:lstStyle/>
                    <a:p>
                      <a:pPr marL="0" marR="0">
                        <a:lnSpc>
                          <a:spcPct val="80000"/>
                        </a:lnSpc>
                        <a:spcBef>
                          <a:spcPts val="400"/>
                        </a:spcBef>
                        <a:spcAft>
                          <a:spcPts val="400"/>
                        </a:spcAft>
                      </a:pPr>
                      <a:r>
                        <a:rPr lang="en-US" sz="2000">
                          <a:solidFill>
                            <a:schemeClr val="tx1"/>
                          </a:solidFill>
                          <a:effectLst/>
                        </a:rPr>
                        <a:t>Response</a:t>
                      </a:r>
                      <a:endParaRPr lang="en-US" sz="200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c>
                  <a:txBody>
                    <a:bodyPr/>
                    <a:lstStyle/>
                    <a:p>
                      <a:pPr marL="0" marR="0">
                        <a:lnSpc>
                          <a:spcPct val="80000"/>
                        </a:lnSpc>
                        <a:spcBef>
                          <a:spcPts val="400"/>
                        </a:spcBef>
                        <a:spcAft>
                          <a:spcPts val="400"/>
                        </a:spcAft>
                      </a:pPr>
                      <a:r>
                        <a:rPr lang="en-US" sz="2000" dirty="0">
                          <a:solidFill>
                            <a:schemeClr val="tx1"/>
                          </a:solidFill>
                          <a:effectLst/>
                        </a:rPr>
                        <a:t>The system should either provide the user with the features needed or anticipate the user’s needs.</a:t>
                      </a:r>
                      <a:endParaRPr lang="en-US" sz="2000" dirty="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r>
              <a:tr h="1219022">
                <a:tc>
                  <a:txBody>
                    <a:bodyPr/>
                    <a:lstStyle/>
                    <a:p>
                      <a:pPr marL="0" marR="0">
                        <a:lnSpc>
                          <a:spcPct val="80000"/>
                        </a:lnSpc>
                        <a:spcBef>
                          <a:spcPts val="400"/>
                        </a:spcBef>
                        <a:spcAft>
                          <a:spcPts val="400"/>
                        </a:spcAft>
                      </a:pPr>
                      <a:r>
                        <a:rPr lang="en-US" sz="2000">
                          <a:solidFill>
                            <a:schemeClr val="tx1"/>
                          </a:solidFill>
                          <a:effectLst/>
                        </a:rPr>
                        <a:t>Response Measure </a:t>
                      </a:r>
                      <a:endParaRPr lang="en-US" sz="2000">
                        <a:solidFill>
                          <a:schemeClr val="tx1"/>
                        </a:solidFill>
                        <a:effectLst/>
                        <a:latin typeface="Times"/>
                        <a:ea typeface="Times New Roman"/>
                        <a:cs typeface="Times New Roman"/>
                      </a:endParaRPr>
                    </a:p>
                  </a:txBody>
                  <a:tcPr marL="60309" marR="60309" marT="0" marB="0">
                    <a:solidFill>
                      <a:schemeClr val="accent1">
                        <a:lumMod val="20000"/>
                        <a:lumOff val="80000"/>
                      </a:schemeClr>
                    </a:solidFill>
                  </a:tcPr>
                </a:tc>
                <a:tc>
                  <a:txBody>
                    <a:bodyPr/>
                    <a:lstStyle/>
                    <a:p>
                      <a:pPr marL="0" marR="0" indent="0">
                        <a:lnSpc>
                          <a:spcPct val="80000"/>
                        </a:lnSpc>
                        <a:spcBef>
                          <a:spcPts val="100"/>
                        </a:spcBef>
                        <a:spcAft>
                          <a:spcPts val="300"/>
                        </a:spcAft>
                        <a:tabLst>
                          <a:tab pos="228600" algn="l"/>
                          <a:tab pos="274320" algn="l"/>
                          <a:tab pos="274320" algn="l"/>
                        </a:tabLst>
                      </a:pPr>
                      <a:r>
                        <a:rPr lang="en-US" sz="2000" kern="1100" dirty="0">
                          <a:solidFill>
                            <a:schemeClr val="tx1"/>
                          </a:solidFill>
                          <a:effectLst/>
                        </a:rPr>
                        <a:t>One or more of the following: task time, number of errors, number of tasks accomplished, user satisfaction, gain of user knowledge, ratio of successful operations to total operations, or amount of time or data lost when an error occurs. </a:t>
                      </a:r>
                      <a:endParaRPr lang="en-US" sz="2000" kern="1100" dirty="0">
                        <a:solidFill>
                          <a:schemeClr val="tx1"/>
                        </a:solidFill>
                        <a:effectLst/>
                        <a:latin typeface="Times New Roman"/>
                        <a:ea typeface="Times New Roman"/>
                      </a:endParaRPr>
                    </a:p>
                  </a:txBody>
                  <a:tcPr marL="60309" marR="60309" marT="0" marB="0">
                    <a:solidFill>
                      <a:schemeClr val="accent1">
                        <a:lumMod val="20000"/>
                        <a:lumOff val="80000"/>
                      </a:schemeClr>
                    </a:solidFill>
                  </a:tcPr>
                </a:tc>
              </a:tr>
            </a:tbl>
          </a:graphicData>
        </a:graphic>
      </p:graphicFrame>
      <p:sp>
        <p:nvSpPr>
          <p:cNvPr id="53277"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Sample Concrete Usability Scenario</a:t>
            </a:r>
          </a:p>
        </p:txBody>
      </p:sp>
      <p:sp>
        <p:nvSpPr>
          <p:cNvPr id="3" name="Content Placeholder 2"/>
          <p:cNvSpPr>
            <a:spLocks noGrp="1"/>
          </p:cNvSpPr>
          <p:nvPr>
            <p:ph idx="1"/>
          </p:nvPr>
        </p:nvSpPr>
        <p:spPr/>
        <p:txBody>
          <a:bodyPr/>
          <a:lstStyle/>
          <a:p>
            <a:pPr>
              <a:defRPr/>
            </a:pPr>
            <a:r>
              <a:rPr lang="en-US" dirty="0"/>
              <a:t>The user downloads a new application and is using it productively after two minutes of </a:t>
            </a:r>
            <a:r>
              <a:rPr lang="en-US" dirty="0" smtClean="0"/>
              <a:t>experimentation.</a:t>
            </a:r>
            <a:endParaRPr lang="en-US" dirty="0"/>
          </a:p>
        </p:txBody>
      </p:sp>
      <p:sp>
        <p:nvSpPr>
          <p:cNvPr id="54276"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mtClean="0"/>
              <a:t>Goal of Usability Tactics</a:t>
            </a:r>
          </a:p>
        </p:txBody>
      </p:sp>
      <p:sp>
        <p:nvSpPr>
          <p:cNvPr id="3" name="Content Placeholder 2"/>
          <p:cNvSpPr>
            <a:spLocks noGrp="1"/>
          </p:cNvSpPr>
          <p:nvPr>
            <p:ph idx="1"/>
          </p:nvPr>
        </p:nvSpPr>
        <p:spPr/>
        <p:txBody>
          <a:bodyPr>
            <a:normAutofit/>
          </a:bodyPr>
          <a:lstStyle/>
          <a:p>
            <a:pPr>
              <a:defRPr/>
            </a:pPr>
            <a:r>
              <a:rPr lang="en-US" dirty="0"/>
              <a:t>Researchers in human-computer interaction have used the terms "user initiative," "system initiative," and "mixed initiative" to describe which of the human-computer pair takes the initiative in performing certain actions and how the interaction proceeds. </a:t>
            </a:r>
            <a:endParaRPr lang="en-US" dirty="0" smtClean="0"/>
          </a:p>
          <a:p>
            <a:pPr>
              <a:defRPr/>
            </a:pPr>
            <a:r>
              <a:rPr lang="en-US" dirty="0" smtClean="0"/>
              <a:t>Usability </a:t>
            </a:r>
            <a:r>
              <a:rPr lang="en-US" dirty="0"/>
              <a:t>scenarios can combine initiatives from both perspectives. </a:t>
            </a:r>
            <a:endParaRPr lang="en-US" dirty="0" smtClean="0"/>
          </a:p>
          <a:p>
            <a:pPr>
              <a:defRPr/>
            </a:pPr>
            <a:r>
              <a:rPr lang="en-US" dirty="0"/>
              <a:t>We use this distinction between user and system initiative to discuss the tactics that the architect uses to achieve the various scenarios</a:t>
            </a:r>
            <a:r>
              <a:rPr lang="en-US" dirty="0" smtClean="0"/>
              <a:t>.</a:t>
            </a:r>
            <a:endParaRPr lang="en-US" dirty="0"/>
          </a:p>
        </p:txBody>
      </p:sp>
      <p:sp>
        <p:nvSpPr>
          <p:cNvPr id="5530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Goal of Usability Tactics</a:t>
            </a:r>
          </a:p>
        </p:txBody>
      </p:sp>
      <p:pic>
        <p:nvPicPr>
          <p:cNvPr id="56323" name="Picture 20" descr="Description: Description: Description: Description: graphics/05fig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895600"/>
            <a:ext cx="7272337"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mtClean="0"/>
              <a:t>Usability Tactics</a:t>
            </a:r>
          </a:p>
        </p:txBody>
      </p:sp>
      <p:sp>
        <p:nvSpPr>
          <p:cNvPr id="5734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endParaRPr lang="en-US" altLang="en-US"/>
          </a:p>
        </p:txBody>
      </p:sp>
      <p:sp>
        <p:nvSpPr>
          <p:cNvPr id="5734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endParaRPr lang="en-US" altLang="en-US"/>
          </a:p>
        </p:txBody>
      </p:sp>
      <p:pic>
        <p:nvPicPr>
          <p:cNvPr id="5734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1773238"/>
            <a:ext cx="7677150"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smtClean="0"/>
              <a:t>Support User Initiative</a:t>
            </a:r>
          </a:p>
        </p:txBody>
      </p:sp>
      <p:sp>
        <p:nvSpPr>
          <p:cNvPr id="3" name="Content Placeholder 2"/>
          <p:cNvSpPr>
            <a:spLocks noGrp="1"/>
          </p:cNvSpPr>
          <p:nvPr>
            <p:ph idx="1"/>
          </p:nvPr>
        </p:nvSpPr>
        <p:spPr/>
        <p:txBody>
          <a:bodyPr>
            <a:noAutofit/>
          </a:bodyPr>
          <a:lstStyle/>
          <a:p>
            <a:pPr>
              <a:defRPr/>
            </a:pPr>
            <a:r>
              <a:rPr lang="en-US" sz="2600" dirty="0" smtClean="0"/>
              <a:t>Cancel: the </a:t>
            </a:r>
            <a:r>
              <a:rPr lang="en-US" sz="2600" dirty="0"/>
              <a:t>system must </a:t>
            </a:r>
            <a:r>
              <a:rPr lang="en-US" sz="2600" dirty="0" smtClean="0"/>
              <a:t>listen </a:t>
            </a:r>
            <a:r>
              <a:rPr lang="en-US" sz="2600" dirty="0"/>
              <a:t>for </a:t>
            </a:r>
            <a:r>
              <a:rPr lang="en-US" sz="2600" dirty="0" smtClean="0"/>
              <a:t>the cancel request; </a:t>
            </a:r>
            <a:r>
              <a:rPr lang="en-US" sz="2600" dirty="0"/>
              <a:t>the command being canceled must be terminated; </a:t>
            </a:r>
            <a:r>
              <a:rPr lang="en-US" sz="2600" dirty="0" smtClean="0"/>
              <a:t>resources used must </a:t>
            </a:r>
            <a:r>
              <a:rPr lang="en-US" sz="2600" dirty="0"/>
              <a:t>be freed; </a:t>
            </a:r>
            <a:r>
              <a:rPr lang="en-US" sz="2600" dirty="0" smtClean="0"/>
              <a:t>and </a:t>
            </a:r>
            <a:r>
              <a:rPr lang="en-US" sz="2600" dirty="0"/>
              <a:t>collaborating </a:t>
            </a:r>
            <a:r>
              <a:rPr lang="en-US" sz="2600" dirty="0" smtClean="0"/>
              <a:t>components must </a:t>
            </a:r>
            <a:r>
              <a:rPr lang="en-US" sz="2600" dirty="0"/>
              <a:t>be </a:t>
            </a:r>
            <a:r>
              <a:rPr lang="en-US" sz="2600" dirty="0" smtClean="0"/>
              <a:t>informed.</a:t>
            </a:r>
          </a:p>
          <a:p>
            <a:pPr>
              <a:defRPr/>
            </a:pPr>
            <a:r>
              <a:rPr lang="en-US" sz="2600" dirty="0" smtClean="0"/>
              <a:t>Pause/Resume: temporarily </a:t>
            </a:r>
            <a:r>
              <a:rPr lang="en-US" sz="2600" dirty="0"/>
              <a:t>free resources so that they may be re-allocated to other </a:t>
            </a:r>
            <a:r>
              <a:rPr lang="en-US" sz="2600" dirty="0" smtClean="0"/>
              <a:t>tasks.</a:t>
            </a:r>
          </a:p>
          <a:p>
            <a:pPr>
              <a:defRPr/>
            </a:pPr>
            <a:r>
              <a:rPr lang="en-US" sz="2600" dirty="0" smtClean="0"/>
              <a:t>Undo: maintain </a:t>
            </a:r>
            <a:r>
              <a:rPr lang="en-US" sz="2600" dirty="0"/>
              <a:t>a sufficient amount of information about system state so that an earlier state may be restored, at the user’s </a:t>
            </a:r>
            <a:r>
              <a:rPr lang="en-US" sz="2600" dirty="0" smtClean="0"/>
              <a:t>request.</a:t>
            </a:r>
          </a:p>
          <a:p>
            <a:pPr>
              <a:defRPr/>
            </a:pPr>
            <a:r>
              <a:rPr lang="en-US" sz="2600" dirty="0" smtClean="0"/>
              <a:t>Aggregate: ability </a:t>
            </a:r>
            <a:r>
              <a:rPr lang="en-US" sz="2600" dirty="0"/>
              <a:t>to aggregate </a:t>
            </a:r>
            <a:r>
              <a:rPr lang="en-US" sz="2600" dirty="0" smtClean="0"/>
              <a:t>lower-level </a:t>
            </a:r>
            <a:r>
              <a:rPr lang="en-US" sz="2600" dirty="0"/>
              <a:t>objects into a </a:t>
            </a:r>
            <a:r>
              <a:rPr lang="en-US" sz="2600" dirty="0" smtClean="0"/>
              <a:t>group</a:t>
            </a:r>
            <a:r>
              <a:rPr lang="en-US" sz="2600" dirty="0"/>
              <a:t>, so that </a:t>
            </a:r>
            <a:r>
              <a:rPr lang="en-US" sz="2600" dirty="0" smtClean="0"/>
              <a:t>a user operation </a:t>
            </a:r>
            <a:r>
              <a:rPr lang="en-US" sz="2600" dirty="0"/>
              <a:t>may be applied to the group, </a:t>
            </a:r>
            <a:r>
              <a:rPr lang="en-US" sz="2600" dirty="0" smtClean="0"/>
              <a:t>freeing </a:t>
            </a:r>
            <a:r>
              <a:rPr lang="en-US" sz="2600" dirty="0"/>
              <a:t>the user from the </a:t>
            </a:r>
            <a:r>
              <a:rPr lang="en-US" sz="2600" dirty="0" smtClean="0"/>
              <a:t>drudgery.</a:t>
            </a:r>
          </a:p>
        </p:txBody>
      </p:sp>
      <p:sp>
        <p:nvSpPr>
          <p:cNvPr id="58372"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What is Security?</a:t>
            </a:r>
          </a:p>
        </p:txBody>
      </p:sp>
      <p:sp>
        <p:nvSpPr>
          <p:cNvPr id="3" name="Content Placeholder 2"/>
          <p:cNvSpPr>
            <a:spLocks noGrp="1"/>
          </p:cNvSpPr>
          <p:nvPr>
            <p:ph idx="1"/>
          </p:nvPr>
        </p:nvSpPr>
        <p:spPr>
          <a:xfrm>
            <a:off x="457200" y="1268413"/>
            <a:ext cx="8229600" cy="5040312"/>
          </a:xfrm>
        </p:spPr>
        <p:txBody>
          <a:bodyPr>
            <a:normAutofit fontScale="32500" lnSpcReduction="20000"/>
          </a:bodyPr>
          <a:lstStyle/>
          <a:p>
            <a:pPr>
              <a:defRPr/>
            </a:pPr>
            <a:r>
              <a:rPr lang="en-US" sz="5100" dirty="0" smtClean="0"/>
              <a:t>S</a:t>
            </a:r>
            <a:r>
              <a:rPr lang="x-none" sz="5100" dirty="0" smtClean="0"/>
              <a:t>ecurity </a:t>
            </a:r>
            <a:r>
              <a:rPr lang="x-none" sz="5100" dirty="0"/>
              <a:t>has three </a:t>
            </a:r>
            <a:r>
              <a:rPr lang="en-US" sz="5100" dirty="0" smtClean="0"/>
              <a:t>main </a:t>
            </a:r>
            <a:r>
              <a:rPr lang="x-none" sz="5100" dirty="0" smtClean="0"/>
              <a:t>characteristics</a:t>
            </a:r>
            <a:r>
              <a:rPr lang="en-US" sz="5100" dirty="0" smtClean="0"/>
              <a:t>, called </a:t>
            </a:r>
            <a:r>
              <a:rPr lang="x-none" sz="5100" dirty="0" smtClean="0"/>
              <a:t>CIA</a:t>
            </a:r>
            <a:r>
              <a:rPr lang="en-US" sz="5100" dirty="0" smtClean="0"/>
              <a:t>:</a:t>
            </a:r>
            <a:endParaRPr lang="en-US" sz="5100" dirty="0"/>
          </a:p>
          <a:p>
            <a:pPr lvl="1">
              <a:defRPr/>
            </a:pPr>
            <a:r>
              <a:rPr lang="x-none" sz="4500" dirty="0">
                <a:solidFill>
                  <a:srgbClr val="800000"/>
                </a:solidFill>
              </a:rPr>
              <a:t>Confidentiality</a:t>
            </a:r>
            <a:r>
              <a:rPr lang="x-none" sz="4500" dirty="0"/>
              <a:t> is the property that data or services are protected from unauthorized access. For example, a hacker cannot access your income tax returns on a government computer.</a:t>
            </a:r>
            <a:endParaRPr lang="en-US" sz="4500" dirty="0"/>
          </a:p>
          <a:p>
            <a:pPr lvl="1">
              <a:defRPr/>
            </a:pPr>
            <a:r>
              <a:rPr lang="x-none" sz="4500" dirty="0">
                <a:solidFill>
                  <a:srgbClr val="C00000"/>
                </a:solidFill>
              </a:rPr>
              <a:t>Integrity</a:t>
            </a:r>
            <a:r>
              <a:rPr lang="x-none" sz="4500" dirty="0"/>
              <a:t> is the property that data or services are not subject to unauthorized manipulation. For example, your grade has not been changed since your instructor assigned it.</a:t>
            </a:r>
            <a:endParaRPr lang="en-US" sz="4500" dirty="0"/>
          </a:p>
          <a:p>
            <a:pPr lvl="1">
              <a:defRPr/>
            </a:pPr>
            <a:r>
              <a:rPr lang="x-none" sz="4500" dirty="0">
                <a:solidFill>
                  <a:srgbClr val="C00000"/>
                </a:solidFill>
              </a:rPr>
              <a:t>Availability</a:t>
            </a:r>
            <a:r>
              <a:rPr lang="x-none" sz="4500" dirty="0"/>
              <a:t> is the property that the system will be available for legitimate use. For example, a denial-of-service attack won’t prevent you from ordering </a:t>
            </a:r>
            <a:r>
              <a:rPr lang="en-US" sz="4500" dirty="0" smtClean="0"/>
              <a:t>a </a:t>
            </a:r>
            <a:r>
              <a:rPr lang="x-none" sz="4500" dirty="0" smtClean="0"/>
              <a:t>book</a:t>
            </a:r>
            <a:r>
              <a:rPr lang="en-US" sz="4500" dirty="0" smtClean="0"/>
              <a:t> </a:t>
            </a:r>
            <a:r>
              <a:rPr lang="en-US" sz="4500" dirty="0"/>
              <a:t>from an online bookstore</a:t>
            </a:r>
            <a:r>
              <a:rPr lang="x-none" sz="4500" dirty="0" smtClean="0"/>
              <a:t>.</a:t>
            </a:r>
            <a:endParaRPr lang="en-US" sz="4500" dirty="0" smtClean="0"/>
          </a:p>
          <a:p>
            <a:pPr>
              <a:defRPr/>
            </a:pPr>
            <a:r>
              <a:rPr lang="x-none" sz="5100" dirty="0"/>
              <a:t>Other characteristics that </a:t>
            </a:r>
            <a:r>
              <a:rPr lang="x-none" sz="5100" dirty="0" smtClean="0"/>
              <a:t>support </a:t>
            </a:r>
            <a:r>
              <a:rPr lang="x-none" sz="5100" dirty="0"/>
              <a:t>CIA are</a:t>
            </a:r>
            <a:endParaRPr lang="en-US" sz="5100" dirty="0"/>
          </a:p>
          <a:p>
            <a:pPr lvl="1">
              <a:defRPr/>
            </a:pPr>
            <a:r>
              <a:rPr lang="x-none" sz="4500" dirty="0">
                <a:solidFill>
                  <a:srgbClr val="C00000"/>
                </a:solidFill>
              </a:rPr>
              <a:t>Authentication</a:t>
            </a:r>
            <a:r>
              <a:rPr lang="x-none" sz="4500" dirty="0"/>
              <a:t> </a:t>
            </a:r>
            <a:r>
              <a:rPr lang="en-US" sz="4500" dirty="0"/>
              <a:t>verifies the identities of</a:t>
            </a:r>
            <a:r>
              <a:rPr lang="x-none" sz="4500" dirty="0"/>
              <a:t> the parties to a transaction </a:t>
            </a:r>
            <a:r>
              <a:rPr lang="en-US" sz="4500" dirty="0"/>
              <a:t>and checks if they </a:t>
            </a:r>
            <a:r>
              <a:rPr lang="x-none" sz="4500" dirty="0"/>
              <a:t>are </a:t>
            </a:r>
            <a:r>
              <a:rPr lang="en-US" sz="4500" dirty="0"/>
              <a:t>truly </a:t>
            </a:r>
            <a:r>
              <a:rPr lang="x-none" sz="4500" dirty="0"/>
              <a:t>who they </a:t>
            </a:r>
            <a:r>
              <a:rPr lang="en-US" sz="4500" dirty="0"/>
              <a:t>claim </a:t>
            </a:r>
            <a:r>
              <a:rPr lang="x-none" sz="4500" dirty="0"/>
              <a:t>to be. For example, when you get an e-mail purporting to come from a bank, </a:t>
            </a:r>
            <a:r>
              <a:rPr lang="en-US" sz="4500" dirty="0"/>
              <a:t>authentication guarantees that </a:t>
            </a:r>
            <a:r>
              <a:rPr lang="x-none" sz="4500" dirty="0"/>
              <a:t>it actually comes from the bank.</a:t>
            </a:r>
            <a:endParaRPr lang="en-US" sz="4500" dirty="0"/>
          </a:p>
          <a:p>
            <a:pPr lvl="1">
              <a:defRPr/>
            </a:pPr>
            <a:r>
              <a:rPr lang="x-none" sz="4500" dirty="0">
                <a:solidFill>
                  <a:srgbClr val="C00000"/>
                </a:solidFill>
              </a:rPr>
              <a:t> Nonrepudiation </a:t>
            </a:r>
            <a:r>
              <a:rPr lang="x-none" sz="4500" dirty="0"/>
              <a:t>guarantees that the sender of a message cannot later deny having sent the message and that the recipient cannot deny having received the message.  For example, you cannot </a:t>
            </a:r>
            <a:r>
              <a:rPr lang="en-US" sz="4500" dirty="0"/>
              <a:t>deny </a:t>
            </a:r>
            <a:r>
              <a:rPr lang="x-none" sz="4500" dirty="0"/>
              <a:t>ordering something from the </a:t>
            </a:r>
            <a:r>
              <a:rPr lang="en-US" sz="4500" dirty="0"/>
              <a:t>I</a:t>
            </a:r>
            <a:r>
              <a:rPr lang="x-none" sz="4500" dirty="0"/>
              <a:t>nternet</a:t>
            </a:r>
            <a:r>
              <a:rPr lang="en-US" sz="4500" dirty="0"/>
              <a:t>, or </a:t>
            </a:r>
            <a:r>
              <a:rPr lang="x-none" sz="4500" dirty="0"/>
              <a:t>the merchant cannot </a:t>
            </a:r>
            <a:r>
              <a:rPr lang="en-US" sz="4500" dirty="0"/>
              <a:t>disclaim </a:t>
            </a:r>
            <a:r>
              <a:rPr lang="x-none" sz="4500" dirty="0"/>
              <a:t>getting your order.</a:t>
            </a:r>
            <a:endParaRPr lang="en-US" sz="4500" dirty="0"/>
          </a:p>
          <a:p>
            <a:pPr lvl="1">
              <a:defRPr/>
            </a:pPr>
            <a:r>
              <a:rPr lang="x-none" sz="4500" dirty="0">
                <a:solidFill>
                  <a:srgbClr val="C00000"/>
                </a:solidFill>
              </a:rPr>
              <a:t>Authorization</a:t>
            </a:r>
            <a:r>
              <a:rPr lang="x-none" sz="4500" dirty="0"/>
              <a:t> </a:t>
            </a:r>
            <a:r>
              <a:rPr lang="en-US" sz="4500" dirty="0"/>
              <a:t>grants </a:t>
            </a:r>
            <a:r>
              <a:rPr lang="x-none" sz="4500" dirty="0"/>
              <a:t>a user the privileges to perform a task. For example, </a:t>
            </a:r>
            <a:r>
              <a:rPr lang="en-US" sz="4500" dirty="0"/>
              <a:t>an online banking system authorizes a legitimate user to access his account</a:t>
            </a:r>
            <a:r>
              <a:rPr lang="x-none" sz="4500" dirty="0"/>
              <a:t>.</a:t>
            </a:r>
            <a:endParaRPr lang="en-US" sz="4500" dirty="0"/>
          </a:p>
          <a:p>
            <a:pPr>
              <a:defRPr/>
            </a:pPr>
            <a:endParaRPr lang="en-US" dirty="0"/>
          </a:p>
        </p:txBody>
      </p:sp>
      <p:sp>
        <p:nvSpPr>
          <p:cNvPr id="1126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mtClean="0"/>
              <a:t>Support System Initiative</a:t>
            </a:r>
          </a:p>
        </p:txBody>
      </p:sp>
      <p:sp>
        <p:nvSpPr>
          <p:cNvPr id="3" name="Content Placeholder 2"/>
          <p:cNvSpPr>
            <a:spLocks noGrp="1"/>
          </p:cNvSpPr>
          <p:nvPr>
            <p:ph idx="1"/>
          </p:nvPr>
        </p:nvSpPr>
        <p:spPr/>
        <p:txBody>
          <a:bodyPr>
            <a:normAutofit/>
          </a:bodyPr>
          <a:lstStyle/>
          <a:p>
            <a:pPr>
              <a:defRPr/>
            </a:pPr>
            <a:r>
              <a:rPr lang="en-US" dirty="0" smtClean="0"/>
              <a:t>Maintain Task Model: determines </a:t>
            </a:r>
            <a:r>
              <a:rPr lang="en-US" dirty="0"/>
              <a:t>context so the system can have some idea of what the user is attempting and provide assistance. </a:t>
            </a:r>
            <a:endParaRPr lang="en-US" dirty="0" smtClean="0"/>
          </a:p>
          <a:p>
            <a:pPr>
              <a:defRPr/>
            </a:pPr>
            <a:r>
              <a:rPr lang="en-US" dirty="0"/>
              <a:t>Maintain </a:t>
            </a:r>
            <a:r>
              <a:rPr lang="en-US" dirty="0" smtClean="0"/>
              <a:t>User Model</a:t>
            </a:r>
            <a:r>
              <a:rPr lang="en-US" dirty="0"/>
              <a:t>: explicitly represents the user's knowledge of the system, the user's behavior in terms of expected response time, </a:t>
            </a:r>
            <a:r>
              <a:rPr lang="en-US" dirty="0" smtClean="0"/>
              <a:t>etc. </a:t>
            </a:r>
            <a:endParaRPr lang="en-US" dirty="0"/>
          </a:p>
          <a:p>
            <a:pPr>
              <a:defRPr/>
            </a:pPr>
            <a:r>
              <a:rPr lang="en-US" dirty="0"/>
              <a:t>Maintain </a:t>
            </a:r>
            <a:r>
              <a:rPr lang="en-US" dirty="0" smtClean="0"/>
              <a:t>System Model</a:t>
            </a:r>
            <a:r>
              <a:rPr lang="en-US" dirty="0"/>
              <a:t>: system maintains an explicit model of itself. This is used to determine expected system behavior so that appropriate feedback can be given to the user</a:t>
            </a:r>
            <a:r>
              <a:rPr lang="en-US" dirty="0" smtClean="0"/>
              <a:t>.</a:t>
            </a:r>
            <a:endParaRPr lang="en-US" dirty="0"/>
          </a:p>
          <a:p>
            <a:pPr marL="0" indent="0">
              <a:defRPr/>
            </a:pPr>
            <a:endParaRPr lang="en-US" dirty="0" smtClean="0"/>
          </a:p>
          <a:p>
            <a:pPr>
              <a:defRPr/>
            </a:pPr>
            <a:endParaRPr lang="en-US" dirty="0" smtClean="0"/>
          </a:p>
        </p:txBody>
      </p:sp>
      <p:sp>
        <p:nvSpPr>
          <p:cNvPr id="59396"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smtClean="0"/>
              <a:t>Design Checklist for Usability</a:t>
            </a:r>
          </a:p>
        </p:txBody>
      </p:sp>
      <p:graphicFrame>
        <p:nvGraphicFramePr>
          <p:cNvPr id="6" name="Table 5"/>
          <p:cNvGraphicFramePr>
            <a:graphicFrameLocks noGrp="1"/>
          </p:cNvGraphicFramePr>
          <p:nvPr/>
        </p:nvGraphicFramePr>
        <p:xfrm>
          <a:off x="684213" y="2492375"/>
          <a:ext cx="7775575" cy="2089150"/>
        </p:xfrm>
        <a:graphic>
          <a:graphicData uri="http://schemas.openxmlformats.org/drawingml/2006/table">
            <a:tbl>
              <a:tblPr firstRow="1" firstCol="1" bandRow="1">
                <a:tableStyleId>{5C22544A-7EE6-4342-B048-85BDC9FD1C3A}</a:tableStyleId>
              </a:tblPr>
              <a:tblGrid>
                <a:gridCol w="1995543"/>
                <a:gridCol w="5780032"/>
              </a:tblGrid>
              <a:tr h="2089150">
                <a:tc>
                  <a:txBody>
                    <a:bodyPr/>
                    <a:lstStyle/>
                    <a:p>
                      <a:pPr marL="0" marR="0">
                        <a:lnSpc>
                          <a:spcPct val="80000"/>
                        </a:lnSpc>
                        <a:spcBef>
                          <a:spcPts val="400"/>
                        </a:spcBef>
                        <a:spcAft>
                          <a:spcPts val="400"/>
                        </a:spcAft>
                      </a:pPr>
                      <a:r>
                        <a:rPr lang="en-US" sz="2000" dirty="0">
                          <a:effectLst/>
                        </a:rPr>
                        <a:t>Allocation of Responsibilities</a:t>
                      </a:r>
                      <a:endParaRPr lang="en-US" sz="2000" dirty="0">
                        <a:effectLst/>
                        <a:latin typeface="Times"/>
                        <a:ea typeface="Times New Roman"/>
                        <a:cs typeface="Times New Roman"/>
                      </a:endParaRPr>
                    </a:p>
                  </a:txBody>
                  <a:tcPr marL="68569" marR="68569" marT="0" marB="0"/>
                </a:tc>
                <a:tc>
                  <a:txBody>
                    <a:bodyPr/>
                    <a:lstStyle/>
                    <a:p>
                      <a:pPr marL="0" marR="0">
                        <a:lnSpc>
                          <a:spcPct val="80000"/>
                        </a:lnSpc>
                        <a:spcBef>
                          <a:spcPts val="400"/>
                        </a:spcBef>
                        <a:spcAft>
                          <a:spcPts val="400"/>
                        </a:spcAft>
                      </a:pPr>
                      <a:r>
                        <a:rPr lang="en-US" sz="2000" dirty="0">
                          <a:effectLst/>
                        </a:rPr>
                        <a:t>Ensure that additional system responsibilities have been allocated, as needed, to assist the user in</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learning how to use the system</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efficiently achieving the task at hand </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adapting and configuring the system</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recovering from user and system errors</a:t>
                      </a:r>
                      <a:endParaRPr lang="en-US" sz="2000" kern="1100" dirty="0">
                        <a:effectLst/>
                        <a:latin typeface="Times New Roman"/>
                        <a:ea typeface="Times New Roman"/>
                      </a:endParaRPr>
                    </a:p>
                  </a:txBody>
                  <a:tcPr marL="68569" marR="68569" marT="0" marB="0"/>
                </a:tc>
              </a:tr>
            </a:tbl>
          </a:graphicData>
        </a:graphic>
      </p:graphicFrame>
      <p:sp>
        <p:nvSpPr>
          <p:cNvPr id="60427"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smtClean="0"/>
              <a:t>Design Checklist for Usability</a:t>
            </a:r>
          </a:p>
        </p:txBody>
      </p:sp>
      <p:graphicFrame>
        <p:nvGraphicFramePr>
          <p:cNvPr id="6" name="Table 5"/>
          <p:cNvGraphicFramePr>
            <a:graphicFrameLocks noGrp="1"/>
          </p:cNvGraphicFramePr>
          <p:nvPr/>
        </p:nvGraphicFramePr>
        <p:xfrm>
          <a:off x="684213" y="2492375"/>
          <a:ext cx="7632700" cy="2990850"/>
        </p:xfrm>
        <a:graphic>
          <a:graphicData uri="http://schemas.openxmlformats.org/drawingml/2006/table">
            <a:tbl>
              <a:tblPr firstRow="1" firstCol="1" bandRow="1">
                <a:tableStyleId>{5C22544A-7EE6-4342-B048-85BDC9FD1C3A}</a:tableStyleId>
              </a:tblPr>
              <a:tblGrid>
                <a:gridCol w="1656152"/>
                <a:gridCol w="5976548"/>
              </a:tblGrid>
              <a:tr h="2990850">
                <a:tc>
                  <a:txBody>
                    <a:bodyPr/>
                    <a:lstStyle/>
                    <a:p>
                      <a:pPr marL="0" marR="0">
                        <a:lnSpc>
                          <a:spcPct val="80000"/>
                        </a:lnSpc>
                        <a:spcBef>
                          <a:spcPts val="400"/>
                        </a:spcBef>
                        <a:spcAft>
                          <a:spcPts val="400"/>
                        </a:spcAft>
                      </a:pPr>
                      <a:r>
                        <a:rPr lang="en-US" sz="2000">
                          <a:effectLst/>
                        </a:rPr>
                        <a:t>Coordination Model</a:t>
                      </a:r>
                      <a:endParaRPr lang="en-US" sz="2000">
                        <a:effectLst/>
                        <a:latin typeface="Times"/>
                        <a:ea typeface="Times New Roman"/>
                        <a:cs typeface="Times New Roman"/>
                      </a:endParaRPr>
                    </a:p>
                  </a:txBody>
                  <a:tcPr marL="68579" marR="68579" marT="0" marB="0"/>
                </a:tc>
                <a:tc>
                  <a:txBody>
                    <a:bodyPr/>
                    <a:lstStyle/>
                    <a:p>
                      <a:pPr marL="0" marR="0">
                        <a:lnSpc>
                          <a:spcPct val="80000"/>
                        </a:lnSpc>
                        <a:spcBef>
                          <a:spcPts val="400"/>
                        </a:spcBef>
                        <a:spcAft>
                          <a:spcPts val="400"/>
                        </a:spcAft>
                      </a:pPr>
                      <a:r>
                        <a:rPr lang="en-US" sz="2000" dirty="0">
                          <a:effectLst/>
                        </a:rPr>
                        <a:t>Determine whether the properties of system elements’ coordination—timeliness, currency, completeness, correctness, consistency—affect how a user learns to use the system, achieves goals or completes tasks, adapts and configures the system, recovers from user and system errors, increases confidence and satisfaction. </a:t>
                      </a:r>
                    </a:p>
                    <a:p>
                      <a:pPr marL="0" marR="0" indent="0">
                        <a:lnSpc>
                          <a:spcPct val="80000"/>
                        </a:lnSpc>
                        <a:spcBef>
                          <a:spcPts val="100"/>
                        </a:spcBef>
                        <a:spcAft>
                          <a:spcPts val="300"/>
                        </a:spcAft>
                        <a:tabLst>
                          <a:tab pos="228600" algn="l"/>
                          <a:tab pos="274320" algn="l"/>
                          <a:tab pos="274320" algn="l"/>
                        </a:tabLst>
                      </a:pPr>
                      <a:r>
                        <a:rPr lang="en-US" sz="2000" kern="1100" dirty="0">
                          <a:effectLst/>
                        </a:rPr>
                        <a:t>For example, can the system respond to mouse events and give semantic feedback in real time? Can long-running events be canceled in a reasonable amount of time?</a:t>
                      </a:r>
                      <a:endParaRPr lang="en-US" sz="2000" kern="1100" dirty="0">
                        <a:effectLst/>
                        <a:latin typeface="Times New Roman"/>
                        <a:ea typeface="Times New Roman"/>
                      </a:endParaRPr>
                    </a:p>
                  </a:txBody>
                  <a:tcPr marL="68579" marR="68579" marT="0" marB="0"/>
                </a:tc>
              </a:tr>
            </a:tbl>
          </a:graphicData>
        </a:graphic>
      </p:graphicFrame>
      <p:sp>
        <p:nvSpPr>
          <p:cNvPr id="61451"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t>Design Checklist for Usability</a:t>
            </a:r>
          </a:p>
        </p:txBody>
      </p:sp>
      <p:graphicFrame>
        <p:nvGraphicFramePr>
          <p:cNvPr id="6" name="Table 5"/>
          <p:cNvGraphicFramePr>
            <a:graphicFrameLocks noGrp="1"/>
          </p:cNvGraphicFramePr>
          <p:nvPr/>
        </p:nvGraphicFramePr>
        <p:xfrm>
          <a:off x="611188" y="2276475"/>
          <a:ext cx="7777162" cy="3617913"/>
        </p:xfrm>
        <a:graphic>
          <a:graphicData uri="http://schemas.openxmlformats.org/drawingml/2006/table">
            <a:tbl>
              <a:tblPr firstRow="1" firstCol="1" bandRow="1">
                <a:tableStyleId>{5C22544A-7EE6-4342-B048-85BDC9FD1C3A}</a:tableStyleId>
              </a:tblPr>
              <a:tblGrid>
                <a:gridCol w="1080161"/>
                <a:gridCol w="6697001"/>
              </a:tblGrid>
              <a:tr h="3617913">
                <a:tc>
                  <a:txBody>
                    <a:bodyPr/>
                    <a:lstStyle/>
                    <a:p>
                      <a:pPr marL="0" marR="0">
                        <a:lnSpc>
                          <a:spcPct val="80000"/>
                        </a:lnSpc>
                        <a:spcBef>
                          <a:spcPts val="400"/>
                        </a:spcBef>
                        <a:spcAft>
                          <a:spcPts val="400"/>
                        </a:spcAft>
                      </a:pPr>
                      <a:r>
                        <a:rPr lang="en-US" sz="2000">
                          <a:effectLst/>
                        </a:rPr>
                        <a:t>Data Model</a:t>
                      </a:r>
                      <a:endParaRPr lang="en-US" sz="2000">
                        <a:effectLst/>
                        <a:latin typeface="Times"/>
                        <a:ea typeface="Times New Roman"/>
                        <a:cs typeface="Times New Roman"/>
                      </a:endParaRPr>
                    </a:p>
                  </a:txBody>
                  <a:tcPr marL="68583" marR="68583" marT="0" marB="0"/>
                </a:tc>
                <a:tc>
                  <a:txBody>
                    <a:bodyPr/>
                    <a:lstStyle/>
                    <a:p>
                      <a:pPr marL="0" marR="0">
                        <a:lnSpc>
                          <a:spcPct val="80000"/>
                        </a:lnSpc>
                        <a:spcBef>
                          <a:spcPts val="400"/>
                        </a:spcBef>
                        <a:spcAft>
                          <a:spcPts val="400"/>
                        </a:spcAft>
                      </a:pPr>
                      <a:r>
                        <a:rPr lang="en-US" sz="2000" dirty="0">
                          <a:effectLst/>
                        </a:rPr>
                        <a:t>Determine the major data abstractions that are involved with user-perceivable behavior.  </a:t>
                      </a:r>
                      <a:endParaRPr lang="en-US" sz="2000" dirty="0" smtClean="0">
                        <a:effectLst/>
                      </a:endParaRPr>
                    </a:p>
                    <a:p>
                      <a:pPr marL="0" marR="0">
                        <a:lnSpc>
                          <a:spcPct val="80000"/>
                        </a:lnSpc>
                        <a:spcBef>
                          <a:spcPts val="400"/>
                        </a:spcBef>
                        <a:spcAft>
                          <a:spcPts val="400"/>
                        </a:spcAft>
                      </a:pPr>
                      <a:r>
                        <a:rPr lang="en-US" sz="2000" dirty="0" smtClean="0">
                          <a:effectLst/>
                        </a:rPr>
                        <a:t>Ensure </a:t>
                      </a:r>
                      <a:r>
                        <a:rPr lang="en-US" sz="2000" dirty="0">
                          <a:effectLst/>
                        </a:rPr>
                        <a:t>these major data abstractions, their operations, and their properties have been designed to assist the user in achieving the task at hand, adapting and configuring the system, recovering from user and system errors, learning how to use the system, and increasing satisfaction and user confidence</a:t>
                      </a:r>
                    </a:p>
                    <a:p>
                      <a:pPr marL="0" marR="0">
                        <a:lnSpc>
                          <a:spcPct val="80000"/>
                        </a:lnSpc>
                        <a:spcBef>
                          <a:spcPts val="400"/>
                        </a:spcBef>
                        <a:spcAft>
                          <a:spcPts val="400"/>
                        </a:spcAft>
                      </a:pPr>
                      <a:r>
                        <a:rPr lang="en-US" sz="2000" dirty="0">
                          <a:effectLst/>
                        </a:rPr>
                        <a:t>For example, the data abstractions should be designed to support undo and cancel operations: the transaction granularity should not be so great that canceling or undoing an operation takes an excessively long time.</a:t>
                      </a:r>
                      <a:endParaRPr lang="en-US" sz="2000" dirty="0">
                        <a:effectLst/>
                        <a:latin typeface="Times"/>
                        <a:ea typeface="Times New Roman"/>
                        <a:cs typeface="Times New Roman"/>
                      </a:endParaRPr>
                    </a:p>
                  </a:txBody>
                  <a:tcPr marL="68583" marR="68583" marT="0" marB="0"/>
                </a:tc>
              </a:tr>
            </a:tbl>
          </a:graphicData>
        </a:graphic>
      </p:graphicFrame>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mtClean="0"/>
              <a:t>Design Checklist for Usability</a:t>
            </a:r>
          </a:p>
        </p:txBody>
      </p:sp>
      <p:graphicFrame>
        <p:nvGraphicFramePr>
          <p:cNvPr id="6" name="Table 5"/>
          <p:cNvGraphicFramePr>
            <a:graphicFrameLocks noGrp="1"/>
          </p:cNvGraphicFramePr>
          <p:nvPr/>
        </p:nvGraphicFramePr>
        <p:xfrm>
          <a:off x="755650" y="2420938"/>
          <a:ext cx="7632700" cy="3027362"/>
        </p:xfrm>
        <a:graphic>
          <a:graphicData uri="http://schemas.openxmlformats.org/drawingml/2006/table">
            <a:tbl>
              <a:tblPr firstRow="1" firstCol="1" bandRow="1">
                <a:tableStyleId>{5C22544A-7EE6-4342-B048-85BDC9FD1C3A}</a:tableStyleId>
              </a:tblPr>
              <a:tblGrid>
                <a:gridCol w="1728158"/>
                <a:gridCol w="5904542"/>
              </a:tblGrid>
              <a:tr h="3027362">
                <a:tc>
                  <a:txBody>
                    <a:bodyPr/>
                    <a:lstStyle/>
                    <a:p>
                      <a:pPr marL="0" marR="0">
                        <a:lnSpc>
                          <a:spcPct val="80000"/>
                        </a:lnSpc>
                        <a:spcBef>
                          <a:spcPts val="400"/>
                        </a:spcBef>
                        <a:spcAft>
                          <a:spcPts val="400"/>
                        </a:spcAft>
                      </a:pPr>
                      <a:r>
                        <a:rPr lang="en-US" sz="2000">
                          <a:effectLst/>
                        </a:rPr>
                        <a:t>Mapping Among Architectural Elements</a:t>
                      </a:r>
                      <a:endParaRPr lang="en-US" sz="2000">
                        <a:effectLst/>
                        <a:latin typeface="Times"/>
                        <a:ea typeface="Times New Roman"/>
                        <a:cs typeface="Times New Roman"/>
                      </a:endParaRPr>
                    </a:p>
                  </a:txBody>
                  <a:tcPr marL="68579" marR="68579" marT="0" marB="0"/>
                </a:tc>
                <a:tc>
                  <a:txBody>
                    <a:bodyPr/>
                    <a:lstStyle/>
                    <a:p>
                      <a:pPr marL="0" marR="0">
                        <a:lnSpc>
                          <a:spcPct val="80000"/>
                        </a:lnSpc>
                        <a:spcBef>
                          <a:spcPts val="400"/>
                        </a:spcBef>
                        <a:spcAft>
                          <a:spcPts val="400"/>
                        </a:spcAft>
                      </a:pPr>
                      <a:r>
                        <a:rPr lang="en-US" sz="2000" dirty="0">
                          <a:effectLst/>
                        </a:rPr>
                        <a:t>Determine what mapping among architectural elements is visible to the end user (for example, the extent to which the end user is aware of which services are local and which are remote</a:t>
                      </a:r>
                      <a:r>
                        <a:rPr lang="en-US" sz="2000" dirty="0" smtClean="0">
                          <a:effectLst/>
                        </a:rPr>
                        <a:t>).</a:t>
                      </a:r>
                      <a:r>
                        <a:rPr lang="en-US" sz="2000" baseline="0" dirty="0" smtClean="0">
                          <a:effectLst/>
                        </a:rPr>
                        <a:t> </a:t>
                      </a:r>
                    </a:p>
                    <a:p>
                      <a:pPr marL="0" marR="0">
                        <a:lnSpc>
                          <a:spcPct val="80000"/>
                        </a:lnSpc>
                        <a:spcBef>
                          <a:spcPts val="400"/>
                        </a:spcBef>
                        <a:spcAft>
                          <a:spcPts val="400"/>
                        </a:spcAft>
                      </a:pPr>
                      <a:r>
                        <a:rPr lang="en-US" sz="2000" dirty="0" smtClean="0">
                          <a:effectLst/>
                        </a:rPr>
                        <a:t>For </a:t>
                      </a:r>
                      <a:r>
                        <a:rPr lang="en-US" sz="2000" dirty="0">
                          <a:effectLst/>
                        </a:rPr>
                        <a:t>those that are visible, determine how this affects the ways in which, or the ease with which the user will learn how to use the system, achieve the task at hand, adapt and configure the system, recover from user and system errors, and increase confidence and </a:t>
                      </a:r>
                      <a:r>
                        <a:rPr lang="en-US" sz="2000" dirty="0" smtClean="0">
                          <a:effectLst/>
                        </a:rPr>
                        <a:t>satisfaction.</a:t>
                      </a:r>
                      <a:endParaRPr lang="en-US" sz="2000" dirty="0">
                        <a:effectLst/>
                        <a:latin typeface="Times"/>
                        <a:ea typeface="Times New Roman"/>
                        <a:cs typeface="Times New Roman"/>
                      </a:endParaRPr>
                    </a:p>
                  </a:txBody>
                  <a:tcPr marL="68579" marR="68579" marT="0" marB="0"/>
                </a:tc>
              </a:tr>
            </a:tbl>
          </a:graphicData>
        </a:graphic>
      </p:graphicFrame>
      <p:sp>
        <p:nvSpPr>
          <p:cNvPr id="63499"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smtClean="0"/>
              <a:t>Design Checklist for Usability</a:t>
            </a:r>
          </a:p>
        </p:txBody>
      </p:sp>
      <p:graphicFrame>
        <p:nvGraphicFramePr>
          <p:cNvPr id="6" name="Table 5"/>
          <p:cNvGraphicFramePr>
            <a:graphicFrameLocks noGrp="1"/>
          </p:cNvGraphicFramePr>
          <p:nvPr/>
        </p:nvGraphicFramePr>
        <p:xfrm>
          <a:off x="684213" y="2565400"/>
          <a:ext cx="7632700" cy="2884488"/>
        </p:xfrm>
        <a:graphic>
          <a:graphicData uri="http://schemas.openxmlformats.org/drawingml/2006/table">
            <a:tbl>
              <a:tblPr firstRow="1" firstCol="1" bandRow="1">
                <a:tableStyleId>{5C22544A-7EE6-4342-B048-85BDC9FD1C3A}</a:tableStyleId>
              </a:tblPr>
              <a:tblGrid>
                <a:gridCol w="1650846"/>
                <a:gridCol w="5981854"/>
              </a:tblGrid>
              <a:tr h="2884488">
                <a:tc>
                  <a:txBody>
                    <a:bodyPr/>
                    <a:lstStyle/>
                    <a:p>
                      <a:pPr marL="0" marR="0">
                        <a:lnSpc>
                          <a:spcPct val="80000"/>
                        </a:lnSpc>
                        <a:spcBef>
                          <a:spcPts val="400"/>
                        </a:spcBef>
                        <a:spcAft>
                          <a:spcPts val="400"/>
                        </a:spcAft>
                      </a:pPr>
                      <a:r>
                        <a:rPr lang="en-US" sz="2000">
                          <a:effectLst/>
                        </a:rPr>
                        <a:t>Resource Management</a:t>
                      </a:r>
                      <a:endParaRPr lang="en-US" sz="2000">
                        <a:effectLst/>
                        <a:latin typeface="Times"/>
                        <a:ea typeface="Times New Roman"/>
                        <a:cs typeface="Times New Roman"/>
                      </a:endParaRPr>
                    </a:p>
                  </a:txBody>
                  <a:tcPr marL="68579" marR="68579" marT="0" marB="0"/>
                </a:tc>
                <a:tc>
                  <a:txBody>
                    <a:bodyPr/>
                    <a:lstStyle/>
                    <a:p>
                      <a:pPr marL="0" marR="0">
                        <a:lnSpc>
                          <a:spcPct val="80000"/>
                        </a:lnSpc>
                        <a:spcBef>
                          <a:spcPts val="400"/>
                        </a:spcBef>
                        <a:spcAft>
                          <a:spcPts val="400"/>
                        </a:spcAft>
                      </a:pPr>
                      <a:r>
                        <a:rPr lang="en-US" sz="2000" dirty="0">
                          <a:effectLst/>
                        </a:rPr>
                        <a:t>Determine how the user can adapt and configure the system’s use of resources.  </a:t>
                      </a:r>
                      <a:endParaRPr lang="en-US" sz="2000" dirty="0" smtClean="0">
                        <a:effectLst/>
                      </a:endParaRPr>
                    </a:p>
                    <a:p>
                      <a:pPr marL="0" marR="0">
                        <a:lnSpc>
                          <a:spcPct val="80000"/>
                        </a:lnSpc>
                        <a:spcBef>
                          <a:spcPts val="400"/>
                        </a:spcBef>
                        <a:spcAft>
                          <a:spcPts val="400"/>
                        </a:spcAft>
                      </a:pPr>
                      <a:r>
                        <a:rPr lang="en-US" sz="2000" dirty="0" smtClean="0">
                          <a:effectLst/>
                        </a:rPr>
                        <a:t>Ensure </a:t>
                      </a:r>
                      <a:r>
                        <a:rPr lang="en-US" sz="2000" dirty="0">
                          <a:effectLst/>
                        </a:rPr>
                        <a:t>that resource limitations under all user-controlled configurations will not make users less likely to achieve their tasks.  For example, attempt to avoid configurations that would result in excessively long response times.  </a:t>
                      </a:r>
                      <a:endParaRPr lang="en-US" sz="2000" dirty="0" smtClean="0">
                        <a:effectLst/>
                      </a:endParaRPr>
                    </a:p>
                    <a:p>
                      <a:pPr marL="0" marR="0">
                        <a:lnSpc>
                          <a:spcPct val="80000"/>
                        </a:lnSpc>
                        <a:spcBef>
                          <a:spcPts val="400"/>
                        </a:spcBef>
                        <a:spcAft>
                          <a:spcPts val="400"/>
                        </a:spcAft>
                      </a:pPr>
                      <a:r>
                        <a:rPr lang="en-US" sz="2000" dirty="0" smtClean="0">
                          <a:effectLst/>
                        </a:rPr>
                        <a:t>Ensure </a:t>
                      </a:r>
                      <a:r>
                        <a:rPr lang="en-US" sz="2000" dirty="0">
                          <a:effectLst/>
                        </a:rPr>
                        <a:t>that the level of resources will not affect the users’ ability to learn how to use the system, or decrease their level of confidence and satisfaction with the system.</a:t>
                      </a:r>
                      <a:endParaRPr lang="en-US" sz="2000" dirty="0">
                        <a:effectLst/>
                        <a:latin typeface="Times"/>
                        <a:ea typeface="Times New Roman"/>
                        <a:cs typeface="Times New Roman"/>
                      </a:endParaRPr>
                    </a:p>
                  </a:txBody>
                  <a:tcPr marL="68579" marR="68579" marT="0" marB="0"/>
                </a:tc>
              </a:tr>
            </a:tbl>
          </a:graphicData>
        </a:graphic>
      </p:graphicFrame>
      <p:sp>
        <p:nvSpPr>
          <p:cNvPr id="64523"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Design Checklist for Usability</a:t>
            </a:r>
          </a:p>
        </p:txBody>
      </p:sp>
      <p:graphicFrame>
        <p:nvGraphicFramePr>
          <p:cNvPr id="6" name="Table 5"/>
          <p:cNvGraphicFramePr>
            <a:graphicFrameLocks noGrp="1"/>
          </p:cNvGraphicFramePr>
          <p:nvPr/>
        </p:nvGraphicFramePr>
        <p:xfrm>
          <a:off x="755650" y="2349500"/>
          <a:ext cx="7561263" cy="3024188"/>
        </p:xfrm>
        <a:graphic>
          <a:graphicData uri="http://schemas.openxmlformats.org/drawingml/2006/table">
            <a:tbl>
              <a:tblPr firstRow="1" firstCol="1" bandRow="1">
                <a:tableStyleId>{5C22544A-7EE6-4342-B048-85BDC9FD1C3A}</a:tableStyleId>
              </a:tblPr>
              <a:tblGrid>
                <a:gridCol w="1296217"/>
                <a:gridCol w="6265046"/>
              </a:tblGrid>
              <a:tr h="3024188">
                <a:tc>
                  <a:txBody>
                    <a:bodyPr/>
                    <a:lstStyle/>
                    <a:p>
                      <a:pPr marL="0" marR="0">
                        <a:lnSpc>
                          <a:spcPct val="80000"/>
                        </a:lnSpc>
                        <a:spcBef>
                          <a:spcPts val="400"/>
                        </a:spcBef>
                        <a:spcAft>
                          <a:spcPts val="400"/>
                        </a:spcAft>
                      </a:pPr>
                      <a:r>
                        <a:rPr lang="en-US" sz="2000" dirty="0">
                          <a:effectLst/>
                        </a:rPr>
                        <a:t>Binding Time</a:t>
                      </a:r>
                      <a:endParaRPr lang="en-US" sz="2000" dirty="0">
                        <a:effectLst/>
                        <a:latin typeface="Times"/>
                        <a:ea typeface="Times New Roman"/>
                        <a:cs typeface="Times New Roman"/>
                      </a:endParaRPr>
                    </a:p>
                  </a:txBody>
                  <a:tcPr marL="68584" marR="68584" marT="0" marB="0"/>
                </a:tc>
                <a:tc>
                  <a:txBody>
                    <a:bodyPr/>
                    <a:lstStyle/>
                    <a:p>
                      <a:pPr marL="0" marR="0" indent="0">
                        <a:lnSpc>
                          <a:spcPct val="80000"/>
                        </a:lnSpc>
                        <a:spcBef>
                          <a:spcPts val="100"/>
                        </a:spcBef>
                        <a:spcAft>
                          <a:spcPts val="300"/>
                        </a:spcAft>
                        <a:tabLst>
                          <a:tab pos="228600" algn="l"/>
                          <a:tab pos="274320" algn="l"/>
                          <a:tab pos="274320" algn="l"/>
                        </a:tabLst>
                      </a:pPr>
                      <a:r>
                        <a:rPr lang="en-US" sz="2000" kern="1100" dirty="0">
                          <a:effectLst/>
                        </a:rPr>
                        <a:t>Determine which binding time decisions should be under user control and ensure that users can make decisions that aid in usability. </a:t>
                      </a:r>
                      <a:endParaRPr lang="en-US" sz="2000" kern="1100" dirty="0" smtClean="0">
                        <a:effectLst/>
                      </a:endParaRPr>
                    </a:p>
                    <a:p>
                      <a:pPr marL="0" marR="0" indent="0">
                        <a:lnSpc>
                          <a:spcPct val="80000"/>
                        </a:lnSpc>
                        <a:spcBef>
                          <a:spcPts val="100"/>
                        </a:spcBef>
                        <a:spcAft>
                          <a:spcPts val="300"/>
                        </a:spcAft>
                        <a:tabLst>
                          <a:tab pos="228600" algn="l"/>
                          <a:tab pos="274320" algn="l"/>
                          <a:tab pos="274320" algn="l"/>
                        </a:tabLst>
                      </a:pPr>
                      <a:r>
                        <a:rPr lang="en-US" sz="2000" kern="1100" dirty="0" smtClean="0">
                          <a:effectLst/>
                        </a:rPr>
                        <a:t>For </a:t>
                      </a:r>
                      <a:r>
                        <a:rPr lang="en-US" sz="2000" kern="1100" dirty="0">
                          <a:effectLst/>
                        </a:rPr>
                        <a:t>example, if the user can choose, at run-time, the system’s configuration, or its communication protocols, or its functionality via plug-ins, you need to ensure that such choices do not adversely affect the user’s ability to learn system features, use the system efficiently, minimize the impact of errors, further adapt and configure the system, or increase confidence and </a:t>
                      </a:r>
                      <a:r>
                        <a:rPr lang="en-US" sz="2000" kern="1100" dirty="0" smtClean="0">
                          <a:effectLst/>
                        </a:rPr>
                        <a:t>satisfaction.</a:t>
                      </a:r>
                      <a:endParaRPr lang="en-US" sz="2000" kern="1100" dirty="0">
                        <a:effectLst/>
                        <a:latin typeface="Times New Roman"/>
                        <a:ea typeface="Times New Roman"/>
                      </a:endParaRPr>
                    </a:p>
                  </a:txBody>
                  <a:tcPr marL="68584" marR="68584" marT="0" marB="0"/>
                </a:tc>
              </a:tr>
            </a:tbl>
          </a:graphicData>
        </a:graphic>
      </p:graphicFrame>
      <p:sp>
        <p:nvSpPr>
          <p:cNvPr id="65547"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smtClean="0"/>
              <a:t>Design Checklist for Usability</a:t>
            </a:r>
          </a:p>
        </p:txBody>
      </p:sp>
      <p:graphicFrame>
        <p:nvGraphicFramePr>
          <p:cNvPr id="6" name="Table 5"/>
          <p:cNvGraphicFramePr>
            <a:graphicFrameLocks noGrp="1"/>
          </p:cNvGraphicFramePr>
          <p:nvPr/>
        </p:nvGraphicFramePr>
        <p:xfrm>
          <a:off x="684213" y="2205038"/>
          <a:ext cx="7704137" cy="3168650"/>
        </p:xfrm>
        <a:graphic>
          <a:graphicData uri="http://schemas.openxmlformats.org/drawingml/2006/table">
            <a:tbl>
              <a:tblPr firstRow="1" firstCol="1" bandRow="1">
                <a:tableStyleId>{5C22544A-7EE6-4342-B048-85BDC9FD1C3A}</a:tableStyleId>
              </a:tblPr>
              <a:tblGrid>
                <a:gridCol w="1584028"/>
                <a:gridCol w="6120109"/>
              </a:tblGrid>
              <a:tr h="3168650">
                <a:tc>
                  <a:txBody>
                    <a:bodyPr/>
                    <a:lstStyle/>
                    <a:p>
                      <a:pPr marL="0" marR="0">
                        <a:lnSpc>
                          <a:spcPct val="80000"/>
                        </a:lnSpc>
                        <a:spcBef>
                          <a:spcPts val="400"/>
                        </a:spcBef>
                        <a:spcAft>
                          <a:spcPts val="400"/>
                        </a:spcAft>
                      </a:pPr>
                      <a:r>
                        <a:rPr lang="en-US" sz="2000">
                          <a:effectLst/>
                        </a:rPr>
                        <a:t>Choice of Technology</a:t>
                      </a:r>
                      <a:endParaRPr lang="en-US" sz="2000">
                        <a:effectLst/>
                        <a:latin typeface="Times"/>
                        <a:ea typeface="Times New Roman"/>
                        <a:cs typeface="Times New Roman"/>
                      </a:endParaRPr>
                    </a:p>
                  </a:txBody>
                  <a:tcPr marL="68574" marR="68574" marT="0" marB="0"/>
                </a:tc>
                <a:tc>
                  <a:txBody>
                    <a:bodyPr/>
                    <a:lstStyle/>
                    <a:p>
                      <a:pPr marL="0" marR="0">
                        <a:lnSpc>
                          <a:spcPct val="80000"/>
                        </a:lnSpc>
                        <a:spcBef>
                          <a:spcPts val="400"/>
                        </a:spcBef>
                        <a:spcAft>
                          <a:spcPts val="400"/>
                        </a:spcAft>
                      </a:pPr>
                      <a:r>
                        <a:rPr lang="en-US" sz="2000" dirty="0" smtClean="0">
                          <a:effectLst/>
                        </a:rPr>
                        <a:t>Ensure </a:t>
                      </a:r>
                      <a:r>
                        <a:rPr lang="en-US" sz="2000" dirty="0">
                          <a:effectLst/>
                        </a:rPr>
                        <a:t>the chosen technologies help to achieve the usability scenarios that apply to your system. For example, do these technologies aid in the creation of on-line help, training materials, and user feedback collection. </a:t>
                      </a:r>
                    </a:p>
                    <a:p>
                      <a:pPr marL="0" marR="0" indent="0">
                        <a:lnSpc>
                          <a:spcPct val="80000"/>
                        </a:lnSpc>
                        <a:spcBef>
                          <a:spcPts val="100"/>
                        </a:spcBef>
                        <a:spcAft>
                          <a:spcPts val="300"/>
                        </a:spcAft>
                        <a:tabLst>
                          <a:tab pos="228600" algn="l"/>
                          <a:tab pos="274320" algn="l"/>
                          <a:tab pos="274320" algn="l"/>
                        </a:tabLst>
                      </a:pPr>
                      <a:r>
                        <a:rPr lang="en-US" sz="2000" kern="1100" dirty="0">
                          <a:effectLst/>
                        </a:rPr>
                        <a:t>How usable are any of your chosen technologies?  Ensure the chosen technologies do not adversely affect the usability of the system (in terms of learning system features, using the system efficiently, minimizing the impact of errors, or adapting/configuring the system, increase confidence and satisfaction).</a:t>
                      </a:r>
                      <a:endParaRPr lang="en-US" sz="2000" kern="1100" dirty="0">
                        <a:effectLst/>
                        <a:latin typeface="Times New Roman"/>
                        <a:ea typeface="Times New Roman"/>
                      </a:endParaRPr>
                    </a:p>
                  </a:txBody>
                  <a:tcPr marL="68574" marR="68574" marT="0" marB="0"/>
                </a:tc>
              </a:tr>
            </a:tbl>
          </a:graphicData>
        </a:graphic>
      </p:graphicFrame>
      <p:sp>
        <p:nvSpPr>
          <p:cNvPr id="66571"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smtClean="0"/>
              <a:t>Summary</a:t>
            </a:r>
          </a:p>
        </p:txBody>
      </p:sp>
      <p:sp>
        <p:nvSpPr>
          <p:cNvPr id="3" name="Content Placeholder 2"/>
          <p:cNvSpPr>
            <a:spLocks noGrp="1"/>
          </p:cNvSpPr>
          <p:nvPr>
            <p:ph idx="1"/>
          </p:nvPr>
        </p:nvSpPr>
        <p:spPr/>
        <p:txBody>
          <a:bodyPr>
            <a:normAutofit/>
          </a:bodyPr>
          <a:lstStyle/>
          <a:p>
            <a:pPr>
              <a:defRPr/>
            </a:pPr>
            <a:r>
              <a:rPr lang="en-US" dirty="0"/>
              <a:t>Architectural support for usability involves both allowing the user to take the initiative in circumstances such as cancelling a long running command, undoing a completed command, and aggregating data and commands. </a:t>
            </a:r>
          </a:p>
          <a:p>
            <a:pPr>
              <a:defRPr/>
            </a:pPr>
            <a:r>
              <a:rPr lang="en-US" dirty="0" smtClean="0"/>
              <a:t>To </a:t>
            </a:r>
            <a:r>
              <a:rPr lang="en-US" dirty="0"/>
              <a:t>predict user or system response, the system must keep a model of the user, the system, and the task.</a:t>
            </a:r>
          </a:p>
          <a:p>
            <a:pPr>
              <a:defRPr/>
            </a:pPr>
            <a:endParaRPr lang="en-US" dirty="0"/>
          </a:p>
          <a:p>
            <a:pPr>
              <a:defRPr/>
            </a:pPr>
            <a:endParaRPr lang="en-US" dirty="0"/>
          </a:p>
        </p:txBody>
      </p:sp>
      <p:sp>
        <p:nvSpPr>
          <p:cNvPr id="6758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04813" y="0"/>
            <a:ext cx="8716962" cy="781050"/>
          </a:xfrm>
        </p:spPr>
        <p:txBody>
          <a:bodyPr/>
          <a:lstStyle/>
          <a:p>
            <a:r>
              <a:rPr lang="en-US" altLang="en-US" smtClean="0"/>
              <a:t>Security General Scenario</a:t>
            </a:r>
          </a:p>
        </p:txBody>
      </p:sp>
      <p:graphicFrame>
        <p:nvGraphicFramePr>
          <p:cNvPr id="3" name="Table 2"/>
          <p:cNvGraphicFramePr>
            <a:graphicFrameLocks noGrp="1"/>
          </p:cNvGraphicFramePr>
          <p:nvPr/>
        </p:nvGraphicFramePr>
        <p:xfrm>
          <a:off x="363538" y="909638"/>
          <a:ext cx="8551862" cy="5372100"/>
        </p:xfrm>
        <a:graphic>
          <a:graphicData uri="http://schemas.openxmlformats.org/drawingml/2006/table">
            <a:tbl>
              <a:tblPr>
                <a:tableStyleId>{5C22544A-7EE6-4342-B048-85BDC9FD1C3A}</a:tableStyleId>
              </a:tblPr>
              <a:tblGrid>
                <a:gridCol w="1112381"/>
                <a:gridCol w="7439481"/>
              </a:tblGrid>
              <a:tr h="381044">
                <a:tc>
                  <a:txBody>
                    <a:bodyPr/>
                    <a:lstStyle/>
                    <a:p>
                      <a:pPr marL="0" marR="0">
                        <a:lnSpc>
                          <a:spcPts val="1450"/>
                        </a:lnSpc>
                        <a:spcBef>
                          <a:spcPts val="400"/>
                        </a:spcBef>
                        <a:spcAft>
                          <a:spcPts val="400"/>
                        </a:spcAft>
                      </a:pPr>
                      <a:r>
                        <a:rPr lang="en-US" sz="1400" b="1" dirty="0">
                          <a:effectLst/>
                        </a:rPr>
                        <a:t>Portion of </a:t>
                      </a:r>
                      <a:br>
                        <a:rPr lang="en-US" sz="1400" b="1" dirty="0">
                          <a:effectLst/>
                        </a:rPr>
                      </a:br>
                      <a:r>
                        <a:rPr lang="en-US" sz="1400" b="1" dirty="0">
                          <a:effectLst/>
                        </a:rPr>
                        <a:t>Scenario</a:t>
                      </a:r>
                      <a:endParaRPr lang="en-US" sz="1400" b="1" dirty="0">
                        <a:effectLst/>
                        <a:latin typeface="Times"/>
                        <a:ea typeface="Times New Roman"/>
                        <a:cs typeface="Times New Roman"/>
                      </a:endParaRPr>
                    </a:p>
                  </a:txBody>
                  <a:tcPr marL="47605" marR="47605" marT="0" marB="0"/>
                </a:tc>
                <a:tc>
                  <a:txBody>
                    <a:bodyPr/>
                    <a:lstStyle/>
                    <a:p>
                      <a:pPr marL="0" marR="0">
                        <a:lnSpc>
                          <a:spcPts val="1450"/>
                        </a:lnSpc>
                        <a:spcBef>
                          <a:spcPts val="400"/>
                        </a:spcBef>
                        <a:spcAft>
                          <a:spcPts val="400"/>
                        </a:spcAft>
                      </a:pPr>
                      <a:r>
                        <a:rPr lang="en-US" sz="1400" b="1" dirty="0">
                          <a:effectLst/>
                        </a:rPr>
                        <a:t>Possible Values</a:t>
                      </a:r>
                      <a:endParaRPr lang="en-US" sz="1400" b="1" dirty="0">
                        <a:effectLst/>
                        <a:latin typeface="Times"/>
                        <a:ea typeface="Times New Roman"/>
                        <a:cs typeface="Times New Roman"/>
                      </a:endParaRPr>
                    </a:p>
                  </a:txBody>
                  <a:tcPr marL="47605" marR="47605" marT="0" marB="0"/>
                </a:tc>
              </a:tr>
              <a:tr h="571566">
                <a:tc>
                  <a:txBody>
                    <a:bodyPr/>
                    <a:lstStyle/>
                    <a:p>
                      <a:pPr marL="0" marR="0">
                        <a:lnSpc>
                          <a:spcPts val="1450"/>
                        </a:lnSpc>
                        <a:spcBef>
                          <a:spcPts val="400"/>
                        </a:spcBef>
                        <a:spcAft>
                          <a:spcPts val="400"/>
                        </a:spcAft>
                      </a:pPr>
                      <a:r>
                        <a:rPr lang="en-US" sz="1400" dirty="0">
                          <a:effectLst/>
                        </a:rPr>
                        <a:t>Source</a:t>
                      </a:r>
                      <a:endParaRPr lang="en-US" sz="1400" dirty="0">
                        <a:effectLst/>
                        <a:latin typeface="Times"/>
                        <a:ea typeface="Times New Roman"/>
                        <a:cs typeface="Times New Roman"/>
                      </a:endParaRPr>
                    </a:p>
                  </a:txBody>
                  <a:tcPr marL="47605" marR="47605" marT="0" marB="0"/>
                </a:tc>
                <a:tc>
                  <a:txBody>
                    <a:bodyPr/>
                    <a:lstStyle/>
                    <a:p>
                      <a:pPr marL="0" marR="0" indent="0">
                        <a:lnSpc>
                          <a:spcPts val="1450"/>
                        </a:lnSpc>
                        <a:spcBef>
                          <a:spcPts val="100"/>
                        </a:spcBef>
                        <a:spcAft>
                          <a:spcPts val="300"/>
                        </a:spcAft>
                        <a:tabLst>
                          <a:tab pos="228600" algn="l"/>
                          <a:tab pos="274320" algn="l"/>
                          <a:tab pos="274320" algn="l"/>
                        </a:tabLst>
                      </a:pPr>
                      <a:r>
                        <a:rPr lang="en-US" sz="1400" kern="1100" dirty="0">
                          <a:effectLst/>
                        </a:rPr>
                        <a:t>Human or another system which may have been previously identified (either correctly or incorrectly) or may be currently unknown. A human attacker may be from outside the organization or from inside the organization.</a:t>
                      </a:r>
                      <a:endParaRPr lang="en-US" sz="1400" kern="1100" dirty="0">
                        <a:effectLst/>
                        <a:latin typeface="Times New Roman"/>
                        <a:ea typeface="Times New Roman"/>
                      </a:endParaRPr>
                    </a:p>
                  </a:txBody>
                  <a:tcPr marL="47605" marR="47605" marT="0" marB="0"/>
                </a:tc>
              </a:tr>
              <a:tr h="381044">
                <a:tc>
                  <a:txBody>
                    <a:bodyPr/>
                    <a:lstStyle/>
                    <a:p>
                      <a:pPr marL="0" marR="0">
                        <a:lnSpc>
                          <a:spcPts val="1450"/>
                        </a:lnSpc>
                        <a:spcBef>
                          <a:spcPts val="400"/>
                        </a:spcBef>
                        <a:spcAft>
                          <a:spcPts val="400"/>
                        </a:spcAft>
                      </a:pPr>
                      <a:r>
                        <a:rPr lang="en-US" sz="1400">
                          <a:effectLst/>
                        </a:rPr>
                        <a:t>Stimulus</a:t>
                      </a:r>
                      <a:endParaRPr lang="en-US" sz="1400">
                        <a:effectLst/>
                        <a:latin typeface="Times"/>
                        <a:ea typeface="Times New Roman"/>
                        <a:cs typeface="Times New Roman"/>
                      </a:endParaRPr>
                    </a:p>
                  </a:txBody>
                  <a:tcPr marL="47605" marR="47605" marT="0" marB="0"/>
                </a:tc>
                <a:tc>
                  <a:txBody>
                    <a:bodyPr/>
                    <a:lstStyle/>
                    <a:p>
                      <a:pPr marL="0" marR="0" indent="0">
                        <a:lnSpc>
                          <a:spcPts val="1450"/>
                        </a:lnSpc>
                        <a:spcBef>
                          <a:spcPts val="100"/>
                        </a:spcBef>
                        <a:spcAft>
                          <a:spcPts val="300"/>
                        </a:spcAft>
                        <a:tabLst>
                          <a:tab pos="228600" algn="l"/>
                          <a:tab pos="274320" algn="l"/>
                          <a:tab pos="274320" algn="l"/>
                        </a:tabLst>
                      </a:pPr>
                      <a:r>
                        <a:rPr lang="en-US" sz="1400" kern="1100" dirty="0">
                          <a:effectLst/>
                        </a:rPr>
                        <a:t>Unauthorized attempt is made to display data, change or delete data, access system services, change the system’s behavior, or reduce availability.</a:t>
                      </a:r>
                      <a:endParaRPr lang="en-US" sz="1400" kern="1100" dirty="0">
                        <a:effectLst/>
                        <a:latin typeface="Times New Roman"/>
                        <a:ea typeface="Times New Roman"/>
                      </a:endParaRPr>
                    </a:p>
                  </a:txBody>
                  <a:tcPr marL="47605" marR="47605" marT="0" marB="0"/>
                </a:tc>
              </a:tr>
              <a:tr h="381044">
                <a:tc>
                  <a:txBody>
                    <a:bodyPr/>
                    <a:lstStyle/>
                    <a:p>
                      <a:pPr marL="0" marR="0">
                        <a:lnSpc>
                          <a:spcPts val="1450"/>
                        </a:lnSpc>
                        <a:spcBef>
                          <a:spcPts val="400"/>
                        </a:spcBef>
                        <a:spcAft>
                          <a:spcPts val="400"/>
                        </a:spcAft>
                      </a:pPr>
                      <a:r>
                        <a:rPr lang="en-US" sz="1400">
                          <a:effectLst/>
                        </a:rPr>
                        <a:t>Artifact</a:t>
                      </a:r>
                      <a:endParaRPr lang="en-US" sz="1400">
                        <a:effectLst/>
                        <a:latin typeface="Times"/>
                        <a:ea typeface="Times New Roman"/>
                        <a:cs typeface="Times New Roman"/>
                      </a:endParaRPr>
                    </a:p>
                  </a:txBody>
                  <a:tcPr marL="47605" marR="47605" marT="0" marB="0"/>
                </a:tc>
                <a:tc>
                  <a:txBody>
                    <a:bodyPr/>
                    <a:lstStyle/>
                    <a:p>
                      <a:pPr marL="0" marR="0">
                        <a:lnSpc>
                          <a:spcPts val="1450"/>
                        </a:lnSpc>
                        <a:spcBef>
                          <a:spcPts val="400"/>
                        </a:spcBef>
                        <a:spcAft>
                          <a:spcPts val="400"/>
                        </a:spcAft>
                      </a:pPr>
                      <a:r>
                        <a:rPr lang="en-US" sz="1400" dirty="0">
                          <a:effectLst/>
                        </a:rPr>
                        <a:t>System services; data within the system; a component or resources of the system; data produced or consumed by the system</a:t>
                      </a:r>
                      <a:endParaRPr lang="en-US" sz="1400" dirty="0">
                        <a:effectLst/>
                        <a:latin typeface="Times"/>
                        <a:ea typeface="Times New Roman"/>
                        <a:cs typeface="Times New Roman"/>
                      </a:endParaRPr>
                    </a:p>
                  </a:txBody>
                  <a:tcPr marL="47605" marR="47605" marT="0" marB="0"/>
                </a:tc>
              </a:tr>
              <a:tr h="381044">
                <a:tc>
                  <a:txBody>
                    <a:bodyPr/>
                    <a:lstStyle/>
                    <a:p>
                      <a:pPr marL="0" marR="0">
                        <a:lnSpc>
                          <a:spcPts val="1450"/>
                        </a:lnSpc>
                        <a:spcBef>
                          <a:spcPts val="400"/>
                        </a:spcBef>
                        <a:spcAft>
                          <a:spcPts val="400"/>
                        </a:spcAft>
                      </a:pPr>
                      <a:r>
                        <a:rPr lang="en-US" sz="1400">
                          <a:effectLst/>
                        </a:rPr>
                        <a:t>Environment</a:t>
                      </a:r>
                      <a:endParaRPr lang="en-US" sz="1400">
                        <a:effectLst/>
                        <a:latin typeface="Times"/>
                        <a:ea typeface="Times New Roman"/>
                        <a:cs typeface="Times New Roman"/>
                      </a:endParaRPr>
                    </a:p>
                  </a:txBody>
                  <a:tcPr marL="47605" marR="47605" marT="0" marB="0"/>
                </a:tc>
                <a:tc>
                  <a:txBody>
                    <a:bodyPr/>
                    <a:lstStyle/>
                    <a:p>
                      <a:pPr marL="0" marR="0">
                        <a:lnSpc>
                          <a:spcPts val="1450"/>
                        </a:lnSpc>
                        <a:spcBef>
                          <a:spcPts val="400"/>
                        </a:spcBef>
                        <a:spcAft>
                          <a:spcPts val="400"/>
                        </a:spcAft>
                        <a:tabLst>
                          <a:tab pos="1969135" algn="ctr"/>
                        </a:tabLst>
                      </a:pPr>
                      <a:r>
                        <a:rPr lang="en-US" sz="1400" dirty="0">
                          <a:effectLst/>
                        </a:rPr>
                        <a:t>The system is either online or offline, </a:t>
                      </a:r>
                      <a:r>
                        <a:rPr lang="en-US" sz="1400" dirty="0" smtClean="0">
                          <a:effectLst/>
                        </a:rPr>
                        <a:t>connected </a:t>
                      </a:r>
                      <a:r>
                        <a:rPr lang="en-US" sz="1400" dirty="0">
                          <a:effectLst/>
                        </a:rPr>
                        <a:t>to or disconnected from a network, </a:t>
                      </a:r>
                      <a:r>
                        <a:rPr lang="en-US" sz="1400" dirty="0" smtClean="0">
                          <a:effectLst/>
                        </a:rPr>
                        <a:t>behind </a:t>
                      </a:r>
                      <a:r>
                        <a:rPr lang="en-US" sz="1400" dirty="0">
                          <a:effectLst/>
                        </a:rPr>
                        <a:t>a firewall or open to a network, fully operational, partially operational, or not operational</a:t>
                      </a:r>
                      <a:endParaRPr lang="en-US" sz="1400" dirty="0">
                        <a:effectLst/>
                        <a:latin typeface="Times"/>
                        <a:ea typeface="Times New Roman"/>
                        <a:cs typeface="Times New Roman"/>
                      </a:endParaRPr>
                    </a:p>
                  </a:txBody>
                  <a:tcPr marL="47605" marR="47605" marT="0" marB="0"/>
                </a:tc>
              </a:tr>
              <a:tr h="1980805">
                <a:tc>
                  <a:txBody>
                    <a:bodyPr/>
                    <a:lstStyle/>
                    <a:p>
                      <a:pPr marL="0" marR="0">
                        <a:lnSpc>
                          <a:spcPts val="1450"/>
                        </a:lnSpc>
                        <a:spcBef>
                          <a:spcPts val="400"/>
                        </a:spcBef>
                        <a:spcAft>
                          <a:spcPts val="400"/>
                        </a:spcAft>
                      </a:pPr>
                      <a:r>
                        <a:rPr lang="en-US" sz="1400" dirty="0">
                          <a:effectLst/>
                        </a:rPr>
                        <a:t>Response</a:t>
                      </a:r>
                      <a:endParaRPr lang="en-US" sz="1400" dirty="0">
                        <a:effectLst/>
                        <a:latin typeface="Times"/>
                        <a:ea typeface="Times New Roman"/>
                        <a:cs typeface="Times New Roman"/>
                      </a:endParaRPr>
                    </a:p>
                  </a:txBody>
                  <a:tcPr marL="47605" marR="47605" marT="0" marB="0"/>
                </a:tc>
                <a:tc>
                  <a:txBody>
                    <a:bodyPr/>
                    <a:lstStyle/>
                    <a:p>
                      <a:pPr marL="0" marR="0" indent="0">
                        <a:lnSpc>
                          <a:spcPts val="1450"/>
                        </a:lnSpc>
                        <a:spcBef>
                          <a:spcPts val="100"/>
                        </a:spcBef>
                        <a:spcAft>
                          <a:spcPts val="300"/>
                        </a:spcAft>
                        <a:tabLst>
                          <a:tab pos="228600" algn="l"/>
                          <a:tab pos="274320" algn="l"/>
                          <a:tab pos="274320" algn="l"/>
                        </a:tabLst>
                      </a:pPr>
                      <a:r>
                        <a:rPr lang="en-US" sz="1400" kern="1100" dirty="0">
                          <a:effectLst/>
                        </a:rPr>
                        <a:t>Transactions are carried out in a fashion such that </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data or services are protected from unauthorized access; </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data or services are not being manipulated without authorization;</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parties to a transaction are identified with assurance; </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the parties to the transaction cannot repudiate their involvements; </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the data, resources, and system services will be available for legitimate use. </a:t>
                      </a:r>
                    </a:p>
                    <a:p>
                      <a:pPr marL="0" marR="0" indent="0">
                        <a:lnSpc>
                          <a:spcPts val="1450"/>
                        </a:lnSpc>
                        <a:spcBef>
                          <a:spcPts val="100"/>
                        </a:spcBef>
                        <a:spcAft>
                          <a:spcPts val="300"/>
                        </a:spcAft>
                        <a:tabLst>
                          <a:tab pos="228600" algn="l"/>
                          <a:tab pos="274320" algn="l"/>
                          <a:tab pos="274320" algn="l"/>
                        </a:tabLst>
                      </a:pPr>
                      <a:r>
                        <a:rPr lang="en-US" sz="1400" kern="1100" dirty="0">
                          <a:effectLst/>
                        </a:rPr>
                        <a:t>The system tracks activities within it by</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recording access or modification, </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recording attempts to access data, resources or services, </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notifying appropriate entities (people or systems) when an apparent attack is occurring.</a:t>
                      </a:r>
                      <a:endParaRPr lang="en-US" sz="1400" kern="1100" dirty="0">
                        <a:effectLst/>
                        <a:latin typeface="Times New Roman"/>
                        <a:ea typeface="Times New Roman"/>
                      </a:endParaRPr>
                    </a:p>
                  </a:txBody>
                  <a:tcPr marL="47605" marR="47605" marT="0" marB="0"/>
                </a:tc>
              </a:tr>
              <a:tr h="1295551">
                <a:tc>
                  <a:txBody>
                    <a:bodyPr/>
                    <a:lstStyle/>
                    <a:p>
                      <a:pPr marL="0" marR="0">
                        <a:lnSpc>
                          <a:spcPts val="1450"/>
                        </a:lnSpc>
                        <a:spcBef>
                          <a:spcPts val="400"/>
                        </a:spcBef>
                        <a:spcAft>
                          <a:spcPts val="400"/>
                        </a:spcAft>
                      </a:pPr>
                      <a:r>
                        <a:rPr lang="en-US" sz="1400">
                          <a:effectLst/>
                        </a:rPr>
                        <a:t>Response </a:t>
                      </a:r>
                      <a:br>
                        <a:rPr lang="en-US" sz="1400">
                          <a:effectLst/>
                        </a:rPr>
                      </a:br>
                      <a:r>
                        <a:rPr lang="en-US" sz="1400">
                          <a:effectLst/>
                        </a:rPr>
                        <a:t>Measure</a:t>
                      </a:r>
                      <a:endParaRPr lang="en-US" sz="1400">
                        <a:effectLst/>
                        <a:latin typeface="Times"/>
                        <a:ea typeface="Times New Roman"/>
                        <a:cs typeface="Times New Roman"/>
                      </a:endParaRPr>
                    </a:p>
                  </a:txBody>
                  <a:tcPr marL="47605" marR="47605" marT="0" marB="0"/>
                </a:tc>
                <a:tc>
                  <a:txBody>
                    <a:bodyPr/>
                    <a:lstStyle/>
                    <a:p>
                      <a:pPr marL="0" marR="0" indent="0">
                        <a:lnSpc>
                          <a:spcPts val="1450"/>
                        </a:lnSpc>
                        <a:spcBef>
                          <a:spcPts val="100"/>
                        </a:spcBef>
                        <a:spcAft>
                          <a:spcPts val="300"/>
                        </a:spcAft>
                        <a:tabLst>
                          <a:tab pos="228600" algn="l"/>
                          <a:tab pos="274320" algn="l"/>
                          <a:tab pos="274320" algn="l"/>
                        </a:tabLst>
                      </a:pPr>
                      <a:r>
                        <a:rPr lang="en-US" sz="1400" kern="1100" dirty="0">
                          <a:effectLst/>
                        </a:rPr>
                        <a:t>One or more of the following</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how much of a system is compromised when a particular component or data value is compromised,</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how much time passed before an attack was detected, </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how many attacks were resisted, </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how long does it take to recover from a successful attack, </a:t>
                      </a:r>
                    </a:p>
                    <a:p>
                      <a:pPr marL="342900" marR="0" lvl="0" indent="-342900">
                        <a:lnSpc>
                          <a:spcPts val="1400"/>
                        </a:lnSpc>
                        <a:spcBef>
                          <a:spcPts val="0"/>
                        </a:spcBef>
                        <a:spcAft>
                          <a:spcPts val="0"/>
                        </a:spcAft>
                        <a:buFont typeface="Symbol"/>
                        <a:buChar char=""/>
                        <a:tabLst>
                          <a:tab pos="228600" algn="l"/>
                          <a:tab pos="274320" algn="l"/>
                          <a:tab pos="274320" algn="l"/>
                        </a:tabLst>
                      </a:pPr>
                      <a:r>
                        <a:rPr lang="en-US" sz="1400" kern="1100" dirty="0">
                          <a:effectLst/>
                        </a:rPr>
                        <a:t>how much data is vulnerable to a particular attack</a:t>
                      </a:r>
                      <a:endParaRPr lang="en-US" sz="1400" kern="1100" dirty="0">
                        <a:effectLst/>
                        <a:latin typeface="Times New Roman"/>
                        <a:ea typeface="Times New Roman"/>
                      </a:endParaRPr>
                    </a:p>
                  </a:txBody>
                  <a:tcPr marL="47605" marR="47605" marT="0" marB="0"/>
                </a:tc>
              </a:tr>
            </a:tbl>
          </a:graphicData>
        </a:graphic>
      </p:graphicFrame>
      <p:sp>
        <p:nvSpPr>
          <p:cNvPr id="12317"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Sample Concrete Security Scenario</a:t>
            </a:r>
          </a:p>
        </p:txBody>
      </p:sp>
      <p:sp>
        <p:nvSpPr>
          <p:cNvPr id="3" name="Content Placeholder 2"/>
          <p:cNvSpPr>
            <a:spLocks noGrp="1"/>
          </p:cNvSpPr>
          <p:nvPr>
            <p:ph idx="1"/>
          </p:nvPr>
        </p:nvSpPr>
        <p:spPr/>
        <p:txBody>
          <a:bodyPr/>
          <a:lstStyle/>
          <a:p>
            <a:pPr>
              <a:defRPr/>
            </a:pPr>
            <a:r>
              <a:rPr lang="en-AU" dirty="0"/>
              <a:t>A disgruntled employee from a remote location attempts to modify the pay rate table during normal operations. The system maintains an audit trail and the correct data is restored within a day.</a:t>
            </a:r>
            <a:endParaRPr lang="en-US" dirty="0"/>
          </a:p>
        </p:txBody>
      </p:sp>
      <p:sp>
        <p:nvSpPr>
          <p:cNvPr id="13316"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Goal of Security Tactics</a:t>
            </a:r>
          </a:p>
        </p:txBody>
      </p:sp>
      <p:sp>
        <p:nvSpPr>
          <p:cNvPr id="3" name="Content Placeholder 2"/>
          <p:cNvSpPr>
            <a:spLocks noGrp="1"/>
          </p:cNvSpPr>
          <p:nvPr>
            <p:ph idx="1"/>
          </p:nvPr>
        </p:nvSpPr>
        <p:spPr/>
        <p:txBody>
          <a:bodyPr>
            <a:normAutofit/>
          </a:bodyPr>
          <a:lstStyle/>
          <a:p>
            <a:pPr>
              <a:defRPr/>
            </a:pPr>
            <a:r>
              <a:rPr lang="en-US" dirty="0" smtClean="0"/>
              <a:t>One </a:t>
            </a:r>
            <a:r>
              <a:rPr lang="en-US" dirty="0"/>
              <a:t>method for thinking about </a:t>
            </a:r>
            <a:r>
              <a:rPr lang="en-US" dirty="0" smtClean="0"/>
              <a:t>system security is </a:t>
            </a:r>
            <a:r>
              <a:rPr lang="en-US" dirty="0"/>
              <a:t>to think about physical security. </a:t>
            </a:r>
          </a:p>
          <a:p>
            <a:pPr>
              <a:defRPr/>
            </a:pPr>
            <a:r>
              <a:rPr lang="en-US" dirty="0" smtClean="0"/>
              <a:t>Secure </a:t>
            </a:r>
            <a:r>
              <a:rPr lang="en-US" dirty="0"/>
              <a:t>installations have limited access to them (e.g., by using security checkpoints), have means of detecting intruders (e.g., by requiring legitimate visitors to wear badges), have deterrence mechanisms such as armed guards, have reaction mechanisms such as automatic locking of doors and have recovery mechanisms such as off-site back up. </a:t>
            </a:r>
            <a:endParaRPr lang="en-US" dirty="0" smtClean="0"/>
          </a:p>
          <a:p>
            <a:pPr>
              <a:defRPr/>
            </a:pPr>
            <a:r>
              <a:rPr lang="en-US" dirty="0" smtClean="0"/>
              <a:t>This leads to </a:t>
            </a:r>
            <a:r>
              <a:rPr lang="en-US" dirty="0"/>
              <a:t>our four categories of tactics: detect, resist, react, and recover</a:t>
            </a:r>
            <a:r>
              <a:rPr lang="en-US" dirty="0" smtClean="0"/>
              <a:t>.</a:t>
            </a:r>
            <a:endParaRPr lang="en-US" dirty="0"/>
          </a:p>
        </p:txBody>
      </p:sp>
      <p:sp>
        <p:nvSpPr>
          <p:cNvPr id="1434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Goal of Security Tactics</a:t>
            </a:r>
          </a:p>
        </p:txBody>
      </p:sp>
      <p:pic>
        <p:nvPicPr>
          <p:cNvPr id="1536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708275"/>
            <a:ext cx="755967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theme/theme1.xml><?xml version="1.0" encoding="utf-8"?>
<a:theme xmlns:a="http://schemas.openxmlformats.org/drawingml/2006/main" name="white212">
  <a:themeElements>
    <a:clrScheme name="">
      <a:dk1>
        <a:srgbClr val="000066"/>
      </a:dk1>
      <a:lt1>
        <a:srgbClr val="FFFFFF"/>
      </a:lt1>
      <a:dk2>
        <a:srgbClr val="003300"/>
      </a:dk2>
      <a:lt2>
        <a:srgbClr val="00FF99"/>
      </a:lt2>
      <a:accent1>
        <a:srgbClr val="800000"/>
      </a:accent1>
      <a:accent2>
        <a:srgbClr val="33CCCC"/>
      </a:accent2>
      <a:accent3>
        <a:srgbClr val="FFFFFF"/>
      </a:accent3>
      <a:accent4>
        <a:srgbClr val="000056"/>
      </a:accent4>
      <a:accent5>
        <a:srgbClr val="C0AAAA"/>
      </a:accent5>
      <a:accent6>
        <a:srgbClr val="2DB9B9"/>
      </a:accent6>
      <a:hlink>
        <a:srgbClr val="660033"/>
      </a:hlink>
      <a:folHlink>
        <a:srgbClr val="000099"/>
      </a:folHlink>
    </a:clrScheme>
    <a:fontScheme name="white212">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lnDef>
  </a:objectDefaults>
  <a:extraClrSchemeLst>
    <a:extraClrScheme>
      <a:clrScheme name="white21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21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te21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21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21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21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te21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te212 8">
        <a:dk1>
          <a:srgbClr val="000000"/>
        </a:dk1>
        <a:lt1>
          <a:srgbClr val="FFFFFF"/>
        </a:lt1>
        <a:dk2>
          <a:srgbClr val="002396"/>
        </a:dk2>
        <a:lt2>
          <a:srgbClr val="00FF64"/>
        </a:lt2>
        <a:accent1>
          <a:srgbClr val="DC0A00"/>
        </a:accent1>
        <a:accent2>
          <a:srgbClr val="00FFFF"/>
        </a:accent2>
        <a:accent3>
          <a:srgbClr val="AAACC9"/>
        </a:accent3>
        <a:accent4>
          <a:srgbClr val="DADADA"/>
        </a:accent4>
        <a:accent5>
          <a:srgbClr val="EBAAAA"/>
        </a:accent5>
        <a:accent6>
          <a:srgbClr val="00E7E7"/>
        </a:accent6>
        <a:hlink>
          <a:srgbClr val="E1E100"/>
        </a:hlink>
        <a:folHlink>
          <a:srgbClr val="FF963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Settings\mmm\Application Data\Microsoft\Templates\white212.pot</Template>
  <TotalTime>30437</TotalTime>
  <Pages>35</Pages>
  <Words>5365</Words>
  <Application>Microsoft Office PowerPoint</Application>
  <PresentationFormat>Letter Paper (8.5x11 in)</PresentationFormat>
  <Paragraphs>375</Paragraphs>
  <Slides>58</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9" baseType="lpstr">
      <vt:lpstr>Helvetica</vt:lpstr>
      <vt:lpstr>Arial</vt:lpstr>
      <vt:lpstr>Wingdings</vt:lpstr>
      <vt:lpstr>Times New Roman</vt:lpstr>
      <vt:lpstr>Century Gothic</vt:lpstr>
      <vt:lpstr>Courier New</vt:lpstr>
      <vt:lpstr>Calibri</vt:lpstr>
      <vt:lpstr>Times</vt:lpstr>
      <vt:lpstr>Symbol</vt:lpstr>
      <vt:lpstr>white212</vt:lpstr>
      <vt:lpstr>Visio</vt:lpstr>
      <vt:lpstr>Lecture 06 Security, Testability, Usability</vt:lpstr>
      <vt:lpstr>Overview</vt:lpstr>
      <vt:lpstr>Security Scenario</vt:lpstr>
      <vt:lpstr>What is Security?</vt:lpstr>
      <vt:lpstr>What is Security?</vt:lpstr>
      <vt:lpstr>Security General Scenario</vt:lpstr>
      <vt:lpstr>Sample Concrete Security Scenario</vt:lpstr>
      <vt:lpstr>Goal of Security Tactics</vt:lpstr>
      <vt:lpstr>Goal of Security Tactics</vt:lpstr>
      <vt:lpstr>Security Tactics</vt:lpstr>
      <vt:lpstr>Detect Attacks</vt:lpstr>
      <vt:lpstr>Resist Attacks</vt:lpstr>
      <vt:lpstr>Resist Attacks</vt:lpstr>
      <vt:lpstr>React to Attacks</vt:lpstr>
      <vt:lpstr>Recover From Attacks</vt:lpstr>
      <vt:lpstr>Design Checklist for Security</vt:lpstr>
      <vt:lpstr>Design Checklist for Security</vt:lpstr>
      <vt:lpstr>Design Checklist for Security</vt:lpstr>
      <vt:lpstr>Design Checklist for Security</vt:lpstr>
      <vt:lpstr>Design Checklist for Security</vt:lpstr>
      <vt:lpstr>Design Checklist for Security</vt:lpstr>
      <vt:lpstr>Design Checklist for Security</vt:lpstr>
      <vt:lpstr>Summary</vt:lpstr>
      <vt:lpstr>What is Testability?</vt:lpstr>
      <vt:lpstr>What is Testability?</vt:lpstr>
      <vt:lpstr>Testability General Scenario</vt:lpstr>
      <vt:lpstr>Sample Concrete Testability Scenario</vt:lpstr>
      <vt:lpstr>Goal of Testability Tactics</vt:lpstr>
      <vt:lpstr>Goal of Testability Tactics</vt:lpstr>
      <vt:lpstr>Testability Tactics</vt:lpstr>
      <vt:lpstr>Control and Observe System State</vt:lpstr>
      <vt:lpstr>Control and Observe System State</vt:lpstr>
      <vt:lpstr>Limit Complexity</vt:lpstr>
      <vt:lpstr>Design Checklist for Testability</vt:lpstr>
      <vt:lpstr>Design Checklist for Testability</vt:lpstr>
      <vt:lpstr>Design Checklist for Testability</vt:lpstr>
      <vt:lpstr>Design Checklist for Testability</vt:lpstr>
      <vt:lpstr>Design Checklist for Testability</vt:lpstr>
      <vt:lpstr>Design Checklist for Testability</vt:lpstr>
      <vt:lpstr>Design Checklist for Testability</vt:lpstr>
      <vt:lpstr>Summary</vt:lpstr>
      <vt:lpstr>What is Usability?</vt:lpstr>
      <vt:lpstr>What is Usability?</vt:lpstr>
      <vt:lpstr>Usability General Scenario</vt:lpstr>
      <vt:lpstr>Sample Concrete Usability Scenario</vt:lpstr>
      <vt:lpstr>Goal of Usability Tactics</vt:lpstr>
      <vt:lpstr>Goal of Usability Tactics</vt:lpstr>
      <vt:lpstr>Usability Tactics</vt:lpstr>
      <vt:lpstr>Support User Initiative</vt:lpstr>
      <vt:lpstr>Support System Initiative</vt:lpstr>
      <vt:lpstr>Design Checklist for Usability</vt:lpstr>
      <vt:lpstr>Design Checklist for Usability</vt:lpstr>
      <vt:lpstr>Design Checklist for Usability</vt:lpstr>
      <vt:lpstr>Design Checklist for Usability</vt:lpstr>
      <vt:lpstr>Design Checklist for Usability</vt:lpstr>
      <vt:lpstr>Design Checklist for Usability</vt:lpstr>
      <vt:lpstr>Design Checklist for Usability</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212 Computer Architecture</dc:title>
  <dc:creator>Manton Matthews</dc:creator>
  <cp:lastModifiedBy>MATTHEWS, MANTON M</cp:lastModifiedBy>
  <cp:revision>184</cp:revision>
  <cp:lastPrinted>2016-06-07T14:39:32Z</cp:lastPrinted>
  <dcterms:created xsi:type="dcterms:W3CDTF">1998-08-11T09:19:24Z</dcterms:created>
  <dcterms:modified xsi:type="dcterms:W3CDTF">2017-05-24T13:14:27Z</dcterms:modified>
</cp:coreProperties>
</file>