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1"/>
  </p:notesMasterIdLst>
  <p:handoutMasterIdLst>
    <p:handoutMasterId r:id="rId22"/>
  </p:handoutMasterIdLst>
  <p:sldIdLst>
    <p:sldId id="453" r:id="rId2"/>
    <p:sldId id="674" r:id="rId3"/>
    <p:sldId id="690" r:id="rId4"/>
    <p:sldId id="691" r:id="rId5"/>
    <p:sldId id="688" r:id="rId6"/>
    <p:sldId id="692" r:id="rId7"/>
    <p:sldId id="693" r:id="rId8"/>
    <p:sldId id="689" r:id="rId9"/>
    <p:sldId id="694" r:id="rId10"/>
    <p:sldId id="682" r:id="rId11"/>
    <p:sldId id="683" r:id="rId12"/>
    <p:sldId id="681" r:id="rId13"/>
    <p:sldId id="685" r:id="rId14"/>
    <p:sldId id="686" r:id="rId15"/>
    <p:sldId id="687" r:id="rId16"/>
    <p:sldId id="695" r:id="rId17"/>
    <p:sldId id="696" r:id="rId18"/>
    <p:sldId id="697" r:id="rId19"/>
    <p:sldId id="698" r:id="rId20"/>
  </p:sldIdLst>
  <p:sldSz cx="9144000" cy="6858000" type="letter"/>
  <p:notesSz cx="9296400" cy="7010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Helvetica" panose="020B0604020202020204" pitchFamily="34" charset="0"/>
        <a:ea typeface="+mn-ea"/>
        <a:cs typeface="+mn-cs"/>
      </a:defRPr>
    </a:lvl5pPr>
    <a:lvl6pPr marL="2286000" algn="l" defTabSz="914400" rtl="0" eaLnBrk="1" latinLnBrk="0" hangingPunct="1">
      <a:defRPr b="1" kern="1200">
        <a:solidFill>
          <a:schemeClr val="tx1"/>
        </a:solidFill>
        <a:latin typeface="Helvetica" panose="020B0604020202020204" pitchFamily="34" charset="0"/>
        <a:ea typeface="+mn-ea"/>
        <a:cs typeface="+mn-cs"/>
      </a:defRPr>
    </a:lvl6pPr>
    <a:lvl7pPr marL="2743200" algn="l" defTabSz="914400" rtl="0" eaLnBrk="1" latinLnBrk="0" hangingPunct="1">
      <a:defRPr b="1" kern="1200">
        <a:solidFill>
          <a:schemeClr val="tx1"/>
        </a:solidFill>
        <a:latin typeface="Helvetica" panose="020B0604020202020204" pitchFamily="34" charset="0"/>
        <a:ea typeface="+mn-ea"/>
        <a:cs typeface="+mn-cs"/>
      </a:defRPr>
    </a:lvl7pPr>
    <a:lvl8pPr marL="3200400" algn="l" defTabSz="914400" rtl="0" eaLnBrk="1" latinLnBrk="0" hangingPunct="1">
      <a:defRPr b="1" kern="1200">
        <a:solidFill>
          <a:schemeClr val="tx1"/>
        </a:solidFill>
        <a:latin typeface="Helvetica" panose="020B0604020202020204" pitchFamily="34" charset="0"/>
        <a:ea typeface="+mn-ea"/>
        <a:cs typeface="+mn-cs"/>
      </a:defRPr>
    </a:lvl8pPr>
    <a:lvl9pPr marL="3657600" algn="l" defTabSz="914400" rtl="0" eaLnBrk="1" latinLnBrk="0" hangingPunct="1">
      <a:defRPr b="1"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96">
          <p15:clr>
            <a:srgbClr val="A4A3A4"/>
          </p15:clr>
        </p15:guide>
        <p15:guide id="2" pos="5568">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FF0000"/>
    <a:srgbClr val="FFCCCC"/>
    <a:srgbClr val="CCCCFF"/>
    <a:srgbClr val="CCECFF"/>
    <a:srgbClr val="9999FF"/>
    <a:srgbClr val="FFFF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86964" autoAdjust="0"/>
  </p:normalViewPr>
  <p:slideViewPr>
    <p:cSldViewPr>
      <p:cViewPr varScale="1">
        <p:scale>
          <a:sx n="66" d="100"/>
          <a:sy n="66" d="100"/>
        </p:scale>
        <p:origin x="832" y="52"/>
      </p:cViewPr>
      <p:guideLst>
        <p:guide orient="horz" pos="96"/>
        <p:guide pos="55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1584" y="-10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66962" y="6677586"/>
            <a:ext cx="764632" cy="255968"/>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Helvetica" panose="020B0604020202020204" pitchFamily="34" charset="0"/>
              </a:defRPr>
            </a:lvl1pPr>
            <a:lvl2pPr marL="742950" indent="-285750" defTabSz="868363">
              <a:defRPr b="1">
                <a:solidFill>
                  <a:schemeClr val="tx1"/>
                </a:solidFill>
                <a:latin typeface="Helvetica" panose="020B0604020202020204" pitchFamily="34" charset="0"/>
              </a:defRPr>
            </a:lvl2pPr>
            <a:lvl3pPr marL="1143000" indent="-228600" defTabSz="868363">
              <a:defRPr b="1">
                <a:solidFill>
                  <a:schemeClr val="tx1"/>
                </a:solidFill>
                <a:latin typeface="Helvetica" panose="020B0604020202020204" pitchFamily="34" charset="0"/>
              </a:defRPr>
            </a:lvl3pPr>
            <a:lvl4pPr marL="1600200" indent="-228600" defTabSz="868363">
              <a:defRPr b="1">
                <a:solidFill>
                  <a:schemeClr val="tx1"/>
                </a:solidFill>
                <a:latin typeface="Helvetica" panose="020B0604020202020204" pitchFamily="34" charset="0"/>
              </a:defRPr>
            </a:lvl4pPr>
            <a:lvl5pPr marL="2057400" indent="-228600" defTabSz="868363">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200" b="0" smtClean="0"/>
              <a:t>Page </a:t>
            </a:r>
            <a:fld id="{775A96BC-3692-484E-B762-08D360126C1B}" type="slidenum">
              <a:rPr lang="en-US" altLang="en-US" sz="1200" b="0" smtClean="0"/>
              <a:pPr algn="ctr">
                <a:lnSpc>
                  <a:spcPct val="90000"/>
                </a:lnSpc>
                <a:defRPr/>
              </a:pPr>
              <a:t>‹#›</a:t>
            </a:fld>
            <a:endParaRPr lang="en-US" altLang="en-US" sz="1200" b="0" smtClean="0"/>
          </a:p>
        </p:txBody>
      </p:sp>
    </p:spTree>
    <p:extLst>
      <p:ext uri="{BB962C8B-B14F-4D97-AF65-F5344CB8AC3E}">
        <p14:creationId xmlns:p14="http://schemas.microsoft.com/office/powerpoint/2010/main" val="3090834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39665" y="3330503"/>
            <a:ext cx="6817072" cy="3154029"/>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1" name="Rectangle 3"/>
          <p:cNvSpPr>
            <a:spLocks noChangeArrowheads="1"/>
          </p:cNvSpPr>
          <p:nvPr/>
        </p:nvSpPr>
        <p:spPr bwMode="auto">
          <a:xfrm>
            <a:off x="4244245" y="6677587"/>
            <a:ext cx="807912" cy="255968"/>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Helvetica" panose="020B0604020202020204" pitchFamily="34" charset="0"/>
              </a:defRPr>
            </a:lvl1pPr>
            <a:lvl2pPr marL="742950" indent="-285750" defTabSz="868363">
              <a:defRPr b="1">
                <a:solidFill>
                  <a:schemeClr val="tx1"/>
                </a:solidFill>
                <a:latin typeface="Helvetica" panose="020B0604020202020204" pitchFamily="34" charset="0"/>
              </a:defRPr>
            </a:lvl2pPr>
            <a:lvl3pPr marL="1143000" indent="-228600" defTabSz="868363">
              <a:defRPr b="1">
                <a:solidFill>
                  <a:schemeClr val="tx1"/>
                </a:solidFill>
                <a:latin typeface="Helvetica" panose="020B0604020202020204" pitchFamily="34" charset="0"/>
              </a:defRPr>
            </a:lvl3pPr>
            <a:lvl4pPr marL="1600200" indent="-228600" defTabSz="868363">
              <a:defRPr b="1">
                <a:solidFill>
                  <a:schemeClr val="tx1"/>
                </a:solidFill>
                <a:latin typeface="Helvetica" panose="020B0604020202020204" pitchFamily="34" charset="0"/>
              </a:defRPr>
            </a:lvl4pPr>
            <a:lvl5pPr marL="2057400" indent="-228600" defTabSz="868363">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200" b="0" smtClean="0">
                <a:latin typeface="Century Gothic" panose="020B0502020202020204" pitchFamily="34" charset="0"/>
              </a:rPr>
              <a:t>Page </a:t>
            </a:r>
            <a:fld id="{22A76788-92F0-4F0F-8CC7-08EFAD2DA2CE}" type="slidenum">
              <a:rPr lang="en-US" altLang="en-US" sz="1200" b="0" smtClean="0">
                <a:latin typeface="Century Gothic" panose="020B0502020202020204" pitchFamily="34" charset="0"/>
              </a:rPr>
              <a:pPr algn="ctr">
                <a:lnSpc>
                  <a:spcPct val="90000"/>
                </a:lnSpc>
                <a:defRPr/>
              </a:pPr>
              <a:t>‹#›</a:t>
            </a:fld>
            <a:endParaRPr lang="en-US" altLang="en-US" sz="1200" b="0" smtClean="0">
              <a:latin typeface="Century Gothic" panose="020B0502020202020204" pitchFamily="34" charset="0"/>
            </a:endParaRPr>
          </a:p>
        </p:txBody>
      </p:sp>
      <p:sp>
        <p:nvSpPr>
          <p:cNvPr id="3076" name="Rectangle 4"/>
          <p:cNvSpPr>
            <a:spLocks noGrp="1" noRot="1" noChangeAspect="1" noChangeArrowheads="1" noTextEdit="1"/>
          </p:cNvSpPr>
          <p:nvPr>
            <p:ph type="sldImg" idx="2"/>
          </p:nvPr>
        </p:nvSpPr>
        <p:spPr bwMode="auto">
          <a:xfrm>
            <a:off x="2901950" y="530225"/>
            <a:ext cx="3492500" cy="2619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52420671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6400800"/>
            <a:ext cx="3657600" cy="304800"/>
          </a:xfrm>
          <a:prstGeom prst="rect">
            <a:avLst/>
          </a:prstGeom>
          <a:noFill/>
          <a:ln w="9525">
            <a:noFill/>
            <a:miter lim="800000"/>
            <a:headEnd/>
            <a:tailEnd/>
          </a:ln>
          <a:effectLst/>
        </p:spPr>
        <p:txBody>
          <a:bodyPr lIns="90479" tIns="44446" rIns="90479" bIns="44446"/>
          <a:lstStyle/>
          <a:p>
            <a:pPr algn="ctr" eaLnBrk="1" hangingPunct="1">
              <a:lnSpc>
                <a:spcPct val="95000"/>
              </a:lnSpc>
              <a:spcBef>
                <a:spcPct val="50000"/>
              </a:spcBef>
              <a:buClr>
                <a:schemeClr val="hlink"/>
              </a:buClr>
              <a:buFont typeface="Wingdings" pitchFamily="2" charset="2"/>
              <a:buNone/>
              <a:defRPr/>
            </a:pPr>
            <a:r>
              <a:rPr lang="en-US">
                <a:solidFill>
                  <a:schemeClr val="tx2"/>
                </a:solidFill>
                <a:effectLst>
                  <a:outerShdw blurRad="38100" dist="38100" dir="2700000" algn="tl">
                    <a:srgbClr val="C0C0C0"/>
                  </a:outerShdw>
                </a:effectLst>
                <a:latin typeface="Times New Roman" pitchFamily="18" charset="0"/>
              </a:rPr>
              <a:t>Click to edit Master subtitle style</a:t>
            </a:r>
          </a:p>
        </p:txBody>
      </p:sp>
      <p:sp>
        <p:nvSpPr>
          <p:cNvPr id="348162" name="Rectangle 2"/>
          <p:cNvSpPr>
            <a:spLocks noGrp="1" noChangeArrowheads="1"/>
          </p:cNvSpPr>
          <p:nvPr>
            <p:ph type="subTitle" sz="quarter" idx="1"/>
          </p:nvPr>
        </p:nvSpPr>
        <p:spPr>
          <a:xfrm>
            <a:off x="1371600" y="2501900"/>
            <a:ext cx="6400800" cy="1752600"/>
          </a:xfrm>
        </p:spPr>
        <p:txBody>
          <a:bodyPr/>
          <a:lstStyle>
            <a:lvl1pPr marL="0" indent="0" algn="ctr">
              <a:defRPr/>
            </a:lvl1pPr>
          </a:lstStyle>
          <a:p>
            <a:r>
              <a:rPr lang="en-US"/>
              <a:t>Click to edit Master subtitle style</a:t>
            </a:r>
          </a:p>
        </p:txBody>
      </p:sp>
      <p:sp>
        <p:nvSpPr>
          <p:cNvPr id="348163" name="Rectangle 3"/>
          <p:cNvSpPr>
            <a:spLocks noGrp="1" noChangeArrowheads="1"/>
          </p:cNvSpPr>
          <p:nvPr>
            <p:ph type="ctrTitle" sz="quarter"/>
          </p:nvPr>
        </p:nvSpPr>
        <p:spPr>
          <a:xfrm>
            <a:off x="685800" y="365125"/>
            <a:ext cx="7772400" cy="1143000"/>
          </a:xfrm>
          <a:effectLst>
            <a:outerShdw dist="71842" dir="2700000" algn="ctr" rotWithShape="0">
              <a:schemeClr val="bg2"/>
            </a:outerShdw>
          </a:effectLst>
        </p:spPr>
        <p:txBody>
          <a:bodyPr lIns="92066" tIns="46033" rIns="92066" bIns="46033"/>
          <a:lstStyle>
            <a:lvl1pPr>
              <a:defRPr>
                <a:effectLst>
                  <a:outerShdw blurRad="38100" dist="38100" dir="2700000" algn="tl">
                    <a:srgbClr val="C0C0C0"/>
                  </a:outerShdw>
                </a:effectLst>
              </a:defRPr>
            </a:lvl1pPr>
          </a:lstStyle>
          <a:p>
            <a:r>
              <a:rPr lang="en-US"/>
              <a:t>Click to edit Master title style</a:t>
            </a:r>
          </a:p>
        </p:txBody>
      </p:sp>
    </p:spTree>
    <p:extLst>
      <p:ext uri="{BB962C8B-B14F-4D97-AF65-F5344CB8AC3E}">
        <p14:creationId xmlns:p14="http://schemas.microsoft.com/office/powerpoint/2010/main" val="363500161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160248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47650"/>
            <a:ext cx="2206625" cy="619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0513" y="247650"/>
            <a:ext cx="6472237" cy="619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3535260"/>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4813" y="247650"/>
            <a:ext cx="8716962" cy="7810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90513" y="1220788"/>
            <a:ext cx="4076700" cy="5224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9613" y="1220788"/>
            <a:ext cx="4078287" cy="5224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12782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12080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0328424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0513" y="1220788"/>
            <a:ext cx="4076700"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9613" y="1220788"/>
            <a:ext cx="4078287"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111985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3973452"/>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3236545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777806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6835742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481550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7138" name="Rectangle 2"/>
          <p:cNvSpPr>
            <a:spLocks noGrp="1" noChangeArrowheads="1"/>
          </p:cNvSpPr>
          <p:nvPr>
            <p:ph type="body" idx="1"/>
          </p:nvPr>
        </p:nvSpPr>
        <p:spPr bwMode="auto">
          <a:xfrm>
            <a:off x="290513" y="1220788"/>
            <a:ext cx="8307387" cy="5224462"/>
          </a:xfrm>
          <a:prstGeom prst="rect">
            <a:avLst/>
          </a:prstGeom>
          <a:noFill/>
          <a:ln w="9525">
            <a:noFill/>
            <a:miter lim="800000"/>
            <a:headEnd/>
            <a:tailEnd/>
          </a:ln>
          <a:effectLst/>
        </p:spPr>
        <p:txBody>
          <a:bodyPr vert="horz" wrap="square" lIns="90479" tIns="44446" rIns="90479" bIns="44446"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7" name="Rectangle 3"/>
          <p:cNvSpPr>
            <a:spLocks noGrp="1" noChangeArrowheads="1"/>
          </p:cNvSpPr>
          <p:nvPr>
            <p:ph type="title"/>
          </p:nvPr>
        </p:nvSpPr>
        <p:spPr bwMode="auto">
          <a:xfrm>
            <a:off x="404813" y="247650"/>
            <a:ext cx="8716962" cy="781050"/>
          </a:xfrm>
          <a:prstGeom prst="rect">
            <a:avLst/>
          </a:prstGeom>
          <a:noFill/>
          <a:ln>
            <a:noFill/>
          </a:ln>
          <a:effectLst>
            <a:outerShdw dist="53882" dir="2700000" algn="ctr" rotWithShape="0">
              <a:srgbClr val="969696"/>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347140" name="Text Box 4"/>
          <p:cNvSpPr txBox="1">
            <a:spLocks noChangeArrowheads="1"/>
          </p:cNvSpPr>
          <p:nvPr/>
        </p:nvSpPr>
        <p:spPr bwMode="auto">
          <a:xfrm>
            <a:off x="219075" y="6400800"/>
            <a:ext cx="604838" cy="285750"/>
          </a:xfrm>
          <a:prstGeom prst="rect">
            <a:avLst/>
          </a:prstGeom>
          <a:noFill/>
          <a:ln w="19050">
            <a:noFill/>
            <a:miter lim="800000"/>
            <a:headEnd/>
            <a:tailEnd type="none" w="sm" len="sm"/>
          </a:ln>
          <a:effectLst/>
        </p:spPr>
        <p:txBody>
          <a:bodyPr wrap="none" lIns="45715" tIns="45715" rIns="45715" bIns="45715" anchor="ctr">
            <a:spAutoFit/>
          </a:bodyPr>
          <a:lstStyle>
            <a:lvl1pPr>
              <a:defRPr b="1">
                <a:solidFill>
                  <a:schemeClr val="tx1"/>
                </a:solidFill>
                <a:latin typeface="Helvetica" panose="020B0604020202020204" pitchFamily="34" charset="0"/>
              </a:defRPr>
            </a:lvl1pPr>
            <a:lvl2pPr marL="742950" indent="-285750">
              <a:defRPr b="1">
                <a:solidFill>
                  <a:schemeClr val="tx1"/>
                </a:solidFill>
                <a:latin typeface="Helvetica" panose="020B0604020202020204" pitchFamily="34" charset="0"/>
              </a:defRPr>
            </a:lvl2pPr>
            <a:lvl3pPr marL="1143000" indent="-228600">
              <a:defRPr b="1">
                <a:solidFill>
                  <a:schemeClr val="tx1"/>
                </a:solidFill>
                <a:latin typeface="Helvetica" panose="020B0604020202020204" pitchFamily="34" charset="0"/>
              </a:defRPr>
            </a:lvl3pPr>
            <a:lvl4pPr marL="1600200" indent="-228600">
              <a:defRPr b="1">
                <a:solidFill>
                  <a:schemeClr val="tx1"/>
                </a:solidFill>
                <a:latin typeface="Helvetica" panose="020B0604020202020204" pitchFamily="34" charset="0"/>
              </a:defRPr>
            </a:lvl4pPr>
            <a:lvl5pPr marL="2057400" indent="-228600">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ctr">
              <a:lnSpc>
                <a:spcPct val="90000"/>
              </a:lnSpc>
              <a:defRPr/>
            </a:pPr>
            <a:r>
              <a:rPr lang="en-US" altLang="en-US" sz="1400" b="0" smtClean="0">
                <a:solidFill>
                  <a:schemeClr val="hlink"/>
                </a:solidFill>
              </a:rPr>
              <a:t>– </a:t>
            </a:r>
            <a:fld id="{7FA06F3A-C1EA-4B9A-9458-66520F16076F}" type="slidenum">
              <a:rPr lang="en-US" altLang="en-US" sz="1400" b="0" smtClean="0">
                <a:solidFill>
                  <a:schemeClr val="hlink"/>
                </a:solidFill>
              </a:rPr>
              <a:pPr algn="ctr">
                <a:lnSpc>
                  <a:spcPct val="90000"/>
                </a:lnSpc>
                <a:defRPr/>
              </a:pPr>
              <a:t>‹#›</a:t>
            </a:fld>
            <a:r>
              <a:rPr lang="en-US" altLang="en-US" sz="1400" b="0" smtClean="0">
                <a:solidFill>
                  <a:schemeClr val="hlink"/>
                </a:solidFill>
              </a:rPr>
              <a:t> –</a:t>
            </a:r>
            <a:endParaRPr lang="en-US" altLang="en-US" sz="1400" b="0" smtClean="0"/>
          </a:p>
        </p:txBody>
      </p:sp>
      <p:sp>
        <p:nvSpPr>
          <p:cNvPr id="1029" name="Rectangle 5"/>
          <p:cNvSpPr>
            <a:spLocks noChangeArrowheads="1"/>
          </p:cNvSpPr>
          <p:nvPr/>
        </p:nvSpPr>
        <p:spPr bwMode="auto">
          <a:xfrm>
            <a:off x="6933827" y="6495814"/>
            <a:ext cx="2113710" cy="28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45715" tIns="45715" rIns="45715" bIns="45715" anchor="ctr">
            <a:spAutoFit/>
          </a:bodyPr>
          <a:lstStyle>
            <a:lvl1pPr algn="ctr">
              <a:lnSpc>
                <a:spcPct val="90000"/>
              </a:lnSpc>
              <a:defRPr b="1">
                <a:solidFill>
                  <a:schemeClr val="tx1"/>
                </a:solidFill>
                <a:latin typeface="Helvetica" panose="020B0604020202020204" pitchFamily="34" charset="0"/>
              </a:defRPr>
            </a:lvl1pPr>
            <a:lvl2pPr marL="742950" indent="-285750" algn="ctr">
              <a:lnSpc>
                <a:spcPct val="90000"/>
              </a:lnSpc>
              <a:defRPr b="1">
                <a:solidFill>
                  <a:schemeClr val="tx1"/>
                </a:solidFill>
                <a:latin typeface="Helvetica" panose="020B0604020202020204" pitchFamily="34" charset="0"/>
              </a:defRPr>
            </a:lvl2pPr>
            <a:lvl3pPr marL="1143000" indent="-228600" algn="ctr">
              <a:lnSpc>
                <a:spcPct val="90000"/>
              </a:lnSpc>
              <a:defRPr b="1">
                <a:solidFill>
                  <a:schemeClr val="tx1"/>
                </a:solidFill>
                <a:latin typeface="Helvetica" panose="020B0604020202020204" pitchFamily="34" charset="0"/>
              </a:defRPr>
            </a:lvl3pPr>
            <a:lvl4pPr marL="1600200" indent="-228600" algn="ctr">
              <a:lnSpc>
                <a:spcPct val="90000"/>
              </a:lnSpc>
              <a:defRPr b="1">
                <a:solidFill>
                  <a:schemeClr val="tx1"/>
                </a:solidFill>
                <a:latin typeface="Helvetica" panose="020B0604020202020204" pitchFamily="34" charset="0"/>
              </a:defRPr>
            </a:lvl4pPr>
            <a:lvl5pPr marL="2057400" indent="-228600" algn="ctr">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r>
              <a:rPr lang="en-US" altLang="en-US" sz="1400" b="0" dirty="0">
                <a:solidFill>
                  <a:schemeClr val="hlink"/>
                </a:solidFill>
              </a:rPr>
              <a:t>CSCE 742 Summer </a:t>
            </a:r>
            <a:r>
              <a:rPr lang="en-US" altLang="en-US" sz="1400" b="0" dirty="0" smtClean="0">
                <a:solidFill>
                  <a:schemeClr val="hlink"/>
                </a:solidFill>
              </a:rPr>
              <a:t>2017</a:t>
            </a:r>
            <a:endParaRPr lang="en-US" altLang="en-US" sz="1400" b="0" dirty="0">
              <a:solidFill>
                <a:schemeClr val="hlink"/>
              </a:solidFill>
            </a:endParaRPr>
          </a:p>
        </p:txBody>
      </p:sp>
    </p:spTree>
  </p:cSld>
  <p:clrMap bg1="lt1" tx1="dk1" bg2="lt2" tx2="dk2" accent1="accent1" accent2="accent2" accent3="accent3" accent4="accent4" accent5="accent5" accent6="accent6" hlink="hlink" folHlink="folHlink"/>
  <p:sldLayoutIdLst>
    <p:sldLayoutId id="2147483689"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spd="med"/>
  <p:txStyles>
    <p:titleStyle>
      <a:lvl1pPr algn="l" rtl="0" eaLnBrk="0" fontAlgn="base" hangingPunct="0">
        <a:lnSpc>
          <a:spcPct val="87000"/>
        </a:lnSpc>
        <a:spcBef>
          <a:spcPct val="0"/>
        </a:spcBef>
        <a:spcAft>
          <a:spcPct val="0"/>
        </a:spcAft>
        <a:defRPr sz="3800" b="1">
          <a:solidFill>
            <a:schemeClr val="hlink"/>
          </a:solidFill>
          <a:latin typeface="+mj-lt"/>
          <a:ea typeface="+mj-ea"/>
          <a:cs typeface="+mj-cs"/>
        </a:defRPr>
      </a:lvl1pPr>
      <a:lvl2pPr algn="l" rtl="0" eaLnBrk="0" fontAlgn="base" hangingPunct="0">
        <a:lnSpc>
          <a:spcPct val="87000"/>
        </a:lnSpc>
        <a:spcBef>
          <a:spcPct val="0"/>
        </a:spcBef>
        <a:spcAft>
          <a:spcPct val="0"/>
        </a:spcAft>
        <a:defRPr sz="3800" b="1">
          <a:solidFill>
            <a:schemeClr val="hlink"/>
          </a:solidFill>
          <a:latin typeface="Helvetica" pitchFamily="34" charset="0"/>
        </a:defRPr>
      </a:lvl2pPr>
      <a:lvl3pPr algn="l" rtl="0" eaLnBrk="0" fontAlgn="base" hangingPunct="0">
        <a:lnSpc>
          <a:spcPct val="87000"/>
        </a:lnSpc>
        <a:spcBef>
          <a:spcPct val="0"/>
        </a:spcBef>
        <a:spcAft>
          <a:spcPct val="0"/>
        </a:spcAft>
        <a:defRPr sz="3800" b="1">
          <a:solidFill>
            <a:schemeClr val="hlink"/>
          </a:solidFill>
          <a:latin typeface="Helvetica" pitchFamily="34" charset="0"/>
        </a:defRPr>
      </a:lvl3pPr>
      <a:lvl4pPr algn="l" rtl="0" eaLnBrk="0" fontAlgn="base" hangingPunct="0">
        <a:lnSpc>
          <a:spcPct val="87000"/>
        </a:lnSpc>
        <a:spcBef>
          <a:spcPct val="0"/>
        </a:spcBef>
        <a:spcAft>
          <a:spcPct val="0"/>
        </a:spcAft>
        <a:defRPr sz="3800" b="1">
          <a:solidFill>
            <a:schemeClr val="hlink"/>
          </a:solidFill>
          <a:latin typeface="Helvetica" pitchFamily="34" charset="0"/>
        </a:defRPr>
      </a:lvl4pPr>
      <a:lvl5pPr algn="l" rtl="0" eaLnBrk="0" fontAlgn="base" hangingPunct="0">
        <a:lnSpc>
          <a:spcPct val="87000"/>
        </a:lnSpc>
        <a:spcBef>
          <a:spcPct val="0"/>
        </a:spcBef>
        <a:spcAft>
          <a:spcPct val="0"/>
        </a:spcAft>
        <a:defRPr sz="3800" b="1">
          <a:solidFill>
            <a:schemeClr val="hlink"/>
          </a:solidFill>
          <a:latin typeface="Helvetica" pitchFamily="34" charset="0"/>
        </a:defRPr>
      </a:lvl5pPr>
      <a:lvl6pPr marL="457200" algn="l" rtl="0" fontAlgn="base">
        <a:lnSpc>
          <a:spcPct val="87000"/>
        </a:lnSpc>
        <a:spcBef>
          <a:spcPct val="0"/>
        </a:spcBef>
        <a:spcAft>
          <a:spcPct val="0"/>
        </a:spcAft>
        <a:defRPr sz="3800" b="1">
          <a:solidFill>
            <a:schemeClr val="hlink"/>
          </a:solidFill>
          <a:latin typeface="Helvetica" pitchFamily="34" charset="0"/>
        </a:defRPr>
      </a:lvl6pPr>
      <a:lvl7pPr marL="914400" algn="l" rtl="0" fontAlgn="base">
        <a:lnSpc>
          <a:spcPct val="87000"/>
        </a:lnSpc>
        <a:spcBef>
          <a:spcPct val="0"/>
        </a:spcBef>
        <a:spcAft>
          <a:spcPct val="0"/>
        </a:spcAft>
        <a:defRPr sz="3800" b="1">
          <a:solidFill>
            <a:schemeClr val="hlink"/>
          </a:solidFill>
          <a:latin typeface="Helvetica" pitchFamily="34" charset="0"/>
        </a:defRPr>
      </a:lvl7pPr>
      <a:lvl8pPr marL="1371600" algn="l" rtl="0" fontAlgn="base">
        <a:lnSpc>
          <a:spcPct val="87000"/>
        </a:lnSpc>
        <a:spcBef>
          <a:spcPct val="0"/>
        </a:spcBef>
        <a:spcAft>
          <a:spcPct val="0"/>
        </a:spcAft>
        <a:defRPr sz="3800" b="1">
          <a:solidFill>
            <a:schemeClr val="hlink"/>
          </a:solidFill>
          <a:latin typeface="Helvetica" pitchFamily="34" charset="0"/>
        </a:defRPr>
      </a:lvl8pPr>
      <a:lvl9pPr marL="1828800" algn="l" rtl="0" fontAlgn="base">
        <a:lnSpc>
          <a:spcPct val="87000"/>
        </a:lnSpc>
        <a:spcBef>
          <a:spcPct val="0"/>
        </a:spcBef>
        <a:spcAft>
          <a:spcPct val="0"/>
        </a:spcAft>
        <a:defRPr sz="3800" b="1">
          <a:solidFill>
            <a:schemeClr val="hlink"/>
          </a:solidFill>
          <a:latin typeface="Helvetica" pitchFamily="34" charset="0"/>
        </a:defRPr>
      </a:lvl9pPr>
    </p:titleStyle>
    <p:bodyStyle>
      <a:lvl1pPr marL="385763" indent="-385763" algn="l" rtl="0" eaLnBrk="0" fontAlgn="base" hangingPunct="0">
        <a:lnSpc>
          <a:spcPct val="95000"/>
        </a:lnSpc>
        <a:spcBef>
          <a:spcPct val="50000"/>
        </a:spcBef>
        <a:spcAft>
          <a:spcPct val="0"/>
        </a:spcAft>
        <a:buClr>
          <a:schemeClr val="hlink"/>
        </a:buClr>
        <a:buFont typeface="Wingdings" panose="05000000000000000000" pitchFamily="2" charset="2"/>
        <a:defRPr sz="2400" b="1">
          <a:solidFill>
            <a:schemeClr val="tx2"/>
          </a:solidFill>
          <a:effectLst>
            <a:outerShdw blurRad="38100" dist="38100" dir="2700000" algn="tl">
              <a:srgbClr val="C0C0C0"/>
            </a:outerShdw>
          </a:effectLst>
          <a:latin typeface="+mn-lt"/>
          <a:ea typeface="+mn-ea"/>
          <a:cs typeface="+mn-cs"/>
        </a:defRPr>
      </a:lvl1pPr>
      <a:lvl2pPr marL="744538" indent="-246063" algn="l" rtl="0" eaLnBrk="0" fontAlgn="base" hangingPunct="0">
        <a:spcBef>
          <a:spcPct val="25000"/>
        </a:spcBef>
        <a:spcAft>
          <a:spcPct val="0"/>
        </a:spcAft>
        <a:buClr>
          <a:schemeClr val="hlink"/>
        </a:buClr>
        <a:buSzPct val="75000"/>
        <a:buFont typeface="Wingdings" panose="05000000000000000000" pitchFamily="2" charset="2"/>
        <a:buChar char="n"/>
        <a:defRPr sz="2000" b="1">
          <a:solidFill>
            <a:schemeClr val="tx1"/>
          </a:solidFill>
          <a:latin typeface="+mn-lt"/>
        </a:defRPr>
      </a:lvl2pPr>
      <a:lvl3pPr marL="1146175" indent="-238125" algn="l" rtl="0" eaLnBrk="0" fontAlgn="base" hangingPunct="0">
        <a:lnSpc>
          <a:spcPct val="107000"/>
        </a:lnSpc>
        <a:spcBef>
          <a:spcPct val="10000"/>
        </a:spcBef>
        <a:spcAft>
          <a:spcPct val="0"/>
        </a:spcAft>
        <a:buClr>
          <a:srgbClr val="005400"/>
        </a:buClr>
        <a:buSzPct val="90000"/>
        <a:buFont typeface="Wingdings" pitchFamily="2" charset="2"/>
        <a:buChar char="l"/>
        <a:defRPr b="1">
          <a:solidFill>
            <a:schemeClr val="folHlink"/>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ithub.com/gousiosg/java-callgraph" TargetMode="External"/><Relationship Id="rId2" Type="http://schemas.openxmlformats.org/officeDocument/2006/relationships/hyperlink" Target="https://en.wikipedia.org/wiki/Call_grap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1836738"/>
            <a:ext cx="7772400" cy="1565275"/>
          </a:xfrm>
        </p:spPr>
        <p:txBody>
          <a:bodyPr/>
          <a:lstStyle/>
          <a:p>
            <a:pPr algn="ctr" eaLnBrk="1" hangingPunct="1"/>
            <a:r>
              <a:rPr lang="en-US" altLang="en-US" sz="3400" dirty="0" smtClean="0"/>
              <a:t>Lecture 5z</a:t>
            </a:r>
            <a:br>
              <a:rPr lang="en-US" altLang="en-US" sz="3400" dirty="0" smtClean="0"/>
            </a:br>
            <a:r>
              <a:rPr lang="en-US" altLang="en-US" sz="3400" dirty="0" smtClean="0"/>
              <a:t>Linux Tools – </a:t>
            </a:r>
            <a:r>
              <a:rPr lang="en-US" altLang="en-US" sz="3400" dirty="0"/>
              <a:t>Call graphs</a:t>
            </a:r>
            <a:br>
              <a:rPr lang="en-US" altLang="en-US" sz="3400" dirty="0"/>
            </a:br>
            <a:r>
              <a:rPr lang="en-US" altLang="en-US" sz="3400" dirty="0"/>
              <a:t>Virtual Machines              </a:t>
            </a:r>
            <a:endParaRPr lang="en-US" altLang="en-US" sz="3400" dirty="0" smtClean="0"/>
          </a:p>
        </p:txBody>
      </p:sp>
      <p:sp>
        <p:nvSpPr>
          <p:cNvPr id="418819" name="Rectangle 3"/>
          <p:cNvSpPr>
            <a:spLocks noGrp="1" noChangeArrowheads="1"/>
          </p:cNvSpPr>
          <p:nvPr>
            <p:ph type="body" idx="1"/>
          </p:nvPr>
        </p:nvSpPr>
        <p:spPr>
          <a:xfrm>
            <a:off x="1676400" y="3429000"/>
            <a:ext cx="6629400" cy="2600325"/>
          </a:xfrm>
        </p:spPr>
        <p:txBody>
          <a:bodyPr lIns="90487" tIns="44450" rIns="90487" bIns="44450"/>
          <a:lstStyle/>
          <a:p>
            <a:pPr eaLnBrk="1" hangingPunct="1">
              <a:defRPr/>
            </a:pPr>
            <a:r>
              <a:rPr lang="en-US" dirty="0" smtClean="0"/>
              <a:t>Topics</a:t>
            </a:r>
          </a:p>
          <a:p>
            <a:pPr lvl="1" eaLnBrk="1" hangingPunct="1">
              <a:defRPr/>
            </a:pPr>
            <a:r>
              <a:rPr lang="en-US" dirty="0" smtClean="0"/>
              <a:t>Call graphs</a:t>
            </a:r>
          </a:p>
          <a:p>
            <a:pPr lvl="1" eaLnBrk="1" hangingPunct="1">
              <a:defRPr/>
            </a:pPr>
            <a:r>
              <a:rPr lang="en-US" dirty="0" smtClean="0"/>
              <a:t>Regular expressions</a:t>
            </a:r>
          </a:p>
          <a:p>
            <a:pPr lvl="1" eaLnBrk="1" hangingPunct="1">
              <a:defRPr/>
            </a:pPr>
            <a:endParaRPr lang="en-US" dirty="0" smtClean="0"/>
          </a:p>
          <a:p>
            <a:pPr lvl="1" eaLnBrk="1" hangingPunct="1">
              <a:defRPr/>
            </a:pPr>
            <a:endParaRPr lang="en-US" dirty="0" smtClean="0"/>
          </a:p>
          <a:p>
            <a:pPr lvl="1" eaLnBrk="1" hangingPunct="1">
              <a:defRPr/>
            </a:pPr>
            <a:endParaRPr lang="en-US" dirty="0" smtClean="0"/>
          </a:p>
        </p:txBody>
      </p:sp>
      <p:sp>
        <p:nvSpPr>
          <p:cNvPr id="5124" name="Rectangle 4"/>
          <p:cNvSpPr>
            <a:spLocks noChangeArrowheads="1"/>
          </p:cNvSpPr>
          <p:nvPr/>
        </p:nvSpPr>
        <p:spPr bwMode="auto">
          <a:xfrm>
            <a:off x="747713" y="6500813"/>
            <a:ext cx="1471556"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7" tIns="44450" rIns="90487" bIns="44450">
            <a:spAutoFit/>
          </a:bodyPr>
          <a:lstStyle>
            <a:lvl1pPr algn="ctr">
              <a:lnSpc>
                <a:spcPct val="90000"/>
              </a:lnSpc>
              <a:defRPr b="1">
                <a:solidFill>
                  <a:schemeClr val="tx1"/>
                </a:solidFill>
                <a:latin typeface="Helvetica" panose="020B0604020202020204" pitchFamily="34" charset="0"/>
              </a:defRPr>
            </a:lvl1pPr>
            <a:lvl2pPr marL="742950" indent="-285750" algn="ctr">
              <a:lnSpc>
                <a:spcPct val="90000"/>
              </a:lnSpc>
              <a:defRPr b="1">
                <a:solidFill>
                  <a:schemeClr val="tx1"/>
                </a:solidFill>
                <a:latin typeface="Helvetica" panose="020B0604020202020204" pitchFamily="34" charset="0"/>
              </a:defRPr>
            </a:lvl2pPr>
            <a:lvl3pPr marL="1143000" indent="-228600" algn="ctr">
              <a:lnSpc>
                <a:spcPct val="90000"/>
              </a:lnSpc>
              <a:defRPr b="1">
                <a:solidFill>
                  <a:schemeClr val="tx1"/>
                </a:solidFill>
                <a:latin typeface="Helvetica" panose="020B0604020202020204" pitchFamily="34" charset="0"/>
              </a:defRPr>
            </a:lvl3pPr>
            <a:lvl4pPr marL="1600200" indent="-228600" algn="ctr">
              <a:lnSpc>
                <a:spcPct val="90000"/>
              </a:lnSpc>
              <a:defRPr b="1">
                <a:solidFill>
                  <a:schemeClr val="tx1"/>
                </a:solidFill>
                <a:latin typeface="Helvetica" panose="020B0604020202020204" pitchFamily="34" charset="0"/>
              </a:defRPr>
            </a:lvl4pPr>
            <a:lvl5pPr marL="2057400" indent="-228600" algn="ctr">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lgn="l">
              <a:lnSpc>
                <a:spcPct val="100000"/>
              </a:lnSpc>
            </a:pPr>
            <a:r>
              <a:rPr lang="en-US" altLang="en-US" sz="1400" smtClean="0">
                <a:latin typeface="Courier New" panose="02070309020205020404" pitchFamily="49" charset="0"/>
              </a:rPr>
              <a:t>May </a:t>
            </a:r>
            <a:r>
              <a:rPr lang="en-US" altLang="en-US" sz="1400" smtClean="0">
                <a:latin typeface="Courier New" panose="02070309020205020404" pitchFamily="49" charset="0"/>
              </a:rPr>
              <a:t>22, </a:t>
            </a:r>
            <a:r>
              <a:rPr lang="en-US" altLang="en-US" sz="1400" dirty="0" smtClean="0">
                <a:latin typeface="Courier New" panose="02070309020205020404" pitchFamily="49" charset="0"/>
              </a:rPr>
              <a:t>2017</a:t>
            </a:r>
            <a:endParaRPr lang="en-US" altLang="en-US" sz="1400" dirty="0">
              <a:latin typeface="Courier New" panose="02070309020205020404" pitchFamily="49" charset="0"/>
            </a:endParaRPr>
          </a:p>
        </p:txBody>
      </p:sp>
      <p:sp>
        <p:nvSpPr>
          <p:cNvPr id="5125" name="Rectangle 5"/>
          <p:cNvSpPr>
            <a:spLocks noChangeArrowheads="1"/>
          </p:cNvSpPr>
          <p:nvPr/>
        </p:nvSpPr>
        <p:spPr bwMode="auto">
          <a:xfrm>
            <a:off x="774700" y="762000"/>
            <a:ext cx="782161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lgn="ctr">
              <a:lnSpc>
                <a:spcPct val="90000"/>
              </a:lnSpc>
              <a:defRPr b="1">
                <a:solidFill>
                  <a:schemeClr val="tx1"/>
                </a:solidFill>
                <a:latin typeface="Helvetica" panose="020B0604020202020204" pitchFamily="34" charset="0"/>
              </a:defRPr>
            </a:lvl1pPr>
            <a:lvl2pPr marL="742950" indent="-285750" algn="ctr">
              <a:lnSpc>
                <a:spcPct val="90000"/>
              </a:lnSpc>
              <a:defRPr b="1">
                <a:solidFill>
                  <a:schemeClr val="tx1"/>
                </a:solidFill>
                <a:latin typeface="Helvetica" panose="020B0604020202020204" pitchFamily="34" charset="0"/>
              </a:defRPr>
            </a:lvl2pPr>
            <a:lvl3pPr marL="1143000" indent="-228600" algn="ctr">
              <a:lnSpc>
                <a:spcPct val="90000"/>
              </a:lnSpc>
              <a:defRPr b="1">
                <a:solidFill>
                  <a:schemeClr val="tx1"/>
                </a:solidFill>
                <a:latin typeface="Helvetica" panose="020B0604020202020204" pitchFamily="34" charset="0"/>
              </a:defRPr>
            </a:lvl3pPr>
            <a:lvl4pPr marL="1600200" indent="-228600" algn="ctr">
              <a:lnSpc>
                <a:spcPct val="90000"/>
              </a:lnSpc>
              <a:defRPr b="1">
                <a:solidFill>
                  <a:schemeClr val="tx1"/>
                </a:solidFill>
                <a:latin typeface="Helvetica" panose="020B0604020202020204" pitchFamily="34" charset="0"/>
              </a:defRPr>
            </a:lvl4pPr>
            <a:lvl5pPr marL="2057400" indent="-228600" algn="ctr">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eaLnBrk="1" hangingPunct="1">
              <a:lnSpc>
                <a:spcPct val="87000"/>
              </a:lnSpc>
            </a:pPr>
            <a:r>
              <a:rPr lang="en-US" altLang="en-US" sz="3800"/>
              <a:t>CSCE 742 Software Architectures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Doxygen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7654" y="1220788"/>
            <a:ext cx="5233104" cy="5224462"/>
          </a:xfrm>
        </p:spPr>
      </p:pic>
      <p:sp>
        <p:nvSpPr>
          <p:cNvPr id="4" name="TextBox 3"/>
          <p:cNvSpPr txBox="1"/>
          <p:nvPr/>
        </p:nvSpPr>
        <p:spPr>
          <a:xfrm>
            <a:off x="609600" y="6400800"/>
            <a:ext cx="6513322" cy="338554"/>
          </a:xfrm>
          <a:prstGeom prst="rect">
            <a:avLst/>
          </a:prstGeom>
          <a:noFill/>
        </p:spPr>
        <p:txBody>
          <a:bodyPr wrap="none" rtlCol="0">
            <a:spAutoFit/>
          </a:bodyPr>
          <a:lstStyle/>
          <a:p>
            <a:r>
              <a:rPr lang="en-US" sz="1600" dirty="0"/>
              <a:t>http://gustavoseabra-qtp.blogspot.com/2012_01_01_archive.html</a:t>
            </a:r>
          </a:p>
        </p:txBody>
      </p:sp>
    </p:spTree>
    <p:extLst>
      <p:ext uri="{BB962C8B-B14F-4D97-AF65-F5344CB8AC3E}">
        <p14:creationId xmlns:p14="http://schemas.microsoft.com/office/powerpoint/2010/main" val="264085310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vs Dynamic Call Graphs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3053897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253540"/>
            <a:ext cx="8307388" cy="4465220"/>
          </a:xfrm>
        </p:spPr>
      </p:pic>
      <p:sp>
        <p:nvSpPr>
          <p:cNvPr id="4" name="TextBox 3"/>
          <p:cNvSpPr txBox="1"/>
          <p:nvPr/>
        </p:nvSpPr>
        <p:spPr>
          <a:xfrm>
            <a:off x="0" y="6107668"/>
            <a:ext cx="9229834" cy="369332"/>
          </a:xfrm>
          <a:prstGeom prst="rect">
            <a:avLst/>
          </a:prstGeom>
          <a:noFill/>
        </p:spPr>
        <p:txBody>
          <a:bodyPr wrap="none" rtlCol="0">
            <a:spAutoFit/>
          </a:bodyPr>
          <a:lstStyle/>
          <a:p>
            <a:r>
              <a:rPr lang="en-US" dirty="0"/>
              <a:t>http://stackoverflow.com/questions/8576226/get-full-app-call-graph-in-kcachegrind</a:t>
            </a:r>
          </a:p>
        </p:txBody>
      </p:sp>
    </p:spTree>
    <p:extLst>
      <p:ext uri="{BB962C8B-B14F-4D97-AF65-F5344CB8AC3E}">
        <p14:creationId xmlns:p14="http://schemas.microsoft.com/office/powerpoint/2010/main" val="427138742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225" y="247650"/>
            <a:ext cx="9121775" cy="781050"/>
          </a:xfrm>
        </p:spPr>
        <p:txBody>
          <a:bodyPr/>
          <a:lstStyle/>
          <a:p>
            <a:r>
              <a:rPr lang="en-US" sz="3200" dirty="0" smtClean="0"/>
              <a:t>Dynamic Call Graphs - Run-time </a:t>
            </a:r>
            <a:r>
              <a:rPr lang="en-US" sz="3200" dirty="0"/>
              <a:t>call-graph</a:t>
            </a:r>
          </a:p>
        </p:txBody>
      </p:sp>
      <p:sp>
        <p:nvSpPr>
          <p:cNvPr id="3" name="Content Placeholder 2"/>
          <p:cNvSpPr>
            <a:spLocks noGrp="1"/>
          </p:cNvSpPr>
          <p:nvPr>
            <p:ph idx="1"/>
          </p:nvPr>
        </p:nvSpPr>
        <p:spPr>
          <a:xfrm>
            <a:off x="290513" y="1220788"/>
            <a:ext cx="8777287" cy="5224462"/>
          </a:xfrm>
        </p:spPr>
        <p:txBody>
          <a:bodyPr/>
          <a:lstStyle/>
          <a:p>
            <a:pPr>
              <a:buFont typeface="Wingdings" panose="05000000000000000000" pitchFamily="2" charset="2"/>
              <a:buChar char="§"/>
            </a:pPr>
            <a:r>
              <a:rPr lang="en-US" sz="2000" dirty="0" smtClean="0"/>
              <a:t>Most profilers </a:t>
            </a:r>
            <a:r>
              <a:rPr lang="en-US" sz="2000" dirty="0"/>
              <a:t>with </a:t>
            </a:r>
            <a:r>
              <a:rPr lang="en-US" sz="2000" dirty="0" err="1"/>
              <a:t>callgraph</a:t>
            </a:r>
            <a:r>
              <a:rPr lang="en-US" sz="2000" dirty="0"/>
              <a:t> </a:t>
            </a:r>
            <a:r>
              <a:rPr lang="en-US" sz="2000" dirty="0" smtClean="0"/>
              <a:t>functionality</a:t>
            </a:r>
            <a:endParaRPr lang="en-US" sz="2000" dirty="0"/>
          </a:p>
          <a:p>
            <a:pPr>
              <a:buFont typeface="Wingdings" panose="05000000000000000000" pitchFamily="2" charset="2"/>
              <a:buChar char="§"/>
            </a:pPr>
            <a:r>
              <a:rPr lang="en-US" sz="2000" dirty="0" err="1" smtClean="0"/>
              <a:t>gprof</a:t>
            </a:r>
            <a:r>
              <a:rPr lang="en-US" sz="2000" dirty="0" smtClean="0"/>
              <a:t> </a:t>
            </a:r>
            <a:r>
              <a:rPr lang="en-US" sz="2000" dirty="0"/>
              <a:t>: included in BSD or part of the GNU Binary Utilities</a:t>
            </a:r>
          </a:p>
          <a:p>
            <a:pPr>
              <a:buFont typeface="Wingdings" panose="05000000000000000000" pitchFamily="2" charset="2"/>
              <a:buChar char="§"/>
            </a:pPr>
            <a:r>
              <a:rPr lang="en-US" sz="2000" dirty="0" err="1" smtClean="0"/>
              <a:t>KCachegrind</a:t>
            </a:r>
            <a:r>
              <a:rPr lang="en-US" sz="2000" dirty="0" smtClean="0"/>
              <a:t> </a:t>
            </a:r>
            <a:r>
              <a:rPr lang="en-US" sz="2000" dirty="0"/>
              <a:t>: powerful tool to generate and analyze call graphs based on data generated by </a:t>
            </a:r>
            <a:r>
              <a:rPr lang="en-US" sz="2000" dirty="0" err="1"/>
              <a:t>Valgrind's</a:t>
            </a:r>
            <a:r>
              <a:rPr lang="en-US" sz="2000" dirty="0"/>
              <a:t> </a:t>
            </a:r>
            <a:r>
              <a:rPr lang="en-US" sz="2000" dirty="0" err="1"/>
              <a:t>callgrind</a:t>
            </a:r>
            <a:r>
              <a:rPr lang="en-US" sz="2000" dirty="0"/>
              <a:t> tool.</a:t>
            </a:r>
          </a:p>
          <a:p>
            <a:pPr>
              <a:buFont typeface="Wingdings" panose="05000000000000000000" pitchFamily="2" charset="2"/>
              <a:buChar char="§"/>
            </a:pPr>
            <a:r>
              <a:rPr lang="en-US" sz="2000" dirty="0" smtClean="0"/>
              <a:t>Mac </a:t>
            </a:r>
            <a:r>
              <a:rPr lang="en-US" sz="2000" dirty="0"/>
              <a:t>OS X Activity Monitor : Apple GUI process monitor Activity Monitor has a built-in call graph generator that can sample processes and return a call graph. </a:t>
            </a:r>
            <a:endParaRPr lang="en-US" sz="2000" dirty="0" smtClean="0"/>
          </a:p>
          <a:p>
            <a:pPr>
              <a:buFont typeface="Wingdings" panose="05000000000000000000" pitchFamily="2" charset="2"/>
              <a:buChar char="§"/>
            </a:pPr>
            <a:r>
              <a:rPr lang="en-US" sz="2000" dirty="0" err="1" smtClean="0"/>
              <a:t>OpenPAT</a:t>
            </a:r>
            <a:r>
              <a:rPr lang="en-US" sz="2000" dirty="0" smtClean="0"/>
              <a:t> </a:t>
            </a:r>
            <a:r>
              <a:rPr lang="en-US" sz="2000" dirty="0"/>
              <a:t>: includes the </a:t>
            </a:r>
            <a:r>
              <a:rPr lang="en-US" sz="2000" dirty="0" err="1"/>
              <a:t>control_flow</a:t>
            </a:r>
            <a:r>
              <a:rPr lang="en-US" sz="2000" dirty="0"/>
              <a:t> tool which automatically creates a </a:t>
            </a:r>
            <a:r>
              <a:rPr lang="en-US" sz="2000" dirty="0" err="1"/>
              <a:t>Graphviz</a:t>
            </a:r>
            <a:r>
              <a:rPr lang="en-US" sz="2000" dirty="0"/>
              <a:t> call-graph picture from runtime </a:t>
            </a:r>
            <a:r>
              <a:rPr lang="en-US" sz="2000" dirty="0" smtClean="0"/>
              <a:t>measurements.</a:t>
            </a:r>
          </a:p>
          <a:p>
            <a:pPr>
              <a:buFont typeface="Wingdings" panose="05000000000000000000" pitchFamily="2" charset="2"/>
              <a:buChar char="§"/>
            </a:pPr>
            <a:r>
              <a:rPr lang="en-US" sz="2000" dirty="0" err="1" smtClean="0"/>
              <a:t>pprof</a:t>
            </a:r>
            <a:r>
              <a:rPr lang="en-US" sz="2000" dirty="0"/>
              <a:t>, open source tool for visualization and analysis of profile data, to be used in conjunction with </a:t>
            </a:r>
            <a:r>
              <a:rPr lang="en-US" sz="2000" dirty="0" err="1" smtClean="0"/>
              <a:t>gperftools</a:t>
            </a:r>
            <a:r>
              <a:rPr lang="en-US" sz="2000" dirty="0" smtClean="0"/>
              <a:t>.</a:t>
            </a:r>
          </a:p>
          <a:p>
            <a:pPr>
              <a:buFont typeface="Wingdings" panose="05000000000000000000" pitchFamily="2" charset="2"/>
              <a:buChar char="§"/>
            </a:pPr>
            <a:r>
              <a:rPr lang="en-US" sz="2000" dirty="0" err="1" smtClean="0"/>
              <a:t>CodeAnalyst</a:t>
            </a:r>
            <a:r>
              <a:rPr lang="en-US" sz="2000" dirty="0" smtClean="0"/>
              <a:t> </a:t>
            </a:r>
            <a:r>
              <a:rPr lang="en-US" sz="2000" dirty="0"/>
              <a:t>from AMD (released under GPL)</a:t>
            </a:r>
          </a:p>
          <a:p>
            <a:pPr>
              <a:buFont typeface="Wingdings" panose="05000000000000000000" pitchFamily="2" charset="2"/>
              <a:buChar char="§"/>
            </a:pPr>
            <a:r>
              <a:rPr lang="en-US" sz="2000" dirty="0" err="1" smtClean="0"/>
              <a:t>makeppgraph</a:t>
            </a:r>
            <a:r>
              <a:rPr lang="en-US" sz="2000" dirty="0" smtClean="0"/>
              <a:t> </a:t>
            </a:r>
            <a:r>
              <a:rPr lang="en-US" sz="2000" dirty="0"/>
              <a:t>is a dependency graph generator (at module level) for builds performed with </a:t>
            </a:r>
            <a:r>
              <a:rPr lang="en-US" sz="2000" dirty="0" err="1"/>
              <a:t>makepp</a:t>
            </a:r>
            <a:r>
              <a:rPr lang="en-US" sz="2000" dirty="0"/>
              <a:t>.</a:t>
            </a:r>
          </a:p>
          <a:p>
            <a:pPr>
              <a:buFont typeface="Wingdings" panose="05000000000000000000" pitchFamily="2" charset="2"/>
              <a:buChar char="§"/>
            </a:pPr>
            <a:r>
              <a:rPr lang="en-US" sz="2000" dirty="0"/>
              <a:t>    Intel(R) Single Event API (free, open-source)</a:t>
            </a:r>
          </a:p>
        </p:txBody>
      </p:sp>
    </p:spTree>
    <p:extLst>
      <p:ext uri="{BB962C8B-B14F-4D97-AF65-F5344CB8AC3E}">
        <p14:creationId xmlns:p14="http://schemas.microsoft.com/office/powerpoint/2010/main" val="369947614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Call Graph Tools (for C)</a:t>
            </a:r>
            <a:endParaRPr lang="en-US" dirty="0"/>
          </a:p>
        </p:txBody>
      </p:sp>
      <p:sp>
        <p:nvSpPr>
          <p:cNvPr id="3" name="Content Placeholder 2"/>
          <p:cNvSpPr>
            <a:spLocks noGrp="1"/>
          </p:cNvSpPr>
          <p:nvPr>
            <p:ph idx="1"/>
          </p:nvPr>
        </p:nvSpPr>
        <p:spPr>
          <a:xfrm>
            <a:off x="290513" y="1220788"/>
            <a:ext cx="8777287" cy="5224462"/>
          </a:xfrm>
        </p:spPr>
        <p:txBody>
          <a:bodyPr/>
          <a:lstStyle/>
          <a:p>
            <a:pPr marL="342900" indent="-342900">
              <a:buFont typeface="Wingdings" panose="05000000000000000000" pitchFamily="2" charset="2"/>
              <a:buChar char="§"/>
            </a:pPr>
            <a:r>
              <a:rPr lang="en-US" sz="2000" dirty="0" err="1" smtClean="0"/>
              <a:t>doxygen</a:t>
            </a:r>
            <a:r>
              <a:rPr lang="en-US" sz="2000" dirty="0" smtClean="0"/>
              <a:t> </a:t>
            </a:r>
            <a:r>
              <a:rPr lang="en-US" sz="2000" dirty="0"/>
              <a:t>: Uses </a:t>
            </a:r>
            <a:r>
              <a:rPr lang="en-US" sz="2000" dirty="0" err="1"/>
              <a:t>graphviz</a:t>
            </a:r>
            <a:r>
              <a:rPr lang="en-US" sz="2000" dirty="0"/>
              <a:t> to generate static call/inheritance </a:t>
            </a:r>
            <a:r>
              <a:rPr lang="en-US" sz="2000" dirty="0" smtClean="0"/>
              <a:t>diagrams</a:t>
            </a:r>
          </a:p>
          <a:p>
            <a:pPr>
              <a:buFont typeface="Wingdings" panose="05000000000000000000" pitchFamily="2" charset="2"/>
              <a:buChar char="§"/>
            </a:pPr>
            <a:r>
              <a:rPr lang="en-US" sz="2000" dirty="0" err="1" smtClean="0"/>
              <a:t>cflow</a:t>
            </a:r>
            <a:r>
              <a:rPr lang="en-US" sz="2000" dirty="0" smtClean="0"/>
              <a:t> </a:t>
            </a:r>
            <a:r>
              <a:rPr lang="en-US" sz="2000" dirty="0"/>
              <a:t>: GNU </a:t>
            </a:r>
            <a:r>
              <a:rPr lang="en-US" sz="2000" dirty="0" err="1"/>
              <a:t>cflow</a:t>
            </a:r>
            <a:r>
              <a:rPr lang="en-US" sz="2000" dirty="0"/>
              <a:t> is able to generate the direct and inverted call graph of a C program</a:t>
            </a:r>
          </a:p>
          <a:p>
            <a:pPr>
              <a:buFont typeface="Wingdings" panose="05000000000000000000" pitchFamily="2" charset="2"/>
              <a:buChar char="§"/>
            </a:pPr>
            <a:r>
              <a:rPr lang="en-US" sz="2000" dirty="0"/>
              <a:t>    </a:t>
            </a:r>
            <a:r>
              <a:rPr lang="en-US" sz="2000" dirty="0" err="1"/>
              <a:t>egypt</a:t>
            </a:r>
            <a:r>
              <a:rPr lang="en-US" sz="2000" dirty="0"/>
              <a:t> : a small Perl script that uses </a:t>
            </a:r>
            <a:r>
              <a:rPr lang="en-US" sz="2000" dirty="0" err="1"/>
              <a:t>gcc</a:t>
            </a:r>
            <a:r>
              <a:rPr lang="en-US" sz="2000" dirty="0"/>
              <a:t> and </a:t>
            </a:r>
            <a:r>
              <a:rPr lang="en-US" sz="2000" dirty="0" err="1"/>
              <a:t>Graphviz</a:t>
            </a:r>
            <a:r>
              <a:rPr lang="en-US" sz="2000" dirty="0"/>
              <a:t> to generate the static call graph of a C program.</a:t>
            </a:r>
          </a:p>
          <a:p>
            <a:pPr>
              <a:buFont typeface="Wingdings" panose="05000000000000000000" pitchFamily="2" charset="2"/>
              <a:buChar char="§"/>
            </a:pPr>
            <a:r>
              <a:rPr lang="en-US" sz="2000" dirty="0"/>
              <a:t>    </a:t>
            </a:r>
            <a:r>
              <a:rPr lang="en-US" sz="2000" dirty="0" err="1"/>
              <a:t>CCTree</a:t>
            </a:r>
            <a:r>
              <a:rPr lang="en-US" sz="2000" dirty="0"/>
              <a:t> : Native Vim plugin that can display static call graphs by reading a </a:t>
            </a:r>
            <a:r>
              <a:rPr lang="en-US" sz="2000" dirty="0" err="1"/>
              <a:t>cscope</a:t>
            </a:r>
            <a:r>
              <a:rPr lang="en-US" sz="2000" dirty="0"/>
              <a:t> database. Works for C programs.</a:t>
            </a:r>
          </a:p>
          <a:p>
            <a:pPr>
              <a:buFont typeface="Wingdings" panose="05000000000000000000" pitchFamily="2" charset="2"/>
              <a:buChar char="§"/>
            </a:pPr>
            <a:r>
              <a:rPr lang="en-US" sz="2000" dirty="0"/>
              <a:t>    </a:t>
            </a:r>
            <a:r>
              <a:rPr lang="en-US" sz="2000" dirty="0" err="1"/>
              <a:t>codeviz</a:t>
            </a:r>
            <a:r>
              <a:rPr lang="en-US" sz="2000" dirty="0"/>
              <a:t> : a static call graph generator (the program is not run). Implemented as a patch to </a:t>
            </a:r>
            <a:r>
              <a:rPr lang="en-US" sz="2000" dirty="0" err="1"/>
              <a:t>gcc</a:t>
            </a:r>
            <a:r>
              <a:rPr lang="en-US" sz="2000" dirty="0"/>
              <a:t>; works for C and C++ programs.</a:t>
            </a:r>
          </a:p>
          <a:p>
            <a:pPr>
              <a:buFont typeface="Wingdings" panose="05000000000000000000" pitchFamily="2" charset="2"/>
              <a:buChar char="§"/>
            </a:pPr>
            <a:r>
              <a:rPr lang="en-US" sz="2000" dirty="0"/>
              <a:t>    calltree.sh : Bash shell functions that glue together </a:t>
            </a:r>
            <a:r>
              <a:rPr lang="en-US" sz="2000" dirty="0" err="1"/>
              <a:t>cscope</a:t>
            </a:r>
            <a:r>
              <a:rPr lang="en-US" sz="2000" dirty="0"/>
              <a:t>, </a:t>
            </a:r>
            <a:r>
              <a:rPr lang="en-US" sz="2000" dirty="0" err="1"/>
              <a:t>graphviz</a:t>
            </a:r>
            <a:r>
              <a:rPr lang="en-US" sz="2000" dirty="0"/>
              <a:t>, and a sampling of dot-rendering tools to display "caller" and "</a:t>
            </a:r>
            <a:r>
              <a:rPr lang="en-US" sz="2000" dirty="0" err="1"/>
              <a:t>callee</a:t>
            </a:r>
            <a:r>
              <a:rPr lang="en-US" sz="2000" dirty="0"/>
              <a:t>" relationships above, below, and/or between the C functions you specify.</a:t>
            </a:r>
          </a:p>
          <a:p>
            <a:pPr>
              <a:buFont typeface="Wingdings" panose="05000000000000000000" pitchFamily="2" charset="2"/>
              <a:buChar char="§"/>
            </a:pPr>
            <a:r>
              <a:rPr lang="en-US" sz="2000" dirty="0"/>
              <a:t>    </a:t>
            </a:r>
            <a:r>
              <a:rPr lang="en-US" sz="2000" dirty="0" err="1"/>
              <a:t>tceetree</a:t>
            </a:r>
            <a:r>
              <a:rPr lang="en-US" sz="2000" dirty="0"/>
              <a:t> : like calltree.sh, it connects </a:t>
            </a:r>
            <a:r>
              <a:rPr lang="en-US" sz="2000" dirty="0" err="1"/>
              <a:t>Cscope</a:t>
            </a:r>
            <a:r>
              <a:rPr lang="en-US" sz="2000" dirty="0"/>
              <a:t> and </a:t>
            </a:r>
            <a:r>
              <a:rPr lang="en-US" sz="2000" dirty="0" err="1"/>
              <a:t>Graphviz</a:t>
            </a:r>
            <a:r>
              <a:rPr lang="en-US" sz="2000" dirty="0"/>
              <a:t>, but it is an executable rather than a bash script.</a:t>
            </a:r>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p:txBody>
      </p:sp>
    </p:spTree>
    <p:extLst>
      <p:ext uri="{BB962C8B-B14F-4D97-AF65-F5344CB8AC3E}">
        <p14:creationId xmlns:p14="http://schemas.microsoft.com/office/powerpoint/2010/main" val="156553958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PHP, Perl and Python</a:t>
            </a:r>
          </a:p>
        </p:txBody>
      </p:sp>
      <p:sp>
        <p:nvSpPr>
          <p:cNvPr id="3" name="Content Placeholder 2"/>
          <p:cNvSpPr>
            <a:spLocks noGrp="1"/>
          </p:cNvSpPr>
          <p:nvPr>
            <p:ph idx="1"/>
          </p:nvPr>
        </p:nvSpPr>
        <p:spPr/>
        <p:txBody>
          <a:bodyPr/>
          <a:lstStyle/>
          <a:p>
            <a:pPr marL="342900" indent="-342900">
              <a:buFont typeface="Wingdings" panose="05000000000000000000" pitchFamily="2" charset="2"/>
              <a:buChar char="§"/>
            </a:pPr>
            <a:r>
              <a:rPr lang="en-US" dirty="0" err="1" smtClean="0"/>
              <a:t>Devel</a:t>
            </a:r>
            <a:r>
              <a:rPr lang="en-US" dirty="0"/>
              <a:t>::</a:t>
            </a:r>
            <a:r>
              <a:rPr lang="en-US" dirty="0" err="1"/>
              <a:t>NYTProf</a:t>
            </a:r>
            <a:r>
              <a:rPr lang="en-US" dirty="0"/>
              <a:t> : a </a:t>
            </a:r>
            <a:r>
              <a:rPr lang="en-US" dirty="0" err="1"/>
              <a:t>perl</a:t>
            </a:r>
            <a:r>
              <a:rPr lang="en-US" dirty="0"/>
              <a:t> performance </a:t>
            </a:r>
            <a:r>
              <a:rPr lang="en-US" dirty="0" smtClean="0"/>
              <a:t>analyzer </a:t>
            </a:r>
            <a:r>
              <a:rPr lang="en-US" dirty="0"/>
              <a:t>and call chart generator</a:t>
            </a:r>
          </a:p>
          <a:p>
            <a:pPr>
              <a:buFont typeface="Wingdings" panose="05000000000000000000" pitchFamily="2" charset="2"/>
              <a:buChar char="§"/>
            </a:pPr>
            <a:r>
              <a:rPr lang="en-US" dirty="0" err="1" smtClean="0"/>
              <a:t>phpCallGraph</a:t>
            </a:r>
            <a:r>
              <a:rPr lang="en-US" dirty="0" smtClean="0"/>
              <a:t> </a:t>
            </a:r>
            <a:r>
              <a:rPr lang="en-US" dirty="0"/>
              <a:t>: a call graph generator for PHP programs that uses </a:t>
            </a:r>
            <a:r>
              <a:rPr lang="en-US" dirty="0" err="1"/>
              <a:t>Graphviz</a:t>
            </a:r>
            <a:r>
              <a:rPr lang="en-US" dirty="0"/>
              <a:t>. It is written in PHP and requires at least PHP 5.2.</a:t>
            </a:r>
          </a:p>
          <a:p>
            <a:pPr>
              <a:buFont typeface="Wingdings" panose="05000000000000000000" pitchFamily="2" charset="2"/>
              <a:buChar char="§"/>
            </a:pPr>
            <a:r>
              <a:rPr lang="en-US" dirty="0" err="1" smtClean="0"/>
              <a:t>pycallgraph</a:t>
            </a:r>
            <a:r>
              <a:rPr lang="en-US" dirty="0" smtClean="0"/>
              <a:t> </a:t>
            </a:r>
            <a:r>
              <a:rPr lang="en-US" dirty="0"/>
              <a:t>: a call graph generator for Python programs that uses </a:t>
            </a:r>
            <a:r>
              <a:rPr lang="en-US" dirty="0" err="1"/>
              <a:t>Graphviz</a:t>
            </a:r>
            <a:r>
              <a:rPr lang="en-US" dirty="0"/>
              <a:t>.</a:t>
            </a:r>
          </a:p>
          <a:p>
            <a:pPr>
              <a:buFont typeface="Wingdings" panose="05000000000000000000" pitchFamily="2" charset="2"/>
              <a:buChar char="§"/>
            </a:pPr>
            <a:r>
              <a:rPr lang="en-US" dirty="0" smtClean="0"/>
              <a:t>gprof2dot </a:t>
            </a:r>
            <a:r>
              <a:rPr lang="en-US" dirty="0"/>
              <a:t>: A call graph generator written in Python that converts profiling data for many languages/runtimes to a </a:t>
            </a:r>
            <a:r>
              <a:rPr lang="en-US" dirty="0" err="1"/>
              <a:t>Graphviz</a:t>
            </a:r>
            <a:r>
              <a:rPr lang="en-US" dirty="0"/>
              <a:t> </a:t>
            </a:r>
            <a:r>
              <a:rPr lang="en-US" dirty="0" err="1"/>
              <a:t>callgraph</a:t>
            </a:r>
            <a:r>
              <a:rPr lang="en-US" dirty="0"/>
              <a:t>.</a:t>
            </a:r>
          </a:p>
          <a:p>
            <a:pPr>
              <a:buFont typeface="Wingdings" panose="05000000000000000000" pitchFamily="2" charset="2"/>
              <a:buChar char="§"/>
            </a:pPr>
            <a:r>
              <a:rPr lang="en-US" dirty="0" smtClean="0"/>
              <a:t>code2flow</a:t>
            </a:r>
            <a:r>
              <a:rPr lang="en-US" dirty="0"/>
              <a:t>: A call graph generator for Python and </a:t>
            </a:r>
            <a:r>
              <a:rPr lang="en-US" dirty="0" err="1"/>
              <a:t>Javascript</a:t>
            </a:r>
            <a:r>
              <a:rPr lang="en-US" dirty="0"/>
              <a:t> programs that uses </a:t>
            </a:r>
            <a:r>
              <a:rPr lang="en-US" dirty="0" err="1" smtClean="0"/>
              <a:t>Graphviz</a:t>
            </a:r>
            <a:endParaRPr lang="en-US" dirty="0"/>
          </a:p>
        </p:txBody>
      </p:sp>
    </p:spTree>
    <p:extLst>
      <p:ext uri="{BB962C8B-B14F-4D97-AF65-F5344CB8AC3E}">
        <p14:creationId xmlns:p14="http://schemas.microsoft.com/office/powerpoint/2010/main" val="378965818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java-</a:t>
            </a:r>
            <a:r>
              <a:rPr lang="en-US" sz="3600" dirty="0" err="1"/>
              <a:t>callgraph</a:t>
            </a:r>
            <a:r>
              <a:rPr lang="en-US" sz="3600" dirty="0"/>
              <a:t>: Java Call Graph Utilities</a:t>
            </a:r>
            <a:br>
              <a:rPr lang="en-US" sz="3600" dirty="0"/>
            </a:br>
            <a:endParaRPr lang="en-US" sz="3600"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A </a:t>
            </a:r>
            <a:r>
              <a:rPr lang="en-US" dirty="0"/>
              <a:t>suite of programs for generating static and dynamic call graphs in </a:t>
            </a:r>
            <a:r>
              <a:rPr lang="en-US" dirty="0" smtClean="0"/>
              <a:t>Java.</a:t>
            </a:r>
          </a:p>
          <a:p>
            <a:pPr>
              <a:buFont typeface="Wingdings" panose="05000000000000000000" pitchFamily="2" charset="2"/>
              <a:buChar char="§"/>
            </a:pPr>
            <a:r>
              <a:rPr lang="en-US" dirty="0" err="1" smtClean="0"/>
              <a:t>javacg</a:t>
            </a:r>
            <a:r>
              <a:rPr lang="en-US" dirty="0" smtClean="0"/>
              <a:t>-static</a:t>
            </a:r>
            <a:r>
              <a:rPr lang="en-US" dirty="0"/>
              <a:t>: Reads classes from a jar file, walks down the method bodies and prints a table of caller-caller </a:t>
            </a:r>
            <a:r>
              <a:rPr lang="en-US" dirty="0" smtClean="0"/>
              <a:t>relationships.</a:t>
            </a:r>
          </a:p>
          <a:p>
            <a:pPr>
              <a:buFont typeface="Wingdings" panose="05000000000000000000" pitchFamily="2" charset="2"/>
              <a:buChar char="§"/>
            </a:pPr>
            <a:r>
              <a:rPr lang="en-US" dirty="0" err="1" smtClean="0"/>
              <a:t>javacg</a:t>
            </a:r>
            <a:r>
              <a:rPr lang="en-US" dirty="0" smtClean="0"/>
              <a:t>-dynamic</a:t>
            </a:r>
            <a:r>
              <a:rPr lang="en-US" dirty="0"/>
              <a:t>: Runs as a Java agent and instruments the methods of a user-defined set of classes in order to track their invocations. At JVM exit, prints a table of caller-</a:t>
            </a:r>
            <a:r>
              <a:rPr lang="en-US" dirty="0" err="1"/>
              <a:t>callee</a:t>
            </a:r>
            <a:r>
              <a:rPr lang="en-US" dirty="0"/>
              <a:t> relationships, along with a number of </a:t>
            </a:r>
            <a:r>
              <a:rPr lang="en-US" dirty="0" smtClean="0"/>
              <a:t>calls</a:t>
            </a:r>
          </a:p>
          <a:p>
            <a:pPr>
              <a:buFont typeface="Wingdings" panose="05000000000000000000" pitchFamily="2" charset="2"/>
              <a:buChar char="§"/>
            </a:pPr>
            <a:r>
              <a:rPr lang="en-US" dirty="0" smtClean="0"/>
              <a:t>Download or clone</a:t>
            </a:r>
          </a:p>
          <a:p>
            <a:endParaRPr lang="en-US" dirty="0"/>
          </a:p>
        </p:txBody>
      </p:sp>
      <p:sp>
        <p:nvSpPr>
          <p:cNvPr id="4" name="TextBox 3"/>
          <p:cNvSpPr txBox="1"/>
          <p:nvPr/>
        </p:nvSpPr>
        <p:spPr>
          <a:xfrm>
            <a:off x="1295400" y="6488668"/>
            <a:ext cx="4903907" cy="369332"/>
          </a:xfrm>
          <a:prstGeom prst="rect">
            <a:avLst/>
          </a:prstGeom>
          <a:noFill/>
        </p:spPr>
        <p:txBody>
          <a:bodyPr wrap="none" rtlCol="0">
            <a:spAutoFit/>
          </a:bodyPr>
          <a:lstStyle/>
          <a:p>
            <a:r>
              <a:rPr lang="en-US" dirty="0"/>
              <a:t>https://github.com/gousiosg/java-callgraph</a:t>
            </a:r>
          </a:p>
        </p:txBody>
      </p:sp>
    </p:spTree>
    <p:extLst>
      <p:ext uri="{BB962C8B-B14F-4D97-AF65-F5344CB8AC3E}">
        <p14:creationId xmlns:p14="http://schemas.microsoft.com/office/powerpoint/2010/main" val="98096089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Compile</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Compile - The java-</a:t>
            </a:r>
            <a:r>
              <a:rPr lang="en-US" dirty="0" err="1"/>
              <a:t>callgraph</a:t>
            </a:r>
            <a:r>
              <a:rPr lang="en-US" dirty="0"/>
              <a:t> package is built with maven. Install maven and do:</a:t>
            </a:r>
          </a:p>
          <a:p>
            <a:pPr lvl="1">
              <a:buFont typeface="Wingdings" panose="05000000000000000000" pitchFamily="2" charset="2"/>
              <a:buChar char="§"/>
            </a:pPr>
            <a:r>
              <a:rPr lang="en-US" dirty="0" err="1"/>
              <a:t>mvn</a:t>
            </a:r>
            <a:r>
              <a:rPr lang="en-US" dirty="0"/>
              <a:t> </a:t>
            </a:r>
            <a:r>
              <a:rPr lang="en-US" dirty="0" smtClean="0"/>
              <a:t>install</a:t>
            </a:r>
          </a:p>
          <a:p>
            <a:pPr>
              <a:buFont typeface="Wingdings" panose="05000000000000000000" pitchFamily="2" charset="2"/>
              <a:buChar char="§"/>
            </a:pPr>
            <a:r>
              <a:rPr lang="en-US" dirty="0"/>
              <a:t>This will produce a target directory with the following three jars</a:t>
            </a:r>
            <a:r>
              <a:rPr lang="en-US" dirty="0" smtClean="0"/>
              <a:t>:</a:t>
            </a:r>
            <a:endParaRPr lang="en-US" dirty="0"/>
          </a:p>
          <a:p>
            <a:pPr lvl="1">
              <a:buFont typeface="Wingdings" panose="05000000000000000000" pitchFamily="2" charset="2"/>
              <a:buChar char="§"/>
            </a:pPr>
            <a:r>
              <a:rPr lang="en-US" dirty="0"/>
              <a:t>    javacg-0.1-SNAPSHOT.jar: This is the standard maven packaged jar with static and dynamic call graph generator classes</a:t>
            </a:r>
          </a:p>
          <a:p>
            <a:pPr lvl="1">
              <a:buFont typeface="Wingdings" panose="05000000000000000000" pitchFamily="2" charset="2"/>
              <a:buChar char="§"/>
            </a:pPr>
            <a:r>
              <a:rPr lang="en-US" dirty="0"/>
              <a:t>    javacg-0.1-SNAPSHOT-static.jar: This is an executable jar which includes the static call graph generator</a:t>
            </a:r>
          </a:p>
          <a:p>
            <a:pPr lvl="1">
              <a:buFont typeface="Wingdings" panose="05000000000000000000" pitchFamily="2" charset="2"/>
              <a:buChar char="§"/>
            </a:pPr>
            <a:r>
              <a:rPr lang="en-US" dirty="0"/>
              <a:t>    javacg-0.1-SNAPSHOT-dycg-agent.jar: This is an executable jar which includes the dynamic call graph generator</a:t>
            </a:r>
          </a:p>
          <a:p>
            <a:pPr>
              <a:buFont typeface="Wingdings" panose="05000000000000000000" pitchFamily="2" charset="2"/>
              <a:buChar char="§"/>
            </a:pPr>
            <a:endParaRPr lang="en-US" dirty="0"/>
          </a:p>
          <a:p>
            <a:endParaRPr lang="en-US" dirty="0"/>
          </a:p>
        </p:txBody>
      </p:sp>
      <p:sp>
        <p:nvSpPr>
          <p:cNvPr id="4" name="TextBox 3"/>
          <p:cNvSpPr txBox="1"/>
          <p:nvPr/>
        </p:nvSpPr>
        <p:spPr>
          <a:xfrm>
            <a:off x="1295400" y="6488668"/>
            <a:ext cx="4903907" cy="369332"/>
          </a:xfrm>
          <a:prstGeom prst="rect">
            <a:avLst/>
          </a:prstGeom>
          <a:noFill/>
        </p:spPr>
        <p:txBody>
          <a:bodyPr wrap="none" rtlCol="0">
            <a:spAutoFit/>
          </a:bodyPr>
          <a:lstStyle/>
          <a:p>
            <a:r>
              <a:rPr lang="en-US" dirty="0"/>
              <a:t>https://github.com/gousiosg/java-callgraph</a:t>
            </a:r>
          </a:p>
        </p:txBody>
      </p:sp>
    </p:spTree>
    <p:extLst>
      <p:ext uri="{BB962C8B-B14F-4D97-AF65-F5344CB8AC3E}">
        <p14:creationId xmlns:p14="http://schemas.microsoft.com/office/powerpoint/2010/main" val="315797031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Static Call </a:t>
            </a:r>
            <a:r>
              <a:rPr lang="en-US" dirty="0"/>
              <a:t>G</a:t>
            </a:r>
            <a:r>
              <a:rPr lang="en-US" dirty="0" smtClean="0"/>
              <a:t>raph Generator</a:t>
            </a:r>
            <a:endParaRPr lang="en-US" dirty="0"/>
          </a:p>
        </p:txBody>
      </p:sp>
      <p:sp>
        <p:nvSpPr>
          <p:cNvPr id="3" name="Content Placeholder 2"/>
          <p:cNvSpPr>
            <a:spLocks noGrp="1"/>
          </p:cNvSpPr>
          <p:nvPr>
            <p:ph idx="1"/>
          </p:nvPr>
        </p:nvSpPr>
        <p:spPr>
          <a:xfrm>
            <a:off x="290513" y="1220788"/>
            <a:ext cx="8831262" cy="5224462"/>
          </a:xfrm>
        </p:spPr>
        <p:txBody>
          <a:bodyPr/>
          <a:lstStyle/>
          <a:p>
            <a:pPr>
              <a:buFont typeface="Wingdings" panose="05000000000000000000" pitchFamily="2" charset="2"/>
              <a:buChar char="§"/>
            </a:pPr>
            <a:r>
              <a:rPr lang="en-US" sz="2000" dirty="0" err="1"/>
              <a:t>javacg</a:t>
            </a:r>
            <a:r>
              <a:rPr lang="en-US" sz="2000" dirty="0"/>
              <a:t>-static accepts as arguments the jars to analyze</a:t>
            </a:r>
            <a:r>
              <a:rPr lang="en-US" sz="2000" dirty="0" smtClean="0"/>
              <a:t>.</a:t>
            </a:r>
            <a:endParaRPr lang="en-US" sz="2000" dirty="0"/>
          </a:p>
          <a:p>
            <a:pPr>
              <a:buFont typeface="Wingdings" panose="05000000000000000000" pitchFamily="2" charset="2"/>
              <a:buChar char="§"/>
            </a:pPr>
            <a:r>
              <a:rPr lang="en-US" sz="2000" dirty="0"/>
              <a:t>java -jar javacg-0.1-SNAPSHOT-static.jar lib1.jar lib2.jar</a:t>
            </a:r>
            <a:r>
              <a:rPr lang="en-US" sz="2000" dirty="0" smtClean="0"/>
              <a:t>...</a:t>
            </a:r>
            <a:endParaRPr lang="en-US" sz="2000" dirty="0"/>
          </a:p>
          <a:p>
            <a:pPr>
              <a:buFont typeface="Wingdings" panose="05000000000000000000" pitchFamily="2" charset="2"/>
              <a:buChar char="§"/>
            </a:pPr>
            <a:r>
              <a:rPr lang="en-US" sz="2000" dirty="0" err="1"/>
              <a:t>javacg</a:t>
            </a:r>
            <a:r>
              <a:rPr lang="en-US" sz="2000" dirty="0"/>
              <a:t>-static produces combined output in the following format:</a:t>
            </a:r>
          </a:p>
          <a:p>
            <a:pPr>
              <a:buFont typeface="Wingdings" panose="05000000000000000000" pitchFamily="2" charset="2"/>
              <a:buChar char="§"/>
            </a:pPr>
            <a:r>
              <a:rPr lang="en-US" sz="2000" dirty="0"/>
              <a:t>For </a:t>
            </a:r>
            <a:r>
              <a:rPr lang="en-US" sz="2000" dirty="0" smtClean="0"/>
              <a:t>methods</a:t>
            </a:r>
            <a:endParaRPr lang="en-US" sz="2000" dirty="0"/>
          </a:p>
          <a:p>
            <a:pPr>
              <a:buFont typeface="Wingdings" panose="05000000000000000000" pitchFamily="2" charset="2"/>
              <a:buChar char="§"/>
            </a:pPr>
            <a:r>
              <a:rPr lang="en-US" sz="2000" dirty="0"/>
              <a:t>  </a:t>
            </a:r>
            <a:r>
              <a:rPr lang="en-US" sz="1800" dirty="0"/>
              <a:t>M:class1:&lt;method1&gt;(arg_types) (</a:t>
            </a:r>
            <a:r>
              <a:rPr lang="en-US" sz="1800" dirty="0" err="1"/>
              <a:t>typeofcall</a:t>
            </a:r>
            <a:r>
              <a:rPr lang="en-US" sz="1800" dirty="0"/>
              <a:t>)class2:&lt;method2&gt;(</a:t>
            </a:r>
            <a:r>
              <a:rPr lang="en-US" sz="1800" dirty="0" err="1"/>
              <a:t>arg_types</a:t>
            </a:r>
            <a:r>
              <a:rPr lang="en-US" sz="1800" dirty="0" smtClean="0"/>
              <a:t>)</a:t>
            </a:r>
            <a:endParaRPr lang="en-US" sz="2000" dirty="0"/>
          </a:p>
          <a:p>
            <a:pPr>
              <a:buFont typeface="Wingdings" panose="05000000000000000000" pitchFamily="2" charset="2"/>
              <a:buChar char="§"/>
            </a:pPr>
            <a:r>
              <a:rPr lang="en-US" sz="2000" dirty="0"/>
              <a:t>The line means that method1 of class1 called method2 of class2. The type of call can have one of the following values (refer to the JVM specification for the meaning of the calls</a:t>
            </a:r>
            <a:r>
              <a:rPr lang="en-US" sz="2000" dirty="0" smtClean="0"/>
              <a:t>):</a:t>
            </a:r>
          </a:p>
          <a:p>
            <a:pPr lvl="1">
              <a:buFont typeface="Wingdings" panose="05000000000000000000" pitchFamily="2" charset="2"/>
              <a:buChar char="§"/>
            </a:pPr>
            <a:r>
              <a:rPr lang="en-US" sz="1600" dirty="0" smtClean="0"/>
              <a:t>M </a:t>
            </a:r>
            <a:r>
              <a:rPr lang="en-US" sz="1600" dirty="0"/>
              <a:t>for </a:t>
            </a:r>
            <a:r>
              <a:rPr lang="en-US" sz="1600" dirty="0" err="1"/>
              <a:t>invokevirtual</a:t>
            </a:r>
            <a:r>
              <a:rPr lang="en-US" sz="1600" dirty="0"/>
              <a:t> </a:t>
            </a:r>
            <a:r>
              <a:rPr lang="en-US" sz="1600" dirty="0" smtClean="0"/>
              <a:t>call</a:t>
            </a:r>
          </a:p>
          <a:p>
            <a:pPr lvl="1">
              <a:buFont typeface="Wingdings" panose="05000000000000000000" pitchFamily="2" charset="2"/>
              <a:buChar char="§"/>
            </a:pPr>
            <a:r>
              <a:rPr lang="en-US" sz="1600" dirty="0" smtClean="0"/>
              <a:t>I for invoke interface call</a:t>
            </a:r>
          </a:p>
          <a:p>
            <a:pPr lvl="1">
              <a:buFont typeface="Wingdings" panose="05000000000000000000" pitchFamily="2" charset="2"/>
              <a:buChar char="§"/>
            </a:pPr>
            <a:r>
              <a:rPr lang="en-US" sz="1600" dirty="0" smtClean="0"/>
              <a:t>O </a:t>
            </a:r>
            <a:r>
              <a:rPr lang="en-US" sz="1600" dirty="0"/>
              <a:t>for </a:t>
            </a:r>
            <a:r>
              <a:rPr lang="en-US" sz="1600" dirty="0" err="1"/>
              <a:t>invokespecial</a:t>
            </a:r>
            <a:r>
              <a:rPr lang="en-US" sz="1600" dirty="0"/>
              <a:t> </a:t>
            </a:r>
            <a:r>
              <a:rPr lang="en-US" sz="1600" dirty="0" smtClean="0"/>
              <a:t>calls</a:t>
            </a:r>
          </a:p>
          <a:p>
            <a:pPr lvl="1">
              <a:buFont typeface="Wingdings" panose="05000000000000000000" pitchFamily="2" charset="2"/>
              <a:buChar char="§"/>
            </a:pPr>
            <a:r>
              <a:rPr lang="en-US" sz="1600" dirty="0" smtClean="0"/>
              <a:t>S </a:t>
            </a:r>
            <a:r>
              <a:rPr lang="en-US" sz="1600" dirty="0"/>
              <a:t>for </a:t>
            </a:r>
            <a:r>
              <a:rPr lang="en-US" sz="1600" dirty="0" err="1"/>
              <a:t>invokestatic</a:t>
            </a:r>
            <a:r>
              <a:rPr lang="en-US" sz="1600" dirty="0"/>
              <a:t> </a:t>
            </a:r>
            <a:r>
              <a:rPr lang="en-US" sz="1600" dirty="0" smtClean="0"/>
              <a:t>calls</a:t>
            </a:r>
          </a:p>
          <a:p>
            <a:pPr lvl="1">
              <a:buFont typeface="Wingdings" panose="05000000000000000000" pitchFamily="2" charset="2"/>
              <a:buChar char="§"/>
            </a:pPr>
            <a:r>
              <a:rPr lang="en-US" sz="1600" dirty="0" smtClean="0"/>
              <a:t>D </a:t>
            </a:r>
            <a:r>
              <a:rPr lang="en-US" sz="1600" dirty="0"/>
              <a:t>for </a:t>
            </a:r>
            <a:r>
              <a:rPr lang="en-US" sz="1600" dirty="0" err="1"/>
              <a:t>invokedynamic</a:t>
            </a:r>
            <a:r>
              <a:rPr lang="en-US" sz="1600" dirty="0"/>
              <a:t> calls</a:t>
            </a:r>
          </a:p>
          <a:p>
            <a:endParaRPr lang="en-US" sz="2000" dirty="0"/>
          </a:p>
        </p:txBody>
      </p:sp>
      <p:sp>
        <p:nvSpPr>
          <p:cNvPr id="4" name="TextBox 3"/>
          <p:cNvSpPr txBox="1"/>
          <p:nvPr/>
        </p:nvSpPr>
        <p:spPr>
          <a:xfrm>
            <a:off x="1295400" y="6488668"/>
            <a:ext cx="4903907" cy="369332"/>
          </a:xfrm>
          <a:prstGeom prst="rect">
            <a:avLst/>
          </a:prstGeom>
          <a:noFill/>
        </p:spPr>
        <p:txBody>
          <a:bodyPr wrap="none" rtlCol="0">
            <a:spAutoFit/>
          </a:bodyPr>
          <a:lstStyle/>
          <a:p>
            <a:r>
              <a:rPr lang="en-US" dirty="0"/>
              <a:t>https://github.com/gousiosg/java-callgraph</a:t>
            </a:r>
          </a:p>
        </p:txBody>
      </p:sp>
    </p:spTree>
    <p:extLst>
      <p:ext uri="{BB962C8B-B14F-4D97-AF65-F5344CB8AC3E}">
        <p14:creationId xmlns:p14="http://schemas.microsoft.com/office/powerpoint/2010/main" val="341814379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Instrumentation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482150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Call Graph Links</a:t>
            </a:r>
          </a:p>
        </p:txBody>
      </p:sp>
      <p:sp>
        <p:nvSpPr>
          <p:cNvPr id="1070083" name="Rectangle 3"/>
          <p:cNvSpPr>
            <a:spLocks noGrp="1" noChangeArrowheads="1"/>
          </p:cNvSpPr>
          <p:nvPr>
            <p:ph type="body" idx="1"/>
          </p:nvPr>
        </p:nvSpPr>
        <p:spPr>
          <a:xfrm>
            <a:off x="290513" y="1220788"/>
            <a:ext cx="8624887" cy="5224462"/>
          </a:xfrm>
        </p:spPr>
        <p:txBody>
          <a:bodyPr/>
          <a:lstStyle/>
          <a:p>
            <a:pPr>
              <a:buFont typeface="+mj-lt"/>
              <a:buAutoNum type="arabicPeriod"/>
            </a:pPr>
            <a:r>
              <a:rPr lang="en-US" b="0" dirty="0" smtClean="0"/>
              <a:t>Wikipedia </a:t>
            </a:r>
            <a:r>
              <a:rPr lang="en-US" b="0" dirty="0" smtClean="0">
                <a:hlinkClick r:id="rId2"/>
              </a:rPr>
              <a:t>–</a:t>
            </a:r>
            <a:r>
              <a:rPr lang="en-US" b="0" dirty="0" smtClean="0"/>
              <a:t> </a:t>
            </a:r>
          </a:p>
          <a:p>
            <a:pPr lvl="1">
              <a:buFont typeface="Wingdings" panose="05000000000000000000" pitchFamily="2" charset="2"/>
              <a:buChar char="§"/>
            </a:pPr>
            <a:r>
              <a:rPr lang="en-US" b="0" dirty="0" smtClean="0">
                <a:hlinkClick r:id="rId2"/>
              </a:rPr>
              <a:t>https</a:t>
            </a:r>
            <a:r>
              <a:rPr lang="en-US" b="0" dirty="0">
                <a:hlinkClick r:id="rId2"/>
              </a:rPr>
              <a:t>://</a:t>
            </a:r>
            <a:r>
              <a:rPr lang="en-US" b="0" dirty="0" smtClean="0">
                <a:hlinkClick r:id="rId2"/>
              </a:rPr>
              <a:t>en.wikipedia.org/wiki/Call_graph</a:t>
            </a:r>
            <a:r>
              <a:rPr lang="en-US" b="0" dirty="0" smtClean="0"/>
              <a:t> </a:t>
            </a:r>
          </a:p>
          <a:p>
            <a:pPr>
              <a:buFont typeface="+mj-lt"/>
              <a:buAutoNum type="arabicPeriod"/>
            </a:pPr>
            <a:r>
              <a:rPr lang="en-US" b="0" dirty="0" smtClean="0"/>
              <a:t> Java </a:t>
            </a:r>
            <a:r>
              <a:rPr lang="en-US" b="0" dirty="0"/>
              <a:t>Call graph </a:t>
            </a:r>
            <a:r>
              <a:rPr lang="en-US" b="0" dirty="0" smtClean="0">
                <a:hlinkClick r:id="rId3"/>
              </a:rPr>
              <a:t>–</a:t>
            </a:r>
            <a:r>
              <a:rPr lang="en-US" b="0" dirty="0" smtClean="0"/>
              <a:t> </a:t>
            </a:r>
          </a:p>
          <a:p>
            <a:pPr lvl="1">
              <a:buFont typeface="Wingdings" panose="05000000000000000000" pitchFamily="2" charset="2"/>
              <a:buChar char="§"/>
            </a:pPr>
            <a:r>
              <a:rPr lang="en-US" b="0" dirty="0" smtClean="0">
                <a:hlinkClick r:id="rId3"/>
              </a:rPr>
              <a:t>https</a:t>
            </a:r>
            <a:r>
              <a:rPr lang="en-US" b="0" dirty="0">
                <a:hlinkClick r:id="rId3"/>
              </a:rPr>
              <a:t>://</a:t>
            </a:r>
            <a:r>
              <a:rPr lang="en-US" b="0" dirty="0" smtClean="0">
                <a:hlinkClick r:id="rId3"/>
              </a:rPr>
              <a:t>github.com/gousiosg/java-callgraph</a:t>
            </a:r>
            <a:r>
              <a:rPr lang="en-US" b="0" dirty="0" smtClean="0"/>
              <a:t> </a:t>
            </a:r>
            <a:endParaRPr lang="en-US" dirty="0">
              <a:effectLst/>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Variable</a:t>
            </a:r>
            <a:endParaRPr lang="en-US" dirty="0"/>
          </a:p>
        </p:txBody>
      </p:sp>
      <p:sp>
        <p:nvSpPr>
          <p:cNvPr id="3" name="Content Placeholder 2"/>
          <p:cNvSpPr>
            <a:spLocks noGrp="1"/>
          </p:cNvSpPr>
          <p:nvPr>
            <p:ph idx="1"/>
          </p:nvPr>
        </p:nvSpPr>
        <p:spPr/>
        <p:txBody>
          <a:bodyPr/>
          <a:lstStyle/>
          <a:p>
            <a:r>
              <a:rPr lang="en-US" dirty="0" smtClean="0"/>
              <a:t>SHELL, PATH, HOME, JAVA_HOME, CLASS_PATH ??</a:t>
            </a:r>
          </a:p>
          <a:p>
            <a:endParaRPr lang="en-US" dirty="0"/>
          </a:p>
          <a:p>
            <a:r>
              <a:rPr lang="en-US" dirty="0" smtClean="0"/>
              <a:t>What is the PATH anyway?</a:t>
            </a:r>
          </a:p>
          <a:p>
            <a:endParaRPr lang="en-US" dirty="0" smtClean="0"/>
          </a:p>
          <a:p>
            <a:r>
              <a:rPr lang="en-US" dirty="0" smtClean="0"/>
              <a:t>export PATH= ~/bin:$PATH      </a:t>
            </a:r>
          </a:p>
          <a:p>
            <a:pPr lvl="1">
              <a:buFont typeface="Wingdings" panose="05000000000000000000" pitchFamily="2" charset="2"/>
              <a:buChar char="§"/>
            </a:pPr>
            <a:r>
              <a:rPr lang="en-US" dirty="0" smtClean="0"/>
              <a:t>//add ~/bin to the front of the PATH</a:t>
            </a:r>
            <a:endParaRPr lang="en-US" dirty="0"/>
          </a:p>
        </p:txBody>
      </p:sp>
    </p:spTree>
    <p:extLst>
      <p:ext uri="{BB962C8B-B14F-4D97-AF65-F5344CB8AC3E}">
        <p14:creationId xmlns:p14="http://schemas.microsoft.com/office/powerpoint/2010/main" val="124567171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bashrc</a:t>
            </a:r>
            <a:r>
              <a:rPr lang="en-US" dirty="0" smtClean="0"/>
              <a:t>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l</a:t>
            </a:r>
            <a:r>
              <a:rPr lang="en-US" dirty="0" smtClean="0"/>
              <a:t>s –a </a:t>
            </a:r>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328642945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Machines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2311491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t>
            </a:r>
            <a:r>
              <a:rPr lang="en-US" dirty="0" err="1" smtClean="0"/>
              <a:t>sh</a:t>
            </a:r>
            <a:r>
              <a:rPr lang="en-US" dirty="0" smtClean="0"/>
              <a:t> – Secure Shell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4887480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t>
            </a:r>
            <a:r>
              <a:rPr lang="en-US" dirty="0" err="1" smtClean="0"/>
              <a:t>cp</a:t>
            </a:r>
            <a:r>
              <a:rPr lang="en-US" dirty="0" smtClean="0"/>
              <a:t> – Secure copy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3880488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47650"/>
            <a:ext cx="8969375" cy="781050"/>
          </a:xfrm>
        </p:spPr>
        <p:txBody>
          <a:bodyPr/>
          <a:lstStyle/>
          <a:p>
            <a:r>
              <a:rPr lang="en-US" dirty="0" smtClean="0"/>
              <a:t>Logging in Remotely to CSE machines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6549090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Duo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87397168"/>
      </p:ext>
    </p:extLst>
  </p:cSld>
  <p:clrMapOvr>
    <a:masterClrMapping/>
  </p:clrMapOvr>
  <p:transition spd="med"/>
</p:sld>
</file>

<file path=ppt/theme/theme1.xml><?xml version="1.0" encoding="utf-8"?>
<a:theme xmlns:a="http://schemas.openxmlformats.org/drawingml/2006/main" name="white212">
  <a:themeElements>
    <a:clrScheme name="">
      <a:dk1>
        <a:srgbClr val="000066"/>
      </a:dk1>
      <a:lt1>
        <a:srgbClr val="FFFFFF"/>
      </a:lt1>
      <a:dk2>
        <a:srgbClr val="003300"/>
      </a:dk2>
      <a:lt2>
        <a:srgbClr val="00FF99"/>
      </a:lt2>
      <a:accent1>
        <a:srgbClr val="800000"/>
      </a:accent1>
      <a:accent2>
        <a:srgbClr val="33CCCC"/>
      </a:accent2>
      <a:accent3>
        <a:srgbClr val="FFFFFF"/>
      </a:accent3>
      <a:accent4>
        <a:srgbClr val="000056"/>
      </a:accent4>
      <a:accent5>
        <a:srgbClr val="C0AAAA"/>
      </a:accent5>
      <a:accent6>
        <a:srgbClr val="2DB9B9"/>
      </a:accent6>
      <a:hlink>
        <a:srgbClr val="660033"/>
      </a:hlink>
      <a:folHlink>
        <a:srgbClr val="000099"/>
      </a:folHlink>
    </a:clrScheme>
    <a:fontScheme name="white212">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lnDef>
  </a:objectDefaults>
  <a:extraClrSchemeLst>
    <a:extraClrScheme>
      <a:clrScheme name="white21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21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te21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21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21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21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te21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te212 8">
        <a:dk1>
          <a:srgbClr val="000000"/>
        </a:dk1>
        <a:lt1>
          <a:srgbClr val="FFFFFF"/>
        </a:lt1>
        <a:dk2>
          <a:srgbClr val="002396"/>
        </a:dk2>
        <a:lt2>
          <a:srgbClr val="00FF64"/>
        </a:lt2>
        <a:accent1>
          <a:srgbClr val="DC0A00"/>
        </a:accent1>
        <a:accent2>
          <a:srgbClr val="00FFFF"/>
        </a:accent2>
        <a:accent3>
          <a:srgbClr val="AAACC9"/>
        </a:accent3>
        <a:accent4>
          <a:srgbClr val="DADADA"/>
        </a:accent4>
        <a:accent5>
          <a:srgbClr val="EBAAAA"/>
        </a:accent5>
        <a:accent6>
          <a:srgbClr val="00E7E7"/>
        </a:accent6>
        <a:hlink>
          <a:srgbClr val="E1E100"/>
        </a:hlink>
        <a:folHlink>
          <a:srgbClr val="FF963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Settings\mmm\Application Data\Microsoft\Templates\white212.pot</Template>
  <TotalTime>22680</TotalTime>
  <Pages>35</Pages>
  <Words>787</Words>
  <Application>Microsoft Office PowerPoint</Application>
  <PresentationFormat>Letter Paper (8.5x11 in)</PresentationFormat>
  <Paragraphs>82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Century Gothic</vt:lpstr>
      <vt:lpstr>Courier New</vt:lpstr>
      <vt:lpstr>Helvetica</vt:lpstr>
      <vt:lpstr>Times New Roman</vt:lpstr>
      <vt:lpstr>Wingdings</vt:lpstr>
      <vt:lpstr>white212</vt:lpstr>
      <vt:lpstr>Lecture 5z Linux Tools – Call graphs Virtual Machines              </vt:lpstr>
      <vt:lpstr>Call Graph Links</vt:lpstr>
      <vt:lpstr>Environment Variable</vt:lpstr>
      <vt:lpstr>.bashrc </vt:lpstr>
      <vt:lpstr>Virtual Machines</vt:lpstr>
      <vt:lpstr>ssh – Secure Shell</vt:lpstr>
      <vt:lpstr>scp – Secure copy</vt:lpstr>
      <vt:lpstr>Logging in Remotely to CSE machines</vt:lpstr>
      <vt:lpstr>Core Duo</vt:lpstr>
      <vt:lpstr>Doxygen</vt:lpstr>
      <vt:lpstr>Static vs Dynamic Call Graphs</vt:lpstr>
      <vt:lpstr>PowerPoint Presentation</vt:lpstr>
      <vt:lpstr>Dynamic Call Graphs - Run-time call-graph</vt:lpstr>
      <vt:lpstr>Static Call Graph Tools (for C)</vt:lpstr>
      <vt:lpstr>PHP, Perl and Python</vt:lpstr>
      <vt:lpstr>java-callgraph: Java Call Graph Utilities </vt:lpstr>
      <vt:lpstr>Compile</vt:lpstr>
      <vt:lpstr>Running Static Call Graph Generator</vt:lpstr>
      <vt:lpstr>Instrumentation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212 Computer Architecture</dc:title>
  <dc:creator>Manton Matthews</dc:creator>
  <cp:lastModifiedBy>MATTHEWS, MANTON M</cp:lastModifiedBy>
  <cp:revision>170</cp:revision>
  <cp:lastPrinted>2017-05-22T14:44:13Z</cp:lastPrinted>
  <dcterms:created xsi:type="dcterms:W3CDTF">1998-08-11T09:19:24Z</dcterms:created>
  <dcterms:modified xsi:type="dcterms:W3CDTF">2017-05-22T14:45:28Z</dcterms:modified>
</cp:coreProperties>
</file>