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59"/>
  </p:notesMasterIdLst>
  <p:handoutMasterIdLst>
    <p:handoutMasterId r:id="rId60"/>
  </p:handoutMasterIdLst>
  <p:sldIdLst>
    <p:sldId id="453" r:id="rId2"/>
    <p:sldId id="527" r:id="rId3"/>
    <p:sldId id="530" r:id="rId4"/>
    <p:sldId id="587" r:id="rId5"/>
    <p:sldId id="531" r:id="rId6"/>
    <p:sldId id="532" r:id="rId7"/>
    <p:sldId id="533" r:id="rId8"/>
    <p:sldId id="534" r:id="rId9"/>
    <p:sldId id="535" r:id="rId10"/>
    <p:sldId id="536" r:id="rId11"/>
    <p:sldId id="537" r:id="rId12"/>
    <p:sldId id="538" r:id="rId13"/>
    <p:sldId id="539" r:id="rId14"/>
    <p:sldId id="540" r:id="rId15"/>
    <p:sldId id="541" r:id="rId16"/>
    <p:sldId id="542" r:id="rId17"/>
    <p:sldId id="543" r:id="rId18"/>
    <p:sldId id="544" r:id="rId19"/>
    <p:sldId id="545" r:id="rId20"/>
    <p:sldId id="548" r:id="rId21"/>
    <p:sldId id="549" r:id="rId22"/>
    <p:sldId id="550" r:id="rId23"/>
    <p:sldId id="551" r:id="rId24"/>
    <p:sldId id="552" r:id="rId25"/>
    <p:sldId id="553" r:id="rId26"/>
    <p:sldId id="554" r:id="rId27"/>
    <p:sldId id="555" r:id="rId28"/>
    <p:sldId id="556" r:id="rId29"/>
    <p:sldId id="557" r:id="rId30"/>
    <p:sldId id="558" r:id="rId31"/>
    <p:sldId id="559" r:id="rId32"/>
    <p:sldId id="560" r:id="rId33"/>
    <p:sldId id="561" r:id="rId34"/>
    <p:sldId id="562" r:id="rId35"/>
    <p:sldId id="563" r:id="rId36"/>
    <p:sldId id="564" r:id="rId37"/>
    <p:sldId id="565" r:id="rId38"/>
    <p:sldId id="566" r:id="rId39"/>
    <p:sldId id="568" r:id="rId40"/>
    <p:sldId id="569" r:id="rId41"/>
    <p:sldId id="570" r:id="rId42"/>
    <p:sldId id="571" r:id="rId43"/>
    <p:sldId id="572" r:id="rId44"/>
    <p:sldId id="573" r:id="rId45"/>
    <p:sldId id="574" r:id="rId46"/>
    <p:sldId id="575" r:id="rId47"/>
    <p:sldId id="576" r:id="rId48"/>
    <p:sldId id="577" r:id="rId49"/>
    <p:sldId id="578" r:id="rId50"/>
    <p:sldId id="579" r:id="rId51"/>
    <p:sldId id="580" r:id="rId52"/>
    <p:sldId id="581" r:id="rId53"/>
    <p:sldId id="582" r:id="rId54"/>
    <p:sldId id="583" r:id="rId55"/>
    <p:sldId id="584" r:id="rId56"/>
    <p:sldId id="585" r:id="rId57"/>
    <p:sldId id="586" r:id="rId58"/>
  </p:sldIdLst>
  <p:sldSz cx="9144000" cy="6858000" type="letter"/>
  <p:notesSz cx="9296400" cy="7010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5pPr>
    <a:lvl6pPr marL="2286000" algn="l" defTabSz="914400" rtl="0" eaLnBrk="1" latinLnBrk="0" hangingPunct="1">
      <a:defRPr b="1" kern="1200">
        <a:solidFill>
          <a:schemeClr val="tx1"/>
        </a:solidFill>
        <a:latin typeface="Helvetica" panose="020B0604020202020204" pitchFamily="34" charset="0"/>
        <a:ea typeface="+mn-ea"/>
        <a:cs typeface="+mn-cs"/>
      </a:defRPr>
    </a:lvl6pPr>
    <a:lvl7pPr marL="2743200" algn="l" defTabSz="914400" rtl="0" eaLnBrk="1" latinLnBrk="0" hangingPunct="1">
      <a:defRPr b="1" kern="1200">
        <a:solidFill>
          <a:schemeClr val="tx1"/>
        </a:solidFill>
        <a:latin typeface="Helvetica" panose="020B0604020202020204" pitchFamily="34" charset="0"/>
        <a:ea typeface="+mn-ea"/>
        <a:cs typeface="+mn-cs"/>
      </a:defRPr>
    </a:lvl7pPr>
    <a:lvl8pPr marL="3200400" algn="l" defTabSz="914400" rtl="0" eaLnBrk="1" latinLnBrk="0" hangingPunct="1">
      <a:defRPr b="1" kern="1200">
        <a:solidFill>
          <a:schemeClr val="tx1"/>
        </a:solidFill>
        <a:latin typeface="Helvetica" panose="020B0604020202020204" pitchFamily="34" charset="0"/>
        <a:ea typeface="+mn-ea"/>
        <a:cs typeface="+mn-cs"/>
      </a:defRPr>
    </a:lvl8pPr>
    <a:lvl9pPr marL="3657600" algn="l" defTabSz="914400" rtl="0" eaLnBrk="1" latinLnBrk="0" hangingPunct="1">
      <a:defRPr b="1"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96">
          <p15:clr>
            <a:srgbClr val="A4A3A4"/>
          </p15:clr>
        </p15:guide>
        <p15:guide id="2" pos="5568">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00"/>
    <a:srgbClr val="FF0000"/>
    <a:srgbClr val="FFCCCC"/>
    <a:srgbClr val="CCCCFF"/>
    <a:srgbClr val="CCECFF"/>
    <a:srgbClr val="9999FF"/>
    <a:srgbClr val="FFFF99"/>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68265" autoAdjust="0"/>
  </p:normalViewPr>
  <p:slideViewPr>
    <p:cSldViewPr>
      <p:cViewPr varScale="1">
        <p:scale>
          <a:sx n="45" d="100"/>
          <a:sy n="45" d="100"/>
        </p:scale>
        <p:origin x="1604" y="48"/>
      </p:cViewPr>
      <p:guideLst>
        <p:guide orient="horz" pos="96"/>
        <p:guide pos="5568"/>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438"/>
    </p:cViewPr>
  </p:sorterViewPr>
  <p:notesViewPr>
    <p:cSldViewPr>
      <p:cViewPr varScale="1">
        <p:scale>
          <a:sx n="77" d="100"/>
          <a:sy n="77" d="100"/>
        </p:scale>
        <p:origin x="-1584" y="-104"/>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267200" y="6677025"/>
            <a:ext cx="765175" cy="257175"/>
          </a:xfrm>
          <a:prstGeom prst="rect">
            <a:avLst/>
          </a:prstGeom>
          <a:noFill/>
          <a:ln w="12700">
            <a:noFill/>
            <a:miter lim="800000"/>
            <a:headEnd/>
            <a:tailEnd/>
          </a:ln>
          <a:effectLst/>
        </p:spPr>
        <p:txBody>
          <a:bodyPr wrap="none" lIns="87312" tIns="44450" rIns="87312" bIns="44450">
            <a:spAutoFit/>
          </a:bodyPr>
          <a:lstStyle>
            <a:lvl1pPr defTabSz="868363">
              <a:defRPr b="1">
                <a:solidFill>
                  <a:schemeClr val="tx1"/>
                </a:solidFill>
                <a:latin typeface="Helvetica" panose="020B0604020202020204" pitchFamily="34" charset="0"/>
              </a:defRPr>
            </a:lvl1pPr>
            <a:lvl2pPr marL="742950" indent="-285750" defTabSz="868363">
              <a:defRPr b="1">
                <a:solidFill>
                  <a:schemeClr val="tx1"/>
                </a:solidFill>
                <a:latin typeface="Helvetica" panose="020B0604020202020204" pitchFamily="34" charset="0"/>
              </a:defRPr>
            </a:lvl2pPr>
            <a:lvl3pPr marL="1143000" indent="-228600" defTabSz="868363">
              <a:defRPr b="1">
                <a:solidFill>
                  <a:schemeClr val="tx1"/>
                </a:solidFill>
                <a:latin typeface="Helvetica" panose="020B0604020202020204" pitchFamily="34" charset="0"/>
              </a:defRPr>
            </a:lvl3pPr>
            <a:lvl4pPr marL="1600200" indent="-228600" defTabSz="868363">
              <a:defRPr b="1">
                <a:solidFill>
                  <a:schemeClr val="tx1"/>
                </a:solidFill>
                <a:latin typeface="Helvetica" panose="020B0604020202020204" pitchFamily="34" charset="0"/>
              </a:defRPr>
            </a:lvl4pPr>
            <a:lvl5pPr marL="2057400" indent="-228600" defTabSz="868363">
              <a:defRPr b="1">
                <a:solidFill>
                  <a:schemeClr val="tx1"/>
                </a:solidFill>
                <a:latin typeface="Helvetica" panose="020B0604020202020204" pitchFamily="34" charset="0"/>
              </a:defRPr>
            </a:lvl5pPr>
            <a:lvl6pPr marL="25146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lgn="ctr">
              <a:lnSpc>
                <a:spcPct val="90000"/>
              </a:lnSpc>
              <a:defRPr/>
            </a:pPr>
            <a:r>
              <a:rPr lang="en-US" altLang="en-US" sz="1200" b="0" smtClean="0"/>
              <a:t>Page </a:t>
            </a:r>
            <a:fld id="{A38C5765-60B6-4C3E-AED0-DC97F733B59B}" type="slidenum">
              <a:rPr lang="en-US" altLang="en-US" sz="1200" b="0" smtClean="0"/>
              <a:pPr algn="ctr">
                <a:lnSpc>
                  <a:spcPct val="90000"/>
                </a:lnSpc>
                <a:defRPr/>
              </a:pPr>
              <a:t>‹#›</a:t>
            </a:fld>
            <a:endParaRPr lang="en-US" altLang="en-US" sz="1200" b="0" smtClean="0"/>
          </a:p>
        </p:txBody>
      </p:sp>
    </p:spTree>
    <p:extLst>
      <p:ext uri="{BB962C8B-B14F-4D97-AF65-F5344CB8AC3E}">
        <p14:creationId xmlns:p14="http://schemas.microsoft.com/office/powerpoint/2010/main" val="15835393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026"/>
          <p:cNvSpPr>
            <a:spLocks noGrp="1" noChangeArrowheads="1"/>
          </p:cNvSpPr>
          <p:nvPr>
            <p:ph type="body" sz="quarter" idx="3"/>
          </p:nvPr>
        </p:nvSpPr>
        <p:spPr bwMode="auto">
          <a:xfrm>
            <a:off x="1239838" y="3330575"/>
            <a:ext cx="6816725" cy="3154363"/>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1" name="Rectangle 1027"/>
          <p:cNvSpPr>
            <a:spLocks noChangeArrowheads="1"/>
          </p:cNvSpPr>
          <p:nvPr/>
        </p:nvSpPr>
        <p:spPr bwMode="auto">
          <a:xfrm>
            <a:off x="4244975" y="6677025"/>
            <a:ext cx="806450" cy="257175"/>
          </a:xfrm>
          <a:prstGeom prst="rect">
            <a:avLst/>
          </a:prstGeom>
          <a:noFill/>
          <a:ln w="12700">
            <a:noFill/>
            <a:miter lim="800000"/>
            <a:headEnd/>
            <a:tailEnd/>
          </a:ln>
          <a:effectLst/>
        </p:spPr>
        <p:txBody>
          <a:bodyPr wrap="none" lIns="87312" tIns="44450" rIns="87312" bIns="44450">
            <a:spAutoFit/>
          </a:bodyPr>
          <a:lstStyle>
            <a:lvl1pPr defTabSz="868363">
              <a:defRPr b="1">
                <a:solidFill>
                  <a:schemeClr val="tx1"/>
                </a:solidFill>
                <a:latin typeface="Helvetica" panose="020B0604020202020204" pitchFamily="34" charset="0"/>
              </a:defRPr>
            </a:lvl1pPr>
            <a:lvl2pPr marL="742950" indent="-285750" defTabSz="868363">
              <a:defRPr b="1">
                <a:solidFill>
                  <a:schemeClr val="tx1"/>
                </a:solidFill>
                <a:latin typeface="Helvetica" panose="020B0604020202020204" pitchFamily="34" charset="0"/>
              </a:defRPr>
            </a:lvl2pPr>
            <a:lvl3pPr marL="1143000" indent="-228600" defTabSz="868363">
              <a:defRPr b="1">
                <a:solidFill>
                  <a:schemeClr val="tx1"/>
                </a:solidFill>
                <a:latin typeface="Helvetica" panose="020B0604020202020204" pitchFamily="34" charset="0"/>
              </a:defRPr>
            </a:lvl3pPr>
            <a:lvl4pPr marL="1600200" indent="-228600" defTabSz="868363">
              <a:defRPr b="1">
                <a:solidFill>
                  <a:schemeClr val="tx1"/>
                </a:solidFill>
                <a:latin typeface="Helvetica" panose="020B0604020202020204" pitchFamily="34" charset="0"/>
              </a:defRPr>
            </a:lvl4pPr>
            <a:lvl5pPr marL="2057400" indent="-228600" defTabSz="868363">
              <a:defRPr b="1">
                <a:solidFill>
                  <a:schemeClr val="tx1"/>
                </a:solidFill>
                <a:latin typeface="Helvetica" panose="020B0604020202020204" pitchFamily="34" charset="0"/>
              </a:defRPr>
            </a:lvl5pPr>
            <a:lvl6pPr marL="25146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lgn="ctr">
              <a:lnSpc>
                <a:spcPct val="90000"/>
              </a:lnSpc>
              <a:defRPr/>
            </a:pPr>
            <a:r>
              <a:rPr lang="en-US" altLang="en-US" sz="1200" b="0" smtClean="0">
                <a:latin typeface="Century Gothic" panose="020B0502020202020204" pitchFamily="34" charset="0"/>
              </a:rPr>
              <a:t>Page </a:t>
            </a:r>
            <a:fld id="{3ACFD517-CC99-4272-BB6F-269CF95024F3}" type="slidenum">
              <a:rPr lang="en-US" altLang="en-US" sz="1200" b="0" smtClean="0">
                <a:latin typeface="Century Gothic" panose="020B0502020202020204" pitchFamily="34" charset="0"/>
              </a:rPr>
              <a:pPr algn="ctr">
                <a:lnSpc>
                  <a:spcPct val="90000"/>
                </a:lnSpc>
                <a:defRPr/>
              </a:pPr>
              <a:t>‹#›</a:t>
            </a:fld>
            <a:endParaRPr lang="en-US" altLang="en-US" sz="1200" b="0" smtClean="0">
              <a:latin typeface="Century Gothic" panose="020B0502020202020204" pitchFamily="34" charset="0"/>
            </a:endParaRPr>
          </a:p>
        </p:txBody>
      </p:sp>
      <p:sp>
        <p:nvSpPr>
          <p:cNvPr id="4100" name="Rectangle 1028"/>
          <p:cNvSpPr>
            <a:spLocks noChangeArrowheads="1" noTextEdit="1"/>
          </p:cNvSpPr>
          <p:nvPr>
            <p:ph type="sldImg" idx="2"/>
          </p:nvPr>
        </p:nvSpPr>
        <p:spPr bwMode="auto">
          <a:xfrm>
            <a:off x="2901950" y="530225"/>
            <a:ext cx="3492500" cy="26193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327684630"/>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p:nvSpPr>
        <p:spPr bwMode="auto">
          <a:xfrm>
            <a:off x="0" y="6400800"/>
            <a:ext cx="3657600" cy="304800"/>
          </a:xfrm>
          <a:prstGeom prst="rect">
            <a:avLst/>
          </a:prstGeom>
          <a:noFill/>
          <a:ln w="9525">
            <a:noFill/>
            <a:miter lim="800000"/>
            <a:headEnd/>
            <a:tailEnd/>
          </a:ln>
          <a:effectLst/>
        </p:spPr>
        <p:txBody>
          <a:bodyPr lIns="90479" tIns="44446" rIns="90479" bIns="44446"/>
          <a:lstStyle/>
          <a:p>
            <a:pPr algn="ctr" eaLnBrk="1" hangingPunct="1">
              <a:lnSpc>
                <a:spcPct val="95000"/>
              </a:lnSpc>
              <a:spcBef>
                <a:spcPct val="50000"/>
              </a:spcBef>
              <a:buClr>
                <a:schemeClr val="hlink"/>
              </a:buClr>
              <a:buFont typeface="Wingdings" pitchFamily="2" charset="2"/>
              <a:buNone/>
              <a:defRPr/>
            </a:pPr>
            <a:r>
              <a:rPr lang="en-US">
                <a:solidFill>
                  <a:schemeClr val="tx2"/>
                </a:solidFill>
                <a:effectLst>
                  <a:outerShdw blurRad="38100" dist="38100" dir="2700000" algn="tl">
                    <a:srgbClr val="C0C0C0"/>
                  </a:outerShdw>
                </a:effectLst>
                <a:latin typeface="Times New Roman" pitchFamily="18" charset="0"/>
              </a:rPr>
              <a:t>Click to edit Master subtitle style</a:t>
            </a:r>
          </a:p>
        </p:txBody>
      </p:sp>
      <p:sp>
        <p:nvSpPr>
          <p:cNvPr id="348162" name="Rectangle 2"/>
          <p:cNvSpPr>
            <a:spLocks noGrp="1" noChangeArrowheads="1"/>
          </p:cNvSpPr>
          <p:nvPr>
            <p:ph type="subTitle" sz="quarter" idx="1"/>
          </p:nvPr>
        </p:nvSpPr>
        <p:spPr>
          <a:xfrm>
            <a:off x="1371600" y="2501900"/>
            <a:ext cx="6400800" cy="1752600"/>
          </a:xfrm>
        </p:spPr>
        <p:txBody>
          <a:bodyPr/>
          <a:lstStyle>
            <a:lvl1pPr marL="0" indent="0" algn="ctr">
              <a:defRPr/>
            </a:lvl1pPr>
          </a:lstStyle>
          <a:p>
            <a:r>
              <a:rPr lang="en-US"/>
              <a:t>Click to edit Master subtitle style</a:t>
            </a:r>
          </a:p>
        </p:txBody>
      </p:sp>
      <p:sp>
        <p:nvSpPr>
          <p:cNvPr id="348163" name="Rectangle 3"/>
          <p:cNvSpPr>
            <a:spLocks noGrp="1" noChangeArrowheads="1"/>
          </p:cNvSpPr>
          <p:nvPr>
            <p:ph type="ctrTitle" sz="quarter"/>
          </p:nvPr>
        </p:nvSpPr>
        <p:spPr>
          <a:xfrm>
            <a:off x="685800" y="365125"/>
            <a:ext cx="7772400" cy="1143000"/>
          </a:xfrm>
          <a:effectLst>
            <a:outerShdw dist="71842" dir="2700000" algn="ctr" rotWithShape="0">
              <a:schemeClr val="bg2"/>
            </a:outerShdw>
          </a:effectLst>
        </p:spPr>
        <p:txBody>
          <a:bodyPr lIns="92066" tIns="46033" rIns="92066" bIns="46033"/>
          <a:lstStyle>
            <a:lvl1pPr>
              <a:defRPr>
                <a:effectLst>
                  <a:outerShdw blurRad="38100" dist="38100" dir="2700000" algn="tl">
                    <a:srgbClr val="C0C0C0"/>
                  </a:outerShdw>
                </a:effectLst>
              </a:defRPr>
            </a:lvl1pPr>
          </a:lstStyle>
          <a:p>
            <a:r>
              <a:rPr lang="en-US"/>
              <a:t>Click to edit Master title style</a:t>
            </a:r>
          </a:p>
        </p:txBody>
      </p:sp>
    </p:spTree>
    <p:extLst>
      <p:ext uri="{BB962C8B-B14F-4D97-AF65-F5344CB8AC3E}">
        <p14:creationId xmlns:p14="http://schemas.microsoft.com/office/powerpoint/2010/main" val="1193791066"/>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4887937"/>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247650"/>
            <a:ext cx="2206625" cy="619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0513" y="247650"/>
            <a:ext cx="6472237" cy="619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374964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bwMode="auto">
          <a:xfrm>
            <a:off x="533400" y="6500813"/>
            <a:ext cx="6705600" cy="28098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lnSpc>
                <a:spcPct val="90000"/>
              </a:lnSpc>
              <a:defRPr sz="1100" b="1">
                <a:solidFill>
                  <a:schemeClr val="tx1"/>
                </a:solidFill>
                <a:latin typeface="Helvetica" panose="020B0604020202020204" pitchFamily="34" charset="0"/>
              </a:defRPr>
            </a:lvl1pPr>
            <a:lvl2pPr marL="742950" indent="-285750" algn="ctr">
              <a:lnSpc>
                <a:spcPct val="90000"/>
              </a:lnSpc>
              <a:defRPr b="1">
                <a:solidFill>
                  <a:schemeClr val="tx1"/>
                </a:solidFill>
                <a:latin typeface="Helvetica" panose="020B0604020202020204" pitchFamily="34" charset="0"/>
              </a:defRPr>
            </a:lvl2pPr>
            <a:lvl3pPr marL="1143000" indent="-228600" algn="ctr">
              <a:lnSpc>
                <a:spcPct val="90000"/>
              </a:lnSpc>
              <a:defRPr b="1">
                <a:solidFill>
                  <a:schemeClr val="tx1"/>
                </a:solidFill>
                <a:latin typeface="Helvetica" panose="020B0604020202020204" pitchFamily="34" charset="0"/>
              </a:defRPr>
            </a:lvl3pPr>
            <a:lvl4pPr marL="1600200" indent="-228600" algn="ctr">
              <a:lnSpc>
                <a:spcPct val="90000"/>
              </a:lnSpc>
              <a:defRPr b="1">
                <a:solidFill>
                  <a:schemeClr val="tx1"/>
                </a:solidFill>
                <a:latin typeface="Helvetica" panose="020B0604020202020204" pitchFamily="34" charset="0"/>
              </a:defRPr>
            </a:lvl4pPr>
            <a:lvl5pPr marL="2057400" indent="-228600" algn="ctr">
              <a:lnSpc>
                <a:spcPct val="90000"/>
              </a:lnSpc>
              <a:defRPr b="1">
                <a:solidFill>
                  <a:schemeClr val="tx1"/>
                </a:solidFill>
                <a:latin typeface="Helvetica" panose="020B0604020202020204"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defRPr/>
            </a:pPr>
            <a:r>
              <a:rPr lang="en-AU" altLang="en-US"/>
              <a:t>© Len Bass, Paul Clements, Rick </a:t>
            </a:r>
            <a:r>
              <a:rPr lang="en-AU" altLang="en-US" err="1"/>
              <a:t>Kazman</a:t>
            </a:r>
            <a:r>
              <a:rPr lang="en-AU" altLang="en-US"/>
              <a:t>, under Creative Commons Attribution License</a:t>
            </a:r>
          </a:p>
        </p:txBody>
      </p:sp>
    </p:spTree>
    <p:extLst>
      <p:ext uri="{BB962C8B-B14F-4D97-AF65-F5344CB8AC3E}">
        <p14:creationId xmlns:p14="http://schemas.microsoft.com/office/powerpoint/2010/main" val="73475615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073003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0513" y="1220788"/>
            <a:ext cx="4076700"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19613" y="1220788"/>
            <a:ext cx="4078287"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2857795"/>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317345"/>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6646535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4251893"/>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7644792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38478397"/>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7138" name="Rectangle 2"/>
          <p:cNvSpPr>
            <a:spLocks noGrp="1" noChangeArrowheads="1"/>
          </p:cNvSpPr>
          <p:nvPr>
            <p:ph type="body" idx="1"/>
          </p:nvPr>
        </p:nvSpPr>
        <p:spPr bwMode="auto">
          <a:xfrm>
            <a:off x="290513" y="1220788"/>
            <a:ext cx="8307387" cy="5224462"/>
          </a:xfrm>
          <a:prstGeom prst="rect">
            <a:avLst/>
          </a:prstGeom>
          <a:noFill/>
          <a:ln w="9525">
            <a:noFill/>
            <a:miter lim="800000"/>
            <a:headEnd/>
            <a:tailEnd/>
          </a:ln>
          <a:effectLst/>
        </p:spPr>
        <p:txBody>
          <a:bodyPr vert="horz" wrap="square" lIns="90479" tIns="44446" rIns="90479" bIns="4444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7" name="Rectangle 3"/>
          <p:cNvSpPr>
            <a:spLocks noGrp="1" noChangeArrowheads="1"/>
          </p:cNvSpPr>
          <p:nvPr>
            <p:ph type="title"/>
          </p:nvPr>
        </p:nvSpPr>
        <p:spPr bwMode="auto">
          <a:xfrm>
            <a:off x="404813" y="247650"/>
            <a:ext cx="8716962" cy="781050"/>
          </a:xfrm>
          <a:prstGeom prst="rect">
            <a:avLst/>
          </a:prstGeom>
          <a:noFill/>
          <a:ln>
            <a:noFill/>
          </a:ln>
          <a:effectLst>
            <a:outerShdw dist="53882" dir="2700000" algn="ctr" rotWithShape="0">
              <a:srgbClr val="969696"/>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347140" name="Text Box 4"/>
          <p:cNvSpPr txBox="1">
            <a:spLocks noChangeArrowheads="1"/>
          </p:cNvSpPr>
          <p:nvPr/>
        </p:nvSpPr>
        <p:spPr bwMode="auto">
          <a:xfrm>
            <a:off x="219075" y="6400800"/>
            <a:ext cx="604838" cy="285750"/>
          </a:xfrm>
          <a:prstGeom prst="rect">
            <a:avLst/>
          </a:prstGeom>
          <a:noFill/>
          <a:ln w="19050">
            <a:noFill/>
            <a:miter lim="800000"/>
            <a:headEnd/>
            <a:tailEnd type="none" w="sm" len="sm"/>
          </a:ln>
          <a:effectLst/>
        </p:spPr>
        <p:txBody>
          <a:bodyPr wrap="none" lIns="45715" tIns="45715" rIns="45715" bIns="45715" anchor="ctr">
            <a:spAutoFit/>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lgn="ctr">
              <a:lnSpc>
                <a:spcPct val="90000"/>
              </a:lnSpc>
              <a:defRPr/>
            </a:pPr>
            <a:r>
              <a:rPr lang="en-US" altLang="en-US" sz="1400" b="0" smtClean="0">
                <a:solidFill>
                  <a:schemeClr val="hlink"/>
                </a:solidFill>
              </a:rPr>
              <a:t>– </a:t>
            </a:r>
            <a:fld id="{413A8EA2-78F1-40E7-A2E6-D8BDB9F607A3}" type="slidenum">
              <a:rPr lang="en-US" altLang="en-US" sz="1400" b="0" smtClean="0">
                <a:solidFill>
                  <a:schemeClr val="hlink"/>
                </a:solidFill>
              </a:rPr>
              <a:pPr algn="ctr">
                <a:lnSpc>
                  <a:spcPct val="90000"/>
                </a:lnSpc>
                <a:defRPr/>
              </a:pPr>
              <a:t>‹#›</a:t>
            </a:fld>
            <a:r>
              <a:rPr lang="en-US" altLang="en-US" sz="1400" b="0" smtClean="0">
                <a:solidFill>
                  <a:schemeClr val="hlink"/>
                </a:solidFill>
              </a:rPr>
              <a:t> –</a:t>
            </a:r>
            <a:endParaRPr lang="en-US" altLang="en-US" sz="1400" b="0" smtClean="0"/>
          </a:p>
        </p:txBody>
      </p:sp>
      <p:sp>
        <p:nvSpPr>
          <p:cNvPr id="1029" name="Rectangle 5"/>
          <p:cNvSpPr>
            <a:spLocks noChangeArrowheads="1"/>
          </p:cNvSpPr>
          <p:nvPr/>
        </p:nvSpPr>
        <p:spPr bwMode="auto">
          <a:xfrm>
            <a:off x="7007225" y="6391275"/>
            <a:ext cx="21145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45715" tIns="45715" rIns="45715" bIns="45715" anchor="ctr">
            <a:spAutoFit/>
          </a:bodyPr>
          <a:lstStyle>
            <a:lvl1pPr algn="ctr">
              <a:lnSpc>
                <a:spcPct val="90000"/>
              </a:lnSpc>
              <a:defRPr b="1">
                <a:solidFill>
                  <a:schemeClr val="tx1"/>
                </a:solidFill>
                <a:latin typeface="Helvetica" panose="020B0604020202020204" pitchFamily="34" charset="0"/>
              </a:defRPr>
            </a:lvl1pPr>
            <a:lvl2pPr marL="742950" indent="-285750" algn="ctr">
              <a:lnSpc>
                <a:spcPct val="90000"/>
              </a:lnSpc>
              <a:defRPr b="1">
                <a:solidFill>
                  <a:schemeClr val="tx1"/>
                </a:solidFill>
                <a:latin typeface="Helvetica" panose="020B0604020202020204" pitchFamily="34" charset="0"/>
              </a:defRPr>
            </a:lvl2pPr>
            <a:lvl3pPr marL="1143000" indent="-228600" algn="ctr">
              <a:lnSpc>
                <a:spcPct val="90000"/>
              </a:lnSpc>
              <a:defRPr b="1">
                <a:solidFill>
                  <a:schemeClr val="tx1"/>
                </a:solidFill>
                <a:latin typeface="Helvetica" panose="020B0604020202020204" pitchFamily="34" charset="0"/>
              </a:defRPr>
            </a:lvl3pPr>
            <a:lvl4pPr marL="1600200" indent="-228600" algn="ctr">
              <a:lnSpc>
                <a:spcPct val="90000"/>
              </a:lnSpc>
              <a:defRPr b="1">
                <a:solidFill>
                  <a:schemeClr val="tx1"/>
                </a:solidFill>
                <a:latin typeface="Helvetica" panose="020B0604020202020204" pitchFamily="34" charset="0"/>
              </a:defRPr>
            </a:lvl4pPr>
            <a:lvl5pPr marL="2057400" indent="-228600" algn="ctr">
              <a:lnSpc>
                <a:spcPct val="90000"/>
              </a:lnSpc>
              <a:defRPr b="1">
                <a:solidFill>
                  <a:schemeClr val="tx1"/>
                </a:solidFill>
                <a:latin typeface="Helvetica" panose="020B0604020202020204"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defRPr/>
            </a:pPr>
            <a:r>
              <a:rPr lang="en-US" altLang="en-US" sz="1400" b="0" dirty="0" smtClean="0">
                <a:solidFill>
                  <a:schemeClr val="hlink"/>
                </a:solidFill>
              </a:rPr>
              <a:t>CSCE 742 Summer 2017</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spd="med"/>
  <p:txStyles>
    <p:titleStyle>
      <a:lvl1pPr algn="l" rtl="0" eaLnBrk="0" fontAlgn="base" hangingPunct="0">
        <a:lnSpc>
          <a:spcPct val="87000"/>
        </a:lnSpc>
        <a:spcBef>
          <a:spcPct val="0"/>
        </a:spcBef>
        <a:spcAft>
          <a:spcPct val="0"/>
        </a:spcAft>
        <a:defRPr sz="3800" b="1">
          <a:solidFill>
            <a:schemeClr val="hlink"/>
          </a:solidFill>
          <a:latin typeface="+mj-lt"/>
          <a:ea typeface="+mj-ea"/>
          <a:cs typeface="+mj-cs"/>
        </a:defRPr>
      </a:lvl1pPr>
      <a:lvl2pPr algn="l" rtl="0" eaLnBrk="0" fontAlgn="base" hangingPunct="0">
        <a:lnSpc>
          <a:spcPct val="87000"/>
        </a:lnSpc>
        <a:spcBef>
          <a:spcPct val="0"/>
        </a:spcBef>
        <a:spcAft>
          <a:spcPct val="0"/>
        </a:spcAft>
        <a:defRPr sz="3800" b="1">
          <a:solidFill>
            <a:schemeClr val="hlink"/>
          </a:solidFill>
          <a:latin typeface="Helvetica" pitchFamily="34" charset="0"/>
        </a:defRPr>
      </a:lvl2pPr>
      <a:lvl3pPr algn="l" rtl="0" eaLnBrk="0" fontAlgn="base" hangingPunct="0">
        <a:lnSpc>
          <a:spcPct val="87000"/>
        </a:lnSpc>
        <a:spcBef>
          <a:spcPct val="0"/>
        </a:spcBef>
        <a:spcAft>
          <a:spcPct val="0"/>
        </a:spcAft>
        <a:defRPr sz="3800" b="1">
          <a:solidFill>
            <a:schemeClr val="hlink"/>
          </a:solidFill>
          <a:latin typeface="Helvetica" pitchFamily="34" charset="0"/>
        </a:defRPr>
      </a:lvl3pPr>
      <a:lvl4pPr algn="l" rtl="0" eaLnBrk="0" fontAlgn="base" hangingPunct="0">
        <a:lnSpc>
          <a:spcPct val="87000"/>
        </a:lnSpc>
        <a:spcBef>
          <a:spcPct val="0"/>
        </a:spcBef>
        <a:spcAft>
          <a:spcPct val="0"/>
        </a:spcAft>
        <a:defRPr sz="3800" b="1">
          <a:solidFill>
            <a:schemeClr val="hlink"/>
          </a:solidFill>
          <a:latin typeface="Helvetica" pitchFamily="34" charset="0"/>
        </a:defRPr>
      </a:lvl4pPr>
      <a:lvl5pPr algn="l" rtl="0" eaLnBrk="0" fontAlgn="base" hangingPunct="0">
        <a:lnSpc>
          <a:spcPct val="87000"/>
        </a:lnSpc>
        <a:spcBef>
          <a:spcPct val="0"/>
        </a:spcBef>
        <a:spcAft>
          <a:spcPct val="0"/>
        </a:spcAft>
        <a:defRPr sz="3800" b="1">
          <a:solidFill>
            <a:schemeClr val="hlink"/>
          </a:solidFill>
          <a:latin typeface="Helvetica" pitchFamily="34" charset="0"/>
        </a:defRPr>
      </a:lvl5pPr>
      <a:lvl6pPr marL="457200" algn="l" rtl="0" fontAlgn="base">
        <a:lnSpc>
          <a:spcPct val="87000"/>
        </a:lnSpc>
        <a:spcBef>
          <a:spcPct val="0"/>
        </a:spcBef>
        <a:spcAft>
          <a:spcPct val="0"/>
        </a:spcAft>
        <a:defRPr sz="3800" b="1">
          <a:solidFill>
            <a:schemeClr val="hlink"/>
          </a:solidFill>
          <a:latin typeface="Helvetica" pitchFamily="34" charset="0"/>
        </a:defRPr>
      </a:lvl6pPr>
      <a:lvl7pPr marL="914400" algn="l" rtl="0" fontAlgn="base">
        <a:lnSpc>
          <a:spcPct val="87000"/>
        </a:lnSpc>
        <a:spcBef>
          <a:spcPct val="0"/>
        </a:spcBef>
        <a:spcAft>
          <a:spcPct val="0"/>
        </a:spcAft>
        <a:defRPr sz="3800" b="1">
          <a:solidFill>
            <a:schemeClr val="hlink"/>
          </a:solidFill>
          <a:latin typeface="Helvetica" pitchFamily="34" charset="0"/>
        </a:defRPr>
      </a:lvl7pPr>
      <a:lvl8pPr marL="1371600" algn="l" rtl="0" fontAlgn="base">
        <a:lnSpc>
          <a:spcPct val="87000"/>
        </a:lnSpc>
        <a:spcBef>
          <a:spcPct val="0"/>
        </a:spcBef>
        <a:spcAft>
          <a:spcPct val="0"/>
        </a:spcAft>
        <a:defRPr sz="3800" b="1">
          <a:solidFill>
            <a:schemeClr val="hlink"/>
          </a:solidFill>
          <a:latin typeface="Helvetica" pitchFamily="34" charset="0"/>
        </a:defRPr>
      </a:lvl8pPr>
      <a:lvl9pPr marL="1828800" algn="l" rtl="0" fontAlgn="base">
        <a:lnSpc>
          <a:spcPct val="87000"/>
        </a:lnSpc>
        <a:spcBef>
          <a:spcPct val="0"/>
        </a:spcBef>
        <a:spcAft>
          <a:spcPct val="0"/>
        </a:spcAft>
        <a:defRPr sz="3800" b="1">
          <a:solidFill>
            <a:schemeClr val="hlink"/>
          </a:solidFill>
          <a:latin typeface="Helvetica" pitchFamily="34" charset="0"/>
        </a:defRPr>
      </a:lvl9pPr>
    </p:titleStyle>
    <p:bodyStyle>
      <a:lvl1pPr marL="385763" indent="-385763" algn="l" rtl="0" eaLnBrk="0" fontAlgn="base" hangingPunct="0">
        <a:lnSpc>
          <a:spcPct val="95000"/>
        </a:lnSpc>
        <a:spcBef>
          <a:spcPct val="50000"/>
        </a:spcBef>
        <a:spcAft>
          <a:spcPct val="0"/>
        </a:spcAft>
        <a:buClr>
          <a:schemeClr val="hlink"/>
        </a:buClr>
        <a:buFont typeface="Wingdings" panose="05000000000000000000" pitchFamily="2" charset="2"/>
        <a:defRPr sz="2400" b="1">
          <a:solidFill>
            <a:schemeClr val="tx2"/>
          </a:solidFill>
          <a:effectLst>
            <a:outerShdw blurRad="38100" dist="38100" dir="2700000" algn="tl">
              <a:srgbClr val="C0C0C0"/>
            </a:outerShdw>
          </a:effectLst>
          <a:latin typeface="+mn-lt"/>
          <a:ea typeface="+mn-ea"/>
          <a:cs typeface="+mn-cs"/>
        </a:defRPr>
      </a:lvl1pPr>
      <a:lvl2pPr marL="744538" indent="-246063" algn="l" rtl="0" eaLnBrk="0" fontAlgn="base" hangingPunct="0">
        <a:spcBef>
          <a:spcPct val="25000"/>
        </a:spcBef>
        <a:spcAft>
          <a:spcPct val="0"/>
        </a:spcAft>
        <a:buClr>
          <a:schemeClr val="hlink"/>
        </a:buClr>
        <a:buSzPct val="75000"/>
        <a:buFont typeface="Wingdings" panose="05000000000000000000" pitchFamily="2" charset="2"/>
        <a:buChar char="n"/>
        <a:defRPr sz="2000" b="1">
          <a:solidFill>
            <a:schemeClr val="tx1"/>
          </a:solidFill>
          <a:latin typeface="+mn-lt"/>
        </a:defRPr>
      </a:lvl2pPr>
      <a:lvl3pPr marL="1146175" indent="-238125" algn="l" rtl="0" eaLnBrk="0" fontAlgn="base" hangingPunct="0">
        <a:lnSpc>
          <a:spcPct val="107000"/>
        </a:lnSpc>
        <a:spcBef>
          <a:spcPct val="10000"/>
        </a:spcBef>
        <a:spcAft>
          <a:spcPct val="0"/>
        </a:spcAft>
        <a:buClr>
          <a:srgbClr val="005400"/>
        </a:buClr>
        <a:buSzPct val="90000"/>
        <a:buFont typeface="Wingdings" pitchFamily="2" charset="2"/>
        <a:buChar char="l"/>
        <a:defRPr b="1">
          <a:solidFill>
            <a:schemeClr val="folHlink"/>
          </a:solidFill>
          <a:latin typeface="+mn-lt"/>
        </a:defRPr>
      </a:lvl3pPr>
      <a:lvl4pPr marL="1600200" indent="-228600" algn="l" rtl="0" eaLnBrk="0" fontAlgn="base" hangingPunct="0">
        <a:spcBef>
          <a:spcPct val="20000"/>
        </a:spcBef>
        <a:spcAft>
          <a:spcPct val="0"/>
        </a:spcAft>
        <a:buChar char="»"/>
        <a:defRPr b="1">
          <a:solidFill>
            <a:schemeClr val="tx1"/>
          </a:solidFill>
          <a:latin typeface="+mn-lt"/>
        </a:defRPr>
      </a:lvl4pPr>
      <a:lvl5pPr marL="2451100" indent="-228600" algn="l" rtl="0" eaLnBrk="0" fontAlgn="base" hangingPunct="0">
        <a:spcBef>
          <a:spcPct val="20000"/>
        </a:spcBef>
        <a:spcAft>
          <a:spcPct val="0"/>
        </a:spcAft>
        <a:buChar char="•"/>
        <a:defRPr sz="2000">
          <a:solidFill>
            <a:schemeClr val="tx1"/>
          </a:solidFill>
          <a:latin typeface="Times New Roman" pitchFamily="18" charset="0"/>
        </a:defRPr>
      </a:lvl5pPr>
      <a:lvl6pPr marL="2908300" indent="-228600" algn="l" rtl="0" fontAlgn="base">
        <a:spcBef>
          <a:spcPct val="20000"/>
        </a:spcBef>
        <a:spcAft>
          <a:spcPct val="0"/>
        </a:spcAft>
        <a:buChar char="•"/>
        <a:defRPr sz="2000">
          <a:solidFill>
            <a:schemeClr val="tx1"/>
          </a:solidFill>
          <a:latin typeface="Times New Roman" pitchFamily="18" charset="0"/>
        </a:defRPr>
      </a:lvl6pPr>
      <a:lvl7pPr marL="3365500" indent="-228600" algn="l" rtl="0" fontAlgn="base">
        <a:spcBef>
          <a:spcPct val="20000"/>
        </a:spcBef>
        <a:spcAft>
          <a:spcPct val="0"/>
        </a:spcAft>
        <a:buChar char="•"/>
        <a:defRPr sz="2000">
          <a:solidFill>
            <a:schemeClr val="tx1"/>
          </a:solidFill>
          <a:latin typeface="Times New Roman" pitchFamily="18" charset="0"/>
        </a:defRPr>
      </a:lvl7pPr>
      <a:lvl8pPr marL="3822700" indent="-228600" algn="l" rtl="0" fontAlgn="base">
        <a:spcBef>
          <a:spcPct val="20000"/>
        </a:spcBef>
        <a:spcAft>
          <a:spcPct val="0"/>
        </a:spcAft>
        <a:buChar char="•"/>
        <a:defRPr sz="2000">
          <a:solidFill>
            <a:schemeClr val="tx1"/>
          </a:solidFill>
          <a:latin typeface="Times New Roman" pitchFamily="18" charset="0"/>
        </a:defRPr>
      </a:lvl8pPr>
      <a:lvl9pPr marL="42799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en.wikipedia.org/wiki/Cohesion_%28computer_science%29" TargetMode="External"/><Relationship Id="rId2" Type="http://schemas.openxmlformats.org/officeDocument/2006/relationships/hyperlink" Target="https://en.wikipedia.org/wiki/Loose_couplin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1836738"/>
            <a:ext cx="7772400" cy="1565275"/>
          </a:xfrm>
        </p:spPr>
        <p:txBody>
          <a:bodyPr/>
          <a:lstStyle/>
          <a:p>
            <a:pPr marL="342900" indent="-342900" algn="ctr" eaLnBrk="1" hangingPunct="1"/>
            <a:r>
              <a:rPr lang="en-US" altLang="en-US" smtClean="0"/>
              <a:t>Lecture 05</a:t>
            </a:r>
            <a:br>
              <a:rPr lang="en-US" altLang="en-US" smtClean="0"/>
            </a:br>
            <a:r>
              <a:rPr lang="en-US" altLang="en-US" smtClean="0"/>
              <a:t>Interoperability, Modifiability, Performance</a:t>
            </a:r>
          </a:p>
        </p:txBody>
      </p:sp>
      <p:sp>
        <p:nvSpPr>
          <p:cNvPr id="418819" name="Rectangle 3"/>
          <p:cNvSpPr>
            <a:spLocks noGrp="1" noChangeArrowheads="1"/>
          </p:cNvSpPr>
          <p:nvPr>
            <p:ph type="body" idx="1"/>
          </p:nvPr>
        </p:nvSpPr>
        <p:spPr>
          <a:xfrm>
            <a:off x="1676400" y="3402013"/>
            <a:ext cx="6629400" cy="2905125"/>
          </a:xfrm>
        </p:spPr>
        <p:txBody>
          <a:bodyPr lIns="90487" tIns="44450" rIns="90487" bIns="44450"/>
          <a:lstStyle/>
          <a:p>
            <a:pPr eaLnBrk="1" hangingPunct="1">
              <a:defRPr/>
            </a:pPr>
            <a:r>
              <a:rPr lang="en-US" dirty="0" smtClean="0"/>
              <a:t>Topics</a:t>
            </a:r>
          </a:p>
          <a:p>
            <a:pPr lvl="1" eaLnBrk="1" hangingPunct="1">
              <a:defRPr/>
            </a:pPr>
            <a:r>
              <a:rPr lang="en-US" dirty="0"/>
              <a:t>Chapter </a:t>
            </a:r>
            <a:r>
              <a:rPr lang="en-US" dirty="0" smtClean="0"/>
              <a:t>6 Interoperability</a:t>
            </a:r>
            <a:r>
              <a:rPr lang="en-US" dirty="0"/>
              <a:t>, </a:t>
            </a:r>
            <a:endParaRPr lang="en-US" dirty="0" smtClean="0"/>
          </a:p>
          <a:p>
            <a:pPr lvl="1" eaLnBrk="1" hangingPunct="1">
              <a:defRPr/>
            </a:pPr>
            <a:r>
              <a:rPr lang="en-US" dirty="0" smtClean="0"/>
              <a:t>Chapter 7 Modifiability</a:t>
            </a:r>
            <a:r>
              <a:rPr lang="en-US" dirty="0"/>
              <a:t>, </a:t>
            </a:r>
            <a:endParaRPr lang="en-US" dirty="0" smtClean="0"/>
          </a:p>
          <a:p>
            <a:pPr lvl="1" eaLnBrk="1" hangingPunct="1">
              <a:defRPr/>
            </a:pPr>
            <a:r>
              <a:rPr lang="en-US" dirty="0" smtClean="0"/>
              <a:t>Chapter 8 Performance</a:t>
            </a:r>
          </a:p>
          <a:p>
            <a:pPr lvl="1" eaLnBrk="1" hangingPunct="1">
              <a:defRPr/>
            </a:pPr>
            <a:endParaRPr lang="en-US" dirty="0" smtClean="0"/>
          </a:p>
          <a:p>
            <a:pPr lvl="1" eaLnBrk="1" hangingPunct="1">
              <a:defRPr/>
            </a:pPr>
            <a:endParaRPr lang="en-US" dirty="0" smtClean="0"/>
          </a:p>
          <a:p>
            <a:pPr lvl="1" eaLnBrk="1" hangingPunct="1">
              <a:defRPr/>
            </a:pPr>
            <a:endParaRPr lang="en-US" dirty="0" smtClean="0"/>
          </a:p>
        </p:txBody>
      </p:sp>
      <p:sp>
        <p:nvSpPr>
          <p:cNvPr id="6148" name="Rectangle 4"/>
          <p:cNvSpPr>
            <a:spLocks noChangeArrowheads="1"/>
          </p:cNvSpPr>
          <p:nvPr/>
        </p:nvSpPr>
        <p:spPr bwMode="auto">
          <a:xfrm>
            <a:off x="747713" y="6500813"/>
            <a:ext cx="14716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7" tIns="44450" rIns="90487" bIns="44450">
            <a:spAutoFit/>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r>
              <a:rPr lang="en-US" altLang="en-US" sz="1400">
                <a:latin typeface="Courier New" panose="02070309020205020404" pitchFamily="49" charset="0"/>
              </a:rPr>
              <a:t>May 22, 2017</a:t>
            </a:r>
          </a:p>
        </p:txBody>
      </p:sp>
      <p:sp>
        <p:nvSpPr>
          <p:cNvPr id="6149" name="Rectangle 5"/>
          <p:cNvSpPr>
            <a:spLocks noChangeArrowheads="1"/>
          </p:cNvSpPr>
          <p:nvPr/>
        </p:nvSpPr>
        <p:spPr bwMode="auto">
          <a:xfrm>
            <a:off x="774700" y="762000"/>
            <a:ext cx="7821613"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ctr" eaLnBrk="1" hangingPunct="1">
              <a:lnSpc>
                <a:spcPct val="87000"/>
              </a:lnSpc>
            </a:pPr>
            <a:r>
              <a:rPr lang="en-US" altLang="en-US" sz="3800"/>
              <a:t>CSCE 742 Software Architectures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Locate</a:t>
            </a:r>
          </a:p>
        </p:txBody>
      </p:sp>
      <p:sp>
        <p:nvSpPr>
          <p:cNvPr id="3" name="Content Placeholder 2"/>
          <p:cNvSpPr>
            <a:spLocks noGrp="1"/>
          </p:cNvSpPr>
          <p:nvPr>
            <p:ph idx="1"/>
          </p:nvPr>
        </p:nvSpPr>
        <p:spPr/>
        <p:txBody>
          <a:bodyPr/>
          <a:lstStyle/>
          <a:p>
            <a:pPr>
              <a:defRPr/>
            </a:pPr>
            <a:r>
              <a:rPr lang="en-US" dirty="0" smtClean="0"/>
              <a:t>Discover service: </a:t>
            </a:r>
            <a:r>
              <a:rPr lang="en-US" dirty="0"/>
              <a:t>Locate a service through searching a known directory </a:t>
            </a:r>
            <a:r>
              <a:rPr lang="en-US" dirty="0" smtClean="0"/>
              <a:t>service. </a:t>
            </a:r>
            <a:r>
              <a:rPr lang="en-US" dirty="0"/>
              <a:t>There may be multiple levels of indirection in this location process – i.e. a known location points to another location that in turn can be searched for the service. </a:t>
            </a:r>
          </a:p>
        </p:txBody>
      </p:sp>
      <p:sp>
        <p:nvSpPr>
          <p:cNvPr id="15364"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Manage Interfaces</a:t>
            </a:r>
          </a:p>
        </p:txBody>
      </p:sp>
      <p:sp>
        <p:nvSpPr>
          <p:cNvPr id="3" name="Content Placeholder 2"/>
          <p:cNvSpPr>
            <a:spLocks noGrp="1"/>
          </p:cNvSpPr>
          <p:nvPr>
            <p:ph idx="1"/>
          </p:nvPr>
        </p:nvSpPr>
        <p:spPr/>
        <p:txBody>
          <a:bodyPr/>
          <a:lstStyle/>
          <a:p>
            <a:pPr>
              <a:defRPr/>
            </a:pPr>
            <a:r>
              <a:rPr lang="en-US" dirty="0" smtClean="0"/>
              <a:t>Orchestrate: </a:t>
            </a:r>
            <a:r>
              <a:rPr lang="en-US" dirty="0"/>
              <a:t>uses a control mechanism to </a:t>
            </a:r>
            <a:r>
              <a:rPr lang="en-US" dirty="0" smtClean="0"/>
              <a:t>coordinate, manage </a:t>
            </a:r>
            <a:r>
              <a:rPr lang="en-US" dirty="0"/>
              <a:t>and sequence the invocation of </a:t>
            </a:r>
            <a:r>
              <a:rPr lang="en-US" dirty="0" smtClean="0"/>
              <a:t>services.  </a:t>
            </a:r>
            <a:r>
              <a:rPr lang="en-US" dirty="0"/>
              <a:t>Orchestration is used when </a:t>
            </a:r>
            <a:r>
              <a:rPr lang="en-US" dirty="0" smtClean="0"/>
              <a:t>systems </a:t>
            </a:r>
            <a:r>
              <a:rPr lang="en-US" dirty="0"/>
              <a:t>must interact in a complex fashion to accomplish a complex </a:t>
            </a:r>
            <a:r>
              <a:rPr lang="en-US" dirty="0" smtClean="0"/>
              <a:t>task.</a:t>
            </a:r>
          </a:p>
          <a:p>
            <a:pPr>
              <a:defRPr/>
            </a:pPr>
            <a:r>
              <a:rPr lang="en-US" dirty="0" smtClean="0"/>
              <a:t>Tailor Interface: add </a:t>
            </a:r>
            <a:r>
              <a:rPr lang="en-US" dirty="0"/>
              <a:t>or </a:t>
            </a:r>
            <a:r>
              <a:rPr lang="en-US" dirty="0" smtClean="0"/>
              <a:t>remove </a:t>
            </a:r>
            <a:r>
              <a:rPr lang="en-US" dirty="0"/>
              <a:t>capabilities to an </a:t>
            </a:r>
            <a:r>
              <a:rPr lang="en-US" dirty="0" smtClean="0"/>
              <a:t>interface such </a:t>
            </a:r>
            <a:r>
              <a:rPr lang="en-US" dirty="0"/>
              <a:t>as translation, </a:t>
            </a:r>
            <a:r>
              <a:rPr lang="en-US" dirty="0" smtClean="0"/>
              <a:t>buffering</a:t>
            </a:r>
            <a:r>
              <a:rPr lang="en-US" dirty="0"/>
              <a:t>, or </a:t>
            </a:r>
            <a:r>
              <a:rPr lang="en-US" dirty="0" smtClean="0"/>
              <a:t>data-smoothing.</a:t>
            </a:r>
          </a:p>
          <a:p>
            <a:pPr>
              <a:defRPr/>
            </a:pPr>
            <a:endParaRPr lang="en-US" dirty="0"/>
          </a:p>
        </p:txBody>
      </p:sp>
      <p:sp>
        <p:nvSpPr>
          <p:cNvPr id="16388"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 Checklist for Interoperability</a:t>
            </a:r>
            <a:br>
              <a:rPr lang="en-US" dirty="0" smtClean="0"/>
            </a:br>
            <a:r>
              <a:rPr lang="en-US" sz="4000" dirty="0" smtClean="0"/>
              <a:t>Allocation of Responsibilities</a:t>
            </a:r>
            <a:endParaRPr lang="en-US" dirty="0"/>
          </a:p>
        </p:txBody>
      </p:sp>
      <p:graphicFrame>
        <p:nvGraphicFramePr>
          <p:cNvPr id="3" name="Table 2"/>
          <p:cNvGraphicFramePr>
            <a:graphicFrameLocks noGrp="1"/>
          </p:cNvGraphicFramePr>
          <p:nvPr/>
        </p:nvGraphicFramePr>
        <p:xfrm>
          <a:off x="395288" y="1447800"/>
          <a:ext cx="8353425" cy="4662488"/>
        </p:xfrm>
        <a:graphic>
          <a:graphicData uri="http://schemas.openxmlformats.org/drawingml/2006/table">
            <a:tbl>
              <a:tblPr firstRow="1" firstCol="1" bandRow="1">
                <a:tableStyleId>{5C22544A-7EE6-4342-B048-85BDC9FD1C3A}</a:tableStyleId>
              </a:tblPr>
              <a:tblGrid>
                <a:gridCol w="214076"/>
                <a:gridCol w="8139349"/>
              </a:tblGrid>
              <a:tr h="4662488">
                <a:tc>
                  <a:txBody>
                    <a:bodyPr/>
                    <a:lstStyle/>
                    <a:p>
                      <a:pPr marL="0" marR="0">
                        <a:lnSpc>
                          <a:spcPct val="90000"/>
                        </a:lnSpc>
                        <a:spcBef>
                          <a:spcPts val="400"/>
                        </a:spcBef>
                        <a:spcAft>
                          <a:spcPts val="400"/>
                        </a:spcAft>
                      </a:pPr>
                      <a:endParaRPr lang="en-US" sz="2200" dirty="0">
                        <a:effectLst/>
                        <a:latin typeface="Times"/>
                        <a:ea typeface="Times New Roman"/>
                        <a:cs typeface="Times New Roman"/>
                      </a:endParaRPr>
                    </a:p>
                  </a:txBody>
                  <a:tcPr marL="68584" marR="68584" marT="0" marB="0"/>
                </a:tc>
                <a:tc>
                  <a:txBody>
                    <a:bodyPr/>
                    <a:lstStyle/>
                    <a:p>
                      <a:pPr marL="0" marR="0">
                        <a:lnSpc>
                          <a:spcPct val="80000"/>
                        </a:lnSpc>
                        <a:spcBef>
                          <a:spcPts val="400"/>
                        </a:spcBef>
                        <a:spcAft>
                          <a:spcPts val="400"/>
                        </a:spcAft>
                      </a:pPr>
                      <a:endParaRPr lang="en-US" sz="2200" dirty="0" smtClean="0">
                        <a:solidFill>
                          <a:schemeClr val="accent1">
                            <a:lumMod val="75000"/>
                          </a:schemeClr>
                        </a:solidFill>
                        <a:effectLst/>
                      </a:endParaRPr>
                    </a:p>
                    <a:p>
                      <a:pPr marL="0" marR="0">
                        <a:lnSpc>
                          <a:spcPct val="80000"/>
                        </a:lnSpc>
                        <a:spcBef>
                          <a:spcPts val="400"/>
                        </a:spcBef>
                        <a:spcAft>
                          <a:spcPts val="400"/>
                        </a:spcAft>
                      </a:pPr>
                      <a:r>
                        <a:rPr lang="en-US" sz="2200" dirty="0" smtClean="0">
                          <a:solidFill>
                            <a:schemeClr val="accent1">
                              <a:lumMod val="75000"/>
                            </a:schemeClr>
                          </a:solidFill>
                          <a:effectLst/>
                        </a:rPr>
                        <a:t>Determine </a:t>
                      </a:r>
                      <a:r>
                        <a:rPr lang="en-US" sz="2200" dirty="0">
                          <a:solidFill>
                            <a:schemeClr val="accent1">
                              <a:lumMod val="75000"/>
                            </a:schemeClr>
                          </a:solidFill>
                          <a:effectLst/>
                        </a:rPr>
                        <a:t>which of your system responsibilities will need to interoperate with other systems.</a:t>
                      </a:r>
                    </a:p>
                    <a:p>
                      <a:pPr marL="0" marR="0">
                        <a:lnSpc>
                          <a:spcPct val="80000"/>
                        </a:lnSpc>
                        <a:spcBef>
                          <a:spcPts val="400"/>
                        </a:spcBef>
                        <a:spcAft>
                          <a:spcPts val="400"/>
                        </a:spcAft>
                      </a:pPr>
                      <a:r>
                        <a:rPr lang="en-US" sz="2200" dirty="0">
                          <a:solidFill>
                            <a:schemeClr val="accent1">
                              <a:lumMod val="75000"/>
                            </a:schemeClr>
                          </a:solidFill>
                          <a:effectLst/>
                        </a:rPr>
                        <a:t>Ensure that responsibilities have been allocated to detect a request to interoperate with known or unknown external systems </a:t>
                      </a:r>
                    </a:p>
                    <a:p>
                      <a:pPr marL="0" marR="0" indent="0">
                        <a:lnSpc>
                          <a:spcPct val="80000"/>
                        </a:lnSpc>
                        <a:spcBef>
                          <a:spcPts val="100"/>
                        </a:spcBef>
                        <a:spcAft>
                          <a:spcPts val="300"/>
                        </a:spcAft>
                        <a:tabLst>
                          <a:tab pos="228600" algn="l"/>
                          <a:tab pos="274320" algn="l"/>
                          <a:tab pos="274320" algn="l"/>
                        </a:tabLst>
                      </a:pPr>
                      <a:r>
                        <a:rPr lang="en-US" sz="2200" kern="1100" dirty="0">
                          <a:solidFill>
                            <a:schemeClr val="accent1">
                              <a:lumMod val="75000"/>
                            </a:schemeClr>
                          </a:solidFill>
                          <a:effectLst/>
                        </a:rPr>
                        <a:t>Ensure that responsibilities have been allocated to </a:t>
                      </a:r>
                    </a:p>
                    <a:p>
                      <a:pPr marL="342900" marR="0" lvl="0" indent="-342900">
                        <a:lnSpc>
                          <a:spcPct val="80000"/>
                        </a:lnSpc>
                        <a:spcBef>
                          <a:spcPts val="100"/>
                        </a:spcBef>
                        <a:spcAft>
                          <a:spcPts val="300"/>
                        </a:spcAft>
                        <a:buFont typeface="Symbol"/>
                        <a:buChar char=""/>
                        <a:tabLst>
                          <a:tab pos="228600" algn="l"/>
                          <a:tab pos="274320" algn="l"/>
                          <a:tab pos="274320" algn="l"/>
                        </a:tabLst>
                      </a:pPr>
                      <a:r>
                        <a:rPr lang="en-US" sz="2200" kern="1100" dirty="0">
                          <a:solidFill>
                            <a:schemeClr val="accent1">
                              <a:lumMod val="75000"/>
                            </a:schemeClr>
                          </a:solidFill>
                          <a:effectLst/>
                        </a:rPr>
                        <a:t>accept the </a:t>
                      </a:r>
                      <a:r>
                        <a:rPr lang="en-US" sz="2200" kern="1100" dirty="0" smtClean="0">
                          <a:solidFill>
                            <a:schemeClr val="accent1">
                              <a:lumMod val="75000"/>
                            </a:schemeClr>
                          </a:solidFill>
                          <a:effectLst/>
                        </a:rPr>
                        <a:t>request </a:t>
                      </a:r>
                      <a:endParaRPr lang="en-US" sz="2200" kern="1100" dirty="0">
                        <a:solidFill>
                          <a:schemeClr val="accent1">
                            <a:lumMod val="75000"/>
                          </a:schemeClr>
                        </a:solidFill>
                        <a:effectLst/>
                      </a:endParaRPr>
                    </a:p>
                    <a:p>
                      <a:pPr marL="342900" marR="0" lvl="0" indent="-342900">
                        <a:lnSpc>
                          <a:spcPct val="80000"/>
                        </a:lnSpc>
                        <a:spcBef>
                          <a:spcPts val="100"/>
                        </a:spcBef>
                        <a:spcAft>
                          <a:spcPts val="300"/>
                        </a:spcAft>
                        <a:buFont typeface="Symbol"/>
                        <a:buChar char=""/>
                        <a:tabLst>
                          <a:tab pos="228600" algn="l"/>
                          <a:tab pos="274320" algn="l"/>
                          <a:tab pos="274320" algn="l"/>
                        </a:tabLst>
                      </a:pPr>
                      <a:r>
                        <a:rPr lang="en-US" sz="2200" kern="1100" dirty="0">
                          <a:solidFill>
                            <a:schemeClr val="accent1">
                              <a:lumMod val="75000"/>
                            </a:schemeClr>
                          </a:solidFill>
                          <a:effectLst/>
                        </a:rPr>
                        <a:t>exchange information</a:t>
                      </a:r>
                    </a:p>
                    <a:p>
                      <a:pPr marL="342900" marR="0" lvl="0" indent="-342900">
                        <a:lnSpc>
                          <a:spcPct val="80000"/>
                        </a:lnSpc>
                        <a:spcBef>
                          <a:spcPts val="100"/>
                        </a:spcBef>
                        <a:spcAft>
                          <a:spcPts val="300"/>
                        </a:spcAft>
                        <a:buFont typeface="Symbol"/>
                        <a:buChar char=""/>
                        <a:tabLst>
                          <a:tab pos="228600" algn="l"/>
                          <a:tab pos="274320" algn="l"/>
                          <a:tab pos="274320" algn="l"/>
                        </a:tabLst>
                      </a:pPr>
                      <a:r>
                        <a:rPr lang="en-US" sz="2200" kern="1100" dirty="0">
                          <a:solidFill>
                            <a:schemeClr val="accent1">
                              <a:lumMod val="75000"/>
                            </a:schemeClr>
                          </a:solidFill>
                          <a:effectLst/>
                        </a:rPr>
                        <a:t>reject the request</a:t>
                      </a:r>
                    </a:p>
                    <a:p>
                      <a:pPr marL="342900" marR="0" lvl="0" indent="-342900">
                        <a:lnSpc>
                          <a:spcPct val="80000"/>
                        </a:lnSpc>
                        <a:spcBef>
                          <a:spcPts val="100"/>
                        </a:spcBef>
                        <a:spcAft>
                          <a:spcPts val="300"/>
                        </a:spcAft>
                        <a:buFont typeface="Symbol"/>
                        <a:buChar char=""/>
                        <a:tabLst>
                          <a:tab pos="228600" algn="l"/>
                          <a:tab pos="274320" algn="l"/>
                          <a:tab pos="274320" algn="l"/>
                        </a:tabLst>
                      </a:pPr>
                      <a:r>
                        <a:rPr lang="en-US" sz="2200" kern="1100" dirty="0">
                          <a:solidFill>
                            <a:schemeClr val="accent1">
                              <a:lumMod val="75000"/>
                            </a:schemeClr>
                          </a:solidFill>
                          <a:effectLst/>
                        </a:rPr>
                        <a:t>notify appropriate entities (people or systems)</a:t>
                      </a:r>
                    </a:p>
                    <a:p>
                      <a:pPr marL="342900" marR="0" lvl="0" indent="-342900">
                        <a:lnSpc>
                          <a:spcPct val="80000"/>
                        </a:lnSpc>
                        <a:spcBef>
                          <a:spcPts val="100"/>
                        </a:spcBef>
                        <a:spcAft>
                          <a:spcPts val="300"/>
                        </a:spcAft>
                        <a:buFont typeface="Symbol"/>
                        <a:buChar char=""/>
                        <a:tabLst>
                          <a:tab pos="228600" algn="l"/>
                          <a:tab pos="274320" algn="l"/>
                          <a:tab pos="274320" algn="l"/>
                        </a:tabLst>
                      </a:pPr>
                      <a:r>
                        <a:rPr lang="en-US" sz="2200" kern="1100" dirty="0">
                          <a:solidFill>
                            <a:schemeClr val="accent1">
                              <a:lumMod val="75000"/>
                            </a:schemeClr>
                          </a:solidFill>
                          <a:effectLst/>
                        </a:rPr>
                        <a:t>log the request (for interoperability in an untrusted environment, logging for non-repudiation is essential) </a:t>
                      </a:r>
                      <a:endParaRPr lang="en-US" sz="2200" kern="1100" dirty="0">
                        <a:solidFill>
                          <a:schemeClr val="accent1">
                            <a:lumMod val="75000"/>
                          </a:schemeClr>
                        </a:solidFill>
                        <a:effectLst/>
                        <a:latin typeface="Times New Roman"/>
                        <a:ea typeface="Times New Roman"/>
                      </a:endParaRPr>
                    </a:p>
                  </a:txBody>
                  <a:tcPr marL="68584" marR="68584" marT="0" marB="0">
                    <a:noFill/>
                  </a:tcPr>
                </a:tc>
              </a:tr>
            </a:tbl>
          </a:graphicData>
        </a:graphic>
      </p:graphicFrame>
      <p:sp>
        <p:nvSpPr>
          <p:cNvPr id="17419"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 Checklist for Interoperability</a:t>
            </a:r>
            <a:br>
              <a:rPr lang="en-US" dirty="0" smtClean="0"/>
            </a:br>
            <a:r>
              <a:rPr lang="en-US" sz="4000" dirty="0" smtClean="0"/>
              <a:t>Coordination Model</a:t>
            </a:r>
            <a:endParaRPr lang="en-US" dirty="0"/>
          </a:p>
        </p:txBody>
      </p:sp>
      <p:graphicFrame>
        <p:nvGraphicFramePr>
          <p:cNvPr id="6" name="Table 5"/>
          <p:cNvGraphicFramePr>
            <a:graphicFrameLocks noGrp="1"/>
          </p:cNvGraphicFramePr>
          <p:nvPr/>
        </p:nvGraphicFramePr>
        <p:xfrm>
          <a:off x="539750" y="1295400"/>
          <a:ext cx="8064500" cy="4972050"/>
        </p:xfrm>
        <a:graphic>
          <a:graphicData uri="http://schemas.openxmlformats.org/drawingml/2006/table">
            <a:tbl>
              <a:tblPr firstRow="1" firstCol="1" bandRow="1">
                <a:tableStyleId>{5C22544A-7EE6-4342-B048-85BDC9FD1C3A}</a:tableStyleId>
              </a:tblPr>
              <a:tblGrid>
                <a:gridCol w="162554"/>
                <a:gridCol w="7901946"/>
              </a:tblGrid>
              <a:tr h="4972050">
                <a:tc>
                  <a:txBody>
                    <a:bodyPr/>
                    <a:lstStyle/>
                    <a:p>
                      <a:pPr marL="0" marR="0">
                        <a:lnSpc>
                          <a:spcPct val="90000"/>
                        </a:lnSpc>
                        <a:spcBef>
                          <a:spcPts val="400"/>
                        </a:spcBef>
                        <a:spcAft>
                          <a:spcPts val="400"/>
                        </a:spcAft>
                      </a:pPr>
                      <a:endParaRPr lang="en-US" sz="2000" dirty="0">
                        <a:effectLst/>
                        <a:latin typeface="Times"/>
                        <a:ea typeface="Times New Roman"/>
                        <a:cs typeface="Times New Roman"/>
                      </a:endParaRPr>
                    </a:p>
                  </a:txBody>
                  <a:tcPr marL="68577" marR="68577" marT="0" marB="0"/>
                </a:tc>
                <a:tc>
                  <a:txBody>
                    <a:bodyPr/>
                    <a:lstStyle/>
                    <a:p>
                      <a:pPr marL="0" marR="0">
                        <a:lnSpc>
                          <a:spcPct val="80000"/>
                        </a:lnSpc>
                        <a:spcBef>
                          <a:spcPts val="400"/>
                        </a:spcBef>
                        <a:spcAft>
                          <a:spcPts val="400"/>
                        </a:spcAft>
                      </a:pPr>
                      <a:endParaRPr lang="en-US" sz="2200" dirty="0" smtClean="0">
                        <a:effectLst/>
                      </a:endParaRPr>
                    </a:p>
                    <a:p>
                      <a:pPr marL="0" marR="0">
                        <a:lnSpc>
                          <a:spcPct val="80000"/>
                        </a:lnSpc>
                        <a:spcBef>
                          <a:spcPts val="400"/>
                        </a:spcBef>
                        <a:spcAft>
                          <a:spcPts val="400"/>
                        </a:spcAft>
                      </a:pPr>
                      <a:r>
                        <a:rPr lang="en-US" sz="2200" dirty="0" smtClean="0">
                          <a:solidFill>
                            <a:schemeClr val="accent1">
                              <a:lumMod val="75000"/>
                            </a:schemeClr>
                          </a:solidFill>
                          <a:effectLst/>
                        </a:rPr>
                        <a:t>Ensure </a:t>
                      </a:r>
                      <a:r>
                        <a:rPr lang="en-US" sz="2200" dirty="0">
                          <a:solidFill>
                            <a:schemeClr val="accent1">
                              <a:lumMod val="75000"/>
                            </a:schemeClr>
                          </a:solidFill>
                          <a:effectLst/>
                        </a:rPr>
                        <a:t>that the coordination mechanisms can meet the critical quality attribute requirements. Considerations for performance include</a:t>
                      </a:r>
                      <a:r>
                        <a:rPr lang="en-US" sz="2200" dirty="0" smtClean="0">
                          <a:solidFill>
                            <a:schemeClr val="accent1">
                              <a:lumMod val="75000"/>
                            </a:schemeClr>
                          </a:solidFill>
                          <a:effectLst/>
                        </a:rPr>
                        <a:t>:  </a:t>
                      </a:r>
                      <a:endParaRPr lang="en-US" sz="2200" dirty="0">
                        <a:solidFill>
                          <a:schemeClr val="accent1">
                            <a:lumMod val="75000"/>
                          </a:schemeClr>
                        </a:solidFill>
                        <a:effectLst/>
                      </a:endParaRPr>
                    </a:p>
                    <a:p>
                      <a:pPr marL="342900" marR="0" lvl="0" indent="-342900">
                        <a:lnSpc>
                          <a:spcPct val="80000"/>
                        </a:lnSpc>
                        <a:spcBef>
                          <a:spcPts val="400"/>
                        </a:spcBef>
                        <a:spcAft>
                          <a:spcPts val="0"/>
                        </a:spcAft>
                        <a:buFont typeface="Symbol"/>
                        <a:buChar char=""/>
                      </a:pPr>
                      <a:r>
                        <a:rPr lang="en-US" sz="2200" dirty="0">
                          <a:solidFill>
                            <a:schemeClr val="accent1">
                              <a:lumMod val="75000"/>
                            </a:schemeClr>
                          </a:solidFill>
                          <a:effectLst/>
                        </a:rPr>
                        <a:t>Volume of traffic on the network both created by the systems under your control and generated by systems not under your control.</a:t>
                      </a:r>
                    </a:p>
                    <a:p>
                      <a:pPr marL="342900" marR="0" lvl="0" indent="-342900">
                        <a:lnSpc>
                          <a:spcPct val="80000"/>
                        </a:lnSpc>
                        <a:spcBef>
                          <a:spcPts val="0"/>
                        </a:spcBef>
                        <a:spcAft>
                          <a:spcPts val="0"/>
                        </a:spcAft>
                        <a:buFont typeface="Symbol"/>
                        <a:buChar char=""/>
                      </a:pPr>
                      <a:r>
                        <a:rPr lang="en-US" sz="2200" dirty="0">
                          <a:solidFill>
                            <a:schemeClr val="accent1">
                              <a:lumMod val="75000"/>
                            </a:schemeClr>
                          </a:solidFill>
                          <a:effectLst/>
                        </a:rPr>
                        <a:t>Timeliness of the messages being sent by your systems</a:t>
                      </a:r>
                    </a:p>
                    <a:p>
                      <a:pPr marL="342900" marR="0" lvl="0" indent="-342900">
                        <a:lnSpc>
                          <a:spcPct val="80000"/>
                        </a:lnSpc>
                        <a:spcBef>
                          <a:spcPts val="0"/>
                        </a:spcBef>
                        <a:spcAft>
                          <a:spcPts val="0"/>
                        </a:spcAft>
                        <a:buFont typeface="Symbol"/>
                        <a:buChar char=""/>
                      </a:pPr>
                      <a:r>
                        <a:rPr lang="en-US" sz="2200" dirty="0">
                          <a:solidFill>
                            <a:schemeClr val="accent1">
                              <a:lumMod val="75000"/>
                            </a:schemeClr>
                          </a:solidFill>
                          <a:effectLst/>
                        </a:rPr>
                        <a:t>Currency of the messages being sent by your systems</a:t>
                      </a:r>
                    </a:p>
                    <a:p>
                      <a:pPr marL="342900" marR="0" lvl="0" indent="-342900">
                        <a:lnSpc>
                          <a:spcPct val="80000"/>
                        </a:lnSpc>
                        <a:spcBef>
                          <a:spcPts val="0"/>
                        </a:spcBef>
                        <a:spcAft>
                          <a:spcPts val="400"/>
                        </a:spcAft>
                        <a:buFont typeface="Symbol"/>
                        <a:buChar char=""/>
                      </a:pPr>
                      <a:r>
                        <a:rPr lang="en-US" sz="2200" dirty="0">
                          <a:solidFill>
                            <a:schemeClr val="accent1">
                              <a:lumMod val="75000"/>
                            </a:schemeClr>
                          </a:solidFill>
                          <a:effectLst/>
                        </a:rPr>
                        <a:t>Jitter of the messages arrival times.</a:t>
                      </a:r>
                    </a:p>
                    <a:p>
                      <a:pPr marL="0" marR="0">
                        <a:lnSpc>
                          <a:spcPct val="80000"/>
                        </a:lnSpc>
                        <a:spcBef>
                          <a:spcPts val="400"/>
                        </a:spcBef>
                        <a:spcAft>
                          <a:spcPts val="400"/>
                        </a:spcAft>
                      </a:pPr>
                      <a:r>
                        <a:rPr lang="en-US" sz="2200" dirty="0">
                          <a:solidFill>
                            <a:schemeClr val="accent1">
                              <a:lumMod val="75000"/>
                            </a:schemeClr>
                          </a:solidFill>
                          <a:effectLst/>
                        </a:rPr>
                        <a:t>Ensure that all of the systems under your control make assumptions about protocols and underlying networks that are consistent with the systems not under your control.</a:t>
                      </a:r>
                      <a:endParaRPr lang="en-US" sz="2200" dirty="0">
                        <a:solidFill>
                          <a:schemeClr val="accent1">
                            <a:lumMod val="75000"/>
                          </a:schemeClr>
                        </a:solidFill>
                        <a:effectLst/>
                        <a:latin typeface="Times"/>
                        <a:ea typeface="Times New Roman"/>
                        <a:cs typeface="Times New Roman"/>
                      </a:endParaRPr>
                    </a:p>
                  </a:txBody>
                  <a:tcPr marL="68577" marR="68577" marT="0" marB="0">
                    <a:noFill/>
                  </a:tcPr>
                </a:tc>
              </a:tr>
            </a:tbl>
          </a:graphicData>
        </a:graphic>
      </p:graphicFrame>
      <p:sp>
        <p:nvSpPr>
          <p:cNvPr id="18443"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 Checklist for Interoperability</a:t>
            </a:r>
            <a:br>
              <a:rPr lang="en-US" dirty="0" smtClean="0"/>
            </a:br>
            <a:r>
              <a:rPr lang="en-US" sz="4000" dirty="0" smtClean="0"/>
              <a:t>Data Model</a:t>
            </a:r>
            <a:endParaRPr lang="en-US" dirty="0"/>
          </a:p>
        </p:txBody>
      </p:sp>
      <p:graphicFrame>
        <p:nvGraphicFramePr>
          <p:cNvPr id="5" name="Table 4"/>
          <p:cNvGraphicFramePr>
            <a:graphicFrameLocks noGrp="1"/>
          </p:cNvGraphicFramePr>
          <p:nvPr/>
        </p:nvGraphicFramePr>
        <p:xfrm>
          <a:off x="611188" y="1295400"/>
          <a:ext cx="7773987" cy="4800600"/>
        </p:xfrm>
        <a:graphic>
          <a:graphicData uri="http://schemas.openxmlformats.org/drawingml/2006/table">
            <a:tbl>
              <a:tblPr firstRow="1" firstCol="1" bandRow="1">
                <a:tableStyleId>{5C22544A-7EE6-4342-B048-85BDC9FD1C3A}</a:tableStyleId>
              </a:tblPr>
              <a:tblGrid>
                <a:gridCol w="162569"/>
                <a:gridCol w="7611418"/>
              </a:tblGrid>
              <a:tr h="4800600">
                <a:tc>
                  <a:txBody>
                    <a:bodyPr/>
                    <a:lstStyle/>
                    <a:p>
                      <a:pPr marL="0" marR="0">
                        <a:lnSpc>
                          <a:spcPct val="90000"/>
                        </a:lnSpc>
                        <a:spcBef>
                          <a:spcPts val="400"/>
                        </a:spcBef>
                        <a:spcAft>
                          <a:spcPts val="400"/>
                        </a:spcAft>
                      </a:pPr>
                      <a:endParaRPr lang="en-US" sz="2200" dirty="0">
                        <a:solidFill>
                          <a:schemeClr val="accent1">
                            <a:lumMod val="75000"/>
                          </a:schemeClr>
                        </a:solidFill>
                        <a:effectLst/>
                        <a:latin typeface="Times"/>
                        <a:ea typeface="Times New Roman"/>
                        <a:cs typeface="Times New Roman"/>
                      </a:endParaRPr>
                    </a:p>
                  </a:txBody>
                  <a:tcPr marL="68584" marR="68584" marT="0" marB="0"/>
                </a:tc>
                <a:tc>
                  <a:txBody>
                    <a:bodyPr/>
                    <a:lstStyle/>
                    <a:p>
                      <a:pPr marL="0" marR="0">
                        <a:lnSpc>
                          <a:spcPct val="80000"/>
                        </a:lnSpc>
                        <a:spcBef>
                          <a:spcPts val="400"/>
                        </a:spcBef>
                        <a:spcAft>
                          <a:spcPts val="400"/>
                        </a:spcAft>
                      </a:pPr>
                      <a:endParaRPr lang="en-US" sz="2200" dirty="0" smtClean="0">
                        <a:solidFill>
                          <a:schemeClr val="accent1">
                            <a:lumMod val="75000"/>
                          </a:schemeClr>
                        </a:solidFill>
                        <a:effectLst/>
                      </a:endParaRPr>
                    </a:p>
                    <a:p>
                      <a:pPr marL="0" marR="0">
                        <a:lnSpc>
                          <a:spcPct val="80000"/>
                        </a:lnSpc>
                        <a:spcBef>
                          <a:spcPts val="400"/>
                        </a:spcBef>
                        <a:spcAft>
                          <a:spcPts val="400"/>
                        </a:spcAft>
                      </a:pPr>
                      <a:r>
                        <a:rPr lang="en-US" sz="2200" dirty="0" smtClean="0">
                          <a:solidFill>
                            <a:schemeClr val="accent1">
                              <a:lumMod val="75000"/>
                            </a:schemeClr>
                          </a:solidFill>
                          <a:effectLst/>
                        </a:rPr>
                        <a:t>Determine </a:t>
                      </a:r>
                      <a:r>
                        <a:rPr lang="en-US" sz="2200" dirty="0">
                          <a:solidFill>
                            <a:schemeClr val="accent1">
                              <a:lumMod val="75000"/>
                            </a:schemeClr>
                          </a:solidFill>
                          <a:effectLst/>
                        </a:rPr>
                        <a:t>the syntax and semantics of the major data abstractions that may be exchanged among interoperating systems.</a:t>
                      </a:r>
                    </a:p>
                    <a:p>
                      <a:pPr marL="0" marR="0">
                        <a:lnSpc>
                          <a:spcPct val="80000"/>
                        </a:lnSpc>
                        <a:spcBef>
                          <a:spcPts val="400"/>
                        </a:spcBef>
                        <a:spcAft>
                          <a:spcPts val="400"/>
                        </a:spcAft>
                      </a:pPr>
                      <a:r>
                        <a:rPr lang="en-US" sz="2200" dirty="0">
                          <a:solidFill>
                            <a:schemeClr val="accent1">
                              <a:lumMod val="75000"/>
                            </a:schemeClr>
                          </a:solidFill>
                          <a:effectLst/>
                        </a:rPr>
                        <a:t>Ensure that these major data abstractions are consistent with data from the interoperating systems. </a:t>
                      </a:r>
                      <a:endParaRPr lang="en-US" sz="2200" dirty="0" smtClean="0">
                        <a:solidFill>
                          <a:schemeClr val="accent1">
                            <a:lumMod val="75000"/>
                          </a:schemeClr>
                        </a:solidFill>
                        <a:effectLst/>
                      </a:endParaRPr>
                    </a:p>
                    <a:p>
                      <a:pPr marL="0" marR="0">
                        <a:lnSpc>
                          <a:spcPct val="80000"/>
                        </a:lnSpc>
                        <a:spcBef>
                          <a:spcPts val="400"/>
                        </a:spcBef>
                        <a:spcAft>
                          <a:spcPts val="400"/>
                        </a:spcAft>
                      </a:pPr>
                      <a:endParaRPr lang="en-US" sz="2200" dirty="0" smtClean="0">
                        <a:solidFill>
                          <a:schemeClr val="accent1">
                            <a:lumMod val="75000"/>
                          </a:schemeClr>
                        </a:solidFill>
                        <a:effectLst/>
                      </a:endParaRPr>
                    </a:p>
                    <a:p>
                      <a:pPr marL="0" marR="0">
                        <a:lnSpc>
                          <a:spcPct val="80000"/>
                        </a:lnSpc>
                        <a:spcBef>
                          <a:spcPts val="400"/>
                        </a:spcBef>
                        <a:spcAft>
                          <a:spcPts val="400"/>
                        </a:spcAft>
                      </a:pPr>
                      <a:r>
                        <a:rPr lang="en-US" sz="2200" dirty="0" smtClean="0">
                          <a:solidFill>
                            <a:schemeClr val="accent1">
                              <a:lumMod val="75000"/>
                            </a:schemeClr>
                          </a:solidFill>
                          <a:effectLst/>
                        </a:rPr>
                        <a:t>If </a:t>
                      </a:r>
                      <a:r>
                        <a:rPr lang="en-US" sz="2200" dirty="0">
                          <a:solidFill>
                            <a:schemeClr val="accent1">
                              <a:lumMod val="75000"/>
                            </a:schemeClr>
                          </a:solidFill>
                          <a:effectLst/>
                        </a:rPr>
                        <a:t>your system’s data model is confidential and must not be made public, you may have to apply transformations to and from the data abstractions of systems with which yours interoperates</a:t>
                      </a:r>
                      <a:r>
                        <a:rPr lang="en-US" sz="2200" dirty="0" smtClean="0">
                          <a:solidFill>
                            <a:schemeClr val="accent1">
                              <a:lumMod val="75000"/>
                            </a:schemeClr>
                          </a:solidFill>
                          <a:effectLst/>
                        </a:rPr>
                        <a:t>.</a:t>
                      </a:r>
                      <a:endParaRPr lang="en-US" sz="2200" dirty="0">
                        <a:solidFill>
                          <a:schemeClr val="accent1">
                            <a:lumMod val="75000"/>
                          </a:schemeClr>
                        </a:solidFill>
                        <a:effectLst/>
                        <a:latin typeface="Times"/>
                        <a:ea typeface="Times New Roman"/>
                        <a:cs typeface="Times New Roman"/>
                      </a:endParaRPr>
                    </a:p>
                  </a:txBody>
                  <a:tcPr marL="68584" marR="68584" marT="0" marB="0">
                    <a:noFill/>
                  </a:tcPr>
                </a:tc>
              </a:tr>
            </a:tbl>
          </a:graphicData>
        </a:graphic>
      </p:graphicFrame>
      <p:sp>
        <p:nvSpPr>
          <p:cNvPr id="19467"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 Checklist for Interoperability</a:t>
            </a:r>
            <a:br>
              <a:rPr lang="en-US" dirty="0" smtClean="0"/>
            </a:br>
            <a:r>
              <a:rPr lang="en-US" sz="4000" dirty="0" smtClean="0"/>
              <a:t>Mapping Among Architectural Elements</a:t>
            </a:r>
            <a:endParaRPr lang="en-US" dirty="0"/>
          </a:p>
        </p:txBody>
      </p:sp>
      <p:graphicFrame>
        <p:nvGraphicFramePr>
          <p:cNvPr id="3" name="Table 2"/>
          <p:cNvGraphicFramePr>
            <a:graphicFrameLocks noGrp="1"/>
          </p:cNvGraphicFramePr>
          <p:nvPr/>
        </p:nvGraphicFramePr>
        <p:xfrm>
          <a:off x="539750" y="1447800"/>
          <a:ext cx="8135938" cy="3997325"/>
        </p:xfrm>
        <a:graphic>
          <a:graphicData uri="http://schemas.openxmlformats.org/drawingml/2006/table">
            <a:tbl>
              <a:tblPr firstRow="1" firstCol="1" bandRow="1">
                <a:tableStyleId>{5C22544A-7EE6-4342-B048-85BDC9FD1C3A}</a:tableStyleId>
              </a:tblPr>
              <a:tblGrid>
                <a:gridCol w="162544"/>
                <a:gridCol w="7973394"/>
              </a:tblGrid>
              <a:tr h="3997325">
                <a:tc>
                  <a:txBody>
                    <a:bodyPr/>
                    <a:lstStyle/>
                    <a:p>
                      <a:pPr marL="0" marR="0">
                        <a:lnSpc>
                          <a:spcPct val="80000"/>
                        </a:lnSpc>
                        <a:spcBef>
                          <a:spcPts val="400"/>
                        </a:spcBef>
                        <a:spcAft>
                          <a:spcPts val="400"/>
                        </a:spcAft>
                      </a:pPr>
                      <a:endParaRPr lang="en-US" sz="2200" dirty="0">
                        <a:effectLst/>
                        <a:latin typeface="Times"/>
                        <a:ea typeface="Times New Roman"/>
                        <a:cs typeface="Times New Roman"/>
                      </a:endParaRPr>
                    </a:p>
                  </a:txBody>
                  <a:tcPr marL="68572" marR="68572" marT="0" marB="0"/>
                </a:tc>
                <a:tc>
                  <a:txBody>
                    <a:bodyPr/>
                    <a:lstStyle/>
                    <a:p>
                      <a:pPr marL="0" marR="0">
                        <a:lnSpc>
                          <a:spcPct val="80000"/>
                        </a:lnSpc>
                        <a:spcBef>
                          <a:spcPts val="400"/>
                        </a:spcBef>
                        <a:spcAft>
                          <a:spcPts val="400"/>
                        </a:spcAft>
                      </a:pPr>
                      <a:endParaRPr lang="en-US" sz="2200" dirty="0" smtClean="0">
                        <a:effectLst/>
                      </a:endParaRPr>
                    </a:p>
                    <a:p>
                      <a:pPr marL="0" marR="0">
                        <a:lnSpc>
                          <a:spcPct val="80000"/>
                        </a:lnSpc>
                        <a:spcBef>
                          <a:spcPts val="400"/>
                        </a:spcBef>
                        <a:spcAft>
                          <a:spcPts val="400"/>
                        </a:spcAft>
                      </a:pPr>
                      <a:r>
                        <a:rPr lang="en-US" sz="2200" dirty="0" smtClean="0">
                          <a:solidFill>
                            <a:schemeClr val="accent1">
                              <a:lumMod val="75000"/>
                            </a:schemeClr>
                          </a:solidFill>
                          <a:effectLst/>
                        </a:rPr>
                        <a:t>For </a:t>
                      </a:r>
                      <a:r>
                        <a:rPr lang="en-US" sz="2200" dirty="0">
                          <a:solidFill>
                            <a:schemeClr val="accent1">
                              <a:lumMod val="75000"/>
                            </a:schemeClr>
                          </a:solidFill>
                          <a:effectLst/>
                        </a:rPr>
                        <a:t>interoperability, the critical mapping is that of components to processors. Beyond the necessity of making sure that components that communicate externally are hosted on processors that can reach the network, the primary considerations deal with meeting the security, availability, and performance requirements for the communication.  </a:t>
                      </a:r>
                      <a:endParaRPr lang="en-US" sz="2200" dirty="0" smtClean="0">
                        <a:solidFill>
                          <a:schemeClr val="accent1">
                            <a:lumMod val="75000"/>
                          </a:schemeClr>
                        </a:solidFill>
                        <a:effectLst/>
                      </a:endParaRPr>
                    </a:p>
                    <a:p>
                      <a:pPr marL="0" marR="0">
                        <a:lnSpc>
                          <a:spcPct val="80000"/>
                        </a:lnSpc>
                        <a:spcBef>
                          <a:spcPts val="400"/>
                        </a:spcBef>
                        <a:spcAft>
                          <a:spcPts val="400"/>
                        </a:spcAft>
                      </a:pPr>
                      <a:r>
                        <a:rPr lang="en-US" sz="2200" dirty="0" smtClean="0">
                          <a:solidFill>
                            <a:schemeClr val="accent1">
                              <a:lumMod val="75000"/>
                            </a:schemeClr>
                          </a:solidFill>
                          <a:effectLst/>
                        </a:rPr>
                        <a:t>These </a:t>
                      </a:r>
                      <a:r>
                        <a:rPr lang="en-US" sz="2200" dirty="0">
                          <a:solidFill>
                            <a:schemeClr val="accent1">
                              <a:lumMod val="75000"/>
                            </a:schemeClr>
                          </a:solidFill>
                          <a:effectLst/>
                        </a:rPr>
                        <a:t>will be dealt with in their respective chapters.</a:t>
                      </a:r>
                      <a:endParaRPr lang="en-US" sz="2200" dirty="0">
                        <a:solidFill>
                          <a:schemeClr val="accent1">
                            <a:lumMod val="75000"/>
                          </a:schemeClr>
                        </a:solidFill>
                        <a:effectLst/>
                        <a:latin typeface="Times"/>
                        <a:ea typeface="Times New Roman"/>
                        <a:cs typeface="Times New Roman"/>
                      </a:endParaRPr>
                    </a:p>
                  </a:txBody>
                  <a:tcPr marL="68572" marR="68572" marT="0" marB="0">
                    <a:noFill/>
                  </a:tcPr>
                </a:tc>
              </a:tr>
            </a:tbl>
          </a:graphicData>
        </a:graphic>
      </p:graphicFrame>
      <p:sp>
        <p:nvSpPr>
          <p:cNvPr id="20491"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 Checklist for Interoperability</a:t>
            </a:r>
            <a:br>
              <a:rPr lang="en-US" dirty="0" smtClean="0"/>
            </a:br>
            <a:r>
              <a:rPr lang="en-US" sz="4000" dirty="0" smtClean="0"/>
              <a:t>Resource Management</a:t>
            </a:r>
            <a:endParaRPr lang="en-US" dirty="0"/>
          </a:p>
        </p:txBody>
      </p:sp>
      <p:graphicFrame>
        <p:nvGraphicFramePr>
          <p:cNvPr id="3" name="Table 2"/>
          <p:cNvGraphicFramePr>
            <a:graphicFrameLocks noGrp="1"/>
          </p:cNvGraphicFramePr>
          <p:nvPr/>
        </p:nvGraphicFramePr>
        <p:xfrm>
          <a:off x="539750" y="1447800"/>
          <a:ext cx="8208963" cy="4800600"/>
        </p:xfrm>
        <a:graphic>
          <a:graphicData uri="http://schemas.openxmlformats.org/drawingml/2006/table">
            <a:tbl>
              <a:tblPr firstRow="1" firstCol="1" bandRow="1">
                <a:tableStyleId>{5C22544A-7EE6-4342-B048-85BDC9FD1C3A}</a:tableStyleId>
              </a:tblPr>
              <a:tblGrid>
                <a:gridCol w="162561"/>
                <a:gridCol w="8046402"/>
              </a:tblGrid>
              <a:tr h="4800600">
                <a:tc>
                  <a:txBody>
                    <a:bodyPr/>
                    <a:lstStyle/>
                    <a:p>
                      <a:pPr marL="0" marR="0">
                        <a:lnSpc>
                          <a:spcPct val="80000"/>
                        </a:lnSpc>
                        <a:spcBef>
                          <a:spcPts val="400"/>
                        </a:spcBef>
                        <a:spcAft>
                          <a:spcPts val="400"/>
                        </a:spcAft>
                      </a:pPr>
                      <a:endParaRPr lang="en-US" sz="2200" dirty="0">
                        <a:effectLst/>
                        <a:latin typeface="Times"/>
                        <a:ea typeface="Times New Roman"/>
                        <a:cs typeface="Times New Roman"/>
                      </a:endParaRPr>
                    </a:p>
                  </a:txBody>
                  <a:tcPr marL="68580" marR="68580" marT="0" marB="0"/>
                </a:tc>
                <a:tc>
                  <a:txBody>
                    <a:bodyPr/>
                    <a:lstStyle/>
                    <a:p>
                      <a:pPr marL="0" marR="0">
                        <a:lnSpc>
                          <a:spcPct val="80000"/>
                        </a:lnSpc>
                        <a:spcBef>
                          <a:spcPts val="400"/>
                        </a:spcBef>
                        <a:spcAft>
                          <a:spcPts val="400"/>
                        </a:spcAft>
                      </a:pPr>
                      <a:endParaRPr lang="en-US" sz="2200" dirty="0" smtClean="0">
                        <a:effectLst/>
                      </a:endParaRPr>
                    </a:p>
                    <a:p>
                      <a:pPr marL="0" marR="0">
                        <a:lnSpc>
                          <a:spcPct val="80000"/>
                        </a:lnSpc>
                        <a:spcBef>
                          <a:spcPts val="400"/>
                        </a:spcBef>
                        <a:spcAft>
                          <a:spcPts val="400"/>
                        </a:spcAft>
                      </a:pPr>
                      <a:r>
                        <a:rPr lang="en-US" sz="2200" dirty="0" smtClean="0">
                          <a:solidFill>
                            <a:schemeClr val="accent1">
                              <a:lumMod val="75000"/>
                            </a:schemeClr>
                          </a:solidFill>
                          <a:effectLst/>
                        </a:rPr>
                        <a:t>Ensure </a:t>
                      </a:r>
                      <a:r>
                        <a:rPr lang="en-US" sz="2200" dirty="0">
                          <a:solidFill>
                            <a:schemeClr val="accent1">
                              <a:lumMod val="75000"/>
                            </a:schemeClr>
                          </a:solidFill>
                          <a:effectLst/>
                        </a:rPr>
                        <a:t>that interoperation with another system (accepting a request and/or rejecting a request) can never exhaust critical system resources (e.g., can a flood of such requests cause service to be denied to legitimate users?).</a:t>
                      </a:r>
                    </a:p>
                    <a:p>
                      <a:pPr marL="0" marR="0">
                        <a:lnSpc>
                          <a:spcPct val="80000"/>
                        </a:lnSpc>
                        <a:spcBef>
                          <a:spcPts val="400"/>
                        </a:spcBef>
                        <a:spcAft>
                          <a:spcPts val="400"/>
                        </a:spcAft>
                      </a:pPr>
                      <a:r>
                        <a:rPr lang="en-US" sz="2200" dirty="0">
                          <a:solidFill>
                            <a:schemeClr val="accent1">
                              <a:lumMod val="75000"/>
                            </a:schemeClr>
                          </a:solidFill>
                          <a:effectLst/>
                        </a:rPr>
                        <a:t>Ensure that the resource load imposed by the communication requirements of interoperation is acceptable.</a:t>
                      </a:r>
                    </a:p>
                    <a:p>
                      <a:pPr marL="0" marR="0">
                        <a:lnSpc>
                          <a:spcPct val="80000"/>
                        </a:lnSpc>
                        <a:spcBef>
                          <a:spcPts val="400"/>
                        </a:spcBef>
                        <a:spcAft>
                          <a:spcPts val="400"/>
                        </a:spcAft>
                      </a:pPr>
                      <a:r>
                        <a:rPr lang="en-US" sz="2200" dirty="0">
                          <a:solidFill>
                            <a:schemeClr val="accent1">
                              <a:lumMod val="75000"/>
                            </a:schemeClr>
                          </a:solidFill>
                          <a:effectLst/>
                        </a:rPr>
                        <a:t>Ensure that if interoperation requires that resources be shared among the participating systems, an adequate arbitration policy is in place.</a:t>
                      </a:r>
                      <a:endParaRPr lang="en-US" sz="2200" dirty="0">
                        <a:solidFill>
                          <a:schemeClr val="accent1">
                            <a:lumMod val="75000"/>
                          </a:schemeClr>
                        </a:solidFill>
                        <a:effectLst/>
                        <a:latin typeface="Times"/>
                        <a:ea typeface="Times New Roman"/>
                        <a:cs typeface="Times New Roman"/>
                      </a:endParaRPr>
                    </a:p>
                  </a:txBody>
                  <a:tcPr marL="68580" marR="68580" marT="0" marB="0">
                    <a:noFill/>
                  </a:tcPr>
                </a:tc>
              </a:tr>
            </a:tbl>
          </a:graphicData>
        </a:graphic>
      </p:graphicFrame>
      <p:sp>
        <p:nvSpPr>
          <p:cNvPr id="21515"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 Checklist for Interoperability</a:t>
            </a:r>
            <a:br>
              <a:rPr lang="en-US" dirty="0" smtClean="0"/>
            </a:br>
            <a:r>
              <a:rPr lang="en-US" sz="4000" dirty="0" smtClean="0"/>
              <a:t>Binding Time</a:t>
            </a:r>
            <a:endParaRPr lang="en-US" dirty="0"/>
          </a:p>
        </p:txBody>
      </p:sp>
      <p:graphicFrame>
        <p:nvGraphicFramePr>
          <p:cNvPr id="3" name="Table 2"/>
          <p:cNvGraphicFramePr>
            <a:graphicFrameLocks noGrp="1"/>
          </p:cNvGraphicFramePr>
          <p:nvPr/>
        </p:nvGraphicFramePr>
        <p:xfrm>
          <a:off x="539750" y="1219200"/>
          <a:ext cx="7920038" cy="5049838"/>
        </p:xfrm>
        <a:graphic>
          <a:graphicData uri="http://schemas.openxmlformats.org/drawingml/2006/table">
            <a:tbl>
              <a:tblPr firstRow="1" firstCol="1" bandRow="1">
                <a:tableStyleId>{5C22544A-7EE6-4342-B048-85BDC9FD1C3A}</a:tableStyleId>
              </a:tblPr>
              <a:tblGrid>
                <a:gridCol w="222424"/>
                <a:gridCol w="7697614"/>
              </a:tblGrid>
              <a:tr h="5049838">
                <a:tc>
                  <a:txBody>
                    <a:bodyPr/>
                    <a:lstStyle/>
                    <a:p>
                      <a:pPr marL="0" marR="0">
                        <a:lnSpc>
                          <a:spcPct val="80000"/>
                        </a:lnSpc>
                        <a:spcBef>
                          <a:spcPts val="400"/>
                        </a:spcBef>
                        <a:spcAft>
                          <a:spcPts val="400"/>
                        </a:spcAft>
                      </a:pPr>
                      <a:endParaRPr lang="en-US" sz="2200" dirty="0">
                        <a:effectLst/>
                        <a:latin typeface="Times"/>
                        <a:ea typeface="Times New Roman"/>
                        <a:cs typeface="Times New Roman"/>
                      </a:endParaRPr>
                    </a:p>
                  </a:txBody>
                  <a:tcPr marL="68573" marR="68573" marT="0" marB="0"/>
                </a:tc>
                <a:tc>
                  <a:txBody>
                    <a:bodyPr/>
                    <a:lstStyle/>
                    <a:p>
                      <a:pPr marL="0" marR="0">
                        <a:lnSpc>
                          <a:spcPct val="80000"/>
                        </a:lnSpc>
                        <a:spcBef>
                          <a:spcPts val="400"/>
                        </a:spcBef>
                        <a:spcAft>
                          <a:spcPts val="400"/>
                        </a:spcAft>
                      </a:pPr>
                      <a:endParaRPr lang="en-US" sz="2200" dirty="0" smtClean="0">
                        <a:effectLst/>
                      </a:endParaRPr>
                    </a:p>
                    <a:p>
                      <a:pPr marL="0" marR="0">
                        <a:lnSpc>
                          <a:spcPct val="80000"/>
                        </a:lnSpc>
                        <a:spcBef>
                          <a:spcPts val="400"/>
                        </a:spcBef>
                        <a:spcAft>
                          <a:spcPts val="400"/>
                        </a:spcAft>
                      </a:pPr>
                      <a:r>
                        <a:rPr lang="en-US" sz="2200" dirty="0" smtClean="0">
                          <a:solidFill>
                            <a:schemeClr val="accent1">
                              <a:lumMod val="75000"/>
                            </a:schemeClr>
                          </a:solidFill>
                          <a:effectLst/>
                        </a:rPr>
                        <a:t>Determine </a:t>
                      </a:r>
                      <a:r>
                        <a:rPr lang="en-US" sz="2200" dirty="0">
                          <a:solidFill>
                            <a:schemeClr val="accent1">
                              <a:lumMod val="75000"/>
                            </a:schemeClr>
                          </a:solidFill>
                          <a:effectLst/>
                        </a:rPr>
                        <a:t>the systems that may interoperate, and when they become known to each other.    For </a:t>
                      </a:r>
                      <a:r>
                        <a:rPr lang="en-US" sz="2200" dirty="0" smtClean="0">
                          <a:solidFill>
                            <a:schemeClr val="accent1">
                              <a:lumMod val="75000"/>
                            </a:schemeClr>
                          </a:solidFill>
                          <a:effectLst/>
                        </a:rPr>
                        <a:t>each </a:t>
                      </a:r>
                      <a:r>
                        <a:rPr lang="en-US" sz="2200" dirty="0">
                          <a:solidFill>
                            <a:schemeClr val="accent1">
                              <a:lumMod val="75000"/>
                            </a:schemeClr>
                          </a:solidFill>
                          <a:effectLst/>
                        </a:rPr>
                        <a:t>system over which you have control</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200" kern="1100" dirty="0">
                          <a:solidFill>
                            <a:schemeClr val="accent1">
                              <a:lumMod val="75000"/>
                            </a:schemeClr>
                          </a:solidFill>
                          <a:effectLst/>
                        </a:rPr>
                        <a:t>Ensure that it has a policy for dealing with binding to both known and unknown external systems.  </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200" kern="1100" dirty="0">
                          <a:solidFill>
                            <a:schemeClr val="accent1">
                              <a:lumMod val="75000"/>
                            </a:schemeClr>
                          </a:solidFill>
                          <a:effectLst/>
                        </a:rPr>
                        <a:t>Ensure that it has mechanisms in place to reject unacceptable bindings and to log such requests.</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200" kern="1100" dirty="0">
                          <a:solidFill>
                            <a:schemeClr val="accent1">
                              <a:lumMod val="75000"/>
                            </a:schemeClr>
                          </a:solidFill>
                          <a:effectLst/>
                        </a:rPr>
                        <a:t>In the case of late binding, ensure that mechanisms will support the discovery of relevant new services or protocols, or the sending of information using chosen protocols.</a:t>
                      </a:r>
                      <a:endParaRPr lang="en-US" sz="2200" kern="1100" dirty="0">
                        <a:solidFill>
                          <a:schemeClr val="accent1">
                            <a:lumMod val="75000"/>
                          </a:schemeClr>
                        </a:solidFill>
                        <a:effectLst/>
                        <a:latin typeface="Times New Roman"/>
                        <a:ea typeface="Times New Roman"/>
                      </a:endParaRPr>
                    </a:p>
                  </a:txBody>
                  <a:tcPr marL="68573" marR="68573" marT="0" marB="0">
                    <a:noFill/>
                  </a:tcPr>
                </a:tc>
              </a:tr>
            </a:tbl>
          </a:graphicData>
        </a:graphic>
      </p:graphicFrame>
      <p:sp>
        <p:nvSpPr>
          <p:cNvPr id="22539"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 Checklist for Interoperability</a:t>
            </a:r>
            <a:br>
              <a:rPr lang="en-US" dirty="0" smtClean="0"/>
            </a:br>
            <a:r>
              <a:rPr lang="en-US" sz="4000" dirty="0" smtClean="0"/>
              <a:t>Choice of Technology</a:t>
            </a:r>
            <a:endParaRPr lang="en-US" dirty="0"/>
          </a:p>
        </p:txBody>
      </p:sp>
      <p:graphicFrame>
        <p:nvGraphicFramePr>
          <p:cNvPr id="3" name="Table 2"/>
          <p:cNvGraphicFramePr>
            <a:graphicFrameLocks noGrp="1"/>
          </p:cNvGraphicFramePr>
          <p:nvPr/>
        </p:nvGraphicFramePr>
        <p:xfrm>
          <a:off x="611188" y="1219200"/>
          <a:ext cx="7921625" cy="9448800"/>
        </p:xfrm>
        <a:graphic>
          <a:graphicData uri="http://schemas.openxmlformats.org/drawingml/2006/table">
            <a:tbl>
              <a:tblPr firstRow="1" firstCol="1" bandRow="1">
                <a:tableStyleId>{5C22544A-7EE6-4342-B048-85BDC9FD1C3A}</a:tableStyleId>
              </a:tblPr>
              <a:tblGrid>
                <a:gridCol w="226661"/>
                <a:gridCol w="7694964"/>
              </a:tblGrid>
              <a:tr h="4724400">
                <a:tc>
                  <a:txBody>
                    <a:bodyPr/>
                    <a:lstStyle/>
                    <a:p>
                      <a:pPr marL="0" marR="0">
                        <a:lnSpc>
                          <a:spcPct val="80000"/>
                        </a:lnSpc>
                        <a:spcBef>
                          <a:spcPts val="400"/>
                        </a:spcBef>
                        <a:spcAft>
                          <a:spcPts val="400"/>
                        </a:spcAft>
                      </a:pPr>
                      <a:endParaRPr lang="en-US" sz="2200" dirty="0">
                        <a:effectLst/>
                        <a:latin typeface="Times"/>
                        <a:ea typeface="Times New Roman"/>
                        <a:cs typeface="Times New Roman"/>
                      </a:endParaRPr>
                    </a:p>
                  </a:txBody>
                  <a:tcPr marL="68586" marR="68586" marT="0" marB="0"/>
                </a:tc>
                <a:tc>
                  <a:txBody>
                    <a:bodyPr/>
                    <a:lstStyle/>
                    <a:p>
                      <a:pPr marL="0" marR="0">
                        <a:lnSpc>
                          <a:spcPct val="80000"/>
                        </a:lnSpc>
                        <a:spcBef>
                          <a:spcPts val="400"/>
                        </a:spcBef>
                        <a:spcAft>
                          <a:spcPts val="400"/>
                        </a:spcAft>
                      </a:pPr>
                      <a:endParaRPr lang="en-US" sz="2200" spc="-10" dirty="0" smtClean="0">
                        <a:solidFill>
                          <a:schemeClr val="accent1">
                            <a:lumMod val="75000"/>
                          </a:schemeClr>
                        </a:solidFill>
                        <a:effectLst/>
                      </a:endParaRPr>
                    </a:p>
                    <a:p>
                      <a:pPr marL="0" marR="0">
                        <a:lnSpc>
                          <a:spcPct val="80000"/>
                        </a:lnSpc>
                        <a:spcBef>
                          <a:spcPts val="400"/>
                        </a:spcBef>
                        <a:spcAft>
                          <a:spcPts val="400"/>
                        </a:spcAft>
                      </a:pPr>
                      <a:r>
                        <a:rPr lang="en-US" sz="2200" spc="-10" dirty="0" smtClean="0">
                          <a:solidFill>
                            <a:schemeClr val="accent1">
                              <a:lumMod val="75000"/>
                            </a:schemeClr>
                          </a:solidFill>
                          <a:effectLst/>
                        </a:rPr>
                        <a:t>For </a:t>
                      </a:r>
                      <a:r>
                        <a:rPr lang="en-US" sz="2200" spc="-10" dirty="0">
                          <a:solidFill>
                            <a:schemeClr val="accent1">
                              <a:lumMod val="75000"/>
                            </a:schemeClr>
                          </a:solidFill>
                          <a:effectLst/>
                        </a:rPr>
                        <a:t>any of your chosen technologies, are they “visible” at interface boundary of a system?  </a:t>
                      </a:r>
                      <a:endParaRPr lang="en-US" sz="2200" spc="-10" dirty="0" smtClean="0">
                        <a:solidFill>
                          <a:schemeClr val="accent1">
                            <a:lumMod val="75000"/>
                          </a:schemeClr>
                        </a:solidFill>
                        <a:effectLst/>
                      </a:endParaRPr>
                    </a:p>
                    <a:p>
                      <a:pPr marL="0" marR="0">
                        <a:lnSpc>
                          <a:spcPct val="80000"/>
                        </a:lnSpc>
                        <a:spcBef>
                          <a:spcPts val="400"/>
                        </a:spcBef>
                        <a:spcAft>
                          <a:spcPts val="400"/>
                        </a:spcAft>
                      </a:pPr>
                      <a:r>
                        <a:rPr lang="en-US" sz="2200" spc="-10" dirty="0" smtClean="0">
                          <a:solidFill>
                            <a:schemeClr val="accent1">
                              <a:lumMod val="75000"/>
                            </a:schemeClr>
                          </a:solidFill>
                          <a:effectLst/>
                        </a:rPr>
                        <a:t>If </a:t>
                      </a:r>
                      <a:r>
                        <a:rPr lang="en-US" sz="2200" spc="-10" dirty="0">
                          <a:solidFill>
                            <a:schemeClr val="accent1">
                              <a:lumMod val="75000"/>
                            </a:schemeClr>
                          </a:solidFill>
                          <a:effectLst/>
                        </a:rPr>
                        <a:t>so, what interoperability effects do they have?  Do they support, undercut, or have no effect on the interoperability scenarios that apply to your system? Ensure the effects they have are acceptable.</a:t>
                      </a:r>
                      <a:endParaRPr lang="en-US" sz="2200" dirty="0">
                        <a:solidFill>
                          <a:schemeClr val="accent1">
                            <a:lumMod val="75000"/>
                          </a:schemeClr>
                        </a:solidFill>
                        <a:effectLst/>
                      </a:endParaRPr>
                    </a:p>
                    <a:p>
                      <a:pPr marL="0" marR="0">
                        <a:lnSpc>
                          <a:spcPct val="80000"/>
                        </a:lnSpc>
                        <a:spcBef>
                          <a:spcPts val="400"/>
                        </a:spcBef>
                        <a:spcAft>
                          <a:spcPts val="400"/>
                        </a:spcAft>
                      </a:pPr>
                      <a:r>
                        <a:rPr lang="en-US" sz="2200" spc="-10" dirty="0">
                          <a:solidFill>
                            <a:schemeClr val="accent1">
                              <a:lumMod val="75000"/>
                            </a:schemeClr>
                          </a:solidFill>
                          <a:effectLst/>
                        </a:rPr>
                        <a:t>Consider technologies that are designed to support interoperability, e.g. Web Services. Can they be used to satisfy the interoperability requirements for the </a:t>
                      </a:r>
                      <a:r>
                        <a:rPr lang="en-US" sz="2200" spc="-10" dirty="0" smtClean="0">
                          <a:solidFill>
                            <a:schemeClr val="accent1">
                              <a:lumMod val="75000"/>
                            </a:schemeClr>
                          </a:solidFill>
                          <a:effectLst/>
                        </a:rPr>
                        <a:t>systems</a:t>
                      </a:r>
                      <a:r>
                        <a:rPr lang="en-US" sz="2200" spc="-10" baseline="0" dirty="0" smtClean="0">
                          <a:solidFill>
                            <a:schemeClr val="accent1">
                              <a:lumMod val="75000"/>
                            </a:schemeClr>
                          </a:solidFill>
                          <a:effectLst/>
                        </a:rPr>
                        <a:t> </a:t>
                      </a:r>
                      <a:r>
                        <a:rPr lang="en-US" sz="2200" spc="-10" dirty="0" smtClean="0">
                          <a:solidFill>
                            <a:schemeClr val="accent1">
                              <a:lumMod val="75000"/>
                            </a:schemeClr>
                          </a:solidFill>
                          <a:effectLst/>
                        </a:rPr>
                        <a:t>under </a:t>
                      </a:r>
                      <a:r>
                        <a:rPr lang="en-US" sz="2200" spc="-10" dirty="0">
                          <a:solidFill>
                            <a:schemeClr val="accent1">
                              <a:lumMod val="75000"/>
                            </a:schemeClr>
                          </a:solidFill>
                          <a:effectLst/>
                        </a:rPr>
                        <a:t>your control?</a:t>
                      </a:r>
                      <a:endParaRPr lang="en-US" sz="2200" dirty="0">
                        <a:solidFill>
                          <a:schemeClr val="accent1">
                            <a:lumMod val="75000"/>
                          </a:schemeClr>
                        </a:solidFill>
                        <a:effectLst/>
                        <a:latin typeface="Times"/>
                        <a:ea typeface="Times New Roman"/>
                        <a:cs typeface="Times New Roman"/>
                      </a:endParaRPr>
                    </a:p>
                  </a:txBody>
                  <a:tcPr marL="68586" marR="68586" marT="0" marB="0">
                    <a:noFill/>
                  </a:tcPr>
                </a:tc>
              </a:tr>
              <a:tr h="4724400">
                <a:tc>
                  <a:txBody>
                    <a:bodyPr/>
                    <a:lstStyle/>
                    <a:p>
                      <a:pPr marL="0" marR="0">
                        <a:lnSpc>
                          <a:spcPct val="80000"/>
                        </a:lnSpc>
                        <a:spcBef>
                          <a:spcPts val="400"/>
                        </a:spcBef>
                        <a:spcAft>
                          <a:spcPts val="400"/>
                        </a:spcAft>
                      </a:pPr>
                      <a:endParaRPr lang="en-US" sz="2200" dirty="0">
                        <a:effectLst/>
                        <a:latin typeface="Times"/>
                        <a:ea typeface="Times New Roman"/>
                        <a:cs typeface="Times New Roman"/>
                      </a:endParaRPr>
                    </a:p>
                  </a:txBody>
                  <a:tcPr marL="68586" marR="68586" marT="0" marB="0"/>
                </a:tc>
                <a:tc>
                  <a:txBody>
                    <a:bodyPr/>
                    <a:lstStyle/>
                    <a:p>
                      <a:pPr marL="0" marR="0">
                        <a:lnSpc>
                          <a:spcPct val="80000"/>
                        </a:lnSpc>
                        <a:spcBef>
                          <a:spcPts val="400"/>
                        </a:spcBef>
                        <a:spcAft>
                          <a:spcPts val="400"/>
                        </a:spcAft>
                      </a:pPr>
                      <a:endParaRPr lang="en-US" sz="2200" dirty="0">
                        <a:solidFill>
                          <a:schemeClr val="accent1">
                            <a:lumMod val="75000"/>
                          </a:schemeClr>
                        </a:solidFill>
                        <a:effectLst/>
                        <a:latin typeface="Times"/>
                        <a:ea typeface="Times New Roman"/>
                        <a:cs typeface="Times New Roman"/>
                      </a:endParaRPr>
                    </a:p>
                  </a:txBody>
                  <a:tcPr marL="68586" marR="68586" marT="0" marB="0">
                    <a:noFill/>
                  </a:tcPr>
                </a:tc>
              </a:tr>
            </a:tbl>
          </a:graphicData>
        </a:graphic>
      </p:graphicFrame>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Summary</a:t>
            </a:r>
          </a:p>
        </p:txBody>
      </p:sp>
      <p:sp>
        <p:nvSpPr>
          <p:cNvPr id="3" name="Content Placeholder 2"/>
          <p:cNvSpPr>
            <a:spLocks noGrp="1"/>
          </p:cNvSpPr>
          <p:nvPr>
            <p:ph idx="1"/>
          </p:nvPr>
        </p:nvSpPr>
        <p:spPr/>
        <p:txBody>
          <a:bodyPr>
            <a:normAutofit/>
          </a:bodyPr>
          <a:lstStyle/>
          <a:p>
            <a:pPr>
              <a:defRPr/>
            </a:pPr>
            <a:r>
              <a:rPr lang="en-US" dirty="0"/>
              <a:t>Interoperability refers to the ability of systems to usefully exchange information. </a:t>
            </a:r>
            <a:endParaRPr lang="en-US" dirty="0" smtClean="0"/>
          </a:p>
          <a:p>
            <a:pPr>
              <a:defRPr/>
            </a:pPr>
            <a:r>
              <a:rPr lang="en-US" dirty="0"/>
              <a:t>Achieving interoperability involves the relevant systems locating each other and then managing the interfaces so that they can exchange information.</a:t>
            </a:r>
          </a:p>
        </p:txBody>
      </p:sp>
      <p:sp>
        <p:nvSpPr>
          <p:cNvPr id="24580"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Overview</a:t>
            </a:r>
          </a:p>
        </p:txBody>
      </p:sp>
      <p:sp>
        <p:nvSpPr>
          <p:cNvPr id="622595" name="Rectangle 3"/>
          <p:cNvSpPr>
            <a:spLocks noGrp="1" noChangeArrowheads="1"/>
          </p:cNvSpPr>
          <p:nvPr>
            <p:ph type="body" idx="1"/>
          </p:nvPr>
        </p:nvSpPr>
        <p:spPr/>
        <p:txBody>
          <a:bodyPr/>
          <a:lstStyle/>
          <a:p>
            <a:pPr eaLnBrk="1" hangingPunct="1">
              <a:lnSpc>
                <a:spcPct val="85000"/>
              </a:lnSpc>
              <a:defRPr/>
            </a:pPr>
            <a:r>
              <a:rPr lang="en-US" sz="2800" dirty="0" smtClean="0"/>
              <a:t>Last Time</a:t>
            </a:r>
          </a:p>
          <a:p>
            <a:pPr lvl="1" eaLnBrk="1" hangingPunct="1">
              <a:lnSpc>
                <a:spcPct val="90000"/>
              </a:lnSpc>
              <a:defRPr/>
            </a:pPr>
            <a:r>
              <a:rPr lang="en-US" sz="2400" dirty="0" smtClean="0"/>
              <a:t>Chapter </a:t>
            </a:r>
            <a:r>
              <a:rPr lang="en-US" sz="2400" dirty="0"/>
              <a:t>5</a:t>
            </a:r>
            <a:r>
              <a:rPr lang="en-US" sz="2400" dirty="0" smtClean="0"/>
              <a:t> – Availability</a:t>
            </a:r>
          </a:p>
          <a:p>
            <a:pPr lvl="1" eaLnBrk="1" hangingPunct="1">
              <a:lnSpc>
                <a:spcPct val="90000"/>
              </a:lnSpc>
              <a:defRPr/>
            </a:pPr>
            <a:r>
              <a:rPr lang="en-US" sz="2400" kern="1200" dirty="0" smtClean="0"/>
              <a:t>Availability General Scenario</a:t>
            </a:r>
          </a:p>
          <a:p>
            <a:pPr lvl="1" eaLnBrk="1" hangingPunct="1">
              <a:lnSpc>
                <a:spcPct val="90000"/>
              </a:lnSpc>
              <a:defRPr/>
            </a:pPr>
            <a:r>
              <a:rPr lang="en-US" sz="2400" kern="1200" dirty="0" smtClean="0"/>
              <a:t>Tactics for Availability</a:t>
            </a:r>
          </a:p>
          <a:p>
            <a:pPr lvl="1" eaLnBrk="1" hangingPunct="1">
              <a:lnSpc>
                <a:spcPct val="90000"/>
              </a:lnSpc>
              <a:defRPr/>
            </a:pPr>
            <a:r>
              <a:rPr lang="en-US" sz="2400" dirty="0" smtClean="0"/>
              <a:t>A Design Checklist for Availability</a:t>
            </a:r>
            <a:r>
              <a:rPr lang="en-US" sz="2400" kern="1200" dirty="0"/>
              <a:t> </a:t>
            </a:r>
            <a:r>
              <a:rPr lang="en-US" sz="2400" kern="1200" dirty="0" smtClean="0"/>
              <a:t>(almost)</a:t>
            </a:r>
            <a:endParaRPr lang="en-US" sz="2400" dirty="0" smtClean="0"/>
          </a:p>
          <a:p>
            <a:pPr eaLnBrk="1" hangingPunct="1">
              <a:lnSpc>
                <a:spcPct val="90000"/>
              </a:lnSpc>
              <a:defRPr/>
            </a:pPr>
            <a:r>
              <a:rPr lang="en-US" sz="2800" dirty="0" smtClean="0"/>
              <a:t>Not Covered last time</a:t>
            </a:r>
            <a:endParaRPr lang="en-US" sz="2800" dirty="0"/>
          </a:p>
          <a:p>
            <a:pPr lvl="1" eaLnBrk="1" hangingPunct="1">
              <a:lnSpc>
                <a:spcPct val="90000"/>
              </a:lnSpc>
              <a:defRPr/>
            </a:pPr>
            <a:r>
              <a:rPr lang="en-US" sz="2400" dirty="0" smtClean="0"/>
              <a:t>Availability checklist</a:t>
            </a:r>
          </a:p>
          <a:p>
            <a:pPr eaLnBrk="1" hangingPunct="1">
              <a:lnSpc>
                <a:spcPct val="85000"/>
              </a:lnSpc>
              <a:defRPr/>
            </a:pPr>
            <a:r>
              <a:rPr lang="en-US" sz="2800" dirty="0" smtClean="0"/>
              <a:t>New</a:t>
            </a:r>
          </a:p>
          <a:p>
            <a:pPr lvl="1" eaLnBrk="1" hangingPunct="1">
              <a:lnSpc>
                <a:spcPct val="90000"/>
              </a:lnSpc>
              <a:defRPr/>
            </a:pPr>
            <a:r>
              <a:rPr lang="en-US" sz="2400" dirty="0"/>
              <a:t>Interoperability, Modifiability, </a:t>
            </a:r>
            <a:r>
              <a:rPr lang="en-US" sz="2400" dirty="0" smtClean="0"/>
              <a:t>Performance</a:t>
            </a:r>
          </a:p>
          <a:p>
            <a:pPr lvl="1" eaLnBrk="1" hangingPunct="1">
              <a:lnSpc>
                <a:spcPct val="90000"/>
              </a:lnSpc>
              <a:defRPr/>
            </a:pPr>
            <a:r>
              <a:rPr lang="en-US" sz="2400" dirty="0" smtClean="0"/>
              <a:t>Case Study</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What is Modifiability?</a:t>
            </a:r>
          </a:p>
        </p:txBody>
      </p:sp>
      <p:sp>
        <p:nvSpPr>
          <p:cNvPr id="3" name="Content Placeholder 2"/>
          <p:cNvSpPr>
            <a:spLocks noGrp="1"/>
          </p:cNvSpPr>
          <p:nvPr>
            <p:ph idx="1"/>
          </p:nvPr>
        </p:nvSpPr>
        <p:spPr/>
        <p:txBody>
          <a:bodyPr>
            <a:normAutofit/>
          </a:bodyPr>
          <a:lstStyle/>
          <a:p>
            <a:pPr>
              <a:defRPr/>
            </a:pPr>
            <a:r>
              <a:rPr lang="en-US" dirty="0"/>
              <a:t>Modifiability is about change and our interest in it is in the cost and risk of making changes.  </a:t>
            </a:r>
            <a:endParaRPr lang="en-US" dirty="0" smtClean="0"/>
          </a:p>
          <a:p>
            <a:pPr>
              <a:defRPr/>
            </a:pPr>
            <a:r>
              <a:rPr lang="en-US" dirty="0" smtClean="0"/>
              <a:t>To </a:t>
            </a:r>
            <a:r>
              <a:rPr lang="en-US" dirty="0"/>
              <a:t>plan for modifiability, an architect has to consider three questions: </a:t>
            </a:r>
          </a:p>
          <a:p>
            <a:pPr lvl="1">
              <a:defRPr/>
            </a:pPr>
            <a:r>
              <a:rPr lang="en-US" dirty="0"/>
              <a:t>What can change? </a:t>
            </a:r>
            <a:endParaRPr lang="en-US" dirty="0" smtClean="0"/>
          </a:p>
          <a:p>
            <a:pPr lvl="1">
              <a:defRPr/>
            </a:pPr>
            <a:r>
              <a:rPr lang="en-US" dirty="0" smtClean="0"/>
              <a:t>What </a:t>
            </a:r>
            <a:r>
              <a:rPr lang="en-US" dirty="0"/>
              <a:t>is the likelihood of the change? </a:t>
            </a:r>
          </a:p>
          <a:p>
            <a:pPr lvl="1">
              <a:defRPr/>
            </a:pPr>
            <a:r>
              <a:rPr lang="en-US" dirty="0"/>
              <a:t>When is the change made and who makes it? </a:t>
            </a:r>
            <a:r>
              <a:rPr lang="en-US" dirty="0" smtClean="0"/>
              <a:t> </a:t>
            </a:r>
            <a:endParaRPr lang="en-US" dirty="0"/>
          </a:p>
          <a:p>
            <a:pPr>
              <a:defRPr/>
            </a:pPr>
            <a:endParaRPr lang="en-US" dirty="0" smtClean="0"/>
          </a:p>
          <a:p>
            <a:pPr>
              <a:defRPr/>
            </a:pPr>
            <a:endParaRPr lang="en-US" dirty="0"/>
          </a:p>
          <a:p>
            <a:pPr>
              <a:defRPr/>
            </a:pPr>
            <a:endParaRPr lang="en-US" dirty="0"/>
          </a:p>
        </p:txBody>
      </p:sp>
      <p:sp>
        <p:nvSpPr>
          <p:cNvPr id="25604"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27038" y="63500"/>
            <a:ext cx="8716962" cy="781050"/>
          </a:xfrm>
        </p:spPr>
        <p:txBody>
          <a:bodyPr/>
          <a:lstStyle/>
          <a:p>
            <a:r>
              <a:rPr lang="en-US" altLang="en-US" smtClean="0"/>
              <a:t>Modifiability General Scenario</a:t>
            </a:r>
          </a:p>
        </p:txBody>
      </p:sp>
      <p:graphicFrame>
        <p:nvGraphicFramePr>
          <p:cNvPr id="3" name="Table 2"/>
          <p:cNvGraphicFramePr>
            <a:graphicFrameLocks noGrp="1"/>
          </p:cNvGraphicFramePr>
          <p:nvPr/>
        </p:nvGraphicFramePr>
        <p:xfrm>
          <a:off x="561975" y="790575"/>
          <a:ext cx="8582025" cy="5610225"/>
        </p:xfrm>
        <a:graphic>
          <a:graphicData uri="http://schemas.openxmlformats.org/drawingml/2006/table">
            <a:tbl>
              <a:tblPr>
                <a:tableStyleId>{5C22544A-7EE6-4342-B048-85BDC9FD1C3A}</a:tableStyleId>
              </a:tblPr>
              <a:tblGrid>
                <a:gridCol w="1614800"/>
                <a:gridCol w="6967225"/>
              </a:tblGrid>
              <a:tr h="380845">
                <a:tc>
                  <a:txBody>
                    <a:bodyPr/>
                    <a:lstStyle/>
                    <a:p>
                      <a:pPr marL="0" marR="0">
                        <a:lnSpc>
                          <a:spcPct val="100000"/>
                        </a:lnSpc>
                        <a:spcBef>
                          <a:spcPts val="400"/>
                        </a:spcBef>
                        <a:spcAft>
                          <a:spcPts val="400"/>
                        </a:spcAft>
                      </a:pPr>
                      <a:endParaRPr lang="en-US" sz="1800" b="1" dirty="0">
                        <a:effectLst/>
                        <a:latin typeface="Times"/>
                        <a:ea typeface="Times New Roman"/>
                        <a:cs typeface="Times New Roman"/>
                      </a:endParaRPr>
                    </a:p>
                  </a:txBody>
                  <a:tcPr marL="68578" marR="68578" marT="0" marB="0"/>
                </a:tc>
                <a:tc>
                  <a:txBody>
                    <a:bodyPr/>
                    <a:lstStyle/>
                    <a:p>
                      <a:pPr marL="0" marR="0">
                        <a:lnSpc>
                          <a:spcPct val="100000"/>
                        </a:lnSpc>
                        <a:spcBef>
                          <a:spcPts val="400"/>
                        </a:spcBef>
                        <a:spcAft>
                          <a:spcPts val="400"/>
                        </a:spcAft>
                      </a:pPr>
                      <a:r>
                        <a:rPr lang="en-US" sz="1800" b="1" dirty="0">
                          <a:effectLst/>
                        </a:rPr>
                        <a:t>Possible Values</a:t>
                      </a:r>
                      <a:endParaRPr lang="en-US" sz="1800" b="1" dirty="0">
                        <a:effectLst/>
                        <a:latin typeface="Times"/>
                        <a:ea typeface="Times New Roman"/>
                        <a:cs typeface="Times New Roman"/>
                      </a:endParaRPr>
                    </a:p>
                  </a:txBody>
                  <a:tcPr marL="68578" marR="68578" marT="0" marB="0"/>
                </a:tc>
              </a:tr>
              <a:tr h="274295">
                <a:tc>
                  <a:txBody>
                    <a:bodyPr/>
                    <a:lstStyle/>
                    <a:p>
                      <a:pPr marL="0" marR="0">
                        <a:lnSpc>
                          <a:spcPct val="100000"/>
                        </a:lnSpc>
                        <a:spcBef>
                          <a:spcPts val="400"/>
                        </a:spcBef>
                        <a:spcAft>
                          <a:spcPts val="400"/>
                        </a:spcAft>
                      </a:pPr>
                      <a:r>
                        <a:rPr lang="en-US" sz="1800" b="1" dirty="0">
                          <a:effectLst/>
                        </a:rPr>
                        <a:t>Source</a:t>
                      </a:r>
                      <a:endParaRPr lang="en-US" sz="1800" b="1" dirty="0">
                        <a:effectLst/>
                        <a:latin typeface="Times"/>
                        <a:ea typeface="Times New Roman"/>
                        <a:cs typeface="Times New Roman"/>
                      </a:endParaRPr>
                    </a:p>
                  </a:txBody>
                  <a:tcPr marL="68578" marR="68578" marT="0" marB="0"/>
                </a:tc>
                <a:tc>
                  <a:txBody>
                    <a:bodyPr/>
                    <a:lstStyle/>
                    <a:p>
                      <a:pPr marL="0" marR="0">
                        <a:lnSpc>
                          <a:spcPct val="100000"/>
                        </a:lnSpc>
                        <a:spcBef>
                          <a:spcPts val="400"/>
                        </a:spcBef>
                        <a:spcAft>
                          <a:spcPts val="400"/>
                        </a:spcAft>
                      </a:pPr>
                      <a:r>
                        <a:rPr lang="en-US" sz="1800" b="1" dirty="0">
                          <a:effectLst/>
                        </a:rPr>
                        <a:t>End user, developer, system administrator</a:t>
                      </a:r>
                      <a:endParaRPr lang="en-US" sz="1800" b="1" dirty="0">
                        <a:effectLst/>
                        <a:latin typeface="Times"/>
                        <a:ea typeface="Times New Roman"/>
                        <a:cs typeface="Times New Roman"/>
                      </a:endParaRPr>
                    </a:p>
                  </a:txBody>
                  <a:tcPr marL="68578" marR="68578" marT="0" marB="0"/>
                </a:tc>
              </a:tr>
              <a:tr h="548590">
                <a:tc>
                  <a:txBody>
                    <a:bodyPr/>
                    <a:lstStyle/>
                    <a:p>
                      <a:pPr marL="0" marR="0">
                        <a:lnSpc>
                          <a:spcPct val="100000"/>
                        </a:lnSpc>
                        <a:spcBef>
                          <a:spcPts val="400"/>
                        </a:spcBef>
                        <a:spcAft>
                          <a:spcPts val="400"/>
                        </a:spcAft>
                      </a:pPr>
                      <a:r>
                        <a:rPr lang="en-US" sz="1800" b="1" dirty="0">
                          <a:effectLst/>
                        </a:rPr>
                        <a:t>Stimulus</a:t>
                      </a:r>
                      <a:endParaRPr lang="en-US" sz="1800" b="1" dirty="0">
                        <a:effectLst/>
                        <a:latin typeface="Times"/>
                        <a:ea typeface="Times New Roman"/>
                        <a:cs typeface="Times New Roman"/>
                      </a:endParaRPr>
                    </a:p>
                  </a:txBody>
                  <a:tcPr marL="68578" marR="68578" marT="0" marB="0"/>
                </a:tc>
                <a:tc>
                  <a:txBody>
                    <a:bodyPr/>
                    <a:lstStyle/>
                    <a:p>
                      <a:pPr marL="0" marR="0">
                        <a:lnSpc>
                          <a:spcPct val="100000"/>
                        </a:lnSpc>
                        <a:spcBef>
                          <a:spcPts val="400"/>
                        </a:spcBef>
                        <a:spcAft>
                          <a:spcPts val="400"/>
                        </a:spcAft>
                      </a:pPr>
                      <a:r>
                        <a:rPr lang="en-US" sz="1800" b="1" dirty="0">
                          <a:effectLst/>
                        </a:rPr>
                        <a:t>A directive to add/delete/modify functionality, or change a quality attribute, capacity, or technology</a:t>
                      </a:r>
                      <a:endParaRPr lang="en-US" sz="1800" b="1" dirty="0">
                        <a:effectLst/>
                        <a:latin typeface="Times"/>
                        <a:ea typeface="Times New Roman"/>
                        <a:cs typeface="Times New Roman"/>
                      </a:endParaRPr>
                    </a:p>
                  </a:txBody>
                  <a:tcPr marL="68578" marR="68578" marT="0" marB="0"/>
                </a:tc>
              </a:tr>
              <a:tr h="548590">
                <a:tc>
                  <a:txBody>
                    <a:bodyPr/>
                    <a:lstStyle/>
                    <a:p>
                      <a:pPr marL="0" marR="0">
                        <a:lnSpc>
                          <a:spcPct val="100000"/>
                        </a:lnSpc>
                        <a:spcBef>
                          <a:spcPts val="400"/>
                        </a:spcBef>
                        <a:spcAft>
                          <a:spcPts val="400"/>
                        </a:spcAft>
                      </a:pPr>
                      <a:r>
                        <a:rPr lang="en-US" sz="1800" b="1">
                          <a:effectLst/>
                        </a:rPr>
                        <a:t>Artifacts</a:t>
                      </a:r>
                      <a:endParaRPr lang="en-US" sz="1800" b="1">
                        <a:effectLst/>
                        <a:latin typeface="Times"/>
                        <a:ea typeface="Times New Roman"/>
                        <a:cs typeface="Times New Roman"/>
                      </a:endParaRPr>
                    </a:p>
                  </a:txBody>
                  <a:tcPr marL="68578" marR="68578" marT="0" marB="0"/>
                </a:tc>
                <a:tc>
                  <a:txBody>
                    <a:bodyPr/>
                    <a:lstStyle/>
                    <a:p>
                      <a:pPr marL="0" marR="0">
                        <a:lnSpc>
                          <a:spcPct val="100000"/>
                        </a:lnSpc>
                        <a:spcBef>
                          <a:spcPts val="400"/>
                        </a:spcBef>
                        <a:spcAft>
                          <a:spcPts val="400"/>
                        </a:spcAft>
                      </a:pPr>
                      <a:r>
                        <a:rPr lang="en-US" sz="1800" b="1" dirty="0">
                          <a:effectLst/>
                        </a:rPr>
                        <a:t>Code, data, interfaces, components, resources, configurations, … </a:t>
                      </a:r>
                      <a:endParaRPr lang="en-US" sz="1800" b="1" dirty="0">
                        <a:effectLst/>
                        <a:latin typeface="Times"/>
                        <a:ea typeface="Times New Roman"/>
                        <a:cs typeface="Times New Roman"/>
                      </a:endParaRPr>
                    </a:p>
                  </a:txBody>
                  <a:tcPr marL="68578" marR="68578" marT="0" marB="0"/>
                </a:tc>
              </a:tr>
              <a:tr h="274295">
                <a:tc>
                  <a:txBody>
                    <a:bodyPr/>
                    <a:lstStyle/>
                    <a:p>
                      <a:pPr marL="0" marR="0">
                        <a:lnSpc>
                          <a:spcPct val="100000"/>
                        </a:lnSpc>
                        <a:spcBef>
                          <a:spcPts val="400"/>
                        </a:spcBef>
                        <a:spcAft>
                          <a:spcPts val="400"/>
                        </a:spcAft>
                      </a:pPr>
                      <a:r>
                        <a:rPr lang="en-US" sz="1800" b="1">
                          <a:effectLst/>
                        </a:rPr>
                        <a:t>Environment</a:t>
                      </a:r>
                      <a:endParaRPr lang="en-US" sz="1800" b="1">
                        <a:effectLst/>
                        <a:latin typeface="Times"/>
                        <a:ea typeface="Times New Roman"/>
                        <a:cs typeface="Times New Roman"/>
                      </a:endParaRPr>
                    </a:p>
                  </a:txBody>
                  <a:tcPr marL="68578" marR="68578" marT="0" marB="0"/>
                </a:tc>
                <a:tc>
                  <a:txBody>
                    <a:bodyPr/>
                    <a:lstStyle/>
                    <a:p>
                      <a:pPr marL="0" marR="0">
                        <a:lnSpc>
                          <a:spcPct val="100000"/>
                        </a:lnSpc>
                        <a:spcBef>
                          <a:spcPts val="400"/>
                        </a:spcBef>
                        <a:spcAft>
                          <a:spcPts val="400"/>
                        </a:spcAft>
                      </a:pPr>
                      <a:r>
                        <a:rPr lang="en-US" sz="1800" b="1" dirty="0">
                          <a:effectLst/>
                        </a:rPr>
                        <a:t>Runtime, compile time, build time, initiation time, design time</a:t>
                      </a:r>
                      <a:endParaRPr lang="en-US" sz="1800" b="1" dirty="0">
                        <a:effectLst/>
                        <a:latin typeface="Times"/>
                        <a:ea typeface="Times New Roman"/>
                        <a:cs typeface="Times New Roman"/>
                      </a:endParaRPr>
                    </a:p>
                  </a:txBody>
                  <a:tcPr marL="68578" marR="68578" marT="0" marB="0"/>
                </a:tc>
              </a:tr>
              <a:tr h="1262264">
                <a:tc>
                  <a:txBody>
                    <a:bodyPr/>
                    <a:lstStyle/>
                    <a:p>
                      <a:pPr marL="0" marR="0">
                        <a:lnSpc>
                          <a:spcPct val="100000"/>
                        </a:lnSpc>
                        <a:spcBef>
                          <a:spcPts val="400"/>
                        </a:spcBef>
                        <a:spcAft>
                          <a:spcPts val="400"/>
                        </a:spcAft>
                      </a:pPr>
                      <a:r>
                        <a:rPr lang="en-US" sz="1800" b="1">
                          <a:effectLst/>
                        </a:rPr>
                        <a:t>Response</a:t>
                      </a:r>
                      <a:endParaRPr lang="en-US" sz="1800" b="1">
                        <a:effectLst/>
                        <a:latin typeface="Times"/>
                        <a:ea typeface="Times New Roman"/>
                        <a:cs typeface="Times New Roman"/>
                      </a:endParaRPr>
                    </a:p>
                  </a:txBody>
                  <a:tcPr marL="68578" marR="68578" marT="0" marB="0"/>
                </a:tc>
                <a:tc>
                  <a:txBody>
                    <a:bodyPr/>
                    <a:lstStyle/>
                    <a:p>
                      <a:pPr marL="0" marR="0">
                        <a:lnSpc>
                          <a:spcPct val="100000"/>
                        </a:lnSpc>
                        <a:spcBef>
                          <a:spcPts val="400"/>
                        </a:spcBef>
                        <a:spcAft>
                          <a:spcPts val="400"/>
                        </a:spcAft>
                      </a:pPr>
                      <a:r>
                        <a:rPr lang="en-US" sz="1800" b="1" dirty="0">
                          <a:effectLst/>
                        </a:rPr>
                        <a:t>One or more of the following:</a:t>
                      </a:r>
                    </a:p>
                    <a:p>
                      <a:pPr marL="342900" marR="0" lvl="0" indent="-342900">
                        <a:lnSpc>
                          <a:spcPct val="100000"/>
                        </a:lnSpc>
                        <a:spcBef>
                          <a:spcPts val="100"/>
                        </a:spcBef>
                        <a:spcAft>
                          <a:spcPts val="300"/>
                        </a:spcAft>
                        <a:buSzPts val="800"/>
                        <a:buFont typeface="Symbol"/>
                        <a:buChar char=""/>
                        <a:tabLst>
                          <a:tab pos="228600" algn="l"/>
                          <a:tab pos="274320" algn="l"/>
                        </a:tabLst>
                      </a:pPr>
                      <a:r>
                        <a:rPr lang="en-US" sz="1800" b="1" kern="1100" dirty="0" smtClean="0">
                          <a:effectLst/>
                        </a:rPr>
                        <a:t>make </a:t>
                      </a:r>
                      <a:r>
                        <a:rPr lang="en-US" sz="1800" b="1" kern="1100" dirty="0">
                          <a:effectLst/>
                        </a:rPr>
                        <a:t>modification </a:t>
                      </a:r>
                    </a:p>
                    <a:p>
                      <a:pPr marL="342900" marR="0" lvl="0" indent="-342900">
                        <a:lnSpc>
                          <a:spcPct val="100000"/>
                        </a:lnSpc>
                        <a:spcBef>
                          <a:spcPts val="100"/>
                        </a:spcBef>
                        <a:spcAft>
                          <a:spcPts val="300"/>
                        </a:spcAft>
                        <a:buSzPts val="800"/>
                        <a:buFont typeface="Symbol"/>
                        <a:buChar char=""/>
                        <a:tabLst>
                          <a:tab pos="228600" algn="l"/>
                          <a:tab pos="274320" algn="l"/>
                        </a:tabLst>
                      </a:pPr>
                      <a:r>
                        <a:rPr lang="en-US" sz="1800" b="1" kern="1100" dirty="0" smtClean="0">
                          <a:effectLst/>
                        </a:rPr>
                        <a:t>test </a:t>
                      </a:r>
                      <a:r>
                        <a:rPr lang="en-US" sz="1800" b="1" kern="1100" dirty="0">
                          <a:effectLst/>
                        </a:rPr>
                        <a:t>modification</a:t>
                      </a:r>
                    </a:p>
                    <a:p>
                      <a:pPr marL="342900" marR="0" lvl="0" indent="-342900">
                        <a:lnSpc>
                          <a:spcPct val="100000"/>
                        </a:lnSpc>
                        <a:spcBef>
                          <a:spcPts val="100"/>
                        </a:spcBef>
                        <a:spcAft>
                          <a:spcPts val="300"/>
                        </a:spcAft>
                        <a:buSzPts val="800"/>
                        <a:buFont typeface="Symbol"/>
                        <a:buChar char=""/>
                        <a:tabLst>
                          <a:tab pos="228600" algn="l"/>
                          <a:tab pos="274320" algn="l"/>
                        </a:tabLst>
                      </a:pPr>
                      <a:r>
                        <a:rPr lang="en-US" sz="1800" b="1" kern="1100" dirty="0" smtClean="0">
                          <a:effectLst/>
                        </a:rPr>
                        <a:t>deploy </a:t>
                      </a:r>
                      <a:r>
                        <a:rPr lang="en-US" sz="1800" b="1" kern="1100" dirty="0">
                          <a:effectLst/>
                        </a:rPr>
                        <a:t>modification</a:t>
                      </a:r>
                      <a:endParaRPr lang="en-US" sz="1800" b="1" kern="1100" dirty="0">
                        <a:effectLst/>
                        <a:latin typeface="Times New Roman"/>
                        <a:ea typeface="Times New Roman"/>
                      </a:endParaRPr>
                    </a:p>
                  </a:txBody>
                  <a:tcPr marL="68578" marR="68578" marT="0" marB="0"/>
                </a:tc>
              </a:tr>
              <a:tr h="2321347">
                <a:tc>
                  <a:txBody>
                    <a:bodyPr/>
                    <a:lstStyle/>
                    <a:p>
                      <a:pPr marL="0" marR="0">
                        <a:lnSpc>
                          <a:spcPct val="100000"/>
                        </a:lnSpc>
                        <a:spcBef>
                          <a:spcPts val="400"/>
                        </a:spcBef>
                        <a:spcAft>
                          <a:spcPts val="400"/>
                        </a:spcAft>
                      </a:pPr>
                      <a:r>
                        <a:rPr lang="en-US" sz="1800" b="1" dirty="0">
                          <a:effectLst/>
                        </a:rPr>
                        <a:t>Response </a:t>
                      </a:r>
                      <a:br>
                        <a:rPr lang="en-US" sz="1800" b="1" dirty="0">
                          <a:effectLst/>
                        </a:rPr>
                      </a:br>
                      <a:r>
                        <a:rPr lang="en-US" sz="1800" b="1" dirty="0">
                          <a:effectLst/>
                        </a:rPr>
                        <a:t>Measure</a:t>
                      </a:r>
                    </a:p>
                    <a:p>
                      <a:pPr marL="0" marR="0">
                        <a:lnSpc>
                          <a:spcPct val="100000"/>
                        </a:lnSpc>
                        <a:spcBef>
                          <a:spcPts val="400"/>
                        </a:spcBef>
                        <a:spcAft>
                          <a:spcPts val="400"/>
                        </a:spcAft>
                      </a:pPr>
                      <a:r>
                        <a:rPr lang="en-US" sz="1800" b="1" dirty="0">
                          <a:effectLst/>
                        </a:rPr>
                        <a:t> </a:t>
                      </a:r>
                      <a:endParaRPr lang="en-US" sz="1800" b="1" dirty="0">
                        <a:effectLst/>
                        <a:latin typeface="Times"/>
                        <a:ea typeface="Times New Roman"/>
                        <a:cs typeface="Times New Roman"/>
                      </a:endParaRPr>
                    </a:p>
                  </a:txBody>
                  <a:tcPr marL="68578" marR="68578" marT="0" marB="0"/>
                </a:tc>
                <a:tc>
                  <a:txBody>
                    <a:bodyPr/>
                    <a:lstStyle/>
                    <a:p>
                      <a:pPr marL="0" marR="0">
                        <a:lnSpc>
                          <a:spcPct val="100000"/>
                        </a:lnSpc>
                        <a:spcBef>
                          <a:spcPts val="400"/>
                        </a:spcBef>
                        <a:spcAft>
                          <a:spcPts val="400"/>
                        </a:spcAft>
                      </a:pPr>
                      <a:r>
                        <a:rPr lang="en-US" sz="1800" b="1" dirty="0">
                          <a:effectLst/>
                        </a:rPr>
                        <a:t>Cost in terms of:</a:t>
                      </a:r>
                    </a:p>
                    <a:p>
                      <a:pPr marL="342900" marR="0" lvl="0" indent="-342900">
                        <a:lnSpc>
                          <a:spcPct val="100000"/>
                        </a:lnSpc>
                        <a:spcBef>
                          <a:spcPts val="100"/>
                        </a:spcBef>
                        <a:spcAft>
                          <a:spcPts val="0"/>
                        </a:spcAft>
                        <a:buSzPts val="800"/>
                        <a:buFont typeface="Symbol"/>
                        <a:buChar char=""/>
                        <a:tabLst>
                          <a:tab pos="228600" algn="l"/>
                          <a:tab pos="274320" algn="l"/>
                        </a:tabLst>
                      </a:pPr>
                      <a:r>
                        <a:rPr lang="en-US" sz="1800" b="1" kern="1100" dirty="0">
                          <a:effectLst/>
                        </a:rPr>
                        <a:t>number, size, complexity of affected artifacts</a:t>
                      </a:r>
                    </a:p>
                    <a:p>
                      <a:pPr marL="342900" marR="0" lvl="0" indent="-342900">
                        <a:lnSpc>
                          <a:spcPct val="100000"/>
                        </a:lnSpc>
                        <a:spcBef>
                          <a:spcPts val="100"/>
                        </a:spcBef>
                        <a:spcAft>
                          <a:spcPts val="0"/>
                        </a:spcAft>
                        <a:buSzPts val="800"/>
                        <a:buFont typeface="Symbol"/>
                        <a:buChar char=""/>
                        <a:tabLst>
                          <a:tab pos="228600" algn="l"/>
                          <a:tab pos="274320" algn="l"/>
                        </a:tabLst>
                      </a:pPr>
                      <a:r>
                        <a:rPr lang="en-US" sz="1800" b="1" kern="1100" dirty="0">
                          <a:effectLst/>
                        </a:rPr>
                        <a:t>effort</a:t>
                      </a:r>
                    </a:p>
                    <a:p>
                      <a:pPr marL="342900" marR="0" lvl="0" indent="-342900">
                        <a:lnSpc>
                          <a:spcPct val="100000"/>
                        </a:lnSpc>
                        <a:spcBef>
                          <a:spcPts val="100"/>
                        </a:spcBef>
                        <a:spcAft>
                          <a:spcPts val="0"/>
                        </a:spcAft>
                        <a:buSzPts val="800"/>
                        <a:buFont typeface="Symbol"/>
                        <a:buChar char=""/>
                        <a:tabLst>
                          <a:tab pos="228600" algn="l"/>
                          <a:tab pos="274320" algn="l"/>
                        </a:tabLst>
                      </a:pPr>
                      <a:r>
                        <a:rPr lang="en-US" sz="1800" b="1" kern="1100" dirty="0">
                          <a:effectLst/>
                        </a:rPr>
                        <a:t>calendar time</a:t>
                      </a:r>
                    </a:p>
                    <a:p>
                      <a:pPr marL="342900" marR="0" lvl="0" indent="-342900">
                        <a:lnSpc>
                          <a:spcPct val="100000"/>
                        </a:lnSpc>
                        <a:spcBef>
                          <a:spcPts val="100"/>
                        </a:spcBef>
                        <a:spcAft>
                          <a:spcPts val="0"/>
                        </a:spcAft>
                        <a:buSzPts val="800"/>
                        <a:buFont typeface="Symbol"/>
                        <a:buChar char=""/>
                        <a:tabLst>
                          <a:tab pos="228600" algn="l"/>
                          <a:tab pos="274320" algn="l"/>
                        </a:tabLst>
                      </a:pPr>
                      <a:r>
                        <a:rPr lang="en-US" sz="1800" b="1" kern="1100" dirty="0">
                          <a:effectLst/>
                        </a:rPr>
                        <a:t>money (direct outlay or opportunity cost)</a:t>
                      </a:r>
                    </a:p>
                    <a:p>
                      <a:pPr marL="342900" marR="0" lvl="0" indent="-342900">
                        <a:lnSpc>
                          <a:spcPct val="100000"/>
                        </a:lnSpc>
                        <a:spcBef>
                          <a:spcPts val="100"/>
                        </a:spcBef>
                        <a:spcAft>
                          <a:spcPts val="0"/>
                        </a:spcAft>
                        <a:buSzPts val="800"/>
                        <a:buFont typeface="Symbol"/>
                        <a:buChar char=""/>
                        <a:tabLst>
                          <a:tab pos="228600" algn="l"/>
                          <a:tab pos="274320" algn="l"/>
                        </a:tabLst>
                      </a:pPr>
                      <a:r>
                        <a:rPr lang="en-US" sz="1800" b="1" kern="1100" dirty="0">
                          <a:effectLst/>
                        </a:rPr>
                        <a:t>extent to which this modification affects other functions or quality attributes</a:t>
                      </a:r>
                    </a:p>
                    <a:p>
                      <a:pPr marL="342900" marR="0" lvl="0" indent="-342900">
                        <a:lnSpc>
                          <a:spcPct val="100000"/>
                        </a:lnSpc>
                        <a:spcBef>
                          <a:spcPts val="100"/>
                        </a:spcBef>
                        <a:spcAft>
                          <a:spcPts val="0"/>
                        </a:spcAft>
                        <a:buSzPts val="800"/>
                        <a:buFont typeface="Symbol"/>
                        <a:buChar char=""/>
                        <a:tabLst>
                          <a:tab pos="228600" algn="l"/>
                          <a:tab pos="274320" algn="l"/>
                        </a:tabLst>
                      </a:pPr>
                      <a:r>
                        <a:rPr lang="en-US" sz="1800" b="1" kern="1100" dirty="0">
                          <a:effectLst/>
                        </a:rPr>
                        <a:t>new defects introduced</a:t>
                      </a:r>
                      <a:endParaRPr lang="en-US" sz="1800" b="1" kern="1100" dirty="0">
                        <a:effectLst/>
                        <a:latin typeface="Times New Roman"/>
                        <a:ea typeface="Times New Roman"/>
                      </a:endParaRPr>
                    </a:p>
                  </a:txBody>
                  <a:tcPr marL="68578" marR="68578" marT="0" marB="0"/>
                </a:tc>
              </a:tr>
            </a:tbl>
          </a:graphicData>
        </a:graphic>
      </p:graphicFrame>
      <p:sp>
        <p:nvSpPr>
          <p:cNvPr id="26653"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Sample </a:t>
            </a:r>
            <a:r>
              <a:rPr lang="en-US" dirty="0"/>
              <a:t>Concrete </a:t>
            </a:r>
            <a:r>
              <a:rPr lang="en-US" dirty="0" smtClean="0"/>
              <a:t>Modifiability Scenario</a:t>
            </a:r>
            <a:endParaRPr lang="en-US" dirty="0"/>
          </a:p>
        </p:txBody>
      </p:sp>
      <p:sp>
        <p:nvSpPr>
          <p:cNvPr id="3" name="Content Placeholder 2"/>
          <p:cNvSpPr>
            <a:spLocks noGrp="1"/>
          </p:cNvSpPr>
          <p:nvPr>
            <p:ph idx="1"/>
          </p:nvPr>
        </p:nvSpPr>
        <p:spPr>
          <a:xfrm>
            <a:off x="457200" y="1700213"/>
            <a:ext cx="8229600" cy="4425950"/>
          </a:xfrm>
        </p:spPr>
        <p:txBody>
          <a:bodyPr/>
          <a:lstStyle/>
          <a:p>
            <a:pPr>
              <a:defRPr/>
            </a:pPr>
            <a:r>
              <a:rPr lang="en-US" dirty="0"/>
              <a:t>The developer wishes to change the user interface by modifying the code at design </a:t>
            </a:r>
            <a:r>
              <a:rPr lang="en-US" dirty="0" smtClean="0"/>
              <a:t>time by adding a radio button to select the background color. </a:t>
            </a:r>
          </a:p>
          <a:p>
            <a:pPr>
              <a:defRPr/>
            </a:pPr>
            <a:r>
              <a:rPr lang="en-US" dirty="0" smtClean="0"/>
              <a:t>The </a:t>
            </a:r>
            <a:r>
              <a:rPr lang="en-US" dirty="0"/>
              <a:t>modifications are </a:t>
            </a:r>
            <a:r>
              <a:rPr lang="en-US" dirty="0" smtClean="0"/>
              <a:t>made </a:t>
            </a:r>
            <a:r>
              <a:rPr lang="en-US" dirty="0"/>
              <a:t>with no side effects within three hours.</a:t>
            </a:r>
          </a:p>
        </p:txBody>
      </p:sp>
      <p:sp>
        <p:nvSpPr>
          <p:cNvPr id="27652"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Goal of Modifiability Tactics</a:t>
            </a:r>
          </a:p>
        </p:txBody>
      </p:sp>
      <p:sp>
        <p:nvSpPr>
          <p:cNvPr id="3" name="Content Placeholder 2"/>
          <p:cNvSpPr>
            <a:spLocks noGrp="1"/>
          </p:cNvSpPr>
          <p:nvPr>
            <p:ph idx="1"/>
          </p:nvPr>
        </p:nvSpPr>
        <p:spPr/>
        <p:txBody>
          <a:bodyPr>
            <a:normAutofit/>
          </a:bodyPr>
          <a:lstStyle/>
          <a:p>
            <a:pPr>
              <a:defRPr/>
            </a:pPr>
            <a:r>
              <a:rPr lang="en-US" dirty="0"/>
              <a:t>Tactics to control modifiability have as their goal controlling the complexity of making changes, as well as the time and cost to make </a:t>
            </a:r>
            <a:r>
              <a:rPr lang="en-US" dirty="0" smtClean="0"/>
              <a:t>changes.</a:t>
            </a:r>
            <a:endParaRPr lang="en-US" dirty="0"/>
          </a:p>
        </p:txBody>
      </p:sp>
      <p:sp>
        <p:nvSpPr>
          <p:cNvPr id="28676"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Goal of Modifiability Tactics</a:t>
            </a:r>
          </a:p>
        </p:txBody>
      </p:sp>
      <p:pic>
        <p:nvPicPr>
          <p:cNvPr id="2969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2060575"/>
            <a:ext cx="7200900"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Modifiability Tactics</a:t>
            </a:r>
          </a:p>
        </p:txBody>
      </p:sp>
      <p:sp>
        <p:nvSpPr>
          <p:cNvPr id="3072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endParaRPr lang="en-US" altLang="en-US"/>
          </a:p>
        </p:txBody>
      </p:sp>
      <p:graphicFrame>
        <p:nvGraphicFramePr>
          <p:cNvPr id="30724" name="Object 5"/>
          <p:cNvGraphicFramePr>
            <a:graphicFrameLocks noChangeAspect="1"/>
          </p:cNvGraphicFramePr>
          <p:nvPr/>
        </p:nvGraphicFramePr>
        <p:xfrm>
          <a:off x="728663" y="1484313"/>
          <a:ext cx="7804150" cy="4608512"/>
        </p:xfrm>
        <a:graphic>
          <a:graphicData uri="http://schemas.openxmlformats.org/presentationml/2006/ole">
            <mc:AlternateContent xmlns:mc="http://schemas.openxmlformats.org/markup-compatibility/2006">
              <mc:Choice xmlns:v="urn:schemas-microsoft-com:vml" Requires="v">
                <p:oleObj spid="_x0000_s30726" name="Visio" r:id="rId3" imgW="7784640" imgH="4606775" progId="Visio.Drawing.11">
                  <p:embed/>
                </p:oleObj>
              </mc:Choice>
              <mc:Fallback>
                <p:oleObj name="Visio" r:id="rId3" imgW="7784640" imgH="4606775" progId="Visio.Drawing.11">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63" y="1484313"/>
                        <a:ext cx="780415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25"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Reduce Size of a Module</a:t>
            </a:r>
          </a:p>
        </p:txBody>
      </p:sp>
      <p:sp>
        <p:nvSpPr>
          <p:cNvPr id="3" name="Content Placeholder 2"/>
          <p:cNvSpPr>
            <a:spLocks noGrp="1"/>
          </p:cNvSpPr>
          <p:nvPr>
            <p:ph idx="1"/>
          </p:nvPr>
        </p:nvSpPr>
        <p:spPr/>
        <p:txBody>
          <a:bodyPr/>
          <a:lstStyle/>
          <a:p>
            <a:pPr>
              <a:defRPr/>
            </a:pPr>
            <a:r>
              <a:rPr lang="en-US" dirty="0" smtClean="0"/>
              <a:t>Split Module: </a:t>
            </a:r>
            <a:r>
              <a:rPr lang="en-US" dirty="0"/>
              <a:t>If the module being modified includes a great deal of capability, the modification costs will likely be high. Refining the module into several smaller modules should reduce the average cost of future </a:t>
            </a:r>
            <a:r>
              <a:rPr lang="en-US" dirty="0" smtClean="0"/>
              <a:t>changes. </a:t>
            </a:r>
            <a:endParaRPr lang="en-US" dirty="0"/>
          </a:p>
        </p:txBody>
      </p:sp>
      <p:sp>
        <p:nvSpPr>
          <p:cNvPr id="31748"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Increase Cohesion</a:t>
            </a:r>
          </a:p>
        </p:txBody>
      </p:sp>
      <p:sp>
        <p:nvSpPr>
          <p:cNvPr id="3" name="Content Placeholder 2"/>
          <p:cNvSpPr>
            <a:spLocks noGrp="1"/>
          </p:cNvSpPr>
          <p:nvPr>
            <p:ph idx="1"/>
          </p:nvPr>
        </p:nvSpPr>
        <p:spPr>
          <a:xfrm>
            <a:off x="290513" y="1220788"/>
            <a:ext cx="8831262" cy="5224462"/>
          </a:xfrm>
        </p:spPr>
        <p:txBody>
          <a:bodyPr>
            <a:normAutofit/>
          </a:bodyPr>
          <a:lstStyle/>
          <a:p>
            <a:pPr>
              <a:defRPr/>
            </a:pPr>
            <a:r>
              <a:rPr lang="en-US" dirty="0" smtClean="0"/>
              <a:t>Increase Semantic Coherence: </a:t>
            </a:r>
            <a:r>
              <a:rPr lang="en-US" dirty="0"/>
              <a:t>If the responsibilities A and B in a module do not serve the same purpose, they should be placed in different modules. </a:t>
            </a:r>
            <a:endParaRPr lang="en-US" dirty="0" smtClean="0"/>
          </a:p>
          <a:p>
            <a:pPr>
              <a:defRPr/>
            </a:pPr>
            <a:r>
              <a:rPr lang="en-US" dirty="0" smtClean="0"/>
              <a:t>This </a:t>
            </a:r>
            <a:r>
              <a:rPr lang="en-US" dirty="0"/>
              <a:t>may involve creating a new module or it may involve moving a responsibility to an existing module. </a:t>
            </a:r>
            <a:endParaRPr lang="en-US" dirty="0" smtClean="0"/>
          </a:p>
          <a:p>
            <a:pPr>
              <a:defRPr/>
            </a:pPr>
            <a:endParaRPr lang="en-US" dirty="0"/>
          </a:p>
          <a:p>
            <a:pPr>
              <a:defRPr/>
            </a:pPr>
            <a:r>
              <a:rPr lang="en-US" dirty="0" smtClean="0"/>
              <a:t>“High cohesion often correlates with </a:t>
            </a:r>
            <a:r>
              <a:rPr lang="en-US" dirty="0" smtClean="0">
                <a:hlinkClick r:id="rId2" tooltip="Loose coupling"/>
              </a:rPr>
              <a:t>loose coupling</a:t>
            </a:r>
            <a:r>
              <a:rPr lang="en-US" dirty="0" smtClean="0"/>
              <a:t>, and vice versa.” </a:t>
            </a:r>
          </a:p>
          <a:p>
            <a:pPr lvl="1">
              <a:buFont typeface="Wingdings" panose="05000000000000000000" pitchFamily="2" charset="2"/>
              <a:buChar char="§"/>
              <a:defRPr/>
            </a:pPr>
            <a:r>
              <a:rPr lang="en-US" dirty="0" smtClean="0">
                <a:hlinkClick r:id="rId3"/>
              </a:rPr>
              <a:t>https://en.wikipedia.org/wiki/Cohesion_%28computer_science%29</a:t>
            </a:r>
            <a:r>
              <a:rPr lang="en-US" dirty="0" smtClean="0"/>
              <a:t>	</a:t>
            </a:r>
            <a:endParaRPr lang="en-US" dirty="0"/>
          </a:p>
        </p:txBody>
      </p:sp>
      <p:sp>
        <p:nvSpPr>
          <p:cNvPr id="32772"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Reduce Coupling</a:t>
            </a:r>
          </a:p>
        </p:txBody>
      </p:sp>
      <p:sp>
        <p:nvSpPr>
          <p:cNvPr id="3" name="Content Placeholder 2"/>
          <p:cNvSpPr>
            <a:spLocks noGrp="1"/>
          </p:cNvSpPr>
          <p:nvPr>
            <p:ph idx="1"/>
          </p:nvPr>
        </p:nvSpPr>
        <p:spPr/>
        <p:txBody>
          <a:bodyPr>
            <a:normAutofit/>
          </a:bodyPr>
          <a:lstStyle/>
          <a:p>
            <a:pPr>
              <a:defRPr/>
            </a:pPr>
            <a:r>
              <a:rPr lang="en-US" dirty="0" smtClean="0"/>
              <a:t>Encapsulate: </a:t>
            </a:r>
            <a:r>
              <a:rPr lang="en-US" dirty="0"/>
              <a:t>Encapsulation introduces an explicit interface to a module. This interface includes an </a:t>
            </a:r>
            <a:r>
              <a:rPr lang="en-US" dirty="0" smtClean="0"/>
              <a:t>API </a:t>
            </a:r>
            <a:r>
              <a:rPr lang="en-US" dirty="0"/>
              <a:t>and its associated responsibilities, such as “perform a syntactic transformation on an input parameter to an internal representation.”</a:t>
            </a:r>
            <a:endParaRPr lang="en-US" dirty="0" smtClean="0"/>
          </a:p>
          <a:p>
            <a:pPr>
              <a:defRPr/>
            </a:pPr>
            <a:r>
              <a:rPr lang="en-US" dirty="0" smtClean="0"/>
              <a:t>Use an Intermediary:</a:t>
            </a:r>
            <a:r>
              <a:rPr lang="en-US" dirty="0"/>
              <a:t> Given a dependency between responsibility A and responsibility B (for example, carrying out A first requires carrying out B), the dependency can be broken by using an intermediary. </a:t>
            </a:r>
            <a:endParaRPr lang="en-US" dirty="0" smtClean="0"/>
          </a:p>
        </p:txBody>
      </p:sp>
      <p:sp>
        <p:nvSpPr>
          <p:cNvPr id="33796"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Reduce Coupling</a:t>
            </a:r>
          </a:p>
        </p:txBody>
      </p:sp>
      <p:sp>
        <p:nvSpPr>
          <p:cNvPr id="3" name="Content Placeholder 2"/>
          <p:cNvSpPr>
            <a:spLocks noGrp="1"/>
          </p:cNvSpPr>
          <p:nvPr>
            <p:ph idx="1"/>
          </p:nvPr>
        </p:nvSpPr>
        <p:spPr/>
        <p:txBody>
          <a:bodyPr>
            <a:normAutofit/>
          </a:bodyPr>
          <a:lstStyle/>
          <a:p>
            <a:pPr>
              <a:defRPr/>
            </a:pPr>
            <a:r>
              <a:rPr lang="en-US" dirty="0" smtClean="0"/>
              <a:t>Restrict Dependencies: </a:t>
            </a:r>
            <a:r>
              <a:rPr lang="en-US" dirty="0"/>
              <a:t>restricts the modules which a given module interacts with or depends on. </a:t>
            </a:r>
            <a:endParaRPr lang="en-US" dirty="0" smtClean="0"/>
          </a:p>
          <a:p>
            <a:pPr>
              <a:defRPr/>
            </a:pPr>
            <a:r>
              <a:rPr lang="en-US" dirty="0" smtClean="0"/>
              <a:t>Refactor: </a:t>
            </a:r>
            <a:r>
              <a:rPr lang="en-US" dirty="0"/>
              <a:t>undertaken when two modules are affected by the same change because they are (at least partial) duplicates of each other. </a:t>
            </a:r>
            <a:endParaRPr lang="en-US" dirty="0" smtClean="0"/>
          </a:p>
          <a:p>
            <a:pPr>
              <a:defRPr/>
            </a:pPr>
            <a:r>
              <a:rPr lang="en-US" dirty="0" smtClean="0"/>
              <a:t>Abstract Common Services: </a:t>
            </a:r>
            <a:r>
              <a:rPr lang="en-US" dirty="0"/>
              <a:t>where two modules provide not-quite-the-same but similar services, it may be cost-effective to implement the services just once in a more general (abstract) form. </a:t>
            </a:r>
            <a:endParaRPr lang="en-US" dirty="0" smtClean="0"/>
          </a:p>
          <a:p>
            <a:pPr>
              <a:defRPr/>
            </a:pPr>
            <a:endParaRPr lang="en-US" dirty="0"/>
          </a:p>
        </p:txBody>
      </p:sp>
      <p:sp>
        <p:nvSpPr>
          <p:cNvPr id="34820"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What is Interoperability?</a:t>
            </a:r>
          </a:p>
        </p:txBody>
      </p:sp>
      <p:sp>
        <p:nvSpPr>
          <p:cNvPr id="3" name="Content Placeholder 2"/>
          <p:cNvSpPr>
            <a:spLocks noGrp="1"/>
          </p:cNvSpPr>
          <p:nvPr>
            <p:ph idx="1"/>
          </p:nvPr>
        </p:nvSpPr>
        <p:spPr/>
        <p:txBody>
          <a:bodyPr>
            <a:normAutofit/>
          </a:bodyPr>
          <a:lstStyle/>
          <a:p>
            <a:pPr>
              <a:defRPr/>
            </a:pPr>
            <a:r>
              <a:rPr lang="en-US" dirty="0"/>
              <a:t>Interoperability is about the degree to which two or more systems can usefully </a:t>
            </a:r>
            <a:r>
              <a:rPr lang="en-US" dirty="0" smtClean="0"/>
              <a:t>exchange </a:t>
            </a:r>
            <a:r>
              <a:rPr lang="en-US" dirty="0"/>
              <a:t>meaningful </a:t>
            </a:r>
            <a:r>
              <a:rPr lang="en-US" dirty="0" smtClean="0"/>
              <a:t>information. </a:t>
            </a:r>
            <a:endParaRPr lang="en-US" dirty="0"/>
          </a:p>
          <a:p>
            <a:pPr>
              <a:defRPr/>
            </a:pPr>
            <a:r>
              <a:rPr lang="en-US" dirty="0" smtClean="0"/>
              <a:t>Like all quality attributes, interoperability is not a yes-or-no proposition but has </a:t>
            </a:r>
            <a:r>
              <a:rPr lang="en-US" dirty="0"/>
              <a:t>shades of meaning. </a:t>
            </a:r>
          </a:p>
          <a:p>
            <a:pPr>
              <a:defRPr/>
            </a:pPr>
            <a:endParaRPr lang="en-US" dirty="0" smtClean="0"/>
          </a:p>
          <a:p>
            <a:pPr>
              <a:defRPr/>
            </a:pPr>
            <a:endParaRPr lang="en-US" dirty="0"/>
          </a:p>
          <a:p>
            <a:pPr>
              <a:defRPr/>
            </a:pPr>
            <a:endParaRPr lang="en-US" dirty="0"/>
          </a:p>
        </p:txBody>
      </p:sp>
      <p:sp>
        <p:nvSpPr>
          <p:cNvPr id="8196"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t>Defer Binding</a:t>
            </a:r>
          </a:p>
        </p:txBody>
      </p:sp>
      <p:sp>
        <p:nvSpPr>
          <p:cNvPr id="3" name="Content Placeholder 2"/>
          <p:cNvSpPr>
            <a:spLocks noGrp="1"/>
          </p:cNvSpPr>
          <p:nvPr>
            <p:ph idx="1"/>
          </p:nvPr>
        </p:nvSpPr>
        <p:spPr/>
        <p:txBody>
          <a:bodyPr/>
          <a:lstStyle/>
          <a:p>
            <a:pPr>
              <a:defRPr/>
            </a:pPr>
            <a:r>
              <a:rPr lang="en-US" dirty="0"/>
              <a:t>In general, the later in the life cycle we can bind values, the better. </a:t>
            </a:r>
            <a:r>
              <a:rPr lang="en-US" dirty="0" smtClean="0"/>
              <a:t> </a:t>
            </a:r>
          </a:p>
          <a:p>
            <a:pPr>
              <a:defRPr/>
            </a:pPr>
            <a:r>
              <a:rPr lang="en-US" dirty="0" smtClean="0"/>
              <a:t>If </a:t>
            </a:r>
            <a:r>
              <a:rPr lang="en-US" dirty="0"/>
              <a:t>we design artifacts with built-in flexibility, then exercising that flexibility is usually cheaper than hand-coding a specific change</a:t>
            </a:r>
            <a:r>
              <a:rPr lang="en-US" dirty="0" smtClean="0"/>
              <a:t>.</a:t>
            </a:r>
          </a:p>
          <a:p>
            <a:pPr>
              <a:defRPr/>
            </a:pPr>
            <a:r>
              <a:rPr lang="en-US" dirty="0"/>
              <a:t>However, putting the mechanisms in place to facilitate that late binding tends to be more </a:t>
            </a:r>
            <a:r>
              <a:rPr lang="en-US" dirty="0" smtClean="0"/>
              <a:t>expensive.</a:t>
            </a:r>
            <a:endParaRPr lang="en-US" dirty="0"/>
          </a:p>
        </p:txBody>
      </p:sp>
      <p:sp>
        <p:nvSpPr>
          <p:cNvPr id="35844"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 Checklist for Modifiability</a:t>
            </a:r>
            <a:br>
              <a:rPr lang="en-US" dirty="0" smtClean="0"/>
            </a:br>
            <a:r>
              <a:rPr lang="en-US" sz="4000" dirty="0" smtClean="0"/>
              <a:t>Allocation of Responsibilities</a:t>
            </a:r>
            <a:endParaRPr lang="en-US" dirty="0"/>
          </a:p>
        </p:txBody>
      </p:sp>
      <p:graphicFrame>
        <p:nvGraphicFramePr>
          <p:cNvPr id="3" name="Table 2"/>
          <p:cNvGraphicFramePr>
            <a:graphicFrameLocks noGrp="1"/>
          </p:cNvGraphicFramePr>
          <p:nvPr/>
        </p:nvGraphicFramePr>
        <p:xfrm>
          <a:off x="611188" y="1143000"/>
          <a:ext cx="7921625" cy="5029200"/>
        </p:xfrm>
        <a:graphic>
          <a:graphicData uri="http://schemas.openxmlformats.org/drawingml/2006/table">
            <a:tbl>
              <a:tblPr firstRow="1" firstCol="1" bandRow="1">
                <a:tableStyleId>{5C22544A-7EE6-4342-B048-85BDC9FD1C3A}</a:tableStyleId>
              </a:tblPr>
              <a:tblGrid>
                <a:gridCol w="162575"/>
                <a:gridCol w="7759050"/>
              </a:tblGrid>
              <a:tr h="5029200">
                <a:tc>
                  <a:txBody>
                    <a:bodyPr/>
                    <a:lstStyle/>
                    <a:p>
                      <a:pPr marL="0" marR="0">
                        <a:lnSpc>
                          <a:spcPct val="80000"/>
                        </a:lnSpc>
                        <a:spcBef>
                          <a:spcPts val="400"/>
                        </a:spcBef>
                        <a:spcAft>
                          <a:spcPts val="400"/>
                        </a:spcAft>
                      </a:pPr>
                      <a:endParaRPr lang="en-US" sz="2000" dirty="0">
                        <a:solidFill>
                          <a:srgbClr val="000080"/>
                        </a:solidFill>
                        <a:effectLst/>
                        <a:latin typeface="Times"/>
                        <a:ea typeface="Times New Roman"/>
                        <a:cs typeface="Times New Roman"/>
                      </a:endParaRPr>
                    </a:p>
                  </a:txBody>
                  <a:tcPr marL="68586" marR="68586" marT="0" marB="0"/>
                </a:tc>
                <a:tc>
                  <a:txBody>
                    <a:bodyPr/>
                    <a:lstStyle/>
                    <a:p>
                      <a:pPr marL="0" marR="0">
                        <a:lnSpc>
                          <a:spcPct val="80000"/>
                        </a:lnSpc>
                        <a:spcBef>
                          <a:spcPts val="400"/>
                        </a:spcBef>
                        <a:spcAft>
                          <a:spcPts val="400"/>
                        </a:spcAft>
                        <a:tabLst>
                          <a:tab pos="1388745" algn="l"/>
                        </a:tabLst>
                      </a:pPr>
                      <a:endParaRPr lang="en-US" sz="2000" dirty="0" smtClean="0">
                        <a:effectLst/>
                      </a:endParaRPr>
                    </a:p>
                    <a:p>
                      <a:pPr marL="0" marR="0">
                        <a:lnSpc>
                          <a:spcPct val="80000"/>
                        </a:lnSpc>
                        <a:spcBef>
                          <a:spcPts val="400"/>
                        </a:spcBef>
                        <a:spcAft>
                          <a:spcPts val="400"/>
                        </a:spcAft>
                        <a:tabLst>
                          <a:tab pos="1388745" algn="l"/>
                        </a:tabLst>
                      </a:pPr>
                      <a:r>
                        <a:rPr lang="en-US" sz="2000" dirty="0" smtClean="0">
                          <a:effectLst/>
                        </a:rPr>
                        <a:t>Determine </a:t>
                      </a:r>
                      <a:r>
                        <a:rPr lang="en-US" sz="2000" dirty="0">
                          <a:effectLst/>
                        </a:rPr>
                        <a:t>which changes or categories of changes are likely to occur through consideration of changes in technical, legal, social, business, and customer forces. For each potential change or category of changes </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Determine the responsibilities that would need to be added, modified, or deleted to make the change. </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Determine what other responsibilities are impacted by the change.</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Determine an allocation of responsibilities to modules that places, as much as possible, responsibilities that will be changed (or impacted by the change) together in the same module, and places responsibilities that will be changed at different times in separate modules.</a:t>
                      </a:r>
                      <a:endParaRPr lang="en-US" sz="2000" kern="1100" dirty="0">
                        <a:solidFill>
                          <a:srgbClr val="000080"/>
                        </a:solidFill>
                        <a:effectLst/>
                        <a:latin typeface="Times New Roman"/>
                        <a:ea typeface="Times New Roman"/>
                      </a:endParaRPr>
                    </a:p>
                  </a:txBody>
                  <a:tcPr marL="68586" marR="68586" marT="0" marB="0"/>
                </a:tc>
              </a:tr>
            </a:tbl>
          </a:graphicData>
        </a:graphic>
      </p:graphicFrame>
      <p:sp>
        <p:nvSpPr>
          <p:cNvPr id="36875"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 Checklist for Modifiability</a:t>
            </a:r>
            <a:br>
              <a:rPr lang="en-US" dirty="0" smtClean="0"/>
            </a:br>
            <a:r>
              <a:rPr lang="en-US" sz="4000" dirty="0" smtClean="0"/>
              <a:t>Coordination Model</a:t>
            </a:r>
            <a:endParaRPr lang="en-US" dirty="0"/>
          </a:p>
        </p:txBody>
      </p:sp>
      <p:graphicFrame>
        <p:nvGraphicFramePr>
          <p:cNvPr id="7" name="Table 6"/>
          <p:cNvGraphicFramePr>
            <a:graphicFrameLocks noGrp="1"/>
          </p:cNvGraphicFramePr>
          <p:nvPr/>
        </p:nvGraphicFramePr>
        <p:xfrm>
          <a:off x="539750" y="1295400"/>
          <a:ext cx="7993063" cy="4654550"/>
        </p:xfrm>
        <a:graphic>
          <a:graphicData uri="http://schemas.openxmlformats.org/drawingml/2006/table">
            <a:tbl>
              <a:tblPr firstRow="1" firstCol="1" bandRow="1">
                <a:tableStyleId>{5C22544A-7EE6-4342-B048-85BDC9FD1C3A}</a:tableStyleId>
              </a:tblPr>
              <a:tblGrid>
                <a:gridCol w="222452"/>
                <a:gridCol w="7770611"/>
              </a:tblGrid>
              <a:tr h="4654550">
                <a:tc>
                  <a:txBody>
                    <a:bodyPr/>
                    <a:lstStyle/>
                    <a:p>
                      <a:pPr marL="0" marR="0">
                        <a:lnSpc>
                          <a:spcPct val="80000"/>
                        </a:lnSpc>
                        <a:spcBef>
                          <a:spcPts val="400"/>
                        </a:spcBef>
                        <a:spcAft>
                          <a:spcPts val="400"/>
                        </a:spcAft>
                      </a:pPr>
                      <a:endParaRPr lang="en-US" sz="2000" dirty="0">
                        <a:solidFill>
                          <a:srgbClr val="000080"/>
                        </a:solidFill>
                        <a:effectLst/>
                        <a:latin typeface="Times"/>
                        <a:ea typeface="Times New Roman"/>
                        <a:cs typeface="Times New Roman"/>
                      </a:endParaRPr>
                    </a:p>
                  </a:txBody>
                  <a:tcPr marL="68582" marR="68582" marT="0" marB="0"/>
                </a:tc>
                <a:tc>
                  <a:txBody>
                    <a:bodyPr/>
                    <a:lstStyle/>
                    <a:p>
                      <a:pPr marL="0" marR="0">
                        <a:lnSpc>
                          <a:spcPct val="80000"/>
                        </a:lnSpc>
                        <a:spcBef>
                          <a:spcPts val="400"/>
                        </a:spcBef>
                        <a:spcAft>
                          <a:spcPts val="400"/>
                        </a:spcAft>
                      </a:pPr>
                      <a:endParaRPr lang="en-US" sz="2000" dirty="0" smtClean="0">
                        <a:effectLst/>
                      </a:endParaRPr>
                    </a:p>
                    <a:p>
                      <a:pPr marL="0" marR="0">
                        <a:lnSpc>
                          <a:spcPct val="80000"/>
                        </a:lnSpc>
                        <a:spcBef>
                          <a:spcPts val="400"/>
                        </a:spcBef>
                        <a:spcAft>
                          <a:spcPts val="400"/>
                        </a:spcAft>
                      </a:pPr>
                      <a:r>
                        <a:rPr lang="en-US" sz="2000" dirty="0" smtClean="0">
                          <a:effectLst/>
                        </a:rPr>
                        <a:t>Determine </a:t>
                      </a:r>
                      <a:r>
                        <a:rPr lang="en-US" sz="2000" dirty="0">
                          <a:effectLst/>
                        </a:rPr>
                        <a:t>which functionality or quality attribute can change at runtime and how this affects coordination; for example, will the information being communicated change at run-time, or will the communication protocol change at run-time? If so, ensure that such changes affect a small number set of modules.</a:t>
                      </a:r>
                    </a:p>
                    <a:p>
                      <a:pPr marL="0" marR="0">
                        <a:lnSpc>
                          <a:spcPct val="80000"/>
                        </a:lnSpc>
                        <a:spcBef>
                          <a:spcPts val="400"/>
                        </a:spcBef>
                        <a:spcAft>
                          <a:spcPts val="400"/>
                        </a:spcAft>
                      </a:pPr>
                      <a:r>
                        <a:rPr lang="en-US" sz="2000" dirty="0">
                          <a:effectLst/>
                        </a:rPr>
                        <a:t>Determine which devices, protocols, and communication paths used for coordination are likely to change. For those devices, protocols, and communication paths, ensure that the impact of changes will be limited to a small set of modules.</a:t>
                      </a:r>
                    </a:p>
                    <a:p>
                      <a:pPr marL="0" marR="0">
                        <a:lnSpc>
                          <a:spcPct val="80000"/>
                        </a:lnSpc>
                        <a:spcBef>
                          <a:spcPts val="400"/>
                        </a:spcBef>
                        <a:spcAft>
                          <a:spcPts val="400"/>
                        </a:spcAft>
                      </a:pPr>
                      <a:r>
                        <a:rPr lang="en-US" sz="2000" dirty="0">
                          <a:effectLst/>
                        </a:rPr>
                        <a:t>For those elements for which modifiability is a concern, use a coordination model that reduces coupling such as publish/subscribe, defers bindings such as enterprise service bus, or restricts dependencies such as broadcast.</a:t>
                      </a:r>
                      <a:endParaRPr lang="en-US" sz="2000" dirty="0">
                        <a:solidFill>
                          <a:srgbClr val="000080"/>
                        </a:solidFill>
                        <a:effectLst/>
                        <a:latin typeface="Times"/>
                        <a:ea typeface="Times New Roman"/>
                        <a:cs typeface="Times New Roman"/>
                      </a:endParaRPr>
                    </a:p>
                  </a:txBody>
                  <a:tcPr marL="68582" marR="68582" marT="0" marB="0"/>
                </a:tc>
              </a:tr>
            </a:tbl>
          </a:graphicData>
        </a:graphic>
      </p:graphicFrame>
      <p:sp>
        <p:nvSpPr>
          <p:cNvPr id="37899"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 Checklist for Modifiability</a:t>
            </a:r>
            <a:br>
              <a:rPr lang="en-US" dirty="0" smtClean="0"/>
            </a:br>
            <a:r>
              <a:rPr lang="en-US" sz="4000" dirty="0" smtClean="0"/>
              <a:t>Data Model</a:t>
            </a:r>
            <a:endParaRPr lang="en-US" dirty="0"/>
          </a:p>
        </p:txBody>
      </p:sp>
      <p:graphicFrame>
        <p:nvGraphicFramePr>
          <p:cNvPr id="6" name="Table 5"/>
          <p:cNvGraphicFramePr>
            <a:graphicFrameLocks noGrp="1"/>
          </p:cNvGraphicFramePr>
          <p:nvPr/>
        </p:nvGraphicFramePr>
        <p:xfrm>
          <a:off x="395288" y="1141413"/>
          <a:ext cx="8726487" cy="5640387"/>
        </p:xfrm>
        <a:graphic>
          <a:graphicData uri="http://schemas.openxmlformats.org/drawingml/2006/table">
            <a:tbl>
              <a:tblPr firstRow="1" firstCol="1" bandRow="1">
                <a:tableStyleId>{5C22544A-7EE6-4342-B048-85BDC9FD1C3A}</a:tableStyleId>
              </a:tblPr>
              <a:tblGrid>
                <a:gridCol w="144029"/>
                <a:gridCol w="8582458"/>
              </a:tblGrid>
              <a:tr h="5640387">
                <a:tc>
                  <a:txBody>
                    <a:bodyPr/>
                    <a:lstStyle/>
                    <a:p>
                      <a:pPr marL="0" marR="0">
                        <a:lnSpc>
                          <a:spcPct val="80000"/>
                        </a:lnSpc>
                        <a:spcBef>
                          <a:spcPts val="400"/>
                        </a:spcBef>
                        <a:spcAft>
                          <a:spcPts val="400"/>
                        </a:spcAft>
                      </a:pPr>
                      <a:endParaRPr lang="en-US" sz="1800" dirty="0">
                        <a:solidFill>
                          <a:srgbClr val="000080"/>
                        </a:solidFill>
                        <a:effectLst/>
                        <a:latin typeface="Times"/>
                        <a:ea typeface="Times New Roman"/>
                        <a:cs typeface="Times New Roman"/>
                      </a:endParaRPr>
                    </a:p>
                  </a:txBody>
                  <a:tcPr marL="52256" marR="52256" marT="0" marB="0"/>
                </a:tc>
                <a:tc>
                  <a:txBody>
                    <a:bodyPr/>
                    <a:lstStyle/>
                    <a:p>
                      <a:pPr marL="0" marR="0">
                        <a:lnSpc>
                          <a:spcPct val="80000"/>
                        </a:lnSpc>
                        <a:spcBef>
                          <a:spcPts val="400"/>
                        </a:spcBef>
                        <a:spcAft>
                          <a:spcPts val="400"/>
                        </a:spcAft>
                      </a:pPr>
                      <a:endParaRPr lang="en-US" sz="1800" dirty="0" smtClean="0">
                        <a:effectLst/>
                      </a:endParaRPr>
                    </a:p>
                    <a:p>
                      <a:pPr marL="0" marR="0">
                        <a:lnSpc>
                          <a:spcPct val="80000"/>
                        </a:lnSpc>
                        <a:spcBef>
                          <a:spcPts val="400"/>
                        </a:spcBef>
                        <a:spcAft>
                          <a:spcPts val="400"/>
                        </a:spcAft>
                      </a:pPr>
                      <a:r>
                        <a:rPr lang="en-US" sz="1800" dirty="0" smtClean="0">
                          <a:effectLst/>
                        </a:rPr>
                        <a:t>Determine </a:t>
                      </a:r>
                      <a:r>
                        <a:rPr lang="en-US" sz="1800" dirty="0">
                          <a:effectLst/>
                        </a:rPr>
                        <a:t>which changes (or categories of changes) to the data abstractions, their operations, or their properties are likely to occur.  Also determine which changes or categories of changes to these data abstractions will involve their creation, initialization, persistence, manipulation, translation, or destruction.</a:t>
                      </a:r>
                    </a:p>
                    <a:p>
                      <a:pPr marL="0" marR="0">
                        <a:lnSpc>
                          <a:spcPct val="80000"/>
                        </a:lnSpc>
                        <a:spcBef>
                          <a:spcPts val="400"/>
                        </a:spcBef>
                        <a:spcAft>
                          <a:spcPts val="400"/>
                        </a:spcAft>
                      </a:pPr>
                      <a:r>
                        <a:rPr lang="en-US" sz="1800" dirty="0">
                          <a:effectLst/>
                        </a:rPr>
                        <a:t>For each change or category of change, determine if the changes will be made by an end user</a:t>
                      </a:r>
                      <a:r>
                        <a:rPr lang="en-US" sz="1800" dirty="0" smtClean="0">
                          <a:effectLst/>
                        </a:rPr>
                        <a:t>, </a:t>
                      </a:r>
                      <a:r>
                        <a:rPr lang="en-US" sz="1800" dirty="0">
                          <a:effectLst/>
                        </a:rPr>
                        <a:t>system administrator, or </a:t>
                      </a:r>
                      <a:r>
                        <a:rPr lang="en-US" sz="1800" dirty="0" smtClean="0">
                          <a:effectLst/>
                        </a:rPr>
                        <a:t>developer</a:t>
                      </a:r>
                      <a:r>
                        <a:rPr lang="en-US" sz="1800" dirty="0">
                          <a:effectLst/>
                        </a:rPr>
                        <a:t>. For those changes </a:t>
                      </a:r>
                      <a:r>
                        <a:rPr lang="en-US" sz="1800" dirty="0" smtClean="0">
                          <a:effectLst/>
                        </a:rPr>
                        <a:t>made </a:t>
                      </a:r>
                      <a:r>
                        <a:rPr lang="en-US" sz="1800" dirty="0">
                          <a:effectLst/>
                        </a:rPr>
                        <a:t>by an end user or </a:t>
                      </a:r>
                      <a:r>
                        <a:rPr lang="en-US" sz="1800" dirty="0" smtClean="0">
                          <a:effectLst/>
                        </a:rPr>
                        <a:t>administrator</a:t>
                      </a:r>
                      <a:r>
                        <a:rPr lang="en-US" sz="1800" dirty="0">
                          <a:effectLst/>
                        </a:rPr>
                        <a:t>, ensure that the necessary attributes are visible to that user and that the user has the correct privileges to modify the data, its operations, or its properties.</a:t>
                      </a:r>
                    </a:p>
                    <a:p>
                      <a:pPr marL="0" marR="0">
                        <a:lnSpc>
                          <a:spcPct val="80000"/>
                        </a:lnSpc>
                        <a:spcBef>
                          <a:spcPts val="400"/>
                        </a:spcBef>
                        <a:spcAft>
                          <a:spcPts val="400"/>
                        </a:spcAft>
                      </a:pPr>
                      <a:r>
                        <a:rPr lang="en-US" sz="1800" dirty="0">
                          <a:effectLst/>
                        </a:rPr>
                        <a:t>For each potential change or category of change	</a:t>
                      </a:r>
                    </a:p>
                    <a:p>
                      <a:pPr marL="342900" marR="0" lvl="0" indent="-342900">
                        <a:lnSpc>
                          <a:spcPct val="80000"/>
                        </a:lnSpc>
                        <a:spcBef>
                          <a:spcPts val="100"/>
                        </a:spcBef>
                        <a:spcAft>
                          <a:spcPts val="300"/>
                        </a:spcAft>
                        <a:buSzPts val="800"/>
                        <a:buFont typeface="Symbol"/>
                        <a:buChar char=""/>
                        <a:tabLst>
                          <a:tab pos="228600" algn="l"/>
                          <a:tab pos="274320" algn="l"/>
                        </a:tabLst>
                      </a:pPr>
                      <a:r>
                        <a:rPr lang="en-US" sz="1800" kern="1100" dirty="0">
                          <a:effectLst/>
                        </a:rPr>
                        <a:t>determine which data abstractions </a:t>
                      </a:r>
                      <a:r>
                        <a:rPr lang="en-US" sz="1800" kern="1100" dirty="0" smtClean="0">
                          <a:effectLst/>
                        </a:rPr>
                        <a:t>need </a:t>
                      </a:r>
                      <a:r>
                        <a:rPr lang="en-US" sz="1800" kern="1100" dirty="0">
                          <a:effectLst/>
                        </a:rPr>
                        <a:t>to be added, modified, or </a:t>
                      </a:r>
                      <a:r>
                        <a:rPr lang="en-US" sz="1800" kern="1100" dirty="0" smtClean="0">
                          <a:effectLst/>
                        </a:rPr>
                        <a:t>deleted</a:t>
                      </a:r>
                      <a:endParaRPr lang="en-US" sz="1800" kern="1100" dirty="0">
                        <a:effectLst/>
                      </a:endParaRPr>
                    </a:p>
                    <a:p>
                      <a:pPr marL="342900" marR="0" lvl="0" indent="-342900">
                        <a:lnSpc>
                          <a:spcPct val="80000"/>
                        </a:lnSpc>
                        <a:spcBef>
                          <a:spcPts val="100"/>
                        </a:spcBef>
                        <a:spcAft>
                          <a:spcPts val="300"/>
                        </a:spcAft>
                        <a:buSzPts val="800"/>
                        <a:buFont typeface="Symbol"/>
                        <a:buChar char=""/>
                        <a:tabLst>
                          <a:tab pos="228600" algn="l"/>
                          <a:tab pos="274320" algn="l"/>
                        </a:tabLst>
                      </a:pPr>
                      <a:r>
                        <a:rPr lang="en-US" sz="1800" kern="1100" dirty="0">
                          <a:effectLst/>
                        </a:rPr>
                        <a:t>determine whether there would be any changes to the creation, initialization, persistence, manipulation, translation, or destruction of these data abstractions</a:t>
                      </a:r>
                    </a:p>
                    <a:p>
                      <a:pPr marL="342900" marR="0" lvl="0" indent="-342900">
                        <a:lnSpc>
                          <a:spcPct val="80000"/>
                        </a:lnSpc>
                        <a:spcBef>
                          <a:spcPts val="100"/>
                        </a:spcBef>
                        <a:spcAft>
                          <a:spcPts val="300"/>
                        </a:spcAft>
                        <a:buSzPts val="800"/>
                        <a:buFont typeface="Symbol"/>
                        <a:buChar char=""/>
                        <a:tabLst>
                          <a:tab pos="228600" algn="l"/>
                          <a:tab pos="274320" algn="l"/>
                        </a:tabLst>
                      </a:pPr>
                      <a:r>
                        <a:rPr lang="en-US" sz="1800" kern="1100" dirty="0">
                          <a:effectLst/>
                        </a:rPr>
                        <a:t>determine which other data abstractions are impacted by the change. For these additional </a:t>
                      </a:r>
                      <a:r>
                        <a:rPr lang="en-US" sz="1800" kern="1100" dirty="0" smtClean="0">
                          <a:effectLst/>
                        </a:rPr>
                        <a:t>abstractions</a:t>
                      </a:r>
                      <a:r>
                        <a:rPr lang="en-US" sz="1800" kern="1100" dirty="0">
                          <a:effectLst/>
                        </a:rPr>
                        <a:t>, determine whether the impact would be on </a:t>
                      </a:r>
                      <a:r>
                        <a:rPr lang="en-US" sz="1800" kern="1100" dirty="0" smtClean="0">
                          <a:effectLst/>
                        </a:rPr>
                        <a:t>their </a:t>
                      </a:r>
                      <a:r>
                        <a:rPr lang="en-US" sz="1800" kern="1100" dirty="0">
                          <a:effectLst/>
                        </a:rPr>
                        <a:t>operations, </a:t>
                      </a:r>
                      <a:r>
                        <a:rPr lang="en-US" sz="1800" kern="1100" dirty="0" smtClean="0">
                          <a:effectLst/>
                        </a:rPr>
                        <a:t>properties</a:t>
                      </a:r>
                      <a:r>
                        <a:rPr lang="en-US" sz="1800" kern="1100" dirty="0">
                          <a:effectLst/>
                        </a:rPr>
                        <a:t>, </a:t>
                      </a:r>
                      <a:r>
                        <a:rPr lang="en-US" sz="1800" kern="1100" dirty="0" smtClean="0">
                          <a:effectLst/>
                        </a:rPr>
                        <a:t>creation</a:t>
                      </a:r>
                      <a:r>
                        <a:rPr lang="en-US" sz="1800" kern="1100" dirty="0">
                          <a:effectLst/>
                        </a:rPr>
                        <a:t>, initialization, persistence, manipulation, translation, or destruction.</a:t>
                      </a:r>
                    </a:p>
                    <a:p>
                      <a:pPr marL="342900" marR="0" lvl="0" indent="-342900">
                        <a:lnSpc>
                          <a:spcPct val="80000"/>
                        </a:lnSpc>
                        <a:spcBef>
                          <a:spcPts val="100"/>
                        </a:spcBef>
                        <a:spcAft>
                          <a:spcPts val="300"/>
                        </a:spcAft>
                        <a:buSzPts val="800"/>
                        <a:buFont typeface="Symbol"/>
                        <a:buChar char=""/>
                        <a:tabLst>
                          <a:tab pos="228600" algn="l"/>
                          <a:tab pos="274320" algn="l"/>
                        </a:tabLst>
                      </a:pPr>
                      <a:r>
                        <a:rPr lang="en-US" sz="1800" kern="1100" dirty="0">
                          <a:effectLst/>
                        </a:rPr>
                        <a:t>ensure an allocation of data abstractions that minimizes the number and severity of modifications to the abstractions by the potential changes</a:t>
                      </a:r>
                    </a:p>
                    <a:p>
                      <a:pPr marL="0" marR="0" indent="0">
                        <a:lnSpc>
                          <a:spcPct val="80000"/>
                        </a:lnSpc>
                        <a:spcBef>
                          <a:spcPts val="100"/>
                        </a:spcBef>
                        <a:spcAft>
                          <a:spcPts val="300"/>
                        </a:spcAft>
                        <a:tabLst>
                          <a:tab pos="228600" algn="l"/>
                          <a:tab pos="274320" algn="l"/>
                          <a:tab pos="274320" algn="l"/>
                        </a:tabLst>
                      </a:pPr>
                      <a:r>
                        <a:rPr lang="en-US" sz="1800" kern="1100" dirty="0">
                          <a:effectLst/>
                        </a:rPr>
                        <a:t>Design your data model so that items allocated to each element of the data model are likely to change together.</a:t>
                      </a:r>
                      <a:endParaRPr lang="en-US" sz="1800" kern="1100" dirty="0">
                        <a:solidFill>
                          <a:srgbClr val="000080"/>
                        </a:solidFill>
                        <a:effectLst/>
                        <a:latin typeface="Times New Roman"/>
                        <a:ea typeface="Times New Roman"/>
                      </a:endParaRPr>
                    </a:p>
                  </a:txBody>
                  <a:tcPr marL="52256" marR="52256" marT="0" marB="0"/>
                </a:tc>
              </a:tr>
            </a:tbl>
          </a:graphicData>
        </a:graphic>
      </p:graphicFrame>
      <p:sp>
        <p:nvSpPr>
          <p:cNvPr id="38923"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 Checklist for Modifiability</a:t>
            </a:r>
            <a:br>
              <a:rPr lang="en-US" dirty="0" smtClean="0"/>
            </a:br>
            <a:r>
              <a:rPr lang="en-US" sz="4000" dirty="0" smtClean="0"/>
              <a:t>Mapping Among Architectural Elements</a:t>
            </a:r>
            <a:endParaRPr lang="en-US" dirty="0"/>
          </a:p>
        </p:txBody>
      </p:sp>
      <p:graphicFrame>
        <p:nvGraphicFramePr>
          <p:cNvPr id="5" name="Table 4"/>
          <p:cNvGraphicFramePr>
            <a:graphicFrameLocks noGrp="1"/>
          </p:cNvGraphicFramePr>
          <p:nvPr/>
        </p:nvGraphicFramePr>
        <p:xfrm>
          <a:off x="611188" y="1295400"/>
          <a:ext cx="7921625" cy="5060950"/>
        </p:xfrm>
        <a:graphic>
          <a:graphicData uri="http://schemas.openxmlformats.org/drawingml/2006/table">
            <a:tbl>
              <a:tblPr firstRow="1" firstCol="1" bandRow="1">
                <a:tableStyleId>{5C22544A-7EE6-4342-B048-85BDC9FD1C3A}</a:tableStyleId>
              </a:tblPr>
              <a:tblGrid>
                <a:gridCol w="162575"/>
                <a:gridCol w="7759050"/>
              </a:tblGrid>
              <a:tr h="5060950">
                <a:tc>
                  <a:txBody>
                    <a:bodyPr/>
                    <a:lstStyle/>
                    <a:p>
                      <a:pPr marL="0" marR="0">
                        <a:lnSpc>
                          <a:spcPct val="80000"/>
                        </a:lnSpc>
                        <a:spcBef>
                          <a:spcPts val="400"/>
                        </a:spcBef>
                        <a:spcAft>
                          <a:spcPts val="400"/>
                        </a:spcAft>
                      </a:pPr>
                      <a:endParaRPr lang="en-US" sz="2000" dirty="0">
                        <a:solidFill>
                          <a:srgbClr val="000080"/>
                        </a:solidFill>
                        <a:effectLst/>
                        <a:latin typeface="Times"/>
                        <a:ea typeface="Times New Roman"/>
                        <a:cs typeface="Times New Roman"/>
                      </a:endParaRPr>
                    </a:p>
                  </a:txBody>
                  <a:tcPr marL="68586" marR="68586" marT="0" marB="0"/>
                </a:tc>
                <a:tc>
                  <a:txBody>
                    <a:bodyPr/>
                    <a:lstStyle/>
                    <a:p>
                      <a:pPr marL="0" marR="0">
                        <a:lnSpc>
                          <a:spcPct val="80000"/>
                        </a:lnSpc>
                        <a:spcBef>
                          <a:spcPts val="400"/>
                        </a:spcBef>
                        <a:spcAft>
                          <a:spcPts val="400"/>
                        </a:spcAft>
                      </a:pPr>
                      <a:endParaRPr lang="en-US" sz="2000" dirty="0" smtClean="0">
                        <a:effectLst/>
                      </a:endParaRPr>
                    </a:p>
                    <a:p>
                      <a:pPr marL="0" marR="0">
                        <a:lnSpc>
                          <a:spcPct val="80000"/>
                        </a:lnSpc>
                        <a:spcBef>
                          <a:spcPts val="400"/>
                        </a:spcBef>
                        <a:spcAft>
                          <a:spcPts val="400"/>
                        </a:spcAft>
                      </a:pPr>
                      <a:r>
                        <a:rPr lang="en-US" sz="2000" dirty="0" smtClean="0">
                          <a:effectLst/>
                        </a:rPr>
                        <a:t>Determine </a:t>
                      </a:r>
                      <a:r>
                        <a:rPr lang="en-US" sz="2000" dirty="0">
                          <a:effectLst/>
                        </a:rPr>
                        <a:t>if it is desirable to change the way in which functionality is mapped to computational elements (e.g. processes, threads, processors) at runtime, compile time, design time, or build time.</a:t>
                      </a:r>
                    </a:p>
                    <a:p>
                      <a:pPr marL="0" marR="0">
                        <a:lnSpc>
                          <a:spcPct val="80000"/>
                        </a:lnSpc>
                        <a:spcBef>
                          <a:spcPts val="400"/>
                        </a:spcBef>
                        <a:spcAft>
                          <a:spcPts val="400"/>
                        </a:spcAft>
                      </a:pPr>
                      <a:r>
                        <a:rPr lang="en-US" sz="2000" dirty="0">
                          <a:effectLst/>
                        </a:rPr>
                        <a:t>Determine the extent of modifications necessary to accommodate the addition, deletion, or modification of a function or a quality attribute.  This might involve a determination of, for example:</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execution dependencies</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assignment of data to databases</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assignment of runtime elements to processes, threads, or processors</a:t>
                      </a:r>
                    </a:p>
                    <a:p>
                      <a:pPr marL="0" marR="0" indent="0">
                        <a:lnSpc>
                          <a:spcPct val="80000"/>
                        </a:lnSpc>
                        <a:spcBef>
                          <a:spcPts val="100"/>
                        </a:spcBef>
                        <a:spcAft>
                          <a:spcPts val="300"/>
                        </a:spcAft>
                        <a:tabLst>
                          <a:tab pos="228600" algn="l"/>
                          <a:tab pos="274320" algn="l"/>
                          <a:tab pos="274320" algn="l"/>
                        </a:tabLst>
                      </a:pPr>
                      <a:r>
                        <a:rPr lang="en-US" sz="2000" kern="1100" dirty="0">
                          <a:effectLst/>
                        </a:rPr>
                        <a:t>Ensure that such changes are performed with mechanisms that utilize deferred binding of mapping decisions.</a:t>
                      </a:r>
                      <a:endParaRPr lang="en-US" sz="2000" kern="1100" dirty="0">
                        <a:solidFill>
                          <a:srgbClr val="000080"/>
                        </a:solidFill>
                        <a:effectLst/>
                        <a:latin typeface="Times New Roman"/>
                        <a:ea typeface="Times New Roman"/>
                      </a:endParaRPr>
                    </a:p>
                  </a:txBody>
                  <a:tcPr marL="68586" marR="68586" marT="0" marB="0"/>
                </a:tc>
              </a:tr>
            </a:tbl>
          </a:graphicData>
        </a:graphic>
      </p:graphicFrame>
      <p:sp>
        <p:nvSpPr>
          <p:cNvPr id="39947"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 Checklist for Modifiability</a:t>
            </a:r>
            <a:br>
              <a:rPr lang="en-US" dirty="0" smtClean="0"/>
            </a:br>
            <a:r>
              <a:rPr lang="en-US" sz="4000" dirty="0" smtClean="0"/>
              <a:t>Resource Management</a:t>
            </a:r>
            <a:endParaRPr lang="en-US" dirty="0"/>
          </a:p>
        </p:txBody>
      </p:sp>
      <p:graphicFrame>
        <p:nvGraphicFramePr>
          <p:cNvPr id="5" name="Table 4"/>
          <p:cNvGraphicFramePr>
            <a:graphicFrameLocks noGrp="1"/>
          </p:cNvGraphicFramePr>
          <p:nvPr/>
        </p:nvGraphicFramePr>
        <p:xfrm>
          <a:off x="611188" y="1447800"/>
          <a:ext cx="7921625" cy="4908550"/>
        </p:xfrm>
        <a:graphic>
          <a:graphicData uri="http://schemas.openxmlformats.org/drawingml/2006/table">
            <a:tbl>
              <a:tblPr firstRow="1" firstCol="1" bandRow="1">
                <a:tableStyleId>{5C22544A-7EE6-4342-B048-85BDC9FD1C3A}</a:tableStyleId>
              </a:tblPr>
              <a:tblGrid>
                <a:gridCol w="162575"/>
                <a:gridCol w="7759050"/>
              </a:tblGrid>
              <a:tr h="4908550">
                <a:tc>
                  <a:txBody>
                    <a:bodyPr/>
                    <a:lstStyle/>
                    <a:p>
                      <a:pPr marL="0" marR="0">
                        <a:lnSpc>
                          <a:spcPct val="80000"/>
                        </a:lnSpc>
                        <a:spcBef>
                          <a:spcPts val="400"/>
                        </a:spcBef>
                        <a:spcAft>
                          <a:spcPts val="400"/>
                        </a:spcAft>
                      </a:pPr>
                      <a:endParaRPr lang="en-US" sz="2000" dirty="0">
                        <a:solidFill>
                          <a:srgbClr val="000080"/>
                        </a:solidFill>
                        <a:effectLst/>
                        <a:latin typeface="Times"/>
                        <a:ea typeface="Times New Roman"/>
                        <a:cs typeface="Times New Roman"/>
                      </a:endParaRPr>
                    </a:p>
                  </a:txBody>
                  <a:tcPr marL="68586" marR="68586" marT="0" marB="0"/>
                </a:tc>
                <a:tc>
                  <a:txBody>
                    <a:bodyPr/>
                    <a:lstStyle/>
                    <a:p>
                      <a:pPr marL="0" marR="0">
                        <a:lnSpc>
                          <a:spcPct val="80000"/>
                        </a:lnSpc>
                        <a:spcBef>
                          <a:spcPts val="400"/>
                        </a:spcBef>
                        <a:spcAft>
                          <a:spcPts val="400"/>
                        </a:spcAft>
                      </a:pPr>
                      <a:endParaRPr lang="en-US" sz="2000" dirty="0" smtClean="0">
                        <a:effectLst/>
                      </a:endParaRPr>
                    </a:p>
                    <a:p>
                      <a:pPr marL="0" marR="0">
                        <a:lnSpc>
                          <a:spcPct val="80000"/>
                        </a:lnSpc>
                        <a:spcBef>
                          <a:spcPts val="400"/>
                        </a:spcBef>
                        <a:spcAft>
                          <a:spcPts val="400"/>
                        </a:spcAft>
                      </a:pPr>
                      <a:r>
                        <a:rPr lang="en-US" sz="2000" dirty="0" smtClean="0">
                          <a:effectLst/>
                        </a:rPr>
                        <a:t>Determine </a:t>
                      </a:r>
                      <a:r>
                        <a:rPr lang="en-US" sz="2000" dirty="0">
                          <a:effectLst/>
                        </a:rPr>
                        <a:t>how the addition, deletion, or modification of a responsibility or quality attribute will affect resource usage.  This involves, for example,</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determining what changes might introduce new resources or remove old ones or affect existing resource usage.</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determining what resource limits will change and how</a:t>
                      </a:r>
                    </a:p>
                    <a:p>
                      <a:pPr marL="0" marR="0">
                        <a:lnSpc>
                          <a:spcPct val="80000"/>
                        </a:lnSpc>
                        <a:spcBef>
                          <a:spcPts val="400"/>
                        </a:spcBef>
                        <a:spcAft>
                          <a:spcPts val="400"/>
                        </a:spcAft>
                      </a:pPr>
                      <a:r>
                        <a:rPr lang="en-US" sz="2000" dirty="0">
                          <a:effectLst/>
                        </a:rPr>
                        <a:t>Ensure that the resources after the modification are sufficient to meet the system requirements.</a:t>
                      </a:r>
                    </a:p>
                    <a:p>
                      <a:pPr marL="0" marR="0">
                        <a:lnSpc>
                          <a:spcPct val="80000"/>
                        </a:lnSpc>
                        <a:spcBef>
                          <a:spcPts val="400"/>
                        </a:spcBef>
                        <a:spcAft>
                          <a:spcPts val="400"/>
                        </a:spcAft>
                      </a:pPr>
                      <a:r>
                        <a:rPr lang="en-US" sz="2000" dirty="0">
                          <a:effectLst/>
                        </a:rPr>
                        <a:t>Encapsulate all resource managers and ensure that the policies implemented by those resource managers utilize are themselves encapsulated and bindings are deferred to the extent possible.</a:t>
                      </a:r>
                      <a:endParaRPr lang="en-US" sz="2000" dirty="0">
                        <a:solidFill>
                          <a:srgbClr val="000080"/>
                        </a:solidFill>
                        <a:effectLst/>
                        <a:latin typeface="Times"/>
                        <a:ea typeface="Times New Roman"/>
                        <a:cs typeface="Times New Roman"/>
                      </a:endParaRPr>
                    </a:p>
                  </a:txBody>
                  <a:tcPr marL="68586" marR="68586" marT="0" marB="0"/>
                </a:tc>
              </a:tr>
            </a:tbl>
          </a:graphicData>
        </a:graphic>
      </p:graphicFrame>
      <p:sp>
        <p:nvSpPr>
          <p:cNvPr id="40971"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 Checklist for Modifiability</a:t>
            </a:r>
            <a:br>
              <a:rPr lang="en-US" dirty="0" smtClean="0"/>
            </a:br>
            <a:r>
              <a:rPr lang="en-US" sz="4000" dirty="0" smtClean="0"/>
              <a:t>Binding Time</a:t>
            </a:r>
            <a:endParaRPr lang="en-US" dirty="0"/>
          </a:p>
        </p:txBody>
      </p:sp>
      <p:graphicFrame>
        <p:nvGraphicFramePr>
          <p:cNvPr id="5" name="Table 4"/>
          <p:cNvGraphicFramePr>
            <a:graphicFrameLocks noGrp="1"/>
          </p:cNvGraphicFramePr>
          <p:nvPr/>
        </p:nvGraphicFramePr>
        <p:xfrm>
          <a:off x="611188" y="1447800"/>
          <a:ext cx="7921625" cy="4800600"/>
        </p:xfrm>
        <a:graphic>
          <a:graphicData uri="http://schemas.openxmlformats.org/drawingml/2006/table">
            <a:tbl>
              <a:tblPr firstRow="1" firstCol="1" bandRow="1">
                <a:tableStyleId>{5C22544A-7EE6-4342-B048-85BDC9FD1C3A}</a:tableStyleId>
              </a:tblPr>
              <a:tblGrid>
                <a:gridCol w="162575"/>
                <a:gridCol w="7759050"/>
              </a:tblGrid>
              <a:tr h="4800600">
                <a:tc>
                  <a:txBody>
                    <a:bodyPr/>
                    <a:lstStyle/>
                    <a:p>
                      <a:pPr marL="0" marR="0">
                        <a:lnSpc>
                          <a:spcPct val="80000"/>
                        </a:lnSpc>
                        <a:spcBef>
                          <a:spcPts val="400"/>
                        </a:spcBef>
                        <a:spcAft>
                          <a:spcPts val="400"/>
                        </a:spcAft>
                      </a:pPr>
                      <a:endParaRPr lang="en-US" sz="2000" dirty="0">
                        <a:solidFill>
                          <a:srgbClr val="000080"/>
                        </a:solidFill>
                        <a:effectLst/>
                        <a:latin typeface="Times"/>
                        <a:ea typeface="Times New Roman"/>
                        <a:cs typeface="Times New Roman"/>
                      </a:endParaRPr>
                    </a:p>
                  </a:txBody>
                  <a:tcPr marL="68586" marR="68586" marT="0" marB="0"/>
                </a:tc>
                <a:tc>
                  <a:txBody>
                    <a:bodyPr/>
                    <a:lstStyle/>
                    <a:p>
                      <a:pPr marL="0" marR="0">
                        <a:lnSpc>
                          <a:spcPct val="80000"/>
                        </a:lnSpc>
                        <a:spcBef>
                          <a:spcPts val="400"/>
                        </a:spcBef>
                        <a:spcAft>
                          <a:spcPts val="400"/>
                        </a:spcAft>
                      </a:pPr>
                      <a:endParaRPr lang="en-US" sz="2000" dirty="0" smtClean="0">
                        <a:effectLst/>
                      </a:endParaRPr>
                    </a:p>
                    <a:p>
                      <a:pPr marL="0" marR="0">
                        <a:lnSpc>
                          <a:spcPct val="80000"/>
                        </a:lnSpc>
                        <a:spcBef>
                          <a:spcPts val="400"/>
                        </a:spcBef>
                        <a:spcAft>
                          <a:spcPts val="400"/>
                        </a:spcAft>
                      </a:pPr>
                      <a:r>
                        <a:rPr lang="en-US" sz="2000" dirty="0" smtClean="0">
                          <a:effectLst/>
                        </a:rPr>
                        <a:t>For </a:t>
                      </a:r>
                      <a:r>
                        <a:rPr lang="en-US" sz="2000" dirty="0">
                          <a:effectLst/>
                        </a:rPr>
                        <a:t>each change or category of change</a:t>
                      </a:r>
                    </a:p>
                    <a:p>
                      <a:pPr marL="342900" marR="0" lvl="0" indent="-342900">
                        <a:lnSpc>
                          <a:spcPct val="80000"/>
                        </a:lnSpc>
                        <a:spcBef>
                          <a:spcPts val="400"/>
                        </a:spcBef>
                        <a:spcAft>
                          <a:spcPts val="0"/>
                        </a:spcAft>
                        <a:buFont typeface="Symbol"/>
                        <a:buChar char=""/>
                      </a:pPr>
                      <a:r>
                        <a:rPr lang="en-US" sz="2000" dirty="0">
                          <a:effectLst/>
                        </a:rPr>
                        <a:t>Determine the latest time at which the change will need to be made.  </a:t>
                      </a:r>
                    </a:p>
                    <a:p>
                      <a:pPr marL="342900" marR="0" lvl="0" indent="-342900">
                        <a:lnSpc>
                          <a:spcPct val="80000"/>
                        </a:lnSpc>
                        <a:spcBef>
                          <a:spcPts val="0"/>
                        </a:spcBef>
                        <a:spcAft>
                          <a:spcPts val="0"/>
                        </a:spcAft>
                        <a:buFont typeface="Symbol"/>
                        <a:buChar char=""/>
                      </a:pPr>
                      <a:r>
                        <a:rPr lang="en-US" sz="2000" dirty="0">
                          <a:effectLst/>
                        </a:rPr>
                        <a:t>Choose a defer-binding mechanism (see Section 7.2.4) that delivers the appropriate capability at the time chosen.</a:t>
                      </a:r>
                    </a:p>
                    <a:p>
                      <a:pPr marL="342900" marR="0" lvl="0" indent="-342900">
                        <a:lnSpc>
                          <a:spcPct val="80000"/>
                        </a:lnSpc>
                        <a:spcBef>
                          <a:spcPts val="0"/>
                        </a:spcBef>
                        <a:spcAft>
                          <a:spcPts val="0"/>
                        </a:spcAft>
                        <a:buFont typeface="Symbol"/>
                        <a:buChar char=""/>
                      </a:pPr>
                      <a:r>
                        <a:rPr lang="en-US" sz="2000" dirty="0">
                          <a:effectLst/>
                        </a:rPr>
                        <a:t>Determine the cost of introducing the mechanism and the cost of making changes using the chosen </a:t>
                      </a:r>
                      <a:r>
                        <a:rPr lang="en-US" sz="2000" dirty="0" smtClean="0">
                          <a:effectLst/>
                        </a:rPr>
                        <a:t>mechanism</a:t>
                      </a:r>
                      <a:endParaRPr lang="en-US" sz="2000" dirty="0">
                        <a:effectLst/>
                      </a:endParaRPr>
                    </a:p>
                    <a:p>
                      <a:pPr marL="342900" marR="0" lvl="0" indent="-342900">
                        <a:lnSpc>
                          <a:spcPct val="80000"/>
                        </a:lnSpc>
                        <a:spcBef>
                          <a:spcPts val="0"/>
                        </a:spcBef>
                        <a:spcAft>
                          <a:spcPts val="400"/>
                        </a:spcAft>
                        <a:buFont typeface="Symbol"/>
                        <a:buChar char=""/>
                      </a:pPr>
                      <a:r>
                        <a:rPr lang="en-US" sz="2000" dirty="0">
                          <a:effectLst/>
                        </a:rPr>
                        <a:t>Do not introduce so many binding choices that change is impeded because the dependencies among the choices are complex and unknown. </a:t>
                      </a:r>
                      <a:endParaRPr lang="en-US" sz="2000" dirty="0">
                        <a:solidFill>
                          <a:srgbClr val="000080"/>
                        </a:solidFill>
                        <a:effectLst/>
                        <a:latin typeface="Times"/>
                        <a:ea typeface="SimSun"/>
                        <a:cs typeface="Times New Roman"/>
                      </a:endParaRPr>
                    </a:p>
                  </a:txBody>
                  <a:tcPr marL="68586" marR="68586" marT="0" marB="0"/>
                </a:tc>
              </a:tr>
            </a:tbl>
          </a:graphicData>
        </a:graphic>
      </p:graphicFrame>
      <p:sp>
        <p:nvSpPr>
          <p:cNvPr id="41995"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 Checklist for Modifiability</a:t>
            </a:r>
            <a:br>
              <a:rPr lang="en-US" dirty="0" smtClean="0"/>
            </a:br>
            <a:r>
              <a:rPr lang="en-US" sz="4000" dirty="0" smtClean="0"/>
              <a:t>Choice of Technology</a:t>
            </a:r>
            <a:endParaRPr lang="en-US" dirty="0"/>
          </a:p>
        </p:txBody>
      </p:sp>
      <p:graphicFrame>
        <p:nvGraphicFramePr>
          <p:cNvPr id="5" name="Table 4"/>
          <p:cNvGraphicFramePr>
            <a:graphicFrameLocks noGrp="1"/>
          </p:cNvGraphicFramePr>
          <p:nvPr/>
        </p:nvGraphicFramePr>
        <p:xfrm>
          <a:off x="611188" y="1295400"/>
          <a:ext cx="7848600" cy="5060950"/>
        </p:xfrm>
        <a:graphic>
          <a:graphicData uri="http://schemas.openxmlformats.org/drawingml/2006/table">
            <a:tbl>
              <a:tblPr firstRow="1" firstCol="1" bandRow="1">
                <a:tableStyleId>{5C22544A-7EE6-4342-B048-85BDC9FD1C3A}</a:tableStyleId>
              </a:tblPr>
              <a:tblGrid>
                <a:gridCol w="162556"/>
                <a:gridCol w="7686044"/>
              </a:tblGrid>
              <a:tr h="5060950">
                <a:tc>
                  <a:txBody>
                    <a:bodyPr/>
                    <a:lstStyle/>
                    <a:p>
                      <a:pPr marL="0" marR="0">
                        <a:lnSpc>
                          <a:spcPct val="80000"/>
                        </a:lnSpc>
                        <a:spcBef>
                          <a:spcPts val="400"/>
                        </a:spcBef>
                        <a:spcAft>
                          <a:spcPts val="400"/>
                        </a:spcAft>
                      </a:pPr>
                      <a:endParaRPr lang="en-US" sz="2000" dirty="0">
                        <a:solidFill>
                          <a:srgbClr val="000080"/>
                        </a:solidFill>
                        <a:effectLst/>
                        <a:latin typeface="Times"/>
                        <a:ea typeface="Times New Roman"/>
                        <a:cs typeface="Times New Roman"/>
                      </a:endParaRPr>
                    </a:p>
                  </a:txBody>
                  <a:tcPr marL="68578" marR="68578" marT="0" marB="0"/>
                </a:tc>
                <a:tc>
                  <a:txBody>
                    <a:bodyPr/>
                    <a:lstStyle/>
                    <a:p>
                      <a:pPr marL="0" marR="0">
                        <a:lnSpc>
                          <a:spcPct val="80000"/>
                        </a:lnSpc>
                        <a:spcBef>
                          <a:spcPts val="400"/>
                        </a:spcBef>
                        <a:spcAft>
                          <a:spcPts val="400"/>
                        </a:spcAft>
                      </a:pPr>
                      <a:endParaRPr lang="en-US" sz="2000" dirty="0" smtClean="0">
                        <a:effectLst/>
                      </a:endParaRPr>
                    </a:p>
                    <a:p>
                      <a:pPr marL="0" marR="0">
                        <a:lnSpc>
                          <a:spcPct val="80000"/>
                        </a:lnSpc>
                        <a:spcBef>
                          <a:spcPts val="400"/>
                        </a:spcBef>
                        <a:spcAft>
                          <a:spcPts val="400"/>
                        </a:spcAft>
                      </a:pPr>
                      <a:r>
                        <a:rPr lang="en-US" sz="2000" dirty="0" smtClean="0">
                          <a:effectLst/>
                        </a:rPr>
                        <a:t>Determine </a:t>
                      </a:r>
                      <a:r>
                        <a:rPr lang="en-US" sz="2000" dirty="0">
                          <a:effectLst/>
                        </a:rPr>
                        <a:t>what modifications are made easier or harder by your technology choices. </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Will your technology choices help to make, test, and deploy modifications?</a:t>
                      </a:r>
                    </a:p>
                    <a:p>
                      <a:pPr marL="342900" marR="0" lvl="0" indent="-342900">
                        <a:lnSpc>
                          <a:spcPct val="80000"/>
                        </a:lnSpc>
                        <a:spcBef>
                          <a:spcPts val="100"/>
                        </a:spcBef>
                        <a:spcAft>
                          <a:spcPts val="300"/>
                        </a:spcAft>
                        <a:buSzPts val="800"/>
                        <a:buFont typeface="Symbol"/>
                        <a:buChar char=""/>
                        <a:tabLst>
                          <a:tab pos="228600" algn="l"/>
                          <a:tab pos="274320" algn="l"/>
                        </a:tabLst>
                      </a:pPr>
                      <a:r>
                        <a:rPr lang="en-US" sz="2000" kern="1100" dirty="0">
                          <a:effectLst/>
                        </a:rPr>
                        <a:t>How easy is it to modify your choice of technologies itself (in case some of these technologies change or become obsolete)?</a:t>
                      </a:r>
                    </a:p>
                    <a:p>
                      <a:pPr marL="0" marR="0">
                        <a:lnSpc>
                          <a:spcPct val="80000"/>
                        </a:lnSpc>
                        <a:spcBef>
                          <a:spcPts val="400"/>
                        </a:spcBef>
                        <a:spcAft>
                          <a:spcPts val="400"/>
                        </a:spcAft>
                      </a:pPr>
                      <a:r>
                        <a:rPr lang="en-US" sz="2000" dirty="0">
                          <a:effectLst/>
                        </a:rPr>
                        <a:t>Choose your technologies to support the most likely modifications. For example, an Enterprise Service Bus makes it easier to change how elements are connected but may introduce vendor lock in.</a:t>
                      </a:r>
                      <a:endParaRPr lang="en-US" sz="2000" dirty="0">
                        <a:solidFill>
                          <a:srgbClr val="000080"/>
                        </a:solidFill>
                        <a:effectLst/>
                        <a:latin typeface="Times"/>
                        <a:ea typeface="Times New Roman"/>
                        <a:cs typeface="Times New Roman"/>
                      </a:endParaRPr>
                    </a:p>
                  </a:txBody>
                  <a:tcPr marL="68578" marR="68578" marT="0" marB="0"/>
                </a:tc>
              </a:tr>
            </a:tbl>
          </a:graphicData>
        </a:graphic>
      </p:graphicFrame>
      <p:sp>
        <p:nvSpPr>
          <p:cNvPr id="43019"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Summary</a:t>
            </a:r>
          </a:p>
        </p:txBody>
      </p:sp>
      <p:sp>
        <p:nvSpPr>
          <p:cNvPr id="3" name="Content Placeholder 2"/>
          <p:cNvSpPr>
            <a:spLocks noGrp="1"/>
          </p:cNvSpPr>
          <p:nvPr>
            <p:ph idx="1"/>
          </p:nvPr>
        </p:nvSpPr>
        <p:spPr/>
        <p:txBody>
          <a:bodyPr>
            <a:normAutofit/>
          </a:bodyPr>
          <a:lstStyle/>
          <a:p>
            <a:pPr>
              <a:defRPr/>
            </a:pPr>
            <a:r>
              <a:rPr lang="en-US" dirty="0"/>
              <a:t>Modifiability deals with change and the cost in time or money of making a change, including the extent to which this modification affects other functions or quality attributes. </a:t>
            </a:r>
          </a:p>
          <a:p>
            <a:pPr>
              <a:defRPr/>
            </a:pPr>
            <a:r>
              <a:rPr lang="en-US" dirty="0"/>
              <a:t>Tactics to reduce the cost of making a change include making modules smaller, increasing cohesion, and reducing coupling. </a:t>
            </a:r>
            <a:r>
              <a:rPr lang="en-US"/>
              <a:t>Deferring binding will also reduce the cost of making a change.</a:t>
            </a:r>
          </a:p>
        </p:txBody>
      </p:sp>
      <p:sp>
        <p:nvSpPr>
          <p:cNvPr id="44036"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AU" altLang="en-US" smtClean="0"/>
              <a:t>Chapter Outline</a:t>
            </a:r>
          </a:p>
        </p:txBody>
      </p:sp>
      <p:sp>
        <p:nvSpPr>
          <p:cNvPr id="3" name="Content Placeholder 2"/>
          <p:cNvSpPr>
            <a:spLocks noGrp="1"/>
          </p:cNvSpPr>
          <p:nvPr>
            <p:ph idx="1"/>
          </p:nvPr>
        </p:nvSpPr>
        <p:spPr/>
        <p:txBody>
          <a:bodyPr/>
          <a:lstStyle/>
          <a:p>
            <a:pPr>
              <a:defRPr/>
            </a:pPr>
            <a:r>
              <a:rPr lang="en-US" sz="3200" b="0" kern="1200" dirty="0" smtClean="0">
                <a:solidFill>
                  <a:schemeClr val="tx1"/>
                </a:solidFill>
              </a:rPr>
              <a:t>What is Performance?</a:t>
            </a:r>
          </a:p>
          <a:p>
            <a:pPr>
              <a:defRPr/>
            </a:pPr>
            <a:r>
              <a:rPr lang="en-US" dirty="0" smtClean="0"/>
              <a:t>Performance General </a:t>
            </a:r>
            <a:r>
              <a:rPr lang="en-US" sz="3200" b="0" kern="1200" dirty="0" smtClean="0">
                <a:solidFill>
                  <a:schemeClr val="tx1"/>
                </a:solidFill>
              </a:rPr>
              <a:t>Scenario</a:t>
            </a:r>
          </a:p>
          <a:p>
            <a:pPr>
              <a:defRPr/>
            </a:pPr>
            <a:r>
              <a:rPr lang="en-US" sz="3200" b="0" kern="1200" dirty="0" smtClean="0">
                <a:solidFill>
                  <a:schemeClr val="tx1"/>
                </a:solidFill>
              </a:rPr>
              <a:t>Tactics for </a:t>
            </a:r>
            <a:r>
              <a:rPr lang="en-US" dirty="0" smtClean="0"/>
              <a:t>Performance</a:t>
            </a:r>
            <a:endParaRPr lang="en-US" sz="3200" b="0" kern="1200" dirty="0" smtClean="0">
              <a:solidFill>
                <a:schemeClr val="tx1"/>
              </a:solidFill>
            </a:endParaRPr>
          </a:p>
          <a:p>
            <a:pPr>
              <a:defRPr/>
            </a:pPr>
            <a:r>
              <a:rPr lang="en-US" dirty="0" smtClean="0"/>
              <a:t>A Design Checklist for Performance</a:t>
            </a:r>
            <a:endParaRPr lang="en-US" sz="3200" b="0" kern="1200" dirty="0" smtClean="0">
              <a:solidFill>
                <a:schemeClr val="tx1"/>
              </a:solidFill>
            </a:endParaRPr>
          </a:p>
          <a:p>
            <a:pPr>
              <a:defRPr/>
            </a:pPr>
            <a:r>
              <a:rPr lang="en-US" sz="3200" b="0" kern="1200" dirty="0" smtClean="0">
                <a:solidFill>
                  <a:schemeClr val="tx1"/>
                </a:solidFill>
              </a:rPr>
              <a:t>Summary </a:t>
            </a:r>
          </a:p>
        </p:txBody>
      </p:sp>
      <p:sp>
        <p:nvSpPr>
          <p:cNvPr id="45060"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Interoperability Scenario</a:t>
            </a:r>
          </a:p>
        </p:txBody>
      </p:sp>
      <p:sp>
        <p:nvSpPr>
          <p:cNvPr id="3" name="Content Placeholder 2"/>
          <p:cNvSpPr>
            <a:spLocks noGrp="1"/>
          </p:cNvSpPr>
          <p:nvPr>
            <p:ph idx="1"/>
          </p:nvPr>
        </p:nvSpPr>
        <p:spPr/>
        <p:txBody>
          <a:bodyPr/>
          <a:lstStyle/>
          <a:p>
            <a:pPr>
              <a:defRPr/>
            </a:pPr>
            <a:endParaRPr lang="en-US"/>
          </a:p>
        </p:txBody>
      </p:sp>
      <p:pic>
        <p:nvPicPr>
          <p:cNvPr id="92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219200"/>
            <a:ext cx="8716963"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type="none" w="sm" len="sm"/>
              </a14:hiddenLine>
            </a:ext>
          </a:extLst>
        </p:spPr>
      </p:pic>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t>What is Performance?</a:t>
            </a:r>
          </a:p>
        </p:txBody>
      </p:sp>
      <p:sp>
        <p:nvSpPr>
          <p:cNvPr id="3" name="Content Placeholder 2"/>
          <p:cNvSpPr>
            <a:spLocks noGrp="1"/>
          </p:cNvSpPr>
          <p:nvPr>
            <p:ph idx="1"/>
          </p:nvPr>
        </p:nvSpPr>
        <p:spPr/>
        <p:txBody>
          <a:bodyPr>
            <a:normAutofit/>
          </a:bodyPr>
          <a:lstStyle/>
          <a:p>
            <a:pPr>
              <a:defRPr/>
            </a:pPr>
            <a:r>
              <a:rPr lang="en-US" dirty="0" smtClean="0"/>
              <a:t>Performance </a:t>
            </a:r>
            <a:r>
              <a:rPr lang="en-US" dirty="0"/>
              <a:t>is about time and the software system’s ability to meet timing requirements.  </a:t>
            </a:r>
            <a:endParaRPr lang="en-US" dirty="0" smtClean="0"/>
          </a:p>
          <a:p>
            <a:pPr>
              <a:defRPr/>
            </a:pPr>
            <a:r>
              <a:rPr lang="en-US" dirty="0" smtClean="0"/>
              <a:t>When </a:t>
            </a:r>
            <a:r>
              <a:rPr lang="en-US" dirty="0"/>
              <a:t>events occur – interrupts, messages, requests from users or other systems, or clock events marking the passage of time – the system, or some element of the system, must respond to them in time.   </a:t>
            </a:r>
            <a:endParaRPr lang="en-US" dirty="0" smtClean="0"/>
          </a:p>
          <a:p>
            <a:pPr>
              <a:defRPr/>
            </a:pPr>
            <a:r>
              <a:rPr lang="en-US" dirty="0" smtClean="0"/>
              <a:t>Characterizing </a:t>
            </a:r>
            <a:r>
              <a:rPr lang="en-US" dirty="0"/>
              <a:t>the events that can occur (and when they can occur) and the system or element’s time-based response to those events is the essence is discussing performance.</a:t>
            </a:r>
            <a:endParaRPr lang="en-US" dirty="0" smtClean="0"/>
          </a:p>
          <a:p>
            <a:pPr>
              <a:defRPr/>
            </a:pPr>
            <a:endParaRPr lang="en-US" dirty="0"/>
          </a:p>
          <a:p>
            <a:pPr>
              <a:defRPr/>
            </a:pPr>
            <a:endParaRPr lang="en-US" dirty="0"/>
          </a:p>
        </p:txBody>
      </p:sp>
      <p:sp>
        <p:nvSpPr>
          <p:cNvPr id="46084"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Performance General Scenario</a:t>
            </a:r>
          </a:p>
        </p:txBody>
      </p:sp>
      <p:graphicFrame>
        <p:nvGraphicFramePr>
          <p:cNvPr id="5" name="Table 4"/>
          <p:cNvGraphicFramePr>
            <a:graphicFrameLocks noGrp="1"/>
          </p:cNvGraphicFramePr>
          <p:nvPr/>
        </p:nvGraphicFramePr>
        <p:xfrm>
          <a:off x="457200" y="1676400"/>
          <a:ext cx="8366125" cy="3795713"/>
        </p:xfrm>
        <a:graphic>
          <a:graphicData uri="http://schemas.openxmlformats.org/drawingml/2006/table">
            <a:tbl>
              <a:tblPr>
                <a:tableStyleId>{5C22544A-7EE6-4342-B048-85BDC9FD1C3A}</a:tableStyleId>
              </a:tblPr>
              <a:tblGrid>
                <a:gridCol w="1720138"/>
                <a:gridCol w="6645987"/>
              </a:tblGrid>
              <a:tr h="678105">
                <a:tc>
                  <a:txBody>
                    <a:bodyPr/>
                    <a:lstStyle/>
                    <a:p>
                      <a:pPr marL="0" marR="0">
                        <a:lnSpc>
                          <a:spcPct val="80000"/>
                        </a:lnSpc>
                        <a:spcBef>
                          <a:spcPts val="400"/>
                        </a:spcBef>
                        <a:spcAft>
                          <a:spcPts val="400"/>
                        </a:spcAft>
                      </a:pPr>
                      <a:r>
                        <a:rPr lang="en-US" sz="2000" b="1" dirty="0">
                          <a:effectLst/>
                        </a:rPr>
                        <a:t>Portion of Scenario</a:t>
                      </a:r>
                      <a:endParaRPr lang="en-US" sz="2000" b="1" dirty="0">
                        <a:effectLst/>
                        <a:latin typeface="Times"/>
                        <a:ea typeface="Times New Roman"/>
                        <a:cs typeface="Times New Roman"/>
                      </a:endParaRPr>
                    </a:p>
                  </a:txBody>
                  <a:tcPr marL="68579" marR="68579" marT="0" marB="0"/>
                </a:tc>
                <a:tc>
                  <a:txBody>
                    <a:bodyPr/>
                    <a:lstStyle/>
                    <a:p>
                      <a:pPr marL="0" marR="0">
                        <a:lnSpc>
                          <a:spcPct val="80000"/>
                        </a:lnSpc>
                        <a:spcBef>
                          <a:spcPts val="400"/>
                        </a:spcBef>
                        <a:spcAft>
                          <a:spcPts val="400"/>
                        </a:spcAft>
                      </a:pPr>
                      <a:r>
                        <a:rPr lang="en-US" sz="2000" b="1" dirty="0">
                          <a:effectLst/>
                        </a:rPr>
                        <a:t>Possible Values</a:t>
                      </a:r>
                      <a:endParaRPr lang="en-US" sz="2000" b="1" dirty="0">
                        <a:effectLst/>
                        <a:latin typeface="Times"/>
                        <a:ea typeface="Times New Roman"/>
                        <a:cs typeface="Times New Roman"/>
                      </a:endParaRPr>
                    </a:p>
                  </a:txBody>
                  <a:tcPr marL="68579" marR="68579" marT="0" marB="0" anchor="ctr"/>
                </a:tc>
              </a:tr>
              <a:tr h="388498">
                <a:tc>
                  <a:txBody>
                    <a:bodyPr/>
                    <a:lstStyle/>
                    <a:p>
                      <a:pPr marL="0" marR="0">
                        <a:lnSpc>
                          <a:spcPct val="110000"/>
                        </a:lnSpc>
                        <a:spcBef>
                          <a:spcPts val="400"/>
                        </a:spcBef>
                        <a:spcAft>
                          <a:spcPts val="400"/>
                        </a:spcAft>
                      </a:pPr>
                      <a:r>
                        <a:rPr lang="en-US" sz="2000" b="1" dirty="0">
                          <a:effectLst/>
                        </a:rPr>
                        <a:t>Source</a:t>
                      </a:r>
                      <a:endParaRPr lang="en-US" sz="2000" b="1" dirty="0">
                        <a:effectLst/>
                        <a:latin typeface="Times"/>
                        <a:ea typeface="Times New Roman"/>
                        <a:cs typeface="Times New Roman"/>
                      </a:endParaRPr>
                    </a:p>
                  </a:txBody>
                  <a:tcPr marL="68579" marR="68579" marT="0" marB="0"/>
                </a:tc>
                <a:tc>
                  <a:txBody>
                    <a:bodyPr/>
                    <a:lstStyle/>
                    <a:p>
                      <a:pPr marL="0" marR="0">
                        <a:lnSpc>
                          <a:spcPct val="100000"/>
                        </a:lnSpc>
                        <a:spcBef>
                          <a:spcPts val="400"/>
                        </a:spcBef>
                        <a:spcAft>
                          <a:spcPts val="400"/>
                        </a:spcAft>
                      </a:pPr>
                      <a:r>
                        <a:rPr lang="en-US" sz="2000" b="1" dirty="0">
                          <a:effectLst/>
                        </a:rPr>
                        <a:t>Internal or external to the system </a:t>
                      </a:r>
                      <a:endParaRPr lang="en-US" sz="2000" b="1" dirty="0">
                        <a:effectLst/>
                        <a:latin typeface="Times"/>
                        <a:ea typeface="Times New Roman"/>
                        <a:cs typeface="Times New Roman"/>
                      </a:endParaRPr>
                    </a:p>
                  </a:txBody>
                  <a:tcPr marL="68579" marR="68579" marT="0" marB="0"/>
                </a:tc>
              </a:tr>
              <a:tr h="388498">
                <a:tc>
                  <a:txBody>
                    <a:bodyPr/>
                    <a:lstStyle/>
                    <a:p>
                      <a:pPr marL="0" marR="0">
                        <a:lnSpc>
                          <a:spcPct val="110000"/>
                        </a:lnSpc>
                        <a:spcBef>
                          <a:spcPts val="400"/>
                        </a:spcBef>
                        <a:spcAft>
                          <a:spcPts val="400"/>
                        </a:spcAft>
                      </a:pPr>
                      <a:r>
                        <a:rPr lang="en-US" sz="2000" b="1" dirty="0">
                          <a:effectLst/>
                        </a:rPr>
                        <a:t>Stimulus</a:t>
                      </a:r>
                      <a:endParaRPr lang="en-US" sz="2000" b="1" dirty="0">
                        <a:effectLst/>
                        <a:latin typeface="Times"/>
                        <a:ea typeface="Times New Roman"/>
                        <a:cs typeface="Times New Roman"/>
                      </a:endParaRPr>
                    </a:p>
                  </a:txBody>
                  <a:tcPr marL="68579" marR="68579" marT="0" marB="0"/>
                </a:tc>
                <a:tc>
                  <a:txBody>
                    <a:bodyPr/>
                    <a:lstStyle/>
                    <a:p>
                      <a:pPr marL="0" marR="0">
                        <a:lnSpc>
                          <a:spcPct val="100000"/>
                        </a:lnSpc>
                        <a:spcBef>
                          <a:spcPts val="400"/>
                        </a:spcBef>
                        <a:spcAft>
                          <a:spcPts val="400"/>
                        </a:spcAft>
                      </a:pPr>
                      <a:r>
                        <a:rPr lang="en-US" sz="2000" b="1" dirty="0">
                          <a:effectLst/>
                        </a:rPr>
                        <a:t>Arrival of a periodic, sporadic, or stochastic event</a:t>
                      </a:r>
                      <a:endParaRPr lang="en-US" sz="2000" b="1" dirty="0">
                        <a:effectLst/>
                        <a:latin typeface="Times"/>
                        <a:ea typeface="Times New Roman"/>
                        <a:cs typeface="Times New Roman"/>
                      </a:endParaRPr>
                    </a:p>
                  </a:txBody>
                  <a:tcPr marL="68579" marR="68579" marT="0" marB="0"/>
                </a:tc>
              </a:tr>
              <a:tr h="388498">
                <a:tc>
                  <a:txBody>
                    <a:bodyPr/>
                    <a:lstStyle/>
                    <a:p>
                      <a:pPr marL="0" marR="0">
                        <a:lnSpc>
                          <a:spcPct val="110000"/>
                        </a:lnSpc>
                        <a:spcBef>
                          <a:spcPts val="400"/>
                        </a:spcBef>
                        <a:spcAft>
                          <a:spcPts val="400"/>
                        </a:spcAft>
                      </a:pPr>
                      <a:r>
                        <a:rPr lang="en-US" sz="2000" b="1" dirty="0">
                          <a:effectLst/>
                        </a:rPr>
                        <a:t>Artifact</a:t>
                      </a:r>
                      <a:endParaRPr lang="en-US" sz="2000" b="1" dirty="0">
                        <a:effectLst/>
                        <a:latin typeface="Times"/>
                        <a:ea typeface="Times New Roman"/>
                        <a:cs typeface="Times New Roman"/>
                      </a:endParaRPr>
                    </a:p>
                  </a:txBody>
                  <a:tcPr marL="68579" marR="68579" marT="0" marB="0"/>
                </a:tc>
                <a:tc>
                  <a:txBody>
                    <a:bodyPr/>
                    <a:lstStyle/>
                    <a:p>
                      <a:pPr marL="0" marR="0">
                        <a:lnSpc>
                          <a:spcPct val="100000"/>
                        </a:lnSpc>
                        <a:spcBef>
                          <a:spcPts val="400"/>
                        </a:spcBef>
                        <a:spcAft>
                          <a:spcPts val="400"/>
                        </a:spcAft>
                      </a:pPr>
                      <a:r>
                        <a:rPr lang="en-US" sz="2000" b="1" dirty="0">
                          <a:effectLst/>
                        </a:rPr>
                        <a:t>System or one or more components in the system.</a:t>
                      </a:r>
                      <a:endParaRPr lang="en-US" sz="2000" b="1" dirty="0">
                        <a:effectLst/>
                        <a:latin typeface="Times"/>
                        <a:ea typeface="Times New Roman"/>
                        <a:cs typeface="Times New Roman"/>
                      </a:endParaRPr>
                    </a:p>
                  </a:txBody>
                  <a:tcPr marL="68579" marR="68579" marT="0" marB="0"/>
                </a:tc>
              </a:tr>
              <a:tr h="706360">
                <a:tc>
                  <a:txBody>
                    <a:bodyPr/>
                    <a:lstStyle/>
                    <a:p>
                      <a:pPr marL="0" marR="0">
                        <a:lnSpc>
                          <a:spcPct val="110000"/>
                        </a:lnSpc>
                        <a:spcBef>
                          <a:spcPts val="400"/>
                        </a:spcBef>
                        <a:spcAft>
                          <a:spcPts val="400"/>
                        </a:spcAft>
                      </a:pPr>
                      <a:r>
                        <a:rPr lang="en-US" sz="2000" b="1" dirty="0">
                          <a:effectLst/>
                        </a:rPr>
                        <a:t>Environment</a:t>
                      </a:r>
                      <a:endParaRPr lang="en-US" sz="2000" b="1" dirty="0">
                        <a:effectLst/>
                        <a:latin typeface="Times"/>
                        <a:ea typeface="Times New Roman"/>
                        <a:cs typeface="Times New Roman"/>
                      </a:endParaRPr>
                    </a:p>
                  </a:txBody>
                  <a:tcPr marL="68579" marR="68579" marT="0" marB="0"/>
                </a:tc>
                <a:tc>
                  <a:txBody>
                    <a:bodyPr/>
                    <a:lstStyle/>
                    <a:p>
                      <a:pPr marL="0" marR="0">
                        <a:lnSpc>
                          <a:spcPct val="100000"/>
                        </a:lnSpc>
                        <a:spcBef>
                          <a:spcPts val="400"/>
                        </a:spcBef>
                        <a:spcAft>
                          <a:spcPts val="400"/>
                        </a:spcAft>
                      </a:pPr>
                      <a:r>
                        <a:rPr lang="en-US" sz="2000" b="1" dirty="0">
                          <a:effectLst/>
                        </a:rPr>
                        <a:t>Operational mode:  normal, emergency, peak load, overload.</a:t>
                      </a:r>
                      <a:endParaRPr lang="en-US" sz="2000" b="1" dirty="0">
                        <a:effectLst/>
                        <a:latin typeface="Times"/>
                        <a:ea typeface="Times New Roman"/>
                        <a:cs typeface="Times New Roman"/>
                      </a:endParaRPr>
                    </a:p>
                  </a:txBody>
                  <a:tcPr marL="68579" marR="68579" marT="0" marB="0"/>
                </a:tc>
              </a:tr>
              <a:tr h="453796">
                <a:tc>
                  <a:txBody>
                    <a:bodyPr/>
                    <a:lstStyle/>
                    <a:p>
                      <a:pPr marL="0" marR="0">
                        <a:lnSpc>
                          <a:spcPct val="110000"/>
                        </a:lnSpc>
                        <a:spcBef>
                          <a:spcPts val="400"/>
                        </a:spcBef>
                        <a:spcAft>
                          <a:spcPts val="400"/>
                        </a:spcAft>
                      </a:pPr>
                      <a:r>
                        <a:rPr lang="en-US" sz="2000" b="1" dirty="0">
                          <a:effectLst/>
                        </a:rPr>
                        <a:t>Response</a:t>
                      </a:r>
                      <a:endParaRPr lang="en-US" sz="2000" b="1" dirty="0">
                        <a:effectLst/>
                        <a:latin typeface="Times"/>
                        <a:ea typeface="Times New Roman"/>
                        <a:cs typeface="Times New Roman"/>
                      </a:endParaRPr>
                    </a:p>
                  </a:txBody>
                  <a:tcPr marL="68579" marR="68579" marT="0" marB="0"/>
                </a:tc>
                <a:tc>
                  <a:txBody>
                    <a:bodyPr/>
                    <a:lstStyle/>
                    <a:p>
                      <a:pPr marL="0" marR="0">
                        <a:lnSpc>
                          <a:spcPct val="100000"/>
                        </a:lnSpc>
                        <a:spcBef>
                          <a:spcPts val="400"/>
                        </a:spcBef>
                        <a:spcAft>
                          <a:spcPts val="400"/>
                        </a:spcAft>
                      </a:pPr>
                      <a:r>
                        <a:rPr lang="en-US" sz="2000" b="1" dirty="0">
                          <a:effectLst/>
                        </a:rPr>
                        <a:t>Process events, change level of service</a:t>
                      </a:r>
                      <a:endParaRPr lang="en-US" sz="2000" b="1" dirty="0">
                        <a:effectLst/>
                        <a:latin typeface="Times"/>
                        <a:ea typeface="Times New Roman"/>
                        <a:cs typeface="Times New Roman"/>
                      </a:endParaRPr>
                    </a:p>
                  </a:txBody>
                  <a:tcPr marL="68579" marR="68579" marT="0" marB="0"/>
                </a:tc>
              </a:tr>
              <a:tr h="791958">
                <a:tc>
                  <a:txBody>
                    <a:bodyPr/>
                    <a:lstStyle/>
                    <a:p>
                      <a:pPr marL="0" marR="0">
                        <a:lnSpc>
                          <a:spcPct val="80000"/>
                        </a:lnSpc>
                        <a:spcBef>
                          <a:spcPts val="400"/>
                        </a:spcBef>
                        <a:spcAft>
                          <a:spcPts val="400"/>
                        </a:spcAft>
                      </a:pPr>
                      <a:r>
                        <a:rPr lang="en-US" sz="2000" b="1">
                          <a:effectLst/>
                        </a:rPr>
                        <a:t>Response Measure</a:t>
                      </a:r>
                      <a:endParaRPr lang="en-US" sz="2000" b="1">
                        <a:effectLst/>
                        <a:latin typeface="Times"/>
                        <a:ea typeface="Times New Roman"/>
                        <a:cs typeface="Times New Roman"/>
                      </a:endParaRPr>
                    </a:p>
                  </a:txBody>
                  <a:tcPr marL="68579" marR="68579" marT="0" marB="0"/>
                </a:tc>
                <a:tc>
                  <a:txBody>
                    <a:bodyPr/>
                    <a:lstStyle/>
                    <a:p>
                      <a:pPr marL="0" marR="0">
                        <a:lnSpc>
                          <a:spcPct val="100000"/>
                        </a:lnSpc>
                        <a:spcBef>
                          <a:spcPts val="400"/>
                        </a:spcBef>
                        <a:spcAft>
                          <a:spcPts val="400"/>
                        </a:spcAft>
                      </a:pPr>
                      <a:r>
                        <a:rPr lang="en-US" sz="2000" b="1" dirty="0">
                          <a:effectLst/>
                        </a:rPr>
                        <a:t>Latency, deadline, throughput, jitter, miss rate</a:t>
                      </a:r>
                      <a:endParaRPr lang="en-US" sz="2000" b="1" dirty="0">
                        <a:effectLst/>
                        <a:latin typeface="Times"/>
                        <a:ea typeface="Times New Roman"/>
                        <a:cs typeface="Times New Roman"/>
                      </a:endParaRPr>
                    </a:p>
                  </a:txBody>
                  <a:tcPr marL="68579" marR="68579" marT="0" marB="0" anchor="ctr"/>
                </a:tc>
              </a:tr>
            </a:tbl>
          </a:graphicData>
        </a:graphic>
      </p:graphicFrame>
      <p:sp>
        <p:nvSpPr>
          <p:cNvPr id="47133"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Sample </a:t>
            </a:r>
            <a:r>
              <a:rPr lang="en-US" dirty="0"/>
              <a:t>Concrete </a:t>
            </a:r>
            <a:r>
              <a:rPr lang="en-US" dirty="0" smtClean="0"/>
              <a:t>Performance Scenario</a:t>
            </a:r>
            <a:endParaRPr lang="en-US" dirty="0"/>
          </a:p>
        </p:txBody>
      </p:sp>
      <p:sp>
        <p:nvSpPr>
          <p:cNvPr id="3" name="Content Placeholder 2"/>
          <p:cNvSpPr>
            <a:spLocks noGrp="1"/>
          </p:cNvSpPr>
          <p:nvPr>
            <p:ph idx="1"/>
          </p:nvPr>
        </p:nvSpPr>
        <p:spPr/>
        <p:txBody>
          <a:bodyPr/>
          <a:lstStyle/>
          <a:p>
            <a:pPr>
              <a:defRPr/>
            </a:pPr>
            <a:r>
              <a:rPr lang="en-US" dirty="0"/>
              <a:t>Users initiate transactions under normal operations. The system processes the transactions with an average latency of two seconds.</a:t>
            </a:r>
          </a:p>
        </p:txBody>
      </p:sp>
      <p:sp>
        <p:nvSpPr>
          <p:cNvPr id="48132"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mtClean="0"/>
              <a:t>Goal of Performance Tactics</a:t>
            </a:r>
          </a:p>
        </p:txBody>
      </p:sp>
      <p:sp>
        <p:nvSpPr>
          <p:cNvPr id="3" name="Content Placeholder 2"/>
          <p:cNvSpPr>
            <a:spLocks noGrp="1"/>
          </p:cNvSpPr>
          <p:nvPr>
            <p:ph idx="1"/>
          </p:nvPr>
        </p:nvSpPr>
        <p:spPr/>
        <p:txBody>
          <a:bodyPr>
            <a:normAutofit/>
          </a:bodyPr>
          <a:lstStyle/>
          <a:p>
            <a:pPr>
              <a:defRPr/>
            </a:pPr>
            <a:r>
              <a:rPr lang="en-US" dirty="0"/>
              <a:t>Tactics to control </a:t>
            </a:r>
            <a:r>
              <a:rPr lang="en-US" dirty="0" smtClean="0"/>
              <a:t>Performance </a:t>
            </a:r>
            <a:r>
              <a:rPr lang="en-US" dirty="0"/>
              <a:t>have as their goal to generate a response to an event arriving at the system within some time-based constraint</a:t>
            </a:r>
            <a:r>
              <a:rPr lang="en-US" dirty="0" smtClean="0"/>
              <a:t>.</a:t>
            </a:r>
            <a:endParaRPr lang="en-US" dirty="0"/>
          </a:p>
        </p:txBody>
      </p:sp>
      <p:sp>
        <p:nvSpPr>
          <p:cNvPr id="49156"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smtClean="0"/>
              <a:t>Goal of Performance Tactics</a:t>
            </a:r>
          </a:p>
        </p:txBody>
      </p:sp>
      <p:pic>
        <p:nvPicPr>
          <p:cNvPr id="5017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2420938"/>
            <a:ext cx="7632700" cy="230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0"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Performance Tactics</a:t>
            </a:r>
          </a:p>
        </p:txBody>
      </p:sp>
      <p:sp>
        <p:nvSpPr>
          <p:cNvPr id="5120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endParaRPr lang="en-US" altLang="en-US"/>
          </a:p>
        </p:txBody>
      </p:sp>
      <p:pic>
        <p:nvPicPr>
          <p:cNvPr id="5120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1484313"/>
            <a:ext cx="7489825"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5"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smtClean="0"/>
              <a:t>Control Resource Demand</a:t>
            </a:r>
          </a:p>
        </p:txBody>
      </p:sp>
      <p:sp>
        <p:nvSpPr>
          <p:cNvPr id="3" name="Content Placeholder 2"/>
          <p:cNvSpPr>
            <a:spLocks noGrp="1"/>
          </p:cNvSpPr>
          <p:nvPr>
            <p:ph idx="1"/>
          </p:nvPr>
        </p:nvSpPr>
        <p:spPr/>
        <p:txBody>
          <a:bodyPr>
            <a:normAutofit/>
          </a:bodyPr>
          <a:lstStyle/>
          <a:p>
            <a:pPr>
              <a:defRPr/>
            </a:pPr>
            <a:r>
              <a:rPr lang="en-US" dirty="0" smtClean="0"/>
              <a:t>Manage Sampling Rate: </a:t>
            </a:r>
            <a:r>
              <a:rPr lang="en-US" dirty="0"/>
              <a:t>If it is possible to reduce the sampling frequency at which a stream of </a:t>
            </a:r>
            <a:r>
              <a:rPr lang="en-US" dirty="0" smtClean="0"/>
              <a:t>data </a:t>
            </a:r>
            <a:r>
              <a:rPr lang="en-US" dirty="0"/>
              <a:t>is captured, then demand can be reduced, typically with some </a:t>
            </a:r>
            <a:r>
              <a:rPr lang="en-US" dirty="0" smtClean="0"/>
              <a:t>loss </a:t>
            </a:r>
            <a:r>
              <a:rPr lang="en-US" dirty="0"/>
              <a:t>of fidelity. </a:t>
            </a:r>
            <a:endParaRPr lang="en-US" dirty="0" smtClean="0"/>
          </a:p>
          <a:p>
            <a:pPr>
              <a:defRPr/>
            </a:pPr>
            <a:r>
              <a:rPr lang="en-US" dirty="0" smtClean="0"/>
              <a:t>Limit Event Response: process </a:t>
            </a:r>
            <a:r>
              <a:rPr lang="en-US" dirty="0"/>
              <a:t>events only up to a set maximum rate, thereby ensuring more predictable processing when the events are actually </a:t>
            </a:r>
            <a:r>
              <a:rPr lang="en-US" dirty="0" smtClean="0"/>
              <a:t>processed.</a:t>
            </a:r>
          </a:p>
          <a:p>
            <a:pPr>
              <a:defRPr/>
            </a:pPr>
            <a:r>
              <a:rPr lang="en-US" dirty="0" smtClean="0"/>
              <a:t>Prioritize Events: </a:t>
            </a:r>
            <a:r>
              <a:rPr lang="en-US" dirty="0"/>
              <a:t>If not all events are equally important, you can impose a priority scheme that ranks events according to how important it is to service them. </a:t>
            </a:r>
            <a:endParaRPr lang="en-US" dirty="0" smtClean="0"/>
          </a:p>
        </p:txBody>
      </p:sp>
      <p:sp>
        <p:nvSpPr>
          <p:cNvPr id="52228"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smtClean="0"/>
              <a:t>Control Resource Demand</a:t>
            </a:r>
          </a:p>
        </p:txBody>
      </p:sp>
      <p:sp>
        <p:nvSpPr>
          <p:cNvPr id="3" name="Content Placeholder 2"/>
          <p:cNvSpPr>
            <a:spLocks noGrp="1"/>
          </p:cNvSpPr>
          <p:nvPr>
            <p:ph idx="1"/>
          </p:nvPr>
        </p:nvSpPr>
        <p:spPr/>
        <p:txBody>
          <a:bodyPr>
            <a:normAutofit/>
          </a:bodyPr>
          <a:lstStyle/>
          <a:p>
            <a:pPr>
              <a:defRPr/>
            </a:pPr>
            <a:r>
              <a:rPr lang="en-US" dirty="0" smtClean="0"/>
              <a:t>Reduce Overhead: </a:t>
            </a:r>
            <a:r>
              <a:rPr lang="en-US" dirty="0"/>
              <a:t>The use of intermediaries </a:t>
            </a:r>
            <a:r>
              <a:rPr lang="en-US" dirty="0" smtClean="0"/>
              <a:t>(important </a:t>
            </a:r>
            <a:r>
              <a:rPr lang="en-US" dirty="0"/>
              <a:t>for </a:t>
            </a:r>
            <a:r>
              <a:rPr lang="en-US" dirty="0" smtClean="0"/>
              <a:t>modifiability) </a:t>
            </a:r>
            <a:r>
              <a:rPr lang="en-US" dirty="0"/>
              <a:t>increases the resources consumed in processing an event </a:t>
            </a:r>
            <a:r>
              <a:rPr lang="en-US" dirty="0" smtClean="0"/>
              <a:t>stream; removing </a:t>
            </a:r>
            <a:r>
              <a:rPr lang="en-US" dirty="0"/>
              <a:t>them improves latency. </a:t>
            </a:r>
            <a:endParaRPr lang="en-US" dirty="0" smtClean="0"/>
          </a:p>
          <a:p>
            <a:pPr>
              <a:defRPr/>
            </a:pPr>
            <a:r>
              <a:rPr lang="en-US" dirty="0" smtClean="0"/>
              <a:t>Bound Execution Times: </a:t>
            </a:r>
            <a:r>
              <a:rPr lang="en-US" dirty="0"/>
              <a:t>Place a limit on how much execution time is used to respond to an event. </a:t>
            </a:r>
            <a:endParaRPr lang="en-US" dirty="0" smtClean="0"/>
          </a:p>
          <a:p>
            <a:pPr>
              <a:defRPr/>
            </a:pPr>
            <a:r>
              <a:rPr lang="en-US" dirty="0" smtClean="0"/>
              <a:t>Increase Resource Efficiency:</a:t>
            </a:r>
            <a:r>
              <a:rPr lang="en-US" dirty="0"/>
              <a:t> Improving the algorithms used in critical areas will decrease latency. </a:t>
            </a:r>
            <a:endParaRPr lang="en-US" dirty="0" smtClean="0"/>
          </a:p>
        </p:txBody>
      </p:sp>
      <p:sp>
        <p:nvSpPr>
          <p:cNvPr id="53252"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smtClean="0"/>
              <a:t>Manage Resources</a:t>
            </a:r>
          </a:p>
        </p:txBody>
      </p:sp>
      <p:sp>
        <p:nvSpPr>
          <p:cNvPr id="3" name="Content Placeholder 2"/>
          <p:cNvSpPr>
            <a:spLocks noGrp="1"/>
          </p:cNvSpPr>
          <p:nvPr>
            <p:ph idx="1"/>
          </p:nvPr>
        </p:nvSpPr>
        <p:spPr/>
        <p:txBody>
          <a:bodyPr>
            <a:normAutofit/>
          </a:bodyPr>
          <a:lstStyle/>
          <a:p>
            <a:pPr>
              <a:defRPr/>
            </a:pPr>
            <a:r>
              <a:rPr lang="en-US" dirty="0" smtClean="0"/>
              <a:t>Increase Resources: </a:t>
            </a:r>
            <a:r>
              <a:rPr lang="en-US" dirty="0"/>
              <a:t>Faster processors, additional processors, additional memory, and faster networks all have the potential for reducing latency</a:t>
            </a:r>
            <a:r>
              <a:rPr lang="en-US" dirty="0" smtClean="0"/>
              <a:t>. </a:t>
            </a:r>
          </a:p>
          <a:p>
            <a:pPr>
              <a:defRPr/>
            </a:pPr>
            <a:r>
              <a:rPr lang="en-US" dirty="0" smtClean="0"/>
              <a:t>Increase Concurrency: </a:t>
            </a:r>
            <a:r>
              <a:rPr lang="en-US" dirty="0"/>
              <a:t>If requests can be processed in parallel, the blocked time can be reduced. Concurrency can be introduced by processing different streams of events on different threads or by creating additional threads to process different sets of activities. </a:t>
            </a:r>
            <a:endParaRPr lang="en-US" dirty="0" smtClean="0"/>
          </a:p>
          <a:p>
            <a:pPr>
              <a:defRPr/>
            </a:pPr>
            <a:r>
              <a:rPr lang="en-US" dirty="0" smtClean="0"/>
              <a:t>Maintain Multiple Copies of Computations: </a:t>
            </a:r>
            <a:r>
              <a:rPr lang="en-US" dirty="0"/>
              <a:t>The purpose of replicas is to reduce the contention that would occur if all computations took place on a single </a:t>
            </a:r>
            <a:r>
              <a:rPr lang="en-US" dirty="0" smtClean="0"/>
              <a:t>server.</a:t>
            </a:r>
          </a:p>
        </p:txBody>
      </p:sp>
      <p:sp>
        <p:nvSpPr>
          <p:cNvPr id="54276"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smtClean="0"/>
              <a:t>Manage Resources</a:t>
            </a:r>
          </a:p>
        </p:txBody>
      </p:sp>
      <p:sp>
        <p:nvSpPr>
          <p:cNvPr id="3" name="Content Placeholder 2"/>
          <p:cNvSpPr>
            <a:spLocks noGrp="1"/>
          </p:cNvSpPr>
          <p:nvPr>
            <p:ph idx="1"/>
          </p:nvPr>
        </p:nvSpPr>
        <p:spPr/>
        <p:txBody>
          <a:bodyPr>
            <a:normAutofit/>
          </a:bodyPr>
          <a:lstStyle/>
          <a:p>
            <a:pPr>
              <a:defRPr/>
            </a:pPr>
            <a:r>
              <a:rPr lang="en-US" dirty="0" smtClean="0"/>
              <a:t>Maintain </a:t>
            </a:r>
            <a:r>
              <a:rPr lang="en-US" dirty="0"/>
              <a:t>Multiple Copies of </a:t>
            </a:r>
            <a:r>
              <a:rPr lang="en-US" dirty="0" smtClean="0"/>
              <a:t>Data: </a:t>
            </a:r>
            <a:r>
              <a:rPr lang="en-US" dirty="0"/>
              <a:t>keeping copies of data (possibly one a subset of the other) on storage with different access speeds. </a:t>
            </a:r>
            <a:r>
              <a:rPr lang="en-US" dirty="0" smtClean="0"/>
              <a:t> </a:t>
            </a:r>
            <a:endParaRPr lang="en-US" dirty="0"/>
          </a:p>
          <a:p>
            <a:pPr>
              <a:defRPr/>
            </a:pPr>
            <a:r>
              <a:rPr lang="en-US" dirty="0" smtClean="0"/>
              <a:t>Bound Queue Sizes: control </a:t>
            </a:r>
            <a:r>
              <a:rPr lang="en-US" dirty="0"/>
              <a:t>the maximum number of queued arrivals and consequently the resources used to process the </a:t>
            </a:r>
            <a:r>
              <a:rPr lang="en-US" dirty="0" smtClean="0"/>
              <a:t>arrivals.</a:t>
            </a:r>
          </a:p>
          <a:p>
            <a:pPr>
              <a:defRPr/>
            </a:pPr>
            <a:r>
              <a:rPr lang="en-US" dirty="0" smtClean="0"/>
              <a:t>Schedule Resources: When </a:t>
            </a:r>
            <a:r>
              <a:rPr lang="en-US" dirty="0"/>
              <a:t>there is contention for a resource, the resource must be scheduled. </a:t>
            </a:r>
          </a:p>
        </p:txBody>
      </p:sp>
      <p:sp>
        <p:nvSpPr>
          <p:cNvPr id="55300"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Interoperability General Scenario</a:t>
            </a:r>
          </a:p>
        </p:txBody>
      </p:sp>
      <p:graphicFrame>
        <p:nvGraphicFramePr>
          <p:cNvPr id="3" name="Table 2"/>
          <p:cNvGraphicFramePr>
            <a:graphicFrameLocks noGrp="1"/>
          </p:cNvGraphicFramePr>
          <p:nvPr/>
        </p:nvGraphicFramePr>
        <p:xfrm>
          <a:off x="304800" y="1003300"/>
          <a:ext cx="8686800" cy="5854700"/>
        </p:xfrm>
        <a:graphic>
          <a:graphicData uri="http://schemas.openxmlformats.org/drawingml/2006/table">
            <a:tbl>
              <a:tblPr>
                <a:tableStyleId>{5C22544A-7EE6-4342-B048-85BDC9FD1C3A}</a:tableStyleId>
              </a:tblPr>
              <a:tblGrid>
                <a:gridCol w="1828800"/>
                <a:gridCol w="6858000"/>
              </a:tblGrid>
              <a:tr h="342899">
                <a:tc>
                  <a:txBody>
                    <a:bodyPr/>
                    <a:lstStyle/>
                    <a:p>
                      <a:pPr marL="0" marR="0">
                        <a:lnSpc>
                          <a:spcPct val="100000"/>
                        </a:lnSpc>
                        <a:spcBef>
                          <a:spcPts val="400"/>
                        </a:spcBef>
                        <a:spcAft>
                          <a:spcPts val="400"/>
                        </a:spcAft>
                      </a:pPr>
                      <a:endParaRPr lang="en-US" sz="2000" b="1" dirty="0">
                        <a:effectLst/>
                        <a:latin typeface="Times"/>
                        <a:ea typeface="Times New Roman"/>
                        <a:cs typeface="Times New Roman"/>
                      </a:endParaRPr>
                    </a:p>
                  </a:txBody>
                  <a:tcPr marL="68580" marR="68580" marT="0" marB="0"/>
                </a:tc>
                <a:tc>
                  <a:txBody>
                    <a:bodyPr/>
                    <a:lstStyle/>
                    <a:p>
                      <a:pPr marL="0" marR="0">
                        <a:lnSpc>
                          <a:spcPct val="100000"/>
                        </a:lnSpc>
                        <a:spcBef>
                          <a:spcPts val="400"/>
                        </a:spcBef>
                        <a:spcAft>
                          <a:spcPts val="400"/>
                        </a:spcAft>
                      </a:pPr>
                      <a:r>
                        <a:rPr lang="en-US" sz="2000" b="1" dirty="0">
                          <a:effectLst/>
                        </a:rPr>
                        <a:t>Possible Values</a:t>
                      </a:r>
                      <a:endParaRPr lang="en-US" sz="2000" b="1" dirty="0">
                        <a:effectLst/>
                        <a:latin typeface="Times"/>
                        <a:ea typeface="Times New Roman"/>
                        <a:cs typeface="Times New Roman"/>
                      </a:endParaRPr>
                    </a:p>
                  </a:txBody>
                  <a:tcPr marL="68580" marR="68580" marT="0" marB="0"/>
                </a:tc>
              </a:tr>
              <a:tr h="304800">
                <a:tc>
                  <a:txBody>
                    <a:bodyPr/>
                    <a:lstStyle/>
                    <a:p>
                      <a:pPr marL="0" marR="0">
                        <a:lnSpc>
                          <a:spcPct val="100000"/>
                        </a:lnSpc>
                        <a:spcBef>
                          <a:spcPts val="400"/>
                        </a:spcBef>
                        <a:spcAft>
                          <a:spcPts val="400"/>
                        </a:spcAft>
                      </a:pPr>
                      <a:r>
                        <a:rPr lang="en-US" sz="2000" b="1" dirty="0">
                          <a:effectLst/>
                        </a:rPr>
                        <a:t>Source</a:t>
                      </a:r>
                      <a:endParaRPr lang="en-US" sz="2000" b="1" dirty="0">
                        <a:effectLst/>
                        <a:latin typeface="Times"/>
                        <a:ea typeface="Times New Roman"/>
                        <a:cs typeface="Times New Roman"/>
                      </a:endParaRPr>
                    </a:p>
                  </a:txBody>
                  <a:tcPr marL="68580" marR="68580" marT="0" marB="0"/>
                </a:tc>
                <a:tc>
                  <a:txBody>
                    <a:bodyPr/>
                    <a:lstStyle/>
                    <a:p>
                      <a:pPr marL="0" marR="0" indent="0">
                        <a:lnSpc>
                          <a:spcPct val="100000"/>
                        </a:lnSpc>
                        <a:spcBef>
                          <a:spcPts val="100"/>
                        </a:spcBef>
                        <a:spcAft>
                          <a:spcPts val="300"/>
                        </a:spcAft>
                        <a:tabLst>
                          <a:tab pos="228600" algn="l"/>
                          <a:tab pos="274320" algn="l"/>
                          <a:tab pos="274320" algn="l"/>
                        </a:tabLst>
                      </a:pPr>
                      <a:r>
                        <a:rPr lang="en-US" sz="2000" b="1" kern="1100" dirty="0">
                          <a:effectLst/>
                        </a:rPr>
                        <a:t>A </a:t>
                      </a:r>
                      <a:r>
                        <a:rPr lang="en-US" sz="2000" b="1" kern="1100" dirty="0" smtClean="0">
                          <a:effectLst/>
                        </a:rPr>
                        <a:t>system</a:t>
                      </a:r>
                      <a:endParaRPr lang="en-US" sz="2000" b="1" kern="1100" dirty="0">
                        <a:effectLst/>
                        <a:latin typeface="Times New Roman"/>
                        <a:ea typeface="Times New Roman"/>
                      </a:endParaRPr>
                    </a:p>
                  </a:txBody>
                  <a:tcPr marL="68580" marR="68580" marT="0" marB="0"/>
                </a:tc>
              </a:tr>
              <a:tr h="304800">
                <a:tc>
                  <a:txBody>
                    <a:bodyPr/>
                    <a:lstStyle/>
                    <a:p>
                      <a:pPr marL="0" marR="0">
                        <a:lnSpc>
                          <a:spcPct val="100000"/>
                        </a:lnSpc>
                        <a:spcBef>
                          <a:spcPts val="400"/>
                        </a:spcBef>
                        <a:spcAft>
                          <a:spcPts val="400"/>
                        </a:spcAft>
                      </a:pPr>
                      <a:r>
                        <a:rPr lang="en-US" sz="2000" b="1">
                          <a:effectLst/>
                        </a:rPr>
                        <a:t>Stimulus</a:t>
                      </a:r>
                      <a:endParaRPr lang="en-US" sz="2000" b="1">
                        <a:effectLst/>
                        <a:latin typeface="Times"/>
                        <a:ea typeface="Times New Roman"/>
                        <a:cs typeface="Times New Roman"/>
                      </a:endParaRPr>
                    </a:p>
                  </a:txBody>
                  <a:tcPr marL="68580" marR="68580" marT="0" marB="0"/>
                </a:tc>
                <a:tc>
                  <a:txBody>
                    <a:bodyPr/>
                    <a:lstStyle/>
                    <a:p>
                      <a:pPr marL="0" marR="0">
                        <a:lnSpc>
                          <a:spcPct val="100000"/>
                        </a:lnSpc>
                        <a:spcBef>
                          <a:spcPts val="400"/>
                        </a:spcBef>
                        <a:spcAft>
                          <a:spcPts val="400"/>
                        </a:spcAft>
                      </a:pPr>
                      <a:r>
                        <a:rPr lang="en-US" sz="2000" b="1" dirty="0">
                          <a:effectLst/>
                        </a:rPr>
                        <a:t>A request to exchange information among system(s).</a:t>
                      </a:r>
                      <a:endParaRPr lang="en-US" sz="2000" b="1" dirty="0">
                        <a:effectLst/>
                        <a:latin typeface="Times"/>
                        <a:ea typeface="Times New Roman"/>
                        <a:cs typeface="Times New Roman"/>
                      </a:endParaRPr>
                    </a:p>
                  </a:txBody>
                  <a:tcPr marL="68580" marR="68580" marT="0" marB="0"/>
                </a:tc>
              </a:tr>
              <a:tr h="304800">
                <a:tc>
                  <a:txBody>
                    <a:bodyPr/>
                    <a:lstStyle/>
                    <a:p>
                      <a:pPr marL="0" marR="0">
                        <a:lnSpc>
                          <a:spcPct val="100000"/>
                        </a:lnSpc>
                        <a:spcBef>
                          <a:spcPts val="400"/>
                        </a:spcBef>
                        <a:spcAft>
                          <a:spcPts val="400"/>
                        </a:spcAft>
                      </a:pPr>
                      <a:r>
                        <a:rPr lang="en-US" sz="2000" b="1">
                          <a:effectLst/>
                        </a:rPr>
                        <a:t>Artifact</a:t>
                      </a:r>
                      <a:endParaRPr lang="en-US" sz="2000" b="1">
                        <a:effectLst/>
                        <a:latin typeface="Times"/>
                        <a:ea typeface="Times New Roman"/>
                        <a:cs typeface="Times New Roman"/>
                      </a:endParaRPr>
                    </a:p>
                  </a:txBody>
                  <a:tcPr marL="68580" marR="68580" marT="0" marB="0"/>
                </a:tc>
                <a:tc>
                  <a:txBody>
                    <a:bodyPr/>
                    <a:lstStyle/>
                    <a:p>
                      <a:pPr marL="0" marR="0">
                        <a:lnSpc>
                          <a:spcPct val="100000"/>
                        </a:lnSpc>
                        <a:spcBef>
                          <a:spcPts val="400"/>
                        </a:spcBef>
                        <a:spcAft>
                          <a:spcPts val="400"/>
                        </a:spcAft>
                      </a:pPr>
                      <a:r>
                        <a:rPr lang="en-US" sz="2000" b="1">
                          <a:effectLst/>
                        </a:rPr>
                        <a:t>The systems that wish to interoperate</a:t>
                      </a:r>
                      <a:endParaRPr lang="en-US" sz="2000" b="1">
                        <a:effectLst/>
                        <a:latin typeface="Times"/>
                        <a:ea typeface="Times New Roman"/>
                        <a:cs typeface="Times New Roman"/>
                      </a:endParaRPr>
                    </a:p>
                  </a:txBody>
                  <a:tcPr marL="68580" marR="68580" marT="0" marB="0"/>
                </a:tc>
              </a:tr>
              <a:tr h="609600">
                <a:tc>
                  <a:txBody>
                    <a:bodyPr/>
                    <a:lstStyle/>
                    <a:p>
                      <a:pPr marL="0" marR="0">
                        <a:lnSpc>
                          <a:spcPct val="100000"/>
                        </a:lnSpc>
                        <a:spcBef>
                          <a:spcPts val="400"/>
                        </a:spcBef>
                        <a:spcAft>
                          <a:spcPts val="400"/>
                        </a:spcAft>
                      </a:pPr>
                      <a:r>
                        <a:rPr lang="en-US" sz="2000" b="1">
                          <a:effectLst/>
                        </a:rPr>
                        <a:t>Environment</a:t>
                      </a:r>
                      <a:endParaRPr lang="en-US" sz="2000" b="1">
                        <a:effectLst/>
                        <a:latin typeface="Times"/>
                        <a:ea typeface="Times New Roman"/>
                        <a:cs typeface="Times New Roman"/>
                      </a:endParaRPr>
                    </a:p>
                  </a:txBody>
                  <a:tcPr marL="68580" marR="68580" marT="0" marB="0"/>
                </a:tc>
                <a:tc>
                  <a:txBody>
                    <a:bodyPr/>
                    <a:lstStyle/>
                    <a:p>
                      <a:pPr marL="0" marR="0">
                        <a:lnSpc>
                          <a:spcPct val="100000"/>
                        </a:lnSpc>
                        <a:spcBef>
                          <a:spcPts val="400"/>
                        </a:spcBef>
                        <a:spcAft>
                          <a:spcPts val="400"/>
                        </a:spcAft>
                      </a:pPr>
                      <a:r>
                        <a:rPr lang="en-US" sz="2000" b="1">
                          <a:effectLst/>
                        </a:rPr>
                        <a:t>System(s) wishing to interoperate are discovered at run time or known prior to run time.</a:t>
                      </a:r>
                      <a:endParaRPr lang="en-US" sz="2000" b="1">
                        <a:effectLst/>
                        <a:latin typeface="Times"/>
                        <a:ea typeface="Times New Roman"/>
                        <a:cs typeface="Times New Roman"/>
                      </a:endParaRPr>
                    </a:p>
                  </a:txBody>
                  <a:tcPr marL="68580" marR="68580" marT="0" marB="0"/>
                </a:tc>
              </a:tr>
              <a:tr h="2298700">
                <a:tc>
                  <a:txBody>
                    <a:bodyPr/>
                    <a:lstStyle/>
                    <a:p>
                      <a:pPr marL="0" marR="0">
                        <a:lnSpc>
                          <a:spcPct val="100000"/>
                        </a:lnSpc>
                        <a:spcBef>
                          <a:spcPts val="400"/>
                        </a:spcBef>
                        <a:spcAft>
                          <a:spcPts val="400"/>
                        </a:spcAft>
                      </a:pPr>
                      <a:r>
                        <a:rPr lang="en-US" sz="2000" b="1" dirty="0">
                          <a:effectLst/>
                        </a:rPr>
                        <a:t>Response</a:t>
                      </a:r>
                      <a:endParaRPr lang="en-US" sz="2000" b="1" dirty="0">
                        <a:effectLst/>
                        <a:latin typeface="Times"/>
                        <a:ea typeface="Times New Roman"/>
                        <a:cs typeface="Times New Roman"/>
                      </a:endParaRPr>
                    </a:p>
                  </a:txBody>
                  <a:tcPr marL="68580" marR="68580" marT="0" marB="0"/>
                </a:tc>
                <a:tc>
                  <a:txBody>
                    <a:bodyPr/>
                    <a:lstStyle/>
                    <a:p>
                      <a:pPr marL="0" marR="0">
                        <a:lnSpc>
                          <a:spcPct val="100000"/>
                        </a:lnSpc>
                        <a:spcBef>
                          <a:spcPts val="400"/>
                        </a:spcBef>
                        <a:spcAft>
                          <a:spcPts val="400"/>
                        </a:spcAft>
                      </a:pPr>
                      <a:r>
                        <a:rPr lang="en-US" sz="2000" b="1" dirty="0">
                          <a:effectLst/>
                        </a:rPr>
                        <a:t>One or more of the following:</a:t>
                      </a:r>
                    </a:p>
                    <a:p>
                      <a:pPr marL="342900" marR="0" lvl="0" indent="-342900">
                        <a:lnSpc>
                          <a:spcPct val="100000"/>
                        </a:lnSpc>
                        <a:spcBef>
                          <a:spcPts val="100"/>
                        </a:spcBef>
                        <a:spcAft>
                          <a:spcPts val="300"/>
                        </a:spcAft>
                        <a:buSzPts val="800"/>
                        <a:buFont typeface="Symbol"/>
                        <a:buChar char=""/>
                        <a:tabLst>
                          <a:tab pos="228600" algn="l"/>
                          <a:tab pos="274320" algn="l"/>
                        </a:tabLst>
                      </a:pPr>
                      <a:r>
                        <a:rPr lang="en-US" sz="2000" b="1" kern="1100" dirty="0">
                          <a:effectLst/>
                        </a:rPr>
                        <a:t>the request is (appropriately) rejected and appropriate entities (people or systems) are notified</a:t>
                      </a:r>
                    </a:p>
                    <a:p>
                      <a:pPr marL="342900" marR="0" lvl="0" indent="-342900">
                        <a:lnSpc>
                          <a:spcPct val="100000"/>
                        </a:lnSpc>
                        <a:spcBef>
                          <a:spcPts val="100"/>
                        </a:spcBef>
                        <a:spcAft>
                          <a:spcPts val="300"/>
                        </a:spcAft>
                        <a:buSzPts val="800"/>
                        <a:buFont typeface="Symbol"/>
                        <a:buChar char=""/>
                        <a:tabLst>
                          <a:tab pos="228600" algn="l"/>
                          <a:tab pos="274320" algn="l"/>
                        </a:tabLst>
                      </a:pPr>
                      <a:r>
                        <a:rPr lang="en-US" sz="2000" b="1" kern="1100" dirty="0">
                          <a:effectLst/>
                        </a:rPr>
                        <a:t>the request is (appropriately) accepted and information is exchanged successfully</a:t>
                      </a:r>
                    </a:p>
                    <a:p>
                      <a:pPr marL="342900" marR="0" lvl="0" indent="-342900">
                        <a:lnSpc>
                          <a:spcPct val="100000"/>
                        </a:lnSpc>
                        <a:spcBef>
                          <a:spcPts val="100"/>
                        </a:spcBef>
                        <a:spcAft>
                          <a:spcPts val="300"/>
                        </a:spcAft>
                        <a:buSzPts val="800"/>
                        <a:buFont typeface="Symbol"/>
                        <a:buChar char=""/>
                        <a:tabLst>
                          <a:tab pos="228600" algn="l"/>
                          <a:tab pos="274320" algn="l"/>
                        </a:tabLst>
                      </a:pPr>
                      <a:r>
                        <a:rPr lang="en-US" sz="2000" b="1" kern="1100" dirty="0">
                          <a:effectLst/>
                        </a:rPr>
                        <a:t>the request is logged by one or more of the involved systems</a:t>
                      </a:r>
                      <a:endParaRPr lang="en-US" sz="2000" b="1" kern="1100" dirty="0">
                        <a:effectLst/>
                        <a:latin typeface="Times New Roman"/>
                        <a:ea typeface="Times New Roman"/>
                      </a:endParaRPr>
                    </a:p>
                  </a:txBody>
                  <a:tcPr marL="68580" marR="68580" marT="0" marB="0"/>
                </a:tc>
              </a:tr>
              <a:tr h="1689100">
                <a:tc>
                  <a:txBody>
                    <a:bodyPr/>
                    <a:lstStyle/>
                    <a:p>
                      <a:pPr marL="0" marR="0">
                        <a:lnSpc>
                          <a:spcPct val="100000"/>
                        </a:lnSpc>
                        <a:spcBef>
                          <a:spcPts val="400"/>
                        </a:spcBef>
                        <a:spcAft>
                          <a:spcPts val="400"/>
                        </a:spcAft>
                      </a:pPr>
                      <a:r>
                        <a:rPr lang="en-US" sz="2000" b="1">
                          <a:effectLst/>
                        </a:rPr>
                        <a:t>Response </a:t>
                      </a:r>
                      <a:br>
                        <a:rPr lang="en-US" sz="2000" b="1">
                          <a:effectLst/>
                        </a:rPr>
                      </a:br>
                      <a:r>
                        <a:rPr lang="en-US" sz="2000" b="1">
                          <a:effectLst/>
                        </a:rPr>
                        <a:t>Measure</a:t>
                      </a:r>
                      <a:endParaRPr lang="en-US" sz="2000" b="1">
                        <a:effectLst/>
                        <a:latin typeface="Times"/>
                        <a:ea typeface="Times New Roman"/>
                        <a:cs typeface="Times New Roman"/>
                      </a:endParaRPr>
                    </a:p>
                  </a:txBody>
                  <a:tcPr marL="68580" marR="68580" marT="0" marB="0"/>
                </a:tc>
                <a:tc>
                  <a:txBody>
                    <a:bodyPr/>
                    <a:lstStyle/>
                    <a:p>
                      <a:pPr marL="0" marR="0">
                        <a:lnSpc>
                          <a:spcPct val="100000"/>
                        </a:lnSpc>
                        <a:spcBef>
                          <a:spcPts val="400"/>
                        </a:spcBef>
                        <a:spcAft>
                          <a:spcPts val="400"/>
                        </a:spcAft>
                      </a:pPr>
                      <a:r>
                        <a:rPr lang="en-US" sz="2000" b="1" dirty="0">
                          <a:effectLst/>
                        </a:rPr>
                        <a:t>One or more of the following:</a:t>
                      </a:r>
                    </a:p>
                    <a:p>
                      <a:pPr marL="342900" marR="0" lvl="0" indent="-342900">
                        <a:lnSpc>
                          <a:spcPct val="100000"/>
                        </a:lnSpc>
                        <a:spcBef>
                          <a:spcPts val="100"/>
                        </a:spcBef>
                        <a:spcAft>
                          <a:spcPts val="300"/>
                        </a:spcAft>
                        <a:buSzPts val="800"/>
                        <a:buFont typeface="Symbol"/>
                        <a:buChar char=""/>
                        <a:tabLst>
                          <a:tab pos="228600" algn="l"/>
                          <a:tab pos="274320" algn="l"/>
                        </a:tabLst>
                      </a:pPr>
                      <a:r>
                        <a:rPr lang="en-US" sz="2000" b="1" kern="1100" dirty="0">
                          <a:effectLst/>
                        </a:rPr>
                        <a:t>percentage of information exchanges correctly processed </a:t>
                      </a:r>
                    </a:p>
                    <a:p>
                      <a:pPr marL="342900" marR="0" lvl="0" indent="-342900">
                        <a:lnSpc>
                          <a:spcPct val="100000"/>
                        </a:lnSpc>
                        <a:spcBef>
                          <a:spcPts val="100"/>
                        </a:spcBef>
                        <a:spcAft>
                          <a:spcPts val="300"/>
                        </a:spcAft>
                        <a:buSzPts val="800"/>
                        <a:buFont typeface="Symbol"/>
                        <a:buChar char=""/>
                        <a:tabLst>
                          <a:tab pos="228600" algn="l"/>
                          <a:tab pos="274320" algn="l"/>
                        </a:tabLst>
                      </a:pPr>
                      <a:r>
                        <a:rPr lang="en-US" sz="2000" b="1" kern="1100" dirty="0">
                          <a:effectLst/>
                        </a:rPr>
                        <a:t>percentage </a:t>
                      </a:r>
                      <a:r>
                        <a:rPr lang="en-US" sz="2000" b="1" kern="1100" dirty="0" smtClean="0">
                          <a:effectLst/>
                        </a:rPr>
                        <a:t>of </a:t>
                      </a:r>
                      <a:r>
                        <a:rPr lang="en-US" sz="2000" b="1" kern="1100" dirty="0">
                          <a:effectLst/>
                        </a:rPr>
                        <a:t>exchanges correctly rejected </a:t>
                      </a:r>
                    </a:p>
                    <a:p>
                      <a:pPr marL="0" marR="0" indent="0">
                        <a:lnSpc>
                          <a:spcPct val="100000"/>
                        </a:lnSpc>
                        <a:spcBef>
                          <a:spcPts val="100"/>
                        </a:spcBef>
                        <a:spcAft>
                          <a:spcPts val="300"/>
                        </a:spcAft>
                        <a:tabLst>
                          <a:tab pos="228600" algn="l"/>
                          <a:tab pos="274320" algn="l"/>
                          <a:tab pos="274320" algn="l"/>
                        </a:tabLst>
                      </a:pPr>
                      <a:r>
                        <a:rPr lang="en-US" sz="2000" b="1" kern="1100" dirty="0">
                          <a:effectLst/>
                        </a:rPr>
                        <a:t> </a:t>
                      </a:r>
                      <a:endParaRPr lang="en-US" sz="2000" b="1" kern="1100" dirty="0">
                        <a:effectLst/>
                        <a:latin typeface="Times New Roman"/>
                        <a:ea typeface="Times New Roman"/>
                      </a:endParaRPr>
                    </a:p>
                  </a:txBody>
                  <a:tcPr marL="68580" marR="68580" marT="0" marB="0"/>
                </a:tc>
              </a:tr>
            </a:tbl>
          </a:graphicData>
        </a:graphic>
      </p:graphicFrame>
      <p:sp>
        <p:nvSpPr>
          <p:cNvPr id="10269"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 Checklist for Performance</a:t>
            </a:r>
            <a:br>
              <a:rPr lang="en-US" dirty="0" smtClean="0"/>
            </a:br>
            <a:r>
              <a:rPr lang="en-US" sz="4000" dirty="0" smtClean="0"/>
              <a:t>Allocation of Responsibilities</a:t>
            </a:r>
            <a:endParaRPr lang="en-US" dirty="0"/>
          </a:p>
        </p:txBody>
      </p:sp>
      <p:graphicFrame>
        <p:nvGraphicFramePr>
          <p:cNvPr id="5" name="Table 4"/>
          <p:cNvGraphicFramePr>
            <a:graphicFrameLocks noGrp="1"/>
          </p:cNvGraphicFramePr>
          <p:nvPr/>
        </p:nvGraphicFramePr>
        <p:xfrm>
          <a:off x="468313" y="676275"/>
          <a:ext cx="8207375" cy="5680075"/>
        </p:xfrm>
        <a:graphic>
          <a:graphicData uri="http://schemas.openxmlformats.org/drawingml/2006/table">
            <a:tbl>
              <a:tblPr firstRow="1" firstCol="1" bandRow="1">
                <a:tableStyleId>{5C22544A-7EE6-4342-B048-85BDC9FD1C3A}</a:tableStyleId>
              </a:tblPr>
              <a:tblGrid>
                <a:gridCol w="162534"/>
                <a:gridCol w="8044841"/>
              </a:tblGrid>
              <a:tr h="5680075">
                <a:tc>
                  <a:txBody>
                    <a:bodyPr/>
                    <a:lstStyle/>
                    <a:p>
                      <a:pPr marL="0" marR="0">
                        <a:lnSpc>
                          <a:spcPct val="80000"/>
                        </a:lnSpc>
                        <a:spcBef>
                          <a:spcPts val="400"/>
                        </a:spcBef>
                        <a:spcAft>
                          <a:spcPts val="400"/>
                        </a:spcAft>
                      </a:pPr>
                      <a:endParaRPr lang="en-US" sz="2000" dirty="0">
                        <a:solidFill>
                          <a:srgbClr val="000080"/>
                        </a:solidFill>
                        <a:effectLst/>
                        <a:latin typeface="Times"/>
                        <a:ea typeface="Times New Roman"/>
                        <a:cs typeface="Times New Roman"/>
                      </a:endParaRPr>
                    </a:p>
                  </a:txBody>
                  <a:tcPr marL="68567" marR="68567" marT="0" marB="0"/>
                </a:tc>
                <a:tc>
                  <a:txBody>
                    <a:bodyPr/>
                    <a:lstStyle/>
                    <a:p>
                      <a:pPr marL="0" marR="0">
                        <a:lnSpc>
                          <a:spcPct val="80000"/>
                        </a:lnSpc>
                        <a:spcBef>
                          <a:spcPts val="400"/>
                        </a:spcBef>
                        <a:spcAft>
                          <a:spcPts val="400"/>
                        </a:spcAft>
                      </a:pPr>
                      <a:endParaRPr lang="en-US" sz="2000" dirty="0" smtClean="0">
                        <a:effectLst/>
                      </a:endParaRPr>
                    </a:p>
                    <a:p>
                      <a:pPr marL="0" marR="0">
                        <a:lnSpc>
                          <a:spcPct val="80000"/>
                        </a:lnSpc>
                        <a:spcBef>
                          <a:spcPts val="400"/>
                        </a:spcBef>
                        <a:spcAft>
                          <a:spcPts val="400"/>
                        </a:spcAft>
                      </a:pPr>
                      <a:r>
                        <a:rPr lang="en-US" sz="2000" dirty="0" smtClean="0">
                          <a:effectLst/>
                        </a:rPr>
                        <a:t>Determine </a:t>
                      </a:r>
                      <a:r>
                        <a:rPr lang="en-US" sz="2000" dirty="0">
                          <a:effectLst/>
                        </a:rPr>
                        <a:t>the system’s responsibilities that will involve heavy loading, </a:t>
                      </a:r>
                      <a:r>
                        <a:rPr lang="en-US" sz="2000" dirty="0" smtClean="0">
                          <a:effectLst/>
                        </a:rPr>
                        <a:t>have time</a:t>
                      </a:r>
                      <a:r>
                        <a:rPr lang="en-US" sz="2000" dirty="0">
                          <a:effectLst/>
                        </a:rPr>
                        <a:t>-critical response requirements, are heavily used, or impact portions of the system where heavy loads or time critical events occur.  </a:t>
                      </a:r>
                      <a:endParaRPr lang="en-US" sz="2000" dirty="0" smtClean="0">
                        <a:effectLst/>
                      </a:endParaRPr>
                    </a:p>
                    <a:p>
                      <a:pPr marL="0" marR="0">
                        <a:lnSpc>
                          <a:spcPct val="80000"/>
                        </a:lnSpc>
                        <a:spcBef>
                          <a:spcPts val="400"/>
                        </a:spcBef>
                        <a:spcAft>
                          <a:spcPts val="400"/>
                        </a:spcAft>
                      </a:pPr>
                      <a:r>
                        <a:rPr lang="en-US" sz="2000" dirty="0" smtClean="0">
                          <a:effectLst/>
                        </a:rPr>
                        <a:t>For </a:t>
                      </a:r>
                      <a:r>
                        <a:rPr lang="en-US" sz="2000" dirty="0">
                          <a:effectLst/>
                        </a:rPr>
                        <a:t>those responsibilities, identify </a:t>
                      </a:r>
                    </a:p>
                    <a:p>
                      <a:pPr marL="342900" marR="0" lvl="0" indent="-342900">
                        <a:lnSpc>
                          <a:spcPct val="80000"/>
                        </a:lnSpc>
                        <a:spcBef>
                          <a:spcPts val="100"/>
                        </a:spcBef>
                        <a:spcAft>
                          <a:spcPts val="300"/>
                        </a:spcAft>
                        <a:buSzPts val="800"/>
                        <a:buFont typeface="Symbol"/>
                        <a:buChar char=""/>
                        <a:tabLst>
                          <a:tab pos="274320" algn="l"/>
                          <a:tab pos="274320" algn="l"/>
                          <a:tab pos="685800" algn="l"/>
                        </a:tabLst>
                      </a:pPr>
                      <a:r>
                        <a:rPr lang="en-US" sz="2000" kern="1100" dirty="0">
                          <a:effectLst/>
                        </a:rPr>
                        <a:t>processing requirements of each responsibility and determine whether they may cause bottlenecks</a:t>
                      </a:r>
                    </a:p>
                    <a:p>
                      <a:pPr marL="342900" marR="0" lvl="0" indent="-342900">
                        <a:lnSpc>
                          <a:spcPct val="80000"/>
                        </a:lnSpc>
                        <a:spcBef>
                          <a:spcPts val="100"/>
                        </a:spcBef>
                        <a:spcAft>
                          <a:spcPts val="300"/>
                        </a:spcAft>
                        <a:buSzPts val="800"/>
                        <a:buFont typeface="Symbol"/>
                        <a:buChar char=""/>
                        <a:tabLst>
                          <a:tab pos="274320" algn="l"/>
                          <a:tab pos="274320" algn="l"/>
                          <a:tab pos="685800" algn="l"/>
                        </a:tabLst>
                      </a:pPr>
                      <a:r>
                        <a:rPr lang="en-US" sz="2000" kern="1100" dirty="0">
                          <a:effectLst/>
                        </a:rPr>
                        <a:t>additional responsibilities to recognize and process requests appropriately including</a:t>
                      </a:r>
                    </a:p>
                    <a:p>
                      <a:pPr marL="342900" marR="0" lvl="0" indent="-342900">
                        <a:lnSpc>
                          <a:spcPct val="80000"/>
                        </a:lnSpc>
                        <a:spcBef>
                          <a:spcPts val="100"/>
                        </a:spcBef>
                        <a:spcAft>
                          <a:spcPts val="300"/>
                        </a:spcAft>
                        <a:buSzPts val="800"/>
                        <a:buFont typeface="Symbol"/>
                        <a:buChar char=""/>
                        <a:tabLst>
                          <a:tab pos="274320" algn="l"/>
                          <a:tab pos="274320" algn="l"/>
                          <a:tab pos="1371600" algn="l"/>
                        </a:tabLst>
                      </a:pPr>
                      <a:r>
                        <a:rPr lang="en-US" sz="2000" kern="1100" dirty="0">
                          <a:effectLst/>
                        </a:rPr>
                        <a:t>Responsibilities that result from a thread of control crossing process or processor boundaries.</a:t>
                      </a:r>
                    </a:p>
                    <a:p>
                      <a:pPr marL="342900" marR="0" lvl="0" indent="-342900">
                        <a:lnSpc>
                          <a:spcPct val="80000"/>
                        </a:lnSpc>
                        <a:spcBef>
                          <a:spcPts val="100"/>
                        </a:spcBef>
                        <a:spcAft>
                          <a:spcPts val="300"/>
                        </a:spcAft>
                        <a:buSzPts val="800"/>
                        <a:buFont typeface="Symbol"/>
                        <a:buChar char=""/>
                        <a:tabLst>
                          <a:tab pos="274320" algn="l"/>
                          <a:tab pos="274320" algn="l"/>
                          <a:tab pos="1371600" algn="l"/>
                        </a:tabLst>
                      </a:pPr>
                      <a:r>
                        <a:rPr lang="en-US" sz="2000" kern="1100" dirty="0">
                          <a:effectLst/>
                        </a:rPr>
                        <a:t>Responsibilities to manage the threads of control —allocation and de-allocation of threads, maintaining thread pools, and so forth.</a:t>
                      </a:r>
                    </a:p>
                    <a:p>
                      <a:pPr marL="342900" marR="0" lvl="0" indent="-342900">
                        <a:lnSpc>
                          <a:spcPct val="80000"/>
                        </a:lnSpc>
                        <a:spcBef>
                          <a:spcPts val="100"/>
                        </a:spcBef>
                        <a:spcAft>
                          <a:spcPts val="300"/>
                        </a:spcAft>
                        <a:buSzPts val="800"/>
                        <a:buFont typeface="Symbol"/>
                        <a:buChar char=""/>
                        <a:tabLst>
                          <a:tab pos="274320" algn="l"/>
                          <a:tab pos="274320" algn="l"/>
                          <a:tab pos="1371600" algn="l"/>
                        </a:tabLst>
                      </a:pPr>
                      <a:r>
                        <a:rPr lang="en-US" sz="2000" kern="1100" dirty="0">
                          <a:effectLst/>
                        </a:rPr>
                        <a:t>Responsibilities for scheduling shared resources or managing performance-related artifacts such as queues, buffers, and caches.</a:t>
                      </a:r>
                    </a:p>
                    <a:p>
                      <a:pPr marL="0" marR="0">
                        <a:lnSpc>
                          <a:spcPct val="80000"/>
                        </a:lnSpc>
                        <a:spcBef>
                          <a:spcPts val="400"/>
                        </a:spcBef>
                        <a:spcAft>
                          <a:spcPts val="400"/>
                        </a:spcAft>
                      </a:pPr>
                      <a:r>
                        <a:rPr lang="en-US" sz="2000" dirty="0">
                          <a:effectLst/>
                        </a:rPr>
                        <a:t>For the responsibilities and resources you identified, ensure that the required performance response can be met (perhaps by building a performance model to help in the evaluation).</a:t>
                      </a:r>
                      <a:endParaRPr lang="en-US" sz="2000" dirty="0">
                        <a:solidFill>
                          <a:srgbClr val="000080"/>
                        </a:solidFill>
                        <a:effectLst/>
                        <a:latin typeface="Times"/>
                        <a:ea typeface="Times New Roman"/>
                        <a:cs typeface="Times New Roman"/>
                      </a:endParaRPr>
                    </a:p>
                  </a:txBody>
                  <a:tcPr marL="68567" marR="68567" marT="0" marB="0"/>
                </a:tc>
              </a:tr>
            </a:tbl>
          </a:graphicData>
        </a:graphic>
      </p:graphicFrame>
      <p:sp>
        <p:nvSpPr>
          <p:cNvPr id="56331"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 Checklist for Performance </a:t>
            </a:r>
            <a:br>
              <a:rPr lang="en-US" dirty="0" smtClean="0"/>
            </a:br>
            <a:r>
              <a:rPr lang="en-US" sz="4000" dirty="0" smtClean="0"/>
              <a:t>Coordination Model</a:t>
            </a:r>
            <a:endParaRPr lang="en-US" dirty="0"/>
          </a:p>
        </p:txBody>
      </p:sp>
      <p:graphicFrame>
        <p:nvGraphicFramePr>
          <p:cNvPr id="3" name="Table 2"/>
          <p:cNvGraphicFramePr>
            <a:graphicFrameLocks noGrp="1"/>
          </p:cNvGraphicFramePr>
          <p:nvPr/>
        </p:nvGraphicFramePr>
        <p:xfrm>
          <a:off x="468313" y="1295400"/>
          <a:ext cx="8135937" cy="4833938"/>
        </p:xfrm>
        <a:graphic>
          <a:graphicData uri="http://schemas.openxmlformats.org/drawingml/2006/table">
            <a:tbl>
              <a:tblPr firstRow="1" firstCol="1" bandRow="1">
                <a:tableStyleId>{5C22544A-7EE6-4342-B048-85BDC9FD1C3A}</a:tableStyleId>
              </a:tblPr>
              <a:tblGrid>
                <a:gridCol w="162544"/>
                <a:gridCol w="7973393"/>
              </a:tblGrid>
              <a:tr h="4833938">
                <a:tc>
                  <a:txBody>
                    <a:bodyPr/>
                    <a:lstStyle/>
                    <a:p>
                      <a:pPr marL="0" marR="0">
                        <a:lnSpc>
                          <a:spcPct val="80000"/>
                        </a:lnSpc>
                        <a:spcBef>
                          <a:spcPts val="400"/>
                        </a:spcBef>
                        <a:spcAft>
                          <a:spcPts val="400"/>
                        </a:spcAft>
                      </a:pPr>
                      <a:endParaRPr lang="en-US" sz="2000" dirty="0">
                        <a:solidFill>
                          <a:srgbClr val="000080"/>
                        </a:solidFill>
                        <a:effectLst/>
                        <a:latin typeface="Times"/>
                        <a:ea typeface="Times New Roman"/>
                        <a:cs typeface="Times New Roman"/>
                      </a:endParaRPr>
                    </a:p>
                  </a:txBody>
                  <a:tcPr marL="68572" marR="68572" marT="0" marB="0"/>
                </a:tc>
                <a:tc>
                  <a:txBody>
                    <a:bodyPr/>
                    <a:lstStyle/>
                    <a:p>
                      <a:pPr marL="0" marR="0">
                        <a:lnSpc>
                          <a:spcPct val="80000"/>
                        </a:lnSpc>
                        <a:spcBef>
                          <a:spcPts val="400"/>
                        </a:spcBef>
                        <a:spcAft>
                          <a:spcPts val="400"/>
                        </a:spcAft>
                      </a:pPr>
                      <a:endParaRPr lang="en-US" sz="2000" dirty="0" smtClean="0">
                        <a:effectLst/>
                      </a:endParaRPr>
                    </a:p>
                    <a:p>
                      <a:pPr marL="0" marR="0">
                        <a:lnSpc>
                          <a:spcPct val="80000"/>
                        </a:lnSpc>
                        <a:spcBef>
                          <a:spcPts val="400"/>
                        </a:spcBef>
                        <a:spcAft>
                          <a:spcPts val="400"/>
                        </a:spcAft>
                      </a:pPr>
                      <a:r>
                        <a:rPr lang="en-US" sz="2000" dirty="0" smtClean="0">
                          <a:effectLst/>
                        </a:rPr>
                        <a:t>Determine </a:t>
                      </a:r>
                      <a:r>
                        <a:rPr lang="en-US" sz="2000" dirty="0">
                          <a:effectLst/>
                        </a:rPr>
                        <a:t>the elements of the system that must coordinate with each other—directly or indirectly—and choose communication and coordination mechanisms that</a:t>
                      </a:r>
                    </a:p>
                    <a:p>
                      <a:pPr marL="342900" marR="0" lvl="0" indent="-342900">
                        <a:lnSpc>
                          <a:spcPct val="80000"/>
                        </a:lnSpc>
                        <a:spcBef>
                          <a:spcPts val="100"/>
                        </a:spcBef>
                        <a:spcAft>
                          <a:spcPts val="300"/>
                        </a:spcAft>
                        <a:buSzPts val="800"/>
                        <a:buFont typeface="Symbol"/>
                        <a:buChar char=""/>
                        <a:tabLst>
                          <a:tab pos="274320" algn="l"/>
                        </a:tabLst>
                      </a:pPr>
                      <a:r>
                        <a:rPr lang="en-US" sz="2000" kern="1100" dirty="0">
                          <a:effectLst/>
                        </a:rPr>
                        <a:t>supports any introduced concurrency (for example, is it thread-safe?), event </a:t>
                      </a:r>
                      <a:r>
                        <a:rPr lang="en-US" sz="2000" kern="1100" dirty="0" err="1">
                          <a:effectLst/>
                        </a:rPr>
                        <a:t>priorization</a:t>
                      </a:r>
                      <a:r>
                        <a:rPr lang="en-US" sz="2000" kern="1100" dirty="0">
                          <a:effectLst/>
                        </a:rPr>
                        <a:t>, or scheduling strategy</a:t>
                      </a:r>
                    </a:p>
                    <a:p>
                      <a:pPr marL="342900" marR="0" lvl="0" indent="-342900">
                        <a:lnSpc>
                          <a:spcPct val="80000"/>
                        </a:lnSpc>
                        <a:spcBef>
                          <a:spcPts val="100"/>
                        </a:spcBef>
                        <a:spcAft>
                          <a:spcPts val="300"/>
                        </a:spcAft>
                        <a:buSzPts val="800"/>
                        <a:buFont typeface="Symbol"/>
                        <a:buChar char=""/>
                        <a:tabLst>
                          <a:tab pos="274320" algn="l"/>
                        </a:tabLst>
                      </a:pPr>
                      <a:r>
                        <a:rPr lang="en-US" sz="2000" kern="1100" dirty="0">
                          <a:effectLst/>
                        </a:rPr>
                        <a:t>ensures that the required performance response can be </a:t>
                      </a:r>
                      <a:r>
                        <a:rPr lang="en-US" sz="2000" kern="1100" dirty="0" smtClean="0">
                          <a:effectLst/>
                        </a:rPr>
                        <a:t>delivered</a:t>
                      </a:r>
                      <a:endParaRPr lang="en-US" sz="2000" kern="1100" dirty="0">
                        <a:effectLst/>
                      </a:endParaRPr>
                    </a:p>
                    <a:p>
                      <a:pPr marL="342900" marR="0" lvl="0" indent="-342900">
                        <a:lnSpc>
                          <a:spcPct val="80000"/>
                        </a:lnSpc>
                        <a:spcBef>
                          <a:spcPts val="100"/>
                        </a:spcBef>
                        <a:spcAft>
                          <a:spcPts val="300"/>
                        </a:spcAft>
                        <a:buSzPts val="800"/>
                        <a:buFont typeface="Symbol"/>
                        <a:buChar char=""/>
                        <a:tabLst>
                          <a:tab pos="274320" algn="l"/>
                        </a:tabLst>
                      </a:pPr>
                      <a:r>
                        <a:rPr lang="en-US" sz="2000" kern="1100" dirty="0">
                          <a:effectLst/>
                        </a:rPr>
                        <a:t>c</a:t>
                      </a:r>
                      <a:r>
                        <a:rPr lang="en-US" sz="2000" kern="1100" dirty="0" smtClean="0">
                          <a:effectLst/>
                        </a:rPr>
                        <a:t>an </a:t>
                      </a:r>
                      <a:r>
                        <a:rPr lang="en-US" sz="2000" kern="1100" dirty="0">
                          <a:effectLst/>
                        </a:rPr>
                        <a:t>capture periodic, stochastic, or sporadic event arrivals, as needed </a:t>
                      </a:r>
                    </a:p>
                    <a:p>
                      <a:pPr marL="342900" marR="0" lvl="0" indent="-342900">
                        <a:lnSpc>
                          <a:spcPct val="80000"/>
                        </a:lnSpc>
                        <a:spcBef>
                          <a:spcPts val="100"/>
                        </a:spcBef>
                        <a:spcAft>
                          <a:spcPts val="300"/>
                        </a:spcAft>
                        <a:buSzPts val="800"/>
                        <a:buFont typeface="Symbol"/>
                        <a:buChar char=""/>
                        <a:tabLst>
                          <a:tab pos="274320" algn="l"/>
                        </a:tabLst>
                      </a:pPr>
                      <a:r>
                        <a:rPr lang="en-US" sz="2000" kern="1100" dirty="0">
                          <a:effectLst/>
                        </a:rPr>
                        <a:t>have the appropriate properties of the communication mechanisms, for example, </a:t>
                      </a:r>
                      <a:r>
                        <a:rPr lang="en-US" sz="2000" kern="1100" dirty="0" err="1">
                          <a:effectLst/>
                        </a:rPr>
                        <a:t>stateful</a:t>
                      </a:r>
                      <a:r>
                        <a:rPr lang="en-US" sz="2000" kern="1100" dirty="0">
                          <a:effectLst/>
                        </a:rPr>
                        <a:t>, stateless, synchronous, asynchronous, guaranteed delivery, throughput, or latency.</a:t>
                      </a:r>
                      <a:endParaRPr lang="en-US" sz="2000" kern="1100" dirty="0">
                        <a:solidFill>
                          <a:srgbClr val="000080"/>
                        </a:solidFill>
                        <a:effectLst/>
                        <a:latin typeface="Times New Roman"/>
                        <a:ea typeface="Times New Roman"/>
                      </a:endParaRPr>
                    </a:p>
                  </a:txBody>
                  <a:tcPr marL="68572" marR="68572" marT="0" marB="0"/>
                </a:tc>
              </a:tr>
            </a:tbl>
          </a:graphicData>
        </a:graphic>
      </p:graphicFrame>
      <p:sp>
        <p:nvSpPr>
          <p:cNvPr id="57355"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 Checklist for Performance</a:t>
            </a:r>
            <a:br>
              <a:rPr lang="en-US" dirty="0" smtClean="0"/>
            </a:br>
            <a:r>
              <a:rPr lang="en-US" sz="4000" dirty="0" smtClean="0"/>
              <a:t>Data Model</a:t>
            </a:r>
            <a:endParaRPr lang="en-US" dirty="0"/>
          </a:p>
        </p:txBody>
      </p:sp>
      <p:graphicFrame>
        <p:nvGraphicFramePr>
          <p:cNvPr id="3" name="Table 2"/>
          <p:cNvGraphicFramePr>
            <a:graphicFrameLocks noGrp="1"/>
          </p:cNvGraphicFramePr>
          <p:nvPr/>
        </p:nvGraphicFramePr>
        <p:xfrm>
          <a:off x="381000" y="1225550"/>
          <a:ext cx="8137525" cy="4946650"/>
        </p:xfrm>
        <a:graphic>
          <a:graphicData uri="http://schemas.openxmlformats.org/drawingml/2006/table">
            <a:tbl>
              <a:tblPr firstRow="1" firstCol="1" bandRow="1">
                <a:tableStyleId>{5C22544A-7EE6-4342-B048-85BDC9FD1C3A}</a:tableStyleId>
              </a:tblPr>
              <a:tblGrid>
                <a:gridCol w="162572"/>
                <a:gridCol w="7974953"/>
              </a:tblGrid>
              <a:tr h="4946650">
                <a:tc>
                  <a:txBody>
                    <a:bodyPr/>
                    <a:lstStyle/>
                    <a:p>
                      <a:pPr marL="0" marR="0">
                        <a:lnSpc>
                          <a:spcPct val="80000"/>
                        </a:lnSpc>
                        <a:spcBef>
                          <a:spcPts val="400"/>
                        </a:spcBef>
                        <a:spcAft>
                          <a:spcPts val="400"/>
                        </a:spcAft>
                      </a:pPr>
                      <a:endParaRPr lang="en-US" sz="2000" dirty="0">
                        <a:solidFill>
                          <a:srgbClr val="000080"/>
                        </a:solidFill>
                        <a:effectLst/>
                        <a:latin typeface="Times"/>
                        <a:ea typeface="Times New Roman"/>
                        <a:cs typeface="Times New Roman"/>
                      </a:endParaRPr>
                    </a:p>
                  </a:txBody>
                  <a:tcPr marL="68585" marR="68585" marT="0" marB="0"/>
                </a:tc>
                <a:tc>
                  <a:txBody>
                    <a:bodyPr/>
                    <a:lstStyle/>
                    <a:p>
                      <a:pPr marL="0" marR="0">
                        <a:lnSpc>
                          <a:spcPct val="80000"/>
                        </a:lnSpc>
                        <a:spcBef>
                          <a:spcPts val="400"/>
                        </a:spcBef>
                        <a:spcAft>
                          <a:spcPts val="400"/>
                        </a:spcAft>
                      </a:pPr>
                      <a:endParaRPr lang="en-US" sz="2000" dirty="0" smtClean="0">
                        <a:effectLst/>
                      </a:endParaRPr>
                    </a:p>
                    <a:p>
                      <a:pPr marL="0" marR="0">
                        <a:lnSpc>
                          <a:spcPct val="80000"/>
                        </a:lnSpc>
                        <a:spcBef>
                          <a:spcPts val="400"/>
                        </a:spcBef>
                        <a:spcAft>
                          <a:spcPts val="400"/>
                        </a:spcAft>
                      </a:pPr>
                      <a:r>
                        <a:rPr lang="en-US" sz="2000" dirty="0" smtClean="0">
                          <a:effectLst/>
                        </a:rPr>
                        <a:t>Determine </a:t>
                      </a:r>
                      <a:r>
                        <a:rPr lang="en-US" sz="2000" dirty="0">
                          <a:effectLst/>
                        </a:rPr>
                        <a:t>those portions of the data model that will be heavily loaded, have time critical response requirements, are heavily used, or impact portions of the system where heavy loads or time critical events occur.  </a:t>
                      </a:r>
                    </a:p>
                    <a:p>
                      <a:pPr marL="0" marR="0">
                        <a:lnSpc>
                          <a:spcPct val="80000"/>
                        </a:lnSpc>
                        <a:spcBef>
                          <a:spcPts val="400"/>
                        </a:spcBef>
                        <a:spcAft>
                          <a:spcPts val="400"/>
                        </a:spcAft>
                      </a:pPr>
                      <a:r>
                        <a:rPr lang="en-US" sz="2000" dirty="0">
                          <a:effectLst/>
                        </a:rPr>
                        <a:t>For those data abstractions, determine </a:t>
                      </a:r>
                    </a:p>
                    <a:p>
                      <a:pPr marL="342900" marR="0" lvl="0" indent="-342900">
                        <a:lnSpc>
                          <a:spcPct val="80000"/>
                        </a:lnSpc>
                        <a:spcBef>
                          <a:spcPts val="100"/>
                        </a:spcBef>
                        <a:spcAft>
                          <a:spcPts val="300"/>
                        </a:spcAft>
                        <a:buSzPts val="800"/>
                        <a:buFont typeface="Symbol"/>
                        <a:buChar char=""/>
                        <a:tabLst>
                          <a:tab pos="274320" algn="l"/>
                        </a:tabLst>
                      </a:pPr>
                      <a:r>
                        <a:rPr lang="en-US" sz="2000" kern="1100" dirty="0">
                          <a:effectLst/>
                        </a:rPr>
                        <a:t>whether maintaining multiple copies of key data would benefit performance</a:t>
                      </a:r>
                    </a:p>
                    <a:p>
                      <a:pPr marL="342900" marR="0" lvl="0" indent="-342900">
                        <a:lnSpc>
                          <a:spcPct val="80000"/>
                        </a:lnSpc>
                        <a:spcBef>
                          <a:spcPts val="100"/>
                        </a:spcBef>
                        <a:spcAft>
                          <a:spcPts val="300"/>
                        </a:spcAft>
                        <a:buSzPts val="800"/>
                        <a:buFont typeface="Symbol"/>
                        <a:buChar char=""/>
                        <a:tabLst>
                          <a:tab pos="274320" algn="l"/>
                        </a:tabLst>
                      </a:pPr>
                      <a:r>
                        <a:rPr lang="en-US" sz="2000" kern="1100" dirty="0">
                          <a:effectLst/>
                        </a:rPr>
                        <a:t>partitioning data would benefit performance</a:t>
                      </a:r>
                    </a:p>
                    <a:p>
                      <a:pPr marL="342900" marR="0" lvl="0" indent="-342900">
                        <a:lnSpc>
                          <a:spcPct val="80000"/>
                        </a:lnSpc>
                        <a:spcBef>
                          <a:spcPts val="100"/>
                        </a:spcBef>
                        <a:spcAft>
                          <a:spcPts val="300"/>
                        </a:spcAft>
                        <a:buSzPts val="800"/>
                        <a:buFont typeface="Symbol"/>
                        <a:buChar char=""/>
                        <a:tabLst>
                          <a:tab pos="274320" algn="l"/>
                        </a:tabLst>
                      </a:pPr>
                      <a:r>
                        <a:rPr lang="en-US" sz="2000" kern="1100" dirty="0">
                          <a:effectLst/>
                        </a:rPr>
                        <a:t>whether reducing the processing requirements for the creation, initialization, persistence, manipulation, translation, or destruction of the enumerated data abstractions is possible</a:t>
                      </a:r>
                    </a:p>
                    <a:p>
                      <a:pPr marL="342900" marR="0" lvl="0" indent="-342900">
                        <a:lnSpc>
                          <a:spcPct val="80000"/>
                        </a:lnSpc>
                        <a:spcBef>
                          <a:spcPts val="100"/>
                        </a:spcBef>
                        <a:spcAft>
                          <a:spcPts val="300"/>
                        </a:spcAft>
                        <a:buSzPts val="800"/>
                        <a:buFont typeface="Symbol"/>
                        <a:buChar char=""/>
                        <a:tabLst>
                          <a:tab pos="274320" algn="l"/>
                        </a:tabLst>
                      </a:pPr>
                      <a:r>
                        <a:rPr lang="en-US" sz="2000" kern="1100" dirty="0">
                          <a:effectLst/>
                        </a:rPr>
                        <a:t>whether adding resources to reduce bottlenecks for the creation, initialization, persistence, manipulation, translation, or destruction of the enumerated data abstractions is feasible.</a:t>
                      </a:r>
                      <a:endParaRPr lang="en-US" sz="2000" kern="1100" dirty="0">
                        <a:solidFill>
                          <a:srgbClr val="000080"/>
                        </a:solidFill>
                        <a:effectLst/>
                        <a:latin typeface="Times New Roman"/>
                        <a:ea typeface="Times New Roman"/>
                      </a:endParaRPr>
                    </a:p>
                  </a:txBody>
                  <a:tcPr marL="68585" marR="68585" marT="0" marB="0"/>
                </a:tc>
              </a:tr>
            </a:tbl>
          </a:graphicData>
        </a:graphic>
      </p:graphicFrame>
      <p:sp>
        <p:nvSpPr>
          <p:cNvPr id="58379"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 Checklist for Performance</a:t>
            </a:r>
            <a:br>
              <a:rPr lang="en-US" dirty="0" smtClean="0"/>
            </a:br>
            <a:r>
              <a:rPr lang="en-US" sz="4000" dirty="0" smtClean="0"/>
              <a:t>Mapping Among Architectural Elements</a:t>
            </a:r>
            <a:endParaRPr lang="en-US" dirty="0"/>
          </a:p>
        </p:txBody>
      </p:sp>
      <p:graphicFrame>
        <p:nvGraphicFramePr>
          <p:cNvPr id="3" name="Table 2"/>
          <p:cNvGraphicFramePr>
            <a:graphicFrameLocks noGrp="1"/>
          </p:cNvGraphicFramePr>
          <p:nvPr/>
        </p:nvGraphicFramePr>
        <p:xfrm>
          <a:off x="539750" y="1371600"/>
          <a:ext cx="8064500" cy="4800600"/>
        </p:xfrm>
        <a:graphic>
          <a:graphicData uri="http://schemas.openxmlformats.org/drawingml/2006/table">
            <a:tbl>
              <a:tblPr firstRow="1" firstCol="1" bandRow="1">
                <a:tableStyleId>{5C22544A-7EE6-4342-B048-85BDC9FD1C3A}</a:tableStyleId>
              </a:tblPr>
              <a:tblGrid>
                <a:gridCol w="162554"/>
                <a:gridCol w="7901946"/>
              </a:tblGrid>
              <a:tr h="4800600">
                <a:tc>
                  <a:txBody>
                    <a:bodyPr/>
                    <a:lstStyle/>
                    <a:p>
                      <a:pPr marL="0" marR="0">
                        <a:lnSpc>
                          <a:spcPct val="80000"/>
                        </a:lnSpc>
                        <a:spcBef>
                          <a:spcPts val="400"/>
                        </a:spcBef>
                        <a:spcAft>
                          <a:spcPts val="400"/>
                        </a:spcAft>
                      </a:pPr>
                      <a:endParaRPr lang="en-US" sz="2000" dirty="0">
                        <a:solidFill>
                          <a:srgbClr val="000080"/>
                        </a:solidFill>
                        <a:effectLst/>
                        <a:latin typeface="Times"/>
                        <a:ea typeface="Times New Roman"/>
                        <a:cs typeface="Times New Roman"/>
                      </a:endParaRPr>
                    </a:p>
                  </a:txBody>
                  <a:tcPr marL="68577" marR="68577" marT="0" marB="0"/>
                </a:tc>
                <a:tc>
                  <a:txBody>
                    <a:bodyPr/>
                    <a:lstStyle/>
                    <a:p>
                      <a:pPr marL="0" marR="0">
                        <a:lnSpc>
                          <a:spcPct val="80000"/>
                        </a:lnSpc>
                        <a:spcBef>
                          <a:spcPts val="400"/>
                        </a:spcBef>
                        <a:spcAft>
                          <a:spcPts val="400"/>
                        </a:spcAft>
                      </a:pPr>
                      <a:endParaRPr lang="en-US" sz="2000" dirty="0" smtClean="0">
                        <a:effectLst/>
                      </a:endParaRPr>
                    </a:p>
                    <a:p>
                      <a:pPr marL="0" marR="0">
                        <a:lnSpc>
                          <a:spcPct val="80000"/>
                        </a:lnSpc>
                        <a:spcBef>
                          <a:spcPts val="400"/>
                        </a:spcBef>
                        <a:spcAft>
                          <a:spcPts val="400"/>
                        </a:spcAft>
                      </a:pPr>
                      <a:r>
                        <a:rPr lang="en-US" sz="2000" dirty="0" smtClean="0">
                          <a:effectLst/>
                        </a:rPr>
                        <a:t>Where </a:t>
                      </a:r>
                      <a:r>
                        <a:rPr lang="en-US" sz="2000" dirty="0">
                          <a:effectLst/>
                        </a:rPr>
                        <a:t>heavy network loading will occur, determine whether co-locating some components will reduce loading and improve overall efficiency.</a:t>
                      </a:r>
                    </a:p>
                    <a:p>
                      <a:pPr marL="0" marR="0">
                        <a:lnSpc>
                          <a:spcPct val="80000"/>
                        </a:lnSpc>
                        <a:spcBef>
                          <a:spcPts val="600"/>
                        </a:spcBef>
                        <a:spcAft>
                          <a:spcPts val="400"/>
                        </a:spcAft>
                      </a:pPr>
                      <a:r>
                        <a:rPr lang="en-US" sz="2000" dirty="0">
                          <a:effectLst/>
                        </a:rPr>
                        <a:t>Ensure that components with heavy computation requirements are assigned to processors with the most processing </a:t>
                      </a:r>
                      <a:r>
                        <a:rPr lang="en-US" sz="2000" dirty="0" smtClean="0">
                          <a:effectLst/>
                        </a:rPr>
                        <a:t>capacity. </a:t>
                      </a:r>
                      <a:endParaRPr lang="en-US" sz="2000" dirty="0">
                        <a:effectLst/>
                      </a:endParaRPr>
                    </a:p>
                    <a:p>
                      <a:pPr marL="0" marR="0" indent="0">
                        <a:lnSpc>
                          <a:spcPct val="80000"/>
                        </a:lnSpc>
                        <a:spcBef>
                          <a:spcPts val="600"/>
                        </a:spcBef>
                        <a:spcAft>
                          <a:spcPts val="300"/>
                        </a:spcAft>
                        <a:tabLst>
                          <a:tab pos="274320" algn="l"/>
                        </a:tabLst>
                      </a:pPr>
                      <a:r>
                        <a:rPr lang="en-US" sz="2000" kern="1100" dirty="0">
                          <a:effectLst/>
                        </a:rPr>
                        <a:t>Determine where introducing concurrency (that is, allocating a piece of functionality to two or more copies of a component running simultaneously) is feasible and has a significant positive effect on </a:t>
                      </a:r>
                      <a:r>
                        <a:rPr lang="en-US" sz="2000" kern="1100" dirty="0" smtClean="0">
                          <a:effectLst/>
                        </a:rPr>
                        <a:t>performance.</a:t>
                      </a:r>
                      <a:endParaRPr lang="en-US" sz="2000" kern="1100" dirty="0">
                        <a:effectLst/>
                      </a:endParaRPr>
                    </a:p>
                    <a:p>
                      <a:pPr marL="0" marR="0" indent="0">
                        <a:lnSpc>
                          <a:spcPct val="80000"/>
                        </a:lnSpc>
                        <a:spcBef>
                          <a:spcPts val="600"/>
                        </a:spcBef>
                        <a:spcAft>
                          <a:spcPts val="300"/>
                        </a:spcAft>
                        <a:tabLst>
                          <a:tab pos="274320" algn="l"/>
                        </a:tabLst>
                      </a:pPr>
                      <a:r>
                        <a:rPr lang="en-US" sz="2000" kern="1100" dirty="0">
                          <a:effectLst/>
                        </a:rPr>
                        <a:t>Determine whether the choice of threads of control and their associated responsibilities introduces bottlenecks. </a:t>
                      </a:r>
                      <a:endParaRPr lang="en-US" sz="2000" kern="1100" dirty="0">
                        <a:solidFill>
                          <a:srgbClr val="000080"/>
                        </a:solidFill>
                        <a:effectLst/>
                        <a:latin typeface="Times New Roman"/>
                        <a:ea typeface="Times New Roman"/>
                      </a:endParaRPr>
                    </a:p>
                  </a:txBody>
                  <a:tcPr marL="68577" marR="68577" marT="0" marB="0"/>
                </a:tc>
              </a:tr>
            </a:tbl>
          </a:graphicData>
        </a:graphic>
      </p:graphicFrame>
      <p:sp>
        <p:nvSpPr>
          <p:cNvPr id="59403"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 Checklist for Performance</a:t>
            </a:r>
            <a:br>
              <a:rPr lang="en-US" dirty="0" smtClean="0"/>
            </a:br>
            <a:r>
              <a:rPr lang="en-US" sz="4000" dirty="0" smtClean="0"/>
              <a:t>Resource Management</a:t>
            </a:r>
            <a:endParaRPr lang="en-US" dirty="0"/>
          </a:p>
        </p:txBody>
      </p:sp>
      <p:graphicFrame>
        <p:nvGraphicFramePr>
          <p:cNvPr id="3" name="Table 2"/>
          <p:cNvGraphicFramePr>
            <a:graphicFrameLocks noGrp="1"/>
          </p:cNvGraphicFramePr>
          <p:nvPr/>
        </p:nvGraphicFramePr>
        <p:xfrm>
          <a:off x="539750" y="1447800"/>
          <a:ext cx="7993063" cy="4800600"/>
        </p:xfrm>
        <a:graphic>
          <a:graphicData uri="http://schemas.openxmlformats.org/drawingml/2006/table">
            <a:tbl>
              <a:tblPr firstRow="1" firstCol="1" bandRow="1">
                <a:tableStyleId>{5C22544A-7EE6-4342-B048-85BDC9FD1C3A}</a:tableStyleId>
              </a:tblPr>
              <a:tblGrid>
                <a:gridCol w="162564"/>
                <a:gridCol w="7830499"/>
              </a:tblGrid>
              <a:tr h="4800600">
                <a:tc>
                  <a:txBody>
                    <a:bodyPr/>
                    <a:lstStyle/>
                    <a:p>
                      <a:pPr marL="0" marR="0">
                        <a:lnSpc>
                          <a:spcPct val="80000"/>
                        </a:lnSpc>
                        <a:spcBef>
                          <a:spcPts val="400"/>
                        </a:spcBef>
                        <a:spcAft>
                          <a:spcPts val="400"/>
                        </a:spcAft>
                      </a:pPr>
                      <a:endParaRPr lang="en-US" sz="2000" dirty="0">
                        <a:solidFill>
                          <a:srgbClr val="000080"/>
                        </a:solidFill>
                        <a:effectLst/>
                        <a:latin typeface="Times"/>
                        <a:ea typeface="Times New Roman"/>
                        <a:cs typeface="Times New Roman"/>
                      </a:endParaRPr>
                    </a:p>
                  </a:txBody>
                  <a:tcPr marL="68582" marR="68582" marT="0" marB="0"/>
                </a:tc>
                <a:tc>
                  <a:txBody>
                    <a:bodyPr/>
                    <a:lstStyle/>
                    <a:p>
                      <a:pPr marL="0" marR="0">
                        <a:lnSpc>
                          <a:spcPct val="80000"/>
                        </a:lnSpc>
                        <a:spcBef>
                          <a:spcPts val="400"/>
                        </a:spcBef>
                        <a:spcAft>
                          <a:spcPts val="400"/>
                        </a:spcAft>
                      </a:pPr>
                      <a:endParaRPr lang="en-US" sz="2000" dirty="0" smtClean="0">
                        <a:effectLst/>
                      </a:endParaRPr>
                    </a:p>
                    <a:p>
                      <a:pPr marL="0" marR="0">
                        <a:lnSpc>
                          <a:spcPct val="80000"/>
                        </a:lnSpc>
                        <a:spcBef>
                          <a:spcPts val="400"/>
                        </a:spcBef>
                        <a:spcAft>
                          <a:spcPts val="400"/>
                        </a:spcAft>
                      </a:pPr>
                      <a:r>
                        <a:rPr lang="en-US" sz="2000" dirty="0" smtClean="0">
                          <a:effectLst/>
                        </a:rPr>
                        <a:t>Determine </a:t>
                      </a:r>
                      <a:r>
                        <a:rPr lang="en-US" sz="2000" dirty="0">
                          <a:effectLst/>
                        </a:rPr>
                        <a:t>which resources in your system are critical for performance. For these resources ensure they will be monitored and managed under normal and overloaded system operation. </a:t>
                      </a:r>
                      <a:endParaRPr lang="en-US" sz="2000" dirty="0" smtClean="0">
                        <a:effectLst/>
                      </a:endParaRPr>
                    </a:p>
                    <a:p>
                      <a:pPr marL="0" marR="0">
                        <a:lnSpc>
                          <a:spcPct val="80000"/>
                        </a:lnSpc>
                        <a:spcBef>
                          <a:spcPts val="400"/>
                        </a:spcBef>
                        <a:spcAft>
                          <a:spcPts val="400"/>
                        </a:spcAft>
                      </a:pPr>
                      <a:r>
                        <a:rPr lang="en-US" sz="2000" dirty="0" smtClean="0">
                          <a:effectLst/>
                        </a:rPr>
                        <a:t>For example </a:t>
                      </a:r>
                      <a:endParaRPr lang="en-US" sz="2000" dirty="0">
                        <a:effectLst/>
                      </a:endParaRPr>
                    </a:p>
                    <a:p>
                      <a:pPr marL="342900" marR="0" lvl="0" indent="-342900">
                        <a:lnSpc>
                          <a:spcPct val="80000"/>
                        </a:lnSpc>
                        <a:spcBef>
                          <a:spcPts val="100"/>
                        </a:spcBef>
                        <a:spcAft>
                          <a:spcPts val="300"/>
                        </a:spcAft>
                        <a:buSzPts val="800"/>
                        <a:buFont typeface="Symbol"/>
                        <a:buChar char=""/>
                        <a:tabLst>
                          <a:tab pos="274320" algn="l"/>
                        </a:tabLst>
                      </a:pPr>
                      <a:r>
                        <a:rPr lang="en-US" sz="2000" kern="1100" dirty="0">
                          <a:effectLst/>
                        </a:rPr>
                        <a:t>system elements that need to be aware of, and manage, time and other performance-critical resources</a:t>
                      </a:r>
                    </a:p>
                    <a:p>
                      <a:pPr marL="342900" marR="0" lvl="0" indent="-342900">
                        <a:lnSpc>
                          <a:spcPct val="80000"/>
                        </a:lnSpc>
                        <a:spcBef>
                          <a:spcPts val="100"/>
                        </a:spcBef>
                        <a:spcAft>
                          <a:spcPts val="300"/>
                        </a:spcAft>
                        <a:buSzPts val="800"/>
                        <a:buFont typeface="Symbol"/>
                        <a:buChar char=""/>
                        <a:tabLst>
                          <a:tab pos="274320" algn="l"/>
                        </a:tabLst>
                      </a:pPr>
                      <a:r>
                        <a:rPr lang="en-US" sz="2000" kern="1100" dirty="0">
                          <a:effectLst/>
                        </a:rPr>
                        <a:t>process/thread models </a:t>
                      </a:r>
                    </a:p>
                    <a:p>
                      <a:pPr marL="342900" marR="0" lvl="0" indent="-342900">
                        <a:lnSpc>
                          <a:spcPct val="80000"/>
                        </a:lnSpc>
                        <a:spcBef>
                          <a:spcPts val="100"/>
                        </a:spcBef>
                        <a:spcAft>
                          <a:spcPts val="300"/>
                        </a:spcAft>
                        <a:buSzPts val="800"/>
                        <a:buFont typeface="Symbol"/>
                        <a:buChar char=""/>
                        <a:tabLst>
                          <a:tab pos="274320" algn="l"/>
                        </a:tabLst>
                      </a:pPr>
                      <a:r>
                        <a:rPr lang="en-US" sz="2000" kern="1100" dirty="0">
                          <a:effectLst/>
                        </a:rPr>
                        <a:t>prioritization of  resources and access to resources </a:t>
                      </a:r>
                    </a:p>
                    <a:p>
                      <a:pPr marL="342900" marR="0" lvl="0" indent="-342900">
                        <a:lnSpc>
                          <a:spcPct val="80000"/>
                        </a:lnSpc>
                        <a:spcBef>
                          <a:spcPts val="100"/>
                        </a:spcBef>
                        <a:spcAft>
                          <a:spcPts val="300"/>
                        </a:spcAft>
                        <a:buSzPts val="800"/>
                        <a:buFont typeface="Symbol"/>
                        <a:buChar char=""/>
                        <a:tabLst>
                          <a:tab pos="274320" algn="l"/>
                        </a:tabLst>
                      </a:pPr>
                      <a:r>
                        <a:rPr lang="en-US" sz="2000" kern="1100" dirty="0">
                          <a:effectLst/>
                        </a:rPr>
                        <a:t>scheduling and locking strategies </a:t>
                      </a:r>
                    </a:p>
                    <a:p>
                      <a:pPr marL="342900" marR="0" lvl="0" indent="-342900">
                        <a:lnSpc>
                          <a:spcPct val="80000"/>
                        </a:lnSpc>
                        <a:spcBef>
                          <a:spcPts val="100"/>
                        </a:spcBef>
                        <a:spcAft>
                          <a:spcPts val="300"/>
                        </a:spcAft>
                        <a:buSzPts val="800"/>
                        <a:buFont typeface="Symbol"/>
                        <a:buChar char=""/>
                        <a:tabLst>
                          <a:tab pos="274320" algn="l"/>
                        </a:tabLst>
                      </a:pPr>
                      <a:r>
                        <a:rPr lang="en-US" sz="2000" kern="1100" dirty="0">
                          <a:effectLst/>
                        </a:rPr>
                        <a:t>deploying additional resources on demand to meet increased loads</a:t>
                      </a:r>
                      <a:endParaRPr lang="en-US" sz="2000" kern="1100" dirty="0">
                        <a:solidFill>
                          <a:srgbClr val="000080"/>
                        </a:solidFill>
                        <a:effectLst/>
                        <a:latin typeface="Times New Roman"/>
                        <a:ea typeface="Times New Roman"/>
                      </a:endParaRPr>
                    </a:p>
                  </a:txBody>
                  <a:tcPr marL="68582" marR="68582" marT="0" marB="0"/>
                </a:tc>
              </a:tr>
            </a:tbl>
          </a:graphicData>
        </a:graphic>
      </p:graphicFrame>
      <p:sp>
        <p:nvSpPr>
          <p:cNvPr id="60427"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 Checklist for Performance</a:t>
            </a:r>
            <a:br>
              <a:rPr lang="en-US" dirty="0" smtClean="0"/>
            </a:br>
            <a:r>
              <a:rPr lang="en-US" sz="4000" dirty="0" smtClean="0"/>
              <a:t>Binding Time</a:t>
            </a:r>
            <a:endParaRPr lang="en-US" dirty="0"/>
          </a:p>
        </p:txBody>
      </p:sp>
      <p:graphicFrame>
        <p:nvGraphicFramePr>
          <p:cNvPr id="3" name="Table 2"/>
          <p:cNvGraphicFramePr>
            <a:graphicFrameLocks noGrp="1"/>
          </p:cNvGraphicFramePr>
          <p:nvPr/>
        </p:nvGraphicFramePr>
        <p:xfrm>
          <a:off x="684213" y="1371600"/>
          <a:ext cx="7559675" cy="4114800"/>
        </p:xfrm>
        <a:graphic>
          <a:graphicData uri="http://schemas.openxmlformats.org/drawingml/2006/table">
            <a:tbl>
              <a:tblPr firstRow="1" firstCol="1" bandRow="1">
                <a:tableStyleId>{5C22544A-7EE6-4342-B048-85BDC9FD1C3A}</a:tableStyleId>
              </a:tblPr>
              <a:tblGrid>
                <a:gridCol w="162538"/>
                <a:gridCol w="7397137"/>
              </a:tblGrid>
              <a:tr h="4114800">
                <a:tc>
                  <a:txBody>
                    <a:bodyPr/>
                    <a:lstStyle/>
                    <a:p>
                      <a:pPr marL="0" marR="0">
                        <a:lnSpc>
                          <a:spcPct val="80000"/>
                        </a:lnSpc>
                        <a:spcBef>
                          <a:spcPts val="400"/>
                        </a:spcBef>
                        <a:spcAft>
                          <a:spcPts val="400"/>
                        </a:spcAft>
                      </a:pPr>
                      <a:endParaRPr lang="en-US" sz="2000" dirty="0">
                        <a:solidFill>
                          <a:srgbClr val="000080"/>
                        </a:solidFill>
                        <a:effectLst/>
                        <a:latin typeface="Times"/>
                        <a:ea typeface="Times New Roman"/>
                        <a:cs typeface="Times New Roman"/>
                      </a:endParaRPr>
                    </a:p>
                  </a:txBody>
                  <a:tcPr marL="68569" marR="68569" marT="0" marB="0"/>
                </a:tc>
                <a:tc>
                  <a:txBody>
                    <a:bodyPr/>
                    <a:lstStyle/>
                    <a:p>
                      <a:pPr marL="0" marR="0">
                        <a:lnSpc>
                          <a:spcPct val="80000"/>
                        </a:lnSpc>
                        <a:spcBef>
                          <a:spcPts val="400"/>
                        </a:spcBef>
                        <a:spcAft>
                          <a:spcPts val="400"/>
                        </a:spcAft>
                      </a:pPr>
                      <a:endParaRPr lang="en-US" sz="2000" dirty="0" smtClean="0">
                        <a:effectLst/>
                      </a:endParaRPr>
                    </a:p>
                    <a:p>
                      <a:pPr marL="0" marR="0">
                        <a:lnSpc>
                          <a:spcPct val="80000"/>
                        </a:lnSpc>
                        <a:spcBef>
                          <a:spcPts val="400"/>
                        </a:spcBef>
                        <a:spcAft>
                          <a:spcPts val="400"/>
                        </a:spcAft>
                      </a:pPr>
                      <a:r>
                        <a:rPr lang="en-US" sz="2000" dirty="0" smtClean="0">
                          <a:effectLst/>
                        </a:rPr>
                        <a:t>For </a:t>
                      </a:r>
                      <a:r>
                        <a:rPr lang="en-US" sz="2000" dirty="0">
                          <a:effectLst/>
                        </a:rPr>
                        <a:t>each element that will be bound after compile time, determine the</a:t>
                      </a:r>
                    </a:p>
                    <a:p>
                      <a:pPr marL="342900" marR="0" lvl="0" indent="-342900">
                        <a:lnSpc>
                          <a:spcPct val="80000"/>
                        </a:lnSpc>
                        <a:spcBef>
                          <a:spcPts val="100"/>
                        </a:spcBef>
                        <a:spcAft>
                          <a:spcPts val="300"/>
                        </a:spcAft>
                        <a:buSzPts val="800"/>
                        <a:buFont typeface="Symbol"/>
                        <a:buChar char=""/>
                        <a:tabLst>
                          <a:tab pos="274320" algn="l"/>
                        </a:tabLst>
                      </a:pPr>
                      <a:r>
                        <a:rPr lang="en-US" sz="2000" kern="1100" dirty="0">
                          <a:effectLst/>
                        </a:rPr>
                        <a:t>time necessary to complete the binding</a:t>
                      </a:r>
                    </a:p>
                    <a:p>
                      <a:pPr marL="342900" marR="0" lvl="0" indent="-342900">
                        <a:lnSpc>
                          <a:spcPct val="80000"/>
                        </a:lnSpc>
                        <a:spcBef>
                          <a:spcPts val="100"/>
                        </a:spcBef>
                        <a:spcAft>
                          <a:spcPts val="300"/>
                        </a:spcAft>
                        <a:buSzPts val="800"/>
                        <a:buFont typeface="Symbol"/>
                        <a:buChar char=""/>
                        <a:tabLst>
                          <a:tab pos="274320" algn="l"/>
                        </a:tabLst>
                      </a:pPr>
                      <a:r>
                        <a:rPr lang="en-US" sz="2000" kern="1100" dirty="0">
                          <a:effectLst/>
                        </a:rPr>
                        <a:t>additional overhead introduced by using the late binding </a:t>
                      </a:r>
                      <a:r>
                        <a:rPr lang="en-US" sz="2000" kern="1100" dirty="0" smtClean="0">
                          <a:effectLst/>
                        </a:rPr>
                        <a:t>mechanism</a:t>
                      </a:r>
                    </a:p>
                    <a:p>
                      <a:pPr marL="0" marR="0" lvl="0" indent="0">
                        <a:lnSpc>
                          <a:spcPct val="80000"/>
                        </a:lnSpc>
                        <a:spcBef>
                          <a:spcPts val="100"/>
                        </a:spcBef>
                        <a:spcAft>
                          <a:spcPts val="300"/>
                        </a:spcAft>
                        <a:buSzPts val="800"/>
                        <a:buFont typeface="Symbol"/>
                        <a:buNone/>
                        <a:tabLst>
                          <a:tab pos="274320" algn="l"/>
                        </a:tabLst>
                      </a:pPr>
                      <a:endParaRPr lang="en-US" sz="2000" kern="1100" dirty="0" smtClean="0">
                        <a:effectLst/>
                      </a:endParaRPr>
                    </a:p>
                    <a:p>
                      <a:pPr marL="0" marR="0" lvl="0" indent="0">
                        <a:lnSpc>
                          <a:spcPct val="80000"/>
                        </a:lnSpc>
                        <a:spcBef>
                          <a:spcPts val="100"/>
                        </a:spcBef>
                        <a:spcAft>
                          <a:spcPts val="300"/>
                        </a:spcAft>
                        <a:buSzPts val="800"/>
                        <a:buFont typeface="Symbol"/>
                        <a:buNone/>
                        <a:tabLst>
                          <a:tab pos="274320" algn="l"/>
                        </a:tabLst>
                      </a:pPr>
                      <a:endParaRPr lang="en-US" sz="2000" kern="1100" dirty="0">
                        <a:effectLst/>
                      </a:endParaRPr>
                    </a:p>
                    <a:p>
                      <a:pPr marL="0" marR="0">
                        <a:lnSpc>
                          <a:spcPct val="80000"/>
                        </a:lnSpc>
                        <a:spcBef>
                          <a:spcPts val="400"/>
                        </a:spcBef>
                        <a:spcAft>
                          <a:spcPts val="400"/>
                        </a:spcAft>
                      </a:pPr>
                      <a:r>
                        <a:rPr lang="en-US" sz="2000" dirty="0">
                          <a:effectLst/>
                        </a:rPr>
                        <a:t>Ensure that these values do not pose unacceptable performance penalties on the system.</a:t>
                      </a:r>
                      <a:endParaRPr lang="en-US" sz="2000" dirty="0">
                        <a:solidFill>
                          <a:srgbClr val="000080"/>
                        </a:solidFill>
                        <a:effectLst/>
                        <a:latin typeface="Times"/>
                        <a:ea typeface="Times New Roman"/>
                        <a:cs typeface="Times New Roman"/>
                      </a:endParaRPr>
                    </a:p>
                  </a:txBody>
                  <a:tcPr marL="68569" marR="68569" marT="0" marB="0"/>
                </a:tc>
              </a:tr>
            </a:tbl>
          </a:graphicData>
        </a:graphic>
      </p:graphicFrame>
      <p:sp>
        <p:nvSpPr>
          <p:cNvPr id="61451"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Design Checklist for Performance</a:t>
            </a:r>
            <a:br>
              <a:rPr lang="en-US" dirty="0" smtClean="0"/>
            </a:br>
            <a:r>
              <a:rPr lang="en-US" sz="4000" dirty="0" smtClean="0"/>
              <a:t>Choice of Technology</a:t>
            </a:r>
            <a:endParaRPr lang="en-US" dirty="0"/>
          </a:p>
        </p:txBody>
      </p:sp>
      <p:graphicFrame>
        <p:nvGraphicFramePr>
          <p:cNvPr id="3" name="Table 2"/>
          <p:cNvGraphicFramePr>
            <a:graphicFrameLocks noGrp="1"/>
          </p:cNvGraphicFramePr>
          <p:nvPr/>
        </p:nvGraphicFramePr>
        <p:xfrm>
          <a:off x="766763" y="1219200"/>
          <a:ext cx="7993062" cy="5356225"/>
        </p:xfrm>
        <a:graphic>
          <a:graphicData uri="http://schemas.openxmlformats.org/drawingml/2006/table">
            <a:tbl>
              <a:tblPr firstRow="1" firstCol="1" bandRow="1">
                <a:tableStyleId>{5C22544A-7EE6-4342-B048-85BDC9FD1C3A}</a:tableStyleId>
              </a:tblPr>
              <a:tblGrid>
                <a:gridCol w="162564"/>
                <a:gridCol w="7830498"/>
              </a:tblGrid>
              <a:tr h="5356225">
                <a:tc>
                  <a:txBody>
                    <a:bodyPr/>
                    <a:lstStyle/>
                    <a:p>
                      <a:pPr marL="0" marR="0">
                        <a:lnSpc>
                          <a:spcPct val="80000"/>
                        </a:lnSpc>
                        <a:spcBef>
                          <a:spcPts val="400"/>
                        </a:spcBef>
                        <a:spcAft>
                          <a:spcPts val="400"/>
                        </a:spcAft>
                      </a:pPr>
                      <a:endParaRPr lang="en-US" sz="2000" dirty="0">
                        <a:solidFill>
                          <a:srgbClr val="000080"/>
                        </a:solidFill>
                        <a:effectLst/>
                        <a:latin typeface="Times"/>
                        <a:ea typeface="Times New Roman"/>
                        <a:cs typeface="Times New Roman"/>
                      </a:endParaRPr>
                    </a:p>
                  </a:txBody>
                  <a:tcPr marL="68581" marR="68581" marT="0" marB="0"/>
                </a:tc>
                <a:tc>
                  <a:txBody>
                    <a:bodyPr/>
                    <a:lstStyle/>
                    <a:p>
                      <a:pPr marL="0" marR="0">
                        <a:lnSpc>
                          <a:spcPct val="80000"/>
                        </a:lnSpc>
                        <a:spcBef>
                          <a:spcPts val="400"/>
                        </a:spcBef>
                        <a:spcAft>
                          <a:spcPts val="400"/>
                        </a:spcAft>
                      </a:pPr>
                      <a:endParaRPr lang="en-US" sz="2000" dirty="0" smtClean="0">
                        <a:effectLst/>
                      </a:endParaRPr>
                    </a:p>
                    <a:p>
                      <a:pPr marL="0" marR="0">
                        <a:lnSpc>
                          <a:spcPct val="80000"/>
                        </a:lnSpc>
                        <a:spcBef>
                          <a:spcPts val="400"/>
                        </a:spcBef>
                        <a:spcAft>
                          <a:spcPts val="400"/>
                        </a:spcAft>
                      </a:pPr>
                      <a:r>
                        <a:rPr lang="en-US" sz="2400" dirty="0" smtClean="0">
                          <a:effectLst/>
                        </a:rPr>
                        <a:t>Will </a:t>
                      </a:r>
                      <a:r>
                        <a:rPr lang="en-US" sz="2400" dirty="0">
                          <a:effectLst/>
                        </a:rPr>
                        <a:t>your choice of technology let you set and meet hard real time deadlines? Do you know its characteristics under load and its limits</a:t>
                      </a:r>
                      <a:r>
                        <a:rPr lang="en-US" sz="2400" dirty="0" smtClean="0">
                          <a:effectLst/>
                        </a:rPr>
                        <a:t>?</a:t>
                      </a:r>
                    </a:p>
                    <a:p>
                      <a:pPr marL="0" marR="0">
                        <a:lnSpc>
                          <a:spcPct val="80000"/>
                        </a:lnSpc>
                        <a:spcBef>
                          <a:spcPts val="400"/>
                        </a:spcBef>
                        <a:spcAft>
                          <a:spcPts val="400"/>
                        </a:spcAft>
                      </a:pPr>
                      <a:endParaRPr lang="en-US" sz="2400" dirty="0">
                        <a:effectLst/>
                      </a:endParaRPr>
                    </a:p>
                    <a:p>
                      <a:pPr marL="0" marR="0">
                        <a:lnSpc>
                          <a:spcPct val="80000"/>
                        </a:lnSpc>
                        <a:spcBef>
                          <a:spcPts val="400"/>
                        </a:spcBef>
                        <a:spcAft>
                          <a:spcPts val="400"/>
                        </a:spcAft>
                      </a:pPr>
                      <a:r>
                        <a:rPr lang="en-US" sz="2400" dirty="0">
                          <a:effectLst/>
                        </a:rPr>
                        <a:t>Does your choice of technology give you the ability to set</a:t>
                      </a:r>
                    </a:p>
                    <a:p>
                      <a:pPr marL="342900" marR="0" lvl="0" indent="-342900">
                        <a:lnSpc>
                          <a:spcPct val="80000"/>
                        </a:lnSpc>
                        <a:spcBef>
                          <a:spcPts val="100"/>
                        </a:spcBef>
                        <a:spcAft>
                          <a:spcPts val="300"/>
                        </a:spcAft>
                        <a:buSzPts val="800"/>
                        <a:buFont typeface="Symbol"/>
                        <a:buChar char=""/>
                        <a:tabLst>
                          <a:tab pos="274320" algn="l"/>
                        </a:tabLst>
                      </a:pPr>
                      <a:r>
                        <a:rPr lang="en-US" sz="2400" kern="1100" dirty="0" smtClean="0">
                          <a:effectLst/>
                        </a:rPr>
                        <a:t>scheduling </a:t>
                      </a:r>
                      <a:r>
                        <a:rPr lang="en-US" sz="2400" kern="1100" dirty="0">
                          <a:effectLst/>
                        </a:rPr>
                        <a:t>policy</a:t>
                      </a:r>
                    </a:p>
                    <a:p>
                      <a:pPr marL="342900" marR="0" lvl="0" indent="-342900">
                        <a:lnSpc>
                          <a:spcPct val="80000"/>
                        </a:lnSpc>
                        <a:spcBef>
                          <a:spcPts val="100"/>
                        </a:spcBef>
                        <a:spcAft>
                          <a:spcPts val="300"/>
                        </a:spcAft>
                        <a:buSzPts val="800"/>
                        <a:buFont typeface="Symbol"/>
                        <a:buChar char=""/>
                        <a:tabLst>
                          <a:tab pos="274320" algn="l"/>
                        </a:tabLst>
                      </a:pPr>
                      <a:r>
                        <a:rPr lang="en-US" sz="2400" kern="1100" dirty="0" smtClean="0">
                          <a:effectLst/>
                        </a:rPr>
                        <a:t>priorities</a:t>
                      </a:r>
                      <a:endParaRPr lang="en-US" sz="2400" kern="1100" dirty="0">
                        <a:effectLst/>
                      </a:endParaRPr>
                    </a:p>
                    <a:p>
                      <a:pPr marL="342900" marR="0" lvl="0" indent="-342900">
                        <a:lnSpc>
                          <a:spcPct val="80000"/>
                        </a:lnSpc>
                        <a:spcBef>
                          <a:spcPts val="100"/>
                        </a:spcBef>
                        <a:spcAft>
                          <a:spcPts val="300"/>
                        </a:spcAft>
                        <a:buSzPts val="800"/>
                        <a:buFont typeface="Symbol"/>
                        <a:buChar char=""/>
                        <a:tabLst>
                          <a:tab pos="274320" algn="l"/>
                        </a:tabLst>
                      </a:pPr>
                      <a:r>
                        <a:rPr lang="en-US" sz="2400" kern="1100" dirty="0" smtClean="0">
                          <a:effectLst/>
                        </a:rPr>
                        <a:t>policies </a:t>
                      </a:r>
                      <a:r>
                        <a:rPr lang="en-US" sz="2400" kern="1100" dirty="0">
                          <a:effectLst/>
                        </a:rPr>
                        <a:t>for reducing demand</a:t>
                      </a:r>
                    </a:p>
                    <a:p>
                      <a:pPr marL="342900" marR="0" lvl="0" indent="-342900">
                        <a:lnSpc>
                          <a:spcPct val="80000"/>
                        </a:lnSpc>
                        <a:spcBef>
                          <a:spcPts val="100"/>
                        </a:spcBef>
                        <a:spcAft>
                          <a:spcPts val="300"/>
                        </a:spcAft>
                        <a:buSzPts val="800"/>
                        <a:buFont typeface="Symbol"/>
                        <a:buChar char=""/>
                        <a:tabLst>
                          <a:tab pos="274320" algn="l"/>
                        </a:tabLst>
                      </a:pPr>
                      <a:r>
                        <a:rPr lang="en-US" sz="2400" kern="1100" dirty="0" smtClean="0">
                          <a:effectLst/>
                        </a:rPr>
                        <a:t>allocation </a:t>
                      </a:r>
                      <a:r>
                        <a:rPr lang="en-US" sz="2400" kern="1100" dirty="0">
                          <a:effectLst/>
                        </a:rPr>
                        <a:t>of portions of the technology to processors</a:t>
                      </a:r>
                    </a:p>
                    <a:p>
                      <a:pPr marL="342900" marR="0" lvl="0" indent="-342900">
                        <a:lnSpc>
                          <a:spcPct val="80000"/>
                        </a:lnSpc>
                        <a:spcBef>
                          <a:spcPts val="100"/>
                        </a:spcBef>
                        <a:spcAft>
                          <a:spcPts val="300"/>
                        </a:spcAft>
                        <a:buSzPts val="800"/>
                        <a:buFont typeface="Symbol"/>
                        <a:buChar char=""/>
                        <a:tabLst>
                          <a:tab pos="274320" algn="l"/>
                        </a:tabLst>
                      </a:pPr>
                      <a:r>
                        <a:rPr lang="en-US" sz="2400" kern="1100" dirty="0">
                          <a:effectLst/>
                        </a:rPr>
                        <a:t>other performance related </a:t>
                      </a:r>
                      <a:r>
                        <a:rPr lang="en-US" sz="2400" kern="1100" dirty="0" smtClean="0">
                          <a:effectLst/>
                        </a:rPr>
                        <a:t>parameters</a:t>
                      </a:r>
                    </a:p>
                    <a:p>
                      <a:pPr marL="342900" marR="0" lvl="0" indent="-342900">
                        <a:lnSpc>
                          <a:spcPct val="80000"/>
                        </a:lnSpc>
                        <a:spcBef>
                          <a:spcPts val="100"/>
                        </a:spcBef>
                        <a:spcAft>
                          <a:spcPts val="300"/>
                        </a:spcAft>
                        <a:buSzPts val="800"/>
                        <a:buFont typeface="Symbol"/>
                        <a:buChar char=""/>
                        <a:tabLst>
                          <a:tab pos="274320" algn="l"/>
                        </a:tabLst>
                      </a:pPr>
                      <a:endParaRPr lang="en-US" sz="2400" kern="1100" dirty="0">
                        <a:effectLst/>
                      </a:endParaRPr>
                    </a:p>
                    <a:p>
                      <a:pPr marL="25400" marR="0" indent="0">
                        <a:lnSpc>
                          <a:spcPct val="80000"/>
                        </a:lnSpc>
                        <a:spcBef>
                          <a:spcPts val="500"/>
                        </a:spcBef>
                        <a:spcAft>
                          <a:spcPts val="300"/>
                        </a:spcAft>
                        <a:tabLst>
                          <a:tab pos="274320" algn="l"/>
                        </a:tabLst>
                      </a:pPr>
                      <a:r>
                        <a:rPr lang="en-US" sz="2400" kern="1100" dirty="0">
                          <a:effectLst/>
                        </a:rPr>
                        <a:t>Does your choice of technology introduce excessive overhead for heavily used operations?</a:t>
                      </a:r>
                      <a:endParaRPr lang="en-US" sz="2400" kern="1100" dirty="0">
                        <a:solidFill>
                          <a:srgbClr val="000080"/>
                        </a:solidFill>
                        <a:effectLst/>
                        <a:latin typeface="Times New Roman"/>
                        <a:ea typeface="Times New Roman"/>
                      </a:endParaRPr>
                    </a:p>
                  </a:txBody>
                  <a:tcPr marL="68581" marR="68581" marT="0" marB="0"/>
                </a:tc>
              </a:tr>
            </a:tbl>
          </a:graphicData>
        </a:graphic>
      </p:graphicFrame>
      <p:sp>
        <p:nvSpPr>
          <p:cNvPr id="62475"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altLang="en-US" smtClean="0"/>
              <a:t>Summary</a:t>
            </a:r>
          </a:p>
        </p:txBody>
      </p:sp>
      <p:sp>
        <p:nvSpPr>
          <p:cNvPr id="3" name="Content Placeholder 2"/>
          <p:cNvSpPr>
            <a:spLocks noGrp="1"/>
          </p:cNvSpPr>
          <p:nvPr>
            <p:ph idx="1"/>
          </p:nvPr>
        </p:nvSpPr>
        <p:spPr/>
        <p:txBody>
          <a:bodyPr>
            <a:normAutofit/>
          </a:bodyPr>
          <a:lstStyle/>
          <a:p>
            <a:pPr>
              <a:defRPr/>
            </a:pPr>
            <a:r>
              <a:rPr lang="en-US" dirty="0"/>
              <a:t>Performance is about the management of system resources in the face of particular types of </a:t>
            </a:r>
            <a:r>
              <a:rPr lang="en-US"/>
              <a:t>demand </a:t>
            </a:r>
            <a:r>
              <a:rPr lang="en-US" smtClean="0"/>
              <a:t>to </a:t>
            </a:r>
            <a:r>
              <a:rPr lang="en-US" dirty="0"/>
              <a:t>achieve acceptable timing behavior. </a:t>
            </a:r>
            <a:endParaRPr lang="en-US" dirty="0" smtClean="0"/>
          </a:p>
          <a:p>
            <a:pPr>
              <a:defRPr/>
            </a:pPr>
            <a:r>
              <a:rPr lang="en-US" dirty="0" smtClean="0"/>
              <a:t>Performance </a:t>
            </a:r>
            <a:r>
              <a:rPr lang="en-US" dirty="0"/>
              <a:t>can be measured in terms of throughput and latency for both interactive and embedded real time </a:t>
            </a:r>
            <a:r>
              <a:rPr lang="en-US" dirty="0" smtClean="0"/>
              <a:t>systems.</a:t>
            </a:r>
            <a:endParaRPr lang="en-US" dirty="0"/>
          </a:p>
          <a:p>
            <a:pPr>
              <a:defRPr/>
            </a:pPr>
            <a:r>
              <a:rPr lang="en-US" dirty="0"/>
              <a:t>Performance can be improved by reducing demand or by managing resources more appropriately. </a:t>
            </a:r>
          </a:p>
        </p:txBody>
      </p:sp>
      <p:sp>
        <p:nvSpPr>
          <p:cNvPr id="63492"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Sample </a:t>
            </a:r>
            <a:r>
              <a:rPr lang="en-US" dirty="0"/>
              <a:t>Concrete </a:t>
            </a:r>
            <a:r>
              <a:rPr lang="en-US" dirty="0" smtClean="0"/>
              <a:t>Interoperability Scenario</a:t>
            </a:r>
            <a:endParaRPr lang="en-US" dirty="0"/>
          </a:p>
        </p:txBody>
      </p:sp>
      <p:sp>
        <p:nvSpPr>
          <p:cNvPr id="3" name="Content Placeholder 2"/>
          <p:cNvSpPr>
            <a:spLocks noGrp="1"/>
          </p:cNvSpPr>
          <p:nvPr>
            <p:ph idx="1"/>
          </p:nvPr>
        </p:nvSpPr>
        <p:spPr/>
        <p:txBody>
          <a:bodyPr/>
          <a:lstStyle/>
          <a:p>
            <a:pPr>
              <a:defRPr/>
            </a:pPr>
            <a:r>
              <a:rPr lang="en-US" dirty="0"/>
              <a:t>Our vehicle information system sends our current location to the traffic monitoring system. </a:t>
            </a:r>
            <a:endParaRPr lang="en-US" dirty="0" smtClean="0"/>
          </a:p>
          <a:p>
            <a:pPr>
              <a:defRPr/>
            </a:pPr>
            <a:r>
              <a:rPr lang="en-US" dirty="0" smtClean="0"/>
              <a:t>The </a:t>
            </a:r>
            <a:r>
              <a:rPr lang="en-US" dirty="0"/>
              <a:t>traffic monitoring system combines our location with other information, overlays this information on a Google Map, and broadcasts it. </a:t>
            </a:r>
            <a:endParaRPr lang="en-US" dirty="0" smtClean="0"/>
          </a:p>
          <a:p>
            <a:pPr>
              <a:defRPr/>
            </a:pPr>
            <a:r>
              <a:rPr lang="en-US" dirty="0" smtClean="0"/>
              <a:t>Our </a:t>
            </a:r>
            <a:r>
              <a:rPr lang="en-US" dirty="0"/>
              <a:t>location information is correctly included with a probability of 99.9%. </a:t>
            </a:r>
          </a:p>
        </p:txBody>
      </p:sp>
      <p:sp>
        <p:nvSpPr>
          <p:cNvPr id="11268"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Goal of Interoperability Tactics</a:t>
            </a:r>
          </a:p>
        </p:txBody>
      </p:sp>
      <p:sp>
        <p:nvSpPr>
          <p:cNvPr id="3" name="Content Placeholder 2"/>
          <p:cNvSpPr>
            <a:spLocks noGrp="1"/>
          </p:cNvSpPr>
          <p:nvPr>
            <p:ph idx="1"/>
          </p:nvPr>
        </p:nvSpPr>
        <p:spPr/>
        <p:txBody>
          <a:bodyPr>
            <a:normAutofit/>
          </a:bodyPr>
          <a:lstStyle/>
          <a:p>
            <a:pPr>
              <a:defRPr/>
            </a:pPr>
            <a:r>
              <a:rPr lang="en-US" dirty="0" smtClean="0"/>
              <a:t>For two or more systems to usefully exchange information they must</a:t>
            </a:r>
          </a:p>
          <a:p>
            <a:pPr lvl="1">
              <a:defRPr/>
            </a:pPr>
            <a:r>
              <a:rPr lang="en-US" dirty="0" smtClean="0"/>
              <a:t>Know about each other. That is the purpose behind the locate tactics.</a:t>
            </a:r>
          </a:p>
          <a:p>
            <a:pPr lvl="1">
              <a:defRPr/>
            </a:pPr>
            <a:r>
              <a:rPr lang="en-US" dirty="0" smtClean="0"/>
              <a:t>Exchange information in a semantically meaningful fashion. That is the purpose behind the manage interfaces tactics. Two aspects of the exchange are</a:t>
            </a:r>
          </a:p>
          <a:p>
            <a:pPr lvl="2">
              <a:defRPr/>
            </a:pPr>
            <a:r>
              <a:rPr lang="en-US" dirty="0" smtClean="0"/>
              <a:t>Provide services in the correct sequence</a:t>
            </a:r>
          </a:p>
          <a:p>
            <a:pPr lvl="2">
              <a:defRPr/>
            </a:pPr>
            <a:r>
              <a:rPr lang="en-US" dirty="0" smtClean="0"/>
              <a:t>Modify information produced by one actor to a form acceptable to the second actor.</a:t>
            </a:r>
            <a:endParaRPr lang="en-US" dirty="0"/>
          </a:p>
        </p:txBody>
      </p:sp>
      <p:sp>
        <p:nvSpPr>
          <p:cNvPr id="12292"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Goal of Interoperability Tactics</a:t>
            </a:r>
          </a:p>
        </p:txBody>
      </p:sp>
      <p:pic>
        <p:nvPicPr>
          <p:cNvPr id="13315" name="Picture 5"/>
          <p:cNvPicPr>
            <a:picLocks noChangeAspect="1"/>
          </p:cNvPicPr>
          <p:nvPr/>
        </p:nvPicPr>
        <p:blipFill>
          <a:blip r:embed="rId2">
            <a:extLst>
              <a:ext uri="{28A0092B-C50C-407E-A947-70E740481C1C}">
                <a14:useLocalDpi xmlns:a14="http://schemas.microsoft.com/office/drawing/2010/main" val="0"/>
              </a:ext>
            </a:extLst>
          </a:blip>
          <a:srcRect l="18387" t="40433" r="21558" b="37810"/>
          <a:stretch>
            <a:fillRect/>
          </a:stretch>
        </p:blipFill>
        <p:spPr bwMode="auto">
          <a:xfrm>
            <a:off x="1763713" y="2133600"/>
            <a:ext cx="5903912" cy="302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Footer Placeholder 3"/>
          <p:cNvSpPr>
            <a:spLocks noGrp="1"/>
          </p:cNvSpPr>
          <p:nvPr>
            <p:ph type="ftr" sz="quarter" idx="10"/>
          </p:nvPr>
        </p:nvSpPr>
        <p:spPr>
          <a:noFill/>
        </p:spPr>
        <p:txBody>
          <a:bodyPr vert="horz" wrap="square" lIns="91440" tIns="45720" rIns="91440" bIns="45720" numCol="1" anchor="t" anchorCtr="0" compatLnSpc="1">
            <a:prstTxWarp prst="textNoShape">
              <a:avLst/>
            </a:prstTxWarp>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defRPr>
            </a:lvl9pPr>
          </a:lstStyle>
          <a:p>
            <a:pPr algn="l">
              <a:lnSpc>
                <a:spcPct val="100000"/>
              </a:lnSpc>
            </a:pPr>
            <a:r>
              <a:rPr lang="en-AU" altLang="en-US" sz="1800" smtClean="0"/>
              <a:t>© </a:t>
            </a:r>
            <a:r>
              <a:rPr lang="en-AU" altLang="en-US" sz="1200" smtClean="0"/>
              <a:t>Len Bass, Paul Clements, Rick Kazman, under Creative Commons Attribution License</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Interoperability Tactics</a:t>
            </a:r>
          </a:p>
        </p:txBody>
      </p:sp>
      <p:pic>
        <p:nvPicPr>
          <p:cNvPr id="14339" name="Picture 5"/>
          <p:cNvPicPr>
            <a:picLocks noChangeAspect="1"/>
          </p:cNvPicPr>
          <p:nvPr/>
        </p:nvPicPr>
        <p:blipFill>
          <a:blip r:embed="rId2">
            <a:extLst>
              <a:ext uri="{28A0092B-C50C-407E-A947-70E740481C1C}">
                <a14:useLocalDpi xmlns:a14="http://schemas.microsoft.com/office/drawing/2010/main" val="0"/>
              </a:ext>
            </a:extLst>
          </a:blip>
          <a:srcRect t="3903" b="50664"/>
          <a:stretch>
            <a:fillRect/>
          </a:stretch>
        </p:blipFill>
        <p:spPr bwMode="auto">
          <a:xfrm>
            <a:off x="1187450" y="1700213"/>
            <a:ext cx="6772275" cy="397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theme/theme1.xml><?xml version="1.0" encoding="utf-8"?>
<a:theme xmlns:a="http://schemas.openxmlformats.org/drawingml/2006/main" name="white212">
  <a:themeElements>
    <a:clrScheme name="">
      <a:dk1>
        <a:srgbClr val="000066"/>
      </a:dk1>
      <a:lt1>
        <a:srgbClr val="FFFFFF"/>
      </a:lt1>
      <a:dk2>
        <a:srgbClr val="003300"/>
      </a:dk2>
      <a:lt2>
        <a:srgbClr val="00FF99"/>
      </a:lt2>
      <a:accent1>
        <a:srgbClr val="800000"/>
      </a:accent1>
      <a:accent2>
        <a:srgbClr val="33CCCC"/>
      </a:accent2>
      <a:accent3>
        <a:srgbClr val="FFFFFF"/>
      </a:accent3>
      <a:accent4>
        <a:srgbClr val="000056"/>
      </a:accent4>
      <a:accent5>
        <a:srgbClr val="C0AAAA"/>
      </a:accent5>
      <a:accent6>
        <a:srgbClr val="2DB9B9"/>
      </a:accent6>
      <a:hlink>
        <a:srgbClr val="660033"/>
      </a:hlink>
      <a:folHlink>
        <a:srgbClr val="000099"/>
      </a:folHlink>
    </a:clrScheme>
    <a:fontScheme name="white212">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chemeClr val="tx2"/>
          </a:solidFill>
          <a:prstDash val="solid"/>
          <a:round/>
          <a:headEnd type="none" w="med" len="med"/>
          <a:tailEnd type="none" w="sm" len="sm"/>
        </a:ln>
        <a:effectLst/>
      </a:spPr>
      <a:bodyPr vert="horz" wrap="none" lIns="45720" tIns="45720" rIns="45720" bIns="45720" numCol="1" anchor="ctr" anchorCtr="0" compatLnSpc="1">
        <a:prstTxWarp prst="textNoShape">
          <a:avLst/>
        </a:prstTxWarp>
        <a:spAutoFit/>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Helvetica" pitchFamily="34" charset="0"/>
          </a:defRPr>
        </a:defPPr>
      </a:lstStyle>
    </a:spDef>
    <a:lnDef>
      <a:spPr bwMode="auto">
        <a:xfrm>
          <a:off x="0" y="0"/>
          <a:ext cx="1" cy="1"/>
        </a:xfrm>
        <a:custGeom>
          <a:avLst/>
          <a:gdLst/>
          <a:ahLst/>
          <a:cxnLst/>
          <a:rect l="0" t="0" r="0" b="0"/>
          <a:pathLst/>
        </a:custGeom>
        <a:noFill/>
        <a:ln w="19050" cap="flat" cmpd="sng" algn="ctr">
          <a:solidFill>
            <a:schemeClr val="tx2"/>
          </a:solidFill>
          <a:prstDash val="solid"/>
          <a:round/>
          <a:headEnd type="none" w="med" len="med"/>
          <a:tailEnd type="none" w="sm" len="sm"/>
        </a:ln>
        <a:effectLst/>
      </a:spPr>
      <a:bodyPr vert="horz" wrap="none" lIns="45720" tIns="45720" rIns="45720" bIns="45720" numCol="1" anchor="ctr" anchorCtr="0" compatLnSpc="1">
        <a:prstTxWarp prst="textNoShape">
          <a:avLst/>
        </a:prstTxWarp>
        <a:spAutoFit/>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Helvetica" pitchFamily="34" charset="0"/>
          </a:defRPr>
        </a:defPPr>
      </a:lstStyle>
    </a:lnDef>
  </a:objectDefaults>
  <a:extraClrSchemeLst>
    <a:extraClrScheme>
      <a:clrScheme name="white21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hite21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hite21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hite21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hite21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hite21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hite21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white212 8">
        <a:dk1>
          <a:srgbClr val="000000"/>
        </a:dk1>
        <a:lt1>
          <a:srgbClr val="FFFFFF"/>
        </a:lt1>
        <a:dk2>
          <a:srgbClr val="002396"/>
        </a:dk2>
        <a:lt2>
          <a:srgbClr val="00FF64"/>
        </a:lt2>
        <a:accent1>
          <a:srgbClr val="DC0A00"/>
        </a:accent1>
        <a:accent2>
          <a:srgbClr val="00FFFF"/>
        </a:accent2>
        <a:accent3>
          <a:srgbClr val="AAACC9"/>
        </a:accent3>
        <a:accent4>
          <a:srgbClr val="DADADA"/>
        </a:accent4>
        <a:accent5>
          <a:srgbClr val="EBAAAA"/>
        </a:accent5>
        <a:accent6>
          <a:srgbClr val="00E7E7"/>
        </a:accent6>
        <a:hlink>
          <a:srgbClr val="E1E100"/>
        </a:hlink>
        <a:folHlink>
          <a:srgbClr val="FF963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Settings\mmm\Application Data\Microsoft\Templates\white212.pot</Template>
  <TotalTime>30313</TotalTime>
  <Pages>35</Pages>
  <Words>4469</Words>
  <Application>Microsoft Office PowerPoint</Application>
  <PresentationFormat>Letter Paper (8.5x11 in)</PresentationFormat>
  <Paragraphs>380</Paragraphs>
  <Slides>57</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8" baseType="lpstr">
      <vt:lpstr>Helvetica</vt:lpstr>
      <vt:lpstr>Arial</vt:lpstr>
      <vt:lpstr>Wingdings</vt:lpstr>
      <vt:lpstr>Times New Roman</vt:lpstr>
      <vt:lpstr>Century Gothic</vt:lpstr>
      <vt:lpstr>Courier New</vt:lpstr>
      <vt:lpstr>Times</vt:lpstr>
      <vt:lpstr>Symbol</vt:lpstr>
      <vt:lpstr>SimSun</vt:lpstr>
      <vt:lpstr>white212</vt:lpstr>
      <vt:lpstr>Visio</vt:lpstr>
      <vt:lpstr>Lecture 05 Interoperability, Modifiability, Performance</vt:lpstr>
      <vt:lpstr>Overview</vt:lpstr>
      <vt:lpstr>What is Interoperability?</vt:lpstr>
      <vt:lpstr>Interoperability Scenario</vt:lpstr>
      <vt:lpstr>Interoperability General Scenario</vt:lpstr>
      <vt:lpstr>Sample Concrete Interoperability Scenario</vt:lpstr>
      <vt:lpstr>Goal of Interoperability Tactics</vt:lpstr>
      <vt:lpstr>Goal of Interoperability Tactics</vt:lpstr>
      <vt:lpstr>Interoperability Tactics</vt:lpstr>
      <vt:lpstr>Locate</vt:lpstr>
      <vt:lpstr>Manage Interfaces</vt:lpstr>
      <vt:lpstr>Design Checklist for Interoperability Allocation of Responsibilities</vt:lpstr>
      <vt:lpstr>Design Checklist for Interoperability Coordination Model</vt:lpstr>
      <vt:lpstr>Design Checklist for Interoperability Data Model</vt:lpstr>
      <vt:lpstr>Design Checklist for Interoperability Mapping Among Architectural Elements</vt:lpstr>
      <vt:lpstr>Design Checklist for Interoperability Resource Management</vt:lpstr>
      <vt:lpstr>Design Checklist for Interoperability Binding Time</vt:lpstr>
      <vt:lpstr>Design Checklist for Interoperability Choice of Technology</vt:lpstr>
      <vt:lpstr>Summary</vt:lpstr>
      <vt:lpstr>What is Modifiability?</vt:lpstr>
      <vt:lpstr>Modifiability General Scenario</vt:lpstr>
      <vt:lpstr>Sample Concrete Modifiability Scenario</vt:lpstr>
      <vt:lpstr>Goal of Modifiability Tactics</vt:lpstr>
      <vt:lpstr>Goal of Modifiability Tactics</vt:lpstr>
      <vt:lpstr>Modifiability Tactics</vt:lpstr>
      <vt:lpstr>Reduce Size of a Module</vt:lpstr>
      <vt:lpstr>Increase Cohesion</vt:lpstr>
      <vt:lpstr>Reduce Coupling</vt:lpstr>
      <vt:lpstr>Reduce Coupling</vt:lpstr>
      <vt:lpstr>Defer Binding</vt:lpstr>
      <vt:lpstr>Design Checklist for Modifiability Allocation of Responsibilities</vt:lpstr>
      <vt:lpstr>Design Checklist for Modifiability Coordination Model</vt:lpstr>
      <vt:lpstr>Design Checklist for Modifiability Data Model</vt:lpstr>
      <vt:lpstr>Design Checklist for Modifiability Mapping Among Architectural Elements</vt:lpstr>
      <vt:lpstr>Design Checklist for Modifiability Resource Management</vt:lpstr>
      <vt:lpstr>Design Checklist for Modifiability Binding Time</vt:lpstr>
      <vt:lpstr>Design Checklist for Modifiability Choice of Technology</vt:lpstr>
      <vt:lpstr>Summary</vt:lpstr>
      <vt:lpstr>Chapter Outline</vt:lpstr>
      <vt:lpstr>What is Performance?</vt:lpstr>
      <vt:lpstr>Performance General Scenario</vt:lpstr>
      <vt:lpstr>Sample Concrete Performance Scenario</vt:lpstr>
      <vt:lpstr>Goal of Performance Tactics</vt:lpstr>
      <vt:lpstr>Goal of Performance Tactics</vt:lpstr>
      <vt:lpstr>Performance Tactics</vt:lpstr>
      <vt:lpstr>Control Resource Demand</vt:lpstr>
      <vt:lpstr>Control Resource Demand</vt:lpstr>
      <vt:lpstr>Manage Resources</vt:lpstr>
      <vt:lpstr>Manage Resources</vt:lpstr>
      <vt:lpstr>Design Checklist for Performance Allocation of Responsibilities</vt:lpstr>
      <vt:lpstr>Design Checklist for Performance  Coordination Model</vt:lpstr>
      <vt:lpstr>Design Checklist for Performance Data Model</vt:lpstr>
      <vt:lpstr>Design Checklist for Performance Mapping Among Architectural Elements</vt:lpstr>
      <vt:lpstr>Design Checklist for Performance Resource Management</vt:lpstr>
      <vt:lpstr>Design Checklist for Performance Binding Time</vt:lpstr>
      <vt:lpstr>Design Checklist for Performance Choice of Technology</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212 Computer Architecture</dc:title>
  <dc:creator>Manton Matthews</dc:creator>
  <cp:lastModifiedBy>MATTHEWS, MANTON M</cp:lastModifiedBy>
  <cp:revision>178</cp:revision>
  <cp:lastPrinted>2017-05-22T14:06:28Z</cp:lastPrinted>
  <dcterms:created xsi:type="dcterms:W3CDTF">1998-08-11T09:19:24Z</dcterms:created>
  <dcterms:modified xsi:type="dcterms:W3CDTF">2017-05-22T14:46:21Z</dcterms:modified>
</cp:coreProperties>
</file>