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23"/>
  </p:notesMasterIdLst>
  <p:handoutMasterIdLst>
    <p:handoutMasterId r:id="rId24"/>
  </p:handoutMasterIdLst>
  <p:sldIdLst>
    <p:sldId id="453" r:id="rId2"/>
    <p:sldId id="632" r:id="rId3"/>
    <p:sldId id="633" r:id="rId4"/>
    <p:sldId id="672" r:id="rId5"/>
    <p:sldId id="660" r:id="rId6"/>
    <p:sldId id="661" r:id="rId7"/>
    <p:sldId id="662" r:id="rId8"/>
    <p:sldId id="663" r:id="rId9"/>
    <p:sldId id="664" r:id="rId10"/>
    <p:sldId id="665" r:id="rId11"/>
    <p:sldId id="666" r:id="rId12"/>
    <p:sldId id="667" r:id="rId13"/>
    <p:sldId id="668" r:id="rId14"/>
    <p:sldId id="689" r:id="rId15"/>
    <p:sldId id="669" r:id="rId16"/>
    <p:sldId id="690" r:id="rId17"/>
    <p:sldId id="671" r:id="rId18"/>
    <p:sldId id="691" r:id="rId19"/>
    <p:sldId id="634" r:id="rId20"/>
    <p:sldId id="673" r:id="rId21"/>
    <p:sldId id="674" r:id="rId22"/>
  </p:sldIdLst>
  <p:sldSz cx="9144000" cy="6858000" type="letter"/>
  <p:notesSz cx="9305925" cy="7019925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">
          <p15:clr>
            <a:srgbClr val="A4A3A4"/>
          </p15:clr>
        </p15:guide>
        <p15:guide id="2" pos="55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11" userDrawn="1">
          <p15:clr>
            <a:srgbClr val="A4A3A4"/>
          </p15:clr>
        </p15:guide>
        <p15:guide id="2" pos="293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00"/>
    <a:srgbClr val="FF0000"/>
    <a:srgbClr val="FFCCCC"/>
    <a:srgbClr val="CCCCFF"/>
    <a:srgbClr val="CCECFF"/>
    <a:srgbClr val="9999FF"/>
    <a:srgbClr val="FFFF99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6964" autoAdjust="0"/>
  </p:normalViewPr>
  <p:slideViewPr>
    <p:cSldViewPr>
      <p:cViewPr varScale="1">
        <p:scale>
          <a:sx n="58" d="100"/>
          <a:sy n="58" d="100"/>
        </p:scale>
        <p:origin x="1224" y="40"/>
      </p:cViewPr>
      <p:guideLst>
        <p:guide orient="horz" pos="96"/>
        <p:guide pos="55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1584" y="-104"/>
      </p:cViewPr>
      <p:guideLst>
        <p:guide orient="horz" pos="2211"/>
        <p:guide pos="29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271336" y="6686659"/>
            <a:ext cx="765414" cy="25631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7408" tIns="44499" rIns="87408" bIns="44499">
            <a:spAutoFit/>
          </a:bodyPr>
          <a:lstStyle>
            <a:lvl1pPr defTabSz="868363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defTabSz="868363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defTabSz="868363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defTabSz="868363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defTabSz="868363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200" b="0"/>
              <a:t>Page </a:t>
            </a:r>
            <a:fld id="{FB1D3782-1169-42BD-A980-15F825B51A3E}" type="slidenum">
              <a:rPr lang="en-US" altLang="en-US" sz="1200" b="0"/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41275871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40937" y="3335029"/>
            <a:ext cx="6824057" cy="31583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587" tIns="44499" rIns="90587" bIns="444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4248594" y="6686660"/>
            <a:ext cx="808740" cy="25631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7408" tIns="44499" rIns="87408" bIns="44499">
            <a:spAutoFit/>
          </a:bodyPr>
          <a:lstStyle>
            <a:lvl1pPr defTabSz="868363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defTabSz="868363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defTabSz="868363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defTabSz="868363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defTabSz="868363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200" b="0" smtClean="0">
                <a:latin typeface="Century Gothic" panose="020B0502020202020204" pitchFamily="34" charset="0"/>
              </a:rPr>
              <a:t>Page </a:t>
            </a:r>
            <a:fld id="{E4BD0BC3-6C77-4133-8DD3-91848888A14D}" type="slidenum">
              <a:rPr lang="en-US" altLang="en-US" sz="1200" b="0" smtClean="0">
                <a:latin typeface="Century Gothic" panose="020B0502020202020204" pitchFamily="34" charset="0"/>
              </a:rPr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200" b="0" smtClean="0">
              <a:latin typeface="Century Gothic" panose="020B0502020202020204" pitchFamily="34" charset="0"/>
            </a:endParaRPr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03538" y="530225"/>
            <a:ext cx="3498850" cy="26241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26287588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6400800"/>
            <a:ext cx="3657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79" tIns="44446" rIns="90479" bIns="44446"/>
          <a:lstStyle/>
          <a:p>
            <a:pPr algn="ctr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Click to edit Master subtitle style</a:t>
            </a:r>
          </a:p>
        </p:txBody>
      </p:sp>
      <p:sp>
        <p:nvSpPr>
          <p:cNvPr id="348162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5019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65125"/>
            <a:ext cx="77724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91988010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533951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247650"/>
            <a:ext cx="2206625" cy="6197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513" y="247650"/>
            <a:ext cx="6472237" cy="6197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885464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813" y="247650"/>
            <a:ext cx="8716962" cy="781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90513" y="1220788"/>
            <a:ext cx="4076700" cy="52244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613" y="1220788"/>
            <a:ext cx="4078287" cy="52244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412889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08656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690946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220788"/>
            <a:ext cx="40767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613" y="1220788"/>
            <a:ext cx="4078287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62346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391178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805743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9845798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82890838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31934340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47140" name="Text Box 4"/>
          <p:cNvSpPr txBox="1">
            <a:spLocks noChangeArrowheads="1"/>
          </p:cNvSpPr>
          <p:nvPr/>
        </p:nvSpPr>
        <p:spPr bwMode="auto">
          <a:xfrm>
            <a:off x="219075" y="6400800"/>
            <a:ext cx="604838" cy="28575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400" b="0" smtClean="0">
                <a:solidFill>
                  <a:schemeClr val="hlink"/>
                </a:solidFill>
              </a:rPr>
              <a:t>– </a:t>
            </a:r>
            <a:fld id="{403873CF-C307-4602-810C-AA79350D6E82}" type="slidenum">
              <a:rPr lang="en-US" altLang="en-US" sz="1400" b="0" smtClean="0">
                <a:solidFill>
                  <a:schemeClr val="hlink"/>
                </a:solidFill>
              </a:rPr>
              <a:pPr algn="ctr">
                <a:lnSpc>
                  <a:spcPct val="90000"/>
                </a:lnSpc>
                <a:defRPr/>
              </a:pPr>
              <a:t>‹#›</a:t>
            </a:fld>
            <a:r>
              <a:rPr lang="en-US" altLang="en-US" sz="1400" b="0" smtClean="0">
                <a:solidFill>
                  <a:schemeClr val="hlink"/>
                </a:solidFill>
              </a:rPr>
              <a:t> –</a:t>
            </a:r>
            <a:endParaRPr lang="en-US" altLang="en-US" sz="1400" b="0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6934200" y="6496050"/>
            <a:ext cx="2112963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5715" tIns="45715" rIns="45715" bIns="45715" anchor="ctr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 sz="1400" b="0" dirty="0" smtClean="0">
                <a:solidFill>
                  <a:schemeClr val="hlink"/>
                </a:solidFill>
              </a:rPr>
              <a:t>CSCE 742 Summer 2017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24511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83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55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227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99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836738"/>
            <a:ext cx="7772400" cy="1565275"/>
          </a:xfrm>
        </p:spPr>
        <p:txBody>
          <a:bodyPr/>
          <a:lstStyle/>
          <a:p>
            <a:pPr algn="ctr" eaLnBrk="1" hangingPunct="1"/>
            <a:r>
              <a:rPr lang="en-US" altLang="en-US" sz="3400" smtClean="0"/>
              <a:t>Lecture 4z</a:t>
            </a:r>
            <a:br>
              <a:rPr lang="en-US" altLang="en-US" sz="3400" smtClean="0"/>
            </a:br>
            <a:r>
              <a:rPr lang="en-US" altLang="en-US" sz="3400" smtClean="0"/>
              <a:t>Case Study</a:t>
            </a:r>
            <a:br>
              <a:rPr lang="en-US" altLang="en-US" sz="3400" smtClean="0"/>
            </a:br>
            <a:r>
              <a:rPr lang="en-US" altLang="en-US" sz="3400" smtClean="0"/>
              <a:t>A-7E Avionics System</a:t>
            </a:r>
            <a:br>
              <a:rPr lang="en-US" altLang="en-US" sz="3400" smtClean="0"/>
            </a:br>
            <a:r>
              <a:rPr lang="en-US" altLang="en-US" sz="3400" smtClean="0"/>
              <a:t>              </a:t>
            </a:r>
          </a:p>
        </p:txBody>
      </p:sp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3429000"/>
            <a:ext cx="6629400" cy="2600325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smtClean="0"/>
              <a:t>Topics</a:t>
            </a:r>
          </a:p>
          <a:p>
            <a:pPr lvl="1" eaLnBrk="1" hangingPunct="1">
              <a:defRPr/>
            </a:pPr>
            <a:r>
              <a:rPr lang="en-US" smtClean="0"/>
              <a:t>Case Study</a:t>
            </a:r>
          </a:p>
          <a:p>
            <a:pPr lvl="1" eaLnBrk="1" hangingPunct="1">
              <a:defRPr/>
            </a:pPr>
            <a:r>
              <a:rPr lang="en-US" smtClean="0"/>
              <a:t>Information Hiding, Cooperating Seq. Proc. In real-time embedded systems</a:t>
            </a:r>
          </a:p>
          <a:p>
            <a:pPr lvl="1" eaLnBrk="1" hangingPunct="1">
              <a:defRPr/>
            </a:pPr>
            <a:r>
              <a:rPr lang="en-US" smtClean="0"/>
              <a:t>Architecture for the system</a:t>
            </a:r>
          </a:p>
          <a:p>
            <a:pPr lvl="1" eaLnBrk="1" hangingPunct="1">
              <a:defRPr/>
            </a:pPr>
            <a:endParaRPr lang="en-US" smtClean="0"/>
          </a:p>
          <a:p>
            <a:pPr lvl="1" eaLnBrk="1" hangingPunct="1">
              <a:defRPr/>
            </a:pPr>
            <a:endParaRPr lang="en-US" smtClean="0"/>
          </a:p>
          <a:p>
            <a:pPr lvl="1" eaLnBrk="1" hangingPunct="1">
              <a:defRPr/>
            </a:pPr>
            <a:endParaRPr lang="en-US" smtClean="0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747713" y="6500813"/>
            <a:ext cx="14716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400">
                <a:latin typeface="Courier New" panose="02070309020205020404" pitchFamily="49" charset="0"/>
              </a:rPr>
              <a:t>May 17, 2017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774700" y="762000"/>
            <a:ext cx="7821613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 eaLnBrk="1" hangingPunct="1">
              <a:lnSpc>
                <a:spcPct val="87000"/>
              </a:lnSpc>
            </a:pPr>
            <a:r>
              <a:rPr lang="en-US" altLang="en-US" sz="3800"/>
              <a:t>CSCE 742 Software Architectures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7772400" cy="457200"/>
          </a:xfrm>
        </p:spPr>
        <p:txBody>
          <a:bodyPr/>
          <a:lstStyle/>
          <a:p>
            <a:pPr eaLnBrk="1" hangingPunct="1"/>
            <a:r>
              <a:rPr lang="en-US" altLang="en-US" smtClean="0"/>
              <a:t>Uses Structure</a:t>
            </a:r>
          </a:p>
        </p:txBody>
      </p:sp>
      <p:sp>
        <p:nvSpPr>
          <p:cNvPr id="1058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20688" indent="-420688" defTabSz="841375" eaLnBrk="1" hangingPunct="1">
              <a:lnSpc>
                <a:spcPct val="80000"/>
              </a:lnSpc>
              <a:defRPr/>
            </a:pPr>
            <a:r>
              <a:rPr lang="en-US" sz="2800" smtClean="0"/>
              <a:t>Captures run-time dependency</a:t>
            </a:r>
          </a:p>
          <a:p>
            <a:pPr marL="420688" indent="-420688" defTabSz="841375" eaLnBrk="1" hangingPunct="1">
              <a:lnSpc>
                <a:spcPct val="80000"/>
              </a:lnSpc>
              <a:defRPr/>
            </a:pPr>
            <a:r>
              <a:rPr lang="en-US" sz="2800" smtClean="0"/>
              <a:t>Procedure A </a:t>
            </a:r>
            <a:r>
              <a:rPr lang="en-US" sz="2800" i="1" u="sng" smtClean="0"/>
              <a:t>uses</a:t>
            </a:r>
            <a:r>
              <a:rPr lang="en-US" sz="2800" smtClean="0"/>
              <a:t> Procedure B if a correctly functioning B must be present in order for A to meet its requirements</a:t>
            </a:r>
          </a:p>
          <a:p>
            <a:pPr marL="893763" lvl="1" indent="-358775" defTabSz="841375" eaLnBrk="1" hangingPunct="1">
              <a:lnSpc>
                <a:spcPct val="80000"/>
              </a:lnSpc>
              <a:defRPr/>
            </a:pPr>
            <a:r>
              <a:rPr lang="en-US" sz="2400" smtClean="0"/>
              <a:t>e.g., procedure call</a:t>
            </a:r>
          </a:p>
          <a:p>
            <a:pPr marL="893763" lvl="1" indent="-358775" defTabSz="841375" eaLnBrk="1" hangingPunct="1">
              <a:lnSpc>
                <a:spcPct val="80000"/>
              </a:lnSpc>
              <a:defRPr/>
            </a:pPr>
            <a:r>
              <a:rPr lang="en-US" sz="2400" smtClean="0"/>
              <a:t>e.g., write, then read shared memory or bus message</a:t>
            </a:r>
          </a:p>
          <a:p>
            <a:pPr marL="893763" lvl="1" indent="-358775" defTabSz="841375" eaLnBrk="1" hangingPunct="1">
              <a:lnSpc>
                <a:spcPct val="80000"/>
              </a:lnSpc>
              <a:defRPr/>
            </a:pPr>
            <a:r>
              <a:rPr lang="en-US" sz="2400" smtClean="0"/>
              <a:t>e.g., raise an interrupt</a:t>
            </a:r>
          </a:p>
          <a:p>
            <a:pPr marL="420688" indent="-420688" defTabSz="841375" eaLnBrk="1" hangingPunct="1">
              <a:lnSpc>
                <a:spcPct val="80000"/>
              </a:lnSpc>
              <a:defRPr/>
            </a:pPr>
            <a:r>
              <a:rPr lang="en-US" sz="2800" smtClean="0"/>
              <a:t>Defines transitive closure of functionally complete subsets</a:t>
            </a:r>
          </a:p>
          <a:p>
            <a:pPr marL="420688" indent="-420688" defTabSz="841375" eaLnBrk="1" hangingPunct="1">
              <a:lnSpc>
                <a:spcPct val="80000"/>
              </a:lnSpc>
              <a:defRPr/>
            </a:pPr>
            <a:r>
              <a:rPr lang="en-US" sz="2800" smtClean="0"/>
              <a:t>Procedures are usually more fine-grained than modules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7315200" cy="457200"/>
          </a:xfrm>
        </p:spPr>
        <p:txBody>
          <a:bodyPr/>
          <a:lstStyle/>
          <a:p>
            <a:pPr eaLnBrk="1" hangingPunct="1"/>
            <a:r>
              <a:rPr lang="en-US" altLang="en-US" smtClean="0"/>
              <a:t>Process Structure</a:t>
            </a:r>
          </a:p>
        </p:txBody>
      </p:sp>
      <p:sp>
        <p:nvSpPr>
          <p:cNvPr id="1059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20688" indent="-420688" defTabSz="841375" eaLnBrk="1" hangingPunct="1">
              <a:lnSpc>
                <a:spcPct val="80000"/>
              </a:lnSpc>
              <a:defRPr/>
            </a:pPr>
            <a:r>
              <a:rPr lang="en-US" smtClean="0"/>
              <a:t>Anticipated multi-processor implementation</a:t>
            </a:r>
          </a:p>
          <a:p>
            <a:pPr marL="420688" indent="-420688" defTabSz="841375" eaLnBrk="1" hangingPunct="1">
              <a:lnSpc>
                <a:spcPct val="80000"/>
              </a:lnSpc>
              <a:defRPr/>
            </a:pPr>
            <a:r>
              <a:rPr lang="en-US" smtClean="0"/>
              <a:t>Cooperating sequential processes</a:t>
            </a:r>
          </a:p>
          <a:p>
            <a:pPr marL="893763" lvl="1" indent="-358775" defTabSz="841375" eaLnBrk="1" hangingPunct="1">
              <a:lnSpc>
                <a:spcPct val="80000"/>
              </a:lnSpc>
              <a:defRPr/>
            </a:pPr>
            <a:r>
              <a:rPr lang="en-US" smtClean="0"/>
              <a:t>synchronize use of shared resources</a:t>
            </a:r>
          </a:p>
          <a:p>
            <a:pPr marL="893763" lvl="1" indent="-358775" defTabSz="841375" eaLnBrk="1" hangingPunct="1">
              <a:lnSpc>
                <a:spcPct val="80000"/>
              </a:lnSpc>
              <a:defRPr/>
            </a:pPr>
            <a:r>
              <a:rPr lang="en-US" smtClean="0"/>
              <a:t>off-line (fixed) schedule of steps in a thread triggered by event or a time clock</a:t>
            </a:r>
          </a:p>
          <a:p>
            <a:pPr marL="420688" indent="-420688" defTabSz="841375" eaLnBrk="1" hangingPunct="1">
              <a:lnSpc>
                <a:spcPct val="80000"/>
              </a:lnSpc>
              <a:defRPr/>
            </a:pPr>
            <a:r>
              <a:rPr lang="en-US" smtClean="0"/>
              <a:t>Processes</a:t>
            </a:r>
          </a:p>
          <a:p>
            <a:pPr marL="893763" lvl="1" indent="-358775" defTabSz="841375" eaLnBrk="1" hangingPunct="1">
              <a:lnSpc>
                <a:spcPct val="80000"/>
              </a:lnSpc>
              <a:defRPr/>
            </a:pPr>
            <a:r>
              <a:rPr lang="en-US" smtClean="0"/>
              <a:t>compute system outputs </a:t>
            </a:r>
          </a:p>
          <a:p>
            <a:pPr marL="1314450" lvl="2" indent="-306388" defTabSz="841375" eaLnBrk="1" hangingPunct="1">
              <a:lnSpc>
                <a:spcPct val="80000"/>
              </a:lnSpc>
              <a:defRPr/>
            </a:pPr>
            <a:r>
              <a:rPr lang="en-US" smtClean="0"/>
              <a:t>periodic – 40 ms</a:t>
            </a:r>
          </a:p>
          <a:p>
            <a:pPr marL="1314450" lvl="2" indent="-306388" defTabSz="841375" eaLnBrk="1" hangingPunct="1">
              <a:lnSpc>
                <a:spcPct val="80000"/>
              </a:lnSpc>
              <a:defRPr/>
            </a:pPr>
            <a:r>
              <a:rPr lang="en-US" smtClean="0"/>
              <a:t>event-triggered</a:t>
            </a:r>
          </a:p>
          <a:p>
            <a:pPr marL="893763" lvl="1" indent="-358775" defTabSz="841375" eaLnBrk="1" hangingPunct="1">
              <a:lnSpc>
                <a:spcPct val="80000"/>
              </a:lnSpc>
              <a:defRPr/>
            </a:pPr>
            <a:r>
              <a:rPr lang="en-US" smtClean="0"/>
              <a:t>pre-compute “expensive” outputs</a:t>
            </a:r>
          </a:p>
          <a:p>
            <a:pPr marL="1314450" lvl="2" indent="-306388" defTabSz="841375" eaLnBrk="1" hangingPunct="1">
              <a:lnSpc>
                <a:spcPct val="80000"/>
              </a:lnSpc>
              <a:defRPr/>
            </a:pPr>
            <a:r>
              <a:rPr lang="en-US" smtClean="0"/>
              <a:t>periodic – 100 ms</a:t>
            </a:r>
          </a:p>
          <a:p>
            <a:pPr marL="420688" indent="-420688" defTabSz="841375" eaLnBrk="1" hangingPunct="1">
              <a:lnSpc>
                <a:spcPct val="80000"/>
              </a:lnSpc>
              <a:defRPr/>
            </a:pPr>
            <a:r>
              <a:rPr lang="en-US" smtClean="0"/>
              <a:t>“Executive” scheduler with merged independent processes</a:t>
            </a:r>
          </a:p>
          <a:p>
            <a:pPr marL="420688" indent="-420688" defTabSz="841375" eaLnBrk="1" hangingPunct="1">
              <a:lnSpc>
                <a:spcPct val="80000"/>
              </a:lnSpc>
              <a:defRPr/>
            </a:pPr>
            <a:endParaRPr lang="en-US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4910138" cy="457200"/>
          </a:xfrm>
        </p:spPr>
        <p:txBody>
          <a:bodyPr/>
          <a:lstStyle/>
          <a:p>
            <a:pPr eaLnBrk="1" hangingPunct="1"/>
            <a:r>
              <a:rPr lang="en-US" altLang="en-US" smtClean="0"/>
              <a:t>Physical structure</a:t>
            </a:r>
          </a:p>
        </p:txBody>
      </p:sp>
      <p:sp>
        <p:nvSpPr>
          <p:cNvPr id="1060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696200" cy="457200"/>
          </a:xfrm>
        </p:spPr>
        <p:txBody>
          <a:bodyPr/>
          <a:lstStyle/>
          <a:p>
            <a:pPr eaLnBrk="1" hangingPunct="1"/>
            <a:r>
              <a:rPr lang="en-US" altLang="en-US" smtClean="0"/>
              <a:t>Module Decomposition View</a:t>
            </a:r>
          </a:p>
        </p:txBody>
      </p:sp>
      <p:sp>
        <p:nvSpPr>
          <p:cNvPr id="1061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90513" y="1220788"/>
            <a:ext cx="4064000" cy="5224462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en-US" sz="2000" smtClean="0"/>
              <a:t>Hardware-Hiding Module</a:t>
            </a:r>
          </a:p>
          <a:p>
            <a:pPr lvl="1" eaLnBrk="1" hangingPunct="1">
              <a:defRPr/>
            </a:pPr>
            <a:r>
              <a:rPr lang="en-US" sz="1800" smtClean="0"/>
              <a:t>Extended Computer Module</a:t>
            </a:r>
          </a:p>
          <a:p>
            <a:pPr lvl="1" eaLnBrk="1" hangingPunct="1">
              <a:defRPr/>
            </a:pPr>
            <a:r>
              <a:rPr lang="en-US" sz="1800" smtClean="0"/>
              <a:t>Device Interface Module</a:t>
            </a:r>
          </a:p>
          <a:p>
            <a:pPr marL="0" indent="0" eaLnBrk="1" hangingPunct="1">
              <a:defRPr/>
            </a:pPr>
            <a:r>
              <a:rPr lang="en-US" sz="2000" smtClean="0"/>
              <a:t>Behavior-Hiding Module</a:t>
            </a:r>
          </a:p>
          <a:p>
            <a:pPr lvl="1" eaLnBrk="1" hangingPunct="1">
              <a:defRPr/>
            </a:pPr>
            <a:r>
              <a:rPr lang="en-US" sz="1800" smtClean="0"/>
              <a:t>Function-Driving Module</a:t>
            </a:r>
          </a:p>
          <a:p>
            <a:pPr lvl="1" eaLnBrk="1" hangingPunct="1">
              <a:defRPr/>
            </a:pPr>
            <a:r>
              <a:rPr lang="en-US" sz="1800" smtClean="0"/>
              <a:t>Shared Services Module</a:t>
            </a:r>
          </a:p>
        </p:txBody>
      </p:sp>
      <p:sp>
        <p:nvSpPr>
          <p:cNvPr id="106189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33900" y="1220788"/>
            <a:ext cx="4064000" cy="5224462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en-US" sz="2000" smtClean="0"/>
              <a:t>Software Decision Module</a:t>
            </a:r>
          </a:p>
          <a:p>
            <a:pPr lvl="1" eaLnBrk="1" hangingPunct="1">
              <a:defRPr/>
            </a:pPr>
            <a:r>
              <a:rPr lang="en-US" sz="1800" smtClean="0"/>
              <a:t>Application Data Type Module</a:t>
            </a:r>
          </a:p>
          <a:p>
            <a:pPr lvl="1" eaLnBrk="1" hangingPunct="1">
              <a:defRPr/>
            </a:pPr>
            <a:r>
              <a:rPr lang="en-US" sz="1800" smtClean="0"/>
              <a:t>Data Banker Module</a:t>
            </a:r>
          </a:p>
          <a:p>
            <a:pPr lvl="1" eaLnBrk="1" hangingPunct="1">
              <a:defRPr/>
            </a:pPr>
            <a:r>
              <a:rPr lang="en-US" sz="1800" smtClean="0"/>
              <a:t>Filter Behavior Module</a:t>
            </a:r>
          </a:p>
          <a:p>
            <a:pPr lvl="1" eaLnBrk="1" hangingPunct="1">
              <a:defRPr/>
            </a:pPr>
            <a:r>
              <a:rPr lang="en-US" sz="1800" smtClean="0"/>
              <a:t>Physical Models Module</a:t>
            </a:r>
          </a:p>
          <a:p>
            <a:pPr lvl="1" eaLnBrk="1" hangingPunct="1">
              <a:defRPr/>
            </a:pPr>
            <a:r>
              <a:rPr lang="en-US" sz="1800" smtClean="0"/>
              <a:t>Software Utility Module</a:t>
            </a:r>
          </a:p>
          <a:p>
            <a:pPr lvl="1" eaLnBrk="1" hangingPunct="1">
              <a:defRPr/>
            </a:pPr>
            <a:r>
              <a:rPr lang="en-US" sz="1800" smtClean="0"/>
              <a:t>System Generation Module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511175" y="5245100"/>
            <a:ext cx="5356225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2600">
                <a:solidFill>
                  <a:srgbClr val="AA2B4A"/>
                </a:solidFill>
              </a:rPr>
              <a:t>See Figure 3.4 (2</a:t>
            </a:r>
            <a:r>
              <a:rPr lang="en-US" altLang="en-US" sz="2600" baseline="30000">
                <a:solidFill>
                  <a:srgbClr val="AA2B4A"/>
                </a:solidFill>
              </a:rPr>
              <a:t>nd</a:t>
            </a:r>
            <a:r>
              <a:rPr lang="en-US" altLang="en-US" sz="2600">
                <a:solidFill>
                  <a:srgbClr val="AA2B4A"/>
                </a:solidFill>
              </a:rPr>
              <a:t> edition), p. 59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8436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13" y="1862138"/>
            <a:ext cx="8791575" cy="313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5356225" cy="457200"/>
          </a:xfrm>
        </p:spPr>
        <p:txBody>
          <a:bodyPr/>
          <a:lstStyle/>
          <a:p>
            <a:pPr eaLnBrk="1" hangingPunct="1"/>
            <a:r>
              <a:rPr lang="en-US" altLang="en-US" smtClean="0"/>
              <a:t>Module Specification</a:t>
            </a:r>
          </a:p>
        </p:txBody>
      </p:sp>
      <p:sp>
        <p:nvSpPr>
          <p:cNvPr id="1062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20688" indent="-420688" defTabSz="841375" eaLnBrk="1" hangingPunct="1">
              <a:lnSpc>
                <a:spcPct val="80000"/>
              </a:lnSpc>
              <a:defRPr/>
            </a:pPr>
            <a:r>
              <a:rPr lang="en-US" sz="2000" smtClean="0"/>
              <a:t>Introduction</a:t>
            </a:r>
          </a:p>
          <a:p>
            <a:pPr marL="420688" indent="-420688" defTabSz="841375" eaLnBrk="1" hangingPunct="1">
              <a:lnSpc>
                <a:spcPct val="80000"/>
              </a:lnSpc>
              <a:defRPr/>
            </a:pPr>
            <a:r>
              <a:rPr lang="en-US" sz="2000" smtClean="0"/>
              <a:t>Interface overview</a:t>
            </a:r>
          </a:p>
          <a:p>
            <a:pPr marL="893763" lvl="1" indent="-358775" defTabSz="841375" eaLnBrk="1" hangingPunct="1">
              <a:lnSpc>
                <a:spcPct val="80000"/>
              </a:lnSpc>
              <a:defRPr/>
            </a:pPr>
            <a:r>
              <a:rPr lang="en-US" sz="1800" smtClean="0"/>
              <a:t>Access procedure table</a:t>
            </a:r>
          </a:p>
          <a:p>
            <a:pPr marL="893763" lvl="1" indent="-358775" defTabSz="841375" eaLnBrk="1" hangingPunct="1">
              <a:lnSpc>
                <a:spcPct val="80000"/>
              </a:lnSpc>
              <a:defRPr/>
            </a:pPr>
            <a:r>
              <a:rPr lang="en-US" sz="1800" smtClean="0"/>
              <a:t>Events signaled</a:t>
            </a:r>
          </a:p>
          <a:p>
            <a:pPr marL="420688" indent="-420688" defTabSz="841375" eaLnBrk="1" hangingPunct="1">
              <a:lnSpc>
                <a:spcPct val="80000"/>
              </a:lnSpc>
              <a:defRPr/>
            </a:pPr>
            <a:r>
              <a:rPr lang="en-US" sz="2000" smtClean="0"/>
              <a:t>Local types dictionary</a:t>
            </a:r>
          </a:p>
          <a:p>
            <a:pPr marL="420688" indent="-420688" defTabSz="841375" eaLnBrk="1" hangingPunct="1">
              <a:lnSpc>
                <a:spcPct val="80000"/>
              </a:lnSpc>
              <a:defRPr/>
            </a:pPr>
            <a:r>
              <a:rPr lang="en-US" sz="2000" smtClean="0"/>
              <a:t>Dictionary</a:t>
            </a:r>
          </a:p>
          <a:p>
            <a:pPr marL="420688" indent="-420688" defTabSz="841375" eaLnBrk="1" hangingPunct="1">
              <a:lnSpc>
                <a:spcPct val="80000"/>
              </a:lnSpc>
              <a:defRPr/>
            </a:pPr>
            <a:r>
              <a:rPr lang="en-US" sz="2000" smtClean="0"/>
              <a:t>Undesired event dictionary</a:t>
            </a:r>
          </a:p>
          <a:p>
            <a:pPr marL="420688" indent="-420688" defTabSz="841375" eaLnBrk="1" hangingPunct="1">
              <a:lnSpc>
                <a:spcPct val="80000"/>
              </a:lnSpc>
              <a:defRPr/>
            </a:pPr>
            <a:r>
              <a:rPr lang="en-US" sz="2000" smtClean="0"/>
              <a:t>System generation parameters</a:t>
            </a:r>
          </a:p>
          <a:p>
            <a:pPr marL="420688" indent="-420688" defTabSz="841375" eaLnBrk="1" hangingPunct="1">
              <a:lnSpc>
                <a:spcPct val="80000"/>
              </a:lnSpc>
              <a:defRPr/>
            </a:pPr>
            <a:r>
              <a:rPr lang="en-US" sz="2000" smtClean="0"/>
              <a:t>Interface design issues</a:t>
            </a:r>
          </a:p>
          <a:p>
            <a:pPr marL="420688" indent="-420688" defTabSz="841375" eaLnBrk="1" hangingPunct="1">
              <a:lnSpc>
                <a:spcPct val="80000"/>
              </a:lnSpc>
              <a:defRPr/>
            </a:pPr>
            <a:r>
              <a:rPr lang="en-US" sz="2000" smtClean="0"/>
              <a:t>Implementation notes</a:t>
            </a:r>
          </a:p>
          <a:p>
            <a:pPr marL="420688" indent="-420688" defTabSz="841375" eaLnBrk="1" hangingPunct="1">
              <a:lnSpc>
                <a:spcPct val="80000"/>
              </a:lnSpc>
              <a:defRPr/>
            </a:pPr>
            <a:r>
              <a:rPr lang="en-US" sz="2000" smtClean="0"/>
              <a:t>Assumption lists</a:t>
            </a:r>
          </a:p>
          <a:p>
            <a:pPr marL="420688" indent="-420688" defTabSz="841375" eaLnBrk="1" hangingPunct="1">
              <a:lnSpc>
                <a:spcPct val="80000"/>
              </a:lnSpc>
              <a:defRPr/>
            </a:pPr>
            <a:r>
              <a:rPr lang="en-US" sz="2000" smtClean="0"/>
              <a:t>Accuracy, timing and efficiency guide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2048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" y="1938338"/>
            <a:ext cx="8743950" cy="298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5454650" cy="904875"/>
          </a:xfrm>
        </p:spPr>
        <p:txBody>
          <a:bodyPr/>
          <a:lstStyle/>
          <a:p>
            <a:pPr eaLnBrk="1" hangingPunct="1"/>
            <a:r>
              <a:rPr lang="en-US" altLang="en-US" smtClean="0"/>
              <a:t>Process Structure</a:t>
            </a:r>
          </a:p>
        </p:txBody>
      </p:sp>
      <p:sp>
        <p:nvSpPr>
          <p:cNvPr id="1064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Mapping of procedures to process threads</a:t>
            </a:r>
          </a:p>
          <a:p>
            <a:pPr eaLnBrk="1" hangingPunct="1">
              <a:defRPr/>
            </a:pPr>
            <a:r>
              <a:rPr lang="en-US" smtClean="0"/>
              <a:t>Identification of re-entrant procedures</a:t>
            </a:r>
          </a:p>
          <a:p>
            <a:pPr eaLnBrk="1" hangingPunct="1">
              <a:defRPr/>
            </a:pPr>
            <a:r>
              <a:rPr lang="en-US" smtClean="0"/>
              <a:t>Identification of procedure service load</a:t>
            </a:r>
          </a:p>
          <a:p>
            <a:pPr eaLnBrk="1" hangingPunct="1">
              <a:defRPr/>
            </a:pPr>
            <a:r>
              <a:rPr lang="en-US" smtClean="0"/>
              <a:t>Mutual exclusions</a:t>
            </a:r>
          </a:p>
          <a:p>
            <a:pPr eaLnBrk="1" hangingPunct="1">
              <a:defRPr/>
            </a:pPr>
            <a:r>
              <a:rPr lang="en-US" smtClean="0"/>
              <a:t>Drove schedule executive design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2253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1938338"/>
            <a:ext cx="8610600" cy="298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90513" y="228600"/>
            <a:ext cx="8716962" cy="763588"/>
          </a:xfrm>
        </p:spPr>
        <p:txBody>
          <a:bodyPr/>
          <a:lstStyle/>
          <a:p>
            <a:pPr eaLnBrk="1" hangingPunct="1"/>
            <a:r>
              <a:rPr lang="en-US" altLang="en-US" smtClean="0"/>
              <a:t>Coarse-grained data Flow (figure 3.5)</a:t>
            </a:r>
          </a:p>
        </p:txBody>
      </p:sp>
      <p:sp>
        <p:nvSpPr>
          <p:cNvPr id="1021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defRPr/>
            </a:pPr>
            <a:endParaRPr lang="en-US" smtClean="0"/>
          </a:p>
        </p:txBody>
      </p:sp>
      <p:pic>
        <p:nvPicPr>
          <p:cNvPr id="23556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914400"/>
            <a:ext cx="5638800" cy="576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Architecture Deja Vu</a:t>
            </a:r>
          </a:p>
        </p:txBody>
      </p:sp>
      <p:sp>
        <p:nvSpPr>
          <p:cNvPr id="101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defRPr/>
            </a:pPr>
            <a:r>
              <a:rPr lang="en-US" sz="2000" smtClean="0"/>
              <a:t>Rediscovering principles laid out a quarter of a century ago by Brooks, Dijkstra, Parnas</a:t>
            </a:r>
          </a:p>
          <a:p>
            <a:pPr marL="457200" indent="-457200" eaLnBrk="1" hangingPunct="1">
              <a:defRPr/>
            </a:pPr>
            <a:endParaRPr lang="en-US" sz="2000" smtClean="0"/>
          </a:p>
          <a:p>
            <a:pPr marL="457200" indent="-457200" eaLnBrk="1" hangingPunct="1">
              <a:defRPr/>
            </a:pPr>
            <a:r>
              <a:rPr lang="en-US" sz="2000" smtClean="0"/>
              <a:t>Fred Brooks – </a:t>
            </a:r>
          </a:p>
          <a:p>
            <a:pPr marL="879475" lvl="1" indent="-381000" eaLnBrk="1" hangingPunct="1">
              <a:defRPr/>
            </a:pPr>
            <a:r>
              <a:rPr lang="en-US" sz="1800" smtClean="0"/>
              <a:t>1969 “architecture” of a computer system as “conceptual view of a computer … as seen by the programmer”</a:t>
            </a:r>
          </a:p>
          <a:p>
            <a:pPr marL="879475" lvl="1" indent="-381000" eaLnBrk="1" hangingPunct="1">
              <a:defRPr/>
            </a:pPr>
            <a:r>
              <a:rPr lang="en-US" sz="1800" smtClean="0"/>
              <a:t>“Mythical Man-Month” essays on Software engineering</a:t>
            </a:r>
          </a:p>
          <a:p>
            <a:pPr marL="457200" indent="-457200" eaLnBrk="1" hangingPunct="1">
              <a:defRPr/>
            </a:pPr>
            <a:r>
              <a:rPr lang="en-US" sz="2000" smtClean="0"/>
              <a:t>Dijkstra </a:t>
            </a:r>
          </a:p>
          <a:p>
            <a:pPr marL="879475" lvl="1" indent="-381000" eaLnBrk="1" hangingPunct="1">
              <a:defRPr/>
            </a:pPr>
            <a:r>
              <a:rPr lang="en-US" sz="1800" smtClean="0"/>
              <a:t>old us to be concerned with modularity</a:t>
            </a:r>
          </a:p>
          <a:p>
            <a:pPr marL="879475" lvl="1" indent="-381000" eaLnBrk="1" hangingPunct="1">
              <a:defRPr/>
            </a:pPr>
            <a:r>
              <a:rPr lang="en-US" sz="1800" smtClean="0"/>
              <a:t> layered approach</a:t>
            </a:r>
          </a:p>
          <a:p>
            <a:pPr marL="457200" indent="-457200" eaLnBrk="1" hangingPunct="1">
              <a:defRPr/>
            </a:pPr>
            <a:r>
              <a:rPr lang="en-US" sz="2000" smtClean="0"/>
              <a:t>Parnas – foundational contributions to SE field</a:t>
            </a:r>
          </a:p>
          <a:p>
            <a:pPr marL="879475" lvl="1" indent="-381000" eaLnBrk="1" hangingPunct="1">
              <a:defRPr/>
            </a:pPr>
            <a:r>
              <a:rPr lang="en-US" sz="1800" smtClean="0"/>
              <a:t>Information hiding for maintainability and reusability 1972</a:t>
            </a:r>
          </a:p>
          <a:p>
            <a:pPr marL="879475" lvl="1" indent="-381000" eaLnBrk="1" hangingPunct="1">
              <a:defRPr/>
            </a:pPr>
            <a:r>
              <a:rPr lang="en-US" sz="1800" smtClean="0"/>
              <a:t>Exception handling 1979</a:t>
            </a:r>
          </a:p>
          <a:p>
            <a:pPr marL="879475" lvl="1" indent="-381000" eaLnBrk="1" hangingPunct="1">
              <a:defRPr/>
            </a:pPr>
            <a:r>
              <a:rPr lang="en-US" sz="1800" smtClean="0"/>
              <a:t>Viewing program as member of family; abstracting qualitites</a:t>
            </a:r>
          </a:p>
          <a:p>
            <a:pPr marL="457200" indent="-457200" eaLnBrk="1" hangingPunct="1">
              <a:defRPr/>
            </a:pPr>
            <a:endParaRPr lang="en-US" sz="2000" smtClean="0"/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Creating An Architecture</a:t>
            </a:r>
          </a:p>
        </p:txBody>
      </p:sp>
      <p:sp>
        <p:nvSpPr>
          <p:cNvPr id="1069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defRPr/>
            </a:pPr>
            <a:r>
              <a:rPr lang="en-US" smtClean="0"/>
              <a:t>Part Two of Readings book chapters 4-10.</a:t>
            </a:r>
          </a:p>
          <a:p>
            <a:pPr marL="457200" indent="-457200" eaLnBrk="1" hangingPunct="1">
              <a:defRPr/>
            </a:pPr>
            <a:r>
              <a:rPr lang="en-US" smtClean="0"/>
              <a:t>“Beauty is in the eye of the beholder”</a:t>
            </a:r>
          </a:p>
          <a:p>
            <a:pPr marL="879475" lvl="1" indent="-381000" eaLnBrk="1" hangingPunct="1">
              <a:defRPr/>
            </a:pPr>
            <a:r>
              <a:rPr lang="en-US" smtClean="0"/>
              <a:t>Booth Tarkington (1838–1918).  The Magnificent Ambersons.  1918.</a:t>
            </a:r>
            <a:br>
              <a:rPr lang="en-US" smtClean="0"/>
            </a:br>
            <a:endParaRPr lang="en-US" smtClean="0"/>
          </a:p>
          <a:p>
            <a:pPr marL="457200" indent="-457200" eaLnBrk="1" hangingPunct="1">
              <a:defRPr/>
            </a:pPr>
            <a:r>
              <a:rPr lang="en-US" smtClean="0"/>
              <a:t>So whose concept of “Quality” does the architect use?</a:t>
            </a:r>
          </a:p>
          <a:p>
            <a:pPr marL="879475" lvl="1" indent="-381000" eaLnBrk="1" hangingPunct="1">
              <a:defRPr/>
            </a:pPr>
            <a:r>
              <a:rPr lang="en-US" smtClean="0"/>
              <a:t>His/her own?</a:t>
            </a:r>
          </a:p>
          <a:p>
            <a:pPr marL="879475" lvl="1" indent="-381000" eaLnBrk="1" hangingPunct="1">
              <a:defRPr/>
            </a:pPr>
            <a:r>
              <a:rPr lang="en-US" smtClean="0"/>
              <a:t>Customer?</a:t>
            </a:r>
          </a:p>
          <a:p>
            <a:pPr marL="879475" lvl="1" indent="-381000" eaLnBrk="1" hangingPunct="1">
              <a:defRPr/>
            </a:pPr>
            <a:r>
              <a:rPr lang="en-US" smtClean="0"/>
              <a:t>Can’t we all just agree? (paraphrasing Rodney King)</a:t>
            </a:r>
          </a:p>
          <a:p>
            <a:pPr marL="457200" indent="-457200" eaLnBrk="1" hangingPunct="1">
              <a:defRPr/>
            </a:pPr>
            <a:r>
              <a:rPr lang="en-US" smtClean="0"/>
              <a:t>Can we move to a more objective less subjective def.?</a:t>
            </a:r>
          </a:p>
          <a:p>
            <a:pPr marL="879475" lvl="1" indent="-381000" eaLnBrk="1" hangingPunct="1">
              <a:defRPr/>
            </a:pPr>
            <a:r>
              <a:rPr lang="en-US" smtClean="0"/>
              <a:t>We will use quality attribute scenarios</a:t>
            </a: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Understanding Quality Attributes</a:t>
            </a:r>
          </a:p>
        </p:txBody>
      </p:sp>
      <p:sp>
        <p:nvSpPr>
          <p:cNvPr id="1070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defRPr/>
            </a:pPr>
            <a:endParaRPr lang="en-US" smtClean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A-7E Avionics System</a:t>
            </a:r>
          </a:p>
        </p:txBody>
      </p:sp>
      <p:sp>
        <p:nvSpPr>
          <p:cNvPr id="10209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90513" y="1220788"/>
            <a:ext cx="7862887" cy="836612"/>
          </a:xfrm>
        </p:spPr>
        <p:txBody>
          <a:bodyPr/>
          <a:lstStyle/>
          <a:p>
            <a:pPr marL="457200" indent="-457200" eaLnBrk="1" hangingPunct="1">
              <a:defRPr/>
            </a:pPr>
            <a:r>
              <a:rPr lang="en-US" sz="2000" smtClean="0"/>
              <a:t>Reference:</a:t>
            </a:r>
          </a:p>
          <a:p>
            <a:pPr marL="879475" lvl="1" indent="-381000" eaLnBrk="1" hangingPunct="1">
              <a:defRPr/>
            </a:pPr>
            <a:r>
              <a:rPr lang="en-US" sz="1800" smtClean="0"/>
              <a:t>http://www.fas.org/man/dod-101/sys/ac/a-7.htm</a:t>
            </a:r>
          </a:p>
        </p:txBody>
      </p:sp>
      <p:pic>
        <p:nvPicPr>
          <p:cNvPr id="7172" name="Picture 4" descr="a7-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2133600"/>
            <a:ext cx="5029200" cy="40576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0934" name="Rectangle 6"/>
          <p:cNvSpPr>
            <a:spLocks noChangeArrowheads="1"/>
          </p:cNvSpPr>
          <p:nvPr/>
        </p:nvSpPr>
        <p:spPr bwMode="auto">
          <a:xfrm>
            <a:off x="5638800" y="2209800"/>
            <a:ext cx="3505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79" tIns="44446" rIns="90479" bIns="44446"/>
          <a:lstStyle/>
          <a:p>
            <a:pPr marL="457200" indent="-457200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Facts:</a:t>
            </a:r>
          </a:p>
          <a:p>
            <a:pPr marL="879475" lvl="1" indent="-381000" eaLnBrk="1" hangingPunct="1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defRPr/>
            </a:pPr>
            <a:r>
              <a:rPr lang="en-US"/>
              <a:t>1965 introduced</a:t>
            </a:r>
          </a:p>
          <a:p>
            <a:pPr marL="879475" lvl="1" indent="-381000" eaLnBrk="1" hangingPunct="1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defRPr/>
            </a:pPr>
            <a:r>
              <a:rPr lang="en-US"/>
              <a:t>In 1992 final ones replaced by F/A-18</a:t>
            </a:r>
          </a:p>
          <a:p>
            <a:pPr marL="879475" lvl="1" indent="-381000" eaLnBrk="1" hangingPunct="1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defRPr/>
            </a:pPr>
            <a:r>
              <a:rPr lang="en-US"/>
              <a:t>20mm gun and can carry payloads of up to 15,000 pounds of bombs and missiles</a:t>
            </a:r>
          </a:p>
          <a:p>
            <a:pPr marL="879475" lvl="1" indent="-381000" eaLnBrk="1" hangingPunct="1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defRPr/>
            </a:pPr>
            <a:r>
              <a:rPr lang="en-US"/>
              <a:t>7E = pilot only version</a:t>
            </a:r>
          </a:p>
          <a:p>
            <a:pPr marL="879475" lvl="1" indent="-381000" eaLnBrk="1" hangingPunct="1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defRPr/>
            </a:pPr>
            <a:r>
              <a:rPr lang="en-US"/>
              <a:t>Cost - $2,860,000</a:t>
            </a:r>
            <a:r>
              <a:rPr lang="en-US"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A-7E Avionics System</a:t>
            </a:r>
          </a:p>
        </p:txBody>
      </p:sp>
      <p:sp>
        <p:nvSpPr>
          <p:cNvPr id="1068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System started in 1977 (pre-SA terminology)</a:t>
            </a:r>
          </a:p>
          <a:p>
            <a:pPr eaLnBrk="1" hangingPunct="1">
              <a:defRPr/>
            </a:pPr>
            <a:r>
              <a:rPr lang="en-US" smtClean="0"/>
              <a:t>Software Engr. Group of Naval Research Lab</a:t>
            </a:r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smtClean="0"/>
              <a:t>To test Hypothesis that: information hiding and cooperative sequential processes were appropriate for high-performance embedded real-time systems</a:t>
            </a:r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smtClean="0"/>
              <a:t>Information hiding ( Parnas et al </a:t>
            </a:r>
            <a:r>
              <a:rPr lang="en-US" smtClean="0">
                <a:sym typeface="Wingdings" pitchFamily="2" charset="2"/>
              </a:rPr>
              <a:t> OO)</a:t>
            </a:r>
          </a:p>
          <a:p>
            <a:pPr eaLnBrk="1" hangingPunct="1">
              <a:defRPr/>
            </a:pPr>
            <a:r>
              <a:rPr lang="en-US" smtClean="0">
                <a:sym typeface="Wingdings" pitchFamily="2" charset="2"/>
              </a:rPr>
              <a:t>Cooperative sequential processes </a:t>
            </a:r>
          </a:p>
          <a:p>
            <a:pPr lvl="1" eaLnBrk="1" hangingPunct="1">
              <a:defRPr/>
            </a:pPr>
            <a:r>
              <a:rPr lang="en-US" smtClean="0"/>
              <a:t>EW Dijkstra  1965, semaphores P and V operations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305800" cy="762000"/>
          </a:xfrm>
        </p:spPr>
        <p:txBody>
          <a:bodyPr/>
          <a:lstStyle/>
          <a:p>
            <a:pPr eaLnBrk="1" hangingPunct="1"/>
            <a:r>
              <a:rPr lang="en-US" altLang="en-US" smtClean="0"/>
              <a:t>Architecture Business Cycle A-7E</a:t>
            </a:r>
          </a:p>
        </p:txBody>
      </p:sp>
      <p:sp>
        <p:nvSpPr>
          <p:cNvPr id="1053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3214687" cy="4265612"/>
          </a:xfrm>
        </p:spPr>
        <p:txBody>
          <a:bodyPr/>
          <a:lstStyle/>
          <a:p>
            <a:pPr eaLnBrk="1" hangingPunct="1">
              <a:defRPr/>
            </a:pPr>
            <a:r>
              <a:rPr lang="en-US" sz="1800" smtClean="0"/>
              <a:t>Stakeholders 		</a:t>
            </a:r>
          </a:p>
          <a:p>
            <a:pPr lvl="1" eaLnBrk="1" hangingPunct="1">
              <a:defRPr/>
            </a:pPr>
            <a:r>
              <a:rPr lang="en-US" sz="1600" smtClean="0"/>
              <a:t>navy aviators</a:t>
            </a:r>
          </a:p>
          <a:p>
            <a:pPr eaLnBrk="1" hangingPunct="1">
              <a:defRPr/>
            </a:pPr>
            <a:r>
              <a:rPr lang="en-US" sz="1800" smtClean="0"/>
              <a:t>Developing Organization </a:t>
            </a:r>
          </a:p>
          <a:p>
            <a:pPr lvl="1" eaLnBrk="1" hangingPunct="1">
              <a:defRPr/>
            </a:pPr>
            <a:r>
              <a:rPr lang="en-US" sz="1600" smtClean="0"/>
              <a:t>Naval Research lab</a:t>
            </a:r>
          </a:p>
          <a:p>
            <a:pPr eaLnBrk="1" hangingPunct="1">
              <a:defRPr/>
            </a:pPr>
            <a:r>
              <a:rPr lang="en-US" sz="1800" smtClean="0"/>
              <a:t>Technical Environment </a:t>
            </a:r>
          </a:p>
          <a:p>
            <a:pPr lvl="1" eaLnBrk="1" hangingPunct="1">
              <a:defRPr/>
            </a:pPr>
            <a:r>
              <a:rPr lang="en-US" sz="1600" smtClean="0"/>
              <a:t>OO information hiding</a:t>
            </a:r>
          </a:p>
          <a:p>
            <a:pPr lvl="1" eaLnBrk="1" hangingPunct="1">
              <a:defRPr/>
            </a:pPr>
            <a:r>
              <a:rPr lang="en-US" sz="1600" smtClean="0"/>
              <a:t>Cooperating seq. proc.</a:t>
            </a:r>
          </a:p>
          <a:p>
            <a:pPr lvl="1" eaLnBrk="1" hangingPunct="1">
              <a:defRPr/>
            </a:pPr>
            <a:r>
              <a:rPr lang="en-US" sz="1600" smtClean="0"/>
              <a:t>Real-time system</a:t>
            </a:r>
          </a:p>
          <a:p>
            <a:pPr eaLnBrk="1" hangingPunct="1">
              <a:defRPr/>
            </a:pPr>
            <a:r>
              <a:rPr lang="en-US" sz="1800" smtClean="0"/>
              <a:t>Architect’s experience</a:t>
            </a:r>
          </a:p>
          <a:p>
            <a:pPr lvl="1" eaLnBrk="1" hangingPunct="1">
              <a:defRPr/>
            </a:pPr>
            <a:r>
              <a:rPr lang="en-US" sz="1600" smtClean="0"/>
              <a:t>Academic</a:t>
            </a:r>
          </a:p>
          <a:p>
            <a:pPr lvl="1" eaLnBrk="1" hangingPunct="1">
              <a:defRPr/>
            </a:pPr>
            <a:r>
              <a:rPr lang="en-US" sz="1600" smtClean="0"/>
              <a:t>Access to other avionics systems</a:t>
            </a:r>
          </a:p>
          <a:p>
            <a:pPr lvl="1" eaLnBrk="1" hangingPunct="1">
              <a:defRPr/>
            </a:pPr>
            <a:endParaRPr lang="en-US" sz="1600" smtClean="0"/>
          </a:p>
        </p:txBody>
      </p:sp>
      <p:sp>
        <p:nvSpPr>
          <p:cNvPr id="1053700" name="Rectangle 4"/>
          <p:cNvSpPr>
            <a:spLocks noChangeArrowheads="1"/>
          </p:cNvSpPr>
          <p:nvPr/>
        </p:nvSpPr>
        <p:spPr bwMode="auto">
          <a:xfrm>
            <a:off x="3581400" y="1371600"/>
            <a:ext cx="2209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79" tIns="44446" rIns="90479" bIns="44446"/>
          <a:lstStyle/>
          <a:p>
            <a:pPr marL="385763" indent="-385763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Requirements (Qualities)</a:t>
            </a:r>
          </a:p>
          <a:p>
            <a:pPr marL="385763" indent="-385763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l"/>
              <a:defRPr/>
            </a:pPr>
            <a:r>
              <a:rPr lang="en-US" sz="1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Modifiability</a:t>
            </a:r>
          </a:p>
          <a:p>
            <a:pPr marL="385763" indent="-385763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l"/>
              <a:defRPr/>
            </a:pPr>
            <a:r>
              <a:rPr lang="en-US" sz="1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Performance</a:t>
            </a:r>
          </a:p>
          <a:p>
            <a:pPr marL="744538" lvl="1" indent="-246063" eaLnBrk="1" hangingPunct="1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defRPr/>
            </a:pPr>
            <a:endParaRPr lang="en-US" sz="1600"/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3352800" y="1752600"/>
            <a:ext cx="3810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3352800" y="1371600"/>
            <a:ext cx="0" cy="7620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 flipH="1">
            <a:off x="3200400" y="2133600"/>
            <a:ext cx="1524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 flipH="1">
            <a:off x="1905000" y="1371600"/>
            <a:ext cx="14478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304800" y="1143000"/>
            <a:ext cx="5029200" cy="44958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endParaRPr lang="en-US" altLang="en-US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>
            <a:off x="5334000" y="3200400"/>
            <a:ext cx="5334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>
            <a:off x="5334000" y="3733800"/>
            <a:ext cx="5334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1053708" name="Rectangle 12"/>
          <p:cNvSpPr>
            <a:spLocks noChangeArrowheads="1"/>
          </p:cNvSpPr>
          <p:nvPr/>
        </p:nvSpPr>
        <p:spPr bwMode="auto">
          <a:xfrm>
            <a:off x="6858000" y="1981200"/>
            <a:ext cx="2147888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79" tIns="44446" rIns="90479" bIns="44446"/>
          <a:lstStyle/>
          <a:p>
            <a:pPr marL="385763" indent="-385763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Architecture </a:t>
            </a:r>
            <a:r>
              <a:rPr lang="en-US" sz="1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Module structure   Uses structure Process structure</a:t>
            </a:r>
          </a:p>
          <a:p>
            <a:pPr marL="744538" lvl="1" indent="-246063" eaLnBrk="1" hangingPunct="1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defRPr/>
            </a:pPr>
            <a:endParaRPr lang="en-US" sz="1600"/>
          </a:p>
        </p:txBody>
      </p:sp>
      <p:sp>
        <p:nvSpPr>
          <p:cNvPr id="1053709" name="Rectangle 13"/>
          <p:cNvSpPr>
            <a:spLocks noChangeArrowheads="1"/>
          </p:cNvSpPr>
          <p:nvPr/>
        </p:nvSpPr>
        <p:spPr bwMode="auto">
          <a:xfrm>
            <a:off x="6996113" y="3505200"/>
            <a:ext cx="214788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79" tIns="44446" rIns="90479" bIns="44446"/>
          <a:lstStyle/>
          <a:p>
            <a:pPr marL="385763" indent="-385763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System               </a:t>
            </a:r>
            <a:r>
              <a:rPr lang="en-US" sz="16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A-7E Avionics</a:t>
            </a:r>
          </a:p>
          <a:p>
            <a:pPr marL="744538" lvl="1" indent="-246063" eaLnBrk="1" hangingPunct="1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defRPr/>
            </a:pPr>
            <a:endParaRPr lang="en-US" sz="1600"/>
          </a:p>
        </p:txBody>
      </p:sp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6781800" y="1905000"/>
            <a:ext cx="2133600" cy="11430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endParaRPr lang="en-US" altLang="en-US"/>
          </a:p>
        </p:txBody>
      </p:sp>
      <p:sp>
        <p:nvSpPr>
          <p:cNvPr id="9231" name="Rectangle 15"/>
          <p:cNvSpPr>
            <a:spLocks noChangeArrowheads="1"/>
          </p:cNvSpPr>
          <p:nvPr/>
        </p:nvSpPr>
        <p:spPr bwMode="auto">
          <a:xfrm>
            <a:off x="6781800" y="3505200"/>
            <a:ext cx="2133600" cy="12192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endParaRPr lang="en-US" altLang="en-US"/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>
            <a:off x="8001000" y="4724400"/>
            <a:ext cx="0" cy="13716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9233" name="Line 17"/>
          <p:cNvSpPr>
            <a:spLocks noChangeShapeType="1"/>
          </p:cNvSpPr>
          <p:nvPr/>
        </p:nvSpPr>
        <p:spPr bwMode="auto">
          <a:xfrm>
            <a:off x="2819400" y="6096000"/>
            <a:ext cx="51816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 flipV="1">
            <a:off x="2819400" y="5715000"/>
            <a:ext cx="0" cy="3810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9235" name="Line 19"/>
          <p:cNvSpPr>
            <a:spLocks noChangeShapeType="1"/>
          </p:cNvSpPr>
          <p:nvPr/>
        </p:nvSpPr>
        <p:spPr bwMode="auto">
          <a:xfrm>
            <a:off x="8001000" y="3124200"/>
            <a:ext cx="0" cy="3810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9236" name="Line 20"/>
          <p:cNvSpPr>
            <a:spLocks noChangeShapeType="1"/>
          </p:cNvSpPr>
          <p:nvPr/>
        </p:nvSpPr>
        <p:spPr bwMode="auto">
          <a:xfrm flipV="1">
            <a:off x="8001000" y="838200"/>
            <a:ext cx="0" cy="10668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9237" name="Line 21"/>
          <p:cNvSpPr>
            <a:spLocks noChangeShapeType="1"/>
          </p:cNvSpPr>
          <p:nvPr/>
        </p:nvSpPr>
        <p:spPr bwMode="auto">
          <a:xfrm flipH="1">
            <a:off x="2895600" y="838200"/>
            <a:ext cx="51054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9238" name="Line 22"/>
          <p:cNvSpPr>
            <a:spLocks noChangeShapeType="1"/>
          </p:cNvSpPr>
          <p:nvPr/>
        </p:nvSpPr>
        <p:spPr bwMode="auto">
          <a:xfrm>
            <a:off x="2895600" y="838200"/>
            <a:ext cx="0" cy="3048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9239" name="Oval 23"/>
          <p:cNvSpPr>
            <a:spLocks noChangeArrowheads="1"/>
          </p:cNvSpPr>
          <p:nvPr/>
        </p:nvSpPr>
        <p:spPr bwMode="auto">
          <a:xfrm>
            <a:off x="6096000" y="2362200"/>
            <a:ext cx="228600" cy="609600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2"/>
            </a:solidFill>
            <a:round/>
            <a:headEnd/>
            <a:tailEnd type="none" w="sm" len="sm"/>
          </a:ln>
        </p:spPr>
        <p:txBody>
          <a:bodyPr wrap="none" lIns="45720" rIns="45720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endParaRPr lang="en-US" altLang="en-US"/>
          </a:p>
        </p:txBody>
      </p:sp>
      <p:sp>
        <p:nvSpPr>
          <p:cNvPr id="9240" name="Line 24"/>
          <p:cNvSpPr>
            <a:spLocks noChangeShapeType="1"/>
          </p:cNvSpPr>
          <p:nvPr/>
        </p:nvSpPr>
        <p:spPr bwMode="auto">
          <a:xfrm>
            <a:off x="5943600" y="3048000"/>
            <a:ext cx="5334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9241" name="Line 26"/>
          <p:cNvSpPr>
            <a:spLocks noChangeShapeType="1"/>
          </p:cNvSpPr>
          <p:nvPr/>
        </p:nvSpPr>
        <p:spPr bwMode="auto">
          <a:xfrm>
            <a:off x="6019800" y="4800600"/>
            <a:ext cx="3810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9242" name="Line 27"/>
          <p:cNvSpPr>
            <a:spLocks noChangeShapeType="1"/>
          </p:cNvSpPr>
          <p:nvPr/>
        </p:nvSpPr>
        <p:spPr bwMode="auto">
          <a:xfrm flipH="1" flipV="1">
            <a:off x="5943600" y="3048000"/>
            <a:ext cx="76200" cy="17526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9243" name="Line 29"/>
          <p:cNvSpPr>
            <a:spLocks noChangeShapeType="1"/>
          </p:cNvSpPr>
          <p:nvPr/>
        </p:nvSpPr>
        <p:spPr bwMode="auto">
          <a:xfrm flipV="1">
            <a:off x="6400800" y="3048000"/>
            <a:ext cx="76200" cy="17526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9244" name="Line 30"/>
          <p:cNvSpPr>
            <a:spLocks noChangeShapeType="1"/>
          </p:cNvSpPr>
          <p:nvPr/>
        </p:nvSpPr>
        <p:spPr bwMode="auto">
          <a:xfrm flipV="1">
            <a:off x="6477000" y="3124200"/>
            <a:ext cx="304800" cy="3810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9245" name="Text Box 31"/>
          <p:cNvSpPr txBox="1">
            <a:spLocks noChangeArrowheads="1"/>
          </p:cNvSpPr>
          <p:nvPr/>
        </p:nvSpPr>
        <p:spPr bwMode="auto">
          <a:xfrm>
            <a:off x="5686425" y="2062163"/>
            <a:ext cx="969963" cy="3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wrap="none" lIns="45720" rIns="4572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600"/>
              <a:t>Architect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610600" cy="762000"/>
          </a:xfrm>
        </p:spPr>
        <p:txBody>
          <a:bodyPr/>
          <a:lstStyle/>
          <a:p>
            <a:pPr eaLnBrk="1" hangingPunct="1"/>
            <a:r>
              <a:rPr lang="en-US" altLang="en-US" smtClean="0"/>
              <a:t>A-7E Corsair Architecture Structures</a:t>
            </a:r>
          </a:p>
        </p:txBody>
      </p:sp>
      <p:sp>
        <p:nvSpPr>
          <p:cNvPr id="1054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 typeface="Wingdings" panose="05000000000000000000" pitchFamily="2" charset="2"/>
              <a:buAutoNum type="arabicPeriod"/>
              <a:defRPr/>
            </a:pPr>
            <a:r>
              <a:rPr lang="en-US" smtClean="0"/>
              <a:t>Modular decomposition and information hiding</a:t>
            </a:r>
          </a:p>
          <a:p>
            <a:pPr marL="457200" indent="-457200" eaLnBrk="1" hangingPunct="1">
              <a:buFont typeface="Wingdings" panose="05000000000000000000" pitchFamily="2" charset="2"/>
              <a:buAutoNum type="arabicPeriod"/>
              <a:defRPr/>
            </a:pPr>
            <a:r>
              <a:rPr lang="en-US" smtClean="0"/>
              <a:t>Uses: dependency</a:t>
            </a:r>
          </a:p>
          <a:p>
            <a:pPr marL="457200" indent="-457200" eaLnBrk="1" hangingPunct="1">
              <a:buFont typeface="Wingdings" panose="05000000000000000000" pitchFamily="2" charset="2"/>
              <a:buAutoNum type="arabicPeriod"/>
              <a:defRPr/>
            </a:pPr>
            <a:r>
              <a:rPr lang="en-US" smtClean="0"/>
              <a:t>Processes: threads, schedules, synchronization, etc.</a:t>
            </a:r>
          </a:p>
          <a:p>
            <a:pPr marL="457200" indent="-457200" eaLnBrk="1" hangingPunct="1">
              <a:defRPr/>
            </a:pPr>
            <a:endParaRPr lang="en-US" smtClean="0"/>
          </a:p>
          <a:p>
            <a:pPr marL="457200" indent="-457200" eaLnBrk="1" hangingPunct="1">
              <a:defRPr/>
            </a:pPr>
            <a:r>
              <a:rPr lang="en-US" smtClean="0"/>
              <a:t>Physical structure is not covered in chapter 3.</a:t>
            </a:r>
          </a:p>
          <a:p>
            <a:pPr marL="457200" indent="-457200" eaLnBrk="1" hangingPunct="1">
              <a:defRPr/>
            </a:pPr>
            <a:r>
              <a:rPr lang="en-US" smtClean="0"/>
              <a:t>These structures are largely independent and in fact orthogonal.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534400" cy="1066800"/>
          </a:xfrm>
        </p:spPr>
        <p:txBody>
          <a:bodyPr/>
          <a:lstStyle/>
          <a:p>
            <a:pPr eaLnBrk="1" hangingPunct="1"/>
            <a:r>
              <a:rPr lang="en-US" altLang="en-US" smtClean="0"/>
              <a:t>Requirements: Situation Awareness</a:t>
            </a:r>
          </a:p>
        </p:txBody>
      </p:sp>
      <p:sp>
        <p:nvSpPr>
          <p:cNvPr id="1055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20688" indent="-420688" defTabSz="841375" eaLnBrk="1" hangingPunct="1">
              <a:lnSpc>
                <a:spcPct val="80000"/>
              </a:lnSpc>
              <a:defRPr/>
            </a:pPr>
            <a:r>
              <a:rPr lang="en-US" sz="2000" smtClean="0"/>
              <a:t>Mission: carrier-based attack, ground-support</a:t>
            </a:r>
          </a:p>
          <a:p>
            <a:pPr marL="420688" indent="-420688" defTabSz="841375" eaLnBrk="1" hangingPunct="1">
              <a:lnSpc>
                <a:spcPct val="80000"/>
              </a:lnSpc>
              <a:defRPr/>
            </a:pPr>
            <a:r>
              <a:rPr lang="en-US" sz="2000" smtClean="0"/>
              <a:t>Data input from sensors</a:t>
            </a:r>
          </a:p>
          <a:p>
            <a:pPr marL="893763" lvl="1" indent="-358775" defTabSz="841375" eaLnBrk="1" hangingPunct="1">
              <a:lnSpc>
                <a:spcPct val="80000"/>
              </a:lnSpc>
              <a:defRPr/>
            </a:pPr>
            <a:r>
              <a:rPr lang="en-US" sz="1800" smtClean="0"/>
              <a:t>multiple sources of altitude, range, speed, position, </a:t>
            </a:r>
          </a:p>
          <a:p>
            <a:pPr marL="893763" lvl="1" indent="-358775" defTabSz="841375" eaLnBrk="1" hangingPunct="1">
              <a:lnSpc>
                <a:spcPct val="80000"/>
              </a:lnSpc>
              <a:defRPr/>
            </a:pPr>
            <a:r>
              <a:rPr lang="en-US" sz="1800" smtClean="0"/>
              <a:t>weapons status</a:t>
            </a:r>
          </a:p>
          <a:p>
            <a:pPr marL="420688" indent="-420688" defTabSz="841375" eaLnBrk="1" hangingPunct="1">
              <a:lnSpc>
                <a:spcPct val="80000"/>
              </a:lnSpc>
              <a:defRPr/>
            </a:pPr>
            <a:r>
              <a:rPr lang="en-US" sz="2000" smtClean="0"/>
              <a:t>Data output to pilot displays</a:t>
            </a:r>
          </a:p>
          <a:p>
            <a:pPr marL="893763" lvl="1" indent="-358775" defTabSz="841375" eaLnBrk="1" hangingPunct="1">
              <a:lnSpc>
                <a:spcPct val="80000"/>
              </a:lnSpc>
              <a:defRPr/>
            </a:pPr>
            <a:r>
              <a:rPr lang="en-US" sz="1800" smtClean="0"/>
              <a:t>moving map, direction, distance, time to go, etc.</a:t>
            </a:r>
          </a:p>
          <a:p>
            <a:pPr marL="893763" lvl="1" indent="-358775" defTabSz="841375" eaLnBrk="1" hangingPunct="1">
              <a:lnSpc>
                <a:spcPct val="80000"/>
              </a:lnSpc>
              <a:defRPr/>
            </a:pPr>
            <a:r>
              <a:rPr lang="en-US" sz="1800" smtClean="0"/>
              <a:t>head-up display: target, trajectory, navigation and weapon mode status, etc.</a:t>
            </a:r>
          </a:p>
          <a:p>
            <a:pPr marL="893763" lvl="1" indent="-358775" defTabSz="841375" eaLnBrk="1" hangingPunct="1">
              <a:lnSpc>
                <a:spcPct val="80000"/>
              </a:lnSpc>
              <a:defRPr/>
            </a:pPr>
            <a:r>
              <a:rPr lang="en-US" sz="1800" smtClean="0"/>
              <a:t>lights, dials, audibles</a:t>
            </a:r>
          </a:p>
          <a:p>
            <a:pPr marL="420688" indent="-420688" defTabSz="841375" eaLnBrk="1" hangingPunct="1">
              <a:lnSpc>
                <a:spcPct val="80000"/>
              </a:lnSpc>
              <a:defRPr/>
            </a:pPr>
            <a:r>
              <a:rPr lang="en-US" sz="2000" smtClean="0"/>
              <a:t>Pilot input</a:t>
            </a:r>
          </a:p>
          <a:p>
            <a:pPr marL="893763" lvl="1" indent="-358775" defTabSz="841375" eaLnBrk="1" hangingPunct="1">
              <a:lnSpc>
                <a:spcPct val="80000"/>
              </a:lnSpc>
              <a:defRPr/>
            </a:pPr>
            <a:r>
              <a:rPr lang="en-US" sz="1800" smtClean="0"/>
              <a:t>mode select switches and keyboard</a:t>
            </a:r>
          </a:p>
          <a:p>
            <a:pPr marL="893763" lvl="1" indent="-358775" defTabSz="841375" eaLnBrk="1" hangingPunct="1">
              <a:lnSpc>
                <a:spcPct val="80000"/>
              </a:lnSpc>
              <a:defRPr/>
            </a:pPr>
            <a:r>
              <a:rPr lang="en-US" sz="1800" smtClean="0"/>
              <a:t>target selection (lat/lon on keypad, map slew with “cone hat,” FLIR designation, HUD slew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5924550" cy="457200"/>
          </a:xfrm>
        </p:spPr>
        <p:txBody>
          <a:bodyPr/>
          <a:lstStyle/>
          <a:p>
            <a:pPr eaLnBrk="1" hangingPunct="1"/>
            <a:r>
              <a:rPr lang="en-US" altLang="en-US" smtClean="0"/>
              <a:t>Quality Requirements</a:t>
            </a:r>
          </a:p>
        </p:txBody>
      </p:sp>
      <p:sp>
        <p:nvSpPr>
          <p:cNvPr id="1056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20688" indent="-420688" defTabSz="841375" eaLnBrk="1" hangingPunct="1">
              <a:lnSpc>
                <a:spcPct val="80000"/>
              </a:lnSpc>
              <a:defRPr/>
            </a:pPr>
            <a:r>
              <a:rPr lang="en-US" sz="2800" smtClean="0"/>
              <a:t>Real-time performance and availability</a:t>
            </a:r>
          </a:p>
          <a:p>
            <a:pPr marL="420688" indent="-420688" defTabSz="841375" eaLnBrk="1" hangingPunct="1">
              <a:lnSpc>
                <a:spcPct val="80000"/>
              </a:lnSpc>
              <a:defRPr/>
            </a:pPr>
            <a:r>
              <a:rPr lang="en-US" sz="2800" smtClean="0"/>
              <a:t>Embedded (“situated”)</a:t>
            </a:r>
          </a:p>
          <a:p>
            <a:pPr marL="420688" indent="-420688" defTabSz="841375" eaLnBrk="1" hangingPunct="1">
              <a:lnSpc>
                <a:spcPct val="80000"/>
              </a:lnSpc>
              <a:defRPr/>
            </a:pPr>
            <a:r>
              <a:rPr lang="en-US" sz="2800" smtClean="0"/>
              <a:t>Modifiability</a:t>
            </a:r>
          </a:p>
          <a:p>
            <a:pPr marL="420688" indent="-420688" defTabSz="841375" eaLnBrk="1" hangingPunct="1">
              <a:lnSpc>
                <a:spcPct val="80000"/>
              </a:lnSpc>
              <a:defRPr/>
            </a:pPr>
            <a:r>
              <a:rPr lang="en-US" sz="2800" smtClean="0"/>
              <a:t>Mission-critical, but not flight-critical</a:t>
            </a:r>
          </a:p>
          <a:p>
            <a:pPr marL="420688" indent="-420688" defTabSz="841375" eaLnBrk="1" hangingPunct="1">
              <a:lnSpc>
                <a:spcPct val="80000"/>
              </a:lnSpc>
              <a:defRPr/>
            </a:pPr>
            <a:r>
              <a:rPr lang="en-US" sz="2800" smtClean="0"/>
              <a:t>“Hidden” Requirements as an R&amp;D effort</a:t>
            </a:r>
          </a:p>
          <a:p>
            <a:pPr marL="893763" lvl="1" indent="-358775" defTabSz="841375" eaLnBrk="1" hangingPunct="1">
              <a:lnSpc>
                <a:spcPct val="80000"/>
              </a:lnSpc>
              <a:defRPr/>
            </a:pPr>
            <a:r>
              <a:rPr lang="en-US" sz="2400" smtClean="0"/>
              <a:t>demonstrate advanced computer science</a:t>
            </a:r>
          </a:p>
          <a:p>
            <a:pPr marL="893763" lvl="1" indent="-358775" defTabSz="841375" eaLnBrk="1" hangingPunct="1">
              <a:lnSpc>
                <a:spcPct val="80000"/>
              </a:lnSpc>
              <a:defRPr/>
            </a:pPr>
            <a:r>
              <a:rPr lang="en-US" sz="2400" smtClean="0"/>
              <a:t>software engineering methods</a:t>
            </a:r>
          </a:p>
          <a:p>
            <a:pPr marL="1314450" lvl="2" indent="-306388" defTabSz="841375" eaLnBrk="1" hangingPunct="1">
              <a:lnSpc>
                <a:spcPct val="80000"/>
              </a:lnSpc>
              <a:defRPr/>
            </a:pPr>
            <a:r>
              <a:rPr lang="en-US" sz="2000" smtClean="0"/>
              <a:t>information hiding for real-time, embedded systems</a:t>
            </a:r>
          </a:p>
          <a:p>
            <a:pPr marL="1735138" lvl="3" indent="-306388" defTabSz="841375" eaLnBrk="1" hangingPunct="1">
              <a:lnSpc>
                <a:spcPct val="80000"/>
              </a:lnSpc>
              <a:defRPr/>
            </a:pPr>
            <a:r>
              <a:rPr lang="en-US" sz="2000" smtClean="0"/>
              <a:t>interface specification</a:t>
            </a:r>
          </a:p>
          <a:p>
            <a:pPr marL="1314450" lvl="2" indent="-306388" defTabSz="841375" eaLnBrk="1" hangingPunct="1">
              <a:lnSpc>
                <a:spcPct val="80000"/>
              </a:lnSpc>
              <a:defRPr/>
            </a:pPr>
            <a:r>
              <a:rPr lang="en-US" sz="2000" smtClean="0"/>
              <a:t>requirements documentation</a:t>
            </a:r>
          </a:p>
          <a:p>
            <a:pPr marL="1314450" lvl="2" indent="-306388" defTabSz="841375" eaLnBrk="1" hangingPunct="1">
              <a:lnSpc>
                <a:spcPct val="80000"/>
              </a:lnSpc>
              <a:defRPr/>
            </a:pPr>
            <a:r>
              <a:rPr lang="en-US" sz="2000" smtClean="0"/>
              <a:t>multiple architectural views</a:t>
            </a:r>
          </a:p>
          <a:p>
            <a:pPr marL="893763" lvl="1" indent="-358775" defTabSz="841375" eaLnBrk="1" hangingPunct="1">
              <a:lnSpc>
                <a:spcPct val="80000"/>
              </a:lnSpc>
              <a:defRPr/>
            </a:pPr>
            <a:r>
              <a:rPr lang="en-US" sz="2400" smtClean="0"/>
              <a:t>publication of lessons learned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5029200" cy="457200"/>
          </a:xfrm>
        </p:spPr>
        <p:txBody>
          <a:bodyPr/>
          <a:lstStyle/>
          <a:p>
            <a:pPr eaLnBrk="1" hangingPunct="1"/>
            <a:r>
              <a:rPr lang="en-US" altLang="en-US" smtClean="0"/>
              <a:t>Module Structure</a:t>
            </a:r>
          </a:p>
        </p:txBody>
      </p:sp>
      <p:sp>
        <p:nvSpPr>
          <p:cNvPr id="1057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458200" cy="5486400"/>
          </a:xfrm>
        </p:spPr>
        <p:txBody>
          <a:bodyPr/>
          <a:lstStyle/>
          <a:p>
            <a:pPr marL="420688" indent="-420688" defTabSz="841375" eaLnBrk="1" hangingPunct="1">
              <a:lnSpc>
                <a:spcPct val="80000"/>
              </a:lnSpc>
              <a:defRPr/>
            </a:pPr>
            <a:r>
              <a:rPr lang="en-US" sz="2800" smtClean="0"/>
              <a:t>Divide into modules that can be developed independently then easily integrated</a:t>
            </a:r>
          </a:p>
          <a:p>
            <a:pPr marL="893763" lvl="1" indent="-358775" defTabSz="841375" eaLnBrk="1" hangingPunct="1">
              <a:lnSpc>
                <a:spcPct val="80000"/>
              </a:lnSpc>
              <a:defRPr/>
            </a:pPr>
            <a:r>
              <a:rPr lang="en-US" sz="2400" smtClean="0"/>
              <a:t>Work Breakdown Structure; Module Guide</a:t>
            </a:r>
          </a:p>
          <a:p>
            <a:pPr marL="1314450" lvl="2" indent="-306388" defTabSz="841375" eaLnBrk="1" hangingPunct="1">
              <a:lnSpc>
                <a:spcPct val="80000"/>
              </a:lnSpc>
              <a:defRPr/>
            </a:pPr>
            <a:r>
              <a:rPr lang="en-US" sz="2000" smtClean="0"/>
              <a:t>no overlap or gaps</a:t>
            </a:r>
          </a:p>
          <a:p>
            <a:pPr marL="1314450" lvl="2" indent="-306388" defTabSz="841375" eaLnBrk="1" hangingPunct="1">
              <a:lnSpc>
                <a:spcPct val="80000"/>
              </a:lnSpc>
              <a:defRPr/>
            </a:pPr>
            <a:r>
              <a:rPr lang="en-US" sz="2000" smtClean="0"/>
              <a:t>separation of concerns</a:t>
            </a:r>
          </a:p>
          <a:p>
            <a:pPr marL="1314450" lvl="2" indent="-306388" defTabSz="841375" eaLnBrk="1" hangingPunct="1">
              <a:lnSpc>
                <a:spcPct val="80000"/>
              </a:lnSpc>
              <a:defRPr/>
            </a:pPr>
            <a:r>
              <a:rPr lang="en-US" sz="2000" smtClean="0"/>
              <a:t>inter-module dependency trace</a:t>
            </a:r>
          </a:p>
          <a:p>
            <a:pPr marL="1314450" lvl="2" indent="-306388" defTabSz="841375" eaLnBrk="1" hangingPunct="1">
              <a:lnSpc>
                <a:spcPct val="80000"/>
              </a:lnSpc>
              <a:defRPr/>
            </a:pPr>
            <a:r>
              <a:rPr lang="en-US" sz="2000" smtClean="0"/>
              <a:t>multi-level functional hierarchy</a:t>
            </a:r>
          </a:p>
          <a:p>
            <a:pPr marL="1314450" lvl="2" indent="-306388" defTabSz="841375" eaLnBrk="1" hangingPunct="1">
              <a:lnSpc>
                <a:spcPct val="80000"/>
              </a:lnSpc>
              <a:defRPr/>
            </a:pPr>
            <a:r>
              <a:rPr lang="en-US" sz="2000" smtClean="0"/>
              <a:t>issue: must get it right, early</a:t>
            </a:r>
          </a:p>
          <a:p>
            <a:pPr marL="893763" lvl="1" indent="-358775" defTabSz="841375" eaLnBrk="1" hangingPunct="1">
              <a:lnSpc>
                <a:spcPct val="80000"/>
              </a:lnSpc>
              <a:defRPr/>
            </a:pPr>
            <a:r>
              <a:rPr lang="en-US" sz="2400" smtClean="0"/>
              <a:t>Module structure is the “anchor” architecture</a:t>
            </a:r>
          </a:p>
          <a:p>
            <a:pPr marL="420688" indent="-420688" defTabSz="841375" eaLnBrk="1" hangingPunct="1">
              <a:lnSpc>
                <a:spcPct val="80000"/>
              </a:lnSpc>
              <a:defRPr/>
            </a:pPr>
            <a:r>
              <a:rPr lang="en-US" sz="2800" smtClean="0"/>
              <a:t>Goals</a:t>
            </a:r>
          </a:p>
          <a:p>
            <a:pPr marL="893763" lvl="1" indent="-358775" defTabSz="841375" eaLnBrk="1" hangingPunct="1">
              <a:lnSpc>
                <a:spcPct val="80000"/>
              </a:lnSpc>
              <a:defRPr/>
            </a:pPr>
            <a:r>
              <a:rPr lang="en-US" sz="2400" smtClean="0"/>
              <a:t>each module is simple enough to be understood</a:t>
            </a:r>
          </a:p>
          <a:p>
            <a:pPr marL="893763" lvl="1" indent="-358775" defTabSz="841375" eaLnBrk="1" hangingPunct="1">
              <a:lnSpc>
                <a:spcPct val="80000"/>
              </a:lnSpc>
              <a:defRPr/>
            </a:pPr>
            <a:r>
              <a:rPr lang="en-US" sz="2400" smtClean="0"/>
              <a:t>can change implementation of a module without knowledge of other modules</a:t>
            </a:r>
          </a:p>
          <a:p>
            <a:pPr marL="893763" lvl="1" indent="-358775" defTabSz="841375" eaLnBrk="1" hangingPunct="1">
              <a:lnSpc>
                <a:spcPct val="80000"/>
              </a:lnSpc>
              <a:defRPr/>
            </a:pPr>
            <a:r>
              <a:rPr lang="en-US" sz="2400" smtClean="0"/>
              <a:t>easy to modify things that are expected to change</a:t>
            </a:r>
          </a:p>
          <a:p>
            <a:pPr marL="893763" lvl="1" indent="-358775" defTabSz="841375" eaLnBrk="1" hangingPunct="1">
              <a:lnSpc>
                <a:spcPct val="80000"/>
              </a:lnSpc>
              <a:defRPr/>
            </a:pPr>
            <a:r>
              <a:rPr lang="en-US" sz="2400" smtClean="0"/>
              <a:t>large changes are a set of independent changes to individual modules</a:t>
            </a:r>
          </a:p>
          <a:p>
            <a:pPr marL="893763" lvl="1" indent="-358775" defTabSz="841375" eaLnBrk="1" hangingPunct="1">
              <a:lnSpc>
                <a:spcPct val="80000"/>
              </a:lnSpc>
              <a:defRPr/>
            </a:pPr>
            <a:endParaRPr lang="en-US" sz="240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te21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white21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white21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21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Settings\mmm\Application Data\Microsoft\Templates\white212.pot</Template>
  <TotalTime>22043</TotalTime>
  <Pages>35</Pages>
  <Words>767</Words>
  <Application>Microsoft Office PowerPoint</Application>
  <PresentationFormat>Letter Paper (8.5x11 in)</PresentationFormat>
  <Paragraphs>170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Century Gothic</vt:lpstr>
      <vt:lpstr>Courier New</vt:lpstr>
      <vt:lpstr>Helvetica</vt:lpstr>
      <vt:lpstr>Times New Roman</vt:lpstr>
      <vt:lpstr>Wingdings</vt:lpstr>
      <vt:lpstr>white212</vt:lpstr>
      <vt:lpstr>Lecture 4z Case Study A-7E Avionics System               </vt:lpstr>
      <vt:lpstr>Architecture Deja Vu</vt:lpstr>
      <vt:lpstr>A-7E Avionics System</vt:lpstr>
      <vt:lpstr>A-7E Avionics System</vt:lpstr>
      <vt:lpstr>Architecture Business Cycle A-7E</vt:lpstr>
      <vt:lpstr>A-7E Corsair Architecture Structures</vt:lpstr>
      <vt:lpstr>Requirements: Situation Awareness</vt:lpstr>
      <vt:lpstr>Quality Requirements</vt:lpstr>
      <vt:lpstr>Module Structure</vt:lpstr>
      <vt:lpstr>Uses Structure</vt:lpstr>
      <vt:lpstr>Process Structure</vt:lpstr>
      <vt:lpstr>Physical structure</vt:lpstr>
      <vt:lpstr>Module Decomposition View</vt:lpstr>
      <vt:lpstr>PowerPoint Presentation</vt:lpstr>
      <vt:lpstr>Module Specification</vt:lpstr>
      <vt:lpstr>PowerPoint Presentation</vt:lpstr>
      <vt:lpstr>Process Structure</vt:lpstr>
      <vt:lpstr>PowerPoint Presentation</vt:lpstr>
      <vt:lpstr>Coarse-grained data Flow (figure 3.5)</vt:lpstr>
      <vt:lpstr>Creating An Architecture</vt:lpstr>
      <vt:lpstr>Understanding Quality Attributes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CSCE 212 Computer Architecture</dc:title>
  <dc:creator>Manton Matthews</dc:creator>
  <cp:lastModifiedBy>MATTHEWS, MANTON M</cp:lastModifiedBy>
  <cp:revision>155</cp:revision>
  <cp:lastPrinted>2017-05-17T14:39:29Z</cp:lastPrinted>
  <dcterms:created xsi:type="dcterms:W3CDTF">1998-08-11T09:19:24Z</dcterms:created>
  <dcterms:modified xsi:type="dcterms:W3CDTF">2017-05-17T17:08:53Z</dcterms:modified>
</cp:coreProperties>
</file>