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6"/>
  </p:notesMasterIdLst>
  <p:handoutMasterIdLst>
    <p:handoutMasterId r:id="rId47"/>
  </p:handoutMasterIdLst>
  <p:sldIdLst>
    <p:sldId id="453" r:id="rId2"/>
    <p:sldId id="527" r:id="rId3"/>
    <p:sldId id="502" r:id="rId4"/>
    <p:sldId id="503" r:id="rId5"/>
    <p:sldId id="532" r:id="rId6"/>
    <p:sldId id="533" r:id="rId7"/>
    <p:sldId id="528" r:id="rId8"/>
    <p:sldId id="537" r:id="rId9"/>
    <p:sldId id="536" r:id="rId10"/>
    <p:sldId id="538" r:id="rId11"/>
    <p:sldId id="539" r:id="rId12"/>
    <p:sldId id="540" r:id="rId13"/>
    <p:sldId id="530" r:id="rId14"/>
    <p:sldId id="542" r:id="rId15"/>
    <p:sldId id="541" r:id="rId16"/>
    <p:sldId id="543" r:id="rId17"/>
    <p:sldId id="544" r:id="rId18"/>
    <p:sldId id="556" r:id="rId19"/>
    <p:sldId id="505" r:id="rId20"/>
    <p:sldId id="506" r:id="rId21"/>
    <p:sldId id="507" r:id="rId22"/>
    <p:sldId id="508" r:id="rId23"/>
    <p:sldId id="509" r:id="rId24"/>
    <p:sldId id="510" r:id="rId25"/>
    <p:sldId id="511" r:id="rId26"/>
    <p:sldId id="512" r:id="rId27"/>
    <p:sldId id="513" r:id="rId28"/>
    <p:sldId id="514" r:id="rId29"/>
    <p:sldId id="515" r:id="rId30"/>
    <p:sldId id="516" r:id="rId31"/>
    <p:sldId id="517" r:id="rId32"/>
    <p:sldId id="545" r:id="rId33"/>
    <p:sldId id="546" r:id="rId34"/>
    <p:sldId id="547" r:id="rId35"/>
    <p:sldId id="550" r:id="rId36"/>
    <p:sldId id="549" r:id="rId37"/>
    <p:sldId id="551" r:id="rId38"/>
    <p:sldId id="554" r:id="rId39"/>
    <p:sldId id="552" r:id="rId40"/>
    <p:sldId id="555" r:id="rId41"/>
    <p:sldId id="553" r:id="rId42"/>
    <p:sldId id="524" r:id="rId43"/>
    <p:sldId id="525" r:id="rId44"/>
    <p:sldId id="526" r:id="rId45"/>
  </p:sldIdLst>
  <p:sldSz cx="9144000" cy="6858000" type="letter"/>
  <p:notesSz cx="9305925" cy="70199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Helvetica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55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1" userDrawn="1">
          <p15:clr>
            <a:srgbClr val="A4A3A4"/>
          </p15:clr>
        </p15:guide>
        <p15:guide id="2" pos="293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00"/>
    <a:srgbClr val="FF0000"/>
    <a:srgbClr val="FFCCCC"/>
    <a:srgbClr val="CCCCFF"/>
    <a:srgbClr val="CCECFF"/>
    <a:srgbClr val="9999FF"/>
    <a:srgbClr val="FFFF99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68265" autoAdjust="0"/>
  </p:normalViewPr>
  <p:slideViewPr>
    <p:cSldViewPr>
      <p:cViewPr varScale="1">
        <p:scale>
          <a:sx n="45" d="100"/>
          <a:sy n="45" d="100"/>
        </p:scale>
        <p:origin x="1604" y="48"/>
      </p:cViewPr>
      <p:guideLst>
        <p:guide orient="horz" pos="96"/>
        <p:guide pos="55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8"/>
    </p:cViewPr>
  </p:sorterViewPr>
  <p:notesViewPr>
    <p:cSldViewPr>
      <p:cViewPr varScale="1">
        <p:scale>
          <a:sx n="77" d="100"/>
          <a:sy n="77" d="100"/>
        </p:scale>
        <p:origin x="-1584" y="-104"/>
      </p:cViewPr>
      <p:guideLst>
        <p:guide orient="horz" pos="2211"/>
        <p:guide pos="29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271573" y="6686098"/>
            <a:ext cx="765959" cy="2575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408" tIns="44499" rIns="87408" bIns="44499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/>
              <a:t>Page </a:t>
            </a:r>
            <a:fld id="{D43C1CE5-713A-46E7-BE6E-1BE3E2423F0D}" type="slidenum">
              <a:rPr lang="en-US" altLang="en-US" sz="1200" b="0"/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553537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2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41109" y="3335101"/>
            <a:ext cx="6823709" cy="315864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587" tIns="44499" rIns="90587" bIns="444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1" name="Rectangle 1027"/>
          <p:cNvSpPr>
            <a:spLocks noChangeArrowheads="1"/>
          </p:cNvSpPr>
          <p:nvPr/>
        </p:nvSpPr>
        <p:spPr bwMode="auto">
          <a:xfrm>
            <a:off x="4249325" y="6686098"/>
            <a:ext cx="807276" cy="25752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87408" tIns="44499" rIns="87408" bIns="44499">
            <a:spAutoFit/>
          </a:bodyPr>
          <a:lstStyle>
            <a:lvl1pPr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defTabSz="868363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defTabSz="8683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200" b="0" smtClean="0">
                <a:latin typeface="Century Gothic" panose="020B0502020202020204" pitchFamily="34" charset="0"/>
              </a:rPr>
              <a:t>Page </a:t>
            </a:r>
            <a:fld id="{1B83E563-C414-42EF-A7E1-B597D7585EF3}" type="slidenum">
              <a:rPr lang="en-US" altLang="en-US" sz="1200" b="0" smtClean="0">
                <a:latin typeface="Century Gothic" panose="020B0502020202020204" pitchFamily="34" charset="0"/>
              </a:rPr>
              <a:pPr algn="ctr">
                <a:lnSpc>
                  <a:spcPct val="90000"/>
                </a:lnSpc>
                <a:defRPr/>
              </a:pPr>
              <a:t>‹#›</a:t>
            </a:fld>
            <a:endParaRPr lang="en-US" altLang="en-US" sz="1200" b="0" smtClean="0">
              <a:latin typeface="Century Gothic" panose="020B0502020202020204" pitchFamily="34" charset="0"/>
            </a:endParaRPr>
          </a:p>
        </p:txBody>
      </p:sp>
      <p:sp>
        <p:nvSpPr>
          <p:cNvPr id="4100" name="Rectangle 1028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903538" y="530225"/>
            <a:ext cx="3498850" cy="26241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:p14="http://schemas.microsoft.com/office/powerpoint/2010/main" val="19343172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6400800"/>
            <a:ext cx="3657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479" tIns="44446" rIns="90479" bIns="44446"/>
          <a:lstStyle/>
          <a:p>
            <a:pPr algn="ctr" eaLnBrk="1" hangingPunct="1">
              <a:lnSpc>
                <a:spcPct val="95000"/>
              </a:lnSpc>
              <a:spcBef>
                <a:spcPct val="5000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Click to edit Master subtitle style</a:t>
            </a:r>
          </a:p>
        </p:txBody>
      </p:sp>
      <p:sp>
        <p:nvSpPr>
          <p:cNvPr id="348162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5019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65125"/>
            <a:ext cx="77724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16885086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474977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47650"/>
            <a:ext cx="2206625" cy="6197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513" y="247650"/>
            <a:ext cx="6472237" cy="6197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7579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 bwMode="auto">
          <a:xfrm>
            <a:off x="533400" y="6500813"/>
            <a:ext cx="6705600" cy="28098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lnSpc>
                <a:spcPct val="90000"/>
              </a:lnSpc>
              <a:defRPr sz="1100" b="1" dirty="0" smtClean="0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AU" altLang="en-US"/>
              <a:t>© Len Bass, Paul Clements, Rick </a:t>
            </a:r>
            <a:r>
              <a:rPr lang="en-AU" altLang="en-US" err="1"/>
              <a:t>Kazman</a:t>
            </a:r>
            <a:r>
              <a:rPr lang="en-AU" altLang="en-US"/>
              <a:t>, under Creative Commons Attribution License</a:t>
            </a:r>
          </a:p>
        </p:txBody>
      </p:sp>
    </p:spTree>
    <p:extLst>
      <p:ext uri="{BB962C8B-B14F-4D97-AF65-F5344CB8AC3E}">
        <p14:creationId xmlns:p14="http://schemas.microsoft.com/office/powerpoint/2010/main" val="157683802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9109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513" y="1220788"/>
            <a:ext cx="40767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9613" y="1220788"/>
            <a:ext cx="4078287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45798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576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77439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7788213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47840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6578160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7387" cy="5224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6962" cy="78105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47140" name="Text Box 4"/>
          <p:cNvSpPr txBox="1">
            <a:spLocks noChangeArrowheads="1"/>
          </p:cNvSpPr>
          <p:nvPr/>
        </p:nvSpPr>
        <p:spPr bwMode="auto">
          <a:xfrm>
            <a:off x="219075" y="6400800"/>
            <a:ext cx="604838" cy="2857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15" tIns="45715" rIns="45715" bIns="45715"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en-US" altLang="en-US" sz="1400" b="0" smtClean="0">
                <a:solidFill>
                  <a:schemeClr val="hlink"/>
                </a:solidFill>
              </a:rPr>
              <a:t>– </a:t>
            </a:r>
            <a:fld id="{96B6B617-29EC-4E17-B993-3ED5E37EDB45}" type="slidenum">
              <a:rPr lang="en-US" altLang="en-US" sz="1400" b="0" smtClean="0">
                <a:solidFill>
                  <a:schemeClr val="hlink"/>
                </a:solidFill>
              </a:rPr>
              <a:pPr algn="ctr">
                <a:lnSpc>
                  <a:spcPct val="90000"/>
                </a:lnSpc>
                <a:defRPr/>
              </a:pPr>
              <a:t>‹#›</a:t>
            </a:fld>
            <a:r>
              <a:rPr lang="en-US" altLang="en-US" sz="1400" b="0" smtClean="0">
                <a:solidFill>
                  <a:schemeClr val="hlink"/>
                </a:solidFill>
              </a:rPr>
              <a:t> –</a:t>
            </a:r>
            <a:endParaRPr lang="en-US" altLang="en-US" sz="1400" b="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007645" y="6391039"/>
            <a:ext cx="2113710" cy="286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715" tIns="45715" rIns="45715" bIns="45715" anchor="ctr">
            <a:spAutoFit/>
          </a:bodyPr>
          <a:lstStyle>
            <a:lvl1pPr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algn="ctr">
              <a:lnSpc>
                <a:spcPct val="90000"/>
              </a:lnSpc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>
              <a:defRPr/>
            </a:pPr>
            <a:r>
              <a:rPr lang="en-US" altLang="en-US" sz="1400" b="0" dirty="0" smtClean="0">
                <a:solidFill>
                  <a:schemeClr val="hlink"/>
                </a:solidFill>
              </a:rPr>
              <a:t>CSCE 742 Summer </a:t>
            </a:r>
            <a:r>
              <a:rPr lang="en-US" altLang="en-US" sz="1400" b="0" dirty="0" smtClean="0">
                <a:solidFill>
                  <a:schemeClr val="hlink"/>
                </a:solidFill>
              </a:rPr>
              <a:t>2017</a:t>
            </a:r>
            <a:endParaRPr lang="en-US" altLang="en-US" sz="1400" b="0" dirty="0" smtClean="0">
              <a:solidFill>
                <a:schemeClr val="hlink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24511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9083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33655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8227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42799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36738"/>
            <a:ext cx="7772400" cy="1565275"/>
          </a:xfrm>
        </p:spPr>
        <p:txBody>
          <a:bodyPr/>
          <a:lstStyle/>
          <a:p>
            <a:pPr marL="342900" indent="-342900" algn="ctr" eaLnBrk="1" hangingPunct="1"/>
            <a:r>
              <a:rPr lang="en-US" altLang="en-US" smtClean="0"/>
              <a:t>Lecture 04</a:t>
            </a:r>
            <a:br>
              <a:rPr lang="en-US" altLang="en-US" smtClean="0"/>
            </a:br>
            <a:r>
              <a:rPr lang="en-US" altLang="en-US" smtClean="0"/>
              <a:t>Availability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3402013"/>
            <a:ext cx="6629400" cy="2905125"/>
          </a:xfrm>
        </p:spPr>
        <p:txBody>
          <a:bodyPr lIns="90487" tIns="44450" rIns="90487" bIns="44450"/>
          <a:lstStyle/>
          <a:p>
            <a:pPr eaLnBrk="1" hangingPunct="1">
              <a:defRPr/>
            </a:pPr>
            <a:r>
              <a:rPr lang="en-US" dirty="0" smtClean="0"/>
              <a:t>Topics</a:t>
            </a:r>
          </a:p>
          <a:p>
            <a:pPr lvl="1" eaLnBrk="1" hangingPunct="1">
              <a:defRPr/>
            </a:pPr>
            <a:r>
              <a:rPr lang="en-US" dirty="0" smtClean="0"/>
              <a:t>Chapter 5 – Availability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747713" y="6500813"/>
            <a:ext cx="1471556" cy="305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r>
              <a:rPr lang="en-US" altLang="en-US" sz="1400" dirty="0" smtClean="0">
                <a:latin typeface="Courier New" panose="02070309020205020404" pitchFamily="49" charset="0"/>
              </a:rPr>
              <a:t>May 17, 2017</a:t>
            </a:r>
            <a:endParaRPr lang="en-US" altLang="en-US" sz="1400" dirty="0">
              <a:latin typeface="Courier New" panose="02070309020205020404" pitchFamily="49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774700" y="762000"/>
            <a:ext cx="7821613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lnSpc>
                <a:spcPct val="87000"/>
              </a:lnSpc>
            </a:pPr>
            <a:r>
              <a:rPr lang="en-US" altLang="en-US" sz="3800"/>
              <a:t>CSCE 742 Software Architectures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Artifact and Environment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Artifact is the portion of the system that receives the stimulus. 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Specific processes or components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Hardware - Processor, network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Software – database</a:t>
            </a:r>
          </a:p>
          <a:p>
            <a:pPr marL="0" indent="0">
              <a:defRPr/>
            </a:pPr>
            <a:r>
              <a:rPr lang="en-US" dirty="0" smtClean="0"/>
              <a:t>The Environment</a:t>
            </a:r>
            <a:r>
              <a:rPr lang="en-US" dirty="0"/>
              <a:t> </a:t>
            </a:r>
            <a:r>
              <a:rPr lang="en-US" dirty="0" smtClean="0"/>
              <a:t>are the conditions of the system when the</a:t>
            </a:r>
            <a:r>
              <a:rPr lang="en-US" dirty="0"/>
              <a:t> </a:t>
            </a:r>
            <a:r>
              <a:rPr lang="en-US" dirty="0" smtClean="0"/>
              <a:t>stimulus occurs: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Normal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High (low) load, degraded operation, </a:t>
            </a:r>
          </a:p>
          <a:p>
            <a:pPr marL="342900" indent="-3429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Shutdown sequence, start-up…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The Response is the activity undertaken as the result of the arrival of the stimulus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Log event and environment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Prevent fault from becoming system failure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Recover from fault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Disable source of fault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Reconfigure to replace faulty component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Response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220788"/>
            <a:ext cx="8548687" cy="52244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When the response occurs, it should be measurable in some fashion so that the requirement can be tested.</a:t>
            </a:r>
          </a:p>
          <a:p>
            <a:pPr>
              <a:defRPr/>
            </a:pPr>
            <a:r>
              <a:rPr lang="en-US" dirty="0" smtClean="0"/>
              <a:t>Requirements give rise to tests  (acceptance tests)</a:t>
            </a:r>
          </a:p>
          <a:p>
            <a:pPr>
              <a:defRPr/>
            </a:pPr>
            <a:r>
              <a:rPr lang="en-US" dirty="0" smtClean="0"/>
              <a:t>Quality Attribute Requirements (QARs)  should give rise to tests also; “</a:t>
            </a:r>
            <a:r>
              <a:rPr lang="en-US" dirty="0" smtClean="0">
                <a:solidFill>
                  <a:srgbClr val="C00000"/>
                </a:solidFill>
              </a:rPr>
              <a:t>are we achieving the level of quality we wanted</a:t>
            </a:r>
            <a:r>
              <a:rPr lang="en-US" dirty="0" smtClean="0"/>
              <a:t>”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Time to reconfiguration from a faulty component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Time to make modification from a change to the system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Cost in down time -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Specifying Quality Attribute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75297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We distinguish </a:t>
            </a:r>
            <a:r>
              <a:rPr lang="en-US" i="1" dirty="0">
                <a:solidFill>
                  <a:srgbClr val="C00000"/>
                </a:solidFill>
              </a:rPr>
              <a:t>general</a:t>
            </a:r>
            <a:r>
              <a:rPr lang="en-US" dirty="0">
                <a:solidFill>
                  <a:srgbClr val="C00000"/>
                </a:solidFill>
              </a:rPr>
              <a:t> quality attribute </a:t>
            </a:r>
            <a:r>
              <a:rPr lang="en-US" dirty="0" smtClean="0">
                <a:solidFill>
                  <a:srgbClr val="C00000"/>
                </a:solidFill>
              </a:rPr>
              <a:t>scenarios </a:t>
            </a:r>
            <a:r>
              <a:rPr lang="en-US" dirty="0" smtClean="0"/>
              <a:t>— (general scenarios) those </a:t>
            </a:r>
            <a:r>
              <a:rPr lang="en-US" dirty="0"/>
              <a:t>that are system independent and can, potentially, pertain to any system</a:t>
            </a:r>
            <a:r>
              <a:rPr lang="en-US" dirty="0" smtClean="0"/>
              <a:t>—</a:t>
            </a:r>
          </a:p>
          <a:p>
            <a:pPr>
              <a:defRPr/>
            </a:pPr>
            <a:r>
              <a:rPr lang="en-US" dirty="0" smtClean="0"/>
              <a:t>from </a:t>
            </a:r>
            <a:r>
              <a:rPr lang="en-US" i="1" dirty="0">
                <a:solidFill>
                  <a:srgbClr val="C00000"/>
                </a:solidFill>
              </a:rPr>
              <a:t>concrete</a:t>
            </a:r>
            <a:r>
              <a:rPr lang="en-US" dirty="0">
                <a:solidFill>
                  <a:srgbClr val="C00000"/>
                </a:solidFill>
              </a:rPr>
              <a:t> quality attribute scenarios </a:t>
            </a:r>
            <a:r>
              <a:rPr lang="en-US" dirty="0" smtClean="0"/>
              <a:t>(concrete scenarios)—those </a:t>
            </a:r>
            <a:r>
              <a:rPr lang="en-US" dirty="0"/>
              <a:t>that are specific to the particular system under consideration.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sz="2800" dirty="0"/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Scenario for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828800"/>
            <a:ext cx="88820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General Scenario for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12775" indent="-514350">
              <a:buFont typeface="+mj-lt"/>
              <a:buAutoNum type="arabicPeriod"/>
              <a:defRPr/>
            </a:pPr>
            <a:r>
              <a:rPr lang="en-US" sz="2800" dirty="0" smtClean="0"/>
              <a:t>Stimulus – typically a fault; </a:t>
            </a:r>
          </a:p>
          <a:p>
            <a:pPr marL="971550" lvl="1" indent="-51435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human? Normal downtime</a:t>
            </a:r>
          </a:p>
          <a:p>
            <a:pPr marL="555625" indent="-457200">
              <a:buFont typeface="+mj-lt"/>
              <a:buAutoNum type="arabicPeriod"/>
              <a:defRPr/>
            </a:pPr>
            <a:r>
              <a:rPr lang="en-US" sz="2800" dirty="0" smtClean="0"/>
              <a:t>Stimulus source </a:t>
            </a:r>
          </a:p>
          <a:p>
            <a:pPr marL="555625" indent="-457200">
              <a:buFont typeface="+mj-lt"/>
              <a:buAutoNum type="arabicPeriod"/>
              <a:defRPr/>
            </a:pPr>
            <a:r>
              <a:rPr lang="en-US" sz="2800" dirty="0" smtClean="0"/>
              <a:t>Response – get the system back up and available</a:t>
            </a:r>
          </a:p>
          <a:p>
            <a:pPr marL="555625" indent="-457200">
              <a:buFont typeface="+mj-lt"/>
              <a:buAutoNum type="arabicPeriod"/>
              <a:defRPr/>
            </a:pPr>
            <a:r>
              <a:rPr lang="en-US" sz="2800" dirty="0" smtClean="0"/>
              <a:t>Response measure – time </a:t>
            </a:r>
          </a:p>
          <a:p>
            <a:pPr marL="914400" lvl="1" indent="-457200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MTTR (Mean Time to Recovery)</a:t>
            </a:r>
          </a:p>
          <a:p>
            <a:pPr marL="555625" indent="-457200">
              <a:buFont typeface="+mj-lt"/>
              <a:buAutoNum type="arabicPeriod"/>
              <a:defRPr/>
            </a:pPr>
            <a:r>
              <a:rPr lang="en-US" sz="2800" dirty="0" smtClean="0"/>
              <a:t>Environment</a:t>
            </a:r>
          </a:p>
          <a:p>
            <a:pPr marL="555625" indent="-457200">
              <a:buFont typeface="+mj-lt"/>
              <a:buAutoNum type="arabicPeriod"/>
              <a:defRPr/>
            </a:pPr>
            <a:r>
              <a:rPr lang="en-US" sz="2800" dirty="0" smtClean="0"/>
              <a:t>Artifact</a:t>
            </a:r>
          </a:p>
          <a:p>
            <a:pPr lvl="1">
              <a:defRPr/>
            </a:pPr>
            <a:endParaRPr lang="en-US" sz="24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</a:t>
            </a:r>
            <a:r>
              <a:rPr lang="en-AU" altLang="en-US" sz="1200"/>
              <a:t>Len Bass, Paul Clements, Rick Kazman,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" y="247650"/>
            <a:ext cx="8969375" cy="781050"/>
          </a:xfrm>
        </p:spPr>
        <p:txBody>
          <a:bodyPr/>
          <a:lstStyle/>
          <a:p>
            <a:r>
              <a:rPr lang="en-US" altLang="en-US" smtClean="0"/>
              <a:t>Response for Availability: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524000"/>
            <a:ext cx="8624887" cy="4921250"/>
          </a:xfrm>
        </p:spPr>
        <p:txBody>
          <a:bodyPr/>
          <a:lstStyle/>
          <a:p>
            <a:pPr marL="0" indent="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tabLst>
                <a:tab pos="228600" algn="l"/>
                <a:tab pos="27432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Prevent the fault from becoming a failure</a:t>
            </a:r>
          </a:p>
          <a:p>
            <a:pPr marL="0" indent="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tabLst>
                <a:tab pos="228600" algn="l"/>
                <a:tab pos="274320" algn="l"/>
                <a:tab pos="274320" algn="l"/>
              </a:tabLst>
              <a:defRPr/>
            </a:pPr>
            <a:endParaRPr lang="en-US" kern="1100" dirty="0" smtClean="0">
              <a:effectLst/>
            </a:endParaRPr>
          </a:p>
          <a:p>
            <a:pPr marL="0" indent="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tabLst>
                <a:tab pos="228600" algn="l"/>
                <a:tab pos="27432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Detect the fault:</a:t>
            </a:r>
          </a:p>
          <a:p>
            <a:pPr marL="342900" indent="-34290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buSzPts val="800"/>
              <a:buFont typeface="Wingdings" panose="05000000000000000000" pitchFamily="2" charset="2"/>
              <a:buChar char="§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 log the fault</a:t>
            </a:r>
          </a:p>
          <a:p>
            <a:pPr marL="342900" indent="-34290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buSzPts val="800"/>
              <a:buFont typeface="Wingdings" panose="05000000000000000000" pitchFamily="2" charset="2"/>
              <a:buChar char="§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 notify appropriate entities (people or systems)</a:t>
            </a:r>
          </a:p>
          <a:p>
            <a:pPr marL="342900" indent="-34290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buSzPts val="800"/>
              <a:buFont typeface="Wingdings" panose="05000000000000000000" pitchFamily="2" charset="2"/>
              <a:buChar char="§"/>
              <a:tabLst>
                <a:tab pos="228600" algn="l"/>
                <a:tab pos="274320" algn="l"/>
              </a:tabLst>
              <a:defRPr/>
            </a:pPr>
            <a:endParaRPr lang="en-US" kern="1100" dirty="0" smtClean="0">
              <a:effectLst/>
            </a:endParaRPr>
          </a:p>
          <a:p>
            <a:pPr marL="0" indent="0">
              <a:lnSpc>
                <a:spcPts val="1450"/>
              </a:lnSpc>
              <a:spcBef>
                <a:spcPts val="600"/>
              </a:spcBef>
              <a:spcAft>
                <a:spcPts val="300"/>
              </a:spcAft>
              <a:tabLst>
                <a:tab pos="228600" algn="l"/>
                <a:tab pos="27432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Recover from the fault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 disable source of events causing the fault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 be temporarily unavailable while repair is being effected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 fix or mask the fault/failure or contain the damage it causes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 operate in a degraded mode while repair is being effected</a:t>
            </a:r>
            <a:endParaRPr lang="en-US" kern="1100" dirty="0" smtClean="0">
              <a:effectLst/>
              <a:latin typeface="Times New Roman"/>
              <a:ea typeface="Times New Roman"/>
            </a:endParaRPr>
          </a:p>
          <a:p>
            <a:pPr>
              <a:spcBef>
                <a:spcPts val="600"/>
              </a:spcBef>
              <a:defRPr/>
            </a:pPr>
            <a:r>
              <a:rPr lang="en-US" dirty="0" smtClean="0"/>
              <a:t>x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52400" y="247650"/>
            <a:ext cx="8969375" cy="781050"/>
          </a:xfrm>
        </p:spPr>
        <p:txBody>
          <a:bodyPr/>
          <a:lstStyle/>
          <a:p>
            <a:r>
              <a:rPr lang="en-US" altLang="en-US" smtClean="0"/>
              <a:t>Response Measure for Availability: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1524000"/>
            <a:ext cx="8624887" cy="4921250"/>
          </a:xfrm>
        </p:spPr>
        <p:txBody>
          <a:bodyPr/>
          <a:lstStyle/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Time or time interval when the system must be available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Availability percentage (e.g. 99.999%)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Time to detect the fault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Time to repair the fault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Time or time interval in which system can be in degraded mode</a:t>
            </a:r>
          </a:p>
          <a:p>
            <a:pPr mar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Proportion (e.g., 99%) or rate (e.g., up to 100 per second) of a certain class of faults that the system prevents, or handles without failing</a:t>
            </a:r>
            <a:endParaRPr lang="en-US" dirty="0" smtClean="0">
              <a:effectLst/>
              <a:latin typeface="Times"/>
              <a:ea typeface="Times New Roman"/>
              <a:cs typeface="Times New Roman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MTBF, MTTR, MTTF and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effectLst/>
              </a:rPr>
              <a:t>Mean Time Between Failure (</a:t>
            </a:r>
            <a:r>
              <a:rPr lang="en-US" dirty="0" smtClean="0">
                <a:effectLst/>
              </a:rPr>
              <a:t>MTBF) is </a:t>
            </a:r>
            <a:r>
              <a:rPr lang="en-US" dirty="0">
                <a:effectLst/>
              </a:rPr>
              <a:t>a reliability term used to provide the amount of failures </a:t>
            </a:r>
            <a:r>
              <a:rPr lang="en-US" dirty="0" smtClean="0">
                <a:effectLst/>
              </a:rPr>
              <a:t>per </a:t>
            </a:r>
            <a:r>
              <a:rPr lang="en-US" dirty="0">
                <a:effectLst/>
              </a:rPr>
              <a:t>million hours for a </a:t>
            </a:r>
            <a:r>
              <a:rPr lang="en-US" dirty="0" smtClean="0">
                <a:effectLst/>
              </a:rPr>
              <a:t>product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Mean </a:t>
            </a:r>
            <a:r>
              <a:rPr lang="en-US" dirty="0">
                <a:effectLst/>
              </a:rPr>
              <a:t>Time To Repair (</a:t>
            </a:r>
            <a:r>
              <a:rPr lang="en-US" dirty="0" smtClean="0">
                <a:effectLst/>
              </a:rPr>
              <a:t>MTTR) is </a:t>
            </a:r>
            <a:r>
              <a:rPr lang="en-US" dirty="0">
                <a:effectLst/>
              </a:rPr>
              <a:t>the time needed to repair a failed hardware </a:t>
            </a:r>
            <a:r>
              <a:rPr lang="en-US" dirty="0" smtClean="0">
                <a:effectLst/>
              </a:rPr>
              <a:t>module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Mean </a:t>
            </a:r>
            <a:r>
              <a:rPr lang="en-US" dirty="0">
                <a:effectLst/>
              </a:rPr>
              <a:t>Time To Failure (</a:t>
            </a:r>
            <a:r>
              <a:rPr lang="en-US" dirty="0" smtClean="0">
                <a:effectLst/>
              </a:rPr>
              <a:t>MTTF) is </a:t>
            </a:r>
            <a:r>
              <a:rPr lang="en-US" dirty="0">
                <a:effectLst/>
              </a:rPr>
              <a:t>a basic measure of reliability for non-repairable </a:t>
            </a:r>
            <a:r>
              <a:rPr lang="en-US" dirty="0" smtClean="0">
                <a:effectLst/>
              </a:rPr>
              <a:t>systems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effectLst/>
              </a:rPr>
              <a:t>Failure </a:t>
            </a:r>
            <a:r>
              <a:rPr lang="en-US" dirty="0">
                <a:effectLst/>
              </a:rPr>
              <a:t>In Time (</a:t>
            </a:r>
            <a:r>
              <a:rPr lang="en-US" dirty="0" smtClean="0">
                <a:effectLst/>
              </a:rPr>
              <a:t>FIT) is </a:t>
            </a:r>
            <a:r>
              <a:rPr lang="en-US" dirty="0">
                <a:effectLst/>
              </a:rPr>
              <a:t>another way of reporting MTBF. FIT reports the number of expected failures </a:t>
            </a:r>
            <a:r>
              <a:rPr lang="en-US" dirty="0" smtClean="0">
                <a:effectLst/>
              </a:rPr>
              <a:t>per </a:t>
            </a:r>
            <a:r>
              <a:rPr lang="en-US" dirty="0">
                <a:effectLst/>
              </a:rPr>
              <a:t>one billion hours of operation for a device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85847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http://www.bb-elec.com/Learning-Center/All-White-Papers/Fiber/MTBF,-MTTR,-MTTF,-FIT-Explanation-of-Terms/MTBF-MTTR-MTTF-FIT-10262012-pdf.pdf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333855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Sample </a:t>
            </a:r>
            <a:r>
              <a:rPr lang="en-US" dirty="0"/>
              <a:t>Concrete </a:t>
            </a:r>
            <a:r>
              <a:rPr lang="en-US" dirty="0" smtClean="0"/>
              <a:t>Availability Scenario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The heartbeat monitor determines that the server is nonresponsive during normal operations. The system informs the operator and continues to operate with no downtime. </a:t>
            </a:r>
          </a:p>
        </p:txBody>
      </p:sp>
      <p:sp>
        <p:nvSpPr>
          <p:cNvPr id="235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Overview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Last Time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Case studies: Mobile Robotics, Cruise Control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Documenting Software Architectures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Chapters 2, 3 – Why Soft Arch; Context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Chapter 4 – Quality Attributes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Questions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Requirements  relationship to Software Architecture?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New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Availability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Case Study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"Architecture is the art and technique of building..."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 of Availability Tactics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 failure occurs when the system no longer delivers a service </a:t>
            </a:r>
            <a:r>
              <a:rPr lang="en-US" dirty="0" smtClean="0"/>
              <a:t>consistent </a:t>
            </a:r>
            <a:r>
              <a:rPr lang="en-US" dirty="0"/>
              <a:t>with its </a:t>
            </a:r>
            <a:r>
              <a:rPr lang="en-US" dirty="0" smtClean="0"/>
              <a:t>specification</a:t>
            </a:r>
          </a:p>
          <a:p>
            <a:pPr lvl="1">
              <a:defRPr/>
            </a:pPr>
            <a:r>
              <a:rPr lang="en-US" dirty="0" smtClean="0"/>
              <a:t>this </a:t>
            </a:r>
            <a:r>
              <a:rPr lang="en-US" dirty="0"/>
              <a:t>failure is observable by the system’s actors.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 </a:t>
            </a:r>
            <a:r>
              <a:rPr lang="en-US" dirty="0"/>
              <a:t>fault (or combination of faults) has the potential to cause a failure.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Availability tactics enable </a:t>
            </a:r>
            <a:r>
              <a:rPr lang="en-US" dirty="0"/>
              <a:t>a system to endure </a:t>
            </a:r>
            <a:r>
              <a:rPr lang="en-US" dirty="0" smtClean="0"/>
              <a:t>faults </a:t>
            </a:r>
            <a:r>
              <a:rPr lang="en-US" dirty="0"/>
              <a:t>so that </a:t>
            </a:r>
            <a:r>
              <a:rPr lang="en-US" dirty="0" smtClean="0"/>
              <a:t>services remain </a:t>
            </a:r>
            <a:r>
              <a:rPr lang="en-US" dirty="0"/>
              <a:t>compliant with </a:t>
            </a:r>
            <a:r>
              <a:rPr lang="en-US" dirty="0" smtClean="0"/>
              <a:t>their specifications. 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tactics </a:t>
            </a:r>
            <a:r>
              <a:rPr lang="en-US" dirty="0" smtClean="0"/>
              <a:t>keep </a:t>
            </a:r>
            <a:r>
              <a:rPr lang="en-US" dirty="0"/>
              <a:t>faults from becoming failures or at least bound the effects of the fault and make repair possible.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Goal of Availability Tactics</a:t>
            </a:r>
          </a:p>
        </p:txBody>
      </p:sp>
      <p:sp>
        <p:nvSpPr>
          <p:cNvPr id="25603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  <p:pic>
        <p:nvPicPr>
          <p:cNvPr id="2560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96" t="39182" r="22295" b="38011"/>
          <a:stretch>
            <a:fillRect/>
          </a:stretch>
        </p:blipFill>
        <p:spPr bwMode="auto">
          <a:xfrm>
            <a:off x="1692275" y="2060575"/>
            <a:ext cx="5676900" cy="288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" y="247650"/>
            <a:ext cx="2566988" cy="2038350"/>
          </a:xfrm>
        </p:spPr>
        <p:txBody>
          <a:bodyPr/>
          <a:lstStyle/>
          <a:p>
            <a:r>
              <a:rPr lang="en-US" altLang="en-US" smtClean="0"/>
              <a:t>Availability Tactics</a:t>
            </a:r>
          </a:p>
        </p:txBody>
      </p:sp>
      <p:pic>
        <p:nvPicPr>
          <p:cNvPr id="26627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7086600" cy="775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Detect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Ping/echo: </a:t>
            </a:r>
            <a:r>
              <a:rPr lang="en-US" dirty="0"/>
              <a:t>asynchronous request/response message pair exchanged between nodes, used to determine reachability and the round-trip delay through the associated network </a:t>
            </a:r>
            <a:r>
              <a:rPr lang="en-US" dirty="0" smtClean="0"/>
              <a:t>path. </a:t>
            </a:r>
          </a:p>
          <a:p>
            <a:pPr>
              <a:defRPr/>
            </a:pPr>
            <a:r>
              <a:rPr lang="en-US" dirty="0" smtClean="0"/>
              <a:t>Monitor: </a:t>
            </a:r>
            <a:r>
              <a:rPr lang="en-US" dirty="0"/>
              <a:t>a component </a:t>
            </a:r>
            <a:r>
              <a:rPr lang="en-US" dirty="0" smtClean="0"/>
              <a:t>used </a:t>
            </a:r>
            <a:r>
              <a:rPr lang="en-US" dirty="0"/>
              <a:t>to monitor the state of health of </a:t>
            </a:r>
            <a:r>
              <a:rPr lang="en-US" dirty="0" smtClean="0"/>
              <a:t>other </a:t>
            </a:r>
            <a:r>
              <a:rPr lang="en-US" dirty="0"/>
              <a:t>parts of the </a:t>
            </a:r>
            <a:r>
              <a:rPr lang="en-US" dirty="0" smtClean="0"/>
              <a:t>system. </a:t>
            </a:r>
            <a:r>
              <a:rPr lang="en-US" dirty="0"/>
              <a:t>A system monitor can detect failure or congestion in the network or other shared resources, such as from a denial-of-service </a:t>
            </a:r>
            <a:r>
              <a:rPr lang="en-US" dirty="0" smtClean="0"/>
              <a:t>attack. </a:t>
            </a:r>
          </a:p>
          <a:p>
            <a:pPr>
              <a:defRPr/>
            </a:pPr>
            <a:r>
              <a:rPr lang="en-US" dirty="0" smtClean="0"/>
              <a:t>Heartbeat: </a:t>
            </a:r>
            <a:r>
              <a:rPr lang="en-US" dirty="0"/>
              <a:t>a periodic message exchange between a system monitor and a process being </a:t>
            </a:r>
            <a:r>
              <a:rPr lang="en-US" dirty="0" smtClean="0"/>
              <a:t>monitored.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Detect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63"/>
            <a:ext cx="8229600" cy="485616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Timestamp: </a:t>
            </a:r>
            <a:r>
              <a:rPr lang="en-US" dirty="0"/>
              <a:t>used to detect incorrect sequences of events, primarily in distributed message-passing </a:t>
            </a:r>
            <a:r>
              <a:rPr lang="en-US" dirty="0" smtClean="0"/>
              <a:t>systems. </a:t>
            </a:r>
          </a:p>
          <a:p>
            <a:pPr>
              <a:defRPr/>
            </a:pPr>
            <a:r>
              <a:rPr lang="en-US" dirty="0" smtClean="0"/>
              <a:t>Sanity Checking: </a:t>
            </a:r>
            <a:r>
              <a:rPr lang="en-US" dirty="0"/>
              <a:t>checks the validity or reasonableness of </a:t>
            </a:r>
            <a:r>
              <a:rPr lang="en-US" dirty="0" smtClean="0"/>
              <a:t>a component’s operations </a:t>
            </a:r>
            <a:r>
              <a:rPr lang="en-US" dirty="0"/>
              <a:t>or </a:t>
            </a:r>
            <a:r>
              <a:rPr lang="en-US" dirty="0" smtClean="0"/>
              <a:t>outputs; typically </a:t>
            </a:r>
            <a:r>
              <a:rPr lang="en-US" dirty="0"/>
              <a:t>based on a knowledge of the internal design, the state of the system, or the nature of the information under </a:t>
            </a:r>
            <a:r>
              <a:rPr lang="en-US" dirty="0" smtClean="0"/>
              <a:t>scrutiny. </a:t>
            </a:r>
          </a:p>
          <a:p>
            <a:pPr>
              <a:defRPr/>
            </a:pPr>
            <a:r>
              <a:rPr lang="en-US" dirty="0" smtClean="0"/>
              <a:t>Condition Monitoring: </a:t>
            </a:r>
            <a:r>
              <a:rPr lang="en-US" dirty="0"/>
              <a:t>checking conditions in a process or device, or validating assumptions made during the </a:t>
            </a:r>
            <a:r>
              <a:rPr lang="en-US" dirty="0" smtClean="0"/>
              <a:t>design.</a:t>
            </a:r>
          </a:p>
        </p:txBody>
      </p:sp>
      <p:sp>
        <p:nvSpPr>
          <p:cNvPr id="2867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Detect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Voting: to check that replicated components are producing the same results. Comes in various flavors: replication, functional redundancy, analytic redundancy.</a:t>
            </a:r>
          </a:p>
          <a:p>
            <a:pPr>
              <a:defRPr/>
            </a:pPr>
            <a:r>
              <a:rPr lang="en-US" dirty="0" smtClean="0"/>
              <a:t>Exception Detection: </a:t>
            </a:r>
            <a:r>
              <a:rPr lang="en-US" dirty="0"/>
              <a:t>detection of a system condition that alters the normal flow of </a:t>
            </a:r>
            <a:r>
              <a:rPr lang="en-US" dirty="0" smtClean="0"/>
              <a:t>execution, e.g. system exception, parameter fence, parameter typing, timeout.</a:t>
            </a:r>
          </a:p>
          <a:p>
            <a:pPr>
              <a:defRPr/>
            </a:pPr>
            <a:r>
              <a:rPr lang="en-US" dirty="0" smtClean="0"/>
              <a:t>Self-test: procedure for a component to </a:t>
            </a:r>
            <a:r>
              <a:rPr lang="en-US" dirty="0"/>
              <a:t>test </a:t>
            </a:r>
            <a:r>
              <a:rPr lang="en-US" dirty="0" smtClean="0"/>
              <a:t>itself for </a:t>
            </a:r>
            <a:r>
              <a:rPr lang="en-US" dirty="0"/>
              <a:t>correct </a:t>
            </a:r>
            <a:r>
              <a:rPr lang="en-US" dirty="0" smtClean="0"/>
              <a:t>operation.</a:t>
            </a:r>
            <a:endParaRPr lang="en-US" dirty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Recover from Faults </a:t>
            </a:r>
            <a:br>
              <a:rPr lang="en-US" dirty="0" smtClean="0"/>
            </a:br>
            <a:r>
              <a:rPr lang="en-US" dirty="0" smtClean="0"/>
              <a:t>(Preparation &amp; Repair)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smtClean="0"/>
              <a:t>Active Redundancy (hot spare): </a:t>
            </a:r>
            <a:r>
              <a:rPr lang="en-US" dirty="0"/>
              <a:t>all </a:t>
            </a:r>
            <a:r>
              <a:rPr lang="en-US" dirty="0" smtClean="0"/>
              <a:t>nodes in </a:t>
            </a:r>
            <a:r>
              <a:rPr lang="en-US" dirty="0"/>
              <a:t>a </a:t>
            </a:r>
            <a:r>
              <a:rPr lang="en-US" i="1" dirty="0"/>
              <a:t>protection group </a:t>
            </a:r>
            <a:r>
              <a:rPr lang="en-US" dirty="0"/>
              <a:t>receive and process identical inputs in parallel, allowing </a:t>
            </a:r>
            <a:r>
              <a:rPr lang="en-US" dirty="0" smtClean="0"/>
              <a:t>redundant </a:t>
            </a:r>
            <a:r>
              <a:rPr lang="en-US" dirty="0"/>
              <a:t>spare(s) to maintain synchronous state with the active node(s). 	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A </a:t>
            </a:r>
            <a:r>
              <a:rPr lang="en-US" dirty="0"/>
              <a:t>protection group is a group of </a:t>
            </a:r>
            <a:r>
              <a:rPr lang="en-US" dirty="0" smtClean="0"/>
              <a:t>nodes </a:t>
            </a:r>
            <a:r>
              <a:rPr lang="en-US" dirty="0"/>
              <a:t>where one or more nodes are “active,” with the </a:t>
            </a:r>
            <a:r>
              <a:rPr lang="en-US" dirty="0" smtClean="0"/>
              <a:t>remainder serving </a:t>
            </a:r>
            <a:r>
              <a:rPr lang="en-US" dirty="0"/>
              <a:t>as redundant spares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Passive Redundancy (warm spare): </a:t>
            </a:r>
            <a:r>
              <a:rPr lang="en-US" dirty="0"/>
              <a:t>only the active members of the protection group process input traffic; one of their duties is to provide the redundant spare(s) with periodic state </a:t>
            </a:r>
            <a:r>
              <a:rPr lang="en-US" dirty="0" smtClean="0"/>
              <a:t>updates. </a:t>
            </a:r>
          </a:p>
          <a:p>
            <a:pPr>
              <a:defRPr/>
            </a:pPr>
            <a:r>
              <a:rPr lang="en-US" dirty="0" smtClean="0"/>
              <a:t>Spare (cold spare): </a:t>
            </a:r>
            <a:r>
              <a:rPr lang="en-US" dirty="0"/>
              <a:t>redundant spares of a protection group remain out of service until a fail-over occurs, at which point a power-on-reset procedure is initiated on the redundant spare prior to its being placed in </a:t>
            </a:r>
            <a:r>
              <a:rPr lang="en-US" dirty="0" smtClean="0"/>
              <a:t>service. 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Recover from Faults </a:t>
            </a:r>
            <a:br>
              <a:rPr lang="en-US" dirty="0" smtClean="0"/>
            </a:br>
            <a:r>
              <a:rPr lang="en-US" dirty="0" smtClean="0"/>
              <a:t>(Preparation &amp; Repair)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dirty="0" smtClean="0"/>
              <a:t>Exception Handling: dealing with the exception by reporting it or handling it, potentially masking </a:t>
            </a:r>
            <a:r>
              <a:rPr lang="en-US" dirty="0"/>
              <a:t>the </a:t>
            </a:r>
            <a:r>
              <a:rPr lang="en-US" dirty="0" smtClean="0"/>
              <a:t>fault by </a:t>
            </a:r>
            <a:r>
              <a:rPr lang="en-US" dirty="0"/>
              <a:t>correcting the cause of the exception and </a:t>
            </a:r>
            <a:r>
              <a:rPr lang="en-US" dirty="0" smtClean="0"/>
              <a:t>retrying.</a:t>
            </a:r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Rollback: </a:t>
            </a:r>
            <a:r>
              <a:rPr lang="en-US" dirty="0"/>
              <a:t>revert to a previous known good state, referred to as the “rollback line</a:t>
            </a:r>
            <a:r>
              <a:rPr lang="en-US" dirty="0" smtClean="0"/>
              <a:t>”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90000"/>
              </a:lnSpc>
              <a:defRPr/>
            </a:pPr>
            <a:r>
              <a:rPr lang="en-US" dirty="0" smtClean="0"/>
              <a:t>Software </a:t>
            </a:r>
            <a:r>
              <a:rPr lang="en-US" dirty="0"/>
              <a:t>U</a:t>
            </a:r>
            <a:r>
              <a:rPr lang="en-US" dirty="0" smtClean="0"/>
              <a:t>pgrade: </a:t>
            </a:r>
            <a:r>
              <a:rPr lang="en-US" dirty="0"/>
              <a:t>in-service upgrades to executable code images in a non-service-affecting </a:t>
            </a:r>
            <a:r>
              <a:rPr lang="en-US" dirty="0" smtClean="0"/>
              <a:t>manner.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174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Recover from Faults </a:t>
            </a:r>
            <a:br>
              <a:rPr lang="en-US" dirty="0" smtClean="0"/>
            </a:br>
            <a:r>
              <a:rPr lang="en-US" dirty="0" smtClean="0"/>
              <a:t>(Preparation &amp; Repair)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Retry: where a failure </a:t>
            </a:r>
            <a:r>
              <a:rPr lang="en-US" dirty="0"/>
              <a:t>is transient </a:t>
            </a:r>
            <a:r>
              <a:rPr lang="en-US" dirty="0" smtClean="0"/>
              <a:t>retrying </a:t>
            </a:r>
            <a:r>
              <a:rPr lang="en-US" dirty="0"/>
              <a:t>the operation may lead to </a:t>
            </a:r>
            <a:r>
              <a:rPr lang="en-US" dirty="0" smtClean="0"/>
              <a:t>success.</a:t>
            </a:r>
          </a:p>
          <a:p>
            <a:pPr>
              <a:defRPr/>
            </a:pPr>
            <a:r>
              <a:rPr lang="en-US" dirty="0" smtClean="0"/>
              <a:t>Ignore Faulty Behavior: </a:t>
            </a:r>
            <a:r>
              <a:rPr lang="en-US" dirty="0"/>
              <a:t>ignoring messages sent from a </a:t>
            </a:r>
            <a:r>
              <a:rPr lang="en-US" dirty="0" smtClean="0"/>
              <a:t>source </a:t>
            </a:r>
            <a:r>
              <a:rPr lang="en-US" dirty="0"/>
              <a:t>when </a:t>
            </a:r>
            <a:r>
              <a:rPr lang="en-US" dirty="0" smtClean="0"/>
              <a:t>it is determined </a:t>
            </a:r>
            <a:r>
              <a:rPr lang="en-US" dirty="0"/>
              <a:t>that those messages are </a:t>
            </a:r>
            <a:r>
              <a:rPr lang="en-US" dirty="0" smtClean="0"/>
              <a:t>spurious.</a:t>
            </a:r>
          </a:p>
          <a:p>
            <a:pPr>
              <a:defRPr/>
            </a:pPr>
            <a:r>
              <a:rPr lang="en-US" dirty="0" smtClean="0"/>
              <a:t>Degradation: </a:t>
            </a:r>
            <a:r>
              <a:rPr lang="en-US" dirty="0"/>
              <a:t>maintains the most critical system functions in the presence of component failures, dropping less critical </a:t>
            </a:r>
            <a:r>
              <a:rPr lang="en-US" dirty="0" smtClean="0"/>
              <a:t>functions.</a:t>
            </a:r>
          </a:p>
          <a:p>
            <a:pPr>
              <a:defRPr/>
            </a:pPr>
            <a:r>
              <a:rPr lang="en-US" dirty="0" smtClean="0"/>
              <a:t>Reconfiguration: </a:t>
            </a:r>
            <a:r>
              <a:rPr lang="en-US" dirty="0"/>
              <a:t>reassigning responsibilities to </a:t>
            </a:r>
            <a:r>
              <a:rPr lang="en-US" dirty="0" smtClean="0"/>
              <a:t>the </a:t>
            </a:r>
            <a:r>
              <a:rPr lang="en-US" dirty="0"/>
              <a:t>resources left functioning, while maintaining as much functionality as </a:t>
            </a:r>
            <a:r>
              <a:rPr lang="en-US" dirty="0" smtClean="0"/>
              <a:t>possible.</a:t>
            </a:r>
          </a:p>
        </p:txBody>
      </p:sp>
      <p:sp>
        <p:nvSpPr>
          <p:cNvPr id="3277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Recover from Faults </a:t>
            </a:r>
            <a:br>
              <a:rPr lang="en-US" dirty="0" smtClean="0"/>
            </a:br>
            <a:r>
              <a:rPr lang="en-US" dirty="0" smtClean="0"/>
              <a:t>(Reintroduction)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dirty="0" smtClean="0"/>
              <a:t>Shadow: </a:t>
            </a:r>
            <a:r>
              <a:rPr lang="en-US" dirty="0"/>
              <a:t>operating a previously failed or in-service upgraded component in a “shadow mode” for a predefined </a:t>
            </a:r>
            <a:r>
              <a:rPr lang="en-US" dirty="0" smtClean="0"/>
              <a:t>time </a:t>
            </a:r>
            <a:r>
              <a:rPr lang="en-US" dirty="0"/>
              <a:t>prior to reverting the component back to an active </a:t>
            </a:r>
            <a:r>
              <a:rPr lang="en-US" dirty="0" smtClean="0"/>
              <a:t>role.</a:t>
            </a:r>
          </a:p>
          <a:p>
            <a:pPr>
              <a:defRPr/>
            </a:pPr>
            <a:r>
              <a:rPr lang="en-US" dirty="0" smtClean="0"/>
              <a:t>State Resynchronization: </a:t>
            </a:r>
            <a:r>
              <a:rPr lang="en-US" dirty="0"/>
              <a:t>partner to </a:t>
            </a:r>
            <a:r>
              <a:rPr lang="en-US" dirty="0" smtClean="0"/>
              <a:t>active </a:t>
            </a:r>
            <a:r>
              <a:rPr lang="en-US" dirty="0"/>
              <a:t>redundancy and passive </a:t>
            </a:r>
            <a:r>
              <a:rPr lang="en-US" dirty="0" smtClean="0"/>
              <a:t>redundancy where state information is sent from active to standby components.</a:t>
            </a:r>
          </a:p>
          <a:p>
            <a:pPr>
              <a:defRPr/>
            </a:pPr>
            <a:r>
              <a:rPr lang="en-US" dirty="0" smtClean="0"/>
              <a:t>Escalating Restart: </a:t>
            </a:r>
            <a:r>
              <a:rPr lang="en-US" dirty="0"/>
              <a:t>recover from faults by varying the granularity of the component(s) restarted and minimizing the level of service </a:t>
            </a:r>
            <a:r>
              <a:rPr lang="en-US" dirty="0" smtClean="0"/>
              <a:t>affected.</a:t>
            </a:r>
          </a:p>
          <a:p>
            <a:pPr>
              <a:defRPr/>
            </a:pPr>
            <a:r>
              <a:rPr lang="en-US" dirty="0" smtClean="0"/>
              <a:t>Non-stop Forwarding: functionality </a:t>
            </a:r>
            <a:r>
              <a:rPr lang="en-US" dirty="0"/>
              <a:t>is split into </a:t>
            </a:r>
            <a:r>
              <a:rPr lang="en-US" dirty="0" smtClean="0"/>
              <a:t>supervisory and data. If a supervisor fails, a router continues </a:t>
            </a:r>
            <a:r>
              <a:rPr lang="en-US" dirty="0"/>
              <a:t>forwarding packets along known </a:t>
            </a:r>
            <a:r>
              <a:rPr lang="en-US" dirty="0" smtClean="0"/>
              <a:t>routes while protocol </a:t>
            </a:r>
            <a:r>
              <a:rPr lang="en-US" dirty="0"/>
              <a:t>information is recovered and </a:t>
            </a:r>
            <a:r>
              <a:rPr lang="en-US" dirty="0" smtClean="0"/>
              <a:t>validated. </a:t>
            </a:r>
            <a:endParaRPr lang="en-US" dirty="0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mtClean="0"/>
              <a:t>Chapter 5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kern="1200" dirty="0" smtClean="0">
                <a:solidFill>
                  <a:schemeClr val="tx1"/>
                </a:solidFill>
              </a:rPr>
              <a:t>What is Availability?</a:t>
            </a:r>
          </a:p>
          <a:p>
            <a:pPr>
              <a:defRPr/>
            </a:pPr>
            <a:r>
              <a:rPr lang="en-US" sz="3200" kern="1200" dirty="0" smtClean="0">
                <a:solidFill>
                  <a:schemeClr val="tx1"/>
                </a:solidFill>
              </a:rPr>
              <a:t>Availability General Scenario</a:t>
            </a:r>
          </a:p>
          <a:p>
            <a:pPr>
              <a:defRPr/>
            </a:pPr>
            <a:r>
              <a:rPr lang="en-US" sz="3200" kern="1200" dirty="0" smtClean="0">
                <a:solidFill>
                  <a:schemeClr val="tx1"/>
                </a:solidFill>
              </a:rPr>
              <a:t>Tactics for Availability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A Design Checklist for Availability</a:t>
            </a:r>
            <a:endParaRPr lang="en-US" sz="3200" kern="1200" dirty="0" smtClean="0">
              <a:solidFill>
                <a:schemeClr val="tx1"/>
              </a:solidFill>
            </a:endParaRPr>
          </a:p>
          <a:p>
            <a:pPr>
              <a:defRPr/>
            </a:pPr>
            <a:r>
              <a:rPr lang="en-US" sz="3200" kern="1200" dirty="0" smtClean="0">
                <a:solidFill>
                  <a:schemeClr val="tx1"/>
                </a:solidFill>
              </a:rPr>
              <a:t>Summary </a:t>
            </a:r>
          </a:p>
        </p:txBody>
      </p:sp>
      <p:sp>
        <p:nvSpPr>
          <p:cNvPr id="819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</a:t>
            </a:r>
            <a:r>
              <a:rPr lang="en-AU" altLang="en-US" sz="1200"/>
              <a:t>Len Bass, Paul Clements, Rick Kazman,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Prevent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Removal From </a:t>
            </a:r>
            <a:r>
              <a:rPr lang="en-US" dirty="0"/>
              <a:t>S</a:t>
            </a:r>
            <a:r>
              <a:rPr lang="en-US" dirty="0" smtClean="0"/>
              <a:t>ervice: </a:t>
            </a:r>
            <a:r>
              <a:rPr lang="en-US" dirty="0"/>
              <a:t>temporarily placing a system component in an out-of-service state for the purpose of mitigating potential system failures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Transactions: bundling state updates so that asynchronous </a:t>
            </a:r>
            <a:r>
              <a:rPr lang="en-US" dirty="0"/>
              <a:t>messages exchanged between distributed components are </a:t>
            </a:r>
            <a:r>
              <a:rPr lang="en-US" i="1" dirty="0"/>
              <a:t>atomic</a:t>
            </a:r>
            <a:r>
              <a:rPr lang="en-US" dirty="0"/>
              <a:t>, </a:t>
            </a:r>
            <a:r>
              <a:rPr lang="en-US" i="1" dirty="0"/>
              <a:t>consistent</a:t>
            </a:r>
            <a:r>
              <a:rPr lang="en-US" dirty="0"/>
              <a:t>, </a:t>
            </a:r>
            <a:r>
              <a:rPr lang="en-US" i="1" dirty="0"/>
              <a:t>isolated</a:t>
            </a:r>
            <a:r>
              <a:rPr lang="en-US" dirty="0"/>
              <a:t>, and </a:t>
            </a:r>
            <a:r>
              <a:rPr lang="en-US" i="1" dirty="0"/>
              <a:t>durable</a:t>
            </a:r>
            <a:r>
              <a:rPr lang="en-US" dirty="0"/>
              <a:t>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Predictive Model: </a:t>
            </a:r>
            <a:r>
              <a:rPr lang="en-US" dirty="0"/>
              <a:t>monitor the state of health of a </a:t>
            </a:r>
            <a:r>
              <a:rPr lang="en-US" dirty="0" smtClean="0"/>
              <a:t>process </a:t>
            </a:r>
            <a:r>
              <a:rPr lang="en-US" dirty="0"/>
              <a:t>to ensure that the system is operating within </a:t>
            </a:r>
            <a:r>
              <a:rPr lang="en-US" dirty="0" smtClean="0"/>
              <a:t>nominal parameters; take corrective action </a:t>
            </a:r>
            <a:r>
              <a:rPr lang="en-US" dirty="0"/>
              <a:t>when conditions are detected that are predictive of likely future </a:t>
            </a:r>
            <a:r>
              <a:rPr lang="en-US" dirty="0" smtClean="0"/>
              <a:t>faults. 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Prevent Faults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Exception Prevention: </a:t>
            </a:r>
            <a:r>
              <a:rPr lang="en-US" dirty="0"/>
              <a:t>preventing system exceptions from occurring </a:t>
            </a:r>
            <a:r>
              <a:rPr lang="en-US" dirty="0" smtClean="0"/>
              <a:t>by masking a fault, or preventing it via smart pointers, abstract data types, wrappers.</a:t>
            </a:r>
          </a:p>
          <a:p>
            <a:pPr>
              <a:defRPr/>
            </a:pPr>
            <a:r>
              <a:rPr lang="en-US" dirty="0" smtClean="0"/>
              <a:t>Increase Competence Set: </a:t>
            </a:r>
            <a:r>
              <a:rPr lang="en-US" dirty="0"/>
              <a:t>designing </a:t>
            </a:r>
            <a:r>
              <a:rPr lang="en-US" dirty="0" smtClean="0"/>
              <a:t>a component to </a:t>
            </a:r>
            <a:r>
              <a:rPr lang="en-US" dirty="0"/>
              <a:t>handle more cases—faults—as part of its normal </a:t>
            </a:r>
            <a:r>
              <a:rPr lang="en-US" dirty="0" smtClean="0"/>
              <a:t>operation.</a:t>
            </a:r>
          </a:p>
        </p:txBody>
      </p:sp>
      <p:sp>
        <p:nvSpPr>
          <p:cNvPr id="358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Checklist for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Allocation</a:t>
            </a:r>
            <a:r>
              <a:rPr lang="en-US" sz="16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of</a:t>
            </a:r>
            <a:r>
              <a:rPr lang="en-US" sz="16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Responsibilities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Coordination Model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Data Model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Mapping Among Architectural Elements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Resource Management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Binding Time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Choice of Technology</a:t>
            </a:r>
            <a:endParaRPr lang="en-US" dirty="0">
              <a:solidFill>
                <a:schemeClr val="tx2">
                  <a:lumMod val="90000"/>
                  <a:lumOff val="10000"/>
                </a:schemeClr>
              </a:solidFill>
              <a:effectLst/>
              <a:latin typeface="Times"/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dirty="0" smtClean="0">
              <a:solidFill>
                <a:srgbClr val="000080"/>
              </a:solidFill>
              <a:effectLst/>
              <a:latin typeface="Times"/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dirty="0" smtClean="0">
              <a:solidFill>
                <a:srgbClr val="000080"/>
              </a:solidFill>
              <a:effectLst/>
              <a:latin typeface="Times"/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dirty="0" smtClean="0">
              <a:solidFill>
                <a:srgbClr val="000080"/>
              </a:solidFill>
              <a:effectLst/>
              <a:latin typeface="Times"/>
              <a:ea typeface="Times New Roman"/>
              <a:cs typeface="Times New Roman"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kern="1200" dirty="0">
              <a:solidFill>
                <a:srgbClr val="C00000"/>
              </a:solidFill>
              <a:effectLst/>
            </a:endParaRPr>
          </a:p>
          <a:p>
            <a:pPr marL="457200" indent="-457200">
              <a:buFont typeface="+mj-lt"/>
              <a:buAutoNum type="arabicPeriod"/>
              <a:defRPr/>
            </a:pP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chemeClr val="accent1">
                    <a:lumMod val="75000"/>
                  </a:schemeClr>
                </a:solidFill>
              </a:rPr>
              <a:t>Allocation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kern="1200" dirty="0" smtClean="0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kern="1200" dirty="0" smtClean="0">
                <a:solidFill>
                  <a:schemeClr val="accent1">
                    <a:lumMod val="75000"/>
                  </a:schemeClr>
                </a:solidFill>
              </a:rPr>
              <a:t>Responsibilities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Determine the system responsibilities that need to be highly available.  </a:t>
            </a:r>
            <a:endParaRPr lang="en-US" sz="2800" dirty="0" smtClean="0">
              <a:solidFill>
                <a:schemeClr val="tx2">
                  <a:lumMod val="90000"/>
                  <a:lumOff val="10000"/>
                </a:schemeClr>
              </a:solidFill>
              <a:effectLst/>
            </a:endParaRPr>
          </a:p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pPr>
            <a:r>
              <a:rPr lang="en-US" sz="28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Ensure 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that </a:t>
            </a:r>
            <a:r>
              <a:rPr lang="en-US" sz="2800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additional</a:t>
            </a: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responsibilities have been allocated to detect an omission, crash, incorrect timing, or incorrect response. 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/>
            </a:pPr>
            <a:r>
              <a:rPr lang="en-US" sz="28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Ensure that there are responsibilities to:</a:t>
            </a:r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log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the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fault</a:t>
            </a:r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notify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appropriate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entities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(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people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or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systems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disable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source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of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events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causing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the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fault</a:t>
            </a:r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be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temporarily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unavailable</a:t>
            </a:r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fix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or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mask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the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fault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/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failure</a:t>
            </a:r>
          </a:p>
          <a:p>
            <a:pPr marL="342900" indent="-342900">
              <a:lnSpc>
                <a:spcPct val="100000"/>
              </a:lnSpc>
              <a:spcBef>
                <a:spcPts val="4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operate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in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1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a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degraded</a:t>
            </a:r>
            <a:r>
              <a:rPr lang="en-US" sz="1600" kern="1100" dirty="0" smtClean="0">
                <a:solidFill>
                  <a:schemeClr val="tx2">
                    <a:lumMod val="90000"/>
                    <a:lumOff val="10000"/>
                  </a:schemeClr>
                </a:solidFill>
                <a:effectLst/>
              </a:rPr>
              <a:t> </a:t>
            </a:r>
            <a:r>
              <a:rPr lang="en-US" kern="1200" dirty="0">
                <a:solidFill>
                  <a:schemeClr val="lt1"/>
                </a:solidFill>
                <a:effectLst/>
              </a:rPr>
              <a:t>m</a:t>
            </a:r>
            <a:r>
              <a:rPr lang="en-US" sz="2000" kern="1200" dirty="0">
                <a:solidFill>
                  <a:schemeClr val="lt1"/>
                </a:solidFill>
                <a:effectLst/>
              </a:rPr>
              <a:t>ode</a:t>
            </a:r>
          </a:p>
          <a:p>
            <a:pPr>
              <a:spcBef>
                <a:spcPts val="400"/>
              </a:spcBef>
              <a:defRPr/>
            </a:pPr>
            <a:endParaRPr lang="en-US" sz="2000" dirty="0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chemeClr val="accent1">
                    <a:lumMod val="75000"/>
                  </a:schemeClr>
                </a:solidFill>
              </a:rPr>
              <a:t>Coordination Model</a:t>
            </a:r>
            <a: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762000"/>
            <a:ext cx="8831262" cy="5867400"/>
          </a:xfrm>
        </p:spPr>
        <p:txBody>
          <a:bodyPr/>
          <a:lstStyle/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800" dirty="0" smtClean="0">
                <a:effectLst/>
              </a:rPr>
              <a:t>Determine the system responsibilities that need to be highly available. 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sz="2800" dirty="0" smtClean="0">
                <a:effectLst/>
              </a:rPr>
              <a:t>With respect to those responsibilities 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Ensure that coordination mechanisms can detect an omission, crash, incorrect timing, or incorrect response. 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sz="1800" kern="1100" dirty="0" smtClean="0"/>
              <a:t>Consider, e.g., whether guaranteed delivery is necessary.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sz="1800" kern="1100" dirty="0" smtClean="0"/>
              <a:t>Will the coordination work under degraded communication?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Ensure that coordination mechanisms enable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sz="1800" kern="1100" dirty="0" smtClean="0"/>
              <a:t>the logging of the fault,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sz="1800" kern="1100" dirty="0" smtClean="0"/>
              <a:t>notification of appropriate entities,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sz="1800" kern="1100" dirty="0" smtClean="0"/>
              <a:t>disabling of the source of the events causing the fault,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sz="1800" kern="1100" dirty="0" smtClean="0"/>
              <a:t>fixing or masking the fault, or operating in a degraded mode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Ensure that the coordination model supports the replacement of the artifacts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Determine if the coordination will work under conditions of degraded communication, at startup/shutdown, in repair mode, or under overloaded operation. 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kern="1200" dirty="0" smtClean="0">
                <a:solidFill>
                  <a:schemeClr val="accent1">
                    <a:lumMod val="75000"/>
                  </a:schemeClr>
                </a:solidFill>
              </a:rPr>
              <a:t>Data Model</a:t>
            </a:r>
            <a: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  <a:t/>
            </a:r>
            <a:br>
              <a:rPr lang="en-US" kern="1200" dirty="0" smtClean="0">
                <a:solidFill>
                  <a:schemeClr val="tx2">
                    <a:lumMod val="90000"/>
                    <a:lumOff val="10000"/>
                  </a:schemeClr>
                </a:solidFill>
              </a:rPr>
            </a:br>
            <a:endParaRPr lang="en-US" dirty="0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90513" y="762000"/>
            <a:ext cx="8831262" cy="5867400"/>
          </a:xfrm>
        </p:spPr>
        <p:txBody>
          <a:bodyPr/>
          <a:lstStyle/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smtClean="0">
                <a:effectLst/>
              </a:rPr>
              <a:t>Determine which portions of the system need to be highly available. </a:t>
            </a:r>
          </a:p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2800" smtClean="0">
              <a:effectLst/>
            </a:endParaRPr>
          </a:p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smtClean="0">
                <a:effectLst/>
              </a:rPr>
              <a:t>Determine which data abstractions could cause a fault of omission, a crash, incorrect timing behavior, or an incorrect response.</a:t>
            </a:r>
          </a:p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2800" smtClean="0">
              <a:effectLst/>
            </a:endParaRPr>
          </a:p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smtClean="0">
                <a:effectLst/>
              </a:rPr>
              <a:t>For those data abstractions, operations, and properties, ensure that they can be disabled, be temporarily unavailable, or be fixed or masked in the event of a fault.</a:t>
            </a:r>
          </a:p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endParaRPr lang="en-US" altLang="en-US" sz="2800" smtClean="0">
              <a:effectLst/>
            </a:endParaRPr>
          </a:p>
          <a:p>
            <a:pPr marL="69850" indent="-45720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altLang="en-US" sz="2800" smtClean="0">
                <a:effectLst/>
              </a:rPr>
              <a:t>E.g., ensure that write requests are cached if a server is temporarily unavailable and performed when the server is returned to service.</a:t>
            </a:r>
            <a:endParaRPr lang="en-US" altLang="en-US" sz="2800" smtClean="0">
              <a:solidFill>
                <a:srgbClr val="000080"/>
              </a:solidFill>
              <a:effectLst/>
              <a:latin typeface="Times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813" y="0"/>
            <a:ext cx="8716962" cy="78105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chemeClr val="accent1">
                    <a:lumMod val="75000"/>
                  </a:schemeClr>
                </a:solidFill>
              </a:rPr>
              <a:t>Mapping Among Architectural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3" y="973138"/>
            <a:ext cx="8831262" cy="5224462"/>
          </a:xfrm>
        </p:spPr>
        <p:txBody>
          <a:bodyPr/>
          <a:lstStyle/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Determine which artifacts</a:t>
            </a:r>
            <a:r>
              <a:rPr lang="fr-FR" dirty="0" smtClean="0">
                <a:effectLst/>
              </a:rPr>
              <a:t> </a:t>
            </a:r>
            <a:r>
              <a:rPr lang="en-US" dirty="0" smtClean="0">
                <a:effectLst/>
              </a:rPr>
              <a:t>may produce an event</a:t>
            </a:r>
          </a:p>
          <a:p>
            <a:pPr marL="358775" lvl="1"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 fault: omission, crash, incorrect timing, or incorrect response. </a:t>
            </a:r>
          </a:p>
          <a:p>
            <a:pPr marL="0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Ensure that the mapping (or re-mapping) of architectural elements is flexible enough to permit the recovery from the fault. </a:t>
            </a:r>
          </a:p>
          <a:p>
            <a:pPr marL="760412" lvl="2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US" kern="1100" dirty="0" smtClean="0"/>
              <a:t>which processes on failed processors need to be re-assigned at runtime  </a:t>
            </a:r>
          </a:p>
          <a:p>
            <a:pPr marL="760412" lvl="2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US" kern="1100" dirty="0" smtClean="0"/>
              <a:t>which processors, data stores, or communication channels can be activated or re-assigned at runtime</a:t>
            </a:r>
          </a:p>
          <a:p>
            <a:pPr marL="760412" lvl="2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US" kern="1100" dirty="0" smtClean="0"/>
              <a:t>how data on failed processors or storage can be served by replacement</a:t>
            </a:r>
          </a:p>
          <a:p>
            <a:pPr marL="760412" lvl="2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US" kern="1100" dirty="0" smtClean="0"/>
              <a:t>how quickly the system can be re-installed based on the units of delivery provided</a:t>
            </a:r>
          </a:p>
          <a:p>
            <a:pPr marL="760412" lvl="2">
              <a:spcBef>
                <a:spcPts val="600"/>
              </a:spcBef>
              <a:spcAft>
                <a:spcPts val="400"/>
              </a:spcAft>
              <a:buFont typeface="Wingdings" pitchFamily="2" charset="2"/>
              <a:buChar char="§"/>
              <a:defRPr/>
            </a:pPr>
            <a:r>
              <a:rPr lang="en-US" kern="1100" dirty="0" smtClean="0"/>
              <a:t>how to (re-) assign runtime elements to processors, communication channels, and data stores</a:t>
            </a:r>
          </a:p>
          <a:p>
            <a:pPr marL="342900" indent="-342900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Font typeface="Wingdings" panose="05000000000000000000" pitchFamily="2" charset="2"/>
              <a:buChar char="§"/>
              <a:tabLst>
                <a:tab pos="228600" algn="l"/>
                <a:tab pos="274320" algn="l"/>
                <a:tab pos="274320" algn="l"/>
              </a:tabLst>
              <a:defRPr/>
            </a:pPr>
            <a:r>
              <a:rPr lang="en-US" sz="2000" kern="1100" dirty="0" smtClean="0">
                <a:effectLst/>
              </a:rPr>
              <a:t>When employing tactics that depend on redundancy of functionality, the mapping from modules to redundant components is important.  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Resource Management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Determine what critical resources are necessary to continue operating in the presence of stimulus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Ensure there are sufficient remaining resources in the event of a fault to log the fault; 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notify appropriate entities (people or systems); disable source of events causing the fault; 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fix or mask the fault/failure; 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operate </a:t>
            </a:r>
          </a:p>
          <a:p>
            <a:pPr marL="358775"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normally, </a:t>
            </a:r>
          </a:p>
          <a:p>
            <a:pPr marL="358775"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in startup, </a:t>
            </a:r>
          </a:p>
          <a:p>
            <a:pPr marL="358775"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shutdown, </a:t>
            </a:r>
          </a:p>
          <a:p>
            <a:pPr marL="358775"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repair mode, </a:t>
            </a:r>
          </a:p>
          <a:p>
            <a:pPr marL="358775"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degraded operation, and </a:t>
            </a:r>
          </a:p>
          <a:p>
            <a:pPr marL="358775" lvl="1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overloaded operation.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Resource Management (continued)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Determine the availability time for critical resources, what critical resources must be available during specified time intervals, time intervals during which the critical resources may be in a degraded mode, and repair time for critical resources. 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Ensure that the critical resources are available during these time intervals.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For example, ensure that input queues are large enough to buffer anticipated messages if a server fails so that the messages are not permanently lost.</a:t>
            </a:r>
            <a:endParaRPr lang="en-US" dirty="0" smtClean="0">
              <a:solidFill>
                <a:srgbClr val="000080"/>
              </a:solidFill>
              <a:effectLst/>
              <a:latin typeface="Times"/>
              <a:ea typeface="Times New Roman"/>
              <a:cs typeface="Times New Roman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Binding Time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Determine how and when architectural elements are bound.  </a:t>
            </a: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 smtClean="0">
                <a:effectLst/>
              </a:rPr>
              <a:t>If late binding is used to alternate between components that can themselves be sources of faults, ensure the chosen availability strategy is sufficient to cover faults introduced by all sources. E.g.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If late binding is used to switch between processors that will be the subject of faults, will the fault detection and recovery mechanisms work for all possible bindings?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What is Availability?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Availability </a:t>
            </a:r>
            <a:r>
              <a:rPr lang="en-US" dirty="0"/>
              <a:t>refers to a property of software that it is there and ready to carry </a:t>
            </a:r>
            <a:r>
              <a:rPr lang="en-US" dirty="0" smtClean="0"/>
              <a:t>out </a:t>
            </a:r>
            <a:r>
              <a:rPr lang="en-US" dirty="0"/>
              <a:t>its task when you need it to be. </a:t>
            </a:r>
            <a:endParaRPr lang="en-US" dirty="0" smtClean="0"/>
          </a:p>
          <a:p>
            <a:pPr>
              <a:defRPr/>
            </a:pPr>
            <a:r>
              <a:rPr lang="en-US" dirty="0"/>
              <a:t>This is a broad perspective and </a:t>
            </a:r>
            <a:r>
              <a:rPr lang="en-US" dirty="0" smtClean="0"/>
              <a:t>encompasses what </a:t>
            </a:r>
            <a:r>
              <a:rPr lang="en-US" dirty="0"/>
              <a:t>is normally called </a:t>
            </a:r>
            <a:r>
              <a:rPr lang="en-US" dirty="0" smtClean="0"/>
              <a:t>reliability.</a:t>
            </a:r>
          </a:p>
          <a:p>
            <a:pPr>
              <a:defRPr/>
            </a:pPr>
            <a:r>
              <a:rPr lang="en-US" dirty="0" smtClean="0"/>
              <a:t>Availability builds on reliability by adding the notion of recovery (repair).</a:t>
            </a:r>
          </a:p>
          <a:p>
            <a:pPr>
              <a:defRPr/>
            </a:pPr>
            <a:r>
              <a:rPr lang="en-US" dirty="0"/>
              <a:t>Fundamentally, availability is about minimizing service outage time by </a:t>
            </a:r>
            <a:r>
              <a:rPr lang="en-US" dirty="0" smtClean="0"/>
              <a:t>mitigating </a:t>
            </a:r>
            <a:r>
              <a:rPr lang="en-US" dirty="0"/>
              <a:t>faults. 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</a:t>
            </a:r>
            <a:r>
              <a:rPr lang="en-AU" altLang="en-US" sz="1200"/>
              <a:t>Len Bass, Paul Clements, Rick Kazman,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Binding Time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If late binding is used to change the definition or tolerance of what constitutes a fault (e.g., how long a process can go without responding before a fault is assumed), is the recovery strategy chosen sufficient to handle all cases? 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/>
              <a:t>For example, if a fault is flagged after 0.1 </a:t>
            </a:r>
            <a:r>
              <a:rPr lang="en-US" kern="1100" dirty="0" err="1" smtClean="0"/>
              <a:t>ms</a:t>
            </a:r>
            <a:r>
              <a:rPr lang="en-US" kern="1100" dirty="0" smtClean="0"/>
              <a:t>, but the recovery mechanism takes 1.5 seconds to work, that might be an unacceptable mismatch.</a:t>
            </a:r>
          </a:p>
          <a:p>
            <a:pPr marL="342900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>
                <a:effectLst/>
              </a:rPr>
              <a:t>What are the availability characteristics of the late binding mechanism itself?  </a:t>
            </a:r>
          </a:p>
          <a:p>
            <a:pPr marL="701675" lvl="1" indent="-342900">
              <a:lnSpc>
                <a:spcPct val="80000"/>
              </a:lnSpc>
              <a:spcBef>
                <a:spcPts val="100"/>
              </a:spcBef>
              <a:spcAft>
                <a:spcPts val="300"/>
              </a:spcAft>
              <a:buSzPts val="800"/>
              <a:buFont typeface="Symbol"/>
              <a:buChar char=""/>
              <a:tabLst>
                <a:tab pos="228600" algn="l"/>
                <a:tab pos="274320" algn="l"/>
              </a:tabLst>
              <a:defRPr/>
            </a:pPr>
            <a:r>
              <a:rPr lang="en-US" kern="1100" dirty="0" smtClean="0"/>
              <a:t>Can it fail?</a:t>
            </a:r>
            <a:endParaRPr lang="en-US" kern="1100" dirty="0" smtClean="0">
              <a:solidFill>
                <a:srgbClr val="000080"/>
              </a:solidFill>
              <a:latin typeface="Times New Roman"/>
              <a:ea typeface="Times New Roman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Choice of Technology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>
                <a:effectLst/>
              </a:rPr>
              <a:t>Determine the available technologies that can (help)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detect </a:t>
            </a:r>
            <a:r>
              <a:rPr lang="en-US" dirty="0">
                <a:effectLst/>
              </a:rPr>
              <a:t>faults,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recover </a:t>
            </a:r>
            <a:r>
              <a:rPr lang="en-US" dirty="0">
                <a:effectLst/>
              </a:rPr>
              <a:t>from faults,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re-introduce </a:t>
            </a:r>
            <a:r>
              <a:rPr lang="en-US" dirty="0">
                <a:effectLst/>
              </a:rPr>
              <a:t>failed components.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endParaRPr lang="en-US" dirty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>
                <a:effectLst/>
              </a:rPr>
              <a:t>Determine what technologies are available that help the response to a fault (e.g., event loggers).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endParaRPr lang="en-US" dirty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defRPr/>
            </a:pPr>
            <a:r>
              <a:rPr lang="en-US" dirty="0">
                <a:effectLst/>
              </a:rPr>
              <a:t>Determine the availability characteristics of chosen technologies themselves: 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What </a:t>
            </a:r>
            <a:r>
              <a:rPr lang="en-US" dirty="0">
                <a:effectLst/>
              </a:rPr>
              <a:t>faults can they recover from?  </a:t>
            </a:r>
            <a:endParaRPr lang="en-US" dirty="0" smtClean="0">
              <a:effectLst/>
            </a:endParaRPr>
          </a:p>
          <a:p>
            <a:pPr marL="0">
              <a:lnSpc>
                <a:spcPct val="80000"/>
              </a:lnSpc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effectLst/>
              </a:rPr>
              <a:t>What </a:t>
            </a:r>
            <a:r>
              <a:rPr lang="en-US" dirty="0">
                <a:effectLst/>
              </a:rPr>
              <a:t>faults might they introduce into the system? </a:t>
            </a:r>
            <a:endParaRPr lang="en-US" dirty="0">
              <a:solidFill>
                <a:srgbClr val="000080"/>
              </a:solidFill>
              <a:effectLst/>
              <a:latin typeface="Times"/>
              <a:ea typeface="Times New Roman"/>
              <a:cs typeface="Times New Roman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Design Checklist for Availability</a:t>
            </a:r>
          </a:p>
        </p:txBody>
      </p:sp>
      <p:sp>
        <p:nvSpPr>
          <p:cNvPr id="4710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403350" y="6356350"/>
            <a:ext cx="6337300" cy="365125"/>
          </a:xfr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Len Bass, Paul Clements, Rick Kazman, distributed under Creative Commons Attribution License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9750" y="2133600"/>
          <a:ext cx="8135938" cy="32400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7188"/>
                <a:gridCol w="6508750"/>
              </a:tblGrid>
              <a:tr h="3240088"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effectLst/>
                        </a:rPr>
                        <a:t>Choice of </a:t>
                      </a:r>
                      <a:r>
                        <a:rPr lang="en-US" sz="2400" dirty="0" smtClean="0">
                          <a:effectLst/>
                        </a:rPr>
                        <a:t>Technology</a:t>
                      </a:r>
                      <a:endParaRPr lang="en-US" sz="2400" dirty="0">
                        <a:solidFill>
                          <a:srgbClr val="000080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8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effectLst/>
                        </a:rPr>
                        <a:t>Determine the available technologies that can (help) detect faults, recover from faults, re-introduce failed components. </a:t>
                      </a:r>
                    </a:p>
                    <a:p>
                      <a:pPr marL="0" marR="0">
                        <a:lnSpc>
                          <a:spcPct val="8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effectLst/>
                        </a:rPr>
                        <a:t>Determine what technologies are available that help the response to a fault (e.g., event loggers). </a:t>
                      </a:r>
                    </a:p>
                    <a:p>
                      <a:pPr marL="0" marR="0">
                        <a:lnSpc>
                          <a:spcPct val="80000"/>
                        </a:lnSpc>
                        <a:spcBef>
                          <a:spcPts val="400"/>
                        </a:spcBef>
                        <a:spcAft>
                          <a:spcPts val="400"/>
                        </a:spcAft>
                      </a:pPr>
                      <a:r>
                        <a:rPr lang="en-US" sz="2400" dirty="0">
                          <a:effectLst/>
                        </a:rPr>
                        <a:t>Determine the availability characteristics of chosen technologies themselves:  What faults can they recover from?  What faults might they introduce into the system? </a:t>
                      </a:r>
                      <a:endParaRPr lang="en-US" sz="2400" dirty="0">
                        <a:solidFill>
                          <a:srgbClr val="000080"/>
                        </a:solidFill>
                        <a:effectLst/>
                        <a:latin typeface="Times"/>
                        <a:ea typeface="Times New Roman"/>
                        <a:cs typeface="Times New Roman"/>
                      </a:endParaRPr>
                    </a:p>
                  </a:txBody>
                  <a:tcPr marL="68572" marR="68572" marT="0" marB="0"/>
                </a:tc>
              </a:tr>
            </a:tbl>
          </a:graphicData>
        </a:graphic>
      </p:graphicFrame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Availability refers to the ability of the system to be available for </a:t>
            </a:r>
            <a:r>
              <a:rPr lang="en-US" dirty="0" smtClean="0"/>
              <a:t>use</a:t>
            </a:r>
            <a:r>
              <a:rPr lang="en-US" dirty="0"/>
              <a:t> </a:t>
            </a:r>
            <a:r>
              <a:rPr lang="en-US" dirty="0" smtClean="0"/>
              <a:t>when a </a:t>
            </a:r>
            <a:r>
              <a:rPr lang="en-US" dirty="0"/>
              <a:t>fault occurs. </a:t>
            </a:r>
          </a:p>
          <a:p>
            <a:pPr>
              <a:defRPr/>
            </a:pPr>
            <a:r>
              <a:rPr lang="en-US" dirty="0"/>
              <a:t>The fault must be recognized (or prevented) and then the system must </a:t>
            </a:r>
            <a:r>
              <a:rPr lang="en-US" dirty="0" smtClean="0"/>
              <a:t>respond. </a:t>
            </a:r>
          </a:p>
          <a:p>
            <a:pPr>
              <a:defRPr/>
            </a:pPr>
            <a:r>
              <a:rPr lang="en-US" dirty="0" smtClean="0"/>
              <a:t>The </a:t>
            </a:r>
            <a:r>
              <a:rPr lang="en-US" dirty="0"/>
              <a:t>response </a:t>
            </a:r>
            <a:r>
              <a:rPr lang="en-US" dirty="0" smtClean="0"/>
              <a:t>will </a:t>
            </a:r>
            <a:r>
              <a:rPr lang="en-US" dirty="0"/>
              <a:t>depend on the criticality of the application and the type of </a:t>
            </a:r>
            <a:r>
              <a:rPr lang="en-US" dirty="0" smtClean="0"/>
              <a:t>fault</a:t>
            </a:r>
          </a:p>
          <a:p>
            <a:pPr lvl="1">
              <a:defRPr/>
            </a:pPr>
            <a:r>
              <a:rPr lang="en-US" dirty="0" smtClean="0"/>
              <a:t>can </a:t>
            </a:r>
            <a:r>
              <a:rPr lang="en-US" dirty="0"/>
              <a:t>range from “ignore it” to “keep on going as if it didn’t occur.” 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Tactics for availability are categorized into detect faults, recover from faults and prevent faults.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Detection </a:t>
            </a:r>
            <a:r>
              <a:rPr lang="en-US" dirty="0"/>
              <a:t>tactics </a:t>
            </a:r>
            <a:r>
              <a:rPr lang="en-US" dirty="0" smtClean="0"/>
              <a:t>depend </a:t>
            </a:r>
            <a:r>
              <a:rPr lang="en-US" dirty="0"/>
              <a:t>on detecting signs of life from various components.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Recovery </a:t>
            </a:r>
            <a:r>
              <a:rPr lang="en-US" dirty="0"/>
              <a:t>tactics are </a:t>
            </a:r>
            <a:r>
              <a:rPr lang="en-US" dirty="0" smtClean="0"/>
              <a:t>retrying </a:t>
            </a:r>
            <a:r>
              <a:rPr lang="en-US" dirty="0"/>
              <a:t>an operation or maintaining redundant data or computations.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Prevention </a:t>
            </a:r>
            <a:r>
              <a:rPr lang="en-US" dirty="0"/>
              <a:t>tactics </a:t>
            </a:r>
            <a:r>
              <a:rPr lang="en-US" dirty="0" smtClean="0"/>
              <a:t>depend on </a:t>
            </a:r>
            <a:r>
              <a:rPr lang="en-US" dirty="0"/>
              <a:t>removing elements from service or </a:t>
            </a:r>
            <a:r>
              <a:rPr lang="en-US" dirty="0" smtClean="0"/>
              <a:t>limiting </a:t>
            </a:r>
            <a:r>
              <a:rPr lang="en-US" dirty="0"/>
              <a:t>the scope of faults. </a:t>
            </a:r>
            <a:endParaRPr lang="en-US" dirty="0" smtClean="0"/>
          </a:p>
          <a:p>
            <a:pPr>
              <a:defRPr/>
            </a:pPr>
            <a:r>
              <a:rPr lang="en-US" dirty="0"/>
              <a:t>All </a:t>
            </a:r>
            <a:r>
              <a:rPr lang="en-US" dirty="0" smtClean="0"/>
              <a:t>availability </a:t>
            </a:r>
            <a:r>
              <a:rPr lang="en-US" dirty="0"/>
              <a:t>tactics involve the coordination </a:t>
            </a:r>
            <a:r>
              <a:rPr lang="en-US" dirty="0" smtClean="0"/>
              <a:t>model.</a:t>
            </a:r>
            <a:endParaRPr lang="en-U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smtClean="0"/>
              <a:t>Revisit General and Concrete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420938"/>
            <a:ext cx="8208963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2nd Edition Figure 4.1 -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828800"/>
            <a:ext cx="888206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Specifying Quality Attribute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/>
              <a:t>Our representation of quality attribute scenarios has </a:t>
            </a:r>
            <a:r>
              <a:rPr lang="en-US" sz="2800" dirty="0"/>
              <a:t>these parts: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Stimulus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Stimulus source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Response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Response measure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Environment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sz="2400" dirty="0" smtClean="0"/>
              <a:t>Artifact</a:t>
            </a:r>
          </a:p>
          <a:p>
            <a:pPr lvl="1">
              <a:defRPr/>
            </a:pPr>
            <a:endParaRPr lang="en-US" sz="2400" dirty="0"/>
          </a:p>
          <a:p>
            <a:pPr>
              <a:defRPr/>
            </a:pPr>
            <a:endParaRPr lang="en-US" sz="2800" dirty="0"/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AU" altLang="en-US" sz="1800"/>
              <a:t>© </a:t>
            </a:r>
            <a:r>
              <a:rPr lang="en-AU" altLang="en-US" sz="1200"/>
              <a:t>Len Bass, Paul Clements, Rick Kazman, under Creative Commons Attribution License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Stimulus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condition or event  that should cause a response from the system</a:t>
            </a:r>
          </a:p>
          <a:p>
            <a:pPr>
              <a:defRPr/>
            </a:pPr>
            <a:r>
              <a:rPr lang="en-US" dirty="0" smtClean="0"/>
              <a:t>It could be internal or external</a:t>
            </a:r>
          </a:p>
          <a:p>
            <a:pPr>
              <a:defRPr/>
            </a:pPr>
            <a:r>
              <a:rPr lang="en-US" dirty="0" smtClean="0"/>
              <a:t>Examples: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Faults such as a system crash, component crash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Time-out on network connect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Events for which performance is a QAR (Quality Attribute Requirement) ; order submitted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Stimulus Source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Who/what generates the stimulus</a:t>
            </a:r>
          </a:p>
          <a:p>
            <a:pPr>
              <a:defRPr/>
            </a:pPr>
            <a:r>
              <a:rPr lang="en-US" dirty="0" smtClean="0"/>
              <a:t>Categories/Examples: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Humans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Operator? (system’s manager)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User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Machines/infrastructure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OS – network connection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Temperature sensor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en-US" dirty="0" smtClean="0"/>
              <a:t>Power system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21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white21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white2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te21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hite21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Settings\mmm\Application Data\Microsoft\Templates\white212.pot</Template>
  <TotalTime>24407</TotalTime>
  <Pages>35</Pages>
  <Words>2857</Words>
  <Application>Microsoft Office PowerPoint</Application>
  <PresentationFormat>Letter Paper (8.5x11 in)</PresentationFormat>
  <Paragraphs>293</Paragraphs>
  <Slides>44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53" baseType="lpstr">
      <vt:lpstr>Helvetica</vt:lpstr>
      <vt:lpstr>Arial</vt:lpstr>
      <vt:lpstr>Wingdings</vt:lpstr>
      <vt:lpstr>Times New Roman</vt:lpstr>
      <vt:lpstr>Century Gothic</vt:lpstr>
      <vt:lpstr>Courier New</vt:lpstr>
      <vt:lpstr>Symbol</vt:lpstr>
      <vt:lpstr>Times</vt:lpstr>
      <vt:lpstr>white212</vt:lpstr>
      <vt:lpstr>Lecture 04 Availability</vt:lpstr>
      <vt:lpstr>Overview</vt:lpstr>
      <vt:lpstr>Chapter 5 Outline</vt:lpstr>
      <vt:lpstr>What is Availability?</vt:lpstr>
      <vt:lpstr>Revisit General and Concrete Scenarios</vt:lpstr>
      <vt:lpstr>2nd Edition Figure 4.1 - Scenario</vt:lpstr>
      <vt:lpstr>Specifying Quality Attribute Requirements</vt:lpstr>
      <vt:lpstr>Stimulus</vt:lpstr>
      <vt:lpstr>Stimulus Source</vt:lpstr>
      <vt:lpstr>Artifact and Environment</vt:lpstr>
      <vt:lpstr>Response</vt:lpstr>
      <vt:lpstr>Response Measure</vt:lpstr>
      <vt:lpstr>Specifying Quality Attribute Requirements</vt:lpstr>
      <vt:lpstr>General Scenario for Availability</vt:lpstr>
      <vt:lpstr>General Scenario for Availability</vt:lpstr>
      <vt:lpstr>Response for Availability:</vt:lpstr>
      <vt:lpstr>Response Measure for Availability:</vt:lpstr>
      <vt:lpstr>MTBF, MTTR, MTTF and FIT</vt:lpstr>
      <vt:lpstr>Sample Concrete Availability Scenario</vt:lpstr>
      <vt:lpstr>Goal of Availability Tactics</vt:lpstr>
      <vt:lpstr>Goal of Availability Tactics</vt:lpstr>
      <vt:lpstr>Availability Tactics</vt:lpstr>
      <vt:lpstr>Detect Faults</vt:lpstr>
      <vt:lpstr>Detect Faults</vt:lpstr>
      <vt:lpstr>Detect Faults</vt:lpstr>
      <vt:lpstr>Recover from Faults  (Preparation &amp; Repair)</vt:lpstr>
      <vt:lpstr>Recover from Faults  (Preparation &amp; Repair)</vt:lpstr>
      <vt:lpstr>Recover from Faults  (Preparation &amp; Repair)</vt:lpstr>
      <vt:lpstr>Recover from Faults  (Reintroduction)</vt:lpstr>
      <vt:lpstr>Prevent Faults</vt:lpstr>
      <vt:lpstr>Prevent Faults</vt:lpstr>
      <vt:lpstr>Design Checklist for Availability</vt:lpstr>
      <vt:lpstr>Allocation of Responsibilities</vt:lpstr>
      <vt:lpstr>Coordination Model </vt:lpstr>
      <vt:lpstr>Data Model </vt:lpstr>
      <vt:lpstr>Mapping Among Architectural Elements</vt:lpstr>
      <vt:lpstr>Resource Management</vt:lpstr>
      <vt:lpstr>Resource Management (continued)</vt:lpstr>
      <vt:lpstr>Binding Time</vt:lpstr>
      <vt:lpstr>Binding Time</vt:lpstr>
      <vt:lpstr>Choice of Technology</vt:lpstr>
      <vt:lpstr>Design Checklist for Availability</vt:lpstr>
      <vt:lpstr>Summary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CSCE 212 Computer Architecture</dc:title>
  <dc:creator>Manton Matthews</dc:creator>
  <cp:lastModifiedBy>MATTHEWS, MANTON M</cp:lastModifiedBy>
  <cp:revision>170</cp:revision>
  <cp:lastPrinted>2017-05-17T13:39:37Z</cp:lastPrinted>
  <dcterms:created xsi:type="dcterms:W3CDTF">1998-08-11T09:19:24Z</dcterms:created>
  <dcterms:modified xsi:type="dcterms:W3CDTF">2017-05-17T14:04:28Z</dcterms:modified>
</cp:coreProperties>
</file>