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3"/>
  </p:notesMasterIdLst>
  <p:handoutMasterIdLst>
    <p:handoutMasterId r:id="rId24"/>
  </p:handoutMasterIdLst>
  <p:sldIdLst>
    <p:sldId id="453" r:id="rId2"/>
    <p:sldId id="560" r:id="rId3"/>
    <p:sldId id="561" r:id="rId4"/>
    <p:sldId id="562" r:id="rId5"/>
    <p:sldId id="563" r:id="rId6"/>
    <p:sldId id="564" r:id="rId7"/>
    <p:sldId id="565" r:id="rId8"/>
    <p:sldId id="566" r:id="rId9"/>
    <p:sldId id="567" r:id="rId10"/>
    <p:sldId id="568" r:id="rId11"/>
    <p:sldId id="569" r:id="rId12"/>
    <p:sldId id="570" r:id="rId13"/>
    <p:sldId id="571" r:id="rId14"/>
    <p:sldId id="572" r:id="rId15"/>
    <p:sldId id="573" r:id="rId16"/>
    <p:sldId id="574" r:id="rId17"/>
    <p:sldId id="575" r:id="rId18"/>
    <p:sldId id="576" r:id="rId19"/>
    <p:sldId id="577" r:id="rId20"/>
    <p:sldId id="578" r:id="rId21"/>
    <p:sldId id="579" r:id="rId22"/>
  </p:sldIdLst>
  <p:sldSz cx="9144000" cy="6858000" type="letter"/>
  <p:notesSz cx="9296400" cy="7010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5pPr>
    <a:lvl6pPr marL="2286000" algn="l" defTabSz="914400" rtl="0" eaLnBrk="1" latinLnBrk="0" hangingPunct="1">
      <a:defRPr b="1" kern="1200">
        <a:solidFill>
          <a:schemeClr val="tx1"/>
        </a:solidFill>
        <a:latin typeface="Helvetica" panose="020B0604020202020204" pitchFamily="34" charset="0"/>
        <a:ea typeface="+mn-ea"/>
        <a:cs typeface="+mn-cs"/>
      </a:defRPr>
    </a:lvl6pPr>
    <a:lvl7pPr marL="2743200" algn="l" defTabSz="914400" rtl="0" eaLnBrk="1" latinLnBrk="0" hangingPunct="1">
      <a:defRPr b="1" kern="1200">
        <a:solidFill>
          <a:schemeClr val="tx1"/>
        </a:solidFill>
        <a:latin typeface="Helvetica" panose="020B0604020202020204" pitchFamily="34" charset="0"/>
        <a:ea typeface="+mn-ea"/>
        <a:cs typeface="+mn-cs"/>
      </a:defRPr>
    </a:lvl7pPr>
    <a:lvl8pPr marL="3200400" algn="l" defTabSz="914400" rtl="0" eaLnBrk="1" latinLnBrk="0" hangingPunct="1">
      <a:defRPr b="1" kern="1200">
        <a:solidFill>
          <a:schemeClr val="tx1"/>
        </a:solidFill>
        <a:latin typeface="Helvetica" panose="020B0604020202020204" pitchFamily="34" charset="0"/>
        <a:ea typeface="+mn-ea"/>
        <a:cs typeface="+mn-cs"/>
      </a:defRPr>
    </a:lvl8pPr>
    <a:lvl9pPr marL="3657600" algn="l" defTabSz="914400" rtl="0" eaLnBrk="1" latinLnBrk="0" hangingPunct="1">
      <a:defRPr b="1" kern="1200">
        <a:solidFill>
          <a:schemeClr val="tx1"/>
        </a:solidFill>
        <a:latin typeface="Helvetica" panose="020B0604020202020204" pitchFamily="34" charset="0"/>
        <a:ea typeface="+mn-ea"/>
        <a:cs typeface="+mn-cs"/>
      </a:defRPr>
    </a:lvl9pPr>
  </p:defaultTextStyle>
  <p:extLst>
    <p:ext uri="{EFAFB233-063F-42B5-8137-9DF3F51BA10A}">
      <p15:sldGuideLst xmlns:p15="http://schemas.microsoft.com/office/powerpoint/2012/main">
        <p15:guide id="1" orient="horz" pos="96">
          <p15:clr>
            <a:srgbClr val="A4A3A4"/>
          </p15:clr>
        </p15:guide>
        <p15:guide id="2" pos="5568">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FF0000"/>
    <a:srgbClr val="FFCCCC"/>
    <a:srgbClr val="CCCCFF"/>
    <a:srgbClr val="CCECFF"/>
    <a:srgbClr val="9999FF"/>
    <a:srgbClr val="FFFF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767" autoAdjust="0"/>
  </p:normalViewPr>
  <p:slideViewPr>
    <p:cSldViewPr>
      <p:cViewPr varScale="1">
        <p:scale>
          <a:sx n="62" d="100"/>
          <a:sy n="62" d="100"/>
        </p:scale>
        <p:origin x="672" y="48"/>
      </p:cViewPr>
      <p:guideLst>
        <p:guide orient="horz" pos="96"/>
        <p:guide pos="556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438"/>
    </p:cViewPr>
  </p:sorterViewPr>
  <p:notesViewPr>
    <p:cSldViewPr>
      <p:cViewPr varScale="1">
        <p:scale>
          <a:sx n="77" d="100"/>
          <a:sy n="77" d="100"/>
        </p:scale>
        <p:origin x="-1584" y="-10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267201" y="6677026"/>
            <a:ext cx="765175" cy="257175"/>
          </a:xfrm>
          <a:prstGeom prst="rect">
            <a:avLst/>
          </a:prstGeom>
          <a:noFill/>
          <a:ln w="12700">
            <a:noFill/>
            <a:miter lim="800000"/>
            <a:headEnd/>
            <a:tailEnd/>
          </a:ln>
          <a:effectLst/>
        </p:spPr>
        <p:txBody>
          <a:bodyPr wrap="none" lIns="87303" tIns="44446" rIns="87303" bIns="44446">
            <a:spAutoFit/>
          </a:bodyPr>
          <a:lstStyle>
            <a:lvl1pPr defTabSz="868363">
              <a:defRPr b="1">
                <a:solidFill>
                  <a:schemeClr val="tx1"/>
                </a:solidFill>
                <a:latin typeface="Helvetica" panose="020B0604020202020204" pitchFamily="34" charset="0"/>
              </a:defRPr>
            </a:lvl1pPr>
            <a:lvl2pPr marL="742950" indent="-285750" defTabSz="868363">
              <a:defRPr b="1">
                <a:solidFill>
                  <a:schemeClr val="tx1"/>
                </a:solidFill>
                <a:latin typeface="Helvetica" panose="020B0604020202020204" pitchFamily="34" charset="0"/>
              </a:defRPr>
            </a:lvl2pPr>
            <a:lvl3pPr marL="1143000" indent="-228600" defTabSz="868363">
              <a:defRPr b="1">
                <a:solidFill>
                  <a:schemeClr val="tx1"/>
                </a:solidFill>
                <a:latin typeface="Helvetica" panose="020B0604020202020204" pitchFamily="34" charset="0"/>
              </a:defRPr>
            </a:lvl3pPr>
            <a:lvl4pPr marL="1600200" indent="-228600" defTabSz="868363">
              <a:defRPr b="1">
                <a:solidFill>
                  <a:schemeClr val="tx1"/>
                </a:solidFill>
                <a:latin typeface="Helvetica" panose="020B0604020202020204" pitchFamily="34" charset="0"/>
              </a:defRPr>
            </a:lvl4pPr>
            <a:lvl5pPr marL="2057400" indent="-228600" defTabSz="868363">
              <a:defRPr b="1">
                <a:solidFill>
                  <a:schemeClr val="tx1"/>
                </a:solidFill>
                <a:latin typeface="Helvetica" panose="020B0604020202020204" pitchFamily="34" charset="0"/>
              </a:defRPr>
            </a:lvl5pPr>
            <a:lvl6pPr marL="25146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200" b="0"/>
              <a:t>Page </a:t>
            </a:r>
            <a:fld id="{D43C1CE5-713A-46E7-BE6E-1BE3E2423F0D}" type="slidenum">
              <a:rPr lang="en-US" altLang="en-US" sz="1200" b="0"/>
              <a:pPr algn="ctr">
                <a:lnSpc>
                  <a:spcPct val="90000"/>
                </a:lnSpc>
                <a:defRPr/>
              </a:pPr>
              <a:t>‹#›</a:t>
            </a:fld>
            <a:endParaRPr lang="en-US" altLang="en-US" sz="1200" b="0"/>
          </a:p>
        </p:txBody>
      </p:sp>
    </p:spTree>
    <p:extLst>
      <p:ext uri="{BB962C8B-B14F-4D97-AF65-F5344CB8AC3E}">
        <p14:creationId xmlns:p14="http://schemas.microsoft.com/office/powerpoint/2010/main" val="2553537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026"/>
          <p:cNvSpPr>
            <a:spLocks noGrp="1" noChangeArrowheads="1"/>
          </p:cNvSpPr>
          <p:nvPr>
            <p:ph type="body" sz="quarter" idx="3"/>
          </p:nvPr>
        </p:nvSpPr>
        <p:spPr bwMode="auto">
          <a:xfrm>
            <a:off x="1239839" y="3330576"/>
            <a:ext cx="6816725" cy="3154363"/>
          </a:xfrm>
          <a:prstGeom prst="rect">
            <a:avLst/>
          </a:prstGeom>
          <a:noFill/>
          <a:ln w="12700">
            <a:noFill/>
            <a:miter lim="800000"/>
            <a:headEnd/>
            <a:tailEnd/>
          </a:ln>
          <a:effectLst/>
        </p:spPr>
        <p:txBody>
          <a:bodyPr vert="horz" wrap="square" lIns="90478" tIns="44446" rIns="90478" bIns="44446"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1" name="Rectangle 1027"/>
          <p:cNvSpPr>
            <a:spLocks noChangeArrowheads="1"/>
          </p:cNvSpPr>
          <p:nvPr/>
        </p:nvSpPr>
        <p:spPr bwMode="auto">
          <a:xfrm>
            <a:off x="4244975" y="6677026"/>
            <a:ext cx="806450" cy="257175"/>
          </a:xfrm>
          <a:prstGeom prst="rect">
            <a:avLst/>
          </a:prstGeom>
          <a:noFill/>
          <a:ln w="12700">
            <a:noFill/>
            <a:miter lim="800000"/>
            <a:headEnd/>
            <a:tailEnd/>
          </a:ln>
          <a:effectLst/>
        </p:spPr>
        <p:txBody>
          <a:bodyPr wrap="none" lIns="87303" tIns="44446" rIns="87303" bIns="44446">
            <a:spAutoFit/>
          </a:bodyPr>
          <a:lstStyle>
            <a:lvl1pPr defTabSz="868363">
              <a:defRPr b="1">
                <a:solidFill>
                  <a:schemeClr val="tx1"/>
                </a:solidFill>
                <a:latin typeface="Helvetica" panose="020B0604020202020204" pitchFamily="34" charset="0"/>
              </a:defRPr>
            </a:lvl1pPr>
            <a:lvl2pPr marL="742950" indent="-285750" defTabSz="868363">
              <a:defRPr b="1">
                <a:solidFill>
                  <a:schemeClr val="tx1"/>
                </a:solidFill>
                <a:latin typeface="Helvetica" panose="020B0604020202020204" pitchFamily="34" charset="0"/>
              </a:defRPr>
            </a:lvl2pPr>
            <a:lvl3pPr marL="1143000" indent="-228600" defTabSz="868363">
              <a:defRPr b="1">
                <a:solidFill>
                  <a:schemeClr val="tx1"/>
                </a:solidFill>
                <a:latin typeface="Helvetica" panose="020B0604020202020204" pitchFamily="34" charset="0"/>
              </a:defRPr>
            </a:lvl3pPr>
            <a:lvl4pPr marL="1600200" indent="-228600" defTabSz="868363">
              <a:defRPr b="1">
                <a:solidFill>
                  <a:schemeClr val="tx1"/>
                </a:solidFill>
                <a:latin typeface="Helvetica" panose="020B0604020202020204" pitchFamily="34" charset="0"/>
              </a:defRPr>
            </a:lvl4pPr>
            <a:lvl5pPr marL="2057400" indent="-228600" defTabSz="868363">
              <a:defRPr b="1">
                <a:solidFill>
                  <a:schemeClr val="tx1"/>
                </a:solidFill>
                <a:latin typeface="Helvetica" panose="020B0604020202020204" pitchFamily="34" charset="0"/>
              </a:defRPr>
            </a:lvl5pPr>
            <a:lvl6pPr marL="25146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200" b="0" smtClean="0">
                <a:latin typeface="Century Gothic" panose="020B0502020202020204" pitchFamily="34" charset="0"/>
              </a:rPr>
              <a:t>Page </a:t>
            </a:r>
            <a:fld id="{1B83E563-C414-42EF-A7E1-B597D7585EF3}" type="slidenum">
              <a:rPr lang="en-US" altLang="en-US" sz="1200" b="0" smtClean="0">
                <a:latin typeface="Century Gothic" panose="020B0502020202020204" pitchFamily="34" charset="0"/>
              </a:rPr>
              <a:pPr algn="ctr">
                <a:lnSpc>
                  <a:spcPct val="90000"/>
                </a:lnSpc>
                <a:defRPr/>
              </a:pPr>
              <a:t>‹#›</a:t>
            </a:fld>
            <a:endParaRPr lang="en-US" altLang="en-US" sz="1200" b="0" smtClean="0">
              <a:latin typeface="Century Gothic" panose="020B0502020202020204" pitchFamily="34" charset="0"/>
            </a:endParaRPr>
          </a:p>
        </p:txBody>
      </p:sp>
      <p:sp>
        <p:nvSpPr>
          <p:cNvPr id="4100" name="Rectangle 1028"/>
          <p:cNvSpPr>
            <a:spLocks noGrp="1" noRot="1" noChangeAspect="1" noChangeArrowheads="1" noTextEdit="1"/>
          </p:cNvSpPr>
          <p:nvPr>
            <p:ph type="sldImg" idx="2"/>
          </p:nvPr>
        </p:nvSpPr>
        <p:spPr bwMode="auto">
          <a:xfrm>
            <a:off x="2901950" y="530225"/>
            <a:ext cx="3492500" cy="2619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9343172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400800"/>
            <a:ext cx="3657600" cy="304800"/>
          </a:xfrm>
          <a:prstGeom prst="rect">
            <a:avLst/>
          </a:prstGeom>
          <a:noFill/>
          <a:ln w="9525">
            <a:noFill/>
            <a:miter lim="800000"/>
            <a:headEnd/>
            <a:tailEnd/>
          </a:ln>
          <a:effectLst/>
        </p:spPr>
        <p:txBody>
          <a:bodyPr lIns="90479" tIns="44446" rIns="90479" bIns="44446"/>
          <a:lstStyle/>
          <a:p>
            <a:pPr algn="ctr" eaLnBrk="1" hangingPunct="1">
              <a:lnSpc>
                <a:spcPct val="95000"/>
              </a:lnSpc>
              <a:spcBef>
                <a:spcPct val="50000"/>
              </a:spcBef>
              <a:buClr>
                <a:schemeClr val="hlink"/>
              </a:buClr>
              <a:buFont typeface="Wingdings" pitchFamily="2" charset="2"/>
              <a:buNone/>
              <a:defRPr/>
            </a:pPr>
            <a:r>
              <a:rPr lang="en-US">
                <a:solidFill>
                  <a:schemeClr val="tx2"/>
                </a:solidFill>
                <a:effectLst>
                  <a:outerShdw blurRad="38100" dist="38100" dir="2700000" algn="tl">
                    <a:srgbClr val="C0C0C0"/>
                  </a:outerShdw>
                </a:effectLst>
                <a:latin typeface="Times New Roman" pitchFamily="18" charset="0"/>
              </a:rPr>
              <a:t>Click to edit Master subtitle style</a:t>
            </a:r>
          </a:p>
        </p:txBody>
      </p:sp>
      <p:sp>
        <p:nvSpPr>
          <p:cNvPr id="348162" name="Rectangle 2"/>
          <p:cNvSpPr>
            <a:spLocks noGrp="1" noChangeArrowheads="1"/>
          </p:cNvSpPr>
          <p:nvPr>
            <p:ph type="subTitle" sz="quarter" idx="1"/>
          </p:nvPr>
        </p:nvSpPr>
        <p:spPr>
          <a:xfrm>
            <a:off x="1371600" y="2501900"/>
            <a:ext cx="6400800" cy="1752600"/>
          </a:xfrm>
        </p:spPr>
        <p:txBody>
          <a:bodyPr/>
          <a:lstStyle>
            <a:lvl1pPr marL="0" indent="0" algn="ctr">
              <a:defRPr/>
            </a:lvl1pPr>
          </a:lstStyle>
          <a:p>
            <a:r>
              <a:rPr lang="en-US"/>
              <a:t>Click to edit Master subtitle style</a:t>
            </a:r>
          </a:p>
        </p:txBody>
      </p:sp>
      <p:sp>
        <p:nvSpPr>
          <p:cNvPr id="348163" name="Rectangle 3"/>
          <p:cNvSpPr>
            <a:spLocks noGrp="1" noChangeArrowheads="1"/>
          </p:cNvSpPr>
          <p:nvPr>
            <p:ph type="ctrTitle" sz="quarter"/>
          </p:nvPr>
        </p:nvSpPr>
        <p:spPr>
          <a:xfrm>
            <a:off x="685800" y="365125"/>
            <a:ext cx="7772400" cy="1143000"/>
          </a:xfrm>
          <a:effectLst>
            <a:outerShdw dist="71842" dir="2700000" algn="ctr" rotWithShape="0">
              <a:schemeClr val="bg2"/>
            </a:outerShdw>
          </a:effectLst>
        </p:spPr>
        <p:txBody>
          <a:bodyPr lIns="92066" tIns="46033" rIns="92066" bIns="46033"/>
          <a:lstStyle>
            <a:lvl1pPr>
              <a:defRPr>
                <a:effectLst>
                  <a:outerShdw blurRad="38100" dist="38100" dir="2700000" algn="tl">
                    <a:srgbClr val="C0C0C0"/>
                  </a:outerShdw>
                </a:effectLst>
              </a:defRPr>
            </a:lvl1pPr>
          </a:lstStyle>
          <a:p>
            <a:r>
              <a:rPr lang="en-US"/>
              <a:t>Click to edit Master title style</a:t>
            </a:r>
          </a:p>
        </p:txBody>
      </p:sp>
    </p:spTree>
    <p:extLst>
      <p:ext uri="{BB962C8B-B14F-4D97-AF65-F5344CB8AC3E}">
        <p14:creationId xmlns:p14="http://schemas.microsoft.com/office/powerpoint/2010/main" val="161688508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747497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47650"/>
            <a:ext cx="2206625"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47650"/>
            <a:ext cx="6472237"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17579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bwMode="auto">
          <a:xfrm>
            <a:off x="533400" y="6500813"/>
            <a:ext cx="6705600" cy="2809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lnSpc>
                <a:spcPct val="90000"/>
              </a:lnSpc>
              <a:defRPr sz="1100" b="1" dirty="0" smtClean="0">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defRPr/>
            </a:pPr>
            <a:r>
              <a:rPr lang="en-AU" altLang="en-US"/>
              <a:t>© Len Bass, Paul Clements, Rick </a:t>
            </a:r>
            <a:r>
              <a:rPr lang="en-AU" altLang="en-US" err="1"/>
              <a:t>Kazman</a:t>
            </a:r>
            <a:r>
              <a:rPr lang="en-AU" altLang="en-US"/>
              <a:t>, under Creative Commons Attribution License</a:t>
            </a:r>
          </a:p>
        </p:txBody>
      </p:sp>
    </p:spTree>
    <p:extLst>
      <p:ext uri="{BB962C8B-B14F-4D97-AF65-F5344CB8AC3E}">
        <p14:creationId xmlns:p14="http://schemas.microsoft.com/office/powerpoint/2010/main" val="157683802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639109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9613" y="1220788"/>
            <a:ext cx="4078287"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164579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445768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4877439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78821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84784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578160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body" idx="1"/>
          </p:nvPr>
        </p:nvSpPr>
        <p:spPr bwMode="auto">
          <a:xfrm>
            <a:off x="290513" y="1220788"/>
            <a:ext cx="8307387" cy="5224462"/>
          </a:xfrm>
          <a:prstGeom prst="rect">
            <a:avLst/>
          </a:prstGeom>
          <a:noFill/>
          <a:ln w="9525">
            <a:noFill/>
            <a:miter lim="800000"/>
            <a:headEnd/>
            <a:tailEnd/>
          </a:ln>
          <a:effectLst/>
        </p:spPr>
        <p:txBody>
          <a:bodyPr vert="horz" wrap="square" lIns="90479" tIns="44446" rIns="90479" bIns="444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7" name="Rectangle 3"/>
          <p:cNvSpPr>
            <a:spLocks noGrp="1" noChangeArrowheads="1"/>
          </p:cNvSpPr>
          <p:nvPr>
            <p:ph type="title"/>
          </p:nvPr>
        </p:nvSpPr>
        <p:spPr bwMode="auto">
          <a:xfrm>
            <a:off x="404813" y="247650"/>
            <a:ext cx="8716962"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347140" name="Text Box 4"/>
          <p:cNvSpPr txBox="1">
            <a:spLocks noChangeArrowheads="1"/>
          </p:cNvSpPr>
          <p:nvPr/>
        </p:nvSpPr>
        <p:spPr bwMode="auto">
          <a:xfrm>
            <a:off x="219075" y="6400800"/>
            <a:ext cx="604838" cy="285750"/>
          </a:xfrm>
          <a:prstGeom prst="rect">
            <a:avLst/>
          </a:prstGeom>
          <a:noFill/>
          <a:ln w="19050">
            <a:noFill/>
            <a:miter lim="800000"/>
            <a:headEnd/>
            <a:tailEnd type="none" w="sm" len="sm"/>
          </a:ln>
          <a:effectLst/>
        </p:spPr>
        <p:txBody>
          <a:bodyPr wrap="none" lIns="45715" tIns="45715" rIns="45715" bIns="45715" anchor="ctr">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400" b="0" smtClean="0">
                <a:solidFill>
                  <a:schemeClr val="hlink"/>
                </a:solidFill>
              </a:rPr>
              <a:t>– </a:t>
            </a:r>
            <a:fld id="{96B6B617-29EC-4E17-B993-3ED5E37EDB45}" type="slidenum">
              <a:rPr lang="en-US" altLang="en-US" sz="1400" b="0" smtClean="0">
                <a:solidFill>
                  <a:schemeClr val="hlink"/>
                </a:solidFill>
              </a:rPr>
              <a:pPr algn="ctr">
                <a:lnSpc>
                  <a:spcPct val="90000"/>
                </a:lnSpc>
                <a:defRPr/>
              </a:pPr>
              <a:t>‹#›</a:t>
            </a:fld>
            <a:r>
              <a:rPr lang="en-US" altLang="en-US" sz="1400" b="0" smtClean="0">
                <a:solidFill>
                  <a:schemeClr val="hlink"/>
                </a:solidFill>
              </a:rPr>
              <a:t> –</a:t>
            </a:r>
            <a:endParaRPr lang="en-US" altLang="en-US" sz="1400" b="0" smtClean="0"/>
          </a:p>
        </p:txBody>
      </p:sp>
      <p:sp>
        <p:nvSpPr>
          <p:cNvPr id="1029" name="Rectangle 5"/>
          <p:cNvSpPr>
            <a:spLocks noChangeArrowheads="1"/>
          </p:cNvSpPr>
          <p:nvPr/>
        </p:nvSpPr>
        <p:spPr bwMode="auto">
          <a:xfrm>
            <a:off x="7201608" y="6391039"/>
            <a:ext cx="1725783" cy="2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15" tIns="45715" rIns="45715" bIns="45715" anchor="ctr">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defRPr/>
            </a:pPr>
            <a:r>
              <a:rPr lang="en-US" altLang="en-US" sz="1400" b="0" dirty="0" smtClean="0">
                <a:solidFill>
                  <a:schemeClr val="hlink"/>
                </a:solidFill>
              </a:rPr>
              <a:t>CSCE 741 Fall 2017</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spd="med"/>
  <p:txStyles>
    <p:titleStyle>
      <a:lvl1pPr algn="l" rtl="0" eaLnBrk="0" fontAlgn="base" hangingPunct="0">
        <a:lnSpc>
          <a:spcPct val="87000"/>
        </a:lnSpc>
        <a:spcBef>
          <a:spcPct val="0"/>
        </a:spcBef>
        <a:spcAft>
          <a:spcPct val="0"/>
        </a:spcAft>
        <a:defRPr sz="3800" b="1">
          <a:solidFill>
            <a:schemeClr val="hlink"/>
          </a:solidFill>
          <a:latin typeface="+mj-lt"/>
          <a:ea typeface="+mj-ea"/>
          <a:cs typeface="+mj-cs"/>
        </a:defRPr>
      </a:lvl1pPr>
      <a:lvl2pPr algn="l" rtl="0" eaLnBrk="0" fontAlgn="base" hangingPunct="0">
        <a:lnSpc>
          <a:spcPct val="87000"/>
        </a:lnSpc>
        <a:spcBef>
          <a:spcPct val="0"/>
        </a:spcBef>
        <a:spcAft>
          <a:spcPct val="0"/>
        </a:spcAft>
        <a:defRPr sz="3800" b="1">
          <a:solidFill>
            <a:schemeClr val="hlink"/>
          </a:solidFill>
          <a:latin typeface="Helvetica" pitchFamily="34" charset="0"/>
        </a:defRPr>
      </a:lvl2pPr>
      <a:lvl3pPr algn="l" rtl="0" eaLnBrk="0" fontAlgn="base" hangingPunct="0">
        <a:lnSpc>
          <a:spcPct val="87000"/>
        </a:lnSpc>
        <a:spcBef>
          <a:spcPct val="0"/>
        </a:spcBef>
        <a:spcAft>
          <a:spcPct val="0"/>
        </a:spcAft>
        <a:defRPr sz="3800" b="1">
          <a:solidFill>
            <a:schemeClr val="hlink"/>
          </a:solidFill>
          <a:latin typeface="Helvetica" pitchFamily="34" charset="0"/>
        </a:defRPr>
      </a:lvl3pPr>
      <a:lvl4pPr algn="l" rtl="0" eaLnBrk="0" fontAlgn="base" hangingPunct="0">
        <a:lnSpc>
          <a:spcPct val="87000"/>
        </a:lnSpc>
        <a:spcBef>
          <a:spcPct val="0"/>
        </a:spcBef>
        <a:spcAft>
          <a:spcPct val="0"/>
        </a:spcAft>
        <a:defRPr sz="3800" b="1">
          <a:solidFill>
            <a:schemeClr val="hlink"/>
          </a:solidFill>
          <a:latin typeface="Helvetica" pitchFamily="34" charset="0"/>
        </a:defRPr>
      </a:lvl4pPr>
      <a:lvl5pPr algn="l" rtl="0" eaLnBrk="0" fontAlgn="base" hangingPunct="0">
        <a:lnSpc>
          <a:spcPct val="87000"/>
        </a:lnSpc>
        <a:spcBef>
          <a:spcPct val="0"/>
        </a:spcBef>
        <a:spcAft>
          <a:spcPct val="0"/>
        </a:spcAft>
        <a:defRPr sz="3800" b="1">
          <a:solidFill>
            <a:schemeClr val="hlink"/>
          </a:solidFill>
          <a:latin typeface="Helvetica" pitchFamily="34" charset="0"/>
        </a:defRPr>
      </a:lvl5pPr>
      <a:lvl6pPr marL="457200" algn="l" rtl="0" fontAlgn="base">
        <a:lnSpc>
          <a:spcPct val="87000"/>
        </a:lnSpc>
        <a:spcBef>
          <a:spcPct val="0"/>
        </a:spcBef>
        <a:spcAft>
          <a:spcPct val="0"/>
        </a:spcAft>
        <a:defRPr sz="3800" b="1">
          <a:solidFill>
            <a:schemeClr val="hlink"/>
          </a:solidFill>
          <a:latin typeface="Helvetica" pitchFamily="34" charset="0"/>
        </a:defRPr>
      </a:lvl6pPr>
      <a:lvl7pPr marL="914400" algn="l" rtl="0" fontAlgn="base">
        <a:lnSpc>
          <a:spcPct val="87000"/>
        </a:lnSpc>
        <a:spcBef>
          <a:spcPct val="0"/>
        </a:spcBef>
        <a:spcAft>
          <a:spcPct val="0"/>
        </a:spcAft>
        <a:defRPr sz="3800" b="1">
          <a:solidFill>
            <a:schemeClr val="hlink"/>
          </a:solidFill>
          <a:latin typeface="Helvetica" pitchFamily="34" charset="0"/>
        </a:defRPr>
      </a:lvl7pPr>
      <a:lvl8pPr marL="1371600" algn="l" rtl="0" fontAlgn="base">
        <a:lnSpc>
          <a:spcPct val="87000"/>
        </a:lnSpc>
        <a:spcBef>
          <a:spcPct val="0"/>
        </a:spcBef>
        <a:spcAft>
          <a:spcPct val="0"/>
        </a:spcAft>
        <a:defRPr sz="3800" b="1">
          <a:solidFill>
            <a:schemeClr val="hlink"/>
          </a:solidFill>
          <a:latin typeface="Helvetica" pitchFamily="34" charset="0"/>
        </a:defRPr>
      </a:lvl8pPr>
      <a:lvl9pPr marL="1828800" algn="l" rtl="0" fontAlgn="base">
        <a:lnSpc>
          <a:spcPct val="87000"/>
        </a:lnSpc>
        <a:spcBef>
          <a:spcPct val="0"/>
        </a:spcBef>
        <a:spcAft>
          <a:spcPct val="0"/>
        </a:spcAft>
        <a:defRPr sz="3800" b="1">
          <a:solidFill>
            <a:schemeClr val="hlink"/>
          </a:solidFill>
          <a:latin typeface="Helvetica" pitchFamily="34" charset="0"/>
        </a:defRPr>
      </a:lvl9pPr>
    </p:titleStyle>
    <p:body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1"/>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folHlink"/>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1836738"/>
            <a:ext cx="7772400" cy="1565275"/>
          </a:xfrm>
        </p:spPr>
        <p:txBody>
          <a:bodyPr/>
          <a:lstStyle/>
          <a:p>
            <a:pPr marL="342900" indent="-342900" algn="ctr" eaLnBrk="1" hangingPunct="1"/>
            <a:r>
              <a:rPr lang="en-US" altLang="en-US" dirty="0" smtClean="0"/>
              <a:t>Lecture 04</a:t>
            </a:r>
            <a:br>
              <a:rPr lang="en-US" altLang="en-US" dirty="0" smtClean="0"/>
            </a:br>
            <a:r>
              <a:rPr lang="en-US" altLang="en-US" dirty="0" smtClean="0"/>
              <a:t>Availability</a:t>
            </a:r>
          </a:p>
        </p:txBody>
      </p:sp>
      <p:sp>
        <p:nvSpPr>
          <p:cNvPr id="418819" name="Rectangle 3"/>
          <p:cNvSpPr>
            <a:spLocks noGrp="1" noChangeArrowheads="1"/>
          </p:cNvSpPr>
          <p:nvPr>
            <p:ph type="body" idx="1"/>
          </p:nvPr>
        </p:nvSpPr>
        <p:spPr>
          <a:xfrm>
            <a:off x="1676400" y="3402013"/>
            <a:ext cx="6629400" cy="2905125"/>
          </a:xfrm>
        </p:spPr>
        <p:txBody>
          <a:bodyPr lIns="90487" tIns="44450" rIns="90487" bIns="44450"/>
          <a:lstStyle/>
          <a:p>
            <a:pPr eaLnBrk="1" hangingPunct="1">
              <a:defRPr/>
            </a:pPr>
            <a:r>
              <a:rPr lang="en-US" dirty="0" smtClean="0"/>
              <a:t>Topics</a:t>
            </a:r>
          </a:p>
          <a:p>
            <a:pPr lvl="1" eaLnBrk="1" hangingPunct="1">
              <a:defRPr/>
            </a:pPr>
            <a:r>
              <a:rPr lang="en-US" dirty="0" smtClean="0"/>
              <a:t>Chapter 5 – Availability</a:t>
            </a:r>
          </a:p>
          <a:p>
            <a:pPr lvl="1" eaLnBrk="1" hangingPunct="1">
              <a:defRPr/>
            </a:pPr>
            <a:endParaRPr lang="en-US" dirty="0" smtClean="0"/>
          </a:p>
          <a:p>
            <a:pPr lvl="1" eaLnBrk="1" hangingPunct="1">
              <a:defRPr/>
            </a:pPr>
            <a:endParaRPr lang="en-US" dirty="0" smtClean="0"/>
          </a:p>
          <a:p>
            <a:pPr lvl="1" eaLnBrk="1" hangingPunct="1">
              <a:defRPr/>
            </a:pPr>
            <a:endParaRPr lang="en-US" dirty="0" smtClean="0"/>
          </a:p>
        </p:txBody>
      </p:sp>
      <p:sp>
        <p:nvSpPr>
          <p:cNvPr id="6148" name="Rectangle 4"/>
          <p:cNvSpPr>
            <a:spLocks noChangeArrowheads="1"/>
          </p:cNvSpPr>
          <p:nvPr/>
        </p:nvSpPr>
        <p:spPr bwMode="auto">
          <a:xfrm>
            <a:off x="228600" y="6487541"/>
            <a:ext cx="2971799"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90487" tIns="44450" rIns="90487" bIns="44450">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sz="1400" dirty="0" smtClean="0">
                <a:latin typeface="Courier New" panose="02070309020205020404" pitchFamily="49" charset="0"/>
              </a:rPr>
              <a:t>October 2, 2017</a:t>
            </a:r>
            <a:endParaRPr lang="en-US" altLang="en-US" sz="1400" dirty="0">
              <a:latin typeface="Courier New" panose="02070309020205020404" pitchFamily="49"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95869"/>
            <a:ext cx="5486400" cy="363975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95869"/>
            <a:ext cx="7010400" cy="4650802"/>
          </a:xfrm>
          <a:prstGeom prst="rect">
            <a:avLst/>
          </a:prstGeom>
        </p:spPr>
      </p:pic>
      <p:sp>
        <p:nvSpPr>
          <p:cNvPr id="9" name="Rectangle 5"/>
          <p:cNvSpPr>
            <a:spLocks noChangeArrowheads="1"/>
          </p:cNvSpPr>
          <p:nvPr/>
        </p:nvSpPr>
        <p:spPr bwMode="auto">
          <a:xfrm>
            <a:off x="1510875" y="914400"/>
            <a:ext cx="6654066" cy="56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eaLnBrk="1" hangingPunct="1">
              <a:lnSpc>
                <a:spcPct val="87000"/>
              </a:lnSpc>
            </a:pPr>
            <a:r>
              <a:rPr lang="en-US" altLang="en-US" sz="3800" dirty="0"/>
              <a:t>CSCE </a:t>
            </a:r>
            <a:r>
              <a:rPr lang="en-US" altLang="en-US" sz="3800" dirty="0" smtClean="0"/>
              <a:t>741 </a:t>
            </a:r>
            <a:r>
              <a:rPr lang="en-US" altLang="en-US" sz="3800" dirty="0"/>
              <a:t>Software </a:t>
            </a:r>
            <a:r>
              <a:rPr lang="en-US" altLang="en-US" sz="3800" dirty="0" smtClean="0"/>
              <a:t>Process</a:t>
            </a:r>
            <a:endParaRPr lang="en-US" altLang="en-US" sz="3800" dirty="0"/>
          </a:p>
        </p:txBody>
      </p:sp>
      <p:sp>
        <p:nvSpPr>
          <p:cNvPr id="10" name="Rectangle 3"/>
          <p:cNvSpPr txBox="1">
            <a:spLocks noChangeArrowheads="1"/>
          </p:cNvSpPr>
          <p:nvPr/>
        </p:nvSpPr>
        <p:spPr bwMode="auto">
          <a:xfrm>
            <a:off x="2778124" y="4243388"/>
            <a:ext cx="5680075" cy="2462212"/>
          </a:xfrm>
          <a:prstGeom prst="rect">
            <a:avLst/>
          </a:prstGeom>
          <a:noFill/>
          <a:ln w="9525">
            <a:noFill/>
            <a:miter lim="800000"/>
            <a:headEnd/>
            <a:tailEnd/>
          </a:ln>
          <a:effectLst/>
        </p:spPr>
        <p:txBody>
          <a:bodyPr vert="horz" wrap="square" lIns="90487" tIns="44450" rIns="90487" bIns="44450" numCol="1" anchor="t" anchorCtr="0" compatLnSpc="1">
            <a:prstTxWarp prst="textNoShape">
              <a:avLst/>
            </a:prstTxWarp>
          </a:bodyPr>
          <a:lst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1"/>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folHlink"/>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a:lstStyle>
          <a:p>
            <a:pPr eaLnBrk="1" hangingPunct="1">
              <a:defRPr/>
            </a:pPr>
            <a:r>
              <a:rPr lang="en-US" kern="0" dirty="0" smtClean="0"/>
              <a:t>Lecture </a:t>
            </a:r>
            <a:r>
              <a:rPr lang="en-US" kern="0" dirty="0" smtClean="0"/>
              <a:t>10 - Sprinting</a:t>
            </a:r>
            <a:endParaRPr lang="en-US" kern="0" dirty="0" smtClean="0"/>
          </a:p>
          <a:p>
            <a:pPr lvl="1" eaLnBrk="1" hangingPunct="1">
              <a:defRPr/>
            </a:pPr>
            <a:r>
              <a:rPr lang="en-US" kern="0" dirty="0" smtClean="0"/>
              <a:t>Product Owner</a:t>
            </a:r>
          </a:p>
          <a:p>
            <a:pPr lvl="1" eaLnBrk="1" hangingPunct="1">
              <a:defRPr/>
            </a:pPr>
            <a:r>
              <a:rPr lang="en-US" kern="0" dirty="0" smtClean="0"/>
              <a:t>Scrum Master</a:t>
            </a:r>
          </a:p>
          <a:p>
            <a:pPr lvl="1" eaLnBrk="1" hangingPunct="1">
              <a:defRPr/>
            </a:pPr>
            <a:r>
              <a:rPr lang="en-US" kern="0" dirty="0" smtClean="0"/>
              <a:t>Development Team</a:t>
            </a:r>
          </a:p>
          <a:p>
            <a:pPr lvl="1" eaLnBrk="1" hangingPunct="1">
              <a:defRPr/>
            </a:pPr>
            <a:r>
              <a:rPr lang="en-US" kern="0" dirty="0" smtClean="0">
                <a:solidFill>
                  <a:srgbClr val="FF0000"/>
                </a:solidFill>
              </a:rPr>
              <a:t>Scrum Team Structures and Managers</a:t>
            </a:r>
          </a:p>
          <a:p>
            <a:pPr eaLnBrk="1" hangingPunct="1">
              <a:defRPr/>
            </a:pPr>
            <a:r>
              <a:rPr lang="en-US" kern="0" dirty="0" smtClean="0"/>
              <a:t>Readings: ES Part II -- Roles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Capacity in Points</a:t>
            </a:r>
            <a:endParaRPr lang="en-US" dirty="0"/>
          </a:p>
        </p:txBody>
      </p:sp>
      <p:sp>
        <p:nvSpPr>
          <p:cNvPr id="3" name="Content Placeholder 2"/>
          <p:cNvSpPr>
            <a:spLocks noGrp="1"/>
          </p:cNvSpPr>
          <p:nvPr>
            <p:ph idx="1"/>
          </p:nvPr>
        </p:nvSpPr>
        <p:spPr>
          <a:xfrm>
            <a:off x="290513" y="1220788"/>
            <a:ext cx="3214687" cy="5180012"/>
          </a:xfrm>
        </p:spPr>
        <p:txBody>
          <a:bodyPr/>
          <a:lstStyle/>
          <a:p>
            <a:r>
              <a:rPr lang="en-US" dirty="0" smtClean="0"/>
              <a:t>What is capacity?</a:t>
            </a:r>
          </a:p>
          <a:p>
            <a:r>
              <a:rPr lang="en-US" dirty="0" smtClean="0"/>
              <a:t>10% backlog grooming</a:t>
            </a:r>
          </a:p>
          <a:p>
            <a:r>
              <a:rPr lang="en-US" dirty="0" smtClean="0"/>
              <a:t>Time-off?</a:t>
            </a:r>
          </a:p>
          <a:p>
            <a:r>
              <a:rPr lang="en-US" dirty="0" smtClean="0"/>
              <a:t>Upfront planning</a:t>
            </a:r>
          </a:p>
          <a:p>
            <a:r>
              <a:rPr lang="en-US" dirty="0" smtClean="0"/>
              <a:t>Sprint review</a:t>
            </a:r>
          </a:p>
          <a:p>
            <a:r>
              <a:rPr lang="en-US" dirty="0" smtClean="0"/>
              <a:t>Sprint retrospective</a:t>
            </a:r>
          </a:p>
          <a:p>
            <a:endParaRPr lang="en-US" dirty="0"/>
          </a:p>
          <a:p>
            <a:r>
              <a:rPr lang="en-US" dirty="0" smtClean="0"/>
              <a:t>Unit of measure = points</a:t>
            </a:r>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a:t>
            </a:r>
            <a:r>
              <a:rPr lang="en-US" dirty="0" smtClean="0"/>
              <a:t>19 Sprint Planning</a:t>
            </a:r>
            <a:endParaRPr lang="en-US" dirty="0"/>
          </a:p>
        </p:txBody>
      </p:sp>
      <p:pic>
        <p:nvPicPr>
          <p:cNvPr id="5" name="Picture 4"/>
          <p:cNvPicPr>
            <a:picLocks noChangeAspect="1"/>
          </p:cNvPicPr>
          <p:nvPr/>
        </p:nvPicPr>
        <p:blipFill>
          <a:blip r:embed="rId2"/>
          <a:stretch>
            <a:fillRect/>
          </a:stretch>
        </p:blipFill>
        <p:spPr>
          <a:xfrm>
            <a:off x="3352800" y="957174"/>
            <a:ext cx="5791200" cy="5329325"/>
          </a:xfrm>
          <a:prstGeom prst="rect">
            <a:avLst/>
          </a:prstGeom>
        </p:spPr>
      </p:pic>
    </p:spTree>
    <p:extLst>
      <p:ext uri="{BB962C8B-B14F-4D97-AF65-F5344CB8AC3E}">
        <p14:creationId xmlns:p14="http://schemas.microsoft.com/office/powerpoint/2010/main" val="189198779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in Effort hours (man-hours)</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a:t>
            </a:r>
            <a:r>
              <a:rPr lang="en-US" dirty="0" smtClean="0"/>
              <a:t>19 Sprint Planning</a:t>
            </a:r>
            <a:endParaRPr lang="en-US" dirty="0"/>
          </a:p>
        </p:txBody>
      </p:sp>
      <p:pic>
        <p:nvPicPr>
          <p:cNvPr id="5" name="Picture 4"/>
          <p:cNvPicPr>
            <a:picLocks noChangeAspect="1"/>
          </p:cNvPicPr>
          <p:nvPr/>
        </p:nvPicPr>
        <p:blipFill>
          <a:blip r:embed="rId2"/>
          <a:stretch>
            <a:fillRect/>
          </a:stretch>
        </p:blipFill>
        <p:spPr>
          <a:xfrm>
            <a:off x="-46121" y="1981200"/>
            <a:ext cx="9242844" cy="4270250"/>
          </a:xfrm>
          <a:prstGeom prst="rect">
            <a:avLst/>
          </a:prstGeom>
        </p:spPr>
      </p:pic>
    </p:spTree>
    <p:extLst>
      <p:ext uri="{BB962C8B-B14F-4D97-AF65-F5344CB8AC3E}">
        <p14:creationId xmlns:p14="http://schemas.microsoft.com/office/powerpoint/2010/main" val="315282245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Product Backlog Items</a:t>
            </a:r>
            <a:endParaRPr lang="en-US" dirty="0"/>
          </a:p>
        </p:txBody>
      </p:sp>
      <p:sp>
        <p:nvSpPr>
          <p:cNvPr id="3" name="Content Placeholder 2"/>
          <p:cNvSpPr>
            <a:spLocks noGrp="1"/>
          </p:cNvSpPr>
          <p:nvPr>
            <p:ph idx="1"/>
          </p:nvPr>
        </p:nvSpPr>
        <p:spPr/>
        <p:txBody>
          <a:bodyPr/>
          <a:lstStyle/>
          <a:p>
            <a:r>
              <a:rPr lang="en-US" dirty="0"/>
              <a:t>User Stories or Product Backlog </a:t>
            </a:r>
            <a:r>
              <a:rPr lang="en-US" dirty="0" smtClean="0"/>
              <a:t>Items (more general)\</a:t>
            </a:r>
          </a:p>
          <a:p>
            <a:pPr lvl="1">
              <a:buFont typeface="Wingdings" panose="05000000000000000000" pitchFamily="2" charset="2"/>
              <a:buChar char="§"/>
            </a:pPr>
            <a:r>
              <a:rPr lang="en-US" dirty="0" smtClean="0"/>
              <a:t>Refactoring</a:t>
            </a:r>
          </a:p>
          <a:p>
            <a:pPr lvl="1">
              <a:buFont typeface="Wingdings" panose="05000000000000000000" pitchFamily="2" charset="2"/>
              <a:buChar char="§"/>
            </a:pPr>
            <a:r>
              <a:rPr lang="en-US" dirty="0" smtClean="0"/>
              <a:t>Paying technical debt – such as mastering </a:t>
            </a:r>
            <a:r>
              <a:rPr lang="en-US" dirty="0" err="1" smtClean="0"/>
              <a:t>mongoDB</a:t>
            </a:r>
            <a:endParaRPr lang="en-US" dirty="0" smtClean="0"/>
          </a:p>
          <a:p>
            <a:endParaRPr lang="en-US" dirty="0"/>
          </a:p>
          <a:p>
            <a:r>
              <a:rPr lang="en-US" dirty="0" smtClean="0"/>
              <a:t>“we don’t start what we can’t finish”</a:t>
            </a:r>
          </a:p>
          <a:p>
            <a:pPr lvl="1">
              <a:buFont typeface="Wingdings" panose="05000000000000000000" pitchFamily="2" charset="2"/>
              <a:buChar char="§"/>
            </a:pPr>
            <a:r>
              <a:rPr lang="en-US" dirty="0" smtClean="0"/>
              <a:t>Start only what you can finish rule</a:t>
            </a:r>
          </a:p>
          <a:p>
            <a:endParaRPr lang="en-US" dirty="0"/>
          </a:p>
          <a:p>
            <a:r>
              <a:rPr lang="en-US" dirty="0" smtClean="0"/>
              <a:t>What do you do if an item is too big?</a:t>
            </a:r>
          </a:p>
          <a:p>
            <a:endParaRPr lang="en-US" dirty="0"/>
          </a:p>
          <a:p>
            <a:r>
              <a:rPr lang="en-US" dirty="0" smtClean="0"/>
              <a:t>We need a good definition of user story “being ready”</a:t>
            </a:r>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a:t>
            </a:r>
            <a:r>
              <a:rPr lang="en-US" dirty="0" smtClean="0"/>
              <a:t>19 Sprint Planning</a:t>
            </a:r>
            <a:endParaRPr lang="en-US" dirty="0"/>
          </a:p>
        </p:txBody>
      </p:sp>
    </p:spTree>
    <p:extLst>
      <p:ext uri="{BB962C8B-B14F-4D97-AF65-F5344CB8AC3E}">
        <p14:creationId xmlns:p14="http://schemas.microsoft.com/office/powerpoint/2010/main" val="241125549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Acquiring Confidence</a:t>
            </a:r>
            <a:endParaRPr lang="en-US" dirty="0"/>
          </a:p>
        </p:txBody>
      </p:sp>
      <p:sp>
        <p:nvSpPr>
          <p:cNvPr id="3" name="Content Placeholder 2"/>
          <p:cNvSpPr>
            <a:spLocks noGrp="1"/>
          </p:cNvSpPr>
          <p:nvPr>
            <p:ph idx="1"/>
          </p:nvPr>
        </p:nvSpPr>
        <p:spPr/>
        <p:txBody>
          <a:bodyPr/>
          <a:lstStyle/>
          <a:p>
            <a:r>
              <a:rPr lang="en-US" dirty="0" smtClean="0"/>
              <a:t>Studying, discussing the proposed Sprint goal (selection of User stories) should</a:t>
            </a:r>
          </a:p>
          <a:p>
            <a:pPr marL="457200" indent="-457200">
              <a:buFont typeface="+mj-lt"/>
              <a:buAutoNum type="arabicPeriod"/>
            </a:pPr>
            <a:r>
              <a:rPr lang="en-US" dirty="0" smtClean="0"/>
              <a:t>Lead to refinement or</a:t>
            </a:r>
          </a:p>
          <a:p>
            <a:pPr marL="457200" indent="-457200">
              <a:buFont typeface="+mj-lt"/>
              <a:buAutoNum type="arabicPeriod"/>
            </a:pPr>
            <a:r>
              <a:rPr lang="en-US" dirty="0" smtClean="0"/>
              <a:t>Give confidence that it i</a:t>
            </a:r>
            <a:r>
              <a:rPr lang="en-US" dirty="0" smtClean="0"/>
              <a:t>s a good selection</a:t>
            </a:r>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a:t>
            </a:r>
            <a:r>
              <a:rPr lang="en-US" dirty="0" smtClean="0"/>
              <a:t>19 Sprint Planning</a:t>
            </a:r>
            <a:endParaRPr lang="en-US" dirty="0"/>
          </a:p>
        </p:txBody>
      </p:sp>
    </p:spTree>
    <p:extLst>
      <p:ext uri="{BB962C8B-B14F-4D97-AF65-F5344CB8AC3E}">
        <p14:creationId xmlns:p14="http://schemas.microsoft.com/office/powerpoint/2010/main" val="233142450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a:t>
            </a:r>
            <a:r>
              <a:rPr lang="en-US" dirty="0" smtClean="0"/>
              <a:t>19 Sprint Planning</a:t>
            </a:r>
            <a:endParaRPr lang="en-US" dirty="0"/>
          </a:p>
        </p:txBody>
      </p:sp>
      <p:pic>
        <p:nvPicPr>
          <p:cNvPr id="5" name="Picture 4"/>
          <p:cNvPicPr>
            <a:picLocks noChangeAspect="1"/>
          </p:cNvPicPr>
          <p:nvPr/>
        </p:nvPicPr>
        <p:blipFill>
          <a:blip r:embed="rId2"/>
          <a:stretch>
            <a:fillRect/>
          </a:stretch>
        </p:blipFill>
        <p:spPr>
          <a:xfrm>
            <a:off x="609600" y="457200"/>
            <a:ext cx="8084573" cy="5828413"/>
          </a:xfrm>
          <a:prstGeom prst="rect">
            <a:avLst/>
          </a:prstGeom>
        </p:spPr>
      </p:pic>
    </p:spTree>
    <p:extLst>
      <p:ext uri="{BB962C8B-B14F-4D97-AF65-F5344CB8AC3E}">
        <p14:creationId xmlns:p14="http://schemas.microsoft.com/office/powerpoint/2010/main" val="156871535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Expertise capacity checks</a:t>
            </a:r>
            <a:endParaRPr lang="en-US" dirty="0"/>
          </a:p>
        </p:txBody>
      </p:sp>
      <p:sp>
        <p:nvSpPr>
          <p:cNvPr id="3" name="Content Placeholder 2"/>
          <p:cNvSpPr>
            <a:spLocks noGrp="1"/>
          </p:cNvSpPr>
          <p:nvPr>
            <p:ph idx="1"/>
          </p:nvPr>
        </p:nvSpPr>
        <p:spPr/>
        <p:txBody>
          <a:bodyPr/>
          <a:lstStyle/>
          <a:p>
            <a:r>
              <a:rPr lang="en-US" dirty="0" smtClean="0"/>
              <a:t>User interface (or DB or …) expertise might be concentrated in one member of the development team</a:t>
            </a:r>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a:t>
            </a:r>
            <a:r>
              <a:rPr lang="en-US" dirty="0" smtClean="0"/>
              <a:t>19 Sprint Planning</a:t>
            </a:r>
            <a:endParaRPr lang="en-US" dirty="0"/>
          </a:p>
        </p:txBody>
      </p:sp>
    </p:spTree>
    <p:extLst>
      <p:ext uri="{BB962C8B-B14F-4D97-AF65-F5344CB8AC3E}">
        <p14:creationId xmlns:p14="http://schemas.microsoft.com/office/powerpoint/2010/main" val="372142469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Refine and </a:t>
            </a:r>
            <a:r>
              <a:rPr lang="en-US" smtClean="0"/>
              <a:t>Finalize the Commitment</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a:t>
            </a:r>
            <a:r>
              <a:rPr lang="en-US" dirty="0" smtClean="0"/>
              <a:t>19 Sprint Planning</a:t>
            </a:r>
            <a:endParaRPr lang="en-US" dirty="0"/>
          </a:p>
        </p:txBody>
      </p:sp>
    </p:spTree>
    <p:extLst>
      <p:ext uri="{BB962C8B-B14F-4D97-AF65-F5344CB8AC3E}">
        <p14:creationId xmlns:p14="http://schemas.microsoft.com/office/powerpoint/2010/main" val="11971182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a:t>
            </a:r>
            <a:r>
              <a:rPr lang="en-US" dirty="0" smtClean="0"/>
              <a:t>19 Sprint Planning</a:t>
            </a:r>
            <a:endParaRPr lang="en-US" dirty="0"/>
          </a:p>
        </p:txBody>
      </p:sp>
    </p:spTree>
    <p:extLst>
      <p:ext uri="{BB962C8B-B14F-4D97-AF65-F5344CB8AC3E}">
        <p14:creationId xmlns:p14="http://schemas.microsoft.com/office/powerpoint/2010/main" val="220838669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a:t>
            </a:r>
            <a:r>
              <a:rPr lang="en-US" dirty="0" smtClean="0"/>
              <a:t>19 Sprint Planning</a:t>
            </a:r>
            <a:endParaRPr lang="en-US" dirty="0"/>
          </a:p>
        </p:txBody>
      </p:sp>
    </p:spTree>
    <p:extLst>
      <p:ext uri="{BB962C8B-B14F-4D97-AF65-F5344CB8AC3E}">
        <p14:creationId xmlns:p14="http://schemas.microsoft.com/office/powerpoint/2010/main" val="138554359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a:t>
            </a:r>
            <a:r>
              <a:rPr lang="en-US" dirty="0" smtClean="0"/>
              <a:t>19 Sprint Planning</a:t>
            </a:r>
            <a:endParaRPr lang="en-US" dirty="0"/>
          </a:p>
        </p:txBody>
      </p:sp>
    </p:spTree>
    <p:extLst>
      <p:ext uri="{BB962C8B-B14F-4D97-AF65-F5344CB8AC3E}">
        <p14:creationId xmlns:p14="http://schemas.microsoft.com/office/powerpoint/2010/main" val="148958777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5" name="Rectangle 3"/>
          <p:cNvSpPr>
            <a:spLocks noGrp="1" noChangeArrowheads="1"/>
          </p:cNvSpPr>
          <p:nvPr>
            <p:ph type="body" idx="1"/>
          </p:nvPr>
        </p:nvSpPr>
        <p:spPr>
          <a:xfrm>
            <a:off x="290513" y="76200"/>
            <a:ext cx="8624887" cy="6369050"/>
          </a:xfrm>
        </p:spPr>
        <p:txBody>
          <a:bodyPr/>
          <a:lstStyle/>
          <a:p>
            <a:pPr eaLnBrk="1" hangingPunct="1">
              <a:defRPr/>
            </a:pPr>
            <a:r>
              <a:rPr lang="en-US" dirty="0" smtClean="0"/>
              <a:t>Last Time</a:t>
            </a:r>
          </a:p>
          <a:p>
            <a:pPr lvl="1" eaLnBrk="1" hangingPunct="1">
              <a:defRPr/>
            </a:pPr>
            <a:r>
              <a:rPr lang="en-US" dirty="0"/>
              <a:t>Questions about project</a:t>
            </a:r>
          </a:p>
          <a:p>
            <a:pPr lvl="1" eaLnBrk="1" hangingPunct="1">
              <a:defRPr/>
            </a:pPr>
            <a:r>
              <a:rPr lang="en-US" dirty="0"/>
              <a:t>Roles in Scrum</a:t>
            </a:r>
          </a:p>
          <a:p>
            <a:pPr lvl="1" eaLnBrk="1" hangingPunct="1">
              <a:defRPr/>
            </a:pPr>
            <a:r>
              <a:rPr lang="en-US" dirty="0"/>
              <a:t>Product Owner</a:t>
            </a:r>
          </a:p>
          <a:p>
            <a:pPr lvl="1" eaLnBrk="1" hangingPunct="1">
              <a:defRPr/>
            </a:pPr>
            <a:r>
              <a:rPr lang="en-US" dirty="0"/>
              <a:t>Scrum Master</a:t>
            </a:r>
          </a:p>
          <a:p>
            <a:pPr lvl="1" eaLnBrk="1" hangingPunct="1">
              <a:defRPr/>
            </a:pPr>
            <a:r>
              <a:rPr lang="en-US" dirty="0" err="1"/>
              <a:t>DevelopmentTeam</a:t>
            </a:r>
            <a:endParaRPr lang="en-US" dirty="0"/>
          </a:p>
          <a:p>
            <a:pPr lvl="2"/>
            <a:r>
              <a:rPr lang="en-US" dirty="0" smtClean="0"/>
              <a:t>Source </a:t>
            </a:r>
            <a:r>
              <a:rPr lang="en-US" dirty="0" smtClean="0"/>
              <a:t>code Apress.com. … (back of cover page has URL)</a:t>
            </a:r>
          </a:p>
          <a:p>
            <a:pPr eaLnBrk="1" hangingPunct="1">
              <a:defRPr/>
            </a:pPr>
            <a:r>
              <a:rPr lang="en-US" dirty="0"/>
              <a:t>New</a:t>
            </a:r>
          </a:p>
          <a:p>
            <a:pPr lvl="1" eaLnBrk="1" hangingPunct="1">
              <a:defRPr/>
            </a:pPr>
            <a:r>
              <a:rPr lang="en-US" dirty="0" smtClean="0"/>
              <a:t>External </a:t>
            </a:r>
            <a:r>
              <a:rPr lang="en-US" dirty="0" smtClean="0"/>
              <a:t>Databases</a:t>
            </a:r>
          </a:p>
          <a:p>
            <a:pPr lvl="2" eaLnBrk="1" hangingPunct="1">
              <a:defRPr/>
            </a:pPr>
            <a:r>
              <a:rPr lang="en-US" dirty="0" err="1" smtClean="0"/>
              <a:t>Mysql</a:t>
            </a:r>
            <a:endParaRPr lang="en-US" dirty="0" smtClean="0"/>
          </a:p>
          <a:p>
            <a:pPr lvl="2" eaLnBrk="1" hangingPunct="1">
              <a:defRPr/>
            </a:pPr>
            <a:r>
              <a:rPr lang="en-US" dirty="0" err="1" smtClean="0"/>
              <a:t>mongoDB</a:t>
            </a:r>
            <a:endParaRPr lang="en-US" dirty="0" smtClean="0"/>
          </a:p>
          <a:p>
            <a:pPr lvl="1" eaLnBrk="1" hangingPunct="1">
              <a:defRPr/>
            </a:pPr>
            <a:r>
              <a:rPr lang="en-US" dirty="0" err="1" smtClean="0"/>
              <a:t>Sprinitng</a:t>
            </a:r>
            <a:endParaRPr lang="en-US" dirty="0" smtClean="0"/>
          </a:p>
        </p:txBody>
      </p:sp>
    </p:spTree>
    <p:extLst>
      <p:ext uri="{BB962C8B-B14F-4D97-AF65-F5344CB8AC3E}">
        <p14:creationId xmlns:p14="http://schemas.microsoft.com/office/powerpoint/2010/main" val="358785172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a:t>
            </a:r>
            <a:r>
              <a:rPr lang="en-US" dirty="0" smtClean="0"/>
              <a:t>19 Sprint Planning</a:t>
            </a:r>
            <a:endParaRPr lang="en-US" dirty="0"/>
          </a:p>
        </p:txBody>
      </p:sp>
    </p:spTree>
    <p:extLst>
      <p:ext uri="{BB962C8B-B14F-4D97-AF65-F5344CB8AC3E}">
        <p14:creationId xmlns:p14="http://schemas.microsoft.com/office/powerpoint/2010/main" val="339742470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a:t>
            </a:r>
            <a:r>
              <a:rPr lang="en-US" dirty="0" smtClean="0"/>
              <a:t>19 Sprint Planning</a:t>
            </a:r>
            <a:endParaRPr lang="en-US" dirty="0"/>
          </a:p>
        </p:txBody>
      </p:sp>
    </p:spTree>
    <p:extLst>
      <p:ext uri="{BB962C8B-B14F-4D97-AF65-F5344CB8AC3E}">
        <p14:creationId xmlns:p14="http://schemas.microsoft.com/office/powerpoint/2010/main" val="413674162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13" y="0"/>
            <a:ext cx="8716962" cy="781050"/>
          </a:xfrm>
        </p:spPr>
        <p:txBody>
          <a:bodyPr/>
          <a:lstStyle/>
          <a:p>
            <a:r>
              <a:rPr lang="en-US" sz="3600" dirty="0" smtClean="0"/>
              <a:t>Sprint Planning – Essential Scrum Ch19</a:t>
            </a:r>
            <a:endParaRPr lang="en-US" sz="3600" dirty="0"/>
          </a:p>
        </p:txBody>
      </p:sp>
      <p:sp>
        <p:nvSpPr>
          <p:cNvPr id="3" name="Content Placeholder 2"/>
          <p:cNvSpPr>
            <a:spLocks noGrp="1"/>
          </p:cNvSpPr>
          <p:nvPr>
            <p:ph idx="1"/>
          </p:nvPr>
        </p:nvSpPr>
        <p:spPr>
          <a:xfrm>
            <a:off x="290513" y="973138"/>
            <a:ext cx="8307387" cy="5224462"/>
          </a:xfrm>
        </p:spPr>
        <p:txBody>
          <a:bodyPr/>
          <a:lstStyle/>
          <a:p>
            <a:pPr>
              <a:buFont typeface="Wingdings" panose="05000000000000000000" pitchFamily="2" charset="2"/>
              <a:buChar char="§"/>
            </a:pPr>
            <a:r>
              <a:rPr lang="en-US" dirty="0"/>
              <a:t>A product backlog may represent many weeks or months of work, which is much more than can be completed in a single, short sprint. </a:t>
            </a:r>
            <a:endParaRPr lang="en-US" dirty="0" smtClean="0"/>
          </a:p>
          <a:p>
            <a:pPr>
              <a:buFont typeface="Wingdings" panose="05000000000000000000" pitchFamily="2" charset="2"/>
              <a:buChar char="§"/>
            </a:pPr>
            <a:r>
              <a:rPr lang="en-US" dirty="0" smtClean="0"/>
              <a:t>To </a:t>
            </a:r>
            <a:r>
              <a:rPr lang="en-US" dirty="0"/>
              <a:t>determine the most important subset of product backlog items to build in the next sprint, the Scrum team performs sprint planning. </a:t>
            </a:r>
            <a:endParaRPr lang="en-US" dirty="0" smtClean="0"/>
          </a:p>
          <a:p>
            <a:pPr>
              <a:buFont typeface="Wingdings" panose="05000000000000000000" pitchFamily="2" charset="2"/>
              <a:buChar char="§"/>
            </a:pPr>
            <a:r>
              <a:rPr lang="en-US" dirty="0" smtClean="0"/>
              <a:t>During </a:t>
            </a:r>
            <a:r>
              <a:rPr lang="en-US" dirty="0"/>
              <a:t>sprint planning the Scrum team agrees on a goal for the sprint, and the development team determines the specific product backlog items that are aligned with that goal and that it can realistically deliver by the end of the sprint. </a:t>
            </a:r>
            <a:endParaRPr lang="en-US" dirty="0" smtClean="0"/>
          </a:p>
          <a:p>
            <a:pPr>
              <a:buFont typeface="Wingdings" panose="05000000000000000000" pitchFamily="2" charset="2"/>
              <a:buChar char="§"/>
            </a:pPr>
            <a:r>
              <a:rPr lang="en-US" dirty="0" smtClean="0"/>
              <a:t>To </a:t>
            </a:r>
            <a:r>
              <a:rPr lang="en-US" dirty="0"/>
              <a:t>acquire confidence in what it can deliver, the development team creates a plan for how to complete the product </a:t>
            </a:r>
            <a:r>
              <a:rPr lang="en-US" dirty="0" smtClean="0"/>
              <a:t>backlog</a:t>
            </a:r>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a:t>
            </a:r>
            <a:r>
              <a:rPr lang="en-US" dirty="0" smtClean="0"/>
              <a:t>19 Sprint Planning</a:t>
            </a:r>
            <a:endParaRPr lang="en-US" dirty="0"/>
          </a:p>
        </p:txBody>
      </p:sp>
    </p:spTree>
    <p:extLst>
      <p:ext uri="{BB962C8B-B14F-4D97-AF65-F5344CB8AC3E}">
        <p14:creationId xmlns:p14="http://schemas.microsoft.com/office/powerpoint/2010/main" val="348130174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650"/>
            <a:ext cx="9121775" cy="781050"/>
          </a:xfrm>
        </p:spPr>
        <p:txBody>
          <a:bodyPr/>
          <a:lstStyle/>
          <a:p>
            <a:r>
              <a:rPr lang="en-US" dirty="0" smtClean="0"/>
              <a:t>Sprint planning – recurring, just-in-time</a:t>
            </a:r>
            <a:endParaRPr lang="en-US" dirty="0"/>
          </a:p>
        </p:txBody>
      </p:sp>
      <p:sp>
        <p:nvSpPr>
          <p:cNvPr id="3" name="Content Placeholder 2"/>
          <p:cNvSpPr>
            <a:spLocks noGrp="1"/>
          </p:cNvSpPr>
          <p:nvPr>
            <p:ph idx="1"/>
          </p:nvPr>
        </p:nvSpPr>
        <p:spPr>
          <a:xfrm>
            <a:off x="290513" y="1028700"/>
            <a:ext cx="8307387" cy="5416550"/>
          </a:xfrm>
        </p:spPr>
        <p:txBody>
          <a:bodyPr/>
          <a:lstStyle/>
          <a:p>
            <a:r>
              <a:rPr lang="en-US" dirty="0" smtClean="0"/>
              <a:t>4-8 hours should be sufficient</a:t>
            </a:r>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a:t>
            </a:r>
            <a:r>
              <a:rPr lang="en-US" dirty="0" smtClean="0"/>
              <a:t>19 Sprint Planning</a:t>
            </a:r>
            <a:endParaRPr lang="en-US" dirty="0"/>
          </a:p>
        </p:txBody>
      </p:sp>
      <p:pic>
        <p:nvPicPr>
          <p:cNvPr id="5" name="Picture 4"/>
          <p:cNvPicPr>
            <a:picLocks noChangeAspect="1"/>
          </p:cNvPicPr>
          <p:nvPr/>
        </p:nvPicPr>
        <p:blipFill>
          <a:blip r:embed="rId2"/>
          <a:stretch>
            <a:fillRect/>
          </a:stretch>
        </p:blipFill>
        <p:spPr>
          <a:xfrm>
            <a:off x="381000" y="1613638"/>
            <a:ext cx="7430984" cy="4691450"/>
          </a:xfrm>
          <a:prstGeom prst="rect">
            <a:avLst/>
          </a:prstGeom>
        </p:spPr>
      </p:pic>
    </p:spTree>
    <p:extLst>
      <p:ext uri="{BB962C8B-B14F-4D97-AF65-F5344CB8AC3E}">
        <p14:creationId xmlns:p14="http://schemas.microsoft.com/office/powerpoint/2010/main" val="398022645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13" y="-152400"/>
            <a:ext cx="8716962" cy="781050"/>
          </a:xfrm>
        </p:spPr>
        <p:txBody>
          <a:bodyPr/>
          <a:lstStyle/>
          <a:p>
            <a:r>
              <a:rPr lang="en-US" dirty="0" smtClean="0"/>
              <a:t>Participants</a:t>
            </a:r>
            <a:endParaRPr lang="en-US" dirty="0"/>
          </a:p>
        </p:txBody>
      </p:sp>
      <p:sp>
        <p:nvSpPr>
          <p:cNvPr id="3" name="Content Placeholder 2"/>
          <p:cNvSpPr>
            <a:spLocks noGrp="1"/>
          </p:cNvSpPr>
          <p:nvPr>
            <p:ph idx="1"/>
          </p:nvPr>
        </p:nvSpPr>
        <p:spPr>
          <a:xfrm>
            <a:off x="290513" y="628650"/>
            <a:ext cx="8701087" cy="5416550"/>
          </a:xfrm>
        </p:spPr>
        <p:txBody>
          <a:bodyPr/>
          <a:lstStyle/>
          <a:p>
            <a:r>
              <a:rPr lang="en-US" sz="2000" dirty="0" smtClean="0"/>
              <a:t>Everybody: Product owner, scrum master, dev team</a:t>
            </a:r>
          </a:p>
          <a:p>
            <a:pPr>
              <a:buFont typeface="Wingdings" panose="05000000000000000000" pitchFamily="2" charset="2"/>
              <a:buChar char="§"/>
            </a:pPr>
            <a:r>
              <a:rPr lang="en-US" sz="2000" dirty="0" smtClean="0"/>
              <a:t>product owner:</a:t>
            </a:r>
          </a:p>
          <a:p>
            <a:pPr lvl="1">
              <a:buFont typeface="Wingdings" panose="05000000000000000000" pitchFamily="2" charset="2"/>
              <a:buChar char="§"/>
            </a:pPr>
            <a:r>
              <a:rPr lang="en-US" sz="1800" dirty="0" smtClean="0"/>
              <a:t>shares </a:t>
            </a:r>
            <a:r>
              <a:rPr lang="en-US" sz="1800" dirty="0"/>
              <a:t>the initial sprint goal, </a:t>
            </a:r>
            <a:endParaRPr lang="en-US" sz="1800" dirty="0" smtClean="0"/>
          </a:p>
          <a:p>
            <a:pPr lvl="1">
              <a:buFont typeface="Wingdings" panose="05000000000000000000" pitchFamily="2" charset="2"/>
              <a:buChar char="§"/>
            </a:pPr>
            <a:r>
              <a:rPr lang="en-US" sz="1800" dirty="0" smtClean="0"/>
              <a:t>presents </a:t>
            </a:r>
            <a:r>
              <a:rPr lang="en-US" sz="1800" dirty="0"/>
              <a:t>the prioritized product backlog, and </a:t>
            </a:r>
            <a:endParaRPr lang="en-US" sz="1800" dirty="0" smtClean="0"/>
          </a:p>
          <a:p>
            <a:pPr lvl="1">
              <a:buFont typeface="Wingdings" panose="05000000000000000000" pitchFamily="2" charset="2"/>
              <a:buChar char="§"/>
            </a:pPr>
            <a:r>
              <a:rPr lang="en-US" sz="1800" dirty="0" smtClean="0"/>
              <a:t>answers </a:t>
            </a:r>
            <a:r>
              <a:rPr lang="en-US" sz="1800" dirty="0"/>
              <a:t>any questions the team might have regarding the product backlog items. </a:t>
            </a:r>
            <a:endParaRPr lang="en-US" sz="1800" dirty="0" smtClean="0"/>
          </a:p>
          <a:p>
            <a:pPr>
              <a:buFont typeface="Wingdings" panose="05000000000000000000" pitchFamily="2" charset="2"/>
              <a:buChar char="§"/>
            </a:pPr>
            <a:r>
              <a:rPr lang="en-US" sz="2000" dirty="0" smtClean="0"/>
              <a:t>Development </a:t>
            </a:r>
            <a:r>
              <a:rPr lang="en-US" sz="2000" dirty="0"/>
              <a:t>team </a:t>
            </a:r>
            <a:endParaRPr lang="en-US" sz="2000" dirty="0" smtClean="0"/>
          </a:p>
          <a:p>
            <a:pPr lvl="1">
              <a:buFont typeface="Wingdings" panose="05000000000000000000" pitchFamily="2" charset="2"/>
              <a:buChar char="§"/>
            </a:pPr>
            <a:r>
              <a:rPr lang="en-US" sz="1800" dirty="0" smtClean="0"/>
              <a:t>works </a:t>
            </a:r>
            <a:r>
              <a:rPr lang="en-US" sz="1800" dirty="0"/>
              <a:t>diligently to determine what it can deliver and then </a:t>
            </a:r>
            <a:endParaRPr lang="en-US" sz="1800" dirty="0" smtClean="0"/>
          </a:p>
          <a:p>
            <a:pPr lvl="1">
              <a:buFont typeface="Wingdings" panose="05000000000000000000" pitchFamily="2" charset="2"/>
              <a:buChar char="§"/>
            </a:pPr>
            <a:r>
              <a:rPr lang="en-US" sz="1800" dirty="0" smtClean="0"/>
              <a:t>makes </a:t>
            </a:r>
            <a:r>
              <a:rPr lang="en-US" sz="1800" dirty="0"/>
              <a:t>a realistic commitment at the end of sprint planning. </a:t>
            </a:r>
            <a:endParaRPr lang="en-US" sz="1800" dirty="0" smtClean="0"/>
          </a:p>
          <a:p>
            <a:pPr>
              <a:buFont typeface="Wingdings" panose="05000000000000000000" pitchFamily="2" charset="2"/>
              <a:buChar char="§"/>
            </a:pPr>
            <a:r>
              <a:rPr lang="en-US" sz="2000" dirty="0" err="1" smtClean="0"/>
              <a:t>ScrumMaster</a:t>
            </a:r>
            <a:r>
              <a:rPr lang="en-US" sz="2000" dirty="0"/>
              <a:t>, </a:t>
            </a:r>
            <a:endParaRPr lang="en-US" sz="2000" dirty="0" smtClean="0"/>
          </a:p>
          <a:p>
            <a:pPr lvl="1">
              <a:buFont typeface="Wingdings" panose="05000000000000000000" pitchFamily="2" charset="2"/>
              <a:buChar char="§"/>
            </a:pPr>
            <a:r>
              <a:rPr lang="en-US" sz="1800" dirty="0" smtClean="0"/>
              <a:t>acting </a:t>
            </a:r>
            <a:r>
              <a:rPr lang="en-US" sz="1800" dirty="0"/>
              <a:t>as the Scrum team coach, </a:t>
            </a:r>
            <a:endParaRPr lang="en-US" sz="1800" dirty="0" smtClean="0"/>
          </a:p>
          <a:p>
            <a:pPr lvl="1">
              <a:buFont typeface="Wingdings" panose="05000000000000000000" pitchFamily="2" charset="2"/>
              <a:buChar char="§"/>
            </a:pPr>
            <a:r>
              <a:rPr lang="en-US" sz="1800" dirty="0" smtClean="0"/>
              <a:t>observes </a:t>
            </a:r>
            <a:r>
              <a:rPr lang="en-US" sz="1800" dirty="0"/>
              <a:t>the planning activity, </a:t>
            </a:r>
            <a:endParaRPr lang="en-US" sz="1800" dirty="0" smtClean="0"/>
          </a:p>
          <a:p>
            <a:pPr lvl="1">
              <a:buFont typeface="Wingdings" panose="05000000000000000000" pitchFamily="2" charset="2"/>
              <a:buChar char="§"/>
            </a:pPr>
            <a:r>
              <a:rPr lang="en-US" sz="1800" dirty="0" smtClean="0"/>
              <a:t>asks </a:t>
            </a:r>
            <a:r>
              <a:rPr lang="en-US" sz="1800" dirty="0"/>
              <a:t>probing questions, and facilitates to help ensure a </a:t>
            </a:r>
            <a:r>
              <a:rPr lang="en-US" sz="1800" dirty="0" smtClean="0"/>
              <a:t>success</a:t>
            </a:r>
          </a:p>
          <a:p>
            <a:pPr lvl="1">
              <a:buFont typeface="Wingdings" panose="05000000000000000000" pitchFamily="2" charset="2"/>
              <a:buChar char="§"/>
            </a:pPr>
            <a:r>
              <a:rPr lang="en-US" sz="1800" dirty="0" smtClean="0"/>
              <a:t>the </a:t>
            </a:r>
            <a:r>
              <a:rPr lang="en-US" sz="1800" dirty="0" err="1"/>
              <a:t>ScrumMaster</a:t>
            </a:r>
            <a:r>
              <a:rPr lang="en-US" sz="1800" dirty="0"/>
              <a:t> is not in charge of the development team, she cannot decide on behalf of the development team what commitment to </a:t>
            </a:r>
            <a:r>
              <a:rPr lang="en-US" sz="1800" dirty="0" smtClean="0"/>
              <a:t>make.</a:t>
            </a:r>
          </a:p>
          <a:p>
            <a:pPr lvl="1">
              <a:buFont typeface="Wingdings" panose="05000000000000000000" pitchFamily="2" charset="2"/>
              <a:buChar char="§"/>
            </a:pPr>
            <a:r>
              <a:rPr lang="en-US" sz="1800" dirty="0" smtClean="0"/>
              <a:t>The </a:t>
            </a:r>
            <a:r>
              <a:rPr lang="en-US" sz="1800" dirty="0" err="1"/>
              <a:t>ScrumMaster</a:t>
            </a:r>
            <a:r>
              <a:rPr lang="en-US" sz="1800" dirty="0"/>
              <a:t> can, however, challenge the team’s commitment to ensure that it is realistic and appropriate</a:t>
            </a:r>
            <a:r>
              <a:rPr lang="en-US" sz="1800" dirty="0" smtClean="0"/>
              <a:t>.</a:t>
            </a:r>
            <a:endParaRPr lang="en-US" sz="1800" dirty="0"/>
          </a:p>
        </p:txBody>
      </p:sp>
      <p:sp>
        <p:nvSpPr>
          <p:cNvPr id="4" name="TextBox 3"/>
          <p:cNvSpPr txBox="1"/>
          <p:nvPr/>
        </p:nvSpPr>
        <p:spPr>
          <a:xfrm>
            <a:off x="1371600" y="656486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a:t>
            </a:r>
            <a:r>
              <a:rPr lang="en-US" dirty="0" smtClean="0"/>
              <a:t>19 Sprint Planning</a:t>
            </a:r>
            <a:endParaRPr lang="en-US" dirty="0"/>
          </a:p>
        </p:txBody>
      </p:sp>
    </p:spTree>
    <p:extLst>
      <p:ext uri="{BB962C8B-B14F-4D97-AF65-F5344CB8AC3E}">
        <p14:creationId xmlns:p14="http://schemas.microsoft.com/office/powerpoint/2010/main" val="344836926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a:t>
            </a:r>
            <a:r>
              <a:rPr lang="en-US" dirty="0" smtClean="0"/>
              <a:t>19 Sprint Planning</a:t>
            </a:r>
            <a:endParaRPr lang="en-US" dirty="0"/>
          </a:p>
        </p:txBody>
      </p:sp>
      <p:pic>
        <p:nvPicPr>
          <p:cNvPr id="5" name="Picture 4"/>
          <p:cNvPicPr>
            <a:picLocks noChangeAspect="1"/>
          </p:cNvPicPr>
          <p:nvPr/>
        </p:nvPicPr>
        <p:blipFill>
          <a:blip r:embed="rId2"/>
          <a:stretch>
            <a:fillRect/>
          </a:stretch>
        </p:blipFill>
        <p:spPr>
          <a:xfrm>
            <a:off x="2209800" y="76200"/>
            <a:ext cx="5161557" cy="6322515"/>
          </a:xfrm>
          <a:prstGeom prst="rect">
            <a:avLst/>
          </a:prstGeom>
        </p:spPr>
      </p:pic>
    </p:spTree>
    <p:extLst>
      <p:ext uri="{BB962C8B-B14F-4D97-AF65-F5344CB8AC3E}">
        <p14:creationId xmlns:p14="http://schemas.microsoft.com/office/powerpoint/2010/main" val="237602385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Sprint Planning Inputs</a:t>
            </a:r>
            <a:endParaRPr lang="en-US" dirty="0"/>
          </a:p>
        </p:txBody>
      </p:sp>
      <p:pic>
        <p:nvPicPr>
          <p:cNvPr id="5" name="Content Placeholder 4"/>
          <p:cNvPicPr>
            <a:picLocks noGrp="1" noChangeAspect="1"/>
          </p:cNvPicPr>
          <p:nvPr>
            <p:ph idx="1"/>
          </p:nvPr>
        </p:nvPicPr>
        <p:blipFill>
          <a:blip r:embed="rId2"/>
          <a:stretch>
            <a:fillRect/>
          </a:stretch>
        </p:blipFill>
        <p:spPr>
          <a:xfrm>
            <a:off x="267577" y="1295400"/>
            <a:ext cx="8571623" cy="5207910"/>
          </a:xfrm>
          <a:prstGeom prst="rect">
            <a:avLst/>
          </a:prstGeom>
        </p:spPr>
      </p:pic>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a:t>
            </a:r>
            <a:r>
              <a:rPr lang="en-US" dirty="0" smtClean="0"/>
              <a:t>19 Sprint Planning</a:t>
            </a:r>
            <a:endParaRPr lang="en-US" dirty="0"/>
          </a:p>
        </p:txBody>
      </p:sp>
    </p:spTree>
    <p:extLst>
      <p:ext uri="{BB962C8B-B14F-4D97-AF65-F5344CB8AC3E}">
        <p14:creationId xmlns:p14="http://schemas.microsoft.com/office/powerpoint/2010/main" val="320077216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part Sprint planning</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“How much or capacity part”   </a:t>
            </a:r>
          </a:p>
          <a:p>
            <a:pPr lvl="1">
              <a:buFont typeface="Wingdings" panose="05000000000000000000" pitchFamily="2" charset="2"/>
              <a:buChar char="§"/>
            </a:pPr>
            <a:r>
              <a:rPr lang="en-US" dirty="0" smtClean="0"/>
              <a:t>how many points we can accomplish and </a:t>
            </a:r>
          </a:p>
          <a:p>
            <a:pPr lvl="1">
              <a:buFont typeface="Wingdings" panose="05000000000000000000" pitchFamily="2" charset="2"/>
              <a:buChar char="§"/>
            </a:pPr>
            <a:r>
              <a:rPr lang="en-US" dirty="0" smtClean="0"/>
              <a:t>“what”  a selection of user stories from the backlog that totals that number of points</a:t>
            </a:r>
          </a:p>
          <a:p>
            <a:pPr>
              <a:buFont typeface="Wingdings" panose="05000000000000000000" pitchFamily="2" charset="2"/>
              <a:buChar char="§"/>
            </a:pPr>
            <a:r>
              <a:rPr lang="en-US" dirty="0" smtClean="0"/>
              <a:t>The “How” part – a little introspection or confidence building that the selection of backlog items is a good one</a:t>
            </a:r>
          </a:p>
          <a:p>
            <a:pPr>
              <a:buFont typeface="Wingdings" panose="05000000000000000000" pitchFamily="2" charset="2"/>
              <a:buChar char="§"/>
            </a:pPr>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a:t>
            </a:r>
            <a:r>
              <a:rPr lang="en-US" dirty="0" smtClean="0"/>
              <a:t>19 Sprint Planning</a:t>
            </a:r>
            <a:endParaRPr lang="en-US" dirty="0"/>
          </a:p>
        </p:txBody>
      </p:sp>
    </p:spTree>
    <p:extLst>
      <p:ext uri="{BB962C8B-B14F-4D97-AF65-F5344CB8AC3E}">
        <p14:creationId xmlns:p14="http://schemas.microsoft.com/office/powerpoint/2010/main" val="58191372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371600" y="6443538"/>
            <a:ext cx="5557932"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a:t>
            </a:r>
            <a:r>
              <a:rPr lang="en-US" dirty="0" smtClean="0"/>
              <a:t>19 Sprint Planning</a:t>
            </a:r>
            <a:endParaRPr lang="en-US" dirty="0"/>
          </a:p>
        </p:txBody>
      </p:sp>
      <p:pic>
        <p:nvPicPr>
          <p:cNvPr id="5" name="Picture 4"/>
          <p:cNvPicPr>
            <a:picLocks noChangeAspect="1"/>
          </p:cNvPicPr>
          <p:nvPr/>
        </p:nvPicPr>
        <p:blipFill>
          <a:blip r:embed="rId2"/>
          <a:stretch>
            <a:fillRect/>
          </a:stretch>
        </p:blipFill>
        <p:spPr>
          <a:xfrm>
            <a:off x="378270" y="1371600"/>
            <a:ext cx="8354895" cy="4879850"/>
          </a:xfrm>
          <a:prstGeom prst="rect">
            <a:avLst/>
          </a:prstGeom>
        </p:spPr>
      </p:pic>
    </p:spTree>
    <p:extLst>
      <p:ext uri="{BB962C8B-B14F-4D97-AF65-F5344CB8AC3E}">
        <p14:creationId xmlns:p14="http://schemas.microsoft.com/office/powerpoint/2010/main" val="1930940258"/>
      </p:ext>
    </p:extLst>
  </p:cSld>
  <p:clrMapOvr>
    <a:masterClrMapping/>
  </p:clrMapOvr>
  <p:transition spd="med"/>
</p:sld>
</file>

<file path=ppt/theme/theme1.xml><?xml version="1.0" encoding="utf-8"?>
<a:theme xmlns:a="http://schemas.openxmlformats.org/drawingml/2006/main" name="white212">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white21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white21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21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21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21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2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2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2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212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Settings\mmm\Application Data\Microsoft\Templates\white212.pot</Template>
  <TotalTime>33382</TotalTime>
  <Pages>35</Pages>
  <Words>713</Words>
  <Application>Microsoft Office PowerPoint</Application>
  <PresentationFormat>Letter Paper (8.5x11 in)</PresentationFormat>
  <Paragraphs>99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Century Gothic</vt:lpstr>
      <vt:lpstr>Courier New</vt:lpstr>
      <vt:lpstr>Helvetica</vt:lpstr>
      <vt:lpstr>Times New Roman</vt:lpstr>
      <vt:lpstr>Wingdings</vt:lpstr>
      <vt:lpstr>white212</vt:lpstr>
      <vt:lpstr>Lecture 04 Availability</vt:lpstr>
      <vt:lpstr>PowerPoint Presentation</vt:lpstr>
      <vt:lpstr>Sprint Planning – Essential Scrum Ch19</vt:lpstr>
      <vt:lpstr>Sprint planning – recurring, just-in-time</vt:lpstr>
      <vt:lpstr>Participants</vt:lpstr>
      <vt:lpstr>PowerPoint Presentation</vt:lpstr>
      <vt:lpstr>Sprint Planning Inputs</vt:lpstr>
      <vt:lpstr>Two part Sprint planning</vt:lpstr>
      <vt:lpstr>PowerPoint Presentation</vt:lpstr>
      <vt:lpstr>Determining Capacity in Points</vt:lpstr>
      <vt:lpstr>Capacity in Effort hours (man-hours)</vt:lpstr>
      <vt:lpstr>Selecting Product Backlog Items</vt:lpstr>
      <vt:lpstr>Acquiring Confidence</vt:lpstr>
      <vt:lpstr>PowerPoint Presentation</vt:lpstr>
      <vt:lpstr>Expertise capacity checks</vt:lpstr>
      <vt:lpstr>Refine and Finalize the Commitment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212 Computer Architecture</dc:title>
  <dc:creator>Manton Matthews</dc:creator>
  <cp:lastModifiedBy>MATTHEWS, MANTON M</cp:lastModifiedBy>
  <cp:revision>267</cp:revision>
  <cp:lastPrinted>2017-10-04T17:22:46Z</cp:lastPrinted>
  <dcterms:created xsi:type="dcterms:W3CDTF">1998-08-11T09:19:24Z</dcterms:created>
  <dcterms:modified xsi:type="dcterms:W3CDTF">2017-10-04T17:22:48Z</dcterms:modified>
</cp:coreProperties>
</file>