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7"/>
  </p:notesMasterIdLst>
  <p:handoutMasterIdLst>
    <p:handoutMasterId r:id="rId18"/>
  </p:handoutMasterIdLst>
  <p:sldIdLst>
    <p:sldId id="453" r:id="rId2"/>
    <p:sldId id="560" r:id="rId3"/>
    <p:sldId id="602" r:id="rId4"/>
    <p:sldId id="603" r:id="rId5"/>
    <p:sldId id="604" r:id="rId6"/>
    <p:sldId id="605" r:id="rId7"/>
    <p:sldId id="606" r:id="rId8"/>
    <p:sldId id="607" r:id="rId9"/>
    <p:sldId id="608" r:id="rId10"/>
    <p:sldId id="609" r:id="rId11"/>
    <p:sldId id="610" r:id="rId12"/>
    <p:sldId id="611" r:id="rId13"/>
    <p:sldId id="612" r:id="rId14"/>
    <p:sldId id="613" r:id="rId15"/>
    <p:sldId id="614" r:id="rId16"/>
  </p:sldIdLst>
  <p:sldSz cx="9144000" cy="6858000" type="letter"/>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5pPr>
    <a:lvl6pPr marL="2286000" algn="l" defTabSz="914400" rtl="0" eaLnBrk="1" latinLnBrk="0" hangingPunct="1">
      <a:defRPr b="1" kern="1200">
        <a:solidFill>
          <a:schemeClr val="tx1"/>
        </a:solidFill>
        <a:latin typeface="Helvetica" panose="020B0604020202020204" pitchFamily="34" charset="0"/>
        <a:ea typeface="+mn-ea"/>
        <a:cs typeface="+mn-cs"/>
      </a:defRPr>
    </a:lvl6pPr>
    <a:lvl7pPr marL="2743200" algn="l" defTabSz="914400" rtl="0" eaLnBrk="1" latinLnBrk="0" hangingPunct="1">
      <a:defRPr b="1" kern="1200">
        <a:solidFill>
          <a:schemeClr val="tx1"/>
        </a:solidFill>
        <a:latin typeface="Helvetica" panose="020B0604020202020204" pitchFamily="34" charset="0"/>
        <a:ea typeface="+mn-ea"/>
        <a:cs typeface="+mn-cs"/>
      </a:defRPr>
    </a:lvl7pPr>
    <a:lvl8pPr marL="3200400" algn="l" defTabSz="914400" rtl="0" eaLnBrk="1" latinLnBrk="0" hangingPunct="1">
      <a:defRPr b="1" kern="1200">
        <a:solidFill>
          <a:schemeClr val="tx1"/>
        </a:solidFill>
        <a:latin typeface="Helvetica" panose="020B0604020202020204" pitchFamily="34" charset="0"/>
        <a:ea typeface="+mn-ea"/>
        <a:cs typeface="+mn-cs"/>
      </a:defRPr>
    </a:lvl8pPr>
    <a:lvl9pPr marL="3657600" algn="l" defTabSz="914400" rtl="0" eaLnBrk="1" latinLnBrk="0" hangingPunct="1">
      <a:defRPr b="1"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96">
          <p15:clr>
            <a:srgbClr val="A4A3A4"/>
          </p15:clr>
        </p15:guide>
        <p15:guide id="2" pos="5568">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0000"/>
    <a:srgbClr val="FFCCCC"/>
    <a:srgbClr val="CCCCFF"/>
    <a:srgbClr val="CCECFF"/>
    <a:srgbClr val="9999FF"/>
    <a:srgbClr val="FF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767" autoAdjust="0"/>
  </p:normalViewPr>
  <p:slideViewPr>
    <p:cSldViewPr>
      <p:cViewPr varScale="1">
        <p:scale>
          <a:sx n="62" d="100"/>
          <a:sy n="62" d="100"/>
        </p:scale>
        <p:origin x="208" y="48"/>
      </p:cViewPr>
      <p:guideLst>
        <p:guide orient="horz" pos="96"/>
        <p:guide pos="55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438"/>
    </p:cViewPr>
  </p:sorterViewPr>
  <p:notesViewPr>
    <p:cSldViewPr>
      <p:cViewPr varScale="1">
        <p:scale>
          <a:sx n="77" d="100"/>
          <a:sy n="77" d="100"/>
        </p:scale>
        <p:origin x="-1584" y="-104"/>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267201" y="6677026"/>
            <a:ext cx="765175"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a:t>Page </a:t>
            </a:r>
            <a:fld id="{D43C1CE5-713A-46E7-BE6E-1BE3E2423F0D}" type="slidenum">
              <a:rPr lang="en-US" altLang="en-US" sz="1200" b="0"/>
              <a:pPr algn="ctr">
                <a:lnSpc>
                  <a:spcPct val="90000"/>
                </a:lnSpc>
                <a:defRPr/>
              </a:pPr>
              <a:t>‹#›</a:t>
            </a:fld>
            <a:endParaRPr lang="en-US" altLang="en-US" sz="1200" b="0"/>
          </a:p>
        </p:txBody>
      </p:sp>
    </p:spTree>
    <p:extLst>
      <p:ext uri="{BB962C8B-B14F-4D97-AF65-F5344CB8AC3E}">
        <p14:creationId xmlns:p14="http://schemas.microsoft.com/office/powerpoint/2010/main" val="2553537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6"/>
          <p:cNvSpPr>
            <a:spLocks noGrp="1" noChangeArrowheads="1"/>
          </p:cNvSpPr>
          <p:nvPr>
            <p:ph type="body" sz="quarter" idx="3"/>
          </p:nvPr>
        </p:nvSpPr>
        <p:spPr bwMode="auto">
          <a:xfrm>
            <a:off x="1239839" y="3330576"/>
            <a:ext cx="6816725" cy="3154363"/>
          </a:xfrm>
          <a:prstGeom prst="rect">
            <a:avLst/>
          </a:prstGeom>
          <a:noFill/>
          <a:ln w="12700">
            <a:noFill/>
            <a:miter lim="800000"/>
            <a:headEnd/>
            <a:tailEnd/>
          </a:ln>
          <a:effectLst/>
        </p:spPr>
        <p:txBody>
          <a:bodyPr vert="horz" wrap="square" lIns="90478" tIns="44446" rIns="90478" bIns="44446"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1" name="Rectangle 1027"/>
          <p:cNvSpPr>
            <a:spLocks noChangeArrowheads="1"/>
          </p:cNvSpPr>
          <p:nvPr/>
        </p:nvSpPr>
        <p:spPr bwMode="auto">
          <a:xfrm>
            <a:off x="4244975" y="6677026"/>
            <a:ext cx="806450"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smtClean="0">
                <a:latin typeface="Century Gothic" panose="020B0502020202020204" pitchFamily="34" charset="0"/>
              </a:rPr>
              <a:t>Page </a:t>
            </a:r>
            <a:fld id="{1B83E563-C414-42EF-A7E1-B597D7585EF3}" type="slidenum">
              <a:rPr lang="en-US" altLang="en-US" sz="1200" b="0" smtClean="0">
                <a:latin typeface="Century Gothic" panose="020B0502020202020204" pitchFamily="34" charset="0"/>
              </a:rPr>
              <a:pPr algn="ctr">
                <a:lnSpc>
                  <a:spcPct val="90000"/>
                </a:lnSpc>
                <a:defRPr/>
              </a:pPr>
              <a:t>‹#›</a:t>
            </a:fld>
            <a:endParaRPr lang="en-US" altLang="en-US" sz="1200" b="0" smtClean="0">
              <a:latin typeface="Century Gothic" panose="020B0502020202020204" pitchFamily="34" charset="0"/>
            </a:endParaRPr>
          </a:p>
        </p:txBody>
      </p:sp>
      <p:sp>
        <p:nvSpPr>
          <p:cNvPr id="4100" name="Rectangle 1028"/>
          <p:cNvSpPr>
            <a:spLocks noGrp="1" noRot="1" noChangeAspect="1" noChangeArrowheads="1" noTextEdit="1"/>
          </p:cNvSpPr>
          <p:nvPr>
            <p:ph type="sldImg" idx="2"/>
          </p:nvPr>
        </p:nvSpPr>
        <p:spPr bwMode="auto">
          <a:xfrm>
            <a:off x="2901950" y="530225"/>
            <a:ext cx="3492500" cy="2619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343172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6400800"/>
            <a:ext cx="3657600" cy="304800"/>
          </a:xfrm>
          <a:prstGeom prst="rect">
            <a:avLst/>
          </a:prstGeom>
          <a:noFill/>
          <a:ln w="9525">
            <a:noFill/>
            <a:miter lim="800000"/>
            <a:headEnd/>
            <a:tailEnd/>
          </a:ln>
          <a:effectLst/>
        </p:spPr>
        <p:txBody>
          <a:bodyPr lIns="90479" tIns="44446" rIns="90479" bIns="44446"/>
          <a:lstStyle/>
          <a:p>
            <a:pPr algn="ctr" eaLnBrk="1" hangingPunct="1">
              <a:lnSpc>
                <a:spcPct val="95000"/>
              </a:lnSpc>
              <a:spcBef>
                <a:spcPct val="50000"/>
              </a:spcBef>
              <a:buClr>
                <a:schemeClr val="hlink"/>
              </a:buClr>
              <a:buFont typeface="Wingdings" pitchFamily="2" charset="2"/>
              <a:buNone/>
              <a:defRPr/>
            </a:pPr>
            <a:r>
              <a:rPr lang="en-US">
                <a:solidFill>
                  <a:schemeClr val="tx2"/>
                </a:solidFill>
                <a:effectLst>
                  <a:outerShdw blurRad="38100" dist="38100" dir="2700000" algn="tl">
                    <a:srgbClr val="C0C0C0"/>
                  </a:outerShdw>
                </a:effectLst>
                <a:latin typeface="Times New Roman" pitchFamily="18" charset="0"/>
              </a:rPr>
              <a:t>Click to edit Master subtitle style</a:t>
            </a:r>
          </a:p>
        </p:txBody>
      </p:sp>
      <p:sp>
        <p:nvSpPr>
          <p:cNvPr id="348162" name="Rectangle 2"/>
          <p:cNvSpPr>
            <a:spLocks noGrp="1" noChangeArrowheads="1"/>
          </p:cNvSpPr>
          <p:nvPr>
            <p:ph type="subTitle" sz="quarter" idx="1"/>
          </p:nvPr>
        </p:nvSpPr>
        <p:spPr>
          <a:xfrm>
            <a:off x="1371600" y="2501900"/>
            <a:ext cx="6400800" cy="1752600"/>
          </a:xfrm>
        </p:spPr>
        <p:txBody>
          <a:bodyPr/>
          <a:lstStyle>
            <a:lvl1pPr marL="0" indent="0" algn="ctr">
              <a:defRPr/>
            </a:lvl1pPr>
          </a:lstStyle>
          <a:p>
            <a:r>
              <a:rPr lang="en-US"/>
              <a:t>Click to edit Master subtitle style</a:t>
            </a:r>
          </a:p>
        </p:txBody>
      </p:sp>
      <p:sp>
        <p:nvSpPr>
          <p:cNvPr id="348163" name="Rectangle 3"/>
          <p:cNvSpPr>
            <a:spLocks noGrp="1" noChangeArrowheads="1"/>
          </p:cNvSpPr>
          <p:nvPr>
            <p:ph type="ctrTitle" sz="quarter"/>
          </p:nvPr>
        </p:nvSpPr>
        <p:spPr>
          <a:xfrm>
            <a:off x="685800" y="365125"/>
            <a:ext cx="7772400" cy="1143000"/>
          </a:xfrm>
          <a:effectLst>
            <a:outerShdw dist="71842" dir="2700000" algn="ctr" rotWithShape="0">
              <a:schemeClr val="bg2"/>
            </a:outerShdw>
          </a:effectLst>
        </p:spPr>
        <p:txBody>
          <a:bodyPr lIns="92066" tIns="46033" rIns="92066" bIns="46033"/>
          <a:lstStyle>
            <a:lvl1pPr>
              <a:defRPr>
                <a:effectLst>
                  <a:outerShdw blurRad="38100" dist="38100" dir="2700000" algn="tl">
                    <a:srgbClr val="C0C0C0"/>
                  </a:outerShdw>
                </a:effectLst>
              </a:defRPr>
            </a:lvl1pPr>
          </a:lstStyle>
          <a:p>
            <a:r>
              <a:rPr lang="en-US"/>
              <a:t>Click to edit Master title style</a:t>
            </a:r>
          </a:p>
        </p:txBody>
      </p:sp>
    </p:spTree>
    <p:extLst>
      <p:ext uri="{BB962C8B-B14F-4D97-AF65-F5344CB8AC3E}">
        <p14:creationId xmlns:p14="http://schemas.microsoft.com/office/powerpoint/2010/main" val="161688508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747497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47650"/>
            <a:ext cx="2206625" cy="619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0513" y="247650"/>
            <a:ext cx="6472237" cy="619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175796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bwMode="auto">
          <a:xfrm>
            <a:off x="533400" y="6500813"/>
            <a:ext cx="6705600" cy="28098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90000"/>
              </a:lnSpc>
              <a:defRPr sz="1100" b="1" dirty="0" smtClean="0">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AU" altLang="en-US"/>
              <a:t>© Len Bass, Paul Clements, Rick </a:t>
            </a:r>
            <a:r>
              <a:rPr lang="en-AU" altLang="en-US" err="1"/>
              <a:t>Kazman</a:t>
            </a:r>
            <a:r>
              <a:rPr lang="en-AU" altLang="en-US"/>
              <a:t>, under Creative Commons Attribution License</a:t>
            </a:r>
          </a:p>
        </p:txBody>
      </p:sp>
    </p:spTree>
    <p:extLst>
      <p:ext uri="{BB962C8B-B14F-4D97-AF65-F5344CB8AC3E}">
        <p14:creationId xmlns:p14="http://schemas.microsoft.com/office/powerpoint/2010/main" val="157683802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639109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0513" y="1220788"/>
            <a:ext cx="407670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19613" y="1220788"/>
            <a:ext cx="4078287"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164579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445768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4877439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78821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84784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578160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body" idx="1"/>
          </p:nvPr>
        </p:nvSpPr>
        <p:spPr bwMode="auto">
          <a:xfrm>
            <a:off x="290513" y="1220788"/>
            <a:ext cx="8307387" cy="5224462"/>
          </a:xfrm>
          <a:prstGeom prst="rect">
            <a:avLst/>
          </a:prstGeom>
          <a:noFill/>
          <a:ln w="9525">
            <a:noFill/>
            <a:miter lim="800000"/>
            <a:headEnd/>
            <a:tailEnd/>
          </a:ln>
          <a:effectLst/>
        </p:spPr>
        <p:txBody>
          <a:bodyPr vert="horz" wrap="square" lIns="90479" tIns="44446" rIns="90479" bIns="444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7" name="Rectangle 3"/>
          <p:cNvSpPr>
            <a:spLocks noGrp="1" noChangeArrowheads="1"/>
          </p:cNvSpPr>
          <p:nvPr>
            <p:ph type="title"/>
          </p:nvPr>
        </p:nvSpPr>
        <p:spPr bwMode="auto">
          <a:xfrm>
            <a:off x="404813" y="247650"/>
            <a:ext cx="8716962" cy="781050"/>
          </a:xfrm>
          <a:prstGeom prst="rect">
            <a:avLst/>
          </a:prstGeom>
          <a:noFill/>
          <a:ln>
            <a:noFill/>
          </a:ln>
          <a:effectLst>
            <a:outerShdw dist="53882" dir="2700000" algn="ctr" rotWithShape="0">
              <a:srgbClr val="969696"/>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347140" name="Text Box 4"/>
          <p:cNvSpPr txBox="1">
            <a:spLocks noChangeArrowheads="1"/>
          </p:cNvSpPr>
          <p:nvPr/>
        </p:nvSpPr>
        <p:spPr bwMode="auto">
          <a:xfrm>
            <a:off x="219075" y="6400800"/>
            <a:ext cx="604838" cy="285750"/>
          </a:xfrm>
          <a:prstGeom prst="rect">
            <a:avLst/>
          </a:prstGeom>
          <a:noFill/>
          <a:ln w="19050">
            <a:noFill/>
            <a:miter lim="800000"/>
            <a:headEnd/>
            <a:tailEnd type="none" w="sm" len="sm"/>
          </a:ln>
          <a:effectLst/>
        </p:spPr>
        <p:txBody>
          <a:bodyPr wrap="none" lIns="45715" tIns="45715" rIns="45715" bIns="45715" anchor="ctr">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400" b="0" smtClean="0">
                <a:solidFill>
                  <a:schemeClr val="hlink"/>
                </a:solidFill>
              </a:rPr>
              <a:t>– </a:t>
            </a:r>
            <a:fld id="{96B6B617-29EC-4E17-B993-3ED5E37EDB45}" type="slidenum">
              <a:rPr lang="en-US" altLang="en-US" sz="1400" b="0" smtClean="0">
                <a:solidFill>
                  <a:schemeClr val="hlink"/>
                </a:solidFill>
              </a:rPr>
              <a:pPr algn="ctr">
                <a:lnSpc>
                  <a:spcPct val="90000"/>
                </a:lnSpc>
                <a:defRPr/>
              </a:pPr>
              <a:t>‹#›</a:t>
            </a:fld>
            <a:r>
              <a:rPr lang="en-US" altLang="en-US" sz="1400" b="0" smtClean="0">
                <a:solidFill>
                  <a:schemeClr val="hlink"/>
                </a:solidFill>
              </a:rPr>
              <a:t> –</a:t>
            </a:r>
            <a:endParaRPr lang="en-US" altLang="en-US" sz="1400" b="0" smtClean="0"/>
          </a:p>
        </p:txBody>
      </p:sp>
      <p:sp>
        <p:nvSpPr>
          <p:cNvPr id="1029" name="Rectangle 5"/>
          <p:cNvSpPr>
            <a:spLocks noChangeArrowheads="1"/>
          </p:cNvSpPr>
          <p:nvPr/>
        </p:nvSpPr>
        <p:spPr bwMode="auto">
          <a:xfrm>
            <a:off x="7201608" y="6391039"/>
            <a:ext cx="1725783" cy="28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45715" tIns="45715" rIns="45715" bIns="45715" anchor="ctr">
            <a:spAutoFit/>
          </a:bodyPr>
          <a:lstStyle>
            <a:lvl1pPr algn="ctr">
              <a:lnSpc>
                <a:spcPct val="90000"/>
              </a:lnSpc>
              <a:defRPr b="1">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US" altLang="en-US" sz="1400" b="0" dirty="0" smtClean="0">
                <a:solidFill>
                  <a:schemeClr val="hlink"/>
                </a:solidFill>
              </a:rPr>
              <a:t>CSCE 741 Fall 2017</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spd="med"/>
  <p:txStyles>
    <p:titleStyle>
      <a:lvl1pPr algn="l" rtl="0" eaLnBrk="0" fontAlgn="base" hangingPunct="0">
        <a:lnSpc>
          <a:spcPct val="87000"/>
        </a:lnSpc>
        <a:spcBef>
          <a:spcPct val="0"/>
        </a:spcBef>
        <a:spcAft>
          <a:spcPct val="0"/>
        </a:spcAft>
        <a:defRPr sz="3800" b="1">
          <a:solidFill>
            <a:schemeClr val="hlink"/>
          </a:solidFill>
          <a:latin typeface="+mj-lt"/>
          <a:ea typeface="+mj-ea"/>
          <a:cs typeface="+mj-cs"/>
        </a:defRPr>
      </a:lvl1pPr>
      <a:lvl2pPr algn="l" rtl="0" eaLnBrk="0" fontAlgn="base" hangingPunct="0">
        <a:lnSpc>
          <a:spcPct val="87000"/>
        </a:lnSpc>
        <a:spcBef>
          <a:spcPct val="0"/>
        </a:spcBef>
        <a:spcAft>
          <a:spcPct val="0"/>
        </a:spcAft>
        <a:defRPr sz="3800" b="1">
          <a:solidFill>
            <a:schemeClr val="hlink"/>
          </a:solidFill>
          <a:latin typeface="Helvetica" pitchFamily="34" charset="0"/>
        </a:defRPr>
      </a:lvl2pPr>
      <a:lvl3pPr algn="l" rtl="0" eaLnBrk="0" fontAlgn="base" hangingPunct="0">
        <a:lnSpc>
          <a:spcPct val="87000"/>
        </a:lnSpc>
        <a:spcBef>
          <a:spcPct val="0"/>
        </a:spcBef>
        <a:spcAft>
          <a:spcPct val="0"/>
        </a:spcAft>
        <a:defRPr sz="3800" b="1">
          <a:solidFill>
            <a:schemeClr val="hlink"/>
          </a:solidFill>
          <a:latin typeface="Helvetica" pitchFamily="34" charset="0"/>
        </a:defRPr>
      </a:lvl3pPr>
      <a:lvl4pPr algn="l" rtl="0" eaLnBrk="0" fontAlgn="base" hangingPunct="0">
        <a:lnSpc>
          <a:spcPct val="87000"/>
        </a:lnSpc>
        <a:spcBef>
          <a:spcPct val="0"/>
        </a:spcBef>
        <a:spcAft>
          <a:spcPct val="0"/>
        </a:spcAft>
        <a:defRPr sz="3800" b="1">
          <a:solidFill>
            <a:schemeClr val="hlink"/>
          </a:solidFill>
          <a:latin typeface="Helvetica" pitchFamily="34" charset="0"/>
        </a:defRPr>
      </a:lvl4pPr>
      <a:lvl5pPr algn="l" rtl="0" eaLnBrk="0" fontAlgn="base" hangingPunct="0">
        <a:lnSpc>
          <a:spcPct val="87000"/>
        </a:lnSpc>
        <a:spcBef>
          <a:spcPct val="0"/>
        </a:spcBef>
        <a:spcAft>
          <a:spcPct val="0"/>
        </a:spcAft>
        <a:defRPr sz="3800" b="1">
          <a:solidFill>
            <a:schemeClr val="hlink"/>
          </a:solidFill>
          <a:latin typeface="Helvetica" pitchFamily="34" charset="0"/>
        </a:defRPr>
      </a:lvl5pPr>
      <a:lvl6pPr marL="457200" algn="l" rtl="0" fontAlgn="base">
        <a:lnSpc>
          <a:spcPct val="87000"/>
        </a:lnSpc>
        <a:spcBef>
          <a:spcPct val="0"/>
        </a:spcBef>
        <a:spcAft>
          <a:spcPct val="0"/>
        </a:spcAft>
        <a:defRPr sz="3800" b="1">
          <a:solidFill>
            <a:schemeClr val="hlink"/>
          </a:solidFill>
          <a:latin typeface="Helvetica" pitchFamily="34" charset="0"/>
        </a:defRPr>
      </a:lvl6pPr>
      <a:lvl7pPr marL="914400" algn="l" rtl="0" fontAlgn="base">
        <a:lnSpc>
          <a:spcPct val="87000"/>
        </a:lnSpc>
        <a:spcBef>
          <a:spcPct val="0"/>
        </a:spcBef>
        <a:spcAft>
          <a:spcPct val="0"/>
        </a:spcAft>
        <a:defRPr sz="3800" b="1">
          <a:solidFill>
            <a:schemeClr val="hlink"/>
          </a:solidFill>
          <a:latin typeface="Helvetica" pitchFamily="34" charset="0"/>
        </a:defRPr>
      </a:lvl7pPr>
      <a:lvl8pPr marL="1371600" algn="l" rtl="0" fontAlgn="base">
        <a:lnSpc>
          <a:spcPct val="87000"/>
        </a:lnSpc>
        <a:spcBef>
          <a:spcPct val="0"/>
        </a:spcBef>
        <a:spcAft>
          <a:spcPct val="0"/>
        </a:spcAft>
        <a:defRPr sz="3800" b="1">
          <a:solidFill>
            <a:schemeClr val="hlink"/>
          </a:solidFill>
          <a:latin typeface="Helvetica" pitchFamily="34" charset="0"/>
        </a:defRPr>
      </a:lvl8pPr>
      <a:lvl9pPr marL="1828800" algn="l" rtl="0" fontAlgn="base">
        <a:lnSpc>
          <a:spcPct val="87000"/>
        </a:lnSpc>
        <a:spcBef>
          <a:spcPct val="0"/>
        </a:spcBef>
        <a:spcAft>
          <a:spcPct val="0"/>
        </a:spcAft>
        <a:defRPr sz="3800" b="1">
          <a:solidFill>
            <a:schemeClr val="hlink"/>
          </a:solidFill>
          <a:latin typeface="Helvetica" pitchFamily="3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1836738"/>
            <a:ext cx="7772400" cy="1565275"/>
          </a:xfrm>
        </p:spPr>
        <p:txBody>
          <a:bodyPr/>
          <a:lstStyle/>
          <a:p>
            <a:pPr marL="342900" indent="-342900" algn="ctr" eaLnBrk="1" hangingPunct="1"/>
            <a:r>
              <a:rPr lang="en-US" altLang="en-US" dirty="0" smtClean="0"/>
              <a:t>Lecture 04</a:t>
            </a:r>
            <a:br>
              <a:rPr lang="en-US" altLang="en-US" dirty="0" smtClean="0"/>
            </a:br>
            <a:r>
              <a:rPr lang="en-US" altLang="en-US" dirty="0" smtClean="0"/>
              <a:t>Availability</a:t>
            </a:r>
          </a:p>
        </p:txBody>
      </p:sp>
      <p:sp>
        <p:nvSpPr>
          <p:cNvPr id="418819" name="Rectangle 3"/>
          <p:cNvSpPr>
            <a:spLocks noGrp="1" noChangeArrowheads="1"/>
          </p:cNvSpPr>
          <p:nvPr>
            <p:ph type="body" idx="1"/>
          </p:nvPr>
        </p:nvSpPr>
        <p:spPr>
          <a:xfrm>
            <a:off x="1676400" y="3402013"/>
            <a:ext cx="6629400" cy="2905125"/>
          </a:xfrm>
        </p:spPr>
        <p:txBody>
          <a:bodyPr lIns="90487" tIns="44450" rIns="90487" bIns="44450"/>
          <a:lstStyle/>
          <a:p>
            <a:pPr eaLnBrk="1" hangingPunct="1">
              <a:defRPr/>
            </a:pPr>
            <a:r>
              <a:rPr lang="en-US" dirty="0" smtClean="0"/>
              <a:t>Topics</a:t>
            </a:r>
          </a:p>
          <a:p>
            <a:pPr lvl="1" eaLnBrk="1" hangingPunct="1">
              <a:defRPr/>
            </a:pPr>
            <a:r>
              <a:rPr lang="en-US" dirty="0" smtClean="0"/>
              <a:t>Chapter 5 – Availability</a:t>
            </a:r>
          </a:p>
          <a:p>
            <a:pPr lvl="1" eaLnBrk="1" hangingPunct="1">
              <a:defRPr/>
            </a:pPr>
            <a:endParaRPr lang="en-US" dirty="0" smtClean="0"/>
          </a:p>
          <a:p>
            <a:pPr lvl="1" eaLnBrk="1" hangingPunct="1">
              <a:defRPr/>
            </a:pPr>
            <a:endParaRPr lang="en-US" dirty="0" smtClean="0"/>
          </a:p>
          <a:p>
            <a:pPr lvl="1" eaLnBrk="1" hangingPunct="1">
              <a:defRPr/>
            </a:pPr>
            <a:endParaRPr lang="en-US" dirty="0" smtClean="0"/>
          </a:p>
        </p:txBody>
      </p:sp>
      <p:sp>
        <p:nvSpPr>
          <p:cNvPr id="6148" name="Rectangle 4"/>
          <p:cNvSpPr>
            <a:spLocks noChangeArrowheads="1"/>
          </p:cNvSpPr>
          <p:nvPr/>
        </p:nvSpPr>
        <p:spPr bwMode="auto">
          <a:xfrm>
            <a:off x="228600" y="6487541"/>
            <a:ext cx="2971799"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0487" tIns="44450" rIns="90487" bIns="4445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r>
              <a:rPr lang="en-US" altLang="en-US" sz="1400" smtClean="0">
                <a:latin typeface="Courier New" panose="02070309020205020404" pitchFamily="49" charset="0"/>
              </a:rPr>
              <a:t>October </a:t>
            </a:r>
            <a:r>
              <a:rPr lang="en-US" altLang="en-US" sz="1400" smtClean="0">
                <a:latin typeface="Courier New" panose="02070309020205020404" pitchFamily="49" charset="0"/>
              </a:rPr>
              <a:t>4, </a:t>
            </a:r>
            <a:r>
              <a:rPr lang="en-US" altLang="en-US" sz="1400" dirty="0" smtClean="0">
                <a:latin typeface="Courier New" panose="02070309020205020404" pitchFamily="49" charset="0"/>
              </a:rPr>
              <a:t>2017</a:t>
            </a:r>
            <a:endParaRPr lang="en-US" altLang="en-US" sz="1400" dirty="0">
              <a:latin typeface="Courier New" panose="02070309020205020404" pitchFamily="49"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395869"/>
            <a:ext cx="5486400" cy="363975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395869"/>
            <a:ext cx="7010400" cy="4650802"/>
          </a:xfrm>
          <a:prstGeom prst="rect">
            <a:avLst/>
          </a:prstGeom>
        </p:spPr>
      </p:pic>
      <p:sp>
        <p:nvSpPr>
          <p:cNvPr id="9" name="Rectangle 5"/>
          <p:cNvSpPr>
            <a:spLocks noChangeArrowheads="1"/>
          </p:cNvSpPr>
          <p:nvPr/>
        </p:nvSpPr>
        <p:spPr bwMode="auto">
          <a:xfrm>
            <a:off x="1510875" y="914400"/>
            <a:ext cx="6654066"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pPr algn="ctr" eaLnBrk="1" hangingPunct="1">
              <a:lnSpc>
                <a:spcPct val="87000"/>
              </a:lnSpc>
            </a:pPr>
            <a:r>
              <a:rPr lang="en-US" altLang="en-US" sz="3800" dirty="0"/>
              <a:t>CSCE </a:t>
            </a:r>
            <a:r>
              <a:rPr lang="en-US" altLang="en-US" sz="3800" dirty="0" smtClean="0"/>
              <a:t>741 </a:t>
            </a:r>
            <a:r>
              <a:rPr lang="en-US" altLang="en-US" sz="3800" dirty="0"/>
              <a:t>Software </a:t>
            </a:r>
            <a:r>
              <a:rPr lang="en-US" altLang="en-US" sz="3800" dirty="0" smtClean="0"/>
              <a:t>Process</a:t>
            </a:r>
            <a:endParaRPr lang="en-US" altLang="en-US" sz="3800" dirty="0"/>
          </a:p>
        </p:txBody>
      </p:sp>
      <p:sp>
        <p:nvSpPr>
          <p:cNvPr id="10" name="Rectangle 3"/>
          <p:cNvSpPr txBox="1">
            <a:spLocks noChangeArrowheads="1"/>
          </p:cNvSpPr>
          <p:nvPr/>
        </p:nvSpPr>
        <p:spPr bwMode="auto">
          <a:xfrm>
            <a:off x="2778124" y="4243388"/>
            <a:ext cx="5680075" cy="2462212"/>
          </a:xfrm>
          <a:prstGeom prst="rect">
            <a:avLst/>
          </a:prstGeom>
          <a:noFill/>
          <a:ln w="9525">
            <a:noFill/>
            <a:miter lim="800000"/>
            <a:headEnd/>
            <a:tailEnd/>
          </a:ln>
          <a:effectLst/>
        </p:spPr>
        <p:txBody>
          <a:bodyPr vert="horz" wrap="square" lIns="90487" tIns="44450" rIns="90487" bIns="44450" numCol="1" anchor="t" anchorCtr="0" compatLnSpc="1">
            <a:prstTxWarp prst="textNoShape">
              <a:avLst/>
            </a:prstTxWarp>
          </a:bodyPr>
          <a:lst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a:lstStyle>
          <a:p>
            <a:pPr eaLnBrk="1" hangingPunct="1">
              <a:defRPr/>
            </a:pPr>
            <a:r>
              <a:rPr lang="en-US" kern="0" dirty="0" smtClean="0"/>
              <a:t>Lecture </a:t>
            </a:r>
            <a:r>
              <a:rPr lang="en-US" kern="0" dirty="0" smtClean="0"/>
              <a:t>10 – Spring Boot and </a:t>
            </a:r>
            <a:r>
              <a:rPr lang="en-US" kern="0" dirty="0" err="1" smtClean="0"/>
              <a:t>Mysql</a:t>
            </a:r>
            <a:endParaRPr lang="en-US" kern="0" dirty="0" smtClean="0"/>
          </a:p>
          <a:p>
            <a:pPr lvl="1" eaLnBrk="1" hangingPunct="1">
              <a:defRPr/>
            </a:pPr>
            <a:r>
              <a:rPr lang="en-US" kern="0" dirty="0" smtClean="0"/>
              <a:t>Spring Boot JPA</a:t>
            </a:r>
          </a:p>
          <a:p>
            <a:pPr lvl="1" eaLnBrk="1" hangingPunct="1">
              <a:defRPr/>
            </a:pPr>
            <a:r>
              <a:rPr lang="en-US" kern="0" dirty="0" smtClean="0">
                <a:solidFill>
                  <a:srgbClr val="FF0000"/>
                </a:solidFill>
              </a:rPr>
              <a:t>Spring Boot </a:t>
            </a:r>
            <a:r>
              <a:rPr lang="en-US" kern="0" dirty="0" err="1" smtClean="0">
                <a:solidFill>
                  <a:srgbClr val="FF0000"/>
                </a:solidFill>
              </a:rPr>
              <a:t>Mysql</a:t>
            </a:r>
            <a:endParaRPr lang="en-US" kern="0" dirty="0" smtClean="0">
              <a:solidFill>
                <a:srgbClr val="FF0000"/>
              </a:solidFill>
            </a:endParaRPr>
          </a:p>
          <a:p>
            <a:pPr lvl="1" eaLnBrk="1" hangingPunct="1">
              <a:defRPr/>
            </a:pPr>
            <a:r>
              <a:rPr lang="en-US" kern="0" dirty="0" smtClean="0">
                <a:solidFill>
                  <a:srgbClr val="FF0000"/>
                </a:solidFill>
              </a:rPr>
              <a:t>Spring Boot MongoDB</a:t>
            </a:r>
            <a:endParaRPr lang="en-US" kern="0" dirty="0" smtClean="0">
              <a:solidFill>
                <a:srgbClr val="FF0000"/>
              </a:solidFill>
            </a:endParaRPr>
          </a:p>
          <a:p>
            <a:pPr eaLnBrk="1" hangingPunct="1">
              <a:defRPr/>
            </a:pPr>
            <a:r>
              <a:rPr lang="en-US" kern="0" dirty="0" smtClean="0"/>
              <a:t>Readings: </a:t>
            </a:r>
            <a:r>
              <a:rPr lang="en-US" kern="0" dirty="0" smtClean="0"/>
              <a:t>Accessing Data Spring Boot Style</a:t>
            </a:r>
            <a:endParaRPr lang="en-US" kern="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347631974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365618755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40004483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329591344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402330708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29428400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Rectangle 3"/>
          <p:cNvSpPr>
            <a:spLocks noGrp="1" noChangeArrowheads="1"/>
          </p:cNvSpPr>
          <p:nvPr>
            <p:ph type="body" idx="1"/>
          </p:nvPr>
        </p:nvSpPr>
        <p:spPr>
          <a:xfrm>
            <a:off x="290513" y="76200"/>
            <a:ext cx="8624887" cy="6369050"/>
          </a:xfrm>
        </p:spPr>
        <p:txBody>
          <a:bodyPr/>
          <a:lstStyle/>
          <a:p>
            <a:pPr eaLnBrk="1" hangingPunct="1">
              <a:defRPr/>
            </a:pPr>
            <a:r>
              <a:rPr lang="en-US" dirty="0" smtClean="0"/>
              <a:t>Last Time</a:t>
            </a:r>
          </a:p>
          <a:p>
            <a:pPr lvl="1"/>
            <a:r>
              <a:rPr lang="en-US" dirty="0" smtClean="0"/>
              <a:t>PSB Chapter 6 </a:t>
            </a:r>
            <a:endParaRPr lang="en-US" dirty="0"/>
          </a:p>
          <a:p>
            <a:pPr lvl="1"/>
            <a:r>
              <a:rPr lang="en-US" dirty="0"/>
              <a:t>PSB Chapter </a:t>
            </a:r>
            <a:r>
              <a:rPr lang="en-US" dirty="0" smtClean="0"/>
              <a:t>7 – data access</a:t>
            </a:r>
          </a:p>
          <a:p>
            <a:pPr lvl="2"/>
            <a:r>
              <a:rPr lang="en-US" dirty="0" smtClean="0"/>
              <a:t>H2 in memory DB </a:t>
            </a:r>
            <a:endParaRPr lang="en-US" dirty="0"/>
          </a:p>
          <a:p>
            <a:pPr lvl="2"/>
            <a:r>
              <a:rPr lang="en-US" dirty="0" smtClean="0"/>
              <a:t>Source code Apress.com. … (back of cover page has URL)</a:t>
            </a:r>
          </a:p>
          <a:p>
            <a:pPr eaLnBrk="1" hangingPunct="1">
              <a:defRPr/>
            </a:pPr>
            <a:r>
              <a:rPr lang="en-US" dirty="0"/>
              <a:t>New</a:t>
            </a:r>
          </a:p>
          <a:p>
            <a:pPr lvl="1" eaLnBrk="1" hangingPunct="1">
              <a:defRPr/>
            </a:pPr>
            <a:r>
              <a:rPr lang="en-US" dirty="0" smtClean="0"/>
              <a:t>Questions about project</a:t>
            </a:r>
          </a:p>
          <a:p>
            <a:pPr lvl="1" eaLnBrk="1" hangingPunct="1">
              <a:defRPr/>
            </a:pPr>
            <a:r>
              <a:rPr lang="en-US" dirty="0" smtClean="0"/>
              <a:t>Roles in Scrum</a:t>
            </a:r>
          </a:p>
          <a:p>
            <a:pPr lvl="1" eaLnBrk="1" hangingPunct="1">
              <a:defRPr/>
            </a:pPr>
            <a:r>
              <a:rPr lang="en-US" dirty="0"/>
              <a:t>Product Owner</a:t>
            </a:r>
          </a:p>
          <a:p>
            <a:pPr lvl="1" eaLnBrk="1" hangingPunct="1">
              <a:defRPr/>
            </a:pPr>
            <a:r>
              <a:rPr lang="en-US" dirty="0"/>
              <a:t>Scrum Master</a:t>
            </a:r>
          </a:p>
          <a:p>
            <a:pPr lvl="1" eaLnBrk="1" hangingPunct="1">
              <a:defRPr/>
            </a:pPr>
            <a:r>
              <a:rPr lang="en-US" dirty="0" err="1"/>
              <a:t>DevelopmentTeam</a:t>
            </a:r>
            <a:endParaRPr lang="en-US" dirty="0"/>
          </a:p>
          <a:p>
            <a:pPr lvl="1" eaLnBrk="1" hangingPunct="1">
              <a:defRPr/>
            </a:pPr>
            <a:r>
              <a:rPr lang="en-US" dirty="0"/>
              <a:t>Scrum Team Structures and Managers</a:t>
            </a:r>
          </a:p>
          <a:p>
            <a:pPr lvl="1" eaLnBrk="1" hangingPunct="1">
              <a:defRPr/>
            </a:pPr>
            <a:r>
              <a:rPr lang="en-US" dirty="0" smtClean="0"/>
              <a:t>External Databases</a:t>
            </a:r>
          </a:p>
          <a:p>
            <a:pPr lvl="2" eaLnBrk="1" hangingPunct="1">
              <a:defRPr/>
            </a:pPr>
            <a:r>
              <a:rPr lang="en-US" dirty="0" err="1" smtClean="0"/>
              <a:t>Mysql</a:t>
            </a:r>
            <a:endParaRPr lang="en-US" dirty="0" smtClean="0"/>
          </a:p>
          <a:p>
            <a:pPr lvl="2" eaLnBrk="1" hangingPunct="1">
              <a:defRPr/>
            </a:pPr>
            <a:r>
              <a:rPr lang="en-US" dirty="0" err="1" smtClean="0"/>
              <a:t>mongoDB</a:t>
            </a:r>
            <a:endParaRPr lang="en-US" dirty="0" smtClean="0"/>
          </a:p>
        </p:txBody>
      </p:sp>
    </p:spTree>
    <p:extLst>
      <p:ext uri="{BB962C8B-B14F-4D97-AF65-F5344CB8AC3E}">
        <p14:creationId xmlns:p14="http://schemas.microsoft.com/office/powerpoint/2010/main" val="358785172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 Spring Boot</a:t>
            </a:r>
            <a:endParaRPr lang="en-US" dirty="0"/>
          </a:p>
        </p:txBody>
      </p:sp>
      <p:sp>
        <p:nvSpPr>
          <p:cNvPr id="3" name="Content Placeholder 2"/>
          <p:cNvSpPr>
            <a:spLocks noGrp="1"/>
          </p:cNvSpPr>
          <p:nvPr>
            <p:ph idx="1"/>
          </p:nvPr>
        </p:nvSpPr>
        <p:spPr/>
        <p:txBody>
          <a:bodyPr/>
          <a:lstStyle/>
          <a:p>
            <a:r>
              <a:rPr lang="en-US" dirty="0" err="1" smtClean="0"/>
              <a:t>Ch</a:t>
            </a:r>
            <a:r>
              <a:rPr lang="en-US" dirty="0" smtClean="0"/>
              <a:t> 07 External DB</a:t>
            </a:r>
          </a:p>
          <a:p>
            <a:r>
              <a:rPr lang="en-US" dirty="0" err="1" smtClean="0"/>
              <a:t>Ch</a:t>
            </a:r>
            <a:r>
              <a:rPr lang="en-US" dirty="0" smtClean="0"/>
              <a:t> 08 MVC = </a:t>
            </a:r>
            <a:r>
              <a:rPr lang="en-US" dirty="0" err="1" smtClean="0"/>
              <a:t>Webdevelopment</a:t>
            </a:r>
            <a:endParaRPr lang="en-US" dirty="0" smtClean="0"/>
          </a:p>
          <a:p>
            <a:r>
              <a:rPr lang="en-US" dirty="0" err="1" smtClean="0"/>
              <a:t>Ch</a:t>
            </a:r>
            <a:r>
              <a:rPr lang="en-US" dirty="0" smtClean="0"/>
              <a:t> 09 Security</a:t>
            </a:r>
          </a:p>
          <a:p>
            <a:r>
              <a:rPr lang="en-US" dirty="0" err="1" smtClean="0"/>
              <a:t>Ch</a:t>
            </a:r>
            <a:r>
              <a:rPr lang="en-US" dirty="0" smtClean="0"/>
              <a:t> 10 Messaging ???</a:t>
            </a:r>
            <a:endParaRPr lang="en-US" dirty="0"/>
          </a:p>
          <a:p>
            <a:r>
              <a:rPr lang="en-US" dirty="0" err="1" smtClean="0"/>
              <a:t>Ch</a:t>
            </a:r>
            <a:r>
              <a:rPr lang="en-US" dirty="0" smtClean="0"/>
              <a:t> 11 Spring Boot Actuator</a:t>
            </a:r>
          </a:p>
          <a:p>
            <a:r>
              <a:rPr lang="en-US" dirty="0" err="1" smtClean="0"/>
              <a:t>Ch</a:t>
            </a:r>
            <a:r>
              <a:rPr lang="en-US" dirty="0" smtClean="0"/>
              <a:t> 12 Deploying</a:t>
            </a:r>
          </a:p>
          <a:p>
            <a:r>
              <a:rPr lang="en-US" dirty="0" err="1" smtClean="0"/>
              <a:t>Ch</a:t>
            </a:r>
            <a:r>
              <a:rPr lang="en-US" dirty="0" smtClean="0"/>
              <a:t> 13 Spring in the Cloud</a:t>
            </a:r>
          </a:p>
          <a:p>
            <a:r>
              <a:rPr lang="en-US" dirty="0" err="1" smtClean="0"/>
              <a:t>Ch</a:t>
            </a:r>
            <a:r>
              <a:rPr lang="en-US" dirty="0" smtClean="0"/>
              <a:t> 14 Extending Spring Boot Applications</a:t>
            </a:r>
            <a:endParaRPr lang="en-US" dirty="0"/>
          </a:p>
        </p:txBody>
      </p:sp>
      <p:sp>
        <p:nvSpPr>
          <p:cNvPr id="4" name="TextBox 3"/>
          <p:cNvSpPr txBox="1"/>
          <p:nvPr/>
        </p:nvSpPr>
        <p:spPr>
          <a:xfrm>
            <a:off x="22860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spTree>
    <p:extLst>
      <p:ext uri="{BB962C8B-B14F-4D97-AF65-F5344CB8AC3E}">
        <p14:creationId xmlns:p14="http://schemas.microsoft.com/office/powerpoint/2010/main" val="177523263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pic>
        <p:nvPicPr>
          <p:cNvPr id="8" name="Picture 7"/>
          <p:cNvPicPr>
            <a:picLocks noChangeAspect="1"/>
          </p:cNvPicPr>
          <p:nvPr/>
        </p:nvPicPr>
        <p:blipFill>
          <a:blip r:embed="rId2"/>
          <a:stretch>
            <a:fillRect/>
          </a:stretch>
        </p:blipFill>
        <p:spPr>
          <a:xfrm>
            <a:off x="104775" y="1071562"/>
            <a:ext cx="8934450" cy="4714875"/>
          </a:xfrm>
          <a:prstGeom prst="rect">
            <a:avLst/>
          </a:prstGeom>
        </p:spPr>
      </p:pic>
    </p:spTree>
    <p:extLst>
      <p:ext uri="{BB962C8B-B14F-4D97-AF65-F5344CB8AC3E}">
        <p14:creationId xmlns:p14="http://schemas.microsoft.com/office/powerpoint/2010/main" val="268814558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a:spcBef>
                <a:spcPts val="400"/>
              </a:spcBef>
            </a:pPr>
            <a:r>
              <a:rPr lang="en-US" dirty="0" smtClean="0"/>
              <a:t>What </a:t>
            </a:r>
            <a:r>
              <a:rPr lang="en-US" dirty="0"/>
              <a:t>you’ll build</a:t>
            </a:r>
          </a:p>
          <a:p>
            <a:pPr marL="0">
              <a:spcBef>
                <a:spcPts val="400"/>
              </a:spcBef>
            </a:pPr>
            <a:endParaRPr lang="en-US" dirty="0"/>
          </a:p>
          <a:p>
            <a:pPr marL="0">
              <a:spcBef>
                <a:spcPts val="400"/>
              </a:spcBef>
            </a:pPr>
            <a:r>
              <a:rPr lang="en-US" dirty="0"/>
              <a:t>You’ll build an application that stores Customer POJOs in a memory-based database.</a:t>
            </a:r>
          </a:p>
          <a:p>
            <a:pPr marL="0">
              <a:spcBef>
                <a:spcPts val="400"/>
              </a:spcBef>
            </a:pPr>
            <a:r>
              <a:rPr lang="en-US" dirty="0"/>
              <a:t>What you’ll need</a:t>
            </a:r>
          </a:p>
          <a:p>
            <a:pPr marL="0">
              <a:spcBef>
                <a:spcPts val="400"/>
              </a:spcBef>
            </a:pPr>
            <a:endParaRPr lang="en-US" dirty="0"/>
          </a:p>
          <a:p>
            <a:pPr marL="0">
              <a:spcBef>
                <a:spcPts val="400"/>
              </a:spcBef>
            </a:pPr>
            <a:r>
              <a:rPr lang="en-US" dirty="0"/>
              <a:t>    About 15 </a:t>
            </a:r>
            <a:r>
              <a:rPr lang="en-US" dirty="0" smtClean="0"/>
              <a:t>minutes</a:t>
            </a:r>
            <a:endParaRPr lang="en-US" dirty="0"/>
          </a:p>
          <a:p>
            <a:pPr marL="0">
              <a:spcBef>
                <a:spcPts val="400"/>
              </a:spcBef>
            </a:pPr>
            <a:r>
              <a:rPr lang="en-US" dirty="0"/>
              <a:t>    A favorite text editor or </a:t>
            </a:r>
            <a:r>
              <a:rPr lang="en-US" dirty="0" smtClean="0"/>
              <a:t>IDE</a:t>
            </a:r>
            <a:endParaRPr lang="en-US" dirty="0"/>
          </a:p>
          <a:p>
            <a:pPr marL="0">
              <a:spcBef>
                <a:spcPts val="400"/>
              </a:spcBef>
            </a:pPr>
            <a:r>
              <a:rPr lang="en-US" dirty="0"/>
              <a:t>    JDK 1.8 or </a:t>
            </a:r>
            <a:r>
              <a:rPr lang="en-US" dirty="0" smtClean="0"/>
              <a:t>later</a:t>
            </a:r>
            <a:endParaRPr lang="en-US" dirty="0"/>
          </a:p>
          <a:p>
            <a:pPr marL="0">
              <a:spcBef>
                <a:spcPts val="400"/>
              </a:spcBef>
            </a:pPr>
            <a:r>
              <a:rPr lang="en-US" dirty="0"/>
              <a:t>    </a:t>
            </a:r>
            <a:r>
              <a:rPr lang="en-US" dirty="0" err="1"/>
              <a:t>Gradle</a:t>
            </a:r>
            <a:r>
              <a:rPr lang="en-US" dirty="0"/>
              <a:t> 2.3+ or Maven 3.0</a:t>
            </a:r>
            <a:r>
              <a:rPr lang="en-US" dirty="0" smtClean="0"/>
              <a:t>+</a:t>
            </a:r>
            <a:endParaRPr lang="en-US" dirty="0"/>
          </a:p>
          <a:p>
            <a:pPr marL="0">
              <a:spcBef>
                <a:spcPts val="400"/>
              </a:spcBef>
            </a:pPr>
            <a:r>
              <a:rPr lang="en-US" dirty="0"/>
              <a:t>    You can also import the code straight into your IDE</a:t>
            </a:r>
            <a:r>
              <a:rPr lang="en-US" dirty="0" smtClean="0"/>
              <a:t>:</a:t>
            </a:r>
            <a:endParaRPr lang="en-US" dirty="0"/>
          </a:p>
          <a:p>
            <a:pPr marL="0">
              <a:spcBef>
                <a:spcPts val="400"/>
              </a:spcBef>
            </a:pPr>
            <a:r>
              <a:rPr lang="en-US" dirty="0"/>
              <a:t>        Spring Tool Suite (STS</a:t>
            </a:r>
            <a:r>
              <a:rPr lang="en-US" dirty="0" smtClean="0"/>
              <a:t>)</a:t>
            </a:r>
            <a:endParaRPr lang="en-US" dirty="0"/>
          </a:p>
          <a:p>
            <a:pPr marL="0">
              <a:spcBef>
                <a:spcPts val="400"/>
              </a:spcBef>
            </a:pPr>
            <a:r>
              <a:rPr lang="en-US" dirty="0"/>
              <a:t>        IntelliJ IDEA</a:t>
            </a:r>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140196689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How to complete this </a:t>
            </a:r>
            <a:r>
              <a:rPr lang="en-US" sz="4000" dirty="0" smtClean="0"/>
              <a:t>guide</a:t>
            </a:r>
            <a:endParaRPr lang="en-US" dirty="0"/>
          </a:p>
        </p:txBody>
      </p:sp>
      <p:sp>
        <p:nvSpPr>
          <p:cNvPr id="3" name="Content Placeholder 2"/>
          <p:cNvSpPr>
            <a:spLocks noGrp="1"/>
          </p:cNvSpPr>
          <p:nvPr>
            <p:ph idx="1"/>
          </p:nvPr>
        </p:nvSpPr>
        <p:spPr>
          <a:xfrm>
            <a:off x="290513" y="1219200"/>
            <a:ext cx="8307387" cy="5226050"/>
          </a:xfrm>
        </p:spPr>
        <p:txBody>
          <a:bodyPr/>
          <a:lstStyle/>
          <a:p>
            <a:pPr>
              <a:spcBef>
                <a:spcPts val="400"/>
              </a:spcBef>
            </a:pPr>
            <a:r>
              <a:rPr lang="en-US" sz="2000" dirty="0" smtClean="0"/>
              <a:t>Like </a:t>
            </a:r>
            <a:r>
              <a:rPr lang="en-US" sz="2000" dirty="0"/>
              <a:t>most Spring Getting Started guides, you can start from scratch and complete each step, or you can bypass basic setup steps that are already familiar to you. Either way, you end up with working code.</a:t>
            </a:r>
          </a:p>
          <a:p>
            <a:pPr>
              <a:spcBef>
                <a:spcPts val="400"/>
              </a:spcBef>
            </a:pPr>
            <a:endParaRPr lang="en-US" sz="2000" dirty="0"/>
          </a:p>
          <a:p>
            <a:pPr>
              <a:spcBef>
                <a:spcPts val="400"/>
              </a:spcBef>
            </a:pPr>
            <a:r>
              <a:rPr lang="en-US" sz="2000" dirty="0"/>
              <a:t>To start from scratch, move on to Build with </a:t>
            </a:r>
            <a:r>
              <a:rPr lang="en-US" sz="2000" dirty="0" err="1"/>
              <a:t>Gradle</a:t>
            </a:r>
            <a:r>
              <a:rPr lang="en-US" sz="2000" dirty="0"/>
              <a:t>.</a:t>
            </a:r>
          </a:p>
          <a:p>
            <a:pPr>
              <a:spcBef>
                <a:spcPts val="400"/>
              </a:spcBef>
            </a:pPr>
            <a:endParaRPr lang="en-US" sz="2000" dirty="0"/>
          </a:p>
          <a:p>
            <a:pPr>
              <a:spcBef>
                <a:spcPts val="400"/>
              </a:spcBef>
            </a:pPr>
            <a:r>
              <a:rPr lang="en-US" sz="2000" dirty="0"/>
              <a:t>To skip the basics, do the following:</a:t>
            </a:r>
          </a:p>
          <a:p>
            <a:pPr>
              <a:spcBef>
                <a:spcPts val="400"/>
              </a:spcBef>
            </a:pPr>
            <a:endParaRPr lang="en-US" sz="2000" dirty="0"/>
          </a:p>
          <a:p>
            <a:pPr>
              <a:spcBef>
                <a:spcPts val="400"/>
              </a:spcBef>
            </a:pPr>
            <a:r>
              <a:rPr lang="en-US" sz="2000" dirty="0"/>
              <a:t>    Download and unzip the source repository for this guide, or clone it using </a:t>
            </a:r>
            <a:r>
              <a:rPr lang="en-US" sz="2000" dirty="0" err="1"/>
              <a:t>Git</a:t>
            </a:r>
            <a:r>
              <a:rPr lang="en-US" sz="2000" dirty="0"/>
              <a:t>: </a:t>
            </a:r>
            <a:r>
              <a:rPr lang="en-US" sz="2000" dirty="0" err="1"/>
              <a:t>git</a:t>
            </a:r>
            <a:r>
              <a:rPr lang="en-US" sz="2000" dirty="0"/>
              <a:t> clone https://github.com/spring-guides/gs-accessing-data-jpa.git</a:t>
            </a:r>
          </a:p>
          <a:p>
            <a:pPr>
              <a:spcBef>
                <a:spcPts val="400"/>
              </a:spcBef>
            </a:pPr>
            <a:endParaRPr lang="en-US" sz="2000" dirty="0"/>
          </a:p>
          <a:p>
            <a:pPr>
              <a:spcBef>
                <a:spcPts val="400"/>
              </a:spcBef>
            </a:pPr>
            <a:r>
              <a:rPr lang="en-US" sz="2000" dirty="0"/>
              <a:t>    cd into </a:t>
            </a:r>
            <a:r>
              <a:rPr lang="en-US" sz="2000" dirty="0" err="1"/>
              <a:t>gs</a:t>
            </a:r>
            <a:r>
              <a:rPr lang="en-US" sz="2000" dirty="0"/>
              <a:t>-accessing-data-</a:t>
            </a:r>
            <a:r>
              <a:rPr lang="en-US" sz="2000" dirty="0" err="1"/>
              <a:t>jpa</a:t>
            </a:r>
            <a:r>
              <a:rPr lang="en-US" sz="2000" dirty="0"/>
              <a:t>/initial</a:t>
            </a:r>
          </a:p>
          <a:p>
            <a:pPr>
              <a:spcBef>
                <a:spcPts val="400"/>
              </a:spcBef>
            </a:pPr>
            <a:endParaRPr lang="en-US" sz="2000" dirty="0"/>
          </a:p>
          <a:p>
            <a:pPr>
              <a:spcBef>
                <a:spcPts val="400"/>
              </a:spcBef>
            </a:pPr>
            <a:r>
              <a:rPr lang="en-US" sz="2000" dirty="0"/>
              <a:t>    Jump ahead to Define a simple entity.</a:t>
            </a:r>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341558900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When you’re finished, you can check your results against the code in </a:t>
            </a:r>
            <a:r>
              <a:rPr lang="en-US" dirty="0" err="1"/>
              <a:t>gs</a:t>
            </a:r>
            <a:r>
              <a:rPr lang="en-US" dirty="0"/>
              <a:t>-accessing-data-</a:t>
            </a:r>
            <a:r>
              <a:rPr lang="en-US" dirty="0" err="1"/>
              <a:t>jpa</a:t>
            </a:r>
            <a:r>
              <a:rPr lang="en-US" dirty="0"/>
              <a:t>/complete.</a:t>
            </a:r>
          </a:p>
          <a:p>
            <a:r>
              <a:rPr lang="en-US" dirty="0"/>
              <a:t>Build with </a:t>
            </a:r>
            <a:r>
              <a:rPr lang="en-US" dirty="0" err="1"/>
              <a:t>Gradle</a:t>
            </a:r>
            <a:endParaRPr lang="en-US" dirty="0"/>
          </a:p>
          <a:p>
            <a:endParaRPr lang="en-US" dirty="0"/>
          </a:p>
          <a:p>
            <a:r>
              <a:rPr lang="en-US" dirty="0"/>
              <a:t>First you set up a basic build script. You can use any build system you like when building apps with Spring, but the code you need to work with </a:t>
            </a:r>
            <a:r>
              <a:rPr lang="en-US" dirty="0" err="1"/>
              <a:t>Gradle</a:t>
            </a:r>
            <a:r>
              <a:rPr lang="en-US" dirty="0"/>
              <a:t> and Maven is included here. If you’re not familiar with either, refer to Building Java Projects with </a:t>
            </a:r>
            <a:r>
              <a:rPr lang="en-US" dirty="0" err="1"/>
              <a:t>Gradle</a:t>
            </a:r>
            <a:r>
              <a:rPr lang="en-US" dirty="0"/>
              <a:t> or Building Java Projects with Maven.</a:t>
            </a:r>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355875442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Dot </a:t>
            </a:r>
            <a:r>
              <a:rPr lang="en-US" dirty="0" err="1" smtClean="0"/>
              <a:t>dot</a:t>
            </a:r>
            <a:r>
              <a:rPr lang="en-US" dirty="0" smtClean="0"/>
              <a:t> </a:t>
            </a:r>
            <a:r>
              <a:rPr lang="en-US" dirty="0" err="1" smtClean="0"/>
              <a:t>dot</a:t>
            </a:r>
            <a:r>
              <a:rPr lang="en-US" dirty="0" smtClean="0"/>
              <a:t> = see handout</a:t>
            </a:r>
            <a:endParaRPr lang="en-US" dirty="0"/>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pic>
        <p:nvPicPr>
          <p:cNvPr id="5" name="Picture 4"/>
          <p:cNvPicPr>
            <a:picLocks noChangeAspect="1"/>
          </p:cNvPicPr>
          <p:nvPr/>
        </p:nvPicPr>
        <p:blipFill>
          <a:blip r:embed="rId2"/>
          <a:stretch>
            <a:fillRect/>
          </a:stretch>
        </p:blipFill>
        <p:spPr>
          <a:xfrm>
            <a:off x="152400" y="1857374"/>
            <a:ext cx="6696075" cy="4622813"/>
          </a:xfrm>
          <a:prstGeom prst="rect">
            <a:avLst/>
          </a:prstGeom>
        </p:spPr>
      </p:pic>
    </p:spTree>
    <p:extLst>
      <p:ext uri="{BB962C8B-B14F-4D97-AF65-F5344CB8AC3E}">
        <p14:creationId xmlns:p14="http://schemas.microsoft.com/office/powerpoint/2010/main" val="259905487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1429797" y="6443538"/>
            <a:ext cx="5275803" cy="369332"/>
          </a:xfrm>
          <a:prstGeom prst="rect">
            <a:avLst/>
          </a:prstGeom>
          <a:noFill/>
        </p:spPr>
        <p:txBody>
          <a:bodyPr wrap="none" rtlCol="0">
            <a:spAutoFit/>
          </a:bodyPr>
          <a:lstStyle/>
          <a:p>
            <a:r>
              <a:rPr lang="en-US" dirty="0"/>
              <a:t>https://spring.io/guides/gs/accessing-data-jpa/</a:t>
            </a:r>
            <a:endParaRPr lang="en-US" dirty="0"/>
          </a:p>
        </p:txBody>
      </p:sp>
    </p:spTree>
    <p:extLst>
      <p:ext uri="{BB962C8B-B14F-4D97-AF65-F5344CB8AC3E}">
        <p14:creationId xmlns:p14="http://schemas.microsoft.com/office/powerpoint/2010/main" val="3395156147"/>
      </p:ext>
    </p:extLst>
  </p:cSld>
  <p:clrMapOvr>
    <a:masterClrMapping/>
  </p:clrMapOvr>
  <p:transition spd="med"/>
</p:sld>
</file>

<file path=ppt/theme/theme1.xml><?xml version="1.0" encoding="utf-8"?>
<a:theme xmlns:a="http://schemas.openxmlformats.org/drawingml/2006/main" name="white212">
  <a:themeElements>
    <a:clrScheme name="">
      <a:dk1>
        <a:srgbClr val="000066"/>
      </a:dk1>
      <a:lt1>
        <a:srgbClr val="FFFFFF"/>
      </a:lt1>
      <a:dk2>
        <a:srgbClr val="003300"/>
      </a:dk2>
      <a:lt2>
        <a:srgbClr val="00FF99"/>
      </a:lt2>
      <a:accent1>
        <a:srgbClr val="800000"/>
      </a:accent1>
      <a:accent2>
        <a:srgbClr val="33CCCC"/>
      </a:accent2>
      <a:accent3>
        <a:srgbClr val="FFFFFF"/>
      </a:accent3>
      <a:accent4>
        <a:srgbClr val="000056"/>
      </a:accent4>
      <a:accent5>
        <a:srgbClr val="C0AAAA"/>
      </a:accent5>
      <a:accent6>
        <a:srgbClr val="2DB9B9"/>
      </a:accent6>
      <a:hlink>
        <a:srgbClr val="660033"/>
      </a:hlink>
      <a:folHlink>
        <a:srgbClr val="000099"/>
      </a:folHlink>
    </a:clrScheme>
    <a:fontScheme name="white212">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lnDef>
  </a:objectDefaults>
  <a:extraClrSchemeLst>
    <a:extraClrScheme>
      <a:clrScheme name="white21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hite21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hite21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hite21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hite21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hite21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hite21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hite212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Settings\mmm\Application Data\Microsoft\Templates\white212.pot</Template>
  <TotalTime>33359</TotalTime>
  <Pages>35</Pages>
  <Words>434</Words>
  <Application>Microsoft Office PowerPoint</Application>
  <PresentationFormat>Letter Paper (8.5x11 in)</PresentationFormat>
  <Paragraphs>78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Century Gothic</vt:lpstr>
      <vt:lpstr>Courier New</vt:lpstr>
      <vt:lpstr>Helvetica</vt:lpstr>
      <vt:lpstr>Times New Roman</vt:lpstr>
      <vt:lpstr>Wingdings</vt:lpstr>
      <vt:lpstr>white212</vt:lpstr>
      <vt:lpstr>Lecture 04 Availability</vt:lpstr>
      <vt:lpstr>PowerPoint Presentation</vt:lpstr>
      <vt:lpstr>Pro Spring Boot</vt:lpstr>
      <vt:lpstr>PowerPoint Presentation</vt:lpstr>
      <vt:lpstr>PowerPoint Presentation</vt:lpstr>
      <vt:lpstr>How to complete this guide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212 Computer Architecture</dc:title>
  <dc:creator>Manton Matthews</dc:creator>
  <cp:lastModifiedBy>MATTHEWS, MANTON M</cp:lastModifiedBy>
  <cp:revision>266</cp:revision>
  <cp:lastPrinted>2017-10-04T17:33:53Z</cp:lastPrinted>
  <dcterms:created xsi:type="dcterms:W3CDTF">1998-08-11T09:19:24Z</dcterms:created>
  <dcterms:modified xsi:type="dcterms:W3CDTF">2017-10-04T17:40:56Z</dcterms:modified>
</cp:coreProperties>
</file>