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453" r:id="rId2"/>
    <p:sldId id="560" r:id="rId3"/>
    <p:sldId id="561" r:id="rId4"/>
    <p:sldId id="562" r:id="rId5"/>
    <p:sldId id="563" r:id="rId6"/>
    <p:sldId id="564" r:id="rId7"/>
    <p:sldId id="580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577" r:id="rId21"/>
    <p:sldId id="578" r:id="rId22"/>
    <p:sldId id="579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6" r:id="rId37"/>
    <p:sldId id="597" r:id="rId38"/>
    <p:sldId id="598" r:id="rId39"/>
    <p:sldId id="594" r:id="rId40"/>
    <p:sldId id="595" r:id="rId41"/>
    <p:sldId id="599" r:id="rId42"/>
    <p:sldId id="600" r:id="rId43"/>
    <p:sldId id="601" r:id="rId44"/>
    <p:sldId id="602" r:id="rId45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67" autoAdjust="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6487541"/>
            <a:ext cx="297179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Octo</a:t>
            </a:r>
            <a:r>
              <a:rPr lang="en-US" altLang="en-US" sz="1400" dirty="0" smtClean="0">
                <a:latin typeface="Courier New" panose="02070309020205020404" pitchFamily="49" charset="0"/>
              </a:rPr>
              <a:t>ber 2, </a:t>
            </a:r>
            <a:r>
              <a:rPr lang="en-US" altLang="en-US" sz="1400" dirty="0" smtClean="0">
                <a:latin typeface="Courier New" panose="02070309020205020404" pitchFamily="49" charset="0"/>
              </a:rPr>
              <a:t>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4" y="4243388"/>
            <a:ext cx="56800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</a:t>
            </a:r>
            <a:r>
              <a:rPr lang="en-US" kern="0" dirty="0" smtClean="0"/>
              <a:t>9 – Scrum Roles</a:t>
            </a:r>
            <a:endParaRPr lang="en-US" kern="0" dirty="0" smtClean="0"/>
          </a:p>
          <a:p>
            <a:pPr lvl="1" eaLnBrk="1" hangingPunct="1">
              <a:defRPr/>
            </a:pPr>
            <a:r>
              <a:rPr lang="en-US" kern="0" dirty="0" smtClean="0"/>
              <a:t>Product Owner</a:t>
            </a:r>
          </a:p>
          <a:p>
            <a:pPr lvl="1" eaLnBrk="1" hangingPunct="1">
              <a:defRPr/>
            </a:pPr>
            <a:r>
              <a:rPr lang="en-US" kern="0" dirty="0" smtClean="0"/>
              <a:t>Scrum Master</a:t>
            </a:r>
          </a:p>
          <a:p>
            <a:pPr lvl="1" eaLnBrk="1" hangingPunct="1">
              <a:defRPr/>
            </a:pPr>
            <a:r>
              <a:rPr lang="en-US" kern="0" dirty="0" smtClean="0"/>
              <a:t>Development Team</a:t>
            </a:r>
          </a:p>
          <a:p>
            <a:pPr lvl="1" eaLnBrk="1" hangingPunct="1"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Scrum Team Structures and Managers</a:t>
            </a:r>
            <a:endParaRPr lang="en-US" kern="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kern="0" dirty="0" smtClean="0"/>
              <a:t>Readings: </a:t>
            </a:r>
            <a:r>
              <a:rPr lang="en-US" kern="0" dirty="0" smtClean="0"/>
              <a:t>ES Part II -- Roles</a:t>
            </a:r>
            <a:endParaRPr lang="en-US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level Economics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 smtClean="0"/>
              <a:t>Sprint </a:t>
            </a:r>
            <a:r>
              <a:rPr lang="en-US" dirty="0"/>
              <a:t>level </a:t>
            </a:r>
            <a:r>
              <a:rPr lang="en-US" dirty="0" smtClean="0"/>
              <a:t>Economics</a:t>
            </a:r>
          </a:p>
          <a:p>
            <a:r>
              <a:rPr lang="en-US" dirty="0" smtClean="0"/>
              <a:t>The product </a:t>
            </a:r>
            <a:r>
              <a:rPr lang="en-US" dirty="0"/>
              <a:t>owner also manages sprint-level </a:t>
            </a:r>
            <a:r>
              <a:rPr lang="en-US" dirty="0" smtClean="0"/>
              <a:t>economics: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ensuring </a:t>
            </a:r>
            <a:r>
              <a:rPr lang="en-US" dirty="0"/>
              <a:t>that a good return on investment (ROI) is delivered from each sprint.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Good </a:t>
            </a:r>
            <a:r>
              <a:rPr lang="en-US" dirty="0"/>
              <a:t>product owners treat their organization’s money as if it were their own money.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most cases the product owner knows the cost of the next sprint (the duration and team composition of the sprint </a:t>
            </a:r>
            <a:r>
              <a:rPr lang="en-US" dirty="0" smtClean="0"/>
              <a:t>are known.)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429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Backlog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Backlog </a:t>
            </a:r>
            <a:r>
              <a:rPr lang="en-US" dirty="0" smtClean="0"/>
              <a:t>Economics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Cost/benefit ratio might 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Reprioritize the backlog</a:t>
            </a:r>
          </a:p>
          <a:p>
            <a:pPr marL="0" indent="0"/>
            <a:r>
              <a:rPr lang="en-US" dirty="0" smtClean="0"/>
              <a:t>Participate in Planning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Groom the Product Backlog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Creating new backlog items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Refining existing ones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Estimating  (making sure done and still correct over time)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prioritizing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984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Acceptance Criteria and Verify That They Are 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product owner is responsible for defining the acceptance criteria for each product backlog item.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These </a:t>
            </a:r>
            <a:r>
              <a:rPr lang="en-US" sz="2000" dirty="0"/>
              <a:t>are the conditions under which the product owner would be satisfied that the functional and nonfunctional requirements have been met.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product owner may also write acceptance tests corresponding to the acceptance criteria, or he could enlist the assistance of subject matter experts (SMEs) or development team members.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product </a:t>
            </a:r>
            <a:r>
              <a:rPr lang="en-US" sz="2000" dirty="0"/>
              <a:t>owner should ensure that these acceptance criteria (and frequently specific acceptance tests) are created before an item is considered at a sprint-planning meeting.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Without </a:t>
            </a:r>
            <a:r>
              <a:rPr lang="en-US" sz="2000" dirty="0"/>
              <a:t>them, the team would have an incomplete understanding of the </a:t>
            </a:r>
            <a:r>
              <a:rPr lang="en-US" sz="2000" dirty="0" smtClean="0"/>
              <a:t>item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Verify tests during review, do not wait till sprint-review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804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Engagement in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5919787" cy="50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153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Collaborate with the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product owner is the single voice of the entire stakeholder community, internal and external.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Internal </a:t>
            </a:r>
            <a:r>
              <a:rPr lang="en-US" dirty="0"/>
              <a:t>stakeholders can </a:t>
            </a:r>
            <a:r>
              <a:rPr lang="en-US" dirty="0" smtClean="0"/>
              <a:t>include: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business </a:t>
            </a:r>
            <a:r>
              <a:rPr lang="en-US" dirty="0"/>
              <a:t>systems owners,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executive </a:t>
            </a:r>
            <a:r>
              <a:rPr lang="en-US" dirty="0"/>
              <a:t>management,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program </a:t>
            </a:r>
            <a:r>
              <a:rPr lang="en-US" dirty="0"/>
              <a:t>management,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marketing</a:t>
            </a:r>
            <a:r>
              <a:rPr lang="en-US" dirty="0"/>
              <a:t>, and sales.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External </a:t>
            </a:r>
            <a:r>
              <a:rPr lang="en-US" dirty="0"/>
              <a:t>stakeholders can </a:t>
            </a:r>
            <a:r>
              <a:rPr lang="en-US" dirty="0" smtClean="0"/>
              <a:t>include: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customers</a:t>
            </a:r>
            <a:r>
              <a:rPr lang="en-US" dirty="0"/>
              <a:t>, users, partners, regulatory bodies, and others.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product owner must work closely with the entire stakeholder community to gather input and synthesize a coherent vision to guide product development.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384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405504"/>
            <a:ext cx="6629400" cy="68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42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of a 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39151"/>
            <a:ext cx="4572000" cy="54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02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" y="381001"/>
            <a:ext cx="91622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604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724025"/>
            <a:ext cx="46672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596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5" y="1028700"/>
            <a:ext cx="7779723" cy="56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825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"/>
            <a:ext cx="8624887" cy="6369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/>
            <a:r>
              <a:rPr lang="en-US" dirty="0" smtClean="0"/>
              <a:t>PSB Chapter 6 </a:t>
            </a:r>
            <a:endParaRPr lang="en-US" dirty="0"/>
          </a:p>
          <a:p>
            <a:pPr lvl="1"/>
            <a:r>
              <a:rPr lang="en-US" dirty="0"/>
              <a:t>PSB Chapter </a:t>
            </a:r>
            <a:r>
              <a:rPr lang="en-US" dirty="0" smtClean="0"/>
              <a:t>7 – data access</a:t>
            </a:r>
          </a:p>
          <a:p>
            <a:pPr lvl="2"/>
            <a:r>
              <a:rPr lang="en-US" dirty="0" smtClean="0"/>
              <a:t>H2 in memory DB </a:t>
            </a:r>
            <a:endParaRPr lang="en-US" dirty="0"/>
          </a:p>
          <a:p>
            <a:pPr lvl="2"/>
            <a:r>
              <a:rPr lang="en-US" dirty="0" smtClean="0"/>
              <a:t>Source code Apress.com. … (back of cover page has URL)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/>
              <a:t>New</a:t>
            </a:r>
          </a:p>
          <a:p>
            <a:pPr lvl="1" eaLnBrk="1" hangingPunct="1">
              <a:defRPr/>
            </a:pPr>
            <a:r>
              <a:rPr lang="en-US" dirty="0" smtClean="0"/>
              <a:t>Questions about project</a:t>
            </a:r>
          </a:p>
          <a:p>
            <a:pPr lvl="1" eaLnBrk="1" hangingPunct="1">
              <a:defRPr/>
            </a:pPr>
            <a:r>
              <a:rPr lang="en-US" dirty="0" smtClean="0"/>
              <a:t>Roles in Scrum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/>
              <a:t>Product Owner</a:t>
            </a:r>
          </a:p>
          <a:p>
            <a:pPr lvl="1" eaLnBrk="1" hangingPunct="1">
              <a:defRPr/>
            </a:pPr>
            <a:r>
              <a:rPr lang="en-US" dirty="0"/>
              <a:t>Scrum Master</a:t>
            </a:r>
          </a:p>
          <a:p>
            <a:pPr lvl="1" eaLnBrk="1" hangingPunct="1">
              <a:defRPr/>
            </a:pPr>
            <a:r>
              <a:rPr lang="en-US" dirty="0" err="1"/>
              <a:t>DevelopmentTeam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Scrum Team Structures and Managers</a:t>
            </a:r>
          </a:p>
          <a:p>
            <a:pPr lvl="1" eaLnBrk="1" hangingPunct="1">
              <a:defRPr/>
            </a:pPr>
            <a:r>
              <a:rPr lang="en-US" dirty="0" smtClean="0"/>
              <a:t>External Databases</a:t>
            </a:r>
          </a:p>
          <a:p>
            <a:pPr lvl="2" eaLnBrk="1" hangingPunct="1">
              <a:defRPr/>
            </a:pPr>
            <a:r>
              <a:rPr lang="en-US" dirty="0" err="1" smtClean="0"/>
              <a:t>Mysql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mongoDB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85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57200"/>
            <a:ext cx="7878290" cy="58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901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Proxies for Product owner</a:t>
            </a:r>
          </a:p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722" y="1724024"/>
            <a:ext cx="5487278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3369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Scrum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10 </a:t>
            </a:r>
            <a:r>
              <a:rPr lang="en-US" dirty="0" err="1" smtClean="0"/>
              <a:t>ScrumMaster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roles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Product owner,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development team,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scrum master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10 Scrum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607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/>
              <a:t>ScrumMaster</a:t>
            </a:r>
            <a:r>
              <a:rPr lang="en-US" dirty="0"/>
              <a:t> is focused on helping everyone understand and embrace the Scrum values, principles, and practices.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/>
              <a:t>ScrumMaster</a:t>
            </a:r>
            <a:r>
              <a:rPr lang="en-US" dirty="0"/>
              <a:t> acts as a coach to both the development team and the product owner.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 err="1"/>
              <a:t>ScrumMaster</a:t>
            </a:r>
            <a:r>
              <a:rPr lang="en-US" dirty="0"/>
              <a:t> also provides process leadership, helping the Scrum team and the rest of the organization develop their own high-performance, organization-specific Scrum approach.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10 Scrum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4118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0" y="381000"/>
            <a:ext cx="4981665" cy="5899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10 Scrum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164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</a:t>
            </a:r>
            <a:r>
              <a:rPr lang="en-US" dirty="0" err="1" smtClean="0"/>
              <a:t>ScrumMaster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Coach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Servant leader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“Kennedy “ask not what your country can do for you, ask what you can do for your country.”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ScrumMaster</a:t>
            </a:r>
            <a:r>
              <a:rPr lang="en-US" dirty="0" smtClean="0"/>
              <a:t> “What can I do today to help you and the team be more effective.”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Process Authority – assure team enacts and adheres to scrum principles and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Interference shield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Impediment remover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Change agent – “change minds” in addition to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10 Scrum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6393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10 Scrum Master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76200"/>
            <a:ext cx="6553200" cy="65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13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of </a:t>
            </a:r>
            <a:r>
              <a:rPr lang="en-US" dirty="0" err="1" smtClean="0"/>
              <a:t>ScrumMaster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10 Scrum Master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7639422" cy="48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356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be a </a:t>
            </a:r>
            <a:r>
              <a:rPr lang="en-US" dirty="0" err="1" smtClean="0"/>
              <a:t>ScrumMaster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Project managers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More likely product owners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Technical lead?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10 Scrum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6311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Scrum Master a full-time 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Scrum Master a full-time job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Combining </a:t>
            </a:r>
            <a:r>
              <a:rPr lang="en-US" dirty="0" err="1" smtClean="0"/>
              <a:t>ScrumMaster</a:t>
            </a:r>
            <a:r>
              <a:rPr lang="en-US" dirty="0" smtClean="0"/>
              <a:t> with other Roles</a:t>
            </a:r>
          </a:p>
          <a:p>
            <a:endParaRPr lang="en-US" dirty="0"/>
          </a:p>
          <a:p>
            <a:r>
              <a:rPr lang="en-US" dirty="0" err="1" smtClean="0"/>
              <a:t>ScrumMaster</a:t>
            </a:r>
            <a:r>
              <a:rPr lang="en-US" dirty="0" smtClean="0"/>
              <a:t> on more than one team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10 Scrum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685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Scrum </a:t>
            </a:r>
            <a:r>
              <a:rPr lang="en-US" dirty="0" err="1" smtClean="0"/>
              <a:t>Ch</a:t>
            </a:r>
            <a:r>
              <a:rPr lang="en-US" dirty="0" smtClean="0"/>
              <a:t> 9 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relative to the rest of the Scrum Team</a:t>
            </a:r>
          </a:p>
          <a:p>
            <a:endParaRPr lang="en-US" dirty="0"/>
          </a:p>
          <a:p>
            <a:r>
              <a:rPr lang="en-US" dirty="0" smtClean="0"/>
              <a:t>A Day in the life of a product owner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0174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 </a:t>
            </a:r>
            <a:r>
              <a:rPr lang="en-US" dirty="0" err="1" smtClean="0"/>
              <a:t>Ch</a:t>
            </a:r>
            <a:r>
              <a:rPr lang="en-US" dirty="0" smtClean="0"/>
              <a:t> 11 - 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roles: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Architect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Programmer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Database administrator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UI designer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Scrum cross-functional collection of these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0888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Specific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641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78" y="108426"/>
            <a:ext cx="7157621" cy="63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0235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77287" cy="522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Perform sprint execution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Inspect and adapt each day (</a:t>
            </a:r>
            <a:r>
              <a:rPr lang="en-US" sz="2000" dirty="0" smtClean="0"/>
              <a:t>Daily Scrum</a:t>
            </a:r>
            <a:r>
              <a:rPr lang="en-US" sz="2000" dirty="0"/>
              <a:t> </a:t>
            </a:r>
            <a:r>
              <a:rPr lang="en-US" sz="2000" dirty="0" smtClean="0"/>
              <a:t>= Daily Standup)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Groom the product backlog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Plan the sprint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Inspect and adapt the product and process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474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95362"/>
            <a:ext cx="4762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0277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Self-organizing not </a:t>
            </a:r>
            <a:r>
              <a:rPr lang="en-US" dirty="0" err="1" smtClean="0"/>
              <a:t>ScrumMaster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457700" cy="496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1819275"/>
            <a:ext cx="47434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627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18" y="1063324"/>
            <a:ext cx="7795581" cy="52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879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expertise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6795"/>
            <a:ext cx="5562599" cy="51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725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of </a:t>
            </a:r>
            <a:r>
              <a:rPr lang="en-US" dirty="0"/>
              <a:t>T</a:t>
            </a:r>
            <a:r>
              <a:rPr lang="en-US" dirty="0" smtClean="0"/>
              <a:t>hree Musketeers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“All for one and one for all.”   A. Dumas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“They win as a team or they fail as a team.”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95525"/>
            <a:ext cx="43910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189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keep teams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There is less social loafing—people exerting less effort because they believe that others will pick up the slack.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Constructive interaction is more likely to occur on a small team.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Less time is spent coordinating efforts.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No one can fade into the background.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Small teams are more satisfying to their members.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Harmful overspecialization is less likely to occur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Cohn 2009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546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Owner looks in two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81" y="1538287"/>
            <a:ext cx="6390819" cy="48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990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of Scrums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6495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1957387"/>
            <a:ext cx="6548437" cy="40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990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Intensity/Pace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447800"/>
            <a:ext cx="5834062" cy="47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731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Managers and Team Structures –</a:t>
            </a:r>
            <a:br>
              <a:rPr lang="en-US" dirty="0" smtClean="0"/>
            </a:br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11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5476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Spring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07 External DB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08 MVC = </a:t>
            </a:r>
            <a:r>
              <a:rPr lang="en-US" dirty="0" err="1" smtClean="0"/>
              <a:t>Webdevelopment</a:t>
            </a:r>
            <a:endParaRPr lang="en-US" dirty="0" smtClean="0"/>
          </a:p>
          <a:p>
            <a:r>
              <a:rPr lang="en-US" dirty="0" err="1" smtClean="0"/>
              <a:t>Ch</a:t>
            </a:r>
            <a:r>
              <a:rPr lang="en-US" dirty="0" smtClean="0"/>
              <a:t> 09 Security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10 Messaging ???</a:t>
            </a:r>
            <a:endParaRPr lang="en-US" dirty="0"/>
          </a:p>
          <a:p>
            <a:r>
              <a:rPr lang="en-US" dirty="0" err="1" smtClean="0"/>
              <a:t>Ch</a:t>
            </a:r>
            <a:r>
              <a:rPr lang="en-US" dirty="0" smtClean="0"/>
              <a:t> 11 Spring Boot Actuator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12 Deploying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13 Spring in the Cloud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14 Extending Spring Boot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326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owner </a:t>
            </a:r>
            <a:r>
              <a:rPr lang="en-US" dirty="0" smtClean="0"/>
              <a:t>must </a:t>
            </a:r>
            <a:r>
              <a:rPr lang="en-US" dirty="0"/>
              <a:t>understand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 smtClean="0"/>
              <a:t>Product owner must understand  needs and priorities of: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Customers,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Data entry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Operations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Management of Customer side</a:t>
            </a:r>
          </a:p>
          <a:p>
            <a:pPr marL="0" indent="0"/>
            <a:r>
              <a:rPr lang="en-US" dirty="0" smtClean="0"/>
              <a:t>Ensure “the right system is developed”</a:t>
            </a:r>
          </a:p>
          <a:p>
            <a:pPr marL="0" indent="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730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owner </a:t>
            </a:r>
            <a:r>
              <a:rPr lang="en-US" dirty="0" smtClean="0"/>
              <a:t>must </a:t>
            </a:r>
            <a:r>
              <a:rPr lang="en-US" dirty="0"/>
              <a:t>Communicate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Communicate with Development team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to build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order to build it (within constraints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Make </a:t>
            </a:r>
            <a:r>
              <a:rPr lang="en-US" dirty="0"/>
              <a:t>sure </a:t>
            </a:r>
            <a:r>
              <a:rPr lang="en-US" dirty="0" smtClean="0"/>
              <a:t>criteria for acceptance tests are developed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Verify criteria determine when features are complete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Make </a:t>
            </a:r>
            <a:r>
              <a:rPr lang="en-US" dirty="0"/>
              <a:t>sure </a:t>
            </a:r>
            <a:r>
              <a:rPr lang="en-US" dirty="0" smtClean="0"/>
              <a:t>acceptance tests </a:t>
            </a:r>
            <a:r>
              <a:rPr lang="en-US" dirty="0"/>
              <a:t>are </a:t>
            </a:r>
            <a:r>
              <a:rPr lang="en-US" dirty="0" smtClean="0"/>
              <a:t>run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Doesn’t write detailed tests but ensures that high level ones are written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528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2419"/>
            <a:ext cx="7467600" cy="61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20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371601"/>
            <a:ext cx="7452225" cy="483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1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level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owner continuously makes trade-offs </a:t>
            </a:r>
            <a:r>
              <a:rPr lang="en-US" dirty="0" smtClean="0"/>
              <a:t>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scope,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date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budget</a:t>
            </a:r>
            <a:r>
              <a:rPr lang="en-US" dirty="0"/>
              <a:t>, and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quality </a:t>
            </a:r>
          </a:p>
          <a:p>
            <a:pPr marL="0" indent="0"/>
            <a:r>
              <a:rPr lang="en-US" dirty="0" smtClean="0"/>
              <a:t>as </a:t>
            </a:r>
            <a:r>
              <a:rPr lang="en-US" dirty="0"/>
              <a:t>a stream of economically important information arrives during product development. </a:t>
            </a:r>
            <a:endParaRPr lang="en-US" dirty="0" smtClean="0"/>
          </a:p>
          <a:p>
            <a:pPr marL="0" indent="0"/>
            <a:r>
              <a:rPr lang="en-US" dirty="0" smtClean="0"/>
              <a:t>Trade-offs </a:t>
            </a:r>
            <a:r>
              <a:rPr lang="en-US" dirty="0"/>
              <a:t>made at the beginning of a release might no longer be appropriate in the presence of new information that arrives during the release.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09 Product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744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33327</TotalTime>
  <Pages>35</Pages>
  <Words>1381</Words>
  <Application>Microsoft Office PowerPoint</Application>
  <PresentationFormat>Letter Paper (8.5x11 in)</PresentationFormat>
  <Paragraphs>210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Century Gothic</vt:lpstr>
      <vt:lpstr>Courier New</vt:lpstr>
      <vt:lpstr>Helvetica</vt:lpstr>
      <vt:lpstr>Times New Roman</vt:lpstr>
      <vt:lpstr>Wingdings</vt:lpstr>
      <vt:lpstr>white212</vt:lpstr>
      <vt:lpstr>Lecture 04 Availability</vt:lpstr>
      <vt:lpstr>PowerPoint Presentation</vt:lpstr>
      <vt:lpstr>Essential Scrum Ch 9 Product Owner</vt:lpstr>
      <vt:lpstr>Product Owner looks in two directions</vt:lpstr>
      <vt:lpstr>Product owner must understand</vt:lpstr>
      <vt:lpstr>Product owner must Communicate</vt:lpstr>
      <vt:lpstr>PowerPoint Presentation</vt:lpstr>
      <vt:lpstr>PowerPoint Presentation</vt:lpstr>
      <vt:lpstr>Release level economics</vt:lpstr>
      <vt:lpstr>Sprint level Economics </vt:lpstr>
      <vt:lpstr>Product Backlog Economics</vt:lpstr>
      <vt:lpstr>Define Acceptance Criteria and Verify That They Are Met</vt:lpstr>
      <vt:lpstr>Customer Engagement in Agile</vt:lpstr>
      <vt:lpstr>Collaborate with the Stakeholders</vt:lpstr>
      <vt:lpstr>PowerPoint Presentation</vt:lpstr>
      <vt:lpstr>A Day in the Life of a Product Owner</vt:lpstr>
      <vt:lpstr>PowerPoint Presentation</vt:lpstr>
      <vt:lpstr>Internal Development</vt:lpstr>
      <vt:lpstr>Commercial Development</vt:lpstr>
      <vt:lpstr>PowerPoint Presentation</vt:lpstr>
      <vt:lpstr>PowerPoint Presentation</vt:lpstr>
      <vt:lpstr>Essential Scrum Ch 10 ScrumMaster</vt:lpstr>
      <vt:lpstr>PowerPoint Presentation</vt:lpstr>
      <vt:lpstr>PowerPoint Presentation</vt:lpstr>
      <vt:lpstr>Roles of ScrumMaster</vt:lpstr>
      <vt:lpstr>PowerPoint Presentation</vt:lpstr>
      <vt:lpstr>A day in the Life of ScrumMaster</vt:lpstr>
      <vt:lpstr>Who should be a ScrumMaster?</vt:lpstr>
      <vt:lpstr>Is Scrum Master a full-time job?</vt:lpstr>
      <vt:lpstr>ES Ch 11 - Development Team</vt:lpstr>
      <vt:lpstr>Role Specific Teams</vt:lpstr>
      <vt:lpstr>PowerPoint Presentation</vt:lpstr>
      <vt:lpstr>PowerPoint Presentation</vt:lpstr>
      <vt:lpstr>PowerPoint Presentation</vt:lpstr>
      <vt:lpstr>Self-organizing not ScrumMaster</vt:lpstr>
      <vt:lpstr>Diversity</vt:lpstr>
      <vt:lpstr>Type of expertise </vt:lpstr>
      <vt:lpstr>Attitude of Three Musketeers</vt:lpstr>
      <vt:lpstr>Reasons to keep teams small</vt:lpstr>
      <vt:lpstr>Scrum of Scrums</vt:lpstr>
      <vt:lpstr>Cost of multitasking</vt:lpstr>
      <vt:lpstr>Sustaining Intensity/Pace</vt:lpstr>
      <vt:lpstr>Managers and Team Structures – Later</vt:lpstr>
      <vt:lpstr>Pro Spring Boot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263</cp:revision>
  <cp:lastPrinted>2017-10-02T17:50:10Z</cp:lastPrinted>
  <dcterms:created xsi:type="dcterms:W3CDTF">1998-08-11T09:19:24Z</dcterms:created>
  <dcterms:modified xsi:type="dcterms:W3CDTF">2017-10-02T17:57:40Z</dcterms:modified>
</cp:coreProperties>
</file>