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46"/>
  </p:notesMasterIdLst>
  <p:handoutMasterIdLst>
    <p:handoutMasterId r:id="rId47"/>
  </p:handoutMasterIdLst>
  <p:sldIdLst>
    <p:sldId id="453" r:id="rId2"/>
    <p:sldId id="560" r:id="rId3"/>
    <p:sldId id="671" r:id="rId4"/>
    <p:sldId id="673" r:id="rId5"/>
    <p:sldId id="674" r:id="rId6"/>
    <p:sldId id="675" r:id="rId7"/>
    <p:sldId id="676" r:id="rId8"/>
    <p:sldId id="689" r:id="rId9"/>
    <p:sldId id="677" r:id="rId10"/>
    <p:sldId id="678" r:id="rId11"/>
    <p:sldId id="679" r:id="rId12"/>
    <p:sldId id="680" r:id="rId13"/>
    <p:sldId id="681" r:id="rId14"/>
    <p:sldId id="682" r:id="rId15"/>
    <p:sldId id="700" r:id="rId16"/>
    <p:sldId id="684" r:id="rId17"/>
    <p:sldId id="701" r:id="rId18"/>
    <p:sldId id="690" r:id="rId19"/>
    <p:sldId id="691" r:id="rId20"/>
    <p:sldId id="692" r:id="rId21"/>
    <p:sldId id="699" r:id="rId22"/>
    <p:sldId id="693" r:id="rId23"/>
    <p:sldId id="694" r:id="rId24"/>
    <p:sldId id="695" r:id="rId25"/>
    <p:sldId id="696" r:id="rId26"/>
    <p:sldId id="697" r:id="rId27"/>
    <p:sldId id="698" r:id="rId28"/>
    <p:sldId id="672" r:id="rId29"/>
    <p:sldId id="703" r:id="rId30"/>
    <p:sldId id="704" r:id="rId31"/>
    <p:sldId id="705" r:id="rId32"/>
    <p:sldId id="706" r:id="rId33"/>
    <p:sldId id="707" r:id="rId34"/>
    <p:sldId id="708" r:id="rId35"/>
    <p:sldId id="709" r:id="rId36"/>
    <p:sldId id="710" r:id="rId37"/>
    <p:sldId id="711" r:id="rId38"/>
    <p:sldId id="712" r:id="rId39"/>
    <p:sldId id="713" r:id="rId40"/>
    <p:sldId id="714" r:id="rId41"/>
    <p:sldId id="715" r:id="rId42"/>
    <p:sldId id="716" r:id="rId43"/>
    <p:sldId id="717" r:id="rId44"/>
    <p:sldId id="718" r:id="rId45"/>
  </p:sldIdLst>
  <p:sldSz cx="9144000" cy="6858000" type="letter"/>
  <p:notesSz cx="9296400" cy="7010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5pPr>
    <a:lvl6pPr marL="2286000" algn="l" defTabSz="914400" rtl="0" eaLnBrk="1" latinLnBrk="0" hangingPunct="1">
      <a:defRPr b="1" kern="1200">
        <a:solidFill>
          <a:schemeClr val="tx1"/>
        </a:solidFill>
        <a:latin typeface="Helvetica" panose="020B0604020202020204" pitchFamily="34" charset="0"/>
        <a:ea typeface="+mn-ea"/>
        <a:cs typeface="+mn-cs"/>
      </a:defRPr>
    </a:lvl6pPr>
    <a:lvl7pPr marL="2743200" algn="l" defTabSz="914400" rtl="0" eaLnBrk="1" latinLnBrk="0" hangingPunct="1">
      <a:defRPr b="1" kern="1200">
        <a:solidFill>
          <a:schemeClr val="tx1"/>
        </a:solidFill>
        <a:latin typeface="Helvetica" panose="020B0604020202020204" pitchFamily="34" charset="0"/>
        <a:ea typeface="+mn-ea"/>
        <a:cs typeface="+mn-cs"/>
      </a:defRPr>
    </a:lvl7pPr>
    <a:lvl8pPr marL="3200400" algn="l" defTabSz="914400" rtl="0" eaLnBrk="1" latinLnBrk="0" hangingPunct="1">
      <a:defRPr b="1" kern="1200">
        <a:solidFill>
          <a:schemeClr val="tx1"/>
        </a:solidFill>
        <a:latin typeface="Helvetica" panose="020B0604020202020204" pitchFamily="34" charset="0"/>
        <a:ea typeface="+mn-ea"/>
        <a:cs typeface="+mn-cs"/>
      </a:defRPr>
    </a:lvl8pPr>
    <a:lvl9pPr marL="3657600" algn="l" defTabSz="914400" rtl="0" eaLnBrk="1" latinLnBrk="0" hangingPunct="1">
      <a:defRPr b="1" kern="1200">
        <a:solidFill>
          <a:schemeClr val="tx1"/>
        </a:solidFill>
        <a:latin typeface="Helvetica" panose="020B0604020202020204" pitchFamily="34" charset="0"/>
        <a:ea typeface="+mn-ea"/>
        <a:cs typeface="+mn-cs"/>
      </a:defRPr>
    </a:lvl9pPr>
  </p:defaultTextStyle>
  <p:extLst>
    <p:ext uri="{EFAFB233-063F-42B5-8137-9DF3F51BA10A}">
      <p15:sldGuideLst xmlns:p15="http://schemas.microsoft.com/office/powerpoint/2012/main">
        <p15:guide id="1" orient="horz" pos="96">
          <p15:clr>
            <a:srgbClr val="A4A3A4"/>
          </p15:clr>
        </p15:guide>
        <p15:guide id="2" pos="5568">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00"/>
    <a:srgbClr val="FF0000"/>
    <a:srgbClr val="FFCCCC"/>
    <a:srgbClr val="CCCCFF"/>
    <a:srgbClr val="CCECFF"/>
    <a:srgbClr val="9999FF"/>
    <a:srgbClr val="FFFF99"/>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767" autoAdjust="0"/>
  </p:normalViewPr>
  <p:slideViewPr>
    <p:cSldViewPr>
      <p:cViewPr varScale="1">
        <p:scale>
          <a:sx n="62" d="100"/>
          <a:sy n="62" d="100"/>
        </p:scale>
        <p:origin x="672" y="28"/>
      </p:cViewPr>
      <p:guideLst>
        <p:guide orient="horz" pos="96"/>
        <p:guide pos="5568"/>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438"/>
    </p:cViewPr>
  </p:sorterViewPr>
  <p:notesViewPr>
    <p:cSldViewPr>
      <p:cViewPr varScale="1">
        <p:scale>
          <a:sx n="77" d="100"/>
          <a:sy n="77" d="100"/>
        </p:scale>
        <p:origin x="-1584" y="-104"/>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267201" y="6677026"/>
            <a:ext cx="765175" cy="257175"/>
          </a:xfrm>
          <a:prstGeom prst="rect">
            <a:avLst/>
          </a:prstGeom>
          <a:noFill/>
          <a:ln w="12700">
            <a:noFill/>
            <a:miter lim="800000"/>
            <a:headEnd/>
            <a:tailEnd/>
          </a:ln>
          <a:effectLst/>
        </p:spPr>
        <p:txBody>
          <a:bodyPr wrap="none" lIns="87303" tIns="44446" rIns="87303" bIns="44446">
            <a:spAutoFit/>
          </a:bodyPr>
          <a:lstStyle>
            <a:lvl1pPr defTabSz="868363">
              <a:defRPr b="1">
                <a:solidFill>
                  <a:schemeClr val="tx1"/>
                </a:solidFill>
                <a:latin typeface="Helvetica" panose="020B0604020202020204" pitchFamily="34" charset="0"/>
              </a:defRPr>
            </a:lvl1pPr>
            <a:lvl2pPr marL="742950" indent="-285750" defTabSz="868363">
              <a:defRPr b="1">
                <a:solidFill>
                  <a:schemeClr val="tx1"/>
                </a:solidFill>
                <a:latin typeface="Helvetica" panose="020B0604020202020204" pitchFamily="34" charset="0"/>
              </a:defRPr>
            </a:lvl2pPr>
            <a:lvl3pPr marL="1143000" indent="-228600" defTabSz="868363">
              <a:defRPr b="1">
                <a:solidFill>
                  <a:schemeClr val="tx1"/>
                </a:solidFill>
                <a:latin typeface="Helvetica" panose="020B0604020202020204" pitchFamily="34" charset="0"/>
              </a:defRPr>
            </a:lvl3pPr>
            <a:lvl4pPr marL="1600200" indent="-228600" defTabSz="868363">
              <a:defRPr b="1">
                <a:solidFill>
                  <a:schemeClr val="tx1"/>
                </a:solidFill>
                <a:latin typeface="Helvetica" panose="020B0604020202020204" pitchFamily="34" charset="0"/>
              </a:defRPr>
            </a:lvl4pPr>
            <a:lvl5pPr marL="2057400" indent="-228600" defTabSz="868363">
              <a:defRPr b="1">
                <a:solidFill>
                  <a:schemeClr val="tx1"/>
                </a:solidFill>
                <a:latin typeface="Helvetica" panose="020B0604020202020204" pitchFamily="34" charset="0"/>
              </a:defRPr>
            </a:lvl5pPr>
            <a:lvl6pPr marL="25146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lgn="ctr">
              <a:lnSpc>
                <a:spcPct val="90000"/>
              </a:lnSpc>
              <a:defRPr/>
            </a:pPr>
            <a:r>
              <a:rPr lang="en-US" altLang="en-US" sz="1200" b="0"/>
              <a:t>Page </a:t>
            </a:r>
            <a:fld id="{D43C1CE5-713A-46E7-BE6E-1BE3E2423F0D}" type="slidenum">
              <a:rPr lang="en-US" altLang="en-US" sz="1200" b="0"/>
              <a:pPr algn="ctr">
                <a:lnSpc>
                  <a:spcPct val="90000"/>
                </a:lnSpc>
                <a:defRPr/>
              </a:pPr>
              <a:t>‹#›</a:t>
            </a:fld>
            <a:endParaRPr lang="en-US" altLang="en-US" sz="1200" b="0"/>
          </a:p>
        </p:txBody>
      </p:sp>
    </p:spTree>
    <p:extLst>
      <p:ext uri="{BB962C8B-B14F-4D97-AF65-F5344CB8AC3E}">
        <p14:creationId xmlns:p14="http://schemas.microsoft.com/office/powerpoint/2010/main" val="2553537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026"/>
          <p:cNvSpPr>
            <a:spLocks noGrp="1" noChangeArrowheads="1"/>
          </p:cNvSpPr>
          <p:nvPr>
            <p:ph type="body" sz="quarter" idx="3"/>
          </p:nvPr>
        </p:nvSpPr>
        <p:spPr bwMode="auto">
          <a:xfrm>
            <a:off x="1239839" y="3330576"/>
            <a:ext cx="6816725" cy="3154363"/>
          </a:xfrm>
          <a:prstGeom prst="rect">
            <a:avLst/>
          </a:prstGeom>
          <a:noFill/>
          <a:ln w="12700">
            <a:noFill/>
            <a:miter lim="800000"/>
            <a:headEnd/>
            <a:tailEnd/>
          </a:ln>
          <a:effectLst/>
        </p:spPr>
        <p:txBody>
          <a:bodyPr vert="horz" wrap="square" lIns="90478" tIns="44446" rIns="90478" bIns="44446"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1" name="Rectangle 1027"/>
          <p:cNvSpPr>
            <a:spLocks noChangeArrowheads="1"/>
          </p:cNvSpPr>
          <p:nvPr/>
        </p:nvSpPr>
        <p:spPr bwMode="auto">
          <a:xfrm>
            <a:off x="4244975" y="6677026"/>
            <a:ext cx="806450" cy="257175"/>
          </a:xfrm>
          <a:prstGeom prst="rect">
            <a:avLst/>
          </a:prstGeom>
          <a:noFill/>
          <a:ln w="12700">
            <a:noFill/>
            <a:miter lim="800000"/>
            <a:headEnd/>
            <a:tailEnd/>
          </a:ln>
          <a:effectLst/>
        </p:spPr>
        <p:txBody>
          <a:bodyPr wrap="none" lIns="87303" tIns="44446" rIns="87303" bIns="44446">
            <a:spAutoFit/>
          </a:bodyPr>
          <a:lstStyle>
            <a:lvl1pPr defTabSz="868363">
              <a:defRPr b="1">
                <a:solidFill>
                  <a:schemeClr val="tx1"/>
                </a:solidFill>
                <a:latin typeface="Helvetica" panose="020B0604020202020204" pitchFamily="34" charset="0"/>
              </a:defRPr>
            </a:lvl1pPr>
            <a:lvl2pPr marL="742950" indent="-285750" defTabSz="868363">
              <a:defRPr b="1">
                <a:solidFill>
                  <a:schemeClr val="tx1"/>
                </a:solidFill>
                <a:latin typeface="Helvetica" panose="020B0604020202020204" pitchFamily="34" charset="0"/>
              </a:defRPr>
            </a:lvl2pPr>
            <a:lvl3pPr marL="1143000" indent="-228600" defTabSz="868363">
              <a:defRPr b="1">
                <a:solidFill>
                  <a:schemeClr val="tx1"/>
                </a:solidFill>
                <a:latin typeface="Helvetica" panose="020B0604020202020204" pitchFamily="34" charset="0"/>
              </a:defRPr>
            </a:lvl3pPr>
            <a:lvl4pPr marL="1600200" indent="-228600" defTabSz="868363">
              <a:defRPr b="1">
                <a:solidFill>
                  <a:schemeClr val="tx1"/>
                </a:solidFill>
                <a:latin typeface="Helvetica" panose="020B0604020202020204" pitchFamily="34" charset="0"/>
              </a:defRPr>
            </a:lvl4pPr>
            <a:lvl5pPr marL="2057400" indent="-228600" defTabSz="868363">
              <a:defRPr b="1">
                <a:solidFill>
                  <a:schemeClr val="tx1"/>
                </a:solidFill>
                <a:latin typeface="Helvetica" panose="020B0604020202020204" pitchFamily="34" charset="0"/>
              </a:defRPr>
            </a:lvl5pPr>
            <a:lvl6pPr marL="25146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lgn="ctr">
              <a:lnSpc>
                <a:spcPct val="90000"/>
              </a:lnSpc>
              <a:defRPr/>
            </a:pPr>
            <a:r>
              <a:rPr lang="en-US" altLang="en-US" sz="1200" b="0" smtClean="0">
                <a:latin typeface="Century Gothic" panose="020B0502020202020204" pitchFamily="34" charset="0"/>
              </a:rPr>
              <a:t>Page </a:t>
            </a:r>
            <a:fld id="{1B83E563-C414-42EF-A7E1-B597D7585EF3}" type="slidenum">
              <a:rPr lang="en-US" altLang="en-US" sz="1200" b="0" smtClean="0">
                <a:latin typeface="Century Gothic" panose="020B0502020202020204" pitchFamily="34" charset="0"/>
              </a:rPr>
              <a:pPr algn="ctr">
                <a:lnSpc>
                  <a:spcPct val="90000"/>
                </a:lnSpc>
                <a:defRPr/>
              </a:pPr>
              <a:t>‹#›</a:t>
            </a:fld>
            <a:endParaRPr lang="en-US" altLang="en-US" sz="1200" b="0" smtClean="0">
              <a:latin typeface="Century Gothic" panose="020B0502020202020204" pitchFamily="34" charset="0"/>
            </a:endParaRPr>
          </a:p>
        </p:txBody>
      </p:sp>
      <p:sp>
        <p:nvSpPr>
          <p:cNvPr id="4100" name="Rectangle 1028"/>
          <p:cNvSpPr>
            <a:spLocks noGrp="1" noRot="1" noChangeAspect="1" noChangeArrowheads="1" noTextEdit="1"/>
          </p:cNvSpPr>
          <p:nvPr>
            <p:ph type="sldImg" idx="2"/>
          </p:nvPr>
        </p:nvSpPr>
        <p:spPr bwMode="auto">
          <a:xfrm>
            <a:off x="2901950" y="530225"/>
            <a:ext cx="3492500" cy="26193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934317229"/>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0" y="6400800"/>
            <a:ext cx="3657600" cy="304800"/>
          </a:xfrm>
          <a:prstGeom prst="rect">
            <a:avLst/>
          </a:prstGeom>
          <a:noFill/>
          <a:ln w="9525">
            <a:noFill/>
            <a:miter lim="800000"/>
            <a:headEnd/>
            <a:tailEnd/>
          </a:ln>
          <a:effectLst/>
        </p:spPr>
        <p:txBody>
          <a:bodyPr lIns="90479" tIns="44446" rIns="90479" bIns="44446"/>
          <a:lstStyle/>
          <a:p>
            <a:pPr algn="ctr" eaLnBrk="1" hangingPunct="1">
              <a:lnSpc>
                <a:spcPct val="95000"/>
              </a:lnSpc>
              <a:spcBef>
                <a:spcPct val="50000"/>
              </a:spcBef>
              <a:buClr>
                <a:schemeClr val="hlink"/>
              </a:buClr>
              <a:buFont typeface="Wingdings" pitchFamily="2" charset="2"/>
              <a:buNone/>
              <a:defRPr/>
            </a:pPr>
            <a:r>
              <a:rPr lang="en-US">
                <a:solidFill>
                  <a:schemeClr val="tx2"/>
                </a:solidFill>
                <a:effectLst>
                  <a:outerShdw blurRad="38100" dist="38100" dir="2700000" algn="tl">
                    <a:srgbClr val="C0C0C0"/>
                  </a:outerShdw>
                </a:effectLst>
                <a:latin typeface="Times New Roman" pitchFamily="18" charset="0"/>
              </a:rPr>
              <a:t>Click to edit Master subtitle style</a:t>
            </a:r>
          </a:p>
        </p:txBody>
      </p:sp>
      <p:sp>
        <p:nvSpPr>
          <p:cNvPr id="348162" name="Rectangle 2"/>
          <p:cNvSpPr>
            <a:spLocks noGrp="1" noChangeArrowheads="1"/>
          </p:cNvSpPr>
          <p:nvPr>
            <p:ph type="subTitle" sz="quarter" idx="1"/>
          </p:nvPr>
        </p:nvSpPr>
        <p:spPr>
          <a:xfrm>
            <a:off x="1371600" y="2501900"/>
            <a:ext cx="6400800" cy="1752600"/>
          </a:xfrm>
        </p:spPr>
        <p:txBody>
          <a:bodyPr/>
          <a:lstStyle>
            <a:lvl1pPr marL="0" indent="0" algn="ctr">
              <a:defRPr/>
            </a:lvl1pPr>
          </a:lstStyle>
          <a:p>
            <a:r>
              <a:rPr lang="en-US"/>
              <a:t>Click to edit Master subtitle style</a:t>
            </a:r>
          </a:p>
        </p:txBody>
      </p:sp>
      <p:sp>
        <p:nvSpPr>
          <p:cNvPr id="348163" name="Rectangle 3"/>
          <p:cNvSpPr>
            <a:spLocks noGrp="1" noChangeArrowheads="1"/>
          </p:cNvSpPr>
          <p:nvPr>
            <p:ph type="ctrTitle" sz="quarter"/>
          </p:nvPr>
        </p:nvSpPr>
        <p:spPr>
          <a:xfrm>
            <a:off x="685800" y="365125"/>
            <a:ext cx="7772400" cy="1143000"/>
          </a:xfrm>
          <a:effectLst>
            <a:outerShdw dist="71842" dir="2700000" algn="ctr" rotWithShape="0">
              <a:schemeClr val="bg2"/>
            </a:outerShdw>
          </a:effectLst>
        </p:spPr>
        <p:txBody>
          <a:bodyPr lIns="92066" tIns="46033" rIns="92066" bIns="46033"/>
          <a:lstStyle>
            <a:lvl1pPr>
              <a:defRPr>
                <a:effectLst>
                  <a:outerShdw blurRad="38100" dist="38100" dir="2700000" algn="tl">
                    <a:srgbClr val="C0C0C0"/>
                  </a:outerShdw>
                </a:effectLst>
              </a:defRPr>
            </a:lvl1pPr>
          </a:lstStyle>
          <a:p>
            <a:r>
              <a:rPr lang="en-US"/>
              <a:t>Click to edit Master title style</a:t>
            </a:r>
          </a:p>
        </p:txBody>
      </p:sp>
    </p:spTree>
    <p:extLst>
      <p:ext uri="{BB962C8B-B14F-4D97-AF65-F5344CB8AC3E}">
        <p14:creationId xmlns:p14="http://schemas.microsoft.com/office/powerpoint/2010/main" val="1616885086"/>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747497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247650"/>
            <a:ext cx="2206625" cy="6197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0513" y="247650"/>
            <a:ext cx="6472237" cy="6197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175796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bwMode="auto">
          <a:xfrm>
            <a:off x="533400" y="6500813"/>
            <a:ext cx="6705600" cy="2809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lnSpc>
                <a:spcPct val="90000"/>
              </a:lnSpc>
              <a:defRPr sz="1100" b="1" dirty="0" smtClean="0">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defRPr/>
            </a:pPr>
            <a:r>
              <a:rPr lang="en-AU" altLang="en-US"/>
              <a:t>© Len Bass, Paul Clements, Rick </a:t>
            </a:r>
            <a:r>
              <a:rPr lang="en-AU" altLang="en-US" err="1"/>
              <a:t>Kazman</a:t>
            </a:r>
            <a:r>
              <a:rPr lang="en-AU" altLang="en-US"/>
              <a:t>, under Creative Commons Attribution License</a:t>
            </a:r>
          </a:p>
        </p:txBody>
      </p:sp>
    </p:spTree>
    <p:extLst>
      <p:ext uri="{BB962C8B-B14F-4D97-AF65-F5344CB8AC3E}">
        <p14:creationId xmlns:p14="http://schemas.microsoft.com/office/powerpoint/2010/main" val="157683802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639109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0513" y="1220788"/>
            <a:ext cx="4076700" cy="5224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19613" y="1220788"/>
            <a:ext cx="4078287" cy="5224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164579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445768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4877439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778821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084784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6578160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7138" name="Rectangle 2"/>
          <p:cNvSpPr>
            <a:spLocks noGrp="1" noChangeArrowheads="1"/>
          </p:cNvSpPr>
          <p:nvPr>
            <p:ph type="body" idx="1"/>
          </p:nvPr>
        </p:nvSpPr>
        <p:spPr bwMode="auto">
          <a:xfrm>
            <a:off x="290513" y="1220788"/>
            <a:ext cx="8307387" cy="5224462"/>
          </a:xfrm>
          <a:prstGeom prst="rect">
            <a:avLst/>
          </a:prstGeom>
          <a:noFill/>
          <a:ln w="9525">
            <a:noFill/>
            <a:miter lim="800000"/>
            <a:headEnd/>
            <a:tailEnd/>
          </a:ln>
          <a:effectLst/>
        </p:spPr>
        <p:txBody>
          <a:bodyPr vert="horz" wrap="square" lIns="90479" tIns="44446" rIns="90479" bIns="4444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7" name="Rectangle 3"/>
          <p:cNvSpPr>
            <a:spLocks noGrp="1" noChangeArrowheads="1"/>
          </p:cNvSpPr>
          <p:nvPr>
            <p:ph type="title"/>
          </p:nvPr>
        </p:nvSpPr>
        <p:spPr bwMode="auto">
          <a:xfrm>
            <a:off x="404813" y="247650"/>
            <a:ext cx="8716962" cy="781050"/>
          </a:xfrm>
          <a:prstGeom prst="rect">
            <a:avLst/>
          </a:prstGeom>
          <a:noFill/>
          <a:ln>
            <a:noFill/>
          </a:ln>
          <a:effectLst>
            <a:outerShdw dist="53882" dir="2700000" algn="ctr" rotWithShape="0">
              <a:srgbClr val="969696"/>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347140" name="Text Box 4"/>
          <p:cNvSpPr txBox="1">
            <a:spLocks noChangeArrowheads="1"/>
          </p:cNvSpPr>
          <p:nvPr/>
        </p:nvSpPr>
        <p:spPr bwMode="auto">
          <a:xfrm>
            <a:off x="219075" y="6400800"/>
            <a:ext cx="604838" cy="285750"/>
          </a:xfrm>
          <a:prstGeom prst="rect">
            <a:avLst/>
          </a:prstGeom>
          <a:noFill/>
          <a:ln w="19050">
            <a:noFill/>
            <a:miter lim="800000"/>
            <a:headEnd/>
            <a:tailEnd type="none" w="sm" len="sm"/>
          </a:ln>
          <a:effectLst/>
        </p:spPr>
        <p:txBody>
          <a:bodyPr wrap="none" lIns="45715" tIns="45715" rIns="45715" bIns="45715" anchor="ctr">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lgn="ctr">
              <a:lnSpc>
                <a:spcPct val="90000"/>
              </a:lnSpc>
              <a:defRPr/>
            </a:pPr>
            <a:r>
              <a:rPr lang="en-US" altLang="en-US" sz="1400" b="0" smtClean="0">
                <a:solidFill>
                  <a:schemeClr val="hlink"/>
                </a:solidFill>
              </a:rPr>
              <a:t>– </a:t>
            </a:r>
            <a:fld id="{96B6B617-29EC-4E17-B993-3ED5E37EDB45}" type="slidenum">
              <a:rPr lang="en-US" altLang="en-US" sz="1400" b="0" smtClean="0">
                <a:solidFill>
                  <a:schemeClr val="hlink"/>
                </a:solidFill>
              </a:rPr>
              <a:pPr algn="ctr">
                <a:lnSpc>
                  <a:spcPct val="90000"/>
                </a:lnSpc>
                <a:defRPr/>
              </a:pPr>
              <a:t>‹#›</a:t>
            </a:fld>
            <a:r>
              <a:rPr lang="en-US" altLang="en-US" sz="1400" b="0" smtClean="0">
                <a:solidFill>
                  <a:schemeClr val="hlink"/>
                </a:solidFill>
              </a:rPr>
              <a:t> –</a:t>
            </a:r>
            <a:endParaRPr lang="en-US" altLang="en-US" sz="1400" b="0" smtClean="0"/>
          </a:p>
        </p:txBody>
      </p:sp>
      <p:sp>
        <p:nvSpPr>
          <p:cNvPr id="1029" name="Rectangle 5"/>
          <p:cNvSpPr>
            <a:spLocks noChangeArrowheads="1"/>
          </p:cNvSpPr>
          <p:nvPr/>
        </p:nvSpPr>
        <p:spPr bwMode="auto">
          <a:xfrm>
            <a:off x="7201608" y="6391039"/>
            <a:ext cx="1725783" cy="28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45715" tIns="45715" rIns="45715" bIns="45715" anchor="ctr">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defRPr/>
            </a:pPr>
            <a:r>
              <a:rPr lang="en-US" altLang="en-US" sz="1400" b="0" dirty="0" smtClean="0">
                <a:solidFill>
                  <a:schemeClr val="hlink"/>
                </a:solidFill>
              </a:rPr>
              <a:t>CSCE 741 Fall 2017</a:t>
            </a:r>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ransition spd="med"/>
  <p:txStyles>
    <p:titleStyle>
      <a:lvl1pPr algn="l" rtl="0" eaLnBrk="0" fontAlgn="base" hangingPunct="0">
        <a:lnSpc>
          <a:spcPct val="87000"/>
        </a:lnSpc>
        <a:spcBef>
          <a:spcPct val="0"/>
        </a:spcBef>
        <a:spcAft>
          <a:spcPct val="0"/>
        </a:spcAft>
        <a:defRPr sz="3800" b="1">
          <a:solidFill>
            <a:schemeClr val="hlink"/>
          </a:solidFill>
          <a:latin typeface="+mj-lt"/>
          <a:ea typeface="+mj-ea"/>
          <a:cs typeface="+mj-cs"/>
        </a:defRPr>
      </a:lvl1pPr>
      <a:lvl2pPr algn="l" rtl="0" eaLnBrk="0" fontAlgn="base" hangingPunct="0">
        <a:lnSpc>
          <a:spcPct val="87000"/>
        </a:lnSpc>
        <a:spcBef>
          <a:spcPct val="0"/>
        </a:spcBef>
        <a:spcAft>
          <a:spcPct val="0"/>
        </a:spcAft>
        <a:defRPr sz="3800" b="1">
          <a:solidFill>
            <a:schemeClr val="hlink"/>
          </a:solidFill>
          <a:latin typeface="Helvetica" pitchFamily="34" charset="0"/>
        </a:defRPr>
      </a:lvl2pPr>
      <a:lvl3pPr algn="l" rtl="0" eaLnBrk="0" fontAlgn="base" hangingPunct="0">
        <a:lnSpc>
          <a:spcPct val="87000"/>
        </a:lnSpc>
        <a:spcBef>
          <a:spcPct val="0"/>
        </a:spcBef>
        <a:spcAft>
          <a:spcPct val="0"/>
        </a:spcAft>
        <a:defRPr sz="3800" b="1">
          <a:solidFill>
            <a:schemeClr val="hlink"/>
          </a:solidFill>
          <a:latin typeface="Helvetica" pitchFamily="34" charset="0"/>
        </a:defRPr>
      </a:lvl3pPr>
      <a:lvl4pPr algn="l" rtl="0" eaLnBrk="0" fontAlgn="base" hangingPunct="0">
        <a:lnSpc>
          <a:spcPct val="87000"/>
        </a:lnSpc>
        <a:spcBef>
          <a:spcPct val="0"/>
        </a:spcBef>
        <a:spcAft>
          <a:spcPct val="0"/>
        </a:spcAft>
        <a:defRPr sz="3800" b="1">
          <a:solidFill>
            <a:schemeClr val="hlink"/>
          </a:solidFill>
          <a:latin typeface="Helvetica" pitchFamily="34" charset="0"/>
        </a:defRPr>
      </a:lvl4pPr>
      <a:lvl5pPr algn="l" rtl="0" eaLnBrk="0" fontAlgn="base" hangingPunct="0">
        <a:lnSpc>
          <a:spcPct val="87000"/>
        </a:lnSpc>
        <a:spcBef>
          <a:spcPct val="0"/>
        </a:spcBef>
        <a:spcAft>
          <a:spcPct val="0"/>
        </a:spcAft>
        <a:defRPr sz="3800" b="1">
          <a:solidFill>
            <a:schemeClr val="hlink"/>
          </a:solidFill>
          <a:latin typeface="Helvetica" pitchFamily="34" charset="0"/>
        </a:defRPr>
      </a:lvl5pPr>
      <a:lvl6pPr marL="457200" algn="l" rtl="0" fontAlgn="base">
        <a:lnSpc>
          <a:spcPct val="87000"/>
        </a:lnSpc>
        <a:spcBef>
          <a:spcPct val="0"/>
        </a:spcBef>
        <a:spcAft>
          <a:spcPct val="0"/>
        </a:spcAft>
        <a:defRPr sz="3800" b="1">
          <a:solidFill>
            <a:schemeClr val="hlink"/>
          </a:solidFill>
          <a:latin typeface="Helvetica" pitchFamily="34" charset="0"/>
        </a:defRPr>
      </a:lvl6pPr>
      <a:lvl7pPr marL="914400" algn="l" rtl="0" fontAlgn="base">
        <a:lnSpc>
          <a:spcPct val="87000"/>
        </a:lnSpc>
        <a:spcBef>
          <a:spcPct val="0"/>
        </a:spcBef>
        <a:spcAft>
          <a:spcPct val="0"/>
        </a:spcAft>
        <a:defRPr sz="3800" b="1">
          <a:solidFill>
            <a:schemeClr val="hlink"/>
          </a:solidFill>
          <a:latin typeface="Helvetica" pitchFamily="34" charset="0"/>
        </a:defRPr>
      </a:lvl7pPr>
      <a:lvl8pPr marL="1371600" algn="l" rtl="0" fontAlgn="base">
        <a:lnSpc>
          <a:spcPct val="87000"/>
        </a:lnSpc>
        <a:spcBef>
          <a:spcPct val="0"/>
        </a:spcBef>
        <a:spcAft>
          <a:spcPct val="0"/>
        </a:spcAft>
        <a:defRPr sz="3800" b="1">
          <a:solidFill>
            <a:schemeClr val="hlink"/>
          </a:solidFill>
          <a:latin typeface="Helvetica" pitchFamily="34" charset="0"/>
        </a:defRPr>
      </a:lvl8pPr>
      <a:lvl9pPr marL="1828800" algn="l" rtl="0" fontAlgn="base">
        <a:lnSpc>
          <a:spcPct val="87000"/>
        </a:lnSpc>
        <a:spcBef>
          <a:spcPct val="0"/>
        </a:spcBef>
        <a:spcAft>
          <a:spcPct val="0"/>
        </a:spcAft>
        <a:defRPr sz="3800" b="1">
          <a:solidFill>
            <a:schemeClr val="hlink"/>
          </a:solidFill>
          <a:latin typeface="Helvetica" pitchFamily="34" charset="0"/>
        </a:defRPr>
      </a:lvl9pPr>
    </p:titleStyle>
    <p:bodyStyle>
      <a:lvl1pPr marL="385763" indent="-385763" algn="l" rtl="0" eaLnBrk="0" fontAlgn="base" hangingPunct="0">
        <a:lnSpc>
          <a:spcPct val="95000"/>
        </a:lnSpc>
        <a:spcBef>
          <a:spcPct val="50000"/>
        </a:spcBef>
        <a:spcAft>
          <a:spcPct val="0"/>
        </a:spcAft>
        <a:buClr>
          <a:schemeClr val="hlink"/>
        </a:buClr>
        <a:buFont typeface="Wingdings" panose="05000000000000000000" pitchFamily="2" charset="2"/>
        <a:defRPr sz="2400" b="1">
          <a:solidFill>
            <a:schemeClr val="tx2"/>
          </a:solidFill>
          <a:effectLst>
            <a:outerShdw blurRad="38100" dist="38100" dir="2700000" algn="tl">
              <a:srgbClr val="C0C0C0"/>
            </a:outerShdw>
          </a:effectLst>
          <a:latin typeface="+mn-lt"/>
          <a:ea typeface="+mn-ea"/>
          <a:cs typeface="+mn-cs"/>
        </a:defRPr>
      </a:lvl1pPr>
      <a:lvl2pPr marL="744538" indent="-246063" algn="l" rtl="0" eaLnBrk="0" fontAlgn="base" hangingPunct="0">
        <a:spcBef>
          <a:spcPct val="25000"/>
        </a:spcBef>
        <a:spcAft>
          <a:spcPct val="0"/>
        </a:spcAft>
        <a:buClr>
          <a:schemeClr val="hlink"/>
        </a:buClr>
        <a:buSzPct val="75000"/>
        <a:buFont typeface="Wingdings" panose="05000000000000000000" pitchFamily="2" charset="2"/>
        <a:buChar char="n"/>
        <a:defRPr sz="2000" b="1">
          <a:solidFill>
            <a:schemeClr val="tx1"/>
          </a:solidFill>
          <a:latin typeface="+mn-lt"/>
        </a:defRPr>
      </a:lvl2pPr>
      <a:lvl3pPr marL="1146175" indent="-238125" algn="l" rtl="0" eaLnBrk="0" fontAlgn="base" hangingPunct="0">
        <a:lnSpc>
          <a:spcPct val="107000"/>
        </a:lnSpc>
        <a:spcBef>
          <a:spcPct val="10000"/>
        </a:spcBef>
        <a:spcAft>
          <a:spcPct val="0"/>
        </a:spcAft>
        <a:buClr>
          <a:srgbClr val="005400"/>
        </a:buClr>
        <a:buSzPct val="90000"/>
        <a:buFont typeface="Wingdings" pitchFamily="2" charset="2"/>
        <a:buChar char="l"/>
        <a:defRPr b="1">
          <a:solidFill>
            <a:schemeClr val="folHlink"/>
          </a:solidFill>
          <a:latin typeface="+mn-lt"/>
        </a:defRPr>
      </a:lvl3pPr>
      <a:lvl4pPr marL="1600200" indent="-228600" algn="l" rtl="0" eaLnBrk="0" fontAlgn="base" hangingPunct="0">
        <a:spcBef>
          <a:spcPct val="20000"/>
        </a:spcBef>
        <a:spcAft>
          <a:spcPct val="0"/>
        </a:spcAft>
        <a:buChar char="»"/>
        <a:defRPr b="1">
          <a:solidFill>
            <a:schemeClr val="tx1"/>
          </a:solidFill>
          <a:latin typeface="+mn-lt"/>
        </a:defRPr>
      </a:lvl4pPr>
      <a:lvl5pPr marL="2451100" indent="-228600" algn="l" rtl="0" eaLnBrk="0" fontAlgn="base" hangingPunct="0">
        <a:spcBef>
          <a:spcPct val="20000"/>
        </a:spcBef>
        <a:spcAft>
          <a:spcPct val="0"/>
        </a:spcAft>
        <a:buChar char="•"/>
        <a:defRPr sz="2000">
          <a:solidFill>
            <a:schemeClr val="tx1"/>
          </a:solidFill>
          <a:latin typeface="Times New Roman" pitchFamily="18" charset="0"/>
        </a:defRPr>
      </a:lvl5pPr>
      <a:lvl6pPr marL="2908300" indent="-228600" algn="l" rtl="0" fontAlgn="base">
        <a:spcBef>
          <a:spcPct val="20000"/>
        </a:spcBef>
        <a:spcAft>
          <a:spcPct val="0"/>
        </a:spcAft>
        <a:buChar char="•"/>
        <a:defRPr sz="2000">
          <a:solidFill>
            <a:schemeClr val="tx1"/>
          </a:solidFill>
          <a:latin typeface="Times New Roman" pitchFamily="18" charset="0"/>
        </a:defRPr>
      </a:lvl6pPr>
      <a:lvl7pPr marL="3365500" indent="-228600" algn="l" rtl="0" fontAlgn="base">
        <a:spcBef>
          <a:spcPct val="20000"/>
        </a:spcBef>
        <a:spcAft>
          <a:spcPct val="0"/>
        </a:spcAft>
        <a:buChar char="•"/>
        <a:defRPr sz="2000">
          <a:solidFill>
            <a:schemeClr val="tx1"/>
          </a:solidFill>
          <a:latin typeface="Times New Roman" pitchFamily="18" charset="0"/>
        </a:defRPr>
      </a:lvl7pPr>
      <a:lvl8pPr marL="3822700" indent="-228600" algn="l" rtl="0" fontAlgn="base">
        <a:spcBef>
          <a:spcPct val="20000"/>
        </a:spcBef>
        <a:spcAft>
          <a:spcPct val="0"/>
        </a:spcAft>
        <a:buChar char="•"/>
        <a:defRPr sz="2000">
          <a:solidFill>
            <a:schemeClr val="tx1"/>
          </a:solidFill>
          <a:latin typeface="Times New Roman" pitchFamily="18" charset="0"/>
        </a:defRPr>
      </a:lvl8pPr>
      <a:lvl9pPr marL="42799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spring.io/guides/gs/accessing-data-rest/" TargetMode="External"/><Relationship Id="rId3" Type="http://schemas.openxmlformats.org/officeDocument/2006/relationships/hyperlink" Target="https://spring.io/guides/gs/serving-web-content/" TargetMode="External"/><Relationship Id="rId7" Type="http://schemas.openxmlformats.org/officeDocument/2006/relationships/hyperlink" Target="https://spring.io/guides/gs/accessing-mongodb-data-rest/" TargetMode="External"/><Relationship Id="rId2" Type="http://schemas.openxmlformats.org/officeDocument/2006/relationships/hyperlink" Target="https://spring.io/guides/gs/integration/" TargetMode="External"/><Relationship Id="rId1" Type="http://schemas.openxmlformats.org/officeDocument/2006/relationships/slideLayout" Target="../slideLayouts/slideLayout2.xml"/><Relationship Id="rId6" Type="http://schemas.openxmlformats.org/officeDocument/2006/relationships/hyperlink" Target="https://spring.io/guides/gs/consuming-rest-restjs/" TargetMode="External"/><Relationship Id="rId11" Type="http://schemas.openxmlformats.org/officeDocument/2006/relationships/hyperlink" Target="https://spring.io/guides/gs/uploading-files/" TargetMode="External"/><Relationship Id="rId5" Type="http://schemas.openxmlformats.org/officeDocument/2006/relationships/hyperlink" Target="https://spring.io/guides/gs/sts/" TargetMode="External"/><Relationship Id="rId10" Type="http://schemas.openxmlformats.org/officeDocument/2006/relationships/hyperlink" Target="https://spring.io/guides/topicals/spring-security-architecture/" TargetMode="External"/><Relationship Id="rId4" Type="http://schemas.openxmlformats.org/officeDocument/2006/relationships/hyperlink" Target="https://spring.io/guides/gs/handling-form-submission/" TargetMode="External"/><Relationship Id="rId9" Type="http://schemas.openxmlformats.org/officeDocument/2006/relationships/hyperlink" Target="https://spring.io/guides/gs/spring-boot-docker/"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14400" y="1836738"/>
            <a:ext cx="7772400" cy="1565275"/>
          </a:xfrm>
        </p:spPr>
        <p:txBody>
          <a:bodyPr/>
          <a:lstStyle/>
          <a:p>
            <a:pPr marL="342900" indent="-342900" algn="ctr" eaLnBrk="1" hangingPunct="1"/>
            <a:r>
              <a:rPr lang="en-US" altLang="en-US" dirty="0" smtClean="0"/>
              <a:t>Lecture 04</a:t>
            </a:r>
            <a:br>
              <a:rPr lang="en-US" altLang="en-US" dirty="0" smtClean="0"/>
            </a:br>
            <a:r>
              <a:rPr lang="en-US" altLang="en-US" dirty="0" smtClean="0"/>
              <a:t>Availability</a:t>
            </a:r>
          </a:p>
        </p:txBody>
      </p:sp>
      <p:sp>
        <p:nvSpPr>
          <p:cNvPr id="418819" name="Rectangle 3"/>
          <p:cNvSpPr>
            <a:spLocks noGrp="1" noChangeArrowheads="1"/>
          </p:cNvSpPr>
          <p:nvPr>
            <p:ph type="body" idx="1"/>
          </p:nvPr>
        </p:nvSpPr>
        <p:spPr>
          <a:xfrm>
            <a:off x="1676400" y="3402013"/>
            <a:ext cx="6629400" cy="2905125"/>
          </a:xfrm>
        </p:spPr>
        <p:txBody>
          <a:bodyPr lIns="90487" tIns="44450" rIns="90487" bIns="44450"/>
          <a:lstStyle/>
          <a:p>
            <a:pPr eaLnBrk="1" hangingPunct="1">
              <a:defRPr/>
            </a:pPr>
            <a:r>
              <a:rPr lang="en-US" dirty="0" smtClean="0"/>
              <a:t>Topics</a:t>
            </a:r>
          </a:p>
          <a:p>
            <a:pPr lvl="1" eaLnBrk="1" hangingPunct="1">
              <a:defRPr/>
            </a:pPr>
            <a:r>
              <a:rPr lang="en-US" dirty="0" smtClean="0"/>
              <a:t>Chapter 5 – Availability</a:t>
            </a:r>
          </a:p>
          <a:p>
            <a:pPr lvl="1" eaLnBrk="1" hangingPunct="1">
              <a:defRPr/>
            </a:pPr>
            <a:endParaRPr lang="en-US" dirty="0" smtClean="0"/>
          </a:p>
          <a:p>
            <a:pPr lvl="1" eaLnBrk="1" hangingPunct="1">
              <a:defRPr/>
            </a:pPr>
            <a:endParaRPr lang="en-US" dirty="0" smtClean="0"/>
          </a:p>
          <a:p>
            <a:pPr lvl="1" eaLnBrk="1" hangingPunct="1">
              <a:defRPr/>
            </a:pPr>
            <a:endParaRPr lang="en-US" dirty="0" smtClean="0"/>
          </a:p>
        </p:txBody>
      </p:sp>
      <p:sp>
        <p:nvSpPr>
          <p:cNvPr id="6148" name="Rectangle 4"/>
          <p:cNvSpPr>
            <a:spLocks noChangeArrowheads="1"/>
          </p:cNvSpPr>
          <p:nvPr/>
        </p:nvSpPr>
        <p:spPr bwMode="auto">
          <a:xfrm>
            <a:off x="228600" y="6487541"/>
            <a:ext cx="2971799"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90487" tIns="44450" rIns="90487" bIns="44450">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US" altLang="en-US" sz="1400" dirty="0" smtClean="0">
                <a:latin typeface="Courier New" panose="02070309020205020404" pitchFamily="49" charset="0"/>
              </a:rPr>
              <a:t>September 27, 2017</a:t>
            </a:r>
            <a:endParaRPr lang="en-US" altLang="en-US" sz="1400" dirty="0">
              <a:latin typeface="Courier New" panose="02070309020205020404" pitchFamily="49"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395869"/>
            <a:ext cx="5486400" cy="363975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95869"/>
            <a:ext cx="7010400" cy="4650802"/>
          </a:xfrm>
          <a:prstGeom prst="rect">
            <a:avLst/>
          </a:prstGeom>
        </p:spPr>
      </p:pic>
      <p:sp>
        <p:nvSpPr>
          <p:cNvPr id="9" name="Rectangle 5"/>
          <p:cNvSpPr>
            <a:spLocks noChangeArrowheads="1"/>
          </p:cNvSpPr>
          <p:nvPr/>
        </p:nvSpPr>
        <p:spPr bwMode="auto">
          <a:xfrm>
            <a:off x="1510875" y="914400"/>
            <a:ext cx="6654066" cy="56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ctr" eaLnBrk="1" hangingPunct="1">
              <a:lnSpc>
                <a:spcPct val="87000"/>
              </a:lnSpc>
            </a:pPr>
            <a:r>
              <a:rPr lang="en-US" altLang="en-US" sz="3800" dirty="0"/>
              <a:t>CSCE </a:t>
            </a:r>
            <a:r>
              <a:rPr lang="en-US" altLang="en-US" sz="3800" dirty="0" smtClean="0"/>
              <a:t>741 </a:t>
            </a:r>
            <a:r>
              <a:rPr lang="en-US" altLang="en-US" sz="3800" dirty="0"/>
              <a:t>Software </a:t>
            </a:r>
            <a:r>
              <a:rPr lang="en-US" altLang="en-US" sz="3800" dirty="0" smtClean="0"/>
              <a:t>Process</a:t>
            </a:r>
            <a:endParaRPr lang="en-US" altLang="en-US" sz="3800" dirty="0"/>
          </a:p>
        </p:txBody>
      </p:sp>
      <p:sp>
        <p:nvSpPr>
          <p:cNvPr id="10" name="Rectangle 3"/>
          <p:cNvSpPr txBox="1">
            <a:spLocks noChangeArrowheads="1"/>
          </p:cNvSpPr>
          <p:nvPr/>
        </p:nvSpPr>
        <p:spPr bwMode="auto">
          <a:xfrm>
            <a:off x="2778125" y="4243388"/>
            <a:ext cx="5386816" cy="2462212"/>
          </a:xfrm>
          <a:prstGeom prst="rect">
            <a:avLst/>
          </a:prstGeom>
          <a:noFill/>
          <a:ln w="9525">
            <a:noFill/>
            <a:miter lim="800000"/>
            <a:headEnd/>
            <a:tailEnd/>
          </a:ln>
          <a:effectLst/>
        </p:spPr>
        <p:txBody>
          <a:bodyPr vert="horz" wrap="square" lIns="90487" tIns="44450" rIns="90487" bIns="44450" numCol="1" anchor="t" anchorCtr="0" compatLnSpc="1">
            <a:prstTxWarp prst="textNoShape">
              <a:avLst/>
            </a:prstTxWarp>
          </a:bodyPr>
          <a:lstStyle>
            <a:lvl1pPr marL="385763" indent="-385763" algn="l" rtl="0" eaLnBrk="0" fontAlgn="base" hangingPunct="0">
              <a:lnSpc>
                <a:spcPct val="95000"/>
              </a:lnSpc>
              <a:spcBef>
                <a:spcPct val="50000"/>
              </a:spcBef>
              <a:spcAft>
                <a:spcPct val="0"/>
              </a:spcAft>
              <a:buClr>
                <a:schemeClr val="hlink"/>
              </a:buClr>
              <a:buFont typeface="Wingdings" panose="05000000000000000000" pitchFamily="2" charset="2"/>
              <a:defRPr sz="2400" b="1">
                <a:solidFill>
                  <a:schemeClr val="tx2"/>
                </a:solidFill>
                <a:effectLst>
                  <a:outerShdw blurRad="38100" dist="38100" dir="2700000" algn="tl">
                    <a:srgbClr val="C0C0C0"/>
                  </a:outerShdw>
                </a:effectLst>
                <a:latin typeface="+mn-lt"/>
                <a:ea typeface="+mn-ea"/>
                <a:cs typeface="+mn-cs"/>
              </a:defRPr>
            </a:lvl1pPr>
            <a:lvl2pPr marL="744538" indent="-246063" algn="l" rtl="0" eaLnBrk="0" fontAlgn="base" hangingPunct="0">
              <a:spcBef>
                <a:spcPct val="25000"/>
              </a:spcBef>
              <a:spcAft>
                <a:spcPct val="0"/>
              </a:spcAft>
              <a:buClr>
                <a:schemeClr val="hlink"/>
              </a:buClr>
              <a:buSzPct val="75000"/>
              <a:buFont typeface="Wingdings" panose="05000000000000000000" pitchFamily="2" charset="2"/>
              <a:buChar char="n"/>
              <a:defRPr sz="2000" b="1">
                <a:solidFill>
                  <a:schemeClr val="tx1"/>
                </a:solidFill>
                <a:latin typeface="+mn-lt"/>
              </a:defRPr>
            </a:lvl2pPr>
            <a:lvl3pPr marL="1146175" indent="-238125" algn="l" rtl="0" eaLnBrk="0" fontAlgn="base" hangingPunct="0">
              <a:lnSpc>
                <a:spcPct val="107000"/>
              </a:lnSpc>
              <a:spcBef>
                <a:spcPct val="10000"/>
              </a:spcBef>
              <a:spcAft>
                <a:spcPct val="0"/>
              </a:spcAft>
              <a:buClr>
                <a:srgbClr val="005400"/>
              </a:buClr>
              <a:buSzPct val="90000"/>
              <a:buFont typeface="Wingdings" pitchFamily="2" charset="2"/>
              <a:buChar char="l"/>
              <a:defRPr b="1">
                <a:solidFill>
                  <a:schemeClr val="folHlink"/>
                </a:solidFill>
                <a:latin typeface="+mn-lt"/>
              </a:defRPr>
            </a:lvl3pPr>
            <a:lvl4pPr marL="1600200" indent="-228600" algn="l" rtl="0" eaLnBrk="0" fontAlgn="base" hangingPunct="0">
              <a:spcBef>
                <a:spcPct val="20000"/>
              </a:spcBef>
              <a:spcAft>
                <a:spcPct val="0"/>
              </a:spcAft>
              <a:buChar char="»"/>
              <a:defRPr b="1">
                <a:solidFill>
                  <a:schemeClr val="tx1"/>
                </a:solidFill>
                <a:latin typeface="+mn-lt"/>
              </a:defRPr>
            </a:lvl4pPr>
            <a:lvl5pPr marL="2451100" indent="-228600" algn="l" rtl="0" eaLnBrk="0" fontAlgn="base" hangingPunct="0">
              <a:spcBef>
                <a:spcPct val="20000"/>
              </a:spcBef>
              <a:spcAft>
                <a:spcPct val="0"/>
              </a:spcAft>
              <a:buChar char="•"/>
              <a:defRPr sz="2000">
                <a:solidFill>
                  <a:schemeClr val="tx1"/>
                </a:solidFill>
                <a:latin typeface="Times New Roman" pitchFamily="18" charset="0"/>
              </a:defRPr>
            </a:lvl5pPr>
            <a:lvl6pPr marL="2908300" indent="-228600" algn="l" rtl="0" fontAlgn="base">
              <a:spcBef>
                <a:spcPct val="20000"/>
              </a:spcBef>
              <a:spcAft>
                <a:spcPct val="0"/>
              </a:spcAft>
              <a:buChar char="•"/>
              <a:defRPr sz="2000">
                <a:solidFill>
                  <a:schemeClr val="tx1"/>
                </a:solidFill>
                <a:latin typeface="Times New Roman" pitchFamily="18" charset="0"/>
              </a:defRPr>
            </a:lvl6pPr>
            <a:lvl7pPr marL="3365500" indent="-228600" algn="l" rtl="0" fontAlgn="base">
              <a:spcBef>
                <a:spcPct val="20000"/>
              </a:spcBef>
              <a:spcAft>
                <a:spcPct val="0"/>
              </a:spcAft>
              <a:buChar char="•"/>
              <a:defRPr sz="2000">
                <a:solidFill>
                  <a:schemeClr val="tx1"/>
                </a:solidFill>
                <a:latin typeface="Times New Roman" pitchFamily="18" charset="0"/>
              </a:defRPr>
            </a:lvl7pPr>
            <a:lvl8pPr marL="3822700" indent="-228600" algn="l" rtl="0" fontAlgn="base">
              <a:spcBef>
                <a:spcPct val="20000"/>
              </a:spcBef>
              <a:spcAft>
                <a:spcPct val="0"/>
              </a:spcAft>
              <a:buChar char="•"/>
              <a:defRPr sz="2000">
                <a:solidFill>
                  <a:schemeClr val="tx1"/>
                </a:solidFill>
                <a:latin typeface="Times New Roman" pitchFamily="18" charset="0"/>
              </a:defRPr>
            </a:lvl8pPr>
            <a:lvl9pPr marL="4279900" indent="-228600" algn="l" rtl="0" fontAlgn="base">
              <a:spcBef>
                <a:spcPct val="20000"/>
              </a:spcBef>
              <a:spcAft>
                <a:spcPct val="0"/>
              </a:spcAft>
              <a:buChar char="•"/>
              <a:defRPr sz="2000">
                <a:solidFill>
                  <a:schemeClr val="tx1"/>
                </a:solidFill>
                <a:latin typeface="Times New Roman" pitchFamily="18" charset="0"/>
              </a:defRPr>
            </a:lvl9pPr>
          </a:lstStyle>
          <a:p>
            <a:pPr eaLnBrk="1" hangingPunct="1">
              <a:defRPr/>
            </a:pPr>
            <a:r>
              <a:rPr lang="en-US" kern="0" dirty="0" smtClean="0"/>
              <a:t>Lecture 6  -- Spring Boot, points</a:t>
            </a:r>
          </a:p>
          <a:p>
            <a:pPr lvl="1" eaLnBrk="1" hangingPunct="1">
              <a:defRPr/>
            </a:pPr>
            <a:r>
              <a:rPr lang="en-US" kern="0" dirty="0" smtClean="0"/>
              <a:t>Testing with Spring Boot</a:t>
            </a:r>
          </a:p>
          <a:p>
            <a:pPr lvl="1" eaLnBrk="1" hangingPunct="1">
              <a:defRPr/>
            </a:pPr>
            <a:r>
              <a:rPr lang="en-US" kern="0" dirty="0" smtClean="0"/>
              <a:t>Point evaluation of User Stories</a:t>
            </a:r>
          </a:p>
          <a:p>
            <a:pPr lvl="1" eaLnBrk="1" hangingPunct="1">
              <a:defRPr/>
            </a:pPr>
            <a:r>
              <a:rPr lang="en-US" kern="0" dirty="0" smtClean="0"/>
              <a:t>Velocity</a:t>
            </a:r>
          </a:p>
          <a:p>
            <a:pPr eaLnBrk="1" hangingPunct="1">
              <a:defRPr/>
            </a:pPr>
            <a:r>
              <a:rPr lang="en-US" kern="0" dirty="0" err="1" smtClean="0"/>
              <a:t>Readings:PSB</a:t>
            </a:r>
            <a:r>
              <a:rPr lang="en-US" kern="0" dirty="0" smtClean="0"/>
              <a:t> </a:t>
            </a:r>
            <a:r>
              <a:rPr lang="en-US" kern="0" dirty="0" err="1" smtClean="0"/>
              <a:t>Ch</a:t>
            </a:r>
            <a:r>
              <a:rPr lang="en-US" kern="0" dirty="0" smtClean="0"/>
              <a:t> 6-7</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a:t>
            </a:r>
            <a:r>
              <a:rPr lang="en-US" dirty="0" err="1" smtClean="0"/>
              <a:t>oString</a:t>
            </a:r>
            <a:r>
              <a:rPr lang="en-US" dirty="0" smtClean="0"/>
              <a:t>()</a:t>
            </a:r>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a:t>Pro Spring Boot </a:t>
            </a:r>
            <a:r>
              <a:rPr lang="en-US" dirty="0" smtClean="0"/>
              <a:t>by Gutierrez</a:t>
            </a:r>
            <a:r>
              <a:rPr lang="en-US" dirty="0"/>
              <a:t>, Felipe. </a:t>
            </a:r>
            <a:r>
              <a:rPr lang="en-US" dirty="0" err="1" smtClean="0"/>
              <a:t>Ch</a:t>
            </a:r>
            <a:r>
              <a:rPr lang="en-US" dirty="0" smtClean="0"/>
              <a:t> 06</a:t>
            </a:r>
            <a:endParaRPr lang="en-US" dirty="0"/>
          </a:p>
        </p:txBody>
      </p:sp>
      <p:pic>
        <p:nvPicPr>
          <p:cNvPr id="5" name="Picture 4"/>
          <p:cNvPicPr>
            <a:picLocks noChangeAspect="1"/>
          </p:cNvPicPr>
          <p:nvPr/>
        </p:nvPicPr>
        <p:blipFill>
          <a:blip r:embed="rId2"/>
          <a:stretch>
            <a:fillRect/>
          </a:stretch>
        </p:blipFill>
        <p:spPr>
          <a:xfrm>
            <a:off x="243697" y="1266326"/>
            <a:ext cx="8878078" cy="4220073"/>
          </a:xfrm>
          <a:prstGeom prst="rect">
            <a:avLst/>
          </a:prstGeom>
        </p:spPr>
      </p:pic>
    </p:spTree>
    <p:extLst>
      <p:ext uri="{BB962C8B-B14F-4D97-AF65-F5344CB8AC3E}">
        <p14:creationId xmlns:p14="http://schemas.microsoft.com/office/powerpoint/2010/main" val="11081731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Mvc</a:t>
            </a:r>
            <a:r>
              <a:rPr lang="en-US" dirty="0" smtClean="0"/>
              <a:t>-test</a:t>
            </a:r>
            <a:endParaRPr lang="en-US" dirty="0"/>
          </a:p>
        </p:txBody>
      </p:sp>
      <p:sp>
        <p:nvSpPr>
          <p:cNvPr id="3" name="Content Placeholder 2"/>
          <p:cNvSpPr>
            <a:spLocks noGrp="1"/>
          </p:cNvSpPr>
          <p:nvPr>
            <p:ph idx="1"/>
          </p:nvPr>
        </p:nvSpPr>
        <p:spPr/>
        <p:txBody>
          <a:bodyPr/>
          <a:lstStyle/>
          <a:p>
            <a:r>
              <a:rPr lang="en-US" dirty="0" smtClean="0"/>
              <a:t>http</a:t>
            </a:r>
            <a:r>
              <a:rPr lang="en-US" dirty="0"/>
              <a:t>:// docs.spring.io/ spring-framework/ docs/ current/ spring-framework-reference/ html/ integration-testing.html# spring-</a:t>
            </a:r>
            <a:r>
              <a:rPr lang="en-US" dirty="0" err="1"/>
              <a:t>mvc</a:t>
            </a:r>
            <a:r>
              <a:rPr lang="en-US" dirty="0"/>
              <a:t>-test-framework </a:t>
            </a:r>
            <a:r>
              <a:rPr lang="en-US" dirty="0" smtClean="0"/>
              <a:t>.</a:t>
            </a:r>
          </a:p>
          <a:p>
            <a:pPr>
              <a:buFont typeface="Wingdings" panose="05000000000000000000" pitchFamily="2" charset="2"/>
              <a:buChar char="§"/>
            </a:pPr>
            <a:r>
              <a:rPr lang="en-US" dirty="0" err="1" smtClean="0"/>
              <a:t>setConverters</a:t>
            </a:r>
            <a:endParaRPr lang="en-US" dirty="0" smtClean="0"/>
          </a:p>
          <a:p>
            <a:pPr>
              <a:buFont typeface="Wingdings" panose="05000000000000000000" pitchFamily="2" charset="2"/>
              <a:buChar char="§"/>
            </a:pPr>
            <a:r>
              <a:rPr lang="en-US" dirty="0" err="1"/>
              <a:t>t</a:t>
            </a:r>
            <a:r>
              <a:rPr lang="en-US" dirty="0" err="1" smtClean="0"/>
              <a:t>oJsonString</a:t>
            </a:r>
            <a:r>
              <a:rPr lang="en-US" dirty="0" smtClean="0"/>
              <a:t>(Object)</a:t>
            </a:r>
          </a:p>
          <a:p>
            <a:pPr>
              <a:buFont typeface="Wingdings" panose="05000000000000000000" pitchFamily="2" charset="2"/>
              <a:buChar char="§"/>
            </a:pPr>
            <a:r>
              <a:rPr lang="en-US" dirty="0"/>
              <a:t>s</a:t>
            </a:r>
            <a:r>
              <a:rPr lang="en-US" dirty="0" smtClean="0"/>
              <a:t>etup()</a:t>
            </a:r>
          </a:p>
          <a:p>
            <a:pPr>
              <a:buFont typeface="Wingdings" panose="05000000000000000000" pitchFamily="2" charset="2"/>
              <a:buChar char="§"/>
            </a:pPr>
            <a:r>
              <a:rPr lang="en-US" dirty="0" err="1" smtClean="0"/>
              <a:t>getAll</a:t>
            </a:r>
            <a:r>
              <a:rPr lang="en-US" dirty="0" smtClean="0"/>
              <a:t>()</a:t>
            </a:r>
          </a:p>
          <a:p>
            <a:pPr>
              <a:buFont typeface="Wingdings" panose="05000000000000000000" pitchFamily="2" charset="2"/>
              <a:buChar char="§"/>
            </a:pPr>
            <a:r>
              <a:rPr lang="en-US" dirty="0" err="1" smtClean="0"/>
              <a:t>findByTitle</a:t>
            </a:r>
            <a:r>
              <a:rPr lang="en-US" dirty="0" smtClean="0"/>
              <a:t>()  // Journal running example</a:t>
            </a:r>
          </a:p>
          <a:p>
            <a:pPr>
              <a:buFont typeface="Wingdings" panose="05000000000000000000" pitchFamily="2" charset="2"/>
              <a:buChar char="§"/>
            </a:pPr>
            <a:r>
              <a:rPr lang="en-US" dirty="0"/>
              <a:t>a</a:t>
            </a:r>
            <a:r>
              <a:rPr lang="en-US" dirty="0" smtClean="0"/>
              <a:t>dd()</a:t>
            </a:r>
            <a:endParaRPr lang="en-US" dirty="0"/>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a:t>Pro Spring Boot </a:t>
            </a:r>
            <a:r>
              <a:rPr lang="en-US" dirty="0" smtClean="0"/>
              <a:t>by Gutierrez</a:t>
            </a:r>
            <a:r>
              <a:rPr lang="en-US" dirty="0"/>
              <a:t>, Felipe. </a:t>
            </a:r>
            <a:r>
              <a:rPr lang="en-US" dirty="0" err="1" smtClean="0"/>
              <a:t>Ch</a:t>
            </a:r>
            <a:r>
              <a:rPr lang="en-US" dirty="0" smtClean="0"/>
              <a:t> 06</a:t>
            </a:r>
            <a:endParaRPr lang="en-US" dirty="0"/>
          </a:p>
        </p:txBody>
      </p:sp>
    </p:spTree>
    <p:extLst>
      <p:ext uri="{BB962C8B-B14F-4D97-AF65-F5344CB8AC3E}">
        <p14:creationId xmlns:p14="http://schemas.microsoft.com/office/powerpoint/2010/main" val="302463022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Tests with STS</a:t>
            </a:r>
            <a:endParaRPr lang="en-US" dirty="0"/>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a:t>Pro Spring Boot </a:t>
            </a:r>
            <a:r>
              <a:rPr lang="en-US" dirty="0" smtClean="0"/>
              <a:t>by Gutierrez</a:t>
            </a:r>
            <a:r>
              <a:rPr lang="en-US" dirty="0"/>
              <a:t>, Felipe. </a:t>
            </a:r>
            <a:r>
              <a:rPr lang="en-US" dirty="0" err="1" smtClean="0"/>
              <a:t>Ch</a:t>
            </a:r>
            <a:r>
              <a:rPr lang="en-US" dirty="0" smtClean="0"/>
              <a:t> 06</a:t>
            </a:r>
            <a:endParaRPr lang="en-US" dirty="0"/>
          </a:p>
        </p:txBody>
      </p:sp>
      <p:pic>
        <p:nvPicPr>
          <p:cNvPr id="5" name="Picture 4"/>
          <p:cNvPicPr>
            <a:picLocks noChangeAspect="1"/>
          </p:cNvPicPr>
          <p:nvPr/>
        </p:nvPicPr>
        <p:blipFill>
          <a:blip r:embed="rId2"/>
          <a:stretch>
            <a:fillRect/>
          </a:stretch>
        </p:blipFill>
        <p:spPr>
          <a:xfrm>
            <a:off x="-1" y="1676400"/>
            <a:ext cx="9342783" cy="3581400"/>
          </a:xfrm>
          <a:prstGeom prst="rect">
            <a:avLst/>
          </a:prstGeom>
        </p:spPr>
      </p:pic>
    </p:spTree>
    <p:extLst>
      <p:ext uri="{BB962C8B-B14F-4D97-AF65-F5344CB8AC3E}">
        <p14:creationId xmlns:p14="http://schemas.microsoft.com/office/powerpoint/2010/main" val="350097142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1752600" y="6443538"/>
            <a:ext cx="2736647" cy="369332"/>
          </a:xfrm>
          <a:prstGeom prst="rect">
            <a:avLst/>
          </a:prstGeom>
          <a:noFill/>
        </p:spPr>
        <p:txBody>
          <a:bodyPr wrap="none" rtlCol="0">
            <a:spAutoFit/>
          </a:bodyPr>
          <a:lstStyle/>
          <a:p>
            <a:r>
              <a:rPr lang="en-US" dirty="0"/>
              <a:t>https://spring.io/guides</a:t>
            </a:r>
          </a:p>
        </p:txBody>
      </p:sp>
      <p:pic>
        <p:nvPicPr>
          <p:cNvPr id="5" name="Picture 4"/>
          <p:cNvPicPr>
            <a:picLocks noChangeAspect="1"/>
          </p:cNvPicPr>
          <p:nvPr/>
        </p:nvPicPr>
        <p:blipFill>
          <a:blip r:embed="rId2"/>
          <a:stretch>
            <a:fillRect/>
          </a:stretch>
        </p:blipFill>
        <p:spPr>
          <a:xfrm>
            <a:off x="0" y="0"/>
            <a:ext cx="8521653" cy="6409109"/>
          </a:xfrm>
          <a:prstGeom prst="rect">
            <a:avLst/>
          </a:prstGeom>
        </p:spPr>
      </p:pic>
    </p:spTree>
    <p:extLst>
      <p:ext uri="{BB962C8B-B14F-4D97-AF65-F5344CB8AC3E}">
        <p14:creationId xmlns:p14="http://schemas.microsoft.com/office/powerpoint/2010/main" val="24925886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Spring Guides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2000" dirty="0">
                <a:effectLst/>
                <a:hlinkClick r:id="rId2"/>
              </a:rPr>
              <a:t>Integrating </a:t>
            </a:r>
            <a:r>
              <a:rPr lang="en-US" sz="2000" dirty="0" smtClean="0">
                <a:effectLst/>
                <a:hlinkClick r:id="rId2"/>
              </a:rPr>
              <a:t>Data</a:t>
            </a:r>
            <a:r>
              <a:rPr lang="en-US" sz="2000" dirty="0" smtClean="0">
                <a:effectLst/>
              </a:rPr>
              <a:t> - </a:t>
            </a:r>
            <a:r>
              <a:rPr lang="en-US" sz="2000" b="0" dirty="0">
                <a:effectLst/>
              </a:rPr>
              <a:t>fetch data, process it, and write it to a file</a:t>
            </a:r>
            <a:endParaRPr lang="en-US" sz="2000" dirty="0" smtClean="0">
              <a:effectLst/>
            </a:endParaRPr>
          </a:p>
          <a:p>
            <a:pPr>
              <a:buFont typeface="Wingdings" panose="05000000000000000000" pitchFamily="2" charset="2"/>
              <a:buChar char="§"/>
            </a:pPr>
            <a:r>
              <a:rPr lang="en-US" sz="2000" u="sng" dirty="0" smtClean="0">
                <a:effectLst/>
                <a:hlinkClick r:id="rId3"/>
              </a:rPr>
              <a:t>Serving </a:t>
            </a:r>
            <a:r>
              <a:rPr lang="en-US" sz="2000" u="sng" dirty="0">
                <a:effectLst/>
                <a:hlinkClick r:id="rId3"/>
              </a:rPr>
              <a:t>Web Content with Spring </a:t>
            </a:r>
            <a:r>
              <a:rPr lang="en-US" sz="2000" u="sng" dirty="0" smtClean="0">
                <a:effectLst/>
                <a:hlinkClick r:id="rId3"/>
              </a:rPr>
              <a:t>MVC</a:t>
            </a:r>
            <a:endParaRPr lang="en-US" sz="2000" u="sng" dirty="0" smtClean="0">
              <a:effectLst/>
            </a:endParaRPr>
          </a:p>
          <a:p>
            <a:pPr>
              <a:buFont typeface="Wingdings" panose="05000000000000000000" pitchFamily="2" charset="2"/>
              <a:buChar char="§"/>
            </a:pPr>
            <a:r>
              <a:rPr lang="en-US" sz="2000" u="sng" dirty="0">
                <a:effectLst/>
                <a:hlinkClick r:id="rId4"/>
              </a:rPr>
              <a:t>Handling Form </a:t>
            </a:r>
            <a:r>
              <a:rPr lang="en-US" sz="2000" u="sng" dirty="0" smtClean="0">
                <a:effectLst/>
                <a:hlinkClick r:id="rId4"/>
              </a:rPr>
              <a:t>Submission</a:t>
            </a:r>
            <a:endParaRPr lang="en-US" sz="2000" u="sng" dirty="0" smtClean="0">
              <a:effectLst/>
            </a:endParaRPr>
          </a:p>
          <a:p>
            <a:pPr>
              <a:buFont typeface="Wingdings" panose="05000000000000000000" pitchFamily="2" charset="2"/>
              <a:buChar char="§"/>
            </a:pPr>
            <a:r>
              <a:rPr lang="en-US" sz="2000" dirty="0">
                <a:effectLst/>
                <a:hlinkClick r:id="rId5"/>
              </a:rPr>
              <a:t>Working a Getting Started guide with </a:t>
            </a:r>
            <a:r>
              <a:rPr lang="en-US" sz="2000" dirty="0" smtClean="0">
                <a:effectLst/>
                <a:hlinkClick r:id="rId5"/>
              </a:rPr>
              <a:t>STS</a:t>
            </a:r>
            <a:endParaRPr lang="en-US" sz="2000" dirty="0" smtClean="0">
              <a:effectLst/>
            </a:endParaRPr>
          </a:p>
          <a:p>
            <a:pPr>
              <a:buFont typeface="Wingdings" panose="05000000000000000000" pitchFamily="2" charset="2"/>
              <a:buChar char="§"/>
            </a:pPr>
            <a:r>
              <a:rPr lang="en-US" sz="2000" dirty="0">
                <a:effectLst/>
              </a:rPr>
              <a:t> </a:t>
            </a:r>
            <a:r>
              <a:rPr lang="en-US" sz="2000" dirty="0">
                <a:effectLst/>
                <a:hlinkClick r:id="rId6"/>
              </a:rPr>
              <a:t>Consuming a RESTful Web Service with rest.js</a:t>
            </a:r>
            <a:endParaRPr lang="en-US" sz="2000" dirty="0">
              <a:effectLst/>
            </a:endParaRPr>
          </a:p>
          <a:p>
            <a:pPr>
              <a:buFont typeface="Wingdings" panose="05000000000000000000" pitchFamily="2" charset="2"/>
              <a:buChar char="§"/>
            </a:pPr>
            <a:r>
              <a:rPr lang="en-US" sz="2000" dirty="0">
                <a:effectLst/>
              </a:rPr>
              <a:t> </a:t>
            </a:r>
            <a:r>
              <a:rPr lang="en-US" sz="2000" u="sng" dirty="0">
                <a:effectLst/>
                <a:hlinkClick r:id="rId7"/>
              </a:rPr>
              <a:t>Accessing MongoDB Data with REST</a:t>
            </a:r>
            <a:endParaRPr lang="en-US" sz="2000" dirty="0">
              <a:effectLst/>
            </a:endParaRPr>
          </a:p>
          <a:p>
            <a:pPr>
              <a:buFont typeface="Wingdings" panose="05000000000000000000" pitchFamily="2" charset="2"/>
              <a:buChar char="§"/>
            </a:pPr>
            <a:r>
              <a:rPr lang="en-US" sz="2000" u="sng" dirty="0">
                <a:effectLst/>
                <a:hlinkClick r:id="rId8"/>
              </a:rPr>
              <a:t>Accessing JPA Data with </a:t>
            </a:r>
            <a:r>
              <a:rPr lang="en-US" sz="2000" u="sng" dirty="0" smtClean="0">
                <a:effectLst/>
                <a:hlinkClick r:id="rId8"/>
              </a:rPr>
              <a:t>REST</a:t>
            </a:r>
            <a:endParaRPr lang="en-US" sz="2000" u="sng" dirty="0">
              <a:effectLst/>
            </a:endParaRPr>
          </a:p>
          <a:p>
            <a:pPr>
              <a:buFont typeface="Wingdings" panose="05000000000000000000" pitchFamily="2" charset="2"/>
              <a:buChar char="§"/>
            </a:pPr>
            <a:r>
              <a:rPr lang="en-US" sz="2000" dirty="0" smtClean="0">
                <a:effectLst/>
                <a:hlinkClick r:id="rId9"/>
              </a:rPr>
              <a:t>Spring </a:t>
            </a:r>
            <a:r>
              <a:rPr lang="en-US" sz="2000" dirty="0">
                <a:effectLst/>
                <a:hlinkClick r:id="rId9"/>
              </a:rPr>
              <a:t>Boot with </a:t>
            </a:r>
            <a:r>
              <a:rPr lang="en-US" sz="2000" dirty="0" smtClean="0">
                <a:effectLst/>
                <a:hlinkClick r:id="rId9"/>
              </a:rPr>
              <a:t>Docker</a:t>
            </a:r>
            <a:endParaRPr lang="en-US" sz="2000" dirty="0" smtClean="0">
              <a:effectLst/>
            </a:endParaRPr>
          </a:p>
          <a:p>
            <a:pPr>
              <a:buFont typeface="Wingdings" panose="05000000000000000000" pitchFamily="2" charset="2"/>
              <a:buChar char="§"/>
            </a:pPr>
            <a:r>
              <a:rPr lang="en-US" sz="2000" dirty="0" smtClean="0">
                <a:effectLst/>
              </a:rPr>
              <a:t>…</a:t>
            </a:r>
          </a:p>
          <a:p>
            <a:pPr>
              <a:buFont typeface="Wingdings" panose="05000000000000000000" pitchFamily="2" charset="2"/>
              <a:buChar char="§"/>
            </a:pPr>
            <a:r>
              <a:rPr lang="en-US" sz="2000" u="sng" dirty="0">
                <a:effectLst/>
                <a:hlinkClick r:id="rId10"/>
              </a:rPr>
              <a:t>Spring Security </a:t>
            </a:r>
            <a:r>
              <a:rPr lang="en-US" sz="2000" u="sng" dirty="0" smtClean="0">
                <a:effectLst/>
                <a:hlinkClick r:id="rId10"/>
              </a:rPr>
              <a:t>Architecture</a:t>
            </a:r>
            <a:endParaRPr lang="en-US" sz="2000" u="sng" dirty="0" smtClean="0">
              <a:effectLst/>
            </a:endParaRPr>
          </a:p>
          <a:p>
            <a:pPr>
              <a:buFont typeface="Wingdings" panose="05000000000000000000" pitchFamily="2" charset="2"/>
              <a:buChar char="§"/>
            </a:pPr>
            <a:r>
              <a:rPr lang="en-US" sz="2000" dirty="0">
                <a:effectLst/>
                <a:hlinkClick r:id="rId11"/>
              </a:rPr>
              <a:t>Uploading Files</a:t>
            </a:r>
            <a:r>
              <a:rPr lang="en-US" dirty="0"/>
              <a:t/>
            </a:r>
            <a:br>
              <a:rPr lang="en-US" dirty="0"/>
            </a:br>
            <a:endParaRPr lang="en-US" dirty="0" smtClean="0"/>
          </a:p>
          <a:p>
            <a:endParaRPr lang="en-US" dirty="0"/>
          </a:p>
        </p:txBody>
      </p:sp>
      <p:sp>
        <p:nvSpPr>
          <p:cNvPr id="4" name="TextBox 3"/>
          <p:cNvSpPr txBox="1"/>
          <p:nvPr/>
        </p:nvSpPr>
        <p:spPr>
          <a:xfrm>
            <a:off x="1752600" y="6443538"/>
            <a:ext cx="2736647" cy="369332"/>
          </a:xfrm>
          <a:prstGeom prst="rect">
            <a:avLst/>
          </a:prstGeom>
          <a:noFill/>
        </p:spPr>
        <p:txBody>
          <a:bodyPr wrap="none" rtlCol="0">
            <a:spAutoFit/>
          </a:bodyPr>
          <a:lstStyle/>
          <a:p>
            <a:r>
              <a:rPr lang="en-US" dirty="0"/>
              <a:t>https://spring.io/guides</a:t>
            </a:r>
          </a:p>
        </p:txBody>
      </p:sp>
    </p:spTree>
    <p:extLst>
      <p:ext uri="{BB962C8B-B14F-4D97-AF65-F5344CB8AC3E}">
        <p14:creationId xmlns:p14="http://schemas.microsoft.com/office/powerpoint/2010/main" val="251102215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Java Bean?</a:t>
            </a:r>
            <a:endParaRPr lang="en-US" dirty="0"/>
          </a:p>
        </p:txBody>
      </p:sp>
      <p:sp>
        <p:nvSpPr>
          <p:cNvPr id="3" name="Content Placeholder 2"/>
          <p:cNvSpPr>
            <a:spLocks noGrp="1"/>
          </p:cNvSpPr>
          <p:nvPr>
            <p:ph idx="1"/>
          </p:nvPr>
        </p:nvSpPr>
        <p:spPr/>
        <p:txBody>
          <a:bodyPr/>
          <a:lstStyle/>
          <a:p>
            <a:r>
              <a:rPr lang="en-US" b="0" dirty="0">
                <a:effectLst/>
              </a:rPr>
              <a:t>JavaBeans are </a:t>
            </a:r>
            <a:r>
              <a:rPr lang="en-US" dirty="0">
                <a:effectLst/>
              </a:rPr>
              <a:t>classes</a:t>
            </a:r>
            <a:r>
              <a:rPr lang="en-US" b="0" dirty="0">
                <a:effectLst/>
              </a:rPr>
              <a:t> </a:t>
            </a:r>
            <a:r>
              <a:rPr lang="en-US" b="0" dirty="0" smtClean="0">
                <a:effectLst/>
              </a:rPr>
              <a:t>that:</a:t>
            </a:r>
          </a:p>
          <a:p>
            <a:pPr marL="457200" indent="-457200">
              <a:buFont typeface="+mj-lt"/>
              <a:buAutoNum type="arabicPeriod"/>
            </a:pPr>
            <a:r>
              <a:rPr lang="en-US" b="0" dirty="0" smtClean="0">
                <a:effectLst/>
              </a:rPr>
              <a:t>encapsulate </a:t>
            </a:r>
            <a:r>
              <a:rPr lang="en-US" b="0" dirty="0">
                <a:effectLst/>
              </a:rPr>
              <a:t>many objects into a single object (the </a:t>
            </a:r>
            <a:r>
              <a:rPr lang="en-US" dirty="0">
                <a:effectLst/>
              </a:rPr>
              <a:t>bean</a:t>
            </a:r>
            <a:r>
              <a:rPr lang="en-US" b="0" dirty="0">
                <a:effectLst/>
              </a:rPr>
              <a:t>). </a:t>
            </a:r>
            <a:endParaRPr lang="en-US" b="0" dirty="0" smtClean="0">
              <a:effectLst/>
            </a:endParaRPr>
          </a:p>
          <a:p>
            <a:pPr marL="457200" indent="-457200">
              <a:buFont typeface="+mj-lt"/>
              <a:buAutoNum type="arabicPeriod"/>
            </a:pPr>
            <a:r>
              <a:rPr lang="en-US" b="0" dirty="0" smtClean="0">
                <a:effectLst/>
              </a:rPr>
              <a:t>They </a:t>
            </a:r>
            <a:r>
              <a:rPr lang="en-US" b="0" dirty="0">
                <a:effectLst/>
              </a:rPr>
              <a:t>are serializable, </a:t>
            </a:r>
            <a:endParaRPr lang="en-US" b="0" dirty="0" smtClean="0">
              <a:effectLst/>
            </a:endParaRPr>
          </a:p>
          <a:p>
            <a:pPr marL="457200" indent="-457200">
              <a:buFont typeface="+mj-lt"/>
              <a:buAutoNum type="arabicPeriod"/>
            </a:pPr>
            <a:r>
              <a:rPr lang="en-US" b="0" dirty="0" smtClean="0">
                <a:effectLst/>
              </a:rPr>
              <a:t>They have </a:t>
            </a:r>
            <a:r>
              <a:rPr lang="en-US" b="0" dirty="0">
                <a:effectLst/>
              </a:rPr>
              <a:t>a zero-argument constructor, and </a:t>
            </a:r>
            <a:endParaRPr lang="en-US" b="0" dirty="0" smtClean="0">
              <a:effectLst/>
            </a:endParaRPr>
          </a:p>
          <a:p>
            <a:pPr marL="457200" indent="-457200">
              <a:buFont typeface="+mj-lt"/>
              <a:buAutoNum type="arabicPeriod"/>
            </a:pPr>
            <a:r>
              <a:rPr lang="en-US" b="0" dirty="0" smtClean="0">
                <a:effectLst/>
              </a:rPr>
              <a:t>They allow </a:t>
            </a:r>
            <a:r>
              <a:rPr lang="en-US" b="0" dirty="0">
                <a:effectLst/>
              </a:rPr>
              <a:t>access to properties using getter and setter methods</a:t>
            </a:r>
            <a:r>
              <a:rPr lang="en-US" b="0" dirty="0" smtClean="0">
                <a:effectLst/>
              </a:rPr>
              <a:t>.</a:t>
            </a:r>
          </a:p>
          <a:p>
            <a:pPr marL="0" indent="0"/>
            <a:r>
              <a:rPr lang="en-US" b="0" dirty="0" smtClean="0">
                <a:effectLst/>
              </a:rPr>
              <a:t>No </a:t>
            </a:r>
            <a:r>
              <a:rPr lang="en-US" b="0" dirty="0">
                <a:effectLst/>
              </a:rPr>
              <a:t>s</a:t>
            </a:r>
            <a:r>
              <a:rPr lang="en-US" b="0" dirty="0" smtClean="0">
                <a:effectLst/>
              </a:rPr>
              <a:t>pecial syntax, just a standard.</a:t>
            </a:r>
          </a:p>
          <a:p>
            <a:pPr marL="0" indent="0"/>
            <a:r>
              <a:rPr lang="en-US" b="0" dirty="0" smtClean="0">
                <a:effectLst/>
              </a:rPr>
              <a:t>“There </a:t>
            </a:r>
            <a:r>
              <a:rPr lang="en-US" b="0" dirty="0">
                <a:effectLst/>
              </a:rPr>
              <a:t>is a term for it because the standard allows libraries to programmatically do things with class instances you define in a predefined way</a:t>
            </a:r>
            <a:r>
              <a:rPr lang="en-US" b="0" dirty="0" smtClean="0">
                <a:effectLst/>
              </a:rPr>
              <a:t>.”</a:t>
            </a:r>
            <a:endParaRPr lang="en-US" dirty="0"/>
          </a:p>
        </p:txBody>
      </p:sp>
      <p:sp>
        <p:nvSpPr>
          <p:cNvPr id="4" name="TextBox 3"/>
          <p:cNvSpPr txBox="1"/>
          <p:nvPr/>
        </p:nvSpPr>
        <p:spPr>
          <a:xfrm>
            <a:off x="785813" y="6138446"/>
            <a:ext cx="7519987" cy="338554"/>
          </a:xfrm>
          <a:prstGeom prst="rect">
            <a:avLst/>
          </a:prstGeom>
          <a:noFill/>
        </p:spPr>
        <p:txBody>
          <a:bodyPr wrap="square" rtlCol="0">
            <a:spAutoFit/>
          </a:bodyPr>
          <a:lstStyle/>
          <a:p>
            <a:r>
              <a:rPr lang="en-US" sz="1600" dirty="0"/>
              <a:t>https://stackoverflow.com/questions/3295496/what-is-a-javabean-exactly</a:t>
            </a:r>
          </a:p>
        </p:txBody>
      </p:sp>
    </p:spTree>
    <p:extLst>
      <p:ext uri="{BB962C8B-B14F-4D97-AF65-F5344CB8AC3E}">
        <p14:creationId xmlns:p14="http://schemas.microsoft.com/office/powerpoint/2010/main" val="27801127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Serializability</a:t>
            </a:r>
            <a:r>
              <a:rPr lang="en-US" dirty="0"/>
              <a:t> of a class</a:t>
            </a:r>
          </a:p>
        </p:txBody>
      </p:sp>
      <p:sp>
        <p:nvSpPr>
          <p:cNvPr id="3" name="Content Placeholder 2"/>
          <p:cNvSpPr>
            <a:spLocks noGrp="1"/>
          </p:cNvSpPr>
          <p:nvPr>
            <p:ph idx="1"/>
          </p:nvPr>
        </p:nvSpPr>
        <p:spPr/>
        <p:txBody>
          <a:bodyPr/>
          <a:lstStyle/>
          <a:p>
            <a:r>
              <a:rPr lang="en-US" dirty="0" err="1"/>
              <a:t>Serializability</a:t>
            </a:r>
            <a:r>
              <a:rPr lang="en-US" dirty="0"/>
              <a:t> of a class is enabled by the class implementing the </a:t>
            </a:r>
            <a:r>
              <a:rPr lang="en-US" dirty="0" err="1"/>
              <a:t>java.io.Serializable</a:t>
            </a:r>
            <a:r>
              <a:rPr lang="en-US" dirty="0"/>
              <a:t> interface. </a:t>
            </a:r>
            <a:endParaRPr lang="en-US" dirty="0" smtClean="0"/>
          </a:p>
          <a:p>
            <a:pPr>
              <a:buFont typeface="Wingdings" panose="05000000000000000000" pitchFamily="2" charset="2"/>
              <a:buChar char="§"/>
            </a:pPr>
            <a:r>
              <a:rPr lang="en-US" dirty="0" smtClean="0"/>
              <a:t>Classes </a:t>
            </a:r>
            <a:r>
              <a:rPr lang="en-US" dirty="0"/>
              <a:t>that do not implement this interface will not have any of their state serialized or </a:t>
            </a:r>
            <a:r>
              <a:rPr lang="en-US" dirty="0" err="1"/>
              <a:t>deserialized</a:t>
            </a:r>
            <a:r>
              <a:rPr lang="en-US" dirty="0"/>
              <a:t>. </a:t>
            </a:r>
            <a:endParaRPr lang="en-US" dirty="0" smtClean="0"/>
          </a:p>
          <a:p>
            <a:pPr>
              <a:buFont typeface="Wingdings" panose="05000000000000000000" pitchFamily="2" charset="2"/>
              <a:buChar char="§"/>
            </a:pPr>
            <a:r>
              <a:rPr lang="en-US" dirty="0" smtClean="0"/>
              <a:t>All </a:t>
            </a:r>
            <a:r>
              <a:rPr lang="en-US" dirty="0"/>
              <a:t>subtypes of a serializable class are themselves serializable. </a:t>
            </a:r>
            <a:endParaRPr lang="en-US" dirty="0" smtClean="0"/>
          </a:p>
          <a:p>
            <a:pPr>
              <a:buFont typeface="Wingdings" panose="05000000000000000000" pitchFamily="2" charset="2"/>
              <a:buChar char="§"/>
            </a:pPr>
            <a:r>
              <a:rPr lang="en-US" dirty="0" smtClean="0"/>
              <a:t>The </a:t>
            </a:r>
            <a:r>
              <a:rPr lang="en-US" dirty="0"/>
              <a:t>serialization interface has no methods or fields and serves only to identify the semantics of being </a:t>
            </a:r>
            <a:r>
              <a:rPr lang="en-US" dirty="0" smtClean="0"/>
              <a:t>serializable.</a:t>
            </a:r>
          </a:p>
          <a:p>
            <a:pPr>
              <a:buFont typeface="Wingdings" panose="05000000000000000000" pitchFamily="2" charset="2"/>
              <a:buChar char="§"/>
            </a:pPr>
            <a:r>
              <a:rPr lang="en-US" dirty="0" smtClean="0"/>
              <a:t>In </a:t>
            </a:r>
            <a:r>
              <a:rPr lang="en-US" dirty="0"/>
              <a:t>other words, serializable objects can be written to streams, and hence files, object databases, anything really.</a:t>
            </a:r>
          </a:p>
        </p:txBody>
      </p:sp>
      <p:sp>
        <p:nvSpPr>
          <p:cNvPr id="4" name="TextBox 3"/>
          <p:cNvSpPr txBox="1"/>
          <p:nvPr/>
        </p:nvSpPr>
        <p:spPr>
          <a:xfrm>
            <a:off x="818371" y="6443538"/>
            <a:ext cx="6344429" cy="369332"/>
          </a:xfrm>
          <a:prstGeom prst="rect">
            <a:avLst/>
          </a:prstGeom>
          <a:noFill/>
        </p:spPr>
        <p:txBody>
          <a:bodyPr wrap="none" rtlCol="0">
            <a:spAutoFit/>
          </a:bodyPr>
          <a:lstStyle/>
          <a:p>
            <a:r>
              <a:rPr lang="en-US" dirty="0"/>
              <a:t>Pro Spring Boot </a:t>
            </a:r>
            <a:r>
              <a:rPr lang="en-US" dirty="0" smtClean="0"/>
              <a:t>by Gutierrez</a:t>
            </a:r>
            <a:r>
              <a:rPr lang="en-US" dirty="0"/>
              <a:t>, Felipe. </a:t>
            </a:r>
            <a:r>
              <a:rPr lang="en-US" dirty="0" err="1" smtClean="0"/>
              <a:t>Ch</a:t>
            </a:r>
            <a:r>
              <a:rPr lang="en-US" dirty="0" smtClean="0"/>
              <a:t> 07 Data </a:t>
            </a:r>
            <a:r>
              <a:rPr lang="en-US" dirty="0" err="1" smtClean="0"/>
              <a:t>Aceess</a:t>
            </a:r>
            <a:endParaRPr lang="en-US" dirty="0"/>
          </a:p>
        </p:txBody>
      </p:sp>
    </p:spTree>
    <p:extLst>
      <p:ext uri="{BB962C8B-B14F-4D97-AF65-F5344CB8AC3E}">
        <p14:creationId xmlns:p14="http://schemas.microsoft.com/office/powerpoint/2010/main" val="400195424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Serializable </a:t>
            </a:r>
            <a:r>
              <a:rPr lang="en-US" dirty="0" smtClean="0"/>
              <a:t>Objects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To </a:t>
            </a:r>
            <a:r>
              <a:rPr lang="en-US" dirty="0"/>
              <a:t>serialize an object means to convert its state to a byte stream so that the byte stream can be reverted back into a copy of the object. </a:t>
            </a:r>
            <a:endParaRPr lang="en-US" dirty="0" smtClean="0"/>
          </a:p>
          <a:p>
            <a:pPr>
              <a:buFont typeface="Wingdings" panose="05000000000000000000" pitchFamily="2" charset="2"/>
              <a:buChar char="§"/>
            </a:pPr>
            <a:r>
              <a:rPr lang="en-US" dirty="0" smtClean="0"/>
              <a:t>A </a:t>
            </a:r>
            <a:r>
              <a:rPr lang="en-US" dirty="0"/>
              <a:t>Java object is serializable if its class or any of its </a:t>
            </a:r>
            <a:r>
              <a:rPr lang="en-US" dirty="0" err="1"/>
              <a:t>superclasses</a:t>
            </a:r>
            <a:r>
              <a:rPr lang="en-US" dirty="0"/>
              <a:t> implements either the </a:t>
            </a:r>
            <a:r>
              <a:rPr lang="en-US" dirty="0" err="1"/>
              <a:t>java.io.Serializable</a:t>
            </a:r>
            <a:r>
              <a:rPr lang="en-US" dirty="0"/>
              <a:t> interface or its </a:t>
            </a:r>
            <a:r>
              <a:rPr lang="en-US" dirty="0" err="1"/>
              <a:t>subinterface</a:t>
            </a:r>
            <a:r>
              <a:rPr lang="en-US" dirty="0"/>
              <a:t>, </a:t>
            </a:r>
            <a:r>
              <a:rPr lang="en-US" dirty="0" err="1"/>
              <a:t>java.io.Externalizable</a:t>
            </a:r>
            <a:r>
              <a:rPr lang="en-US" dirty="0"/>
              <a:t>. </a:t>
            </a:r>
            <a:endParaRPr lang="en-US" dirty="0" smtClean="0"/>
          </a:p>
          <a:p>
            <a:pPr>
              <a:buFont typeface="Wingdings" panose="05000000000000000000" pitchFamily="2" charset="2"/>
              <a:buChar char="§"/>
            </a:pPr>
            <a:r>
              <a:rPr lang="en-US" dirty="0" smtClean="0"/>
              <a:t>Deserialization </a:t>
            </a:r>
            <a:r>
              <a:rPr lang="en-US" dirty="0"/>
              <a:t>is the process of converting the serialized form of an object back into a copy of the object.</a:t>
            </a:r>
          </a:p>
          <a:p>
            <a:endParaRPr lang="en-US" dirty="0"/>
          </a:p>
        </p:txBody>
      </p:sp>
      <p:sp>
        <p:nvSpPr>
          <p:cNvPr id="5" name="TextBox 4"/>
          <p:cNvSpPr txBox="1"/>
          <p:nvPr/>
        </p:nvSpPr>
        <p:spPr>
          <a:xfrm>
            <a:off x="533400" y="6096000"/>
            <a:ext cx="6955750" cy="369332"/>
          </a:xfrm>
          <a:prstGeom prst="rect">
            <a:avLst/>
          </a:prstGeom>
          <a:noFill/>
        </p:spPr>
        <p:txBody>
          <a:bodyPr wrap="none" rtlCol="0">
            <a:spAutoFit/>
          </a:bodyPr>
          <a:lstStyle/>
          <a:p>
            <a:r>
              <a:rPr lang="en-US" dirty="0"/>
              <a:t>https://docs.oracle.com/javase/tutorial/jndi/objects/serial.html</a:t>
            </a:r>
          </a:p>
        </p:txBody>
      </p:sp>
    </p:spTree>
    <p:extLst>
      <p:ext uri="{BB962C8B-B14F-4D97-AF65-F5344CB8AC3E}">
        <p14:creationId xmlns:p14="http://schemas.microsoft.com/office/powerpoint/2010/main" val="1829015228"/>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818371" y="6443538"/>
            <a:ext cx="6344429" cy="369332"/>
          </a:xfrm>
          <a:prstGeom prst="rect">
            <a:avLst/>
          </a:prstGeom>
          <a:noFill/>
        </p:spPr>
        <p:txBody>
          <a:bodyPr wrap="none" rtlCol="0">
            <a:spAutoFit/>
          </a:bodyPr>
          <a:lstStyle/>
          <a:p>
            <a:r>
              <a:rPr lang="en-US" dirty="0"/>
              <a:t>Pro Spring Boot </a:t>
            </a:r>
            <a:r>
              <a:rPr lang="en-US" dirty="0" smtClean="0"/>
              <a:t>by Gutierrez</a:t>
            </a:r>
            <a:r>
              <a:rPr lang="en-US" dirty="0"/>
              <a:t>, Felipe. </a:t>
            </a:r>
            <a:r>
              <a:rPr lang="en-US" dirty="0" err="1" smtClean="0"/>
              <a:t>Ch</a:t>
            </a:r>
            <a:r>
              <a:rPr lang="en-US" dirty="0" smtClean="0"/>
              <a:t> 07 Data </a:t>
            </a:r>
            <a:r>
              <a:rPr lang="en-US" dirty="0" err="1" smtClean="0"/>
              <a:t>Aceess</a:t>
            </a:r>
            <a:endParaRPr lang="en-US" dirty="0"/>
          </a:p>
        </p:txBody>
      </p:sp>
    </p:spTree>
    <p:extLst>
      <p:ext uri="{BB962C8B-B14F-4D97-AF65-F5344CB8AC3E}">
        <p14:creationId xmlns:p14="http://schemas.microsoft.com/office/powerpoint/2010/main" val="129712264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a:t>
            </a:r>
            <a:r>
              <a:rPr lang="en-US" dirty="0"/>
              <a:t> 07 – Data Access with Spring Boot</a:t>
            </a:r>
          </a:p>
        </p:txBody>
      </p:sp>
      <p:sp>
        <p:nvSpPr>
          <p:cNvPr id="3" name="Content Placeholder 2"/>
          <p:cNvSpPr>
            <a:spLocks noGrp="1"/>
          </p:cNvSpPr>
          <p:nvPr>
            <p:ph idx="1"/>
          </p:nvPr>
        </p:nvSpPr>
        <p:spPr/>
        <p:txBody>
          <a:bodyPr/>
          <a:lstStyle/>
          <a:p>
            <a:r>
              <a:rPr lang="en-US" dirty="0" smtClean="0"/>
              <a:t>SQL</a:t>
            </a:r>
          </a:p>
          <a:p>
            <a:r>
              <a:rPr lang="en-US" dirty="0" smtClean="0"/>
              <a:t>Relational DB</a:t>
            </a:r>
          </a:p>
          <a:p>
            <a:r>
              <a:rPr lang="en-US" dirty="0" smtClean="0"/>
              <a:t>JDBC</a:t>
            </a:r>
          </a:p>
          <a:p>
            <a:endParaRPr lang="en-US" dirty="0"/>
          </a:p>
          <a:p>
            <a:r>
              <a:rPr lang="en-US" dirty="0" smtClean="0"/>
              <a:t>NoSQL</a:t>
            </a:r>
          </a:p>
          <a:p>
            <a:pPr>
              <a:buFont typeface="Wingdings" panose="05000000000000000000" pitchFamily="2" charset="2"/>
              <a:buChar char="§"/>
            </a:pPr>
            <a:r>
              <a:rPr lang="en-US" dirty="0" smtClean="0"/>
              <a:t>Mongrel</a:t>
            </a:r>
          </a:p>
          <a:p>
            <a:pPr>
              <a:buFont typeface="Wingdings" panose="05000000000000000000" pitchFamily="2" charset="2"/>
              <a:buChar char="§"/>
            </a:pPr>
            <a:endParaRPr lang="en-US" dirty="0"/>
          </a:p>
          <a:p>
            <a:pPr marL="0" indent="0"/>
            <a:r>
              <a:rPr lang="en-US" dirty="0" smtClean="0"/>
              <a:t>Lightweight</a:t>
            </a:r>
          </a:p>
          <a:p>
            <a:pPr>
              <a:buFont typeface="Wingdings" panose="05000000000000000000" pitchFamily="2" charset="2"/>
              <a:buChar char="§"/>
            </a:pPr>
            <a:r>
              <a:rPr lang="en-US" dirty="0" err="1" smtClean="0"/>
              <a:t>Sqllite</a:t>
            </a:r>
            <a:r>
              <a:rPr lang="en-US" dirty="0" smtClean="0"/>
              <a:t> DB in flat file</a:t>
            </a:r>
          </a:p>
          <a:p>
            <a:pPr>
              <a:buFont typeface="Wingdings" panose="05000000000000000000" pitchFamily="2" charset="2"/>
              <a:buChar char="§"/>
            </a:pPr>
            <a:r>
              <a:rPr lang="en-US" dirty="0" smtClean="0"/>
              <a:t>H2- in memory DB</a:t>
            </a:r>
            <a:endParaRPr lang="en-US" dirty="0"/>
          </a:p>
        </p:txBody>
      </p:sp>
      <p:sp>
        <p:nvSpPr>
          <p:cNvPr id="4" name="TextBox 3"/>
          <p:cNvSpPr txBox="1"/>
          <p:nvPr/>
        </p:nvSpPr>
        <p:spPr>
          <a:xfrm>
            <a:off x="818371" y="6443538"/>
            <a:ext cx="6344429" cy="369332"/>
          </a:xfrm>
          <a:prstGeom prst="rect">
            <a:avLst/>
          </a:prstGeom>
          <a:noFill/>
        </p:spPr>
        <p:txBody>
          <a:bodyPr wrap="none" rtlCol="0">
            <a:spAutoFit/>
          </a:bodyPr>
          <a:lstStyle/>
          <a:p>
            <a:r>
              <a:rPr lang="en-US" dirty="0"/>
              <a:t>Pro Spring Boot </a:t>
            </a:r>
            <a:r>
              <a:rPr lang="en-US" dirty="0" smtClean="0"/>
              <a:t>by Gutierrez</a:t>
            </a:r>
            <a:r>
              <a:rPr lang="en-US" dirty="0"/>
              <a:t>, Felipe. </a:t>
            </a:r>
            <a:r>
              <a:rPr lang="en-US" dirty="0" err="1" smtClean="0"/>
              <a:t>Ch</a:t>
            </a:r>
            <a:r>
              <a:rPr lang="en-US" dirty="0" smtClean="0"/>
              <a:t> 07 Data </a:t>
            </a:r>
            <a:r>
              <a:rPr lang="en-US" dirty="0" err="1" smtClean="0"/>
              <a:t>Aceess</a:t>
            </a:r>
            <a:endParaRPr lang="en-US" dirty="0"/>
          </a:p>
        </p:txBody>
      </p:sp>
      <p:sp>
        <p:nvSpPr>
          <p:cNvPr id="5" name="TextBox 4"/>
          <p:cNvSpPr txBox="1"/>
          <p:nvPr/>
        </p:nvSpPr>
        <p:spPr>
          <a:xfrm>
            <a:off x="3217381" y="1219200"/>
            <a:ext cx="5164619" cy="369332"/>
          </a:xfrm>
          <a:prstGeom prst="rect">
            <a:avLst/>
          </a:prstGeom>
          <a:noFill/>
        </p:spPr>
        <p:txBody>
          <a:bodyPr wrap="none" rtlCol="0">
            <a:spAutoFit/>
          </a:bodyPr>
          <a:lstStyle/>
          <a:p>
            <a:r>
              <a:rPr lang="en-US" dirty="0"/>
              <a:t>https://www.w3schools.com/sql/sql_intro.asp</a:t>
            </a:r>
          </a:p>
        </p:txBody>
      </p:sp>
    </p:spTree>
    <p:extLst>
      <p:ext uri="{BB962C8B-B14F-4D97-AF65-F5344CB8AC3E}">
        <p14:creationId xmlns:p14="http://schemas.microsoft.com/office/powerpoint/2010/main" val="219261476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5" name="Rectangle 3"/>
          <p:cNvSpPr>
            <a:spLocks noGrp="1" noChangeArrowheads="1"/>
          </p:cNvSpPr>
          <p:nvPr>
            <p:ph type="body" idx="1"/>
          </p:nvPr>
        </p:nvSpPr>
        <p:spPr>
          <a:xfrm>
            <a:off x="290513" y="76200"/>
            <a:ext cx="8624887" cy="6369050"/>
          </a:xfrm>
        </p:spPr>
        <p:txBody>
          <a:bodyPr/>
          <a:lstStyle/>
          <a:p>
            <a:pPr eaLnBrk="1" hangingPunct="1">
              <a:defRPr/>
            </a:pPr>
            <a:r>
              <a:rPr lang="en-US" dirty="0" smtClean="0"/>
              <a:t>Last Time</a:t>
            </a:r>
          </a:p>
          <a:p>
            <a:pPr lvl="1" eaLnBrk="1" hangingPunct="1">
              <a:defRPr/>
            </a:pPr>
            <a:r>
              <a:rPr lang="en-US" dirty="0" smtClean="0"/>
              <a:t>Sprints &lt;ES=Essential Scrum chapter 4&gt;</a:t>
            </a:r>
          </a:p>
          <a:p>
            <a:pPr lvl="1" eaLnBrk="1" hangingPunct="1">
              <a:defRPr/>
            </a:pPr>
            <a:r>
              <a:rPr lang="en-US" dirty="0" err="1" smtClean="0"/>
              <a:t>ProSpringBoot</a:t>
            </a:r>
            <a:r>
              <a:rPr lang="en-US" dirty="0" smtClean="0"/>
              <a:t> chapter 2</a:t>
            </a:r>
          </a:p>
          <a:p>
            <a:pPr lvl="1" eaLnBrk="1" hangingPunct="1">
              <a:defRPr/>
            </a:pPr>
            <a:endParaRPr lang="en-US" dirty="0" smtClean="0"/>
          </a:p>
          <a:p>
            <a:pPr eaLnBrk="1" hangingPunct="1">
              <a:defRPr/>
            </a:pPr>
            <a:r>
              <a:rPr lang="en-US" dirty="0" smtClean="0"/>
              <a:t>Abbreviations</a:t>
            </a:r>
          </a:p>
          <a:p>
            <a:pPr lvl="1" eaLnBrk="1" hangingPunct="1">
              <a:defRPr/>
            </a:pPr>
            <a:r>
              <a:rPr lang="en-US" dirty="0" smtClean="0"/>
              <a:t>ES for Essential Scrum = Rubin</a:t>
            </a:r>
            <a:r>
              <a:rPr lang="en-US" dirty="0"/>
              <a:t>, Kenneth S.. Essential Scrum: A Practical Guide to the Most Popular Agile Process (Addison-Wesley Signature Series (Cohn)) (p. 61). Pearson Education. Kindle Edition. </a:t>
            </a:r>
          </a:p>
          <a:p>
            <a:pPr lvl="1" eaLnBrk="1" hangingPunct="1">
              <a:defRPr/>
            </a:pPr>
            <a:r>
              <a:rPr lang="en-US" dirty="0" smtClean="0"/>
              <a:t>PSB for Gutierrez</a:t>
            </a:r>
            <a:r>
              <a:rPr lang="en-US" dirty="0"/>
              <a:t>, Felipe. Pro Spring Boot (Kindle Location 3292). </a:t>
            </a:r>
            <a:r>
              <a:rPr lang="en-US" dirty="0" err="1"/>
              <a:t>Apress</a:t>
            </a:r>
            <a:r>
              <a:rPr lang="en-US" dirty="0"/>
              <a:t>. Kindle Edition. </a:t>
            </a:r>
            <a:endParaRPr lang="en-US" dirty="0" smtClean="0"/>
          </a:p>
          <a:p>
            <a:pPr eaLnBrk="1" hangingPunct="1">
              <a:defRPr/>
            </a:pPr>
            <a:r>
              <a:rPr lang="en-US" dirty="0" smtClean="0"/>
              <a:t>New References</a:t>
            </a:r>
          </a:p>
          <a:p>
            <a:pPr lvl="1" eaLnBrk="1" hangingPunct="1">
              <a:defRPr/>
            </a:pPr>
            <a:r>
              <a:rPr lang="en-US" dirty="0" smtClean="0"/>
              <a:t>PSB chapter 3</a:t>
            </a:r>
          </a:p>
          <a:p>
            <a:pPr lvl="1" eaLnBrk="1" hangingPunct="1">
              <a:defRPr/>
            </a:pPr>
            <a:r>
              <a:rPr lang="en-US" dirty="0" smtClean="0"/>
              <a:t>ES Chapter 8 and 9</a:t>
            </a:r>
          </a:p>
          <a:p>
            <a:pPr lvl="1" eaLnBrk="1" hangingPunct="1">
              <a:defRPr/>
            </a:pPr>
            <a:endParaRPr lang="en-US" dirty="0" smtClean="0"/>
          </a:p>
        </p:txBody>
      </p:sp>
    </p:spTree>
    <p:extLst>
      <p:ext uri="{BB962C8B-B14F-4D97-AF65-F5344CB8AC3E}">
        <p14:creationId xmlns:p14="http://schemas.microsoft.com/office/powerpoint/2010/main" val="3587851726"/>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JDBC</a:t>
            </a:r>
            <a:endParaRPr lang="en-US" dirty="0"/>
          </a:p>
        </p:txBody>
      </p:sp>
      <p:sp>
        <p:nvSpPr>
          <p:cNvPr id="3" name="Content Placeholder 2"/>
          <p:cNvSpPr>
            <a:spLocks noGrp="1"/>
          </p:cNvSpPr>
          <p:nvPr>
            <p:ph idx="1"/>
          </p:nvPr>
        </p:nvSpPr>
        <p:spPr/>
        <p:txBody>
          <a:bodyPr/>
          <a:lstStyle/>
          <a:p>
            <a:r>
              <a:rPr lang="en-US" sz="2000" dirty="0" smtClean="0"/>
              <a:t>Tasks to use JDBC:</a:t>
            </a:r>
          </a:p>
          <a:p>
            <a:pPr>
              <a:buFont typeface="Wingdings" panose="05000000000000000000" pitchFamily="2" charset="2"/>
              <a:buChar char="§"/>
            </a:pPr>
            <a:r>
              <a:rPr lang="en-US" sz="2000" dirty="0" smtClean="0"/>
              <a:t>download </a:t>
            </a:r>
            <a:r>
              <a:rPr lang="en-US" sz="2000" dirty="0"/>
              <a:t>the correct drivers and connection strings, </a:t>
            </a:r>
            <a:endParaRPr lang="en-US" sz="2000" dirty="0" smtClean="0"/>
          </a:p>
          <a:p>
            <a:pPr>
              <a:buFont typeface="Wingdings" panose="05000000000000000000" pitchFamily="2" charset="2"/>
              <a:buChar char="§"/>
            </a:pPr>
            <a:r>
              <a:rPr lang="en-US" sz="2000" dirty="0" smtClean="0"/>
              <a:t>open </a:t>
            </a:r>
            <a:r>
              <a:rPr lang="en-US" sz="2000" dirty="0"/>
              <a:t>and close connections, </a:t>
            </a:r>
            <a:endParaRPr lang="en-US" sz="2000" dirty="0" smtClean="0"/>
          </a:p>
          <a:p>
            <a:pPr>
              <a:buFont typeface="Wingdings" panose="05000000000000000000" pitchFamily="2" charset="2"/>
              <a:buChar char="§"/>
            </a:pPr>
            <a:r>
              <a:rPr lang="en-US" sz="2000" dirty="0" smtClean="0"/>
              <a:t>SQL </a:t>
            </a:r>
            <a:r>
              <a:rPr lang="en-US" sz="2000" dirty="0"/>
              <a:t>statements, </a:t>
            </a:r>
            <a:endParaRPr lang="en-US" sz="2000" dirty="0" smtClean="0"/>
          </a:p>
          <a:p>
            <a:pPr>
              <a:buFont typeface="Wingdings" panose="05000000000000000000" pitchFamily="2" charset="2"/>
              <a:buChar char="§"/>
            </a:pPr>
            <a:r>
              <a:rPr lang="en-US" sz="2000" dirty="0"/>
              <a:t>g</a:t>
            </a:r>
            <a:r>
              <a:rPr lang="en-US" sz="2000" dirty="0" smtClean="0"/>
              <a:t>et result </a:t>
            </a:r>
            <a:r>
              <a:rPr lang="en-US" sz="2000" dirty="0"/>
              <a:t>sets, and transactions, and </a:t>
            </a:r>
            <a:endParaRPr lang="en-US" sz="2000" dirty="0" smtClean="0"/>
          </a:p>
          <a:p>
            <a:pPr>
              <a:buFont typeface="Wingdings" panose="05000000000000000000" pitchFamily="2" charset="2"/>
              <a:buChar char="§"/>
            </a:pPr>
            <a:r>
              <a:rPr lang="en-US" sz="2000" dirty="0" smtClean="0"/>
              <a:t>convert </a:t>
            </a:r>
            <a:r>
              <a:rPr lang="en-US" sz="2000" dirty="0"/>
              <a:t>from result sets to objects. </a:t>
            </a:r>
            <a:endParaRPr lang="en-US" sz="2000" dirty="0" smtClean="0"/>
          </a:p>
          <a:p>
            <a:pPr marL="0" indent="0"/>
            <a:r>
              <a:rPr lang="en-US" sz="2000" dirty="0" smtClean="0"/>
              <a:t>ORM </a:t>
            </a:r>
            <a:r>
              <a:rPr lang="en-US" sz="2000" dirty="0"/>
              <a:t>(Object Relational Mapping) </a:t>
            </a:r>
            <a:r>
              <a:rPr lang="en-US" sz="2000" dirty="0" smtClean="0"/>
              <a:t>	</a:t>
            </a:r>
            <a:r>
              <a:rPr lang="en-US" sz="2000" dirty="0" smtClean="0">
                <a:solidFill>
                  <a:schemeClr val="tx1">
                    <a:lumMod val="60000"/>
                    <a:lumOff val="40000"/>
                  </a:schemeClr>
                </a:solidFill>
              </a:rPr>
              <a:t>//Automate the boring stuff</a:t>
            </a:r>
          </a:p>
          <a:p>
            <a:pPr marL="342900" indent="-342900">
              <a:buFont typeface="Wingdings" panose="05000000000000000000" pitchFamily="2" charset="2"/>
              <a:buChar char="§"/>
            </a:pPr>
            <a:r>
              <a:rPr lang="en-US" sz="2000" dirty="0" smtClean="0"/>
              <a:t>frameworks </a:t>
            </a:r>
            <a:r>
              <a:rPr lang="en-US" sz="2000" dirty="0"/>
              <a:t>started to emerge to manage these </a:t>
            </a:r>
            <a:r>
              <a:rPr lang="en-US" sz="2000" dirty="0" smtClean="0"/>
              <a:t>tasks</a:t>
            </a:r>
          </a:p>
          <a:p>
            <a:pPr marL="342900" indent="-342900">
              <a:buFont typeface="Wingdings" panose="05000000000000000000" pitchFamily="2" charset="2"/>
              <a:buChar char="§"/>
            </a:pPr>
            <a:r>
              <a:rPr lang="en-US" sz="2000" dirty="0" smtClean="0"/>
              <a:t>frameworks </a:t>
            </a:r>
            <a:r>
              <a:rPr lang="en-US" sz="2000" dirty="0"/>
              <a:t>like Castor XML, Object-Store, and Hibernate </a:t>
            </a:r>
            <a:endParaRPr lang="en-US" sz="2000" dirty="0" smtClean="0"/>
          </a:p>
          <a:p>
            <a:pPr marL="342900" indent="-342900">
              <a:buFont typeface="Wingdings" panose="05000000000000000000" pitchFamily="2" charset="2"/>
              <a:buChar char="§"/>
            </a:pPr>
            <a:r>
              <a:rPr lang="en-US" sz="2000" dirty="0" smtClean="0"/>
              <a:t>allowed </a:t>
            </a:r>
            <a:r>
              <a:rPr lang="en-US" sz="2000" dirty="0"/>
              <a:t>you to identify the domain classes and create XML that was related to the database’s tables. </a:t>
            </a:r>
          </a:p>
        </p:txBody>
      </p:sp>
      <p:sp>
        <p:nvSpPr>
          <p:cNvPr id="4" name="TextBox 3"/>
          <p:cNvSpPr txBox="1"/>
          <p:nvPr/>
        </p:nvSpPr>
        <p:spPr>
          <a:xfrm>
            <a:off x="818371" y="6443538"/>
            <a:ext cx="6344429" cy="369332"/>
          </a:xfrm>
          <a:prstGeom prst="rect">
            <a:avLst/>
          </a:prstGeom>
          <a:noFill/>
        </p:spPr>
        <p:txBody>
          <a:bodyPr wrap="none" rtlCol="0">
            <a:spAutoFit/>
          </a:bodyPr>
          <a:lstStyle/>
          <a:p>
            <a:r>
              <a:rPr lang="en-US" dirty="0"/>
              <a:t>Pro Spring Boot </a:t>
            </a:r>
            <a:r>
              <a:rPr lang="en-US" dirty="0" smtClean="0"/>
              <a:t>by Gutierrez</a:t>
            </a:r>
            <a:r>
              <a:rPr lang="en-US" dirty="0"/>
              <a:t>, Felipe. </a:t>
            </a:r>
            <a:r>
              <a:rPr lang="en-US" dirty="0" err="1" smtClean="0"/>
              <a:t>Ch</a:t>
            </a:r>
            <a:r>
              <a:rPr lang="en-US" dirty="0" smtClean="0"/>
              <a:t> 07 Data </a:t>
            </a:r>
            <a:r>
              <a:rPr lang="en-US" dirty="0" err="1" smtClean="0"/>
              <a:t>Aceess</a:t>
            </a:r>
            <a:endParaRPr lang="en-US" dirty="0"/>
          </a:p>
        </p:txBody>
      </p:sp>
    </p:spTree>
    <p:extLst>
      <p:ext uri="{BB962C8B-B14F-4D97-AF65-F5344CB8AC3E}">
        <p14:creationId xmlns:p14="http://schemas.microsoft.com/office/powerpoint/2010/main" val="167652939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H2 in memory DB</a:t>
            </a:r>
          </a:p>
        </p:txBody>
      </p:sp>
      <p:sp>
        <p:nvSpPr>
          <p:cNvPr id="3" name="Content Placeholder 2"/>
          <p:cNvSpPr>
            <a:spLocks noGrp="1"/>
          </p:cNvSpPr>
          <p:nvPr>
            <p:ph idx="1"/>
          </p:nvPr>
        </p:nvSpPr>
        <p:spPr>
          <a:xfrm>
            <a:off x="404813" y="1219076"/>
            <a:ext cx="8307387" cy="5224462"/>
          </a:xfrm>
        </p:spPr>
        <p:txBody>
          <a:bodyPr/>
          <a:lstStyle/>
          <a:p>
            <a:r>
              <a:rPr lang="en-US" dirty="0" smtClean="0"/>
              <a:t>Using H2 in </a:t>
            </a:r>
            <a:r>
              <a:rPr lang="en-US" dirty="0"/>
              <a:t>memory </a:t>
            </a:r>
            <a:r>
              <a:rPr lang="en-US" dirty="0" smtClean="0"/>
              <a:t>DB </a:t>
            </a:r>
          </a:p>
          <a:p>
            <a:pPr lvl="1">
              <a:buFont typeface="Wingdings" panose="05000000000000000000" pitchFamily="2" charset="2"/>
              <a:buChar char="§"/>
            </a:pPr>
            <a:r>
              <a:rPr lang="en-US" dirty="0" smtClean="0"/>
              <a:t>http</a:t>
            </a:r>
            <a:r>
              <a:rPr lang="en-US" dirty="0"/>
              <a:t>://www.h2database.com/html/cheatSheet.html</a:t>
            </a:r>
            <a:endParaRPr lang="en-US" dirty="0" smtClean="0"/>
          </a:p>
          <a:p>
            <a:r>
              <a:rPr lang="en-US" dirty="0"/>
              <a:t>$ spring </a:t>
            </a:r>
            <a:r>
              <a:rPr lang="en-US" dirty="0" err="1"/>
              <a:t>init</a:t>
            </a:r>
            <a:r>
              <a:rPr lang="en-US" dirty="0"/>
              <a:t> </a:t>
            </a:r>
            <a:r>
              <a:rPr lang="en-US" dirty="0" smtClean="0"/>
              <a:t> -d=</a:t>
            </a:r>
            <a:r>
              <a:rPr lang="en-US" dirty="0" err="1" smtClean="0"/>
              <a:t>jdbc</a:t>
            </a:r>
            <a:r>
              <a:rPr lang="en-US" dirty="0"/>
              <a:t>, h2 </a:t>
            </a:r>
            <a:r>
              <a:rPr lang="en-US" dirty="0" smtClean="0"/>
              <a:t> -g=</a:t>
            </a:r>
            <a:r>
              <a:rPr lang="en-US" dirty="0" err="1" smtClean="0"/>
              <a:t>com.apress.spring</a:t>
            </a:r>
            <a:r>
              <a:rPr lang="en-US" dirty="0" smtClean="0"/>
              <a:t> </a:t>
            </a:r>
            <a:r>
              <a:rPr lang="en-US" dirty="0"/>
              <a:t>-</a:t>
            </a:r>
            <a:r>
              <a:rPr lang="en-US" dirty="0" smtClean="0"/>
              <a:t>a=simple-</a:t>
            </a:r>
            <a:r>
              <a:rPr lang="en-US" dirty="0" err="1" smtClean="0"/>
              <a:t>jdbc</a:t>
            </a:r>
            <a:r>
              <a:rPr lang="en-US" dirty="0" smtClean="0"/>
              <a:t>-app –</a:t>
            </a:r>
            <a:r>
              <a:rPr lang="en-US" dirty="0" smtClean="0">
                <a:solidFill>
                  <a:schemeClr val="tx1">
                    <a:lumMod val="60000"/>
                    <a:lumOff val="40000"/>
                  </a:schemeClr>
                </a:solidFill>
              </a:rPr>
              <a:t>package-   name</a:t>
            </a:r>
            <a:r>
              <a:rPr lang="en-US" dirty="0" smtClean="0"/>
              <a:t>=</a:t>
            </a:r>
            <a:r>
              <a:rPr lang="en-US" dirty="0" err="1" smtClean="0"/>
              <a:t>com.apress.spring</a:t>
            </a:r>
            <a:r>
              <a:rPr lang="en-US" dirty="0" smtClean="0"/>
              <a:t> </a:t>
            </a:r>
            <a:r>
              <a:rPr lang="en-US" dirty="0"/>
              <a:t>-</a:t>
            </a:r>
            <a:r>
              <a:rPr lang="en-US" dirty="0" smtClean="0"/>
              <a:t>name=simple-</a:t>
            </a:r>
            <a:r>
              <a:rPr lang="en-US" dirty="0" err="1" smtClean="0"/>
              <a:t>jdbc</a:t>
            </a:r>
            <a:r>
              <a:rPr lang="en-US" dirty="0" smtClean="0"/>
              <a:t>-app  </a:t>
            </a:r>
            <a:r>
              <a:rPr lang="en-US" dirty="0"/>
              <a:t>-x</a:t>
            </a:r>
          </a:p>
          <a:p>
            <a:endParaRPr lang="en-US" dirty="0"/>
          </a:p>
          <a:p>
            <a:r>
              <a:rPr lang="en-US" dirty="0" smtClean="0"/>
              <a:t>Pom.xml</a:t>
            </a:r>
          </a:p>
          <a:p>
            <a:endParaRPr lang="en-US" dirty="0"/>
          </a:p>
        </p:txBody>
      </p:sp>
      <p:sp>
        <p:nvSpPr>
          <p:cNvPr id="4" name="TextBox 3"/>
          <p:cNvSpPr txBox="1"/>
          <p:nvPr/>
        </p:nvSpPr>
        <p:spPr>
          <a:xfrm>
            <a:off x="818371" y="6443538"/>
            <a:ext cx="6344429" cy="369332"/>
          </a:xfrm>
          <a:prstGeom prst="rect">
            <a:avLst/>
          </a:prstGeom>
          <a:noFill/>
        </p:spPr>
        <p:txBody>
          <a:bodyPr wrap="none" rtlCol="0">
            <a:spAutoFit/>
          </a:bodyPr>
          <a:lstStyle/>
          <a:p>
            <a:r>
              <a:rPr lang="en-US" dirty="0"/>
              <a:t>Pro Spring Boot </a:t>
            </a:r>
            <a:r>
              <a:rPr lang="en-US" dirty="0" smtClean="0"/>
              <a:t>by Gutierrez</a:t>
            </a:r>
            <a:r>
              <a:rPr lang="en-US" dirty="0"/>
              <a:t>, Felipe. </a:t>
            </a:r>
            <a:r>
              <a:rPr lang="en-US" dirty="0" err="1" smtClean="0"/>
              <a:t>Ch</a:t>
            </a:r>
            <a:r>
              <a:rPr lang="en-US" dirty="0" smtClean="0"/>
              <a:t> 07 Data </a:t>
            </a:r>
            <a:r>
              <a:rPr lang="en-US" dirty="0" err="1" smtClean="0"/>
              <a:t>Aceess</a:t>
            </a:r>
            <a:endParaRPr lang="en-US" dirty="0"/>
          </a:p>
        </p:txBody>
      </p:sp>
      <p:pic>
        <p:nvPicPr>
          <p:cNvPr id="5" name="Picture 4"/>
          <p:cNvPicPr>
            <a:picLocks noChangeAspect="1"/>
          </p:cNvPicPr>
          <p:nvPr/>
        </p:nvPicPr>
        <p:blipFill>
          <a:blip r:embed="rId2"/>
          <a:stretch>
            <a:fillRect/>
          </a:stretch>
        </p:blipFill>
        <p:spPr>
          <a:xfrm>
            <a:off x="2514600" y="3221322"/>
            <a:ext cx="6553200" cy="3179477"/>
          </a:xfrm>
          <a:prstGeom prst="rect">
            <a:avLst/>
          </a:prstGeom>
        </p:spPr>
      </p:pic>
    </p:spTree>
    <p:extLst>
      <p:ext uri="{BB962C8B-B14F-4D97-AF65-F5344CB8AC3E}">
        <p14:creationId xmlns:p14="http://schemas.microsoft.com/office/powerpoint/2010/main" val="240407877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Listing 7-2</a:t>
            </a:r>
            <a:endParaRPr lang="en-US" dirty="0"/>
          </a:p>
        </p:txBody>
      </p:sp>
      <p:sp>
        <p:nvSpPr>
          <p:cNvPr id="3" name="Content Placeholder 2"/>
          <p:cNvSpPr>
            <a:spLocks noGrp="1"/>
          </p:cNvSpPr>
          <p:nvPr>
            <p:ph idx="1"/>
          </p:nvPr>
        </p:nvSpPr>
        <p:spPr/>
        <p:txBody>
          <a:bodyPr/>
          <a:lstStyle/>
          <a:p>
            <a:r>
              <a:rPr lang="en-US" dirty="0" smtClean="0"/>
              <a:t>…</a:t>
            </a:r>
          </a:p>
          <a:p>
            <a:r>
              <a:rPr lang="en-US" dirty="0" smtClean="0"/>
              <a:t>//</a:t>
            </a:r>
            <a:r>
              <a:rPr lang="en-US" dirty="0" err="1" smtClean="0"/>
              <a:t>Constrructor</a:t>
            </a:r>
            <a:endParaRPr lang="en-US" dirty="0" smtClean="0"/>
          </a:p>
          <a:p>
            <a:endParaRPr lang="en-US" dirty="0"/>
          </a:p>
        </p:txBody>
      </p:sp>
      <p:sp>
        <p:nvSpPr>
          <p:cNvPr id="4" name="TextBox 3"/>
          <p:cNvSpPr txBox="1"/>
          <p:nvPr/>
        </p:nvSpPr>
        <p:spPr>
          <a:xfrm>
            <a:off x="818371" y="6443538"/>
            <a:ext cx="6344429" cy="369332"/>
          </a:xfrm>
          <a:prstGeom prst="rect">
            <a:avLst/>
          </a:prstGeom>
          <a:noFill/>
        </p:spPr>
        <p:txBody>
          <a:bodyPr wrap="none" rtlCol="0">
            <a:spAutoFit/>
          </a:bodyPr>
          <a:lstStyle/>
          <a:p>
            <a:r>
              <a:rPr lang="en-US" dirty="0"/>
              <a:t>Pro Spring Boot </a:t>
            </a:r>
            <a:r>
              <a:rPr lang="en-US" dirty="0" smtClean="0"/>
              <a:t>by Gutierrez</a:t>
            </a:r>
            <a:r>
              <a:rPr lang="en-US" dirty="0"/>
              <a:t>, Felipe. </a:t>
            </a:r>
            <a:r>
              <a:rPr lang="en-US" dirty="0" err="1" smtClean="0"/>
              <a:t>Ch</a:t>
            </a:r>
            <a:r>
              <a:rPr lang="en-US" dirty="0" smtClean="0"/>
              <a:t> 07 Data </a:t>
            </a:r>
            <a:r>
              <a:rPr lang="en-US" dirty="0" err="1" smtClean="0"/>
              <a:t>Aceess</a:t>
            </a:r>
            <a:endParaRPr lang="en-US" dirty="0"/>
          </a:p>
        </p:txBody>
      </p:sp>
      <p:pic>
        <p:nvPicPr>
          <p:cNvPr id="5" name="Picture 4"/>
          <p:cNvPicPr>
            <a:picLocks noChangeAspect="1"/>
          </p:cNvPicPr>
          <p:nvPr/>
        </p:nvPicPr>
        <p:blipFill>
          <a:blip r:embed="rId2"/>
          <a:stretch>
            <a:fillRect/>
          </a:stretch>
        </p:blipFill>
        <p:spPr>
          <a:xfrm>
            <a:off x="313703" y="2286000"/>
            <a:ext cx="8721587" cy="2971800"/>
          </a:xfrm>
          <a:prstGeom prst="rect">
            <a:avLst/>
          </a:prstGeom>
        </p:spPr>
      </p:pic>
    </p:spTree>
    <p:extLst>
      <p:ext uri="{BB962C8B-B14F-4D97-AF65-F5344CB8AC3E}">
        <p14:creationId xmlns:p14="http://schemas.microsoft.com/office/powerpoint/2010/main" val="250502600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7-2    </a:t>
            </a:r>
            <a:r>
              <a:rPr lang="en-US" dirty="0" err="1" smtClean="0"/>
              <a:t>toString</a:t>
            </a:r>
            <a:r>
              <a:rPr lang="en-US" dirty="0" smtClean="0"/>
              <a:t>()</a:t>
            </a:r>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818371" y="6443538"/>
            <a:ext cx="6344429" cy="369332"/>
          </a:xfrm>
          <a:prstGeom prst="rect">
            <a:avLst/>
          </a:prstGeom>
          <a:noFill/>
        </p:spPr>
        <p:txBody>
          <a:bodyPr wrap="none" rtlCol="0">
            <a:spAutoFit/>
          </a:bodyPr>
          <a:lstStyle/>
          <a:p>
            <a:r>
              <a:rPr lang="en-US" dirty="0"/>
              <a:t>Pro Spring Boot </a:t>
            </a:r>
            <a:r>
              <a:rPr lang="en-US" dirty="0" smtClean="0"/>
              <a:t>by Gutierrez</a:t>
            </a:r>
            <a:r>
              <a:rPr lang="en-US" dirty="0"/>
              <a:t>, Felipe. </a:t>
            </a:r>
            <a:r>
              <a:rPr lang="en-US" dirty="0" err="1" smtClean="0"/>
              <a:t>Ch</a:t>
            </a:r>
            <a:r>
              <a:rPr lang="en-US" dirty="0" smtClean="0"/>
              <a:t> 07 Data </a:t>
            </a:r>
            <a:r>
              <a:rPr lang="en-US" dirty="0" err="1" smtClean="0"/>
              <a:t>Aceess</a:t>
            </a:r>
            <a:endParaRPr lang="en-US" dirty="0"/>
          </a:p>
        </p:txBody>
      </p:sp>
      <p:pic>
        <p:nvPicPr>
          <p:cNvPr id="5" name="Picture 4"/>
          <p:cNvPicPr>
            <a:picLocks noChangeAspect="1"/>
          </p:cNvPicPr>
          <p:nvPr/>
        </p:nvPicPr>
        <p:blipFill>
          <a:blip r:embed="rId2"/>
          <a:stretch>
            <a:fillRect/>
          </a:stretch>
        </p:blipFill>
        <p:spPr>
          <a:xfrm>
            <a:off x="290514" y="1134675"/>
            <a:ext cx="8548686" cy="4580994"/>
          </a:xfrm>
          <a:prstGeom prst="rect">
            <a:avLst/>
          </a:prstGeom>
        </p:spPr>
      </p:pic>
    </p:spTree>
    <p:extLst>
      <p:ext uri="{BB962C8B-B14F-4D97-AF65-F5344CB8AC3E}">
        <p14:creationId xmlns:p14="http://schemas.microsoft.com/office/powerpoint/2010/main" val="227254181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0" y="76200"/>
            <a:ext cx="3200400" cy="1219200"/>
          </a:xfrm>
        </p:spPr>
        <p:txBody>
          <a:bodyPr/>
          <a:lstStyle/>
          <a:p>
            <a:r>
              <a:rPr lang="en-US" dirty="0" smtClean="0"/>
              <a:t>7-3 Journal Service</a:t>
            </a:r>
            <a:endParaRPr lang="en-US" dirty="0"/>
          </a:p>
        </p:txBody>
      </p:sp>
      <p:sp>
        <p:nvSpPr>
          <p:cNvPr id="3" name="Content Placeholder 2"/>
          <p:cNvSpPr>
            <a:spLocks noGrp="1"/>
          </p:cNvSpPr>
          <p:nvPr>
            <p:ph idx="1"/>
          </p:nvPr>
        </p:nvSpPr>
        <p:spPr>
          <a:xfrm>
            <a:off x="290513" y="152400"/>
            <a:ext cx="8307387" cy="6292850"/>
          </a:xfrm>
        </p:spPr>
        <p:txBody>
          <a:bodyPr/>
          <a:lstStyle/>
          <a:p>
            <a:r>
              <a:rPr lang="en-US" sz="2000" dirty="0"/>
              <a:t>p</a:t>
            </a:r>
            <a:r>
              <a:rPr lang="en-US" sz="2000" dirty="0" smtClean="0"/>
              <a:t>ackage </a:t>
            </a:r>
            <a:r>
              <a:rPr lang="en-US" sz="2000" dirty="0" err="1" smtClean="0"/>
              <a:t>com.apress.spring.service</a:t>
            </a:r>
            <a:r>
              <a:rPr lang="en-US" sz="2000" dirty="0" smtClean="0"/>
              <a:t>;</a:t>
            </a:r>
          </a:p>
          <a:p>
            <a:r>
              <a:rPr lang="en-US" sz="2000" dirty="0" smtClean="0"/>
              <a:t>import …</a:t>
            </a:r>
          </a:p>
          <a:p>
            <a:r>
              <a:rPr lang="en-US" sz="1800" dirty="0"/>
              <a:t>@Service </a:t>
            </a:r>
            <a:endParaRPr lang="en-US" sz="1800" dirty="0" smtClean="0"/>
          </a:p>
          <a:p>
            <a:r>
              <a:rPr lang="en-US" sz="1800" dirty="0" smtClean="0"/>
              <a:t>public </a:t>
            </a:r>
            <a:r>
              <a:rPr lang="en-US" sz="1800" dirty="0"/>
              <a:t>class </a:t>
            </a:r>
            <a:r>
              <a:rPr lang="en-US" sz="1800" dirty="0" err="1"/>
              <a:t>JournalService</a:t>
            </a:r>
            <a:r>
              <a:rPr lang="en-US" sz="1800" dirty="0"/>
              <a:t> </a:t>
            </a:r>
            <a:r>
              <a:rPr lang="en-US" sz="1800" dirty="0" smtClean="0"/>
              <a:t>{</a:t>
            </a:r>
            <a:endParaRPr lang="en-US" sz="1800" dirty="0"/>
          </a:p>
          <a:p>
            <a:r>
              <a:rPr lang="en-US" sz="1800" dirty="0" smtClean="0"/>
              <a:t>	private </a:t>
            </a:r>
            <a:r>
              <a:rPr lang="en-US" sz="1800" dirty="0"/>
              <a:t>static final Logger log = </a:t>
            </a:r>
            <a:r>
              <a:rPr lang="en-US" sz="1800" dirty="0" err="1"/>
              <a:t>LoggerFactory.getLogger</a:t>
            </a:r>
            <a:r>
              <a:rPr lang="en-US" sz="1800" dirty="0"/>
              <a:t>( </a:t>
            </a:r>
            <a:r>
              <a:rPr lang="en-US" sz="1800" dirty="0" smtClean="0"/>
              <a:t>						</a:t>
            </a:r>
            <a:r>
              <a:rPr lang="en-US" sz="1800" dirty="0" err="1" smtClean="0"/>
              <a:t>JournalService.class</a:t>
            </a:r>
            <a:r>
              <a:rPr lang="en-US" sz="1800" dirty="0"/>
              <a:t>);                </a:t>
            </a:r>
            <a:endParaRPr lang="en-US" sz="1800" dirty="0" smtClean="0"/>
          </a:p>
          <a:p>
            <a:r>
              <a:rPr lang="en-US" sz="1800" dirty="0"/>
              <a:t>	</a:t>
            </a:r>
            <a:r>
              <a:rPr lang="en-US" sz="1800" dirty="0" smtClean="0"/>
              <a:t>@ </a:t>
            </a:r>
            <a:r>
              <a:rPr lang="en-US" sz="1800" dirty="0" err="1"/>
              <a:t>Autowired</a:t>
            </a:r>
            <a:r>
              <a:rPr lang="en-US" sz="1800" dirty="0"/>
              <a:t>                 </a:t>
            </a:r>
            <a:endParaRPr lang="en-US" sz="1800" dirty="0" smtClean="0"/>
          </a:p>
          <a:p>
            <a:r>
              <a:rPr lang="en-US" sz="1800" dirty="0"/>
              <a:t>	</a:t>
            </a:r>
            <a:r>
              <a:rPr lang="en-US" sz="1800" dirty="0" err="1" smtClean="0"/>
              <a:t>JdbcTemplate</a:t>
            </a:r>
            <a:r>
              <a:rPr lang="en-US" sz="1800" dirty="0" smtClean="0"/>
              <a:t> </a:t>
            </a:r>
            <a:r>
              <a:rPr lang="en-US" sz="1800" dirty="0" err="1"/>
              <a:t>jdbcTemplate</a:t>
            </a:r>
            <a:r>
              <a:rPr lang="en-US" sz="1800" dirty="0"/>
              <a:t>;                 </a:t>
            </a:r>
            <a:endParaRPr lang="en-US" sz="1800" dirty="0" smtClean="0"/>
          </a:p>
          <a:p>
            <a:r>
              <a:rPr lang="en-US" sz="1800" dirty="0"/>
              <a:t>	</a:t>
            </a:r>
            <a:r>
              <a:rPr lang="en-US" sz="1800" dirty="0" smtClean="0"/>
              <a:t>public </a:t>
            </a:r>
            <a:r>
              <a:rPr lang="en-US" sz="1800" dirty="0"/>
              <a:t>void </a:t>
            </a:r>
            <a:r>
              <a:rPr lang="en-US" sz="1800" dirty="0" err="1"/>
              <a:t>insertData</a:t>
            </a:r>
            <a:r>
              <a:rPr lang="en-US" sz="1800" dirty="0"/>
              <a:t>(){                                 </a:t>
            </a:r>
            <a:endParaRPr lang="en-US" sz="1800" dirty="0" smtClean="0"/>
          </a:p>
          <a:p>
            <a:r>
              <a:rPr lang="en-US" sz="1800" dirty="0"/>
              <a:t>	</a:t>
            </a:r>
            <a:r>
              <a:rPr lang="en-US" sz="1800" dirty="0" smtClean="0"/>
              <a:t>	log.info</a:t>
            </a:r>
            <a:r>
              <a:rPr lang="en-US" sz="1800" dirty="0"/>
              <a:t>(" &gt; </a:t>
            </a:r>
            <a:r>
              <a:rPr lang="en-US" sz="1800" dirty="0" smtClean="0"/>
              <a:t>Table creation");</a:t>
            </a:r>
          </a:p>
          <a:p>
            <a:r>
              <a:rPr lang="en-US" sz="1800" dirty="0"/>
              <a:t>	</a:t>
            </a:r>
            <a:r>
              <a:rPr lang="en-US" sz="1800" dirty="0" smtClean="0"/>
              <a:t>	</a:t>
            </a:r>
            <a:r>
              <a:rPr lang="en-US" sz="1800" dirty="0" err="1" smtClean="0"/>
              <a:t>jdbcTemplate.execute</a:t>
            </a:r>
            <a:r>
              <a:rPr lang="en-US" sz="1800" dirty="0"/>
              <a:t>(" DROP TABLE JOURNAL </a:t>
            </a:r>
            <a:r>
              <a:rPr lang="en-US" sz="1800" dirty="0" smtClean="0"/>
              <a:t>IF EXISTS");</a:t>
            </a:r>
          </a:p>
          <a:p>
            <a:r>
              <a:rPr lang="en-US" sz="1800" dirty="0" smtClean="0"/>
              <a:t> </a:t>
            </a:r>
            <a:r>
              <a:rPr lang="en-US" sz="1800" dirty="0"/>
              <a:t>             </a:t>
            </a:r>
            <a:r>
              <a:rPr lang="en-US" sz="1800" dirty="0" err="1" smtClean="0"/>
              <a:t>jdbcTemplate.execute</a:t>
            </a:r>
            <a:r>
              <a:rPr lang="en-US" sz="1800" dirty="0"/>
              <a:t>(" CREATE TABLE JOURNAL( id SERIAL, </a:t>
            </a:r>
            <a:r>
              <a:rPr lang="en-US" sz="1800" dirty="0" smtClean="0"/>
              <a:t>		title </a:t>
            </a:r>
            <a:r>
              <a:rPr lang="en-US" sz="1800" dirty="0"/>
              <a:t>VARCHAR( 255), summary VARCHAR( 255), created </a:t>
            </a:r>
            <a:r>
              <a:rPr lang="en-US" sz="1800" dirty="0" smtClean="0"/>
              <a:t>				TIMESTAMP</a:t>
            </a:r>
            <a:r>
              <a:rPr lang="en-US" sz="1800" dirty="0"/>
              <a:t>)");                                 </a:t>
            </a:r>
            <a:endParaRPr lang="en-US" sz="1800" dirty="0" smtClean="0"/>
          </a:p>
          <a:p>
            <a:r>
              <a:rPr lang="en-US" sz="1800" dirty="0"/>
              <a:t>	</a:t>
            </a:r>
            <a:r>
              <a:rPr lang="en-US" sz="1800" dirty="0" smtClean="0"/>
              <a:t>	log.info</a:t>
            </a:r>
            <a:r>
              <a:rPr lang="en-US" sz="1800" dirty="0"/>
              <a:t>(" &gt; Inserting data</a:t>
            </a:r>
            <a:r>
              <a:rPr lang="en-US" sz="1800" dirty="0" smtClean="0"/>
              <a:t>...");</a:t>
            </a:r>
          </a:p>
          <a:p>
            <a:r>
              <a:rPr lang="en-US" sz="1800" dirty="0" smtClean="0"/>
              <a:t> </a:t>
            </a:r>
            <a:r>
              <a:rPr lang="en-US" sz="1800" dirty="0"/>
              <a:t>             </a:t>
            </a:r>
            <a:r>
              <a:rPr lang="en-US" sz="1800" dirty="0" err="1" smtClean="0"/>
              <a:t>jdbcTemplate.execute</a:t>
            </a:r>
            <a:r>
              <a:rPr lang="en-US" sz="1800" dirty="0"/>
              <a:t>(" INSERT INTO JOURNAL( title, summary</a:t>
            </a:r>
            <a:r>
              <a:rPr lang="en-US" sz="1800"/>
              <a:t>, </a:t>
            </a:r>
            <a:r>
              <a:rPr lang="en-US" sz="1800" smtClean="0"/>
              <a:t>		created</a:t>
            </a:r>
            <a:r>
              <a:rPr lang="en-US" sz="1800" dirty="0"/>
              <a:t>) VALUES(' Get </a:t>
            </a:r>
            <a:r>
              <a:rPr lang="en-US" sz="1800"/>
              <a:t>to </a:t>
            </a:r>
            <a:r>
              <a:rPr lang="en-US" sz="1800" smtClean="0"/>
              <a:t>know …”</a:t>
            </a:r>
            <a:endParaRPr lang="en-US" sz="1800" dirty="0"/>
          </a:p>
          <a:p>
            <a:endParaRPr lang="en-US" sz="2000" dirty="0"/>
          </a:p>
        </p:txBody>
      </p:sp>
      <p:sp>
        <p:nvSpPr>
          <p:cNvPr id="4" name="TextBox 3"/>
          <p:cNvSpPr txBox="1"/>
          <p:nvPr/>
        </p:nvSpPr>
        <p:spPr>
          <a:xfrm>
            <a:off x="818371" y="6443538"/>
            <a:ext cx="6344429" cy="369332"/>
          </a:xfrm>
          <a:prstGeom prst="rect">
            <a:avLst/>
          </a:prstGeom>
          <a:noFill/>
        </p:spPr>
        <p:txBody>
          <a:bodyPr wrap="none" rtlCol="0">
            <a:spAutoFit/>
          </a:bodyPr>
          <a:lstStyle/>
          <a:p>
            <a:r>
              <a:rPr lang="en-US" dirty="0"/>
              <a:t>Pro Spring Boot </a:t>
            </a:r>
            <a:r>
              <a:rPr lang="en-US" dirty="0" smtClean="0"/>
              <a:t>by Gutierrez</a:t>
            </a:r>
            <a:r>
              <a:rPr lang="en-US" dirty="0"/>
              <a:t>, Felipe. </a:t>
            </a:r>
            <a:r>
              <a:rPr lang="en-US" dirty="0" err="1" smtClean="0"/>
              <a:t>Ch</a:t>
            </a:r>
            <a:r>
              <a:rPr lang="en-US" dirty="0" smtClean="0"/>
              <a:t> 07 Data </a:t>
            </a:r>
            <a:r>
              <a:rPr lang="en-US" dirty="0" err="1" smtClean="0"/>
              <a:t>Aceess</a:t>
            </a:r>
            <a:endParaRPr lang="en-US" dirty="0"/>
          </a:p>
        </p:txBody>
      </p:sp>
    </p:spTree>
    <p:extLst>
      <p:ext uri="{BB962C8B-B14F-4D97-AF65-F5344CB8AC3E}">
        <p14:creationId xmlns:p14="http://schemas.microsoft.com/office/powerpoint/2010/main" val="241712751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1" y="0"/>
            <a:ext cx="4321174" cy="781050"/>
          </a:xfrm>
        </p:spPr>
        <p:txBody>
          <a:bodyPr/>
          <a:lstStyle/>
          <a:p>
            <a:r>
              <a:rPr lang="en-US" dirty="0" smtClean="0"/>
              <a:t>Comments on 7-3</a:t>
            </a:r>
            <a:endParaRPr lang="en-US" dirty="0"/>
          </a:p>
        </p:txBody>
      </p:sp>
      <p:sp>
        <p:nvSpPr>
          <p:cNvPr id="3" name="Content Placeholder 2"/>
          <p:cNvSpPr>
            <a:spLocks noGrp="1"/>
          </p:cNvSpPr>
          <p:nvPr>
            <p:ph idx="1"/>
          </p:nvPr>
        </p:nvSpPr>
        <p:spPr>
          <a:xfrm>
            <a:off x="290513" y="228600"/>
            <a:ext cx="8701087" cy="6216650"/>
          </a:xfrm>
        </p:spPr>
        <p:txBody>
          <a:bodyPr/>
          <a:lstStyle/>
          <a:p>
            <a:pPr>
              <a:buFont typeface="Wingdings" panose="05000000000000000000" pitchFamily="2" charset="2"/>
              <a:buChar char="§"/>
            </a:pPr>
            <a:r>
              <a:rPr lang="en-US" sz="2000" dirty="0" err="1" smtClean="0"/>
              <a:t>JdbcTemplate</a:t>
            </a:r>
            <a:r>
              <a:rPr lang="en-US" sz="2000" dirty="0"/>
              <a:t>. </a:t>
            </a:r>
            <a:endParaRPr lang="en-US" sz="2000" dirty="0" smtClean="0"/>
          </a:p>
          <a:p>
            <a:pPr lvl="1">
              <a:buFont typeface="Wingdings" panose="05000000000000000000" pitchFamily="2" charset="2"/>
              <a:buChar char="§"/>
            </a:pPr>
            <a:r>
              <a:rPr lang="en-US" sz="1800" dirty="0" smtClean="0"/>
              <a:t>It </a:t>
            </a:r>
            <a:r>
              <a:rPr lang="en-US" sz="1800" dirty="0"/>
              <a:t>auto-wires a </a:t>
            </a:r>
            <a:r>
              <a:rPr lang="en-US" sz="1800" dirty="0" err="1"/>
              <a:t>JdbcTemplate</a:t>
            </a:r>
            <a:r>
              <a:rPr lang="en-US" sz="1800" dirty="0"/>
              <a:t> class that will be the responsible for executing tasks against the database. This particular class is based on the template design pattern that </a:t>
            </a:r>
            <a:r>
              <a:rPr lang="en-US" sz="1800" dirty="0" smtClean="0"/>
              <a:t>allows </a:t>
            </a:r>
            <a:r>
              <a:rPr lang="en-US" sz="1800" dirty="0"/>
              <a:t>developers to focus only on the data and leave all the database tasks (insert, delete, etc.) to the template. </a:t>
            </a:r>
            <a:endParaRPr lang="en-US" sz="1800" dirty="0" smtClean="0"/>
          </a:p>
          <a:p>
            <a:pPr>
              <a:buFont typeface="Wingdings" panose="05000000000000000000" pitchFamily="2" charset="2"/>
              <a:buChar char="§"/>
            </a:pPr>
            <a:r>
              <a:rPr lang="en-US" sz="2000" dirty="0" err="1" smtClean="0"/>
              <a:t>insertData</a:t>
            </a:r>
            <a:r>
              <a:rPr lang="en-US" sz="2000" dirty="0"/>
              <a:t>. </a:t>
            </a:r>
            <a:endParaRPr lang="en-US" sz="2000" dirty="0" smtClean="0"/>
          </a:p>
          <a:p>
            <a:pPr lvl="1">
              <a:buFont typeface="Wingdings" panose="05000000000000000000" pitchFamily="2" charset="2"/>
              <a:buChar char="§"/>
            </a:pPr>
            <a:r>
              <a:rPr lang="en-US" sz="1800" dirty="0" smtClean="0"/>
              <a:t>This </a:t>
            </a:r>
            <a:r>
              <a:rPr lang="en-US" sz="1800" dirty="0"/>
              <a:t>method will first try to drop a Journal table if it exists, then it will create the Journal table with its fields and, finally, it will insert the data into the database. All these actions will be through the </a:t>
            </a:r>
            <a:r>
              <a:rPr lang="en-US" sz="1800" dirty="0" err="1"/>
              <a:t>jdbcTemplate</a:t>
            </a:r>
            <a:r>
              <a:rPr lang="en-US" sz="1800" dirty="0"/>
              <a:t> instance by executing its method execute (this execute method accepts the SQL query syntax). </a:t>
            </a:r>
            <a:endParaRPr lang="en-US" sz="1800" dirty="0" smtClean="0"/>
          </a:p>
          <a:p>
            <a:pPr>
              <a:buFont typeface="Wingdings" panose="05000000000000000000" pitchFamily="2" charset="2"/>
              <a:buChar char="§"/>
            </a:pPr>
            <a:r>
              <a:rPr lang="en-US" sz="2000" dirty="0" err="1" smtClean="0"/>
              <a:t>findAll</a:t>
            </a:r>
            <a:r>
              <a:rPr lang="en-US" sz="2000" dirty="0"/>
              <a:t>. </a:t>
            </a:r>
            <a:endParaRPr lang="en-US" sz="2000" dirty="0" smtClean="0"/>
          </a:p>
          <a:p>
            <a:pPr lvl="1">
              <a:buFont typeface="Wingdings" panose="05000000000000000000" pitchFamily="2" charset="2"/>
              <a:buChar char="§"/>
            </a:pPr>
            <a:r>
              <a:rPr lang="en-US" sz="1800" dirty="0" smtClean="0"/>
              <a:t>This </a:t>
            </a:r>
            <a:r>
              <a:rPr lang="en-US" sz="1800" dirty="0"/>
              <a:t>method will use the </a:t>
            </a:r>
            <a:r>
              <a:rPr lang="en-US" sz="1800" dirty="0" err="1"/>
              <a:t>jdbcTemplate</a:t>
            </a:r>
            <a:r>
              <a:rPr lang="en-US" sz="1800" dirty="0"/>
              <a:t> instance and the query method (that accepts a SQL syntax) to get all the data; it will return a collection of Journal instances. </a:t>
            </a:r>
            <a:endParaRPr lang="en-US" sz="1800" dirty="0" smtClean="0"/>
          </a:p>
          <a:p>
            <a:pPr>
              <a:buFont typeface="Wingdings" panose="05000000000000000000" pitchFamily="2" charset="2"/>
              <a:buChar char="§"/>
            </a:pPr>
            <a:r>
              <a:rPr lang="en-US" sz="2000" dirty="0" smtClean="0"/>
              <a:t>Logger</a:t>
            </a:r>
            <a:r>
              <a:rPr lang="en-US" sz="2000" dirty="0"/>
              <a:t>. </a:t>
            </a:r>
            <a:endParaRPr lang="en-US" sz="2000" dirty="0" smtClean="0"/>
          </a:p>
          <a:p>
            <a:pPr lvl="1">
              <a:buFont typeface="Wingdings" panose="05000000000000000000" pitchFamily="2" charset="2"/>
              <a:buChar char="§"/>
            </a:pPr>
            <a:r>
              <a:rPr lang="en-US" sz="1800" dirty="0" smtClean="0"/>
              <a:t>A </a:t>
            </a:r>
            <a:r>
              <a:rPr lang="en-US" sz="1800" dirty="0"/>
              <a:t>log instance that prints out what is going on in the method calls</a:t>
            </a:r>
            <a:r>
              <a:rPr lang="en-US" sz="1800" dirty="0" smtClean="0"/>
              <a:t>.</a:t>
            </a:r>
            <a:endParaRPr lang="en-US" sz="1800" dirty="0"/>
          </a:p>
        </p:txBody>
      </p:sp>
      <p:sp>
        <p:nvSpPr>
          <p:cNvPr id="4" name="TextBox 3"/>
          <p:cNvSpPr txBox="1"/>
          <p:nvPr/>
        </p:nvSpPr>
        <p:spPr>
          <a:xfrm>
            <a:off x="818371" y="6443538"/>
            <a:ext cx="6344429" cy="369332"/>
          </a:xfrm>
          <a:prstGeom prst="rect">
            <a:avLst/>
          </a:prstGeom>
          <a:noFill/>
        </p:spPr>
        <p:txBody>
          <a:bodyPr wrap="none" rtlCol="0">
            <a:spAutoFit/>
          </a:bodyPr>
          <a:lstStyle/>
          <a:p>
            <a:r>
              <a:rPr lang="en-US" dirty="0"/>
              <a:t>Pro Spring Boot </a:t>
            </a:r>
            <a:r>
              <a:rPr lang="en-US" dirty="0" smtClean="0"/>
              <a:t>by Gutierrez</a:t>
            </a:r>
            <a:r>
              <a:rPr lang="en-US" dirty="0"/>
              <a:t>, Felipe. </a:t>
            </a:r>
            <a:r>
              <a:rPr lang="en-US" dirty="0" err="1" smtClean="0"/>
              <a:t>Ch</a:t>
            </a:r>
            <a:r>
              <a:rPr lang="en-US" dirty="0" smtClean="0"/>
              <a:t> 07 Data </a:t>
            </a:r>
            <a:r>
              <a:rPr lang="en-US" dirty="0" err="1" smtClean="0"/>
              <a:t>Aceess</a:t>
            </a:r>
            <a:endParaRPr lang="en-US" dirty="0"/>
          </a:p>
        </p:txBody>
      </p:sp>
    </p:spTree>
    <p:extLst>
      <p:ext uri="{BB962C8B-B14F-4D97-AF65-F5344CB8AC3E}">
        <p14:creationId xmlns:p14="http://schemas.microsoft.com/office/powerpoint/2010/main" val="364495588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7-4 Preamble (Imports)</a:t>
            </a:r>
            <a:endParaRPr lang="en-US" dirty="0"/>
          </a:p>
        </p:txBody>
      </p:sp>
      <p:pic>
        <p:nvPicPr>
          <p:cNvPr id="5" name="Content Placeholder 4"/>
          <p:cNvPicPr>
            <a:picLocks noGrp="1" noChangeAspect="1"/>
          </p:cNvPicPr>
          <p:nvPr>
            <p:ph idx="1"/>
          </p:nvPr>
        </p:nvPicPr>
        <p:blipFill>
          <a:blip r:embed="rId2"/>
          <a:stretch>
            <a:fillRect/>
          </a:stretch>
        </p:blipFill>
        <p:spPr>
          <a:xfrm>
            <a:off x="-56578" y="1905000"/>
            <a:ext cx="9352834" cy="3275807"/>
          </a:xfrm>
          <a:prstGeom prst="rect">
            <a:avLst/>
          </a:prstGeom>
        </p:spPr>
      </p:pic>
      <p:sp>
        <p:nvSpPr>
          <p:cNvPr id="4" name="TextBox 3"/>
          <p:cNvSpPr txBox="1"/>
          <p:nvPr/>
        </p:nvSpPr>
        <p:spPr>
          <a:xfrm>
            <a:off x="818371" y="6443538"/>
            <a:ext cx="6344429" cy="369332"/>
          </a:xfrm>
          <a:prstGeom prst="rect">
            <a:avLst/>
          </a:prstGeom>
          <a:noFill/>
        </p:spPr>
        <p:txBody>
          <a:bodyPr wrap="none" rtlCol="0">
            <a:spAutoFit/>
          </a:bodyPr>
          <a:lstStyle/>
          <a:p>
            <a:r>
              <a:rPr lang="en-US" dirty="0"/>
              <a:t>Pro Spring Boot </a:t>
            </a:r>
            <a:r>
              <a:rPr lang="en-US" dirty="0" smtClean="0"/>
              <a:t>by Gutierrez</a:t>
            </a:r>
            <a:r>
              <a:rPr lang="en-US" dirty="0"/>
              <a:t>, Felipe. </a:t>
            </a:r>
            <a:r>
              <a:rPr lang="en-US" dirty="0" err="1" smtClean="0"/>
              <a:t>Ch</a:t>
            </a:r>
            <a:r>
              <a:rPr lang="en-US" dirty="0" smtClean="0"/>
              <a:t> 07 Data </a:t>
            </a:r>
            <a:r>
              <a:rPr lang="en-US" dirty="0" err="1" smtClean="0"/>
              <a:t>Aceess</a:t>
            </a:r>
            <a:endParaRPr lang="en-US" dirty="0"/>
          </a:p>
        </p:txBody>
      </p:sp>
    </p:spTree>
    <p:extLst>
      <p:ext uri="{BB962C8B-B14F-4D97-AF65-F5344CB8AC3E}">
        <p14:creationId xmlns:p14="http://schemas.microsoft.com/office/powerpoint/2010/main" val="209296879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818371" y="6443538"/>
            <a:ext cx="6344429" cy="369332"/>
          </a:xfrm>
          <a:prstGeom prst="rect">
            <a:avLst/>
          </a:prstGeom>
          <a:noFill/>
        </p:spPr>
        <p:txBody>
          <a:bodyPr wrap="none" rtlCol="0">
            <a:spAutoFit/>
          </a:bodyPr>
          <a:lstStyle/>
          <a:p>
            <a:r>
              <a:rPr lang="en-US" dirty="0"/>
              <a:t>Pro Spring Boot </a:t>
            </a:r>
            <a:r>
              <a:rPr lang="en-US" dirty="0" smtClean="0"/>
              <a:t>by Gutierrez</a:t>
            </a:r>
            <a:r>
              <a:rPr lang="en-US" dirty="0"/>
              <a:t>, Felipe. </a:t>
            </a:r>
            <a:r>
              <a:rPr lang="en-US" dirty="0" err="1" smtClean="0"/>
              <a:t>Ch</a:t>
            </a:r>
            <a:r>
              <a:rPr lang="en-US" dirty="0" smtClean="0"/>
              <a:t> 07 Data </a:t>
            </a:r>
            <a:r>
              <a:rPr lang="en-US" dirty="0" err="1" smtClean="0"/>
              <a:t>Aceess</a:t>
            </a:r>
            <a:endParaRPr lang="en-US" dirty="0"/>
          </a:p>
        </p:txBody>
      </p:sp>
      <p:pic>
        <p:nvPicPr>
          <p:cNvPr id="5" name="Picture 4"/>
          <p:cNvPicPr>
            <a:picLocks noChangeAspect="1"/>
          </p:cNvPicPr>
          <p:nvPr/>
        </p:nvPicPr>
        <p:blipFill>
          <a:blip r:embed="rId2"/>
          <a:stretch>
            <a:fillRect/>
          </a:stretch>
        </p:blipFill>
        <p:spPr>
          <a:xfrm>
            <a:off x="250950" y="1192337"/>
            <a:ext cx="8207250" cy="5360863"/>
          </a:xfrm>
          <a:prstGeom prst="rect">
            <a:avLst/>
          </a:prstGeom>
        </p:spPr>
      </p:pic>
    </p:spTree>
    <p:extLst>
      <p:ext uri="{BB962C8B-B14F-4D97-AF65-F5344CB8AC3E}">
        <p14:creationId xmlns:p14="http://schemas.microsoft.com/office/powerpoint/2010/main" val="391945701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It declares the auto-wired version of the </a:t>
            </a:r>
            <a:r>
              <a:rPr lang="en-US" dirty="0" err="1"/>
              <a:t>JournalService</a:t>
            </a:r>
            <a:r>
              <a:rPr lang="en-US" dirty="0"/>
              <a:t>, making it available when the run method executes. </a:t>
            </a:r>
            <a:endParaRPr lang="en-US" dirty="0" smtClean="0"/>
          </a:p>
          <a:p>
            <a:pPr>
              <a:buFont typeface="Wingdings" panose="05000000000000000000" pitchFamily="2" charset="2"/>
              <a:buChar char="§"/>
            </a:pPr>
            <a:r>
              <a:rPr lang="en-US" dirty="0" smtClean="0"/>
              <a:t>It </a:t>
            </a:r>
            <a:r>
              <a:rPr lang="en-US" dirty="0"/>
              <a:t>implements the </a:t>
            </a:r>
            <a:r>
              <a:rPr lang="en-US" dirty="0" err="1"/>
              <a:t>CommandLineRunner</a:t>
            </a:r>
            <a:r>
              <a:rPr lang="en-US" dirty="0"/>
              <a:t> interface, </a:t>
            </a:r>
            <a:endParaRPr lang="en-US" dirty="0" smtClean="0"/>
          </a:p>
          <a:p>
            <a:pPr lvl="1">
              <a:buFont typeface="Wingdings" panose="05000000000000000000" pitchFamily="2" charset="2"/>
              <a:buChar char="§"/>
            </a:pPr>
            <a:r>
              <a:rPr lang="en-US" dirty="0" smtClean="0"/>
              <a:t>you </a:t>
            </a:r>
            <a:r>
              <a:rPr lang="en-US" dirty="0"/>
              <a:t>need to implement its </a:t>
            </a:r>
            <a:r>
              <a:rPr lang="en-US" dirty="0" smtClean="0"/>
              <a:t>public </a:t>
            </a:r>
            <a:r>
              <a:rPr lang="en-US" dirty="0"/>
              <a:t>void run( String... </a:t>
            </a:r>
            <a:r>
              <a:rPr lang="en-US" dirty="0" err="1"/>
              <a:t>args</a:t>
            </a:r>
            <a:r>
              <a:rPr lang="en-US" dirty="0"/>
              <a:t>). </a:t>
            </a:r>
            <a:endParaRPr lang="en-US" dirty="0" smtClean="0"/>
          </a:p>
          <a:p>
            <a:pPr lvl="1">
              <a:buFont typeface="Wingdings" panose="05000000000000000000" pitchFamily="2" charset="2"/>
              <a:buChar char="§"/>
            </a:pPr>
            <a:r>
              <a:rPr lang="en-US" dirty="0"/>
              <a:t>R</a:t>
            </a:r>
            <a:r>
              <a:rPr lang="en-US" dirty="0" smtClean="0"/>
              <a:t>emember </a:t>
            </a:r>
            <a:r>
              <a:rPr lang="en-US" dirty="0"/>
              <a:t>that this run method will be executed after the Spring Boot has started. </a:t>
            </a:r>
            <a:endParaRPr lang="en-US" dirty="0" smtClean="0"/>
          </a:p>
          <a:p>
            <a:pPr lvl="1">
              <a:buFont typeface="Wingdings" panose="05000000000000000000" pitchFamily="2" charset="2"/>
              <a:buChar char="§"/>
            </a:pPr>
            <a:r>
              <a:rPr lang="en-US" dirty="0" smtClean="0"/>
              <a:t>This </a:t>
            </a:r>
            <a:r>
              <a:rPr lang="en-US" dirty="0"/>
              <a:t>is a good place to call the </a:t>
            </a:r>
            <a:r>
              <a:rPr lang="en-US" dirty="0" err="1"/>
              <a:t>JournalService</a:t>
            </a:r>
            <a:r>
              <a:rPr lang="en-US" dirty="0"/>
              <a:t> instance and execute the data insertion and to call the </a:t>
            </a:r>
            <a:r>
              <a:rPr lang="en-US" dirty="0" err="1"/>
              <a:t>findAll</a:t>
            </a:r>
            <a:r>
              <a:rPr lang="en-US" dirty="0"/>
              <a:t> method. </a:t>
            </a:r>
            <a:endParaRPr lang="en-US" dirty="0" smtClean="0"/>
          </a:p>
          <a:p>
            <a:pPr>
              <a:buFont typeface="Wingdings" panose="05000000000000000000" pitchFamily="2" charset="2"/>
              <a:buChar char="§"/>
            </a:pPr>
            <a:r>
              <a:rPr lang="en-US" dirty="0" smtClean="0"/>
              <a:t>The </a:t>
            </a:r>
            <a:r>
              <a:rPr lang="en-US" dirty="0"/>
              <a:t>Logger log instance prints out what is going on in the execution of the </a:t>
            </a:r>
            <a:r>
              <a:rPr lang="en-US" dirty="0" smtClean="0"/>
              <a:t>class</a:t>
            </a:r>
            <a:endParaRPr lang="en-US" dirty="0"/>
          </a:p>
        </p:txBody>
      </p:sp>
      <p:sp>
        <p:nvSpPr>
          <p:cNvPr id="4" name="TextBox 3"/>
          <p:cNvSpPr txBox="1"/>
          <p:nvPr/>
        </p:nvSpPr>
        <p:spPr>
          <a:xfrm>
            <a:off x="1752600" y="6443538"/>
            <a:ext cx="3788217"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07</a:t>
            </a:r>
            <a:endParaRPr lang="en-US" dirty="0"/>
          </a:p>
        </p:txBody>
      </p:sp>
    </p:spTree>
    <p:extLst>
      <p:ext uri="{BB962C8B-B14F-4D97-AF65-F5344CB8AC3E}">
        <p14:creationId xmlns:p14="http://schemas.microsoft.com/office/powerpoint/2010/main" val="892475215"/>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7-4</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a:t>
            </a:r>
            <a:endParaRPr lang="en-US" dirty="0"/>
          </a:p>
        </p:txBody>
      </p:sp>
      <p:sp>
        <p:nvSpPr>
          <p:cNvPr id="4" name="TextBox 3"/>
          <p:cNvSpPr txBox="1"/>
          <p:nvPr/>
        </p:nvSpPr>
        <p:spPr>
          <a:xfrm>
            <a:off x="1752600" y="6443538"/>
            <a:ext cx="3788217"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07</a:t>
            </a:r>
            <a:endParaRPr lang="en-US" dirty="0"/>
          </a:p>
        </p:txBody>
      </p:sp>
      <p:pic>
        <p:nvPicPr>
          <p:cNvPr id="5" name="Picture 4"/>
          <p:cNvPicPr>
            <a:picLocks noChangeAspect="1"/>
          </p:cNvPicPr>
          <p:nvPr/>
        </p:nvPicPr>
        <p:blipFill>
          <a:blip r:embed="rId2"/>
          <a:stretch>
            <a:fillRect/>
          </a:stretch>
        </p:blipFill>
        <p:spPr>
          <a:xfrm>
            <a:off x="290512" y="1258758"/>
            <a:ext cx="8853487" cy="4487742"/>
          </a:xfrm>
          <a:prstGeom prst="rect">
            <a:avLst/>
          </a:prstGeom>
        </p:spPr>
      </p:pic>
    </p:spTree>
    <p:extLst>
      <p:ext uri="{BB962C8B-B14F-4D97-AF65-F5344CB8AC3E}">
        <p14:creationId xmlns:p14="http://schemas.microsoft.com/office/powerpoint/2010/main" val="14477244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813" y="76200"/>
            <a:ext cx="8716962" cy="781050"/>
          </a:xfrm>
        </p:spPr>
        <p:txBody>
          <a:bodyPr/>
          <a:lstStyle/>
          <a:p>
            <a:r>
              <a:rPr lang="en-US" dirty="0" smtClean="0"/>
              <a:t>Testing with Spring Boot Ch06</a:t>
            </a:r>
            <a:endParaRPr lang="en-US" dirty="0"/>
          </a:p>
        </p:txBody>
      </p:sp>
      <p:sp>
        <p:nvSpPr>
          <p:cNvPr id="3" name="Content Placeholder 2"/>
          <p:cNvSpPr>
            <a:spLocks noGrp="1"/>
          </p:cNvSpPr>
          <p:nvPr>
            <p:ph idx="1"/>
          </p:nvPr>
        </p:nvSpPr>
        <p:spPr/>
        <p:txBody>
          <a:bodyPr/>
          <a:lstStyle/>
          <a:p>
            <a:r>
              <a:rPr lang="en-US" dirty="0" smtClean="0"/>
              <a:t>.</a:t>
            </a:r>
          </a:p>
          <a:p>
            <a:endParaRPr lang="en-US" dirty="0"/>
          </a:p>
          <a:p>
            <a:endParaRPr lang="en-US" dirty="0" smtClean="0"/>
          </a:p>
          <a:p>
            <a:endParaRPr lang="en-US" dirty="0"/>
          </a:p>
          <a:p>
            <a:r>
              <a:rPr lang="en-US" dirty="0" smtClean="0"/>
              <a:t>Includes </a:t>
            </a:r>
            <a:r>
              <a:rPr lang="en-US" dirty="0"/>
              <a:t>JARs </a:t>
            </a:r>
            <a:r>
              <a:rPr lang="en-US" dirty="0" smtClean="0"/>
              <a:t>: </a:t>
            </a:r>
          </a:p>
          <a:p>
            <a:pPr>
              <a:buFont typeface="Wingdings" panose="05000000000000000000" pitchFamily="2" charset="2"/>
              <a:buChar char="§"/>
            </a:pPr>
            <a:r>
              <a:rPr lang="en-US" dirty="0" smtClean="0"/>
              <a:t>spring-test</a:t>
            </a:r>
            <a:r>
              <a:rPr lang="en-US" dirty="0"/>
              <a:t>, </a:t>
            </a:r>
            <a:endParaRPr lang="en-US" dirty="0" smtClean="0"/>
          </a:p>
          <a:p>
            <a:pPr>
              <a:buFont typeface="Wingdings" panose="05000000000000000000" pitchFamily="2" charset="2"/>
              <a:buChar char="§"/>
            </a:pPr>
            <a:r>
              <a:rPr lang="en-US" dirty="0" err="1" smtClean="0"/>
              <a:t>junit</a:t>
            </a:r>
            <a:r>
              <a:rPr lang="en-US" dirty="0"/>
              <a:t>, </a:t>
            </a:r>
            <a:endParaRPr lang="en-US" dirty="0" smtClean="0"/>
          </a:p>
          <a:p>
            <a:pPr>
              <a:buFont typeface="Wingdings" panose="05000000000000000000" pitchFamily="2" charset="2"/>
              <a:buChar char="§"/>
            </a:pPr>
            <a:r>
              <a:rPr lang="en-US" dirty="0" err="1" smtClean="0"/>
              <a:t>hamcrest</a:t>
            </a:r>
            <a:r>
              <a:rPr lang="en-US" dirty="0"/>
              <a:t>, </a:t>
            </a:r>
            <a:endParaRPr lang="en-US" dirty="0" smtClean="0"/>
          </a:p>
          <a:p>
            <a:pPr>
              <a:buFont typeface="Wingdings" panose="05000000000000000000" pitchFamily="2" charset="2"/>
              <a:buChar char="§"/>
            </a:pPr>
            <a:r>
              <a:rPr lang="en-US" dirty="0" err="1" smtClean="0"/>
              <a:t>objenesis</a:t>
            </a:r>
            <a:r>
              <a:rPr lang="en-US" dirty="0"/>
              <a:t>, and </a:t>
            </a:r>
            <a:endParaRPr lang="en-US" dirty="0" smtClean="0"/>
          </a:p>
          <a:p>
            <a:pPr>
              <a:buFont typeface="Wingdings" panose="05000000000000000000" pitchFamily="2" charset="2"/>
              <a:buChar char="§"/>
            </a:pPr>
            <a:r>
              <a:rPr lang="en-US" dirty="0" err="1" smtClean="0"/>
              <a:t>mockito</a:t>
            </a:r>
            <a:r>
              <a:rPr lang="en-US" dirty="0" smtClean="0"/>
              <a:t>.</a:t>
            </a:r>
            <a:endParaRPr lang="en-US" dirty="0"/>
          </a:p>
          <a:p>
            <a:endParaRPr lang="en-US" dirty="0"/>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a:t>Pro Spring Boot </a:t>
            </a:r>
            <a:r>
              <a:rPr lang="en-US" dirty="0" smtClean="0"/>
              <a:t>by Gutierrez</a:t>
            </a:r>
            <a:r>
              <a:rPr lang="en-US" dirty="0"/>
              <a:t>, Felipe. </a:t>
            </a:r>
            <a:r>
              <a:rPr lang="en-US" dirty="0" err="1" smtClean="0"/>
              <a:t>Ch</a:t>
            </a:r>
            <a:r>
              <a:rPr lang="en-US" dirty="0" smtClean="0"/>
              <a:t> 06</a:t>
            </a:r>
            <a:endParaRPr lang="en-US" dirty="0"/>
          </a:p>
        </p:txBody>
      </p:sp>
      <p:pic>
        <p:nvPicPr>
          <p:cNvPr id="6" name="Picture 5"/>
          <p:cNvPicPr>
            <a:picLocks noChangeAspect="1"/>
          </p:cNvPicPr>
          <p:nvPr/>
        </p:nvPicPr>
        <p:blipFill>
          <a:blip r:embed="rId2"/>
          <a:stretch>
            <a:fillRect/>
          </a:stretch>
        </p:blipFill>
        <p:spPr>
          <a:xfrm>
            <a:off x="-27657" y="742950"/>
            <a:ext cx="9247857" cy="2209800"/>
          </a:xfrm>
          <a:prstGeom prst="rect">
            <a:avLst/>
          </a:prstGeom>
        </p:spPr>
      </p:pic>
    </p:spTree>
    <p:extLst>
      <p:ext uri="{BB962C8B-B14F-4D97-AF65-F5344CB8AC3E}">
        <p14:creationId xmlns:p14="http://schemas.microsoft.com/office/powerpoint/2010/main" val="4111208252"/>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execution trace - Log</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a:t>
            </a:r>
            <a:endParaRPr lang="en-US" dirty="0"/>
          </a:p>
        </p:txBody>
      </p:sp>
      <p:sp>
        <p:nvSpPr>
          <p:cNvPr id="4" name="TextBox 3"/>
          <p:cNvSpPr txBox="1"/>
          <p:nvPr/>
        </p:nvSpPr>
        <p:spPr>
          <a:xfrm>
            <a:off x="1752600" y="6443538"/>
            <a:ext cx="3788217"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07</a:t>
            </a:r>
            <a:endParaRPr lang="en-US" dirty="0"/>
          </a:p>
        </p:txBody>
      </p:sp>
      <p:pic>
        <p:nvPicPr>
          <p:cNvPr id="5" name="Picture 4"/>
          <p:cNvPicPr>
            <a:picLocks noChangeAspect="1"/>
          </p:cNvPicPr>
          <p:nvPr/>
        </p:nvPicPr>
        <p:blipFill>
          <a:blip r:embed="rId2"/>
          <a:stretch>
            <a:fillRect/>
          </a:stretch>
        </p:blipFill>
        <p:spPr>
          <a:xfrm>
            <a:off x="0" y="1509775"/>
            <a:ext cx="9144000" cy="3838450"/>
          </a:xfrm>
          <a:prstGeom prst="rect">
            <a:avLst/>
          </a:prstGeom>
        </p:spPr>
      </p:pic>
    </p:spTree>
    <p:extLst>
      <p:ext uri="{BB962C8B-B14F-4D97-AF65-F5344CB8AC3E}">
        <p14:creationId xmlns:p14="http://schemas.microsoft.com/office/powerpoint/2010/main" val="2003216678"/>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to the H2 DB Engine Console</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Since the console for H2 is implement as a web app.</a:t>
            </a:r>
            <a:endParaRPr lang="en-US" dirty="0"/>
          </a:p>
        </p:txBody>
      </p:sp>
      <p:sp>
        <p:nvSpPr>
          <p:cNvPr id="4" name="TextBox 3"/>
          <p:cNvSpPr txBox="1"/>
          <p:nvPr/>
        </p:nvSpPr>
        <p:spPr>
          <a:xfrm>
            <a:off x="1752600" y="6443538"/>
            <a:ext cx="3788217"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07</a:t>
            </a:r>
            <a:endParaRPr lang="en-US" dirty="0"/>
          </a:p>
        </p:txBody>
      </p:sp>
      <p:pic>
        <p:nvPicPr>
          <p:cNvPr id="5" name="Picture 4"/>
          <p:cNvPicPr>
            <a:picLocks noChangeAspect="1"/>
          </p:cNvPicPr>
          <p:nvPr/>
        </p:nvPicPr>
        <p:blipFill>
          <a:blip r:embed="rId2"/>
          <a:stretch>
            <a:fillRect/>
          </a:stretch>
        </p:blipFill>
        <p:spPr>
          <a:xfrm>
            <a:off x="290513" y="2066947"/>
            <a:ext cx="8914643" cy="4105253"/>
          </a:xfrm>
          <a:prstGeom prst="rect">
            <a:avLst/>
          </a:prstGeom>
        </p:spPr>
      </p:pic>
    </p:spTree>
    <p:extLst>
      <p:ext uri="{BB962C8B-B14F-4D97-AF65-F5344CB8AC3E}">
        <p14:creationId xmlns:p14="http://schemas.microsoft.com/office/powerpoint/2010/main" val="1274833866"/>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813" y="76200"/>
            <a:ext cx="8716962" cy="781050"/>
          </a:xfrm>
        </p:spPr>
        <p:txBody>
          <a:bodyPr/>
          <a:lstStyle/>
          <a:p>
            <a:r>
              <a:rPr lang="en-US" dirty="0" smtClean="0"/>
              <a:t>Screenshot of console</a:t>
            </a:r>
            <a:endParaRPr lang="en-US" dirty="0"/>
          </a:p>
        </p:txBody>
      </p:sp>
      <p:sp>
        <p:nvSpPr>
          <p:cNvPr id="3" name="Content Placeholder 2"/>
          <p:cNvSpPr>
            <a:spLocks noGrp="1"/>
          </p:cNvSpPr>
          <p:nvPr>
            <p:ph idx="1"/>
          </p:nvPr>
        </p:nvSpPr>
        <p:spPr>
          <a:xfrm>
            <a:off x="290513" y="1049338"/>
            <a:ext cx="8307387" cy="5224462"/>
          </a:xfrm>
        </p:spPr>
        <p:txBody>
          <a:bodyPr/>
          <a:lstStyle/>
          <a:p>
            <a:pPr>
              <a:buFont typeface="Wingdings" panose="05000000000000000000" pitchFamily="2" charset="2"/>
              <a:buChar char="§"/>
            </a:pPr>
            <a:r>
              <a:rPr lang="en-US" dirty="0" smtClean="0"/>
              <a:t>http://localhost:8080/h2-console</a:t>
            </a:r>
            <a:endParaRPr lang="en-US" dirty="0"/>
          </a:p>
        </p:txBody>
      </p:sp>
      <p:sp>
        <p:nvSpPr>
          <p:cNvPr id="4" name="TextBox 3"/>
          <p:cNvSpPr txBox="1"/>
          <p:nvPr/>
        </p:nvSpPr>
        <p:spPr>
          <a:xfrm>
            <a:off x="1752600" y="6443538"/>
            <a:ext cx="3788217"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07</a:t>
            </a:r>
            <a:endParaRPr lang="en-US" dirty="0"/>
          </a:p>
        </p:txBody>
      </p:sp>
      <p:pic>
        <p:nvPicPr>
          <p:cNvPr id="5" name="Picture 4"/>
          <p:cNvPicPr>
            <a:picLocks noChangeAspect="1"/>
          </p:cNvPicPr>
          <p:nvPr/>
        </p:nvPicPr>
        <p:blipFill>
          <a:blip r:embed="rId2"/>
          <a:stretch>
            <a:fillRect/>
          </a:stretch>
        </p:blipFill>
        <p:spPr>
          <a:xfrm>
            <a:off x="2057400" y="1477666"/>
            <a:ext cx="5605462" cy="4923133"/>
          </a:xfrm>
          <a:prstGeom prst="rect">
            <a:avLst/>
          </a:prstGeom>
        </p:spPr>
      </p:pic>
    </p:spTree>
    <p:extLst>
      <p:ext uri="{BB962C8B-B14F-4D97-AF65-F5344CB8AC3E}">
        <p14:creationId xmlns:p14="http://schemas.microsoft.com/office/powerpoint/2010/main" val="1316210998"/>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SQL Queries</a:t>
            </a:r>
            <a:endParaRPr lang="en-US" dirty="0"/>
          </a:p>
        </p:txBody>
      </p:sp>
      <p:sp>
        <p:nvSpPr>
          <p:cNvPr id="4" name="TextBox 3"/>
          <p:cNvSpPr txBox="1"/>
          <p:nvPr/>
        </p:nvSpPr>
        <p:spPr>
          <a:xfrm>
            <a:off x="1752600" y="6443538"/>
            <a:ext cx="3788217"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07</a:t>
            </a:r>
            <a:endParaRPr lang="en-US" dirty="0"/>
          </a:p>
        </p:txBody>
      </p:sp>
      <p:pic>
        <p:nvPicPr>
          <p:cNvPr id="5" name="Picture 4"/>
          <p:cNvPicPr>
            <a:picLocks noChangeAspect="1"/>
          </p:cNvPicPr>
          <p:nvPr/>
        </p:nvPicPr>
        <p:blipFill>
          <a:blip r:embed="rId2"/>
          <a:stretch>
            <a:fillRect/>
          </a:stretch>
        </p:blipFill>
        <p:spPr>
          <a:xfrm>
            <a:off x="2619632" y="0"/>
            <a:ext cx="6524368" cy="6858000"/>
          </a:xfrm>
          <a:prstGeom prst="rect">
            <a:avLst/>
          </a:prstGeom>
        </p:spPr>
      </p:pic>
    </p:spTree>
    <p:extLst>
      <p:ext uri="{BB962C8B-B14F-4D97-AF65-F5344CB8AC3E}">
        <p14:creationId xmlns:p14="http://schemas.microsoft.com/office/powerpoint/2010/main" val="2700553431"/>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Select * from Journal</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a:t>
            </a:r>
            <a:endParaRPr lang="en-US" dirty="0"/>
          </a:p>
        </p:txBody>
      </p:sp>
      <p:sp>
        <p:nvSpPr>
          <p:cNvPr id="4" name="TextBox 3"/>
          <p:cNvSpPr txBox="1"/>
          <p:nvPr/>
        </p:nvSpPr>
        <p:spPr>
          <a:xfrm>
            <a:off x="1752600" y="6443538"/>
            <a:ext cx="3788217"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07</a:t>
            </a:r>
            <a:endParaRPr lang="en-US" dirty="0"/>
          </a:p>
        </p:txBody>
      </p:sp>
      <p:pic>
        <p:nvPicPr>
          <p:cNvPr id="5" name="Picture 4"/>
          <p:cNvPicPr>
            <a:picLocks noChangeAspect="1"/>
          </p:cNvPicPr>
          <p:nvPr/>
        </p:nvPicPr>
        <p:blipFill>
          <a:blip r:embed="rId2"/>
          <a:stretch>
            <a:fillRect/>
          </a:stretch>
        </p:blipFill>
        <p:spPr>
          <a:xfrm>
            <a:off x="2266950" y="1095375"/>
            <a:ext cx="6800850" cy="4667250"/>
          </a:xfrm>
          <a:prstGeom prst="rect">
            <a:avLst/>
          </a:prstGeom>
        </p:spPr>
      </p:pic>
    </p:spTree>
    <p:extLst>
      <p:ext uri="{BB962C8B-B14F-4D97-AF65-F5344CB8AC3E}">
        <p14:creationId xmlns:p14="http://schemas.microsoft.com/office/powerpoint/2010/main" val="366411928"/>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Access Using JPA</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JPA (Java Persistence </a:t>
            </a:r>
            <a:r>
              <a:rPr lang="en-US" dirty="0" smtClean="0"/>
              <a:t>API), is a </a:t>
            </a:r>
            <a:r>
              <a:rPr lang="en-US" dirty="0"/>
              <a:t>J2EE specification. </a:t>
            </a:r>
            <a:endParaRPr lang="en-US" dirty="0" smtClean="0"/>
          </a:p>
          <a:p>
            <a:pPr lvl="1">
              <a:buFont typeface="Wingdings" panose="05000000000000000000" pitchFamily="2" charset="2"/>
              <a:buChar char="§"/>
            </a:pPr>
            <a:r>
              <a:rPr lang="en-US" dirty="0" smtClean="0"/>
              <a:t>http</a:t>
            </a:r>
            <a:r>
              <a:rPr lang="en-US" dirty="0"/>
              <a:t>:// www.oracle.com/ </a:t>
            </a:r>
            <a:r>
              <a:rPr lang="en-US" dirty="0" err="1"/>
              <a:t>technetwork</a:t>
            </a:r>
            <a:r>
              <a:rPr lang="en-US" dirty="0"/>
              <a:t>/ articles/ java/ jpa-137156. html ) </a:t>
            </a:r>
            <a:endParaRPr lang="en-US" dirty="0" smtClean="0"/>
          </a:p>
          <a:p>
            <a:pPr>
              <a:buFont typeface="Wingdings" panose="05000000000000000000" pitchFamily="2" charset="2"/>
              <a:buChar char="§"/>
            </a:pPr>
            <a:r>
              <a:rPr lang="en-US" dirty="0" smtClean="0"/>
              <a:t>JPA is </a:t>
            </a:r>
            <a:r>
              <a:rPr lang="en-US" dirty="0"/>
              <a:t>another alternative to using lightweight persistence objects. </a:t>
            </a:r>
            <a:endParaRPr lang="en-US" dirty="0" smtClean="0"/>
          </a:p>
          <a:p>
            <a:pPr lvl="1">
              <a:buFont typeface="Wingdings" panose="05000000000000000000" pitchFamily="2" charset="2"/>
              <a:buChar char="§"/>
            </a:pPr>
            <a:r>
              <a:rPr lang="en-US" dirty="0" smtClean="0"/>
              <a:t>Hibernate </a:t>
            </a:r>
            <a:r>
              <a:rPr lang="en-US" dirty="0"/>
              <a:t>and Eclipse </a:t>
            </a:r>
            <a:r>
              <a:rPr lang="en-US" dirty="0" err="1"/>
              <a:t>TopLink</a:t>
            </a:r>
            <a:r>
              <a:rPr lang="en-US" dirty="0"/>
              <a:t> are the primary implementations of the JPA</a:t>
            </a:r>
            <a:r>
              <a:rPr lang="en-US" dirty="0" smtClean="0"/>
              <a:t>.</a:t>
            </a:r>
          </a:p>
          <a:p>
            <a:pPr lvl="1">
              <a:buFont typeface="Wingdings" panose="05000000000000000000" pitchFamily="2" charset="2"/>
              <a:buChar char="§"/>
            </a:pPr>
            <a:endParaRPr lang="en-US" dirty="0"/>
          </a:p>
          <a:p>
            <a:pPr>
              <a:buFont typeface="Wingdings" panose="05000000000000000000" pitchFamily="2" charset="2"/>
              <a:buChar char="§"/>
            </a:pPr>
            <a:r>
              <a:rPr lang="en-US" dirty="0" smtClean="0"/>
              <a:t>JPA from </a:t>
            </a:r>
            <a:r>
              <a:rPr lang="en-US" dirty="0" err="1" smtClean="0"/>
              <a:t>SpringBoot</a:t>
            </a:r>
            <a:r>
              <a:rPr lang="en-US" dirty="0" smtClean="0"/>
              <a:t> CLI</a:t>
            </a:r>
            <a:endParaRPr lang="en-US" dirty="0"/>
          </a:p>
          <a:p>
            <a:pPr marL="0" indent="0"/>
            <a:r>
              <a:rPr lang="en-US" dirty="0"/>
              <a:t>$ spring </a:t>
            </a:r>
            <a:r>
              <a:rPr lang="en-US" dirty="0" err="1"/>
              <a:t>init</a:t>
            </a:r>
            <a:r>
              <a:rPr lang="en-US" dirty="0"/>
              <a:t> -</a:t>
            </a:r>
            <a:r>
              <a:rPr lang="en-US" dirty="0" smtClean="0"/>
              <a:t>d=data-jpa,h2 </a:t>
            </a:r>
            <a:r>
              <a:rPr lang="en-US" dirty="0"/>
              <a:t>-</a:t>
            </a:r>
            <a:r>
              <a:rPr lang="en-US" dirty="0" smtClean="0"/>
              <a:t>g=</a:t>
            </a:r>
            <a:r>
              <a:rPr lang="en-US" dirty="0" err="1" smtClean="0"/>
              <a:t>com.apress.spring</a:t>
            </a:r>
            <a:r>
              <a:rPr lang="en-US" dirty="0" smtClean="0"/>
              <a:t>           -a=simple-</a:t>
            </a:r>
            <a:r>
              <a:rPr lang="en-US" dirty="0" err="1" smtClean="0"/>
              <a:t>jpa</a:t>
            </a:r>
            <a:r>
              <a:rPr lang="en-US" dirty="0" smtClean="0"/>
              <a:t>-app </a:t>
            </a:r>
            <a:r>
              <a:rPr lang="en-US" dirty="0"/>
              <a:t>--</a:t>
            </a:r>
            <a:r>
              <a:rPr lang="en-US" dirty="0" smtClean="0"/>
              <a:t>package-name=</a:t>
            </a:r>
            <a:r>
              <a:rPr lang="en-US" dirty="0" err="1" smtClean="0"/>
              <a:t>com.apress.spring</a:t>
            </a:r>
            <a:r>
              <a:rPr lang="en-US" dirty="0" smtClean="0"/>
              <a:t> </a:t>
            </a:r>
            <a:r>
              <a:rPr lang="en-US" dirty="0"/>
              <a:t>-</a:t>
            </a:r>
            <a:r>
              <a:rPr lang="en-US" dirty="0" smtClean="0"/>
              <a:t>name=simple-</a:t>
            </a:r>
            <a:r>
              <a:rPr lang="en-US" dirty="0" err="1" smtClean="0"/>
              <a:t>jpa</a:t>
            </a:r>
            <a:r>
              <a:rPr lang="en-US" dirty="0" smtClean="0"/>
              <a:t>-app   -</a:t>
            </a:r>
            <a:r>
              <a:rPr lang="en-US" dirty="0"/>
              <a:t>x</a:t>
            </a:r>
          </a:p>
          <a:p>
            <a:pPr marL="0" indent="0"/>
            <a:endParaRPr lang="en-US" dirty="0"/>
          </a:p>
        </p:txBody>
      </p:sp>
      <p:sp>
        <p:nvSpPr>
          <p:cNvPr id="4" name="TextBox 3"/>
          <p:cNvSpPr txBox="1"/>
          <p:nvPr/>
        </p:nvSpPr>
        <p:spPr>
          <a:xfrm>
            <a:off x="1752600" y="6443538"/>
            <a:ext cx="3788217"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07</a:t>
            </a:r>
            <a:endParaRPr lang="en-US" dirty="0"/>
          </a:p>
        </p:txBody>
      </p:sp>
    </p:spTree>
    <p:extLst>
      <p:ext uri="{BB962C8B-B14F-4D97-AF65-F5344CB8AC3E}">
        <p14:creationId xmlns:p14="http://schemas.microsoft.com/office/powerpoint/2010/main" val="3939293013"/>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Pom.xml generated  Listing 7-6</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a:t>
            </a:r>
            <a:endParaRPr lang="en-US" dirty="0"/>
          </a:p>
        </p:txBody>
      </p:sp>
      <p:sp>
        <p:nvSpPr>
          <p:cNvPr id="4" name="TextBox 3"/>
          <p:cNvSpPr txBox="1"/>
          <p:nvPr/>
        </p:nvSpPr>
        <p:spPr>
          <a:xfrm>
            <a:off x="1752600" y="6443538"/>
            <a:ext cx="3788217"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07</a:t>
            </a:r>
            <a:endParaRPr lang="en-US" dirty="0"/>
          </a:p>
        </p:txBody>
      </p:sp>
      <p:pic>
        <p:nvPicPr>
          <p:cNvPr id="5" name="Picture 4"/>
          <p:cNvPicPr>
            <a:picLocks noChangeAspect="1"/>
          </p:cNvPicPr>
          <p:nvPr/>
        </p:nvPicPr>
        <p:blipFill>
          <a:blip r:embed="rId2"/>
          <a:stretch>
            <a:fillRect/>
          </a:stretch>
        </p:blipFill>
        <p:spPr>
          <a:xfrm>
            <a:off x="833437" y="1052512"/>
            <a:ext cx="7477125" cy="4752975"/>
          </a:xfrm>
          <a:prstGeom prst="rect">
            <a:avLst/>
          </a:prstGeom>
        </p:spPr>
      </p:pic>
    </p:spTree>
    <p:extLst>
      <p:ext uri="{BB962C8B-B14F-4D97-AF65-F5344CB8AC3E}">
        <p14:creationId xmlns:p14="http://schemas.microsoft.com/office/powerpoint/2010/main" val="4066042132"/>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813" y="247650"/>
            <a:ext cx="2566987" cy="1885950"/>
          </a:xfrm>
        </p:spPr>
        <p:txBody>
          <a:bodyPr/>
          <a:lstStyle/>
          <a:p>
            <a:r>
              <a:rPr lang="en-US" dirty="0"/>
              <a:t>p</a:t>
            </a:r>
            <a:r>
              <a:rPr lang="en-US" dirty="0" smtClean="0"/>
              <a:t>om.xml continued</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a:t>
            </a:r>
            <a:endParaRPr lang="en-US" dirty="0"/>
          </a:p>
        </p:txBody>
      </p:sp>
      <p:sp>
        <p:nvSpPr>
          <p:cNvPr id="4" name="TextBox 3"/>
          <p:cNvSpPr txBox="1"/>
          <p:nvPr/>
        </p:nvSpPr>
        <p:spPr>
          <a:xfrm>
            <a:off x="1752600" y="6443538"/>
            <a:ext cx="3788217"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07</a:t>
            </a:r>
            <a:endParaRPr lang="en-US" dirty="0"/>
          </a:p>
        </p:txBody>
      </p:sp>
      <p:pic>
        <p:nvPicPr>
          <p:cNvPr id="5" name="Picture 4"/>
          <p:cNvPicPr>
            <a:picLocks noChangeAspect="1"/>
          </p:cNvPicPr>
          <p:nvPr/>
        </p:nvPicPr>
        <p:blipFill>
          <a:blip r:embed="rId2"/>
          <a:stretch>
            <a:fillRect/>
          </a:stretch>
        </p:blipFill>
        <p:spPr>
          <a:xfrm>
            <a:off x="2747824" y="0"/>
            <a:ext cx="5938976" cy="6858000"/>
          </a:xfrm>
          <a:prstGeom prst="rect">
            <a:avLst/>
          </a:prstGeom>
        </p:spPr>
      </p:pic>
    </p:spTree>
    <p:extLst>
      <p:ext uri="{BB962C8B-B14F-4D97-AF65-F5344CB8AC3E}">
        <p14:creationId xmlns:p14="http://schemas.microsoft.com/office/powerpoint/2010/main" val="3048558248"/>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Listing 7-7</a:t>
            </a:r>
            <a:endParaRPr lang="en-US" dirty="0"/>
          </a:p>
        </p:txBody>
      </p:sp>
      <p:sp>
        <p:nvSpPr>
          <p:cNvPr id="3" name="Content Placeholder 2"/>
          <p:cNvSpPr>
            <a:spLocks noGrp="1"/>
          </p:cNvSpPr>
          <p:nvPr>
            <p:ph idx="1"/>
          </p:nvPr>
        </p:nvSpPr>
        <p:spPr>
          <a:xfrm>
            <a:off x="290513" y="914400"/>
            <a:ext cx="8624887" cy="5530850"/>
          </a:xfrm>
        </p:spPr>
        <p:txBody>
          <a:bodyPr/>
          <a:lstStyle/>
          <a:p>
            <a:pPr>
              <a:buFont typeface="Wingdings" panose="05000000000000000000" pitchFamily="2" charset="2"/>
              <a:buChar char="§"/>
            </a:pPr>
            <a:r>
              <a:rPr lang="en-US" dirty="0" err="1"/>
              <a:t>s</a:t>
            </a:r>
            <a:r>
              <a:rPr lang="en-US" dirty="0" err="1" smtClean="0"/>
              <a:t>rc</a:t>
            </a:r>
            <a:r>
              <a:rPr lang="en-US" dirty="0" smtClean="0"/>
              <a:t>/main/java/com/</a:t>
            </a:r>
            <a:r>
              <a:rPr lang="en-US" dirty="0" err="1" smtClean="0"/>
              <a:t>apress</a:t>
            </a:r>
            <a:r>
              <a:rPr lang="en-US" dirty="0" smtClean="0"/>
              <a:t>/spring/domain/Journal.java</a:t>
            </a:r>
            <a:endParaRPr lang="en-US" dirty="0"/>
          </a:p>
        </p:txBody>
      </p:sp>
      <p:sp>
        <p:nvSpPr>
          <p:cNvPr id="4" name="TextBox 3"/>
          <p:cNvSpPr txBox="1"/>
          <p:nvPr/>
        </p:nvSpPr>
        <p:spPr>
          <a:xfrm>
            <a:off x="1752600" y="6443538"/>
            <a:ext cx="3788217"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07</a:t>
            </a:r>
            <a:endParaRPr lang="en-US" dirty="0"/>
          </a:p>
        </p:txBody>
      </p:sp>
      <p:pic>
        <p:nvPicPr>
          <p:cNvPr id="6" name="Picture 5"/>
          <p:cNvPicPr>
            <a:picLocks noChangeAspect="1"/>
          </p:cNvPicPr>
          <p:nvPr/>
        </p:nvPicPr>
        <p:blipFill>
          <a:blip r:embed="rId2"/>
          <a:stretch>
            <a:fillRect/>
          </a:stretch>
        </p:blipFill>
        <p:spPr>
          <a:xfrm>
            <a:off x="61227" y="1434420"/>
            <a:ext cx="8765957" cy="5009118"/>
          </a:xfrm>
          <a:prstGeom prst="rect">
            <a:avLst/>
          </a:prstGeom>
        </p:spPr>
      </p:pic>
    </p:spTree>
    <p:extLst>
      <p:ext uri="{BB962C8B-B14F-4D97-AF65-F5344CB8AC3E}">
        <p14:creationId xmlns:p14="http://schemas.microsoft.com/office/powerpoint/2010/main" val="1458377787"/>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a:t>
            </a:r>
            <a:endParaRPr lang="en-US" dirty="0"/>
          </a:p>
        </p:txBody>
      </p:sp>
      <p:sp>
        <p:nvSpPr>
          <p:cNvPr id="4" name="TextBox 3"/>
          <p:cNvSpPr txBox="1"/>
          <p:nvPr/>
        </p:nvSpPr>
        <p:spPr>
          <a:xfrm>
            <a:off x="1752600" y="6443538"/>
            <a:ext cx="3788217"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07</a:t>
            </a:r>
            <a:endParaRPr lang="en-US" dirty="0"/>
          </a:p>
        </p:txBody>
      </p:sp>
      <p:pic>
        <p:nvPicPr>
          <p:cNvPr id="5" name="Picture 4"/>
          <p:cNvPicPr>
            <a:picLocks noChangeAspect="1"/>
          </p:cNvPicPr>
          <p:nvPr/>
        </p:nvPicPr>
        <p:blipFill>
          <a:blip r:embed="rId2"/>
          <a:stretch>
            <a:fillRect/>
          </a:stretch>
        </p:blipFill>
        <p:spPr>
          <a:xfrm>
            <a:off x="176212" y="238125"/>
            <a:ext cx="8791575" cy="6381750"/>
          </a:xfrm>
          <a:prstGeom prst="rect">
            <a:avLst/>
          </a:prstGeom>
        </p:spPr>
      </p:pic>
    </p:spTree>
    <p:extLst>
      <p:ext uri="{BB962C8B-B14F-4D97-AF65-F5344CB8AC3E}">
        <p14:creationId xmlns:p14="http://schemas.microsoft.com/office/powerpoint/2010/main" val="317875699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Listing 6.2</a:t>
            </a:r>
            <a:endParaRPr lang="en-US" dirty="0"/>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a:t>Pro Spring Boot </a:t>
            </a:r>
            <a:r>
              <a:rPr lang="en-US" dirty="0" smtClean="0"/>
              <a:t>by Gutierrez</a:t>
            </a:r>
            <a:r>
              <a:rPr lang="en-US" dirty="0"/>
              <a:t>, Felipe. </a:t>
            </a:r>
            <a:r>
              <a:rPr lang="en-US" dirty="0" err="1" smtClean="0"/>
              <a:t>Ch</a:t>
            </a:r>
            <a:r>
              <a:rPr lang="en-US" dirty="0" smtClean="0"/>
              <a:t> 06</a:t>
            </a:r>
            <a:endParaRPr lang="en-US" dirty="0"/>
          </a:p>
        </p:txBody>
      </p:sp>
      <p:pic>
        <p:nvPicPr>
          <p:cNvPr id="5" name="Picture 4"/>
          <p:cNvPicPr>
            <a:picLocks noChangeAspect="1"/>
          </p:cNvPicPr>
          <p:nvPr/>
        </p:nvPicPr>
        <p:blipFill>
          <a:blip r:embed="rId2"/>
          <a:stretch>
            <a:fillRect/>
          </a:stretch>
        </p:blipFill>
        <p:spPr>
          <a:xfrm>
            <a:off x="280578" y="1028700"/>
            <a:ext cx="8930127" cy="5143501"/>
          </a:xfrm>
          <a:prstGeom prst="rect">
            <a:avLst/>
          </a:prstGeom>
        </p:spPr>
      </p:pic>
    </p:spTree>
    <p:extLst>
      <p:ext uri="{BB962C8B-B14F-4D97-AF65-F5344CB8AC3E}">
        <p14:creationId xmlns:p14="http://schemas.microsoft.com/office/powerpoint/2010/main" val="4037570154"/>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90513" y="685800"/>
            <a:ext cx="8307387" cy="6172200"/>
          </a:xfrm>
        </p:spPr>
        <p:txBody>
          <a:bodyPr/>
          <a:lstStyle/>
          <a:p>
            <a:pPr>
              <a:buFont typeface="Wingdings" panose="05000000000000000000" pitchFamily="2" charset="2"/>
              <a:buChar char="§"/>
            </a:pPr>
            <a:r>
              <a:rPr lang="en-US" dirty="0"/>
              <a:t>@Service. This annotation marks the class as a stereotype that will be recognized as a bean by the Spring </a:t>
            </a:r>
            <a:r>
              <a:rPr lang="en-US" dirty="0" smtClean="0"/>
              <a:t>container. </a:t>
            </a:r>
          </a:p>
          <a:p>
            <a:pPr>
              <a:buFont typeface="Wingdings" panose="05000000000000000000" pitchFamily="2" charset="2"/>
              <a:buChar char="§"/>
            </a:pPr>
            <a:r>
              <a:rPr lang="en-US" dirty="0" err="1" smtClean="0"/>
              <a:t>JournalRepository</a:t>
            </a:r>
            <a:r>
              <a:rPr lang="en-US" dirty="0"/>
              <a:t>. </a:t>
            </a:r>
            <a:endParaRPr lang="en-US" dirty="0" smtClean="0"/>
          </a:p>
          <a:p>
            <a:pPr lvl="1">
              <a:buFont typeface="Wingdings" panose="05000000000000000000" pitchFamily="2" charset="2"/>
              <a:buChar char="§"/>
            </a:pPr>
            <a:r>
              <a:rPr lang="en-US" dirty="0" smtClean="0"/>
              <a:t>is </a:t>
            </a:r>
            <a:r>
              <a:rPr lang="en-US" dirty="0"/>
              <a:t>being auto-wired, but where is this </a:t>
            </a:r>
            <a:r>
              <a:rPr lang="en-US" dirty="0" err="1"/>
              <a:t>JournalRepository</a:t>
            </a:r>
            <a:r>
              <a:rPr lang="en-US" dirty="0"/>
              <a:t> interface? </a:t>
            </a:r>
            <a:endParaRPr lang="en-US" dirty="0" smtClean="0"/>
          </a:p>
          <a:p>
            <a:pPr lvl="1">
              <a:buFont typeface="Wingdings" panose="05000000000000000000" pitchFamily="2" charset="2"/>
              <a:buChar char="§"/>
            </a:pPr>
            <a:r>
              <a:rPr lang="en-US" dirty="0" smtClean="0"/>
              <a:t>you </a:t>
            </a:r>
            <a:r>
              <a:rPr lang="en-US" dirty="0"/>
              <a:t>need to think of it as an instance that has the knowledge of how to use the data, from connecting to the database, to accessing it for its usage. </a:t>
            </a:r>
            <a:endParaRPr lang="en-US" dirty="0" smtClean="0"/>
          </a:p>
          <a:p>
            <a:pPr>
              <a:buFont typeface="Wingdings" panose="05000000000000000000" pitchFamily="2" charset="2"/>
              <a:buChar char="§"/>
            </a:pPr>
            <a:r>
              <a:rPr lang="en-US" dirty="0" err="1" smtClean="0"/>
              <a:t>insertData</a:t>
            </a:r>
            <a:r>
              <a:rPr lang="en-US" dirty="0"/>
              <a:t>. This method will insert the data into the database. </a:t>
            </a:r>
            <a:endParaRPr lang="en-US" dirty="0" smtClean="0"/>
          </a:p>
          <a:p>
            <a:pPr lvl="1">
              <a:buFont typeface="Wingdings" panose="05000000000000000000" pitchFamily="2" charset="2"/>
              <a:buChar char="§"/>
            </a:pPr>
            <a:r>
              <a:rPr lang="en-US" dirty="0" smtClean="0"/>
              <a:t>Note </a:t>
            </a:r>
            <a:r>
              <a:rPr lang="en-US" dirty="0"/>
              <a:t>that there is no database or table creation; everything will be done by the abstraction of the </a:t>
            </a:r>
            <a:r>
              <a:rPr lang="en-US" dirty="0" err="1"/>
              <a:t>JournalRepository</a:t>
            </a:r>
            <a:r>
              <a:rPr lang="en-US" dirty="0"/>
              <a:t>. </a:t>
            </a:r>
            <a:endParaRPr lang="en-US" dirty="0" smtClean="0"/>
          </a:p>
          <a:p>
            <a:pPr>
              <a:buFont typeface="Wingdings" panose="05000000000000000000" pitchFamily="2" charset="2"/>
              <a:buChar char="§"/>
            </a:pPr>
            <a:r>
              <a:rPr lang="en-US" dirty="0" err="1" smtClean="0"/>
              <a:t>findAll</a:t>
            </a:r>
            <a:r>
              <a:rPr lang="en-US" dirty="0"/>
              <a:t>. This method will </a:t>
            </a:r>
            <a:r>
              <a:rPr lang="en-US" dirty="0" smtClean="0"/>
              <a:t>call return </a:t>
            </a:r>
            <a:r>
              <a:rPr lang="en-US" dirty="0"/>
              <a:t>a list of Journal instances.</a:t>
            </a:r>
          </a:p>
          <a:p>
            <a:pPr>
              <a:buFont typeface="Wingdings" panose="05000000000000000000" pitchFamily="2" charset="2"/>
              <a:buChar char="§"/>
            </a:pPr>
            <a:endParaRPr lang="en-US" dirty="0"/>
          </a:p>
          <a:p>
            <a:pPr>
              <a:buFont typeface="Wingdings" panose="05000000000000000000" pitchFamily="2" charset="2"/>
              <a:buChar char="§"/>
            </a:pPr>
            <a:r>
              <a:rPr lang="en-US" dirty="0"/>
              <a:t>Gutierrez, Felipe. Pro Spring Boot (Kindle Locations 2912-2919). </a:t>
            </a:r>
            <a:r>
              <a:rPr lang="en-US" dirty="0" err="1"/>
              <a:t>Apress</a:t>
            </a:r>
            <a:r>
              <a:rPr lang="en-US" dirty="0"/>
              <a:t>. Kindle Edition. </a:t>
            </a:r>
          </a:p>
        </p:txBody>
      </p:sp>
      <p:sp>
        <p:nvSpPr>
          <p:cNvPr id="4" name="TextBox 3"/>
          <p:cNvSpPr txBox="1"/>
          <p:nvPr/>
        </p:nvSpPr>
        <p:spPr>
          <a:xfrm>
            <a:off x="1752600" y="6443538"/>
            <a:ext cx="3788217"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07</a:t>
            </a:r>
            <a:endParaRPr lang="en-US" dirty="0"/>
          </a:p>
        </p:txBody>
      </p:sp>
    </p:spTree>
    <p:extLst>
      <p:ext uri="{BB962C8B-B14F-4D97-AF65-F5344CB8AC3E}">
        <p14:creationId xmlns:p14="http://schemas.microsoft.com/office/powerpoint/2010/main" val="1386157632"/>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Scalability of Relational DBs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A big problem</a:t>
            </a:r>
          </a:p>
          <a:p>
            <a:pPr>
              <a:buFont typeface="Wingdings" panose="05000000000000000000" pitchFamily="2" charset="2"/>
              <a:buChar char="§"/>
            </a:pPr>
            <a:r>
              <a:rPr lang="en-US" dirty="0" smtClean="0"/>
              <a:t>Hence move to non-relational (NoSQL)</a:t>
            </a:r>
          </a:p>
          <a:p>
            <a:pPr lvl="1">
              <a:buFont typeface="Wingdings" panose="05000000000000000000" pitchFamily="2" charset="2"/>
              <a:buChar char="§"/>
            </a:pPr>
            <a:r>
              <a:rPr lang="en-US" dirty="0" smtClean="0"/>
              <a:t>MongoDB Listing 7-14 pom.xml excerpt</a:t>
            </a:r>
            <a:endParaRPr lang="en-US" dirty="0"/>
          </a:p>
        </p:txBody>
      </p:sp>
      <p:sp>
        <p:nvSpPr>
          <p:cNvPr id="4" name="TextBox 3"/>
          <p:cNvSpPr txBox="1"/>
          <p:nvPr/>
        </p:nvSpPr>
        <p:spPr>
          <a:xfrm>
            <a:off x="1752600" y="6443538"/>
            <a:ext cx="3788217"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07</a:t>
            </a:r>
            <a:endParaRPr lang="en-US" dirty="0"/>
          </a:p>
        </p:txBody>
      </p:sp>
      <p:pic>
        <p:nvPicPr>
          <p:cNvPr id="5" name="Picture 4"/>
          <p:cNvPicPr>
            <a:picLocks noChangeAspect="1"/>
          </p:cNvPicPr>
          <p:nvPr/>
        </p:nvPicPr>
        <p:blipFill>
          <a:blip r:embed="rId2"/>
          <a:stretch>
            <a:fillRect/>
          </a:stretch>
        </p:blipFill>
        <p:spPr>
          <a:xfrm>
            <a:off x="261665" y="2762250"/>
            <a:ext cx="8653735" cy="1657350"/>
          </a:xfrm>
          <a:prstGeom prst="rect">
            <a:avLst/>
          </a:prstGeom>
        </p:spPr>
      </p:pic>
    </p:spTree>
    <p:extLst>
      <p:ext uri="{BB962C8B-B14F-4D97-AF65-F5344CB8AC3E}">
        <p14:creationId xmlns:p14="http://schemas.microsoft.com/office/powerpoint/2010/main" val="1876201544"/>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r>
              <a:rPr lang="en-US" dirty="0" smtClean="0"/>
              <a:t>$ </a:t>
            </a:r>
            <a:r>
              <a:rPr lang="en-US" dirty="0"/>
              <a:t>brew install </a:t>
            </a:r>
            <a:r>
              <a:rPr lang="en-US" dirty="0" err="1"/>
              <a:t>mongodb</a:t>
            </a:r>
            <a:r>
              <a:rPr lang="en-US" dirty="0"/>
              <a:t> </a:t>
            </a:r>
            <a:endParaRPr lang="en-US" dirty="0" smtClean="0"/>
          </a:p>
          <a:p>
            <a:pPr marL="0" indent="0"/>
            <a:r>
              <a:rPr lang="en-US" dirty="0" smtClean="0"/>
              <a:t>You </a:t>
            </a:r>
            <a:r>
              <a:rPr lang="en-US" dirty="0"/>
              <a:t>can run it with this command: </a:t>
            </a:r>
            <a:endParaRPr lang="en-US" dirty="0" smtClean="0"/>
          </a:p>
          <a:p>
            <a:pPr marL="0" indent="0"/>
            <a:r>
              <a:rPr lang="en-US" dirty="0" smtClean="0"/>
              <a:t>$ </a:t>
            </a:r>
            <a:r>
              <a:rPr lang="en-US" dirty="0" err="1"/>
              <a:t>mongod</a:t>
            </a:r>
            <a:r>
              <a:rPr lang="en-US" dirty="0"/>
              <a:t> </a:t>
            </a:r>
            <a:endParaRPr lang="en-US" dirty="0" smtClean="0"/>
          </a:p>
          <a:p>
            <a:pPr marL="0" indent="0"/>
            <a:r>
              <a:rPr lang="en-US" dirty="0" smtClean="0"/>
              <a:t>Alternatively install </a:t>
            </a:r>
            <a:r>
              <a:rPr lang="en-US" dirty="0"/>
              <a:t>MongoDB by downloading it from the web site at https:// www.mongodb.org/ downloads# production </a:t>
            </a:r>
            <a:endParaRPr lang="en-US" dirty="0" smtClean="0"/>
          </a:p>
          <a:p>
            <a:pPr marL="0" indent="0"/>
            <a:r>
              <a:rPr lang="en-US" dirty="0" smtClean="0"/>
              <a:t>$ </a:t>
            </a:r>
            <a:r>
              <a:rPr lang="en-US" dirty="0" err="1"/>
              <a:t>mkdir</a:t>
            </a:r>
            <a:r>
              <a:rPr lang="en-US" dirty="0"/>
              <a:t> simple-mongo-app </a:t>
            </a:r>
            <a:endParaRPr lang="en-US" dirty="0" smtClean="0"/>
          </a:p>
          <a:p>
            <a:pPr marL="0" indent="0"/>
            <a:r>
              <a:rPr lang="en-US" dirty="0" smtClean="0"/>
              <a:t>$ </a:t>
            </a:r>
            <a:r>
              <a:rPr lang="en-US" dirty="0"/>
              <a:t>cd simple-mongo-app </a:t>
            </a:r>
            <a:endParaRPr lang="en-US" dirty="0" smtClean="0"/>
          </a:p>
          <a:p>
            <a:pPr marL="0" indent="0"/>
            <a:r>
              <a:rPr lang="en-US" dirty="0" smtClean="0"/>
              <a:t>$ </a:t>
            </a:r>
            <a:r>
              <a:rPr lang="en-US" dirty="0"/>
              <a:t>spring </a:t>
            </a:r>
            <a:r>
              <a:rPr lang="en-US" dirty="0" err="1"/>
              <a:t>init</a:t>
            </a:r>
            <a:r>
              <a:rPr lang="en-US" dirty="0"/>
              <a:t> -d = data-</a:t>
            </a:r>
            <a:r>
              <a:rPr lang="en-US" dirty="0" err="1"/>
              <a:t>mongodb</a:t>
            </a:r>
            <a:r>
              <a:rPr lang="en-US" dirty="0"/>
              <a:t> -g = </a:t>
            </a:r>
            <a:r>
              <a:rPr lang="en-US" dirty="0" err="1"/>
              <a:t>com.apress.spring</a:t>
            </a:r>
            <a:r>
              <a:rPr lang="en-US" dirty="0"/>
              <a:t> -a = simple-mongo-app --package-name = </a:t>
            </a:r>
            <a:r>
              <a:rPr lang="en-US" dirty="0" err="1"/>
              <a:t>com.apress.spring</a:t>
            </a:r>
            <a:r>
              <a:rPr lang="en-US" dirty="0"/>
              <a:t> -name = simple-mongo-app -x</a:t>
            </a:r>
          </a:p>
          <a:p>
            <a:pPr>
              <a:buFont typeface="Wingdings" panose="05000000000000000000" pitchFamily="2" charset="2"/>
              <a:buChar char="§"/>
            </a:pPr>
            <a:endParaRPr lang="en-US" dirty="0"/>
          </a:p>
          <a:p>
            <a:pPr>
              <a:buFont typeface="Wingdings" panose="05000000000000000000" pitchFamily="2" charset="2"/>
              <a:buChar char="§"/>
            </a:pPr>
            <a:r>
              <a:rPr lang="en-US" dirty="0"/>
              <a:t>Gutierrez, Felipe. Pro Spring Boot (Kindle Locations 3018-3024). </a:t>
            </a:r>
            <a:r>
              <a:rPr lang="en-US" dirty="0" err="1"/>
              <a:t>Apress</a:t>
            </a:r>
            <a:r>
              <a:rPr lang="en-US" dirty="0"/>
              <a:t>. Kindle Edition. </a:t>
            </a:r>
          </a:p>
        </p:txBody>
      </p:sp>
      <p:sp>
        <p:nvSpPr>
          <p:cNvPr id="4" name="TextBox 3"/>
          <p:cNvSpPr txBox="1"/>
          <p:nvPr/>
        </p:nvSpPr>
        <p:spPr>
          <a:xfrm>
            <a:off x="1752600" y="6443538"/>
            <a:ext cx="3788217"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07</a:t>
            </a:r>
            <a:endParaRPr lang="en-US" dirty="0"/>
          </a:p>
        </p:txBody>
      </p:sp>
    </p:spTree>
    <p:extLst>
      <p:ext uri="{BB962C8B-B14F-4D97-AF65-F5344CB8AC3E}">
        <p14:creationId xmlns:p14="http://schemas.microsoft.com/office/powerpoint/2010/main" val="2212093880"/>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a:t>
            </a:r>
            <a:endParaRPr lang="en-US" dirty="0"/>
          </a:p>
        </p:txBody>
      </p:sp>
      <p:sp>
        <p:nvSpPr>
          <p:cNvPr id="4" name="TextBox 3"/>
          <p:cNvSpPr txBox="1"/>
          <p:nvPr/>
        </p:nvSpPr>
        <p:spPr>
          <a:xfrm>
            <a:off x="1752600" y="6443538"/>
            <a:ext cx="3788217"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07</a:t>
            </a:r>
            <a:endParaRPr lang="en-US" dirty="0"/>
          </a:p>
        </p:txBody>
      </p:sp>
    </p:spTree>
    <p:extLst>
      <p:ext uri="{BB962C8B-B14F-4D97-AF65-F5344CB8AC3E}">
        <p14:creationId xmlns:p14="http://schemas.microsoft.com/office/powerpoint/2010/main" val="2302331214"/>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a:t>
            </a:r>
            <a:endParaRPr lang="en-US" dirty="0"/>
          </a:p>
        </p:txBody>
      </p:sp>
      <p:sp>
        <p:nvSpPr>
          <p:cNvPr id="4" name="TextBox 3"/>
          <p:cNvSpPr txBox="1"/>
          <p:nvPr/>
        </p:nvSpPr>
        <p:spPr>
          <a:xfrm>
            <a:off x="1752600" y="6443538"/>
            <a:ext cx="3788217"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07</a:t>
            </a:r>
            <a:endParaRPr lang="en-US" dirty="0"/>
          </a:p>
        </p:txBody>
      </p:sp>
    </p:spTree>
    <p:extLst>
      <p:ext uri="{BB962C8B-B14F-4D97-AF65-F5344CB8AC3E}">
        <p14:creationId xmlns:p14="http://schemas.microsoft.com/office/powerpoint/2010/main" val="367526289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Testing</a:t>
            </a:r>
            <a:endParaRPr lang="en-US" dirty="0"/>
          </a:p>
        </p:txBody>
      </p:sp>
      <p:sp>
        <p:nvSpPr>
          <p:cNvPr id="3" name="Content Placeholder 2"/>
          <p:cNvSpPr>
            <a:spLocks noGrp="1"/>
          </p:cNvSpPr>
          <p:nvPr>
            <p:ph idx="1"/>
          </p:nvPr>
        </p:nvSpPr>
        <p:spPr/>
        <p:txBody>
          <a:bodyPr/>
          <a:lstStyle/>
          <a:p>
            <a:r>
              <a:rPr lang="en-US" dirty="0"/>
              <a:t>$ </a:t>
            </a:r>
            <a:r>
              <a:rPr lang="en-US" dirty="0" err="1"/>
              <a:t>mkdir</a:t>
            </a:r>
            <a:r>
              <a:rPr lang="en-US" dirty="0"/>
              <a:t> spring-boot-web </a:t>
            </a:r>
            <a:endParaRPr lang="en-US" dirty="0" smtClean="0"/>
          </a:p>
          <a:p>
            <a:r>
              <a:rPr lang="en-US" dirty="0" smtClean="0"/>
              <a:t>$ </a:t>
            </a:r>
            <a:r>
              <a:rPr lang="en-US" dirty="0"/>
              <a:t>cd spring-boot-web </a:t>
            </a:r>
            <a:endParaRPr lang="en-US" dirty="0" smtClean="0"/>
          </a:p>
          <a:p>
            <a:r>
              <a:rPr lang="en-US" dirty="0" smtClean="0"/>
              <a:t>$ </a:t>
            </a:r>
            <a:r>
              <a:rPr lang="en-US" dirty="0"/>
              <a:t>spring </a:t>
            </a:r>
            <a:r>
              <a:rPr lang="en-US" dirty="0" err="1"/>
              <a:t>init</a:t>
            </a:r>
            <a:r>
              <a:rPr lang="en-US" dirty="0"/>
              <a:t> -d = web, </a:t>
            </a:r>
            <a:r>
              <a:rPr lang="en-US" dirty="0" err="1"/>
              <a:t>thymeleaf</a:t>
            </a:r>
            <a:r>
              <a:rPr lang="en-US" dirty="0"/>
              <a:t> --package = </a:t>
            </a:r>
            <a:r>
              <a:rPr lang="en-US" dirty="0" err="1"/>
              <a:t>com.apress.spring</a:t>
            </a:r>
            <a:r>
              <a:rPr lang="en-US" dirty="0"/>
              <a:t> -g = </a:t>
            </a:r>
            <a:r>
              <a:rPr lang="en-US" dirty="0" err="1"/>
              <a:t>com.apress.spring</a:t>
            </a:r>
            <a:r>
              <a:rPr lang="en-US" dirty="0"/>
              <a:t> -a = spring-boot-web -name = sprint-boot-web </a:t>
            </a:r>
            <a:r>
              <a:rPr lang="en-US" dirty="0" smtClean="0"/>
              <a:t>–x</a:t>
            </a:r>
          </a:p>
          <a:p>
            <a:endParaRPr lang="en-US" dirty="0"/>
          </a:p>
          <a:p>
            <a:pPr>
              <a:buFont typeface="Wingdings" panose="05000000000000000000" pitchFamily="2" charset="2"/>
              <a:buChar char="§"/>
            </a:pPr>
            <a:r>
              <a:rPr lang="en-US" dirty="0" err="1" smtClean="0"/>
              <a:t>Thymeleaf</a:t>
            </a:r>
            <a:r>
              <a:rPr lang="en-US" dirty="0" smtClean="0"/>
              <a:t> as the view engine</a:t>
            </a:r>
            <a:endParaRPr lang="en-US" dirty="0"/>
          </a:p>
          <a:p>
            <a:r>
              <a:rPr lang="en-US" dirty="0"/>
              <a:t>Gutierrez, Felipe. Pro Spring Boot (Kindle Locations 2414-2415). </a:t>
            </a:r>
            <a:r>
              <a:rPr lang="en-US" dirty="0" err="1"/>
              <a:t>Apress</a:t>
            </a:r>
            <a:r>
              <a:rPr lang="en-US" dirty="0"/>
              <a:t>. Kindle Edition. </a:t>
            </a:r>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a:t>Pro Spring Boot </a:t>
            </a:r>
            <a:r>
              <a:rPr lang="en-US" dirty="0" smtClean="0"/>
              <a:t>by Gutierrez</a:t>
            </a:r>
            <a:r>
              <a:rPr lang="en-US" dirty="0"/>
              <a:t>, Felipe. </a:t>
            </a:r>
            <a:r>
              <a:rPr lang="en-US" dirty="0" err="1" smtClean="0"/>
              <a:t>Ch</a:t>
            </a:r>
            <a:r>
              <a:rPr lang="en-US" dirty="0" smtClean="0"/>
              <a:t> 06</a:t>
            </a:r>
            <a:endParaRPr lang="en-US" dirty="0"/>
          </a:p>
        </p:txBody>
      </p:sp>
    </p:spTree>
    <p:extLst>
      <p:ext uri="{BB962C8B-B14F-4D97-AF65-F5344CB8AC3E}">
        <p14:creationId xmlns:p14="http://schemas.microsoft.com/office/powerpoint/2010/main" val="4045914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Pom.xml  - </a:t>
            </a:r>
            <a:r>
              <a:rPr lang="en-US" dirty="0" err="1" smtClean="0"/>
              <a:t>thymeleaf</a:t>
            </a:r>
            <a:endParaRPr lang="en-US" dirty="0"/>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a:t>Pro Spring Boot </a:t>
            </a:r>
            <a:r>
              <a:rPr lang="en-US" dirty="0" smtClean="0"/>
              <a:t>by Gutierrez</a:t>
            </a:r>
            <a:r>
              <a:rPr lang="en-US" dirty="0"/>
              <a:t>, Felipe. </a:t>
            </a:r>
            <a:r>
              <a:rPr lang="en-US" dirty="0" err="1" smtClean="0"/>
              <a:t>Ch</a:t>
            </a:r>
            <a:r>
              <a:rPr lang="en-US" dirty="0" smtClean="0"/>
              <a:t> 06</a:t>
            </a:r>
            <a:endParaRPr lang="en-US" dirty="0"/>
          </a:p>
        </p:txBody>
      </p:sp>
      <p:pic>
        <p:nvPicPr>
          <p:cNvPr id="5" name="Picture 4"/>
          <p:cNvPicPr>
            <a:picLocks noChangeAspect="1"/>
          </p:cNvPicPr>
          <p:nvPr/>
        </p:nvPicPr>
        <p:blipFill>
          <a:blip r:embed="rId2"/>
          <a:stretch>
            <a:fillRect/>
          </a:stretch>
        </p:blipFill>
        <p:spPr>
          <a:xfrm>
            <a:off x="290514" y="1643062"/>
            <a:ext cx="8896882" cy="4800476"/>
          </a:xfrm>
          <a:prstGeom prst="rect">
            <a:avLst/>
          </a:prstGeom>
        </p:spPr>
      </p:pic>
    </p:spTree>
    <p:extLst>
      <p:ext uri="{BB962C8B-B14F-4D97-AF65-F5344CB8AC3E}">
        <p14:creationId xmlns:p14="http://schemas.microsoft.com/office/powerpoint/2010/main" val="332446744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a:t>Pro Spring Boot </a:t>
            </a:r>
            <a:r>
              <a:rPr lang="en-US" dirty="0" smtClean="0"/>
              <a:t>by Gutierrez</a:t>
            </a:r>
            <a:r>
              <a:rPr lang="en-US" dirty="0"/>
              <a:t>, Felipe. </a:t>
            </a:r>
            <a:r>
              <a:rPr lang="en-US" dirty="0" err="1" smtClean="0"/>
              <a:t>Ch</a:t>
            </a:r>
            <a:r>
              <a:rPr lang="en-US" dirty="0" smtClean="0"/>
              <a:t> 06</a:t>
            </a:r>
            <a:endParaRPr lang="en-US" dirty="0"/>
          </a:p>
        </p:txBody>
      </p:sp>
      <p:pic>
        <p:nvPicPr>
          <p:cNvPr id="5" name="Picture 4"/>
          <p:cNvPicPr>
            <a:picLocks noChangeAspect="1"/>
          </p:cNvPicPr>
          <p:nvPr/>
        </p:nvPicPr>
        <p:blipFill>
          <a:blip r:embed="rId2"/>
          <a:stretch>
            <a:fillRect/>
          </a:stretch>
        </p:blipFill>
        <p:spPr>
          <a:xfrm>
            <a:off x="185150" y="1828800"/>
            <a:ext cx="9492250" cy="3124200"/>
          </a:xfrm>
          <a:prstGeom prst="rect">
            <a:avLst/>
          </a:prstGeom>
        </p:spPr>
      </p:pic>
    </p:spTree>
    <p:extLst>
      <p:ext uri="{BB962C8B-B14F-4D97-AF65-F5344CB8AC3E}">
        <p14:creationId xmlns:p14="http://schemas.microsoft.com/office/powerpoint/2010/main" val="222054603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SpringJUnit4ClassRunner</a:t>
            </a:r>
            <a:endParaRPr lang="en-US" dirty="0"/>
          </a:p>
        </p:txBody>
      </p:sp>
      <p:sp>
        <p:nvSpPr>
          <p:cNvPr id="3" name="Content Placeholder 2"/>
          <p:cNvSpPr>
            <a:spLocks noGrp="1"/>
          </p:cNvSpPr>
          <p:nvPr>
            <p:ph idx="1"/>
          </p:nvPr>
        </p:nvSpPr>
        <p:spPr/>
        <p:txBody>
          <a:bodyPr/>
          <a:lstStyle/>
          <a:p>
            <a:r>
              <a:rPr lang="en-US" dirty="0" smtClean="0"/>
              <a:t>SpringJUnit4ClassRunner supports:</a:t>
            </a:r>
            <a:endParaRPr lang="en-US" dirty="0"/>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a:t>Pro Spring Boot </a:t>
            </a:r>
            <a:r>
              <a:rPr lang="en-US" dirty="0" smtClean="0"/>
              <a:t>by Gutierrez</a:t>
            </a:r>
            <a:r>
              <a:rPr lang="en-US" dirty="0"/>
              <a:t>, Felipe. </a:t>
            </a:r>
            <a:r>
              <a:rPr lang="en-US" dirty="0" err="1" smtClean="0"/>
              <a:t>Ch</a:t>
            </a:r>
            <a:r>
              <a:rPr lang="en-US" dirty="0" smtClean="0"/>
              <a:t> 06</a:t>
            </a:r>
            <a:endParaRPr lang="en-US" dirty="0"/>
          </a:p>
        </p:txBody>
      </p:sp>
      <p:pic>
        <p:nvPicPr>
          <p:cNvPr id="7" name="Picture 6"/>
          <p:cNvPicPr>
            <a:picLocks noChangeAspect="1"/>
          </p:cNvPicPr>
          <p:nvPr/>
        </p:nvPicPr>
        <p:blipFill>
          <a:blip r:embed="rId2"/>
          <a:stretch>
            <a:fillRect/>
          </a:stretch>
        </p:blipFill>
        <p:spPr>
          <a:xfrm>
            <a:off x="251998" y="1600200"/>
            <a:ext cx="8064001" cy="4267200"/>
          </a:xfrm>
          <a:prstGeom prst="rect">
            <a:avLst/>
          </a:prstGeom>
        </p:spPr>
      </p:pic>
    </p:spTree>
    <p:extLst>
      <p:ext uri="{BB962C8B-B14F-4D97-AF65-F5344CB8AC3E}">
        <p14:creationId xmlns:p14="http://schemas.microsoft.com/office/powerpoint/2010/main" val="231460861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Richardson Maturity Model</a:t>
            </a:r>
            <a:endParaRPr lang="en-US" dirty="0"/>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533400" y="6488668"/>
            <a:ext cx="7109703" cy="369332"/>
          </a:xfrm>
          <a:prstGeom prst="rect">
            <a:avLst/>
          </a:prstGeom>
          <a:noFill/>
        </p:spPr>
        <p:txBody>
          <a:bodyPr wrap="none" rtlCol="0">
            <a:spAutoFit/>
          </a:bodyPr>
          <a:lstStyle/>
          <a:p>
            <a:r>
              <a:rPr lang="en-US" dirty="0"/>
              <a:t>https://martinfowler.com/articles/richardsonMaturityModel.html</a:t>
            </a:r>
          </a:p>
        </p:txBody>
      </p:sp>
      <p:pic>
        <p:nvPicPr>
          <p:cNvPr id="5" name="Picture 4"/>
          <p:cNvPicPr>
            <a:picLocks noChangeAspect="1"/>
          </p:cNvPicPr>
          <p:nvPr/>
        </p:nvPicPr>
        <p:blipFill>
          <a:blip r:embed="rId2"/>
          <a:stretch>
            <a:fillRect/>
          </a:stretch>
        </p:blipFill>
        <p:spPr>
          <a:xfrm>
            <a:off x="0" y="1186699"/>
            <a:ext cx="9144000" cy="4484602"/>
          </a:xfrm>
          <a:prstGeom prst="rect">
            <a:avLst/>
          </a:prstGeom>
        </p:spPr>
      </p:pic>
    </p:spTree>
    <p:extLst>
      <p:ext uri="{BB962C8B-B14F-4D97-AF65-F5344CB8AC3E}">
        <p14:creationId xmlns:p14="http://schemas.microsoft.com/office/powerpoint/2010/main" val="1061796022"/>
      </p:ext>
    </p:extLst>
  </p:cSld>
  <p:clrMapOvr>
    <a:masterClrMapping/>
  </p:clrMapOvr>
  <p:transition spd="med"/>
</p:sld>
</file>

<file path=ppt/theme/theme1.xml><?xml version="1.0" encoding="utf-8"?>
<a:theme xmlns:a="http://schemas.openxmlformats.org/drawingml/2006/main" name="white212">
  <a:themeElements>
    <a:clrScheme name="">
      <a:dk1>
        <a:srgbClr val="000066"/>
      </a:dk1>
      <a:lt1>
        <a:srgbClr val="FFFFFF"/>
      </a:lt1>
      <a:dk2>
        <a:srgbClr val="003300"/>
      </a:dk2>
      <a:lt2>
        <a:srgbClr val="00FF99"/>
      </a:lt2>
      <a:accent1>
        <a:srgbClr val="800000"/>
      </a:accent1>
      <a:accent2>
        <a:srgbClr val="33CCCC"/>
      </a:accent2>
      <a:accent3>
        <a:srgbClr val="FFFFFF"/>
      </a:accent3>
      <a:accent4>
        <a:srgbClr val="000056"/>
      </a:accent4>
      <a:accent5>
        <a:srgbClr val="C0AAAA"/>
      </a:accent5>
      <a:accent6>
        <a:srgbClr val="2DB9B9"/>
      </a:accent6>
      <a:hlink>
        <a:srgbClr val="660033"/>
      </a:hlink>
      <a:folHlink>
        <a:srgbClr val="000099"/>
      </a:folHlink>
    </a:clrScheme>
    <a:fontScheme name="white212">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none" w="sm" len="sm"/>
        </a:ln>
        <a:effectLst/>
      </a:spPr>
      <a:bodyPr vert="horz" wrap="none" lIns="45720" tIns="45720" rIns="45720" bIns="45720" numCol="1" anchor="ctr" anchorCtr="0" compatLnSpc="1">
        <a:prstTxWarp prst="textNoShape">
          <a:avLst/>
        </a:prstTxWarp>
        <a:spAutoFit/>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none" w="sm" len="sm"/>
        </a:ln>
        <a:effectLst/>
      </a:spPr>
      <a:bodyPr vert="horz" wrap="none" lIns="45720" tIns="45720" rIns="45720" bIns="45720" numCol="1" anchor="ctr" anchorCtr="0" compatLnSpc="1">
        <a:prstTxWarp prst="textNoShape">
          <a:avLst/>
        </a:prstTxWarp>
        <a:spAutoFit/>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Helvetica" pitchFamily="34" charset="0"/>
          </a:defRPr>
        </a:defPPr>
      </a:lstStyle>
    </a:lnDef>
  </a:objectDefaults>
  <a:extraClrSchemeLst>
    <a:extraClrScheme>
      <a:clrScheme name="white21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hite21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hite21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hite21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hite21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hite21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hite21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white212 8">
        <a:dk1>
          <a:srgbClr val="000000"/>
        </a:dk1>
        <a:lt1>
          <a:srgbClr val="FFFFFF"/>
        </a:lt1>
        <a:dk2>
          <a:srgbClr val="002396"/>
        </a:dk2>
        <a:lt2>
          <a:srgbClr val="00FF64"/>
        </a:lt2>
        <a:accent1>
          <a:srgbClr val="DC0A00"/>
        </a:accent1>
        <a:accent2>
          <a:srgbClr val="00FFFF"/>
        </a:accent2>
        <a:accent3>
          <a:srgbClr val="AAACC9"/>
        </a:accent3>
        <a:accent4>
          <a:srgbClr val="DADADA"/>
        </a:accent4>
        <a:accent5>
          <a:srgbClr val="EBAAAA"/>
        </a:accent5>
        <a:accent6>
          <a:srgbClr val="00E7E7"/>
        </a:accent6>
        <a:hlink>
          <a:srgbClr val="E1E100"/>
        </a:hlink>
        <a:folHlink>
          <a:srgbClr val="FF963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Settings\mmm\Application Data\Microsoft\Templates\white212.pot</Template>
  <TotalTime>34150</TotalTime>
  <Pages>35</Pages>
  <Words>1555</Words>
  <Application>Microsoft Office PowerPoint</Application>
  <PresentationFormat>Letter Paper (8.5x11 in)</PresentationFormat>
  <Paragraphs>239</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Century Gothic</vt:lpstr>
      <vt:lpstr>Courier New</vt:lpstr>
      <vt:lpstr>Helvetica</vt:lpstr>
      <vt:lpstr>Times New Roman</vt:lpstr>
      <vt:lpstr>Wingdings</vt:lpstr>
      <vt:lpstr>white212</vt:lpstr>
      <vt:lpstr>Lecture 04 Availability</vt:lpstr>
      <vt:lpstr>PowerPoint Presentation</vt:lpstr>
      <vt:lpstr>Testing with Spring Boot Ch06</vt:lpstr>
      <vt:lpstr>Listing 6.2</vt:lpstr>
      <vt:lpstr>Web Testing</vt:lpstr>
      <vt:lpstr>Pom.xml  - thymeleaf</vt:lpstr>
      <vt:lpstr>PowerPoint Presentation</vt:lpstr>
      <vt:lpstr>SpringJUnit4ClassRunner</vt:lpstr>
      <vt:lpstr>Richardson Maturity Model</vt:lpstr>
      <vt:lpstr>toString()</vt:lpstr>
      <vt:lpstr>Mvc-test</vt:lpstr>
      <vt:lpstr>Running Tests with STS</vt:lpstr>
      <vt:lpstr>PowerPoint Presentation</vt:lpstr>
      <vt:lpstr>Spring Guides</vt:lpstr>
      <vt:lpstr>What is a Java Bean?</vt:lpstr>
      <vt:lpstr>Serializability of a class</vt:lpstr>
      <vt:lpstr>Serializable Objects</vt:lpstr>
      <vt:lpstr>PowerPoint Presentation</vt:lpstr>
      <vt:lpstr>Ch 07 – Data Access with Spring Boot</vt:lpstr>
      <vt:lpstr>JDBC</vt:lpstr>
      <vt:lpstr>Using H2 in memory DB</vt:lpstr>
      <vt:lpstr>Listing 7-2</vt:lpstr>
      <vt:lpstr>7-2    toString()</vt:lpstr>
      <vt:lpstr>7-3 Journal Service</vt:lpstr>
      <vt:lpstr>Comments on 7-3</vt:lpstr>
      <vt:lpstr>7-4 Preamble (Imports)</vt:lpstr>
      <vt:lpstr>PowerPoint Presentation</vt:lpstr>
      <vt:lpstr>PowerPoint Presentation</vt:lpstr>
      <vt:lpstr>Running 7-4</vt:lpstr>
      <vt:lpstr>The execution trace - Log</vt:lpstr>
      <vt:lpstr>Access to the H2 DB Engine Console</vt:lpstr>
      <vt:lpstr>Screenshot of console</vt:lpstr>
      <vt:lpstr>PowerPoint Presentation</vt:lpstr>
      <vt:lpstr>SQL: Select * from Journal</vt:lpstr>
      <vt:lpstr>Data Access Using JPA</vt:lpstr>
      <vt:lpstr>Pom.xml generated  Listing 7-6</vt:lpstr>
      <vt:lpstr>pom.xml continued</vt:lpstr>
      <vt:lpstr>Listing 7-7</vt:lpstr>
      <vt:lpstr>PowerPoint Presentation</vt:lpstr>
      <vt:lpstr>PowerPoint Presentation</vt:lpstr>
      <vt:lpstr>Scalability of Relational DBs</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212 Computer Architecture</dc:title>
  <dc:creator>Manton Matthews</dc:creator>
  <cp:lastModifiedBy>MATTHEWS, MANTON M</cp:lastModifiedBy>
  <cp:revision>266</cp:revision>
  <cp:lastPrinted>2017-09-27T16:40:32Z</cp:lastPrinted>
  <dcterms:created xsi:type="dcterms:W3CDTF">1998-08-11T09:19:24Z</dcterms:created>
  <dcterms:modified xsi:type="dcterms:W3CDTF">2017-09-27T16:41:07Z</dcterms:modified>
</cp:coreProperties>
</file>